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257" r:id="rId5"/>
    <p:sldId id="315" r:id="rId6"/>
    <p:sldId id="288" r:id="rId7"/>
    <p:sldId id="298" r:id="rId8"/>
    <p:sldId id="317" r:id="rId9"/>
    <p:sldId id="310" r:id="rId10"/>
    <p:sldId id="281" r:id="rId11"/>
    <p:sldId id="272" r:id="rId12"/>
    <p:sldId id="276" r:id="rId13"/>
    <p:sldId id="278" r:id="rId14"/>
    <p:sldId id="321" r:id="rId15"/>
    <p:sldId id="270" r:id="rId16"/>
    <p:sldId id="299" r:id="rId17"/>
    <p:sldId id="330" r:id="rId18"/>
    <p:sldId id="331" r:id="rId19"/>
    <p:sldId id="332" r:id="rId20"/>
    <p:sldId id="327" r:id="rId21"/>
    <p:sldId id="338" r:id="rId22"/>
    <p:sldId id="339" r:id="rId23"/>
    <p:sldId id="335" r:id="rId24"/>
    <p:sldId id="329" r:id="rId25"/>
    <p:sldId id="320" r:id="rId26"/>
    <p:sldId id="260" r:id="rId27"/>
    <p:sldId id="261" r:id="rId28"/>
    <p:sldId id="264" r:id="rId29"/>
    <p:sldId id="265" r:id="rId30"/>
    <p:sldId id="266" r:id="rId31"/>
    <p:sldId id="301" r:id="rId32"/>
    <p:sldId id="302" r:id="rId33"/>
    <p:sldId id="303" r:id="rId34"/>
    <p:sldId id="319" r:id="rId35"/>
    <p:sldId id="300" r:id="rId36"/>
    <p:sldId id="285" r:id="rId37"/>
    <p:sldId id="286" r:id="rId38"/>
    <p:sldId id="305" r:id="rId39"/>
    <p:sldId id="312" r:id="rId40"/>
    <p:sldId id="295" r:id="rId41"/>
    <p:sldId id="307" r:id="rId42"/>
    <p:sldId id="306" r:id="rId43"/>
    <p:sldId id="322" r:id="rId44"/>
    <p:sldId id="308" r:id="rId45"/>
    <p:sldId id="340" r:id="rId46"/>
    <p:sldId id="336" r:id="rId47"/>
    <p:sldId id="282" r:id="rId48"/>
    <p:sldId id="341" r:id="rId49"/>
    <p:sldId id="325" r:id="rId50"/>
    <p:sldId id="318" r:id="rId51"/>
    <p:sldId id="26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2B8DA-DE2F-4498-B9E9-24D2CDB26644}" v="9" dt="2022-12-19T14:52:29.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o Gutierrez" userId="4d41966d193e5943" providerId="LiveId" clId="{2582B8DA-DE2F-4498-B9E9-24D2CDB26644}"/>
    <pc:docChg chg="modSld">
      <pc:chgData name="Aldo Gutierrez" userId="4d41966d193e5943" providerId="LiveId" clId="{2582B8DA-DE2F-4498-B9E9-24D2CDB26644}" dt="2022-12-19T14:53:41.409" v="21" actId="21"/>
      <pc:docMkLst>
        <pc:docMk/>
      </pc:docMkLst>
      <pc:sldChg chg="addSp modSp mod">
        <pc:chgData name="Aldo Gutierrez" userId="4d41966d193e5943" providerId="LiveId" clId="{2582B8DA-DE2F-4498-B9E9-24D2CDB26644}" dt="2022-12-19T14:53:41.409" v="21" actId="21"/>
        <pc:sldMkLst>
          <pc:docMk/>
          <pc:sldMk cId="691621338" sldId="257"/>
        </pc:sldMkLst>
        <pc:spChg chg="mod">
          <ac:chgData name="Aldo Gutierrez" userId="4d41966d193e5943" providerId="LiveId" clId="{2582B8DA-DE2F-4498-B9E9-24D2CDB26644}" dt="2022-12-19T14:51:44.640" v="6" actId="1076"/>
          <ac:spMkLst>
            <pc:docMk/>
            <pc:sldMk cId="691621338" sldId="257"/>
            <ac:spMk id="2" creationId="{63135B08-55B2-159E-37B0-7A8F8F89240C}"/>
          </ac:spMkLst>
        </pc:spChg>
        <pc:spChg chg="mod">
          <ac:chgData name="Aldo Gutierrez" userId="4d41966d193e5943" providerId="LiveId" clId="{2582B8DA-DE2F-4498-B9E9-24D2CDB26644}" dt="2022-12-19T14:51:54.132" v="9" actId="1076"/>
          <ac:spMkLst>
            <pc:docMk/>
            <pc:sldMk cId="691621338" sldId="257"/>
            <ac:spMk id="5" creationId="{377112A7-6166-4BCF-71E0-7E5D0D712803}"/>
          </ac:spMkLst>
        </pc:spChg>
        <pc:spChg chg="add mod">
          <ac:chgData name="Aldo Gutierrez" userId="4d41966d193e5943" providerId="LiveId" clId="{2582B8DA-DE2F-4498-B9E9-24D2CDB26644}" dt="2022-12-19T14:53:41.409" v="21" actId="21"/>
          <ac:spMkLst>
            <pc:docMk/>
            <pc:sldMk cId="691621338" sldId="257"/>
            <ac:spMk id="9" creationId="{65E8C19A-6803-3D83-917B-0476B829E679}"/>
          </ac:spMkLst>
        </pc:spChg>
        <pc:grpChg chg="mod">
          <ac:chgData name="Aldo Gutierrez" userId="4d41966d193e5943" providerId="LiveId" clId="{2582B8DA-DE2F-4498-B9E9-24D2CDB26644}" dt="2022-12-19T14:51:42.689" v="5" actId="1076"/>
          <ac:grpSpMkLst>
            <pc:docMk/>
            <pc:sldMk cId="691621338" sldId="257"/>
            <ac:grpSpMk id="7" creationId="{1C9C11D9-C92D-6F96-22DC-08CEF27741C6}"/>
          </ac:grpSpMkLst>
        </pc:grpChg>
        <pc:picChg chg="mod">
          <ac:chgData name="Aldo Gutierrez" userId="4d41966d193e5943" providerId="LiveId" clId="{2582B8DA-DE2F-4498-B9E9-24D2CDB26644}" dt="2022-12-19T14:52:28.252" v="19" actId="1076"/>
          <ac:picMkLst>
            <pc:docMk/>
            <pc:sldMk cId="691621338" sldId="257"/>
            <ac:picMk id="4" creationId="{5FCFF60C-9B7C-315D-F64D-B1D4C3C84981}"/>
          </ac:picMkLst>
        </pc:picChg>
        <pc:picChg chg="mod">
          <ac:chgData name="Aldo Gutierrez" userId="4d41966d193e5943" providerId="LiveId" clId="{2582B8DA-DE2F-4498-B9E9-24D2CDB26644}" dt="2022-12-19T14:51:42.689" v="5" actId="1076"/>
          <ac:picMkLst>
            <pc:docMk/>
            <pc:sldMk cId="691621338" sldId="257"/>
            <ac:picMk id="10" creationId="{EB8622F5-2D25-4C69-93CC-404C3EA1FD2F}"/>
          </ac:picMkLst>
        </pc:picChg>
        <pc:picChg chg="mod">
          <ac:chgData name="Aldo Gutierrez" userId="4d41966d193e5943" providerId="LiveId" clId="{2582B8DA-DE2F-4498-B9E9-24D2CDB26644}" dt="2022-12-19T14:51:42.689" v="5" actId="1076"/>
          <ac:picMkLst>
            <pc:docMk/>
            <pc:sldMk cId="691621338" sldId="257"/>
            <ac:picMk id="11" creationId="{5B6F663D-3562-460E-A789-AEA180EDC639}"/>
          </ac:picMkLst>
        </pc:picChg>
        <pc:picChg chg="mod">
          <ac:chgData name="Aldo Gutierrez" userId="4d41966d193e5943" providerId="LiveId" clId="{2582B8DA-DE2F-4498-B9E9-24D2CDB26644}" dt="2022-12-19T14:51:42.689" v="5" actId="1076"/>
          <ac:picMkLst>
            <pc:docMk/>
            <pc:sldMk cId="691621338" sldId="257"/>
            <ac:picMk id="12" creationId="{812AEF91-D8ED-49D5-89C7-5765EB54DC0A}"/>
          </ac:picMkLst>
        </pc:picChg>
        <pc:picChg chg="mod">
          <ac:chgData name="Aldo Gutierrez" userId="4d41966d193e5943" providerId="LiveId" clId="{2582B8DA-DE2F-4498-B9E9-24D2CDB26644}" dt="2022-12-19T14:52:29.315" v="20" actId="1076"/>
          <ac:picMkLst>
            <pc:docMk/>
            <pc:sldMk cId="691621338" sldId="257"/>
            <ac:picMk id="14" creationId="{1C22A79B-E032-44EA-B13C-98F12DE06FF9}"/>
          </ac:picMkLst>
        </pc:picChg>
        <pc:picChg chg="mod">
          <ac:chgData name="Aldo Gutierrez" userId="4d41966d193e5943" providerId="LiveId" clId="{2582B8DA-DE2F-4498-B9E9-24D2CDB26644}" dt="2022-12-19T14:51:42.689" v="5" actId="1076"/>
          <ac:picMkLst>
            <pc:docMk/>
            <pc:sldMk cId="691621338" sldId="257"/>
            <ac:picMk id="1026" creationId="{CC93E682-56CD-CDCB-0CB3-72874304DDC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yntuac-my.sharepoint.com/personal/aldo_gutierrezmarcenaro_ntu_ac_uk/Documents/0%20TILT%20CONFERENCE/HESA%20DATA/UK%20International%20students%202006-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yntuac-my.sharepoint.com/personal/aldo_gutierrezmarcenaro_ntu_ac_uk/Documents/00%20MALLORCA/NTU%20Chinese%20student%20DATA/NTU%20Chinese%20students%20DATA%202015%20-%2022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yntuac-my.sharepoint.com/personal/aldo_gutierrezmarcenaro_ntu_ac_uk/Documents/00%20MALLORCA/NTU%20Chinese%20student%20DATA/NTU%20Chinese%20students%20DATA%202015%20-%2022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yntuac-my.sharepoint.com/personal/aldo_gutierrezmarcenaro_ntu_ac_uk/Documents/00%20MALLORCA/NTU%20Chinese%20student%20DATA/NTU%20Chinese%20students%20DATA%202015%20-%2022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yntuac-my.sharepoint.com/personal/aldo_gutierrezmarcenaro_ntu_ac_uk/Documents/00%20MALLORCA/NTU%20Chinese%20student%20DATA/NTU%20Chinese%20students%20DATA%202015%20-%2022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myntuac-my.sharepoint.com/personal/aldo_gutierrezmarcenaro_ntu_ac_uk/Documents/00%20MALLORCA/NTU%20Chinese%20student%20DATA/NTU%20Chinese%20students%20DATA%202015%20-%20222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85208410877811E-2"/>
          <c:y val="6.1690140845070421E-2"/>
          <c:w val="0.90141478934940178"/>
          <c:h val="0.78703358303003412"/>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GRAPHS!$A$12:$A$26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GRAPHS!$B$12:$B$26</c:f>
              <c:numCache>
                <c:formatCode>#,##0</c:formatCode>
                <c:ptCount val="15"/>
                <c:pt idx="0">
                  <c:v>25135</c:v>
                </c:pt>
                <c:pt idx="1">
                  <c:v>24670</c:v>
                </c:pt>
                <c:pt idx="2">
                  <c:v>28905</c:v>
                </c:pt>
                <c:pt idx="3">
                  <c:v>36950</c:v>
                </c:pt>
                <c:pt idx="4">
                  <c:v>44805</c:v>
                </c:pt>
                <c:pt idx="5">
                  <c:v>53525</c:v>
                </c:pt>
                <c:pt idx="6">
                  <c:v>56535</c:v>
                </c:pt>
                <c:pt idx="7">
                  <c:v>58810</c:v>
                </c:pt>
                <c:pt idx="8">
                  <c:v>58975</c:v>
                </c:pt>
                <c:pt idx="9">
                  <c:v>62290</c:v>
                </c:pt>
                <c:pt idx="10">
                  <c:v>66705</c:v>
                </c:pt>
                <c:pt idx="11">
                  <c:v>76930</c:v>
                </c:pt>
                <c:pt idx="12">
                  <c:v>86895</c:v>
                </c:pt>
                <c:pt idx="13">
                  <c:v>104240</c:v>
                </c:pt>
                <c:pt idx="14">
                  <c:v>99160</c:v>
                </c:pt>
              </c:numCache>
            </c:numRef>
          </c:val>
          <c:smooth val="0"/>
          <c:extLst>
            <c:ext xmlns:c16="http://schemas.microsoft.com/office/drawing/2014/chart" uri="{C3380CC4-5D6E-409C-BE32-E72D297353CC}">
              <c16:uniqueId val="{00000000-0151-44E3-8EEA-5C53C2B15DF1}"/>
            </c:ext>
          </c:extLst>
        </c:ser>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GRAPHS!$A$12:$A$26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GRAPHS!$C$12:$C$26</c:f>
              <c:numCache>
                <c:formatCode>#,##0</c:formatCode>
                <c:ptCount val="15"/>
                <c:pt idx="0">
                  <c:v>14095</c:v>
                </c:pt>
                <c:pt idx="1">
                  <c:v>16190</c:v>
                </c:pt>
                <c:pt idx="2">
                  <c:v>23040</c:v>
                </c:pt>
                <c:pt idx="3">
                  <c:v>23125</c:v>
                </c:pt>
                <c:pt idx="4">
                  <c:v>23970</c:v>
                </c:pt>
                <c:pt idx="5">
                  <c:v>16335</c:v>
                </c:pt>
                <c:pt idx="6">
                  <c:v>12280</c:v>
                </c:pt>
                <c:pt idx="7">
                  <c:v>11270</c:v>
                </c:pt>
                <c:pt idx="8">
                  <c:v>10160</c:v>
                </c:pt>
                <c:pt idx="9">
                  <c:v>9165</c:v>
                </c:pt>
                <c:pt idx="10">
                  <c:v>9945</c:v>
                </c:pt>
                <c:pt idx="11">
                  <c:v>12820</c:v>
                </c:pt>
                <c:pt idx="12">
                  <c:v>18305</c:v>
                </c:pt>
                <c:pt idx="13">
                  <c:v>41815</c:v>
                </c:pt>
                <c:pt idx="14">
                  <c:v>53015</c:v>
                </c:pt>
              </c:numCache>
            </c:numRef>
          </c:val>
          <c:smooth val="0"/>
          <c:extLst>
            <c:ext xmlns:c16="http://schemas.microsoft.com/office/drawing/2014/chart" uri="{C3380CC4-5D6E-409C-BE32-E72D297353CC}">
              <c16:uniqueId val="{00000001-0151-44E3-8EEA-5C53C2B15DF1}"/>
            </c:ext>
          </c:extLst>
        </c:ser>
        <c:ser>
          <c:idx val="5"/>
          <c:order val="2"/>
          <c:spPr>
            <a:ln w="28575" cap="rnd">
              <a:solidFill>
                <a:srgbClr val="00B050"/>
              </a:solidFill>
              <a:round/>
            </a:ln>
            <a:effectLst/>
          </c:spPr>
          <c:marker>
            <c:symbol val="circle"/>
            <c:size val="5"/>
            <c:spPr>
              <a:solidFill>
                <a:srgbClr val="92D050"/>
              </a:solidFill>
              <a:ln w="9525">
                <a:solidFill>
                  <a:srgbClr val="00B050"/>
                </a:solidFill>
              </a:ln>
              <a:effectLst/>
            </c:spPr>
          </c:marker>
          <c:cat>
            <c:numRef>
              <c:f>GRAPHS!$A$12:$A$26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GRAPHS!$H$12:$H$26</c:f>
              <c:numCache>
                <c:formatCode>#,##0</c:formatCode>
                <c:ptCount val="15"/>
                <c:pt idx="0">
                  <c:v>16240</c:v>
                </c:pt>
                <c:pt idx="1">
                  <c:v>17130</c:v>
                </c:pt>
                <c:pt idx="2">
                  <c:v>19190</c:v>
                </c:pt>
                <c:pt idx="3">
                  <c:v>20310</c:v>
                </c:pt>
                <c:pt idx="4">
                  <c:v>19495</c:v>
                </c:pt>
                <c:pt idx="5">
                  <c:v>18155</c:v>
                </c:pt>
                <c:pt idx="6">
                  <c:v>17815</c:v>
                </c:pt>
                <c:pt idx="7">
                  <c:v>19025</c:v>
                </c:pt>
                <c:pt idx="8">
                  <c:v>18080</c:v>
                </c:pt>
                <c:pt idx="9">
                  <c:v>16210</c:v>
                </c:pt>
                <c:pt idx="10">
                  <c:v>12820</c:v>
                </c:pt>
                <c:pt idx="11">
                  <c:v>10605</c:v>
                </c:pt>
                <c:pt idx="12">
                  <c:v>10800</c:v>
                </c:pt>
                <c:pt idx="13">
                  <c:v>13020</c:v>
                </c:pt>
                <c:pt idx="14">
                  <c:v>21350</c:v>
                </c:pt>
              </c:numCache>
            </c:numRef>
          </c:val>
          <c:smooth val="0"/>
          <c:extLst>
            <c:ext xmlns:c16="http://schemas.microsoft.com/office/drawing/2014/chart" uri="{C3380CC4-5D6E-409C-BE32-E72D297353CC}">
              <c16:uniqueId val="{00000003-0151-44E3-8EEA-5C53C2B15DF1}"/>
            </c:ext>
          </c:extLst>
        </c:ser>
        <c:dLbls>
          <c:showLegendKey val="0"/>
          <c:showVal val="0"/>
          <c:showCatName val="0"/>
          <c:showSerName val="0"/>
          <c:showPercent val="0"/>
          <c:showBubbleSize val="0"/>
        </c:dLbls>
        <c:marker val="1"/>
        <c:smooth val="0"/>
        <c:axId val="1522175263"/>
        <c:axId val="1522179423"/>
      </c:lineChart>
      <c:catAx>
        <c:axId val="15221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522179423"/>
        <c:crosses val="autoZero"/>
        <c:auto val="1"/>
        <c:lblAlgn val="ctr"/>
        <c:lblOffset val="100"/>
        <c:noMultiLvlLbl val="0"/>
      </c:catAx>
      <c:valAx>
        <c:axId val="15221794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2217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GRAPHS!$B$1</c:f>
              <c:strCache>
                <c:ptCount val="1"/>
                <c:pt idx="0">
                  <c:v>TOTAL</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GRAPHS!$A$2:$A$8</c:f>
              <c:numCache>
                <c:formatCode>General</c:formatCode>
                <c:ptCount val="7"/>
                <c:pt idx="0">
                  <c:v>2015</c:v>
                </c:pt>
                <c:pt idx="1">
                  <c:v>2016</c:v>
                </c:pt>
                <c:pt idx="2">
                  <c:v>2017</c:v>
                </c:pt>
                <c:pt idx="3">
                  <c:v>2018</c:v>
                </c:pt>
                <c:pt idx="4">
                  <c:v>2019</c:v>
                </c:pt>
                <c:pt idx="5">
                  <c:v>2020</c:v>
                </c:pt>
                <c:pt idx="6">
                  <c:v>2021</c:v>
                </c:pt>
              </c:numCache>
            </c:numRef>
          </c:xVal>
          <c:yVal>
            <c:numRef>
              <c:f>GRAPHS!$B$2:$B$8</c:f>
              <c:numCache>
                <c:formatCode>General</c:formatCode>
                <c:ptCount val="7"/>
                <c:pt idx="0">
                  <c:v>976</c:v>
                </c:pt>
                <c:pt idx="1">
                  <c:v>1053</c:v>
                </c:pt>
                <c:pt idx="2">
                  <c:v>1183</c:v>
                </c:pt>
                <c:pt idx="3">
                  <c:v>1132</c:v>
                </c:pt>
                <c:pt idx="4">
                  <c:v>963</c:v>
                </c:pt>
                <c:pt idx="5">
                  <c:v>767</c:v>
                </c:pt>
                <c:pt idx="6">
                  <c:v>725</c:v>
                </c:pt>
              </c:numCache>
            </c:numRef>
          </c:yVal>
          <c:smooth val="0"/>
          <c:extLst>
            <c:ext xmlns:c16="http://schemas.microsoft.com/office/drawing/2014/chart" uri="{C3380CC4-5D6E-409C-BE32-E72D297353CC}">
              <c16:uniqueId val="{00000000-6696-4FAC-BEF4-CDC780356635}"/>
            </c:ext>
          </c:extLst>
        </c:ser>
        <c:ser>
          <c:idx val="1"/>
          <c:order val="1"/>
          <c:tx>
            <c:strRef>
              <c:f>GRAPHS!$C$1</c:f>
              <c:strCache>
                <c:ptCount val="1"/>
                <c:pt idx="0">
                  <c:v>Female</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GRAPHS!$A$2:$A$8</c:f>
              <c:numCache>
                <c:formatCode>General</c:formatCode>
                <c:ptCount val="7"/>
                <c:pt idx="0">
                  <c:v>2015</c:v>
                </c:pt>
                <c:pt idx="1">
                  <c:v>2016</c:v>
                </c:pt>
                <c:pt idx="2">
                  <c:v>2017</c:v>
                </c:pt>
                <c:pt idx="3">
                  <c:v>2018</c:v>
                </c:pt>
                <c:pt idx="4">
                  <c:v>2019</c:v>
                </c:pt>
                <c:pt idx="5">
                  <c:v>2020</c:v>
                </c:pt>
                <c:pt idx="6">
                  <c:v>2021</c:v>
                </c:pt>
              </c:numCache>
            </c:numRef>
          </c:xVal>
          <c:yVal>
            <c:numRef>
              <c:f>GRAPHS!$C$2:$C$8</c:f>
              <c:numCache>
                <c:formatCode>General</c:formatCode>
                <c:ptCount val="7"/>
                <c:pt idx="0">
                  <c:v>624</c:v>
                </c:pt>
                <c:pt idx="1">
                  <c:v>702</c:v>
                </c:pt>
                <c:pt idx="2">
                  <c:v>746</c:v>
                </c:pt>
                <c:pt idx="3">
                  <c:v>781</c:v>
                </c:pt>
                <c:pt idx="4">
                  <c:v>653</c:v>
                </c:pt>
                <c:pt idx="5">
                  <c:v>482</c:v>
                </c:pt>
                <c:pt idx="6">
                  <c:v>475</c:v>
                </c:pt>
              </c:numCache>
            </c:numRef>
          </c:yVal>
          <c:smooth val="0"/>
          <c:extLst>
            <c:ext xmlns:c16="http://schemas.microsoft.com/office/drawing/2014/chart" uri="{C3380CC4-5D6E-409C-BE32-E72D297353CC}">
              <c16:uniqueId val="{00000001-6696-4FAC-BEF4-CDC780356635}"/>
            </c:ext>
          </c:extLst>
        </c:ser>
        <c:ser>
          <c:idx val="2"/>
          <c:order val="2"/>
          <c:tx>
            <c:strRef>
              <c:f>GRAPHS!$D$1</c:f>
              <c:strCache>
                <c:ptCount val="1"/>
                <c:pt idx="0">
                  <c:v>Male </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GRAPHS!$A$2:$A$8</c:f>
              <c:numCache>
                <c:formatCode>General</c:formatCode>
                <c:ptCount val="7"/>
                <c:pt idx="0">
                  <c:v>2015</c:v>
                </c:pt>
                <c:pt idx="1">
                  <c:v>2016</c:v>
                </c:pt>
                <c:pt idx="2">
                  <c:v>2017</c:v>
                </c:pt>
                <c:pt idx="3">
                  <c:v>2018</c:v>
                </c:pt>
                <c:pt idx="4">
                  <c:v>2019</c:v>
                </c:pt>
                <c:pt idx="5">
                  <c:v>2020</c:v>
                </c:pt>
                <c:pt idx="6">
                  <c:v>2021</c:v>
                </c:pt>
              </c:numCache>
            </c:numRef>
          </c:xVal>
          <c:yVal>
            <c:numRef>
              <c:f>GRAPHS!$D$2:$D$8</c:f>
              <c:numCache>
                <c:formatCode>General</c:formatCode>
                <c:ptCount val="7"/>
                <c:pt idx="0">
                  <c:v>352</c:v>
                </c:pt>
                <c:pt idx="1">
                  <c:v>350</c:v>
                </c:pt>
                <c:pt idx="2">
                  <c:v>375</c:v>
                </c:pt>
                <c:pt idx="3">
                  <c:v>349</c:v>
                </c:pt>
                <c:pt idx="4">
                  <c:v>309</c:v>
                </c:pt>
                <c:pt idx="5">
                  <c:v>285</c:v>
                </c:pt>
                <c:pt idx="6">
                  <c:v>249</c:v>
                </c:pt>
              </c:numCache>
            </c:numRef>
          </c:yVal>
          <c:smooth val="0"/>
          <c:extLst>
            <c:ext xmlns:c16="http://schemas.microsoft.com/office/drawing/2014/chart" uri="{C3380CC4-5D6E-409C-BE32-E72D297353CC}">
              <c16:uniqueId val="{00000002-6696-4FAC-BEF4-CDC780356635}"/>
            </c:ext>
          </c:extLst>
        </c:ser>
        <c:dLbls>
          <c:showLegendKey val="0"/>
          <c:showVal val="0"/>
          <c:showCatName val="0"/>
          <c:showSerName val="0"/>
          <c:showPercent val="0"/>
          <c:showBubbleSize val="0"/>
        </c:dLbls>
        <c:axId val="467986896"/>
        <c:axId val="467982632"/>
      </c:scatterChart>
      <c:valAx>
        <c:axId val="46798689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sz="1600" b="1"/>
                  <a:t>ACADEMIC</a:t>
                </a:r>
                <a:r>
                  <a:rPr lang="es-ES" sz="1600" b="1" baseline="0"/>
                  <a:t> YEAR </a:t>
                </a:r>
                <a:endParaRPr lang="es-E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67982632"/>
        <c:crosses val="autoZero"/>
        <c:crossBetween val="midCat"/>
      </c:valAx>
      <c:valAx>
        <c:axId val="467982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S" sz="1400" b="1"/>
                  <a:t>STUDENT</a:t>
                </a:r>
                <a:r>
                  <a:rPr lang="es-ES" sz="1400" b="1" baseline="0"/>
                  <a:t>S NUMBER</a:t>
                </a:r>
                <a:endParaRPr lang="es-ES"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679868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79283481284585"/>
          <c:y val="2.6682156533711976E-2"/>
          <c:w val="0.81962117792600764"/>
          <c:h val="0.6769829181188417"/>
        </c:manualLayout>
      </c:layout>
      <c:barChart>
        <c:barDir val="col"/>
        <c:grouping val="clustered"/>
        <c:varyColors val="0"/>
        <c:ser>
          <c:idx val="0"/>
          <c:order val="0"/>
          <c:tx>
            <c:strRef>
              <c:f>GRAPHS!$B$22</c:f>
              <c:strCache>
                <c:ptCount val="1"/>
                <c:pt idx="0">
                  <c:v>TOTAL </c:v>
                </c:pt>
              </c:strCache>
            </c:strRef>
          </c:tx>
          <c:spPr>
            <a:solidFill>
              <a:schemeClr val="accent1"/>
            </a:solidFill>
            <a:ln>
              <a:noFill/>
            </a:ln>
            <a:effectLst/>
          </c:spPr>
          <c:invertIfNegative val="0"/>
          <c:cat>
            <c:numRef>
              <c:f>GRAPHS!$A$23:$A$29</c:f>
              <c:numCache>
                <c:formatCode>General</c:formatCode>
                <c:ptCount val="7"/>
                <c:pt idx="0">
                  <c:v>2015</c:v>
                </c:pt>
                <c:pt idx="1">
                  <c:v>2016</c:v>
                </c:pt>
                <c:pt idx="2">
                  <c:v>2017</c:v>
                </c:pt>
                <c:pt idx="3">
                  <c:v>2018</c:v>
                </c:pt>
                <c:pt idx="4">
                  <c:v>2019</c:v>
                </c:pt>
                <c:pt idx="5">
                  <c:v>2020</c:v>
                </c:pt>
                <c:pt idx="6">
                  <c:v>2021</c:v>
                </c:pt>
              </c:numCache>
            </c:numRef>
          </c:cat>
          <c:val>
            <c:numRef>
              <c:f>GRAPHS!$B$23:$B$29</c:f>
              <c:numCache>
                <c:formatCode>General</c:formatCode>
                <c:ptCount val="7"/>
                <c:pt idx="0">
                  <c:v>976</c:v>
                </c:pt>
                <c:pt idx="1">
                  <c:v>1053</c:v>
                </c:pt>
                <c:pt idx="2">
                  <c:v>1183</c:v>
                </c:pt>
                <c:pt idx="3">
                  <c:v>1132</c:v>
                </c:pt>
                <c:pt idx="4">
                  <c:v>963</c:v>
                </c:pt>
                <c:pt idx="5">
                  <c:v>767</c:v>
                </c:pt>
                <c:pt idx="6">
                  <c:v>725</c:v>
                </c:pt>
              </c:numCache>
            </c:numRef>
          </c:val>
          <c:extLst>
            <c:ext xmlns:c16="http://schemas.microsoft.com/office/drawing/2014/chart" uri="{C3380CC4-5D6E-409C-BE32-E72D297353CC}">
              <c16:uniqueId val="{00000000-0DE3-4888-893B-D5D488590B16}"/>
            </c:ext>
          </c:extLst>
        </c:ser>
        <c:ser>
          <c:idx val="1"/>
          <c:order val="1"/>
          <c:tx>
            <c:strRef>
              <c:f>GRAPHS!$C$22</c:f>
              <c:strCache>
                <c:ptCount val="1"/>
                <c:pt idx="0">
                  <c:v>HONG KONG</c:v>
                </c:pt>
              </c:strCache>
            </c:strRef>
          </c:tx>
          <c:spPr>
            <a:solidFill>
              <a:schemeClr val="accent2"/>
            </a:solidFill>
            <a:ln>
              <a:noFill/>
            </a:ln>
            <a:effectLst/>
          </c:spPr>
          <c:invertIfNegative val="0"/>
          <c:cat>
            <c:numRef>
              <c:f>GRAPHS!$A$23:$A$29</c:f>
              <c:numCache>
                <c:formatCode>General</c:formatCode>
                <c:ptCount val="7"/>
                <c:pt idx="0">
                  <c:v>2015</c:v>
                </c:pt>
                <c:pt idx="1">
                  <c:v>2016</c:v>
                </c:pt>
                <c:pt idx="2">
                  <c:v>2017</c:v>
                </c:pt>
                <c:pt idx="3">
                  <c:v>2018</c:v>
                </c:pt>
                <c:pt idx="4">
                  <c:v>2019</c:v>
                </c:pt>
                <c:pt idx="5">
                  <c:v>2020</c:v>
                </c:pt>
                <c:pt idx="6">
                  <c:v>2021</c:v>
                </c:pt>
              </c:numCache>
            </c:numRef>
          </c:cat>
          <c:val>
            <c:numRef>
              <c:f>GRAPHS!$C$23:$C$29</c:f>
              <c:numCache>
                <c:formatCode>General</c:formatCode>
                <c:ptCount val="7"/>
                <c:pt idx="0">
                  <c:v>271</c:v>
                </c:pt>
                <c:pt idx="1">
                  <c:v>267</c:v>
                </c:pt>
                <c:pt idx="2">
                  <c:v>270</c:v>
                </c:pt>
                <c:pt idx="3">
                  <c:v>246</c:v>
                </c:pt>
                <c:pt idx="4">
                  <c:v>272</c:v>
                </c:pt>
                <c:pt idx="5">
                  <c:v>229</c:v>
                </c:pt>
                <c:pt idx="6">
                  <c:v>306</c:v>
                </c:pt>
              </c:numCache>
            </c:numRef>
          </c:val>
          <c:extLst>
            <c:ext xmlns:c16="http://schemas.microsoft.com/office/drawing/2014/chart" uri="{C3380CC4-5D6E-409C-BE32-E72D297353CC}">
              <c16:uniqueId val="{00000001-0DE3-4888-893B-D5D488590B16}"/>
            </c:ext>
          </c:extLst>
        </c:ser>
        <c:dLbls>
          <c:showLegendKey val="0"/>
          <c:showVal val="0"/>
          <c:showCatName val="0"/>
          <c:showSerName val="0"/>
          <c:showPercent val="0"/>
          <c:showBubbleSize val="0"/>
        </c:dLbls>
        <c:gapWidth val="219"/>
        <c:overlap val="-27"/>
        <c:axId val="463539384"/>
        <c:axId val="463537744"/>
      </c:barChart>
      <c:catAx>
        <c:axId val="4635393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ACADEMIC</a:t>
                </a:r>
                <a:r>
                  <a:rPr lang="en-GB" sz="1400" b="1" baseline="0"/>
                  <a:t> YEAR</a:t>
                </a:r>
                <a:endParaRPr lang="en-GB" sz="1400" b="1"/>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63537744"/>
        <c:crosses val="autoZero"/>
        <c:auto val="1"/>
        <c:lblAlgn val="ctr"/>
        <c:lblOffset val="100"/>
        <c:noMultiLvlLbl val="0"/>
      </c:catAx>
      <c:valAx>
        <c:axId val="463537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STUDENTS</a:t>
                </a:r>
                <a:r>
                  <a:rPr lang="en-GB" sz="1400" b="1" baseline="0"/>
                  <a:t> NUMBER</a:t>
                </a:r>
                <a:endParaRPr lang="en-GB"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63539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2000" b="1" i="0" u="none" strike="noStrike" kern="1200" spc="0" baseline="0" noProof="0">
                <a:solidFill>
                  <a:schemeClr val="tx1">
                    <a:lumMod val="65000"/>
                    <a:lumOff val="35000"/>
                  </a:schemeClr>
                </a:solidFill>
                <a:latin typeface="+mn-lt"/>
                <a:ea typeface="+mn-ea"/>
                <a:cs typeface="+mn-cs"/>
              </a:defRPr>
            </a:pPr>
            <a:r>
              <a:rPr lang="en-GB" sz="2000" b="1" noProof="0"/>
              <a:t>Academic year: 2015-16</a:t>
            </a:r>
            <a:r>
              <a:rPr lang="en-GB" sz="2000" b="1" baseline="0" noProof="0"/>
              <a:t> </a:t>
            </a:r>
            <a:endParaRPr lang="en-GB" sz="2000" b="1" noProof="0"/>
          </a:p>
        </c:rich>
      </c:tx>
      <c:overlay val="0"/>
      <c:spPr>
        <a:solidFill>
          <a:schemeClr val="bg2">
            <a:lumMod val="90000"/>
          </a:schemeClr>
        </a:solidFill>
        <a:ln>
          <a:noFill/>
        </a:ln>
        <a:effectLst/>
      </c:spPr>
      <c:txPr>
        <a:bodyPr rot="0" spcFirstLastPara="1" vertOverflow="ellipsis" vert="horz" wrap="square" anchor="ctr" anchorCtr="1"/>
        <a:lstStyle/>
        <a:p>
          <a:pPr>
            <a:defRPr lang="en-GB" sz="2000"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43301612173971"/>
          <c:y val="8.8505400497351186E-2"/>
          <c:w val="0.85785297668808069"/>
          <c:h val="0.68917257916536534"/>
        </c:manualLayout>
      </c:layout>
      <c:barChart>
        <c:barDir val="col"/>
        <c:grouping val="clustered"/>
        <c:varyColors val="0"/>
        <c:ser>
          <c:idx val="0"/>
          <c:order val="0"/>
          <c:spPr>
            <a:solidFill>
              <a:schemeClr val="accent1"/>
            </a:solidFill>
            <a:ln>
              <a:noFill/>
            </a:ln>
            <a:effectLst/>
          </c:spPr>
          <c:invertIfNegative val="0"/>
          <c:cat>
            <c:strRef>
              <c:f>SCHOOLS!$A$3:$A$10</c:f>
              <c:strCache>
                <c:ptCount val="8"/>
                <c:pt idx="0">
                  <c:v>Nottingham Business School</c:v>
                </c:pt>
                <c:pt idx="1">
                  <c:v>Nottingham Law School</c:v>
                </c:pt>
                <c:pt idx="2">
                  <c:v>Nottingham School of Art &amp; Design</c:v>
                </c:pt>
                <c:pt idx="3">
                  <c:v>School of Animal Rural &amp; Environmental Sciences</c:v>
                </c:pt>
                <c:pt idx="4">
                  <c:v>School of Architecture Design and the Built Environment</c:v>
                </c:pt>
                <c:pt idx="5">
                  <c:v>School of Arts &amp; Humanities</c:v>
                </c:pt>
                <c:pt idx="6">
                  <c:v>School of Science &amp; Technology</c:v>
                </c:pt>
                <c:pt idx="7">
                  <c:v>School of Social Sciences</c:v>
                </c:pt>
              </c:strCache>
            </c:strRef>
          </c:cat>
          <c:val>
            <c:numRef>
              <c:f>SCHOOLS!$B$3:$B$10</c:f>
              <c:numCache>
                <c:formatCode>General</c:formatCode>
                <c:ptCount val="8"/>
                <c:pt idx="0">
                  <c:v>278</c:v>
                </c:pt>
                <c:pt idx="1">
                  <c:v>19</c:v>
                </c:pt>
                <c:pt idx="2">
                  <c:v>304</c:v>
                </c:pt>
                <c:pt idx="3">
                  <c:v>2</c:v>
                </c:pt>
                <c:pt idx="4">
                  <c:v>112</c:v>
                </c:pt>
                <c:pt idx="5">
                  <c:v>188</c:v>
                </c:pt>
                <c:pt idx="6">
                  <c:v>28</c:v>
                </c:pt>
                <c:pt idx="7">
                  <c:v>40</c:v>
                </c:pt>
              </c:numCache>
            </c:numRef>
          </c:val>
          <c:extLst>
            <c:ext xmlns:c16="http://schemas.microsoft.com/office/drawing/2014/chart" uri="{C3380CC4-5D6E-409C-BE32-E72D297353CC}">
              <c16:uniqueId val="{00000000-7B3D-4E69-A888-EB6C5CD03AA1}"/>
            </c:ext>
          </c:extLst>
        </c:ser>
        <c:dLbls>
          <c:showLegendKey val="0"/>
          <c:showVal val="0"/>
          <c:showCatName val="0"/>
          <c:showSerName val="0"/>
          <c:showPercent val="0"/>
          <c:showBubbleSize val="0"/>
        </c:dLbls>
        <c:gapWidth val="219"/>
        <c:overlap val="-27"/>
        <c:axId val="612654208"/>
        <c:axId val="612652896"/>
      </c:barChart>
      <c:catAx>
        <c:axId val="61265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612652896"/>
        <c:crosses val="autoZero"/>
        <c:auto val="1"/>
        <c:lblAlgn val="ctr"/>
        <c:lblOffset val="100"/>
        <c:noMultiLvlLbl val="0"/>
      </c:catAx>
      <c:valAx>
        <c:axId val="612652896"/>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654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2000" b="1" i="0" u="none" strike="noStrike" kern="1200" spc="0" baseline="0" noProof="0">
                <a:solidFill>
                  <a:schemeClr val="tx1">
                    <a:lumMod val="65000"/>
                    <a:lumOff val="35000"/>
                  </a:schemeClr>
                </a:solidFill>
                <a:latin typeface="+mn-lt"/>
                <a:ea typeface="+mn-ea"/>
                <a:cs typeface="+mn-cs"/>
              </a:defRPr>
            </a:pPr>
            <a:r>
              <a:rPr lang="en-GB" sz="2000" b="1" noProof="0"/>
              <a:t>Academic</a:t>
            </a:r>
            <a:r>
              <a:rPr lang="en-GB" sz="2000" b="1" baseline="0" noProof="0"/>
              <a:t> year: 2018-19</a:t>
            </a:r>
            <a:endParaRPr lang="en-GB" sz="2000" b="1" noProof="0"/>
          </a:p>
        </c:rich>
      </c:tx>
      <c:overlay val="0"/>
      <c:spPr>
        <a:solidFill>
          <a:schemeClr val="accent4">
            <a:lumMod val="40000"/>
            <a:lumOff val="60000"/>
          </a:schemeClr>
        </a:solidFill>
        <a:ln>
          <a:noFill/>
        </a:ln>
        <a:effectLst/>
      </c:spPr>
      <c:txPr>
        <a:bodyPr rot="0" spcFirstLastPara="1" vertOverflow="ellipsis" vert="horz" wrap="square" anchor="ctr" anchorCtr="1"/>
        <a:lstStyle/>
        <a:p>
          <a:pPr>
            <a:defRPr lang="en-GB" sz="2000"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SCHOOLS!$A$22:$A$29</c:f>
              <c:strCache>
                <c:ptCount val="8"/>
                <c:pt idx="0">
                  <c:v>Nottingham Business School</c:v>
                </c:pt>
                <c:pt idx="1">
                  <c:v>Nottingham Law School</c:v>
                </c:pt>
                <c:pt idx="2">
                  <c:v>Nottingham School of Art &amp; Design</c:v>
                </c:pt>
                <c:pt idx="3">
                  <c:v>School of Animal Rural &amp; Environmental Sciences</c:v>
                </c:pt>
                <c:pt idx="4">
                  <c:v>School of Architecture Design and the Built Environment</c:v>
                </c:pt>
                <c:pt idx="5">
                  <c:v>School of Arts &amp; Humanities</c:v>
                </c:pt>
                <c:pt idx="6">
                  <c:v>School of Science &amp; Technology</c:v>
                </c:pt>
                <c:pt idx="7">
                  <c:v>School of Social Sciences</c:v>
                </c:pt>
              </c:strCache>
            </c:strRef>
          </c:cat>
          <c:val>
            <c:numRef>
              <c:f>SCHOOLS!$B$22:$B$29</c:f>
              <c:numCache>
                <c:formatCode>General</c:formatCode>
                <c:ptCount val="8"/>
                <c:pt idx="0">
                  <c:v>334</c:v>
                </c:pt>
                <c:pt idx="1">
                  <c:v>8</c:v>
                </c:pt>
                <c:pt idx="2">
                  <c:v>378</c:v>
                </c:pt>
                <c:pt idx="3">
                  <c:v>2</c:v>
                </c:pt>
                <c:pt idx="4">
                  <c:v>106</c:v>
                </c:pt>
                <c:pt idx="5">
                  <c:v>230</c:v>
                </c:pt>
                <c:pt idx="6">
                  <c:v>42</c:v>
                </c:pt>
                <c:pt idx="7">
                  <c:v>29</c:v>
                </c:pt>
              </c:numCache>
            </c:numRef>
          </c:val>
          <c:extLst>
            <c:ext xmlns:c16="http://schemas.microsoft.com/office/drawing/2014/chart" uri="{C3380CC4-5D6E-409C-BE32-E72D297353CC}">
              <c16:uniqueId val="{00000000-7F8E-44AF-9AF4-77BBE9BE776F}"/>
            </c:ext>
          </c:extLst>
        </c:ser>
        <c:dLbls>
          <c:showLegendKey val="0"/>
          <c:showVal val="0"/>
          <c:showCatName val="0"/>
          <c:showSerName val="0"/>
          <c:showPercent val="0"/>
          <c:showBubbleSize val="0"/>
        </c:dLbls>
        <c:gapWidth val="219"/>
        <c:overlap val="-27"/>
        <c:axId val="464745776"/>
        <c:axId val="464747088"/>
      </c:barChart>
      <c:catAx>
        <c:axId val="46474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464747088"/>
        <c:crosses val="autoZero"/>
        <c:auto val="1"/>
        <c:lblAlgn val="ctr"/>
        <c:lblOffset val="100"/>
        <c:noMultiLvlLbl val="0"/>
      </c:catAx>
      <c:valAx>
        <c:axId val="46474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745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2000" b="1" i="0" u="none" strike="noStrike" kern="1200" spc="0" baseline="0" noProof="0">
                <a:solidFill>
                  <a:schemeClr val="tx1">
                    <a:lumMod val="65000"/>
                    <a:lumOff val="35000"/>
                  </a:schemeClr>
                </a:solidFill>
                <a:latin typeface="+mn-lt"/>
                <a:ea typeface="+mn-ea"/>
                <a:cs typeface="+mn-cs"/>
              </a:defRPr>
            </a:pPr>
            <a:r>
              <a:rPr lang="en-GB" sz="2000" b="1" noProof="0"/>
              <a:t>Academic year: 2021-22</a:t>
            </a:r>
          </a:p>
        </c:rich>
      </c:tx>
      <c:overlay val="0"/>
      <c:spPr>
        <a:solidFill>
          <a:schemeClr val="accent6">
            <a:lumMod val="60000"/>
            <a:lumOff val="40000"/>
          </a:schemeClr>
        </a:solidFill>
        <a:ln>
          <a:noFill/>
        </a:ln>
        <a:effectLst/>
      </c:spPr>
      <c:txPr>
        <a:bodyPr rot="0" spcFirstLastPara="1" vertOverflow="ellipsis" vert="horz" wrap="square" anchor="ctr" anchorCtr="1"/>
        <a:lstStyle/>
        <a:p>
          <a:pPr>
            <a:defRPr lang="en-GB" sz="2000"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95629149217848"/>
          <c:y val="8.8803467692840254E-2"/>
          <c:w val="0.85745022609064936"/>
          <c:h val="0.65791749347478901"/>
        </c:manualLayout>
      </c:layout>
      <c:barChart>
        <c:barDir val="col"/>
        <c:grouping val="clustered"/>
        <c:varyColors val="0"/>
        <c:ser>
          <c:idx val="0"/>
          <c:order val="0"/>
          <c:spPr>
            <a:solidFill>
              <a:schemeClr val="accent1"/>
            </a:solidFill>
            <a:ln>
              <a:noFill/>
            </a:ln>
            <a:effectLst/>
          </c:spPr>
          <c:invertIfNegative val="0"/>
          <c:cat>
            <c:strRef>
              <c:f>SCHOOLS!$A$41:$A$48</c:f>
              <c:strCache>
                <c:ptCount val="8"/>
                <c:pt idx="0">
                  <c:v>Nottingham Business School</c:v>
                </c:pt>
                <c:pt idx="1">
                  <c:v>Nottingham Law School</c:v>
                </c:pt>
                <c:pt idx="2">
                  <c:v>Nottingham School of Art &amp; Design</c:v>
                </c:pt>
                <c:pt idx="3">
                  <c:v>School of Animal Rural &amp; Environmental Sciences</c:v>
                </c:pt>
                <c:pt idx="4">
                  <c:v>School of Architecture Design and the Built Environment</c:v>
                </c:pt>
                <c:pt idx="5">
                  <c:v>School of Arts &amp; Humanities</c:v>
                </c:pt>
                <c:pt idx="6">
                  <c:v>School of Science &amp; Technology</c:v>
                </c:pt>
                <c:pt idx="7">
                  <c:v>School of Social Sciences</c:v>
                </c:pt>
              </c:strCache>
            </c:strRef>
          </c:cat>
          <c:val>
            <c:numRef>
              <c:f>SCHOOLS!$B$41:$B$48</c:f>
              <c:numCache>
                <c:formatCode>General</c:formatCode>
                <c:ptCount val="8"/>
                <c:pt idx="0">
                  <c:v>100</c:v>
                </c:pt>
                <c:pt idx="1">
                  <c:v>10</c:v>
                </c:pt>
                <c:pt idx="2">
                  <c:v>301</c:v>
                </c:pt>
                <c:pt idx="3">
                  <c:v>8</c:v>
                </c:pt>
                <c:pt idx="4">
                  <c:v>91</c:v>
                </c:pt>
                <c:pt idx="5">
                  <c:v>128</c:v>
                </c:pt>
                <c:pt idx="6">
                  <c:v>39</c:v>
                </c:pt>
                <c:pt idx="7">
                  <c:v>46</c:v>
                </c:pt>
              </c:numCache>
            </c:numRef>
          </c:val>
          <c:extLst>
            <c:ext xmlns:c16="http://schemas.microsoft.com/office/drawing/2014/chart" uri="{C3380CC4-5D6E-409C-BE32-E72D297353CC}">
              <c16:uniqueId val="{00000000-4522-471C-A7B9-013B717E7B7C}"/>
            </c:ext>
          </c:extLst>
        </c:ser>
        <c:dLbls>
          <c:showLegendKey val="0"/>
          <c:showVal val="0"/>
          <c:showCatName val="0"/>
          <c:showSerName val="0"/>
          <c:showPercent val="0"/>
          <c:showBubbleSize val="0"/>
        </c:dLbls>
        <c:gapWidth val="219"/>
        <c:overlap val="-27"/>
        <c:axId val="649836944"/>
        <c:axId val="649837928"/>
      </c:barChart>
      <c:catAx>
        <c:axId val="64983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649837928"/>
        <c:crosses val="autoZero"/>
        <c:auto val="1"/>
        <c:lblAlgn val="ctr"/>
        <c:lblOffset val="100"/>
        <c:noMultiLvlLbl val="0"/>
      </c:catAx>
      <c:valAx>
        <c:axId val="649837928"/>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83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09F78-8298-4C21-AB09-6EA21D75118A}" type="datetimeFigureOut">
              <a:rPr lang="en-GB" smtClean="0"/>
              <a:t>19/12/2022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EEBC3-BFF2-449D-A384-5E32B9B10AB0}" type="slidenum">
              <a:rPr lang="en-GB" smtClean="0"/>
              <a:t>‹#›</a:t>
            </a:fld>
            <a:endParaRPr lang="en-GB"/>
          </a:p>
        </p:txBody>
      </p:sp>
    </p:spTree>
    <p:extLst>
      <p:ext uri="{BB962C8B-B14F-4D97-AF65-F5344CB8AC3E}">
        <p14:creationId xmlns:p14="http://schemas.microsoft.com/office/powerpoint/2010/main" val="28518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project aims to provide tools to deal with the CHANGES BROUGHT ABOUT by the internationalization of higher education and the cross-cultural challenges associated to it.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71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the very beginning, the project was conceived as a LEARNING AND LISTENING experience in first place. That was followed by a REFLECTING AND WRITING period. We are now in the final stage and starting DISSEMINATION of the intellectual outputs.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17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Although this increasing internationalization of higher education is something to be welcomed and celebrated, there are nevertheless, TWO MAIN CHALLENGES associated. The FIRST ONE is INCLUSIVITY. As we can see from these comments by a Chinese student who answer one of our questionaries, the ACTUAL living and learning experience of BEING a INTERNATIONAL STUDENT can be one of ISOLATION, LONELYNESS and a deep feeling of BEING ALIENATED from your OWN cultural and social ROOTS.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79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last ten years, we have moved away from explaining international students’</a:t>
            </a:r>
            <a:r>
              <a:rPr lang="en-GB" sz="1000"/>
              <a:t> DIFFICULTIES </a:t>
            </a:r>
            <a:r>
              <a:rPr lang="en-GB"/>
              <a:t>as a result of JUST their foreign language skills. Instead, there is a growing realization about the IMPORTANCE OF DEEP CROSS CULTURAL ISSUES. If we have a look at TRADICIONAL CHINESE CULTURE, we see the most important values are HIERARCHY and ORDER, as a way to ensure SOCIAL HARMONY. From these TWO CENTRAL VALUES, a number of personal values and behaviours are derived: for instance, OBEDIENCE, DISCIPLINE and RESPECT FOR AUTHORITY FIGURES. All these cultural TRAITS come together as a whole to constitute a universe on its own, something that appears to as something very DISTINTIVE, EXOTIC perhaps.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5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addition to this, MODERN CHINESE SOCIETY HOLDS a POLITICAL CULTURE very different, or even opposed, to the one we lived in XXI century Europe. They regard themselves as a SOCIALIST STATE with a COLLECTIVIST ETHICS, a DEMOCRATIC DICTATORSHIP  under the political hegemony of a SINGLE DIRECTING POLITICAL PARTY.  </a:t>
            </a:r>
          </a:p>
          <a:p>
            <a:r>
              <a:rPr lang="en-GB"/>
              <a:t>Within this society, the ROLE OF EDUCATION is clearly a political one: SASTIFYING THE NEEDS OF BUILDING A SOCIALIST STATE. </a:t>
            </a:r>
          </a:p>
          <a:p>
            <a:endParaRPr lang="en-GB"/>
          </a:p>
          <a:p>
            <a:r>
              <a:rPr lang="en-GB"/>
              <a:t>State ownership of means of production. Social redistribution of SURPUS VALUE. End of politics and civil society: political hegemony of the DIRECTING SINGLE PARTY.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06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opposition to all this, European culture is centred around the INDIVIDUAL AND ITS FREEDOMS. Central to this is ITS REJECTION AND DISTRUST OF AUTHORITY, PRIMACY OF THE INDIVIDUAL OVER 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90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opposition to all this, European culture is centred around the INDIVIDUAL AND ITS FREEDOMS. Central to this is ITS REJECTION AND DISTRUST OF AUTHORITY, PRIMACY OF THE INDIVIDUAL OVER 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28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general, we are unaware of our own cultural values and how they shape our life. It is only when we are placed in contact with a different culture that we realize different people do things in a different way. It is at this overlapping situation that CROSS-CULTURAL ISSUES arise. Then we realize that even things we would take as granted to be “NORMAL” and “NATURAL”, are not so for other people. </a:t>
            </a:r>
          </a:p>
          <a:p>
            <a:r>
              <a:rPr lang="en-GB"/>
              <a:t>For Chinese students coming from a GROUP-ORIENTED culture, our INDIVIDUAL-CENTRED learning environment come across as a novelty. TEACHING METHODS, BEHAVIOUR IN THE CLASROOM and even STUDENTS’ ABILITY TO SHAPE THEIR OWN STUDIES are new experiences that may challenge their own VALUES and HABITS.  </a:t>
            </a:r>
          </a:p>
          <a:p>
            <a:r>
              <a:rPr lang="en-GB"/>
              <a:t>Therefore, it is important to RAISE AWARENESS of these differences in BOTH SIDES so that genuine and effective COMMUNICATION can take place, and a better and rewarding experience is achieved by ALL THE ACTORS involved (international students, national students, and teaching staff and administrative staff)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40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it is crucial to raise awareness in both sides about these differences,  so that a genuine and effective communication can take place, and a rewarding experience is achieved by all the actors involved (international students, national students, and teaching staff and administrative staff).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702AE-B5AB-410D-A734-55BAC78E60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10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His include the trend from UK and partner universities</a:t>
            </a:r>
          </a:p>
          <a:p>
            <a:r>
              <a:rPr lang="en-GB"/>
              <a:t>Reason is simply girls doing better academically than boys</a:t>
            </a:r>
          </a:p>
        </p:txBody>
      </p:sp>
      <p:sp>
        <p:nvSpPr>
          <p:cNvPr id="4" name="Slide Number Placeholder 3"/>
          <p:cNvSpPr>
            <a:spLocks noGrp="1"/>
          </p:cNvSpPr>
          <p:nvPr>
            <p:ph type="sldNum" sz="quarter" idx="5"/>
          </p:nvPr>
        </p:nvSpPr>
        <p:spPr/>
        <p:txBody>
          <a:bodyPr/>
          <a:lstStyle/>
          <a:p>
            <a:fld id="{356EEBC3-BFF2-449D-A384-5E32B9B10AB0}" type="slidenum">
              <a:rPr lang="en-GB" smtClean="0"/>
              <a:t>23</a:t>
            </a:fld>
            <a:endParaRPr lang="en-GB"/>
          </a:p>
        </p:txBody>
      </p:sp>
    </p:spTree>
    <p:extLst>
      <p:ext uri="{BB962C8B-B14F-4D97-AF65-F5344CB8AC3E}">
        <p14:creationId xmlns:p14="http://schemas.microsoft.com/office/powerpoint/2010/main" val="12495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8EEAF1-01B9-4309-8C60-8918113B99A4}"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289889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8EEAF1-01B9-4309-8C60-8918113B99A4}"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1185047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8EEAF1-01B9-4309-8C60-8918113B99A4}"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3089397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8EEAF1-01B9-4309-8C60-8918113B99A4}"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150464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EAF1-01B9-4309-8C60-8918113B99A4}"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261801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8EEAF1-01B9-4309-8C60-8918113B99A4}" type="datetimeFigureOut">
              <a:rPr lang="en-GB" smtClean="0"/>
              <a:t>19/12/2022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347132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8EEAF1-01B9-4309-8C60-8918113B99A4}" type="datetimeFigureOut">
              <a:rPr lang="en-GB" smtClean="0"/>
              <a:t>19/12/2022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16491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8EEAF1-01B9-4309-8C60-8918113B99A4}" type="datetimeFigureOut">
              <a:rPr lang="en-GB" smtClean="0"/>
              <a:t>19/12/2022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534608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EEAF1-01B9-4309-8C60-8918113B99A4}" type="datetimeFigureOut">
              <a:rPr lang="en-GB" smtClean="0"/>
              <a:t>19/12/2022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2755398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8EEAF1-01B9-4309-8C60-8918113B99A4}" type="datetimeFigureOut">
              <a:rPr lang="en-GB" smtClean="0"/>
              <a:t>19/12/2022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9004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8EEAF1-01B9-4309-8C60-8918113B99A4}" type="datetimeFigureOut">
              <a:rPr lang="en-GB" smtClean="0"/>
              <a:t>19/12/2022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036875-C9A7-4AD0-9A7D-49C933523B2F}" type="slidenum">
              <a:rPr lang="en-GB" smtClean="0"/>
              <a:t>‹#›</a:t>
            </a:fld>
            <a:endParaRPr lang="en-GB"/>
          </a:p>
        </p:txBody>
      </p:sp>
    </p:spTree>
    <p:extLst>
      <p:ext uri="{BB962C8B-B14F-4D97-AF65-F5344CB8AC3E}">
        <p14:creationId xmlns:p14="http://schemas.microsoft.com/office/powerpoint/2010/main" val="1601867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EEAF1-01B9-4309-8C60-8918113B99A4}" type="datetimeFigureOut">
              <a:rPr lang="en-GB" smtClean="0"/>
              <a:t>19/12/2022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36875-C9A7-4AD0-9A7D-49C933523B2F}" type="slidenum">
              <a:rPr lang="en-GB" smtClean="0"/>
              <a:t>‹#›</a:t>
            </a:fld>
            <a:endParaRPr lang="en-GB"/>
          </a:p>
        </p:txBody>
      </p:sp>
    </p:spTree>
    <p:extLst>
      <p:ext uri="{BB962C8B-B14F-4D97-AF65-F5344CB8AC3E}">
        <p14:creationId xmlns:p14="http://schemas.microsoft.com/office/powerpoint/2010/main" val="254098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9.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acebook.com/DefectedRecords/videos/1082133292432355/" TargetMode="External"/><Relationship Id="rId1" Type="http://schemas.openxmlformats.org/officeDocument/2006/relationships/slideLayout" Target="../slideLayouts/slideLayout7.xml"/><Relationship Id="rId5" Type="http://schemas.openxmlformats.org/officeDocument/2006/relationships/hyperlink" Target="https://www.bing.com/videos/search?q=moga+almeri&amp;view=detail&amp;mid=E7FD0801ACD9574BB2F5E7FD0801ACD9574BB2F5&amp;FORM=VIRE" TargetMode="External"/><Relationship Id="rId4" Type="http://schemas.openxmlformats.org/officeDocument/2006/relationships/hyperlink" Target="https://www.youtube.com/watch?v=d2epnWu5VjI&amp;lc=UgwbmGSPwEJmnnkXiDV4AaABA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7112A7-6166-4BCF-71E0-7E5D0D712803}"/>
              </a:ext>
            </a:extLst>
          </p:cNvPr>
          <p:cNvSpPr txBox="1"/>
          <p:nvPr/>
        </p:nvSpPr>
        <p:spPr>
          <a:xfrm>
            <a:off x="755365" y="174245"/>
            <a:ext cx="7779481" cy="830997"/>
          </a:xfrm>
          <a:prstGeom prst="rect">
            <a:avLst/>
          </a:prstGeom>
          <a:noFill/>
        </p:spPr>
        <p:txBody>
          <a:bodyPr wrap="square">
            <a:spAutoFit/>
          </a:bodyPr>
          <a:lstStyle/>
          <a:p>
            <a:r>
              <a:rPr lang="en-US" sz="2400" b="1" dirty="0">
                <a:solidFill>
                  <a:srgbClr val="333333"/>
                </a:solidFill>
                <a:latin typeface="UniversLTPro-55Roman"/>
              </a:rPr>
              <a:t>TILT Annual Learning and Teaching Conference (ALTC) </a:t>
            </a:r>
          </a:p>
          <a:p>
            <a:r>
              <a:rPr lang="en-US" sz="2400" b="1" dirty="0">
                <a:solidFill>
                  <a:srgbClr val="333333"/>
                </a:solidFill>
                <a:latin typeface="UniversLTPro-55Roman"/>
              </a:rPr>
              <a:t>21, June 2022</a:t>
            </a:r>
            <a:endParaRPr lang="en-GB" sz="2400" b="1" dirty="0"/>
          </a:p>
        </p:txBody>
      </p:sp>
      <p:pic>
        <p:nvPicPr>
          <p:cNvPr id="4" name="Picture 3">
            <a:extLst>
              <a:ext uri="{FF2B5EF4-FFF2-40B4-BE49-F238E27FC236}">
                <a16:creationId xmlns:a16="http://schemas.microsoft.com/office/drawing/2014/main" id="{5FCFF60C-9B7C-315D-F64D-B1D4C3C84981}"/>
              </a:ext>
            </a:extLst>
          </p:cNvPr>
          <p:cNvPicPr>
            <a:picLocks noChangeAspect="1"/>
          </p:cNvPicPr>
          <p:nvPr/>
        </p:nvPicPr>
        <p:blipFill>
          <a:blip r:embed="rId2"/>
          <a:stretch>
            <a:fillRect/>
          </a:stretch>
        </p:blipFill>
        <p:spPr>
          <a:xfrm>
            <a:off x="1640255" y="1110246"/>
            <a:ext cx="3004850" cy="1685004"/>
          </a:xfrm>
          <a:prstGeom prst="rect">
            <a:avLst/>
          </a:prstGeom>
        </p:spPr>
      </p:pic>
      <p:pic>
        <p:nvPicPr>
          <p:cNvPr id="14" name="Imagem 512" descr="Uma imagem com objeto, relógio, desenho&#10;&#10;Descrição gerada automaticamente">
            <a:extLst>
              <a:ext uri="{FF2B5EF4-FFF2-40B4-BE49-F238E27FC236}">
                <a16:creationId xmlns:a16="http://schemas.microsoft.com/office/drawing/2014/main" id="{1C22A79B-E032-44EA-B13C-98F12DE06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255" y="1168012"/>
            <a:ext cx="2743718" cy="1300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135B08-55B2-159E-37B0-7A8F8F89240C}"/>
              </a:ext>
            </a:extLst>
          </p:cNvPr>
          <p:cNvSpPr txBox="1"/>
          <p:nvPr/>
        </p:nvSpPr>
        <p:spPr>
          <a:xfrm>
            <a:off x="1379089" y="4274071"/>
            <a:ext cx="6834700" cy="1200329"/>
          </a:xfrm>
          <a:prstGeom prst="rect">
            <a:avLst/>
          </a:prstGeom>
          <a:noFill/>
        </p:spPr>
        <p:txBody>
          <a:bodyPr wrap="square" rtlCol="0">
            <a:spAutoFit/>
          </a:bodyPr>
          <a:lstStyle/>
          <a:p>
            <a:pPr algn="r"/>
            <a:r>
              <a:rPr lang="en-GB" sz="2400" b="1" dirty="0"/>
              <a:t>ISHWINDER KAUR</a:t>
            </a:r>
          </a:p>
          <a:p>
            <a:pPr algn="r"/>
            <a:r>
              <a:rPr lang="en-GB" sz="2400" b="1" dirty="0"/>
              <a:t>ALDO GUTIERREZ</a:t>
            </a:r>
          </a:p>
          <a:p>
            <a:pPr algn="r"/>
            <a:r>
              <a:rPr lang="en-GB" sz="2400" b="1" dirty="0"/>
              <a:t>[Biosciences, School of Sciences and Technology]</a:t>
            </a:r>
          </a:p>
        </p:txBody>
      </p:sp>
      <p:grpSp>
        <p:nvGrpSpPr>
          <p:cNvPr id="7" name="Group 6">
            <a:extLst>
              <a:ext uri="{FF2B5EF4-FFF2-40B4-BE49-F238E27FC236}">
                <a16:creationId xmlns:a16="http://schemas.microsoft.com/office/drawing/2014/main" id="{1C9C11D9-C92D-6F96-22DC-08CEF27741C6}"/>
              </a:ext>
            </a:extLst>
          </p:cNvPr>
          <p:cNvGrpSpPr/>
          <p:nvPr/>
        </p:nvGrpSpPr>
        <p:grpSpPr>
          <a:xfrm>
            <a:off x="1380069" y="5791258"/>
            <a:ext cx="6578911" cy="678262"/>
            <a:chOff x="2429936" y="5682591"/>
            <a:chExt cx="6578911" cy="678262"/>
          </a:xfrm>
        </p:grpSpPr>
        <p:pic>
          <p:nvPicPr>
            <p:cNvPr id="10" name="Picture 9">
              <a:extLst>
                <a:ext uri="{FF2B5EF4-FFF2-40B4-BE49-F238E27FC236}">
                  <a16:creationId xmlns:a16="http://schemas.microsoft.com/office/drawing/2014/main" id="{EB8622F5-2D25-4C69-93CC-404C3EA1FD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44780" y="5691274"/>
              <a:ext cx="1097231" cy="665085"/>
            </a:xfrm>
            <a:prstGeom prst="rect">
              <a:avLst/>
            </a:prstGeom>
          </p:spPr>
        </p:pic>
        <p:pic>
          <p:nvPicPr>
            <p:cNvPr id="11" name="Picture 5">
              <a:extLst>
                <a:ext uri="{FF2B5EF4-FFF2-40B4-BE49-F238E27FC236}">
                  <a16:creationId xmlns:a16="http://schemas.microsoft.com/office/drawing/2014/main" id="{5B6F663D-3562-460E-A789-AEA180EDC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404" y="5769311"/>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812AEF91-D8ED-49D5-89C7-5765EB54DC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9936" y="5727677"/>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CC93E682-56CD-CDCB-0CB3-72874304DD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762" y="5682591"/>
              <a:ext cx="2324085" cy="67826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1">
            <a:extLst>
              <a:ext uri="{FF2B5EF4-FFF2-40B4-BE49-F238E27FC236}">
                <a16:creationId xmlns:a16="http://schemas.microsoft.com/office/drawing/2014/main" id="{65E8C19A-6803-3D83-917B-0476B829E679}"/>
              </a:ext>
            </a:extLst>
          </p:cNvPr>
          <p:cNvSpPr txBox="1"/>
          <p:nvPr/>
        </p:nvSpPr>
        <p:spPr>
          <a:xfrm>
            <a:off x="918501" y="2958020"/>
            <a:ext cx="6778907" cy="95410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i="1" dirty="0"/>
              <a:t>Cultural identity and academic performance: </a:t>
            </a:r>
          </a:p>
          <a:p>
            <a:r>
              <a:rPr lang="en-US" sz="2800" b="1" i="1" dirty="0"/>
              <a:t>a study of Chinese overseas students.</a:t>
            </a:r>
            <a:endParaRPr lang="en-GB" sz="2800" b="1" i="1" dirty="0"/>
          </a:p>
        </p:txBody>
      </p:sp>
    </p:spTree>
    <p:extLst>
      <p:ext uri="{BB962C8B-B14F-4D97-AF65-F5344CB8AC3E}">
        <p14:creationId xmlns:p14="http://schemas.microsoft.com/office/powerpoint/2010/main" val="691621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fographic: The Countries With The Most Students Studying Abroad | Statista">
            <a:extLst>
              <a:ext uri="{FF2B5EF4-FFF2-40B4-BE49-F238E27FC236}">
                <a16:creationId xmlns:a16="http://schemas.microsoft.com/office/drawing/2014/main" id="{56F523AA-B329-D4F5-79E5-A3285EAB9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760" y="714777"/>
            <a:ext cx="5956479" cy="5956479"/>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8ADFA0FC-C225-F5A6-CB9D-68C60115D8F4}"/>
              </a:ext>
            </a:extLst>
          </p:cNvPr>
          <p:cNvSpPr/>
          <p:nvPr/>
        </p:nvSpPr>
        <p:spPr>
          <a:xfrm>
            <a:off x="1593760" y="2588654"/>
            <a:ext cx="743756" cy="341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Right 3">
            <a:extLst>
              <a:ext uri="{FF2B5EF4-FFF2-40B4-BE49-F238E27FC236}">
                <a16:creationId xmlns:a16="http://schemas.microsoft.com/office/drawing/2014/main" id="{5A10DE53-52AA-EE32-49FD-5F5968998552}"/>
              </a:ext>
            </a:extLst>
          </p:cNvPr>
          <p:cNvSpPr/>
          <p:nvPr/>
        </p:nvSpPr>
        <p:spPr>
          <a:xfrm>
            <a:off x="1593760" y="2979313"/>
            <a:ext cx="743756" cy="34129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3B29C051-FC79-85C6-7A0E-E38F57ABEB1F}"/>
              </a:ext>
            </a:extLst>
          </p:cNvPr>
          <p:cNvSpPr/>
          <p:nvPr/>
        </p:nvSpPr>
        <p:spPr>
          <a:xfrm>
            <a:off x="1533658" y="5269606"/>
            <a:ext cx="743756" cy="34129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7E97EAD-4117-4BA5-1FA6-C2B336F83906}"/>
              </a:ext>
            </a:extLst>
          </p:cNvPr>
          <p:cNvSpPr txBox="1"/>
          <p:nvPr/>
        </p:nvSpPr>
        <p:spPr>
          <a:xfrm>
            <a:off x="1558344" y="109533"/>
            <a:ext cx="6470426" cy="461665"/>
          </a:xfrm>
          <a:prstGeom prst="rect">
            <a:avLst/>
          </a:prstGeom>
          <a:noFill/>
        </p:spPr>
        <p:txBody>
          <a:bodyPr wrap="none" rtlCol="0">
            <a:spAutoFit/>
          </a:bodyPr>
          <a:lstStyle/>
          <a:p>
            <a:r>
              <a:rPr lang="en-GB" sz="2400" b="1"/>
              <a:t>Internationalization of  UK’s  student population. </a:t>
            </a:r>
          </a:p>
        </p:txBody>
      </p:sp>
    </p:spTree>
    <p:extLst>
      <p:ext uri="{BB962C8B-B14F-4D97-AF65-F5344CB8AC3E}">
        <p14:creationId xmlns:p14="http://schemas.microsoft.com/office/powerpoint/2010/main" val="299004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C4E6328-31E0-446D-B4DF-0B7DB11AD9BF}"/>
              </a:ext>
            </a:extLst>
          </p:cNvPr>
          <p:cNvGrpSpPr/>
          <p:nvPr/>
        </p:nvGrpSpPr>
        <p:grpSpPr>
          <a:xfrm>
            <a:off x="1922272" y="256955"/>
            <a:ext cx="5016707" cy="6344089"/>
            <a:chOff x="1950847" y="424160"/>
            <a:chExt cx="5016707" cy="6344089"/>
          </a:xfrm>
        </p:grpSpPr>
        <p:pic>
          <p:nvPicPr>
            <p:cNvPr id="3" name="Picture 2">
              <a:extLst>
                <a:ext uri="{FF2B5EF4-FFF2-40B4-BE49-F238E27FC236}">
                  <a16:creationId xmlns:a16="http://schemas.microsoft.com/office/drawing/2014/main" id="{B5F527D9-93DF-4B3E-BE6B-AAAF9EAF0F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50847" y="885825"/>
              <a:ext cx="5016707" cy="5882424"/>
            </a:xfrm>
            <a:prstGeom prst="rect">
              <a:avLst/>
            </a:prstGeom>
          </p:spPr>
        </p:pic>
        <p:sp>
          <p:nvSpPr>
            <p:cNvPr id="4" name="TextBox 3">
              <a:extLst>
                <a:ext uri="{FF2B5EF4-FFF2-40B4-BE49-F238E27FC236}">
                  <a16:creationId xmlns:a16="http://schemas.microsoft.com/office/drawing/2014/main" id="{0EDB176E-2C09-442C-8D6A-EED685EC1DC8}"/>
                </a:ext>
              </a:extLst>
            </p:cNvPr>
            <p:cNvSpPr txBox="1"/>
            <p:nvPr/>
          </p:nvSpPr>
          <p:spPr>
            <a:xfrm>
              <a:off x="1950847" y="424160"/>
              <a:ext cx="3734997" cy="461665"/>
            </a:xfrm>
            <a:prstGeom prst="rect">
              <a:avLst/>
            </a:prstGeom>
            <a:noFill/>
          </p:spPr>
          <p:txBody>
            <a:bodyPr wrap="none" rtlCol="0">
              <a:spAutoFit/>
            </a:bodyPr>
            <a:lstStyle/>
            <a:p>
              <a:r>
                <a:rPr lang="en-GB" sz="2400" b="1"/>
                <a:t>BBC website 5 MARCH 2022</a:t>
              </a:r>
            </a:p>
          </p:txBody>
        </p:sp>
      </p:grpSp>
    </p:spTree>
    <p:extLst>
      <p:ext uri="{BB962C8B-B14F-4D97-AF65-F5344CB8AC3E}">
        <p14:creationId xmlns:p14="http://schemas.microsoft.com/office/powerpoint/2010/main" val="4196427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81DEA4-D6DD-BA90-67A9-B51079B3EF38}"/>
              </a:ext>
            </a:extLst>
          </p:cNvPr>
          <p:cNvSpPr txBox="1"/>
          <p:nvPr/>
        </p:nvSpPr>
        <p:spPr>
          <a:xfrm>
            <a:off x="7161474" y="1493009"/>
            <a:ext cx="857927" cy="369332"/>
          </a:xfrm>
          <a:prstGeom prst="rect">
            <a:avLst/>
          </a:prstGeom>
          <a:noFill/>
        </p:spPr>
        <p:txBody>
          <a:bodyPr wrap="none" rtlCol="0">
            <a:spAutoFit/>
          </a:bodyPr>
          <a:lstStyle/>
          <a:p>
            <a:r>
              <a:rPr lang="en-GB" b="1">
                <a:solidFill>
                  <a:srgbClr val="0070C0"/>
                </a:solidFill>
              </a:rPr>
              <a:t>CHINA </a:t>
            </a:r>
          </a:p>
        </p:txBody>
      </p:sp>
      <p:sp>
        <p:nvSpPr>
          <p:cNvPr id="5" name="TextBox 4">
            <a:extLst>
              <a:ext uri="{FF2B5EF4-FFF2-40B4-BE49-F238E27FC236}">
                <a16:creationId xmlns:a16="http://schemas.microsoft.com/office/drawing/2014/main" id="{4F3FF41F-B08B-6EBB-6206-0BCC6E1A6A21}"/>
              </a:ext>
            </a:extLst>
          </p:cNvPr>
          <p:cNvSpPr txBox="1"/>
          <p:nvPr/>
        </p:nvSpPr>
        <p:spPr>
          <a:xfrm>
            <a:off x="7309609" y="3022873"/>
            <a:ext cx="744114" cy="369332"/>
          </a:xfrm>
          <a:prstGeom prst="rect">
            <a:avLst/>
          </a:prstGeom>
          <a:noFill/>
        </p:spPr>
        <p:txBody>
          <a:bodyPr wrap="none" rtlCol="0">
            <a:spAutoFit/>
          </a:bodyPr>
          <a:lstStyle/>
          <a:p>
            <a:r>
              <a:rPr lang="en-GB" b="1">
                <a:solidFill>
                  <a:schemeClr val="accent2">
                    <a:lumMod val="75000"/>
                  </a:schemeClr>
                </a:solidFill>
              </a:rPr>
              <a:t>INDIA</a:t>
            </a:r>
          </a:p>
        </p:txBody>
      </p:sp>
      <p:sp>
        <p:nvSpPr>
          <p:cNvPr id="7" name="TextBox 6">
            <a:extLst>
              <a:ext uri="{FF2B5EF4-FFF2-40B4-BE49-F238E27FC236}">
                <a16:creationId xmlns:a16="http://schemas.microsoft.com/office/drawing/2014/main" id="{DE20D9EF-5805-67CF-01FD-F1D3200A6552}"/>
              </a:ext>
            </a:extLst>
          </p:cNvPr>
          <p:cNvSpPr txBox="1"/>
          <p:nvPr/>
        </p:nvSpPr>
        <p:spPr>
          <a:xfrm>
            <a:off x="7100273" y="4195787"/>
            <a:ext cx="987771" cy="369332"/>
          </a:xfrm>
          <a:prstGeom prst="rect">
            <a:avLst/>
          </a:prstGeom>
          <a:noFill/>
        </p:spPr>
        <p:txBody>
          <a:bodyPr wrap="none" rtlCol="0">
            <a:spAutoFit/>
          </a:bodyPr>
          <a:lstStyle/>
          <a:p>
            <a:r>
              <a:rPr lang="en-GB" b="1">
                <a:solidFill>
                  <a:srgbClr val="00B050"/>
                </a:solidFill>
              </a:rPr>
              <a:t>NIGERIA</a:t>
            </a:r>
          </a:p>
        </p:txBody>
      </p:sp>
      <p:sp>
        <p:nvSpPr>
          <p:cNvPr id="9" name="TextBox 8">
            <a:extLst>
              <a:ext uri="{FF2B5EF4-FFF2-40B4-BE49-F238E27FC236}">
                <a16:creationId xmlns:a16="http://schemas.microsoft.com/office/drawing/2014/main" id="{E4553BA0-0463-DB0E-EEE5-161FCE4A0C6C}"/>
              </a:ext>
            </a:extLst>
          </p:cNvPr>
          <p:cNvSpPr txBox="1"/>
          <p:nvPr/>
        </p:nvSpPr>
        <p:spPr>
          <a:xfrm>
            <a:off x="1188397" y="5514407"/>
            <a:ext cx="5866097" cy="307777"/>
          </a:xfrm>
          <a:prstGeom prst="rect">
            <a:avLst/>
          </a:prstGeom>
          <a:noFill/>
        </p:spPr>
        <p:txBody>
          <a:bodyPr wrap="square" rtlCol="0">
            <a:spAutoFit/>
          </a:bodyPr>
          <a:lstStyle/>
          <a:p>
            <a:r>
              <a:rPr lang="en-GB" sz="1400"/>
              <a:t>Source: Higher Education Student Data (HESA)  May 2022 </a:t>
            </a:r>
          </a:p>
        </p:txBody>
      </p:sp>
      <p:sp>
        <p:nvSpPr>
          <p:cNvPr id="10" name="TextBox 9">
            <a:extLst>
              <a:ext uri="{FF2B5EF4-FFF2-40B4-BE49-F238E27FC236}">
                <a16:creationId xmlns:a16="http://schemas.microsoft.com/office/drawing/2014/main" id="{3A6FE58E-D538-3633-D263-20B93732A6B3}"/>
              </a:ext>
            </a:extLst>
          </p:cNvPr>
          <p:cNvSpPr txBox="1"/>
          <p:nvPr/>
        </p:nvSpPr>
        <p:spPr>
          <a:xfrm>
            <a:off x="1863087" y="96089"/>
            <a:ext cx="4768037" cy="892552"/>
          </a:xfrm>
          <a:prstGeom prst="rect">
            <a:avLst/>
          </a:prstGeom>
          <a:noFill/>
        </p:spPr>
        <p:txBody>
          <a:bodyPr wrap="none" rtlCol="0">
            <a:spAutoFit/>
          </a:bodyPr>
          <a:lstStyle/>
          <a:p>
            <a:r>
              <a:rPr lang="en-GB" b="1"/>
              <a:t>Overseas students in the UK: First year entrants </a:t>
            </a:r>
          </a:p>
          <a:p>
            <a:r>
              <a:rPr lang="en-GB" b="1"/>
              <a:t>Top 3 main countries of origin (non EU/USA)</a:t>
            </a:r>
          </a:p>
          <a:p>
            <a:r>
              <a:rPr lang="en-GB" sz="1600"/>
              <a:t>Academic years 2006-7 to 2020-21</a:t>
            </a:r>
          </a:p>
        </p:txBody>
      </p:sp>
      <p:graphicFrame>
        <p:nvGraphicFramePr>
          <p:cNvPr id="12" name="Chart 11">
            <a:extLst>
              <a:ext uri="{FF2B5EF4-FFF2-40B4-BE49-F238E27FC236}">
                <a16:creationId xmlns:a16="http://schemas.microsoft.com/office/drawing/2014/main" id="{0C169ED8-C653-4D3E-926A-0FF6512B38D8}"/>
              </a:ext>
            </a:extLst>
          </p:cNvPr>
          <p:cNvGraphicFramePr>
            <a:graphicFrameLocks/>
          </p:cNvGraphicFramePr>
          <p:nvPr>
            <p:extLst>
              <p:ext uri="{D42A27DB-BD31-4B8C-83A1-F6EECF244321}">
                <p14:modId xmlns:p14="http://schemas.microsoft.com/office/powerpoint/2010/main" val="1358105858"/>
              </p:ext>
            </p:extLst>
          </p:nvPr>
        </p:nvGraphicFramePr>
        <p:xfrm>
          <a:off x="875652" y="1035816"/>
          <a:ext cx="7143749" cy="4959350"/>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E7A8176B-4F16-598C-70F5-F37937AFA34B}"/>
              </a:ext>
            </a:extLst>
          </p:cNvPr>
          <p:cNvSpPr txBox="1"/>
          <p:nvPr/>
        </p:nvSpPr>
        <p:spPr>
          <a:xfrm>
            <a:off x="910275" y="5761960"/>
            <a:ext cx="6438301" cy="369332"/>
          </a:xfrm>
          <a:prstGeom prst="rect">
            <a:avLst/>
          </a:prstGeom>
          <a:noFill/>
        </p:spPr>
        <p:txBody>
          <a:bodyPr wrap="none" rtlCol="0">
            <a:spAutoFit/>
          </a:bodyPr>
          <a:lstStyle/>
          <a:p>
            <a:r>
              <a:rPr lang="en-GB"/>
              <a:t>Nigerian students account for </a:t>
            </a:r>
            <a:r>
              <a:rPr lang="en-GB">
                <a:sym typeface="Symbol" panose="05050102010706020507" pitchFamily="18" charset="2"/>
              </a:rPr>
              <a:t> 80</a:t>
            </a:r>
            <a:r>
              <a:rPr lang="en-GB"/>
              <a:t>% of African students in the UK. </a:t>
            </a:r>
          </a:p>
        </p:txBody>
      </p:sp>
      <p:sp>
        <p:nvSpPr>
          <p:cNvPr id="17" name="TextBox 16">
            <a:extLst>
              <a:ext uri="{FF2B5EF4-FFF2-40B4-BE49-F238E27FC236}">
                <a16:creationId xmlns:a16="http://schemas.microsoft.com/office/drawing/2014/main" id="{ED468339-7E25-54C9-A274-4F1D522C2A99}"/>
              </a:ext>
            </a:extLst>
          </p:cNvPr>
          <p:cNvSpPr txBox="1"/>
          <p:nvPr/>
        </p:nvSpPr>
        <p:spPr>
          <a:xfrm>
            <a:off x="875652" y="6184157"/>
            <a:ext cx="6915323" cy="646331"/>
          </a:xfrm>
          <a:prstGeom prst="rect">
            <a:avLst/>
          </a:prstGeom>
          <a:noFill/>
        </p:spPr>
        <p:txBody>
          <a:bodyPr wrap="square">
            <a:spAutoFit/>
          </a:bodyPr>
          <a:lstStyle/>
          <a:p>
            <a:r>
              <a:rPr lang="en-GB">
                <a:highlight>
                  <a:srgbClr val="FFFF00"/>
                </a:highlight>
              </a:rPr>
              <a:t>Total overseas students at NTU (2020-21) :  </a:t>
            </a:r>
            <a:r>
              <a:rPr lang="en-GB">
                <a:highlight>
                  <a:srgbClr val="FFFF00"/>
                </a:highlight>
                <a:sym typeface="Symbol" panose="05050102010706020507" pitchFamily="18" charset="2"/>
              </a:rPr>
              <a:t> </a:t>
            </a:r>
            <a:r>
              <a:rPr lang="en-GB">
                <a:highlight>
                  <a:srgbClr val="FFFF00"/>
                </a:highlight>
              </a:rPr>
              <a:t>4,000 ; from 132 countries. </a:t>
            </a:r>
          </a:p>
          <a:p>
            <a:r>
              <a:rPr lang="en-GB">
                <a:highlight>
                  <a:srgbClr val="FFFF00"/>
                </a:highlight>
              </a:rPr>
              <a:t>(</a:t>
            </a:r>
            <a:r>
              <a:rPr lang="en-GB">
                <a:highlight>
                  <a:srgbClr val="FFFF00"/>
                </a:highlight>
                <a:sym typeface="Symbol" panose="05050102010706020507" pitchFamily="18" charset="2"/>
              </a:rPr>
              <a:t> 11% of total NTU student population) </a:t>
            </a:r>
            <a:endParaRPr lang="en-GB">
              <a:highlight>
                <a:srgbClr val="FFFF00"/>
              </a:highlight>
            </a:endParaRPr>
          </a:p>
        </p:txBody>
      </p:sp>
      <p:graphicFrame>
        <p:nvGraphicFramePr>
          <p:cNvPr id="13" name="Table 12">
            <a:extLst>
              <a:ext uri="{FF2B5EF4-FFF2-40B4-BE49-F238E27FC236}">
                <a16:creationId xmlns:a16="http://schemas.microsoft.com/office/drawing/2014/main" id="{2E4DED5D-8B1B-2243-B807-B991AC646A7A}"/>
              </a:ext>
            </a:extLst>
          </p:cNvPr>
          <p:cNvGraphicFramePr>
            <a:graphicFrameLocks noGrp="1"/>
          </p:cNvGraphicFramePr>
          <p:nvPr>
            <p:extLst>
              <p:ext uri="{D42A27DB-BD31-4B8C-83A1-F6EECF244321}">
                <p14:modId xmlns:p14="http://schemas.microsoft.com/office/powerpoint/2010/main" val="595389133"/>
              </p:ext>
            </p:extLst>
          </p:nvPr>
        </p:nvGraphicFramePr>
        <p:xfrm>
          <a:off x="2894144" y="1873016"/>
          <a:ext cx="3281276" cy="3452400"/>
        </p:xfrm>
        <a:graphic>
          <a:graphicData uri="http://schemas.openxmlformats.org/drawingml/2006/table">
            <a:tbl>
              <a:tblPr/>
              <a:tblGrid>
                <a:gridCol w="1989935">
                  <a:extLst>
                    <a:ext uri="{9D8B030D-6E8A-4147-A177-3AD203B41FA5}">
                      <a16:colId xmlns:a16="http://schemas.microsoft.com/office/drawing/2014/main" val="792765663"/>
                    </a:ext>
                  </a:extLst>
                </a:gridCol>
                <a:gridCol w="1291341">
                  <a:extLst>
                    <a:ext uri="{9D8B030D-6E8A-4147-A177-3AD203B41FA5}">
                      <a16:colId xmlns:a16="http://schemas.microsoft.com/office/drawing/2014/main" val="3618259086"/>
                    </a:ext>
                  </a:extLst>
                </a:gridCol>
              </a:tblGrid>
              <a:tr h="345240">
                <a:tc>
                  <a:txBody>
                    <a:bodyPr/>
                    <a:lstStyle/>
                    <a:p>
                      <a:pPr algn="ctr" fontAlgn="ctr"/>
                      <a:r>
                        <a:rPr lang="en-GB" sz="1800" b="0" i="0" u="none" strike="noStrike">
                          <a:solidFill>
                            <a:srgbClr val="000000"/>
                          </a:solidFill>
                          <a:effectLst/>
                          <a:latin typeface="Tahoma" panose="020B0604030504040204" pitchFamily="34" charset="0"/>
                        </a:rPr>
                        <a:t>INDIA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GB" sz="1800" b="0" i="0" u="none" strike="noStrike">
                          <a:solidFill>
                            <a:srgbClr val="000000"/>
                          </a:solidFill>
                          <a:effectLst/>
                          <a:latin typeface="Tahoma" panose="020B0604030504040204" pitchFamily="34" charset="0"/>
                        </a:rPr>
                        <a:t>582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295813850"/>
                  </a:ext>
                </a:extLst>
              </a:tr>
              <a:tr h="345240">
                <a:tc>
                  <a:txBody>
                    <a:bodyPr/>
                    <a:lstStyle/>
                    <a:p>
                      <a:pPr algn="ctr" fontAlgn="ctr"/>
                      <a:r>
                        <a:rPr lang="en-GB" sz="1800" b="0" i="0" u="none" strike="noStrike">
                          <a:solidFill>
                            <a:srgbClr val="000000"/>
                          </a:solidFill>
                          <a:effectLst/>
                          <a:latin typeface="Tahoma" panose="020B0604030504040204" pitchFamily="34" charset="0"/>
                        </a:rPr>
                        <a:t>CHINA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GB" sz="1800" b="0" i="0" u="none" strike="noStrike">
                          <a:solidFill>
                            <a:srgbClr val="000000"/>
                          </a:solidFill>
                          <a:effectLst/>
                          <a:latin typeface="Tahoma" panose="020B0604030504040204" pitchFamily="34" charset="0"/>
                        </a:rPr>
                        <a:t>533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374536086"/>
                  </a:ext>
                </a:extLst>
              </a:tr>
              <a:tr h="345240">
                <a:tc>
                  <a:txBody>
                    <a:bodyPr/>
                    <a:lstStyle/>
                    <a:p>
                      <a:pPr algn="ctr" fontAlgn="ctr"/>
                      <a:r>
                        <a:rPr lang="en-GB" sz="1800" b="0" i="0" u="none" strike="noStrike">
                          <a:solidFill>
                            <a:srgbClr val="000000"/>
                          </a:solidFill>
                          <a:effectLst/>
                          <a:latin typeface="Tahoma" panose="020B0604030504040204" pitchFamily="34" charset="0"/>
                        </a:rPr>
                        <a:t>NIGERIA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800" b="0" i="0" u="none" strike="noStrike">
                          <a:solidFill>
                            <a:srgbClr val="000000"/>
                          </a:solidFill>
                          <a:effectLst/>
                          <a:latin typeface="Tahoma" panose="020B0604030504040204" pitchFamily="34" charset="0"/>
                        </a:rPr>
                        <a:t>252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86948258"/>
                  </a:ext>
                </a:extLst>
              </a:tr>
              <a:tr h="345240">
                <a:tc>
                  <a:txBody>
                    <a:bodyPr/>
                    <a:lstStyle/>
                    <a:p>
                      <a:pPr algn="ctr" fontAlgn="ctr"/>
                      <a:r>
                        <a:rPr lang="en-GB" sz="1800" b="0" i="0" u="none" strike="noStrike">
                          <a:solidFill>
                            <a:srgbClr val="000000"/>
                          </a:solidFill>
                          <a:effectLst/>
                          <a:latin typeface="Tahoma" panose="020B0604030504040204" pitchFamily="34" charset="0"/>
                        </a:rPr>
                        <a:t>Portugal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800" b="0" i="0" u="none" strike="noStrike">
                          <a:solidFill>
                            <a:srgbClr val="000000"/>
                          </a:solidFill>
                          <a:effectLst/>
                          <a:latin typeface="Tahoma" panose="020B0604030504040204" pitchFamily="34" charset="0"/>
                        </a:rPr>
                        <a:t>154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3231583"/>
                  </a:ext>
                </a:extLst>
              </a:tr>
              <a:tr h="345240">
                <a:tc>
                  <a:txBody>
                    <a:bodyPr/>
                    <a:lstStyle/>
                    <a:p>
                      <a:pPr algn="ctr" fontAlgn="ctr"/>
                      <a:r>
                        <a:rPr lang="en-GB" sz="1800" b="0" i="0" u="none" strike="noStrike">
                          <a:solidFill>
                            <a:srgbClr val="000000"/>
                          </a:solidFill>
                          <a:effectLst/>
                          <a:latin typeface="Tahoma" panose="020B0604030504040204" pitchFamily="34" charset="0"/>
                        </a:rPr>
                        <a:t>Spain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800" b="0" i="0" u="none" strike="noStrike">
                          <a:solidFill>
                            <a:srgbClr val="000000"/>
                          </a:solidFill>
                          <a:effectLst/>
                          <a:latin typeface="Tahoma" panose="020B0604030504040204" pitchFamily="34" charset="0"/>
                        </a:rPr>
                        <a:t>133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9822877"/>
                  </a:ext>
                </a:extLst>
              </a:tr>
              <a:tr h="345240">
                <a:tc>
                  <a:txBody>
                    <a:bodyPr/>
                    <a:lstStyle/>
                    <a:p>
                      <a:pPr algn="ctr" fontAlgn="ctr"/>
                      <a:r>
                        <a:rPr lang="en-GB" sz="1800" b="0" i="0" u="none" strike="noStrike">
                          <a:solidFill>
                            <a:srgbClr val="000000"/>
                          </a:solidFill>
                          <a:effectLst/>
                          <a:latin typeface="Tahoma" panose="020B0604030504040204" pitchFamily="34" charset="0"/>
                        </a:rPr>
                        <a:t>Poland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800" b="0" i="0" u="none" strike="noStrike">
                          <a:solidFill>
                            <a:srgbClr val="000000"/>
                          </a:solidFill>
                          <a:effectLst/>
                          <a:latin typeface="Tahoma" panose="020B0604030504040204" pitchFamily="34"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30980600"/>
                  </a:ext>
                </a:extLst>
              </a:tr>
              <a:tr h="345240">
                <a:tc>
                  <a:txBody>
                    <a:bodyPr/>
                    <a:lstStyle/>
                    <a:p>
                      <a:pPr algn="ctr" fontAlgn="ctr"/>
                      <a:r>
                        <a:rPr lang="en-GB" sz="1800" b="0" i="0" u="none" strike="noStrike">
                          <a:solidFill>
                            <a:srgbClr val="000000"/>
                          </a:solidFill>
                          <a:effectLst/>
                          <a:latin typeface="Tahoma" panose="020B0604030504040204" pitchFamily="34" charset="0"/>
                        </a:rPr>
                        <a:t>France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800" b="0" i="0" u="none" strike="noStrike">
                          <a:solidFill>
                            <a:srgbClr val="000000"/>
                          </a:solidFill>
                          <a:effectLst/>
                          <a:latin typeface="Tahoma" panose="020B060403050404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2600110"/>
                  </a:ext>
                </a:extLst>
              </a:tr>
              <a:tr h="345240">
                <a:tc>
                  <a:txBody>
                    <a:bodyPr/>
                    <a:lstStyle/>
                    <a:p>
                      <a:pPr algn="ctr" fontAlgn="ctr"/>
                      <a:r>
                        <a:rPr lang="en-GB" sz="1800" b="0" i="0" u="none" strike="noStrike">
                          <a:solidFill>
                            <a:srgbClr val="000000"/>
                          </a:solidFill>
                          <a:effectLst/>
                          <a:latin typeface="Tahoma" panose="020B0604030504040204" pitchFamily="34" charset="0"/>
                        </a:rPr>
                        <a:t>Croatia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800" b="0" i="0" u="none" strike="noStrike">
                          <a:solidFill>
                            <a:srgbClr val="000000"/>
                          </a:solidFill>
                          <a:effectLst/>
                          <a:latin typeface="Tahoma" panose="020B0604030504040204" pitchFamily="34" charset="0"/>
                        </a:rPr>
                        <a:t>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6334853"/>
                  </a:ext>
                </a:extLst>
              </a:tr>
              <a:tr h="345240">
                <a:tc>
                  <a:txBody>
                    <a:bodyPr/>
                    <a:lstStyle/>
                    <a:p>
                      <a:pPr algn="ctr" fontAlgn="ctr"/>
                      <a:r>
                        <a:rPr lang="en-GB" sz="1800" b="0" i="0" u="none" strike="noStrike">
                          <a:solidFill>
                            <a:srgbClr val="000000"/>
                          </a:solidFill>
                          <a:effectLst/>
                          <a:latin typeface="Tahoma" panose="020B0604030504040204" pitchFamily="34" charset="0"/>
                        </a:rPr>
                        <a:t>Cyprus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800" b="0" i="0" u="none" strike="noStrike">
                          <a:solidFill>
                            <a:srgbClr val="000000"/>
                          </a:solidFill>
                          <a:effectLst/>
                          <a:latin typeface="Tahoma" panose="020B0604030504040204" pitchFamily="34" charset="0"/>
                        </a:rPr>
                        <a:t>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0139568"/>
                  </a:ext>
                </a:extLst>
              </a:tr>
              <a:tr h="345240">
                <a:tc>
                  <a:txBody>
                    <a:bodyPr/>
                    <a:lstStyle/>
                    <a:p>
                      <a:pPr algn="ctr" fontAlgn="ctr"/>
                      <a:r>
                        <a:rPr lang="en-GB" sz="1800" b="0" i="0" u="none" strike="noStrike">
                          <a:solidFill>
                            <a:srgbClr val="000000"/>
                          </a:solidFill>
                          <a:effectLst/>
                          <a:latin typeface="Tahoma" panose="020B0604030504040204" pitchFamily="34" charset="0"/>
                        </a:rPr>
                        <a:t>United States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800" b="0" i="0" u="none" strike="noStrike">
                          <a:solidFill>
                            <a:srgbClr val="000000"/>
                          </a:solidFill>
                          <a:effectLst/>
                          <a:latin typeface="Tahoma" panose="020B0604030504040204" pitchFamily="34" charset="0"/>
                        </a:rPr>
                        <a:t>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363048"/>
                  </a:ext>
                </a:extLst>
              </a:tr>
            </a:tbl>
          </a:graphicData>
        </a:graphic>
      </p:graphicFrame>
      <p:sp>
        <p:nvSpPr>
          <p:cNvPr id="16" name="TextBox 15">
            <a:extLst>
              <a:ext uri="{FF2B5EF4-FFF2-40B4-BE49-F238E27FC236}">
                <a16:creationId xmlns:a16="http://schemas.microsoft.com/office/drawing/2014/main" id="{E1DAF300-0D26-2971-163E-9F6CD2D99EE4}"/>
              </a:ext>
            </a:extLst>
          </p:cNvPr>
          <p:cNvSpPr txBox="1"/>
          <p:nvPr/>
        </p:nvSpPr>
        <p:spPr>
          <a:xfrm>
            <a:off x="2894144" y="1216010"/>
            <a:ext cx="3281276" cy="646331"/>
          </a:xfrm>
          <a:prstGeom prst="rect">
            <a:avLst/>
          </a:prstGeom>
          <a:solidFill>
            <a:srgbClr val="FFFF00"/>
          </a:solidFill>
        </p:spPr>
        <p:txBody>
          <a:bodyPr wrap="square" rtlCol="0">
            <a:spAutoFit/>
          </a:bodyPr>
          <a:lstStyle/>
          <a:p>
            <a:pPr algn="ctr"/>
            <a:r>
              <a:rPr lang="en-GB" b="1"/>
              <a:t>Overseas students at NTU</a:t>
            </a:r>
          </a:p>
          <a:p>
            <a:pPr algn="ctr"/>
            <a:r>
              <a:rPr lang="en-GB" b="1"/>
              <a:t>(2020-21) </a:t>
            </a:r>
          </a:p>
        </p:txBody>
      </p:sp>
    </p:spTree>
    <p:extLst>
      <p:ext uri="{BB962C8B-B14F-4D97-AF65-F5344CB8AC3E}">
        <p14:creationId xmlns:p14="http://schemas.microsoft.com/office/powerpoint/2010/main" val="97166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BF5F34-711E-5D05-E037-1C1C35F3D52E}"/>
              </a:ext>
            </a:extLst>
          </p:cNvPr>
          <p:cNvSpPr txBox="1"/>
          <p:nvPr/>
        </p:nvSpPr>
        <p:spPr>
          <a:xfrm>
            <a:off x="622917" y="2424559"/>
            <a:ext cx="7431110" cy="34778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 really enjoy all the workshop classes mostly. I get excited to learn and experience the different materials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get to work with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really wish we could have more workshop classes in class but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found it hard to connect with the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uk</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students</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before the pandemic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was in classes with another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chinese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students but now we are all separated and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am the only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chinese</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student and lonely because not being able to truly express what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i'm</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trying to say</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feel alienated and embarrassed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when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have an amazing idea for my project and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really want to share it with my classmates and teachers but</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would spend forever trying to explain and at the end still have no idea what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i'm</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saying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Also would use real-life reference from movies or photos and now” </a:t>
            </a:r>
          </a:p>
        </p:txBody>
      </p:sp>
      <p:sp>
        <p:nvSpPr>
          <p:cNvPr id="9" name="TextBox 8">
            <a:extLst>
              <a:ext uri="{FF2B5EF4-FFF2-40B4-BE49-F238E27FC236}">
                <a16:creationId xmlns:a16="http://schemas.microsoft.com/office/drawing/2014/main" id="{C63CBE58-935B-333C-3E9E-EF277C444089}"/>
              </a:ext>
            </a:extLst>
          </p:cNvPr>
          <p:cNvSpPr txBox="1"/>
          <p:nvPr/>
        </p:nvSpPr>
        <p:spPr>
          <a:xfrm>
            <a:off x="755197" y="1672691"/>
            <a:ext cx="334585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Chinese student  (2021): </a:t>
            </a:r>
          </a:p>
        </p:txBody>
      </p:sp>
      <p:sp>
        <p:nvSpPr>
          <p:cNvPr id="10" name="TextBox 9">
            <a:extLst>
              <a:ext uri="{FF2B5EF4-FFF2-40B4-BE49-F238E27FC236}">
                <a16:creationId xmlns:a16="http://schemas.microsoft.com/office/drawing/2014/main" id="{F257C178-CE00-1831-BC80-023BF0EFC8D3}"/>
              </a:ext>
            </a:extLst>
          </p:cNvPr>
          <p:cNvSpPr txBox="1"/>
          <p:nvPr/>
        </p:nvSpPr>
        <p:spPr>
          <a:xfrm>
            <a:off x="622917" y="6214056"/>
            <a:ext cx="6402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Source: SIAS China-EU. Chinese students questionaries (2020-21)</a:t>
            </a:r>
          </a:p>
        </p:txBody>
      </p:sp>
      <p:sp>
        <p:nvSpPr>
          <p:cNvPr id="7" name="TextBox 6">
            <a:extLst>
              <a:ext uri="{FF2B5EF4-FFF2-40B4-BE49-F238E27FC236}">
                <a16:creationId xmlns:a16="http://schemas.microsoft.com/office/drawing/2014/main" id="{C6D5F8B5-071E-863C-731A-81756F325D67}"/>
              </a:ext>
            </a:extLst>
          </p:cNvPr>
          <p:cNvSpPr txBox="1"/>
          <p:nvPr/>
        </p:nvSpPr>
        <p:spPr>
          <a:xfrm>
            <a:off x="3427362" y="954319"/>
            <a:ext cx="1822219"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INCLUSIVITY</a:t>
            </a:r>
          </a:p>
        </p:txBody>
      </p:sp>
      <p:sp>
        <p:nvSpPr>
          <p:cNvPr id="8" name="TextBox 7">
            <a:extLst>
              <a:ext uri="{FF2B5EF4-FFF2-40B4-BE49-F238E27FC236}">
                <a16:creationId xmlns:a16="http://schemas.microsoft.com/office/drawing/2014/main" id="{3FF4D5E2-74B1-8DF7-331C-6BA2D5319DC2}"/>
              </a:ext>
            </a:extLst>
          </p:cNvPr>
          <p:cNvSpPr txBox="1"/>
          <p:nvPr/>
        </p:nvSpPr>
        <p:spPr>
          <a:xfrm>
            <a:off x="1427951" y="68407"/>
            <a:ext cx="628809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The internationalization of higher education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and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its challenges. </a:t>
            </a:r>
          </a:p>
        </p:txBody>
      </p:sp>
    </p:spTree>
    <p:extLst>
      <p:ext uri="{BB962C8B-B14F-4D97-AF65-F5344CB8AC3E}">
        <p14:creationId xmlns:p14="http://schemas.microsoft.com/office/powerpoint/2010/main" val="301353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BF5F34-711E-5D05-E037-1C1C35F3D52E}"/>
              </a:ext>
            </a:extLst>
          </p:cNvPr>
          <p:cNvSpPr txBox="1"/>
          <p:nvPr/>
        </p:nvSpPr>
        <p:spPr>
          <a:xfrm>
            <a:off x="622917" y="2424559"/>
            <a:ext cx="7431110"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found it hard to connect with the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uk</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students</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am the only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chinese</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student and lonely because not being able to truly express what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i'm</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trying to say</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feel alienated and embarrassed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would spend forever trying to explain and at the end still have no idea what </a:t>
            </a:r>
            <a:r>
              <a:rPr kumimoji="0" lang="en-US" sz="2000" b="1" i="1" u="none" strike="noStrike" kern="1200" cap="none" spc="0" normalizeH="0" baseline="0" noProof="0" err="1">
                <a:ln>
                  <a:noFill/>
                </a:ln>
                <a:solidFill>
                  <a:srgbClr val="0070C0"/>
                </a:solidFill>
                <a:effectLst/>
                <a:uLnTx/>
                <a:uFillTx/>
                <a:latin typeface="Calibri" panose="020F0502020204030204"/>
                <a:ea typeface="+mn-ea"/>
                <a:cs typeface="+mn-cs"/>
              </a:rPr>
              <a:t>i'm</a:t>
            </a:r>
            <a:r>
              <a:rPr kumimoji="0" lang="en-US" sz="2000" b="1" i="1" u="none" strike="noStrike" kern="1200" cap="none" spc="0" normalizeH="0" baseline="0" noProof="0">
                <a:ln>
                  <a:noFill/>
                </a:ln>
                <a:solidFill>
                  <a:srgbClr val="0070C0"/>
                </a:solidFill>
                <a:effectLst/>
                <a:uLnTx/>
                <a:uFillTx/>
                <a:latin typeface="Calibri" panose="020F0502020204030204"/>
                <a:ea typeface="+mn-ea"/>
                <a:cs typeface="+mn-cs"/>
              </a:rPr>
              <a:t> saying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C63CBE58-935B-333C-3E9E-EF277C444089}"/>
              </a:ext>
            </a:extLst>
          </p:cNvPr>
          <p:cNvSpPr txBox="1"/>
          <p:nvPr/>
        </p:nvSpPr>
        <p:spPr>
          <a:xfrm>
            <a:off x="755197" y="1672691"/>
            <a:ext cx="334585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Chinese student  (2021): </a:t>
            </a:r>
          </a:p>
        </p:txBody>
      </p:sp>
      <p:sp>
        <p:nvSpPr>
          <p:cNvPr id="10" name="TextBox 9">
            <a:extLst>
              <a:ext uri="{FF2B5EF4-FFF2-40B4-BE49-F238E27FC236}">
                <a16:creationId xmlns:a16="http://schemas.microsoft.com/office/drawing/2014/main" id="{F257C178-CE00-1831-BC80-023BF0EFC8D3}"/>
              </a:ext>
            </a:extLst>
          </p:cNvPr>
          <p:cNvSpPr txBox="1"/>
          <p:nvPr/>
        </p:nvSpPr>
        <p:spPr>
          <a:xfrm>
            <a:off x="622917" y="6214056"/>
            <a:ext cx="6402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Source: SIAS China-EU. Chinese students questionaries (2020-21)</a:t>
            </a:r>
          </a:p>
        </p:txBody>
      </p:sp>
      <p:sp>
        <p:nvSpPr>
          <p:cNvPr id="11" name="TextBox 10">
            <a:extLst>
              <a:ext uri="{FF2B5EF4-FFF2-40B4-BE49-F238E27FC236}">
                <a16:creationId xmlns:a16="http://schemas.microsoft.com/office/drawing/2014/main" id="{E73E4D39-6AD1-9AAD-20CA-C930BB12046A}"/>
              </a:ext>
            </a:extLst>
          </p:cNvPr>
          <p:cNvSpPr txBox="1"/>
          <p:nvPr/>
        </p:nvSpPr>
        <p:spPr>
          <a:xfrm>
            <a:off x="3427362" y="899404"/>
            <a:ext cx="1822219"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INCLUSIVITY</a:t>
            </a:r>
          </a:p>
        </p:txBody>
      </p:sp>
      <p:sp>
        <p:nvSpPr>
          <p:cNvPr id="2" name="Rectangle 1">
            <a:extLst>
              <a:ext uri="{FF2B5EF4-FFF2-40B4-BE49-F238E27FC236}">
                <a16:creationId xmlns:a16="http://schemas.microsoft.com/office/drawing/2014/main" id="{BDFE0AF9-1832-9F01-05D4-31478B8EC99F}"/>
              </a:ext>
            </a:extLst>
          </p:cNvPr>
          <p:cNvSpPr/>
          <p:nvPr/>
        </p:nvSpPr>
        <p:spPr>
          <a:xfrm>
            <a:off x="1686560" y="2424560"/>
            <a:ext cx="1693333" cy="4270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9B17374-E805-CD8A-A761-E248AD1855BD}"/>
              </a:ext>
            </a:extLst>
          </p:cNvPr>
          <p:cNvSpPr/>
          <p:nvPr/>
        </p:nvSpPr>
        <p:spPr>
          <a:xfrm>
            <a:off x="4226560" y="3012147"/>
            <a:ext cx="765388" cy="416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853F4BC-4712-D909-DC62-280C5900227A}"/>
              </a:ext>
            </a:extLst>
          </p:cNvPr>
          <p:cNvSpPr/>
          <p:nvPr/>
        </p:nvSpPr>
        <p:spPr>
          <a:xfrm>
            <a:off x="1267804" y="3910922"/>
            <a:ext cx="1089315" cy="416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FDB9F87-3B2F-B793-DDB8-CC309B3157D7}"/>
              </a:ext>
            </a:extLst>
          </p:cNvPr>
          <p:cNvSpPr txBox="1"/>
          <p:nvPr/>
        </p:nvSpPr>
        <p:spPr>
          <a:xfrm>
            <a:off x="1427951" y="68407"/>
            <a:ext cx="628809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The internationalization of higher education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and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its challenges. </a:t>
            </a:r>
          </a:p>
        </p:txBody>
      </p:sp>
    </p:spTree>
    <p:extLst>
      <p:ext uri="{BB962C8B-B14F-4D97-AF65-F5344CB8AC3E}">
        <p14:creationId xmlns:p14="http://schemas.microsoft.com/office/powerpoint/2010/main" val="16504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93B515-EA12-0814-4D74-B7EF7CE13328}"/>
              </a:ext>
            </a:extLst>
          </p:cNvPr>
          <p:cNvGrpSpPr/>
          <p:nvPr/>
        </p:nvGrpSpPr>
        <p:grpSpPr>
          <a:xfrm>
            <a:off x="561889" y="1405257"/>
            <a:ext cx="7169783" cy="1185101"/>
            <a:chOff x="561889" y="1405257"/>
            <a:chExt cx="7169783" cy="1185101"/>
          </a:xfrm>
        </p:grpSpPr>
        <p:sp>
          <p:nvSpPr>
            <p:cNvPr id="3" name="TextBox 2">
              <a:extLst>
                <a:ext uri="{FF2B5EF4-FFF2-40B4-BE49-F238E27FC236}">
                  <a16:creationId xmlns:a16="http://schemas.microsoft.com/office/drawing/2014/main" id="{3E794696-7900-A7EB-6D85-834C0858C663}"/>
                </a:ext>
              </a:extLst>
            </p:cNvPr>
            <p:cNvSpPr txBox="1"/>
            <p:nvPr/>
          </p:nvSpPr>
          <p:spPr>
            <a:xfrm>
              <a:off x="631010" y="1759361"/>
              <a:ext cx="710066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Overriding values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Hierarchy and Order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as a way to ensure </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Social Harmony </a:t>
              </a:r>
            </a:p>
          </p:txBody>
        </p:sp>
        <p:sp>
          <p:nvSpPr>
            <p:cNvPr id="6" name="TextBox 5">
              <a:extLst>
                <a:ext uri="{FF2B5EF4-FFF2-40B4-BE49-F238E27FC236}">
                  <a16:creationId xmlns:a16="http://schemas.microsoft.com/office/drawing/2014/main" id="{41F0CB80-9364-96FC-EED1-AB88EE00A0E2}"/>
                </a:ext>
              </a:extLst>
            </p:cNvPr>
            <p:cNvSpPr txBox="1"/>
            <p:nvPr/>
          </p:nvSpPr>
          <p:spPr>
            <a:xfrm>
              <a:off x="561889" y="1405257"/>
              <a:ext cx="43028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TRADITIONAL CHINESE CULTURE</a:t>
              </a:r>
            </a:p>
          </p:txBody>
        </p:sp>
      </p:grpSp>
      <p:grpSp>
        <p:nvGrpSpPr>
          <p:cNvPr id="8" name="Group 7">
            <a:extLst>
              <a:ext uri="{FF2B5EF4-FFF2-40B4-BE49-F238E27FC236}">
                <a16:creationId xmlns:a16="http://schemas.microsoft.com/office/drawing/2014/main" id="{FDFA8EC1-69AC-6B2E-ADCE-AD9726456DC8}"/>
              </a:ext>
            </a:extLst>
          </p:cNvPr>
          <p:cNvGrpSpPr/>
          <p:nvPr/>
        </p:nvGrpSpPr>
        <p:grpSpPr>
          <a:xfrm>
            <a:off x="620746" y="2805899"/>
            <a:ext cx="4572000" cy="3799199"/>
            <a:chOff x="620746" y="2805899"/>
            <a:chExt cx="4572000" cy="3799199"/>
          </a:xfrm>
        </p:grpSpPr>
        <p:sp>
          <p:nvSpPr>
            <p:cNvPr id="5" name="TextBox 4">
              <a:extLst>
                <a:ext uri="{FF2B5EF4-FFF2-40B4-BE49-F238E27FC236}">
                  <a16:creationId xmlns:a16="http://schemas.microsoft.com/office/drawing/2014/main" id="{62CEC128-8056-5D0F-F03B-2DCD89EE1DAA}"/>
                </a:ext>
              </a:extLst>
            </p:cNvPr>
            <p:cNvSpPr txBox="1"/>
            <p:nvPr/>
          </p:nvSpPr>
          <p:spPr>
            <a:xfrm>
              <a:off x="620746" y="3188778"/>
              <a:ext cx="4572000"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Obedience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Discipline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Reticence (or modesty)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Respect </a:t>
              </a:r>
              <a:r>
                <a:rPr lang="en-GB" sz="2400">
                  <a:solidFill>
                    <a:srgbClr val="C00000"/>
                  </a:solidFill>
                  <a:latin typeface="Calibri" panose="020F0502020204030204"/>
                </a:rPr>
                <a:t>for</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authority figures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Filial piety.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Faithfulness.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Brotherhood.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Loyalty.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Sincerity. </a:t>
              </a:r>
            </a:p>
          </p:txBody>
        </p:sp>
        <p:sp>
          <p:nvSpPr>
            <p:cNvPr id="4" name="TextBox 3">
              <a:extLst>
                <a:ext uri="{FF2B5EF4-FFF2-40B4-BE49-F238E27FC236}">
                  <a16:creationId xmlns:a16="http://schemas.microsoft.com/office/drawing/2014/main" id="{EE966CEE-33E5-9EBC-C905-372118F7C4A2}"/>
                </a:ext>
              </a:extLst>
            </p:cNvPr>
            <p:cNvSpPr txBox="1"/>
            <p:nvPr/>
          </p:nvSpPr>
          <p:spPr>
            <a:xfrm>
              <a:off x="654591" y="2805899"/>
              <a:ext cx="428623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Personal values and behaviours:</a:t>
              </a:r>
            </a:p>
          </p:txBody>
        </p:sp>
      </p:grpSp>
      <p:sp>
        <p:nvSpPr>
          <p:cNvPr id="9" name="TextBox 8">
            <a:extLst>
              <a:ext uri="{FF2B5EF4-FFF2-40B4-BE49-F238E27FC236}">
                <a16:creationId xmlns:a16="http://schemas.microsoft.com/office/drawing/2014/main" id="{EE78C187-2FAF-3931-6F0E-DF08F8780EFE}"/>
              </a:ext>
            </a:extLst>
          </p:cNvPr>
          <p:cNvSpPr txBox="1"/>
          <p:nvPr/>
        </p:nvSpPr>
        <p:spPr>
          <a:xfrm>
            <a:off x="2601015" y="97172"/>
            <a:ext cx="3522078"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CROSS-CULTURAL ISSUES</a:t>
            </a:r>
          </a:p>
        </p:txBody>
      </p:sp>
      <p:sp>
        <p:nvSpPr>
          <p:cNvPr id="7" name="TextBox 6">
            <a:extLst>
              <a:ext uri="{FF2B5EF4-FFF2-40B4-BE49-F238E27FC236}">
                <a16:creationId xmlns:a16="http://schemas.microsoft.com/office/drawing/2014/main" id="{A0837777-9DF1-403F-1713-F76E8CE4B86D}"/>
              </a:ext>
            </a:extLst>
          </p:cNvPr>
          <p:cNvSpPr txBox="1"/>
          <p:nvPr/>
        </p:nvSpPr>
        <p:spPr>
          <a:xfrm>
            <a:off x="561889" y="720500"/>
            <a:ext cx="75407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MOVING AWAY FROM JUST AN ISSUE OF FOREIGN LANGUAGE SKILLS </a:t>
            </a:r>
          </a:p>
        </p:txBody>
      </p:sp>
      <p:pic>
        <p:nvPicPr>
          <p:cNvPr id="11" name="Picture 2" descr="See the source image">
            <a:extLst>
              <a:ext uri="{FF2B5EF4-FFF2-40B4-BE49-F238E27FC236}">
                <a16:creationId xmlns:a16="http://schemas.microsoft.com/office/drawing/2014/main" id="{9ED36A7D-0621-976E-62D1-9130C23D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10" y="-10405"/>
            <a:ext cx="7471661" cy="659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F0CB80-9364-96FC-EED1-AB88EE00A0E2}"/>
              </a:ext>
            </a:extLst>
          </p:cNvPr>
          <p:cNvSpPr txBox="1"/>
          <p:nvPr/>
        </p:nvSpPr>
        <p:spPr>
          <a:xfrm>
            <a:off x="350266" y="1553733"/>
            <a:ext cx="850899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MODERN CHINESE SOCIETY:  A SOCIALIST STATE WITH A COLLECTIVIST ETHIC. </a:t>
            </a:r>
          </a:p>
        </p:txBody>
      </p:sp>
      <p:sp>
        <p:nvSpPr>
          <p:cNvPr id="7" name="TextBox 6">
            <a:extLst>
              <a:ext uri="{FF2B5EF4-FFF2-40B4-BE49-F238E27FC236}">
                <a16:creationId xmlns:a16="http://schemas.microsoft.com/office/drawing/2014/main" id="{D87E149D-1590-B9A2-CC8E-12B7DF150C28}"/>
              </a:ext>
            </a:extLst>
          </p:cNvPr>
          <p:cNvSpPr txBox="1"/>
          <p:nvPr/>
        </p:nvSpPr>
        <p:spPr>
          <a:xfrm>
            <a:off x="250698" y="1953843"/>
            <a:ext cx="8370788" cy="1676741"/>
          </a:xfrm>
          <a:prstGeom prst="rect">
            <a:avLst/>
          </a:prstGeom>
          <a:noFill/>
        </p:spPr>
        <p:txBody>
          <a:bodyPr wrap="square">
            <a:spAutoFit/>
          </a:bodyPr>
          <a:lstStyle/>
          <a:p>
            <a:pPr marL="457200" marR="0" lvl="0" indent="0" algn="l" defTabSz="457200" rtl="0" eaLnBrk="1" fontAlgn="auto" latinLnBrk="0" hangingPunct="1">
              <a:lnSpc>
                <a:spcPct val="200000"/>
              </a:lnSpc>
              <a:spcBef>
                <a:spcPts val="0"/>
              </a:spcBef>
              <a:spcAft>
                <a:spcPts val="800"/>
              </a:spcAft>
              <a:buClrTx/>
              <a:buSzTx/>
              <a:buFontTx/>
              <a:buNone/>
              <a:tabLst/>
              <a:defRPr/>
            </a:pPr>
            <a:r>
              <a:rPr kumimoji="0" lang="en-GB" sz="18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Article 1.</a:t>
            </a:r>
            <a:r>
              <a:rPr kumimoji="0" lang="en-GB"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The People’s Republic of China is a </a:t>
            </a:r>
            <a:r>
              <a:rPr kumimoji="0" lang="en-GB" sz="1800" b="1" i="1"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mn-cs"/>
              </a:rPr>
              <a:t>socialist state</a:t>
            </a:r>
            <a:r>
              <a:rPr kumimoji="0" lang="en-GB" sz="18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GB"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under the </a:t>
            </a:r>
            <a:r>
              <a:rPr kumimoji="0" lang="en-GB" sz="1800" b="1" i="1"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mn-cs"/>
              </a:rPr>
              <a:t>people’s democratic dictatorship</a:t>
            </a:r>
            <a:r>
              <a:rPr kumimoji="0" lang="en-GB" sz="1800" b="0" i="1"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mn-cs"/>
              </a:rPr>
              <a:t> </a:t>
            </a:r>
            <a:r>
              <a:rPr kumimoji="0" lang="en-GB"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led by the working class and based on the alliance of workers and peasants.     </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1982 Constitution of the People's Republic of China</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t>
            </a:r>
          </a:p>
        </p:txBody>
      </p:sp>
      <p:sp>
        <p:nvSpPr>
          <p:cNvPr id="9" name="TextBox 8">
            <a:extLst>
              <a:ext uri="{FF2B5EF4-FFF2-40B4-BE49-F238E27FC236}">
                <a16:creationId xmlns:a16="http://schemas.microsoft.com/office/drawing/2014/main" id="{05654BD3-447A-AAB7-F096-5BF1B3EF6FE2}"/>
              </a:ext>
            </a:extLst>
          </p:cNvPr>
          <p:cNvSpPr txBox="1"/>
          <p:nvPr/>
        </p:nvSpPr>
        <p:spPr>
          <a:xfrm>
            <a:off x="682360" y="4206969"/>
            <a:ext cx="7186411"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education in the People’s Republic of China must be aimed at </a:t>
            </a:r>
            <a:r>
              <a:rPr kumimoji="0" lang="en-US" sz="2000" b="1" i="1" u="none" strike="noStrike" kern="1200" cap="none" spc="0" normalizeH="0" baseline="0" noProof="0">
                <a:ln>
                  <a:noFill/>
                </a:ln>
                <a:solidFill>
                  <a:srgbClr val="C00000"/>
                </a:solidFill>
                <a:effectLst/>
                <a:uLnTx/>
                <a:uFillTx/>
                <a:latin typeface="Calibri" panose="020F0502020204030204"/>
                <a:ea typeface="+mn-ea"/>
                <a:cs typeface="+mn-cs"/>
              </a:rPr>
              <a:t>socialist modernization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US" sz="2000" b="1" i="1" u="none" strike="noStrike" kern="1200" cap="none" spc="0" normalizeH="0" baseline="0" noProof="0">
                <a:ln>
                  <a:noFill/>
                </a:ln>
                <a:solidFill>
                  <a:srgbClr val="C00000"/>
                </a:solidFill>
                <a:effectLst/>
                <a:uLnTx/>
                <a:uFillTx/>
                <a:latin typeface="Calibri" panose="020F0502020204030204"/>
                <a:ea typeface="+mn-ea"/>
                <a:cs typeface="+mn-cs"/>
              </a:rPr>
              <a:t>combine production and work</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with the purpose of </a:t>
            </a:r>
            <a:r>
              <a:rPr kumimoji="0" lang="en-US" sz="2000" b="1" i="1" u="none" strike="noStrike" kern="1200" cap="none" spc="0" normalizeH="0" baseline="0" noProof="0">
                <a:ln>
                  <a:noFill/>
                </a:ln>
                <a:solidFill>
                  <a:prstClr val="black"/>
                </a:solidFill>
                <a:effectLst/>
                <a:uLnTx/>
                <a:uFillTx/>
                <a:latin typeface="Calibri" panose="020F0502020204030204"/>
                <a:ea typeface="+mn-ea"/>
                <a:cs typeface="+mn-cs"/>
              </a:rPr>
              <a:t>satisfying the needs of the socialist society </a:t>
            </a:r>
            <a:r>
              <a:rPr kumimoji="0" lang="en-US" sz="2000" b="1" i="1" u="none" strike="noStrike" kern="1200" cap="none" spc="0" normalizeH="0" baseline="0" noProof="0">
                <a:ln>
                  <a:noFill/>
                </a:ln>
                <a:solidFill>
                  <a:srgbClr val="C00000"/>
                </a:solidFill>
                <a:effectLst/>
                <a:uLnTx/>
                <a:uFillTx/>
                <a:latin typeface="Calibri" panose="020F0502020204030204"/>
                <a:ea typeface="+mn-ea"/>
                <a:cs typeface="+mn-cs"/>
              </a:rPr>
              <a:t>through the development of morality, intelligence and good physical condition</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Law on Education,1995</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F3182B3-D068-3EA5-C065-45009A29F455}"/>
              </a:ext>
            </a:extLst>
          </p:cNvPr>
          <p:cNvSpPr txBox="1"/>
          <p:nvPr/>
        </p:nvSpPr>
        <p:spPr>
          <a:xfrm>
            <a:off x="2601015" y="97172"/>
            <a:ext cx="3522078"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CROSS-CULTURAL ISSUES</a:t>
            </a:r>
          </a:p>
        </p:txBody>
      </p:sp>
      <p:sp>
        <p:nvSpPr>
          <p:cNvPr id="3" name="TextBox 2">
            <a:extLst>
              <a:ext uri="{FF2B5EF4-FFF2-40B4-BE49-F238E27FC236}">
                <a16:creationId xmlns:a16="http://schemas.microsoft.com/office/drawing/2014/main" id="{92317D91-7958-9A4E-A82D-E3B77C9356ED}"/>
              </a:ext>
            </a:extLst>
          </p:cNvPr>
          <p:cNvSpPr txBox="1"/>
          <p:nvPr/>
        </p:nvSpPr>
        <p:spPr>
          <a:xfrm>
            <a:off x="2123364" y="753203"/>
            <a:ext cx="44773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 DIFFERENT POLITICAL CULTURE </a:t>
            </a:r>
          </a:p>
        </p:txBody>
      </p:sp>
      <p:pic>
        <p:nvPicPr>
          <p:cNvPr id="10" name="Picture 2" descr="See the source image">
            <a:extLst>
              <a:ext uri="{FF2B5EF4-FFF2-40B4-BE49-F238E27FC236}">
                <a16:creationId xmlns:a16="http://schemas.microsoft.com/office/drawing/2014/main" id="{AC1D4AB6-E29A-EC00-84DC-19E648685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4061"/>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A7B34E-8A44-0572-07FB-B38DA63BFB8E}"/>
              </a:ext>
            </a:extLst>
          </p:cNvPr>
          <p:cNvSpPr txBox="1"/>
          <p:nvPr/>
        </p:nvSpPr>
        <p:spPr>
          <a:xfrm>
            <a:off x="201701" y="624178"/>
            <a:ext cx="890673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EUROPE’S INDIVIDUAL-CENTRED CULTURE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(Protestantism, Enlightenment, classical liberalism, welfare society)  </a:t>
            </a:r>
          </a:p>
        </p:txBody>
      </p:sp>
      <p:sp>
        <p:nvSpPr>
          <p:cNvPr id="6" name="TextBox 5">
            <a:extLst>
              <a:ext uri="{FF2B5EF4-FFF2-40B4-BE49-F238E27FC236}">
                <a16:creationId xmlns:a16="http://schemas.microsoft.com/office/drawing/2014/main" id="{C2ACD1C6-3D5A-D1EC-943E-676206DD1777}"/>
              </a:ext>
            </a:extLst>
          </p:cNvPr>
          <p:cNvSpPr txBox="1"/>
          <p:nvPr/>
        </p:nvSpPr>
        <p:spPr>
          <a:xfrm>
            <a:off x="2601015" y="97172"/>
            <a:ext cx="3522078"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CROSS-CULTURAL ISSUES</a:t>
            </a:r>
          </a:p>
        </p:txBody>
      </p:sp>
      <p:pic>
        <p:nvPicPr>
          <p:cNvPr id="1026" name="Picture 2" descr="Romantic Movement">
            <a:extLst>
              <a:ext uri="{FF2B5EF4-FFF2-40B4-BE49-F238E27FC236}">
                <a16:creationId xmlns:a16="http://schemas.microsoft.com/office/drawing/2014/main" id="{2D81BF4E-1C8D-8D49-EFD0-9B89E5DE2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21" y="1548857"/>
            <a:ext cx="3758213" cy="48105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0C2D92-A155-32FA-8CE3-F334AABBE638}"/>
              </a:ext>
            </a:extLst>
          </p:cNvPr>
          <p:cNvSpPr txBox="1"/>
          <p:nvPr/>
        </p:nvSpPr>
        <p:spPr>
          <a:xfrm>
            <a:off x="260536" y="6453051"/>
            <a:ext cx="5298141"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Caspar David Friedrich, ‘Wanderer Above the Sea of Fog, 1818</a:t>
            </a: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59359B3-D3B5-4521-613D-A6508F3D0434}"/>
              </a:ext>
            </a:extLst>
          </p:cNvPr>
          <p:cNvSpPr txBox="1"/>
          <p:nvPr/>
        </p:nvSpPr>
        <p:spPr>
          <a:xfrm>
            <a:off x="4362054" y="2838828"/>
            <a:ext cx="4075015"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“the greatest transformation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of  western consciousness…”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Isaiah Berlin (1965),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roots of Romanticism</a:t>
            </a:r>
          </a:p>
        </p:txBody>
      </p:sp>
    </p:spTree>
    <p:extLst>
      <p:ext uri="{BB962C8B-B14F-4D97-AF65-F5344CB8AC3E}">
        <p14:creationId xmlns:p14="http://schemas.microsoft.com/office/powerpoint/2010/main" val="4192445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3705FC-7314-E767-5484-7F766754B215}"/>
              </a:ext>
            </a:extLst>
          </p:cNvPr>
          <p:cNvSpPr txBox="1"/>
          <p:nvPr/>
        </p:nvSpPr>
        <p:spPr>
          <a:xfrm>
            <a:off x="292591" y="2679356"/>
            <a:ext cx="8740598" cy="3293209"/>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0070C0"/>
                </a:solidFill>
                <a:effectLst/>
                <a:uLnTx/>
                <a:uFillTx/>
                <a:latin typeface="Calibri" panose="020F0502020204030204"/>
                <a:ea typeface="+mn-ea"/>
                <a:cs typeface="+mn-cs"/>
              </a:rPr>
              <a:t>Rejection and distrust of authority and authority figures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0070C0"/>
                </a:solidFill>
                <a:effectLst/>
                <a:uLnTx/>
                <a:uFillTx/>
                <a:latin typeface="Calibri" panose="020F0502020204030204"/>
                <a:ea typeface="+mn-ea"/>
                <a:cs typeface="+mn-cs"/>
              </a:rPr>
              <a:t>Primacy of the individual over the state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(limited government power over private realm)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0070C0"/>
                </a:solidFill>
                <a:effectLst/>
                <a:uLnTx/>
                <a:uFillTx/>
                <a:latin typeface="Calibri" panose="020F0502020204030204"/>
                <a:ea typeface="+mn-ea"/>
                <a:cs typeface="+mn-cs"/>
              </a:rPr>
              <a:t>Value independence over social norms: confrontation as a value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Self-sufficiency and self-interest over group’s interests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Diversity of lifestyles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Privacy and personal interests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C2ACD1C6-3D5A-D1EC-943E-676206DD1777}"/>
              </a:ext>
            </a:extLst>
          </p:cNvPr>
          <p:cNvSpPr txBox="1"/>
          <p:nvPr/>
        </p:nvSpPr>
        <p:spPr>
          <a:xfrm>
            <a:off x="2601015" y="97172"/>
            <a:ext cx="3522078"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CROSS-CULTURAL ISSUES</a:t>
            </a:r>
          </a:p>
        </p:txBody>
      </p:sp>
      <p:sp>
        <p:nvSpPr>
          <p:cNvPr id="2" name="TextBox 1">
            <a:extLst>
              <a:ext uri="{FF2B5EF4-FFF2-40B4-BE49-F238E27FC236}">
                <a16:creationId xmlns:a16="http://schemas.microsoft.com/office/drawing/2014/main" id="{2BC24B68-74AA-E3D5-3C8A-973DE5641908}"/>
              </a:ext>
            </a:extLst>
          </p:cNvPr>
          <p:cNvSpPr txBox="1"/>
          <p:nvPr/>
        </p:nvSpPr>
        <p:spPr>
          <a:xfrm>
            <a:off x="1649740" y="1266614"/>
            <a:ext cx="5424627"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EUROPEAN MODERN CULTURE: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THE INDIVIDUAL AND HER/HIS FREEDOM</a:t>
            </a:r>
          </a:p>
        </p:txBody>
      </p:sp>
      <p:pic>
        <p:nvPicPr>
          <p:cNvPr id="9" name="Picture 2" descr="See the source image">
            <a:extLst>
              <a:ext uri="{FF2B5EF4-FFF2-40B4-BE49-F238E27FC236}">
                <a16:creationId xmlns:a16="http://schemas.microsoft.com/office/drawing/2014/main" id="{72727EA6-933C-D3B3-E88E-9BC2685B4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990"/>
            <a:ext cx="9144000" cy="63039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A95EAB0-D81B-821E-BCC2-6AA8B97F4001}"/>
              </a:ext>
            </a:extLst>
          </p:cNvPr>
          <p:cNvSpPr txBox="1"/>
          <p:nvPr/>
        </p:nvSpPr>
        <p:spPr>
          <a:xfrm>
            <a:off x="826917" y="600438"/>
            <a:ext cx="7321565" cy="1200329"/>
          </a:xfrm>
          <a:prstGeom prst="rect">
            <a:avLst/>
          </a:prstGeom>
          <a:solidFill>
            <a:srgbClr val="66C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prstClr val="black"/>
                </a:solidFill>
                <a:effectLst/>
                <a:uLnTx/>
                <a:uFillTx/>
                <a:latin typeface="Calibri" panose="020F0502020204030204"/>
                <a:ea typeface="+mn-ea"/>
                <a:cs typeface="+mn-cs"/>
              </a:rPr>
              <a:t>“Modern western civilization can be understood as a drive against prejudice and authority”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K. Popper (1945), The open society and its enemies.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06237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99711D-200D-3646-C586-208D031F3B43}"/>
              </a:ext>
            </a:extLst>
          </p:cNvPr>
          <p:cNvSpPr txBox="1"/>
          <p:nvPr/>
        </p:nvSpPr>
        <p:spPr>
          <a:xfrm>
            <a:off x="5488416" y="5962039"/>
            <a:ext cx="2637645"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Source: SIAS China-EU.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Chinese students questionnaires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(2020-21)</a:t>
            </a:r>
          </a:p>
        </p:txBody>
      </p:sp>
      <p:sp>
        <p:nvSpPr>
          <p:cNvPr id="10" name="TextBox 9">
            <a:extLst>
              <a:ext uri="{FF2B5EF4-FFF2-40B4-BE49-F238E27FC236}">
                <a16:creationId xmlns:a16="http://schemas.microsoft.com/office/drawing/2014/main" id="{F5A7E223-E2B5-2C92-A715-95F29BBDA22D}"/>
              </a:ext>
            </a:extLst>
          </p:cNvPr>
          <p:cNvSpPr txBox="1"/>
          <p:nvPr/>
        </p:nvSpPr>
        <p:spPr>
          <a:xfrm>
            <a:off x="2601015" y="97172"/>
            <a:ext cx="3907361"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“EVERYTHING IS DIFFERENT”</a:t>
            </a:r>
          </a:p>
        </p:txBody>
      </p:sp>
      <p:pic>
        <p:nvPicPr>
          <p:cNvPr id="11" name="Picture 10">
            <a:extLst>
              <a:ext uri="{FF2B5EF4-FFF2-40B4-BE49-F238E27FC236}">
                <a16:creationId xmlns:a16="http://schemas.microsoft.com/office/drawing/2014/main" id="{6DDDADE3-13D3-3F09-057B-0517C62006EC}"/>
              </a:ext>
            </a:extLst>
          </p:cNvPr>
          <p:cNvPicPr>
            <a:picLocks noChangeAspect="1"/>
          </p:cNvPicPr>
          <p:nvPr/>
        </p:nvPicPr>
        <p:blipFill>
          <a:blip r:embed="rId3"/>
          <a:stretch>
            <a:fillRect/>
          </a:stretch>
        </p:blipFill>
        <p:spPr>
          <a:xfrm>
            <a:off x="302973" y="645459"/>
            <a:ext cx="5156655" cy="6212541"/>
          </a:xfrm>
          <a:prstGeom prst="rect">
            <a:avLst/>
          </a:prstGeom>
        </p:spPr>
      </p:pic>
      <p:sp>
        <p:nvSpPr>
          <p:cNvPr id="12" name="Rectangle 11">
            <a:extLst>
              <a:ext uri="{FF2B5EF4-FFF2-40B4-BE49-F238E27FC236}">
                <a16:creationId xmlns:a16="http://schemas.microsoft.com/office/drawing/2014/main" id="{945BF609-D2B5-B2E8-878C-8EC71C8482D6}"/>
              </a:ext>
            </a:extLst>
          </p:cNvPr>
          <p:cNvSpPr/>
          <p:nvPr/>
        </p:nvSpPr>
        <p:spPr>
          <a:xfrm>
            <a:off x="302972" y="2838969"/>
            <a:ext cx="4727786" cy="35898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F7D0CBB-B60A-F607-D601-1266A55D8853}"/>
              </a:ext>
            </a:extLst>
          </p:cNvPr>
          <p:cNvSpPr/>
          <p:nvPr/>
        </p:nvSpPr>
        <p:spPr>
          <a:xfrm>
            <a:off x="302974" y="1891750"/>
            <a:ext cx="4727786" cy="35898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E5BDDD9-D148-ED13-4984-6287B6B9B9E3}"/>
              </a:ext>
            </a:extLst>
          </p:cNvPr>
          <p:cNvSpPr/>
          <p:nvPr/>
        </p:nvSpPr>
        <p:spPr>
          <a:xfrm>
            <a:off x="274185" y="5050934"/>
            <a:ext cx="4785359" cy="47203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19A2AF-56FF-DABE-95A6-151FA6F019C8}"/>
              </a:ext>
            </a:extLst>
          </p:cNvPr>
          <p:cNvSpPr/>
          <p:nvPr/>
        </p:nvSpPr>
        <p:spPr>
          <a:xfrm>
            <a:off x="3985248" y="2782443"/>
            <a:ext cx="556148" cy="472038"/>
          </a:xfrm>
          <a:prstGeom prst="ellipse">
            <a:avLst/>
          </a:prstGeom>
          <a:noFill/>
          <a:ln w="38100">
            <a:solidFill>
              <a:srgbClr val="FF0000"/>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65108B0-690B-1BB5-CFFE-D4A27491E15E}"/>
              </a:ext>
            </a:extLst>
          </p:cNvPr>
          <p:cNvSpPr txBox="1"/>
          <p:nvPr/>
        </p:nvSpPr>
        <p:spPr>
          <a:xfrm>
            <a:off x="5603154" y="3127357"/>
            <a:ext cx="344203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It is a this </a:t>
            </a:r>
            <a:r>
              <a:rPr kumimoji="0" lang="en-GB" sz="2000" b="1" i="0" u="none" strike="noStrike" kern="1200" cap="none" spc="0" normalizeH="0" baseline="0" noProof="0">
                <a:ln>
                  <a:noFill/>
                </a:ln>
                <a:effectLst/>
                <a:uLnTx/>
                <a:uFillTx/>
                <a:latin typeface="Calibri" panose="020F0502020204030204"/>
                <a:ea typeface="+mn-ea"/>
                <a:cs typeface="+mn-cs"/>
              </a:rPr>
              <a:t>intersection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that cross-cultural issues arise.</a:t>
            </a:r>
          </a:p>
        </p:txBody>
      </p:sp>
    </p:spTree>
    <p:extLst>
      <p:ext uri="{BB962C8B-B14F-4D97-AF65-F5344CB8AC3E}">
        <p14:creationId xmlns:p14="http://schemas.microsoft.com/office/powerpoint/2010/main" val="215946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D05DCF-6FCE-E5E4-747D-3E2D56315C7B}"/>
              </a:ext>
            </a:extLst>
          </p:cNvPr>
          <p:cNvSpPr txBox="1"/>
          <p:nvPr/>
        </p:nvSpPr>
        <p:spPr>
          <a:xfrm>
            <a:off x="180269" y="136594"/>
            <a:ext cx="8889224"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OCIAL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NCLUSION AND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CADEMIC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UCCESS OF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CHINESE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STUDENTS IN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HIGHER EDUCATION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SIAS CHINA-EU</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Imagem 512" descr="Uma imagem com objeto, relógio, desenho&#10;&#10;Descrição gerada automaticamente">
            <a:extLst>
              <a:ext uri="{FF2B5EF4-FFF2-40B4-BE49-F238E27FC236}">
                <a16:creationId xmlns:a16="http://schemas.microsoft.com/office/drawing/2014/main" id="{9CB1846A-A0A9-A1FC-D3DD-7AD9C23F5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249" y="1321276"/>
            <a:ext cx="2925045" cy="13863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21D7B2-5975-88B1-68E3-8BABE535289E}"/>
              </a:ext>
            </a:extLst>
          </p:cNvPr>
          <p:cNvSpPr txBox="1"/>
          <p:nvPr/>
        </p:nvSpPr>
        <p:spPr>
          <a:xfrm>
            <a:off x="254776" y="1829804"/>
            <a:ext cx="45728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ERASMUS+ PROGRAMME 2019 KEY ACTION 2</a:t>
            </a:r>
          </a:p>
        </p:txBody>
      </p:sp>
      <p:sp>
        <p:nvSpPr>
          <p:cNvPr id="11" name="TextBox 10">
            <a:extLst>
              <a:ext uri="{FF2B5EF4-FFF2-40B4-BE49-F238E27FC236}">
                <a16:creationId xmlns:a16="http://schemas.microsoft.com/office/drawing/2014/main" id="{3EF8745F-E9AB-0704-4B5E-E90CCB39ABEE}"/>
              </a:ext>
            </a:extLst>
          </p:cNvPr>
          <p:cNvSpPr txBox="1"/>
          <p:nvPr/>
        </p:nvSpPr>
        <p:spPr>
          <a:xfrm>
            <a:off x="254776" y="2452485"/>
            <a:ext cx="47053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DURATION:  September-2019 to December-2022</a:t>
            </a:r>
          </a:p>
        </p:txBody>
      </p:sp>
      <p:sp>
        <p:nvSpPr>
          <p:cNvPr id="12" name="TextBox 11">
            <a:extLst>
              <a:ext uri="{FF2B5EF4-FFF2-40B4-BE49-F238E27FC236}">
                <a16:creationId xmlns:a16="http://schemas.microsoft.com/office/drawing/2014/main" id="{AC9BC542-7F2A-F813-91F9-174B0DA3024B}"/>
              </a:ext>
            </a:extLst>
          </p:cNvPr>
          <p:cNvSpPr txBox="1"/>
          <p:nvPr/>
        </p:nvSpPr>
        <p:spPr>
          <a:xfrm>
            <a:off x="254776" y="2968191"/>
            <a:ext cx="8093113" cy="1938992"/>
          </a:xfrm>
          <a:prstGeom prst="rect">
            <a:avLst/>
          </a:prstGeom>
          <a:noFill/>
          <a:ln w="38100">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Partner universities: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Universitat</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Autònoma</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de Barcelona (UAB, Spain)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project coordination</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Hamburg University of Technology (TUHH, Germany)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Instituto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Politécnico</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da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Guarda</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(IPG, Portugal)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Nottingham Trent University (NTU, UK)</a:t>
            </a:r>
          </a:p>
        </p:txBody>
      </p:sp>
      <p:sp>
        <p:nvSpPr>
          <p:cNvPr id="14" name="TextBox 13">
            <a:extLst>
              <a:ext uri="{FF2B5EF4-FFF2-40B4-BE49-F238E27FC236}">
                <a16:creationId xmlns:a16="http://schemas.microsoft.com/office/drawing/2014/main" id="{BA373199-D9F6-AF97-58F5-09A61C714AEC}"/>
              </a:ext>
            </a:extLst>
          </p:cNvPr>
          <p:cNvSpPr txBox="1"/>
          <p:nvPr/>
        </p:nvSpPr>
        <p:spPr>
          <a:xfrm>
            <a:off x="127388" y="5199313"/>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Project number: 2019-1-ES01-KA203-065990</a:t>
            </a:r>
          </a:p>
        </p:txBody>
      </p:sp>
      <p:grpSp>
        <p:nvGrpSpPr>
          <p:cNvPr id="9" name="Group 8">
            <a:extLst>
              <a:ext uri="{FF2B5EF4-FFF2-40B4-BE49-F238E27FC236}">
                <a16:creationId xmlns:a16="http://schemas.microsoft.com/office/drawing/2014/main" id="{39B1B862-29F3-4B3D-8F8D-018BBBD72DD1}"/>
              </a:ext>
            </a:extLst>
          </p:cNvPr>
          <p:cNvGrpSpPr/>
          <p:nvPr/>
        </p:nvGrpSpPr>
        <p:grpSpPr>
          <a:xfrm>
            <a:off x="360925" y="5641598"/>
            <a:ext cx="8259137" cy="895595"/>
            <a:chOff x="397501" y="5102102"/>
            <a:chExt cx="8259137" cy="895595"/>
          </a:xfrm>
        </p:grpSpPr>
        <p:pic>
          <p:nvPicPr>
            <p:cNvPr id="13" name="Picture 12">
              <a:extLst>
                <a:ext uri="{FF2B5EF4-FFF2-40B4-BE49-F238E27FC236}">
                  <a16:creationId xmlns:a16="http://schemas.microsoft.com/office/drawing/2014/main" id="{2E41B575-74E7-4890-8DBB-AFC7DEE260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6" name="Picture 5">
              <a:extLst>
                <a:ext uri="{FF2B5EF4-FFF2-40B4-BE49-F238E27FC236}">
                  <a16:creationId xmlns:a16="http://schemas.microsoft.com/office/drawing/2014/main" id="{45ED4AE2-E041-47E0-B6B2-8DA84D09E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a:extLst>
                <a:ext uri="{FF2B5EF4-FFF2-40B4-BE49-F238E27FC236}">
                  <a16:creationId xmlns:a16="http://schemas.microsoft.com/office/drawing/2014/main" id="{265300E4-8F40-434A-A23B-0E6A212CF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a:extLst>
                <a:ext uri="{FF2B5EF4-FFF2-40B4-BE49-F238E27FC236}">
                  <a16:creationId xmlns:a16="http://schemas.microsoft.com/office/drawing/2014/main" id="{342E11B1-DC14-4C79-924E-328A3C999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512" descr="Uma imagem com objeto, relógio, desenho&#10;&#10;Descrição gerada automaticamente">
              <a:extLst>
                <a:ext uri="{FF2B5EF4-FFF2-40B4-BE49-F238E27FC236}">
                  <a16:creationId xmlns:a16="http://schemas.microsoft.com/office/drawing/2014/main" id="{0FA85F3A-85EF-4112-9E69-90D9CB9CB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692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C566C826-C023-ED88-9C42-570BF741B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761" y="4753657"/>
            <a:ext cx="3507239" cy="210434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8D84D780-DB6B-24B7-EF38-09029392A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31" y="4593378"/>
            <a:ext cx="3376784" cy="23279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Picture 2" descr="Romantic Movement">
            <a:extLst>
              <a:ext uri="{FF2B5EF4-FFF2-40B4-BE49-F238E27FC236}">
                <a16:creationId xmlns:a16="http://schemas.microsoft.com/office/drawing/2014/main" id="{853C1A89-C6EA-7280-C12B-D7286DB40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916" y="0"/>
            <a:ext cx="2065084" cy="26433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BD533E25-AEA6-DA8B-BE6E-2F25CA48A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3335"/>
            <a:ext cx="2714462" cy="23966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558086-D557-B683-8B79-24B43DA4A4C4}"/>
              </a:ext>
            </a:extLst>
          </p:cNvPr>
          <p:cNvSpPr txBox="1"/>
          <p:nvPr/>
        </p:nvSpPr>
        <p:spPr>
          <a:xfrm>
            <a:off x="128969" y="2654386"/>
            <a:ext cx="8836638"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It is crucial to raise </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awareness of these differences </a:t>
            </a:r>
            <a:r>
              <a:rPr lang="en-US" sz="2400" b="1" i="1">
                <a:solidFill>
                  <a:srgbClr val="0070C0"/>
                </a:solidFill>
                <a:latin typeface="Calibri" panose="020F0502020204030204"/>
              </a:rPr>
              <a:t>on</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 both sides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so that </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a genuine and effective communication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can take place, and a </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rewarding experience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is achieved by </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all actors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involved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chinese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students, home students, teaching staff and administrative &amp; service staff). </a:t>
            </a:r>
          </a:p>
        </p:txBody>
      </p:sp>
      <p:sp>
        <p:nvSpPr>
          <p:cNvPr id="10" name="TextBox 9">
            <a:extLst>
              <a:ext uri="{FF2B5EF4-FFF2-40B4-BE49-F238E27FC236}">
                <a16:creationId xmlns:a16="http://schemas.microsoft.com/office/drawing/2014/main" id="{CE4B03D2-E2FE-12D4-B6E2-429FE7C40AF5}"/>
              </a:ext>
            </a:extLst>
          </p:cNvPr>
          <p:cNvSpPr txBox="1"/>
          <p:nvPr/>
        </p:nvSpPr>
        <p:spPr>
          <a:xfrm>
            <a:off x="2907462" y="1451009"/>
            <a:ext cx="3522078"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CROSS-CULTURAL ISSUES</a:t>
            </a:r>
          </a:p>
        </p:txBody>
      </p:sp>
    </p:spTree>
    <p:extLst>
      <p:ext uri="{BB962C8B-B14F-4D97-AF65-F5344CB8AC3E}">
        <p14:creationId xmlns:p14="http://schemas.microsoft.com/office/powerpoint/2010/main" val="74670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2FBFBA01-8B79-430E-2E16-17AB56CAA6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1" r="1" b="31844"/>
          <a:stretch/>
        </p:blipFill>
        <p:spPr>
          <a:xfrm>
            <a:off x="2506624" y="1530885"/>
            <a:ext cx="4022380" cy="4294182"/>
          </a:xfrm>
          <a:prstGeom prst="rect">
            <a:avLst/>
          </a:prstGeom>
        </p:spPr>
      </p:pic>
      <p:sp>
        <p:nvSpPr>
          <p:cNvPr id="6" name="TextBox 5">
            <a:extLst>
              <a:ext uri="{FF2B5EF4-FFF2-40B4-BE49-F238E27FC236}">
                <a16:creationId xmlns:a16="http://schemas.microsoft.com/office/drawing/2014/main" id="{21DAE352-C859-B2B8-EDBA-4AC14868F5BC}"/>
              </a:ext>
            </a:extLst>
          </p:cNvPr>
          <p:cNvSpPr txBox="1"/>
          <p:nvPr/>
        </p:nvSpPr>
        <p:spPr>
          <a:xfrm>
            <a:off x="4632960" y="6337086"/>
            <a:ext cx="4572000" cy="307777"/>
          </a:xfrm>
          <a:prstGeom prst="rect">
            <a:avLst/>
          </a:prstGeom>
          <a:noFill/>
        </p:spPr>
        <p:txBody>
          <a:bodyPr wrap="square">
            <a:spAutoFit/>
          </a:bodyPr>
          <a:lstStyle/>
          <a:p>
            <a:r>
              <a:rPr lang="en-US" sz="1400" err="1">
                <a:hlinkClick r:id="rId4"/>
              </a:rPr>
              <a:t>moga</a:t>
            </a:r>
            <a:r>
              <a:rPr lang="en-US" sz="1400">
                <a:hlinkClick r:id="rId4"/>
              </a:rPr>
              <a:t> </a:t>
            </a:r>
            <a:r>
              <a:rPr lang="en-US" sz="1400" err="1">
                <a:hlinkClick r:id="rId4"/>
              </a:rPr>
              <a:t>almeri</a:t>
            </a:r>
            <a:r>
              <a:rPr lang="en-US" sz="1400">
                <a:hlinkClick r:id="rId4"/>
              </a:rPr>
              <a:t> choreograph , Doing It To Death - YouTube</a:t>
            </a:r>
            <a:endParaRPr lang="en-GB" sz="1400"/>
          </a:p>
        </p:txBody>
      </p:sp>
      <p:sp>
        <p:nvSpPr>
          <p:cNvPr id="7" name="TextBox 6">
            <a:extLst>
              <a:ext uri="{FF2B5EF4-FFF2-40B4-BE49-F238E27FC236}">
                <a16:creationId xmlns:a16="http://schemas.microsoft.com/office/drawing/2014/main" id="{E338BD66-0E4C-E54E-7713-16BEBA1227BB}"/>
              </a:ext>
            </a:extLst>
          </p:cNvPr>
          <p:cNvSpPr txBox="1"/>
          <p:nvPr/>
        </p:nvSpPr>
        <p:spPr>
          <a:xfrm>
            <a:off x="152400" y="6337086"/>
            <a:ext cx="4572000" cy="338554"/>
          </a:xfrm>
          <a:prstGeom prst="rect">
            <a:avLst/>
          </a:prstGeom>
          <a:noFill/>
        </p:spPr>
        <p:txBody>
          <a:bodyPr wrap="square">
            <a:spAutoFit/>
          </a:bodyPr>
          <a:lstStyle/>
          <a:p>
            <a:r>
              <a:rPr lang="en-US" sz="1600" err="1">
                <a:hlinkClick r:id="rId5"/>
              </a:rPr>
              <a:t>Moga</a:t>
            </a:r>
            <a:r>
              <a:rPr lang="en-US" sz="1600">
                <a:hlinkClick r:id="rId5"/>
              </a:rPr>
              <a:t> </a:t>
            </a:r>
            <a:r>
              <a:rPr lang="en-US" sz="1600" err="1">
                <a:hlinkClick r:id="rId5"/>
              </a:rPr>
              <a:t>Almeri</a:t>
            </a:r>
            <a:r>
              <a:rPr lang="en-US" sz="1600">
                <a:hlinkClick r:id="rId5"/>
              </a:rPr>
              <a:t>, Doing It To Death - Bing video</a:t>
            </a:r>
            <a:endParaRPr lang="en-GB" sz="1600"/>
          </a:p>
        </p:txBody>
      </p:sp>
      <p:sp>
        <p:nvSpPr>
          <p:cNvPr id="3" name="TextBox 2">
            <a:extLst>
              <a:ext uri="{FF2B5EF4-FFF2-40B4-BE49-F238E27FC236}">
                <a16:creationId xmlns:a16="http://schemas.microsoft.com/office/drawing/2014/main" id="{B510554C-B3AA-5854-4D2E-92E8A8EC376B}"/>
              </a:ext>
            </a:extLst>
          </p:cNvPr>
          <p:cNvSpPr txBox="1"/>
          <p:nvPr/>
        </p:nvSpPr>
        <p:spPr>
          <a:xfrm>
            <a:off x="1123735" y="84651"/>
            <a:ext cx="7201330" cy="461665"/>
          </a:xfrm>
          <a:prstGeom prst="rect">
            <a:avLst/>
          </a:prstGeom>
          <a:noFill/>
        </p:spPr>
        <p:txBody>
          <a:bodyPr wrap="none" rtlCol="0">
            <a:spAutoFit/>
          </a:bodyPr>
          <a:lstStyle/>
          <a:p>
            <a:r>
              <a:rPr lang="en-GB" sz="2400" b="1">
                <a:highlight>
                  <a:srgbClr val="FFFF00"/>
                </a:highlight>
              </a:rPr>
              <a:t>AVOIDING CULTURAL STEREOTYPES…IN JUST 1 MINUTE</a:t>
            </a:r>
          </a:p>
        </p:txBody>
      </p:sp>
      <p:sp>
        <p:nvSpPr>
          <p:cNvPr id="8" name="TextBox 7">
            <a:extLst>
              <a:ext uri="{FF2B5EF4-FFF2-40B4-BE49-F238E27FC236}">
                <a16:creationId xmlns:a16="http://schemas.microsoft.com/office/drawing/2014/main" id="{3A7F24BA-95B1-8175-FEA8-601BC3D049A2}"/>
              </a:ext>
            </a:extLst>
          </p:cNvPr>
          <p:cNvSpPr txBox="1"/>
          <p:nvPr/>
        </p:nvSpPr>
        <p:spPr>
          <a:xfrm>
            <a:off x="287867" y="588649"/>
            <a:ext cx="8917093" cy="830997"/>
          </a:xfrm>
          <a:prstGeom prst="rect">
            <a:avLst/>
          </a:prstGeom>
          <a:noFill/>
        </p:spPr>
        <p:txBody>
          <a:bodyPr wrap="square">
            <a:spAutoFit/>
          </a:bodyPr>
          <a:lstStyle/>
          <a:p>
            <a:r>
              <a:rPr lang="en-US" sz="2400" i="1"/>
              <a:t>No portrayal of a different culture can be either complete or objective. </a:t>
            </a:r>
          </a:p>
          <a:p>
            <a:r>
              <a:rPr lang="en-US" sz="2400" i="1"/>
              <a:t>Any such description is also by necessity </a:t>
            </a:r>
            <a:r>
              <a:rPr lang="en-US" sz="2400" b="1" i="1"/>
              <a:t>a simplification.</a:t>
            </a:r>
            <a:endParaRPr lang="en-GB" sz="2400" b="1" i="1"/>
          </a:p>
        </p:txBody>
      </p:sp>
      <p:sp>
        <p:nvSpPr>
          <p:cNvPr id="4" name="TextBox 3">
            <a:extLst>
              <a:ext uri="{FF2B5EF4-FFF2-40B4-BE49-F238E27FC236}">
                <a16:creationId xmlns:a16="http://schemas.microsoft.com/office/drawing/2014/main" id="{C3127C27-9160-C989-0C66-DCD1D1C67E3D}"/>
              </a:ext>
            </a:extLst>
          </p:cNvPr>
          <p:cNvSpPr txBox="1"/>
          <p:nvPr/>
        </p:nvSpPr>
        <p:spPr>
          <a:xfrm>
            <a:off x="2898304" y="5896410"/>
            <a:ext cx="3347391" cy="369332"/>
          </a:xfrm>
          <a:prstGeom prst="rect">
            <a:avLst/>
          </a:prstGeom>
          <a:noFill/>
        </p:spPr>
        <p:txBody>
          <a:bodyPr wrap="none" rtlCol="0">
            <a:spAutoFit/>
          </a:bodyPr>
          <a:lstStyle/>
          <a:p>
            <a:r>
              <a:rPr lang="en-GB" err="1"/>
              <a:t>Moga</a:t>
            </a:r>
            <a:r>
              <a:rPr lang="en-GB"/>
              <a:t> </a:t>
            </a:r>
            <a:r>
              <a:rPr lang="en-GB" err="1"/>
              <a:t>Almeri</a:t>
            </a:r>
            <a:r>
              <a:rPr lang="en-GB"/>
              <a:t> dance group (Japan)</a:t>
            </a:r>
          </a:p>
        </p:txBody>
      </p:sp>
    </p:spTree>
    <p:extLst>
      <p:ext uri="{BB962C8B-B14F-4D97-AF65-F5344CB8AC3E}">
        <p14:creationId xmlns:p14="http://schemas.microsoft.com/office/powerpoint/2010/main" val="42854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083FB5-6F2F-4CE5-9616-77A8D3225F9C}"/>
              </a:ext>
            </a:extLst>
          </p:cNvPr>
          <p:cNvSpPr txBox="1"/>
          <p:nvPr/>
        </p:nvSpPr>
        <p:spPr>
          <a:xfrm>
            <a:off x="2752867" y="880214"/>
            <a:ext cx="347801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Calibri" panose="020F0502020204030204"/>
              </a:rPr>
              <a:t>Chinese students at NTU</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EF93717D-1D0C-44D0-9F2D-F37FB28B9382}"/>
              </a:ext>
            </a:extLst>
          </p:cNvPr>
          <p:cNvSpPr txBox="1"/>
          <p:nvPr/>
        </p:nvSpPr>
        <p:spPr>
          <a:xfrm>
            <a:off x="3957350" y="203106"/>
            <a:ext cx="145764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PART II </a:t>
            </a:r>
          </a:p>
        </p:txBody>
      </p:sp>
      <p:pic>
        <p:nvPicPr>
          <p:cNvPr id="2050" name="Picture 2" descr="International | Nottingham Trent University">
            <a:extLst>
              <a:ext uri="{FF2B5EF4-FFF2-40B4-BE49-F238E27FC236}">
                <a16:creationId xmlns:a16="http://schemas.microsoft.com/office/drawing/2014/main" id="{B4AD2037-5259-45DC-A01D-E64B06BE8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718" y="1480379"/>
            <a:ext cx="7014908" cy="46766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5867C7-E165-4E19-B74F-41D5E8202BC9}"/>
              </a:ext>
            </a:extLst>
          </p:cNvPr>
          <p:cNvSpPr txBox="1"/>
          <p:nvPr/>
        </p:nvSpPr>
        <p:spPr>
          <a:xfrm>
            <a:off x="119804" y="6433983"/>
            <a:ext cx="3682611" cy="369332"/>
          </a:xfrm>
          <a:prstGeom prst="rect">
            <a:avLst/>
          </a:prstGeom>
          <a:noFill/>
        </p:spPr>
        <p:txBody>
          <a:bodyPr wrap="none" rtlCol="0">
            <a:spAutoFit/>
          </a:bodyPr>
          <a:lstStyle/>
          <a:p>
            <a:r>
              <a:rPr lang="en-GB"/>
              <a:t>Photo: NTU International’s web page </a:t>
            </a:r>
          </a:p>
        </p:txBody>
      </p:sp>
    </p:spTree>
    <p:extLst>
      <p:ext uri="{BB962C8B-B14F-4D97-AF65-F5344CB8AC3E}">
        <p14:creationId xmlns:p14="http://schemas.microsoft.com/office/powerpoint/2010/main" val="196516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C105987-C2D0-42B3-B47B-AE8E3FBD9E3D}"/>
              </a:ext>
            </a:extLst>
          </p:cNvPr>
          <p:cNvGraphicFramePr>
            <a:graphicFrameLocks/>
          </p:cNvGraphicFramePr>
          <p:nvPr>
            <p:extLst>
              <p:ext uri="{D42A27DB-BD31-4B8C-83A1-F6EECF244321}">
                <p14:modId xmlns:p14="http://schemas.microsoft.com/office/powerpoint/2010/main" val="2257882462"/>
              </p:ext>
            </p:extLst>
          </p:nvPr>
        </p:nvGraphicFramePr>
        <p:xfrm>
          <a:off x="1239590" y="1114697"/>
          <a:ext cx="6029325" cy="435506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74966D1-559F-411E-A489-0FDF056E0E4D}"/>
              </a:ext>
            </a:extLst>
          </p:cNvPr>
          <p:cNvSpPr txBox="1"/>
          <p:nvPr/>
        </p:nvSpPr>
        <p:spPr>
          <a:xfrm>
            <a:off x="2810040" y="631337"/>
            <a:ext cx="3381439" cy="461665"/>
          </a:xfrm>
          <a:prstGeom prst="rect">
            <a:avLst/>
          </a:prstGeom>
          <a:noFill/>
        </p:spPr>
        <p:txBody>
          <a:bodyPr wrap="none" rtlCol="0">
            <a:spAutoFit/>
          </a:bodyPr>
          <a:lstStyle/>
          <a:p>
            <a:r>
              <a:rPr lang="en-GB" sz="2400" b="1"/>
              <a:t>Chinese students at NTU </a:t>
            </a:r>
          </a:p>
        </p:txBody>
      </p:sp>
    </p:spTree>
    <p:extLst>
      <p:ext uri="{BB962C8B-B14F-4D97-AF65-F5344CB8AC3E}">
        <p14:creationId xmlns:p14="http://schemas.microsoft.com/office/powerpoint/2010/main" val="397259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5F4AEF5-2C8C-42F7-801F-50BEDC15BE4C}"/>
              </a:ext>
            </a:extLst>
          </p:cNvPr>
          <p:cNvGraphicFramePr>
            <a:graphicFrameLocks/>
          </p:cNvGraphicFramePr>
          <p:nvPr>
            <p:extLst>
              <p:ext uri="{D42A27DB-BD31-4B8C-83A1-F6EECF244321}">
                <p14:modId xmlns:p14="http://schemas.microsoft.com/office/powerpoint/2010/main" val="1144853813"/>
              </p:ext>
            </p:extLst>
          </p:nvPr>
        </p:nvGraphicFramePr>
        <p:xfrm>
          <a:off x="1258467" y="1166439"/>
          <a:ext cx="5981700" cy="406717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1163831-CE01-45AB-BCE5-E1D3A54791ED}"/>
              </a:ext>
            </a:extLst>
          </p:cNvPr>
          <p:cNvSpPr txBox="1"/>
          <p:nvPr/>
        </p:nvSpPr>
        <p:spPr>
          <a:xfrm>
            <a:off x="1633997" y="147292"/>
            <a:ext cx="5889689" cy="646331"/>
          </a:xfrm>
          <a:prstGeom prst="rect">
            <a:avLst/>
          </a:prstGeom>
          <a:noFill/>
        </p:spPr>
        <p:txBody>
          <a:bodyPr wrap="none" rtlCol="0">
            <a:spAutoFit/>
          </a:bodyPr>
          <a:lstStyle/>
          <a:p>
            <a:r>
              <a:rPr lang="en-GB" b="1"/>
              <a:t>Chinese students at NTU: </a:t>
            </a:r>
          </a:p>
          <a:p>
            <a:r>
              <a:rPr lang="en-GB" b="1"/>
              <a:t>Weight of UK’s historical and cultural links with Hong Kong   </a:t>
            </a:r>
          </a:p>
        </p:txBody>
      </p:sp>
      <p:sp>
        <p:nvSpPr>
          <p:cNvPr id="7" name="TextBox 6">
            <a:extLst>
              <a:ext uri="{FF2B5EF4-FFF2-40B4-BE49-F238E27FC236}">
                <a16:creationId xmlns:a16="http://schemas.microsoft.com/office/drawing/2014/main" id="{FFB0D2FE-2046-4188-B368-CE72EEE9C904}"/>
              </a:ext>
            </a:extLst>
          </p:cNvPr>
          <p:cNvSpPr txBox="1"/>
          <p:nvPr/>
        </p:nvSpPr>
        <p:spPr>
          <a:xfrm>
            <a:off x="596856" y="6160992"/>
            <a:ext cx="4381500" cy="461665"/>
          </a:xfrm>
          <a:prstGeom prst="rect">
            <a:avLst/>
          </a:prstGeom>
          <a:solidFill>
            <a:srgbClr val="00B0F0"/>
          </a:solidFill>
        </p:spPr>
        <p:txBody>
          <a:bodyPr wrap="square">
            <a:spAutoFit/>
          </a:bodyPr>
          <a:lstStyle/>
          <a:p>
            <a:r>
              <a:rPr lang="en-GB" sz="2400"/>
              <a:t>Mainland China     1,402   million </a:t>
            </a:r>
          </a:p>
        </p:txBody>
      </p:sp>
      <p:sp>
        <p:nvSpPr>
          <p:cNvPr id="5" name="TextBox 4">
            <a:extLst>
              <a:ext uri="{FF2B5EF4-FFF2-40B4-BE49-F238E27FC236}">
                <a16:creationId xmlns:a16="http://schemas.microsoft.com/office/drawing/2014/main" id="{3CDDE530-1C26-8553-FA69-AF267DE082B1}"/>
              </a:ext>
            </a:extLst>
          </p:cNvPr>
          <p:cNvSpPr txBox="1"/>
          <p:nvPr/>
        </p:nvSpPr>
        <p:spPr>
          <a:xfrm>
            <a:off x="596856" y="5244446"/>
            <a:ext cx="1645194" cy="461665"/>
          </a:xfrm>
          <a:prstGeom prst="rect">
            <a:avLst/>
          </a:prstGeom>
          <a:noFill/>
        </p:spPr>
        <p:txBody>
          <a:bodyPr wrap="none" rtlCol="0">
            <a:spAutoFit/>
          </a:bodyPr>
          <a:lstStyle/>
          <a:p>
            <a:r>
              <a:rPr lang="en-GB" sz="2400" b="1"/>
              <a:t>Population </a:t>
            </a:r>
          </a:p>
        </p:txBody>
      </p:sp>
      <p:sp>
        <p:nvSpPr>
          <p:cNvPr id="8" name="TextBox 7">
            <a:extLst>
              <a:ext uri="{FF2B5EF4-FFF2-40B4-BE49-F238E27FC236}">
                <a16:creationId xmlns:a16="http://schemas.microsoft.com/office/drawing/2014/main" id="{B755A44D-36DF-71AA-55D2-4BEBB7133AB9}"/>
              </a:ext>
            </a:extLst>
          </p:cNvPr>
          <p:cNvSpPr txBox="1"/>
          <p:nvPr/>
        </p:nvSpPr>
        <p:spPr>
          <a:xfrm>
            <a:off x="596856" y="5702719"/>
            <a:ext cx="4381500" cy="461665"/>
          </a:xfrm>
          <a:prstGeom prst="rect">
            <a:avLst/>
          </a:prstGeom>
          <a:solidFill>
            <a:srgbClr val="FFC000"/>
          </a:solidFill>
        </p:spPr>
        <p:txBody>
          <a:bodyPr wrap="square">
            <a:spAutoFit/>
          </a:bodyPr>
          <a:lstStyle/>
          <a:p>
            <a:r>
              <a:rPr lang="en-GB" sz="2400"/>
              <a:t>Hong Kong                      7.5 million</a:t>
            </a:r>
          </a:p>
        </p:txBody>
      </p:sp>
    </p:spTree>
    <p:extLst>
      <p:ext uri="{BB962C8B-B14F-4D97-AF65-F5344CB8AC3E}">
        <p14:creationId xmlns:p14="http://schemas.microsoft.com/office/powerpoint/2010/main" val="627796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CD437B7-08E0-25FF-5C35-3504F4901DC5}"/>
              </a:ext>
            </a:extLst>
          </p:cNvPr>
          <p:cNvGrpSpPr/>
          <p:nvPr/>
        </p:nvGrpSpPr>
        <p:grpSpPr>
          <a:xfrm>
            <a:off x="360609" y="312311"/>
            <a:ext cx="8133008" cy="6297880"/>
            <a:chOff x="231820" y="685799"/>
            <a:chExt cx="8133008" cy="6297880"/>
          </a:xfrm>
        </p:grpSpPr>
        <p:graphicFrame>
          <p:nvGraphicFramePr>
            <p:cNvPr id="2" name="Chart 1">
              <a:extLst>
                <a:ext uri="{FF2B5EF4-FFF2-40B4-BE49-F238E27FC236}">
                  <a16:creationId xmlns:a16="http://schemas.microsoft.com/office/drawing/2014/main" id="{F96E5DDF-6814-4CB1-BE4D-25E2A0B3584B}"/>
                </a:ext>
              </a:extLst>
            </p:cNvPr>
            <p:cNvGraphicFramePr>
              <a:graphicFrameLocks/>
            </p:cNvGraphicFramePr>
            <p:nvPr>
              <p:extLst>
                <p:ext uri="{D42A27DB-BD31-4B8C-83A1-F6EECF244321}">
                  <p14:modId xmlns:p14="http://schemas.microsoft.com/office/powerpoint/2010/main" val="2688399506"/>
                </p:ext>
              </p:extLst>
            </p:nvPr>
          </p:nvGraphicFramePr>
          <p:xfrm>
            <a:off x="231820" y="685799"/>
            <a:ext cx="8133008" cy="489075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A64E1265-CF1F-CEEC-5ABA-63DE479A9097}"/>
                </a:ext>
              </a:extLst>
            </p:cNvPr>
            <p:cNvSpPr/>
            <p:nvPr/>
          </p:nvSpPr>
          <p:spPr>
            <a:xfrm>
              <a:off x="1178417" y="1841679"/>
              <a:ext cx="1030309" cy="3335628"/>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D7C4239-1EEB-9C16-527C-07B5E056F0D6}"/>
                </a:ext>
              </a:extLst>
            </p:cNvPr>
            <p:cNvSpPr/>
            <p:nvPr/>
          </p:nvSpPr>
          <p:spPr>
            <a:xfrm>
              <a:off x="2975019" y="1345843"/>
              <a:ext cx="862885" cy="3889420"/>
            </a:xfrm>
            <a:prstGeom prst="rect">
              <a:avLst/>
            </a:prstGeom>
            <a:noFill/>
            <a:ln w="38100">
              <a:solidFill>
                <a:srgbClr val="00B0F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F5AE5CD-C5AD-773B-16E9-EAC4D4EBDB57}"/>
                </a:ext>
              </a:extLst>
            </p:cNvPr>
            <p:cNvSpPr/>
            <p:nvPr/>
          </p:nvSpPr>
          <p:spPr>
            <a:xfrm>
              <a:off x="5550795" y="2672366"/>
              <a:ext cx="914400" cy="2424448"/>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AB2A536-146A-47F2-4899-EB8327FFDA70}"/>
                </a:ext>
              </a:extLst>
            </p:cNvPr>
            <p:cNvSpPr txBox="1"/>
            <p:nvPr/>
          </p:nvSpPr>
          <p:spPr>
            <a:xfrm>
              <a:off x="457200" y="5686956"/>
              <a:ext cx="5898524" cy="369332"/>
            </a:xfrm>
            <a:prstGeom prst="rect">
              <a:avLst/>
            </a:prstGeom>
            <a:noFill/>
          </p:spPr>
          <p:txBody>
            <a:bodyPr wrap="square">
              <a:spAutoFit/>
            </a:bodyPr>
            <a:lstStyle/>
            <a:p>
              <a:r>
                <a:rPr lang="en-US" b="1">
                  <a:solidFill>
                    <a:srgbClr val="0070C0"/>
                  </a:solidFill>
                </a:rPr>
                <a:t>Nottingham School of Art &amp; Design</a:t>
              </a:r>
            </a:p>
          </p:txBody>
        </p:sp>
        <p:sp>
          <p:nvSpPr>
            <p:cNvPr id="10" name="TextBox 9">
              <a:extLst>
                <a:ext uri="{FF2B5EF4-FFF2-40B4-BE49-F238E27FC236}">
                  <a16:creationId xmlns:a16="http://schemas.microsoft.com/office/drawing/2014/main" id="{D2D5F3B2-78BE-A1CC-A179-503360842D35}"/>
                </a:ext>
              </a:extLst>
            </p:cNvPr>
            <p:cNvSpPr txBox="1"/>
            <p:nvPr/>
          </p:nvSpPr>
          <p:spPr>
            <a:xfrm>
              <a:off x="457200" y="6012152"/>
              <a:ext cx="4572000" cy="369332"/>
            </a:xfrm>
            <a:prstGeom prst="rect">
              <a:avLst/>
            </a:prstGeom>
            <a:noFill/>
          </p:spPr>
          <p:txBody>
            <a:bodyPr wrap="square">
              <a:spAutoFit/>
            </a:bodyPr>
            <a:lstStyle/>
            <a:p>
              <a:r>
                <a:rPr lang="en-GB" b="1"/>
                <a:t>Nottingham Business School</a:t>
              </a:r>
            </a:p>
          </p:txBody>
        </p:sp>
        <p:sp>
          <p:nvSpPr>
            <p:cNvPr id="11" name="TextBox 10">
              <a:extLst>
                <a:ext uri="{FF2B5EF4-FFF2-40B4-BE49-F238E27FC236}">
                  <a16:creationId xmlns:a16="http://schemas.microsoft.com/office/drawing/2014/main" id="{6AA375E8-01D8-1067-3849-8F1F5EB81390}"/>
                </a:ext>
              </a:extLst>
            </p:cNvPr>
            <p:cNvSpPr txBox="1"/>
            <p:nvPr/>
          </p:nvSpPr>
          <p:spPr>
            <a:xfrm>
              <a:off x="457200" y="6337348"/>
              <a:ext cx="7748386" cy="646331"/>
            </a:xfrm>
            <a:prstGeom prst="rect">
              <a:avLst/>
            </a:prstGeom>
            <a:noFill/>
          </p:spPr>
          <p:txBody>
            <a:bodyPr wrap="square">
              <a:spAutoFit/>
            </a:bodyPr>
            <a:lstStyle/>
            <a:p>
              <a:r>
                <a:rPr lang="en-GB" b="1"/>
                <a:t>School of Arts &amp; Humanities </a:t>
              </a:r>
              <a:r>
                <a:rPr lang="en-GB"/>
                <a:t>(Nottingham Institute of Languages and Intercultural Communication, </a:t>
              </a:r>
              <a:r>
                <a:rPr lang="en-GB" err="1"/>
                <a:t>NILIC</a:t>
              </a:r>
              <a:r>
                <a:rPr lang="en-GB"/>
                <a:t>)</a:t>
              </a:r>
            </a:p>
          </p:txBody>
        </p:sp>
      </p:grpSp>
    </p:spTree>
    <p:extLst>
      <p:ext uri="{BB962C8B-B14F-4D97-AF65-F5344CB8AC3E}">
        <p14:creationId xmlns:p14="http://schemas.microsoft.com/office/powerpoint/2010/main" val="3395859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8C97A3-33A5-8245-B7E9-571B436110D3}"/>
              </a:ext>
            </a:extLst>
          </p:cNvPr>
          <p:cNvGrpSpPr/>
          <p:nvPr/>
        </p:nvGrpSpPr>
        <p:grpSpPr>
          <a:xfrm>
            <a:off x="573109" y="316802"/>
            <a:ext cx="7827941" cy="6024874"/>
            <a:chOff x="457199" y="958805"/>
            <a:chExt cx="7827941" cy="6024874"/>
          </a:xfrm>
        </p:grpSpPr>
        <p:graphicFrame>
          <p:nvGraphicFramePr>
            <p:cNvPr id="2" name="Chart 1">
              <a:extLst>
                <a:ext uri="{FF2B5EF4-FFF2-40B4-BE49-F238E27FC236}">
                  <a16:creationId xmlns:a16="http://schemas.microsoft.com/office/drawing/2014/main" id="{08A583FB-F6AD-4E34-B34D-E85385101770}"/>
                </a:ext>
              </a:extLst>
            </p:cNvPr>
            <p:cNvGraphicFramePr>
              <a:graphicFrameLocks/>
            </p:cNvGraphicFramePr>
            <p:nvPr>
              <p:extLst>
                <p:ext uri="{D42A27DB-BD31-4B8C-83A1-F6EECF244321}">
                  <p14:modId xmlns:p14="http://schemas.microsoft.com/office/powerpoint/2010/main" val="864696487"/>
                </p:ext>
              </p:extLst>
            </p:nvPr>
          </p:nvGraphicFramePr>
          <p:xfrm>
            <a:off x="817811" y="958805"/>
            <a:ext cx="7051182" cy="470145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5D54620C-3AE2-F461-9358-042AAFCFE0BC}"/>
                </a:ext>
              </a:extLst>
            </p:cNvPr>
            <p:cNvSpPr/>
            <p:nvPr/>
          </p:nvSpPr>
          <p:spPr>
            <a:xfrm>
              <a:off x="1126901" y="1976907"/>
              <a:ext cx="912254" cy="340002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A0C76BA-A186-2B66-BECF-E77B6EACA12D}"/>
                </a:ext>
              </a:extLst>
            </p:cNvPr>
            <p:cNvSpPr/>
            <p:nvPr/>
          </p:nvSpPr>
          <p:spPr>
            <a:xfrm>
              <a:off x="2795787" y="1493950"/>
              <a:ext cx="862885" cy="3889420"/>
            </a:xfrm>
            <a:prstGeom prst="rect">
              <a:avLst/>
            </a:prstGeom>
            <a:noFill/>
            <a:ln w="38100">
              <a:solidFill>
                <a:srgbClr val="00B0F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AAC567C-5C9E-3E9B-2150-0B528C554124}"/>
                </a:ext>
              </a:extLst>
            </p:cNvPr>
            <p:cNvSpPr/>
            <p:nvPr/>
          </p:nvSpPr>
          <p:spPr>
            <a:xfrm>
              <a:off x="5278191" y="2607971"/>
              <a:ext cx="813516" cy="2768959"/>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1370EDB-D382-4EF2-5389-37E1D5D3F4E9}"/>
                </a:ext>
              </a:extLst>
            </p:cNvPr>
            <p:cNvSpPr txBox="1"/>
            <p:nvPr/>
          </p:nvSpPr>
          <p:spPr>
            <a:xfrm>
              <a:off x="457199" y="5686956"/>
              <a:ext cx="5177307" cy="369332"/>
            </a:xfrm>
            <a:prstGeom prst="rect">
              <a:avLst/>
            </a:prstGeom>
            <a:noFill/>
          </p:spPr>
          <p:txBody>
            <a:bodyPr wrap="square">
              <a:spAutoFit/>
            </a:bodyPr>
            <a:lstStyle/>
            <a:p>
              <a:r>
                <a:rPr lang="en-US" b="1">
                  <a:solidFill>
                    <a:srgbClr val="0070C0"/>
                  </a:solidFill>
                </a:rPr>
                <a:t>Nottingham School of Art &amp; Design</a:t>
              </a:r>
            </a:p>
          </p:txBody>
        </p:sp>
        <p:sp>
          <p:nvSpPr>
            <p:cNvPr id="7" name="TextBox 6">
              <a:extLst>
                <a:ext uri="{FF2B5EF4-FFF2-40B4-BE49-F238E27FC236}">
                  <a16:creationId xmlns:a16="http://schemas.microsoft.com/office/drawing/2014/main" id="{FF9A8E4E-966D-309C-E1C1-B51220684F52}"/>
                </a:ext>
              </a:extLst>
            </p:cNvPr>
            <p:cNvSpPr txBox="1"/>
            <p:nvPr/>
          </p:nvSpPr>
          <p:spPr>
            <a:xfrm>
              <a:off x="457200" y="6012152"/>
              <a:ext cx="4572000" cy="369332"/>
            </a:xfrm>
            <a:prstGeom prst="rect">
              <a:avLst/>
            </a:prstGeom>
            <a:noFill/>
          </p:spPr>
          <p:txBody>
            <a:bodyPr wrap="square">
              <a:spAutoFit/>
            </a:bodyPr>
            <a:lstStyle/>
            <a:p>
              <a:r>
                <a:rPr lang="en-GB" b="1"/>
                <a:t>Nottingham Business School</a:t>
              </a:r>
            </a:p>
          </p:txBody>
        </p:sp>
        <p:sp>
          <p:nvSpPr>
            <p:cNvPr id="8" name="TextBox 7">
              <a:extLst>
                <a:ext uri="{FF2B5EF4-FFF2-40B4-BE49-F238E27FC236}">
                  <a16:creationId xmlns:a16="http://schemas.microsoft.com/office/drawing/2014/main" id="{282180CB-2122-080B-7342-3A4A7DA6694B}"/>
                </a:ext>
              </a:extLst>
            </p:cNvPr>
            <p:cNvSpPr txBox="1"/>
            <p:nvPr/>
          </p:nvSpPr>
          <p:spPr>
            <a:xfrm>
              <a:off x="457200" y="6337348"/>
              <a:ext cx="7827940" cy="646331"/>
            </a:xfrm>
            <a:prstGeom prst="rect">
              <a:avLst/>
            </a:prstGeom>
            <a:noFill/>
          </p:spPr>
          <p:txBody>
            <a:bodyPr wrap="square">
              <a:spAutoFit/>
            </a:bodyPr>
            <a:lstStyle/>
            <a:p>
              <a:r>
                <a:rPr lang="en-GB" b="1"/>
                <a:t>School of Arts &amp; Humanities </a:t>
              </a:r>
              <a:r>
                <a:rPr lang="en-GB"/>
                <a:t>(Nottingham Institute of Languages and Intercultural Communication, </a:t>
              </a:r>
              <a:r>
                <a:rPr lang="en-GB" err="1"/>
                <a:t>NILIC</a:t>
              </a:r>
              <a:r>
                <a:rPr lang="en-GB"/>
                <a:t>)</a:t>
              </a:r>
            </a:p>
          </p:txBody>
        </p:sp>
      </p:grpSp>
    </p:spTree>
    <p:extLst>
      <p:ext uri="{BB962C8B-B14F-4D97-AF65-F5344CB8AC3E}">
        <p14:creationId xmlns:p14="http://schemas.microsoft.com/office/powerpoint/2010/main" val="1541391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59E06FB-BF49-BF07-6322-6BF514C8716C}"/>
              </a:ext>
            </a:extLst>
          </p:cNvPr>
          <p:cNvGrpSpPr/>
          <p:nvPr/>
        </p:nvGrpSpPr>
        <p:grpSpPr>
          <a:xfrm>
            <a:off x="276896" y="354168"/>
            <a:ext cx="8276554" cy="6191629"/>
            <a:chOff x="457200" y="792050"/>
            <a:chExt cx="8276554" cy="6191629"/>
          </a:xfrm>
        </p:grpSpPr>
        <p:graphicFrame>
          <p:nvGraphicFramePr>
            <p:cNvPr id="2" name="Chart 1">
              <a:extLst>
                <a:ext uri="{FF2B5EF4-FFF2-40B4-BE49-F238E27FC236}">
                  <a16:creationId xmlns:a16="http://schemas.microsoft.com/office/drawing/2014/main" id="{247E0C9D-89C5-4AE3-8CE7-55412C46AE5C}"/>
                </a:ext>
              </a:extLst>
            </p:cNvPr>
            <p:cNvGraphicFramePr>
              <a:graphicFrameLocks/>
            </p:cNvGraphicFramePr>
            <p:nvPr>
              <p:extLst>
                <p:ext uri="{D42A27DB-BD31-4B8C-83A1-F6EECF244321}">
                  <p14:modId xmlns:p14="http://schemas.microsoft.com/office/powerpoint/2010/main" val="3224440975"/>
                </p:ext>
              </p:extLst>
            </p:nvPr>
          </p:nvGraphicFramePr>
          <p:xfrm>
            <a:off x="531253" y="792050"/>
            <a:ext cx="8081493" cy="500344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BCDDFCF0-1447-3237-8F1B-24FCA58F1E16}"/>
                </a:ext>
              </a:extLst>
            </p:cNvPr>
            <p:cNvSpPr/>
            <p:nvPr/>
          </p:nvSpPr>
          <p:spPr>
            <a:xfrm>
              <a:off x="3097368" y="1899634"/>
              <a:ext cx="946598" cy="3374266"/>
            </a:xfrm>
            <a:prstGeom prst="rect">
              <a:avLst/>
            </a:prstGeom>
            <a:noFill/>
            <a:ln w="38100">
              <a:solidFill>
                <a:srgbClr val="00B0F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0351991-009A-341A-C3C2-14AF616F621E}"/>
                </a:ext>
              </a:extLst>
            </p:cNvPr>
            <p:cNvSpPr/>
            <p:nvPr/>
          </p:nvSpPr>
          <p:spPr>
            <a:xfrm>
              <a:off x="1395210" y="3348506"/>
              <a:ext cx="946598" cy="192539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BB328D2-8D79-8716-F7C0-DAF7133065C5}"/>
                </a:ext>
              </a:extLst>
            </p:cNvPr>
            <p:cNvSpPr/>
            <p:nvPr/>
          </p:nvSpPr>
          <p:spPr>
            <a:xfrm>
              <a:off x="5694606" y="3348506"/>
              <a:ext cx="946598" cy="192539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C3B5A53-7A2F-3903-2482-EE5CAF959493}"/>
                </a:ext>
              </a:extLst>
            </p:cNvPr>
            <p:cNvSpPr txBox="1"/>
            <p:nvPr/>
          </p:nvSpPr>
          <p:spPr>
            <a:xfrm>
              <a:off x="457200" y="5686956"/>
              <a:ext cx="6184004" cy="369332"/>
            </a:xfrm>
            <a:prstGeom prst="rect">
              <a:avLst/>
            </a:prstGeom>
            <a:noFill/>
          </p:spPr>
          <p:txBody>
            <a:bodyPr wrap="square">
              <a:spAutoFit/>
            </a:bodyPr>
            <a:lstStyle/>
            <a:p>
              <a:r>
                <a:rPr lang="en-US" b="1">
                  <a:solidFill>
                    <a:srgbClr val="0070C0"/>
                  </a:solidFill>
                </a:rPr>
                <a:t>Nottingham School of Art &amp; Design</a:t>
              </a:r>
            </a:p>
          </p:txBody>
        </p:sp>
        <p:sp>
          <p:nvSpPr>
            <p:cNvPr id="10" name="TextBox 9">
              <a:extLst>
                <a:ext uri="{FF2B5EF4-FFF2-40B4-BE49-F238E27FC236}">
                  <a16:creationId xmlns:a16="http://schemas.microsoft.com/office/drawing/2014/main" id="{B50551F8-30D5-8E8D-4798-A6CB9C7EE826}"/>
                </a:ext>
              </a:extLst>
            </p:cNvPr>
            <p:cNvSpPr txBox="1"/>
            <p:nvPr/>
          </p:nvSpPr>
          <p:spPr>
            <a:xfrm>
              <a:off x="457200" y="6012152"/>
              <a:ext cx="4572000" cy="369332"/>
            </a:xfrm>
            <a:prstGeom prst="rect">
              <a:avLst/>
            </a:prstGeom>
            <a:noFill/>
          </p:spPr>
          <p:txBody>
            <a:bodyPr wrap="square">
              <a:spAutoFit/>
            </a:bodyPr>
            <a:lstStyle/>
            <a:p>
              <a:r>
                <a:rPr lang="en-GB" b="1"/>
                <a:t>Nottingham Business School</a:t>
              </a:r>
            </a:p>
          </p:txBody>
        </p:sp>
        <p:sp>
          <p:nvSpPr>
            <p:cNvPr id="12" name="TextBox 11">
              <a:extLst>
                <a:ext uri="{FF2B5EF4-FFF2-40B4-BE49-F238E27FC236}">
                  <a16:creationId xmlns:a16="http://schemas.microsoft.com/office/drawing/2014/main" id="{FF4EC95A-2FC6-123C-ADD3-B9D79C9891A6}"/>
                </a:ext>
              </a:extLst>
            </p:cNvPr>
            <p:cNvSpPr txBox="1"/>
            <p:nvPr/>
          </p:nvSpPr>
          <p:spPr>
            <a:xfrm>
              <a:off x="457200" y="6337348"/>
              <a:ext cx="8276554" cy="646331"/>
            </a:xfrm>
            <a:prstGeom prst="rect">
              <a:avLst/>
            </a:prstGeom>
            <a:noFill/>
          </p:spPr>
          <p:txBody>
            <a:bodyPr wrap="square">
              <a:spAutoFit/>
            </a:bodyPr>
            <a:lstStyle/>
            <a:p>
              <a:r>
                <a:rPr lang="en-GB" b="1"/>
                <a:t>School of Arts &amp; Humanities </a:t>
              </a:r>
              <a:r>
                <a:rPr lang="en-GB"/>
                <a:t>(Nottingham Institute of Languages and Intercultural Communication, </a:t>
              </a:r>
              <a:r>
                <a:rPr lang="en-GB" err="1"/>
                <a:t>NILIC</a:t>
              </a:r>
              <a:r>
                <a:rPr lang="en-GB"/>
                <a:t>)</a:t>
              </a:r>
            </a:p>
          </p:txBody>
        </p:sp>
      </p:grpSp>
    </p:spTree>
    <p:extLst>
      <p:ext uri="{BB962C8B-B14F-4D97-AF65-F5344CB8AC3E}">
        <p14:creationId xmlns:p14="http://schemas.microsoft.com/office/powerpoint/2010/main" val="114120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50DEE-BB3A-BD11-61F9-249137404DD4}"/>
              </a:ext>
            </a:extLst>
          </p:cNvPr>
          <p:cNvPicPr>
            <a:picLocks noChangeAspect="1"/>
          </p:cNvPicPr>
          <p:nvPr/>
        </p:nvPicPr>
        <p:blipFill>
          <a:blip r:embed="rId2"/>
          <a:stretch>
            <a:fillRect/>
          </a:stretch>
        </p:blipFill>
        <p:spPr>
          <a:xfrm>
            <a:off x="622917" y="927278"/>
            <a:ext cx="8063884" cy="4691714"/>
          </a:xfrm>
          <a:prstGeom prst="rect">
            <a:avLst/>
          </a:prstGeom>
        </p:spPr>
      </p:pic>
      <p:sp>
        <p:nvSpPr>
          <p:cNvPr id="4" name="TextBox 3">
            <a:extLst>
              <a:ext uri="{FF2B5EF4-FFF2-40B4-BE49-F238E27FC236}">
                <a16:creationId xmlns:a16="http://schemas.microsoft.com/office/drawing/2014/main" id="{EA1EDE93-2178-44BF-CFEE-6CA0508CCAAA}"/>
              </a:ext>
            </a:extLst>
          </p:cNvPr>
          <p:cNvSpPr txBox="1"/>
          <p:nvPr/>
        </p:nvSpPr>
        <p:spPr>
          <a:xfrm>
            <a:off x="622917" y="6214056"/>
            <a:ext cx="6744090" cy="369332"/>
          </a:xfrm>
          <a:prstGeom prst="rect">
            <a:avLst/>
          </a:prstGeom>
          <a:noFill/>
        </p:spPr>
        <p:txBody>
          <a:bodyPr wrap="none" rtlCol="0">
            <a:spAutoFit/>
          </a:bodyPr>
          <a:lstStyle/>
          <a:p>
            <a:r>
              <a:rPr lang="en-GB"/>
              <a:t>Source: SIAS China-EU. NTU Chinese students questionnaire (2020-21)</a:t>
            </a:r>
          </a:p>
        </p:txBody>
      </p:sp>
      <p:sp>
        <p:nvSpPr>
          <p:cNvPr id="2" name="TextBox 1">
            <a:extLst>
              <a:ext uri="{FF2B5EF4-FFF2-40B4-BE49-F238E27FC236}">
                <a16:creationId xmlns:a16="http://schemas.microsoft.com/office/drawing/2014/main" id="{4F6C77DB-EF6B-4AC2-AB69-3597FC6E286A}"/>
              </a:ext>
            </a:extLst>
          </p:cNvPr>
          <p:cNvSpPr txBox="1"/>
          <p:nvPr/>
        </p:nvSpPr>
        <p:spPr>
          <a:xfrm>
            <a:off x="3566160" y="332214"/>
            <a:ext cx="2008242" cy="461665"/>
          </a:xfrm>
          <a:prstGeom prst="rect">
            <a:avLst/>
          </a:prstGeom>
          <a:noFill/>
        </p:spPr>
        <p:txBody>
          <a:bodyPr wrap="none" rtlCol="0">
            <a:spAutoFit/>
          </a:bodyPr>
          <a:lstStyle/>
          <a:p>
            <a:r>
              <a:rPr lang="en-GB" sz="2400" b="1"/>
              <a:t>MOTIVATIONS</a:t>
            </a:r>
          </a:p>
        </p:txBody>
      </p:sp>
      <p:sp>
        <p:nvSpPr>
          <p:cNvPr id="5" name="Rectangle 4">
            <a:extLst>
              <a:ext uri="{FF2B5EF4-FFF2-40B4-BE49-F238E27FC236}">
                <a16:creationId xmlns:a16="http://schemas.microsoft.com/office/drawing/2014/main" id="{B34BD887-215C-4720-A9D2-1C2D28BDF676}"/>
              </a:ext>
            </a:extLst>
          </p:cNvPr>
          <p:cNvSpPr/>
          <p:nvPr/>
        </p:nvSpPr>
        <p:spPr>
          <a:xfrm>
            <a:off x="622916" y="2929944"/>
            <a:ext cx="8063883" cy="49905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9240AE3-FB63-4274-BB34-3BE2C42628F5}"/>
              </a:ext>
            </a:extLst>
          </p:cNvPr>
          <p:cNvSpPr/>
          <p:nvPr/>
        </p:nvSpPr>
        <p:spPr>
          <a:xfrm>
            <a:off x="622916" y="3477004"/>
            <a:ext cx="8063883" cy="49905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5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A2E0E-D298-165F-E946-6868CEF624B6}"/>
              </a:ext>
            </a:extLst>
          </p:cNvPr>
          <p:cNvPicPr>
            <a:picLocks noChangeAspect="1"/>
          </p:cNvPicPr>
          <p:nvPr/>
        </p:nvPicPr>
        <p:blipFill>
          <a:blip r:embed="rId2"/>
          <a:stretch>
            <a:fillRect/>
          </a:stretch>
        </p:blipFill>
        <p:spPr>
          <a:xfrm>
            <a:off x="964516" y="973526"/>
            <a:ext cx="7523587" cy="5317546"/>
          </a:xfrm>
          <a:prstGeom prst="rect">
            <a:avLst/>
          </a:prstGeom>
        </p:spPr>
      </p:pic>
      <p:sp>
        <p:nvSpPr>
          <p:cNvPr id="4" name="TextBox 3">
            <a:extLst>
              <a:ext uri="{FF2B5EF4-FFF2-40B4-BE49-F238E27FC236}">
                <a16:creationId xmlns:a16="http://schemas.microsoft.com/office/drawing/2014/main" id="{491472FC-3977-BAD3-ADDB-E5F53C0D5BBD}"/>
              </a:ext>
            </a:extLst>
          </p:cNvPr>
          <p:cNvSpPr txBox="1"/>
          <p:nvPr/>
        </p:nvSpPr>
        <p:spPr>
          <a:xfrm>
            <a:off x="622917" y="6214056"/>
            <a:ext cx="6744090" cy="369332"/>
          </a:xfrm>
          <a:prstGeom prst="rect">
            <a:avLst/>
          </a:prstGeom>
          <a:noFill/>
        </p:spPr>
        <p:txBody>
          <a:bodyPr wrap="none" rtlCol="0">
            <a:spAutoFit/>
          </a:bodyPr>
          <a:lstStyle/>
          <a:p>
            <a:r>
              <a:rPr lang="en-GB"/>
              <a:t>Source: SIAS China-EU. NTU Chinese students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questionnaire</a:t>
            </a:r>
            <a:r>
              <a:rPr lang="en-GB"/>
              <a:t> (2020-21)</a:t>
            </a:r>
          </a:p>
        </p:txBody>
      </p:sp>
      <p:sp>
        <p:nvSpPr>
          <p:cNvPr id="5" name="Rectangle 4">
            <a:extLst>
              <a:ext uri="{FF2B5EF4-FFF2-40B4-BE49-F238E27FC236}">
                <a16:creationId xmlns:a16="http://schemas.microsoft.com/office/drawing/2014/main" id="{4F2270B0-D595-3738-7197-C986E543D194}"/>
              </a:ext>
            </a:extLst>
          </p:cNvPr>
          <p:cNvSpPr/>
          <p:nvPr/>
        </p:nvSpPr>
        <p:spPr>
          <a:xfrm>
            <a:off x="964515" y="3179472"/>
            <a:ext cx="7523586" cy="49905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C583142-F851-4759-B41C-98C7F039A6B2}"/>
              </a:ext>
            </a:extLst>
          </p:cNvPr>
          <p:cNvSpPr txBox="1"/>
          <p:nvPr/>
        </p:nvSpPr>
        <p:spPr>
          <a:xfrm>
            <a:off x="3566160" y="332214"/>
            <a:ext cx="1584088" cy="461665"/>
          </a:xfrm>
          <a:prstGeom prst="rect">
            <a:avLst/>
          </a:prstGeom>
          <a:noFill/>
        </p:spPr>
        <p:txBody>
          <a:bodyPr wrap="none" rtlCol="0">
            <a:spAutoFit/>
          </a:bodyPr>
          <a:lstStyle/>
          <a:p>
            <a:r>
              <a:rPr lang="en-GB" sz="2400" b="1"/>
              <a:t>WHY NTU?</a:t>
            </a:r>
          </a:p>
        </p:txBody>
      </p:sp>
      <p:sp>
        <p:nvSpPr>
          <p:cNvPr id="8" name="Rectangle 7">
            <a:extLst>
              <a:ext uri="{FF2B5EF4-FFF2-40B4-BE49-F238E27FC236}">
                <a16:creationId xmlns:a16="http://schemas.microsoft.com/office/drawing/2014/main" id="{BA335C9F-A65B-4EE5-8022-712D238153E3}"/>
              </a:ext>
            </a:extLst>
          </p:cNvPr>
          <p:cNvSpPr/>
          <p:nvPr/>
        </p:nvSpPr>
        <p:spPr>
          <a:xfrm>
            <a:off x="964514" y="2677368"/>
            <a:ext cx="7523585" cy="499056"/>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65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8D5993-E2A2-68E7-C75C-D6F41D8604C7}"/>
              </a:ext>
            </a:extLst>
          </p:cNvPr>
          <p:cNvSpPr txBox="1"/>
          <p:nvPr/>
        </p:nvSpPr>
        <p:spPr>
          <a:xfrm>
            <a:off x="589280" y="1680514"/>
            <a:ext cx="7965440"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“…it is not enough for universities and other higher educational institutions only to  mention internationalization issues in their mission statements; rather, regardless of their legal status and their current responsibilities in the field of internationalization, </a:t>
            </a:r>
            <a:r>
              <a:rPr kumimoji="0" lang="en-US" sz="2000" b="1" i="1" u="none" strike="noStrike" kern="1200" cap="none" spc="0" normalizeH="0" baseline="0" noProof="0">
                <a:ln>
                  <a:noFill/>
                </a:ln>
                <a:solidFill>
                  <a:srgbClr val="C00000"/>
                </a:solidFill>
                <a:effectLst/>
                <a:uLnTx/>
                <a:uFillTx/>
                <a:latin typeface="Calibri" panose="020F0502020204030204"/>
                <a:ea typeface="+mn-ea"/>
                <a:cs typeface="+mn-cs"/>
              </a:rPr>
              <a:t>all higher education institutions should look for the most appropriate solutions in line with their needs</a:t>
            </a: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 and develop their own governance and planning structures together with channels for cooperation”</a:t>
            </a:r>
          </a:p>
        </p:txBody>
      </p:sp>
      <p:sp>
        <p:nvSpPr>
          <p:cNvPr id="9" name="TextBox 8">
            <a:extLst>
              <a:ext uri="{FF2B5EF4-FFF2-40B4-BE49-F238E27FC236}">
                <a16:creationId xmlns:a16="http://schemas.microsoft.com/office/drawing/2014/main" id="{4882B532-8FDF-B8AE-B6E8-FCF8A50D2EC2}"/>
              </a:ext>
            </a:extLst>
          </p:cNvPr>
          <p:cNvSpPr txBox="1"/>
          <p:nvPr/>
        </p:nvSpPr>
        <p:spPr>
          <a:xfrm>
            <a:off x="636692" y="4375276"/>
            <a:ext cx="7965439" cy="9233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European higher education in the world.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European Economic and Social Committee and the Committee of the Regions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COM(2013)</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1CD7D94-C85F-1C1D-F7CA-AE776578AD7D}"/>
              </a:ext>
            </a:extLst>
          </p:cNvPr>
          <p:cNvGrpSpPr/>
          <p:nvPr/>
        </p:nvGrpSpPr>
        <p:grpSpPr>
          <a:xfrm>
            <a:off x="295583" y="5520161"/>
            <a:ext cx="8259137" cy="895595"/>
            <a:chOff x="397501" y="5102102"/>
            <a:chExt cx="8259137" cy="895595"/>
          </a:xfrm>
        </p:grpSpPr>
        <p:pic>
          <p:nvPicPr>
            <p:cNvPr id="8" name="Picture 7">
              <a:extLst>
                <a:ext uri="{FF2B5EF4-FFF2-40B4-BE49-F238E27FC236}">
                  <a16:creationId xmlns:a16="http://schemas.microsoft.com/office/drawing/2014/main" id="{A067CD99-1CE1-E326-0570-64C2C7B22C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2" name="Picture 5">
              <a:extLst>
                <a:ext uri="{FF2B5EF4-FFF2-40B4-BE49-F238E27FC236}">
                  <a16:creationId xmlns:a16="http://schemas.microsoft.com/office/drawing/2014/main" id="{3A81BE8D-C927-F274-5447-1C7D4A1E2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48725A5E-BFA0-DBA6-E816-0535A0086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322C1DF6-B0FB-0F36-61A0-1ED1446F22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512" descr="Uma imagem com objeto, relógio, desenho&#10;&#10;Descrição gerada automaticamente">
              <a:extLst>
                <a:ext uri="{FF2B5EF4-FFF2-40B4-BE49-F238E27FC236}">
                  <a16:creationId xmlns:a16="http://schemas.microsoft.com/office/drawing/2014/main" id="{8BDF7117-A9C8-88FD-0EBC-3B6EE1893C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321F348B-C148-4D46-3D03-F65F010DB2F1}"/>
              </a:ext>
            </a:extLst>
          </p:cNvPr>
          <p:cNvSpPr txBox="1"/>
          <p:nvPr/>
        </p:nvSpPr>
        <p:spPr>
          <a:xfrm>
            <a:off x="1528329" y="225548"/>
            <a:ext cx="628809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internationalization of higher education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and  its cross-cultural challenges </a:t>
            </a:r>
          </a:p>
        </p:txBody>
      </p:sp>
    </p:spTree>
    <p:extLst>
      <p:ext uri="{BB962C8B-B14F-4D97-AF65-F5344CB8AC3E}">
        <p14:creationId xmlns:p14="http://schemas.microsoft.com/office/powerpoint/2010/main" val="196702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5C8CA2-7053-418B-3059-C6919FCB6FA1}"/>
              </a:ext>
            </a:extLst>
          </p:cNvPr>
          <p:cNvPicPr>
            <a:picLocks noChangeAspect="1"/>
          </p:cNvPicPr>
          <p:nvPr/>
        </p:nvPicPr>
        <p:blipFill>
          <a:blip r:embed="rId2"/>
          <a:stretch>
            <a:fillRect/>
          </a:stretch>
        </p:blipFill>
        <p:spPr>
          <a:xfrm>
            <a:off x="242013" y="1106665"/>
            <a:ext cx="8810547" cy="4919522"/>
          </a:xfrm>
          <a:prstGeom prst="rect">
            <a:avLst/>
          </a:prstGeom>
        </p:spPr>
      </p:pic>
      <p:sp>
        <p:nvSpPr>
          <p:cNvPr id="4" name="TextBox 3">
            <a:extLst>
              <a:ext uri="{FF2B5EF4-FFF2-40B4-BE49-F238E27FC236}">
                <a16:creationId xmlns:a16="http://schemas.microsoft.com/office/drawing/2014/main" id="{1F1C333F-EA7B-071A-25D6-7D409FC85750}"/>
              </a:ext>
            </a:extLst>
          </p:cNvPr>
          <p:cNvSpPr txBox="1"/>
          <p:nvPr/>
        </p:nvSpPr>
        <p:spPr>
          <a:xfrm>
            <a:off x="622917" y="6214056"/>
            <a:ext cx="6744090" cy="369332"/>
          </a:xfrm>
          <a:prstGeom prst="rect">
            <a:avLst/>
          </a:prstGeom>
          <a:noFill/>
        </p:spPr>
        <p:txBody>
          <a:bodyPr wrap="none" rtlCol="0">
            <a:spAutoFit/>
          </a:bodyPr>
          <a:lstStyle/>
          <a:p>
            <a:r>
              <a:rPr lang="en-GB"/>
              <a:t>Source: SIAS China-EU. NTU Chinese students questionnaire (2020-21)</a:t>
            </a:r>
          </a:p>
        </p:txBody>
      </p:sp>
      <p:sp>
        <p:nvSpPr>
          <p:cNvPr id="5" name="Rectangle 4">
            <a:extLst>
              <a:ext uri="{FF2B5EF4-FFF2-40B4-BE49-F238E27FC236}">
                <a16:creationId xmlns:a16="http://schemas.microsoft.com/office/drawing/2014/main" id="{52BB2C36-01CB-450E-B4E0-22070E95885A}"/>
              </a:ext>
            </a:extLst>
          </p:cNvPr>
          <p:cNvSpPr/>
          <p:nvPr/>
        </p:nvSpPr>
        <p:spPr>
          <a:xfrm>
            <a:off x="242013" y="2417880"/>
            <a:ext cx="6743488" cy="49905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CC34919-4F4F-4088-AA85-96E0B14324EA}"/>
              </a:ext>
            </a:extLst>
          </p:cNvPr>
          <p:cNvSpPr/>
          <p:nvPr/>
        </p:nvSpPr>
        <p:spPr>
          <a:xfrm>
            <a:off x="242013" y="3316898"/>
            <a:ext cx="6743488" cy="49905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376DB32-D598-4003-B640-2C76F450D16D}"/>
              </a:ext>
            </a:extLst>
          </p:cNvPr>
          <p:cNvSpPr txBox="1"/>
          <p:nvPr/>
        </p:nvSpPr>
        <p:spPr>
          <a:xfrm>
            <a:off x="2352931" y="306702"/>
            <a:ext cx="4438138" cy="461665"/>
          </a:xfrm>
          <a:prstGeom prst="rect">
            <a:avLst/>
          </a:prstGeom>
          <a:noFill/>
        </p:spPr>
        <p:txBody>
          <a:bodyPr wrap="none" rtlCol="0">
            <a:spAutoFit/>
          </a:bodyPr>
          <a:lstStyle/>
          <a:p>
            <a:r>
              <a:rPr lang="en-GB" sz="2400" b="1"/>
              <a:t>STARTING STUDIES: DIFFICULTIES</a:t>
            </a:r>
          </a:p>
        </p:txBody>
      </p:sp>
    </p:spTree>
    <p:extLst>
      <p:ext uri="{BB962C8B-B14F-4D97-AF65-F5344CB8AC3E}">
        <p14:creationId xmlns:p14="http://schemas.microsoft.com/office/powerpoint/2010/main" val="16445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9311F-2D1A-1D41-1A8A-E1C0EF59BB37}"/>
              </a:ext>
            </a:extLst>
          </p:cNvPr>
          <p:cNvSpPr txBox="1"/>
          <p:nvPr/>
        </p:nvSpPr>
        <p:spPr>
          <a:xfrm>
            <a:off x="1362216" y="942514"/>
            <a:ext cx="639325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The SIAS China-EU  project and its methodology </a:t>
            </a:r>
          </a:p>
        </p:txBody>
      </p:sp>
      <p:sp>
        <p:nvSpPr>
          <p:cNvPr id="2" name="TextBox 1">
            <a:extLst>
              <a:ext uri="{FF2B5EF4-FFF2-40B4-BE49-F238E27FC236}">
                <a16:creationId xmlns:a16="http://schemas.microsoft.com/office/drawing/2014/main" id="{D07D6DC4-567C-55EF-8544-20A3A6CC855B}"/>
              </a:ext>
            </a:extLst>
          </p:cNvPr>
          <p:cNvSpPr txBox="1"/>
          <p:nvPr/>
        </p:nvSpPr>
        <p:spPr>
          <a:xfrm>
            <a:off x="3382591" y="281709"/>
            <a:ext cx="156664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PART III </a:t>
            </a:r>
          </a:p>
        </p:txBody>
      </p:sp>
      <p:pic>
        <p:nvPicPr>
          <p:cNvPr id="4" name="Picture 3">
            <a:extLst>
              <a:ext uri="{FF2B5EF4-FFF2-40B4-BE49-F238E27FC236}">
                <a16:creationId xmlns:a16="http://schemas.microsoft.com/office/drawing/2014/main" id="{3199CADD-F743-9FB4-D70A-F34D60AD3C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5448" y="1437923"/>
            <a:ext cx="6293103" cy="4169931"/>
          </a:xfrm>
          <a:prstGeom prst="rect">
            <a:avLst/>
          </a:prstGeom>
          <a:noFill/>
          <a:ln>
            <a:noFill/>
          </a:ln>
        </p:spPr>
      </p:pic>
      <p:grpSp>
        <p:nvGrpSpPr>
          <p:cNvPr id="5" name="Group 4">
            <a:extLst>
              <a:ext uri="{FF2B5EF4-FFF2-40B4-BE49-F238E27FC236}">
                <a16:creationId xmlns:a16="http://schemas.microsoft.com/office/drawing/2014/main" id="{579A8492-D1F9-4D7A-B02A-60572C99E214}"/>
              </a:ext>
            </a:extLst>
          </p:cNvPr>
          <p:cNvGrpSpPr/>
          <p:nvPr/>
        </p:nvGrpSpPr>
        <p:grpSpPr>
          <a:xfrm>
            <a:off x="360925" y="5641598"/>
            <a:ext cx="8259137" cy="895595"/>
            <a:chOff x="397501" y="5102102"/>
            <a:chExt cx="8259137" cy="895595"/>
          </a:xfrm>
        </p:grpSpPr>
        <p:pic>
          <p:nvPicPr>
            <p:cNvPr id="6" name="Picture 5">
              <a:extLst>
                <a:ext uri="{FF2B5EF4-FFF2-40B4-BE49-F238E27FC236}">
                  <a16:creationId xmlns:a16="http://schemas.microsoft.com/office/drawing/2014/main" id="{F812FC6D-E205-4609-8D88-E2214AD7A7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7" name="Picture 5">
              <a:extLst>
                <a:ext uri="{FF2B5EF4-FFF2-40B4-BE49-F238E27FC236}">
                  <a16:creationId xmlns:a16="http://schemas.microsoft.com/office/drawing/2014/main" id="{82B22E02-9F6B-43C4-AA20-0107EFF50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065EA55E-706F-4739-87B4-21EA02F8C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990525BC-3A14-4B49-8B6C-2768825011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512" descr="Uma imagem com objeto, relógio, desenho&#10;&#10;Descrição gerada automaticamente">
              <a:extLst>
                <a:ext uri="{FF2B5EF4-FFF2-40B4-BE49-F238E27FC236}">
                  <a16:creationId xmlns:a16="http://schemas.microsoft.com/office/drawing/2014/main" id="{EE5DD15C-3B5C-4C42-9F9E-8A5B56A2C2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4277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42DEFD-78EA-A222-B2C1-6E9958CD9968}"/>
              </a:ext>
            </a:extLst>
          </p:cNvPr>
          <p:cNvSpPr txBox="1"/>
          <p:nvPr/>
        </p:nvSpPr>
        <p:spPr>
          <a:xfrm>
            <a:off x="315530" y="169276"/>
            <a:ext cx="47784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Calibri" panose="020F0502020204030204"/>
                <a:ea typeface="+mn-ea"/>
                <a:cs typeface="+mn-cs"/>
              </a:rPr>
              <a:t>PHASE 1: LISTENING AND LEARNING</a:t>
            </a:r>
          </a:p>
        </p:txBody>
      </p:sp>
      <p:sp>
        <p:nvSpPr>
          <p:cNvPr id="4" name="TextBox 3">
            <a:extLst>
              <a:ext uri="{FF2B5EF4-FFF2-40B4-BE49-F238E27FC236}">
                <a16:creationId xmlns:a16="http://schemas.microsoft.com/office/drawing/2014/main" id="{C7E66E6A-2C86-ECB8-1C3B-F870BE04C404}"/>
              </a:ext>
            </a:extLst>
          </p:cNvPr>
          <p:cNvSpPr txBox="1"/>
          <p:nvPr/>
        </p:nvSpPr>
        <p:spPr>
          <a:xfrm>
            <a:off x="257575" y="678355"/>
            <a:ext cx="8127481" cy="132343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Formative workshops, team’s  self-study and discussion meetings.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Elaboration and running of questionnaires for Chinese students, teaching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administrative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Design Thinking workshops (over 4 weeks). </a:t>
            </a:r>
          </a:p>
        </p:txBody>
      </p:sp>
      <p:sp>
        <p:nvSpPr>
          <p:cNvPr id="5" name="TextBox 4">
            <a:extLst>
              <a:ext uri="{FF2B5EF4-FFF2-40B4-BE49-F238E27FC236}">
                <a16:creationId xmlns:a16="http://schemas.microsoft.com/office/drawing/2014/main" id="{66C3CBFA-AF34-707E-4930-EEF8BDFC3451}"/>
              </a:ext>
            </a:extLst>
          </p:cNvPr>
          <p:cNvSpPr txBox="1"/>
          <p:nvPr/>
        </p:nvSpPr>
        <p:spPr>
          <a:xfrm>
            <a:off x="205282" y="2584830"/>
            <a:ext cx="821672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Writing of Intellectual Outputs [from December 2021]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4 transnational presential meetings (steering committee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Customizing and implementation workshop [Hamburg, April 2022]</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6B2CD1-E680-2629-BB6B-E9E329555BDD}"/>
              </a:ext>
            </a:extLst>
          </p:cNvPr>
          <p:cNvSpPr txBox="1"/>
          <p:nvPr/>
        </p:nvSpPr>
        <p:spPr>
          <a:xfrm>
            <a:off x="315530" y="3989067"/>
            <a:ext cx="354937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PHASE 3: DISSEMINATION </a:t>
            </a:r>
          </a:p>
        </p:txBody>
      </p:sp>
      <p:sp>
        <p:nvSpPr>
          <p:cNvPr id="8" name="TextBox 7">
            <a:extLst>
              <a:ext uri="{FF2B5EF4-FFF2-40B4-BE49-F238E27FC236}">
                <a16:creationId xmlns:a16="http://schemas.microsoft.com/office/drawing/2014/main" id="{36A3F63B-99C4-4297-E081-020E733A93F8}"/>
              </a:ext>
            </a:extLst>
          </p:cNvPr>
          <p:cNvSpPr txBox="1"/>
          <p:nvPr/>
        </p:nvSpPr>
        <p:spPr>
          <a:xfrm>
            <a:off x="257575" y="2271098"/>
            <a:ext cx="528033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PHASE 2: REFLECTING AND WRITING</a:t>
            </a:r>
          </a:p>
        </p:txBody>
      </p:sp>
      <p:sp>
        <p:nvSpPr>
          <p:cNvPr id="6" name="TextBox 5">
            <a:extLst>
              <a:ext uri="{FF2B5EF4-FFF2-40B4-BE49-F238E27FC236}">
                <a16:creationId xmlns:a16="http://schemas.microsoft.com/office/drawing/2014/main" id="{65CEB570-F6CA-0AAD-903C-F891521FEBE0}"/>
              </a:ext>
            </a:extLst>
          </p:cNvPr>
          <p:cNvSpPr txBox="1"/>
          <p:nvPr/>
        </p:nvSpPr>
        <p:spPr>
          <a:xfrm>
            <a:off x="135229" y="4578439"/>
            <a:ext cx="8502326" cy="20313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Multiplier events at partners universities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UaB</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IPG, TUHH, NTU)</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Special session workshop at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14th annual International Conference on Education and New Learning Technologies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[Palma de Mallorca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Spain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on the 4-6 July,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Workshop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Renmin University of China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中国人民大学</a:t>
            </a:r>
            <a:r>
              <a:rPr kumimoji="0" lang="en-US" altLang="ja-JP"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Beijing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[September 2022, tbc]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Open-access website hosting all good practice guidelines and study materials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(not ready yet)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7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064DDF-8972-88F0-0AEC-C10900AEEDB0}"/>
              </a:ext>
            </a:extLst>
          </p:cNvPr>
          <p:cNvSpPr txBox="1"/>
          <p:nvPr/>
        </p:nvSpPr>
        <p:spPr>
          <a:xfrm>
            <a:off x="392805" y="1446532"/>
            <a:ext cx="8358390"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mn-cs"/>
              </a:rPr>
              <a:t>INTERCULTURAL AWARENESS  (September 2020)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Chinese culture: past and present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Prof.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Minkang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Zhou Gu)</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Chinese language and its cultural implica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tions (</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Dr. Begoña Ruiz De Infante)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Interculturality and Internationalization in European HE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(Dr. Diana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Vallescar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Palanca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E6B8DC-78F6-DA1D-306B-C1A6BAD50C5A}"/>
              </a:ext>
            </a:extLst>
          </p:cNvPr>
          <p:cNvSpPr txBox="1"/>
          <p:nvPr/>
        </p:nvSpPr>
        <p:spPr>
          <a:xfrm>
            <a:off x="392805" y="715915"/>
            <a:ext cx="78445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Training international workshops (on-line, 2 hours each, invited expert speakers)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Open invitations send across each partner universities.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D4C7248C-20A8-B12A-95D1-49135E0ECCE1}"/>
              </a:ext>
            </a:extLst>
          </p:cNvPr>
          <p:cNvSpPr txBox="1"/>
          <p:nvPr/>
        </p:nvSpPr>
        <p:spPr>
          <a:xfrm>
            <a:off x="334851" y="3035069"/>
            <a:ext cx="828111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prstClr val="black"/>
                </a:solidFill>
                <a:effectLst/>
                <a:uLnTx/>
                <a:uFillTx/>
                <a:latin typeface="Calibri" panose="020F0502020204030204"/>
                <a:ea typeface="+mn-ea"/>
                <a:cs typeface="+mn-cs"/>
              </a:rPr>
              <a:t>INCLUSIVITY IN HIGHER EDUCATION (September 2020)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Becoming an effective learning facilitator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(Prof. Liz Thomas)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Welcoming Chinese students into Germany HE: a case study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(Dr Antje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Schöne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800" b="1" i="0" u="sng"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5B94F3A-62F8-D836-FEE0-1A2E1230CF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255220" y="4457817"/>
            <a:ext cx="3869286" cy="2260243"/>
          </a:xfrm>
          <a:prstGeom prst="rect">
            <a:avLst/>
          </a:prstGeom>
        </p:spPr>
      </p:pic>
      <p:pic>
        <p:nvPicPr>
          <p:cNvPr id="8" name="Picture 7">
            <a:extLst>
              <a:ext uri="{FF2B5EF4-FFF2-40B4-BE49-F238E27FC236}">
                <a16:creationId xmlns:a16="http://schemas.microsoft.com/office/drawing/2014/main" id="{0A4256E9-9D53-84E0-919D-71412FBE7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30333" y="4457816"/>
            <a:ext cx="4132645" cy="2260244"/>
          </a:xfrm>
          <a:prstGeom prst="rect">
            <a:avLst/>
          </a:prstGeom>
        </p:spPr>
      </p:pic>
      <p:sp>
        <p:nvSpPr>
          <p:cNvPr id="9" name="TextBox 8">
            <a:extLst>
              <a:ext uri="{FF2B5EF4-FFF2-40B4-BE49-F238E27FC236}">
                <a16:creationId xmlns:a16="http://schemas.microsoft.com/office/drawing/2014/main" id="{CE16468F-7946-7D09-46D3-D23383E5E3E8}"/>
              </a:ext>
            </a:extLst>
          </p:cNvPr>
          <p:cNvSpPr txBox="1"/>
          <p:nvPr/>
        </p:nvSpPr>
        <p:spPr>
          <a:xfrm>
            <a:off x="1925821" y="143040"/>
            <a:ext cx="47784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Calibri" panose="020F0502020204030204"/>
                <a:ea typeface="+mn-ea"/>
                <a:cs typeface="+mn-cs"/>
              </a:rPr>
              <a:t>PHASE 1: LISTENING AND LEARNING</a:t>
            </a:r>
          </a:p>
        </p:txBody>
      </p:sp>
    </p:spTree>
    <p:extLst>
      <p:ext uri="{BB962C8B-B14F-4D97-AF65-F5344CB8AC3E}">
        <p14:creationId xmlns:p14="http://schemas.microsoft.com/office/powerpoint/2010/main" val="746350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AAF9F4-9EE5-A248-D3FA-1DD11594287B}"/>
              </a:ext>
            </a:extLst>
          </p:cNvPr>
          <p:cNvGrpSpPr/>
          <p:nvPr/>
        </p:nvGrpSpPr>
        <p:grpSpPr>
          <a:xfrm>
            <a:off x="450761" y="1167451"/>
            <a:ext cx="7795308" cy="5632593"/>
            <a:chOff x="450761" y="1167451"/>
            <a:chExt cx="7795308" cy="5632593"/>
          </a:xfrm>
          <a:solidFill>
            <a:schemeClr val="bg1"/>
          </a:solidFill>
        </p:grpSpPr>
        <p:pic>
          <p:nvPicPr>
            <p:cNvPr id="3" name="Picture 2">
              <a:extLst>
                <a:ext uri="{FF2B5EF4-FFF2-40B4-BE49-F238E27FC236}">
                  <a16:creationId xmlns:a16="http://schemas.microsoft.com/office/drawing/2014/main" id="{85CEE0F1-5D07-84B5-AB3E-15ABC933A294}"/>
                </a:ext>
              </a:extLst>
            </p:cNvPr>
            <p:cNvPicPr>
              <a:picLocks noChangeAspect="1"/>
            </p:cNvPicPr>
            <p:nvPr/>
          </p:nvPicPr>
          <p:blipFill>
            <a:blip r:embed="rId2"/>
            <a:stretch>
              <a:fillRect/>
            </a:stretch>
          </p:blipFill>
          <p:spPr>
            <a:xfrm>
              <a:off x="4706862" y="4708493"/>
              <a:ext cx="3539207" cy="2091551"/>
            </a:xfrm>
            <a:prstGeom prst="rect">
              <a:avLst/>
            </a:prstGeom>
            <a:grpFill/>
          </p:spPr>
        </p:pic>
        <p:pic>
          <p:nvPicPr>
            <p:cNvPr id="5" name="Picture 4">
              <a:extLst>
                <a:ext uri="{FF2B5EF4-FFF2-40B4-BE49-F238E27FC236}">
                  <a16:creationId xmlns:a16="http://schemas.microsoft.com/office/drawing/2014/main" id="{62FD354B-E043-B3E5-065D-029679C25FE6}"/>
                </a:ext>
              </a:extLst>
            </p:cNvPr>
            <p:cNvPicPr>
              <a:picLocks noChangeAspect="1"/>
            </p:cNvPicPr>
            <p:nvPr/>
          </p:nvPicPr>
          <p:blipFill>
            <a:blip r:embed="rId3"/>
            <a:stretch>
              <a:fillRect/>
            </a:stretch>
          </p:blipFill>
          <p:spPr>
            <a:xfrm>
              <a:off x="4237053" y="2024920"/>
              <a:ext cx="4009016" cy="2152442"/>
            </a:xfrm>
            <a:prstGeom prst="rect">
              <a:avLst/>
            </a:prstGeom>
            <a:grpFill/>
          </p:spPr>
        </p:pic>
        <p:pic>
          <p:nvPicPr>
            <p:cNvPr id="7" name="Picture 6">
              <a:extLst>
                <a:ext uri="{FF2B5EF4-FFF2-40B4-BE49-F238E27FC236}">
                  <a16:creationId xmlns:a16="http://schemas.microsoft.com/office/drawing/2014/main" id="{2D593394-D741-765B-DCDD-0479036897C0}"/>
                </a:ext>
              </a:extLst>
            </p:cNvPr>
            <p:cNvPicPr>
              <a:picLocks noChangeAspect="1"/>
            </p:cNvPicPr>
            <p:nvPr/>
          </p:nvPicPr>
          <p:blipFill>
            <a:blip r:embed="rId4"/>
            <a:stretch>
              <a:fillRect/>
            </a:stretch>
          </p:blipFill>
          <p:spPr>
            <a:xfrm>
              <a:off x="450761" y="3773227"/>
              <a:ext cx="4332922" cy="2638136"/>
            </a:xfrm>
            <a:prstGeom prst="rect">
              <a:avLst/>
            </a:prstGeom>
            <a:grpFill/>
          </p:spPr>
        </p:pic>
        <p:pic>
          <p:nvPicPr>
            <p:cNvPr id="9" name="Picture 8">
              <a:extLst>
                <a:ext uri="{FF2B5EF4-FFF2-40B4-BE49-F238E27FC236}">
                  <a16:creationId xmlns:a16="http://schemas.microsoft.com/office/drawing/2014/main" id="{315B41C9-D196-CE45-EA5E-7E3127BFC0EE}"/>
                </a:ext>
              </a:extLst>
            </p:cNvPr>
            <p:cNvPicPr>
              <a:picLocks noChangeAspect="1"/>
            </p:cNvPicPr>
            <p:nvPr/>
          </p:nvPicPr>
          <p:blipFill>
            <a:blip r:embed="rId5"/>
            <a:stretch>
              <a:fillRect/>
            </a:stretch>
          </p:blipFill>
          <p:spPr>
            <a:xfrm>
              <a:off x="617796" y="1167451"/>
              <a:ext cx="3998852" cy="2261549"/>
            </a:xfrm>
            <a:prstGeom prst="rect">
              <a:avLst/>
            </a:prstGeom>
            <a:grpFill/>
          </p:spPr>
        </p:pic>
      </p:grpSp>
      <p:sp>
        <p:nvSpPr>
          <p:cNvPr id="10" name="TextBox 9">
            <a:extLst>
              <a:ext uri="{FF2B5EF4-FFF2-40B4-BE49-F238E27FC236}">
                <a16:creationId xmlns:a16="http://schemas.microsoft.com/office/drawing/2014/main" id="{34E85EE8-D641-537D-0B46-289FCF289D31}"/>
              </a:ext>
            </a:extLst>
          </p:cNvPr>
          <p:cNvSpPr txBox="1"/>
          <p:nvPr/>
        </p:nvSpPr>
        <p:spPr>
          <a:xfrm>
            <a:off x="295751" y="519473"/>
            <a:ext cx="7950318" cy="369332"/>
          </a:xfrm>
          <a:prstGeom prst="rect">
            <a:avLst/>
          </a:prstGeom>
          <a:noFill/>
        </p:spPr>
        <p:txBody>
          <a:bodyPr wrap="none" rtlCol="0">
            <a:spAutoFit/>
          </a:bodyPr>
          <a:lstStyle/>
          <a:p>
            <a:r>
              <a:rPr lang="en-GB" b="1"/>
              <a:t>Training international workshops (on-line, 2 hours each, invited expert speakers)  </a:t>
            </a:r>
          </a:p>
        </p:txBody>
      </p:sp>
      <p:sp>
        <p:nvSpPr>
          <p:cNvPr id="8" name="TextBox 7">
            <a:extLst>
              <a:ext uri="{FF2B5EF4-FFF2-40B4-BE49-F238E27FC236}">
                <a16:creationId xmlns:a16="http://schemas.microsoft.com/office/drawing/2014/main" id="{1E73BABD-DD21-BDB4-E8B8-27A1FBB2070B}"/>
              </a:ext>
            </a:extLst>
          </p:cNvPr>
          <p:cNvSpPr txBox="1"/>
          <p:nvPr/>
        </p:nvSpPr>
        <p:spPr>
          <a:xfrm>
            <a:off x="1925821" y="143040"/>
            <a:ext cx="4778488" cy="461665"/>
          </a:xfrm>
          <a:prstGeom prst="rect">
            <a:avLst/>
          </a:prstGeom>
          <a:noFill/>
        </p:spPr>
        <p:txBody>
          <a:bodyPr wrap="none" rtlCol="0">
            <a:spAutoFit/>
          </a:bodyPr>
          <a:lstStyle/>
          <a:p>
            <a:r>
              <a:rPr lang="en-GB" sz="2400" b="1">
                <a:solidFill>
                  <a:srgbClr val="FF0000"/>
                </a:solidFill>
              </a:rPr>
              <a:t>PHASE 1: LEARNING AND LISTENING</a:t>
            </a:r>
          </a:p>
        </p:txBody>
      </p:sp>
    </p:spTree>
    <p:extLst>
      <p:ext uri="{BB962C8B-B14F-4D97-AF65-F5344CB8AC3E}">
        <p14:creationId xmlns:p14="http://schemas.microsoft.com/office/powerpoint/2010/main" val="2672555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1DAB8C-213E-107B-3182-7BAABC1E9D24}"/>
              </a:ext>
            </a:extLst>
          </p:cNvPr>
          <p:cNvSpPr txBox="1"/>
          <p:nvPr/>
        </p:nvSpPr>
        <p:spPr>
          <a:xfrm>
            <a:off x="1925821" y="143040"/>
            <a:ext cx="4778488" cy="461665"/>
          </a:xfrm>
          <a:prstGeom prst="rect">
            <a:avLst/>
          </a:prstGeom>
          <a:noFill/>
        </p:spPr>
        <p:txBody>
          <a:bodyPr wrap="none" rtlCol="0">
            <a:spAutoFit/>
          </a:bodyPr>
          <a:lstStyle/>
          <a:p>
            <a:r>
              <a:rPr lang="en-GB" sz="2400" b="1">
                <a:solidFill>
                  <a:srgbClr val="FF0000"/>
                </a:solidFill>
              </a:rPr>
              <a:t>PHASE 1: LEARNING AND LISTENING</a:t>
            </a:r>
          </a:p>
        </p:txBody>
      </p:sp>
      <p:sp>
        <p:nvSpPr>
          <p:cNvPr id="5" name="TextBox 4">
            <a:extLst>
              <a:ext uri="{FF2B5EF4-FFF2-40B4-BE49-F238E27FC236}">
                <a16:creationId xmlns:a16="http://schemas.microsoft.com/office/drawing/2014/main" id="{BCBFDBD6-2FAD-AA27-B389-A2D893826682}"/>
              </a:ext>
            </a:extLst>
          </p:cNvPr>
          <p:cNvSpPr txBox="1"/>
          <p:nvPr/>
        </p:nvSpPr>
        <p:spPr>
          <a:xfrm>
            <a:off x="425001" y="714921"/>
            <a:ext cx="8467861" cy="1015663"/>
          </a:xfrm>
          <a:prstGeom prst="rect">
            <a:avLst/>
          </a:prstGeom>
          <a:noFill/>
        </p:spPr>
        <p:txBody>
          <a:bodyPr wrap="square" rtlCol="0">
            <a:spAutoFit/>
          </a:bodyPr>
          <a:lstStyle/>
          <a:p>
            <a:r>
              <a:rPr lang="en-GB" sz="2000" b="1"/>
              <a:t>Online bilingual questionnaire </a:t>
            </a:r>
            <a:r>
              <a:rPr lang="en-GB" sz="2000"/>
              <a:t>about their learning experience and social inclusion issues.</a:t>
            </a:r>
          </a:p>
          <a:p>
            <a:r>
              <a:rPr lang="en-GB" sz="2000" b="1"/>
              <a:t>[72 questions, 117 participants from NTU, 320 in total] </a:t>
            </a:r>
          </a:p>
        </p:txBody>
      </p:sp>
      <p:sp>
        <p:nvSpPr>
          <p:cNvPr id="3" name="TextBox 2">
            <a:extLst>
              <a:ext uri="{FF2B5EF4-FFF2-40B4-BE49-F238E27FC236}">
                <a16:creationId xmlns:a16="http://schemas.microsoft.com/office/drawing/2014/main" id="{08ECF555-3BCB-D917-267E-6D97150F5349}"/>
              </a:ext>
            </a:extLst>
          </p:cNvPr>
          <p:cNvSpPr txBox="1"/>
          <p:nvPr/>
        </p:nvSpPr>
        <p:spPr>
          <a:xfrm>
            <a:off x="643944" y="2099256"/>
            <a:ext cx="6181308" cy="3539430"/>
          </a:xfrm>
          <a:prstGeom prst="rect">
            <a:avLst/>
          </a:prstGeom>
          <a:noFill/>
        </p:spPr>
        <p:txBody>
          <a:bodyPr wrap="none" rtlCol="0">
            <a:spAutoFit/>
          </a:bodyPr>
          <a:lstStyle/>
          <a:p>
            <a:r>
              <a:rPr lang="en-GB" sz="2800"/>
              <a:t>1- General information</a:t>
            </a:r>
          </a:p>
          <a:p>
            <a:r>
              <a:rPr lang="en-GB" sz="2800"/>
              <a:t>2- My engagement at NTU</a:t>
            </a:r>
          </a:p>
          <a:p>
            <a:r>
              <a:rPr lang="en-GB" sz="2800"/>
              <a:t>3- Before registration </a:t>
            </a:r>
          </a:p>
          <a:p>
            <a:r>
              <a:rPr lang="en-GB" sz="2800"/>
              <a:t>4- Registration </a:t>
            </a:r>
          </a:p>
          <a:p>
            <a:r>
              <a:rPr lang="en-GB" sz="2800"/>
              <a:t>5-Starting your studies at NTU</a:t>
            </a:r>
          </a:p>
          <a:p>
            <a:r>
              <a:rPr lang="en-GB" sz="2800"/>
              <a:t>6- Your studies at NTU</a:t>
            </a:r>
          </a:p>
          <a:p>
            <a:r>
              <a:rPr lang="en-GB" sz="2800"/>
              <a:t>7- Finishing your studies and future plans</a:t>
            </a:r>
          </a:p>
          <a:p>
            <a:r>
              <a:rPr lang="en-GB" sz="2800"/>
              <a:t>8-Support services and social media</a:t>
            </a:r>
          </a:p>
        </p:txBody>
      </p:sp>
      <p:pic>
        <p:nvPicPr>
          <p:cNvPr id="9" name="Picture 8">
            <a:extLst>
              <a:ext uri="{FF2B5EF4-FFF2-40B4-BE49-F238E27FC236}">
                <a16:creationId xmlns:a16="http://schemas.microsoft.com/office/drawing/2014/main" id="{B60B83A8-FEC0-A2E3-8D1E-ADA84D2B0475}"/>
              </a:ext>
            </a:extLst>
          </p:cNvPr>
          <p:cNvPicPr>
            <a:picLocks noChangeAspect="1"/>
          </p:cNvPicPr>
          <p:nvPr/>
        </p:nvPicPr>
        <p:blipFill>
          <a:blip r:embed="rId2"/>
          <a:stretch>
            <a:fillRect/>
          </a:stretch>
        </p:blipFill>
        <p:spPr>
          <a:xfrm>
            <a:off x="437606" y="1840800"/>
            <a:ext cx="6593984" cy="4928022"/>
          </a:xfrm>
          <a:prstGeom prst="rect">
            <a:avLst/>
          </a:prstGeom>
        </p:spPr>
      </p:pic>
    </p:spTree>
    <p:extLst>
      <p:ext uri="{BB962C8B-B14F-4D97-AF65-F5344CB8AC3E}">
        <p14:creationId xmlns:p14="http://schemas.microsoft.com/office/powerpoint/2010/main" val="361422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5FA02B-AC3C-D56E-B86C-AC62BD48BAD9}"/>
              </a:ext>
            </a:extLst>
          </p:cNvPr>
          <p:cNvSpPr txBox="1"/>
          <p:nvPr/>
        </p:nvSpPr>
        <p:spPr>
          <a:xfrm>
            <a:off x="518625" y="718089"/>
            <a:ext cx="786850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Specific questionnaires for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teaching staff</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administrative &amp; service personnel.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Focus: practical issues related to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INCLUSIVITY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CROSS-CULTURAL</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issues.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 German, Portuguese, Catalan and English) </a:t>
            </a:r>
          </a:p>
        </p:txBody>
      </p:sp>
      <p:pic>
        <p:nvPicPr>
          <p:cNvPr id="4" name="Picture 3">
            <a:extLst>
              <a:ext uri="{FF2B5EF4-FFF2-40B4-BE49-F238E27FC236}">
                <a16:creationId xmlns:a16="http://schemas.microsoft.com/office/drawing/2014/main" id="{929AA8DF-6D3B-F175-8262-712A0B85947E}"/>
              </a:ext>
            </a:extLst>
          </p:cNvPr>
          <p:cNvPicPr>
            <a:picLocks noChangeAspect="1"/>
          </p:cNvPicPr>
          <p:nvPr/>
        </p:nvPicPr>
        <p:blipFill>
          <a:blip r:embed="rId2"/>
          <a:stretch>
            <a:fillRect/>
          </a:stretch>
        </p:blipFill>
        <p:spPr>
          <a:xfrm>
            <a:off x="1729657" y="2198908"/>
            <a:ext cx="5270408" cy="4147816"/>
          </a:xfrm>
          <a:prstGeom prst="rect">
            <a:avLst/>
          </a:prstGeom>
        </p:spPr>
      </p:pic>
      <p:pic>
        <p:nvPicPr>
          <p:cNvPr id="6" name="Picture 5">
            <a:extLst>
              <a:ext uri="{FF2B5EF4-FFF2-40B4-BE49-F238E27FC236}">
                <a16:creationId xmlns:a16="http://schemas.microsoft.com/office/drawing/2014/main" id="{673E3970-F607-371B-0076-4306027B67AC}"/>
              </a:ext>
            </a:extLst>
          </p:cNvPr>
          <p:cNvPicPr>
            <a:picLocks noChangeAspect="1"/>
          </p:cNvPicPr>
          <p:nvPr/>
        </p:nvPicPr>
        <p:blipFill>
          <a:blip r:embed="rId3"/>
          <a:stretch>
            <a:fillRect/>
          </a:stretch>
        </p:blipFill>
        <p:spPr>
          <a:xfrm>
            <a:off x="1656690" y="2198907"/>
            <a:ext cx="5330935" cy="4147817"/>
          </a:xfrm>
          <a:prstGeom prst="rect">
            <a:avLst/>
          </a:prstGeom>
        </p:spPr>
      </p:pic>
      <p:pic>
        <p:nvPicPr>
          <p:cNvPr id="8" name="Picture 7">
            <a:extLst>
              <a:ext uri="{FF2B5EF4-FFF2-40B4-BE49-F238E27FC236}">
                <a16:creationId xmlns:a16="http://schemas.microsoft.com/office/drawing/2014/main" id="{7E8513AE-AD4D-6DD0-F970-1303B3539644}"/>
              </a:ext>
            </a:extLst>
          </p:cNvPr>
          <p:cNvPicPr>
            <a:picLocks noChangeAspect="1"/>
          </p:cNvPicPr>
          <p:nvPr/>
        </p:nvPicPr>
        <p:blipFill>
          <a:blip r:embed="rId4"/>
          <a:stretch>
            <a:fillRect/>
          </a:stretch>
        </p:blipFill>
        <p:spPr>
          <a:xfrm>
            <a:off x="1596388" y="2198906"/>
            <a:ext cx="5380955" cy="4147817"/>
          </a:xfrm>
          <a:prstGeom prst="rect">
            <a:avLst/>
          </a:prstGeom>
        </p:spPr>
      </p:pic>
      <p:pic>
        <p:nvPicPr>
          <p:cNvPr id="10" name="Picture 9">
            <a:extLst>
              <a:ext uri="{FF2B5EF4-FFF2-40B4-BE49-F238E27FC236}">
                <a16:creationId xmlns:a16="http://schemas.microsoft.com/office/drawing/2014/main" id="{10E186A0-5D50-B706-BA58-0CD3A1C6C97F}"/>
              </a:ext>
            </a:extLst>
          </p:cNvPr>
          <p:cNvPicPr>
            <a:picLocks noChangeAspect="1"/>
          </p:cNvPicPr>
          <p:nvPr/>
        </p:nvPicPr>
        <p:blipFill>
          <a:blip r:embed="rId5"/>
          <a:stretch>
            <a:fillRect/>
          </a:stretch>
        </p:blipFill>
        <p:spPr>
          <a:xfrm>
            <a:off x="1579875" y="2244483"/>
            <a:ext cx="5437299" cy="4369561"/>
          </a:xfrm>
          <a:prstGeom prst="rect">
            <a:avLst/>
          </a:prstGeom>
        </p:spPr>
      </p:pic>
      <p:sp>
        <p:nvSpPr>
          <p:cNvPr id="11" name="TextBox 10">
            <a:extLst>
              <a:ext uri="{FF2B5EF4-FFF2-40B4-BE49-F238E27FC236}">
                <a16:creationId xmlns:a16="http://schemas.microsoft.com/office/drawing/2014/main" id="{D4325A6E-A7B2-3EAA-A5AF-BAD17AAA7545}"/>
              </a:ext>
            </a:extLst>
          </p:cNvPr>
          <p:cNvSpPr txBox="1"/>
          <p:nvPr/>
        </p:nvSpPr>
        <p:spPr>
          <a:xfrm>
            <a:off x="1925821" y="143040"/>
            <a:ext cx="47784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Calibri" panose="020F0502020204030204"/>
                <a:ea typeface="+mn-ea"/>
                <a:cs typeface="+mn-cs"/>
              </a:rPr>
              <a:t>PHASE 1: LISTENING AND LEARNING</a:t>
            </a:r>
          </a:p>
        </p:txBody>
      </p:sp>
    </p:spTree>
    <p:extLst>
      <p:ext uri="{BB962C8B-B14F-4D97-AF65-F5344CB8AC3E}">
        <p14:creationId xmlns:p14="http://schemas.microsoft.com/office/powerpoint/2010/main" val="216661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9A5CC6E-A96B-B468-E5E0-60BC566B33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73865" y="2020611"/>
            <a:ext cx="3116687" cy="4694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FDCF2A-8D53-DAEE-FD6A-19229B2160C4}"/>
              </a:ext>
            </a:extLst>
          </p:cNvPr>
          <p:cNvSpPr txBox="1"/>
          <p:nvPr/>
        </p:nvSpPr>
        <p:spPr>
          <a:xfrm>
            <a:off x="1925821" y="143040"/>
            <a:ext cx="4778488" cy="461665"/>
          </a:xfrm>
          <a:prstGeom prst="rect">
            <a:avLst/>
          </a:prstGeom>
          <a:noFill/>
        </p:spPr>
        <p:txBody>
          <a:bodyPr wrap="none" rtlCol="0">
            <a:spAutoFit/>
          </a:bodyPr>
          <a:lstStyle/>
          <a:p>
            <a:r>
              <a:rPr lang="en-GB" sz="2400" b="1">
                <a:solidFill>
                  <a:srgbClr val="FF0000"/>
                </a:solidFill>
              </a:rPr>
              <a:t>PHASE 1: LEARNING AND LISTENING</a:t>
            </a:r>
          </a:p>
        </p:txBody>
      </p:sp>
      <p:grpSp>
        <p:nvGrpSpPr>
          <p:cNvPr id="4" name="Group 3">
            <a:extLst>
              <a:ext uri="{FF2B5EF4-FFF2-40B4-BE49-F238E27FC236}">
                <a16:creationId xmlns:a16="http://schemas.microsoft.com/office/drawing/2014/main" id="{A19299A4-84D3-2E37-C2AB-E65BC881FEFB}"/>
              </a:ext>
            </a:extLst>
          </p:cNvPr>
          <p:cNvGrpSpPr/>
          <p:nvPr/>
        </p:nvGrpSpPr>
        <p:grpSpPr>
          <a:xfrm>
            <a:off x="3419342" y="2119177"/>
            <a:ext cx="5370489" cy="4558546"/>
            <a:chOff x="573110" y="886042"/>
            <a:chExt cx="7572777" cy="5388322"/>
          </a:xfrm>
        </p:grpSpPr>
        <p:pic>
          <p:nvPicPr>
            <p:cNvPr id="5" name="Picture 2">
              <a:extLst>
                <a:ext uri="{FF2B5EF4-FFF2-40B4-BE49-F238E27FC236}">
                  <a16:creationId xmlns:a16="http://schemas.microsoft.com/office/drawing/2014/main" id="{88B81B7A-DFA8-2F6C-FB0E-7E36BBF18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10" y="886042"/>
              <a:ext cx="7572777" cy="538832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CC67627-18B3-F144-D31B-172A00AAD548}"/>
                </a:ext>
              </a:extLst>
            </p:cNvPr>
            <p:cNvGrpSpPr/>
            <p:nvPr/>
          </p:nvGrpSpPr>
          <p:grpSpPr>
            <a:xfrm>
              <a:off x="6381482" y="4127678"/>
              <a:ext cx="1764405" cy="1144074"/>
              <a:chOff x="6381482" y="4127678"/>
              <a:chExt cx="1764405" cy="1144074"/>
            </a:xfrm>
          </p:grpSpPr>
          <p:sp>
            <p:nvSpPr>
              <p:cNvPr id="7" name="Oval 6">
                <a:extLst>
                  <a:ext uri="{FF2B5EF4-FFF2-40B4-BE49-F238E27FC236}">
                    <a16:creationId xmlns:a16="http://schemas.microsoft.com/office/drawing/2014/main" id="{E8E203D9-9FB2-BCAD-E8E4-775081F3131B}"/>
                  </a:ext>
                </a:extLst>
              </p:cNvPr>
              <p:cNvSpPr/>
              <p:nvPr/>
            </p:nvSpPr>
            <p:spPr>
              <a:xfrm>
                <a:off x="6381482" y="4127678"/>
                <a:ext cx="959476" cy="70189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815BDD6-91A9-B548-113B-CDA23F4DFCD3}"/>
                  </a:ext>
                </a:extLst>
              </p:cNvPr>
              <p:cNvSpPr/>
              <p:nvPr/>
            </p:nvSpPr>
            <p:spPr>
              <a:xfrm>
                <a:off x="7186411" y="4569853"/>
                <a:ext cx="959476" cy="70189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 name="TextBox 9">
            <a:extLst>
              <a:ext uri="{FF2B5EF4-FFF2-40B4-BE49-F238E27FC236}">
                <a16:creationId xmlns:a16="http://schemas.microsoft.com/office/drawing/2014/main" id="{F554CDCD-A326-AE4B-D1B7-008E0ABAAFE7}"/>
              </a:ext>
            </a:extLst>
          </p:cNvPr>
          <p:cNvSpPr txBox="1"/>
          <p:nvPr/>
        </p:nvSpPr>
        <p:spPr>
          <a:xfrm>
            <a:off x="2132309" y="765066"/>
            <a:ext cx="4572000" cy="1200329"/>
          </a:xfrm>
          <a:prstGeom prst="rect">
            <a:avLst/>
          </a:prstGeom>
          <a:noFill/>
        </p:spPr>
        <p:txBody>
          <a:bodyPr wrap="square">
            <a:spAutoFit/>
          </a:bodyPr>
          <a:lstStyle/>
          <a:p>
            <a:r>
              <a:rPr lang="en-GB" sz="1800" b="1">
                <a:solidFill>
                  <a:srgbClr val="FF0000"/>
                </a:solidFill>
              </a:rPr>
              <a:t>DESIGN THINKING </a:t>
            </a:r>
            <a:r>
              <a:rPr lang="en-GB" sz="1800"/>
              <a:t>workshops (over 4 weeks).  November-December 2020 (online)</a:t>
            </a:r>
          </a:p>
          <a:p>
            <a:endParaRPr lang="en-GB"/>
          </a:p>
          <a:p>
            <a:r>
              <a:rPr lang="en-GB" b="1">
                <a:solidFill>
                  <a:srgbClr val="FF0000"/>
                </a:solidFill>
              </a:rPr>
              <a:t>USER-CENTRED AND EMPATHY-DRIVEN  </a:t>
            </a:r>
          </a:p>
        </p:txBody>
      </p:sp>
      <p:pic>
        <p:nvPicPr>
          <p:cNvPr id="11" name="Picture 10">
            <a:extLst>
              <a:ext uri="{FF2B5EF4-FFF2-40B4-BE49-F238E27FC236}">
                <a16:creationId xmlns:a16="http://schemas.microsoft.com/office/drawing/2014/main" id="{648AE059-7AD3-217B-1B3E-3ACDF25450DE}"/>
              </a:ext>
            </a:extLst>
          </p:cNvPr>
          <p:cNvPicPr>
            <a:picLocks noChangeAspect="1"/>
          </p:cNvPicPr>
          <p:nvPr/>
        </p:nvPicPr>
        <p:blipFill>
          <a:blip r:embed="rId4"/>
          <a:stretch>
            <a:fillRect/>
          </a:stretch>
        </p:blipFill>
        <p:spPr>
          <a:xfrm>
            <a:off x="70834" y="2016656"/>
            <a:ext cx="9032526" cy="4694349"/>
          </a:xfrm>
          <a:prstGeom prst="rect">
            <a:avLst/>
          </a:prstGeom>
        </p:spPr>
      </p:pic>
    </p:spTree>
    <p:extLst>
      <p:ext uri="{BB962C8B-B14F-4D97-AF65-F5344CB8AC3E}">
        <p14:creationId xmlns:p14="http://schemas.microsoft.com/office/powerpoint/2010/main" val="64561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15135CB-7D22-2270-2218-B543F698CA4E}"/>
              </a:ext>
            </a:extLst>
          </p:cNvPr>
          <p:cNvSpPr txBox="1"/>
          <p:nvPr/>
        </p:nvSpPr>
        <p:spPr>
          <a:xfrm>
            <a:off x="641272" y="1364440"/>
            <a:ext cx="7753082" cy="3416320"/>
          </a:xfrm>
          <a:prstGeom prst="rect">
            <a:avLst/>
          </a:prstGeom>
          <a:noFill/>
          <a:ln w="38100">
            <a:solidFill>
              <a:srgbClr val="0070C0"/>
            </a:solidFill>
          </a:ln>
        </p:spPr>
        <p:txBody>
          <a:bodyPr wrap="square">
            <a:spAutoFit/>
          </a:bodyPr>
          <a:lstStyle/>
          <a:p>
            <a:r>
              <a:rPr lang="en-US" sz="2400" i="1"/>
              <a:t>Main output:</a:t>
            </a:r>
          </a:p>
          <a:p>
            <a:endParaRPr lang="en-US" sz="2400" i="1"/>
          </a:p>
          <a:p>
            <a:r>
              <a:rPr lang="en-US" sz="2400" i="1"/>
              <a:t>Production and divulgation of best practice guidelines and study materials specifically tailored for:</a:t>
            </a:r>
          </a:p>
          <a:p>
            <a:endParaRPr lang="en-US" sz="2400" i="1"/>
          </a:p>
          <a:p>
            <a:pPr marL="342900" indent="-342900">
              <a:buFont typeface="Arial" panose="020B0604020202020204" pitchFamily="34" charset="0"/>
              <a:buChar char="•"/>
            </a:pPr>
            <a:r>
              <a:rPr lang="en-US" sz="2400" i="1"/>
              <a:t>Chinese students </a:t>
            </a:r>
          </a:p>
          <a:p>
            <a:pPr marL="342900" indent="-342900">
              <a:buFont typeface="Arial" panose="020B0604020202020204" pitchFamily="34" charset="0"/>
              <a:buChar char="•"/>
            </a:pPr>
            <a:r>
              <a:rPr lang="en-US" sz="2400" i="1"/>
              <a:t>Home students (Spain, Germany, Portugal and UK) </a:t>
            </a:r>
          </a:p>
          <a:p>
            <a:pPr marL="342900" indent="-342900">
              <a:buFont typeface="Arial" panose="020B0604020202020204" pitchFamily="34" charset="0"/>
              <a:buChar char="•"/>
            </a:pPr>
            <a:r>
              <a:rPr lang="en-US" sz="2400" i="1"/>
              <a:t>Teaching staff</a:t>
            </a:r>
          </a:p>
          <a:p>
            <a:pPr marL="342900" indent="-342900">
              <a:buFont typeface="Arial" panose="020B0604020202020204" pitchFamily="34" charset="0"/>
              <a:buChar char="•"/>
            </a:pPr>
            <a:r>
              <a:rPr lang="en-US" sz="2400" i="1"/>
              <a:t>Administrative and service staff</a:t>
            </a:r>
          </a:p>
        </p:txBody>
      </p:sp>
      <p:grpSp>
        <p:nvGrpSpPr>
          <p:cNvPr id="10" name="Group 9">
            <a:extLst>
              <a:ext uri="{FF2B5EF4-FFF2-40B4-BE49-F238E27FC236}">
                <a16:creationId xmlns:a16="http://schemas.microsoft.com/office/drawing/2014/main" id="{A1316081-5CF0-4259-A8A1-0EABC4943F22}"/>
              </a:ext>
            </a:extLst>
          </p:cNvPr>
          <p:cNvGrpSpPr/>
          <p:nvPr/>
        </p:nvGrpSpPr>
        <p:grpSpPr>
          <a:xfrm>
            <a:off x="320837" y="5704081"/>
            <a:ext cx="8259137" cy="895595"/>
            <a:chOff x="397501" y="5102102"/>
            <a:chExt cx="8259137" cy="895595"/>
          </a:xfrm>
        </p:grpSpPr>
        <p:pic>
          <p:nvPicPr>
            <p:cNvPr id="11" name="Picture 10">
              <a:extLst>
                <a:ext uri="{FF2B5EF4-FFF2-40B4-BE49-F238E27FC236}">
                  <a16:creationId xmlns:a16="http://schemas.microsoft.com/office/drawing/2014/main" id="{886D0E47-83D1-47C7-9DB4-B178ED747D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2" name="Picture 5">
              <a:extLst>
                <a:ext uri="{FF2B5EF4-FFF2-40B4-BE49-F238E27FC236}">
                  <a16:creationId xmlns:a16="http://schemas.microsoft.com/office/drawing/2014/main" id="{42A56057-D7D6-430C-9F59-297539BA7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3F7C36A2-4152-4CB5-B137-F05FE37F0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B0BC507F-9F0B-49BD-A42A-08A525288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512" descr="Uma imagem com objeto, relógio, desenho&#10;&#10;Descrição gerada automaticamente">
              <a:extLst>
                <a:ext uri="{FF2B5EF4-FFF2-40B4-BE49-F238E27FC236}">
                  <a16:creationId xmlns:a16="http://schemas.microsoft.com/office/drawing/2014/main" id="{400BCFCB-1967-4333-9A5A-9ECA2C7727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2B37914A-1944-0870-48D0-160D4525DDA6}"/>
              </a:ext>
            </a:extLst>
          </p:cNvPr>
          <p:cNvSpPr txBox="1"/>
          <p:nvPr/>
        </p:nvSpPr>
        <p:spPr>
          <a:xfrm>
            <a:off x="1931830" y="133205"/>
            <a:ext cx="528033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PHASE 2: REFLECTING AND WRITING</a:t>
            </a:r>
          </a:p>
        </p:txBody>
      </p:sp>
    </p:spTree>
    <p:extLst>
      <p:ext uri="{BB962C8B-B14F-4D97-AF65-F5344CB8AC3E}">
        <p14:creationId xmlns:p14="http://schemas.microsoft.com/office/powerpoint/2010/main" val="541345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6EE7A6-9D9B-17D2-A163-1A9BFF23E015}"/>
              </a:ext>
            </a:extLst>
          </p:cNvPr>
          <p:cNvSpPr txBox="1"/>
          <p:nvPr/>
        </p:nvSpPr>
        <p:spPr>
          <a:xfrm>
            <a:off x="425004" y="781198"/>
            <a:ext cx="524814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Writing of Intellectual Outputs</a:t>
            </a:r>
          </a:p>
        </p:txBody>
      </p:sp>
      <p:pic>
        <p:nvPicPr>
          <p:cNvPr id="6" name="Picture 5">
            <a:extLst>
              <a:ext uri="{FF2B5EF4-FFF2-40B4-BE49-F238E27FC236}">
                <a16:creationId xmlns:a16="http://schemas.microsoft.com/office/drawing/2014/main" id="{B7B14561-2FC5-D176-7936-D2AD860AB31B}"/>
              </a:ext>
            </a:extLst>
          </p:cNvPr>
          <p:cNvPicPr>
            <a:picLocks noChangeAspect="1"/>
          </p:cNvPicPr>
          <p:nvPr/>
        </p:nvPicPr>
        <p:blipFill>
          <a:blip r:embed="rId2"/>
          <a:stretch>
            <a:fillRect/>
          </a:stretch>
        </p:blipFill>
        <p:spPr>
          <a:xfrm>
            <a:off x="643945" y="1743129"/>
            <a:ext cx="3609304" cy="4853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189E74C-4A36-C379-3EB8-D51590C0396E}"/>
              </a:ext>
            </a:extLst>
          </p:cNvPr>
          <p:cNvPicPr>
            <a:picLocks noChangeAspect="1"/>
          </p:cNvPicPr>
          <p:nvPr/>
        </p:nvPicPr>
        <p:blipFill>
          <a:blip r:embed="rId3"/>
          <a:stretch>
            <a:fillRect/>
          </a:stretch>
        </p:blipFill>
        <p:spPr>
          <a:xfrm>
            <a:off x="4562311" y="1713494"/>
            <a:ext cx="3448348" cy="4883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F1434812-2E39-C213-DBEC-B5AA704121FE}"/>
              </a:ext>
            </a:extLst>
          </p:cNvPr>
          <p:cNvSpPr txBox="1"/>
          <p:nvPr/>
        </p:nvSpPr>
        <p:spPr>
          <a:xfrm>
            <a:off x="1931830" y="133205"/>
            <a:ext cx="528033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PHASE 2: REFLECTING AND WRITING</a:t>
            </a:r>
          </a:p>
        </p:txBody>
      </p:sp>
    </p:spTree>
    <p:extLst>
      <p:ext uri="{BB962C8B-B14F-4D97-AF65-F5344CB8AC3E}">
        <p14:creationId xmlns:p14="http://schemas.microsoft.com/office/powerpoint/2010/main" val="49389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D05DCF-6FCE-E5E4-747D-3E2D56315C7B}"/>
              </a:ext>
            </a:extLst>
          </p:cNvPr>
          <p:cNvSpPr txBox="1"/>
          <p:nvPr/>
        </p:nvSpPr>
        <p:spPr>
          <a:xfrm>
            <a:off x="254776" y="714261"/>
            <a:ext cx="8889224"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OCIAL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I</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NCLUSION AND </a:t>
            </a:r>
            <a:r>
              <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rPr>
              <a:t>A</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CADEMIC </a:t>
            </a:r>
            <a:r>
              <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UCCESS OF </a:t>
            </a: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CHINESE</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STUDENTS IN </a:t>
            </a: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EU</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HIGHER EDUCATION (</a:t>
            </a: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SIAS CHINA-EU</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E15135CB-7D22-2270-2218-B543F698CA4E}"/>
              </a:ext>
            </a:extLst>
          </p:cNvPr>
          <p:cNvSpPr txBox="1"/>
          <p:nvPr/>
        </p:nvSpPr>
        <p:spPr>
          <a:xfrm>
            <a:off x="637504" y="2459504"/>
            <a:ext cx="7753082" cy="1938992"/>
          </a:xfrm>
          <a:prstGeom prst="rect">
            <a:avLst/>
          </a:prstGeom>
          <a:noFill/>
          <a:ln w="38100">
            <a:solidFill>
              <a:srgbClr val="0070C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Main objective: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To enhance our professional capacity to engage respectfully and communicate effectively in a Chinese-European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cross-cultural context.</a:t>
            </a:r>
            <a:endParaRPr kumimoji="0" lang="en-GB"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D91A405-6E27-430D-AF81-FA516F32AD98}"/>
              </a:ext>
            </a:extLst>
          </p:cNvPr>
          <p:cNvGrpSpPr/>
          <p:nvPr/>
        </p:nvGrpSpPr>
        <p:grpSpPr>
          <a:xfrm>
            <a:off x="360925" y="5641598"/>
            <a:ext cx="8259137" cy="895595"/>
            <a:chOff x="397501" y="5102102"/>
            <a:chExt cx="8259137" cy="895595"/>
          </a:xfrm>
        </p:grpSpPr>
        <p:pic>
          <p:nvPicPr>
            <p:cNvPr id="16" name="Picture 15">
              <a:extLst>
                <a:ext uri="{FF2B5EF4-FFF2-40B4-BE49-F238E27FC236}">
                  <a16:creationId xmlns:a16="http://schemas.microsoft.com/office/drawing/2014/main" id="{2DC39EF6-4113-47E0-8802-35D40BEF73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7" name="Picture 5">
              <a:extLst>
                <a:ext uri="{FF2B5EF4-FFF2-40B4-BE49-F238E27FC236}">
                  <a16:creationId xmlns:a16="http://schemas.microsoft.com/office/drawing/2014/main" id="{3B11ECCB-DC1D-4AB0-8EBB-ECEEE6F72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83171D92-5D3A-4126-9120-89DB6FE0D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a:extLst>
                <a:ext uri="{FF2B5EF4-FFF2-40B4-BE49-F238E27FC236}">
                  <a16:creationId xmlns:a16="http://schemas.microsoft.com/office/drawing/2014/main" id="{A28DE567-F83E-4DD4-877E-EC56ECA7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512" descr="Uma imagem com objeto, relógio, desenho&#10;&#10;Descrição gerada automaticamente">
              <a:extLst>
                <a:ext uri="{FF2B5EF4-FFF2-40B4-BE49-F238E27FC236}">
                  <a16:creationId xmlns:a16="http://schemas.microsoft.com/office/drawing/2014/main" id="{ECE652E3-C5FF-4EFC-845E-46741E344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5907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AA237-EE09-63E0-6522-FAC2BC0BC2B5}"/>
              </a:ext>
            </a:extLst>
          </p:cNvPr>
          <p:cNvPicPr>
            <a:picLocks noChangeAspect="1"/>
          </p:cNvPicPr>
          <p:nvPr/>
        </p:nvPicPr>
        <p:blipFill>
          <a:blip r:embed="rId2"/>
          <a:stretch>
            <a:fillRect/>
          </a:stretch>
        </p:blipFill>
        <p:spPr>
          <a:xfrm>
            <a:off x="925117" y="1281447"/>
            <a:ext cx="3818393" cy="5016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4851FD6-A8CB-9FBC-23D2-8122C460F949}"/>
              </a:ext>
            </a:extLst>
          </p:cNvPr>
          <p:cNvSpPr txBox="1"/>
          <p:nvPr/>
        </p:nvSpPr>
        <p:spPr>
          <a:xfrm>
            <a:off x="425004" y="781198"/>
            <a:ext cx="524814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Writing of Intellectual Outputs</a:t>
            </a:r>
          </a:p>
        </p:txBody>
      </p:sp>
      <p:pic>
        <p:nvPicPr>
          <p:cNvPr id="7" name="Picture 6">
            <a:extLst>
              <a:ext uri="{FF2B5EF4-FFF2-40B4-BE49-F238E27FC236}">
                <a16:creationId xmlns:a16="http://schemas.microsoft.com/office/drawing/2014/main" id="{0192E440-107A-1F51-16CD-BDAF78A8493F}"/>
              </a:ext>
            </a:extLst>
          </p:cNvPr>
          <p:cNvPicPr>
            <a:picLocks noChangeAspect="1"/>
          </p:cNvPicPr>
          <p:nvPr/>
        </p:nvPicPr>
        <p:blipFill>
          <a:blip r:embed="rId3"/>
          <a:stretch>
            <a:fillRect/>
          </a:stretch>
        </p:blipFill>
        <p:spPr>
          <a:xfrm>
            <a:off x="315532" y="1231750"/>
            <a:ext cx="8149010" cy="5115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DD71FB6E-3443-8D91-DEE7-4B8B9B765B60}"/>
              </a:ext>
            </a:extLst>
          </p:cNvPr>
          <p:cNvSpPr txBox="1"/>
          <p:nvPr/>
        </p:nvSpPr>
        <p:spPr>
          <a:xfrm>
            <a:off x="1931830" y="133205"/>
            <a:ext cx="528033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PHASE 2: REFLECTING AND WRITING</a:t>
            </a:r>
          </a:p>
        </p:txBody>
      </p:sp>
    </p:spTree>
    <p:extLst>
      <p:ext uri="{BB962C8B-B14F-4D97-AF65-F5344CB8AC3E}">
        <p14:creationId xmlns:p14="http://schemas.microsoft.com/office/powerpoint/2010/main" val="279707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A801FE-24F7-5238-6015-DCBF66A7A56B}"/>
              </a:ext>
            </a:extLst>
          </p:cNvPr>
          <p:cNvSpPr txBox="1"/>
          <p:nvPr/>
        </p:nvSpPr>
        <p:spPr>
          <a:xfrm>
            <a:off x="358605" y="683104"/>
            <a:ext cx="771520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Customizing and implementing of Intellectual Outputs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[4-day workshop, Hamburg, April 2022]</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0C1A2250-907F-8AD2-2F10-9681279B98EA}"/>
              </a:ext>
            </a:extLst>
          </p:cNvPr>
          <p:cNvGrpSpPr/>
          <p:nvPr/>
        </p:nvGrpSpPr>
        <p:grpSpPr>
          <a:xfrm>
            <a:off x="611747" y="1906073"/>
            <a:ext cx="7160654" cy="4673428"/>
            <a:chOff x="251138" y="1125800"/>
            <a:chExt cx="8340850" cy="5453701"/>
          </a:xfrm>
        </p:grpSpPr>
        <p:pic>
          <p:nvPicPr>
            <p:cNvPr id="5" name="Picture 4">
              <a:extLst>
                <a:ext uri="{FF2B5EF4-FFF2-40B4-BE49-F238E27FC236}">
                  <a16:creationId xmlns:a16="http://schemas.microsoft.com/office/drawing/2014/main" id="{E82D53FF-824E-760D-DACE-A21A566A5B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62"/>
            <a:stretch/>
          </p:blipFill>
          <p:spPr>
            <a:xfrm>
              <a:off x="251138" y="1125800"/>
              <a:ext cx="4855336" cy="2974631"/>
            </a:xfrm>
            <a:prstGeom prst="rect">
              <a:avLst/>
            </a:prstGeom>
          </p:spPr>
        </p:pic>
        <p:pic>
          <p:nvPicPr>
            <p:cNvPr id="7" name="Picture 6">
              <a:extLst>
                <a:ext uri="{FF2B5EF4-FFF2-40B4-BE49-F238E27FC236}">
                  <a16:creationId xmlns:a16="http://schemas.microsoft.com/office/drawing/2014/main" id="{56635388-CE8B-428C-86D6-989DB7E4F5BF}"/>
                </a:ext>
              </a:extLst>
            </p:cNvPr>
            <p:cNvPicPr>
              <a:picLocks noChangeAspect="1"/>
            </p:cNvPicPr>
            <p:nvPr/>
          </p:nvPicPr>
          <p:blipFill>
            <a:blip r:embed="rId3"/>
            <a:stretch>
              <a:fillRect/>
            </a:stretch>
          </p:blipFill>
          <p:spPr>
            <a:xfrm>
              <a:off x="3496615" y="3750431"/>
              <a:ext cx="5095373" cy="2829070"/>
            </a:xfrm>
            <a:prstGeom prst="rect">
              <a:avLst/>
            </a:prstGeom>
          </p:spPr>
        </p:pic>
        <p:pic>
          <p:nvPicPr>
            <p:cNvPr id="9" name="Picture 8">
              <a:extLst>
                <a:ext uri="{FF2B5EF4-FFF2-40B4-BE49-F238E27FC236}">
                  <a16:creationId xmlns:a16="http://schemas.microsoft.com/office/drawing/2014/main" id="{BCC2D124-244B-AEE7-0C94-686E3B660D95}"/>
                </a:ext>
              </a:extLst>
            </p:cNvPr>
            <p:cNvPicPr>
              <a:picLocks noChangeAspect="1"/>
            </p:cNvPicPr>
            <p:nvPr/>
          </p:nvPicPr>
          <p:blipFill>
            <a:blip r:embed="rId4"/>
            <a:stretch>
              <a:fillRect/>
            </a:stretch>
          </p:blipFill>
          <p:spPr>
            <a:xfrm>
              <a:off x="315532" y="3853396"/>
              <a:ext cx="3666858" cy="2726105"/>
            </a:xfrm>
            <a:prstGeom prst="rect">
              <a:avLst/>
            </a:prstGeom>
          </p:spPr>
        </p:pic>
        <p:pic>
          <p:nvPicPr>
            <p:cNvPr id="13" name="Picture 12">
              <a:extLst>
                <a:ext uri="{FF2B5EF4-FFF2-40B4-BE49-F238E27FC236}">
                  <a16:creationId xmlns:a16="http://schemas.microsoft.com/office/drawing/2014/main" id="{B1245C3E-2188-DE14-8764-62EC87C2D70C}"/>
                </a:ext>
              </a:extLst>
            </p:cNvPr>
            <p:cNvPicPr>
              <a:picLocks noChangeAspect="1"/>
            </p:cNvPicPr>
            <p:nvPr/>
          </p:nvPicPr>
          <p:blipFill>
            <a:blip r:embed="rId5"/>
            <a:stretch>
              <a:fillRect/>
            </a:stretch>
          </p:blipFill>
          <p:spPr>
            <a:xfrm>
              <a:off x="5016321" y="1125800"/>
              <a:ext cx="3575667" cy="2624631"/>
            </a:xfrm>
            <a:prstGeom prst="rect">
              <a:avLst/>
            </a:prstGeom>
          </p:spPr>
        </p:pic>
      </p:grpSp>
      <p:sp>
        <p:nvSpPr>
          <p:cNvPr id="8" name="TextBox 7">
            <a:extLst>
              <a:ext uri="{FF2B5EF4-FFF2-40B4-BE49-F238E27FC236}">
                <a16:creationId xmlns:a16="http://schemas.microsoft.com/office/drawing/2014/main" id="{0CAB454F-8CB7-521E-91AB-7CCBB405E370}"/>
              </a:ext>
            </a:extLst>
          </p:cNvPr>
          <p:cNvSpPr txBox="1"/>
          <p:nvPr/>
        </p:nvSpPr>
        <p:spPr>
          <a:xfrm>
            <a:off x="1931830" y="133205"/>
            <a:ext cx="528033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PHASE 2: REFLECTING AND WRITING</a:t>
            </a:r>
          </a:p>
        </p:txBody>
      </p:sp>
    </p:spTree>
    <p:extLst>
      <p:ext uri="{BB962C8B-B14F-4D97-AF65-F5344CB8AC3E}">
        <p14:creationId xmlns:p14="http://schemas.microsoft.com/office/powerpoint/2010/main" val="4006766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D84E1B-7E70-071F-C0E6-7A6A380AD6F6}"/>
              </a:ext>
            </a:extLst>
          </p:cNvPr>
          <p:cNvSpPr txBox="1"/>
          <p:nvPr/>
        </p:nvSpPr>
        <p:spPr>
          <a:xfrm>
            <a:off x="373485" y="141309"/>
            <a:ext cx="3549370" cy="461665"/>
          </a:xfrm>
          <a:prstGeom prst="rect">
            <a:avLst/>
          </a:prstGeom>
          <a:noFill/>
        </p:spPr>
        <p:txBody>
          <a:bodyPr wrap="none" rtlCol="0">
            <a:spAutoFit/>
          </a:bodyPr>
          <a:lstStyle/>
          <a:p>
            <a:r>
              <a:rPr lang="en-GB" sz="2400" b="1">
                <a:solidFill>
                  <a:schemeClr val="accent2">
                    <a:lumMod val="75000"/>
                  </a:schemeClr>
                </a:solidFill>
              </a:rPr>
              <a:t>PHASE 3: DISSEMINATION </a:t>
            </a:r>
          </a:p>
        </p:txBody>
      </p:sp>
      <p:grpSp>
        <p:nvGrpSpPr>
          <p:cNvPr id="10" name="Group 9">
            <a:extLst>
              <a:ext uri="{FF2B5EF4-FFF2-40B4-BE49-F238E27FC236}">
                <a16:creationId xmlns:a16="http://schemas.microsoft.com/office/drawing/2014/main" id="{A1316081-5CF0-4259-A8A1-0EABC4943F22}"/>
              </a:ext>
            </a:extLst>
          </p:cNvPr>
          <p:cNvGrpSpPr/>
          <p:nvPr/>
        </p:nvGrpSpPr>
        <p:grpSpPr>
          <a:xfrm>
            <a:off x="320837" y="5704081"/>
            <a:ext cx="8259137" cy="895595"/>
            <a:chOff x="397501" y="5102102"/>
            <a:chExt cx="8259137" cy="895595"/>
          </a:xfrm>
        </p:grpSpPr>
        <p:pic>
          <p:nvPicPr>
            <p:cNvPr id="11" name="Picture 10">
              <a:extLst>
                <a:ext uri="{FF2B5EF4-FFF2-40B4-BE49-F238E27FC236}">
                  <a16:creationId xmlns:a16="http://schemas.microsoft.com/office/drawing/2014/main" id="{886D0E47-83D1-47C7-9DB4-B178ED747D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2" name="Picture 5">
              <a:extLst>
                <a:ext uri="{FF2B5EF4-FFF2-40B4-BE49-F238E27FC236}">
                  <a16:creationId xmlns:a16="http://schemas.microsoft.com/office/drawing/2014/main" id="{42A56057-D7D6-430C-9F59-297539BA7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3F7C36A2-4152-4CB5-B137-F05FE37F0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B0BC507F-9F0B-49BD-A42A-08A525288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512" descr="Uma imagem com objeto, relógio, desenho&#10;&#10;Descrição gerada automaticamente">
              <a:extLst>
                <a:ext uri="{FF2B5EF4-FFF2-40B4-BE49-F238E27FC236}">
                  <a16:creationId xmlns:a16="http://schemas.microsoft.com/office/drawing/2014/main" id="{400BCFCB-1967-4333-9A5A-9ECA2C7727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5E0373D6-1E22-4B02-2457-6D490D89A83E}"/>
              </a:ext>
            </a:extLst>
          </p:cNvPr>
          <p:cNvSpPr txBox="1"/>
          <p:nvPr/>
        </p:nvSpPr>
        <p:spPr>
          <a:xfrm>
            <a:off x="447992" y="937088"/>
            <a:ext cx="8502326"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cs typeface="+mn-cs"/>
              </a:rPr>
              <a:t>Multiplier events at partners universities  (</a:t>
            </a:r>
            <a:r>
              <a:rPr kumimoji="0" lang="en-GB" sz="2400" b="0" i="0" u="none" strike="noStrike" kern="1200" cap="none" spc="0" normalizeH="0" baseline="0" noProof="0" err="1">
                <a:ln>
                  <a:noFill/>
                </a:ln>
                <a:solidFill>
                  <a:prstClr val="black"/>
                </a:solidFill>
                <a:effectLst/>
                <a:uLnTx/>
                <a:uFillTx/>
                <a:latin typeface="Calibri" panose="020F0502020204030204"/>
                <a:cs typeface="+mn-cs"/>
              </a:rPr>
              <a:t>UaB</a:t>
            </a:r>
            <a:r>
              <a:rPr kumimoji="0" lang="en-GB" sz="2400" b="0" i="0" u="none" strike="noStrike" kern="1200" cap="none" spc="0" normalizeH="0" baseline="0" noProof="0">
                <a:ln>
                  <a:noFill/>
                </a:ln>
                <a:solidFill>
                  <a:prstClr val="black"/>
                </a:solidFill>
                <a:effectLst/>
                <a:uLnTx/>
                <a:uFillTx/>
                <a:latin typeface="Calibri" panose="020F0502020204030204"/>
                <a:cs typeface="+mn-cs"/>
              </a:rPr>
              <a:t>, IPG, TUHH, NTU)</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cs typeface="+mn-cs"/>
              </a:rPr>
              <a:t>Special session workshop at </a:t>
            </a:r>
            <a:r>
              <a:rPr kumimoji="0" lang="en-US" sz="2400" b="0" i="1" u="none" strike="noStrike" kern="1200" cap="none" spc="0" normalizeH="0" baseline="0" noProof="0">
                <a:ln>
                  <a:noFill/>
                </a:ln>
                <a:solidFill>
                  <a:prstClr val="black"/>
                </a:solidFill>
                <a:effectLst/>
                <a:uLnTx/>
                <a:uFillTx/>
                <a:latin typeface="Calibri" panose="020F0502020204030204"/>
                <a:cs typeface="+mn-cs"/>
              </a:rPr>
              <a:t>14th annual International Conference on Education and New Learning Technologies</a:t>
            </a:r>
            <a:r>
              <a:rPr kumimoji="0" lang="en-US" sz="2400" b="0" i="0" u="none" strike="noStrike" kern="1200" cap="none" spc="0" normalizeH="0" baseline="0" noProof="0">
                <a:ln>
                  <a:noFill/>
                </a:ln>
                <a:solidFill>
                  <a:prstClr val="black"/>
                </a:solidFill>
                <a:effectLst/>
                <a:uLnTx/>
                <a:uFillTx/>
                <a:latin typeface="Calibri" panose="020F0502020204030204"/>
                <a:cs typeface="+mn-cs"/>
              </a:rPr>
              <a:t> [Palma de Mallorca (</a:t>
            </a:r>
            <a:r>
              <a:rPr kumimoji="0" lang="en-US" sz="2400" b="1" i="0" u="none" strike="noStrike" kern="1200" cap="none" spc="0" normalizeH="0" baseline="0" noProof="0">
                <a:ln>
                  <a:noFill/>
                </a:ln>
                <a:solidFill>
                  <a:prstClr val="black"/>
                </a:solidFill>
                <a:effectLst/>
                <a:uLnTx/>
                <a:uFillTx/>
                <a:latin typeface="Calibri" panose="020F0502020204030204"/>
                <a:cs typeface="+mn-cs"/>
              </a:rPr>
              <a:t>Spain</a:t>
            </a:r>
            <a:r>
              <a:rPr kumimoji="0" lang="en-US" sz="2400" b="0" i="0" u="none" strike="noStrike" kern="1200" cap="none" spc="0" normalizeH="0" baseline="0" noProof="0">
                <a:ln>
                  <a:noFill/>
                </a:ln>
                <a:solidFill>
                  <a:prstClr val="black"/>
                </a:solidFill>
                <a:effectLst/>
                <a:uLnTx/>
                <a:uFillTx/>
                <a:latin typeface="Calibri" panose="020F0502020204030204"/>
                <a:cs typeface="+mn-cs"/>
              </a:rPr>
              <a:t>) on the 4-6 July,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cs typeface="+mn-cs"/>
              </a:rPr>
              <a:t>Workshop at </a:t>
            </a:r>
            <a:r>
              <a:rPr kumimoji="0" lang="en-US" sz="2400" b="1" i="0" u="none" strike="noStrike" kern="1200" cap="none" spc="0" normalizeH="0" baseline="0" noProof="0">
                <a:ln>
                  <a:noFill/>
                </a:ln>
                <a:solidFill>
                  <a:prstClr val="black"/>
                </a:solidFill>
                <a:effectLst/>
                <a:uLnTx/>
                <a:uFillTx/>
                <a:latin typeface="Calibri" panose="020F0502020204030204"/>
                <a:cs typeface="+mn-cs"/>
              </a:rPr>
              <a:t>Renmin University of China </a:t>
            </a:r>
            <a:r>
              <a:rPr kumimoji="0" lang="en-US" sz="2400" b="0" i="0" u="none" strike="noStrike" kern="1200" cap="none" spc="0" normalizeH="0" baseline="0" noProof="0">
                <a:ln>
                  <a:noFill/>
                </a:ln>
                <a:solidFill>
                  <a:prstClr val="black"/>
                </a:solidFill>
                <a:effectLst/>
                <a:uLnTx/>
                <a:uFillTx/>
                <a:latin typeface="Calibri" panose="020F0502020204030204"/>
                <a:cs typeface="+mn-cs"/>
              </a:rPr>
              <a:t>(</a:t>
            </a:r>
            <a:r>
              <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中国人民大学</a:t>
            </a:r>
            <a:r>
              <a:rPr kumimoji="0" lang="en-US" altLang="ja-JP"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Beijing [September 2022, tbc]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70C0"/>
                </a:solidFill>
                <a:effectLst/>
                <a:uLnTx/>
                <a:uFillTx/>
                <a:latin typeface="Calibri" panose="020F0502020204030204"/>
                <a:cs typeface="+mn-cs"/>
              </a:rPr>
              <a:t>Open-access website hosting all good practice guidelines and study materials (not ready yet).</a:t>
            </a:r>
            <a:endParaRPr kumimoji="0" lang="en-GB" sz="2400" b="1" i="0" u="none" strike="noStrike" kern="1200" cap="none" spc="0" normalizeH="0" baseline="0" noProof="0">
              <a:ln>
                <a:noFill/>
              </a:ln>
              <a:solidFill>
                <a:srgbClr val="0070C0"/>
              </a:solidFill>
              <a:effectLst/>
              <a:uLnTx/>
              <a:uFillTx/>
              <a:latin typeface="Calibri" panose="020F0502020204030204"/>
              <a:cs typeface="+mn-cs"/>
            </a:endParaRPr>
          </a:p>
        </p:txBody>
      </p:sp>
    </p:spTree>
    <p:extLst>
      <p:ext uri="{BB962C8B-B14F-4D97-AF65-F5344CB8AC3E}">
        <p14:creationId xmlns:p14="http://schemas.microsoft.com/office/powerpoint/2010/main" val="71714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496048-E74C-68F2-ED2A-75F5DC3A72CA}"/>
              </a:ext>
            </a:extLst>
          </p:cNvPr>
          <p:cNvSpPr txBox="1"/>
          <p:nvPr/>
        </p:nvSpPr>
        <p:spPr>
          <a:xfrm>
            <a:off x="129672" y="1459379"/>
            <a:ext cx="8789830"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Although the immediate need for cross-cultural awareness derives from the internationalization of higher education, </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this is also a personal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Often a genuine understanding of a different culture supposes the </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willingness to see some of our most important cultural tenets in a different light.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The results of this personal process again go beyond purely professional skills: </a:t>
            </a:r>
            <a:r>
              <a:rPr kumimoji="0" lang="en-US" sz="2400" b="1" i="1" u="none" strike="noStrike" kern="1200" cap="none" spc="0" normalizeH="0" baseline="0" noProof="0">
                <a:ln>
                  <a:noFill/>
                </a:ln>
                <a:solidFill>
                  <a:srgbClr val="0070C0"/>
                </a:solidFill>
                <a:effectLst/>
                <a:uLnTx/>
                <a:uFillTx/>
                <a:latin typeface="Calibri" panose="020F0502020204030204"/>
                <a:ea typeface="+mn-ea"/>
                <a:cs typeface="+mn-cs"/>
              </a:rPr>
              <a:t>understanding others brings a new understanding of ourselves. </a:t>
            </a:r>
            <a:endParaRPr kumimoji="0" lang="en-GB" sz="2400" b="1" i="1"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30BF737A-784A-30FE-4419-27557064F1E6}"/>
              </a:ext>
            </a:extLst>
          </p:cNvPr>
          <p:cNvGrpSpPr/>
          <p:nvPr/>
        </p:nvGrpSpPr>
        <p:grpSpPr>
          <a:xfrm>
            <a:off x="363316" y="5749721"/>
            <a:ext cx="8259137" cy="895595"/>
            <a:chOff x="397501" y="5102102"/>
            <a:chExt cx="8259137" cy="895595"/>
          </a:xfrm>
        </p:grpSpPr>
        <p:pic>
          <p:nvPicPr>
            <p:cNvPr id="9" name="Picture 8">
              <a:extLst>
                <a:ext uri="{FF2B5EF4-FFF2-40B4-BE49-F238E27FC236}">
                  <a16:creationId xmlns:a16="http://schemas.microsoft.com/office/drawing/2014/main" id="{7B88D358-874D-1B69-D557-7928310A4E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0" name="Picture 5">
              <a:extLst>
                <a:ext uri="{FF2B5EF4-FFF2-40B4-BE49-F238E27FC236}">
                  <a16:creationId xmlns:a16="http://schemas.microsoft.com/office/drawing/2014/main" id="{18ED832D-7DCC-2740-33B4-6ABBAAE6A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DFE96442-48B1-0DD3-AC47-62076F6B7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7EF0CF11-549A-2959-C008-D2295E7B8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m 512" descr="Uma imagem com objeto, relógio, desenho&#10;&#10;Descrição gerada automaticamente">
              <a:extLst>
                <a:ext uri="{FF2B5EF4-FFF2-40B4-BE49-F238E27FC236}">
                  <a16:creationId xmlns:a16="http://schemas.microsoft.com/office/drawing/2014/main" id="{B2DD7B13-3A6D-B49F-1F65-58EC684AA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0033DDA7-FDAA-B59D-80AF-628AFED2BFAA}"/>
              </a:ext>
            </a:extLst>
          </p:cNvPr>
          <p:cNvSpPr txBox="1"/>
          <p:nvPr/>
        </p:nvSpPr>
        <p:spPr>
          <a:xfrm>
            <a:off x="2885584" y="745007"/>
            <a:ext cx="3622114" cy="461665"/>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 PERSONAL DIMENSION  </a:t>
            </a:r>
          </a:p>
        </p:txBody>
      </p:sp>
      <p:sp>
        <p:nvSpPr>
          <p:cNvPr id="15" name="TextBox 14">
            <a:extLst>
              <a:ext uri="{FF2B5EF4-FFF2-40B4-BE49-F238E27FC236}">
                <a16:creationId xmlns:a16="http://schemas.microsoft.com/office/drawing/2014/main" id="{91CB009E-9836-89FC-FD93-76AC30465115}"/>
              </a:ext>
            </a:extLst>
          </p:cNvPr>
          <p:cNvSpPr txBox="1"/>
          <p:nvPr/>
        </p:nvSpPr>
        <p:spPr>
          <a:xfrm>
            <a:off x="366250" y="156988"/>
            <a:ext cx="84115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internationalization of higher education and its challenges. </a:t>
            </a:r>
          </a:p>
        </p:txBody>
      </p:sp>
    </p:spTree>
    <p:extLst>
      <p:ext uri="{BB962C8B-B14F-4D97-AF65-F5344CB8AC3E}">
        <p14:creationId xmlns:p14="http://schemas.microsoft.com/office/powerpoint/2010/main" val="198671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A6B13-288D-8FCC-A9A8-0D47134B958A}"/>
              </a:ext>
            </a:extLst>
          </p:cNvPr>
          <p:cNvSpPr txBox="1"/>
          <p:nvPr/>
        </p:nvSpPr>
        <p:spPr>
          <a:xfrm>
            <a:off x="2991366" y="520672"/>
            <a:ext cx="3082960" cy="523220"/>
          </a:xfrm>
          <a:prstGeom prst="rect">
            <a:avLst/>
          </a:prstGeom>
          <a:solidFill>
            <a:srgbClr val="FFFF00"/>
          </a:solidFill>
        </p:spPr>
        <p:txBody>
          <a:bodyPr wrap="none" rtlCol="0">
            <a:spAutoFit/>
          </a:bodyPr>
          <a:lstStyle/>
          <a:p>
            <a:r>
              <a:rPr lang="en-GB" sz="2800" b="1"/>
              <a:t>TAKEAWAY POINTS </a:t>
            </a:r>
          </a:p>
        </p:txBody>
      </p:sp>
      <p:grpSp>
        <p:nvGrpSpPr>
          <p:cNvPr id="11" name="Group 10">
            <a:extLst>
              <a:ext uri="{FF2B5EF4-FFF2-40B4-BE49-F238E27FC236}">
                <a16:creationId xmlns:a16="http://schemas.microsoft.com/office/drawing/2014/main" id="{D9AA5D8E-B0BC-4C59-B4C2-14201BC6E124}"/>
              </a:ext>
            </a:extLst>
          </p:cNvPr>
          <p:cNvGrpSpPr/>
          <p:nvPr/>
        </p:nvGrpSpPr>
        <p:grpSpPr>
          <a:xfrm>
            <a:off x="320837" y="5704081"/>
            <a:ext cx="8259137" cy="895595"/>
            <a:chOff x="397501" y="5102102"/>
            <a:chExt cx="8259137" cy="895595"/>
          </a:xfrm>
        </p:grpSpPr>
        <p:pic>
          <p:nvPicPr>
            <p:cNvPr id="12" name="Picture 11">
              <a:extLst>
                <a:ext uri="{FF2B5EF4-FFF2-40B4-BE49-F238E27FC236}">
                  <a16:creationId xmlns:a16="http://schemas.microsoft.com/office/drawing/2014/main" id="{5B05EED4-9EC2-40D9-A5CF-01A364939D7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3" name="Picture 5">
              <a:extLst>
                <a:ext uri="{FF2B5EF4-FFF2-40B4-BE49-F238E27FC236}">
                  <a16:creationId xmlns:a16="http://schemas.microsoft.com/office/drawing/2014/main" id="{66334831-724D-4942-AF87-2560370B4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02895B02-111A-4AAD-BBBE-DF1ABB9B4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FE6C23C5-125F-43B8-ACAB-3AC993D9D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512" descr="Uma imagem com objeto, relógio, desenho&#10;&#10;Descrição gerada automaticamente">
              <a:extLst>
                <a:ext uri="{FF2B5EF4-FFF2-40B4-BE49-F238E27FC236}">
                  <a16:creationId xmlns:a16="http://schemas.microsoft.com/office/drawing/2014/main" id="{C3B005C2-4C0F-4716-B587-144D8A763B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F310F2DB-3441-9917-D20D-F9A77FB7AA7B}"/>
              </a:ext>
            </a:extLst>
          </p:cNvPr>
          <p:cNvSpPr txBox="1"/>
          <p:nvPr/>
        </p:nvSpPr>
        <p:spPr>
          <a:xfrm>
            <a:off x="366250" y="105053"/>
            <a:ext cx="8411500" cy="461665"/>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The internationalization of higher education and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its challenges. </a:t>
            </a:r>
          </a:p>
        </p:txBody>
      </p:sp>
      <p:sp>
        <p:nvSpPr>
          <p:cNvPr id="18" name="TextBox 17">
            <a:extLst>
              <a:ext uri="{FF2B5EF4-FFF2-40B4-BE49-F238E27FC236}">
                <a16:creationId xmlns:a16="http://schemas.microsoft.com/office/drawing/2014/main" id="{E699B643-8491-770E-77D9-5F7407FE2AC7}"/>
              </a:ext>
            </a:extLst>
          </p:cNvPr>
          <p:cNvSpPr txBox="1"/>
          <p:nvPr/>
        </p:nvSpPr>
        <p:spPr>
          <a:xfrm>
            <a:off x="2997" y="991144"/>
            <a:ext cx="9175204"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internationalization of the higher education sector in Europe </a:t>
            </a:r>
            <a:r>
              <a:rPr lang="en-GB" sz="2000">
                <a:solidFill>
                  <a:prstClr val="black"/>
                </a:solidFill>
                <a:latin typeface="Calibri" panose="020F0502020204030204"/>
              </a:rPr>
              <a:t>has brought</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about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need for concerted institutional effort </a:t>
            </a: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rPr>
              <a:t>to develop cross-cultural professional skills</a:t>
            </a:r>
            <a:r>
              <a:rPr kumimoji="0" lang="en-GB" sz="2000" b="1" i="1"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in order to ensure overseas students can have a successful academic experience.</a:t>
            </a:r>
          </a:p>
        </p:txBody>
      </p:sp>
      <p:sp>
        <p:nvSpPr>
          <p:cNvPr id="19" name="TextBox 18">
            <a:extLst>
              <a:ext uri="{FF2B5EF4-FFF2-40B4-BE49-F238E27FC236}">
                <a16:creationId xmlns:a16="http://schemas.microsoft.com/office/drawing/2014/main" id="{2780ED56-EF2F-5536-23D1-DA024C508992}"/>
              </a:ext>
            </a:extLst>
          </p:cNvPr>
          <p:cNvSpPr txBox="1"/>
          <p:nvPr/>
        </p:nvSpPr>
        <p:spPr>
          <a:xfrm>
            <a:off x="39804" y="2179036"/>
            <a:ext cx="8720914"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Any institutional drive to raise cross-cultural awareness is more likely to succeed if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it stresses personal dimensions. </a:t>
            </a: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rPr>
              <a:t>Empathy is required to ensure a genuinely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err="1">
                <a:solidFill>
                  <a:srgbClr val="0070C0"/>
                </a:solidFill>
                <a:latin typeface="Calibri" panose="020F0502020204030204"/>
              </a:rPr>
              <a:t>i</a:t>
            </a:r>
            <a:r>
              <a:rPr kumimoji="0" lang="en-GB" sz="2000" b="1" i="1" u="none" strike="noStrike" kern="1200" cap="none" spc="0" normalizeH="0" baseline="0" noProof="0" err="1">
                <a:ln>
                  <a:noFill/>
                </a:ln>
                <a:solidFill>
                  <a:srgbClr val="0070C0"/>
                </a:solidFill>
                <a:effectLst/>
                <a:uLnTx/>
                <a:uFillTx/>
                <a:latin typeface="Calibri" panose="020F0502020204030204"/>
                <a:ea typeface="+mn-ea"/>
                <a:cs typeface="+mn-cs"/>
              </a:rPr>
              <a:t>nclusive</a:t>
            </a: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rPr>
              <a:t> environment. </a:t>
            </a:r>
          </a:p>
        </p:txBody>
      </p:sp>
      <p:sp>
        <p:nvSpPr>
          <p:cNvPr id="20" name="TextBox 19">
            <a:extLst>
              <a:ext uri="{FF2B5EF4-FFF2-40B4-BE49-F238E27FC236}">
                <a16:creationId xmlns:a16="http://schemas.microsoft.com/office/drawing/2014/main" id="{76D54EAF-F4D7-CD02-1945-A6B652AF1987}"/>
              </a:ext>
            </a:extLst>
          </p:cNvPr>
          <p:cNvSpPr txBox="1"/>
          <p:nvPr/>
        </p:nvSpPr>
        <p:spPr>
          <a:xfrm>
            <a:off x="92671" y="3194699"/>
            <a:ext cx="872091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Although the young Chinese generation is bound to have a more globalized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worldview, and be familiar with western culture, </a:t>
            </a: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rPr>
              <a:t>cultural clashes are still likely to occur</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These cross-cultural issues can affect </a:t>
            </a:r>
            <a:r>
              <a:rPr lang="en-GB" sz="2000">
                <a:solidFill>
                  <a:prstClr val="black"/>
                </a:solidFill>
                <a:latin typeface="Calibri" panose="020F0502020204030204"/>
              </a:rPr>
              <a:t>students</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ability to engage with academic studies and their overall sense of belonging. </a:t>
            </a:r>
          </a:p>
        </p:txBody>
      </p:sp>
      <p:sp>
        <p:nvSpPr>
          <p:cNvPr id="21" name="TextBox 20">
            <a:extLst>
              <a:ext uri="{FF2B5EF4-FFF2-40B4-BE49-F238E27FC236}">
                <a16:creationId xmlns:a16="http://schemas.microsoft.com/office/drawing/2014/main" id="{BF6271F2-59DB-8063-6B83-C190D23C238B}"/>
              </a:ext>
            </a:extLst>
          </p:cNvPr>
          <p:cNvSpPr txBox="1"/>
          <p:nvPr/>
        </p:nvSpPr>
        <p:spPr>
          <a:xfrm>
            <a:off x="39805" y="4623818"/>
            <a:ext cx="8826647"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SIAS</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a:ln>
                  <a:noFill/>
                </a:ln>
                <a:solidFill>
                  <a:srgbClr val="FF0000"/>
                </a:solidFill>
                <a:effectLst/>
                <a:uLnTx/>
                <a:uFillTx/>
                <a:latin typeface="Calibri" panose="020F0502020204030204"/>
                <a:ea typeface="+mn-ea"/>
                <a:cs typeface="+mn-cs"/>
              </a:rPr>
              <a:t>CHINA</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000" b="1" i="0" u="none" strike="noStrike" kern="1200" cap="none" spc="0" normalizeH="0" baseline="0" noProof="0">
                <a:ln>
                  <a:noFill/>
                </a:ln>
                <a:solidFill>
                  <a:srgbClr val="0070C0"/>
                </a:solidFill>
                <a:effectLst/>
                <a:uLnTx/>
                <a:uFillTx/>
                <a:latin typeface="Calibri" panose="020F0502020204030204"/>
                <a:ea typeface="+mn-ea"/>
                <a:cs typeface="+mn-cs"/>
              </a:rPr>
              <a:t>EU</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project aims to contribute to better cross-cultural awareness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communication by designing and disseminating best practice guidelines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pedagogical material. </a:t>
            </a:r>
          </a:p>
        </p:txBody>
      </p:sp>
    </p:spTree>
    <p:extLst>
      <p:ext uri="{BB962C8B-B14F-4D97-AF65-F5344CB8AC3E}">
        <p14:creationId xmlns:p14="http://schemas.microsoft.com/office/powerpoint/2010/main" val="281202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EE7D4-DCCF-4F5E-88F5-DAEF5B5DFEFE}"/>
              </a:ext>
            </a:extLst>
          </p:cNvPr>
          <p:cNvPicPr>
            <a:picLocks noChangeAspect="1"/>
          </p:cNvPicPr>
          <p:nvPr/>
        </p:nvPicPr>
        <p:blipFill>
          <a:blip r:embed="rId2"/>
          <a:stretch>
            <a:fillRect/>
          </a:stretch>
        </p:blipFill>
        <p:spPr>
          <a:xfrm>
            <a:off x="571657" y="1634513"/>
            <a:ext cx="2754101" cy="3467100"/>
          </a:xfrm>
          <a:prstGeom prst="rect">
            <a:avLst/>
          </a:prstGeom>
        </p:spPr>
      </p:pic>
      <p:pic>
        <p:nvPicPr>
          <p:cNvPr id="9" name="Picture 8" descr="Chart, bar chart&#10;&#10;Description automatically generated">
            <a:extLst>
              <a:ext uri="{FF2B5EF4-FFF2-40B4-BE49-F238E27FC236}">
                <a16:creationId xmlns:a16="http://schemas.microsoft.com/office/drawing/2014/main" id="{D8DCB0DA-0F62-4F68-A3C7-26C9BFB5B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601" y="1951219"/>
            <a:ext cx="5113874" cy="2833688"/>
          </a:xfrm>
          <a:prstGeom prst="rect">
            <a:avLst/>
          </a:prstGeom>
        </p:spPr>
      </p:pic>
      <p:sp>
        <p:nvSpPr>
          <p:cNvPr id="11" name="TextBox 10">
            <a:extLst>
              <a:ext uri="{FF2B5EF4-FFF2-40B4-BE49-F238E27FC236}">
                <a16:creationId xmlns:a16="http://schemas.microsoft.com/office/drawing/2014/main" id="{73826D32-7863-43D5-BC59-5A5860153108}"/>
              </a:ext>
            </a:extLst>
          </p:cNvPr>
          <p:cNvSpPr txBox="1"/>
          <p:nvPr/>
        </p:nvSpPr>
        <p:spPr>
          <a:xfrm>
            <a:off x="342978" y="480134"/>
            <a:ext cx="845804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GOING FORWARD: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Mindset coaching intervention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Apply the </a:t>
            </a:r>
            <a:r>
              <a:rPr lang="en-GB" sz="2400" b="1">
                <a:solidFill>
                  <a:prstClr val="black"/>
                </a:solidFill>
                <a:latin typeface="Calibri" panose="020F0502020204030204"/>
              </a:rPr>
              <a:t>SIAS CHINA-EU methodology to BAME students at NTU</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6BB54893-BC55-468E-9890-627BE544CE61}"/>
              </a:ext>
            </a:extLst>
          </p:cNvPr>
          <p:cNvSpPr txBox="1">
            <a:spLocks/>
          </p:cNvSpPr>
          <p:nvPr/>
        </p:nvSpPr>
        <p:spPr>
          <a:xfrm>
            <a:off x="304801" y="5643125"/>
            <a:ext cx="8724900" cy="9683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Erin M et al. The Impact of Life Coaching on Undergraduate Students: A Multiyear Analysis of Coaching Outcomes. International Journal of Evidence Based Coaching and Mentoring 2018, Vol. 16(2), pp. 69-83.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A study from Indiana Wesleyan University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947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AB5B7-D272-8985-8DCC-DF9E6B081EBC}"/>
              </a:ext>
            </a:extLst>
          </p:cNvPr>
          <p:cNvSpPr txBox="1"/>
          <p:nvPr/>
        </p:nvSpPr>
        <p:spPr>
          <a:xfrm>
            <a:off x="3143060" y="2280581"/>
            <a:ext cx="184731" cy="369332"/>
          </a:xfrm>
          <a:prstGeom prst="rect">
            <a:avLst/>
          </a:prstGeom>
          <a:noFill/>
        </p:spPr>
        <p:txBody>
          <a:bodyPr wrap="none" rtlCol="0">
            <a:spAutoFit/>
          </a:bodyPr>
          <a:lstStyle/>
          <a:p>
            <a:endParaRPr lang="en-GB"/>
          </a:p>
        </p:txBody>
      </p:sp>
      <p:sp>
        <p:nvSpPr>
          <p:cNvPr id="2" name="TextBox 1">
            <a:extLst>
              <a:ext uri="{FF2B5EF4-FFF2-40B4-BE49-F238E27FC236}">
                <a16:creationId xmlns:a16="http://schemas.microsoft.com/office/drawing/2014/main" id="{97B963E3-1AD5-4D3C-A746-F222C1E319B8}"/>
              </a:ext>
            </a:extLst>
          </p:cNvPr>
          <p:cNvSpPr txBox="1"/>
          <p:nvPr/>
        </p:nvSpPr>
        <p:spPr>
          <a:xfrm>
            <a:off x="2824919" y="1229267"/>
            <a:ext cx="3494162" cy="523220"/>
          </a:xfrm>
          <a:prstGeom prst="rect">
            <a:avLst/>
          </a:prstGeom>
          <a:noFill/>
        </p:spPr>
        <p:txBody>
          <a:bodyPr wrap="none" rtlCol="0">
            <a:spAutoFit/>
          </a:bodyPr>
          <a:lstStyle/>
          <a:p>
            <a:r>
              <a:rPr lang="en-GB" sz="2800" b="1"/>
              <a:t>ACKNOWLEDGMENTS</a:t>
            </a:r>
            <a:r>
              <a:rPr lang="en-GB" b="1"/>
              <a:t> </a:t>
            </a:r>
          </a:p>
        </p:txBody>
      </p:sp>
      <p:sp>
        <p:nvSpPr>
          <p:cNvPr id="10" name="TextBox 9">
            <a:extLst>
              <a:ext uri="{FF2B5EF4-FFF2-40B4-BE49-F238E27FC236}">
                <a16:creationId xmlns:a16="http://schemas.microsoft.com/office/drawing/2014/main" id="{E04073A6-5776-4D30-9669-3043119A3E88}"/>
              </a:ext>
            </a:extLst>
          </p:cNvPr>
          <p:cNvSpPr txBox="1"/>
          <p:nvPr/>
        </p:nvSpPr>
        <p:spPr>
          <a:xfrm>
            <a:off x="1640396" y="1940150"/>
            <a:ext cx="2369046" cy="1569660"/>
          </a:xfrm>
          <a:prstGeom prst="rect">
            <a:avLst/>
          </a:prstGeom>
          <a:noFill/>
        </p:spPr>
        <p:txBody>
          <a:bodyPr wrap="none" lIns="91440" tIns="45720" rIns="91440" bIns="45720" rtlCol="0" anchor="t">
            <a:spAutoFit/>
          </a:bodyPr>
          <a:lstStyle/>
          <a:p>
            <a:r>
              <a:rPr lang="en-GB" sz="2400" b="1"/>
              <a:t>NTU GLOBAL: </a:t>
            </a:r>
          </a:p>
          <a:p>
            <a:r>
              <a:rPr lang="en-GB" sz="2400"/>
              <a:t>Stephen Williams</a:t>
            </a:r>
            <a:endParaRPr lang="en-GB" sz="2400">
              <a:cs typeface="Calibri"/>
            </a:endParaRPr>
          </a:p>
          <a:p>
            <a:r>
              <a:rPr lang="en-GB" sz="2400">
                <a:cs typeface="Calibri"/>
              </a:rPr>
              <a:t>Julie Page</a:t>
            </a:r>
            <a:endParaRPr lang="en-GB" sz="2400"/>
          </a:p>
          <a:p>
            <a:r>
              <a:rPr lang="en-GB" sz="2400"/>
              <a:t>Maggie </a:t>
            </a:r>
            <a:r>
              <a:rPr lang="en-GB" sz="2400" err="1"/>
              <a:t>Laurikova</a:t>
            </a:r>
            <a:endParaRPr lang="en-GB" sz="2400"/>
          </a:p>
        </p:txBody>
      </p:sp>
      <p:sp>
        <p:nvSpPr>
          <p:cNvPr id="11" name="TextBox 10">
            <a:extLst>
              <a:ext uri="{FF2B5EF4-FFF2-40B4-BE49-F238E27FC236}">
                <a16:creationId xmlns:a16="http://schemas.microsoft.com/office/drawing/2014/main" id="{133D104E-6BB3-411B-95A6-5E8905BD833C}"/>
              </a:ext>
            </a:extLst>
          </p:cNvPr>
          <p:cNvSpPr txBox="1"/>
          <p:nvPr/>
        </p:nvSpPr>
        <p:spPr>
          <a:xfrm>
            <a:off x="4662291" y="1904524"/>
            <a:ext cx="3046027" cy="1569660"/>
          </a:xfrm>
          <a:prstGeom prst="rect">
            <a:avLst/>
          </a:prstGeom>
          <a:noFill/>
        </p:spPr>
        <p:txBody>
          <a:bodyPr wrap="none" rtlCol="0">
            <a:spAutoFit/>
          </a:bodyPr>
          <a:lstStyle/>
          <a:p>
            <a:r>
              <a:rPr lang="en-GB" sz="2400" b="1"/>
              <a:t>NTU INTERNATIONAL: </a:t>
            </a:r>
          </a:p>
          <a:p>
            <a:r>
              <a:rPr lang="en-GB" sz="2400"/>
              <a:t>Helen </a:t>
            </a:r>
            <a:r>
              <a:rPr lang="en-GB" sz="2400" err="1"/>
              <a:t>Gibbard</a:t>
            </a:r>
            <a:endParaRPr lang="en-GB" sz="2400"/>
          </a:p>
          <a:p>
            <a:r>
              <a:rPr lang="en-GB" sz="2400"/>
              <a:t>Scarlett Peng</a:t>
            </a:r>
          </a:p>
          <a:p>
            <a:r>
              <a:rPr lang="en-GB" sz="2400" err="1"/>
              <a:t>Linjing</a:t>
            </a:r>
            <a:r>
              <a:rPr lang="en-GB" sz="2400"/>
              <a:t> Guo</a:t>
            </a:r>
          </a:p>
        </p:txBody>
      </p:sp>
      <p:sp>
        <p:nvSpPr>
          <p:cNvPr id="12" name="TextBox 11">
            <a:extLst>
              <a:ext uri="{FF2B5EF4-FFF2-40B4-BE49-F238E27FC236}">
                <a16:creationId xmlns:a16="http://schemas.microsoft.com/office/drawing/2014/main" id="{AEC5E050-E687-47AD-A198-CF81FEB5F4D5}"/>
              </a:ext>
            </a:extLst>
          </p:cNvPr>
          <p:cNvSpPr txBox="1"/>
          <p:nvPr/>
        </p:nvSpPr>
        <p:spPr>
          <a:xfrm>
            <a:off x="1620046" y="3886730"/>
            <a:ext cx="3611501" cy="1569660"/>
          </a:xfrm>
          <a:prstGeom prst="rect">
            <a:avLst/>
          </a:prstGeom>
          <a:noFill/>
        </p:spPr>
        <p:txBody>
          <a:bodyPr wrap="none" rtlCol="0">
            <a:spAutoFit/>
          </a:bodyPr>
          <a:lstStyle/>
          <a:p>
            <a:r>
              <a:rPr lang="en-GB" sz="2400" b="1"/>
              <a:t>NTU Business Intelligence: </a:t>
            </a:r>
          </a:p>
          <a:p>
            <a:r>
              <a:rPr lang="en-GB" sz="2400"/>
              <a:t>Linda </a:t>
            </a:r>
            <a:r>
              <a:rPr lang="en-GB" sz="2400" err="1"/>
              <a:t>Stoakley</a:t>
            </a:r>
            <a:endParaRPr lang="en-GB" sz="2400"/>
          </a:p>
          <a:p>
            <a:r>
              <a:rPr lang="en-GB" sz="2400"/>
              <a:t>Joshua Sutton</a:t>
            </a:r>
          </a:p>
          <a:p>
            <a:r>
              <a:rPr lang="en-GB" sz="2400"/>
              <a:t>Ian Sipson</a:t>
            </a:r>
          </a:p>
        </p:txBody>
      </p:sp>
      <p:sp>
        <p:nvSpPr>
          <p:cNvPr id="13" name="TextBox 12">
            <a:extLst>
              <a:ext uri="{FF2B5EF4-FFF2-40B4-BE49-F238E27FC236}">
                <a16:creationId xmlns:a16="http://schemas.microsoft.com/office/drawing/2014/main" id="{6E20C2A7-87DC-474F-BBCC-273ECEC33137}"/>
              </a:ext>
            </a:extLst>
          </p:cNvPr>
          <p:cNvSpPr txBox="1"/>
          <p:nvPr/>
        </p:nvSpPr>
        <p:spPr>
          <a:xfrm>
            <a:off x="5231547" y="3886730"/>
            <a:ext cx="3405419" cy="1200329"/>
          </a:xfrm>
          <a:prstGeom prst="rect">
            <a:avLst/>
          </a:prstGeom>
          <a:noFill/>
        </p:spPr>
        <p:txBody>
          <a:bodyPr wrap="none" rtlCol="0">
            <a:spAutoFit/>
          </a:bodyPr>
          <a:lstStyle/>
          <a:p>
            <a:r>
              <a:rPr lang="en-GB" sz="2400" b="1"/>
              <a:t>Biosciences department: </a:t>
            </a:r>
          </a:p>
          <a:p>
            <a:r>
              <a:rPr lang="en-GB" sz="2400"/>
              <a:t>Luigi de Girolamo</a:t>
            </a:r>
          </a:p>
          <a:p>
            <a:r>
              <a:rPr lang="en-GB" sz="2400"/>
              <a:t>Beverley Peel</a:t>
            </a:r>
          </a:p>
        </p:txBody>
      </p:sp>
      <p:sp>
        <p:nvSpPr>
          <p:cNvPr id="14" name="TextBox 13">
            <a:extLst>
              <a:ext uri="{FF2B5EF4-FFF2-40B4-BE49-F238E27FC236}">
                <a16:creationId xmlns:a16="http://schemas.microsoft.com/office/drawing/2014/main" id="{6E644A6B-3873-4A53-B96F-FA9AB3CD91B5}"/>
              </a:ext>
            </a:extLst>
          </p:cNvPr>
          <p:cNvSpPr txBox="1"/>
          <p:nvPr/>
        </p:nvSpPr>
        <p:spPr>
          <a:xfrm>
            <a:off x="254776" y="107734"/>
            <a:ext cx="8889224" cy="892552"/>
          </a:xfrm>
          <a:prstGeom prst="rect">
            <a:avLst/>
          </a:prstGeom>
          <a:noFill/>
        </p:spPr>
        <p:txBody>
          <a:bodyPr wrap="square">
            <a:spAutoFit/>
          </a:bodyPr>
          <a:lstStyle/>
          <a:p>
            <a:r>
              <a:rPr lang="en-US" sz="2000" b="1"/>
              <a:t> </a:t>
            </a:r>
            <a:r>
              <a:rPr lang="en-US" sz="3200" b="1">
                <a:solidFill>
                  <a:srgbClr val="FF0000"/>
                </a:solidFill>
              </a:rPr>
              <a:t>S</a:t>
            </a:r>
            <a:r>
              <a:rPr lang="en-US" sz="2000" b="1"/>
              <a:t>OCIAL </a:t>
            </a:r>
            <a:r>
              <a:rPr lang="en-US" sz="3200" b="1">
                <a:solidFill>
                  <a:srgbClr val="FF0000"/>
                </a:solidFill>
              </a:rPr>
              <a:t>I</a:t>
            </a:r>
            <a:r>
              <a:rPr lang="en-US" sz="2000" b="1"/>
              <a:t>NCLUSION AND </a:t>
            </a:r>
            <a:r>
              <a:rPr lang="en-US" sz="2800" b="1">
                <a:solidFill>
                  <a:srgbClr val="FF0000"/>
                </a:solidFill>
              </a:rPr>
              <a:t>A</a:t>
            </a:r>
            <a:r>
              <a:rPr lang="en-US" sz="2000" b="1"/>
              <a:t>CADEMIC </a:t>
            </a:r>
            <a:r>
              <a:rPr lang="en-US" sz="2800" b="1">
                <a:solidFill>
                  <a:srgbClr val="FF0000"/>
                </a:solidFill>
              </a:rPr>
              <a:t>S</a:t>
            </a:r>
            <a:r>
              <a:rPr lang="en-US" sz="2000" b="1"/>
              <a:t>UCCESS OF </a:t>
            </a:r>
            <a:r>
              <a:rPr lang="en-US" sz="2400" b="1">
                <a:solidFill>
                  <a:srgbClr val="FF0000"/>
                </a:solidFill>
              </a:rPr>
              <a:t>CHINESE</a:t>
            </a:r>
            <a:r>
              <a:rPr lang="en-US" sz="2000" b="1"/>
              <a:t> STUDENTS IN </a:t>
            </a:r>
            <a:r>
              <a:rPr lang="en-US" sz="2400" b="1">
                <a:solidFill>
                  <a:srgbClr val="FF0000"/>
                </a:solidFill>
              </a:rPr>
              <a:t>EU</a:t>
            </a:r>
            <a:r>
              <a:rPr lang="en-US" sz="2400" b="1"/>
              <a:t> </a:t>
            </a:r>
            <a:r>
              <a:rPr lang="en-US" sz="2000" b="1"/>
              <a:t>HIGHER EDUCATION (</a:t>
            </a:r>
            <a:r>
              <a:rPr lang="en-US" sz="2000" b="1">
                <a:solidFill>
                  <a:srgbClr val="FF0000"/>
                </a:solidFill>
              </a:rPr>
              <a:t>SIAS CHINA-EU</a:t>
            </a:r>
            <a:r>
              <a:rPr lang="en-US" sz="2000" b="1"/>
              <a:t>)</a:t>
            </a:r>
          </a:p>
        </p:txBody>
      </p:sp>
      <p:grpSp>
        <p:nvGrpSpPr>
          <p:cNvPr id="21" name="Group 20">
            <a:extLst>
              <a:ext uri="{FF2B5EF4-FFF2-40B4-BE49-F238E27FC236}">
                <a16:creationId xmlns:a16="http://schemas.microsoft.com/office/drawing/2014/main" id="{62CCC9A5-83E5-4107-B350-5D6068317BF5}"/>
              </a:ext>
            </a:extLst>
          </p:cNvPr>
          <p:cNvGrpSpPr/>
          <p:nvPr/>
        </p:nvGrpSpPr>
        <p:grpSpPr>
          <a:xfrm>
            <a:off x="320837" y="5704081"/>
            <a:ext cx="8259137" cy="895595"/>
            <a:chOff x="397501" y="5102102"/>
            <a:chExt cx="8259137" cy="895595"/>
          </a:xfrm>
        </p:grpSpPr>
        <p:pic>
          <p:nvPicPr>
            <p:cNvPr id="22" name="Picture 21">
              <a:extLst>
                <a:ext uri="{FF2B5EF4-FFF2-40B4-BE49-F238E27FC236}">
                  <a16:creationId xmlns:a16="http://schemas.microsoft.com/office/drawing/2014/main" id="{BE8C56FE-9989-4A78-8DB7-5F215D50BA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23" name="Picture 5">
              <a:extLst>
                <a:ext uri="{FF2B5EF4-FFF2-40B4-BE49-F238E27FC236}">
                  <a16:creationId xmlns:a16="http://schemas.microsoft.com/office/drawing/2014/main" id="{DBB301B2-1973-4356-B785-5E744EE73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FA2C8356-0FD0-4662-A3CE-67E409071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a:extLst>
                <a:ext uri="{FF2B5EF4-FFF2-40B4-BE49-F238E27FC236}">
                  <a16:creationId xmlns:a16="http://schemas.microsoft.com/office/drawing/2014/main" id="{975F2AFE-304B-4C4A-8193-9DE002770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512" descr="Uma imagem com objeto, relógio, desenho&#10;&#10;Descrição gerada automaticamente">
              <a:extLst>
                <a:ext uri="{FF2B5EF4-FFF2-40B4-BE49-F238E27FC236}">
                  <a16:creationId xmlns:a16="http://schemas.microsoft.com/office/drawing/2014/main" id="{0A27DA1A-3121-49DE-B00B-5B8D2AC5B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4240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AB5B7-D272-8985-8DCC-DF9E6B081EBC}"/>
              </a:ext>
            </a:extLst>
          </p:cNvPr>
          <p:cNvSpPr txBox="1"/>
          <p:nvPr/>
        </p:nvSpPr>
        <p:spPr>
          <a:xfrm>
            <a:off x="1950720" y="226229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8627891-D104-6EA1-1D5E-00628110C0F9}"/>
              </a:ext>
            </a:extLst>
          </p:cNvPr>
          <p:cNvSpPr txBox="1"/>
          <p:nvPr/>
        </p:nvSpPr>
        <p:spPr>
          <a:xfrm>
            <a:off x="2043085" y="1073032"/>
            <a:ext cx="5780685"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Project coordinator: Marta Fuentes Agustí (UAB)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Project manager:  María Eugenia Suárez Ojeda (UAB)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4ED595A-7CC9-A840-D81C-0EA2A4FC5679}"/>
              </a:ext>
            </a:extLst>
          </p:cNvPr>
          <p:cNvSpPr txBox="1"/>
          <p:nvPr/>
        </p:nvSpPr>
        <p:spPr>
          <a:xfrm>
            <a:off x="302189" y="82228"/>
            <a:ext cx="8889224"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OCIAL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I</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NCLUSION AND </a:t>
            </a:r>
            <a:r>
              <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rPr>
              <a:t>A</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CADEMIC </a:t>
            </a:r>
            <a:r>
              <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UCCESS OF </a:t>
            </a: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CHINESE</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STUDENTS IN </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EU</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HIGHER EDUCATION (</a:t>
            </a: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SIAS CHINA-</a:t>
            </a: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EU</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11" name="Group 10">
            <a:extLst>
              <a:ext uri="{FF2B5EF4-FFF2-40B4-BE49-F238E27FC236}">
                <a16:creationId xmlns:a16="http://schemas.microsoft.com/office/drawing/2014/main" id="{F1D8AACA-B439-AEF8-62D3-67E843F00CE8}"/>
              </a:ext>
            </a:extLst>
          </p:cNvPr>
          <p:cNvGrpSpPr/>
          <p:nvPr/>
        </p:nvGrpSpPr>
        <p:grpSpPr>
          <a:xfrm>
            <a:off x="363316" y="5749721"/>
            <a:ext cx="8259137" cy="895595"/>
            <a:chOff x="397501" y="5102102"/>
            <a:chExt cx="8259137" cy="895595"/>
          </a:xfrm>
        </p:grpSpPr>
        <p:pic>
          <p:nvPicPr>
            <p:cNvPr id="12" name="Picture 11">
              <a:extLst>
                <a:ext uri="{FF2B5EF4-FFF2-40B4-BE49-F238E27FC236}">
                  <a16:creationId xmlns:a16="http://schemas.microsoft.com/office/drawing/2014/main" id="{D32B6C79-1B83-DBBC-1E50-81970FC1EA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13" name="Picture 5">
              <a:extLst>
                <a:ext uri="{FF2B5EF4-FFF2-40B4-BE49-F238E27FC236}">
                  <a16:creationId xmlns:a16="http://schemas.microsoft.com/office/drawing/2014/main" id="{09DED2B3-9030-9F5B-DC84-914E0CE55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5B4935F2-C1B6-4078-B35A-F59C45EA5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420F99EF-730F-6DA8-C835-CF9CEFCE7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512" descr="Uma imagem com objeto, relógio, desenho&#10;&#10;Descrição gerada automaticamente">
              <a:extLst>
                <a:ext uri="{FF2B5EF4-FFF2-40B4-BE49-F238E27FC236}">
                  <a16:creationId xmlns:a16="http://schemas.microsoft.com/office/drawing/2014/main" id="{509449D1-4CA9-30D3-3096-476321614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Table 1">
            <a:extLst>
              <a:ext uri="{FF2B5EF4-FFF2-40B4-BE49-F238E27FC236}">
                <a16:creationId xmlns:a16="http://schemas.microsoft.com/office/drawing/2014/main" id="{9D5EE649-9CAF-1907-3CE7-F5D3B15B11DD}"/>
              </a:ext>
            </a:extLst>
          </p:cNvPr>
          <p:cNvGraphicFramePr>
            <a:graphicFrameLocks noGrp="1"/>
          </p:cNvGraphicFramePr>
          <p:nvPr/>
        </p:nvGraphicFramePr>
        <p:xfrm>
          <a:off x="127388" y="2239570"/>
          <a:ext cx="8889223" cy="2245360"/>
        </p:xfrm>
        <a:graphic>
          <a:graphicData uri="http://schemas.openxmlformats.org/drawingml/2006/table">
            <a:tbl>
              <a:tblPr/>
              <a:tblGrid>
                <a:gridCol w="2398172">
                  <a:extLst>
                    <a:ext uri="{9D8B030D-6E8A-4147-A177-3AD203B41FA5}">
                      <a16:colId xmlns:a16="http://schemas.microsoft.com/office/drawing/2014/main" val="4110102520"/>
                    </a:ext>
                  </a:extLst>
                </a:gridCol>
                <a:gridCol w="1790635">
                  <a:extLst>
                    <a:ext uri="{9D8B030D-6E8A-4147-A177-3AD203B41FA5}">
                      <a16:colId xmlns:a16="http://schemas.microsoft.com/office/drawing/2014/main" val="3680346833"/>
                    </a:ext>
                  </a:extLst>
                </a:gridCol>
                <a:gridCol w="2941758">
                  <a:extLst>
                    <a:ext uri="{9D8B030D-6E8A-4147-A177-3AD203B41FA5}">
                      <a16:colId xmlns:a16="http://schemas.microsoft.com/office/drawing/2014/main" val="3547522157"/>
                    </a:ext>
                  </a:extLst>
                </a:gridCol>
                <a:gridCol w="1758658">
                  <a:extLst>
                    <a:ext uri="{9D8B030D-6E8A-4147-A177-3AD203B41FA5}">
                      <a16:colId xmlns:a16="http://schemas.microsoft.com/office/drawing/2014/main" val="2912241639"/>
                    </a:ext>
                  </a:extLst>
                </a:gridCol>
              </a:tblGrid>
              <a:tr h="476250">
                <a:tc>
                  <a:txBody>
                    <a:bodyPr/>
                    <a:lstStyle/>
                    <a:p>
                      <a:pPr algn="ctr" fontAlgn="ctr"/>
                      <a:r>
                        <a:rPr lang="en-GB" sz="1600" b="1" i="0" u="none" strike="noStrike">
                          <a:solidFill>
                            <a:srgbClr val="000000"/>
                          </a:solidFill>
                          <a:effectLst/>
                          <a:latin typeface="Calibri" panose="020F0502020204030204" pitchFamily="34" charset="0"/>
                        </a:rPr>
                        <a:t>UAB                                                (SPAIN)</a:t>
                      </a:r>
                    </a:p>
                  </a:txBody>
                  <a:tcPr marL="6350" marR="6350" marT="6350" marB="0" anchor="ctr">
                    <a:lnL>
                      <a:noFill/>
                    </a:lnL>
                    <a:lnR>
                      <a:noFill/>
                    </a:lnR>
                    <a:lnT>
                      <a:noFill/>
                    </a:lnT>
                    <a:lnB>
                      <a:noFill/>
                    </a:lnB>
                  </a:tcPr>
                </a:tc>
                <a:tc>
                  <a:txBody>
                    <a:bodyPr/>
                    <a:lstStyle/>
                    <a:p>
                      <a:pPr algn="ctr" fontAlgn="ctr"/>
                      <a:r>
                        <a:rPr lang="en-GB" sz="1600" b="1" i="0" u="none" strike="noStrike">
                          <a:solidFill>
                            <a:srgbClr val="000000"/>
                          </a:solidFill>
                          <a:effectLst/>
                          <a:latin typeface="Calibri" panose="020F0502020204030204" pitchFamily="34" charset="0"/>
                        </a:rPr>
                        <a:t>TUHH                           (GERMANY)</a:t>
                      </a:r>
                    </a:p>
                  </a:txBody>
                  <a:tcPr marL="6350" marR="6350" marT="6350" marB="0" anchor="ctr">
                    <a:lnL>
                      <a:noFill/>
                    </a:lnL>
                    <a:lnR>
                      <a:noFill/>
                    </a:lnR>
                    <a:lnT>
                      <a:noFill/>
                    </a:lnT>
                    <a:lnB>
                      <a:noFill/>
                    </a:lnB>
                  </a:tcPr>
                </a:tc>
                <a:tc>
                  <a:txBody>
                    <a:bodyPr/>
                    <a:lstStyle/>
                    <a:p>
                      <a:pPr algn="ctr" fontAlgn="ctr"/>
                      <a:r>
                        <a:rPr lang="en-GB" sz="1600" b="1" i="0" u="none" strike="noStrike">
                          <a:solidFill>
                            <a:srgbClr val="000000"/>
                          </a:solidFill>
                          <a:effectLst/>
                          <a:latin typeface="Calibri" panose="020F0502020204030204" pitchFamily="34" charset="0"/>
                        </a:rPr>
                        <a:t>IPG                                               (PORTUGAL) </a:t>
                      </a:r>
                    </a:p>
                  </a:txBody>
                  <a:tcPr marL="6350" marR="6350" marT="6350" marB="0" anchor="ctr">
                    <a:lnL>
                      <a:noFill/>
                    </a:lnL>
                    <a:lnR>
                      <a:noFill/>
                    </a:lnR>
                    <a:lnT>
                      <a:noFill/>
                    </a:lnT>
                    <a:lnB>
                      <a:noFill/>
                    </a:lnB>
                  </a:tcPr>
                </a:tc>
                <a:tc>
                  <a:txBody>
                    <a:bodyPr/>
                    <a:lstStyle/>
                    <a:p>
                      <a:pPr algn="ctr" fontAlgn="ctr"/>
                      <a:r>
                        <a:rPr lang="en-GB" sz="1600" b="1" i="0" u="none" strike="noStrike">
                          <a:solidFill>
                            <a:srgbClr val="000000"/>
                          </a:solidFill>
                          <a:effectLst/>
                          <a:latin typeface="Calibri" panose="020F0502020204030204" pitchFamily="34" charset="0"/>
                        </a:rPr>
                        <a:t>NTU                                          (UK)</a:t>
                      </a:r>
                    </a:p>
                  </a:txBody>
                  <a:tcPr marL="6350" marR="6350" marT="6350" marB="0" anchor="ctr">
                    <a:lnL>
                      <a:noFill/>
                    </a:lnL>
                    <a:lnR>
                      <a:noFill/>
                    </a:lnR>
                    <a:lnT>
                      <a:noFill/>
                    </a:lnT>
                    <a:lnB>
                      <a:noFill/>
                    </a:lnB>
                  </a:tcPr>
                </a:tc>
                <a:extLst>
                  <a:ext uri="{0D108BD9-81ED-4DB2-BD59-A6C34878D82A}">
                    <a16:rowId xmlns:a16="http://schemas.microsoft.com/office/drawing/2014/main" val="3144350426"/>
                  </a:ext>
                </a:extLst>
              </a:tr>
              <a:tr h="184150">
                <a:tc>
                  <a:txBody>
                    <a:bodyPr/>
                    <a:lstStyle/>
                    <a:p>
                      <a:pPr algn="l" fontAlgn="b"/>
                      <a:r>
                        <a:rPr lang="en-GB" sz="1600" b="0" i="0" u="none" strike="noStrike">
                          <a:solidFill>
                            <a:srgbClr val="000000"/>
                          </a:solidFill>
                          <a:effectLst/>
                          <a:latin typeface="Calibri" panose="020F0502020204030204" pitchFamily="34" charset="0"/>
                        </a:rPr>
                        <a:t>Anabel Galan Mañas</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Chris Drawer</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Elisabete Brito</a:t>
                      </a:r>
                    </a:p>
                  </a:txBody>
                  <a:tcPr marL="6350" marR="6350" marT="6350" marB="0" anchor="b">
                    <a:lnL>
                      <a:noFill/>
                    </a:lnL>
                    <a:lnR>
                      <a:noFill/>
                    </a:lnR>
                    <a:lnT>
                      <a:noFill/>
                    </a:lnT>
                    <a:lnB>
                      <a:noFill/>
                    </a:lnB>
                  </a:tcPr>
                </a:tc>
                <a:tc>
                  <a:txBody>
                    <a:bodyPr/>
                    <a:lstStyle/>
                    <a:p>
                      <a:pPr algn="l" fontAlgn="b"/>
                      <a:r>
                        <a:rPr lang="en-GB" sz="1600" b="1" i="0" u="none" strike="noStrike">
                          <a:solidFill>
                            <a:srgbClr val="000000"/>
                          </a:solidFill>
                          <a:effectLst/>
                          <a:latin typeface="Calibri" panose="020F0502020204030204" pitchFamily="34" charset="0"/>
                        </a:rPr>
                        <a:t>Aldo Gutierrez (c)</a:t>
                      </a:r>
                    </a:p>
                  </a:txBody>
                  <a:tcPr marL="6350" marR="6350" marT="6350" marB="0" anchor="b">
                    <a:lnL>
                      <a:noFill/>
                    </a:lnL>
                    <a:lnR>
                      <a:noFill/>
                    </a:lnR>
                    <a:lnT>
                      <a:noFill/>
                    </a:lnT>
                    <a:lnB>
                      <a:noFill/>
                    </a:lnB>
                  </a:tcPr>
                </a:tc>
                <a:extLst>
                  <a:ext uri="{0D108BD9-81ED-4DB2-BD59-A6C34878D82A}">
                    <a16:rowId xmlns:a16="http://schemas.microsoft.com/office/drawing/2014/main" val="2331873928"/>
                  </a:ext>
                </a:extLst>
              </a:tr>
              <a:tr h="203676">
                <a:tc>
                  <a:txBody>
                    <a:bodyPr/>
                    <a:lstStyle/>
                    <a:p>
                      <a:pPr algn="l" fontAlgn="b"/>
                      <a:r>
                        <a:rPr lang="en-GB" sz="1600" b="0" i="0" u="none" strike="noStrike">
                          <a:solidFill>
                            <a:srgbClr val="000000"/>
                          </a:solidFill>
                          <a:effectLst/>
                          <a:latin typeface="Calibri" panose="020F0502020204030204" pitchFamily="34" charset="0"/>
                        </a:rPr>
                        <a:t>Cristina Blasi Casagran</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Martin Kaltschmitt</a:t>
                      </a:r>
                    </a:p>
                  </a:txBody>
                  <a:tcPr marL="6350" marR="6350" marT="6350" marB="0" anchor="b">
                    <a:lnL>
                      <a:noFill/>
                    </a:lnL>
                    <a:lnR>
                      <a:noFill/>
                    </a:lnR>
                    <a:lnT>
                      <a:noFill/>
                    </a:lnT>
                    <a:lnB>
                      <a:noFill/>
                    </a:lnB>
                  </a:tcPr>
                </a:tc>
                <a:tc>
                  <a:txBody>
                    <a:bodyPr/>
                    <a:lstStyle/>
                    <a:p>
                      <a:pPr algn="l" fontAlgn="b"/>
                      <a:r>
                        <a:rPr lang="pt-BR" sz="1600" b="0" i="0" u="none" strike="noStrike">
                          <a:solidFill>
                            <a:srgbClr val="000000"/>
                          </a:solidFill>
                          <a:effectLst/>
                          <a:latin typeface="Calibri" panose="020F0502020204030204" pitchFamily="34" charset="0"/>
                        </a:rPr>
                        <a:t>Maria M. A. Alves Simões</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Anastasios Stavrou</a:t>
                      </a:r>
                    </a:p>
                  </a:txBody>
                  <a:tcPr marL="6350" marR="6350" marT="6350" marB="0" anchor="b">
                    <a:lnL>
                      <a:noFill/>
                    </a:lnL>
                    <a:lnR>
                      <a:noFill/>
                    </a:lnR>
                    <a:lnT>
                      <a:noFill/>
                    </a:lnT>
                    <a:lnB>
                      <a:noFill/>
                    </a:lnB>
                  </a:tcPr>
                </a:tc>
                <a:extLst>
                  <a:ext uri="{0D108BD9-81ED-4DB2-BD59-A6C34878D82A}">
                    <a16:rowId xmlns:a16="http://schemas.microsoft.com/office/drawing/2014/main" val="2004856107"/>
                  </a:ext>
                </a:extLst>
              </a:tr>
              <a:tr h="184150">
                <a:tc>
                  <a:txBody>
                    <a:bodyPr/>
                    <a:lstStyle/>
                    <a:p>
                      <a:pPr algn="l" fontAlgn="b"/>
                      <a:r>
                        <a:rPr lang="en-GB" sz="1600" b="0" i="0" u="none" strike="noStrike">
                          <a:solidFill>
                            <a:srgbClr val="000000"/>
                          </a:solidFill>
                          <a:effectLst/>
                          <a:latin typeface="Calibri" panose="020F0502020204030204" pitchFamily="34" charset="0"/>
                        </a:rPr>
                        <a:t>Eduardo Doval Dieguez</a:t>
                      </a:r>
                    </a:p>
                  </a:txBody>
                  <a:tcPr marL="6350" marR="6350" marT="6350" marB="0" anchor="b">
                    <a:lnL>
                      <a:noFill/>
                    </a:lnL>
                    <a:lnR>
                      <a:noFill/>
                    </a:lnR>
                    <a:lnT>
                      <a:noFill/>
                    </a:lnT>
                    <a:lnB>
                      <a:noFill/>
                    </a:lnB>
                  </a:tcPr>
                </a:tc>
                <a:tc>
                  <a:txBody>
                    <a:bodyPr/>
                    <a:lstStyle/>
                    <a:p>
                      <a:pPr algn="l" fontAlgn="b"/>
                      <a:r>
                        <a:rPr lang="en-GB" sz="1600" b="1" i="0" u="none" strike="noStrike">
                          <a:solidFill>
                            <a:srgbClr val="000000"/>
                          </a:solidFill>
                          <a:effectLst/>
                          <a:latin typeface="Calibri" panose="020F0502020204030204" pitchFamily="34" charset="0"/>
                        </a:rPr>
                        <a:t>Natalie Mayer (c)</a:t>
                      </a:r>
                    </a:p>
                  </a:txBody>
                  <a:tcPr marL="6350" marR="6350" marT="6350" marB="0" anchor="b">
                    <a:lnL>
                      <a:noFill/>
                    </a:lnL>
                    <a:lnR>
                      <a:noFill/>
                    </a:lnR>
                    <a:lnT>
                      <a:noFill/>
                    </a:lnT>
                    <a:lnB>
                      <a:noFill/>
                    </a:lnB>
                  </a:tcPr>
                </a:tc>
                <a:tc>
                  <a:txBody>
                    <a:bodyPr/>
                    <a:lstStyle/>
                    <a:p>
                      <a:pPr algn="l" fontAlgn="b"/>
                      <a:r>
                        <a:rPr lang="pt-BR" sz="1600" b="0" i="0" u="none" strike="noStrike">
                          <a:solidFill>
                            <a:srgbClr val="000000"/>
                          </a:solidFill>
                          <a:effectLst/>
                          <a:latin typeface="Calibri" panose="020F0502020204030204" pitchFamily="34" charset="0"/>
                        </a:rPr>
                        <a:t>Maria Paula Martins das Neves</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Felix Dafhnis Calas</a:t>
                      </a:r>
                    </a:p>
                  </a:txBody>
                  <a:tcPr marL="6350" marR="6350" marT="6350" marB="0" anchor="b">
                    <a:lnL>
                      <a:noFill/>
                    </a:lnL>
                    <a:lnR>
                      <a:noFill/>
                    </a:lnR>
                    <a:lnT>
                      <a:noFill/>
                    </a:lnT>
                    <a:lnB>
                      <a:noFill/>
                    </a:lnB>
                  </a:tcPr>
                </a:tc>
                <a:extLst>
                  <a:ext uri="{0D108BD9-81ED-4DB2-BD59-A6C34878D82A}">
                    <a16:rowId xmlns:a16="http://schemas.microsoft.com/office/drawing/2014/main" val="1005023959"/>
                  </a:ext>
                </a:extLst>
              </a:tr>
              <a:tr h="184150">
                <a:tc>
                  <a:txBody>
                    <a:bodyPr/>
                    <a:lstStyle/>
                    <a:p>
                      <a:pPr algn="l" fontAlgn="b"/>
                      <a:r>
                        <a:rPr lang="en-GB" sz="1600" b="0" i="0" u="none" strike="noStrike">
                          <a:solidFill>
                            <a:srgbClr val="000000"/>
                          </a:solidFill>
                          <a:effectLst/>
                          <a:latin typeface="Calibri" panose="020F0502020204030204" pitchFamily="34" charset="0"/>
                        </a:rPr>
                        <a:t>Ludovico Longhi</a:t>
                      </a:r>
                    </a:p>
                  </a:txBody>
                  <a:tcPr marL="6350" marR="6350" marT="6350" marB="0" anchor="b">
                    <a:lnL>
                      <a:noFill/>
                    </a:lnL>
                    <a:lnR>
                      <a:noFill/>
                    </a:lnR>
                    <a:lnT>
                      <a:noFill/>
                    </a:lnT>
                    <a:lnB>
                      <a:noFill/>
                    </a:lnB>
                  </a:tcPr>
                </a:tc>
                <a:tc>
                  <a:txBody>
                    <a:bodyPr/>
                    <a:lstStyle/>
                    <a:p>
                      <a:pPr algn="l" fontAlgn="b"/>
                      <a:r>
                        <a:rPr lang="en-GB" sz="1600" b="1" i="0" u="none" strike="noStrike">
                          <a:solidFill>
                            <a:srgbClr val="000000"/>
                          </a:solidFill>
                          <a:effectLst/>
                          <a:latin typeface="Calibri" panose="020F0502020204030204" pitchFamily="34" charset="0"/>
                        </a:rPr>
                        <a:t>Sinah Kammler (c)</a:t>
                      </a:r>
                    </a:p>
                  </a:txBody>
                  <a:tcPr marL="6350" marR="6350" marT="6350" marB="0" anchor="b">
                    <a:lnL>
                      <a:noFill/>
                    </a:lnL>
                    <a:lnR>
                      <a:noFill/>
                    </a:lnR>
                    <a:lnT>
                      <a:noFill/>
                    </a:lnT>
                    <a:lnB>
                      <a:noFill/>
                    </a:lnB>
                  </a:tcPr>
                </a:tc>
                <a:tc>
                  <a:txBody>
                    <a:bodyPr/>
                    <a:lstStyle/>
                    <a:p>
                      <a:pPr algn="l" fontAlgn="b"/>
                      <a:r>
                        <a:rPr lang="en-GB" sz="1600" b="1" i="0" u="none" strike="noStrike">
                          <a:solidFill>
                            <a:srgbClr val="000000"/>
                          </a:solidFill>
                          <a:effectLst/>
                          <a:latin typeface="Calibri" panose="020F0502020204030204" pitchFamily="34" charset="0"/>
                        </a:rPr>
                        <a:t>Natália Fernandes Gomes (c)</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Ishwinder Kaur </a:t>
                      </a:r>
                    </a:p>
                  </a:txBody>
                  <a:tcPr marL="6350" marR="6350" marT="6350" marB="0" anchor="b">
                    <a:lnL>
                      <a:noFill/>
                    </a:lnL>
                    <a:lnR>
                      <a:noFill/>
                    </a:lnR>
                    <a:lnT>
                      <a:noFill/>
                    </a:lnT>
                    <a:lnB>
                      <a:noFill/>
                    </a:lnB>
                  </a:tcPr>
                </a:tc>
                <a:extLst>
                  <a:ext uri="{0D108BD9-81ED-4DB2-BD59-A6C34878D82A}">
                    <a16:rowId xmlns:a16="http://schemas.microsoft.com/office/drawing/2014/main" val="4051009854"/>
                  </a:ext>
                </a:extLst>
              </a:tr>
              <a:tr h="184150">
                <a:tc>
                  <a:txBody>
                    <a:bodyPr/>
                    <a:lstStyle/>
                    <a:p>
                      <a:pPr algn="l" fontAlgn="b"/>
                      <a:r>
                        <a:rPr lang="en-GB" sz="1600" b="0" i="0" u="none" strike="noStrike">
                          <a:solidFill>
                            <a:srgbClr val="000000"/>
                          </a:solidFill>
                          <a:effectLst/>
                          <a:latin typeface="Calibri" panose="020F0502020204030204" pitchFamily="34" charset="0"/>
                        </a:rPr>
                        <a:t>Maria Carmen Espín García</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Theresa Siegmund</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Noel de Jesus </a:t>
                      </a:r>
                      <a:r>
                        <a:rPr lang="en-GB" sz="1600" b="0" i="0" u="none" strike="noStrike" err="1">
                          <a:solidFill>
                            <a:srgbClr val="000000"/>
                          </a:solidFill>
                          <a:effectLst/>
                          <a:latin typeface="Calibri" panose="020F0502020204030204" pitchFamily="34" charset="0"/>
                        </a:rPr>
                        <a:t>Mendonça</a:t>
                      </a:r>
                      <a:r>
                        <a:rPr lang="en-GB" sz="1600" b="0" i="0" u="none" strike="noStrike">
                          <a:solidFill>
                            <a:srgbClr val="000000"/>
                          </a:solidFill>
                          <a:effectLst/>
                          <a:latin typeface="Calibri" panose="020F0502020204030204" pitchFamily="34" charset="0"/>
                        </a:rPr>
                        <a:t> Lopes</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Martha Longdon</a:t>
                      </a:r>
                    </a:p>
                  </a:txBody>
                  <a:tcPr marL="6350" marR="6350" marT="6350" marB="0" anchor="b">
                    <a:lnL>
                      <a:noFill/>
                    </a:lnL>
                    <a:lnR>
                      <a:noFill/>
                    </a:lnR>
                    <a:lnT>
                      <a:noFill/>
                    </a:lnT>
                    <a:lnB>
                      <a:noFill/>
                    </a:lnB>
                  </a:tcPr>
                </a:tc>
                <a:extLst>
                  <a:ext uri="{0D108BD9-81ED-4DB2-BD59-A6C34878D82A}">
                    <a16:rowId xmlns:a16="http://schemas.microsoft.com/office/drawing/2014/main" val="3375752746"/>
                  </a:ext>
                </a:extLst>
              </a:tr>
              <a:tr h="184150">
                <a:tc>
                  <a:txBody>
                    <a:bodyPr/>
                    <a:lstStyle/>
                    <a:p>
                      <a:pPr algn="l" fontAlgn="b"/>
                      <a:r>
                        <a:rPr lang="en-GB" sz="1600" b="0" i="0" u="none" strike="noStrike">
                          <a:solidFill>
                            <a:srgbClr val="000000"/>
                          </a:solidFill>
                          <a:effectLst/>
                          <a:latin typeface="Calibri" panose="020F0502020204030204" pitchFamily="34" charset="0"/>
                        </a:rPr>
                        <a:t>Montserrat Plans Ponsa</a:t>
                      </a:r>
                    </a:p>
                  </a:txBody>
                  <a:tcPr marL="6350" marR="6350" marT="6350"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Noura Alom</a:t>
                      </a:r>
                    </a:p>
                  </a:txBody>
                  <a:tcPr marL="6350" marR="6350" marT="6350" marB="0" anchor="b">
                    <a:lnL>
                      <a:noFill/>
                    </a:lnL>
                    <a:lnR>
                      <a:noFill/>
                    </a:lnR>
                    <a:lnT>
                      <a:noFill/>
                    </a:lnT>
                    <a:lnB>
                      <a:noFill/>
                    </a:lnB>
                  </a:tcPr>
                </a:tc>
                <a:extLst>
                  <a:ext uri="{0D108BD9-81ED-4DB2-BD59-A6C34878D82A}">
                    <a16:rowId xmlns:a16="http://schemas.microsoft.com/office/drawing/2014/main" val="1685648961"/>
                  </a:ext>
                </a:extLst>
              </a:tr>
              <a:tr h="184150">
                <a:tc>
                  <a:txBody>
                    <a:bodyPr/>
                    <a:lstStyle/>
                    <a:p>
                      <a:pPr algn="l" fontAlgn="b"/>
                      <a:r>
                        <a:rPr lang="en-GB" sz="1600" b="0" i="0" u="none" strike="noStrike">
                          <a:solidFill>
                            <a:srgbClr val="000000"/>
                          </a:solidFill>
                          <a:effectLst/>
                          <a:latin typeface="Calibri" panose="020F0502020204030204" pitchFamily="34" charset="0"/>
                        </a:rPr>
                        <a:t>Shiyi Chen</a:t>
                      </a:r>
                    </a:p>
                  </a:txBody>
                  <a:tcPr marL="6350" marR="6350" marT="6350"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Calibri" panose="020F0502020204030204" pitchFamily="34" charset="0"/>
                        </a:rPr>
                        <a:t>Sergio Colombo</a:t>
                      </a:r>
                    </a:p>
                  </a:txBody>
                  <a:tcPr marL="6350" marR="6350" marT="6350" marB="0" anchor="b">
                    <a:lnL>
                      <a:noFill/>
                    </a:lnL>
                    <a:lnR>
                      <a:noFill/>
                    </a:lnR>
                    <a:lnT>
                      <a:noFill/>
                    </a:lnT>
                    <a:lnB>
                      <a:noFill/>
                    </a:lnB>
                  </a:tcPr>
                </a:tc>
                <a:extLst>
                  <a:ext uri="{0D108BD9-81ED-4DB2-BD59-A6C34878D82A}">
                    <a16:rowId xmlns:a16="http://schemas.microsoft.com/office/drawing/2014/main" val="2390294898"/>
                  </a:ext>
                </a:extLst>
              </a:tr>
            </a:tbl>
          </a:graphicData>
        </a:graphic>
      </p:graphicFrame>
    </p:spTree>
    <p:extLst>
      <p:ext uri="{BB962C8B-B14F-4D97-AF65-F5344CB8AC3E}">
        <p14:creationId xmlns:p14="http://schemas.microsoft.com/office/powerpoint/2010/main" val="1220335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A1E5F-5FFE-49E2-816D-C76A930C3F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4671" y="624625"/>
            <a:ext cx="2190935" cy="3055643"/>
          </a:xfrm>
          <a:prstGeom prst="rect">
            <a:avLst/>
          </a:prstGeom>
        </p:spPr>
      </p:pic>
      <p:pic>
        <p:nvPicPr>
          <p:cNvPr id="5" name="Picture 4">
            <a:extLst>
              <a:ext uri="{FF2B5EF4-FFF2-40B4-BE49-F238E27FC236}">
                <a16:creationId xmlns:a16="http://schemas.microsoft.com/office/drawing/2014/main" id="{0259E9DA-4091-4164-89AF-8A7CD727A6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2242" y="624625"/>
            <a:ext cx="2255852" cy="3100268"/>
          </a:xfrm>
          <a:prstGeom prst="rect">
            <a:avLst/>
          </a:prstGeom>
        </p:spPr>
      </p:pic>
      <p:pic>
        <p:nvPicPr>
          <p:cNvPr id="4" name="Picture 3">
            <a:extLst>
              <a:ext uri="{FF2B5EF4-FFF2-40B4-BE49-F238E27FC236}">
                <a16:creationId xmlns:a16="http://schemas.microsoft.com/office/drawing/2014/main" id="{B8C1FEF6-F302-D820-622F-C44374E7AE15}"/>
              </a:ext>
            </a:extLst>
          </p:cNvPr>
          <p:cNvPicPr>
            <a:picLocks noChangeAspect="1"/>
          </p:cNvPicPr>
          <p:nvPr/>
        </p:nvPicPr>
        <p:blipFill>
          <a:blip r:embed="rId4"/>
          <a:stretch>
            <a:fillRect/>
          </a:stretch>
        </p:blipFill>
        <p:spPr>
          <a:xfrm rot="5400000">
            <a:off x="4856714" y="4013412"/>
            <a:ext cx="3049531" cy="2395470"/>
          </a:xfrm>
          <a:prstGeom prst="rect">
            <a:avLst/>
          </a:prstGeom>
        </p:spPr>
      </p:pic>
      <p:pic>
        <p:nvPicPr>
          <p:cNvPr id="6" name="Picture 5">
            <a:extLst>
              <a:ext uri="{FF2B5EF4-FFF2-40B4-BE49-F238E27FC236}">
                <a16:creationId xmlns:a16="http://schemas.microsoft.com/office/drawing/2014/main" id="{0C065685-1B6E-3F5E-9A07-C21A2F606028}"/>
              </a:ext>
            </a:extLst>
          </p:cNvPr>
          <p:cNvPicPr>
            <a:picLocks noChangeAspect="1"/>
          </p:cNvPicPr>
          <p:nvPr/>
        </p:nvPicPr>
        <p:blipFill>
          <a:blip r:embed="rId5"/>
          <a:stretch>
            <a:fillRect/>
          </a:stretch>
        </p:blipFill>
        <p:spPr>
          <a:xfrm>
            <a:off x="5349776" y="624625"/>
            <a:ext cx="2229440" cy="3055643"/>
          </a:xfrm>
          <a:prstGeom prst="rect">
            <a:avLst/>
          </a:prstGeom>
        </p:spPr>
      </p:pic>
      <p:pic>
        <p:nvPicPr>
          <p:cNvPr id="7" name="Picture 6">
            <a:extLst>
              <a:ext uri="{FF2B5EF4-FFF2-40B4-BE49-F238E27FC236}">
                <a16:creationId xmlns:a16="http://schemas.microsoft.com/office/drawing/2014/main" id="{94AB27AF-2196-1BE8-1341-8034BFDAF8AE}"/>
              </a:ext>
            </a:extLst>
          </p:cNvPr>
          <p:cNvPicPr>
            <a:picLocks noChangeAspect="1"/>
          </p:cNvPicPr>
          <p:nvPr/>
        </p:nvPicPr>
        <p:blipFill>
          <a:blip r:embed="rId6"/>
          <a:stretch>
            <a:fillRect/>
          </a:stretch>
        </p:blipFill>
        <p:spPr>
          <a:xfrm>
            <a:off x="894609" y="3680268"/>
            <a:ext cx="2199315" cy="3055644"/>
          </a:xfrm>
          <a:prstGeom prst="rect">
            <a:avLst/>
          </a:prstGeom>
        </p:spPr>
      </p:pic>
      <p:pic>
        <p:nvPicPr>
          <p:cNvPr id="9" name="Picture 8">
            <a:extLst>
              <a:ext uri="{FF2B5EF4-FFF2-40B4-BE49-F238E27FC236}">
                <a16:creationId xmlns:a16="http://schemas.microsoft.com/office/drawing/2014/main" id="{DFA9789F-AE3A-7ECA-3AA9-A78AF69E4D2B}"/>
              </a:ext>
            </a:extLst>
          </p:cNvPr>
          <p:cNvPicPr>
            <a:picLocks noChangeAspect="1"/>
          </p:cNvPicPr>
          <p:nvPr/>
        </p:nvPicPr>
        <p:blipFill>
          <a:blip r:embed="rId7"/>
          <a:stretch>
            <a:fillRect/>
          </a:stretch>
        </p:blipFill>
        <p:spPr>
          <a:xfrm>
            <a:off x="3030246" y="3664935"/>
            <a:ext cx="2153500" cy="3022317"/>
          </a:xfrm>
          <a:prstGeom prst="rect">
            <a:avLst/>
          </a:prstGeom>
        </p:spPr>
      </p:pic>
      <p:sp>
        <p:nvSpPr>
          <p:cNvPr id="10" name="TextBox 9">
            <a:extLst>
              <a:ext uri="{FF2B5EF4-FFF2-40B4-BE49-F238E27FC236}">
                <a16:creationId xmlns:a16="http://schemas.microsoft.com/office/drawing/2014/main" id="{F74A380B-21FC-AB93-0139-C84C68EBE297}"/>
              </a:ext>
            </a:extLst>
          </p:cNvPr>
          <p:cNvSpPr txBox="1"/>
          <p:nvPr/>
        </p:nvSpPr>
        <p:spPr>
          <a:xfrm>
            <a:off x="3092242" y="122087"/>
            <a:ext cx="2506007" cy="369332"/>
          </a:xfrm>
          <a:prstGeom prst="rect">
            <a:avLst/>
          </a:prstGeom>
          <a:noFill/>
        </p:spPr>
        <p:txBody>
          <a:bodyPr wrap="none" rtlCol="0">
            <a:spAutoFit/>
          </a:bodyPr>
          <a:lstStyle/>
          <a:p>
            <a:r>
              <a:rPr lang="en-GB" b="1"/>
              <a:t>Basic literature sources: </a:t>
            </a:r>
          </a:p>
        </p:txBody>
      </p:sp>
    </p:spTree>
    <p:extLst>
      <p:ext uri="{BB962C8B-B14F-4D97-AF65-F5344CB8AC3E}">
        <p14:creationId xmlns:p14="http://schemas.microsoft.com/office/powerpoint/2010/main" val="1894146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D05DCF-6FCE-E5E4-747D-3E2D56315C7B}"/>
              </a:ext>
            </a:extLst>
          </p:cNvPr>
          <p:cNvSpPr txBox="1"/>
          <p:nvPr/>
        </p:nvSpPr>
        <p:spPr>
          <a:xfrm>
            <a:off x="254776" y="714261"/>
            <a:ext cx="8889224"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OCIAL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I</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NCLUSION AND </a:t>
            </a:r>
            <a:r>
              <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rPr>
              <a:t>A</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CADEMIC </a:t>
            </a:r>
            <a:r>
              <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rPr>
              <a:t>S</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UCCESS OF </a:t>
            </a: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CHINESE</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STUDENTS IN </a:t>
            </a: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EU</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HIGHER EDUCATION (</a:t>
            </a: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SIAS CHINA-EU</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E15135CB-7D22-2270-2218-B543F698CA4E}"/>
              </a:ext>
            </a:extLst>
          </p:cNvPr>
          <p:cNvSpPr txBox="1"/>
          <p:nvPr/>
        </p:nvSpPr>
        <p:spPr>
          <a:xfrm>
            <a:off x="695459" y="1970107"/>
            <a:ext cx="7753082" cy="3416320"/>
          </a:xfrm>
          <a:prstGeom prst="rect">
            <a:avLst/>
          </a:prstGeom>
          <a:noFill/>
          <a:ln w="38100">
            <a:solidFill>
              <a:srgbClr val="0070C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Main output: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Production and dissemination of best practice guidelines and study materials specifically tailored for: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Chinese students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Home</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students (Spain, Germany, Portugal and UK)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Teaching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alibri" panose="020F0502020204030204"/>
              </a:rPr>
              <a:t>A</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dministrative</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and service staff</a:t>
            </a:r>
          </a:p>
        </p:txBody>
      </p:sp>
      <p:grpSp>
        <p:nvGrpSpPr>
          <p:cNvPr id="6" name="Group 5">
            <a:extLst>
              <a:ext uri="{FF2B5EF4-FFF2-40B4-BE49-F238E27FC236}">
                <a16:creationId xmlns:a16="http://schemas.microsoft.com/office/drawing/2014/main" id="{7F67B5C0-84F9-4D0A-94B2-551A98F70D66}"/>
              </a:ext>
            </a:extLst>
          </p:cNvPr>
          <p:cNvGrpSpPr/>
          <p:nvPr/>
        </p:nvGrpSpPr>
        <p:grpSpPr>
          <a:xfrm>
            <a:off x="360925" y="5641598"/>
            <a:ext cx="8259137" cy="895595"/>
            <a:chOff x="397501" y="5102102"/>
            <a:chExt cx="8259137" cy="895595"/>
          </a:xfrm>
        </p:grpSpPr>
        <p:pic>
          <p:nvPicPr>
            <p:cNvPr id="8" name="Picture 7">
              <a:extLst>
                <a:ext uri="{FF2B5EF4-FFF2-40B4-BE49-F238E27FC236}">
                  <a16:creationId xmlns:a16="http://schemas.microsoft.com/office/drawing/2014/main" id="{5E238B4D-9A7F-4FF0-B307-1AA4DB304A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9" name="Picture 5">
              <a:extLst>
                <a:ext uri="{FF2B5EF4-FFF2-40B4-BE49-F238E27FC236}">
                  <a16:creationId xmlns:a16="http://schemas.microsoft.com/office/drawing/2014/main" id="{B9BF9345-00CA-459B-B089-36230FC03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133385A5-3279-47E8-88BD-D1EE5EF33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291C70D3-64F6-4283-8A41-F5D94963D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512" descr="Uma imagem com objeto, relógio, desenho&#10;&#10;Descrição gerada automaticamente">
              <a:extLst>
                <a:ext uri="{FF2B5EF4-FFF2-40B4-BE49-F238E27FC236}">
                  <a16:creationId xmlns:a16="http://schemas.microsoft.com/office/drawing/2014/main" id="{74C79753-3290-475B-956F-D95A65DC6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975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47AACC-F246-4E22-B62F-8E7F04AF5C32}"/>
              </a:ext>
            </a:extLst>
          </p:cNvPr>
          <p:cNvSpPr txBox="1"/>
          <p:nvPr/>
        </p:nvSpPr>
        <p:spPr>
          <a:xfrm>
            <a:off x="254776" y="217313"/>
            <a:ext cx="8889224" cy="892552"/>
          </a:xfrm>
          <a:prstGeom prst="rect">
            <a:avLst/>
          </a:prstGeom>
          <a:noFill/>
        </p:spPr>
        <p:txBody>
          <a:bodyPr wrap="square">
            <a:spAutoFit/>
          </a:bodyPr>
          <a:lstStyle/>
          <a:p>
            <a:r>
              <a:rPr lang="en-US" sz="2000" b="1"/>
              <a:t> </a:t>
            </a:r>
            <a:r>
              <a:rPr lang="en-US" sz="3200" b="1">
                <a:solidFill>
                  <a:srgbClr val="FF0000"/>
                </a:solidFill>
              </a:rPr>
              <a:t>S</a:t>
            </a:r>
            <a:r>
              <a:rPr lang="en-US" sz="2000" b="1"/>
              <a:t>OCIAL </a:t>
            </a:r>
            <a:r>
              <a:rPr lang="en-US" sz="3200" b="1">
                <a:solidFill>
                  <a:srgbClr val="FF0000"/>
                </a:solidFill>
              </a:rPr>
              <a:t>I</a:t>
            </a:r>
            <a:r>
              <a:rPr lang="en-US" sz="2000" b="1"/>
              <a:t>NCLUSION AND </a:t>
            </a:r>
            <a:r>
              <a:rPr lang="en-US" sz="2800" b="1">
                <a:solidFill>
                  <a:srgbClr val="FF0000"/>
                </a:solidFill>
              </a:rPr>
              <a:t>A</a:t>
            </a:r>
            <a:r>
              <a:rPr lang="en-US" sz="2000" b="1"/>
              <a:t>CADEMIC </a:t>
            </a:r>
            <a:r>
              <a:rPr lang="en-US" sz="2800" b="1">
                <a:solidFill>
                  <a:srgbClr val="FF0000"/>
                </a:solidFill>
              </a:rPr>
              <a:t>S</a:t>
            </a:r>
            <a:r>
              <a:rPr lang="en-US" sz="2000" b="1"/>
              <a:t>UCCESS OF </a:t>
            </a:r>
            <a:r>
              <a:rPr lang="en-US" sz="2400" b="1">
                <a:solidFill>
                  <a:srgbClr val="FF0000"/>
                </a:solidFill>
              </a:rPr>
              <a:t>CHINESE</a:t>
            </a:r>
            <a:r>
              <a:rPr lang="en-US" sz="2000" b="1"/>
              <a:t> STUDENTS IN </a:t>
            </a:r>
            <a:r>
              <a:rPr lang="en-US" sz="2400" b="1">
                <a:solidFill>
                  <a:srgbClr val="FF0000"/>
                </a:solidFill>
              </a:rPr>
              <a:t>EU</a:t>
            </a:r>
            <a:r>
              <a:rPr lang="en-US" sz="2400" b="1"/>
              <a:t> </a:t>
            </a:r>
            <a:r>
              <a:rPr lang="en-US" sz="2000" b="1"/>
              <a:t>HIGHER EDUCATION (</a:t>
            </a:r>
            <a:r>
              <a:rPr lang="en-US" sz="2000" b="1">
                <a:solidFill>
                  <a:srgbClr val="FF0000"/>
                </a:solidFill>
              </a:rPr>
              <a:t>SIAS CHINA-EU</a:t>
            </a:r>
            <a:r>
              <a:rPr lang="en-US" sz="2000" b="1"/>
              <a:t>)</a:t>
            </a:r>
          </a:p>
        </p:txBody>
      </p:sp>
      <p:sp>
        <p:nvSpPr>
          <p:cNvPr id="3" name="TextBox 2">
            <a:extLst>
              <a:ext uri="{FF2B5EF4-FFF2-40B4-BE49-F238E27FC236}">
                <a16:creationId xmlns:a16="http://schemas.microsoft.com/office/drawing/2014/main" id="{6516E4AC-4011-43A2-8D05-6B2D31AAC83D}"/>
              </a:ext>
            </a:extLst>
          </p:cNvPr>
          <p:cNvSpPr txBox="1"/>
          <p:nvPr/>
        </p:nvSpPr>
        <p:spPr>
          <a:xfrm>
            <a:off x="1415788" y="1520842"/>
            <a:ext cx="6127447" cy="707886"/>
          </a:xfrm>
          <a:prstGeom prst="rect">
            <a:avLst/>
          </a:prstGeom>
          <a:noFill/>
        </p:spPr>
        <p:txBody>
          <a:bodyPr wrap="none" rtlCol="0">
            <a:spAutoFit/>
          </a:bodyPr>
          <a:lstStyle/>
          <a:p>
            <a:r>
              <a:rPr lang="en-GB" sz="4000" b="1"/>
              <a:t>PLEASE SIGN THE REGISTER!</a:t>
            </a:r>
          </a:p>
        </p:txBody>
      </p:sp>
      <p:pic>
        <p:nvPicPr>
          <p:cNvPr id="1026" name="Picture 2">
            <a:extLst>
              <a:ext uri="{FF2B5EF4-FFF2-40B4-BE49-F238E27FC236}">
                <a16:creationId xmlns:a16="http://schemas.microsoft.com/office/drawing/2014/main" id="{03858F5D-FA7D-49B6-A689-BE74E98CA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32" y="2533362"/>
            <a:ext cx="2596422" cy="259642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A961413-F206-4525-989E-DE957BEF7D70}"/>
              </a:ext>
            </a:extLst>
          </p:cNvPr>
          <p:cNvGrpSpPr/>
          <p:nvPr/>
        </p:nvGrpSpPr>
        <p:grpSpPr>
          <a:xfrm>
            <a:off x="360925" y="5641598"/>
            <a:ext cx="8259137" cy="895595"/>
            <a:chOff x="397501" y="5102102"/>
            <a:chExt cx="8259137" cy="895595"/>
          </a:xfrm>
        </p:grpSpPr>
        <p:pic>
          <p:nvPicPr>
            <p:cNvPr id="6" name="Picture 5">
              <a:extLst>
                <a:ext uri="{FF2B5EF4-FFF2-40B4-BE49-F238E27FC236}">
                  <a16:creationId xmlns:a16="http://schemas.microsoft.com/office/drawing/2014/main" id="{56BD67B9-ABB5-4687-90AC-528D22A1F6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4652" y="5219451"/>
              <a:ext cx="1097231" cy="665085"/>
            </a:xfrm>
            <a:prstGeom prst="rect">
              <a:avLst/>
            </a:prstGeom>
          </p:spPr>
        </p:pic>
        <p:pic>
          <p:nvPicPr>
            <p:cNvPr id="7" name="Picture 5">
              <a:extLst>
                <a:ext uri="{FF2B5EF4-FFF2-40B4-BE49-F238E27FC236}">
                  <a16:creationId xmlns:a16="http://schemas.microsoft.com/office/drawing/2014/main" id="{2F9B05AE-0B35-4B00-BAD2-8A8A88533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276" y="5297488"/>
              <a:ext cx="15716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43E1D367-A5CD-479C-8A08-8625F4951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808" y="5255854"/>
              <a:ext cx="1201738"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DAF65F1C-B2E5-4D57-B57C-475F05634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638" y="5219451"/>
              <a:ext cx="2032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512" descr="Uma imagem com objeto, relógio, desenho&#10;&#10;Descrição gerada automaticamente">
              <a:extLst>
                <a:ext uri="{FF2B5EF4-FFF2-40B4-BE49-F238E27FC236}">
                  <a16:creationId xmlns:a16="http://schemas.microsoft.com/office/drawing/2014/main" id="{2BEE4A28-AFBE-4F7C-9362-DDA1967ACF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501" y="5102102"/>
              <a:ext cx="1889556" cy="895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254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earch in sidebar query">
            <a:extLst>
              <a:ext uri="{FF2B5EF4-FFF2-40B4-BE49-F238E27FC236}">
                <a16:creationId xmlns:a16="http://schemas.microsoft.com/office/drawing/2014/main" id="{E8B40AF7-89A0-67D6-2253-061836F5911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Visual search query image">
            <a:extLst>
              <a:ext uri="{FF2B5EF4-FFF2-40B4-BE49-F238E27FC236}">
                <a16:creationId xmlns:a16="http://schemas.microsoft.com/office/drawing/2014/main" id="{701288FD-7C04-1500-ADCF-AFABF931B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56138"/>
            <a:ext cx="3818586" cy="25457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sual search query image">
            <a:extLst>
              <a:ext uri="{FF2B5EF4-FFF2-40B4-BE49-F238E27FC236}">
                <a16:creationId xmlns:a16="http://schemas.microsoft.com/office/drawing/2014/main" id="{4DE1A34F-20FF-4392-7768-FC49503B1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58" y="1561873"/>
            <a:ext cx="3990841" cy="24011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sual search query image">
            <a:extLst>
              <a:ext uri="{FF2B5EF4-FFF2-40B4-BE49-F238E27FC236}">
                <a16:creationId xmlns:a16="http://schemas.microsoft.com/office/drawing/2014/main" id="{1FEE06AE-E3E8-AF6F-97A0-B1206D30E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542" y="3963029"/>
            <a:ext cx="4563951" cy="25634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4CEBDC-06C0-EC3C-CF04-18A7BE5A438B}"/>
              </a:ext>
            </a:extLst>
          </p:cNvPr>
          <p:cNvSpPr txBox="1"/>
          <p:nvPr/>
        </p:nvSpPr>
        <p:spPr>
          <a:xfrm>
            <a:off x="3799479" y="124480"/>
            <a:ext cx="1348639" cy="584775"/>
          </a:xfrm>
          <a:prstGeom prst="rect">
            <a:avLst/>
          </a:prstGeom>
          <a:noFill/>
        </p:spPr>
        <p:txBody>
          <a:bodyPr wrap="none" rtlCol="0">
            <a:spAutoFit/>
          </a:bodyPr>
          <a:lstStyle/>
          <a:p>
            <a:r>
              <a:rPr lang="en-GB" sz="3200" b="1"/>
              <a:t>PART I </a:t>
            </a:r>
          </a:p>
        </p:txBody>
      </p:sp>
      <p:sp>
        <p:nvSpPr>
          <p:cNvPr id="8" name="TextBox 7">
            <a:extLst>
              <a:ext uri="{FF2B5EF4-FFF2-40B4-BE49-F238E27FC236}">
                <a16:creationId xmlns:a16="http://schemas.microsoft.com/office/drawing/2014/main" id="{CE3800B5-9638-9C11-1453-181DAEB79AEC}"/>
              </a:ext>
            </a:extLst>
          </p:cNvPr>
          <p:cNvSpPr txBox="1"/>
          <p:nvPr/>
        </p:nvSpPr>
        <p:spPr>
          <a:xfrm>
            <a:off x="1427951" y="658591"/>
            <a:ext cx="628809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The internationalization of higher education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and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its challenges. </a:t>
            </a:r>
          </a:p>
        </p:txBody>
      </p:sp>
    </p:spTree>
    <p:extLst>
      <p:ext uri="{BB962C8B-B14F-4D97-AF65-F5344CB8AC3E}">
        <p14:creationId xmlns:p14="http://schemas.microsoft.com/office/powerpoint/2010/main" val="3647699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F2BDA2-68B1-E64E-7E4B-234E807DF79F}"/>
              </a:ext>
            </a:extLst>
          </p:cNvPr>
          <p:cNvSpPr txBox="1"/>
          <p:nvPr/>
        </p:nvSpPr>
        <p:spPr>
          <a:xfrm>
            <a:off x="1558344" y="109533"/>
            <a:ext cx="6470426" cy="461665"/>
          </a:xfrm>
          <a:prstGeom prst="rect">
            <a:avLst/>
          </a:prstGeom>
          <a:noFill/>
        </p:spPr>
        <p:txBody>
          <a:bodyPr wrap="none" rtlCol="0">
            <a:spAutoFit/>
          </a:bodyPr>
          <a:lstStyle/>
          <a:p>
            <a:r>
              <a:rPr lang="en-GB" sz="2400" b="1"/>
              <a:t>Internationalization of  UK’s  student population. </a:t>
            </a:r>
          </a:p>
        </p:txBody>
      </p:sp>
      <p:pic>
        <p:nvPicPr>
          <p:cNvPr id="7" name="Picture 6">
            <a:extLst>
              <a:ext uri="{FF2B5EF4-FFF2-40B4-BE49-F238E27FC236}">
                <a16:creationId xmlns:a16="http://schemas.microsoft.com/office/drawing/2014/main" id="{09972878-CCEE-A51E-FA70-3DB0C2F7117E}"/>
              </a:ext>
            </a:extLst>
          </p:cNvPr>
          <p:cNvPicPr>
            <a:picLocks noChangeAspect="1"/>
          </p:cNvPicPr>
          <p:nvPr/>
        </p:nvPicPr>
        <p:blipFill>
          <a:blip r:embed="rId2"/>
          <a:stretch>
            <a:fillRect/>
          </a:stretch>
        </p:blipFill>
        <p:spPr>
          <a:xfrm>
            <a:off x="549574" y="835151"/>
            <a:ext cx="2564001" cy="3602863"/>
          </a:xfrm>
          <a:prstGeom prst="rect">
            <a:avLst/>
          </a:prstGeom>
        </p:spPr>
      </p:pic>
      <p:sp>
        <p:nvSpPr>
          <p:cNvPr id="9" name="TextBox 8">
            <a:extLst>
              <a:ext uri="{FF2B5EF4-FFF2-40B4-BE49-F238E27FC236}">
                <a16:creationId xmlns:a16="http://schemas.microsoft.com/office/drawing/2014/main" id="{6D20A3ED-981E-7790-57A1-11F5FA3CAF14}"/>
              </a:ext>
            </a:extLst>
          </p:cNvPr>
          <p:cNvSpPr txBox="1"/>
          <p:nvPr/>
        </p:nvSpPr>
        <p:spPr>
          <a:xfrm>
            <a:off x="3464311" y="1464349"/>
            <a:ext cx="5132231" cy="2585323"/>
          </a:xfrm>
          <a:prstGeom prst="rect">
            <a:avLst/>
          </a:prstGeom>
          <a:noFill/>
        </p:spPr>
        <p:txBody>
          <a:bodyPr wrap="square">
            <a:spAutoFit/>
          </a:bodyPr>
          <a:lstStyle/>
          <a:p>
            <a:r>
              <a:rPr lang="en-US"/>
              <a:t>“Our ambition is to increase education exports to </a:t>
            </a:r>
          </a:p>
          <a:p>
            <a:r>
              <a:rPr lang="en-US"/>
              <a:t>£35 billion by 2030. International education exports </a:t>
            </a:r>
          </a:p>
          <a:p>
            <a:r>
              <a:rPr lang="en-US"/>
              <a:t>were worth almost £20 billion to the UK in 2016 and, </a:t>
            </a:r>
          </a:p>
          <a:p>
            <a:r>
              <a:rPr lang="en-US"/>
              <a:t>based on current rates of growth, could be expected </a:t>
            </a:r>
          </a:p>
          <a:p>
            <a:r>
              <a:rPr lang="en-US"/>
              <a:t>to reach an estimated </a:t>
            </a:r>
            <a:r>
              <a:rPr lang="en-US" b="1">
                <a:solidFill>
                  <a:srgbClr val="C00000"/>
                </a:solidFill>
              </a:rPr>
              <a:t>£23 billion by 2020</a:t>
            </a:r>
            <a:r>
              <a:rPr lang="en-US"/>
              <a:t>…</a:t>
            </a:r>
          </a:p>
          <a:p>
            <a:r>
              <a:rPr lang="en-US"/>
              <a:t>As part of this ambition, </a:t>
            </a:r>
            <a:r>
              <a:rPr lang="en-US" b="1" i="1">
                <a:solidFill>
                  <a:srgbClr val="C00000"/>
                </a:solidFill>
              </a:rPr>
              <a:t>we want to grow the </a:t>
            </a:r>
          </a:p>
          <a:p>
            <a:r>
              <a:rPr lang="en-US" b="1" i="1">
                <a:solidFill>
                  <a:srgbClr val="C00000"/>
                </a:solidFill>
              </a:rPr>
              <a:t>numbers of international </a:t>
            </a:r>
            <a:r>
              <a:rPr lang="en-US" b="1" i="1" u="sng">
                <a:solidFill>
                  <a:srgbClr val="C00000"/>
                </a:solidFill>
              </a:rPr>
              <a:t>higher education </a:t>
            </a:r>
          </a:p>
          <a:p>
            <a:r>
              <a:rPr lang="en-US" b="1" i="1">
                <a:solidFill>
                  <a:srgbClr val="C00000"/>
                </a:solidFill>
              </a:rPr>
              <a:t>students studying in the UK to 600,000 by 2030</a:t>
            </a:r>
            <a:r>
              <a:rPr lang="en-US"/>
              <a:t>.” </a:t>
            </a:r>
          </a:p>
          <a:p>
            <a:pPr algn="r"/>
            <a:r>
              <a:rPr lang="en-US"/>
              <a:t>(UK Government, March 2019) </a:t>
            </a:r>
            <a:endParaRPr lang="en-GB"/>
          </a:p>
        </p:txBody>
      </p:sp>
      <p:grpSp>
        <p:nvGrpSpPr>
          <p:cNvPr id="3" name="Group 2">
            <a:extLst>
              <a:ext uri="{FF2B5EF4-FFF2-40B4-BE49-F238E27FC236}">
                <a16:creationId xmlns:a16="http://schemas.microsoft.com/office/drawing/2014/main" id="{B4DBC604-4A37-D44E-FEF8-ADF27FC1C3CB}"/>
              </a:ext>
            </a:extLst>
          </p:cNvPr>
          <p:cNvGrpSpPr/>
          <p:nvPr/>
        </p:nvGrpSpPr>
        <p:grpSpPr>
          <a:xfrm>
            <a:off x="589132" y="5465982"/>
            <a:ext cx="5825697" cy="1282485"/>
            <a:chOff x="589132" y="5465982"/>
            <a:chExt cx="5825697" cy="1282485"/>
          </a:xfrm>
        </p:grpSpPr>
        <p:sp>
          <p:nvSpPr>
            <p:cNvPr id="4" name="TextBox 3">
              <a:extLst>
                <a:ext uri="{FF2B5EF4-FFF2-40B4-BE49-F238E27FC236}">
                  <a16:creationId xmlns:a16="http://schemas.microsoft.com/office/drawing/2014/main" id="{F81C2083-E050-2546-9913-4842CD533429}"/>
                </a:ext>
              </a:extLst>
            </p:cNvPr>
            <p:cNvSpPr txBox="1"/>
            <p:nvPr/>
          </p:nvSpPr>
          <p:spPr>
            <a:xfrm>
              <a:off x="589132" y="5465982"/>
              <a:ext cx="1366080" cy="461665"/>
            </a:xfrm>
            <a:prstGeom prst="rect">
              <a:avLst/>
            </a:prstGeom>
            <a:noFill/>
          </p:spPr>
          <p:txBody>
            <a:bodyPr wrap="none" rtlCol="0">
              <a:spAutoFit/>
            </a:bodyPr>
            <a:lstStyle/>
            <a:p>
              <a:r>
                <a:rPr lang="en-GB" sz="2400" b="1"/>
                <a:t>2019-20: </a:t>
              </a:r>
            </a:p>
          </p:txBody>
        </p:sp>
        <p:sp>
          <p:nvSpPr>
            <p:cNvPr id="5" name="TextBox 4">
              <a:extLst>
                <a:ext uri="{FF2B5EF4-FFF2-40B4-BE49-F238E27FC236}">
                  <a16:creationId xmlns:a16="http://schemas.microsoft.com/office/drawing/2014/main" id="{6728FED8-72B1-7475-0427-63CDE8D1DC7A}"/>
                </a:ext>
              </a:extLst>
            </p:cNvPr>
            <p:cNvSpPr txBox="1"/>
            <p:nvPr/>
          </p:nvSpPr>
          <p:spPr>
            <a:xfrm>
              <a:off x="589132" y="5825137"/>
              <a:ext cx="5825697" cy="923330"/>
            </a:xfrm>
            <a:prstGeom prst="rect">
              <a:avLst/>
            </a:prstGeom>
            <a:noFill/>
          </p:spPr>
          <p:txBody>
            <a:bodyPr wrap="none" rtlCol="0">
              <a:spAutoFit/>
            </a:bodyPr>
            <a:lstStyle/>
            <a:p>
              <a:r>
                <a:rPr lang="en-GB"/>
                <a:t>Approx. </a:t>
              </a:r>
              <a:r>
                <a:rPr lang="en-GB" b="1"/>
                <a:t>540,000</a:t>
              </a:r>
              <a:r>
                <a:rPr lang="en-GB"/>
                <a:t> international students in the UK.</a:t>
              </a:r>
            </a:p>
            <a:p>
              <a:r>
                <a:rPr lang="en-GB"/>
                <a:t>They made </a:t>
              </a:r>
              <a:r>
                <a:rPr lang="en-GB" b="1"/>
                <a:t>27.5% </a:t>
              </a:r>
              <a:r>
                <a:rPr lang="en-GB"/>
                <a:t>of the </a:t>
              </a:r>
              <a:r>
                <a:rPr lang="en-GB" b="1"/>
                <a:t>total student population</a:t>
              </a:r>
              <a:r>
                <a:rPr lang="en-GB"/>
                <a:t> in the UK.</a:t>
              </a:r>
            </a:p>
            <a:p>
              <a:r>
                <a:rPr lang="en-GB" b="1">
                  <a:solidFill>
                    <a:schemeClr val="accent5">
                      <a:lumMod val="75000"/>
                    </a:schemeClr>
                  </a:solidFill>
                </a:rPr>
                <a:t>16% of all undergraduates </a:t>
              </a:r>
              <a:r>
                <a:rPr lang="en-GB"/>
                <a:t>and </a:t>
              </a:r>
              <a:r>
                <a:rPr lang="en-GB" b="1">
                  <a:solidFill>
                    <a:schemeClr val="accent6">
                      <a:lumMod val="75000"/>
                    </a:schemeClr>
                  </a:solidFill>
                </a:rPr>
                <a:t>40% of all postgraduates. </a:t>
              </a:r>
            </a:p>
          </p:txBody>
        </p:sp>
      </p:grpSp>
      <p:sp>
        <p:nvSpPr>
          <p:cNvPr id="6" name="TextBox 5">
            <a:extLst>
              <a:ext uri="{FF2B5EF4-FFF2-40B4-BE49-F238E27FC236}">
                <a16:creationId xmlns:a16="http://schemas.microsoft.com/office/drawing/2014/main" id="{F37EB858-05A8-46CE-9635-DF70AAE89599}"/>
              </a:ext>
            </a:extLst>
          </p:cNvPr>
          <p:cNvSpPr txBox="1"/>
          <p:nvPr/>
        </p:nvSpPr>
        <p:spPr>
          <a:xfrm>
            <a:off x="5507139" y="3429000"/>
            <a:ext cx="3087287" cy="790575"/>
          </a:xfrm>
          <a:prstGeom prst="rect">
            <a:avLst/>
          </a:prstGeom>
          <a:noFill/>
          <a:ln w="38100">
            <a:solidFill>
              <a:srgbClr val="00B0F0"/>
            </a:solidFill>
          </a:ln>
        </p:spPr>
        <p:txBody>
          <a:bodyPr wrap="square" rtlCol="0">
            <a:spAutoFit/>
          </a:bodyPr>
          <a:lstStyle/>
          <a:p>
            <a:endParaRPr lang="en-GB"/>
          </a:p>
        </p:txBody>
      </p:sp>
      <p:pic>
        <p:nvPicPr>
          <p:cNvPr id="11" name="Picture 2" descr="International students in UK">
            <a:extLst>
              <a:ext uri="{FF2B5EF4-FFF2-40B4-BE49-F238E27FC236}">
                <a16:creationId xmlns:a16="http://schemas.microsoft.com/office/drawing/2014/main" id="{CC68DD5C-DB35-4A5B-B19C-1C1FB6D0D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57" y="762820"/>
            <a:ext cx="8310067" cy="47997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2B94D15-2D64-4939-A680-7C3AA16C3BF9}"/>
              </a:ext>
            </a:extLst>
          </p:cNvPr>
          <p:cNvGrpSpPr/>
          <p:nvPr/>
        </p:nvGrpSpPr>
        <p:grpSpPr>
          <a:xfrm>
            <a:off x="7581900" y="1676400"/>
            <a:ext cx="1012526" cy="3470088"/>
            <a:chOff x="7581900" y="1676400"/>
            <a:chExt cx="1012526" cy="3470088"/>
          </a:xfrm>
        </p:grpSpPr>
        <p:sp>
          <p:nvSpPr>
            <p:cNvPr id="8" name="Oval 7">
              <a:extLst>
                <a:ext uri="{FF2B5EF4-FFF2-40B4-BE49-F238E27FC236}">
                  <a16:creationId xmlns:a16="http://schemas.microsoft.com/office/drawing/2014/main" id="{3A52FA85-7D40-4264-AB9C-7EF46E6995CA}"/>
                </a:ext>
              </a:extLst>
            </p:cNvPr>
            <p:cNvSpPr/>
            <p:nvPr/>
          </p:nvSpPr>
          <p:spPr>
            <a:xfrm>
              <a:off x="7581900" y="1676400"/>
              <a:ext cx="1012526" cy="790575"/>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B39104F-5824-4588-B263-25D1C70599AE}"/>
                </a:ext>
              </a:extLst>
            </p:cNvPr>
            <p:cNvSpPr/>
            <p:nvPr/>
          </p:nvSpPr>
          <p:spPr>
            <a:xfrm>
              <a:off x="7581900" y="4355913"/>
              <a:ext cx="1012526" cy="790575"/>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4D57D51-7396-490B-BB7C-E8A68E3ACDBE}"/>
              </a:ext>
            </a:extLst>
          </p:cNvPr>
          <p:cNvSpPr txBox="1"/>
          <p:nvPr/>
        </p:nvSpPr>
        <p:spPr>
          <a:xfrm>
            <a:off x="3203329" y="3552222"/>
            <a:ext cx="4825441" cy="461665"/>
          </a:xfrm>
          <a:prstGeom prst="rect">
            <a:avLst/>
          </a:prstGeom>
          <a:solidFill>
            <a:srgbClr val="FFC000"/>
          </a:solidFill>
        </p:spPr>
        <p:txBody>
          <a:bodyPr wrap="square">
            <a:spAutoFit/>
          </a:bodyPr>
          <a:lstStyle/>
          <a:p>
            <a:pPr algn="l" rtl="0" fontAlgn="base"/>
            <a:r>
              <a:rPr lang="en-US" sz="2400" b="1" i="0" u="none" strike="noStrike">
                <a:solidFill>
                  <a:srgbClr val="000000"/>
                </a:solidFill>
                <a:effectLst/>
                <a:latin typeface="Calibri" panose="020F0502020204030204" pitchFamily="34" charset="0"/>
              </a:rPr>
              <a:t>2019-</a:t>
            </a:r>
            <a:r>
              <a:rPr lang="en-US" sz="2400" b="1" i="0">
                <a:solidFill>
                  <a:srgbClr val="000000"/>
                </a:solidFill>
                <a:effectLst/>
                <a:latin typeface="Calibri" panose="020F0502020204030204" pitchFamily="34" charset="0"/>
              </a:rPr>
              <a:t>​</a:t>
            </a:r>
            <a:r>
              <a:rPr lang="en-US" sz="2400" b="1">
                <a:solidFill>
                  <a:srgbClr val="000000"/>
                </a:solidFill>
                <a:latin typeface="Calibri" panose="020F0502020204030204" pitchFamily="34" charset="0"/>
              </a:rPr>
              <a:t>20:</a:t>
            </a:r>
            <a:r>
              <a:rPr lang="en-US" sz="2400" b="1" i="0" u="none" strike="noStrike">
                <a:solidFill>
                  <a:srgbClr val="000000"/>
                </a:solidFill>
                <a:effectLst/>
                <a:latin typeface="Calibri" panose="020F0502020204030204" pitchFamily="34" charset="0"/>
              </a:rPr>
              <a:t>  </a:t>
            </a:r>
            <a:r>
              <a:rPr lang="en-US" sz="2400" b="1">
                <a:solidFill>
                  <a:srgbClr val="000000"/>
                </a:solidFill>
                <a:latin typeface="Calibri" panose="020F0502020204030204" pitchFamily="34" charset="0"/>
              </a:rPr>
              <a:t>T</a:t>
            </a:r>
            <a:r>
              <a:rPr lang="en-US" sz="2400" b="1" i="0" u="none" strike="noStrike">
                <a:solidFill>
                  <a:srgbClr val="000000"/>
                </a:solidFill>
                <a:effectLst/>
                <a:latin typeface="Calibri" panose="020F0502020204030204" pitchFamily="34" charset="0"/>
              </a:rPr>
              <a:t>uition fees  = £18.0 billion</a:t>
            </a:r>
            <a:endParaRPr lang="en-US" sz="2400" b="1"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40828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8C9C0-3A2E-E1A6-30B3-C01F9D0112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58676" y="571198"/>
            <a:ext cx="7848223" cy="5472224"/>
          </a:xfrm>
          <a:prstGeom prst="rect">
            <a:avLst/>
          </a:prstGeom>
        </p:spPr>
      </p:pic>
      <p:sp>
        <p:nvSpPr>
          <p:cNvPr id="2" name="Rectangle 1">
            <a:extLst>
              <a:ext uri="{FF2B5EF4-FFF2-40B4-BE49-F238E27FC236}">
                <a16:creationId xmlns:a16="http://schemas.microsoft.com/office/drawing/2014/main" id="{1459F77D-0EAE-C92E-9135-84265367E7A2}"/>
              </a:ext>
            </a:extLst>
          </p:cNvPr>
          <p:cNvSpPr/>
          <p:nvPr/>
        </p:nvSpPr>
        <p:spPr>
          <a:xfrm>
            <a:off x="573378" y="2105562"/>
            <a:ext cx="7618122" cy="342363"/>
          </a:xfrm>
          <a:prstGeom prst="rect">
            <a:avLst/>
          </a:prstGeom>
          <a:noFill/>
          <a:ln w="38100">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C39F079-37D0-A7A2-AE7E-2CA06923CBBE}"/>
              </a:ext>
            </a:extLst>
          </p:cNvPr>
          <p:cNvSpPr txBox="1"/>
          <p:nvPr/>
        </p:nvSpPr>
        <p:spPr>
          <a:xfrm>
            <a:off x="211026" y="6262799"/>
            <a:ext cx="5879205" cy="523220"/>
          </a:xfrm>
          <a:prstGeom prst="rect">
            <a:avLst/>
          </a:prstGeom>
          <a:noFill/>
        </p:spPr>
        <p:txBody>
          <a:bodyPr wrap="square">
            <a:spAutoFit/>
          </a:bodyPr>
          <a:lstStyle/>
          <a:p>
            <a:r>
              <a:rPr lang="en-US" sz="1400"/>
              <a:t>Source: INTERNATIONAL STUDENT RECRUITMENT:  WHY AREN’T WE SECOND? </a:t>
            </a:r>
          </a:p>
          <a:p>
            <a:r>
              <a:rPr lang="en-US" sz="1400"/>
              <a:t>(Universities UK International, 2021) </a:t>
            </a:r>
          </a:p>
        </p:txBody>
      </p:sp>
      <p:sp>
        <p:nvSpPr>
          <p:cNvPr id="5" name="TextBox 4">
            <a:extLst>
              <a:ext uri="{FF2B5EF4-FFF2-40B4-BE49-F238E27FC236}">
                <a16:creationId xmlns:a16="http://schemas.microsoft.com/office/drawing/2014/main" id="{22E45A7A-36A9-BE62-447D-BE1421824513}"/>
              </a:ext>
            </a:extLst>
          </p:cNvPr>
          <p:cNvSpPr txBox="1"/>
          <p:nvPr/>
        </p:nvSpPr>
        <p:spPr>
          <a:xfrm>
            <a:off x="1558344" y="109533"/>
            <a:ext cx="6470426" cy="461665"/>
          </a:xfrm>
          <a:prstGeom prst="rect">
            <a:avLst/>
          </a:prstGeom>
          <a:noFill/>
        </p:spPr>
        <p:txBody>
          <a:bodyPr wrap="none" rtlCol="0">
            <a:spAutoFit/>
          </a:bodyPr>
          <a:lstStyle/>
          <a:p>
            <a:r>
              <a:rPr lang="en-GB" sz="2400" b="1"/>
              <a:t>Internationalization of  UK’s  student population. </a:t>
            </a:r>
          </a:p>
        </p:txBody>
      </p:sp>
    </p:spTree>
    <p:extLst>
      <p:ext uri="{BB962C8B-B14F-4D97-AF65-F5344CB8AC3E}">
        <p14:creationId xmlns:p14="http://schemas.microsoft.com/office/powerpoint/2010/main" val="9074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DAA72F7AB3D04CA48220458528BB43" ma:contentTypeVersion="14" ma:contentTypeDescription="Create a new document." ma:contentTypeScope="" ma:versionID="8643b7adaf94705b3cc8e436cb0dc6bc">
  <xsd:schema xmlns:xsd="http://www.w3.org/2001/XMLSchema" xmlns:xs="http://www.w3.org/2001/XMLSchema" xmlns:p="http://schemas.microsoft.com/office/2006/metadata/properties" xmlns:ns3="10bf3aa2-794f-4d0f-815b-2800062ccedc" xmlns:ns4="f9708323-e26c-4289-92e7-e1fe2a3f46a3" targetNamespace="http://schemas.microsoft.com/office/2006/metadata/properties" ma:root="true" ma:fieldsID="5a96a694fed6d4c9671f498ce3a886d1" ns3:_="" ns4:_="">
    <xsd:import namespace="10bf3aa2-794f-4d0f-815b-2800062ccedc"/>
    <xsd:import namespace="f9708323-e26c-4289-92e7-e1fe2a3f46a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bf3aa2-794f-4d0f-815b-2800062cce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08323-e26c-4289-92e7-e1fe2a3f46a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B7724F-FFC5-4E8F-88A5-62D42AB0620E}">
  <ds:schemaRefs>
    <ds:schemaRef ds:uri="http://schemas.microsoft.com/sharepoint/v3/contenttype/forms"/>
  </ds:schemaRefs>
</ds:datastoreItem>
</file>

<file path=customXml/itemProps2.xml><?xml version="1.0" encoding="utf-8"?>
<ds:datastoreItem xmlns:ds="http://schemas.openxmlformats.org/officeDocument/2006/customXml" ds:itemID="{80BD1958-4BBC-481B-9D4D-E459F3CC0A9A}">
  <ds:schemaRefs>
    <ds:schemaRef ds:uri="http://purl.org/dc/dcmitype/"/>
    <ds:schemaRef ds:uri="http://purl.org/dc/terms/"/>
    <ds:schemaRef ds:uri="10bf3aa2-794f-4d0f-815b-2800062ccedc"/>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f9708323-e26c-4289-92e7-e1fe2a3f46a3"/>
    <ds:schemaRef ds:uri="http://purl.org/dc/elements/1.1/"/>
  </ds:schemaRefs>
</ds:datastoreItem>
</file>

<file path=customXml/itemProps3.xml><?xml version="1.0" encoding="utf-8"?>
<ds:datastoreItem xmlns:ds="http://schemas.openxmlformats.org/officeDocument/2006/customXml" ds:itemID="{17719478-ADD4-4DEA-A53B-1F81013EAED3}">
  <ds:schemaRefs>
    <ds:schemaRef ds:uri="10bf3aa2-794f-4d0f-815b-2800062ccedc"/>
    <ds:schemaRef ds:uri="f9708323-e26c-4289-92e7-e1fe2a3f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12</TotalTime>
  <Words>3262</Words>
  <Application>Microsoft Office PowerPoint</Application>
  <PresentationFormat>On-screen Show (4:3)</PresentationFormat>
  <Paragraphs>382</Paragraphs>
  <Slides>48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Segoe UI</vt:lpstr>
      <vt:lpstr>Tahoma</vt:lpstr>
      <vt:lpstr>UniversLTPro-55Roman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Gutierrez, Aldo</dc:creator>
  <cp:lastModifiedBy>Aldo Gutierrez</cp:lastModifiedBy>
  <cp:revision>2</cp:revision>
  <dcterms:created xsi:type="dcterms:W3CDTF">2022-05-24T13:50:54Z</dcterms:created>
  <dcterms:modified xsi:type="dcterms:W3CDTF">2022-12-19T14:53:52Z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0x01010089DAA72F7AB3D04CA48220458528BB43</vt:lpwstr>
  </property>
</Properties>
</file>