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tags/tag70.xml" ContentType="application/vnd.openxmlformats-officedocument.presentationml.tags+xml"/>
  <Override PartName="/ppt/theme/theme8.xml" ContentType="application/vnd.openxmlformats-officedocument.theme+xml"/>
  <Override PartName="/ppt/tags/tag71.xml" ContentType="application/vnd.openxmlformats-officedocument.presentationml.tags+xml"/>
  <Override PartName="/ppt/tags/tag7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7" r:id="rId3"/>
    <p:sldMasterId id="2147483696" r:id="rId4"/>
    <p:sldMasterId id="2147483713" r:id="rId5"/>
    <p:sldMasterId id="2147483730" r:id="rId6"/>
    <p:sldMasterId id="2147483742" r:id="rId7"/>
  </p:sldMasterIdLst>
  <p:notesMasterIdLst>
    <p:notesMasterId r:id="rId51"/>
  </p:notesMasterIdLst>
  <p:sldIdLst>
    <p:sldId id="260" r:id="rId8"/>
    <p:sldId id="259" r:id="rId9"/>
    <p:sldId id="257" r:id="rId10"/>
    <p:sldId id="291" r:id="rId11"/>
    <p:sldId id="258" r:id="rId12"/>
    <p:sldId id="267" r:id="rId13"/>
    <p:sldId id="301" r:id="rId14"/>
    <p:sldId id="302" r:id="rId15"/>
    <p:sldId id="303" r:id="rId16"/>
    <p:sldId id="266" r:id="rId17"/>
    <p:sldId id="269" r:id="rId18"/>
    <p:sldId id="274" r:id="rId19"/>
    <p:sldId id="281" r:id="rId20"/>
    <p:sldId id="282" r:id="rId21"/>
    <p:sldId id="283" r:id="rId22"/>
    <p:sldId id="284" r:id="rId23"/>
    <p:sldId id="290" r:id="rId24"/>
    <p:sldId id="275" r:id="rId25"/>
    <p:sldId id="307" r:id="rId26"/>
    <p:sldId id="311" r:id="rId27"/>
    <p:sldId id="285" r:id="rId28"/>
    <p:sldId id="277" r:id="rId29"/>
    <p:sldId id="278" r:id="rId30"/>
    <p:sldId id="279" r:id="rId31"/>
    <p:sldId id="308" r:id="rId32"/>
    <p:sldId id="280" r:id="rId33"/>
    <p:sldId id="309" r:id="rId34"/>
    <p:sldId id="287" r:id="rId35"/>
    <p:sldId id="286" r:id="rId36"/>
    <p:sldId id="294" r:id="rId37"/>
    <p:sldId id="289" r:id="rId38"/>
    <p:sldId id="292" r:id="rId39"/>
    <p:sldId id="293" r:id="rId40"/>
    <p:sldId id="295" r:id="rId41"/>
    <p:sldId id="296" r:id="rId42"/>
    <p:sldId id="297" r:id="rId43"/>
    <p:sldId id="314" r:id="rId44"/>
    <p:sldId id="312" r:id="rId45"/>
    <p:sldId id="313" r:id="rId46"/>
    <p:sldId id="300" r:id="rId47"/>
    <p:sldId id="264" r:id="rId48"/>
    <p:sldId id="265" r:id="rId49"/>
    <p:sldId id="26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130" autoAdjust="0"/>
  </p:normalViewPr>
  <p:slideViewPr>
    <p:cSldViewPr snapToGrid="0">
      <p:cViewPr varScale="1">
        <p:scale>
          <a:sx n="73" d="100"/>
          <a:sy n="73" d="100"/>
        </p:scale>
        <p:origin x="998"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465D25-808E-409C-B656-595C537C97D0}" type="datetimeFigureOut">
              <a:rPr lang="en-GB" smtClean="0"/>
              <a:t>26/01/2023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BB96EE-BE7E-4D0A-BE6B-268308D95D59}" type="slidenum">
              <a:rPr lang="en-GB" smtClean="0"/>
              <a:t>‹#›</a:t>
            </a:fld>
            <a:endParaRPr lang="en-GB"/>
          </a:p>
        </p:txBody>
      </p:sp>
    </p:spTree>
    <p:extLst>
      <p:ext uri="{BB962C8B-B14F-4D97-AF65-F5344CB8AC3E}">
        <p14:creationId xmlns:p14="http://schemas.microsoft.com/office/powerpoint/2010/main" val="1212155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solidFill>
                  <a:srgbClr val="CD5A4D"/>
                </a:solidFill>
                <a:latin typeface="JMyriadSemibold"/>
              </a:rPr>
              <a:t>Horizontal Brain Sections through Basal Ganglia and Thalamus </a:t>
            </a:r>
            <a:r>
              <a:rPr lang="en-GB" sz="1800" b="0" i="0" u="none" strike="noStrike" baseline="0" dirty="0">
                <a:solidFill>
                  <a:srgbClr val="000000"/>
                </a:solidFill>
                <a:latin typeface="PalatinoLT-Roman"/>
              </a:rPr>
              <a:t>Myelin is stained dark. The spatial relationships between the basal ganglia, thalamus, internal capsule, ventricles, and other structures can be seen. (A) and (B) progress from inferior to superior.</a:t>
            </a:r>
            <a:endParaRPr lang="en-GB" dirty="0"/>
          </a:p>
        </p:txBody>
      </p:sp>
      <p:sp>
        <p:nvSpPr>
          <p:cNvPr id="4" name="Slide Number Placeholder 3"/>
          <p:cNvSpPr>
            <a:spLocks noGrp="1"/>
          </p:cNvSpPr>
          <p:nvPr>
            <p:ph type="sldNum" sz="quarter" idx="5"/>
          </p:nvPr>
        </p:nvSpPr>
        <p:spPr/>
        <p:txBody>
          <a:bodyPr/>
          <a:lstStyle/>
          <a:p>
            <a:fld id="{63BB96EE-BE7E-4D0A-BE6B-268308D95D59}" type="slidenum">
              <a:rPr lang="en-GB" smtClean="0"/>
              <a:t>10</a:t>
            </a:fld>
            <a:endParaRPr lang="en-GB"/>
          </a:p>
        </p:txBody>
      </p:sp>
    </p:spTree>
    <p:extLst>
      <p:ext uri="{BB962C8B-B14F-4D97-AF65-F5344CB8AC3E}">
        <p14:creationId xmlns:p14="http://schemas.microsoft.com/office/powerpoint/2010/main" val="776035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3BB96EE-BE7E-4D0A-BE6B-268308D95D59}" type="slidenum">
              <a:rPr lang="en-GB" smtClean="0"/>
              <a:t>29</a:t>
            </a:fld>
            <a:endParaRPr lang="en-GB"/>
          </a:p>
        </p:txBody>
      </p:sp>
    </p:spTree>
    <p:extLst>
      <p:ext uri="{BB962C8B-B14F-4D97-AF65-F5344CB8AC3E}">
        <p14:creationId xmlns:p14="http://schemas.microsoft.com/office/powerpoint/2010/main" val="3307023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1.</a:t>
            </a:r>
            <a:r>
              <a:rPr lang="en-GB" b="0" baseline="0" dirty="0"/>
              <a:t> </a:t>
            </a:r>
            <a:r>
              <a:rPr lang="en-GB" b="0" dirty="0"/>
              <a:t>Axons from the cerebral cortex enter the upper portions of the cerebral white matter, or corona </a:t>
            </a:r>
            <a:r>
              <a:rPr lang="en-GB" b="0" dirty="0" err="1"/>
              <a:t>radiata</a:t>
            </a:r>
            <a:r>
              <a:rPr lang="en-GB" b="0" dirty="0"/>
              <a:t>  and descend toward the internal capsule</a:t>
            </a:r>
          </a:p>
          <a:p>
            <a:r>
              <a:rPr lang="en-GB" b="0" dirty="0"/>
              <a:t>2.</a:t>
            </a:r>
            <a:r>
              <a:rPr lang="en-GB" b="0" baseline="0" dirty="0"/>
              <a:t> </a:t>
            </a:r>
            <a:r>
              <a:rPr lang="en-GB" b="0" dirty="0"/>
              <a:t>The internal capsule continues into the midbrain cerebral peduncles</a:t>
            </a:r>
          </a:p>
          <a:p>
            <a:r>
              <a:rPr lang="en-GB" b="0" dirty="0"/>
              <a:t>3.</a:t>
            </a:r>
            <a:r>
              <a:rPr lang="en-GB" b="0" baseline="0" dirty="0"/>
              <a:t> </a:t>
            </a:r>
            <a:r>
              <a:rPr lang="en-GB" b="0" dirty="0"/>
              <a:t>Next descend through the ventral pons, where they form somewhat scattered fascicles. These collect on the ventral surface of the medulla to form the medullary pyramids</a:t>
            </a:r>
          </a:p>
          <a:p>
            <a:r>
              <a:rPr lang="en-GB" b="0" dirty="0"/>
              <a:t>4.</a:t>
            </a:r>
            <a:r>
              <a:rPr lang="en-GB" b="0" baseline="0" dirty="0"/>
              <a:t> </a:t>
            </a:r>
            <a:r>
              <a:rPr lang="en-GB" b="0" dirty="0"/>
              <a:t>The transition from medulla to spinal cord is called the </a:t>
            </a:r>
            <a:r>
              <a:rPr lang="en-GB" b="0" dirty="0" err="1"/>
              <a:t>cervicomedullary</a:t>
            </a:r>
            <a:r>
              <a:rPr lang="en-GB" b="0" dirty="0"/>
              <a:t> junction, which occurs at the level of the foramen magnum. At this point about 85% of the pyramidal tract </a:t>
            </a:r>
            <a:r>
              <a:rPr lang="en-GB" b="0" dirty="0" err="1"/>
              <a:t>fibers</a:t>
            </a:r>
            <a:r>
              <a:rPr lang="en-GB" b="0" dirty="0"/>
              <a:t> cross over in the pyramidal decussation to enter the lateral white matter columns of the spinal cord, forming the lateral corticospinal tract </a:t>
            </a:r>
          </a:p>
          <a:p>
            <a:r>
              <a:rPr lang="en-GB" b="0" dirty="0"/>
              <a:t>5.</a:t>
            </a:r>
            <a:r>
              <a:rPr lang="en-GB" b="0" baseline="0" dirty="0"/>
              <a:t> </a:t>
            </a:r>
            <a:r>
              <a:rPr lang="en-GB" b="0" dirty="0"/>
              <a:t>A </a:t>
            </a:r>
            <a:r>
              <a:rPr lang="en-GB" b="0" dirty="0" err="1"/>
              <a:t>somatotopic</a:t>
            </a:r>
            <a:r>
              <a:rPr lang="en-GB" b="0" dirty="0"/>
              <a:t> representation is present in the lateral corticospinal tract, with </a:t>
            </a:r>
            <a:r>
              <a:rPr lang="en-GB" b="0" dirty="0" err="1"/>
              <a:t>fibers</a:t>
            </a:r>
            <a:r>
              <a:rPr lang="en-GB" b="0" dirty="0"/>
              <a:t> that control the upper extremity located medial to those that control the lower extremity</a:t>
            </a:r>
          </a:p>
          <a:p>
            <a:r>
              <a:rPr lang="en-GB" b="0" dirty="0"/>
              <a:t>6.</a:t>
            </a:r>
            <a:r>
              <a:rPr lang="en-GB" b="0" baseline="0" dirty="0"/>
              <a:t> </a:t>
            </a:r>
            <a:r>
              <a:rPr lang="en-GB" b="0" dirty="0"/>
              <a:t>Finally, the axons of the lateral corticospinal tract enter the spinal cord central grey matter to synapse onto anterior horn cells</a:t>
            </a:r>
          </a:p>
        </p:txBody>
      </p:sp>
      <p:sp>
        <p:nvSpPr>
          <p:cNvPr id="4" name="Slide Number Placeholder 3"/>
          <p:cNvSpPr>
            <a:spLocks noGrp="1"/>
          </p:cNvSpPr>
          <p:nvPr>
            <p:ph type="sldNum" sz="quarter" idx="10"/>
          </p:nvPr>
        </p:nvSpPr>
        <p:spPr/>
        <p:txBody>
          <a:bodyPr/>
          <a:lstStyle/>
          <a:p>
            <a:fld id="{63BB96EE-BE7E-4D0A-BE6B-268308D95D59}" type="slidenum">
              <a:rPr lang="en-GB" smtClean="0"/>
              <a:t>31</a:t>
            </a:fld>
            <a:endParaRPr lang="en-GB"/>
          </a:p>
        </p:txBody>
      </p:sp>
    </p:spTree>
    <p:extLst>
      <p:ext uri="{BB962C8B-B14F-4D97-AF65-F5344CB8AC3E}">
        <p14:creationId xmlns:p14="http://schemas.microsoft.com/office/powerpoint/2010/main" val="1427720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3BB96EE-BE7E-4D0A-BE6B-268308D95D59}" type="slidenum">
              <a:rPr lang="en-GB" smtClean="0"/>
              <a:t>32</a:t>
            </a:fld>
            <a:endParaRPr lang="en-GB"/>
          </a:p>
        </p:txBody>
      </p:sp>
    </p:spTree>
    <p:extLst>
      <p:ext uri="{BB962C8B-B14F-4D97-AF65-F5344CB8AC3E}">
        <p14:creationId xmlns:p14="http://schemas.microsoft.com/office/powerpoint/2010/main" val="598966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1.Large-diameter, myelinated axons carrying information about proprioception, vibration sense, and fine touch enter the spinal cord via the medial portion of the dorsal root entry zone as we can see in the figure. Many of these axons then enter the ipsilateral posterior columns to ascend all the way to the posterior column nuclei in the medulla. In addition, some axon collaterals enter the spinal cord central grey matter to synapse onto interneurons and motor neurons. </a:t>
            </a:r>
          </a:p>
          <a:p>
            <a:r>
              <a:rPr lang="en-GB" dirty="0"/>
              <a:t>2.The medial portion, called the gracile fasciculus (gracile means “thin”) carries information from the legs and lower trunk. The more lateral cuneate fasciculus (cuneate means “wedge shaped”) carries information from the upper trunk above about T6, and from the arms and neck. </a:t>
            </a:r>
          </a:p>
          <a:p>
            <a:r>
              <a:rPr lang="en-GB" dirty="0"/>
              <a:t>3.The first-order sensory neurons that have axons in the gracile and cuneate fasciculi (also called fasciculus </a:t>
            </a:r>
            <a:r>
              <a:rPr lang="en-GB" dirty="0" err="1"/>
              <a:t>gracilis</a:t>
            </a:r>
            <a:r>
              <a:rPr lang="en-GB" dirty="0"/>
              <a:t> and fasciculus cuneatus) synapse onto second-order neurons in the nucleus </a:t>
            </a:r>
            <a:r>
              <a:rPr lang="en-GB" dirty="0" err="1"/>
              <a:t>gracilis</a:t>
            </a:r>
            <a:r>
              <a:rPr lang="en-GB" dirty="0"/>
              <a:t> and nucleus cuneatus, respectively.</a:t>
            </a:r>
          </a:p>
          <a:p>
            <a:r>
              <a:rPr lang="en-GB" dirty="0"/>
              <a:t>4.Axons of these second-order neurons decussate as internal arcuate </a:t>
            </a:r>
            <a:r>
              <a:rPr lang="en-GB" dirty="0" err="1"/>
              <a:t>fibers</a:t>
            </a:r>
            <a:r>
              <a:rPr lang="en-GB" dirty="0"/>
              <a:t> and then form the medial lemniscus on the other side of the medulla. </a:t>
            </a:r>
          </a:p>
          <a:p>
            <a:r>
              <a:rPr lang="en-GB" dirty="0"/>
              <a:t>5.The medial lemniscus initially has a vertical orientation and then comes to occupy a progressively more lateral and inclined position as it ascends in the brainstem. </a:t>
            </a:r>
          </a:p>
          <a:p>
            <a:r>
              <a:rPr lang="en-GB" dirty="0"/>
              <a:t>6 The next major synapse occurs when the medial lemniscus axons terminate in the ventral posterior lateral nucleus (VPL) of the thalamus. The neurons of the VPL then project through the posterior limb of the internal capsule in the thalamic somatosensory radiations to reach the primary somatosensory cortex in the postcentral gyrus.</a:t>
            </a:r>
          </a:p>
          <a:p>
            <a:endParaRPr lang="en-GB" dirty="0"/>
          </a:p>
        </p:txBody>
      </p:sp>
      <p:sp>
        <p:nvSpPr>
          <p:cNvPr id="4" name="Slide Number Placeholder 3"/>
          <p:cNvSpPr>
            <a:spLocks noGrp="1"/>
          </p:cNvSpPr>
          <p:nvPr>
            <p:ph type="sldNum" sz="quarter" idx="10"/>
          </p:nvPr>
        </p:nvSpPr>
        <p:spPr/>
        <p:txBody>
          <a:bodyPr/>
          <a:lstStyle/>
          <a:p>
            <a:fld id="{63BB96EE-BE7E-4D0A-BE6B-268308D95D59}" type="slidenum">
              <a:rPr lang="en-GB" smtClean="0"/>
              <a:t>35</a:t>
            </a:fld>
            <a:endParaRPr lang="en-GB"/>
          </a:p>
        </p:txBody>
      </p:sp>
    </p:spTree>
    <p:extLst>
      <p:ext uri="{BB962C8B-B14F-4D97-AF65-F5344CB8AC3E}">
        <p14:creationId xmlns:p14="http://schemas.microsoft.com/office/powerpoint/2010/main" val="1314271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a:t>
            </a:r>
            <a:r>
              <a:rPr lang="en-GB" b="0" dirty="0"/>
              <a:t>. The anterolateral pathways consist of three tracts: the spinothalamic, </a:t>
            </a:r>
            <a:r>
              <a:rPr lang="en-GB" b="0" dirty="0" err="1"/>
              <a:t>spinoreticular</a:t>
            </a:r>
            <a:r>
              <a:rPr lang="en-GB" b="0" dirty="0"/>
              <a:t>, and </a:t>
            </a:r>
            <a:r>
              <a:rPr lang="en-GB" b="0" dirty="0" err="1"/>
              <a:t>spinomesencephalic</a:t>
            </a:r>
            <a:r>
              <a:rPr lang="en-GB" b="0" dirty="0"/>
              <a:t> tracts.</a:t>
            </a:r>
          </a:p>
          <a:p>
            <a:r>
              <a:rPr lang="en-GB" b="0" dirty="0"/>
              <a:t>2. Smaller-diameter and unmyelinated axons carrying information about pain and temperature sense also enter the spinal cord via the dorsal root entry zone. However, these axons make their first synapses immediately in the </a:t>
            </a:r>
            <a:r>
              <a:rPr lang="en-GB" b="0" dirty="0" err="1"/>
              <a:t>gray</a:t>
            </a:r>
            <a:r>
              <a:rPr lang="en-GB" b="0" dirty="0"/>
              <a:t> matter of the spinal cord. </a:t>
            </a:r>
          </a:p>
          <a:p>
            <a:r>
              <a:rPr lang="en-GB" b="0" dirty="0"/>
              <a:t>3. Some axon collaterals ascend or descend for a few segments in Lissauer’s tract before entering the central grey. </a:t>
            </a:r>
          </a:p>
          <a:p>
            <a:r>
              <a:rPr lang="en-GB" b="0" dirty="0"/>
              <a:t>4. Axons from the second-order sensory neurons in the central </a:t>
            </a:r>
            <a:r>
              <a:rPr lang="en-GB" b="0" dirty="0" err="1"/>
              <a:t>gray</a:t>
            </a:r>
            <a:r>
              <a:rPr lang="en-GB" b="0" dirty="0"/>
              <a:t> cross over in the spinal cord anterior (ventral) commissure to ascend in the anterolateral white matter. It should be noted that it takes two to three spinal segments for the decussating </a:t>
            </a:r>
            <a:r>
              <a:rPr lang="en-GB" b="0" dirty="0" err="1"/>
              <a:t>fibers</a:t>
            </a:r>
            <a:r>
              <a:rPr lang="en-GB" b="0" dirty="0"/>
              <a:t> to reach the opposite side, so a lateral cord lesion will affect contralateral pain and temperature sensation beginning a few segments below the level of the lesion.</a:t>
            </a:r>
          </a:p>
          <a:p>
            <a:r>
              <a:rPr lang="en-GB" b="0" dirty="0"/>
              <a:t>5. When they reach the medulla, the anterolateral pathways are located laterally, running in the groove between the inferior olives and the inferior cerebellar </a:t>
            </a:r>
            <a:r>
              <a:rPr lang="en-GB" b="0" dirty="0" err="1"/>
              <a:t>peduncles.They</a:t>
            </a:r>
            <a:r>
              <a:rPr lang="en-GB" b="0" dirty="0"/>
              <a:t> then enter the pontine tegmentum to lie just lateral to the medial lemniscus in the pons and midbrain.</a:t>
            </a:r>
          </a:p>
        </p:txBody>
      </p:sp>
      <p:sp>
        <p:nvSpPr>
          <p:cNvPr id="4" name="Slide Number Placeholder 3"/>
          <p:cNvSpPr>
            <a:spLocks noGrp="1"/>
          </p:cNvSpPr>
          <p:nvPr>
            <p:ph type="sldNum" sz="quarter" idx="10"/>
          </p:nvPr>
        </p:nvSpPr>
        <p:spPr/>
        <p:txBody>
          <a:bodyPr/>
          <a:lstStyle/>
          <a:p>
            <a:fld id="{63BB96EE-BE7E-4D0A-BE6B-268308D95D59}" type="slidenum">
              <a:rPr lang="en-GB" smtClean="0"/>
              <a:t>36</a:t>
            </a:fld>
            <a:endParaRPr lang="en-GB"/>
          </a:p>
        </p:txBody>
      </p:sp>
    </p:spTree>
    <p:extLst>
      <p:ext uri="{BB962C8B-B14F-4D97-AF65-F5344CB8AC3E}">
        <p14:creationId xmlns:p14="http://schemas.microsoft.com/office/powerpoint/2010/main" val="1223288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Coronal section </a:t>
            </a:r>
          </a:p>
          <a:p>
            <a:r>
              <a:rPr lang="en-GB" dirty="0"/>
              <a:t>Caudate nucleus </a:t>
            </a:r>
          </a:p>
          <a:p>
            <a:r>
              <a:rPr lang="en-GB" dirty="0"/>
              <a:t>Corpus callosum</a:t>
            </a:r>
          </a:p>
          <a:p>
            <a:r>
              <a:rPr lang="en-GB" dirty="0"/>
              <a:t>Globus pallidus </a:t>
            </a:r>
          </a:p>
          <a:p>
            <a:r>
              <a:rPr lang="en-GB" dirty="0"/>
              <a:t>Hippocampus</a:t>
            </a:r>
          </a:p>
          <a:p>
            <a:r>
              <a:rPr lang="en-GB" dirty="0"/>
              <a:t>Internal capsule</a:t>
            </a:r>
          </a:p>
          <a:p>
            <a:r>
              <a:rPr lang="en-GB" dirty="0"/>
              <a:t>Lateral ventricles </a:t>
            </a:r>
          </a:p>
          <a:p>
            <a:r>
              <a:rPr lang="en-GB" dirty="0"/>
              <a:t> </a:t>
            </a:r>
          </a:p>
          <a:p>
            <a:endParaRPr lang="en-GB" dirty="0"/>
          </a:p>
        </p:txBody>
      </p:sp>
      <p:sp>
        <p:nvSpPr>
          <p:cNvPr id="4" name="Slide Number Placeholder 3"/>
          <p:cNvSpPr>
            <a:spLocks noGrp="1"/>
          </p:cNvSpPr>
          <p:nvPr>
            <p:ph type="sldNum" sz="quarter" idx="5"/>
          </p:nvPr>
        </p:nvSpPr>
        <p:spPr/>
        <p:txBody>
          <a:bodyPr/>
          <a:lstStyle/>
          <a:p>
            <a:fld id="{63BB96EE-BE7E-4D0A-BE6B-268308D95D59}" type="slidenum">
              <a:rPr lang="en-GB" smtClean="0"/>
              <a:t>38</a:t>
            </a:fld>
            <a:endParaRPr lang="en-GB"/>
          </a:p>
        </p:txBody>
      </p:sp>
    </p:spTree>
    <p:extLst>
      <p:ext uri="{BB962C8B-B14F-4D97-AF65-F5344CB8AC3E}">
        <p14:creationId xmlns:p14="http://schemas.microsoft.com/office/powerpoint/2010/main" val="1399562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Putamen (coronal section)</a:t>
            </a:r>
          </a:p>
          <a:p>
            <a:r>
              <a:rPr lang="en-GB" dirty="0"/>
              <a:t>Putamen (coronal section)</a:t>
            </a:r>
          </a:p>
          <a:p>
            <a:r>
              <a:rPr lang="en-GB" dirty="0"/>
              <a:t>Basel nuclei (transverse section, superior view )</a:t>
            </a:r>
          </a:p>
          <a:p>
            <a:r>
              <a:rPr lang="en-GB" dirty="0"/>
              <a:t>Internal capsule (transverse section, superior view )</a:t>
            </a:r>
          </a:p>
          <a:p>
            <a:r>
              <a:rPr lang="en-GB" dirty="0"/>
              <a:t>Thalamus (transverse section, superior view )</a:t>
            </a:r>
          </a:p>
          <a:p>
            <a:r>
              <a:rPr lang="en-GB"/>
              <a:t>Corpus callosum (lateral view)</a:t>
            </a:r>
            <a:endParaRPr lang="en-GB" dirty="0"/>
          </a:p>
          <a:p>
            <a:endParaRPr lang="en-GB" dirty="0"/>
          </a:p>
        </p:txBody>
      </p:sp>
      <p:sp>
        <p:nvSpPr>
          <p:cNvPr id="4" name="Slide Number Placeholder 3"/>
          <p:cNvSpPr>
            <a:spLocks noGrp="1"/>
          </p:cNvSpPr>
          <p:nvPr>
            <p:ph type="sldNum" sz="quarter" idx="5"/>
          </p:nvPr>
        </p:nvSpPr>
        <p:spPr/>
        <p:txBody>
          <a:bodyPr/>
          <a:lstStyle/>
          <a:p>
            <a:fld id="{63BB96EE-BE7E-4D0A-BE6B-268308D95D59}" type="slidenum">
              <a:rPr lang="en-GB" smtClean="0"/>
              <a:t>39</a:t>
            </a:fld>
            <a:endParaRPr lang="en-GB"/>
          </a:p>
        </p:txBody>
      </p:sp>
    </p:spTree>
    <p:extLst>
      <p:ext uri="{BB962C8B-B14F-4D97-AF65-F5344CB8AC3E}">
        <p14:creationId xmlns:p14="http://schemas.microsoft.com/office/powerpoint/2010/main" val="1858420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dirty="0"/>
              <a:t>Bradykinesia</a:t>
            </a:r>
            <a:r>
              <a:rPr lang="en-GB" dirty="0"/>
              <a:t> means “slowed movements”; </a:t>
            </a:r>
          </a:p>
          <a:p>
            <a:pPr marL="171450" indent="-171450">
              <a:buFont typeface="Arial" panose="020B0604020202020204" pitchFamily="34" charset="0"/>
              <a:buChar char="•"/>
            </a:pPr>
            <a:r>
              <a:rPr lang="en-GB" b="1" dirty="0" err="1"/>
              <a:t>Hypokinesia</a:t>
            </a:r>
            <a:r>
              <a:rPr lang="en-GB" dirty="0"/>
              <a:t> “decreased amount of</a:t>
            </a:r>
            <a:r>
              <a:rPr lang="en-GB" baseline="0" dirty="0"/>
              <a:t> </a:t>
            </a:r>
            <a:r>
              <a:rPr lang="en-GB" dirty="0"/>
              <a:t>movements”; </a:t>
            </a:r>
          </a:p>
          <a:p>
            <a:pPr marL="171450" indent="-171450">
              <a:buFont typeface="Arial" panose="020B0604020202020204" pitchFamily="34" charset="0"/>
              <a:buChar char="•"/>
            </a:pPr>
            <a:r>
              <a:rPr lang="en-GB" b="1" dirty="0"/>
              <a:t>Akinesia</a:t>
            </a:r>
            <a:r>
              <a:rPr lang="en-GB" dirty="0"/>
              <a:t> “absence of movement</a:t>
            </a:r>
          </a:p>
          <a:p>
            <a:pPr marL="171450" indent="-171450">
              <a:buFont typeface="Arial" panose="020B0604020202020204" pitchFamily="34" charset="0"/>
              <a:buChar char="•"/>
            </a:pPr>
            <a:r>
              <a:rPr lang="en-GB" b="1" dirty="0"/>
              <a:t>Rigidity</a:t>
            </a:r>
            <a:r>
              <a:rPr lang="en-GB" baseline="0" dirty="0"/>
              <a:t> is </a:t>
            </a:r>
            <a:r>
              <a:rPr lang="en-GB" dirty="0"/>
              <a:t>Increased resistance to passive movement of a limb</a:t>
            </a:r>
          </a:p>
          <a:p>
            <a:pPr marL="171450" indent="-171450">
              <a:buFont typeface="Arial" panose="020B0604020202020204" pitchFamily="34" charset="0"/>
              <a:buChar char="•"/>
            </a:pPr>
            <a:r>
              <a:rPr lang="en-GB" sz="1200" i="0" kern="1200" dirty="0">
                <a:solidFill>
                  <a:schemeClr val="tx1"/>
                </a:solidFill>
                <a:effectLst/>
                <a:latin typeface="+mn-lt"/>
                <a:ea typeface="+mn-ea"/>
                <a:cs typeface="+mn-cs"/>
              </a:rPr>
              <a:t>In </a:t>
            </a:r>
            <a:r>
              <a:rPr lang="en-GB" sz="1200" b="1" i="0" kern="1200" dirty="0">
                <a:solidFill>
                  <a:schemeClr val="tx1"/>
                </a:solidFill>
                <a:effectLst/>
                <a:latin typeface="+mn-lt"/>
                <a:ea typeface="+mn-ea"/>
                <a:cs typeface="+mn-cs"/>
              </a:rPr>
              <a:t>dystonia </a:t>
            </a:r>
            <a:r>
              <a:rPr lang="en-GB" sz="1200" i="0" kern="1200" dirty="0">
                <a:solidFill>
                  <a:schemeClr val="tx1"/>
                </a:solidFill>
                <a:effectLst/>
                <a:latin typeface="+mn-lt"/>
                <a:ea typeface="+mn-ea"/>
                <a:cs typeface="+mn-cs"/>
              </a:rPr>
              <a:t>the patient assumes abnormal, often distorted positions of the</a:t>
            </a:r>
            <a:r>
              <a:rPr lang="en-GB" sz="1200" i="0" kern="1200" baseline="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limbs, trunk, or face that are more sustained or slower than in </a:t>
            </a:r>
            <a:r>
              <a:rPr lang="en-GB" sz="1200" i="0" kern="1200" dirty="0" err="1">
                <a:solidFill>
                  <a:schemeClr val="tx1"/>
                </a:solidFill>
                <a:effectLst/>
                <a:latin typeface="+mn-lt"/>
                <a:ea typeface="+mn-ea"/>
                <a:cs typeface="+mn-cs"/>
              </a:rPr>
              <a:t>athetosis</a:t>
            </a:r>
            <a:endParaRPr lang="en-GB" sz="120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i="0" kern="1200" dirty="0" err="1">
                <a:solidFill>
                  <a:schemeClr val="tx1"/>
                </a:solidFill>
                <a:effectLst/>
                <a:latin typeface="+mn-lt"/>
                <a:ea typeface="+mn-ea"/>
                <a:cs typeface="+mn-cs"/>
              </a:rPr>
              <a:t>Athetosis</a:t>
            </a:r>
            <a:r>
              <a:rPr lang="en-GB" sz="1200" b="1" i="0" kern="120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is characterized by writhing, twisting movements of the </a:t>
            </a:r>
            <a:r>
              <a:rPr lang="en-GB" sz="1200" i="0" kern="1200" dirty="0" err="1">
                <a:solidFill>
                  <a:schemeClr val="tx1"/>
                </a:solidFill>
                <a:effectLst/>
                <a:latin typeface="+mn-lt"/>
                <a:ea typeface="+mn-ea"/>
                <a:cs typeface="+mn-cs"/>
              </a:rPr>
              <a:t>limbs,face</a:t>
            </a:r>
            <a:r>
              <a:rPr lang="en-GB" sz="1200" i="0" kern="1200" dirty="0">
                <a:solidFill>
                  <a:schemeClr val="tx1"/>
                </a:solidFill>
                <a:effectLst/>
                <a:latin typeface="+mn-lt"/>
                <a:ea typeface="+mn-ea"/>
                <a:cs typeface="+mn-cs"/>
              </a:rPr>
              <a:t>, and trunk that sometimes merge with faster </a:t>
            </a:r>
            <a:r>
              <a:rPr lang="en-GB" sz="1200" i="0" kern="1200" dirty="0" err="1">
                <a:solidFill>
                  <a:schemeClr val="tx1"/>
                </a:solidFill>
                <a:effectLst/>
                <a:latin typeface="+mn-lt"/>
                <a:ea typeface="+mn-ea"/>
                <a:cs typeface="+mn-cs"/>
              </a:rPr>
              <a:t>choreic</a:t>
            </a:r>
            <a:r>
              <a:rPr lang="en-GB" sz="1200" i="0" kern="1200" dirty="0">
                <a:solidFill>
                  <a:schemeClr val="tx1"/>
                </a:solidFill>
                <a:effectLst/>
                <a:latin typeface="+mn-lt"/>
                <a:ea typeface="+mn-ea"/>
                <a:cs typeface="+mn-cs"/>
              </a:rPr>
              <a:t> movements, giving</a:t>
            </a:r>
            <a:r>
              <a:rPr lang="en-GB" sz="1200" i="0" kern="1200" baseline="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rise to the term </a:t>
            </a:r>
            <a:r>
              <a:rPr lang="en-GB" sz="1200" b="1" i="0" kern="1200" dirty="0" err="1">
                <a:solidFill>
                  <a:schemeClr val="tx1"/>
                </a:solidFill>
                <a:effectLst/>
                <a:latin typeface="+mn-lt"/>
                <a:ea typeface="+mn-ea"/>
                <a:cs typeface="+mn-cs"/>
              </a:rPr>
              <a:t>choreoathetosis</a:t>
            </a:r>
            <a:endParaRPr lang="en-GB"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a:t>
            </a:r>
            <a:r>
              <a:rPr lang="en-GB" sz="1200" b="0" i="0" kern="1200" baseline="0" dirty="0">
                <a:solidFill>
                  <a:schemeClr val="tx1"/>
                </a:solidFill>
                <a:effectLst/>
                <a:latin typeface="+mn-lt"/>
                <a:ea typeface="+mn-ea"/>
                <a:cs typeface="+mn-cs"/>
              </a:rPr>
              <a:t> word </a:t>
            </a:r>
            <a:r>
              <a:rPr lang="en-GB" sz="1200" b="1" i="0" kern="1200" dirty="0">
                <a:solidFill>
                  <a:schemeClr val="tx1"/>
                </a:solidFill>
                <a:effectLst/>
                <a:latin typeface="+mn-lt"/>
                <a:ea typeface="+mn-ea"/>
                <a:cs typeface="+mn-cs"/>
              </a:rPr>
              <a:t>Chorea</a:t>
            </a:r>
            <a:r>
              <a:rPr lang="en-GB" sz="1200" i="0" kern="1200" dirty="0">
                <a:solidFill>
                  <a:schemeClr val="tx1"/>
                </a:solidFill>
                <a:effectLst/>
                <a:latin typeface="+mn-lt"/>
                <a:ea typeface="+mn-ea"/>
                <a:cs typeface="+mn-cs"/>
              </a:rPr>
              <a:t> means literally “dance” and is applied to movement disorders characterized nearly continuous involuntary movements that have a</a:t>
            </a:r>
            <a:r>
              <a:rPr lang="en-GB" sz="1200" i="0" kern="1200" baseline="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fluid or jerky, constantly varying quality</a:t>
            </a:r>
          </a:p>
          <a:p>
            <a:pPr marL="171450" indent="-171450">
              <a:buFont typeface="Arial" panose="020B0604020202020204" pitchFamily="34" charset="0"/>
              <a:buChar char="•"/>
            </a:pPr>
            <a:r>
              <a:rPr lang="en-GB" sz="1200" b="1" i="0" kern="1200" dirty="0" err="1">
                <a:solidFill>
                  <a:schemeClr val="tx1"/>
                </a:solidFill>
                <a:effectLst/>
                <a:latin typeface="+mn-lt"/>
                <a:ea typeface="+mn-ea"/>
                <a:cs typeface="+mn-cs"/>
              </a:rPr>
              <a:t>Ballismus</a:t>
            </a:r>
            <a:r>
              <a:rPr lang="en-GB" sz="1200" i="0" kern="1200" dirty="0">
                <a:solidFill>
                  <a:schemeClr val="tx1"/>
                </a:solidFill>
                <a:effectLst/>
                <a:latin typeface="+mn-lt"/>
                <a:ea typeface="+mn-ea"/>
                <a:cs typeface="+mn-cs"/>
              </a:rPr>
              <a:t> Movements of the proximal limb muscles with a larger-amplitude, more rotatory or flinging quality than chorea </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Tics</a:t>
            </a:r>
            <a:r>
              <a:rPr lang="en-GB" sz="1200" i="0" kern="1200" baseline="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A sudden brief action that is preceded by an urge to perform it and is followed by a sense of relief</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Myoclonus</a:t>
            </a:r>
            <a:r>
              <a:rPr lang="en-GB" sz="1200" i="0" kern="1200" dirty="0">
                <a:solidFill>
                  <a:schemeClr val="tx1"/>
                </a:solidFill>
                <a:effectLst/>
                <a:latin typeface="+mn-lt"/>
                <a:ea typeface="+mn-ea"/>
                <a:cs typeface="+mn-cs"/>
              </a:rPr>
              <a:t> is a sudden, rapid muscular jerk that can be focal, unilateral, or</a:t>
            </a:r>
            <a:r>
              <a:rPr lang="en-GB" sz="1200" i="0" kern="1200" baseline="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bilateral. </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Tremor</a:t>
            </a:r>
            <a:r>
              <a:rPr lang="en-GB" sz="1200" i="0" kern="1200" dirty="0">
                <a:solidFill>
                  <a:schemeClr val="tx1"/>
                </a:solidFill>
                <a:effectLst/>
                <a:latin typeface="+mn-lt"/>
                <a:ea typeface="+mn-ea"/>
                <a:cs typeface="+mn-cs"/>
              </a:rPr>
              <a:t> Rhythmic or </a:t>
            </a:r>
            <a:r>
              <a:rPr lang="en-GB" sz="1200" i="0" kern="1200" dirty="0" err="1">
                <a:solidFill>
                  <a:schemeClr val="tx1"/>
                </a:solidFill>
                <a:effectLst/>
                <a:latin typeface="+mn-lt"/>
                <a:ea typeface="+mn-ea"/>
                <a:cs typeface="+mn-cs"/>
              </a:rPr>
              <a:t>semirhythmic</a:t>
            </a:r>
            <a:r>
              <a:rPr lang="en-GB" sz="1200" i="0" kern="1200" dirty="0">
                <a:solidFill>
                  <a:schemeClr val="tx1"/>
                </a:solidFill>
                <a:effectLst/>
                <a:latin typeface="+mn-lt"/>
                <a:ea typeface="+mn-ea"/>
                <a:cs typeface="+mn-cs"/>
              </a:rPr>
              <a:t> oscillating movements </a:t>
            </a:r>
            <a:br>
              <a:rPr lang="en-GB" sz="1200" i="0" kern="1200" dirty="0">
                <a:solidFill>
                  <a:schemeClr val="tx1"/>
                </a:solidFill>
                <a:effectLst/>
                <a:latin typeface="+mn-lt"/>
                <a:ea typeface="+mn-ea"/>
                <a:cs typeface="+mn-cs"/>
              </a:rPr>
            </a:br>
            <a:br>
              <a:rPr lang="en-GB" sz="1200" i="0"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63BB96EE-BE7E-4D0A-BE6B-268308D95D59}" type="slidenum">
              <a:rPr lang="en-GB" smtClean="0"/>
              <a:t>12</a:t>
            </a:fld>
            <a:endParaRPr lang="en-GB"/>
          </a:p>
        </p:txBody>
      </p:sp>
    </p:spTree>
    <p:extLst>
      <p:ext uri="{BB962C8B-B14F-4D97-AF65-F5344CB8AC3E}">
        <p14:creationId xmlns:p14="http://schemas.microsoft.com/office/powerpoint/2010/main" val="2256130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3BB96EE-BE7E-4D0A-BE6B-268308D95D59}" type="slidenum">
              <a:rPr lang="en-GB" smtClean="0"/>
              <a:t>13</a:t>
            </a:fld>
            <a:endParaRPr lang="en-GB"/>
          </a:p>
        </p:txBody>
      </p:sp>
    </p:spTree>
    <p:extLst>
      <p:ext uri="{BB962C8B-B14F-4D97-AF65-F5344CB8AC3E}">
        <p14:creationId xmlns:p14="http://schemas.microsoft.com/office/powerpoint/2010/main" val="3808661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3BB96EE-BE7E-4D0A-BE6B-268308D95D59}" type="slidenum">
              <a:rPr lang="en-GB" smtClean="0"/>
              <a:t>15</a:t>
            </a:fld>
            <a:endParaRPr lang="en-GB"/>
          </a:p>
        </p:txBody>
      </p:sp>
    </p:spTree>
    <p:extLst>
      <p:ext uri="{BB962C8B-B14F-4D97-AF65-F5344CB8AC3E}">
        <p14:creationId xmlns:p14="http://schemas.microsoft.com/office/powerpoint/2010/main" val="2951208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3BB96EE-BE7E-4D0A-BE6B-268308D95D59}" type="slidenum">
              <a:rPr lang="en-GB" smtClean="0"/>
              <a:t>16</a:t>
            </a:fld>
            <a:endParaRPr lang="en-GB"/>
          </a:p>
        </p:txBody>
      </p:sp>
    </p:spTree>
    <p:extLst>
      <p:ext uri="{BB962C8B-B14F-4D97-AF65-F5344CB8AC3E}">
        <p14:creationId xmlns:p14="http://schemas.microsoft.com/office/powerpoint/2010/main" val="3750438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sz="1200" i="0" kern="1200" dirty="0">
                <a:solidFill>
                  <a:schemeClr val="tx1"/>
                </a:solidFill>
                <a:effectLst/>
                <a:latin typeface="+mn-lt"/>
                <a:ea typeface="+mn-ea"/>
                <a:cs typeface="+mn-cs"/>
              </a:rPr>
            </a:br>
            <a:br>
              <a:rPr lang="en-GB" sz="1200" i="0"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63BB96EE-BE7E-4D0A-BE6B-268308D95D59}" type="slidenum">
              <a:rPr lang="en-GB" smtClean="0"/>
              <a:t>18</a:t>
            </a:fld>
            <a:endParaRPr lang="en-GB"/>
          </a:p>
        </p:txBody>
      </p:sp>
    </p:spTree>
    <p:extLst>
      <p:ext uri="{BB962C8B-B14F-4D97-AF65-F5344CB8AC3E}">
        <p14:creationId xmlns:p14="http://schemas.microsoft.com/office/powerpoint/2010/main" val="2487941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D9D10E-5899-4D84-ABD3-DD12EB082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618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3BB96EE-BE7E-4D0A-BE6B-268308D95D59}" type="slidenum">
              <a:rPr lang="en-GB" smtClean="0"/>
              <a:t>21</a:t>
            </a:fld>
            <a:endParaRPr lang="en-GB"/>
          </a:p>
        </p:txBody>
      </p:sp>
    </p:spTree>
    <p:extLst>
      <p:ext uri="{BB962C8B-B14F-4D97-AF65-F5344CB8AC3E}">
        <p14:creationId xmlns:p14="http://schemas.microsoft.com/office/powerpoint/2010/main" val="792037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3BB96EE-BE7E-4D0A-BE6B-268308D95D59}" type="slidenum">
              <a:rPr lang="en-GB" smtClean="0"/>
              <a:t>26</a:t>
            </a:fld>
            <a:endParaRPr lang="en-GB"/>
          </a:p>
        </p:txBody>
      </p:sp>
    </p:spTree>
    <p:extLst>
      <p:ext uri="{BB962C8B-B14F-4D97-AF65-F5344CB8AC3E}">
        <p14:creationId xmlns:p14="http://schemas.microsoft.com/office/powerpoint/2010/main" val="3057424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hyperlink" Target="http://www.time-to-change.org.uk/" TargetMode="External"/><Relationship Id="rId13" Type="http://schemas.openxmlformats.org/officeDocument/2006/relationships/image" Target="../media/image3.jpeg"/><Relationship Id="rId18" Type="http://schemas.openxmlformats.org/officeDocument/2006/relationships/image" Target="../media/image8.png"/><Relationship Id="rId3" Type="http://schemas.openxmlformats.org/officeDocument/2006/relationships/hyperlink" Target="http://www.jamesplace.org.uk/" TargetMode="External"/><Relationship Id="rId21" Type="http://schemas.openxmlformats.org/officeDocument/2006/relationships/image" Target="../media/image11.svg"/><Relationship Id="rId7" Type="http://schemas.openxmlformats.org/officeDocument/2006/relationships/hyperlink" Target="mailto:jo@samaritans.org.uk" TargetMode="External"/><Relationship Id="rId12" Type="http://schemas.openxmlformats.org/officeDocument/2006/relationships/image" Target="../media/image2.gif"/><Relationship Id="rId17" Type="http://schemas.openxmlformats.org/officeDocument/2006/relationships/image" Target="../media/image7.svg"/><Relationship Id="rId25" Type="http://schemas.openxmlformats.org/officeDocument/2006/relationships/image" Target="../media/image15.svg"/><Relationship Id="rId2" Type="http://schemas.openxmlformats.org/officeDocument/2006/relationships/slideMaster" Target="../slideMasters/slideMaster1.xml"/><Relationship Id="rId16" Type="http://schemas.openxmlformats.org/officeDocument/2006/relationships/image" Target="../media/image6.png"/><Relationship Id="rId20" Type="http://schemas.openxmlformats.org/officeDocument/2006/relationships/image" Target="../media/image10.png"/><Relationship Id="rId1" Type="http://schemas.openxmlformats.org/officeDocument/2006/relationships/tags" Target="../tags/tag1.xml"/><Relationship Id="rId6" Type="http://schemas.openxmlformats.org/officeDocument/2006/relationships/hyperlink" Target="http://www.samaritans.org/" TargetMode="External"/><Relationship Id="rId11" Type="http://schemas.openxmlformats.org/officeDocument/2006/relationships/image" Target="../media/image1.png"/><Relationship Id="rId24" Type="http://schemas.openxmlformats.org/officeDocument/2006/relationships/image" Target="../media/image14.png"/><Relationship Id="rId5" Type="http://schemas.openxmlformats.org/officeDocument/2006/relationships/hyperlink" Target="mailto:info@mind.org.uk" TargetMode="External"/><Relationship Id="rId15" Type="http://schemas.openxmlformats.org/officeDocument/2006/relationships/image" Target="../media/image5.png"/><Relationship Id="rId23" Type="http://schemas.openxmlformats.org/officeDocument/2006/relationships/image" Target="../media/image13.svg"/><Relationship Id="rId10" Type="http://schemas.openxmlformats.org/officeDocument/2006/relationships/hyperlink" Target="mailto:studentwellbeing@edgehill.ac.uk" TargetMode="External"/><Relationship Id="rId19" Type="http://schemas.openxmlformats.org/officeDocument/2006/relationships/image" Target="../media/image9.svg"/><Relationship Id="rId4" Type="http://schemas.openxmlformats.org/officeDocument/2006/relationships/hyperlink" Target="http://www.mind.org.uk/" TargetMode="External"/><Relationship Id="rId9" Type="http://schemas.openxmlformats.org/officeDocument/2006/relationships/hyperlink" Target="http://www.edgehill.ac.uk/studentservices" TargetMode="External"/><Relationship Id="rId14" Type="http://schemas.openxmlformats.org/officeDocument/2006/relationships/image" Target="../media/image4.jpeg"/><Relationship Id="rId22"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www.flaticon.com/authors/freepik" TargetMode="External"/><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26.png"/><Relationship Id="rId4" Type="http://schemas.openxmlformats.org/officeDocument/2006/relationships/hyperlink" Target="https://www.flaticon.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28.xml.rels><?xml version="1.0" encoding="UTF-8" standalone="yes"?>
<Relationships xmlns="http://schemas.openxmlformats.org/package/2006/relationships"><Relationship Id="rId8" Type="http://schemas.openxmlformats.org/officeDocument/2006/relationships/hyperlink" Target="http://www.time-to-change.org.uk/" TargetMode="External"/><Relationship Id="rId13" Type="http://schemas.openxmlformats.org/officeDocument/2006/relationships/image" Target="../media/image3.jpeg"/><Relationship Id="rId18" Type="http://schemas.openxmlformats.org/officeDocument/2006/relationships/image" Target="../media/image8.png"/><Relationship Id="rId3" Type="http://schemas.openxmlformats.org/officeDocument/2006/relationships/hyperlink" Target="http://www.jamesplace.org.uk/" TargetMode="External"/><Relationship Id="rId21" Type="http://schemas.openxmlformats.org/officeDocument/2006/relationships/image" Target="../media/image11.svg"/><Relationship Id="rId7" Type="http://schemas.openxmlformats.org/officeDocument/2006/relationships/hyperlink" Target="mailto:jo@samaritans.org.uk" TargetMode="External"/><Relationship Id="rId12" Type="http://schemas.openxmlformats.org/officeDocument/2006/relationships/image" Target="../media/image2.gif"/><Relationship Id="rId17" Type="http://schemas.openxmlformats.org/officeDocument/2006/relationships/image" Target="../media/image7.svg"/><Relationship Id="rId25" Type="http://schemas.openxmlformats.org/officeDocument/2006/relationships/image" Target="../media/image15.svg"/><Relationship Id="rId2" Type="http://schemas.openxmlformats.org/officeDocument/2006/relationships/slideMaster" Target="../slideMasters/slideMaster2.xml"/><Relationship Id="rId16" Type="http://schemas.openxmlformats.org/officeDocument/2006/relationships/image" Target="../media/image6.png"/><Relationship Id="rId20" Type="http://schemas.openxmlformats.org/officeDocument/2006/relationships/image" Target="../media/image10.png"/><Relationship Id="rId1" Type="http://schemas.openxmlformats.org/officeDocument/2006/relationships/tags" Target="../tags/tag18.xml"/><Relationship Id="rId6" Type="http://schemas.openxmlformats.org/officeDocument/2006/relationships/hyperlink" Target="http://www.samaritans.org/" TargetMode="External"/><Relationship Id="rId11" Type="http://schemas.openxmlformats.org/officeDocument/2006/relationships/image" Target="../media/image1.png"/><Relationship Id="rId24" Type="http://schemas.openxmlformats.org/officeDocument/2006/relationships/image" Target="../media/image14.png"/><Relationship Id="rId5" Type="http://schemas.openxmlformats.org/officeDocument/2006/relationships/hyperlink" Target="mailto:info@mind.org.uk" TargetMode="External"/><Relationship Id="rId15" Type="http://schemas.openxmlformats.org/officeDocument/2006/relationships/image" Target="../media/image5.png"/><Relationship Id="rId23" Type="http://schemas.openxmlformats.org/officeDocument/2006/relationships/image" Target="../media/image13.svg"/><Relationship Id="rId10" Type="http://schemas.openxmlformats.org/officeDocument/2006/relationships/hyperlink" Target="mailto:studentwellbeing@edgehill.ac.uk" TargetMode="External"/><Relationship Id="rId19" Type="http://schemas.openxmlformats.org/officeDocument/2006/relationships/image" Target="../media/image9.svg"/><Relationship Id="rId4" Type="http://schemas.openxmlformats.org/officeDocument/2006/relationships/hyperlink" Target="http://www.mind.org.uk/" TargetMode="External"/><Relationship Id="rId9" Type="http://schemas.openxmlformats.org/officeDocument/2006/relationships/hyperlink" Target="http://www.edgehill.ac.uk/studentservices" TargetMode="External"/><Relationship Id="rId14" Type="http://schemas.openxmlformats.org/officeDocument/2006/relationships/image" Target="../media/image4.jpeg"/><Relationship Id="rId22"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slideMaster" Target="../slideMasters/slideMaster3.xml"/><Relationship Id="rId1" Type="http://schemas.openxmlformats.org/officeDocument/2006/relationships/tags" Target="../tags/tag20.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3.xml"/><Relationship Id="rId1" Type="http://schemas.openxmlformats.org/officeDocument/2006/relationships/tags" Target="../tags/tag21.xml"/><Relationship Id="rId4" Type="http://schemas.openxmlformats.org/officeDocument/2006/relationships/image" Target="../media/image2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s://www.flaticon.com/authors/freepik" TargetMode="External"/><Relationship Id="rId2" Type="http://schemas.openxmlformats.org/officeDocument/2006/relationships/slideMaster" Target="../slideMasters/slideMaster3.xml"/><Relationship Id="rId1" Type="http://schemas.openxmlformats.org/officeDocument/2006/relationships/tags" Target="../tags/tag32.xml"/><Relationship Id="rId5" Type="http://schemas.openxmlformats.org/officeDocument/2006/relationships/image" Target="../media/image26.png"/><Relationship Id="rId4" Type="http://schemas.openxmlformats.org/officeDocument/2006/relationships/hyperlink" Target="https://www.flaticon.com/" TargetMode="Externa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3.xml"/><Relationship Id="rId1" Type="http://schemas.openxmlformats.org/officeDocument/2006/relationships/tags" Target="../tags/tag34.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44.xml.rels><?xml version="1.0" encoding="UTF-8" standalone="yes"?>
<Relationships xmlns="http://schemas.openxmlformats.org/package/2006/relationships"><Relationship Id="rId8" Type="http://schemas.openxmlformats.org/officeDocument/2006/relationships/hyperlink" Target="http://www.time-to-change.org.uk/" TargetMode="External"/><Relationship Id="rId13" Type="http://schemas.openxmlformats.org/officeDocument/2006/relationships/image" Target="../media/image3.jpeg"/><Relationship Id="rId18" Type="http://schemas.openxmlformats.org/officeDocument/2006/relationships/image" Target="../media/image8.png"/><Relationship Id="rId3" Type="http://schemas.openxmlformats.org/officeDocument/2006/relationships/hyperlink" Target="http://www.jamesplace.org.uk/" TargetMode="External"/><Relationship Id="rId21" Type="http://schemas.openxmlformats.org/officeDocument/2006/relationships/image" Target="../media/image11.svg"/><Relationship Id="rId7" Type="http://schemas.openxmlformats.org/officeDocument/2006/relationships/hyperlink" Target="mailto:jo@samaritans.org.uk" TargetMode="External"/><Relationship Id="rId12" Type="http://schemas.openxmlformats.org/officeDocument/2006/relationships/image" Target="../media/image2.gif"/><Relationship Id="rId17" Type="http://schemas.openxmlformats.org/officeDocument/2006/relationships/image" Target="../media/image7.svg"/><Relationship Id="rId25" Type="http://schemas.openxmlformats.org/officeDocument/2006/relationships/image" Target="../media/image15.svg"/><Relationship Id="rId2" Type="http://schemas.openxmlformats.org/officeDocument/2006/relationships/slideMaster" Target="../slideMasters/slideMaster3.xml"/><Relationship Id="rId16" Type="http://schemas.openxmlformats.org/officeDocument/2006/relationships/image" Target="../media/image6.png"/><Relationship Id="rId20" Type="http://schemas.openxmlformats.org/officeDocument/2006/relationships/image" Target="../media/image10.png"/><Relationship Id="rId1" Type="http://schemas.openxmlformats.org/officeDocument/2006/relationships/tags" Target="../tags/tag35.xml"/><Relationship Id="rId6" Type="http://schemas.openxmlformats.org/officeDocument/2006/relationships/hyperlink" Target="http://www.samaritans.org/" TargetMode="External"/><Relationship Id="rId11" Type="http://schemas.openxmlformats.org/officeDocument/2006/relationships/image" Target="../media/image1.png"/><Relationship Id="rId24" Type="http://schemas.openxmlformats.org/officeDocument/2006/relationships/image" Target="../media/image14.png"/><Relationship Id="rId5" Type="http://schemas.openxmlformats.org/officeDocument/2006/relationships/hyperlink" Target="mailto:info@mind.org.uk" TargetMode="External"/><Relationship Id="rId15" Type="http://schemas.openxmlformats.org/officeDocument/2006/relationships/image" Target="../media/image5.png"/><Relationship Id="rId23" Type="http://schemas.openxmlformats.org/officeDocument/2006/relationships/image" Target="../media/image13.svg"/><Relationship Id="rId10" Type="http://schemas.openxmlformats.org/officeDocument/2006/relationships/hyperlink" Target="mailto:studentwellbeing@edgehill.ac.uk" TargetMode="External"/><Relationship Id="rId19" Type="http://schemas.openxmlformats.org/officeDocument/2006/relationships/image" Target="../media/image9.svg"/><Relationship Id="rId4" Type="http://schemas.openxmlformats.org/officeDocument/2006/relationships/hyperlink" Target="http://www.mind.org.uk/" TargetMode="External"/><Relationship Id="rId9" Type="http://schemas.openxmlformats.org/officeDocument/2006/relationships/hyperlink" Target="http://www.edgehill.ac.uk/studentservices" TargetMode="External"/><Relationship Id="rId14" Type="http://schemas.openxmlformats.org/officeDocument/2006/relationships/image" Target="../media/image4.jpeg"/><Relationship Id="rId22"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slideMaster" Target="../slideMasters/slideMaster4.xml"/><Relationship Id="rId1" Type="http://schemas.openxmlformats.org/officeDocument/2006/relationships/tags" Target="../tags/tag3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4.xml"/><Relationship Id="rId1" Type="http://schemas.openxmlformats.org/officeDocument/2006/relationships/tags" Target="../tags/tag38.xml"/><Relationship Id="rId4" Type="http://schemas.openxmlformats.org/officeDocument/2006/relationships/image" Target="../media/image2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4.xml"/><Relationship Id="rId1" Type="http://schemas.openxmlformats.org/officeDocument/2006/relationships/tags" Target="../tags/tag3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s://www.flaticon.com/authors/freepik" TargetMode="External"/><Relationship Id="rId2" Type="http://schemas.openxmlformats.org/officeDocument/2006/relationships/slideMaster" Target="../slideMasters/slideMaster4.xml"/><Relationship Id="rId1" Type="http://schemas.openxmlformats.org/officeDocument/2006/relationships/tags" Target="../tags/tag49.xml"/><Relationship Id="rId5" Type="http://schemas.openxmlformats.org/officeDocument/2006/relationships/image" Target="../media/image26.png"/><Relationship Id="rId4" Type="http://schemas.openxmlformats.org/officeDocument/2006/relationships/hyperlink" Target="https://www.flaticon.com/" TargetMode="Externa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0.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4.xml"/><Relationship Id="rId1" Type="http://schemas.openxmlformats.org/officeDocument/2006/relationships/tags" Target="../tags/tag5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hyperlink" Target="http://www.time-to-change.org.uk/" TargetMode="External"/><Relationship Id="rId13" Type="http://schemas.openxmlformats.org/officeDocument/2006/relationships/image" Target="../media/image3.jpeg"/><Relationship Id="rId18" Type="http://schemas.openxmlformats.org/officeDocument/2006/relationships/image" Target="../media/image8.png"/><Relationship Id="rId3" Type="http://schemas.openxmlformats.org/officeDocument/2006/relationships/hyperlink" Target="http://www.jamesplace.org.uk/" TargetMode="External"/><Relationship Id="rId21" Type="http://schemas.openxmlformats.org/officeDocument/2006/relationships/image" Target="../media/image11.svg"/><Relationship Id="rId7" Type="http://schemas.openxmlformats.org/officeDocument/2006/relationships/hyperlink" Target="mailto:jo@samaritans.org.uk" TargetMode="External"/><Relationship Id="rId12" Type="http://schemas.openxmlformats.org/officeDocument/2006/relationships/image" Target="../media/image2.gif"/><Relationship Id="rId17" Type="http://schemas.openxmlformats.org/officeDocument/2006/relationships/image" Target="../media/image7.svg"/><Relationship Id="rId25" Type="http://schemas.openxmlformats.org/officeDocument/2006/relationships/image" Target="../media/image15.svg"/><Relationship Id="rId2" Type="http://schemas.openxmlformats.org/officeDocument/2006/relationships/slideMaster" Target="../slideMasters/slideMaster4.xml"/><Relationship Id="rId16" Type="http://schemas.openxmlformats.org/officeDocument/2006/relationships/image" Target="../media/image6.png"/><Relationship Id="rId20" Type="http://schemas.openxmlformats.org/officeDocument/2006/relationships/image" Target="../media/image10.png"/><Relationship Id="rId1" Type="http://schemas.openxmlformats.org/officeDocument/2006/relationships/tags" Target="../tags/tag52.xml"/><Relationship Id="rId6" Type="http://schemas.openxmlformats.org/officeDocument/2006/relationships/hyperlink" Target="http://www.samaritans.org/" TargetMode="External"/><Relationship Id="rId11" Type="http://schemas.openxmlformats.org/officeDocument/2006/relationships/image" Target="../media/image1.png"/><Relationship Id="rId24" Type="http://schemas.openxmlformats.org/officeDocument/2006/relationships/image" Target="../media/image14.png"/><Relationship Id="rId5" Type="http://schemas.openxmlformats.org/officeDocument/2006/relationships/hyperlink" Target="mailto:info@mind.org.uk" TargetMode="External"/><Relationship Id="rId15" Type="http://schemas.openxmlformats.org/officeDocument/2006/relationships/image" Target="../media/image5.png"/><Relationship Id="rId23" Type="http://schemas.openxmlformats.org/officeDocument/2006/relationships/image" Target="../media/image13.svg"/><Relationship Id="rId10" Type="http://schemas.openxmlformats.org/officeDocument/2006/relationships/hyperlink" Target="mailto:studentwellbeing@edgehill.ac.uk" TargetMode="External"/><Relationship Id="rId19" Type="http://schemas.openxmlformats.org/officeDocument/2006/relationships/image" Target="../media/image9.svg"/><Relationship Id="rId4" Type="http://schemas.openxmlformats.org/officeDocument/2006/relationships/hyperlink" Target="http://www.mind.org.uk/" TargetMode="External"/><Relationship Id="rId9" Type="http://schemas.openxmlformats.org/officeDocument/2006/relationships/hyperlink" Target="http://www.edgehill.ac.uk/studentservices" TargetMode="External"/><Relationship Id="rId14" Type="http://schemas.openxmlformats.org/officeDocument/2006/relationships/image" Target="../media/image4.jpeg"/><Relationship Id="rId22" Type="http://schemas.openxmlformats.org/officeDocument/2006/relationships/image" Target="../media/image12.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slideMaster" Target="../slideMasters/slideMaster5.xml"/><Relationship Id="rId1" Type="http://schemas.openxmlformats.org/officeDocument/2006/relationships/tags" Target="../tags/tag5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5.xml"/><Relationship Id="rId1" Type="http://schemas.openxmlformats.org/officeDocument/2006/relationships/tags" Target="../tags/tag55.xml"/><Relationship Id="rId4" Type="http://schemas.openxmlformats.org/officeDocument/2006/relationships/image" Target="../media/image2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5.xml"/><Relationship Id="rId1" Type="http://schemas.openxmlformats.org/officeDocument/2006/relationships/tags" Target="../tags/tag5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5.xml"/><Relationship Id="rId1" Type="http://schemas.openxmlformats.org/officeDocument/2006/relationships/tags" Target="../tags/tag5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5.xml"/><Relationship Id="rId1" Type="http://schemas.openxmlformats.org/officeDocument/2006/relationships/tags" Target="../tags/tag5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5.xml"/><Relationship Id="rId1" Type="http://schemas.openxmlformats.org/officeDocument/2006/relationships/tags" Target="../tags/tag5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5.xml"/><Relationship Id="rId1" Type="http://schemas.openxmlformats.org/officeDocument/2006/relationships/tags" Target="../tags/tag60.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5.xml"/><Relationship Id="rId1" Type="http://schemas.openxmlformats.org/officeDocument/2006/relationships/tags" Target="../tags/tag6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5.xml"/><Relationship Id="rId1" Type="http://schemas.openxmlformats.org/officeDocument/2006/relationships/tags" Target="../tags/tag6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5.xml"/><Relationship Id="rId1" Type="http://schemas.openxmlformats.org/officeDocument/2006/relationships/tags" Target="../tags/tag6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5.xml"/><Relationship Id="rId1" Type="http://schemas.openxmlformats.org/officeDocument/2006/relationships/tags" Target="../tags/tag6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5.xml"/><Relationship Id="rId1" Type="http://schemas.openxmlformats.org/officeDocument/2006/relationships/tags" Target="../tags/tag65.xml"/></Relationships>
</file>

<file path=ppt/slideLayouts/_rels/slideLayout73.xml.rels><?xml version="1.0" encoding="UTF-8" standalone="yes"?>
<Relationships xmlns="http://schemas.openxmlformats.org/package/2006/relationships"><Relationship Id="rId3" Type="http://schemas.openxmlformats.org/officeDocument/2006/relationships/hyperlink" Target="https://www.flaticon.com/authors/freepik" TargetMode="External"/><Relationship Id="rId2" Type="http://schemas.openxmlformats.org/officeDocument/2006/relationships/slideMaster" Target="../slideMasters/slideMaster5.xml"/><Relationship Id="rId1" Type="http://schemas.openxmlformats.org/officeDocument/2006/relationships/tags" Target="../tags/tag66.xml"/><Relationship Id="rId5" Type="http://schemas.openxmlformats.org/officeDocument/2006/relationships/image" Target="../media/image26.png"/><Relationship Id="rId4" Type="http://schemas.openxmlformats.org/officeDocument/2006/relationships/hyperlink" Target="https://www.flaticon.com/" TargetMode="Externa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5.xml"/><Relationship Id="rId1" Type="http://schemas.openxmlformats.org/officeDocument/2006/relationships/tags" Target="../tags/tag68.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76.xml.rels><?xml version="1.0" encoding="UTF-8" standalone="yes"?>
<Relationships xmlns="http://schemas.openxmlformats.org/package/2006/relationships"><Relationship Id="rId8" Type="http://schemas.openxmlformats.org/officeDocument/2006/relationships/hyperlink" Target="http://www.time-to-change.org.uk/" TargetMode="External"/><Relationship Id="rId13" Type="http://schemas.openxmlformats.org/officeDocument/2006/relationships/image" Target="../media/image3.jpeg"/><Relationship Id="rId18" Type="http://schemas.openxmlformats.org/officeDocument/2006/relationships/image" Target="../media/image8.png"/><Relationship Id="rId3" Type="http://schemas.openxmlformats.org/officeDocument/2006/relationships/hyperlink" Target="http://www.jamesplace.org.uk/" TargetMode="External"/><Relationship Id="rId21" Type="http://schemas.openxmlformats.org/officeDocument/2006/relationships/image" Target="../media/image11.svg"/><Relationship Id="rId7" Type="http://schemas.openxmlformats.org/officeDocument/2006/relationships/hyperlink" Target="mailto:jo@samaritans.org.uk" TargetMode="External"/><Relationship Id="rId12" Type="http://schemas.openxmlformats.org/officeDocument/2006/relationships/image" Target="../media/image2.gif"/><Relationship Id="rId17" Type="http://schemas.openxmlformats.org/officeDocument/2006/relationships/image" Target="../media/image7.svg"/><Relationship Id="rId25" Type="http://schemas.openxmlformats.org/officeDocument/2006/relationships/image" Target="../media/image15.svg"/><Relationship Id="rId2" Type="http://schemas.openxmlformats.org/officeDocument/2006/relationships/slideMaster" Target="../slideMasters/slideMaster5.xml"/><Relationship Id="rId16" Type="http://schemas.openxmlformats.org/officeDocument/2006/relationships/image" Target="../media/image6.png"/><Relationship Id="rId20" Type="http://schemas.openxmlformats.org/officeDocument/2006/relationships/image" Target="../media/image10.png"/><Relationship Id="rId1" Type="http://schemas.openxmlformats.org/officeDocument/2006/relationships/tags" Target="../tags/tag69.xml"/><Relationship Id="rId6" Type="http://schemas.openxmlformats.org/officeDocument/2006/relationships/hyperlink" Target="http://www.samaritans.org/" TargetMode="External"/><Relationship Id="rId11" Type="http://schemas.openxmlformats.org/officeDocument/2006/relationships/image" Target="../media/image1.png"/><Relationship Id="rId24" Type="http://schemas.openxmlformats.org/officeDocument/2006/relationships/image" Target="../media/image14.png"/><Relationship Id="rId5" Type="http://schemas.openxmlformats.org/officeDocument/2006/relationships/hyperlink" Target="mailto:info@mind.org.uk" TargetMode="External"/><Relationship Id="rId15" Type="http://schemas.openxmlformats.org/officeDocument/2006/relationships/image" Target="../media/image5.png"/><Relationship Id="rId23" Type="http://schemas.openxmlformats.org/officeDocument/2006/relationships/image" Target="../media/image13.svg"/><Relationship Id="rId10" Type="http://schemas.openxmlformats.org/officeDocument/2006/relationships/hyperlink" Target="mailto:studentwellbeing@edgehill.ac.uk" TargetMode="External"/><Relationship Id="rId19" Type="http://schemas.openxmlformats.org/officeDocument/2006/relationships/image" Target="../media/image9.svg"/><Relationship Id="rId4" Type="http://schemas.openxmlformats.org/officeDocument/2006/relationships/hyperlink" Target="http://www.mind.org.uk/" TargetMode="External"/><Relationship Id="rId9" Type="http://schemas.openxmlformats.org/officeDocument/2006/relationships/hyperlink" Target="http://www.edgehill.ac.uk/studentservices" TargetMode="External"/><Relationship Id="rId14" Type="http://schemas.openxmlformats.org/officeDocument/2006/relationships/image" Target="../media/image4.jpeg"/><Relationship Id="rId22" Type="http://schemas.openxmlformats.org/officeDocument/2006/relationships/image" Target="../media/image1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slideMaster" Target="../slideMasters/slideMaster7.xml"/><Relationship Id="rId1" Type="http://schemas.openxmlformats.org/officeDocument/2006/relationships/tags" Target="../tags/tag70.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1AF238F-8356-4CE6-B58F-32BCF9266B6F}" type="datetime1">
              <a:rPr lang="en-GB" smtClean="0"/>
              <a:t>26/01/2023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764371-C035-4639-A4F7-2D1A9DC01669}" type="slidenum">
              <a:rPr lang="en-GB" smtClean="0"/>
              <a:t>‹#›</a:t>
            </a:fld>
            <a:endParaRPr lang="en-GB"/>
          </a:p>
        </p:txBody>
      </p:sp>
    </p:spTree>
    <p:extLst>
      <p:ext uri="{BB962C8B-B14F-4D97-AF65-F5344CB8AC3E}">
        <p14:creationId xmlns:p14="http://schemas.microsoft.com/office/powerpoint/2010/main" val="2841198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3A3C92A-C84C-4584-8EF0-E39E7F8A6E97}" type="datetime1">
              <a:rPr lang="en-GB" smtClean="0"/>
              <a:t>26/01/2023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764371-C035-4639-A4F7-2D1A9DC01669}" type="slidenum">
              <a:rPr lang="en-GB" smtClean="0"/>
              <a:t>‹#›</a:t>
            </a:fld>
            <a:endParaRPr lang="en-GB"/>
          </a:p>
        </p:txBody>
      </p:sp>
    </p:spTree>
    <p:extLst>
      <p:ext uri="{BB962C8B-B14F-4D97-AF65-F5344CB8AC3E}">
        <p14:creationId xmlns:p14="http://schemas.microsoft.com/office/powerpoint/2010/main" val="2236511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11799A-81FF-46FE-8EF8-907641012882}" type="datetime1">
              <a:rPr lang="en-GB" smtClean="0"/>
              <a:t>26/01/2023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764371-C035-4639-A4F7-2D1A9DC01669}" type="slidenum">
              <a:rPr lang="en-GB" smtClean="0"/>
              <a:t>‹#›</a:t>
            </a:fld>
            <a:endParaRPr lang="en-GB"/>
          </a:p>
        </p:txBody>
      </p:sp>
    </p:spTree>
    <p:extLst>
      <p:ext uri="{BB962C8B-B14F-4D97-AF65-F5344CB8AC3E}">
        <p14:creationId xmlns:p14="http://schemas.microsoft.com/office/powerpoint/2010/main" val="3546775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ental Health Contacts">
    <p:spTree>
      <p:nvGrpSpPr>
        <p:cNvPr id="1" name=""/>
        <p:cNvGrpSpPr/>
        <p:nvPr/>
      </p:nvGrpSpPr>
      <p:grpSpPr>
        <a:xfrm>
          <a:off x="0" y="0"/>
          <a:ext cx="0" cy="0"/>
          <a:chOff x="0" y="0"/>
          <a:chExt cx="0" cy="0"/>
        </a:xfrm>
      </p:grpSpPr>
      <p:sp>
        <p:nvSpPr>
          <p:cNvPr id="6" name="Mental Health Contacts" hidden="1">
            <a:extLst>
              <a:ext uri="{FF2B5EF4-FFF2-40B4-BE49-F238E27FC236}">
                <a16:creationId xmlns:a16="http://schemas.microsoft.com/office/drawing/2014/main" id="{AED32E24-8CC3-4755-89E6-6F67FBCA6E1B}"/>
              </a:ext>
            </a:extLst>
          </p:cNvPr>
          <p:cNvSpPr>
            <a:spLocks noGrp="1"/>
          </p:cNvSpPr>
          <p:nvPr>
            <p:ph type="title" hasCustomPrompt="1"/>
          </p:nvPr>
        </p:nvSpPr>
        <p:spPr>
          <a:xfrm>
            <a:off x="666750" y="-1654175"/>
            <a:ext cx="10515600" cy="1325563"/>
          </a:xfrm>
        </p:spPr>
        <p:txBody>
          <a:bodyPr/>
          <a:lstStyle>
            <a:lvl1pPr>
              <a:defRPr/>
            </a:lvl1pPr>
          </a:lstStyle>
          <a:p>
            <a:r>
              <a:rPr lang="en-US" dirty="0"/>
              <a:t>Mental Health Contacts</a:t>
            </a:r>
            <a:endParaRPr lang="en-GB" dirty="0"/>
          </a:p>
        </p:txBody>
      </p:sp>
      <p:graphicFrame>
        <p:nvGraphicFramePr>
          <p:cNvPr id="7" name="Table 6">
            <a:extLst>
              <a:ext uri="{FF2B5EF4-FFF2-40B4-BE49-F238E27FC236}">
                <a16:creationId xmlns:a16="http://schemas.microsoft.com/office/drawing/2014/main" id="{1D015A65-581C-4A5C-8336-BC79110827AB}"/>
              </a:ext>
            </a:extLst>
          </p:cNvPr>
          <p:cNvGraphicFramePr>
            <a:graphicFrameLocks noGrp="1"/>
          </p:cNvGraphicFramePr>
          <p:nvPr userDrawn="1"/>
        </p:nvGraphicFramePr>
        <p:xfrm>
          <a:off x="0" y="0"/>
          <a:ext cx="12192000" cy="6858000"/>
        </p:xfrm>
        <a:graphic>
          <a:graphicData uri="http://schemas.openxmlformats.org/drawingml/2006/table">
            <a:tbl>
              <a:tblPr firstCol="1" bandRow="1">
                <a:tableStyleId>{5C22544A-7EE6-4342-B048-85BDC9FD1C3A}</a:tableStyleId>
              </a:tblPr>
              <a:tblGrid>
                <a:gridCol w="3486150">
                  <a:extLst>
                    <a:ext uri="{9D8B030D-6E8A-4147-A177-3AD203B41FA5}">
                      <a16:colId xmlns:a16="http://schemas.microsoft.com/office/drawing/2014/main" val="4189882599"/>
                    </a:ext>
                  </a:extLst>
                </a:gridCol>
                <a:gridCol w="4171950">
                  <a:extLst>
                    <a:ext uri="{9D8B030D-6E8A-4147-A177-3AD203B41FA5}">
                      <a16:colId xmlns:a16="http://schemas.microsoft.com/office/drawing/2014/main" val="1955175015"/>
                    </a:ext>
                  </a:extLst>
                </a:gridCol>
                <a:gridCol w="4533900">
                  <a:extLst>
                    <a:ext uri="{9D8B030D-6E8A-4147-A177-3AD203B41FA5}">
                      <a16:colId xmlns:a16="http://schemas.microsoft.com/office/drawing/2014/main" val="2894156213"/>
                    </a:ext>
                  </a:extLst>
                </a:gridCol>
              </a:tblGrid>
              <a:tr h="1286766">
                <a:tc>
                  <a:txBody>
                    <a:bodyPr/>
                    <a:lstStyle/>
                    <a:p>
                      <a:endParaRPr lang="en-GB"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James’ Place provides suicidal crisis support for men</a:t>
                      </a:r>
                      <a:endParaRPr lang="en-GB" dirty="0">
                        <a:latin typeface="Arial Narrow" panose="020B0606020202030204" pitchFamily="34" charset="0"/>
                      </a:endParaRPr>
                    </a:p>
                  </a:txBody>
                  <a:tcPr marL="144000" marR="144000" marT="108000" marB="108000" anchor="ctr">
                    <a:solidFill>
                      <a:srgbClr val="D6DCEE"/>
                    </a:solidFill>
                  </a:tcPr>
                </a:tc>
                <a:tc>
                  <a:txBody>
                    <a:bodyPr/>
                    <a:lstStyle/>
                    <a:p>
                      <a:pPr marL="541338" indent="0" algn="l"/>
                      <a:r>
                        <a:rPr lang="en-US" dirty="0">
                          <a:hlinkClick r:id="rId3"/>
                        </a:rPr>
                        <a:t>www.jamesplace.org.uk</a:t>
                      </a:r>
                      <a:endParaRPr lang="en-US" dirty="0"/>
                    </a:p>
                    <a:p>
                      <a:pPr marL="541338" indent="0" algn="l"/>
                      <a:r>
                        <a:rPr lang="en-GB" dirty="0"/>
                        <a:t>Text JP to 85258</a:t>
                      </a:r>
                    </a:p>
                  </a:txBody>
                  <a:tcPr marL="144000" marR="144000" marT="108000" marB="108000" anchor="ctr">
                    <a:solidFill>
                      <a:srgbClr val="D6DCEE"/>
                    </a:solidFill>
                  </a:tcPr>
                </a:tc>
                <a:extLst>
                  <a:ext uri="{0D108BD9-81ED-4DB2-BD59-A6C34878D82A}">
                    <a16:rowId xmlns:a16="http://schemas.microsoft.com/office/drawing/2014/main" val="2618935268"/>
                  </a:ext>
                </a:extLst>
              </a:tr>
              <a:tr h="1428156">
                <a:tc>
                  <a:txBody>
                    <a:bodyPr/>
                    <a:lstStyle/>
                    <a:p>
                      <a:endParaRPr lang="en-GB"/>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Here to make sure no one has to face</a:t>
                      </a:r>
                      <a:br>
                        <a:rPr lang="en-US" dirty="0">
                          <a:latin typeface="Arial Narrow" panose="020B0606020202030204" pitchFamily="34" charset="0"/>
                        </a:rPr>
                      </a:br>
                      <a:r>
                        <a:rPr lang="en-US" dirty="0">
                          <a:latin typeface="Arial Narrow" panose="020B0606020202030204" pitchFamily="34" charset="0"/>
                        </a:rPr>
                        <a:t>a mental health problem alone</a:t>
                      </a:r>
                      <a:endParaRPr lang="en-GB" dirty="0">
                        <a:latin typeface="Arial Narrow" panose="020B0606020202030204" pitchFamily="34" charset="0"/>
                      </a:endParaRPr>
                    </a:p>
                  </a:txBody>
                  <a:tcPr marL="144000" marR="144000" marT="108000" marB="108000" anchor="ctr">
                    <a:solidFill>
                      <a:srgbClr val="C5DAF7"/>
                    </a:solidFill>
                  </a:tcPr>
                </a:tc>
                <a:tc>
                  <a:txBody>
                    <a:bodyPr/>
                    <a:lstStyle/>
                    <a:p>
                      <a:pPr marL="541338" indent="0" algn="l"/>
                      <a:r>
                        <a:rPr lang="en-US" dirty="0">
                          <a:hlinkClick r:id="rId4"/>
                        </a:rPr>
                        <a:t>www.mind.org.uk</a:t>
                      </a:r>
                      <a:endParaRPr lang="en-US" dirty="0"/>
                    </a:p>
                    <a:p>
                      <a:pPr marL="541338" indent="0" algn="l"/>
                      <a:r>
                        <a:rPr lang="en-GB" dirty="0"/>
                        <a:t>86463</a:t>
                      </a:r>
                    </a:p>
                    <a:p>
                      <a:pPr marL="541338" indent="0" algn="l"/>
                      <a:r>
                        <a:rPr lang="en-GB" dirty="0"/>
                        <a:t>0300 123 3393</a:t>
                      </a:r>
                    </a:p>
                    <a:p>
                      <a:pPr marL="541338" indent="0" algn="l"/>
                      <a:r>
                        <a:rPr lang="en-GB" dirty="0">
                          <a:hlinkClick r:id="rId5"/>
                        </a:rPr>
                        <a:t>info@mind.org.uk</a:t>
                      </a:r>
                      <a:endParaRPr lang="en-GB" dirty="0"/>
                    </a:p>
                  </a:txBody>
                  <a:tcPr marL="144000" marR="144000" marT="108000" marB="108000" anchor="ctr">
                    <a:solidFill>
                      <a:srgbClr val="C5DAF7"/>
                    </a:solidFill>
                  </a:tcPr>
                </a:tc>
                <a:extLst>
                  <a:ext uri="{0D108BD9-81ED-4DB2-BD59-A6C34878D82A}">
                    <a16:rowId xmlns:a16="http://schemas.microsoft.com/office/drawing/2014/main" val="503971984"/>
                  </a:ext>
                </a:extLst>
              </a:tr>
              <a:tr h="1286766">
                <a:tc>
                  <a:txBody>
                    <a:bodyPr/>
                    <a:lstStyle/>
                    <a:p>
                      <a:endParaRPr lang="en-GB"/>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We support anyone who needs help. Whatever you're going through</a:t>
                      </a:r>
                      <a:endParaRPr lang="en-GB" dirty="0">
                        <a:latin typeface="Arial Narrow" panose="020B0606020202030204" pitchFamily="34" charset="0"/>
                      </a:endParaRPr>
                    </a:p>
                  </a:txBody>
                  <a:tcPr marL="144000" marR="144000" marT="108000" marB="108000" anchor="ctr">
                    <a:solidFill>
                      <a:srgbClr val="E8F5DF"/>
                    </a:solidFill>
                  </a:tcPr>
                </a:tc>
                <a:tc>
                  <a:txBody>
                    <a:bodyPr/>
                    <a:lstStyle/>
                    <a:p>
                      <a:pPr marL="541338" indent="0" algn="l"/>
                      <a:r>
                        <a:rPr lang="en-GB" dirty="0">
                          <a:hlinkClick r:id="rId6"/>
                        </a:rPr>
                        <a:t>www.samaritans.org</a:t>
                      </a:r>
                      <a:r>
                        <a:rPr lang="en-GB" dirty="0"/>
                        <a:t> </a:t>
                      </a:r>
                      <a:endParaRPr lang="en-US" dirty="0"/>
                    </a:p>
                    <a:p>
                      <a:pPr marL="541338" indent="0" algn="l"/>
                      <a:r>
                        <a:rPr lang="en-GB" dirty="0"/>
                        <a:t>116 123</a:t>
                      </a:r>
                    </a:p>
                    <a:p>
                      <a:pPr marL="541338" indent="0" algn="l"/>
                      <a:r>
                        <a:rPr lang="en-GB" dirty="0">
                          <a:hlinkClick r:id="rId7"/>
                        </a:rPr>
                        <a:t>jo@samaritans.org.uk</a:t>
                      </a:r>
                      <a:endParaRPr lang="en-GB" dirty="0"/>
                    </a:p>
                  </a:txBody>
                  <a:tcPr marL="144000" marR="144000" marT="108000" marB="108000" anchor="ctr">
                    <a:solidFill>
                      <a:srgbClr val="E8F5DF"/>
                    </a:solidFill>
                  </a:tcPr>
                </a:tc>
                <a:extLst>
                  <a:ext uri="{0D108BD9-81ED-4DB2-BD59-A6C34878D82A}">
                    <a16:rowId xmlns:a16="http://schemas.microsoft.com/office/drawing/2014/main" val="916993151"/>
                  </a:ext>
                </a:extLst>
              </a:tr>
              <a:tr h="1428156">
                <a:tc>
                  <a:txBody>
                    <a:bodyPr/>
                    <a:lstStyle/>
                    <a:p>
                      <a:endParaRPr lang="en-GB"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We are a growing movement of people changing how we all think and </a:t>
                      </a:r>
                      <a:br>
                        <a:rPr lang="en-US" dirty="0">
                          <a:latin typeface="Arial Narrow" panose="020B0606020202030204" pitchFamily="34" charset="0"/>
                        </a:rPr>
                      </a:br>
                      <a:r>
                        <a:rPr lang="en-US" dirty="0">
                          <a:latin typeface="Arial Narrow" panose="020B0606020202030204" pitchFamily="34" charset="0"/>
                        </a:rPr>
                        <a:t>act about mental health problems</a:t>
                      </a:r>
                      <a:endParaRPr lang="en-GB" dirty="0">
                        <a:latin typeface="Arial Narrow" panose="020B0606020202030204" pitchFamily="34" charset="0"/>
                      </a:endParaRPr>
                    </a:p>
                  </a:txBody>
                  <a:tcPr marL="144000" marR="144000" marT="108000" marB="108000" anchor="ctr">
                    <a:solidFill>
                      <a:srgbClr val="FFE7F0"/>
                    </a:solidFill>
                  </a:tcPr>
                </a:tc>
                <a:tc>
                  <a:txBody>
                    <a:bodyPr/>
                    <a:lstStyle/>
                    <a:p>
                      <a:pPr marL="541338"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8"/>
                        </a:rPr>
                        <a:t>www.time-to-change.org.uk</a:t>
                      </a:r>
                      <a:r>
                        <a:rPr lang="en-US" dirty="0"/>
                        <a:t> </a:t>
                      </a:r>
                    </a:p>
                  </a:txBody>
                  <a:tcPr marL="144000" marR="144000" marT="108000" marB="108000" anchor="ctr">
                    <a:solidFill>
                      <a:srgbClr val="FFE7F0"/>
                    </a:solidFill>
                  </a:tcPr>
                </a:tc>
                <a:extLst>
                  <a:ext uri="{0D108BD9-81ED-4DB2-BD59-A6C34878D82A}">
                    <a16:rowId xmlns:a16="http://schemas.microsoft.com/office/drawing/2014/main" val="3372972173"/>
                  </a:ext>
                </a:extLst>
              </a:tr>
              <a:tr h="1428156">
                <a:tc>
                  <a:txBody>
                    <a:bodyPr/>
                    <a:lstStyle/>
                    <a:p>
                      <a:endParaRPr lang="en-GB"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Arial Narrow" panose="020B0606020202030204" pitchFamily="34" charset="0"/>
                          <a:ea typeface="+mn-ea"/>
                          <a:cs typeface="+mn-cs"/>
                        </a:rPr>
                        <a:t>The Wellbeing Team offer many different types of support or advice on any issue that may be impacting your state of health and happiness.</a:t>
                      </a:r>
                      <a:endParaRPr lang="en-GB" dirty="0">
                        <a:latin typeface="Arial Narrow" panose="020B0606020202030204" pitchFamily="34" charset="0"/>
                      </a:endParaRPr>
                    </a:p>
                  </a:txBody>
                  <a:tcPr marL="144000" marR="144000" marT="108000" marB="108000" anchor="ctr">
                    <a:solidFill>
                      <a:schemeClr val="bg2"/>
                    </a:solidFill>
                  </a:tcPr>
                </a:tc>
                <a:tc>
                  <a:txBody>
                    <a:bodyPr/>
                    <a:lstStyle/>
                    <a:p>
                      <a:pPr marL="541338" indent="0"/>
                      <a:r>
                        <a:rPr lang="en-US" dirty="0">
                          <a:hlinkClick r:id="rId9"/>
                        </a:rPr>
                        <a:t>www.edgehill.ac.uk/studentservices</a:t>
                      </a:r>
                      <a:endParaRPr lang="en-US" dirty="0"/>
                    </a:p>
                    <a:p>
                      <a:pPr marL="541338" indent="0"/>
                      <a:r>
                        <a:rPr lang="en-US" dirty="0">
                          <a:hlinkClick r:id="rId10"/>
                        </a:rPr>
                        <a:t>studentwellbeing@edgehill.ac.uk</a:t>
                      </a:r>
                      <a:endParaRPr lang="en-US" dirty="0"/>
                    </a:p>
                    <a:p>
                      <a:pPr marL="541338" indent="0"/>
                      <a:r>
                        <a:rPr lang="en-US" dirty="0"/>
                        <a:t>01695 650 988</a:t>
                      </a:r>
                    </a:p>
                    <a:p>
                      <a:pPr marL="541338" indent="0"/>
                      <a:r>
                        <a:rPr lang="en-US" dirty="0"/>
                        <a:t>Catalyst Helpdesk</a:t>
                      </a:r>
                      <a:endParaRPr lang="en-GB" dirty="0"/>
                    </a:p>
                  </a:txBody>
                  <a:tcPr marL="144000" marR="144000" marT="108000" marB="108000" anchor="ctr">
                    <a:solidFill>
                      <a:schemeClr val="bg2"/>
                    </a:solidFill>
                  </a:tcPr>
                </a:tc>
                <a:extLst>
                  <a:ext uri="{0D108BD9-81ED-4DB2-BD59-A6C34878D82A}">
                    <a16:rowId xmlns:a16="http://schemas.microsoft.com/office/drawing/2014/main" val="1149333907"/>
                  </a:ext>
                </a:extLst>
              </a:tr>
            </a:tbl>
          </a:graphicData>
        </a:graphic>
      </p:graphicFrame>
      <p:pic>
        <p:nvPicPr>
          <p:cNvPr id="8" name="Picture 7" descr="James' Place logo">
            <a:extLst>
              <a:ext uri="{FF2B5EF4-FFF2-40B4-BE49-F238E27FC236}">
                <a16:creationId xmlns:a16="http://schemas.microsoft.com/office/drawing/2014/main" id="{0B65D8F4-7019-4183-A399-ED4F6AE461CF}"/>
              </a:ext>
            </a:extLst>
          </p:cNvPr>
          <p:cNvPicPr>
            <a:picLocks noChangeAspect="1"/>
          </p:cNvPicPr>
          <p:nvPr userDrawn="1"/>
        </p:nvPicPr>
        <p:blipFill>
          <a:blip r:embed="rId11"/>
          <a:stretch>
            <a:fillRect/>
          </a:stretch>
        </p:blipFill>
        <p:spPr>
          <a:xfrm>
            <a:off x="378408" y="308465"/>
            <a:ext cx="2711759" cy="915149"/>
          </a:xfrm>
          <a:prstGeom prst="rect">
            <a:avLst/>
          </a:prstGeom>
        </p:spPr>
      </p:pic>
      <p:pic>
        <p:nvPicPr>
          <p:cNvPr id="9" name="Picture 2" descr="Mind Charity Logo">
            <a:extLst>
              <a:ext uri="{FF2B5EF4-FFF2-40B4-BE49-F238E27FC236}">
                <a16:creationId xmlns:a16="http://schemas.microsoft.com/office/drawing/2014/main" id="{3FCB1FB6-D5A8-4A69-9202-813FF2E2FFEE}"/>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440275" y="1491626"/>
            <a:ext cx="2649892" cy="11659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amaritans logo">
            <a:extLst>
              <a:ext uri="{FF2B5EF4-FFF2-40B4-BE49-F238E27FC236}">
                <a16:creationId xmlns:a16="http://schemas.microsoft.com/office/drawing/2014/main" id="{7265702A-B6DB-46BE-A0E1-2D8B0E6C2DFF}"/>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18993" b="18895"/>
          <a:stretch/>
        </p:blipFill>
        <p:spPr bwMode="auto">
          <a:xfrm>
            <a:off x="440275" y="2925591"/>
            <a:ext cx="2649892" cy="10972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Time to change logo">
            <a:extLst>
              <a:ext uri="{FF2B5EF4-FFF2-40B4-BE49-F238E27FC236}">
                <a16:creationId xmlns:a16="http://schemas.microsoft.com/office/drawing/2014/main" id="{DFF094E1-ABAA-42AC-8CB2-19EBFB85C6BE}"/>
              </a:ext>
            </a:extLst>
          </p:cNvPr>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l="4762" t="24762" r="4762" b="19910"/>
          <a:stretch/>
        </p:blipFill>
        <p:spPr bwMode="auto">
          <a:xfrm>
            <a:off x="219237" y="4290877"/>
            <a:ext cx="2870930" cy="10972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edge hill university logo">
            <a:extLst>
              <a:ext uri="{FF2B5EF4-FFF2-40B4-BE49-F238E27FC236}">
                <a16:creationId xmlns:a16="http://schemas.microsoft.com/office/drawing/2014/main" id="{D7FEED9D-EFA4-47ED-81ED-A46FC7835AD8}"/>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41652" y="5656163"/>
            <a:ext cx="1826099" cy="103214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FBC35C9F-E031-4387-A329-FEC0D9788FFB}"/>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928343" y="2051950"/>
            <a:ext cx="241707" cy="241707"/>
          </a:xfrm>
          <a:prstGeom prst="rect">
            <a:avLst/>
          </a:prstGeom>
        </p:spPr>
      </p:pic>
      <p:pic>
        <p:nvPicPr>
          <p:cNvPr id="14" name="Graphic 13">
            <a:extLst>
              <a:ext uri="{FF2B5EF4-FFF2-40B4-BE49-F238E27FC236}">
                <a16:creationId xmlns:a16="http://schemas.microsoft.com/office/drawing/2014/main" id="{05553124-24CA-4CFA-AFE9-630324E9AC66}"/>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24515" y="2325564"/>
            <a:ext cx="245535" cy="245535"/>
          </a:xfrm>
          <a:prstGeom prst="rect">
            <a:avLst/>
          </a:prstGeom>
        </p:spPr>
      </p:pic>
      <p:pic>
        <p:nvPicPr>
          <p:cNvPr id="15" name="Graphic 14">
            <a:extLst>
              <a:ext uri="{FF2B5EF4-FFF2-40B4-BE49-F238E27FC236}">
                <a16:creationId xmlns:a16="http://schemas.microsoft.com/office/drawing/2014/main" id="{51930305-ED82-48F7-8E28-177BD19A72DA}"/>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1484006"/>
            <a:ext cx="245250" cy="245250"/>
          </a:xfrm>
          <a:prstGeom prst="rect">
            <a:avLst/>
          </a:prstGeom>
        </p:spPr>
      </p:pic>
      <p:pic>
        <p:nvPicPr>
          <p:cNvPr id="16" name="Graphic 15">
            <a:extLst>
              <a:ext uri="{FF2B5EF4-FFF2-40B4-BE49-F238E27FC236}">
                <a16:creationId xmlns:a16="http://schemas.microsoft.com/office/drawing/2014/main" id="{6A50986C-4634-4A16-A45A-1671CA3BB1D8}"/>
              </a:ext>
              <a:ext uri="{C183D7F6-B498-43B3-948B-1728B52AA6E4}">
                <adec:decorative xmlns:adec="http://schemas.microsoft.com/office/drawing/2017/decorative" val="1"/>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928343" y="1758100"/>
            <a:ext cx="241707" cy="241707"/>
          </a:xfrm>
          <a:prstGeom prst="rect">
            <a:avLst/>
          </a:prstGeom>
        </p:spPr>
      </p:pic>
      <p:pic>
        <p:nvPicPr>
          <p:cNvPr id="17" name="Graphic 16">
            <a:extLst>
              <a:ext uri="{FF2B5EF4-FFF2-40B4-BE49-F238E27FC236}">
                <a16:creationId xmlns:a16="http://schemas.microsoft.com/office/drawing/2014/main" id="{A0BB8ED6-B346-4F6C-9AEB-A0D9293C55D2}"/>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928343" y="3249928"/>
            <a:ext cx="241707" cy="241707"/>
          </a:xfrm>
          <a:prstGeom prst="rect">
            <a:avLst/>
          </a:prstGeom>
        </p:spPr>
      </p:pic>
      <p:pic>
        <p:nvPicPr>
          <p:cNvPr id="18" name="Graphic 17">
            <a:extLst>
              <a:ext uri="{FF2B5EF4-FFF2-40B4-BE49-F238E27FC236}">
                <a16:creationId xmlns:a16="http://schemas.microsoft.com/office/drawing/2014/main" id="{9C44DCA9-C15E-4F08-AAC8-1A35ECAB5035}"/>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24515" y="3523542"/>
            <a:ext cx="245535" cy="245535"/>
          </a:xfrm>
          <a:prstGeom prst="rect">
            <a:avLst/>
          </a:prstGeom>
        </p:spPr>
      </p:pic>
      <p:pic>
        <p:nvPicPr>
          <p:cNvPr id="19" name="Graphic 18">
            <a:extLst>
              <a:ext uri="{FF2B5EF4-FFF2-40B4-BE49-F238E27FC236}">
                <a16:creationId xmlns:a16="http://schemas.microsoft.com/office/drawing/2014/main" id="{4599B2A0-49AA-4875-8ACD-D3D9405D2DEF}"/>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2975221"/>
            <a:ext cx="245250" cy="245250"/>
          </a:xfrm>
          <a:prstGeom prst="rect">
            <a:avLst/>
          </a:prstGeom>
        </p:spPr>
      </p:pic>
      <p:pic>
        <p:nvPicPr>
          <p:cNvPr id="20" name="Graphic 19">
            <a:extLst>
              <a:ext uri="{FF2B5EF4-FFF2-40B4-BE49-F238E27FC236}">
                <a16:creationId xmlns:a16="http://schemas.microsoft.com/office/drawing/2014/main" id="{905D2D20-C586-4521-99C4-D0E1F7B6A8E8}"/>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4621755"/>
            <a:ext cx="245250" cy="245250"/>
          </a:xfrm>
          <a:prstGeom prst="rect">
            <a:avLst/>
          </a:prstGeom>
        </p:spPr>
      </p:pic>
      <p:pic>
        <p:nvPicPr>
          <p:cNvPr id="21" name="Graphic 20">
            <a:extLst>
              <a:ext uri="{FF2B5EF4-FFF2-40B4-BE49-F238E27FC236}">
                <a16:creationId xmlns:a16="http://schemas.microsoft.com/office/drawing/2014/main" id="{47779A42-FAB4-436D-AFB9-AB1795FA6B4A}"/>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394989"/>
            <a:ext cx="245250" cy="245250"/>
          </a:xfrm>
          <a:prstGeom prst="rect">
            <a:avLst/>
          </a:prstGeom>
        </p:spPr>
      </p:pic>
      <p:pic>
        <p:nvPicPr>
          <p:cNvPr id="22" name="Graphic 21">
            <a:extLst>
              <a:ext uri="{FF2B5EF4-FFF2-40B4-BE49-F238E27FC236}">
                <a16:creationId xmlns:a16="http://schemas.microsoft.com/office/drawing/2014/main" id="{08C25860-9A3C-44C4-940F-FF887ADEA68B}"/>
              </a:ext>
              <a:ext uri="{C183D7F6-B498-43B3-948B-1728B52AA6E4}">
                <adec:decorative xmlns:adec="http://schemas.microsoft.com/office/drawing/2017/decorative" val="1"/>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928343" y="661463"/>
            <a:ext cx="241707" cy="241707"/>
          </a:xfrm>
          <a:prstGeom prst="rect">
            <a:avLst/>
          </a:prstGeom>
        </p:spPr>
      </p:pic>
      <p:pic>
        <p:nvPicPr>
          <p:cNvPr id="23" name="Graphic 22">
            <a:extLst>
              <a:ext uri="{FF2B5EF4-FFF2-40B4-BE49-F238E27FC236}">
                <a16:creationId xmlns:a16="http://schemas.microsoft.com/office/drawing/2014/main" id="{78DE49F3-2F7D-4131-BC2C-B9CD9117F336}"/>
              </a:ext>
              <a:ext uri="{C183D7F6-B498-43B3-948B-1728B52AA6E4}">
                <adec:decorative xmlns:adec="http://schemas.microsoft.com/office/drawing/2017/decorative" val="1"/>
              </a:ext>
            </a:extLst>
          </p:cNvPr>
          <p:cNvPicPr>
            <a:picLocks noChangeAspect="1"/>
          </p:cNvPicPr>
          <p:nvPr userDrawn="1"/>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871598" y="6408680"/>
            <a:ext cx="351367" cy="351367"/>
          </a:xfrm>
          <a:prstGeom prst="rect">
            <a:avLst/>
          </a:prstGeom>
        </p:spPr>
      </p:pic>
      <p:pic>
        <p:nvPicPr>
          <p:cNvPr id="24" name="Graphic 23">
            <a:extLst>
              <a:ext uri="{FF2B5EF4-FFF2-40B4-BE49-F238E27FC236}">
                <a16:creationId xmlns:a16="http://schemas.microsoft.com/office/drawing/2014/main" id="{1C95ACB8-A9DF-40EE-A109-C655B4603AC5}"/>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928343" y="5883077"/>
            <a:ext cx="241707" cy="241707"/>
          </a:xfrm>
          <a:prstGeom prst="rect">
            <a:avLst/>
          </a:prstGeom>
        </p:spPr>
      </p:pic>
      <p:pic>
        <p:nvPicPr>
          <p:cNvPr id="25" name="Graphic 24">
            <a:extLst>
              <a:ext uri="{FF2B5EF4-FFF2-40B4-BE49-F238E27FC236}">
                <a16:creationId xmlns:a16="http://schemas.microsoft.com/office/drawing/2014/main" id="{0BED2325-8870-4E6B-90B7-386D4DB4A952}"/>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24515" y="6156691"/>
            <a:ext cx="245535" cy="245535"/>
          </a:xfrm>
          <a:prstGeom prst="rect">
            <a:avLst/>
          </a:prstGeom>
        </p:spPr>
      </p:pic>
      <p:pic>
        <p:nvPicPr>
          <p:cNvPr id="26" name="Graphic 25">
            <a:extLst>
              <a:ext uri="{FF2B5EF4-FFF2-40B4-BE49-F238E27FC236}">
                <a16:creationId xmlns:a16="http://schemas.microsoft.com/office/drawing/2014/main" id="{6318BE9B-1917-4802-8843-E0203C5A3F7C}"/>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5608370"/>
            <a:ext cx="245250" cy="245250"/>
          </a:xfrm>
          <a:prstGeom prst="rect">
            <a:avLst/>
          </a:prstGeom>
        </p:spPr>
      </p:pic>
    </p:spTree>
    <p:custDataLst>
      <p:tags r:id="rId1"/>
    </p:custDataLst>
    <p:extLst>
      <p:ext uri="{BB962C8B-B14F-4D97-AF65-F5344CB8AC3E}">
        <p14:creationId xmlns:p14="http://schemas.microsoft.com/office/powerpoint/2010/main" val="1149434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Medic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1EF651-4853-4C5C-95AF-77E266426E44}"/>
              </a:ext>
              <a:ext uri="{C183D7F6-B498-43B3-948B-1728B52AA6E4}">
                <adec:decorative xmlns:adec="http://schemas.microsoft.com/office/drawing/2017/decorative" val="1"/>
              </a:ext>
            </a:extLst>
          </p:cNvPr>
          <p:cNvSpPr/>
          <p:nvPr userDrawn="1"/>
        </p:nvSpPr>
        <p:spPr>
          <a:xfrm>
            <a:off x="0" y="0"/>
            <a:ext cx="12191999" cy="3429000"/>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a:extLst>
              <a:ext uri="{FF2B5EF4-FFF2-40B4-BE49-F238E27FC236}">
                <a16:creationId xmlns:a16="http://schemas.microsoft.com/office/drawing/2014/main" id="{CEB96452-F7F4-45B1-BAE9-58A2F49CFBA1}"/>
              </a:ext>
            </a:extLst>
          </p:cNvPr>
          <p:cNvSpPr>
            <a:spLocks noGrp="1"/>
          </p:cNvSpPr>
          <p:nvPr>
            <p:ph type="ctrTitle" hasCustomPrompt="1"/>
          </p:nvPr>
        </p:nvSpPr>
        <p:spPr>
          <a:xfrm>
            <a:off x="537028" y="1484902"/>
            <a:ext cx="6691084" cy="825713"/>
          </a:xfrm>
        </p:spPr>
        <p:txBody>
          <a:bodyPr anchor="ctr">
            <a:normAutofit/>
          </a:bodyPr>
          <a:lstStyle>
            <a:lvl1pPr algn="l">
              <a:defRPr sz="4000">
                <a:solidFill>
                  <a:srgbClr val="FFFFFF"/>
                </a:solidFill>
                <a:latin typeface="Abadi" panose="020B0604020104020204" pitchFamily="34" charset="0"/>
              </a:defRPr>
            </a:lvl1pPr>
          </a:lstStyle>
          <a:p>
            <a:r>
              <a:rPr lang="en-US" dirty="0"/>
              <a:t>Medicine (MBChB)</a:t>
            </a:r>
            <a:endParaRPr lang="en-GB" dirty="0"/>
          </a:p>
        </p:txBody>
      </p:sp>
      <p:pic>
        <p:nvPicPr>
          <p:cNvPr id="8" name="Picture 7" descr="White text on a purple background.  Edge Hill University logo to the left with Medical School text to the right">
            <a:extLst>
              <a:ext uri="{FF2B5EF4-FFF2-40B4-BE49-F238E27FC236}">
                <a16:creationId xmlns:a16="http://schemas.microsoft.com/office/drawing/2014/main" id="{D4C40210-DE7C-47FE-A810-79BCC2CDA9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2538" y="1872039"/>
            <a:ext cx="3839323" cy="1386303"/>
          </a:xfrm>
          <a:prstGeom prst="rect">
            <a:avLst/>
          </a:prstGeom>
        </p:spPr>
      </p:pic>
      <p:cxnSp>
        <p:nvCxnSpPr>
          <p:cNvPr id="5" name="Straight Connector 4">
            <a:extLst>
              <a:ext uri="{FF2B5EF4-FFF2-40B4-BE49-F238E27FC236}">
                <a16:creationId xmlns:a16="http://schemas.microsoft.com/office/drawing/2014/main" id="{6C7FF7FB-1987-4117-B969-C79A45BCA5A5}"/>
              </a:ext>
            </a:extLst>
          </p:cNvPr>
          <p:cNvCxnSpPr>
            <a:cxnSpLocks/>
          </p:cNvCxnSpPr>
          <p:nvPr userDrawn="1"/>
        </p:nvCxnSpPr>
        <p:spPr>
          <a:xfrm>
            <a:off x="537028" y="2347476"/>
            <a:ext cx="669108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EAF45A6-6E7A-4D01-944B-EF02D343E591}"/>
              </a:ext>
            </a:extLst>
          </p:cNvPr>
          <p:cNvSpPr txBox="1"/>
          <p:nvPr userDrawn="1"/>
        </p:nvSpPr>
        <p:spPr>
          <a:xfrm>
            <a:off x="537028" y="2456063"/>
            <a:ext cx="6154057" cy="523220"/>
          </a:xfrm>
          <a:prstGeom prst="rect">
            <a:avLst/>
          </a:prstGeom>
          <a:noFill/>
        </p:spPr>
        <p:txBody>
          <a:bodyPr wrap="square" rtlCol="0">
            <a:spAutoFit/>
          </a:bodyPr>
          <a:lstStyle/>
          <a:p>
            <a:r>
              <a:rPr lang="en-US" sz="2800" dirty="0">
                <a:solidFill>
                  <a:prstClr val="white"/>
                </a:solidFill>
                <a:latin typeface="Georgia" panose="02040502050405020303" pitchFamily="18" charset="0"/>
              </a:rPr>
              <a:t>2021-2022</a:t>
            </a:r>
            <a:endParaRPr lang="en-GB" sz="2800" dirty="0">
              <a:solidFill>
                <a:prstClr val="white"/>
              </a:solidFill>
              <a:latin typeface="Georgia" panose="02040502050405020303" pitchFamily="18" charset="0"/>
            </a:endParaRPr>
          </a:p>
        </p:txBody>
      </p:sp>
      <p:pic>
        <p:nvPicPr>
          <p:cNvPr id="30" name="Picture 29" descr="Icon image of a mobile phone with a cross in the centre">
            <a:extLst>
              <a:ext uri="{FF2B5EF4-FFF2-40B4-BE49-F238E27FC236}">
                <a16:creationId xmlns:a16="http://schemas.microsoft.com/office/drawing/2014/main" id="{012CBE1C-5804-444E-8F5B-236800B2FB8F}"/>
              </a:ext>
            </a:extLst>
          </p:cNvPr>
          <p:cNvPicPr>
            <a:picLocks noChangeAspect="1"/>
          </p:cNvPicPr>
          <p:nvPr userDrawn="1"/>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174086" y="3744172"/>
            <a:ext cx="936000" cy="936000"/>
          </a:xfrm>
          <a:prstGeom prst="rect">
            <a:avLst/>
          </a:prstGeom>
        </p:spPr>
      </p:pic>
      <p:pic>
        <p:nvPicPr>
          <p:cNvPr id="32" name="Picture 31" descr="Icon image of a drip bag">
            <a:extLst>
              <a:ext uri="{FF2B5EF4-FFF2-40B4-BE49-F238E27FC236}">
                <a16:creationId xmlns:a16="http://schemas.microsoft.com/office/drawing/2014/main" id="{10E76B5B-E267-4B24-A311-C0CDB4DBF3F7}"/>
              </a:ext>
            </a:extLst>
          </p:cNvPr>
          <p:cNvPicPr>
            <a:picLocks noChangeAspect="1"/>
          </p:cNvPicPr>
          <p:nvPr userDrawn="1"/>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41100" y="3744172"/>
            <a:ext cx="936000" cy="936000"/>
          </a:xfrm>
          <a:prstGeom prst="rect">
            <a:avLst/>
          </a:prstGeom>
        </p:spPr>
      </p:pic>
      <p:pic>
        <p:nvPicPr>
          <p:cNvPr id="38" name="Picture 37" descr="Icon image of a bulbous bottle with liquid inside">
            <a:extLst>
              <a:ext uri="{FF2B5EF4-FFF2-40B4-BE49-F238E27FC236}">
                <a16:creationId xmlns:a16="http://schemas.microsoft.com/office/drawing/2014/main" id="{7885CBD7-4A0F-4904-82B3-4EA5CE88CD3A}"/>
              </a:ext>
            </a:extLst>
          </p:cNvPr>
          <p:cNvPicPr>
            <a:picLocks noChangeAspect="1"/>
          </p:cNvPicPr>
          <p:nvPr userDrawn="1"/>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907593" y="3744172"/>
            <a:ext cx="936000" cy="936000"/>
          </a:xfrm>
          <a:prstGeom prst="rect">
            <a:avLst/>
          </a:prstGeom>
        </p:spPr>
      </p:pic>
      <p:pic>
        <p:nvPicPr>
          <p:cNvPr id="46" name="Picture 45" descr="Icon image of a syringe">
            <a:extLst>
              <a:ext uri="{FF2B5EF4-FFF2-40B4-BE49-F238E27FC236}">
                <a16:creationId xmlns:a16="http://schemas.microsoft.com/office/drawing/2014/main" id="{D8D3DF63-EC76-4ACE-80E3-F3E4A9A57FF3}"/>
              </a:ext>
            </a:extLst>
          </p:cNvPr>
          <p:cNvPicPr>
            <a:picLocks noChangeAspect="1"/>
          </p:cNvPicPr>
          <p:nvPr userDrawn="1"/>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74607" y="3744172"/>
            <a:ext cx="936000" cy="936000"/>
          </a:xfrm>
          <a:prstGeom prst="rect">
            <a:avLst/>
          </a:prstGeom>
        </p:spPr>
      </p:pic>
      <p:pic>
        <p:nvPicPr>
          <p:cNvPr id="48" name="Picture 47" descr="Icon image of pills">
            <a:extLst>
              <a:ext uri="{FF2B5EF4-FFF2-40B4-BE49-F238E27FC236}">
                <a16:creationId xmlns:a16="http://schemas.microsoft.com/office/drawing/2014/main" id="{EB6A3537-D84D-47DD-973D-785670C2B1DB}"/>
              </a:ext>
            </a:extLst>
          </p:cNvPr>
          <p:cNvPicPr>
            <a:picLocks noChangeAspect="1"/>
          </p:cNvPicPr>
          <p:nvPr userDrawn="1"/>
        </p:nvPicPr>
        <p:blipFill>
          <a:blip r:embed="rId8"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841621" y="3744172"/>
            <a:ext cx="936000" cy="936000"/>
          </a:xfrm>
          <a:prstGeom prst="rect">
            <a:avLst/>
          </a:prstGeom>
        </p:spPr>
      </p:pic>
      <p:pic>
        <p:nvPicPr>
          <p:cNvPr id="50" name="Picture 49" descr="Icon image of a stethoscope">
            <a:extLst>
              <a:ext uri="{FF2B5EF4-FFF2-40B4-BE49-F238E27FC236}">
                <a16:creationId xmlns:a16="http://schemas.microsoft.com/office/drawing/2014/main" id="{5644978C-CE78-4973-AF19-B2A747542DAF}"/>
              </a:ext>
            </a:extLst>
          </p:cNvPr>
          <p:cNvPicPr>
            <a:picLocks noChangeAspect="1"/>
          </p:cNvPicPr>
          <p:nvPr userDrawn="1"/>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10707070" y="3744172"/>
            <a:ext cx="936000" cy="936000"/>
          </a:xfrm>
          <a:prstGeom prst="rect">
            <a:avLst/>
          </a:prstGeom>
        </p:spPr>
      </p:pic>
      <p:pic>
        <p:nvPicPr>
          <p:cNvPr id="52" name="Picture 51" descr="Icon image of a heart with a heart trace through the middle">
            <a:extLst>
              <a:ext uri="{FF2B5EF4-FFF2-40B4-BE49-F238E27FC236}">
                <a16:creationId xmlns:a16="http://schemas.microsoft.com/office/drawing/2014/main" id="{03D9BFF0-9CB5-4924-9AC8-2CC6C5A47CC0}"/>
              </a:ext>
            </a:extLst>
          </p:cNvPr>
          <p:cNvPicPr>
            <a:picLocks noChangeAspect="1"/>
          </p:cNvPicPr>
          <p:nvPr userDrawn="1"/>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440579" y="3744172"/>
            <a:ext cx="936000" cy="936000"/>
          </a:xfrm>
          <a:prstGeom prst="rect">
            <a:avLst/>
          </a:prstGeom>
        </p:spPr>
      </p:pic>
      <p:pic>
        <p:nvPicPr>
          <p:cNvPr id="58" name="Picture 57" descr="Icon image of lungs">
            <a:extLst>
              <a:ext uri="{FF2B5EF4-FFF2-40B4-BE49-F238E27FC236}">
                <a16:creationId xmlns:a16="http://schemas.microsoft.com/office/drawing/2014/main" id="{055A57B7-9F2B-4078-8521-71E4FD63F39C}"/>
              </a:ext>
            </a:extLst>
          </p:cNvPr>
          <p:cNvPicPr>
            <a:picLocks noChangeAspect="1"/>
          </p:cNvPicPr>
          <p:nvPr userDrawn="1"/>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75128" y="3744172"/>
            <a:ext cx="936000" cy="936000"/>
          </a:xfrm>
          <a:prstGeom prst="rect">
            <a:avLst/>
          </a:prstGeom>
        </p:spPr>
      </p:pic>
      <p:pic>
        <p:nvPicPr>
          <p:cNvPr id="59" name="Picture 58" descr="Icon image of hands holding a heart">
            <a:extLst>
              <a:ext uri="{FF2B5EF4-FFF2-40B4-BE49-F238E27FC236}">
                <a16:creationId xmlns:a16="http://schemas.microsoft.com/office/drawing/2014/main" id="{06F25A34-F544-4626-BF3F-7E2623E3A235}"/>
              </a:ext>
            </a:extLst>
          </p:cNvPr>
          <p:cNvPicPr>
            <a:picLocks noChangeAspect="1"/>
          </p:cNvPicPr>
          <p:nvPr userDrawn="1"/>
        </p:nvPicPr>
        <p:blipFill rotWithShape="1">
          <a:blip r:embed="rId12" cstate="print">
            <a:duotone>
              <a:schemeClr val="accent2">
                <a:shade val="45000"/>
                <a:satMod val="135000"/>
              </a:schemeClr>
              <a:prstClr val="white"/>
            </a:duotone>
            <a:extLst>
              <a:ext uri="{28A0092B-C50C-407E-A947-70E740481C1C}">
                <a14:useLocalDpi xmlns:a14="http://schemas.microsoft.com/office/drawing/2010/main" val="0"/>
              </a:ext>
            </a:extLst>
          </a:blip>
          <a:srcRect t="-10" r="-5419"/>
          <a:stretch/>
        </p:blipFill>
        <p:spPr>
          <a:xfrm>
            <a:off x="3108112" y="3744078"/>
            <a:ext cx="986714" cy="936094"/>
          </a:xfrm>
          <a:prstGeom prst="rect">
            <a:avLst/>
          </a:prstGeom>
        </p:spPr>
      </p:pic>
      <p:sp>
        <p:nvSpPr>
          <p:cNvPr id="3" name="Rectangle 2">
            <a:extLst>
              <a:ext uri="{FF2B5EF4-FFF2-40B4-BE49-F238E27FC236}">
                <a16:creationId xmlns:a16="http://schemas.microsoft.com/office/drawing/2014/main" id="{803D89D1-5FB5-4681-9E5A-F52CBF4E82DF}"/>
              </a:ext>
            </a:extLst>
          </p:cNvPr>
          <p:cNvSpPr/>
          <p:nvPr userDrawn="1"/>
        </p:nvSpPr>
        <p:spPr>
          <a:xfrm>
            <a:off x="-6110" y="3297886"/>
            <a:ext cx="12198109" cy="16574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custDataLst>
      <p:tags r:id="rId1"/>
    </p:custDataLst>
    <p:extLst>
      <p:ext uri="{BB962C8B-B14F-4D97-AF65-F5344CB8AC3E}">
        <p14:creationId xmlns:p14="http://schemas.microsoft.com/office/powerpoint/2010/main" val="311004208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2 Medicin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70C602A-8532-4A83-98D2-6052B9CCB2EF}"/>
              </a:ext>
            </a:extLst>
          </p:cNvPr>
          <p:cNvSpPr>
            <a:spLocks noGrp="1"/>
          </p:cNvSpPr>
          <p:nvPr>
            <p:ph type="subTitle" idx="1"/>
          </p:nvPr>
        </p:nvSpPr>
        <p:spPr>
          <a:xfrm>
            <a:off x="1524000" y="4227887"/>
            <a:ext cx="9144000" cy="1314072"/>
          </a:xfrm>
        </p:spPr>
        <p:txBody>
          <a:bodyPr>
            <a:normAutofit/>
          </a:bodyPr>
          <a:lstStyle>
            <a:lvl1pPr marL="0" indent="0" algn="ctr">
              <a:buNone/>
              <a:defRPr sz="2800">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FE407833-3340-4AB3-A60E-61ED33B2CBA6}"/>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10" name="Rectangle 9">
            <a:extLst>
              <a:ext uri="{FF2B5EF4-FFF2-40B4-BE49-F238E27FC236}">
                <a16:creationId xmlns:a16="http://schemas.microsoft.com/office/drawing/2014/main" id="{59477217-0371-45BB-94B8-8CB68C9966DB}"/>
              </a:ext>
              <a:ext uri="{C183D7F6-B498-43B3-948B-1728B52AA6E4}">
                <adec:decorative xmlns:adec="http://schemas.microsoft.com/office/drawing/2017/decorative" val="1"/>
              </a:ext>
            </a:extLst>
          </p:cNvPr>
          <p:cNvSpPr/>
          <p:nvPr userDrawn="1"/>
        </p:nvSpPr>
        <p:spPr>
          <a:xfrm>
            <a:off x="0" y="0"/>
            <a:ext cx="12192000" cy="1751222"/>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 name="Picture 11" descr="White text on a purple background.  Edge Hill University logo to the left with Medical School text to the right">
            <a:extLst>
              <a:ext uri="{FF2B5EF4-FFF2-40B4-BE49-F238E27FC236}">
                <a16:creationId xmlns:a16="http://schemas.microsoft.com/office/drawing/2014/main" id="{FD371CFF-2EFE-4835-98C9-7DEC0DA11B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317103"/>
            <a:ext cx="3291261" cy="1188409"/>
          </a:xfrm>
          <a:prstGeom prst="rect">
            <a:avLst/>
          </a:prstGeom>
        </p:spPr>
      </p:pic>
      <p:cxnSp>
        <p:nvCxnSpPr>
          <p:cNvPr id="13" name="Straight Connector 12">
            <a:extLst>
              <a:ext uri="{FF2B5EF4-FFF2-40B4-BE49-F238E27FC236}">
                <a16:creationId xmlns:a16="http://schemas.microsoft.com/office/drawing/2014/main" id="{BE1EA570-FF4F-4703-BBDF-C3E914420802}"/>
              </a:ext>
            </a:extLst>
          </p:cNvPr>
          <p:cNvCxnSpPr>
            <a:cxnSpLocks/>
          </p:cNvCxnSpPr>
          <p:nvPr userDrawn="1"/>
        </p:nvCxnSpPr>
        <p:spPr>
          <a:xfrm>
            <a:off x="2750458" y="3862134"/>
            <a:ext cx="669108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EB96452-F7F4-45B1-BAE9-58A2F49CFBA1}"/>
              </a:ext>
            </a:extLst>
          </p:cNvPr>
          <p:cNvSpPr>
            <a:spLocks noGrp="1"/>
          </p:cNvSpPr>
          <p:nvPr>
            <p:ph type="ctrTitle"/>
          </p:nvPr>
        </p:nvSpPr>
        <p:spPr>
          <a:xfrm>
            <a:off x="2007959" y="2149640"/>
            <a:ext cx="8176082" cy="1314076"/>
          </a:xfrm>
        </p:spPr>
        <p:txBody>
          <a:bodyPr anchor="ctr">
            <a:normAutofit/>
          </a:bodyPr>
          <a:lstStyle>
            <a:lvl1pPr algn="ctr">
              <a:defRPr sz="4800">
                <a:solidFill>
                  <a:srgbClr val="6B1D73"/>
                </a:solidFill>
                <a:latin typeface="Abadi" panose="020B0604020104020204" pitchFamily="34" charset="0"/>
              </a:defRPr>
            </a:lvl1pPr>
          </a:lstStyle>
          <a:p>
            <a:r>
              <a:rPr lang="en-US" dirty="0"/>
              <a:t>Click to edit Master title style</a:t>
            </a:r>
            <a:endParaRPr lang="en-GB" dirty="0"/>
          </a:p>
        </p:txBody>
      </p:sp>
      <p:pic>
        <p:nvPicPr>
          <p:cNvPr id="23" name="Picture 22" descr="Icon image of a stethoscope">
            <a:extLst>
              <a:ext uri="{FF2B5EF4-FFF2-40B4-BE49-F238E27FC236}">
                <a16:creationId xmlns:a16="http://schemas.microsoft.com/office/drawing/2014/main" id="{21750716-320B-4538-951C-5168E74F7388}"/>
              </a:ext>
            </a:extLst>
          </p:cNvPr>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30466" y="426198"/>
            <a:ext cx="936000" cy="936000"/>
          </a:xfrm>
          <a:prstGeom prst="rect">
            <a:avLst/>
          </a:prstGeom>
        </p:spPr>
      </p:pic>
      <p:sp>
        <p:nvSpPr>
          <p:cNvPr id="9" name="Rectangle 8">
            <a:extLst>
              <a:ext uri="{FF2B5EF4-FFF2-40B4-BE49-F238E27FC236}">
                <a16:creationId xmlns:a16="http://schemas.microsoft.com/office/drawing/2014/main" id="{F4088522-B803-45B0-9329-E031DD6A5C79}"/>
              </a:ext>
            </a:extLst>
          </p:cNvPr>
          <p:cNvSpPr/>
          <p:nvPr userDrawn="1"/>
        </p:nvSpPr>
        <p:spPr>
          <a:xfrm>
            <a:off x="-6110" y="1746163"/>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269594125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F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08201E-565A-4633-B462-CE74F02AA29B}"/>
              </a:ext>
            </a:extLst>
          </p:cNvPr>
          <p:cNvSpPr>
            <a:spLocks noGrp="1"/>
          </p:cNvSpPr>
          <p:nvPr>
            <p:ph idx="1"/>
          </p:nvPr>
        </p:nvSpPr>
        <p:spPr>
          <a:xfrm>
            <a:off x="838200" y="1706964"/>
            <a:ext cx="10515600" cy="4469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BEE9711F-A1B5-4ED3-8D20-4F2C06926B1C}"/>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7" name="Rectangle 6">
            <a:extLst>
              <a:ext uri="{FF2B5EF4-FFF2-40B4-BE49-F238E27FC236}">
                <a16:creationId xmlns:a16="http://schemas.microsoft.com/office/drawing/2014/main" id="{189A4AD6-8062-4C9A-8EC4-DE58C2C3587E}"/>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8" name="Picture 7" descr="White text on a purple background.  Edge Hill University logo to the left with Medical School text to the right">
            <a:extLst>
              <a:ext uri="{FF2B5EF4-FFF2-40B4-BE49-F238E27FC236}">
                <a16:creationId xmlns:a16="http://schemas.microsoft.com/office/drawing/2014/main" id="{E791B15C-01A8-4E80-94BE-0A2D5F071C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2" name="Title 1">
            <a:extLst>
              <a:ext uri="{FF2B5EF4-FFF2-40B4-BE49-F238E27FC236}">
                <a16:creationId xmlns:a16="http://schemas.microsoft.com/office/drawing/2014/main" id="{94919D21-43DC-4A71-9AA0-099366603731}"/>
              </a:ext>
            </a:extLst>
          </p:cNvPr>
          <p:cNvSpPr>
            <a:spLocks noGrp="1"/>
          </p:cNvSpPr>
          <p:nvPr>
            <p:ph type="title"/>
          </p:nvPr>
        </p:nvSpPr>
        <p:spPr>
          <a:xfrm>
            <a:off x="164432" y="136526"/>
            <a:ext cx="8156029"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9" name="Rectangle 8">
            <a:extLst>
              <a:ext uri="{FF2B5EF4-FFF2-40B4-BE49-F238E27FC236}">
                <a16:creationId xmlns:a16="http://schemas.microsoft.com/office/drawing/2014/main" id="{8E6E05A9-A198-4BA1-B405-3D708945CBA6}"/>
              </a:ext>
            </a:extLst>
          </p:cNvPr>
          <p:cNvSpPr/>
          <p:nvPr userDrawn="1"/>
        </p:nvSpPr>
        <p:spPr>
          <a:xfrm>
            <a:off x="-6110" y="1184570"/>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1801238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Medic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08201E-565A-4633-B462-CE74F02AA29B}"/>
              </a:ext>
            </a:extLst>
          </p:cNvPr>
          <p:cNvSpPr>
            <a:spLocks noGrp="1"/>
          </p:cNvSpPr>
          <p:nvPr>
            <p:ph idx="1"/>
          </p:nvPr>
        </p:nvSpPr>
        <p:spPr>
          <a:xfrm>
            <a:off x="838200" y="1706964"/>
            <a:ext cx="10515600" cy="4469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BEE9711F-A1B5-4ED3-8D20-4F2C06926B1C}"/>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7" name="Rectangle 6">
            <a:extLst>
              <a:ext uri="{FF2B5EF4-FFF2-40B4-BE49-F238E27FC236}">
                <a16:creationId xmlns:a16="http://schemas.microsoft.com/office/drawing/2014/main" id="{189A4AD6-8062-4C9A-8EC4-DE58C2C3587E}"/>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8" name="Picture 7" descr="White text on a purple background.  Edge Hill University logo to the left with Medical School text to the right">
            <a:extLst>
              <a:ext uri="{FF2B5EF4-FFF2-40B4-BE49-F238E27FC236}">
                <a16:creationId xmlns:a16="http://schemas.microsoft.com/office/drawing/2014/main" id="{E791B15C-01A8-4E80-94BE-0A2D5F071C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2" name="Title 1">
            <a:extLst>
              <a:ext uri="{FF2B5EF4-FFF2-40B4-BE49-F238E27FC236}">
                <a16:creationId xmlns:a16="http://schemas.microsoft.com/office/drawing/2014/main" id="{94919D21-43DC-4A71-9AA0-099366603731}"/>
              </a:ext>
            </a:extLst>
          </p:cNvPr>
          <p:cNvSpPr>
            <a:spLocks noGrp="1"/>
          </p:cNvSpPr>
          <p:nvPr>
            <p:ph type="title"/>
          </p:nvPr>
        </p:nvSpPr>
        <p:spPr>
          <a:xfrm>
            <a:off x="164432" y="136526"/>
            <a:ext cx="8156029"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9" name="Rectangle 8">
            <a:extLst>
              <a:ext uri="{FF2B5EF4-FFF2-40B4-BE49-F238E27FC236}">
                <a16:creationId xmlns:a16="http://schemas.microsoft.com/office/drawing/2014/main" id="{8E6E05A9-A198-4BA1-B405-3D708945CBA6}"/>
              </a:ext>
            </a:extLst>
          </p:cNvPr>
          <p:cNvSpPr/>
          <p:nvPr userDrawn="1"/>
        </p:nvSpPr>
        <p:spPr>
          <a:xfrm>
            <a:off x="-6110" y="1185120"/>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1565992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F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9A6559-454B-4D73-BEB5-F82F53AD7533}"/>
              </a:ext>
            </a:extLst>
          </p:cNvPr>
          <p:cNvSpPr>
            <a:spLocks noGrp="1"/>
          </p:cNvSpPr>
          <p:nvPr>
            <p:ph sz="half" idx="1"/>
          </p:nvPr>
        </p:nvSpPr>
        <p:spPr>
          <a:xfrm>
            <a:off x="838200" y="1792941"/>
            <a:ext cx="5181600" cy="43840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D6B1E39-EB17-476D-8238-37730BCD1D26}"/>
              </a:ext>
            </a:extLst>
          </p:cNvPr>
          <p:cNvSpPr>
            <a:spLocks noGrp="1"/>
          </p:cNvSpPr>
          <p:nvPr>
            <p:ph sz="half" idx="2"/>
          </p:nvPr>
        </p:nvSpPr>
        <p:spPr>
          <a:xfrm>
            <a:off x="6172200" y="1792941"/>
            <a:ext cx="5181600" cy="438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3224BBFD-0A17-4FA6-BB39-CB9692C39B8E}"/>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8" name="Rectangle 7">
            <a:extLst>
              <a:ext uri="{FF2B5EF4-FFF2-40B4-BE49-F238E27FC236}">
                <a16:creationId xmlns:a16="http://schemas.microsoft.com/office/drawing/2014/main" id="{4BF4C1CC-1A01-4CCA-A39C-14ADB7383F80}"/>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descr="White text on a purple background.  Edge Hill University logo to the left with Medical School text to the right">
            <a:extLst>
              <a:ext uri="{FF2B5EF4-FFF2-40B4-BE49-F238E27FC236}">
                <a16:creationId xmlns:a16="http://schemas.microsoft.com/office/drawing/2014/main" id="{6101E487-2E26-4049-AFF3-E9ACCBE7E3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10" name="Title 1">
            <a:extLst>
              <a:ext uri="{FF2B5EF4-FFF2-40B4-BE49-F238E27FC236}">
                <a16:creationId xmlns:a16="http://schemas.microsoft.com/office/drawing/2014/main" id="{84A29FAE-DE3F-45B4-87AC-77E394034ECE}"/>
              </a:ext>
            </a:extLst>
          </p:cNvPr>
          <p:cNvSpPr>
            <a:spLocks noGrp="1"/>
          </p:cNvSpPr>
          <p:nvPr>
            <p:ph type="title"/>
          </p:nvPr>
        </p:nvSpPr>
        <p:spPr>
          <a:xfrm>
            <a:off x="164432" y="136526"/>
            <a:ext cx="8156029"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11" name="Rectangle 10">
            <a:extLst>
              <a:ext uri="{FF2B5EF4-FFF2-40B4-BE49-F238E27FC236}">
                <a16:creationId xmlns:a16="http://schemas.microsoft.com/office/drawing/2014/main" id="{82D2D0C5-FC37-4DF0-80F5-28EA22519630}"/>
              </a:ext>
            </a:extLst>
          </p:cNvPr>
          <p:cNvSpPr/>
          <p:nvPr userDrawn="1"/>
        </p:nvSpPr>
        <p:spPr>
          <a:xfrm>
            <a:off x="0" y="1191334"/>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305178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Medic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9A6559-454B-4D73-BEB5-F82F53AD7533}"/>
              </a:ext>
            </a:extLst>
          </p:cNvPr>
          <p:cNvSpPr>
            <a:spLocks noGrp="1"/>
          </p:cNvSpPr>
          <p:nvPr>
            <p:ph sz="half" idx="1"/>
          </p:nvPr>
        </p:nvSpPr>
        <p:spPr>
          <a:xfrm>
            <a:off x="838200" y="1792941"/>
            <a:ext cx="5181600" cy="43840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D6B1E39-EB17-476D-8238-37730BCD1D26}"/>
              </a:ext>
            </a:extLst>
          </p:cNvPr>
          <p:cNvSpPr>
            <a:spLocks noGrp="1"/>
          </p:cNvSpPr>
          <p:nvPr>
            <p:ph sz="half" idx="2"/>
          </p:nvPr>
        </p:nvSpPr>
        <p:spPr>
          <a:xfrm>
            <a:off x="6172200" y="1792941"/>
            <a:ext cx="5181600" cy="438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3224BBFD-0A17-4FA6-BB39-CB9692C39B8E}"/>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8" name="Rectangle 7">
            <a:extLst>
              <a:ext uri="{FF2B5EF4-FFF2-40B4-BE49-F238E27FC236}">
                <a16:creationId xmlns:a16="http://schemas.microsoft.com/office/drawing/2014/main" id="{4BF4C1CC-1A01-4CCA-A39C-14ADB7383F80}"/>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descr="White text on a purple background.  Edge Hill University logo to the left with Medical School text to the right">
            <a:extLst>
              <a:ext uri="{FF2B5EF4-FFF2-40B4-BE49-F238E27FC236}">
                <a16:creationId xmlns:a16="http://schemas.microsoft.com/office/drawing/2014/main" id="{6101E487-2E26-4049-AFF3-E9ACCBE7E3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10" name="Title 1">
            <a:extLst>
              <a:ext uri="{FF2B5EF4-FFF2-40B4-BE49-F238E27FC236}">
                <a16:creationId xmlns:a16="http://schemas.microsoft.com/office/drawing/2014/main" id="{84A29FAE-DE3F-45B4-87AC-77E394034ECE}"/>
              </a:ext>
            </a:extLst>
          </p:cNvPr>
          <p:cNvSpPr>
            <a:spLocks noGrp="1"/>
          </p:cNvSpPr>
          <p:nvPr>
            <p:ph type="title"/>
          </p:nvPr>
        </p:nvSpPr>
        <p:spPr>
          <a:xfrm>
            <a:off x="164432" y="136526"/>
            <a:ext cx="8156029"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12" name="Rectangle 11">
            <a:extLst>
              <a:ext uri="{FF2B5EF4-FFF2-40B4-BE49-F238E27FC236}">
                <a16:creationId xmlns:a16="http://schemas.microsoft.com/office/drawing/2014/main" id="{FEF9F494-ED35-47A7-9258-7040DDCEE220}"/>
              </a:ext>
            </a:extLst>
          </p:cNvPr>
          <p:cNvSpPr/>
          <p:nvPr userDrawn="1"/>
        </p:nvSpPr>
        <p:spPr>
          <a:xfrm>
            <a:off x="-6110" y="1191944"/>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1756801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F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BC19038-7FD0-4FAC-9D16-F52B0E7E96EE}"/>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6" name="Rectangle 5">
            <a:extLst>
              <a:ext uri="{FF2B5EF4-FFF2-40B4-BE49-F238E27FC236}">
                <a16:creationId xmlns:a16="http://schemas.microsoft.com/office/drawing/2014/main" id="{B8979786-D5FF-4EB5-8E99-BA76404426FE}"/>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7" name="Picture 6" descr="White text on a purple background.  Edge Hill University logo to the left with Medical School text to the right">
            <a:extLst>
              <a:ext uri="{FF2B5EF4-FFF2-40B4-BE49-F238E27FC236}">
                <a16:creationId xmlns:a16="http://schemas.microsoft.com/office/drawing/2014/main" id="{D5CACD9D-88D3-405A-AAD5-5CCA696F9B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9" name="Title 8">
            <a:extLst>
              <a:ext uri="{FF2B5EF4-FFF2-40B4-BE49-F238E27FC236}">
                <a16:creationId xmlns:a16="http://schemas.microsoft.com/office/drawing/2014/main" id="{6528883B-FAA6-4125-911E-FA11778EAC66}"/>
              </a:ext>
            </a:extLst>
          </p:cNvPr>
          <p:cNvSpPr>
            <a:spLocks noGrp="1"/>
          </p:cNvSpPr>
          <p:nvPr>
            <p:ph type="title"/>
          </p:nvPr>
        </p:nvSpPr>
        <p:spPr>
          <a:xfrm>
            <a:off x="164431" y="136526"/>
            <a:ext cx="8172072"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8" name="Rectangle 7">
            <a:extLst>
              <a:ext uri="{FF2B5EF4-FFF2-40B4-BE49-F238E27FC236}">
                <a16:creationId xmlns:a16="http://schemas.microsoft.com/office/drawing/2014/main" id="{F01C9FFA-BFA0-4355-B2E1-6F27E634FA5C}"/>
              </a:ext>
            </a:extLst>
          </p:cNvPr>
          <p:cNvSpPr/>
          <p:nvPr userDrawn="1"/>
        </p:nvSpPr>
        <p:spPr>
          <a:xfrm>
            <a:off x="0" y="1191127"/>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2359049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BD7D3FA-2295-4DF0-9271-75AD2CB3C315}" type="datetime1">
              <a:rPr lang="en-GB" smtClean="0"/>
              <a:t>26/01/2023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764371-C035-4639-A4F7-2D1A9DC01669}" type="slidenum">
              <a:rPr lang="en-GB" smtClean="0"/>
              <a:t>‹#›</a:t>
            </a:fld>
            <a:endParaRPr lang="en-GB"/>
          </a:p>
        </p:txBody>
      </p:sp>
    </p:spTree>
    <p:extLst>
      <p:ext uri="{BB962C8B-B14F-4D97-AF65-F5344CB8AC3E}">
        <p14:creationId xmlns:p14="http://schemas.microsoft.com/office/powerpoint/2010/main" val="26239053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Medicin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BC19038-7FD0-4FAC-9D16-F52B0E7E96EE}"/>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6" name="Rectangle 5">
            <a:extLst>
              <a:ext uri="{FF2B5EF4-FFF2-40B4-BE49-F238E27FC236}">
                <a16:creationId xmlns:a16="http://schemas.microsoft.com/office/drawing/2014/main" id="{B8979786-D5FF-4EB5-8E99-BA76404426FE}"/>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7" name="Picture 6" descr="White text on a purple background.  Edge Hill University logo to the left with Medical School text to the right">
            <a:extLst>
              <a:ext uri="{FF2B5EF4-FFF2-40B4-BE49-F238E27FC236}">
                <a16:creationId xmlns:a16="http://schemas.microsoft.com/office/drawing/2014/main" id="{D5CACD9D-88D3-405A-AAD5-5CCA696F9B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9" name="Title 8">
            <a:extLst>
              <a:ext uri="{FF2B5EF4-FFF2-40B4-BE49-F238E27FC236}">
                <a16:creationId xmlns:a16="http://schemas.microsoft.com/office/drawing/2014/main" id="{6528883B-FAA6-4125-911E-FA11778EAC66}"/>
              </a:ext>
            </a:extLst>
          </p:cNvPr>
          <p:cNvSpPr>
            <a:spLocks noGrp="1"/>
          </p:cNvSpPr>
          <p:nvPr>
            <p:ph type="title"/>
          </p:nvPr>
        </p:nvSpPr>
        <p:spPr>
          <a:xfrm>
            <a:off x="164431" y="136526"/>
            <a:ext cx="8172072"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8" name="Rectangle 7">
            <a:extLst>
              <a:ext uri="{FF2B5EF4-FFF2-40B4-BE49-F238E27FC236}">
                <a16:creationId xmlns:a16="http://schemas.microsoft.com/office/drawing/2014/main" id="{F01C9FFA-BFA0-4355-B2E1-6F27E634FA5C}"/>
              </a:ext>
            </a:extLst>
          </p:cNvPr>
          <p:cNvSpPr/>
          <p:nvPr userDrawn="1"/>
        </p:nvSpPr>
        <p:spPr>
          <a:xfrm>
            <a:off x="0" y="1191127"/>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1364401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r Left FY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AECAC7-FA7B-4121-B559-D4FFB1D5B6CF}"/>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5" name="Rectangle 4">
            <a:extLst>
              <a:ext uri="{FF2B5EF4-FFF2-40B4-BE49-F238E27FC236}">
                <a16:creationId xmlns:a16="http://schemas.microsoft.com/office/drawing/2014/main" id="{60FFF2E7-F9E2-4159-B2E0-0CB4EFD8505E}"/>
              </a:ext>
              <a:ext uri="{C183D7F6-B498-43B3-948B-1728B52AA6E4}">
                <adec:decorative xmlns:adec="http://schemas.microsoft.com/office/drawing/2017/decorative" val="1"/>
              </a:ext>
            </a:extLst>
          </p:cNvPr>
          <p:cNvSpPr/>
          <p:nvPr userDrawn="1"/>
        </p:nvSpPr>
        <p:spPr>
          <a:xfrm>
            <a:off x="0" y="0"/>
            <a:ext cx="2887579" cy="6858000"/>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6" name="Picture 5" descr="White text on a purple background.  Edge Hill University logo to the left with Medical School text to the right">
            <a:extLst>
              <a:ext uri="{FF2B5EF4-FFF2-40B4-BE49-F238E27FC236}">
                <a16:creationId xmlns:a16="http://schemas.microsoft.com/office/drawing/2014/main" id="{9D27078E-17E6-49E8-AE18-2283C5302D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431" y="5815262"/>
            <a:ext cx="2509725" cy="906212"/>
          </a:xfrm>
          <a:prstGeom prst="rect">
            <a:avLst/>
          </a:prstGeom>
        </p:spPr>
      </p:pic>
      <p:sp>
        <p:nvSpPr>
          <p:cNvPr id="9" name="Picture Placeholder 8">
            <a:extLst>
              <a:ext uri="{FF2B5EF4-FFF2-40B4-BE49-F238E27FC236}">
                <a16:creationId xmlns:a16="http://schemas.microsoft.com/office/drawing/2014/main" id="{7F567113-FDB8-49C1-B482-F318F8E6D3EE}"/>
              </a:ext>
            </a:extLst>
          </p:cNvPr>
          <p:cNvSpPr>
            <a:spLocks noGrp="1"/>
          </p:cNvSpPr>
          <p:nvPr>
            <p:ph type="pic" sz="quarter" idx="13"/>
          </p:nvPr>
        </p:nvSpPr>
        <p:spPr>
          <a:xfrm>
            <a:off x="3068638" y="1250950"/>
            <a:ext cx="8285162" cy="4957763"/>
          </a:xfrm>
        </p:spPr>
        <p:txBody>
          <a:bodyPr/>
          <a:lstStyle/>
          <a:p>
            <a:endParaRPr lang="en-GB"/>
          </a:p>
        </p:txBody>
      </p:sp>
      <p:sp>
        <p:nvSpPr>
          <p:cNvPr id="10" name="Title 9">
            <a:extLst>
              <a:ext uri="{FF2B5EF4-FFF2-40B4-BE49-F238E27FC236}">
                <a16:creationId xmlns:a16="http://schemas.microsoft.com/office/drawing/2014/main" id="{6B00D296-FC82-40FA-B759-A88CA52EC1CE}"/>
              </a:ext>
            </a:extLst>
          </p:cNvPr>
          <p:cNvSpPr>
            <a:spLocks noGrp="1"/>
          </p:cNvSpPr>
          <p:nvPr>
            <p:ph type="title"/>
          </p:nvPr>
        </p:nvSpPr>
        <p:spPr>
          <a:xfrm>
            <a:off x="3068636" y="365126"/>
            <a:ext cx="8285163" cy="738188"/>
          </a:xfrm>
        </p:spPr>
        <p:txBody>
          <a:bodyPr/>
          <a:lstStyle>
            <a:lvl1pPr>
              <a:defRPr>
                <a:solidFill>
                  <a:srgbClr val="6B1D73"/>
                </a:solidFill>
                <a:latin typeface="Abadi" panose="020B0604020104020204" pitchFamily="34" charset="0"/>
              </a:defRPr>
            </a:lvl1pPr>
          </a:lstStyle>
          <a:p>
            <a:r>
              <a:rPr lang="en-US" dirty="0"/>
              <a:t>Click to edit Master title style</a:t>
            </a:r>
            <a:endParaRPr lang="en-GB" dirty="0"/>
          </a:p>
        </p:txBody>
      </p:sp>
      <p:sp>
        <p:nvSpPr>
          <p:cNvPr id="7" name="Rectangle 6">
            <a:extLst>
              <a:ext uri="{FF2B5EF4-FFF2-40B4-BE49-F238E27FC236}">
                <a16:creationId xmlns:a16="http://schemas.microsoft.com/office/drawing/2014/main" id="{58504335-759D-4A4B-AA63-0517FF4FC5E7}"/>
              </a:ext>
            </a:extLst>
          </p:cNvPr>
          <p:cNvSpPr/>
          <p:nvPr userDrawn="1"/>
        </p:nvSpPr>
        <p:spPr>
          <a:xfrm rot="16200000">
            <a:off x="-597044" y="3373377"/>
            <a:ext cx="6858000"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1257653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r Left Medicine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AECAC7-FA7B-4121-B559-D4FFB1D5B6CF}"/>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5" name="Rectangle 4">
            <a:extLst>
              <a:ext uri="{FF2B5EF4-FFF2-40B4-BE49-F238E27FC236}">
                <a16:creationId xmlns:a16="http://schemas.microsoft.com/office/drawing/2014/main" id="{60FFF2E7-F9E2-4159-B2E0-0CB4EFD8505E}"/>
              </a:ext>
              <a:ext uri="{C183D7F6-B498-43B3-948B-1728B52AA6E4}">
                <adec:decorative xmlns:adec="http://schemas.microsoft.com/office/drawing/2017/decorative" val="1"/>
              </a:ext>
            </a:extLst>
          </p:cNvPr>
          <p:cNvSpPr/>
          <p:nvPr userDrawn="1"/>
        </p:nvSpPr>
        <p:spPr>
          <a:xfrm>
            <a:off x="0" y="0"/>
            <a:ext cx="2887579" cy="6858000"/>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6" name="Picture 5" descr="White text on a purple background.  Edge Hill University logo to the left with Medical School text to the right">
            <a:extLst>
              <a:ext uri="{FF2B5EF4-FFF2-40B4-BE49-F238E27FC236}">
                <a16:creationId xmlns:a16="http://schemas.microsoft.com/office/drawing/2014/main" id="{9D27078E-17E6-49E8-AE18-2283C5302D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431" y="5815262"/>
            <a:ext cx="2509725" cy="906212"/>
          </a:xfrm>
          <a:prstGeom prst="rect">
            <a:avLst/>
          </a:prstGeom>
        </p:spPr>
      </p:pic>
      <p:sp>
        <p:nvSpPr>
          <p:cNvPr id="9" name="Picture Placeholder 8">
            <a:extLst>
              <a:ext uri="{FF2B5EF4-FFF2-40B4-BE49-F238E27FC236}">
                <a16:creationId xmlns:a16="http://schemas.microsoft.com/office/drawing/2014/main" id="{7F567113-FDB8-49C1-B482-F318F8E6D3EE}"/>
              </a:ext>
            </a:extLst>
          </p:cNvPr>
          <p:cNvSpPr>
            <a:spLocks noGrp="1"/>
          </p:cNvSpPr>
          <p:nvPr>
            <p:ph type="pic" sz="quarter" idx="13"/>
          </p:nvPr>
        </p:nvSpPr>
        <p:spPr>
          <a:xfrm>
            <a:off x="3068638" y="1250950"/>
            <a:ext cx="8285162" cy="4957763"/>
          </a:xfrm>
        </p:spPr>
        <p:txBody>
          <a:bodyPr/>
          <a:lstStyle/>
          <a:p>
            <a:endParaRPr lang="en-GB"/>
          </a:p>
        </p:txBody>
      </p:sp>
      <p:sp>
        <p:nvSpPr>
          <p:cNvPr id="10" name="Title 9">
            <a:extLst>
              <a:ext uri="{FF2B5EF4-FFF2-40B4-BE49-F238E27FC236}">
                <a16:creationId xmlns:a16="http://schemas.microsoft.com/office/drawing/2014/main" id="{6B00D296-FC82-40FA-B759-A88CA52EC1CE}"/>
              </a:ext>
            </a:extLst>
          </p:cNvPr>
          <p:cNvSpPr>
            <a:spLocks noGrp="1"/>
          </p:cNvSpPr>
          <p:nvPr>
            <p:ph type="title"/>
          </p:nvPr>
        </p:nvSpPr>
        <p:spPr>
          <a:xfrm>
            <a:off x="3068636" y="365126"/>
            <a:ext cx="8285163" cy="738188"/>
          </a:xfrm>
        </p:spPr>
        <p:txBody>
          <a:bodyPr/>
          <a:lstStyle>
            <a:lvl1pPr>
              <a:defRPr>
                <a:solidFill>
                  <a:srgbClr val="6B1D73"/>
                </a:solidFill>
                <a:latin typeface="Abadi" panose="020B0604020104020204" pitchFamily="34" charset="0"/>
              </a:defRPr>
            </a:lvl1pPr>
          </a:lstStyle>
          <a:p>
            <a:r>
              <a:rPr lang="en-US" dirty="0"/>
              <a:t>Click to edit Master title style</a:t>
            </a:r>
            <a:endParaRPr lang="en-GB" dirty="0"/>
          </a:p>
        </p:txBody>
      </p:sp>
      <p:sp>
        <p:nvSpPr>
          <p:cNvPr id="7" name="Rectangle 6">
            <a:extLst>
              <a:ext uri="{FF2B5EF4-FFF2-40B4-BE49-F238E27FC236}">
                <a16:creationId xmlns:a16="http://schemas.microsoft.com/office/drawing/2014/main" id="{58504335-759D-4A4B-AA63-0517FF4FC5E7}"/>
              </a:ext>
            </a:extLst>
          </p:cNvPr>
          <p:cNvSpPr/>
          <p:nvPr userDrawn="1"/>
        </p:nvSpPr>
        <p:spPr>
          <a:xfrm rot="16200000">
            <a:off x="-597044" y="3373377"/>
            <a:ext cx="6858000"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442355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r Left Medicine 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AECAC7-FA7B-4121-B559-D4FFB1D5B6CF}"/>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5" name="Rectangle 4">
            <a:extLst>
              <a:ext uri="{FF2B5EF4-FFF2-40B4-BE49-F238E27FC236}">
                <a16:creationId xmlns:a16="http://schemas.microsoft.com/office/drawing/2014/main" id="{60FFF2E7-F9E2-4159-B2E0-0CB4EFD8505E}"/>
              </a:ext>
              <a:ext uri="{C183D7F6-B498-43B3-948B-1728B52AA6E4}">
                <adec:decorative xmlns:adec="http://schemas.microsoft.com/office/drawing/2017/decorative" val="1"/>
              </a:ext>
            </a:extLst>
          </p:cNvPr>
          <p:cNvSpPr/>
          <p:nvPr userDrawn="1"/>
        </p:nvSpPr>
        <p:spPr>
          <a:xfrm>
            <a:off x="0" y="0"/>
            <a:ext cx="2887579" cy="6858000"/>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6" name="Picture 5" descr="White text on a purple background.  Edge Hill University logo to the left with Medical School text to the right">
            <a:extLst>
              <a:ext uri="{FF2B5EF4-FFF2-40B4-BE49-F238E27FC236}">
                <a16:creationId xmlns:a16="http://schemas.microsoft.com/office/drawing/2014/main" id="{9D27078E-17E6-49E8-AE18-2283C5302D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431" y="5815262"/>
            <a:ext cx="2509725" cy="906212"/>
          </a:xfrm>
          <a:prstGeom prst="rect">
            <a:avLst/>
          </a:prstGeom>
        </p:spPr>
      </p:pic>
      <p:sp>
        <p:nvSpPr>
          <p:cNvPr id="10" name="Title 9">
            <a:extLst>
              <a:ext uri="{FF2B5EF4-FFF2-40B4-BE49-F238E27FC236}">
                <a16:creationId xmlns:a16="http://schemas.microsoft.com/office/drawing/2014/main" id="{6B00D296-FC82-40FA-B759-A88CA52EC1CE}"/>
              </a:ext>
            </a:extLst>
          </p:cNvPr>
          <p:cNvSpPr>
            <a:spLocks noGrp="1"/>
          </p:cNvSpPr>
          <p:nvPr>
            <p:ph type="title"/>
          </p:nvPr>
        </p:nvSpPr>
        <p:spPr>
          <a:xfrm>
            <a:off x="3068636" y="365126"/>
            <a:ext cx="8285163" cy="738188"/>
          </a:xfrm>
        </p:spPr>
        <p:txBody>
          <a:bodyPr/>
          <a:lstStyle>
            <a:lvl1pPr>
              <a:defRPr>
                <a:solidFill>
                  <a:srgbClr val="6B1D73"/>
                </a:solidFill>
                <a:latin typeface="Abadi" panose="020B0604020104020204" pitchFamily="34" charset="0"/>
              </a:defRPr>
            </a:lvl1pPr>
          </a:lstStyle>
          <a:p>
            <a:r>
              <a:rPr lang="en-US" dirty="0"/>
              <a:t>Click to edit Master title style</a:t>
            </a:r>
            <a:endParaRPr lang="en-GB" dirty="0"/>
          </a:p>
        </p:txBody>
      </p:sp>
      <p:sp>
        <p:nvSpPr>
          <p:cNvPr id="7" name="Rectangle 6">
            <a:extLst>
              <a:ext uri="{FF2B5EF4-FFF2-40B4-BE49-F238E27FC236}">
                <a16:creationId xmlns:a16="http://schemas.microsoft.com/office/drawing/2014/main" id="{58504335-759D-4A4B-AA63-0517FF4FC5E7}"/>
              </a:ext>
            </a:extLst>
          </p:cNvPr>
          <p:cNvSpPr/>
          <p:nvPr userDrawn="1"/>
        </p:nvSpPr>
        <p:spPr>
          <a:xfrm rot="16200000">
            <a:off x="-597044" y="3373377"/>
            <a:ext cx="6858000"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Content Placeholder 2">
            <a:extLst>
              <a:ext uri="{FF2B5EF4-FFF2-40B4-BE49-F238E27FC236}">
                <a16:creationId xmlns:a16="http://schemas.microsoft.com/office/drawing/2014/main" id="{ED9E7D5E-B303-4C13-A65E-6D924FCFD027}"/>
              </a:ext>
            </a:extLst>
          </p:cNvPr>
          <p:cNvSpPr>
            <a:spLocks noGrp="1"/>
          </p:cNvSpPr>
          <p:nvPr>
            <p:ph sz="quarter" idx="14"/>
          </p:nvPr>
        </p:nvSpPr>
        <p:spPr>
          <a:xfrm>
            <a:off x="3068638" y="1250952"/>
            <a:ext cx="8285162" cy="4957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553269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r Left PA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AECAC7-FA7B-4121-B559-D4FFB1D5B6CF}"/>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5" name="Rectangle 4">
            <a:extLst>
              <a:ext uri="{FF2B5EF4-FFF2-40B4-BE49-F238E27FC236}">
                <a16:creationId xmlns:a16="http://schemas.microsoft.com/office/drawing/2014/main" id="{60FFF2E7-F9E2-4159-B2E0-0CB4EFD8505E}"/>
              </a:ext>
              <a:ext uri="{C183D7F6-B498-43B3-948B-1728B52AA6E4}">
                <adec:decorative xmlns:adec="http://schemas.microsoft.com/office/drawing/2017/decorative" val="1"/>
              </a:ext>
            </a:extLst>
          </p:cNvPr>
          <p:cNvSpPr/>
          <p:nvPr userDrawn="1"/>
        </p:nvSpPr>
        <p:spPr>
          <a:xfrm>
            <a:off x="0" y="0"/>
            <a:ext cx="2887579" cy="6858000"/>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6" name="Picture 5" descr="White text on a purple background.  Edge Hill University logo to the left with Medical School text to the right">
            <a:extLst>
              <a:ext uri="{FF2B5EF4-FFF2-40B4-BE49-F238E27FC236}">
                <a16:creationId xmlns:a16="http://schemas.microsoft.com/office/drawing/2014/main" id="{9D27078E-17E6-49E8-AE18-2283C5302D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431" y="5815262"/>
            <a:ext cx="2509725" cy="906212"/>
          </a:xfrm>
          <a:prstGeom prst="rect">
            <a:avLst/>
          </a:prstGeom>
        </p:spPr>
      </p:pic>
      <p:sp>
        <p:nvSpPr>
          <p:cNvPr id="9" name="Picture Placeholder 8">
            <a:extLst>
              <a:ext uri="{FF2B5EF4-FFF2-40B4-BE49-F238E27FC236}">
                <a16:creationId xmlns:a16="http://schemas.microsoft.com/office/drawing/2014/main" id="{7F567113-FDB8-49C1-B482-F318F8E6D3EE}"/>
              </a:ext>
            </a:extLst>
          </p:cNvPr>
          <p:cNvSpPr>
            <a:spLocks noGrp="1"/>
          </p:cNvSpPr>
          <p:nvPr>
            <p:ph type="pic" sz="quarter" idx="13"/>
          </p:nvPr>
        </p:nvSpPr>
        <p:spPr>
          <a:xfrm>
            <a:off x="3068638" y="1250950"/>
            <a:ext cx="8285162" cy="4957763"/>
          </a:xfrm>
        </p:spPr>
        <p:txBody>
          <a:bodyPr/>
          <a:lstStyle/>
          <a:p>
            <a:endParaRPr lang="en-GB"/>
          </a:p>
        </p:txBody>
      </p:sp>
      <p:sp>
        <p:nvSpPr>
          <p:cNvPr id="10" name="Title 9">
            <a:extLst>
              <a:ext uri="{FF2B5EF4-FFF2-40B4-BE49-F238E27FC236}">
                <a16:creationId xmlns:a16="http://schemas.microsoft.com/office/drawing/2014/main" id="{6B00D296-FC82-40FA-B759-A88CA52EC1CE}"/>
              </a:ext>
            </a:extLst>
          </p:cNvPr>
          <p:cNvSpPr>
            <a:spLocks noGrp="1"/>
          </p:cNvSpPr>
          <p:nvPr>
            <p:ph type="title"/>
          </p:nvPr>
        </p:nvSpPr>
        <p:spPr>
          <a:xfrm>
            <a:off x="3068636" y="365126"/>
            <a:ext cx="8285163" cy="738188"/>
          </a:xfrm>
        </p:spPr>
        <p:txBody>
          <a:bodyPr/>
          <a:lstStyle>
            <a:lvl1pPr>
              <a:defRPr>
                <a:solidFill>
                  <a:srgbClr val="6B1D73"/>
                </a:solidFill>
                <a:latin typeface="Abadi" panose="020B0604020104020204" pitchFamily="34" charset="0"/>
              </a:defRPr>
            </a:lvl1pPr>
          </a:lstStyle>
          <a:p>
            <a:r>
              <a:rPr lang="en-US" dirty="0"/>
              <a:t>Click to edit Master title style</a:t>
            </a:r>
            <a:endParaRPr lang="en-GB" dirty="0"/>
          </a:p>
        </p:txBody>
      </p:sp>
      <p:sp>
        <p:nvSpPr>
          <p:cNvPr id="7" name="Rectangle 6">
            <a:extLst>
              <a:ext uri="{FF2B5EF4-FFF2-40B4-BE49-F238E27FC236}">
                <a16:creationId xmlns:a16="http://schemas.microsoft.com/office/drawing/2014/main" id="{58504335-759D-4A4B-AA63-0517FF4FC5E7}"/>
              </a:ext>
            </a:extLst>
          </p:cNvPr>
          <p:cNvSpPr/>
          <p:nvPr userDrawn="1"/>
        </p:nvSpPr>
        <p:spPr>
          <a:xfrm rot="16200000">
            <a:off x="-597044" y="3373377"/>
            <a:ext cx="6858000"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1547096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Credi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AAF590-9EF7-47B8-9A44-4855EF49F6A1}"/>
              </a:ext>
            </a:extLst>
          </p:cNvPr>
          <p:cNvSpPr/>
          <p:nvPr userDrawn="1"/>
        </p:nvSpPr>
        <p:spPr>
          <a:xfrm>
            <a:off x="3705225" y="5049541"/>
            <a:ext cx="4749466" cy="400110"/>
          </a:xfrm>
          <a:prstGeom prst="rect">
            <a:avLst/>
          </a:prstGeom>
        </p:spPr>
        <p:txBody>
          <a:bodyPr wrap="square">
            <a:spAutoFit/>
          </a:bodyPr>
          <a:lstStyle/>
          <a:p>
            <a:r>
              <a:rPr lang="en-GB" sz="2000" dirty="0">
                <a:solidFill>
                  <a:prstClr val="black"/>
                </a:solidFill>
                <a:latin typeface="Abadi" panose="020B0604020104020204" pitchFamily="34" charset="0"/>
              </a:rPr>
              <a:t>Icons made by </a:t>
            </a:r>
            <a:r>
              <a:rPr lang="en-GB" sz="2000" dirty="0" err="1">
                <a:solidFill>
                  <a:srgbClr val="6B1D73"/>
                </a:solidFill>
                <a:latin typeface="Abadi" panose="020B0604020104020204" pitchFamily="34" charset="0"/>
                <a:hlinkClick r:id="rId3">
                  <a:extLst>
                    <a:ext uri="{A12FA001-AC4F-418D-AE19-62706E023703}">
                      <ahyp:hlinkClr xmlns:ahyp="http://schemas.microsoft.com/office/drawing/2018/hyperlinkcolor" val="tx"/>
                    </a:ext>
                  </a:extLst>
                </a:hlinkClick>
              </a:rPr>
              <a:t>Freepik</a:t>
            </a:r>
            <a:r>
              <a:rPr lang="en-GB" sz="2000" dirty="0">
                <a:solidFill>
                  <a:prstClr val="black"/>
                </a:solidFill>
                <a:latin typeface="Abadi" panose="020B0604020104020204" pitchFamily="34" charset="0"/>
              </a:rPr>
              <a:t> from </a:t>
            </a:r>
            <a:r>
              <a:rPr lang="en-GB" sz="2000" dirty="0">
                <a:solidFill>
                  <a:srgbClr val="6B1D73"/>
                </a:solidFill>
                <a:latin typeface="Abadi" panose="020B0604020104020204" pitchFamily="34" charset="0"/>
                <a:hlinkClick r:id="rId4">
                  <a:extLst>
                    <a:ext uri="{A12FA001-AC4F-418D-AE19-62706E023703}">
                      <ahyp:hlinkClr xmlns:ahyp="http://schemas.microsoft.com/office/drawing/2018/hyperlinkcolor" val="tx"/>
                    </a:ext>
                  </a:extLst>
                </a:hlinkClick>
              </a:rPr>
              <a:t>Flaticon.com</a:t>
            </a:r>
            <a:endParaRPr lang="en-GB" sz="2000" dirty="0">
              <a:solidFill>
                <a:srgbClr val="6B1D73"/>
              </a:solidFill>
              <a:latin typeface="Abadi" panose="020B0604020104020204" pitchFamily="34" charset="0"/>
            </a:endParaRPr>
          </a:p>
        </p:txBody>
      </p:sp>
      <p:sp>
        <p:nvSpPr>
          <p:cNvPr id="6" name="Rectangle 5">
            <a:extLst>
              <a:ext uri="{FF2B5EF4-FFF2-40B4-BE49-F238E27FC236}">
                <a16:creationId xmlns:a16="http://schemas.microsoft.com/office/drawing/2014/main" id="{63CBC793-1F67-446E-8045-3E707FA722BA}"/>
              </a:ext>
            </a:extLst>
          </p:cNvPr>
          <p:cNvSpPr/>
          <p:nvPr userDrawn="1"/>
        </p:nvSpPr>
        <p:spPr>
          <a:xfrm>
            <a:off x="3705225" y="3870446"/>
            <a:ext cx="4749466" cy="1015663"/>
          </a:xfrm>
          <a:prstGeom prst="rect">
            <a:avLst/>
          </a:prstGeom>
        </p:spPr>
        <p:txBody>
          <a:bodyPr wrap="square">
            <a:spAutoFit/>
          </a:bodyPr>
          <a:lstStyle/>
          <a:p>
            <a:pPr algn="ctr"/>
            <a:r>
              <a:rPr lang="en-GB" sz="2000" dirty="0">
                <a:solidFill>
                  <a:prstClr val="black"/>
                </a:solidFill>
                <a:latin typeface="Abadi" panose="020B0604020104020204" pitchFamily="34" charset="0"/>
              </a:rPr>
              <a:t>All images are copyright their owners</a:t>
            </a:r>
          </a:p>
          <a:p>
            <a:pPr algn="ctr"/>
            <a:r>
              <a:rPr lang="en-GB" sz="2000" dirty="0">
                <a:solidFill>
                  <a:srgbClr val="6B1D73"/>
                </a:solidFill>
                <a:latin typeface="Abadi" panose="020B0604020104020204" pitchFamily="34" charset="0"/>
              </a:rPr>
              <a:t>Images will be removed if requested </a:t>
            </a:r>
            <a:br>
              <a:rPr lang="en-GB" sz="2000" dirty="0">
                <a:solidFill>
                  <a:srgbClr val="6B1D73"/>
                </a:solidFill>
                <a:latin typeface="Abadi" panose="020B0604020104020204" pitchFamily="34" charset="0"/>
              </a:rPr>
            </a:br>
            <a:r>
              <a:rPr lang="en-GB" sz="2000" dirty="0">
                <a:solidFill>
                  <a:srgbClr val="6B1D73"/>
                </a:solidFill>
                <a:latin typeface="Abadi" panose="020B0604020104020204" pitchFamily="34" charset="0"/>
              </a:rPr>
              <a:t>by the creator</a:t>
            </a:r>
          </a:p>
        </p:txBody>
      </p:sp>
      <p:pic>
        <p:nvPicPr>
          <p:cNvPr id="8" name="Picture 7">
            <a:extLst>
              <a:ext uri="{FF2B5EF4-FFF2-40B4-BE49-F238E27FC236}">
                <a16:creationId xmlns:a16="http://schemas.microsoft.com/office/drawing/2014/main" id="{948FA802-4C3A-406C-8B45-8401071E94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08885" y="777488"/>
            <a:ext cx="2651512" cy="2651512"/>
          </a:xfrm>
          <a:prstGeom prst="rect">
            <a:avLst/>
          </a:prstGeom>
        </p:spPr>
      </p:pic>
      <p:sp>
        <p:nvSpPr>
          <p:cNvPr id="9" name="Rectangle 8">
            <a:extLst>
              <a:ext uri="{FF2B5EF4-FFF2-40B4-BE49-F238E27FC236}">
                <a16:creationId xmlns:a16="http://schemas.microsoft.com/office/drawing/2014/main" id="{65CA7A5F-3405-4243-BAF0-F42A277FE6D7}"/>
              </a:ext>
            </a:extLst>
          </p:cNvPr>
          <p:cNvSpPr/>
          <p:nvPr userDrawn="1"/>
        </p:nvSpPr>
        <p:spPr>
          <a:xfrm>
            <a:off x="2442536" y="5663261"/>
            <a:ext cx="7306928" cy="461665"/>
          </a:xfrm>
          <a:prstGeom prst="rect">
            <a:avLst/>
          </a:prstGeom>
        </p:spPr>
        <p:txBody>
          <a:bodyPr wrap="square">
            <a:spAutoFit/>
          </a:bodyPr>
          <a:lstStyle/>
          <a:p>
            <a:pPr algn="ctr"/>
            <a:r>
              <a:rPr lang="en-GB" sz="2400" dirty="0">
                <a:solidFill>
                  <a:prstClr val="black"/>
                </a:solidFill>
                <a:latin typeface="Abadi" panose="020B0604020104020204" pitchFamily="34" charset="0"/>
              </a:rPr>
              <a:t>Content © Edge Hill University Medical School</a:t>
            </a:r>
            <a:endParaRPr lang="en-GB" sz="2400" dirty="0">
              <a:solidFill>
                <a:srgbClr val="6B1D73"/>
              </a:solidFill>
              <a:latin typeface="Abadi" panose="020B0604020104020204" pitchFamily="34" charset="0"/>
            </a:endParaRPr>
          </a:p>
        </p:txBody>
      </p:sp>
    </p:spTree>
    <p:custDataLst>
      <p:tags r:id="rId1"/>
    </p:custDataLst>
    <p:extLst>
      <p:ext uri="{BB962C8B-B14F-4D97-AF65-F5344CB8AC3E}">
        <p14:creationId xmlns:p14="http://schemas.microsoft.com/office/powerpoint/2010/main" val="922918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AECAC7-FA7B-4121-B559-D4FFB1D5B6CF}"/>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Tree>
    <p:custDataLst>
      <p:tags r:id="rId1"/>
    </p:custDataLst>
    <p:extLst>
      <p:ext uri="{BB962C8B-B14F-4D97-AF65-F5344CB8AC3E}">
        <p14:creationId xmlns:p14="http://schemas.microsoft.com/office/powerpoint/2010/main" val="413678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t's Talk About Mental Health">
    <p:spTree>
      <p:nvGrpSpPr>
        <p:cNvPr id="1" name=""/>
        <p:cNvGrpSpPr/>
        <p:nvPr/>
      </p:nvGrpSpPr>
      <p:grpSpPr>
        <a:xfrm>
          <a:off x="0" y="0"/>
          <a:ext cx="0" cy="0"/>
          <a:chOff x="0" y="0"/>
          <a:chExt cx="0" cy="0"/>
        </a:xfrm>
      </p:grpSpPr>
      <p:sp>
        <p:nvSpPr>
          <p:cNvPr id="8" name="Let’s Talk About Mental Health" hidden="1">
            <a:extLst>
              <a:ext uri="{FF2B5EF4-FFF2-40B4-BE49-F238E27FC236}">
                <a16:creationId xmlns:a16="http://schemas.microsoft.com/office/drawing/2014/main" id="{0B1D094E-CBBE-460A-B9BF-BF1D064A8A8B}"/>
              </a:ext>
            </a:extLst>
          </p:cNvPr>
          <p:cNvSpPr>
            <a:spLocks noGrp="1"/>
          </p:cNvSpPr>
          <p:nvPr>
            <p:ph type="title" hasCustomPrompt="1"/>
          </p:nvPr>
        </p:nvSpPr>
        <p:spPr>
          <a:xfrm>
            <a:off x="838200" y="-1768475"/>
            <a:ext cx="10515600" cy="1325563"/>
          </a:xfrm>
        </p:spPr>
        <p:txBody>
          <a:bodyPr/>
          <a:lstStyle>
            <a:lvl1pPr>
              <a:defRPr/>
            </a:lvl1pPr>
          </a:lstStyle>
          <a:p>
            <a:r>
              <a:rPr lang="en-US" dirty="0"/>
              <a:t>Let’s Talk About Mental Health</a:t>
            </a:r>
            <a:endParaRPr lang="en-GB" dirty="0"/>
          </a:p>
        </p:txBody>
      </p:sp>
      <p:pic>
        <p:nvPicPr>
          <p:cNvPr id="9" name="Picture 8" descr="Image of speech bubbles stating lets talk about mental health">
            <a:extLst>
              <a:ext uri="{FF2B5EF4-FFF2-40B4-BE49-F238E27FC236}">
                <a16:creationId xmlns:a16="http://schemas.microsoft.com/office/drawing/2014/main" id="{6CC28416-384D-4AA4-9742-124FA3C3EAF1}"/>
              </a:ext>
            </a:extLst>
          </p:cNvPr>
          <p:cNvPicPr>
            <a:picLocks noChangeAspect="1" noChangeArrowheads="1"/>
          </p:cNvPicPr>
          <p:nvPr userDrawn="1"/>
        </p:nvPicPr>
        <p:blipFill rotWithShape="1">
          <a:blip r:embed="rId3">
            <a:alphaModFix/>
            <a:extLst>
              <a:ext uri="{28A0092B-C50C-407E-A947-70E740481C1C}">
                <a14:useLocalDpi xmlns:a14="http://schemas.microsoft.com/office/drawing/2010/main" val="0"/>
              </a:ext>
            </a:extLst>
          </a:blip>
          <a:srcRect/>
          <a:stretch/>
        </p:blipFill>
        <p:spPr bwMode="auto">
          <a:xfrm>
            <a:off x="2729145"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Line arrow: Slight curve go to next page">
            <a:extLst>
              <a:ext uri="{FF2B5EF4-FFF2-40B4-BE49-F238E27FC236}">
                <a16:creationId xmlns:a16="http://schemas.microsoft.com/office/drawing/2014/main" id="{F13C55AD-D987-456A-891F-B92B371C709A}"/>
              </a:ext>
              <a:ext uri="{C183D7F6-B498-43B3-948B-1728B52AA6E4}">
                <adec:decorative xmlns:adec="http://schemas.microsoft.com/office/drawing/2017/decorative" val="0"/>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2239" b="10258"/>
          <a:stretch/>
        </p:blipFill>
        <p:spPr>
          <a:xfrm>
            <a:off x="10120544" y="5562600"/>
            <a:ext cx="1671405" cy="1295400"/>
          </a:xfrm>
          <a:prstGeom prst="rect">
            <a:avLst/>
          </a:prstGeom>
        </p:spPr>
      </p:pic>
    </p:spTree>
    <p:custDataLst>
      <p:tags r:id="rId1"/>
    </p:custDataLst>
    <p:extLst>
      <p:ext uri="{BB962C8B-B14F-4D97-AF65-F5344CB8AC3E}">
        <p14:creationId xmlns:p14="http://schemas.microsoft.com/office/powerpoint/2010/main" val="45186517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ntal Health Contacts">
    <p:spTree>
      <p:nvGrpSpPr>
        <p:cNvPr id="1" name=""/>
        <p:cNvGrpSpPr/>
        <p:nvPr/>
      </p:nvGrpSpPr>
      <p:grpSpPr>
        <a:xfrm>
          <a:off x="0" y="0"/>
          <a:ext cx="0" cy="0"/>
          <a:chOff x="0" y="0"/>
          <a:chExt cx="0" cy="0"/>
        </a:xfrm>
      </p:grpSpPr>
      <p:sp>
        <p:nvSpPr>
          <p:cNvPr id="6" name="Mental Health Contacts" hidden="1">
            <a:extLst>
              <a:ext uri="{FF2B5EF4-FFF2-40B4-BE49-F238E27FC236}">
                <a16:creationId xmlns:a16="http://schemas.microsoft.com/office/drawing/2014/main" id="{AED32E24-8CC3-4755-89E6-6F67FBCA6E1B}"/>
              </a:ext>
            </a:extLst>
          </p:cNvPr>
          <p:cNvSpPr>
            <a:spLocks noGrp="1"/>
          </p:cNvSpPr>
          <p:nvPr>
            <p:ph type="title" hasCustomPrompt="1"/>
          </p:nvPr>
        </p:nvSpPr>
        <p:spPr>
          <a:xfrm>
            <a:off x="666750" y="-1654175"/>
            <a:ext cx="10515600" cy="1325563"/>
          </a:xfrm>
        </p:spPr>
        <p:txBody>
          <a:bodyPr/>
          <a:lstStyle>
            <a:lvl1pPr>
              <a:defRPr/>
            </a:lvl1pPr>
          </a:lstStyle>
          <a:p>
            <a:r>
              <a:rPr lang="en-US" dirty="0"/>
              <a:t>Mental Health Contacts</a:t>
            </a:r>
            <a:endParaRPr lang="en-GB" dirty="0"/>
          </a:p>
        </p:txBody>
      </p:sp>
      <p:graphicFrame>
        <p:nvGraphicFramePr>
          <p:cNvPr id="7" name="Table 6">
            <a:extLst>
              <a:ext uri="{FF2B5EF4-FFF2-40B4-BE49-F238E27FC236}">
                <a16:creationId xmlns:a16="http://schemas.microsoft.com/office/drawing/2014/main" id="{1D015A65-581C-4A5C-8336-BC79110827AB}"/>
              </a:ext>
            </a:extLst>
          </p:cNvPr>
          <p:cNvGraphicFramePr>
            <a:graphicFrameLocks noGrp="1"/>
          </p:cNvGraphicFramePr>
          <p:nvPr userDrawn="1"/>
        </p:nvGraphicFramePr>
        <p:xfrm>
          <a:off x="0" y="0"/>
          <a:ext cx="12192000" cy="6858000"/>
        </p:xfrm>
        <a:graphic>
          <a:graphicData uri="http://schemas.openxmlformats.org/drawingml/2006/table">
            <a:tbl>
              <a:tblPr firstCol="1" bandRow="1">
                <a:tableStyleId>{5C22544A-7EE6-4342-B048-85BDC9FD1C3A}</a:tableStyleId>
              </a:tblPr>
              <a:tblGrid>
                <a:gridCol w="3486150">
                  <a:extLst>
                    <a:ext uri="{9D8B030D-6E8A-4147-A177-3AD203B41FA5}">
                      <a16:colId xmlns:a16="http://schemas.microsoft.com/office/drawing/2014/main" val="4189882599"/>
                    </a:ext>
                  </a:extLst>
                </a:gridCol>
                <a:gridCol w="4171950">
                  <a:extLst>
                    <a:ext uri="{9D8B030D-6E8A-4147-A177-3AD203B41FA5}">
                      <a16:colId xmlns:a16="http://schemas.microsoft.com/office/drawing/2014/main" val="1955175015"/>
                    </a:ext>
                  </a:extLst>
                </a:gridCol>
                <a:gridCol w="4533900">
                  <a:extLst>
                    <a:ext uri="{9D8B030D-6E8A-4147-A177-3AD203B41FA5}">
                      <a16:colId xmlns:a16="http://schemas.microsoft.com/office/drawing/2014/main" val="2894156213"/>
                    </a:ext>
                  </a:extLst>
                </a:gridCol>
              </a:tblGrid>
              <a:tr h="1286766">
                <a:tc>
                  <a:txBody>
                    <a:bodyPr/>
                    <a:lstStyle/>
                    <a:p>
                      <a:endParaRPr lang="en-GB"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James’ Place provides suicidal crisis support for men</a:t>
                      </a:r>
                      <a:endParaRPr lang="en-GB" dirty="0">
                        <a:latin typeface="Arial Narrow" panose="020B0606020202030204" pitchFamily="34" charset="0"/>
                      </a:endParaRPr>
                    </a:p>
                  </a:txBody>
                  <a:tcPr marL="144000" marR="144000" marT="108000" marB="108000" anchor="ctr">
                    <a:solidFill>
                      <a:srgbClr val="D6DCEE"/>
                    </a:solidFill>
                  </a:tcPr>
                </a:tc>
                <a:tc>
                  <a:txBody>
                    <a:bodyPr/>
                    <a:lstStyle/>
                    <a:p>
                      <a:pPr marL="541338" indent="0" algn="l"/>
                      <a:r>
                        <a:rPr lang="en-US" dirty="0">
                          <a:hlinkClick r:id="rId3"/>
                        </a:rPr>
                        <a:t>www.jamesplace.org.uk</a:t>
                      </a:r>
                      <a:endParaRPr lang="en-US" dirty="0"/>
                    </a:p>
                    <a:p>
                      <a:pPr marL="541338" indent="0" algn="l"/>
                      <a:r>
                        <a:rPr lang="en-GB" dirty="0"/>
                        <a:t>Text JP to 85258</a:t>
                      </a:r>
                    </a:p>
                  </a:txBody>
                  <a:tcPr marL="144000" marR="144000" marT="108000" marB="108000" anchor="ctr">
                    <a:solidFill>
                      <a:srgbClr val="D6DCEE"/>
                    </a:solidFill>
                  </a:tcPr>
                </a:tc>
                <a:extLst>
                  <a:ext uri="{0D108BD9-81ED-4DB2-BD59-A6C34878D82A}">
                    <a16:rowId xmlns:a16="http://schemas.microsoft.com/office/drawing/2014/main" val="2618935268"/>
                  </a:ext>
                </a:extLst>
              </a:tr>
              <a:tr h="1428156">
                <a:tc>
                  <a:txBody>
                    <a:bodyPr/>
                    <a:lstStyle/>
                    <a:p>
                      <a:endParaRPr lang="en-GB"/>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Here to make sure no one has to face</a:t>
                      </a:r>
                      <a:br>
                        <a:rPr lang="en-US" dirty="0">
                          <a:latin typeface="Arial Narrow" panose="020B0606020202030204" pitchFamily="34" charset="0"/>
                        </a:rPr>
                      </a:br>
                      <a:r>
                        <a:rPr lang="en-US" dirty="0">
                          <a:latin typeface="Arial Narrow" panose="020B0606020202030204" pitchFamily="34" charset="0"/>
                        </a:rPr>
                        <a:t>a mental health problem alone</a:t>
                      </a:r>
                      <a:endParaRPr lang="en-GB" dirty="0">
                        <a:latin typeface="Arial Narrow" panose="020B0606020202030204" pitchFamily="34" charset="0"/>
                      </a:endParaRPr>
                    </a:p>
                  </a:txBody>
                  <a:tcPr marL="144000" marR="144000" marT="108000" marB="108000" anchor="ctr">
                    <a:solidFill>
                      <a:srgbClr val="C5DAF7"/>
                    </a:solidFill>
                  </a:tcPr>
                </a:tc>
                <a:tc>
                  <a:txBody>
                    <a:bodyPr/>
                    <a:lstStyle/>
                    <a:p>
                      <a:pPr marL="541338" indent="0" algn="l"/>
                      <a:r>
                        <a:rPr lang="en-US" dirty="0">
                          <a:hlinkClick r:id="rId4"/>
                        </a:rPr>
                        <a:t>www.mind.org.uk</a:t>
                      </a:r>
                      <a:endParaRPr lang="en-US" dirty="0"/>
                    </a:p>
                    <a:p>
                      <a:pPr marL="541338" indent="0" algn="l"/>
                      <a:r>
                        <a:rPr lang="en-GB" dirty="0"/>
                        <a:t>86463</a:t>
                      </a:r>
                    </a:p>
                    <a:p>
                      <a:pPr marL="541338" indent="0" algn="l"/>
                      <a:r>
                        <a:rPr lang="en-GB" dirty="0"/>
                        <a:t>0300 123 3393</a:t>
                      </a:r>
                    </a:p>
                    <a:p>
                      <a:pPr marL="541338" indent="0" algn="l"/>
                      <a:r>
                        <a:rPr lang="en-GB" dirty="0">
                          <a:hlinkClick r:id="rId5"/>
                        </a:rPr>
                        <a:t>info@mind.org.uk</a:t>
                      </a:r>
                      <a:endParaRPr lang="en-GB" dirty="0"/>
                    </a:p>
                  </a:txBody>
                  <a:tcPr marL="144000" marR="144000" marT="108000" marB="108000" anchor="ctr">
                    <a:solidFill>
                      <a:srgbClr val="C5DAF7"/>
                    </a:solidFill>
                  </a:tcPr>
                </a:tc>
                <a:extLst>
                  <a:ext uri="{0D108BD9-81ED-4DB2-BD59-A6C34878D82A}">
                    <a16:rowId xmlns:a16="http://schemas.microsoft.com/office/drawing/2014/main" val="503971984"/>
                  </a:ext>
                </a:extLst>
              </a:tr>
              <a:tr h="1286766">
                <a:tc>
                  <a:txBody>
                    <a:bodyPr/>
                    <a:lstStyle/>
                    <a:p>
                      <a:endParaRPr lang="en-GB"/>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We support anyone who needs help. Whatever you're going through</a:t>
                      </a:r>
                      <a:endParaRPr lang="en-GB" dirty="0">
                        <a:latin typeface="Arial Narrow" panose="020B0606020202030204" pitchFamily="34" charset="0"/>
                      </a:endParaRPr>
                    </a:p>
                  </a:txBody>
                  <a:tcPr marL="144000" marR="144000" marT="108000" marB="108000" anchor="ctr">
                    <a:solidFill>
                      <a:srgbClr val="E8F5DF"/>
                    </a:solidFill>
                  </a:tcPr>
                </a:tc>
                <a:tc>
                  <a:txBody>
                    <a:bodyPr/>
                    <a:lstStyle/>
                    <a:p>
                      <a:pPr marL="541338" indent="0" algn="l"/>
                      <a:r>
                        <a:rPr lang="en-GB" dirty="0">
                          <a:hlinkClick r:id="rId6"/>
                        </a:rPr>
                        <a:t>www.samaritans.org</a:t>
                      </a:r>
                      <a:r>
                        <a:rPr lang="en-GB" dirty="0"/>
                        <a:t> </a:t>
                      </a:r>
                      <a:endParaRPr lang="en-US" dirty="0"/>
                    </a:p>
                    <a:p>
                      <a:pPr marL="541338" indent="0" algn="l"/>
                      <a:r>
                        <a:rPr lang="en-GB" dirty="0"/>
                        <a:t>116 123</a:t>
                      </a:r>
                    </a:p>
                    <a:p>
                      <a:pPr marL="541338" indent="0" algn="l"/>
                      <a:r>
                        <a:rPr lang="en-GB" dirty="0">
                          <a:hlinkClick r:id="rId7"/>
                        </a:rPr>
                        <a:t>jo@samaritans.org.uk</a:t>
                      </a:r>
                      <a:endParaRPr lang="en-GB" dirty="0"/>
                    </a:p>
                  </a:txBody>
                  <a:tcPr marL="144000" marR="144000" marT="108000" marB="108000" anchor="ctr">
                    <a:solidFill>
                      <a:srgbClr val="E8F5DF"/>
                    </a:solidFill>
                  </a:tcPr>
                </a:tc>
                <a:extLst>
                  <a:ext uri="{0D108BD9-81ED-4DB2-BD59-A6C34878D82A}">
                    <a16:rowId xmlns:a16="http://schemas.microsoft.com/office/drawing/2014/main" val="916993151"/>
                  </a:ext>
                </a:extLst>
              </a:tr>
              <a:tr h="1428156">
                <a:tc>
                  <a:txBody>
                    <a:bodyPr/>
                    <a:lstStyle/>
                    <a:p>
                      <a:endParaRPr lang="en-GB"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We are a growing movement of people changing how we all think and </a:t>
                      </a:r>
                      <a:br>
                        <a:rPr lang="en-US" dirty="0">
                          <a:latin typeface="Arial Narrow" panose="020B0606020202030204" pitchFamily="34" charset="0"/>
                        </a:rPr>
                      </a:br>
                      <a:r>
                        <a:rPr lang="en-US" dirty="0">
                          <a:latin typeface="Arial Narrow" panose="020B0606020202030204" pitchFamily="34" charset="0"/>
                        </a:rPr>
                        <a:t>act about mental health problems</a:t>
                      </a:r>
                      <a:endParaRPr lang="en-GB" dirty="0">
                        <a:latin typeface="Arial Narrow" panose="020B0606020202030204" pitchFamily="34" charset="0"/>
                      </a:endParaRPr>
                    </a:p>
                  </a:txBody>
                  <a:tcPr marL="144000" marR="144000" marT="108000" marB="108000" anchor="ctr">
                    <a:solidFill>
                      <a:srgbClr val="FFE7F0"/>
                    </a:solidFill>
                  </a:tcPr>
                </a:tc>
                <a:tc>
                  <a:txBody>
                    <a:bodyPr/>
                    <a:lstStyle/>
                    <a:p>
                      <a:pPr marL="541338"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8"/>
                        </a:rPr>
                        <a:t>www.time-to-change.org.uk</a:t>
                      </a:r>
                      <a:r>
                        <a:rPr lang="en-US" dirty="0"/>
                        <a:t> </a:t>
                      </a:r>
                    </a:p>
                  </a:txBody>
                  <a:tcPr marL="144000" marR="144000" marT="108000" marB="108000" anchor="ctr">
                    <a:solidFill>
                      <a:srgbClr val="FFE7F0"/>
                    </a:solidFill>
                  </a:tcPr>
                </a:tc>
                <a:extLst>
                  <a:ext uri="{0D108BD9-81ED-4DB2-BD59-A6C34878D82A}">
                    <a16:rowId xmlns:a16="http://schemas.microsoft.com/office/drawing/2014/main" val="3372972173"/>
                  </a:ext>
                </a:extLst>
              </a:tr>
              <a:tr h="1428156">
                <a:tc>
                  <a:txBody>
                    <a:bodyPr/>
                    <a:lstStyle/>
                    <a:p>
                      <a:endParaRPr lang="en-GB"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Arial Narrow" panose="020B0606020202030204" pitchFamily="34" charset="0"/>
                          <a:ea typeface="+mn-ea"/>
                          <a:cs typeface="+mn-cs"/>
                        </a:rPr>
                        <a:t>The Wellbeing Team offer many different types of support or advice on any issue that may be impacting your state of health and happiness.</a:t>
                      </a:r>
                      <a:endParaRPr lang="en-GB" dirty="0">
                        <a:latin typeface="Arial Narrow" panose="020B0606020202030204" pitchFamily="34" charset="0"/>
                      </a:endParaRPr>
                    </a:p>
                  </a:txBody>
                  <a:tcPr marL="144000" marR="144000" marT="108000" marB="108000" anchor="ctr">
                    <a:solidFill>
                      <a:schemeClr val="bg2"/>
                    </a:solidFill>
                  </a:tcPr>
                </a:tc>
                <a:tc>
                  <a:txBody>
                    <a:bodyPr/>
                    <a:lstStyle/>
                    <a:p>
                      <a:pPr marL="541338" indent="0"/>
                      <a:r>
                        <a:rPr lang="en-US" dirty="0">
                          <a:hlinkClick r:id="rId9"/>
                        </a:rPr>
                        <a:t>www.edgehill.ac.uk/studentservices</a:t>
                      </a:r>
                      <a:endParaRPr lang="en-US" dirty="0"/>
                    </a:p>
                    <a:p>
                      <a:pPr marL="541338" indent="0"/>
                      <a:r>
                        <a:rPr lang="en-US" dirty="0">
                          <a:hlinkClick r:id="rId10"/>
                        </a:rPr>
                        <a:t>studentwellbeing@edgehill.ac.uk</a:t>
                      </a:r>
                      <a:endParaRPr lang="en-US" dirty="0"/>
                    </a:p>
                    <a:p>
                      <a:pPr marL="541338" indent="0"/>
                      <a:r>
                        <a:rPr lang="en-US" dirty="0"/>
                        <a:t>01695 650 988</a:t>
                      </a:r>
                    </a:p>
                    <a:p>
                      <a:pPr marL="541338" indent="0"/>
                      <a:r>
                        <a:rPr lang="en-US" dirty="0"/>
                        <a:t>Catalyst Helpdesk</a:t>
                      </a:r>
                      <a:endParaRPr lang="en-GB" dirty="0"/>
                    </a:p>
                  </a:txBody>
                  <a:tcPr marL="144000" marR="144000" marT="108000" marB="108000" anchor="ctr">
                    <a:solidFill>
                      <a:schemeClr val="bg2"/>
                    </a:solidFill>
                  </a:tcPr>
                </a:tc>
                <a:extLst>
                  <a:ext uri="{0D108BD9-81ED-4DB2-BD59-A6C34878D82A}">
                    <a16:rowId xmlns:a16="http://schemas.microsoft.com/office/drawing/2014/main" val="1149333907"/>
                  </a:ext>
                </a:extLst>
              </a:tr>
            </a:tbl>
          </a:graphicData>
        </a:graphic>
      </p:graphicFrame>
      <p:pic>
        <p:nvPicPr>
          <p:cNvPr id="8" name="Picture 7" descr="James' Place logo">
            <a:extLst>
              <a:ext uri="{FF2B5EF4-FFF2-40B4-BE49-F238E27FC236}">
                <a16:creationId xmlns:a16="http://schemas.microsoft.com/office/drawing/2014/main" id="{0B65D8F4-7019-4183-A399-ED4F6AE461CF}"/>
              </a:ext>
            </a:extLst>
          </p:cNvPr>
          <p:cNvPicPr>
            <a:picLocks noChangeAspect="1"/>
          </p:cNvPicPr>
          <p:nvPr userDrawn="1"/>
        </p:nvPicPr>
        <p:blipFill>
          <a:blip r:embed="rId11"/>
          <a:stretch>
            <a:fillRect/>
          </a:stretch>
        </p:blipFill>
        <p:spPr>
          <a:xfrm>
            <a:off x="378408" y="308465"/>
            <a:ext cx="2711759" cy="915149"/>
          </a:xfrm>
          <a:prstGeom prst="rect">
            <a:avLst/>
          </a:prstGeom>
        </p:spPr>
      </p:pic>
      <p:pic>
        <p:nvPicPr>
          <p:cNvPr id="9" name="Picture 2" descr="Mind Charity Logo">
            <a:extLst>
              <a:ext uri="{FF2B5EF4-FFF2-40B4-BE49-F238E27FC236}">
                <a16:creationId xmlns:a16="http://schemas.microsoft.com/office/drawing/2014/main" id="{3FCB1FB6-D5A8-4A69-9202-813FF2E2FFEE}"/>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440275" y="1491626"/>
            <a:ext cx="2649892" cy="11659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amaritans logo">
            <a:extLst>
              <a:ext uri="{FF2B5EF4-FFF2-40B4-BE49-F238E27FC236}">
                <a16:creationId xmlns:a16="http://schemas.microsoft.com/office/drawing/2014/main" id="{7265702A-B6DB-46BE-A0E1-2D8B0E6C2DFF}"/>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18993" b="18895"/>
          <a:stretch/>
        </p:blipFill>
        <p:spPr bwMode="auto">
          <a:xfrm>
            <a:off x="440275" y="2925591"/>
            <a:ext cx="2649892" cy="10972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Time to change logo">
            <a:extLst>
              <a:ext uri="{FF2B5EF4-FFF2-40B4-BE49-F238E27FC236}">
                <a16:creationId xmlns:a16="http://schemas.microsoft.com/office/drawing/2014/main" id="{DFF094E1-ABAA-42AC-8CB2-19EBFB85C6BE}"/>
              </a:ext>
            </a:extLst>
          </p:cNvPr>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l="4762" t="24762" r="4762" b="19910"/>
          <a:stretch/>
        </p:blipFill>
        <p:spPr bwMode="auto">
          <a:xfrm>
            <a:off x="219237" y="4290877"/>
            <a:ext cx="2870930" cy="10972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edge hill university logo">
            <a:extLst>
              <a:ext uri="{FF2B5EF4-FFF2-40B4-BE49-F238E27FC236}">
                <a16:creationId xmlns:a16="http://schemas.microsoft.com/office/drawing/2014/main" id="{D7FEED9D-EFA4-47ED-81ED-A46FC7835AD8}"/>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41652" y="5656163"/>
            <a:ext cx="1826099" cy="103214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FBC35C9F-E031-4387-A329-FEC0D9788FFB}"/>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928343" y="2051950"/>
            <a:ext cx="241707" cy="241707"/>
          </a:xfrm>
          <a:prstGeom prst="rect">
            <a:avLst/>
          </a:prstGeom>
        </p:spPr>
      </p:pic>
      <p:pic>
        <p:nvPicPr>
          <p:cNvPr id="14" name="Graphic 13">
            <a:extLst>
              <a:ext uri="{FF2B5EF4-FFF2-40B4-BE49-F238E27FC236}">
                <a16:creationId xmlns:a16="http://schemas.microsoft.com/office/drawing/2014/main" id="{05553124-24CA-4CFA-AFE9-630324E9AC66}"/>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24515" y="2325564"/>
            <a:ext cx="245535" cy="245535"/>
          </a:xfrm>
          <a:prstGeom prst="rect">
            <a:avLst/>
          </a:prstGeom>
        </p:spPr>
      </p:pic>
      <p:pic>
        <p:nvPicPr>
          <p:cNvPr id="15" name="Graphic 14">
            <a:extLst>
              <a:ext uri="{FF2B5EF4-FFF2-40B4-BE49-F238E27FC236}">
                <a16:creationId xmlns:a16="http://schemas.microsoft.com/office/drawing/2014/main" id="{51930305-ED82-48F7-8E28-177BD19A72DA}"/>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1484006"/>
            <a:ext cx="245250" cy="245250"/>
          </a:xfrm>
          <a:prstGeom prst="rect">
            <a:avLst/>
          </a:prstGeom>
        </p:spPr>
      </p:pic>
      <p:pic>
        <p:nvPicPr>
          <p:cNvPr id="16" name="Graphic 15">
            <a:extLst>
              <a:ext uri="{FF2B5EF4-FFF2-40B4-BE49-F238E27FC236}">
                <a16:creationId xmlns:a16="http://schemas.microsoft.com/office/drawing/2014/main" id="{6A50986C-4634-4A16-A45A-1671CA3BB1D8}"/>
              </a:ext>
              <a:ext uri="{C183D7F6-B498-43B3-948B-1728B52AA6E4}">
                <adec:decorative xmlns:adec="http://schemas.microsoft.com/office/drawing/2017/decorative" val="1"/>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928343" y="1758100"/>
            <a:ext cx="241707" cy="241707"/>
          </a:xfrm>
          <a:prstGeom prst="rect">
            <a:avLst/>
          </a:prstGeom>
        </p:spPr>
      </p:pic>
      <p:pic>
        <p:nvPicPr>
          <p:cNvPr id="17" name="Graphic 16">
            <a:extLst>
              <a:ext uri="{FF2B5EF4-FFF2-40B4-BE49-F238E27FC236}">
                <a16:creationId xmlns:a16="http://schemas.microsoft.com/office/drawing/2014/main" id="{A0BB8ED6-B346-4F6C-9AEB-A0D9293C55D2}"/>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928343" y="3249928"/>
            <a:ext cx="241707" cy="241707"/>
          </a:xfrm>
          <a:prstGeom prst="rect">
            <a:avLst/>
          </a:prstGeom>
        </p:spPr>
      </p:pic>
      <p:pic>
        <p:nvPicPr>
          <p:cNvPr id="18" name="Graphic 17">
            <a:extLst>
              <a:ext uri="{FF2B5EF4-FFF2-40B4-BE49-F238E27FC236}">
                <a16:creationId xmlns:a16="http://schemas.microsoft.com/office/drawing/2014/main" id="{9C44DCA9-C15E-4F08-AAC8-1A35ECAB5035}"/>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24515" y="3523542"/>
            <a:ext cx="245535" cy="245535"/>
          </a:xfrm>
          <a:prstGeom prst="rect">
            <a:avLst/>
          </a:prstGeom>
        </p:spPr>
      </p:pic>
      <p:pic>
        <p:nvPicPr>
          <p:cNvPr id="19" name="Graphic 18">
            <a:extLst>
              <a:ext uri="{FF2B5EF4-FFF2-40B4-BE49-F238E27FC236}">
                <a16:creationId xmlns:a16="http://schemas.microsoft.com/office/drawing/2014/main" id="{4599B2A0-49AA-4875-8ACD-D3D9405D2DEF}"/>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2975221"/>
            <a:ext cx="245250" cy="245250"/>
          </a:xfrm>
          <a:prstGeom prst="rect">
            <a:avLst/>
          </a:prstGeom>
        </p:spPr>
      </p:pic>
      <p:pic>
        <p:nvPicPr>
          <p:cNvPr id="20" name="Graphic 19">
            <a:extLst>
              <a:ext uri="{FF2B5EF4-FFF2-40B4-BE49-F238E27FC236}">
                <a16:creationId xmlns:a16="http://schemas.microsoft.com/office/drawing/2014/main" id="{905D2D20-C586-4521-99C4-D0E1F7B6A8E8}"/>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4621755"/>
            <a:ext cx="245250" cy="245250"/>
          </a:xfrm>
          <a:prstGeom prst="rect">
            <a:avLst/>
          </a:prstGeom>
        </p:spPr>
      </p:pic>
      <p:pic>
        <p:nvPicPr>
          <p:cNvPr id="21" name="Graphic 20">
            <a:extLst>
              <a:ext uri="{FF2B5EF4-FFF2-40B4-BE49-F238E27FC236}">
                <a16:creationId xmlns:a16="http://schemas.microsoft.com/office/drawing/2014/main" id="{47779A42-FAB4-436D-AFB9-AB1795FA6B4A}"/>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394989"/>
            <a:ext cx="245250" cy="245250"/>
          </a:xfrm>
          <a:prstGeom prst="rect">
            <a:avLst/>
          </a:prstGeom>
        </p:spPr>
      </p:pic>
      <p:pic>
        <p:nvPicPr>
          <p:cNvPr id="22" name="Graphic 21">
            <a:extLst>
              <a:ext uri="{FF2B5EF4-FFF2-40B4-BE49-F238E27FC236}">
                <a16:creationId xmlns:a16="http://schemas.microsoft.com/office/drawing/2014/main" id="{08C25860-9A3C-44C4-940F-FF887ADEA68B}"/>
              </a:ext>
              <a:ext uri="{C183D7F6-B498-43B3-948B-1728B52AA6E4}">
                <adec:decorative xmlns:adec="http://schemas.microsoft.com/office/drawing/2017/decorative" val="1"/>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928343" y="661463"/>
            <a:ext cx="241707" cy="241707"/>
          </a:xfrm>
          <a:prstGeom prst="rect">
            <a:avLst/>
          </a:prstGeom>
        </p:spPr>
      </p:pic>
      <p:pic>
        <p:nvPicPr>
          <p:cNvPr id="23" name="Graphic 22">
            <a:extLst>
              <a:ext uri="{FF2B5EF4-FFF2-40B4-BE49-F238E27FC236}">
                <a16:creationId xmlns:a16="http://schemas.microsoft.com/office/drawing/2014/main" id="{78DE49F3-2F7D-4131-BC2C-B9CD9117F336}"/>
              </a:ext>
              <a:ext uri="{C183D7F6-B498-43B3-948B-1728B52AA6E4}">
                <adec:decorative xmlns:adec="http://schemas.microsoft.com/office/drawing/2017/decorative" val="1"/>
              </a:ext>
            </a:extLst>
          </p:cNvPr>
          <p:cNvPicPr>
            <a:picLocks noChangeAspect="1"/>
          </p:cNvPicPr>
          <p:nvPr userDrawn="1"/>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871598" y="6408680"/>
            <a:ext cx="351367" cy="351367"/>
          </a:xfrm>
          <a:prstGeom prst="rect">
            <a:avLst/>
          </a:prstGeom>
        </p:spPr>
      </p:pic>
      <p:pic>
        <p:nvPicPr>
          <p:cNvPr id="24" name="Graphic 23">
            <a:extLst>
              <a:ext uri="{FF2B5EF4-FFF2-40B4-BE49-F238E27FC236}">
                <a16:creationId xmlns:a16="http://schemas.microsoft.com/office/drawing/2014/main" id="{1C95ACB8-A9DF-40EE-A109-C655B4603AC5}"/>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928343" y="5883077"/>
            <a:ext cx="241707" cy="241707"/>
          </a:xfrm>
          <a:prstGeom prst="rect">
            <a:avLst/>
          </a:prstGeom>
        </p:spPr>
      </p:pic>
      <p:pic>
        <p:nvPicPr>
          <p:cNvPr id="25" name="Graphic 24">
            <a:extLst>
              <a:ext uri="{FF2B5EF4-FFF2-40B4-BE49-F238E27FC236}">
                <a16:creationId xmlns:a16="http://schemas.microsoft.com/office/drawing/2014/main" id="{0BED2325-8870-4E6B-90B7-386D4DB4A952}"/>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24515" y="6156691"/>
            <a:ext cx="245535" cy="245535"/>
          </a:xfrm>
          <a:prstGeom prst="rect">
            <a:avLst/>
          </a:prstGeom>
        </p:spPr>
      </p:pic>
      <p:pic>
        <p:nvPicPr>
          <p:cNvPr id="26" name="Graphic 25">
            <a:extLst>
              <a:ext uri="{FF2B5EF4-FFF2-40B4-BE49-F238E27FC236}">
                <a16:creationId xmlns:a16="http://schemas.microsoft.com/office/drawing/2014/main" id="{6318BE9B-1917-4802-8843-E0203C5A3F7C}"/>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5608370"/>
            <a:ext cx="245250" cy="245250"/>
          </a:xfrm>
          <a:prstGeom prst="rect">
            <a:avLst/>
          </a:prstGeom>
        </p:spPr>
      </p:pic>
    </p:spTree>
    <p:custDataLst>
      <p:tags r:id="rId1"/>
    </p:custDataLst>
    <p:extLst>
      <p:ext uri="{BB962C8B-B14F-4D97-AF65-F5344CB8AC3E}">
        <p14:creationId xmlns:p14="http://schemas.microsoft.com/office/powerpoint/2010/main" val="1755622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Medic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1EF651-4853-4C5C-95AF-77E266426E44}"/>
              </a:ext>
              <a:ext uri="{C183D7F6-B498-43B3-948B-1728B52AA6E4}">
                <adec:decorative xmlns:adec="http://schemas.microsoft.com/office/drawing/2017/decorative" val="1"/>
              </a:ext>
            </a:extLst>
          </p:cNvPr>
          <p:cNvSpPr/>
          <p:nvPr userDrawn="1"/>
        </p:nvSpPr>
        <p:spPr>
          <a:xfrm>
            <a:off x="0" y="0"/>
            <a:ext cx="12191999" cy="3429000"/>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a:extLst>
              <a:ext uri="{FF2B5EF4-FFF2-40B4-BE49-F238E27FC236}">
                <a16:creationId xmlns:a16="http://schemas.microsoft.com/office/drawing/2014/main" id="{CEB96452-F7F4-45B1-BAE9-58A2F49CFBA1}"/>
              </a:ext>
            </a:extLst>
          </p:cNvPr>
          <p:cNvSpPr>
            <a:spLocks noGrp="1"/>
          </p:cNvSpPr>
          <p:nvPr>
            <p:ph type="ctrTitle" hasCustomPrompt="1"/>
          </p:nvPr>
        </p:nvSpPr>
        <p:spPr>
          <a:xfrm>
            <a:off x="537028" y="1484902"/>
            <a:ext cx="6691084" cy="825713"/>
          </a:xfrm>
        </p:spPr>
        <p:txBody>
          <a:bodyPr anchor="ctr">
            <a:normAutofit/>
          </a:bodyPr>
          <a:lstStyle>
            <a:lvl1pPr algn="l">
              <a:defRPr sz="4000">
                <a:solidFill>
                  <a:srgbClr val="FFFFFF"/>
                </a:solidFill>
                <a:latin typeface="Abadi" panose="020B0604020104020204" pitchFamily="34" charset="0"/>
              </a:defRPr>
            </a:lvl1pPr>
          </a:lstStyle>
          <a:p>
            <a:r>
              <a:rPr lang="en-US" dirty="0"/>
              <a:t>Medicine (MBChB)</a:t>
            </a:r>
            <a:endParaRPr lang="en-GB" dirty="0"/>
          </a:p>
        </p:txBody>
      </p:sp>
      <p:pic>
        <p:nvPicPr>
          <p:cNvPr id="8" name="Picture 7" descr="White text on a purple background.  Edge Hill University logo to the left with Medical School text to the right">
            <a:extLst>
              <a:ext uri="{FF2B5EF4-FFF2-40B4-BE49-F238E27FC236}">
                <a16:creationId xmlns:a16="http://schemas.microsoft.com/office/drawing/2014/main" id="{D4C40210-DE7C-47FE-A810-79BCC2CDA9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2538" y="1872039"/>
            <a:ext cx="3839323" cy="1386303"/>
          </a:xfrm>
          <a:prstGeom prst="rect">
            <a:avLst/>
          </a:prstGeom>
        </p:spPr>
      </p:pic>
      <p:cxnSp>
        <p:nvCxnSpPr>
          <p:cNvPr id="5" name="Straight Connector 4">
            <a:extLst>
              <a:ext uri="{FF2B5EF4-FFF2-40B4-BE49-F238E27FC236}">
                <a16:creationId xmlns:a16="http://schemas.microsoft.com/office/drawing/2014/main" id="{6C7FF7FB-1987-4117-B969-C79A45BCA5A5}"/>
              </a:ext>
            </a:extLst>
          </p:cNvPr>
          <p:cNvCxnSpPr>
            <a:cxnSpLocks/>
          </p:cNvCxnSpPr>
          <p:nvPr userDrawn="1"/>
        </p:nvCxnSpPr>
        <p:spPr>
          <a:xfrm>
            <a:off x="537028" y="2347476"/>
            <a:ext cx="669108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EAF45A6-6E7A-4D01-944B-EF02D343E591}"/>
              </a:ext>
            </a:extLst>
          </p:cNvPr>
          <p:cNvSpPr txBox="1"/>
          <p:nvPr userDrawn="1"/>
        </p:nvSpPr>
        <p:spPr>
          <a:xfrm>
            <a:off x="537028" y="2456063"/>
            <a:ext cx="6154057" cy="523220"/>
          </a:xfrm>
          <a:prstGeom prst="rect">
            <a:avLst/>
          </a:prstGeom>
          <a:noFill/>
        </p:spPr>
        <p:txBody>
          <a:bodyPr wrap="square" rtlCol="0">
            <a:spAutoFit/>
          </a:bodyPr>
          <a:lstStyle/>
          <a:p>
            <a:r>
              <a:rPr lang="en-US" sz="2800" dirty="0">
                <a:solidFill>
                  <a:prstClr val="white"/>
                </a:solidFill>
                <a:latin typeface="Georgia" panose="02040502050405020303" pitchFamily="18" charset="0"/>
              </a:rPr>
              <a:t>2021-2022</a:t>
            </a:r>
            <a:endParaRPr lang="en-GB" sz="2800" dirty="0">
              <a:solidFill>
                <a:prstClr val="white"/>
              </a:solidFill>
              <a:latin typeface="Georgia" panose="02040502050405020303" pitchFamily="18" charset="0"/>
            </a:endParaRPr>
          </a:p>
        </p:txBody>
      </p:sp>
      <p:pic>
        <p:nvPicPr>
          <p:cNvPr id="30" name="Picture 29" descr="Icon image of a mobile phone with a cross in the centre">
            <a:extLst>
              <a:ext uri="{FF2B5EF4-FFF2-40B4-BE49-F238E27FC236}">
                <a16:creationId xmlns:a16="http://schemas.microsoft.com/office/drawing/2014/main" id="{012CBE1C-5804-444E-8F5B-236800B2FB8F}"/>
              </a:ext>
            </a:extLst>
          </p:cNvPr>
          <p:cNvPicPr>
            <a:picLocks noChangeAspect="1"/>
          </p:cNvPicPr>
          <p:nvPr userDrawn="1"/>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174086" y="3744172"/>
            <a:ext cx="936000" cy="936000"/>
          </a:xfrm>
          <a:prstGeom prst="rect">
            <a:avLst/>
          </a:prstGeom>
        </p:spPr>
      </p:pic>
      <p:pic>
        <p:nvPicPr>
          <p:cNvPr id="32" name="Picture 31" descr="Icon image of a drip bag">
            <a:extLst>
              <a:ext uri="{FF2B5EF4-FFF2-40B4-BE49-F238E27FC236}">
                <a16:creationId xmlns:a16="http://schemas.microsoft.com/office/drawing/2014/main" id="{10E76B5B-E267-4B24-A311-C0CDB4DBF3F7}"/>
              </a:ext>
            </a:extLst>
          </p:cNvPr>
          <p:cNvPicPr>
            <a:picLocks noChangeAspect="1"/>
          </p:cNvPicPr>
          <p:nvPr userDrawn="1"/>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41100" y="3744172"/>
            <a:ext cx="936000" cy="936000"/>
          </a:xfrm>
          <a:prstGeom prst="rect">
            <a:avLst/>
          </a:prstGeom>
        </p:spPr>
      </p:pic>
      <p:pic>
        <p:nvPicPr>
          <p:cNvPr id="38" name="Picture 37" descr="Icon image of a bulbous bottle with liquid inside">
            <a:extLst>
              <a:ext uri="{FF2B5EF4-FFF2-40B4-BE49-F238E27FC236}">
                <a16:creationId xmlns:a16="http://schemas.microsoft.com/office/drawing/2014/main" id="{7885CBD7-4A0F-4904-82B3-4EA5CE88CD3A}"/>
              </a:ext>
            </a:extLst>
          </p:cNvPr>
          <p:cNvPicPr>
            <a:picLocks noChangeAspect="1"/>
          </p:cNvPicPr>
          <p:nvPr userDrawn="1"/>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907593" y="3744172"/>
            <a:ext cx="936000" cy="936000"/>
          </a:xfrm>
          <a:prstGeom prst="rect">
            <a:avLst/>
          </a:prstGeom>
        </p:spPr>
      </p:pic>
      <p:pic>
        <p:nvPicPr>
          <p:cNvPr id="46" name="Picture 45" descr="Icon image of a syringe">
            <a:extLst>
              <a:ext uri="{FF2B5EF4-FFF2-40B4-BE49-F238E27FC236}">
                <a16:creationId xmlns:a16="http://schemas.microsoft.com/office/drawing/2014/main" id="{D8D3DF63-EC76-4ACE-80E3-F3E4A9A57FF3}"/>
              </a:ext>
            </a:extLst>
          </p:cNvPr>
          <p:cNvPicPr>
            <a:picLocks noChangeAspect="1"/>
          </p:cNvPicPr>
          <p:nvPr userDrawn="1"/>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74607" y="3744172"/>
            <a:ext cx="936000" cy="936000"/>
          </a:xfrm>
          <a:prstGeom prst="rect">
            <a:avLst/>
          </a:prstGeom>
        </p:spPr>
      </p:pic>
      <p:pic>
        <p:nvPicPr>
          <p:cNvPr id="48" name="Picture 47" descr="Icon image of pills">
            <a:extLst>
              <a:ext uri="{FF2B5EF4-FFF2-40B4-BE49-F238E27FC236}">
                <a16:creationId xmlns:a16="http://schemas.microsoft.com/office/drawing/2014/main" id="{EB6A3537-D84D-47DD-973D-785670C2B1DB}"/>
              </a:ext>
            </a:extLst>
          </p:cNvPr>
          <p:cNvPicPr>
            <a:picLocks noChangeAspect="1"/>
          </p:cNvPicPr>
          <p:nvPr userDrawn="1"/>
        </p:nvPicPr>
        <p:blipFill>
          <a:blip r:embed="rId8"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841621" y="3744172"/>
            <a:ext cx="936000" cy="936000"/>
          </a:xfrm>
          <a:prstGeom prst="rect">
            <a:avLst/>
          </a:prstGeom>
        </p:spPr>
      </p:pic>
      <p:pic>
        <p:nvPicPr>
          <p:cNvPr id="50" name="Picture 49" descr="Icon image of a stethoscope">
            <a:extLst>
              <a:ext uri="{FF2B5EF4-FFF2-40B4-BE49-F238E27FC236}">
                <a16:creationId xmlns:a16="http://schemas.microsoft.com/office/drawing/2014/main" id="{5644978C-CE78-4973-AF19-B2A747542DAF}"/>
              </a:ext>
            </a:extLst>
          </p:cNvPr>
          <p:cNvPicPr>
            <a:picLocks noChangeAspect="1"/>
          </p:cNvPicPr>
          <p:nvPr userDrawn="1"/>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10707070" y="3744172"/>
            <a:ext cx="936000" cy="936000"/>
          </a:xfrm>
          <a:prstGeom prst="rect">
            <a:avLst/>
          </a:prstGeom>
        </p:spPr>
      </p:pic>
      <p:pic>
        <p:nvPicPr>
          <p:cNvPr id="52" name="Picture 51" descr="Icon image of a heart with a heart trace through the middle">
            <a:extLst>
              <a:ext uri="{FF2B5EF4-FFF2-40B4-BE49-F238E27FC236}">
                <a16:creationId xmlns:a16="http://schemas.microsoft.com/office/drawing/2014/main" id="{03D9BFF0-9CB5-4924-9AC8-2CC6C5A47CC0}"/>
              </a:ext>
            </a:extLst>
          </p:cNvPr>
          <p:cNvPicPr>
            <a:picLocks noChangeAspect="1"/>
          </p:cNvPicPr>
          <p:nvPr userDrawn="1"/>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440579" y="3744172"/>
            <a:ext cx="936000" cy="936000"/>
          </a:xfrm>
          <a:prstGeom prst="rect">
            <a:avLst/>
          </a:prstGeom>
        </p:spPr>
      </p:pic>
      <p:pic>
        <p:nvPicPr>
          <p:cNvPr id="58" name="Picture 57" descr="Icon image of lungs">
            <a:extLst>
              <a:ext uri="{FF2B5EF4-FFF2-40B4-BE49-F238E27FC236}">
                <a16:creationId xmlns:a16="http://schemas.microsoft.com/office/drawing/2014/main" id="{055A57B7-9F2B-4078-8521-71E4FD63F39C}"/>
              </a:ext>
            </a:extLst>
          </p:cNvPr>
          <p:cNvPicPr>
            <a:picLocks noChangeAspect="1"/>
          </p:cNvPicPr>
          <p:nvPr userDrawn="1"/>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75128" y="3744172"/>
            <a:ext cx="936000" cy="936000"/>
          </a:xfrm>
          <a:prstGeom prst="rect">
            <a:avLst/>
          </a:prstGeom>
        </p:spPr>
      </p:pic>
      <p:pic>
        <p:nvPicPr>
          <p:cNvPr id="59" name="Picture 58" descr="Icon image of hands holding a heart">
            <a:extLst>
              <a:ext uri="{FF2B5EF4-FFF2-40B4-BE49-F238E27FC236}">
                <a16:creationId xmlns:a16="http://schemas.microsoft.com/office/drawing/2014/main" id="{06F25A34-F544-4626-BF3F-7E2623E3A235}"/>
              </a:ext>
            </a:extLst>
          </p:cNvPr>
          <p:cNvPicPr>
            <a:picLocks noChangeAspect="1"/>
          </p:cNvPicPr>
          <p:nvPr userDrawn="1"/>
        </p:nvPicPr>
        <p:blipFill rotWithShape="1">
          <a:blip r:embed="rId12" cstate="print">
            <a:duotone>
              <a:schemeClr val="accent2">
                <a:shade val="45000"/>
                <a:satMod val="135000"/>
              </a:schemeClr>
              <a:prstClr val="white"/>
            </a:duotone>
            <a:extLst>
              <a:ext uri="{28A0092B-C50C-407E-A947-70E740481C1C}">
                <a14:useLocalDpi xmlns:a14="http://schemas.microsoft.com/office/drawing/2010/main" val="0"/>
              </a:ext>
            </a:extLst>
          </a:blip>
          <a:srcRect t="-10" r="-5419"/>
          <a:stretch/>
        </p:blipFill>
        <p:spPr>
          <a:xfrm>
            <a:off x="3108112" y="3744078"/>
            <a:ext cx="986714" cy="936094"/>
          </a:xfrm>
          <a:prstGeom prst="rect">
            <a:avLst/>
          </a:prstGeom>
        </p:spPr>
      </p:pic>
      <p:sp>
        <p:nvSpPr>
          <p:cNvPr id="3" name="Rectangle 2">
            <a:extLst>
              <a:ext uri="{FF2B5EF4-FFF2-40B4-BE49-F238E27FC236}">
                <a16:creationId xmlns:a16="http://schemas.microsoft.com/office/drawing/2014/main" id="{803D89D1-5FB5-4681-9E5A-F52CBF4E82DF}"/>
              </a:ext>
            </a:extLst>
          </p:cNvPr>
          <p:cNvSpPr/>
          <p:nvPr userDrawn="1"/>
        </p:nvSpPr>
        <p:spPr>
          <a:xfrm>
            <a:off x="-6110" y="3297886"/>
            <a:ext cx="12198109" cy="16574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custDataLst>
      <p:tags r:id="rId1"/>
    </p:custDataLst>
    <p:extLst>
      <p:ext uri="{BB962C8B-B14F-4D97-AF65-F5344CB8AC3E}">
        <p14:creationId xmlns:p14="http://schemas.microsoft.com/office/powerpoint/2010/main" val="30717715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DCB61D-D5E0-4E3F-81C7-677BFBFC3E0C}" type="datetime1">
              <a:rPr lang="en-GB" smtClean="0"/>
              <a:t>26/01/2023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764371-C035-4639-A4F7-2D1A9DC01669}" type="slidenum">
              <a:rPr lang="en-GB" smtClean="0"/>
              <a:t>‹#›</a:t>
            </a:fld>
            <a:endParaRPr lang="en-GB"/>
          </a:p>
        </p:txBody>
      </p:sp>
    </p:spTree>
    <p:extLst>
      <p:ext uri="{BB962C8B-B14F-4D97-AF65-F5344CB8AC3E}">
        <p14:creationId xmlns:p14="http://schemas.microsoft.com/office/powerpoint/2010/main" val="19140046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2 Medicin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70C602A-8532-4A83-98D2-6052B9CCB2EF}"/>
              </a:ext>
            </a:extLst>
          </p:cNvPr>
          <p:cNvSpPr>
            <a:spLocks noGrp="1"/>
          </p:cNvSpPr>
          <p:nvPr>
            <p:ph type="subTitle" idx="1"/>
          </p:nvPr>
        </p:nvSpPr>
        <p:spPr>
          <a:xfrm>
            <a:off x="1524000" y="4227887"/>
            <a:ext cx="9144000" cy="1314072"/>
          </a:xfrm>
        </p:spPr>
        <p:txBody>
          <a:bodyPr>
            <a:normAutofit/>
          </a:bodyPr>
          <a:lstStyle>
            <a:lvl1pPr marL="0" indent="0" algn="ctr">
              <a:buNone/>
              <a:defRPr sz="2800">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FE407833-3340-4AB3-A60E-61ED33B2CBA6}"/>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10" name="Rectangle 9">
            <a:extLst>
              <a:ext uri="{FF2B5EF4-FFF2-40B4-BE49-F238E27FC236}">
                <a16:creationId xmlns:a16="http://schemas.microsoft.com/office/drawing/2014/main" id="{59477217-0371-45BB-94B8-8CB68C9966DB}"/>
              </a:ext>
              <a:ext uri="{C183D7F6-B498-43B3-948B-1728B52AA6E4}">
                <adec:decorative xmlns:adec="http://schemas.microsoft.com/office/drawing/2017/decorative" val="1"/>
              </a:ext>
            </a:extLst>
          </p:cNvPr>
          <p:cNvSpPr/>
          <p:nvPr userDrawn="1"/>
        </p:nvSpPr>
        <p:spPr>
          <a:xfrm>
            <a:off x="0" y="0"/>
            <a:ext cx="12192000" cy="1751222"/>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 name="Picture 11" descr="White text on a purple background.  Edge Hill University logo to the left with Medical School text to the right">
            <a:extLst>
              <a:ext uri="{FF2B5EF4-FFF2-40B4-BE49-F238E27FC236}">
                <a16:creationId xmlns:a16="http://schemas.microsoft.com/office/drawing/2014/main" id="{FD371CFF-2EFE-4835-98C9-7DEC0DA11B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317103"/>
            <a:ext cx="3291261" cy="1188409"/>
          </a:xfrm>
          <a:prstGeom prst="rect">
            <a:avLst/>
          </a:prstGeom>
        </p:spPr>
      </p:pic>
      <p:cxnSp>
        <p:nvCxnSpPr>
          <p:cNvPr id="13" name="Straight Connector 12">
            <a:extLst>
              <a:ext uri="{FF2B5EF4-FFF2-40B4-BE49-F238E27FC236}">
                <a16:creationId xmlns:a16="http://schemas.microsoft.com/office/drawing/2014/main" id="{BE1EA570-FF4F-4703-BBDF-C3E914420802}"/>
              </a:ext>
            </a:extLst>
          </p:cNvPr>
          <p:cNvCxnSpPr>
            <a:cxnSpLocks/>
          </p:cNvCxnSpPr>
          <p:nvPr userDrawn="1"/>
        </p:nvCxnSpPr>
        <p:spPr>
          <a:xfrm>
            <a:off x="2750458" y="3862134"/>
            <a:ext cx="669108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EB96452-F7F4-45B1-BAE9-58A2F49CFBA1}"/>
              </a:ext>
            </a:extLst>
          </p:cNvPr>
          <p:cNvSpPr>
            <a:spLocks noGrp="1"/>
          </p:cNvSpPr>
          <p:nvPr>
            <p:ph type="ctrTitle"/>
          </p:nvPr>
        </p:nvSpPr>
        <p:spPr>
          <a:xfrm>
            <a:off x="2007959" y="2149640"/>
            <a:ext cx="8176082" cy="1314076"/>
          </a:xfrm>
        </p:spPr>
        <p:txBody>
          <a:bodyPr anchor="ctr">
            <a:normAutofit/>
          </a:bodyPr>
          <a:lstStyle>
            <a:lvl1pPr algn="ctr">
              <a:defRPr sz="4800">
                <a:solidFill>
                  <a:srgbClr val="6B1D73"/>
                </a:solidFill>
                <a:latin typeface="Abadi" panose="020B0604020104020204" pitchFamily="34" charset="0"/>
              </a:defRPr>
            </a:lvl1pPr>
          </a:lstStyle>
          <a:p>
            <a:r>
              <a:rPr lang="en-US" dirty="0"/>
              <a:t>Click to edit Master title style</a:t>
            </a:r>
            <a:endParaRPr lang="en-GB" dirty="0"/>
          </a:p>
        </p:txBody>
      </p:sp>
      <p:pic>
        <p:nvPicPr>
          <p:cNvPr id="23" name="Picture 22" descr="Icon image of a stethoscope">
            <a:extLst>
              <a:ext uri="{FF2B5EF4-FFF2-40B4-BE49-F238E27FC236}">
                <a16:creationId xmlns:a16="http://schemas.microsoft.com/office/drawing/2014/main" id="{21750716-320B-4538-951C-5168E74F7388}"/>
              </a:ext>
            </a:extLst>
          </p:cNvPr>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30466" y="426198"/>
            <a:ext cx="936000" cy="936000"/>
          </a:xfrm>
          <a:prstGeom prst="rect">
            <a:avLst/>
          </a:prstGeom>
        </p:spPr>
      </p:pic>
      <p:sp>
        <p:nvSpPr>
          <p:cNvPr id="9" name="Rectangle 8">
            <a:extLst>
              <a:ext uri="{FF2B5EF4-FFF2-40B4-BE49-F238E27FC236}">
                <a16:creationId xmlns:a16="http://schemas.microsoft.com/office/drawing/2014/main" id="{F4088522-B803-45B0-9329-E031DD6A5C79}"/>
              </a:ext>
            </a:extLst>
          </p:cNvPr>
          <p:cNvSpPr/>
          <p:nvPr userDrawn="1"/>
        </p:nvSpPr>
        <p:spPr>
          <a:xfrm>
            <a:off x="-6110" y="1746163"/>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16276818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F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08201E-565A-4633-B462-CE74F02AA29B}"/>
              </a:ext>
            </a:extLst>
          </p:cNvPr>
          <p:cNvSpPr>
            <a:spLocks noGrp="1"/>
          </p:cNvSpPr>
          <p:nvPr>
            <p:ph idx="1"/>
          </p:nvPr>
        </p:nvSpPr>
        <p:spPr>
          <a:xfrm>
            <a:off x="838200" y="1706964"/>
            <a:ext cx="10515600" cy="4469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BEE9711F-A1B5-4ED3-8D20-4F2C06926B1C}"/>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7" name="Rectangle 6">
            <a:extLst>
              <a:ext uri="{FF2B5EF4-FFF2-40B4-BE49-F238E27FC236}">
                <a16:creationId xmlns:a16="http://schemas.microsoft.com/office/drawing/2014/main" id="{189A4AD6-8062-4C9A-8EC4-DE58C2C3587E}"/>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8" name="Picture 7" descr="White text on a purple background.  Edge Hill University logo to the left with Medical School text to the right">
            <a:extLst>
              <a:ext uri="{FF2B5EF4-FFF2-40B4-BE49-F238E27FC236}">
                <a16:creationId xmlns:a16="http://schemas.microsoft.com/office/drawing/2014/main" id="{E791B15C-01A8-4E80-94BE-0A2D5F071C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2" name="Title 1">
            <a:extLst>
              <a:ext uri="{FF2B5EF4-FFF2-40B4-BE49-F238E27FC236}">
                <a16:creationId xmlns:a16="http://schemas.microsoft.com/office/drawing/2014/main" id="{94919D21-43DC-4A71-9AA0-099366603731}"/>
              </a:ext>
            </a:extLst>
          </p:cNvPr>
          <p:cNvSpPr>
            <a:spLocks noGrp="1"/>
          </p:cNvSpPr>
          <p:nvPr>
            <p:ph type="title"/>
          </p:nvPr>
        </p:nvSpPr>
        <p:spPr>
          <a:xfrm>
            <a:off x="164432" y="136526"/>
            <a:ext cx="8156029"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9" name="Rectangle 8">
            <a:extLst>
              <a:ext uri="{FF2B5EF4-FFF2-40B4-BE49-F238E27FC236}">
                <a16:creationId xmlns:a16="http://schemas.microsoft.com/office/drawing/2014/main" id="{8E6E05A9-A198-4BA1-B405-3D708945CBA6}"/>
              </a:ext>
            </a:extLst>
          </p:cNvPr>
          <p:cNvSpPr/>
          <p:nvPr userDrawn="1"/>
        </p:nvSpPr>
        <p:spPr>
          <a:xfrm>
            <a:off x="-6110" y="1184570"/>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916108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Medic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08201E-565A-4633-B462-CE74F02AA29B}"/>
              </a:ext>
            </a:extLst>
          </p:cNvPr>
          <p:cNvSpPr>
            <a:spLocks noGrp="1"/>
          </p:cNvSpPr>
          <p:nvPr>
            <p:ph idx="1"/>
          </p:nvPr>
        </p:nvSpPr>
        <p:spPr>
          <a:xfrm>
            <a:off x="838200" y="1706964"/>
            <a:ext cx="10515600" cy="4469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BEE9711F-A1B5-4ED3-8D20-4F2C06926B1C}"/>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7" name="Rectangle 6">
            <a:extLst>
              <a:ext uri="{FF2B5EF4-FFF2-40B4-BE49-F238E27FC236}">
                <a16:creationId xmlns:a16="http://schemas.microsoft.com/office/drawing/2014/main" id="{189A4AD6-8062-4C9A-8EC4-DE58C2C3587E}"/>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8" name="Picture 7" descr="White text on a purple background.  Edge Hill University logo to the left with Medical School text to the right">
            <a:extLst>
              <a:ext uri="{FF2B5EF4-FFF2-40B4-BE49-F238E27FC236}">
                <a16:creationId xmlns:a16="http://schemas.microsoft.com/office/drawing/2014/main" id="{E791B15C-01A8-4E80-94BE-0A2D5F071C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2" name="Title 1">
            <a:extLst>
              <a:ext uri="{FF2B5EF4-FFF2-40B4-BE49-F238E27FC236}">
                <a16:creationId xmlns:a16="http://schemas.microsoft.com/office/drawing/2014/main" id="{94919D21-43DC-4A71-9AA0-099366603731}"/>
              </a:ext>
            </a:extLst>
          </p:cNvPr>
          <p:cNvSpPr>
            <a:spLocks noGrp="1"/>
          </p:cNvSpPr>
          <p:nvPr>
            <p:ph type="title"/>
          </p:nvPr>
        </p:nvSpPr>
        <p:spPr>
          <a:xfrm>
            <a:off x="164432" y="136526"/>
            <a:ext cx="8156029"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9" name="Rectangle 8">
            <a:extLst>
              <a:ext uri="{FF2B5EF4-FFF2-40B4-BE49-F238E27FC236}">
                <a16:creationId xmlns:a16="http://schemas.microsoft.com/office/drawing/2014/main" id="{8E6E05A9-A198-4BA1-B405-3D708945CBA6}"/>
              </a:ext>
            </a:extLst>
          </p:cNvPr>
          <p:cNvSpPr/>
          <p:nvPr userDrawn="1"/>
        </p:nvSpPr>
        <p:spPr>
          <a:xfrm>
            <a:off x="-6110" y="1185120"/>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2406683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F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9A6559-454B-4D73-BEB5-F82F53AD7533}"/>
              </a:ext>
            </a:extLst>
          </p:cNvPr>
          <p:cNvSpPr>
            <a:spLocks noGrp="1"/>
          </p:cNvSpPr>
          <p:nvPr>
            <p:ph sz="half" idx="1"/>
          </p:nvPr>
        </p:nvSpPr>
        <p:spPr>
          <a:xfrm>
            <a:off x="838200" y="1792941"/>
            <a:ext cx="5181600" cy="43840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D6B1E39-EB17-476D-8238-37730BCD1D26}"/>
              </a:ext>
            </a:extLst>
          </p:cNvPr>
          <p:cNvSpPr>
            <a:spLocks noGrp="1"/>
          </p:cNvSpPr>
          <p:nvPr>
            <p:ph sz="half" idx="2"/>
          </p:nvPr>
        </p:nvSpPr>
        <p:spPr>
          <a:xfrm>
            <a:off x="6172200" y="1792941"/>
            <a:ext cx="5181600" cy="438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3224BBFD-0A17-4FA6-BB39-CB9692C39B8E}"/>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8" name="Rectangle 7">
            <a:extLst>
              <a:ext uri="{FF2B5EF4-FFF2-40B4-BE49-F238E27FC236}">
                <a16:creationId xmlns:a16="http://schemas.microsoft.com/office/drawing/2014/main" id="{4BF4C1CC-1A01-4CCA-A39C-14ADB7383F80}"/>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descr="White text on a purple background.  Edge Hill University logo to the left with Medical School text to the right">
            <a:extLst>
              <a:ext uri="{FF2B5EF4-FFF2-40B4-BE49-F238E27FC236}">
                <a16:creationId xmlns:a16="http://schemas.microsoft.com/office/drawing/2014/main" id="{6101E487-2E26-4049-AFF3-E9ACCBE7E3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10" name="Title 1">
            <a:extLst>
              <a:ext uri="{FF2B5EF4-FFF2-40B4-BE49-F238E27FC236}">
                <a16:creationId xmlns:a16="http://schemas.microsoft.com/office/drawing/2014/main" id="{84A29FAE-DE3F-45B4-87AC-77E394034ECE}"/>
              </a:ext>
            </a:extLst>
          </p:cNvPr>
          <p:cNvSpPr>
            <a:spLocks noGrp="1"/>
          </p:cNvSpPr>
          <p:nvPr>
            <p:ph type="title"/>
          </p:nvPr>
        </p:nvSpPr>
        <p:spPr>
          <a:xfrm>
            <a:off x="164432" y="136526"/>
            <a:ext cx="8156029"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11" name="Rectangle 10">
            <a:extLst>
              <a:ext uri="{FF2B5EF4-FFF2-40B4-BE49-F238E27FC236}">
                <a16:creationId xmlns:a16="http://schemas.microsoft.com/office/drawing/2014/main" id="{82D2D0C5-FC37-4DF0-80F5-28EA22519630}"/>
              </a:ext>
            </a:extLst>
          </p:cNvPr>
          <p:cNvSpPr/>
          <p:nvPr userDrawn="1"/>
        </p:nvSpPr>
        <p:spPr>
          <a:xfrm>
            <a:off x="0" y="1191334"/>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2421829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Medic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9A6559-454B-4D73-BEB5-F82F53AD7533}"/>
              </a:ext>
            </a:extLst>
          </p:cNvPr>
          <p:cNvSpPr>
            <a:spLocks noGrp="1"/>
          </p:cNvSpPr>
          <p:nvPr>
            <p:ph sz="half" idx="1"/>
          </p:nvPr>
        </p:nvSpPr>
        <p:spPr>
          <a:xfrm>
            <a:off x="838200" y="1792941"/>
            <a:ext cx="5181600" cy="43840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D6B1E39-EB17-476D-8238-37730BCD1D26}"/>
              </a:ext>
            </a:extLst>
          </p:cNvPr>
          <p:cNvSpPr>
            <a:spLocks noGrp="1"/>
          </p:cNvSpPr>
          <p:nvPr>
            <p:ph sz="half" idx="2"/>
          </p:nvPr>
        </p:nvSpPr>
        <p:spPr>
          <a:xfrm>
            <a:off x="6172200" y="1792941"/>
            <a:ext cx="5181600" cy="438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3224BBFD-0A17-4FA6-BB39-CB9692C39B8E}"/>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8" name="Rectangle 7">
            <a:extLst>
              <a:ext uri="{FF2B5EF4-FFF2-40B4-BE49-F238E27FC236}">
                <a16:creationId xmlns:a16="http://schemas.microsoft.com/office/drawing/2014/main" id="{4BF4C1CC-1A01-4CCA-A39C-14ADB7383F80}"/>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descr="White text on a purple background.  Edge Hill University logo to the left with Medical School text to the right">
            <a:extLst>
              <a:ext uri="{FF2B5EF4-FFF2-40B4-BE49-F238E27FC236}">
                <a16:creationId xmlns:a16="http://schemas.microsoft.com/office/drawing/2014/main" id="{6101E487-2E26-4049-AFF3-E9ACCBE7E3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10" name="Title 1">
            <a:extLst>
              <a:ext uri="{FF2B5EF4-FFF2-40B4-BE49-F238E27FC236}">
                <a16:creationId xmlns:a16="http://schemas.microsoft.com/office/drawing/2014/main" id="{84A29FAE-DE3F-45B4-87AC-77E394034ECE}"/>
              </a:ext>
            </a:extLst>
          </p:cNvPr>
          <p:cNvSpPr>
            <a:spLocks noGrp="1"/>
          </p:cNvSpPr>
          <p:nvPr>
            <p:ph type="title"/>
          </p:nvPr>
        </p:nvSpPr>
        <p:spPr>
          <a:xfrm>
            <a:off x="164432" y="136526"/>
            <a:ext cx="8156029"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12" name="Rectangle 11">
            <a:extLst>
              <a:ext uri="{FF2B5EF4-FFF2-40B4-BE49-F238E27FC236}">
                <a16:creationId xmlns:a16="http://schemas.microsoft.com/office/drawing/2014/main" id="{FEF9F494-ED35-47A7-9258-7040DDCEE220}"/>
              </a:ext>
            </a:extLst>
          </p:cNvPr>
          <p:cNvSpPr/>
          <p:nvPr userDrawn="1"/>
        </p:nvSpPr>
        <p:spPr>
          <a:xfrm>
            <a:off x="-6110" y="1191944"/>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5212206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F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BC19038-7FD0-4FAC-9D16-F52B0E7E96EE}"/>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6" name="Rectangle 5">
            <a:extLst>
              <a:ext uri="{FF2B5EF4-FFF2-40B4-BE49-F238E27FC236}">
                <a16:creationId xmlns:a16="http://schemas.microsoft.com/office/drawing/2014/main" id="{B8979786-D5FF-4EB5-8E99-BA76404426FE}"/>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7" name="Picture 6" descr="White text on a purple background.  Edge Hill University logo to the left with Medical School text to the right">
            <a:extLst>
              <a:ext uri="{FF2B5EF4-FFF2-40B4-BE49-F238E27FC236}">
                <a16:creationId xmlns:a16="http://schemas.microsoft.com/office/drawing/2014/main" id="{D5CACD9D-88D3-405A-AAD5-5CCA696F9B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9" name="Title 8">
            <a:extLst>
              <a:ext uri="{FF2B5EF4-FFF2-40B4-BE49-F238E27FC236}">
                <a16:creationId xmlns:a16="http://schemas.microsoft.com/office/drawing/2014/main" id="{6528883B-FAA6-4125-911E-FA11778EAC66}"/>
              </a:ext>
            </a:extLst>
          </p:cNvPr>
          <p:cNvSpPr>
            <a:spLocks noGrp="1"/>
          </p:cNvSpPr>
          <p:nvPr>
            <p:ph type="title"/>
          </p:nvPr>
        </p:nvSpPr>
        <p:spPr>
          <a:xfrm>
            <a:off x="164431" y="136526"/>
            <a:ext cx="8172072"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8" name="Rectangle 7">
            <a:extLst>
              <a:ext uri="{FF2B5EF4-FFF2-40B4-BE49-F238E27FC236}">
                <a16:creationId xmlns:a16="http://schemas.microsoft.com/office/drawing/2014/main" id="{F01C9FFA-BFA0-4355-B2E1-6F27E634FA5C}"/>
              </a:ext>
            </a:extLst>
          </p:cNvPr>
          <p:cNvSpPr/>
          <p:nvPr userDrawn="1"/>
        </p:nvSpPr>
        <p:spPr>
          <a:xfrm>
            <a:off x="0" y="1191127"/>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40848966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Medicin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BC19038-7FD0-4FAC-9D16-F52B0E7E96EE}"/>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6" name="Rectangle 5">
            <a:extLst>
              <a:ext uri="{FF2B5EF4-FFF2-40B4-BE49-F238E27FC236}">
                <a16:creationId xmlns:a16="http://schemas.microsoft.com/office/drawing/2014/main" id="{B8979786-D5FF-4EB5-8E99-BA76404426FE}"/>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7" name="Picture 6" descr="White text on a purple background.  Edge Hill University logo to the left with Medical School text to the right">
            <a:extLst>
              <a:ext uri="{FF2B5EF4-FFF2-40B4-BE49-F238E27FC236}">
                <a16:creationId xmlns:a16="http://schemas.microsoft.com/office/drawing/2014/main" id="{D5CACD9D-88D3-405A-AAD5-5CCA696F9B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9" name="Title 8">
            <a:extLst>
              <a:ext uri="{FF2B5EF4-FFF2-40B4-BE49-F238E27FC236}">
                <a16:creationId xmlns:a16="http://schemas.microsoft.com/office/drawing/2014/main" id="{6528883B-FAA6-4125-911E-FA11778EAC66}"/>
              </a:ext>
            </a:extLst>
          </p:cNvPr>
          <p:cNvSpPr>
            <a:spLocks noGrp="1"/>
          </p:cNvSpPr>
          <p:nvPr>
            <p:ph type="title"/>
          </p:nvPr>
        </p:nvSpPr>
        <p:spPr>
          <a:xfrm>
            <a:off x="164431" y="136526"/>
            <a:ext cx="8172072"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8" name="Rectangle 7">
            <a:extLst>
              <a:ext uri="{FF2B5EF4-FFF2-40B4-BE49-F238E27FC236}">
                <a16:creationId xmlns:a16="http://schemas.microsoft.com/office/drawing/2014/main" id="{F01C9FFA-BFA0-4355-B2E1-6F27E634FA5C}"/>
              </a:ext>
            </a:extLst>
          </p:cNvPr>
          <p:cNvSpPr/>
          <p:nvPr userDrawn="1"/>
        </p:nvSpPr>
        <p:spPr>
          <a:xfrm>
            <a:off x="0" y="1191127"/>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17266701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ar Left FY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AECAC7-FA7B-4121-B559-D4FFB1D5B6CF}"/>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5" name="Rectangle 4">
            <a:extLst>
              <a:ext uri="{FF2B5EF4-FFF2-40B4-BE49-F238E27FC236}">
                <a16:creationId xmlns:a16="http://schemas.microsoft.com/office/drawing/2014/main" id="{60FFF2E7-F9E2-4159-B2E0-0CB4EFD8505E}"/>
              </a:ext>
              <a:ext uri="{C183D7F6-B498-43B3-948B-1728B52AA6E4}">
                <adec:decorative xmlns:adec="http://schemas.microsoft.com/office/drawing/2017/decorative" val="1"/>
              </a:ext>
            </a:extLst>
          </p:cNvPr>
          <p:cNvSpPr/>
          <p:nvPr userDrawn="1"/>
        </p:nvSpPr>
        <p:spPr>
          <a:xfrm>
            <a:off x="0" y="0"/>
            <a:ext cx="2887579" cy="6858000"/>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6" name="Picture 5" descr="White text on a purple background.  Edge Hill University logo to the left with Medical School text to the right">
            <a:extLst>
              <a:ext uri="{FF2B5EF4-FFF2-40B4-BE49-F238E27FC236}">
                <a16:creationId xmlns:a16="http://schemas.microsoft.com/office/drawing/2014/main" id="{9D27078E-17E6-49E8-AE18-2283C5302D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431" y="5815262"/>
            <a:ext cx="2509725" cy="906212"/>
          </a:xfrm>
          <a:prstGeom prst="rect">
            <a:avLst/>
          </a:prstGeom>
        </p:spPr>
      </p:pic>
      <p:sp>
        <p:nvSpPr>
          <p:cNvPr id="9" name="Picture Placeholder 8">
            <a:extLst>
              <a:ext uri="{FF2B5EF4-FFF2-40B4-BE49-F238E27FC236}">
                <a16:creationId xmlns:a16="http://schemas.microsoft.com/office/drawing/2014/main" id="{7F567113-FDB8-49C1-B482-F318F8E6D3EE}"/>
              </a:ext>
            </a:extLst>
          </p:cNvPr>
          <p:cNvSpPr>
            <a:spLocks noGrp="1"/>
          </p:cNvSpPr>
          <p:nvPr>
            <p:ph type="pic" sz="quarter" idx="13"/>
          </p:nvPr>
        </p:nvSpPr>
        <p:spPr>
          <a:xfrm>
            <a:off x="3068638" y="1250950"/>
            <a:ext cx="8285162" cy="4957763"/>
          </a:xfrm>
        </p:spPr>
        <p:txBody>
          <a:bodyPr/>
          <a:lstStyle/>
          <a:p>
            <a:endParaRPr lang="en-GB"/>
          </a:p>
        </p:txBody>
      </p:sp>
      <p:sp>
        <p:nvSpPr>
          <p:cNvPr id="10" name="Title 9">
            <a:extLst>
              <a:ext uri="{FF2B5EF4-FFF2-40B4-BE49-F238E27FC236}">
                <a16:creationId xmlns:a16="http://schemas.microsoft.com/office/drawing/2014/main" id="{6B00D296-FC82-40FA-B759-A88CA52EC1CE}"/>
              </a:ext>
            </a:extLst>
          </p:cNvPr>
          <p:cNvSpPr>
            <a:spLocks noGrp="1"/>
          </p:cNvSpPr>
          <p:nvPr>
            <p:ph type="title"/>
          </p:nvPr>
        </p:nvSpPr>
        <p:spPr>
          <a:xfrm>
            <a:off x="3068636" y="365126"/>
            <a:ext cx="8285163" cy="738188"/>
          </a:xfrm>
        </p:spPr>
        <p:txBody>
          <a:bodyPr/>
          <a:lstStyle>
            <a:lvl1pPr>
              <a:defRPr>
                <a:solidFill>
                  <a:srgbClr val="6B1D73"/>
                </a:solidFill>
                <a:latin typeface="Abadi" panose="020B0604020104020204" pitchFamily="34" charset="0"/>
              </a:defRPr>
            </a:lvl1pPr>
          </a:lstStyle>
          <a:p>
            <a:r>
              <a:rPr lang="en-US" dirty="0"/>
              <a:t>Click to edit Master title style</a:t>
            </a:r>
            <a:endParaRPr lang="en-GB" dirty="0"/>
          </a:p>
        </p:txBody>
      </p:sp>
      <p:sp>
        <p:nvSpPr>
          <p:cNvPr id="7" name="Rectangle 6">
            <a:extLst>
              <a:ext uri="{FF2B5EF4-FFF2-40B4-BE49-F238E27FC236}">
                <a16:creationId xmlns:a16="http://schemas.microsoft.com/office/drawing/2014/main" id="{58504335-759D-4A4B-AA63-0517FF4FC5E7}"/>
              </a:ext>
            </a:extLst>
          </p:cNvPr>
          <p:cNvSpPr/>
          <p:nvPr userDrawn="1"/>
        </p:nvSpPr>
        <p:spPr>
          <a:xfrm rot="16200000">
            <a:off x="-597044" y="3373377"/>
            <a:ext cx="6858000"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4110836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ar Left Medicine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AECAC7-FA7B-4121-B559-D4FFB1D5B6CF}"/>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5" name="Rectangle 4">
            <a:extLst>
              <a:ext uri="{FF2B5EF4-FFF2-40B4-BE49-F238E27FC236}">
                <a16:creationId xmlns:a16="http://schemas.microsoft.com/office/drawing/2014/main" id="{60FFF2E7-F9E2-4159-B2E0-0CB4EFD8505E}"/>
              </a:ext>
              <a:ext uri="{C183D7F6-B498-43B3-948B-1728B52AA6E4}">
                <adec:decorative xmlns:adec="http://schemas.microsoft.com/office/drawing/2017/decorative" val="1"/>
              </a:ext>
            </a:extLst>
          </p:cNvPr>
          <p:cNvSpPr/>
          <p:nvPr userDrawn="1"/>
        </p:nvSpPr>
        <p:spPr>
          <a:xfrm>
            <a:off x="0" y="0"/>
            <a:ext cx="2887579" cy="6858000"/>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6" name="Picture 5" descr="White text on a purple background.  Edge Hill University logo to the left with Medical School text to the right">
            <a:extLst>
              <a:ext uri="{FF2B5EF4-FFF2-40B4-BE49-F238E27FC236}">
                <a16:creationId xmlns:a16="http://schemas.microsoft.com/office/drawing/2014/main" id="{9D27078E-17E6-49E8-AE18-2283C5302D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431" y="5815262"/>
            <a:ext cx="2509725" cy="906212"/>
          </a:xfrm>
          <a:prstGeom prst="rect">
            <a:avLst/>
          </a:prstGeom>
        </p:spPr>
      </p:pic>
      <p:sp>
        <p:nvSpPr>
          <p:cNvPr id="9" name="Picture Placeholder 8">
            <a:extLst>
              <a:ext uri="{FF2B5EF4-FFF2-40B4-BE49-F238E27FC236}">
                <a16:creationId xmlns:a16="http://schemas.microsoft.com/office/drawing/2014/main" id="{7F567113-FDB8-49C1-B482-F318F8E6D3EE}"/>
              </a:ext>
            </a:extLst>
          </p:cNvPr>
          <p:cNvSpPr>
            <a:spLocks noGrp="1"/>
          </p:cNvSpPr>
          <p:nvPr>
            <p:ph type="pic" sz="quarter" idx="13"/>
          </p:nvPr>
        </p:nvSpPr>
        <p:spPr>
          <a:xfrm>
            <a:off x="3068638" y="1250950"/>
            <a:ext cx="8285162" cy="4957763"/>
          </a:xfrm>
        </p:spPr>
        <p:txBody>
          <a:bodyPr/>
          <a:lstStyle/>
          <a:p>
            <a:endParaRPr lang="en-GB"/>
          </a:p>
        </p:txBody>
      </p:sp>
      <p:sp>
        <p:nvSpPr>
          <p:cNvPr id="10" name="Title 9">
            <a:extLst>
              <a:ext uri="{FF2B5EF4-FFF2-40B4-BE49-F238E27FC236}">
                <a16:creationId xmlns:a16="http://schemas.microsoft.com/office/drawing/2014/main" id="{6B00D296-FC82-40FA-B759-A88CA52EC1CE}"/>
              </a:ext>
            </a:extLst>
          </p:cNvPr>
          <p:cNvSpPr>
            <a:spLocks noGrp="1"/>
          </p:cNvSpPr>
          <p:nvPr>
            <p:ph type="title"/>
          </p:nvPr>
        </p:nvSpPr>
        <p:spPr>
          <a:xfrm>
            <a:off x="3068636" y="365126"/>
            <a:ext cx="8285163" cy="738188"/>
          </a:xfrm>
        </p:spPr>
        <p:txBody>
          <a:bodyPr/>
          <a:lstStyle>
            <a:lvl1pPr>
              <a:defRPr>
                <a:solidFill>
                  <a:srgbClr val="6B1D73"/>
                </a:solidFill>
                <a:latin typeface="Abadi" panose="020B0604020104020204" pitchFamily="34" charset="0"/>
              </a:defRPr>
            </a:lvl1pPr>
          </a:lstStyle>
          <a:p>
            <a:r>
              <a:rPr lang="en-US" dirty="0"/>
              <a:t>Click to edit Master title style</a:t>
            </a:r>
            <a:endParaRPr lang="en-GB" dirty="0"/>
          </a:p>
        </p:txBody>
      </p:sp>
      <p:sp>
        <p:nvSpPr>
          <p:cNvPr id="7" name="Rectangle 6">
            <a:extLst>
              <a:ext uri="{FF2B5EF4-FFF2-40B4-BE49-F238E27FC236}">
                <a16:creationId xmlns:a16="http://schemas.microsoft.com/office/drawing/2014/main" id="{58504335-759D-4A4B-AA63-0517FF4FC5E7}"/>
              </a:ext>
            </a:extLst>
          </p:cNvPr>
          <p:cNvSpPr/>
          <p:nvPr userDrawn="1"/>
        </p:nvSpPr>
        <p:spPr>
          <a:xfrm rot="16200000">
            <a:off x="-597044" y="3373377"/>
            <a:ext cx="6858000"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35947615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ar Left Medicine 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AECAC7-FA7B-4121-B559-D4FFB1D5B6CF}"/>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5" name="Rectangle 4">
            <a:extLst>
              <a:ext uri="{FF2B5EF4-FFF2-40B4-BE49-F238E27FC236}">
                <a16:creationId xmlns:a16="http://schemas.microsoft.com/office/drawing/2014/main" id="{60FFF2E7-F9E2-4159-B2E0-0CB4EFD8505E}"/>
              </a:ext>
              <a:ext uri="{C183D7F6-B498-43B3-948B-1728B52AA6E4}">
                <adec:decorative xmlns:adec="http://schemas.microsoft.com/office/drawing/2017/decorative" val="1"/>
              </a:ext>
            </a:extLst>
          </p:cNvPr>
          <p:cNvSpPr/>
          <p:nvPr userDrawn="1"/>
        </p:nvSpPr>
        <p:spPr>
          <a:xfrm>
            <a:off x="0" y="0"/>
            <a:ext cx="2887579" cy="6858000"/>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6" name="Picture 5" descr="White text on a purple background.  Edge Hill University logo to the left with Medical School text to the right">
            <a:extLst>
              <a:ext uri="{FF2B5EF4-FFF2-40B4-BE49-F238E27FC236}">
                <a16:creationId xmlns:a16="http://schemas.microsoft.com/office/drawing/2014/main" id="{9D27078E-17E6-49E8-AE18-2283C5302D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431" y="5815262"/>
            <a:ext cx="2509725" cy="906212"/>
          </a:xfrm>
          <a:prstGeom prst="rect">
            <a:avLst/>
          </a:prstGeom>
        </p:spPr>
      </p:pic>
      <p:sp>
        <p:nvSpPr>
          <p:cNvPr id="10" name="Title 9">
            <a:extLst>
              <a:ext uri="{FF2B5EF4-FFF2-40B4-BE49-F238E27FC236}">
                <a16:creationId xmlns:a16="http://schemas.microsoft.com/office/drawing/2014/main" id="{6B00D296-FC82-40FA-B759-A88CA52EC1CE}"/>
              </a:ext>
            </a:extLst>
          </p:cNvPr>
          <p:cNvSpPr>
            <a:spLocks noGrp="1"/>
          </p:cNvSpPr>
          <p:nvPr>
            <p:ph type="title"/>
          </p:nvPr>
        </p:nvSpPr>
        <p:spPr>
          <a:xfrm>
            <a:off x="3068636" y="365126"/>
            <a:ext cx="8285163" cy="738188"/>
          </a:xfrm>
        </p:spPr>
        <p:txBody>
          <a:bodyPr/>
          <a:lstStyle>
            <a:lvl1pPr>
              <a:defRPr>
                <a:solidFill>
                  <a:srgbClr val="6B1D73"/>
                </a:solidFill>
                <a:latin typeface="Abadi" panose="020B0604020104020204" pitchFamily="34" charset="0"/>
              </a:defRPr>
            </a:lvl1pPr>
          </a:lstStyle>
          <a:p>
            <a:r>
              <a:rPr lang="en-US" dirty="0"/>
              <a:t>Click to edit Master title style</a:t>
            </a:r>
            <a:endParaRPr lang="en-GB" dirty="0"/>
          </a:p>
        </p:txBody>
      </p:sp>
      <p:sp>
        <p:nvSpPr>
          <p:cNvPr id="7" name="Rectangle 6">
            <a:extLst>
              <a:ext uri="{FF2B5EF4-FFF2-40B4-BE49-F238E27FC236}">
                <a16:creationId xmlns:a16="http://schemas.microsoft.com/office/drawing/2014/main" id="{58504335-759D-4A4B-AA63-0517FF4FC5E7}"/>
              </a:ext>
            </a:extLst>
          </p:cNvPr>
          <p:cNvSpPr/>
          <p:nvPr userDrawn="1"/>
        </p:nvSpPr>
        <p:spPr>
          <a:xfrm rot="16200000">
            <a:off x="-597044" y="3373377"/>
            <a:ext cx="6858000"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Content Placeholder 2">
            <a:extLst>
              <a:ext uri="{FF2B5EF4-FFF2-40B4-BE49-F238E27FC236}">
                <a16:creationId xmlns:a16="http://schemas.microsoft.com/office/drawing/2014/main" id="{ED9E7D5E-B303-4C13-A65E-6D924FCFD027}"/>
              </a:ext>
            </a:extLst>
          </p:cNvPr>
          <p:cNvSpPr>
            <a:spLocks noGrp="1"/>
          </p:cNvSpPr>
          <p:nvPr>
            <p:ph sz="quarter" idx="14"/>
          </p:nvPr>
        </p:nvSpPr>
        <p:spPr>
          <a:xfrm>
            <a:off x="3068638" y="1250952"/>
            <a:ext cx="8285162" cy="4957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3117956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24CFF75-26C2-42B3-A553-EC22CBE317B7}" type="datetime1">
              <a:rPr lang="en-GB" smtClean="0"/>
              <a:t>26/01/2023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764371-C035-4639-A4F7-2D1A9DC01669}" type="slidenum">
              <a:rPr lang="en-GB" smtClean="0"/>
              <a:t>‹#›</a:t>
            </a:fld>
            <a:endParaRPr lang="en-GB"/>
          </a:p>
        </p:txBody>
      </p:sp>
    </p:spTree>
    <p:extLst>
      <p:ext uri="{BB962C8B-B14F-4D97-AF65-F5344CB8AC3E}">
        <p14:creationId xmlns:p14="http://schemas.microsoft.com/office/powerpoint/2010/main" val="2440669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ar Left PA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AECAC7-FA7B-4121-B559-D4FFB1D5B6CF}"/>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5" name="Rectangle 4">
            <a:extLst>
              <a:ext uri="{FF2B5EF4-FFF2-40B4-BE49-F238E27FC236}">
                <a16:creationId xmlns:a16="http://schemas.microsoft.com/office/drawing/2014/main" id="{60FFF2E7-F9E2-4159-B2E0-0CB4EFD8505E}"/>
              </a:ext>
              <a:ext uri="{C183D7F6-B498-43B3-948B-1728B52AA6E4}">
                <adec:decorative xmlns:adec="http://schemas.microsoft.com/office/drawing/2017/decorative" val="1"/>
              </a:ext>
            </a:extLst>
          </p:cNvPr>
          <p:cNvSpPr/>
          <p:nvPr userDrawn="1"/>
        </p:nvSpPr>
        <p:spPr>
          <a:xfrm>
            <a:off x="0" y="0"/>
            <a:ext cx="2887579" cy="6858000"/>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6" name="Picture 5" descr="White text on a purple background.  Edge Hill University logo to the left with Medical School text to the right">
            <a:extLst>
              <a:ext uri="{FF2B5EF4-FFF2-40B4-BE49-F238E27FC236}">
                <a16:creationId xmlns:a16="http://schemas.microsoft.com/office/drawing/2014/main" id="{9D27078E-17E6-49E8-AE18-2283C5302D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431" y="5815262"/>
            <a:ext cx="2509725" cy="906212"/>
          </a:xfrm>
          <a:prstGeom prst="rect">
            <a:avLst/>
          </a:prstGeom>
        </p:spPr>
      </p:pic>
      <p:sp>
        <p:nvSpPr>
          <p:cNvPr id="9" name="Picture Placeholder 8">
            <a:extLst>
              <a:ext uri="{FF2B5EF4-FFF2-40B4-BE49-F238E27FC236}">
                <a16:creationId xmlns:a16="http://schemas.microsoft.com/office/drawing/2014/main" id="{7F567113-FDB8-49C1-B482-F318F8E6D3EE}"/>
              </a:ext>
            </a:extLst>
          </p:cNvPr>
          <p:cNvSpPr>
            <a:spLocks noGrp="1"/>
          </p:cNvSpPr>
          <p:nvPr>
            <p:ph type="pic" sz="quarter" idx="13"/>
          </p:nvPr>
        </p:nvSpPr>
        <p:spPr>
          <a:xfrm>
            <a:off x="3068638" y="1250950"/>
            <a:ext cx="8285162" cy="4957763"/>
          </a:xfrm>
        </p:spPr>
        <p:txBody>
          <a:bodyPr/>
          <a:lstStyle/>
          <a:p>
            <a:endParaRPr lang="en-GB"/>
          </a:p>
        </p:txBody>
      </p:sp>
      <p:sp>
        <p:nvSpPr>
          <p:cNvPr id="10" name="Title 9">
            <a:extLst>
              <a:ext uri="{FF2B5EF4-FFF2-40B4-BE49-F238E27FC236}">
                <a16:creationId xmlns:a16="http://schemas.microsoft.com/office/drawing/2014/main" id="{6B00D296-FC82-40FA-B759-A88CA52EC1CE}"/>
              </a:ext>
            </a:extLst>
          </p:cNvPr>
          <p:cNvSpPr>
            <a:spLocks noGrp="1"/>
          </p:cNvSpPr>
          <p:nvPr>
            <p:ph type="title"/>
          </p:nvPr>
        </p:nvSpPr>
        <p:spPr>
          <a:xfrm>
            <a:off x="3068636" y="365126"/>
            <a:ext cx="8285163" cy="738188"/>
          </a:xfrm>
        </p:spPr>
        <p:txBody>
          <a:bodyPr/>
          <a:lstStyle>
            <a:lvl1pPr>
              <a:defRPr>
                <a:solidFill>
                  <a:srgbClr val="6B1D73"/>
                </a:solidFill>
                <a:latin typeface="Abadi" panose="020B0604020104020204" pitchFamily="34" charset="0"/>
              </a:defRPr>
            </a:lvl1pPr>
          </a:lstStyle>
          <a:p>
            <a:r>
              <a:rPr lang="en-US" dirty="0"/>
              <a:t>Click to edit Master title style</a:t>
            </a:r>
            <a:endParaRPr lang="en-GB" dirty="0"/>
          </a:p>
        </p:txBody>
      </p:sp>
      <p:sp>
        <p:nvSpPr>
          <p:cNvPr id="7" name="Rectangle 6">
            <a:extLst>
              <a:ext uri="{FF2B5EF4-FFF2-40B4-BE49-F238E27FC236}">
                <a16:creationId xmlns:a16="http://schemas.microsoft.com/office/drawing/2014/main" id="{58504335-759D-4A4B-AA63-0517FF4FC5E7}"/>
              </a:ext>
            </a:extLst>
          </p:cNvPr>
          <p:cNvSpPr/>
          <p:nvPr userDrawn="1"/>
        </p:nvSpPr>
        <p:spPr>
          <a:xfrm rot="16200000">
            <a:off x="-597044" y="3373377"/>
            <a:ext cx="6858000"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2021906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Credi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AAF590-9EF7-47B8-9A44-4855EF49F6A1}"/>
              </a:ext>
            </a:extLst>
          </p:cNvPr>
          <p:cNvSpPr/>
          <p:nvPr userDrawn="1"/>
        </p:nvSpPr>
        <p:spPr>
          <a:xfrm>
            <a:off x="3705225" y="5049541"/>
            <a:ext cx="4749466" cy="400110"/>
          </a:xfrm>
          <a:prstGeom prst="rect">
            <a:avLst/>
          </a:prstGeom>
        </p:spPr>
        <p:txBody>
          <a:bodyPr wrap="square">
            <a:spAutoFit/>
          </a:bodyPr>
          <a:lstStyle/>
          <a:p>
            <a:r>
              <a:rPr lang="en-GB" sz="2000" dirty="0">
                <a:solidFill>
                  <a:prstClr val="black"/>
                </a:solidFill>
                <a:latin typeface="Abadi" panose="020B0604020104020204" pitchFamily="34" charset="0"/>
              </a:rPr>
              <a:t>Icons made by </a:t>
            </a:r>
            <a:r>
              <a:rPr lang="en-GB" sz="2000" dirty="0" err="1">
                <a:solidFill>
                  <a:srgbClr val="6B1D73"/>
                </a:solidFill>
                <a:latin typeface="Abadi" panose="020B0604020104020204" pitchFamily="34" charset="0"/>
                <a:hlinkClick r:id="rId3">
                  <a:extLst>
                    <a:ext uri="{A12FA001-AC4F-418D-AE19-62706E023703}">
                      <ahyp:hlinkClr xmlns:ahyp="http://schemas.microsoft.com/office/drawing/2018/hyperlinkcolor" val="tx"/>
                    </a:ext>
                  </a:extLst>
                </a:hlinkClick>
              </a:rPr>
              <a:t>Freepik</a:t>
            </a:r>
            <a:r>
              <a:rPr lang="en-GB" sz="2000" dirty="0">
                <a:solidFill>
                  <a:prstClr val="black"/>
                </a:solidFill>
                <a:latin typeface="Abadi" panose="020B0604020104020204" pitchFamily="34" charset="0"/>
              </a:rPr>
              <a:t> from </a:t>
            </a:r>
            <a:r>
              <a:rPr lang="en-GB" sz="2000" dirty="0">
                <a:solidFill>
                  <a:srgbClr val="6B1D73"/>
                </a:solidFill>
                <a:latin typeface="Abadi" panose="020B0604020104020204" pitchFamily="34" charset="0"/>
                <a:hlinkClick r:id="rId4">
                  <a:extLst>
                    <a:ext uri="{A12FA001-AC4F-418D-AE19-62706E023703}">
                      <ahyp:hlinkClr xmlns:ahyp="http://schemas.microsoft.com/office/drawing/2018/hyperlinkcolor" val="tx"/>
                    </a:ext>
                  </a:extLst>
                </a:hlinkClick>
              </a:rPr>
              <a:t>Flaticon.com</a:t>
            </a:r>
            <a:endParaRPr lang="en-GB" sz="2000" dirty="0">
              <a:solidFill>
                <a:srgbClr val="6B1D73"/>
              </a:solidFill>
              <a:latin typeface="Abadi" panose="020B0604020104020204" pitchFamily="34" charset="0"/>
            </a:endParaRPr>
          </a:p>
        </p:txBody>
      </p:sp>
      <p:sp>
        <p:nvSpPr>
          <p:cNvPr id="6" name="Rectangle 5">
            <a:extLst>
              <a:ext uri="{FF2B5EF4-FFF2-40B4-BE49-F238E27FC236}">
                <a16:creationId xmlns:a16="http://schemas.microsoft.com/office/drawing/2014/main" id="{63CBC793-1F67-446E-8045-3E707FA722BA}"/>
              </a:ext>
            </a:extLst>
          </p:cNvPr>
          <p:cNvSpPr/>
          <p:nvPr userDrawn="1"/>
        </p:nvSpPr>
        <p:spPr>
          <a:xfrm>
            <a:off x="3705225" y="3870446"/>
            <a:ext cx="4749466" cy="1015663"/>
          </a:xfrm>
          <a:prstGeom prst="rect">
            <a:avLst/>
          </a:prstGeom>
        </p:spPr>
        <p:txBody>
          <a:bodyPr wrap="square">
            <a:spAutoFit/>
          </a:bodyPr>
          <a:lstStyle/>
          <a:p>
            <a:pPr algn="ctr"/>
            <a:r>
              <a:rPr lang="en-GB" sz="2000" dirty="0">
                <a:solidFill>
                  <a:prstClr val="black"/>
                </a:solidFill>
                <a:latin typeface="Abadi" panose="020B0604020104020204" pitchFamily="34" charset="0"/>
              </a:rPr>
              <a:t>All images are copyright their owners</a:t>
            </a:r>
          </a:p>
          <a:p>
            <a:pPr algn="ctr"/>
            <a:r>
              <a:rPr lang="en-GB" sz="2000" dirty="0">
                <a:solidFill>
                  <a:srgbClr val="6B1D73"/>
                </a:solidFill>
                <a:latin typeface="Abadi" panose="020B0604020104020204" pitchFamily="34" charset="0"/>
              </a:rPr>
              <a:t>Images will be removed if requested </a:t>
            </a:r>
            <a:br>
              <a:rPr lang="en-GB" sz="2000" dirty="0">
                <a:solidFill>
                  <a:srgbClr val="6B1D73"/>
                </a:solidFill>
                <a:latin typeface="Abadi" panose="020B0604020104020204" pitchFamily="34" charset="0"/>
              </a:rPr>
            </a:br>
            <a:r>
              <a:rPr lang="en-GB" sz="2000" dirty="0">
                <a:solidFill>
                  <a:srgbClr val="6B1D73"/>
                </a:solidFill>
                <a:latin typeface="Abadi" panose="020B0604020104020204" pitchFamily="34" charset="0"/>
              </a:rPr>
              <a:t>by the creator</a:t>
            </a:r>
          </a:p>
        </p:txBody>
      </p:sp>
      <p:pic>
        <p:nvPicPr>
          <p:cNvPr id="8" name="Picture 7">
            <a:extLst>
              <a:ext uri="{FF2B5EF4-FFF2-40B4-BE49-F238E27FC236}">
                <a16:creationId xmlns:a16="http://schemas.microsoft.com/office/drawing/2014/main" id="{948FA802-4C3A-406C-8B45-8401071E94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08885" y="777488"/>
            <a:ext cx="2651512" cy="2651512"/>
          </a:xfrm>
          <a:prstGeom prst="rect">
            <a:avLst/>
          </a:prstGeom>
        </p:spPr>
      </p:pic>
      <p:sp>
        <p:nvSpPr>
          <p:cNvPr id="9" name="Rectangle 8">
            <a:extLst>
              <a:ext uri="{FF2B5EF4-FFF2-40B4-BE49-F238E27FC236}">
                <a16:creationId xmlns:a16="http://schemas.microsoft.com/office/drawing/2014/main" id="{65CA7A5F-3405-4243-BAF0-F42A277FE6D7}"/>
              </a:ext>
            </a:extLst>
          </p:cNvPr>
          <p:cNvSpPr/>
          <p:nvPr userDrawn="1"/>
        </p:nvSpPr>
        <p:spPr>
          <a:xfrm>
            <a:off x="2442536" y="5663261"/>
            <a:ext cx="7306928" cy="461665"/>
          </a:xfrm>
          <a:prstGeom prst="rect">
            <a:avLst/>
          </a:prstGeom>
        </p:spPr>
        <p:txBody>
          <a:bodyPr wrap="square">
            <a:spAutoFit/>
          </a:bodyPr>
          <a:lstStyle/>
          <a:p>
            <a:pPr algn="ctr"/>
            <a:r>
              <a:rPr lang="en-GB" sz="2400" dirty="0">
                <a:solidFill>
                  <a:prstClr val="black"/>
                </a:solidFill>
                <a:latin typeface="Abadi" panose="020B0604020104020204" pitchFamily="34" charset="0"/>
              </a:rPr>
              <a:t>Content © Edge Hill University Medical School</a:t>
            </a:r>
            <a:endParaRPr lang="en-GB" sz="2400" dirty="0">
              <a:solidFill>
                <a:srgbClr val="6B1D73"/>
              </a:solidFill>
              <a:latin typeface="Abadi" panose="020B0604020104020204" pitchFamily="34" charset="0"/>
            </a:endParaRPr>
          </a:p>
        </p:txBody>
      </p:sp>
    </p:spTree>
    <p:custDataLst>
      <p:tags r:id="rId1"/>
    </p:custDataLst>
    <p:extLst>
      <p:ext uri="{BB962C8B-B14F-4D97-AF65-F5344CB8AC3E}">
        <p14:creationId xmlns:p14="http://schemas.microsoft.com/office/powerpoint/2010/main" val="5108824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AECAC7-FA7B-4121-B559-D4FFB1D5B6CF}"/>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Tree>
    <p:custDataLst>
      <p:tags r:id="rId1"/>
    </p:custDataLst>
    <p:extLst>
      <p:ext uri="{BB962C8B-B14F-4D97-AF65-F5344CB8AC3E}">
        <p14:creationId xmlns:p14="http://schemas.microsoft.com/office/powerpoint/2010/main" val="2856184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About Mental Health">
    <p:spTree>
      <p:nvGrpSpPr>
        <p:cNvPr id="1" name=""/>
        <p:cNvGrpSpPr/>
        <p:nvPr/>
      </p:nvGrpSpPr>
      <p:grpSpPr>
        <a:xfrm>
          <a:off x="0" y="0"/>
          <a:ext cx="0" cy="0"/>
          <a:chOff x="0" y="0"/>
          <a:chExt cx="0" cy="0"/>
        </a:xfrm>
      </p:grpSpPr>
      <p:sp>
        <p:nvSpPr>
          <p:cNvPr id="8" name="Let’s Talk About Mental Health" hidden="1">
            <a:extLst>
              <a:ext uri="{FF2B5EF4-FFF2-40B4-BE49-F238E27FC236}">
                <a16:creationId xmlns:a16="http://schemas.microsoft.com/office/drawing/2014/main" id="{0B1D094E-CBBE-460A-B9BF-BF1D064A8A8B}"/>
              </a:ext>
            </a:extLst>
          </p:cNvPr>
          <p:cNvSpPr>
            <a:spLocks noGrp="1"/>
          </p:cNvSpPr>
          <p:nvPr>
            <p:ph type="title" hasCustomPrompt="1"/>
          </p:nvPr>
        </p:nvSpPr>
        <p:spPr>
          <a:xfrm>
            <a:off x="838200" y="-1768475"/>
            <a:ext cx="10515600" cy="1325563"/>
          </a:xfrm>
        </p:spPr>
        <p:txBody>
          <a:bodyPr/>
          <a:lstStyle>
            <a:lvl1pPr>
              <a:defRPr/>
            </a:lvl1pPr>
          </a:lstStyle>
          <a:p>
            <a:r>
              <a:rPr lang="en-US" dirty="0"/>
              <a:t>Let’s Talk About Mental Health</a:t>
            </a:r>
            <a:endParaRPr lang="en-GB" dirty="0"/>
          </a:p>
        </p:txBody>
      </p:sp>
      <p:pic>
        <p:nvPicPr>
          <p:cNvPr id="9" name="Picture 8" descr="Image of speech bubbles stating lets talk about mental health">
            <a:extLst>
              <a:ext uri="{FF2B5EF4-FFF2-40B4-BE49-F238E27FC236}">
                <a16:creationId xmlns:a16="http://schemas.microsoft.com/office/drawing/2014/main" id="{6CC28416-384D-4AA4-9742-124FA3C3EAF1}"/>
              </a:ext>
            </a:extLst>
          </p:cNvPr>
          <p:cNvPicPr>
            <a:picLocks noChangeAspect="1" noChangeArrowheads="1"/>
          </p:cNvPicPr>
          <p:nvPr userDrawn="1"/>
        </p:nvPicPr>
        <p:blipFill rotWithShape="1">
          <a:blip r:embed="rId3">
            <a:alphaModFix/>
            <a:extLst>
              <a:ext uri="{28A0092B-C50C-407E-A947-70E740481C1C}">
                <a14:useLocalDpi xmlns:a14="http://schemas.microsoft.com/office/drawing/2010/main" val="0"/>
              </a:ext>
            </a:extLst>
          </a:blip>
          <a:srcRect/>
          <a:stretch/>
        </p:blipFill>
        <p:spPr bwMode="auto">
          <a:xfrm>
            <a:off x="2729145"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Line arrow: Slight curve go to next page">
            <a:extLst>
              <a:ext uri="{FF2B5EF4-FFF2-40B4-BE49-F238E27FC236}">
                <a16:creationId xmlns:a16="http://schemas.microsoft.com/office/drawing/2014/main" id="{F13C55AD-D987-456A-891F-B92B371C709A}"/>
              </a:ext>
              <a:ext uri="{C183D7F6-B498-43B3-948B-1728B52AA6E4}">
                <adec:decorative xmlns:adec="http://schemas.microsoft.com/office/drawing/2017/decorative" val="0"/>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2239" b="10258"/>
          <a:stretch/>
        </p:blipFill>
        <p:spPr>
          <a:xfrm>
            <a:off x="10120544" y="5562600"/>
            <a:ext cx="1671405" cy="1295400"/>
          </a:xfrm>
          <a:prstGeom prst="rect">
            <a:avLst/>
          </a:prstGeom>
        </p:spPr>
      </p:pic>
    </p:spTree>
    <p:custDataLst>
      <p:tags r:id="rId1"/>
    </p:custDataLst>
    <p:extLst>
      <p:ext uri="{BB962C8B-B14F-4D97-AF65-F5344CB8AC3E}">
        <p14:creationId xmlns:p14="http://schemas.microsoft.com/office/powerpoint/2010/main" val="228406628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ental Health Contacts">
    <p:spTree>
      <p:nvGrpSpPr>
        <p:cNvPr id="1" name=""/>
        <p:cNvGrpSpPr/>
        <p:nvPr/>
      </p:nvGrpSpPr>
      <p:grpSpPr>
        <a:xfrm>
          <a:off x="0" y="0"/>
          <a:ext cx="0" cy="0"/>
          <a:chOff x="0" y="0"/>
          <a:chExt cx="0" cy="0"/>
        </a:xfrm>
      </p:grpSpPr>
      <p:sp>
        <p:nvSpPr>
          <p:cNvPr id="6" name="Mental Health Contacts" hidden="1">
            <a:extLst>
              <a:ext uri="{FF2B5EF4-FFF2-40B4-BE49-F238E27FC236}">
                <a16:creationId xmlns:a16="http://schemas.microsoft.com/office/drawing/2014/main" id="{AED32E24-8CC3-4755-89E6-6F67FBCA6E1B}"/>
              </a:ext>
            </a:extLst>
          </p:cNvPr>
          <p:cNvSpPr>
            <a:spLocks noGrp="1"/>
          </p:cNvSpPr>
          <p:nvPr>
            <p:ph type="title" hasCustomPrompt="1"/>
          </p:nvPr>
        </p:nvSpPr>
        <p:spPr>
          <a:xfrm>
            <a:off x="666750" y="-1654175"/>
            <a:ext cx="10515600" cy="1325563"/>
          </a:xfrm>
        </p:spPr>
        <p:txBody>
          <a:bodyPr/>
          <a:lstStyle>
            <a:lvl1pPr>
              <a:defRPr/>
            </a:lvl1pPr>
          </a:lstStyle>
          <a:p>
            <a:r>
              <a:rPr lang="en-US" dirty="0"/>
              <a:t>Mental Health Contacts</a:t>
            </a:r>
            <a:endParaRPr lang="en-GB" dirty="0"/>
          </a:p>
        </p:txBody>
      </p:sp>
      <p:graphicFrame>
        <p:nvGraphicFramePr>
          <p:cNvPr id="7" name="Table 6">
            <a:extLst>
              <a:ext uri="{FF2B5EF4-FFF2-40B4-BE49-F238E27FC236}">
                <a16:creationId xmlns:a16="http://schemas.microsoft.com/office/drawing/2014/main" id="{1D015A65-581C-4A5C-8336-BC79110827AB}"/>
              </a:ext>
            </a:extLst>
          </p:cNvPr>
          <p:cNvGraphicFramePr>
            <a:graphicFrameLocks noGrp="1"/>
          </p:cNvGraphicFramePr>
          <p:nvPr userDrawn="1"/>
        </p:nvGraphicFramePr>
        <p:xfrm>
          <a:off x="0" y="0"/>
          <a:ext cx="12192000" cy="6858000"/>
        </p:xfrm>
        <a:graphic>
          <a:graphicData uri="http://schemas.openxmlformats.org/drawingml/2006/table">
            <a:tbl>
              <a:tblPr firstCol="1" bandRow="1">
                <a:tableStyleId>{5C22544A-7EE6-4342-B048-85BDC9FD1C3A}</a:tableStyleId>
              </a:tblPr>
              <a:tblGrid>
                <a:gridCol w="3486150">
                  <a:extLst>
                    <a:ext uri="{9D8B030D-6E8A-4147-A177-3AD203B41FA5}">
                      <a16:colId xmlns:a16="http://schemas.microsoft.com/office/drawing/2014/main" val="4189882599"/>
                    </a:ext>
                  </a:extLst>
                </a:gridCol>
                <a:gridCol w="4171950">
                  <a:extLst>
                    <a:ext uri="{9D8B030D-6E8A-4147-A177-3AD203B41FA5}">
                      <a16:colId xmlns:a16="http://schemas.microsoft.com/office/drawing/2014/main" val="1955175015"/>
                    </a:ext>
                  </a:extLst>
                </a:gridCol>
                <a:gridCol w="4533900">
                  <a:extLst>
                    <a:ext uri="{9D8B030D-6E8A-4147-A177-3AD203B41FA5}">
                      <a16:colId xmlns:a16="http://schemas.microsoft.com/office/drawing/2014/main" val="2894156213"/>
                    </a:ext>
                  </a:extLst>
                </a:gridCol>
              </a:tblGrid>
              <a:tr h="1286766">
                <a:tc>
                  <a:txBody>
                    <a:bodyPr/>
                    <a:lstStyle/>
                    <a:p>
                      <a:endParaRPr lang="en-GB"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James’ Place provides suicidal crisis support for men</a:t>
                      </a:r>
                      <a:endParaRPr lang="en-GB" dirty="0">
                        <a:latin typeface="Arial Narrow" panose="020B0606020202030204" pitchFamily="34" charset="0"/>
                      </a:endParaRPr>
                    </a:p>
                  </a:txBody>
                  <a:tcPr marL="144000" marR="144000" marT="108000" marB="108000" anchor="ctr">
                    <a:solidFill>
                      <a:srgbClr val="D6DCEE"/>
                    </a:solidFill>
                  </a:tcPr>
                </a:tc>
                <a:tc>
                  <a:txBody>
                    <a:bodyPr/>
                    <a:lstStyle/>
                    <a:p>
                      <a:pPr marL="541338" indent="0" algn="l"/>
                      <a:r>
                        <a:rPr lang="en-US" dirty="0">
                          <a:hlinkClick r:id="rId3"/>
                        </a:rPr>
                        <a:t>www.jamesplace.org.uk</a:t>
                      </a:r>
                      <a:endParaRPr lang="en-US" dirty="0"/>
                    </a:p>
                    <a:p>
                      <a:pPr marL="541338" indent="0" algn="l"/>
                      <a:r>
                        <a:rPr lang="en-GB" dirty="0"/>
                        <a:t>Text JP to 85258</a:t>
                      </a:r>
                    </a:p>
                  </a:txBody>
                  <a:tcPr marL="144000" marR="144000" marT="108000" marB="108000" anchor="ctr">
                    <a:solidFill>
                      <a:srgbClr val="D6DCEE"/>
                    </a:solidFill>
                  </a:tcPr>
                </a:tc>
                <a:extLst>
                  <a:ext uri="{0D108BD9-81ED-4DB2-BD59-A6C34878D82A}">
                    <a16:rowId xmlns:a16="http://schemas.microsoft.com/office/drawing/2014/main" val="2618935268"/>
                  </a:ext>
                </a:extLst>
              </a:tr>
              <a:tr h="1428156">
                <a:tc>
                  <a:txBody>
                    <a:bodyPr/>
                    <a:lstStyle/>
                    <a:p>
                      <a:endParaRPr lang="en-GB"/>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Here to make sure no one has to face</a:t>
                      </a:r>
                      <a:br>
                        <a:rPr lang="en-US" dirty="0">
                          <a:latin typeface="Arial Narrow" panose="020B0606020202030204" pitchFamily="34" charset="0"/>
                        </a:rPr>
                      </a:br>
                      <a:r>
                        <a:rPr lang="en-US" dirty="0">
                          <a:latin typeface="Arial Narrow" panose="020B0606020202030204" pitchFamily="34" charset="0"/>
                        </a:rPr>
                        <a:t>a mental health problem alone</a:t>
                      </a:r>
                      <a:endParaRPr lang="en-GB" dirty="0">
                        <a:latin typeface="Arial Narrow" panose="020B0606020202030204" pitchFamily="34" charset="0"/>
                      </a:endParaRPr>
                    </a:p>
                  </a:txBody>
                  <a:tcPr marL="144000" marR="144000" marT="108000" marB="108000" anchor="ctr">
                    <a:solidFill>
                      <a:srgbClr val="C5DAF7"/>
                    </a:solidFill>
                  </a:tcPr>
                </a:tc>
                <a:tc>
                  <a:txBody>
                    <a:bodyPr/>
                    <a:lstStyle/>
                    <a:p>
                      <a:pPr marL="541338" indent="0" algn="l"/>
                      <a:r>
                        <a:rPr lang="en-US" dirty="0">
                          <a:hlinkClick r:id="rId4"/>
                        </a:rPr>
                        <a:t>www.mind.org.uk</a:t>
                      </a:r>
                      <a:endParaRPr lang="en-US" dirty="0"/>
                    </a:p>
                    <a:p>
                      <a:pPr marL="541338" indent="0" algn="l"/>
                      <a:r>
                        <a:rPr lang="en-GB" dirty="0"/>
                        <a:t>86463</a:t>
                      </a:r>
                    </a:p>
                    <a:p>
                      <a:pPr marL="541338" indent="0" algn="l"/>
                      <a:r>
                        <a:rPr lang="en-GB" dirty="0"/>
                        <a:t>0300 123 3393</a:t>
                      </a:r>
                    </a:p>
                    <a:p>
                      <a:pPr marL="541338" indent="0" algn="l"/>
                      <a:r>
                        <a:rPr lang="en-GB" dirty="0">
                          <a:hlinkClick r:id="rId5"/>
                        </a:rPr>
                        <a:t>info@mind.org.uk</a:t>
                      </a:r>
                      <a:endParaRPr lang="en-GB" dirty="0"/>
                    </a:p>
                  </a:txBody>
                  <a:tcPr marL="144000" marR="144000" marT="108000" marB="108000" anchor="ctr">
                    <a:solidFill>
                      <a:srgbClr val="C5DAF7"/>
                    </a:solidFill>
                  </a:tcPr>
                </a:tc>
                <a:extLst>
                  <a:ext uri="{0D108BD9-81ED-4DB2-BD59-A6C34878D82A}">
                    <a16:rowId xmlns:a16="http://schemas.microsoft.com/office/drawing/2014/main" val="503971984"/>
                  </a:ext>
                </a:extLst>
              </a:tr>
              <a:tr h="1286766">
                <a:tc>
                  <a:txBody>
                    <a:bodyPr/>
                    <a:lstStyle/>
                    <a:p>
                      <a:endParaRPr lang="en-GB"/>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We support anyone who needs help. Whatever you're going through</a:t>
                      </a:r>
                      <a:endParaRPr lang="en-GB" dirty="0">
                        <a:latin typeface="Arial Narrow" panose="020B0606020202030204" pitchFamily="34" charset="0"/>
                      </a:endParaRPr>
                    </a:p>
                  </a:txBody>
                  <a:tcPr marL="144000" marR="144000" marT="108000" marB="108000" anchor="ctr">
                    <a:solidFill>
                      <a:srgbClr val="E8F5DF"/>
                    </a:solidFill>
                  </a:tcPr>
                </a:tc>
                <a:tc>
                  <a:txBody>
                    <a:bodyPr/>
                    <a:lstStyle/>
                    <a:p>
                      <a:pPr marL="541338" indent="0" algn="l"/>
                      <a:r>
                        <a:rPr lang="en-GB" dirty="0">
                          <a:hlinkClick r:id="rId6"/>
                        </a:rPr>
                        <a:t>www.samaritans.org</a:t>
                      </a:r>
                      <a:r>
                        <a:rPr lang="en-GB" dirty="0"/>
                        <a:t> </a:t>
                      </a:r>
                      <a:endParaRPr lang="en-US" dirty="0"/>
                    </a:p>
                    <a:p>
                      <a:pPr marL="541338" indent="0" algn="l"/>
                      <a:r>
                        <a:rPr lang="en-GB" dirty="0"/>
                        <a:t>116 123</a:t>
                      </a:r>
                    </a:p>
                    <a:p>
                      <a:pPr marL="541338" indent="0" algn="l"/>
                      <a:r>
                        <a:rPr lang="en-GB" dirty="0">
                          <a:hlinkClick r:id="rId7"/>
                        </a:rPr>
                        <a:t>jo@samaritans.org.uk</a:t>
                      </a:r>
                      <a:endParaRPr lang="en-GB" dirty="0"/>
                    </a:p>
                  </a:txBody>
                  <a:tcPr marL="144000" marR="144000" marT="108000" marB="108000" anchor="ctr">
                    <a:solidFill>
                      <a:srgbClr val="E8F5DF"/>
                    </a:solidFill>
                  </a:tcPr>
                </a:tc>
                <a:extLst>
                  <a:ext uri="{0D108BD9-81ED-4DB2-BD59-A6C34878D82A}">
                    <a16:rowId xmlns:a16="http://schemas.microsoft.com/office/drawing/2014/main" val="916993151"/>
                  </a:ext>
                </a:extLst>
              </a:tr>
              <a:tr h="1428156">
                <a:tc>
                  <a:txBody>
                    <a:bodyPr/>
                    <a:lstStyle/>
                    <a:p>
                      <a:endParaRPr lang="en-GB"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We are a growing movement of people changing how we all think and </a:t>
                      </a:r>
                      <a:br>
                        <a:rPr lang="en-US" dirty="0">
                          <a:latin typeface="Arial Narrow" panose="020B0606020202030204" pitchFamily="34" charset="0"/>
                        </a:rPr>
                      </a:br>
                      <a:r>
                        <a:rPr lang="en-US" dirty="0">
                          <a:latin typeface="Arial Narrow" panose="020B0606020202030204" pitchFamily="34" charset="0"/>
                        </a:rPr>
                        <a:t>act about mental health problems</a:t>
                      </a:r>
                      <a:endParaRPr lang="en-GB" dirty="0">
                        <a:latin typeface="Arial Narrow" panose="020B0606020202030204" pitchFamily="34" charset="0"/>
                      </a:endParaRPr>
                    </a:p>
                  </a:txBody>
                  <a:tcPr marL="144000" marR="144000" marT="108000" marB="108000" anchor="ctr">
                    <a:solidFill>
                      <a:srgbClr val="FFE7F0"/>
                    </a:solidFill>
                  </a:tcPr>
                </a:tc>
                <a:tc>
                  <a:txBody>
                    <a:bodyPr/>
                    <a:lstStyle/>
                    <a:p>
                      <a:pPr marL="541338"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8"/>
                        </a:rPr>
                        <a:t>www.time-to-change.org.uk</a:t>
                      </a:r>
                      <a:r>
                        <a:rPr lang="en-US" dirty="0"/>
                        <a:t> </a:t>
                      </a:r>
                    </a:p>
                  </a:txBody>
                  <a:tcPr marL="144000" marR="144000" marT="108000" marB="108000" anchor="ctr">
                    <a:solidFill>
                      <a:srgbClr val="FFE7F0"/>
                    </a:solidFill>
                  </a:tcPr>
                </a:tc>
                <a:extLst>
                  <a:ext uri="{0D108BD9-81ED-4DB2-BD59-A6C34878D82A}">
                    <a16:rowId xmlns:a16="http://schemas.microsoft.com/office/drawing/2014/main" val="3372972173"/>
                  </a:ext>
                </a:extLst>
              </a:tr>
              <a:tr h="1428156">
                <a:tc>
                  <a:txBody>
                    <a:bodyPr/>
                    <a:lstStyle/>
                    <a:p>
                      <a:endParaRPr lang="en-GB"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Arial Narrow" panose="020B0606020202030204" pitchFamily="34" charset="0"/>
                          <a:ea typeface="+mn-ea"/>
                          <a:cs typeface="+mn-cs"/>
                        </a:rPr>
                        <a:t>The Wellbeing Team offer many different types of support or advice on any issue that may be impacting your state of health and happiness.</a:t>
                      </a:r>
                      <a:endParaRPr lang="en-GB" dirty="0">
                        <a:latin typeface="Arial Narrow" panose="020B0606020202030204" pitchFamily="34" charset="0"/>
                      </a:endParaRPr>
                    </a:p>
                  </a:txBody>
                  <a:tcPr marL="144000" marR="144000" marT="108000" marB="108000" anchor="ctr">
                    <a:solidFill>
                      <a:schemeClr val="bg2"/>
                    </a:solidFill>
                  </a:tcPr>
                </a:tc>
                <a:tc>
                  <a:txBody>
                    <a:bodyPr/>
                    <a:lstStyle/>
                    <a:p>
                      <a:pPr marL="541338" indent="0"/>
                      <a:r>
                        <a:rPr lang="en-US" dirty="0">
                          <a:hlinkClick r:id="rId9"/>
                        </a:rPr>
                        <a:t>www.edgehill.ac.uk/studentservices</a:t>
                      </a:r>
                      <a:endParaRPr lang="en-US" dirty="0"/>
                    </a:p>
                    <a:p>
                      <a:pPr marL="541338" indent="0"/>
                      <a:r>
                        <a:rPr lang="en-US" dirty="0">
                          <a:hlinkClick r:id="rId10"/>
                        </a:rPr>
                        <a:t>studentwellbeing@edgehill.ac.uk</a:t>
                      </a:r>
                      <a:endParaRPr lang="en-US" dirty="0"/>
                    </a:p>
                    <a:p>
                      <a:pPr marL="541338" indent="0"/>
                      <a:r>
                        <a:rPr lang="en-US" dirty="0"/>
                        <a:t>01695 650 988</a:t>
                      </a:r>
                    </a:p>
                    <a:p>
                      <a:pPr marL="541338" indent="0"/>
                      <a:r>
                        <a:rPr lang="en-US" dirty="0"/>
                        <a:t>Catalyst Helpdesk</a:t>
                      </a:r>
                      <a:endParaRPr lang="en-GB" dirty="0"/>
                    </a:p>
                  </a:txBody>
                  <a:tcPr marL="144000" marR="144000" marT="108000" marB="108000" anchor="ctr">
                    <a:solidFill>
                      <a:schemeClr val="bg2"/>
                    </a:solidFill>
                  </a:tcPr>
                </a:tc>
                <a:extLst>
                  <a:ext uri="{0D108BD9-81ED-4DB2-BD59-A6C34878D82A}">
                    <a16:rowId xmlns:a16="http://schemas.microsoft.com/office/drawing/2014/main" val="1149333907"/>
                  </a:ext>
                </a:extLst>
              </a:tr>
            </a:tbl>
          </a:graphicData>
        </a:graphic>
      </p:graphicFrame>
      <p:pic>
        <p:nvPicPr>
          <p:cNvPr id="8" name="Picture 7" descr="James' Place logo">
            <a:extLst>
              <a:ext uri="{FF2B5EF4-FFF2-40B4-BE49-F238E27FC236}">
                <a16:creationId xmlns:a16="http://schemas.microsoft.com/office/drawing/2014/main" id="{0B65D8F4-7019-4183-A399-ED4F6AE461CF}"/>
              </a:ext>
            </a:extLst>
          </p:cNvPr>
          <p:cNvPicPr>
            <a:picLocks noChangeAspect="1"/>
          </p:cNvPicPr>
          <p:nvPr userDrawn="1"/>
        </p:nvPicPr>
        <p:blipFill>
          <a:blip r:embed="rId11"/>
          <a:stretch>
            <a:fillRect/>
          </a:stretch>
        </p:blipFill>
        <p:spPr>
          <a:xfrm>
            <a:off x="378408" y="308465"/>
            <a:ext cx="2711759" cy="915149"/>
          </a:xfrm>
          <a:prstGeom prst="rect">
            <a:avLst/>
          </a:prstGeom>
        </p:spPr>
      </p:pic>
      <p:pic>
        <p:nvPicPr>
          <p:cNvPr id="9" name="Picture 2" descr="Mind Charity Logo">
            <a:extLst>
              <a:ext uri="{FF2B5EF4-FFF2-40B4-BE49-F238E27FC236}">
                <a16:creationId xmlns:a16="http://schemas.microsoft.com/office/drawing/2014/main" id="{3FCB1FB6-D5A8-4A69-9202-813FF2E2FFEE}"/>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440275" y="1491626"/>
            <a:ext cx="2649892" cy="11659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amaritans logo">
            <a:extLst>
              <a:ext uri="{FF2B5EF4-FFF2-40B4-BE49-F238E27FC236}">
                <a16:creationId xmlns:a16="http://schemas.microsoft.com/office/drawing/2014/main" id="{7265702A-B6DB-46BE-A0E1-2D8B0E6C2DFF}"/>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18993" b="18895"/>
          <a:stretch/>
        </p:blipFill>
        <p:spPr bwMode="auto">
          <a:xfrm>
            <a:off x="440275" y="2925591"/>
            <a:ext cx="2649892" cy="10972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Time to change logo">
            <a:extLst>
              <a:ext uri="{FF2B5EF4-FFF2-40B4-BE49-F238E27FC236}">
                <a16:creationId xmlns:a16="http://schemas.microsoft.com/office/drawing/2014/main" id="{DFF094E1-ABAA-42AC-8CB2-19EBFB85C6BE}"/>
              </a:ext>
            </a:extLst>
          </p:cNvPr>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l="4762" t="24762" r="4762" b="19910"/>
          <a:stretch/>
        </p:blipFill>
        <p:spPr bwMode="auto">
          <a:xfrm>
            <a:off x="219237" y="4290877"/>
            <a:ext cx="2870930" cy="10972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edge hill university logo">
            <a:extLst>
              <a:ext uri="{FF2B5EF4-FFF2-40B4-BE49-F238E27FC236}">
                <a16:creationId xmlns:a16="http://schemas.microsoft.com/office/drawing/2014/main" id="{D7FEED9D-EFA4-47ED-81ED-A46FC7835AD8}"/>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41652" y="5656163"/>
            <a:ext cx="1826099" cy="103214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FBC35C9F-E031-4387-A329-FEC0D9788FFB}"/>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928343" y="2051950"/>
            <a:ext cx="241707" cy="241707"/>
          </a:xfrm>
          <a:prstGeom prst="rect">
            <a:avLst/>
          </a:prstGeom>
        </p:spPr>
      </p:pic>
      <p:pic>
        <p:nvPicPr>
          <p:cNvPr id="14" name="Graphic 13">
            <a:extLst>
              <a:ext uri="{FF2B5EF4-FFF2-40B4-BE49-F238E27FC236}">
                <a16:creationId xmlns:a16="http://schemas.microsoft.com/office/drawing/2014/main" id="{05553124-24CA-4CFA-AFE9-630324E9AC66}"/>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24515" y="2325564"/>
            <a:ext cx="245535" cy="245535"/>
          </a:xfrm>
          <a:prstGeom prst="rect">
            <a:avLst/>
          </a:prstGeom>
        </p:spPr>
      </p:pic>
      <p:pic>
        <p:nvPicPr>
          <p:cNvPr id="15" name="Graphic 14">
            <a:extLst>
              <a:ext uri="{FF2B5EF4-FFF2-40B4-BE49-F238E27FC236}">
                <a16:creationId xmlns:a16="http://schemas.microsoft.com/office/drawing/2014/main" id="{51930305-ED82-48F7-8E28-177BD19A72DA}"/>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1484006"/>
            <a:ext cx="245250" cy="245250"/>
          </a:xfrm>
          <a:prstGeom prst="rect">
            <a:avLst/>
          </a:prstGeom>
        </p:spPr>
      </p:pic>
      <p:pic>
        <p:nvPicPr>
          <p:cNvPr id="16" name="Graphic 15">
            <a:extLst>
              <a:ext uri="{FF2B5EF4-FFF2-40B4-BE49-F238E27FC236}">
                <a16:creationId xmlns:a16="http://schemas.microsoft.com/office/drawing/2014/main" id="{6A50986C-4634-4A16-A45A-1671CA3BB1D8}"/>
              </a:ext>
              <a:ext uri="{C183D7F6-B498-43B3-948B-1728B52AA6E4}">
                <adec:decorative xmlns:adec="http://schemas.microsoft.com/office/drawing/2017/decorative" val="1"/>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928343" y="1758100"/>
            <a:ext cx="241707" cy="241707"/>
          </a:xfrm>
          <a:prstGeom prst="rect">
            <a:avLst/>
          </a:prstGeom>
        </p:spPr>
      </p:pic>
      <p:pic>
        <p:nvPicPr>
          <p:cNvPr id="17" name="Graphic 16">
            <a:extLst>
              <a:ext uri="{FF2B5EF4-FFF2-40B4-BE49-F238E27FC236}">
                <a16:creationId xmlns:a16="http://schemas.microsoft.com/office/drawing/2014/main" id="{A0BB8ED6-B346-4F6C-9AEB-A0D9293C55D2}"/>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928343" y="3249928"/>
            <a:ext cx="241707" cy="241707"/>
          </a:xfrm>
          <a:prstGeom prst="rect">
            <a:avLst/>
          </a:prstGeom>
        </p:spPr>
      </p:pic>
      <p:pic>
        <p:nvPicPr>
          <p:cNvPr id="18" name="Graphic 17">
            <a:extLst>
              <a:ext uri="{FF2B5EF4-FFF2-40B4-BE49-F238E27FC236}">
                <a16:creationId xmlns:a16="http://schemas.microsoft.com/office/drawing/2014/main" id="{9C44DCA9-C15E-4F08-AAC8-1A35ECAB5035}"/>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24515" y="3523542"/>
            <a:ext cx="245535" cy="245535"/>
          </a:xfrm>
          <a:prstGeom prst="rect">
            <a:avLst/>
          </a:prstGeom>
        </p:spPr>
      </p:pic>
      <p:pic>
        <p:nvPicPr>
          <p:cNvPr id="19" name="Graphic 18">
            <a:extLst>
              <a:ext uri="{FF2B5EF4-FFF2-40B4-BE49-F238E27FC236}">
                <a16:creationId xmlns:a16="http://schemas.microsoft.com/office/drawing/2014/main" id="{4599B2A0-49AA-4875-8ACD-D3D9405D2DEF}"/>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2975221"/>
            <a:ext cx="245250" cy="245250"/>
          </a:xfrm>
          <a:prstGeom prst="rect">
            <a:avLst/>
          </a:prstGeom>
        </p:spPr>
      </p:pic>
      <p:pic>
        <p:nvPicPr>
          <p:cNvPr id="20" name="Graphic 19">
            <a:extLst>
              <a:ext uri="{FF2B5EF4-FFF2-40B4-BE49-F238E27FC236}">
                <a16:creationId xmlns:a16="http://schemas.microsoft.com/office/drawing/2014/main" id="{905D2D20-C586-4521-99C4-D0E1F7B6A8E8}"/>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4621755"/>
            <a:ext cx="245250" cy="245250"/>
          </a:xfrm>
          <a:prstGeom prst="rect">
            <a:avLst/>
          </a:prstGeom>
        </p:spPr>
      </p:pic>
      <p:pic>
        <p:nvPicPr>
          <p:cNvPr id="21" name="Graphic 20">
            <a:extLst>
              <a:ext uri="{FF2B5EF4-FFF2-40B4-BE49-F238E27FC236}">
                <a16:creationId xmlns:a16="http://schemas.microsoft.com/office/drawing/2014/main" id="{47779A42-FAB4-436D-AFB9-AB1795FA6B4A}"/>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394989"/>
            <a:ext cx="245250" cy="245250"/>
          </a:xfrm>
          <a:prstGeom prst="rect">
            <a:avLst/>
          </a:prstGeom>
        </p:spPr>
      </p:pic>
      <p:pic>
        <p:nvPicPr>
          <p:cNvPr id="22" name="Graphic 21">
            <a:extLst>
              <a:ext uri="{FF2B5EF4-FFF2-40B4-BE49-F238E27FC236}">
                <a16:creationId xmlns:a16="http://schemas.microsoft.com/office/drawing/2014/main" id="{08C25860-9A3C-44C4-940F-FF887ADEA68B}"/>
              </a:ext>
              <a:ext uri="{C183D7F6-B498-43B3-948B-1728B52AA6E4}">
                <adec:decorative xmlns:adec="http://schemas.microsoft.com/office/drawing/2017/decorative" val="1"/>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928343" y="661463"/>
            <a:ext cx="241707" cy="241707"/>
          </a:xfrm>
          <a:prstGeom prst="rect">
            <a:avLst/>
          </a:prstGeom>
        </p:spPr>
      </p:pic>
      <p:pic>
        <p:nvPicPr>
          <p:cNvPr id="23" name="Graphic 22">
            <a:extLst>
              <a:ext uri="{FF2B5EF4-FFF2-40B4-BE49-F238E27FC236}">
                <a16:creationId xmlns:a16="http://schemas.microsoft.com/office/drawing/2014/main" id="{78DE49F3-2F7D-4131-BC2C-B9CD9117F336}"/>
              </a:ext>
              <a:ext uri="{C183D7F6-B498-43B3-948B-1728B52AA6E4}">
                <adec:decorative xmlns:adec="http://schemas.microsoft.com/office/drawing/2017/decorative" val="1"/>
              </a:ext>
            </a:extLst>
          </p:cNvPr>
          <p:cNvPicPr>
            <a:picLocks noChangeAspect="1"/>
          </p:cNvPicPr>
          <p:nvPr userDrawn="1"/>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871598" y="6408680"/>
            <a:ext cx="351367" cy="351367"/>
          </a:xfrm>
          <a:prstGeom prst="rect">
            <a:avLst/>
          </a:prstGeom>
        </p:spPr>
      </p:pic>
      <p:pic>
        <p:nvPicPr>
          <p:cNvPr id="24" name="Graphic 23">
            <a:extLst>
              <a:ext uri="{FF2B5EF4-FFF2-40B4-BE49-F238E27FC236}">
                <a16:creationId xmlns:a16="http://schemas.microsoft.com/office/drawing/2014/main" id="{1C95ACB8-A9DF-40EE-A109-C655B4603AC5}"/>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928343" y="5883077"/>
            <a:ext cx="241707" cy="241707"/>
          </a:xfrm>
          <a:prstGeom prst="rect">
            <a:avLst/>
          </a:prstGeom>
        </p:spPr>
      </p:pic>
      <p:pic>
        <p:nvPicPr>
          <p:cNvPr id="25" name="Graphic 24">
            <a:extLst>
              <a:ext uri="{FF2B5EF4-FFF2-40B4-BE49-F238E27FC236}">
                <a16:creationId xmlns:a16="http://schemas.microsoft.com/office/drawing/2014/main" id="{0BED2325-8870-4E6B-90B7-386D4DB4A952}"/>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24515" y="6156691"/>
            <a:ext cx="245535" cy="245535"/>
          </a:xfrm>
          <a:prstGeom prst="rect">
            <a:avLst/>
          </a:prstGeom>
        </p:spPr>
      </p:pic>
      <p:pic>
        <p:nvPicPr>
          <p:cNvPr id="26" name="Graphic 25">
            <a:extLst>
              <a:ext uri="{FF2B5EF4-FFF2-40B4-BE49-F238E27FC236}">
                <a16:creationId xmlns:a16="http://schemas.microsoft.com/office/drawing/2014/main" id="{6318BE9B-1917-4802-8843-E0203C5A3F7C}"/>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5608370"/>
            <a:ext cx="245250" cy="245250"/>
          </a:xfrm>
          <a:prstGeom prst="rect">
            <a:avLst/>
          </a:prstGeom>
        </p:spPr>
      </p:pic>
    </p:spTree>
    <p:custDataLst>
      <p:tags r:id="rId1"/>
    </p:custDataLst>
    <p:extLst>
      <p:ext uri="{BB962C8B-B14F-4D97-AF65-F5344CB8AC3E}">
        <p14:creationId xmlns:p14="http://schemas.microsoft.com/office/powerpoint/2010/main" val="33503681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Medic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1EF651-4853-4C5C-95AF-77E266426E44}"/>
              </a:ext>
              <a:ext uri="{C183D7F6-B498-43B3-948B-1728B52AA6E4}">
                <adec:decorative xmlns:adec="http://schemas.microsoft.com/office/drawing/2017/decorative" val="1"/>
              </a:ext>
            </a:extLst>
          </p:cNvPr>
          <p:cNvSpPr/>
          <p:nvPr userDrawn="1"/>
        </p:nvSpPr>
        <p:spPr>
          <a:xfrm>
            <a:off x="0" y="0"/>
            <a:ext cx="12191999" cy="3429000"/>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a:extLst>
              <a:ext uri="{FF2B5EF4-FFF2-40B4-BE49-F238E27FC236}">
                <a16:creationId xmlns:a16="http://schemas.microsoft.com/office/drawing/2014/main" id="{CEB96452-F7F4-45B1-BAE9-58A2F49CFBA1}"/>
              </a:ext>
            </a:extLst>
          </p:cNvPr>
          <p:cNvSpPr>
            <a:spLocks noGrp="1"/>
          </p:cNvSpPr>
          <p:nvPr>
            <p:ph type="ctrTitle" hasCustomPrompt="1"/>
          </p:nvPr>
        </p:nvSpPr>
        <p:spPr>
          <a:xfrm>
            <a:off x="537028" y="1484902"/>
            <a:ext cx="6691084" cy="825713"/>
          </a:xfrm>
        </p:spPr>
        <p:txBody>
          <a:bodyPr anchor="ctr">
            <a:normAutofit/>
          </a:bodyPr>
          <a:lstStyle>
            <a:lvl1pPr algn="l">
              <a:defRPr sz="4000">
                <a:solidFill>
                  <a:srgbClr val="FFFFFF"/>
                </a:solidFill>
                <a:latin typeface="Abadi" panose="020B0604020104020204" pitchFamily="34" charset="0"/>
              </a:defRPr>
            </a:lvl1pPr>
          </a:lstStyle>
          <a:p>
            <a:r>
              <a:rPr lang="en-US" dirty="0"/>
              <a:t>Medicine (MBChB)</a:t>
            </a:r>
            <a:endParaRPr lang="en-GB" dirty="0"/>
          </a:p>
        </p:txBody>
      </p:sp>
      <p:pic>
        <p:nvPicPr>
          <p:cNvPr id="8" name="Picture 7" descr="White text on a purple background.  Edge Hill University logo to the left with Medical School text to the right">
            <a:extLst>
              <a:ext uri="{FF2B5EF4-FFF2-40B4-BE49-F238E27FC236}">
                <a16:creationId xmlns:a16="http://schemas.microsoft.com/office/drawing/2014/main" id="{D4C40210-DE7C-47FE-A810-79BCC2CDA9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2538" y="1872039"/>
            <a:ext cx="3839323" cy="1386303"/>
          </a:xfrm>
          <a:prstGeom prst="rect">
            <a:avLst/>
          </a:prstGeom>
        </p:spPr>
      </p:pic>
      <p:cxnSp>
        <p:nvCxnSpPr>
          <p:cNvPr id="5" name="Straight Connector 4">
            <a:extLst>
              <a:ext uri="{FF2B5EF4-FFF2-40B4-BE49-F238E27FC236}">
                <a16:creationId xmlns:a16="http://schemas.microsoft.com/office/drawing/2014/main" id="{6C7FF7FB-1987-4117-B969-C79A45BCA5A5}"/>
              </a:ext>
            </a:extLst>
          </p:cNvPr>
          <p:cNvCxnSpPr>
            <a:cxnSpLocks/>
          </p:cNvCxnSpPr>
          <p:nvPr userDrawn="1"/>
        </p:nvCxnSpPr>
        <p:spPr>
          <a:xfrm>
            <a:off x="537028" y="2347476"/>
            <a:ext cx="669108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EAF45A6-6E7A-4D01-944B-EF02D343E591}"/>
              </a:ext>
            </a:extLst>
          </p:cNvPr>
          <p:cNvSpPr txBox="1"/>
          <p:nvPr userDrawn="1"/>
        </p:nvSpPr>
        <p:spPr>
          <a:xfrm>
            <a:off x="537028" y="2456063"/>
            <a:ext cx="6154057" cy="523220"/>
          </a:xfrm>
          <a:prstGeom prst="rect">
            <a:avLst/>
          </a:prstGeom>
          <a:noFill/>
        </p:spPr>
        <p:txBody>
          <a:bodyPr wrap="square" rtlCol="0">
            <a:spAutoFit/>
          </a:bodyPr>
          <a:lstStyle/>
          <a:p>
            <a:r>
              <a:rPr lang="en-US" sz="2800" dirty="0">
                <a:solidFill>
                  <a:prstClr val="white"/>
                </a:solidFill>
                <a:latin typeface="Georgia" panose="02040502050405020303" pitchFamily="18" charset="0"/>
              </a:rPr>
              <a:t>2021-2022</a:t>
            </a:r>
            <a:endParaRPr lang="en-GB" sz="2800" dirty="0">
              <a:solidFill>
                <a:prstClr val="white"/>
              </a:solidFill>
              <a:latin typeface="Georgia" panose="02040502050405020303" pitchFamily="18" charset="0"/>
            </a:endParaRPr>
          </a:p>
        </p:txBody>
      </p:sp>
      <p:pic>
        <p:nvPicPr>
          <p:cNvPr id="30" name="Picture 29" descr="Icon image of a mobile phone with a cross in the centre">
            <a:extLst>
              <a:ext uri="{FF2B5EF4-FFF2-40B4-BE49-F238E27FC236}">
                <a16:creationId xmlns:a16="http://schemas.microsoft.com/office/drawing/2014/main" id="{012CBE1C-5804-444E-8F5B-236800B2FB8F}"/>
              </a:ext>
            </a:extLst>
          </p:cNvPr>
          <p:cNvPicPr>
            <a:picLocks noChangeAspect="1"/>
          </p:cNvPicPr>
          <p:nvPr userDrawn="1"/>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174086" y="3744172"/>
            <a:ext cx="936000" cy="936000"/>
          </a:xfrm>
          <a:prstGeom prst="rect">
            <a:avLst/>
          </a:prstGeom>
        </p:spPr>
      </p:pic>
      <p:pic>
        <p:nvPicPr>
          <p:cNvPr id="32" name="Picture 31" descr="Icon image of a drip bag">
            <a:extLst>
              <a:ext uri="{FF2B5EF4-FFF2-40B4-BE49-F238E27FC236}">
                <a16:creationId xmlns:a16="http://schemas.microsoft.com/office/drawing/2014/main" id="{10E76B5B-E267-4B24-A311-C0CDB4DBF3F7}"/>
              </a:ext>
            </a:extLst>
          </p:cNvPr>
          <p:cNvPicPr>
            <a:picLocks noChangeAspect="1"/>
          </p:cNvPicPr>
          <p:nvPr userDrawn="1"/>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41100" y="3744172"/>
            <a:ext cx="936000" cy="936000"/>
          </a:xfrm>
          <a:prstGeom prst="rect">
            <a:avLst/>
          </a:prstGeom>
        </p:spPr>
      </p:pic>
      <p:pic>
        <p:nvPicPr>
          <p:cNvPr id="38" name="Picture 37" descr="Icon image of a bulbous bottle with liquid inside">
            <a:extLst>
              <a:ext uri="{FF2B5EF4-FFF2-40B4-BE49-F238E27FC236}">
                <a16:creationId xmlns:a16="http://schemas.microsoft.com/office/drawing/2014/main" id="{7885CBD7-4A0F-4904-82B3-4EA5CE88CD3A}"/>
              </a:ext>
            </a:extLst>
          </p:cNvPr>
          <p:cNvPicPr>
            <a:picLocks noChangeAspect="1"/>
          </p:cNvPicPr>
          <p:nvPr userDrawn="1"/>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907593" y="3744172"/>
            <a:ext cx="936000" cy="936000"/>
          </a:xfrm>
          <a:prstGeom prst="rect">
            <a:avLst/>
          </a:prstGeom>
        </p:spPr>
      </p:pic>
      <p:pic>
        <p:nvPicPr>
          <p:cNvPr id="46" name="Picture 45" descr="Icon image of a syringe">
            <a:extLst>
              <a:ext uri="{FF2B5EF4-FFF2-40B4-BE49-F238E27FC236}">
                <a16:creationId xmlns:a16="http://schemas.microsoft.com/office/drawing/2014/main" id="{D8D3DF63-EC76-4ACE-80E3-F3E4A9A57FF3}"/>
              </a:ext>
            </a:extLst>
          </p:cNvPr>
          <p:cNvPicPr>
            <a:picLocks noChangeAspect="1"/>
          </p:cNvPicPr>
          <p:nvPr userDrawn="1"/>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74607" y="3744172"/>
            <a:ext cx="936000" cy="936000"/>
          </a:xfrm>
          <a:prstGeom prst="rect">
            <a:avLst/>
          </a:prstGeom>
        </p:spPr>
      </p:pic>
      <p:pic>
        <p:nvPicPr>
          <p:cNvPr id="48" name="Picture 47" descr="Icon image of pills">
            <a:extLst>
              <a:ext uri="{FF2B5EF4-FFF2-40B4-BE49-F238E27FC236}">
                <a16:creationId xmlns:a16="http://schemas.microsoft.com/office/drawing/2014/main" id="{EB6A3537-D84D-47DD-973D-785670C2B1DB}"/>
              </a:ext>
            </a:extLst>
          </p:cNvPr>
          <p:cNvPicPr>
            <a:picLocks noChangeAspect="1"/>
          </p:cNvPicPr>
          <p:nvPr userDrawn="1"/>
        </p:nvPicPr>
        <p:blipFill>
          <a:blip r:embed="rId8"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841621" y="3744172"/>
            <a:ext cx="936000" cy="936000"/>
          </a:xfrm>
          <a:prstGeom prst="rect">
            <a:avLst/>
          </a:prstGeom>
        </p:spPr>
      </p:pic>
      <p:pic>
        <p:nvPicPr>
          <p:cNvPr id="50" name="Picture 49" descr="Icon image of a stethoscope">
            <a:extLst>
              <a:ext uri="{FF2B5EF4-FFF2-40B4-BE49-F238E27FC236}">
                <a16:creationId xmlns:a16="http://schemas.microsoft.com/office/drawing/2014/main" id="{5644978C-CE78-4973-AF19-B2A747542DAF}"/>
              </a:ext>
            </a:extLst>
          </p:cNvPr>
          <p:cNvPicPr>
            <a:picLocks noChangeAspect="1"/>
          </p:cNvPicPr>
          <p:nvPr userDrawn="1"/>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10707070" y="3744172"/>
            <a:ext cx="936000" cy="936000"/>
          </a:xfrm>
          <a:prstGeom prst="rect">
            <a:avLst/>
          </a:prstGeom>
        </p:spPr>
      </p:pic>
      <p:pic>
        <p:nvPicPr>
          <p:cNvPr id="52" name="Picture 51" descr="Icon image of a heart with a heart trace through the middle">
            <a:extLst>
              <a:ext uri="{FF2B5EF4-FFF2-40B4-BE49-F238E27FC236}">
                <a16:creationId xmlns:a16="http://schemas.microsoft.com/office/drawing/2014/main" id="{03D9BFF0-9CB5-4924-9AC8-2CC6C5A47CC0}"/>
              </a:ext>
            </a:extLst>
          </p:cNvPr>
          <p:cNvPicPr>
            <a:picLocks noChangeAspect="1"/>
          </p:cNvPicPr>
          <p:nvPr userDrawn="1"/>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440579" y="3744172"/>
            <a:ext cx="936000" cy="936000"/>
          </a:xfrm>
          <a:prstGeom prst="rect">
            <a:avLst/>
          </a:prstGeom>
        </p:spPr>
      </p:pic>
      <p:pic>
        <p:nvPicPr>
          <p:cNvPr id="58" name="Picture 57" descr="Icon image of lungs">
            <a:extLst>
              <a:ext uri="{FF2B5EF4-FFF2-40B4-BE49-F238E27FC236}">
                <a16:creationId xmlns:a16="http://schemas.microsoft.com/office/drawing/2014/main" id="{055A57B7-9F2B-4078-8521-71E4FD63F39C}"/>
              </a:ext>
            </a:extLst>
          </p:cNvPr>
          <p:cNvPicPr>
            <a:picLocks noChangeAspect="1"/>
          </p:cNvPicPr>
          <p:nvPr userDrawn="1"/>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75128" y="3744172"/>
            <a:ext cx="936000" cy="936000"/>
          </a:xfrm>
          <a:prstGeom prst="rect">
            <a:avLst/>
          </a:prstGeom>
        </p:spPr>
      </p:pic>
      <p:pic>
        <p:nvPicPr>
          <p:cNvPr id="59" name="Picture 58" descr="Icon image of hands holding a heart">
            <a:extLst>
              <a:ext uri="{FF2B5EF4-FFF2-40B4-BE49-F238E27FC236}">
                <a16:creationId xmlns:a16="http://schemas.microsoft.com/office/drawing/2014/main" id="{06F25A34-F544-4626-BF3F-7E2623E3A235}"/>
              </a:ext>
            </a:extLst>
          </p:cNvPr>
          <p:cNvPicPr>
            <a:picLocks noChangeAspect="1"/>
          </p:cNvPicPr>
          <p:nvPr userDrawn="1"/>
        </p:nvPicPr>
        <p:blipFill rotWithShape="1">
          <a:blip r:embed="rId12" cstate="print">
            <a:duotone>
              <a:schemeClr val="accent2">
                <a:shade val="45000"/>
                <a:satMod val="135000"/>
              </a:schemeClr>
              <a:prstClr val="white"/>
            </a:duotone>
            <a:extLst>
              <a:ext uri="{28A0092B-C50C-407E-A947-70E740481C1C}">
                <a14:useLocalDpi xmlns:a14="http://schemas.microsoft.com/office/drawing/2010/main" val="0"/>
              </a:ext>
            </a:extLst>
          </a:blip>
          <a:srcRect t="-10" r="-5419"/>
          <a:stretch/>
        </p:blipFill>
        <p:spPr>
          <a:xfrm>
            <a:off x="3108112" y="3744078"/>
            <a:ext cx="986714" cy="936094"/>
          </a:xfrm>
          <a:prstGeom prst="rect">
            <a:avLst/>
          </a:prstGeom>
        </p:spPr>
      </p:pic>
      <p:sp>
        <p:nvSpPr>
          <p:cNvPr id="3" name="Rectangle 2">
            <a:extLst>
              <a:ext uri="{FF2B5EF4-FFF2-40B4-BE49-F238E27FC236}">
                <a16:creationId xmlns:a16="http://schemas.microsoft.com/office/drawing/2014/main" id="{803D89D1-5FB5-4681-9E5A-F52CBF4E82DF}"/>
              </a:ext>
            </a:extLst>
          </p:cNvPr>
          <p:cNvSpPr/>
          <p:nvPr userDrawn="1"/>
        </p:nvSpPr>
        <p:spPr>
          <a:xfrm>
            <a:off x="-6110" y="3297886"/>
            <a:ext cx="12198109" cy="16574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custDataLst>
      <p:tags r:id="rId1"/>
    </p:custDataLst>
    <p:extLst>
      <p:ext uri="{BB962C8B-B14F-4D97-AF65-F5344CB8AC3E}">
        <p14:creationId xmlns:p14="http://schemas.microsoft.com/office/powerpoint/2010/main" val="1967093237"/>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2 Medicin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70C602A-8532-4A83-98D2-6052B9CCB2EF}"/>
              </a:ext>
            </a:extLst>
          </p:cNvPr>
          <p:cNvSpPr>
            <a:spLocks noGrp="1"/>
          </p:cNvSpPr>
          <p:nvPr>
            <p:ph type="subTitle" idx="1"/>
          </p:nvPr>
        </p:nvSpPr>
        <p:spPr>
          <a:xfrm>
            <a:off x="1524000" y="4227887"/>
            <a:ext cx="9144000" cy="1314072"/>
          </a:xfrm>
        </p:spPr>
        <p:txBody>
          <a:bodyPr>
            <a:normAutofit/>
          </a:bodyPr>
          <a:lstStyle>
            <a:lvl1pPr marL="0" indent="0" algn="ctr">
              <a:buNone/>
              <a:defRPr sz="2800">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FE407833-3340-4AB3-A60E-61ED33B2CBA6}"/>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10" name="Rectangle 9">
            <a:extLst>
              <a:ext uri="{FF2B5EF4-FFF2-40B4-BE49-F238E27FC236}">
                <a16:creationId xmlns:a16="http://schemas.microsoft.com/office/drawing/2014/main" id="{59477217-0371-45BB-94B8-8CB68C9966DB}"/>
              </a:ext>
              <a:ext uri="{C183D7F6-B498-43B3-948B-1728B52AA6E4}">
                <adec:decorative xmlns:adec="http://schemas.microsoft.com/office/drawing/2017/decorative" val="1"/>
              </a:ext>
            </a:extLst>
          </p:cNvPr>
          <p:cNvSpPr/>
          <p:nvPr userDrawn="1"/>
        </p:nvSpPr>
        <p:spPr>
          <a:xfrm>
            <a:off x="0" y="0"/>
            <a:ext cx="12192000" cy="1751222"/>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 name="Picture 11" descr="White text on a purple background.  Edge Hill University logo to the left with Medical School text to the right">
            <a:extLst>
              <a:ext uri="{FF2B5EF4-FFF2-40B4-BE49-F238E27FC236}">
                <a16:creationId xmlns:a16="http://schemas.microsoft.com/office/drawing/2014/main" id="{FD371CFF-2EFE-4835-98C9-7DEC0DA11B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317103"/>
            <a:ext cx="3291261" cy="1188409"/>
          </a:xfrm>
          <a:prstGeom prst="rect">
            <a:avLst/>
          </a:prstGeom>
        </p:spPr>
      </p:pic>
      <p:cxnSp>
        <p:nvCxnSpPr>
          <p:cNvPr id="13" name="Straight Connector 12">
            <a:extLst>
              <a:ext uri="{FF2B5EF4-FFF2-40B4-BE49-F238E27FC236}">
                <a16:creationId xmlns:a16="http://schemas.microsoft.com/office/drawing/2014/main" id="{BE1EA570-FF4F-4703-BBDF-C3E914420802}"/>
              </a:ext>
            </a:extLst>
          </p:cNvPr>
          <p:cNvCxnSpPr>
            <a:cxnSpLocks/>
          </p:cNvCxnSpPr>
          <p:nvPr userDrawn="1"/>
        </p:nvCxnSpPr>
        <p:spPr>
          <a:xfrm>
            <a:off x="2750458" y="3862134"/>
            <a:ext cx="669108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EB96452-F7F4-45B1-BAE9-58A2F49CFBA1}"/>
              </a:ext>
            </a:extLst>
          </p:cNvPr>
          <p:cNvSpPr>
            <a:spLocks noGrp="1"/>
          </p:cNvSpPr>
          <p:nvPr>
            <p:ph type="ctrTitle"/>
          </p:nvPr>
        </p:nvSpPr>
        <p:spPr>
          <a:xfrm>
            <a:off x="2007959" y="2149640"/>
            <a:ext cx="8176082" cy="1314076"/>
          </a:xfrm>
        </p:spPr>
        <p:txBody>
          <a:bodyPr anchor="ctr">
            <a:normAutofit/>
          </a:bodyPr>
          <a:lstStyle>
            <a:lvl1pPr algn="ctr">
              <a:defRPr sz="4800">
                <a:solidFill>
                  <a:srgbClr val="6B1D73"/>
                </a:solidFill>
                <a:latin typeface="Abadi" panose="020B0604020104020204" pitchFamily="34" charset="0"/>
              </a:defRPr>
            </a:lvl1pPr>
          </a:lstStyle>
          <a:p>
            <a:r>
              <a:rPr lang="en-US" dirty="0"/>
              <a:t>Click to edit Master title style</a:t>
            </a:r>
            <a:endParaRPr lang="en-GB" dirty="0"/>
          </a:p>
        </p:txBody>
      </p:sp>
      <p:pic>
        <p:nvPicPr>
          <p:cNvPr id="23" name="Picture 22" descr="Icon image of a stethoscope">
            <a:extLst>
              <a:ext uri="{FF2B5EF4-FFF2-40B4-BE49-F238E27FC236}">
                <a16:creationId xmlns:a16="http://schemas.microsoft.com/office/drawing/2014/main" id="{21750716-320B-4538-951C-5168E74F7388}"/>
              </a:ext>
            </a:extLst>
          </p:cNvPr>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30466" y="426198"/>
            <a:ext cx="936000" cy="936000"/>
          </a:xfrm>
          <a:prstGeom prst="rect">
            <a:avLst/>
          </a:prstGeom>
        </p:spPr>
      </p:pic>
      <p:sp>
        <p:nvSpPr>
          <p:cNvPr id="9" name="Rectangle 8">
            <a:extLst>
              <a:ext uri="{FF2B5EF4-FFF2-40B4-BE49-F238E27FC236}">
                <a16:creationId xmlns:a16="http://schemas.microsoft.com/office/drawing/2014/main" id="{F4088522-B803-45B0-9329-E031DD6A5C79}"/>
              </a:ext>
            </a:extLst>
          </p:cNvPr>
          <p:cNvSpPr/>
          <p:nvPr userDrawn="1"/>
        </p:nvSpPr>
        <p:spPr>
          <a:xfrm>
            <a:off x="-6110" y="1746163"/>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3864496804"/>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F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08201E-565A-4633-B462-CE74F02AA29B}"/>
              </a:ext>
            </a:extLst>
          </p:cNvPr>
          <p:cNvSpPr>
            <a:spLocks noGrp="1"/>
          </p:cNvSpPr>
          <p:nvPr>
            <p:ph idx="1"/>
          </p:nvPr>
        </p:nvSpPr>
        <p:spPr>
          <a:xfrm>
            <a:off x="838200" y="1706964"/>
            <a:ext cx="10515600" cy="4469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BEE9711F-A1B5-4ED3-8D20-4F2C06926B1C}"/>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7" name="Rectangle 6">
            <a:extLst>
              <a:ext uri="{FF2B5EF4-FFF2-40B4-BE49-F238E27FC236}">
                <a16:creationId xmlns:a16="http://schemas.microsoft.com/office/drawing/2014/main" id="{189A4AD6-8062-4C9A-8EC4-DE58C2C3587E}"/>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8" name="Picture 7" descr="White text on a purple background.  Edge Hill University logo to the left with Medical School text to the right">
            <a:extLst>
              <a:ext uri="{FF2B5EF4-FFF2-40B4-BE49-F238E27FC236}">
                <a16:creationId xmlns:a16="http://schemas.microsoft.com/office/drawing/2014/main" id="{E791B15C-01A8-4E80-94BE-0A2D5F071C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2" name="Title 1">
            <a:extLst>
              <a:ext uri="{FF2B5EF4-FFF2-40B4-BE49-F238E27FC236}">
                <a16:creationId xmlns:a16="http://schemas.microsoft.com/office/drawing/2014/main" id="{94919D21-43DC-4A71-9AA0-099366603731}"/>
              </a:ext>
            </a:extLst>
          </p:cNvPr>
          <p:cNvSpPr>
            <a:spLocks noGrp="1"/>
          </p:cNvSpPr>
          <p:nvPr>
            <p:ph type="title"/>
          </p:nvPr>
        </p:nvSpPr>
        <p:spPr>
          <a:xfrm>
            <a:off x="164432" y="136526"/>
            <a:ext cx="8156029"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9" name="Rectangle 8">
            <a:extLst>
              <a:ext uri="{FF2B5EF4-FFF2-40B4-BE49-F238E27FC236}">
                <a16:creationId xmlns:a16="http://schemas.microsoft.com/office/drawing/2014/main" id="{8E6E05A9-A198-4BA1-B405-3D708945CBA6}"/>
              </a:ext>
            </a:extLst>
          </p:cNvPr>
          <p:cNvSpPr/>
          <p:nvPr userDrawn="1"/>
        </p:nvSpPr>
        <p:spPr>
          <a:xfrm>
            <a:off x="-6110" y="1184570"/>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3616238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Medic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08201E-565A-4633-B462-CE74F02AA29B}"/>
              </a:ext>
            </a:extLst>
          </p:cNvPr>
          <p:cNvSpPr>
            <a:spLocks noGrp="1"/>
          </p:cNvSpPr>
          <p:nvPr>
            <p:ph idx="1"/>
          </p:nvPr>
        </p:nvSpPr>
        <p:spPr>
          <a:xfrm>
            <a:off x="838200" y="1706964"/>
            <a:ext cx="10515600" cy="4469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BEE9711F-A1B5-4ED3-8D20-4F2C06926B1C}"/>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7" name="Rectangle 6">
            <a:extLst>
              <a:ext uri="{FF2B5EF4-FFF2-40B4-BE49-F238E27FC236}">
                <a16:creationId xmlns:a16="http://schemas.microsoft.com/office/drawing/2014/main" id="{189A4AD6-8062-4C9A-8EC4-DE58C2C3587E}"/>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8" name="Picture 7" descr="White text on a purple background.  Edge Hill University logo to the left with Medical School text to the right">
            <a:extLst>
              <a:ext uri="{FF2B5EF4-FFF2-40B4-BE49-F238E27FC236}">
                <a16:creationId xmlns:a16="http://schemas.microsoft.com/office/drawing/2014/main" id="{E791B15C-01A8-4E80-94BE-0A2D5F071C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2" name="Title 1">
            <a:extLst>
              <a:ext uri="{FF2B5EF4-FFF2-40B4-BE49-F238E27FC236}">
                <a16:creationId xmlns:a16="http://schemas.microsoft.com/office/drawing/2014/main" id="{94919D21-43DC-4A71-9AA0-099366603731}"/>
              </a:ext>
            </a:extLst>
          </p:cNvPr>
          <p:cNvSpPr>
            <a:spLocks noGrp="1"/>
          </p:cNvSpPr>
          <p:nvPr>
            <p:ph type="title"/>
          </p:nvPr>
        </p:nvSpPr>
        <p:spPr>
          <a:xfrm>
            <a:off x="164432" y="136526"/>
            <a:ext cx="8156029"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9" name="Rectangle 8">
            <a:extLst>
              <a:ext uri="{FF2B5EF4-FFF2-40B4-BE49-F238E27FC236}">
                <a16:creationId xmlns:a16="http://schemas.microsoft.com/office/drawing/2014/main" id="{8E6E05A9-A198-4BA1-B405-3D708945CBA6}"/>
              </a:ext>
            </a:extLst>
          </p:cNvPr>
          <p:cNvSpPr/>
          <p:nvPr userDrawn="1"/>
        </p:nvSpPr>
        <p:spPr>
          <a:xfrm>
            <a:off x="-6110" y="1185120"/>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3979173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F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9A6559-454B-4D73-BEB5-F82F53AD7533}"/>
              </a:ext>
            </a:extLst>
          </p:cNvPr>
          <p:cNvSpPr>
            <a:spLocks noGrp="1"/>
          </p:cNvSpPr>
          <p:nvPr>
            <p:ph sz="half" idx="1"/>
          </p:nvPr>
        </p:nvSpPr>
        <p:spPr>
          <a:xfrm>
            <a:off x="838200" y="1792941"/>
            <a:ext cx="5181600" cy="43840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D6B1E39-EB17-476D-8238-37730BCD1D26}"/>
              </a:ext>
            </a:extLst>
          </p:cNvPr>
          <p:cNvSpPr>
            <a:spLocks noGrp="1"/>
          </p:cNvSpPr>
          <p:nvPr>
            <p:ph sz="half" idx="2"/>
          </p:nvPr>
        </p:nvSpPr>
        <p:spPr>
          <a:xfrm>
            <a:off x="6172200" y="1792941"/>
            <a:ext cx="5181600" cy="438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3224BBFD-0A17-4FA6-BB39-CB9692C39B8E}"/>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8" name="Rectangle 7">
            <a:extLst>
              <a:ext uri="{FF2B5EF4-FFF2-40B4-BE49-F238E27FC236}">
                <a16:creationId xmlns:a16="http://schemas.microsoft.com/office/drawing/2014/main" id="{4BF4C1CC-1A01-4CCA-A39C-14ADB7383F80}"/>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descr="White text on a purple background.  Edge Hill University logo to the left with Medical School text to the right">
            <a:extLst>
              <a:ext uri="{FF2B5EF4-FFF2-40B4-BE49-F238E27FC236}">
                <a16:creationId xmlns:a16="http://schemas.microsoft.com/office/drawing/2014/main" id="{6101E487-2E26-4049-AFF3-E9ACCBE7E3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10" name="Title 1">
            <a:extLst>
              <a:ext uri="{FF2B5EF4-FFF2-40B4-BE49-F238E27FC236}">
                <a16:creationId xmlns:a16="http://schemas.microsoft.com/office/drawing/2014/main" id="{84A29FAE-DE3F-45B4-87AC-77E394034ECE}"/>
              </a:ext>
            </a:extLst>
          </p:cNvPr>
          <p:cNvSpPr>
            <a:spLocks noGrp="1"/>
          </p:cNvSpPr>
          <p:nvPr>
            <p:ph type="title"/>
          </p:nvPr>
        </p:nvSpPr>
        <p:spPr>
          <a:xfrm>
            <a:off x="164432" y="136526"/>
            <a:ext cx="8156029"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11" name="Rectangle 10">
            <a:extLst>
              <a:ext uri="{FF2B5EF4-FFF2-40B4-BE49-F238E27FC236}">
                <a16:creationId xmlns:a16="http://schemas.microsoft.com/office/drawing/2014/main" id="{82D2D0C5-FC37-4DF0-80F5-28EA22519630}"/>
              </a:ext>
            </a:extLst>
          </p:cNvPr>
          <p:cNvSpPr/>
          <p:nvPr userDrawn="1"/>
        </p:nvSpPr>
        <p:spPr>
          <a:xfrm>
            <a:off x="0" y="1191334"/>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57842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0CDB217-03BC-4475-AD21-E6BFA747B8B5}" type="datetime1">
              <a:rPr lang="en-GB" smtClean="0"/>
              <a:t>26/01/2023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4764371-C035-4639-A4F7-2D1A9DC01669}" type="slidenum">
              <a:rPr lang="en-GB" smtClean="0"/>
              <a:t>‹#›</a:t>
            </a:fld>
            <a:endParaRPr lang="en-GB"/>
          </a:p>
        </p:txBody>
      </p:sp>
    </p:spTree>
    <p:extLst>
      <p:ext uri="{BB962C8B-B14F-4D97-AF65-F5344CB8AC3E}">
        <p14:creationId xmlns:p14="http://schemas.microsoft.com/office/powerpoint/2010/main" val="37761491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Medic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9A6559-454B-4D73-BEB5-F82F53AD7533}"/>
              </a:ext>
            </a:extLst>
          </p:cNvPr>
          <p:cNvSpPr>
            <a:spLocks noGrp="1"/>
          </p:cNvSpPr>
          <p:nvPr>
            <p:ph sz="half" idx="1"/>
          </p:nvPr>
        </p:nvSpPr>
        <p:spPr>
          <a:xfrm>
            <a:off x="838200" y="1792941"/>
            <a:ext cx="5181600" cy="43840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D6B1E39-EB17-476D-8238-37730BCD1D26}"/>
              </a:ext>
            </a:extLst>
          </p:cNvPr>
          <p:cNvSpPr>
            <a:spLocks noGrp="1"/>
          </p:cNvSpPr>
          <p:nvPr>
            <p:ph sz="half" idx="2"/>
          </p:nvPr>
        </p:nvSpPr>
        <p:spPr>
          <a:xfrm>
            <a:off x="6172200" y="1792941"/>
            <a:ext cx="5181600" cy="438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3224BBFD-0A17-4FA6-BB39-CB9692C39B8E}"/>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8" name="Rectangle 7">
            <a:extLst>
              <a:ext uri="{FF2B5EF4-FFF2-40B4-BE49-F238E27FC236}">
                <a16:creationId xmlns:a16="http://schemas.microsoft.com/office/drawing/2014/main" id="{4BF4C1CC-1A01-4CCA-A39C-14ADB7383F80}"/>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descr="White text on a purple background.  Edge Hill University logo to the left with Medical School text to the right">
            <a:extLst>
              <a:ext uri="{FF2B5EF4-FFF2-40B4-BE49-F238E27FC236}">
                <a16:creationId xmlns:a16="http://schemas.microsoft.com/office/drawing/2014/main" id="{6101E487-2E26-4049-AFF3-E9ACCBE7E3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10" name="Title 1">
            <a:extLst>
              <a:ext uri="{FF2B5EF4-FFF2-40B4-BE49-F238E27FC236}">
                <a16:creationId xmlns:a16="http://schemas.microsoft.com/office/drawing/2014/main" id="{84A29FAE-DE3F-45B4-87AC-77E394034ECE}"/>
              </a:ext>
            </a:extLst>
          </p:cNvPr>
          <p:cNvSpPr>
            <a:spLocks noGrp="1"/>
          </p:cNvSpPr>
          <p:nvPr>
            <p:ph type="title"/>
          </p:nvPr>
        </p:nvSpPr>
        <p:spPr>
          <a:xfrm>
            <a:off x="164432" y="136526"/>
            <a:ext cx="8156029"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12" name="Rectangle 11">
            <a:extLst>
              <a:ext uri="{FF2B5EF4-FFF2-40B4-BE49-F238E27FC236}">
                <a16:creationId xmlns:a16="http://schemas.microsoft.com/office/drawing/2014/main" id="{FEF9F494-ED35-47A7-9258-7040DDCEE220}"/>
              </a:ext>
            </a:extLst>
          </p:cNvPr>
          <p:cNvSpPr/>
          <p:nvPr userDrawn="1"/>
        </p:nvSpPr>
        <p:spPr>
          <a:xfrm>
            <a:off x="-6110" y="1191944"/>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14728855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F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BC19038-7FD0-4FAC-9D16-F52B0E7E96EE}"/>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6" name="Rectangle 5">
            <a:extLst>
              <a:ext uri="{FF2B5EF4-FFF2-40B4-BE49-F238E27FC236}">
                <a16:creationId xmlns:a16="http://schemas.microsoft.com/office/drawing/2014/main" id="{B8979786-D5FF-4EB5-8E99-BA76404426FE}"/>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7" name="Picture 6" descr="White text on a purple background.  Edge Hill University logo to the left with Medical School text to the right">
            <a:extLst>
              <a:ext uri="{FF2B5EF4-FFF2-40B4-BE49-F238E27FC236}">
                <a16:creationId xmlns:a16="http://schemas.microsoft.com/office/drawing/2014/main" id="{D5CACD9D-88D3-405A-AAD5-5CCA696F9B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9" name="Title 8">
            <a:extLst>
              <a:ext uri="{FF2B5EF4-FFF2-40B4-BE49-F238E27FC236}">
                <a16:creationId xmlns:a16="http://schemas.microsoft.com/office/drawing/2014/main" id="{6528883B-FAA6-4125-911E-FA11778EAC66}"/>
              </a:ext>
            </a:extLst>
          </p:cNvPr>
          <p:cNvSpPr>
            <a:spLocks noGrp="1"/>
          </p:cNvSpPr>
          <p:nvPr>
            <p:ph type="title"/>
          </p:nvPr>
        </p:nvSpPr>
        <p:spPr>
          <a:xfrm>
            <a:off x="164431" y="136526"/>
            <a:ext cx="8172072"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8" name="Rectangle 7">
            <a:extLst>
              <a:ext uri="{FF2B5EF4-FFF2-40B4-BE49-F238E27FC236}">
                <a16:creationId xmlns:a16="http://schemas.microsoft.com/office/drawing/2014/main" id="{F01C9FFA-BFA0-4355-B2E1-6F27E634FA5C}"/>
              </a:ext>
            </a:extLst>
          </p:cNvPr>
          <p:cNvSpPr/>
          <p:nvPr userDrawn="1"/>
        </p:nvSpPr>
        <p:spPr>
          <a:xfrm>
            <a:off x="0" y="1191127"/>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17766294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Medicin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BC19038-7FD0-4FAC-9D16-F52B0E7E96EE}"/>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6" name="Rectangle 5">
            <a:extLst>
              <a:ext uri="{FF2B5EF4-FFF2-40B4-BE49-F238E27FC236}">
                <a16:creationId xmlns:a16="http://schemas.microsoft.com/office/drawing/2014/main" id="{B8979786-D5FF-4EB5-8E99-BA76404426FE}"/>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7" name="Picture 6" descr="White text on a purple background.  Edge Hill University logo to the left with Medical School text to the right">
            <a:extLst>
              <a:ext uri="{FF2B5EF4-FFF2-40B4-BE49-F238E27FC236}">
                <a16:creationId xmlns:a16="http://schemas.microsoft.com/office/drawing/2014/main" id="{D5CACD9D-88D3-405A-AAD5-5CCA696F9B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9" name="Title 8">
            <a:extLst>
              <a:ext uri="{FF2B5EF4-FFF2-40B4-BE49-F238E27FC236}">
                <a16:creationId xmlns:a16="http://schemas.microsoft.com/office/drawing/2014/main" id="{6528883B-FAA6-4125-911E-FA11778EAC66}"/>
              </a:ext>
            </a:extLst>
          </p:cNvPr>
          <p:cNvSpPr>
            <a:spLocks noGrp="1"/>
          </p:cNvSpPr>
          <p:nvPr>
            <p:ph type="title"/>
          </p:nvPr>
        </p:nvSpPr>
        <p:spPr>
          <a:xfrm>
            <a:off x="164431" y="136526"/>
            <a:ext cx="8172072"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8" name="Rectangle 7">
            <a:extLst>
              <a:ext uri="{FF2B5EF4-FFF2-40B4-BE49-F238E27FC236}">
                <a16:creationId xmlns:a16="http://schemas.microsoft.com/office/drawing/2014/main" id="{F01C9FFA-BFA0-4355-B2E1-6F27E634FA5C}"/>
              </a:ext>
            </a:extLst>
          </p:cNvPr>
          <p:cNvSpPr/>
          <p:nvPr userDrawn="1"/>
        </p:nvSpPr>
        <p:spPr>
          <a:xfrm>
            <a:off x="0" y="1191127"/>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28884888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ar Left FY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AECAC7-FA7B-4121-B559-D4FFB1D5B6CF}"/>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5" name="Rectangle 4">
            <a:extLst>
              <a:ext uri="{FF2B5EF4-FFF2-40B4-BE49-F238E27FC236}">
                <a16:creationId xmlns:a16="http://schemas.microsoft.com/office/drawing/2014/main" id="{60FFF2E7-F9E2-4159-B2E0-0CB4EFD8505E}"/>
              </a:ext>
              <a:ext uri="{C183D7F6-B498-43B3-948B-1728B52AA6E4}">
                <adec:decorative xmlns:adec="http://schemas.microsoft.com/office/drawing/2017/decorative" val="1"/>
              </a:ext>
            </a:extLst>
          </p:cNvPr>
          <p:cNvSpPr/>
          <p:nvPr userDrawn="1"/>
        </p:nvSpPr>
        <p:spPr>
          <a:xfrm>
            <a:off x="0" y="0"/>
            <a:ext cx="2887579" cy="6858000"/>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6" name="Picture 5" descr="White text on a purple background.  Edge Hill University logo to the left with Medical School text to the right">
            <a:extLst>
              <a:ext uri="{FF2B5EF4-FFF2-40B4-BE49-F238E27FC236}">
                <a16:creationId xmlns:a16="http://schemas.microsoft.com/office/drawing/2014/main" id="{9D27078E-17E6-49E8-AE18-2283C5302D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431" y="5815262"/>
            <a:ext cx="2509725" cy="906212"/>
          </a:xfrm>
          <a:prstGeom prst="rect">
            <a:avLst/>
          </a:prstGeom>
        </p:spPr>
      </p:pic>
      <p:sp>
        <p:nvSpPr>
          <p:cNvPr id="9" name="Picture Placeholder 8">
            <a:extLst>
              <a:ext uri="{FF2B5EF4-FFF2-40B4-BE49-F238E27FC236}">
                <a16:creationId xmlns:a16="http://schemas.microsoft.com/office/drawing/2014/main" id="{7F567113-FDB8-49C1-B482-F318F8E6D3EE}"/>
              </a:ext>
            </a:extLst>
          </p:cNvPr>
          <p:cNvSpPr>
            <a:spLocks noGrp="1"/>
          </p:cNvSpPr>
          <p:nvPr>
            <p:ph type="pic" sz="quarter" idx="13"/>
          </p:nvPr>
        </p:nvSpPr>
        <p:spPr>
          <a:xfrm>
            <a:off x="3068638" y="1250950"/>
            <a:ext cx="8285162" cy="4957763"/>
          </a:xfrm>
        </p:spPr>
        <p:txBody>
          <a:bodyPr/>
          <a:lstStyle/>
          <a:p>
            <a:endParaRPr lang="en-GB"/>
          </a:p>
        </p:txBody>
      </p:sp>
      <p:sp>
        <p:nvSpPr>
          <p:cNvPr id="10" name="Title 9">
            <a:extLst>
              <a:ext uri="{FF2B5EF4-FFF2-40B4-BE49-F238E27FC236}">
                <a16:creationId xmlns:a16="http://schemas.microsoft.com/office/drawing/2014/main" id="{6B00D296-FC82-40FA-B759-A88CA52EC1CE}"/>
              </a:ext>
            </a:extLst>
          </p:cNvPr>
          <p:cNvSpPr>
            <a:spLocks noGrp="1"/>
          </p:cNvSpPr>
          <p:nvPr>
            <p:ph type="title"/>
          </p:nvPr>
        </p:nvSpPr>
        <p:spPr>
          <a:xfrm>
            <a:off x="3068636" y="365126"/>
            <a:ext cx="8285163" cy="738188"/>
          </a:xfrm>
        </p:spPr>
        <p:txBody>
          <a:bodyPr/>
          <a:lstStyle>
            <a:lvl1pPr>
              <a:defRPr>
                <a:solidFill>
                  <a:srgbClr val="6B1D73"/>
                </a:solidFill>
                <a:latin typeface="Abadi" panose="020B0604020104020204" pitchFamily="34" charset="0"/>
              </a:defRPr>
            </a:lvl1pPr>
          </a:lstStyle>
          <a:p>
            <a:r>
              <a:rPr lang="en-US" dirty="0"/>
              <a:t>Click to edit Master title style</a:t>
            </a:r>
            <a:endParaRPr lang="en-GB" dirty="0"/>
          </a:p>
        </p:txBody>
      </p:sp>
      <p:sp>
        <p:nvSpPr>
          <p:cNvPr id="7" name="Rectangle 6">
            <a:extLst>
              <a:ext uri="{FF2B5EF4-FFF2-40B4-BE49-F238E27FC236}">
                <a16:creationId xmlns:a16="http://schemas.microsoft.com/office/drawing/2014/main" id="{58504335-759D-4A4B-AA63-0517FF4FC5E7}"/>
              </a:ext>
            </a:extLst>
          </p:cNvPr>
          <p:cNvSpPr/>
          <p:nvPr userDrawn="1"/>
        </p:nvSpPr>
        <p:spPr>
          <a:xfrm rot="16200000">
            <a:off x="-597044" y="3373377"/>
            <a:ext cx="6858000"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21569439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ar Left Medicine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AECAC7-FA7B-4121-B559-D4FFB1D5B6CF}"/>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5" name="Rectangle 4">
            <a:extLst>
              <a:ext uri="{FF2B5EF4-FFF2-40B4-BE49-F238E27FC236}">
                <a16:creationId xmlns:a16="http://schemas.microsoft.com/office/drawing/2014/main" id="{60FFF2E7-F9E2-4159-B2E0-0CB4EFD8505E}"/>
              </a:ext>
              <a:ext uri="{C183D7F6-B498-43B3-948B-1728B52AA6E4}">
                <adec:decorative xmlns:adec="http://schemas.microsoft.com/office/drawing/2017/decorative" val="1"/>
              </a:ext>
            </a:extLst>
          </p:cNvPr>
          <p:cNvSpPr/>
          <p:nvPr userDrawn="1"/>
        </p:nvSpPr>
        <p:spPr>
          <a:xfrm>
            <a:off x="0" y="0"/>
            <a:ext cx="2887579" cy="6858000"/>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6" name="Picture 5" descr="White text on a purple background.  Edge Hill University logo to the left with Medical School text to the right">
            <a:extLst>
              <a:ext uri="{FF2B5EF4-FFF2-40B4-BE49-F238E27FC236}">
                <a16:creationId xmlns:a16="http://schemas.microsoft.com/office/drawing/2014/main" id="{9D27078E-17E6-49E8-AE18-2283C5302D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431" y="5815262"/>
            <a:ext cx="2509725" cy="906212"/>
          </a:xfrm>
          <a:prstGeom prst="rect">
            <a:avLst/>
          </a:prstGeom>
        </p:spPr>
      </p:pic>
      <p:sp>
        <p:nvSpPr>
          <p:cNvPr id="9" name="Picture Placeholder 8">
            <a:extLst>
              <a:ext uri="{FF2B5EF4-FFF2-40B4-BE49-F238E27FC236}">
                <a16:creationId xmlns:a16="http://schemas.microsoft.com/office/drawing/2014/main" id="{7F567113-FDB8-49C1-B482-F318F8E6D3EE}"/>
              </a:ext>
            </a:extLst>
          </p:cNvPr>
          <p:cNvSpPr>
            <a:spLocks noGrp="1"/>
          </p:cNvSpPr>
          <p:nvPr>
            <p:ph type="pic" sz="quarter" idx="13"/>
          </p:nvPr>
        </p:nvSpPr>
        <p:spPr>
          <a:xfrm>
            <a:off x="3068638" y="1250950"/>
            <a:ext cx="8285162" cy="4957763"/>
          </a:xfrm>
        </p:spPr>
        <p:txBody>
          <a:bodyPr/>
          <a:lstStyle/>
          <a:p>
            <a:endParaRPr lang="en-GB"/>
          </a:p>
        </p:txBody>
      </p:sp>
      <p:sp>
        <p:nvSpPr>
          <p:cNvPr id="10" name="Title 9">
            <a:extLst>
              <a:ext uri="{FF2B5EF4-FFF2-40B4-BE49-F238E27FC236}">
                <a16:creationId xmlns:a16="http://schemas.microsoft.com/office/drawing/2014/main" id="{6B00D296-FC82-40FA-B759-A88CA52EC1CE}"/>
              </a:ext>
            </a:extLst>
          </p:cNvPr>
          <p:cNvSpPr>
            <a:spLocks noGrp="1"/>
          </p:cNvSpPr>
          <p:nvPr>
            <p:ph type="title"/>
          </p:nvPr>
        </p:nvSpPr>
        <p:spPr>
          <a:xfrm>
            <a:off x="3068636" y="365126"/>
            <a:ext cx="8285163" cy="738188"/>
          </a:xfrm>
        </p:spPr>
        <p:txBody>
          <a:bodyPr/>
          <a:lstStyle>
            <a:lvl1pPr>
              <a:defRPr>
                <a:solidFill>
                  <a:srgbClr val="6B1D73"/>
                </a:solidFill>
                <a:latin typeface="Abadi" panose="020B0604020104020204" pitchFamily="34" charset="0"/>
              </a:defRPr>
            </a:lvl1pPr>
          </a:lstStyle>
          <a:p>
            <a:r>
              <a:rPr lang="en-US" dirty="0"/>
              <a:t>Click to edit Master title style</a:t>
            </a:r>
            <a:endParaRPr lang="en-GB" dirty="0"/>
          </a:p>
        </p:txBody>
      </p:sp>
      <p:sp>
        <p:nvSpPr>
          <p:cNvPr id="7" name="Rectangle 6">
            <a:extLst>
              <a:ext uri="{FF2B5EF4-FFF2-40B4-BE49-F238E27FC236}">
                <a16:creationId xmlns:a16="http://schemas.microsoft.com/office/drawing/2014/main" id="{58504335-759D-4A4B-AA63-0517FF4FC5E7}"/>
              </a:ext>
            </a:extLst>
          </p:cNvPr>
          <p:cNvSpPr/>
          <p:nvPr userDrawn="1"/>
        </p:nvSpPr>
        <p:spPr>
          <a:xfrm rot="16200000">
            <a:off x="-597044" y="3373377"/>
            <a:ext cx="6858000"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5601008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ar Left Medicine 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AECAC7-FA7B-4121-B559-D4FFB1D5B6CF}"/>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5" name="Rectangle 4">
            <a:extLst>
              <a:ext uri="{FF2B5EF4-FFF2-40B4-BE49-F238E27FC236}">
                <a16:creationId xmlns:a16="http://schemas.microsoft.com/office/drawing/2014/main" id="{60FFF2E7-F9E2-4159-B2E0-0CB4EFD8505E}"/>
              </a:ext>
              <a:ext uri="{C183D7F6-B498-43B3-948B-1728B52AA6E4}">
                <adec:decorative xmlns:adec="http://schemas.microsoft.com/office/drawing/2017/decorative" val="1"/>
              </a:ext>
            </a:extLst>
          </p:cNvPr>
          <p:cNvSpPr/>
          <p:nvPr userDrawn="1"/>
        </p:nvSpPr>
        <p:spPr>
          <a:xfrm>
            <a:off x="0" y="0"/>
            <a:ext cx="2887579" cy="6858000"/>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6" name="Picture 5" descr="White text on a purple background.  Edge Hill University logo to the left with Medical School text to the right">
            <a:extLst>
              <a:ext uri="{FF2B5EF4-FFF2-40B4-BE49-F238E27FC236}">
                <a16:creationId xmlns:a16="http://schemas.microsoft.com/office/drawing/2014/main" id="{9D27078E-17E6-49E8-AE18-2283C5302D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431" y="5815262"/>
            <a:ext cx="2509725" cy="906212"/>
          </a:xfrm>
          <a:prstGeom prst="rect">
            <a:avLst/>
          </a:prstGeom>
        </p:spPr>
      </p:pic>
      <p:sp>
        <p:nvSpPr>
          <p:cNvPr id="10" name="Title 9">
            <a:extLst>
              <a:ext uri="{FF2B5EF4-FFF2-40B4-BE49-F238E27FC236}">
                <a16:creationId xmlns:a16="http://schemas.microsoft.com/office/drawing/2014/main" id="{6B00D296-FC82-40FA-B759-A88CA52EC1CE}"/>
              </a:ext>
            </a:extLst>
          </p:cNvPr>
          <p:cNvSpPr>
            <a:spLocks noGrp="1"/>
          </p:cNvSpPr>
          <p:nvPr>
            <p:ph type="title"/>
          </p:nvPr>
        </p:nvSpPr>
        <p:spPr>
          <a:xfrm>
            <a:off x="3068636" y="365126"/>
            <a:ext cx="8285163" cy="738188"/>
          </a:xfrm>
        </p:spPr>
        <p:txBody>
          <a:bodyPr/>
          <a:lstStyle>
            <a:lvl1pPr>
              <a:defRPr>
                <a:solidFill>
                  <a:srgbClr val="6B1D73"/>
                </a:solidFill>
                <a:latin typeface="Abadi" panose="020B0604020104020204" pitchFamily="34" charset="0"/>
              </a:defRPr>
            </a:lvl1pPr>
          </a:lstStyle>
          <a:p>
            <a:r>
              <a:rPr lang="en-US" dirty="0"/>
              <a:t>Click to edit Master title style</a:t>
            </a:r>
            <a:endParaRPr lang="en-GB" dirty="0"/>
          </a:p>
        </p:txBody>
      </p:sp>
      <p:sp>
        <p:nvSpPr>
          <p:cNvPr id="7" name="Rectangle 6">
            <a:extLst>
              <a:ext uri="{FF2B5EF4-FFF2-40B4-BE49-F238E27FC236}">
                <a16:creationId xmlns:a16="http://schemas.microsoft.com/office/drawing/2014/main" id="{58504335-759D-4A4B-AA63-0517FF4FC5E7}"/>
              </a:ext>
            </a:extLst>
          </p:cNvPr>
          <p:cNvSpPr/>
          <p:nvPr userDrawn="1"/>
        </p:nvSpPr>
        <p:spPr>
          <a:xfrm rot="16200000">
            <a:off x="-597044" y="3373377"/>
            <a:ext cx="6858000"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Content Placeholder 2">
            <a:extLst>
              <a:ext uri="{FF2B5EF4-FFF2-40B4-BE49-F238E27FC236}">
                <a16:creationId xmlns:a16="http://schemas.microsoft.com/office/drawing/2014/main" id="{ED9E7D5E-B303-4C13-A65E-6D924FCFD027}"/>
              </a:ext>
            </a:extLst>
          </p:cNvPr>
          <p:cNvSpPr>
            <a:spLocks noGrp="1"/>
          </p:cNvSpPr>
          <p:nvPr>
            <p:ph sz="quarter" idx="14"/>
          </p:nvPr>
        </p:nvSpPr>
        <p:spPr>
          <a:xfrm>
            <a:off x="3068638" y="1250952"/>
            <a:ext cx="8285162" cy="4957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2492209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ar Left PA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AECAC7-FA7B-4121-B559-D4FFB1D5B6CF}"/>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5" name="Rectangle 4">
            <a:extLst>
              <a:ext uri="{FF2B5EF4-FFF2-40B4-BE49-F238E27FC236}">
                <a16:creationId xmlns:a16="http://schemas.microsoft.com/office/drawing/2014/main" id="{60FFF2E7-F9E2-4159-B2E0-0CB4EFD8505E}"/>
              </a:ext>
              <a:ext uri="{C183D7F6-B498-43B3-948B-1728B52AA6E4}">
                <adec:decorative xmlns:adec="http://schemas.microsoft.com/office/drawing/2017/decorative" val="1"/>
              </a:ext>
            </a:extLst>
          </p:cNvPr>
          <p:cNvSpPr/>
          <p:nvPr userDrawn="1"/>
        </p:nvSpPr>
        <p:spPr>
          <a:xfrm>
            <a:off x="0" y="0"/>
            <a:ext cx="2887579" cy="6858000"/>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6" name="Picture 5" descr="White text on a purple background.  Edge Hill University logo to the left with Medical School text to the right">
            <a:extLst>
              <a:ext uri="{FF2B5EF4-FFF2-40B4-BE49-F238E27FC236}">
                <a16:creationId xmlns:a16="http://schemas.microsoft.com/office/drawing/2014/main" id="{9D27078E-17E6-49E8-AE18-2283C5302D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431" y="5815262"/>
            <a:ext cx="2509725" cy="906212"/>
          </a:xfrm>
          <a:prstGeom prst="rect">
            <a:avLst/>
          </a:prstGeom>
        </p:spPr>
      </p:pic>
      <p:sp>
        <p:nvSpPr>
          <p:cNvPr id="9" name="Picture Placeholder 8">
            <a:extLst>
              <a:ext uri="{FF2B5EF4-FFF2-40B4-BE49-F238E27FC236}">
                <a16:creationId xmlns:a16="http://schemas.microsoft.com/office/drawing/2014/main" id="{7F567113-FDB8-49C1-B482-F318F8E6D3EE}"/>
              </a:ext>
            </a:extLst>
          </p:cNvPr>
          <p:cNvSpPr>
            <a:spLocks noGrp="1"/>
          </p:cNvSpPr>
          <p:nvPr>
            <p:ph type="pic" sz="quarter" idx="13"/>
          </p:nvPr>
        </p:nvSpPr>
        <p:spPr>
          <a:xfrm>
            <a:off x="3068638" y="1250950"/>
            <a:ext cx="8285162" cy="4957763"/>
          </a:xfrm>
        </p:spPr>
        <p:txBody>
          <a:bodyPr/>
          <a:lstStyle/>
          <a:p>
            <a:endParaRPr lang="en-GB"/>
          </a:p>
        </p:txBody>
      </p:sp>
      <p:sp>
        <p:nvSpPr>
          <p:cNvPr id="10" name="Title 9">
            <a:extLst>
              <a:ext uri="{FF2B5EF4-FFF2-40B4-BE49-F238E27FC236}">
                <a16:creationId xmlns:a16="http://schemas.microsoft.com/office/drawing/2014/main" id="{6B00D296-FC82-40FA-B759-A88CA52EC1CE}"/>
              </a:ext>
            </a:extLst>
          </p:cNvPr>
          <p:cNvSpPr>
            <a:spLocks noGrp="1"/>
          </p:cNvSpPr>
          <p:nvPr>
            <p:ph type="title"/>
          </p:nvPr>
        </p:nvSpPr>
        <p:spPr>
          <a:xfrm>
            <a:off x="3068636" y="365126"/>
            <a:ext cx="8285163" cy="738188"/>
          </a:xfrm>
        </p:spPr>
        <p:txBody>
          <a:bodyPr/>
          <a:lstStyle>
            <a:lvl1pPr>
              <a:defRPr>
                <a:solidFill>
                  <a:srgbClr val="6B1D73"/>
                </a:solidFill>
                <a:latin typeface="Abadi" panose="020B0604020104020204" pitchFamily="34" charset="0"/>
              </a:defRPr>
            </a:lvl1pPr>
          </a:lstStyle>
          <a:p>
            <a:r>
              <a:rPr lang="en-US" dirty="0"/>
              <a:t>Click to edit Master title style</a:t>
            </a:r>
            <a:endParaRPr lang="en-GB" dirty="0"/>
          </a:p>
        </p:txBody>
      </p:sp>
      <p:sp>
        <p:nvSpPr>
          <p:cNvPr id="7" name="Rectangle 6">
            <a:extLst>
              <a:ext uri="{FF2B5EF4-FFF2-40B4-BE49-F238E27FC236}">
                <a16:creationId xmlns:a16="http://schemas.microsoft.com/office/drawing/2014/main" id="{58504335-759D-4A4B-AA63-0517FF4FC5E7}"/>
              </a:ext>
            </a:extLst>
          </p:cNvPr>
          <p:cNvSpPr/>
          <p:nvPr userDrawn="1"/>
        </p:nvSpPr>
        <p:spPr>
          <a:xfrm rot="16200000">
            <a:off x="-597044" y="3373377"/>
            <a:ext cx="6858000"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27590768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Credi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AAF590-9EF7-47B8-9A44-4855EF49F6A1}"/>
              </a:ext>
            </a:extLst>
          </p:cNvPr>
          <p:cNvSpPr/>
          <p:nvPr userDrawn="1"/>
        </p:nvSpPr>
        <p:spPr>
          <a:xfrm>
            <a:off x="3705225" y="5049541"/>
            <a:ext cx="4749466" cy="400110"/>
          </a:xfrm>
          <a:prstGeom prst="rect">
            <a:avLst/>
          </a:prstGeom>
        </p:spPr>
        <p:txBody>
          <a:bodyPr wrap="square">
            <a:spAutoFit/>
          </a:bodyPr>
          <a:lstStyle/>
          <a:p>
            <a:r>
              <a:rPr lang="en-GB" sz="2000" dirty="0">
                <a:solidFill>
                  <a:prstClr val="black"/>
                </a:solidFill>
                <a:latin typeface="Abadi" panose="020B0604020104020204" pitchFamily="34" charset="0"/>
              </a:rPr>
              <a:t>Icons made by </a:t>
            </a:r>
            <a:r>
              <a:rPr lang="en-GB" sz="2000" dirty="0" err="1">
                <a:solidFill>
                  <a:srgbClr val="6B1D73"/>
                </a:solidFill>
                <a:latin typeface="Abadi" panose="020B0604020104020204" pitchFamily="34" charset="0"/>
                <a:hlinkClick r:id="rId3">
                  <a:extLst>
                    <a:ext uri="{A12FA001-AC4F-418D-AE19-62706E023703}">
                      <ahyp:hlinkClr xmlns:ahyp="http://schemas.microsoft.com/office/drawing/2018/hyperlinkcolor" val="tx"/>
                    </a:ext>
                  </a:extLst>
                </a:hlinkClick>
              </a:rPr>
              <a:t>Freepik</a:t>
            </a:r>
            <a:r>
              <a:rPr lang="en-GB" sz="2000" dirty="0">
                <a:solidFill>
                  <a:prstClr val="black"/>
                </a:solidFill>
                <a:latin typeface="Abadi" panose="020B0604020104020204" pitchFamily="34" charset="0"/>
              </a:rPr>
              <a:t> from </a:t>
            </a:r>
            <a:r>
              <a:rPr lang="en-GB" sz="2000" dirty="0">
                <a:solidFill>
                  <a:srgbClr val="6B1D73"/>
                </a:solidFill>
                <a:latin typeface="Abadi" panose="020B0604020104020204" pitchFamily="34" charset="0"/>
                <a:hlinkClick r:id="rId4">
                  <a:extLst>
                    <a:ext uri="{A12FA001-AC4F-418D-AE19-62706E023703}">
                      <ahyp:hlinkClr xmlns:ahyp="http://schemas.microsoft.com/office/drawing/2018/hyperlinkcolor" val="tx"/>
                    </a:ext>
                  </a:extLst>
                </a:hlinkClick>
              </a:rPr>
              <a:t>Flaticon.com</a:t>
            </a:r>
            <a:endParaRPr lang="en-GB" sz="2000" dirty="0">
              <a:solidFill>
                <a:srgbClr val="6B1D73"/>
              </a:solidFill>
              <a:latin typeface="Abadi" panose="020B0604020104020204" pitchFamily="34" charset="0"/>
            </a:endParaRPr>
          </a:p>
        </p:txBody>
      </p:sp>
      <p:sp>
        <p:nvSpPr>
          <p:cNvPr id="6" name="Rectangle 5">
            <a:extLst>
              <a:ext uri="{FF2B5EF4-FFF2-40B4-BE49-F238E27FC236}">
                <a16:creationId xmlns:a16="http://schemas.microsoft.com/office/drawing/2014/main" id="{63CBC793-1F67-446E-8045-3E707FA722BA}"/>
              </a:ext>
            </a:extLst>
          </p:cNvPr>
          <p:cNvSpPr/>
          <p:nvPr userDrawn="1"/>
        </p:nvSpPr>
        <p:spPr>
          <a:xfrm>
            <a:off x="3705225" y="3870446"/>
            <a:ext cx="4749466" cy="1015663"/>
          </a:xfrm>
          <a:prstGeom prst="rect">
            <a:avLst/>
          </a:prstGeom>
        </p:spPr>
        <p:txBody>
          <a:bodyPr wrap="square">
            <a:spAutoFit/>
          </a:bodyPr>
          <a:lstStyle/>
          <a:p>
            <a:pPr algn="ctr"/>
            <a:r>
              <a:rPr lang="en-GB" sz="2000" dirty="0">
                <a:solidFill>
                  <a:prstClr val="black"/>
                </a:solidFill>
                <a:latin typeface="Abadi" panose="020B0604020104020204" pitchFamily="34" charset="0"/>
              </a:rPr>
              <a:t>All images are copyright their owners</a:t>
            </a:r>
          </a:p>
          <a:p>
            <a:pPr algn="ctr"/>
            <a:r>
              <a:rPr lang="en-GB" sz="2000" dirty="0">
                <a:solidFill>
                  <a:srgbClr val="6B1D73"/>
                </a:solidFill>
                <a:latin typeface="Abadi" panose="020B0604020104020204" pitchFamily="34" charset="0"/>
              </a:rPr>
              <a:t>Images will be removed if requested </a:t>
            </a:r>
            <a:br>
              <a:rPr lang="en-GB" sz="2000" dirty="0">
                <a:solidFill>
                  <a:srgbClr val="6B1D73"/>
                </a:solidFill>
                <a:latin typeface="Abadi" panose="020B0604020104020204" pitchFamily="34" charset="0"/>
              </a:rPr>
            </a:br>
            <a:r>
              <a:rPr lang="en-GB" sz="2000" dirty="0">
                <a:solidFill>
                  <a:srgbClr val="6B1D73"/>
                </a:solidFill>
                <a:latin typeface="Abadi" panose="020B0604020104020204" pitchFamily="34" charset="0"/>
              </a:rPr>
              <a:t>by the creator</a:t>
            </a:r>
          </a:p>
        </p:txBody>
      </p:sp>
      <p:pic>
        <p:nvPicPr>
          <p:cNvPr id="8" name="Picture 7">
            <a:extLst>
              <a:ext uri="{FF2B5EF4-FFF2-40B4-BE49-F238E27FC236}">
                <a16:creationId xmlns:a16="http://schemas.microsoft.com/office/drawing/2014/main" id="{948FA802-4C3A-406C-8B45-8401071E94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08885" y="777488"/>
            <a:ext cx="2651512" cy="2651512"/>
          </a:xfrm>
          <a:prstGeom prst="rect">
            <a:avLst/>
          </a:prstGeom>
        </p:spPr>
      </p:pic>
      <p:sp>
        <p:nvSpPr>
          <p:cNvPr id="9" name="Rectangle 8">
            <a:extLst>
              <a:ext uri="{FF2B5EF4-FFF2-40B4-BE49-F238E27FC236}">
                <a16:creationId xmlns:a16="http://schemas.microsoft.com/office/drawing/2014/main" id="{65CA7A5F-3405-4243-BAF0-F42A277FE6D7}"/>
              </a:ext>
            </a:extLst>
          </p:cNvPr>
          <p:cNvSpPr/>
          <p:nvPr userDrawn="1"/>
        </p:nvSpPr>
        <p:spPr>
          <a:xfrm>
            <a:off x="2442536" y="5663261"/>
            <a:ext cx="7306928" cy="461665"/>
          </a:xfrm>
          <a:prstGeom prst="rect">
            <a:avLst/>
          </a:prstGeom>
        </p:spPr>
        <p:txBody>
          <a:bodyPr wrap="square">
            <a:spAutoFit/>
          </a:bodyPr>
          <a:lstStyle/>
          <a:p>
            <a:pPr algn="ctr"/>
            <a:r>
              <a:rPr lang="en-GB" sz="2400" dirty="0">
                <a:solidFill>
                  <a:prstClr val="black"/>
                </a:solidFill>
                <a:latin typeface="Abadi" panose="020B0604020104020204" pitchFamily="34" charset="0"/>
              </a:rPr>
              <a:t>Content © Edge Hill University Medical School</a:t>
            </a:r>
            <a:endParaRPr lang="en-GB" sz="2400" dirty="0">
              <a:solidFill>
                <a:srgbClr val="6B1D73"/>
              </a:solidFill>
              <a:latin typeface="Abadi" panose="020B0604020104020204" pitchFamily="34" charset="0"/>
            </a:endParaRPr>
          </a:p>
        </p:txBody>
      </p:sp>
    </p:spTree>
    <p:custDataLst>
      <p:tags r:id="rId1"/>
    </p:custDataLst>
    <p:extLst>
      <p:ext uri="{BB962C8B-B14F-4D97-AF65-F5344CB8AC3E}">
        <p14:creationId xmlns:p14="http://schemas.microsoft.com/office/powerpoint/2010/main" val="42156679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AECAC7-FA7B-4121-B559-D4FFB1D5B6CF}"/>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Tree>
    <p:custDataLst>
      <p:tags r:id="rId1"/>
    </p:custDataLst>
    <p:extLst>
      <p:ext uri="{BB962C8B-B14F-4D97-AF65-F5344CB8AC3E}">
        <p14:creationId xmlns:p14="http://schemas.microsoft.com/office/powerpoint/2010/main" val="31897501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et's Talk About Mental Health">
    <p:spTree>
      <p:nvGrpSpPr>
        <p:cNvPr id="1" name=""/>
        <p:cNvGrpSpPr/>
        <p:nvPr/>
      </p:nvGrpSpPr>
      <p:grpSpPr>
        <a:xfrm>
          <a:off x="0" y="0"/>
          <a:ext cx="0" cy="0"/>
          <a:chOff x="0" y="0"/>
          <a:chExt cx="0" cy="0"/>
        </a:xfrm>
      </p:grpSpPr>
      <p:sp>
        <p:nvSpPr>
          <p:cNvPr id="8" name="Let’s Talk About Mental Health" hidden="1">
            <a:extLst>
              <a:ext uri="{FF2B5EF4-FFF2-40B4-BE49-F238E27FC236}">
                <a16:creationId xmlns:a16="http://schemas.microsoft.com/office/drawing/2014/main" id="{0B1D094E-CBBE-460A-B9BF-BF1D064A8A8B}"/>
              </a:ext>
            </a:extLst>
          </p:cNvPr>
          <p:cNvSpPr>
            <a:spLocks noGrp="1"/>
          </p:cNvSpPr>
          <p:nvPr>
            <p:ph type="title" hasCustomPrompt="1"/>
          </p:nvPr>
        </p:nvSpPr>
        <p:spPr>
          <a:xfrm>
            <a:off x="838200" y="-1768475"/>
            <a:ext cx="10515600" cy="1325563"/>
          </a:xfrm>
        </p:spPr>
        <p:txBody>
          <a:bodyPr/>
          <a:lstStyle>
            <a:lvl1pPr>
              <a:defRPr/>
            </a:lvl1pPr>
          </a:lstStyle>
          <a:p>
            <a:r>
              <a:rPr lang="en-US" dirty="0"/>
              <a:t>Let’s Talk About Mental Health</a:t>
            </a:r>
            <a:endParaRPr lang="en-GB" dirty="0"/>
          </a:p>
        </p:txBody>
      </p:sp>
      <p:pic>
        <p:nvPicPr>
          <p:cNvPr id="9" name="Picture 8" descr="Image of speech bubbles stating lets talk about mental health">
            <a:extLst>
              <a:ext uri="{FF2B5EF4-FFF2-40B4-BE49-F238E27FC236}">
                <a16:creationId xmlns:a16="http://schemas.microsoft.com/office/drawing/2014/main" id="{6CC28416-384D-4AA4-9742-124FA3C3EAF1}"/>
              </a:ext>
            </a:extLst>
          </p:cNvPr>
          <p:cNvPicPr>
            <a:picLocks noChangeAspect="1" noChangeArrowheads="1"/>
          </p:cNvPicPr>
          <p:nvPr userDrawn="1"/>
        </p:nvPicPr>
        <p:blipFill rotWithShape="1">
          <a:blip r:embed="rId3">
            <a:alphaModFix/>
            <a:extLst>
              <a:ext uri="{28A0092B-C50C-407E-A947-70E740481C1C}">
                <a14:useLocalDpi xmlns:a14="http://schemas.microsoft.com/office/drawing/2010/main" val="0"/>
              </a:ext>
            </a:extLst>
          </a:blip>
          <a:srcRect/>
          <a:stretch/>
        </p:blipFill>
        <p:spPr bwMode="auto">
          <a:xfrm>
            <a:off x="2729145"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Line arrow: Slight curve go to next page">
            <a:extLst>
              <a:ext uri="{FF2B5EF4-FFF2-40B4-BE49-F238E27FC236}">
                <a16:creationId xmlns:a16="http://schemas.microsoft.com/office/drawing/2014/main" id="{F13C55AD-D987-456A-891F-B92B371C709A}"/>
              </a:ext>
              <a:ext uri="{C183D7F6-B498-43B3-948B-1728B52AA6E4}">
                <adec:decorative xmlns:adec="http://schemas.microsoft.com/office/drawing/2017/decorative" val="0"/>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2239" b="10258"/>
          <a:stretch/>
        </p:blipFill>
        <p:spPr>
          <a:xfrm>
            <a:off x="10120544" y="5562600"/>
            <a:ext cx="1671405" cy="1295400"/>
          </a:xfrm>
          <a:prstGeom prst="rect">
            <a:avLst/>
          </a:prstGeom>
        </p:spPr>
      </p:pic>
    </p:spTree>
    <p:custDataLst>
      <p:tags r:id="rId1"/>
    </p:custDataLst>
    <p:extLst>
      <p:ext uri="{BB962C8B-B14F-4D97-AF65-F5344CB8AC3E}">
        <p14:creationId xmlns:p14="http://schemas.microsoft.com/office/powerpoint/2010/main" val="140570854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680BDC9-7B77-4937-9408-08D06A205764}" type="datetime1">
              <a:rPr lang="en-GB" smtClean="0"/>
              <a:t>26/01/2023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4764371-C035-4639-A4F7-2D1A9DC01669}" type="slidenum">
              <a:rPr lang="en-GB" smtClean="0"/>
              <a:t>‹#›</a:t>
            </a:fld>
            <a:endParaRPr lang="en-GB"/>
          </a:p>
        </p:txBody>
      </p:sp>
    </p:spTree>
    <p:extLst>
      <p:ext uri="{BB962C8B-B14F-4D97-AF65-F5344CB8AC3E}">
        <p14:creationId xmlns:p14="http://schemas.microsoft.com/office/powerpoint/2010/main" val="41578159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ental Health Contacts">
    <p:spTree>
      <p:nvGrpSpPr>
        <p:cNvPr id="1" name=""/>
        <p:cNvGrpSpPr/>
        <p:nvPr/>
      </p:nvGrpSpPr>
      <p:grpSpPr>
        <a:xfrm>
          <a:off x="0" y="0"/>
          <a:ext cx="0" cy="0"/>
          <a:chOff x="0" y="0"/>
          <a:chExt cx="0" cy="0"/>
        </a:xfrm>
      </p:grpSpPr>
      <p:sp>
        <p:nvSpPr>
          <p:cNvPr id="6" name="Mental Health Contacts" hidden="1">
            <a:extLst>
              <a:ext uri="{FF2B5EF4-FFF2-40B4-BE49-F238E27FC236}">
                <a16:creationId xmlns:a16="http://schemas.microsoft.com/office/drawing/2014/main" id="{AED32E24-8CC3-4755-89E6-6F67FBCA6E1B}"/>
              </a:ext>
            </a:extLst>
          </p:cNvPr>
          <p:cNvSpPr>
            <a:spLocks noGrp="1"/>
          </p:cNvSpPr>
          <p:nvPr>
            <p:ph type="title" hasCustomPrompt="1"/>
          </p:nvPr>
        </p:nvSpPr>
        <p:spPr>
          <a:xfrm>
            <a:off x="666750" y="-1654175"/>
            <a:ext cx="10515600" cy="1325563"/>
          </a:xfrm>
        </p:spPr>
        <p:txBody>
          <a:bodyPr/>
          <a:lstStyle>
            <a:lvl1pPr>
              <a:defRPr/>
            </a:lvl1pPr>
          </a:lstStyle>
          <a:p>
            <a:r>
              <a:rPr lang="en-US" dirty="0"/>
              <a:t>Mental Health Contacts</a:t>
            </a:r>
            <a:endParaRPr lang="en-GB" dirty="0"/>
          </a:p>
        </p:txBody>
      </p:sp>
      <p:graphicFrame>
        <p:nvGraphicFramePr>
          <p:cNvPr id="7" name="Table 6">
            <a:extLst>
              <a:ext uri="{FF2B5EF4-FFF2-40B4-BE49-F238E27FC236}">
                <a16:creationId xmlns:a16="http://schemas.microsoft.com/office/drawing/2014/main" id="{1D015A65-581C-4A5C-8336-BC79110827AB}"/>
              </a:ext>
            </a:extLst>
          </p:cNvPr>
          <p:cNvGraphicFramePr>
            <a:graphicFrameLocks noGrp="1"/>
          </p:cNvGraphicFramePr>
          <p:nvPr userDrawn="1"/>
        </p:nvGraphicFramePr>
        <p:xfrm>
          <a:off x="0" y="0"/>
          <a:ext cx="12192000" cy="6858000"/>
        </p:xfrm>
        <a:graphic>
          <a:graphicData uri="http://schemas.openxmlformats.org/drawingml/2006/table">
            <a:tbl>
              <a:tblPr firstCol="1" bandRow="1">
                <a:tableStyleId>{5C22544A-7EE6-4342-B048-85BDC9FD1C3A}</a:tableStyleId>
              </a:tblPr>
              <a:tblGrid>
                <a:gridCol w="3486150">
                  <a:extLst>
                    <a:ext uri="{9D8B030D-6E8A-4147-A177-3AD203B41FA5}">
                      <a16:colId xmlns:a16="http://schemas.microsoft.com/office/drawing/2014/main" val="4189882599"/>
                    </a:ext>
                  </a:extLst>
                </a:gridCol>
                <a:gridCol w="4171950">
                  <a:extLst>
                    <a:ext uri="{9D8B030D-6E8A-4147-A177-3AD203B41FA5}">
                      <a16:colId xmlns:a16="http://schemas.microsoft.com/office/drawing/2014/main" val="1955175015"/>
                    </a:ext>
                  </a:extLst>
                </a:gridCol>
                <a:gridCol w="4533900">
                  <a:extLst>
                    <a:ext uri="{9D8B030D-6E8A-4147-A177-3AD203B41FA5}">
                      <a16:colId xmlns:a16="http://schemas.microsoft.com/office/drawing/2014/main" val="2894156213"/>
                    </a:ext>
                  </a:extLst>
                </a:gridCol>
              </a:tblGrid>
              <a:tr h="1286766">
                <a:tc>
                  <a:txBody>
                    <a:bodyPr/>
                    <a:lstStyle/>
                    <a:p>
                      <a:endParaRPr lang="en-GB"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James’ Place provides suicidal crisis support for men</a:t>
                      </a:r>
                      <a:endParaRPr lang="en-GB" dirty="0">
                        <a:latin typeface="Arial Narrow" panose="020B0606020202030204" pitchFamily="34" charset="0"/>
                      </a:endParaRPr>
                    </a:p>
                  </a:txBody>
                  <a:tcPr marL="144000" marR="144000" marT="108000" marB="108000" anchor="ctr">
                    <a:solidFill>
                      <a:srgbClr val="D6DCEE"/>
                    </a:solidFill>
                  </a:tcPr>
                </a:tc>
                <a:tc>
                  <a:txBody>
                    <a:bodyPr/>
                    <a:lstStyle/>
                    <a:p>
                      <a:pPr marL="541338" indent="0" algn="l"/>
                      <a:r>
                        <a:rPr lang="en-US" dirty="0">
                          <a:hlinkClick r:id="rId3"/>
                        </a:rPr>
                        <a:t>www.jamesplace.org.uk</a:t>
                      </a:r>
                      <a:endParaRPr lang="en-US" dirty="0"/>
                    </a:p>
                    <a:p>
                      <a:pPr marL="541338" indent="0" algn="l"/>
                      <a:r>
                        <a:rPr lang="en-GB" dirty="0"/>
                        <a:t>Text JP to 85258</a:t>
                      </a:r>
                    </a:p>
                  </a:txBody>
                  <a:tcPr marL="144000" marR="144000" marT="108000" marB="108000" anchor="ctr">
                    <a:solidFill>
                      <a:srgbClr val="D6DCEE"/>
                    </a:solidFill>
                  </a:tcPr>
                </a:tc>
                <a:extLst>
                  <a:ext uri="{0D108BD9-81ED-4DB2-BD59-A6C34878D82A}">
                    <a16:rowId xmlns:a16="http://schemas.microsoft.com/office/drawing/2014/main" val="2618935268"/>
                  </a:ext>
                </a:extLst>
              </a:tr>
              <a:tr h="1428156">
                <a:tc>
                  <a:txBody>
                    <a:bodyPr/>
                    <a:lstStyle/>
                    <a:p>
                      <a:endParaRPr lang="en-GB"/>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Here to make sure no one has to face</a:t>
                      </a:r>
                      <a:br>
                        <a:rPr lang="en-US" dirty="0">
                          <a:latin typeface="Arial Narrow" panose="020B0606020202030204" pitchFamily="34" charset="0"/>
                        </a:rPr>
                      </a:br>
                      <a:r>
                        <a:rPr lang="en-US" dirty="0">
                          <a:latin typeface="Arial Narrow" panose="020B0606020202030204" pitchFamily="34" charset="0"/>
                        </a:rPr>
                        <a:t>a mental health problem alone</a:t>
                      </a:r>
                      <a:endParaRPr lang="en-GB" dirty="0">
                        <a:latin typeface="Arial Narrow" panose="020B0606020202030204" pitchFamily="34" charset="0"/>
                      </a:endParaRPr>
                    </a:p>
                  </a:txBody>
                  <a:tcPr marL="144000" marR="144000" marT="108000" marB="108000" anchor="ctr">
                    <a:solidFill>
                      <a:srgbClr val="C5DAF7"/>
                    </a:solidFill>
                  </a:tcPr>
                </a:tc>
                <a:tc>
                  <a:txBody>
                    <a:bodyPr/>
                    <a:lstStyle/>
                    <a:p>
                      <a:pPr marL="541338" indent="0" algn="l"/>
                      <a:r>
                        <a:rPr lang="en-US" dirty="0">
                          <a:hlinkClick r:id="rId4"/>
                        </a:rPr>
                        <a:t>www.mind.org.uk</a:t>
                      </a:r>
                      <a:endParaRPr lang="en-US" dirty="0"/>
                    </a:p>
                    <a:p>
                      <a:pPr marL="541338" indent="0" algn="l"/>
                      <a:r>
                        <a:rPr lang="en-GB" dirty="0"/>
                        <a:t>86463</a:t>
                      </a:r>
                    </a:p>
                    <a:p>
                      <a:pPr marL="541338" indent="0" algn="l"/>
                      <a:r>
                        <a:rPr lang="en-GB" dirty="0"/>
                        <a:t>0300 123 3393</a:t>
                      </a:r>
                    </a:p>
                    <a:p>
                      <a:pPr marL="541338" indent="0" algn="l"/>
                      <a:r>
                        <a:rPr lang="en-GB" dirty="0">
                          <a:hlinkClick r:id="rId5"/>
                        </a:rPr>
                        <a:t>info@mind.org.uk</a:t>
                      </a:r>
                      <a:endParaRPr lang="en-GB" dirty="0"/>
                    </a:p>
                  </a:txBody>
                  <a:tcPr marL="144000" marR="144000" marT="108000" marB="108000" anchor="ctr">
                    <a:solidFill>
                      <a:srgbClr val="C5DAF7"/>
                    </a:solidFill>
                  </a:tcPr>
                </a:tc>
                <a:extLst>
                  <a:ext uri="{0D108BD9-81ED-4DB2-BD59-A6C34878D82A}">
                    <a16:rowId xmlns:a16="http://schemas.microsoft.com/office/drawing/2014/main" val="503971984"/>
                  </a:ext>
                </a:extLst>
              </a:tr>
              <a:tr h="1286766">
                <a:tc>
                  <a:txBody>
                    <a:bodyPr/>
                    <a:lstStyle/>
                    <a:p>
                      <a:endParaRPr lang="en-GB"/>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We support anyone who needs help. Whatever you're going through</a:t>
                      </a:r>
                      <a:endParaRPr lang="en-GB" dirty="0">
                        <a:latin typeface="Arial Narrow" panose="020B0606020202030204" pitchFamily="34" charset="0"/>
                      </a:endParaRPr>
                    </a:p>
                  </a:txBody>
                  <a:tcPr marL="144000" marR="144000" marT="108000" marB="108000" anchor="ctr">
                    <a:solidFill>
                      <a:srgbClr val="E8F5DF"/>
                    </a:solidFill>
                  </a:tcPr>
                </a:tc>
                <a:tc>
                  <a:txBody>
                    <a:bodyPr/>
                    <a:lstStyle/>
                    <a:p>
                      <a:pPr marL="541338" indent="0" algn="l"/>
                      <a:r>
                        <a:rPr lang="en-GB" dirty="0">
                          <a:hlinkClick r:id="rId6"/>
                        </a:rPr>
                        <a:t>www.samaritans.org</a:t>
                      </a:r>
                      <a:r>
                        <a:rPr lang="en-GB" dirty="0"/>
                        <a:t> </a:t>
                      </a:r>
                      <a:endParaRPr lang="en-US" dirty="0"/>
                    </a:p>
                    <a:p>
                      <a:pPr marL="541338" indent="0" algn="l"/>
                      <a:r>
                        <a:rPr lang="en-GB" dirty="0"/>
                        <a:t>116 123</a:t>
                      </a:r>
                    </a:p>
                    <a:p>
                      <a:pPr marL="541338" indent="0" algn="l"/>
                      <a:r>
                        <a:rPr lang="en-GB" dirty="0">
                          <a:hlinkClick r:id="rId7"/>
                        </a:rPr>
                        <a:t>jo@samaritans.org.uk</a:t>
                      </a:r>
                      <a:endParaRPr lang="en-GB" dirty="0"/>
                    </a:p>
                  </a:txBody>
                  <a:tcPr marL="144000" marR="144000" marT="108000" marB="108000" anchor="ctr">
                    <a:solidFill>
                      <a:srgbClr val="E8F5DF"/>
                    </a:solidFill>
                  </a:tcPr>
                </a:tc>
                <a:extLst>
                  <a:ext uri="{0D108BD9-81ED-4DB2-BD59-A6C34878D82A}">
                    <a16:rowId xmlns:a16="http://schemas.microsoft.com/office/drawing/2014/main" val="916993151"/>
                  </a:ext>
                </a:extLst>
              </a:tr>
              <a:tr h="1428156">
                <a:tc>
                  <a:txBody>
                    <a:bodyPr/>
                    <a:lstStyle/>
                    <a:p>
                      <a:endParaRPr lang="en-GB"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We are a growing movement of people changing how we all think and </a:t>
                      </a:r>
                      <a:br>
                        <a:rPr lang="en-US" dirty="0">
                          <a:latin typeface="Arial Narrow" panose="020B0606020202030204" pitchFamily="34" charset="0"/>
                        </a:rPr>
                      </a:br>
                      <a:r>
                        <a:rPr lang="en-US" dirty="0">
                          <a:latin typeface="Arial Narrow" panose="020B0606020202030204" pitchFamily="34" charset="0"/>
                        </a:rPr>
                        <a:t>act about mental health problems</a:t>
                      </a:r>
                      <a:endParaRPr lang="en-GB" dirty="0">
                        <a:latin typeface="Arial Narrow" panose="020B0606020202030204" pitchFamily="34" charset="0"/>
                      </a:endParaRPr>
                    </a:p>
                  </a:txBody>
                  <a:tcPr marL="144000" marR="144000" marT="108000" marB="108000" anchor="ctr">
                    <a:solidFill>
                      <a:srgbClr val="FFE7F0"/>
                    </a:solidFill>
                  </a:tcPr>
                </a:tc>
                <a:tc>
                  <a:txBody>
                    <a:bodyPr/>
                    <a:lstStyle/>
                    <a:p>
                      <a:pPr marL="541338"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8"/>
                        </a:rPr>
                        <a:t>www.time-to-change.org.uk</a:t>
                      </a:r>
                      <a:r>
                        <a:rPr lang="en-US" dirty="0"/>
                        <a:t> </a:t>
                      </a:r>
                    </a:p>
                  </a:txBody>
                  <a:tcPr marL="144000" marR="144000" marT="108000" marB="108000" anchor="ctr">
                    <a:solidFill>
                      <a:srgbClr val="FFE7F0"/>
                    </a:solidFill>
                  </a:tcPr>
                </a:tc>
                <a:extLst>
                  <a:ext uri="{0D108BD9-81ED-4DB2-BD59-A6C34878D82A}">
                    <a16:rowId xmlns:a16="http://schemas.microsoft.com/office/drawing/2014/main" val="3372972173"/>
                  </a:ext>
                </a:extLst>
              </a:tr>
              <a:tr h="1428156">
                <a:tc>
                  <a:txBody>
                    <a:bodyPr/>
                    <a:lstStyle/>
                    <a:p>
                      <a:endParaRPr lang="en-GB"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Arial Narrow" panose="020B0606020202030204" pitchFamily="34" charset="0"/>
                          <a:ea typeface="+mn-ea"/>
                          <a:cs typeface="+mn-cs"/>
                        </a:rPr>
                        <a:t>The Wellbeing Team offer many different types of support or advice on any issue that may be impacting your state of health and happiness.</a:t>
                      </a:r>
                      <a:endParaRPr lang="en-GB" dirty="0">
                        <a:latin typeface="Arial Narrow" panose="020B0606020202030204" pitchFamily="34" charset="0"/>
                      </a:endParaRPr>
                    </a:p>
                  </a:txBody>
                  <a:tcPr marL="144000" marR="144000" marT="108000" marB="108000" anchor="ctr">
                    <a:solidFill>
                      <a:schemeClr val="bg2"/>
                    </a:solidFill>
                  </a:tcPr>
                </a:tc>
                <a:tc>
                  <a:txBody>
                    <a:bodyPr/>
                    <a:lstStyle/>
                    <a:p>
                      <a:pPr marL="541338" indent="0"/>
                      <a:r>
                        <a:rPr lang="en-US" dirty="0">
                          <a:hlinkClick r:id="rId9"/>
                        </a:rPr>
                        <a:t>www.edgehill.ac.uk/studentservices</a:t>
                      </a:r>
                      <a:endParaRPr lang="en-US" dirty="0"/>
                    </a:p>
                    <a:p>
                      <a:pPr marL="541338" indent="0"/>
                      <a:r>
                        <a:rPr lang="en-US" dirty="0">
                          <a:hlinkClick r:id="rId10"/>
                        </a:rPr>
                        <a:t>studentwellbeing@edgehill.ac.uk</a:t>
                      </a:r>
                      <a:endParaRPr lang="en-US" dirty="0"/>
                    </a:p>
                    <a:p>
                      <a:pPr marL="541338" indent="0"/>
                      <a:r>
                        <a:rPr lang="en-US" dirty="0"/>
                        <a:t>01695 650 988</a:t>
                      </a:r>
                    </a:p>
                    <a:p>
                      <a:pPr marL="541338" indent="0"/>
                      <a:r>
                        <a:rPr lang="en-US" dirty="0"/>
                        <a:t>Catalyst Helpdesk</a:t>
                      </a:r>
                      <a:endParaRPr lang="en-GB" dirty="0"/>
                    </a:p>
                  </a:txBody>
                  <a:tcPr marL="144000" marR="144000" marT="108000" marB="108000" anchor="ctr">
                    <a:solidFill>
                      <a:schemeClr val="bg2"/>
                    </a:solidFill>
                  </a:tcPr>
                </a:tc>
                <a:extLst>
                  <a:ext uri="{0D108BD9-81ED-4DB2-BD59-A6C34878D82A}">
                    <a16:rowId xmlns:a16="http://schemas.microsoft.com/office/drawing/2014/main" val="1149333907"/>
                  </a:ext>
                </a:extLst>
              </a:tr>
            </a:tbl>
          </a:graphicData>
        </a:graphic>
      </p:graphicFrame>
      <p:pic>
        <p:nvPicPr>
          <p:cNvPr id="8" name="Picture 7" descr="James' Place logo">
            <a:extLst>
              <a:ext uri="{FF2B5EF4-FFF2-40B4-BE49-F238E27FC236}">
                <a16:creationId xmlns:a16="http://schemas.microsoft.com/office/drawing/2014/main" id="{0B65D8F4-7019-4183-A399-ED4F6AE461CF}"/>
              </a:ext>
            </a:extLst>
          </p:cNvPr>
          <p:cNvPicPr>
            <a:picLocks noChangeAspect="1"/>
          </p:cNvPicPr>
          <p:nvPr userDrawn="1"/>
        </p:nvPicPr>
        <p:blipFill>
          <a:blip r:embed="rId11"/>
          <a:stretch>
            <a:fillRect/>
          </a:stretch>
        </p:blipFill>
        <p:spPr>
          <a:xfrm>
            <a:off x="378408" y="308465"/>
            <a:ext cx="2711759" cy="915149"/>
          </a:xfrm>
          <a:prstGeom prst="rect">
            <a:avLst/>
          </a:prstGeom>
        </p:spPr>
      </p:pic>
      <p:pic>
        <p:nvPicPr>
          <p:cNvPr id="9" name="Picture 2" descr="Mind Charity Logo">
            <a:extLst>
              <a:ext uri="{FF2B5EF4-FFF2-40B4-BE49-F238E27FC236}">
                <a16:creationId xmlns:a16="http://schemas.microsoft.com/office/drawing/2014/main" id="{3FCB1FB6-D5A8-4A69-9202-813FF2E2FFEE}"/>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440275" y="1491626"/>
            <a:ext cx="2649892" cy="11659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amaritans logo">
            <a:extLst>
              <a:ext uri="{FF2B5EF4-FFF2-40B4-BE49-F238E27FC236}">
                <a16:creationId xmlns:a16="http://schemas.microsoft.com/office/drawing/2014/main" id="{7265702A-B6DB-46BE-A0E1-2D8B0E6C2DFF}"/>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18993" b="18895"/>
          <a:stretch/>
        </p:blipFill>
        <p:spPr bwMode="auto">
          <a:xfrm>
            <a:off x="440275" y="2925591"/>
            <a:ext cx="2649892" cy="10972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Time to change logo">
            <a:extLst>
              <a:ext uri="{FF2B5EF4-FFF2-40B4-BE49-F238E27FC236}">
                <a16:creationId xmlns:a16="http://schemas.microsoft.com/office/drawing/2014/main" id="{DFF094E1-ABAA-42AC-8CB2-19EBFB85C6BE}"/>
              </a:ext>
            </a:extLst>
          </p:cNvPr>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l="4762" t="24762" r="4762" b="19910"/>
          <a:stretch/>
        </p:blipFill>
        <p:spPr bwMode="auto">
          <a:xfrm>
            <a:off x="219237" y="4290877"/>
            <a:ext cx="2870930" cy="10972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edge hill university logo">
            <a:extLst>
              <a:ext uri="{FF2B5EF4-FFF2-40B4-BE49-F238E27FC236}">
                <a16:creationId xmlns:a16="http://schemas.microsoft.com/office/drawing/2014/main" id="{D7FEED9D-EFA4-47ED-81ED-A46FC7835AD8}"/>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41652" y="5656163"/>
            <a:ext cx="1826099" cy="103214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FBC35C9F-E031-4387-A329-FEC0D9788FFB}"/>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928343" y="2051950"/>
            <a:ext cx="241707" cy="241707"/>
          </a:xfrm>
          <a:prstGeom prst="rect">
            <a:avLst/>
          </a:prstGeom>
        </p:spPr>
      </p:pic>
      <p:pic>
        <p:nvPicPr>
          <p:cNvPr id="14" name="Graphic 13">
            <a:extLst>
              <a:ext uri="{FF2B5EF4-FFF2-40B4-BE49-F238E27FC236}">
                <a16:creationId xmlns:a16="http://schemas.microsoft.com/office/drawing/2014/main" id="{05553124-24CA-4CFA-AFE9-630324E9AC66}"/>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24515" y="2325564"/>
            <a:ext cx="245535" cy="245535"/>
          </a:xfrm>
          <a:prstGeom prst="rect">
            <a:avLst/>
          </a:prstGeom>
        </p:spPr>
      </p:pic>
      <p:pic>
        <p:nvPicPr>
          <p:cNvPr id="15" name="Graphic 14">
            <a:extLst>
              <a:ext uri="{FF2B5EF4-FFF2-40B4-BE49-F238E27FC236}">
                <a16:creationId xmlns:a16="http://schemas.microsoft.com/office/drawing/2014/main" id="{51930305-ED82-48F7-8E28-177BD19A72DA}"/>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1484006"/>
            <a:ext cx="245250" cy="245250"/>
          </a:xfrm>
          <a:prstGeom prst="rect">
            <a:avLst/>
          </a:prstGeom>
        </p:spPr>
      </p:pic>
      <p:pic>
        <p:nvPicPr>
          <p:cNvPr id="16" name="Graphic 15">
            <a:extLst>
              <a:ext uri="{FF2B5EF4-FFF2-40B4-BE49-F238E27FC236}">
                <a16:creationId xmlns:a16="http://schemas.microsoft.com/office/drawing/2014/main" id="{6A50986C-4634-4A16-A45A-1671CA3BB1D8}"/>
              </a:ext>
              <a:ext uri="{C183D7F6-B498-43B3-948B-1728B52AA6E4}">
                <adec:decorative xmlns:adec="http://schemas.microsoft.com/office/drawing/2017/decorative" val="1"/>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928343" y="1758100"/>
            <a:ext cx="241707" cy="241707"/>
          </a:xfrm>
          <a:prstGeom prst="rect">
            <a:avLst/>
          </a:prstGeom>
        </p:spPr>
      </p:pic>
      <p:pic>
        <p:nvPicPr>
          <p:cNvPr id="17" name="Graphic 16">
            <a:extLst>
              <a:ext uri="{FF2B5EF4-FFF2-40B4-BE49-F238E27FC236}">
                <a16:creationId xmlns:a16="http://schemas.microsoft.com/office/drawing/2014/main" id="{A0BB8ED6-B346-4F6C-9AEB-A0D9293C55D2}"/>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928343" y="3249928"/>
            <a:ext cx="241707" cy="241707"/>
          </a:xfrm>
          <a:prstGeom prst="rect">
            <a:avLst/>
          </a:prstGeom>
        </p:spPr>
      </p:pic>
      <p:pic>
        <p:nvPicPr>
          <p:cNvPr id="18" name="Graphic 17">
            <a:extLst>
              <a:ext uri="{FF2B5EF4-FFF2-40B4-BE49-F238E27FC236}">
                <a16:creationId xmlns:a16="http://schemas.microsoft.com/office/drawing/2014/main" id="{9C44DCA9-C15E-4F08-AAC8-1A35ECAB5035}"/>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24515" y="3523542"/>
            <a:ext cx="245535" cy="245535"/>
          </a:xfrm>
          <a:prstGeom prst="rect">
            <a:avLst/>
          </a:prstGeom>
        </p:spPr>
      </p:pic>
      <p:pic>
        <p:nvPicPr>
          <p:cNvPr id="19" name="Graphic 18">
            <a:extLst>
              <a:ext uri="{FF2B5EF4-FFF2-40B4-BE49-F238E27FC236}">
                <a16:creationId xmlns:a16="http://schemas.microsoft.com/office/drawing/2014/main" id="{4599B2A0-49AA-4875-8ACD-D3D9405D2DEF}"/>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2975221"/>
            <a:ext cx="245250" cy="245250"/>
          </a:xfrm>
          <a:prstGeom prst="rect">
            <a:avLst/>
          </a:prstGeom>
        </p:spPr>
      </p:pic>
      <p:pic>
        <p:nvPicPr>
          <p:cNvPr id="20" name="Graphic 19">
            <a:extLst>
              <a:ext uri="{FF2B5EF4-FFF2-40B4-BE49-F238E27FC236}">
                <a16:creationId xmlns:a16="http://schemas.microsoft.com/office/drawing/2014/main" id="{905D2D20-C586-4521-99C4-D0E1F7B6A8E8}"/>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4621755"/>
            <a:ext cx="245250" cy="245250"/>
          </a:xfrm>
          <a:prstGeom prst="rect">
            <a:avLst/>
          </a:prstGeom>
        </p:spPr>
      </p:pic>
      <p:pic>
        <p:nvPicPr>
          <p:cNvPr id="21" name="Graphic 20">
            <a:extLst>
              <a:ext uri="{FF2B5EF4-FFF2-40B4-BE49-F238E27FC236}">
                <a16:creationId xmlns:a16="http://schemas.microsoft.com/office/drawing/2014/main" id="{47779A42-FAB4-436D-AFB9-AB1795FA6B4A}"/>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394989"/>
            <a:ext cx="245250" cy="245250"/>
          </a:xfrm>
          <a:prstGeom prst="rect">
            <a:avLst/>
          </a:prstGeom>
        </p:spPr>
      </p:pic>
      <p:pic>
        <p:nvPicPr>
          <p:cNvPr id="22" name="Graphic 21">
            <a:extLst>
              <a:ext uri="{FF2B5EF4-FFF2-40B4-BE49-F238E27FC236}">
                <a16:creationId xmlns:a16="http://schemas.microsoft.com/office/drawing/2014/main" id="{08C25860-9A3C-44C4-940F-FF887ADEA68B}"/>
              </a:ext>
              <a:ext uri="{C183D7F6-B498-43B3-948B-1728B52AA6E4}">
                <adec:decorative xmlns:adec="http://schemas.microsoft.com/office/drawing/2017/decorative" val="1"/>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928343" y="661463"/>
            <a:ext cx="241707" cy="241707"/>
          </a:xfrm>
          <a:prstGeom prst="rect">
            <a:avLst/>
          </a:prstGeom>
        </p:spPr>
      </p:pic>
      <p:pic>
        <p:nvPicPr>
          <p:cNvPr id="23" name="Graphic 22">
            <a:extLst>
              <a:ext uri="{FF2B5EF4-FFF2-40B4-BE49-F238E27FC236}">
                <a16:creationId xmlns:a16="http://schemas.microsoft.com/office/drawing/2014/main" id="{78DE49F3-2F7D-4131-BC2C-B9CD9117F336}"/>
              </a:ext>
              <a:ext uri="{C183D7F6-B498-43B3-948B-1728B52AA6E4}">
                <adec:decorative xmlns:adec="http://schemas.microsoft.com/office/drawing/2017/decorative" val="1"/>
              </a:ext>
            </a:extLst>
          </p:cNvPr>
          <p:cNvPicPr>
            <a:picLocks noChangeAspect="1"/>
          </p:cNvPicPr>
          <p:nvPr userDrawn="1"/>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871598" y="6408680"/>
            <a:ext cx="351367" cy="351367"/>
          </a:xfrm>
          <a:prstGeom prst="rect">
            <a:avLst/>
          </a:prstGeom>
        </p:spPr>
      </p:pic>
      <p:pic>
        <p:nvPicPr>
          <p:cNvPr id="24" name="Graphic 23">
            <a:extLst>
              <a:ext uri="{FF2B5EF4-FFF2-40B4-BE49-F238E27FC236}">
                <a16:creationId xmlns:a16="http://schemas.microsoft.com/office/drawing/2014/main" id="{1C95ACB8-A9DF-40EE-A109-C655B4603AC5}"/>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928343" y="5883077"/>
            <a:ext cx="241707" cy="241707"/>
          </a:xfrm>
          <a:prstGeom prst="rect">
            <a:avLst/>
          </a:prstGeom>
        </p:spPr>
      </p:pic>
      <p:pic>
        <p:nvPicPr>
          <p:cNvPr id="25" name="Graphic 24">
            <a:extLst>
              <a:ext uri="{FF2B5EF4-FFF2-40B4-BE49-F238E27FC236}">
                <a16:creationId xmlns:a16="http://schemas.microsoft.com/office/drawing/2014/main" id="{0BED2325-8870-4E6B-90B7-386D4DB4A952}"/>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24515" y="6156691"/>
            <a:ext cx="245535" cy="245535"/>
          </a:xfrm>
          <a:prstGeom prst="rect">
            <a:avLst/>
          </a:prstGeom>
        </p:spPr>
      </p:pic>
      <p:pic>
        <p:nvPicPr>
          <p:cNvPr id="26" name="Graphic 25">
            <a:extLst>
              <a:ext uri="{FF2B5EF4-FFF2-40B4-BE49-F238E27FC236}">
                <a16:creationId xmlns:a16="http://schemas.microsoft.com/office/drawing/2014/main" id="{6318BE9B-1917-4802-8843-E0203C5A3F7C}"/>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5608370"/>
            <a:ext cx="245250" cy="245250"/>
          </a:xfrm>
          <a:prstGeom prst="rect">
            <a:avLst/>
          </a:prstGeom>
        </p:spPr>
      </p:pic>
    </p:spTree>
    <p:custDataLst>
      <p:tags r:id="rId1"/>
    </p:custDataLst>
    <p:extLst>
      <p:ext uri="{BB962C8B-B14F-4D97-AF65-F5344CB8AC3E}">
        <p14:creationId xmlns:p14="http://schemas.microsoft.com/office/powerpoint/2010/main" val="22155434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Medic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1EF651-4853-4C5C-95AF-77E266426E44}"/>
              </a:ext>
              <a:ext uri="{C183D7F6-B498-43B3-948B-1728B52AA6E4}">
                <adec:decorative xmlns:adec="http://schemas.microsoft.com/office/drawing/2017/decorative" val="1"/>
              </a:ext>
            </a:extLst>
          </p:cNvPr>
          <p:cNvSpPr/>
          <p:nvPr userDrawn="1"/>
        </p:nvSpPr>
        <p:spPr>
          <a:xfrm>
            <a:off x="0" y="0"/>
            <a:ext cx="12191999" cy="3429000"/>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a:extLst>
              <a:ext uri="{FF2B5EF4-FFF2-40B4-BE49-F238E27FC236}">
                <a16:creationId xmlns:a16="http://schemas.microsoft.com/office/drawing/2014/main" id="{CEB96452-F7F4-45B1-BAE9-58A2F49CFBA1}"/>
              </a:ext>
            </a:extLst>
          </p:cNvPr>
          <p:cNvSpPr>
            <a:spLocks noGrp="1"/>
          </p:cNvSpPr>
          <p:nvPr>
            <p:ph type="ctrTitle" hasCustomPrompt="1"/>
          </p:nvPr>
        </p:nvSpPr>
        <p:spPr>
          <a:xfrm>
            <a:off x="537028" y="1484902"/>
            <a:ext cx="6691084" cy="825713"/>
          </a:xfrm>
        </p:spPr>
        <p:txBody>
          <a:bodyPr anchor="ctr">
            <a:normAutofit/>
          </a:bodyPr>
          <a:lstStyle>
            <a:lvl1pPr algn="l">
              <a:defRPr sz="4000">
                <a:solidFill>
                  <a:srgbClr val="FFFFFF"/>
                </a:solidFill>
                <a:latin typeface="Abadi" panose="020B0604020104020204" pitchFamily="34" charset="0"/>
              </a:defRPr>
            </a:lvl1pPr>
          </a:lstStyle>
          <a:p>
            <a:r>
              <a:rPr lang="en-US" dirty="0"/>
              <a:t>Medicine (MBChB)</a:t>
            </a:r>
            <a:endParaRPr lang="en-GB" dirty="0"/>
          </a:p>
        </p:txBody>
      </p:sp>
      <p:pic>
        <p:nvPicPr>
          <p:cNvPr id="8" name="Picture 7" descr="White text on a purple background.  Edge Hill University logo to the left with Medical School text to the right">
            <a:extLst>
              <a:ext uri="{FF2B5EF4-FFF2-40B4-BE49-F238E27FC236}">
                <a16:creationId xmlns:a16="http://schemas.microsoft.com/office/drawing/2014/main" id="{D4C40210-DE7C-47FE-A810-79BCC2CDA9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2538" y="1872039"/>
            <a:ext cx="3839323" cy="1386303"/>
          </a:xfrm>
          <a:prstGeom prst="rect">
            <a:avLst/>
          </a:prstGeom>
        </p:spPr>
      </p:pic>
      <p:cxnSp>
        <p:nvCxnSpPr>
          <p:cNvPr id="5" name="Straight Connector 4">
            <a:extLst>
              <a:ext uri="{FF2B5EF4-FFF2-40B4-BE49-F238E27FC236}">
                <a16:creationId xmlns:a16="http://schemas.microsoft.com/office/drawing/2014/main" id="{6C7FF7FB-1987-4117-B969-C79A45BCA5A5}"/>
              </a:ext>
            </a:extLst>
          </p:cNvPr>
          <p:cNvCxnSpPr>
            <a:cxnSpLocks/>
          </p:cNvCxnSpPr>
          <p:nvPr userDrawn="1"/>
        </p:nvCxnSpPr>
        <p:spPr>
          <a:xfrm>
            <a:off x="537028" y="2347476"/>
            <a:ext cx="669108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EAF45A6-6E7A-4D01-944B-EF02D343E591}"/>
              </a:ext>
            </a:extLst>
          </p:cNvPr>
          <p:cNvSpPr txBox="1"/>
          <p:nvPr userDrawn="1"/>
        </p:nvSpPr>
        <p:spPr>
          <a:xfrm>
            <a:off x="537028" y="2456063"/>
            <a:ext cx="6154057" cy="523220"/>
          </a:xfrm>
          <a:prstGeom prst="rect">
            <a:avLst/>
          </a:prstGeom>
          <a:noFill/>
        </p:spPr>
        <p:txBody>
          <a:bodyPr wrap="square" rtlCol="0">
            <a:spAutoFit/>
          </a:bodyPr>
          <a:lstStyle/>
          <a:p>
            <a:r>
              <a:rPr lang="en-US" sz="2800" dirty="0">
                <a:solidFill>
                  <a:prstClr val="white"/>
                </a:solidFill>
                <a:latin typeface="Georgia" panose="02040502050405020303" pitchFamily="18" charset="0"/>
              </a:rPr>
              <a:t>2021-2022</a:t>
            </a:r>
            <a:endParaRPr lang="en-GB" sz="2800" dirty="0">
              <a:solidFill>
                <a:prstClr val="white"/>
              </a:solidFill>
              <a:latin typeface="Georgia" panose="02040502050405020303" pitchFamily="18" charset="0"/>
            </a:endParaRPr>
          </a:p>
        </p:txBody>
      </p:sp>
      <p:pic>
        <p:nvPicPr>
          <p:cNvPr id="30" name="Picture 29" descr="Icon image of a mobile phone with a cross in the centre">
            <a:extLst>
              <a:ext uri="{FF2B5EF4-FFF2-40B4-BE49-F238E27FC236}">
                <a16:creationId xmlns:a16="http://schemas.microsoft.com/office/drawing/2014/main" id="{012CBE1C-5804-444E-8F5B-236800B2FB8F}"/>
              </a:ext>
            </a:extLst>
          </p:cNvPr>
          <p:cNvPicPr>
            <a:picLocks noChangeAspect="1"/>
          </p:cNvPicPr>
          <p:nvPr userDrawn="1"/>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174086" y="3744172"/>
            <a:ext cx="936000" cy="936000"/>
          </a:xfrm>
          <a:prstGeom prst="rect">
            <a:avLst/>
          </a:prstGeom>
        </p:spPr>
      </p:pic>
      <p:pic>
        <p:nvPicPr>
          <p:cNvPr id="32" name="Picture 31" descr="Icon image of a drip bag">
            <a:extLst>
              <a:ext uri="{FF2B5EF4-FFF2-40B4-BE49-F238E27FC236}">
                <a16:creationId xmlns:a16="http://schemas.microsoft.com/office/drawing/2014/main" id="{10E76B5B-E267-4B24-A311-C0CDB4DBF3F7}"/>
              </a:ext>
            </a:extLst>
          </p:cNvPr>
          <p:cNvPicPr>
            <a:picLocks noChangeAspect="1"/>
          </p:cNvPicPr>
          <p:nvPr userDrawn="1"/>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41100" y="3744172"/>
            <a:ext cx="936000" cy="936000"/>
          </a:xfrm>
          <a:prstGeom prst="rect">
            <a:avLst/>
          </a:prstGeom>
        </p:spPr>
      </p:pic>
      <p:pic>
        <p:nvPicPr>
          <p:cNvPr id="38" name="Picture 37" descr="Icon image of a bulbous bottle with liquid inside">
            <a:extLst>
              <a:ext uri="{FF2B5EF4-FFF2-40B4-BE49-F238E27FC236}">
                <a16:creationId xmlns:a16="http://schemas.microsoft.com/office/drawing/2014/main" id="{7885CBD7-4A0F-4904-82B3-4EA5CE88CD3A}"/>
              </a:ext>
            </a:extLst>
          </p:cNvPr>
          <p:cNvPicPr>
            <a:picLocks noChangeAspect="1"/>
          </p:cNvPicPr>
          <p:nvPr userDrawn="1"/>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907593" y="3744172"/>
            <a:ext cx="936000" cy="936000"/>
          </a:xfrm>
          <a:prstGeom prst="rect">
            <a:avLst/>
          </a:prstGeom>
        </p:spPr>
      </p:pic>
      <p:pic>
        <p:nvPicPr>
          <p:cNvPr id="46" name="Picture 45" descr="Icon image of a syringe">
            <a:extLst>
              <a:ext uri="{FF2B5EF4-FFF2-40B4-BE49-F238E27FC236}">
                <a16:creationId xmlns:a16="http://schemas.microsoft.com/office/drawing/2014/main" id="{D8D3DF63-EC76-4ACE-80E3-F3E4A9A57FF3}"/>
              </a:ext>
            </a:extLst>
          </p:cNvPr>
          <p:cNvPicPr>
            <a:picLocks noChangeAspect="1"/>
          </p:cNvPicPr>
          <p:nvPr userDrawn="1"/>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74607" y="3744172"/>
            <a:ext cx="936000" cy="936000"/>
          </a:xfrm>
          <a:prstGeom prst="rect">
            <a:avLst/>
          </a:prstGeom>
        </p:spPr>
      </p:pic>
      <p:pic>
        <p:nvPicPr>
          <p:cNvPr id="48" name="Picture 47" descr="Icon image of pills">
            <a:extLst>
              <a:ext uri="{FF2B5EF4-FFF2-40B4-BE49-F238E27FC236}">
                <a16:creationId xmlns:a16="http://schemas.microsoft.com/office/drawing/2014/main" id="{EB6A3537-D84D-47DD-973D-785670C2B1DB}"/>
              </a:ext>
            </a:extLst>
          </p:cNvPr>
          <p:cNvPicPr>
            <a:picLocks noChangeAspect="1"/>
          </p:cNvPicPr>
          <p:nvPr userDrawn="1"/>
        </p:nvPicPr>
        <p:blipFill>
          <a:blip r:embed="rId8"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841621" y="3744172"/>
            <a:ext cx="936000" cy="936000"/>
          </a:xfrm>
          <a:prstGeom prst="rect">
            <a:avLst/>
          </a:prstGeom>
        </p:spPr>
      </p:pic>
      <p:pic>
        <p:nvPicPr>
          <p:cNvPr id="50" name="Picture 49" descr="Icon image of a stethoscope">
            <a:extLst>
              <a:ext uri="{FF2B5EF4-FFF2-40B4-BE49-F238E27FC236}">
                <a16:creationId xmlns:a16="http://schemas.microsoft.com/office/drawing/2014/main" id="{5644978C-CE78-4973-AF19-B2A747542DAF}"/>
              </a:ext>
            </a:extLst>
          </p:cNvPr>
          <p:cNvPicPr>
            <a:picLocks noChangeAspect="1"/>
          </p:cNvPicPr>
          <p:nvPr userDrawn="1"/>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10707070" y="3744172"/>
            <a:ext cx="936000" cy="936000"/>
          </a:xfrm>
          <a:prstGeom prst="rect">
            <a:avLst/>
          </a:prstGeom>
        </p:spPr>
      </p:pic>
      <p:pic>
        <p:nvPicPr>
          <p:cNvPr id="52" name="Picture 51" descr="Icon image of a heart with a heart trace through the middle">
            <a:extLst>
              <a:ext uri="{FF2B5EF4-FFF2-40B4-BE49-F238E27FC236}">
                <a16:creationId xmlns:a16="http://schemas.microsoft.com/office/drawing/2014/main" id="{03D9BFF0-9CB5-4924-9AC8-2CC6C5A47CC0}"/>
              </a:ext>
            </a:extLst>
          </p:cNvPr>
          <p:cNvPicPr>
            <a:picLocks noChangeAspect="1"/>
          </p:cNvPicPr>
          <p:nvPr userDrawn="1"/>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440579" y="3744172"/>
            <a:ext cx="936000" cy="936000"/>
          </a:xfrm>
          <a:prstGeom prst="rect">
            <a:avLst/>
          </a:prstGeom>
        </p:spPr>
      </p:pic>
      <p:pic>
        <p:nvPicPr>
          <p:cNvPr id="58" name="Picture 57" descr="Icon image of lungs">
            <a:extLst>
              <a:ext uri="{FF2B5EF4-FFF2-40B4-BE49-F238E27FC236}">
                <a16:creationId xmlns:a16="http://schemas.microsoft.com/office/drawing/2014/main" id="{055A57B7-9F2B-4078-8521-71E4FD63F39C}"/>
              </a:ext>
            </a:extLst>
          </p:cNvPr>
          <p:cNvPicPr>
            <a:picLocks noChangeAspect="1"/>
          </p:cNvPicPr>
          <p:nvPr userDrawn="1"/>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75128" y="3744172"/>
            <a:ext cx="936000" cy="936000"/>
          </a:xfrm>
          <a:prstGeom prst="rect">
            <a:avLst/>
          </a:prstGeom>
        </p:spPr>
      </p:pic>
      <p:pic>
        <p:nvPicPr>
          <p:cNvPr id="59" name="Picture 58" descr="Icon image of hands holding a heart">
            <a:extLst>
              <a:ext uri="{FF2B5EF4-FFF2-40B4-BE49-F238E27FC236}">
                <a16:creationId xmlns:a16="http://schemas.microsoft.com/office/drawing/2014/main" id="{06F25A34-F544-4626-BF3F-7E2623E3A235}"/>
              </a:ext>
            </a:extLst>
          </p:cNvPr>
          <p:cNvPicPr>
            <a:picLocks noChangeAspect="1"/>
          </p:cNvPicPr>
          <p:nvPr userDrawn="1"/>
        </p:nvPicPr>
        <p:blipFill rotWithShape="1">
          <a:blip r:embed="rId12" cstate="print">
            <a:duotone>
              <a:schemeClr val="accent2">
                <a:shade val="45000"/>
                <a:satMod val="135000"/>
              </a:schemeClr>
              <a:prstClr val="white"/>
            </a:duotone>
            <a:extLst>
              <a:ext uri="{28A0092B-C50C-407E-A947-70E740481C1C}">
                <a14:useLocalDpi xmlns:a14="http://schemas.microsoft.com/office/drawing/2010/main" val="0"/>
              </a:ext>
            </a:extLst>
          </a:blip>
          <a:srcRect t="-10" r="-5419"/>
          <a:stretch/>
        </p:blipFill>
        <p:spPr>
          <a:xfrm>
            <a:off x="3108112" y="3744078"/>
            <a:ext cx="986714" cy="936094"/>
          </a:xfrm>
          <a:prstGeom prst="rect">
            <a:avLst/>
          </a:prstGeom>
        </p:spPr>
      </p:pic>
      <p:sp>
        <p:nvSpPr>
          <p:cNvPr id="3" name="Rectangle 2">
            <a:extLst>
              <a:ext uri="{FF2B5EF4-FFF2-40B4-BE49-F238E27FC236}">
                <a16:creationId xmlns:a16="http://schemas.microsoft.com/office/drawing/2014/main" id="{803D89D1-5FB5-4681-9E5A-F52CBF4E82DF}"/>
              </a:ext>
            </a:extLst>
          </p:cNvPr>
          <p:cNvSpPr/>
          <p:nvPr userDrawn="1"/>
        </p:nvSpPr>
        <p:spPr>
          <a:xfrm>
            <a:off x="-6110" y="3297886"/>
            <a:ext cx="12198109" cy="16574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custDataLst>
      <p:tags r:id="rId1"/>
    </p:custDataLst>
    <p:extLst>
      <p:ext uri="{BB962C8B-B14F-4D97-AF65-F5344CB8AC3E}">
        <p14:creationId xmlns:p14="http://schemas.microsoft.com/office/powerpoint/2010/main" val="2447639599"/>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2 Medicin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70C602A-8532-4A83-98D2-6052B9CCB2EF}"/>
              </a:ext>
            </a:extLst>
          </p:cNvPr>
          <p:cNvSpPr>
            <a:spLocks noGrp="1"/>
          </p:cNvSpPr>
          <p:nvPr>
            <p:ph type="subTitle" idx="1"/>
          </p:nvPr>
        </p:nvSpPr>
        <p:spPr>
          <a:xfrm>
            <a:off x="1524000" y="4227887"/>
            <a:ext cx="9144000" cy="1314072"/>
          </a:xfrm>
        </p:spPr>
        <p:txBody>
          <a:bodyPr>
            <a:normAutofit/>
          </a:bodyPr>
          <a:lstStyle>
            <a:lvl1pPr marL="0" indent="0" algn="ctr">
              <a:buNone/>
              <a:defRPr sz="2800">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FE407833-3340-4AB3-A60E-61ED33B2CBA6}"/>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10" name="Rectangle 9">
            <a:extLst>
              <a:ext uri="{FF2B5EF4-FFF2-40B4-BE49-F238E27FC236}">
                <a16:creationId xmlns:a16="http://schemas.microsoft.com/office/drawing/2014/main" id="{59477217-0371-45BB-94B8-8CB68C9966DB}"/>
              </a:ext>
              <a:ext uri="{C183D7F6-B498-43B3-948B-1728B52AA6E4}">
                <adec:decorative xmlns:adec="http://schemas.microsoft.com/office/drawing/2017/decorative" val="1"/>
              </a:ext>
            </a:extLst>
          </p:cNvPr>
          <p:cNvSpPr/>
          <p:nvPr userDrawn="1"/>
        </p:nvSpPr>
        <p:spPr>
          <a:xfrm>
            <a:off x="0" y="0"/>
            <a:ext cx="12192000" cy="1751222"/>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 name="Picture 11" descr="White text on a purple background.  Edge Hill University logo to the left with Medical School text to the right">
            <a:extLst>
              <a:ext uri="{FF2B5EF4-FFF2-40B4-BE49-F238E27FC236}">
                <a16:creationId xmlns:a16="http://schemas.microsoft.com/office/drawing/2014/main" id="{FD371CFF-2EFE-4835-98C9-7DEC0DA11B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317103"/>
            <a:ext cx="3291261" cy="1188409"/>
          </a:xfrm>
          <a:prstGeom prst="rect">
            <a:avLst/>
          </a:prstGeom>
        </p:spPr>
      </p:pic>
      <p:cxnSp>
        <p:nvCxnSpPr>
          <p:cNvPr id="13" name="Straight Connector 12">
            <a:extLst>
              <a:ext uri="{FF2B5EF4-FFF2-40B4-BE49-F238E27FC236}">
                <a16:creationId xmlns:a16="http://schemas.microsoft.com/office/drawing/2014/main" id="{BE1EA570-FF4F-4703-BBDF-C3E914420802}"/>
              </a:ext>
            </a:extLst>
          </p:cNvPr>
          <p:cNvCxnSpPr>
            <a:cxnSpLocks/>
          </p:cNvCxnSpPr>
          <p:nvPr userDrawn="1"/>
        </p:nvCxnSpPr>
        <p:spPr>
          <a:xfrm>
            <a:off x="2750458" y="3862134"/>
            <a:ext cx="669108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EB96452-F7F4-45B1-BAE9-58A2F49CFBA1}"/>
              </a:ext>
            </a:extLst>
          </p:cNvPr>
          <p:cNvSpPr>
            <a:spLocks noGrp="1"/>
          </p:cNvSpPr>
          <p:nvPr>
            <p:ph type="ctrTitle"/>
          </p:nvPr>
        </p:nvSpPr>
        <p:spPr>
          <a:xfrm>
            <a:off x="2007959" y="2149640"/>
            <a:ext cx="8176082" cy="1314076"/>
          </a:xfrm>
        </p:spPr>
        <p:txBody>
          <a:bodyPr anchor="ctr">
            <a:normAutofit/>
          </a:bodyPr>
          <a:lstStyle>
            <a:lvl1pPr algn="ctr">
              <a:defRPr sz="4800">
                <a:solidFill>
                  <a:srgbClr val="6B1D73"/>
                </a:solidFill>
                <a:latin typeface="Abadi" panose="020B0604020104020204" pitchFamily="34" charset="0"/>
              </a:defRPr>
            </a:lvl1pPr>
          </a:lstStyle>
          <a:p>
            <a:r>
              <a:rPr lang="en-US" dirty="0"/>
              <a:t>Click to edit Master title style</a:t>
            </a:r>
            <a:endParaRPr lang="en-GB" dirty="0"/>
          </a:p>
        </p:txBody>
      </p:sp>
      <p:pic>
        <p:nvPicPr>
          <p:cNvPr id="23" name="Picture 22" descr="Icon image of a stethoscope">
            <a:extLst>
              <a:ext uri="{FF2B5EF4-FFF2-40B4-BE49-F238E27FC236}">
                <a16:creationId xmlns:a16="http://schemas.microsoft.com/office/drawing/2014/main" id="{21750716-320B-4538-951C-5168E74F7388}"/>
              </a:ext>
            </a:extLst>
          </p:cNvPr>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30466" y="426198"/>
            <a:ext cx="936000" cy="936000"/>
          </a:xfrm>
          <a:prstGeom prst="rect">
            <a:avLst/>
          </a:prstGeom>
        </p:spPr>
      </p:pic>
      <p:sp>
        <p:nvSpPr>
          <p:cNvPr id="9" name="Rectangle 8">
            <a:extLst>
              <a:ext uri="{FF2B5EF4-FFF2-40B4-BE49-F238E27FC236}">
                <a16:creationId xmlns:a16="http://schemas.microsoft.com/office/drawing/2014/main" id="{F4088522-B803-45B0-9329-E031DD6A5C79}"/>
              </a:ext>
            </a:extLst>
          </p:cNvPr>
          <p:cNvSpPr/>
          <p:nvPr userDrawn="1"/>
        </p:nvSpPr>
        <p:spPr>
          <a:xfrm>
            <a:off x="-6110" y="1746163"/>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341873131"/>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F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08201E-565A-4633-B462-CE74F02AA29B}"/>
              </a:ext>
            </a:extLst>
          </p:cNvPr>
          <p:cNvSpPr>
            <a:spLocks noGrp="1"/>
          </p:cNvSpPr>
          <p:nvPr>
            <p:ph idx="1"/>
          </p:nvPr>
        </p:nvSpPr>
        <p:spPr>
          <a:xfrm>
            <a:off x="838200" y="1706964"/>
            <a:ext cx="10515600" cy="4469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BEE9711F-A1B5-4ED3-8D20-4F2C06926B1C}"/>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7" name="Rectangle 6">
            <a:extLst>
              <a:ext uri="{FF2B5EF4-FFF2-40B4-BE49-F238E27FC236}">
                <a16:creationId xmlns:a16="http://schemas.microsoft.com/office/drawing/2014/main" id="{189A4AD6-8062-4C9A-8EC4-DE58C2C3587E}"/>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8" name="Picture 7" descr="White text on a purple background.  Edge Hill University logo to the left with Medical School text to the right">
            <a:extLst>
              <a:ext uri="{FF2B5EF4-FFF2-40B4-BE49-F238E27FC236}">
                <a16:creationId xmlns:a16="http://schemas.microsoft.com/office/drawing/2014/main" id="{E791B15C-01A8-4E80-94BE-0A2D5F071C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2" name="Title 1">
            <a:extLst>
              <a:ext uri="{FF2B5EF4-FFF2-40B4-BE49-F238E27FC236}">
                <a16:creationId xmlns:a16="http://schemas.microsoft.com/office/drawing/2014/main" id="{94919D21-43DC-4A71-9AA0-099366603731}"/>
              </a:ext>
            </a:extLst>
          </p:cNvPr>
          <p:cNvSpPr>
            <a:spLocks noGrp="1"/>
          </p:cNvSpPr>
          <p:nvPr>
            <p:ph type="title"/>
          </p:nvPr>
        </p:nvSpPr>
        <p:spPr>
          <a:xfrm>
            <a:off x="164432" y="136526"/>
            <a:ext cx="8156029"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9" name="Rectangle 8">
            <a:extLst>
              <a:ext uri="{FF2B5EF4-FFF2-40B4-BE49-F238E27FC236}">
                <a16:creationId xmlns:a16="http://schemas.microsoft.com/office/drawing/2014/main" id="{8E6E05A9-A198-4BA1-B405-3D708945CBA6}"/>
              </a:ext>
            </a:extLst>
          </p:cNvPr>
          <p:cNvSpPr/>
          <p:nvPr userDrawn="1"/>
        </p:nvSpPr>
        <p:spPr>
          <a:xfrm>
            <a:off x="-6110" y="1184570"/>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6644445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Medic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08201E-565A-4633-B462-CE74F02AA29B}"/>
              </a:ext>
            </a:extLst>
          </p:cNvPr>
          <p:cNvSpPr>
            <a:spLocks noGrp="1"/>
          </p:cNvSpPr>
          <p:nvPr>
            <p:ph idx="1"/>
          </p:nvPr>
        </p:nvSpPr>
        <p:spPr>
          <a:xfrm>
            <a:off x="838200" y="1706964"/>
            <a:ext cx="10515600" cy="4469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BEE9711F-A1B5-4ED3-8D20-4F2C06926B1C}"/>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7" name="Rectangle 6">
            <a:extLst>
              <a:ext uri="{FF2B5EF4-FFF2-40B4-BE49-F238E27FC236}">
                <a16:creationId xmlns:a16="http://schemas.microsoft.com/office/drawing/2014/main" id="{189A4AD6-8062-4C9A-8EC4-DE58C2C3587E}"/>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8" name="Picture 7" descr="White text on a purple background.  Edge Hill University logo to the left with Medical School text to the right">
            <a:extLst>
              <a:ext uri="{FF2B5EF4-FFF2-40B4-BE49-F238E27FC236}">
                <a16:creationId xmlns:a16="http://schemas.microsoft.com/office/drawing/2014/main" id="{E791B15C-01A8-4E80-94BE-0A2D5F071C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2" name="Title 1">
            <a:extLst>
              <a:ext uri="{FF2B5EF4-FFF2-40B4-BE49-F238E27FC236}">
                <a16:creationId xmlns:a16="http://schemas.microsoft.com/office/drawing/2014/main" id="{94919D21-43DC-4A71-9AA0-099366603731}"/>
              </a:ext>
            </a:extLst>
          </p:cNvPr>
          <p:cNvSpPr>
            <a:spLocks noGrp="1"/>
          </p:cNvSpPr>
          <p:nvPr>
            <p:ph type="title"/>
          </p:nvPr>
        </p:nvSpPr>
        <p:spPr>
          <a:xfrm>
            <a:off x="164432" y="136526"/>
            <a:ext cx="8156029"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9" name="Rectangle 8">
            <a:extLst>
              <a:ext uri="{FF2B5EF4-FFF2-40B4-BE49-F238E27FC236}">
                <a16:creationId xmlns:a16="http://schemas.microsoft.com/office/drawing/2014/main" id="{8E6E05A9-A198-4BA1-B405-3D708945CBA6}"/>
              </a:ext>
            </a:extLst>
          </p:cNvPr>
          <p:cNvSpPr/>
          <p:nvPr userDrawn="1"/>
        </p:nvSpPr>
        <p:spPr>
          <a:xfrm>
            <a:off x="-6110" y="1185120"/>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29325069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F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9A6559-454B-4D73-BEB5-F82F53AD7533}"/>
              </a:ext>
            </a:extLst>
          </p:cNvPr>
          <p:cNvSpPr>
            <a:spLocks noGrp="1"/>
          </p:cNvSpPr>
          <p:nvPr>
            <p:ph sz="half" idx="1"/>
          </p:nvPr>
        </p:nvSpPr>
        <p:spPr>
          <a:xfrm>
            <a:off x="838200" y="1792941"/>
            <a:ext cx="5181600" cy="43840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D6B1E39-EB17-476D-8238-37730BCD1D26}"/>
              </a:ext>
            </a:extLst>
          </p:cNvPr>
          <p:cNvSpPr>
            <a:spLocks noGrp="1"/>
          </p:cNvSpPr>
          <p:nvPr>
            <p:ph sz="half" idx="2"/>
          </p:nvPr>
        </p:nvSpPr>
        <p:spPr>
          <a:xfrm>
            <a:off x="6172200" y="1792941"/>
            <a:ext cx="5181600" cy="438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3224BBFD-0A17-4FA6-BB39-CB9692C39B8E}"/>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8" name="Rectangle 7">
            <a:extLst>
              <a:ext uri="{FF2B5EF4-FFF2-40B4-BE49-F238E27FC236}">
                <a16:creationId xmlns:a16="http://schemas.microsoft.com/office/drawing/2014/main" id="{4BF4C1CC-1A01-4CCA-A39C-14ADB7383F80}"/>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descr="White text on a purple background.  Edge Hill University logo to the left with Medical School text to the right">
            <a:extLst>
              <a:ext uri="{FF2B5EF4-FFF2-40B4-BE49-F238E27FC236}">
                <a16:creationId xmlns:a16="http://schemas.microsoft.com/office/drawing/2014/main" id="{6101E487-2E26-4049-AFF3-E9ACCBE7E3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10" name="Title 1">
            <a:extLst>
              <a:ext uri="{FF2B5EF4-FFF2-40B4-BE49-F238E27FC236}">
                <a16:creationId xmlns:a16="http://schemas.microsoft.com/office/drawing/2014/main" id="{84A29FAE-DE3F-45B4-87AC-77E394034ECE}"/>
              </a:ext>
            </a:extLst>
          </p:cNvPr>
          <p:cNvSpPr>
            <a:spLocks noGrp="1"/>
          </p:cNvSpPr>
          <p:nvPr>
            <p:ph type="title"/>
          </p:nvPr>
        </p:nvSpPr>
        <p:spPr>
          <a:xfrm>
            <a:off x="164432" y="136526"/>
            <a:ext cx="8156029"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11" name="Rectangle 10">
            <a:extLst>
              <a:ext uri="{FF2B5EF4-FFF2-40B4-BE49-F238E27FC236}">
                <a16:creationId xmlns:a16="http://schemas.microsoft.com/office/drawing/2014/main" id="{82D2D0C5-FC37-4DF0-80F5-28EA22519630}"/>
              </a:ext>
            </a:extLst>
          </p:cNvPr>
          <p:cNvSpPr/>
          <p:nvPr userDrawn="1"/>
        </p:nvSpPr>
        <p:spPr>
          <a:xfrm>
            <a:off x="0" y="1191334"/>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1204479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Medic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9A6559-454B-4D73-BEB5-F82F53AD7533}"/>
              </a:ext>
            </a:extLst>
          </p:cNvPr>
          <p:cNvSpPr>
            <a:spLocks noGrp="1"/>
          </p:cNvSpPr>
          <p:nvPr>
            <p:ph sz="half" idx="1"/>
          </p:nvPr>
        </p:nvSpPr>
        <p:spPr>
          <a:xfrm>
            <a:off x="838200" y="1792941"/>
            <a:ext cx="5181600" cy="43840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D6B1E39-EB17-476D-8238-37730BCD1D26}"/>
              </a:ext>
            </a:extLst>
          </p:cNvPr>
          <p:cNvSpPr>
            <a:spLocks noGrp="1"/>
          </p:cNvSpPr>
          <p:nvPr>
            <p:ph sz="half" idx="2"/>
          </p:nvPr>
        </p:nvSpPr>
        <p:spPr>
          <a:xfrm>
            <a:off x="6172200" y="1792941"/>
            <a:ext cx="5181600" cy="4384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3224BBFD-0A17-4FA6-BB39-CB9692C39B8E}"/>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8" name="Rectangle 7">
            <a:extLst>
              <a:ext uri="{FF2B5EF4-FFF2-40B4-BE49-F238E27FC236}">
                <a16:creationId xmlns:a16="http://schemas.microsoft.com/office/drawing/2014/main" id="{4BF4C1CC-1A01-4CCA-A39C-14ADB7383F80}"/>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descr="White text on a purple background.  Edge Hill University logo to the left with Medical School text to the right">
            <a:extLst>
              <a:ext uri="{FF2B5EF4-FFF2-40B4-BE49-F238E27FC236}">
                <a16:creationId xmlns:a16="http://schemas.microsoft.com/office/drawing/2014/main" id="{6101E487-2E26-4049-AFF3-E9ACCBE7E3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10" name="Title 1">
            <a:extLst>
              <a:ext uri="{FF2B5EF4-FFF2-40B4-BE49-F238E27FC236}">
                <a16:creationId xmlns:a16="http://schemas.microsoft.com/office/drawing/2014/main" id="{84A29FAE-DE3F-45B4-87AC-77E394034ECE}"/>
              </a:ext>
            </a:extLst>
          </p:cNvPr>
          <p:cNvSpPr>
            <a:spLocks noGrp="1"/>
          </p:cNvSpPr>
          <p:nvPr>
            <p:ph type="title"/>
          </p:nvPr>
        </p:nvSpPr>
        <p:spPr>
          <a:xfrm>
            <a:off x="164432" y="136526"/>
            <a:ext cx="8156029"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12" name="Rectangle 11">
            <a:extLst>
              <a:ext uri="{FF2B5EF4-FFF2-40B4-BE49-F238E27FC236}">
                <a16:creationId xmlns:a16="http://schemas.microsoft.com/office/drawing/2014/main" id="{FEF9F494-ED35-47A7-9258-7040DDCEE220}"/>
              </a:ext>
            </a:extLst>
          </p:cNvPr>
          <p:cNvSpPr/>
          <p:nvPr userDrawn="1"/>
        </p:nvSpPr>
        <p:spPr>
          <a:xfrm>
            <a:off x="-6110" y="1191944"/>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11073654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F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BC19038-7FD0-4FAC-9D16-F52B0E7E96EE}"/>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6" name="Rectangle 5">
            <a:extLst>
              <a:ext uri="{FF2B5EF4-FFF2-40B4-BE49-F238E27FC236}">
                <a16:creationId xmlns:a16="http://schemas.microsoft.com/office/drawing/2014/main" id="{B8979786-D5FF-4EB5-8E99-BA76404426FE}"/>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7" name="Picture 6" descr="White text on a purple background.  Edge Hill University logo to the left with Medical School text to the right">
            <a:extLst>
              <a:ext uri="{FF2B5EF4-FFF2-40B4-BE49-F238E27FC236}">
                <a16:creationId xmlns:a16="http://schemas.microsoft.com/office/drawing/2014/main" id="{D5CACD9D-88D3-405A-AAD5-5CCA696F9B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9" name="Title 8">
            <a:extLst>
              <a:ext uri="{FF2B5EF4-FFF2-40B4-BE49-F238E27FC236}">
                <a16:creationId xmlns:a16="http://schemas.microsoft.com/office/drawing/2014/main" id="{6528883B-FAA6-4125-911E-FA11778EAC66}"/>
              </a:ext>
            </a:extLst>
          </p:cNvPr>
          <p:cNvSpPr>
            <a:spLocks noGrp="1"/>
          </p:cNvSpPr>
          <p:nvPr>
            <p:ph type="title"/>
          </p:nvPr>
        </p:nvSpPr>
        <p:spPr>
          <a:xfrm>
            <a:off x="164431" y="136526"/>
            <a:ext cx="8172072"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8" name="Rectangle 7">
            <a:extLst>
              <a:ext uri="{FF2B5EF4-FFF2-40B4-BE49-F238E27FC236}">
                <a16:creationId xmlns:a16="http://schemas.microsoft.com/office/drawing/2014/main" id="{F01C9FFA-BFA0-4355-B2E1-6F27E634FA5C}"/>
              </a:ext>
            </a:extLst>
          </p:cNvPr>
          <p:cNvSpPr/>
          <p:nvPr userDrawn="1"/>
        </p:nvSpPr>
        <p:spPr>
          <a:xfrm>
            <a:off x="0" y="1191127"/>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42909561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Medicin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BC19038-7FD0-4FAC-9D16-F52B0E7E96EE}"/>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6" name="Rectangle 5">
            <a:extLst>
              <a:ext uri="{FF2B5EF4-FFF2-40B4-BE49-F238E27FC236}">
                <a16:creationId xmlns:a16="http://schemas.microsoft.com/office/drawing/2014/main" id="{B8979786-D5FF-4EB5-8E99-BA76404426FE}"/>
              </a:ext>
              <a:ext uri="{C183D7F6-B498-43B3-948B-1728B52AA6E4}">
                <adec:decorative xmlns:adec="http://schemas.microsoft.com/office/drawing/2017/decorative" val="1"/>
              </a:ext>
            </a:extLst>
          </p:cNvPr>
          <p:cNvSpPr/>
          <p:nvPr userDrawn="1"/>
        </p:nvSpPr>
        <p:spPr>
          <a:xfrm>
            <a:off x="0" y="0"/>
            <a:ext cx="12192000" cy="1188407"/>
          </a:xfrm>
          <a:prstGeom prst="rect">
            <a:avLst/>
          </a:prstGeom>
          <a:solidFill>
            <a:srgbClr val="6B1D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7" name="Picture 6" descr="White text on a purple background.  Edge Hill University logo to the left with Medical School text to the right">
            <a:extLst>
              <a:ext uri="{FF2B5EF4-FFF2-40B4-BE49-F238E27FC236}">
                <a16:creationId xmlns:a16="http://schemas.microsoft.com/office/drawing/2014/main" id="{D5CACD9D-88D3-405A-AAD5-5CCA696F9B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0600" y="11481"/>
            <a:ext cx="3291261" cy="1188409"/>
          </a:xfrm>
          <a:prstGeom prst="rect">
            <a:avLst/>
          </a:prstGeom>
        </p:spPr>
      </p:pic>
      <p:sp>
        <p:nvSpPr>
          <p:cNvPr id="9" name="Title 8">
            <a:extLst>
              <a:ext uri="{FF2B5EF4-FFF2-40B4-BE49-F238E27FC236}">
                <a16:creationId xmlns:a16="http://schemas.microsoft.com/office/drawing/2014/main" id="{6528883B-FAA6-4125-911E-FA11778EAC66}"/>
              </a:ext>
            </a:extLst>
          </p:cNvPr>
          <p:cNvSpPr>
            <a:spLocks noGrp="1"/>
          </p:cNvSpPr>
          <p:nvPr>
            <p:ph type="title"/>
          </p:nvPr>
        </p:nvSpPr>
        <p:spPr>
          <a:xfrm>
            <a:off x="164431" y="136526"/>
            <a:ext cx="8172072" cy="906212"/>
          </a:xfrm>
        </p:spPr>
        <p:txBody>
          <a:bodyPr>
            <a:normAutofit/>
          </a:bodyPr>
          <a:lstStyle>
            <a:lvl1pPr>
              <a:defRPr sz="4000">
                <a:solidFill>
                  <a:schemeClr val="bg1"/>
                </a:solidFill>
                <a:latin typeface="Abadi" panose="020B0604020104020204" pitchFamily="34" charset="0"/>
              </a:defRPr>
            </a:lvl1pPr>
          </a:lstStyle>
          <a:p>
            <a:r>
              <a:rPr lang="en-US" dirty="0"/>
              <a:t>Click to edit Master title style</a:t>
            </a:r>
            <a:endParaRPr lang="en-GB" dirty="0"/>
          </a:p>
        </p:txBody>
      </p:sp>
      <p:sp>
        <p:nvSpPr>
          <p:cNvPr id="8" name="Rectangle 7">
            <a:extLst>
              <a:ext uri="{FF2B5EF4-FFF2-40B4-BE49-F238E27FC236}">
                <a16:creationId xmlns:a16="http://schemas.microsoft.com/office/drawing/2014/main" id="{F01C9FFA-BFA0-4355-B2E1-6F27E634FA5C}"/>
              </a:ext>
            </a:extLst>
          </p:cNvPr>
          <p:cNvSpPr/>
          <p:nvPr userDrawn="1"/>
        </p:nvSpPr>
        <p:spPr>
          <a:xfrm>
            <a:off x="0" y="1191127"/>
            <a:ext cx="12198109"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33331799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ar Left FY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AECAC7-FA7B-4121-B559-D4FFB1D5B6CF}"/>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5" name="Rectangle 4">
            <a:extLst>
              <a:ext uri="{FF2B5EF4-FFF2-40B4-BE49-F238E27FC236}">
                <a16:creationId xmlns:a16="http://schemas.microsoft.com/office/drawing/2014/main" id="{60FFF2E7-F9E2-4159-B2E0-0CB4EFD8505E}"/>
              </a:ext>
              <a:ext uri="{C183D7F6-B498-43B3-948B-1728B52AA6E4}">
                <adec:decorative xmlns:adec="http://schemas.microsoft.com/office/drawing/2017/decorative" val="1"/>
              </a:ext>
            </a:extLst>
          </p:cNvPr>
          <p:cNvSpPr/>
          <p:nvPr userDrawn="1"/>
        </p:nvSpPr>
        <p:spPr>
          <a:xfrm>
            <a:off x="0" y="0"/>
            <a:ext cx="2887579" cy="6858000"/>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6" name="Picture 5" descr="White text on a purple background.  Edge Hill University logo to the left with Medical School text to the right">
            <a:extLst>
              <a:ext uri="{FF2B5EF4-FFF2-40B4-BE49-F238E27FC236}">
                <a16:creationId xmlns:a16="http://schemas.microsoft.com/office/drawing/2014/main" id="{9D27078E-17E6-49E8-AE18-2283C5302D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431" y="5815262"/>
            <a:ext cx="2509725" cy="906212"/>
          </a:xfrm>
          <a:prstGeom prst="rect">
            <a:avLst/>
          </a:prstGeom>
        </p:spPr>
      </p:pic>
      <p:sp>
        <p:nvSpPr>
          <p:cNvPr id="9" name="Picture Placeholder 8">
            <a:extLst>
              <a:ext uri="{FF2B5EF4-FFF2-40B4-BE49-F238E27FC236}">
                <a16:creationId xmlns:a16="http://schemas.microsoft.com/office/drawing/2014/main" id="{7F567113-FDB8-49C1-B482-F318F8E6D3EE}"/>
              </a:ext>
            </a:extLst>
          </p:cNvPr>
          <p:cNvSpPr>
            <a:spLocks noGrp="1"/>
          </p:cNvSpPr>
          <p:nvPr>
            <p:ph type="pic" sz="quarter" idx="13"/>
          </p:nvPr>
        </p:nvSpPr>
        <p:spPr>
          <a:xfrm>
            <a:off x="3068638" y="1250950"/>
            <a:ext cx="8285162" cy="4957763"/>
          </a:xfrm>
        </p:spPr>
        <p:txBody>
          <a:bodyPr/>
          <a:lstStyle/>
          <a:p>
            <a:endParaRPr lang="en-GB"/>
          </a:p>
        </p:txBody>
      </p:sp>
      <p:sp>
        <p:nvSpPr>
          <p:cNvPr id="10" name="Title 9">
            <a:extLst>
              <a:ext uri="{FF2B5EF4-FFF2-40B4-BE49-F238E27FC236}">
                <a16:creationId xmlns:a16="http://schemas.microsoft.com/office/drawing/2014/main" id="{6B00D296-FC82-40FA-B759-A88CA52EC1CE}"/>
              </a:ext>
            </a:extLst>
          </p:cNvPr>
          <p:cNvSpPr>
            <a:spLocks noGrp="1"/>
          </p:cNvSpPr>
          <p:nvPr>
            <p:ph type="title"/>
          </p:nvPr>
        </p:nvSpPr>
        <p:spPr>
          <a:xfrm>
            <a:off x="3068636" y="365126"/>
            <a:ext cx="8285163" cy="738188"/>
          </a:xfrm>
        </p:spPr>
        <p:txBody>
          <a:bodyPr/>
          <a:lstStyle>
            <a:lvl1pPr>
              <a:defRPr>
                <a:solidFill>
                  <a:srgbClr val="6B1D73"/>
                </a:solidFill>
                <a:latin typeface="Abadi" panose="020B0604020104020204" pitchFamily="34" charset="0"/>
              </a:defRPr>
            </a:lvl1pPr>
          </a:lstStyle>
          <a:p>
            <a:r>
              <a:rPr lang="en-US" dirty="0"/>
              <a:t>Click to edit Master title style</a:t>
            </a:r>
            <a:endParaRPr lang="en-GB" dirty="0"/>
          </a:p>
        </p:txBody>
      </p:sp>
      <p:sp>
        <p:nvSpPr>
          <p:cNvPr id="7" name="Rectangle 6">
            <a:extLst>
              <a:ext uri="{FF2B5EF4-FFF2-40B4-BE49-F238E27FC236}">
                <a16:creationId xmlns:a16="http://schemas.microsoft.com/office/drawing/2014/main" id="{58504335-759D-4A4B-AA63-0517FF4FC5E7}"/>
              </a:ext>
            </a:extLst>
          </p:cNvPr>
          <p:cNvSpPr/>
          <p:nvPr userDrawn="1"/>
        </p:nvSpPr>
        <p:spPr>
          <a:xfrm rot="16200000">
            <a:off x="-597044" y="3373377"/>
            <a:ext cx="6858000"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2653886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E09671-14B3-4CA3-B27A-568E3970F01A}" type="datetime1">
              <a:rPr lang="en-GB" smtClean="0"/>
              <a:t>26/01/2023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4764371-C035-4639-A4F7-2D1A9DC01669}" type="slidenum">
              <a:rPr lang="en-GB" smtClean="0"/>
              <a:t>‹#›</a:t>
            </a:fld>
            <a:endParaRPr lang="en-GB"/>
          </a:p>
        </p:txBody>
      </p:sp>
    </p:spTree>
    <p:extLst>
      <p:ext uri="{BB962C8B-B14F-4D97-AF65-F5344CB8AC3E}">
        <p14:creationId xmlns:p14="http://schemas.microsoft.com/office/powerpoint/2010/main" val="23464182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ar Left Medicine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AECAC7-FA7B-4121-B559-D4FFB1D5B6CF}"/>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5" name="Rectangle 4">
            <a:extLst>
              <a:ext uri="{FF2B5EF4-FFF2-40B4-BE49-F238E27FC236}">
                <a16:creationId xmlns:a16="http://schemas.microsoft.com/office/drawing/2014/main" id="{60FFF2E7-F9E2-4159-B2E0-0CB4EFD8505E}"/>
              </a:ext>
              <a:ext uri="{C183D7F6-B498-43B3-948B-1728B52AA6E4}">
                <adec:decorative xmlns:adec="http://schemas.microsoft.com/office/drawing/2017/decorative" val="1"/>
              </a:ext>
            </a:extLst>
          </p:cNvPr>
          <p:cNvSpPr/>
          <p:nvPr userDrawn="1"/>
        </p:nvSpPr>
        <p:spPr>
          <a:xfrm>
            <a:off x="0" y="0"/>
            <a:ext cx="2887579" cy="6858000"/>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6" name="Picture 5" descr="White text on a purple background.  Edge Hill University logo to the left with Medical School text to the right">
            <a:extLst>
              <a:ext uri="{FF2B5EF4-FFF2-40B4-BE49-F238E27FC236}">
                <a16:creationId xmlns:a16="http://schemas.microsoft.com/office/drawing/2014/main" id="{9D27078E-17E6-49E8-AE18-2283C5302D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431" y="5815262"/>
            <a:ext cx="2509725" cy="906212"/>
          </a:xfrm>
          <a:prstGeom prst="rect">
            <a:avLst/>
          </a:prstGeom>
        </p:spPr>
      </p:pic>
      <p:sp>
        <p:nvSpPr>
          <p:cNvPr id="9" name="Picture Placeholder 8">
            <a:extLst>
              <a:ext uri="{FF2B5EF4-FFF2-40B4-BE49-F238E27FC236}">
                <a16:creationId xmlns:a16="http://schemas.microsoft.com/office/drawing/2014/main" id="{7F567113-FDB8-49C1-B482-F318F8E6D3EE}"/>
              </a:ext>
            </a:extLst>
          </p:cNvPr>
          <p:cNvSpPr>
            <a:spLocks noGrp="1"/>
          </p:cNvSpPr>
          <p:nvPr>
            <p:ph type="pic" sz="quarter" idx="13"/>
          </p:nvPr>
        </p:nvSpPr>
        <p:spPr>
          <a:xfrm>
            <a:off x="3068638" y="1250950"/>
            <a:ext cx="8285162" cy="4957763"/>
          </a:xfrm>
        </p:spPr>
        <p:txBody>
          <a:bodyPr/>
          <a:lstStyle/>
          <a:p>
            <a:endParaRPr lang="en-GB"/>
          </a:p>
        </p:txBody>
      </p:sp>
      <p:sp>
        <p:nvSpPr>
          <p:cNvPr id="10" name="Title 9">
            <a:extLst>
              <a:ext uri="{FF2B5EF4-FFF2-40B4-BE49-F238E27FC236}">
                <a16:creationId xmlns:a16="http://schemas.microsoft.com/office/drawing/2014/main" id="{6B00D296-FC82-40FA-B759-A88CA52EC1CE}"/>
              </a:ext>
            </a:extLst>
          </p:cNvPr>
          <p:cNvSpPr>
            <a:spLocks noGrp="1"/>
          </p:cNvSpPr>
          <p:nvPr>
            <p:ph type="title"/>
          </p:nvPr>
        </p:nvSpPr>
        <p:spPr>
          <a:xfrm>
            <a:off x="3068636" y="365126"/>
            <a:ext cx="8285163" cy="738188"/>
          </a:xfrm>
        </p:spPr>
        <p:txBody>
          <a:bodyPr/>
          <a:lstStyle>
            <a:lvl1pPr>
              <a:defRPr>
                <a:solidFill>
                  <a:srgbClr val="6B1D73"/>
                </a:solidFill>
                <a:latin typeface="Abadi" panose="020B0604020104020204" pitchFamily="34" charset="0"/>
              </a:defRPr>
            </a:lvl1pPr>
          </a:lstStyle>
          <a:p>
            <a:r>
              <a:rPr lang="en-US" dirty="0"/>
              <a:t>Click to edit Master title style</a:t>
            </a:r>
            <a:endParaRPr lang="en-GB" dirty="0"/>
          </a:p>
        </p:txBody>
      </p:sp>
      <p:sp>
        <p:nvSpPr>
          <p:cNvPr id="7" name="Rectangle 6">
            <a:extLst>
              <a:ext uri="{FF2B5EF4-FFF2-40B4-BE49-F238E27FC236}">
                <a16:creationId xmlns:a16="http://schemas.microsoft.com/office/drawing/2014/main" id="{58504335-759D-4A4B-AA63-0517FF4FC5E7}"/>
              </a:ext>
            </a:extLst>
          </p:cNvPr>
          <p:cNvSpPr/>
          <p:nvPr userDrawn="1"/>
        </p:nvSpPr>
        <p:spPr>
          <a:xfrm rot="16200000">
            <a:off x="-597044" y="3373377"/>
            <a:ext cx="6858000"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27732823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ar Left Medicine 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AECAC7-FA7B-4121-B559-D4FFB1D5B6CF}"/>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5" name="Rectangle 4">
            <a:extLst>
              <a:ext uri="{FF2B5EF4-FFF2-40B4-BE49-F238E27FC236}">
                <a16:creationId xmlns:a16="http://schemas.microsoft.com/office/drawing/2014/main" id="{60FFF2E7-F9E2-4159-B2E0-0CB4EFD8505E}"/>
              </a:ext>
              <a:ext uri="{C183D7F6-B498-43B3-948B-1728B52AA6E4}">
                <adec:decorative xmlns:adec="http://schemas.microsoft.com/office/drawing/2017/decorative" val="1"/>
              </a:ext>
            </a:extLst>
          </p:cNvPr>
          <p:cNvSpPr/>
          <p:nvPr userDrawn="1"/>
        </p:nvSpPr>
        <p:spPr>
          <a:xfrm>
            <a:off x="0" y="0"/>
            <a:ext cx="2887579" cy="6858000"/>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6" name="Picture 5" descr="White text on a purple background.  Edge Hill University logo to the left with Medical School text to the right">
            <a:extLst>
              <a:ext uri="{FF2B5EF4-FFF2-40B4-BE49-F238E27FC236}">
                <a16:creationId xmlns:a16="http://schemas.microsoft.com/office/drawing/2014/main" id="{9D27078E-17E6-49E8-AE18-2283C5302D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431" y="5815262"/>
            <a:ext cx="2509725" cy="906212"/>
          </a:xfrm>
          <a:prstGeom prst="rect">
            <a:avLst/>
          </a:prstGeom>
        </p:spPr>
      </p:pic>
      <p:sp>
        <p:nvSpPr>
          <p:cNvPr id="10" name="Title 9">
            <a:extLst>
              <a:ext uri="{FF2B5EF4-FFF2-40B4-BE49-F238E27FC236}">
                <a16:creationId xmlns:a16="http://schemas.microsoft.com/office/drawing/2014/main" id="{6B00D296-FC82-40FA-B759-A88CA52EC1CE}"/>
              </a:ext>
            </a:extLst>
          </p:cNvPr>
          <p:cNvSpPr>
            <a:spLocks noGrp="1"/>
          </p:cNvSpPr>
          <p:nvPr>
            <p:ph type="title"/>
          </p:nvPr>
        </p:nvSpPr>
        <p:spPr>
          <a:xfrm>
            <a:off x="3068636" y="365126"/>
            <a:ext cx="8285163" cy="738188"/>
          </a:xfrm>
        </p:spPr>
        <p:txBody>
          <a:bodyPr/>
          <a:lstStyle>
            <a:lvl1pPr>
              <a:defRPr>
                <a:solidFill>
                  <a:srgbClr val="6B1D73"/>
                </a:solidFill>
                <a:latin typeface="Abadi" panose="020B0604020104020204" pitchFamily="34" charset="0"/>
              </a:defRPr>
            </a:lvl1pPr>
          </a:lstStyle>
          <a:p>
            <a:r>
              <a:rPr lang="en-US" dirty="0"/>
              <a:t>Click to edit Master title style</a:t>
            </a:r>
            <a:endParaRPr lang="en-GB" dirty="0"/>
          </a:p>
        </p:txBody>
      </p:sp>
      <p:sp>
        <p:nvSpPr>
          <p:cNvPr id="7" name="Rectangle 6">
            <a:extLst>
              <a:ext uri="{FF2B5EF4-FFF2-40B4-BE49-F238E27FC236}">
                <a16:creationId xmlns:a16="http://schemas.microsoft.com/office/drawing/2014/main" id="{58504335-759D-4A4B-AA63-0517FF4FC5E7}"/>
              </a:ext>
            </a:extLst>
          </p:cNvPr>
          <p:cNvSpPr/>
          <p:nvPr userDrawn="1"/>
        </p:nvSpPr>
        <p:spPr>
          <a:xfrm rot="16200000">
            <a:off x="-597044" y="3373377"/>
            <a:ext cx="6858000"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Content Placeholder 2">
            <a:extLst>
              <a:ext uri="{FF2B5EF4-FFF2-40B4-BE49-F238E27FC236}">
                <a16:creationId xmlns:a16="http://schemas.microsoft.com/office/drawing/2014/main" id="{ED9E7D5E-B303-4C13-A65E-6D924FCFD027}"/>
              </a:ext>
            </a:extLst>
          </p:cNvPr>
          <p:cNvSpPr>
            <a:spLocks noGrp="1"/>
          </p:cNvSpPr>
          <p:nvPr>
            <p:ph sz="quarter" idx="14"/>
          </p:nvPr>
        </p:nvSpPr>
        <p:spPr>
          <a:xfrm>
            <a:off x="3068638" y="1250952"/>
            <a:ext cx="8285162" cy="4957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20186946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ar Left PA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AECAC7-FA7B-4121-B559-D4FFB1D5B6CF}"/>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
        <p:nvSpPr>
          <p:cNvPr id="5" name="Rectangle 4">
            <a:extLst>
              <a:ext uri="{FF2B5EF4-FFF2-40B4-BE49-F238E27FC236}">
                <a16:creationId xmlns:a16="http://schemas.microsoft.com/office/drawing/2014/main" id="{60FFF2E7-F9E2-4159-B2E0-0CB4EFD8505E}"/>
              </a:ext>
              <a:ext uri="{C183D7F6-B498-43B3-948B-1728B52AA6E4}">
                <adec:decorative xmlns:adec="http://schemas.microsoft.com/office/drawing/2017/decorative" val="1"/>
              </a:ext>
            </a:extLst>
          </p:cNvPr>
          <p:cNvSpPr/>
          <p:nvPr userDrawn="1"/>
        </p:nvSpPr>
        <p:spPr>
          <a:xfrm>
            <a:off x="0" y="0"/>
            <a:ext cx="2887579" cy="6858000"/>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6" name="Picture 5" descr="White text on a purple background.  Edge Hill University logo to the left with Medical School text to the right">
            <a:extLst>
              <a:ext uri="{FF2B5EF4-FFF2-40B4-BE49-F238E27FC236}">
                <a16:creationId xmlns:a16="http://schemas.microsoft.com/office/drawing/2014/main" id="{9D27078E-17E6-49E8-AE18-2283C5302D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431" y="5815262"/>
            <a:ext cx="2509725" cy="906212"/>
          </a:xfrm>
          <a:prstGeom prst="rect">
            <a:avLst/>
          </a:prstGeom>
        </p:spPr>
      </p:pic>
      <p:sp>
        <p:nvSpPr>
          <p:cNvPr id="9" name="Picture Placeholder 8">
            <a:extLst>
              <a:ext uri="{FF2B5EF4-FFF2-40B4-BE49-F238E27FC236}">
                <a16:creationId xmlns:a16="http://schemas.microsoft.com/office/drawing/2014/main" id="{7F567113-FDB8-49C1-B482-F318F8E6D3EE}"/>
              </a:ext>
            </a:extLst>
          </p:cNvPr>
          <p:cNvSpPr>
            <a:spLocks noGrp="1"/>
          </p:cNvSpPr>
          <p:nvPr>
            <p:ph type="pic" sz="quarter" idx="13"/>
          </p:nvPr>
        </p:nvSpPr>
        <p:spPr>
          <a:xfrm>
            <a:off x="3068638" y="1250950"/>
            <a:ext cx="8285162" cy="4957763"/>
          </a:xfrm>
        </p:spPr>
        <p:txBody>
          <a:bodyPr/>
          <a:lstStyle/>
          <a:p>
            <a:endParaRPr lang="en-GB"/>
          </a:p>
        </p:txBody>
      </p:sp>
      <p:sp>
        <p:nvSpPr>
          <p:cNvPr id="10" name="Title 9">
            <a:extLst>
              <a:ext uri="{FF2B5EF4-FFF2-40B4-BE49-F238E27FC236}">
                <a16:creationId xmlns:a16="http://schemas.microsoft.com/office/drawing/2014/main" id="{6B00D296-FC82-40FA-B759-A88CA52EC1CE}"/>
              </a:ext>
            </a:extLst>
          </p:cNvPr>
          <p:cNvSpPr>
            <a:spLocks noGrp="1"/>
          </p:cNvSpPr>
          <p:nvPr>
            <p:ph type="title"/>
          </p:nvPr>
        </p:nvSpPr>
        <p:spPr>
          <a:xfrm>
            <a:off x="3068636" y="365126"/>
            <a:ext cx="8285163" cy="738188"/>
          </a:xfrm>
        </p:spPr>
        <p:txBody>
          <a:bodyPr/>
          <a:lstStyle>
            <a:lvl1pPr>
              <a:defRPr>
                <a:solidFill>
                  <a:srgbClr val="6B1D73"/>
                </a:solidFill>
                <a:latin typeface="Abadi" panose="020B0604020104020204" pitchFamily="34" charset="0"/>
              </a:defRPr>
            </a:lvl1pPr>
          </a:lstStyle>
          <a:p>
            <a:r>
              <a:rPr lang="en-US" dirty="0"/>
              <a:t>Click to edit Master title style</a:t>
            </a:r>
            <a:endParaRPr lang="en-GB" dirty="0"/>
          </a:p>
        </p:txBody>
      </p:sp>
      <p:sp>
        <p:nvSpPr>
          <p:cNvPr id="7" name="Rectangle 6">
            <a:extLst>
              <a:ext uri="{FF2B5EF4-FFF2-40B4-BE49-F238E27FC236}">
                <a16:creationId xmlns:a16="http://schemas.microsoft.com/office/drawing/2014/main" id="{58504335-759D-4A4B-AA63-0517FF4FC5E7}"/>
              </a:ext>
            </a:extLst>
          </p:cNvPr>
          <p:cNvSpPr/>
          <p:nvPr userDrawn="1"/>
        </p:nvSpPr>
        <p:spPr>
          <a:xfrm rot="16200000">
            <a:off x="-597044" y="3373377"/>
            <a:ext cx="6858000" cy="111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custDataLst>
      <p:tags r:id="rId1"/>
    </p:custDataLst>
    <p:extLst>
      <p:ext uri="{BB962C8B-B14F-4D97-AF65-F5344CB8AC3E}">
        <p14:creationId xmlns:p14="http://schemas.microsoft.com/office/powerpoint/2010/main" val="30040709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Credi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AAF590-9EF7-47B8-9A44-4855EF49F6A1}"/>
              </a:ext>
            </a:extLst>
          </p:cNvPr>
          <p:cNvSpPr/>
          <p:nvPr userDrawn="1"/>
        </p:nvSpPr>
        <p:spPr>
          <a:xfrm>
            <a:off x="3705225" y="5049541"/>
            <a:ext cx="4749466" cy="400110"/>
          </a:xfrm>
          <a:prstGeom prst="rect">
            <a:avLst/>
          </a:prstGeom>
        </p:spPr>
        <p:txBody>
          <a:bodyPr wrap="square">
            <a:spAutoFit/>
          </a:bodyPr>
          <a:lstStyle/>
          <a:p>
            <a:r>
              <a:rPr lang="en-GB" sz="2000" dirty="0">
                <a:solidFill>
                  <a:prstClr val="black"/>
                </a:solidFill>
                <a:latin typeface="Abadi" panose="020B0604020104020204" pitchFamily="34" charset="0"/>
              </a:rPr>
              <a:t>Icons made by </a:t>
            </a:r>
            <a:r>
              <a:rPr lang="en-GB" sz="2000" dirty="0" err="1">
                <a:solidFill>
                  <a:srgbClr val="6B1D73"/>
                </a:solidFill>
                <a:latin typeface="Abadi" panose="020B0604020104020204" pitchFamily="34" charset="0"/>
                <a:hlinkClick r:id="rId3">
                  <a:extLst>
                    <a:ext uri="{A12FA001-AC4F-418D-AE19-62706E023703}">
                      <ahyp:hlinkClr xmlns:ahyp="http://schemas.microsoft.com/office/drawing/2018/hyperlinkcolor" val="tx"/>
                    </a:ext>
                  </a:extLst>
                </a:hlinkClick>
              </a:rPr>
              <a:t>Freepik</a:t>
            </a:r>
            <a:r>
              <a:rPr lang="en-GB" sz="2000" dirty="0">
                <a:solidFill>
                  <a:prstClr val="black"/>
                </a:solidFill>
                <a:latin typeface="Abadi" panose="020B0604020104020204" pitchFamily="34" charset="0"/>
              </a:rPr>
              <a:t> from </a:t>
            </a:r>
            <a:r>
              <a:rPr lang="en-GB" sz="2000" dirty="0">
                <a:solidFill>
                  <a:srgbClr val="6B1D73"/>
                </a:solidFill>
                <a:latin typeface="Abadi" panose="020B0604020104020204" pitchFamily="34" charset="0"/>
                <a:hlinkClick r:id="rId4">
                  <a:extLst>
                    <a:ext uri="{A12FA001-AC4F-418D-AE19-62706E023703}">
                      <ahyp:hlinkClr xmlns:ahyp="http://schemas.microsoft.com/office/drawing/2018/hyperlinkcolor" val="tx"/>
                    </a:ext>
                  </a:extLst>
                </a:hlinkClick>
              </a:rPr>
              <a:t>Flaticon.com</a:t>
            </a:r>
            <a:endParaRPr lang="en-GB" sz="2000" dirty="0">
              <a:solidFill>
                <a:srgbClr val="6B1D73"/>
              </a:solidFill>
              <a:latin typeface="Abadi" panose="020B0604020104020204" pitchFamily="34" charset="0"/>
            </a:endParaRPr>
          </a:p>
        </p:txBody>
      </p:sp>
      <p:sp>
        <p:nvSpPr>
          <p:cNvPr id="6" name="Rectangle 5">
            <a:extLst>
              <a:ext uri="{FF2B5EF4-FFF2-40B4-BE49-F238E27FC236}">
                <a16:creationId xmlns:a16="http://schemas.microsoft.com/office/drawing/2014/main" id="{63CBC793-1F67-446E-8045-3E707FA722BA}"/>
              </a:ext>
            </a:extLst>
          </p:cNvPr>
          <p:cNvSpPr/>
          <p:nvPr userDrawn="1"/>
        </p:nvSpPr>
        <p:spPr>
          <a:xfrm>
            <a:off x="3705225" y="3870446"/>
            <a:ext cx="4749466" cy="1015663"/>
          </a:xfrm>
          <a:prstGeom prst="rect">
            <a:avLst/>
          </a:prstGeom>
        </p:spPr>
        <p:txBody>
          <a:bodyPr wrap="square">
            <a:spAutoFit/>
          </a:bodyPr>
          <a:lstStyle/>
          <a:p>
            <a:pPr algn="ctr"/>
            <a:r>
              <a:rPr lang="en-GB" sz="2000" dirty="0">
                <a:solidFill>
                  <a:prstClr val="black"/>
                </a:solidFill>
                <a:latin typeface="Abadi" panose="020B0604020104020204" pitchFamily="34" charset="0"/>
              </a:rPr>
              <a:t>All images are copyright their owners</a:t>
            </a:r>
          </a:p>
          <a:p>
            <a:pPr algn="ctr"/>
            <a:r>
              <a:rPr lang="en-GB" sz="2000" dirty="0">
                <a:solidFill>
                  <a:srgbClr val="6B1D73"/>
                </a:solidFill>
                <a:latin typeface="Abadi" panose="020B0604020104020204" pitchFamily="34" charset="0"/>
              </a:rPr>
              <a:t>Images will be removed if requested </a:t>
            </a:r>
            <a:br>
              <a:rPr lang="en-GB" sz="2000" dirty="0">
                <a:solidFill>
                  <a:srgbClr val="6B1D73"/>
                </a:solidFill>
                <a:latin typeface="Abadi" panose="020B0604020104020204" pitchFamily="34" charset="0"/>
              </a:rPr>
            </a:br>
            <a:r>
              <a:rPr lang="en-GB" sz="2000" dirty="0">
                <a:solidFill>
                  <a:srgbClr val="6B1D73"/>
                </a:solidFill>
                <a:latin typeface="Abadi" panose="020B0604020104020204" pitchFamily="34" charset="0"/>
              </a:rPr>
              <a:t>by the creator</a:t>
            </a:r>
          </a:p>
        </p:txBody>
      </p:sp>
      <p:pic>
        <p:nvPicPr>
          <p:cNvPr id="8" name="Picture 7">
            <a:extLst>
              <a:ext uri="{FF2B5EF4-FFF2-40B4-BE49-F238E27FC236}">
                <a16:creationId xmlns:a16="http://schemas.microsoft.com/office/drawing/2014/main" id="{948FA802-4C3A-406C-8B45-8401071E94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08885" y="777488"/>
            <a:ext cx="2651512" cy="2651512"/>
          </a:xfrm>
          <a:prstGeom prst="rect">
            <a:avLst/>
          </a:prstGeom>
        </p:spPr>
      </p:pic>
      <p:sp>
        <p:nvSpPr>
          <p:cNvPr id="9" name="Rectangle 8">
            <a:extLst>
              <a:ext uri="{FF2B5EF4-FFF2-40B4-BE49-F238E27FC236}">
                <a16:creationId xmlns:a16="http://schemas.microsoft.com/office/drawing/2014/main" id="{65CA7A5F-3405-4243-BAF0-F42A277FE6D7}"/>
              </a:ext>
            </a:extLst>
          </p:cNvPr>
          <p:cNvSpPr/>
          <p:nvPr userDrawn="1"/>
        </p:nvSpPr>
        <p:spPr>
          <a:xfrm>
            <a:off x="2442536" y="5663261"/>
            <a:ext cx="7306928" cy="461665"/>
          </a:xfrm>
          <a:prstGeom prst="rect">
            <a:avLst/>
          </a:prstGeom>
        </p:spPr>
        <p:txBody>
          <a:bodyPr wrap="square">
            <a:spAutoFit/>
          </a:bodyPr>
          <a:lstStyle/>
          <a:p>
            <a:pPr algn="ctr"/>
            <a:r>
              <a:rPr lang="en-GB" sz="2400" dirty="0">
                <a:solidFill>
                  <a:prstClr val="black"/>
                </a:solidFill>
                <a:latin typeface="Abadi" panose="020B0604020104020204" pitchFamily="34" charset="0"/>
              </a:rPr>
              <a:t>Content © Edge Hill University Medical School</a:t>
            </a:r>
            <a:endParaRPr lang="en-GB" sz="2400" dirty="0">
              <a:solidFill>
                <a:srgbClr val="6B1D73"/>
              </a:solidFill>
              <a:latin typeface="Abadi" panose="020B0604020104020204" pitchFamily="34" charset="0"/>
            </a:endParaRPr>
          </a:p>
        </p:txBody>
      </p:sp>
    </p:spTree>
    <p:custDataLst>
      <p:tags r:id="rId1"/>
    </p:custDataLst>
    <p:extLst>
      <p:ext uri="{BB962C8B-B14F-4D97-AF65-F5344CB8AC3E}">
        <p14:creationId xmlns:p14="http://schemas.microsoft.com/office/powerpoint/2010/main" val="10389673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AECAC7-FA7B-4121-B559-D4FFB1D5B6CF}"/>
              </a:ext>
            </a:extLst>
          </p:cNvPr>
          <p:cNvSpPr>
            <a:spLocks noGrp="1"/>
          </p:cNvSpPr>
          <p:nvPr>
            <p:ph type="sldNum" sz="quarter" idx="12"/>
          </p:nvPr>
        </p:nvSpPr>
        <p:spPr/>
        <p:txBody>
          <a:body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Tree>
    <p:custDataLst>
      <p:tags r:id="rId1"/>
    </p:custDataLst>
    <p:extLst>
      <p:ext uri="{BB962C8B-B14F-4D97-AF65-F5344CB8AC3E}">
        <p14:creationId xmlns:p14="http://schemas.microsoft.com/office/powerpoint/2010/main" val="9203156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et's Talk About Mental Health">
    <p:spTree>
      <p:nvGrpSpPr>
        <p:cNvPr id="1" name=""/>
        <p:cNvGrpSpPr/>
        <p:nvPr/>
      </p:nvGrpSpPr>
      <p:grpSpPr>
        <a:xfrm>
          <a:off x="0" y="0"/>
          <a:ext cx="0" cy="0"/>
          <a:chOff x="0" y="0"/>
          <a:chExt cx="0" cy="0"/>
        </a:xfrm>
      </p:grpSpPr>
      <p:sp>
        <p:nvSpPr>
          <p:cNvPr id="8" name="Let’s Talk About Mental Health" hidden="1">
            <a:extLst>
              <a:ext uri="{FF2B5EF4-FFF2-40B4-BE49-F238E27FC236}">
                <a16:creationId xmlns:a16="http://schemas.microsoft.com/office/drawing/2014/main" id="{0B1D094E-CBBE-460A-B9BF-BF1D064A8A8B}"/>
              </a:ext>
            </a:extLst>
          </p:cNvPr>
          <p:cNvSpPr>
            <a:spLocks noGrp="1"/>
          </p:cNvSpPr>
          <p:nvPr>
            <p:ph type="title" hasCustomPrompt="1"/>
          </p:nvPr>
        </p:nvSpPr>
        <p:spPr>
          <a:xfrm>
            <a:off x="838200" y="-1768475"/>
            <a:ext cx="10515600" cy="1325563"/>
          </a:xfrm>
        </p:spPr>
        <p:txBody>
          <a:bodyPr/>
          <a:lstStyle>
            <a:lvl1pPr>
              <a:defRPr/>
            </a:lvl1pPr>
          </a:lstStyle>
          <a:p>
            <a:r>
              <a:rPr lang="en-US" dirty="0"/>
              <a:t>Let’s Talk About Mental Health</a:t>
            </a:r>
            <a:endParaRPr lang="en-GB" dirty="0"/>
          </a:p>
        </p:txBody>
      </p:sp>
      <p:pic>
        <p:nvPicPr>
          <p:cNvPr id="9" name="Picture 8" descr="Image of speech bubbles stating lets talk about mental health">
            <a:extLst>
              <a:ext uri="{FF2B5EF4-FFF2-40B4-BE49-F238E27FC236}">
                <a16:creationId xmlns:a16="http://schemas.microsoft.com/office/drawing/2014/main" id="{6CC28416-384D-4AA4-9742-124FA3C3EAF1}"/>
              </a:ext>
            </a:extLst>
          </p:cNvPr>
          <p:cNvPicPr>
            <a:picLocks noChangeAspect="1" noChangeArrowheads="1"/>
          </p:cNvPicPr>
          <p:nvPr userDrawn="1"/>
        </p:nvPicPr>
        <p:blipFill rotWithShape="1">
          <a:blip r:embed="rId3">
            <a:alphaModFix/>
            <a:extLst>
              <a:ext uri="{28A0092B-C50C-407E-A947-70E740481C1C}">
                <a14:useLocalDpi xmlns:a14="http://schemas.microsoft.com/office/drawing/2010/main" val="0"/>
              </a:ext>
            </a:extLst>
          </a:blip>
          <a:srcRect/>
          <a:stretch/>
        </p:blipFill>
        <p:spPr bwMode="auto">
          <a:xfrm>
            <a:off x="2729145"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Line arrow: Slight curve go to next page">
            <a:extLst>
              <a:ext uri="{FF2B5EF4-FFF2-40B4-BE49-F238E27FC236}">
                <a16:creationId xmlns:a16="http://schemas.microsoft.com/office/drawing/2014/main" id="{F13C55AD-D987-456A-891F-B92B371C709A}"/>
              </a:ext>
              <a:ext uri="{C183D7F6-B498-43B3-948B-1728B52AA6E4}">
                <adec:decorative xmlns:adec="http://schemas.microsoft.com/office/drawing/2017/decorative" val="0"/>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2239" b="10258"/>
          <a:stretch/>
        </p:blipFill>
        <p:spPr>
          <a:xfrm>
            <a:off x="10120544" y="5562600"/>
            <a:ext cx="1671405" cy="1295400"/>
          </a:xfrm>
          <a:prstGeom prst="rect">
            <a:avLst/>
          </a:prstGeom>
        </p:spPr>
      </p:pic>
    </p:spTree>
    <p:custDataLst>
      <p:tags r:id="rId1"/>
    </p:custDataLst>
    <p:extLst>
      <p:ext uri="{BB962C8B-B14F-4D97-AF65-F5344CB8AC3E}">
        <p14:creationId xmlns:p14="http://schemas.microsoft.com/office/powerpoint/2010/main" val="1041626985"/>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ental Health Contacts">
    <p:spTree>
      <p:nvGrpSpPr>
        <p:cNvPr id="1" name=""/>
        <p:cNvGrpSpPr/>
        <p:nvPr/>
      </p:nvGrpSpPr>
      <p:grpSpPr>
        <a:xfrm>
          <a:off x="0" y="0"/>
          <a:ext cx="0" cy="0"/>
          <a:chOff x="0" y="0"/>
          <a:chExt cx="0" cy="0"/>
        </a:xfrm>
      </p:grpSpPr>
      <p:sp>
        <p:nvSpPr>
          <p:cNvPr id="6" name="Mental Health Contacts" hidden="1">
            <a:extLst>
              <a:ext uri="{FF2B5EF4-FFF2-40B4-BE49-F238E27FC236}">
                <a16:creationId xmlns:a16="http://schemas.microsoft.com/office/drawing/2014/main" id="{AED32E24-8CC3-4755-89E6-6F67FBCA6E1B}"/>
              </a:ext>
            </a:extLst>
          </p:cNvPr>
          <p:cNvSpPr>
            <a:spLocks noGrp="1"/>
          </p:cNvSpPr>
          <p:nvPr>
            <p:ph type="title" hasCustomPrompt="1"/>
          </p:nvPr>
        </p:nvSpPr>
        <p:spPr>
          <a:xfrm>
            <a:off x="666750" y="-1654175"/>
            <a:ext cx="10515600" cy="1325563"/>
          </a:xfrm>
        </p:spPr>
        <p:txBody>
          <a:bodyPr/>
          <a:lstStyle>
            <a:lvl1pPr>
              <a:defRPr/>
            </a:lvl1pPr>
          </a:lstStyle>
          <a:p>
            <a:r>
              <a:rPr lang="en-US" dirty="0"/>
              <a:t>Mental Health Contacts</a:t>
            </a:r>
            <a:endParaRPr lang="en-GB" dirty="0"/>
          </a:p>
        </p:txBody>
      </p:sp>
      <p:graphicFrame>
        <p:nvGraphicFramePr>
          <p:cNvPr id="7" name="Table 6">
            <a:extLst>
              <a:ext uri="{FF2B5EF4-FFF2-40B4-BE49-F238E27FC236}">
                <a16:creationId xmlns:a16="http://schemas.microsoft.com/office/drawing/2014/main" id="{1D015A65-581C-4A5C-8336-BC79110827AB}"/>
              </a:ext>
            </a:extLst>
          </p:cNvPr>
          <p:cNvGraphicFramePr>
            <a:graphicFrameLocks noGrp="1"/>
          </p:cNvGraphicFramePr>
          <p:nvPr userDrawn="1"/>
        </p:nvGraphicFramePr>
        <p:xfrm>
          <a:off x="0" y="0"/>
          <a:ext cx="12192000" cy="6858000"/>
        </p:xfrm>
        <a:graphic>
          <a:graphicData uri="http://schemas.openxmlformats.org/drawingml/2006/table">
            <a:tbl>
              <a:tblPr firstCol="1" bandRow="1">
                <a:tableStyleId>{5C22544A-7EE6-4342-B048-85BDC9FD1C3A}</a:tableStyleId>
              </a:tblPr>
              <a:tblGrid>
                <a:gridCol w="3486150">
                  <a:extLst>
                    <a:ext uri="{9D8B030D-6E8A-4147-A177-3AD203B41FA5}">
                      <a16:colId xmlns:a16="http://schemas.microsoft.com/office/drawing/2014/main" val="4189882599"/>
                    </a:ext>
                  </a:extLst>
                </a:gridCol>
                <a:gridCol w="4171950">
                  <a:extLst>
                    <a:ext uri="{9D8B030D-6E8A-4147-A177-3AD203B41FA5}">
                      <a16:colId xmlns:a16="http://schemas.microsoft.com/office/drawing/2014/main" val="1955175015"/>
                    </a:ext>
                  </a:extLst>
                </a:gridCol>
                <a:gridCol w="4533900">
                  <a:extLst>
                    <a:ext uri="{9D8B030D-6E8A-4147-A177-3AD203B41FA5}">
                      <a16:colId xmlns:a16="http://schemas.microsoft.com/office/drawing/2014/main" val="2894156213"/>
                    </a:ext>
                  </a:extLst>
                </a:gridCol>
              </a:tblGrid>
              <a:tr h="1286766">
                <a:tc>
                  <a:txBody>
                    <a:bodyPr/>
                    <a:lstStyle/>
                    <a:p>
                      <a:endParaRPr lang="en-GB"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James’ Place provides suicidal crisis support for men</a:t>
                      </a:r>
                      <a:endParaRPr lang="en-GB" dirty="0">
                        <a:latin typeface="Arial Narrow" panose="020B0606020202030204" pitchFamily="34" charset="0"/>
                      </a:endParaRPr>
                    </a:p>
                  </a:txBody>
                  <a:tcPr marL="144000" marR="144000" marT="108000" marB="108000" anchor="ctr">
                    <a:solidFill>
                      <a:srgbClr val="D6DCEE"/>
                    </a:solidFill>
                  </a:tcPr>
                </a:tc>
                <a:tc>
                  <a:txBody>
                    <a:bodyPr/>
                    <a:lstStyle/>
                    <a:p>
                      <a:pPr marL="541338" indent="0" algn="l"/>
                      <a:r>
                        <a:rPr lang="en-US" dirty="0">
                          <a:hlinkClick r:id="rId3"/>
                        </a:rPr>
                        <a:t>www.jamesplace.org.uk</a:t>
                      </a:r>
                      <a:endParaRPr lang="en-US" dirty="0"/>
                    </a:p>
                    <a:p>
                      <a:pPr marL="541338" indent="0" algn="l"/>
                      <a:r>
                        <a:rPr lang="en-GB" dirty="0"/>
                        <a:t>Text JP to 85258</a:t>
                      </a:r>
                    </a:p>
                  </a:txBody>
                  <a:tcPr marL="144000" marR="144000" marT="108000" marB="108000" anchor="ctr">
                    <a:solidFill>
                      <a:srgbClr val="D6DCEE"/>
                    </a:solidFill>
                  </a:tcPr>
                </a:tc>
                <a:extLst>
                  <a:ext uri="{0D108BD9-81ED-4DB2-BD59-A6C34878D82A}">
                    <a16:rowId xmlns:a16="http://schemas.microsoft.com/office/drawing/2014/main" val="2618935268"/>
                  </a:ext>
                </a:extLst>
              </a:tr>
              <a:tr h="1428156">
                <a:tc>
                  <a:txBody>
                    <a:bodyPr/>
                    <a:lstStyle/>
                    <a:p>
                      <a:endParaRPr lang="en-GB"/>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Here to make sure no one has to face</a:t>
                      </a:r>
                      <a:br>
                        <a:rPr lang="en-US" dirty="0">
                          <a:latin typeface="Arial Narrow" panose="020B0606020202030204" pitchFamily="34" charset="0"/>
                        </a:rPr>
                      </a:br>
                      <a:r>
                        <a:rPr lang="en-US" dirty="0">
                          <a:latin typeface="Arial Narrow" panose="020B0606020202030204" pitchFamily="34" charset="0"/>
                        </a:rPr>
                        <a:t>a mental health problem alone</a:t>
                      </a:r>
                      <a:endParaRPr lang="en-GB" dirty="0">
                        <a:latin typeface="Arial Narrow" panose="020B0606020202030204" pitchFamily="34" charset="0"/>
                      </a:endParaRPr>
                    </a:p>
                  </a:txBody>
                  <a:tcPr marL="144000" marR="144000" marT="108000" marB="108000" anchor="ctr">
                    <a:solidFill>
                      <a:srgbClr val="C5DAF7"/>
                    </a:solidFill>
                  </a:tcPr>
                </a:tc>
                <a:tc>
                  <a:txBody>
                    <a:bodyPr/>
                    <a:lstStyle/>
                    <a:p>
                      <a:pPr marL="541338" indent="0" algn="l"/>
                      <a:r>
                        <a:rPr lang="en-US" dirty="0">
                          <a:hlinkClick r:id="rId4"/>
                        </a:rPr>
                        <a:t>www.mind.org.uk</a:t>
                      </a:r>
                      <a:endParaRPr lang="en-US" dirty="0"/>
                    </a:p>
                    <a:p>
                      <a:pPr marL="541338" indent="0" algn="l"/>
                      <a:r>
                        <a:rPr lang="en-GB" dirty="0"/>
                        <a:t>86463</a:t>
                      </a:r>
                    </a:p>
                    <a:p>
                      <a:pPr marL="541338" indent="0" algn="l"/>
                      <a:r>
                        <a:rPr lang="en-GB" dirty="0"/>
                        <a:t>0300 123 3393</a:t>
                      </a:r>
                    </a:p>
                    <a:p>
                      <a:pPr marL="541338" indent="0" algn="l"/>
                      <a:r>
                        <a:rPr lang="en-GB" dirty="0">
                          <a:hlinkClick r:id="rId5"/>
                        </a:rPr>
                        <a:t>info@mind.org.uk</a:t>
                      </a:r>
                      <a:endParaRPr lang="en-GB" dirty="0"/>
                    </a:p>
                  </a:txBody>
                  <a:tcPr marL="144000" marR="144000" marT="108000" marB="108000" anchor="ctr">
                    <a:solidFill>
                      <a:srgbClr val="C5DAF7"/>
                    </a:solidFill>
                  </a:tcPr>
                </a:tc>
                <a:extLst>
                  <a:ext uri="{0D108BD9-81ED-4DB2-BD59-A6C34878D82A}">
                    <a16:rowId xmlns:a16="http://schemas.microsoft.com/office/drawing/2014/main" val="503971984"/>
                  </a:ext>
                </a:extLst>
              </a:tr>
              <a:tr h="1286766">
                <a:tc>
                  <a:txBody>
                    <a:bodyPr/>
                    <a:lstStyle/>
                    <a:p>
                      <a:endParaRPr lang="en-GB"/>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We support anyone who needs help. Whatever you're going through</a:t>
                      </a:r>
                      <a:endParaRPr lang="en-GB" dirty="0">
                        <a:latin typeface="Arial Narrow" panose="020B0606020202030204" pitchFamily="34" charset="0"/>
                      </a:endParaRPr>
                    </a:p>
                  </a:txBody>
                  <a:tcPr marL="144000" marR="144000" marT="108000" marB="108000" anchor="ctr">
                    <a:solidFill>
                      <a:srgbClr val="E8F5DF"/>
                    </a:solidFill>
                  </a:tcPr>
                </a:tc>
                <a:tc>
                  <a:txBody>
                    <a:bodyPr/>
                    <a:lstStyle/>
                    <a:p>
                      <a:pPr marL="541338" indent="0" algn="l"/>
                      <a:r>
                        <a:rPr lang="en-GB" dirty="0">
                          <a:hlinkClick r:id="rId6"/>
                        </a:rPr>
                        <a:t>www.samaritans.org</a:t>
                      </a:r>
                      <a:r>
                        <a:rPr lang="en-GB" dirty="0"/>
                        <a:t> </a:t>
                      </a:r>
                      <a:endParaRPr lang="en-US" dirty="0"/>
                    </a:p>
                    <a:p>
                      <a:pPr marL="541338" indent="0" algn="l"/>
                      <a:r>
                        <a:rPr lang="en-GB" dirty="0"/>
                        <a:t>116 123</a:t>
                      </a:r>
                    </a:p>
                    <a:p>
                      <a:pPr marL="541338" indent="0" algn="l"/>
                      <a:r>
                        <a:rPr lang="en-GB" dirty="0">
                          <a:hlinkClick r:id="rId7"/>
                        </a:rPr>
                        <a:t>jo@samaritans.org.uk</a:t>
                      </a:r>
                      <a:endParaRPr lang="en-GB" dirty="0"/>
                    </a:p>
                  </a:txBody>
                  <a:tcPr marL="144000" marR="144000" marT="108000" marB="108000" anchor="ctr">
                    <a:solidFill>
                      <a:srgbClr val="E8F5DF"/>
                    </a:solidFill>
                  </a:tcPr>
                </a:tc>
                <a:extLst>
                  <a:ext uri="{0D108BD9-81ED-4DB2-BD59-A6C34878D82A}">
                    <a16:rowId xmlns:a16="http://schemas.microsoft.com/office/drawing/2014/main" val="916993151"/>
                  </a:ext>
                </a:extLst>
              </a:tr>
              <a:tr h="1428156">
                <a:tc>
                  <a:txBody>
                    <a:bodyPr/>
                    <a:lstStyle/>
                    <a:p>
                      <a:endParaRPr lang="en-GB"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We are a growing movement of people changing how we all think and </a:t>
                      </a:r>
                      <a:br>
                        <a:rPr lang="en-US" dirty="0">
                          <a:latin typeface="Arial Narrow" panose="020B0606020202030204" pitchFamily="34" charset="0"/>
                        </a:rPr>
                      </a:br>
                      <a:r>
                        <a:rPr lang="en-US" dirty="0">
                          <a:latin typeface="Arial Narrow" panose="020B0606020202030204" pitchFamily="34" charset="0"/>
                        </a:rPr>
                        <a:t>act about mental health problems</a:t>
                      </a:r>
                      <a:endParaRPr lang="en-GB" dirty="0">
                        <a:latin typeface="Arial Narrow" panose="020B0606020202030204" pitchFamily="34" charset="0"/>
                      </a:endParaRPr>
                    </a:p>
                  </a:txBody>
                  <a:tcPr marL="144000" marR="144000" marT="108000" marB="108000" anchor="ctr">
                    <a:solidFill>
                      <a:srgbClr val="FFE7F0"/>
                    </a:solidFill>
                  </a:tcPr>
                </a:tc>
                <a:tc>
                  <a:txBody>
                    <a:bodyPr/>
                    <a:lstStyle/>
                    <a:p>
                      <a:pPr marL="541338"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8"/>
                        </a:rPr>
                        <a:t>www.time-to-change.org.uk</a:t>
                      </a:r>
                      <a:r>
                        <a:rPr lang="en-US" dirty="0"/>
                        <a:t> </a:t>
                      </a:r>
                    </a:p>
                  </a:txBody>
                  <a:tcPr marL="144000" marR="144000" marT="108000" marB="108000" anchor="ctr">
                    <a:solidFill>
                      <a:srgbClr val="FFE7F0"/>
                    </a:solidFill>
                  </a:tcPr>
                </a:tc>
                <a:extLst>
                  <a:ext uri="{0D108BD9-81ED-4DB2-BD59-A6C34878D82A}">
                    <a16:rowId xmlns:a16="http://schemas.microsoft.com/office/drawing/2014/main" val="3372972173"/>
                  </a:ext>
                </a:extLst>
              </a:tr>
              <a:tr h="1428156">
                <a:tc>
                  <a:txBody>
                    <a:bodyPr/>
                    <a:lstStyle/>
                    <a:p>
                      <a:endParaRPr lang="en-GB"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Arial Narrow" panose="020B0606020202030204" pitchFamily="34" charset="0"/>
                          <a:ea typeface="+mn-ea"/>
                          <a:cs typeface="+mn-cs"/>
                        </a:rPr>
                        <a:t>The Wellbeing Team offer many different types of support or advice on any issue that may be impacting your state of health and happiness.</a:t>
                      </a:r>
                      <a:endParaRPr lang="en-GB" dirty="0">
                        <a:latin typeface="Arial Narrow" panose="020B0606020202030204" pitchFamily="34" charset="0"/>
                      </a:endParaRPr>
                    </a:p>
                  </a:txBody>
                  <a:tcPr marL="144000" marR="144000" marT="108000" marB="108000" anchor="ctr">
                    <a:solidFill>
                      <a:schemeClr val="bg2"/>
                    </a:solidFill>
                  </a:tcPr>
                </a:tc>
                <a:tc>
                  <a:txBody>
                    <a:bodyPr/>
                    <a:lstStyle/>
                    <a:p>
                      <a:pPr marL="541338" indent="0"/>
                      <a:r>
                        <a:rPr lang="en-US" dirty="0">
                          <a:hlinkClick r:id="rId9"/>
                        </a:rPr>
                        <a:t>www.edgehill.ac.uk/studentservices</a:t>
                      </a:r>
                      <a:endParaRPr lang="en-US" dirty="0"/>
                    </a:p>
                    <a:p>
                      <a:pPr marL="541338" indent="0"/>
                      <a:r>
                        <a:rPr lang="en-US" dirty="0">
                          <a:hlinkClick r:id="rId10"/>
                        </a:rPr>
                        <a:t>studentwellbeing@edgehill.ac.uk</a:t>
                      </a:r>
                      <a:endParaRPr lang="en-US" dirty="0"/>
                    </a:p>
                    <a:p>
                      <a:pPr marL="541338" indent="0"/>
                      <a:r>
                        <a:rPr lang="en-US" dirty="0"/>
                        <a:t>01695 650 988</a:t>
                      </a:r>
                    </a:p>
                    <a:p>
                      <a:pPr marL="541338" indent="0"/>
                      <a:r>
                        <a:rPr lang="en-US" dirty="0"/>
                        <a:t>Catalyst Helpdesk</a:t>
                      </a:r>
                      <a:endParaRPr lang="en-GB" dirty="0"/>
                    </a:p>
                  </a:txBody>
                  <a:tcPr marL="144000" marR="144000" marT="108000" marB="108000" anchor="ctr">
                    <a:solidFill>
                      <a:schemeClr val="bg2"/>
                    </a:solidFill>
                  </a:tcPr>
                </a:tc>
                <a:extLst>
                  <a:ext uri="{0D108BD9-81ED-4DB2-BD59-A6C34878D82A}">
                    <a16:rowId xmlns:a16="http://schemas.microsoft.com/office/drawing/2014/main" val="1149333907"/>
                  </a:ext>
                </a:extLst>
              </a:tr>
            </a:tbl>
          </a:graphicData>
        </a:graphic>
      </p:graphicFrame>
      <p:pic>
        <p:nvPicPr>
          <p:cNvPr id="8" name="Picture 7" descr="James' Place logo">
            <a:extLst>
              <a:ext uri="{FF2B5EF4-FFF2-40B4-BE49-F238E27FC236}">
                <a16:creationId xmlns:a16="http://schemas.microsoft.com/office/drawing/2014/main" id="{0B65D8F4-7019-4183-A399-ED4F6AE461CF}"/>
              </a:ext>
            </a:extLst>
          </p:cNvPr>
          <p:cNvPicPr>
            <a:picLocks noChangeAspect="1"/>
          </p:cNvPicPr>
          <p:nvPr userDrawn="1"/>
        </p:nvPicPr>
        <p:blipFill>
          <a:blip r:embed="rId11"/>
          <a:stretch>
            <a:fillRect/>
          </a:stretch>
        </p:blipFill>
        <p:spPr>
          <a:xfrm>
            <a:off x="378408" y="308465"/>
            <a:ext cx="2711759" cy="915149"/>
          </a:xfrm>
          <a:prstGeom prst="rect">
            <a:avLst/>
          </a:prstGeom>
        </p:spPr>
      </p:pic>
      <p:pic>
        <p:nvPicPr>
          <p:cNvPr id="9" name="Picture 2" descr="Mind Charity Logo">
            <a:extLst>
              <a:ext uri="{FF2B5EF4-FFF2-40B4-BE49-F238E27FC236}">
                <a16:creationId xmlns:a16="http://schemas.microsoft.com/office/drawing/2014/main" id="{3FCB1FB6-D5A8-4A69-9202-813FF2E2FFEE}"/>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440275" y="1491626"/>
            <a:ext cx="2649892" cy="11659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amaritans logo">
            <a:extLst>
              <a:ext uri="{FF2B5EF4-FFF2-40B4-BE49-F238E27FC236}">
                <a16:creationId xmlns:a16="http://schemas.microsoft.com/office/drawing/2014/main" id="{7265702A-B6DB-46BE-A0E1-2D8B0E6C2DFF}"/>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18993" b="18895"/>
          <a:stretch/>
        </p:blipFill>
        <p:spPr bwMode="auto">
          <a:xfrm>
            <a:off x="440275" y="2925591"/>
            <a:ext cx="2649892" cy="10972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Time to change logo">
            <a:extLst>
              <a:ext uri="{FF2B5EF4-FFF2-40B4-BE49-F238E27FC236}">
                <a16:creationId xmlns:a16="http://schemas.microsoft.com/office/drawing/2014/main" id="{DFF094E1-ABAA-42AC-8CB2-19EBFB85C6BE}"/>
              </a:ext>
            </a:extLst>
          </p:cNvPr>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l="4762" t="24762" r="4762" b="19910"/>
          <a:stretch/>
        </p:blipFill>
        <p:spPr bwMode="auto">
          <a:xfrm>
            <a:off x="219237" y="4290877"/>
            <a:ext cx="2870930" cy="10972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edge hill university logo">
            <a:extLst>
              <a:ext uri="{FF2B5EF4-FFF2-40B4-BE49-F238E27FC236}">
                <a16:creationId xmlns:a16="http://schemas.microsoft.com/office/drawing/2014/main" id="{D7FEED9D-EFA4-47ED-81ED-A46FC7835AD8}"/>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41652" y="5656163"/>
            <a:ext cx="1826099" cy="103214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FBC35C9F-E031-4387-A329-FEC0D9788FFB}"/>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928343" y="2051950"/>
            <a:ext cx="241707" cy="241707"/>
          </a:xfrm>
          <a:prstGeom prst="rect">
            <a:avLst/>
          </a:prstGeom>
        </p:spPr>
      </p:pic>
      <p:pic>
        <p:nvPicPr>
          <p:cNvPr id="14" name="Graphic 13">
            <a:extLst>
              <a:ext uri="{FF2B5EF4-FFF2-40B4-BE49-F238E27FC236}">
                <a16:creationId xmlns:a16="http://schemas.microsoft.com/office/drawing/2014/main" id="{05553124-24CA-4CFA-AFE9-630324E9AC66}"/>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24515" y="2325564"/>
            <a:ext cx="245535" cy="245535"/>
          </a:xfrm>
          <a:prstGeom prst="rect">
            <a:avLst/>
          </a:prstGeom>
        </p:spPr>
      </p:pic>
      <p:pic>
        <p:nvPicPr>
          <p:cNvPr id="15" name="Graphic 14">
            <a:extLst>
              <a:ext uri="{FF2B5EF4-FFF2-40B4-BE49-F238E27FC236}">
                <a16:creationId xmlns:a16="http://schemas.microsoft.com/office/drawing/2014/main" id="{51930305-ED82-48F7-8E28-177BD19A72DA}"/>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1484006"/>
            <a:ext cx="245250" cy="245250"/>
          </a:xfrm>
          <a:prstGeom prst="rect">
            <a:avLst/>
          </a:prstGeom>
        </p:spPr>
      </p:pic>
      <p:pic>
        <p:nvPicPr>
          <p:cNvPr id="16" name="Graphic 15">
            <a:extLst>
              <a:ext uri="{FF2B5EF4-FFF2-40B4-BE49-F238E27FC236}">
                <a16:creationId xmlns:a16="http://schemas.microsoft.com/office/drawing/2014/main" id="{6A50986C-4634-4A16-A45A-1671CA3BB1D8}"/>
              </a:ext>
              <a:ext uri="{C183D7F6-B498-43B3-948B-1728B52AA6E4}">
                <adec:decorative xmlns:adec="http://schemas.microsoft.com/office/drawing/2017/decorative" val="1"/>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928343" y="1758100"/>
            <a:ext cx="241707" cy="241707"/>
          </a:xfrm>
          <a:prstGeom prst="rect">
            <a:avLst/>
          </a:prstGeom>
        </p:spPr>
      </p:pic>
      <p:pic>
        <p:nvPicPr>
          <p:cNvPr id="17" name="Graphic 16">
            <a:extLst>
              <a:ext uri="{FF2B5EF4-FFF2-40B4-BE49-F238E27FC236}">
                <a16:creationId xmlns:a16="http://schemas.microsoft.com/office/drawing/2014/main" id="{A0BB8ED6-B346-4F6C-9AEB-A0D9293C55D2}"/>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928343" y="3249928"/>
            <a:ext cx="241707" cy="241707"/>
          </a:xfrm>
          <a:prstGeom prst="rect">
            <a:avLst/>
          </a:prstGeom>
        </p:spPr>
      </p:pic>
      <p:pic>
        <p:nvPicPr>
          <p:cNvPr id="18" name="Graphic 17">
            <a:extLst>
              <a:ext uri="{FF2B5EF4-FFF2-40B4-BE49-F238E27FC236}">
                <a16:creationId xmlns:a16="http://schemas.microsoft.com/office/drawing/2014/main" id="{9C44DCA9-C15E-4F08-AAC8-1A35ECAB5035}"/>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24515" y="3523542"/>
            <a:ext cx="245535" cy="245535"/>
          </a:xfrm>
          <a:prstGeom prst="rect">
            <a:avLst/>
          </a:prstGeom>
        </p:spPr>
      </p:pic>
      <p:pic>
        <p:nvPicPr>
          <p:cNvPr id="19" name="Graphic 18">
            <a:extLst>
              <a:ext uri="{FF2B5EF4-FFF2-40B4-BE49-F238E27FC236}">
                <a16:creationId xmlns:a16="http://schemas.microsoft.com/office/drawing/2014/main" id="{4599B2A0-49AA-4875-8ACD-D3D9405D2DEF}"/>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2975221"/>
            <a:ext cx="245250" cy="245250"/>
          </a:xfrm>
          <a:prstGeom prst="rect">
            <a:avLst/>
          </a:prstGeom>
        </p:spPr>
      </p:pic>
      <p:pic>
        <p:nvPicPr>
          <p:cNvPr id="20" name="Graphic 19">
            <a:extLst>
              <a:ext uri="{FF2B5EF4-FFF2-40B4-BE49-F238E27FC236}">
                <a16:creationId xmlns:a16="http://schemas.microsoft.com/office/drawing/2014/main" id="{905D2D20-C586-4521-99C4-D0E1F7B6A8E8}"/>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4621755"/>
            <a:ext cx="245250" cy="245250"/>
          </a:xfrm>
          <a:prstGeom prst="rect">
            <a:avLst/>
          </a:prstGeom>
        </p:spPr>
      </p:pic>
      <p:pic>
        <p:nvPicPr>
          <p:cNvPr id="21" name="Graphic 20">
            <a:extLst>
              <a:ext uri="{FF2B5EF4-FFF2-40B4-BE49-F238E27FC236}">
                <a16:creationId xmlns:a16="http://schemas.microsoft.com/office/drawing/2014/main" id="{47779A42-FAB4-436D-AFB9-AB1795FA6B4A}"/>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394989"/>
            <a:ext cx="245250" cy="245250"/>
          </a:xfrm>
          <a:prstGeom prst="rect">
            <a:avLst/>
          </a:prstGeom>
        </p:spPr>
      </p:pic>
      <p:pic>
        <p:nvPicPr>
          <p:cNvPr id="22" name="Graphic 21">
            <a:extLst>
              <a:ext uri="{FF2B5EF4-FFF2-40B4-BE49-F238E27FC236}">
                <a16:creationId xmlns:a16="http://schemas.microsoft.com/office/drawing/2014/main" id="{08C25860-9A3C-44C4-940F-FF887ADEA68B}"/>
              </a:ext>
              <a:ext uri="{C183D7F6-B498-43B3-948B-1728B52AA6E4}">
                <adec:decorative xmlns:adec="http://schemas.microsoft.com/office/drawing/2017/decorative" val="1"/>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928343" y="661463"/>
            <a:ext cx="241707" cy="241707"/>
          </a:xfrm>
          <a:prstGeom prst="rect">
            <a:avLst/>
          </a:prstGeom>
        </p:spPr>
      </p:pic>
      <p:pic>
        <p:nvPicPr>
          <p:cNvPr id="23" name="Graphic 22">
            <a:extLst>
              <a:ext uri="{FF2B5EF4-FFF2-40B4-BE49-F238E27FC236}">
                <a16:creationId xmlns:a16="http://schemas.microsoft.com/office/drawing/2014/main" id="{78DE49F3-2F7D-4131-BC2C-B9CD9117F336}"/>
              </a:ext>
              <a:ext uri="{C183D7F6-B498-43B3-948B-1728B52AA6E4}">
                <adec:decorative xmlns:adec="http://schemas.microsoft.com/office/drawing/2017/decorative" val="1"/>
              </a:ext>
            </a:extLst>
          </p:cNvPr>
          <p:cNvPicPr>
            <a:picLocks noChangeAspect="1"/>
          </p:cNvPicPr>
          <p:nvPr userDrawn="1"/>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871598" y="6408680"/>
            <a:ext cx="351367" cy="351367"/>
          </a:xfrm>
          <a:prstGeom prst="rect">
            <a:avLst/>
          </a:prstGeom>
        </p:spPr>
      </p:pic>
      <p:pic>
        <p:nvPicPr>
          <p:cNvPr id="24" name="Graphic 23">
            <a:extLst>
              <a:ext uri="{FF2B5EF4-FFF2-40B4-BE49-F238E27FC236}">
                <a16:creationId xmlns:a16="http://schemas.microsoft.com/office/drawing/2014/main" id="{1C95ACB8-A9DF-40EE-A109-C655B4603AC5}"/>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928343" y="5883077"/>
            <a:ext cx="241707" cy="241707"/>
          </a:xfrm>
          <a:prstGeom prst="rect">
            <a:avLst/>
          </a:prstGeom>
        </p:spPr>
      </p:pic>
      <p:pic>
        <p:nvPicPr>
          <p:cNvPr id="25" name="Graphic 24">
            <a:extLst>
              <a:ext uri="{FF2B5EF4-FFF2-40B4-BE49-F238E27FC236}">
                <a16:creationId xmlns:a16="http://schemas.microsoft.com/office/drawing/2014/main" id="{0BED2325-8870-4E6B-90B7-386D4DB4A952}"/>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24515" y="6156691"/>
            <a:ext cx="245535" cy="245535"/>
          </a:xfrm>
          <a:prstGeom prst="rect">
            <a:avLst/>
          </a:prstGeom>
        </p:spPr>
      </p:pic>
      <p:pic>
        <p:nvPicPr>
          <p:cNvPr id="26" name="Graphic 25">
            <a:extLst>
              <a:ext uri="{FF2B5EF4-FFF2-40B4-BE49-F238E27FC236}">
                <a16:creationId xmlns:a16="http://schemas.microsoft.com/office/drawing/2014/main" id="{6318BE9B-1917-4802-8843-E0203C5A3F7C}"/>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24800" y="5608370"/>
            <a:ext cx="245250" cy="245250"/>
          </a:xfrm>
          <a:prstGeom prst="rect">
            <a:avLst/>
          </a:prstGeom>
        </p:spPr>
      </p:pic>
    </p:spTree>
    <p:custDataLst>
      <p:tags r:id="rId1"/>
    </p:custDataLst>
    <p:extLst>
      <p:ext uri="{BB962C8B-B14F-4D97-AF65-F5344CB8AC3E}">
        <p14:creationId xmlns:p14="http://schemas.microsoft.com/office/powerpoint/2010/main" val="40078975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4601"/>
            <a:ext cx="10363200" cy="762001"/>
          </a:xfrm>
        </p:spPr>
        <p:txBody>
          <a:bodyPr>
            <a:normAutofit/>
          </a:bodyPr>
          <a:lstStyle>
            <a:lvl1pPr>
              <a:defRPr sz="4000"/>
            </a:lvl1pPr>
          </a:lstStyle>
          <a:p>
            <a:r>
              <a:rPr lang="en-US"/>
              <a:t>Click to edit Master title style</a:t>
            </a:r>
            <a:endParaRPr lang="en-US" dirty="0"/>
          </a:p>
        </p:txBody>
      </p:sp>
      <p:sp>
        <p:nvSpPr>
          <p:cNvPr id="3" name="Subtitle 2"/>
          <p:cNvSpPr>
            <a:spLocks noGrp="1"/>
          </p:cNvSpPr>
          <p:nvPr>
            <p:ph type="subTitle" idx="1"/>
          </p:nvPr>
        </p:nvSpPr>
        <p:spPr>
          <a:xfrm>
            <a:off x="1117600" y="3429000"/>
            <a:ext cx="10058400" cy="609600"/>
          </a:xfrm>
        </p:spPr>
        <p:txBody>
          <a:bodyPr>
            <a:noAutofit/>
          </a:bodyPr>
          <a:lstStyle>
            <a:lvl1pPr marL="0" indent="0" algn="ctr">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A823FC-2FC1-484A-AFC6-6CF2F5A161E1}" type="datetime1">
              <a:rPr lang="en-GB" smtClean="0">
                <a:solidFill>
                  <a:prstClr val="black">
                    <a:tint val="75000"/>
                  </a:prstClr>
                </a:solidFill>
              </a:rPr>
              <a:t>26/01/2023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A19DD2A-7A69-4649-8B92-6A1F7EFA34E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460002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445CF6-B041-41D0-94FF-03637564BA34}" type="datetime1">
              <a:rPr lang="en-GB" smtClean="0">
                <a:solidFill>
                  <a:prstClr val="black">
                    <a:tint val="75000"/>
                  </a:prstClr>
                </a:solidFill>
              </a:rPr>
              <a:t>26/01/2023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A19DD2A-7A69-4649-8B92-6A1F7EFA34E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247386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AE055F-0C9B-4A55-9385-2DDB7A4B4995}" type="datetime1">
              <a:rPr lang="en-GB" smtClean="0">
                <a:solidFill>
                  <a:prstClr val="black">
                    <a:tint val="75000"/>
                  </a:prstClr>
                </a:solidFill>
              </a:rPr>
              <a:t>26/01/2023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A19DD2A-7A69-4649-8B92-6A1F7EFA34E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7425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64DDE5-0AE0-435B-8440-ACB906875B38}" type="datetime1">
              <a:rPr lang="en-GB" smtClean="0"/>
              <a:t>26/01/2023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764371-C035-4639-A4F7-2D1A9DC01669}" type="slidenum">
              <a:rPr lang="en-GB" smtClean="0"/>
              <a:t>‹#›</a:t>
            </a:fld>
            <a:endParaRPr lang="en-GB"/>
          </a:p>
        </p:txBody>
      </p:sp>
    </p:spTree>
    <p:extLst>
      <p:ext uri="{BB962C8B-B14F-4D97-AF65-F5344CB8AC3E}">
        <p14:creationId xmlns:p14="http://schemas.microsoft.com/office/powerpoint/2010/main" val="76968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449DD1-204D-405C-BEA0-9D6D7074EB14}" type="datetime1">
              <a:rPr lang="en-GB" smtClean="0">
                <a:solidFill>
                  <a:prstClr val="black">
                    <a:tint val="75000"/>
                  </a:prstClr>
                </a:solidFill>
              </a:rPr>
              <a:t>26/01/2023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4A19DD2A-7A69-4649-8B92-6A1F7EFA34E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907182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B8918C-BE28-4329-BD04-C77BC7E6A701}" type="datetime1">
              <a:rPr lang="en-GB" smtClean="0">
                <a:solidFill>
                  <a:prstClr val="black">
                    <a:tint val="75000"/>
                  </a:prstClr>
                </a:solidFill>
              </a:rPr>
              <a:t>26/01/2023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4A19DD2A-7A69-4649-8B92-6A1F7EFA34E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909784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C2106F-97EF-46CE-A00C-EEDF653DAA1D}" type="datetime1">
              <a:rPr lang="en-GB" smtClean="0">
                <a:solidFill>
                  <a:prstClr val="black">
                    <a:tint val="75000"/>
                  </a:prstClr>
                </a:solidFill>
              </a:rPr>
              <a:t>26/01/2023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4A19DD2A-7A69-4649-8B92-6A1F7EFA34E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936526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DD192C-CE62-4270-98B7-55F6030DEAD2}" type="datetime1">
              <a:rPr lang="en-GB" smtClean="0">
                <a:solidFill>
                  <a:prstClr val="black">
                    <a:tint val="75000"/>
                  </a:prstClr>
                </a:solidFill>
              </a:rPr>
              <a:t>26/01/2023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4A19DD2A-7A69-4649-8B92-6A1F7EFA34E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56397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B6D4F5-4FC6-46ED-900F-555B87196DC9}" type="datetime1">
              <a:rPr lang="en-GB" smtClean="0">
                <a:solidFill>
                  <a:prstClr val="black">
                    <a:tint val="75000"/>
                  </a:prstClr>
                </a:solidFill>
              </a:rPr>
              <a:t>26/01/2023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4A19DD2A-7A69-4649-8B92-6A1F7EFA34E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245060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B670CF-7314-4086-99A8-B65D93EF183E}" type="datetime1">
              <a:rPr lang="en-GB" smtClean="0">
                <a:solidFill>
                  <a:prstClr val="black">
                    <a:tint val="75000"/>
                  </a:prstClr>
                </a:solidFill>
              </a:rPr>
              <a:t>26/01/2023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4A19DD2A-7A69-4649-8B92-6A1F7EFA34E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740532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E0153F-C3CB-43A9-9C57-B9D8AB0C6FE6}" type="datetime1">
              <a:rPr lang="en-GB" smtClean="0">
                <a:solidFill>
                  <a:prstClr val="black">
                    <a:tint val="75000"/>
                  </a:prstClr>
                </a:solidFill>
              </a:rPr>
              <a:t>26/01/2023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A19DD2A-7A69-4649-8B92-6A1F7EFA34E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920565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B52412-BE78-4486-A5AF-30A963764B09}" type="datetime1">
              <a:rPr lang="en-GB" smtClean="0">
                <a:solidFill>
                  <a:prstClr val="black">
                    <a:tint val="75000"/>
                  </a:prstClr>
                </a:solidFill>
              </a:rPr>
              <a:t>26/01/2023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A19DD2A-7A69-4649-8B92-6A1F7EFA34E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315614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B489ED7-3237-42DF-B602-021EE78ABF9D}" type="datetimeFigureOut">
              <a:rPr lang="en-GB" smtClean="0"/>
              <a:t>26/01/2023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DF3D76-C9F5-4BBD-A824-70F34EE93722}" type="slidenum">
              <a:rPr lang="en-GB" smtClean="0"/>
              <a:t>‹#›</a:t>
            </a:fld>
            <a:endParaRPr lang="en-GB"/>
          </a:p>
        </p:txBody>
      </p:sp>
    </p:spTree>
    <p:extLst>
      <p:ext uri="{BB962C8B-B14F-4D97-AF65-F5344CB8AC3E}">
        <p14:creationId xmlns:p14="http://schemas.microsoft.com/office/powerpoint/2010/main" val="34364799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489ED7-3237-42DF-B602-021EE78ABF9D}" type="datetimeFigureOut">
              <a:rPr lang="en-GB" smtClean="0"/>
              <a:t>26/01/2023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DF3D76-C9F5-4BBD-A824-70F34EE93722}" type="slidenum">
              <a:rPr lang="en-GB" smtClean="0"/>
              <a:t>‹#›</a:t>
            </a:fld>
            <a:endParaRPr lang="en-GB"/>
          </a:p>
        </p:txBody>
      </p:sp>
    </p:spTree>
    <p:extLst>
      <p:ext uri="{BB962C8B-B14F-4D97-AF65-F5344CB8AC3E}">
        <p14:creationId xmlns:p14="http://schemas.microsoft.com/office/powerpoint/2010/main" val="3355901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DF73AE-F954-40B3-A598-A3CD22E24780}" type="datetime1">
              <a:rPr lang="en-GB" smtClean="0"/>
              <a:t>26/01/2023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764371-C035-4639-A4F7-2D1A9DC01669}" type="slidenum">
              <a:rPr lang="en-GB" smtClean="0"/>
              <a:t>‹#›</a:t>
            </a:fld>
            <a:endParaRPr lang="en-GB"/>
          </a:p>
        </p:txBody>
      </p:sp>
    </p:spTree>
    <p:extLst>
      <p:ext uri="{BB962C8B-B14F-4D97-AF65-F5344CB8AC3E}">
        <p14:creationId xmlns:p14="http://schemas.microsoft.com/office/powerpoint/2010/main" val="35958000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489ED7-3237-42DF-B602-021EE78ABF9D}" type="datetimeFigureOut">
              <a:rPr lang="en-GB" smtClean="0"/>
              <a:t>26/01/2023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DF3D76-C9F5-4BBD-A824-70F34EE93722}" type="slidenum">
              <a:rPr lang="en-GB" smtClean="0"/>
              <a:t>‹#›</a:t>
            </a:fld>
            <a:endParaRPr lang="en-GB"/>
          </a:p>
        </p:txBody>
      </p:sp>
    </p:spTree>
    <p:extLst>
      <p:ext uri="{BB962C8B-B14F-4D97-AF65-F5344CB8AC3E}">
        <p14:creationId xmlns:p14="http://schemas.microsoft.com/office/powerpoint/2010/main" val="29468054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B489ED7-3237-42DF-B602-021EE78ABF9D}" type="datetimeFigureOut">
              <a:rPr lang="en-GB" smtClean="0"/>
              <a:t>26/01/2023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DF3D76-C9F5-4BBD-A824-70F34EE93722}" type="slidenum">
              <a:rPr lang="en-GB" smtClean="0"/>
              <a:t>‹#›</a:t>
            </a:fld>
            <a:endParaRPr lang="en-GB"/>
          </a:p>
        </p:txBody>
      </p:sp>
    </p:spTree>
    <p:extLst>
      <p:ext uri="{BB962C8B-B14F-4D97-AF65-F5344CB8AC3E}">
        <p14:creationId xmlns:p14="http://schemas.microsoft.com/office/powerpoint/2010/main" val="31215000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B489ED7-3237-42DF-B602-021EE78ABF9D}" type="datetimeFigureOut">
              <a:rPr lang="en-GB" smtClean="0"/>
              <a:t>26/01/2023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FDF3D76-C9F5-4BBD-A824-70F34EE93722}" type="slidenum">
              <a:rPr lang="en-GB" smtClean="0"/>
              <a:t>‹#›</a:t>
            </a:fld>
            <a:endParaRPr lang="en-GB"/>
          </a:p>
        </p:txBody>
      </p:sp>
    </p:spTree>
    <p:extLst>
      <p:ext uri="{BB962C8B-B14F-4D97-AF65-F5344CB8AC3E}">
        <p14:creationId xmlns:p14="http://schemas.microsoft.com/office/powerpoint/2010/main" val="38410244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B489ED7-3237-42DF-B602-021EE78ABF9D}" type="datetimeFigureOut">
              <a:rPr lang="en-GB" smtClean="0"/>
              <a:t>26/01/2023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DF3D76-C9F5-4BBD-A824-70F34EE93722}" type="slidenum">
              <a:rPr lang="en-GB" smtClean="0"/>
              <a:t>‹#›</a:t>
            </a:fld>
            <a:endParaRPr lang="en-GB"/>
          </a:p>
        </p:txBody>
      </p:sp>
    </p:spTree>
    <p:extLst>
      <p:ext uri="{BB962C8B-B14F-4D97-AF65-F5344CB8AC3E}">
        <p14:creationId xmlns:p14="http://schemas.microsoft.com/office/powerpoint/2010/main" val="42404443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89ED7-3237-42DF-B602-021EE78ABF9D}" type="datetimeFigureOut">
              <a:rPr lang="en-GB" smtClean="0"/>
              <a:t>26/01/2023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DF3D76-C9F5-4BBD-A824-70F34EE93722}" type="slidenum">
              <a:rPr lang="en-GB" smtClean="0"/>
              <a:t>‹#›</a:t>
            </a:fld>
            <a:endParaRPr lang="en-GB"/>
          </a:p>
        </p:txBody>
      </p:sp>
    </p:spTree>
    <p:extLst>
      <p:ext uri="{BB962C8B-B14F-4D97-AF65-F5344CB8AC3E}">
        <p14:creationId xmlns:p14="http://schemas.microsoft.com/office/powerpoint/2010/main" val="26452631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489ED7-3237-42DF-B602-021EE78ABF9D}" type="datetimeFigureOut">
              <a:rPr lang="en-GB" smtClean="0"/>
              <a:t>26/01/2023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DF3D76-C9F5-4BBD-A824-70F34EE93722}" type="slidenum">
              <a:rPr lang="en-GB" smtClean="0"/>
              <a:t>‹#›</a:t>
            </a:fld>
            <a:endParaRPr lang="en-GB"/>
          </a:p>
        </p:txBody>
      </p:sp>
    </p:spTree>
    <p:extLst>
      <p:ext uri="{BB962C8B-B14F-4D97-AF65-F5344CB8AC3E}">
        <p14:creationId xmlns:p14="http://schemas.microsoft.com/office/powerpoint/2010/main" val="7255344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489ED7-3237-42DF-B602-021EE78ABF9D}" type="datetimeFigureOut">
              <a:rPr lang="en-GB" smtClean="0"/>
              <a:t>26/01/2023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DF3D76-C9F5-4BBD-A824-70F34EE93722}" type="slidenum">
              <a:rPr lang="en-GB" smtClean="0"/>
              <a:t>‹#›</a:t>
            </a:fld>
            <a:endParaRPr lang="en-GB"/>
          </a:p>
        </p:txBody>
      </p:sp>
    </p:spTree>
    <p:extLst>
      <p:ext uri="{BB962C8B-B14F-4D97-AF65-F5344CB8AC3E}">
        <p14:creationId xmlns:p14="http://schemas.microsoft.com/office/powerpoint/2010/main" val="15006974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489ED7-3237-42DF-B602-021EE78ABF9D}" type="datetimeFigureOut">
              <a:rPr lang="en-GB" smtClean="0"/>
              <a:t>26/01/2023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DF3D76-C9F5-4BBD-A824-70F34EE93722}" type="slidenum">
              <a:rPr lang="en-GB" smtClean="0"/>
              <a:t>‹#›</a:t>
            </a:fld>
            <a:endParaRPr lang="en-GB"/>
          </a:p>
        </p:txBody>
      </p:sp>
    </p:spTree>
    <p:extLst>
      <p:ext uri="{BB962C8B-B14F-4D97-AF65-F5344CB8AC3E}">
        <p14:creationId xmlns:p14="http://schemas.microsoft.com/office/powerpoint/2010/main" val="29945830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489ED7-3237-42DF-B602-021EE78ABF9D}" type="datetimeFigureOut">
              <a:rPr lang="en-GB" smtClean="0"/>
              <a:t>26/01/2023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DF3D76-C9F5-4BBD-A824-70F34EE93722}" type="slidenum">
              <a:rPr lang="en-GB" smtClean="0"/>
              <a:t>‹#›</a:t>
            </a:fld>
            <a:endParaRPr lang="en-GB"/>
          </a:p>
        </p:txBody>
      </p:sp>
    </p:spTree>
    <p:extLst>
      <p:ext uri="{BB962C8B-B14F-4D97-AF65-F5344CB8AC3E}">
        <p14:creationId xmlns:p14="http://schemas.microsoft.com/office/powerpoint/2010/main" val="20052383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itle Slide FY">
    <p:bg>
      <p:bgPr>
        <a:gradFill flip="none" rotWithShape="1">
          <a:gsLst>
            <a:gs pos="49000">
              <a:srgbClr val="FFFFFF"/>
            </a:gs>
            <a:gs pos="100000">
              <a:srgbClr val="DFC9EF"/>
            </a:gs>
            <a:gs pos="0">
              <a:srgbClr val="DFC9EF"/>
            </a:gs>
          </a:gsLst>
          <a:lin ang="0" scaled="0"/>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1EF651-4853-4C5C-95AF-77E266426E44}"/>
              </a:ext>
              <a:ext uri="{C183D7F6-B498-43B3-948B-1728B52AA6E4}">
                <adec:decorative xmlns:adec="http://schemas.microsoft.com/office/drawing/2017/decorative" val="1"/>
              </a:ext>
            </a:extLst>
          </p:cNvPr>
          <p:cNvSpPr/>
          <p:nvPr userDrawn="1"/>
        </p:nvSpPr>
        <p:spPr>
          <a:xfrm>
            <a:off x="0" y="0"/>
            <a:ext cx="12192000" cy="3429000"/>
          </a:xfrm>
          <a:prstGeom prst="rect">
            <a:avLst/>
          </a:prstGeom>
          <a:solidFill>
            <a:srgbClr val="6B1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EB96452-F7F4-45B1-BAE9-58A2F49CFBA1}"/>
              </a:ext>
            </a:extLst>
          </p:cNvPr>
          <p:cNvSpPr>
            <a:spLocks noGrp="1"/>
          </p:cNvSpPr>
          <p:nvPr>
            <p:ph type="ctrTitle" hasCustomPrompt="1"/>
          </p:nvPr>
        </p:nvSpPr>
        <p:spPr>
          <a:xfrm>
            <a:off x="537028" y="1484902"/>
            <a:ext cx="6691084" cy="825713"/>
          </a:xfrm>
        </p:spPr>
        <p:txBody>
          <a:bodyPr anchor="ctr">
            <a:normAutofit/>
          </a:bodyPr>
          <a:lstStyle>
            <a:lvl1pPr algn="l">
              <a:defRPr sz="4000">
                <a:solidFill>
                  <a:srgbClr val="FFFFFF"/>
                </a:solidFill>
                <a:latin typeface="Abadi" panose="020B0604020104020204" pitchFamily="34" charset="0"/>
              </a:defRPr>
            </a:lvl1pPr>
          </a:lstStyle>
          <a:p>
            <a:r>
              <a:rPr lang="en-US" dirty="0"/>
              <a:t>Foundation Year for Medicine</a:t>
            </a:r>
            <a:endParaRPr lang="en-GB" dirty="0"/>
          </a:p>
        </p:txBody>
      </p:sp>
      <p:pic>
        <p:nvPicPr>
          <p:cNvPr id="8" name="Picture 7" descr="White text on a purple background.  Edge Hill University logo to the left with Medical School text to the right">
            <a:extLst>
              <a:ext uri="{FF2B5EF4-FFF2-40B4-BE49-F238E27FC236}">
                <a16:creationId xmlns:a16="http://schemas.microsoft.com/office/drawing/2014/main" id="{D4C40210-DE7C-47FE-A810-79BCC2CDA9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2538" y="1872039"/>
            <a:ext cx="3839323" cy="1386303"/>
          </a:xfrm>
          <a:prstGeom prst="rect">
            <a:avLst/>
          </a:prstGeom>
        </p:spPr>
      </p:pic>
      <p:cxnSp>
        <p:nvCxnSpPr>
          <p:cNvPr id="5" name="Straight Connector 4">
            <a:extLst>
              <a:ext uri="{FF2B5EF4-FFF2-40B4-BE49-F238E27FC236}">
                <a16:creationId xmlns:a16="http://schemas.microsoft.com/office/drawing/2014/main" id="{6C7FF7FB-1987-4117-B969-C79A45BCA5A5}"/>
              </a:ext>
            </a:extLst>
          </p:cNvPr>
          <p:cNvCxnSpPr>
            <a:cxnSpLocks/>
          </p:cNvCxnSpPr>
          <p:nvPr userDrawn="1"/>
        </p:nvCxnSpPr>
        <p:spPr>
          <a:xfrm>
            <a:off x="537028" y="2347476"/>
            <a:ext cx="669108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EAF45A6-6E7A-4D01-944B-EF02D343E591}"/>
              </a:ext>
            </a:extLst>
          </p:cNvPr>
          <p:cNvSpPr txBox="1"/>
          <p:nvPr userDrawn="1"/>
        </p:nvSpPr>
        <p:spPr>
          <a:xfrm>
            <a:off x="537028" y="2456063"/>
            <a:ext cx="6154057" cy="523220"/>
          </a:xfrm>
          <a:prstGeom prst="rect">
            <a:avLst/>
          </a:prstGeom>
          <a:noFill/>
        </p:spPr>
        <p:txBody>
          <a:bodyPr wrap="square" rtlCol="0">
            <a:spAutoFit/>
          </a:bodyPr>
          <a:lstStyle/>
          <a:p>
            <a:r>
              <a:rPr lang="en-US" sz="2800" dirty="0">
                <a:solidFill>
                  <a:schemeClr val="bg1"/>
                </a:solidFill>
                <a:latin typeface="Georgia" panose="02040502050405020303" pitchFamily="18" charset="0"/>
              </a:rPr>
              <a:t>2021-2022</a:t>
            </a:r>
            <a:endParaRPr lang="en-GB" sz="2800" dirty="0">
              <a:solidFill>
                <a:schemeClr val="bg1"/>
              </a:solidFill>
              <a:latin typeface="Georgia" panose="02040502050405020303" pitchFamily="18" charset="0"/>
            </a:endParaRPr>
          </a:p>
        </p:txBody>
      </p:sp>
      <p:pic>
        <p:nvPicPr>
          <p:cNvPr id="30" name="Picture 29" descr="Icon image of a mobile phone with a cross in the centre">
            <a:extLst>
              <a:ext uri="{FF2B5EF4-FFF2-40B4-BE49-F238E27FC236}">
                <a16:creationId xmlns:a16="http://schemas.microsoft.com/office/drawing/2014/main" id="{012CBE1C-5804-444E-8F5B-236800B2FB8F}"/>
              </a:ext>
            </a:extLst>
          </p:cNvPr>
          <p:cNvPicPr>
            <a:picLocks noChangeAspect="1"/>
          </p:cNvPicPr>
          <p:nvPr userDrawn="1"/>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174086" y="3744172"/>
            <a:ext cx="936000" cy="936000"/>
          </a:xfrm>
          <a:prstGeom prst="rect">
            <a:avLst/>
          </a:prstGeom>
        </p:spPr>
      </p:pic>
      <p:pic>
        <p:nvPicPr>
          <p:cNvPr id="32" name="Picture 31" descr="Icon image of a drip bag">
            <a:extLst>
              <a:ext uri="{FF2B5EF4-FFF2-40B4-BE49-F238E27FC236}">
                <a16:creationId xmlns:a16="http://schemas.microsoft.com/office/drawing/2014/main" id="{10E76B5B-E267-4B24-A311-C0CDB4DBF3F7}"/>
              </a:ext>
            </a:extLst>
          </p:cNvPr>
          <p:cNvPicPr>
            <a:picLocks noChangeAspect="1"/>
          </p:cNvPicPr>
          <p:nvPr userDrawn="1"/>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41100" y="3744172"/>
            <a:ext cx="936000" cy="936000"/>
          </a:xfrm>
          <a:prstGeom prst="rect">
            <a:avLst/>
          </a:prstGeom>
        </p:spPr>
      </p:pic>
      <p:pic>
        <p:nvPicPr>
          <p:cNvPr id="38" name="Picture 37" descr="Icon image of a bulbous bottle with liquid inside">
            <a:extLst>
              <a:ext uri="{FF2B5EF4-FFF2-40B4-BE49-F238E27FC236}">
                <a16:creationId xmlns:a16="http://schemas.microsoft.com/office/drawing/2014/main" id="{7885CBD7-4A0F-4904-82B3-4EA5CE88CD3A}"/>
              </a:ext>
            </a:extLst>
          </p:cNvPr>
          <p:cNvPicPr>
            <a:picLocks noChangeAspect="1"/>
          </p:cNvPicPr>
          <p:nvPr userDrawn="1"/>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907593" y="3744172"/>
            <a:ext cx="936000" cy="936000"/>
          </a:xfrm>
          <a:prstGeom prst="rect">
            <a:avLst/>
          </a:prstGeom>
        </p:spPr>
      </p:pic>
      <p:pic>
        <p:nvPicPr>
          <p:cNvPr id="46" name="Picture 45" descr="Icon image of a syringe">
            <a:extLst>
              <a:ext uri="{FF2B5EF4-FFF2-40B4-BE49-F238E27FC236}">
                <a16:creationId xmlns:a16="http://schemas.microsoft.com/office/drawing/2014/main" id="{D8D3DF63-EC76-4ACE-80E3-F3E4A9A57FF3}"/>
              </a:ext>
            </a:extLst>
          </p:cNvPr>
          <p:cNvPicPr>
            <a:picLocks noChangeAspect="1"/>
          </p:cNvPicPr>
          <p:nvPr userDrawn="1"/>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74607" y="3744172"/>
            <a:ext cx="936000" cy="936000"/>
          </a:xfrm>
          <a:prstGeom prst="rect">
            <a:avLst/>
          </a:prstGeom>
        </p:spPr>
      </p:pic>
      <p:pic>
        <p:nvPicPr>
          <p:cNvPr id="48" name="Picture 47" descr="Icon image of pills">
            <a:extLst>
              <a:ext uri="{FF2B5EF4-FFF2-40B4-BE49-F238E27FC236}">
                <a16:creationId xmlns:a16="http://schemas.microsoft.com/office/drawing/2014/main" id="{EB6A3537-D84D-47DD-973D-785670C2B1DB}"/>
              </a:ext>
            </a:extLst>
          </p:cNvPr>
          <p:cNvPicPr>
            <a:picLocks noChangeAspect="1"/>
          </p:cNvPicPr>
          <p:nvPr userDrawn="1"/>
        </p:nvPicPr>
        <p:blipFill>
          <a:blip r:embed="rId8"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841621" y="3744172"/>
            <a:ext cx="936000" cy="936000"/>
          </a:xfrm>
          <a:prstGeom prst="rect">
            <a:avLst/>
          </a:prstGeom>
        </p:spPr>
      </p:pic>
      <p:pic>
        <p:nvPicPr>
          <p:cNvPr id="50" name="Picture 49" descr="Icon image of a stethoscope">
            <a:extLst>
              <a:ext uri="{FF2B5EF4-FFF2-40B4-BE49-F238E27FC236}">
                <a16:creationId xmlns:a16="http://schemas.microsoft.com/office/drawing/2014/main" id="{5644978C-CE78-4973-AF19-B2A747542DAF}"/>
              </a:ext>
            </a:extLst>
          </p:cNvPr>
          <p:cNvPicPr>
            <a:picLocks noChangeAspect="1"/>
          </p:cNvPicPr>
          <p:nvPr userDrawn="1"/>
        </p:nvPicPr>
        <p:blipFill>
          <a:blip r:embed="rId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707070" y="3744172"/>
            <a:ext cx="936000" cy="936000"/>
          </a:xfrm>
          <a:prstGeom prst="rect">
            <a:avLst/>
          </a:prstGeom>
        </p:spPr>
      </p:pic>
      <p:pic>
        <p:nvPicPr>
          <p:cNvPr id="52" name="Picture 51" descr="Icon image of a heart with a heart trace through the middle">
            <a:extLst>
              <a:ext uri="{FF2B5EF4-FFF2-40B4-BE49-F238E27FC236}">
                <a16:creationId xmlns:a16="http://schemas.microsoft.com/office/drawing/2014/main" id="{03D9BFF0-9CB5-4924-9AC8-2CC6C5A47CC0}"/>
              </a:ext>
            </a:extLst>
          </p:cNvPr>
          <p:cNvPicPr>
            <a:picLocks noChangeAspect="1"/>
          </p:cNvPicPr>
          <p:nvPr userDrawn="1"/>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440579" y="3744172"/>
            <a:ext cx="936000" cy="936000"/>
          </a:xfrm>
          <a:prstGeom prst="rect">
            <a:avLst/>
          </a:prstGeom>
        </p:spPr>
      </p:pic>
      <p:pic>
        <p:nvPicPr>
          <p:cNvPr id="58" name="Picture 57" descr="Icon image of lungs">
            <a:extLst>
              <a:ext uri="{FF2B5EF4-FFF2-40B4-BE49-F238E27FC236}">
                <a16:creationId xmlns:a16="http://schemas.microsoft.com/office/drawing/2014/main" id="{055A57B7-9F2B-4078-8521-71E4FD63F39C}"/>
              </a:ext>
            </a:extLst>
          </p:cNvPr>
          <p:cNvPicPr>
            <a:picLocks noChangeAspect="1"/>
          </p:cNvPicPr>
          <p:nvPr userDrawn="1"/>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75128" y="3744172"/>
            <a:ext cx="936000" cy="936000"/>
          </a:xfrm>
          <a:prstGeom prst="rect">
            <a:avLst/>
          </a:prstGeom>
        </p:spPr>
      </p:pic>
      <p:pic>
        <p:nvPicPr>
          <p:cNvPr id="59" name="Picture 58" descr="Icon image of hands holding a heart">
            <a:extLst>
              <a:ext uri="{FF2B5EF4-FFF2-40B4-BE49-F238E27FC236}">
                <a16:creationId xmlns:a16="http://schemas.microsoft.com/office/drawing/2014/main" id="{06F25A34-F544-4626-BF3F-7E2623E3A235}"/>
              </a:ext>
            </a:extLst>
          </p:cNvPr>
          <p:cNvPicPr>
            <a:picLocks noChangeAspect="1"/>
          </p:cNvPicPr>
          <p:nvPr userDrawn="1"/>
        </p:nvPicPr>
        <p:blipFill rotWithShape="1">
          <a:blip r:embed="rId12" cstate="print">
            <a:duotone>
              <a:schemeClr val="accent2">
                <a:shade val="45000"/>
                <a:satMod val="135000"/>
              </a:schemeClr>
              <a:prstClr val="white"/>
            </a:duotone>
            <a:extLst>
              <a:ext uri="{28A0092B-C50C-407E-A947-70E740481C1C}">
                <a14:useLocalDpi xmlns:a14="http://schemas.microsoft.com/office/drawing/2010/main" val="0"/>
              </a:ext>
            </a:extLst>
          </a:blip>
          <a:srcRect t="-10" r="-5419"/>
          <a:stretch/>
        </p:blipFill>
        <p:spPr>
          <a:xfrm>
            <a:off x="3108112" y="3744078"/>
            <a:ext cx="986714" cy="936094"/>
          </a:xfrm>
          <a:prstGeom prst="rect">
            <a:avLst/>
          </a:prstGeom>
        </p:spPr>
      </p:pic>
      <p:pic>
        <p:nvPicPr>
          <p:cNvPr id="54" name="Picture 53" descr="Icon image of a heart">
            <a:extLst>
              <a:ext uri="{FF2B5EF4-FFF2-40B4-BE49-F238E27FC236}">
                <a16:creationId xmlns:a16="http://schemas.microsoft.com/office/drawing/2014/main" id="{1032B2DD-3330-4396-B6BF-744A28945650}"/>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9859" r="7758" b="37074"/>
          <a:stretch/>
        </p:blipFill>
        <p:spPr>
          <a:xfrm>
            <a:off x="3200400" y="3744172"/>
            <a:ext cx="771099" cy="588992"/>
          </a:xfrm>
          <a:prstGeom prst="ellipse">
            <a:avLst/>
          </a:prstGeom>
        </p:spPr>
      </p:pic>
      <p:sp>
        <p:nvSpPr>
          <p:cNvPr id="3" name="Rectangle 2">
            <a:extLst>
              <a:ext uri="{FF2B5EF4-FFF2-40B4-BE49-F238E27FC236}">
                <a16:creationId xmlns:a16="http://schemas.microsoft.com/office/drawing/2014/main" id="{803D89D1-5FB5-4681-9E5A-F52CBF4E82DF}"/>
              </a:ext>
            </a:extLst>
          </p:cNvPr>
          <p:cNvSpPr/>
          <p:nvPr userDrawn="1"/>
        </p:nvSpPr>
        <p:spPr>
          <a:xfrm>
            <a:off x="-6109" y="3297886"/>
            <a:ext cx="12192000" cy="17065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34074119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ags" Target="../tags/tag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ags" Target="../tags/tag19.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ags" Target="../tags/tag36.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tags" Target="../tags/tag5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theme" Target="../theme/theme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7.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92F3D2-35C8-40C4-A2B1-669DA9CAEA34}" type="datetime1">
              <a:rPr lang="en-GB" smtClean="0"/>
              <a:t>26/01/2023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64371-C035-4639-A4F7-2D1A9DC01669}" type="slidenum">
              <a:rPr lang="en-GB" smtClean="0"/>
              <a:t>‹#›</a:t>
            </a:fld>
            <a:endParaRPr lang="en-GB"/>
          </a:p>
        </p:txBody>
      </p:sp>
    </p:spTree>
    <p:extLst>
      <p:ext uri="{BB962C8B-B14F-4D97-AF65-F5344CB8AC3E}">
        <p14:creationId xmlns:p14="http://schemas.microsoft.com/office/powerpoint/2010/main" val="2540382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5"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9000">
              <a:srgbClr val="FFFFFF"/>
            </a:gs>
            <a:gs pos="100000">
              <a:srgbClr val="DFC9EF"/>
            </a:gs>
            <a:gs pos="0">
              <a:srgbClr val="DFC9EF"/>
            </a:gs>
          </a:gsLst>
          <a:lin ang="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B65B66-7A14-4E38-BAAD-03452F70F7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A7B558-318A-4E07-B674-C6CBEE8F45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FC8280-CED2-4072-B905-EED15FDBAC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48845D-4A07-449F-B9DD-8D8A34C6131B}" type="datetime1">
              <a:rPr lang="en-GB" smtClean="0">
                <a:solidFill>
                  <a:prstClr val="black">
                    <a:tint val="75000"/>
                  </a:prstClr>
                </a:solidFill>
              </a:rPr>
              <a:t>26/01/2023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04BE6625-B996-4032-805E-E0CAE28241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664F2680-2F9F-45DF-88F4-1E1E737EB1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Tree>
    <p:custDataLst>
      <p:tags r:id="rId18"/>
    </p:custDataLst>
    <p:extLst>
      <p:ext uri="{BB962C8B-B14F-4D97-AF65-F5344CB8AC3E}">
        <p14:creationId xmlns:p14="http://schemas.microsoft.com/office/powerpoint/2010/main" val="2382780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9000">
              <a:srgbClr val="FFFFFF"/>
            </a:gs>
            <a:gs pos="100000">
              <a:srgbClr val="DFC9EF"/>
            </a:gs>
            <a:gs pos="0">
              <a:srgbClr val="DFC9EF"/>
            </a:gs>
          </a:gsLst>
          <a:lin ang="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B65B66-7A14-4E38-BAAD-03452F70F7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A7B558-318A-4E07-B674-C6CBEE8F45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FC8280-CED2-4072-B905-EED15FDBAC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B4D77-EA6E-4F52-A2F0-18098769F2B1}" type="datetime1">
              <a:rPr lang="en-GB" smtClean="0">
                <a:solidFill>
                  <a:prstClr val="black">
                    <a:tint val="75000"/>
                  </a:prstClr>
                </a:solidFill>
              </a:rPr>
              <a:t>26/01/2023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04BE6625-B996-4032-805E-E0CAE28241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664F2680-2F9F-45DF-88F4-1E1E737EB1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Tree>
    <p:custDataLst>
      <p:tags r:id="rId18"/>
    </p:custDataLst>
    <p:extLst>
      <p:ext uri="{BB962C8B-B14F-4D97-AF65-F5344CB8AC3E}">
        <p14:creationId xmlns:p14="http://schemas.microsoft.com/office/powerpoint/2010/main" val="291848762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9000">
              <a:srgbClr val="FFFFFF"/>
            </a:gs>
            <a:gs pos="100000">
              <a:srgbClr val="DFC9EF"/>
            </a:gs>
            <a:gs pos="0">
              <a:srgbClr val="DFC9EF"/>
            </a:gs>
          </a:gsLst>
          <a:lin ang="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B65B66-7A14-4E38-BAAD-03452F70F7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A7B558-318A-4E07-B674-C6CBEE8F45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FC8280-CED2-4072-B905-EED15FDBAC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D4D09E-DE7A-416A-8DD0-73B1B396A967}" type="datetime1">
              <a:rPr lang="en-GB" smtClean="0">
                <a:solidFill>
                  <a:prstClr val="black">
                    <a:tint val="75000"/>
                  </a:prstClr>
                </a:solidFill>
              </a:rPr>
              <a:t>26/01/2023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04BE6625-B996-4032-805E-E0CAE28241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664F2680-2F9F-45DF-88F4-1E1E737EB1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Tree>
    <p:custDataLst>
      <p:tags r:id="rId18"/>
    </p:custDataLst>
    <p:extLst>
      <p:ext uri="{BB962C8B-B14F-4D97-AF65-F5344CB8AC3E}">
        <p14:creationId xmlns:p14="http://schemas.microsoft.com/office/powerpoint/2010/main" val="33120519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9000">
              <a:srgbClr val="FFFFFF"/>
            </a:gs>
            <a:gs pos="100000">
              <a:srgbClr val="DFC9EF"/>
            </a:gs>
            <a:gs pos="0">
              <a:srgbClr val="DFC9EF"/>
            </a:gs>
          </a:gsLst>
          <a:lin ang="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B65B66-7A14-4E38-BAAD-03452F70F7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A7B558-318A-4E07-B674-C6CBEE8F45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FC8280-CED2-4072-B905-EED15FDBAC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539B26-CB52-4DB2-8121-7C502C0CB651}" type="datetime1">
              <a:rPr lang="en-GB" smtClean="0">
                <a:solidFill>
                  <a:prstClr val="black">
                    <a:tint val="75000"/>
                  </a:prstClr>
                </a:solidFill>
              </a:rPr>
              <a:t>26/01/2023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04BE6625-B996-4032-805E-E0CAE28241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664F2680-2F9F-45DF-88F4-1E1E737EB1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5A782-F0B2-459E-B56F-E565012D2335}" type="slidenum">
              <a:rPr lang="en-GB" smtClean="0">
                <a:solidFill>
                  <a:prstClr val="black">
                    <a:tint val="75000"/>
                  </a:prstClr>
                </a:solidFill>
              </a:rPr>
              <a:pPr/>
              <a:t>‹#›</a:t>
            </a:fld>
            <a:endParaRPr lang="en-GB">
              <a:solidFill>
                <a:prstClr val="black">
                  <a:tint val="75000"/>
                </a:prstClr>
              </a:solidFill>
            </a:endParaRPr>
          </a:p>
        </p:txBody>
      </p:sp>
    </p:spTree>
    <p:custDataLst>
      <p:tags r:id="rId18"/>
    </p:custDataLst>
    <p:extLst>
      <p:ext uri="{BB962C8B-B14F-4D97-AF65-F5344CB8AC3E}">
        <p14:creationId xmlns:p14="http://schemas.microsoft.com/office/powerpoint/2010/main" val="20768960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580D49BB-4728-4779-8160-F34863203E5A}" type="datetime1">
              <a:rPr lang="en-GB" smtClean="0">
                <a:solidFill>
                  <a:prstClr val="black">
                    <a:tint val="75000"/>
                  </a:prstClr>
                </a:solidFill>
                <a:latin typeface="Arial" charset="0"/>
              </a:rPr>
              <a:t>26/01/2023</a:t>
            </a:fld>
            <a:endParaRPr lang="en-US" dirty="0">
              <a:solidFill>
                <a:prstClr val="black">
                  <a:tint val="75000"/>
                </a:prstClr>
              </a:solidFill>
              <a:latin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000">
                <a:solidFill>
                  <a:schemeClr val="tx1"/>
                </a:solidFill>
                <a:latin typeface="Arial" pitchFamily="34" charset="0"/>
                <a:cs typeface="Arial" pitchFamily="34" charset="0"/>
              </a:defRPr>
            </a:lvl1pPr>
          </a:lstStyle>
          <a:p>
            <a:pPr eaLnBrk="0" fontAlgn="base" hangingPunct="0">
              <a:spcBef>
                <a:spcPct val="0"/>
              </a:spcBef>
              <a:spcAft>
                <a:spcPct val="0"/>
              </a:spcAft>
            </a:pPr>
            <a:endParaRPr lang="en-US" dirty="0">
              <a:solidFill>
                <a:prstClr val="black"/>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000">
                <a:solidFill>
                  <a:schemeClr val="tx1"/>
                </a:solidFill>
                <a:latin typeface="Arial" pitchFamily="34" charset="0"/>
                <a:cs typeface="Arial" pitchFamily="34" charset="0"/>
              </a:defRPr>
            </a:lvl1pPr>
          </a:lstStyle>
          <a:p>
            <a:pPr eaLnBrk="0" fontAlgn="base" hangingPunct="0">
              <a:spcBef>
                <a:spcPct val="0"/>
              </a:spcBef>
              <a:spcAft>
                <a:spcPct val="0"/>
              </a:spcAft>
            </a:pPr>
            <a:fld id="{4A19DD2A-7A69-4649-8B92-6A1F7EFA34ED}" type="slidenum">
              <a:rPr lang="en-US" smtClean="0">
                <a:solidFill>
                  <a:prstClr val="black"/>
                </a:solidFill>
              </a:rPr>
              <a:pPr eaLnBrk="0" fontAlgn="base" hangingPunct="0">
                <a:spcBef>
                  <a:spcPct val="0"/>
                </a:spcBef>
                <a:spcAft>
                  <a:spcPct val="0"/>
                </a:spcAft>
              </a:pPr>
              <a:t>‹#›</a:t>
            </a:fld>
            <a:endParaRPr lang="en-US" dirty="0">
              <a:solidFill>
                <a:prstClr val="black"/>
              </a:solidFill>
            </a:endParaRPr>
          </a:p>
        </p:txBody>
      </p:sp>
    </p:spTree>
    <p:extLst>
      <p:ext uri="{BB962C8B-B14F-4D97-AF65-F5344CB8AC3E}">
        <p14:creationId xmlns:p14="http://schemas.microsoft.com/office/powerpoint/2010/main" val="178873130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hdr="0" ftr="0" dt="0"/>
  <p:txStyles>
    <p:titleStyle>
      <a:lvl1pPr algn="ctr" defTabSz="914400" rtl="0" eaLnBrk="1" latinLnBrk="0" hangingPunct="1">
        <a:spcBef>
          <a:spcPct val="0"/>
        </a:spcBef>
        <a:buNone/>
        <a:defRPr sz="40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SzPct val="60000"/>
        <a:buFont typeface="Wingdings 2" pitchFamily="18" charset="2"/>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 typeface="Wingdings" pitchFamily="2" charset="2"/>
        <a:buChar char="Ø"/>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SzPct val="115000"/>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SzPct val="75000"/>
        <a:buFont typeface="Wingdings 3" pitchFamily="18" charset="2"/>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89ED7-3237-42DF-B602-021EE78ABF9D}" type="datetimeFigureOut">
              <a:rPr lang="en-GB" smtClean="0"/>
              <a:t>26/01/2023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DF3D76-C9F5-4BBD-A824-70F34EE93722}" type="slidenum">
              <a:rPr lang="en-GB" smtClean="0"/>
              <a:t>‹#›</a:t>
            </a:fld>
            <a:endParaRPr lang="en-GB"/>
          </a:p>
        </p:txBody>
      </p:sp>
    </p:spTree>
    <p:extLst>
      <p:ext uri="{BB962C8B-B14F-4D97-AF65-F5344CB8AC3E}">
        <p14:creationId xmlns:p14="http://schemas.microsoft.com/office/powerpoint/2010/main" val="46620771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7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lazimh@edgehill.ac.uk" TargetMode="External"/><Relationship Id="rId2" Type="http://schemas.openxmlformats.org/officeDocument/2006/relationships/slideLayout" Target="../slideLayouts/slideLayout14.xml"/><Relationship Id="rId1" Type="http://schemas.openxmlformats.org/officeDocument/2006/relationships/tags" Target="../tags/tag7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39.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57.xml"/><Relationship Id="rId1" Type="http://schemas.openxmlformats.org/officeDocument/2006/relationships/tags" Target="../tags/tag73.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5.xml"/><Relationship Id="rId1" Type="http://schemas.openxmlformats.org/officeDocument/2006/relationships/tags" Target="../tags/tag74.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75.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B40F7E-CCB9-41CE-BA4C-8C7B11C18619}"/>
              </a:ext>
            </a:extLst>
          </p:cNvPr>
          <p:cNvSpPr>
            <a:spLocks noGrp="1"/>
          </p:cNvSpPr>
          <p:nvPr>
            <p:ph type="ctrTitle"/>
          </p:nvPr>
        </p:nvSpPr>
        <p:spPr/>
        <p:txBody>
          <a:bodyPr/>
          <a:lstStyle/>
          <a:p>
            <a:r>
              <a:rPr lang="en-US" dirty="0"/>
              <a:t>Medicine (MBChB)</a:t>
            </a:r>
            <a:endParaRPr lang="en-GB" dirty="0"/>
          </a:p>
        </p:txBody>
      </p:sp>
    </p:spTree>
    <p:custDataLst>
      <p:tags r:id="rId1"/>
    </p:custDataLst>
    <p:extLst>
      <p:ext uri="{BB962C8B-B14F-4D97-AF65-F5344CB8AC3E}">
        <p14:creationId xmlns:p14="http://schemas.microsoft.com/office/powerpoint/2010/main" val="2855658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2485" y="1690942"/>
            <a:ext cx="6053515" cy="4531182"/>
          </a:xfrm>
          <a:prstGeom prst="rect">
            <a:avLst/>
          </a:prstGeom>
        </p:spPr>
      </p:pic>
      <p:pic>
        <p:nvPicPr>
          <p:cNvPr id="5" name="Picture 4"/>
          <p:cNvPicPr>
            <a:picLocks noChangeAspect="1"/>
          </p:cNvPicPr>
          <p:nvPr/>
        </p:nvPicPr>
        <p:blipFill>
          <a:blip r:embed="rId4"/>
          <a:stretch>
            <a:fillRect/>
          </a:stretch>
        </p:blipFill>
        <p:spPr>
          <a:xfrm>
            <a:off x="5952637" y="1892116"/>
            <a:ext cx="6243412" cy="4330008"/>
          </a:xfrm>
          <a:prstGeom prst="rect">
            <a:avLst/>
          </a:prstGeom>
        </p:spPr>
      </p:pic>
      <p:sp>
        <p:nvSpPr>
          <p:cNvPr id="6" name="Title 1"/>
          <p:cNvSpPr>
            <a:spLocks noGrp="1"/>
          </p:cNvSpPr>
          <p:nvPr>
            <p:ph type="title"/>
          </p:nvPr>
        </p:nvSpPr>
        <p:spPr>
          <a:xfrm>
            <a:off x="838200" y="365125"/>
            <a:ext cx="10515600" cy="1325563"/>
          </a:xfrm>
          <a:solidFill>
            <a:srgbClr val="FFFFCC"/>
          </a:solidFill>
        </p:spPr>
        <p:txBody>
          <a:bodyPr>
            <a:normAutofit/>
          </a:bodyPr>
          <a:lstStyle/>
          <a:p>
            <a:pPr algn="ctr"/>
            <a:r>
              <a:rPr lang="en-US" b="1" dirty="0">
                <a:solidFill>
                  <a:schemeClr val="accent5">
                    <a:lumMod val="75000"/>
                  </a:schemeClr>
                </a:solidFill>
                <a:latin typeface="+mn-lt"/>
              </a:rPr>
              <a:t>Basal nuclei</a:t>
            </a:r>
            <a:endParaRPr lang="en-GB" b="1" dirty="0">
              <a:solidFill>
                <a:schemeClr val="accent5">
                  <a:lumMod val="75000"/>
                </a:schemeClr>
              </a:solidFill>
              <a:latin typeface="+mn-lt"/>
            </a:endParaRPr>
          </a:p>
        </p:txBody>
      </p:sp>
      <p:sp>
        <p:nvSpPr>
          <p:cNvPr id="2" name="Slide Number Placeholder 1"/>
          <p:cNvSpPr>
            <a:spLocks noGrp="1"/>
          </p:cNvSpPr>
          <p:nvPr>
            <p:ph type="sldNum" sz="quarter" idx="12"/>
          </p:nvPr>
        </p:nvSpPr>
        <p:spPr/>
        <p:txBody>
          <a:bodyPr/>
          <a:lstStyle/>
          <a:p>
            <a:fld id="{44764371-C035-4639-A4F7-2D1A9DC01669}" type="slidenum">
              <a:rPr lang="en-GB" smtClean="0"/>
              <a:t>10</a:t>
            </a:fld>
            <a:endParaRPr lang="en-GB"/>
          </a:p>
        </p:txBody>
      </p:sp>
    </p:spTree>
    <p:extLst>
      <p:ext uri="{BB962C8B-B14F-4D97-AF65-F5344CB8AC3E}">
        <p14:creationId xmlns:p14="http://schemas.microsoft.com/office/powerpoint/2010/main" val="93105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752728"/>
          </a:xfrm>
        </p:spPr>
        <p:txBody>
          <a:bodyPr>
            <a:normAutofit fontScale="25000" lnSpcReduction="20000"/>
          </a:bodyPr>
          <a:lstStyle/>
          <a:p>
            <a:pPr>
              <a:lnSpc>
                <a:spcPct val="170000"/>
              </a:lnSpc>
            </a:pPr>
            <a:r>
              <a:rPr lang="en-GB" sz="11200" b="1" dirty="0">
                <a:solidFill>
                  <a:schemeClr val="accent5">
                    <a:lumMod val="75000"/>
                  </a:schemeClr>
                </a:solidFill>
              </a:rPr>
              <a:t>Hyperkinetic movement disorders </a:t>
            </a:r>
            <a:r>
              <a:rPr lang="en-GB" sz="11200" dirty="0">
                <a:solidFill>
                  <a:schemeClr val="accent5">
                    <a:lumMod val="75000"/>
                  </a:schemeClr>
                </a:solidFill>
              </a:rPr>
              <a:t>- Huntington’s disease- uncontrolled involuntary movements produce a random pattern of jerks and twists. </a:t>
            </a:r>
          </a:p>
          <a:p>
            <a:pPr>
              <a:lnSpc>
                <a:spcPct val="170000"/>
              </a:lnSpc>
            </a:pPr>
            <a:r>
              <a:rPr lang="en-GB" sz="11200" b="1" dirty="0">
                <a:solidFill>
                  <a:schemeClr val="accent5">
                    <a:lumMod val="75000"/>
                  </a:schemeClr>
                </a:solidFill>
              </a:rPr>
              <a:t>Hypokinetic movement disorders </a:t>
            </a:r>
            <a:r>
              <a:rPr lang="en-GB" sz="11200" dirty="0">
                <a:solidFill>
                  <a:schemeClr val="accent5">
                    <a:lumMod val="75000"/>
                  </a:schemeClr>
                </a:solidFill>
              </a:rPr>
              <a:t>- Parkinson’s disease -rigidity, slowness, and marked difficulty initiating movements. </a:t>
            </a:r>
            <a:br>
              <a:rPr lang="en-GB" sz="9600" dirty="0">
                <a:solidFill>
                  <a:schemeClr val="accent5">
                    <a:lumMod val="75000"/>
                  </a:schemeClr>
                </a:solidFill>
              </a:rPr>
            </a:br>
            <a:br>
              <a:rPr lang="en-GB" sz="9600" dirty="0"/>
            </a:br>
            <a:br>
              <a:rPr lang="en-GB" dirty="0"/>
            </a:br>
            <a:br>
              <a:rPr lang="en-GB" dirty="0"/>
            </a:br>
            <a:r>
              <a:rPr lang="en-GB" dirty="0"/>
              <a:t> </a:t>
            </a:r>
            <a:br>
              <a:rPr lang="en-GB" dirty="0"/>
            </a:br>
            <a:br>
              <a:rPr lang="en-GB" dirty="0"/>
            </a:br>
            <a:endParaRPr lang="en-GB" dirty="0"/>
          </a:p>
        </p:txBody>
      </p:sp>
      <p:sp>
        <p:nvSpPr>
          <p:cNvPr id="4" name="Title 1"/>
          <p:cNvSpPr>
            <a:spLocks noGrp="1"/>
          </p:cNvSpPr>
          <p:nvPr>
            <p:ph type="title"/>
          </p:nvPr>
        </p:nvSpPr>
        <p:spPr>
          <a:solidFill>
            <a:srgbClr val="FFFFCC"/>
          </a:solidFill>
        </p:spPr>
        <p:txBody>
          <a:bodyPr>
            <a:normAutofit/>
          </a:bodyPr>
          <a:lstStyle/>
          <a:p>
            <a:pPr algn="ctr"/>
            <a:r>
              <a:rPr lang="en-US" b="1" dirty="0">
                <a:solidFill>
                  <a:schemeClr val="accent5">
                    <a:lumMod val="75000"/>
                  </a:schemeClr>
                </a:solidFill>
                <a:latin typeface="+mn-lt"/>
              </a:rPr>
              <a:t>Movement Disorders </a:t>
            </a:r>
            <a:endParaRPr lang="en-GB" b="1" dirty="0">
              <a:solidFill>
                <a:schemeClr val="accent5">
                  <a:lumMod val="75000"/>
                </a:schemeClr>
              </a:solidFill>
              <a:latin typeface="+mn-lt"/>
            </a:endParaRPr>
          </a:p>
        </p:txBody>
      </p:sp>
      <p:sp>
        <p:nvSpPr>
          <p:cNvPr id="2" name="Slide Number Placeholder 1"/>
          <p:cNvSpPr>
            <a:spLocks noGrp="1"/>
          </p:cNvSpPr>
          <p:nvPr>
            <p:ph type="sldNum" sz="quarter" idx="12"/>
          </p:nvPr>
        </p:nvSpPr>
        <p:spPr/>
        <p:txBody>
          <a:bodyPr/>
          <a:lstStyle/>
          <a:p>
            <a:fld id="{44764371-C035-4639-A4F7-2D1A9DC01669}" type="slidenum">
              <a:rPr lang="en-GB" smtClean="0"/>
              <a:t>11</a:t>
            </a:fld>
            <a:endParaRPr lang="en-GB"/>
          </a:p>
        </p:txBody>
      </p:sp>
    </p:spTree>
    <p:extLst>
      <p:ext uri="{BB962C8B-B14F-4D97-AF65-F5344CB8AC3E}">
        <p14:creationId xmlns:p14="http://schemas.microsoft.com/office/powerpoint/2010/main" val="1256425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553893"/>
          </a:xfrm>
        </p:spPr>
        <p:txBody>
          <a:bodyPr/>
          <a:lstStyle/>
          <a:p>
            <a:r>
              <a:rPr lang="en-GB" b="1" dirty="0">
                <a:solidFill>
                  <a:schemeClr val="accent5">
                    <a:lumMod val="75000"/>
                  </a:schemeClr>
                </a:solidFill>
              </a:rPr>
              <a:t>Ranking of Common Movement Disorders by Movement Speed</a:t>
            </a:r>
          </a:p>
          <a:p>
            <a:pPr marL="0" indent="0">
              <a:buNone/>
            </a:pPr>
            <a:endParaRPr lang="en-GB" dirty="0"/>
          </a:p>
        </p:txBody>
      </p:sp>
      <p:sp>
        <p:nvSpPr>
          <p:cNvPr id="4" name="TextBox 3"/>
          <p:cNvSpPr txBox="1"/>
          <p:nvPr/>
        </p:nvSpPr>
        <p:spPr>
          <a:xfrm>
            <a:off x="2435772" y="2516938"/>
            <a:ext cx="3401291" cy="3416320"/>
          </a:xfrm>
          <a:prstGeom prst="rect">
            <a:avLst/>
          </a:prstGeom>
          <a:noFill/>
        </p:spPr>
        <p:txBody>
          <a:bodyPr wrap="square" rtlCol="0">
            <a:spAutoFit/>
          </a:bodyPr>
          <a:lstStyle/>
          <a:p>
            <a:r>
              <a:rPr lang="en-GB" sz="2400" b="1" dirty="0">
                <a:solidFill>
                  <a:schemeClr val="accent5">
                    <a:lumMod val="75000"/>
                  </a:schemeClr>
                </a:solidFill>
              </a:rPr>
              <a:t>Bradykinesia, </a:t>
            </a:r>
            <a:r>
              <a:rPr lang="en-GB" sz="2400" b="1" dirty="0" err="1">
                <a:solidFill>
                  <a:schemeClr val="accent5">
                    <a:lumMod val="75000"/>
                  </a:schemeClr>
                </a:solidFill>
              </a:rPr>
              <a:t>hypoknesia</a:t>
            </a:r>
            <a:r>
              <a:rPr lang="en-GB" sz="2400" b="1" dirty="0">
                <a:solidFill>
                  <a:schemeClr val="accent5">
                    <a:lumMod val="75000"/>
                  </a:schemeClr>
                </a:solidFill>
              </a:rPr>
              <a:t> </a:t>
            </a:r>
          </a:p>
          <a:p>
            <a:r>
              <a:rPr lang="en-GB" sz="2400" b="1" dirty="0">
                <a:solidFill>
                  <a:schemeClr val="accent5">
                    <a:lumMod val="75000"/>
                  </a:schemeClr>
                </a:solidFill>
              </a:rPr>
              <a:t>Rigidity</a:t>
            </a:r>
          </a:p>
          <a:p>
            <a:r>
              <a:rPr lang="en-GB" sz="2400" b="1" dirty="0">
                <a:solidFill>
                  <a:schemeClr val="accent5">
                    <a:lumMod val="75000"/>
                  </a:schemeClr>
                </a:solidFill>
              </a:rPr>
              <a:t>Dystonia</a:t>
            </a:r>
          </a:p>
          <a:p>
            <a:r>
              <a:rPr lang="en-GB" sz="2400" b="1" dirty="0" err="1">
                <a:solidFill>
                  <a:schemeClr val="accent5">
                    <a:lumMod val="75000"/>
                  </a:schemeClr>
                </a:solidFill>
              </a:rPr>
              <a:t>Athetosis</a:t>
            </a:r>
            <a:endParaRPr lang="en-GB" sz="2400" b="1" dirty="0">
              <a:solidFill>
                <a:schemeClr val="accent5">
                  <a:lumMod val="75000"/>
                </a:schemeClr>
              </a:solidFill>
            </a:endParaRPr>
          </a:p>
          <a:p>
            <a:r>
              <a:rPr lang="en-GB" sz="2400" b="1" dirty="0">
                <a:solidFill>
                  <a:schemeClr val="accent5">
                    <a:lumMod val="75000"/>
                  </a:schemeClr>
                </a:solidFill>
              </a:rPr>
              <a:t>Chorea</a:t>
            </a:r>
          </a:p>
          <a:p>
            <a:r>
              <a:rPr lang="en-GB" sz="2400" b="1" dirty="0" err="1">
                <a:solidFill>
                  <a:schemeClr val="accent5">
                    <a:lumMod val="75000"/>
                  </a:schemeClr>
                </a:solidFill>
              </a:rPr>
              <a:t>Ballismus</a:t>
            </a:r>
            <a:endParaRPr lang="en-GB" sz="2400" b="1" dirty="0">
              <a:solidFill>
                <a:schemeClr val="accent5">
                  <a:lumMod val="75000"/>
                </a:schemeClr>
              </a:solidFill>
            </a:endParaRPr>
          </a:p>
          <a:p>
            <a:r>
              <a:rPr lang="en-GB" sz="2400" b="1" dirty="0">
                <a:solidFill>
                  <a:schemeClr val="accent5">
                    <a:lumMod val="75000"/>
                  </a:schemeClr>
                </a:solidFill>
              </a:rPr>
              <a:t>Tics</a:t>
            </a:r>
          </a:p>
          <a:p>
            <a:r>
              <a:rPr lang="en-GB" sz="2400" b="1" dirty="0">
                <a:solidFill>
                  <a:schemeClr val="accent5">
                    <a:lumMod val="75000"/>
                  </a:schemeClr>
                </a:solidFill>
              </a:rPr>
              <a:t>Myoclonus </a:t>
            </a:r>
          </a:p>
          <a:p>
            <a:r>
              <a:rPr lang="en-GB" sz="2400" b="1" dirty="0">
                <a:solidFill>
                  <a:schemeClr val="accent5">
                    <a:lumMod val="75000"/>
                  </a:schemeClr>
                </a:solidFill>
              </a:rPr>
              <a:t>Tremor</a:t>
            </a:r>
          </a:p>
        </p:txBody>
      </p:sp>
      <p:sp>
        <p:nvSpPr>
          <p:cNvPr id="5" name="TextBox 4"/>
          <p:cNvSpPr txBox="1"/>
          <p:nvPr/>
        </p:nvSpPr>
        <p:spPr>
          <a:xfrm>
            <a:off x="7079433" y="2514455"/>
            <a:ext cx="845128" cy="3877985"/>
          </a:xfrm>
          <a:prstGeom prst="rect">
            <a:avLst/>
          </a:prstGeom>
          <a:noFill/>
        </p:spPr>
        <p:txBody>
          <a:bodyPr wrap="square" rtlCol="0">
            <a:spAutoFit/>
          </a:bodyPr>
          <a:lstStyle/>
          <a:p>
            <a:r>
              <a:rPr lang="en-US" sz="2400" b="1" dirty="0">
                <a:solidFill>
                  <a:schemeClr val="accent5">
                    <a:lumMod val="75000"/>
                  </a:schemeClr>
                </a:solidFill>
              </a:rPr>
              <a:t>Slow</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400" b="1" dirty="0">
                <a:solidFill>
                  <a:schemeClr val="accent5">
                    <a:lumMod val="75000"/>
                  </a:schemeClr>
                </a:solidFill>
              </a:rPr>
              <a:t>Fast</a:t>
            </a:r>
          </a:p>
          <a:p>
            <a:endParaRPr lang="en-GB" dirty="0"/>
          </a:p>
        </p:txBody>
      </p:sp>
      <p:sp>
        <p:nvSpPr>
          <p:cNvPr id="8" name="Down Arrow 7"/>
          <p:cNvSpPr/>
          <p:nvPr/>
        </p:nvSpPr>
        <p:spPr>
          <a:xfrm>
            <a:off x="7246584" y="2982053"/>
            <a:ext cx="363681" cy="24811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p:cNvSpPr>
            <a:spLocks noGrp="1"/>
          </p:cNvSpPr>
          <p:nvPr>
            <p:ph type="title"/>
          </p:nvPr>
        </p:nvSpPr>
        <p:spPr>
          <a:solidFill>
            <a:srgbClr val="FFFFCC"/>
          </a:solidFill>
        </p:spPr>
        <p:txBody>
          <a:bodyPr>
            <a:normAutofit/>
          </a:bodyPr>
          <a:lstStyle/>
          <a:p>
            <a:pPr algn="ctr"/>
            <a:r>
              <a:rPr lang="en-US" b="1" dirty="0">
                <a:solidFill>
                  <a:schemeClr val="accent5">
                    <a:lumMod val="75000"/>
                  </a:schemeClr>
                </a:solidFill>
                <a:latin typeface="+mn-lt"/>
              </a:rPr>
              <a:t>Movement Disorders </a:t>
            </a:r>
            <a:endParaRPr lang="en-GB" b="1" dirty="0">
              <a:solidFill>
                <a:schemeClr val="accent5">
                  <a:lumMod val="75000"/>
                </a:schemeClr>
              </a:solidFill>
              <a:latin typeface="+mn-lt"/>
            </a:endParaRPr>
          </a:p>
        </p:txBody>
      </p:sp>
      <p:sp>
        <p:nvSpPr>
          <p:cNvPr id="2" name="Slide Number Placeholder 1"/>
          <p:cNvSpPr>
            <a:spLocks noGrp="1"/>
          </p:cNvSpPr>
          <p:nvPr>
            <p:ph type="sldNum" sz="quarter" idx="12"/>
          </p:nvPr>
        </p:nvSpPr>
        <p:spPr/>
        <p:txBody>
          <a:bodyPr/>
          <a:lstStyle/>
          <a:p>
            <a:fld id="{44764371-C035-4639-A4F7-2D1A9DC01669}" type="slidenum">
              <a:rPr lang="en-GB" smtClean="0"/>
              <a:t>12</a:t>
            </a:fld>
            <a:endParaRPr lang="en-GB"/>
          </a:p>
        </p:txBody>
      </p:sp>
    </p:spTree>
    <p:extLst>
      <p:ext uri="{BB962C8B-B14F-4D97-AF65-F5344CB8AC3E}">
        <p14:creationId xmlns:p14="http://schemas.microsoft.com/office/powerpoint/2010/main" val="2198949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a:solidFill>
            <a:srgbClr val="FFFFCC"/>
          </a:solidFill>
        </p:spPr>
        <p:txBody>
          <a:bodyPr>
            <a:normAutofit/>
          </a:bodyPr>
          <a:lstStyle/>
          <a:p>
            <a:r>
              <a:rPr lang="en-US" sz="4400" b="1" dirty="0">
                <a:solidFill>
                  <a:schemeClr val="accent1">
                    <a:lumMod val="75000"/>
                  </a:schemeClr>
                </a:solidFill>
                <a:latin typeface="+mn-lt"/>
              </a:rPr>
              <a:t>Parkinson Disease</a:t>
            </a:r>
          </a:p>
        </p:txBody>
      </p:sp>
      <p:sp>
        <p:nvSpPr>
          <p:cNvPr id="54276" name="Rectangle 3"/>
          <p:cNvSpPr>
            <a:spLocks noGrp="1" noChangeArrowheads="1"/>
          </p:cNvSpPr>
          <p:nvPr>
            <p:ph idx="1"/>
          </p:nvPr>
        </p:nvSpPr>
        <p:spPr/>
        <p:txBody>
          <a:bodyPr>
            <a:normAutofit fontScale="85000" lnSpcReduction="20000"/>
          </a:bodyPr>
          <a:lstStyle/>
          <a:p>
            <a:pPr>
              <a:lnSpc>
                <a:spcPct val="150000"/>
              </a:lnSpc>
            </a:pPr>
            <a:r>
              <a:rPr lang="en-US" sz="2700" dirty="0">
                <a:solidFill>
                  <a:schemeClr val="accent1">
                    <a:lumMod val="75000"/>
                  </a:schemeClr>
                </a:solidFill>
              </a:rPr>
              <a:t>Severe degeneration of the basal ganglia (corpus striatum) involving the dopaminergic nigrostriatal pathway</a:t>
            </a:r>
          </a:p>
          <a:p>
            <a:pPr lvl="1">
              <a:lnSpc>
                <a:spcPct val="150000"/>
              </a:lnSpc>
              <a:spcBef>
                <a:spcPts val="300"/>
              </a:spcBef>
            </a:pPr>
            <a:r>
              <a:rPr lang="en-US" sz="2200" dirty="0" err="1">
                <a:solidFill>
                  <a:schemeClr val="accent1">
                    <a:lumMod val="75000"/>
                  </a:schemeClr>
                </a:solidFill>
              </a:rPr>
              <a:t>Pathogesis</a:t>
            </a:r>
            <a:r>
              <a:rPr lang="en-US" sz="2200" dirty="0">
                <a:solidFill>
                  <a:schemeClr val="accent1">
                    <a:lumMod val="75000"/>
                  </a:schemeClr>
                </a:solidFill>
              </a:rPr>
              <a:t>: loss of dopaminergic-pigmented neurons in the substantia nigra</a:t>
            </a:r>
          </a:p>
          <a:p>
            <a:pPr lvl="1">
              <a:lnSpc>
                <a:spcPct val="150000"/>
              </a:lnSpc>
              <a:spcBef>
                <a:spcPts val="300"/>
              </a:spcBef>
            </a:pPr>
            <a:r>
              <a:rPr lang="en-US" sz="2200" dirty="0">
                <a:solidFill>
                  <a:schemeClr val="accent1">
                    <a:lumMod val="75000"/>
                  </a:schemeClr>
                </a:solidFill>
              </a:rPr>
              <a:t>Symptoms:</a:t>
            </a:r>
          </a:p>
          <a:p>
            <a:pPr marL="914400" lvl="1" indent="-457200">
              <a:lnSpc>
                <a:spcPct val="150000"/>
              </a:lnSpc>
              <a:spcBef>
                <a:spcPts val="300"/>
              </a:spcBef>
              <a:buFont typeface="+mj-lt"/>
              <a:buAutoNum type="arabicPeriod"/>
            </a:pPr>
            <a:r>
              <a:rPr lang="en-US" sz="2200" dirty="0">
                <a:solidFill>
                  <a:schemeClr val="accent1">
                    <a:lumMod val="75000"/>
                  </a:schemeClr>
                </a:solidFill>
              </a:rPr>
              <a:t>Rigidity: cogwheel, plastic</a:t>
            </a:r>
          </a:p>
          <a:p>
            <a:pPr marL="914400" lvl="1" indent="-457200">
              <a:lnSpc>
                <a:spcPct val="150000"/>
              </a:lnSpc>
              <a:spcBef>
                <a:spcPts val="300"/>
              </a:spcBef>
              <a:buFont typeface="+mj-lt"/>
              <a:buAutoNum type="arabicPeriod"/>
            </a:pPr>
            <a:r>
              <a:rPr lang="en-US" sz="2200" dirty="0">
                <a:solidFill>
                  <a:schemeClr val="accent1">
                    <a:lumMod val="75000"/>
                  </a:schemeClr>
                </a:solidFill>
              </a:rPr>
              <a:t>Bradykinesia and akinesia</a:t>
            </a:r>
          </a:p>
          <a:p>
            <a:pPr marL="914400" lvl="1" indent="-457200">
              <a:lnSpc>
                <a:spcPct val="150000"/>
              </a:lnSpc>
              <a:spcBef>
                <a:spcPts val="300"/>
              </a:spcBef>
              <a:buFont typeface="+mj-lt"/>
              <a:buAutoNum type="arabicPeriod"/>
            </a:pPr>
            <a:r>
              <a:rPr lang="en-US" sz="2200" dirty="0">
                <a:solidFill>
                  <a:schemeClr val="accent1">
                    <a:lumMod val="75000"/>
                  </a:schemeClr>
                </a:solidFill>
              </a:rPr>
              <a:t>Resting tremor </a:t>
            </a:r>
          </a:p>
          <a:p>
            <a:pPr marL="914400" lvl="1" indent="-457200">
              <a:lnSpc>
                <a:spcPct val="150000"/>
              </a:lnSpc>
              <a:spcBef>
                <a:spcPts val="300"/>
              </a:spcBef>
              <a:buFont typeface="+mj-lt"/>
              <a:buAutoNum type="arabicPeriod"/>
            </a:pPr>
            <a:r>
              <a:rPr lang="en-US" sz="2200" dirty="0">
                <a:solidFill>
                  <a:schemeClr val="accent1">
                    <a:lumMod val="75000"/>
                  </a:schemeClr>
                </a:solidFill>
              </a:rPr>
              <a:t>Postural abnormalities: postural fixation, equilibrium, righting</a:t>
            </a:r>
          </a:p>
          <a:p>
            <a:pPr marL="914400" lvl="1" indent="-457200">
              <a:lnSpc>
                <a:spcPct val="150000"/>
              </a:lnSpc>
              <a:spcBef>
                <a:spcPts val="300"/>
              </a:spcBef>
              <a:buFont typeface="+mj-lt"/>
              <a:buAutoNum type="arabicPeriod"/>
            </a:pPr>
            <a:r>
              <a:rPr lang="en-US" sz="2200" dirty="0">
                <a:solidFill>
                  <a:schemeClr val="accent1">
                    <a:lumMod val="75000"/>
                  </a:schemeClr>
                </a:solidFill>
              </a:rPr>
              <a:t>Autonomic-neuroendocrine symptoms </a:t>
            </a:r>
          </a:p>
          <a:p>
            <a:pPr marL="914400" lvl="1" indent="-457200">
              <a:lnSpc>
                <a:spcPct val="150000"/>
              </a:lnSpc>
              <a:spcBef>
                <a:spcPts val="300"/>
              </a:spcBef>
              <a:buFont typeface="+mj-lt"/>
              <a:buAutoNum type="arabicPeriod"/>
            </a:pPr>
            <a:r>
              <a:rPr lang="en-US" sz="2200" dirty="0">
                <a:solidFill>
                  <a:schemeClr val="accent1">
                    <a:lumMod val="75000"/>
                  </a:schemeClr>
                </a:solidFill>
              </a:rPr>
              <a:t>Cognitive-affective symptoms and dementia</a:t>
            </a:r>
          </a:p>
        </p:txBody>
      </p:sp>
      <p:sp>
        <p:nvSpPr>
          <p:cNvPr id="2" name="Slide Number Placeholder 1"/>
          <p:cNvSpPr>
            <a:spLocks noGrp="1"/>
          </p:cNvSpPr>
          <p:nvPr>
            <p:ph type="sldNum" sz="quarter" idx="12"/>
          </p:nvPr>
        </p:nvSpPr>
        <p:spPr/>
        <p:txBody>
          <a:bodyPr/>
          <a:lstStyle/>
          <a:p>
            <a:fld id="{4A19DD2A-7A69-4649-8B92-6A1F7EFA34ED}"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495078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2"/>
          <p:cNvSpPr>
            <a:spLocks noGrp="1" noChangeArrowheads="1"/>
          </p:cNvSpPr>
          <p:nvPr>
            <p:ph type="title"/>
          </p:nvPr>
        </p:nvSpPr>
        <p:spPr>
          <a:solidFill>
            <a:srgbClr val="FFFFCC"/>
          </a:solidFill>
        </p:spPr>
        <p:txBody>
          <a:bodyPr/>
          <a:lstStyle/>
          <a:p>
            <a:r>
              <a:rPr lang="en-US" b="1" dirty="0">
                <a:solidFill>
                  <a:schemeClr val="accent1">
                    <a:lumMod val="75000"/>
                  </a:schemeClr>
                </a:solidFill>
                <a:latin typeface="+mn-lt"/>
              </a:rPr>
              <a:t>Parkinson Disease (Cont.)</a:t>
            </a:r>
          </a:p>
        </p:txBody>
      </p:sp>
      <p:sp>
        <p:nvSpPr>
          <p:cNvPr id="6" name="Content Placeholder 5"/>
          <p:cNvSpPr>
            <a:spLocks noGrp="1"/>
          </p:cNvSpPr>
          <p:nvPr>
            <p:ph idx="1"/>
          </p:nvPr>
        </p:nvSpPr>
        <p:spPr>
          <a:xfrm>
            <a:off x="1524000" y="2301985"/>
            <a:ext cx="3962400" cy="4038600"/>
          </a:xfrm>
        </p:spPr>
        <p:txBody>
          <a:bodyPr/>
          <a:lstStyle/>
          <a:p>
            <a:pPr>
              <a:spcBef>
                <a:spcPts val="600"/>
              </a:spcBef>
            </a:pPr>
            <a:r>
              <a:rPr lang="en-US" sz="2000" dirty="0">
                <a:solidFill>
                  <a:schemeClr val="accent1">
                    <a:lumMod val="75000"/>
                  </a:schemeClr>
                </a:solidFill>
              </a:rPr>
              <a:t>Wide-eyed, unblinking, staring expression with immobile facial muscles</a:t>
            </a:r>
          </a:p>
          <a:p>
            <a:pPr>
              <a:spcBef>
                <a:spcPts val="600"/>
              </a:spcBef>
            </a:pPr>
            <a:r>
              <a:rPr lang="en-US" sz="2000" dirty="0">
                <a:solidFill>
                  <a:schemeClr val="accent1">
                    <a:lumMod val="75000"/>
                  </a:schemeClr>
                </a:solidFill>
              </a:rPr>
              <a:t>Frequent drooling</a:t>
            </a:r>
          </a:p>
          <a:p>
            <a:pPr>
              <a:spcBef>
                <a:spcPts val="600"/>
              </a:spcBef>
            </a:pPr>
            <a:r>
              <a:rPr lang="en-US" sz="2000" dirty="0">
                <a:solidFill>
                  <a:schemeClr val="accent1">
                    <a:lumMod val="75000"/>
                  </a:schemeClr>
                </a:solidFill>
              </a:rPr>
              <a:t>Slow gait</a:t>
            </a:r>
          </a:p>
          <a:p>
            <a:pPr>
              <a:spcBef>
                <a:spcPts val="600"/>
              </a:spcBef>
            </a:pPr>
            <a:r>
              <a:rPr lang="en-US" sz="2000" dirty="0">
                <a:solidFill>
                  <a:schemeClr val="accent1">
                    <a:lumMod val="75000"/>
                  </a:schemeClr>
                </a:solidFill>
              </a:rPr>
              <a:t>Short, shuffling steps</a:t>
            </a:r>
          </a:p>
          <a:p>
            <a:pPr>
              <a:spcBef>
                <a:spcPts val="600"/>
              </a:spcBef>
            </a:pPr>
            <a:r>
              <a:rPr lang="en-US" sz="2000" dirty="0">
                <a:solidFill>
                  <a:schemeClr val="accent1">
                    <a:lumMod val="75000"/>
                  </a:schemeClr>
                </a:solidFill>
              </a:rPr>
              <a:t>Flexed and abducted arms held stiffly at the side</a:t>
            </a:r>
          </a:p>
          <a:p>
            <a:pPr>
              <a:spcBef>
                <a:spcPts val="600"/>
              </a:spcBef>
            </a:pPr>
            <a:r>
              <a:rPr lang="en-US" sz="2000" dirty="0">
                <a:solidFill>
                  <a:schemeClr val="accent1">
                    <a:lumMod val="75000"/>
                  </a:schemeClr>
                </a:solidFill>
              </a:rPr>
              <a:t>Slightly forward bending trunk</a:t>
            </a:r>
          </a:p>
        </p:txBody>
      </p:sp>
      <p:sp>
        <p:nvSpPr>
          <p:cNvPr id="5" name="Text Placeholder 4"/>
          <p:cNvSpPr>
            <a:spLocks noGrp="1"/>
          </p:cNvSpPr>
          <p:nvPr>
            <p:ph type="body" idx="4294967295"/>
          </p:nvPr>
        </p:nvSpPr>
        <p:spPr>
          <a:xfrm>
            <a:off x="1524000" y="1646238"/>
            <a:ext cx="3962400" cy="639762"/>
          </a:xfrm>
          <a:solidFill>
            <a:schemeClr val="accent3">
              <a:lumMod val="20000"/>
              <a:lumOff val="80000"/>
            </a:schemeClr>
          </a:solidFill>
        </p:spPr>
        <p:txBody>
          <a:bodyPr anchor="ctr"/>
          <a:lstStyle/>
          <a:p>
            <a:pPr marL="0" indent="0" algn="ctr">
              <a:buNone/>
            </a:pPr>
            <a:r>
              <a:rPr lang="en-US" sz="2400" b="1" dirty="0">
                <a:solidFill>
                  <a:schemeClr val="accent1">
                    <a:lumMod val="75000"/>
                  </a:schemeClr>
                </a:solidFill>
              </a:rPr>
              <a:t>Clinical manifestations</a:t>
            </a:r>
          </a:p>
        </p:txBody>
      </p:sp>
      <p:sp>
        <p:nvSpPr>
          <p:cNvPr id="7" name="Text Placeholder 6"/>
          <p:cNvSpPr>
            <a:spLocks noGrp="1"/>
          </p:cNvSpPr>
          <p:nvPr>
            <p:ph type="body" sz="quarter" idx="4294967295"/>
          </p:nvPr>
        </p:nvSpPr>
        <p:spPr>
          <a:xfrm>
            <a:off x="6553200" y="1646238"/>
            <a:ext cx="3962400" cy="639762"/>
          </a:xfrm>
          <a:solidFill>
            <a:schemeClr val="accent3">
              <a:lumMod val="20000"/>
              <a:lumOff val="80000"/>
            </a:schemeClr>
          </a:solidFill>
        </p:spPr>
        <p:txBody>
          <a:bodyPr anchor="ctr">
            <a:normAutofit/>
          </a:bodyPr>
          <a:lstStyle/>
          <a:p>
            <a:pPr marL="0" indent="0" algn="ctr">
              <a:buNone/>
            </a:pPr>
            <a:r>
              <a:rPr lang="en-US" sz="2400" b="1" dirty="0">
                <a:solidFill>
                  <a:schemeClr val="accent1">
                    <a:lumMod val="75000"/>
                  </a:schemeClr>
                </a:solidFill>
                <a:latin typeface="Arial" panose="020B0604020202020204" pitchFamily="34" charset="0"/>
                <a:cs typeface="Arial" panose="020B0604020202020204" pitchFamily="34" charset="0"/>
              </a:rPr>
              <a:t>Treatment</a:t>
            </a:r>
          </a:p>
        </p:txBody>
      </p:sp>
      <p:sp>
        <p:nvSpPr>
          <p:cNvPr id="8" name="Content Placeholder 7"/>
          <p:cNvSpPr>
            <a:spLocks noGrp="1"/>
          </p:cNvSpPr>
          <p:nvPr>
            <p:ph sz="quarter" idx="4294967295"/>
          </p:nvPr>
        </p:nvSpPr>
        <p:spPr>
          <a:xfrm>
            <a:off x="6553200" y="2286000"/>
            <a:ext cx="3962400" cy="3951288"/>
          </a:xfrm>
        </p:spPr>
        <p:txBody>
          <a:bodyPr/>
          <a:lstStyle/>
          <a:p>
            <a:pPr>
              <a:spcBef>
                <a:spcPts val="600"/>
              </a:spcBef>
            </a:pPr>
            <a:r>
              <a:rPr lang="en-US" sz="2000" dirty="0">
                <a:solidFill>
                  <a:schemeClr val="accent1">
                    <a:lumMod val="75000"/>
                  </a:schemeClr>
                </a:solidFill>
              </a:rPr>
              <a:t>Drug therapy: levodopa, anticholinergic drugs, antihistamines, amantadine</a:t>
            </a:r>
          </a:p>
          <a:p>
            <a:pPr>
              <a:spcBef>
                <a:spcPts val="600"/>
              </a:spcBef>
            </a:pPr>
            <a:r>
              <a:rPr lang="en-US" sz="2000" dirty="0">
                <a:solidFill>
                  <a:schemeClr val="accent1">
                    <a:lumMod val="75000"/>
                  </a:schemeClr>
                </a:solidFill>
              </a:rPr>
              <a:t>Surgery</a:t>
            </a:r>
          </a:p>
          <a:p>
            <a:pPr>
              <a:spcBef>
                <a:spcPts val="600"/>
              </a:spcBef>
            </a:pPr>
            <a:r>
              <a:rPr lang="en-US" sz="2000" dirty="0">
                <a:solidFill>
                  <a:schemeClr val="accent1">
                    <a:lumMod val="75000"/>
                  </a:schemeClr>
                </a:solidFill>
              </a:rPr>
              <a:t>Rehabilitation</a:t>
            </a:r>
          </a:p>
          <a:p>
            <a:pPr lvl="1">
              <a:spcBef>
                <a:spcPts val="300"/>
              </a:spcBef>
            </a:pPr>
            <a:r>
              <a:rPr lang="en-US" sz="1800" dirty="0">
                <a:solidFill>
                  <a:schemeClr val="accent1">
                    <a:lumMod val="75000"/>
                  </a:schemeClr>
                </a:solidFill>
              </a:rPr>
              <a:t>Physiotherapy and speech therapy</a:t>
            </a:r>
          </a:p>
          <a:p>
            <a:pPr>
              <a:spcBef>
                <a:spcPts val="600"/>
              </a:spcBef>
            </a:pPr>
            <a:r>
              <a:rPr lang="en-US" sz="2000" dirty="0">
                <a:solidFill>
                  <a:schemeClr val="accent1">
                    <a:lumMod val="75000"/>
                  </a:schemeClr>
                </a:solidFill>
              </a:rPr>
              <a:t>Occupational therapy, physical therapy, language, and swallowing therapy </a:t>
            </a:r>
          </a:p>
        </p:txBody>
      </p:sp>
      <p:sp>
        <p:nvSpPr>
          <p:cNvPr id="2" name="Slide Number Placeholder 1"/>
          <p:cNvSpPr>
            <a:spLocks noGrp="1"/>
          </p:cNvSpPr>
          <p:nvPr>
            <p:ph type="sldNum" sz="quarter" idx="12"/>
          </p:nvPr>
        </p:nvSpPr>
        <p:spPr/>
        <p:txBody>
          <a:bodyPr/>
          <a:lstStyle/>
          <a:p>
            <a:fld id="{4A19DD2A-7A69-4649-8B92-6A1F7EFA34ED}"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857335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CC"/>
          </a:solidFill>
        </p:spPr>
        <p:txBody>
          <a:bodyPr>
            <a:normAutofit/>
          </a:bodyPr>
          <a:lstStyle/>
          <a:p>
            <a:r>
              <a:rPr lang="en-US" sz="4400" b="1" dirty="0">
                <a:solidFill>
                  <a:schemeClr val="accent1">
                    <a:lumMod val="75000"/>
                  </a:schemeClr>
                </a:solidFill>
                <a:latin typeface="+mn-lt"/>
              </a:rPr>
              <a:t>Parkinson Disease (Cont.)</a:t>
            </a:r>
          </a:p>
        </p:txBody>
      </p:sp>
      <p:sp>
        <p:nvSpPr>
          <p:cNvPr id="3" name="Content Placeholder 2"/>
          <p:cNvSpPr>
            <a:spLocks noGrp="1"/>
          </p:cNvSpPr>
          <p:nvPr>
            <p:ph idx="1"/>
          </p:nvPr>
        </p:nvSpPr>
        <p:spPr>
          <a:xfrm>
            <a:off x="609600" y="1600201"/>
            <a:ext cx="6432331" cy="4525963"/>
          </a:xfrm>
        </p:spPr>
        <p:txBody>
          <a:bodyPr/>
          <a:lstStyle/>
          <a:p>
            <a:r>
              <a:rPr lang="en-GB" dirty="0">
                <a:solidFill>
                  <a:schemeClr val="accent1">
                    <a:lumMod val="75000"/>
                  </a:schemeClr>
                </a:solidFill>
                <a:latin typeface="Arial" panose="020B0604020202020204" pitchFamily="34" charset="0"/>
                <a:cs typeface="Arial" panose="020B0604020202020204" pitchFamily="34" charset="0"/>
              </a:rPr>
              <a:t>Stooped Posture of Parkinson Disease</a:t>
            </a:r>
            <a:endParaRPr lang="en-US" dirty="0">
              <a:solidFill>
                <a:schemeClr val="accent1">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4191000" y="6324601"/>
            <a:ext cx="4038600" cy="246221"/>
          </a:xfrm>
          <a:prstGeom prst="rect">
            <a:avLst/>
          </a:prstGeom>
        </p:spPr>
        <p:txBody>
          <a:bodyPr wrap="square">
            <a:spAutoFit/>
          </a:bodyPr>
          <a:lstStyle/>
          <a:p>
            <a:pPr algn="ctr" eaLnBrk="0" fontAlgn="base" hangingPunct="0">
              <a:spcBef>
                <a:spcPct val="0"/>
              </a:spcBef>
              <a:spcAft>
                <a:spcPct val="0"/>
              </a:spcAft>
            </a:pPr>
            <a:r>
              <a:rPr lang="en-IN" sz="1000" dirty="0">
                <a:solidFill>
                  <a:prstClr val="black"/>
                </a:solidFill>
                <a:latin typeface="Arial" charset="0"/>
              </a:rPr>
              <a:t>Copyright © 2019, Elsevier Inc. All rights reserved.</a:t>
            </a:r>
            <a:endParaRPr lang="en-US" sz="1000" dirty="0">
              <a:solidFill>
                <a:prstClr val="black"/>
              </a:solidFill>
              <a:latin typeface="Arial" charset="0"/>
            </a:endParaRPr>
          </a:p>
        </p:txBody>
      </p:sp>
      <p:sp>
        <p:nvSpPr>
          <p:cNvPr id="4" name="Slide Number Placeholder 3"/>
          <p:cNvSpPr>
            <a:spLocks noGrp="1"/>
          </p:cNvSpPr>
          <p:nvPr>
            <p:ph type="sldNum" sz="quarter" idx="12"/>
          </p:nvPr>
        </p:nvSpPr>
        <p:spPr/>
        <p:txBody>
          <a:bodyPr/>
          <a:lstStyle/>
          <a:p>
            <a:fld id="{4A19DD2A-7A69-4649-8B92-6A1F7EFA34ED}" type="slidenum">
              <a:rPr lang="en-US" smtClean="0">
                <a:solidFill>
                  <a:prstClr val="black"/>
                </a:solidFill>
              </a:rPr>
              <a:pPr/>
              <a:t>15</a:t>
            </a:fld>
            <a:endParaRPr lang="en-US" dirty="0">
              <a:solidFill>
                <a:prstClr val="black"/>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8605" r="18217"/>
          <a:stretch/>
        </p:blipFill>
        <p:spPr>
          <a:xfrm>
            <a:off x="6273361" y="1417638"/>
            <a:ext cx="3426373" cy="4860666"/>
          </a:xfrm>
          <a:prstGeom prst="rect">
            <a:avLst/>
          </a:prstGeom>
        </p:spPr>
      </p:pic>
    </p:spTree>
    <p:extLst>
      <p:ext uri="{BB962C8B-B14F-4D97-AF65-F5344CB8AC3E}">
        <p14:creationId xmlns:p14="http://schemas.microsoft.com/office/powerpoint/2010/main" val="3344031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3699641" y="1516461"/>
            <a:ext cx="7882759" cy="4789747"/>
          </a:xfrm>
          <a:prstGeom prst="rect">
            <a:avLst/>
          </a:prstGeom>
        </p:spPr>
      </p:pic>
      <p:sp>
        <p:nvSpPr>
          <p:cNvPr id="4" name="Slide Number Placeholder 3"/>
          <p:cNvSpPr>
            <a:spLocks noGrp="1"/>
          </p:cNvSpPr>
          <p:nvPr>
            <p:ph type="sldNum" sz="quarter" idx="12"/>
          </p:nvPr>
        </p:nvSpPr>
        <p:spPr/>
        <p:txBody>
          <a:bodyPr/>
          <a:lstStyle/>
          <a:p>
            <a:fld id="{4A19DD2A-7A69-4649-8B92-6A1F7EFA34ED}" type="slidenum">
              <a:rPr lang="en-US" smtClean="0">
                <a:solidFill>
                  <a:prstClr val="black"/>
                </a:solidFill>
              </a:rPr>
              <a:pPr/>
              <a:t>16</a:t>
            </a:fld>
            <a:endParaRPr lang="en-US" dirty="0">
              <a:solidFill>
                <a:prstClr val="black"/>
              </a:solidFill>
            </a:endParaRPr>
          </a:p>
        </p:txBody>
      </p:sp>
      <p:sp>
        <p:nvSpPr>
          <p:cNvPr id="6" name="Rectangle 5"/>
          <p:cNvSpPr/>
          <p:nvPr/>
        </p:nvSpPr>
        <p:spPr>
          <a:xfrm>
            <a:off x="4191000" y="6324601"/>
            <a:ext cx="4038600" cy="246221"/>
          </a:xfrm>
          <a:prstGeom prst="rect">
            <a:avLst/>
          </a:prstGeom>
        </p:spPr>
        <p:txBody>
          <a:bodyPr wrap="square">
            <a:spAutoFit/>
          </a:bodyPr>
          <a:lstStyle/>
          <a:p>
            <a:pPr algn="ctr" eaLnBrk="0" fontAlgn="base" hangingPunct="0">
              <a:spcBef>
                <a:spcPct val="0"/>
              </a:spcBef>
              <a:spcAft>
                <a:spcPct val="0"/>
              </a:spcAft>
            </a:pPr>
            <a:r>
              <a:rPr lang="en-IN" sz="1000" dirty="0">
                <a:solidFill>
                  <a:prstClr val="black"/>
                </a:solidFill>
                <a:latin typeface="Arial" charset="0"/>
              </a:rPr>
              <a:t>Copyright © 2019, Elsevier Inc. All rights reserved.</a:t>
            </a:r>
            <a:endParaRPr lang="en-US" sz="1000" dirty="0">
              <a:solidFill>
                <a:prstClr val="black"/>
              </a:solidFill>
              <a:latin typeface="Arial" charset="0"/>
            </a:endParaRPr>
          </a:p>
        </p:txBody>
      </p:sp>
      <p:sp>
        <p:nvSpPr>
          <p:cNvPr id="7" name="Rectangle 2"/>
          <p:cNvSpPr>
            <a:spLocks noGrp="1" noChangeArrowheads="1"/>
          </p:cNvSpPr>
          <p:nvPr>
            <p:ph type="title"/>
          </p:nvPr>
        </p:nvSpPr>
        <p:spPr>
          <a:xfrm>
            <a:off x="609600" y="274638"/>
            <a:ext cx="10972800" cy="1143000"/>
          </a:xfrm>
          <a:solidFill>
            <a:srgbClr val="FFFFCC"/>
          </a:solidFill>
        </p:spPr>
        <p:txBody>
          <a:bodyPr/>
          <a:lstStyle/>
          <a:p>
            <a:r>
              <a:rPr lang="en-US" b="1" dirty="0">
                <a:solidFill>
                  <a:schemeClr val="accent1">
                    <a:lumMod val="75000"/>
                  </a:schemeClr>
                </a:solidFill>
                <a:latin typeface="+mn-lt"/>
              </a:rPr>
              <a:t>Parkinson Disease (Cont.)</a:t>
            </a:r>
          </a:p>
        </p:txBody>
      </p:sp>
      <p:sp>
        <p:nvSpPr>
          <p:cNvPr id="2" name="TextBox 1">
            <a:extLst>
              <a:ext uri="{FF2B5EF4-FFF2-40B4-BE49-F238E27FC236}">
                <a16:creationId xmlns:a16="http://schemas.microsoft.com/office/drawing/2014/main" id="{4A1E6D34-F20B-4190-8A51-FEE03BDB3D20}"/>
              </a:ext>
            </a:extLst>
          </p:cNvPr>
          <p:cNvSpPr txBox="1"/>
          <p:nvPr/>
        </p:nvSpPr>
        <p:spPr>
          <a:xfrm>
            <a:off x="609600" y="1580696"/>
            <a:ext cx="3073400" cy="4199611"/>
          </a:xfrm>
          <a:prstGeom prst="rect">
            <a:avLst/>
          </a:prstGeom>
          <a:noFill/>
        </p:spPr>
        <p:txBody>
          <a:bodyPr wrap="square" rtlCol="0">
            <a:spAutoFit/>
          </a:bodyPr>
          <a:lstStyle/>
          <a:p>
            <a:pPr>
              <a:lnSpc>
                <a:spcPct val="150000"/>
              </a:lnSpc>
            </a:pPr>
            <a:r>
              <a:rPr lang="en-GB" sz="2000" dirty="0">
                <a:solidFill>
                  <a:schemeClr val="accent1">
                    <a:lumMod val="75000"/>
                  </a:schemeClr>
                </a:solidFill>
              </a:rPr>
              <a:t>Reduced Fluorodopa in Parkinson Disease. Positron emission tomography scan showing reduced fluorodopa uptake in the</a:t>
            </a:r>
            <a:r>
              <a:rPr lang="en-GB" sz="2000" baseline="0" dirty="0">
                <a:solidFill>
                  <a:schemeClr val="accent1">
                    <a:lumMod val="75000"/>
                  </a:schemeClr>
                </a:solidFill>
              </a:rPr>
              <a:t> </a:t>
            </a:r>
            <a:r>
              <a:rPr lang="en-GB" sz="2000" dirty="0">
                <a:solidFill>
                  <a:schemeClr val="accent1">
                    <a:lumMod val="75000"/>
                  </a:schemeClr>
                </a:solidFill>
              </a:rPr>
              <a:t>basal ganglia consistent with neurodegeneration (right) compared with a</a:t>
            </a:r>
            <a:r>
              <a:rPr lang="en-GB" sz="2000" baseline="0" dirty="0">
                <a:solidFill>
                  <a:schemeClr val="accent1">
                    <a:lumMod val="75000"/>
                  </a:schemeClr>
                </a:solidFill>
              </a:rPr>
              <a:t> </a:t>
            </a:r>
            <a:r>
              <a:rPr lang="en-GB" sz="2000" dirty="0">
                <a:solidFill>
                  <a:schemeClr val="accent1">
                    <a:lumMod val="75000"/>
                  </a:schemeClr>
                </a:solidFill>
              </a:rPr>
              <a:t>normal control (left). </a:t>
            </a:r>
          </a:p>
        </p:txBody>
      </p:sp>
    </p:spTree>
    <p:extLst>
      <p:ext uri="{BB962C8B-B14F-4D97-AF65-F5344CB8AC3E}">
        <p14:creationId xmlns:p14="http://schemas.microsoft.com/office/powerpoint/2010/main" val="223963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02995"/>
            <a:ext cx="10972800" cy="3393472"/>
          </a:xfrm>
          <a:solidFill>
            <a:srgbClr val="FFFFCC"/>
          </a:solidFill>
          <a:ln w="76200"/>
        </p:spPr>
        <p:style>
          <a:lnRef idx="2">
            <a:schemeClr val="accent2"/>
          </a:lnRef>
          <a:fillRef idx="1">
            <a:schemeClr val="lt1"/>
          </a:fillRef>
          <a:effectRef idx="0">
            <a:schemeClr val="accent2"/>
          </a:effectRef>
          <a:fontRef idx="minor">
            <a:schemeClr val="dk1"/>
          </a:fontRef>
        </p:style>
        <p:txBody>
          <a:bodyPr>
            <a:normAutofit/>
          </a:bodyPr>
          <a:lstStyle/>
          <a:p>
            <a:br>
              <a:rPr lang="en-GB" dirty="0"/>
            </a:br>
            <a:r>
              <a:rPr lang="en-GB" sz="6700" b="1" dirty="0">
                <a:solidFill>
                  <a:schemeClr val="tx2">
                    <a:lumMod val="75000"/>
                  </a:schemeClr>
                </a:solidFill>
              </a:rPr>
              <a:t>Limbic system </a:t>
            </a:r>
            <a:br>
              <a:rPr lang="en-GB" sz="6700" b="1" dirty="0">
                <a:solidFill>
                  <a:schemeClr val="tx2">
                    <a:lumMod val="75000"/>
                  </a:schemeClr>
                </a:solidFill>
              </a:rPr>
            </a:br>
            <a:endParaRPr lang="en-GB" sz="6700" b="1" dirty="0">
              <a:solidFill>
                <a:schemeClr val="tx2">
                  <a:lumMod val="75000"/>
                </a:schemeClr>
              </a:solidFill>
            </a:endParaRPr>
          </a:p>
        </p:txBody>
      </p:sp>
      <p:sp>
        <p:nvSpPr>
          <p:cNvPr id="4" name="Slide Number Placeholder 3"/>
          <p:cNvSpPr>
            <a:spLocks noGrp="1"/>
          </p:cNvSpPr>
          <p:nvPr>
            <p:ph type="sldNum" sz="quarter" idx="12"/>
          </p:nvPr>
        </p:nvSpPr>
        <p:spPr/>
        <p:txBody>
          <a:bodyPr/>
          <a:lstStyle/>
          <a:p>
            <a:fld id="{4A19DD2A-7A69-4649-8B92-6A1F7EFA34ED}"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773152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CC"/>
          </a:solidFill>
        </p:spPr>
        <p:txBody>
          <a:bodyPr>
            <a:normAutofit fontScale="90000"/>
          </a:bodyPr>
          <a:lstStyle/>
          <a:p>
            <a:pPr algn="ctr"/>
            <a:br>
              <a:rPr lang="en-GB" dirty="0"/>
            </a:br>
            <a:br>
              <a:rPr lang="en-GB" dirty="0"/>
            </a:br>
            <a:r>
              <a:rPr lang="en-GB" sz="5300" b="1" dirty="0">
                <a:solidFill>
                  <a:schemeClr val="accent5">
                    <a:lumMod val="75000"/>
                  </a:schemeClr>
                </a:solidFill>
                <a:latin typeface="+mn-lt"/>
              </a:rPr>
              <a:t>Limbic system </a:t>
            </a:r>
            <a:br>
              <a:rPr lang="en-GB" sz="4900" b="1" dirty="0">
                <a:solidFill>
                  <a:schemeClr val="accent5">
                    <a:lumMod val="75000"/>
                  </a:schemeClr>
                </a:solidFill>
                <a:latin typeface="+mn-lt"/>
              </a:rPr>
            </a:br>
            <a:br>
              <a:rPr lang="en-GB" sz="4900" b="1" dirty="0">
                <a:solidFill>
                  <a:schemeClr val="accent5">
                    <a:lumMod val="75000"/>
                  </a:schemeClr>
                </a:solidFill>
                <a:latin typeface="+mn-lt"/>
              </a:rPr>
            </a:br>
            <a:endParaRPr lang="en-GB" sz="4900" b="1" dirty="0">
              <a:solidFill>
                <a:schemeClr val="accent5">
                  <a:lumMod val="75000"/>
                </a:schemeClr>
              </a:solidFill>
              <a:latin typeface="+mn-lt"/>
            </a:endParaRPr>
          </a:p>
        </p:txBody>
      </p:sp>
      <p:sp>
        <p:nvSpPr>
          <p:cNvPr id="3" name="Content Placeholder 2"/>
          <p:cNvSpPr>
            <a:spLocks noGrp="1"/>
          </p:cNvSpPr>
          <p:nvPr>
            <p:ph idx="1"/>
          </p:nvPr>
        </p:nvSpPr>
        <p:spPr/>
        <p:txBody>
          <a:bodyPr>
            <a:normAutofit/>
          </a:bodyPr>
          <a:lstStyle/>
          <a:p>
            <a:pPr>
              <a:lnSpc>
                <a:spcPct val="150000"/>
              </a:lnSpc>
            </a:pPr>
            <a:r>
              <a:rPr lang="en-GB" dirty="0">
                <a:solidFill>
                  <a:schemeClr val="accent5">
                    <a:lumMod val="75000"/>
                  </a:schemeClr>
                </a:solidFill>
              </a:rPr>
              <a:t>Limbus means “border” or “edge” in Latin</a:t>
            </a:r>
          </a:p>
          <a:p>
            <a:pPr>
              <a:lnSpc>
                <a:spcPct val="150000"/>
              </a:lnSpc>
            </a:pPr>
            <a:r>
              <a:rPr lang="en-GB" dirty="0">
                <a:solidFill>
                  <a:schemeClr val="accent5">
                    <a:lumMod val="75000"/>
                  </a:schemeClr>
                </a:solidFill>
              </a:rPr>
              <a:t>The structures of the limbic system regulate emotions, olfaction, memory, drives, and homeostasis.</a:t>
            </a:r>
          </a:p>
          <a:p>
            <a:pPr>
              <a:lnSpc>
                <a:spcPct val="150000"/>
              </a:lnSpc>
            </a:pPr>
            <a:r>
              <a:rPr lang="en-GB" dirty="0">
                <a:solidFill>
                  <a:schemeClr val="accent5">
                    <a:lumMod val="75000"/>
                  </a:schemeClr>
                </a:solidFill>
              </a:rPr>
              <a:t>Limbic functions can be divided into the following four basic </a:t>
            </a:r>
            <a:r>
              <a:rPr lang="en-GB" dirty="0">
                <a:solidFill>
                  <a:schemeClr val="accent1">
                    <a:lumMod val="75000"/>
                  </a:schemeClr>
                </a:solidFill>
              </a:rPr>
              <a:t>categories:</a:t>
            </a:r>
          </a:p>
        </p:txBody>
      </p:sp>
      <p:graphicFrame>
        <p:nvGraphicFramePr>
          <p:cNvPr id="4" name="Table 3"/>
          <p:cNvGraphicFramePr>
            <a:graphicFrameLocks noGrp="1"/>
          </p:cNvGraphicFramePr>
          <p:nvPr>
            <p:extLst>
              <p:ext uri="{D42A27DB-BD31-4B8C-83A1-F6EECF244321}">
                <p14:modId xmlns:p14="http://schemas.microsoft.com/office/powerpoint/2010/main" val="4225957045"/>
              </p:ext>
            </p:extLst>
          </p:nvPr>
        </p:nvGraphicFramePr>
        <p:xfrm>
          <a:off x="838200" y="4635062"/>
          <a:ext cx="10515600" cy="1584960"/>
        </p:xfrm>
        <a:graphic>
          <a:graphicData uri="http://schemas.openxmlformats.org/drawingml/2006/table">
            <a:tbl>
              <a:tblPr firstRow="1" bandRow="1">
                <a:tableStyleId>{2D5ABB26-0587-4C30-8999-92F81FD0307C}</a:tableStyleId>
              </a:tblPr>
              <a:tblGrid>
                <a:gridCol w="7464972">
                  <a:extLst>
                    <a:ext uri="{9D8B030D-6E8A-4147-A177-3AD203B41FA5}">
                      <a16:colId xmlns:a16="http://schemas.microsoft.com/office/drawing/2014/main" val="20000"/>
                    </a:ext>
                  </a:extLst>
                </a:gridCol>
                <a:gridCol w="3050628">
                  <a:extLst>
                    <a:ext uri="{9D8B030D-6E8A-4147-A177-3AD203B41FA5}">
                      <a16:colId xmlns:a16="http://schemas.microsoft.com/office/drawing/2014/main" val="20001"/>
                    </a:ext>
                  </a:extLst>
                </a:gridCol>
              </a:tblGrid>
              <a:tr h="0">
                <a:tc>
                  <a:txBody>
                    <a:bodyPr/>
                    <a:lstStyle/>
                    <a:p>
                      <a:r>
                        <a:rPr lang="en-GB" sz="2000" b="1" dirty="0">
                          <a:solidFill>
                            <a:schemeClr val="accent5">
                              <a:lumMod val="75000"/>
                            </a:schemeClr>
                          </a:solidFill>
                        </a:rPr>
                        <a:t>Olfaction </a:t>
                      </a:r>
                    </a:p>
                  </a:txBody>
                  <a:tcPr>
                    <a:lnL>
                      <a:noFill/>
                    </a:lnL>
                    <a:lnR>
                      <a:noFill/>
                    </a:lnR>
                    <a:lnT>
                      <a:noFill/>
                    </a:lnT>
                    <a:lnB>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GB" sz="2000" b="1" dirty="0">
                          <a:solidFill>
                            <a:schemeClr val="accent5">
                              <a:lumMod val="75000"/>
                            </a:schemeClr>
                          </a:solidFill>
                        </a:rPr>
                        <a:t>Olfactory cortex</a:t>
                      </a:r>
                    </a:p>
                  </a:txBody>
                  <a:tcPr>
                    <a:lnL>
                      <a:noFill/>
                    </a:lnL>
                    <a:lnR>
                      <a:noFill/>
                    </a:lnR>
                    <a:lnT>
                      <a:noFill/>
                    </a:lnT>
                    <a:lnB>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0"/>
                  </a:ext>
                </a:extLst>
              </a:tr>
              <a:tr h="0">
                <a:tc>
                  <a:txBody>
                    <a:bodyPr/>
                    <a:lstStyle/>
                    <a:p>
                      <a:r>
                        <a:rPr lang="en-GB" sz="2000" b="1" dirty="0">
                          <a:solidFill>
                            <a:schemeClr val="accent5">
                              <a:lumMod val="75000"/>
                            </a:schemeClr>
                          </a:solidFill>
                        </a:rPr>
                        <a:t>Memory </a:t>
                      </a:r>
                    </a:p>
                  </a:txBody>
                  <a:tcP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r>
                        <a:rPr lang="en-GB" sz="2000" b="1" dirty="0">
                          <a:solidFill>
                            <a:schemeClr val="accent5">
                              <a:lumMod val="75000"/>
                            </a:schemeClr>
                          </a:solidFill>
                        </a:rPr>
                        <a:t>Hippocampal formation</a:t>
                      </a:r>
                    </a:p>
                  </a:txBody>
                  <a:tcP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0">
                <a:tc>
                  <a:txBody>
                    <a:bodyPr/>
                    <a:lstStyle/>
                    <a:p>
                      <a:r>
                        <a:rPr lang="en-GB" sz="2000" b="1" dirty="0">
                          <a:solidFill>
                            <a:schemeClr val="accent5">
                              <a:lumMod val="75000"/>
                            </a:schemeClr>
                          </a:solidFill>
                        </a:rPr>
                        <a:t>Emotions and drives </a:t>
                      </a:r>
                    </a:p>
                  </a:txBody>
                  <a:tcPr>
                    <a:lnL>
                      <a:noFill/>
                    </a:lnL>
                    <a:lnR>
                      <a:noFill/>
                    </a:lnR>
                    <a:lnT>
                      <a:noFill/>
                    </a:lnT>
                    <a:lnB>
                      <a:noFill/>
                    </a:lnB>
                    <a:lnTlToBr w="12700" cmpd="sng">
                      <a:noFill/>
                      <a:prstDash val="solid"/>
                    </a:lnTlToBr>
                    <a:lnBlToTr w="12700" cmpd="sng">
                      <a:noFill/>
                      <a:prstDash val="solid"/>
                    </a:lnBlToTr>
                    <a:solidFill>
                      <a:schemeClr val="accent6">
                        <a:lumMod val="20000"/>
                        <a:lumOff val="80000"/>
                      </a:schemeClr>
                    </a:solidFill>
                  </a:tcPr>
                </a:tc>
                <a:tc>
                  <a:txBody>
                    <a:bodyPr/>
                    <a:lstStyle/>
                    <a:p>
                      <a:r>
                        <a:rPr lang="en-GB" sz="2000" b="1" dirty="0">
                          <a:solidFill>
                            <a:schemeClr val="accent5">
                              <a:lumMod val="75000"/>
                            </a:schemeClr>
                          </a:solidFill>
                        </a:rPr>
                        <a:t>Amygdala</a:t>
                      </a:r>
                    </a:p>
                  </a:txBody>
                  <a:tcPr>
                    <a:lnL>
                      <a:noFill/>
                    </a:lnL>
                    <a:lnR>
                      <a:noFill/>
                    </a:lnR>
                    <a:lnT>
                      <a:noFill/>
                    </a:lnT>
                    <a:lnB>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0">
                <a:tc>
                  <a:txBody>
                    <a:bodyPr/>
                    <a:lstStyle/>
                    <a:p>
                      <a:r>
                        <a:rPr lang="en-GB" sz="2000" b="1" dirty="0">
                          <a:solidFill>
                            <a:schemeClr val="accent5">
                              <a:lumMod val="75000"/>
                            </a:schemeClr>
                          </a:solidFill>
                        </a:rPr>
                        <a:t>Homeostasis; autonomic and neuroendocrine control </a:t>
                      </a:r>
                    </a:p>
                  </a:txBody>
                  <a:tcP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GB" sz="2000" b="1" dirty="0">
                          <a:solidFill>
                            <a:schemeClr val="accent5">
                              <a:lumMod val="75000"/>
                            </a:schemeClr>
                          </a:solidFill>
                        </a:rPr>
                        <a:t>Hypothalamus</a:t>
                      </a:r>
                    </a:p>
                  </a:txBody>
                  <a:tcP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5" name="Slide Number Placeholder 4"/>
          <p:cNvSpPr>
            <a:spLocks noGrp="1"/>
          </p:cNvSpPr>
          <p:nvPr>
            <p:ph type="sldNum" sz="quarter" idx="12"/>
          </p:nvPr>
        </p:nvSpPr>
        <p:spPr/>
        <p:txBody>
          <a:bodyPr/>
          <a:lstStyle/>
          <a:p>
            <a:fld id="{44764371-C035-4639-A4F7-2D1A9DC01669}" type="slidenum">
              <a:rPr lang="en-GB" smtClean="0"/>
              <a:t>18</a:t>
            </a:fld>
            <a:endParaRPr lang="en-GB"/>
          </a:p>
        </p:txBody>
      </p:sp>
    </p:spTree>
    <p:extLst>
      <p:ext uri="{BB962C8B-B14F-4D97-AF65-F5344CB8AC3E}">
        <p14:creationId xmlns:p14="http://schemas.microsoft.com/office/powerpoint/2010/main" val="3378736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9D145A-A282-47A7-A800-0435F0181D38}"/>
              </a:ext>
            </a:extLst>
          </p:cNvPr>
          <p:cNvSpPr>
            <a:spLocks noGrp="1"/>
          </p:cNvSpPr>
          <p:nvPr>
            <p:ph idx="1"/>
          </p:nvPr>
        </p:nvSpPr>
        <p:spPr>
          <a:xfrm>
            <a:off x="838199" y="1825624"/>
            <a:ext cx="3724571" cy="4895851"/>
          </a:xfrm>
        </p:spPr>
        <p:txBody>
          <a:bodyPr>
            <a:normAutofit fontScale="77500" lnSpcReduction="20000"/>
          </a:bodyPr>
          <a:lstStyle/>
          <a:p>
            <a:pPr>
              <a:lnSpc>
                <a:spcPct val="150000"/>
              </a:lnSpc>
            </a:pPr>
            <a:r>
              <a:rPr lang="en-GB" dirty="0">
                <a:solidFill>
                  <a:schemeClr val="accent1">
                    <a:lumMod val="75000"/>
                  </a:schemeClr>
                </a:solidFill>
              </a:rPr>
              <a:t>The cingulate gyrus</a:t>
            </a:r>
          </a:p>
          <a:p>
            <a:pPr>
              <a:lnSpc>
                <a:spcPct val="150000"/>
              </a:lnSpc>
            </a:pPr>
            <a:r>
              <a:rPr lang="en-GB" dirty="0">
                <a:solidFill>
                  <a:schemeClr val="accent1">
                    <a:lumMod val="75000"/>
                  </a:schemeClr>
                </a:solidFill>
              </a:rPr>
              <a:t>The hippocampus</a:t>
            </a:r>
          </a:p>
          <a:p>
            <a:pPr>
              <a:lnSpc>
                <a:spcPct val="150000"/>
              </a:lnSpc>
            </a:pPr>
            <a:r>
              <a:rPr lang="en-GB" dirty="0">
                <a:solidFill>
                  <a:schemeClr val="accent1">
                    <a:lumMod val="75000"/>
                  </a:schemeClr>
                </a:solidFill>
              </a:rPr>
              <a:t>The dentate gyrus </a:t>
            </a:r>
          </a:p>
          <a:p>
            <a:pPr>
              <a:lnSpc>
                <a:spcPct val="150000"/>
              </a:lnSpc>
            </a:pPr>
            <a:r>
              <a:rPr lang="en-GB" dirty="0">
                <a:solidFill>
                  <a:schemeClr val="accent1">
                    <a:lumMod val="75000"/>
                  </a:schemeClr>
                </a:solidFill>
              </a:rPr>
              <a:t>The amygdala </a:t>
            </a:r>
          </a:p>
          <a:p>
            <a:pPr>
              <a:lnSpc>
                <a:spcPct val="150000"/>
              </a:lnSpc>
            </a:pPr>
            <a:r>
              <a:rPr lang="en-GB" dirty="0">
                <a:solidFill>
                  <a:schemeClr val="accent1">
                    <a:lumMod val="75000"/>
                  </a:schemeClr>
                </a:solidFill>
              </a:rPr>
              <a:t>The septal nuclei</a:t>
            </a:r>
          </a:p>
          <a:p>
            <a:pPr>
              <a:lnSpc>
                <a:spcPct val="150000"/>
              </a:lnSpc>
            </a:pPr>
            <a:r>
              <a:rPr lang="en-GB" dirty="0">
                <a:solidFill>
                  <a:schemeClr val="accent1">
                    <a:lumMod val="75000"/>
                  </a:schemeClr>
                </a:solidFill>
              </a:rPr>
              <a:t>The  thalamus</a:t>
            </a:r>
          </a:p>
          <a:p>
            <a:pPr>
              <a:lnSpc>
                <a:spcPct val="150000"/>
              </a:lnSpc>
            </a:pPr>
            <a:r>
              <a:rPr lang="en-GB" dirty="0">
                <a:solidFill>
                  <a:schemeClr val="accent1">
                    <a:lumMod val="75000"/>
                  </a:schemeClr>
                </a:solidFill>
              </a:rPr>
              <a:t>The mammillary bodies of the hypothalamus </a:t>
            </a:r>
          </a:p>
          <a:p>
            <a:pPr>
              <a:lnSpc>
                <a:spcPct val="150000"/>
              </a:lnSpc>
            </a:pPr>
            <a:r>
              <a:rPr lang="en-GB" dirty="0">
                <a:solidFill>
                  <a:schemeClr val="accent1">
                    <a:lumMod val="75000"/>
                  </a:schemeClr>
                </a:solidFill>
              </a:rPr>
              <a:t>The olfactory bulbs</a:t>
            </a:r>
          </a:p>
        </p:txBody>
      </p:sp>
      <p:sp>
        <p:nvSpPr>
          <p:cNvPr id="4" name="Slide Number Placeholder 3">
            <a:extLst>
              <a:ext uri="{FF2B5EF4-FFF2-40B4-BE49-F238E27FC236}">
                <a16:creationId xmlns:a16="http://schemas.microsoft.com/office/drawing/2014/main" id="{B9C62CE0-7FBF-4400-829F-98AC7DC3D95E}"/>
              </a:ext>
            </a:extLst>
          </p:cNvPr>
          <p:cNvSpPr>
            <a:spLocks noGrp="1"/>
          </p:cNvSpPr>
          <p:nvPr>
            <p:ph type="sldNum" sz="quarter" idx="12"/>
          </p:nvPr>
        </p:nvSpPr>
        <p:spPr/>
        <p:txBody>
          <a:bodyPr/>
          <a:lstStyle/>
          <a:p>
            <a:fld id="{44764371-C035-4639-A4F7-2D1A9DC01669}" type="slidenum">
              <a:rPr lang="en-GB" smtClean="0"/>
              <a:t>19</a:t>
            </a:fld>
            <a:endParaRPr lang="en-GB"/>
          </a:p>
        </p:txBody>
      </p:sp>
      <p:pic>
        <p:nvPicPr>
          <p:cNvPr id="5" name="Picture 4">
            <a:extLst>
              <a:ext uri="{FF2B5EF4-FFF2-40B4-BE49-F238E27FC236}">
                <a16:creationId xmlns:a16="http://schemas.microsoft.com/office/drawing/2014/main" id="{42F3D2E4-364C-4516-8A05-3BBF77B3AD96}"/>
              </a:ext>
            </a:extLst>
          </p:cNvPr>
          <p:cNvPicPr>
            <a:picLocks noChangeAspect="1"/>
          </p:cNvPicPr>
          <p:nvPr/>
        </p:nvPicPr>
        <p:blipFill>
          <a:blip r:embed="rId2"/>
          <a:stretch>
            <a:fillRect/>
          </a:stretch>
        </p:blipFill>
        <p:spPr>
          <a:xfrm>
            <a:off x="4207506" y="1844093"/>
            <a:ext cx="7984496" cy="4251907"/>
          </a:xfrm>
          <a:prstGeom prst="rect">
            <a:avLst/>
          </a:prstGeom>
        </p:spPr>
      </p:pic>
      <p:sp>
        <p:nvSpPr>
          <p:cNvPr id="6" name="Title 1">
            <a:extLst>
              <a:ext uri="{FF2B5EF4-FFF2-40B4-BE49-F238E27FC236}">
                <a16:creationId xmlns:a16="http://schemas.microsoft.com/office/drawing/2014/main" id="{7973867E-E96A-4D5C-9D89-A0283305D6D9}"/>
              </a:ext>
            </a:extLst>
          </p:cNvPr>
          <p:cNvSpPr>
            <a:spLocks noGrp="1"/>
          </p:cNvSpPr>
          <p:nvPr>
            <p:ph type="title"/>
          </p:nvPr>
        </p:nvSpPr>
        <p:spPr>
          <a:xfrm>
            <a:off x="838200" y="365125"/>
            <a:ext cx="10515600" cy="1325563"/>
          </a:xfrm>
          <a:solidFill>
            <a:srgbClr val="FFFFCC"/>
          </a:solidFill>
        </p:spPr>
        <p:txBody>
          <a:bodyPr vert="horz" lIns="91440" tIns="45720" rIns="91440" bIns="45720" rtlCol="0" anchor="ctr">
            <a:normAutofit/>
          </a:bodyPr>
          <a:lstStyle/>
          <a:p>
            <a:pPr algn="ctr"/>
            <a:r>
              <a:rPr lang="en-GB" dirty="0">
                <a:solidFill>
                  <a:schemeClr val="accent1">
                    <a:lumMod val="75000"/>
                  </a:schemeClr>
                </a:solidFill>
                <a:latin typeface="+mn-lt"/>
              </a:rPr>
              <a:t>Components of the limbic system</a:t>
            </a:r>
          </a:p>
        </p:txBody>
      </p:sp>
    </p:spTree>
    <p:extLst>
      <p:ext uri="{BB962C8B-B14F-4D97-AF65-F5344CB8AC3E}">
        <p14:creationId xmlns:p14="http://schemas.microsoft.com/office/powerpoint/2010/main" val="93782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4CDC070-86DF-4019-B3A1-904E17B206FC}"/>
              </a:ext>
            </a:extLst>
          </p:cNvPr>
          <p:cNvSpPr>
            <a:spLocks noGrp="1"/>
          </p:cNvSpPr>
          <p:nvPr>
            <p:ph type="subTitle" idx="1"/>
          </p:nvPr>
        </p:nvSpPr>
        <p:spPr/>
        <p:txBody>
          <a:bodyPr>
            <a:normAutofit lnSpcReduction="10000"/>
          </a:bodyPr>
          <a:lstStyle/>
          <a:p>
            <a:r>
              <a:rPr lang="en-GB" b="1" dirty="0">
                <a:solidFill>
                  <a:schemeClr val="accent1">
                    <a:lumMod val="75000"/>
                  </a:schemeClr>
                </a:solidFill>
              </a:rPr>
              <a:t>Dr </a:t>
            </a:r>
            <a:r>
              <a:rPr lang="en-GB" b="1" dirty="0" err="1">
                <a:solidFill>
                  <a:schemeClr val="accent1">
                    <a:lumMod val="75000"/>
                  </a:schemeClr>
                </a:solidFill>
              </a:rPr>
              <a:t>Hayder</a:t>
            </a:r>
            <a:r>
              <a:rPr lang="en-GB" b="1" dirty="0">
                <a:solidFill>
                  <a:schemeClr val="accent1">
                    <a:lumMod val="75000"/>
                  </a:schemeClr>
                </a:solidFill>
              </a:rPr>
              <a:t> </a:t>
            </a:r>
            <a:r>
              <a:rPr lang="en-GB" b="1" dirty="0" err="1">
                <a:solidFill>
                  <a:schemeClr val="accent1">
                    <a:lumMod val="75000"/>
                  </a:schemeClr>
                </a:solidFill>
              </a:rPr>
              <a:t>Lazim</a:t>
            </a:r>
            <a:endParaRPr lang="en-GB" b="1" dirty="0">
              <a:solidFill>
                <a:schemeClr val="accent1">
                  <a:lumMod val="75000"/>
                </a:schemeClr>
              </a:solidFill>
            </a:endParaRPr>
          </a:p>
          <a:p>
            <a:r>
              <a:rPr lang="en-US" sz="1700" b="1" dirty="0">
                <a:solidFill>
                  <a:schemeClr val="accent1">
                    <a:lumMod val="75000"/>
                  </a:schemeClr>
                </a:solidFill>
              </a:rPr>
              <a:t>MBChB, MSc, PhD, FHEA</a:t>
            </a:r>
            <a:endParaRPr lang="en-GB" sz="1700" b="1" dirty="0">
              <a:solidFill>
                <a:schemeClr val="accent1">
                  <a:lumMod val="75000"/>
                </a:schemeClr>
              </a:solidFill>
            </a:endParaRPr>
          </a:p>
          <a:p>
            <a:r>
              <a:rPr lang="en-GB" sz="2400" dirty="0">
                <a:hlinkClick r:id="rId3"/>
              </a:rPr>
              <a:t>lazimh@edgehill.ac.uk</a:t>
            </a:r>
            <a:r>
              <a:rPr lang="en-GB" dirty="0"/>
              <a:t> </a:t>
            </a:r>
          </a:p>
          <a:p>
            <a:endParaRPr lang="en-GB" dirty="0"/>
          </a:p>
        </p:txBody>
      </p:sp>
      <p:sp>
        <p:nvSpPr>
          <p:cNvPr id="2" name="Title 1">
            <a:extLst>
              <a:ext uri="{FF2B5EF4-FFF2-40B4-BE49-F238E27FC236}">
                <a16:creationId xmlns:a16="http://schemas.microsoft.com/office/drawing/2014/main" id="{5E38577F-88F1-409F-8F25-06FAF72EA2D2}"/>
              </a:ext>
            </a:extLst>
          </p:cNvPr>
          <p:cNvSpPr>
            <a:spLocks noGrp="1"/>
          </p:cNvSpPr>
          <p:nvPr>
            <p:ph type="ctrTitle"/>
          </p:nvPr>
        </p:nvSpPr>
        <p:spPr>
          <a:xfrm>
            <a:off x="2007959" y="1919235"/>
            <a:ext cx="8176082" cy="1848897"/>
          </a:xfrm>
        </p:spPr>
        <p:txBody>
          <a:bodyPr>
            <a:normAutofit fontScale="90000"/>
          </a:bodyPr>
          <a:lstStyle/>
          <a:p>
            <a:r>
              <a:rPr lang="en-GB" sz="4000" b="1" dirty="0">
                <a:latin typeface="+mn-lt"/>
              </a:rPr>
              <a:t>Clinical neuroanatomy: Basal ganglia ,the Limbic System, Corticospinal pathway and Somatosensory pathway </a:t>
            </a:r>
          </a:p>
        </p:txBody>
      </p:sp>
      <p:sp>
        <p:nvSpPr>
          <p:cNvPr id="4" name="Slide Number Placeholder 3"/>
          <p:cNvSpPr>
            <a:spLocks noGrp="1"/>
          </p:cNvSpPr>
          <p:nvPr>
            <p:ph type="sldNum" sz="quarter" idx="12"/>
          </p:nvPr>
        </p:nvSpPr>
        <p:spPr/>
        <p:txBody>
          <a:bodyPr/>
          <a:lstStyle/>
          <a:p>
            <a:fld id="{D6E5A782-F0B2-459E-B56F-E565012D2335}" type="slidenum">
              <a:rPr lang="en-GB" smtClean="0">
                <a:solidFill>
                  <a:prstClr val="black">
                    <a:tint val="75000"/>
                  </a:prstClr>
                </a:solidFill>
              </a:rPr>
              <a:pPr/>
              <a:t>2</a:t>
            </a:fld>
            <a:endParaRPr lang="en-GB">
              <a:solidFill>
                <a:prstClr val="black">
                  <a:tint val="75000"/>
                </a:prstClr>
              </a:solidFill>
            </a:endParaRPr>
          </a:p>
        </p:txBody>
      </p:sp>
    </p:spTree>
    <p:custDataLst>
      <p:tags r:id="rId1"/>
    </p:custDataLst>
    <p:extLst>
      <p:ext uri="{BB962C8B-B14F-4D97-AF65-F5344CB8AC3E}">
        <p14:creationId xmlns:p14="http://schemas.microsoft.com/office/powerpoint/2010/main" val="2317258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601207-1EE3-4F9A-A8A6-E65A03C79A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E5A782-F0B2-459E-B56F-E565012D233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1261453" y="143467"/>
            <a:ext cx="9669094" cy="6535478"/>
          </a:xfrm>
          <a:prstGeom prst="rect">
            <a:avLst/>
          </a:prstGeom>
        </p:spPr>
      </p:pic>
    </p:spTree>
    <p:extLst>
      <p:ext uri="{BB962C8B-B14F-4D97-AF65-F5344CB8AC3E}">
        <p14:creationId xmlns:p14="http://schemas.microsoft.com/office/powerpoint/2010/main" val="115468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CC"/>
          </a:solidFill>
        </p:spPr>
        <p:txBody>
          <a:bodyPr/>
          <a:lstStyle/>
          <a:p>
            <a:pPr algn="ctr"/>
            <a:r>
              <a:rPr lang="en-GB" b="1" dirty="0">
                <a:solidFill>
                  <a:schemeClr val="accent5">
                    <a:lumMod val="75000"/>
                  </a:schemeClr>
                </a:solidFill>
                <a:latin typeface="+mn-lt"/>
              </a:rPr>
              <a:t>Cingulate gyrus </a:t>
            </a:r>
          </a:p>
        </p:txBody>
      </p:sp>
      <p:sp>
        <p:nvSpPr>
          <p:cNvPr id="3" name="Content Placeholder 2"/>
          <p:cNvSpPr>
            <a:spLocks noGrp="1"/>
          </p:cNvSpPr>
          <p:nvPr>
            <p:ph idx="1"/>
          </p:nvPr>
        </p:nvSpPr>
        <p:spPr>
          <a:xfrm>
            <a:off x="838200" y="1825625"/>
            <a:ext cx="6314375" cy="4351338"/>
          </a:xfrm>
        </p:spPr>
        <p:txBody>
          <a:bodyPr>
            <a:normAutofit fontScale="92500" lnSpcReduction="10000"/>
          </a:bodyPr>
          <a:lstStyle/>
          <a:p>
            <a:pPr>
              <a:lnSpc>
                <a:spcPct val="150000"/>
              </a:lnSpc>
            </a:pPr>
            <a:r>
              <a:rPr lang="en-GB" dirty="0">
                <a:solidFill>
                  <a:schemeClr val="accent5">
                    <a:lumMod val="75000"/>
                  </a:schemeClr>
                </a:solidFill>
              </a:rPr>
              <a:t>Located in the medial side of the brain next to the corpus callosum. </a:t>
            </a:r>
          </a:p>
          <a:p>
            <a:pPr>
              <a:lnSpc>
                <a:spcPct val="150000"/>
              </a:lnSpc>
            </a:pPr>
            <a:r>
              <a:rPr lang="en-GB" dirty="0">
                <a:solidFill>
                  <a:schemeClr val="accent5">
                    <a:lumMod val="75000"/>
                  </a:schemeClr>
                </a:solidFill>
              </a:rPr>
              <a:t>Its frontal part links </a:t>
            </a:r>
            <a:r>
              <a:rPr lang="en-GB" b="1" dirty="0">
                <a:solidFill>
                  <a:schemeClr val="accent5">
                    <a:lumMod val="75000"/>
                  </a:schemeClr>
                </a:solidFill>
              </a:rPr>
              <a:t>smells and sights with pleasant memories of previous emotions</a:t>
            </a:r>
            <a:r>
              <a:rPr lang="en-GB" dirty="0">
                <a:solidFill>
                  <a:schemeClr val="accent5">
                    <a:lumMod val="75000"/>
                  </a:schemeClr>
                </a:solidFill>
              </a:rPr>
              <a:t>. </a:t>
            </a:r>
          </a:p>
          <a:p>
            <a:pPr>
              <a:lnSpc>
                <a:spcPct val="150000"/>
              </a:lnSpc>
            </a:pPr>
            <a:r>
              <a:rPr lang="en-GB" dirty="0">
                <a:solidFill>
                  <a:schemeClr val="accent5">
                    <a:lumMod val="75000"/>
                  </a:schemeClr>
                </a:solidFill>
              </a:rPr>
              <a:t>This region also participates in our </a:t>
            </a:r>
            <a:r>
              <a:rPr lang="en-GB" b="1" dirty="0">
                <a:solidFill>
                  <a:schemeClr val="accent5">
                    <a:lumMod val="75000"/>
                  </a:schemeClr>
                </a:solidFill>
              </a:rPr>
              <a:t>emotional reaction </a:t>
            </a:r>
            <a:r>
              <a:rPr lang="en-GB" dirty="0">
                <a:solidFill>
                  <a:schemeClr val="accent5">
                    <a:lumMod val="75000"/>
                  </a:schemeClr>
                </a:solidFill>
              </a:rPr>
              <a:t>to pain and in the regulation of aggressive behaviour.</a:t>
            </a:r>
          </a:p>
          <a:p>
            <a:pPr>
              <a:lnSpc>
                <a:spcPct val="150000"/>
              </a:lnSpc>
            </a:pPr>
            <a:endParaRPr lang="en-GB" dirty="0">
              <a:solidFill>
                <a:schemeClr val="accent5">
                  <a:lumMod val="75000"/>
                </a:schemeClr>
              </a:solidFill>
            </a:endParaRPr>
          </a:p>
        </p:txBody>
      </p:sp>
      <p:pic>
        <p:nvPicPr>
          <p:cNvPr id="5" name="Picture 4"/>
          <p:cNvPicPr>
            <a:picLocks noChangeAspect="1"/>
          </p:cNvPicPr>
          <p:nvPr/>
        </p:nvPicPr>
        <p:blipFill>
          <a:blip r:embed="rId3"/>
          <a:stretch>
            <a:fillRect/>
          </a:stretch>
        </p:blipFill>
        <p:spPr>
          <a:xfrm>
            <a:off x="7322163" y="2123090"/>
            <a:ext cx="4789971" cy="4053873"/>
          </a:xfrm>
          <a:prstGeom prst="rect">
            <a:avLst/>
          </a:prstGeom>
        </p:spPr>
      </p:pic>
      <p:sp>
        <p:nvSpPr>
          <p:cNvPr id="4" name="Slide Number Placeholder 3"/>
          <p:cNvSpPr>
            <a:spLocks noGrp="1"/>
          </p:cNvSpPr>
          <p:nvPr>
            <p:ph type="sldNum" sz="quarter" idx="12"/>
          </p:nvPr>
        </p:nvSpPr>
        <p:spPr/>
        <p:txBody>
          <a:bodyPr/>
          <a:lstStyle/>
          <a:p>
            <a:fld id="{44764371-C035-4639-A4F7-2D1A9DC01669}" type="slidenum">
              <a:rPr lang="en-GB" smtClean="0"/>
              <a:t>21</a:t>
            </a:fld>
            <a:endParaRPr lang="en-GB"/>
          </a:p>
        </p:txBody>
      </p:sp>
    </p:spTree>
    <p:extLst>
      <p:ext uri="{BB962C8B-B14F-4D97-AF65-F5344CB8AC3E}">
        <p14:creationId xmlns:p14="http://schemas.microsoft.com/office/powerpoint/2010/main" val="3604801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07779"/>
            <a:ext cx="5741276" cy="4913696"/>
          </a:xfrm>
        </p:spPr>
        <p:txBody>
          <a:bodyPr>
            <a:normAutofit fontScale="25000" lnSpcReduction="20000"/>
          </a:bodyPr>
          <a:lstStyle/>
          <a:p>
            <a:pPr>
              <a:lnSpc>
                <a:spcPct val="150000"/>
              </a:lnSpc>
            </a:pPr>
            <a:r>
              <a:rPr lang="en-GB" sz="9600" dirty="0">
                <a:solidFill>
                  <a:schemeClr val="accent1">
                    <a:lumMod val="75000"/>
                  </a:schemeClr>
                </a:solidFill>
              </a:rPr>
              <a:t>Hippocampus (=seahorse) </a:t>
            </a:r>
          </a:p>
          <a:p>
            <a:pPr>
              <a:lnSpc>
                <a:spcPct val="150000"/>
              </a:lnSpc>
            </a:pPr>
            <a:r>
              <a:rPr lang="en-GB" sz="9600" dirty="0">
                <a:solidFill>
                  <a:schemeClr val="accent1">
                    <a:lumMod val="75000"/>
                  </a:schemeClr>
                </a:solidFill>
              </a:rPr>
              <a:t>Curved elevation of grey matter that extends throughout the entire length of the floor of the inferior horn of the lateral ventricle</a:t>
            </a:r>
          </a:p>
          <a:p>
            <a:pPr>
              <a:lnSpc>
                <a:spcPct val="150000"/>
              </a:lnSpc>
            </a:pPr>
            <a:r>
              <a:rPr lang="en-GB" sz="9600" i="0" kern="1200" dirty="0">
                <a:solidFill>
                  <a:schemeClr val="accent1">
                    <a:lumMod val="75000"/>
                  </a:schemeClr>
                </a:solidFill>
                <a:effectLst/>
                <a:latin typeface="+mn-lt"/>
                <a:ea typeface="+mn-ea"/>
                <a:cs typeface="+mn-cs"/>
              </a:rPr>
              <a:t>The hippocampal formation consists of the </a:t>
            </a:r>
            <a:r>
              <a:rPr lang="en-GB" sz="9600" i="0" u="sng" kern="1200" dirty="0">
                <a:solidFill>
                  <a:schemeClr val="accent1">
                    <a:lumMod val="75000"/>
                  </a:schemeClr>
                </a:solidFill>
                <a:effectLst/>
                <a:latin typeface="+mn-lt"/>
                <a:ea typeface="+mn-ea"/>
                <a:cs typeface="+mn-cs"/>
              </a:rPr>
              <a:t>hippocampus</a:t>
            </a:r>
            <a:r>
              <a:rPr lang="en-GB" sz="9600" i="0" kern="1200" dirty="0">
                <a:solidFill>
                  <a:schemeClr val="accent1">
                    <a:lumMod val="75000"/>
                  </a:schemeClr>
                </a:solidFill>
                <a:effectLst/>
                <a:latin typeface="+mn-lt"/>
                <a:ea typeface="+mn-ea"/>
                <a:cs typeface="+mn-cs"/>
              </a:rPr>
              <a:t>, </a:t>
            </a:r>
            <a:r>
              <a:rPr lang="en-GB" sz="9600" i="0" u="sng" kern="1200" dirty="0">
                <a:solidFill>
                  <a:schemeClr val="accent1">
                    <a:lumMod val="75000"/>
                  </a:schemeClr>
                </a:solidFill>
                <a:effectLst/>
                <a:latin typeface="+mn-lt"/>
                <a:ea typeface="+mn-ea"/>
                <a:cs typeface="+mn-cs"/>
              </a:rPr>
              <a:t>the dentate gyrus</a:t>
            </a:r>
            <a:r>
              <a:rPr lang="en-GB" sz="9600" i="0" kern="1200" dirty="0">
                <a:solidFill>
                  <a:schemeClr val="accent1">
                    <a:lumMod val="75000"/>
                  </a:schemeClr>
                </a:solidFill>
                <a:effectLst/>
                <a:latin typeface="+mn-lt"/>
                <a:ea typeface="+mn-ea"/>
                <a:cs typeface="+mn-cs"/>
              </a:rPr>
              <a:t>, and the </a:t>
            </a:r>
            <a:r>
              <a:rPr lang="en-GB" sz="9600" i="0" u="sng" kern="1200" dirty="0" err="1">
                <a:solidFill>
                  <a:schemeClr val="accent1">
                    <a:lumMod val="75000"/>
                  </a:schemeClr>
                </a:solidFill>
                <a:effectLst/>
                <a:latin typeface="+mn-lt"/>
                <a:ea typeface="+mn-ea"/>
                <a:cs typeface="+mn-cs"/>
              </a:rPr>
              <a:t>parahippocampal</a:t>
            </a:r>
            <a:r>
              <a:rPr lang="en-GB" sz="9600" i="0" u="sng" kern="1200" dirty="0">
                <a:solidFill>
                  <a:schemeClr val="accent1">
                    <a:lumMod val="75000"/>
                  </a:schemeClr>
                </a:solidFill>
                <a:effectLst/>
                <a:latin typeface="+mn-lt"/>
                <a:ea typeface="+mn-ea"/>
                <a:cs typeface="+mn-cs"/>
              </a:rPr>
              <a:t> gyrus</a:t>
            </a:r>
            <a:r>
              <a:rPr lang="en-GB" sz="9600" i="0" kern="1200" dirty="0">
                <a:solidFill>
                  <a:schemeClr val="accent1">
                    <a:lumMod val="75000"/>
                  </a:schemeClr>
                </a:solidFill>
                <a:effectLst/>
                <a:latin typeface="+mn-lt"/>
                <a:ea typeface="+mn-ea"/>
                <a:cs typeface="+mn-cs"/>
              </a:rPr>
              <a:t>.</a:t>
            </a:r>
            <a:br>
              <a:rPr lang="en-GB" sz="9600" i="0" kern="1200" dirty="0">
                <a:solidFill>
                  <a:schemeClr val="tx1"/>
                </a:solidFill>
                <a:effectLst/>
                <a:latin typeface="+mn-lt"/>
                <a:ea typeface="+mn-ea"/>
                <a:cs typeface="+mn-cs"/>
              </a:rPr>
            </a:br>
            <a:br>
              <a:rPr lang="en-GB" sz="9600" i="0" kern="1200" dirty="0">
                <a:solidFill>
                  <a:schemeClr val="tx1"/>
                </a:solidFill>
                <a:effectLst/>
                <a:latin typeface="+mn-lt"/>
                <a:ea typeface="+mn-ea"/>
                <a:cs typeface="+mn-cs"/>
              </a:rPr>
            </a:br>
            <a:endParaRPr lang="en-GB" sz="9600" dirty="0"/>
          </a:p>
          <a:p>
            <a:pPr>
              <a:lnSpc>
                <a:spcPct val="150000"/>
              </a:lnSpc>
            </a:pPr>
            <a:endParaRPr lang="en-GB" dirty="0">
              <a:solidFill>
                <a:schemeClr val="accent5">
                  <a:lumMod val="75000"/>
                </a:schemeClr>
              </a:solidFill>
            </a:endParaRPr>
          </a:p>
          <a:p>
            <a:pPr>
              <a:lnSpc>
                <a:spcPct val="150000"/>
              </a:lnSpc>
            </a:pPr>
            <a:endParaRPr lang="en-GB" dirty="0">
              <a:solidFill>
                <a:schemeClr val="accent5">
                  <a:lumMod val="75000"/>
                </a:schemeClr>
              </a:solidFill>
            </a:endParaRPr>
          </a:p>
        </p:txBody>
      </p:sp>
      <p:sp>
        <p:nvSpPr>
          <p:cNvPr id="4" name="Title 1"/>
          <p:cNvSpPr>
            <a:spLocks noGrp="1"/>
          </p:cNvSpPr>
          <p:nvPr>
            <p:ph type="title"/>
          </p:nvPr>
        </p:nvSpPr>
        <p:spPr>
          <a:solidFill>
            <a:srgbClr val="FFFFCC"/>
          </a:solidFill>
        </p:spPr>
        <p:txBody>
          <a:bodyPr>
            <a:normAutofit fontScale="90000"/>
          </a:bodyPr>
          <a:lstStyle/>
          <a:p>
            <a:pPr algn="ctr"/>
            <a:br>
              <a:rPr lang="en-GB" dirty="0"/>
            </a:br>
            <a:br>
              <a:rPr lang="en-GB" dirty="0"/>
            </a:br>
            <a:r>
              <a:rPr lang="en-GB" sz="5300" b="1" dirty="0">
                <a:solidFill>
                  <a:schemeClr val="accent5">
                    <a:lumMod val="75000"/>
                  </a:schemeClr>
                </a:solidFill>
                <a:latin typeface="+mn-lt"/>
              </a:rPr>
              <a:t>Hippocampus</a:t>
            </a:r>
            <a:br>
              <a:rPr lang="en-GB" sz="4900" b="1" dirty="0">
                <a:solidFill>
                  <a:schemeClr val="accent5">
                    <a:lumMod val="75000"/>
                  </a:schemeClr>
                </a:solidFill>
                <a:latin typeface="+mn-lt"/>
              </a:rPr>
            </a:br>
            <a:br>
              <a:rPr lang="en-GB" sz="4900" b="1" dirty="0">
                <a:solidFill>
                  <a:schemeClr val="accent1">
                    <a:lumMod val="75000"/>
                  </a:schemeClr>
                </a:solidFill>
                <a:latin typeface="+mn-lt"/>
              </a:rPr>
            </a:br>
            <a:endParaRPr lang="en-GB" sz="4900" b="1" dirty="0">
              <a:solidFill>
                <a:schemeClr val="accent1">
                  <a:lumMod val="75000"/>
                </a:schemeClr>
              </a:solidFill>
              <a:latin typeface="+mn-lt"/>
            </a:endParaRPr>
          </a:p>
        </p:txBody>
      </p:sp>
      <p:pic>
        <p:nvPicPr>
          <p:cNvPr id="5" name="Picture 4"/>
          <p:cNvPicPr>
            <a:picLocks noChangeAspect="1"/>
          </p:cNvPicPr>
          <p:nvPr/>
        </p:nvPicPr>
        <p:blipFill rotWithShape="1">
          <a:blip r:embed="rId2"/>
          <a:srcRect l="7540" t="1892" r="7540" b="534"/>
          <a:stretch/>
        </p:blipFill>
        <p:spPr>
          <a:xfrm>
            <a:off x="6707534" y="2060026"/>
            <a:ext cx="5241026" cy="3857297"/>
          </a:xfrm>
          <a:prstGeom prst="rect">
            <a:avLst/>
          </a:prstGeom>
        </p:spPr>
      </p:pic>
      <p:sp>
        <p:nvSpPr>
          <p:cNvPr id="2" name="Slide Number Placeholder 1"/>
          <p:cNvSpPr>
            <a:spLocks noGrp="1"/>
          </p:cNvSpPr>
          <p:nvPr>
            <p:ph type="sldNum" sz="quarter" idx="12"/>
          </p:nvPr>
        </p:nvSpPr>
        <p:spPr/>
        <p:txBody>
          <a:bodyPr/>
          <a:lstStyle/>
          <a:p>
            <a:fld id="{44764371-C035-4639-A4F7-2D1A9DC01669}" type="slidenum">
              <a:rPr lang="en-GB" smtClean="0"/>
              <a:t>22</a:t>
            </a:fld>
            <a:endParaRPr lang="en-GB"/>
          </a:p>
        </p:txBody>
      </p:sp>
    </p:spTree>
    <p:extLst>
      <p:ext uri="{BB962C8B-B14F-4D97-AF65-F5344CB8AC3E}">
        <p14:creationId xmlns:p14="http://schemas.microsoft.com/office/powerpoint/2010/main" val="4004795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6802821" cy="4895850"/>
          </a:xfrm>
        </p:spPr>
        <p:txBody>
          <a:bodyPr>
            <a:normAutofit fontScale="85000" lnSpcReduction="10000"/>
          </a:bodyPr>
          <a:lstStyle/>
          <a:p>
            <a:pPr>
              <a:lnSpc>
                <a:spcPct val="150000"/>
              </a:lnSpc>
            </a:pPr>
            <a:r>
              <a:rPr lang="en-GB" sz="2400" dirty="0">
                <a:solidFill>
                  <a:schemeClr val="accent5">
                    <a:lumMod val="75000"/>
                  </a:schemeClr>
                </a:solidFill>
              </a:rPr>
              <a:t>So named because it resembles an almond.</a:t>
            </a:r>
          </a:p>
          <a:p>
            <a:pPr>
              <a:lnSpc>
                <a:spcPct val="150000"/>
              </a:lnSpc>
            </a:pPr>
            <a:r>
              <a:rPr lang="en-GB" sz="2400" dirty="0">
                <a:solidFill>
                  <a:schemeClr val="accent5">
                    <a:lumMod val="75000"/>
                  </a:schemeClr>
                </a:solidFill>
              </a:rPr>
              <a:t>Is a nuclear complex that lies in the anteromedial temporal lobe.</a:t>
            </a:r>
          </a:p>
          <a:p>
            <a:pPr>
              <a:lnSpc>
                <a:spcPct val="150000"/>
              </a:lnSpc>
            </a:pPr>
            <a:r>
              <a:rPr lang="en-GB" sz="2400" dirty="0">
                <a:solidFill>
                  <a:schemeClr val="accent5">
                    <a:lumMod val="75000"/>
                  </a:schemeClr>
                </a:solidFill>
              </a:rPr>
              <a:t>It overlaps the anterior end of the hippocampus and lies dorsal to the tip of the temporal horn of the lateral ventricle</a:t>
            </a:r>
          </a:p>
          <a:p>
            <a:pPr>
              <a:lnSpc>
                <a:spcPct val="150000"/>
              </a:lnSpc>
            </a:pPr>
            <a:r>
              <a:rPr lang="en-GB" sz="2400" dirty="0">
                <a:solidFill>
                  <a:schemeClr val="accent5">
                    <a:lumMod val="75000"/>
                  </a:schemeClr>
                </a:solidFill>
              </a:rPr>
              <a:t>Composed of three main nuclei: </a:t>
            </a:r>
            <a:r>
              <a:rPr lang="en-GB" sz="2400" b="1" dirty="0">
                <a:solidFill>
                  <a:schemeClr val="accent5">
                    <a:lumMod val="75000"/>
                  </a:schemeClr>
                </a:solidFill>
              </a:rPr>
              <a:t>the </a:t>
            </a:r>
            <a:r>
              <a:rPr lang="en-GB" sz="2400" b="1" dirty="0" err="1">
                <a:solidFill>
                  <a:schemeClr val="accent5">
                    <a:lumMod val="75000"/>
                  </a:schemeClr>
                </a:solidFill>
              </a:rPr>
              <a:t>corticomedial</a:t>
            </a:r>
            <a:r>
              <a:rPr lang="en-GB" sz="2400" b="1" dirty="0">
                <a:solidFill>
                  <a:schemeClr val="accent5">
                    <a:lumMod val="75000"/>
                  </a:schemeClr>
                </a:solidFill>
              </a:rPr>
              <a:t>, basolateral, and central nuclei</a:t>
            </a:r>
          </a:p>
          <a:p>
            <a:pPr>
              <a:lnSpc>
                <a:spcPct val="150000"/>
              </a:lnSpc>
            </a:pPr>
            <a:r>
              <a:rPr lang="en-GB" sz="2400" dirty="0">
                <a:solidFill>
                  <a:schemeClr val="accent5">
                    <a:lumMod val="75000"/>
                  </a:schemeClr>
                </a:solidFill>
              </a:rPr>
              <a:t>Serves important functions in emotional, autonomic, and neuroendocrine circuits of the limbic system.</a:t>
            </a:r>
          </a:p>
        </p:txBody>
      </p:sp>
      <p:sp>
        <p:nvSpPr>
          <p:cNvPr id="4" name="Title 1"/>
          <p:cNvSpPr>
            <a:spLocks noGrp="1"/>
          </p:cNvSpPr>
          <p:nvPr>
            <p:ph type="title"/>
          </p:nvPr>
        </p:nvSpPr>
        <p:spPr>
          <a:solidFill>
            <a:srgbClr val="FFFFCC"/>
          </a:solidFill>
        </p:spPr>
        <p:txBody>
          <a:bodyPr>
            <a:normAutofit fontScale="90000"/>
          </a:bodyPr>
          <a:lstStyle/>
          <a:p>
            <a:pPr algn="ctr"/>
            <a:br>
              <a:rPr lang="en-GB" dirty="0"/>
            </a:br>
            <a:br>
              <a:rPr lang="en-GB" dirty="0"/>
            </a:br>
            <a:r>
              <a:rPr lang="en-GB" sz="4800" b="1" dirty="0" err="1">
                <a:solidFill>
                  <a:schemeClr val="accent5">
                    <a:lumMod val="75000"/>
                  </a:schemeClr>
                </a:solidFill>
                <a:latin typeface="+mn-lt"/>
              </a:rPr>
              <a:t>Amygdaloid</a:t>
            </a:r>
            <a:r>
              <a:rPr lang="en-GB" sz="4800" b="1" dirty="0">
                <a:solidFill>
                  <a:schemeClr val="accent5">
                    <a:lumMod val="75000"/>
                  </a:schemeClr>
                </a:solidFill>
                <a:latin typeface="+mn-lt"/>
              </a:rPr>
              <a:t> Nucleus</a:t>
            </a:r>
            <a:br>
              <a:rPr lang="en-GB" sz="4900" dirty="0">
                <a:solidFill>
                  <a:schemeClr val="accent1">
                    <a:lumMod val="75000"/>
                  </a:schemeClr>
                </a:solidFill>
                <a:latin typeface="+mn-lt"/>
              </a:rPr>
            </a:br>
            <a:br>
              <a:rPr lang="en-GB" sz="4900" b="1" dirty="0">
                <a:solidFill>
                  <a:schemeClr val="accent1">
                    <a:lumMod val="75000"/>
                  </a:schemeClr>
                </a:solidFill>
                <a:latin typeface="+mn-lt"/>
              </a:rPr>
            </a:br>
            <a:endParaRPr lang="en-GB" sz="4900" b="1" dirty="0">
              <a:solidFill>
                <a:schemeClr val="accent1">
                  <a:lumMod val="75000"/>
                </a:schemeClr>
              </a:solidFill>
              <a:latin typeface="+mn-lt"/>
            </a:endParaRPr>
          </a:p>
        </p:txBody>
      </p:sp>
      <p:sp>
        <p:nvSpPr>
          <p:cNvPr id="2" name="Slide Number Placeholder 1"/>
          <p:cNvSpPr>
            <a:spLocks noGrp="1"/>
          </p:cNvSpPr>
          <p:nvPr>
            <p:ph type="sldNum" sz="quarter" idx="12"/>
          </p:nvPr>
        </p:nvSpPr>
        <p:spPr/>
        <p:txBody>
          <a:bodyPr/>
          <a:lstStyle/>
          <a:p>
            <a:fld id="{44764371-C035-4639-A4F7-2D1A9DC01669}" type="slidenum">
              <a:rPr lang="en-GB" smtClean="0"/>
              <a:t>23</a:t>
            </a:fld>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3104" y="2060028"/>
            <a:ext cx="4742645" cy="2638096"/>
          </a:xfrm>
          <a:prstGeom prst="rect">
            <a:avLst/>
          </a:prstGeom>
        </p:spPr>
      </p:pic>
    </p:spTree>
    <p:extLst>
      <p:ext uri="{BB962C8B-B14F-4D97-AF65-F5344CB8AC3E}">
        <p14:creationId xmlns:p14="http://schemas.microsoft.com/office/powerpoint/2010/main" val="3274180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CC"/>
          </a:solidFill>
        </p:spPr>
        <p:txBody>
          <a:bodyPr/>
          <a:lstStyle/>
          <a:p>
            <a:pPr algn="ctr"/>
            <a:r>
              <a:rPr lang="en-GB" b="1" dirty="0">
                <a:solidFill>
                  <a:schemeClr val="accent5">
                    <a:lumMod val="75000"/>
                  </a:schemeClr>
                </a:solidFill>
                <a:latin typeface="+mn-lt"/>
              </a:rPr>
              <a:t>Thalamus</a:t>
            </a:r>
            <a:endParaRPr lang="en-GB" b="1" dirty="0">
              <a:solidFill>
                <a:schemeClr val="accent5">
                  <a:lumMod val="75000"/>
                </a:schemeClr>
              </a:solidFill>
            </a:endParaRPr>
          </a:p>
        </p:txBody>
      </p:sp>
      <p:sp>
        <p:nvSpPr>
          <p:cNvPr id="3" name="Content Placeholder 2"/>
          <p:cNvSpPr>
            <a:spLocks noGrp="1"/>
          </p:cNvSpPr>
          <p:nvPr>
            <p:ph idx="1"/>
          </p:nvPr>
        </p:nvSpPr>
        <p:spPr>
          <a:xfrm>
            <a:off x="838200" y="1825624"/>
            <a:ext cx="6907924" cy="4943037"/>
          </a:xfrm>
        </p:spPr>
        <p:txBody>
          <a:bodyPr>
            <a:normAutofit fontScale="62500" lnSpcReduction="20000"/>
          </a:bodyPr>
          <a:lstStyle/>
          <a:p>
            <a:pPr>
              <a:lnSpc>
                <a:spcPct val="160000"/>
              </a:lnSpc>
            </a:pPr>
            <a:r>
              <a:rPr lang="en-GB" dirty="0">
                <a:solidFill>
                  <a:schemeClr val="accent5">
                    <a:lumMod val="75000"/>
                  </a:schemeClr>
                </a:solidFill>
              </a:rPr>
              <a:t>Paired oval masses of </a:t>
            </a:r>
            <a:r>
              <a:rPr lang="en-GB" dirty="0" err="1">
                <a:solidFill>
                  <a:schemeClr val="accent5">
                    <a:lumMod val="75000"/>
                  </a:schemeClr>
                </a:solidFill>
              </a:rPr>
              <a:t>gray</a:t>
            </a:r>
            <a:r>
              <a:rPr lang="en-GB" dirty="0">
                <a:solidFill>
                  <a:schemeClr val="accent5">
                    <a:lumMod val="75000"/>
                  </a:schemeClr>
                </a:solidFill>
              </a:rPr>
              <a:t> matter</a:t>
            </a:r>
          </a:p>
          <a:p>
            <a:pPr>
              <a:lnSpc>
                <a:spcPct val="160000"/>
              </a:lnSpc>
            </a:pPr>
            <a:r>
              <a:rPr lang="en-GB" dirty="0">
                <a:solidFill>
                  <a:schemeClr val="accent5">
                    <a:lumMod val="75000"/>
                  </a:schemeClr>
                </a:solidFill>
              </a:rPr>
              <a:t>About 3 cm in length and makes up 80% of the diencephalon.</a:t>
            </a:r>
          </a:p>
          <a:p>
            <a:pPr>
              <a:lnSpc>
                <a:spcPct val="160000"/>
              </a:lnSpc>
            </a:pPr>
            <a:r>
              <a:rPr lang="en-GB" b="1" dirty="0">
                <a:solidFill>
                  <a:schemeClr val="accent5">
                    <a:lumMod val="75000"/>
                  </a:schemeClr>
                </a:solidFill>
              </a:rPr>
              <a:t>The </a:t>
            </a:r>
            <a:r>
              <a:rPr lang="en-GB" b="1" dirty="0" err="1">
                <a:solidFill>
                  <a:schemeClr val="accent5">
                    <a:lumMod val="75000"/>
                  </a:schemeClr>
                </a:solidFill>
              </a:rPr>
              <a:t>interthalamic</a:t>
            </a:r>
            <a:r>
              <a:rPr lang="en-GB" b="1" dirty="0">
                <a:solidFill>
                  <a:schemeClr val="accent5">
                    <a:lumMod val="75000"/>
                  </a:schemeClr>
                </a:solidFill>
              </a:rPr>
              <a:t> adhesion </a:t>
            </a:r>
            <a:r>
              <a:rPr lang="en-GB" dirty="0">
                <a:solidFill>
                  <a:schemeClr val="accent5">
                    <a:lumMod val="75000"/>
                  </a:schemeClr>
                </a:solidFill>
              </a:rPr>
              <a:t>(intermediate mass) joins the right and left halves of the thalamus in about 70% of human brains</a:t>
            </a:r>
          </a:p>
          <a:p>
            <a:pPr>
              <a:lnSpc>
                <a:spcPct val="160000"/>
              </a:lnSpc>
            </a:pPr>
            <a:r>
              <a:rPr lang="en-GB" dirty="0">
                <a:solidFill>
                  <a:schemeClr val="accent5">
                    <a:lumMod val="75000"/>
                  </a:schemeClr>
                </a:solidFill>
              </a:rPr>
              <a:t>A vertical Y-shaped sheet of white matter called </a:t>
            </a:r>
            <a:r>
              <a:rPr lang="en-GB" b="1" dirty="0">
                <a:solidFill>
                  <a:schemeClr val="accent5">
                    <a:lumMod val="75000"/>
                  </a:schemeClr>
                </a:solidFill>
              </a:rPr>
              <a:t>the internal medullary lamina </a:t>
            </a:r>
            <a:r>
              <a:rPr lang="en-GB" dirty="0">
                <a:solidFill>
                  <a:schemeClr val="accent5">
                    <a:lumMod val="75000"/>
                  </a:schemeClr>
                </a:solidFill>
              </a:rPr>
              <a:t>divides the </a:t>
            </a:r>
            <a:r>
              <a:rPr lang="en-GB" dirty="0" err="1">
                <a:solidFill>
                  <a:schemeClr val="accent5">
                    <a:lumMod val="75000"/>
                  </a:schemeClr>
                </a:solidFill>
              </a:rPr>
              <a:t>gray</a:t>
            </a:r>
            <a:r>
              <a:rPr lang="en-GB" dirty="0">
                <a:solidFill>
                  <a:schemeClr val="accent5">
                    <a:lumMod val="75000"/>
                  </a:schemeClr>
                </a:solidFill>
              </a:rPr>
              <a:t> matter of the right and left sides of the thalamus. It consists of myelinated axons that enter and leave the various thalamic nuclei. </a:t>
            </a:r>
          </a:p>
          <a:p>
            <a:pPr>
              <a:lnSpc>
                <a:spcPct val="160000"/>
              </a:lnSpc>
            </a:pPr>
            <a:r>
              <a:rPr lang="en-GB" dirty="0">
                <a:solidFill>
                  <a:schemeClr val="accent5">
                    <a:lumMod val="75000"/>
                  </a:schemeClr>
                </a:solidFill>
              </a:rPr>
              <a:t>Axons that connect the thalamus and cerebral cortex pass through the internal capsule, a thick band of white matter lateral to the thalamus</a:t>
            </a:r>
          </a:p>
          <a:p>
            <a:pPr>
              <a:lnSpc>
                <a:spcPct val="160000"/>
              </a:lnSpc>
            </a:pPr>
            <a:endParaRPr lang="en-GB" dirty="0">
              <a:solidFill>
                <a:schemeClr val="accent5">
                  <a:lumMod val="75000"/>
                </a:schemeClr>
              </a:solidFill>
            </a:endParaRPr>
          </a:p>
          <a:p>
            <a:pPr>
              <a:lnSpc>
                <a:spcPct val="160000"/>
              </a:lnSpc>
            </a:pPr>
            <a:endParaRPr lang="en-GB" dirty="0">
              <a:solidFill>
                <a:schemeClr val="accent5">
                  <a:lumMod val="75000"/>
                </a:schemeClr>
              </a:solidFill>
            </a:endParaRPr>
          </a:p>
          <a:p>
            <a:pPr>
              <a:lnSpc>
                <a:spcPct val="160000"/>
              </a:lnSpc>
            </a:pPr>
            <a:endParaRPr lang="en-GB" dirty="0">
              <a:solidFill>
                <a:schemeClr val="accent5">
                  <a:lumMod val="75000"/>
                </a:schemeClr>
              </a:solidFill>
            </a:endParaRPr>
          </a:p>
          <a:p>
            <a:endParaRPr lang="en-US" dirty="0">
              <a:solidFill>
                <a:schemeClr val="accent5">
                  <a:lumMod val="75000"/>
                </a:schemeClr>
              </a:solidFill>
            </a:endParaRPr>
          </a:p>
          <a:p>
            <a:endParaRPr lang="en-GB" dirty="0"/>
          </a:p>
        </p:txBody>
      </p:sp>
      <p:sp>
        <p:nvSpPr>
          <p:cNvPr id="5" name="Slide Number Placeholder 4"/>
          <p:cNvSpPr>
            <a:spLocks noGrp="1"/>
          </p:cNvSpPr>
          <p:nvPr>
            <p:ph type="sldNum" sz="quarter" idx="12"/>
          </p:nvPr>
        </p:nvSpPr>
        <p:spPr/>
        <p:txBody>
          <a:bodyPr/>
          <a:lstStyle/>
          <a:p>
            <a:fld id="{44764371-C035-4639-A4F7-2D1A9DC01669}" type="slidenum">
              <a:rPr lang="en-GB" smtClean="0"/>
              <a:t>24</a:t>
            </a:fld>
            <a:endParaRPr lang="en-GB"/>
          </a:p>
        </p:txBody>
      </p:sp>
      <p:pic>
        <p:nvPicPr>
          <p:cNvPr id="7" name="Picture 6">
            <a:extLst>
              <a:ext uri="{FF2B5EF4-FFF2-40B4-BE49-F238E27FC236}">
                <a16:creationId xmlns:a16="http://schemas.microsoft.com/office/drawing/2014/main" id="{792FDF46-EC03-41F9-835D-3F1498CD1248}"/>
              </a:ext>
            </a:extLst>
          </p:cNvPr>
          <p:cNvPicPr>
            <a:picLocks noChangeAspect="1"/>
          </p:cNvPicPr>
          <p:nvPr/>
        </p:nvPicPr>
        <p:blipFill>
          <a:blip r:embed="rId2"/>
          <a:stretch>
            <a:fillRect/>
          </a:stretch>
        </p:blipFill>
        <p:spPr>
          <a:xfrm>
            <a:off x="7746124" y="2619238"/>
            <a:ext cx="4380160" cy="2808561"/>
          </a:xfrm>
          <a:prstGeom prst="rect">
            <a:avLst/>
          </a:prstGeom>
        </p:spPr>
      </p:pic>
    </p:spTree>
    <p:extLst>
      <p:ext uri="{BB962C8B-B14F-4D97-AF65-F5344CB8AC3E}">
        <p14:creationId xmlns:p14="http://schemas.microsoft.com/office/powerpoint/2010/main" val="331169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F98C0-0883-4AC4-8A38-8250D943CA4F}"/>
              </a:ext>
            </a:extLst>
          </p:cNvPr>
          <p:cNvSpPr>
            <a:spLocks noGrp="1"/>
          </p:cNvSpPr>
          <p:nvPr>
            <p:ph type="title"/>
          </p:nvPr>
        </p:nvSpPr>
        <p:spPr>
          <a:solidFill>
            <a:srgbClr val="FFFFCC"/>
          </a:solidFill>
        </p:spPr>
        <p:txBody>
          <a:bodyPr vert="horz" lIns="91440" tIns="45720" rIns="91440" bIns="45720" rtlCol="0" anchor="ctr">
            <a:normAutofit/>
          </a:bodyPr>
          <a:lstStyle/>
          <a:p>
            <a:pPr algn="ctr"/>
            <a:r>
              <a:rPr lang="en-GB" b="1" dirty="0">
                <a:solidFill>
                  <a:schemeClr val="accent5">
                    <a:lumMod val="75000"/>
                  </a:schemeClr>
                </a:solidFill>
                <a:latin typeface="+mn-lt"/>
              </a:rPr>
              <a:t>Function of the thalamus </a:t>
            </a:r>
          </a:p>
        </p:txBody>
      </p:sp>
      <p:sp>
        <p:nvSpPr>
          <p:cNvPr id="3" name="Content Placeholder 2">
            <a:extLst>
              <a:ext uri="{FF2B5EF4-FFF2-40B4-BE49-F238E27FC236}">
                <a16:creationId xmlns:a16="http://schemas.microsoft.com/office/drawing/2014/main" id="{D3BDE600-200B-4BE8-9B08-63453D67E90F}"/>
              </a:ext>
            </a:extLst>
          </p:cNvPr>
          <p:cNvSpPr>
            <a:spLocks noGrp="1"/>
          </p:cNvSpPr>
          <p:nvPr>
            <p:ph idx="1"/>
          </p:nvPr>
        </p:nvSpPr>
        <p:spPr/>
        <p:txBody>
          <a:bodyPr/>
          <a:lstStyle/>
          <a:p>
            <a:pPr>
              <a:lnSpc>
                <a:spcPct val="150000"/>
              </a:lnSpc>
              <a:buFont typeface="Courier New" panose="02070309020205020404" pitchFamily="49" charset="0"/>
              <a:buChar char="o"/>
            </a:pPr>
            <a:r>
              <a:rPr lang="en-GB" sz="3200" dirty="0">
                <a:solidFill>
                  <a:schemeClr val="accent1">
                    <a:lumMod val="50000"/>
                  </a:schemeClr>
                </a:solidFill>
              </a:rPr>
              <a:t>Is the major relay station for most sensory impulses </a:t>
            </a:r>
          </a:p>
          <a:p>
            <a:pPr>
              <a:lnSpc>
                <a:spcPct val="150000"/>
              </a:lnSpc>
              <a:buFont typeface="Courier New" panose="02070309020205020404" pitchFamily="49" charset="0"/>
              <a:buChar char="o"/>
            </a:pPr>
            <a:r>
              <a:rPr lang="en-GB" sz="3200" dirty="0">
                <a:solidFill>
                  <a:schemeClr val="accent1">
                    <a:lumMod val="50000"/>
                  </a:schemeClr>
                </a:solidFill>
              </a:rPr>
              <a:t>In addition, the thalamus contributes to motor functions </a:t>
            </a:r>
          </a:p>
          <a:p>
            <a:pPr>
              <a:lnSpc>
                <a:spcPct val="150000"/>
              </a:lnSpc>
              <a:buFont typeface="Courier New" panose="02070309020205020404" pitchFamily="49" charset="0"/>
              <a:buChar char="o"/>
            </a:pPr>
            <a:r>
              <a:rPr lang="en-GB" sz="3200" dirty="0">
                <a:solidFill>
                  <a:schemeClr val="accent1">
                    <a:lumMod val="50000"/>
                  </a:schemeClr>
                </a:solidFill>
              </a:rPr>
              <a:t>The thalamus also relays nerve impulses between different areas of the cerebrum and plays a role in the maintenance of consciousness.</a:t>
            </a:r>
          </a:p>
          <a:p>
            <a:pPr>
              <a:lnSpc>
                <a:spcPct val="150000"/>
              </a:lnSpc>
              <a:buFont typeface="Courier New" panose="02070309020205020404" pitchFamily="49" charset="0"/>
              <a:buChar char="o"/>
            </a:pPr>
            <a:endParaRPr lang="en-GB" sz="3200" dirty="0">
              <a:solidFill>
                <a:schemeClr val="accent1">
                  <a:lumMod val="50000"/>
                </a:schemeClr>
              </a:solidFill>
            </a:endParaRPr>
          </a:p>
          <a:p>
            <a:endParaRPr lang="en-GB" dirty="0"/>
          </a:p>
        </p:txBody>
      </p:sp>
      <p:sp>
        <p:nvSpPr>
          <p:cNvPr id="4" name="Slide Number Placeholder 3">
            <a:extLst>
              <a:ext uri="{FF2B5EF4-FFF2-40B4-BE49-F238E27FC236}">
                <a16:creationId xmlns:a16="http://schemas.microsoft.com/office/drawing/2014/main" id="{A622868A-0D41-4B7F-B3BB-D2F212AF3069}"/>
              </a:ext>
            </a:extLst>
          </p:cNvPr>
          <p:cNvSpPr>
            <a:spLocks noGrp="1"/>
          </p:cNvSpPr>
          <p:nvPr>
            <p:ph type="sldNum" sz="quarter" idx="12"/>
          </p:nvPr>
        </p:nvSpPr>
        <p:spPr/>
        <p:txBody>
          <a:bodyPr/>
          <a:lstStyle/>
          <a:p>
            <a:fld id="{44764371-C035-4639-A4F7-2D1A9DC01669}" type="slidenum">
              <a:rPr lang="en-GB" smtClean="0"/>
              <a:t>25</a:t>
            </a:fld>
            <a:endParaRPr lang="en-GB"/>
          </a:p>
        </p:txBody>
      </p:sp>
    </p:spTree>
    <p:extLst>
      <p:ext uri="{BB962C8B-B14F-4D97-AF65-F5344CB8AC3E}">
        <p14:creationId xmlns:p14="http://schemas.microsoft.com/office/powerpoint/2010/main" val="4217475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CC"/>
          </a:solidFill>
        </p:spPr>
        <p:txBody>
          <a:bodyPr/>
          <a:lstStyle/>
          <a:p>
            <a:pPr algn="ctr"/>
            <a:r>
              <a:rPr lang="en-GB" b="1" dirty="0">
                <a:solidFill>
                  <a:schemeClr val="accent5">
                    <a:lumMod val="75000"/>
                  </a:schemeClr>
                </a:solidFill>
                <a:latin typeface="+mn-lt"/>
              </a:rPr>
              <a:t>Hypothalamus</a:t>
            </a:r>
          </a:p>
        </p:txBody>
      </p:sp>
      <p:sp>
        <p:nvSpPr>
          <p:cNvPr id="3" name="Content Placeholder 2"/>
          <p:cNvSpPr>
            <a:spLocks noGrp="1"/>
          </p:cNvSpPr>
          <p:nvPr>
            <p:ph idx="1"/>
          </p:nvPr>
        </p:nvSpPr>
        <p:spPr/>
        <p:txBody>
          <a:bodyPr>
            <a:normAutofit fontScale="92500" lnSpcReduction="10000"/>
          </a:bodyPr>
          <a:lstStyle/>
          <a:p>
            <a:pPr>
              <a:lnSpc>
                <a:spcPct val="150000"/>
              </a:lnSpc>
            </a:pPr>
            <a:r>
              <a:rPr lang="en-GB" dirty="0">
                <a:solidFill>
                  <a:schemeClr val="accent5">
                    <a:lumMod val="75000"/>
                  </a:schemeClr>
                </a:solidFill>
              </a:rPr>
              <a:t>Is a small part of the diencephalon located inferior to the thalamus.</a:t>
            </a:r>
          </a:p>
          <a:p>
            <a:pPr>
              <a:lnSpc>
                <a:spcPct val="150000"/>
              </a:lnSpc>
            </a:pPr>
            <a:r>
              <a:rPr lang="en-GB" dirty="0">
                <a:solidFill>
                  <a:schemeClr val="accent5">
                    <a:lumMod val="75000"/>
                  </a:schemeClr>
                </a:solidFill>
              </a:rPr>
              <a:t>The hypothalamus controls many body activities and is one of the major regulators of homeostasis.</a:t>
            </a:r>
          </a:p>
          <a:p>
            <a:pPr>
              <a:lnSpc>
                <a:spcPct val="150000"/>
              </a:lnSpc>
            </a:pPr>
            <a:r>
              <a:rPr lang="en-GB" dirty="0">
                <a:solidFill>
                  <a:schemeClr val="accent5">
                    <a:lumMod val="75000"/>
                  </a:schemeClr>
                </a:solidFill>
              </a:rPr>
              <a:t>Sensory impulses related to both somatic and visceral senses arrive at the hypothalamus.</a:t>
            </a:r>
          </a:p>
          <a:p>
            <a:pPr>
              <a:lnSpc>
                <a:spcPct val="150000"/>
              </a:lnSpc>
            </a:pPr>
            <a:r>
              <a:rPr lang="en-GB" dirty="0">
                <a:solidFill>
                  <a:schemeClr val="accent5">
                    <a:lumMod val="75000"/>
                  </a:schemeClr>
                </a:solidFill>
              </a:rPr>
              <a:t>monitor osmotic pressure, blood glucose level, certain hormone concentrations, and the temperature of blood. </a:t>
            </a:r>
          </a:p>
        </p:txBody>
      </p:sp>
      <p:sp>
        <p:nvSpPr>
          <p:cNvPr id="4" name="Slide Number Placeholder 3"/>
          <p:cNvSpPr>
            <a:spLocks noGrp="1"/>
          </p:cNvSpPr>
          <p:nvPr>
            <p:ph type="sldNum" sz="quarter" idx="12"/>
          </p:nvPr>
        </p:nvSpPr>
        <p:spPr/>
        <p:txBody>
          <a:bodyPr/>
          <a:lstStyle/>
          <a:p>
            <a:fld id="{44764371-C035-4639-A4F7-2D1A9DC01669}" type="slidenum">
              <a:rPr lang="en-GB" smtClean="0"/>
              <a:t>26</a:t>
            </a:fld>
            <a:endParaRPr lang="en-GB"/>
          </a:p>
        </p:txBody>
      </p:sp>
    </p:spTree>
    <p:extLst>
      <p:ext uri="{BB962C8B-B14F-4D97-AF65-F5344CB8AC3E}">
        <p14:creationId xmlns:p14="http://schemas.microsoft.com/office/powerpoint/2010/main" val="1728513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4D74B-7733-4851-90FE-1CE43E0AC685}"/>
              </a:ext>
            </a:extLst>
          </p:cNvPr>
          <p:cNvSpPr>
            <a:spLocks noGrp="1"/>
          </p:cNvSpPr>
          <p:nvPr>
            <p:ph type="title"/>
          </p:nvPr>
        </p:nvSpPr>
        <p:spPr>
          <a:solidFill>
            <a:srgbClr val="FFFFCC"/>
          </a:solidFill>
        </p:spPr>
        <p:txBody>
          <a:bodyPr vert="horz" lIns="91440" tIns="45720" rIns="91440" bIns="45720" rtlCol="0" anchor="ctr">
            <a:normAutofit fontScale="90000"/>
          </a:bodyPr>
          <a:lstStyle/>
          <a:p>
            <a:pPr algn="ctr"/>
            <a:br>
              <a:rPr lang="en-GB" b="1" dirty="0">
                <a:solidFill>
                  <a:schemeClr val="accent5">
                    <a:lumMod val="75000"/>
                  </a:schemeClr>
                </a:solidFill>
                <a:latin typeface="+mn-lt"/>
              </a:rPr>
            </a:br>
            <a:r>
              <a:rPr lang="en-GB" b="1" dirty="0">
                <a:solidFill>
                  <a:schemeClr val="accent5">
                    <a:lumMod val="75000"/>
                  </a:schemeClr>
                </a:solidFill>
                <a:latin typeface="+mn-lt"/>
              </a:rPr>
              <a:t>Functions of Hypothalamus</a:t>
            </a:r>
            <a:br>
              <a:rPr lang="en-GB" b="1" dirty="0">
                <a:solidFill>
                  <a:schemeClr val="accent5">
                    <a:lumMod val="75000"/>
                  </a:schemeClr>
                </a:solidFill>
                <a:latin typeface="+mn-lt"/>
              </a:rPr>
            </a:br>
            <a:endParaRPr lang="en-GB" b="1" dirty="0">
              <a:solidFill>
                <a:schemeClr val="accent5">
                  <a:lumMod val="75000"/>
                </a:schemeClr>
              </a:solidFill>
              <a:latin typeface="+mn-lt"/>
            </a:endParaRPr>
          </a:p>
        </p:txBody>
      </p:sp>
      <p:sp>
        <p:nvSpPr>
          <p:cNvPr id="3" name="Content Placeholder 2">
            <a:extLst>
              <a:ext uri="{FF2B5EF4-FFF2-40B4-BE49-F238E27FC236}">
                <a16:creationId xmlns:a16="http://schemas.microsoft.com/office/drawing/2014/main" id="{A2C8EC26-35EB-4E80-903C-2D962A4E7D8C}"/>
              </a:ext>
            </a:extLst>
          </p:cNvPr>
          <p:cNvSpPr>
            <a:spLocks noGrp="1"/>
          </p:cNvSpPr>
          <p:nvPr>
            <p:ph idx="1"/>
          </p:nvPr>
        </p:nvSpPr>
        <p:spPr/>
        <p:txBody>
          <a:bodyPr>
            <a:normAutofit lnSpcReduction="10000"/>
          </a:bodyPr>
          <a:lstStyle/>
          <a:p>
            <a:pPr marL="571500" indent="-571500">
              <a:lnSpc>
                <a:spcPct val="150000"/>
              </a:lnSpc>
              <a:buFont typeface="+mj-lt"/>
              <a:buAutoNum type="romanLcPeriod"/>
            </a:pPr>
            <a:r>
              <a:rPr lang="en-GB" dirty="0">
                <a:solidFill>
                  <a:schemeClr val="accent1">
                    <a:lumMod val="50000"/>
                  </a:schemeClr>
                </a:solidFill>
              </a:rPr>
              <a:t>Control of the ANS. </a:t>
            </a:r>
          </a:p>
          <a:p>
            <a:pPr marL="571500" indent="-571500">
              <a:lnSpc>
                <a:spcPct val="150000"/>
              </a:lnSpc>
              <a:buFont typeface="+mj-lt"/>
              <a:buAutoNum type="romanLcPeriod"/>
            </a:pPr>
            <a:r>
              <a:rPr lang="en-GB" dirty="0">
                <a:solidFill>
                  <a:schemeClr val="accent1">
                    <a:lumMod val="50000"/>
                  </a:schemeClr>
                </a:solidFill>
              </a:rPr>
              <a:t>Production of hormones. </a:t>
            </a:r>
          </a:p>
          <a:p>
            <a:pPr marL="571500" indent="-571500">
              <a:lnSpc>
                <a:spcPct val="150000"/>
              </a:lnSpc>
              <a:buFont typeface="+mj-lt"/>
              <a:buAutoNum type="romanLcPeriod"/>
            </a:pPr>
            <a:r>
              <a:rPr lang="en-GB" dirty="0">
                <a:solidFill>
                  <a:schemeClr val="accent1">
                    <a:lumMod val="50000"/>
                  </a:schemeClr>
                </a:solidFill>
              </a:rPr>
              <a:t>Regulation of emotional and </a:t>
            </a:r>
            <a:r>
              <a:rPr lang="en-GB" dirty="0" err="1">
                <a:solidFill>
                  <a:schemeClr val="accent1">
                    <a:lumMod val="50000"/>
                  </a:schemeClr>
                </a:solidFill>
              </a:rPr>
              <a:t>behavioral</a:t>
            </a:r>
            <a:r>
              <a:rPr lang="en-GB" dirty="0">
                <a:solidFill>
                  <a:schemeClr val="accent1">
                    <a:lumMod val="50000"/>
                  </a:schemeClr>
                </a:solidFill>
              </a:rPr>
              <a:t> patterns. </a:t>
            </a:r>
          </a:p>
          <a:p>
            <a:pPr marL="571500" indent="-571500">
              <a:lnSpc>
                <a:spcPct val="150000"/>
              </a:lnSpc>
              <a:buFont typeface="+mj-lt"/>
              <a:buAutoNum type="romanLcPeriod"/>
            </a:pPr>
            <a:r>
              <a:rPr lang="en-GB" dirty="0">
                <a:solidFill>
                  <a:schemeClr val="accent1">
                    <a:lumMod val="50000"/>
                  </a:schemeClr>
                </a:solidFill>
              </a:rPr>
              <a:t>Regulation of eating and drinking. </a:t>
            </a:r>
          </a:p>
          <a:p>
            <a:pPr marL="571500" indent="-571500">
              <a:lnSpc>
                <a:spcPct val="150000"/>
              </a:lnSpc>
              <a:buFont typeface="+mj-lt"/>
              <a:buAutoNum type="romanLcPeriod"/>
            </a:pPr>
            <a:r>
              <a:rPr lang="en-GB" dirty="0">
                <a:solidFill>
                  <a:schemeClr val="accent1">
                    <a:lumMod val="50000"/>
                  </a:schemeClr>
                </a:solidFill>
              </a:rPr>
              <a:t>Control of body temperature. </a:t>
            </a:r>
          </a:p>
          <a:p>
            <a:pPr marL="571500" indent="-571500">
              <a:lnSpc>
                <a:spcPct val="150000"/>
              </a:lnSpc>
              <a:buFont typeface="+mj-lt"/>
              <a:buAutoNum type="romanLcPeriod"/>
            </a:pPr>
            <a:r>
              <a:rPr lang="en-GB" dirty="0">
                <a:solidFill>
                  <a:schemeClr val="accent1">
                    <a:lumMod val="50000"/>
                  </a:schemeClr>
                </a:solidFill>
              </a:rPr>
              <a:t>Regulation of circadian rhythms and states of consciousness.</a:t>
            </a:r>
          </a:p>
          <a:p>
            <a:endParaRPr lang="en-GB" dirty="0"/>
          </a:p>
        </p:txBody>
      </p:sp>
      <p:sp>
        <p:nvSpPr>
          <p:cNvPr id="4" name="Slide Number Placeholder 3">
            <a:extLst>
              <a:ext uri="{FF2B5EF4-FFF2-40B4-BE49-F238E27FC236}">
                <a16:creationId xmlns:a16="http://schemas.microsoft.com/office/drawing/2014/main" id="{E9CDE046-952C-4C79-A631-FF5855CF1EDA}"/>
              </a:ext>
            </a:extLst>
          </p:cNvPr>
          <p:cNvSpPr>
            <a:spLocks noGrp="1"/>
          </p:cNvSpPr>
          <p:nvPr>
            <p:ph type="sldNum" sz="quarter" idx="12"/>
          </p:nvPr>
        </p:nvSpPr>
        <p:spPr/>
        <p:txBody>
          <a:bodyPr/>
          <a:lstStyle/>
          <a:p>
            <a:fld id="{44764371-C035-4639-A4F7-2D1A9DC01669}" type="slidenum">
              <a:rPr lang="en-GB" smtClean="0"/>
              <a:t>27</a:t>
            </a:fld>
            <a:endParaRPr lang="en-GB"/>
          </a:p>
        </p:txBody>
      </p:sp>
    </p:spTree>
    <p:extLst>
      <p:ext uri="{BB962C8B-B14F-4D97-AF65-F5344CB8AC3E}">
        <p14:creationId xmlns:p14="http://schemas.microsoft.com/office/powerpoint/2010/main" val="2681938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1602995"/>
            <a:ext cx="10972800" cy="3393472"/>
          </a:xfrm>
          <a:solidFill>
            <a:srgbClr val="FFFFCC"/>
          </a:solidFill>
          <a:ln w="76200"/>
        </p:spPr>
        <p:style>
          <a:lnRef idx="2">
            <a:schemeClr val="accent2"/>
          </a:lnRef>
          <a:fillRef idx="1">
            <a:schemeClr val="lt1"/>
          </a:fillRef>
          <a:effectRef idx="0">
            <a:schemeClr val="accent2"/>
          </a:effectRef>
          <a:fontRef idx="minor">
            <a:schemeClr val="dk1"/>
          </a:fontRef>
        </p:style>
        <p:txBody>
          <a:bodyPr>
            <a:normAutofit/>
          </a:bodyPr>
          <a:lstStyle/>
          <a:p>
            <a:pPr algn="ctr"/>
            <a:br>
              <a:rPr lang="en-GB" dirty="0"/>
            </a:br>
            <a:r>
              <a:rPr lang="en-GB" sz="6600" b="1" dirty="0">
                <a:solidFill>
                  <a:schemeClr val="accent5">
                    <a:lumMod val="75000"/>
                  </a:schemeClr>
                </a:solidFill>
              </a:rPr>
              <a:t>Corticospinal pathway</a:t>
            </a:r>
            <a:br>
              <a:rPr lang="en-GB" sz="6600" b="1" dirty="0">
                <a:solidFill>
                  <a:schemeClr val="tx2">
                    <a:lumMod val="75000"/>
                  </a:schemeClr>
                </a:solidFill>
              </a:rPr>
            </a:br>
            <a:endParaRPr lang="en-GB" sz="6600" b="1" dirty="0">
              <a:solidFill>
                <a:schemeClr val="tx2">
                  <a:lumMod val="75000"/>
                </a:schemeClr>
              </a:solidFill>
            </a:endParaRPr>
          </a:p>
        </p:txBody>
      </p:sp>
      <p:sp>
        <p:nvSpPr>
          <p:cNvPr id="5" name="Slide Number Placeholder 4"/>
          <p:cNvSpPr>
            <a:spLocks noGrp="1"/>
          </p:cNvSpPr>
          <p:nvPr>
            <p:ph type="sldNum" sz="quarter" idx="12"/>
          </p:nvPr>
        </p:nvSpPr>
        <p:spPr/>
        <p:txBody>
          <a:bodyPr/>
          <a:lstStyle/>
          <a:p>
            <a:fld id="{44764371-C035-4639-A4F7-2D1A9DC01669}" type="slidenum">
              <a:rPr lang="en-GB" smtClean="0"/>
              <a:t>28</a:t>
            </a:fld>
            <a:endParaRPr lang="en-GB"/>
          </a:p>
        </p:txBody>
      </p:sp>
    </p:spTree>
    <p:extLst>
      <p:ext uri="{BB962C8B-B14F-4D97-AF65-F5344CB8AC3E}">
        <p14:creationId xmlns:p14="http://schemas.microsoft.com/office/powerpoint/2010/main" val="2664017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CC"/>
          </a:solidFill>
        </p:spPr>
        <p:txBody>
          <a:bodyPr>
            <a:normAutofit/>
          </a:bodyPr>
          <a:lstStyle/>
          <a:p>
            <a:pPr algn="ctr"/>
            <a:r>
              <a:rPr lang="en-GB" b="1" dirty="0">
                <a:solidFill>
                  <a:schemeClr val="accent5">
                    <a:lumMod val="75000"/>
                  </a:schemeClr>
                </a:solidFill>
                <a:latin typeface="+mn-lt"/>
              </a:rPr>
              <a:t>Locations of major sensory and motor tracts</a:t>
            </a:r>
          </a:p>
        </p:txBody>
      </p:sp>
      <p:pic>
        <p:nvPicPr>
          <p:cNvPr id="4" name="Content Placeholder 3"/>
          <p:cNvPicPr>
            <a:picLocks noGrp="1" noChangeAspect="1"/>
          </p:cNvPicPr>
          <p:nvPr>
            <p:ph idx="1"/>
          </p:nvPr>
        </p:nvPicPr>
        <p:blipFill>
          <a:blip r:embed="rId3"/>
          <a:stretch>
            <a:fillRect/>
          </a:stretch>
        </p:blipFill>
        <p:spPr>
          <a:xfrm>
            <a:off x="1693986" y="2506662"/>
            <a:ext cx="8804027" cy="4351338"/>
          </a:xfrm>
          <a:prstGeom prst="rect">
            <a:avLst/>
          </a:prstGeom>
        </p:spPr>
      </p:pic>
      <p:sp>
        <p:nvSpPr>
          <p:cNvPr id="3" name="TextBox 2"/>
          <p:cNvSpPr txBox="1"/>
          <p:nvPr/>
        </p:nvSpPr>
        <p:spPr>
          <a:xfrm>
            <a:off x="838200" y="1690688"/>
            <a:ext cx="10628586" cy="1015663"/>
          </a:xfrm>
          <a:prstGeom prst="rect">
            <a:avLst/>
          </a:prstGeom>
          <a:noFill/>
        </p:spPr>
        <p:txBody>
          <a:bodyPr wrap="square" rtlCol="0">
            <a:spAutoFit/>
          </a:bodyPr>
          <a:lstStyle/>
          <a:p>
            <a:pPr>
              <a:lnSpc>
                <a:spcPct val="150000"/>
              </a:lnSpc>
            </a:pPr>
            <a:r>
              <a:rPr lang="en-GB" sz="2000" dirty="0">
                <a:solidFill>
                  <a:schemeClr val="accent5">
                    <a:lumMod val="75000"/>
                  </a:schemeClr>
                </a:solidFill>
              </a:rPr>
              <a:t>Sensory tracts are indicated on one half and motor tracts on the other half of the cord, but actually all tracts are present on both sides.</a:t>
            </a:r>
          </a:p>
        </p:txBody>
      </p:sp>
      <p:sp>
        <p:nvSpPr>
          <p:cNvPr id="5" name="Slide Number Placeholder 4"/>
          <p:cNvSpPr>
            <a:spLocks noGrp="1"/>
          </p:cNvSpPr>
          <p:nvPr>
            <p:ph type="sldNum" sz="quarter" idx="12"/>
          </p:nvPr>
        </p:nvSpPr>
        <p:spPr/>
        <p:txBody>
          <a:bodyPr/>
          <a:lstStyle/>
          <a:p>
            <a:fld id="{44764371-C035-4639-A4F7-2D1A9DC01669}" type="slidenum">
              <a:rPr lang="en-GB" smtClean="0"/>
              <a:t>29</a:t>
            </a:fld>
            <a:endParaRPr lang="en-GB"/>
          </a:p>
        </p:txBody>
      </p:sp>
      <p:sp>
        <p:nvSpPr>
          <p:cNvPr id="6" name="TextBox 5"/>
          <p:cNvSpPr txBox="1"/>
          <p:nvPr/>
        </p:nvSpPr>
        <p:spPr>
          <a:xfrm>
            <a:off x="160773" y="6121311"/>
            <a:ext cx="3697794" cy="600164"/>
          </a:xfrm>
          <a:prstGeom prst="rect">
            <a:avLst/>
          </a:prstGeom>
          <a:noFill/>
        </p:spPr>
        <p:txBody>
          <a:bodyPr wrap="square" rtlCol="0">
            <a:spAutoFit/>
          </a:bodyPr>
          <a:lstStyle/>
          <a:p>
            <a:r>
              <a:rPr lang="en-GB" sz="1100" dirty="0"/>
              <a:t>Copyright © 2014, 2012, 2009, 2006, 2003, 2000. © Gerard J. </a:t>
            </a:r>
            <a:r>
              <a:rPr lang="en-GB" sz="1100" dirty="0" err="1"/>
              <a:t>Tortora</a:t>
            </a:r>
            <a:r>
              <a:rPr lang="en-GB" sz="1100" dirty="0"/>
              <a:t>, L.L.C., Bryan </a:t>
            </a:r>
            <a:r>
              <a:rPr lang="en-GB" sz="1100" dirty="0" err="1"/>
              <a:t>Derrickson</a:t>
            </a:r>
            <a:r>
              <a:rPr lang="en-GB" sz="1100" dirty="0"/>
              <a:t>, John Wiley &amp; Sons, Inc. All rights reserved.</a:t>
            </a:r>
          </a:p>
        </p:txBody>
      </p:sp>
    </p:spTree>
    <p:extLst>
      <p:ext uri="{BB962C8B-B14F-4D97-AF65-F5344CB8AC3E}">
        <p14:creationId xmlns:p14="http://schemas.microsoft.com/office/powerpoint/2010/main" val="3898132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CC"/>
          </a:solidFill>
        </p:spPr>
        <p:txBody>
          <a:bodyPr/>
          <a:lstStyle/>
          <a:p>
            <a:pPr algn="ctr"/>
            <a:r>
              <a:rPr lang="en-US" b="1" dirty="0">
                <a:solidFill>
                  <a:schemeClr val="accent5">
                    <a:lumMod val="75000"/>
                  </a:schemeClr>
                </a:solidFill>
                <a:latin typeface="+mn-lt"/>
              </a:rPr>
              <a:t>Learning outcomes</a:t>
            </a:r>
            <a:endParaRPr lang="en-GB" b="1" dirty="0">
              <a:solidFill>
                <a:schemeClr val="accent5">
                  <a:lumMod val="75000"/>
                </a:schemeClr>
              </a:solidFill>
              <a:latin typeface="+mn-lt"/>
            </a:endParaRPr>
          </a:p>
        </p:txBody>
      </p:sp>
      <p:sp>
        <p:nvSpPr>
          <p:cNvPr id="3" name="Content Placeholder 2"/>
          <p:cNvSpPr>
            <a:spLocks noGrp="1"/>
          </p:cNvSpPr>
          <p:nvPr>
            <p:ph idx="1"/>
          </p:nvPr>
        </p:nvSpPr>
        <p:spPr>
          <a:xfrm>
            <a:off x="838200" y="1825624"/>
            <a:ext cx="10515600" cy="4764361"/>
          </a:xfrm>
        </p:spPr>
        <p:txBody>
          <a:bodyPr>
            <a:noAutofit/>
          </a:bodyPr>
          <a:lstStyle/>
          <a:p>
            <a:pPr marL="0" indent="0">
              <a:lnSpc>
                <a:spcPct val="100000"/>
              </a:lnSpc>
              <a:buNone/>
            </a:pPr>
            <a:r>
              <a:rPr lang="en-US" dirty="0">
                <a:solidFill>
                  <a:schemeClr val="accent5">
                    <a:lumMod val="75000"/>
                  </a:schemeClr>
                </a:solidFill>
              </a:rPr>
              <a:t>By the end of this lecture, you should be able to describe:</a:t>
            </a:r>
          </a:p>
          <a:p>
            <a:pPr>
              <a:lnSpc>
                <a:spcPct val="150000"/>
              </a:lnSpc>
              <a:buFont typeface="Courier New" panose="02070309020205020404" pitchFamily="49" charset="0"/>
              <a:buChar char="o"/>
            </a:pPr>
            <a:r>
              <a:rPr lang="en-GB" dirty="0">
                <a:solidFill>
                  <a:schemeClr val="accent5">
                    <a:lumMod val="75000"/>
                  </a:schemeClr>
                </a:solidFill>
              </a:rPr>
              <a:t>The anatomical structure, functions, and clinical significance of the basal ganglia</a:t>
            </a:r>
          </a:p>
          <a:p>
            <a:pPr>
              <a:lnSpc>
                <a:spcPct val="150000"/>
              </a:lnSpc>
              <a:buFont typeface="Courier New" panose="02070309020205020404" pitchFamily="49" charset="0"/>
              <a:buChar char="o"/>
            </a:pPr>
            <a:r>
              <a:rPr lang="en-GB" dirty="0">
                <a:solidFill>
                  <a:schemeClr val="accent5">
                    <a:lumMod val="75000"/>
                  </a:schemeClr>
                </a:solidFill>
              </a:rPr>
              <a:t>The anatomical structure, functions, and clinical significance of the limbic system</a:t>
            </a:r>
          </a:p>
          <a:p>
            <a:pPr>
              <a:lnSpc>
                <a:spcPct val="150000"/>
              </a:lnSpc>
              <a:buFont typeface="Courier New" panose="02070309020205020404" pitchFamily="49" charset="0"/>
              <a:buChar char="o"/>
            </a:pPr>
            <a:r>
              <a:rPr lang="en-US" dirty="0">
                <a:solidFill>
                  <a:schemeClr val="accent5">
                    <a:lumMod val="75000"/>
                  </a:schemeClr>
                </a:solidFill>
              </a:rPr>
              <a:t>The corticospinal pathway </a:t>
            </a:r>
          </a:p>
          <a:p>
            <a:pPr>
              <a:lnSpc>
                <a:spcPct val="150000"/>
              </a:lnSpc>
              <a:buFont typeface="Courier New" panose="02070309020205020404" pitchFamily="49" charset="0"/>
              <a:buChar char="o"/>
            </a:pPr>
            <a:r>
              <a:rPr lang="en-US" dirty="0">
                <a:solidFill>
                  <a:schemeClr val="accent5">
                    <a:lumMod val="75000"/>
                  </a:schemeClr>
                </a:solidFill>
              </a:rPr>
              <a:t>The somatosensory pathway</a:t>
            </a:r>
            <a:endParaRPr lang="en-GB" dirty="0">
              <a:solidFill>
                <a:schemeClr val="accent5">
                  <a:lumMod val="75000"/>
                </a:schemeClr>
              </a:solidFill>
            </a:endParaRPr>
          </a:p>
        </p:txBody>
      </p:sp>
      <p:sp>
        <p:nvSpPr>
          <p:cNvPr id="4" name="Slide Number Placeholder 3"/>
          <p:cNvSpPr>
            <a:spLocks noGrp="1"/>
          </p:cNvSpPr>
          <p:nvPr>
            <p:ph type="sldNum" sz="quarter" idx="12"/>
          </p:nvPr>
        </p:nvSpPr>
        <p:spPr/>
        <p:txBody>
          <a:bodyPr/>
          <a:lstStyle/>
          <a:p>
            <a:fld id="{44764371-C035-4639-A4F7-2D1A9DC01669}" type="slidenum">
              <a:rPr lang="en-GB" smtClean="0"/>
              <a:t>3</a:t>
            </a:fld>
            <a:endParaRPr lang="en-GB"/>
          </a:p>
        </p:txBody>
      </p:sp>
    </p:spTree>
    <p:extLst>
      <p:ext uri="{BB962C8B-B14F-4D97-AF65-F5344CB8AC3E}">
        <p14:creationId xmlns:p14="http://schemas.microsoft.com/office/powerpoint/2010/main" val="2816408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10" y="2567316"/>
            <a:ext cx="3090042" cy="1709518"/>
          </a:xfrm>
          <a:solidFill>
            <a:srgbClr val="FFFFCC"/>
          </a:solidFill>
        </p:spPr>
        <p:txBody>
          <a:bodyPr>
            <a:noAutofit/>
          </a:bodyPr>
          <a:lstStyle/>
          <a:p>
            <a:r>
              <a:rPr lang="en-GB" sz="2800" b="1" dirty="0">
                <a:solidFill>
                  <a:schemeClr val="accent5">
                    <a:lumMod val="75000"/>
                  </a:schemeClr>
                </a:solidFill>
                <a:latin typeface="+mn-lt"/>
              </a:rPr>
              <a:t>Lateral and Medial Descending Motor Systems</a:t>
            </a:r>
          </a:p>
        </p:txBody>
      </p:sp>
      <p:pic>
        <p:nvPicPr>
          <p:cNvPr id="4" name="Content Placeholder 3"/>
          <p:cNvPicPr>
            <a:picLocks noGrp="1" noChangeAspect="1"/>
          </p:cNvPicPr>
          <p:nvPr>
            <p:ph idx="1"/>
          </p:nvPr>
        </p:nvPicPr>
        <p:blipFill>
          <a:blip r:embed="rId2"/>
          <a:stretch>
            <a:fillRect/>
          </a:stretch>
        </p:blipFill>
        <p:spPr>
          <a:xfrm>
            <a:off x="3492495" y="365125"/>
            <a:ext cx="8618899" cy="6113900"/>
          </a:xfrm>
          <a:prstGeom prst="rect">
            <a:avLst/>
          </a:prstGeom>
          <a:ln>
            <a:solidFill>
              <a:schemeClr val="accent5">
                <a:lumMod val="50000"/>
              </a:schemeClr>
            </a:solidFill>
          </a:ln>
        </p:spPr>
      </p:pic>
      <p:sp>
        <p:nvSpPr>
          <p:cNvPr id="5" name="TextBox 4"/>
          <p:cNvSpPr txBox="1"/>
          <p:nvPr/>
        </p:nvSpPr>
        <p:spPr>
          <a:xfrm>
            <a:off x="5042337" y="6548491"/>
            <a:ext cx="5741277" cy="261610"/>
          </a:xfrm>
          <a:prstGeom prst="rect">
            <a:avLst/>
          </a:prstGeom>
          <a:noFill/>
        </p:spPr>
        <p:txBody>
          <a:bodyPr wrap="square" rtlCol="0">
            <a:spAutoFit/>
          </a:bodyPr>
          <a:lstStyle/>
          <a:p>
            <a:r>
              <a:rPr lang="en-GB" sz="1100" dirty="0"/>
              <a:t>Neuroanatomy through Clinical Cases, Second Edition Copyright © 2010 by </a:t>
            </a:r>
            <a:r>
              <a:rPr lang="en-GB" sz="1100" dirty="0" err="1"/>
              <a:t>Sinauer</a:t>
            </a:r>
            <a:r>
              <a:rPr lang="en-GB" sz="1100" dirty="0"/>
              <a:t> Associates, </a:t>
            </a:r>
            <a:r>
              <a:rPr lang="en-GB" sz="1100" dirty="0" err="1"/>
              <a:t>Inc</a:t>
            </a:r>
            <a:endParaRPr lang="en-GB" sz="1100" dirty="0"/>
          </a:p>
        </p:txBody>
      </p:sp>
      <p:sp>
        <p:nvSpPr>
          <p:cNvPr id="6" name="Slide Number Placeholder 5"/>
          <p:cNvSpPr>
            <a:spLocks noGrp="1"/>
          </p:cNvSpPr>
          <p:nvPr>
            <p:ph type="sldNum" sz="quarter" idx="12"/>
          </p:nvPr>
        </p:nvSpPr>
        <p:spPr/>
        <p:txBody>
          <a:bodyPr/>
          <a:lstStyle/>
          <a:p>
            <a:fld id="{44764371-C035-4639-A4F7-2D1A9DC01669}" type="slidenum">
              <a:rPr lang="en-GB" smtClean="0"/>
              <a:t>30</a:t>
            </a:fld>
            <a:endParaRPr lang="en-GB"/>
          </a:p>
        </p:txBody>
      </p:sp>
    </p:spTree>
    <p:extLst>
      <p:ext uri="{BB962C8B-B14F-4D97-AF65-F5344CB8AC3E}">
        <p14:creationId xmlns:p14="http://schemas.microsoft.com/office/powerpoint/2010/main" val="2045829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400393" cy="1325563"/>
          </a:xfrm>
          <a:solidFill>
            <a:srgbClr val="FFFFCC"/>
          </a:solidFill>
        </p:spPr>
        <p:txBody>
          <a:bodyPr/>
          <a:lstStyle/>
          <a:p>
            <a:pPr algn="ctr"/>
            <a:r>
              <a:rPr lang="en-GB" b="1" dirty="0">
                <a:solidFill>
                  <a:schemeClr val="accent5">
                    <a:lumMod val="75000"/>
                  </a:schemeClr>
                </a:solidFill>
                <a:latin typeface="+mn-lt"/>
              </a:rPr>
              <a:t>Lateral corticospinal tract</a:t>
            </a:r>
          </a:p>
        </p:txBody>
      </p:sp>
      <p:sp>
        <p:nvSpPr>
          <p:cNvPr id="3" name="Content Placeholder 2"/>
          <p:cNvSpPr>
            <a:spLocks noGrp="1"/>
          </p:cNvSpPr>
          <p:nvPr>
            <p:ph idx="1"/>
          </p:nvPr>
        </p:nvSpPr>
        <p:spPr>
          <a:xfrm>
            <a:off x="838200" y="1825625"/>
            <a:ext cx="8400393" cy="4351338"/>
          </a:xfrm>
        </p:spPr>
        <p:txBody>
          <a:bodyPr/>
          <a:lstStyle/>
          <a:p>
            <a:pPr>
              <a:lnSpc>
                <a:spcPct val="150000"/>
              </a:lnSpc>
            </a:pPr>
            <a:r>
              <a:rPr lang="en-GB" dirty="0">
                <a:solidFill>
                  <a:schemeClr val="accent5">
                    <a:lumMod val="75000"/>
                  </a:schemeClr>
                </a:solidFill>
              </a:rPr>
              <a:t>This pathway controls movement of the extremities</a:t>
            </a:r>
          </a:p>
          <a:p>
            <a:pPr>
              <a:lnSpc>
                <a:spcPct val="150000"/>
              </a:lnSpc>
            </a:pPr>
            <a:r>
              <a:rPr lang="en-GB" dirty="0">
                <a:solidFill>
                  <a:schemeClr val="accent5">
                    <a:lumMod val="75000"/>
                  </a:schemeClr>
                </a:solidFill>
              </a:rPr>
              <a:t>lesions along its course produce characteristic deficits that often enable precise clinical localization. </a:t>
            </a:r>
          </a:p>
        </p:txBody>
      </p:sp>
      <p:pic>
        <p:nvPicPr>
          <p:cNvPr id="4" name="Picture 3"/>
          <p:cNvPicPr>
            <a:picLocks noChangeAspect="1"/>
          </p:cNvPicPr>
          <p:nvPr/>
        </p:nvPicPr>
        <p:blipFill>
          <a:blip r:embed="rId3"/>
          <a:stretch>
            <a:fillRect/>
          </a:stretch>
        </p:blipFill>
        <p:spPr>
          <a:xfrm>
            <a:off x="9333186" y="0"/>
            <a:ext cx="2858814" cy="6870376"/>
          </a:xfrm>
          <a:prstGeom prst="rect">
            <a:avLst/>
          </a:prstGeom>
        </p:spPr>
      </p:pic>
      <p:sp>
        <p:nvSpPr>
          <p:cNvPr id="5" name="TextBox 4"/>
          <p:cNvSpPr txBox="1"/>
          <p:nvPr/>
        </p:nvSpPr>
        <p:spPr>
          <a:xfrm>
            <a:off x="3497316" y="6442840"/>
            <a:ext cx="5741277" cy="261610"/>
          </a:xfrm>
          <a:prstGeom prst="rect">
            <a:avLst/>
          </a:prstGeom>
          <a:noFill/>
        </p:spPr>
        <p:txBody>
          <a:bodyPr wrap="square" rtlCol="0">
            <a:spAutoFit/>
          </a:bodyPr>
          <a:lstStyle/>
          <a:p>
            <a:r>
              <a:rPr lang="en-GB" sz="1100" dirty="0"/>
              <a:t>Neuroanatomy through Clinical Cases, Second Edition Copyright © 2010 by </a:t>
            </a:r>
            <a:r>
              <a:rPr lang="en-GB" sz="1100" dirty="0" err="1"/>
              <a:t>Sinauer</a:t>
            </a:r>
            <a:r>
              <a:rPr lang="en-GB" sz="1100" dirty="0"/>
              <a:t> Associates, </a:t>
            </a:r>
            <a:r>
              <a:rPr lang="en-GB" sz="1100" dirty="0" err="1"/>
              <a:t>Inc</a:t>
            </a:r>
            <a:endParaRPr lang="en-GB" sz="1100" dirty="0"/>
          </a:p>
        </p:txBody>
      </p:sp>
      <p:sp>
        <p:nvSpPr>
          <p:cNvPr id="6" name="Slide Number Placeholder 5"/>
          <p:cNvSpPr>
            <a:spLocks noGrp="1"/>
          </p:cNvSpPr>
          <p:nvPr>
            <p:ph type="sldNum" sz="quarter" idx="12"/>
          </p:nvPr>
        </p:nvSpPr>
        <p:spPr>
          <a:xfrm>
            <a:off x="8789276" y="6521888"/>
            <a:ext cx="2743200" cy="365125"/>
          </a:xfrm>
        </p:spPr>
        <p:txBody>
          <a:bodyPr/>
          <a:lstStyle/>
          <a:p>
            <a:fld id="{44764371-C035-4639-A4F7-2D1A9DC01669}" type="slidenum">
              <a:rPr lang="en-GB" smtClean="0"/>
              <a:t>31</a:t>
            </a:fld>
            <a:endParaRPr lang="en-GB" dirty="0"/>
          </a:p>
        </p:txBody>
      </p:sp>
    </p:spTree>
    <p:extLst>
      <p:ext uri="{BB962C8B-B14F-4D97-AF65-F5344CB8AC3E}">
        <p14:creationId xmlns:p14="http://schemas.microsoft.com/office/powerpoint/2010/main" val="2492021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916917" cy="1325563"/>
          </a:xfrm>
          <a:solidFill>
            <a:srgbClr val="FFFFCC"/>
          </a:solidFill>
        </p:spPr>
        <p:txBody>
          <a:bodyPr/>
          <a:lstStyle/>
          <a:p>
            <a:pPr algn="ctr"/>
            <a:r>
              <a:rPr lang="en-GB" b="1" dirty="0">
                <a:solidFill>
                  <a:schemeClr val="accent5">
                    <a:lumMod val="75000"/>
                  </a:schemeClr>
                </a:solidFill>
              </a:rPr>
              <a:t>Anterior corticospinal tract</a:t>
            </a:r>
          </a:p>
        </p:txBody>
      </p:sp>
      <p:sp>
        <p:nvSpPr>
          <p:cNvPr id="3" name="Content Placeholder 2"/>
          <p:cNvSpPr>
            <a:spLocks noGrp="1"/>
          </p:cNvSpPr>
          <p:nvPr>
            <p:ph idx="1"/>
          </p:nvPr>
        </p:nvSpPr>
        <p:spPr>
          <a:xfrm>
            <a:off x="838200" y="1825625"/>
            <a:ext cx="7916917" cy="4351338"/>
          </a:xfrm>
        </p:spPr>
        <p:txBody>
          <a:bodyPr/>
          <a:lstStyle/>
          <a:p>
            <a:pPr marL="0" indent="0">
              <a:lnSpc>
                <a:spcPct val="150000"/>
              </a:lnSpc>
              <a:buNone/>
            </a:pPr>
            <a:r>
              <a:rPr lang="en-GB" dirty="0">
                <a:solidFill>
                  <a:schemeClr val="accent5">
                    <a:lumMod val="75000"/>
                  </a:schemeClr>
                </a:solidFill>
              </a:rPr>
              <a:t>The remaining ~15% of corticospinal </a:t>
            </a:r>
            <a:r>
              <a:rPr lang="en-GB" dirty="0" err="1">
                <a:solidFill>
                  <a:schemeClr val="accent5">
                    <a:lumMod val="75000"/>
                  </a:schemeClr>
                </a:solidFill>
              </a:rPr>
              <a:t>fibers</a:t>
            </a:r>
            <a:r>
              <a:rPr lang="en-GB" dirty="0">
                <a:solidFill>
                  <a:schemeClr val="accent5">
                    <a:lumMod val="75000"/>
                  </a:schemeClr>
                </a:solidFill>
              </a:rPr>
              <a:t> continue into the spinal cord </a:t>
            </a:r>
            <a:r>
              <a:rPr lang="en-GB" dirty="0" err="1">
                <a:solidFill>
                  <a:schemeClr val="accent5">
                    <a:lumMod val="75000"/>
                  </a:schemeClr>
                </a:solidFill>
              </a:rPr>
              <a:t>ipsilaterally</a:t>
            </a:r>
            <a:r>
              <a:rPr lang="en-GB" dirty="0">
                <a:solidFill>
                  <a:schemeClr val="accent5">
                    <a:lumMod val="75000"/>
                  </a:schemeClr>
                </a:solidFill>
              </a:rPr>
              <a:t>, without crossing, and enter the anterior white matter columns to form the anterior corticospinal tract</a:t>
            </a:r>
          </a:p>
          <a:p>
            <a:pPr marL="0" indent="0">
              <a:lnSpc>
                <a:spcPct val="150000"/>
              </a:lnSpc>
              <a:buNone/>
            </a:pPr>
            <a:endParaRPr lang="en-GB" dirty="0">
              <a:solidFill>
                <a:schemeClr val="accent5">
                  <a:lumMod val="75000"/>
                </a:schemeClr>
              </a:solidFill>
            </a:endParaRPr>
          </a:p>
        </p:txBody>
      </p:sp>
      <p:pic>
        <p:nvPicPr>
          <p:cNvPr id="4" name="Picture 3"/>
          <p:cNvPicPr>
            <a:picLocks noChangeAspect="1"/>
          </p:cNvPicPr>
          <p:nvPr/>
        </p:nvPicPr>
        <p:blipFill>
          <a:blip r:embed="rId3"/>
          <a:stretch>
            <a:fillRect/>
          </a:stretch>
        </p:blipFill>
        <p:spPr>
          <a:xfrm>
            <a:off x="8755117" y="0"/>
            <a:ext cx="3615559" cy="6853221"/>
          </a:xfrm>
          <a:prstGeom prst="rect">
            <a:avLst/>
          </a:prstGeom>
        </p:spPr>
      </p:pic>
      <p:sp>
        <p:nvSpPr>
          <p:cNvPr id="5" name="TextBox 4"/>
          <p:cNvSpPr txBox="1"/>
          <p:nvPr/>
        </p:nvSpPr>
        <p:spPr>
          <a:xfrm>
            <a:off x="3013840" y="6438473"/>
            <a:ext cx="5741277" cy="261610"/>
          </a:xfrm>
          <a:prstGeom prst="rect">
            <a:avLst/>
          </a:prstGeom>
          <a:noFill/>
        </p:spPr>
        <p:txBody>
          <a:bodyPr wrap="square" rtlCol="0">
            <a:spAutoFit/>
          </a:bodyPr>
          <a:lstStyle/>
          <a:p>
            <a:r>
              <a:rPr lang="en-GB" sz="1100" dirty="0"/>
              <a:t>Neuroanatomy through Clinical Cases, Second Edition Copyright © 2010 by </a:t>
            </a:r>
            <a:r>
              <a:rPr lang="en-GB" sz="1100" dirty="0" err="1"/>
              <a:t>Sinauer</a:t>
            </a:r>
            <a:r>
              <a:rPr lang="en-GB" sz="1100" dirty="0"/>
              <a:t> Associates, </a:t>
            </a:r>
            <a:r>
              <a:rPr lang="en-GB" sz="1100" dirty="0" err="1"/>
              <a:t>Inc</a:t>
            </a:r>
            <a:endParaRPr lang="en-GB" sz="1100" dirty="0"/>
          </a:p>
        </p:txBody>
      </p:sp>
      <p:sp>
        <p:nvSpPr>
          <p:cNvPr id="6" name="Slide Number Placeholder 5"/>
          <p:cNvSpPr>
            <a:spLocks noGrp="1"/>
          </p:cNvSpPr>
          <p:nvPr>
            <p:ph type="sldNum" sz="quarter" idx="12"/>
          </p:nvPr>
        </p:nvSpPr>
        <p:spPr>
          <a:xfrm>
            <a:off x="8347841" y="6438473"/>
            <a:ext cx="2743200" cy="365125"/>
          </a:xfrm>
        </p:spPr>
        <p:txBody>
          <a:bodyPr/>
          <a:lstStyle/>
          <a:p>
            <a:fld id="{44764371-C035-4639-A4F7-2D1A9DC01669}" type="slidenum">
              <a:rPr lang="en-GB" smtClean="0"/>
              <a:t>32</a:t>
            </a:fld>
            <a:endParaRPr lang="en-GB" dirty="0"/>
          </a:p>
        </p:txBody>
      </p:sp>
    </p:spTree>
    <p:extLst>
      <p:ext uri="{BB962C8B-B14F-4D97-AF65-F5344CB8AC3E}">
        <p14:creationId xmlns:p14="http://schemas.microsoft.com/office/powerpoint/2010/main" val="4142478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1602995"/>
            <a:ext cx="10972800" cy="3393472"/>
          </a:xfrm>
          <a:solidFill>
            <a:srgbClr val="FFFFCC"/>
          </a:solidFill>
          <a:ln w="76200"/>
        </p:spPr>
        <p:style>
          <a:lnRef idx="2">
            <a:schemeClr val="accent2"/>
          </a:lnRef>
          <a:fillRef idx="1">
            <a:schemeClr val="lt1"/>
          </a:fillRef>
          <a:effectRef idx="0">
            <a:schemeClr val="accent2"/>
          </a:effectRef>
          <a:fontRef idx="minor">
            <a:schemeClr val="dk1"/>
          </a:fontRef>
        </p:style>
        <p:txBody>
          <a:bodyPr>
            <a:normAutofit/>
          </a:bodyPr>
          <a:lstStyle/>
          <a:p>
            <a:pPr algn="ctr"/>
            <a:br>
              <a:rPr lang="en-GB" dirty="0"/>
            </a:br>
            <a:r>
              <a:rPr lang="en-GB" sz="6600" b="1" dirty="0">
                <a:solidFill>
                  <a:schemeClr val="accent5">
                    <a:lumMod val="75000"/>
                  </a:schemeClr>
                </a:solidFill>
              </a:rPr>
              <a:t>Somatosensory Pathways</a:t>
            </a:r>
            <a:br>
              <a:rPr lang="en-GB" sz="6700" b="1" dirty="0">
                <a:solidFill>
                  <a:schemeClr val="tx2">
                    <a:lumMod val="75000"/>
                  </a:schemeClr>
                </a:solidFill>
              </a:rPr>
            </a:br>
            <a:endParaRPr lang="en-GB" sz="6700" b="1" dirty="0">
              <a:solidFill>
                <a:schemeClr val="tx2">
                  <a:lumMod val="75000"/>
                </a:schemeClr>
              </a:solidFill>
            </a:endParaRPr>
          </a:p>
        </p:txBody>
      </p:sp>
      <p:sp>
        <p:nvSpPr>
          <p:cNvPr id="5" name="Slide Number Placeholder 4"/>
          <p:cNvSpPr>
            <a:spLocks noGrp="1"/>
          </p:cNvSpPr>
          <p:nvPr>
            <p:ph type="sldNum" sz="quarter" idx="12"/>
          </p:nvPr>
        </p:nvSpPr>
        <p:spPr/>
        <p:txBody>
          <a:bodyPr/>
          <a:lstStyle/>
          <a:p>
            <a:fld id="{44764371-C035-4639-A4F7-2D1A9DC01669}" type="slidenum">
              <a:rPr lang="en-GB" smtClean="0"/>
              <a:t>33</a:t>
            </a:fld>
            <a:endParaRPr lang="en-GB"/>
          </a:p>
        </p:txBody>
      </p:sp>
    </p:spTree>
    <p:extLst>
      <p:ext uri="{BB962C8B-B14F-4D97-AF65-F5344CB8AC3E}">
        <p14:creationId xmlns:p14="http://schemas.microsoft.com/office/powerpoint/2010/main" val="3218565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CC"/>
          </a:solidFill>
        </p:spPr>
        <p:txBody>
          <a:bodyPr/>
          <a:lstStyle/>
          <a:p>
            <a:pPr algn="ctr"/>
            <a:r>
              <a:rPr lang="en-GB" b="1" dirty="0">
                <a:solidFill>
                  <a:schemeClr val="accent5">
                    <a:lumMod val="75000"/>
                  </a:schemeClr>
                </a:solidFill>
                <a:latin typeface="+mn-lt"/>
              </a:rPr>
              <a:t>Somatosensory Pathways</a:t>
            </a:r>
          </a:p>
        </p:txBody>
      </p:sp>
      <p:sp>
        <p:nvSpPr>
          <p:cNvPr id="3" name="Content Placeholder 2"/>
          <p:cNvSpPr>
            <a:spLocks noGrp="1"/>
          </p:cNvSpPr>
          <p:nvPr>
            <p:ph idx="1"/>
          </p:nvPr>
        </p:nvSpPr>
        <p:spPr/>
        <p:txBody>
          <a:bodyPr>
            <a:normAutofit fontScale="92500" lnSpcReduction="10000"/>
          </a:bodyPr>
          <a:lstStyle/>
          <a:p>
            <a:pPr>
              <a:lnSpc>
                <a:spcPct val="150000"/>
              </a:lnSpc>
            </a:pPr>
            <a:r>
              <a:rPr lang="en-GB" dirty="0">
                <a:solidFill>
                  <a:schemeClr val="accent5">
                    <a:lumMod val="75000"/>
                  </a:schemeClr>
                </a:solidFill>
              </a:rPr>
              <a:t>Refers to bodily sensations of touch, pain, temperature, vibration, and proprioception (limb or joint position sense). </a:t>
            </a:r>
          </a:p>
          <a:p>
            <a:pPr>
              <a:lnSpc>
                <a:spcPct val="150000"/>
              </a:lnSpc>
            </a:pPr>
            <a:r>
              <a:rPr lang="en-GB" dirty="0">
                <a:solidFill>
                  <a:schemeClr val="accent5">
                    <a:lumMod val="75000"/>
                  </a:schemeClr>
                </a:solidFill>
              </a:rPr>
              <a:t>There are two main pathways for somatic sensation </a:t>
            </a:r>
          </a:p>
          <a:p>
            <a:pPr marL="514350" indent="-514350">
              <a:lnSpc>
                <a:spcPct val="150000"/>
              </a:lnSpc>
              <a:buFont typeface="+mj-lt"/>
              <a:buAutoNum type="arabicPeriod"/>
            </a:pPr>
            <a:r>
              <a:rPr lang="en-GB" b="1" u="sng" dirty="0">
                <a:solidFill>
                  <a:schemeClr val="accent5">
                    <a:lumMod val="75000"/>
                  </a:schemeClr>
                </a:solidFill>
              </a:rPr>
              <a:t>The posterior column–medial </a:t>
            </a:r>
            <a:r>
              <a:rPr lang="en-GB" b="1" u="sng" dirty="0" err="1">
                <a:solidFill>
                  <a:schemeClr val="accent5">
                    <a:lumMod val="75000"/>
                  </a:schemeClr>
                </a:solidFill>
              </a:rPr>
              <a:t>lemniscal</a:t>
            </a:r>
            <a:r>
              <a:rPr lang="en-GB" b="1" u="sng" dirty="0">
                <a:solidFill>
                  <a:schemeClr val="accent5">
                    <a:lumMod val="75000"/>
                  </a:schemeClr>
                </a:solidFill>
              </a:rPr>
              <a:t> pathway </a:t>
            </a:r>
            <a:r>
              <a:rPr lang="en-GB" dirty="0">
                <a:solidFill>
                  <a:schemeClr val="accent5">
                    <a:lumMod val="75000"/>
                  </a:schemeClr>
                </a:solidFill>
              </a:rPr>
              <a:t>conveys proprioception, vibration sense, and fine, discriminative touch .</a:t>
            </a:r>
          </a:p>
          <a:p>
            <a:pPr marL="514350" indent="-514350">
              <a:lnSpc>
                <a:spcPct val="150000"/>
              </a:lnSpc>
              <a:buFont typeface="+mj-lt"/>
              <a:buAutoNum type="arabicPeriod"/>
            </a:pPr>
            <a:r>
              <a:rPr lang="en-GB" b="1" u="sng" dirty="0">
                <a:solidFill>
                  <a:schemeClr val="accent5">
                    <a:lumMod val="75000"/>
                  </a:schemeClr>
                </a:solidFill>
              </a:rPr>
              <a:t>The anterolateral pathways </a:t>
            </a:r>
            <a:r>
              <a:rPr lang="en-GB" dirty="0">
                <a:solidFill>
                  <a:schemeClr val="accent5">
                    <a:lumMod val="75000"/>
                  </a:schemeClr>
                </a:solidFill>
              </a:rPr>
              <a:t>include the spinothalamic tract and other associated tracts that convey pain, temperature sense, and crude touch.</a:t>
            </a:r>
          </a:p>
        </p:txBody>
      </p:sp>
      <p:sp>
        <p:nvSpPr>
          <p:cNvPr id="4" name="Slide Number Placeholder 3"/>
          <p:cNvSpPr>
            <a:spLocks noGrp="1"/>
          </p:cNvSpPr>
          <p:nvPr>
            <p:ph type="sldNum" sz="quarter" idx="12"/>
          </p:nvPr>
        </p:nvSpPr>
        <p:spPr/>
        <p:txBody>
          <a:bodyPr/>
          <a:lstStyle/>
          <a:p>
            <a:fld id="{44764371-C035-4639-A4F7-2D1A9DC01669}" type="slidenum">
              <a:rPr lang="en-GB" smtClean="0"/>
              <a:t>34</a:t>
            </a:fld>
            <a:endParaRPr lang="en-GB"/>
          </a:p>
        </p:txBody>
      </p:sp>
    </p:spTree>
    <p:extLst>
      <p:ext uri="{BB962C8B-B14F-4D97-AF65-F5344CB8AC3E}">
        <p14:creationId xmlns:p14="http://schemas.microsoft.com/office/powerpoint/2010/main" val="1698284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035" y="2839790"/>
            <a:ext cx="2743200" cy="1325563"/>
          </a:xfrm>
          <a:solidFill>
            <a:srgbClr val="FFFFCC"/>
          </a:solidFill>
        </p:spPr>
        <p:txBody>
          <a:bodyPr>
            <a:normAutofit fontScale="90000"/>
          </a:bodyPr>
          <a:lstStyle/>
          <a:p>
            <a:pPr algn="ctr"/>
            <a:r>
              <a:rPr lang="en-GB" sz="2800" b="1" dirty="0">
                <a:solidFill>
                  <a:schemeClr val="accent5">
                    <a:lumMod val="75000"/>
                  </a:schemeClr>
                </a:solidFill>
                <a:latin typeface="+mn-lt"/>
              </a:rPr>
              <a:t>Posterior Column–Medial </a:t>
            </a:r>
            <a:r>
              <a:rPr lang="en-GB" sz="2800" b="1" dirty="0" err="1">
                <a:solidFill>
                  <a:schemeClr val="accent5">
                    <a:lumMod val="75000"/>
                  </a:schemeClr>
                </a:solidFill>
                <a:latin typeface="+mn-lt"/>
              </a:rPr>
              <a:t>Lemniscal</a:t>
            </a:r>
            <a:r>
              <a:rPr lang="en-GB" sz="2800" b="1" dirty="0">
                <a:solidFill>
                  <a:schemeClr val="accent5">
                    <a:lumMod val="75000"/>
                  </a:schemeClr>
                </a:solidFill>
                <a:latin typeface="+mn-lt"/>
              </a:rPr>
              <a:t> Pathway</a:t>
            </a:r>
          </a:p>
        </p:txBody>
      </p:sp>
      <p:pic>
        <p:nvPicPr>
          <p:cNvPr id="5" name="Picture 4"/>
          <p:cNvPicPr>
            <a:picLocks noChangeAspect="1"/>
          </p:cNvPicPr>
          <p:nvPr/>
        </p:nvPicPr>
        <p:blipFill>
          <a:blip r:embed="rId3"/>
          <a:stretch>
            <a:fillRect/>
          </a:stretch>
        </p:blipFill>
        <p:spPr>
          <a:xfrm>
            <a:off x="3185235" y="13767"/>
            <a:ext cx="5425365" cy="6858000"/>
          </a:xfrm>
          <a:prstGeom prst="rect">
            <a:avLst/>
          </a:prstGeom>
        </p:spPr>
      </p:pic>
      <p:sp>
        <p:nvSpPr>
          <p:cNvPr id="6" name="TextBox 5"/>
          <p:cNvSpPr txBox="1"/>
          <p:nvPr/>
        </p:nvSpPr>
        <p:spPr>
          <a:xfrm>
            <a:off x="9053347" y="5605894"/>
            <a:ext cx="2300453" cy="600164"/>
          </a:xfrm>
          <a:prstGeom prst="rect">
            <a:avLst/>
          </a:prstGeom>
          <a:noFill/>
        </p:spPr>
        <p:txBody>
          <a:bodyPr wrap="square" rtlCol="0">
            <a:spAutoFit/>
          </a:bodyPr>
          <a:lstStyle/>
          <a:p>
            <a:r>
              <a:rPr lang="en-GB" sz="1100" dirty="0"/>
              <a:t>Neuroanatomy through Clinical Cases, Second Edition Copyright © 2010 by </a:t>
            </a:r>
            <a:r>
              <a:rPr lang="en-GB" sz="1100" dirty="0" err="1"/>
              <a:t>Sinauer</a:t>
            </a:r>
            <a:r>
              <a:rPr lang="en-GB" sz="1100" dirty="0"/>
              <a:t> Associates, </a:t>
            </a:r>
            <a:r>
              <a:rPr lang="en-GB" sz="1100" dirty="0" err="1"/>
              <a:t>Inc</a:t>
            </a:r>
            <a:endParaRPr lang="en-GB" sz="1100" dirty="0"/>
          </a:p>
        </p:txBody>
      </p:sp>
      <p:sp>
        <p:nvSpPr>
          <p:cNvPr id="7" name="Slide Number Placeholder 6"/>
          <p:cNvSpPr>
            <a:spLocks noGrp="1"/>
          </p:cNvSpPr>
          <p:nvPr>
            <p:ph type="sldNum" sz="quarter" idx="12"/>
          </p:nvPr>
        </p:nvSpPr>
        <p:spPr/>
        <p:txBody>
          <a:bodyPr/>
          <a:lstStyle/>
          <a:p>
            <a:fld id="{44764371-C035-4639-A4F7-2D1A9DC01669}" type="slidenum">
              <a:rPr lang="en-GB" smtClean="0"/>
              <a:t>35</a:t>
            </a:fld>
            <a:endParaRPr lang="en-GB"/>
          </a:p>
        </p:txBody>
      </p:sp>
    </p:spTree>
    <p:extLst>
      <p:ext uri="{BB962C8B-B14F-4D97-AF65-F5344CB8AC3E}">
        <p14:creationId xmlns:p14="http://schemas.microsoft.com/office/powerpoint/2010/main" val="546210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255" y="2766218"/>
            <a:ext cx="3194492" cy="1325563"/>
          </a:xfrm>
          <a:solidFill>
            <a:srgbClr val="FFFFCC"/>
          </a:solidFill>
        </p:spPr>
        <p:txBody>
          <a:bodyPr>
            <a:normAutofit/>
          </a:bodyPr>
          <a:lstStyle/>
          <a:p>
            <a:pPr algn="ctr"/>
            <a:r>
              <a:rPr lang="en-GB" sz="3200" b="1" dirty="0">
                <a:solidFill>
                  <a:schemeClr val="accent5">
                    <a:lumMod val="75000"/>
                  </a:schemeClr>
                </a:solidFill>
                <a:latin typeface="+mn-lt"/>
              </a:rPr>
              <a:t>Anterolateral Pathways</a:t>
            </a:r>
          </a:p>
        </p:txBody>
      </p:sp>
      <p:pic>
        <p:nvPicPr>
          <p:cNvPr id="4" name="Picture 3"/>
          <p:cNvPicPr>
            <a:picLocks noChangeAspect="1"/>
          </p:cNvPicPr>
          <p:nvPr/>
        </p:nvPicPr>
        <p:blipFill>
          <a:blip r:embed="rId3"/>
          <a:stretch>
            <a:fillRect/>
          </a:stretch>
        </p:blipFill>
        <p:spPr>
          <a:xfrm>
            <a:off x="3580747" y="-1"/>
            <a:ext cx="5573763" cy="6858000"/>
          </a:xfrm>
          <a:prstGeom prst="rect">
            <a:avLst/>
          </a:prstGeom>
        </p:spPr>
      </p:pic>
      <p:sp>
        <p:nvSpPr>
          <p:cNvPr id="5" name="TextBox 4"/>
          <p:cNvSpPr txBox="1"/>
          <p:nvPr/>
        </p:nvSpPr>
        <p:spPr>
          <a:xfrm>
            <a:off x="9666237" y="5419965"/>
            <a:ext cx="2115208" cy="600164"/>
          </a:xfrm>
          <a:prstGeom prst="rect">
            <a:avLst/>
          </a:prstGeom>
          <a:noFill/>
        </p:spPr>
        <p:txBody>
          <a:bodyPr wrap="square" rtlCol="0">
            <a:spAutoFit/>
          </a:bodyPr>
          <a:lstStyle/>
          <a:p>
            <a:r>
              <a:rPr lang="en-GB" sz="1100" dirty="0"/>
              <a:t>Neuroanatomy through Clinical Cases, Second Edition Copyright © 2010 by </a:t>
            </a:r>
            <a:r>
              <a:rPr lang="en-GB" sz="1100" dirty="0" err="1"/>
              <a:t>Sinauer</a:t>
            </a:r>
            <a:r>
              <a:rPr lang="en-GB" sz="1100" dirty="0"/>
              <a:t> Associates, </a:t>
            </a:r>
            <a:r>
              <a:rPr lang="en-GB" sz="1100" dirty="0" err="1"/>
              <a:t>Inc</a:t>
            </a:r>
            <a:endParaRPr lang="en-GB" sz="1100" dirty="0"/>
          </a:p>
        </p:txBody>
      </p:sp>
      <p:sp>
        <p:nvSpPr>
          <p:cNvPr id="6" name="Slide Number Placeholder 5"/>
          <p:cNvSpPr>
            <a:spLocks noGrp="1"/>
          </p:cNvSpPr>
          <p:nvPr>
            <p:ph type="sldNum" sz="quarter" idx="12"/>
          </p:nvPr>
        </p:nvSpPr>
        <p:spPr/>
        <p:txBody>
          <a:bodyPr/>
          <a:lstStyle/>
          <a:p>
            <a:fld id="{44764371-C035-4639-A4F7-2D1A9DC01669}" type="slidenum">
              <a:rPr lang="en-GB" smtClean="0"/>
              <a:t>36</a:t>
            </a:fld>
            <a:endParaRPr lang="en-GB"/>
          </a:p>
        </p:txBody>
      </p:sp>
    </p:spTree>
    <p:extLst>
      <p:ext uri="{BB962C8B-B14F-4D97-AF65-F5344CB8AC3E}">
        <p14:creationId xmlns:p14="http://schemas.microsoft.com/office/powerpoint/2010/main" val="3677077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1602995"/>
            <a:ext cx="10972800" cy="3393472"/>
          </a:xfrm>
          <a:solidFill>
            <a:srgbClr val="FFFFCC"/>
          </a:solidFill>
          <a:ln w="76200"/>
        </p:spPr>
        <p:style>
          <a:lnRef idx="2">
            <a:schemeClr val="accent2"/>
          </a:lnRef>
          <a:fillRef idx="1">
            <a:schemeClr val="lt1"/>
          </a:fillRef>
          <a:effectRef idx="0">
            <a:schemeClr val="accent2"/>
          </a:effectRef>
          <a:fontRef idx="minor">
            <a:schemeClr val="dk1"/>
          </a:fontRef>
        </p:style>
        <p:txBody>
          <a:bodyPr>
            <a:normAutofit fontScale="90000"/>
          </a:bodyPr>
          <a:lstStyle/>
          <a:p>
            <a:pPr algn="ctr"/>
            <a:br>
              <a:rPr lang="en-GB" dirty="0"/>
            </a:br>
            <a:r>
              <a:rPr lang="en-GB" sz="6600" b="1" dirty="0">
                <a:solidFill>
                  <a:schemeClr val="accent5">
                    <a:lumMod val="75000"/>
                  </a:schemeClr>
                </a:solidFill>
              </a:rPr>
              <a:t>Your turn!</a:t>
            </a:r>
            <a:br>
              <a:rPr lang="en-GB" sz="6600" b="1" dirty="0">
                <a:solidFill>
                  <a:schemeClr val="accent5">
                    <a:lumMod val="75000"/>
                  </a:schemeClr>
                </a:solidFill>
              </a:rPr>
            </a:br>
            <a:r>
              <a:rPr lang="en-GB" sz="6600" b="1" dirty="0">
                <a:solidFill>
                  <a:schemeClr val="accent5">
                    <a:lumMod val="75000"/>
                  </a:schemeClr>
                </a:solidFill>
              </a:rPr>
              <a:t>Identify the following structures</a:t>
            </a:r>
            <a:br>
              <a:rPr lang="en-GB" sz="6700" b="1" dirty="0">
                <a:solidFill>
                  <a:schemeClr val="tx2">
                    <a:lumMod val="75000"/>
                  </a:schemeClr>
                </a:solidFill>
              </a:rPr>
            </a:br>
            <a:endParaRPr lang="en-GB" sz="6700" b="1" dirty="0">
              <a:solidFill>
                <a:schemeClr val="tx2">
                  <a:lumMod val="75000"/>
                </a:schemeClr>
              </a:solidFill>
            </a:endParaRPr>
          </a:p>
        </p:txBody>
      </p:sp>
      <p:sp>
        <p:nvSpPr>
          <p:cNvPr id="5" name="Slide Number Placeholder 4"/>
          <p:cNvSpPr>
            <a:spLocks noGrp="1"/>
          </p:cNvSpPr>
          <p:nvPr>
            <p:ph type="sldNum" sz="quarter" idx="12"/>
          </p:nvPr>
        </p:nvSpPr>
        <p:spPr/>
        <p:txBody>
          <a:bodyPr/>
          <a:lstStyle/>
          <a:p>
            <a:fld id="{44764371-C035-4639-A4F7-2D1A9DC01669}" type="slidenum">
              <a:rPr lang="en-GB" smtClean="0"/>
              <a:t>37</a:t>
            </a:fld>
            <a:endParaRPr lang="en-GB"/>
          </a:p>
        </p:txBody>
      </p:sp>
    </p:spTree>
    <p:extLst>
      <p:ext uri="{BB962C8B-B14F-4D97-AF65-F5344CB8AC3E}">
        <p14:creationId xmlns:p14="http://schemas.microsoft.com/office/powerpoint/2010/main" val="743127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19260D-EFF2-4760-BDD2-20FAA6DBD550}"/>
              </a:ext>
            </a:extLst>
          </p:cNvPr>
          <p:cNvSpPr>
            <a:spLocks noGrp="1"/>
          </p:cNvSpPr>
          <p:nvPr>
            <p:ph type="sldNum" sz="quarter" idx="12"/>
          </p:nvPr>
        </p:nvSpPr>
        <p:spPr/>
        <p:txBody>
          <a:bodyPr/>
          <a:lstStyle/>
          <a:p>
            <a:fld id="{44764371-C035-4639-A4F7-2D1A9DC01669}" type="slidenum">
              <a:rPr lang="en-GB" smtClean="0"/>
              <a:t>38</a:t>
            </a:fld>
            <a:endParaRPr lang="en-GB"/>
          </a:p>
        </p:txBody>
      </p:sp>
      <p:pic>
        <p:nvPicPr>
          <p:cNvPr id="6" name="Picture 5" descr="A close-up of a brain&#10;&#10;Description automatically generated with low confidence">
            <a:extLst>
              <a:ext uri="{FF2B5EF4-FFF2-40B4-BE49-F238E27FC236}">
                <a16:creationId xmlns:a16="http://schemas.microsoft.com/office/drawing/2014/main" id="{465D899E-8890-4F4A-A58C-38643FDB1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9" y="199697"/>
            <a:ext cx="2967324" cy="3089739"/>
          </a:xfrm>
          <a:prstGeom prst="rect">
            <a:avLst/>
          </a:prstGeom>
        </p:spPr>
      </p:pic>
      <p:pic>
        <p:nvPicPr>
          <p:cNvPr id="8" name="Picture 7" descr="A close-up of a brain&#10;&#10;Description automatically generated with medium confidence">
            <a:extLst>
              <a:ext uri="{FF2B5EF4-FFF2-40B4-BE49-F238E27FC236}">
                <a16:creationId xmlns:a16="http://schemas.microsoft.com/office/drawing/2014/main" id="{1C868BBF-6952-4C19-8BBD-33E1B4613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0399" y="199694"/>
            <a:ext cx="2967323" cy="3089737"/>
          </a:xfrm>
          <a:prstGeom prst="rect">
            <a:avLst/>
          </a:prstGeom>
        </p:spPr>
      </p:pic>
      <p:pic>
        <p:nvPicPr>
          <p:cNvPr id="10" name="Picture 9" descr="A close-up of a brain&#10;&#10;Description automatically generated with low confidence">
            <a:extLst>
              <a:ext uri="{FF2B5EF4-FFF2-40B4-BE49-F238E27FC236}">
                <a16:creationId xmlns:a16="http://schemas.microsoft.com/office/drawing/2014/main" id="{94F4A51D-E373-4DD1-9B67-841F81D74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5528" y="199694"/>
            <a:ext cx="2967322" cy="3089736"/>
          </a:xfrm>
          <a:prstGeom prst="rect">
            <a:avLst/>
          </a:prstGeom>
        </p:spPr>
      </p:pic>
      <p:pic>
        <p:nvPicPr>
          <p:cNvPr id="12" name="Picture 11" descr="A close-up of a brain&#10;&#10;Description automatically generated with medium confidence">
            <a:extLst>
              <a:ext uri="{FF2B5EF4-FFF2-40B4-BE49-F238E27FC236}">
                <a16:creationId xmlns:a16="http://schemas.microsoft.com/office/drawing/2014/main" id="{6B4028F1-9158-4EAB-A263-20F9470CB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269" y="3476297"/>
            <a:ext cx="2967324" cy="3089738"/>
          </a:xfrm>
          <a:prstGeom prst="rect">
            <a:avLst/>
          </a:prstGeom>
        </p:spPr>
      </p:pic>
      <p:pic>
        <p:nvPicPr>
          <p:cNvPr id="14" name="Picture 13" descr="A close-up of a brain&#10;&#10;Description automatically generated with low confidence">
            <a:extLst>
              <a:ext uri="{FF2B5EF4-FFF2-40B4-BE49-F238E27FC236}">
                <a16:creationId xmlns:a16="http://schemas.microsoft.com/office/drawing/2014/main" id="{446B9B1A-C98B-46F1-9A12-FF2ADD3D19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0399" y="3429000"/>
            <a:ext cx="2967324" cy="3089738"/>
          </a:xfrm>
          <a:prstGeom prst="rect">
            <a:avLst/>
          </a:prstGeom>
        </p:spPr>
      </p:pic>
      <p:pic>
        <p:nvPicPr>
          <p:cNvPr id="16" name="Picture 15" descr="A close-up of a brain&#10;&#10;Description automatically generated with medium confidence">
            <a:extLst>
              <a:ext uri="{FF2B5EF4-FFF2-40B4-BE49-F238E27FC236}">
                <a16:creationId xmlns:a16="http://schemas.microsoft.com/office/drawing/2014/main" id="{FDDF0EE8-6911-4735-81CB-B06948B009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5528" y="3429002"/>
            <a:ext cx="2967322" cy="3089736"/>
          </a:xfrm>
          <a:prstGeom prst="rect">
            <a:avLst/>
          </a:prstGeom>
        </p:spPr>
      </p:pic>
    </p:spTree>
    <p:extLst>
      <p:ext uri="{BB962C8B-B14F-4D97-AF65-F5344CB8AC3E}">
        <p14:creationId xmlns:p14="http://schemas.microsoft.com/office/powerpoint/2010/main" val="245881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1C6BA9-E519-4C9B-AE6E-EA403170E26D}"/>
              </a:ext>
            </a:extLst>
          </p:cNvPr>
          <p:cNvSpPr>
            <a:spLocks noGrp="1"/>
          </p:cNvSpPr>
          <p:nvPr>
            <p:ph type="sldNum" sz="quarter" idx="12"/>
          </p:nvPr>
        </p:nvSpPr>
        <p:spPr/>
        <p:txBody>
          <a:bodyPr/>
          <a:lstStyle/>
          <a:p>
            <a:fld id="{44764371-C035-4639-A4F7-2D1A9DC01669}" type="slidenum">
              <a:rPr lang="en-GB" smtClean="0"/>
              <a:t>39</a:t>
            </a:fld>
            <a:endParaRPr lang="en-GB"/>
          </a:p>
        </p:txBody>
      </p:sp>
      <p:pic>
        <p:nvPicPr>
          <p:cNvPr id="6" name="Picture 5" descr="A close-up of a human skull&#10;&#10;Description automatically generated with low confidence">
            <a:extLst>
              <a:ext uri="{FF2B5EF4-FFF2-40B4-BE49-F238E27FC236}">
                <a16:creationId xmlns:a16="http://schemas.microsoft.com/office/drawing/2014/main" id="{9B974211-5567-403D-A9AE-B14226F049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234" y="163800"/>
            <a:ext cx="3058510" cy="3184686"/>
          </a:xfrm>
          <a:prstGeom prst="rect">
            <a:avLst/>
          </a:prstGeom>
        </p:spPr>
      </p:pic>
      <p:pic>
        <p:nvPicPr>
          <p:cNvPr id="8" name="Picture 7" descr="A close-up of a brain&#10;&#10;Description automatically generated with low confidence">
            <a:extLst>
              <a:ext uri="{FF2B5EF4-FFF2-40B4-BE49-F238E27FC236}">
                <a16:creationId xmlns:a16="http://schemas.microsoft.com/office/drawing/2014/main" id="{8EA48656-15D1-4CA3-B30A-DA38086E8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4798" y="132269"/>
            <a:ext cx="3058510" cy="3184686"/>
          </a:xfrm>
          <a:prstGeom prst="rect">
            <a:avLst/>
          </a:prstGeom>
        </p:spPr>
      </p:pic>
      <p:pic>
        <p:nvPicPr>
          <p:cNvPr id="10" name="Picture 9" descr="A picture containing fruit, custard apple&#10;&#10;Description automatically generated">
            <a:extLst>
              <a:ext uri="{FF2B5EF4-FFF2-40B4-BE49-F238E27FC236}">
                <a16:creationId xmlns:a16="http://schemas.microsoft.com/office/drawing/2014/main" id="{0C6C8B9D-5468-49FC-A690-7B5CE1E9BD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7304" y="163800"/>
            <a:ext cx="3058510" cy="3184686"/>
          </a:xfrm>
          <a:prstGeom prst="rect">
            <a:avLst/>
          </a:prstGeom>
        </p:spPr>
      </p:pic>
      <p:pic>
        <p:nvPicPr>
          <p:cNvPr id="12" name="Picture 11" descr="A picture containing fruit, sliced&#10;&#10;Description automatically generated">
            <a:extLst>
              <a:ext uri="{FF2B5EF4-FFF2-40B4-BE49-F238E27FC236}">
                <a16:creationId xmlns:a16="http://schemas.microsoft.com/office/drawing/2014/main" id="{E57AB98C-F946-44C5-851A-173C56FA21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233" y="3538636"/>
            <a:ext cx="3058509" cy="3184685"/>
          </a:xfrm>
          <a:prstGeom prst="rect">
            <a:avLst/>
          </a:prstGeom>
        </p:spPr>
      </p:pic>
      <p:pic>
        <p:nvPicPr>
          <p:cNvPr id="14" name="Picture 13" descr="A picture containing fruit, citrus, orange&#10;&#10;Description automatically generated">
            <a:extLst>
              <a:ext uri="{FF2B5EF4-FFF2-40B4-BE49-F238E27FC236}">
                <a16:creationId xmlns:a16="http://schemas.microsoft.com/office/drawing/2014/main" id="{BD47A1B1-94C1-48DB-A320-AA435FA3E2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4798" y="3538636"/>
            <a:ext cx="3058509" cy="3184685"/>
          </a:xfrm>
          <a:prstGeom prst="rect">
            <a:avLst/>
          </a:prstGeom>
        </p:spPr>
      </p:pic>
      <p:pic>
        <p:nvPicPr>
          <p:cNvPr id="16" name="Picture 15" descr="A picture containing primate, reptile, mammal, dinosaur&#10;&#10;Description automatically generated">
            <a:extLst>
              <a:ext uri="{FF2B5EF4-FFF2-40B4-BE49-F238E27FC236}">
                <a16:creationId xmlns:a16="http://schemas.microsoft.com/office/drawing/2014/main" id="{D04D77A2-5D94-467E-9332-C308CFE782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7304" y="3538636"/>
            <a:ext cx="3058508" cy="3184685"/>
          </a:xfrm>
          <a:prstGeom prst="rect">
            <a:avLst/>
          </a:prstGeom>
        </p:spPr>
      </p:pic>
    </p:spTree>
    <p:extLst>
      <p:ext uri="{BB962C8B-B14F-4D97-AF65-F5344CB8AC3E}">
        <p14:creationId xmlns:p14="http://schemas.microsoft.com/office/powerpoint/2010/main" val="206574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4703" y="1634525"/>
            <a:ext cx="10972800" cy="3393472"/>
          </a:xfrm>
          <a:solidFill>
            <a:srgbClr val="FFFFCC"/>
          </a:solidFill>
          <a:ln w="76200"/>
        </p:spPr>
        <p:style>
          <a:lnRef idx="2">
            <a:schemeClr val="accent2"/>
          </a:lnRef>
          <a:fillRef idx="1">
            <a:schemeClr val="lt1"/>
          </a:fillRef>
          <a:effectRef idx="0">
            <a:schemeClr val="accent2"/>
          </a:effectRef>
          <a:fontRef idx="minor">
            <a:schemeClr val="dk1"/>
          </a:fontRef>
        </p:style>
        <p:txBody>
          <a:bodyPr>
            <a:normAutofit/>
          </a:bodyPr>
          <a:lstStyle/>
          <a:p>
            <a:pPr algn="ctr"/>
            <a:br>
              <a:rPr lang="en-GB" dirty="0"/>
            </a:br>
            <a:r>
              <a:rPr lang="en-GB" sz="6700" b="1" dirty="0">
                <a:solidFill>
                  <a:schemeClr val="accent1">
                    <a:lumMod val="50000"/>
                  </a:schemeClr>
                </a:solidFill>
              </a:rPr>
              <a:t>Basal nuclei (Ganglia) </a:t>
            </a:r>
            <a:br>
              <a:rPr lang="en-GB" sz="6700" b="1" dirty="0">
                <a:solidFill>
                  <a:schemeClr val="accent1">
                    <a:lumMod val="50000"/>
                  </a:schemeClr>
                </a:solidFill>
              </a:rPr>
            </a:br>
            <a:endParaRPr lang="en-GB" sz="6700" b="1"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44764371-C035-4639-A4F7-2D1A9DC01669}" type="slidenum">
              <a:rPr lang="en-GB" smtClean="0"/>
              <a:t>4</a:t>
            </a:fld>
            <a:endParaRPr lang="en-GB"/>
          </a:p>
        </p:txBody>
      </p:sp>
    </p:spTree>
    <p:extLst>
      <p:ext uri="{BB962C8B-B14F-4D97-AF65-F5344CB8AC3E}">
        <p14:creationId xmlns:p14="http://schemas.microsoft.com/office/powerpoint/2010/main" val="3758342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CC"/>
          </a:solidFill>
        </p:spPr>
        <p:txBody>
          <a:bodyPr/>
          <a:lstStyle/>
          <a:p>
            <a:pPr algn="ctr"/>
            <a:r>
              <a:rPr lang="en-GB" b="1" dirty="0">
                <a:solidFill>
                  <a:schemeClr val="accent5">
                    <a:lumMod val="75000"/>
                  </a:schemeClr>
                </a:solidFill>
                <a:latin typeface="+mn-lt"/>
              </a:rPr>
              <a:t>Lecture Content</a:t>
            </a:r>
          </a:p>
        </p:txBody>
      </p:sp>
      <p:sp>
        <p:nvSpPr>
          <p:cNvPr id="3" name="Content Placeholder 2"/>
          <p:cNvSpPr>
            <a:spLocks noGrp="1"/>
          </p:cNvSpPr>
          <p:nvPr>
            <p:ph idx="1"/>
          </p:nvPr>
        </p:nvSpPr>
        <p:spPr/>
        <p:txBody>
          <a:bodyPr>
            <a:normAutofit fontScale="92500" lnSpcReduction="20000"/>
          </a:bodyPr>
          <a:lstStyle/>
          <a:p>
            <a:pPr marL="0" indent="0">
              <a:lnSpc>
                <a:spcPct val="150000"/>
              </a:lnSpc>
              <a:buNone/>
            </a:pPr>
            <a:r>
              <a:rPr lang="en-US" dirty="0">
                <a:solidFill>
                  <a:schemeClr val="accent5">
                    <a:lumMod val="75000"/>
                  </a:schemeClr>
                </a:solidFill>
              </a:rPr>
              <a:t>We:</a:t>
            </a:r>
          </a:p>
          <a:p>
            <a:pPr>
              <a:lnSpc>
                <a:spcPct val="150000"/>
              </a:lnSpc>
            </a:pPr>
            <a:r>
              <a:rPr lang="en-GB" dirty="0">
                <a:solidFill>
                  <a:schemeClr val="accent5">
                    <a:lumMod val="75000"/>
                  </a:schemeClr>
                </a:solidFill>
              </a:rPr>
              <a:t>Understand the anatomical structure, functions, and clinical significance of the basal ganglia</a:t>
            </a:r>
          </a:p>
          <a:p>
            <a:pPr>
              <a:lnSpc>
                <a:spcPct val="150000"/>
              </a:lnSpc>
            </a:pPr>
            <a:r>
              <a:rPr lang="en-GB" dirty="0">
                <a:solidFill>
                  <a:schemeClr val="accent5">
                    <a:lumMod val="75000"/>
                  </a:schemeClr>
                </a:solidFill>
              </a:rPr>
              <a:t>Understand the anatomical structure, functions, and clinical significance of the limbic system</a:t>
            </a:r>
          </a:p>
          <a:p>
            <a:pPr>
              <a:lnSpc>
                <a:spcPct val="150000"/>
              </a:lnSpc>
            </a:pPr>
            <a:r>
              <a:rPr lang="en-GB" dirty="0">
                <a:solidFill>
                  <a:schemeClr val="accent5">
                    <a:lumMod val="75000"/>
                  </a:schemeClr>
                </a:solidFill>
              </a:rPr>
              <a:t>Understand the corticospinal pathway </a:t>
            </a:r>
          </a:p>
          <a:p>
            <a:pPr>
              <a:lnSpc>
                <a:spcPct val="150000"/>
              </a:lnSpc>
            </a:pPr>
            <a:r>
              <a:rPr lang="en-GB" dirty="0">
                <a:solidFill>
                  <a:schemeClr val="accent5">
                    <a:lumMod val="75000"/>
                  </a:schemeClr>
                </a:solidFill>
              </a:rPr>
              <a:t>Understand the somatosensory pathway</a:t>
            </a:r>
          </a:p>
          <a:p>
            <a:pPr>
              <a:lnSpc>
                <a:spcPct val="150000"/>
              </a:lnSpc>
            </a:pPr>
            <a:endParaRPr lang="en-GB" dirty="0"/>
          </a:p>
        </p:txBody>
      </p:sp>
      <p:sp>
        <p:nvSpPr>
          <p:cNvPr id="4" name="Slide Number Placeholder 3"/>
          <p:cNvSpPr>
            <a:spLocks noGrp="1"/>
          </p:cNvSpPr>
          <p:nvPr>
            <p:ph type="sldNum" sz="quarter" idx="12"/>
          </p:nvPr>
        </p:nvSpPr>
        <p:spPr/>
        <p:txBody>
          <a:bodyPr/>
          <a:lstStyle/>
          <a:p>
            <a:fld id="{44764371-C035-4639-A4F7-2D1A9DC01669}" type="slidenum">
              <a:rPr lang="en-GB" smtClean="0"/>
              <a:t>40</a:t>
            </a:fld>
            <a:endParaRPr lang="en-GB"/>
          </a:p>
        </p:txBody>
      </p:sp>
    </p:spTree>
    <p:extLst>
      <p:ext uri="{BB962C8B-B14F-4D97-AF65-F5344CB8AC3E}">
        <p14:creationId xmlns:p14="http://schemas.microsoft.com/office/powerpoint/2010/main" val="2523216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688700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t's Talk About Mental Health" hidden="1">
            <a:extLst>
              <a:ext uri="{FF2B5EF4-FFF2-40B4-BE49-F238E27FC236}">
                <a16:creationId xmlns:a16="http://schemas.microsoft.com/office/drawing/2014/main" id="{C0DBCD01-F465-4A30-AF8D-EF8E5AEAA7F5}"/>
              </a:ext>
            </a:extLst>
          </p:cNvPr>
          <p:cNvSpPr>
            <a:spLocks noGrp="1"/>
          </p:cNvSpPr>
          <p:nvPr>
            <p:ph type="title"/>
          </p:nvPr>
        </p:nvSpPr>
        <p:spPr/>
        <p:txBody>
          <a:bodyPr/>
          <a:lstStyle/>
          <a:p>
            <a:endParaRPr lang="en-GB"/>
          </a:p>
        </p:txBody>
      </p:sp>
    </p:spTree>
    <p:custDataLst>
      <p:tags r:id="rId1"/>
    </p:custDataLst>
    <p:extLst>
      <p:ext uri="{BB962C8B-B14F-4D97-AF65-F5344CB8AC3E}">
        <p14:creationId xmlns:p14="http://schemas.microsoft.com/office/powerpoint/2010/main" val="27083082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nal Health Contacts" hidden="1">
            <a:extLst>
              <a:ext uri="{FF2B5EF4-FFF2-40B4-BE49-F238E27FC236}">
                <a16:creationId xmlns:a16="http://schemas.microsoft.com/office/drawing/2014/main" id="{FCE10945-EE6F-49B3-A092-891247AA6E8D}"/>
              </a:ext>
            </a:extLst>
          </p:cNvPr>
          <p:cNvSpPr>
            <a:spLocks noGrp="1"/>
          </p:cNvSpPr>
          <p:nvPr>
            <p:ph type="title"/>
          </p:nvPr>
        </p:nvSpPr>
        <p:spPr/>
        <p:txBody>
          <a:bodyPr/>
          <a:lstStyle/>
          <a:p>
            <a:endParaRPr lang="en-GB" dirty="0"/>
          </a:p>
        </p:txBody>
      </p:sp>
    </p:spTree>
    <p:custDataLst>
      <p:tags r:id="rId1"/>
    </p:custDataLst>
    <p:extLst>
      <p:ext uri="{BB962C8B-B14F-4D97-AF65-F5344CB8AC3E}">
        <p14:creationId xmlns:p14="http://schemas.microsoft.com/office/powerpoint/2010/main" val="5675633"/>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CC"/>
          </a:solidFill>
        </p:spPr>
        <p:txBody>
          <a:bodyPr>
            <a:normAutofit/>
          </a:bodyPr>
          <a:lstStyle/>
          <a:p>
            <a:pPr algn="ctr"/>
            <a:r>
              <a:rPr lang="en-US" b="1" dirty="0">
                <a:solidFill>
                  <a:schemeClr val="accent5">
                    <a:lumMod val="75000"/>
                  </a:schemeClr>
                </a:solidFill>
                <a:latin typeface="+mn-lt"/>
              </a:rPr>
              <a:t>Basal nuclei</a:t>
            </a:r>
            <a:endParaRPr lang="en-GB" b="1" dirty="0">
              <a:solidFill>
                <a:schemeClr val="accent5">
                  <a:lumMod val="75000"/>
                </a:schemeClr>
              </a:solidFill>
              <a:latin typeface="+mn-lt"/>
            </a:endParaRPr>
          </a:p>
        </p:txBody>
      </p:sp>
      <p:sp>
        <p:nvSpPr>
          <p:cNvPr id="3" name="Content Placeholder 2"/>
          <p:cNvSpPr>
            <a:spLocks noGrp="1"/>
          </p:cNvSpPr>
          <p:nvPr>
            <p:ph idx="1"/>
          </p:nvPr>
        </p:nvSpPr>
        <p:spPr>
          <a:xfrm>
            <a:off x="838199" y="1825625"/>
            <a:ext cx="6015361" cy="4495276"/>
          </a:xfrm>
        </p:spPr>
        <p:txBody>
          <a:bodyPr>
            <a:normAutofit fontScale="85000" lnSpcReduction="20000"/>
          </a:bodyPr>
          <a:lstStyle/>
          <a:p>
            <a:pPr>
              <a:lnSpc>
                <a:spcPct val="150000"/>
              </a:lnSpc>
            </a:pPr>
            <a:r>
              <a:rPr lang="en-GB" dirty="0">
                <a:solidFill>
                  <a:schemeClr val="accent5">
                    <a:lumMod val="75000"/>
                  </a:schemeClr>
                </a:solidFill>
              </a:rPr>
              <a:t>Collection of grey matter nuclei located deep within the white matter of the cerebral hemispheres.</a:t>
            </a:r>
          </a:p>
          <a:p>
            <a:pPr>
              <a:lnSpc>
                <a:spcPct val="150000"/>
              </a:lnSpc>
            </a:pPr>
            <a:r>
              <a:rPr lang="en-GB" dirty="0">
                <a:solidFill>
                  <a:schemeClr val="accent5">
                    <a:lumMod val="75000"/>
                  </a:schemeClr>
                </a:solidFill>
              </a:rPr>
              <a:t>Three main components of the basal ganglia </a:t>
            </a:r>
          </a:p>
          <a:p>
            <a:pPr marL="571500" indent="-571500">
              <a:lnSpc>
                <a:spcPct val="150000"/>
              </a:lnSpc>
              <a:buFont typeface="+mj-lt"/>
              <a:buAutoNum type="romanLcPeriod"/>
            </a:pPr>
            <a:r>
              <a:rPr lang="en-GB" dirty="0">
                <a:solidFill>
                  <a:schemeClr val="accent5">
                    <a:lumMod val="75000"/>
                  </a:schemeClr>
                </a:solidFill>
              </a:rPr>
              <a:t>The caudate nucleus (=tail)</a:t>
            </a:r>
          </a:p>
          <a:p>
            <a:pPr marL="571500" indent="-571500">
              <a:lnSpc>
                <a:spcPct val="150000"/>
              </a:lnSpc>
              <a:buFont typeface="+mj-lt"/>
              <a:buAutoNum type="romanLcPeriod"/>
            </a:pPr>
            <a:r>
              <a:rPr lang="en-GB" dirty="0">
                <a:solidFill>
                  <a:schemeClr val="accent5">
                    <a:lumMod val="75000"/>
                  </a:schemeClr>
                </a:solidFill>
              </a:rPr>
              <a:t>Putamen (= shell) </a:t>
            </a:r>
          </a:p>
          <a:p>
            <a:pPr marL="571500" indent="-571500">
              <a:lnSpc>
                <a:spcPct val="150000"/>
              </a:lnSpc>
              <a:buFont typeface="+mj-lt"/>
              <a:buAutoNum type="romanLcPeriod"/>
            </a:pPr>
            <a:r>
              <a:rPr lang="en-GB" dirty="0">
                <a:solidFill>
                  <a:schemeClr val="accent5">
                    <a:lumMod val="75000"/>
                  </a:schemeClr>
                </a:solidFill>
              </a:rPr>
              <a:t>Globus pallidus (globus = ball; pallidus = pale) </a:t>
            </a:r>
          </a:p>
        </p:txBody>
      </p:sp>
      <p:sp>
        <p:nvSpPr>
          <p:cNvPr id="6" name="Slide Number Placeholder 5"/>
          <p:cNvSpPr>
            <a:spLocks noGrp="1"/>
          </p:cNvSpPr>
          <p:nvPr>
            <p:ph type="sldNum" sz="quarter" idx="12"/>
          </p:nvPr>
        </p:nvSpPr>
        <p:spPr>
          <a:xfrm>
            <a:off x="9268286" y="6077716"/>
            <a:ext cx="2743200" cy="365125"/>
          </a:xfrm>
        </p:spPr>
        <p:txBody>
          <a:bodyPr/>
          <a:lstStyle/>
          <a:p>
            <a:fld id="{44764371-C035-4639-A4F7-2D1A9DC01669}" type="slidenum">
              <a:rPr lang="en-GB" smtClean="0"/>
              <a:t>5</a:t>
            </a:fld>
            <a:endParaRPr lang="en-GB" dirty="0"/>
          </a:p>
        </p:txBody>
      </p:sp>
      <p:pic>
        <p:nvPicPr>
          <p:cNvPr id="7" name="Picture 6">
            <a:extLst>
              <a:ext uri="{FF2B5EF4-FFF2-40B4-BE49-F238E27FC236}">
                <a16:creationId xmlns:a16="http://schemas.microsoft.com/office/drawing/2014/main" id="{9B2D1A6A-BC4C-463A-9B36-09E1E074F3DF}"/>
              </a:ext>
            </a:extLst>
          </p:cNvPr>
          <p:cNvPicPr>
            <a:picLocks noChangeAspect="1"/>
          </p:cNvPicPr>
          <p:nvPr/>
        </p:nvPicPr>
        <p:blipFill>
          <a:blip r:embed="rId2"/>
          <a:stretch>
            <a:fillRect/>
          </a:stretch>
        </p:blipFill>
        <p:spPr>
          <a:xfrm>
            <a:off x="7018216" y="2418729"/>
            <a:ext cx="5173784" cy="2668278"/>
          </a:xfrm>
          <a:prstGeom prst="rect">
            <a:avLst/>
          </a:prstGeom>
        </p:spPr>
      </p:pic>
    </p:spTree>
    <p:extLst>
      <p:ext uri="{BB962C8B-B14F-4D97-AF65-F5344CB8AC3E}">
        <p14:creationId xmlns:p14="http://schemas.microsoft.com/office/powerpoint/2010/main" val="1807856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solidFill>
            <a:srgbClr val="FFFFCC"/>
          </a:solidFill>
        </p:spPr>
        <p:txBody>
          <a:bodyPr>
            <a:normAutofit/>
          </a:bodyPr>
          <a:lstStyle/>
          <a:p>
            <a:pPr algn="ctr"/>
            <a:r>
              <a:rPr lang="en-US" b="1" dirty="0">
                <a:solidFill>
                  <a:schemeClr val="accent5">
                    <a:lumMod val="75000"/>
                  </a:schemeClr>
                </a:solidFill>
                <a:latin typeface="+mn-lt"/>
              </a:rPr>
              <a:t>Basal nuclei (cont.) </a:t>
            </a:r>
            <a:endParaRPr lang="en-GB" b="1" dirty="0">
              <a:solidFill>
                <a:schemeClr val="accent5">
                  <a:lumMod val="75000"/>
                </a:schemeClr>
              </a:solidFill>
              <a:latin typeface="+mn-lt"/>
            </a:endParaRPr>
          </a:p>
        </p:txBody>
      </p:sp>
      <p:sp>
        <p:nvSpPr>
          <p:cNvPr id="2" name="Slide Number Placeholder 1"/>
          <p:cNvSpPr>
            <a:spLocks noGrp="1"/>
          </p:cNvSpPr>
          <p:nvPr>
            <p:ph type="sldNum" sz="quarter" idx="12"/>
          </p:nvPr>
        </p:nvSpPr>
        <p:spPr/>
        <p:txBody>
          <a:bodyPr/>
          <a:lstStyle/>
          <a:p>
            <a:fld id="{44764371-C035-4639-A4F7-2D1A9DC01669}" type="slidenum">
              <a:rPr lang="en-GB" smtClean="0"/>
              <a:t>6</a:t>
            </a:fld>
            <a:endParaRPr lang="en-GB"/>
          </a:p>
        </p:txBody>
      </p:sp>
      <p:sp>
        <p:nvSpPr>
          <p:cNvPr id="3" name="TextBox 2"/>
          <p:cNvSpPr txBox="1"/>
          <p:nvPr/>
        </p:nvSpPr>
        <p:spPr>
          <a:xfrm>
            <a:off x="838200" y="1690687"/>
            <a:ext cx="7086600" cy="511819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200" dirty="0">
                <a:solidFill>
                  <a:schemeClr val="accent5">
                    <a:lumMod val="75000"/>
                  </a:schemeClr>
                </a:solidFill>
              </a:rPr>
              <a:t>Two of the basal nuclei lie side by side, just lateral to the thalamus:</a:t>
            </a:r>
          </a:p>
          <a:p>
            <a:pPr marL="536575" indent="-342900">
              <a:lnSpc>
                <a:spcPct val="150000"/>
              </a:lnSpc>
              <a:buFont typeface="Wingdings" panose="05000000000000000000" pitchFamily="2" charset="2"/>
              <a:buChar char="ü"/>
            </a:pPr>
            <a:r>
              <a:rPr lang="en-GB" sz="2200" dirty="0">
                <a:solidFill>
                  <a:schemeClr val="accent5">
                    <a:lumMod val="75000"/>
                  </a:schemeClr>
                </a:solidFill>
              </a:rPr>
              <a:t>The globus pallidus - closer to the thalamus</a:t>
            </a:r>
          </a:p>
          <a:p>
            <a:pPr marL="536575" indent="-342900">
              <a:lnSpc>
                <a:spcPct val="150000"/>
              </a:lnSpc>
              <a:buFont typeface="Wingdings" panose="05000000000000000000" pitchFamily="2" charset="2"/>
              <a:buChar char="ü"/>
            </a:pPr>
            <a:r>
              <a:rPr lang="en-GB" sz="2200" dirty="0">
                <a:solidFill>
                  <a:schemeClr val="accent5">
                    <a:lumMod val="75000"/>
                  </a:schemeClr>
                </a:solidFill>
              </a:rPr>
              <a:t>Putamen - closer to the cerebral cortex.</a:t>
            </a:r>
          </a:p>
          <a:p>
            <a:pPr marL="536575" indent="-342900">
              <a:lnSpc>
                <a:spcPct val="150000"/>
              </a:lnSpc>
              <a:buFont typeface="Wingdings" panose="05000000000000000000" pitchFamily="2" charset="2"/>
              <a:buChar char="ü"/>
            </a:pPr>
            <a:r>
              <a:rPr lang="en-GB" sz="2200" dirty="0">
                <a:solidFill>
                  <a:schemeClr val="accent5">
                    <a:lumMod val="75000"/>
                  </a:schemeClr>
                </a:solidFill>
              </a:rPr>
              <a:t>Together - the lentiform nucleus (= shaped like a lens).</a:t>
            </a:r>
          </a:p>
          <a:p>
            <a:pPr marL="536575" indent="-342900">
              <a:lnSpc>
                <a:spcPct val="150000"/>
              </a:lnSpc>
              <a:buFont typeface="Arial" panose="020B0604020202020204" pitchFamily="34" charset="0"/>
              <a:buChar char="•"/>
            </a:pPr>
            <a:r>
              <a:rPr lang="en-GB" sz="2200" dirty="0">
                <a:solidFill>
                  <a:schemeClr val="accent5">
                    <a:lumMod val="75000"/>
                  </a:schemeClr>
                </a:solidFill>
              </a:rPr>
              <a:t>The caudate nucleus has a large “head” connected to a smaller “tail” by a long comma-shaped “body.”</a:t>
            </a:r>
          </a:p>
          <a:p>
            <a:pPr marL="536575" indent="-342900">
              <a:lnSpc>
                <a:spcPct val="150000"/>
              </a:lnSpc>
              <a:buFont typeface="Wingdings" panose="05000000000000000000" pitchFamily="2" charset="2"/>
              <a:buChar char="v"/>
            </a:pPr>
            <a:r>
              <a:rPr lang="en-GB" sz="2200" dirty="0">
                <a:solidFill>
                  <a:schemeClr val="accent5">
                    <a:lumMod val="75000"/>
                  </a:schemeClr>
                </a:solidFill>
              </a:rPr>
              <a:t>The lentiform and caudate nuclei are known as the corpus striatum (corpus= body; striatum = striated). </a:t>
            </a:r>
          </a:p>
          <a:p>
            <a:pPr>
              <a:lnSpc>
                <a:spcPct val="150000"/>
              </a:lnSpc>
            </a:pPr>
            <a:endParaRPr lang="en-GB" sz="2200" dirty="0">
              <a:solidFill>
                <a:schemeClr val="accent5">
                  <a:lumMod val="75000"/>
                </a:schemeClr>
              </a:solidFill>
            </a:endParaRPr>
          </a:p>
        </p:txBody>
      </p:sp>
      <p:pic>
        <p:nvPicPr>
          <p:cNvPr id="7" name="Picture 6">
            <a:extLst>
              <a:ext uri="{FF2B5EF4-FFF2-40B4-BE49-F238E27FC236}">
                <a16:creationId xmlns:a16="http://schemas.microsoft.com/office/drawing/2014/main" id="{5DFC13BD-8A38-42C3-99F2-93E6D8A197BA}"/>
              </a:ext>
            </a:extLst>
          </p:cNvPr>
          <p:cNvPicPr>
            <a:picLocks noChangeAspect="1"/>
          </p:cNvPicPr>
          <p:nvPr/>
        </p:nvPicPr>
        <p:blipFill>
          <a:blip r:embed="rId2"/>
          <a:stretch>
            <a:fillRect/>
          </a:stretch>
        </p:blipFill>
        <p:spPr>
          <a:xfrm>
            <a:off x="7968037" y="1690687"/>
            <a:ext cx="4223963" cy="2179242"/>
          </a:xfrm>
          <a:prstGeom prst="rect">
            <a:avLst/>
          </a:prstGeom>
        </p:spPr>
      </p:pic>
      <p:pic>
        <p:nvPicPr>
          <p:cNvPr id="9" name="Picture 8">
            <a:extLst>
              <a:ext uri="{FF2B5EF4-FFF2-40B4-BE49-F238E27FC236}">
                <a16:creationId xmlns:a16="http://schemas.microsoft.com/office/drawing/2014/main" id="{60D2EFAB-864C-494D-A632-D8E2B56C670C}"/>
              </a:ext>
            </a:extLst>
          </p:cNvPr>
          <p:cNvPicPr>
            <a:picLocks noChangeAspect="1"/>
          </p:cNvPicPr>
          <p:nvPr/>
        </p:nvPicPr>
        <p:blipFill>
          <a:blip r:embed="rId3"/>
          <a:stretch>
            <a:fillRect/>
          </a:stretch>
        </p:blipFill>
        <p:spPr>
          <a:xfrm>
            <a:off x="7816206" y="3869928"/>
            <a:ext cx="4375794" cy="1732085"/>
          </a:xfrm>
          <a:prstGeom prst="rect">
            <a:avLst/>
          </a:prstGeom>
        </p:spPr>
      </p:pic>
    </p:spTree>
    <p:extLst>
      <p:ext uri="{BB962C8B-B14F-4D97-AF65-F5344CB8AC3E}">
        <p14:creationId xmlns:p14="http://schemas.microsoft.com/office/powerpoint/2010/main" val="1176076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114465-28DF-4919-BF7F-E1047F3E6871}"/>
              </a:ext>
            </a:extLst>
          </p:cNvPr>
          <p:cNvSpPr>
            <a:spLocks noGrp="1"/>
          </p:cNvSpPr>
          <p:nvPr>
            <p:ph idx="1"/>
          </p:nvPr>
        </p:nvSpPr>
        <p:spPr>
          <a:xfrm>
            <a:off x="838199" y="1825624"/>
            <a:ext cx="7549055" cy="4895851"/>
          </a:xfrm>
        </p:spPr>
        <p:txBody>
          <a:bodyPr>
            <a:normAutofit fontScale="77500" lnSpcReduction="20000"/>
          </a:bodyPr>
          <a:lstStyle/>
          <a:p>
            <a:pPr>
              <a:lnSpc>
                <a:spcPct val="160000"/>
              </a:lnSpc>
            </a:pPr>
            <a:r>
              <a:rPr lang="en-GB" dirty="0">
                <a:solidFill>
                  <a:schemeClr val="accent5">
                    <a:lumMod val="75000"/>
                  </a:schemeClr>
                </a:solidFill>
              </a:rPr>
              <a:t>Corpus striatum refers to the striated (striped) appearance of the internal capsule as it passes among the basal nuclei. </a:t>
            </a:r>
          </a:p>
          <a:p>
            <a:pPr>
              <a:lnSpc>
                <a:spcPct val="160000"/>
              </a:lnSpc>
            </a:pPr>
            <a:r>
              <a:rPr lang="en-GB" dirty="0">
                <a:solidFill>
                  <a:schemeClr val="accent5">
                    <a:lumMod val="75000"/>
                  </a:schemeClr>
                </a:solidFill>
              </a:rPr>
              <a:t>Nearby structures that are functionally linked to the basal nuclei are: </a:t>
            </a:r>
          </a:p>
          <a:p>
            <a:pPr marL="452438">
              <a:lnSpc>
                <a:spcPct val="160000"/>
              </a:lnSpc>
              <a:buFont typeface="Wingdings" panose="05000000000000000000" pitchFamily="2" charset="2"/>
              <a:buChar char="ü"/>
            </a:pPr>
            <a:r>
              <a:rPr lang="en-GB" b="1" dirty="0">
                <a:solidFill>
                  <a:schemeClr val="accent5">
                    <a:lumMod val="75000"/>
                  </a:schemeClr>
                </a:solidFill>
              </a:rPr>
              <a:t>The substantia nigra </a:t>
            </a:r>
            <a:r>
              <a:rPr lang="en-GB" dirty="0">
                <a:solidFill>
                  <a:schemeClr val="accent5">
                    <a:lumMod val="75000"/>
                  </a:schemeClr>
                </a:solidFill>
              </a:rPr>
              <a:t>of the midbrain - axons from the substantia nigra terminate in the caudate nucleus and putamen</a:t>
            </a:r>
          </a:p>
          <a:p>
            <a:pPr marL="452438">
              <a:lnSpc>
                <a:spcPct val="160000"/>
              </a:lnSpc>
              <a:buFont typeface="Wingdings" panose="05000000000000000000" pitchFamily="2" charset="2"/>
              <a:buChar char="ü"/>
            </a:pPr>
            <a:r>
              <a:rPr lang="en-GB" b="1" dirty="0">
                <a:solidFill>
                  <a:schemeClr val="accent5">
                    <a:lumMod val="75000"/>
                  </a:schemeClr>
                </a:solidFill>
              </a:rPr>
              <a:t>The subthalamic nuclei </a:t>
            </a:r>
            <a:r>
              <a:rPr lang="en-GB" dirty="0">
                <a:solidFill>
                  <a:schemeClr val="accent5">
                    <a:lumMod val="75000"/>
                  </a:schemeClr>
                </a:solidFill>
              </a:rPr>
              <a:t>of the diencephalon- the subthalamic nuclei interconnect with the globus pallidus.</a:t>
            </a:r>
          </a:p>
        </p:txBody>
      </p:sp>
      <p:sp>
        <p:nvSpPr>
          <p:cNvPr id="4" name="Slide Number Placeholder 3">
            <a:extLst>
              <a:ext uri="{FF2B5EF4-FFF2-40B4-BE49-F238E27FC236}">
                <a16:creationId xmlns:a16="http://schemas.microsoft.com/office/drawing/2014/main" id="{41582565-8046-4FEC-8517-0E9319DCE850}"/>
              </a:ext>
            </a:extLst>
          </p:cNvPr>
          <p:cNvSpPr>
            <a:spLocks noGrp="1"/>
          </p:cNvSpPr>
          <p:nvPr>
            <p:ph type="sldNum" sz="quarter" idx="12"/>
          </p:nvPr>
        </p:nvSpPr>
        <p:spPr/>
        <p:txBody>
          <a:bodyPr/>
          <a:lstStyle/>
          <a:p>
            <a:fld id="{44764371-C035-4639-A4F7-2D1A9DC01669}" type="slidenum">
              <a:rPr lang="en-GB" smtClean="0"/>
              <a:t>7</a:t>
            </a:fld>
            <a:endParaRPr lang="en-GB"/>
          </a:p>
        </p:txBody>
      </p:sp>
      <p:pic>
        <p:nvPicPr>
          <p:cNvPr id="5" name="Picture 4">
            <a:extLst>
              <a:ext uri="{FF2B5EF4-FFF2-40B4-BE49-F238E27FC236}">
                <a16:creationId xmlns:a16="http://schemas.microsoft.com/office/drawing/2014/main" id="{01D68B96-355F-4788-A447-8416F61F2B46}"/>
              </a:ext>
            </a:extLst>
          </p:cNvPr>
          <p:cNvPicPr>
            <a:picLocks noChangeAspect="1"/>
          </p:cNvPicPr>
          <p:nvPr/>
        </p:nvPicPr>
        <p:blipFill rotWithShape="1">
          <a:blip r:embed="rId2"/>
          <a:srcRect t="-608" r="9003"/>
          <a:stretch/>
        </p:blipFill>
        <p:spPr>
          <a:xfrm>
            <a:off x="7728093" y="2427891"/>
            <a:ext cx="4463907" cy="2900854"/>
          </a:xfrm>
          <a:prstGeom prst="rect">
            <a:avLst/>
          </a:prstGeom>
        </p:spPr>
      </p:pic>
      <p:sp>
        <p:nvSpPr>
          <p:cNvPr id="6" name="Title 1">
            <a:extLst>
              <a:ext uri="{FF2B5EF4-FFF2-40B4-BE49-F238E27FC236}">
                <a16:creationId xmlns:a16="http://schemas.microsoft.com/office/drawing/2014/main" id="{6086F553-5C10-4C6F-88E6-CA3F69BF2E4E}"/>
              </a:ext>
            </a:extLst>
          </p:cNvPr>
          <p:cNvSpPr>
            <a:spLocks noGrp="1"/>
          </p:cNvSpPr>
          <p:nvPr>
            <p:ph type="title"/>
          </p:nvPr>
        </p:nvSpPr>
        <p:spPr>
          <a:xfrm>
            <a:off x="838200" y="333594"/>
            <a:ext cx="10515600" cy="1325563"/>
          </a:xfrm>
          <a:solidFill>
            <a:srgbClr val="FFFFCC"/>
          </a:solidFill>
        </p:spPr>
        <p:txBody>
          <a:bodyPr>
            <a:normAutofit/>
          </a:bodyPr>
          <a:lstStyle/>
          <a:p>
            <a:pPr algn="ctr"/>
            <a:r>
              <a:rPr lang="en-US" b="1" dirty="0">
                <a:solidFill>
                  <a:schemeClr val="accent5">
                    <a:lumMod val="75000"/>
                  </a:schemeClr>
                </a:solidFill>
                <a:latin typeface="+mn-lt"/>
              </a:rPr>
              <a:t>Basal nuclei (cont.) </a:t>
            </a:r>
            <a:endParaRPr lang="en-GB" b="1" dirty="0">
              <a:solidFill>
                <a:schemeClr val="accent5">
                  <a:lumMod val="75000"/>
                </a:schemeClr>
              </a:solidFill>
              <a:latin typeface="+mn-lt"/>
            </a:endParaRPr>
          </a:p>
        </p:txBody>
      </p:sp>
    </p:spTree>
    <p:extLst>
      <p:ext uri="{BB962C8B-B14F-4D97-AF65-F5344CB8AC3E}">
        <p14:creationId xmlns:p14="http://schemas.microsoft.com/office/powerpoint/2010/main" val="3532913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423407-B71F-4CF2-B119-4EDEEBA6C30D}"/>
              </a:ext>
            </a:extLst>
          </p:cNvPr>
          <p:cNvSpPr>
            <a:spLocks noGrp="1"/>
          </p:cNvSpPr>
          <p:nvPr>
            <p:ph idx="1"/>
          </p:nvPr>
        </p:nvSpPr>
        <p:spPr>
          <a:xfrm>
            <a:off x="838200" y="1825624"/>
            <a:ext cx="9022682" cy="4764361"/>
          </a:xfrm>
        </p:spPr>
        <p:txBody>
          <a:bodyPr>
            <a:noAutofit/>
          </a:bodyPr>
          <a:lstStyle/>
          <a:p>
            <a:pPr>
              <a:lnSpc>
                <a:spcPct val="100000"/>
              </a:lnSpc>
            </a:pPr>
            <a:r>
              <a:rPr lang="en-GB" sz="2400" dirty="0">
                <a:solidFill>
                  <a:schemeClr val="accent5">
                    <a:lumMod val="75000"/>
                  </a:schemeClr>
                </a:solidFill>
              </a:rPr>
              <a:t>The </a:t>
            </a:r>
            <a:r>
              <a:rPr lang="en-GB" sz="2400" b="1" dirty="0">
                <a:solidFill>
                  <a:schemeClr val="accent5">
                    <a:lumMod val="75000"/>
                  </a:schemeClr>
                </a:solidFill>
              </a:rPr>
              <a:t>main input </a:t>
            </a:r>
            <a:r>
              <a:rPr lang="en-GB" sz="2400" dirty="0">
                <a:solidFill>
                  <a:schemeClr val="accent5">
                    <a:lumMod val="75000"/>
                  </a:schemeClr>
                </a:solidFill>
              </a:rPr>
              <a:t>to the basal ganglia comes from entire </a:t>
            </a:r>
            <a:r>
              <a:rPr lang="en-GB" sz="2400" b="1" dirty="0">
                <a:solidFill>
                  <a:schemeClr val="accent5">
                    <a:lumMod val="75000"/>
                  </a:schemeClr>
                </a:solidFill>
              </a:rPr>
              <a:t>cerebral cortex to the striatum</a:t>
            </a:r>
          </a:p>
          <a:p>
            <a:pPr>
              <a:lnSpc>
                <a:spcPct val="100000"/>
              </a:lnSpc>
            </a:pPr>
            <a:r>
              <a:rPr lang="en-GB" sz="2400" b="1" dirty="0">
                <a:solidFill>
                  <a:schemeClr val="accent5">
                    <a:lumMod val="75000"/>
                  </a:schemeClr>
                </a:solidFill>
              </a:rPr>
              <a:t>The putamen </a:t>
            </a:r>
            <a:r>
              <a:rPr lang="en-GB" sz="2400" dirty="0">
                <a:solidFill>
                  <a:schemeClr val="accent5">
                    <a:lumMod val="75000"/>
                  </a:schemeClr>
                </a:solidFill>
              </a:rPr>
              <a:t>is the most important input nucleus of the striatum for </a:t>
            </a:r>
            <a:r>
              <a:rPr lang="en-GB" sz="2400" b="1" dirty="0">
                <a:solidFill>
                  <a:schemeClr val="accent5">
                    <a:lumMod val="75000"/>
                  </a:schemeClr>
                </a:solidFill>
              </a:rPr>
              <a:t>motor control pathways</a:t>
            </a:r>
            <a:r>
              <a:rPr lang="en-GB" sz="2400" dirty="0">
                <a:solidFill>
                  <a:schemeClr val="accent5">
                    <a:lumMod val="75000"/>
                  </a:schemeClr>
                </a:solidFill>
              </a:rPr>
              <a:t>. </a:t>
            </a:r>
          </a:p>
          <a:p>
            <a:pPr>
              <a:lnSpc>
                <a:spcPct val="100000"/>
              </a:lnSpc>
            </a:pPr>
            <a:r>
              <a:rPr lang="en-GB" sz="2400" dirty="0">
                <a:solidFill>
                  <a:schemeClr val="accent5">
                    <a:lumMod val="75000"/>
                  </a:schemeClr>
                </a:solidFill>
              </a:rPr>
              <a:t>Most </a:t>
            </a:r>
            <a:r>
              <a:rPr lang="en-GB" sz="2400" b="1" dirty="0">
                <a:solidFill>
                  <a:schemeClr val="accent5">
                    <a:lumMod val="75000"/>
                  </a:schemeClr>
                </a:solidFill>
              </a:rPr>
              <a:t>cortical inputs </a:t>
            </a:r>
            <a:r>
              <a:rPr lang="en-GB" sz="2400" dirty="0">
                <a:solidFill>
                  <a:schemeClr val="accent5">
                    <a:lumMod val="75000"/>
                  </a:schemeClr>
                </a:solidFill>
              </a:rPr>
              <a:t>to the striatum are </a:t>
            </a:r>
            <a:r>
              <a:rPr lang="en-GB" sz="2400" b="1" dirty="0">
                <a:solidFill>
                  <a:schemeClr val="accent5">
                    <a:lumMod val="75000"/>
                  </a:schemeClr>
                </a:solidFill>
              </a:rPr>
              <a:t>excitatory</a:t>
            </a:r>
            <a:r>
              <a:rPr lang="en-GB" sz="2400" dirty="0">
                <a:solidFill>
                  <a:schemeClr val="accent5">
                    <a:lumMod val="75000"/>
                  </a:schemeClr>
                </a:solidFill>
              </a:rPr>
              <a:t> and use </a:t>
            </a:r>
            <a:r>
              <a:rPr lang="en-GB" sz="2400" b="1" dirty="0">
                <a:solidFill>
                  <a:schemeClr val="accent5">
                    <a:lumMod val="75000"/>
                  </a:schemeClr>
                </a:solidFill>
              </a:rPr>
              <a:t>glutamate</a:t>
            </a:r>
            <a:r>
              <a:rPr lang="en-GB" sz="2400" dirty="0">
                <a:solidFill>
                  <a:schemeClr val="accent5">
                    <a:lumMod val="75000"/>
                  </a:schemeClr>
                </a:solidFill>
              </a:rPr>
              <a:t> as the neurotransmitter</a:t>
            </a:r>
          </a:p>
          <a:p>
            <a:pPr>
              <a:lnSpc>
                <a:spcPct val="100000"/>
              </a:lnSpc>
            </a:pPr>
            <a:r>
              <a:rPr lang="en-GB" sz="2400" dirty="0">
                <a:solidFill>
                  <a:schemeClr val="accent5">
                    <a:lumMod val="75000"/>
                  </a:schemeClr>
                </a:solidFill>
              </a:rPr>
              <a:t>Provide </a:t>
            </a:r>
            <a:r>
              <a:rPr lang="en-GB" sz="2400" b="1" dirty="0">
                <a:solidFill>
                  <a:schemeClr val="accent5">
                    <a:lumMod val="75000"/>
                  </a:schemeClr>
                </a:solidFill>
              </a:rPr>
              <a:t>output</a:t>
            </a:r>
            <a:r>
              <a:rPr lang="en-GB" sz="2400" dirty="0">
                <a:solidFill>
                  <a:schemeClr val="accent5">
                    <a:lumMod val="75000"/>
                  </a:schemeClr>
                </a:solidFill>
              </a:rPr>
              <a:t> to motor parts of the cortex via the </a:t>
            </a:r>
            <a:r>
              <a:rPr lang="en-GB" sz="2400" b="1" dirty="0">
                <a:solidFill>
                  <a:schemeClr val="accent5">
                    <a:lumMod val="75000"/>
                  </a:schemeClr>
                </a:solidFill>
              </a:rPr>
              <a:t>medial and ventral group nuclei of the thalamus</a:t>
            </a:r>
            <a:r>
              <a:rPr lang="en-GB" sz="2400" dirty="0">
                <a:solidFill>
                  <a:schemeClr val="accent5">
                    <a:lumMod val="75000"/>
                  </a:schemeClr>
                </a:solidFill>
              </a:rPr>
              <a:t>. Are </a:t>
            </a:r>
            <a:r>
              <a:rPr lang="en-GB" sz="2400" b="1" dirty="0">
                <a:solidFill>
                  <a:schemeClr val="accent5">
                    <a:lumMod val="75000"/>
                  </a:schemeClr>
                </a:solidFill>
              </a:rPr>
              <a:t>inhibitory</a:t>
            </a:r>
            <a:r>
              <a:rPr lang="en-GB" sz="2400" dirty="0">
                <a:solidFill>
                  <a:schemeClr val="accent5">
                    <a:lumMod val="75000"/>
                  </a:schemeClr>
                </a:solidFill>
              </a:rPr>
              <a:t> and use the neurotransmitter gamma-aminobutyric acid </a:t>
            </a:r>
            <a:r>
              <a:rPr lang="en-GB" sz="2400" b="1" dirty="0">
                <a:solidFill>
                  <a:schemeClr val="accent5">
                    <a:lumMod val="75000"/>
                  </a:schemeClr>
                </a:solidFill>
              </a:rPr>
              <a:t>(GABA)</a:t>
            </a:r>
          </a:p>
          <a:p>
            <a:pPr>
              <a:lnSpc>
                <a:spcPct val="100000"/>
              </a:lnSpc>
            </a:pPr>
            <a:r>
              <a:rPr lang="en-GB" sz="2400" dirty="0">
                <a:solidFill>
                  <a:schemeClr val="accent5">
                    <a:lumMod val="75000"/>
                  </a:schemeClr>
                </a:solidFill>
              </a:rPr>
              <a:t>In addition, the basal nuclei have extensive connections with one another</a:t>
            </a:r>
          </a:p>
        </p:txBody>
      </p:sp>
      <p:sp>
        <p:nvSpPr>
          <p:cNvPr id="4" name="Slide Number Placeholder 3">
            <a:extLst>
              <a:ext uri="{FF2B5EF4-FFF2-40B4-BE49-F238E27FC236}">
                <a16:creationId xmlns:a16="http://schemas.microsoft.com/office/drawing/2014/main" id="{413ECEB5-A4F7-4ACF-9BC2-55B2B290E9C9}"/>
              </a:ext>
            </a:extLst>
          </p:cNvPr>
          <p:cNvSpPr>
            <a:spLocks noGrp="1"/>
          </p:cNvSpPr>
          <p:nvPr>
            <p:ph type="sldNum" sz="quarter" idx="12"/>
          </p:nvPr>
        </p:nvSpPr>
        <p:spPr/>
        <p:txBody>
          <a:bodyPr/>
          <a:lstStyle/>
          <a:p>
            <a:fld id="{44764371-C035-4639-A4F7-2D1A9DC01669}" type="slidenum">
              <a:rPr lang="en-GB" smtClean="0"/>
              <a:t>8</a:t>
            </a:fld>
            <a:endParaRPr lang="en-GB"/>
          </a:p>
        </p:txBody>
      </p:sp>
      <p:pic>
        <p:nvPicPr>
          <p:cNvPr id="5" name="Picture 4">
            <a:extLst>
              <a:ext uri="{FF2B5EF4-FFF2-40B4-BE49-F238E27FC236}">
                <a16:creationId xmlns:a16="http://schemas.microsoft.com/office/drawing/2014/main" id="{5A408EDC-0369-4994-A157-A0E94BDC2F6D}"/>
              </a:ext>
            </a:extLst>
          </p:cNvPr>
          <p:cNvPicPr>
            <a:picLocks noChangeAspect="1"/>
          </p:cNvPicPr>
          <p:nvPr/>
        </p:nvPicPr>
        <p:blipFill>
          <a:blip r:embed="rId2"/>
          <a:stretch>
            <a:fillRect/>
          </a:stretch>
        </p:blipFill>
        <p:spPr>
          <a:xfrm>
            <a:off x="9860882" y="1318037"/>
            <a:ext cx="2312015" cy="2638206"/>
          </a:xfrm>
          <a:prstGeom prst="rect">
            <a:avLst/>
          </a:prstGeom>
        </p:spPr>
      </p:pic>
      <p:pic>
        <p:nvPicPr>
          <p:cNvPr id="6" name="Picture 5">
            <a:extLst>
              <a:ext uri="{FF2B5EF4-FFF2-40B4-BE49-F238E27FC236}">
                <a16:creationId xmlns:a16="http://schemas.microsoft.com/office/drawing/2014/main" id="{D1F505DE-58BE-41A5-9098-46342E8DE20F}"/>
              </a:ext>
            </a:extLst>
          </p:cNvPr>
          <p:cNvPicPr>
            <a:picLocks noChangeAspect="1"/>
          </p:cNvPicPr>
          <p:nvPr/>
        </p:nvPicPr>
        <p:blipFill>
          <a:blip r:embed="rId3"/>
          <a:stretch>
            <a:fillRect/>
          </a:stretch>
        </p:blipFill>
        <p:spPr>
          <a:xfrm>
            <a:off x="9982200" y="3852696"/>
            <a:ext cx="2190697" cy="2503654"/>
          </a:xfrm>
          <a:prstGeom prst="rect">
            <a:avLst/>
          </a:prstGeom>
        </p:spPr>
      </p:pic>
      <p:sp>
        <p:nvSpPr>
          <p:cNvPr id="7" name="Title 1">
            <a:extLst>
              <a:ext uri="{FF2B5EF4-FFF2-40B4-BE49-F238E27FC236}">
                <a16:creationId xmlns:a16="http://schemas.microsoft.com/office/drawing/2014/main" id="{8AC2E747-C73B-434B-8B0C-21BE121BA1F3}"/>
              </a:ext>
            </a:extLst>
          </p:cNvPr>
          <p:cNvSpPr>
            <a:spLocks noGrp="1"/>
          </p:cNvSpPr>
          <p:nvPr>
            <p:ph type="title"/>
          </p:nvPr>
        </p:nvSpPr>
        <p:spPr>
          <a:xfrm>
            <a:off x="838200" y="365125"/>
            <a:ext cx="9144000" cy="1325563"/>
          </a:xfrm>
          <a:solidFill>
            <a:srgbClr val="FFFFCC"/>
          </a:solidFill>
        </p:spPr>
        <p:txBody>
          <a:bodyPr>
            <a:normAutofit/>
          </a:bodyPr>
          <a:lstStyle/>
          <a:p>
            <a:pPr algn="ctr"/>
            <a:r>
              <a:rPr lang="en-GB" sz="3600" b="1" dirty="0">
                <a:solidFill>
                  <a:schemeClr val="accent5">
                    <a:lumMod val="75000"/>
                  </a:schemeClr>
                </a:solidFill>
                <a:latin typeface="+mn-lt"/>
              </a:rPr>
              <a:t>Input, Output, and Intrinsic Connections of the Basal nuclei</a:t>
            </a:r>
          </a:p>
        </p:txBody>
      </p:sp>
    </p:spTree>
    <p:extLst>
      <p:ext uri="{BB962C8B-B14F-4D97-AF65-F5344CB8AC3E}">
        <p14:creationId xmlns:p14="http://schemas.microsoft.com/office/powerpoint/2010/main" val="4045839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7A34-C6C6-4764-B527-3D92D8B0C7C8}"/>
              </a:ext>
            </a:extLst>
          </p:cNvPr>
          <p:cNvSpPr>
            <a:spLocks noGrp="1"/>
          </p:cNvSpPr>
          <p:nvPr>
            <p:ph type="title"/>
          </p:nvPr>
        </p:nvSpPr>
        <p:spPr>
          <a:solidFill>
            <a:srgbClr val="FFFFCC"/>
          </a:solidFill>
        </p:spPr>
        <p:txBody>
          <a:bodyPr vert="horz" lIns="91440" tIns="45720" rIns="91440" bIns="45720" rtlCol="0" anchor="ctr">
            <a:normAutofit/>
          </a:bodyPr>
          <a:lstStyle/>
          <a:p>
            <a:pPr algn="ctr"/>
            <a:r>
              <a:rPr lang="en-GB" b="1" dirty="0">
                <a:solidFill>
                  <a:schemeClr val="accent5">
                    <a:lumMod val="75000"/>
                  </a:schemeClr>
                </a:solidFill>
                <a:latin typeface="+mn-lt"/>
              </a:rPr>
              <a:t>Function of the basal nuclei </a:t>
            </a:r>
          </a:p>
        </p:txBody>
      </p:sp>
      <p:sp>
        <p:nvSpPr>
          <p:cNvPr id="3" name="Content Placeholder 2">
            <a:extLst>
              <a:ext uri="{FF2B5EF4-FFF2-40B4-BE49-F238E27FC236}">
                <a16:creationId xmlns:a16="http://schemas.microsoft.com/office/drawing/2014/main" id="{DB67F899-BB85-47AD-803C-76AB4FD05204}"/>
              </a:ext>
            </a:extLst>
          </p:cNvPr>
          <p:cNvSpPr>
            <a:spLocks noGrp="1"/>
          </p:cNvSpPr>
          <p:nvPr>
            <p:ph idx="1"/>
          </p:nvPr>
        </p:nvSpPr>
        <p:spPr>
          <a:xfrm>
            <a:off x="838200" y="1825624"/>
            <a:ext cx="10515600" cy="4816913"/>
          </a:xfrm>
        </p:spPr>
        <p:txBody>
          <a:bodyPr>
            <a:normAutofit fontScale="77500" lnSpcReduction="20000"/>
          </a:bodyPr>
          <a:lstStyle/>
          <a:p>
            <a:pPr>
              <a:lnSpc>
                <a:spcPct val="160000"/>
              </a:lnSpc>
            </a:pPr>
            <a:r>
              <a:rPr lang="en-GB" dirty="0">
                <a:solidFill>
                  <a:schemeClr val="accent5">
                    <a:lumMod val="75000"/>
                  </a:schemeClr>
                </a:solidFill>
              </a:rPr>
              <a:t>A major function is to help regulate initiation and termination of movements:</a:t>
            </a:r>
          </a:p>
          <a:p>
            <a:pPr marL="714375">
              <a:lnSpc>
                <a:spcPct val="160000"/>
              </a:lnSpc>
              <a:buFont typeface="Wingdings" panose="05000000000000000000" pitchFamily="2" charset="2"/>
              <a:buChar char="ü"/>
            </a:pPr>
            <a:r>
              <a:rPr lang="en-GB" dirty="0">
                <a:solidFill>
                  <a:schemeClr val="accent5">
                    <a:lumMod val="75000"/>
                  </a:schemeClr>
                </a:solidFill>
              </a:rPr>
              <a:t>Activity of the neurons in the putamen precedes or anticipates body movements</a:t>
            </a:r>
          </a:p>
          <a:p>
            <a:pPr marL="714375">
              <a:lnSpc>
                <a:spcPct val="160000"/>
              </a:lnSpc>
              <a:buFont typeface="Wingdings" panose="05000000000000000000" pitchFamily="2" charset="2"/>
              <a:buChar char="ü"/>
            </a:pPr>
            <a:r>
              <a:rPr lang="en-GB" dirty="0">
                <a:solidFill>
                  <a:schemeClr val="accent5">
                    <a:lumMod val="75000"/>
                  </a:schemeClr>
                </a:solidFill>
              </a:rPr>
              <a:t>Activity of the neurons in the caudate nucleus occurs prior to eye movements.</a:t>
            </a:r>
          </a:p>
          <a:p>
            <a:pPr marL="714375">
              <a:lnSpc>
                <a:spcPct val="160000"/>
              </a:lnSpc>
              <a:buFont typeface="Wingdings" panose="05000000000000000000" pitchFamily="2" charset="2"/>
              <a:buChar char="ü"/>
            </a:pPr>
            <a:r>
              <a:rPr lang="en-GB" dirty="0">
                <a:solidFill>
                  <a:schemeClr val="accent5">
                    <a:lumMod val="75000"/>
                  </a:schemeClr>
                </a:solidFill>
              </a:rPr>
              <a:t>The globus pallidus helps regulate the muscle tone required for specific body movements. </a:t>
            </a:r>
          </a:p>
          <a:p>
            <a:pPr>
              <a:lnSpc>
                <a:spcPct val="160000"/>
              </a:lnSpc>
            </a:pPr>
            <a:r>
              <a:rPr lang="en-GB" dirty="0">
                <a:solidFill>
                  <a:schemeClr val="accent5">
                    <a:lumMod val="75000"/>
                  </a:schemeClr>
                </a:solidFill>
              </a:rPr>
              <a:t>The basal nuclei also </a:t>
            </a:r>
            <a:r>
              <a:rPr lang="en-GB" b="1" dirty="0">
                <a:solidFill>
                  <a:schemeClr val="accent5">
                    <a:lumMod val="75000"/>
                  </a:schemeClr>
                </a:solidFill>
              </a:rPr>
              <a:t>control subconscious contractions of skeletal muscles</a:t>
            </a:r>
            <a:r>
              <a:rPr lang="en-GB" dirty="0">
                <a:solidFill>
                  <a:schemeClr val="accent5">
                    <a:lumMod val="75000"/>
                  </a:schemeClr>
                </a:solidFill>
              </a:rPr>
              <a:t>. </a:t>
            </a:r>
          </a:p>
          <a:p>
            <a:pPr marL="809625">
              <a:lnSpc>
                <a:spcPct val="160000"/>
              </a:lnSpc>
              <a:buFont typeface="Wingdings" panose="05000000000000000000" pitchFamily="2" charset="2"/>
              <a:buChar char="ü"/>
            </a:pPr>
            <a:r>
              <a:rPr lang="en-GB" dirty="0">
                <a:solidFill>
                  <a:schemeClr val="accent5">
                    <a:lumMod val="75000"/>
                  </a:schemeClr>
                </a:solidFill>
              </a:rPr>
              <a:t>Examples include automatic arm swings while walking and true</a:t>
            </a:r>
          </a:p>
          <a:p>
            <a:pPr marL="809625">
              <a:lnSpc>
                <a:spcPct val="160000"/>
              </a:lnSpc>
              <a:buFont typeface="Wingdings" panose="05000000000000000000" pitchFamily="2" charset="2"/>
              <a:buChar char="ü"/>
            </a:pPr>
            <a:r>
              <a:rPr lang="en-GB" dirty="0">
                <a:solidFill>
                  <a:schemeClr val="accent5">
                    <a:lumMod val="75000"/>
                  </a:schemeClr>
                </a:solidFill>
              </a:rPr>
              <a:t>laughter in response to a joke</a:t>
            </a:r>
          </a:p>
        </p:txBody>
      </p:sp>
      <p:sp>
        <p:nvSpPr>
          <p:cNvPr id="4" name="Slide Number Placeholder 3">
            <a:extLst>
              <a:ext uri="{FF2B5EF4-FFF2-40B4-BE49-F238E27FC236}">
                <a16:creationId xmlns:a16="http://schemas.microsoft.com/office/drawing/2014/main" id="{AF598958-137C-48A7-8EE3-EEDB9E53E65A}"/>
              </a:ext>
            </a:extLst>
          </p:cNvPr>
          <p:cNvSpPr>
            <a:spLocks noGrp="1"/>
          </p:cNvSpPr>
          <p:nvPr>
            <p:ph type="sldNum" sz="quarter" idx="12"/>
          </p:nvPr>
        </p:nvSpPr>
        <p:spPr/>
        <p:txBody>
          <a:bodyPr/>
          <a:lstStyle/>
          <a:p>
            <a:fld id="{44764371-C035-4639-A4F7-2D1A9DC01669}" type="slidenum">
              <a:rPr lang="en-GB" smtClean="0"/>
              <a:t>9</a:t>
            </a:fld>
            <a:endParaRPr lang="en-GB"/>
          </a:p>
        </p:txBody>
      </p:sp>
    </p:spTree>
    <p:extLst>
      <p:ext uri="{BB962C8B-B14F-4D97-AF65-F5344CB8AC3E}">
        <p14:creationId xmlns:p14="http://schemas.microsoft.com/office/powerpoint/2010/main" val="8247185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our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2399</TotalTime>
  <Words>2638</Words>
  <Application>Microsoft Office PowerPoint</Application>
  <PresentationFormat>Widescreen</PresentationFormat>
  <Paragraphs>291</Paragraphs>
  <Slides>43</Slides>
  <Notes>16</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43</vt:i4>
      </vt:variant>
    </vt:vector>
  </HeadingPairs>
  <TitlesOfParts>
    <vt:vector size="62" baseType="lpstr">
      <vt:lpstr>Abadi</vt:lpstr>
      <vt:lpstr>Arial</vt:lpstr>
      <vt:lpstr>Arial Narrow</vt:lpstr>
      <vt:lpstr>Calibri</vt:lpstr>
      <vt:lpstr>Calibri Light</vt:lpstr>
      <vt:lpstr>Courier New</vt:lpstr>
      <vt:lpstr>Georgia</vt:lpstr>
      <vt:lpstr>JMyriadSemibold</vt:lpstr>
      <vt:lpstr>PalatinoLT-Roman</vt:lpstr>
      <vt:lpstr>Wingdings</vt:lpstr>
      <vt:lpstr>Wingdings 2</vt:lpstr>
      <vt:lpstr>Wingdings 3</vt:lpstr>
      <vt:lpstr>Office Theme</vt:lpstr>
      <vt:lpstr>1_Office Theme</vt:lpstr>
      <vt:lpstr>2_Office Theme</vt:lpstr>
      <vt:lpstr>3_Office Theme</vt:lpstr>
      <vt:lpstr>4_Office Theme</vt:lpstr>
      <vt:lpstr>Source</vt:lpstr>
      <vt:lpstr>5_Office Theme</vt:lpstr>
      <vt:lpstr>Medicine (MBChB)</vt:lpstr>
      <vt:lpstr>Clinical neuroanatomy: Basal ganglia ,the Limbic System, Corticospinal pathway and Somatosensory pathway </vt:lpstr>
      <vt:lpstr>Learning outcomes</vt:lpstr>
      <vt:lpstr> Basal nuclei (Ganglia)  </vt:lpstr>
      <vt:lpstr>Basal nuclei</vt:lpstr>
      <vt:lpstr>Basal nuclei (cont.) </vt:lpstr>
      <vt:lpstr>Basal nuclei (cont.) </vt:lpstr>
      <vt:lpstr>Input, Output, and Intrinsic Connections of the Basal nuclei</vt:lpstr>
      <vt:lpstr>Function of the basal nuclei </vt:lpstr>
      <vt:lpstr>Basal nuclei</vt:lpstr>
      <vt:lpstr>Movement Disorders </vt:lpstr>
      <vt:lpstr>Movement Disorders </vt:lpstr>
      <vt:lpstr>Parkinson Disease</vt:lpstr>
      <vt:lpstr>Parkinson Disease (Cont.)</vt:lpstr>
      <vt:lpstr>Parkinson Disease (Cont.)</vt:lpstr>
      <vt:lpstr>Parkinson Disease (Cont.)</vt:lpstr>
      <vt:lpstr> Limbic system  </vt:lpstr>
      <vt:lpstr>  Limbic system   </vt:lpstr>
      <vt:lpstr>Components of the limbic system</vt:lpstr>
      <vt:lpstr>PowerPoint Presentation</vt:lpstr>
      <vt:lpstr>Cingulate gyrus </vt:lpstr>
      <vt:lpstr>  Hippocampus  </vt:lpstr>
      <vt:lpstr>  Amygdaloid Nucleus  </vt:lpstr>
      <vt:lpstr>Thalamus</vt:lpstr>
      <vt:lpstr>Function of the thalamus </vt:lpstr>
      <vt:lpstr>Hypothalamus</vt:lpstr>
      <vt:lpstr> Functions of Hypothalamus </vt:lpstr>
      <vt:lpstr> Corticospinal pathway </vt:lpstr>
      <vt:lpstr>Locations of major sensory and motor tracts</vt:lpstr>
      <vt:lpstr>Lateral and Medial Descending Motor Systems</vt:lpstr>
      <vt:lpstr>Lateral corticospinal tract</vt:lpstr>
      <vt:lpstr>Anterior corticospinal tract</vt:lpstr>
      <vt:lpstr> Somatosensory Pathways </vt:lpstr>
      <vt:lpstr>Somatosensory Pathways</vt:lpstr>
      <vt:lpstr>Posterior Column–Medial Lemniscal Pathway</vt:lpstr>
      <vt:lpstr>Anterolateral Pathways</vt:lpstr>
      <vt:lpstr> Your turn! Identify the following structures </vt:lpstr>
      <vt:lpstr>PowerPoint Presentation</vt:lpstr>
      <vt:lpstr>PowerPoint Presentation</vt:lpstr>
      <vt:lpstr>Lecture Content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Hayder Lazim</cp:lastModifiedBy>
  <cp:revision>223</cp:revision>
  <dcterms:created xsi:type="dcterms:W3CDTF">2022-01-21T13:11:58Z</dcterms:created>
  <dcterms:modified xsi:type="dcterms:W3CDTF">2023-01-26T20:11:01Z</dcterms:modified>
</cp:coreProperties>
</file>