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7" r:id="rId4"/>
    <p:sldMasterId id="2147483670" r:id="rId5"/>
    <p:sldMasterId id="2147483686" r:id="rId6"/>
    <p:sldMasterId id="2147483689" r:id="rId7"/>
  </p:sldMasterIdLst>
  <p:notesMasterIdLst>
    <p:notesMasterId r:id="rId19"/>
  </p:notesMasterIdLst>
  <p:sldIdLst>
    <p:sldId id="902" r:id="rId8"/>
    <p:sldId id="903" r:id="rId9"/>
    <p:sldId id="904" r:id="rId10"/>
    <p:sldId id="905" r:id="rId11"/>
    <p:sldId id="906" r:id="rId12"/>
    <p:sldId id="907" r:id="rId13"/>
    <p:sldId id="908" r:id="rId14"/>
    <p:sldId id="909" r:id="rId15"/>
    <p:sldId id="910" r:id="rId16"/>
    <p:sldId id="911" r:id="rId17"/>
    <p:sldId id="912" r:id="rId1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alk" id="{FA87E235-C7F6-4967-8500-034F0B7FBC51}">
          <p14:sldIdLst>
            <p14:sldId id="902"/>
            <p14:sldId id="903"/>
            <p14:sldId id="904"/>
            <p14:sldId id="905"/>
            <p14:sldId id="906"/>
            <p14:sldId id="907"/>
            <p14:sldId id="908"/>
            <p14:sldId id="909"/>
            <p14:sldId id="910"/>
            <p14:sldId id="911"/>
            <p14:sldId id="91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accent5">
        <a:lumMod val="90000"/>
        <a:lumOff val="10000"/>
      </a:schemeClr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4B"/>
    <a:srgbClr val="E6E100"/>
    <a:srgbClr val="FFFF11"/>
    <a:srgbClr val="E7E200"/>
    <a:srgbClr val="A80000"/>
    <a:srgbClr val="FFFFCC"/>
    <a:srgbClr val="002E5F"/>
    <a:srgbClr val="FFFF99"/>
    <a:srgbClr val="696A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199" autoAdjust="0"/>
  </p:normalViewPr>
  <p:slideViewPr>
    <p:cSldViewPr snapToGrid="0">
      <p:cViewPr varScale="1">
        <p:scale>
          <a:sx n="82" d="100"/>
          <a:sy n="82" d="100"/>
        </p:scale>
        <p:origin x="1050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6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lie Davison" userId="8b88c636-abd2-4a6b-8b38-76796d45d30e" providerId="ADAL" clId="{2D09AE36-F20B-461A-8E9B-7A4C5F34BD57}"/>
    <pc:docChg chg="delSld delSection modSection">
      <pc:chgData name="Ellie Davison" userId="8b88c636-abd2-4a6b-8b38-76796d45d30e" providerId="ADAL" clId="{2D09AE36-F20B-461A-8E9B-7A4C5F34BD57}" dt="2022-07-12T11:23:35.555" v="1" actId="47"/>
      <pc:docMkLst>
        <pc:docMk/>
      </pc:docMkLst>
      <pc:sldChg chg="del">
        <pc:chgData name="Ellie Davison" userId="8b88c636-abd2-4a6b-8b38-76796d45d30e" providerId="ADAL" clId="{2D09AE36-F20B-461A-8E9B-7A4C5F34BD57}" dt="2022-07-12T11:23:33.567" v="0" actId="47"/>
        <pc:sldMkLst>
          <pc:docMk/>
          <pc:sldMk cId="1191623949" sldId="277"/>
        </pc:sldMkLst>
      </pc:sldChg>
      <pc:sldChg chg="del">
        <pc:chgData name="Ellie Davison" userId="8b88c636-abd2-4a6b-8b38-76796d45d30e" providerId="ADAL" clId="{2D09AE36-F20B-461A-8E9B-7A4C5F34BD57}" dt="2022-07-12T11:23:33.567" v="0" actId="47"/>
        <pc:sldMkLst>
          <pc:docMk/>
          <pc:sldMk cId="1291812304" sldId="865"/>
        </pc:sldMkLst>
      </pc:sldChg>
      <pc:sldChg chg="del">
        <pc:chgData name="Ellie Davison" userId="8b88c636-abd2-4a6b-8b38-76796d45d30e" providerId="ADAL" clId="{2D09AE36-F20B-461A-8E9B-7A4C5F34BD57}" dt="2022-07-12T11:23:33.567" v="0" actId="47"/>
        <pc:sldMkLst>
          <pc:docMk/>
          <pc:sldMk cId="1476505038" sldId="901"/>
        </pc:sldMkLst>
      </pc:sldChg>
      <pc:sldMasterChg chg="delSldLayout">
        <pc:chgData name="Ellie Davison" userId="8b88c636-abd2-4a6b-8b38-76796d45d30e" providerId="ADAL" clId="{2D09AE36-F20B-461A-8E9B-7A4C5F34BD57}" dt="2022-07-12T11:23:33.567" v="0" actId="47"/>
        <pc:sldMasterMkLst>
          <pc:docMk/>
          <pc:sldMasterMk cId="2080124796" sldId="2147483667"/>
        </pc:sldMasterMkLst>
        <pc:sldLayoutChg chg="del">
          <pc:chgData name="Ellie Davison" userId="8b88c636-abd2-4a6b-8b38-76796d45d30e" providerId="ADAL" clId="{2D09AE36-F20B-461A-8E9B-7A4C5F34BD57}" dt="2022-07-12T11:23:33.567" v="0" actId="47"/>
          <pc:sldLayoutMkLst>
            <pc:docMk/>
            <pc:sldMasterMk cId="2080124796" sldId="2147483667"/>
            <pc:sldLayoutMk cId="4114265882" sldId="2147483692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EB1907-4927-0B46-86D1-048F3FD37EA6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01F1FD-E4E3-E344-83FE-08ED3C57BB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14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01F1FD-E4E3-E344-83FE-08ED3C57BBC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9361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01F1FD-E4E3-E344-83FE-08ED3C57BBC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1751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01F1FD-E4E3-E344-83FE-08ED3C57BBC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2701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01F1FD-E4E3-E344-83FE-08ED3C57BBC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8902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01F1FD-E4E3-E344-83FE-08ED3C57BBC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3603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01F1FD-E4E3-E344-83FE-08ED3C57BBC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149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1262" y="273845"/>
            <a:ext cx="8153452" cy="303671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Headline Title Here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81262" y="694135"/>
            <a:ext cx="8153452" cy="3821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i="1">
                <a:solidFill>
                  <a:srgbClr val="002E5F"/>
                </a:solidFill>
                <a:latin typeface="Goudy Modern MT"/>
                <a:cs typeface="Goudy Modern MT"/>
              </a:defRPr>
            </a:lvl1pPr>
          </a:lstStyle>
          <a:p>
            <a:pPr lvl="0"/>
            <a:r>
              <a:rPr lang="en-US"/>
              <a:t>Subtitle here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81014" y="1302544"/>
            <a:ext cx="3559175" cy="26212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4259263" y="1302544"/>
            <a:ext cx="4375451" cy="2621274"/>
          </a:xfrm>
          <a:prstGeom prst="rect">
            <a:avLst/>
          </a:prstGeo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81262" y="1302544"/>
            <a:ext cx="8153452" cy="262127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add bullets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81262" y="273845"/>
            <a:ext cx="8153452" cy="303671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Headline Title Here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81262" y="694135"/>
            <a:ext cx="8153452" cy="3821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i="1">
                <a:solidFill>
                  <a:srgbClr val="002E5F"/>
                </a:solidFill>
                <a:latin typeface="Goudy Modern MT"/>
                <a:cs typeface="Goudy Modern MT"/>
              </a:defRPr>
            </a:lvl1pPr>
          </a:lstStyle>
          <a:p>
            <a:pPr lvl="0"/>
            <a:r>
              <a:rPr lang="en-US"/>
              <a:t>Subtitle here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81262" y="1975323"/>
            <a:ext cx="8153452" cy="637316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3100" i="1">
                <a:solidFill>
                  <a:srgbClr val="002E5F"/>
                </a:solidFill>
                <a:latin typeface="Goudy Modern MT"/>
                <a:cs typeface="Goudy Modern MT"/>
              </a:defRPr>
            </a:lvl1pPr>
          </a:lstStyle>
          <a:p>
            <a:r>
              <a:rPr lang="en-US"/>
              <a:t>‘Large quote space lorem ipsum’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81262" y="2612639"/>
            <a:ext cx="8153452" cy="3821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400" i="0">
                <a:solidFill>
                  <a:srgbClr val="696A6F"/>
                </a:solidFill>
                <a:latin typeface="Goudy Modern MT"/>
                <a:cs typeface="Goudy Modern MT"/>
              </a:defRPr>
            </a:lvl1pPr>
          </a:lstStyle>
          <a:p>
            <a:pPr lvl="0"/>
            <a:r>
              <a:rPr lang="en-US"/>
              <a:t>Attribute quote here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1262" y="1975323"/>
            <a:ext cx="8153452" cy="637316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3100" i="1">
                <a:solidFill>
                  <a:srgbClr val="002E5F"/>
                </a:solidFill>
                <a:latin typeface="Goudy Modern MT"/>
                <a:cs typeface="Goudy Modern MT"/>
              </a:defRPr>
            </a:lvl1pPr>
          </a:lstStyle>
          <a:p>
            <a:r>
              <a:rPr lang="en-US"/>
              <a:t>‘Large quote space lorem ipsum’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81262" y="2612639"/>
            <a:ext cx="8153452" cy="3821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400" i="0">
                <a:solidFill>
                  <a:srgbClr val="696A6F"/>
                </a:solidFill>
                <a:latin typeface="Goudy Modern MT"/>
                <a:cs typeface="Goudy Modern MT"/>
              </a:defRPr>
            </a:lvl1pPr>
          </a:lstStyle>
          <a:p>
            <a:pPr lvl="0"/>
            <a:r>
              <a:rPr lang="en-US"/>
              <a:t>Attribute quote here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1263" y="273846"/>
            <a:ext cx="8153452" cy="303671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Headline Title Here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81263" y="694135"/>
            <a:ext cx="8153452" cy="3821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i="1">
                <a:solidFill>
                  <a:srgbClr val="002E5F"/>
                </a:solidFill>
                <a:latin typeface="Goudy Modern MT"/>
                <a:cs typeface="Goudy Modern MT"/>
              </a:defRPr>
            </a:lvl1pPr>
          </a:lstStyle>
          <a:p>
            <a:pPr lvl="0"/>
            <a:r>
              <a:rPr lang="en-US"/>
              <a:t>Subtitle here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81015" y="1302544"/>
            <a:ext cx="3559175" cy="26212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4259264" y="1302544"/>
            <a:ext cx="4375451" cy="2621274"/>
          </a:xfrm>
          <a:prstGeom prst="rect">
            <a:avLst/>
          </a:prstGeom>
        </p:spPr>
        <p:txBody>
          <a:bodyPr/>
          <a:lstStyle/>
          <a:p>
            <a:pPr marL="228594" marR="0" lvl="0" indent="-228594" algn="l" defTabSz="91437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863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81263" y="1302544"/>
            <a:ext cx="8153452" cy="262127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add bullets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81263" y="273846"/>
            <a:ext cx="8153452" cy="303671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Headline Title Here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81263" y="694135"/>
            <a:ext cx="8153452" cy="3821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i="1">
                <a:solidFill>
                  <a:srgbClr val="002E5F"/>
                </a:solidFill>
                <a:latin typeface="Goudy Modern MT"/>
                <a:cs typeface="Goudy Modern MT"/>
              </a:defRPr>
            </a:lvl1pPr>
          </a:lstStyle>
          <a:p>
            <a:pPr lvl="0"/>
            <a:r>
              <a:rPr lang="en-US"/>
              <a:t>Subtitle here</a:t>
            </a:r>
          </a:p>
        </p:txBody>
      </p:sp>
    </p:spTree>
    <p:extLst>
      <p:ext uri="{BB962C8B-B14F-4D97-AF65-F5344CB8AC3E}">
        <p14:creationId xmlns:p14="http://schemas.microsoft.com/office/powerpoint/2010/main" val="527818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1262" y="273845"/>
            <a:ext cx="8153452" cy="303671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Headline Title Here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81262" y="694135"/>
            <a:ext cx="8153452" cy="3821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i="1">
                <a:solidFill>
                  <a:srgbClr val="002E5F"/>
                </a:solidFill>
                <a:latin typeface="Goudy Modern MT"/>
                <a:cs typeface="Goudy Modern MT"/>
              </a:defRPr>
            </a:lvl1pPr>
          </a:lstStyle>
          <a:p>
            <a:pPr lvl="0"/>
            <a:r>
              <a:rPr lang="en-US"/>
              <a:t>Subtitle here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81014" y="1302544"/>
            <a:ext cx="3559175" cy="26212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4259263" y="1302544"/>
            <a:ext cx="4375451" cy="2621274"/>
          </a:xfrm>
          <a:prstGeom prst="rect">
            <a:avLst/>
          </a:prstGeo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106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81262" y="1302544"/>
            <a:ext cx="8153452" cy="262127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add bullets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81262" y="273845"/>
            <a:ext cx="8153452" cy="303671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Headline Title Here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81262" y="694135"/>
            <a:ext cx="8153452" cy="3821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i="1">
                <a:solidFill>
                  <a:srgbClr val="002E5F"/>
                </a:solidFill>
                <a:latin typeface="Goudy Modern MT"/>
                <a:cs typeface="Goudy Modern MT"/>
              </a:defRPr>
            </a:lvl1pPr>
          </a:lstStyle>
          <a:p>
            <a:pPr lvl="0"/>
            <a:r>
              <a:rPr lang="en-US"/>
              <a:t>Subtitle here</a:t>
            </a:r>
          </a:p>
        </p:txBody>
      </p:sp>
    </p:spTree>
    <p:extLst>
      <p:ext uri="{BB962C8B-B14F-4D97-AF65-F5344CB8AC3E}">
        <p14:creationId xmlns:p14="http://schemas.microsoft.com/office/powerpoint/2010/main" val="1911578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463"/>
          <a:stretch/>
        </p:blipFill>
        <p:spPr>
          <a:xfrm>
            <a:off x="0" y="4190034"/>
            <a:ext cx="9141291" cy="953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124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300" kern="1200" baseline="0">
          <a:solidFill>
            <a:schemeClr val="bg2">
              <a:lumMod val="10000"/>
            </a:schemeClr>
          </a:solidFill>
          <a:latin typeface="Goudy Modern MT"/>
          <a:ea typeface="Helvetica" charset="0"/>
          <a:cs typeface="Goudy Modern MT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2">
              <a:lumMod val="10000"/>
            </a:schemeClr>
          </a:solidFill>
          <a:latin typeface="Helvetica" charset="0"/>
          <a:ea typeface="Helvetica" charset="0"/>
          <a:cs typeface="Helvetica" charset="0"/>
        </a:defRPr>
      </a:lvl1pPr>
      <a:lvl2pPr marL="469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2">
              <a:lumMod val="10000"/>
            </a:schemeClr>
          </a:solidFill>
          <a:latin typeface="Helvetica" charset="0"/>
          <a:ea typeface="Helvetica" charset="0"/>
          <a:cs typeface="Helvetica" charset="0"/>
        </a:defRPr>
      </a:lvl2pPr>
      <a:lvl3pPr marL="711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2">
              <a:lumMod val="10000"/>
            </a:schemeClr>
          </a:solidFill>
          <a:latin typeface="Helvetica" charset="0"/>
          <a:ea typeface="Helvetica" charset="0"/>
          <a:cs typeface="Helvetica" charset="0"/>
        </a:defRPr>
      </a:lvl3pPr>
      <a:lvl4pPr marL="952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2">
              <a:lumMod val="10000"/>
            </a:schemeClr>
          </a:solidFill>
          <a:latin typeface="Helvetica" charset="0"/>
          <a:ea typeface="Helvetica" charset="0"/>
          <a:cs typeface="Helvetica" charset="0"/>
        </a:defRPr>
      </a:lvl4pPr>
      <a:lvl5pPr marL="1193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2">
              <a:lumMod val="10000"/>
            </a:schemeClr>
          </a:solidFill>
          <a:latin typeface="Helvetica" charset="0"/>
          <a:ea typeface="Helvetica" charset="0"/>
          <a:cs typeface="Helvetica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463"/>
          <a:stretch/>
        </p:blipFill>
        <p:spPr>
          <a:xfrm>
            <a:off x="0" y="4190034"/>
            <a:ext cx="9141291" cy="953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815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300" kern="1200" baseline="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  <a:lvl2pPr marL="469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2pPr>
      <a:lvl3pPr marL="711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Helvetica" charset="0"/>
          <a:ea typeface="Helvetica" charset="0"/>
          <a:cs typeface="Helvetica" charset="0"/>
        </a:defRPr>
      </a:lvl3pPr>
      <a:lvl4pPr marL="952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4pPr>
      <a:lvl5pPr marL="1193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463"/>
          <a:stretch/>
        </p:blipFill>
        <p:spPr>
          <a:xfrm>
            <a:off x="1" y="4190035"/>
            <a:ext cx="9141291" cy="953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104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</p:sldLayoutIdLst>
  <p:txStyles>
    <p:titleStyle>
      <a:lvl1pPr algn="l" defTabSz="914378" rtl="0" eaLnBrk="1" latinLnBrk="0" hangingPunct="1">
        <a:lnSpc>
          <a:spcPct val="90000"/>
        </a:lnSpc>
        <a:spcBef>
          <a:spcPct val="0"/>
        </a:spcBef>
        <a:buNone/>
        <a:defRPr sz="2300" kern="1200" baseline="0">
          <a:solidFill>
            <a:schemeClr val="bg2">
              <a:lumMod val="10000"/>
            </a:schemeClr>
          </a:solidFill>
          <a:latin typeface="Goudy Modern MT"/>
          <a:ea typeface="Helvetica" charset="0"/>
          <a:cs typeface="Goudy Modern MT"/>
        </a:defRPr>
      </a:lvl1pPr>
    </p:titleStyle>
    <p:bodyStyle>
      <a:lvl1pPr marL="228594" indent="-228594" algn="l" defTabSz="91437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2">
              <a:lumMod val="10000"/>
            </a:schemeClr>
          </a:solidFill>
          <a:latin typeface="Helvetica" charset="0"/>
          <a:ea typeface="Helvetica" charset="0"/>
          <a:cs typeface="Helvetica" charset="0"/>
        </a:defRPr>
      </a:lvl1pPr>
      <a:lvl2pPr marL="469788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2">
              <a:lumMod val="10000"/>
            </a:schemeClr>
          </a:solidFill>
          <a:latin typeface="Helvetica" charset="0"/>
          <a:ea typeface="Helvetica" charset="0"/>
          <a:cs typeface="Helvetica" charset="0"/>
        </a:defRPr>
      </a:lvl2pPr>
      <a:lvl3pPr marL="710982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2">
              <a:lumMod val="10000"/>
            </a:schemeClr>
          </a:solidFill>
          <a:latin typeface="Helvetica" charset="0"/>
          <a:ea typeface="Helvetica" charset="0"/>
          <a:cs typeface="Helvetica" charset="0"/>
        </a:defRPr>
      </a:lvl3pPr>
      <a:lvl4pPr marL="952176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2">
              <a:lumMod val="10000"/>
            </a:schemeClr>
          </a:solidFill>
          <a:latin typeface="Helvetica" charset="0"/>
          <a:ea typeface="Helvetica" charset="0"/>
          <a:cs typeface="Helvetica" charset="0"/>
        </a:defRPr>
      </a:lvl4pPr>
      <a:lvl5pPr marL="1193370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2">
              <a:lumMod val="10000"/>
            </a:schemeClr>
          </a:solidFill>
          <a:latin typeface="Helvetica" charset="0"/>
          <a:ea typeface="Helvetica" charset="0"/>
          <a:cs typeface="Helvetica" charset="0"/>
        </a:defRPr>
      </a:lvl5pPr>
      <a:lvl6pPr marL="2514537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463"/>
          <a:stretch/>
        </p:blipFill>
        <p:spPr>
          <a:xfrm>
            <a:off x="0" y="4190034"/>
            <a:ext cx="9141291" cy="953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935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300" kern="1200" baseline="0">
          <a:solidFill>
            <a:schemeClr val="bg2">
              <a:lumMod val="10000"/>
            </a:schemeClr>
          </a:solidFill>
          <a:latin typeface="Goudy Modern MT"/>
          <a:ea typeface="Helvetica" charset="0"/>
          <a:cs typeface="Goudy Modern MT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2">
              <a:lumMod val="10000"/>
            </a:schemeClr>
          </a:solidFill>
          <a:latin typeface="Helvetica" charset="0"/>
          <a:ea typeface="Helvetica" charset="0"/>
          <a:cs typeface="Helvetica" charset="0"/>
        </a:defRPr>
      </a:lvl1pPr>
      <a:lvl2pPr marL="469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2">
              <a:lumMod val="10000"/>
            </a:schemeClr>
          </a:solidFill>
          <a:latin typeface="Helvetica" charset="0"/>
          <a:ea typeface="Helvetica" charset="0"/>
          <a:cs typeface="Helvetica" charset="0"/>
        </a:defRPr>
      </a:lvl2pPr>
      <a:lvl3pPr marL="711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2">
              <a:lumMod val="10000"/>
            </a:schemeClr>
          </a:solidFill>
          <a:latin typeface="Helvetica" charset="0"/>
          <a:ea typeface="Helvetica" charset="0"/>
          <a:cs typeface="Helvetica" charset="0"/>
        </a:defRPr>
      </a:lvl3pPr>
      <a:lvl4pPr marL="952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2">
              <a:lumMod val="10000"/>
            </a:schemeClr>
          </a:solidFill>
          <a:latin typeface="Helvetica" charset="0"/>
          <a:ea typeface="Helvetica" charset="0"/>
          <a:cs typeface="Helvetica" charset="0"/>
        </a:defRPr>
      </a:lvl4pPr>
      <a:lvl5pPr marL="1193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2">
              <a:lumMod val="10000"/>
            </a:schemeClr>
          </a:solidFill>
          <a:latin typeface="Helvetica" charset="0"/>
          <a:ea typeface="Helvetica" charset="0"/>
          <a:cs typeface="Helvetica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19633-338E-432D-B562-4E124D90B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247" y="837371"/>
            <a:ext cx="4443224" cy="1469894"/>
          </a:xfrm>
        </p:spPr>
        <p:txBody>
          <a:bodyPr/>
          <a:lstStyle/>
          <a:p>
            <a:pPr algn="ctr">
              <a:lnSpc>
                <a:spcPct val="110000"/>
              </a:lnSpc>
              <a:spcBef>
                <a:spcPts val="1200"/>
              </a:spcBef>
            </a:pPr>
            <a:r>
              <a:rPr lang="en-GB" sz="2800" b="1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Top Ten Tips  </a:t>
            </a:r>
            <a:br>
              <a:rPr lang="en-GB" sz="2800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GB" sz="1400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                 </a:t>
            </a:r>
            <a:r>
              <a:rPr lang="en-GB" sz="2800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                                for accessible, engaging video microlectures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95A5B3-A4FD-429F-B074-8E1BA3B9F8E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60143" y="3365233"/>
            <a:ext cx="2081432" cy="388033"/>
          </a:xfrm>
        </p:spPr>
        <p:txBody>
          <a:bodyPr/>
          <a:lstStyle/>
          <a:p>
            <a:r>
              <a:rPr lang="en-GB" dirty="0">
                <a:solidFill>
                  <a:srgbClr val="002060"/>
                </a:solidFill>
              </a:rPr>
              <a:t>Dr Ellie Davison</a:t>
            </a:r>
          </a:p>
        </p:txBody>
      </p:sp>
      <p:pic>
        <p:nvPicPr>
          <p:cNvPr id="6" name="Picture 2" descr="Free illustrations of Top">
            <a:extLst>
              <a:ext uri="{FF2B5EF4-FFF2-40B4-BE49-F238E27FC236}">
                <a16:creationId xmlns:a16="http://schemas.microsoft.com/office/drawing/2014/main" id="{B91E0F51-D474-436C-A1FB-4DBEF05909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901608" y="0"/>
            <a:ext cx="4242391" cy="4242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00943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Number two">
            <a:extLst>
              <a:ext uri="{FF2B5EF4-FFF2-40B4-BE49-F238E27FC236}">
                <a16:creationId xmlns:a16="http://schemas.microsoft.com/office/drawing/2014/main" id="{3CD5C444-20CC-4F13-936D-EBBC18241D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48" r="29491"/>
          <a:stretch/>
        </p:blipFill>
        <p:spPr bwMode="auto">
          <a:xfrm>
            <a:off x="0" y="0"/>
            <a:ext cx="2944678" cy="4243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89171D4-5A28-4F18-835D-A3A8F3535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5197" y="146254"/>
            <a:ext cx="5009483" cy="303671"/>
          </a:xfrm>
        </p:spPr>
        <p:txBody>
          <a:bodyPr/>
          <a:lstStyle/>
          <a:p>
            <a:r>
              <a:rPr lang="en-GB" sz="1400" b="1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Micro</a:t>
            </a:r>
            <a:r>
              <a:rPr lang="en-GB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lectures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54025AE-64EB-4DF0-AFD6-A342078C3DB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925197" y="994198"/>
            <a:ext cx="4375451" cy="2621274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GB" dirty="0">
                <a:solidFill>
                  <a:srgbClr val="002060"/>
                </a:solidFill>
              </a:rPr>
              <a:t>Concentration span</a:t>
            </a:r>
          </a:p>
          <a:p>
            <a:pPr>
              <a:spcBef>
                <a:spcPts val="1800"/>
              </a:spcBef>
            </a:pPr>
            <a:r>
              <a:rPr lang="en-GB" dirty="0">
                <a:solidFill>
                  <a:srgbClr val="002060"/>
                </a:solidFill>
              </a:rPr>
              <a:t>Overburden</a:t>
            </a:r>
          </a:p>
        </p:txBody>
      </p:sp>
    </p:spTree>
    <p:extLst>
      <p:ext uri="{BB962C8B-B14F-4D97-AF65-F5344CB8AC3E}">
        <p14:creationId xmlns:p14="http://schemas.microsoft.com/office/powerpoint/2010/main" val="40757202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4" name="Picture 10" descr="Number one">
            <a:extLst>
              <a:ext uri="{FF2B5EF4-FFF2-40B4-BE49-F238E27FC236}">
                <a16:creationId xmlns:a16="http://schemas.microsoft.com/office/drawing/2014/main" id="{CB27928D-E613-4CFA-9533-388EC2CCDF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457" y="-106161"/>
            <a:ext cx="4607027" cy="4607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89171D4-5A28-4F18-835D-A3A8F3535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468" y="252581"/>
            <a:ext cx="5009483" cy="303671"/>
          </a:xfrm>
        </p:spPr>
        <p:txBody>
          <a:bodyPr/>
          <a:lstStyle/>
          <a:p>
            <a:r>
              <a:rPr lang="en-GB" b="1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Accuracy </a:t>
            </a:r>
            <a:r>
              <a:rPr lang="en-GB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of captions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A2183B3-AF31-4F19-8A78-05A820F613B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33468" y="1184377"/>
            <a:ext cx="4375451" cy="2621274"/>
          </a:xfrm>
        </p:spPr>
        <p:txBody>
          <a:bodyPr/>
          <a:lstStyle/>
          <a:p>
            <a:pPr>
              <a:spcBef>
                <a:spcPts val="2400"/>
              </a:spcBef>
            </a:pPr>
            <a:r>
              <a:rPr lang="en-GB" dirty="0">
                <a:solidFill>
                  <a:srgbClr val="002060"/>
                </a:solidFill>
              </a:rPr>
              <a:t>Visual impairment</a:t>
            </a:r>
          </a:p>
          <a:p>
            <a:pPr>
              <a:spcBef>
                <a:spcPts val="2400"/>
              </a:spcBef>
            </a:pPr>
            <a:r>
              <a:rPr lang="en-GB" dirty="0">
                <a:solidFill>
                  <a:srgbClr val="002060"/>
                </a:solidFill>
              </a:rPr>
              <a:t>Cognitive connections</a:t>
            </a:r>
          </a:p>
          <a:p>
            <a:pPr>
              <a:spcBef>
                <a:spcPts val="2400"/>
              </a:spcBef>
            </a:pPr>
            <a:r>
              <a:rPr lang="en-GB" dirty="0">
                <a:solidFill>
                  <a:srgbClr val="002060"/>
                </a:solidFill>
              </a:rPr>
              <a:t>Accents / language</a:t>
            </a:r>
          </a:p>
          <a:p>
            <a:pPr>
              <a:spcBef>
                <a:spcPts val="2400"/>
              </a:spcBef>
            </a:pPr>
            <a:r>
              <a:rPr lang="en-GB" dirty="0">
                <a:solidFill>
                  <a:srgbClr val="002060"/>
                </a:solidFill>
              </a:rPr>
              <a:t>Transcripts</a:t>
            </a:r>
          </a:p>
        </p:txBody>
      </p:sp>
    </p:spTree>
    <p:extLst>
      <p:ext uri="{BB962C8B-B14F-4D97-AF65-F5344CB8AC3E}">
        <p14:creationId xmlns:p14="http://schemas.microsoft.com/office/powerpoint/2010/main" val="3634949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Number 10">
            <a:extLst>
              <a:ext uri="{FF2B5EF4-FFF2-40B4-BE49-F238E27FC236}">
                <a16:creationId xmlns:a16="http://schemas.microsoft.com/office/drawing/2014/main" id="{23CA0038-D639-49F4-ACCE-5F67FA1B31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16" r="52601" b="11522"/>
          <a:stretch/>
        </p:blipFill>
        <p:spPr bwMode="auto">
          <a:xfrm>
            <a:off x="0" y="0"/>
            <a:ext cx="3689498" cy="4236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89171D4-5A28-4F18-835D-A3A8F3535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5197" y="146254"/>
            <a:ext cx="5009483" cy="303671"/>
          </a:xfrm>
        </p:spPr>
        <p:txBody>
          <a:bodyPr/>
          <a:lstStyle/>
          <a:p>
            <a:pPr algn="ctr"/>
            <a:r>
              <a:rPr lang="en-GB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Provide </a:t>
            </a:r>
            <a:r>
              <a:rPr lang="en-GB" b="1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Modifiable </a:t>
            </a:r>
            <a:r>
              <a:rPr lang="en-GB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Versions</a:t>
            </a:r>
            <a:r>
              <a:rPr lang="en-GB" b="1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GB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of the Resources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54025AE-64EB-4DF0-AFD6-A342078C3DB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108398" y="1447510"/>
            <a:ext cx="4375451" cy="2151475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GB" dirty="0">
                <a:solidFill>
                  <a:srgbClr val="002060"/>
                </a:solidFill>
              </a:rPr>
              <a:t>Colour combinations</a:t>
            </a:r>
          </a:p>
          <a:p>
            <a:pPr>
              <a:spcBef>
                <a:spcPts val="1800"/>
              </a:spcBef>
            </a:pPr>
            <a:r>
              <a:rPr lang="en-GB" dirty="0">
                <a:solidFill>
                  <a:srgbClr val="002060"/>
                </a:solidFill>
              </a:rPr>
              <a:t>Fonts</a:t>
            </a:r>
          </a:p>
          <a:p>
            <a:pPr>
              <a:spcBef>
                <a:spcPts val="1800"/>
              </a:spcBef>
            </a:pPr>
            <a:r>
              <a:rPr lang="en-GB" dirty="0">
                <a:solidFill>
                  <a:srgbClr val="002060"/>
                </a:solidFill>
              </a:rPr>
              <a:t>Alt texts</a:t>
            </a:r>
          </a:p>
          <a:p>
            <a:pPr>
              <a:spcBef>
                <a:spcPts val="1800"/>
              </a:spcBef>
            </a:pPr>
            <a:r>
              <a:rPr lang="en-GB" dirty="0">
                <a:solidFill>
                  <a:srgbClr val="002060"/>
                </a:solidFill>
              </a:rPr>
              <a:t>Screen readers</a:t>
            </a:r>
          </a:p>
        </p:txBody>
      </p:sp>
    </p:spTree>
    <p:extLst>
      <p:ext uri="{BB962C8B-B14F-4D97-AF65-F5344CB8AC3E}">
        <p14:creationId xmlns:p14="http://schemas.microsoft.com/office/powerpoint/2010/main" val="1330143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Number nine">
            <a:extLst>
              <a:ext uri="{FF2B5EF4-FFF2-40B4-BE49-F238E27FC236}">
                <a16:creationId xmlns:a16="http://schemas.microsoft.com/office/drawing/2014/main" id="{5C39E1DB-B124-4AC5-BC62-F84DB4A7E5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1530" y="1"/>
            <a:ext cx="2453608" cy="4226311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89171D4-5A28-4F18-835D-A3A8F3535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988" y="257097"/>
            <a:ext cx="6284542" cy="303671"/>
          </a:xfrm>
        </p:spPr>
        <p:txBody>
          <a:bodyPr lIns="91440" tIns="45720" rIns="91440" bIns="45720" anchor="t">
            <a:noAutofit/>
          </a:bodyPr>
          <a:lstStyle/>
          <a:p>
            <a:r>
              <a:rPr lang="en-GB" dirty="0">
                <a:solidFill>
                  <a:srgbClr val="002060"/>
                </a:solidFill>
                <a:latin typeface="Helvetica"/>
                <a:cs typeface="Helvetica"/>
              </a:rPr>
              <a:t>Enable </a:t>
            </a:r>
            <a:r>
              <a:rPr lang="en-GB" b="1" dirty="0">
                <a:solidFill>
                  <a:srgbClr val="002060"/>
                </a:solidFill>
                <a:latin typeface="Helvetica"/>
                <a:cs typeface="Helvetica"/>
              </a:rPr>
              <a:t>Flexible</a:t>
            </a:r>
            <a:r>
              <a:rPr lang="en-GB" dirty="0">
                <a:solidFill>
                  <a:srgbClr val="002060"/>
                </a:solidFill>
                <a:latin typeface="Helvetica"/>
                <a:cs typeface="Helvetica"/>
              </a:rPr>
              <a:t> Engagement – when / where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54025AE-64EB-4DF0-AFD6-A342078C3DB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56988" y="1467736"/>
            <a:ext cx="6284542" cy="2621274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GB" dirty="0">
                <a:solidFill>
                  <a:srgbClr val="002060"/>
                </a:solidFill>
              </a:rPr>
              <a:t>Released in advance</a:t>
            </a:r>
          </a:p>
          <a:p>
            <a:pPr>
              <a:spcBef>
                <a:spcPts val="1800"/>
              </a:spcBef>
            </a:pPr>
            <a:r>
              <a:rPr lang="en-GB" dirty="0">
                <a:solidFill>
                  <a:srgbClr val="002060"/>
                </a:solidFill>
              </a:rPr>
              <a:t>Time / place</a:t>
            </a:r>
          </a:p>
          <a:p>
            <a:pPr>
              <a:spcBef>
                <a:spcPts val="1800"/>
              </a:spcBef>
            </a:pPr>
            <a:r>
              <a:rPr lang="en-GB" dirty="0">
                <a:solidFill>
                  <a:srgbClr val="002060"/>
                </a:solidFill>
              </a:rPr>
              <a:t>Support available (watch slots / learning schedules)</a:t>
            </a:r>
          </a:p>
        </p:txBody>
      </p:sp>
    </p:spTree>
    <p:extLst>
      <p:ext uri="{BB962C8B-B14F-4D97-AF65-F5344CB8AC3E}">
        <p14:creationId xmlns:p14="http://schemas.microsoft.com/office/powerpoint/2010/main" val="26289305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Number eight">
            <a:extLst>
              <a:ext uri="{FF2B5EF4-FFF2-40B4-BE49-F238E27FC236}">
                <a16:creationId xmlns:a16="http://schemas.microsoft.com/office/drawing/2014/main" id="{B9C89AC2-C1E6-42CE-A0F6-EA7B12F76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6" r="7760"/>
          <a:stretch/>
        </p:blipFill>
        <p:spPr bwMode="auto">
          <a:xfrm>
            <a:off x="0" y="0"/>
            <a:ext cx="3925197" cy="4234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89171D4-5A28-4F18-835D-A3A8F3535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9263" y="168556"/>
            <a:ext cx="5009483" cy="303671"/>
          </a:xfrm>
        </p:spPr>
        <p:txBody>
          <a:bodyPr/>
          <a:lstStyle/>
          <a:p>
            <a:r>
              <a:rPr lang="en-GB" b="1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Necessitate</a:t>
            </a:r>
            <a:r>
              <a:rPr lang="en-GB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viewing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54025AE-64EB-4DF0-AFD6-A342078C3DB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174203" y="1261113"/>
            <a:ext cx="4884737" cy="2621274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GB" dirty="0">
                <a:solidFill>
                  <a:srgbClr val="002060"/>
                </a:solidFill>
              </a:rPr>
              <a:t>Don’t repeat video content in sessions</a:t>
            </a:r>
          </a:p>
          <a:p>
            <a:pPr>
              <a:spcBef>
                <a:spcPts val="1800"/>
              </a:spcBef>
            </a:pPr>
            <a:r>
              <a:rPr lang="en-GB" dirty="0">
                <a:solidFill>
                  <a:srgbClr val="002060"/>
                </a:solidFill>
              </a:rPr>
              <a:t>Use face-to face time to expand, apply, evaluate, synthesise, debate….</a:t>
            </a:r>
          </a:p>
        </p:txBody>
      </p:sp>
    </p:spTree>
    <p:extLst>
      <p:ext uri="{BB962C8B-B14F-4D97-AF65-F5344CB8AC3E}">
        <p14:creationId xmlns:p14="http://schemas.microsoft.com/office/powerpoint/2010/main" val="1562520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Number seven">
            <a:extLst>
              <a:ext uri="{FF2B5EF4-FFF2-40B4-BE49-F238E27FC236}">
                <a16:creationId xmlns:a16="http://schemas.microsoft.com/office/drawing/2014/main" id="{A32CCFA2-4A78-4F0A-AC06-79A36939F6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1326" y="1"/>
            <a:ext cx="2802673" cy="4204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89171D4-5A28-4F18-835D-A3A8F3535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099" y="238677"/>
            <a:ext cx="5009483" cy="303671"/>
          </a:xfrm>
        </p:spPr>
        <p:txBody>
          <a:bodyPr/>
          <a:lstStyle/>
          <a:p>
            <a:r>
              <a:rPr lang="en-GB" b="1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Face</a:t>
            </a:r>
            <a:r>
              <a:rPr lang="en-GB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time?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54025AE-64EB-4DF0-AFD6-A342078C3DB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62099" y="1261113"/>
            <a:ext cx="4375451" cy="2621274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GB" dirty="0">
                <a:solidFill>
                  <a:srgbClr val="002060"/>
                </a:solidFill>
              </a:rPr>
              <a:t>Relationship building</a:t>
            </a:r>
          </a:p>
          <a:p>
            <a:pPr>
              <a:spcBef>
                <a:spcPts val="1800"/>
              </a:spcBef>
            </a:pPr>
            <a:r>
              <a:rPr lang="en-GB" dirty="0">
                <a:solidFill>
                  <a:srgbClr val="002060"/>
                </a:solidFill>
              </a:rPr>
              <a:t>Focus on the content</a:t>
            </a:r>
          </a:p>
          <a:p>
            <a:pPr>
              <a:spcBef>
                <a:spcPts val="1800"/>
              </a:spcBef>
            </a:pPr>
            <a:r>
              <a:rPr lang="en-GB" dirty="0">
                <a:solidFill>
                  <a:srgbClr val="002060"/>
                </a:solidFill>
              </a:rPr>
              <a:t>Intros and outros (ease of editing)</a:t>
            </a:r>
          </a:p>
          <a:p>
            <a:pPr>
              <a:spcBef>
                <a:spcPts val="1800"/>
              </a:spcBef>
            </a:pPr>
            <a:r>
              <a:rPr lang="en-GB" dirty="0">
                <a:solidFill>
                  <a:srgbClr val="002060"/>
                </a:solidFill>
              </a:rPr>
              <a:t>Reusable</a:t>
            </a:r>
          </a:p>
          <a:p>
            <a:pPr>
              <a:spcBef>
                <a:spcPts val="1800"/>
              </a:spcBef>
            </a:pPr>
            <a:endParaRPr lang="en-GB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0397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Number six">
            <a:extLst>
              <a:ext uri="{FF2B5EF4-FFF2-40B4-BE49-F238E27FC236}">
                <a16:creationId xmlns:a16="http://schemas.microsoft.com/office/drawing/2014/main" id="{9B2BA370-CB79-4882-AFDD-9F757FA145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94" r="11678" b="14470"/>
          <a:stretch/>
        </p:blipFill>
        <p:spPr bwMode="auto">
          <a:xfrm>
            <a:off x="-2" y="-61331"/>
            <a:ext cx="4572002" cy="4309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89171D4-5A28-4F18-835D-A3A8F3535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3767" y="346977"/>
            <a:ext cx="5009483" cy="303671"/>
          </a:xfrm>
        </p:spPr>
        <p:txBody>
          <a:bodyPr/>
          <a:lstStyle/>
          <a:p>
            <a:r>
              <a:rPr lang="en-GB" b="1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Internationalise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54025AE-64EB-4DF0-AFD6-A342078C3DB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893767" y="1261113"/>
            <a:ext cx="4375451" cy="2621274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GB" dirty="0">
                <a:solidFill>
                  <a:srgbClr val="002060"/>
                </a:solidFill>
              </a:rPr>
              <a:t>Avoid colloquialisms </a:t>
            </a:r>
          </a:p>
          <a:p>
            <a:pPr>
              <a:spcBef>
                <a:spcPts val="1800"/>
              </a:spcBef>
            </a:pPr>
            <a:r>
              <a:rPr lang="en-GB" dirty="0">
                <a:solidFill>
                  <a:srgbClr val="002060"/>
                </a:solidFill>
              </a:rPr>
              <a:t>Don’t assume cultural knowledge</a:t>
            </a:r>
          </a:p>
          <a:p>
            <a:pPr>
              <a:spcBef>
                <a:spcPts val="1800"/>
              </a:spcBef>
            </a:pPr>
            <a:r>
              <a:rPr lang="en-GB" dirty="0">
                <a:solidFill>
                  <a:srgbClr val="002060"/>
                </a:solidFill>
              </a:rPr>
              <a:t>Provide key terminology</a:t>
            </a:r>
          </a:p>
        </p:txBody>
      </p:sp>
    </p:spTree>
    <p:extLst>
      <p:ext uri="{BB962C8B-B14F-4D97-AF65-F5344CB8AC3E}">
        <p14:creationId xmlns:p14="http://schemas.microsoft.com/office/powerpoint/2010/main" val="10199257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Number five">
            <a:extLst>
              <a:ext uri="{FF2B5EF4-FFF2-40B4-BE49-F238E27FC236}">
                <a16:creationId xmlns:a16="http://schemas.microsoft.com/office/drawing/2014/main" id="{0395869B-7340-4034-959B-69027B58DC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31" r="14352"/>
          <a:stretch/>
        </p:blipFill>
        <p:spPr bwMode="auto">
          <a:xfrm>
            <a:off x="5048956" y="818"/>
            <a:ext cx="4104167" cy="423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89171D4-5A28-4F18-835D-A3A8F3535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807" y="157404"/>
            <a:ext cx="5009483" cy="303671"/>
          </a:xfrm>
        </p:spPr>
        <p:txBody>
          <a:bodyPr/>
          <a:lstStyle/>
          <a:p>
            <a:r>
              <a:rPr lang="en-GB" b="1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Added value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54025AE-64EB-4DF0-AFD6-A342078C3DB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56807" y="903224"/>
            <a:ext cx="4375451" cy="2621274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GB" dirty="0">
                <a:solidFill>
                  <a:srgbClr val="002060"/>
                </a:solidFill>
              </a:rPr>
              <a:t>Reason to watch?</a:t>
            </a:r>
          </a:p>
          <a:p>
            <a:pPr>
              <a:spcBef>
                <a:spcPts val="1800"/>
              </a:spcBef>
            </a:pPr>
            <a:r>
              <a:rPr lang="en-GB" dirty="0">
                <a:solidFill>
                  <a:srgbClr val="002060"/>
                </a:solidFill>
              </a:rPr>
              <a:t>‘Live’ experiences</a:t>
            </a:r>
          </a:p>
        </p:txBody>
      </p:sp>
      <p:pic>
        <p:nvPicPr>
          <p:cNvPr id="7172" name="Picture 4" descr="a notebook and pen underneath a web camera.">
            <a:extLst>
              <a:ext uri="{FF2B5EF4-FFF2-40B4-BE49-F238E27FC236}">
                <a16:creationId xmlns:a16="http://schemas.microsoft.com/office/drawing/2014/main" id="{7B6558C7-203A-47CD-B202-A17EFD7089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411"/>
          <a:stretch/>
        </p:blipFill>
        <p:spPr bwMode="auto">
          <a:xfrm>
            <a:off x="1656326" y="2106380"/>
            <a:ext cx="1776412" cy="15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26426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Number four">
            <a:extLst>
              <a:ext uri="{FF2B5EF4-FFF2-40B4-BE49-F238E27FC236}">
                <a16:creationId xmlns:a16="http://schemas.microsoft.com/office/drawing/2014/main" id="{C3D30797-6C1D-431A-ACF0-AB78D47D30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16" r="12777"/>
          <a:stretch/>
        </p:blipFill>
        <p:spPr bwMode="auto">
          <a:xfrm>
            <a:off x="-12062" y="0"/>
            <a:ext cx="3297701" cy="4237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89171D4-5A28-4F18-835D-A3A8F3535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5231" y="156886"/>
            <a:ext cx="5009483" cy="303671"/>
          </a:xfrm>
        </p:spPr>
        <p:txBody>
          <a:bodyPr/>
          <a:lstStyle/>
          <a:p>
            <a:r>
              <a:rPr lang="en-GB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Enable </a:t>
            </a:r>
            <a:r>
              <a:rPr lang="en-GB" b="1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flexible</a:t>
            </a:r>
            <a:r>
              <a:rPr lang="en-GB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engagement - how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54025AE-64EB-4DF0-AFD6-A342078C3DB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670637" y="994200"/>
            <a:ext cx="4375451" cy="2621274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GB" dirty="0">
                <a:solidFill>
                  <a:srgbClr val="002060"/>
                </a:solidFill>
              </a:rPr>
              <a:t>On a phone!</a:t>
            </a:r>
          </a:p>
          <a:p>
            <a:pPr>
              <a:spcBef>
                <a:spcPts val="1800"/>
              </a:spcBef>
            </a:pPr>
            <a:r>
              <a:rPr lang="en-GB" dirty="0">
                <a:solidFill>
                  <a:srgbClr val="002060"/>
                </a:solidFill>
              </a:rPr>
              <a:t>Bookmarked sections or playlists</a:t>
            </a:r>
          </a:p>
          <a:p>
            <a:pPr>
              <a:spcBef>
                <a:spcPts val="1800"/>
              </a:spcBef>
            </a:pPr>
            <a:r>
              <a:rPr lang="en-GB" dirty="0">
                <a:solidFill>
                  <a:srgbClr val="002060"/>
                </a:solidFill>
              </a:rPr>
              <a:t>Speed</a:t>
            </a:r>
          </a:p>
          <a:p>
            <a:pPr>
              <a:spcBef>
                <a:spcPts val="1800"/>
              </a:spcBef>
            </a:pPr>
            <a:r>
              <a:rPr lang="en-GB" dirty="0">
                <a:solidFill>
                  <a:srgbClr val="002060"/>
                </a:solidFill>
              </a:rPr>
              <a:t>Quality vs. bandwidth</a:t>
            </a:r>
          </a:p>
        </p:txBody>
      </p:sp>
    </p:spTree>
    <p:extLst>
      <p:ext uri="{BB962C8B-B14F-4D97-AF65-F5344CB8AC3E}">
        <p14:creationId xmlns:p14="http://schemas.microsoft.com/office/powerpoint/2010/main" val="35511759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Number three">
            <a:extLst>
              <a:ext uri="{FF2B5EF4-FFF2-40B4-BE49-F238E27FC236}">
                <a16:creationId xmlns:a16="http://schemas.microsoft.com/office/drawing/2014/main" id="{E6E21370-1CD7-4EED-9C6F-3FE1695090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39" r="51864"/>
          <a:stretch/>
        </p:blipFill>
        <p:spPr bwMode="auto">
          <a:xfrm>
            <a:off x="6994841" y="0"/>
            <a:ext cx="1627323" cy="423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89171D4-5A28-4F18-835D-A3A8F3535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127" y="239793"/>
            <a:ext cx="5009483" cy="303671"/>
          </a:xfrm>
        </p:spPr>
        <p:txBody>
          <a:bodyPr/>
          <a:lstStyle/>
          <a:p>
            <a:r>
              <a:rPr lang="en-GB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Embed </a:t>
            </a:r>
            <a:r>
              <a:rPr lang="en-GB" b="1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Understanding</a:t>
            </a:r>
            <a:r>
              <a:rPr lang="en-GB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Checks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54025AE-64EB-4DF0-AFD6-A342078C3DB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10127" y="1160151"/>
            <a:ext cx="4375451" cy="2621274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GB" dirty="0">
                <a:solidFill>
                  <a:srgbClr val="002060"/>
                </a:solidFill>
              </a:rPr>
              <a:t>Quizzes</a:t>
            </a:r>
          </a:p>
          <a:p>
            <a:pPr>
              <a:spcBef>
                <a:spcPts val="1800"/>
              </a:spcBef>
            </a:pPr>
            <a:r>
              <a:rPr lang="en-GB" dirty="0">
                <a:solidFill>
                  <a:srgbClr val="002060"/>
                </a:solidFill>
              </a:rPr>
              <a:t>Deliberate pauses</a:t>
            </a:r>
          </a:p>
          <a:p>
            <a:pPr>
              <a:spcBef>
                <a:spcPts val="1800"/>
              </a:spcBef>
            </a:pPr>
            <a:r>
              <a:rPr lang="en-GB" dirty="0">
                <a:solidFill>
                  <a:srgbClr val="002060"/>
                </a:solidFill>
              </a:rPr>
              <a:t>Engagement checks</a:t>
            </a:r>
          </a:p>
          <a:p>
            <a:pPr>
              <a:spcBef>
                <a:spcPts val="1800"/>
              </a:spcBef>
            </a:pPr>
            <a:r>
              <a:rPr lang="en-GB" dirty="0">
                <a:solidFill>
                  <a:srgbClr val="002060"/>
                </a:solidFill>
              </a:rPr>
              <a:t>Signposting</a:t>
            </a:r>
          </a:p>
        </p:txBody>
      </p:sp>
    </p:spTree>
    <p:extLst>
      <p:ext uri="{BB962C8B-B14F-4D97-AF65-F5344CB8AC3E}">
        <p14:creationId xmlns:p14="http://schemas.microsoft.com/office/powerpoint/2010/main" val="2710144986"/>
      </p:ext>
    </p:extLst>
  </p:cSld>
  <p:clrMapOvr>
    <a:masterClrMapping/>
  </p:clrMapOvr>
</p:sld>
</file>

<file path=ppt/theme/theme1.xml><?xml version="1.0" encoding="utf-8"?>
<a:theme xmlns:a="http://schemas.openxmlformats.org/drawingml/2006/main" name="UOL - Text Slides">
  <a:themeElements>
    <a:clrScheme name="UOL Theme">
      <a:dk1>
        <a:srgbClr val="002E5E"/>
      </a:dk1>
      <a:lt1>
        <a:srgbClr val="FFFFFF"/>
      </a:lt1>
      <a:dk2>
        <a:srgbClr val="69696E"/>
      </a:dk2>
      <a:lt2>
        <a:srgbClr val="E7E6E6"/>
      </a:lt2>
      <a:accent1>
        <a:srgbClr val="002E5E"/>
      </a:accent1>
      <a:accent2>
        <a:srgbClr val="69696E"/>
      </a:accent2>
      <a:accent3>
        <a:srgbClr val="002E5E"/>
      </a:accent3>
      <a:accent4>
        <a:srgbClr val="69696E"/>
      </a:accent4>
      <a:accent5>
        <a:srgbClr val="002E5E"/>
      </a:accent5>
      <a:accent6>
        <a:srgbClr val="69696E"/>
      </a:accent6>
      <a:hlink>
        <a:srgbClr val="002E5E"/>
      </a:hlink>
      <a:folHlink>
        <a:srgbClr val="69696E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UOL - Quote Slides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UOL - Text Slides">
  <a:themeElements>
    <a:clrScheme name="UOL Theme">
      <a:dk1>
        <a:srgbClr val="002E5E"/>
      </a:dk1>
      <a:lt1>
        <a:srgbClr val="FFFFFF"/>
      </a:lt1>
      <a:dk2>
        <a:srgbClr val="69696E"/>
      </a:dk2>
      <a:lt2>
        <a:srgbClr val="E7E6E6"/>
      </a:lt2>
      <a:accent1>
        <a:srgbClr val="002E5E"/>
      </a:accent1>
      <a:accent2>
        <a:srgbClr val="69696E"/>
      </a:accent2>
      <a:accent3>
        <a:srgbClr val="002E5E"/>
      </a:accent3>
      <a:accent4>
        <a:srgbClr val="69696E"/>
      </a:accent4>
      <a:accent5>
        <a:srgbClr val="002E5E"/>
      </a:accent5>
      <a:accent6>
        <a:srgbClr val="69696E"/>
      </a:accent6>
      <a:hlink>
        <a:srgbClr val="002E5E"/>
      </a:hlink>
      <a:folHlink>
        <a:srgbClr val="69696E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UOL - Text Slides">
  <a:themeElements>
    <a:clrScheme name="UOL Theme">
      <a:dk1>
        <a:srgbClr val="002E5E"/>
      </a:dk1>
      <a:lt1>
        <a:srgbClr val="FFFFFF"/>
      </a:lt1>
      <a:dk2>
        <a:srgbClr val="69696E"/>
      </a:dk2>
      <a:lt2>
        <a:srgbClr val="E7E6E6"/>
      </a:lt2>
      <a:accent1>
        <a:srgbClr val="002E5E"/>
      </a:accent1>
      <a:accent2>
        <a:srgbClr val="69696E"/>
      </a:accent2>
      <a:accent3>
        <a:srgbClr val="002E5E"/>
      </a:accent3>
      <a:accent4>
        <a:srgbClr val="69696E"/>
      </a:accent4>
      <a:accent5>
        <a:srgbClr val="002E5E"/>
      </a:accent5>
      <a:accent6>
        <a:srgbClr val="69696E"/>
      </a:accent6>
      <a:hlink>
        <a:srgbClr val="002E5E"/>
      </a:hlink>
      <a:folHlink>
        <a:srgbClr val="69696E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212D9CF8DB5804EB925D2B3BB46B76F" ma:contentTypeVersion="5" ma:contentTypeDescription="Create a new document." ma:contentTypeScope="" ma:versionID="b15a4b41e58307cc0c8673e84bd27d39">
  <xsd:schema xmlns:xsd="http://www.w3.org/2001/XMLSchema" xmlns:xs="http://www.w3.org/2001/XMLSchema" xmlns:p="http://schemas.microsoft.com/office/2006/metadata/properties" xmlns:ns2="948eb4a9-b91f-4fc9-ac26-163e6b23913d" targetNamespace="http://schemas.microsoft.com/office/2006/metadata/properties" ma:root="true" ma:fieldsID="c2d6ac6f95d4dfd5c2e6ae960e77d4dc" ns2:_="">
    <xsd:import namespace="948eb4a9-b91f-4fc9-ac26-163e6b23913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8eb4a9-b91f-4fc9-ac26-163e6b23913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53DD6CE-C3AB-43B0-8EFF-E78D44835E21}">
  <ds:schemaRefs>
    <ds:schemaRef ds:uri="948eb4a9-b91f-4fc9-ac26-163e6b23913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36030F5-8B6A-48D2-8E4D-D6E269DE309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20A0DA0-63D7-441C-B11B-37A0111F58B7}">
  <ds:schemaRefs>
    <ds:schemaRef ds:uri="948eb4a9-b91f-4fc9-ac26-163e6b23913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384</TotalTime>
  <Words>159</Words>
  <Application>Microsoft Office PowerPoint</Application>
  <PresentationFormat>On-screen Show (16:9)</PresentationFormat>
  <Paragraphs>50</Paragraphs>
  <Slides>11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Goudy Modern MT</vt:lpstr>
      <vt:lpstr>Helvetica</vt:lpstr>
      <vt:lpstr>UOL - Text Slides</vt:lpstr>
      <vt:lpstr>UOL - Quote Slides</vt:lpstr>
      <vt:lpstr>1_UOL - Text Slides</vt:lpstr>
      <vt:lpstr>2_UOL - Text Slides</vt:lpstr>
      <vt:lpstr>Top Ten Tips                                                      for accessible, engaging video microlectures</vt:lpstr>
      <vt:lpstr>Provide Modifiable Versions of the Resources</vt:lpstr>
      <vt:lpstr>Enable Flexible Engagement – when / where</vt:lpstr>
      <vt:lpstr>Necessitate viewing</vt:lpstr>
      <vt:lpstr>Face time?</vt:lpstr>
      <vt:lpstr>Internationalise</vt:lpstr>
      <vt:lpstr>Added value</vt:lpstr>
      <vt:lpstr>Enable flexible engagement - how</vt:lpstr>
      <vt:lpstr>Embed Understanding Checks</vt:lpstr>
      <vt:lpstr>Micro lectures</vt:lpstr>
      <vt:lpstr>Accuracy of captions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Developing digital practice to promote inclusivity</dc:title>
  <dc:creator>Jon Garside</dc:creator>
  <cp:lastModifiedBy>Ellie Davison</cp:lastModifiedBy>
  <cp:revision>5</cp:revision>
  <dcterms:created xsi:type="dcterms:W3CDTF">2017-10-18T14:07:17Z</dcterms:created>
  <dcterms:modified xsi:type="dcterms:W3CDTF">2022-07-12T11:23:42Z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0x0101008212D9CF8DB5804EB925D2B3BB46B76F</vt:lpwstr>
  </property>
  <property fmtid="{D5CDD505-2E9C-101B-9397-08002B2CF9AE}" pid="3" name="_dlc_DocIdItemGuid">
    <vt:lpwstr>75ddfbf0-92d9-47ce-bcfb-1e2405c61459</vt:lpwstr>
  </property>
  <property fmtid="{D5CDD505-2E9C-101B-9397-08002B2CF9AE}" pid="4" name="Order">
    <vt:r8>1100</vt:r8>
  </property>
</Properties>
</file>