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322" r:id="rId2"/>
    <p:sldId id="294" r:id="rId3"/>
    <p:sldId id="311" r:id="rId4"/>
    <p:sldId id="298" r:id="rId5"/>
    <p:sldId id="314" r:id="rId6"/>
    <p:sldId id="316" r:id="rId7"/>
    <p:sldId id="317" r:id="rId8"/>
    <p:sldId id="321" r:id="rId9"/>
    <p:sldId id="301" r:id="rId10"/>
    <p:sldId id="312" r:id="rId11"/>
    <p:sldId id="296" r:id="rId12"/>
    <p:sldId id="309" r:id="rId13"/>
    <p:sldId id="310" r:id="rId14"/>
    <p:sldId id="304" r:id="rId15"/>
    <p:sldId id="295" r:id="rId16"/>
    <p:sldId id="320" r:id="rId17"/>
    <p:sldId id="323" r:id="rId18"/>
    <p:sldId id="257" r:id="rId19"/>
  </p:sldIdLst>
  <p:sldSz cx="9144000" cy="6858000" type="screen4x3"/>
  <p:notesSz cx="6797675" cy="9926638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4" userDrawn="1">
          <p15:clr>
            <a:srgbClr val="A4A3A4"/>
          </p15:clr>
        </p15:guide>
        <p15:guide id="2" pos="2141" userDrawn="1">
          <p15:clr>
            <a:srgbClr val="A4A3A4"/>
          </p15:clr>
        </p15:guide>
        <p15:guide id="3" orient="horz" pos="312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89808" autoAdjust="0"/>
  </p:normalViewPr>
  <p:slideViewPr>
    <p:cSldViewPr>
      <p:cViewPr varScale="1">
        <p:scale>
          <a:sx n="47" d="100"/>
          <a:sy n="47" d="100"/>
        </p:scale>
        <p:origin x="1248" y="4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3144"/>
        <p:guide pos="2141"/>
        <p:guide orient="horz"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" y="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9" y="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CFFCC9-98D7-407E-BED2-64B9679C5C22}" type="datetimeFigureOut">
              <a:rPr lang="en-GB" smtClean="0"/>
              <a:t>12/07/2022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6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9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703D7A-D755-4B3F-8816-2860F452E1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1813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" y="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9" y="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FD13D-6C84-4948-A0D6-43EB76E8D685}" type="datetimeFigureOut">
              <a:rPr lang="en-GB" smtClean="0"/>
              <a:pPr/>
              <a:t>12/07/2022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6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9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C7CD70-54A1-404A-A305-4684B51E2C1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205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7CD70-54A1-404A-A305-4684B51E2C14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251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400" b="1" dirty="0"/>
              <a:t>Aim: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Confidence building, showing that not all models have to look the same.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right or wrong answer.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400" b="1" dirty="0"/>
              <a:t>Outcome:</a:t>
            </a:r>
            <a:endParaRPr lang="en-GB" sz="1400" b="0" dirty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Building confidence 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Did you feel comfortable / apprehensive building in front of others, did you ask for help or get ideas from others?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Timing: 9 mins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 = 2 mins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Build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2 mins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Facilitator discussion = 3 mins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Reflection time = 2 mins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7CD70-54A1-404A-A305-4684B51E2C14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589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Elephants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Long memory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Elephant in the room – That  big problem that everyone ignores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Intelligence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Awareness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Great capacity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Emotional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40513"/>
                </a:solidFill>
                <a:effectLst/>
                <a:latin typeface="-apple-system"/>
              </a:rPr>
              <a:t>elephant-headed god Ganesh is the remover of obstacles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40513"/>
                </a:solidFill>
                <a:effectLst/>
                <a:latin typeface="-apple-system"/>
              </a:rPr>
              <a:t>White elephant – unwanted gift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40513"/>
                </a:solidFill>
                <a:effectLst/>
                <a:latin typeface="-apple-system"/>
              </a:rPr>
              <a:t>Clumsy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40513"/>
                </a:solidFill>
                <a:effectLst/>
                <a:latin typeface="-apple-system"/>
              </a:rPr>
              <a:t>Wild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40513"/>
                </a:solidFill>
                <a:effectLst/>
                <a:latin typeface="-apple-system"/>
              </a:rPr>
              <a:t>Pink elephant – hallucinations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b="0" i="0" dirty="0">
              <a:solidFill>
                <a:srgbClr val="040513"/>
              </a:solidFill>
              <a:effectLst/>
              <a:latin typeface="-apple-system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b="0" i="0" dirty="0">
              <a:solidFill>
                <a:srgbClr val="040513"/>
              </a:solidFill>
              <a:effectLst/>
              <a:latin typeface="-apple-system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b="0" i="0" dirty="0">
                <a:solidFill>
                  <a:srgbClr val="040513"/>
                </a:solidFill>
                <a:effectLst/>
                <a:latin typeface="-apple-system"/>
              </a:rPr>
              <a:t>Blue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blue 'sad'; 'depressed, melancholy'; 'sad, </a:t>
            </a:r>
            <a:r>
              <a:rPr lang="en-GB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somber</a:t>
            </a:r>
            <a:r>
              <a:rPr lang="en-GB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or glum’;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to feel blue 'to feel sad’;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blues music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sky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water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royal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C7CD70-54A1-404A-A305-4684B51E2C14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61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7CD70-54A1-404A-A305-4684B51E2C14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526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C7CD70-54A1-404A-A305-4684B51E2C14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1400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9C4A6-124C-4ACB-93AB-CF6C7B5A3F6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12/07/2022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3CF54-BBF0-4C7E-ADEE-96914B2DBD5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051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9C4A6-124C-4ACB-93AB-CF6C7B5A3F6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12/07/2022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3CF54-BBF0-4C7E-ADEE-96914B2DBD5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75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9C4A6-124C-4ACB-93AB-CF6C7B5A3F6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12/07/2022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3CF54-BBF0-4C7E-ADEE-96914B2DBD5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827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9C4A6-124C-4ACB-93AB-CF6C7B5A3F6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12/07/2022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3CF54-BBF0-4C7E-ADEE-96914B2DBD5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139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9C4A6-124C-4ACB-93AB-CF6C7B5A3F6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12/07/2022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3CF54-BBF0-4C7E-ADEE-96914B2DBD5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1151033"/>
            <a:ext cx="8244408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113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9C4A6-124C-4ACB-93AB-CF6C7B5A3F6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12/07/2022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3CF54-BBF0-4C7E-ADEE-96914B2DBD5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076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9C4A6-124C-4ACB-93AB-CF6C7B5A3F6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12/07/2022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3CF54-BBF0-4C7E-ADEE-96914B2DBD5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370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9C4A6-124C-4ACB-93AB-CF6C7B5A3F6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12/07/2022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3CF54-BBF0-4C7E-ADEE-96914B2DBD5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399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9C4A6-124C-4ACB-93AB-CF6C7B5A3F6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12/07/2022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3CF54-BBF0-4C7E-ADEE-96914B2DBD5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241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9C4A6-124C-4ACB-93AB-CF6C7B5A3F6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12/07/2022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3CF54-BBF0-4C7E-ADEE-96914B2DBD5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021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9C4A6-124C-4ACB-93AB-CF6C7B5A3F6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12/07/2022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3CF54-BBF0-4C7E-ADEE-96914B2DBD5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455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9C4A6-124C-4ACB-93AB-CF6C7B5A3F6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12/07/2022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3CF54-BBF0-4C7E-ADEE-96914B2DBD5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835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9C4A6-124C-4ACB-93AB-CF6C7B5A3F66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12/07/2022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3CF54-BBF0-4C7E-ADEE-96914B2DBD5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526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hyperlink" Target="mailto:d.m.hinton@bham.ac.uk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 title="Boat And Clouds Frame">
            <a:hlinkClick r:id="" action="ppaction://media"/>
            <a:extLst>
              <a:ext uri="{FF2B5EF4-FFF2-40B4-BE49-F238E27FC236}">
                <a16:creationId xmlns:a16="http://schemas.microsoft.com/office/drawing/2014/main" id="{50DCE9F1-E30F-4F19-8AB9-12407793ED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923" r="16077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A309172-C97C-4686-9B32-0DB93A0E2412}"/>
              </a:ext>
            </a:extLst>
          </p:cNvPr>
          <p:cNvSpPr txBox="1">
            <a:spLocks/>
          </p:cNvSpPr>
          <p:nvPr/>
        </p:nvSpPr>
        <p:spPr>
          <a:xfrm>
            <a:off x="1043608" y="1700808"/>
            <a:ext cx="7416824" cy="18722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Building Your </a:t>
            </a:r>
            <a:b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</a:b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Teaching Philosophy </a:t>
            </a:r>
            <a:b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</a:b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using Lego Serious Play</a:t>
            </a:r>
          </a:p>
        </p:txBody>
      </p:sp>
      <p:sp>
        <p:nvSpPr>
          <p:cNvPr id="7" name="Subtitle 4">
            <a:extLst>
              <a:ext uri="{FF2B5EF4-FFF2-40B4-BE49-F238E27FC236}">
                <a16:creationId xmlns:a16="http://schemas.microsoft.com/office/drawing/2014/main" id="{AADA03C2-E06A-4487-9FC6-97E6F03036B7}"/>
              </a:ext>
            </a:extLst>
          </p:cNvPr>
          <p:cNvSpPr txBox="1">
            <a:spLocks/>
          </p:cNvSpPr>
          <p:nvPr/>
        </p:nvSpPr>
        <p:spPr>
          <a:xfrm>
            <a:off x="1187623" y="4076496"/>
            <a:ext cx="91440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Danielle Hinton – HEFi</a:t>
            </a:r>
            <a:br>
              <a:rPr lang="en-GB" dirty="0"/>
            </a:br>
            <a:r>
              <a:rPr lang="en-GB" dirty="0"/>
              <a:t>E. </a:t>
            </a:r>
            <a:r>
              <a:rPr lang="en-GB" dirty="0">
                <a:hlinkClick r:id="rId5"/>
              </a:rPr>
              <a:t>d.m.hinton@bham.ac.uk</a:t>
            </a:r>
            <a:br>
              <a:rPr lang="en-GB" dirty="0"/>
            </a:br>
            <a:r>
              <a:rPr lang="en-GB" dirty="0"/>
              <a:t>Tw. @hintondm </a:t>
            </a:r>
          </a:p>
        </p:txBody>
      </p:sp>
      <p:pic>
        <p:nvPicPr>
          <p:cNvPr id="8" name="Picture 2" descr="hefilogocropped">
            <a:extLst>
              <a:ext uri="{FF2B5EF4-FFF2-40B4-BE49-F238E27FC236}">
                <a16:creationId xmlns:a16="http://schemas.microsoft.com/office/drawing/2014/main" id="{356C4858-3036-4639-AAAA-B5E2FD15B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33" y="5661248"/>
            <a:ext cx="1599181" cy="89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76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Let’s Get Started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755576" y="1988840"/>
            <a:ext cx="3456384" cy="2808312"/>
          </a:xfrm>
          <a:prstGeom prst="wedgeRoundRectCallout">
            <a:avLst>
              <a:gd name="adj1" fmla="val 81509"/>
              <a:gd name="adj2" fmla="val -284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/>
              <a:t>Remember:</a:t>
            </a:r>
          </a:p>
          <a:p>
            <a:pPr algn="ctr"/>
            <a:r>
              <a:rPr lang="en-GB" sz="4000" b="1" dirty="0"/>
              <a:t>Don’t have a meeting with yourself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5" r="27619" b="17143"/>
          <a:stretch/>
        </p:blipFill>
        <p:spPr bwMode="auto">
          <a:xfrm>
            <a:off x="3216464" y="1360488"/>
            <a:ext cx="5472608" cy="5035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328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Task 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421460"/>
            <a:ext cx="5891620" cy="504056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The Challenge – </a:t>
            </a:r>
            <a:r>
              <a:rPr lang="en-GB" sz="4000" b="1" dirty="0">
                <a:solidFill>
                  <a:srgbClr val="C00000"/>
                </a:solidFill>
              </a:rPr>
              <a:t>Build a Nightmare Student</a:t>
            </a:r>
            <a:br>
              <a:rPr lang="en-GB" b="1" dirty="0"/>
            </a:br>
            <a:endParaRPr lang="en-GB" b="1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Build a model – Metaphorically</a:t>
            </a:r>
            <a:br>
              <a:rPr lang="en-GB" dirty="0"/>
            </a:b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Sharing – Give meaning (tell your story)</a:t>
            </a:r>
            <a:br>
              <a:rPr lang="en-GB" dirty="0"/>
            </a:b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Questions &amp; reflections – Listen with your eyes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140" y="1449639"/>
            <a:ext cx="2997705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30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Reimagine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b="1" dirty="0"/>
          </a:p>
          <a:p>
            <a:pPr marL="0" indent="0">
              <a:buFont typeface="Arial" panose="020B0604020202020204" pitchFamily="34" charset="0"/>
              <a:buNone/>
            </a:pPr>
            <a:endParaRPr lang="en-GB" b="1" dirty="0"/>
          </a:p>
          <a:p>
            <a:pPr marL="0" indent="0">
              <a:buFont typeface="Arial" panose="020B0604020202020204" pitchFamily="34" charset="0"/>
              <a:buNone/>
            </a:pPr>
            <a:endParaRPr lang="en-GB" b="1" dirty="0"/>
          </a:p>
          <a:p>
            <a:pPr marL="0" indent="0">
              <a:buFont typeface="Arial" panose="020B0604020202020204" pitchFamily="34" charset="0"/>
              <a:buNone/>
            </a:pPr>
            <a:endParaRPr lang="en-GB" b="1" dirty="0"/>
          </a:p>
          <a:p>
            <a:pPr marL="0" indent="0">
              <a:buFont typeface="Arial" panose="020B0604020202020204" pitchFamily="34" charset="0"/>
              <a:buNone/>
            </a:pPr>
            <a:endParaRPr lang="en-GB" b="1" dirty="0"/>
          </a:p>
          <a:p>
            <a:pPr marL="0" indent="0">
              <a:buFont typeface="Arial" panose="020B0604020202020204" pitchFamily="34" charset="0"/>
              <a:buNone/>
            </a:pPr>
            <a:endParaRPr lang="en-GB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Spend 2 mins </a:t>
            </a:r>
            <a:r>
              <a:rPr lang="en-GB" b="1" dirty="0"/>
              <a:t>re-examining your Nightmare Student </a:t>
            </a:r>
            <a:r>
              <a:rPr lang="en-GB" dirty="0"/>
              <a:t>model – how might you re-describe the model in terms of your </a:t>
            </a:r>
            <a:r>
              <a:rPr lang="en-GB" b="1" dirty="0">
                <a:solidFill>
                  <a:srgbClr val="C00000"/>
                </a:solidFill>
              </a:rPr>
              <a:t>Dream Student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Share</a:t>
            </a:r>
          </a:p>
          <a:p>
            <a:pPr marL="0" indent="0">
              <a:buNone/>
            </a:pPr>
            <a:endParaRPr lang="en-GB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C00000"/>
                </a:solidFill>
              </a:rPr>
              <a:t>(Reflect and analyse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dirty="0"/>
              <a:t>what you’ve identified as key characteristics. </a:t>
            </a:r>
            <a:r>
              <a:rPr lang="en-GB" b="1" dirty="0">
                <a:solidFill>
                  <a:srgbClr val="C00000"/>
                </a:solidFill>
              </a:rPr>
              <a:t>How these might appear in your emerging Teaching Philosophy?</a:t>
            </a:r>
            <a:r>
              <a:rPr lang="en-GB" b="1" dirty="0"/>
              <a:t> </a:t>
            </a:r>
            <a:r>
              <a:rPr lang="en-GB" dirty="0"/>
              <a:t>This is just the start…)</a:t>
            </a:r>
          </a:p>
          <a:p>
            <a:pPr marL="0" indent="0">
              <a:buNone/>
            </a:pP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729924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Dream ‘PGCHE’ Student</a:t>
            </a:r>
          </a:p>
        </p:txBody>
      </p:sp>
      <p:pic>
        <p:nvPicPr>
          <p:cNvPr id="6146" name="Picture 2" descr="May be a close-up of 1 person and to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006" y="1579801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5987" y="3638369"/>
            <a:ext cx="14471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Explores the literature of other disciplines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00909" y="1871213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Critically reflective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73455" y="3217462"/>
            <a:ext cx="12961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Aware &amp; active in EDI values &amp; beliefs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5265" y="2192879"/>
            <a:ext cx="1442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Engages with active learning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002" y="5177534"/>
            <a:ext cx="1545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Makes connections with peers (social Learning)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37450" y="5059815"/>
            <a:ext cx="1587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Actively questions</a:t>
            </a: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assumptions</a:t>
            </a:r>
          </a:p>
        </p:txBody>
      </p:sp>
      <p:cxnSp>
        <p:nvCxnSpPr>
          <p:cNvPr id="11" name="Straight Arrow Connector 10"/>
          <p:cNvCxnSpPr>
            <a:stCxn id="7" idx="3"/>
          </p:cNvCxnSpPr>
          <p:nvPr/>
        </p:nvCxnSpPr>
        <p:spPr>
          <a:xfrm>
            <a:off x="1459059" y="2749575"/>
            <a:ext cx="1469153" cy="2258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7028230" y="2246507"/>
            <a:ext cx="792088" cy="46790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6588225" y="3933056"/>
            <a:ext cx="1161130" cy="20811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115616" y="5301208"/>
            <a:ext cx="1728192" cy="10801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115616" y="5301208"/>
            <a:ext cx="2739738" cy="10801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8374" y="1292474"/>
            <a:ext cx="1506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Open dialogue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389962" y="1568928"/>
            <a:ext cx="2749990" cy="49814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271600" y="3994639"/>
            <a:ext cx="708112" cy="20835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4154173" y="4637114"/>
            <a:ext cx="3618273" cy="72059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2223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Nightmare ‘PGCHE’ Student</a:t>
            </a:r>
          </a:p>
        </p:txBody>
      </p:sp>
      <p:pic>
        <p:nvPicPr>
          <p:cNvPr id="6146" name="Picture 2" descr="May be a close-up of 1 person and to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006" y="1579801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996" y="3409917"/>
            <a:ext cx="14471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Closed off from the literature of other disciplines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00909" y="1871213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Research focused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73455" y="3217462"/>
            <a:ext cx="12961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Imposter syndrome and EDI barriers lurk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907" y="2287910"/>
            <a:ext cx="15068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Doesn't question assumptions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002" y="5177534"/>
            <a:ext cx="1545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Doesn’t make connections with peers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37451" y="5059815"/>
            <a:ext cx="1368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It’s social science &amp; I’m STEM!</a:t>
            </a:r>
          </a:p>
        </p:txBody>
      </p:sp>
      <p:cxnSp>
        <p:nvCxnSpPr>
          <p:cNvPr id="11" name="Straight Arrow Connector 10"/>
          <p:cNvCxnSpPr>
            <a:cxnSpLocks/>
            <a:stCxn id="7" idx="3"/>
          </p:cNvCxnSpPr>
          <p:nvPr/>
        </p:nvCxnSpPr>
        <p:spPr>
          <a:xfrm>
            <a:off x="1597713" y="2703409"/>
            <a:ext cx="1330499" cy="6875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7028230" y="2246507"/>
            <a:ext cx="792088" cy="46790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6588225" y="3933056"/>
            <a:ext cx="1161130" cy="20811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115616" y="5301208"/>
            <a:ext cx="1728192" cy="10801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115616" y="5301208"/>
            <a:ext cx="2739738" cy="10801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8374" y="1292474"/>
            <a:ext cx="15068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Doesn’t / can’t / won’t ask for help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389962" y="1568928"/>
            <a:ext cx="2749990" cy="49814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310359" y="4141173"/>
            <a:ext cx="708112" cy="20835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4154173" y="4637114"/>
            <a:ext cx="3618273" cy="72059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2540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Dream / Nightmare Teacher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137"/>
          <a:stretch/>
        </p:blipFill>
        <p:spPr>
          <a:xfrm>
            <a:off x="1164423" y="1417638"/>
            <a:ext cx="6815153" cy="457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83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7D92E-4B7B-4ABE-9AFF-E1DFBADE7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C00000"/>
                </a:solidFill>
              </a:rPr>
              <a:t>Task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A0F27-8389-4E03-87E5-36B4E4FD8D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/>
              <a:t>Build a model or models that reflect your </a:t>
            </a:r>
            <a:r>
              <a:rPr lang="en-GB" b="1" dirty="0"/>
              <a:t>Values </a:t>
            </a:r>
            <a:r>
              <a:rPr lang="en-GB" dirty="0"/>
              <a:t>and </a:t>
            </a:r>
            <a:r>
              <a:rPr lang="en-GB" b="1" dirty="0"/>
              <a:t>Beliefs</a:t>
            </a:r>
            <a:r>
              <a:rPr lang="en-GB" dirty="0"/>
              <a:t> in terms of </a:t>
            </a:r>
          </a:p>
          <a:p>
            <a:pPr lvl="1"/>
            <a:r>
              <a:rPr lang="en-GB" b="1" dirty="0"/>
              <a:t>Facilitation of learning </a:t>
            </a:r>
            <a:r>
              <a:rPr lang="en-GB" dirty="0"/>
              <a:t>(relevant approaches and environments)</a:t>
            </a:r>
          </a:p>
          <a:p>
            <a:pPr lvl="2"/>
            <a:r>
              <a:rPr lang="en-GB" i="1" dirty="0"/>
              <a:t>Inclusive approaches</a:t>
            </a:r>
          </a:p>
          <a:p>
            <a:pPr lvl="1"/>
            <a:r>
              <a:rPr lang="en-GB" b="1" dirty="0"/>
              <a:t>Supporting</a:t>
            </a:r>
            <a:r>
              <a:rPr lang="en-GB" dirty="0"/>
              <a:t> and </a:t>
            </a:r>
            <a:r>
              <a:rPr lang="en-GB" b="1" dirty="0"/>
              <a:t>guiding</a:t>
            </a:r>
            <a:r>
              <a:rPr lang="en-GB" dirty="0"/>
              <a:t> learners </a:t>
            </a:r>
          </a:p>
          <a:p>
            <a:pPr lvl="2"/>
            <a:r>
              <a:rPr lang="en-GB" i="1" dirty="0"/>
              <a:t>How you respect (individuals &amp; communities) learners</a:t>
            </a:r>
          </a:p>
          <a:p>
            <a:pPr lvl="2"/>
            <a:r>
              <a:rPr lang="en-GB" i="1" dirty="0"/>
              <a:t>Equity of opportunity to reach full potential</a:t>
            </a:r>
          </a:p>
          <a:p>
            <a:pPr lvl="1"/>
            <a:endParaRPr lang="en-GB" dirty="0"/>
          </a:p>
          <a:p>
            <a:endParaRPr lang="en-GB" dirty="0"/>
          </a:p>
          <a:p>
            <a:r>
              <a:rPr lang="en-GB" dirty="0"/>
              <a:t>Share our story</a:t>
            </a:r>
          </a:p>
          <a:p>
            <a:r>
              <a:rPr lang="en-GB" dirty="0"/>
              <a:t>Reflection and questions</a:t>
            </a:r>
          </a:p>
        </p:txBody>
      </p:sp>
    </p:spTree>
    <p:extLst>
      <p:ext uri="{BB962C8B-B14F-4D97-AF65-F5344CB8AC3E}">
        <p14:creationId xmlns:p14="http://schemas.microsoft.com/office/powerpoint/2010/main" val="1858097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A432C-2EDE-4F92-B553-96870AABD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Teacher Values and Beliefs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08655-169E-4796-8BA4-BE5A57B573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Build</a:t>
            </a:r>
          </a:p>
          <a:p>
            <a:endParaRPr lang="en-GB" dirty="0"/>
          </a:p>
          <a:p>
            <a:r>
              <a:rPr lang="en-GB" dirty="0"/>
              <a:t>Share the story</a:t>
            </a:r>
          </a:p>
          <a:p>
            <a:endParaRPr lang="en-GB" dirty="0"/>
          </a:p>
          <a:p>
            <a:r>
              <a:rPr lang="en-GB" dirty="0"/>
              <a:t>Reflect and question</a:t>
            </a:r>
          </a:p>
        </p:txBody>
      </p:sp>
    </p:spTree>
    <p:extLst>
      <p:ext uri="{BB962C8B-B14F-4D97-AF65-F5344CB8AC3E}">
        <p14:creationId xmlns:p14="http://schemas.microsoft.com/office/powerpoint/2010/main" val="2497998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219116-45D7-49B1-8F7A-DD1E30FD0CCA}"/>
              </a:ext>
            </a:extLst>
          </p:cNvPr>
          <p:cNvSpPr/>
          <p:nvPr/>
        </p:nvSpPr>
        <p:spPr>
          <a:xfrm>
            <a:off x="0" y="-279416"/>
            <a:ext cx="9721080" cy="7128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366" y="1525860"/>
            <a:ext cx="3857625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33715" y="3431372"/>
            <a:ext cx="222645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Watching out for / locking away the imposter syndrome skeleton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9677" y="5341485"/>
            <a:ext cx="20666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Equality, Diversity and Inclusion (EDI)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46014" y="5667230"/>
            <a:ext cx="23302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Celebrate what the student brings and their journey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60232" y="2783552"/>
            <a:ext cx="19417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Scaffolding learning &amp; Setting Expectations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5343" y="6095872"/>
            <a:ext cx="174226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Student centred pedagogies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0882" y="4009009"/>
            <a:ext cx="165696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Significant learning is hard won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18458" y="2178811"/>
            <a:ext cx="21180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Open Educational Resources (OERs) - sharing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18458" y="1694063"/>
            <a:ext cx="165696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Lifelong learning open doors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7015" y="2401172"/>
            <a:ext cx="165696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Identity is complex and changing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6579" y="1859379"/>
            <a:ext cx="165696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Learning is full of emotions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9400" y="3067411"/>
            <a:ext cx="165696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Always reflecting &amp; working to break down barriers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246110" y="3413659"/>
            <a:ext cx="2025182" cy="1742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299950" y="2733964"/>
            <a:ext cx="2235229" cy="688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>
            <a:off x="2224344" y="2178812"/>
            <a:ext cx="1267536" cy="1191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012096" y="4364496"/>
            <a:ext cx="1647039" cy="710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113113" y="5252748"/>
            <a:ext cx="1304452" cy="4487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945498" y="6215996"/>
            <a:ext cx="1635391" cy="2445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7" idx="1"/>
          </p:cNvCxnSpPr>
          <p:nvPr/>
        </p:nvCxnSpPr>
        <p:spPr>
          <a:xfrm flipH="1" flipV="1">
            <a:off x="6186010" y="5826235"/>
            <a:ext cx="660004" cy="949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5182623" y="5867920"/>
            <a:ext cx="1641625" cy="1250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5527824" y="3753947"/>
            <a:ext cx="1071660" cy="1238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5527824" y="3072300"/>
            <a:ext cx="1071660" cy="2992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2" idx="1"/>
          </p:cNvCxnSpPr>
          <p:nvPr/>
        </p:nvCxnSpPr>
        <p:spPr>
          <a:xfrm flipH="1">
            <a:off x="4583698" y="1947979"/>
            <a:ext cx="2334760" cy="881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5366731" y="2159175"/>
            <a:ext cx="1530968" cy="1629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633715" y="4218010"/>
            <a:ext cx="222645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Grow kind and compassionate practice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 flipH="1" flipV="1">
            <a:off x="5527824" y="4400044"/>
            <a:ext cx="1071660" cy="288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itle 1">
            <a:extLst>
              <a:ext uri="{FF2B5EF4-FFF2-40B4-BE49-F238E27FC236}">
                <a16:creationId xmlns:a16="http://schemas.microsoft.com/office/drawing/2014/main" id="{7C85CA17-46B2-4EA0-B19F-45F5F4212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579" y="83332"/>
            <a:ext cx="8229600" cy="1143000"/>
          </a:xfrm>
        </p:spPr>
        <p:txBody>
          <a:bodyPr/>
          <a:lstStyle/>
          <a:p>
            <a:r>
              <a:rPr lang="en-GB" dirty="0"/>
              <a:t>Danielle’s Teaching Philosophy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5BCAA7F-D19E-4DF1-8B83-818FD5E4774F}"/>
              </a:ext>
            </a:extLst>
          </p:cNvPr>
          <p:cNvCxnSpPr/>
          <p:nvPr/>
        </p:nvCxnSpPr>
        <p:spPr>
          <a:xfrm flipH="1" flipV="1">
            <a:off x="5544600" y="4919150"/>
            <a:ext cx="1641625" cy="1250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AF23AD3-0C5F-422F-AEB8-A4584074DCDB}"/>
              </a:ext>
            </a:extLst>
          </p:cNvPr>
          <p:cNvSpPr txBox="1"/>
          <p:nvPr/>
        </p:nvSpPr>
        <p:spPr>
          <a:xfrm>
            <a:off x="7199220" y="4859744"/>
            <a:ext cx="23302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Situational lenses are essential to good learning design</a:t>
            </a:r>
          </a:p>
        </p:txBody>
      </p:sp>
    </p:spTree>
    <p:extLst>
      <p:ext uri="{BB962C8B-B14F-4D97-AF65-F5344CB8AC3E}">
        <p14:creationId xmlns:p14="http://schemas.microsoft.com/office/powerpoint/2010/main" val="647267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884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Bricks becomes </a:t>
            </a:r>
            <a:r>
              <a:rPr lang="en-GB" b="1" dirty="0"/>
              <a:t>Language</a:t>
            </a:r>
            <a:r>
              <a:rPr lang="en-GB" dirty="0"/>
              <a:t> &amp; a </a:t>
            </a:r>
            <a:r>
              <a:rPr lang="en-GB" b="1" dirty="0"/>
              <a:t>World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 descr="BrickLink - Part eleph3c01pb01 : LEGO Duplo Elephant Adult, Walking, Molded  Tusks, Eyes Squared Pattern [Duplo, Animal] - BrickLink Reference Catal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1752"/>
            <a:ext cx="4176464" cy="355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809"/>
          <a:stretch/>
        </p:blipFill>
        <p:spPr>
          <a:xfrm>
            <a:off x="5508104" y="1481752"/>
            <a:ext cx="3346499" cy="27492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501008"/>
            <a:ext cx="2520280" cy="23301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4830" y="4576125"/>
            <a:ext cx="1708436" cy="17717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431" y="4821853"/>
            <a:ext cx="1437789" cy="174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62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Warmup Activities</a:t>
            </a:r>
          </a:p>
        </p:txBody>
      </p:sp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484784"/>
            <a:ext cx="4032448" cy="4708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ular Callout 12"/>
          <p:cNvSpPr/>
          <p:nvPr/>
        </p:nvSpPr>
        <p:spPr>
          <a:xfrm>
            <a:off x="539552" y="1772816"/>
            <a:ext cx="3456384" cy="1872208"/>
          </a:xfrm>
          <a:prstGeom prst="wedgeRoundRectCallout">
            <a:avLst>
              <a:gd name="adj1" fmla="val 70816"/>
              <a:gd name="adj2" fmla="val 1133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/>
              <a:t>Thinking with your hands</a:t>
            </a:r>
          </a:p>
        </p:txBody>
      </p:sp>
    </p:spTree>
    <p:extLst>
      <p:ext uri="{BB962C8B-B14F-4D97-AF65-F5344CB8AC3E}">
        <p14:creationId xmlns:p14="http://schemas.microsoft.com/office/powerpoint/2010/main" val="1887160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077072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Build a Duck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Using the 6 pieces build a duck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536" y="2780928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712" y="2410968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794" y="4437112"/>
            <a:ext cx="2006304" cy="200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694" y="4637142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72" y="2780928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8121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91264" cy="892696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My name is… I come from… Here is my duck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</p:txBody>
      </p:sp>
      <p:pic>
        <p:nvPicPr>
          <p:cNvPr id="1028" name="Picture 4" descr="http://cdn.nextgov.com/media/img/upload/2014/01/22/012214legosNG/nextgov-med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025" y="2335433"/>
            <a:ext cx="549339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308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LEGO® SERIOUS PLAY®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084" y="1564671"/>
            <a:ext cx="86868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The Challenge – </a:t>
            </a:r>
            <a:r>
              <a:rPr lang="en-GB" b="1" dirty="0"/>
              <a:t>Question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Build a model – </a:t>
            </a:r>
            <a:r>
              <a:rPr lang="en-GB" b="1" dirty="0"/>
              <a:t>Metaphor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Sharing – Give meaning – </a:t>
            </a:r>
            <a:r>
              <a:rPr lang="en-GB" b="1" dirty="0"/>
              <a:t>Tell your story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Questions &amp; reflections – </a:t>
            </a:r>
            <a:r>
              <a:rPr lang="en-GB" b="1" dirty="0"/>
              <a:t>Listen with your eyes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D07F30A2-6C76-4B8F-B9D4-C6EA7FE200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252384">
            <a:off x="5903232" y="4402130"/>
            <a:ext cx="3154075" cy="2724801"/>
          </a:xfrm>
          <a:prstGeom prst="rect">
            <a:avLst/>
          </a:prstGeom>
        </p:spPr>
      </p:pic>
      <p:pic>
        <p:nvPicPr>
          <p:cNvPr id="8" name="Picture 2" descr="https://media-exp1.licdn.com/dms/image/C4D12AQEx2bdJFjowJQ/article-cover_image-shrink_423_752/0/1590517920689?e=1633564800&amp;v=beta&amp;t=EQVwre1YGCvNY3MPbjDAVJKQW1a-5yYI3PAw65ktn34">
            <a:extLst>
              <a:ext uri="{FF2B5EF4-FFF2-40B4-BE49-F238E27FC236}">
                <a16:creationId xmlns:a16="http://schemas.microsoft.com/office/drawing/2014/main" id="{56170CD1-CEA8-495C-BD09-ACBB12D1F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82" y="4121674"/>
            <a:ext cx="3754760" cy="185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27A951D-1184-4B66-AB85-054B84BD25E6}"/>
              </a:ext>
            </a:extLst>
          </p:cNvPr>
          <p:cNvSpPr/>
          <p:nvPr/>
        </p:nvSpPr>
        <p:spPr>
          <a:xfrm>
            <a:off x="251520" y="6090634"/>
            <a:ext cx="554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https://www.linkedin.com/pulse/simple-unconscious-power-lego-serious-play-guy-stephens-/</a:t>
            </a:r>
          </a:p>
        </p:txBody>
      </p:sp>
      <p:sp>
        <p:nvSpPr>
          <p:cNvPr id="10" name="&quot;No&quot; Symbol 5">
            <a:extLst>
              <a:ext uri="{FF2B5EF4-FFF2-40B4-BE49-F238E27FC236}">
                <a16:creationId xmlns:a16="http://schemas.microsoft.com/office/drawing/2014/main" id="{997D42B4-C2B6-4A6B-A181-04ECC742622F}"/>
              </a:ext>
            </a:extLst>
          </p:cNvPr>
          <p:cNvSpPr/>
          <p:nvPr/>
        </p:nvSpPr>
        <p:spPr>
          <a:xfrm>
            <a:off x="7380312" y="4400237"/>
            <a:ext cx="697245" cy="648159"/>
          </a:xfrm>
          <a:prstGeom prst="noSmoking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462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Thinking in Metaphors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might these two bricks be used to represent?</a:t>
            </a:r>
          </a:p>
        </p:txBody>
      </p:sp>
      <p:pic>
        <p:nvPicPr>
          <p:cNvPr id="3078" name="Picture 6" descr="http://www.artlab.org.uk/lego/elephant0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7313" y="2420888"/>
            <a:ext cx="5423633" cy="361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wallofbricks.com/parts/3003/300323-lar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924944"/>
            <a:ext cx="2404864" cy="24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564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229600" cy="1143000"/>
          </a:xfrm>
        </p:spPr>
        <p:txBody>
          <a:bodyPr>
            <a:normAutofit/>
          </a:bodyPr>
          <a:lstStyle/>
          <a:p>
            <a:r>
              <a:rPr lang="en-GB" sz="3600" dirty="0"/>
              <a:t>You can Remember Metaphors more Easily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CC99B8-5B5C-48C4-BFEF-3032FADAB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2400" dirty="0"/>
              <a:t>Lego Serious Play kit handbook excerpt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E77A001-44E6-45C3-A98B-C25A96576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" y="2204864"/>
            <a:ext cx="9144000" cy="291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4925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Participants’ Etiquette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686800" cy="4525963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The </a:t>
            </a:r>
            <a:r>
              <a:rPr lang="en-GB" b="1" dirty="0"/>
              <a:t>Lego model is the answer</a:t>
            </a:r>
          </a:p>
          <a:p>
            <a:r>
              <a:rPr lang="en-GB" dirty="0"/>
              <a:t>There are </a:t>
            </a:r>
            <a:r>
              <a:rPr lang="en-GB" b="1" dirty="0"/>
              <a:t>no wrong answers</a:t>
            </a:r>
          </a:p>
          <a:p>
            <a:r>
              <a:rPr lang="en-GB" b="1" dirty="0"/>
              <a:t>Think with your hands</a:t>
            </a:r>
          </a:p>
          <a:p>
            <a:r>
              <a:rPr lang="en-GB" b="1" dirty="0"/>
              <a:t>Listen with your eyes</a:t>
            </a:r>
          </a:p>
          <a:p>
            <a:r>
              <a:rPr lang="en-GB" b="1" dirty="0"/>
              <a:t>Everyone participates </a:t>
            </a:r>
            <a:r>
              <a:rPr lang="en-GB" dirty="0"/>
              <a:t>– building and sharing 100%</a:t>
            </a:r>
          </a:p>
          <a:p>
            <a:endParaRPr lang="en-GB" dirty="0"/>
          </a:p>
          <a:p>
            <a:r>
              <a:rPr lang="en-GB" dirty="0"/>
              <a:t>What is important is what </a:t>
            </a:r>
            <a:r>
              <a:rPr lang="en-GB" b="1" dirty="0">
                <a:solidFill>
                  <a:srgbClr val="C00000"/>
                </a:solidFill>
              </a:rPr>
              <a:t>participants can share/ describe through the model</a:t>
            </a:r>
            <a:r>
              <a:rPr lang="en-GB" dirty="0"/>
              <a:t>. </a:t>
            </a:r>
          </a:p>
          <a:p>
            <a:r>
              <a:rPr lang="en-GB" dirty="0"/>
              <a:t>If the participant says that a </a:t>
            </a:r>
            <a:r>
              <a:rPr lang="en-GB" b="1" dirty="0">
                <a:solidFill>
                  <a:srgbClr val="C00000"/>
                </a:solidFill>
              </a:rPr>
              <a:t>model represents something specific, then that is what it is </a:t>
            </a:r>
          </a:p>
          <a:p>
            <a:r>
              <a:rPr lang="en-GB" b="1" dirty="0">
                <a:solidFill>
                  <a:srgbClr val="C00000"/>
                </a:solidFill>
              </a:rPr>
              <a:t>Reflect</a:t>
            </a:r>
            <a:r>
              <a:rPr lang="en-GB" dirty="0"/>
              <a:t> on and be </a:t>
            </a:r>
            <a:r>
              <a:rPr lang="en-GB" b="1" dirty="0">
                <a:solidFill>
                  <a:srgbClr val="C00000"/>
                </a:solidFill>
              </a:rPr>
              <a:t>inspired</a:t>
            </a:r>
            <a:r>
              <a:rPr lang="en-GB" dirty="0"/>
              <a:t> by the bricks &amp; peer’s stories</a:t>
            </a:r>
          </a:p>
        </p:txBody>
      </p:sp>
    </p:spTree>
    <p:extLst>
      <p:ext uri="{BB962C8B-B14F-4D97-AF65-F5344CB8AC3E}">
        <p14:creationId xmlns:p14="http://schemas.microsoft.com/office/powerpoint/2010/main" val="38022246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ASPOLLED" val="16DA12F2F90A407984EE7C291B146BA9"/>
  <p:tag name="TPVERSION" val="5"/>
  <p:tag name="TPFULLVERSION" val="5.1.0.2296"/>
  <p:tag name="PPTVERSION" val="14"/>
  <p:tag name="TPOS" val="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23760</TotalTime>
  <Words>684</Words>
  <Application>Microsoft Office PowerPoint</Application>
  <PresentationFormat>On-screen Show (4:3)</PresentationFormat>
  <Paragraphs>142</Paragraphs>
  <Slides>18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-apple-system</vt:lpstr>
      <vt:lpstr>Arial</vt:lpstr>
      <vt:lpstr>Arial</vt:lpstr>
      <vt:lpstr>Calibri</vt:lpstr>
      <vt:lpstr>1_Office Theme</vt:lpstr>
      <vt:lpstr>PowerPoint Presentation</vt:lpstr>
      <vt:lpstr>Bricks becomes Language &amp; a World</vt:lpstr>
      <vt:lpstr>Warmup Activities</vt:lpstr>
      <vt:lpstr>Build a Duck</vt:lpstr>
      <vt:lpstr>Share</vt:lpstr>
      <vt:lpstr>LEGO® SERIOUS PLAY® Steps</vt:lpstr>
      <vt:lpstr>Thinking in Metaphors</vt:lpstr>
      <vt:lpstr>You can Remember Metaphors more Easily</vt:lpstr>
      <vt:lpstr>Participants’ Etiquette</vt:lpstr>
      <vt:lpstr>Let’s Get Started</vt:lpstr>
      <vt:lpstr>Task 1</vt:lpstr>
      <vt:lpstr>Reimagine</vt:lpstr>
      <vt:lpstr>Dream ‘PGCHE’ Student</vt:lpstr>
      <vt:lpstr>Nightmare ‘PGCHE’ Student</vt:lpstr>
      <vt:lpstr>Dream / Nightmare Teacher</vt:lpstr>
      <vt:lpstr>Task 2</vt:lpstr>
      <vt:lpstr>Teacher Values and Beliefs</vt:lpstr>
      <vt:lpstr>Danielle’s Teaching Philosophy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HEOPS Spring Meeting &amp; AGM</dc:title>
  <dc:creator>Sapna</dc:creator>
  <cp:lastModifiedBy>Danielle Hinton (Higher Education Futures Institute (HEFi))</cp:lastModifiedBy>
  <cp:revision>226</cp:revision>
  <cp:lastPrinted>2022-07-06T08:03:59Z</cp:lastPrinted>
  <dcterms:created xsi:type="dcterms:W3CDTF">2015-05-12T19:51:28Z</dcterms:created>
  <dcterms:modified xsi:type="dcterms:W3CDTF">2022-07-12T08:40:59Z</dcterms:modified>
</cp:coreProperties>
</file>