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6ED4"/>
    <a:srgbClr val="8F45C7"/>
    <a:srgbClr val="CC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4660"/>
  </p:normalViewPr>
  <p:slideViewPr>
    <p:cSldViewPr snapToGrid="0">
      <p:cViewPr>
        <p:scale>
          <a:sx n="60" d="100"/>
          <a:sy n="60" d="100"/>
        </p:scale>
        <p:origin x="426" y="-6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153CB3-8DE3-46CC-A6E6-389E06E2CB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4622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53CB3-8DE3-46CC-A6E6-389E06E2CB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38092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53CB3-8DE3-46CC-A6E6-389E06E2CB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98856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53CB3-8DE3-46CC-A6E6-389E06E2CB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178755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53CB3-8DE3-46CC-A6E6-389E06E2CB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787990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153CB3-8DE3-46CC-A6E6-389E06E2CB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91371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153CB3-8DE3-46CC-A6E6-389E06E2CB20}" type="datetimeFigureOut">
              <a:rPr lang="en-GB" smtClean="0"/>
              <a:t>30/06/2022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387325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153CB3-8DE3-46CC-A6E6-389E06E2CB20}" type="datetimeFigureOut">
              <a:rPr lang="en-GB" smtClean="0"/>
              <a:t>30/06/2022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103615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53CB3-8DE3-46CC-A6E6-389E06E2CB20}" type="datetimeFigureOut">
              <a:rPr lang="en-GB" smtClean="0"/>
              <a:t>30/06/2022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9657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A4153CB3-8DE3-46CC-A6E6-389E06E2CB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3153186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A4153CB3-8DE3-46CC-A6E6-389E06E2CB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08D73-91E5-42CB-AACA-EC8CD1D65639}" type="slidenum">
              <a:rPr lang="en-GB" smtClean="0"/>
              <a:t>‹#›</a:t>
            </a:fld>
            <a:endParaRPr lang="en-GB"/>
          </a:p>
        </p:txBody>
      </p:sp>
    </p:spTree>
    <p:extLst>
      <p:ext uri="{BB962C8B-B14F-4D97-AF65-F5344CB8AC3E}">
        <p14:creationId xmlns:p14="http://schemas.microsoft.com/office/powerpoint/2010/main" val="1974724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A4153CB3-8DE3-46CC-A6E6-389E06E2CB20}" type="datetimeFigureOut">
              <a:rPr lang="en-GB" smtClean="0"/>
              <a:t>30/06/2022</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9EC08D73-91E5-42CB-AACA-EC8CD1D65639}" type="slidenum">
              <a:rPr lang="en-GB" smtClean="0"/>
              <a:t>‹#›</a:t>
            </a:fld>
            <a:endParaRPr lang="en-GB"/>
          </a:p>
        </p:txBody>
      </p:sp>
    </p:spTree>
    <p:extLst>
      <p:ext uri="{BB962C8B-B14F-4D97-AF65-F5344CB8AC3E}">
        <p14:creationId xmlns:p14="http://schemas.microsoft.com/office/powerpoint/2010/main" val="6976449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about:blank"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hyperlink" Target="https://educationendowmentfoundation.org.uk/public/files/Publications/Covid-19_Resources/Remote_learning_evidence_review/Exemplifying_findings_from_EEF&#8217;s_rapid_evidence_assessment_on_remote_learning.pdf" TargetMode="Externa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6ED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225BFA-F266-C25A-8A7A-DBE56B8D4BE2}"/>
              </a:ext>
            </a:extLst>
          </p:cNvPr>
          <p:cNvSpPr txBox="1"/>
          <p:nvPr/>
        </p:nvSpPr>
        <p:spPr>
          <a:xfrm>
            <a:off x="5200893" y="248592"/>
            <a:ext cx="10681854" cy="2332690"/>
          </a:xfrm>
          <a:prstGeom prst="rect">
            <a:avLst/>
          </a:prstGeom>
          <a:solidFill>
            <a:schemeClr val="accent2">
              <a:lumMod val="20000"/>
              <a:lumOff val="80000"/>
            </a:schemeClr>
          </a:solidFill>
        </p:spPr>
        <p:txBody>
          <a:bodyPr wrap="square">
            <a:spAutoFit/>
          </a:bodyPr>
          <a:lstStyle/>
          <a:p>
            <a:pPr algn="ctr">
              <a:lnSpc>
                <a:spcPct val="150000"/>
              </a:lnSpc>
              <a:spcAft>
                <a:spcPts val="800"/>
              </a:spcAft>
            </a:pPr>
            <a:r>
              <a:rPr lang="en-GB" sz="4600" b="1" dirty="0">
                <a:solidFill>
                  <a:srgbClr val="7030A0"/>
                </a:solidFill>
                <a:effectLst/>
                <a:latin typeface="Bradley Hand ITC" panose="03070402050302030203" pitchFamily="66" charset="0"/>
                <a:ea typeface="Calibri" panose="020F0502020204030204" pitchFamily="34" charset="0"/>
                <a:cs typeface="Times New Roman" panose="02020603050405020304" pitchFamily="18" charset="0"/>
              </a:rPr>
              <a:t>What happens when History teachers talk? </a:t>
            </a:r>
          </a:p>
          <a:p>
            <a:pPr algn="ctr">
              <a:lnSpc>
                <a:spcPct val="150000"/>
              </a:lnSpc>
              <a:spcAft>
                <a:spcPts val="800"/>
              </a:spcAft>
            </a:pPr>
            <a:r>
              <a:rPr lang="en-GB" sz="2200" b="1" dirty="0">
                <a:effectLst/>
                <a:latin typeface="Bradley Hand ITC" panose="03070402050302030203" pitchFamily="66" charset="0"/>
                <a:ea typeface="Calibri" panose="020F0502020204030204" pitchFamily="34" charset="0"/>
                <a:cs typeface="Times New Roman" panose="02020603050405020304" pitchFamily="18" charset="0"/>
              </a:rPr>
              <a:t>Teacher perspectives of informal virtual teaching communities for professional learning</a:t>
            </a:r>
          </a:p>
          <a:p>
            <a:pPr algn="ctr">
              <a:lnSpc>
                <a:spcPct val="150000"/>
              </a:lnSpc>
              <a:spcAft>
                <a:spcPts val="800"/>
              </a:spcAft>
            </a:pPr>
            <a:r>
              <a:rPr lang="en-GB" sz="2200" b="1" dirty="0">
                <a:latin typeface="Bradley Hand ITC" panose="03070402050302030203" pitchFamily="66" charset="0"/>
                <a:ea typeface="Calibri" panose="020F0502020204030204" pitchFamily="34" charset="0"/>
                <a:cs typeface="Times New Roman" panose="02020603050405020304" pitchFamily="18" charset="0"/>
              </a:rPr>
              <a:t>Jenny Hall, History teacher and MA graduate – Edge Hill 2022</a:t>
            </a:r>
            <a:endParaRPr lang="en-GB" sz="2200" dirty="0">
              <a:effectLst/>
              <a:latin typeface="Bradley Hand ITC" panose="03070402050302030203" pitchFamily="66" charset="0"/>
              <a:ea typeface="Calibri" panose="020F0502020204030204" pitchFamily="34" charset="0"/>
              <a:cs typeface="Times New Roman" panose="02020603050405020304" pitchFamily="18" charset="0"/>
            </a:endParaRPr>
          </a:p>
        </p:txBody>
      </p:sp>
      <p:sp>
        <p:nvSpPr>
          <p:cNvPr id="4" name="Speech Bubble: Rectangle with Corners Rounded 3">
            <a:extLst>
              <a:ext uri="{FF2B5EF4-FFF2-40B4-BE49-F238E27FC236}">
                <a16:creationId xmlns:a16="http://schemas.microsoft.com/office/drawing/2014/main" id="{4E2E2FE5-06BD-94E8-DF09-33EFE3AA0D6D}"/>
              </a:ext>
            </a:extLst>
          </p:cNvPr>
          <p:cNvSpPr/>
          <p:nvPr/>
        </p:nvSpPr>
        <p:spPr>
          <a:xfrm rot="20888635">
            <a:off x="551192" y="631635"/>
            <a:ext cx="4165600" cy="2086165"/>
          </a:xfrm>
          <a:prstGeom prst="wedgeRoundRectCallout">
            <a:avLst>
              <a:gd name="adj1" fmla="val 61484"/>
              <a:gd name="adj2" fmla="val -629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For further details, find me on Twitter @JenHistoryCW11</a:t>
            </a:r>
          </a:p>
        </p:txBody>
      </p:sp>
      <p:sp>
        <p:nvSpPr>
          <p:cNvPr id="5" name="Speech Bubble: Rectangle with Corners Rounded 4">
            <a:extLst>
              <a:ext uri="{FF2B5EF4-FFF2-40B4-BE49-F238E27FC236}">
                <a16:creationId xmlns:a16="http://schemas.microsoft.com/office/drawing/2014/main" id="{57D98386-60DB-9DB3-DC04-E107B6412E8C}"/>
              </a:ext>
            </a:extLst>
          </p:cNvPr>
          <p:cNvSpPr/>
          <p:nvPr/>
        </p:nvSpPr>
        <p:spPr>
          <a:xfrm rot="993450">
            <a:off x="16625816" y="781138"/>
            <a:ext cx="4165600" cy="2086165"/>
          </a:xfrm>
          <a:prstGeom prst="wedgeRoundRectCallout">
            <a:avLst>
              <a:gd name="adj1" fmla="val -67858"/>
              <a:gd name="adj2" fmla="val -127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For the History Teacher Book Club, follow @historybookgrp</a:t>
            </a:r>
          </a:p>
        </p:txBody>
      </p:sp>
      <p:sp>
        <p:nvSpPr>
          <p:cNvPr id="6" name="TextBox 5">
            <a:extLst>
              <a:ext uri="{FF2B5EF4-FFF2-40B4-BE49-F238E27FC236}">
                <a16:creationId xmlns:a16="http://schemas.microsoft.com/office/drawing/2014/main" id="{8B3F6E47-12B0-AE69-32BB-22626CFB0B52}"/>
              </a:ext>
            </a:extLst>
          </p:cNvPr>
          <p:cNvSpPr txBox="1"/>
          <p:nvPr/>
        </p:nvSpPr>
        <p:spPr>
          <a:xfrm>
            <a:off x="3942663" y="2784959"/>
            <a:ext cx="12066753" cy="2826306"/>
          </a:xfrm>
          <a:prstGeom prst="roundRect">
            <a:avLst/>
          </a:prstGeom>
          <a:solidFill>
            <a:schemeClr val="accent2">
              <a:lumMod val="20000"/>
              <a:lumOff val="80000"/>
            </a:schemeClr>
          </a:solidFill>
          <a:ln>
            <a:solidFill>
              <a:schemeClr val="accent4">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Context</a:t>
            </a:r>
          </a:p>
          <a:p>
            <a:pPr algn="just"/>
            <a:r>
              <a:rPr lang="en-GB" sz="2000" dirty="0">
                <a:effectLst/>
                <a:ea typeface="Calibri" panose="020F0502020204030204" pitchFamily="34" charset="0"/>
              </a:rPr>
              <a:t>Traditionally, Continued Professional Development (CPD) for teachers is taught in-school during short sessions, with limited follow-up time to process and apply the learning, and a lack of subject-specific opportunities. This is best summed up in </a:t>
            </a:r>
            <a:r>
              <a:rPr lang="en-GB" sz="2000" dirty="0" err="1">
                <a:effectLst/>
                <a:ea typeface="Calibri" panose="020F0502020204030204" pitchFamily="34" charset="0"/>
              </a:rPr>
              <a:t>Enser</a:t>
            </a:r>
            <a:r>
              <a:rPr lang="en-GB" sz="2000" dirty="0">
                <a:effectLst/>
                <a:ea typeface="Calibri" panose="020F0502020204030204" pitchFamily="34" charset="0"/>
              </a:rPr>
              <a:t> (2021) where he describes the “tales of woe” from teachers experiencing poor CPD. As a teacher for nearly 20 years, I wanted to explore alternative options, especially via virtual communities, to discover if there were different routes for teachers to gain excellent CPD, with a particular focus on subject specific development. </a:t>
            </a:r>
            <a:endParaRPr lang="en-GB" sz="2000" dirty="0"/>
          </a:p>
        </p:txBody>
      </p:sp>
      <p:sp>
        <p:nvSpPr>
          <p:cNvPr id="15" name="TextBox 14">
            <a:extLst>
              <a:ext uri="{FF2B5EF4-FFF2-40B4-BE49-F238E27FC236}">
                <a16:creationId xmlns:a16="http://schemas.microsoft.com/office/drawing/2014/main" id="{795C2E28-C378-673A-FCA0-CA90315BCF1B}"/>
              </a:ext>
            </a:extLst>
          </p:cNvPr>
          <p:cNvSpPr txBox="1"/>
          <p:nvPr/>
        </p:nvSpPr>
        <p:spPr>
          <a:xfrm>
            <a:off x="10859897" y="9612711"/>
            <a:ext cx="10045700" cy="4630876"/>
          </a:xfrm>
          <a:prstGeom prst="ellipse">
            <a:avLst/>
          </a:prstGeom>
          <a:solidFill>
            <a:srgbClr val="FFFF00"/>
          </a:solidFill>
          <a:ln>
            <a:solidFill>
              <a:schemeClr val="accent6">
                <a:lumMod val="75000"/>
              </a:schemeClr>
            </a:solidFill>
          </a:ln>
        </p:spPr>
        <p:txBody>
          <a:bodyPr wrap="square" rtlCol="0">
            <a:spAutoFit/>
          </a:bodyPr>
          <a:lstStyle/>
          <a:p>
            <a:pPr algn="just"/>
            <a:r>
              <a:rPr lang="en-US" sz="2000" dirty="0"/>
              <a:t>The </a:t>
            </a:r>
            <a:r>
              <a:rPr lang="en-US" sz="2800" b="1" dirty="0">
                <a:solidFill>
                  <a:srgbClr val="7030A0"/>
                </a:solidFill>
                <a:latin typeface="Bradley Hand ITC" panose="03070402050302030203" pitchFamily="66" charset="0"/>
              </a:rPr>
              <a:t>History Teacher Book Club</a:t>
            </a:r>
            <a:r>
              <a:rPr lang="en-US" sz="2800" dirty="0">
                <a:latin typeface="Bradley Hand ITC" panose="03070402050302030203" pitchFamily="66" charset="0"/>
              </a:rPr>
              <a:t> </a:t>
            </a:r>
            <a:r>
              <a:rPr lang="en-US" sz="2000" dirty="0"/>
              <a:t>delivers a form of virtual collaborative professional learning. It provides members with new resources, raises awareness of historical material, and has created a community of colleagues who discuss learning opportunities and share ideas for transforming lessons. This online group is both distinctly separate from, and dissimilar to, an individual subject department in that it is external, optional, and multi-school. It focuses on the need of history teachers to engage with current historical research and with other history teachers regularly and flexibly. </a:t>
            </a:r>
            <a:endParaRPr lang="en-GB" sz="2000" dirty="0"/>
          </a:p>
        </p:txBody>
      </p:sp>
      <p:sp>
        <p:nvSpPr>
          <p:cNvPr id="7" name="TextBox 6">
            <a:extLst>
              <a:ext uri="{FF2B5EF4-FFF2-40B4-BE49-F238E27FC236}">
                <a16:creationId xmlns:a16="http://schemas.microsoft.com/office/drawing/2014/main" id="{40538A39-0CEC-F19B-39F0-495EB24AAC52}"/>
              </a:ext>
            </a:extLst>
          </p:cNvPr>
          <p:cNvSpPr txBox="1"/>
          <p:nvPr/>
        </p:nvSpPr>
        <p:spPr>
          <a:xfrm>
            <a:off x="351768" y="9261373"/>
            <a:ext cx="8478494" cy="7820581"/>
          </a:xfrm>
          <a:prstGeom prst="round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Introduction</a:t>
            </a:r>
          </a:p>
          <a:p>
            <a:r>
              <a:rPr lang="en-GB" sz="2000" dirty="0"/>
              <a:t>Providing current CPD for teachers is statutory however </a:t>
            </a:r>
          </a:p>
          <a:p>
            <a:r>
              <a:rPr lang="en-GB" sz="2000" dirty="0"/>
              <a:t>this provision</a:t>
            </a:r>
            <a:r>
              <a:rPr lang="en-GB" sz="2000" dirty="0">
                <a:effectLst/>
                <a:ea typeface="Calibri" panose="020F0502020204030204" pitchFamily="34" charset="0"/>
                <a:cs typeface="Times New Roman" panose="02020603050405020304" pitchFamily="18" charset="0"/>
              </a:rPr>
              <a:t> presents issues for both organisers and teachers:</a:t>
            </a:r>
          </a:p>
          <a:p>
            <a:endParaRPr lang="en-GB" sz="2000" dirty="0">
              <a:effectLst/>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Most internal CPD focuses on non-subject-specific pedagogy that is appropriate to the whole staff body but can be too generic to adequately apply. </a:t>
            </a:r>
          </a:p>
          <a:p>
            <a:pPr marL="342900" lvl="0" indent="-342900" algn="just">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CPD cannot be considered a ‘one-size-fits-all’ approach, indeed how teachers best learn can impact on the effectiveness of the delivery. </a:t>
            </a:r>
          </a:p>
          <a:p>
            <a:pPr marL="342900" lvl="0" indent="-342900" algn="just">
              <a:spcAft>
                <a:spcPts val="800"/>
              </a:spcAft>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It is common practice to be inspired by a CPD session but then fail to return to the new learning once the training is over and a busy teaching schedule resumes. </a:t>
            </a:r>
          </a:p>
          <a:p>
            <a:pPr lvl="0" algn="just">
              <a:spcAft>
                <a:spcPts val="800"/>
              </a:spcAft>
            </a:pPr>
            <a:r>
              <a:rPr lang="en-US" sz="2000" dirty="0">
                <a:effectLst/>
                <a:ea typeface="Calibri" panose="020F0502020204030204" pitchFamily="34" charset="0"/>
                <a:cs typeface="Times New Roman" panose="02020603050405020304" pitchFamily="18" charset="0"/>
              </a:rPr>
              <a:t>For new pedagogical ideas to become embedded in classroom teaching, it is not enough to simply attend a CPD session and discuss in a small department. Teachers would benefit from belonging to a professional community of practice, to encourage debate and trial ideas. </a:t>
            </a:r>
          </a:p>
          <a:p>
            <a:pPr lvl="0" algn="just">
              <a:spcAft>
                <a:spcPts val="800"/>
              </a:spcAft>
            </a:pPr>
            <a:r>
              <a:rPr lang="en-US" sz="2000" dirty="0">
                <a:effectLst/>
                <a:ea typeface="Calibri" panose="020F0502020204030204" pitchFamily="34" charset="0"/>
                <a:cs typeface="Times New Roman" panose="02020603050405020304" pitchFamily="18" charset="0"/>
              </a:rPr>
              <a:t>Increasingly these collaborative communities are developing online rather than in person. Blended learning within teaching at all levels is now a common necessity as evidenced by the EEF report into remote learning (2021) which exemplifies different approaches to distance learning via online technology. </a:t>
            </a:r>
            <a:endParaRPr lang="en-GB" sz="2000" dirty="0"/>
          </a:p>
        </p:txBody>
      </p:sp>
      <p:sp>
        <p:nvSpPr>
          <p:cNvPr id="12" name="TextBox 11">
            <a:extLst>
              <a:ext uri="{FF2B5EF4-FFF2-40B4-BE49-F238E27FC236}">
                <a16:creationId xmlns:a16="http://schemas.microsoft.com/office/drawing/2014/main" id="{3F88BA8C-40A6-B054-61AE-72EDB791B23B}"/>
              </a:ext>
            </a:extLst>
          </p:cNvPr>
          <p:cNvSpPr txBox="1"/>
          <p:nvPr/>
        </p:nvSpPr>
        <p:spPr>
          <a:xfrm>
            <a:off x="4960007" y="5814942"/>
            <a:ext cx="13730102" cy="3166824"/>
          </a:xfrm>
          <a:prstGeom prst="round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Case Study</a:t>
            </a:r>
          </a:p>
          <a:p>
            <a:pPr algn="just"/>
            <a:r>
              <a:rPr lang="en-US" sz="2000" dirty="0"/>
              <a:t>In April 2019, a group of history teachers on Twitter formed an online History Teacher Book Club (HTBC) with the specific aim to read historical scholarship, debate its perspectives and consider how it could be used in the classroom. This research focuses on a case study of the History Teacher Book Club, an online, Twitter-based group for History teachers wanting to develop their subject knowledge and skills. It aims to explore how changing the nature of CPD for teachers to incorporate informal online teaching communities can potentially enhance classroom performance in a way that is accessible, enjoyable, and beneficial, whilst overcoming barriers such as time and confidence. The case study records the narratives of four members of the History Teacher Book Club to explore their perspectives and opinions. </a:t>
            </a:r>
          </a:p>
        </p:txBody>
      </p:sp>
      <p:sp>
        <p:nvSpPr>
          <p:cNvPr id="25" name="TextBox 24">
            <a:extLst>
              <a:ext uri="{FF2B5EF4-FFF2-40B4-BE49-F238E27FC236}">
                <a16:creationId xmlns:a16="http://schemas.microsoft.com/office/drawing/2014/main" id="{06EBF620-3914-EE05-EB79-C6F7C13BC824}"/>
              </a:ext>
            </a:extLst>
          </p:cNvPr>
          <p:cNvSpPr txBox="1"/>
          <p:nvPr/>
        </p:nvSpPr>
        <p:spPr>
          <a:xfrm>
            <a:off x="12213022" y="14769025"/>
            <a:ext cx="8859395" cy="5550456"/>
          </a:xfrm>
          <a:prstGeom prst="round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Methodology</a:t>
            </a:r>
          </a:p>
          <a:p>
            <a:pPr algn="just"/>
            <a:r>
              <a:rPr lang="en-GB" sz="2000" dirty="0"/>
              <a:t>A narrative approach was adopted to hear the stories of those teachers involved and learn from their experiences. To </a:t>
            </a:r>
            <a:r>
              <a:rPr lang="en-US" sz="2000" dirty="0"/>
              <a:t>ensure that the data collected was manageable yet meaningful for analysis, a questionnaire was distributed to members of the HTBC, using targeted questions to narrow down comparative subjects. The final participants had all been teaching history in the UK for over 11 years across key stages 3-5, making their experiences comparable. </a:t>
            </a:r>
          </a:p>
          <a:p>
            <a:endParaRPr lang="en-US" sz="2000" dirty="0"/>
          </a:p>
          <a:p>
            <a:pPr algn="just"/>
            <a:r>
              <a:rPr lang="en-US" sz="2000" dirty="0"/>
              <a:t>The final interviews were semi-guided to avoid closed questions and allow for relevant topics to be prompted but not directed. The discussion was structured around three key themes - professional development, online learning, and teacher learning communities. Once completed, the interviews were turned into transcripts and then subjected to thematic data analysis alongside comparative analysis. </a:t>
            </a:r>
          </a:p>
        </p:txBody>
      </p:sp>
      <p:sp>
        <p:nvSpPr>
          <p:cNvPr id="36" name="TextBox 35">
            <a:extLst>
              <a:ext uri="{FF2B5EF4-FFF2-40B4-BE49-F238E27FC236}">
                <a16:creationId xmlns:a16="http://schemas.microsoft.com/office/drawing/2014/main" id="{4699C7C7-BEFE-9A48-7831-C8420099BEBA}"/>
              </a:ext>
            </a:extLst>
          </p:cNvPr>
          <p:cNvSpPr txBox="1"/>
          <p:nvPr/>
        </p:nvSpPr>
        <p:spPr>
          <a:xfrm>
            <a:off x="317623" y="17337216"/>
            <a:ext cx="8265799" cy="8877360"/>
          </a:xfrm>
          <a:prstGeom prst="round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Findings</a:t>
            </a:r>
          </a:p>
          <a:p>
            <a:r>
              <a:rPr lang="en-GB" sz="2000" b="1" dirty="0">
                <a:solidFill>
                  <a:srgbClr val="FF0000"/>
                </a:solidFill>
                <a:latin typeface="Bradley Hand ITC" panose="03070402050302030203" pitchFamily="66" charset="0"/>
              </a:rPr>
              <a:t>Professional Development</a:t>
            </a:r>
          </a:p>
          <a:p>
            <a:pPr algn="just"/>
            <a:r>
              <a:rPr lang="en-GB" sz="2000" dirty="0">
                <a:effectLst/>
                <a:ea typeface="Calibri" panose="020F0502020204030204" pitchFamily="34" charset="0"/>
                <a:cs typeface="Times New Roman" panose="02020603050405020304" pitchFamily="18" charset="0"/>
              </a:rPr>
              <a:t>Data findings were overwhelmingly positive. The participants had joined the HTBC to gain more subject knowledge, to engage more with current scholarship . All felt that this forum was providing access to these requirements. </a:t>
            </a:r>
            <a:r>
              <a:rPr lang="en-US" sz="2000" dirty="0">
                <a:effectLst/>
                <a:ea typeface="Calibri" panose="020F0502020204030204" pitchFamily="34" charset="0"/>
                <a:cs typeface="Times New Roman" panose="02020603050405020304" pitchFamily="18" charset="0"/>
              </a:rPr>
              <a:t>The participants found the collaborative discussions beneficial in both building a deeper and broader subject knowledge but also in providing the confidence to disseminate that knowledge in the classroom. One participant felt that not all knowledge was easily transferrable directly into the classroom. </a:t>
            </a:r>
          </a:p>
          <a:p>
            <a:endParaRPr lang="en-US" sz="2000" dirty="0">
              <a:ea typeface="Calibri" panose="020F0502020204030204" pitchFamily="34" charset="0"/>
              <a:cs typeface="Times New Roman" panose="02020603050405020304" pitchFamily="18" charset="0"/>
            </a:endParaRPr>
          </a:p>
          <a:p>
            <a:r>
              <a:rPr lang="en-US" sz="2000" b="1" dirty="0">
                <a:solidFill>
                  <a:srgbClr val="FF0000"/>
                </a:solidFill>
                <a:effectLst/>
                <a:latin typeface="Bradley Hand ITC" panose="03070402050302030203" pitchFamily="66" charset="0"/>
                <a:ea typeface="Calibri" panose="020F0502020204030204" pitchFamily="34" charset="0"/>
                <a:cs typeface="Times New Roman" panose="02020603050405020304" pitchFamily="18" charset="0"/>
              </a:rPr>
              <a:t>Online learning</a:t>
            </a:r>
          </a:p>
          <a:p>
            <a:pPr algn="just"/>
            <a:r>
              <a:rPr lang="en-US" sz="2000" dirty="0">
                <a:ea typeface="Calibri" panose="020F0502020204030204" pitchFamily="34" charset="0"/>
                <a:cs typeface="Times New Roman" panose="02020603050405020304" pitchFamily="18" charset="0"/>
              </a:rPr>
              <a:t>Despite being entirely online, the HTBC attracted teachers of all ages and experience, with many saying this was a preferred format and that they would be less likely to attend a similar in-person group. Major positives were around flexibility to allow members to opt in and out based on time pressures, as well as the wide scope of members to connect with – way beyond those in local networks. </a:t>
            </a:r>
          </a:p>
          <a:p>
            <a:endParaRPr lang="en-US" sz="2000" dirty="0">
              <a:effectLst/>
              <a:ea typeface="Calibri" panose="020F0502020204030204" pitchFamily="34" charset="0"/>
              <a:cs typeface="Times New Roman" panose="02020603050405020304" pitchFamily="18" charset="0"/>
            </a:endParaRPr>
          </a:p>
          <a:p>
            <a:r>
              <a:rPr lang="en-US" sz="2000" b="1" dirty="0">
                <a:solidFill>
                  <a:srgbClr val="FF0000"/>
                </a:solidFill>
                <a:latin typeface="Bradley Hand ITC" panose="03070402050302030203" pitchFamily="66" charset="0"/>
                <a:ea typeface="Calibri" panose="020F0502020204030204" pitchFamily="34" charset="0"/>
                <a:cs typeface="Times New Roman" panose="02020603050405020304" pitchFamily="18" charset="0"/>
              </a:rPr>
              <a:t>Teacher Learning Communities</a:t>
            </a:r>
            <a:endParaRPr lang="en-GB" sz="2000" b="1" dirty="0">
              <a:solidFill>
                <a:srgbClr val="FF0000"/>
              </a:solidFill>
              <a:effectLst/>
              <a:latin typeface="Bradley Hand ITC" panose="03070402050302030203" pitchFamily="66" charset="0"/>
              <a:ea typeface="Calibri" panose="020F0502020204030204" pitchFamily="34" charset="0"/>
              <a:cs typeface="Times New Roman" panose="02020603050405020304" pitchFamily="18" charset="0"/>
            </a:endParaRPr>
          </a:p>
          <a:p>
            <a:pPr algn="just"/>
            <a:r>
              <a:rPr lang="en-US" sz="2000" dirty="0"/>
              <a:t>The narratives share largely positive experiences of having an extended department of colleagues who can provide support and ideas beyond the face-to-face interactions within a school. Building up a community of regular participants creates a confidence to share views and to collaborate beyond the group. </a:t>
            </a:r>
            <a:endParaRPr lang="en-GB" sz="2000" dirty="0"/>
          </a:p>
        </p:txBody>
      </p:sp>
      <p:sp>
        <p:nvSpPr>
          <p:cNvPr id="37" name="TextBox 36">
            <a:extLst>
              <a:ext uri="{FF2B5EF4-FFF2-40B4-BE49-F238E27FC236}">
                <a16:creationId xmlns:a16="http://schemas.microsoft.com/office/drawing/2014/main" id="{52AFDC89-27BE-A2C0-37DC-D34EE643F1A2}"/>
              </a:ext>
            </a:extLst>
          </p:cNvPr>
          <p:cNvSpPr txBox="1"/>
          <p:nvPr/>
        </p:nvSpPr>
        <p:spPr>
          <a:xfrm>
            <a:off x="11035034" y="20690493"/>
            <a:ext cx="10082394" cy="5209937"/>
          </a:xfrm>
          <a:prstGeom prst="round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GB" sz="4000" b="1" dirty="0">
                <a:solidFill>
                  <a:srgbClr val="7030A0"/>
                </a:solidFill>
                <a:latin typeface="Bradley Hand ITC" panose="03070402050302030203" pitchFamily="66" charset="0"/>
              </a:rPr>
              <a:t>Where next?</a:t>
            </a:r>
          </a:p>
          <a:p>
            <a:pPr algn="just"/>
            <a:r>
              <a:rPr lang="en-US" sz="2000" dirty="0"/>
              <a:t>After recognizing the potential benefits that this style of online, collaborative CPD can provide, some recommendations would be to:</a:t>
            </a:r>
          </a:p>
          <a:p>
            <a:pPr algn="just"/>
            <a:endParaRPr lang="en-US" sz="2000" dirty="0"/>
          </a:p>
          <a:p>
            <a:pPr marL="342900" indent="-342900" algn="just">
              <a:buFont typeface="Arial" panose="020B0604020202020204" pitchFamily="34" charset="0"/>
              <a:buChar char="•"/>
            </a:pPr>
            <a:r>
              <a:rPr lang="en-US" sz="2000" dirty="0"/>
              <a:t>Broaden the scope of this research e.g., consider a less homogeneous group of participants with more diversity and on a larger scale to see if the results are similar.</a:t>
            </a:r>
          </a:p>
          <a:p>
            <a:pPr marL="342900" indent="-342900" algn="just">
              <a:buFont typeface="Arial" panose="020B0604020202020204" pitchFamily="34" charset="0"/>
              <a:buChar char="•"/>
            </a:pPr>
            <a:r>
              <a:rPr lang="en-US" sz="2000" dirty="0"/>
              <a:t>Encourage the DfE to place a greater emphasis on gathering teacher voice around methods of CPD for use in schools.</a:t>
            </a:r>
          </a:p>
          <a:p>
            <a:pPr marL="342900" indent="-342900" algn="just">
              <a:buFont typeface="Arial" panose="020B0604020202020204" pitchFamily="34" charset="0"/>
              <a:buChar char="•"/>
            </a:pPr>
            <a:r>
              <a:rPr lang="en-US" sz="2000" dirty="0"/>
              <a:t>Introduce a specific curriculum for CPD, with consideration of intent, implementation &amp; impact as required within teaching subjects.</a:t>
            </a:r>
          </a:p>
          <a:p>
            <a:pPr marL="342900" indent="-342900" algn="just">
              <a:buFont typeface="Arial" panose="020B0604020202020204" pitchFamily="34" charset="0"/>
              <a:buChar char="•"/>
            </a:pPr>
            <a:r>
              <a:rPr lang="en-US" sz="2000" dirty="0"/>
              <a:t>Wider development and encouragement for external teaching communities and discussion around how they can be embedded into a teaching career.</a:t>
            </a:r>
          </a:p>
          <a:p>
            <a:pPr marL="342900" indent="-342900" algn="just">
              <a:buFont typeface="Arial" panose="020B0604020202020204" pitchFamily="34" charset="0"/>
              <a:buChar char="•"/>
            </a:pPr>
            <a:r>
              <a:rPr lang="en-US" sz="2000" dirty="0"/>
              <a:t>Extend the research outside of the discipline of History and compare the narratives of other subject teachers to determine whether other subjects could benefit too.</a:t>
            </a:r>
            <a:endParaRPr lang="en-GB" sz="2000" dirty="0"/>
          </a:p>
        </p:txBody>
      </p:sp>
      <p:sp>
        <p:nvSpPr>
          <p:cNvPr id="40" name="Speech Bubble: Rectangle with Corners Rounded 39">
            <a:extLst>
              <a:ext uri="{FF2B5EF4-FFF2-40B4-BE49-F238E27FC236}">
                <a16:creationId xmlns:a16="http://schemas.microsoft.com/office/drawing/2014/main" id="{35918F63-5B9C-022C-2691-B37F0FC97EB0}"/>
              </a:ext>
            </a:extLst>
          </p:cNvPr>
          <p:cNvSpPr/>
          <p:nvPr/>
        </p:nvSpPr>
        <p:spPr>
          <a:xfrm>
            <a:off x="381318" y="26479500"/>
            <a:ext cx="4597196" cy="2037793"/>
          </a:xfrm>
          <a:prstGeom prst="wedgeRoundRectCallout">
            <a:avLst>
              <a:gd name="adj1" fmla="val -50505"/>
              <a:gd name="adj2" fmla="val -66372"/>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GB" sz="2600" i="1" dirty="0">
                <a:solidFill>
                  <a:schemeClr val="tx1"/>
                </a:solidFill>
                <a:effectLst/>
                <a:latin typeface="Cavolini" panose="03000502040302020204" pitchFamily="66" charset="0"/>
                <a:ea typeface="Calibri" panose="020F0502020204030204" pitchFamily="34" charset="0"/>
                <a:cs typeface="Cavolini" panose="03000502040302020204" pitchFamily="66" charset="0"/>
              </a:rPr>
              <a:t>Teacher A: “I don’t think it would be possible to do it on department level.”</a:t>
            </a:r>
            <a:endParaRPr lang="en-GB" sz="2600" dirty="0">
              <a:solidFill>
                <a:schemeClr val="tx1"/>
              </a:solidFill>
              <a:effectLst/>
              <a:latin typeface="Cavolini" panose="03000502040302020204" pitchFamily="66" charset="0"/>
              <a:ea typeface="Calibri" panose="020F0502020204030204" pitchFamily="34" charset="0"/>
              <a:cs typeface="Cavolini" panose="03000502040302020204" pitchFamily="66" charset="0"/>
            </a:endParaRPr>
          </a:p>
        </p:txBody>
      </p:sp>
      <p:sp>
        <p:nvSpPr>
          <p:cNvPr id="41" name="Speech Bubble: Rectangle with Corners Rounded 40">
            <a:extLst>
              <a:ext uri="{FF2B5EF4-FFF2-40B4-BE49-F238E27FC236}">
                <a16:creationId xmlns:a16="http://schemas.microsoft.com/office/drawing/2014/main" id="{13C51543-B366-D437-3D5A-4B8BDA741781}"/>
              </a:ext>
            </a:extLst>
          </p:cNvPr>
          <p:cNvSpPr/>
          <p:nvPr/>
        </p:nvSpPr>
        <p:spPr>
          <a:xfrm>
            <a:off x="5676700" y="26479500"/>
            <a:ext cx="4597196" cy="2037793"/>
          </a:xfrm>
          <a:prstGeom prst="wedgeRoundRectCallout">
            <a:avLst>
              <a:gd name="adj1" fmla="val 40547"/>
              <a:gd name="adj2" fmla="val -8880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i="1" dirty="0">
                <a:solidFill>
                  <a:schemeClr val="tx1"/>
                </a:solidFill>
                <a:effectLst/>
                <a:latin typeface="Cavolini" panose="03000502040302020204" pitchFamily="66" charset="0"/>
                <a:ea typeface="Calibri" panose="020F0502020204030204" pitchFamily="34" charset="0"/>
                <a:cs typeface="Cavolini" panose="03000502040302020204" pitchFamily="66" charset="0"/>
              </a:rPr>
              <a:t>Teacher B: “It gives me the confidence that I know what I’m doing.”</a:t>
            </a:r>
            <a:endParaRPr lang="en-GB" sz="2600" dirty="0">
              <a:solidFill>
                <a:schemeClr val="tx1"/>
              </a:solidFill>
              <a:latin typeface="Cavolini" panose="03000502040302020204" pitchFamily="66" charset="0"/>
              <a:cs typeface="Cavolini" panose="03000502040302020204" pitchFamily="66" charset="0"/>
            </a:endParaRPr>
          </a:p>
        </p:txBody>
      </p:sp>
      <p:sp>
        <p:nvSpPr>
          <p:cNvPr id="42" name="Speech Bubble: Rectangle with Corners Rounded 41">
            <a:extLst>
              <a:ext uri="{FF2B5EF4-FFF2-40B4-BE49-F238E27FC236}">
                <a16:creationId xmlns:a16="http://schemas.microsoft.com/office/drawing/2014/main" id="{9A6356D7-FEE1-FB77-3EC1-3402579D8D0E}"/>
              </a:ext>
            </a:extLst>
          </p:cNvPr>
          <p:cNvSpPr/>
          <p:nvPr/>
        </p:nvSpPr>
        <p:spPr>
          <a:xfrm>
            <a:off x="10972082" y="26479500"/>
            <a:ext cx="4597196" cy="2037793"/>
          </a:xfrm>
          <a:prstGeom prst="wedgeRoundRectCallout">
            <a:avLst>
              <a:gd name="adj1" fmla="val -40560"/>
              <a:gd name="adj2" fmla="val -7198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tabLst>
                <a:tab pos="1350645" algn="l"/>
              </a:tabLst>
            </a:pPr>
            <a:r>
              <a:rPr lang="en-GB" sz="2300" i="1" dirty="0">
                <a:solidFill>
                  <a:schemeClr val="tx1"/>
                </a:solidFill>
                <a:effectLst/>
                <a:latin typeface="Cavolini" panose="03000502040302020204" pitchFamily="66" charset="0"/>
                <a:ea typeface="Calibri" panose="020F0502020204030204" pitchFamily="34" charset="0"/>
                <a:cs typeface="Cavolini" panose="03000502040302020204" pitchFamily="66" charset="0"/>
              </a:rPr>
              <a:t>Teacher C: “It has helped it being online because you get a greater variation of people who are engaging with it.”</a:t>
            </a:r>
            <a:endParaRPr lang="en-GB" sz="2300" dirty="0">
              <a:solidFill>
                <a:schemeClr val="tx1"/>
              </a:solidFill>
              <a:effectLst/>
              <a:latin typeface="Cavolini" panose="03000502040302020204" pitchFamily="66" charset="0"/>
              <a:ea typeface="Calibri" panose="020F0502020204030204" pitchFamily="34" charset="0"/>
              <a:cs typeface="Cavolini" panose="03000502040302020204" pitchFamily="66" charset="0"/>
            </a:endParaRPr>
          </a:p>
        </p:txBody>
      </p:sp>
      <p:sp>
        <p:nvSpPr>
          <p:cNvPr id="43" name="Speech Bubble: Rectangle with Corners Rounded 42">
            <a:extLst>
              <a:ext uri="{FF2B5EF4-FFF2-40B4-BE49-F238E27FC236}">
                <a16:creationId xmlns:a16="http://schemas.microsoft.com/office/drawing/2014/main" id="{51538C9F-BF97-FAB5-6389-BB39BD1CAC37}"/>
              </a:ext>
            </a:extLst>
          </p:cNvPr>
          <p:cNvSpPr/>
          <p:nvPr/>
        </p:nvSpPr>
        <p:spPr>
          <a:xfrm>
            <a:off x="16267464" y="26479500"/>
            <a:ext cx="4597196" cy="2037793"/>
          </a:xfrm>
          <a:prstGeom prst="wedgeRoundRectCallout">
            <a:avLst>
              <a:gd name="adj1" fmla="val 53920"/>
              <a:gd name="adj2" fmla="val -7759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GB" sz="2600" i="1" dirty="0">
                <a:solidFill>
                  <a:schemeClr val="tx1"/>
                </a:solidFill>
                <a:effectLst/>
                <a:latin typeface="Cavolini" panose="020B0502040204020203" pitchFamily="66" charset="0"/>
                <a:ea typeface="Calibri" panose="020F0502020204030204" pitchFamily="34" charset="0"/>
                <a:cs typeface="Cavolini" panose="020B0502040204020203" pitchFamily="66" charset="0"/>
              </a:rPr>
              <a:t>Teacher D: “I feel really invigorated by the discussion about history.”</a:t>
            </a:r>
            <a:endParaRPr lang="en-GB" sz="2600" dirty="0">
              <a:solidFill>
                <a:schemeClr val="tx1"/>
              </a:solidFill>
              <a:effectLst/>
              <a:latin typeface="Cavolini" panose="020B0502040204020203" pitchFamily="66" charset="0"/>
              <a:ea typeface="Calibri" panose="020F0502020204030204" pitchFamily="34" charset="0"/>
              <a:cs typeface="Cavolini" panose="020B0502040204020203" pitchFamily="66" charset="0"/>
            </a:endParaRPr>
          </a:p>
        </p:txBody>
      </p:sp>
      <p:sp>
        <p:nvSpPr>
          <p:cNvPr id="21" name="TextBox 20">
            <a:extLst>
              <a:ext uri="{FF2B5EF4-FFF2-40B4-BE49-F238E27FC236}">
                <a16:creationId xmlns:a16="http://schemas.microsoft.com/office/drawing/2014/main" id="{B95956D9-DE40-1DD0-4451-36DA9288A861}"/>
              </a:ext>
              <a:ext uri="{C183D7F6-B498-43B3-948B-1728B52AA6E4}">
                <adec:decorative xmlns:adec="http://schemas.microsoft.com/office/drawing/2017/decorative" val="0"/>
              </a:ext>
            </a:extLst>
          </p:cNvPr>
          <p:cNvSpPr txBox="1"/>
          <p:nvPr/>
        </p:nvSpPr>
        <p:spPr>
          <a:xfrm>
            <a:off x="156547" y="28517293"/>
            <a:ext cx="21112755" cy="1394934"/>
          </a:xfrm>
          <a:prstGeom prst="rect">
            <a:avLst/>
          </a:prstGeom>
          <a:noFill/>
        </p:spPr>
        <p:txBody>
          <a:bodyPr wrap="square" rtlCol="0">
            <a:spAutoFit/>
          </a:bodyPr>
          <a:lstStyle/>
          <a:p>
            <a:r>
              <a:rPr lang="en-GB" dirty="0"/>
              <a:t>- - - - - - - - - - - - - - - - - - - - - - - - - - - - - - - - - - - - - - - - - - - - - - - - - - - - - - - - - - - - - - - - - - - - - - - - - - - - - - - - - - - - - - - - - - - - - - - - - - - - - - - - - - - - - - - - - - - - - - - - - - - - - - - - - - - - - - - - - - - - - - - - - - - - - - - - - - - - - - - - - - - - - - - - - - -</a:t>
            </a:r>
          </a:p>
          <a:p>
            <a:r>
              <a:rPr lang="en-GB" dirty="0"/>
              <a:t>References:</a:t>
            </a:r>
          </a:p>
          <a:p>
            <a:endParaRPr lang="en-GB" sz="1400" dirty="0"/>
          </a:p>
          <a:p>
            <a:pPr algn="just">
              <a:lnSpc>
                <a:spcPct val="102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EDUCATION ENDOWMENT FOUNDATION, 2021. </a:t>
            </a:r>
            <a:r>
              <a:rPr lang="en-GB" sz="1400" i="1" dirty="0">
                <a:effectLst/>
                <a:latin typeface="Arial" panose="020B0604020202020204" pitchFamily="34" charset="0"/>
                <a:ea typeface="Calibri" panose="020F0502020204030204" pitchFamily="34" charset="0"/>
                <a:cs typeface="Times New Roman" panose="02020603050405020304" pitchFamily="18" charset="0"/>
              </a:rPr>
              <a:t>Exemplifying findings from the EEF’s rapid evidence assessment on remote learning. </a:t>
            </a:r>
            <a:r>
              <a:rPr lang="en-GB" sz="1400" dirty="0">
                <a:effectLst/>
                <a:latin typeface="Arial" panose="020B0604020202020204" pitchFamily="34" charset="0"/>
                <a:ea typeface="Calibri" panose="020F0502020204030204" pitchFamily="34" charset="0"/>
                <a:cs typeface="Times New Roman" panose="02020603050405020304" pitchFamily="18" charset="0"/>
              </a:rPr>
              <a:t>Available from </a:t>
            </a:r>
            <a:r>
              <a:rPr lang="en-GB" sz="1400" u="sng"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Rapid Evidence Assessment (educationendowmentfoundation.org.uk)</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2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ENSER, M., 2021, Inset days: We need to put the C, P and D back into CPD </a:t>
            </a:r>
            <a:r>
              <a:rPr lang="en-GB" sz="1400" i="1" dirty="0">
                <a:effectLst/>
                <a:latin typeface="Arial" panose="020B0604020202020204" pitchFamily="34" charset="0"/>
                <a:ea typeface="Calibri" panose="020F0502020204030204" pitchFamily="34" charset="0"/>
                <a:cs typeface="Times New Roman" panose="02020603050405020304" pitchFamily="18" charset="0"/>
              </a:rPr>
              <a:t>Times Education Supplement </a:t>
            </a:r>
            <a:r>
              <a:rPr lang="en-GB" sz="1400" dirty="0">
                <a:effectLst/>
                <a:latin typeface="Arial" panose="020B0604020202020204" pitchFamily="34" charset="0"/>
                <a:ea typeface="Calibri" panose="020F0502020204030204" pitchFamily="34" charset="0"/>
                <a:cs typeface="Times New Roman" panose="02020603050405020304" pitchFamily="18" charset="0"/>
              </a:rPr>
              <a:t>27 August Available from: </a:t>
            </a:r>
            <a:r>
              <a:rPr lang="en-GB" sz="1400" u="sng"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School Inset days: how to make CPD effective all year round (tes.com)</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p>
        </p:txBody>
      </p:sp>
      <p:sp>
        <p:nvSpPr>
          <p:cNvPr id="24" name="TextBox 23">
            <a:extLst>
              <a:ext uri="{FF2B5EF4-FFF2-40B4-BE49-F238E27FC236}">
                <a16:creationId xmlns:a16="http://schemas.microsoft.com/office/drawing/2014/main" id="{7017A15E-1555-DA26-5E37-FA702B95BAE8}"/>
              </a:ext>
            </a:extLst>
          </p:cNvPr>
          <p:cNvSpPr txBox="1"/>
          <p:nvPr/>
        </p:nvSpPr>
        <p:spPr>
          <a:xfrm>
            <a:off x="18447428" y="29515061"/>
            <a:ext cx="3085993" cy="646331"/>
          </a:xfrm>
          <a:prstGeom prst="rect">
            <a:avLst/>
          </a:prstGeom>
          <a:noFill/>
        </p:spPr>
        <p:txBody>
          <a:bodyPr wrap="square" rtlCol="0">
            <a:spAutoFit/>
          </a:bodyPr>
          <a:lstStyle/>
          <a:p>
            <a:r>
              <a:rPr lang="en-GB" dirty="0"/>
              <a:t>All images from https://thenounproject.com</a:t>
            </a:r>
          </a:p>
        </p:txBody>
      </p:sp>
      <p:pic>
        <p:nvPicPr>
          <p:cNvPr id="9" name="Picture 8">
            <a:extLst>
              <a:ext uri="{FF2B5EF4-FFF2-40B4-BE49-F238E27FC236}">
                <a16:creationId xmlns:a16="http://schemas.microsoft.com/office/drawing/2014/main" id="{AD65A5F4-3E16-C662-858A-238FEE586E8B}"/>
              </a:ext>
              <a:ext uri="{C183D7F6-B498-43B3-948B-1728B52AA6E4}">
                <adec:decorative xmlns:adec="http://schemas.microsoft.com/office/drawing/2017/decorative" val="1"/>
              </a:ext>
            </a:extLst>
          </p:cNvPr>
          <p:cNvPicPr>
            <a:picLocks noChangeAspect="1"/>
          </p:cNvPicPr>
          <p:nvPr/>
        </p:nvPicPr>
        <p:blipFill rotWithShape="1">
          <a:blip r:embed="rId4"/>
          <a:srcRect l="11738" t="7917" r="12071" b="28083"/>
          <a:stretch/>
        </p:blipFill>
        <p:spPr>
          <a:xfrm>
            <a:off x="17225943" y="3217414"/>
            <a:ext cx="1866900" cy="1568196"/>
          </a:xfrm>
          <a:prstGeom prst="rect">
            <a:avLst/>
          </a:prstGeom>
        </p:spPr>
      </p:pic>
      <p:pic>
        <p:nvPicPr>
          <p:cNvPr id="11" name="Picture 10">
            <a:extLst>
              <a:ext uri="{FF2B5EF4-FFF2-40B4-BE49-F238E27FC236}">
                <a16:creationId xmlns:a16="http://schemas.microsoft.com/office/drawing/2014/main" id="{A0925A1C-598C-236D-7807-636F29080AEB}"/>
              </a:ext>
              <a:ext uri="{C183D7F6-B498-43B3-948B-1728B52AA6E4}">
                <adec:decorative xmlns:adec="http://schemas.microsoft.com/office/drawing/2017/decorative" val="1"/>
              </a:ext>
            </a:extLst>
          </p:cNvPr>
          <p:cNvPicPr>
            <a:picLocks noChangeAspect="1"/>
          </p:cNvPicPr>
          <p:nvPr/>
        </p:nvPicPr>
        <p:blipFill rotWithShape="1">
          <a:blip r:embed="rId5"/>
          <a:srcRect l="10786" r="10167" b="20274"/>
          <a:stretch/>
        </p:blipFill>
        <p:spPr>
          <a:xfrm>
            <a:off x="381318" y="3644371"/>
            <a:ext cx="3546351" cy="3576795"/>
          </a:xfrm>
          <a:prstGeom prst="rect">
            <a:avLst/>
          </a:prstGeom>
        </p:spPr>
      </p:pic>
      <p:pic>
        <p:nvPicPr>
          <p:cNvPr id="14" name="Picture 13">
            <a:extLst>
              <a:ext uri="{FF2B5EF4-FFF2-40B4-BE49-F238E27FC236}">
                <a16:creationId xmlns:a16="http://schemas.microsoft.com/office/drawing/2014/main" id="{D62C452E-1FD3-C008-D655-ECE8912F341C}"/>
              </a:ext>
              <a:ext uri="{C183D7F6-B498-43B3-948B-1728B52AA6E4}">
                <adec:decorative xmlns:adec="http://schemas.microsoft.com/office/drawing/2017/decorative" val="1"/>
              </a:ext>
            </a:extLst>
          </p:cNvPr>
          <p:cNvPicPr>
            <a:picLocks noChangeAspect="1"/>
          </p:cNvPicPr>
          <p:nvPr/>
        </p:nvPicPr>
        <p:blipFill rotWithShape="1">
          <a:blip r:embed="rId6"/>
          <a:srcRect b="19321"/>
          <a:stretch/>
        </p:blipFill>
        <p:spPr>
          <a:xfrm>
            <a:off x="18978543" y="6044119"/>
            <a:ext cx="2023764" cy="1632744"/>
          </a:xfrm>
          <a:prstGeom prst="rect">
            <a:avLst/>
          </a:prstGeom>
        </p:spPr>
      </p:pic>
      <p:sp>
        <p:nvSpPr>
          <p:cNvPr id="16" name="Arrow: Right 15">
            <a:extLst>
              <a:ext uri="{FF2B5EF4-FFF2-40B4-BE49-F238E27FC236}">
                <a16:creationId xmlns:a16="http://schemas.microsoft.com/office/drawing/2014/main" id="{9D41FCED-6769-C98F-4629-93DD48AD2072}"/>
              </a:ext>
              <a:ext uri="{C183D7F6-B498-43B3-948B-1728B52AA6E4}">
                <adec:decorative xmlns:adec="http://schemas.microsoft.com/office/drawing/2017/decorative" val="1"/>
              </a:ext>
            </a:extLst>
          </p:cNvPr>
          <p:cNvSpPr/>
          <p:nvPr/>
        </p:nvSpPr>
        <p:spPr>
          <a:xfrm rot="20557903">
            <a:off x="8946511" y="12196203"/>
            <a:ext cx="1938129" cy="1303643"/>
          </a:xfrm>
          <a:prstGeom prst="rightArrow">
            <a:avLst>
              <a:gd name="adj1" fmla="val 38261"/>
              <a:gd name="adj2" fmla="val 5715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67E40AF1-75C7-47A2-C210-BB9CCD2DD489}"/>
              </a:ext>
              <a:ext uri="{C183D7F6-B498-43B3-948B-1728B52AA6E4}">
                <adec:decorative xmlns:adec="http://schemas.microsoft.com/office/drawing/2017/decorative" val="1"/>
              </a:ext>
            </a:extLst>
          </p:cNvPr>
          <p:cNvSpPr/>
          <p:nvPr/>
        </p:nvSpPr>
        <p:spPr>
          <a:xfrm rot="3788820">
            <a:off x="12298789" y="8794507"/>
            <a:ext cx="1183765" cy="919768"/>
          </a:xfrm>
          <a:prstGeom prst="rightArrow">
            <a:avLst>
              <a:gd name="adj1" fmla="val 38261"/>
              <a:gd name="adj2" fmla="val 5157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2BB7ECB3-4F5C-D9C5-479F-13B4EAAF26AA}"/>
              </a:ext>
              <a:ext uri="{C183D7F6-B498-43B3-948B-1728B52AA6E4}">
                <adec:decorative xmlns:adec="http://schemas.microsoft.com/office/drawing/2017/decorative" val="1"/>
              </a:ext>
            </a:extLst>
          </p:cNvPr>
          <p:cNvPicPr>
            <a:picLocks noChangeAspect="1"/>
          </p:cNvPicPr>
          <p:nvPr/>
        </p:nvPicPr>
        <p:blipFill rotWithShape="1">
          <a:blip r:embed="rId7"/>
          <a:srcRect l="18214" r="17214" b="20845"/>
          <a:stretch/>
        </p:blipFill>
        <p:spPr>
          <a:xfrm>
            <a:off x="11095422" y="11250893"/>
            <a:ext cx="1117600" cy="1370008"/>
          </a:xfrm>
          <a:prstGeom prst="rect">
            <a:avLst/>
          </a:prstGeom>
        </p:spPr>
      </p:pic>
      <p:pic>
        <p:nvPicPr>
          <p:cNvPr id="20" name="Picture 19">
            <a:extLst>
              <a:ext uri="{FF2B5EF4-FFF2-40B4-BE49-F238E27FC236}">
                <a16:creationId xmlns:a16="http://schemas.microsoft.com/office/drawing/2014/main" id="{10300F25-FBEB-5617-DB81-7AA562BAC3BD}"/>
              </a:ext>
              <a:ext uri="{C183D7F6-B498-43B3-948B-1728B52AA6E4}">
                <adec:decorative xmlns:adec="http://schemas.microsoft.com/office/drawing/2017/decorative" val="1"/>
              </a:ext>
            </a:extLst>
          </p:cNvPr>
          <p:cNvPicPr>
            <a:picLocks noChangeAspect="1"/>
          </p:cNvPicPr>
          <p:nvPr/>
        </p:nvPicPr>
        <p:blipFill rotWithShape="1">
          <a:blip r:embed="rId7"/>
          <a:srcRect l="18214" r="17214" b="20845"/>
          <a:stretch/>
        </p:blipFill>
        <p:spPr>
          <a:xfrm>
            <a:off x="19431625" y="11156587"/>
            <a:ext cx="1117600" cy="1370008"/>
          </a:xfrm>
          <a:prstGeom prst="rect">
            <a:avLst/>
          </a:prstGeom>
        </p:spPr>
      </p:pic>
      <p:pic>
        <p:nvPicPr>
          <p:cNvPr id="23" name="Picture 22">
            <a:extLst>
              <a:ext uri="{FF2B5EF4-FFF2-40B4-BE49-F238E27FC236}">
                <a16:creationId xmlns:a16="http://schemas.microsoft.com/office/drawing/2014/main" id="{80156920-8245-D96C-33F6-C41291E5FDB2}"/>
              </a:ext>
              <a:ext uri="{C183D7F6-B498-43B3-948B-1728B52AA6E4}">
                <adec:decorative xmlns:adec="http://schemas.microsoft.com/office/drawing/2017/decorative" val="1"/>
              </a:ext>
            </a:extLst>
          </p:cNvPr>
          <p:cNvPicPr>
            <a:picLocks noChangeAspect="1"/>
          </p:cNvPicPr>
          <p:nvPr/>
        </p:nvPicPr>
        <p:blipFill rotWithShape="1">
          <a:blip r:embed="rId8"/>
          <a:srcRect l="22146" r="20688" b="17189"/>
          <a:stretch/>
        </p:blipFill>
        <p:spPr>
          <a:xfrm>
            <a:off x="20457867" y="28882793"/>
            <a:ext cx="659561" cy="955433"/>
          </a:xfrm>
          <a:prstGeom prst="rect">
            <a:avLst/>
          </a:prstGeom>
        </p:spPr>
      </p:pic>
      <p:pic>
        <p:nvPicPr>
          <p:cNvPr id="27" name="Picture 26">
            <a:extLst>
              <a:ext uri="{FF2B5EF4-FFF2-40B4-BE49-F238E27FC236}">
                <a16:creationId xmlns:a16="http://schemas.microsoft.com/office/drawing/2014/main" id="{3164F49D-29A0-65F0-2E4B-EA43DF602F6E}"/>
              </a:ext>
              <a:ext uri="{C183D7F6-B498-43B3-948B-1728B52AA6E4}">
                <adec:decorative xmlns:adec="http://schemas.microsoft.com/office/drawing/2017/decorative" val="1"/>
              </a:ext>
            </a:extLst>
          </p:cNvPr>
          <p:cNvPicPr>
            <a:picLocks noChangeAspect="1"/>
          </p:cNvPicPr>
          <p:nvPr/>
        </p:nvPicPr>
        <p:blipFill rotWithShape="1">
          <a:blip r:embed="rId9"/>
          <a:srcRect l="8500" r="8643" b="18750"/>
          <a:stretch/>
        </p:blipFill>
        <p:spPr>
          <a:xfrm>
            <a:off x="7456845" y="9748042"/>
            <a:ext cx="1036906" cy="1016794"/>
          </a:xfrm>
          <a:prstGeom prst="rect">
            <a:avLst/>
          </a:prstGeom>
        </p:spPr>
      </p:pic>
      <p:pic>
        <p:nvPicPr>
          <p:cNvPr id="35" name="Picture 34">
            <a:extLst>
              <a:ext uri="{FF2B5EF4-FFF2-40B4-BE49-F238E27FC236}">
                <a16:creationId xmlns:a16="http://schemas.microsoft.com/office/drawing/2014/main" id="{77D538E4-80FB-ABE0-DDBA-5AB408372EB8}"/>
              </a:ext>
              <a:ext uri="{C183D7F6-B498-43B3-948B-1728B52AA6E4}">
                <adec:decorative xmlns:adec="http://schemas.microsoft.com/office/drawing/2017/decorative" val="1"/>
              </a:ext>
            </a:extLst>
          </p:cNvPr>
          <p:cNvPicPr>
            <a:picLocks noChangeAspect="1"/>
          </p:cNvPicPr>
          <p:nvPr/>
        </p:nvPicPr>
        <p:blipFill rotWithShape="1">
          <a:blip r:embed="rId10"/>
          <a:srcRect l="10958" t="6709" r="10471" b="24265"/>
          <a:stretch/>
        </p:blipFill>
        <p:spPr>
          <a:xfrm>
            <a:off x="9063020" y="17107851"/>
            <a:ext cx="2883100" cy="2532799"/>
          </a:xfrm>
          <a:prstGeom prst="rect">
            <a:avLst/>
          </a:prstGeom>
        </p:spPr>
      </p:pic>
      <p:sp>
        <p:nvSpPr>
          <p:cNvPr id="38" name="Arrow: Bent-Up 37">
            <a:extLst>
              <a:ext uri="{FF2B5EF4-FFF2-40B4-BE49-F238E27FC236}">
                <a16:creationId xmlns:a16="http://schemas.microsoft.com/office/drawing/2014/main" id="{AD0D8DF9-71F5-5DB9-6B60-E81A7535537B}"/>
              </a:ext>
              <a:ext uri="{C183D7F6-B498-43B3-948B-1728B52AA6E4}">
                <adec:decorative xmlns:adec="http://schemas.microsoft.com/office/drawing/2017/decorative" val="1"/>
              </a:ext>
            </a:extLst>
          </p:cNvPr>
          <p:cNvSpPr/>
          <p:nvPr/>
        </p:nvSpPr>
        <p:spPr>
          <a:xfrm rot="10800000">
            <a:off x="10172700" y="15498189"/>
            <a:ext cx="2040322" cy="1385853"/>
          </a:xfrm>
          <a:prstGeom prst="bentUpArrow">
            <a:avLst>
              <a:gd name="adj1" fmla="val 19074"/>
              <a:gd name="adj2" fmla="val 2500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row: Bent-Up 38">
            <a:extLst>
              <a:ext uri="{FF2B5EF4-FFF2-40B4-BE49-F238E27FC236}">
                <a16:creationId xmlns:a16="http://schemas.microsoft.com/office/drawing/2014/main" id="{3A8A4051-29EA-F516-01BC-4A10EF58F78B}"/>
              </a:ext>
              <a:ext uri="{C183D7F6-B498-43B3-948B-1728B52AA6E4}">
                <adec:decorative xmlns:adec="http://schemas.microsoft.com/office/drawing/2017/decorative" val="1"/>
              </a:ext>
            </a:extLst>
          </p:cNvPr>
          <p:cNvSpPr/>
          <p:nvPr/>
        </p:nvSpPr>
        <p:spPr>
          <a:xfrm rot="5400000" flipV="1">
            <a:off x="8728998" y="19726268"/>
            <a:ext cx="2040322" cy="1906078"/>
          </a:xfrm>
          <a:prstGeom prst="bentUpArrow">
            <a:avLst>
              <a:gd name="adj1" fmla="val 15076"/>
              <a:gd name="adj2" fmla="val 18504"/>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5" name="Picture 44">
            <a:extLst>
              <a:ext uri="{FF2B5EF4-FFF2-40B4-BE49-F238E27FC236}">
                <a16:creationId xmlns:a16="http://schemas.microsoft.com/office/drawing/2014/main" id="{9CFB87EB-B84B-3A9B-C62A-9B9A9F2CB2A6}"/>
              </a:ext>
              <a:ext uri="{C183D7F6-B498-43B3-948B-1728B52AA6E4}">
                <adec:decorative xmlns:adec="http://schemas.microsoft.com/office/drawing/2017/decorative" val="1"/>
              </a:ext>
            </a:extLst>
          </p:cNvPr>
          <p:cNvPicPr>
            <a:picLocks noChangeAspect="1"/>
          </p:cNvPicPr>
          <p:nvPr/>
        </p:nvPicPr>
        <p:blipFill rotWithShape="1">
          <a:blip r:embed="rId11"/>
          <a:srcRect l="14209" t="18063" r="12648" b="35753"/>
          <a:stretch/>
        </p:blipFill>
        <p:spPr>
          <a:xfrm flipH="1">
            <a:off x="17628676" y="20898551"/>
            <a:ext cx="1061433" cy="670215"/>
          </a:xfrm>
          <a:prstGeom prst="rect">
            <a:avLst/>
          </a:prstGeom>
        </p:spPr>
      </p:pic>
      <p:pic>
        <p:nvPicPr>
          <p:cNvPr id="47" name="Picture 46">
            <a:extLst>
              <a:ext uri="{FF2B5EF4-FFF2-40B4-BE49-F238E27FC236}">
                <a16:creationId xmlns:a16="http://schemas.microsoft.com/office/drawing/2014/main" id="{4956D04C-B1AA-E83D-DA9C-342D7212D585}"/>
              </a:ext>
              <a:ext uri="{C183D7F6-B498-43B3-948B-1728B52AA6E4}">
                <adec:decorative xmlns:adec="http://schemas.microsoft.com/office/drawing/2017/decorative" val="1"/>
              </a:ext>
            </a:extLst>
          </p:cNvPr>
          <p:cNvPicPr>
            <a:picLocks noChangeAspect="1"/>
          </p:cNvPicPr>
          <p:nvPr/>
        </p:nvPicPr>
        <p:blipFill rotWithShape="1">
          <a:blip r:embed="rId12"/>
          <a:srcRect l="12045" r="9487" b="21189"/>
          <a:stretch/>
        </p:blipFill>
        <p:spPr>
          <a:xfrm>
            <a:off x="6021146" y="17279006"/>
            <a:ext cx="1227074" cy="1232455"/>
          </a:xfrm>
          <a:prstGeom prst="rect">
            <a:avLst/>
          </a:prstGeom>
        </p:spPr>
      </p:pic>
      <p:pic>
        <p:nvPicPr>
          <p:cNvPr id="49" name="Picture 48">
            <a:extLst>
              <a:ext uri="{FF2B5EF4-FFF2-40B4-BE49-F238E27FC236}">
                <a16:creationId xmlns:a16="http://schemas.microsoft.com/office/drawing/2014/main" id="{0FBE4CF9-AF68-DDF9-0B96-B56A53562992}"/>
              </a:ext>
              <a:ext uri="{C183D7F6-B498-43B3-948B-1728B52AA6E4}">
                <adec:decorative xmlns:adec="http://schemas.microsoft.com/office/drawing/2017/decorative" val="1"/>
              </a:ext>
            </a:extLst>
          </p:cNvPr>
          <p:cNvPicPr>
            <a:picLocks noChangeAspect="1"/>
          </p:cNvPicPr>
          <p:nvPr/>
        </p:nvPicPr>
        <p:blipFill rotWithShape="1">
          <a:blip r:embed="rId13"/>
          <a:srcRect l="14382" t="14990" r="12684" b="32836"/>
          <a:stretch/>
        </p:blipFill>
        <p:spPr>
          <a:xfrm>
            <a:off x="18978543" y="14898502"/>
            <a:ext cx="1104140" cy="789856"/>
          </a:xfrm>
          <a:prstGeom prst="rect">
            <a:avLst/>
          </a:prstGeom>
        </p:spPr>
      </p:pic>
      <p:sp>
        <p:nvSpPr>
          <p:cNvPr id="50" name="Arrow: Right 49">
            <a:extLst>
              <a:ext uri="{FF2B5EF4-FFF2-40B4-BE49-F238E27FC236}">
                <a16:creationId xmlns:a16="http://schemas.microsoft.com/office/drawing/2014/main" id="{C93B7E9E-2E56-6B14-7260-028DE7E44BF6}"/>
              </a:ext>
              <a:ext uri="{C183D7F6-B498-43B3-948B-1728B52AA6E4}">
                <adec:decorative xmlns:adec="http://schemas.microsoft.com/office/drawing/2017/decorative" val="1"/>
              </a:ext>
            </a:extLst>
          </p:cNvPr>
          <p:cNvSpPr/>
          <p:nvPr/>
        </p:nvSpPr>
        <p:spPr>
          <a:xfrm rot="20557903">
            <a:off x="8946510" y="23790578"/>
            <a:ext cx="1938129" cy="1303643"/>
          </a:xfrm>
          <a:prstGeom prst="rightArrow">
            <a:avLst>
              <a:gd name="adj1" fmla="val 38261"/>
              <a:gd name="adj2" fmla="val 5715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8404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TotalTime>
  <Words>1411</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Bradley Hand ITC</vt:lpstr>
      <vt:lpstr>Calibri</vt:lpstr>
      <vt:lpstr>Calibri Light</vt:lpstr>
      <vt:lpstr>Cavolini</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Hall</dc:creator>
  <cp:lastModifiedBy>Charlotte Hastings</cp:lastModifiedBy>
  <cp:revision>42</cp:revision>
  <dcterms:created xsi:type="dcterms:W3CDTF">2022-06-26T10:11:51Z</dcterms:created>
  <dcterms:modified xsi:type="dcterms:W3CDTF">2022-06-30T12:10:13Z</dcterms:modified>
</cp:coreProperties>
</file>