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301" r:id="rId3"/>
    <p:sldId id="285" r:id="rId4"/>
    <p:sldId id="288" r:id="rId5"/>
    <p:sldId id="293" r:id="rId6"/>
    <p:sldId id="275" r:id="rId7"/>
    <p:sldId id="294" r:id="rId8"/>
    <p:sldId id="282" r:id="rId9"/>
    <p:sldId id="273" r:id="rId10"/>
    <p:sldId id="304" r:id="rId11"/>
    <p:sldId id="266" r:id="rId12"/>
    <p:sldId id="287" r:id="rId13"/>
    <p:sldId id="291" r:id="rId14"/>
    <p:sldId id="290" r:id="rId15"/>
    <p:sldId id="308" r:id="rId16"/>
    <p:sldId id="279" r:id="rId17"/>
    <p:sldId id="292" r:id="rId18"/>
    <p:sldId id="309" r:id="rId19"/>
    <p:sldId id="298" r:id="rId20"/>
    <p:sldId id="276" r:id="rId21"/>
    <p:sldId id="286" r:id="rId22"/>
    <p:sldId id="29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94646" autoAdjust="0"/>
  </p:normalViewPr>
  <p:slideViewPr>
    <p:cSldViewPr snapToGrid="0">
      <p:cViewPr varScale="1">
        <p:scale>
          <a:sx n="74" d="100"/>
          <a:sy n="74" d="100"/>
        </p:scale>
        <p:origin x="344" y="60"/>
      </p:cViewPr>
      <p:guideLst/>
    </p:cSldViewPr>
  </p:slideViewPr>
  <p:outlineViewPr>
    <p:cViewPr>
      <p:scale>
        <a:sx n="33" d="100"/>
        <a:sy n="33" d="100"/>
      </p:scale>
      <p:origin x="0" y="-3792"/>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59" d="100"/>
          <a:sy n="59" d="100"/>
        </p:scale>
        <p:origin x="2528" y="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22098D-98D4-430D-99BC-DB388518334D}"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1BC1B4A5-5EED-4298-9306-7FA6EB6DEB6A}">
      <dgm:prSet/>
      <dgm:spPr/>
      <dgm:t>
        <a:bodyPr/>
        <a:lstStyle/>
        <a:p>
          <a:r>
            <a:rPr lang="en-GB" dirty="0"/>
            <a:t>Integrative literature review</a:t>
          </a:r>
          <a:endParaRPr lang="en-US" dirty="0"/>
        </a:p>
      </dgm:t>
    </dgm:pt>
    <dgm:pt modelId="{8FDD25C2-F8C5-42AE-8DA6-A63EF0AB4C8A}" type="parTrans" cxnId="{A20F0BF0-20F6-40E4-95AE-F681EFC2184C}">
      <dgm:prSet/>
      <dgm:spPr/>
      <dgm:t>
        <a:bodyPr/>
        <a:lstStyle/>
        <a:p>
          <a:endParaRPr lang="en-US"/>
        </a:p>
      </dgm:t>
    </dgm:pt>
    <dgm:pt modelId="{1B0F8AFD-7BF3-421B-9750-50055B740562}" type="sibTrans" cxnId="{A20F0BF0-20F6-40E4-95AE-F681EFC2184C}">
      <dgm:prSet/>
      <dgm:spPr/>
      <dgm:t>
        <a:bodyPr/>
        <a:lstStyle/>
        <a:p>
          <a:endParaRPr lang="en-US"/>
        </a:p>
      </dgm:t>
    </dgm:pt>
    <dgm:pt modelId="{B6FC6B2A-5FF7-46A3-8629-709E409A22FC}">
      <dgm:prSet/>
      <dgm:spPr/>
      <dgm:t>
        <a:bodyPr/>
        <a:lstStyle/>
        <a:p>
          <a:r>
            <a:rPr lang="en-GB" dirty="0"/>
            <a:t>Good for topics of which little is known</a:t>
          </a:r>
          <a:endParaRPr lang="en-US" dirty="0"/>
        </a:p>
      </dgm:t>
    </dgm:pt>
    <dgm:pt modelId="{D48DBC4C-7001-4E31-B270-1A8EE217014D}" type="parTrans" cxnId="{A3A5B569-4B93-4F9D-8293-2CCB4D327CD2}">
      <dgm:prSet/>
      <dgm:spPr/>
      <dgm:t>
        <a:bodyPr/>
        <a:lstStyle/>
        <a:p>
          <a:endParaRPr lang="en-US"/>
        </a:p>
      </dgm:t>
    </dgm:pt>
    <dgm:pt modelId="{B462EE9F-4B91-4F3D-8074-A760EABE14A8}" type="sibTrans" cxnId="{A3A5B569-4B93-4F9D-8293-2CCB4D327CD2}">
      <dgm:prSet/>
      <dgm:spPr/>
      <dgm:t>
        <a:bodyPr/>
        <a:lstStyle/>
        <a:p>
          <a:endParaRPr lang="en-US"/>
        </a:p>
      </dgm:t>
    </dgm:pt>
    <dgm:pt modelId="{E5FF55F9-AF1A-4D69-95C1-49727DC09C35}">
      <dgm:prSet/>
      <dgm:spPr/>
      <dgm:t>
        <a:bodyPr/>
        <a:lstStyle/>
        <a:p>
          <a:r>
            <a:rPr lang="en-GB" dirty="0"/>
            <a:t>May not explore every aspect of the topic searched but focuses on main areas</a:t>
          </a:r>
          <a:endParaRPr lang="en-US" dirty="0"/>
        </a:p>
      </dgm:t>
    </dgm:pt>
    <dgm:pt modelId="{BC3052FA-9A26-4609-8571-9585E5D6EB7F}" type="parTrans" cxnId="{59BE3591-95A4-45DB-8DE2-C189FECFC8AC}">
      <dgm:prSet/>
      <dgm:spPr/>
      <dgm:t>
        <a:bodyPr/>
        <a:lstStyle/>
        <a:p>
          <a:endParaRPr lang="en-US"/>
        </a:p>
      </dgm:t>
    </dgm:pt>
    <dgm:pt modelId="{B6500116-B31D-4697-A62A-DF3A90A4A038}" type="sibTrans" cxnId="{59BE3591-95A4-45DB-8DE2-C189FECFC8AC}">
      <dgm:prSet/>
      <dgm:spPr/>
      <dgm:t>
        <a:bodyPr/>
        <a:lstStyle/>
        <a:p>
          <a:endParaRPr lang="en-US"/>
        </a:p>
      </dgm:t>
    </dgm:pt>
    <dgm:pt modelId="{14892254-C711-4B29-8EAA-31C97F1E3464}">
      <dgm:prSet/>
      <dgm:spPr/>
      <dgm:t>
        <a:bodyPr/>
        <a:lstStyle/>
        <a:p>
          <a:r>
            <a:rPr lang="en-GB" dirty="0"/>
            <a:t>From this subsidiary questions were evolved </a:t>
          </a:r>
          <a:endParaRPr lang="en-US" dirty="0"/>
        </a:p>
      </dgm:t>
    </dgm:pt>
    <dgm:pt modelId="{20336788-D5E3-4DEC-AB7B-A147AAB8F626}" type="parTrans" cxnId="{D9596641-2A40-4EF6-B3BA-178B63EAB5AB}">
      <dgm:prSet/>
      <dgm:spPr/>
      <dgm:t>
        <a:bodyPr/>
        <a:lstStyle/>
        <a:p>
          <a:endParaRPr lang="en-US"/>
        </a:p>
      </dgm:t>
    </dgm:pt>
    <dgm:pt modelId="{8227C6E8-4888-4117-9668-7F1E11D77147}" type="sibTrans" cxnId="{D9596641-2A40-4EF6-B3BA-178B63EAB5AB}">
      <dgm:prSet/>
      <dgm:spPr/>
      <dgm:t>
        <a:bodyPr/>
        <a:lstStyle/>
        <a:p>
          <a:endParaRPr lang="en-US"/>
        </a:p>
      </dgm:t>
    </dgm:pt>
    <dgm:pt modelId="{854FABE2-63C0-4E60-8759-D5BA6961F55D}" type="pres">
      <dgm:prSet presAssocID="{2022098D-98D4-430D-99BC-DB388518334D}" presName="root" presStyleCnt="0">
        <dgm:presLayoutVars>
          <dgm:dir/>
          <dgm:resizeHandles val="exact"/>
        </dgm:presLayoutVars>
      </dgm:prSet>
      <dgm:spPr/>
    </dgm:pt>
    <dgm:pt modelId="{CDCCD563-A786-4F4D-B2A9-A3772D0594A9}" type="pres">
      <dgm:prSet presAssocID="{1BC1B4A5-5EED-4298-9306-7FA6EB6DEB6A}" presName="compNode" presStyleCnt="0"/>
      <dgm:spPr/>
    </dgm:pt>
    <dgm:pt modelId="{B301A8DA-6D08-47F8-A707-7E036C68C5CA}" type="pres">
      <dgm:prSet presAssocID="{1BC1B4A5-5EED-4298-9306-7FA6EB6DEB6A}" presName="bgRect" presStyleLbl="bgShp" presStyleIdx="0" presStyleCnt="4"/>
      <dgm:spPr/>
    </dgm:pt>
    <dgm:pt modelId="{8817C6C7-B21F-42C4-972F-EB4765CDE589}" type="pres">
      <dgm:prSet presAssocID="{1BC1B4A5-5EED-4298-9306-7FA6EB6DEB6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031ED689-7197-4465-9F05-5BEE9CA103C1}" type="pres">
      <dgm:prSet presAssocID="{1BC1B4A5-5EED-4298-9306-7FA6EB6DEB6A}" presName="spaceRect" presStyleCnt="0"/>
      <dgm:spPr/>
    </dgm:pt>
    <dgm:pt modelId="{489AB98C-8D0D-4BDE-BE95-AD656AC6C9F8}" type="pres">
      <dgm:prSet presAssocID="{1BC1B4A5-5EED-4298-9306-7FA6EB6DEB6A}" presName="parTx" presStyleLbl="revTx" presStyleIdx="0" presStyleCnt="4">
        <dgm:presLayoutVars>
          <dgm:chMax val="0"/>
          <dgm:chPref val="0"/>
        </dgm:presLayoutVars>
      </dgm:prSet>
      <dgm:spPr/>
    </dgm:pt>
    <dgm:pt modelId="{7752A3E7-D268-4D58-972E-D5B064858A5B}" type="pres">
      <dgm:prSet presAssocID="{1B0F8AFD-7BF3-421B-9750-50055B740562}" presName="sibTrans" presStyleCnt="0"/>
      <dgm:spPr/>
    </dgm:pt>
    <dgm:pt modelId="{B862B042-FE46-4DC4-B926-458E61E583D7}" type="pres">
      <dgm:prSet presAssocID="{B6FC6B2A-5FF7-46A3-8629-709E409A22FC}" presName="compNode" presStyleCnt="0"/>
      <dgm:spPr/>
    </dgm:pt>
    <dgm:pt modelId="{2EE38002-AFC7-4D20-981F-B60E833D7E27}" type="pres">
      <dgm:prSet presAssocID="{B6FC6B2A-5FF7-46A3-8629-709E409A22FC}" presName="bgRect" presStyleLbl="bgShp" presStyleIdx="1" presStyleCnt="4"/>
      <dgm:spPr/>
    </dgm:pt>
    <dgm:pt modelId="{263A3019-0E90-494C-8C19-780804F8C8F9}" type="pres">
      <dgm:prSet presAssocID="{B6FC6B2A-5FF7-46A3-8629-709E409A22F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CFAC914F-745F-412A-9D82-A5F1A421EF90}" type="pres">
      <dgm:prSet presAssocID="{B6FC6B2A-5FF7-46A3-8629-709E409A22FC}" presName="spaceRect" presStyleCnt="0"/>
      <dgm:spPr/>
    </dgm:pt>
    <dgm:pt modelId="{CE2E4F68-0F63-4CD9-AE98-306E195BA7CA}" type="pres">
      <dgm:prSet presAssocID="{B6FC6B2A-5FF7-46A3-8629-709E409A22FC}" presName="parTx" presStyleLbl="revTx" presStyleIdx="1" presStyleCnt="4">
        <dgm:presLayoutVars>
          <dgm:chMax val="0"/>
          <dgm:chPref val="0"/>
        </dgm:presLayoutVars>
      </dgm:prSet>
      <dgm:spPr/>
    </dgm:pt>
    <dgm:pt modelId="{D9966085-9B60-41DB-8EA2-A1D5EA926842}" type="pres">
      <dgm:prSet presAssocID="{B462EE9F-4B91-4F3D-8074-A760EABE14A8}" presName="sibTrans" presStyleCnt="0"/>
      <dgm:spPr/>
    </dgm:pt>
    <dgm:pt modelId="{4AC289E6-7C97-481A-A8EC-857CED1A0C06}" type="pres">
      <dgm:prSet presAssocID="{E5FF55F9-AF1A-4D69-95C1-49727DC09C35}" presName="compNode" presStyleCnt="0"/>
      <dgm:spPr/>
    </dgm:pt>
    <dgm:pt modelId="{B851125D-AC9D-4E03-9AA1-E90ACDA63187}" type="pres">
      <dgm:prSet presAssocID="{E5FF55F9-AF1A-4D69-95C1-49727DC09C35}" presName="bgRect" presStyleLbl="bgShp" presStyleIdx="2" presStyleCnt="4"/>
      <dgm:spPr/>
    </dgm:pt>
    <dgm:pt modelId="{38C4C9B9-DFD1-41D2-938A-5A81AC90DF99}" type="pres">
      <dgm:prSet presAssocID="{E5FF55F9-AF1A-4D69-95C1-49727DC09C3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7733D8B7-2A5B-4DD5-8BE5-E00E7384612A}" type="pres">
      <dgm:prSet presAssocID="{E5FF55F9-AF1A-4D69-95C1-49727DC09C35}" presName="spaceRect" presStyleCnt="0"/>
      <dgm:spPr/>
    </dgm:pt>
    <dgm:pt modelId="{912F7DA4-BA0C-44A6-B159-19DA86E18774}" type="pres">
      <dgm:prSet presAssocID="{E5FF55F9-AF1A-4D69-95C1-49727DC09C35}" presName="parTx" presStyleLbl="revTx" presStyleIdx="2" presStyleCnt="4">
        <dgm:presLayoutVars>
          <dgm:chMax val="0"/>
          <dgm:chPref val="0"/>
        </dgm:presLayoutVars>
      </dgm:prSet>
      <dgm:spPr/>
    </dgm:pt>
    <dgm:pt modelId="{5EC55AA8-1B58-4AFB-9B44-AD86A0701BCC}" type="pres">
      <dgm:prSet presAssocID="{B6500116-B31D-4697-A62A-DF3A90A4A038}" presName="sibTrans" presStyleCnt="0"/>
      <dgm:spPr/>
    </dgm:pt>
    <dgm:pt modelId="{553E2EA7-3717-4E85-9DC8-D74B2F654C99}" type="pres">
      <dgm:prSet presAssocID="{14892254-C711-4B29-8EAA-31C97F1E3464}" presName="compNode" presStyleCnt="0"/>
      <dgm:spPr/>
    </dgm:pt>
    <dgm:pt modelId="{F221543A-586D-49DF-8265-631F47D68D4B}" type="pres">
      <dgm:prSet presAssocID="{14892254-C711-4B29-8EAA-31C97F1E3464}" presName="bgRect" presStyleLbl="bgShp" presStyleIdx="3" presStyleCnt="4"/>
      <dgm:spPr/>
    </dgm:pt>
    <dgm:pt modelId="{78D7322A-77B0-4807-9D1E-51E35157E1E5}" type="pres">
      <dgm:prSet presAssocID="{14892254-C711-4B29-8EAA-31C97F1E346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lp"/>
        </a:ext>
      </dgm:extLst>
    </dgm:pt>
    <dgm:pt modelId="{FC1129A0-F397-48C4-80D7-12DCFBA7F46E}" type="pres">
      <dgm:prSet presAssocID="{14892254-C711-4B29-8EAA-31C97F1E3464}" presName="spaceRect" presStyleCnt="0"/>
      <dgm:spPr/>
    </dgm:pt>
    <dgm:pt modelId="{69D31D89-CF15-45CB-9C4B-38E9BB136190}" type="pres">
      <dgm:prSet presAssocID="{14892254-C711-4B29-8EAA-31C97F1E3464}" presName="parTx" presStyleLbl="revTx" presStyleIdx="3" presStyleCnt="4">
        <dgm:presLayoutVars>
          <dgm:chMax val="0"/>
          <dgm:chPref val="0"/>
        </dgm:presLayoutVars>
      </dgm:prSet>
      <dgm:spPr/>
    </dgm:pt>
  </dgm:ptLst>
  <dgm:cxnLst>
    <dgm:cxn modelId="{E8B37305-8494-488A-9C66-F5E808DE9606}" type="presOf" srcId="{14892254-C711-4B29-8EAA-31C97F1E3464}" destId="{69D31D89-CF15-45CB-9C4B-38E9BB136190}" srcOrd="0" destOrd="0" presId="urn:microsoft.com/office/officeart/2018/2/layout/IconVerticalSolidList"/>
    <dgm:cxn modelId="{CD46B925-B318-447B-9532-06F84E7A8FD8}" type="presOf" srcId="{B6FC6B2A-5FF7-46A3-8629-709E409A22FC}" destId="{CE2E4F68-0F63-4CD9-AE98-306E195BA7CA}" srcOrd="0" destOrd="0" presId="urn:microsoft.com/office/officeart/2018/2/layout/IconVerticalSolidList"/>
    <dgm:cxn modelId="{3BC32836-2260-4826-B604-44662161B8D9}" type="presOf" srcId="{1BC1B4A5-5EED-4298-9306-7FA6EB6DEB6A}" destId="{489AB98C-8D0D-4BDE-BE95-AD656AC6C9F8}" srcOrd="0" destOrd="0" presId="urn:microsoft.com/office/officeart/2018/2/layout/IconVerticalSolidList"/>
    <dgm:cxn modelId="{D9596641-2A40-4EF6-B3BA-178B63EAB5AB}" srcId="{2022098D-98D4-430D-99BC-DB388518334D}" destId="{14892254-C711-4B29-8EAA-31C97F1E3464}" srcOrd="3" destOrd="0" parTransId="{20336788-D5E3-4DEC-AB7B-A147AAB8F626}" sibTransId="{8227C6E8-4888-4117-9668-7F1E11D77147}"/>
    <dgm:cxn modelId="{8CA87369-78D7-4E59-9C27-450266D96BAF}" type="presOf" srcId="{2022098D-98D4-430D-99BC-DB388518334D}" destId="{854FABE2-63C0-4E60-8759-D5BA6961F55D}" srcOrd="0" destOrd="0" presId="urn:microsoft.com/office/officeart/2018/2/layout/IconVerticalSolidList"/>
    <dgm:cxn modelId="{A3A5B569-4B93-4F9D-8293-2CCB4D327CD2}" srcId="{2022098D-98D4-430D-99BC-DB388518334D}" destId="{B6FC6B2A-5FF7-46A3-8629-709E409A22FC}" srcOrd="1" destOrd="0" parTransId="{D48DBC4C-7001-4E31-B270-1A8EE217014D}" sibTransId="{B462EE9F-4B91-4F3D-8074-A760EABE14A8}"/>
    <dgm:cxn modelId="{59BE3591-95A4-45DB-8DE2-C189FECFC8AC}" srcId="{2022098D-98D4-430D-99BC-DB388518334D}" destId="{E5FF55F9-AF1A-4D69-95C1-49727DC09C35}" srcOrd="2" destOrd="0" parTransId="{BC3052FA-9A26-4609-8571-9585E5D6EB7F}" sibTransId="{B6500116-B31D-4697-A62A-DF3A90A4A038}"/>
    <dgm:cxn modelId="{A20F0BF0-20F6-40E4-95AE-F681EFC2184C}" srcId="{2022098D-98D4-430D-99BC-DB388518334D}" destId="{1BC1B4A5-5EED-4298-9306-7FA6EB6DEB6A}" srcOrd="0" destOrd="0" parTransId="{8FDD25C2-F8C5-42AE-8DA6-A63EF0AB4C8A}" sibTransId="{1B0F8AFD-7BF3-421B-9750-50055B740562}"/>
    <dgm:cxn modelId="{84DFEDFD-96F6-47A2-889F-65CF933EA848}" type="presOf" srcId="{E5FF55F9-AF1A-4D69-95C1-49727DC09C35}" destId="{912F7DA4-BA0C-44A6-B159-19DA86E18774}" srcOrd="0" destOrd="0" presId="urn:microsoft.com/office/officeart/2018/2/layout/IconVerticalSolidList"/>
    <dgm:cxn modelId="{7AEA4C8E-5104-485C-BD86-BAB128A67175}" type="presParOf" srcId="{854FABE2-63C0-4E60-8759-D5BA6961F55D}" destId="{CDCCD563-A786-4F4D-B2A9-A3772D0594A9}" srcOrd="0" destOrd="0" presId="urn:microsoft.com/office/officeart/2018/2/layout/IconVerticalSolidList"/>
    <dgm:cxn modelId="{F9FEBE02-7957-48F1-B2F6-6B71BA8175E6}" type="presParOf" srcId="{CDCCD563-A786-4F4D-B2A9-A3772D0594A9}" destId="{B301A8DA-6D08-47F8-A707-7E036C68C5CA}" srcOrd="0" destOrd="0" presId="urn:microsoft.com/office/officeart/2018/2/layout/IconVerticalSolidList"/>
    <dgm:cxn modelId="{33D1E7F7-4B4A-4459-942E-75E5938AF7CE}" type="presParOf" srcId="{CDCCD563-A786-4F4D-B2A9-A3772D0594A9}" destId="{8817C6C7-B21F-42C4-972F-EB4765CDE589}" srcOrd="1" destOrd="0" presId="urn:microsoft.com/office/officeart/2018/2/layout/IconVerticalSolidList"/>
    <dgm:cxn modelId="{5F57DF88-36A7-424D-BC22-9199B4203248}" type="presParOf" srcId="{CDCCD563-A786-4F4D-B2A9-A3772D0594A9}" destId="{031ED689-7197-4465-9F05-5BEE9CA103C1}" srcOrd="2" destOrd="0" presId="urn:microsoft.com/office/officeart/2018/2/layout/IconVerticalSolidList"/>
    <dgm:cxn modelId="{5CF44533-6894-44E5-A27B-F89CE58328FA}" type="presParOf" srcId="{CDCCD563-A786-4F4D-B2A9-A3772D0594A9}" destId="{489AB98C-8D0D-4BDE-BE95-AD656AC6C9F8}" srcOrd="3" destOrd="0" presId="urn:microsoft.com/office/officeart/2018/2/layout/IconVerticalSolidList"/>
    <dgm:cxn modelId="{3690FD0A-5FE7-4FB0-906C-2B00944E03D4}" type="presParOf" srcId="{854FABE2-63C0-4E60-8759-D5BA6961F55D}" destId="{7752A3E7-D268-4D58-972E-D5B064858A5B}" srcOrd="1" destOrd="0" presId="urn:microsoft.com/office/officeart/2018/2/layout/IconVerticalSolidList"/>
    <dgm:cxn modelId="{76240C0E-C27C-49E6-B324-A32187578A67}" type="presParOf" srcId="{854FABE2-63C0-4E60-8759-D5BA6961F55D}" destId="{B862B042-FE46-4DC4-B926-458E61E583D7}" srcOrd="2" destOrd="0" presId="urn:microsoft.com/office/officeart/2018/2/layout/IconVerticalSolidList"/>
    <dgm:cxn modelId="{D5CB8481-E31C-4B37-BC63-192A4A5D6343}" type="presParOf" srcId="{B862B042-FE46-4DC4-B926-458E61E583D7}" destId="{2EE38002-AFC7-4D20-981F-B60E833D7E27}" srcOrd="0" destOrd="0" presId="urn:microsoft.com/office/officeart/2018/2/layout/IconVerticalSolidList"/>
    <dgm:cxn modelId="{8CC60432-429B-4325-B274-CEC5C1C51C23}" type="presParOf" srcId="{B862B042-FE46-4DC4-B926-458E61E583D7}" destId="{263A3019-0E90-494C-8C19-780804F8C8F9}" srcOrd="1" destOrd="0" presId="urn:microsoft.com/office/officeart/2018/2/layout/IconVerticalSolidList"/>
    <dgm:cxn modelId="{CC18FA10-3A1F-4007-B757-4A41ADA26B7F}" type="presParOf" srcId="{B862B042-FE46-4DC4-B926-458E61E583D7}" destId="{CFAC914F-745F-412A-9D82-A5F1A421EF90}" srcOrd="2" destOrd="0" presId="urn:microsoft.com/office/officeart/2018/2/layout/IconVerticalSolidList"/>
    <dgm:cxn modelId="{36F3F773-95BC-4721-9DDE-14348BC9AAB4}" type="presParOf" srcId="{B862B042-FE46-4DC4-B926-458E61E583D7}" destId="{CE2E4F68-0F63-4CD9-AE98-306E195BA7CA}" srcOrd="3" destOrd="0" presId="urn:microsoft.com/office/officeart/2018/2/layout/IconVerticalSolidList"/>
    <dgm:cxn modelId="{D5D0B278-38B3-4142-B471-71AA968D6D93}" type="presParOf" srcId="{854FABE2-63C0-4E60-8759-D5BA6961F55D}" destId="{D9966085-9B60-41DB-8EA2-A1D5EA926842}" srcOrd="3" destOrd="0" presId="urn:microsoft.com/office/officeart/2018/2/layout/IconVerticalSolidList"/>
    <dgm:cxn modelId="{616AC2C3-41E8-4ED1-96DD-1AC8E9E5A382}" type="presParOf" srcId="{854FABE2-63C0-4E60-8759-D5BA6961F55D}" destId="{4AC289E6-7C97-481A-A8EC-857CED1A0C06}" srcOrd="4" destOrd="0" presId="urn:microsoft.com/office/officeart/2018/2/layout/IconVerticalSolidList"/>
    <dgm:cxn modelId="{E98C4D6C-79C9-4913-BC28-CCAB54698126}" type="presParOf" srcId="{4AC289E6-7C97-481A-A8EC-857CED1A0C06}" destId="{B851125D-AC9D-4E03-9AA1-E90ACDA63187}" srcOrd="0" destOrd="0" presId="urn:microsoft.com/office/officeart/2018/2/layout/IconVerticalSolidList"/>
    <dgm:cxn modelId="{62D4DFFB-7A2B-4B05-9240-0C41E9EFFA9A}" type="presParOf" srcId="{4AC289E6-7C97-481A-A8EC-857CED1A0C06}" destId="{38C4C9B9-DFD1-41D2-938A-5A81AC90DF99}" srcOrd="1" destOrd="0" presId="urn:microsoft.com/office/officeart/2018/2/layout/IconVerticalSolidList"/>
    <dgm:cxn modelId="{F515B9AF-12B6-444D-969B-61B9AE886E19}" type="presParOf" srcId="{4AC289E6-7C97-481A-A8EC-857CED1A0C06}" destId="{7733D8B7-2A5B-4DD5-8BE5-E00E7384612A}" srcOrd="2" destOrd="0" presId="urn:microsoft.com/office/officeart/2018/2/layout/IconVerticalSolidList"/>
    <dgm:cxn modelId="{6D4603CC-5174-4D23-B5E5-C01247C259D1}" type="presParOf" srcId="{4AC289E6-7C97-481A-A8EC-857CED1A0C06}" destId="{912F7DA4-BA0C-44A6-B159-19DA86E18774}" srcOrd="3" destOrd="0" presId="urn:microsoft.com/office/officeart/2018/2/layout/IconVerticalSolidList"/>
    <dgm:cxn modelId="{E29B9DCF-234B-4BBE-AF55-09684118B575}" type="presParOf" srcId="{854FABE2-63C0-4E60-8759-D5BA6961F55D}" destId="{5EC55AA8-1B58-4AFB-9B44-AD86A0701BCC}" srcOrd="5" destOrd="0" presId="urn:microsoft.com/office/officeart/2018/2/layout/IconVerticalSolidList"/>
    <dgm:cxn modelId="{86C2555B-4F44-4A09-AA0E-27AF7D5ECDE1}" type="presParOf" srcId="{854FABE2-63C0-4E60-8759-D5BA6961F55D}" destId="{553E2EA7-3717-4E85-9DC8-D74B2F654C99}" srcOrd="6" destOrd="0" presId="urn:microsoft.com/office/officeart/2018/2/layout/IconVerticalSolidList"/>
    <dgm:cxn modelId="{960704FC-FF6D-4397-8969-2F9F6FF77FE4}" type="presParOf" srcId="{553E2EA7-3717-4E85-9DC8-D74B2F654C99}" destId="{F221543A-586D-49DF-8265-631F47D68D4B}" srcOrd="0" destOrd="0" presId="urn:microsoft.com/office/officeart/2018/2/layout/IconVerticalSolidList"/>
    <dgm:cxn modelId="{014DC8CF-C5A5-451F-B24E-7FA3A853FFB5}" type="presParOf" srcId="{553E2EA7-3717-4E85-9DC8-D74B2F654C99}" destId="{78D7322A-77B0-4807-9D1E-51E35157E1E5}" srcOrd="1" destOrd="0" presId="urn:microsoft.com/office/officeart/2018/2/layout/IconVerticalSolidList"/>
    <dgm:cxn modelId="{9A208C23-1C6B-4824-BCDF-1EC15159B450}" type="presParOf" srcId="{553E2EA7-3717-4E85-9DC8-D74B2F654C99}" destId="{FC1129A0-F397-48C4-80D7-12DCFBA7F46E}" srcOrd="2" destOrd="0" presId="urn:microsoft.com/office/officeart/2018/2/layout/IconVerticalSolidList"/>
    <dgm:cxn modelId="{23367DD2-6855-4D49-8158-32F9DF8AA0A5}" type="presParOf" srcId="{553E2EA7-3717-4E85-9DC8-D74B2F654C99}" destId="{69D31D89-CF15-45CB-9C4B-38E9BB13619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753F20-8D65-4A64-929C-492C3E36E1D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A3E56644-13DE-420D-8C7F-E0D2A36A67BA}" type="pres">
      <dgm:prSet presAssocID="{6E753F20-8D65-4A64-929C-492C3E36E1D5}" presName="hierChild1" presStyleCnt="0">
        <dgm:presLayoutVars>
          <dgm:orgChart val="1"/>
          <dgm:chPref val="1"/>
          <dgm:dir/>
          <dgm:animOne val="branch"/>
          <dgm:animLvl val="lvl"/>
          <dgm:resizeHandles/>
        </dgm:presLayoutVars>
      </dgm:prSet>
      <dgm:spPr/>
    </dgm:pt>
  </dgm:ptLst>
  <dgm:cxnLst>
    <dgm:cxn modelId="{568ADD39-9238-4301-8BB4-8606F1659721}" type="presOf" srcId="{6E753F20-8D65-4A64-929C-492C3E36E1D5}" destId="{A3E56644-13DE-420D-8C7F-E0D2A36A67BA}" srcOrd="0"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A73CD5-EC19-48E0-A44B-CBE13F00CD0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AC2C9534-05B1-4DF5-A976-49E55F5D6DD7}">
      <dgm:prSet phldrT="[Text]"/>
      <dgm:spPr>
        <a:solidFill>
          <a:srgbClr val="FF0000"/>
        </a:solidFill>
      </dgm:spPr>
      <dgm:t>
        <a:bodyPr/>
        <a:lstStyle/>
        <a:p>
          <a:r>
            <a:rPr lang="en-GB" dirty="0"/>
            <a:t>Involvement</a:t>
          </a:r>
        </a:p>
      </dgm:t>
    </dgm:pt>
    <dgm:pt modelId="{C015DC81-B58E-4D24-910F-14937A26385A}" type="parTrans" cxnId="{550AFCA3-04FA-4CEB-96E6-46763F981654}">
      <dgm:prSet/>
      <dgm:spPr/>
      <dgm:t>
        <a:bodyPr/>
        <a:lstStyle/>
        <a:p>
          <a:endParaRPr lang="en-GB"/>
        </a:p>
      </dgm:t>
    </dgm:pt>
    <dgm:pt modelId="{7749DDE2-9A0D-49B5-9E28-83BBAB308847}" type="sibTrans" cxnId="{550AFCA3-04FA-4CEB-96E6-46763F981654}">
      <dgm:prSet/>
      <dgm:spPr/>
      <dgm:t>
        <a:bodyPr/>
        <a:lstStyle/>
        <a:p>
          <a:endParaRPr lang="en-GB"/>
        </a:p>
      </dgm:t>
    </dgm:pt>
    <dgm:pt modelId="{AE80B265-A2D7-4066-BE0B-5D37E82DF77E}">
      <dgm:prSet phldrT="[Text]"/>
      <dgm:spPr/>
      <dgm:t>
        <a:bodyPr/>
        <a:lstStyle/>
        <a:p>
          <a:r>
            <a:rPr lang="en-GB" dirty="0"/>
            <a:t>Personal </a:t>
          </a:r>
        </a:p>
        <a:p>
          <a:r>
            <a:rPr lang="en-GB" dirty="0"/>
            <a:t>Patients and care givers</a:t>
          </a:r>
        </a:p>
      </dgm:t>
    </dgm:pt>
    <dgm:pt modelId="{6E63390C-879C-4011-AED1-DBBE5D7FC68D}" type="parTrans" cxnId="{E12BA6D6-6589-4EA7-B9FA-11ADE4C5F915}">
      <dgm:prSet/>
      <dgm:spPr/>
      <dgm:t>
        <a:bodyPr/>
        <a:lstStyle/>
        <a:p>
          <a:endParaRPr lang="en-GB"/>
        </a:p>
      </dgm:t>
    </dgm:pt>
    <dgm:pt modelId="{01D91630-571E-4B34-A825-627F69D3651B}" type="sibTrans" cxnId="{E12BA6D6-6589-4EA7-B9FA-11ADE4C5F915}">
      <dgm:prSet/>
      <dgm:spPr/>
      <dgm:t>
        <a:bodyPr/>
        <a:lstStyle/>
        <a:p>
          <a:endParaRPr lang="en-GB"/>
        </a:p>
      </dgm:t>
    </dgm:pt>
    <dgm:pt modelId="{6CFF6738-65AA-45B5-ADBB-C22276564293}">
      <dgm:prSet phldrT="[Text]"/>
      <dgm:spPr/>
      <dgm:t>
        <a:bodyPr/>
        <a:lstStyle/>
        <a:p>
          <a:r>
            <a:rPr lang="en-GB" dirty="0"/>
            <a:t>Product</a:t>
          </a:r>
        </a:p>
        <a:p>
          <a:r>
            <a:rPr lang="en-GB" dirty="0"/>
            <a:t>Student nurse</a:t>
          </a:r>
        </a:p>
      </dgm:t>
    </dgm:pt>
    <dgm:pt modelId="{49F2EF77-D8C8-4D19-A922-2C208BE55A61}" type="parTrans" cxnId="{FF9CDE24-737D-4B4B-BCAB-AF9180EF410C}">
      <dgm:prSet/>
      <dgm:spPr/>
      <dgm:t>
        <a:bodyPr/>
        <a:lstStyle/>
        <a:p>
          <a:endParaRPr lang="en-GB"/>
        </a:p>
      </dgm:t>
    </dgm:pt>
    <dgm:pt modelId="{7D012324-128F-41B5-950A-00CFA6A1E30A}" type="sibTrans" cxnId="{FF9CDE24-737D-4B4B-BCAB-AF9180EF410C}">
      <dgm:prSet/>
      <dgm:spPr/>
      <dgm:t>
        <a:bodyPr/>
        <a:lstStyle/>
        <a:p>
          <a:endParaRPr lang="en-GB"/>
        </a:p>
      </dgm:t>
    </dgm:pt>
    <dgm:pt modelId="{671CCC48-A7AD-4E46-89D3-27A5B5919014}">
      <dgm:prSet phldrT="[Text]"/>
      <dgm:spPr/>
      <dgm:t>
        <a:bodyPr/>
        <a:lstStyle/>
        <a:p>
          <a:r>
            <a:rPr lang="en-GB" dirty="0"/>
            <a:t>Situation </a:t>
          </a:r>
        </a:p>
        <a:p>
          <a:r>
            <a:rPr lang="en-GB" dirty="0"/>
            <a:t>Student nurse education </a:t>
          </a:r>
        </a:p>
      </dgm:t>
    </dgm:pt>
    <dgm:pt modelId="{9B9A81DC-D4C0-48F2-86C5-391DED846730}" type="parTrans" cxnId="{DC6F5156-8C42-4652-A1D6-B9918ED951C9}">
      <dgm:prSet/>
      <dgm:spPr/>
      <dgm:t>
        <a:bodyPr/>
        <a:lstStyle/>
        <a:p>
          <a:endParaRPr lang="en-GB"/>
        </a:p>
      </dgm:t>
    </dgm:pt>
    <dgm:pt modelId="{8EB0DA43-2F91-4EEF-8C02-C47035A39D7E}" type="sibTrans" cxnId="{DC6F5156-8C42-4652-A1D6-B9918ED951C9}">
      <dgm:prSet/>
      <dgm:spPr/>
      <dgm:t>
        <a:bodyPr/>
        <a:lstStyle/>
        <a:p>
          <a:endParaRPr lang="en-GB"/>
        </a:p>
      </dgm:t>
    </dgm:pt>
    <dgm:pt modelId="{D09CFFA2-EA76-4F1D-AC35-0E481ACB9CF8}" type="pres">
      <dgm:prSet presAssocID="{1AA73CD5-EC19-48E0-A44B-CBE13F00CD05}" presName="hierChild1" presStyleCnt="0">
        <dgm:presLayoutVars>
          <dgm:orgChart val="1"/>
          <dgm:chPref val="1"/>
          <dgm:dir/>
          <dgm:animOne val="branch"/>
          <dgm:animLvl val="lvl"/>
          <dgm:resizeHandles/>
        </dgm:presLayoutVars>
      </dgm:prSet>
      <dgm:spPr/>
    </dgm:pt>
    <dgm:pt modelId="{D1263E30-8670-4A14-88C8-BC122AC3FB49}" type="pres">
      <dgm:prSet presAssocID="{AC2C9534-05B1-4DF5-A976-49E55F5D6DD7}" presName="hierRoot1" presStyleCnt="0">
        <dgm:presLayoutVars>
          <dgm:hierBranch val="init"/>
        </dgm:presLayoutVars>
      </dgm:prSet>
      <dgm:spPr/>
    </dgm:pt>
    <dgm:pt modelId="{780FC3A5-936F-48C3-819F-0AE5858F9C41}" type="pres">
      <dgm:prSet presAssocID="{AC2C9534-05B1-4DF5-A976-49E55F5D6DD7}" presName="rootComposite1" presStyleCnt="0"/>
      <dgm:spPr/>
    </dgm:pt>
    <dgm:pt modelId="{8902CA2B-F536-4398-A46D-82D9906E2424}" type="pres">
      <dgm:prSet presAssocID="{AC2C9534-05B1-4DF5-A976-49E55F5D6DD7}" presName="rootText1" presStyleLbl="node0" presStyleIdx="0" presStyleCnt="1" custLinFactNeighborY="1587">
        <dgm:presLayoutVars>
          <dgm:chPref val="3"/>
        </dgm:presLayoutVars>
      </dgm:prSet>
      <dgm:spPr/>
    </dgm:pt>
    <dgm:pt modelId="{8A1F3882-02D1-4F4D-A2AE-CE49DF5E787B}" type="pres">
      <dgm:prSet presAssocID="{AC2C9534-05B1-4DF5-A976-49E55F5D6DD7}" presName="rootConnector1" presStyleLbl="node1" presStyleIdx="0" presStyleCnt="0"/>
      <dgm:spPr/>
    </dgm:pt>
    <dgm:pt modelId="{77CD08C7-C810-40CE-A39C-ED26959291A0}" type="pres">
      <dgm:prSet presAssocID="{AC2C9534-05B1-4DF5-A976-49E55F5D6DD7}" presName="hierChild2" presStyleCnt="0"/>
      <dgm:spPr/>
    </dgm:pt>
    <dgm:pt modelId="{E1989A23-C6F1-4066-9004-40D92ECF071F}" type="pres">
      <dgm:prSet presAssocID="{6E63390C-879C-4011-AED1-DBBE5D7FC68D}" presName="Name37" presStyleLbl="parChTrans1D2" presStyleIdx="0" presStyleCnt="3"/>
      <dgm:spPr/>
    </dgm:pt>
    <dgm:pt modelId="{A390A399-5ED6-4BFA-8B08-B6A906100C3D}" type="pres">
      <dgm:prSet presAssocID="{AE80B265-A2D7-4066-BE0B-5D37E82DF77E}" presName="hierRoot2" presStyleCnt="0">
        <dgm:presLayoutVars>
          <dgm:hierBranch val="init"/>
        </dgm:presLayoutVars>
      </dgm:prSet>
      <dgm:spPr/>
    </dgm:pt>
    <dgm:pt modelId="{AC6378D0-5A35-46E8-B447-222A4AD09227}" type="pres">
      <dgm:prSet presAssocID="{AE80B265-A2D7-4066-BE0B-5D37E82DF77E}" presName="rootComposite" presStyleCnt="0"/>
      <dgm:spPr/>
    </dgm:pt>
    <dgm:pt modelId="{AD3F92AA-DBA4-4166-9F7A-322BAEE2E95B}" type="pres">
      <dgm:prSet presAssocID="{AE80B265-A2D7-4066-BE0B-5D37E82DF77E}" presName="rootText" presStyleLbl="node2" presStyleIdx="0" presStyleCnt="3">
        <dgm:presLayoutVars>
          <dgm:chPref val="3"/>
        </dgm:presLayoutVars>
      </dgm:prSet>
      <dgm:spPr/>
    </dgm:pt>
    <dgm:pt modelId="{89A86D82-EC58-4C50-B58F-7A3F19C97A75}" type="pres">
      <dgm:prSet presAssocID="{AE80B265-A2D7-4066-BE0B-5D37E82DF77E}" presName="rootConnector" presStyleLbl="node2" presStyleIdx="0" presStyleCnt="3"/>
      <dgm:spPr/>
    </dgm:pt>
    <dgm:pt modelId="{94891150-0C2F-4880-8438-C90A5F2D86DF}" type="pres">
      <dgm:prSet presAssocID="{AE80B265-A2D7-4066-BE0B-5D37E82DF77E}" presName="hierChild4" presStyleCnt="0"/>
      <dgm:spPr/>
    </dgm:pt>
    <dgm:pt modelId="{6EF4E54E-EED9-4E2A-B6EB-F0670A2E221A}" type="pres">
      <dgm:prSet presAssocID="{AE80B265-A2D7-4066-BE0B-5D37E82DF77E}" presName="hierChild5" presStyleCnt="0"/>
      <dgm:spPr/>
    </dgm:pt>
    <dgm:pt modelId="{A4356401-7EC1-4688-A1C5-C47B18B97828}" type="pres">
      <dgm:prSet presAssocID="{49F2EF77-D8C8-4D19-A922-2C208BE55A61}" presName="Name37" presStyleLbl="parChTrans1D2" presStyleIdx="1" presStyleCnt="3"/>
      <dgm:spPr/>
    </dgm:pt>
    <dgm:pt modelId="{C6CAC0F2-4FAF-4633-9892-CF0E8281C3D9}" type="pres">
      <dgm:prSet presAssocID="{6CFF6738-65AA-45B5-ADBB-C22276564293}" presName="hierRoot2" presStyleCnt="0">
        <dgm:presLayoutVars>
          <dgm:hierBranch val="init"/>
        </dgm:presLayoutVars>
      </dgm:prSet>
      <dgm:spPr/>
    </dgm:pt>
    <dgm:pt modelId="{1748D83C-D677-444F-B74B-5A50BFBFE001}" type="pres">
      <dgm:prSet presAssocID="{6CFF6738-65AA-45B5-ADBB-C22276564293}" presName="rootComposite" presStyleCnt="0"/>
      <dgm:spPr/>
    </dgm:pt>
    <dgm:pt modelId="{61397827-E4DD-4DC5-9FFB-2161C2014EBD}" type="pres">
      <dgm:prSet presAssocID="{6CFF6738-65AA-45B5-ADBB-C22276564293}" presName="rootText" presStyleLbl="node2" presStyleIdx="1" presStyleCnt="3">
        <dgm:presLayoutVars>
          <dgm:chPref val="3"/>
        </dgm:presLayoutVars>
      </dgm:prSet>
      <dgm:spPr/>
    </dgm:pt>
    <dgm:pt modelId="{FFE1F129-6F80-4109-90A9-60E6736F43BF}" type="pres">
      <dgm:prSet presAssocID="{6CFF6738-65AA-45B5-ADBB-C22276564293}" presName="rootConnector" presStyleLbl="node2" presStyleIdx="1" presStyleCnt="3"/>
      <dgm:spPr/>
    </dgm:pt>
    <dgm:pt modelId="{47B5DEE4-37E6-43AB-87FC-37704605EB45}" type="pres">
      <dgm:prSet presAssocID="{6CFF6738-65AA-45B5-ADBB-C22276564293}" presName="hierChild4" presStyleCnt="0"/>
      <dgm:spPr/>
    </dgm:pt>
    <dgm:pt modelId="{EBCE765A-4F1B-46E2-B678-AD08B0DF972C}" type="pres">
      <dgm:prSet presAssocID="{6CFF6738-65AA-45B5-ADBB-C22276564293}" presName="hierChild5" presStyleCnt="0"/>
      <dgm:spPr/>
    </dgm:pt>
    <dgm:pt modelId="{6211F6F0-020D-40DD-8435-015DA25AC9C7}" type="pres">
      <dgm:prSet presAssocID="{9B9A81DC-D4C0-48F2-86C5-391DED846730}" presName="Name37" presStyleLbl="parChTrans1D2" presStyleIdx="2" presStyleCnt="3"/>
      <dgm:spPr/>
    </dgm:pt>
    <dgm:pt modelId="{81EBBD81-A3E4-41AD-BDDA-FE6260C6A5DD}" type="pres">
      <dgm:prSet presAssocID="{671CCC48-A7AD-4E46-89D3-27A5B5919014}" presName="hierRoot2" presStyleCnt="0">
        <dgm:presLayoutVars>
          <dgm:hierBranch val="init"/>
        </dgm:presLayoutVars>
      </dgm:prSet>
      <dgm:spPr/>
    </dgm:pt>
    <dgm:pt modelId="{96EA17DC-D163-49F8-8DFD-D85A51837AD5}" type="pres">
      <dgm:prSet presAssocID="{671CCC48-A7AD-4E46-89D3-27A5B5919014}" presName="rootComposite" presStyleCnt="0"/>
      <dgm:spPr/>
    </dgm:pt>
    <dgm:pt modelId="{83B5352C-1227-4D7A-BD5B-B43EED79B14C}" type="pres">
      <dgm:prSet presAssocID="{671CCC48-A7AD-4E46-89D3-27A5B5919014}" presName="rootText" presStyleLbl="node2" presStyleIdx="2" presStyleCnt="3">
        <dgm:presLayoutVars>
          <dgm:chPref val="3"/>
        </dgm:presLayoutVars>
      </dgm:prSet>
      <dgm:spPr/>
    </dgm:pt>
    <dgm:pt modelId="{18687B89-3699-4C57-A4A1-78CF474EC407}" type="pres">
      <dgm:prSet presAssocID="{671CCC48-A7AD-4E46-89D3-27A5B5919014}" presName="rootConnector" presStyleLbl="node2" presStyleIdx="2" presStyleCnt="3"/>
      <dgm:spPr/>
    </dgm:pt>
    <dgm:pt modelId="{CC49686E-9AE4-4C74-8334-F0CFB2233154}" type="pres">
      <dgm:prSet presAssocID="{671CCC48-A7AD-4E46-89D3-27A5B5919014}" presName="hierChild4" presStyleCnt="0"/>
      <dgm:spPr/>
    </dgm:pt>
    <dgm:pt modelId="{07E91DFA-2373-4047-A037-B38FA22A0971}" type="pres">
      <dgm:prSet presAssocID="{671CCC48-A7AD-4E46-89D3-27A5B5919014}" presName="hierChild5" presStyleCnt="0"/>
      <dgm:spPr/>
    </dgm:pt>
    <dgm:pt modelId="{BFD218DD-0B37-48A4-8E67-26D1FCC4F75F}" type="pres">
      <dgm:prSet presAssocID="{AC2C9534-05B1-4DF5-A976-49E55F5D6DD7}" presName="hierChild3" presStyleCnt="0"/>
      <dgm:spPr/>
    </dgm:pt>
  </dgm:ptLst>
  <dgm:cxnLst>
    <dgm:cxn modelId="{EED22A07-6FC8-4398-ADE2-DC90D7652B75}" type="presOf" srcId="{9B9A81DC-D4C0-48F2-86C5-391DED846730}" destId="{6211F6F0-020D-40DD-8435-015DA25AC9C7}" srcOrd="0" destOrd="0" presId="urn:microsoft.com/office/officeart/2005/8/layout/orgChart1"/>
    <dgm:cxn modelId="{6DA0FD22-E577-4A4B-93F7-DB6CE412E14A}" type="presOf" srcId="{AC2C9534-05B1-4DF5-A976-49E55F5D6DD7}" destId="{8A1F3882-02D1-4F4D-A2AE-CE49DF5E787B}" srcOrd="1" destOrd="0" presId="urn:microsoft.com/office/officeart/2005/8/layout/orgChart1"/>
    <dgm:cxn modelId="{FF9CDE24-737D-4B4B-BCAB-AF9180EF410C}" srcId="{AC2C9534-05B1-4DF5-A976-49E55F5D6DD7}" destId="{6CFF6738-65AA-45B5-ADBB-C22276564293}" srcOrd="1" destOrd="0" parTransId="{49F2EF77-D8C8-4D19-A922-2C208BE55A61}" sibTransId="{7D012324-128F-41B5-950A-00CFA6A1E30A}"/>
    <dgm:cxn modelId="{5246D427-C0EB-4828-979D-84A154EEEFB3}" type="presOf" srcId="{49F2EF77-D8C8-4D19-A922-2C208BE55A61}" destId="{A4356401-7EC1-4688-A1C5-C47B18B97828}" srcOrd="0" destOrd="0" presId="urn:microsoft.com/office/officeart/2005/8/layout/orgChart1"/>
    <dgm:cxn modelId="{9B28A228-008C-4B2B-9188-74C4DB74976D}" type="presOf" srcId="{671CCC48-A7AD-4E46-89D3-27A5B5919014}" destId="{83B5352C-1227-4D7A-BD5B-B43EED79B14C}" srcOrd="0" destOrd="0" presId="urn:microsoft.com/office/officeart/2005/8/layout/orgChart1"/>
    <dgm:cxn modelId="{0D121369-34D0-4C44-B9BE-0EA2DDB654B6}" type="presOf" srcId="{6E63390C-879C-4011-AED1-DBBE5D7FC68D}" destId="{E1989A23-C6F1-4066-9004-40D92ECF071F}" srcOrd="0" destOrd="0" presId="urn:microsoft.com/office/officeart/2005/8/layout/orgChart1"/>
    <dgm:cxn modelId="{B7551D50-6590-4CE4-A362-C9379C98E992}" type="presOf" srcId="{1AA73CD5-EC19-48E0-A44B-CBE13F00CD05}" destId="{D09CFFA2-EA76-4F1D-AC35-0E481ACB9CF8}" srcOrd="0" destOrd="0" presId="urn:microsoft.com/office/officeart/2005/8/layout/orgChart1"/>
    <dgm:cxn modelId="{DC6F5156-8C42-4652-A1D6-B9918ED951C9}" srcId="{AC2C9534-05B1-4DF5-A976-49E55F5D6DD7}" destId="{671CCC48-A7AD-4E46-89D3-27A5B5919014}" srcOrd="2" destOrd="0" parTransId="{9B9A81DC-D4C0-48F2-86C5-391DED846730}" sibTransId="{8EB0DA43-2F91-4EEF-8C02-C47035A39D7E}"/>
    <dgm:cxn modelId="{2B325884-A5BC-4F2D-8949-28F598995198}" type="presOf" srcId="{671CCC48-A7AD-4E46-89D3-27A5B5919014}" destId="{18687B89-3699-4C57-A4A1-78CF474EC407}" srcOrd="1" destOrd="0" presId="urn:microsoft.com/office/officeart/2005/8/layout/orgChart1"/>
    <dgm:cxn modelId="{550AFCA3-04FA-4CEB-96E6-46763F981654}" srcId="{1AA73CD5-EC19-48E0-A44B-CBE13F00CD05}" destId="{AC2C9534-05B1-4DF5-A976-49E55F5D6DD7}" srcOrd="0" destOrd="0" parTransId="{C015DC81-B58E-4D24-910F-14937A26385A}" sibTransId="{7749DDE2-9A0D-49B5-9E28-83BBAB308847}"/>
    <dgm:cxn modelId="{A4F5D9B6-A625-4B59-9E89-E2C191325AEE}" type="presOf" srcId="{AC2C9534-05B1-4DF5-A976-49E55F5D6DD7}" destId="{8902CA2B-F536-4398-A46D-82D9906E2424}" srcOrd="0" destOrd="0" presId="urn:microsoft.com/office/officeart/2005/8/layout/orgChart1"/>
    <dgm:cxn modelId="{C7200ECB-76CF-42BF-A0B0-0F535182F9E5}" type="presOf" srcId="{AE80B265-A2D7-4066-BE0B-5D37E82DF77E}" destId="{89A86D82-EC58-4C50-B58F-7A3F19C97A75}" srcOrd="1" destOrd="0" presId="urn:microsoft.com/office/officeart/2005/8/layout/orgChart1"/>
    <dgm:cxn modelId="{E12BA6D6-6589-4EA7-B9FA-11ADE4C5F915}" srcId="{AC2C9534-05B1-4DF5-A976-49E55F5D6DD7}" destId="{AE80B265-A2D7-4066-BE0B-5D37E82DF77E}" srcOrd="0" destOrd="0" parTransId="{6E63390C-879C-4011-AED1-DBBE5D7FC68D}" sibTransId="{01D91630-571E-4B34-A825-627F69D3651B}"/>
    <dgm:cxn modelId="{DAF02BE8-2821-420A-9554-C1B8CCBAC6C3}" type="presOf" srcId="{6CFF6738-65AA-45B5-ADBB-C22276564293}" destId="{61397827-E4DD-4DC5-9FFB-2161C2014EBD}" srcOrd="0" destOrd="0" presId="urn:microsoft.com/office/officeart/2005/8/layout/orgChart1"/>
    <dgm:cxn modelId="{BDD1F2EA-00A4-4D8A-B66F-4ED9E5B555BE}" type="presOf" srcId="{6CFF6738-65AA-45B5-ADBB-C22276564293}" destId="{FFE1F129-6F80-4109-90A9-60E6736F43BF}" srcOrd="1" destOrd="0" presId="urn:microsoft.com/office/officeart/2005/8/layout/orgChart1"/>
    <dgm:cxn modelId="{8086F0FA-28E4-42C0-8175-078A9D02219B}" type="presOf" srcId="{AE80B265-A2D7-4066-BE0B-5D37E82DF77E}" destId="{AD3F92AA-DBA4-4166-9F7A-322BAEE2E95B}" srcOrd="0" destOrd="0" presId="urn:microsoft.com/office/officeart/2005/8/layout/orgChart1"/>
    <dgm:cxn modelId="{3523E118-CCDD-4EB7-8C7E-D2DBDE6C5131}" type="presParOf" srcId="{D09CFFA2-EA76-4F1D-AC35-0E481ACB9CF8}" destId="{D1263E30-8670-4A14-88C8-BC122AC3FB49}" srcOrd="0" destOrd="0" presId="urn:microsoft.com/office/officeart/2005/8/layout/orgChart1"/>
    <dgm:cxn modelId="{9B13389C-0778-4AF8-B72D-05A762E11D75}" type="presParOf" srcId="{D1263E30-8670-4A14-88C8-BC122AC3FB49}" destId="{780FC3A5-936F-48C3-819F-0AE5858F9C41}" srcOrd="0" destOrd="0" presId="urn:microsoft.com/office/officeart/2005/8/layout/orgChart1"/>
    <dgm:cxn modelId="{7532B4D0-8279-4B21-82E9-71E6D0B15E65}" type="presParOf" srcId="{780FC3A5-936F-48C3-819F-0AE5858F9C41}" destId="{8902CA2B-F536-4398-A46D-82D9906E2424}" srcOrd="0" destOrd="0" presId="urn:microsoft.com/office/officeart/2005/8/layout/orgChart1"/>
    <dgm:cxn modelId="{46F762DD-C695-4144-9FB6-58AF7E146EA3}" type="presParOf" srcId="{780FC3A5-936F-48C3-819F-0AE5858F9C41}" destId="{8A1F3882-02D1-4F4D-A2AE-CE49DF5E787B}" srcOrd="1" destOrd="0" presId="urn:microsoft.com/office/officeart/2005/8/layout/orgChart1"/>
    <dgm:cxn modelId="{C534087F-7706-41A2-A79D-28D3B0D9A08A}" type="presParOf" srcId="{D1263E30-8670-4A14-88C8-BC122AC3FB49}" destId="{77CD08C7-C810-40CE-A39C-ED26959291A0}" srcOrd="1" destOrd="0" presId="urn:microsoft.com/office/officeart/2005/8/layout/orgChart1"/>
    <dgm:cxn modelId="{45D28D90-34C4-4104-8898-7C6B246B52CB}" type="presParOf" srcId="{77CD08C7-C810-40CE-A39C-ED26959291A0}" destId="{E1989A23-C6F1-4066-9004-40D92ECF071F}" srcOrd="0" destOrd="0" presId="urn:microsoft.com/office/officeart/2005/8/layout/orgChart1"/>
    <dgm:cxn modelId="{4C00BA9A-2DE7-4921-85EB-F44258E877C1}" type="presParOf" srcId="{77CD08C7-C810-40CE-A39C-ED26959291A0}" destId="{A390A399-5ED6-4BFA-8B08-B6A906100C3D}" srcOrd="1" destOrd="0" presId="urn:microsoft.com/office/officeart/2005/8/layout/orgChart1"/>
    <dgm:cxn modelId="{F53146AA-E0E2-4D7F-9412-461FA4E7E83E}" type="presParOf" srcId="{A390A399-5ED6-4BFA-8B08-B6A906100C3D}" destId="{AC6378D0-5A35-46E8-B447-222A4AD09227}" srcOrd="0" destOrd="0" presId="urn:microsoft.com/office/officeart/2005/8/layout/orgChart1"/>
    <dgm:cxn modelId="{942A92CE-ABC1-4061-B204-76BD0582D7DE}" type="presParOf" srcId="{AC6378D0-5A35-46E8-B447-222A4AD09227}" destId="{AD3F92AA-DBA4-4166-9F7A-322BAEE2E95B}" srcOrd="0" destOrd="0" presId="urn:microsoft.com/office/officeart/2005/8/layout/orgChart1"/>
    <dgm:cxn modelId="{A9DA3FEC-DDA1-459E-94A9-5D81532EB524}" type="presParOf" srcId="{AC6378D0-5A35-46E8-B447-222A4AD09227}" destId="{89A86D82-EC58-4C50-B58F-7A3F19C97A75}" srcOrd="1" destOrd="0" presId="urn:microsoft.com/office/officeart/2005/8/layout/orgChart1"/>
    <dgm:cxn modelId="{4F912C83-D345-428E-9D9D-731763CD398E}" type="presParOf" srcId="{A390A399-5ED6-4BFA-8B08-B6A906100C3D}" destId="{94891150-0C2F-4880-8438-C90A5F2D86DF}" srcOrd="1" destOrd="0" presId="urn:microsoft.com/office/officeart/2005/8/layout/orgChart1"/>
    <dgm:cxn modelId="{1D2A182F-B904-4D26-B037-7EE409B2C68B}" type="presParOf" srcId="{A390A399-5ED6-4BFA-8B08-B6A906100C3D}" destId="{6EF4E54E-EED9-4E2A-B6EB-F0670A2E221A}" srcOrd="2" destOrd="0" presId="urn:microsoft.com/office/officeart/2005/8/layout/orgChart1"/>
    <dgm:cxn modelId="{71A52FC7-BC63-47F6-8B06-61430F108E30}" type="presParOf" srcId="{77CD08C7-C810-40CE-A39C-ED26959291A0}" destId="{A4356401-7EC1-4688-A1C5-C47B18B97828}" srcOrd="2" destOrd="0" presId="urn:microsoft.com/office/officeart/2005/8/layout/orgChart1"/>
    <dgm:cxn modelId="{4A362929-182D-4BD5-925B-E242984AC0CE}" type="presParOf" srcId="{77CD08C7-C810-40CE-A39C-ED26959291A0}" destId="{C6CAC0F2-4FAF-4633-9892-CF0E8281C3D9}" srcOrd="3" destOrd="0" presId="urn:microsoft.com/office/officeart/2005/8/layout/orgChart1"/>
    <dgm:cxn modelId="{C62F6367-9D4D-4EC5-B723-EC75266C0ACB}" type="presParOf" srcId="{C6CAC0F2-4FAF-4633-9892-CF0E8281C3D9}" destId="{1748D83C-D677-444F-B74B-5A50BFBFE001}" srcOrd="0" destOrd="0" presId="urn:microsoft.com/office/officeart/2005/8/layout/orgChart1"/>
    <dgm:cxn modelId="{2AA05BE1-03CA-4F26-BBCE-270DF389FD45}" type="presParOf" srcId="{1748D83C-D677-444F-B74B-5A50BFBFE001}" destId="{61397827-E4DD-4DC5-9FFB-2161C2014EBD}" srcOrd="0" destOrd="0" presId="urn:microsoft.com/office/officeart/2005/8/layout/orgChart1"/>
    <dgm:cxn modelId="{01BF7518-690F-494C-AC20-65FCD801662F}" type="presParOf" srcId="{1748D83C-D677-444F-B74B-5A50BFBFE001}" destId="{FFE1F129-6F80-4109-90A9-60E6736F43BF}" srcOrd="1" destOrd="0" presId="urn:microsoft.com/office/officeart/2005/8/layout/orgChart1"/>
    <dgm:cxn modelId="{C71D7854-D610-4593-B180-EAFFEE6A1AEF}" type="presParOf" srcId="{C6CAC0F2-4FAF-4633-9892-CF0E8281C3D9}" destId="{47B5DEE4-37E6-43AB-87FC-37704605EB45}" srcOrd="1" destOrd="0" presId="urn:microsoft.com/office/officeart/2005/8/layout/orgChart1"/>
    <dgm:cxn modelId="{2D3DE799-934E-423F-9064-1E5AFB84DA98}" type="presParOf" srcId="{C6CAC0F2-4FAF-4633-9892-CF0E8281C3D9}" destId="{EBCE765A-4F1B-46E2-B678-AD08B0DF972C}" srcOrd="2" destOrd="0" presId="urn:microsoft.com/office/officeart/2005/8/layout/orgChart1"/>
    <dgm:cxn modelId="{59AEBA28-AD73-4AAE-AEC3-9EDFD9F3B804}" type="presParOf" srcId="{77CD08C7-C810-40CE-A39C-ED26959291A0}" destId="{6211F6F0-020D-40DD-8435-015DA25AC9C7}" srcOrd="4" destOrd="0" presId="urn:microsoft.com/office/officeart/2005/8/layout/orgChart1"/>
    <dgm:cxn modelId="{F5908AB8-3890-42A1-A483-68CA8F3CFB45}" type="presParOf" srcId="{77CD08C7-C810-40CE-A39C-ED26959291A0}" destId="{81EBBD81-A3E4-41AD-BDDA-FE6260C6A5DD}" srcOrd="5" destOrd="0" presId="urn:microsoft.com/office/officeart/2005/8/layout/orgChart1"/>
    <dgm:cxn modelId="{36FCAEF4-3EAB-4B05-8429-6F532605B75C}" type="presParOf" srcId="{81EBBD81-A3E4-41AD-BDDA-FE6260C6A5DD}" destId="{96EA17DC-D163-49F8-8DFD-D85A51837AD5}" srcOrd="0" destOrd="0" presId="urn:microsoft.com/office/officeart/2005/8/layout/orgChart1"/>
    <dgm:cxn modelId="{D5FDBA3B-A27F-4C46-87BB-4BEF0F6AFAD3}" type="presParOf" srcId="{96EA17DC-D163-49F8-8DFD-D85A51837AD5}" destId="{83B5352C-1227-4D7A-BD5B-B43EED79B14C}" srcOrd="0" destOrd="0" presId="urn:microsoft.com/office/officeart/2005/8/layout/orgChart1"/>
    <dgm:cxn modelId="{A4927505-FF92-4A81-9D23-12FC1BF7BF94}" type="presParOf" srcId="{96EA17DC-D163-49F8-8DFD-D85A51837AD5}" destId="{18687B89-3699-4C57-A4A1-78CF474EC407}" srcOrd="1" destOrd="0" presId="urn:microsoft.com/office/officeart/2005/8/layout/orgChart1"/>
    <dgm:cxn modelId="{968FBFBE-93E8-4488-ADAD-E6688340674F}" type="presParOf" srcId="{81EBBD81-A3E4-41AD-BDDA-FE6260C6A5DD}" destId="{CC49686E-9AE4-4C74-8334-F0CFB2233154}" srcOrd="1" destOrd="0" presId="urn:microsoft.com/office/officeart/2005/8/layout/orgChart1"/>
    <dgm:cxn modelId="{38A15481-A482-4840-8AA8-41ADC0D93012}" type="presParOf" srcId="{81EBBD81-A3E4-41AD-BDDA-FE6260C6A5DD}" destId="{07E91DFA-2373-4047-A037-B38FA22A0971}" srcOrd="2" destOrd="0" presId="urn:microsoft.com/office/officeart/2005/8/layout/orgChart1"/>
    <dgm:cxn modelId="{4DA2F0A0-D529-452E-876A-067E71543FF3}" type="presParOf" srcId="{D1263E30-8670-4A14-88C8-BC122AC3FB49}" destId="{BFD218DD-0B37-48A4-8E67-26D1FCC4F75F}"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01A8DA-6D08-47F8-A707-7E036C68C5CA}">
      <dsp:nvSpPr>
        <dsp:cNvPr id="0" name=""/>
        <dsp:cNvSpPr/>
      </dsp:nvSpPr>
      <dsp:spPr>
        <a:xfrm>
          <a:off x="0" y="2447"/>
          <a:ext cx="6588691" cy="1240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17C6C7-B21F-42C4-972F-EB4765CDE589}">
      <dsp:nvSpPr>
        <dsp:cNvPr id="0" name=""/>
        <dsp:cNvSpPr/>
      </dsp:nvSpPr>
      <dsp:spPr>
        <a:xfrm>
          <a:off x="375217" y="281534"/>
          <a:ext cx="682214" cy="6822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9AB98C-8D0D-4BDE-BE95-AD656AC6C9F8}">
      <dsp:nvSpPr>
        <dsp:cNvPr id="0" name=""/>
        <dsp:cNvSpPr/>
      </dsp:nvSpPr>
      <dsp:spPr>
        <a:xfrm>
          <a:off x="1432649" y="2447"/>
          <a:ext cx="5156041" cy="124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75" tIns="131275" rIns="131275" bIns="131275" numCol="1" spcCol="1270" anchor="ctr" anchorCtr="0">
          <a:noAutofit/>
        </a:bodyPr>
        <a:lstStyle/>
        <a:p>
          <a:pPr marL="0" lvl="0" indent="0" algn="l" defTabSz="977900">
            <a:lnSpc>
              <a:spcPct val="90000"/>
            </a:lnSpc>
            <a:spcBef>
              <a:spcPct val="0"/>
            </a:spcBef>
            <a:spcAft>
              <a:spcPct val="35000"/>
            </a:spcAft>
            <a:buNone/>
          </a:pPr>
          <a:r>
            <a:rPr lang="en-GB" sz="2200" kern="1200" dirty="0"/>
            <a:t>Integrative literature review</a:t>
          </a:r>
          <a:endParaRPr lang="en-US" sz="2200" kern="1200" dirty="0"/>
        </a:p>
      </dsp:txBody>
      <dsp:txXfrm>
        <a:off x="1432649" y="2447"/>
        <a:ext cx="5156041" cy="1240389"/>
      </dsp:txXfrm>
    </dsp:sp>
    <dsp:sp modelId="{2EE38002-AFC7-4D20-981F-B60E833D7E27}">
      <dsp:nvSpPr>
        <dsp:cNvPr id="0" name=""/>
        <dsp:cNvSpPr/>
      </dsp:nvSpPr>
      <dsp:spPr>
        <a:xfrm>
          <a:off x="0" y="1552933"/>
          <a:ext cx="6588691" cy="1240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3A3019-0E90-494C-8C19-780804F8C8F9}">
      <dsp:nvSpPr>
        <dsp:cNvPr id="0" name=""/>
        <dsp:cNvSpPr/>
      </dsp:nvSpPr>
      <dsp:spPr>
        <a:xfrm>
          <a:off x="375217" y="1832021"/>
          <a:ext cx="682214" cy="6822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2E4F68-0F63-4CD9-AE98-306E195BA7CA}">
      <dsp:nvSpPr>
        <dsp:cNvPr id="0" name=""/>
        <dsp:cNvSpPr/>
      </dsp:nvSpPr>
      <dsp:spPr>
        <a:xfrm>
          <a:off x="1432649" y="1552933"/>
          <a:ext cx="5156041" cy="124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75" tIns="131275" rIns="131275" bIns="131275" numCol="1" spcCol="1270" anchor="ctr" anchorCtr="0">
          <a:noAutofit/>
        </a:bodyPr>
        <a:lstStyle/>
        <a:p>
          <a:pPr marL="0" lvl="0" indent="0" algn="l" defTabSz="977900">
            <a:lnSpc>
              <a:spcPct val="90000"/>
            </a:lnSpc>
            <a:spcBef>
              <a:spcPct val="0"/>
            </a:spcBef>
            <a:spcAft>
              <a:spcPct val="35000"/>
            </a:spcAft>
            <a:buNone/>
          </a:pPr>
          <a:r>
            <a:rPr lang="en-GB" sz="2200" kern="1200" dirty="0"/>
            <a:t>Good for topics of which little is known</a:t>
          </a:r>
          <a:endParaRPr lang="en-US" sz="2200" kern="1200" dirty="0"/>
        </a:p>
      </dsp:txBody>
      <dsp:txXfrm>
        <a:off x="1432649" y="1552933"/>
        <a:ext cx="5156041" cy="1240389"/>
      </dsp:txXfrm>
    </dsp:sp>
    <dsp:sp modelId="{B851125D-AC9D-4E03-9AA1-E90ACDA63187}">
      <dsp:nvSpPr>
        <dsp:cNvPr id="0" name=""/>
        <dsp:cNvSpPr/>
      </dsp:nvSpPr>
      <dsp:spPr>
        <a:xfrm>
          <a:off x="0" y="3103420"/>
          <a:ext cx="6588691" cy="1240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C4C9B9-DFD1-41D2-938A-5A81AC90DF99}">
      <dsp:nvSpPr>
        <dsp:cNvPr id="0" name=""/>
        <dsp:cNvSpPr/>
      </dsp:nvSpPr>
      <dsp:spPr>
        <a:xfrm>
          <a:off x="375217" y="3382507"/>
          <a:ext cx="682214" cy="6822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2F7DA4-BA0C-44A6-B159-19DA86E18774}">
      <dsp:nvSpPr>
        <dsp:cNvPr id="0" name=""/>
        <dsp:cNvSpPr/>
      </dsp:nvSpPr>
      <dsp:spPr>
        <a:xfrm>
          <a:off x="1432649" y="3103420"/>
          <a:ext cx="5156041" cy="124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75" tIns="131275" rIns="131275" bIns="131275" numCol="1" spcCol="1270" anchor="ctr" anchorCtr="0">
          <a:noAutofit/>
        </a:bodyPr>
        <a:lstStyle/>
        <a:p>
          <a:pPr marL="0" lvl="0" indent="0" algn="l" defTabSz="977900">
            <a:lnSpc>
              <a:spcPct val="90000"/>
            </a:lnSpc>
            <a:spcBef>
              <a:spcPct val="0"/>
            </a:spcBef>
            <a:spcAft>
              <a:spcPct val="35000"/>
            </a:spcAft>
            <a:buNone/>
          </a:pPr>
          <a:r>
            <a:rPr lang="en-GB" sz="2200" kern="1200" dirty="0"/>
            <a:t>May not explore every aspect of the topic searched but focuses on main areas</a:t>
          </a:r>
          <a:endParaRPr lang="en-US" sz="2200" kern="1200" dirty="0"/>
        </a:p>
      </dsp:txBody>
      <dsp:txXfrm>
        <a:off x="1432649" y="3103420"/>
        <a:ext cx="5156041" cy="1240389"/>
      </dsp:txXfrm>
    </dsp:sp>
    <dsp:sp modelId="{F221543A-586D-49DF-8265-631F47D68D4B}">
      <dsp:nvSpPr>
        <dsp:cNvPr id="0" name=""/>
        <dsp:cNvSpPr/>
      </dsp:nvSpPr>
      <dsp:spPr>
        <a:xfrm>
          <a:off x="0" y="4653906"/>
          <a:ext cx="6588691" cy="1240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D7322A-77B0-4807-9D1E-51E35157E1E5}">
      <dsp:nvSpPr>
        <dsp:cNvPr id="0" name=""/>
        <dsp:cNvSpPr/>
      </dsp:nvSpPr>
      <dsp:spPr>
        <a:xfrm>
          <a:off x="375217" y="4932994"/>
          <a:ext cx="682214" cy="68221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31D89-CF15-45CB-9C4B-38E9BB136190}">
      <dsp:nvSpPr>
        <dsp:cNvPr id="0" name=""/>
        <dsp:cNvSpPr/>
      </dsp:nvSpPr>
      <dsp:spPr>
        <a:xfrm>
          <a:off x="1432649" y="4653906"/>
          <a:ext cx="5156041" cy="124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75" tIns="131275" rIns="131275" bIns="131275" numCol="1" spcCol="1270" anchor="ctr" anchorCtr="0">
          <a:noAutofit/>
        </a:bodyPr>
        <a:lstStyle/>
        <a:p>
          <a:pPr marL="0" lvl="0" indent="0" algn="l" defTabSz="977900">
            <a:lnSpc>
              <a:spcPct val="90000"/>
            </a:lnSpc>
            <a:spcBef>
              <a:spcPct val="0"/>
            </a:spcBef>
            <a:spcAft>
              <a:spcPct val="35000"/>
            </a:spcAft>
            <a:buNone/>
          </a:pPr>
          <a:r>
            <a:rPr lang="en-GB" sz="2200" kern="1200" dirty="0"/>
            <a:t>From this subsidiary questions were evolved </a:t>
          </a:r>
          <a:endParaRPr lang="en-US" sz="2200" kern="1200" dirty="0"/>
        </a:p>
      </dsp:txBody>
      <dsp:txXfrm>
        <a:off x="1432649" y="4653906"/>
        <a:ext cx="5156041" cy="12403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11F6F0-020D-40DD-8435-015DA25AC9C7}">
      <dsp:nvSpPr>
        <dsp:cNvPr id="0" name=""/>
        <dsp:cNvSpPr/>
      </dsp:nvSpPr>
      <dsp:spPr>
        <a:xfrm>
          <a:off x="4470400" y="2260880"/>
          <a:ext cx="3162840" cy="528181"/>
        </a:xfrm>
        <a:custGeom>
          <a:avLst/>
          <a:gdLst/>
          <a:ahLst/>
          <a:cxnLst/>
          <a:rect l="0" t="0" r="0" b="0"/>
          <a:pathLst>
            <a:path>
              <a:moveTo>
                <a:pt x="0" y="0"/>
              </a:moveTo>
              <a:lnTo>
                <a:pt x="0" y="253719"/>
              </a:lnTo>
              <a:lnTo>
                <a:pt x="3162840" y="253719"/>
              </a:lnTo>
              <a:lnTo>
                <a:pt x="3162840" y="52818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356401-7EC1-4688-A1C5-C47B18B97828}">
      <dsp:nvSpPr>
        <dsp:cNvPr id="0" name=""/>
        <dsp:cNvSpPr/>
      </dsp:nvSpPr>
      <dsp:spPr>
        <a:xfrm>
          <a:off x="4424679" y="2260880"/>
          <a:ext cx="91440" cy="528181"/>
        </a:xfrm>
        <a:custGeom>
          <a:avLst/>
          <a:gdLst/>
          <a:ahLst/>
          <a:cxnLst/>
          <a:rect l="0" t="0" r="0" b="0"/>
          <a:pathLst>
            <a:path>
              <a:moveTo>
                <a:pt x="45720" y="0"/>
              </a:moveTo>
              <a:lnTo>
                <a:pt x="45720" y="52818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989A23-C6F1-4066-9004-40D92ECF071F}">
      <dsp:nvSpPr>
        <dsp:cNvPr id="0" name=""/>
        <dsp:cNvSpPr/>
      </dsp:nvSpPr>
      <dsp:spPr>
        <a:xfrm>
          <a:off x="1307559" y="2260880"/>
          <a:ext cx="3162840" cy="528181"/>
        </a:xfrm>
        <a:custGeom>
          <a:avLst/>
          <a:gdLst/>
          <a:ahLst/>
          <a:cxnLst/>
          <a:rect l="0" t="0" r="0" b="0"/>
          <a:pathLst>
            <a:path>
              <a:moveTo>
                <a:pt x="3162840" y="0"/>
              </a:moveTo>
              <a:lnTo>
                <a:pt x="3162840" y="253719"/>
              </a:lnTo>
              <a:lnTo>
                <a:pt x="0" y="253719"/>
              </a:lnTo>
              <a:lnTo>
                <a:pt x="0" y="52818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02CA2B-F536-4398-A46D-82D9906E2424}">
      <dsp:nvSpPr>
        <dsp:cNvPr id="0" name=""/>
        <dsp:cNvSpPr/>
      </dsp:nvSpPr>
      <dsp:spPr>
        <a:xfrm>
          <a:off x="3163441" y="953921"/>
          <a:ext cx="2613917" cy="1306958"/>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GB" sz="2600" kern="1200" dirty="0"/>
            <a:t>Involvement</a:t>
          </a:r>
        </a:p>
      </dsp:txBody>
      <dsp:txXfrm>
        <a:off x="3163441" y="953921"/>
        <a:ext cx="2613917" cy="1306958"/>
      </dsp:txXfrm>
    </dsp:sp>
    <dsp:sp modelId="{AD3F92AA-DBA4-4166-9F7A-322BAEE2E95B}">
      <dsp:nvSpPr>
        <dsp:cNvPr id="0" name=""/>
        <dsp:cNvSpPr/>
      </dsp:nvSpPr>
      <dsp:spPr>
        <a:xfrm>
          <a:off x="600" y="2789061"/>
          <a:ext cx="2613917" cy="13069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GB" sz="2600" kern="1200" dirty="0"/>
            <a:t>Personal </a:t>
          </a:r>
        </a:p>
        <a:p>
          <a:pPr marL="0" lvl="0" indent="0" algn="ctr" defTabSz="1155700">
            <a:lnSpc>
              <a:spcPct val="90000"/>
            </a:lnSpc>
            <a:spcBef>
              <a:spcPct val="0"/>
            </a:spcBef>
            <a:spcAft>
              <a:spcPct val="35000"/>
            </a:spcAft>
            <a:buNone/>
          </a:pPr>
          <a:r>
            <a:rPr lang="en-GB" sz="2600" kern="1200" dirty="0"/>
            <a:t>Patients and care givers</a:t>
          </a:r>
        </a:p>
      </dsp:txBody>
      <dsp:txXfrm>
        <a:off x="600" y="2789061"/>
        <a:ext cx="2613917" cy="1306958"/>
      </dsp:txXfrm>
    </dsp:sp>
    <dsp:sp modelId="{61397827-E4DD-4DC5-9FFB-2161C2014EBD}">
      <dsp:nvSpPr>
        <dsp:cNvPr id="0" name=""/>
        <dsp:cNvSpPr/>
      </dsp:nvSpPr>
      <dsp:spPr>
        <a:xfrm>
          <a:off x="3163441" y="2789061"/>
          <a:ext cx="2613917" cy="13069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GB" sz="2600" kern="1200" dirty="0"/>
            <a:t>Product</a:t>
          </a:r>
        </a:p>
        <a:p>
          <a:pPr marL="0" lvl="0" indent="0" algn="ctr" defTabSz="1155700">
            <a:lnSpc>
              <a:spcPct val="90000"/>
            </a:lnSpc>
            <a:spcBef>
              <a:spcPct val="0"/>
            </a:spcBef>
            <a:spcAft>
              <a:spcPct val="35000"/>
            </a:spcAft>
            <a:buNone/>
          </a:pPr>
          <a:r>
            <a:rPr lang="en-GB" sz="2600" kern="1200" dirty="0"/>
            <a:t>Student nurse</a:t>
          </a:r>
        </a:p>
      </dsp:txBody>
      <dsp:txXfrm>
        <a:off x="3163441" y="2789061"/>
        <a:ext cx="2613917" cy="1306958"/>
      </dsp:txXfrm>
    </dsp:sp>
    <dsp:sp modelId="{83B5352C-1227-4D7A-BD5B-B43EED79B14C}">
      <dsp:nvSpPr>
        <dsp:cNvPr id="0" name=""/>
        <dsp:cNvSpPr/>
      </dsp:nvSpPr>
      <dsp:spPr>
        <a:xfrm>
          <a:off x="6326281" y="2789061"/>
          <a:ext cx="2613917" cy="13069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GB" sz="2600" kern="1200" dirty="0"/>
            <a:t>Situation </a:t>
          </a:r>
        </a:p>
        <a:p>
          <a:pPr marL="0" lvl="0" indent="0" algn="ctr" defTabSz="1155700">
            <a:lnSpc>
              <a:spcPct val="90000"/>
            </a:lnSpc>
            <a:spcBef>
              <a:spcPct val="0"/>
            </a:spcBef>
            <a:spcAft>
              <a:spcPct val="35000"/>
            </a:spcAft>
            <a:buNone/>
          </a:pPr>
          <a:r>
            <a:rPr lang="en-GB" sz="2600" kern="1200" dirty="0"/>
            <a:t>Student nurse education </a:t>
          </a:r>
        </a:p>
      </dsp:txBody>
      <dsp:txXfrm>
        <a:off x="6326281" y="2789061"/>
        <a:ext cx="2613917" cy="130695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21E930-4609-4169-93C1-53306C0C9C8F}" type="datetimeFigureOut">
              <a:rPr lang="en-GB" smtClean="0"/>
              <a:t>29/06/2022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D0E1C3-C26C-4F97-BA4D-09562347C0DF}" type="slidenum">
              <a:rPr lang="en-GB" smtClean="0"/>
              <a:t>‹#›</a:t>
            </a:fld>
            <a:endParaRPr lang="en-GB" dirty="0"/>
          </a:p>
        </p:txBody>
      </p:sp>
    </p:spTree>
    <p:extLst>
      <p:ext uri="{BB962C8B-B14F-4D97-AF65-F5344CB8AC3E}">
        <p14:creationId xmlns:p14="http://schemas.microsoft.com/office/powerpoint/2010/main" val="4157727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D0E1C3-C26C-4F97-BA4D-09562347C0DF}" type="slidenum">
              <a:rPr lang="en-GB" smtClean="0"/>
              <a:t>1</a:t>
            </a:fld>
            <a:endParaRPr lang="en-GB" dirty="0"/>
          </a:p>
        </p:txBody>
      </p:sp>
    </p:spTree>
    <p:extLst>
      <p:ext uri="{BB962C8B-B14F-4D97-AF65-F5344CB8AC3E}">
        <p14:creationId xmlns:p14="http://schemas.microsoft.com/office/powerpoint/2010/main" val="1178589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Participants in the first world café focus group wrote lots of text and utilised less drawing based methods than the second group. This could have also been influenced by my reiterating to the second group that they could write / draw on  the whole size of the paper. Each table in each world café group was issued with  two pieces of flip chart paper per questions</a:t>
            </a:r>
          </a:p>
        </p:txBody>
      </p:sp>
      <p:sp>
        <p:nvSpPr>
          <p:cNvPr id="4" name="Slide Number Placeholder 3"/>
          <p:cNvSpPr>
            <a:spLocks noGrp="1"/>
          </p:cNvSpPr>
          <p:nvPr>
            <p:ph type="sldNum" sz="quarter" idx="5"/>
          </p:nvPr>
        </p:nvSpPr>
        <p:spPr/>
        <p:txBody>
          <a:bodyPr/>
          <a:lstStyle/>
          <a:p>
            <a:fld id="{38D0E1C3-C26C-4F97-BA4D-09562347C0DF}" type="slidenum">
              <a:rPr lang="en-GB" smtClean="0"/>
              <a:t>10</a:t>
            </a:fld>
            <a:endParaRPr lang="en-GB" dirty="0"/>
          </a:p>
        </p:txBody>
      </p:sp>
    </p:spTree>
    <p:extLst>
      <p:ext uri="{BB962C8B-B14F-4D97-AF65-F5344CB8AC3E}">
        <p14:creationId xmlns:p14="http://schemas.microsoft.com/office/powerpoint/2010/main" val="196210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D0E1C3-C26C-4F97-BA4D-09562347C0DF}" type="slidenum">
              <a:rPr lang="en-GB" smtClean="0"/>
              <a:t>11</a:t>
            </a:fld>
            <a:endParaRPr lang="en-GB" dirty="0"/>
          </a:p>
        </p:txBody>
      </p:sp>
    </p:spTree>
    <p:extLst>
      <p:ext uri="{BB962C8B-B14F-4D97-AF65-F5344CB8AC3E}">
        <p14:creationId xmlns:p14="http://schemas.microsoft.com/office/powerpoint/2010/main" val="2105948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D0E1C3-C26C-4F97-BA4D-09562347C0DF}" type="slidenum">
              <a:rPr lang="en-GB" smtClean="0"/>
              <a:t>12</a:t>
            </a:fld>
            <a:endParaRPr lang="en-GB" dirty="0"/>
          </a:p>
        </p:txBody>
      </p:sp>
    </p:spTree>
    <p:extLst>
      <p:ext uri="{BB962C8B-B14F-4D97-AF65-F5344CB8AC3E}">
        <p14:creationId xmlns:p14="http://schemas.microsoft.com/office/powerpoint/2010/main" val="14683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D0E1C3-C26C-4F97-BA4D-09562347C0DF}" type="slidenum">
              <a:rPr lang="en-GB" smtClean="0"/>
              <a:t>13</a:t>
            </a:fld>
            <a:endParaRPr lang="en-GB" dirty="0"/>
          </a:p>
        </p:txBody>
      </p:sp>
    </p:spTree>
    <p:extLst>
      <p:ext uri="{BB962C8B-B14F-4D97-AF65-F5344CB8AC3E}">
        <p14:creationId xmlns:p14="http://schemas.microsoft.com/office/powerpoint/2010/main" val="500581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year student nurses had only been at the university for 8 weeks prior to my arrival. I was able to speak to the whole group about my research . 82 were present and they had experienced a simulated patient exercise . I posed a question to the students re Did they feel like this was a real patient ?</a:t>
            </a:r>
          </a:p>
          <a:p>
            <a:r>
              <a:rPr lang="en-GB" dirty="0"/>
              <a:t>They were given post its to respond anonymously if they wanted ; all did and results were exactly 50: 50 . So one size does not fit all .</a:t>
            </a:r>
          </a:p>
        </p:txBody>
      </p:sp>
      <p:sp>
        <p:nvSpPr>
          <p:cNvPr id="4" name="Slide Number Placeholder 3"/>
          <p:cNvSpPr>
            <a:spLocks noGrp="1"/>
          </p:cNvSpPr>
          <p:nvPr>
            <p:ph type="sldNum" sz="quarter" idx="5"/>
          </p:nvPr>
        </p:nvSpPr>
        <p:spPr/>
        <p:txBody>
          <a:bodyPr/>
          <a:lstStyle/>
          <a:p>
            <a:fld id="{38D0E1C3-C26C-4F97-BA4D-09562347C0DF}" type="slidenum">
              <a:rPr lang="en-GB" smtClean="0"/>
              <a:t>14</a:t>
            </a:fld>
            <a:endParaRPr lang="en-GB" dirty="0"/>
          </a:p>
        </p:txBody>
      </p:sp>
    </p:spTree>
    <p:extLst>
      <p:ext uri="{BB962C8B-B14F-4D97-AF65-F5344CB8AC3E}">
        <p14:creationId xmlns:p14="http://schemas.microsoft.com/office/powerpoint/2010/main" val="1537158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D0E1C3-C26C-4F97-BA4D-09562347C0DF}" type="slidenum">
              <a:rPr lang="en-GB" smtClean="0"/>
              <a:t>15</a:t>
            </a:fld>
            <a:endParaRPr lang="en-GB" dirty="0"/>
          </a:p>
        </p:txBody>
      </p:sp>
    </p:spTree>
    <p:extLst>
      <p:ext uri="{BB962C8B-B14F-4D97-AF65-F5344CB8AC3E}">
        <p14:creationId xmlns:p14="http://schemas.microsoft.com/office/powerpoint/2010/main" val="1403651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D0E1C3-C26C-4F97-BA4D-09562347C0DF}" type="slidenum">
              <a:rPr lang="en-GB" smtClean="0"/>
              <a:t>16</a:t>
            </a:fld>
            <a:endParaRPr lang="en-GB" dirty="0"/>
          </a:p>
        </p:txBody>
      </p:sp>
    </p:spTree>
    <p:extLst>
      <p:ext uri="{BB962C8B-B14F-4D97-AF65-F5344CB8AC3E}">
        <p14:creationId xmlns:p14="http://schemas.microsoft.com/office/powerpoint/2010/main" val="3009434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During my visit, it coincided with the 150</a:t>
            </a:r>
            <a:r>
              <a:rPr lang="en-GB" baseline="30000" dirty="0"/>
              <a:t>th</a:t>
            </a:r>
            <a:r>
              <a:rPr lang="en-GB" dirty="0"/>
              <a:t> anniversary  year of Gandhi. In the grounds of the university at Manipal was an exhibition about his life. On entering the exhibition, I was aware that there were students manning every stand, their admiration of Gandhi was palpable. What did he mean to them, I enquired? They replied, “He was a great man, a man of peace, a true communicator to his people. “</a:t>
            </a:r>
            <a:r>
              <a:rPr lang="en-GB" i="1" dirty="0"/>
              <a:t>Gandhi was a man of his time and place, with a philosophical and religious background, facing a specific political and social situation </a:t>
            </a:r>
            <a:r>
              <a:rPr lang="en-GB" dirty="0"/>
              <a:t>(Jahanbegloo,2013 p13).  The issue that resonates with me is his “lived experience”.  Communication theorists see the art of communication as one which is about sharing meaning, this is exactly what Gandhi did (Fiske,1990). Gandhi was an “</a:t>
            </a:r>
            <a:r>
              <a:rPr lang="en-GB" i="1" dirty="0"/>
              <a:t>effective communicator, fearless and eloquent with his words</a:t>
            </a:r>
            <a:r>
              <a:rPr lang="en-GB" dirty="0"/>
              <a:t>” (Mishra et al,2017 p.388).</a:t>
            </a:r>
          </a:p>
          <a:p>
            <a:r>
              <a:rPr lang="en-GB" dirty="0"/>
              <a:t>Family members in India,  assume the values of ‘filial piety’; and undertake the role of “care giving” (an unpaid carer) without question, as part of a filial obligation. Gandhi stated this is potentially “</a:t>
            </a:r>
            <a:r>
              <a:rPr lang="en-GB" i="1" dirty="0"/>
              <a:t>unique and alien as compared to the developed world</a:t>
            </a:r>
            <a:r>
              <a:rPr lang="en-GB" dirty="0"/>
              <a:t>” (Jagannathan, 2014, p356). Families graciously take on this duty, it is not viewed as an onerous duty, and   not a burden (ibid). Accordingly I was anxious to explore  how communication and caring skills are passed on to student nurses, whether it is through ‘lived experience’, education or other means</a:t>
            </a:r>
          </a:p>
          <a:p>
            <a:endParaRPr lang="en-GB" dirty="0"/>
          </a:p>
        </p:txBody>
      </p:sp>
      <p:sp>
        <p:nvSpPr>
          <p:cNvPr id="4" name="Slide Number Placeholder 3"/>
          <p:cNvSpPr>
            <a:spLocks noGrp="1"/>
          </p:cNvSpPr>
          <p:nvPr>
            <p:ph type="sldNum" sz="quarter" idx="5"/>
          </p:nvPr>
        </p:nvSpPr>
        <p:spPr/>
        <p:txBody>
          <a:bodyPr/>
          <a:lstStyle/>
          <a:p>
            <a:fld id="{38D0E1C3-C26C-4F97-BA4D-09562347C0DF}" type="slidenum">
              <a:rPr lang="en-GB" smtClean="0"/>
              <a:t>17</a:t>
            </a:fld>
            <a:endParaRPr lang="en-GB" dirty="0"/>
          </a:p>
        </p:txBody>
      </p:sp>
    </p:spTree>
    <p:extLst>
      <p:ext uri="{BB962C8B-B14F-4D97-AF65-F5344CB8AC3E}">
        <p14:creationId xmlns:p14="http://schemas.microsoft.com/office/powerpoint/2010/main" val="2048789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0"/>
            <a:ext cx="5486400" cy="3771900"/>
          </a:xfrm>
        </p:spPr>
        <p:txBody>
          <a:bodyPr/>
          <a:lstStyle/>
          <a:p>
            <a:r>
              <a:rPr lang="en-GB" dirty="0"/>
              <a:t>The shift in care during the Covid 19 pandemic in the UK has been informative in many ways. Despite relatives being unable to be in the hospital with the patient, there have been many innovative communication experiences reported. Staff have requested small knitted hearts to be made by the public, one of these is given to the relative and one to the patient; to indicate a bond. Staff enrobed in PPE have made photographs of themselves to stick onto their gowns. The use of technology, iPads and telephone via face time has enabled final moments of communication to be shared across families, from a hospital bedside to a family home. These examples of communication enhance the reality of how potentially naturalistic communication, between the professional and patient, could be utilised in student nurse education. Gidman (2013) noted that by students listening to patients’ stories, transformative learning took place due to these direct interactions. Clarke et al, (2003) explored the benefit of staff developing person centred care by them directly sharing stories with patients. Care givers in India are naturalistically in the ward environment. They are delivering care and sharing their experience and knowledge of their family member with the attendant nurse. Potentially these experiences enable the nurse to develop sensitivity and awareness of the patient as an individual, and therefore become more person centred in their approach (Farley and Widmann,2001). These naturalistic situations could be utilised to a greater extent in student nurse programmes by allowing the family to become involved in debriefing the student on their listening and communication skills. In tandem with the family and or the patient taking part in a more formalised assessment process. In this way formal learning processes involving patients and their carers could be initiated. This could be mirrored across other educational programmes as well. </a:t>
            </a:r>
          </a:p>
          <a:p>
            <a:endParaRPr lang="en-GB" dirty="0"/>
          </a:p>
        </p:txBody>
      </p:sp>
      <p:sp>
        <p:nvSpPr>
          <p:cNvPr id="4" name="Slide Number Placeholder 3"/>
          <p:cNvSpPr>
            <a:spLocks noGrp="1"/>
          </p:cNvSpPr>
          <p:nvPr>
            <p:ph type="sldNum" sz="quarter" idx="5"/>
          </p:nvPr>
        </p:nvSpPr>
        <p:spPr/>
        <p:txBody>
          <a:bodyPr/>
          <a:lstStyle/>
          <a:p>
            <a:fld id="{38D0E1C3-C26C-4F97-BA4D-09562347C0DF}" type="slidenum">
              <a:rPr lang="en-GB" smtClean="0"/>
              <a:t>18</a:t>
            </a:fld>
            <a:endParaRPr lang="en-GB" dirty="0"/>
          </a:p>
        </p:txBody>
      </p:sp>
    </p:spTree>
    <p:extLst>
      <p:ext uri="{BB962C8B-B14F-4D97-AF65-F5344CB8AC3E}">
        <p14:creationId xmlns:p14="http://schemas.microsoft.com/office/powerpoint/2010/main" val="3835290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D0E1C3-C26C-4F97-BA4D-09562347C0DF}" type="slidenum">
              <a:rPr lang="en-GB" smtClean="0"/>
              <a:t>19</a:t>
            </a:fld>
            <a:endParaRPr lang="en-GB" dirty="0"/>
          </a:p>
        </p:txBody>
      </p:sp>
    </p:spTree>
    <p:extLst>
      <p:ext uri="{BB962C8B-B14F-4D97-AF65-F5344CB8AC3E}">
        <p14:creationId xmlns:p14="http://schemas.microsoft.com/office/powerpoint/2010/main" val="3316262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D0E1C3-C26C-4F97-BA4D-09562347C0DF}" type="slidenum">
              <a:rPr lang="en-GB" smtClean="0"/>
              <a:t>2</a:t>
            </a:fld>
            <a:endParaRPr lang="en-GB" dirty="0"/>
          </a:p>
        </p:txBody>
      </p:sp>
    </p:spTree>
    <p:extLst>
      <p:ext uri="{BB962C8B-B14F-4D97-AF65-F5344CB8AC3E}">
        <p14:creationId xmlns:p14="http://schemas.microsoft.com/office/powerpoint/2010/main" val="3344070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D0E1C3-C26C-4F97-BA4D-09562347C0DF}" type="slidenum">
              <a:rPr lang="en-GB" smtClean="0"/>
              <a:t>20</a:t>
            </a:fld>
            <a:endParaRPr lang="en-GB" dirty="0"/>
          </a:p>
        </p:txBody>
      </p:sp>
    </p:spTree>
    <p:extLst>
      <p:ext uri="{BB962C8B-B14F-4D97-AF65-F5344CB8AC3E}">
        <p14:creationId xmlns:p14="http://schemas.microsoft.com/office/powerpoint/2010/main" val="2579169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D0E1C3-C26C-4F97-BA4D-09562347C0DF}" type="slidenum">
              <a:rPr lang="en-GB" smtClean="0"/>
              <a:t>21</a:t>
            </a:fld>
            <a:endParaRPr lang="en-GB" dirty="0"/>
          </a:p>
        </p:txBody>
      </p:sp>
    </p:spTree>
    <p:extLst>
      <p:ext uri="{BB962C8B-B14F-4D97-AF65-F5344CB8AC3E}">
        <p14:creationId xmlns:p14="http://schemas.microsoft.com/office/powerpoint/2010/main" val="938197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D0E1C3-C26C-4F97-BA4D-09562347C0DF}" type="slidenum">
              <a:rPr lang="en-GB" smtClean="0"/>
              <a:t>3</a:t>
            </a:fld>
            <a:endParaRPr lang="en-GB" dirty="0"/>
          </a:p>
        </p:txBody>
      </p:sp>
    </p:spTree>
    <p:extLst>
      <p:ext uri="{BB962C8B-B14F-4D97-AF65-F5344CB8AC3E}">
        <p14:creationId xmlns:p14="http://schemas.microsoft.com/office/powerpoint/2010/main" val="4253540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D0E1C3-C26C-4F97-BA4D-09562347C0DF}" type="slidenum">
              <a:rPr lang="en-GB" smtClean="0"/>
              <a:t>4</a:t>
            </a:fld>
            <a:endParaRPr lang="en-GB" dirty="0"/>
          </a:p>
        </p:txBody>
      </p:sp>
    </p:spTree>
    <p:extLst>
      <p:ext uri="{BB962C8B-B14F-4D97-AF65-F5344CB8AC3E}">
        <p14:creationId xmlns:p14="http://schemas.microsoft.com/office/powerpoint/2010/main" val="1372006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D0E1C3-C26C-4F97-BA4D-09562347C0DF}" type="slidenum">
              <a:rPr lang="en-GB" smtClean="0"/>
              <a:t>5</a:t>
            </a:fld>
            <a:endParaRPr lang="en-GB" dirty="0"/>
          </a:p>
        </p:txBody>
      </p:sp>
    </p:spTree>
    <p:extLst>
      <p:ext uri="{BB962C8B-B14F-4D97-AF65-F5344CB8AC3E}">
        <p14:creationId xmlns:p14="http://schemas.microsoft.com/office/powerpoint/2010/main" val="1178589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research heralded from my award of National Teaching Fellow in 2017. As I have been Chair of the Service User and Carer group in the Faculty of Health, Social Care and Medicine since 2015, my interest in the coproduction of educational programmes with users of the services is evident. My first visit to India initiated thoughts for my final research question for my doctorate .In health and social care over the past two decades ‘Service User’ and ‘Carer’ have been the preferred terms as used by the Department of Health and the NHS. A ‘Service User’ equating to someone who has experienced health or social care services and a ‘Carer’ meaning an unpaid and usually family member or partner who delivers health and social care services to another person. Co production  stems from the 1970’s in USA when foot patrolling police were taken off car parks in favour of car patrols. Hence the crime rate rose and it was seen to be due to the lack of foot patrolling police being given information by the public ad hoc, hence the situation reversed and the public once again worked together or in coproduction with police. Service user and Carer involvement is integral to the validation of all health and social care professionals educational programmes. But, It is costly and with neoliberalist agendas in health and social care and HEI’s requiring proof of value for money and evaluations of services , I was keen to determine how other countries facilitated this involvement and hence Manipal College of Nursing  in India was my base for this research .</a:t>
            </a:r>
          </a:p>
        </p:txBody>
      </p:sp>
      <p:sp>
        <p:nvSpPr>
          <p:cNvPr id="4" name="Slide Number Placeholder 3"/>
          <p:cNvSpPr>
            <a:spLocks noGrp="1"/>
          </p:cNvSpPr>
          <p:nvPr>
            <p:ph type="sldNum" sz="quarter" idx="5"/>
          </p:nvPr>
        </p:nvSpPr>
        <p:spPr/>
        <p:txBody>
          <a:bodyPr/>
          <a:lstStyle/>
          <a:p>
            <a:fld id="{38D0E1C3-C26C-4F97-BA4D-09562347C0DF}" type="slidenum">
              <a:rPr lang="en-GB" smtClean="0"/>
              <a:t>6</a:t>
            </a:fld>
            <a:endParaRPr lang="en-GB" dirty="0"/>
          </a:p>
        </p:txBody>
      </p:sp>
    </p:spTree>
    <p:extLst>
      <p:ext uri="{BB962C8B-B14F-4D97-AF65-F5344CB8AC3E}">
        <p14:creationId xmlns:p14="http://schemas.microsoft.com/office/powerpoint/2010/main" val="2979513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D0E1C3-C26C-4F97-BA4D-09562347C0DF}" type="slidenum">
              <a:rPr lang="en-GB" smtClean="0"/>
              <a:t>7</a:t>
            </a:fld>
            <a:endParaRPr lang="en-GB" dirty="0"/>
          </a:p>
        </p:txBody>
      </p:sp>
    </p:spTree>
    <p:extLst>
      <p:ext uri="{BB962C8B-B14F-4D97-AF65-F5344CB8AC3E}">
        <p14:creationId xmlns:p14="http://schemas.microsoft.com/office/powerpoint/2010/main" val="2747531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second visit to India was for my doctoral research into the involvement of patients and care givers in student nurses educational programmes in India. The research took place at Manipal College of Nursing in India. It is ranked as the third top nursing college in the country. Following ethical approval from Chester and Manipal University, recruitment began for participants . This was undertaken by the international office from Manipal University. Inclusion criteria was for student nurses, any gender, over 18 years with fluent English. Participant information sheets were sent to the international office at Manipal university. The sample requested aimed for 16 participants for World Café focus groups and 4-6 students for semi structured interviews. Students responded to the request and two world café groups were undertaken with 8 students at each  and five students were then interviewed. Interviews were audio taped. Following this first year students were invited to respond to two open questions anonymously . Consent forms were provided for all activities and anonymity ensured of all data ; plus participants made aware that they could withdraw their consent at any time.</a:t>
            </a:r>
          </a:p>
          <a:p>
            <a:r>
              <a:rPr lang="en-GB" dirty="0"/>
              <a:t>The World café focus groups took place in the library in the college of nursing. The room was very hot and ceiling fans made the red table cloths fly in the air. Luckily one of the nurse professors provided blue striped material instead to cover the tables. Art supplies and confectionery were in plentiful supply on the tables.</a:t>
            </a:r>
          </a:p>
        </p:txBody>
      </p:sp>
      <p:sp>
        <p:nvSpPr>
          <p:cNvPr id="4" name="Slide Number Placeholder 3"/>
          <p:cNvSpPr>
            <a:spLocks noGrp="1"/>
          </p:cNvSpPr>
          <p:nvPr>
            <p:ph type="sldNum" sz="quarter" idx="5"/>
          </p:nvPr>
        </p:nvSpPr>
        <p:spPr/>
        <p:txBody>
          <a:bodyPr/>
          <a:lstStyle/>
          <a:p>
            <a:fld id="{38D0E1C3-C26C-4F97-BA4D-09562347C0DF}" type="slidenum">
              <a:rPr lang="en-GB" smtClean="0"/>
              <a:t>8</a:t>
            </a:fld>
            <a:endParaRPr lang="en-GB" dirty="0"/>
          </a:p>
        </p:txBody>
      </p:sp>
    </p:spTree>
    <p:extLst>
      <p:ext uri="{BB962C8B-B14F-4D97-AF65-F5344CB8AC3E}">
        <p14:creationId xmlns:p14="http://schemas.microsoft.com/office/powerpoint/2010/main" val="4105821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Two focus groups were held with 8 student nurses in each, but sitting four to a table with a separate table leader on each table.</a:t>
            </a:r>
          </a:p>
          <a:p>
            <a:r>
              <a:rPr lang="en-GB" dirty="0"/>
              <a:t>Spot the nurse professor in attendance in the first photo ; however she was busy marking work so did not effect the group dynamics .</a:t>
            </a:r>
          </a:p>
          <a:p>
            <a:r>
              <a:rPr lang="en-GB" dirty="0"/>
              <a:t>Students responded to each of the 20 minute time slotted four questions, and they represented their answers in both text and art based representation. Sharpies the more expensive felt tips were favourites and prior to starting the group, students  were shown simple ways to draw people as referred to by  Dr Anna Passila. </a:t>
            </a:r>
          </a:p>
        </p:txBody>
      </p:sp>
      <p:sp>
        <p:nvSpPr>
          <p:cNvPr id="4" name="Slide Number Placeholder 3"/>
          <p:cNvSpPr>
            <a:spLocks noGrp="1"/>
          </p:cNvSpPr>
          <p:nvPr>
            <p:ph type="sldNum" sz="quarter" idx="5"/>
          </p:nvPr>
        </p:nvSpPr>
        <p:spPr/>
        <p:txBody>
          <a:bodyPr/>
          <a:lstStyle/>
          <a:p>
            <a:fld id="{38D0E1C3-C26C-4F97-BA4D-09562347C0DF}" type="slidenum">
              <a:rPr lang="en-GB" smtClean="0"/>
              <a:t>9</a:t>
            </a:fld>
            <a:endParaRPr lang="en-GB" dirty="0"/>
          </a:p>
        </p:txBody>
      </p:sp>
    </p:spTree>
    <p:extLst>
      <p:ext uri="{BB962C8B-B14F-4D97-AF65-F5344CB8AC3E}">
        <p14:creationId xmlns:p14="http://schemas.microsoft.com/office/powerpoint/2010/main" val="3066665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2A732-7F41-4AF3-BF40-BFE4917DFD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E903CAF-BC03-4CFA-89AC-029B357E7A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3F1243F-5C2D-481E-ABF1-1DDC58B3DEA7}"/>
              </a:ext>
            </a:extLst>
          </p:cNvPr>
          <p:cNvSpPr>
            <a:spLocks noGrp="1"/>
          </p:cNvSpPr>
          <p:nvPr>
            <p:ph type="dt" sz="half" idx="10"/>
          </p:nvPr>
        </p:nvSpPr>
        <p:spPr/>
        <p:txBody>
          <a:bodyPr/>
          <a:lstStyle/>
          <a:p>
            <a:fld id="{39E221E2-D3E3-4949-9E42-8D03A70039F3}" type="datetimeFigureOut">
              <a:rPr lang="en-GB" smtClean="0"/>
              <a:t>29/06/2022</a:t>
            </a:fld>
            <a:endParaRPr lang="en-GB" dirty="0"/>
          </a:p>
        </p:txBody>
      </p:sp>
      <p:sp>
        <p:nvSpPr>
          <p:cNvPr id="5" name="Footer Placeholder 4">
            <a:extLst>
              <a:ext uri="{FF2B5EF4-FFF2-40B4-BE49-F238E27FC236}">
                <a16:creationId xmlns:a16="http://schemas.microsoft.com/office/drawing/2014/main" id="{4A370BE0-77BB-4338-A28D-A2F8F4285DD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81A235C-421C-4588-8DB1-5A0427231997}"/>
              </a:ext>
            </a:extLst>
          </p:cNvPr>
          <p:cNvSpPr>
            <a:spLocks noGrp="1"/>
          </p:cNvSpPr>
          <p:nvPr>
            <p:ph type="sldNum" sz="quarter" idx="12"/>
          </p:nvPr>
        </p:nvSpPr>
        <p:spPr/>
        <p:txBody>
          <a:bodyPr/>
          <a:lstStyle/>
          <a:p>
            <a:fld id="{BC3B37C7-A200-4D62-914E-C539B7104F58}" type="slidenum">
              <a:rPr lang="en-GB" smtClean="0"/>
              <a:t>‹#›</a:t>
            </a:fld>
            <a:endParaRPr lang="en-GB" dirty="0"/>
          </a:p>
        </p:txBody>
      </p:sp>
    </p:spTree>
    <p:extLst>
      <p:ext uri="{BB962C8B-B14F-4D97-AF65-F5344CB8AC3E}">
        <p14:creationId xmlns:p14="http://schemas.microsoft.com/office/powerpoint/2010/main" val="3178250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74964-A917-4AA6-A6D7-7460D7E5BBC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524B687-794A-4F04-BBA6-49026B268A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20A488-FA08-46EC-8784-5EB3C4FA7B5E}"/>
              </a:ext>
            </a:extLst>
          </p:cNvPr>
          <p:cNvSpPr>
            <a:spLocks noGrp="1"/>
          </p:cNvSpPr>
          <p:nvPr>
            <p:ph type="dt" sz="half" idx="10"/>
          </p:nvPr>
        </p:nvSpPr>
        <p:spPr/>
        <p:txBody>
          <a:bodyPr/>
          <a:lstStyle/>
          <a:p>
            <a:fld id="{39E221E2-D3E3-4949-9E42-8D03A70039F3}" type="datetimeFigureOut">
              <a:rPr lang="en-GB" smtClean="0"/>
              <a:t>29/06/2022</a:t>
            </a:fld>
            <a:endParaRPr lang="en-GB" dirty="0"/>
          </a:p>
        </p:txBody>
      </p:sp>
      <p:sp>
        <p:nvSpPr>
          <p:cNvPr id="5" name="Footer Placeholder 4">
            <a:extLst>
              <a:ext uri="{FF2B5EF4-FFF2-40B4-BE49-F238E27FC236}">
                <a16:creationId xmlns:a16="http://schemas.microsoft.com/office/drawing/2014/main" id="{D3EB3F9D-18EC-43F8-82C4-561C2F97F64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C4EBDF4-7F39-46AC-99A4-E4EDF2BF322D}"/>
              </a:ext>
            </a:extLst>
          </p:cNvPr>
          <p:cNvSpPr>
            <a:spLocks noGrp="1"/>
          </p:cNvSpPr>
          <p:nvPr>
            <p:ph type="sldNum" sz="quarter" idx="12"/>
          </p:nvPr>
        </p:nvSpPr>
        <p:spPr/>
        <p:txBody>
          <a:bodyPr/>
          <a:lstStyle/>
          <a:p>
            <a:fld id="{BC3B37C7-A200-4D62-914E-C539B7104F58}" type="slidenum">
              <a:rPr lang="en-GB" smtClean="0"/>
              <a:t>‹#›</a:t>
            </a:fld>
            <a:endParaRPr lang="en-GB" dirty="0"/>
          </a:p>
        </p:txBody>
      </p:sp>
    </p:spTree>
    <p:extLst>
      <p:ext uri="{BB962C8B-B14F-4D97-AF65-F5344CB8AC3E}">
        <p14:creationId xmlns:p14="http://schemas.microsoft.com/office/powerpoint/2010/main" val="204939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AFC777-FC32-4FDE-B577-EEA7F9842CD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8AD5C3-812B-4B60-928C-94645C439F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00C915-BE8E-4FC1-B3D5-69928B98EE0A}"/>
              </a:ext>
            </a:extLst>
          </p:cNvPr>
          <p:cNvSpPr>
            <a:spLocks noGrp="1"/>
          </p:cNvSpPr>
          <p:nvPr>
            <p:ph type="dt" sz="half" idx="10"/>
          </p:nvPr>
        </p:nvSpPr>
        <p:spPr/>
        <p:txBody>
          <a:bodyPr/>
          <a:lstStyle/>
          <a:p>
            <a:fld id="{39E221E2-D3E3-4949-9E42-8D03A70039F3}" type="datetimeFigureOut">
              <a:rPr lang="en-GB" smtClean="0"/>
              <a:t>29/06/2022</a:t>
            </a:fld>
            <a:endParaRPr lang="en-GB" dirty="0"/>
          </a:p>
        </p:txBody>
      </p:sp>
      <p:sp>
        <p:nvSpPr>
          <p:cNvPr id="5" name="Footer Placeholder 4">
            <a:extLst>
              <a:ext uri="{FF2B5EF4-FFF2-40B4-BE49-F238E27FC236}">
                <a16:creationId xmlns:a16="http://schemas.microsoft.com/office/drawing/2014/main" id="{4DFF5B77-21C1-494C-8427-2DDCBBA1E92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8476C85-F1CE-4D48-8E37-8EE5A3315E8F}"/>
              </a:ext>
            </a:extLst>
          </p:cNvPr>
          <p:cNvSpPr>
            <a:spLocks noGrp="1"/>
          </p:cNvSpPr>
          <p:nvPr>
            <p:ph type="sldNum" sz="quarter" idx="12"/>
          </p:nvPr>
        </p:nvSpPr>
        <p:spPr/>
        <p:txBody>
          <a:bodyPr/>
          <a:lstStyle/>
          <a:p>
            <a:fld id="{BC3B37C7-A200-4D62-914E-C539B7104F58}" type="slidenum">
              <a:rPr lang="en-GB" smtClean="0"/>
              <a:t>‹#›</a:t>
            </a:fld>
            <a:endParaRPr lang="en-GB" dirty="0"/>
          </a:p>
        </p:txBody>
      </p:sp>
    </p:spTree>
    <p:extLst>
      <p:ext uri="{BB962C8B-B14F-4D97-AF65-F5344CB8AC3E}">
        <p14:creationId xmlns:p14="http://schemas.microsoft.com/office/powerpoint/2010/main" val="1484907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2A732-7F41-4AF3-BF40-BFE4917DFD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E903CAF-BC03-4CFA-89AC-029B357E7A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3F1243F-5C2D-481E-ABF1-1DDC58B3DEA7}"/>
              </a:ext>
            </a:extLst>
          </p:cNvPr>
          <p:cNvSpPr>
            <a:spLocks noGrp="1"/>
          </p:cNvSpPr>
          <p:nvPr>
            <p:ph type="dt" sz="half" idx="10"/>
          </p:nvPr>
        </p:nvSpPr>
        <p:spPr/>
        <p:txBody>
          <a:bodyPr/>
          <a:lstStyle/>
          <a:p>
            <a:fld id="{39E221E2-D3E3-4949-9E42-8D03A70039F3}" type="datetimeFigureOut">
              <a:rPr lang="en-GB" smtClean="0"/>
              <a:t>29/06/2022</a:t>
            </a:fld>
            <a:endParaRPr lang="en-GB" dirty="0"/>
          </a:p>
        </p:txBody>
      </p:sp>
      <p:sp>
        <p:nvSpPr>
          <p:cNvPr id="5" name="Footer Placeholder 4">
            <a:extLst>
              <a:ext uri="{FF2B5EF4-FFF2-40B4-BE49-F238E27FC236}">
                <a16:creationId xmlns:a16="http://schemas.microsoft.com/office/drawing/2014/main" id="{4A370BE0-77BB-4338-A28D-A2F8F4285DD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81A235C-421C-4588-8DB1-5A0427231997}"/>
              </a:ext>
            </a:extLst>
          </p:cNvPr>
          <p:cNvSpPr>
            <a:spLocks noGrp="1"/>
          </p:cNvSpPr>
          <p:nvPr>
            <p:ph type="sldNum" sz="quarter" idx="12"/>
          </p:nvPr>
        </p:nvSpPr>
        <p:spPr/>
        <p:txBody>
          <a:bodyPr/>
          <a:lstStyle/>
          <a:p>
            <a:fld id="{BC3B37C7-A200-4D62-914E-C539B7104F58}" type="slidenum">
              <a:rPr lang="en-GB" smtClean="0"/>
              <a:t>‹#›</a:t>
            </a:fld>
            <a:endParaRPr lang="en-GB" dirty="0"/>
          </a:p>
        </p:txBody>
      </p:sp>
    </p:spTree>
    <p:extLst>
      <p:ext uri="{BB962C8B-B14F-4D97-AF65-F5344CB8AC3E}">
        <p14:creationId xmlns:p14="http://schemas.microsoft.com/office/powerpoint/2010/main" val="3178250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CAE0B-3E2D-4279-96B6-2D2CD0C0C69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70B2A6B-804E-4243-AB79-EF2AF5D745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FF40C8-51A9-40AC-A0DD-5080AF0C30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826736A-CA41-4D71-A146-FA134F2582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BB1068-3866-4B03-9CCA-5C5FC26491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27B79AB-CD60-41D1-B4A7-8883304887C4}"/>
              </a:ext>
            </a:extLst>
          </p:cNvPr>
          <p:cNvSpPr>
            <a:spLocks noGrp="1"/>
          </p:cNvSpPr>
          <p:nvPr>
            <p:ph type="dt" sz="half" idx="10"/>
          </p:nvPr>
        </p:nvSpPr>
        <p:spPr/>
        <p:txBody>
          <a:bodyPr/>
          <a:lstStyle/>
          <a:p>
            <a:fld id="{39E221E2-D3E3-4949-9E42-8D03A70039F3}" type="datetimeFigureOut">
              <a:rPr lang="en-GB" smtClean="0"/>
              <a:t>29/06/2022</a:t>
            </a:fld>
            <a:endParaRPr lang="en-GB" dirty="0"/>
          </a:p>
        </p:txBody>
      </p:sp>
      <p:sp>
        <p:nvSpPr>
          <p:cNvPr id="8" name="Footer Placeholder 7">
            <a:extLst>
              <a:ext uri="{FF2B5EF4-FFF2-40B4-BE49-F238E27FC236}">
                <a16:creationId xmlns:a16="http://schemas.microsoft.com/office/drawing/2014/main" id="{2A2E2B53-1D92-4C82-A671-656C38F2934B}"/>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EC74EE59-9813-4D3C-BF2E-016B0B5DD439}"/>
              </a:ext>
            </a:extLst>
          </p:cNvPr>
          <p:cNvSpPr>
            <a:spLocks noGrp="1"/>
          </p:cNvSpPr>
          <p:nvPr>
            <p:ph type="sldNum" sz="quarter" idx="12"/>
          </p:nvPr>
        </p:nvSpPr>
        <p:spPr/>
        <p:txBody>
          <a:bodyPr/>
          <a:lstStyle/>
          <a:p>
            <a:fld id="{BC3B37C7-A200-4D62-914E-C539B7104F58}" type="slidenum">
              <a:rPr lang="en-GB" smtClean="0"/>
              <a:t>‹#›</a:t>
            </a:fld>
            <a:endParaRPr lang="en-GB" dirty="0"/>
          </a:p>
        </p:txBody>
      </p:sp>
    </p:spTree>
    <p:extLst>
      <p:ext uri="{BB962C8B-B14F-4D97-AF65-F5344CB8AC3E}">
        <p14:creationId xmlns:p14="http://schemas.microsoft.com/office/powerpoint/2010/main" val="278338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72106-E169-44E8-97B5-88AF7E6B309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54A4CD8-0AEB-4C1D-8525-FB392DF74D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965472-59E1-4159-A887-C32CE72D6B1E}"/>
              </a:ext>
            </a:extLst>
          </p:cNvPr>
          <p:cNvSpPr>
            <a:spLocks noGrp="1"/>
          </p:cNvSpPr>
          <p:nvPr>
            <p:ph type="dt" sz="half" idx="10"/>
          </p:nvPr>
        </p:nvSpPr>
        <p:spPr/>
        <p:txBody>
          <a:bodyPr/>
          <a:lstStyle/>
          <a:p>
            <a:fld id="{39E221E2-D3E3-4949-9E42-8D03A70039F3}" type="datetimeFigureOut">
              <a:rPr lang="en-GB" smtClean="0"/>
              <a:t>29/06/2022</a:t>
            </a:fld>
            <a:endParaRPr lang="en-GB" dirty="0"/>
          </a:p>
        </p:txBody>
      </p:sp>
      <p:sp>
        <p:nvSpPr>
          <p:cNvPr id="5" name="Footer Placeholder 4">
            <a:extLst>
              <a:ext uri="{FF2B5EF4-FFF2-40B4-BE49-F238E27FC236}">
                <a16:creationId xmlns:a16="http://schemas.microsoft.com/office/drawing/2014/main" id="{75481EE6-E4CB-4709-9B5A-A6EDA59D323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E7582DB-8FD1-4A7C-A717-346408900EF5}"/>
              </a:ext>
            </a:extLst>
          </p:cNvPr>
          <p:cNvSpPr>
            <a:spLocks noGrp="1"/>
          </p:cNvSpPr>
          <p:nvPr>
            <p:ph type="sldNum" sz="quarter" idx="12"/>
          </p:nvPr>
        </p:nvSpPr>
        <p:spPr/>
        <p:txBody>
          <a:bodyPr/>
          <a:lstStyle/>
          <a:p>
            <a:fld id="{BC3B37C7-A200-4D62-914E-C539B7104F58}" type="slidenum">
              <a:rPr lang="en-GB" smtClean="0"/>
              <a:t>‹#›</a:t>
            </a:fld>
            <a:endParaRPr lang="en-GB" dirty="0"/>
          </a:p>
        </p:txBody>
      </p:sp>
    </p:spTree>
    <p:extLst>
      <p:ext uri="{BB962C8B-B14F-4D97-AF65-F5344CB8AC3E}">
        <p14:creationId xmlns:p14="http://schemas.microsoft.com/office/powerpoint/2010/main" val="3197079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72106-E169-44E8-97B5-88AF7E6B309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54A4CD8-0AEB-4C1D-8525-FB392DF74D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965472-59E1-4159-A887-C32CE72D6B1E}"/>
              </a:ext>
            </a:extLst>
          </p:cNvPr>
          <p:cNvSpPr>
            <a:spLocks noGrp="1"/>
          </p:cNvSpPr>
          <p:nvPr>
            <p:ph type="dt" sz="half" idx="10"/>
          </p:nvPr>
        </p:nvSpPr>
        <p:spPr/>
        <p:txBody>
          <a:bodyPr/>
          <a:lstStyle/>
          <a:p>
            <a:fld id="{39E221E2-D3E3-4949-9E42-8D03A70039F3}" type="datetimeFigureOut">
              <a:rPr lang="en-GB" smtClean="0"/>
              <a:t>29/06/2022</a:t>
            </a:fld>
            <a:endParaRPr lang="en-GB" dirty="0"/>
          </a:p>
        </p:txBody>
      </p:sp>
      <p:sp>
        <p:nvSpPr>
          <p:cNvPr id="5" name="Footer Placeholder 4">
            <a:extLst>
              <a:ext uri="{FF2B5EF4-FFF2-40B4-BE49-F238E27FC236}">
                <a16:creationId xmlns:a16="http://schemas.microsoft.com/office/drawing/2014/main" id="{75481EE6-E4CB-4709-9B5A-A6EDA59D323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E7582DB-8FD1-4A7C-A717-346408900EF5}"/>
              </a:ext>
            </a:extLst>
          </p:cNvPr>
          <p:cNvSpPr>
            <a:spLocks noGrp="1"/>
          </p:cNvSpPr>
          <p:nvPr>
            <p:ph type="sldNum" sz="quarter" idx="12"/>
          </p:nvPr>
        </p:nvSpPr>
        <p:spPr/>
        <p:txBody>
          <a:bodyPr/>
          <a:lstStyle/>
          <a:p>
            <a:fld id="{BC3B37C7-A200-4D62-914E-C539B7104F58}" type="slidenum">
              <a:rPr lang="en-GB" smtClean="0"/>
              <a:t>‹#›</a:t>
            </a:fld>
            <a:endParaRPr lang="en-GB" dirty="0"/>
          </a:p>
        </p:txBody>
      </p:sp>
    </p:spTree>
    <p:extLst>
      <p:ext uri="{BB962C8B-B14F-4D97-AF65-F5344CB8AC3E}">
        <p14:creationId xmlns:p14="http://schemas.microsoft.com/office/powerpoint/2010/main" val="3197079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BC3F1-325F-438C-AB8C-AEDEB772DA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BAAA1C9-9095-4ED5-AB3B-77F8F5080D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01F2B0-24B5-4162-8C21-F40A91EF959E}"/>
              </a:ext>
            </a:extLst>
          </p:cNvPr>
          <p:cNvSpPr>
            <a:spLocks noGrp="1"/>
          </p:cNvSpPr>
          <p:nvPr>
            <p:ph type="dt" sz="half" idx="10"/>
          </p:nvPr>
        </p:nvSpPr>
        <p:spPr/>
        <p:txBody>
          <a:bodyPr/>
          <a:lstStyle/>
          <a:p>
            <a:fld id="{39E221E2-D3E3-4949-9E42-8D03A70039F3}" type="datetimeFigureOut">
              <a:rPr lang="en-GB" smtClean="0"/>
              <a:t>29/06/2022</a:t>
            </a:fld>
            <a:endParaRPr lang="en-GB" dirty="0"/>
          </a:p>
        </p:txBody>
      </p:sp>
      <p:sp>
        <p:nvSpPr>
          <p:cNvPr id="5" name="Footer Placeholder 4">
            <a:extLst>
              <a:ext uri="{FF2B5EF4-FFF2-40B4-BE49-F238E27FC236}">
                <a16:creationId xmlns:a16="http://schemas.microsoft.com/office/drawing/2014/main" id="{EA30F231-903A-401E-94FA-3803A78CA43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22B5731-F90A-4F20-A813-FFEC1B288C1F}"/>
              </a:ext>
            </a:extLst>
          </p:cNvPr>
          <p:cNvSpPr>
            <a:spLocks noGrp="1"/>
          </p:cNvSpPr>
          <p:nvPr>
            <p:ph type="sldNum" sz="quarter" idx="12"/>
          </p:nvPr>
        </p:nvSpPr>
        <p:spPr/>
        <p:txBody>
          <a:bodyPr/>
          <a:lstStyle/>
          <a:p>
            <a:fld id="{BC3B37C7-A200-4D62-914E-C539B7104F58}" type="slidenum">
              <a:rPr lang="en-GB" smtClean="0"/>
              <a:t>‹#›</a:t>
            </a:fld>
            <a:endParaRPr lang="en-GB" dirty="0"/>
          </a:p>
        </p:txBody>
      </p:sp>
    </p:spTree>
    <p:extLst>
      <p:ext uri="{BB962C8B-B14F-4D97-AF65-F5344CB8AC3E}">
        <p14:creationId xmlns:p14="http://schemas.microsoft.com/office/powerpoint/2010/main" val="1777620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1B2CE-A1FD-4B9E-9402-D87AE5434E3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2C0375B-8256-4CC5-83C1-4ECBD60BBA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E80A8D2-2620-4014-83C4-5F1AD9DEFA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C15086-3B00-4652-AE8D-00CEDA7A9ECA}"/>
              </a:ext>
            </a:extLst>
          </p:cNvPr>
          <p:cNvSpPr>
            <a:spLocks noGrp="1"/>
          </p:cNvSpPr>
          <p:nvPr>
            <p:ph type="dt" sz="half" idx="10"/>
          </p:nvPr>
        </p:nvSpPr>
        <p:spPr/>
        <p:txBody>
          <a:bodyPr/>
          <a:lstStyle/>
          <a:p>
            <a:fld id="{39E221E2-D3E3-4949-9E42-8D03A70039F3}" type="datetimeFigureOut">
              <a:rPr lang="en-GB" smtClean="0"/>
              <a:t>29/06/2022</a:t>
            </a:fld>
            <a:endParaRPr lang="en-GB" dirty="0"/>
          </a:p>
        </p:txBody>
      </p:sp>
      <p:sp>
        <p:nvSpPr>
          <p:cNvPr id="6" name="Footer Placeholder 5">
            <a:extLst>
              <a:ext uri="{FF2B5EF4-FFF2-40B4-BE49-F238E27FC236}">
                <a16:creationId xmlns:a16="http://schemas.microsoft.com/office/drawing/2014/main" id="{F3E1C683-5B37-45AF-9182-8A8CF02070D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64BC2D1-4443-4D7E-AFB0-B7B9683B84DA}"/>
              </a:ext>
            </a:extLst>
          </p:cNvPr>
          <p:cNvSpPr>
            <a:spLocks noGrp="1"/>
          </p:cNvSpPr>
          <p:nvPr>
            <p:ph type="sldNum" sz="quarter" idx="12"/>
          </p:nvPr>
        </p:nvSpPr>
        <p:spPr/>
        <p:txBody>
          <a:bodyPr/>
          <a:lstStyle/>
          <a:p>
            <a:fld id="{BC3B37C7-A200-4D62-914E-C539B7104F58}" type="slidenum">
              <a:rPr lang="en-GB" smtClean="0"/>
              <a:t>‹#›</a:t>
            </a:fld>
            <a:endParaRPr lang="en-GB" dirty="0"/>
          </a:p>
        </p:txBody>
      </p:sp>
    </p:spTree>
    <p:extLst>
      <p:ext uri="{BB962C8B-B14F-4D97-AF65-F5344CB8AC3E}">
        <p14:creationId xmlns:p14="http://schemas.microsoft.com/office/powerpoint/2010/main" val="1548112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CAE0B-3E2D-4279-96B6-2D2CD0C0C69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70B2A6B-804E-4243-AB79-EF2AF5D745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FF40C8-51A9-40AC-A0DD-5080AF0C30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826736A-CA41-4D71-A146-FA134F2582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BB1068-3866-4B03-9CCA-5C5FC26491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27B79AB-CD60-41D1-B4A7-8883304887C4}"/>
              </a:ext>
            </a:extLst>
          </p:cNvPr>
          <p:cNvSpPr>
            <a:spLocks noGrp="1"/>
          </p:cNvSpPr>
          <p:nvPr>
            <p:ph type="dt" sz="half" idx="10"/>
          </p:nvPr>
        </p:nvSpPr>
        <p:spPr/>
        <p:txBody>
          <a:bodyPr/>
          <a:lstStyle/>
          <a:p>
            <a:fld id="{39E221E2-D3E3-4949-9E42-8D03A70039F3}" type="datetimeFigureOut">
              <a:rPr lang="en-GB" smtClean="0"/>
              <a:t>29/06/2022</a:t>
            </a:fld>
            <a:endParaRPr lang="en-GB" dirty="0"/>
          </a:p>
        </p:txBody>
      </p:sp>
      <p:sp>
        <p:nvSpPr>
          <p:cNvPr id="8" name="Footer Placeholder 7">
            <a:extLst>
              <a:ext uri="{FF2B5EF4-FFF2-40B4-BE49-F238E27FC236}">
                <a16:creationId xmlns:a16="http://schemas.microsoft.com/office/drawing/2014/main" id="{2A2E2B53-1D92-4C82-A671-656C38F2934B}"/>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EC74EE59-9813-4D3C-BF2E-016B0B5DD439}"/>
              </a:ext>
            </a:extLst>
          </p:cNvPr>
          <p:cNvSpPr>
            <a:spLocks noGrp="1"/>
          </p:cNvSpPr>
          <p:nvPr>
            <p:ph type="sldNum" sz="quarter" idx="12"/>
          </p:nvPr>
        </p:nvSpPr>
        <p:spPr/>
        <p:txBody>
          <a:bodyPr/>
          <a:lstStyle/>
          <a:p>
            <a:fld id="{BC3B37C7-A200-4D62-914E-C539B7104F58}" type="slidenum">
              <a:rPr lang="en-GB" smtClean="0"/>
              <a:t>‹#›</a:t>
            </a:fld>
            <a:endParaRPr lang="en-GB" dirty="0"/>
          </a:p>
        </p:txBody>
      </p:sp>
    </p:spTree>
    <p:extLst>
      <p:ext uri="{BB962C8B-B14F-4D97-AF65-F5344CB8AC3E}">
        <p14:creationId xmlns:p14="http://schemas.microsoft.com/office/powerpoint/2010/main" val="278338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29A1B-06B8-43EF-951E-EDD1ECE673E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F9744F5-B7CA-4A79-B387-5403C76794D0}"/>
              </a:ext>
            </a:extLst>
          </p:cNvPr>
          <p:cNvSpPr>
            <a:spLocks noGrp="1"/>
          </p:cNvSpPr>
          <p:nvPr>
            <p:ph type="dt" sz="half" idx="10"/>
          </p:nvPr>
        </p:nvSpPr>
        <p:spPr/>
        <p:txBody>
          <a:bodyPr/>
          <a:lstStyle/>
          <a:p>
            <a:fld id="{39E221E2-D3E3-4949-9E42-8D03A70039F3}" type="datetimeFigureOut">
              <a:rPr lang="en-GB" smtClean="0"/>
              <a:t>29/06/2022</a:t>
            </a:fld>
            <a:endParaRPr lang="en-GB" dirty="0"/>
          </a:p>
        </p:txBody>
      </p:sp>
      <p:sp>
        <p:nvSpPr>
          <p:cNvPr id="4" name="Footer Placeholder 3">
            <a:extLst>
              <a:ext uri="{FF2B5EF4-FFF2-40B4-BE49-F238E27FC236}">
                <a16:creationId xmlns:a16="http://schemas.microsoft.com/office/drawing/2014/main" id="{1E80B7AE-55DD-43BF-A285-4D6BC86F137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07CC65C9-45FA-49EB-9B99-31798133EB8E}"/>
              </a:ext>
            </a:extLst>
          </p:cNvPr>
          <p:cNvSpPr>
            <a:spLocks noGrp="1"/>
          </p:cNvSpPr>
          <p:nvPr>
            <p:ph type="sldNum" sz="quarter" idx="12"/>
          </p:nvPr>
        </p:nvSpPr>
        <p:spPr/>
        <p:txBody>
          <a:bodyPr/>
          <a:lstStyle/>
          <a:p>
            <a:fld id="{BC3B37C7-A200-4D62-914E-C539B7104F58}" type="slidenum">
              <a:rPr lang="en-GB" smtClean="0"/>
              <a:t>‹#›</a:t>
            </a:fld>
            <a:endParaRPr lang="en-GB" dirty="0"/>
          </a:p>
        </p:txBody>
      </p:sp>
    </p:spTree>
    <p:extLst>
      <p:ext uri="{BB962C8B-B14F-4D97-AF65-F5344CB8AC3E}">
        <p14:creationId xmlns:p14="http://schemas.microsoft.com/office/powerpoint/2010/main" val="25317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D4D3E8-2A9B-4B3D-B2CD-99BEE75F0603}"/>
              </a:ext>
            </a:extLst>
          </p:cNvPr>
          <p:cNvSpPr>
            <a:spLocks noGrp="1"/>
          </p:cNvSpPr>
          <p:nvPr>
            <p:ph type="dt" sz="half" idx="10"/>
          </p:nvPr>
        </p:nvSpPr>
        <p:spPr/>
        <p:txBody>
          <a:bodyPr/>
          <a:lstStyle/>
          <a:p>
            <a:fld id="{39E221E2-D3E3-4949-9E42-8D03A70039F3}" type="datetimeFigureOut">
              <a:rPr lang="en-GB" smtClean="0"/>
              <a:t>29/06/2022</a:t>
            </a:fld>
            <a:endParaRPr lang="en-GB" dirty="0"/>
          </a:p>
        </p:txBody>
      </p:sp>
      <p:sp>
        <p:nvSpPr>
          <p:cNvPr id="3" name="Footer Placeholder 2">
            <a:extLst>
              <a:ext uri="{FF2B5EF4-FFF2-40B4-BE49-F238E27FC236}">
                <a16:creationId xmlns:a16="http://schemas.microsoft.com/office/drawing/2014/main" id="{E35443C4-83C7-4533-9DE1-90DE68BE48F4}"/>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16263CA0-474A-4DFD-BE20-2B05E90CAFC0}"/>
              </a:ext>
            </a:extLst>
          </p:cNvPr>
          <p:cNvSpPr>
            <a:spLocks noGrp="1"/>
          </p:cNvSpPr>
          <p:nvPr>
            <p:ph type="sldNum" sz="quarter" idx="12"/>
          </p:nvPr>
        </p:nvSpPr>
        <p:spPr/>
        <p:txBody>
          <a:bodyPr/>
          <a:lstStyle/>
          <a:p>
            <a:fld id="{BC3B37C7-A200-4D62-914E-C539B7104F58}" type="slidenum">
              <a:rPr lang="en-GB" smtClean="0"/>
              <a:t>‹#›</a:t>
            </a:fld>
            <a:endParaRPr lang="en-GB" dirty="0"/>
          </a:p>
        </p:txBody>
      </p:sp>
    </p:spTree>
    <p:extLst>
      <p:ext uri="{BB962C8B-B14F-4D97-AF65-F5344CB8AC3E}">
        <p14:creationId xmlns:p14="http://schemas.microsoft.com/office/powerpoint/2010/main" val="1041879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1C231-727B-440C-A318-BB4A01ACDC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3815CD9-2DCA-4994-981C-74E8BBB756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D0FEED1-8C61-4D04-8B70-693EEAE0B4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A24084-E668-416D-A35F-929CE0627753}"/>
              </a:ext>
            </a:extLst>
          </p:cNvPr>
          <p:cNvSpPr>
            <a:spLocks noGrp="1"/>
          </p:cNvSpPr>
          <p:nvPr>
            <p:ph type="dt" sz="half" idx="10"/>
          </p:nvPr>
        </p:nvSpPr>
        <p:spPr/>
        <p:txBody>
          <a:bodyPr/>
          <a:lstStyle/>
          <a:p>
            <a:fld id="{39E221E2-D3E3-4949-9E42-8D03A70039F3}" type="datetimeFigureOut">
              <a:rPr lang="en-GB" smtClean="0"/>
              <a:t>29/06/2022</a:t>
            </a:fld>
            <a:endParaRPr lang="en-GB" dirty="0"/>
          </a:p>
        </p:txBody>
      </p:sp>
      <p:sp>
        <p:nvSpPr>
          <p:cNvPr id="6" name="Footer Placeholder 5">
            <a:extLst>
              <a:ext uri="{FF2B5EF4-FFF2-40B4-BE49-F238E27FC236}">
                <a16:creationId xmlns:a16="http://schemas.microsoft.com/office/drawing/2014/main" id="{9EC78309-09B1-4045-8F3A-E96873B711C0}"/>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D0AB9CA-96D7-47B8-A7B4-DE6BD7261E61}"/>
              </a:ext>
            </a:extLst>
          </p:cNvPr>
          <p:cNvSpPr>
            <a:spLocks noGrp="1"/>
          </p:cNvSpPr>
          <p:nvPr>
            <p:ph type="sldNum" sz="quarter" idx="12"/>
          </p:nvPr>
        </p:nvSpPr>
        <p:spPr/>
        <p:txBody>
          <a:bodyPr/>
          <a:lstStyle/>
          <a:p>
            <a:fld id="{BC3B37C7-A200-4D62-914E-C539B7104F58}" type="slidenum">
              <a:rPr lang="en-GB" smtClean="0"/>
              <a:t>‹#›</a:t>
            </a:fld>
            <a:endParaRPr lang="en-GB" dirty="0"/>
          </a:p>
        </p:txBody>
      </p:sp>
    </p:spTree>
    <p:extLst>
      <p:ext uri="{BB962C8B-B14F-4D97-AF65-F5344CB8AC3E}">
        <p14:creationId xmlns:p14="http://schemas.microsoft.com/office/powerpoint/2010/main" val="2443444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93B0F-186B-48A4-9636-E59A00A6FA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91AD66C-B8DD-4933-89E2-E3E14812DF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0B038568-8E61-4282-B28C-F721771D23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54BE7-DC51-4D2E-80FE-230D07FB439D}"/>
              </a:ext>
            </a:extLst>
          </p:cNvPr>
          <p:cNvSpPr>
            <a:spLocks noGrp="1"/>
          </p:cNvSpPr>
          <p:nvPr>
            <p:ph type="dt" sz="half" idx="10"/>
          </p:nvPr>
        </p:nvSpPr>
        <p:spPr/>
        <p:txBody>
          <a:bodyPr/>
          <a:lstStyle/>
          <a:p>
            <a:fld id="{39E221E2-D3E3-4949-9E42-8D03A70039F3}" type="datetimeFigureOut">
              <a:rPr lang="en-GB" smtClean="0"/>
              <a:t>29/06/2022</a:t>
            </a:fld>
            <a:endParaRPr lang="en-GB" dirty="0"/>
          </a:p>
        </p:txBody>
      </p:sp>
      <p:sp>
        <p:nvSpPr>
          <p:cNvPr id="6" name="Footer Placeholder 5">
            <a:extLst>
              <a:ext uri="{FF2B5EF4-FFF2-40B4-BE49-F238E27FC236}">
                <a16:creationId xmlns:a16="http://schemas.microsoft.com/office/drawing/2014/main" id="{02698FF6-69CA-4C3F-AE0E-C8DF99F47E6E}"/>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1AAEA59-C858-4D70-84E8-394F9DFE2242}"/>
              </a:ext>
            </a:extLst>
          </p:cNvPr>
          <p:cNvSpPr>
            <a:spLocks noGrp="1"/>
          </p:cNvSpPr>
          <p:nvPr>
            <p:ph type="sldNum" sz="quarter" idx="12"/>
          </p:nvPr>
        </p:nvSpPr>
        <p:spPr/>
        <p:txBody>
          <a:bodyPr/>
          <a:lstStyle/>
          <a:p>
            <a:fld id="{BC3B37C7-A200-4D62-914E-C539B7104F58}" type="slidenum">
              <a:rPr lang="en-GB" smtClean="0"/>
              <a:t>‹#›</a:t>
            </a:fld>
            <a:endParaRPr lang="en-GB" dirty="0"/>
          </a:p>
        </p:txBody>
      </p:sp>
    </p:spTree>
    <p:extLst>
      <p:ext uri="{BB962C8B-B14F-4D97-AF65-F5344CB8AC3E}">
        <p14:creationId xmlns:p14="http://schemas.microsoft.com/office/powerpoint/2010/main" val="3343537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E9C269-4FF3-4A4C-8C93-00761C2A2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8D6418E-4916-4F58-9126-BC2599FAF9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D36213-1D3E-4AD5-B144-97B4A341F4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E221E2-D3E3-4949-9E42-8D03A70039F3}" type="datetimeFigureOut">
              <a:rPr lang="en-GB" smtClean="0"/>
              <a:t>29/06/2022</a:t>
            </a:fld>
            <a:endParaRPr lang="en-GB" dirty="0"/>
          </a:p>
        </p:txBody>
      </p:sp>
      <p:sp>
        <p:nvSpPr>
          <p:cNvPr id="5" name="Footer Placeholder 4">
            <a:extLst>
              <a:ext uri="{FF2B5EF4-FFF2-40B4-BE49-F238E27FC236}">
                <a16:creationId xmlns:a16="http://schemas.microsoft.com/office/drawing/2014/main" id="{99642CDB-268C-4883-9042-99D3532587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48008120-4AA5-4DE3-BDBA-FC95A9FE43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B37C7-A200-4D62-914E-C539B7104F58}" type="slidenum">
              <a:rPr lang="en-GB" smtClean="0"/>
              <a:t>‹#›</a:t>
            </a:fld>
            <a:endParaRPr lang="en-GB" dirty="0"/>
          </a:p>
        </p:txBody>
      </p:sp>
    </p:spTree>
    <p:extLst>
      <p:ext uri="{BB962C8B-B14F-4D97-AF65-F5344CB8AC3E}">
        <p14:creationId xmlns:p14="http://schemas.microsoft.com/office/powerpoint/2010/main" val="7220754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E9C269-4FF3-4A4C-8C93-00761C2A2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8D6418E-4916-4F58-9126-BC2599FAF9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D36213-1D3E-4AD5-B144-97B4A341F4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E221E2-D3E3-4949-9E42-8D03A70039F3}" type="datetimeFigureOut">
              <a:rPr lang="en-GB" smtClean="0"/>
              <a:t>29/06/2022</a:t>
            </a:fld>
            <a:endParaRPr lang="en-GB" dirty="0"/>
          </a:p>
        </p:txBody>
      </p:sp>
      <p:sp>
        <p:nvSpPr>
          <p:cNvPr id="5" name="Footer Placeholder 4">
            <a:extLst>
              <a:ext uri="{FF2B5EF4-FFF2-40B4-BE49-F238E27FC236}">
                <a16:creationId xmlns:a16="http://schemas.microsoft.com/office/drawing/2014/main" id="{99642CDB-268C-4883-9042-99D3532587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48008120-4AA5-4DE3-BDBA-FC95A9FE43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B37C7-A200-4D62-914E-C539B7104F58}" type="slidenum">
              <a:rPr lang="en-GB" smtClean="0"/>
              <a:t>‹#›</a:t>
            </a:fld>
            <a:endParaRPr lang="en-GB" dirty="0"/>
          </a:p>
        </p:txBody>
      </p:sp>
    </p:spTree>
    <p:extLst>
      <p:ext uri="{BB962C8B-B14F-4D97-AF65-F5344CB8AC3E}">
        <p14:creationId xmlns:p14="http://schemas.microsoft.com/office/powerpoint/2010/main" val="722075409"/>
      </p:ext>
    </p:extLst>
  </p:cSld>
  <p:clrMap bg1="lt1" tx1="dk1" bg2="lt2" tx2="dk2" accent1="accent1" accent2="accent2" accent3="accent3" accent4="accent4" accent5="accent5" accent6="accent6" hlink="hlink" folHlink="folHlink"/>
  <p:sldLayoutIdLst>
    <p:sldLayoutId id="2147483663" r:id="rId1"/>
    <p:sldLayoutId id="2147483662" r:id="rId2"/>
    <p:sldLayoutId id="214748366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www.picpedia.org/highway-signs/d/data-analysis.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5IpYOF4Hi6Q?feature=oembed" TargetMode="External"/><Relationship Id="rId6" Type="http://schemas.openxmlformats.org/officeDocument/2006/relationships/image" Target="../media/image33.jpeg"/><Relationship Id="rId5" Type="http://schemas.openxmlformats.org/officeDocument/2006/relationships/hyperlink" Target="http://ultrashiva.deviantart.com/art/Pink-Floyd-Wallpaper-1-347033833" TargetMode="Externa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esheninger.blogspot.com/2017/11/3-simple-yet-powerful-leadership-lessons.html"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20">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7353BB-5155-4E02-98D0-F3507788851D}"/>
              </a:ext>
            </a:extLst>
          </p:cNvPr>
          <p:cNvSpPr>
            <a:spLocks noGrp="1"/>
          </p:cNvSpPr>
          <p:nvPr>
            <p:ph type="ctrTitle"/>
          </p:nvPr>
        </p:nvSpPr>
        <p:spPr>
          <a:xfrm>
            <a:off x="838200" y="365125"/>
            <a:ext cx="5558489" cy="1325563"/>
          </a:xfrm>
        </p:spPr>
        <p:txBody>
          <a:bodyPr vert="horz" lIns="91440" tIns="45720" rIns="91440" bIns="45720" rtlCol="0" anchor="ctr">
            <a:normAutofit/>
          </a:bodyPr>
          <a:lstStyle/>
          <a:p>
            <a:pPr algn="l"/>
            <a:r>
              <a:rPr lang="en-US" sz="2800" kern="1200" dirty="0">
                <a:solidFill>
                  <a:schemeClr val="tx1"/>
                </a:solidFill>
                <a:latin typeface="+mj-lt"/>
                <a:ea typeface="+mj-ea"/>
                <a:cs typeface="+mj-cs"/>
              </a:rPr>
              <a:t>Patient and Care giver involvement in nurse education in a nursing college in India </a:t>
            </a:r>
          </a:p>
        </p:txBody>
      </p:sp>
      <p:sp>
        <p:nvSpPr>
          <p:cNvPr id="23" name="Freeform: Shape 22">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Subtitle 2">
            <a:extLst>
              <a:ext uri="{FF2B5EF4-FFF2-40B4-BE49-F238E27FC236}">
                <a16:creationId xmlns:a16="http://schemas.microsoft.com/office/drawing/2014/main" id="{9A4A38C6-5889-4F8C-BEB9-0114526BDFC5}"/>
              </a:ext>
            </a:extLst>
          </p:cNvPr>
          <p:cNvSpPr>
            <a:spLocks noGrp="1"/>
          </p:cNvSpPr>
          <p:nvPr>
            <p:ph type="subTitle" idx="1"/>
          </p:nvPr>
        </p:nvSpPr>
        <p:spPr>
          <a:xfrm>
            <a:off x="838200" y="1825625"/>
            <a:ext cx="5558489" cy="4351338"/>
          </a:xfrm>
        </p:spPr>
        <p:txBody>
          <a:bodyPr vert="horz" lIns="91440" tIns="45720" rIns="91440" bIns="45720" rtlCol="0">
            <a:normAutofit/>
          </a:bodyPr>
          <a:lstStyle/>
          <a:p>
            <a:pPr indent="-228600" algn="l">
              <a:buFont typeface="Arial" panose="020B0604020202020204" pitchFamily="34" charset="0"/>
              <a:buChar char="•"/>
            </a:pPr>
            <a:r>
              <a:rPr lang="en-US" i="1" dirty="0"/>
              <a:t>This presentation depicts the journey that emphasises the value of using naturalistic opportunities to enhance coproduction between service users, carers and professionals.</a:t>
            </a:r>
          </a:p>
          <a:p>
            <a:pPr indent="-228600" algn="l">
              <a:buFont typeface="Arial" panose="020B0604020202020204" pitchFamily="34" charset="0"/>
              <a:buChar char="•"/>
            </a:pPr>
            <a:r>
              <a:rPr lang="en-US" dirty="0"/>
              <a:t>The work was underpinned by the educational theories of Paolo Freire. </a:t>
            </a:r>
          </a:p>
          <a:p>
            <a:pPr indent="-228600" algn="l">
              <a:buFont typeface="Arial" panose="020B0604020202020204" pitchFamily="34" charset="0"/>
              <a:buChar char="•"/>
            </a:pPr>
            <a:endParaRPr lang="en-US" dirty="0"/>
          </a:p>
          <a:p>
            <a:pPr indent="-228600" algn="l">
              <a:buFont typeface="Arial" panose="020B0604020202020204" pitchFamily="34" charset="0"/>
              <a:buChar char="•"/>
            </a:pPr>
            <a:r>
              <a:rPr lang="en-US" dirty="0"/>
              <a:t>Notes pages are attached to slides give a complete overview of this presentation </a:t>
            </a:r>
          </a:p>
          <a:p>
            <a:pPr indent="-228600" algn="l">
              <a:buFont typeface="Arial" panose="020B0604020202020204" pitchFamily="34" charset="0"/>
              <a:buChar char="•"/>
            </a:pPr>
            <a:endParaRPr lang="en-US" dirty="0"/>
          </a:p>
        </p:txBody>
      </p:sp>
      <p:sp>
        <p:nvSpPr>
          <p:cNvPr id="25" name="Oval 24">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Block Arc 26">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31" name="Straight Connector 30">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3" name="Freeform: Shape 32">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35" name="Arc 34">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4808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68991-99A0-4014-BE46-6B24AC59F9F3}"/>
              </a:ext>
            </a:extLst>
          </p:cNvPr>
          <p:cNvSpPr>
            <a:spLocks noGrp="1"/>
          </p:cNvSpPr>
          <p:nvPr>
            <p:ph type="title"/>
          </p:nvPr>
        </p:nvSpPr>
        <p:spPr/>
        <p:txBody>
          <a:bodyPr/>
          <a:lstStyle/>
          <a:p>
            <a:r>
              <a:rPr lang="en-GB" dirty="0"/>
              <a:t>Art based and written methods</a:t>
            </a:r>
          </a:p>
        </p:txBody>
      </p:sp>
      <p:sp>
        <p:nvSpPr>
          <p:cNvPr id="3" name="Text Placeholder 2">
            <a:extLst>
              <a:ext uri="{FF2B5EF4-FFF2-40B4-BE49-F238E27FC236}">
                <a16:creationId xmlns:a16="http://schemas.microsoft.com/office/drawing/2014/main" id="{F021867B-55C4-4C58-952A-B831EBBAF99A}"/>
              </a:ext>
            </a:extLst>
          </p:cNvPr>
          <p:cNvSpPr>
            <a:spLocks noGrp="1"/>
          </p:cNvSpPr>
          <p:nvPr>
            <p:ph type="body" idx="1"/>
          </p:nvPr>
        </p:nvSpPr>
        <p:spPr>
          <a:xfrm>
            <a:off x="839788" y="1690688"/>
            <a:ext cx="5157787" cy="574992"/>
          </a:xfrm>
        </p:spPr>
        <p:txBody>
          <a:bodyPr/>
          <a:lstStyle/>
          <a:p>
            <a:pPr algn="ctr"/>
            <a:r>
              <a:rPr lang="en-GB" dirty="0"/>
              <a:t>One group wrote lots</a:t>
            </a:r>
          </a:p>
        </p:txBody>
      </p:sp>
      <p:pic>
        <p:nvPicPr>
          <p:cNvPr id="8" name="Content Placeholder 7" descr="A group of people sitting at a table&#10;&#10;Description automatically generated">
            <a:extLst>
              <a:ext uri="{FF2B5EF4-FFF2-40B4-BE49-F238E27FC236}">
                <a16:creationId xmlns:a16="http://schemas.microsoft.com/office/drawing/2014/main" id="{90E1376C-726A-4CAB-A62B-8D1962A4355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137919" y="2505075"/>
            <a:ext cx="4737153" cy="3684588"/>
          </a:xfrm>
        </p:spPr>
      </p:pic>
      <p:sp>
        <p:nvSpPr>
          <p:cNvPr id="5" name="Text Placeholder 4">
            <a:extLst>
              <a:ext uri="{FF2B5EF4-FFF2-40B4-BE49-F238E27FC236}">
                <a16:creationId xmlns:a16="http://schemas.microsoft.com/office/drawing/2014/main" id="{F035ADF2-19E4-4BE5-8A4C-EAE4ACB90527}"/>
              </a:ext>
            </a:extLst>
          </p:cNvPr>
          <p:cNvSpPr>
            <a:spLocks noGrp="1"/>
          </p:cNvSpPr>
          <p:nvPr>
            <p:ph type="body" sz="quarter" idx="3"/>
          </p:nvPr>
        </p:nvSpPr>
        <p:spPr>
          <a:xfrm>
            <a:off x="6172200" y="1681163"/>
            <a:ext cx="5183188" cy="584517"/>
          </a:xfrm>
        </p:spPr>
        <p:txBody>
          <a:bodyPr/>
          <a:lstStyle/>
          <a:p>
            <a:pPr algn="ctr"/>
            <a:r>
              <a:rPr lang="en-GB" dirty="0"/>
              <a:t>Other group drew lots</a:t>
            </a:r>
          </a:p>
        </p:txBody>
      </p:sp>
      <p:pic>
        <p:nvPicPr>
          <p:cNvPr id="9" name="Content Placeholder 8" descr="A picture containing text, person&#10;&#10;Description automatically generated">
            <a:extLst>
              <a:ext uri="{FF2B5EF4-FFF2-40B4-BE49-F238E27FC236}">
                <a16:creationId xmlns:a16="http://schemas.microsoft.com/office/drawing/2014/main" id="{E2D9E5F2-8176-4AFD-A98C-7B0B3EFAEEA8}"/>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307402" y="2505075"/>
            <a:ext cx="4912784" cy="3684588"/>
          </a:xfrm>
        </p:spPr>
      </p:pic>
    </p:spTree>
    <p:extLst>
      <p:ext uri="{BB962C8B-B14F-4D97-AF65-F5344CB8AC3E}">
        <p14:creationId xmlns:p14="http://schemas.microsoft.com/office/powerpoint/2010/main" val="2237658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2" name="Rectangle 4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62AF3C-1210-4F7F-B3F4-6186C71B4105}"/>
              </a:ext>
            </a:extLst>
          </p:cNvPr>
          <p:cNvSpPr>
            <a:spLocks noGrp="1"/>
          </p:cNvSpPr>
          <p:nvPr>
            <p:ph type="title"/>
          </p:nvPr>
        </p:nvSpPr>
        <p:spPr>
          <a:xfrm>
            <a:off x="213360" y="325369"/>
            <a:ext cx="5638800" cy="1542329"/>
          </a:xfrm>
        </p:spPr>
        <p:txBody>
          <a:bodyPr vert="horz" lIns="91440" tIns="45720" rIns="91440" bIns="45720" rtlCol="0" anchor="b">
            <a:normAutofit/>
          </a:bodyPr>
          <a:lstStyle/>
          <a:p>
            <a:r>
              <a:rPr lang="en-US" sz="3600" kern="1200" dirty="0">
                <a:latin typeface="+mj-lt"/>
                <a:ea typeface="+mj-ea"/>
                <a:cs typeface="+mj-cs"/>
              </a:rPr>
              <a:t>Individual interviews – audio taped</a:t>
            </a:r>
          </a:p>
        </p:txBody>
      </p:sp>
      <p:sp>
        <p:nvSpPr>
          <p:cNvPr id="5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AFC2DBF-C7F7-41F3-A0EC-318B1A401486}"/>
              </a:ext>
            </a:extLst>
          </p:cNvPr>
          <p:cNvSpPr>
            <a:spLocks noGrp="1"/>
          </p:cNvSpPr>
          <p:nvPr>
            <p:ph idx="1"/>
          </p:nvPr>
        </p:nvSpPr>
        <p:spPr>
          <a:xfrm>
            <a:off x="640080" y="2872899"/>
            <a:ext cx="4243589" cy="3320668"/>
          </a:xfrm>
        </p:spPr>
        <p:txBody>
          <a:bodyPr vert="horz" lIns="91440" tIns="45720" rIns="91440" bIns="45720" rtlCol="0">
            <a:normAutofit/>
          </a:bodyPr>
          <a:lstStyle/>
          <a:p>
            <a:pPr marL="0" indent="0">
              <a:buNone/>
            </a:pPr>
            <a:r>
              <a:rPr lang="en-US" sz="2400" kern="1200" dirty="0">
                <a:latin typeface="+mn-lt"/>
                <a:ea typeface="+mn-ea"/>
                <a:cs typeface="+mn-cs"/>
              </a:rPr>
              <a:t>5 Interviews – semi structured – all female participants from years 2-4 nursing students </a:t>
            </a:r>
          </a:p>
        </p:txBody>
      </p:sp>
      <p:pic>
        <p:nvPicPr>
          <p:cNvPr id="5" name="Picture 4" descr="A person standing next to a stone wall&#10;&#10;Description automatically generated with low confidence">
            <a:extLst>
              <a:ext uri="{FF2B5EF4-FFF2-40B4-BE49-F238E27FC236}">
                <a16:creationId xmlns:a16="http://schemas.microsoft.com/office/drawing/2014/main" id="{8B67558D-6F9A-4E31-9CC3-C42F6C7CB556}"/>
              </a:ext>
            </a:extLst>
          </p:cNvPr>
          <p:cNvPicPr>
            <a:picLocks noChangeAspect="1"/>
          </p:cNvPicPr>
          <p:nvPr/>
        </p:nvPicPr>
        <p:blipFill rotWithShape="1">
          <a:blip r:embed="rId3">
            <a:extLst>
              <a:ext uri="{28A0092B-C50C-407E-A947-70E740481C1C}">
                <a14:useLocalDpi xmlns:a14="http://schemas.microsoft.com/office/drawing/2010/main" val="0"/>
              </a:ext>
            </a:extLst>
          </a:blip>
          <a:srcRect l="3856" r="110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91683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8"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text, sky, outdoor, sign&#10;&#10;Description automatically generated">
            <a:extLst>
              <a:ext uri="{FF2B5EF4-FFF2-40B4-BE49-F238E27FC236}">
                <a16:creationId xmlns:a16="http://schemas.microsoft.com/office/drawing/2014/main" id="{451779DA-A41C-44FA-B756-801B396C99E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319" r="3917"/>
          <a:stretch/>
        </p:blipFill>
        <p:spPr>
          <a:xfrm>
            <a:off x="2522356" y="10"/>
            <a:ext cx="9669642" cy="6857990"/>
          </a:xfrm>
          <a:prstGeom prst="rect">
            <a:avLst/>
          </a:prstGeom>
        </p:spPr>
      </p:pic>
      <p:sp>
        <p:nvSpPr>
          <p:cNvPr id="29" name="Rectangle 2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AAD1FD-8E3D-4EA8-837A-759E0AE1F996}"/>
              </a:ext>
            </a:extLst>
          </p:cNvPr>
          <p:cNvSpPr>
            <a:spLocks noGrp="1"/>
          </p:cNvSpPr>
          <p:nvPr>
            <p:ph type="title"/>
          </p:nvPr>
        </p:nvSpPr>
        <p:spPr>
          <a:xfrm>
            <a:off x="838200" y="365125"/>
            <a:ext cx="3822189" cy="1899912"/>
          </a:xfrm>
        </p:spPr>
        <p:txBody>
          <a:bodyPr>
            <a:normAutofit/>
          </a:bodyPr>
          <a:lstStyle/>
          <a:p>
            <a:r>
              <a:rPr lang="en-GB" sz="4000" dirty="0"/>
              <a:t>Data analysis</a:t>
            </a:r>
          </a:p>
        </p:txBody>
      </p:sp>
      <p:sp>
        <p:nvSpPr>
          <p:cNvPr id="3" name="Content Placeholder 2">
            <a:extLst>
              <a:ext uri="{FF2B5EF4-FFF2-40B4-BE49-F238E27FC236}">
                <a16:creationId xmlns:a16="http://schemas.microsoft.com/office/drawing/2014/main" id="{57486F24-CBEF-44CE-B240-DFEAC53F12D4}"/>
              </a:ext>
            </a:extLst>
          </p:cNvPr>
          <p:cNvSpPr>
            <a:spLocks noGrp="1"/>
          </p:cNvSpPr>
          <p:nvPr>
            <p:ph idx="1"/>
          </p:nvPr>
        </p:nvSpPr>
        <p:spPr>
          <a:xfrm>
            <a:off x="838200" y="2434201"/>
            <a:ext cx="3822189" cy="3742762"/>
          </a:xfrm>
        </p:spPr>
        <p:txBody>
          <a:bodyPr>
            <a:normAutofit/>
          </a:bodyPr>
          <a:lstStyle/>
          <a:p>
            <a:r>
              <a:rPr lang="en-GB" sz="2400" dirty="0"/>
              <a:t>Inductive content analysis</a:t>
            </a:r>
          </a:p>
          <a:p>
            <a:r>
              <a:rPr lang="en-GB" sz="2400" dirty="0"/>
              <a:t>Transcription</a:t>
            </a:r>
          </a:p>
          <a:p>
            <a:r>
              <a:rPr lang="en-GB" sz="2400" dirty="0"/>
              <a:t>Art based analysis issues</a:t>
            </a:r>
          </a:p>
          <a:p>
            <a:r>
              <a:rPr lang="en-GB" sz="2400" dirty="0"/>
              <a:t>Coding </a:t>
            </a:r>
          </a:p>
          <a:p>
            <a:r>
              <a:rPr lang="en-GB" sz="2400" dirty="0"/>
              <a:t>Themes sourced from sub categories, main category</a:t>
            </a:r>
          </a:p>
          <a:p>
            <a:r>
              <a:rPr lang="en-GB" sz="2400" dirty="0"/>
              <a:t>Critical friend review </a:t>
            </a:r>
          </a:p>
          <a:p>
            <a:pPr marL="0" indent="0">
              <a:buNone/>
            </a:pPr>
            <a:endParaRPr lang="en-GB" sz="2000" dirty="0"/>
          </a:p>
        </p:txBody>
      </p:sp>
    </p:spTree>
    <p:extLst>
      <p:ext uri="{BB962C8B-B14F-4D97-AF65-F5344CB8AC3E}">
        <p14:creationId xmlns:p14="http://schemas.microsoft.com/office/powerpoint/2010/main" val="3353909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AF1140-CB27-4E52-8BDC-1F1EEC096A5A}"/>
              </a:ext>
            </a:extLst>
          </p:cNvPr>
          <p:cNvSpPr>
            <a:spLocks noGrp="1"/>
          </p:cNvSpPr>
          <p:nvPr>
            <p:ph type="title"/>
          </p:nvPr>
        </p:nvSpPr>
        <p:spPr>
          <a:xfrm>
            <a:off x="7531610" y="365125"/>
            <a:ext cx="3822189" cy="1899912"/>
          </a:xfrm>
        </p:spPr>
        <p:txBody>
          <a:bodyPr>
            <a:normAutofit/>
          </a:bodyPr>
          <a:lstStyle/>
          <a:p>
            <a:r>
              <a:rPr lang="en-GB" sz="4000" dirty="0"/>
              <a:t>The role of the helper/ critical friend</a:t>
            </a:r>
          </a:p>
        </p:txBody>
      </p:sp>
      <p:pic>
        <p:nvPicPr>
          <p:cNvPr id="9" name="Content Placeholder 8" descr="Text, letter&#10;&#10;Description automatically generated">
            <a:extLst>
              <a:ext uri="{FF2B5EF4-FFF2-40B4-BE49-F238E27FC236}">
                <a16:creationId xmlns:a16="http://schemas.microsoft.com/office/drawing/2014/main" id="{8F70F408-69BC-434D-85C6-17161B1FB02E}"/>
              </a:ext>
            </a:extLst>
          </p:cNvPr>
          <p:cNvPicPr>
            <a:picLocks noChangeAspect="1"/>
          </p:cNvPicPr>
          <p:nvPr/>
        </p:nvPicPr>
        <p:blipFill rotWithShape="1">
          <a:blip r:embed="rId3">
            <a:extLst>
              <a:ext uri="{28A0092B-C50C-407E-A947-70E740481C1C}">
                <a14:useLocalDpi xmlns:a14="http://schemas.microsoft.com/office/drawing/2010/main" val="0"/>
              </a:ext>
            </a:extLst>
          </a:blip>
          <a:srcRect l="2726" r="23120" b="-1"/>
          <a:stretch/>
        </p:blipFill>
        <p:spPr>
          <a:xfrm rot="5400000">
            <a:off x="39196" y="-39195"/>
            <a:ext cx="6858000" cy="6936390"/>
          </a:xfrm>
          <a:prstGeom prst="rect">
            <a:avLst/>
          </a:prstGeom>
        </p:spPr>
      </p:pic>
      <p:sp>
        <p:nvSpPr>
          <p:cNvPr id="13" name="Content Placeholder 12">
            <a:extLst>
              <a:ext uri="{FF2B5EF4-FFF2-40B4-BE49-F238E27FC236}">
                <a16:creationId xmlns:a16="http://schemas.microsoft.com/office/drawing/2014/main" id="{5344EE58-1A15-4F19-9384-5EA6FFD2F862}"/>
              </a:ext>
            </a:extLst>
          </p:cNvPr>
          <p:cNvSpPr>
            <a:spLocks noGrp="1"/>
          </p:cNvSpPr>
          <p:nvPr>
            <p:ph idx="1"/>
          </p:nvPr>
        </p:nvSpPr>
        <p:spPr>
          <a:xfrm>
            <a:off x="7531610" y="2434201"/>
            <a:ext cx="3822189" cy="3742762"/>
          </a:xfrm>
        </p:spPr>
        <p:txBody>
          <a:bodyPr>
            <a:normAutofit/>
          </a:bodyPr>
          <a:lstStyle/>
          <a:p>
            <a:r>
              <a:rPr lang="en-US" sz="2400" dirty="0"/>
              <a:t>Timekeeper in focus groups</a:t>
            </a:r>
          </a:p>
          <a:p>
            <a:r>
              <a:rPr lang="en-US" sz="2400" dirty="0"/>
              <a:t>Collated key points from group leaders at the end of each question</a:t>
            </a:r>
          </a:p>
          <a:p>
            <a:r>
              <a:rPr lang="en-US" sz="2400" dirty="0"/>
              <a:t>Reviewed main themes and art-based scenario interpretation </a:t>
            </a:r>
          </a:p>
        </p:txBody>
      </p:sp>
    </p:spTree>
    <p:extLst>
      <p:ext uri="{BB962C8B-B14F-4D97-AF65-F5344CB8AC3E}">
        <p14:creationId xmlns:p14="http://schemas.microsoft.com/office/powerpoint/2010/main" val="2601239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98C60-B8AC-492E-A910-4DC6C99794F8}"/>
              </a:ext>
            </a:extLst>
          </p:cNvPr>
          <p:cNvSpPr>
            <a:spLocks noGrp="1"/>
          </p:cNvSpPr>
          <p:nvPr>
            <p:ph type="title"/>
          </p:nvPr>
        </p:nvSpPr>
        <p:spPr/>
        <p:txBody>
          <a:bodyPr/>
          <a:lstStyle/>
          <a:p>
            <a:r>
              <a:rPr lang="en-GB" dirty="0"/>
              <a:t>The Lived experience or simulation</a:t>
            </a:r>
          </a:p>
        </p:txBody>
      </p:sp>
      <p:sp>
        <p:nvSpPr>
          <p:cNvPr id="3" name="Text Placeholder 2">
            <a:extLst>
              <a:ext uri="{FF2B5EF4-FFF2-40B4-BE49-F238E27FC236}">
                <a16:creationId xmlns:a16="http://schemas.microsoft.com/office/drawing/2014/main" id="{3D679A40-E712-4C85-8583-F635E562246A}"/>
              </a:ext>
            </a:extLst>
          </p:cNvPr>
          <p:cNvSpPr>
            <a:spLocks noGrp="1"/>
          </p:cNvSpPr>
          <p:nvPr>
            <p:ph type="body" idx="1"/>
          </p:nvPr>
        </p:nvSpPr>
        <p:spPr/>
        <p:txBody>
          <a:bodyPr/>
          <a:lstStyle/>
          <a:p>
            <a:pPr algn="ctr"/>
            <a:r>
              <a:rPr lang="en-GB" dirty="0"/>
              <a:t>First year nurses </a:t>
            </a:r>
          </a:p>
        </p:txBody>
      </p:sp>
      <p:pic>
        <p:nvPicPr>
          <p:cNvPr id="8" name="Content Placeholder 7" descr="A picture containing paper, lotion, display, food&#10;&#10;Description automatically generated">
            <a:extLst>
              <a:ext uri="{FF2B5EF4-FFF2-40B4-BE49-F238E27FC236}">
                <a16:creationId xmlns:a16="http://schemas.microsoft.com/office/drawing/2014/main" id="{33A2F9A7-5AB5-407B-BF13-699C095325C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899367" y="2505075"/>
            <a:ext cx="3038629" cy="3684588"/>
          </a:xfrm>
        </p:spPr>
      </p:pic>
      <p:sp>
        <p:nvSpPr>
          <p:cNvPr id="5" name="Text Placeholder 4">
            <a:extLst>
              <a:ext uri="{FF2B5EF4-FFF2-40B4-BE49-F238E27FC236}">
                <a16:creationId xmlns:a16="http://schemas.microsoft.com/office/drawing/2014/main" id="{34C01D88-0A94-4DBE-BEF7-1124A68AC493}"/>
              </a:ext>
            </a:extLst>
          </p:cNvPr>
          <p:cNvSpPr>
            <a:spLocks noGrp="1"/>
          </p:cNvSpPr>
          <p:nvPr>
            <p:ph type="body" sz="quarter" idx="3"/>
          </p:nvPr>
        </p:nvSpPr>
        <p:spPr/>
        <p:txBody>
          <a:bodyPr/>
          <a:lstStyle/>
          <a:p>
            <a:pPr algn="ctr"/>
            <a:r>
              <a:rPr lang="en-GB" dirty="0"/>
              <a:t>Equal responses to question</a:t>
            </a:r>
          </a:p>
        </p:txBody>
      </p:sp>
      <p:pic>
        <p:nvPicPr>
          <p:cNvPr id="10" name="Content Placeholder 9" descr="A picture containing grass, lotion, food&#10;&#10;Description automatically generated">
            <a:extLst>
              <a:ext uri="{FF2B5EF4-FFF2-40B4-BE49-F238E27FC236}">
                <a16:creationId xmlns:a16="http://schemas.microsoft.com/office/drawing/2014/main" id="{E3B0C2CB-03AE-48EE-8157-DE2E3BE87BC2}"/>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7308227" y="2505075"/>
            <a:ext cx="2911134" cy="3684588"/>
          </a:xfrm>
        </p:spPr>
      </p:pic>
    </p:spTree>
    <p:extLst>
      <p:ext uri="{BB962C8B-B14F-4D97-AF65-F5344CB8AC3E}">
        <p14:creationId xmlns:p14="http://schemas.microsoft.com/office/powerpoint/2010/main" val="2992457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089A3DE-73C8-4AA9-8040-BEDB841AD3D0}"/>
              </a:ext>
            </a:extLst>
          </p:cNvPr>
          <p:cNvSpPr>
            <a:spLocks noGrp="1"/>
          </p:cNvSpPr>
          <p:nvPr>
            <p:ph type="title"/>
          </p:nvPr>
        </p:nvSpPr>
        <p:spPr>
          <a:xfrm>
            <a:off x="640080" y="325369"/>
            <a:ext cx="4368602" cy="1956841"/>
          </a:xfrm>
        </p:spPr>
        <p:txBody>
          <a:bodyPr anchor="b">
            <a:normAutofit/>
          </a:bodyPr>
          <a:lstStyle/>
          <a:p>
            <a:r>
              <a:rPr lang="en-GB" sz="5400" dirty="0"/>
              <a:t>Findings - Themes</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0A3C40C-5177-4770-B761-2449DA9F1BB8}"/>
              </a:ext>
            </a:extLst>
          </p:cNvPr>
          <p:cNvSpPr>
            <a:spLocks noGrp="1"/>
          </p:cNvSpPr>
          <p:nvPr>
            <p:ph idx="1"/>
          </p:nvPr>
        </p:nvSpPr>
        <p:spPr>
          <a:xfrm>
            <a:off x="640080" y="2872899"/>
            <a:ext cx="4243589" cy="3320668"/>
          </a:xfrm>
        </p:spPr>
        <p:txBody>
          <a:bodyPr>
            <a:normAutofit/>
          </a:bodyPr>
          <a:lstStyle/>
          <a:p>
            <a:r>
              <a:rPr lang="en-GB" sz="2200" b="1" dirty="0"/>
              <a:t>Involvement</a:t>
            </a:r>
            <a:r>
              <a:rPr lang="en-GB" sz="2200" dirty="0"/>
              <a:t> – Care givers </a:t>
            </a:r>
          </a:p>
          <a:p>
            <a:r>
              <a:rPr lang="en-GB" sz="2200" b="1" dirty="0"/>
              <a:t>Identity</a:t>
            </a:r>
            <a:r>
              <a:rPr lang="en-GB" sz="2200" dirty="0"/>
              <a:t> – Nurse - Patient – Care giver </a:t>
            </a:r>
          </a:p>
          <a:p>
            <a:r>
              <a:rPr lang="en-GB" sz="2200" b="1" dirty="0"/>
              <a:t>Conscientizacao</a:t>
            </a:r>
            <a:r>
              <a:rPr lang="en-GB" sz="2200" dirty="0"/>
              <a:t>   -  Praxis – Reflection on Action – Reflection in Action – Transformation </a:t>
            </a:r>
          </a:p>
        </p:txBody>
      </p:sp>
      <p:pic>
        <p:nvPicPr>
          <p:cNvPr id="5" name="Picture 4" descr="Camera lens">
            <a:extLst>
              <a:ext uri="{FF2B5EF4-FFF2-40B4-BE49-F238E27FC236}">
                <a16:creationId xmlns:a16="http://schemas.microsoft.com/office/drawing/2014/main" id="{FA548A15-ACBE-4170-BE34-DBAEBB5D37ED}"/>
              </a:ext>
            </a:extLst>
          </p:cNvPr>
          <p:cNvPicPr>
            <a:picLocks noChangeAspect="1"/>
          </p:cNvPicPr>
          <p:nvPr/>
        </p:nvPicPr>
        <p:blipFill rotWithShape="1">
          <a:blip r:embed="rId3"/>
          <a:srcRect l="4677" r="2837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60424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75B9-76D9-432F-8209-893912E45D25}"/>
              </a:ext>
            </a:extLst>
          </p:cNvPr>
          <p:cNvSpPr>
            <a:spLocks noGrp="1"/>
          </p:cNvSpPr>
          <p:nvPr>
            <p:ph type="title"/>
          </p:nvPr>
        </p:nvSpPr>
        <p:spPr/>
        <p:txBody>
          <a:bodyPr/>
          <a:lstStyle/>
          <a:p>
            <a:r>
              <a:rPr lang="en-GB" dirty="0"/>
              <a:t>Involvement model</a:t>
            </a:r>
          </a:p>
        </p:txBody>
      </p:sp>
      <p:sp>
        <p:nvSpPr>
          <p:cNvPr id="3" name="Content Placeholder 2">
            <a:extLst>
              <a:ext uri="{FF2B5EF4-FFF2-40B4-BE49-F238E27FC236}">
                <a16:creationId xmlns:a16="http://schemas.microsoft.com/office/drawing/2014/main" id="{89973ACA-13B7-43DB-A532-9A13E773DBBE}"/>
              </a:ext>
            </a:extLst>
          </p:cNvPr>
          <p:cNvSpPr>
            <a:spLocks noGrp="1"/>
          </p:cNvSpPr>
          <p:nvPr>
            <p:ph idx="1"/>
          </p:nvPr>
        </p:nvSpPr>
        <p:spPr>
          <a:xfrm>
            <a:off x="838200" y="1690688"/>
            <a:ext cx="10515600" cy="4653551"/>
          </a:xfrm>
        </p:spPr>
        <p:txBody>
          <a:bodyPr/>
          <a:lstStyle/>
          <a:p>
            <a:r>
              <a:rPr lang="en-US" dirty="0"/>
              <a:t>As adapted from Houston &amp; Rothschild(1978), Zaichkowsky(1986) &amp; Andrews et al,(1990). </a:t>
            </a:r>
            <a:endParaRPr lang="en-GB" dirty="0"/>
          </a:p>
        </p:txBody>
      </p:sp>
      <p:graphicFrame>
        <p:nvGraphicFramePr>
          <p:cNvPr id="4" name="Diagram 3">
            <a:extLst>
              <a:ext uri="{FF2B5EF4-FFF2-40B4-BE49-F238E27FC236}">
                <a16:creationId xmlns:a16="http://schemas.microsoft.com/office/drawing/2014/main" id="{C0A00378-395C-47A4-8FE9-A1D3F79EA37E}"/>
              </a:ext>
            </a:extLst>
          </p:cNvPr>
          <p:cNvGraphicFramePr/>
          <p:nvPr>
            <p:extLst>
              <p:ext uri="{D42A27DB-BD31-4B8C-83A1-F6EECF244321}">
                <p14:modId xmlns:p14="http://schemas.microsoft.com/office/powerpoint/2010/main" val="2237087654"/>
              </p:ext>
            </p:extLst>
          </p:nvPr>
        </p:nvGraphicFramePr>
        <p:xfrm>
          <a:off x="2032000" y="719666"/>
          <a:ext cx="8128000" cy="5773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101F4603-7F83-474A-A8B2-BF2C443B167A}"/>
              </a:ext>
            </a:extLst>
          </p:cNvPr>
          <p:cNvGraphicFramePr/>
          <p:nvPr>
            <p:extLst>
              <p:ext uri="{D42A27DB-BD31-4B8C-83A1-F6EECF244321}">
                <p14:modId xmlns:p14="http://schemas.microsoft.com/office/powerpoint/2010/main" val="3908862259"/>
              </p:ext>
            </p:extLst>
          </p:nvPr>
        </p:nvGraphicFramePr>
        <p:xfrm>
          <a:off x="2032000" y="1828800"/>
          <a:ext cx="8940800" cy="5029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173675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64EEF-1370-44B8-B2CD-E3F6A3F74559}"/>
              </a:ext>
            </a:extLst>
          </p:cNvPr>
          <p:cNvSpPr>
            <a:spLocks noGrp="1"/>
          </p:cNvSpPr>
          <p:nvPr>
            <p:ph type="title"/>
          </p:nvPr>
        </p:nvSpPr>
        <p:spPr/>
        <p:txBody>
          <a:bodyPr/>
          <a:lstStyle/>
          <a:p>
            <a:r>
              <a:rPr lang="en-GB" dirty="0"/>
              <a:t>Filial Piety and the influence of Gandhi </a:t>
            </a:r>
          </a:p>
        </p:txBody>
      </p:sp>
      <p:sp>
        <p:nvSpPr>
          <p:cNvPr id="3" name="Text Placeholder 2">
            <a:extLst>
              <a:ext uri="{FF2B5EF4-FFF2-40B4-BE49-F238E27FC236}">
                <a16:creationId xmlns:a16="http://schemas.microsoft.com/office/drawing/2014/main" id="{B7C92068-DB1C-4737-85BB-1412A4E0CF24}"/>
              </a:ext>
            </a:extLst>
          </p:cNvPr>
          <p:cNvSpPr>
            <a:spLocks noGrp="1"/>
          </p:cNvSpPr>
          <p:nvPr>
            <p:ph type="body" idx="1"/>
          </p:nvPr>
        </p:nvSpPr>
        <p:spPr/>
        <p:txBody>
          <a:bodyPr/>
          <a:lstStyle/>
          <a:p>
            <a:pPr algn="ctr"/>
            <a:r>
              <a:rPr lang="en-GB" dirty="0"/>
              <a:t>150 year exhibition</a:t>
            </a:r>
          </a:p>
        </p:txBody>
      </p:sp>
      <p:pic>
        <p:nvPicPr>
          <p:cNvPr id="8" name="Content Placeholder 7" descr="A picture containing room&#10;&#10;Description automatically generated">
            <a:extLst>
              <a:ext uri="{FF2B5EF4-FFF2-40B4-BE49-F238E27FC236}">
                <a16:creationId xmlns:a16="http://schemas.microsoft.com/office/drawing/2014/main" id="{51E12AC5-32B4-44DD-92FE-B18BD6262CF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6825724" y="2965650"/>
            <a:ext cx="3684587" cy="2763440"/>
          </a:xfrm>
        </p:spPr>
      </p:pic>
      <p:sp>
        <p:nvSpPr>
          <p:cNvPr id="5" name="Text Placeholder 4">
            <a:extLst>
              <a:ext uri="{FF2B5EF4-FFF2-40B4-BE49-F238E27FC236}">
                <a16:creationId xmlns:a16="http://schemas.microsoft.com/office/drawing/2014/main" id="{EFC9F78C-1F8A-477C-9937-9835A7957B1C}"/>
              </a:ext>
            </a:extLst>
          </p:cNvPr>
          <p:cNvSpPr>
            <a:spLocks noGrp="1"/>
          </p:cNvSpPr>
          <p:nvPr>
            <p:ph type="body" sz="quarter" idx="3"/>
          </p:nvPr>
        </p:nvSpPr>
        <p:spPr/>
        <p:txBody>
          <a:bodyPr/>
          <a:lstStyle/>
          <a:p>
            <a:pPr algn="ctr"/>
            <a:r>
              <a:rPr lang="en-GB" dirty="0"/>
              <a:t>Gandhi celebrated</a:t>
            </a:r>
          </a:p>
        </p:txBody>
      </p:sp>
      <p:pic>
        <p:nvPicPr>
          <p:cNvPr id="7" name="Picture 6">
            <a:extLst>
              <a:ext uri="{FF2B5EF4-FFF2-40B4-BE49-F238E27FC236}">
                <a16:creationId xmlns:a16="http://schemas.microsoft.com/office/drawing/2014/main" id="{E74CCF55-D8CB-457A-A0ED-4F3F96657298}"/>
              </a:ext>
            </a:extLst>
          </p:cNvPr>
          <p:cNvPicPr>
            <a:picLocks noChangeAspect="1"/>
          </p:cNvPicPr>
          <p:nvPr/>
        </p:nvPicPr>
        <p:blipFill>
          <a:blip r:embed="rId4"/>
          <a:stretch>
            <a:fillRect/>
          </a:stretch>
        </p:blipFill>
        <p:spPr>
          <a:xfrm>
            <a:off x="961780" y="2507360"/>
            <a:ext cx="4913802" cy="3682303"/>
          </a:xfrm>
          <a:prstGeom prst="rect">
            <a:avLst/>
          </a:prstGeom>
        </p:spPr>
      </p:pic>
    </p:spTree>
    <p:extLst>
      <p:ext uri="{BB962C8B-B14F-4D97-AF65-F5344CB8AC3E}">
        <p14:creationId xmlns:p14="http://schemas.microsoft.com/office/powerpoint/2010/main" val="320931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453D3-F320-4A25-BBA3-691455ABD3FF}"/>
              </a:ext>
            </a:extLst>
          </p:cNvPr>
          <p:cNvSpPr>
            <a:spLocks noGrp="1"/>
          </p:cNvSpPr>
          <p:nvPr>
            <p:ph type="title"/>
          </p:nvPr>
        </p:nvSpPr>
        <p:spPr/>
        <p:txBody>
          <a:bodyPr/>
          <a:lstStyle/>
          <a:p>
            <a:r>
              <a:rPr lang="en-GB" dirty="0"/>
              <a:t>Communication and co production in education </a:t>
            </a:r>
          </a:p>
        </p:txBody>
      </p:sp>
      <p:sp>
        <p:nvSpPr>
          <p:cNvPr id="3" name="Text Placeholder 2">
            <a:extLst>
              <a:ext uri="{FF2B5EF4-FFF2-40B4-BE49-F238E27FC236}">
                <a16:creationId xmlns:a16="http://schemas.microsoft.com/office/drawing/2014/main" id="{96B73615-46DD-44AD-85F0-5612A560ED3D}"/>
              </a:ext>
            </a:extLst>
          </p:cNvPr>
          <p:cNvSpPr>
            <a:spLocks noGrp="1"/>
          </p:cNvSpPr>
          <p:nvPr>
            <p:ph type="body" idx="1"/>
          </p:nvPr>
        </p:nvSpPr>
        <p:spPr/>
        <p:txBody>
          <a:bodyPr/>
          <a:lstStyle/>
          <a:p>
            <a:pPr algn="ctr"/>
            <a:r>
              <a:rPr lang="en-GB" dirty="0"/>
              <a:t>Multiple chances to embrace </a:t>
            </a:r>
          </a:p>
        </p:txBody>
      </p:sp>
      <p:pic>
        <p:nvPicPr>
          <p:cNvPr id="8" name="Content Placeholder 7" descr="The outside of a building&#10;&#10;Description automatically generated">
            <a:extLst>
              <a:ext uri="{FF2B5EF4-FFF2-40B4-BE49-F238E27FC236}">
                <a16:creationId xmlns:a16="http://schemas.microsoft.com/office/drawing/2014/main" id="{EE46F16C-BAA4-4939-9FED-91EF89F411F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1576388" y="2965649"/>
            <a:ext cx="3684587" cy="2763440"/>
          </a:xfrm>
        </p:spPr>
      </p:pic>
      <p:sp>
        <p:nvSpPr>
          <p:cNvPr id="5" name="Text Placeholder 4">
            <a:extLst>
              <a:ext uri="{FF2B5EF4-FFF2-40B4-BE49-F238E27FC236}">
                <a16:creationId xmlns:a16="http://schemas.microsoft.com/office/drawing/2014/main" id="{055752AD-524C-4215-AC01-1FACB699950E}"/>
              </a:ext>
            </a:extLst>
          </p:cNvPr>
          <p:cNvSpPr>
            <a:spLocks noGrp="1"/>
          </p:cNvSpPr>
          <p:nvPr>
            <p:ph type="body" sz="quarter" idx="3"/>
          </p:nvPr>
        </p:nvSpPr>
        <p:spPr/>
        <p:txBody>
          <a:bodyPr/>
          <a:lstStyle/>
          <a:p>
            <a:pPr algn="ctr"/>
            <a:r>
              <a:rPr lang="en-GB" dirty="0"/>
              <a:t>Naturalistic communication </a:t>
            </a:r>
          </a:p>
        </p:txBody>
      </p:sp>
      <p:pic>
        <p:nvPicPr>
          <p:cNvPr id="10" name="Content Placeholder 9" descr="A close up of a tree&#10;&#10;Description automatically generated">
            <a:extLst>
              <a:ext uri="{FF2B5EF4-FFF2-40B4-BE49-F238E27FC236}">
                <a16:creationId xmlns:a16="http://schemas.microsoft.com/office/drawing/2014/main" id="{6E2E8D3B-0FD3-47AE-AF65-E0CA2FE54168}"/>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rot="5400000">
            <a:off x="6921500" y="2965648"/>
            <a:ext cx="3684588" cy="2763441"/>
          </a:xfrm>
        </p:spPr>
      </p:pic>
    </p:spTree>
    <p:extLst>
      <p:ext uri="{BB962C8B-B14F-4D97-AF65-F5344CB8AC3E}">
        <p14:creationId xmlns:p14="http://schemas.microsoft.com/office/powerpoint/2010/main" val="318238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07F64-137E-4005-8F11-5BC059631ACC}"/>
              </a:ext>
            </a:extLst>
          </p:cNvPr>
          <p:cNvSpPr>
            <a:spLocks noGrp="1"/>
          </p:cNvSpPr>
          <p:nvPr>
            <p:ph type="title"/>
          </p:nvPr>
        </p:nvSpPr>
        <p:spPr>
          <a:xfrm>
            <a:off x="4965430" y="319318"/>
            <a:ext cx="6586491" cy="754738"/>
          </a:xfrm>
        </p:spPr>
        <p:txBody>
          <a:bodyPr anchor="b">
            <a:noAutofit/>
          </a:bodyPr>
          <a:lstStyle/>
          <a:p>
            <a:pPr marL="228600" lvl="0" indent="-228600">
              <a:spcBef>
                <a:spcPts val="1000"/>
              </a:spcBef>
              <a:buFont typeface="Arial" panose="020B0604020202020204" pitchFamily="34" charset="0"/>
              <a:buChar char="•"/>
            </a:pPr>
            <a:r>
              <a:rPr lang="en-GB" sz="2800" dirty="0">
                <a:highlight>
                  <a:srgbClr val="FFFF00"/>
                </a:highlight>
                <a:latin typeface="Calibri" panose="020F0502020204030204"/>
                <a:ea typeface="+mn-ea"/>
                <a:cs typeface="+mn-cs"/>
              </a:rPr>
              <a:t>Caregivers always present, integral to care in health settings – harness this  </a:t>
            </a:r>
          </a:p>
        </p:txBody>
      </p:sp>
      <p:sp>
        <p:nvSpPr>
          <p:cNvPr id="3" name="Content Placeholder 2">
            <a:extLst>
              <a:ext uri="{FF2B5EF4-FFF2-40B4-BE49-F238E27FC236}">
                <a16:creationId xmlns:a16="http://schemas.microsoft.com/office/drawing/2014/main" id="{536316DE-9BB3-4AAA-A97D-6F1A81314D3A}"/>
              </a:ext>
            </a:extLst>
          </p:cNvPr>
          <p:cNvSpPr>
            <a:spLocks noGrp="1"/>
          </p:cNvSpPr>
          <p:nvPr>
            <p:ph idx="1"/>
          </p:nvPr>
        </p:nvSpPr>
        <p:spPr>
          <a:xfrm>
            <a:off x="4965431" y="2115117"/>
            <a:ext cx="6586489" cy="4742883"/>
          </a:xfrm>
        </p:spPr>
        <p:txBody>
          <a:bodyPr>
            <a:normAutofit lnSpcReduction="10000"/>
          </a:bodyPr>
          <a:lstStyle/>
          <a:p>
            <a:r>
              <a:rPr lang="en-GB" sz="2600" dirty="0"/>
              <a:t>Freirean pedagogy - education is a series of questioning ,It is important to recognise and acknowledge humanity </a:t>
            </a:r>
          </a:p>
          <a:p>
            <a:pPr lvl="0"/>
            <a:r>
              <a:rPr lang="en-GB" sz="2600" dirty="0"/>
              <a:t>Transformation is possible, if grounded in the reality of the social, economic and political circumstances</a:t>
            </a:r>
          </a:p>
          <a:p>
            <a:r>
              <a:rPr lang="en-GB" sz="2600" dirty="0"/>
              <a:t>Self reflection helps the student understand the world they live in</a:t>
            </a:r>
          </a:p>
          <a:p>
            <a:pPr lvl="0"/>
            <a:r>
              <a:rPr lang="en-GB" sz="2600" dirty="0"/>
              <a:t>Praxis (Action /Reflection)</a:t>
            </a:r>
          </a:p>
          <a:p>
            <a:r>
              <a:rPr lang="en-GB" sz="2600" dirty="0"/>
              <a:t>Student nurses have the ability to set conditions for a new life by transforming nature and themselves  </a:t>
            </a:r>
          </a:p>
          <a:p>
            <a:endParaRPr lang="en-GB" sz="2000" dirty="0"/>
          </a:p>
        </p:txBody>
      </p:sp>
      <p:pic>
        <p:nvPicPr>
          <p:cNvPr id="5" name="Picture 4" descr="Background pattern&#10;&#10;Description automatically generated">
            <a:extLst>
              <a:ext uri="{FF2B5EF4-FFF2-40B4-BE49-F238E27FC236}">
                <a16:creationId xmlns:a16="http://schemas.microsoft.com/office/drawing/2014/main" id="{F5449B96-EE3F-44A7-A290-2BCFE506987A}"/>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47527" r="9889" b="-1"/>
          <a:stretch/>
        </p:blipFill>
        <p:spPr>
          <a:xfrm>
            <a:off x="20" y="10"/>
            <a:ext cx="4635571" cy="6857990"/>
          </a:xfrm>
          <a:prstGeom prst="rect">
            <a:avLst/>
          </a:prstGeom>
          <a:effectLst/>
        </p:spPr>
      </p:pic>
      <p:cxnSp>
        <p:nvCxnSpPr>
          <p:cNvPr id="22" name="Straight Connector 2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2ACADF"/>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899E84E-669F-48B6-A2DD-DEBAE4B6553F}"/>
              </a:ext>
            </a:extLst>
          </p:cNvPr>
          <p:cNvSpPr/>
          <p:nvPr/>
        </p:nvSpPr>
        <p:spPr>
          <a:xfrm>
            <a:off x="4965430" y="1513074"/>
            <a:ext cx="4925003" cy="480131"/>
          </a:xfrm>
          <a:prstGeom prst="rect">
            <a:avLst/>
          </a:prstGeom>
        </p:spPr>
        <p:txBody>
          <a:bodyPr wrap="none">
            <a:spAutoFit/>
          </a:bodyPr>
          <a:lstStyle/>
          <a:p>
            <a:pPr marL="228600" lvl="0" indent="-228600">
              <a:lnSpc>
                <a:spcPct val="90000"/>
              </a:lnSpc>
              <a:spcBef>
                <a:spcPts val="1000"/>
              </a:spcBef>
              <a:buFont typeface="Arial" panose="020B0604020202020204" pitchFamily="34" charset="0"/>
              <a:buChar char="•"/>
            </a:pPr>
            <a:r>
              <a:rPr lang="en-GB" sz="2800" dirty="0">
                <a:solidFill>
                  <a:prstClr val="black"/>
                </a:solidFill>
                <a:highlight>
                  <a:srgbClr val="FFFF00"/>
                </a:highlight>
              </a:rPr>
              <a:t>Teacher leave those kids alone </a:t>
            </a:r>
          </a:p>
        </p:txBody>
      </p:sp>
      <p:pic>
        <p:nvPicPr>
          <p:cNvPr id="4" name="Online Media 3" title="pink floyd - another brick in the wall">
            <a:hlinkClick r:id="" action="ppaction://media"/>
            <a:extLst>
              <a:ext uri="{FF2B5EF4-FFF2-40B4-BE49-F238E27FC236}">
                <a16:creationId xmlns:a16="http://schemas.microsoft.com/office/drawing/2014/main" id="{D72DBB7A-D48D-4A7A-8F4A-03B70A8FDB48}"/>
              </a:ext>
            </a:extLst>
          </p:cNvPr>
          <p:cNvPicPr>
            <a:picLocks noRot="1" noChangeAspect="1"/>
          </p:cNvPicPr>
          <p:nvPr>
            <a:videoFile r:link="rId1"/>
          </p:nvPr>
        </p:nvPicPr>
        <p:blipFill>
          <a:blip r:embed="rId6"/>
          <a:stretch>
            <a:fillRect/>
          </a:stretch>
        </p:blipFill>
        <p:spPr>
          <a:xfrm>
            <a:off x="499533" y="67733"/>
            <a:ext cx="3556000" cy="1006323"/>
          </a:xfrm>
          <a:prstGeom prst="rect">
            <a:avLst/>
          </a:prstGeom>
        </p:spPr>
      </p:pic>
    </p:spTree>
    <p:extLst>
      <p:ext uri="{BB962C8B-B14F-4D97-AF65-F5344CB8AC3E}">
        <p14:creationId xmlns:p14="http://schemas.microsoft.com/office/powerpoint/2010/main" val="271229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C8FC49-445A-42A2-AD48-DAC8C2584103}"/>
              </a:ext>
            </a:extLst>
          </p:cNvPr>
          <p:cNvSpPr>
            <a:spLocks noGrp="1"/>
          </p:cNvSpPr>
          <p:nvPr>
            <p:ph type="ctrTitle"/>
          </p:nvPr>
        </p:nvSpPr>
        <p:spPr>
          <a:xfrm>
            <a:off x="1524000" y="1376363"/>
            <a:ext cx="9144000" cy="2521594"/>
          </a:xfrm>
        </p:spPr>
        <p:txBody>
          <a:bodyPr>
            <a:normAutofit/>
          </a:bodyPr>
          <a:lstStyle/>
          <a:p>
            <a:r>
              <a:rPr lang="en-GB" sz="3900"/>
              <a:t>Exploring the involvement of patients and care givers in nurse education in India</a:t>
            </a:r>
            <a:br>
              <a:rPr lang="en-GB" sz="3900"/>
            </a:br>
            <a:r>
              <a:rPr lang="en-GB" sz="3900"/>
              <a:t>presented at </a:t>
            </a:r>
            <a:r>
              <a:rPr lang="en-US" sz="3900"/>
              <a:t>Authenticity to Action conference 29-31 March 2021.</a:t>
            </a:r>
            <a:endParaRPr lang="en-GB" sz="3900"/>
          </a:p>
        </p:txBody>
      </p:sp>
      <p:sp>
        <p:nvSpPr>
          <p:cNvPr id="3" name="Subtitle 2">
            <a:extLst>
              <a:ext uri="{FF2B5EF4-FFF2-40B4-BE49-F238E27FC236}">
                <a16:creationId xmlns:a16="http://schemas.microsoft.com/office/drawing/2014/main" id="{ECACE99B-D68C-47A6-AABE-5E892CEF0587}"/>
              </a:ext>
            </a:extLst>
          </p:cNvPr>
          <p:cNvSpPr>
            <a:spLocks noGrp="1"/>
          </p:cNvSpPr>
          <p:nvPr>
            <p:ph type="subTitle" idx="1"/>
          </p:nvPr>
        </p:nvSpPr>
        <p:spPr>
          <a:xfrm>
            <a:off x="1524000" y="4617728"/>
            <a:ext cx="9144000" cy="944339"/>
          </a:xfrm>
        </p:spPr>
        <p:txBody>
          <a:bodyPr>
            <a:normAutofit/>
          </a:bodyPr>
          <a:lstStyle/>
          <a:p>
            <a:r>
              <a:rPr lang="en-GB"/>
              <a:t>Toni Bewley</a:t>
            </a:r>
          </a:p>
        </p:txBody>
      </p:sp>
      <p:cxnSp>
        <p:nvCxnSpPr>
          <p:cNvPr id="76" name="Straight Connector 75">
            <a:extLst>
              <a:ext uri="{FF2B5EF4-FFF2-40B4-BE49-F238E27FC236}">
                <a16:creationId xmlns:a16="http://schemas.microsoft.com/office/drawing/2014/main" id="{AFA75EE9-0DE4-4982-A870-290AD61EAA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4479276"/>
            <a:ext cx="5486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35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B6ECB93-D7FF-4F09-A8ED-D4588EE7C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68B4F9C-C000-43F6-BB44-A409BA05C840}"/>
              </a:ext>
            </a:extLst>
          </p:cNvPr>
          <p:cNvSpPr>
            <a:spLocks noGrp="1"/>
          </p:cNvSpPr>
          <p:nvPr>
            <p:ph type="title"/>
          </p:nvPr>
        </p:nvSpPr>
        <p:spPr>
          <a:xfrm>
            <a:off x="838200" y="365760"/>
            <a:ext cx="10515600" cy="1325563"/>
          </a:xfrm>
        </p:spPr>
        <p:txBody>
          <a:bodyPr>
            <a:normAutofit/>
          </a:bodyPr>
          <a:lstStyle/>
          <a:p>
            <a:r>
              <a:rPr lang="en-GB" dirty="0">
                <a:solidFill>
                  <a:schemeClr val="bg1"/>
                </a:solidFill>
              </a:rPr>
              <a:t>Implication for practice</a:t>
            </a:r>
          </a:p>
        </p:txBody>
      </p:sp>
      <p:sp>
        <p:nvSpPr>
          <p:cNvPr id="3" name="Content Placeholder 2">
            <a:extLst>
              <a:ext uri="{FF2B5EF4-FFF2-40B4-BE49-F238E27FC236}">
                <a16:creationId xmlns:a16="http://schemas.microsoft.com/office/drawing/2014/main" id="{67F6ADF0-82B0-4C7D-A997-6DED80C5FD02}"/>
              </a:ext>
            </a:extLst>
          </p:cNvPr>
          <p:cNvSpPr>
            <a:spLocks noGrp="1"/>
          </p:cNvSpPr>
          <p:nvPr>
            <p:ph idx="1"/>
          </p:nvPr>
        </p:nvSpPr>
        <p:spPr>
          <a:xfrm>
            <a:off x="841248" y="2276857"/>
            <a:ext cx="5015484" cy="3900106"/>
          </a:xfrm>
        </p:spPr>
        <p:txBody>
          <a:bodyPr anchor="ctr">
            <a:normAutofit/>
          </a:bodyPr>
          <a:lstStyle/>
          <a:p>
            <a:r>
              <a:rPr lang="en-GB" sz="1900" dirty="0"/>
              <a:t>Harness naturalistic opportunities to engage in dialogue with patients and their families</a:t>
            </a:r>
          </a:p>
          <a:p>
            <a:r>
              <a:rPr lang="en-GB" sz="1900" dirty="0"/>
              <a:t>Weave history taking, case studies from practice throughout the educational programmes </a:t>
            </a:r>
          </a:p>
          <a:p>
            <a:r>
              <a:rPr lang="en-GB" sz="1900" dirty="0"/>
              <a:t>Reflect understanding of case studies to patients and families , enable patients to assess students listening skills</a:t>
            </a:r>
          </a:p>
          <a:p>
            <a:r>
              <a:rPr lang="en-GB" sz="1900" dirty="0"/>
              <a:t>Build a portfolio of reflections, which develop over time to show reflection on action, reflection in action and any transformational change that has resulted from this </a:t>
            </a:r>
          </a:p>
        </p:txBody>
      </p:sp>
      <p:pic>
        <p:nvPicPr>
          <p:cNvPr id="5" name="Picture 4" descr="Graphical user interface, text&#10;&#10;Description automatically generated">
            <a:extLst>
              <a:ext uri="{FF2B5EF4-FFF2-40B4-BE49-F238E27FC236}">
                <a16:creationId xmlns:a16="http://schemas.microsoft.com/office/drawing/2014/main" id="{1E52A61F-B323-4E82-AC19-F128C25520F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837" r="27649"/>
          <a:stretch/>
        </p:blipFill>
        <p:spPr>
          <a:xfrm>
            <a:off x="6335270" y="2276857"/>
            <a:ext cx="5015484" cy="3900106"/>
          </a:xfrm>
          <a:prstGeom prst="rect">
            <a:avLst/>
          </a:prstGeom>
        </p:spPr>
      </p:pic>
    </p:spTree>
    <p:extLst>
      <p:ext uri="{BB962C8B-B14F-4D97-AF65-F5344CB8AC3E}">
        <p14:creationId xmlns:p14="http://schemas.microsoft.com/office/powerpoint/2010/main" val="1599128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5D4BA-F5A7-4D56-88DD-8F84C023FB7C}"/>
              </a:ext>
            </a:extLst>
          </p:cNvPr>
          <p:cNvSpPr>
            <a:spLocks noGrp="1"/>
          </p:cNvSpPr>
          <p:nvPr>
            <p:ph type="title"/>
          </p:nvPr>
        </p:nvSpPr>
        <p:spPr/>
        <p:txBody>
          <a:bodyPr/>
          <a:lstStyle/>
          <a:p>
            <a:r>
              <a:rPr lang="en-GB" dirty="0"/>
              <a:t>References in notes pages </a:t>
            </a:r>
          </a:p>
        </p:txBody>
      </p:sp>
      <p:sp>
        <p:nvSpPr>
          <p:cNvPr id="3" name="Content Placeholder 2">
            <a:extLst>
              <a:ext uri="{FF2B5EF4-FFF2-40B4-BE49-F238E27FC236}">
                <a16:creationId xmlns:a16="http://schemas.microsoft.com/office/drawing/2014/main" id="{303D2E3B-D653-4194-B765-A3660D888969}"/>
              </a:ext>
            </a:extLst>
          </p:cNvPr>
          <p:cNvSpPr>
            <a:spLocks noGrp="1"/>
          </p:cNvSpPr>
          <p:nvPr>
            <p:ph idx="1"/>
          </p:nvPr>
        </p:nvSpPr>
        <p:spPr/>
        <p:txBody>
          <a:bodyPr>
            <a:normAutofit fontScale="62500" lnSpcReduction="20000"/>
          </a:bodyPr>
          <a:lstStyle/>
          <a:p>
            <a:r>
              <a:rPr lang="en-GB" dirty="0"/>
              <a:t>Clarke, A. Hanson, E, J. Ross, H. (2003) Seeing the person behind the patient: enhancing the care of older people using a biographical approach. Journal of Clinical Nursing 12 (697-706)</a:t>
            </a:r>
          </a:p>
          <a:p>
            <a:r>
              <a:rPr lang="en-GB" dirty="0"/>
              <a:t>Costa,A.Kallick ,B.(1993) Through the lens of a critical friend. Educational</a:t>
            </a:r>
            <a:r>
              <a:rPr lang="en-GB" i="1" dirty="0"/>
              <a:t> Leadership </a:t>
            </a:r>
            <a:r>
              <a:rPr lang="en-GB" dirty="0"/>
              <a:t>49-51</a:t>
            </a:r>
          </a:p>
          <a:p>
            <a:r>
              <a:rPr lang="en-GB" dirty="0"/>
              <a:t>Farley, C. Widmann, S. (2001) The value of birth stories. </a:t>
            </a:r>
            <a:r>
              <a:rPr lang="en-GB" i="1" dirty="0"/>
              <a:t>International Journal of Childbirth Education </a:t>
            </a:r>
            <a:r>
              <a:rPr lang="en-GB" dirty="0"/>
              <a:t>16 (3) 22-26</a:t>
            </a:r>
          </a:p>
          <a:p>
            <a:r>
              <a:rPr lang="en-GB" dirty="0"/>
              <a:t>Fiske ,J . (1990) Introduction to communication studies . Routledge , London</a:t>
            </a:r>
          </a:p>
          <a:p>
            <a:r>
              <a:rPr lang="en-GB" dirty="0"/>
              <a:t>Freire, P. (1968). Pedagogy of the oppressed (M. B. Ramos, Trans.) New York, NY: Continuum.</a:t>
            </a:r>
          </a:p>
          <a:p>
            <a:r>
              <a:rPr lang="en-GB" dirty="0"/>
              <a:t>Gidman, J. (2013) Listening to stories: Valuing knowledge from patient experience. </a:t>
            </a:r>
            <a:r>
              <a:rPr lang="en-GB" i="1" dirty="0"/>
              <a:t>Nurse Education in Practice </a:t>
            </a:r>
            <a:r>
              <a:rPr lang="en-GB" dirty="0"/>
              <a:t>13 192- 196</a:t>
            </a:r>
          </a:p>
          <a:p>
            <a:r>
              <a:rPr lang="en-GB" dirty="0"/>
              <a:t>Jahanbegloo, R. (2103) The Gandhian Moment. Harvard University Press, ProQuest eBook Central</a:t>
            </a:r>
          </a:p>
          <a:p>
            <a:r>
              <a:rPr lang="en-GB" dirty="0"/>
              <a:t>Jagannathan A. (2014) Family caregiving in India: Importance of need-based support and intervention in acute care settings</a:t>
            </a:r>
            <a:r>
              <a:rPr lang="en-GB" i="1" dirty="0"/>
              <a:t>. J Postgrad Med</a:t>
            </a:r>
            <a:r>
              <a:rPr lang="en-GB" dirty="0"/>
              <a:t>; 60:355-6.</a:t>
            </a:r>
          </a:p>
          <a:p>
            <a:r>
              <a:rPr lang="en-GB" dirty="0"/>
              <a:t>Kadi - Hanifi. (2014). Engaging students and staff with educational development through Appreciative inquiry.</a:t>
            </a:r>
            <a:r>
              <a:rPr lang="en-GB" i="1" dirty="0"/>
              <a:t> Innovations in Education and Teaching International, 51 (6)</a:t>
            </a:r>
            <a:r>
              <a:rPr lang="en-GB" dirty="0"/>
              <a:t>, 584-594. </a:t>
            </a:r>
          </a:p>
          <a:p>
            <a:r>
              <a:rPr lang="en-GB" dirty="0"/>
              <a:t>Mishra, J. Nargunde, S (2017) Role of Gandhi as a Communicator. </a:t>
            </a:r>
            <a:r>
              <a:rPr lang="en-GB" i="1" dirty="0"/>
              <a:t>International Journal of Engineering and Technical Research</a:t>
            </a:r>
            <a:r>
              <a:rPr lang="en-GB" dirty="0"/>
              <a:t> (0) 2454 – 4698 (p) Vol 7, Issues – 12, December </a:t>
            </a:r>
          </a:p>
          <a:p>
            <a:endParaRPr lang="en-GB" dirty="0"/>
          </a:p>
        </p:txBody>
      </p:sp>
    </p:spTree>
    <p:extLst>
      <p:ext uri="{BB962C8B-B14F-4D97-AF65-F5344CB8AC3E}">
        <p14:creationId xmlns:p14="http://schemas.microsoft.com/office/powerpoint/2010/main" val="1027856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B1AAFC-2F35-41EC-87C7-075719FF7361}"/>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200" kern="1200" dirty="0">
                <a:solidFill>
                  <a:srgbClr val="FFFFFF"/>
                </a:solidFill>
                <a:latin typeface="+mj-lt"/>
                <a:ea typeface="+mj-ea"/>
                <a:cs typeface="+mj-cs"/>
              </a:rPr>
              <a:t>My initial Literature search led to the choice of literature   review </a:t>
            </a:r>
          </a:p>
        </p:txBody>
      </p:sp>
      <p:graphicFrame>
        <p:nvGraphicFramePr>
          <p:cNvPr id="5" name="Content Placeholder 2">
            <a:extLst>
              <a:ext uri="{FF2B5EF4-FFF2-40B4-BE49-F238E27FC236}">
                <a16:creationId xmlns:a16="http://schemas.microsoft.com/office/drawing/2014/main" id="{8D4F8695-6812-4CE6-9C73-D9007DA52A33}"/>
              </a:ext>
            </a:extLst>
          </p:cNvPr>
          <p:cNvGraphicFramePr>
            <a:graphicFrameLocks noGrp="1"/>
          </p:cNvGraphicFramePr>
          <p:nvPr>
            <p:ph idx="1"/>
            <p:extLst>
              <p:ext uri="{D42A27DB-BD31-4B8C-83A1-F6EECF244321}">
                <p14:modId xmlns:p14="http://schemas.microsoft.com/office/powerpoint/2010/main" val="1366769664"/>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9601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FEEF35D-755C-4078-BA91-7FC8F326DE7F}"/>
              </a:ext>
            </a:extLst>
          </p:cNvPr>
          <p:cNvSpPr>
            <a:spLocks noGrp="1"/>
          </p:cNvSpPr>
          <p:nvPr>
            <p:ph type="title"/>
          </p:nvPr>
        </p:nvSpPr>
        <p:spPr>
          <a:xfrm>
            <a:off x="1389278" y="1233241"/>
            <a:ext cx="3240506" cy="4064628"/>
          </a:xfrm>
        </p:spPr>
        <p:txBody>
          <a:bodyPr>
            <a:normAutofit/>
          </a:bodyPr>
          <a:lstStyle/>
          <a:p>
            <a:r>
              <a:rPr lang="en-US" dirty="0">
                <a:solidFill>
                  <a:srgbClr val="FFFFFF"/>
                </a:solidFill>
              </a:rPr>
              <a:t>Research Question  and A</a:t>
            </a:r>
            <a:r>
              <a:rPr lang="en-GB" dirty="0">
                <a:solidFill>
                  <a:srgbClr val="FFFFFF"/>
                </a:solidFill>
              </a:rPr>
              <a:t>ims and outcomes</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88ED9EA6-A68B-4274-BC1F-CB15B9448790}"/>
              </a:ext>
            </a:extLst>
          </p:cNvPr>
          <p:cNvSpPr>
            <a:spLocks noGrp="1"/>
          </p:cNvSpPr>
          <p:nvPr>
            <p:ph idx="1"/>
          </p:nvPr>
        </p:nvSpPr>
        <p:spPr>
          <a:xfrm>
            <a:off x="6096000" y="820880"/>
            <a:ext cx="5257799" cy="4889350"/>
          </a:xfrm>
        </p:spPr>
        <p:txBody>
          <a:bodyPr anchor="t">
            <a:normAutofit/>
          </a:bodyPr>
          <a:lstStyle/>
          <a:p>
            <a:r>
              <a:rPr lang="en-GB" sz="2600" dirty="0">
                <a:solidFill>
                  <a:srgbClr val="FF0000"/>
                </a:solidFill>
              </a:rPr>
              <a:t>Research Question</a:t>
            </a:r>
          </a:p>
          <a:p>
            <a:r>
              <a:rPr lang="en-GB" sz="2600" dirty="0"/>
              <a:t>How are patients and care givers lived experiences relevant to student nurses education ?</a:t>
            </a:r>
          </a:p>
          <a:p>
            <a:r>
              <a:rPr lang="en-GB" sz="2600" dirty="0">
                <a:solidFill>
                  <a:srgbClr val="FF0000"/>
                </a:solidFill>
              </a:rPr>
              <a:t>Aims and Outcomes</a:t>
            </a:r>
          </a:p>
          <a:p>
            <a:r>
              <a:rPr lang="en-GB" sz="2600" dirty="0"/>
              <a:t>To determine  the barriers and facilitators of including  patient and care givers in the development and delivery of nurse  education in India</a:t>
            </a:r>
          </a:p>
          <a:p>
            <a:r>
              <a:rPr lang="en-GB" sz="2600" dirty="0"/>
              <a:t>To describe the impact of patient and care giver involvement in nurse education for patients </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097954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7353BB-5155-4E02-98D0-F3507788851D}"/>
              </a:ext>
            </a:extLst>
          </p:cNvPr>
          <p:cNvSpPr>
            <a:spLocks noGrp="1"/>
          </p:cNvSpPr>
          <p:nvPr>
            <p:ph type="ctrTitle"/>
          </p:nvPr>
        </p:nvSpPr>
        <p:spPr>
          <a:xfrm>
            <a:off x="1371599" y="294538"/>
            <a:ext cx="9895951" cy="1033669"/>
          </a:xfrm>
        </p:spPr>
        <p:txBody>
          <a:bodyPr vert="horz" lIns="91440" tIns="45720" rIns="91440" bIns="45720" rtlCol="0" anchor="ctr">
            <a:normAutofit/>
          </a:bodyPr>
          <a:lstStyle/>
          <a:p>
            <a:pPr algn="l"/>
            <a:r>
              <a:rPr lang="en-US" sz="3400" kern="1200" dirty="0">
                <a:solidFill>
                  <a:srgbClr val="FFFFFF"/>
                </a:solidFill>
                <a:latin typeface="+mj-lt"/>
                <a:ea typeface="+mj-ea"/>
                <a:cs typeface="+mj-cs"/>
              </a:rPr>
              <a:t>Exploring the involvement of patients and care givers in student nurse education in a college in India</a:t>
            </a:r>
          </a:p>
        </p:txBody>
      </p:sp>
      <p:sp>
        <p:nvSpPr>
          <p:cNvPr id="3" name="Subtitle 2">
            <a:extLst>
              <a:ext uri="{FF2B5EF4-FFF2-40B4-BE49-F238E27FC236}">
                <a16:creationId xmlns:a16="http://schemas.microsoft.com/office/drawing/2014/main" id="{9A4A38C6-5889-4F8C-BEB9-0114526BDFC5}"/>
              </a:ext>
            </a:extLst>
          </p:cNvPr>
          <p:cNvSpPr>
            <a:spLocks noGrp="1"/>
          </p:cNvSpPr>
          <p:nvPr>
            <p:ph type="subTitle" idx="1"/>
          </p:nvPr>
        </p:nvSpPr>
        <p:spPr>
          <a:xfrm>
            <a:off x="589280" y="2173857"/>
            <a:ext cx="11602719" cy="3827697"/>
          </a:xfrm>
        </p:spPr>
        <p:txBody>
          <a:bodyPr vert="horz" lIns="91440" tIns="45720" rIns="91440" bIns="45720" rtlCol="0" anchor="ctr">
            <a:noAutofit/>
          </a:bodyPr>
          <a:lstStyle/>
          <a:p>
            <a:pPr indent="-228600" algn="l">
              <a:buFont typeface="Arial" panose="020B0604020202020204" pitchFamily="34" charset="0"/>
              <a:buChar char="•"/>
            </a:pPr>
            <a:r>
              <a:rPr lang="en-US" dirty="0"/>
              <a:t>The Research design  was a qualitative exploratory case study methodology  using an appreciative values focus</a:t>
            </a:r>
          </a:p>
          <a:p>
            <a:pPr indent="-228600" algn="l">
              <a:buFont typeface="Arial" panose="020B0604020202020204" pitchFamily="34" charset="0"/>
              <a:buChar char="•"/>
            </a:pPr>
            <a:r>
              <a:rPr lang="en-US" dirty="0"/>
              <a:t>Data collection methods included 2 World Café focus groups &amp;  incorporated art- based methods with a participant group of 16  student nurses ( years 2-4) (11 female , 5 male gender)</a:t>
            </a:r>
          </a:p>
          <a:p>
            <a:pPr indent="-228600" algn="l">
              <a:buFont typeface="Arial" panose="020B0604020202020204" pitchFamily="34" charset="0"/>
              <a:buChar char="•"/>
            </a:pPr>
            <a:r>
              <a:rPr lang="en-US" dirty="0"/>
              <a:t>This was followed by 5 semi structured interviews (student nurses' years 2-4 all female gender) </a:t>
            </a:r>
          </a:p>
          <a:p>
            <a:pPr indent="-228600" algn="l">
              <a:buFont typeface="Arial" panose="020B0604020202020204" pitchFamily="34" charset="0"/>
              <a:buChar char="•"/>
            </a:pPr>
            <a:r>
              <a:rPr lang="en-US" dirty="0"/>
              <a:t>Plus 82 participant responses to a single question from student nurses (year 1)</a:t>
            </a:r>
          </a:p>
          <a:p>
            <a:pPr indent="-228600" algn="l">
              <a:buFont typeface="Arial" panose="020B0604020202020204" pitchFamily="34" charset="0"/>
              <a:buChar char="•"/>
            </a:pPr>
            <a:r>
              <a:rPr lang="en-US" dirty="0"/>
              <a:t>As well as 48 selected photographs</a:t>
            </a:r>
          </a:p>
          <a:p>
            <a:pPr indent="-228600" algn="l">
              <a:buFont typeface="Arial" panose="020B0604020202020204" pitchFamily="34" charset="0"/>
              <a:buChar char="•"/>
            </a:pPr>
            <a:r>
              <a:rPr lang="en-US" dirty="0"/>
              <a:t>The work was underpinned by the educational theories of Paolo Freire </a:t>
            </a:r>
          </a:p>
          <a:p>
            <a:pPr indent="-228600" algn="l">
              <a:buFont typeface="Arial" panose="020B0604020202020204" pitchFamily="34" charset="0"/>
              <a:buChar char="•"/>
            </a:pPr>
            <a:r>
              <a:rPr lang="en-US" dirty="0"/>
              <a:t>Data was analysed using  inductive content analysis and reviewed by a critical friend</a:t>
            </a:r>
          </a:p>
        </p:txBody>
      </p:sp>
    </p:spTree>
    <p:extLst>
      <p:ext uri="{BB962C8B-B14F-4D97-AF65-F5344CB8AC3E}">
        <p14:creationId xmlns:p14="http://schemas.microsoft.com/office/powerpoint/2010/main" val="4167467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15D92-4106-4ADD-9C2B-DE84AF70247A}"/>
              </a:ext>
            </a:extLst>
          </p:cNvPr>
          <p:cNvSpPr>
            <a:spLocks noGrp="1"/>
          </p:cNvSpPr>
          <p:nvPr>
            <p:ph type="title"/>
          </p:nvPr>
        </p:nvSpPr>
        <p:spPr/>
        <p:txBody>
          <a:bodyPr/>
          <a:lstStyle/>
          <a:p>
            <a:r>
              <a:rPr lang="en-US" dirty="0"/>
              <a:t>My first visit to India </a:t>
            </a:r>
            <a:endParaRPr lang="en-GB" dirty="0"/>
          </a:p>
        </p:txBody>
      </p:sp>
      <p:sp>
        <p:nvSpPr>
          <p:cNvPr id="3" name="Text Placeholder 2">
            <a:extLst>
              <a:ext uri="{FF2B5EF4-FFF2-40B4-BE49-F238E27FC236}">
                <a16:creationId xmlns:a16="http://schemas.microsoft.com/office/drawing/2014/main" id="{8C7F814D-163F-43C3-A120-6CFA1F37DDB8}"/>
              </a:ext>
            </a:extLst>
          </p:cNvPr>
          <p:cNvSpPr>
            <a:spLocks noGrp="1"/>
          </p:cNvSpPr>
          <p:nvPr>
            <p:ph type="body" idx="1"/>
          </p:nvPr>
        </p:nvSpPr>
        <p:spPr/>
        <p:txBody>
          <a:bodyPr/>
          <a:lstStyle/>
          <a:p>
            <a:pPr algn="ctr"/>
            <a:r>
              <a:rPr lang="en-GB" dirty="0"/>
              <a:t>With a grand welcome</a:t>
            </a:r>
          </a:p>
        </p:txBody>
      </p:sp>
      <p:pic>
        <p:nvPicPr>
          <p:cNvPr id="8" name="Content Placeholder 7" descr="A sign above a store&#10;&#10;Description automatically generated">
            <a:extLst>
              <a:ext uri="{FF2B5EF4-FFF2-40B4-BE49-F238E27FC236}">
                <a16:creationId xmlns:a16="http://schemas.microsoft.com/office/drawing/2014/main" id="{6D872C10-3299-4000-BA76-35B750203E1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71815" y="2505075"/>
            <a:ext cx="4912784" cy="3684588"/>
          </a:xfrm>
        </p:spPr>
      </p:pic>
      <p:sp>
        <p:nvSpPr>
          <p:cNvPr id="5" name="Text Placeholder 4">
            <a:extLst>
              <a:ext uri="{FF2B5EF4-FFF2-40B4-BE49-F238E27FC236}">
                <a16:creationId xmlns:a16="http://schemas.microsoft.com/office/drawing/2014/main" id="{0C460FC8-C5F8-467C-96EB-9A4679D0D107}"/>
              </a:ext>
            </a:extLst>
          </p:cNvPr>
          <p:cNvSpPr>
            <a:spLocks noGrp="1"/>
          </p:cNvSpPr>
          <p:nvPr>
            <p:ph type="body" sz="quarter" idx="3"/>
          </p:nvPr>
        </p:nvSpPr>
        <p:spPr/>
        <p:txBody>
          <a:bodyPr/>
          <a:lstStyle/>
          <a:p>
            <a:pPr algn="ctr"/>
            <a:r>
              <a:rPr lang="en-US" dirty="0"/>
              <a:t>Nurse educators  </a:t>
            </a:r>
            <a:endParaRPr lang="en-GB" dirty="0"/>
          </a:p>
        </p:txBody>
      </p:sp>
      <p:pic>
        <p:nvPicPr>
          <p:cNvPr id="10" name="Content Placeholder 9" descr="A group of people standing on top of a cutting board with a cake&#10;&#10;Description automatically generated">
            <a:extLst>
              <a:ext uri="{FF2B5EF4-FFF2-40B4-BE49-F238E27FC236}">
                <a16:creationId xmlns:a16="http://schemas.microsoft.com/office/drawing/2014/main" id="{65537E17-05CF-4035-9761-1D013BE4CD25}"/>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307402" y="2505075"/>
            <a:ext cx="4912784" cy="3684588"/>
          </a:xfrm>
        </p:spPr>
      </p:pic>
    </p:spTree>
    <p:extLst>
      <p:ext uri="{BB962C8B-B14F-4D97-AF65-F5344CB8AC3E}">
        <p14:creationId xmlns:p14="http://schemas.microsoft.com/office/powerpoint/2010/main" val="2673566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 name="Rectangle 129">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AF7BD77-08BD-4251-B159-C6FBA6359A0D}"/>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2800" kern="1200" dirty="0">
                <a:solidFill>
                  <a:srgbClr val="FFFFFF"/>
                </a:solidFill>
                <a:latin typeface="+mj-lt"/>
                <a:ea typeface="+mj-ea"/>
                <a:cs typeface="+mj-cs"/>
              </a:rPr>
              <a:t>A pilot study took place with  Nurse educators </a:t>
            </a:r>
          </a:p>
        </p:txBody>
      </p:sp>
      <p:pic>
        <p:nvPicPr>
          <p:cNvPr id="8" name="Content Placeholder 7" descr="A group of people sitting at tables&#10;&#10;Description automatically generated with medium confidence">
            <a:extLst>
              <a:ext uri="{FF2B5EF4-FFF2-40B4-BE49-F238E27FC236}">
                <a16:creationId xmlns:a16="http://schemas.microsoft.com/office/drawing/2014/main" id="{DD47FDEA-F0D1-490F-938B-1A00B839821C}"/>
              </a:ext>
            </a:extLst>
          </p:cNvPr>
          <p:cNvPicPr>
            <a:picLocks noChangeAspect="1"/>
          </p:cNvPicPr>
          <p:nvPr/>
        </p:nvPicPr>
        <p:blipFill rotWithShape="1">
          <a:blip r:embed="rId3">
            <a:extLst>
              <a:ext uri="{28A0092B-C50C-407E-A947-70E740481C1C}">
                <a14:useLocalDpi xmlns:a14="http://schemas.microsoft.com/office/drawing/2010/main" val="0"/>
              </a:ext>
            </a:extLst>
          </a:blip>
          <a:srcRect t="12183" r="1" b="17227"/>
          <a:stretch/>
        </p:blipFill>
        <p:spPr>
          <a:xfrm>
            <a:off x="317636" y="321734"/>
            <a:ext cx="3797570" cy="2010551"/>
          </a:xfrm>
          <a:prstGeom prst="rect">
            <a:avLst/>
          </a:prstGeom>
        </p:spPr>
      </p:pic>
      <p:pic>
        <p:nvPicPr>
          <p:cNvPr id="34" name="Content Placeholder 33">
            <a:extLst>
              <a:ext uri="{FF2B5EF4-FFF2-40B4-BE49-F238E27FC236}">
                <a16:creationId xmlns:a16="http://schemas.microsoft.com/office/drawing/2014/main" id="{41F7F000-7DC5-43E1-B8F3-37C20805B82C}"/>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t="27888" r="1" b="1356"/>
          <a:stretch/>
        </p:blipFill>
        <p:spPr>
          <a:xfrm>
            <a:off x="317634" y="2422097"/>
            <a:ext cx="3794760" cy="2013804"/>
          </a:xfrm>
          <a:prstGeom prst="rect">
            <a:avLst/>
          </a:prstGeom>
        </p:spPr>
      </p:pic>
      <p:pic>
        <p:nvPicPr>
          <p:cNvPr id="29" name="Content Placeholder 28" descr="A group of people sitting around a table with a box on it&#10;&#10;Description automatically generated with medium confidence">
            <a:extLst>
              <a:ext uri="{FF2B5EF4-FFF2-40B4-BE49-F238E27FC236}">
                <a16:creationId xmlns:a16="http://schemas.microsoft.com/office/drawing/2014/main" id="{68297CEF-605C-488F-A759-5DF645436D55}"/>
              </a:ext>
            </a:extLst>
          </p:cNvPr>
          <p:cNvPicPr>
            <a:picLocks noChangeAspect="1"/>
          </p:cNvPicPr>
          <p:nvPr/>
        </p:nvPicPr>
        <p:blipFill rotWithShape="1">
          <a:blip r:embed="rId5">
            <a:extLst>
              <a:ext uri="{28A0092B-C50C-407E-A947-70E740481C1C}">
                <a14:useLocalDpi xmlns:a14="http://schemas.microsoft.com/office/drawing/2010/main" val="0"/>
              </a:ext>
            </a:extLst>
          </a:blip>
          <a:srcRect t="12756" r="1" b="5960"/>
          <a:stretch/>
        </p:blipFill>
        <p:spPr>
          <a:xfrm>
            <a:off x="4202549" y="321732"/>
            <a:ext cx="3793472" cy="4111323"/>
          </a:xfrm>
          <a:prstGeom prst="rect">
            <a:avLst/>
          </a:prstGeom>
        </p:spPr>
      </p:pic>
      <p:pic>
        <p:nvPicPr>
          <p:cNvPr id="21" name="Content Placeholder 20" descr="A group of people posing for a photo&#10;&#10;Description automatically generated">
            <a:extLst>
              <a:ext uri="{FF2B5EF4-FFF2-40B4-BE49-F238E27FC236}">
                <a16:creationId xmlns:a16="http://schemas.microsoft.com/office/drawing/2014/main" id="{AB3D4625-9FA4-4885-B8C5-8850740D00B2}"/>
              </a:ext>
            </a:extLst>
          </p:cNvPr>
          <p:cNvPicPr>
            <a:picLocks noChangeAspect="1"/>
          </p:cNvPicPr>
          <p:nvPr/>
        </p:nvPicPr>
        <p:blipFill rotWithShape="1">
          <a:blip r:embed="rId6">
            <a:extLst>
              <a:ext uri="{28A0092B-C50C-407E-A947-70E740481C1C}">
                <a14:useLocalDpi xmlns:a14="http://schemas.microsoft.com/office/drawing/2010/main" val="0"/>
              </a:ext>
            </a:extLst>
          </a:blip>
          <a:srcRect l="30717" r="-3" b="-3"/>
          <a:stretch/>
        </p:blipFill>
        <p:spPr>
          <a:xfrm>
            <a:off x="8086176" y="321733"/>
            <a:ext cx="3797984" cy="4111321"/>
          </a:xfrm>
          <a:prstGeom prst="rect">
            <a:avLst/>
          </a:prstGeom>
        </p:spPr>
      </p:pic>
      <p:pic>
        <p:nvPicPr>
          <p:cNvPr id="4" name="Content Placeholder 3">
            <a:extLst>
              <a:ext uri="{FF2B5EF4-FFF2-40B4-BE49-F238E27FC236}">
                <a16:creationId xmlns:a16="http://schemas.microsoft.com/office/drawing/2014/main" id="{BE8D82DA-C06A-4A0F-8F16-2274E1A2827F}"/>
              </a:ext>
            </a:extLst>
          </p:cNvPr>
          <p:cNvPicPr>
            <a:picLocks noGrp="1" noChangeAspect="1"/>
          </p:cNvPicPr>
          <p:nvPr>
            <p:ph sz="half" idx="1"/>
          </p:nvPr>
        </p:nvPicPr>
        <p:blipFill rotWithShape="1">
          <a:blip r:embed="rId7">
            <a:extLst>
              <a:ext uri="{28A0092B-C50C-407E-A947-70E740481C1C}">
                <a14:useLocalDpi xmlns:a14="http://schemas.microsoft.com/office/drawing/2010/main" val="0"/>
              </a:ext>
            </a:extLst>
          </a:blip>
          <a:srcRect t="29253" r="1" b="105"/>
          <a:stretch/>
        </p:blipFill>
        <p:spPr>
          <a:xfrm>
            <a:off x="317634" y="4525715"/>
            <a:ext cx="3794760" cy="2010551"/>
          </a:xfrm>
          <a:prstGeom prst="rect">
            <a:avLst/>
          </a:prstGeom>
        </p:spPr>
      </p:pic>
      <p:cxnSp>
        <p:nvCxnSpPr>
          <p:cNvPr id="132" name="Straight Connector 131">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250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EF7CC-E468-4A02-A42A-73D2BBE3B542}"/>
              </a:ext>
            </a:extLst>
          </p:cNvPr>
          <p:cNvSpPr>
            <a:spLocks noGrp="1"/>
          </p:cNvSpPr>
          <p:nvPr>
            <p:ph type="title"/>
          </p:nvPr>
        </p:nvSpPr>
        <p:spPr/>
        <p:txBody>
          <a:bodyPr/>
          <a:lstStyle/>
          <a:p>
            <a:r>
              <a:rPr lang="en-US" dirty="0"/>
              <a:t>Second visit to India and data collection</a:t>
            </a:r>
            <a:endParaRPr lang="en-GB" dirty="0"/>
          </a:p>
        </p:txBody>
      </p:sp>
      <p:sp>
        <p:nvSpPr>
          <p:cNvPr id="3" name="Text Placeholder 2">
            <a:extLst>
              <a:ext uri="{FF2B5EF4-FFF2-40B4-BE49-F238E27FC236}">
                <a16:creationId xmlns:a16="http://schemas.microsoft.com/office/drawing/2014/main" id="{CA11AD1C-A5EA-42E9-AA24-96A785EB9FB6}"/>
              </a:ext>
            </a:extLst>
          </p:cNvPr>
          <p:cNvSpPr>
            <a:spLocks noGrp="1"/>
          </p:cNvSpPr>
          <p:nvPr>
            <p:ph type="body" idx="1"/>
          </p:nvPr>
        </p:nvSpPr>
        <p:spPr>
          <a:xfrm>
            <a:off x="839788" y="1681163"/>
            <a:ext cx="5157787" cy="787718"/>
          </a:xfrm>
        </p:spPr>
        <p:txBody>
          <a:bodyPr/>
          <a:lstStyle/>
          <a:p>
            <a:pPr algn="ctr"/>
            <a:r>
              <a:rPr lang="en-GB" dirty="0"/>
              <a:t>All data collection took place in library</a:t>
            </a:r>
          </a:p>
        </p:txBody>
      </p:sp>
      <p:sp>
        <p:nvSpPr>
          <p:cNvPr id="5" name="Text Placeholder 4">
            <a:extLst>
              <a:ext uri="{FF2B5EF4-FFF2-40B4-BE49-F238E27FC236}">
                <a16:creationId xmlns:a16="http://schemas.microsoft.com/office/drawing/2014/main" id="{38F35A7B-F83C-4782-9886-C5A0F8A5BCBD}"/>
              </a:ext>
            </a:extLst>
          </p:cNvPr>
          <p:cNvSpPr>
            <a:spLocks noGrp="1"/>
          </p:cNvSpPr>
          <p:nvPr>
            <p:ph type="body" sz="quarter" idx="3"/>
          </p:nvPr>
        </p:nvSpPr>
        <p:spPr>
          <a:xfrm>
            <a:off x="6172200" y="1681163"/>
            <a:ext cx="5183188" cy="523557"/>
          </a:xfrm>
        </p:spPr>
        <p:txBody>
          <a:bodyPr/>
          <a:lstStyle/>
          <a:p>
            <a:pPr algn="ctr"/>
            <a:r>
              <a:rPr lang="en-GB" dirty="0"/>
              <a:t>Heat and flying table cloths</a:t>
            </a:r>
          </a:p>
        </p:txBody>
      </p:sp>
      <p:pic>
        <p:nvPicPr>
          <p:cNvPr id="7" name="Picture 6">
            <a:extLst>
              <a:ext uri="{FF2B5EF4-FFF2-40B4-BE49-F238E27FC236}">
                <a16:creationId xmlns:a16="http://schemas.microsoft.com/office/drawing/2014/main" id="{2F1F2A7B-2454-49A3-AC4D-E06614B3FD3A}"/>
              </a:ext>
            </a:extLst>
          </p:cNvPr>
          <p:cNvPicPr>
            <a:picLocks noChangeAspect="1"/>
          </p:cNvPicPr>
          <p:nvPr/>
        </p:nvPicPr>
        <p:blipFill>
          <a:blip r:embed="rId3"/>
          <a:stretch>
            <a:fillRect/>
          </a:stretch>
        </p:blipFill>
        <p:spPr>
          <a:xfrm>
            <a:off x="961780" y="2789184"/>
            <a:ext cx="4819260" cy="3611455"/>
          </a:xfrm>
          <a:prstGeom prst="rect">
            <a:avLst/>
          </a:prstGeom>
        </p:spPr>
      </p:pic>
      <p:sp>
        <p:nvSpPr>
          <p:cNvPr id="6" name="Content Placeholder 5">
            <a:extLst>
              <a:ext uri="{FF2B5EF4-FFF2-40B4-BE49-F238E27FC236}">
                <a16:creationId xmlns:a16="http://schemas.microsoft.com/office/drawing/2014/main" id="{1E8C0099-93D4-42BB-A23F-670F73189620}"/>
              </a:ext>
            </a:extLst>
          </p:cNvPr>
          <p:cNvSpPr>
            <a:spLocks noGrp="1"/>
          </p:cNvSpPr>
          <p:nvPr>
            <p:ph sz="half" idx="2"/>
          </p:nvPr>
        </p:nvSpPr>
        <p:spPr>
          <a:xfrm>
            <a:off x="961779" y="3006725"/>
            <a:ext cx="4913803" cy="3393913"/>
          </a:xfrm>
        </p:spPr>
        <p:txBody>
          <a:bodyPr/>
          <a:lstStyle/>
          <a:p>
            <a:endParaRPr lang="en-GB" dirty="0"/>
          </a:p>
        </p:txBody>
      </p:sp>
      <p:pic>
        <p:nvPicPr>
          <p:cNvPr id="9" name="Picture 8">
            <a:extLst>
              <a:ext uri="{FF2B5EF4-FFF2-40B4-BE49-F238E27FC236}">
                <a16:creationId xmlns:a16="http://schemas.microsoft.com/office/drawing/2014/main" id="{B8A96C1B-441C-47EF-9B4D-BEC3ECAF76DF}"/>
              </a:ext>
            </a:extLst>
          </p:cNvPr>
          <p:cNvPicPr>
            <a:picLocks noChangeAspect="1"/>
          </p:cNvPicPr>
          <p:nvPr/>
        </p:nvPicPr>
        <p:blipFill>
          <a:blip r:embed="rId4"/>
          <a:stretch>
            <a:fillRect/>
          </a:stretch>
        </p:blipFill>
        <p:spPr>
          <a:xfrm>
            <a:off x="6803952" y="2789184"/>
            <a:ext cx="4727648" cy="3628145"/>
          </a:xfrm>
          <a:prstGeom prst="rect">
            <a:avLst/>
          </a:prstGeom>
        </p:spPr>
      </p:pic>
    </p:spTree>
    <p:extLst>
      <p:ext uri="{BB962C8B-B14F-4D97-AF65-F5344CB8AC3E}">
        <p14:creationId xmlns:p14="http://schemas.microsoft.com/office/powerpoint/2010/main" val="2359687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64EEF-1370-44B8-B2CD-E3F6A3F74559}"/>
              </a:ext>
            </a:extLst>
          </p:cNvPr>
          <p:cNvSpPr>
            <a:spLocks noGrp="1"/>
          </p:cNvSpPr>
          <p:nvPr>
            <p:ph type="title"/>
          </p:nvPr>
        </p:nvSpPr>
        <p:spPr/>
        <p:txBody>
          <a:bodyPr/>
          <a:lstStyle/>
          <a:p>
            <a:r>
              <a:rPr lang="en-GB" dirty="0"/>
              <a:t>World café groups</a:t>
            </a:r>
          </a:p>
        </p:txBody>
      </p:sp>
      <p:sp>
        <p:nvSpPr>
          <p:cNvPr id="3" name="Text Placeholder 2">
            <a:extLst>
              <a:ext uri="{FF2B5EF4-FFF2-40B4-BE49-F238E27FC236}">
                <a16:creationId xmlns:a16="http://schemas.microsoft.com/office/drawing/2014/main" id="{B7C92068-DB1C-4737-85BB-1412A4E0CF24}"/>
              </a:ext>
            </a:extLst>
          </p:cNvPr>
          <p:cNvSpPr>
            <a:spLocks noGrp="1"/>
          </p:cNvSpPr>
          <p:nvPr>
            <p:ph type="body" idx="1"/>
          </p:nvPr>
        </p:nvSpPr>
        <p:spPr/>
        <p:txBody>
          <a:bodyPr/>
          <a:lstStyle/>
          <a:p>
            <a:pPr algn="ctr"/>
            <a:r>
              <a:rPr lang="en-GB" dirty="0"/>
              <a:t>Student nurses</a:t>
            </a:r>
          </a:p>
        </p:txBody>
      </p:sp>
      <p:sp>
        <p:nvSpPr>
          <p:cNvPr id="5" name="Text Placeholder 4">
            <a:extLst>
              <a:ext uri="{FF2B5EF4-FFF2-40B4-BE49-F238E27FC236}">
                <a16:creationId xmlns:a16="http://schemas.microsoft.com/office/drawing/2014/main" id="{EFC9F78C-1F8A-477C-9937-9835A7957B1C}"/>
              </a:ext>
            </a:extLst>
          </p:cNvPr>
          <p:cNvSpPr>
            <a:spLocks noGrp="1"/>
          </p:cNvSpPr>
          <p:nvPr>
            <p:ph type="body" sz="quarter" idx="3"/>
          </p:nvPr>
        </p:nvSpPr>
        <p:spPr/>
        <p:txBody>
          <a:bodyPr/>
          <a:lstStyle/>
          <a:p>
            <a:pPr algn="ctr"/>
            <a:r>
              <a:rPr lang="en-GB" dirty="0"/>
              <a:t>Art based methods </a:t>
            </a:r>
          </a:p>
        </p:txBody>
      </p:sp>
      <p:pic>
        <p:nvPicPr>
          <p:cNvPr id="18" name="Content Placeholder 17" descr="A group of people sitting at a table&#10;&#10;Description automatically generated">
            <a:extLst>
              <a:ext uri="{FF2B5EF4-FFF2-40B4-BE49-F238E27FC236}">
                <a16:creationId xmlns:a16="http://schemas.microsoft.com/office/drawing/2014/main" id="{38AE8ECC-1954-4406-9BCD-055140208A0B}"/>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307402" y="2505075"/>
            <a:ext cx="4912784" cy="3684588"/>
          </a:xfrm>
        </p:spPr>
      </p:pic>
      <p:pic>
        <p:nvPicPr>
          <p:cNvPr id="26" name="Content Placeholder 25" descr="A group of people sitting at a table in a room&#10;&#10;Description automatically generated">
            <a:extLst>
              <a:ext uri="{FF2B5EF4-FFF2-40B4-BE49-F238E27FC236}">
                <a16:creationId xmlns:a16="http://schemas.microsoft.com/office/drawing/2014/main" id="{1E213F9B-891F-4CB5-A8F1-0349B8401AA1}"/>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984387" y="2505075"/>
            <a:ext cx="4868588" cy="3684588"/>
          </a:xfrm>
        </p:spPr>
      </p:pic>
    </p:spTree>
    <p:extLst>
      <p:ext uri="{BB962C8B-B14F-4D97-AF65-F5344CB8AC3E}">
        <p14:creationId xmlns:p14="http://schemas.microsoft.com/office/powerpoint/2010/main" val="28215403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TotalTime>
  <Words>2451</Words>
  <Application>Microsoft Office PowerPoint</Application>
  <PresentationFormat>Widescreen</PresentationFormat>
  <Paragraphs>130</Paragraphs>
  <Slides>21</Slides>
  <Notes>21</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21</vt:i4>
      </vt:variant>
    </vt:vector>
  </HeadingPairs>
  <TitlesOfParts>
    <vt:vector size="26" baseType="lpstr">
      <vt:lpstr>Arial</vt:lpstr>
      <vt:lpstr>Calibri</vt:lpstr>
      <vt:lpstr>Calibri Light</vt:lpstr>
      <vt:lpstr>Office Theme</vt:lpstr>
      <vt:lpstr>Office Theme</vt:lpstr>
      <vt:lpstr>Patient and Care giver involvement in nurse education in a nursing college in India </vt:lpstr>
      <vt:lpstr>Exploring the involvement of patients and care givers in nurse education in India presented at Authenticity to Action conference 29-31 March 2021.</vt:lpstr>
      <vt:lpstr>My initial Literature search led to the choice of literature   review </vt:lpstr>
      <vt:lpstr>Research Question  and Aims and outcomes</vt:lpstr>
      <vt:lpstr>Exploring the involvement of patients and care givers in student nurse education in a college in India</vt:lpstr>
      <vt:lpstr>My first visit to India </vt:lpstr>
      <vt:lpstr>A pilot study took place with  Nurse educators </vt:lpstr>
      <vt:lpstr>Second visit to India and data collection</vt:lpstr>
      <vt:lpstr>World café groups</vt:lpstr>
      <vt:lpstr>Art based and written methods</vt:lpstr>
      <vt:lpstr>Individual interviews – audio taped</vt:lpstr>
      <vt:lpstr>Data analysis</vt:lpstr>
      <vt:lpstr>The role of the helper/ critical friend</vt:lpstr>
      <vt:lpstr>The Lived experience or simulation</vt:lpstr>
      <vt:lpstr>Findings - Themes</vt:lpstr>
      <vt:lpstr>Involvement model</vt:lpstr>
      <vt:lpstr>Filial Piety and the influence of Gandhi </vt:lpstr>
      <vt:lpstr>Communication and co production in education </vt:lpstr>
      <vt:lpstr>Caregivers always present, integral to care in health settings – harness this  </vt:lpstr>
      <vt:lpstr>Implication for practice</vt:lpstr>
      <vt:lpstr>References in notes pages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Patient and Care Giver involvement in nurse education in India and China</dc:title>
  <dc:creator>Toni Bewley</dc:creator>
  <cp:lastModifiedBy>Toni Bewley</cp:lastModifiedBy>
  <cp:revision>9</cp:revision>
  <dcterms:created xsi:type="dcterms:W3CDTF">2021-03-08T10:16:30Z</dcterms:created>
  <dcterms:modified xsi:type="dcterms:W3CDTF">2022-06-29T20:53:24Z</dcterms:modified>
</cp:coreProperties>
</file>