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182" autoAdjust="0"/>
  </p:normalViewPr>
  <p:slideViewPr>
    <p:cSldViewPr snapToGrid="0">
      <p:cViewPr varScale="1">
        <p:scale>
          <a:sx n="62" d="100"/>
          <a:sy n="62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1D2CA-D8DA-4B62-B8EF-514BC52972F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7F4A3-EBDD-4740-A4F7-2880BAA25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1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Learning Activity Smörgåsbord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1AF1C-D075-49BE-92B4-854B8D7A490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57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F07E-EC9C-10BE-E9FB-2221FA993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C97FA-9C7A-7DCD-EDAA-1D7265556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54774-57FD-9C87-C930-0FED5598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19AE4-63FB-95EC-6551-96B56F97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C0984-9B6F-CB00-22F7-458C41A8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2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903C8-C1CD-2F9E-B75E-4AD324DD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632F0-8461-72E2-2172-8AB07C8B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AC882-0F3D-4E73-3DBD-787B0595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C24B9-16E6-7967-B718-D6056192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E9D86-8181-A4B0-A20D-0420FCBA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4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8E19E-7195-D7A5-19FE-4AFF1E7CC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C7DBC-49FB-D463-9344-FADCCE867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C47AE-20E1-9AAE-486C-84270091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476D1-A47A-E711-05DB-7E398750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4CA75-1C77-1961-C8B4-9A88304E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D724-6CB1-0CBF-5CE4-2A032473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48E23-4D8F-D2F1-3E6D-BEBD7D6C5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96C6C-DED8-1DE4-155F-AADB3EDF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9DB13-8D2A-70B2-66AE-B3E00427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413D-9102-1251-ED0D-024A4CD1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DCE6-49A3-7FAF-50A9-E1A225E4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A1BA1-7F8D-04E0-C2F7-2518E2C0F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D06C3-5E1C-43A9-227C-99AD4920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CAC46-CE58-7CFE-023F-94EE1E18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307C4-5EA2-8231-58A7-0725F84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91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75B5-890C-B4B6-18A4-B18CE7C7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52143-A026-0902-CCEB-9F69CC35A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DAA76-A135-974C-E424-E33F52B9A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4D647-59F0-5DFB-7DFE-BB7CDE12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21E6B-3F6E-1EB8-BC0F-369129E4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9AC38-1952-1E48-443E-CA6D26C5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0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8D022-B58E-03D2-1162-8922869E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9B8E7-656D-1BAB-F55F-AD2E6B1C4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C92B3-CED6-3B23-6327-E2BA6FC1B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E0470-779A-B811-069B-01216F2B2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86AF9-F1DC-8268-A094-0D4DEB046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86553-2AAB-43E8-1911-2305D695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61E435-4A8C-D52B-A5D9-C2CDDB7C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59B40-3EEA-4A51-91CB-1D6F52B6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5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0CE88-C7F0-120A-1404-BFF3E5F2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3E724-B8A2-E165-011B-57252F86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576BA-6946-B4E1-18A4-3C5D9609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24C20-7D62-8014-7C9D-EE766135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4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DEA5A-73A8-D617-87D6-115407A8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A1E1F-702B-48D0-0EC4-CF012A26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F0639-19CF-C6AF-60AC-5581B1A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7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5F6AD-57EF-FCEF-8F86-42A07450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19018-373A-A83F-C61E-BFFF29DBB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2F32C-1452-4580-BD32-8863765A2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674DA-103C-C0ED-936A-9DDF496A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B8EB2-B39B-3F76-DE12-DA9877296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FB0D6-7683-ED9D-277F-88E1BD01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8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EA23-3213-4D9E-0EAC-F079DBB2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C6527D-5B8C-FF40-354A-9A91E6849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1E20F-9702-A07D-96C9-29FB86F75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49319-58BA-9304-2920-4D6B7CB2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93728-6271-A7C0-B6D1-4251E6D9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9DE15-FB70-5986-7101-12CF6EE2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3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9ED15-9577-5EBB-BC03-CD772C238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612D5-62D3-28B3-A692-DC68767A5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80739-CACD-41D2-2EDF-73766409D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3C55-0018-4A7B-9918-B1B7016742D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8C8D2-4DBC-0535-81AE-412A6E404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440ED-DF68-CC35-13A8-20F4806C3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F0FE-30F4-4659-9CA0-137862F61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6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779946-F480-487E-9D5B-2193B684277F}"/>
              </a:ext>
            </a:extLst>
          </p:cNvPr>
          <p:cNvCxnSpPr>
            <a:cxnSpLocks/>
          </p:cNvCxnSpPr>
          <p:nvPr/>
        </p:nvCxnSpPr>
        <p:spPr>
          <a:xfrm flipH="1">
            <a:off x="5969495" y="783824"/>
            <a:ext cx="39869" cy="5307381"/>
          </a:xfrm>
          <a:prstGeom prst="line">
            <a:avLst/>
          </a:prstGeom>
          <a:ln w="38100">
            <a:solidFill>
              <a:srgbClr val="6B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E13D79-865F-4A66-AA67-F91357A1DF46}"/>
              </a:ext>
            </a:extLst>
          </p:cNvPr>
          <p:cNvCxnSpPr>
            <a:cxnSpLocks/>
          </p:cNvCxnSpPr>
          <p:nvPr/>
        </p:nvCxnSpPr>
        <p:spPr>
          <a:xfrm flipV="1">
            <a:off x="2555848" y="3361587"/>
            <a:ext cx="7176551" cy="20220"/>
          </a:xfrm>
          <a:prstGeom prst="line">
            <a:avLst/>
          </a:prstGeom>
          <a:ln w="38100">
            <a:solidFill>
              <a:srgbClr val="6B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A1723AA-064E-4FB4-A942-680BDFD3E81B}"/>
              </a:ext>
            </a:extLst>
          </p:cNvPr>
          <p:cNvSpPr txBox="1"/>
          <p:nvPr/>
        </p:nvSpPr>
        <p:spPr>
          <a:xfrm>
            <a:off x="5457529" y="400859"/>
            <a:ext cx="102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ONLINE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A1BEA-5198-46D2-A31B-40C7677258E0}"/>
              </a:ext>
            </a:extLst>
          </p:cNvPr>
          <p:cNvSpPr txBox="1"/>
          <p:nvPr/>
        </p:nvSpPr>
        <p:spPr>
          <a:xfrm>
            <a:off x="4672832" y="6074804"/>
            <a:ext cx="259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IN PERSON CLASSROOM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2B3061-70C2-498B-B31B-E00BE2B4A3C2}"/>
              </a:ext>
            </a:extLst>
          </p:cNvPr>
          <p:cNvSpPr txBox="1"/>
          <p:nvPr/>
        </p:nvSpPr>
        <p:spPr>
          <a:xfrm>
            <a:off x="9725861" y="3124956"/>
            <a:ext cx="102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AF2F0C-3724-4E8A-B2D1-00DD1C02694B}"/>
              </a:ext>
            </a:extLst>
          </p:cNvPr>
          <p:cNvSpPr txBox="1"/>
          <p:nvPr/>
        </p:nvSpPr>
        <p:spPr>
          <a:xfrm>
            <a:off x="1525379" y="3145176"/>
            <a:ext cx="102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PASSIVE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9071FF-F210-410C-BC94-6489972D363B}"/>
              </a:ext>
            </a:extLst>
          </p:cNvPr>
          <p:cNvSpPr txBox="1"/>
          <p:nvPr/>
        </p:nvSpPr>
        <p:spPr>
          <a:xfrm>
            <a:off x="2502615" y="3104202"/>
            <a:ext cx="1907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2">
                    <a:lumMod val="75000"/>
                  </a:schemeClr>
                </a:solidFill>
              </a:rPr>
              <a:t>MONOLOGUE/TRANSMIT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E59FB9-019D-47CF-85E5-75D6921E4654}"/>
              </a:ext>
            </a:extLst>
          </p:cNvPr>
          <p:cNvSpPr txBox="1"/>
          <p:nvPr/>
        </p:nvSpPr>
        <p:spPr>
          <a:xfrm>
            <a:off x="8052700" y="3113152"/>
            <a:ext cx="1716506" cy="278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chemeClr val="bg2">
                    <a:lumMod val="75000"/>
                  </a:schemeClr>
                </a:solidFill>
              </a:rPr>
              <a:t>DIALOGUE/INTERACT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99C7FB-98E9-45A2-B447-1A40D22B6442}"/>
              </a:ext>
            </a:extLst>
          </p:cNvPr>
          <p:cNvSpPr txBox="1"/>
          <p:nvPr/>
        </p:nvSpPr>
        <p:spPr>
          <a:xfrm>
            <a:off x="2165728" y="386539"/>
            <a:ext cx="2573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ASYNCHRONOUS (INDIVIDUAL)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5304CB-6CE7-4CD8-A099-0CDF1E50592F}"/>
              </a:ext>
            </a:extLst>
          </p:cNvPr>
          <p:cNvSpPr txBox="1"/>
          <p:nvPr/>
        </p:nvSpPr>
        <p:spPr>
          <a:xfrm>
            <a:off x="1613576" y="6097932"/>
            <a:ext cx="313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FIXED CLASSROOM (ROWS/STATIONS) DIDACTIC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D3AC1D-DB98-43BA-8BDC-4BA093B236E5}"/>
              </a:ext>
            </a:extLst>
          </p:cNvPr>
          <p:cNvSpPr txBox="1"/>
          <p:nvPr/>
        </p:nvSpPr>
        <p:spPr>
          <a:xfrm>
            <a:off x="7448416" y="6080827"/>
            <a:ext cx="295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FLEXIBLE CLASSROOM (+ LAPTOPS) (INTER)ACTIVE/BLENDED STYLE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836F3F-417F-4CC5-BFD2-E94514DFDB50}"/>
              </a:ext>
            </a:extLst>
          </p:cNvPr>
          <p:cNvSpPr txBox="1"/>
          <p:nvPr/>
        </p:nvSpPr>
        <p:spPr>
          <a:xfrm>
            <a:off x="7621918" y="429588"/>
            <a:ext cx="1974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SYNCHRONOUS (CLASS)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51DF8C-D6E2-42F8-AC52-D4606690DC61}"/>
              </a:ext>
            </a:extLst>
          </p:cNvPr>
          <p:cNvSpPr txBox="1"/>
          <p:nvPr/>
        </p:nvSpPr>
        <p:spPr>
          <a:xfrm>
            <a:off x="6038729" y="3113260"/>
            <a:ext cx="723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2">
                    <a:lumMod val="75000"/>
                  </a:schemeClr>
                </a:solidFill>
              </a:rPr>
              <a:t>APPLY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0C28B7-75E0-4A2F-B695-B6C8464CAF1B}"/>
              </a:ext>
            </a:extLst>
          </p:cNvPr>
          <p:cNvSpPr txBox="1"/>
          <p:nvPr/>
        </p:nvSpPr>
        <p:spPr>
          <a:xfrm>
            <a:off x="4448054" y="3116037"/>
            <a:ext cx="1471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chemeClr val="bg2">
                    <a:lumMod val="75000"/>
                  </a:schemeClr>
                </a:solidFill>
              </a:rPr>
              <a:t>CONSUME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E187CA-03E1-4C02-B203-CB7D2FA99CDC}"/>
              </a:ext>
            </a:extLst>
          </p:cNvPr>
          <p:cNvSpPr txBox="1"/>
          <p:nvPr/>
        </p:nvSpPr>
        <p:spPr>
          <a:xfrm>
            <a:off x="2421911" y="1362773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EXPERT VIDEOS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7F375C-6D9A-449D-B63E-F24475DA90D8}"/>
              </a:ext>
            </a:extLst>
          </p:cNvPr>
          <p:cNvSpPr txBox="1"/>
          <p:nvPr/>
        </p:nvSpPr>
        <p:spPr>
          <a:xfrm>
            <a:off x="3942988" y="2155182"/>
            <a:ext cx="16266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ASSESSMENT BRIEF SCREENCAST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1B7E9F-09B9-497A-99DD-356A5B867C67}"/>
              </a:ext>
            </a:extLst>
          </p:cNvPr>
          <p:cNvSpPr txBox="1"/>
          <p:nvPr/>
        </p:nvSpPr>
        <p:spPr>
          <a:xfrm>
            <a:off x="1672674" y="783824"/>
            <a:ext cx="133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RECORDED LECTURES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BDA3CD-8FB0-4041-8563-816FF25E8F2F}"/>
              </a:ext>
            </a:extLst>
          </p:cNvPr>
          <p:cNvSpPr txBox="1"/>
          <p:nvPr/>
        </p:nvSpPr>
        <p:spPr>
          <a:xfrm>
            <a:off x="1752637" y="1714972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VLE MATERIALS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F83AD3-FEE6-4A09-8F69-2601A697B1DA}"/>
              </a:ext>
            </a:extLst>
          </p:cNvPr>
          <p:cNvSpPr txBox="1"/>
          <p:nvPr/>
        </p:nvSpPr>
        <p:spPr>
          <a:xfrm>
            <a:off x="6067459" y="3482285"/>
            <a:ext cx="949269" cy="461665"/>
          </a:xfrm>
          <a:prstGeom prst="rect">
            <a:avLst/>
          </a:prstGeom>
          <a:noFill/>
          <a:ln>
            <a:solidFill>
              <a:srgbClr val="6BCC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ACTIVE </a:t>
            </a:r>
          </a:p>
          <a:p>
            <a:pPr algn="ctr"/>
            <a:r>
              <a:rPr lang="en-GB" sz="1200" dirty="0"/>
              <a:t>LECTURE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9A56DC-03E2-4150-B569-CE87E61FF550}"/>
              </a:ext>
            </a:extLst>
          </p:cNvPr>
          <p:cNvSpPr txBox="1"/>
          <p:nvPr/>
        </p:nvSpPr>
        <p:spPr>
          <a:xfrm>
            <a:off x="3152546" y="1944434"/>
            <a:ext cx="9536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PODCASTS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EEACFE-40F6-4044-B27A-0E427093E79A}"/>
              </a:ext>
            </a:extLst>
          </p:cNvPr>
          <p:cNvSpPr txBox="1"/>
          <p:nvPr/>
        </p:nvSpPr>
        <p:spPr>
          <a:xfrm>
            <a:off x="3939526" y="1457716"/>
            <a:ext cx="133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DISCUSSION BOARDS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98702D-5131-4F31-9DED-587289761B90}"/>
              </a:ext>
            </a:extLst>
          </p:cNvPr>
          <p:cNvSpPr txBox="1"/>
          <p:nvPr/>
        </p:nvSpPr>
        <p:spPr>
          <a:xfrm>
            <a:off x="4255774" y="3520327"/>
            <a:ext cx="10147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KNOWLEDGE</a:t>
            </a:r>
            <a:br>
              <a:rPr lang="en-GB" sz="1200" dirty="0"/>
            </a:br>
            <a:r>
              <a:rPr lang="en-GB" sz="1200" dirty="0"/>
              <a:t>LECTURES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E66F059-B271-4601-B85A-B4BE133C84E3}"/>
              </a:ext>
            </a:extLst>
          </p:cNvPr>
          <p:cNvSpPr txBox="1"/>
          <p:nvPr/>
        </p:nvSpPr>
        <p:spPr>
          <a:xfrm>
            <a:off x="4016720" y="4376553"/>
            <a:ext cx="13995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DEMONSTRATIONS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052C32-2B03-4EFA-B06A-4AF73797D5F5}"/>
              </a:ext>
            </a:extLst>
          </p:cNvPr>
          <p:cNvSpPr txBox="1"/>
          <p:nvPr/>
        </p:nvSpPr>
        <p:spPr>
          <a:xfrm>
            <a:off x="1659798" y="4318905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SELF-REFLECTION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CEC0CE-B0E8-4877-ACDA-2D6696510108}"/>
              </a:ext>
            </a:extLst>
          </p:cNvPr>
          <p:cNvSpPr txBox="1"/>
          <p:nvPr/>
        </p:nvSpPr>
        <p:spPr>
          <a:xfrm>
            <a:off x="1969841" y="4655988"/>
            <a:ext cx="17887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PRINTED HANDOUTS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3398C-A7E6-4A97-B3B1-07BA406A4995}"/>
              </a:ext>
            </a:extLst>
          </p:cNvPr>
          <p:cNvSpPr txBox="1"/>
          <p:nvPr/>
        </p:nvSpPr>
        <p:spPr>
          <a:xfrm>
            <a:off x="7286521" y="3514256"/>
            <a:ext cx="3463271" cy="400110"/>
          </a:xfrm>
          <a:prstGeom prst="rect">
            <a:avLst/>
          </a:prstGeom>
          <a:noFill/>
          <a:ln>
            <a:solidFill>
              <a:srgbClr val="6BCCFF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e.g. voice, </a:t>
            </a:r>
            <a:r>
              <a:rPr lang="en-GB" sz="1000" dirty="0">
                <a:solidFill>
                  <a:srgbClr val="00B0F0"/>
                </a:solidFill>
              </a:rPr>
              <a:t>gestures</a:t>
            </a:r>
            <a:r>
              <a:rPr lang="en-GB" sz="1000" dirty="0"/>
              <a:t>, </a:t>
            </a:r>
            <a:r>
              <a:rPr lang="en-GB" sz="1000" dirty="0">
                <a:solidFill>
                  <a:srgbClr val="00B0F0"/>
                </a:solidFill>
              </a:rPr>
              <a:t>coloured cards</a:t>
            </a:r>
            <a:r>
              <a:rPr lang="en-GB" sz="1000" dirty="0"/>
              <a:t>, poll/quiz, structured notes, skeleton slides.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F8E106E-5E8E-428A-BD4C-EAB7E800E8E9}"/>
              </a:ext>
            </a:extLst>
          </p:cNvPr>
          <p:cNvCxnSpPr>
            <a:cxnSpLocks/>
            <a:stCxn id="32" idx="3"/>
            <a:endCxn id="2" idx="1"/>
          </p:cNvCxnSpPr>
          <p:nvPr/>
        </p:nvCxnSpPr>
        <p:spPr>
          <a:xfrm>
            <a:off x="7016728" y="3713118"/>
            <a:ext cx="269793" cy="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9A1DCE9-A937-4EC1-99DF-C298C93A413F}"/>
              </a:ext>
            </a:extLst>
          </p:cNvPr>
          <p:cNvSpPr txBox="1"/>
          <p:nvPr/>
        </p:nvSpPr>
        <p:spPr>
          <a:xfrm>
            <a:off x="6107976" y="775381"/>
            <a:ext cx="949269" cy="461665"/>
          </a:xfrm>
          <a:prstGeom prst="rect">
            <a:avLst/>
          </a:prstGeom>
          <a:noFill/>
          <a:ln>
            <a:solidFill>
              <a:srgbClr val="6BCC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ACTIVE </a:t>
            </a:r>
          </a:p>
          <a:p>
            <a:pPr algn="ctr"/>
            <a:r>
              <a:rPr lang="en-GB" sz="1200" dirty="0"/>
              <a:t>LECTURE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A31DA1-6875-4B78-959E-334D5C6F1692}"/>
              </a:ext>
            </a:extLst>
          </p:cNvPr>
          <p:cNvSpPr txBox="1"/>
          <p:nvPr/>
        </p:nvSpPr>
        <p:spPr>
          <a:xfrm>
            <a:off x="7366566" y="793301"/>
            <a:ext cx="3363438" cy="430887"/>
          </a:xfrm>
          <a:prstGeom prst="rect">
            <a:avLst/>
          </a:prstGeom>
          <a:noFill/>
          <a:ln>
            <a:solidFill>
              <a:srgbClr val="6BCCFF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e.g. voice, </a:t>
            </a:r>
            <a:r>
              <a:rPr lang="en-GB" sz="1050" dirty="0">
                <a:solidFill>
                  <a:srgbClr val="00B0F0"/>
                </a:solidFill>
              </a:rPr>
              <a:t>chat, emoticons,</a:t>
            </a:r>
            <a:r>
              <a:rPr lang="en-GB" sz="1050" dirty="0"/>
              <a:t>, poll/quiz, structured notes, skeleton slides.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4168230-8452-4D9B-AD77-2794E3BD8163}"/>
              </a:ext>
            </a:extLst>
          </p:cNvPr>
          <p:cNvCxnSpPr>
            <a:cxnSpLocks/>
            <a:stCxn id="43" idx="3"/>
            <a:endCxn id="44" idx="1"/>
          </p:cNvCxnSpPr>
          <p:nvPr/>
        </p:nvCxnSpPr>
        <p:spPr>
          <a:xfrm>
            <a:off x="7057245" y="1006214"/>
            <a:ext cx="309321" cy="2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2827D44-269E-486C-B2F7-CC5CA2F67A07}"/>
              </a:ext>
            </a:extLst>
          </p:cNvPr>
          <p:cNvSpPr txBox="1"/>
          <p:nvPr/>
        </p:nvSpPr>
        <p:spPr>
          <a:xfrm>
            <a:off x="6103711" y="1467879"/>
            <a:ext cx="949269" cy="461665"/>
          </a:xfrm>
          <a:prstGeom prst="rect">
            <a:avLst/>
          </a:prstGeom>
          <a:noFill/>
          <a:ln>
            <a:solidFill>
              <a:srgbClr val="6BCC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GROUP</a:t>
            </a:r>
            <a:br>
              <a:rPr lang="en-GB" sz="1200" dirty="0"/>
            </a:br>
            <a:r>
              <a:rPr lang="en-GB" sz="1200" dirty="0"/>
              <a:t>WORK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53FC3E-E9C7-4F21-ABE4-4495C581A920}"/>
              </a:ext>
            </a:extLst>
          </p:cNvPr>
          <p:cNvSpPr txBox="1"/>
          <p:nvPr/>
        </p:nvSpPr>
        <p:spPr>
          <a:xfrm>
            <a:off x="7281274" y="1334605"/>
            <a:ext cx="3448730" cy="707886"/>
          </a:xfrm>
          <a:prstGeom prst="rect">
            <a:avLst/>
          </a:prstGeom>
          <a:noFill/>
          <a:ln>
            <a:solidFill>
              <a:srgbClr val="6BCCFF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e.g. </a:t>
            </a:r>
            <a:r>
              <a:rPr lang="en-GB" sz="1000" dirty="0">
                <a:solidFill>
                  <a:srgbClr val="00B0F0"/>
                </a:solidFill>
              </a:rPr>
              <a:t>breakout rooms/screenshare, </a:t>
            </a:r>
            <a:r>
              <a:rPr lang="en-GB" sz="1000" dirty="0"/>
              <a:t>walkthroughs, collab annotation, presentations, note-taking pairs, think-pair-share, peer teaching, discussions, debates, jigsaw, fishbowl, collab docs,, virtual boards, escape rooms, case method, hackathons.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0C1B15E-EE02-42D3-B546-617EE7083142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 flipV="1">
            <a:off x="7052980" y="1688548"/>
            <a:ext cx="228294" cy="10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FDD83D4-FFF7-413E-B2B5-66AF0AE9CFE9}"/>
              </a:ext>
            </a:extLst>
          </p:cNvPr>
          <p:cNvSpPr txBox="1"/>
          <p:nvPr/>
        </p:nvSpPr>
        <p:spPr>
          <a:xfrm>
            <a:off x="6068893" y="4225292"/>
            <a:ext cx="949269" cy="461665"/>
          </a:xfrm>
          <a:prstGeom prst="rect">
            <a:avLst/>
          </a:prstGeom>
          <a:noFill/>
          <a:ln>
            <a:solidFill>
              <a:srgbClr val="6BCC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GROUP</a:t>
            </a:r>
            <a:br>
              <a:rPr lang="en-GB" sz="1200" dirty="0"/>
            </a:br>
            <a:r>
              <a:rPr lang="en-GB" sz="1200" dirty="0"/>
              <a:t>WORK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15F97F0-3D39-4A21-8C61-49BC6B46F320}"/>
              </a:ext>
            </a:extLst>
          </p:cNvPr>
          <p:cNvSpPr txBox="1"/>
          <p:nvPr/>
        </p:nvSpPr>
        <p:spPr>
          <a:xfrm>
            <a:off x="7286520" y="4022844"/>
            <a:ext cx="3443484" cy="861774"/>
          </a:xfrm>
          <a:prstGeom prst="rect">
            <a:avLst/>
          </a:prstGeom>
          <a:noFill/>
          <a:ln>
            <a:solidFill>
              <a:srgbClr val="6BCCFF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e.g. walkthroughs, collab annotation, presentations, note-taking pairs, think-pair-share, peer teaching, discussions, debates, jigsaw, fishbowl, collab docs, virtual boards, </a:t>
            </a:r>
            <a:r>
              <a:rPr lang="en-GB" sz="1000" dirty="0">
                <a:solidFill>
                  <a:srgbClr val="00B0F0"/>
                </a:solidFill>
              </a:rPr>
              <a:t>whiteboard/flipchart, </a:t>
            </a:r>
            <a:r>
              <a:rPr lang="en-GB" sz="1000" dirty="0"/>
              <a:t>escape rooms, </a:t>
            </a:r>
            <a:r>
              <a:rPr lang="en-GB" sz="1000" dirty="0">
                <a:solidFill>
                  <a:srgbClr val="00B0F0"/>
                </a:solidFill>
              </a:rPr>
              <a:t>scavenger hunt, Lego Serious Play, role play, field trips, </a:t>
            </a:r>
            <a:r>
              <a:rPr lang="en-GB" sz="1000" dirty="0"/>
              <a:t>case method, hackathons.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C2FE553-3F5B-46A3-A2E2-E17E53EF3DFA}"/>
              </a:ext>
            </a:extLst>
          </p:cNvPr>
          <p:cNvCxnSpPr>
            <a:cxnSpLocks/>
            <a:stCxn id="49" idx="3"/>
            <a:endCxn id="50" idx="1"/>
          </p:cNvCxnSpPr>
          <p:nvPr/>
        </p:nvCxnSpPr>
        <p:spPr>
          <a:xfrm flipV="1">
            <a:off x="7018162" y="4453731"/>
            <a:ext cx="268358" cy="2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FAA943B-15E5-48D3-B738-B2F3E04719EE}"/>
              </a:ext>
            </a:extLst>
          </p:cNvPr>
          <p:cNvSpPr txBox="1"/>
          <p:nvPr/>
        </p:nvSpPr>
        <p:spPr>
          <a:xfrm>
            <a:off x="6080248" y="2221924"/>
            <a:ext cx="949269" cy="461665"/>
          </a:xfrm>
          <a:prstGeom prst="rect">
            <a:avLst/>
          </a:prstGeom>
          <a:noFill/>
          <a:ln>
            <a:solidFill>
              <a:srgbClr val="6BCC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INDIVIDUAL</a:t>
            </a:r>
            <a:br>
              <a:rPr lang="en-GB" sz="1200" dirty="0"/>
            </a:br>
            <a:r>
              <a:rPr lang="en-GB" sz="1200" dirty="0"/>
              <a:t>WORK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48FAD13-7833-4E71-95ED-7CDCDD28A530}"/>
              </a:ext>
            </a:extLst>
          </p:cNvPr>
          <p:cNvSpPr txBox="1"/>
          <p:nvPr/>
        </p:nvSpPr>
        <p:spPr>
          <a:xfrm>
            <a:off x="7342530" y="2146162"/>
            <a:ext cx="3407262" cy="553998"/>
          </a:xfrm>
          <a:prstGeom prst="rect">
            <a:avLst/>
          </a:prstGeom>
          <a:noFill/>
          <a:ln>
            <a:solidFill>
              <a:srgbClr val="6BCCFF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e.g. mind mapping, concept mapping, reflective e-portfolios, walkthroughs, presentations, mood boards, photo elicitation, 1 min paper, infographics.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2AB6AAC-2CC2-4CB5-AD9C-0E39158B87C6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7029517" y="2452757"/>
            <a:ext cx="313013" cy="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7BEFDF99-F428-4517-B4C8-03F71561A8B6}"/>
              </a:ext>
            </a:extLst>
          </p:cNvPr>
          <p:cNvSpPr txBox="1"/>
          <p:nvPr/>
        </p:nvSpPr>
        <p:spPr>
          <a:xfrm>
            <a:off x="1613576" y="2145668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‘HOW TO’ VIDEOS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9254DCC-CD2A-427A-934F-AF3F222A7D68}"/>
              </a:ext>
            </a:extLst>
          </p:cNvPr>
          <p:cNvSpPr txBox="1"/>
          <p:nvPr/>
        </p:nvSpPr>
        <p:spPr>
          <a:xfrm>
            <a:off x="6067835" y="5103605"/>
            <a:ext cx="949269" cy="461665"/>
          </a:xfrm>
          <a:prstGeom prst="rect">
            <a:avLst/>
          </a:prstGeom>
          <a:noFill/>
          <a:ln>
            <a:solidFill>
              <a:srgbClr val="6BCC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INDIVIDUAL</a:t>
            </a:r>
            <a:br>
              <a:rPr lang="en-GB" sz="1200" dirty="0"/>
            </a:br>
            <a:r>
              <a:rPr lang="en-GB" sz="1200" dirty="0"/>
              <a:t>WORK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D9A71DB-3C3A-4A02-BCA9-34E48ED30805}"/>
              </a:ext>
            </a:extLst>
          </p:cNvPr>
          <p:cNvSpPr txBox="1"/>
          <p:nvPr/>
        </p:nvSpPr>
        <p:spPr>
          <a:xfrm>
            <a:off x="7303950" y="4981748"/>
            <a:ext cx="3426054" cy="707886"/>
          </a:xfrm>
          <a:prstGeom prst="rect">
            <a:avLst/>
          </a:prstGeom>
          <a:noFill/>
          <a:ln>
            <a:solidFill>
              <a:srgbClr val="6BCCFF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e.g., mind mapping, concept mapping, reflective e-portfolios, </a:t>
            </a:r>
            <a:r>
              <a:rPr lang="en-GB" sz="1000" dirty="0">
                <a:solidFill>
                  <a:srgbClr val="00B0F0"/>
                </a:solidFill>
              </a:rPr>
              <a:t>posters and gallery walk, experiments, </a:t>
            </a:r>
            <a:r>
              <a:rPr lang="en-GB" sz="1000" dirty="0"/>
              <a:t>walkthroughs, presentations, mood boards, photo elicitation, . 1 min paper, infographics.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B1E54BD7-2198-4BE0-9697-38560083B5A2}"/>
              </a:ext>
            </a:extLst>
          </p:cNvPr>
          <p:cNvCxnSpPr>
            <a:cxnSpLocks/>
            <a:stCxn id="115" idx="3"/>
            <a:endCxn id="116" idx="1"/>
          </p:cNvCxnSpPr>
          <p:nvPr/>
        </p:nvCxnSpPr>
        <p:spPr>
          <a:xfrm>
            <a:off x="7017104" y="5334438"/>
            <a:ext cx="286846" cy="1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3518E08E-278C-47BB-BF7C-5B3757D8DBBB}"/>
              </a:ext>
            </a:extLst>
          </p:cNvPr>
          <p:cNvSpPr txBox="1"/>
          <p:nvPr/>
        </p:nvSpPr>
        <p:spPr>
          <a:xfrm>
            <a:off x="1864238" y="2510634"/>
            <a:ext cx="133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DIAGNOSTIC TESTS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927DBFB-0D73-45ED-AFA0-7E10B68F4237}"/>
              </a:ext>
            </a:extLst>
          </p:cNvPr>
          <p:cNvSpPr txBox="1"/>
          <p:nvPr/>
        </p:nvSpPr>
        <p:spPr>
          <a:xfrm>
            <a:off x="6018349" y="5721873"/>
            <a:ext cx="4641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PRACTICE/COMMUNITY/WORK/CASE/PROBLEM/INQUIRY/PROJECT/TEAM/PHENOMENON/</a:t>
            </a:r>
            <a:br>
              <a:rPr lang="en-GB" sz="900" dirty="0"/>
            </a:br>
            <a:r>
              <a:rPr lang="en-GB" sz="900" dirty="0"/>
              <a:t>SCENARIO/GAME/COMPETENCY/OBJECT/EXPERIENTIAL BASED LEARNING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045239F-F626-4294-86F8-5D5068B30960}"/>
              </a:ext>
            </a:extLst>
          </p:cNvPr>
          <p:cNvSpPr txBox="1"/>
          <p:nvPr/>
        </p:nvSpPr>
        <p:spPr>
          <a:xfrm>
            <a:off x="3275061" y="774864"/>
            <a:ext cx="133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VIRTUAL SIMULATION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FC58617-05D2-4B57-A5AC-D046A32BE8B9}"/>
              </a:ext>
            </a:extLst>
          </p:cNvPr>
          <p:cNvSpPr txBox="1"/>
          <p:nvPr/>
        </p:nvSpPr>
        <p:spPr>
          <a:xfrm>
            <a:off x="4326951" y="4018732"/>
            <a:ext cx="9251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LAB WORK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21209E0-CE35-4902-8A83-0A111247BCBF}"/>
              </a:ext>
            </a:extLst>
          </p:cNvPr>
          <p:cNvSpPr txBox="1"/>
          <p:nvPr/>
        </p:nvSpPr>
        <p:spPr>
          <a:xfrm>
            <a:off x="4447453" y="5278233"/>
            <a:ext cx="6904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STUDIO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AC7AD0-5EDF-4061-A7E4-9EA7E25F06DC}"/>
              </a:ext>
            </a:extLst>
          </p:cNvPr>
          <p:cNvSpPr txBox="1"/>
          <p:nvPr/>
        </p:nvSpPr>
        <p:spPr>
          <a:xfrm>
            <a:off x="5981453" y="2769009"/>
            <a:ext cx="4641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PRACTICE/COMMUNITY/WORK/CASE/PROBLEM/INQUIRY/PROJECT/TEAM/PHENOMENON/ SCENARIO/GAME/COMPETENCY/OBJECT/EXPERIENTIAL BASED LEARNING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1FAF3D-FA79-4164-8DC4-561585686533}"/>
              </a:ext>
            </a:extLst>
          </p:cNvPr>
          <p:cNvSpPr/>
          <p:nvPr/>
        </p:nvSpPr>
        <p:spPr>
          <a:xfrm>
            <a:off x="183794" y="505672"/>
            <a:ext cx="1362392" cy="5845795"/>
          </a:xfrm>
          <a:prstGeom prst="rect">
            <a:avLst/>
          </a:prstGeom>
          <a:noFill/>
          <a:ln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47EAA-CF31-4569-B2D5-A265CB772E38}"/>
              </a:ext>
            </a:extLst>
          </p:cNvPr>
          <p:cNvSpPr txBox="1"/>
          <p:nvPr/>
        </p:nvSpPr>
        <p:spPr>
          <a:xfrm>
            <a:off x="187441" y="506533"/>
            <a:ext cx="1348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B0F0"/>
                </a:solidFill>
              </a:rPr>
              <a:t>CO-CURRICULAR ACTIVITIES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5F860262-B0B3-44F1-BE9D-C9559446A5F7}"/>
              </a:ext>
            </a:extLst>
          </p:cNvPr>
          <p:cNvSpPr/>
          <p:nvPr/>
        </p:nvSpPr>
        <p:spPr>
          <a:xfrm>
            <a:off x="5373995" y="3494289"/>
            <a:ext cx="103969" cy="2548464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4580-B20C-48BC-B41E-5E9087F7F4D2}"/>
              </a:ext>
            </a:extLst>
          </p:cNvPr>
          <p:cNvSpPr txBox="1"/>
          <p:nvPr/>
        </p:nvSpPr>
        <p:spPr>
          <a:xfrm rot="5400000">
            <a:off x="4679845" y="4660560"/>
            <a:ext cx="2183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These can also  be (inter)active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607B32-0C86-49AA-A03E-FF49E1220A1F}"/>
              </a:ext>
            </a:extLst>
          </p:cNvPr>
          <p:cNvSpPr txBox="1"/>
          <p:nvPr/>
        </p:nvSpPr>
        <p:spPr>
          <a:xfrm>
            <a:off x="206121" y="1897326"/>
            <a:ext cx="131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STUDY SKILLS SESSIONS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45CE750-E3B6-422B-B31D-3FDF652351F5}"/>
              </a:ext>
            </a:extLst>
          </p:cNvPr>
          <p:cNvSpPr txBox="1"/>
          <p:nvPr/>
        </p:nvSpPr>
        <p:spPr>
          <a:xfrm>
            <a:off x="167775" y="1378896"/>
            <a:ext cx="1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LINKEDIN LEARNING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B1BF947-69FE-4CC0-AB4F-59F084539F59}"/>
              </a:ext>
            </a:extLst>
          </p:cNvPr>
          <p:cNvSpPr txBox="1"/>
          <p:nvPr/>
        </p:nvSpPr>
        <p:spPr>
          <a:xfrm>
            <a:off x="196106" y="2445755"/>
            <a:ext cx="131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COURSE STUDENT REP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5AC7C2F-204E-4217-AF2F-445441BC74EC}"/>
              </a:ext>
            </a:extLst>
          </p:cNvPr>
          <p:cNvSpPr txBox="1"/>
          <p:nvPr/>
        </p:nvSpPr>
        <p:spPr>
          <a:xfrm>
            <a:off x="180414" y="5865555"/>
            <a:ext cx="136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CAREERS FAIRS AND WORKSHOPS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19C524A-AB9E-4CBE-A156-A3D62B86295E}"/>
              </a:ext>
            </a:extLst>
          </p:cNvPr>
          <p:cNvSpPr/>
          <p:nvPr/>
        </p:nvSpPr>
        <p:spPr>
          <a:xfrm>
            <a:off x="10866819" y="477306"/>
            <a:ext cx="1152000" cy="5883707"/>
          </a:xfrm>
          <a:prstGeom prst="rect">
            <a:avLst/>
          </a:prstGeom>
          <a:noFill/>
          <a:ln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78EAD90-C397-4BA2-ADEF-467CDC8F2411}"/>
              </a:ext>
            </a:extLst>
          </p:cNvPr>
          <p:cNvSpPr txBox="1"/>
          <p:nvPr/>
        </p:nvSpPr>
        <p:spPr>
          <a:xfrm>
            <a:off x="10855556" y="482560"/>
            <a:ext cx="1175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B0F0"/>
                </a:solidFill>
              </a:rPr>
              <a:t>EXTRA-CURRICULAR ACTIVITIES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0B4EE4-65EB-4B2D-BE4E-6EC385803DAB}"/>
              </a:ext>
            </a:extLst>
          </p:cNvPr>
          <p:cNvSpPr txBox="1"/>
          <p:nvPr/>
        </p:nvSpPr>
        <p:spPr>
          <a:xfrm>
            <a:off x="10877123" y="4933232"/>
            <a:ext cx="116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STUDENT RADIO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1D1F126-6480-474A-B87C-0519666F81EE}"/>
              </a:ext>
            </a:extLst>
          </p:cNvPr>
          <p:cNvSpPr txBox="1"/>
          <p:nvPr/>
        </p:nvSpPr>
        <p:spPr>
          <a:xfrm>
            <a:off x="10866820" y="1490001"/>
            <a:ext cx="115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ONLINE JAMS/HACKS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83406CA-E4B1-4D30-851E-4920BB7172A0}"/>
              </a:ext>
            </a:extLst>
          </p:cNvPr>
          <p:cNvSpPr txBox="1"/>
          <p:nvPr/>
        </p:nvSpPr>
        <p:spPr>
          <a:xfrm>
            <a:off x="10866819" y="3883479"/>
            <a:ext cx="115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STUDENTS AS PARTNERS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1182941-BC4B-4739-A573-5CE2437D7D63}"/>
              </a:ext>
            </a:extLst>
          </p:cNvPr>
          <p:cNvSpPr txBox="1"/>
          <p:nvPr/>
        </p:nvSpPr>
        <p:spPr>
          <a:xfrm>
            <a:off x="10866819" y="5873564"/>
            <a:ext cx="1168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PART-TIME WORK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5F1730F-5090-452E-8AA0-0F2DC49B510F}"/>
              </a:ext>
            </a:extLst>
          </p:cNvPr>
          <p:cNvSpPr txBox="1"/>
          <p:nvPr/>
        </p:nvSpPr>
        <p:spPr>
          <a:xfrm>
            <a:off x="10886607" y="3052608"/>
            <a:ext cx="116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VOLUNTEERING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E55EE49-24FE-4D99-BBC1-559891D6D630}"/>
              </a:ext>
            </a:extLst>
          </p:cNvPr>
          <p:cNvSpPr txBox="1"/>
          <p:nvPr/>
        </p:nvSpPr>
        <p:spPr>
          <a:xfrm>
            <a:off x="10880143" y="3385208"/>
            <a:ext cx="115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STUDENT AMBASSADOR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3182B9D-C6EC-4B51-83A8-7DDCC0A55E2F}"/>
              </a:ext>
            </a:extLst>
          </p:cNvPr>
          <p:cNvSpPr txBox="1"/>
          <p:nvPr/>
        </p:nvSpPr>
        <p:spPr>
          <a:xfrm>
            <a:off x="10866819" y="2553247"/>
            <a:ext cx="116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COMMUNITY SERVICE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3C37AB2-6AAC-47E9-88B1-2EF75BA2EC94}"/>
              </a:ext>
            </a:extLst>
          </p:cNvPr>
          <p:cNvSpPr txBox="1"/>
          <p:nvPr/>
        </p:nvSpPr>
        <p:spPr>
          <a:xfrm>
            <a:off x="10855555" y="1162165"/>
            <a:ext cx="1168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SPORT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62B31DB-9E57-4BB1-9506-455F4FF32BAE}"/>
              </a:ext>
            </a:extLst>
          </p:cNvPr>
          <p:cNvSpPr txBox="1"/>
          <p:nvPr/>
        </p:nvSpPr>
        <p:spPr>
          <a:xfrm>
            <a:off x="255086" y="4306752"/>
            <a:ext cx="1242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PEER (PAL) MENTORING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D9C78D1-5E02-4D53-810C-CB92F26E1F85}"/>
              </a:ext>
            </a:extLst>
          </p:cNvPr>
          <p:cNvSpPr txBox="1"/>
          <p:nvPr/>
        </p:nvSpPr>
        <p:spPr>
          <a:xfrm>
            <a:off x="10886607" y="2024214"/>
            <a:ext cx="115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CHARITY FUNDRAISING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69D2DF6-DD4F-4A46-B524-E054B21B9053}"/>
              </a:ext>
            </a:extLst>
          </p:cNvPr>
          <p:cNvSpPr txBox="1"/>
          <p:nvPr/>
        </p:nvSpPr>
        <p:spPr>
          <a:xfrm>
            <a:off x="190405" y="1045132"/>
            <a:ext cx="1334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LANGUAGES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10DDAD-6287-480D-97F6-157DAE9700EF}"/>
              </a:ext>
            </a:extLst>
          </p:cNvPr>
          <p:cNvSpPr txBox="1"/>
          <p:nvPr/>
        </p:nvSpPr>
        <p:spPr>
          <a:xfrm>
            <a:off x="265170" y="28084"/>
            <a:ext cx="1109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ENGAGE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A146E75-6513-477C-96D7-0ACE6371EC7D}"/>
              </a:ext>
            </a:extLst>
          </p:cNvPr>
          <p:cNvSpPr txBox="1"/>
          <p:nvPr/>
        </p:nvSpPr>
        <p:spPr>
          <a:xfrm>
            <a:off x="10402081" y="6450242"/>
            <a:ext cx="1789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COLLABORATE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B85618-03DE-473C-A34E-DBDB715CF63C}"/>
              </a:ext>
            </a:extLst>
          </p:cNvPr>
          <p:cNvSpPr txBox="1"/>
          <p:nvPr/>
        </p:nvSpPr>
        <p:spPr>
          <a:xfrm>
            <a:off x="243595" y="6450242"/>
            <a:ext cx="1068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THRIVE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85CFAAD-E42F-49EA-AF19-037956A0B033}"/>
              </a:ext>
            </a:extLst>
          </p:cNvPr>
          <p:cNvSpPr txBox="1"/>
          <p:nvPr/>
        </p:nvSpPr>
        <p:spPr>
          <a:xfrm>
            <a:off x="10642158" y="-3121"/>
            <a:ext cx="1420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CHALLENGE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92B641D-5ADA-41D9-96C4-5AC44B5564E4}"/>
              </a:ext>
            </a:extLst>
          </p:cNvPr>
          <p:cNvSpPr txBox="1"/>
          <p:nvPr/>
        </p:nvSpPr>
        <p:spPr>
          <a:xfrm>
            <a:off x="1693077" y="5636267"/>
            <a:ext cx="19661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HEALTH AND SAFETY TRAINING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A93BDA3-9C83-499F-BF27-AFF56C79A61B}"/>
              </a:ext>
            </a:extLst>
          </p:cNvPr>
          <p:cNvSpPr txBox="1"/>
          <p:nvPr/>
        </p:nvSpPr>
        <p:spPr>
          <a:xfrm>
            <a:off x="4556593" y="752864"/>
            <a:ext cx="9536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VR/AR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31032AE-1001-47C8-8E4A-155410A904E4}"/>
              </a:ext>
            </a:extLst>
          </p:cNvPr>
          <p:cNvSpPr txBox="1"/>
          <p:nvPr/>
        </p:nvSpPr>
        <p:spPr>
          <a:xfrm>
            <a:off x="3212613" y="2620150"/>
            <a:ext cx="133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PRACTICE </a:t>
            </a:r>
            <a:br>
              <a:rPr lang="en-GB" sz="1200" dirty="0"/>
            </a:br>
            <a:r>
              <a:rPr lang="en-GB" sz="1200" dirty="0"/>
              <a:t>TESTS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44D877F-C5D4-4A9B-ACC4-A554F68B85E7}"/>
              </a:ext>
            </a:extLst>
          </p:cNvPr>
          <p:cNvSpPr txBox="1"/>
          <p:nvPr/>
        </p:nvSpPr>
        <p:spPr>
          <a:xfrm>
            <a:off x="1713698" y="5061416"/>
            <a:ext cx="1618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WORKBOOKS/SHEETS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7D01A4C-9DCE-4D61-AB93-D0BE6180A66B}"/>
              </a:ext>
            </a:extLst>
          </p:cNvPr>
          <p:cNvSpPr txBox="1"/>
          <p:nvPr/>
        </p:nvSpPr>
        <p:spPr>
          <a:xfrm>
            <a:off x="1781777" y="3783090"/>
            <a:ext cx="10660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TEXT BOOKS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6586BC6-9ADF-448B-9130-9BFD64EE8747}"/>
              </a:ext>
            </a:extLst>
          </p:cNvPr>
          <p:cNvSpPr txBox="1"/>
          <p:nvPr/>
        </p:nvSpPr>
        <p:spPr>
          <a:xfrm>
            <a:off x="2657095" y="4070515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PAPERS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0D5E4BF-A1FB-4984-81F2-0D060B34226B}"/>
              </a:ext>
            </a:extLst>
          </p:cNvPr>
          <p:cNvSpPr txBox="1"/>
          <p:nvPr/>
        </p:nvSpPr>
        <p:spPr>
          <a:xfrm>
            <a:off x="220170" y="3859365"/>
            <a:ext cx="1330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INTERNSHIPS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229670D-A9C0-4BFC-AFE5-E8599ED83832}"/>
              </a:ext>
            </a:extLst>
          </p:cNvPr>
          <p:cNvSpPr txBox="1"/>
          <p:nvPr/>
        </p:nvSpPr>
        <p:spPr>
          <a:xfrm>
            <a:off x="224860" y="3451497"/>
            <a:ext cx="1330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PLACEMENTS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A8720B0-D5EB-4C0A-8888-671FF2D8A679}"/>
              </a:ext>
            </a:extLst>
          </p:cNvPr>
          <p:cNvSpPr txBox="1"/>
          <p:nvPr/>
        </p:nvSpPr>
        <p:spPr>
          <a:xfrm>
            <a:off x="235310" y="3030466"/>
            <a:ext cx="1330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START-UPS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1ED66F3-4A3F-4032-9333-8B6A76A996B4}"/>
              </a:ext>
            </a:extLst>
          </p:cNvPr>
          <p:cNvSpPr txBox="1"/>
          <p:nvPr/>
        </p:nvSpPr>
        <p:spPr>
          <a:xfrm>
            <a:off x="4110402" y="5581802"/>
            <a:ext cx="13995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SPECIALIST WORKSHOPS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8C1E544-4365-4FCF-8ECA-7D8DAB3D8051}"/>
              </a:ext>
            </a:extLst>
          </p:cNvPr>
          <p:cNvSpPr txBox="1"/>
          <p:nvPr/>
        </p:nvSpPr>
        <p:spPr>
          <a:xfrm>
            <a:off x="206121" y="4885460"/>
            <a:ext cx="131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ENTERPRISE SCHEMES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92559B-EC28-4D12-A87B-04D51101752B}"/>
              </a:ext>
            </a:extLst>
          </p:cNvPr>
          <p:cNvSpPr txBox="1"/>
          <p:nvPr/>
        </p:nvSpPr>
        <p:spPr>
          <a:xfrm rot="5400000">
            <a:off x="4518379" y="1740498"/>
            <a:ext cx="245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rgbClr val="00B0F0"/>
                </a:solidFill>
              </a:rPr>
              <a:t>Formative activities can be linked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510349F-79DD-421E-834B-21F046ADB6B4}"/>
              </a:ext>
            </a:extLst>
          </p:cNvPr>
          <p:cNvSpPr txBox="1"/>
          <p:nvPr/>
        </p:nvSpPr>
        <p:spPr>
          <a:xfrm>
            <a:off x="196107" y="5412301"/>
            <a:ext cx="1336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GO GLOBAL SCHEMES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F6D2D5B-604F-4849-BFF1-6B072977313B}"/>
              </a:ext>
            </a:extLst>
          </p:cNvPr>
          <p:cNvSpPr txBox="1"/>
          <p:nvPr/>
        </p:nvSpPr>
        <p:spPr>
          <a:xfrm>
            <a:off x="2886892" y="5355726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CASE STUDIES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34B8A2-7B97-4277-8F13-CD1AFBE35161}"/>
              </a:ext>
            </a:extLst>
          </p:cNvPr>
          <p:cNvSpPr txBox="1"/>
          <p:nvPr/>
        </p:nvSpPr>
        <p:spPr>
          <a:xfrm>
            <a:off x="4198278" y="6404410"/>
            <a:ext cx="354243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+ AMBIENT LEARNING SPACES </a:t>
            </a:r>
            <a:br>
              <a:rPr lang="en-GB" sz="1400" b="1" dirty="0">
                <a:solidFill>
                  <a:srgbClr val="00B0F0"/>
                </a:solidFill>
              </a:rPr>
            </a:br>
            <a:r>
              <a:rPr lang="en-GB" sz="1050" dirty="0"/>
              <a:t>e.g. learning hubs, library, refectory, SU and open spaces</a:t>
            </a:r>
            <a:endParaRPr lang="en-GB" sz="1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1B36E6-13C7-4C91-B4CB-860390038BBC}"/>
              </a:ext>
            </a:extLst>
          </p:cNvPr>
          <p:cNvSpPr txBox="1"/>
          <p:nvPr/>
        </p:nvSpPr>
        <p:spPr>
          <a:xfrm>
            <a:off x="4837988" y="-11608"/>
            <a:ext cx="2324495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+ PEER LEARNING SPACES</a:t>
            </a:r>
            <a:br>
              <a:rPr lang="en-GB" sz="1400" b="1" dirty="0">
                <a:solidFill>
                  <a:srgbClr val="00B0F0"/>
                </a:solidFill>
              </a:rPr>
            </a:br>
            <a:r>
              <a:rPr lang="en-GB" sz="1050" dirty="0"/>
              <a:t>e.g. text, chat apps, social media, email</a:t>
            </a:r>
            <a:endParaRPr lang="en-GB" sz="1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2FCCC03-3523-455D-AABB-FC9EF4E361AB}"/>
              </a:ext>
            </a:extLst>
          </p:cNvPr>
          <p:cNvSpPr txBox="1"/>
          <p:nvPr/>
        </p:nvSpPr>
        <p:spPr>
          <a:xfrm>
            <a:off x="4089746" y="4704775"/>
            <a:ext cx="13995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SIMULATION SUITES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99C2D2A-0C7F-446F-9D8D-5A4861CF7ADC}"/>
              </a:ext>
            </a:extLst>
          </p:cNvPr>
          <p:cNvSpPr txBox="1"/>
          <p:nvPr/>
        </p:nvSpPr>
        <p:spPr>
          <a:xfrm>
            <a:off x="4127586" y="2732088"/>
            <a:ext cx="13385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REMOTE LAB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4A01289-D70C-41A8-84A7-34FDF2A22BB8}"/>
              </a:ext>
            </a:extLst>
          </p:cNvPr>
          <p:cNvSpPr txBox="1"/>
          <p:nvPr/>
        </p:nvSpPr>
        <p:spPr>
          <a:xfrm>
            <a:off x="10877123" y="4450208"/>
            <a:ext cx="115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NEWSPAPER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525E1EE-B21D-4A1A-9BB0-A34039028501}"/>
              </a:ext>
            </a:extLst>
          </p:cNvPr>
          <p:cNvSpPr txBox="1"/>
          <p:nvPr/>
        </p:nvSpPr>
        <p:spPr>
          <a:xfrm>
            <a:off x="10844011" y="5396634"/>
            <a:ext cx="1168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STUDENT SOCIETIES</a:t>
            </a:r>
          </a:p>
        </p:txBody>
      </p:sp>
      <p:pic>
        <p:nvPicPr>
          <p:cNvPr id="24" name="Picture 23" descr="Creative Commons CC BY 4.0 logo">
            <a:extLst>
              <a:ext uri="{FF2B5EF4-FFF2-40B4-BE49-F238E27FC236}">
                <a16:creationId xmlns:a16="http://schemas.microsoft.com/office/drawing/2014/main" id="{78BF68FA-14AE-9CD5-AD0D-00E64D061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5357" y="88373"/>
            <a:ext cx="514468" cy="180000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45025EC2-6880-B8BE-657F-A464E46CF676}"/>
              </a:ext>
            </a:extLst>
          </p:cNvPr>
          <p:cNvSpPr txBox="1"/>
          <p:nvPr/>
        </p:nvSpPr>
        <p:spPr>
          <a:xfrm>
            <a:off x="7729042" y="15641"/>
            <a:ext cx="23325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The Learning Activity Smörgåsbord © 2022 </a:t>
            </a:r>
            <a:br>
              <a:rPr lang="en-GB" sz="800" dirty="0"/>
            </a:br>
            <a:r>
              <a:rPr lang="en-GB" sz="800" dirty="0"/>
              <a:t>by Sue Beckingham is licensed under CC BY 4.0. </a:t>
            </a:r>
          </a:p>
        </p:txBody>
      </p:sp>
    </p:spTree>
    <p:extLst>
      <p:ext uri="{BB962C8B-B14F-4D97-AF65-F5344CB8AC3E}">
        <p14:creationId xmlns:p14="http://schemas.microsoft.com/office/powerpoint/2010/main" val="422094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514</Words>
  <Application>Microsoft Office PowerPoint</Application>
  <PresentationFormat>Widescreen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Beckingham, Sue</dc:creator>
  <cp:lastModifiedBy>Beckingham, Sue</cp:lastModifiedBy>
  <cp:revision>3</cp:revision>
  <dcterms:created xsi:type="dcterms:W3CDTF">2022-06-29T14:53:20Z</dcterms:created>
  <dcterms:modified xsi:type="dcterms:W3CDTF">2022-06-29T15:47:43Z</dcterms:modified>
</cp:coreProperties>
</file>