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57" r:id="rId3"/>
    <p:sldId id="264" r:id="rId4"/>
    <p:sldId id="263" r:id="rId5"/>
    <p:sldId id="262" r:id="rId6"/>
    <p:sldId id="582" r:id="rId7"/>
    <p:sldId id="265" r:id="rId8"/>
    <p:sldId id="258" r:id="rId9"/>
    <p:sldId id="584" r:id="rId10"/>
    <p:sldId id="5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4A5973-2B76-4422-BBCB-99D16B4A3BE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AF4854-F532-41BB-8E2F-3BAAFA8694F3}">
      <dgm:prSet/>
      <dgm:spPr/>
      <dgm:t>
        <a:bodyPr/>
        <a:lstStyle/>
        <a:p>
          <a:r>
            <a:rPr lang="en-US"/>
            <a:t>New CPD offer </a:t>
          </a:r>
        </a:p>
      </dgm:t>
    </dgm:pt>
    <dgm:pt modelId="{9B12A579-64DE-44FD-BE24-C35F1847B9CC}" type="parTrans" cxnId="{2C1F463E-9405-417F-8C2A-B24201172193}">
      <dgm:prSet/>
      <dgm:spPr/>
      <dgm:t>
        <a:bodyPr/>
        <a:lstStyle/>
        <a:p>
          <a:endParaRPr lang="en-US"/>
        </a:p>
      </dgm:t>
    </dgm:pt>
    <dgm:pt modelId="{0617C2A9-4680-4148-8E72-0D76462E6B9D}" type="sibTrans" cxnId="{2C1F463E-9405-417F-8C2A-B24201172193}">
      <dgm:prSet/>
      <dgm:spPr/>
      <dgm:t>
        <a:bodyPr/>
        <a:lstStyle/>
        <a:p>
          <a:endParaRPr lang="en-US"/>
        </a:p>
      </dgm:t>
    </dgm:pt>
    <dgm:pt modelId="{290870FF-EC0B-40A0-8078-92EF17CAA028}">
      <dgm:prSet/>
      <dgm:spPr/>
      <dgm:t>
        <a:bodyPr/>
        <a:lstStyle/>
        <a:p>
          <a:r>
            <a:rPr lang="en-US" dirty="0"/>
            <a:t>First year when a short course of this kind was delivered</a:t>
          </a:r>
        </a:p>
      </dgm:t>
    </dgm:pt>
    <dgm:pt modelId="{E52875E7-2AA3-4358-8D3C-C1FC98F12678}" type="parTrans" cxnId="{97445834-7EFC-4E58-BDFF-BCAC6E427B7A}">
      <dgm:prSet/>
      <dgm:spPr/>
      <dgm:t>
        <a:bodyPr/>
        <a:lstStyle/>
        <a:p>
          <a:endParaRPr lang="en-US"/>
        </a:p>
      </dgm:t>
    </dgm:pt>
    <dgm:pt modelId="{4FFFBB14-18DF-4BBF-A6D7-C21982C9B0D9}" type="sibTrans" cxnId="{97445834-7EFC-4E58-BDFF-BCAC6E427B7A}">
      <dgm:prSet/>
      <dgm:spPr/>
      <dgm:t>
        <a:bodyPr/>
        <a:lstStyle/>
        <a:p>
          <a:endParaRPr lang="en-US"/>
        </a:p>
      </dgm:t>
    </dgm:pt>
    <dgm:pt modelId="{2684A46B-E08A-2448-ADF7-71634DA5F182}" type="pres">
      <dgm:prSet presAssocID="{AA4A5973-2B76-4422-BBCB-99D16B4A3BE1}" presName="cycle" presStyleCnt="0">
        <dgm:presLayoutVars>
          <dgm:dir/>
          <dgm:resizeHandles val="exact"/>
        </dgm:presLayoutVars>
      </dgm:prSet>
      <dgm:spPr/>
    </dgm:pt>
    <dgm:pt modelId="{8C2B382D-863F-EC46-842C-2881EFBC2650}" type="pres">
      <dgm:prSet presAssocID="{6CAF4854-F532-41BB-8E2F-3BAAFA8694F3}" presName="dummy" presStyleCnt="0"/>
      <dgm:spPr/>
    </dgm:pt>
    <dgm:pt modelId="{066144C9-29D2-2B44-87F6-C50BB7FDD4A0}" type="pres">
      <dgm:prSet presAssocID="{6CAF4854-F532-41BB-8E2F-3BAAFA8694F3}" presName="node" presStyleLbl="revTx" presStyleIdx="0" presStyleCnt="2">
        <dgm:presLayoutVars>
          <dgm:bulletEnabled val="1"/>
        </dgm:presLayoutVars>
      </dgm:prSet>
      <dgm:spPr/>
    </dgm:pt>
    <dgm:pt modelId="{FB8C8B08-7696-054B-9AA6-3C38B6B60E6E}" type="pres">
      <dgm:prSet presAssocID="{0617C2A9-4680-4148-8E72-0D76462E6B9D}" presName="sibTrans" presStyleLbl="node1" presStyleIdx="0" presStyleCnt="2"/>
      <dgm:spPr/>
    </dgm:pt>
    <dgm:pt modelId="{AE0ABDE6-FBEF-6D40-AE30-7CA8C829D47B}" type="pres">
      <dgm:prSet presAssocID="{290870FF-EC0B-40A0-8078-92EF17CAA028}" presName="dummy" presStyleCnt="0"/>
      <dgm:spPr/>
    </dgm:pt>
    <dgm:pt modelId="{5EEE5990-B6A4-754D-AF2C-F6DB489BBB99}" type="pres">
      <dgm:prSet presAssocID="{290870FF-EC0B-40A0-8078-92EF17CAA028}" presName="node" presStyleLbl="revTx" presStyleIdx="1" presStyleCnt="2" custRadScaleRad="129892" custRadScaleInc="511">
        <dgm:presLayoutVars>
          <dgm:bulletEnabled val="1"/>
        </dgm:presLayoutVars>
      </dgm:prSet>
      <dgm:spPr/>
    </dgm:pt>
    <dgm:pt modelId="{931BDAD6-ADD7-0B49-AC12-126E60B96B1B}" type="pres">
      <dgm:prSet presAssocID="{4FFFBB14-18DF-4BBF-A6D7-C21982C9B0D9}" presName="sibTrans" presStyleLbl="node1" presStyleIdx="1" presStyleCnt="2"/>
      <dgm:spPr/>
    </dgm:pt>
  </dgm:ptLst>
  <dgm:cxnLst>
    <dgm:cxn modelId="{74290D2B-7D9D-0E48-9B6D-04AB8349175E}" type="presOf" srcId="{290870FF-EC0B-40A0-8078-92EF17CAA028}" destId="{5EEE5990-B6A4-754D-AF2C-F6DB489BBB99}" srcOrd="0" destOrd="0" presId="urn:microsoft.com/office/officeart/2005/8/layout/cycle1"/>
    <dgm:cxn modelId="{B09AC732-AF7E-5E4A-A6A5-990ABCCAADDA}" type="presOf" srcId="{AA4A5973-2B76-4422-BBCB-99D16B4A3BE1}" destId="{2684A46B-E08A-2448-ADF7-71634DA5F182}" srcOrd="0" destOrd="0" presId="urn:microsoft.com/office/officeart/2005/8/layout/cycle1"/>
    <dgm:cxn modelId="{97445834-7EFC-4E58-BDFF-BCAC6E427B7A}" srcId="{AA4A5973-2B76-4422-BBCB-99D16B4A3BE1}" destId="{290870FF-EC0B-40A0-8078-92EF17CAA028}" srcOrd="1" destOrd="0" parTransId="{E52875E7-2AA3-4358-8D3C-C1FC98F12678}" sibTransId="{4FFFBB14-18DF-4BBF-A6D7-C21982C9B0D9}"/>
    <dgm:cxn modelId="{2C1F463E-9405-417F-8C2A-B24201172193}" srcId="{AA4A5973-2B76-4422-BBCB-99D16B4A3BE1}" destId="{6CAF4854-F532-41BB-8E2F-3BAAFA8694F3}" srcOrd="0" destOrd="0" parTransId="{9B12A579-64DE-44FD-BE24-C35F1847B9CC}" sibTransId="{0617C2A9-4680-4148-8E72-0D76462E6B9D}"/>
    <dgm:cxn modelId="{20143394-E643-AE43-962A-94119A25EC0F}" type="presOf" srcId="{0617C2A9-4680-4148-8E72-0D76462E6B9D}" destId="{FB8C8B08-7696-054B-9AA6-3C38B6B60E6E}" srcOrd="0" destOrd="0" presId="urn:microsoft.com/office/officeart/2005/8/layout/cycle1"/>
    <dgm:cxn modelId="{0D4B33A4-61DD-0744-9429-5CC009D90EEE}" type="presOf" srcId="{6CAF4854-F532-41BB-8E2F-3BAAFA8694F3}" destId="{066144C9-29D2-2B44-87F6-C50BB7FDD4A0}" srcOrd="0" destOrd="0" presId="urn:microsoft.com/office/officeart/2005/8/layout/cycle1"/>
    <dgm:cxn modelId="{F6098CCD-69E5-7148-A459-1DEF14E71882}" type="presOf" srcId="{4FFFBB14-18DF-4BBF-A6D7-C21982C9B0D9}" destId="{931BDAD6-ADD7-0B49-AC12-126E60B96B1B}" srcOrd="0" destOrd="0" presId="urn:microsoft.com/office/officeart/2005/8/layout/cycle1"/>
    <dgm:cxn modelId="{2E104781-AE05-7D4C-AB6D-627E77D58ABC}" type="presParOf" srcId="{2684A46B-E08A-2448-ADF7-71634DA5F182}" destId="{8C2B382D-863F-EC46-842C-2881EFBC2650}" srcOrd="0" destOrd="0" presId="urn:microsoft.com/office/officeart/2005/8/layout/cycle1"/>
    <dgm:cxn modelId="{9D99507B-B193-2944-BD49-96D4437E38D5}" type="presParOf" srcId="{2684A46B-E08A-2448-ADF7-71634DA5F182}" destId="{066144C9-29D2-2B44-87F6-C50BB7FDD4A0}" srcOrd="1" destOrd="0" presId="urn:microsoft.com/office/officeart/2005/8/layout/cycle1"/>
    <dgm:cxn modelId="{3E829F84-DACE-3F4C-8DE5-F73FE8DD72E8}" type="presParOf" srcId="{2684A46B-E08A-2448-ADF7-71634DA5F182}" destId="{FB8C8B08-7696-054B-9AA6-3C38B6B60E6E}" srcOrd="2" destOrd="0" presId="urn:microsoft.com/office/officeart/2005/8/layout/cycle1"/>
    <dgm:cxn modelId="{9E17EFCF-2621-7745-B212-460E1C5B1DBF}" type="presParOf" srcId="{2684A46B-E08A-2448-ADF7-71634DA5F182}" destId="{AE0ABDE6-FBEF-6D40-AE30-7CA8C829D47B}" srcOrd="3" destOrd="0" presId="urn:microsoft.com/office/officeart/2005/8/layout/cycle1"/>
    <dgm:cxn modelId="{6B58BD40-72B1-1647-9539-DBF42E8C88D0}" type="presParOf" srcId="{2684A46B-E08A-2448-ADF7-71634DA5F182}" destId="{5EEE5990-B6A4-754D-AF2C-F6DB489BBB99}" srcOrd="4" destOrd="0" presId="urn:microsoft.com/office/officeart/2005/8/layout/cycle1"/>
    <dgm:cxn modelId="{622EC5F4-1C3D-AD42-B14B-EAAFA2934EAB}" type="presParOf" srcId="{2684A46B-E08A-2448-ADF7-71634DA5F182}" destId="{931BDAD6-ADD7-0B49-AC12-126E60B96B1B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A9F8AE-647D-48B2-9D02-C142EDD8FE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0D22A4-69BD-4236-BAE1-C249EB3871EF}">
      <dgm:prSet/>
      <dgm:spPr/>
      <dgm:t>
        <a:bodyPr/>
        <a:lstStyle/>
        <a:p>
          <a:r>
            <a:rPr lang="en-US" dirty="0"/>
            <a:t>Week 1- Creating a digital profile </a:t>
          </a:r>
        </a:p>
      </dgm:t>
    </dgm:pt>
    <dgm:pt modelId="{6A09ABE2-7626-4B17-88BA-8BCFD64152E1}" type="parTrans" cxnId="{2210100A-7921-40CD-9150-C8958F7C25DB}">
      <dgm:prSet/>
      <dgm:spPr/>
      <dgm:t>
        <a:bodyPr/>
        <a:lstStyle/>
        <a:p>
          <a:endParaRPr lang="en-US"/>
        </a:p>
      </dgm:t>
    </dgm:pt>
    <dgm:pt modelId="{067FD85C-9F30-412A-9DB1-48F4D91A7244}" type="sibTrans" cxnId="{2210100A-7921-40CD-9150-C8958F7C25DB}">
      <dgm:prSet/>
      <dgm:spPr/>
      <dgm:t>
        <a:bodyPr/>
        <a:lstStyle/>
        <a:p>
          <a:endParaRPr lang="en-US"/>
        </a:p>
      </dgm:t>
    </dgm:pt>
    <dgm:pt modelId="{89B08280-920B-4A11-B2E9-560938B03CA3}">
      <dgm:prSet/>
      <dgm:spPr/>
      <dgm:t>
        <a:bodyPr/>
        <a:lstStyle/>
        <a:p>
          <a:r>
            <a:rPr lang="en-US" dirty="0"/>
            <a:t>Week 2- Networking and promoting own research/scholarship on social media</a:t>
          </a:r>
        </a:p>
      </dgm:t>
    </dgm:pt>
    <dgm:pt modelId="{9E39B21A-9E4F-49D4-9E31-9D3E88A6FBE9}" type="parTrans" cxnId="{BE942856-17EF-4689-9E26-0CB764545548}">
      <dgm:prSet/>
      <dgm:spPr/>
      <dgm:t>
        <a:bodyPr/>
        <a:lstStyle/>
        <a:p>
          <a:endParaRPr lang="en-US"/>
        </a:p>
      </dgm:t>
    </dgm:pt>
    <dgm:pt modelId="{09DD8504-8EB0-47B3-A4C8-66BD7D316086}" type="sibTrans" cxnId="{BE942856-17EF-4689-9E26-0CB764545548}">
      <dgm:prSet/>
      <dgm:spPr/>
      <dgm:t>
        <a:bodyPr/>
        <a:lstStyle/>
        <a:p>
          <a:endParaRPr lang="en-US"/>
        </a:p>
      </dgm:t>
    </dgm:pt>
    <dgm:pt modelId="{DD8B3D7A-F761-4E26-9925-8109D940DCBB}">
      <dgm:prSet/>
      <dgm:spPr/>
      <dgm:t>
        <a:bodyPr/>
        <a:lstStyle/>
        <a:p>
          <a:r>
            <a:rPr lang="en-US" dirty="0"/>
            <a:t>Week 3- Digital competencies- Creating a video abstract</a:t>
          </a:r>
        </a:p>
      </dgm:t>
    </dgm:pt>
    <dgm:pt modelId="{E63BC817-8CA1-45A7-B12E-DE672912F53C}" type="parTrans" cxnId="{1BD62B87-E565-454C-9148-4C0D6DFAFE71}">
      <dgm:prSet/>
      <dgm:spPr/>
      <dgm:t>
        <a:bodyPr/>
        <a:lstStyle/>
        <a:p>
          <a:endParaRPr lang="en-US"/>
        </a:p>
      </dgm:t>
    </dgm:pt>
    <dgm:pt modelId="{2C48EC24-0DDE-4B27-B2D0-BF00E7039197}" type="sibTrans" cxnId="{1BD62B87-E565-454C-9148-4C0D6DFAFE71}">
      <dgm:prSet/>
      <dgm:spPr/>
      <dgm:t>
        <a:bodyPr/>
        <a:lstStyle/>
        <a:p>
          <a:endParaRPr lang="en-US"/>
        </a:p>
      </dgm:t>
    </dgm:pt>
    <dgm:pt modelId="{6857EFCE-F861-B04A-BD7A-2D0604970FB6}" type="pres">
      <dgm:prSet presAssocID="{31A9F8AE-647D-48B2-9D02-C142EDD8FE79}" presName="linear" presStyleCnt="0">
        <dgm:presLayoutVars>
          <dgm:animLvl val="lvl"/>
          <dgm:resizeHandles val="exact"/>
        </dgm:presLayoutVars>
      </dgm:prSet>
      <dgm:spPr/>
    </dgm:pt>
    <dgm:pt modelId="{959F0D23-6A4F-C74C-A58C-D82E5E857EF5}" type="pres">
      <dgm:prSet presAssocID="{380D22A4-69BD-4236-BAE1-C249EB3871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C038BB4-26BA-7E46-BB26-E280C0CE9A0A}" type="pres">
      <dgm:prSet presAssocID="{067FD85C-9F30-412A-9DB1-48F4D91A7244}" presName="spacer" presStyleCnt="0"/>
      <dgm:spPr/>
    </dgm:pt>
    <dgm:pt modelId="{84ACE949-970C-824C-98DB-48EC54E977A5}" type="pres">
      <dgm:prSet presAssocID="{89B08280-920B-4A11-B2E9-560938B03CA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15403D8-E261-3047-81C1-3060E712EB4A}" type="pres">
      <dgm:prSet presAssocID="{09DD8504-8EB0-47B3-A4C8-66BD7D316086}" presName="spacer" presStyleCnt="0"/>
      <dgm:spPr/>
    </dgm:pt>
    <dgm:pt modelId="{8866E9CF-FA13-9F4F-861D-F64F0D8B5775}" type="pres">
      <dgm:prSet presAssocID="{DD8B3D7A-F761-4E26-9925-8109D940DCB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210100A-7921-40CD-9150-C8958F7C25DB}" srcId="{31A9F8AE-647D-48B2-9D02-C142EDD8FE79}" destId="{380D22A4-69BD-4236-BAE1-C249EB3871EF}" srcOrd="0" destOrd="0" parTransId="{6A09ABE2-7626-4B17-88BA-8BCFD64152E1}" sibTransId="{067FD85C-9F30-412A-9DB1-48F4D91A7244}"/>
    <dgm:cxn modelId="{DB38790D-FB82-9D46-B121-A8BFEFBCD700}" type="presOf" srcId="{380D22A4-69BD-4236-BAE1-C249EB3871EF}" destId="{959F0D23-6A4F-C74C-A58C-D82E5E857EF5}" srcOrd="0" destOrd="0" presId="urn:microsoft.com/office/officeart/2005/8/layout/vList2"/>
    <dgm:cxn modelId="{BE942856-17EF-4689-9E26-0CB764545548}" srcId="{31A9F8AE-647D-48B2-9D02-C142EDD8FE79}" destId="{89B08280-920B-4A11-B2E9-560938B03CA3}" srcOrd="1" destOrd="0" parTransId="{9E39B21A-9E4F-49D4-9E31-9D3E88A6FBE9}" sibTransId="{09DD8504-8EB0-47B3-A4C8-66BD7D316086}"/>
    <dgm:cxn modelId="{1BD62B87-E565-454C-9148-4C0D6DFAFE71}" srcId="{31A9F8AE-647D-48B2-9D02-C142EDD8FE79}" destId="{DD8B3D7A-F761-4E26-9925-8109D940DCBB}" srcOrd="2" destOrd="0" parTransId="{E63BC817-8CA1-45A7-B12E-DE672912F53C}" sibTransId="{2C48EC24-0DDE-4B27-B2D0-BF00E7039197}"/>
    <dgm:cxn modelId="{B0E4D89B-249C-7E46-A075-64881AFB088D}" type="presOf" srcId="{89B08280-920B-4A11-B2E9-560938B03CA3}" destId="{84ACE949-970C-824C-98DB-48EC54E977A5}" srcOrd="0" destOrd="0" presId="urn:microsoft.com/office/officeart/2005/8/layout/vList2"/>
    <dgm:cxn modelId="{C6E4B5BA-8752-4840-ACA1-B39BFB2883A0}" type="presOf" srcId="{31A9F8AE-647D-48B2-9D02-C142EDD8FE79}" destId="{6857EFCE-F861-B04A-BD7A-2D0604970FB6}" srcOrd="0" destOrd="0" presId="urn:microsoft.com/office/officeart/2005/8/layout/vList2"/>
    <dgm:cxn modelId="{740DE4D4-EC3D-F445-8C82-09F449B0941C}" type="presOf" srcId="{DD8B3D7A-F761-4E26-9925-8109D940DCBB}" destId="{8866E9CF-FA13-9F4F-861D-F64F0D8B5775}" srcOrd="0" destOrd="0" presId="urn:microsoft.com/office/officeart/2005/8/layout/vList2"/>
    <dgm:cxn modelId="{D4B319AB-8AB4-1846-942F-05818AAF14A8}" type="presParOf" srcId="{6857EFCE-F861-B04A-BD7A-2D0604970FB6}" destId="{959F0D23-6A4F-C74C-A58C-D82E5E857EF5}" srcOrd="0" destOrd="0" presId="urn:microsoft.com/office/officeart/2005/8/layout/vList2"/>
    <dgm:cxn modelId="{3DA91ED8-3596-6342-AEE9-58FA571A197D}" type="presParOf" srcId="{6857EFCE-F861-B04A-BD7A-2D0604970FB6}" destId="{1C038BB4-26BA-7E46-BB26-E280C0CE9A0A}" srcOrd="1" destOrd="0" presId="urn:microsoft.com/office/officeart/2005/8/layout/vList2"/>
    <dgm:cxn modelId="{E0557C73-3972-D244-85B4-0166365AB250}" type="presParOf" srcId="{6857EFCE-F861-B04A-BD7A-2D0604970FB6}" destId="{84ACE949-970C-824C-98DB-48EC54E977A5}" srcOrd="2" destOrd="0" presId="urn:microsoft.com/office/officeart/2005/8/layout/vList2"/>
    <dgm:cxn modelId="{75AE7944-9118-8041-A01B-9264F886AB9F}" type="presParOf" srcId="{6857EFCE-F861-B04A-BD7A-2D0604970FB6}" destId="{C15403D8-E261-3047-81C1-3060E712EB4A}" srcOrd="3" destOrd="0" presId="urn:microsoft.com/office/officeart/2005/8/layout/vList2"/>
    <dgm:cxn modelId="{5F9D9FA5-4E42-9541-85D5-C7504FF8D4A4}" type="presParOf" srcId="{6857EFCE-F861-B04A-BD7A-2D0604970FB6}" destId="{8866E9CF-FA13-9F4F-861D-F64F0D8B577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28CC8C-F0BA-4671-93B0-AD02946492D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BC8FC18-EA31-4948-BE33-8895F7C74EAA}">
      <dgm:prSet/>
      <dgm:spPr/>
      <dgm:t>
        <a:bodyPr/>
        <a:lstStyle/>
        <a:p>
          <a:r>
            <a:rPr lang="en-US"/>
            <a:t>Identify a researcher in your field who has a recognizable brand. </a:t>
          </a:r>
        </a:p>
      </dgm:t>
    </dgm:pt>
    <dgm:pt modelId="{B26DEC97-A455-47A3-A6B6-1D046415D3C7}" type="parTrans" cxnId="{02755754-52C7-49A1-AB78-D5E33C5A8D46}">
      <dgm:prSet/>
      <dgm:spPr/>
      <dgm:t>
        <a:bodyPr/>
        <a:lstStyle/>
        <a:p>
          <a:endParaRPr lang="en-US"/>
        </a:p>
      </dgm:t>
    </dgm:pt>
    <dgm:pt modelId="{E91C5EB0-1117-4D04-ADA4-FD552FBB9B88}" type="sibTrans" cxnId="{02755754-52C7-49A1-AB78-D5E33C5A8D46}">
      <dgm:prSet/>
      <dgm:spPr/>
      <dgm:t>
        <a:bodyPr/>
        <a:lstStyle/>
        <a:p>
          <a:endParaRPr lang="en-US"/>
        </a:p>
      </dgm:t>
    </dgm:pt>
    <dgm:pt modelId="{65A0F29C-74C3-459D-BBAD-31FC674C155A}">
      <dgm:prSet/>
      <dgm:spPr/>
      <dgm:t>
        <a:bodyPr/>
        <a:lstStyle/>
        <a:p>
          <a:r>
            <a:rPr lang="en-US"/>
            <a:t>Look at these 3 websites and choose the one you like best. What did you like about each website? Add your explanation to this Jamboard </a:t>
          </a:r>
        </a:p>
      </dgm:t>
    </dgm:pt>
    <dgm:pt modelId="{F7254BED-517C-4CB2-B7A6-F920C8010B65}" type="parTrans" cxnId="{21D9618C-C620-4C94-AA80-CF1131E8FB44}">
      <dgm:prSet/>
      <dgm:spPr/>
      <dgm:t>
        <a:bodyPr/>
        <a:lstStyle/>
        <a:p>
          <a:endParaRPr lang="en-US"/>
        </a:p>
      </dgm:t>
    </dgm:pt>
    <dgm:pt modelId="{B1C1BD60-B129-4A9C-8D11-6BC67F5156CD}" type="sibTrans" cxnId="{21D9618C-C620-4C94-AA80-CF1131E8FB44}">
      <dgm:prSet/>
      <dgm:spPr/>
      <dgm:t>
        <a:bodyPr/>
        <a:lstStyle/>
        <a:p>
          <a:endParaRPr lang="en-US"/>
        </a:p>
      </dgm:t>
    </dgm:pt>
    <dgm:pt modelId="{A3C74BB5-0E90-40B0-9481-5E98F5ABA9A2}">
      <dgm:prSet/>
      <dgm:spPr/>
      <dgm:t>
        <a:bodyPr/>
        <a:lstStyle/>
        <a:p>
          <a:r>
            <a:rPr lang="en-US" dirty="0"/>
            <a:t>Create a website to promote your work, using the </a:t>
          </a:r>
          <a:r>
            <a:rPr lang="en-US" dirty="0" err="1"/>
            <a:t>wix.com</a:t>
          </a:r>
          <a:r>
            <a:rPr lang="en-US" dirty="0"/>
            <a:t> platform </a:t>
          </a:r>
        </a:p>
      </dgm:t>
    </dgm:pt>
    <dgm:pt modelId="{F775CD52-9B9C-48BF-871A-BE3BE0D07C0E}" type="parTrans" cxnId="{E9088984-049B-4F5A-B14C-25153C245CB3}">
      <dgm:prSet/>
      <dgm:spPr/>
      <dgm:t>
        <a:bodyPr/>
        <a:lstStyle/>
        <a:p>
          <a:endParaRPr lang="en-US"/>
        </a:p>
      </dgm:t>
    </dgm:pt>
    <dgm:pt modelId="{1FBB258C-4791-4D7A-8C66-1C158D2B5676}" type="sibTrans" cxnId="{E9088984-049B-4F5A-B14C-25153C245CB3}">
      <dgm:prSet/>
      <dgm:spPr/>
      <dgm:t>
        <a:bodyPr/>
        <a:lstStyle/>
        <a:p>
          <a:endParaRPr lang="en-US"/>
        </a:p>
      </dgm:t>
    </dgm:pt>
    <dgm:pt modelId="{9D70710C-8584-453E-8297-D9E1BB6CCE4C}">
      <dgm:prSet/>
      <dgm:spPr/>
      <dgm:t>
        <a:bodyPr/>
        <a:lstStyle/>
        <a:p>
          <a:r>
            <a:rPr lang="en-US"/>
            <a:t>Identify 3 reasons to join a professional network. </a:t>
          </a:r>
        </a:p>
      </dgm:t>
    </dgm:pt>
    <dgm:pt modelId="{2D0471A8-34E2-4DE0-970C-6935037F23DD}" type="parTrans" cxnId="{FEE184DE-5BC0-4DBD-A1DA-4188F6297885}">
      <dgm:prSet/>
      <dgm:spPr/>
      <dgm:t>
        <a:bodyPr/>
        <a:lstStyle/>
        <a:p>
          <a:endParaRPr lang="en-US"/>
        </a:p>
      </dgm:t>
    </dgm:pt>
    <dgm:pt modelId="{2D0BA411-1663-467D-A14E-CCCCA9C40461}" type="sibTrans" cxnId="{FEE184DE-5BC0-4DBD-A1DA-4188F6297885}">
      <dgm:prSet/>
      <dgm:spPr/>
      <dgm:t>
        <a:bodyPr/>
        <a:lstStyle/>
        <a:p>
          <a:endParaRPr lang="en-US"/>
        </a:p>
      </dgm:t>
    </dgm:pt>
    <dgm:pt modelId="{70F82B40-6222-4F97-801B-B5E430B3C9B4}">
      <dgm:prSet/>
      <dgm:spPr/>
      <dgm:t>
        <a:bodyPr/>
        <a:lstStyle/>
        <a:p>
          <a:r>
            <a:rPr lang="en-US"/>
            <a:t>Identify 2 professional networks in your field. </a:t>
          </a:r>
        </a:p>
      </dgm:t>
    </dgm:pt>
    <dgm:pt modelId="{2298ED59-4601-4A8A-AF15-F5AE2F2A3F1E}" type="parTrans" cxnId="{A3E47A0D-65F3-4052-ACFA-1682E9BFCE8C}">
      <dgm:prSet/>
      <dgm:spPr/>
      <dgm:t>
        <a:bodyPr/>
        <a:lstStyle/>
        <a:p>
          <a:endParaRPr lang="en-US"/>
        </a:p>
      </dgm:t>
    </dgm:pt>
    <dgm:pt modelId="{42C5A1F2-FA35-4CFD-98FE-EE07CD4977DA}" type="sibTrans" cxnId="{A3E47A0D-65F3-4052-ACFA-1682E9BFCE8C}">
      <dgm:prSet/>
      <dgm:spPr/>
      <dgm:t>
        <a:bodyPr/>
        <a:lstStyle/>
        <a:p>
          <a:endParaRPr lang="en-US"/>
        </a:p>
      </dgm:t>
    </dgm:pt>
    <dgm:pt modelId="{B3656ED1-EAE4-44C1-889D-D89E08E3FC8D}">
      <dgm:prSet/>
      <dgm:spPr/>
      <dgm:t>
        <a:bodyPr/>
        <a:lstStyle/>
        <a:p>
          <a:r>
            <a:rPr lang="en-US"/>
            <a:t>Compare two book proposals. Which one would you approve for publication? </a:t>
          </a:r>
        </a:p>
      </dgm:t>
    </dgm:pt>
    <dgm:pt modelId="{1801178D-EFBC-44A5-90EF-FAD8D8E92DAB}" type="parTrans" cxnId="{08A6C576-F7F7-4AF8-9502-33AC959A16C5}">
      <dgm:prSet/>
      <dgm:spPr/>
      <dgm:t>
        <a:bodyPr/>
        <a:lstStyle/>
        <a:p>
          <a:endParaRPr lang="en-US"/>
        </a:p>
      </dgm:t>
    </dgm:pt>
    <dgm:pt modelId="{E44F681D-61EE-43F1-9475-D043C4F66074}" type="sibTrans" cxnId="{08A6C576-F7F7-4AF8-9502-33AC959A16C5}">
      <dgm:prSet/>
      <dgm:spPr/>
      <dgm:t>
        <a:bodyPr/>
        <a:lstStyle/>
        <a:p>
          <a:endParaRPr lang="en-US"/>
        </a:p>
      </dgm:t>
    </dgm:pt>
    <dgm:pt modelId="{5164369E-F732-4534-878E-13484255FFB0}">
      <dgm:prSet/>
      <dgm:spPr/>
      <dgm:t>
        <a:bodyPr/>
        <a:lstStyle/>
        <a:p>
          <a:r>
            <a:rPr lang="en-US"/>
            <a:t>Explore these 2 video abstracts and identify the ideal structure for a video abstract. </a:t>
          </a:r>
        </a:p>
      </dgm:t>
    </dgm:pt>
    <dgm:pt modelId="{46D1C55B-B509-404E-AF8D-20F933E80D91}" type="parTrans" cxnId="{48D28FAD-9F91-40A5-93D1-F8FB707B801D}">
      <dgm:prSet/>
      <dgm:spPr/>
      <dgm:t>
        <a:bodyPr/>
        <a:lstStyle/>
        <a:p>
          <a:endParaRPr lang="en-US"/>
        </a:p>
      </dgm:t>
    </dgm:pt>
    <dgm:pt modelId="{B8E19787-77F6-4C44-AAD6-CA10562567F0}" type="sibTrans" cxnId="{48D28FAD-9F91-40A5-93D1-F8FB707B801D}">
      <dgm:prSet/>
      <dgm:spPr/>
      <dgm:t>
        <a:bodyPr/>
        <a:lstStyle/>
        <a:p>
          <a:endParaRPr lang="en-US"/>
        </a:p>
      </dgm:t>
    </dgm:pt>
    <dgm:pt modelId="{8AF7D813-5268-45F3-8D48-A02B4B03E28B}">
      <dgm:prSet/>
      <dgm:spPr/>
      <dgm:t>
        <a:bodyPr/>
        <a:lstStyle/>
        <a:p>
          <a:r>
            <a:rPr lang="en-US" dirty="0"/>
            <a:t>Record a 2-minute  video abstract for one of your papers (or future papers) and share it with your peers. </a:t>
          </a:r>
        </a:p>
      </dgm:t>
    </dgm:pt>
    <dgm:pt modelId="{C06B667A-B7BB-4197-A506-6057E9ABA19F}" type="parTrans" cxnId="{8F0CDF30-013C-4637-8004-9974BF540377}">
      <dgm:prSet/>
      <dgm:spPr/>
      <dgm:t>
        <a:bodyPr/>
        <a:lstStyle/>
        <a:p>
          <a:endParaRPr lang="en-US"/>
        </a:p>
      </dgm:t>
    </dgm:pt>
    <dgm:pt modelId="{98157481-84E7-4DD0-8C21-3A95F5274EAB}" type="sibTrans" cxnId="{8F0CDF30-013C-4637-8004-9974BF540377}">
      <dgm:prSet/>
      <dgm:spPr/>
      <dgm:t>
        <a:bodyPr/>
        <a:lstStyle/>
        <a:p>
          <a:endParaRPr lang="en-US"/>
        </a:p>
      </dgm:t>
    </dgm:pt>
    <dgm:pt modelId="{653B105E-9494-AE4A-A980-928976F5229D}" type="pres">
      <dgm:prSet presAssocID="{6628CC8C-F0BA-4671-93B0-AD02946492DA}" presName="diagram" presStyleCnt="0">
        <dgm:presLayoutVars>
          <dgm:dir/>
          <dgm:resizeHandles val="exact"/>
        </dgm:presLayoutVars>
      </dgm:prSet>
      <dgm:spPr/>
    </dgm:pt>
    <dgm:pt modelId="{621C7DBC-FBE8-CF41-9B6B-4522169B02F5}" type="pres">
      <dgm:prSet presAssocID="{EBC8FC18-EA31-4948-BE33-8895F7C74EAA}" presName="node" presStyleLbl="node1" presStyleIdx="0" presStyleCnt="8">
        <dgm:presLayoutVars>
          <dgm:bulletEnabled val="1"/>
        </dgm:presLayoutVars>
      </dgm:prSet>
      <dgm:spPr/>
    </dgm:pt>
    <dgm:pt modelId="{FC62D0B8-C532-734E-843B-614954C30D86}" type="pres">
      <dgm:prSet presAssocID="{E91C5EB0-1117-4D04-ADA4-FD552FBB9B88}" presName="sibTrans" presStyleCnt="0"/>
      <dgm:spPr/>
    </dgm:pt>
    <dgm:pt modelId="{F17BBD84-31E9-0F49-AC04-4DFD3CF8E317}" type="pres">
      <dgm:prSet presAssocID="{65A0F29C-74C3-459D-BBAD-31FC674C155A}" presName="node" presStyleLbl="node1" presStyleIdx="1" presStyleCnt="8">
        <dgm:presLayoutVars>
          <dgm:bulletEnabled val="1"/>
        </dgm:presLayoutVars>
      </dgm:prSet>
      <dgm:spPr/>
    </dgm:pt>
    <dgm:pt modelId="{A5C38DE4-18EB-584A-86C6-16B9CB9D985D}" type="pres">
      <dgm:prSet presAssocID="{B1C1BD60-B129-4A9C-8D11-6BC67F5156CD}" presName="sibTrans" presStyleCnt="0"/>
      <dgm:spPr/>
    </dgm:pt>
    <dgm:pt modelId="{E674EC68-2ADF-314A-AEF8-01E993AD4101}" type="pres">
      <dgm:prSet presAssocID="{A3C74BB5-0E90-40B0-9481-5E98F5ABA9A2}" presName="node" presStyleLbl="node1" presStyleIdx="2" presStyleCnt="8">
        <dgm:presLayoutVars>
          <dgm:bulletEnabled val="1"/>
        </dgm:presLayoutVars>
      </dgm:prSet>
      <dgm:spPr/>
    </dgm:pt>
    <dgm:pt modelId="{D38FBCC7-547A-D84B-96C5-B0130193A09C}" type="pres">
      <dgm:prSet presAssocID="{1FBB258C-4791-4D7A-8C66-1C158D2B5676}" presName="sibTrans" presStyleCnt="0"/>
      <dgm:spPr/>
    </dgm:pt>
    <dgm:pt modelId="{1CE62393-DDBD-A64A-B1B7-28CD10FE5CA8}" type="pres">
      <dgm:prSet presAssocID="{9D70710C-8584-453E-8297-D9E1BB6CCE4C}" presName="node" presStyleLbl="node1" presStyleIdx="3" presStyleCnt="8">
        <dgm:presLayoutVars>
          <dgm:bulletEnabled val="1"/>
        </dgm:presLayoutVars>
      </dgm:prSet>
      <dgm:spPr/>
    </dgm:pt>
    <dgm:pt modelId="{9651655D-2E67-9E44-8CA3-F7BF09DAE130}" type="pres">
      <dgm:prSet presAssocID="{2D0BA411-1663-467D-A14E-CCCCA9C40461}" presName="sibTrans" presStyleCnt="0"/>
      <dgm:spPr/>
    </dgm:pt>
    <dgm:pt modelId="{ED874196-B6A6-5245-985A-6B90DB8BB811}" type="pres">
      <dgm:prSet presAssocID="{70F82B40-6222-4F97-801B-B5E430B3C9B4}" presName="node" presStyleLbl="node1" presStyleIdx="4" presStyleCnt="8">
        <dgm:presLayoutVars>
          <dgm:bulletEnabled val="1"/>
        </dgm:presLayoutVars>
      </dgm:prSet>
      <dgm:spPr/>
    </dgm:pt>
    <dgm:pt modelId="{0732520C-CCBF-984D-9859-758F41286680}" type="pres">
      <dgm:prSet presAssocID="{42C5A1F2-FA35-4CFD-98FE-EE07CD4977DA}" presName="sibTrans" presStyleCnt="0"/>
      <dgm:spPr/>
    </dgm:pt>
    <dgm:pt modelId="{5CA34166-ACEC-CB45-B7D1-35B2255AF533}" type="pres">
      <dgm:prSet presAssocID="{B3656ED1-EAE4-44C1-889D-D89E08E3FC8D}" presName="node" presStyleLbl="node1" presStyleIdx="5" presStyleCnt="8">
        <dgm:presLayoutVars>
          <dgm:bulletEnabled val="1"/>
        </dgm:presLayoutVars>
      </dgm:prSet>
      <dgm:spPr/>
    </dgm:pt>
    <dgm:pt modelId="{37CEBB9C-B385-8248-827C-44C8FFE800B7}" type="pres">
      <dgm:prSet presAssocID="{E44F681D-61EE-43F1-9475-D043C4F66074}" presName="sibTrans" presStyleCnt="0"/>
      <dgm:spPr/>
    </dgm:pt>
    <dgm:pt modelId="{9D9769A7-FCBD-5C44-B13A-F52E4BCFBC02}" type="pres">
      <dgm:prSet presAssocID="{5164369E-F732-4534-878E-13484255FFB0}" presName="node" presStyleLbl="node1" presStyleIdx="6" presStyleCnt="8">
        <dgm:presLayoutVars>
          <dgm:bulletEnabled val="1"/>
        </dgm:presLayoutVars>
      </dgm:prSet>
      <dgm:spPr/>
    </dgm:pt>
    <dgm:pt modelId="{A999A613-ED40-9445-8FCD-B3ACF45269D0}" type="pres">
      <dgm:prSet presAssocID="{B8E19787-77F6-4C44-AAD6-CA10562567F0}" presName="sibTrans" presStyleCnt="0"/>
      <dgm:spPr/>
    </dgm:pt>
    <dgm:pt modelId="{7F48FAE0-FE14-4F4F-88C9-82880F284D29}" type="pres">
      <dgm:prSet presAssocID="{8AF7D813-5268-45F3-8D48-A02B4B03E28B}" presName="node" presStyleLbl="node1" presStyleIdx="7" presStyleCnt="8">
        <dgm:presLayoutVars>
          <dgm:bulletEnabled val="1"/>
        </dgm:presLayoutVars>
      </dgm:prSet>
      <dgm:spPr/>
    </dgm:pt>
  </dgm:ptLst>
  <dgm:cxnLst>
    <dgm:cxn modelId="{A3E47A0D-65F3-4052-ACFA-1682E9BFCE8C}" srcId="{6628CC8C-F0BA-4671-93B0-AD02946492DA}" destId="{70F82B40-6222-4F97-801B-B5E430B3C9B4}" srcOrd="4" destOrd="0" parTransId="{2298ED59-4601-4A8A-AF15-F5AE2F2A3F1E}" sibTransId="{42C5A1F2-FA35-4CFD-98FE-EE07CD4977DA}"/>
    <dgm:cxn modelId="{8F0CDF30-013C-4637-8004-9974BF540377}" srcId="{6628CC8C-F0BA-4671-93B0-AD02946492DA}" destId="{8AF7D813-5268-45F3-8D48-A02B4B03E28B}" srcOrd="7" destOrd="0" parTransId="{C06B667A-B7BB-4197-A506-6057E9ABA19F}" sibTransId="{98157481-84E7-4DD0-8C21-3A95F5274EAB}"/>
    <dgm:cxn modelId="{02755754-52C7-49A1-AB78-D5E33C5A8D46}" srcId="{6628CC8C-F0BA-4671-93B0-AD02946492DA}" destId="{EBC8FC18-EA31-4948-BE33-8895F7C74EAA}" srcOrd="0" destOrd="0" parTransId="{B26DEC97-A455-47A3-A6B6-1D046415D3C7}" sibTransId="{E91C5EB0-1117-4D04-ADA4-FD552FBB9B88}"/>
    <dgm:cxn modelId="{20A4DA60-0881-1648-A4EC-5B1862E66026}" type="presOf" srcId="{A3C74BB5-0E90-40B0-9481-5E98F5ABA9A2}" destId="{E674EC68-2ADF-314A-AEF8-01E993AD4101}" srcOrd="0" destOrd="0" presId="urn:microsoft.com/office/officeart/2005/8/layout/default"/>
    <dgm:cxn modelId="{2AA9586A-B504-A84A-86ED-1C7B793B3E3A}" type="presOf" srcId="{70F82B40-6222-4F97-801B-B5E430B3C9B4}" destId="{ED874196-B6A6-5245-985A-6B90DB8BB811}" srcOrd="0" destOrd="0" presId="urn:microsoft.com/office/officeart/2005/8/layout/default"/>
    <dgm:cxn modelId="{3D34936D-2371-A54B-B7A6-B3F3BB08F1D9}" type="presOf" srcId="{6628CC8C-F0BA-4671-93B0-AD02946492DA}" destId="{653B105E-9494-AE4A-A980-928976F5229D}" srcOrd="0" destOrd="0" presId="urn:microsoft.com/office/officeart/2005/8/layout/default"/>
    <dgm:cxn modelId="{08A6C576-F7F7-4AF8-9502-33AC959A16C5}" srcId="{6628CC8C-F0BA-4671-93B0-AD02946492DA}" destId="{B3656ED1-EAE4-44C1-889D-D89E08E3FC8D}" srcOrd="5" destOrd="0" parTransId="{1801178D-EFBC-44A5-90EF-FAD8D8E92DAB}" sibTransId="{E44F681D-61EE-43F1-9475-D043C4F66074}"/>
    <dgm:cxn modelId="{5643307A-0510-934F-BF66-1E2A2D017562}" type="presOf" srcId="{9D70710C-8584-453E-8297-D9E1BB6CCE4C}" destId="{1CE62393-DDBD-A64A-B1B7-28CD10FE5CA8}" srcOrd="0" destOrd="0" presId="urn:microsoft.com/office/officeart/2005/8/layout/default"/>
    <dgm:cxn modelId="{E9088984-049B-4F5A-B14C-25153C245CB3}" srcId="{6628CC8C-F0BA-4671-93B0-AD02946492DA}" destId="{A3C74BB5-0E90-40B0-9481-5E98F5ABA9A2}" srcOrd="2" destOrd="0" parTransId="{F775CD52-9B9C-48BF-871A-BE3BE0D07C0E}" sibTransId="{1FBB258C-4791-4D7A-8C66-1C158D2B5676}"/>
    <dgm:cxn modelId="{21D9618C-C620-4C94-AA80-CF1131E8FB44}" srcId="{6628CC8C-F0BA-4671-93B0-AD02946492DA}" destId="{65A0F29C-74C3-459D-BBAD-31FC674C155A}" srcOrd="1" destOrd="0" parTransId="{F7254BED-517C-4CB2-B7A6-F920C8010B65}" sibTransId="{B1C1BD60-B129-4A9C-8D11-6BC67F5156CD}"/>
    <dgm:cxn modelId="{C66F8698-3621-1645-B7AD-4BADA34806A0}" type="presOf" srcId="{65A0F29C-74C3-459D-BBAD-31FC674C155A}" destId="{F17BBD84-31E9-0F49-AC04-4DFD3CF8E317}" srcOrd="0" destOrd="0" presId="urn:microsoft.com/office/officeart/2005/8/layout/default"/>
    <dgm:cxn modelId="{F6FCE2A5-99A5-2044-A166-D787045B9F5A}" type="presOf" srcId="{8AF7D813-5268-45F3-8D48-A02B4B03E28B}" destId="{7F48FAE0-FE14-4F4F-88C9-82880F284D29}" srcOrd="0" destOrd="0" presId="urn:microsoft.com/office/officeart/2005/8/layout/default"/>
    <dgm:cxn modelId="{48D28FAD-9F91-40A5-93D1-F8FB707B801D}" srcId="{6628CC8C-F0BA-4671-93B0-AD02946492DA}" destId="{5164369E-F732-4534-878E-13484255FFB0}" srcOrd="6" destOrd="0" parTransId="{46D1C55B-B509-404E-AF8D-20F933E80D91}" sibTransId="{B8E19787-77F6-4C44-AAD6-CA10562567F0}"/>
    <dgm:cxn modelId="{5BB10CAF-303F-3F45-A18B-4F41D1D81DEA}" type="presOf" srcId="{B3656ED1-EAE4-44C1-889D-D89E08E3FC8D}" destId="{5CA34166-ACEC-CB45-B7D1-35B2255AF533}" srcOrd="0" destOrd="0" presId="urn:microsoft.com/office/officeart/2005/8/layout/default"/>
    <dgm:cxn modelId="{8CF309C5-1830-7C44-A943-ABD3B74B3896}" type="presOf" srcId="{5164369E-F732-4534-878E-13484255FFB0}" destId="{9D9769A7-FCBD-5C44-B13A-F52E4BCFBC02}" srcOrd="0" destOrd="0" presId="urn:microsoft.com/office/officeart/2005/8/layout/default"/>
    <dgm:cxn modelId="{476362DB-3DC1-D14F-B772-EB736AAA7F83}" type="presOf" srcId="{EBC8FC18-EA31-4948-BE33-8895F7C74EAA}" destId="{621C7DBC-FBE8-CF41-9B6B-4522169B02F5}" srcOrd="0" destOrd="0" presId="urn:microsoft.com/office/officeart/2005/8/layout/default"/>
    <dgm:cxn modelId="{FEE184DE-5BC0-4DBD-A1DA-4188F6297885}" srcId="{6628CC8C-F0BA-4671-93B0-AD02946492DA}" destId="{9D70710C-8584-453E-8297-D9E1BB6CCE4C}" srcOrd="3" destOrd="0" parTransId="{2D0471A8-34E2-4DE0-970C-6935037F23DD}" sibTransId="{2D0BA411-1663-467D-A14E-CCCCA9C40461}"/>
    <dgm:cxn modelId="{F0F62D55-E3E7-8C47-A452-03E008EE2B83}" type="presParOf" srcId="{653B105E-9494-AE4A-A980-928976F5229D}" destId="{621C7DBC-FBE8-CF41-9B6B-4522169B02F5}" srcOrd="0" destOrd="0" presId="urn:microsoft.com/office/officeart/2005/8/layout/default"/>
    <dgm:cxn modelId="{68F6B3D7-E644-0F4E-978E-CA9AF2F8B34E}" type="presParOf" srcId="{653B105E-9494-AE4A-A980-928976F5229D}" destId="{FC62D0B8-C532-734E-843B-614954C30D86}" srcOrd="1" destOrd="0" presId="urn:microsoft.com/office/officeart/2005/8/layout/default"/>
    <dgm:cxn modelId="{9349E391-B220-824E-8888-6D7F5428E9B2}" type="presParOf" srcId="{653B105E-9494-AE4A-A980-928976F5229D}" destId="{F17BBD84-31E9-0F49-AC04-4DFD3CF8E317}" srcOrd="2" destOrd="0" presId="urn:microsoft.com/office/officeart/2005/8/layout/default"/>
    <dgm:cxn modelId="{084D0A5B-1E87-A246-A683-3C9D22FB5C64}" type="presParOf" srcId="{653B105E-9494-AE4A-A980-928976F5229D}" destId="{A5C38DE4-18EB-584A-86C6-16B9CB9D985D}" srcOrd="3" destOrd="0" presId="urn:microsoft.com/office/officeart/2005/8/layout/default"/>
    <dgm:cxn modelId="{64609626-C036-584D-A32E-FC2AEB9DFA29}" type="presParOf" srcId="{653B105E-9494-AE4A-A980-928976F5229D}" destId="{E674EC68-2ADF-314A-AEF8-01E993AD4101}" srcOrd="4" destOrd="0" presId="urn:microsoft.com/office/officeart/2005/8/layout/default"/>
    <dgm:cxn modelId="{9C9BC115-914B-E746-AA0A-A84F06192205}" type="presParOf" srcId="{653B105E-9494-AE4A-A980-928976F5229D}" destId="{D38FBCC7-547A-D84B-96C5-B0130193A09C}" srcOrd="5" destOrd="0" presId="urn:microsoft.com/office/officeart/2005/8/layout/default"/>
    <dgm:cxn modelId="{9665DC5B-B8D1-0540-A4C8-0D5DD1E8E2EB}" type="presParOf" srcId="{653B105E-9494-AE4A-A980-928976F5229D}" destId="{1CE62393-DDBD-A64A-B1B7-28CD10FE5CA8}" srcOrd="6" destOrd="0" presId="urn:microsoft.com/office/officeart/2005/8/layout/default"/>
    <dgm:cxn modelId="{C763F6AB-321B-C846-AE81-AC7D86A969C5}" type="presParOf" srcId="{653B105E-9494-AE4A-A980-928976F5229D}" destId="{9651655D-2E67-9E44-8CA3-F7BF09DAE130}" srcOrd="7" destOrd="0" presId="urn:microsoft.com/office/officeart/2005/8/layout/default"/>
    <dgm:cxn modelId="{686159F0-BBD4-8A45-9896-B80C3AF97A90}" type="presParOf" srcId="{653B105E-9494-AE4A-A980-928976F5229D}" destId="{ED874196-B6A6-5245-985A-6B90DB8BB811}" srcOrd="8" destOrd="0" presId="urn:microsoft.com/office/officeart/2005/8/layout/default"/>
    <dgm:cxn modelId="{DF0DB860-A58E-4949-8297-B46511094C8C}" type="presParOf" srcId="{653B105E-9494-AE4A-A980-928976F5229D}" destId="{0732520C-CCBF-984D-9859-758F41286680}" srcOrd="9" destOrd="0" presId="urn:microsoft.com/office/officeart/2005/8/layout/default"/>
    <dgm:cxn modelId="{11194A80-F159-804C-B86A-CAEB3ADA586B}" type="presParOf" srcId="{653B105E-9494-AE4A-A980-928976F5229D}" destId="{5CA34166-ACEC-CB45-B7D1-35B2255AF533}" srcOrd="10" destOrd="0" presId="urn:microsoft.com/office/officeart/2005/8/layout/default"/>
    <dgm:cxn modelId="{7A1BF059-0726-1041-BDCD-47660845BF3C}" type="presParOf" srcId="{653B105E-9494-AE4A-A980-928976F5229D}" destId="{37CEBB9C-B385-8248-827C-44C8FFE800B7}" srcOrd="11" destOrd="0" presId="urn:microsoft.com/office/officeart/2005/8/layout/default"/>
    <dgm:cxn modelId="{51F80C54-A9CD-7C40-93FF-1263A01CDEE9}" type="presParOf" srcId="{653B105E-9494-AE4A-A980-928976F5229D}" destId="{9D9769A7-FCBD-5C44-B13A-F52E4BCFBC02}" srcOrd="12" destOrd="0" presId="urn:microsoft.com/office/officeart/2005/8/layout/default"/>
    <dgm:cxn modelId="{06C12E20-5660-244A-A92A-865A56DB4AFB}" type="presParOf" srcId="{653B105E-9494-AE4A-A980-928976F5229D}" destId="{A999A613-ED40-9445-8FCD-B3ACF45269D0}" srcOrd="13" destOrd="0" presId="urn:microsoft.com/office/officeart/2005/8/layout/default"/>
    <dgm:cxn modelId="{704BC43B-D9ED-8543-A157-DDB780CC2370}" type="presParOf" srcId="{653B105E-9494-AE4A-A980-928976F5229D}" destId="{7F48FAE0-FE14-4F4F-88C9-82880F284D2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144C9-29D2-2B44-87F6-C50BB7FDD4A0}">
      <dsp:nvSpPr>
        <dsp:cNvPr id="0" name=""/>
        <dsp:cNvSpPr/>
      </dsp:nvSpPr>
      <dsp:spPr>
        <a:xfrm>
          <a:off x="6108798" y="1035893"/>
          <a:ext cx="1963638" cy="1963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New CPD offer </a:t>
          </a:r>
        </a:p>
      </dsp:txBody>
      <dsp:txXfrm>
        <a:off x="6108798" y="1035893"/>
        <a:ext cx="1963638" cy="1963638"/>
      </dsp:txXfrm>
    </dsp:sp>
    <dsp:sp modelId="{FB8C8B08-7696-054B-9AA6-3C38B6B60E6E}">
      <dsp:nvSpPr>
        <dsp:cNvPr id="0" name=""/>
        <dsp:cNvSpPr/>
      </dsp:nvSpPr>
      <dsp:spPr>
        <a:xfrm>
          <a:off x="3181168" y="585680"/>
          <a:ext cx="4038071" cy="4038071"/>
        </a:xfrm>
        <a:prstGeom prst="circularArrow">
          <a:avLst>
            <a:gd name="adj1" fmla="val 9482"/>
            <a:gd name="adj2" fmla="val 684927"/>
            <a:gd name="adj3" fmla="val 9284854"/>
            <a:gd name="adj4" fmla="val 854851"/>
            <a:gd name="adj5" fmla="val 11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E5990-B6A4-754D-AF2C-F6DB489BBB99}">
      <dsp:nvSpPr>
        <dsp:cNvPr id="0" name=""/>
        <dsp:cNvSpPr/>
      </dsp:nvSpPr>
      <dsp:spPr>
        <a:xfrm>
          <a:off x="2420860" y="1024742"/>
          <a:ext cx="1963638" cy="1963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First year when a short course of this kind was delivered</a:t>
          </a:r>
        </a:p>
      </dsp:txBody>
      <dsp:txXfrm>
        <a:off x="2420860" y="1024742"/>
        <a:ext cx="1963638" cy="1963638"/>
      </dsp:txXfrm>
    </dsp:sp>
    <dsp:sp modelId="{931BDAD6-ADD7-0B49-AC12-126E60B96B1B}">
      <dsp:nvSpPr>
        <dsp:cNvPr id="0" name=""/>
        <dsp:cNvSpPr/>
      </dsp:nvSpPr>
      <dsp:spPr>
        <a:xfrm>
          <a:off x="3184247" y="-576391"/>
          <a:ext cx="4038071" cy="4038071"/>
        </a:xfrm>
        <a:prstGeom prst="circularArrow">
          <a:avLst>
            <a:gd name="adj1" fmla="val 9482"/>
            <a:gd name="adj2" fmla="val 684927"/>
            <a:gd name="adj3" fmla="val 20033809"/>
            <a:gd name="adj4" fmla="val 11705990"/>
            <a:gd name="adj5" fmla="val 11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F0D23-6A4F-C74C-A58C-D82E5E857EF5}">
      <dsp:nvSpPr>
        <dsp:cNvPr id="0" name=""/>
        <dsp:cNvSpPr/>
      </dsp:nvSpPr>
      <dsp:spPr>
        <a:xfrm>
          <a:off x="0" y="19299"/>
          <a:ext cx="10972800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Week 1- Creating a digital profile </a:t>
          </a:r>
        </a:p>
      </dsp:txBody>
      <dsp:txXfrm>
        <a:off x="62055" y="81354"/>
        <a:ext cx="10848690" cy="1147095"/>
      </dsp:txXfrm>
    </dsp:sp>
    <dsp:sp modelId="{84ACE949-970C-824C-98DB-48EC54E977A5}">
      <dsp:nvSpPr>
        <dsp:cNvPr id="0" name=""/>
        <dsp:cNvSpPr/>
      </dsp:nvSpPr>
      <dsp:spPr>
        <a:xfrm>
          <a:off x="0" y="1382664"/>
          <a:ext cx="10972800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Week 2- Networking and promoting own research/scholarship on social media</a:t>
          </a:r>
        </a:p>
      </dsp:txBody>
      <dsp:txXfrm>
        <a:off x="62055" y="1444719"/>
        <a:ext cx="10848690" cy="1147095"/>
      </dsp:txXfrm>
    </dsp:sp>
    <dsp:sp modelId="{8866E9CF-FA13-9F4F-861D-F64F0D8B5775}">
      <dsp:nvSpPr>
        <dsp:cNvPr id="0" name=""/>
        <dsp:cNvSpPr/>
      </dsp:nvSpPr>
      <dsp:spPr>
        <a:xfrm>
          <a:off x="0" y="2746029"/>
          <a:ext cx="10972800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Week 3- Digital competencies- Creating a video abstract</a:t>
          </a:r>
        </a:p>
      </dsp:txBody>
      <dsp:txXfrm>
        <a:off x="62055" y="2808084"/>
        <a:ext cx="10848690" cy="1147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C7DBC-FBE8-CF41-9B6B-4522169B02F5}">
      <dsp:nvSpPr>
        <dsp:cNvPr id="0" name=""/>
        <dsp:cNvSpPr/>
      </dsp:nvSpPr>
      <dsp:spPr>
        <a:xfrm>
          <a:off x="3214" y="360005"/>
          <a:ext cx="2550318" cy="15301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Identify a researcher in your field who has a recognizable brand. </a:t>
          </a:r>
        </a:p>
      </dsp:txBody>
      <dsp:txXfrm>
        <a:off x="3214" y="360005"/>
        <a:ext cx="2550318" cy="1530191"/>
      </dsp:txXfrm>
    </dsp:sp>
    <dsp:sp modelId="{F17BBD84-31E9-0F49-AC04-4DFD3CF8E317}">
      <dsp:nvSpPr>
        <dsp:cNvPr id="0" name=""/>
        <dsp:cNvSpPr/>
      </dsp:nvSpPr>
      <dsp:spPr>
        <a:xfrm>
          <a:off x="2808565" y="360005"/>
          <a:ext cx="2550318" cy="15301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Look at these 3 websites and choose the one you like best. What did you like about each website? Add your explanation to this Jamboard </a:t>
          </a:r>
        </a:p>
      </dsp:txBody>
      <dsp:txXfrm>
        <a:off x="2808565" y="360005"/>
        <a:ext cx="2550318" cy="1530191"/>
      </dsp:txXfrm>
    </dsp:sp>
    <dsp:sp modelId="{E674EC68-2ADF-314A-AEF8-01E993AD4101}">
      <dsp:nvSpPr>
        <dsp:cNvPr id="0" name=""/>
        <dsp:cNvSpPr/>
      </dsp:nvSpPr>
      <dsp:spPr>
        <a:xfrm>
          <a:off x="5613915" y="360005"/>
          <a:ext cx="2550318" cy="15301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Create a website to promote your work, using the </a:t>
          </a:r>
          <a:r>
            <a:rPr lang="en-US" sz="1600" kern="1200" dirty="0" err="1"/>
            <a:t>wix.com</a:t>
          </a:r>
          <a:r>
            <a:rPr lang="en-US" sz="1600" kern="1200" dirty="0"/>
            <a:t> platform </a:t>
          </a:r>
        </a:p>
      </dsp:txBody>
      <dsp:txXfrm>
        <a:off x="5613915" y="360005"/>
        <a:ext cx="2550318" cy="1530191"/>
      </dsp:txXfrm>
    </dsp:sp>
    <dsp:sp modelId="{1CE62393-DDBD-A64A-B1B7-28CD10FE5CA8}">
      <dsp:nvSpPr>
        <dsp:cNvPr id="0" name=""/>
        <dsp:cNvSpPr/>
      </dsp:nvSpPr>
      <dsp:spPr>
        <a:xfrm>
          <a:off x="8419266" y="360005"/>
          <a:ext cx="2550318" cy="15301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Identify 3 reasons to join a professional network. </a:t>
          </a:r>
        </a:p>
      </dsp:txBody>
      <dsp:txXfrm>
        <a:off x="8419266" y="360005"/>
        <a:ext cx="2550318" cy="1530191"/>
      </dsp:txXfrm>
    </dsp:sp>
    <dsp:sp modelId="{ED874196-B6A6-5245-985A-6B90DB8BB811}">
      <dsp:nvSpPr>
        <dsp:cNvPr id="0" name=""/>
        <dsp:cNvSpPr/>
      </dsp:nvSpPr>
      <dsp:spPr>
        <a:xfrm>
          <a:off x="3214" y="2145228"/>
          <a:ext cx="2550318" cy="15301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Identify 2 professional networks in your field. </a:t>
          </a:r>
        </a:p>
      </dsp:txBody>
      <dsp:txXfrm>
        <a:off x="3214" y="2145228"/>
        <a:ext cx="2550318" cy="1530191"/>
      </dsp:txXfrm>
    </dsp:sp>
    <dsp:sp modelId="{5CA34166-ACEC-CB45-B7D1-35B2255AF533}">
      <dsp:nvSpPr>
        <dsp:cNvPr id="0" name=""/>
        <dsp:cNvSpPr/>
      </dsp:nvSpPr>
      <dsp:spPr>
        <a:xfrm>
          <a:off x="2808565" y="2145228"/>
          <a:ext cx="2550318" cy="15301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Compare two book proposals. Which one would you approve for publication? </a:t>
          </a:r>
        </a:p>
      </dsp:txBody>
      <dsp:txXfrm>
        <a:off x="2808565" y="2145228"/>
        <a:ext cx="2550318" cy="1530191"/>
      </dsp:txXfrm>
    </dsp:sp>
    <dsp:sp modelId="{9D9769A7-FCBD-5C44-B13A-F52E4BCFBC02}">
      <dsp:nvSpPr>
        <dsp:cNvPr id="0" name=""/>
        <dsp:cNvSpPr/>
      </dsp:nvSpPr>
      <dsp:spPr>
        <a:xfrm>
          <a:off x="5613915" y="2145228"/>
          <a:ext cx="2550318" cy="15301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Explore these 2 video abstracts and identify the ideal structure for a video abstract. </a:t>
          </a:r>
        </a:p>
      </dsp:txBody>
      <dsp:txXfrm>
        <a:off x="5613915" y="2145228"/>
        <a:ext cx="2550318" cy="1530191"/>
      </dsp:txXfrm>
    </dsp:sp>
    <dsp:sp modelId="{7F48FAE0-FE14-4F4F-88C9-82880F284D29}">
      <dsp:nvSpPr>
        <dsp:cNvPr id="0" name=""/>
        <dsp:cNvSpPr/>
      </dsp:nvSpPr>
      <dsp:spPr>
        <a:xfrm>
          <a:off x="8419266" y="2145228"/>
          <a:ext cx="2550318" cy="15301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Record a 2-minute  video abstract for one of your papers (or future papers) and share it with your peers. </a:t>
          </a:r>
        </a:p>
      </dsp:txBody>
      <dsp:txXfrm>
        <a:off x="8419266" y="2145228"/>
        <a:ext cx="2550318" cy="1530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4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1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1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1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4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6/24/22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9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6/24/22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6/24/22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6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1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8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6/24/22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8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1A85303E-1D59-4477-A849-22C7FEACD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B0755-C7D5-E95F-25CC-2FEA0CEBC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3901736" cy="31308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>
                <a:solidFill>
                  <a:srgbClr val="FFFFFF"/>
                </a:solidFill>
              </a:rPr>
              <a:t>Teaching academics about active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96FC7-774B-94E1-B15C-C5B53E7A4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003288"/>
            <a:ext cx="3981654" cy="213944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</a:rPr>
              <a:t>Dr. Bianca Fox,  Nottingham Trent University 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</a:rPr>
              <a:t>Prof. Valentina Marinescu, UB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</a:rPr>
              <a:t>Associate prof. Silvia </a:t>
            </a:r>
            <a:r>
              <a:rPr lang="en-US" sz="2400" dirty="0" err="1">
                <a:solidFill>
                  <a:srgbClr val="FFFFFF"/>
                </a:solidFill>
              </a:rPr>
              <a:t>Branea</a:t>
            </a:r>
            <a:r>
              <a:rPr lang="en-US" sz="2400" dirty="0">
                <a:solidFill>
                  <a:srgbClr val="FFFFFF"/>
                </a:solidFill>
              </a:rPr>
              <a:t>, UB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7" name="Picture 14" descr="Person writing on a notepad">
            <a:extLst>
              <a:ext uri="{FF2B5EF4-FFF2-40B4-BE49-F238E27FC236}">
                <a16:creationId xmlns:a16="http://schemas.microsoft.com/office/drawing/2014/main" id="{B18E1CE9-0609-23C0-7EC8-9ED9F42FA4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81" r="4496"/>
          <a:stretch/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4598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Background Fill">
            <a:extLst>
              <a:ext uri="{FF2B5EF4-FFF2-40B4-BE49-F238E27FC236}">
                <a16:creationId xmlns:a16="http://schemas.microsoft.com/office/drawing/2014/main" id="{31BC8F63-97F8-423D-89DA-297A1A408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BAB87D-2851-4F58-8AE4-FCF1D741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96CFDFE-8E78-4E0B-8719-596F3ACB9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6630" y="4160168"/>
            <a:ext cx="2832322" cy="2697833"/>
          </a:xfrm>
          <a:custGeom>
            <a:avLst/>
            <a:gdLst>
              <a:gd name="connsiteX0" fmla="*/ 638993 w 2832322"/>
              <a:gd name="connsiteY0" fmla="*/ 1429605 h 2697833"/>
              <a:gd name="connsiteX1" fmla="*/ 798503 w 2832322"/>
              <a:gd name="connsiteY1" fmla="*/ 1509001 h 2697833"/>
              <a:gd name="connsiteX2" fmla="*/ 739507 w 2832322"/>
              <a:gd name="connsiteY2" fmla="*/ 1729178 h 2697833"/>
              <a:gd name="connsiteX3" fmla="*/ 519329 w 2832322"/>
              <a:gd name="connsiteY3" fmla="*/ 1670181 h 2697833"/>
              <a:gd name="connsiteX4" fmla="*/ 578327 w 2832322"/>
              <a:gd name="connsiteY4" fmla="*/ 1450005 h 2697833"/>
              <a:gd name="connsiteX5" fmla="*/ 638993 w 2832322"/>
              <a:gd name="connsiteY5" fmla="*/ 1429605 h 2697833"/>
              <a:gd name="connsiteX6" fmla="*/ 1252193 w 2832322"/>
              <a:gd name="connsiteY6" fmla="*/ 835524 h 2697833"/>
              <a:gd name="connsiteX7" fmla="*/ 1511699 w 2832322"/>
              <a:gd name="connsiteY7" fmla="*/ 997686 h 2697833"/>
              <a:gd name="connsiteX8" fmla="*/ 1392436 w 2832322"/>
              <a:gd name="connsiteY8" fmla="*/ 1442788 h 2697833"/>
              <a:gd name="connsiteX9" fmla="*/ 947333 w 2832322"/>
              <a:gd name="connsiteY9" fmla="*/ 1323523 h 2697833"/>
              <a:gd name="connsiteX10" fmla="*/ 1066598 w 2832322"/>
              <a:gd name="connsiteY10" fmla="*/ 878421 h 2697833"/>
              <a:gd name="connsiteX11" fmla="*/ 1252193 w 2832322"/>
              <a:gd name="connsiteY11" fmla="*/ 835524 h 2697833"/>
              <a:gd name="connsiteX12" fmla="*/ 2832322 w 2832322"/>
              <a:gd name="connsiteY12" fmla="*/ 0 h 2697833"/>
              <a:gd name="connsiteX13" fmla="*/ 2832322 w 2832322"/>
              <a:gd name="connsiteY13" fmla="*/ 2697833 h 2697833"/>
              <a:gd name="connsiteX14" fmla="*/ 0 w 2832322"/>
              <a:gd name="connsiteY14" fmla="*/ 2697833 h 2697833"/>
              <a:gd name="connsiteX15" fmla="*/ 12966 w 2832322"/>
              <a:gd name="connsiteY15" fmla="*/ 2631781 h 2697833"/>
              <a:gd name="connsiteX16" fmla="*/ 1052443 w 2832322"/>
              <a:gd name="connsiteY16" fmla="*/ 1806313 h 2697833"/>
              <a:gd name="connsiteX17" fmla="*/ 1721430 w 2832322"/>
              <a:gd name="connsiteY17" fmla="*/ 1489397 h 2697833"/>
              <a:gd name="connsiteX18" fmla="*/ 2115839 w 2832322"/>
              <a:gd name="connsiteY18" fmla="*/ 696540 h 2697833"/>
              <a:gd name="connsiteX19" fmla="*/ 2590689 w 2832322"/>
              <a:gd name="connsiteY19" fmla="*/ 99461 h 2697833"/>
              <a:gd name="connsiteX20" fmla="*/ 2730434 w 2832322"/>
              <a:gd name="connsiteY20" fmla="*/ 32840 h 269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32322" h="2697833">
                <a:moveTo>
                  <a:pt x="638993" y="1429605"/>
                </a:moveTo>
                <a:cubicBezTo>
                  <a:pt x="701328" y="1421871"/>
                  <a:pt x="765121" y="1451183"/>
                  <a:pt x="798503" y="1509001"/>
                </a:cubicBezTo>
                <a:cubicBezTo>
                  <a:pt x="843012" y="1586093"/>
                  <a:pt x="816599" y="1684670"/>
                  <a:pt x="739507" y="1729178"/>
                </a:cubicBezTo>
                <a:cubicBezTo>
                  <a:pt x="662415" y="1773688"/>
                  <a:pt x="563838" y="1747275"/>
                  <a:pt x="519329" y="1670181"/>
                </a:cubicBezTo>
                <a:cubicBezTo>
                  <a:pt x="474820" y="1593091"/>
                  <a:pt x="501234" y="1494514"/>
                  <a:pt x="578327" y="1450005"/>
                </a:cubicBezTo>
                <a:cubicBezTo>
                  <a:pt x="597599" y="1438878"/>
                  <a:pt x="618215" y="1432183"/>
                  <a:pt x="638993" y="1429605"/>
                </a:cubicBezTo>
                <a:close/>
                <a:moveTo>
                  <a:pt x="1252193" y="835524"/>
                </a:moveTo>
                <a:cubicBezTo>
                  <a:pt x="1356532" y="842898"/>
                  <a:pt x="1455464" y="900282"/>
                  <a:pt x="1511699" y="997686"/>
                </a:cubicBezTo>
                <a:cubicBezTo>
                  <a:pt x="1601677" y="1153532"/>
                  <a:pt x="1548280" y="1352810"/>
                  <a:pt x="1392436" y="1442788"/>
                </a:cubicBezTo>
                <a:cubicBezTo>
                  <a:pt x="1236589" y="1532766"/>
                  <a:pt x="1037311" y="1479369"/>
                  <a:pt x="947333" y="1323523"/>
                </a:cubicBezTo>
                <a:cubicBezTo>
                  <a:pt x="857356" y="1167678"/>
                  <a:pt x="910753" y="968399"/>
                  <a:pt x="1066598" y="878421"/>
                </a:cubicBezTo>
                <a:cubicBezTo>
                  <a:pt x="1125040" y="844680"/>
                  <a:pt x="1189590" y="831101"/>
                  <a:pt x="1252193" y="835524"/>
                </a:cubicBezTo>
                <a:close/>
                <a:moveTo>
                  <a:pt x="2832322" y="0"/>
                </a:moveTo>
                <a:lnTo>
                  <a:pt x="2832322" y="2697833"/>
                </a:lnTo>
                <a:lnTo>
                  <a:pt x="0" y="2697833"/>
                </a:lnTo>
                <a:lnTo>
                  <a:pt x="12966" y="2631781"/>
                </a:lnTo>
                <a:cubicBezTo>
                  <a:pt x="140000" y="2184738"/>
                  <a:pt x="505773" y="1908362"/>
                  <a:pt x="1052443" y="1806313"/>
                </a:cubicBezTo>
                <a:cubicBezTo>
                  <a:pt x="1303109" y="1759472"/>
                  <a:pt x="1574698" y="1718763"/>
                  <a:pt x="1721430" y="1489397"/>
                </a:cubicBezTo>
                <a:cubicBezTo>
                  <a:pt x="1879597" y="1241842"/>
                  <a:pt x="2005704" y="970478"/>
                  <a:pt x="2115839" y="696540"/>
                </a:cubicBezTo>
                <a:cubicBezTo>
                  <a:pt x="2216937" y="444582"/>
                  <a:pt x="2354076" y="231931"/>
                  <a:pt x="2590689" y="99461"/>
                </a:cubicBezTo>
                <a:cubicBezTo>
                  <a:pt x="2637069" y="73498"/>
                  <a:pt x="2683655" y="51402"/>
                  <a:pt x="2730434" y="32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3B61A-ED48-3E87-2431-5CB53DAF1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3960"/>
            <a:ext cx="4534894" cy="3310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Thank you!</a:t>
            </a:r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A582CE37-5E35-51A9-26E2-B7471A2A8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0354" y="669161"/>
            <a:ext cx="5038145" cy="50381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7927CD-00EF-0E08-EE29-10F7505E4685}"/>
              </a:ext>
            </a:extLst>
          </p:cNvPr>
          <p:cNvSpPr txBox="1"/>
          <p:nvPr/>
        </p:nvSpPr>
        <p:spPr>
          <a:xfrm>
            <a:off x="691375" y="2495735"/>
            <a:ext cx="36322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Get in touch!</a:t>
            </a:r>
          </a:p>
          <a:p>
            <a:endParaRPr lang="en-US" sz="2800" dirty="0"/>
          </a:p>
          <a:p>
            <a:r>
              <a:rPr lang="en-US" sz="2800" dirty="0" err="1"/>
              <a:t>bianca.fox@ntu.ac.uk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372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13B2A7-A44E-4940-9367-4788F2807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DBF9A7D-DF04-4422-981B-76DFC7208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759370" y="0"/>
            <a:ext cx="2432630" cy="2848482"/>
          </a:xfrm>
          <a:custGeom>
            <a:avLst/>
            <a:gdLst>
              <a:gd name="connsiteX0" fmla="*/ 1193013 w 2432630"/>
              <a:gd name="connsiteY0" fmla="*/ 1609830 h 2848482"/>
              <a:gd name="connsiteX1" fmla="*/ 1452520 w 2432630"/>
              <a:gd name="connsiteY1" fmla="*/ 1771993 h 2848482"/>
              <a:gd name="connsiteX2" fmla="*/ 1333256 w 2432630"/>
              <a:gd name="connsiteY2" fmla="*/ 2217094 h 2848482"/>
              <a:gd name="connsiteX3" fmla="*/ 888154 w 2432630"/>
              <a:gd name="connsiteY3" fmla="*/ 2097829 h 2848482"/>
              <a:gd name="connsiteX4" fmla="*/ 1007419 w 2432630"/>
              <a:gd name="connsiteY4" fmla="*/ 1652728 h 2848482"/>
              <a:gd name="connsiteX5" fmla="*/ 1193013 w 2432630"/>
              <a:gd name="connsiteY5" fmla="*/ 1609830 h 2848482"/>
              <a:gd name="connsiteX6" fmla="*/ 1721013 w 2432630"/>
              <a:gd name="connsiteY6" fmla="*/ 1345937 h 2848482"/>
              <a:gd name="connsiteX7" fmla="*/ 1880524 w 2432630"/>
              <a:gd name="connsiteY7" fmla="*/ 1425334 h 2848482"/>
              <a:gd name="connsiteX8" fmla="*/ 1821528 w 2432630"/>
              <a:gd name="connsiteY8" fmla="*/ 1645511 h 2848482"/>
              <a:gd name="connsiteX9" fmla="*/ 1601350 w 2432630"/>
              <a:gd name="connsiteY9" fmla="*/ 1586514 h 2848482"/>
              <a:gd name="connsiteX10" fmla="*/ 1660347 w 2432630"/>
              <a:gd name="connsiteY10" fmla="*/ 1366337 h 2848482"/>
              <a:gd name="connsiteX11" fmla="*/ 1721013 w 2432630"/>
              <a:gd name="connsiteY11" fmla="*/ 1345937 h 2848482"/>
              <a:gd name="connsiteX12" fmla="*/ 0 w 2432630"/>
              <a:gd name="connsiteY12" fmla="*/ 0 h 2848482"/>
              <a:gd name="connsiteX13" fmla="*/ 2420476 w 2432630"/>
              <a:gd name="connsiteY13" fmla="*/ 0 h 2848482"/>
              <a:gd name="connsiteX14" fmla="*/ 2431096 w 2432630"/>
              <a:gd name="connsiteY14" fmla="*/ 94052 h 2848482"/>
              <a:gd name="connsiteX15" fmla="*/ 2426545 w 2432630"/>
              <a:gd name="connsiteY15" fmla="*/ 261706 h 2848482"/>
              <a:gd name="connsiteX16" fmla="*/ 1347411 w 2432630"/>
              <a:gd name="connsiteY16" fmla="*/ 1289202 h 2848482"/>
              <a:gd name="connsiteX17" fmla="*/ 678423 w 2432630"/>
              <a:gd name="connsiteY17" fmla="*/ 1606118 h 2848482"/>
              <a:gd name="connsiteX18" fmla="*/ 284014 w 2432630"/>
              <a:gd name="connsiteY18" fmla="*/ 2398976 h 2848482"/>
              <a:gd name="connsiteX19" fmla="*/ 97407 w 2432630"/>
              <a:gd name="connsiteY19" fmla="*/ 2742323 h 2848482"/>
              <a:gd name="connsiteX20" fmla="*/ 0 w 2432630"/>
              <a:gd name="connsiteY20" fmla="*/ 2848482 h 284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2630" h="2848482">
                <a:moveTo>
                  <a:pt x="1193013" y="1609830"/>
                </a:moveTo>
                <a:cubicBezTo>
                  <a:pt x="1297352" y="1617205"/>
                  <a:pt x="1396284" y="1674588"/>
                  <a:pt x="1452520" y="1771993"/>
                </a:cubicBezTo>
                <a:cubicBezTo>
                  <a:pt x="1542498" y="1927838"/>
                  <a:pt x="1489101" y="2127117"/>
                  <a:pt x="1333256" y="2217094"/>
                </a:cubicBezTo>
                <a:cubicBezTo>
                  <a:pt x="1177410" y="2307071"/>
                  <a:pt x="978131" y="2253675"/>
                  <a:pt x="888154" y="2097829"/>
                </a:cubicBezTo>
                <a:cubicBezTo>
                  <a:pt x="798176" y="1941984"/>
                  <a:pt x="851572" y="1742705"/>
                  <a:pt x="1007419" y="1652728"/>
                </a:cubicBezTo>
                <a:cubicBezTo>
                  <a:pt x="1065861" y="1618986"/>
                  <a:pt x="1130410" y="1605406"/>
                  <a:pt x="1193013" y="1609830"/>
                </a:cubicBezTo>
                <a:close/>
                <a:moveTo>
                  <a:pt x="1721013" y="1345937"/>
                </a:moveTo>
                <a:cubicBezTo>
                  <a:pt x="1783347" y="1338202"/>
                  <a:pt x="1847142" y="1367515"/>
                  <a:pt x="1880524" y="1425334"/>
                </a:cubicBezTo>
                <a:cubicBezTo>
                  <a:pt x="1925033" y="1502425"/>
                  <a:pt x="1898619" y="1601002"/>
                  <a:pt x="1821528" y="1645511"/>
                </a:cubicBezTo>
                <a:cubicBezTo>
                  <a:pt x="1744436" y="1690020"/>
                  <a:pt x="1645859" y="1663606"/>
                  <a:pt x="1601350" y="1586514"/>
                </a:cubicBezTo>
                <a:cubicBezTo>
                  <a:pt x="1556841" y="1509423"/>
                  <a:pt x="1583254" y="1410846"/>
                  <a:pt x="1660347" y="1366337"/>
                </a:cubicBezTo>
                <a:cubicBezTo>
                  <a:pt x="1679620" y="1355210"/>
                  <a:pt x="1700235" y="1348515"/>
                  <a:pt x="1721013" y="1345937"/>
                </a:cubicBezTo>
                <a:close/>
                <a:moveTo>
                  <a:pt x="0" y="0"/>
                </a:moveTo>
                <a:lnTo>
                  <a:pt x="2420476" y="0"/>
                </a:lnTo>
                <a:lnTo>
                  <a:pt x="2431096" y="94052"/>
                </a:lnTo>
                <a:cubicBezTo>
                  <a:pt x="2434004" y="150699"/>
                  <a:pt x="2432933" y="206775"/>
                  <a:pt x="2426545" y="261706"/>
                </a:cubicBezTo>
                <a:cubicBezTo>
                  <a:pt x="2360669" y="828256"/>
                  <a:pt x="1972176" y="1172577"/>
                  <a:pt x="1347411" y="1289202"/>
                </a:cubicBezTo>
                <a:cubicBezTo>
                  <a:pt x="1096744" y="1336043"/>
                  <a:pt x="825156" y="1376752"/>
                  <a:pt x="678423" y="1606118"/>
                </a:cubicBezTo>
                <a:cubicBezTo>
                  <a:pt x="520257" y="1853673"/>
                  <a:pt x="394149" y="2125038"/>
                  <a:pt x="284014" y="2398976"/>
                </a:cubicBezTo>
                <a:cubicBezTo>
                  <a:pt x="233465" y="2524954"/>
                  <a:pt x="173906" y="2641107"/>
                  <a:pt x="97407" y="2742323"/>
                </a:cubicBezTo>
                <a:lnTo>
                  <a:pt x="0" y="28484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B2201-2D05-23A9-DDA4-D3E5F7B3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</p:spPr>
        <p:txBody>
          <a:bodyPr>
            <a:normAutofit/>
          </a:bodyPr>
          <a:lstStyle/>
          <a:p>
            <a:r>
              <a:rPr lang="en-US" dirty="0"/>
              <a:t>Professional development at UB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1F6D6B65-0420-DFF0-628E-14E36ECD04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534454"/>
              </p:ext>
            </p:extLst>
          </p:nvPr>
        </p:nvGraphicFramePr>
        <p:xfrm>
          <a:off x="608076" y="2264791"/>
          <a:ext cx="1097280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775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C9C484-2C12-4B1B-98D1-84696D246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9DC2263-C92B-446E-9CFA-02329CD8E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9475" y="1934904"/>
            <a:ext cx="7930101" cy="4923095"/>
          </a:xfrm>
          <a:custGeom>
            <a:avLst/>
            <a:gdLst>
              <a:gd name="connsiteX0" fmla="*/ 1412408 w 8831334"/>
              <a:gd name="connsiteY0" fmla="*/ 4231273 h 4923095"/>
              <a:gd name="connsiteX1" fmla="*/ 1480115 w 8831334"/>
              <a:gd name="connsiteY1" fmla="*/ 4255873 h 4923095"/>
              <a:gd name="connsiteX2" fmla="*/ 1555026 w 8831334"/>
              <a:gd name="connsiteY2" fmla="*/ 4493895 h 4923095"/>
              <a:gd name="connsiteX3" fmla="*/ 1315323 w 8831334"/>
              <a:gd name="connsiteY3" fmla="*/ 4546785 h 4923095"/>
              <a:gd name="connsiteX4" fmla="*/ 1240411 w 8831334"/>
              <a:gd name="connsiteY4" fmla="*/ 4308763 h 4923095"/>
              <a:gd name="connsiteX5" fmla="*/ 1344748 w 8831334"/>
              <a:gd name="connsiteY5" fmla="*/ 4233023 h 4923095"/>
              <a:gd name="connsiteX6" fmla="*/ 1412408 w 8831334"/>
              <a:gd name="connsiteY6" fmla="*/ 4231273 h 4923095"/>
              <a:gd name="connsiteX7" fmla="*/ 622613 w 8831334"/>
              <a:gd name="connsiteY7" fmla="*/ 3711323 h 4923095"/>
              <a:gd name="connsiteX8" fmla="*/ 726058 w 8831334"/>
              <a:gd name="connsiteY8" fmla="*/ 3713477 h 4923095"/>
              <a:gd name="connsiteX9" fmla="*/ 862930 w 8831334"/>
              <a:gd name="connsiteY9" fmla="*/ 3763207 h 4923095"/>
              <a:gd name="connsiteX10" fmla="*/ 1014368 w 8831334"/>
              <a:gd name="connsiteY10" fmla="*/ 4244384 h 4923095"/>
              <a:gd name="connsiteX11" fmla="*/ 529792 w 8831334"/>
              <a:gd name="connsiteY11" fmla="*/ 4351304 h 4923095"/>
              <a:gd name="connsiteX12" fmla="*/ 378355 w 8831334"/>
              <a:gd name="connsiteY12" fmla="*/ 3870127 h 4923095"/>
              <a:gd name="connsiteX13" fmla="*/ 622613 w 8831334"/>
              <a:gd name="connsiteY13" fmla="*/ 3711323 h 4923095"/>
              <a:gd name="connsiteX14" fmla="*/ 0 w 8831334"/>
              <a:gd name="connsiteY14" fmla="*/ 0 h 4923095"/>
              <a:gd name="connsiteX15" fmla="*/ 7345477 w 8831334"/>
              <a:gd name="connsiteY15" fmla="*/ 0 h 4923095"/>
              <a:gd name="connsiteX16" fmla="*/ 7330937 w 8831334"/>
              <a:gd name="connsiteY16" fmla="*/ 57909 h 4923095"/>
              <a:gd name="connsiteX17" fmla="*/ 7204045 w 8831334"/>
              <a:gd name="connsiteY17" fmla="*/ 525057 h 4923095"/>
              <a:gd name="connsiteX18" fmla="*/ 7423939 w 8831334"/>
              <a:gd name="connsiteY18" fmla="*/ 1259431 h 4923095"/>
              <a:gd name="connsiteX19" fmla="*/ 8123848 w 8831334"/>
              <a:gd name="connsiteY19" fmla="*/ 1829863 h 4923095"/>
              <a:gd name="connsiteX20" fmla="*/ 8304560 w 8831334"/>
              <a:gd name="connsiteY20" fmla="*/ 4410617 h 4923095"/>
              <a:gd name="connsiteX21" fmla="*/ 5824906 w 8831334"/>
              <a:gd name="connsiteY21" fmla="*/ 4582246 h 4923095"/>
              <a:gd name="connsiteX22" fmla="*/ 4814027 w 8831334"/>
              <a:gd name="connsiteY22" fmla="*/ 3900391 h 4923095"/>
              <a:gd name="connsiteX23" fmla="*/ 3389336 w 8831334"/>
              <a:gd name="connsiteY23" fmla="*/ 4033298 h 4923095"/>
              <a:gd name="connsiteX24" fmla="*/ 2844266 w 8831334"/>
              <a:gd name="connsiteY24" fmla="*/ 4497245 h 4923095"/>
              <a:gd name="connsiteX25" fmla="*/ 1361823 w 8831334"/>
              <a:gd name="connsiteY25" fmla="*/ 3978831 h 4923095"/>
              <a:gd name="connsiteX26" fmla="*/ 723961 w 8831334"/>
              <a:gd name="connsiteY26" fmla="*/ 3482165 h 4923095"/>
              <a:gd name="connsiteX27" fmla="*/ 41451 w 8831334"/>
              <a:gd name="connsiteY27" fmla="*/ 3495177 h 4923095"/>
              <a:gd name="connsiteX28" fmla="*/ 0 w 8831334"/>
              <a:gd name="connsiteY28" fmla="*/ 3499960 h 492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831334" h="4923095">
                <a:moveTo>
                  <a:pt x="1412408" y="4231273"/>
                </a:moveTo>
                <a:cubicBezTo>
                  <a:pt x="1435398" y="4234988"/>
                  <a:pt x="1458395" y="4243092"/>
                  <a:pt x="1480115" y="4255873"/>
                </a:cubicBezTo>
                <a:cubicBezTo>
                  <a:pt x="1566994" y="4306997"/>
                  <a:pt x="1600533" y="4413563"/>
                  <a:pt x="1555026" y="4493895"/>
                </a:cubicBezTo>
                <a:cubicBezTo>
                  <a:pt x="1509520" y="4574228"/>
                  <a:pt x="1402201" y="4597907"/>
                  <a:pt x="1315323" y="4546785"/>
                </a:cubicBezTo>
                <a:cubicBezTo>
                  <a:pt x="1228444" y="4495662"/>
                  <a:pt x="1194905" y="4389095"/>
                  <a:pt x="1240411" y="4308763"/>
                </a:cubicBezTo>
                <a:cubicBezTo>
                  <a:pt x="1263164" y="4268597"/>
                  <a:pt x="1301371" y="4242593"/>
                  <a:pt x="1344748" y="4233023"/>
                </a:cubicBezTo>
                <a:cubicBezTo>
                  <a:pt x="1366437" y="4228237"/>
                  <a:pt x="1389419" y="4227559"/>
                  <a:pt x="1412408" y="4231273"/>
                </a:cubicBezTo>
                <a:close/>
                <a:moveTo>
                  <a:pt x="622613" y="3711323"/>
                </a:moveTo>
                <a:cubicBezTo>
                  <a:pt x="656354" y="3707209"/>
                  <a:pt x="691202" y="3707845"/>
                  <a:pt x="726058" y="3713477"/>
                </a:cubicBezTo>
                <a:cubicBezTo>
                  <a:pt x="772533" y="3720984"/>
                  <a:pt x="819023" y="3737370"/>
                  <a:pt x="862930" y="3763207"/>
                </a:cubicBezTo>
                <a:cubicBezTo>
                  <a:pt x="1038560" y="3866555"/>
                  <a:pt x="1106361" y="4081986"/>
                  <a:pt x="1014368" y="4244384"/>
                </a:cubicBezTo>
                <a:cubicBezTo>
                  <a:pt x="922373" y="4406782"/>
                  <a:pt x="705422" y="4454653"/>
                  <a:pt x="529792" y="4351304"/>
                </a:cubicBezTo>
                <a:cubicBezTo>
                  <a:pt x="354162" y="4247957"/>
                  <a:pt x="286361" y="4032525"/>
                  <a:pt x="378355" y="3870127"/>
                </a:cubicBezTo>
                <a:cubicBezTo>
                  <a:pt x="430102" y="3778778"/>
                  <a:pt x="521385" y="3723667"/>
                  <a:pt x="622613" y="3711323"/>
                </a:cubicBezTo>
                <a:close/>
                <a:moveTo>
                  <a:pt x="0" y="0"/>
                </a:moveTo>
                <a:lnTo>
                  <a:pt x="7345477" y="0"/>
                </a:lnTo>
                <a:lnTo>
                  <a:pt x="7330937" y="57909"/>
                </a:lnTo>
                <a:cubicBezTo>
                  <a:pt x="7288864" y="213626"/>
                  <a:pt x="7242961" y="368487"/>
                  <a:pt x="7204045" y="525057"/>
                </a:cubicBezTo>
                <a:cubicBezTo>
                  <a:pt x="7133676" y="809936"/>
                  <a:pt x="7207545" y="1073056"/>
                  <a:pt x="7423939" y="1259431"/>
                </a:cubicBezTo>
                <a:cubicBezTo>
                  <a:pt x="7652783" y="1456418"/>
                  <a:pt x="7881464" y="1655861"/>
                  <a:pt x="8123848" y="1829863"/>
                </a:cubicBezTo>
                <a:cubicBezTo>
                  <a:pt x="9170527" y="2581053"/>
                  <a:pt x="8902406" y="3889765"/>
                  <a:pt x="8304560" y="4410617"/>
                </a:cubicBezTo>
                <a:cubicBezTo>
                  <a:pt x="7554009" y="5063887"/>
                  <a:pt x="6697479" y="5060469"/>
                  <a:pt x="5824906" y="4582246"/>
                </a:cubicBezTo>
                <a:cubicBezTo>
                  <a:pt x="5473190" y="4390333"/>
                  <a:pt x="5153204" y="4124206"/>
                  <a:pt x="4814027" y="3900391"/>
                </a:cubicBezTo>
                <a:cubicBezTo>
                  <a:pt x="4336267" y="3586184"/>
                  <a:pt x="3821519" y="3552717"/>
                  <a:pt x="3389336" y="4033298"/>
                </a:cubicBezTo>
                <a:cubicBezTo>
                  <a:pt x="3228138" y="4212489"/>
                  <a:pt x="3051008" y="4402509"/>
                  <a:pt x="2844266" y="4497245"/>
                </a:cubicBezTo>
                <a:cubicBezTo>
                  <a:pt x="2311195" y="4741524"/>
                  <a:pt x="1799982" y="4540883"/>
                  <a:pt x="1361823" y="3978831"/>
                </a:cubicBezTo>
                <a:cubicBezTo>
                  <a:pt x="1185983" y="3753353"/>
                  <a:pt x="1004288" y="3503556"/>
                  <a:pt x="723961" y="3482165"/>
                </a:cubicBezTo>
                <a:cubicBezTo>
                  <a:pt x="497125" y="3465003"/>
                  <a:pt x="268214" y="3473242"/>
                  <a:pt x="41451" y="3495177"/>
                </a:cubicBezTo>
                <a:lnTo>
                  <a:pt x="0" y="34999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36A21-B3E0-10F4-5D85-AF84F0E7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10387054" cy="1625875"/>
          </a:xfrm>
        </p:spPr>
        <p:txBody>
          <a:bodyPr>
            <a:normAutofit/>
          </a:bodyPr>
          <a:lstStyle/>
          <a:p>
            <a:r>
              <a:rPr lang="en-US" dirty="0"/>
              <a:t>About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32BAB-D4EE-7D86-0651-537DE8991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195" y="2695491"/>
            <a:ext cx="6456458" cy="3524334"/>
          </a:xfrm>
        </p:spPr>
        <p:txBody>
          <a:bodyPr anchor="t">
            <a:normAutofit fontScale="85000" lnSpcReduction="20000"/>
          </a:bodyPr>
          <a:lstStyle/>
          <a:p>
            <a:r>
              <a:rPr lang="en-US" dirty="0"/>
              <a:t>3-week short course for academics working at the University of Bucharest </a:t>
            </a:r>
          </a:p>
          <a:p>
            <a:endParaRPr lang="en-US" dirty="0"/>
          </a:p>
          <a:p>
            <a:r>
              <a:rPr lang="en-US" dirty="0"/>
              <a:t>Aims: </a:t>
            </a:r>
          </a:p>
          <a:p>
            <a:r>
              <a:rPr lang="en-US" dirty="0"/>
              <a:t>- Communicating research results to a wider audience.</a:t>
            </a:r>
          </a:p>
          <a:p>
            <a:r>
              <a:rPr lang="en-US" dirty="0"/>
              <a:t>- Promoting research and scholarship. </a:t>
            </a:r>
          </a:p>
          <a:p>
            <a:r>
              <a:rPr lang="en-US" dirty="0"/>
              <a:t>- Creating a personal brand.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50 registered participants </a:t>
            </a:r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1065C283-AD0B-48CF-5B12-9E9AD369D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456" y="2796587"/>
            <a:ext cx="3322144" cy="332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DEAC-5DEB-BD06-E53E-55BB497B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structure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2668BF-A6ED-957C-F061-CDED70B108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068205"/>
              </p:ext>
            </p:extLst>
          </p:nvPr>
        </p:nvGraphicFramePr>
        <p:xfrm>
          <a:off x="609600" y="2106204"/>
          <a:ext cx="10972800" cy="403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596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8E2D7-FD33-94C7-2B8C-278B82DE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369169" cy="1575276"/>
          </a:xfrm>
        </p:spPr>
        <p:txBody>
          <a:bodyPr>
            <a:normAutofit fontScale="90000"/>
          </a:bodyPr>
          <a:lstStyle/>
          <a:p>
            <a:r>
              <a:rPr lang="en-US" dirty="0"/>
              <a:t>Active Learning Strategies that worked!!!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4B1E3-0007-FD72-EF0B-0B4924DE8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85" y="2905635"/>
            <a:ext cx="5355276" cy="3174788"/>
          </a:xfrm>
        </p:spPr>
        <p:txBody>
          <a:bodyPr anchor="t">
            <a:normAutofit fontScale="85000" lnSpcReduction="10000"/>
          </a:bodyPr>
          <a:lstStyle/>
          <a:p>
            <a:pPr marL="342900" indent="-342900">
              <a:buFontTx/>
              <a:buChar char="-"/>
            </a:pPr>
            <a:r>
              <a:rPr lang="en-US" dirty="0"/>
              <a:t>Designing activities that promote discussion and collaboration.</a:t>
            </a:r>
          </a:p>
          <a:p>
            <a:pPr marL="342900" indent="-342900">
              <a:buFontTx/>
              <a:buChar char="-"/>
            </a:pPr>
            <a:r>
              <a:rPr lang="en-US" dirty="0"/>
              <a:t>Teaching through live demonstrations. </a:t>
            </a:r>
          </a:p>
          <a:p>
            <a:pPr marL="342900" indent="-342900">
              <a:buFontTx/>
              <a:buChar char="-"/>
            </a:pPr>
            <a:r>
              <a:rPr lang="en-US" dirty="0"/>
              <a:t>Encouraging problem-based learning through the use of short scenarios and case studies.</a:t>
            </a:r>
          </a:p>
          <a:p>
            <a:pPr marL="342900" indent="-342900">
              <a:buFontTx/>
              <a:buChar char="-"/>
            </a:pPr>
            <a:r>
              <a:rPr lang="en-US" dirty="0"/>
              <a:t>Using the muddiest point technique to encourage providing feedback.</a:t>
            </a:r>
          </a:p>
          <a:p>
            <a:pPr marL="342900" indent="-342900">
              <a:buFontTx/>
              <a:buChar char="-"/>
            </a:pPr>
            <a:r>
              <a:rPr lang="en-US" dirty="0"/>
              <a:t>Using technology to encourage participation. </a:t>
            </a:r>
          </a:p>
        </p:txBody>
      </p:sp>
      <p:pic>
        <p:nvPicPr>
          <p:cNvPr id="5" name="Picture 4" descr="A person reaching for a paper on a table full of paper and sticky notes">
            <a:extLst>
              <a:ext uri="{FF2B5EF4-FFF2-40B4-BE49-F238E27FC236}">
                <a16:creationId xmlns:a16="http://schemas.microsoft.com/office/drawing/2014/main" id="{2316EB7F-DB98-21B3-F25F-476AB0B89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74" r="19994" b="-2"/>
          <a:stretch/>
        </p:blipFill>
        <p:spPr>
          <a:xfrm>
            <a:off x="6599498" y="2"/>
            <a:ext cx="5592502" cy="6218525"/>
          </a:xfrm>
          <a:custGeom>
            <a:avLst/>
            <a:gdLst/>
            <a:ahLst/>
            <a:cxnLst/>
            <a:rect l="l" t="t" r="r" b="b"/>
            <a:pathLst>
              <a:path w="5592502" h="6218525">
                <a:moveTo>
                  <a:pt x="2549391" y="5657612"/>
                </a:moveTo>
                <a:cubicBezTo>
                  <a:pt x="2568895" y="5660359"/>
                  <a:pt x="2588012" y="5665853"/>
                  <a:pt x="2606158" y="5674005"/>
                </a:cubicBezTo>
                <a:cubicBezTo>
                  <a:pt x="2690694" y="5711355"/>
                  <a:pt x="2743699" y="5803287"/>
                  <a:pt x="2734722" y="5897877"/>
                </a:cubicBezTo>
                <a:cubicBezTo>
                  <a:pt x="2720716" y="6045476"/>
                  <a:pt x="2578003" y="6136188"/>
                  <a:pt x="2445921" y="6086557"/>
                </a:cubicBezTo>
                <a:cubicBezTo>
                  <a:pt x="2352551" y="6051652"/>
                  <a:pt x="2293727" y="5951889"/>
                  <a:pt x="2306440" y="5850621"/>
                </a:cubicBezTo>
                <a:cubicBezTo>
                  <a:pt x="2319512" y="5745685"/>
                  <a:pt x="2398158" y="5671063"/>
                  <a:pt x="2490307" y="5657701"/>
                </a:cubicBezTo>
                <a:cubicBezTo>
                  <a:pt x="2509998" y="5654864"/>
                  <a:pt x="2529887" y="5654864"/>
                  <a:pt x="2549391" y="5657612"/>
                </a:cubicBezTo>
                <a:close/>
                <a:moveTo>
                  <a:pt x="708303" y="494981"/>
                </a:moveTo>
                <a:cubicBezTo>
                  <a:pt x="758766" y="498141"/>
                  <a:pt x="808381" y="509490"/>
                  <a:pt x="855181" y="528594"/>
                </a:cubicBezTo>
                <a:cubicBezTo>
                  <a:pt x="1052623" y="608676"/>
                  <a:pt x="1174866" y="823069"/>
                  <a:pt x="1146999" y="1039903"/>
                </a:cubicBezTo>
                <a:cubicBezTo>
                  <a:pt x="1106562" y="1357577"/>
                  <a:pt x="789750" y="1547407"/>
                  <a:pt x="502601" y="1427029"/>
                </a:cubicBezTo>
                <a:cubicBezTo>
                  <a:pt x="303292" y="1343573"/>
                  <a:pt x="183634" y="1123578"/>
                  <a:pt x="217535" y="904373"/>
                </a:cubicBezTo>
                <a:cubicBezTo>
                  <a:pt x="256894" y="649831"/>
                  <a:pt x="474662" y="481046"/>
                  <a:pt x="708303" y="494981"/>
                </a:cubicBezTo>
                <a:close/>
                <a:moveTo>
                  <a:pt x="2580518" y="186644"/>
                </a:moveTo>
                <a:cubicBezTo>
                  <a:pt x="2602438" y="187938"/>
                  <a:pt x="2623999" y="192821"/>
                  <a:pt x="2644369" y="201008"/>
                </a:cubicBezTo>
                <a:cubicBezTo>
                  <a:pt x="2730556" y="235843"/>
                  <a:pt x="2783562" y="328998"/>
                  <a:pt x="2771424" y="423660"/>
                </a:cubicBezTo>
                <a:cubicBezTo>
                  <a:pt x="2753683" y="561920"/>
                  <a:pt x="2615927" y="644516"/>
                  <a:pt x="2491026" y="592159"/>
                </a:cubicBezTo>
                <a:cubicBezTo>
                  <a:pt x="2404264" y="555816"/>
                  <a:pt x="2352192" y="460147"/>
                  <a:pt x="2366987" y="364694"/>
                </a:cubicBezTo>
                <a:cubicBezTo>
                  <a:pt x="2384081" y="253943"/>
                  <a:pt x="2478888" y="180540"/>
                  <a:pt x="2580518" y="186644"/>
                </a:cubicBezTo>
                <a:close/>
                <a:moveTo>
                  <a:pt x="3406298" y="0"/>
                </a:moveTo>
                <a:lnTo>
                  <a:pt x="4023898" y="0"/>
                </a:lnTo>
                <a:lnTo>
                  <a:pt x="4039485" y="16440"/>
                </a:lnTo>
                <a:cubicBezTo>
                  <a:pt x="4112899" y="107670"/>
                  <a:pt x="4150006" y="228832"/>
                  <a:pt x="4134340" y="350976"/>
                </a:cubicBezTo>
                <a:cubicBezTo>
                  <a:pt x="4097638" y="636402"/>
                  <a:pt x="3812859" y="806910"/>
                  <a:pt x="3554440" y="699175"/>
                </a:cubicBezTo>
                <a:cubicBezTo>
                  <a:pt x="3374882" y="624048"/>
                  <a:pt x="3267147" y="426247"/>
                  <a:pt x="3297887" y="228805"/>
                </a:cubicBezTo>
                <a:cubicBezTo>
                  <a:pt x="3311165" y="142914"/>
                  <a:pt x="3347028" y="67910"/>
                  <a:pt x="3397755" y="8363"/>
                </a:cubicBezTo>
                <a:close/>
                <a:moveTo>
                  <a:pt x="1503015" y="0"/>
                </a:moveTo>
                <a:lnTo>
                  <a:pt x="1857869" y="0"/>
                </a:lnTo>
                <a:lnTo>
                  <a:pt x="1875734" y="7199"/>
                </a:lnTo>
                <a:cubicBezTo>
                  <a:pt x="1972792" y="53203"/>
                  <a:pt x="2044088" y="119768"/>
                  <a:pt x="2073805" y="147644"/>
                </a:cubicBezTo>
                <a:cubicBezTo>
                  <a:pt x="2298899" y="357871"/>
                  <a:pt x="2120777" y="615502"/>
                  <a:pt x="2304070" y="931092"/>
                </a:cubicBezTo>
                <a:cubicBezTo>
                  <a:pt x="2332548" y="977849"/>
                  <a:pt x="2365220" y="1021948"/>
                  <a:pt x="2401678" y="1062815"/>
                </a:cubicBezTo>
                <a:cubicBezTo>
                  <a:pt x="2473501" y="1144478"/>
                  <a:pt x="2607307" y="1130114"/>
                  <a:pt x="2658732" y="1035092"/>
                </a:cubicBezTo>
                <a:cubicBezTo>
                  <a:pt x="2743699" y="878014"/>
                  <a:pt x="2824931" y="701903"/>
                  <a:pt x="2989622" y="656081"/>
                </a:cubicBezTo>
                <a:cubicBezTo>
                  <a:pt x="3309810" y="566949"/>
                  <a:pt x="3500428" y="1096285"/>
                  <a:pt x="3832251" y="1033009"/>
                </a:cubicBezTo>
                <a:cubicBezTo>
                  <a:pt x="3970008" y="1006722"/>
                  <a:pt x="4049875" y="893816"/>
                  <a:pt x="4122489" y="753905"/>
                </a:cubicBezTo>
                <a:cubicBezTo>
                  <a:pt x="4142671" y="714904"/>
                  <a:pt x="4162351" y="673821"/>
                  <a:pt x="4182533" y="631806"/>
                </a:cubicBezTo>
                <a:cubicBezTo>
                  <a:pt x="4229290" y="465301"/>
                  <a:pt x="4292692" y="172828"/>
                  <a:pt x="4600355" y="8334"/>
                </a:cubicBezTo>
                <a:lnTo>
                  <a:pt x="4621097" y="0"/>
                </a:lnTo>
                <a:lnTo>
                  <a:pt x="5592502" y="0"/>
                </a:lnTo>
                <a:lnTo>
                  <a:pt x="5592502" y="6214998"/>
                </a:lnTo>
                <a:lnTo>
                  <a:pt x="5570190" y="6214772"/>
                </a:lnTo>
                <a:cubicBezTo>
                  <a:pt x="5484588" y="6205588"/>
                  <a:pt x="5403563" y="6179480"/>
                  <a:pt x="5336013" y="6134537"/>
                </a:cubicBezTo>
                <a:cubicBezTo>
                  <a:pt x="5329154" y="6129869"/>
                  <a:pt x="5322654" y="6124696"/>
                  <a:pt x="5316549" y="6119095"/>
                </a:cubicBezTo>
                <a:cubicBezTo>
                  <a:pt x="5197251" y="6026083"/>
                  <a:pt x="4557234" y="5546951"/>
                  <a:pt x="4161920" y="5655261"/>
                </a:cubicBezTo>
                <a:cubicBezTo>
                  <a:pt x="3724588" y="5774990"/>
                  <a:pt x="3364683" y="6051365"/>
                  <a:pt x="3163578" y="5852918"/>
                </a:cubicBezTo>
                <a:cubicBezTo>
                  <a:pt x="3116533" y="5806591"/>
                  <a:pt x="3049235" y="5739436"/>
                  <a:pt x="2973749" y="5663664"/>
                </a:cubicBezTo>
                <a:cubicBezTo>
                  <a:pt x="2851650" y="5565913"/>
                  <a:pt x="2725959" y="5472256"/>
                  <a:pt x="2569025" y="5499547"/>
                </a:cubicBezTo>
                <a:cubicBezTo>
                  <a:pt x="2209910" y="5562035"/>
                  <a:pt x="2237849" y="5993549"/>
                  <a:pt x="1769490" y="6169659"/>
                </a:cubicBezTo>
                <a:cubicBezTo>
                  <a:pt x="1527877" y="6260515"/>
                  <a:pt x="1178242" y="6229415"/>
                  <a:pt x="1004789" y="6036355"/>
                </a:cubicBezTo>
                <a:cubicBezTo>
                  <a:pt x="724104" y="5723780"/>
                  <a:pt x="1106993" y="5230642"/>
                  <a:pt x="804905" y="4851273"/>
                </a:cubicBezTo>
                <a:cubicBezTo>
                  <a:pt x="628292" y="4629698"/>
                  <a:pt x="441120" y="4729173"/>
                  <a:pt x="243535" y="4461846"/>
                </a:cubicBezTo>
                <a:cubicBezTo>
                  <a:pt x="97446" y="4264262"/>
                  <a:pt x="-23647" y="4082765"/>
                  <a:pt x="35822" y="3819891"/>
                </a:cubicBezTo>
                <a:cubicBezTo>
                  <a:pt x="115402" y="3468316"/>
                  <a:pt x="419645" y="3331136"/>
                  <a:pt x="416485" y="3077311"/>
                </a:cubicBezTo>
                <a:cubicBezTo>
                  <a:pt x="412894" y="2772206"/>
                  <a:pt x="39413" y="2711086"/>
                  <a:pt x="2855" y="2363246"/>
                </a:cubicBezTo>
                <a:cubicBezTo>
                  <a:pt x="-20990" y="2136357"/>
                  <a:pt x="106640" y="1864649"/>
                  <a:pt x="308319" y="1738959"/>
                </a:cubicBezTo>
                <a:cubicBezTo>
                  <a:pt x="680004" y="1507042"/>
                  <a:pt x="1099021" y="1898408"/>
                  <a:pt x="1384015" y="1665772"/>
                </a:cubicBezTo>
                <a:cubicBezTo>
                  <a:pt x="1554236" y="1526793"/>
                  <a:pt x="1581960" y="1242948"/>
                  <a:pt x="1548849" y="1064181"/>
                </a:cubicBezTo>
                <a:cubicBezTo>
                  <a:pt x="1485717" y="723810"/>
                  <a:pt x="1206612" y="668075"/>
                  <a:pt x="1216954" y="408794"/>
                </a:cubicBezTo>
                <a:cubicBezTo>
                  <a:pt x="1222664" y="264268"/>
                  <a:pt x="1316043" y="114328"/>
                  <a:pt x="1447763" y="2945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335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F975DA-2F73-4697-B7A9-A2E834712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60F05-6E08-FD46-5CAE-674DBA95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</p:spPr>
        <p:txBody>
          <a:bodyPr>
            <a:normAutofit/>
          </a:bodyPr>
          <a:lstStyle/>
          <a:p>
            <a:r>
              <a:rPr lang="en-US" dirty="0"/>
              <a:t>Examples of activities used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360678-ACB9-8249-D1F3-6DDCB7EAC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514053"/>
              </p:ext>
            </p:extLst>
          </p:nvPr>
        </p:nvGraphicFramePr>
        <p:xfrm>
          <a:off x="609600" y="2106613"/>
          <a:ext cx="1097280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3923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AD3187F-317E-FCEC-036C-5E15C6346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08"/>
            <a:ext cx="6895070" cy="4207091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82682F9-1A3A-172A-5042-9E71FDF12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598" y="2037522"/>
            <a:ext cx="7161428" cy="48204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76B58A-FF26-3AE5-FAB8-9958B48A4ECE}"/>
              </a:ext>
            </a:extLst>
          </p:cNvPr>
          <p:cNvSpPr txBox="1"/>
          <p:nvPr/>
        </p:nvSpPr>
        <p:spPr>
          <a:xfrm>
            <a:off x="490654" y="5464098"/>
            <a:ext cx="3856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Examples of participant outputs</a:t>
            </a:r>
          </a:p>
        </p:txBody>
      </p:sp>
    </p:spTree>
    <p:extLst>
      <p:ext uri="{BB962C8B-B14F-4D97-AF65-F5344CB8AC3E}">
        <p14:creationId xmlns:p14="http://schemas.microsoft.com/office/powerpoint/2010/main" val="3079799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6BDF4D-4826-490A-8307-7247A295E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E0FF4CF-25CB-4537-9BBF-28B36C76B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5328" y="1352190"/>
            <a:ext cx="7823624" cy="5505810"/>
          </a:xfrm>
          <a:custGeom>
            <a:avLst/>
            <a:gdLst>
              <a:gd name="connsiteX0" fmla="*/ 7676365 w 7823624"/>
              <a:gd name="connsiteY0" fmla="*/ 583688 h 5505810"/>
              <a:gd name="connsiteX1" fmla="*/ 7807957 w 7823624"/>
              <a:gd name="connsiteY1" fmla="*/ 609260 h 5505810"/>
              <a:gd name="connsiteX2" fmla="*/ 7823624 w 7823624"/>
              <a:gd name="connsiteY2" fmla="*/ 618028 h 5505810"/>
              <a:gd name="connsiteX3" fmla="*/ 7823624 w 7823624"/>
              <a:gd name="connsiteY3" fmla="*/ 1356037 h 5505810"/>
              <a:gd name="connsiteX4" fmla="*/ 7783921 w 7823624"/>
              <a:gd name="connsiteY4" fmla="*/ 1367061 h 5505810"/>
              <a:gd name="connsiteX5" fmla="*/ 7685829 w 7823624"/>
              <a:gd name="connsiteY5" fmla="*/ 1364631 h 5505810"/>
              <a:gd name="connsiteX6" fmla="*/ 7556041 w 7823624"/>
              <a:gd name="connsiteY6" fmla="*/ 1308528 h 5505810"/>
              <a:gd name="connsiteX7" fmla="*/ 7412440 w 7823624"/>
              <a:gd name="connsiteY7" fmla="*/ 765688 h 5505810"/>
              <a:gd name="connsiteX8" fmla="*/ 7676365 w 7823624"/>
              <a:gd name="connsiteY8" fmla="*/ 583688 h 5505810"/>
              <a:gd name="connsiteX9" fmla="*/ 7062857 w 7823624"/>
              <a:gd name="connsiteY9" fmla="*/ 396783 h 5505810"/>
              <a:gd name="connsiteX10" fmla="*/ 7127059 w 7823624"/>
              <a:gd name="connsiteY10" fmla="*/ 424535 h 5505810"/>
              <a:gd name="connsiteX11" fmla="*/ 7198094 w 7823624"/>
              <a:gd name="connsiteY11" fmla="*/ 693059 h 5505810"/>
              <a:gd name="connsiteX12" fmla="*/ 7099157 w 7823624"/>
              <a:gd name="connsiteY12" fmla="*/ 778505 h 5505810"/>
              <a:gd name="connsiteX13" fmla="*/ 7034998 w 7823624"/>
              <a:gd name="connsiteY13" fmla="*/ 780480 h 5505810"/>
              <a:gd name="connsiteX14" fmla="*/ 6970795 w 7823624"/>
              <a:gd name="connsiteY14" fmla="*/ 752727 h 5505810"/>
              <a:gd name="connsiteX15" fmla="*/ 6899760 w 7823624"/>
              <a:gd name="connsiteY15" fmla="*/ 484203 h 5505810"/>
              <a:gd name="connsiteX16" fmla="*/ 7062857 w 7823624"/>
              <a:gd name="connsiteY16" fmla="*/ 396783 h 5505810"/>
              <a:gd name="connsiteX17" fmla="*/ 1780739 w 7823624"/>
              <a:gd name="connsiteY17" fmla="*/ 1190 h 5505810"/>
              <a:gd name="connsiteX18" fmla="*/ 2850847 w 7823624"/>
              <a:gd name="connsiteY18" fmla="*/ 384530 h 5505810"/>
              <a:gd name="connsiteX19" fmla="*/ 3809413 w 7823624"/>
              <a:gd name="connsiteY19" fmla="*/ 1153764 h 5505810"/>
              <a:gd name="connsiteX20" fmla="*/ 5160376 w 7823624"/>
              <a:gd name="connsiteY20" fmla="*/ 1003825 h 5505810"/>
              <a:gd name="connsiteX21" fmla="*/ 5677238 w 7823624"/>
              <a:gd name="connsiteY21" fmla="*/ 480424 h 5505810"/>
              <a:gd name="connsiteX22" fmla="*/ 7082965 w 7823624"/>
              <a:gd name="connsiteY22" fmla="*/ 1065272 h 5505810"/>
              <a:gd name="connsiteX23" fmla="*/ 7687818 w 7823624"/>
              <a:gd name="connsiteY23" fmla="*/ 1625585 h 5505810"/>
              <a:gd name="connsiteX24" fmla="*/ 7823624 w 7823624"/>
              <a:gd name="connsiteY24" fmla="*/ 1633445 h 5505810"/>
              <a:gd name="connsiteX25" fmla="*/ 7823624 w 7823624"/>
              <a:gd name="connsiteY25" fmla="*/ 5505810 h 5505810"/>
              <a:gd name="connsiteX26" fmla="*/ 1419133 w 7823624"/>
              <a:gd name="connsiteY26" fmla="*/ 5505810 h 5505810"/>
              <a:gd name="connsiteX27" fmla="*/ 1422753 w 7823624"/>
              <a:gd name="connsiteY27" fmla="*/ 5488656 h 5505810"/>
              <a:gd name="connsiteX28" fmla="*/ 1543078 w 7823624"/>
              <a:gd name="connsiteY28" fmla="*/ 4961644 h 5505810"/>
              <a:gd name="connsiteX29" fmla="*/ 1334564 w 7823624"/>
              <a:gd name="connsiteY29" fmla="*/ 4133160 h 5505810"/>
              <a:gd name="connsiteX30" fmla="*/ 670875 w 7823624"/>
              <a:gd name="connsiteY30" fmla="*/ 3489628 h 5505810"/>
              <a:gd name="connsiteX31" fmla="*/ 499515 w 7823624"/>
              <a:gd name="connsiteY31" fmla="*/ 578153 h 5505810"/>
              <a:gd name="connsiteX32" fmla="*/ 1780739 w 7823624"/>
              <a:gd name="connsiteY32" fmla="*/ 1190 h 550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823624" h="5505810">
                <a:moveTo>
                  <a:pt x="7676365" y="583688"/>
                </a:moveTo>
                <a:cubicBezTo>
                  <a:pt x="7719804" y="582304"/>
                  <a:pt x="7764489" y="590613"/>
                  <a:pt x="7807957" y="609260"/>
                </a:cubicBezTo>
                <a:lnTo>
                  <a:pt x="7823624" y="618028"/>
                </a:lnTo>
                <a:lnTo>
                  <a:pt x="7823624" y="1356037"/>
                </a:lnTo>
                <a:lnTo>
                  <a:pt x="7783921" y="1367061"/>
                </a:lnTo>
                <a:cubicBezTo>
                  <a:pt x="7751926" y="1371702"/>
                  <a:pt x="7718882" y="1370985"/>
                  <a:pt x="7685829" y="1364631"/>
                </a:cubicBezTo>
                <a:cubicBezTo>
                  <a:pt x="7641760" y="1356162"/>
                  <a:pt x="7597675" y="1337676"/>
                  <a:pt x="7556041" y="1308528"/>
                </a:cubicBezTo>
                <a:cubicBezTo>
                  <a:pt x="7389499" y="1191936"/>
                  <a:pt x="7325207" y="948898"/>
                  <a:pt x="7412440" y="765688"/>
                </a:cubicBezTo>
                <a:cubicBezTo>
                  <a:pt x="7466961" y="651183"/>
                  <a:pt x="7567768" y="587147"/>
                  <a:pt x="7676365" y="583688"/>
                </a:cubicBezTo>
                <a:close/>
                <a:moveTo>
                  <a:pt x="7062857" y="396783"/>
                </a:moveTo>
                <a:cubicBezTo>
                  <a:pt x="7084657" y="400973"/>
                  <a:pt x="7106463" y="410117"/>
                  <a:pt x="7127059" y="424535"/>
                </a:cubicBezTo>
                <a:cubicBezTo>
                  <a:pt x="7209442" y="482209"/>
                  <a:pt x="7241245" y="602433"/>
                  <a:pt x="7198094" y="693059"/>
                </a:cubicBezTo>
                <a:cubicBezTo>
                  <a:pt x="7176519" y="738373"/>
                  <a:pt x="7140289" y="767709"/>
                  <a:pt x="7099157" y="778505"/>
                </a:cubicBezTo>
                <a:cubicBezTo>
                  <a:pt x="7078590" y="783905"/>
                  <a:pt x="7056797" y="784670"/>
                  <a:pt x="7034998" y="780480"/>
                </a:cubicBezTo>
                <a:cubicBezTo>
                  <a:pt x="7013198" y="776289"/>
                  <a:pt x="6991391" y="767146"/>
                  <a:pt x="6970795" y="752727"/>
                </a:cubicBezTo>
                <a:cubicBezTo>
                  <a:pt x="6888412" y="695052"/>
                  <a:pt x="6856608" y="574829"/>
                  <a:pt x="6899760" y="484203"/>
                </a:cubicBezTo>
                <a:cubicBezTo>
                  <a:pt x="6932124" y="416232"/>
                  <a:pt x="6997458" y="384213"/>
                  <a:pt x="7062857" y="396783"/>
                </a:cubicBezTo>
                <a:close/>
                <a:moveTo>
                  <a:pt x="1780739" y="1190"/>
                </a:moveTo>
                <a:cubicBezTo>
                  <a:pt x="2129768" y="14988"/>
                  <a:pt x="2488852" y="148495"/>
                  <a:pt x="2850847" y="384530"/>
                </a:cubicBezTo>
                <a:cubicBezTo>
                  <a:pt x="3184362" y="601036"/>
                  <a:pt x="3487788" y="901267"/>
                  <a:pt x="3809413" y="1153764"/>
                </a:cubicBezTo>
                <a:cubicBezTo>
                  <a:pt x="4262448" y="1508236"/>
                  <a:pt x="4750558" y="1545992"/>
                  <a:pt x="5160376" y="1003825"/>
                </a:cubicBezTo>
                <a:cubicBezTo>
                  <a:pt x="5313232" y="801671"/>
                  <a:pt x="5481196" y="587300"/>
                  <a:pt x="5677238" y="480424"/>
                </a:cubicBezTo>
                <a:cubicBezTo>
                  <a:pt x="6182723" y="204840"/>
                  <a:pt x="6667481" y="431193"/>
                  <a:pt x="7082965" y="1065272"/>
                </a:cubicBezTo>
                <a:cubicBezTo>
                  <a:pt x="7249706" y="1319645"/>
                  <a:pt x="7421998" y="1601453"/>
                  <a:pt x="7687818" y="1625585"/>
                </a:cubicBezTo>
                <a:lnTo>
                  <a:pt x="7823624" y="1633445"/>
                </a:lnTo>
                <a:lnTo>
                  <a:pt x="7823624" y="5505810"/>
                </a:lnTo>
                <a:lnTo>
                  <a:pt x="1419133" y="5505810"/>
                </a:lnTo>
                <a:lnTo>
                  <a:pt x="1422753" y="5488656"/>
                </a:lnTo>
                <a:cubicBezTo>
                  <a:pt x="1462649" y="5312984"/>
                  <a:pt x="1506176" y="5138278"/>
                  <a:pt x="1543078" y="4961644"/>
                </a:cubicBezTo>
                <a:cubicBezTo>
                  <a:pt x="1609806" y="4640258"/>
                  <a:pt x="1539760" y="4343419"/>
                  <a:pt x="1334564" y="4133160"/>
                </a:cubicBezTo>
                <a:cubicBezTo>
                  <a:pt x="1117562" y="3910930"/>
                  <a:pt x="900716" y="3685928"/>
                  <a:pt x="670875" y="3489628"/>
                </a:cubicBezTo>
                <a:cubicBezTo>
                  <a:pt x="-321639" y="2642174"/>
                  <a:pt x="-67393" y="1165752"/>
                  <a:pt x="499515" y="578153"/>
                </a:cubicBezTo>
                <a:cubicBezTo>
                  <a:pt x="899852" y="163598"/>
                  <a:pt x="1331986" y="-16550"/>
                  <a:pt x="1780739" y="11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50057-3F35-2A93-AF1E-747E8504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3"/>
            <a:ext cx="10972800" cy="1570804"/>
          </a:xfrm>
        </p:spPr>
        <p:txBody>
          <a:bodyPr>
            <a:normAutofit/>
          </a:bodyPr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87DAC-7A31-27AC-32F3-9CA92FBDB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397689"/>
            <a:ext cx="4399356" cy="3445893"/>
          </a:xfrm>
        </p:spPr>
        <p:txBody>
          <a:bodyPr>
            <a:noAutofit/>
          </a:bodyPr>
          <a:lstStyle/>
          <a:p>
            <a:r>
              <a:rPr lang="en-US" sz="3200" dirty="0"/>
              <a:t>How do we introduce active learning to lecturers from other international contexts that have never experienced active learning before? </a:t>
            </a:r>
          </a:p>
        </p:txBody>
      </p:sp>
      <p:pic>
        <p:nvPicPr>
          <p:cNvPr id="7" name="Graphic 6" descr="Customer Review">
            <a:extLst>
              <a:ext uri="{FF2B5EF4-FFF2-40B4-BE49-F238E27FC236}">
                <a16:creationId xmlns:a16="http://schemas.microsoft.com/office/drawing/2014/main" id="{F5302F50-E997-E453-ECEA-B05D0627B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3046" y="2636356"/>
            <a:ext cx="3445892" cy="34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5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AFB46C-95E2-25A1-2F8D-819B5DC87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33" y="0"/>
            <a:ext cx="11239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38405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AnalogousFromRegularSeedLeftStep">
      <a:dk1>
        <a:srgbClr val="000000"/>
      </a:dk1>
      <a:lt1>
        <a:srgbClr val="FFFFFF"/>
      </a:lt1>
      <a:dk2>
        <a:srgbClr val="22243E"/>
      </a:dk2>
      <a:lt2>
        <a:srgbClr val="E8E2E5"/>
      </a:lt2>
      <a:accent1>
        <a:srgbClr val="47B479"/>
      </a:accent1>
      <a:accent2>
        <a:srgbClr val="3BB140"/>
      </a:accent2>
      <a:accent3>
        <a:srgbClr val="6DB146"/>
      </a:accent3>
      <a:accent4>
        <a:srgbClr val="93AB39"/>
      </a:accent4>
      <a:accent5>
        <a:srgbClr val="B69F47"/>
      </a:accent5>
      <a:accent6>
        <a:srgbClr val="B1683B"/>
      </a:accent6>
      <a:hlink>
        <a:srgbClr val="BF3F84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325</Words>
  <Application>Microsoft Macintosh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Posterama</vt:lpstr>
      <vt:lpstr>SplashVTI</vt:lpstr>
      <vt:lpstr>Teaching academics about active learning</vt:lpstr>
      <vt:lpstr>Professional development at UB</vt:lpstr>
      <vt:lpstr>About the course</vt:lpstr>
      <vt:lpstr>Course structure </vt:lpstr>
      <vt:lpstr>Active Learning Strategies that worked!!!</vt:lpstr>
      <vt:lpstr>Examples of activities used </vt:lpstr>
      <vt:lpstr>PowerPoint Presentation</vt:lpstr>
      <vt:lpstr>Challenge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Active Learning to boost student engagement</dc:title>
  <dc:creator>Fox, Bianca</dc:creator>
  <cp:lastModifiedBy>Fox, Bianca</cp:lastModifiedBy>
  <cp:revision>16</cp:revision>
  <dcterms:created xsi:type="dcterms:W3CDTF">2022-04-26T05:49:43Z</dcterms:created>
  <dcterms:modified xsi:type="dcterms:W3CDTF">2022-06-24T18:38:33Z</dcterms:modified>
</cp:coreProperties>
</file>