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753600" cy="73152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Poppins Medium" panose="00000600000000000000" pitchFamily="2" charset="0"/>
      <p:regular r:id="rId11"/>
      <p:italic r:id="rId12"/>
    </p:embeddedFont>
    <p:embeddedFont>
      <p:font typeface="Poppins Medium Bold" panose="020B0604020202020204" charset="0"/>
      <p:regular r:id="rId13"/>
      <p:bold r:id="rId14"/>
    </p:embeddedFont>
  </p:embeddedFontLst>
  <p:defaultTextStyle>
    <a:defPPr>
      <a:defRPr lang="en-US"/>
    </a:defPPr>
    <a:lvl1pPr marL="0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4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9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4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18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22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27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31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36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1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71" autoAdjust="0"/>
    <p:restoredTop sz="94650" autoAdjust="0"/>
  </p:normalViewPr>
  <p:slideViewPr>
    <p:cSldViewPr>
      <p:cViewPr varScale="1">
        <p:scale>
          <a:sx n="113" d="100"/>
          <a:sy n="113" d="100"/>
        </p:scale>
        <p:origin x="17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95DB9-E94C-1945-8733-E629960C23E9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16042-F7B9-6745-B7D0-B26002048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151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4" algn="l" defTabSz="9142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09" algn="l" defTabSz="9142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14" algn="l" defTabSz="9142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18" algn="l" defTabSz="9142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22" algn="l" defTabSz="9142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27" algn="l" defTabSz="9142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1" algn="l" defTabSz="9142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36" algn="l" defTabSz="9142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16042-F7B9-6745-B7D0-B26002048C0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277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6" indent="0">
              <a:buNone/>
              <a:defRPr sz="1600" b="1"/>
            </a:lvl7pPr>
            <a:lvl8pPr marL="3200268" indent="0">
              <a:buNone/>
              <a:defRPr sz="1600" b="1"/>
            </a:lvl8pPr>
            <a:lvl9pPr marL="365744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6" indent="0">
              <a:buNone/>
              <a:defRPr sz="1600" b="1"/>
            </a:lvl7pPr>
            <a:lvl8pPr marL="3200268" indent="0">
              <a:buNone/>
              <a:defRPr sz="1600" b="1"/>
            </a:lvl8pPr>
            <a:lvl9pPr marL="365744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1" indent="0">
              <a:buNone/>
              <a:defRPr sz="1200"/>
            </a:lvl2pPr>
            <a:lvl3pPr marL="914362" indent="0">
              <a:buNone/>
              <a:defRPr sz="1000"/>
            </a:lvl3pPr>
            <a:lvl4pPr marL="1371543" indent="0">
              <a:buNone/>
              <a:defRPr sz="900"/>
            </a:lvl4pPr>
            <a:lvl5pPr marL="1828724" indent="0">
              <a:buNone/>
              <a:defRPr sz="900"/>
            </a:lvl5pPr>
            <a:lvl6pPr marL="2285905" indent="0">
              <a:buNone/>
              <a:defRPr sz="900"/>
            </a:lvl6pPr>
            <a:lvl7pPr marL="2743086" indent="0">
              <a:buNone/>
              <a:defRPr sz="900"/>
            </a:lvl7pPr>
            <a:lvl8pPr marL="3200268" indent="0">
              <a:buNone/>
              <a:defRPr sz="900"/>
            </a:lvl8pPr>
            <a:lvl9pPr marL="36574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1" indent="0">
              <a:buNone/>
              <a:defRPr sz="2800"/>
            </a:lvl2pPr>
            <a:lvl3pPr marL="914362" indent="0">
              <a:buNone/>
              <a:defRPr sz="2400"/>
            </a:lvl3pPr>
            <a:lvl4pPr marL="1371543" indent="0">
              <a:buNone/>
              <a:defRPr sz="2000"/>
            </a:lvl4pPr>
            <a:lvl5pPr marL="1828724" indent="0">
              <a:buNone/>
              <a:defRPr sz="2000"/>
            </a:lvl5pPr>
            <a:lvl6pPr marL="2285905" indent="0">
              <a:buNone/>
              <a:defRPr sz="2000"/>
            </a:lvl6pPr>
            <a:lvl7pPr marL="2743086" indent="0">
              <a:buNone/>
              <a:defRPr sz="2000"/>
            </a:lvl7pPr>
            <a:lvl8pPr marL="3200268" indent="0">
              <a:buNone/>
              <a:defRPr sz="2000"/>
            </a:lvl8pPr>
            <a:lvl9pPr marL="365744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1" indent="0">
              <a:buNone/>
              <a:defRPr sz="1200"/>
            </a:lvl2pPr>
            <a:lvl3pPr marL="914362" indent="0">
              <a:buNone/>
              <a:defRPr sz="1000"/>
            </a:lvl3pPr>
            <a:lvl4pPr marL="1371543" indent="0">
              <a:buNone/>
              <a:defRPr sz="900"/>
            </a:lvl4pPr>
            <a:lvl5pPr marL="1828724" indent="0">
              <a:buNone/>
              <a:defRPr sz="900"/>
            </a:lvl5pPr>
            <a:lvl6pPr marL="2285905" indent="0">
              <a:buNone/>
              <a:defRPr sz="900"/>
            </a:lvl6pPr>
            <a:lvl7pPr marL="2743086" indent="0">
              <a:buNone/>
              <a:defRPr sz="900"/>
            </a:lvl7pPr>
            <a:lvl8pPr marL="3200268" indent="0">
              <a:buNone/>
              <a:defRPr sz="900"/>
            </a:lvl8pPr>
            <a:lvl9pPr marL="36574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6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6" indent="-342886" algn="l" defTabSz="91436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9" indent="-285738" algn="l" defTabSz="91436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3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4" indent="-228591" algn="l" defTabSz="91436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5" indent="-228591" algn="l" defTabSz="91436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6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7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8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9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4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5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6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8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9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AutoShape 19">
            <a:extLst>
              <a:ext uri="{FF2B5EF4-FFF2-40B4-BE49-F238E27FC236}">
                <a16:creationId xmlns:a16="http://schemas.microsoft.com/office/drawing/2014/main" id="{5C973E29-7BDE-0347-A182-CF8FD0007762}"/>
              </a:ext>
            </a:extLst>
          </p:cNvPr>
          <p:cNvSpPr/>
          <p:nvPr/>
        </p:nvSpPr>
        <p:spPr>
          <a:xfrm rot="16200000">
            <a:off x="7767907" y="1245348"/>
            <a:ext cx="209786" cy="0"/>
          </a:xfrm>
          <a:prstGeom prst="line">
            <a:avLst/>
          </a:prstGeom>
          <a:ln w="14597" cap="rnd">
            <a:solidFill>
              <a:srgbClr val="12121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dirty="0"/>
          </a:p>
        </p:txBody>
      </p:sp>
      <p:sp>
        <p:nvSpPr>
          <p:cNvPr id="3" name="AutoShape 3"/>
          <p:cNvSpPr/>
          <p:nvPr/>
        </p:nvSpPr>
        <p:spPr>
          <a:xfrm flipV="1">
            <a:off x="7522320" y="3801198"/>
            <a:ext cx="2261187" cy="0"/>
          </a:xfrm>
          <a:prstGeom prst="line">
            <a:avLst/>
          </a:prstGeom>
          <a:ln w="95250" cap="flat">
            <a:solidFill>
              <a:srgbClr val="051AB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sz="8732" dirty="0"/>
          </a:p>
        </p:txBody>
      </p:sp>
      <p:sp>
        <p:nvSpPr>
          <p:cNvPr id="4" name="AutoShape 4"/>
          <p:cNvSpPr/>
          <p:nvPr/>
        </p:nvSpPr>
        <p:spPr>
          <a:xfrm rot="-5400000">
            <a:off x="284173" y="3875151"/>
            <a:ext cx="5489509" cy="998"/>
          </a:xfrm>
          <a:prstGeom prst="line">
            <a:avLst/>
          </a:prstGeom>
          <a:ln w="95250" cap="flat">
            <a:solidFill>
              <a:srgbClr val="051AB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dirty="0"/>
          </a:p>
        </p:txBody>
      </p:sp>
      <p:grpSp>
        <p:nvGrpSpPr>
          <p:cNvPr id="5" name="Group 5"/>
          <p:cNvGrpSpPr/>
          <p:nvPr/>
        </p:nvGrpSpPr>
        <p:grpSpPr>
          <a:xfrm>
            <a:off x="-40317" y="6533790"/>
            <a:ext cx="9823824" cy="792026"/>
            <a:chOff x="0" y="0"/>
            <a:chExt cx="4639733" cy="3767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39733" cy="376763"/>
            </a:xfrm>
            <a:custGeom>
              <a:avLst/>
              <a:gdLst/>
              <a:ahLst/>
              <a:cxnLst/>
              <a:rect l="l" t="t" r="r" b="b"/>
              <a:pathLst>
                <a:path w="4639733" h="376763">
                  <a:moveTo>
                    <a:pt x="0" y="0"/>
                  </a:moveTo>
                  <a:lnTo>
                    <a:pt x="4639733" y="0"/>
                  </a:lnTo>
                  <a:lnTo>
                    <a:pt x="4639733" y="376763"/>
                  </a:lnTo>
                  <a:lnTo>
                    <a:pt x="0" y="376763"/>
                  </a:lnTo>
                  <a:close/>
                </a:path>
              </a:pathLst>
            </a:custGeom>
            <a:solidFill>
              <a:srgbClr val="051AB0"/>
            </a:solidFill>
            <a:ln>
              <a:solidFill>
                <a:srgbClr val="051AB0"/>
              </a:solidFill>
            </a:ln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7" name="AutoShape 7"/>
          <p:cNvSpPr/>
          <p:nvPr/>
        </p:nvSpPr>
        <p:spPr>
          <a:xfrm rot="-5400000">
            <a:off x="4730098" y="3913853"/>
            <a:ext cx="5568982" cy="3065"/>
          </a:xfrm>
          <a:prstGeom prst="line">
            <a:avLst/>
          </a:prstGeom>
          <a:ln w="95250" cap="flat">
            <a:solidFill>
              <a:srgbClr val="051AB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sz="8732" dirty="0"/>
          </a:p>
        </p:txBody>
      </p:sp>
      <p:sp>
        <p:nvSpPr>
          <p:cNvPr id="8" name="AutoShape 8"/>
          <p:cNvSpPr/>
          <p:nvPr/>
        </p:nvSpPr>
        <p:spPr>
          <a:xfrm rot="-5400000" flipH="1">
            <a:off x="5274872" y="923747"/>
            <a:ext cx="0" cy="4476372"/>
          </a:xfrm>
          <a:prstGeom prst="line">
            <a:avLst/>
          </a:prstGeom>
          <a:ln w="95250" cap="flat">
            <a:solidFill>
              <a:srgbClr val="051AB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sz="8732" dirty="0"/>
          </a:p>
        </p:txBody>
      </p:sp>
      <p:grpSp>
        <p:nvGrpSpPr>
          <p:cNvPr id="9" name="Group 9"/>
          <p:cNvGrpSpPr/>
          <p:nvPr/>
        </p:nvGrpSpPr>
        <p:grpSpPr>
          <a:xfrm rot="-10800000">
            <a:off x="626376" y="1384549"/>
            <a:ext cx="1152092" cy="332294"/>
            <a:chOff x="0" y="0"/>
            <a:chExt cx="11430588" cy="34163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30588" cy="3416300"/>
            </a:xfrm>
            <a:custGeom>
              <a:avLst/>
              <a:gdLst/>
              <a:ahLst/>
              <a:cxnLst/>
              <a:rect l="l" t="t" r="r" b="b"/>
              <a:pathLst>
                <a:path w="11430588" h="3416300">
                  <a:moveTo>
                    <a:pt x="6833617" y="0"/>
                  </a:moveTo>
                  <a:lnTo>
                    <a:pt x="993140" y="0"/>
                  </a:lnTo>
                  <a:lnTo>
                    <a:pt x="3810" y="1699260"/>
                  </a:lnTo>
                  <a:lnTo>
                    <a:pt x="0" y="1706880"/>
                  </a:lnTo>
                  <a:lnTo>
                    <a:pt x="993140" y="3416300"/>
                  </a:lnTo>
                  <a:lnTo>
                    <a:pt x="11430588" y="3416300"/>
                  </a:lnTo>
                  <a:lnTo>
                    <a:pt x="11430588" y="0"/>
                  </a:lnTo>
                  <a:lnTo>
                    <a:pt x="6833616" y="0"/>
                  </a:lnTo>
                  <a:close/>
                  <a:moveTo>
                    <a:pt x="11405188" y="3390900"/>
                  </a:moveTo>
                  <a:lnTo>
                    <a:pt x="1007110" y="3390900"/>
                  </a:lnTo>
                  <a:lnTo>
                    <a:pt x="29210" y="1708150"/>
                  </a:lnTo>
                  <a:lnTo>
                    <a:pt x="1007110" y="25400"/>
                  </a:lnTo>
                  <a:lnTo>
                    <a:pt x="11405188" y="25400"/>
                  </a:lnTo>
                  <a:lnTo>
                    <a:pt x="11405188" y="3390900"/>
                  </a:lnTo>
                  <a:close/>
                  <a:moveTo>
                    <a:pt x="6833617" y="177800"/>
                  </a:moveTo>
                  <a:lnTo>
                    <a:pt x="11252788" y="177800"/>
                  </a:lnTo>
                  <a:lnTo>
                    <a:pt x="11252788" y="3263900"/>
                  </a:lnTo>
                  <a:lnTo>
                    <a:pt x="1098550" y="3263900"/>
                  </a:lnTo>
                  <a:lnTo>
                    <a:pt x="201930" y="1720850"/>
                  </a:lnTo>
                  <a:lnTo>
                    <a:pt x="1098550" y="177800"/>
                  </a:lnTo>
                  <a:lnTo>
                    <a:pt x="6833616" y="177800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79470" y="1036932"/>
            <a:ext cx="468855" cy="718726"/>
            <a:chOff x="0" y="-7364"/>
            <a:chExt cx="625140" cy="958302"/>
          </a:xfrm>
        </p:grpSpPr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39539" y="390148"/>
              <a:ext cx="560790" cy="560790"/>
              <a:chOff x="0" y="0"/>
              <a:chExt cx="6355080" cy="635508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121212"/>
              </a:solidFill>
            </p:spPr>
          </p:sp>
        </p:grpSp>
        <p:sp>
          <p:nvSpPr>
            <p:cNvPr id="14" name="AutoShape 14"/>
            <p:cNvSpPr/>
            <p:nvPr/>
          </p:nvSpPr>
          <p:spPr>
            <a:xfrm rot="-5400000">
              <a:off x="119130" y="193441"/>
              <a:ext cx="401609" cy="0"/>
            </a:xfrm>
            <a:prstGeom prst="line">
              <a:avLst/>
            </a:prstGeom>
            <a:ln w="14728" cap="rnd">
              <a:solidFill>
                <a:srgbClr val="12121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503654"/>
              <a:ext cx="625140" cy="3634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18"/>
                </a:lnSpc>
                <a:spcBef>
                  <a:spcPct val="0"/>
                </a:spcBef>
              </a:pPr>
              <a:r>
                <a:rPr lang="en-US" sz="1584" dirty="0">
                  <a:solidFill>
                    <a:srgbClr val="121212"/>
                  </a:solidFill>
                  <a:latin typeface="Poppins Medium"/>
                </a:rPr>
                <a:t>01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190823" y="1043329"/>
            <a:ext cx="464681" cy="712328"/>
            <a:chOff x="-627" y="-7299"/>
            <a:chExt cx="619575" cy="949771"/>
          </a:xfrm>
        </p:grpSpPr>
        <p:grpSp>
          <p:nvGrpSpPr>
            <p:cNvPr id="17" name="Group 17"/>
            <p:cNvGrpSpPr>
              <a:grpSpLocks noChangeAspect="1"/>
            </p:cNvGrpSpPr>
            <p:nvPr/>
          </p:nvGrpSpPr>
          <p:grpSpPr>
            <a:xfrm>
              <a:off x="39187" y="386675"/>
              <a:ext cx="555797" cy="555797"/>
              <a:chOff x="0" y="0"/>
              <a:chExt cx="6355080" cy="635508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121212"/>
              </a:solidFill>
            </p:spPr>
          </p:sp>
        </p:grpSp>
        <p:sp>
          <p:nvSpPr>
            <p:cNvPr id="19" name="AutoShape 19"/>
            <p:cNvSpPr/>
            <p:nvPr/>
          </p:nvSpPr>
          <p:spPr>
            <a:xfrm rot="-5400000">
              <a:off x="118069" y="191718"/>
              <a:ext cx="398033" cy="0"/>
            </a:xfrm>
            <a:prstGeom prst="line">
              <a:avLst/>
            </a:prstGeom>
            <a:ln w="14597" cap="rnd">
              <a:solidFill>
                <a:srgbClr val="12121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-627" y="469133"/>
              <a:ext cx="619575" cy="362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99"/>
                </a:lnSpc>
                <a:spcBef>
                  <a:spcPct val="0"/>
                </a:spcBef>
              </a:pPr>
              <a:r>
                <a:rPr lang="en-US" sz="1570" dirty="0">
                  <a:solidFill>
                    <a:srgbClr val="121212"/>
                  </a:solidFill>
                  <a:latin typeface="Poppins Medium"/>
                </a:rPr>
                <a:t>02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201320" y="3215298"/>
            <a:ext cx="476051" cy="563861"/>
            <a:chOff x="0" y="213718"/>
            <a:chExt cx="634735" cy="751815"/>
          </a:xfrm>
        </p:grpSpPr>
        <p:grpSp>
          <p:nvGrpSpPr>
            <p:cNvPr id="22" name="Group 22"/>
            <p:cNvGrpSpPr>
              <a:grpSpLocks noChangeAspect="1"/>
            </p:cNvGrpSpPr>
            <p:nvPr/>
          </p:nvGrpSpPr>
          <p:grpSpPr>
            <a:xfrm>
              <a:off x="40146" y="396136"/>
              <a:ext cx="569397" cy="569397"/>
              <a:chOff x="0" y="0"/>
              <a:chExt cx="6355080" cy="635508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121212"/>
              </a:solidFill>
            </p:spPr>
          </p:sp>
        </p:grpSp>
        <p:sp>
          <p:nvSpPr>
            <p:cNvPr id="24" name="AutoShape 24"/>
            <p:cNvSpPr/>
            <p:nvPr/>
          </p:nvSpPr>
          <p:spPr>
            <a:xfrm rot="16200000" flipV="1">
              <a:off x="231139" y="306591"/>
              <a:ext cx="186577" cy="832"/>
            </a:xfrm>
            <a:prstGeom prst="line">
              <a:avLst/>
            </a:prstGeom>
            <a:ln w="14954" cap="rnd">
              <a:solidFill>
                <a:srgbClr val="12121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502296"/>
              <a:ext cx="634735" cy="377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52"/>
                </a:lnSpc>
                <a:spcBef>
                  <a:spcPct val="0"/>
                </a:spcBef>
              </a:pPr>
              <a:r>
                <a:rPr lang="en-US" sz="1609" dirty="0">
                  <a:solidFill>
                    <a:srgbClr val="000000"/>
                  </a:solidFill>
                  <a:latin typeface="Poppins Medium"/>
                </a:rPr>
                <a:t>03</a:t>
              </a:r>
            </a:p>
          </p:txBody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7662473" y="1338550"/>
            <a:ext cx="418743" cy="418743"/>
            <a:chOff x="0" y="0"/>
            <a:chExt cx="6355080" cy="635508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121212"/>
            </a:solidFill>
          </p:spPr>
        </p:sp>
      </p:grpSp>
      <p:sp>
        <p:nvSpPr>
          <p:cNvPr id="29" name="TextBox 29"/>
          <p:cNvSpPr txBox="1"/>
          <p:nvPr/>
        </p:nvSpPr>
        <p:spPr>
          <a:xfrm>
            <a:off x="7618884" y="1404608"/>
            <a:ext cx="517471" cy="2722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09"/>
              </a:lnSpc>
              <a:spcBef>
                <a:spcPct val="0"/>
              </a:spcBef>
            </a:pPr>
            <a:r>
              <a:rPr lang="en-US" sz="1577" dirty="0">
                <a:solidFill>
                  <a:srgbClr val="121212"/>
                </a:solidFill>
                <a:latin typeface="Poppins Medium"/>
              </a:rPr>
              <a:t>04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7653623" y="3848522"/>
            <a:ext cx="460465" cy="551795"/>
            <a:chOff x="147478" y="58210"/>
            <a:chExt cx="613953" cy="735727"/>
          </a:xfrm>
        </p:grpSpPr>
        <p:grpSp>
          <p:nvGrpSpPr>
            <p:cNvPr id="31" name="Group 31"/>
            <p:cNvGrpSpPr>
              <a:grpSpLocks noChangeAspect="1"/>
            </p:cNvGrpSpPr>
            <p:nvPr/>
          </p:nvGrpSpPr>
          <p:grpSpPr>
            <a:xfrm>
              <a:off x="166847" y="243182"/>
              <a:ext cx="550755" cy="550755"/>
              <a:chOff x="1477143" y="-1615271"/>
              <a:chExt cx="6355080" cy="635508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1477143" y="-1615271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121212"/>
              </a:solidFill>
            </p:spPr>
          </p:sp>
        </p:grpSp>
        <p:sp>
          <p:nvSpPr>
            <p:cNvPr id="33" name="AutoShape 33"/>
            <p:cNvSpPr/>
            <p:nvPr/>
          </p:nvSpPr>
          <p:spPr>
            <a:xfrm rot="16140000">
              <a:off x="358708" y="144371"/>
              <a:ext cx="176837" cy="4516"/>
            </a:xfrm>
            <a:prstGeom prst="line">
              <a:avLst/>
            </a:prstGeom>
            <a:ln w="14464" cap="rnd">
              <a:solidFill>
                <a:srgbClr val="12121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47478" y="347315"/>
              <a:ext cx="613953" cy="3618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9"/>
                </a:lnSpc>
                <a:spcBef>
                  <a:spcPct val="0"/>
                </a:spcBef>
              </a:pPr>
              <a:r>
                <a:rPr lang="en-US" sz="1556" dirty="0">
                  <a:solidFill>
                    <a:srgbClr val="121212"/>
                  </a:solidFill>
                  <a:latin typeface="Poppins Medium"/>
                </a:rPr>
                <a:t>05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-40317" y="-53718"/>
            <a:ext cx="9823823" cy="1200440"/>
            <a:chOff x="0" y="0"/>
            <a:chExt cx="6852959" cy="727091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6852959" cy="727091"/>
            </a:xfrm>
            <a:custGeom>
              <a:avLst/>
              <a:gdLst/>
              <a:ahLst/>
              <a:cxnLst/>
              <a:rect l="l" t="t" r="r" b="b"/>
              <a:pathLst>
                <a:path w="6852959" h="727091">
                  <a:moveTo>
                    <a:pt x="0" y="0"/>
                  </a:moveTo>
                  <a:lnTo>
                    <a:pt x="6852959" y="0"/>
                  </a:lnTo>
                  <a:lnTo>
                    <a:pt x="6852959" y="727091"/>
                  </a:lnTo>
                  <a:lnTo>
                    <a:pt x="0" y="727091"/>
                  </a:lnTo>
                  <a:close/>
                </a:path>
              </a:pathLst>
            </a:custGeom>
            <a:solidFill>
              <a:srgbClr val="061BB0"/>
            </a:solidFill>
          </p:spPr>
          <p:txBody>
            <a:bodyPr/>
            <a:lstStyle/>
            <a:p>
              <a:endParaRPr lang="en-GB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9" name="Group 39"/>
          <p:cNvGrpSpPr/>
          <p:nvPr/>
        </p:nvGrpSpPr>
        <p:grpSpPr>
          <a:xfrm rot="-10800000">
            <a:off x="8194803" y="1384256"/>
            <a:ext cx="1521256" cy="332294"/>
            <a:chOff x="0" y="0"/>
            <a:chExt cx="15639975" cy="34163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5639976" cy="3416300"/>
            </a:xfrm>
            <a:custGeom>
              <a:avLst/>
              <a:gdLst/>
              <a:ahLst/>
              <a:cxnLst/>
              <a:rect l="l" t="t" r="r" b="b"/>
              <a:pathLst>
                <a:path w="15639976" h="3416300">
                  <a:moveTo>
                    <a:pt x="9224391" y="0"/>
                  </a:moveTo>
                  <a:lnTo>
                    <a:pt x="993140" y="0"/>
                  </a:lnTo>
                  <a:lnTo>
                    <a:pt x="3810" y="1699260"/>
                  </a:lnTo>
                  <a:lnTo>
                    <a:pt x="0" y="1706880"/>
                  </a:lnTo>
                  <a:lnTo>
                    <a:pt x="993140" y="3416300"/>
                  </a:lnTo>
                  <a:lnTo>
                    <a:pt x="15639976" y="3416300"/>
                  </a:lnTo>
                  <a:lnTo>
                    <a:pt x="15639976" y="0"/>
                  </a:lnTo>
                  <a:lnTo>
                    <a:pt x="9224390" y="0"/>
                  </a:lnTo>
                  <a:close/>
                  <a:moveTo>
                    <a:pt x="15614576" y="3390900"/>
                  </a:moveTo>
                  <a:lnTo>
                    <a:pt x="1007110" y="3390900"/>
                  </a:lnTo>
                  <a:lnTo>
                    <a:pt x="29210" y="1708150"/>
                  </a:lnTo>
                  <a:lnTo>
                    <a:pt x="1007110" y="25400"/>
                  </a:lnTo>
                  <a:lnTo>
                    <a:pt x="15614576" y="25400"/>
                  </a:lnTo>
                  <a:lnTo>
                    <a:pt x="15614576" y="3390900"/>
                  </a:lnTo>
                  <a:close/>
                  <a:moveTo>
                    <a:pt x="9224391" y="177800"/>
                  </a:moveTo>
                  <a:lnTo>
                    <a:pt x="15462176" y="177800"/>
                  </a:lnTo>
                  <a:lnTo>
                    <a:pt x="15462176" y="3263900"/>
                  </a:lnTo>
                  <a:lnTo>
                    <a:pt x="1098550" y="3263900"/>
                  </a:lnTo>
                  <a:lnTo>
                    <a:pt x="201930" y="1720850"/>
                  </a:lnTo>
                  <a:lnTo>
                    <a:pt x="1098550" y="177800"/>
                  </a:lnTo>
                  <a:lnTo>
                    <a:pt x="9224391" y="177800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grpSp>
        <p:nvGrpSpPr>
          <p:cNvPr id="41" name="Group 41"/>
          <p:cNvGrpSpPr/>
          <p:nvPr/>
        </p:nvGrpSpPr>
        <p:grpSpPr>
          <a:xfrm rot="-10800000">
            <a:off x="3774832" y="1380580"/>
            <a:ext cx="1506764" cy="332294"/>
            <a:chOff x="0" y="0"/>
            <a:chExt cx="15490980" cy="34163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5490980" cy="3416300"/>
            </a:xfrm>
            <a:custGeom>
              <a:avLst/>
              <a:gdLst/>
              <a:ahLst/>
              <a:cxnLst/>
              <a:rect l="l" t="t" r="r" b="b"/>
              <a:pathLst>
                <a:path w="15490980" h="3416300">
                  <a:moveTo>
                    <a:pt x="9139768" y="0"/>
                  </a:moveTo>
                  <a:lnTo>
                    <a:pt x="993140" y="0"/>
                  </a:lnTo>
                  <a:lnTo>
                    <a:pt x="3810" y="1699260"/>
                  </a:lnTo>
                  <a:lnTo>
                    <a:pt x="0" y="1706880"/>
                  </a:lnTo>
                  <a:lnTo>
                    <a:pt x="993140" y="3416300"/>
                  </a:lnTo>
                  <a:lnTo>
                    <a:pt x="15490980" y="3416300"/>
                  </a:lnTo>
                  <a:lnTo>
                    <a:pt x="15490980" y="0"/>
                  </a:lnTo>
                  <a:lnTo>
                    <a:pt x="9139767" y="0"/>
                  </a:lnTo>
                  <a:close/>
                  <a:moveTo>
                    <a:pt x="15465580" y="3390900"/>
                  </a:moveTo>
                  <a:lnTo>
                    <a:pt x="1007110" y="3390900"/>
                  </a:lnTo>
                  <a:lnTo>
                    <a:pt x="29210" y="1708150"/>
                  </a:lnTo>
                  <a:lnTo>
                    <a:pt x="1007110" y="25400"/>
                  </a:lnTo>
                  <a:lnTo>
                    <a:pt x="15465580" y="25400"/>
                  </a:lnTo>
                  <a:lnTo>
                    <a:pt x="15465580" y="3390900"/>
                  </a:lnTo>
                  <a:close/>
                  <a:moveTo>
                    <a:pt x="9139768" y="177800"/>
                  </a:moveTo>
                  <a:lnTo>
                    <a:pt x="15313180" y="177800"/>
                  </a:lnTo>
                  <a:lnTo>
                    <a:pt x="15313180" y="3263900"/>
                  </a:lnTo>
                  <a:lnTo>
                    <a:pt x="1098550" y="3263900"/>
                  </a:lnTo>
                  <a:lnTo>
                    <a:pt x="201930" y="1720850"/>
                  </a:lnTo>
                  <a:lnTo>
                    <a:pt x="1098550" y="177800"/>
                  </a:lnTo>
                  <a:lnTo>
                    <a:pt x="9139767" y="177800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grpSp>
        <p:nvGrpSpPr>
          <p:cNvPr id="43" name="Group 43"/>
          <p:cNvGrpSpPr/>
          <p:nvPr/>
        </p:nvGrpSpPr>
        <p:grpSpPr>
          <a:xfrm rot="-10800000">
            <a:off x="3779973" y="3368451"/>
            <a:ext cx="1175533" cy="332294"/>
            <a:chOff x="0" y="0"/>
            <a:chExt cx="12085607" cy="34163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2085606" cy="3416300"/>
            </a:xfrm>
            <a:custGeom>
              <a:avLst/>
              <a:gdLst/>
              <a:ahLst/>
              <a:cxnLst/>
              <a:rect l="l" t="t" r="r" b="b"/>
              <a:pathLst>
                <a:path w="12085606" h="3416300">
                  <a:moveTo>
                    <a:pt x="7205643" y="0"/>
                  </a:moveTo>
                  <a:lnTo>
                    <a:pt x="993140" y="0"/>
                  </a:lnTo>
                  <a:lnTo>
                    <a:pt x="3810" y="1699260"/>
                  </a:lnTo>
                  <a:lnTo>
                    <a:pt x="0" y="1706880"/>
                  </a:lnTo>
                  <a:lnTo>
                    <a:pt x="993140" y="3416300"/>
                  </a:lnTo>
                  <a:lnTo>
                    <a:pt x="12085606" y="3416300"/>
                  </a:lnTo>
                  <a:lnTo>
                    <a:pt x="12085606" y="0"/>
                  </a:lnTo>
                  <a:lnTo>
                    <a:pt x="7205642" y="0"/>
                  </a:lnTo>
                  <a:close/>
                  <a:moveTo>
                    <a:pt x="12060206" y="3390900"/>
                  </a:moveTo>
                  <a:lnTo>
                    <a:pt x="1007110" y="3390900"/>
                  </a:lnTo>
                  <a:lnTo>
                    <a:pt x="29210" y="1708150"/>
                  </a:lnTo>
                  <a:lnTo>
                    <a:pt x="1007110" y="25400"/>
                  </a:lnTo>
                  <a:lnTo>
                    <a:pt x="12060206" y="25400"/>
                  </a:lnTo>
                  <a:lnTo>
                    <a:pt x="12060206" y="3390900"/>
                  </a:lnTo>
                  <a:close/>
                  <a:moveTo>
                    <a:pt x="7205643" y="177800"/>
                  </a:moveTo>
                  <a:lnTo>
                    <a:pt x="11907806" y="177800"/>
                  </a:lnTo>
                  <a:lnTo>
                    <a:pt x="11907806" y="3263900"/>
                  </a:lnTo>
                  <a:lnTo>
                    <a:pt x="1098550" y="3263900"/>
                  </a:lnTo>
                  <a:lnTo>
                    <a:pt x="201930" y="1720850"/>
                  </a:lnTo>
                  <a:lnTo>
                    <a:pt x="1098550" y="177800"/>
                  </a:lnTo>
                  <a:lnTo>
                    <a:pt x="7205642" y="177800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grpSp>
        <p:nvGrpSpPr>
          <p:cNvPr id="45" name="Group 45"/>
          <p:cNvGrpSpPr/>
          <p:nvPr/>
        </p:nvGrpSpPr>
        <p:grpSpPr>
          <a:xfrm rot="-10800000">
            <a:off x="8190533" y="4026825"/>
            <a:ext cx="1111821" cy="332294"/>
            <a:chOff x="0" y="0"/>
            <a:chExt cx="11430588" cy="34163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1430588" cy="3416300"/>
            </a:xfrm>
            <a:custGeom>
              <a:avLst/>
              <a:gdLst/>
              <a:ahLst/>
              <a:cxnLst/>
              <a:rect l="l" t="t" r="r" b="b"/>
              <a:pathLst>
                <a:path w="11430588" h="3416300">
                  <a:moveTo>
                    <a:pt x="6833617" y="0"/>
                  </a:moveTo>
                  <a:lnTo>
                    <a:pt x="993140" y="0"/>
                  </a:lnTo>
                  <a:lnTo>
                    <a:pt x="3810" y="1699260"/>
                  </a:lnTo>
                  <a:lnTo>
                    <a:pt x="0" y="1706880"/>
                  </a:lnTo>
                  <a:lnTo>
                    <a:pt x="993140" y="3416300"/>
                  </a:lnTo>
                  <a:lnTo>
                    <a:pt x="11430588" y="3416300"/>
                  </a:lnTo>
                  <a:lnTo>
                    <a:pt x="11430588" y="0"/>
                  </a:lnTo>
                  <a:lnTo>
                    <a:pt x="6833616" y="0"/>
                  </a:lnTo>
                  <a:close/>
                  <a:moveTo>
                    <a:pt x="11405188" y="3390900"/>
                  </a:moveTo>
                  <a:lnTo>
                    <a:pt x="1007110" y="3390900"/>
                  </a:lnTo>
                  <a:lnTo>
                    <a:pt x="29210" y="1708150"/>
                  </a:lnTo>
                  <a:lnTo>
                    <a:pt x="1007110" y="25400"/>
                  </a:lnTo>
                  <a:lnTo>
                    <a:pt x="11405188" y="25400"/>
                  </a:lnTo>
                  <a:lnTo>
                    <a:pt x="11405188" y="3390900"/>
                  </a:lnTo>
                  <a:close/>
                  <a:moveTo>
                    <a:pt x="6833617" y="177800"/>
                  </a:moveTo>
                  <a:lnTo>
                    <a:pt x="11252788" y="177800"/>
                  </a:lnTo>
                  <a:lnTo>
                    <a:pt x="11252788" y="3263900"/>
                  </a:lnTo>
                  <a:lnTo>
                    <a:pt x="1098550" y="3263900"/>
                  </a:lnTo>
                  <a:lnTo>
                    <a:pt x="201930" y="1720850"/>
                  </a:lnTo>
                  <a:lnTo>
                    <a:pt x="1098550" y="177800"/>
                  </a:lnTo>
                  <a:lnTo>
                    <a:pt x="6833616" y="177800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sp>
        <p:nvSpPr>
          <p:cNvPr id="54" name="TextBox 54"/>
          <p:cNvSpPr txBox="1"/>
          <p:nvPr/>
        </p:nvSpPr>
        <p:spPr>
          <a:xfrm>
            <a:off x="313897" y="6543239"/>
            <a:ext cx="7951121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3"/>
              </a:lnSpc>
              <a:spcBef>
                <a:spcPct val="0"/>
              </a:spcBef>
            </a:pPr>
            <a:r>
              <a:rPr lang="en-US" sz="666" dirty="0">
                <a:solidFill>
                  <a:srgbClr val="FFFFFF"/>
                </a:solidFill>
                <a:latin typeface="Poppins Medium Bold"/>
              </a:rPr>
              <a:t>References:</a:t>
            </a:r>
          </a:p>
          <a:p>
            <a:pPr>
              <a:lnSpc>
                <a:spcPts val="933"/>
              </a:lnSpc>
              <a:spcBef>
                <a:spcPct val="0"/>
              </a:spcBef>
            </a:pPr>
            <a:r>
              <a:rPr lang="en-US" sz="666" dirty="0">
                <a:solidFill>
                  <a:srgbClr val="FFFFFF"/>
                </a:solidFill>
                <a:latin typeface="Poppins Medium Bold"/>
              </a:rPr>
              <a:t>Race, P., 2014. Making Learning Happen: a guide for post-compulsory education. 3</a:t>
            </a:r>
            <a:r>
              <a:rPr lang="en-US" sz="666" baseline="30000" dirty="0">
                <a:solidFill>
                  <a:srgbClr val="FFFFFF"/>
                </a:solidFill>
                <a:latin typeface="Poppins Medium Bold"/>
              </a:rPr>
              <a:t>rd</a:t>
            </a:r>
            <a:r>
              <a:rPr lang="en-US" sz="666" dirty="0">
                <a:solidFill>
                  <a:srgbClr val="FFFFFF"/>
                </a:solidFill>
                <a:latin typeface="Poppins Medium Bold"/>
              </a:rPr>
              <a:t> ed. Sage.</a:t>
            </a:r>
          </a:p>
          <a:p>
            <a:pPr>
              <a:lnSpc>
                <a:spcPts val="933"/>
              </a:lnSpc>
              <a:spcBef>
                <a:spcPct val="0"/>
              </a:spcBef>
            </a:pPr>
            <a:r>
              <a:rPr lang="en-US" sz="666" dirty="0">
                <a:solidFill>
                  <a:srgbClr val="FFFFFF"/>
                </a:solidFill>
                <a:latin typeface="Poppins Medium Bold"/>
              </a:rPr>
              <a:t>Summers, R.J., 2020. Measures of engagement in the first three weeks of higher education predict subsequent activity and attainment in first year undergraduate students: a UK case study. Assessment &amp; Evaluation in Higher Education. Vol 46, 2021, issue 5.</a:t>
            </a:r>
          </a:p>
          <a:p>
            <a:pPr>
              <a:lnSpc>
                <a:spcPts val="933"/>
              </a:lnSpc>
              <a:spcBef>
                <a:spcPct val="0"/>
              </a:spcBef>
            </a:pPr>
            <a:r>
              <a:rPr lang="en-US" sz="666" dirty="0">
                <a:solidFill>
                  <a:srgbClr val="FFFFFF"/>
                </a:solidFill>
                <a:latin typeface="Poppins Medium Bold"/>
              </a:rPr>
              <a:t>Ed Fry, H. et. Al., 2015. A Handbook for teaching &amp; learning in higher education. 4</a:t>
            </a:r>
            <a:r>
              <a:rPr lang="en-US" sz="666" baseline="30000" dirty="0">
                <a:solidFill>
                  <a:srgbClr val="FFFFFF"/>
                </a:solidFill>
                <a:latin typeface="Poppins Medium Bold"/>
              </a:rPr>
              <a:t>th</a:t>
            </a:r>
            <a:r>
              <a:rPr lang="en-US" sz="666" dirty="0">
                <a:solidFill>
                  <a:srgbClr val="FFFFFF"/>
                </a:solidFill>
                <a:latin typeface="Poppins Medium Bold"/>
              </a:rPr>
              <a:t> Ed. </a:t>
            </a:r>
          </a:p>
          <a:p>
            <a:pPr>
              <a:lnSpc>
                <a:spcPts val="933"/>
              </a:lnSpc>
              <a:spcBef>
                <a:spcPct val="0"/>
              </a:spcBef>
            </a:pPr>
            <a:endParaRPr lang="en-US" sz="666" dirty="0">
              <a:solidFill>
                <a:srgbClr val="FFFFFF"/>
              </a:solidFill>
              <a:latin typeface="Poppins Medium Bold"/>
            </a:endParaRPr>
          </a:p>
          <a:p>
            <a:pPr>
              <a:lnSpc>
                <a:spcPts val="933"/>
              </a:lnSpc>
              <a:spcBef>
                <a:spcPct val="0"/>
              </a:spcBef>
            </a:pPr>
            <a:endParaRPr lang="en-US" sz="666" dirty="0">
              <a:solidFill>
                <a:srgbClr val="FFFFFF"/>
              </a:solidFill>
              <a:latin typeface="Poppins Medium Bold"/>
            </a:endParaRPr>
          </a:p>
          <a:p>
            <a:pPr>
              <a:lnSpc>
                <a:spcPts val="933"/>
              </a:lnSpc>
              <a:spcBef>
                <a:spcPct val="0"/>
              </a:spcBef>
            </a:pPr>
            <a:endParaRPr lang="en-US" sz="666" dirty="0">
              <a:solidFill>
                <a:srgbClr val="FFFFFF"/>
              </a:solidFill>
              <a:latin typeface="Poppins Medium Bold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102793" y="1840786"/>
            <a:ext cx="2811245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spc="3" dirty="0">
                <a:solidFill>
                  <a:srgbClr val="121212"/>
                </a:solidFill>
                <a:latin typeface="+mj-lt"/>
              </a:rPr>
              <a:t>After the excitement of Welcome Week, the First-Year student cohort are expected to be ready to begin their learning journey at NTU.  Surely a daunting prospect for many, especially those students from a Widening Participation background.  </a:t>
            </a:r>
          </a:p>
          <a:p>
            <a:endParaRPr lang="en-US" sz="1200" spc="3" dirty="0">
              <a:solidFill>
                <a:srgbClr val="121212"/>
              </a:solidFill>
              <a:latin typeface="+mj-lt"/>
            </a:endParaRPr>
          </a:p>
          <a:p>
            <a:r>
              <a:rPr lang="en-US" sz="1200" spc="3" dirty="0">
                <a:solidFill>
                  <a:srgbClr val="121212"/>
                </a:solidFill>
                <a:latin typeface="+mj-lt"/>
              </a:rPr>
              <a:t>This research proposal builds on a small-scale pilot study run in 2021-22 in the Forensic Science department.  A ‘Transition Week’ was developed for the students.  During this time, they were timetabled for a variety of sessions to enable them to self-reflect on their journey so far. </a:t>
            </a:r>
          </a:p>
          <a:p>
            <a:endParaRPr lang="en-US" sz="1200" spc="3" dirty="0">
              <a:solidFill>
                <a:srgbClr val="121212"/>
              </a:solidFill>
              <a:latin typeface="+mj-lt"/>
            </a:endParaRPr>
          </a:p>
          <a:p>
            <a:r>
              <a:rPr lang="en-US" sz="1200" spc="3" dirty="0">
                <a:solidFill>
                  <a:srgbClr val="121212"/>
                </a:solidFill>
                <a:latin typeface="+mj-lt"/>
              </a:rPr>
              <a:t>Having polled the students who participated, and received positive feedback, it was decided to gradually expand this pilot to other departments in SST.  </a:t>
            </a:r>
          </a:p>
          <a:p>
            <a:endParaRPr lang="en-US" sz="1200" spc="3" dirty="0">
              <a:solidFill>
                <a:srgbClr val="121212"/>
              </a:solidFill>
              <a:latin typeface="+mj-lt"/>
            </a:endParaRPr>
          </a:p>
          <a:p>
            <a:r>
              <a:rPr lang="en-US" sz="1200" spc="3" dirty="0">
                <a:solidFill>
                  <a:srgbClr val="121212"/>
                </a:solidFill>
                <a:latin typeface="+mj-lt"/>
              </a:rPr>
              <a:t>Computer Science and Engineering will deliver a Transitions Week during Term 1 of 2022-23.  These will be tailored to the needs of their students and the outcomes will be measured.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722509" y="1441404"/>
            <a:ext cx="1183763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69"/>
              </a:lnSpc>
              <a:spcBef>
                <a:spcPct val="0"/>
              </a:spcBef>
            </a:pPr>
            <a:r>
              <a:rPr lang="en-US" sz="1121" dirty="0">
                <a:solidFill>
                  <a:srgbClr val="121212"/>
                </a:solidFill>
                <a:latin typeface="Poppins Medium Bold"/>
              </a:rPr>
              <a:t>Introduction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7718169" y="1792976"/>
            <a:ext cx="1923440" cy="1837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05"/>
              </a:lnSpc>
              <a:spcBef>
                <a:spcPct val="0"/>
              </a:spcBef>
            </a:pPr>
            <a:r>
              <a:rPr lang="en-GB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Attendance will be measured as it will be delivered under the First-Year tutorial module and QR codes scanned. </a:t>
            </a:r>
          </a:p>
          <a:p>
            <a:pPr>
              <a:lnSpc>
                <a:spcPts val="1105"/>
              </a:lnSpc>
              <a:spcBef>
                <a:spcPct val="0"/>
              </a:spcBef>
            </a:pPr>
            <a:endParaRPr lang="en-GB" sz="1200" dirty="0"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ts val="1105"/>
              </a:lnSpc>
              <a:spcBef>
                <a:spcPct val="0"/>
              </a:spcBef>
            </a:pPr>
            <a:r>
              <a:rPr lang="en-GB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Success of the project can be measured in a MS Forms ‘before and after’ survey with a Likert Scale questionnaire.  </a:t>
            </a:r>
          </a:p>
          <a:p>
            <a:pPr>
              <a:lnSpc>
                <a:spcPts val="1105"/>
              </a:lnSpc>
              <a:spcBef>
                <a:spcPct val="0"/>
              </a:spcBef>
            </a:pPr>
            <a:endParaRPr lang="en-GB" sz="1200" dirty="0"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ts val="1105"/>
              </a:lnSpc>
              <a:spcBef>
                <a:spcPct val="0"/>
              </a:spcBef>
            </a:pPr>
            <a:r>
              <a:rPr lang="en-GB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Another measure can be withdrawal rates of 1</a:t>
            </a:r>
            <a:r>
              <a:rPr lang="en-GB" sz="1200" baseline="30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st</a:t>
            </a:r>
            <a:r>
              <a:rPr lang="en-GB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year students.</a:t>
            </a:r>
            <a:endParaRPr lang="en-US" sz="1200" dirty="0">
              <a:solidFill>
                <a:srgbClr val="121212"/>
              </a:solidFill>
              <a:latin typeface="Poppins Medium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8280363" y="1454981"/>
            <a:ext cx="1425775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36"/>
              </a:lnSpc>
              <a:spcBef>
                <a:spcPct val="0"/>
              </a:spcBef>
            </a:pPr>
            <a:r>
              <a:rPr lang="en-US" sz="1097" dirty="0">
                <a:solidFill>
                  <a:srgbClr val="121212"/>
                </a:solidFill>
                <a:latin typeface="Poppins Medium Bold"/>
              </a:rPr>
              <a:t>Results/Findings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3302062" y="1747853"/>
            <a:ext cx="3938359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GB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Give our </a:t>
            </a:r>
            <a:r>
              <a:rPr lang="en-GB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students a better understanding of what it means to be at NTU</a:t>
            </a:r>
            <a:r>
              <a:rPr lang="en-GB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.  </a:t>
            </a:r>
            <a:r>
              <a:rPr lang="en-GB" sz="12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Allow</a:t>
            </a:r>
            <a:r>
              <a:rPr lang="en-GB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them a time and space to plan for their own success. </a:t>
            </a:r>
          </a:p>
          <a:p>
            <a:pPr>
              <a:spcBef>
                <a:spcPct val="0"/>
              </a:spcBef>
            </a:pPr>
            <a:r>
              <a:rPr lang="en-GB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GB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Build community </a:t>
            </a:r>
            <a:r>
              <a:rPr lang="en-GB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within the First-Year cohort. This </a:t>
            </a:r>
            <a:r>
              <a:rPr lang="en-GB" sz="12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is </a:t>
            </a:r>
            <a:r>
              <a:rPr lang="en-GB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about skills for successful study and being prepared for the year ahead.</a:t>
            </a:r>
            <a:endParaRPr lang="en-US" sz="1200" spc="3" dirty="0">
              <a:solidFill>
                <a:srgbClr val="121212"/>
              </a:solidFill>
              <a:latin typeface="Poppins Medium"/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3821893" y="1453250"/>
            <a:ext cx="1493410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73"/>
              </a:lnSpc>
              <a:spcBef>
                <a:spcPct val="0"/>
              </a:spcBef>
            </a:pPr>
            <a:r>
              <a:rPr lang="en-US" sz="1052" dirty="0">
                <a:solidFill>
                  <a:srgbClr val="121212"/>
                </a:solidFill>
                <a:latin typeface="Poppins Medium Bold"/>
              </a:rPr>
              <a:t>Objectives &amp; Aims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3844468" y="3434389"/>
            <a:ext cx="1367492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80"/>
              </a:lnSpc>
              <a:spcBef>
                <a:spcPct val="0"/>
              </a:spcBef>
            </a:pPr>
            <a:r>
              <a:rPr lang="en-US" sz="1057" dirty="0">
                <a:solidFill>
                  <a:srgbClr val="121212"/>
                </a:solidFill>
                <a:latin typeface="Poppins Medium Bold"/>
              </a:rPr>
              <a:t>Methodology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8280362" y="4099102"/>
            <a:ext cx="1312966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121212"/>
                </a:solidFill>
                <a:latin typeface="Poppins Medium Bold"/>
              </a:rPr>
              <a:t>Conclusion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287550" y="87072"/>
            <a:ext cx="6707688" cy="708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302" dirty="0">
                <a:solidFill>
                  <a:srgbClr val="FFFFFF"/>
                </a:solidFill>
                <a:latin typeface="Poppins Medium Bold"/>
              </a:rPr>
              <a:t>Mind the Gap: Supporting the Transition to become a successful First-Year student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6885672" y="300840"/>
            <a:ext cx="2445127" cy="154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6"/>
              </a:lnSpc>
              <a:spcBef>
                <a:spcPct val="0"/>
              </a:spcBef>
            </a:pPr>
            <a:r>
              <a:rPr lang="en-US" sz="1005" dirty="0">
                <a:solidFill>
                  <a:srgbClr val="FFFFFF"/>
                </a:solidFill>
                <a:latin typeface="Poppins Medium"/>
              </a:rPr>
              <a:t>Fiona Whittaker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6823057" y="493142"/>
            <a:ext cx="2445127" cy="307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6"/>
              </a:lnSpc>
              <a:spcBef>
                <a:spcPct val="0"/>
              </a:spcBef>
            </a:pPr>
            <a:r>
              <a:rPr lang="en-US" sz="1005" dirty="0">
                <a:solidFill>
                  <a:srgbClr val="FFFFFF"/>
                </a:solidFill>
                <a:latin typeface="Poppins Medium"/>
              </a:rPr>
              <a:t>School of Science &amp; Technology, Nottingham Trent University 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3218019" y="3847027"/>
            <a:ext cx="4178772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GB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Run a </a:t>
            </a:r>
            <a:r>
              <a:rPr lang="en-GB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Transition Week </a:t>
            </a:r>
            <a:r>
              <a:rPr lang="en-GB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for First-Year students during Term 1.  Via</a:t>
            </a:r>
            <a:r>
              <a:rPr lang="en-GB" sz="12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a blend</a:t>
            </a:r>
            <a:r>
              <a:rPr lang="en-GB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of online and face to face delivery.  Bespoke for each Department in SST according to their needs. </a:t>
            </a:r>
          </a:p>
          <a:p>
            <a:pPr>
              <a:spcBef>
                <a:spcPct val="0"/>
              </a:spcBef>
            </a:pPr>
            <a:endParaRPr lang="en-GB" sz="1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Sessions may include: </a:t>
            </a:r>
          </a:p>
          <a:p>
            <a:pPr>
              <a:spcBef>
                <a:spcPct val="0"/>
              </a:spcBef>
            </a:pPr>
            <a:r>
              <a:rPr lang="en-GB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Goal setting, Growth Mindset coaching, CERT mentors input, Alumni presentations, Group workshops to build community, Industry talks, Departmental challenges, Assessment surgeries and other activities.  </a:t>
            </a:r>
          </a:p>
          <a:p>
            <a:pPr>
              <a:spcBef>
                <a:spcPct val="0"/>
              </a:spcBef>
            </a:pPr>
            <a:endParaRPr lang="en-GB" sz="1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This program allows time for a </a:t>
            </a:r>
            <a:r>
              <a:rPr lang="en-GB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Course specific introduction </a:t>
            </a:r>
            <a:r>
              <a:rPr lang="en-GB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within term 1.  Each Course has the flexibility to choose: </a:t>
            </a:r>
          </a:p>
          <a:p>
            <a:pPr>
              <a:spcBef>
                <a:spcPct val="0"/>
              </a:spcBef>
            </a:pPr>
            <a:r>
              <a:rPr lang="en-GB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when to run their program; the content of the week’s activities; the staff involved in delivery; the title of the sessions.</a:t>
            </a:r>
            <a:endParaRPr lang="en-US" sz="1200" dirty="0">
              <a:solidFill>
                <a:srgbClr val="121212"/>
              </a:solidFill>
              <a:latin typeface="Poppins Medium"/>
            </a:endParaRPr>
          </a:p>
        </p:txBody>
      </p:sp>
      <p:sp>
        <p:nvSpPr>
          <p:cNvPr id="68" name="TextBox 68"/>
          <p:cNvSpPr txBox="1"/>
          <p:nvPr/>
        </p:nvSpPr>
        <p:spPr>
          <a:xfrm>
            <a:off x="7718169" y="4451858"/>
            <a:ext cx="1874629" cy="1133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05"/>
              </a:lnSpc>
              <a:spcBef>
                <a:spcPct val="0"/>
              </a:spcBef>
            </a:pPr>
            <a:r>
              <a:rPr lang="en-US" sz="1200" dirty="0">
                <a:solidFill>
                  <a:srgbClr val="121212"/>
                </a:solidFill>
                <a:latin typeface="+mj-lt"/>
              </a:rPr>
              <a:t>The relevance of this research will aim to provide an insight into the usefulness of a Transition Week across SST. </a:t>
            </a:r>
          </a:p>
          <a:p>
            <a:pPr>
              <a:lnSpc>
                <a:spcPts val="1105"/>
              </a:lnSpc>
              <a:spcBef>
                <a:spcPct val="0"/>
              </a:spcBef>
            </a:pPr>
            <a:endParaRPr lang="en-US" sz="1200" dirty="0">
              <a:solidFill>
                <a:srgbClr val="121212"/>
              </a:solidFill>
              <a:latin typeface="+mj-lt"/>
            </a:endParaRPr>
          </a:p>
          <a:p>
            <a:pPr>
              <a:lnSpc>
                <a:spcPts val="1105"/>
              </a:lnSpc>
              <a:spcBef>
                <a:spcPct val="0"/>
              </a:spcBef>
            </a:pPr>
            <a:r>
              <a:rPr lang="en-US" sz="1200" dirty="0">
                <a:solidFill>
                  <a:srgbClr val="121212"/>
                </a:solidFill>
                <a:latin typeface="+mj-lt"/>
              </a:rPr>
              <a:t>The pilot can be rolled out to every department over </a:t>
            </a:r>
          </a:p>
          <a:p>
            <a:pPr>
              <a:lnSpc>
                <a:spcPts val="1105"/>
              </a:lnSpc>
              <a:spcBef>
                <a:spcPct val="0"/>
              </a:spcBef>
            </a:pPr>
            <a:r>
              <a:rPr lang="en-US" sz="1200" dirty="0">
                <a:solidFill>
                  <a:srgbClr val="121212"/>
                </a:solidFill>
                <a:latin typeface="+mj-lt"/>
              </a:rPr>
              <a:t>2022 – 2024.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464FA47-A39A-4D4F-A060-6423A032B910}"/>
              </a:ext>
            </a:extLst>
          </p:cNvPr>
          <p:cNvCxnSpPr>
            <a:cxnSpLocks/>
          </p:cNvCxnSpPr>
          <p:nvPr/>
        </p:nvCxnSpPr>
        <p:spPr>
          <a:xfrm>
            <a:off x="324722" y="1087112"/>
            <a:ext cx="623163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ome | Nottingham Trent University">
            <a:extLst>
              <a:ext uri="{FF2B5EF4-FFF2-40B4-BE49-F238E27FC236}">
                <a16:creationId xmlns:a16="http://schemas.microsoft.com/office/drawing/2014/main" id="{6CBF7E96-6611-8249-AC97-1A018CD5F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564" y="-88100"/>
            <a:ext cx="1438709" cy="95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501F3518D80841B59CB8D70CCAC21F" ma:contentTypeVersion="14" ma:contentTypeDescription="Create a new document." ma:contentTypeScope="" ma:versionID="f190e6cd268d52801ec3117867779e0f">
  <xsd:schema xmlns:xsd="http://www.w3.org/2001/XMLSchema" xmlns:xs="http://www.w3.org/2001/XMLSchema" xmlns:p="http://schemas.microsoft.com/office/2006/metadata/properties" xmlns:ns3="c8d76db3-d0d6-4a18-8d59-8078fc535352" xmlns:ns4="7d5c7514-8f86-45ac-8d70-41436870f461" targetNamespace="http://schemas.microsoft.com/office/2006/metadata/properties" ma:root="true" ma:fieldsID="aba60726e58eca0ff636c6c5cd3d6024" ns3:_="" ns4:_="">
    <xsd:import namespace="c8d76db3-d0d6-4a18-8d59-8078fc535352"/>
    <xsd:import namespace="7d5c7514-8f86-45ac-8d70-41436870f46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d76db3-d0d6-4a18-8d59-8078fc5353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c7514-8f86-45ac-8d70-41436870f46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24E9B0-850D-424D-A30D-324819CEEE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5000A8-5EB3-4C8A-A2B1-652BB8E992B7}">
  <ds:schemaRefs>
    <ds:schemaRef ds:uri="http://www.w3.org/XML/1998/namespace"/>
    <ds:schemaRef ds:uri="7d5c7514-8f86-45ac-8d70-41436870f461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c8d76db3-d0d6-4a18-8d59-8078fc535352"/>
  </ds:schemaRefs>
</ds:datastoreItem>
</file>

<file path=customXml/itemProps3.xml><?xml version="1.0" encoding="utf-8"?>
<ds:datastoreItem xmlns:ds="http://schemas.openxmlformats.org/officeDocument/2006/customXml" ds:itemID="{5965F2DF-3AF1-49AE-BC42-C6E764F81A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d76db3-d0d6-4a18-8d59-8078fc535352"/>
    <ds:schemaRef ds:uri="7d5c7514-8f86-45ac-8d70-41436870f4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540</Words>
  <Application>Microsoft Office PowerPoint</Application>
  <PresentationFormat>Custom</PresentationFormat>
  <Paragraphs>45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Poppins Medium</vt:lpstr>
      <vt:lpstr>Poppins Medium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Poster</dc:title>
  <dc:creator>Whittaker, Fiona</dc:creator>
  <cp:lastModifiedBy>Whittaker, Fiona</cp:lastModifiedBy>
  <cp:revision>9</cp:revision>
  <dcterms:created xsi:type="dcterms:W3CDTF">2006-08-16T00:00:00Z</dcterms:created>
  <dcterms:modified xsi:type="dcterms:W3CDTF">2022-05-17T16:55:05Z</dcterms:modified>
  <dc:identifier>DAEv-khEt0w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0x0101001B501F3518D80841B59CB8D70CCAC21F</vt:lpwstr>
  </property>
</Properties>
</file>