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8"/>
  </p:notesMasterIdLst>
  <p:sldIdLst>
    <p:sldId id="1227" r:id="rId5"/>
    <p:sldId id="370" r:id="rId6"/>
    <p:sldId id="1243" r:id="rId7"/>
    <p:sldId id="1247" r:id="rId8"/>
    <p:sldId id="1248" r:id="rId9"/>
    <p:sldId id="1249" r:id="rId10"/>
    <p:sldId id="1251" r:id="rId11"/>
    <p:sldId id="1250" r:id="rId12"/>
    <p:sldId id="1252" r:id="rId13"/>
    <p:sldId id="1256" r:id="rId14"/>
    <p:sldId id="1257" r:id="rId15"/>
    <p:sldId id="1259" r:id="rId16"/>
    <p:sldId id="1260" r:id="rId17"/>
  </p:sldIdLst>
  <p:sldSz cx="12192000" cy="6858000"/>
  <p:notesSz cx="67945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lde, Shishir" initials="MS" lastIdx="3" clrIdx="0">
    <p:extLst>
      <p:ext uri="{19B8F6BF-5375-455C-9EA6-DF929625EA0E}">
        <p15:presenceInfo xmlns:p15="http://schemas.microsoft.com/office/powerpoint/2012/main" userId="S::shishir.malde@ntu.ac.uk::37b81642-7c2d-410a-8422-c0579487357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1B67"/>
    <a:srgbClr val="E8005A"/>
    <a:srgbClr val="3D5687"/>
    <a:srgbClr val="202D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66" autoAdjust="0"/>
    <p:restoredTop sz="82931" autoAdjust="0"/>
  </p:normalViewPr>
  <p:slideViewPr>
    <p:cSldViewPr snapToGrid="0" snapToObjects="1">
      <p:cViewPr varScale="1">
        <p:scale>
          <a:sx n="60" d="100"/>
          <a:sy n="60" d="100"/>
        </p:scale>
        <p:origin x="1314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78" d="100"/>
          <a:sy n="78" d="100"/>
        </p:scale>
        <p:origin x="4096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B2FDD6-008B-F046-BB52-43D1C287FCBB}" type="datetimeFigureOut">
              <a:rPr lang="en-US" smtClean="0"/>
              <a:t>5/22/2022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1238250"/>
            <a:ext cx="5943600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67262"/>
            <a:ext cx="5435600" cy="39004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381E56-081D-DD42-9446-34299EF930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212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09B66E63-74C5-4A9C-BFDC-0440D85817A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5C165071-7D06-4DC1-8FCB-68BE46F9F377}" type="slidenum">
              <a:rPr lang="en-US" altLang="en-US">
                <a:latin typeface="Times New Roman" panose="02020603050405020304" pitchFamily="18" charset="0"/>
              </a:rPr>
              <a:pPr/>
              <a:t>2</a:t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E91912BA-3BDC-4B0C-964F-4FA8D3857A9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263" y="739775"/>
            <a:ext cx="6646862" cy="3740150"/>
          </a:xfrm>
          <a:ln w="12700" cap="flat">
            <a:solidFill>
              <a:schemeClr val="tx1"/>
            </a:solidFill>
          </a:ln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34CEF292-3DDC-42A7-9D38-2A8405D86E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3288" y="4721225"/>
            <a:ext cx="4973637" cy="44561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09B66E63-74C5-4A9C-BFDC-0440D85817A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5C165071-7D06-4DC1-8FCB-68BE46F9F377}" type="slidenum">
              <a:rPr lang="en-US" altLang="en-US">
                <a:latin typeface="Times New Roman" panose="02020603050405020304" pitchFamily="18" charset="0"/>
              </a:rPr>
              <a:pPr/>
              <a:t>12</a:t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E91912BA-3BDC-4B0C-964F-4FA8D3857A9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263" y="739775"/>
            <a:ext cx="6646862" cy="3740150"/>
          </a:xfrm>
          <a:ln w="12700" cap="flat">
            <a:solidFill>
              <a:schemeClr val="tx1"/>
            </a:solidFill>
          </a:ln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34CEF292-3DDC-42A7-9D38-2A8405D86E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3288" y="4721225"/>
            <a:ext cx="4973637" cy="44561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9626940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09B66E63-74C5-4A9C-BFDC-0440D85817A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5C165071-7D06-4DC1-8FCB-68BE46F9F377}" type="slidenum">
              <a:rPr lang="en-US" altLang="en-US">
                <a:latin typeface="Times New Roman" panose="02020603050405020304" pitchFamily="18" charset="0"/>
              </a:rPr>
              <a:pPr/>
              <a:t>13</a:t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E91912BA-3BDC-4B0C-964F-4FA8D3857A9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263" y="739775"/>
            <a:ext cx="6646862" cy="3740150"/>
          </a:xfrm>
          <a:ln w="12700" cap="flat">
            <a:solidFill>
              <a:schemeClr val="tx1"/>
            </a:solidFill>
          </a:ln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34CEF292-3DDC-42A7-9D38-2A8405D86E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3288" y="4721225"/>
            <a:ext cx="4973637" cy="44561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0391632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09B66E63-74C5-4A9C-BFDC-0440D85817A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5C165071-7D06-4DC1-8FCB-68BE46F9F377}" type="slidenum">
              <a:rPr lang="en-US" altLang="en-US">
                <a:latin typeface="Times New Roman" panose="02020603050405020304" pitchFamily="18" charset="0"/>
              </a:rPr>
              <a:pPr/>
              <a:t>4</a:t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E91912BA-3BDC-4B0C-964F-4FA8D3857A9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263" y="739775"/>
            <a:ext cx="6646862" cy="3740150"/>
          </a:xfrm>
          <a:ln w="12700" cap="flat">
            <a:solidFill>
              <a:schemeClr val="tx1"/>
            </a:solidFill>
          </a:ln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34CEF292-3DDC-42A7-9D38-2A8405D86E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3288" y="4721225"/>
            <a:ext cx="4973637" cy="44561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7568276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09B66E63-74C5-4A9C-BFDC-0440D85817A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5C165071-7D06-4DC1-8FCB-68BE46F9F377}" type="slidenum">
              <a:rPr lang="en-US" altLang="en-US">
                <a:latin typeface="Times New Roman" panose="02020603050405020304" pitchFamily="18" charset="0"/>
              </a:rPr>
              <a:pPr/>
              <a:t>5</a:t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E91912BA-3BDC-4B0C-964F-4FA8D3857A9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263" y="739775"/>
            <a:ext cx="6646862" cy="3740150"/>
          </a:xfrm>
          <a:ln w="12700" cap="flat">
            <a:solidFill>
              <a:schemeClr val="tx1"/>
            </a:solidFill>
          </a:ln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34CEF292-3DDC-42A7-9D38-2A8405D86E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3288" y="4721225"/>
            <a:ext cx="4973637" cy="44561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2735510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09B66E63-74C5-4A9C-BFDC-0440D85817A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5C165071-7D06-4DC1-8FCB-68BE46F9F377}" type="slidenum">
              <a:rPr lang="en-US" altLang="en-US">
                <a:latin typeface="Times New Roman" panose="02020603050405020304" pitchFamily="18" charset="0"/>
              </a:rPr>
              <a:pPr/>
              <a:t>6</a:t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E91912BA-3BDC-4B0C-964F-4FA8D3857A9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263" y="739775"/>
            <a:ext cx="6646862" cy="3740150"/>
          </a:xfrm>
          <a:ln w="12700" cap="flat">
            <a:solidFill>
              <a:schemeClr val="tx1"/>
            </a:solidFill>
          </a:ln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34CEF292-3DDC-42A7-9D38-2A8405D86E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3288" y="4721225"/>
            <a:ext cx="4973637" cy="44561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7441963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09B66E63-74C5-4A9C-BFDC-0440D85817A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5C165071-7D06-4DC1-8FCB-68BE46F9F377}" type="slidenum">
              <a:rPr lang="en-US" altLang="en-US">
                <a:latin typeface="Times New Roman" panose="02020603050405020304" pitchFamily="18" charset="0"/>
              </a:rPr>
              <a:pPr/>
              <a:t>7</a:t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E91912BA-3BDC-4B0C-964F-4FA8D3857A9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263" y="739775"/>
            <a:ext cx="6646862" cy="3740150"/>
          </a:xfrm>
          <a:ln w="12700" cap="flat">
            <a:solidFill>
              <a:schemeClr val="tx1"/>
            </a:solidFill>
          </a:ln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34CEF292-3DDC-42A7-9D38-2A8405D86E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3288" y="4721225"/>
            <a:ext cx="4973637" cy="44561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9940598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09B66E63-74C5-4A9C-BFDC-0440D85817A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5C165071-7D06-4DC1-8FCB-68BE46F9F377}" type="slidenum">
              <a:rPr lang="en-US" altLang="en-US">
                <a:latin typeface="Times New Roman" panose="02020603050405020304" pitchFamily="18" charset="0"/>
              </a:rPr>
              <a:pPr/>
              <a:t>8</a:t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E91912BA-3BDC-4B0C-964F-4FA8D3857A9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263" y="739775"/>
            <a:ext cx="6646862" cy="3740150"/>
          </a:xfrm>
          <a:ln w="12700" cap="flat">
            <a:solidFill>
              <a:schemeClr val="tx1"/>
            </a:solidFill>
          </a:ln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34CEF292-3DDC-42A7-9D38-2A8405D86E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3288" y="4721225"/>
            <a:ext cx="4973637" cy="44561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0710166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09B66E63-74C5-4A9C-BFDC-0440D85817A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5C165071-7D06-4DC1-8FCB-68BE46F9F377}" type="slidenum">
              <a:rPr lang="en-US" altLang="en-US">
                <a:latin typeface="Times New Roman" panose="02020603050405020304" pitchFamily="18" charset="0"/>
              </a:rPr>
              <a:pPr/>
              <a:t>9</a:t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E91912BA-3BDC-4B0C-964F-4FA8D3857A9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263" y="739775"/>
            <a:ext cx="6646862" cy="3740150"/>
          </a:xfrm>
          <a:ln w="12700" cap="flat">
            <a:solidFill>
              <a:schemeClr val="tx1"/>
            </a:solidFill>
          </a:ln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34CEF292-3DDC-42A7-9D38-2A8405D86E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3288" y="4721225"/>
            <a:ext cx="4973637" cy="44561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8170608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09B66E63-74C5-4A9C-BFDC-0440D85817A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5C165071-7D06-4DC1-8FCB-68BE46F9F377}" type="slidenum">
              <a:rPr lang="en-US" altLang="en-US">
                <a:latin typeface="Times New Roman" panose="02020603050405020304" pitchFamily="18" charset="0"/>
              </a:rPr>
              <a:pPr/>
              <a:t>10</a:t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E91912BA-3BDC-4B0C-964F-4FA8D3857A9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263" y="739775"/>
            <a:ext cx="6646862" cy="3740150"/>
          </a:xfrm>
          <a:ln w="12700" cap="flat">
            <a:solidFill>
              <a:schemeClr val="tx1"/>
            </a:solidFill>
          </a:ln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34CEF292-3DDC-42A7-9D38-2A8405D86E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3288" y="4721225"/>
            <a:ext cx="4973637" cy="44561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0153793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09B66E63-74C5-4A9C-BFDC-0440D85817A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5C165071-7D06-4DC1-8FCB-68BE46F9F377}" type="slidenum">
              <a:rPr lang="en-US" altLang="en-US">
                <a:latin typeface="Times New Roman" panose="02020603050405020304" pitchFamily="18" charset="0"/>
              </a:rPr>
              <a:pPr/>
              <a:t>11</a:t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E91912BA-3BDC-4B0C-964F-4FA8D3857A9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263" y="739775"/>
            <a:ext cx="6646862" cy="3740150"/>
          </a:xfrm>
          <a:ln w="12700" cap="flat">
            <a:solidFill>
              <a:schemeClr val="tx1"/>
            </a:solidFill>
          </a:ln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34CEF292-3DDC-42A7-9D38-2A8405D86E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3288" y="4721225"/>
            <a:ext cx="4973637" cy="44561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918272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emf"/><Relationship Id="rId5" Type="http://schemas.openxmlformats.org/officeDocument/2006/relationships/image" Target="../media/image6.tiff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tiff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BD3AE30-351C-D446-ABED-F504DA2F4479}"/>
              </a:ext>
            </a:extLst>
          </p:cNvPr>
          <p:cNvSpPr/>
          <p:nvPr userDrawn="1"/>
        </p:nvSpPr>
        <p:spPr>
          <a:xfrm>
            <a:off x="0" y="0"/>
            <a:ext cx="12192000" cy="5723530"/>
          </a:xfrm>
          <a:prstGeom prst="rect">
            <a:avLst/>
          </a:prstGeom>
          <a:gradFill flip="none" rotWithShape="1">
            <a:gsLst>
              <a:gs pos="0">
                <a:srgbClr val="202D58">
                  <a:lumMod val="100000"/>
                </a:srgbClr>
              </a:gs>
              <a:gs pos="60000">
                <a:srgbClr val="E8005A">
                  <a:shade val="67500"/>
                  <a:satMod val="115000"/>
                </a:srgbClr>
              </a:gs>
              <a:gs pos="100000">
                <a:srgbClr val="EA1B67"/>
              </a:gs>
            </a:gsLst>
            <a:lin ang="3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859B95B-3268-F04C-8270-86C7B68CF8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38261" y="5723530"/>
            <a:ext cx="3253739" cy="11344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D6F23B8-8EDA-A748-8FFF-E42FDFD843F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39" y="5820299"/>
            <a:ext cx="1242016" cy="89323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2759662-3E6F-A44D-B0A1-2DF73D781C2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120" y="6005091"/>
            <a:ext cx="1968273" cy="66429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B19704C-B5E2-234B-9A09-F2DCC51B412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412937" y="6072314"/>
            <a:ext cx="4176000" cy="59176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A55AB11-5194-9D4D-A590-00EA53E1949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377183" y="704356"/>
            <a:ext cx="5561077" cy="2037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269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C8C3D7-6B58-534F-B5BE-3C70A598E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136525"/>
            <a:ext cx="11338560" cy="107048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32E1DF-D594-7E42-8EED-DB3A781372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256" y="1487424"/>
            <a:ext cx="11338560" cy="4640771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FD78E5-4F49-A748-8121-3490477848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6119B6-9923-0B4C-86EA-F5E54D184E30}" type="datetimeFigureOut">
              <a:rPr lang="en-US" smtClean="0"/>
              <a:t>5/22/2022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3CAFB-31A2-9843-A817-93E6C0D76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2F430F-4C61-0D49-8752-53BD487D1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EB556A-7085-4744-9B15-520D39DDF2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267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BD3AE30-351C-D446-ABED-F504DA2F4479}"/>
              </a:ext>
            </a:extLst>
          </p:cNvPr>
          <p:cNvSpPr/>
          <p:nvPr userDrawn="1"/>
        </p:nvSpPr>
        <p:spPr>
          <a:xfrm>
            <a:off x="0" y="0"/>
            <a:ext cx="12192000" cy="5723530"/>
          </a:xfrm>
          <a:prstGeom prst="rect">
            <a:avLst/>
          </a:prstGeom>
          <a:gradFill flip="none" rotWithShape="1">
            <a:gsLst>
              <a:gs pos="0">
                <a:srgbClr val="202D58">
                  <a:lumMod val="100000"/>
                </a:srgbClr>
              </a:gs>
              <a:gs pos="60000">
                <a:srgbClr val="E8005A">
                  <a:shade val="67500"/>
                  <a:satMod val="115000"/>
                </a:srgbClr>
              </a:gs>
              <a:gs pos="100000">
                <a:srgbClr val="EA1B67"/>
              </a:gs>
            </a:gsLst>
            <a:lin ang="3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859B95B-3268-F04C-8270-86C7B68CF8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38261" y="5723530"/>
            <a:ext cx="3253739" cy="11344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D6F23B8-8EDA-A748-8FFF-E42FDFD843F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39" y="5820299"/>
            <a:ext cx="1242016" cy="89323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2759662-3E6F-A44D-B0A1-2DF73D781C2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120" y="6005091"/>
            <a:ext cx="1968273" cy="66429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B19704C-B5E2-234B-9A09-F2DCC51B412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412937" y="6072314"/>
            <a:ext cx="4176000" cy="591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857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4733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2944D26A-C2EB-488A-B222-2F1DF7904A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782646-6D26-4498-9D0A-1E6EA6DE4D75}" type="datetimeFigureOut">
              <a:rPr lang="en-US" altLang="en-US"/>
              <a:pPr>
                <a:defRPr/>
              </a:pPr>
              <a:t>5/22/2022</a:t>
            </a:fld>
            <a:endParaRPr lang="en-US" altLang="en-US" dirty="0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47075794-8A84-4E9F-B5E5-17E6FE8F80C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0F7F20-85FE-4FDA-89C0-25454DF27A24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30EFBE82-8F42-4B5E-8138-BB98C04F5F99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40655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744778-1048-5645-B6CD-CDE38C987D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6994" y="1402080"/>
            <a:ext cx="11250478" cy="46651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Body copy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>
                <a:solidFill>
                  <a:srgbClr val="E800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Bullet one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>
                <a:solidFill>
                  <a:srgbClr val="E800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Bullet two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>
                <a:solidFill>
                  <a:srgbClr val="E800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Bullet three</a:t>
            </a:r>
          </a:p>
          <a:p>
            <a:pPr marL="742950" lvl="1" indent="-285750">
              <a:lnSpc>
                <a:spcPct val="150000"/>
              </a:lnSpc>
              <a:buFont typeface="System Font Regular"/>
              <a:buChar char="-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Sub bullet</a:t>
            </a:r>
          </a:p>
          <a:p>
            <a:pPr marL="285750" indent="-285750">
              <a:buFont typeface="Wingdings" pitchFamily="2" charset="2"/>
              <a:buChar char="§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9E26524-F0B8-6548-A13E-6B09E7B49C97}"/>
              </a:ext>
            </a:extLst>
          </p:cNvPr>
          <p:cNvSpPr txBox="1">
            <a:spLocks/>
          </p:cNvSpPr>
          <p:nvPr userDrawn="1"/>
        </p:nvSpPr>
        <p:spPr>
          <a:xfrm>
            <a:off x="609600" y="1210492"/>
            <a:ext cx="10744200" cy="426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20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Title Placeholder 12">
            <a:extLst>
              <a:ext uri="{FF2B5EF4-FFF2-40B4-BE49-F238E27FC236}">
                <a16:creationId xmlns:a16="http://schemas.microsoft.com/office/drawing/2014/main" id="{A7DEE231-D999-0145-818F-17705192E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994" y="173351"/>
            <a:ext cx="11250478" cy="10371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95BC749-54A3-3441-83F0-E8165C3E9672}"/>
              </a:ext>
            </a:extLst>
          </p:cNvPr>
          <p:cNvSpPr/>
          <p:nvPr userDrawn="1"/>
        </p:nvSpPr>
        <p:spPr>
          <a:xfrm>
            <a:off x="0" y="6200863"/>
            <a:ext cx="12192000" cy="657138"/>
          </a:xfrm>
          <a:prstGeom prst="rect">
            <a:avLst/>
          </a:prstGeom>
          <a:gradFill flip="none" rotWithShape="1">
            <a:gsLst>
              <a:gs pos="8000">
                <a:schemeClr val="bg1"/>
              </a:gs>
              <a:gs pos="45000">
                <a:srgbClr val="E8005A">
                  <a:shade val="67500"/>
                  <a:satMod val="115000"/>
                </a:srgbClr>
              </a:gs>
              <a:gs pos="99000">
                <a:srgbClr val="EA1B67"/>
              </a:gs>
            </a:gsLst>
            <a:lin ang="3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1474297-1DBD-4C43-8C0C-C7111C619056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610808" y="6247393"/>
            <a:ext cx="1531168" cy="5611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275B495-64D4-254E-B3A5-BB65F5BF10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/>
          <a:srcRect l="27717" t="21902" r="27717" b="24294"/>
          <a:stretch/>
        </p:blipFill>
        <p:spPr>
          <a:xfrm>
            <a:off x="62216" y="6272482"/>
            <a:ext cx="464778" cy="561133"/>
          </a:xfrm>
          <a:prstGeom prst="rect">
            <a:avLst/>
          </a:prstGeom>
          <a:solidFill>
            <a:srgbClr val="EA1B67"/>
          </a:solidFill>
        </p:spPr>
      </p:pic>
    </p:spTree>
    <p:extLst>
      <p:ext uri="{BB962C8B-B14F-4D97-AF65-F5344CB8AC3E}">
        <p14:creationId xmlns:p14="http://schemas.microsoft.com/office/powerpoint/2010/main" val="3727463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2" r:id="rId4"/>
    <p:sldLayoutId id="2147483655" r:id="rId5"/>
  </p:sldLayoutIdLst>
  <p:txStyles>
    <p:titleStyle>
      <a:lvl1pPr marL="0" marR="0" indent="0" algn="ctr" defTabSz="914400" rtl="0" eaLnBrk="1" fontAlgn="auto" latinLnBrk="0" hangingPunct="1">
        <a:lnSpc>
          <a:spcPct val="9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3600" kern="1200">
          <a:solidFill>
            <a:srgbClr val="3D5687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rgbClr val="3D5687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3D5687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10C0032-2BD0-4712-8F79-D87F5DFD4415}"/>
              </a:ext>
            </a:extLst>
          </p:cNvPr>
          <p:cNvSpPr txBox="1"/>
          <p:nvPr/>
        </p:nvSpPr>
        <p:spPr>
          <a:xfrm>
            <a:off x="293913" y="3020326"/>
            <a:ext cx="1172391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After the lockdown – F-2-F to online and back to F-2-F (mostly)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Student engagement in </a:t>
            </a:r>
            <a:r>
              <a:rPr lang="en-US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uncertain times</a:t>
            </a:r>
          </a:p>
          <a:p>
            <a:pPr algn="ctr"/>
            <a:endParaRPr lang="en-US" sz="2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Shish Malde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Department of Accounting and Finance</a:t>
            </a:r>
          </a:p>
        </p:txBody>
      </p:sp>
    </p:spTree>
    <p:extLst>
      <p:ext uri="{BB962C8B-B14F-4D97-AF65-F5344CB8AC3E}">
        <p14:creationId xmlns:p14="http://schemas.microsoft.com/office/powerpoint/2010/main" val="9356214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D2B6240-6E28-483D-A32E-D82AC7DB20F1}"/>
              </a:ext>
            </a:extLst>
          </p:cNvPr>
          <p:cNvSpPr txBox="1"/>
          <p:nvPr/>
        </p:nvSpPr>
        <p:spPr>
          <a:xfrm>
            <a:off x="696687" y="685798"/>
            <a:ext cx="1099457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Verdana" panose="020B0604030504040204" pitchFamily="34" charset="0"/>
                <a:ea typeface="Verdana" panose="020B0604030504040204" pitchFamily="34" charset="0"/>
              </a:rPr>
              <a:t>Reflections (2020-21)</a:t>
            </a:r>
          </a:p>
          <a:p>
            <a:endParaRPr lang="en-GB" sz="2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GB" sz="2800" dirty="0">
                <a:latin typeface="Verdana" panose="020B0604030504040204" pitchFamily="34" charset="0"/>
                <a:ea typeface="Verdana" panose="020B0604030504040204" pitchFamily="34" charset="0"/>
              </a:rPr>
              <a:t>Half year (semester): MLOs and assessment – all fine; results improved</a:t>
            </a:r>
          </a:p>
          <a:p>
            <a:endParaRPr lang="en-GB" sz="2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GB" sz="2800" dirty="0">
                <a:latin typeface="Verdana" panose="020B0604030504040204" pitchFamily="34" charset="0"/>
                <a:ea typeface="Verdana" panose="020B0604030504040204" pitchFamily="34" charset="0"/>
              </a:rPr>
              <a:t>Student feedback – provided variety; many positive comments retained (fun, interesting, realistic, career enhancing) and in some cases increased</a:t>
            </a:r>
          </a:p>
          <a:p>
            <a:endParaRPr lang="en-GB" sz="2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GB" sz="2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9079286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D2B6240-6E28-483D-A32E-D82AC7DB20F1}"/>
              </a:ext>
            </a:extLst>
          </p:cNvPr>
          <p:cNvSpPr txBox="1"/>
          <p:nvPr/>
        </p:nvSpPr>
        <p:spPr>
          <a:xfrm>
            <a:off x="696686" y="381000"/>
            <a:ext cx="1125468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Verdana" panose="020B0604030504040204" pitchFamily="34" charset="0"/>
                <a:ea typeface="Verdana" panose="020B0604030504040204" pitchFamily="34" charset="0"/>
              </a:rPr>
              <a:t>And then – 2021-2022</a:t>
            </a:r>
          </a:p>
          <a:p>
            <a:endParaRPr lang="en-GB" sz="2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GB" sz="2800" dirty="0">
                <a:latin typeface="Verdana" panose="020B0604030504040204" pitchFamily="34" charset="0"/>
                <a:ea typeface="Verdana" panose="020B0604030504040204" pitchFamily="34" charset="0"/>
              </a:rPr>
              <a:t>Back to physical spaces and blended: 2-hour in-class seminar combining theory and practice</a:t>
            </a:r>
          </a:p>
          <a:p>
            <a:endParaRPr lang="en-GB" sz="2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GB" sz="2800" dirty="0">
                <a:latin typeface="Verdana" panose="020B0604030504040204" pitchFamily="34" charset="0"/>
                <a:ea typeface="Verdana" panose="020B0604030504040204" pitchFamily="34" charset="0"/>
              </a:rPr>
              <a:t>Access to online tools – Ft.com, LSE, S-T</a:t>
            </a:r>
          </a:p>
          <a:p>
            <a:endParaRPr lang="en-GB" sz="2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GB" sz="2800" dirty="0">
                <a:latin typeface="Verdana" panose="020B0604030504040204" pitchFamily="34" charset="0"/>
                <a:ea typeface="Verdana" panose="020B0604030504040204" pitchFamily="34" charset="0"/>
              </a:rPr>
              <a:t>Some </a:t>
            </a:r>
            <a:r>
              <a:rPr lang="en-GB" sz="2800" dirty="0" err="1">
                <a:latin typeface="Verdana" panose="020B0604030504040204" pitchFamily="34" charset="0"/>
                <a:ea typeface="Verdana" panose="020B0604030504040204" pitchFamily="34" charset="0"/>
              </a:rPr>
              <a:t>Menti</a:t>
            </a:r>
            <a:r>
              <a:rPr lang="en-GB" sz="2800" dirty="0">
                <a:latin typeface="Verdana" panose="020B0604030504040204" pitchFamily="34" charset="0"/>
                <a:ea typeface="Verdana" panose="020B0604030504040204" pitchFamily="34" charset="0"/>
              </a:rPr>
              <a:t> and Kahoot</a:t>
            </a:r>
          </a:p>
          <a:p>
            <a:endParaRPr lang="en-GB" sz="2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GB" sz="2800" dirty="0">
                <a:latin typeface="Verdana" panose="020B0604030504040204" pitchFamily="34" charset="0"/>
                <a:ea typeface="Verdana" panose="020B0604030504040204" pitchFamily="34" charset="0"/>
              </a:rPr>
              <a:t>OLE &amp; lectures recorded</a:t>
            </a:r>
          </a:p>
          <a:p>
            <a:endParaRPr lang="en-GB" sz="2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GB" sz="2800" dirty="0">
                <a:latin typeface="Verdana" panose="020B0604030504040204" pitchFamily="34" charset="0"/>
                <a:ea typeface="Verdana" panose="020B0604030504040204" pitchFamily="34" charset="0"/>
              </a:rPr>
              <a:t>Stocktrak training and external speakers online</a:t>
            </a:r>
          </a:p>
        </p:txBody>
      </p:sp>
    </p:spTree>
    <p:extLst>
      <p:ext uri="{BB962C8B-B14F-4D97-AF65-F5344CB8AC3E}">
        <p14:creationId xmlns:p14="http://schemas.microsoft.com/office/powerpoint/2010/main" val="56506727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D2B6240-6E28-483D-A32E-D82AC7DB20F1}"/>
              </a:ext>
            </a:extLst>
          </p:cNvPr>
          <p:cNvSpPr txBox="1"/>
          <p:nvPr/>
        </p:nvSpPr>
        <p:spPr>
          <a:xfrm>
            <a:off x="696687" y="685798"/>
            <a:ext cx="1099457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Verdana" panose="020B0604030504040204" pitchFamily="34" charset="0"/>
                <a:ea typeface="Verdana" panose="020B0604030504040204" pitchFamily="34" charset="0"/>
              </a:rPr>
              <a:t>Reflections</a:t>
            </a:r>
          </a:p>
          <a:p>
            <a:endParaRPr lang="en-GB" sz="28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GB" sz="2800" b="1" dirty="0">
                <a:latin typeface="Verdana" panose="020B0604030504040204" pitchFamily="34" charset="0"/>
                <a:ea typeface="Verdana" panose="020B0604030504040204" pitchFamily="34" charset="0"/>
              </a:rPr>
              <a:t>BUT, BUT, BUT</a:t>
            </a:r>
          </a:p>
          <a:p>
            <a:endParaRPr lang="en-GB" sz="2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GB" sz="2800" dirty="0">
                <a:latin typeface="Verdana" panose="020B0604030504040204" pitchFamily="34" charset="0"/>
                <a:ea typeface="Verdana" panose="020B0604030504040204" pitchFamily="34" charset="0"/>
              </a:rPr>
              <a:t>Seminars physical – but some aspects to be retained </a:t>
            </a:r>
          </a:p>
          <a:p>
            <a:r>
              <a:rPr lang="en-GB" sz="2800" dirty="0">
                <a:latin typeface="Verdana" panose="020B0604030504040204" pitchFamily="34" charset="0"/>
                <a:ea typeface="Verdana" panose="020B0604030504040204" pitchFamily="34" charset="0"/>
              </a:rPr>
              <a:t>Use of MS Teams – small team rooms and 365 PowerPoint, remote meetings, could work if students are isolating</a:t>
            </a:r>
          </a:p>
          <a:p>
            <a:endParaRPr lang="en-GB" sz="2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GB" sz="2800" dirty="0">
                <a:highlight>
                  <a:srgbClr val="FFFF00"/>
                </a:highlight>
                <a:latin typeface="Verdana" panose="020B0604030504040204" pitchFamily="34" charset="0"/>
                <a:ea typeface="Verdana" panose="020B0604030504040204" pitchFamily="34" charset="0"/>
              </a:rPr>
              <a:t>(Did not work)</a:t>
            </a:r>
          </a:p>
          <a:p>
            <a:endParaRPr lang="en-GB" sz="2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GB" sz="2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GB" sz="2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GB" sz="2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GB" sz="2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192957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D2B6240-6E28-483D-A32E-D82AC7DB20F1}"/>
              </a:ext>
            </a:extLst>
          </p:cNvPr>
          <p:cNvSpPr txBox="1"/>
          <p:nvPr/>
        </p:nvSpPr>
        <p:spPr>
          <a:xfrm>
            <a:off x="696687" y="685798"/>
            <a:ext cx="1099457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Verdana" panose="020B0604030504040204" pitchFamily="34" charset="0"/>
                <a:ea typeface="Verdana" panose="020B0604030504040204" pitchFamily="34" charset="0"/>
              </a:rPr>
              <a:t>Reflections (2021-22)</a:t>
            </a:r>
          </a:p>
          <a:p>
            <a:endParaRPr lang="en-GB" sz="2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GB" sz="2800" dirty="0">
                <a:latin typeface="Verdana" panose="020B0604030504040204" pitchFamily="34" charset="0"/>
                <a:ea typeface="Verdana" panose="020B0604030504040204" pitchFamily="34" charset="0"/>
              </a:rPr>
              <a:t>Half year (semester): MLOs and assessment – all fine; results ????</a:t>
            </a:r>
          </a:p>
          <a:p>
            <a:endParaRPr lang="en-GB" sz="2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GB" sz="2800" dirty="0">
                <a:latin typeface="Verdana" panose="020B0604030504040204" pitchFamily="34" charset="0"/>
                <a:ea typeface="Verdana" panose="020B0604030504040204" pitchFamily="34" charset="0"/>
              </a:rPr>
              <a:t>Student feedback – </a:t>
            </a:r>
            <a:r>
              <a:rPr lang="en-GB" sz="28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fun, interesting, practice (flavour of reality), help with career, interactions/friendships, learnt new things</a:t>
            </a:r>
            <a:endParaRPr lang="en-GB" sz="2800" dirty="0"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endParaRPr lang="en-GB" sz="2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GB" sz="2000" i="1" dirty="0">
                <a:solidFill>
                  <a:srgbClr val="282828"/>
                </a:solidFill>
                <a:effectLst/>
                <a:latin typeface="hco mercury ssm"/>
              </a:rPr>
              <a:t>"We shall not cease from exploration and the end of all our exploring will be to arrive where we </a:t>
            </a:r>
            <a:r>
              <a:rPr lang="en-GB" sz="2000" i="1" dirty="0">
                <a:solidFill>
                  <a:srgbClr val="282828"/>
                </a:solidFill>
                <a:latin typeface="hco mercury ssm"/>
              </a:rPr>
              <a:t>started</a:t>
            </a:r>
            <a:r>
              <a:rPr lang="en-GB" sz="2000" i="1" dirty="0">
                <a:solidFill>
                  <a:srgbClr val="282828"/>
                </a:solidFill>
                <a:effectLst/>
                <a:latin typeface="hco mercury ssm"/>
              </a:rPr>
              <a:t> and know the place for the first time.“ TS Eliot</a:t>
            </a:r>
          </a:p>
          <a:p>
            <a:endParaRPr lang="en-GB" sz="2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8116626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D2B6240-6E28-483D-A32E-D82AC7DB20F1}"/>
              </a:ext>
            </a:extLst>
          </p:cNvPr>
          <p:cNvSpPr txBox="1"/>
          <p:nvPr/>
        </p:nvSpPr>
        <p:spPr>
          <a:xfrm>
            <a:off x="598715" y="1564099"/>
            <a:ext cx="1099457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GB" sz="3200" dirty="0">
                <a:latin typeface="Verdana" panose="020B0604030504040204" pitchFamily="34" charset="0"/>
                <a:ea typeface="Verdana" panose="020B0604030504040204" pitchFamily="34" charset="0"/>
              </a:rPr>
              <a:t>Maintaining/enhancing </a:t>
            </a:r>
            <a:r>
              <a:rPr lang="en-GB" sz="3200" b="1" dirty="0">
                <a:latin typeface="Verdana" panose="020B0604030504040204" pitchFamily="34" charset="0"/>
                <a:ea typeface="Verdana" panose="020B0604030504040204" pitchFamily="34" charset="0"/>
              </a:rPr>
              <a:t>student learning</a:t>
            </a:r>
            <a:r>
              <a:rPr lang="en-GB" sz="3200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GB" sz="3200" b="1" dirty="0">
                <a:latin typeface="Verdana" panose="020B0604030504040204" pitchFamily="34" charset="0"/>
                <a:ea typeface="Verdana" panose="020B0604030504040204" pitchFamily="34" charset="0"/>
              </a:rPr>
              <a:t>motivation</a:t>
            </a:r>
            <a:r>
              <a:rPr lang="en-GB" sz="3200" dirty="0">
                <a:latin typeface="Verdana" panose="020B0604030504040204" pitchFamily="34" charset="0"/>
                <a:ea typeface="Verdana" panose="020B0604030504040204" pitchFamily="34" charset="0"/>
              </a:rPr>
              <a:t> and </a:t>
            </a:r>
            <a:r>
              <a:rPr lang="en-GB" sz="3200" b="1" dirty="0">
                <a:latin typeface="Verdana" panose="020B0604030504040204" pitchFamily="34" charset="0"/>
                <a:ea typeface="Verdana" panose="020B0604030504040204" pitchFamily="34" charset="0"/>
              </a:rPr>
              <a:t>engagement</a:t>
            </a:r>
            <a:r>
              <a:rPr lang="en-GB" sz="3200" dirty="0">
                <a:latin typeface="Verdana" panose="020B0604030504040204" pitchFamily="34" charset="0"/>
                <a:ea typeface="Verdana" panose="020B0604030504040204" pitchFamily="34" charset="0"/>
              </a:rPr>
              <a:t> when moving to a </a:t>
            </a:r>
            <a:r>
              <a:rPr lang="en-GB" sz="3200" b="1" dirty="0">
                <a:latin typeface="Verdana" panose="020B0604030504040204" pitchFamily="34" charset="0"/>
                <a:ea typeface="Verdana" panose="020B0604030504040204" pitchFamily="34" charset="0"/>
              </a:rPr>
              <a:t>collaborative, team-based </a:t>
            </a:r>
            <a:r>
              <a:rPr lang="en-GB" sz="3200" dirty="0">
                <a:latin typeface="Verdana" panose="020B0604030504040204" pitchFamily="34" charset="0"/>
                <a:ea typeface="Verdana" panose="020B0604030504040204" pitchFamily="34" charset="0"/>
              </a:rPr>
              <a:t>learning experience from physical to online and back again</a:t>
            </a:r>
          </a:p>
          <a:p>
            <a:endParaRPr lang="en-GB" sz="2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GB" sz="2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FC881F0C-5C63-43E8-9876-73DBC92153FB}"/>
              </a:ext>
            </a:extLst>
          </p:cNvPr>
          <p:cNvSpPr txBox="1"/>
          <p:nvPr/>
        </p:nvSpPr>
        <p:spPr>
          <a:xfrm>
            <a:off x="967468" y="369536"/>
            <a:ext cx="96524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latin typeface="Verdana" panose="020B0604030504040204" pitchFamily="34" charset="0"/>
                <a:ea typeface="Verdana" panose="020B0604030504040204" pitchFamily="34" charset="0"/>
              </a:rPr>
              <a:t>Investment &amp; Portfolio Mgmt (IPM) module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5C98572-095C-4461-A3AB-9EEACD2D3CFA}"/>
              </a:ext>
            </a:extLst>
          </p:cNvPr>
          <p:cNvSpPr txBox="1"/>
          <p:nvPr/>
        </p:nvSpPr>
        <p:spPr>
          <a:xfrm>
            <a:off x="385011" y="1849118"/>
            <a:ext cx="10940715" cy="4216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latin typeface="Verdana" panose="020B0604030504040204" pitchFamily="34" charset="0"/>
                <a:ea typeface="Verdana" panose="020B0604030504040204" pitchFamily="34" charset="0"/>
              </a:rPr>
              <a:t>Learning about stocks and shares, making investments, managing share portfolios</a:t>
            </a:r>
          </a:p>
          <a:p>
            <a:endParaRPr lang="en-GB" sz="2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GB" sz="2800" dirty="0">
                <a:latin typeface="Verdana" panose="020B0604030504040204" pitchFamily="34" charset="0"/>
                <a:ea typeface="Verdana" panose="020B0604030504040204" pitchFamily="34" charset="0"/>
              </a:rPr>
              <a:t>Combines theory &amp; practice</a:t>
            </a:r>
          </a:p>
          <a:p>
            <a:endParaRPr lang="en-GB" sz="2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GB" sz="2800" dirty="0">
                <a:latin typeface="Verdana" panose="020B0604030504040204" pitchFamily="34" charset="0"/>
                <a:ea typeface="Verdana" panose="020B0604030504040204" pitchFamily="34" charset="0"/>
              </a:rPr>
              <a:t>Experiential AND team-based, collaborative (but assessed by an individual exam)</a:t>
            </a:r>
          </a:p>
          <a:p>
            <a:endParaRPr lang="en-GB" sz="2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GB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GB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0817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D2B6240-6E28-483D-A32E-D82AC7DB20F1}"/>
              </a:ext>
            </a:extLst>
          </p:cNvPr>
          <p:cNvSpPr txBox="1"/>
          <p:nvPr/>
        </p:nvSpPr>
        <p:spPr>
          <a:xfrm>
            <a:off x="293914" y="256210"/>
            <a:ext cx="11898086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Verdana" panose="020B0604030504040204" pitchFamily="34" charset="0"/>
                <a:ea typeface="Verdana" panose="020B0604030504040204" pitchFamily="34" charset="0"/>
              </a:rPr>
              <a:t>2019: BC	</a:t>
            </a:r>
          </a:p>
          <a:p>
            <a:endParaRPr lang="en-GB" sz="2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GB" sz="28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Year-long module</a:t>
            </a:r>
          </a:p>
          <a:p>
            <a:r>
              <a:rPr lang="en-GB" sz="28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Term 1 theory</a:t>
            </a:r>
          </a:p>
          <a:p>
            <a:r>
              <a:rPr lang="en-GB" sz="28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Term 2 Mostly practice – trading in small teams; reflective</a:t>
            </a:r>
          </a:p>
          <a:p>
            <a:r>
              <a:rPr lang="en-GB" sz="28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Presentations: decisions – reflections – changes - reflections</a:t>
            </a:r>
            <a:endParaRPr lang="en-GB" sz="2800" dirty="0"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endParaRPr lang="en-GB" sz="2800" dirty="0">
              <a:effectLst/>
              <a:highlight>
                <a:srgbClr val="FFFF00"/>
              </a:highlight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r>
              <a:rPr lang="en-GB" sz="28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Using StockTrak (S-T); Training</a:t>
            </a:r>
          </a:p>
          <a:p>
            <a:r>
              <a:rPr lang="en-GB" sz="28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Other online resources e.g. FT.com and London Stock Exchange (LSE)</a:t>
            </a:r>
          </a:p>
          <a:p>
            <a:endParaRPr lang="en-GB" sz="280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r>
              <a:rPr lang="en-GB" sz="28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External speakers</a:t>
            </a:r>
            <a:endParaRPr lang="en-GB" sz="2800" dirty="0"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endParaRPr lang="en-GB" sz="2800" dirty="0"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042988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D2B6240-6E28-483D-A32E-D82AC7DB20F1}"/>
              </a:ext>
            </a:extLst>
          </p:cNvPr>
          <p:cNvSpPr txBox="1"/>
          <p:nvPr/>
        </p:nvSpPr>
        <p:spPr>
          <a:xfrm>
            <a:off x="696687" y="996043"/>
            <a:ext cx="1099457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Verdana" panose="020B0604030504040204" pitchFamily="34" charset="0"/>
                <a:ea typeface="Verdana" panose="020B0604030504040204" pitchFamily="34" charset="0"/>
              </a:rPr>
              <a:t>BC</a:t>
            </a:r>
          </a:p>
          <a:p>
            <a:endParaRPr lang="en-GB" sz="2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GB" sz="28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LOs - 	</a:t>
            </a:r>
            <a:r>
              <a:rPr lang="en-GB" sz="28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Ex</a:t>
            </a:r>
            <a:r>
              <a:rPr lang="en-GB" sz="28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am-based</a:t>
            </a:r>
          </a:p>
          <a:p>
            <a:r>
              <a:rPr lang="en-GB" sz="28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	  	Reflective exercise: Q1: reflective: based on 			simulation using S-T</a:t>
            </a:r>
            <a:endParaRPr lang="en-GB" sz="2800" dirty="0"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endParaRPr lang="en-GB" sz="2800" dirty="0"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r>
              <a:rPr lang="en-GB" sz="28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Student feedback</a:t>
            </a:r>
          </a:p>
          <a:p>
            <a:r>
              <a:rPr lang="en-GB" sz="28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fun, enjoyable, fruitful, interesting, practice (learnt new things, flavour of reality), career, interactions/friendships, tried new things, focus/time/achievement</a:t>
            </a:r>
            <a:endParaRPr lang="en-GB" sz="2800" dirty="0"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endParaRPr lang="en-GB" sz="2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5801237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D2B6240-6E28-483D-A32E-D82AC7DB20F1}"/>
              </a:ext>
            </a:extLst>
          </p:cNvPr>
          <p:cNvSpPr txBox="1"/>
          <p:nvPr/>
        </p:nvSpPr>
        <p:spPr>
          <a:xfrm>
            <a:off x="696687" y="996043"/>
            <a:ext cx="1099457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Verdana" panose="020B0604030504040204" pitchFamily="34" charset="0"/>
                <a:ea typeface="Verdana" panose="020B0604030504040204" pitchFamily="34" charset="0"/>
              </a:rPr>
              <a:t>2020-21: Pandemic</a:t>
            </a:r>
          </a:p>
          <a:p>
            <a:r>
              <a:rPr lang="en-GB" sz="2800" b="1" dirty="0">
                <a:latin typeface="Verdana" panose="020B0604030504040204" pitchFamily="34" charset="0"/>
                <a:ea typeface="Verdana" panose="020B0604030504040204" pitchFamily="34" charset="0"/>
              </a:rPr>
              <a:t>Challenges and Opportunities	</a:t>
            </a:r>
          </a:p>
          <a:p>
            <a:endParaRPr lang="en-GB" sz="2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GB" sz="28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LOs - 	Ex</a:t>
            </a:r>
            <a:r>
              <a:rPr lang="en-GB" sz="28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am-based</a:t>
            </a:r>
          </a:p>
          <a:p>
            <a:r>
              <a:rPr lang="en-GB" sz="28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		Reflective exercise Q1 based on S-T</a:t>
            </a:r>
          </a:p>
          <a:p>
            <a:r>
              <a:rPr lang="en-GB" sz="28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		</a:t>
            </a:r>
          </a:p>
          <a:p>
            <a:r>
              <a:rPr lang="en-GB" sz="28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		P</a:t>
            </a:r>
            <a:r>
              <a:rPr lang="en-GB" sz="28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resentation(s)</a:t>
            </a:r>
          </a:p>
          <a:p>
            <a:endParaRPr lang="en-GB" sz="2800" dirty="0"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r>
              <a:rPr lang="en-GB" sz="28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Positive student feedback </a:t>
            </a:r>
            <a:r>
              <a:rPr lang="en-GB" sz="2800" dirty="0">
                <a:latin typeface="Verdana" panose="020B0604030504040204" pitchFamily="34" charset="0"/>
                <a:ea typeface="Verdana" panose="020B0604030504040204" pitchFamily="34" charset="0"/>
              </a:rPr>
              <a:t>/ enjoyable and fruitful/motivation and engagement/team-based</a:t>
            </a:r>
          </a:p>
        </p:txBody>
      </p:sp>
    </p:spTree>
    <p:extLst>
      <p:ext uri="{BB962C8B-B14F-4D97-AF65-F5344CB8AC3E}">
        <p14:creationId xmlns:p14="http://schemas.microsoft.com/office/powerpoint/2010/main" val="1115374000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D2B6240-6E28-483D-A32E-D82AC7DB20F1}"/>
              </a:ext>
            </a:extLst>
          </p:cNvPr>
          <p:cNvSpPr txBox="1"/>
          <p:nvPr/>
        </p:nvSpPr>
        <p:spPr>
          <a:xfrm>
            <a:off x="696687" y="359228"/>
            <a:ext cx="1099457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Verdana" panose="020B0604030504040204" pitchFamily="34" charset="0"/>
                <a:ea typeface="Verdana" panose="020B0604030504040204" pitchFamily="34" charset="0"/>
              </a:rPr>
              <a:t>2020-21 </a:t>
            </a:r>
          </a:p>
          <a:p>
            <a:r>
              <a:rPr lang="en-GB" sz="2800" b="1" dirty="0">
                <a:latin typeface="Verdana" panose="020B0604030504040204" pitchFamily="34" charset="0"/>
                <a:ea typeface="Verdana" panose="020B0604030504040204" pitchFamily="34" charset="0"/>
              </a:rPr>
              <a:t>Challenges and Opportunities</a:t>
            </a:r>
          </a:p>
          <a:p>
            <a:endParaRPr lang="en-GB" sz="2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GB" sz="2800" dirty="0">
                <a:latin typeface="Verdana" panose="020B0604030504040204" pitchFamily="34" charset="0"/>
                <a:ea typeface="Verdana" panose="020B0604030504040204" pitchFamily="34" charset="0"/>
              </a:rPr>
              <a:t>Half-year (semester); 2-hour seminars</a:t>
            </a:r>
          </a:p>
          <a:p>
            <a:endParaRPr lang="en-GB" sz="2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GB" sz="2800" dirty="0">
                <a:latin typeface="Verdana" panose="020B0604030504040204" pitchFamily="34" charset="0"/>
                <a:ea typeface="Verdana" panose="020B0604030504040204" pitchFamily="34" charset="0"/>
              </a:rPr>
              <a:t>S-T training</a:t>
            </a:r>
          </a:p>
          <a:p>
            <a:endParaRPr lang="en-GB" sz="2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GB" sz="2800" dirty="0">
                <a:latin typeface="Verdana" panose="020B0604030504040204" pitchFamily="34" charset="0"/>
                <a:ea typeface="Verdana" panose="020B0604030504040204" pitchFamily="34" charset="0"/>
              </a:rPr>
              <a:t>External speakers</a:t>
            </a:r>
          </a:p>
          <a:p>
            <a:endParaRPr lang="en-GB" sz="2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574142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D2B6240-6E28-483D-A32E-D82AC7DB20F1}"/>
              </a:ext>
            </a:extLst>
          </p:cNvPr>
          <p:cNvSpPr txBox="1"/>
          <p:nvPr/>
        </p:nvSpPr>
        <p:spPr>
          <a:xfrm>
            <a:off x="555746" y="161855"/>
            <a:ext cx="10994570" cy="7417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Verdana" panose="020B0604030504040204" pitchFamily="34" charset="0"/>
                <a:ea typeface="Verdana" panose="020B0604030504040204" pitchFamily="34" charset="0"/>
              </a:rPr>
              <a:t>What we did</a:t>
            </a:r>
          </a:p>
          <a:p>
            <a:endParaRPr lang="en-GB" sz="2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GB" sz="28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S-T, FT.com and LSE</a:t>
            </a:r>
            <a:endParaRPr lang="en-GB" sz="280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endParaRPr lang="en-GB" sz="2800" dirty="0"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r>
              <a:rPr lang="en-GB" sz="28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MS Teams </a:t>
            </a:r>
          </a:p>
          <a:p>
            <a:r>
              <a:rPr lang="en-GB" sz="28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Student teams – meet, discuss, doc storage</a:t>
            </a:r>
          </a:p>
          <a:p>
            <a:r>
              <a:rPr lang="en-GB" sz="28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Whiteboard and </a:t>
            </a:r>
            <a:r>
              <a:rPr lang="en-GB" sz="28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</a:t>
            </a:r>
            <a:r>
              <a:rPr lang="en-GB" sz="28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owerPoint with Office 365</a:t>
            </a:r>
          </a:p>
          <a:p>
            <a:endParaRPr lang="en-GB" sz="280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r>
              <a:rPr lang="en-GB" sz="28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</a:t>
            </a:r>
            <a:r>
              <a:rPr lang="en-GB" sz="28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ecord and Stream/MP4 (NOW)</a:t>
            </a:r>
          </a:p>
          <a:p>
            <a:r>
              <a:rPr lang="en-GB" sz="28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External speakers &amp; training: </a:t>
            </a:r>
            <a:r>
              <a:rPr lang="en-GB" sz="2800" dirty="0">
                <a:latin typeface="Verdana" panose="020B0604030504040204" pitchFamily="34" charset="0"/>
                <a:ea typeface="Verdana" panose="020B0604030504040204" pitchFamily="34" charset="0"/>
              </a:rPr>
              <a:t>recording and live Q&amp;As; on NOW</a:t>
            </a:r>
            <a:endParaRPr lang="en-GB" sz="2800" dirty="0"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endParaRPr lang="en-GB" sz="2800" dirty="0"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r>
              <a:rPr lang="en-GB" sz="28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Problem sheets (groups), </a:t>
            </a:r>
            <a:r>
              <a:rPr lang="en-GB" sz="28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Menti</a:t>
            </a:r>
            <a:r>
              <a:rPr lang="en-GB" sz="28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Kahoot (</a:t>
            </a:r>
            <a:r>
              <a:rPr lang="en-GB" sz="28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</a:t>
            </a:r>
            <a:r>
              <a:rPr lang="en-GB" sz="28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adlet, Poll </a:t>
            </a:r>
            <a:r>
              <a:rPr lang="en-GB" sz="28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</a:t>
            </a:r>
            <a:r>
              <a:rPr lang="en-GB" sz="28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verywhere)</a:t>
            </a:r>
          </a:p>
          <a:p>
            <a:endParaRPr lang="en-GB" sz="280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endParaRPr lang="en-GB" sz="280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endParaRPr lang="en-GB" sz="2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4377697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D2B6240-6E28-483D-A32E-D82AC7DB20F1}"/>
              </a:ext>
            </a:extLst>
          </p:cNvPr>
          <p:cNvSpPr txBox="1"/>
          <p:nvPr/>
        </p:nvSpPr>
        <p:spPr>
          <a:xfrm>
            <a:off x="696687" y="532535"/>
            <a:ext cx="1099457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Verdana" panose="020B0604030504040204" pitchFamily="34" charset="0"/>
                <a:ea typeface="Verdana" panose="020B0604030504040204" pitchFamily="34" charset="0"/>
              </a:rPr>
              <a:t>What we did	</a:t>
            </a:r>
          </a:p>
          <a:p>
            <a:endParaRPr lang="en-GB" sz="2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GB" sz="2800" dirty="0">
                <a:latin typeface="Verdana" panose="020B0604030504040204" pitchFamily="34" charset="0"/>
                <a:ea typeface="Verdana" panose="020B0604030504040204" pitchFamily="34" charset="0"/>
              </a:rPr>
              <a:t>2-hour seminar combining theory and practice</a:t>
            </a:r>
          </a:p>
          <a:p>
            <a:endParaRPr lang="en-GB" sz="2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GB" sz="2800" dirty="0">
                <a:latin typeface="Verdana" panose="020B0604030504040204" pitchFamily="34" charset="0"/>
                <a:ea typeface="Verdana" panose="020B0604030504040204" pitchFamily="34" charset="0"/>
              </a:rPr>
              <a:t>Presentation retained: group-based but online</a:t>
            </a:r>
          </a:p>
          <a:p>
            <a:endParaRPr lang="en-GB" sz="2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GB" sz="2800" dirty="0">
                <a:latin typeface="Verdana" panose="020B0604030504040204" pitchFamily="34" charset="0"/>
                <a:ea typeface="Verdana" panose="020B0604030504040204" pitchFamily="34" charset="0"/>
              </a:rPr>
              <a:t>Exam (individual)</a:t>
            </a:r>
          </a:p>
          <a:p>
            <a:r>
              <a:rPr lang="en-GB" sz="2800" dirty="0">
                <a:latin typeface="Verdana" panose="020B0604030504040204" pitchFamily="34" charset="0"/>
                <a:ea typeface="Verdana" panose="020B0604030504040204" pitchFamily="34" charset="0"/>
              </a:rPr>
              <a:t>Q1 – reflective based on rationale for decisions made &amp; lessons learnt</a:t>
            </a:r>
          </a:p>
          <a:p>
            <a:endParaRPr lang="en-GB" sz="2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GB" sz="2800" dirty="0">
                <a:latin typeface="Verdana" panose="020B0604030504040204" pitchFamily="34" charset="0"/>
                <a:ea typeface="Verdana" panose="020B0604030504040204" pitchFamily="34" charset="0"/>
              </a:rPr>
              <a:t>MLOs retained</a:t>
            </a:r>
          </a:p>
          <a:p>
            <a:endParaRPr lang="en-GB" sz="2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GB" sz="2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433751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BS School WIde Meeting Feb 2020 draft" id="{84FD24A3-7D68-2A47-98BB-FADCF85006A5}" vid="{726604A1-45A1-EA43-8ED0-790A218529A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FD6E1C1E514624FBA92BAF44CBC9D67" ma:contentTypeVersion="12" ma:contentTypeDescription="Create a new document." ma:contentTypeScope="" ma:versionID="46785a36ec0e926519dd64916699c87c">
  <xsd:schema xmlns:xsd="http://www.w3.org/2001/XMLSchema" xmlns:xs="http://www.w3.org/2001/XMLSchema" xmlns:p="http://schemas.microsoft.com/office/2006/metadata/properties" xmlns:ns3="14f7148d-3a84-4cbe-b95a-bb791535e062" xmlns:ns4="3cdcf2d1-4d63-4df7-a4af-2ed22a3ef304" targetNamespace="http://schemas.microsoft.com/office/2006/metadata/properties" ma:root="true" ma:fieldsID="b004974333f7353f8450b82461be361b" ns3:_="" ns4:_="">
    <xsd:import namespace="14f7148d-3a84-4cbe-b95a-bb791535e062"/>
    <xsd:import namespace="3cdcf2d1-4d63-4df7-a4af-2ed22a3ef30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f7148d-3a84-4cbe-b95a-bb791535e0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dcf2d1-4d63-4df7-a4af-2ed22a3ef304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49372CC-61FC-4ADA-B648-4812333EC97F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2168DA60-F652-4081-B6AB-7A67BA16D18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4f7148d-3a84-4cbe-b95a-bb791535e062"/>
    <ds:schemaRef ds:uri="3cdcf2d1-4d63-4df7-a4af-2ed22a3ef30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7C4A315-0739-4E22-A1A6-929AABEE84E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18198</TotalTime>
  <Words>564</Words>
  <Application>Microsoft Office PowerPoint</Application>
  <PresentationFormat>Widescreen</PresentationFormat>
  <Paragraphs>117</Paragraphs>
  <Slides>13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hco mercury ssm</vt:lpstr>
      <vt:lpstr>System Font Regular</vt:lpstr>
      <vt:lpstr>Arial</vt:lpstr>
      <vt:lpstr>Calibri</vt:lpstr>
      <vt:lpstr>Cambria</vt:lpstr>
      <vt:lpstr>Times New Roman</vt:lpstr>
      <vt:lpstr>Verdana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Currie, Melanie</dc:creator>
  <cp:lastModifiedBy>Malde, Shishir</cp:lastModifiedBy>
  <cp:revision>171</cp:revision>
  <dcterms:created xsi:type="dcterms:W3CDTF">2020-07-08T07:47:06Z</dcterms:created>
  <dcterms:modified xsi:type="dcterms:W3CDTF">2022-05-22T16:01:02Z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0x010100CFD6E1C1E514624FBA92BAF44CBC9D67</vt:lpwstr>
  </property>
</Properties>
</file>