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83" r:id="rId1"/>
  </p:sldMasterIdLst>
  <p:notesMasterIdLst>
    <p:notesMasterId r:id="rId32"/>
  </p:notesMasterIdLst>
  <p:handoutMasterIdLst>
    <p:handoutMasterId r:id="rId33"/>
  </p:handoutMasterIdLst>
  <p:sldIdLst>
    <p:sldId id="256" r:id="rId2"/>
    <p:sldId id="448" r:id="rId3"/>
    <p:sldId id="477" r:id="rId4"/>
    <p:sldId id="486" r:id="rId5"/>
    <p:sldId id="277" r:id="rId6"/>
    <p:sldId id="487" r:id="rId7"/>
    <p:sldId id="485" r:id="rId8"/>
    <p:sldId id="310" r:id="rId9"/>
    <p:sldId id="330" r:id="rId10"/>
    <p:sldId id="286" r:id="rId11"/>
    <p:sldId id="488" r:id="rId12"/>
    <p:sldId id="489" r:id="rId13"/>
    <p:sldId id="458" r:id="rId14"/>
    <p:sldId id="282" r:id="rId15"/>
    <p:sldId id="482" r:id="rId16"/>
    <p:sldId id="479" r:id="rId17"/>
    <p:sldId id="481" r:id="rId18"/>
    <p:sldId id="480" r:id="rId19"/>
    <p:sldId id="893" r:id="rId20"/>
    <p:sldId id="490" r:id="rId21"/>
    <p:sldId id="892" r:id="rId22"/>
    <p:sldId id="476" r:id="rId23"/>
    <p:sldId id="483" r:id="rId24"/>
    <p:sldId id="484" r:id="rId25"/>
    <p:sldId id="895" r:id="rId26"/>
    <p:sldId id="265" r:id="rId27"/>
    <p:sldId id="894" r:id="rId28"/>
    <p:sldId id="478" r:id="rId29"/>
    <p:sldId id="474" r:id="rId30"/>
    <p:sldId id="491" r:id="rId31"/>
  </p:sldIdLst>
  <p:sldSz cx="9144000" cy="6858000" type="screen4x3"/>
  <p:notesSz cx="6797675" cy="9926638"/>
  <p:embeddedFontLst>
    <p:embeddedFont>
      <p:font typeface="Calibri" panose="020F0502020204030204" pitchFamily="34" charset="0"/>
      <p:regular r:id="rId34"/>
      <p:bold r:id="rId35"/>
      <p:italic r:id="rId36"/>
      <p:boldItalic r:id="rId37"/>
    </p:embeddedFont>
    <p:embeddedFont>
      <p:font typeface="Ink Free" panose="03080402000500000000" pitchFamily="66" charset="0"/>
      <p:regular r:id="rId38"/>
    </p:embeddedFont>
    <p:embeddedFont>
      <p:font typeface="Rockwell" panose="02060603020205020403" pitchFamily="18" charset="0"/>
      <p:regular r:id="rId39"/>
      <p:bold r:id="rId40"/>
      <p:italic r:id="rId41"/>
      <p:boldItalic r:id="rId42"/>
    </p:embeddedFont>
    <p:embeddedFont>
      <p:font typeface="Rockwell Condensed" panose="02060603050405020104" pitchFamily="18" charset="0"/>
      <p:regular r:id="rId43"/>
      <p:bold r:id="rId44"/>
    </p:embeddedFont>
    <p:embeddedFont>
      <p:font typeface="Segoe Print" panose="02000600000000000000" pitchFamily="2" charset="0"/>
      <p:regular r:id="rId45"/>
      <p:bold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E9E9E9"/>
    <a:srgbClr val="7B1003"/>
    <a:srgbClr val="FFFFFF"/>
    <a:srgbClr val="E6EDF6"/>
    <a:srgbClr val="DCE6F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E97A6-532D-4CA4-9FB1-36D553AE7132}" v="9" dt="2022-03-08T13:30:00.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74" autoAdjust="0"/>
  </p:normalViewPr>
  <p:slideViewPr>
    <p:cSldViewPr>
      <p:cViewPr varScale="1">
        <p:scale>
          <a:sx n="66" d="100"/>
          <a:sy n="66" d="100"/>
        </p:scale>
        <p:origin x="1602" y="66"/>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1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ain, Matt" userId="d319407d-aa9b-4bc8-83f5-d4f7740657f4" providerId="ADAL" clId="{65BE97A6-532D-4CA4-9FB1-36D553AE7132}"/>
    <pc:docChg chg="modSld">
      <pc:chgData name="McLain, Matt" userId="d319407d-aa9b-4bc8-83f5-d4f7740657f4" providerId="ADAL" clId="{65BE97A6-532D-4CA4-9FB1-36D553AE7132}" dt="2022-03-08T13:29:55.078" v="7" actId="1076"/>
      <pc:docMkLst>
        <pc:docMk/>
      </pc:docMkLst>
      <pc:sldChg chg="modSp">
        <pc:chgData name="McLain, Matt" userId="d319407d-aa9b-4bc8-83f5-d4f7740657f4" providerId="ADAL" clId="{65BE97A6-532D-4CA4-9FB1-36D553AE7132}" dt="2022-03-08T13:28:41.291" v="3" actId="20577"/>
        <pc:sldMkLst>
          <pc:docMk/>
          <pc:sldMk cId="0" sldId="282"/>
        </pc:sldMkLst>
        <pc:spChg chg="mod">
          <ac:chgData name="McLain, Matt" userId="d319407d-aa9b-4bc8-83f5-d4f7740657f4" providerId="ADAL" clId="{65BE97A6-532D-4CA4-9FB1-36D553AE7132}" dt="2022-03-08T13:28:41.291" v="3" actId="20577"/>
          <ac:spMkLst>
            <pc:docMk/>
            <pc:sldMk cId="0" sldId="282"/>
            <ac:spMk id="3" creationId="{CDBA375A-D088-4CA8-9E43-B6E237A50F75}"/>
          </ac:spMkLst>
        </pc:spChg>
      </pc:sldChg>
      <pc:sldChg chg="addSp modSp mod">
        <pc:chgData name="McLain, Matt" userId="d319407d-aa9b-4bc8-83f5-d4f7740657f4" providerId="ADAL" clId="{65BE97A6-532D-4CA4-9FB1-36D553AE7132}" dt="2022-03-08T13:29:20.834" v="5" actId="1076"/>
        <pc:sldMkLst>
          <pc:docMk/>
          <pc:sldMk cId="0" sldId="286"/>
        </pc:sldMkLst>
        <pc:graphicFrameChg chg="add mod">
          <ac:chgData name="McLain, Matt" userId="d319407d-aa9b-4bc8-83f5-d4f7740657f4" providerId="ADAL" clId="{65BE97A6-532D-4CA4-9FB1-36D553AE7132}" dt="2022-03-08T13:29:20.834" v="5" actId="1076"/>
          <ac:graphicFrameMkLst>
            <pc:docMk/>
            <pc:sldMk cId="0" sldId="286"/>
            <ac:graphicFrameMk id="4" creationId="{238BE230-76FD-42E0-B837-1116EB677960}"/>
          </ac:graphicFrameMkLst>
        </pc:graphicFrameChg>
      </pc:sldChg>
      <pc:sldChg chg="addSp modSp mod">
        <pc:chgData name="McLain, Matt" userId="d319407d-aa9b-4bc8-83f5-d4f7740657f4" providerId="ADAL" clId="{65BE97A6-532D-4CA4-9FB1-36D553AE7132}" dt="2022-03-08T13:29:55.078" v="7" actId="1076"/>
        <pc:sldMkLst>
          <pc:docMk/>
          <pc:sldMk cId="0" sldId="330"/>
        </pc:sldMkLst>
        <pc:graphicFrameChg chg="add mod">
          <ac:chgData name="McLain, Matt" userId="d319407d-aa9b-4bc8-83f5-d4f7740657f4" providerId="ADAL" clId="{65BE97A6-532D-4CA4-9FB1-36D553AE7132}" dt="2022-03-08T13:29:55.078" v="7" actId="1076"/>
          <ac:graphicFrameMkLst>
            <pc:docMk/>
            <pc:sldMk cId="0" sldId="330"/>
            <ac:graphicFrameMk id="4" creationId="{0C5F8D1C-4420-483E-B04A-E828839B52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8889F-D485-4AF1-A157-42261DFB981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A347E3FF-33C2-45EE-ABC0-55221B0C33F2}">
      <dgm:prSet phldrT="[Text]" custT="1"/>
      <dgm:spPr>
        <a:solidFill>
          <a:schemeClr val="accent2"/>
        </a:solidFill>
        <a:ln>
          <a:noFill/>
        </a:ln>
      </dgm:spPr>
      <dgm:t>
        <a:bodyPr/>
        <a:lstStyle/>
        <a:p>
          <a:r>
            <a:rPr lang="en-GB" sz="2400" dirty="0"/>
            <a:t>Different kinds of values in D&amp;T</a:t>
          </a:r>
        </a:p>
      </dgm:t>
    </dgm:pt>
    <dgm:pt modelId="{A45945D9-4154-4149-86FE-63ABD9B58694}" type="parTrans" cxnId="{7E4FE7CB-2794-45C9-ACC3-25BA6F4A3E29}">
      <dgm:prSet/>
      <dgm:spPr/>
      <dgm:t>
        <a:bodyPr/>
        <a:lstStyle/>
        <a:p>
          <a:endParaRPr lang="en-GB" sz="2000"/>
        </a:p>
      </dgm:t>
    </dgm:pt>
    <dgm:pt modelId="{21601287-C942-4E7F-A53F-E5FD7DE27804}" type="sibTrans" cxnId="{7E4FE7CB-2794-45C9-ACC3-25BA6F4A3E29}">
      <dgm:prSet/>
      <dgm:spPr/>
      <dgm:t>
        <a:bodyPr/>
        <a:lstStyle/>
        <a:p>
          <a:endParaRPr lang="en-GB" sz="2000"/>
        </a:p>
      </dgm:t>
    </dgm:pt>
    <dgm:pt modelId="{A07D944A-A6BE-4758-A472-4C17FD20808F}">
      <dgm:prSet phldrT="[Text]" custT="1"/>
      <dgm:spPr>
        <a:ln>
          <a:noFill/>
        </a:ln>
      </dgm:spPr>
      <dgm:t>
        <a:bodyPr/>
        <a:lstStyle/>
        <a:p>
          <a:r>
            <a:rPr lang="en-GB" sz="1600" dirty="0"/>
            <a:t>Technical</a:t>
          </a:r>
        </a:p>
      </dgm:t>
    </dgm:pt>
    <dgm:pt modelId="{068193C3-C6F2-4918-8C60-81EF1678E29C}" type="parTrans" cxnId="{A221D6D8-EF12-41A3-9311-82DEF9DFDD76}">
      <dgm:prSet custT="1"/>
      <dgm:spPr>
        <a:ln w="76200">
          <a:solidFill>
            <a:schemeClr val="accent1"/>
          </a:solidFill>
        </a:ln>
      </dgm:spPr>
      <dgm:t>
        <a:bodyPr/>
        <a:lstStyle/>
        <a:p>
          <a:endParaRPr lang="en-GB" sz="600"/>
        </a:p>
      </dgm:t>
    </dgm:pt>
    <dgm:pt modelId="{F2D70173-653A-4340-B950-BD3869FC6B6D}" type="sibTrans" cxnId="{A221D6D8-EF12-41A3-9311-82DEF9DFDD76}">
      <dgm:prSet/>
      <dgm:spPr/>
      <dgm:t>
        <a:bodyPr/>
        <a:lstStyle/>
        <a:p>
          <a:endParaRPr lang="en-GB" sz="2000"/>
        </a:p>
      </dgm:t>
    </dgm:pt>
    <dgm:pt modelId="{6FC6B50A-2A2B-46B3-86B6-8805282B932A}">
      <dgm:prSet phldrT="[Text]" custT="1"/>
      <dgm:spPr>
        <a:ln>
          <a:noFill/>
        </a:ln>
      </dgm:spPr>
      <dgm:t>
        <a:bodyPr/>
        <a:lstStyle/>
        <a:p>
          <a:r>
            <a:rPr lang="en-GB" sz="1600" dirty="0"/>
            <a:t>Economic</a:t>
          </a:r>
        </a:p>
      </dgm:t>
    </dgm:pt>
    <dgm:pt modelId="{B84A2F5A-DAA3-486A-A2C0-7A141D6A083B}" type="parTrans" cxnId="{76F55A9C-A27E-494D-8A6E-13110A32EDA4}">
      <dgm:prSet custT="1"/>
      <dgm:spPr>
        <a:ln w="76200">
          <a:solidFill>
            <a:schemeClr val="accent1"/>
          </a:solidFill>
        </a:ln>
      </dgm:spPr>
      <dgm:t>
        <a:bodyPr/>
        <a:lstStyle/>
        <a:p>
          <a:endParaRPr lang="en-GB" sz="600"/>
        </a:p>
      </dgm:t>
    </dgm:pt>
    <dgm:pt modelId="{7F40575C-12B2-4400-96F4-F3A81E9F30D0}" type="sibTrans" cxnId="{76F55A9C-A27E-494D-8A6E-13110A32EDA4}">
      <dgm:prSet/>
      <dgm:spPr/>
      <dgm:t>
        <a:bodyPr/>
        <a:lstStyle/>
        <a:p>
          <a:endParaRPr lang="en-GB" sz="2000"/>
        </a:p>
      </dgm:t>
    </dgm:pt>
    <dgm:pt modelId="{FFBBE174-6FB3-420B-86D2-2F72231DD40A}">
      <dgm:prSet phldrT="[Text]" custT="1"/>
      <dgm:spPr>
        <a:ln>
          <a:noFill/>
        </a:ln>
      </dgm:spPr>
      <dgm:t>
        <a:bodyPr/>
        <a:lstStyle/>
        <a:p>
          <a:r>
            <a:rPr lang="en-GB" sz="1600" dirty="0"/>
            <a:t>Aesthetic</a:t>
          </a:r>
        </a:p>
      </dgm:t>
    </dgm:pt>
    <dgm:pt modelId="{0F910572-E88C-41B1-BAA9-027BF4915EB3}" type="parTrans" cxnId="{D759ECE5-A580-450D-8ACE-E93FA0DD49FA}">
      <dgm:prSet custT="1"/>
      <dgm:spPr>
        <a:ln w="76200">
          <a:solidFill>
            <a:schemeClr val="accent1"/>
          </a:solidFill>
        </a:ln>
      </dgm:spPr>
      <dgm:t>
        <a:bodyPr/>
        <a:lstStyle/>
        <a:p>
          <a:endParaRPr lang="en-GB" sz="600"/>
        </a:p>
      </dgm:t>
    </dgm:pt>
    <dgm:pt modelId="{E45EA6B9-5C3D-46E6-8208-94ED47E06C9E}" type="sibTrans" cxnId="{D759ECE5-A580-450D-8ACE-E93FA0DD49FA}">
      <dgm:prSet/>
      <dgm:spPr/>
      <dgm:t>
        <a:bodyPr/>
        <a:lstStyle/>
        <a:p>
          <a:endParaRPr lang="en-GB" sz="2000"/>
        </a:p>
      </dgm:t>
    </dgm:pt>
    <dgm:pt modelId="{97EEDFE8-2D2B-4214-A108-3FFFA4C50BB7}">
      <dgm:prSet phldrT="[Text]" custT="1"/>
      <dgm:spPr>
        <a:ln>
          <a:noFill/>
        </a:ln>
      </dgm:spPr>
      <dgm:t>
        <a:bodyPr/>
        <a:lstStyle/>
        <a:p>
          <a:r>
            <a:rPr lang="en-GB" sz="1600" dirty="0"/>
            <a:t>Social</a:t>
          </a:r>
        </a:p>
      </dgm:t>
    </dgm:pt>
    <dgm:pt modelId="{D335D5FD-C636-48A0-B736-7D67BCBA37B1}" type="parTrans" cxnId="{E6E790E3-4B83-4D37-A07D-5AC96DFA662A}">
      <dgm:prSet custT="1"/>
      <dgm:spPr>
        <a:ln w="76200">
          <a:solidFill>
            <a:schemeClr val="accent1"/>
          </a:solidFill>
        </a:ln>
      </dgm:spPr>
      <dgm:t>
        <a:bodyPr/>
        <a:lstStyle/>
        <a:p>
          <a:endParaRPr lang="en-GB" sz="600"/>
        </a:p>
      </dgm:t>
    </dgm:pt>
    <dgm:pt modelId="{59E72A99-1C32-4A46-B8C3-5ADBBC9E1182}" type="sibTrans" cxnId="{E6E790E3-4B83-4D37-A07D-5AC96DFA662A}">
      <dgm:prSet/>
      <dgm:spPr/>
      <dgm:t>
        <a:bodyPr/>
        <a:lstStyle/>
        <a:p>
          <a:endParaRPr lang="en-GB" sz="2000"/>
        </a:p>
      </dgm:t>
    </dgm:pt>
    <dgm:pt modelId="{507CC48B-C536-4B07-BB47-82908604A08C}">
      <dgm:prSet phldrT="[Text]" custT="1"/>
      <dgm:spPr>
        <a:ln>
          <a:noFill/>
        </a:ln>
      </dgm:spPr>
      <dgm:t>
        <a:bodyPr/>
        <a:lstStyle/>
        <a:p>
          <a:r>
            <a:rPr lang="en-GB" sz="1600" dirty="0"/>
            <a:t>Environ-mental</a:t>
          </a:r>
        </a:p>
      </dgm:t>
    </dgm:pt>
    <dgm:pt modelId="{EE9D72F2-4E4E-48B7-BCEB-F12F30BBF92A}" type="parTrans" cxnId="{26FF0DD3-912B-4637-A6F3-831D8E6113DE}">
      <dgm:prSet custT="1"/>
      <dgm:spPr>
        <a:ln w="76200">
          <a:solidFill>
            <a:schemeClr val="accent1"/>
          </a:solidFill>
        </a:ln>
      </dgm:spPr>
      <dgm:t>
        <a:bodyPr/>
        <a:lstStyle/>
        <a:p>
          <a:endParaRPr lang="en-GB" sz="600"/>
        </a:p>
      </dgm:t>
    </dgm:pt>
    <dgm:pt modelId="{A6B9BA22-A61C-4B2B-AF8D-9B6357F75AD3}" type="sibTrans" cxnId="{26FF0DD3-912B-4637-A6F3-831D8E6113DE}">
      <dgm:prSet/>
      <dgm:spPr/>
      <dgm:t>
        <a:bodyPr/>
        <a:lstStyle/>
        <a:p>
          <a:endParaRPr lang="en-GB" sz="2000"/>
        </a:p>
      </dgm:t>
    </dgm:pt>
    <dgm:pt modelId="{4EC9F414-ADB1-4602-9C94-575BE7C8385D}">
      <dgm:prSet phldrT="[Text]" custT="1"/>
      <dgm:spPr>
        <a:ln>
          <a:noFill/>
        </a:ln>
      </dgm:spPr>
      <dgm:t>
        <a:bodyPr/>
        <a:lstStyle/>
        <a:p>
          <a:r>
            <a:rPr lang="en-GB" sz="1600" dirty="0"/>
            <a:t>Moral</a:t>
          </a:r>
        </a:p>
      </dgm:t>
    </dgm:pt>
    <dgm:pt modelId="{67FD828D-CD75-4E0A-A83E-83C4D98DCDE2}" type="parTrans" cxnId="{A7BCEA93-1354-432A-93E2-DE8D74EF7F39}">
      <dgm:prSet custT="1"/>
      <dgm:spPr>
        <a:ln w="76200">
          <a:solidFill>
            <a:schemeClr val="accent1"/>
          </a:solidFill>
        </a:ln>
      </dgm:spPr>
      <dgm:t>
        <a:bodyPr/>
        <a:lstStyle/>
        <a:p>
          <a:endParaRPr lang="en-GB" sz="600"/>
        </a:p>
      </dgm:t>
    </dgm:pt>
    <dgm:pt modelId="{426C1845-2C71-46AC-B92F-B88C60613B76}" type="sibTrans" cxnId="{A7BCEA93-1354-432A-93E2-DE8D74EF7F39}">
      <dgm:prSet/>
      <dgm:spPr/>
      <dgm:t>
        <a:bodyPr/>
        <a:lstStyle/>
        <a:p>
          <a:endParaRPr lang="en-GB" sz="2000"/>
        </a:p>
      </dgm:t>
    </dgm:pt>
    <dgm:pt modelId="{5DF650E3-335C-4B7D-B797-4CDF5C95EE6C}">
      <dgm:prSet phldrT="[Text]" custT="1"/>
      <dgm:spPr>
        <a:ln>
          <a:noFill/>
        </a:ln>
      </dgm:spPr>
      <dgm:t>
        <a:bodyPr/>
        <a:lstStyle/>
        <a:p>
          <a:r>
            <a:rPr lang="en-GB" sz="1600" dirty="0"/>
            <a:t>Spiritual</a:t>
          </a:r>
        </a:p>
      </dgm:t>
    </dgm:pt>
    <dgm:pt modelId="{684CE93B-01C2-45D8-B17E-CAA4505F0BEF}" type="parTrans" cxnId="{52BF5727-6FE4-4319-A5BF-3641EFA4B8FC}">
      <dgm:prSet custT="1"/>
      <dgm:spPr>
        <a:ln w="76200">
          <a:solidFill>
            <a:schemeClr val="accent1"/>
          </a:solidFill>
        </a:ln>
      </dgm:spPr>
      <dgm:t>
        <a:bodyPr/>
        <a:lstStyle/>
        <a:p>
          <a:endParaRPr lang="en-GB" sz="600"/>
        </a:p>
      </dgm:t>
    </dgm:pt>
    <dgm:pt modelId="{AA932D11-106B-4972-8F6A-9AA314A01CA1}" type="sibTrans" cxnId="{52BF5727-6FE4-4319-A5BF-3641EFA4B8FC}">
      <dgm:prSet/>
      <dgm:spPr/>
      <dgm:t>
        <a:bodyPr/>
        <a:lstStyle/>
        <a:p>
          <a:endParaRPr lang="en-GB" sz="2000"/>
        </a:p>
      </dgm:t>
    </dgm:pt>
    <dgm:pt modelId="{84F031C3-5F2E-4057-8910-8916AF4F6115}">
      <dgm:prSet phldrT="[Text]" custT="1"/>
      <dgm:spPr>
        <a:ln>
          <a:noFill/>
        </a:ln>
      </dgm:spPr>
      <dgm:t>
        <a:bodyPr/>
        <a:lstStyle/>
        <a:p>
          <a:r>
            <a:rPr lang="en-GB" sz="1600" dirty="0"/>
            <a:t>Religious</a:t>
          </a:r>
        </a:p>
      </dgm:t>
    </dgm:pt>
    <dgm:pt modelId="{8CF0662F-2DFD-4785-B305-4C9BDCDCE7A8}" type="parTrans" cxnId="{C0EF9124-AD56-42A7-AB6E-F5379F83A99D}">
      <dgm:prSet custT="1"/>
      <dgm:spPr>
        <a:ln w="76200">
          <a:solidFill>
            <a:schemeClr val="accent1"/>
          </a:solidFill>
        </a:ln>
      </dgm:spPr>
      <dgm:t>
        <a:bodyPr/>
        <a:lstStyle/>
        <a:p>
          <a:endParaRPr lang="en-GB" sz="600"/>
        </a:p>
      </dgm:t>
    </dgm:pt>
    <dgm:pt modelId="{1C68BBE9-4AA2-474B-9776-66D063B34EE6}" type="sibTrans" cxnId="{C0EF9124-AD56-42A7-AB6E-F5379F83A99D}">
      <dgm:prSet/>
      <dgm:spPr/>
      <dgm:t>
        <a:bodyPr/>
        <a:lstStyle/>
        <a:p>
          <a:endParaRPr lang="en-GB" sz="2000"/>
        </a:p>
      </dgm:t>
    </dgm:pt>
    <dgm:pt modelId="{4BA1263B-148F-448C-A837-2388001E770B}" type="pres">
      <dgm:prSet presAssocID="{2A38889F-D485-4AF1-A157-42261DFB981B}" presName="cycle" presStyleCnt="0">
        <dgm:presLayoutVars>
          <dgm:chMax val="1"/>
          <dgm:dir/>
          <dgm:animLvl val="ctr"/>
          <dgm:resizeHandles val="exact"/>
        </dgm:presLayoutVars>
      </dgm:prSet>
      <dgm:spPr/>
    </dgm:pt>
    <dgm:pt modelId="{27623CD5-A02D-4EF9-A87E-32924B9A2621}" type="pres">
      <dgm:prSet presAssocID="{A347E3FF-33C2-45EE-ABC0-55221B0C33F2}" presName="centerShape" presStyleLbl="node0" presStyleIdx="0" presStyleCnt="1" custScaleX="196709" custScaleY="196709"/>
      <dgm:spPr/>
    </dgm:pt>
    <dgm:pt modelId="{DD34FB73-9CF1-433D-8B94-BC14346B3D22}" type="pres">
      <dgm:prSet presAssocID="{068193C3-C6F2-4918-8C60-81EF1678E29C}" presName="Name9" presStyleLbl="parChTrans1D2" presStyleIdx="0" presStyleCnt="8"/>
      <dgm:spPr/>
    </dgm:pt>
    <dgm:pt modelId="{46CECC72-3981-4CDE-9FB1-029B0184394C}" type="pres">
      <dgm:prSet presAssocID="{068193C3-C6F2-4918-8C60-81EF1678E29C}" presName="connTx" presStyleLbl="parChTrans1D2" presStyleIdx="0" presStyleCnt="8"/>
      <dgm:spPr/>
    </dgm:pt>
    <dgm:pt modelId="{543772CA-EFFA-4831-8BBE-88E65B824E17}" type="pres">
      <dgm:prSet presAssocID="{A07D944A-A6BE-4758-A472-4C17FD20808F}" presName="node" presStyleLbl="node1" presStyleIdx="0" presStyleCnt="8" custScaleX="120976" custScaleY="120976">
        <dgm:presLayoutVars>
          <dgm:bulletEnabled val="1"/>
        </dgm:presLayoutVars>
      </dgm:prSet>
      <dgm:spPr/>
    </dgm:pt>
    <dgm:pt modelId="{AC79BBA0-61CC-4FF1-B532-A3B744AA57B7}" type="pres">
      <dgm:prSet presAssocID="{B84A2F5A-DAA3-486A-A2C0-7A141D6A083B}" presName="Name9" presStyleLbl="parChTrans1D2" presStyleIdx="1" presStyleCnt="8"/>
      <dgm:spPr/>
    </dgm:pt>
    <dgm:pt modelId="{0CB89A5E-55AA-4EF8-AA52-88F753D785D3}" type="pres">
      <dgm:prSet presAssocID="{B84A2F5A-DAA3-486A-A2C0-7A141D6A083B}" presName="connTx" presStyleLbl="parChTrans1D2" presStyleIdx="1" presStyleCnt="8"/>
      <dgm:spPr/>
    </dgm:pt>
    <dgm:pt modelId="{61B59275-D1C3-44BC-BA11-3FB001C3BF2B}" type="pres">
      <dgm:prSet presAssocID="{6FC6B50A-2A2B-46B3-86B6-8805282B932A}" presName="node" presStyleLbl="node1" presStyleIdx="1" presStyleCnt="8" custScaleX="120976" custScaleY="120976">
        <dgm:presLayoutVars>
          <dgm:bulletEnabled val="1"/>
        </dgm:presLayoutVars>
      </dgm:prSet>
      <dgm:spPr/>
    </dgm:pt>
    <dgm:pt modelId="{C527EDC3-77FE-446B-912E-73A5360E0037}" type="pres">
      <dgm:prSet presAssocID="{0F910572-E88C-41B1-BAA9-027BF4915EB3}" presName="Name9" presStyleLbl="parChTrans1D2" presStyleIdx="2" presStyleCnt="8"/>
      <dgm:spPr/>
    </dgm:pt>
    <dgm:pt modelId="{3E460123-80C7-420E-903F-E4C8C1163809}" type="pres">
      <dgm:prSet presAssocID="{0F910572-E88C-41B1-BAA9-027BF4915EB3}" presName="connTx" presStyleLbl="parChTrans1D2" presStyleIdx="2" presStyleCnt="8"/>
      <dgm:spPr/>
    </dgm:pt>
    <dgm:pt modelId="{AC8BB659-DC1D-4A74-BC6D-B69FC8DC3DB9}" type="pres">
      <dgm:prSet presAssocID="{FFBBE174-6FB3-420B-86D2-2F72231DD40A}" presName="node" presStyleLbl="node1" presStyleIdx="2" presStyleCnt="8" custScaleX="120976" custScaleY="120976">
        <dgm:presLayoutVars>
          <dgm:bulletEnabled val="1"/>
        </dgm:presLayoutVars>
      </dgm:prSet>
      <dgm:spPr/>
    </dgm:pt>
    <dgm:pt modelId="{0A53E4C8-F2E2-4455-AA1A-FCD3D4379E5A}" type="pres">
      <dgm:prSet presAssocID="{D335D5FD-C636-48A0-B736-7D67BCBA37B1}" presName="Name9" presStyleLbl="parChTrans1D2" presStyleIdx="3" presStyleCnt="8"/>
      <dgm:spPr/>
    </dgm:pt>
    <dgm:pt modelId="{86B4A90F-5909-47F6-970C-83B2C1ACF36C}" type="pres">
      <dgm:prSet presAssocID="{D335D5FD-C636-48A0-B736-7D67BCBA37B1}" presName="connTx" presStyleLbl="parChTrans1D2" presStyleIdx="3" presStyleCnt="8"/>
      <dgm:spPr/>
    </dgm:pt>
    <dgm:pt modelId="{B50EC8C9-C4C0-4781-BA1E-C9F027B5F31E}" type="pres">
      <dgm:prSet presAssocID="{97EEDFE8-2D2B-4214-A108-3FFFA4C50BB7}" presName="node" presStyleLbl="node1" presStyleIdx="3" presStyleCnt="8" custScaleX="120976" custScaleY="120976">
        <dgm:presLayoutVars>
          <dgm:bulletEnabled val="1"/>
        </dgm:presLayoutVars>
      </dgm:prSet>
      <dgm:spPr/>
    </dgm:pt>
    <dgm:pt modelId="{81063D74-C59C-4166-B1B4-75DB4ABBB632}" type="pres">
      <dgm:prSet presAssocID="{EE9D72F2-4E4E-48B7-BCEB-F12F30BBF92A}" presName="Name9" presStyleLbl="parChTrans1D2" presStyleIdx="4" presStyleCnt="8"/>
      <dgm:spPr/>
    </dgm:pt>
    <dgm:pt modelId="{6624942C-590C-4D33-BEAF-2B7858351E30}" type="pres">
      <dgm:prSet presAssocID="{EE9D72F2-4E4E-48B7-BCEB-F12F30BBF92A}" presName="connTx" presStyleLbl="parChTrans1D2" presStyleIdx="4" presStyleCnt="8"/>
      <dgm:spPr/>
    </dgm:pt>
    <dgm:pt modelId="{7C64CA7E-0A4D-44D7-BC98-790C398DF08C}" type="pres">
      <dgm:prSet presAssocID="{507CC48B-C536-4B07-BB47-82908604A08C}" presName="node" presStyleLbl="node1" presStyleIdx="4" presStyleCnt="8" custScaleX="120976" custScaleY="120976">
        <dgm:presLayoutVars>
          <dgm:bulletEnabled val="1"/>
        </dgm:presLayoutVars>
      </dgm:prSet>
      <dgm:spPr/>
    </dgm:pt>
    <dgm:pt modelId="{C5E28AD2-9100-4F26-90B9-F106FBC86574}" type="pres">
      <dgm:prSet presAssocID="{67FD828D-CD75-4E0A-A83E-83C4D98DCDE2}" presName="Name9" presStyleLbl="parChTrans1D2" presStyleIdx="5" presStyleCnt="8"/>
      <dgm:spPr/>
    </dgm:pt>
    <dgm:pt modelId="{8B7C7376-78FB-4ABC-ACF3-47FE22D68E6E}" type="pres">
      <dgm:prSet presAssocID="{67FD828D-CD75-4E0A-A83E-83C4D98DCDE2}" presName="connTx" presStyleLbl="parChTrans1D2" presStyleIdx="5" presStyleCnt="8"/>
      <dgm:spPr/>
    </dgm:pt>
    <dgm:pt modelId="{FE1C9EE0-F873-4B90-8A5C-25FAD65E47D7}" type="pres">
      <dgm:prSet presAssocID="{4EC9F414-ADB1-4602-9C94-575BE7C8385D}" presName="node" presStyleLbl="node1" presStyleIdx="5" presStyleCnt="8" custScaleX="120976" custScaleY="120976">
        <dgm:presLayoutVars>
          <dgm:bulletEnabled val="1"/>
        </dgm:presLayoutVars>
      </dgm:prSet>
      <dgm:spPr/>
    </dgm:pt>
    <dgm:pt modelId="{25CE8F81-3308-4D10-AE81-A5D77F5DA66A}" type="pres">
      <dgm:prSet presAssocID="{684CE93B-01C2-45D8-B17E-CAA4505F0BEF}" presName="Name9" presStyleLbl="parChTrans1D2" presStyleIdx="6" presStyleCnt="8"/>
      <dgm:spPr/>
    </dgm:pt>
    <dgm:pt modelId="{B12D1DF1-12B8-4EDA-A03F-2D41AB71046A}" type="pres">
      <dgm:prSet presAssocID="{684CE93B-01C2-45D8-B17E-CAA4505F0BEF}" presName="connTx" presStyleLbl="parChTrans1D2" presStyleIdx="6" presStyleCnt="8"/>
      <dgm:spPr/>
    </dgm:pt>
    <dgm:pt modelId="{634CE60B-AE3C-40B9-B522-10F16157A21F}" type="pres">
      <dgm:prSet presAssocID="{5DF650E3-335C-4B7D-B797-4CDF5C95EE6C}" presName="node" presStyleLbl="node1" presStyleIdx="6" presStyleCnt="8" custScaleX="120976" custScaleY="120976">
        <dgm:presLayoutVars>
          <dgm:bulletEnabled val="1"/>
        </dgm:presLayoutVars>
      </dgm:prSet>
      <dgm:spPr/>
    </dgm:pt>
    <dgm:pt modelId="{496DA378-34FA-447A-BC3A-C22C728465EE}" type="pres">
      <dgm:prSet presAssocID="{8CF0662F-2DFD-4785-B305-4C9BDCDCE7A8}" presName="Name9" presStyleLbl="parChTrans1D2" presStyleIdx="7" presStyleCnt="8"/>
      <dgm:spPr/>
    </dgm:pt>
    <dgm:pt modelId="{AE3038B2-7B9B-44BA-9D44-C8E7CA0DD86D}" type="pres">
      <dgm:prSet presAssocID="{8CF0662F-2DFD-4785-B305-4C9BDCDCE7A8}" presName="connTx" presStyleLbl="parChTrans1D2" presStyleIdx="7" presStyleCnt="8"/>
      <dgm:spPr/>
    </dgm:pt>
    <dgm:pt modelId="{3C937176-3CEE-42C4-BE49-E63BFBD285DB}" type="pres">
      <dgm:prSet presAssocID="{84F031C3-5F2E-4057-8910-8916AF4F6115}" presName="node" presStyleLbl="node1" presStyleIdx="7" presStyleCnt="8" custScaleX="120976" custScaleY="120976">
        <dgm:presLayoutVars>
          <dgm:bulletEnabled val="1"/>
        </dgm:presLayoutVars>
      </dgm:prSet>
      <dgm:spPr/>
    </dgm:pt>
  </dgm:ptLst>
  <dgm:cxnLst>
    <dgm:cxn modelId="{5B0B521A-FDBC-4D02-84E9-5F910A5932C0}" type="presOf" srcId="{67FD828D-CD75-4E0A-A83E-83C4D98DCDE2}" destId="{C5E28AD2-9100-4F26-90B9-F106FBC86574}" srcOrd="0" destOrd="0" presId="urn:microsoft.com/office/officeart/2005/8/layout/radial1"/>
    <dgm:cxn modelId="{7065561C-E2C2-4969-B38A-CEA82714DE5B}" type="presOf" srcId="{068193C3-C6F2-4918-8C60-81EF1678E29C}" destId="{DD34FB73-9CF1-433D-8B94-BC14346B3D22}" srcOrd="0" destOrd="0" presId="urn:microsoft.com/office/officeart/2005/8/layout/radial1"/>
    <dgm:cxn modelId="{C0EF9124-AD56-42A7-AB6E-F5379F83A99D}" srcId="{A347E3FF-33C2-45EE-ABC0-55221B0C33F2}" destId="{84F031C3-5F2E-4057-8910-8916AF4F6115}" srcOrd="7" destOrd="0" parTransId="{8CF0662F-2DFD-4785-B305-4C9BDCDCE7A8}" sibTransId="{1C68BBE9-4AA2-474B-9776-66D063B34EE6}"/>
    <dgm:cxn modelId="{52BF5727-6FE4-4319-A5BF-3641EFA4B8FC}" srcId="{A347E3FF-33C2-45EE-ABC0-55221B0C33F2}" destId="{5DF650E3-335C-4B7D-B797-4CDF5C95EE6C}" srcOrd="6" destOrd="0" parTransId="{684CE93B-01C2-45D8-B17E-CAA4505F0BEF}" sibTransId="{AA932D11-106B-4972-8F6A-9AA314A01CA1}"/>
    <dgm:cxn modelId="{BD915B37-CEF4-4CA7-B8F7-298D475AEFDF}" type="presOf" srcId="{684CE93B-01C2-45D8-B17E-CAA4505F0BEF}" destId="{25CE8F81-3308-4D10-AE81-A5D77F5DA66A}" srcOrd="0" destOrd="0" presId="urn:microsoft.com/office/officeart/2005/8/layout/radial1"/>
    <dgm:cxn modelId="{6A64EE3C-C5BB-4D87-98B7-3FAA4DFEEA5A}" type="presOf" srcId="{B84A2F5A-DAA3-486A-A2C0-7A141D6A083B}" destId="{AC79BBA0-61CC-4FF1-B532-A3B744AA57B7}" srcOrd="0" destOrd="0" presId="urn:microsoft.com/office/officeart/2005/8/layout/radial1"/>
    <dgm:cxn modelId="{28E7793E-16D2-4F0A-9537-0F506360DA91}" type="presOf" srcId="{EE9D72F2-4E4E-48B7-BCEB-F12F30BBF92A}" destId="{81063D74-C59C-4166-B1B4-75DB4ABBB632}" srcOrd="0" destOrd="0" presId="urn:microsoft.com/office/officeart/2005/8/layout/radial1"/>
    <dgm:cxn modelId="{44DE9067-400E-4102-B568-E127ABD3D1F5}" type="presOf" srcId="{FFBBE174-6FB3-420B-86D2-2F72231DD40A}" destId="{AC8BB659-DC1D-4A74-BC6D-B69FC8DC3DB9}" srcOrd="0" destOrd="0" presId="urn:microsoft.com/office/officeart/2005/8/layout/radial1"/>
    <dgm:cxn modelId="{EDF97653-9DEA-477C-B23B-5E6CB50E1562}" type="presOf" srcId="{A347E3FF-33C2-45EE-ABC0-55221B0C33F2}" destId="{27623CD5-A02D-4EF9-A87E-32924B9A2621}" srcOrd="0" destOrd="0" presId="urn:microsoft.com/office/officeart/2005/8/layout/radial1"/>
    <dgm:cxn modelId="{D6CED954-4641-49DA-8986-D19A206048C5}" type="presOf" srcId="{67FD828D-CD75-4E0A-A83E-83C4D98DCDE2}" destId="{8B7C7376-78FB-4ABC-ACF3-47FE22D68E6E}" srcOrd="1" destOrd="0" presId="urn:microsoft.com/office/officeart/2005/8/layout/radial1"/>
    <dgm:cxn modelId="{90926E56-C5CB-4F1D-B71A-2964E543D469}" type="presOf" srcId="{8CF0662F-2DFD-4785-B305-4C9BDCDCE7A8}" destId="{AE3038B2-7B9B-44BA-9D44-C8E7CA0DD86D}" srcOrd="1" destOrd="0" presId="urn:microsoft.com/office/officeart/2005/8/layout/radial1"/>
    <dgm:cxn modelId="{97E9937E-0C13-47FE-AD72-FA46FBE41405}" type="presOf" srcId="{068193C3-C6F2-4918-8C60-81EF1678E29C}" destId="{46CECC72-3981-4CDE-9FB1-029B0184394C}" srcOrd="1" destOrd="0" presId="urn:microsoft.com/office/officeart/2005/8/layout/radial1"/>
    <dgm:cxn modelId="{9CCA2F90-6D2B-4050-A99C-AE2E7206A013}" type="presOf" srcId="{5DF650E3-335C-4B7D-B797-4CDF5C95EE6C}" destId="{634CE60B-AE3C-40B9-B522-10F16157A21F}" srcOrd="0" destOrd="0" presId="urn:microsoft.com/office/officeart/2005/8/layout/radial1"/>
    <dgm:cxn modelId="{A7BCEA93-1354-432A-93E2-DE8D74EF7F39}" srcId="{A347E3FF-33C2-45EE-ABC0-55221B0C33F2}" destId="{4EC9F414-ADB1-4602-9C94-575BE7C8385D}" srcOrd="5" destOrd="0" parTransId="{67FD828D-CD75-4E0A-A83E-83C4D98DCDE2}" sibTransId="{426C1845-2C71-46AC-B92F-B88C60613B76}"/>
    <dgm:cxn modelId="{5A095998-3A46-4C28-9F03-F0D41DDE05EF}" type="presOf" srcId="{8CF0662F-2DFD-4785-B305-4C9BDCDCE7A8}" destId="{496DA378-34FA-447A-BC3A-C22C728465EE}" srcOrd="0" destOrd="0" presId="urn:microsoft.com/office/officeart/2005/8/layout/radial1"/>
    <dgm:cxn modelId="{16F2A99A-5621-41D6-ACB1-72818AB00EDA}" type="presOf" srcId="{D335D5FD-C636-48A0-B736-7D67BCBA37B1}" destId="{0A53E4C8-F2E2-4455-AA1A-FCD3D4379E5A}" srcOrd="0" destOrd="0" presId="urn:microsoft.com/office/officeart/2005/8/layout/radial1"/>
    <dgm:cxn modelId="{76F55A9C-A27E-494D-8A6E-13110A32EDA4}" srcId="{A347E3FF-33C2-45EE-ABC0-55221B0C33F2}" destId="{6FC6B50A-2A2B-46B3-86B6-8805282B932A}" srcOrd="1" destOrd="0" parTransId="{B84A2F5A-DAA3-486A-A2C0-7A141D6A083B}" sibTransId="{7F40575C-12B2-4400-96F4-F3A81E9F30D0}"/>
    <dgm:cxn modelId="{E35F14A1-DDB5-4C9B-97EF-E59E24E1B41C}" type="presOf" srcId="{2A38889F-D485-4AF1-A157-42261DFB981B}" destId="{4BA1263B-148F-448C-A837-2388001E770B}" srcOrd="0" destOrd="0" presId="urn:microsoft.com/office/officeart/2005/8/layout/radial1"/>
    <dgm:cxn modelId="{4FD953A6-48D3-499F-B662-2C8B78D61625}" type="presOf" srcId="{684CE93B-01C2-45D8-B17E-CAA4505F0BEF}" destId="{B12D1DF1-12B8-4EDA-A03F-2D41AB71046A}" srcOrd="1" destOrd="0" presId="urn:microsoft.com/office/officeart/2005/8/layout/radial1"/>
    <dgm:cxn modelId="{35A361A7-522B-4693-8B74-762762204577}" type="presOf" srcId="{0F910572-E88C-41B1-BAA9-027BF4915EB3}" destId="{3E460123-80C7-420E-903F-E4C8C1163809}" srcOrd="1" destOrd="0" presId="urn:microsoft.com/office/officeart/2005/8/layout/radial1"/>
    <dgm:cxn modelId="{BC1DF1B0-3C39-4557-85D1-3B762624D622}" type="presOf" srcId="{507CC48B-C536-4B07-BB47-82908604A08C}" destId="{7C64CA7E-0A4D-44D7-BC98-790C398DF08C}" srcOrd="0" destOrd="0" presId="urn:microsoft.com/office/officeart/2005/8/layout/radial1"/>
    <dgm:cxn modelId="{ABBF6CB9-8919-45E4-ACF9-E960F7AF9DFB}" type="presOf" srcId="{97EEDFE8-2D2B-4214-A108-3FFFA4C50BB7}" destId="{B50EC8C9-C4C0-4781-BA1E-C9F027B5F31E}" srcOrd="0" destOrd="0" presId="urn:microsoft.com/office/officeart/2005/8/layout/radial1"/>
    <dgm:cxn modelId="{7E4FE7CB-2794-45C9-ACC3-25BA6F4A3E29}" srcId="{2A38889F-D485-4AF1-A157-42261DFB981B}" destId="{A347E3FF-33C2-45EE-ABC0-55221B0C33F2}" srcOrd="0" destOrd="0" parTransId="{A45945D9-4154-4149-86FE-63ABD9B58694}" sibTransId="{21601287-C942-4E7F-A53F-E5FD7DE27804}"/>
    <dgm:cxn modelId="{26FF0DD3-912B-4637-A6F3-831D8E6113DE}" srcId="{A347E3FF-33C2-45EE-ABC0-55221B0C33F2}" destId="{507CC48B-C536-4B07-BB47-82908604A08C}" srcOrd="4" destOrd="0" parTransId="{EE9D72F2-4E4E-48B7-BCEB-F12F30BBF92A}" sibTransId="{A6B9BA22-A61C-4B2B-AF8D-9B6357F75AD3}"/>
    <dgm:cxn modelId="{A221D6D8-EF12-41A3-9311-82DEF9DFDD76}" srcId="{A347E3FF-33C2-45EE-ABC0-55221B0C33F2}" destId="{A07D944A-A6BE-4758-A472-4C17FD20808F}" srcOrd="0" destOrd="0" parTransId="{068193C3-C6F2-4918-8C60-81EF1678E29C}" sibTransId="{F2D70173-653A-4340-B950-BD3869FC6B6D}"/>
    <dgm:cxn modelId="{EA922EDA-CD2C-4053-90EE-3C184083A0C8}" type="presOf" srcId="{EE9D72F2-4E4E-48B7-BCEB-F12F30BBF92A}" destId="{6624942C-590C-4D33-BEAF-2B7858351E30}" srcOrd="1" destOrd="0" presId="urn:microsoft.com/office/officeart/2005/8/layout/radial1"/>
    <dgm:cxn modelId="{E6E790E3-4B83-4D37-A07D-5AC96DFA662A}" srcId="{A347E3FF-33C2-45EE-ABC0-55221B0C33F2}" destId="{97EEDFE8-2D2B-4214-A108-3FFFA4C50BB7}" srcOrd="3" destOrd="0" parTransId="{D335D5FD-C636-48A0-B736-7D67BCBA37B1}" sibTransId="{59E72A99-1C32-4A46-B8C3-5ADBBC9E1182}"/>
    <dgm:cxn modelId="{6AB13DE4-0543-4D42-9FDD-35058A4A8D33}" type="presOf" srcId="{B84A2F5A-DAA3-486A-A2C0-7A141D6A083B}" destId="{0CB89A5E-55AA-4EF8-AA52-88F753D785D3}" srcOrd="1" destOrd="0" presId="urn:microsoft.com/office/officeart/2005/8/layout/radial1"/>
    <dgm:cxn modelId="{D759ECE5-A580-450D-8ACE-E93FA0DD49FA}" srcId="{A347E3FF-33C2-45EE-ABC0-55221B0C33F2}" destId="{FFBBE174-6FB3-420B-86D2-2F72231DD40A}" srcOrd="2" destOrd="0" parTransId="{0F910572-E88C-41B1-BAA9-027BF4915EB3}" sibTransId="{E45EA6B9-5C3D-46E6-8208-94ED47E06C9E}"/>
    <dgm:cxn modelId="{271570E8-9ACB-4BFB-9A2A-B59C1239FA5B}" type="presOf" srcId="{84F031C3-5F2E-4057-8910-8916AF4F6115}" destId="{3C937176-3CEE-42C4-BE49-E63BFBD285DB}" srcOrd="0" destOrd="0" presId="urn:microsoft.com/office/officeart/2005/8/layout/radial1"/>
    <dgm:cxn modelId="{707E43EA-044B-4F80-A5BF-8F39154BE274}" type="presOf" srcId="{0F910572-E88C-41B1-BAA9-027BF4915EB3}" destId="{C527EDC3-77FE-446B-912E-73A5360E0037}" srcOrd="0" destOrd="0" presId="urn:microsoft.com/office/officeart/2005/8/layout/radial1"/>
    <dgm:cxn modelId="{7A2A98F4-07F5-4868-84FD-4CF0C9F4D68A}" type="presOf" srcId="{6FC6B50A-2A2B-46B3-86B6-8805282B932A}" destId="{61B59275-D1C3-44BC-BA11-3FB001C3BF2B}" srcOrd="0" destOrd="0" presId="urn:microsoft.com/office/officeart/2005/8/layout/radial1"/>
    <dgm:cxn modelId="{44D07AFB-DBBE-456D-BBF5-72A6FE0B4F74}" type="presOf" srcId="{4EC9F414-ADB1-4602-9C94-575BE7C8385D}" destId="{FE1C9EE0-F873-4B90-8A5C-25FAD65E47D7}" srcOrd="0" destOrd="0" presId="urn:microsoft.com/office/officeart/2005/8/layout/radial1"/>
    <dgm:cxn modelId="{040EDCFE-6DD2-48D6-8C6A-86F54F46DAE9}" type="presOf" srcId="{A07D944A-A6BE-4758-A472-4C17FD20808F}" destId="{543772CA-EFFA-4831-8BBE-88E65B824E17}" srcOrd="0" destOrd="0" presId="urn:microsoft.com/office/officeart/2005/8/layout/radial1"/>
    <dgm:cxn modelId="{1B5FACFF-D628-441C-BA6C-2F5079895D86}" type="presOf" srcId="{D335D5FD-C636-48A0-B736-7D67BCBA37B1}" destId="{86B4A90F-5909-47F6-970C-83B2C1ACF36C}" srcOrd="1" destOrd="0" presId="urn:microsoft.com/office/officeart/2005/8/layout/radial1"/>
    <dgm:cxn modelId="{9E28BFE1-9238-4913-9CC2-707128DDA9B2}" type="presParOf" srcId="{4BA1263B-148F-448C-A837-2388001E770B}" destId="{27623CD5-A02D-4EF9-A87E-32924B9A2621}" srcOrd="0" destOrd="0" presId="urn:microsoft.com/office/officeart/2005/8/layout/radial1"/>
    <dgm:cxn modelId="{DD73E9D0-F605-459E-80B3-B439A79F3C5B}" type="presParOf" srcId="{4BA1263B-148F-448C-A837-2388001E770B}" destId="{DD34FB73-9CF1-433D-8B94-BC14346B3D22}" srcOrd="1" destOrd="0" presId="urn:microsoft.com/office/officeart/2005/8/layout/radial1"/>
    <dgm:cxn modelId="{A7C994F9-B7F7-4A83-A321-FD08DDE943BE}" type="presParOf" srcId="{DD34FB73-9CF1-433D-8B94-BC14346B3D22}" destId="{46CECC72-3981-4CDE-9FB1-029B0184394C}" srcOrd="0" destOrd="0" presId="urn:microsoft.com/office/officeart/2005/8/layout/radial1"/>
    <dgm:cxn modelId="{178A6CAA-C2FF-4F8E-AE3C-FB17121BE2BE}" type="presParOf" srcId="{4BA1263B-148F-448C-A837-2388001E770B}" destId="{543772CA-EFFA-4831-8BBE-88E65B824E17}" srcOrd="2" destOrd="0" presId="urn:microsoft.com/office/officeart/2005/8/layout/radial1"/>
    <dgm:cxn modelId="{55E26972-CB8E-46BB-BE4E-C7A942BAC034}" type="presParOf" srcId="{4BA1263B-148F-448C-A837-2388001E770B}" destId="{AC79BBA0-61CC-4FF1-B532-A3B744AA57B7}" srcOrd="3" destOrd="0" presId="urn:microsoft.com/office/officeart/2005/8/layout/radial1"/>
    <dgm:cxn modelId="{A588E40A-EC7D-4D9A-8F3B-0BC774109365}" type="presParOf" srcId="{AC79BBA0-61CC-4FF1-B532-A3B744AA57B7}" destId="{0CB89A5E-55AA-4EF8-AA52-88F753D785D3}" srcOrd="0" destOrd="0" presId="urn:microsoft.com/office/officeart/2005/8/layout/radial1"/>
    <dgm:cxn modelId="{0FE5F2F2-102F-4C57-84B1-AFD032F853FD}" type="presParOf" srcId="{4BA1263B-148F-448C-A837-2388001E770B}" destId="{61B59275-D1C3-44BC-BA11-3FB001C3BF2B}" srcOrd="4" destOrd="0" presId="urn:microsoft.com/office/officeart/2005/8/layout/radial1"/>
    <dgm:cxn modelId="{7FFF84A3-C2D4-45C7-BC3A-D4A5E16F0599}" type="presParOf" srcId="{4BA1263B-148F-448C-A837-2388001E770B}" destId="{C527EDC3-77FE-446B-912E-73A5360E0037}" srcOrd="5" destOrd="0" presId="urn:microsoft.com/office/officeart/2005/8/layout/radial1"/>
    <dgm:cxn modelId="{4B87FF97-2AF1-47D5-A036-51B6EA35B6A9}" type="presParOf" srcId="{C527EDC3-77FE-446B-912E-73A5360E0037}" destId="{3E460123-80C7-420E-903F-E4C8C1163809}" srcOrd="0" destOrd="0" presId="urn:microsoft.com/office/officeart/2005/8/layout/radial1"/>
    <dgm:cxn modelId="{F6015CFF-2161-42CE-B061-8B7F81CB51E6}" type="presParOf" srcId="{4BA1263B-148F-448C-A837-2388001E770B}" destId="{AC8BB659-DC1D-4A74-BC6D-B69FC8DC3DB9}" srcOrd="6" destOrd="0" presId="urn:microsoft.com/office/officeart/2005/8/layout/radial1"/>
    <dgm:cxn modelId="{095FFA62-7DE1-4390-8A92-2D6BD75FE4C3}" type="presParOf" srcId="{4BA1263B-148F-448C-A837-2388001E770B}" destId="{0A53E4C8-F2E2-4455-AA1A-FCD3D4379E5A}" srcOrd="7" destOrd="0" presId="urn:microsoft.com/office/officeart/2005/8/layout/radial1"/>
    <dgm:cxn modelId="{AD3BE93A-37AB-48F7-985B-D335BD1E857F}" type="presParOf" srcId="{0A53E4C8-F2E2-4455-AA1A-FCD3D4379E5A}" destId="{86B4A90F-5909-47F6-970C-83B2C1ACF36C}" srcOrd="0" destOrd="0" presId="urn:microsoft.com/office/officeart/2005/8/layout/radial1"/>
    <dgm:cxn modelId="{5F88D84C-6D6A-4A0C-90AB-91A009F1AEF7}" type="presParOf" srcId="{4BA1263B-148F-448C-A837-2388001E770B}" destId="{B50EC8C9-C4C0-4781-BA1E-C9F027B5F31E}" srcOrd="8" destOrd="0" presId="urn:microsoft.com/office/officeart/2005/8/layout/radial1"/>
    <dgm:cxn modelId="{97729684-9E61-4D81-B1EF-C6364EC81F89}" type="presParOf" srcId="{4BA1263B-148F-448C-A837-2388001E770B}" destId="{81063D74-C59C-4166-B1B4-75DB4ABBB632}" srcOrd="9" destOrd="0" presId="urn:microsoft.com/office/officeart/2005/8/layout/radial1"/>
    <dgm:cxn modelId="{8F92B2BD-2BE9-4BD2-B36E-CA4590677BC0}" type="presParOf" srcId="{81063D74-C59C-4166-B1B4-75DB4ABBB632}" destId="{6624942C-590C-4D33-BEAF-2B7858351E30}" srcOrd="0" destOrd="0" presId="urn:microsoft.com/office/officeart/2005/8/layout/radial1"/>
    <dgm:cxn modelId="{77003A4C-33CF-43C1-9349-F25AE5A2BA97}" type="presParOf" srcId="{4BA1263B-148F-448C-A837-2388001E770B}" destId="{7C64CA7E-0A4D-44D7-BC98-790C398DF08C}" srcOrd="10" destOrd="0" presId="urn:microsoft.com/office/officeart/2005/8/layout/radial1"/>
    <dgm:cxn modelId="{363C603E-9283-4EDD-B77C-41DAE01E3DEF}" type="presParOf" srcId="{4BA1263B-148F-448C-A837-2388001E770B}" destId="{C5E28AD2-9100-4F26-90B9-F106FBC86574}" srcOrd="11" destOrd="0" presId="urn:microsoft.com/office/officeart/2005/8/layout/radial1"/>
    <dgm:cxn modelId="{3296CF5C-F647-462F-818C-5ABB19B9BE62}" type="presParOf" srcId="{C5E28AD2-9100-4F26-90B9-F106FBC86574}" destId="{8B7C7376-78FB-4ABC-ACF3-47FE22D68E6E}" srcOrd="0" destOrd="0" presId="urn:microsoft.com/office/officeart/2005/8/layout/radial1"/>
    <dgm:cxn modelId="{4C62F656-2A31-419D-9031-275E37C11837}" type="presParOf" srcId="{4BA1263B-148F-448C-A837-2388001E770B}" destId="{FE1C9EE0-F873-4B90-8A5C-25FAD65E47D7}" srcOrd="12" destOrd="0" presId="urn:microsoft.com/office/officeart/2005/8/layout/radial1"/>
    <dgm:cxn modelId="{68C4D36E-D04F-4C9F-BFAF-DB9821030CC6}" type="presParOf" srcId="{4BA1263B-148F-448C-A837-2388001E770B}" destId="{25CE8F81-3308-4D10-AE81-A5D77F5DA66A}" srcOrd="13" destOrd="0" presId="urn:microsoft.com/office/officeart/2005/8/layout/radial1"/>
    <dgm:cxn modelId="{C6AAF27D-B367-468F-A2E7-54F4C5B9FDFE}" type="presParOf" srcId="{25CE8F81-3308-4D10-AE81-A5D77F5DA66A}" destId="{B12D1DF1-12B8-4EDA-A03F-2D41AB71046A}" srcOrd="0" destOrd="0" presId="urn:microsoft.com/office/officeart/2005/8/layout/radial1"/>
    <dgm:cxn modelId="{C6F43322-9B02-45D8-AA2F-B6634CD6168A}" type="presParOf" srcId="{4BA1263B-148F-448C-A837-2388001E770B}" destId="{634CE60B-AE3C-40B9-B522-10F16157A21F}" srcOrd="14" destOrd="0" presId="urn:microsoft.com/office/officeart/2005/8/layout/radial1"/>
    <dgm:cxn modelId="{F6694C36-E1F2-46B6-A865-21745827829D}" type="presParOf" srcId="{4BA1263B-148F-448C-A837-2388001E770B}" destId="{496DA378-34FA-447A-BC3A-C22C728465EE}" srcOrd="15" destOrd="0" presId="urn:microsoft.com/office/officeart/2005/8/layout/radial1"/>
    <dgm:cxn modelId="{7811160A-836A-49DA-ABD2-7C8FF43D15EB}" type="presParOf" srcId="{496DA378-34FA-447A-BC3A-C22C728465EE}" destId="{AE3038B2-7B9B-44BA-9D44-C8E7CA0DD86D}" srcOrd="0" destOrd="0" presId="urn:microsoft.com/office/officeart/2005/8/layout/radial1"/>
    <dgm:cxn modelId="{C4860CFA-A5CB-4EBA-824A-0EE22DEFE81F}" type="presParOf" srcId="{4BA1263B-148F-448C-A837-2388001E770B}" destId="{3C937176-3CEE-42C4-BE49-E63BFBD285DB}"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23CD5-A02D-4EF9-A87E-32924B9A2621}">
      <dsp:nvSpPr>
        <dsp:cNvPr id="0" name=""/>
        <dsp:cNvSpPr/>
      </dsp:nvSpPr>
      <dsp:spPr>
        <a:xfrm>
          <a:off x="3239279" y="1403616"/>
          <a:ext cx="2233327" cy="2233327"/>
        </a:xfrm>
        <a:prstGeom prst="ellipse">
          <a:avLst/>
        </a:prstGeom>
        <a:solidFill>
          <a:schemeClr val="accent2"/>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Different kinds of values in D&amp;T</a:t>
          </a:r>
        </a:p>
      </dsp:txBody>
      <dsp:txXfrm>
        <a:off x="3566342" y="1730679"/>
        <a:ext cx="1579201" cy="1579201"/>
      </dsp:txXfrm>
    </dsp:sp>
    <dsp:sp modelId="{DD34FB73-9CF1-433D-8B94-BC14346B3D22}">
      <dsp:nvSpPr>
        <dsp:cNvPr id="0" name=""/>
        <dsp:cNvSpPr/>
      </dsp:nvSpPr>
      <dsp:spPr>
        <a:xfrm rot="16200000">
          <a:off x="4291726" y="1327670"/>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4352732" y="1336188"/>
        <a:ext cx="6421" cy="6421"/>
      </dsp:txXfrm>
    </dsp:sp>
    <dsp:sp modelId="{543772CA-EFFA-4831-8BBE-88E65B824E17}">
      <dsp:nvSpPr>
        <dsp:cNvPr id="0" name=""/>
        <dsp:cNvSpPr/>
      </dsp:nvSpPr>
      <dsp:spPr>
        <a:xfrm>
          <a:off x="3669194" y="-98313"/>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Technical</a:t>
          </a:r>
        </a:p>
      </dsp:txBody>
      <dsp:txXfrm>
        <a:off x="3870338" y="102831"/>
        <a:ext cx="971208" cy="971208"/>
      </dsp:txXfrm>
    </dsp:sp>
    <dsp:sp modelId="{AC79BBA0-61CC-4FF1-B532-A3B744AA57B7}">
      <dsp:nvSpPr>
        <dsp:cNvPr id="0" name=""/>
        <dsp:cNvSpPr/>
      </dsp:nvSpPr>
      <dsp:spPr>
        <a:xfrm rot="18900000">
          <a:off x="5126735" y="1673542"/>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5187740" y="1682060"/>
        <a:ext cx="6421" cy="6421"/>
      </dsp:txXfrm>
    </dsp:sp>
    <dsp:sp modelId="{61B59275-D1C3-44BC-BA11-3FB001C3BF2B}">
      <dsp:nvSpPr>
        <dsp:cNvPr id="0" name=""/>
        <dsp:cNvSpPr/>
      </dsp:nvSpPr>
      <dsp:spPr>
        <a:xfrm>
          <a:off x="5035215" y="467511"/>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Economic</a:t>
          </a:r>
        </a:p>
      </dsp:txBody>
      <dsp:txXfrm>
        <a:off x="5236359" y="668655"/>
        <a:ext cx="971208" cy="971208"/>
      </dsp:txXfrm>
    </dsp:sp>
    <dsp:sp modelId="{C527EDC3-77FE-446B-912E-73A5360E0037}">
      <dsp:nvSpPr>
        <dsp:cNvPr id="0" name=""/>
        <dsp:cNvSpPr/>
      </dsp:nvSpPr>
      <dsp:spPr>
        <a:xfrm>
          <a:off x="5472606" y="2508551"/>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5533612" y="2517069"/>
        <a:ext cx="6421" cy="6421"/>
      </dsp:txXfrm>
    </dsp:sp>
    <dsp:sp modelId="{AC8BB659-DC1D-4A74-BC6D-B69FC8DC3DB9}">
      <dsp:nvSpPr>
        <dsp:cNvPr id="0" name=""/>
        <dsp:cNvSpPr/>
      </dsp:nvSpPr>
      <dsp:spPr>
        <a:xfrm>
          <a:off x="5601039" y="1833531"/>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Aesthetic</a:t>
          </a:r>
        </a:p>
      </dsp:txBody>
      <dsp:txXfrm>
        <a:off x="5802183" y="2034675"/>
        <a:ext cx="971208" cy="971208"/>
      </dsp:txXfrm>
    </dsp:sp>
    <dsp:sp modelId="{0A53E4C8-F2E2-4455-AA1A-FCD3D4379E5A}">
      <dsp:nvSpPr>
        <dsp:cNvPr id="0" name=""/>
        <dsp:cNvSpPr/>
      </dsp:nvSpPr>
      <dsp:spPr>
        <a:xfrm rot="2700000">
          <a:off x="5126735" y="3343559"/>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5187740" y="3352077"/>
        <a:ext cx="6421" cy="6421"/>
      </dsp:txXfrm>
    </dsp:sp>
    <dsp:sp modelId="{B50EC8C9-C4C0-4781-BA1E-C9F027B5F31E}">
      <dsp:nvSpPr>
        <dsp:cNvPr id="0" name=""/>
        <dsp:cNvSpPr/>
      </dsp:nvSpPr>
      <dsp:spPr>
        <a:xfrm>
          <a:off x="5035215" y="3199552"/>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Social</a:t>
          </a:r>
        </a:p>
      </dsp:txBody>
      <dsp:txXfrm>
        <a:off x="5236359" y="3400696"/>
        <a:ext cx="971208" cy="971208"/>
      </dsp:txXfrm>
    </dsp:sp>
    <dsp:sp modelId="{81063D74-C59C-4166-B1B4-75DB4ABBB632}">
      <dsp:nvSpPr>
        <dsp:cNvPr id="0" name=""/>
        <dsp:cNvSpPr/>
      </dsp:nvSpPr>
      <dsp:spPr>
        <a:xfrm rot="5400000">
          <a:off x="4291726" y="3689431"/>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4352732" y="3697949"/>
        <a:ext cx="6421" cy="6421"/>
      </dsp:txXfrm>
    </dsp:sp>
    <dsp:sp modelId="{7C64CA7E-0A4D-44D7-BC98-790C398DF08C}">
      <dsp:nvSpPr>
        <dsp:cNvPr id="0" name=""/>
        <dsp:cNvSpPr/>
      </dsp:nvSpPr>
      <dsp:spPr>
        <a:xfrm>
          <a:off x="3669194" y="3765376"/>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Environ-mental</a:t>
          </a:r>
        </a:p>
      </dsp:txBody>
      <dsp:txXfrm>
        <a:off x="3870338" y="3966520"/>
        <a:ext cx="971208" cy="971208"/>
      </dsp:txXfrm>
    </dsp:sp>
    <dsp:sp modelId="{C5E28AD2-9100-4F26-90B9-F106FBC86574}">
      <dsp:nvSpPr>
        <dsp:cNvPr id="0" name=""/>
        <dsp:cNvSpPr/>
      </dsp:nvSpPr>
      <dsp:spPr>
        <a:xfrm rot="8100000">
          <a:off x="3456718" y="3343559"/>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3517723" y="3352077"/>
        <a:ext cx="6421" cy="6421"/>
      </dsp:txXfrm>
    </dsp:sp>
    <dsp:sp modelId="{FE1C9EE0-F873-4B90-8A5C-25FAD65E47D7}">
      <dsp:nvSpPr>
        <dsp:cNvPr id="0" name=""/>
        <dsp:cNvSpPr/>
      </dsp:nvSpPr>
      <dsp:spPr>
        <a:xfrm>
          <a:off x="2303174" y="3199552"/>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Moral</a:t>
          </a:r>
        </a:p>
      </dsp:txBody>
      <dsp:txXfrm>
        <a:off x="2504318" y="3400696"/>
        <a:ext cx="971208" cy="971208"/>
      </dsp:txXfrm>
    </dsp:sp>
    <dsp:sp modelId="{25CE8F81-3308-4D10-AE81-A5D77F5DA66A}">
      <dsp:nvSpPr>
        <dsp:cNvPr id="0" name=""/>
        <dsp:cNvSpPr/>
      </dsp:nvSpPr>
      <dsp:spPr>
        <a:xfrm rot="10800000">
          <a:off x="3110846" y="2508551"/>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3171851" y="2517069"/>
        <a:ext cx="6421" cy="6421"/>
      </dsp:txXfrm>
    </dsp:sp>
    <dsp:sp modelId="{634CE60B-AE3C-40B9-B522-10F16157A21F}">
      <dsp:nvSpPr>
        <dsp:cNvPr id="0" name=""/>
        <dsp:cNvSpPr/>
      </dsp:nvSpPr>
      <dsp:spPr>
        <a:xfrm>
          <a:off x="1737349" y="1833531"/>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Spiritual</a:t>
          </a:r>
        </a:p>
      </dsp:txBody>
      <dsp:txXfrm>
        <a:off x="1938493" y="2034675"/>
        <a:ext cx="971208" cy="971208"/>
      </dsp:txXfrm>
    </dsp:sp>
    <dsp:sp modelId="{496DA378-34FA-447A-BC3A-C22C728465EE}">
      <dsp:nvSpPr>
        <dsp:cNvPr id="0" name=""/>
        <dsp:cNvSpPr/>
      </dsp:nvSpPr>
      <dsp:spPr>
        <a:xfrm rot="13500000">
          <a:off x="3456718" y="1673542"/>
          <a:ext cx="128432" cy="23457"/>
        </a:xfrm>
        <a:custGeom>
          <a:avLst/>
          <a:gdLst/>
          <a:ahLst/>
          <a:cxnLst/>
          <a:rect l="0" t="0" r="0" b="0"/>
          <a:pathLst>
            <a:path>
              <a:moveTo>
                <a:pt x="0" y="11728"/>
              </a:moveTo>
              <a:lnTo>
                <a:pt x="128432" y="11728"/>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3517723" y="1682060"/>
        <a:ext cx="6421" cy="6421"/>
      </dsp:txXfrm>
    </dsp:sp>
    <dsp:sp modelId="{3C937176-3CEE-42C4-BE49-E63BFBD285DB}">
      <dsp:nvSpPr>
        <dsp:cNvPr id="0" name=""/>
        <dsp:cNvSpPr/>
      </dsp:nvSpPr>
      <dsp:spPr>
        <a:xfrm>
          <a:off x="2303174" y="467511"/>
          <a:ext cx="1373496" cy="137349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Religious</a:t>
          </a:r>
        </a:p>
      </dsp:txBody>
      <dsp:txXfrm>
        <a:off x="2504318" y="668655"/>
        <a:ext cx="971208" cy="9712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26A99D-E346-47E4-9DE2-39EA99262569}" type="datetimeFigureOut">
              <a:rPr lang="en-GB" smtClean="0"/>
              <a:t>08/03/2022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1867E0-C749-4A4A-9F0A-2B2409027554}" type="slidenum">
              <a:rPr lang="en-GB" smtClean="0"/>
              <a:t>‹#›</a:t>
            </a:fld>
            <a:endParaRPr lang="en-GB"/>
          </a:p>
        </p:txBody>
      </p:sp>
    </p:spTree>
    <p:extLst>
      <p:ext uri="{BB962C8B-B14F-4D97-AF65-F5344CB8AC3E}">
        <p14:creationId xmlns:p14="http://schemas.microsoft.com/office/powerpoint/2010/main" val="128334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89699C8-9669-484D-B008-9873E4A435B7}" type="datetimeFigureOut">
              <a:rPr lang="en-GB" smtClean="0"/>
              <a:t>08/03/2022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DFF3515-3320-467F-BF20-E4BFF21EB04A}" type="slidenum">
              <a:rPr lang="en-GB" smtClean="0"/>
              <a:t>‹#›</a:t>
            </a:fld>
            <a:endParaRPr lang="en-GB"/>
          </a:p>
        </p:txBody>
      </p:sp>
    </p:spTree>
    <p:extLst>
      <p:ext uri="{BB962C8B-B14F-4D97-AF65-F5344CB8AC3E}">
        <p14:creationId xmlns:p14="http://schemas.microsoft.com/office/powerpoint/2010/main" val="405874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ATTRIBUTION (BY)</a:t>
            </a:r>
            <a:r>
              <a:rPr lang="en-GB" sz="1200" b="0" i="0" kern="1200" dirty="0">
                <a:solidFill>
                  <a:schemeClr val="tx1"/>
                </a:solidFill>
                <a:effectLst/>
                <a:latin typeface="+mn-lt"/>
                <a:ea typeface="+mn-ea"/>
                <a:cs typeface="+mn-cs"/>
              </a:rPr>
              <a:t>. You must give appropriate credit, provide a link to the license, and indicate if changes were made. You may do so in any reasonable manner, but not in any way that suggests the licensor endorses you or your use.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https://creativecommons.org/licenses/by/4.0/ </a:t>
            </a:r>
          </a:p>
          <a:p>
            <a:endParaRPr lang="en-GB" sz="1200" b="0" i="0" kern="1200" dirty="0">
              <a:solidFill>
                <a:schemeClr val="tx1"/>
              </a:solidFill>
              <a:effectLst/>
              <a:latin typeface="+mn-lt"/>
              <a:ea typeface="+mn-ea"/>
              <a:cs typeface="+mn-cs"/>
            </a:endParaRPr>
          </a:p>
          <a:p>
            <a:pPr rtl="0"/>
            <a:r>
              <a:rPr lang="en-GB" sz="1200" b="1" i="0" kern="1200" dirty="0">
                <a:solidFill>
                  <a:schemeClr val="tx1"/>
                </a:solidFill>
                <a:effectLst/>
                <a:latin typeface="+mn-lt"/>
                <a:ea typeface="+mn-ea"/>
                <a:cs typeface="+mn-cs"/>
              </a:rPr>
              <a:t>You are free to:</a:t>
            </a:r>
          </a:p>
          <a:p>
            <a:pPr rtl="0"/>
            <a:endParaRPr lang="en-GB" sz="1200" b="1" i="0" kern="1200" dirty="0">
              <a:solidFill>
                <a:schemeClr val="tx1"/>
              </a:solidFill>
              <a:effectLst/>
              <a:latin typeface="+mn-lt"/>
              <a:ea typeface="+mn-ea"/>
              <a:cs typeface="+mn-cs"/>
            </a:endParaRPr>
          </a:p>
          <a:p>
            <a:pPr rtl="0"/>
            <a:r>
              <a:rPr lang="en-GB" sz="1200" b="1" i="0" kern="1200" dirty="0">
                <a:solidFill>
                  <a:schemeClr val="tx1"/>
                </a:solidFill>
                <a:effectLst/>
                <a:latin typeface="+mn-lt"/>
                <a:ea typeface="+mn-ea"/>
                <a:cs typeface="+mn-cs"/>
              </a:rPr>
              <a:t>Share</a:t>
            </a:r>
            <a:r>
              <a:rPr lang="en-GB" sz="1200" b="0" i="0" kern="1200" dirty="0">
                <a:solidFill>
                  <a:schemeClr val="tx1"/>
                </a:solidFill>
                <a:effectLst/>
                <a:latin typeface="+mn-lt"/>
                <a:ea typeface="+mn-ea"/>
                <a:cs typeface="+mn-cs"/>
              </a:rPr>
              <a:t> — copy and redistribute the material in any medium or format</a:t>
            </a:r>
          </a:p>
          <a:p>
            <a:pPr rtl="0"/>
            <a:endParaRPr lang="en-GB" sz="1200" b="1" i="0" kern="1200" dirty="0">
              <a:solidFill>
                <a:schemeClr val="tx1"/>
              </a:solidFill>
              <a:effectLst/>
              <a:latin typeface="+mn-lt"/>
              <a:ea typeface="+mn-ea"/>
              <a:cs typeface="+mn-cs"/>
            </a:endParaRPr>
          </a:p>
          <a:p>
            <a:pPr rtl="0"/>
            <a:r>
              <a:rPr lang="en-GB" sz="1200" b="1" i="0" kern="1200" dirty="0">
                <a:solidFill>
                  <a:schemeClr val="tx1"/>
                </a:solidFill>
                <a:effectLst/>
                <a:latin typeface="+mn-lt"/>
                <a:ea typeface="+mn-ea"/>
                <a:cs typeface="+mn-cs"/>
              </a:rPr>
              <a:t>Adapt</a:t>
            </a:r>
            <a:r>
              <a:rPr lang="en-GB" sz="1200" b="0" i="0" kern="1200" dirty="0">
                <a:solidFill>
                  <a:schemeClr val="tx1"/>
                </a:solidFill>
                <a:effectLst/>
                <a:latin typeface="+mn-lt"/>
                <a:ea typeface="+mn-ea"/>
                <a:cs typeface="+mn-cs"/>
              </a:rPr>
              <a:t> — remix, transform, and build upon the material</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for any purpose, even commercially.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licensor cannot revoke these freedoms as long as you follow the license terms.</a:t>
            </a:r>
          </a:p>
          <a:p>
            <a:endParaRPr lang="en-GB" dirty="0"/>
          </a:p>
          <a:p>
            <a:endParaRPr lang="en-GB" dirty="0"/>
          </a:p>
        </p:txBody>
      </p:sp>
      <p:sp>
        <p:nvSpPr>
          <p:cNvPr id="4" name="Slide Number Placeholder 3"/>
          <p:cNvSpPr>
            <a:spLocks noGrp="1"/>
          </p:cNvSpPr>
          <p:nvPr>
            <p:ph type="sldNum" sz="quarter" idx="5"/>
          </p:nvPr>
        </p:nvSpPr>
        <p:spPr/>
        <p:txBody>
          <a:bodyPr/>
          <a:lstStyle/>
          <a:p>
            <a:fld id="{ADFF3515-3320-467F-BF20-E4BFF21EB04A}" type="slidenum">
              <a:rPr lang="en-GB" smtClean="0"/>
              <a:t>1</a:t>
            </a:fld>
            <a:endParaRPr lang="en-GB"/>
          </a:p>
        </p:txBody>
      </p:sp>
    </p:spTree>
    <p:extLst>
      <p:ext uri="{BB962C8B-B14F-4D97-AF65-F5344CB8AC3E}">
        <p14:creationId xmlns:p14="http://schemas.microsoft.com/office/powerpoint/2010/main" val="414073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800" b="1" i="1" dirty="0">
                <a:solidFill>
                  <a:schemeClr val="accent1"/>
                </a:solidFill>
              </a:rPr>
              <a:t>Exploring Technology and Society </a:t>
            </a:r>
            <a:r>
              <a:rPr lang="en-GB" sz="2800" b="1" i="1" dirty="0"/>
              <a:t>(ETS) </a:t>
            </a:r>
          </a:p>
          <a:p>
            <a:pPr marL="0" indent="0">
              <a:buNone/>
            </a:pPr>
            <a:endParaRPr lang="en-GB" sz="1400" b="1" dirty="0"/>
          </a:p>
          <a:p>
            <a:pPr marL="0" indent="0">
              <a:buNone/>
            </a:pPr>
            <a:r>
              <a:rPr lang="en-GB" sz="1400" b="1" dirty="0"/>
              <a:t>Description:</a:t>
            </a:r>
          </a:p>
          <a:p>
            <a:pPr marL="0" indent="0">
              <a:buNone/>
            </a:pPr>
            <a:r>
              <a:rPr lang="en-GB" sz="1200" dirty="0"/>
              <a:t>There are some similarities to activities that have been labelled </a:t>
            </a:r>
            <a:r>
              <a:rPr lang="en-GB" sz="1200" i="1" dirty="0"/>
              <a:t>investigate, disassemble and evaluate activities (IDEA)</a:t>
            </a:r>
            <a:r>
              <a:rPr lang="en-GB" sz="1200" dirty="0"/>
              <a:t>, but also embrace wider aspects of critiquing the impact of technology and society on each other.</a:t>
            </a:r>
          </a:p>
          <a:p>
            <a:pPr marL="0" indent="0">
              <a:buNone/>
            </a:pPr>
            <a:r>
              <a:rPr lang="en-GB" sz="1400" b="1" dirty="0"/>
              <a:t>Benefits:</a:t>
            </a:r>
          </a:p>
          <a:p>
            <a:pPr marL="0" indent="0">
              <a:buNone/>
            </a:pPr>
            <a:r>
              <a:rPr lang="en-GB" sz="1200" dirty="0"/>
              <a:t>ETS activities provide opportunities for learners to focus on the impact of technology and society, and the mediating role of design. A focus on critiquing enables pupils to explore issues and values, as well as simply analysing or evaluating products and systems. </a:t>
            </a:r>
          </a:p>
          <a:p>
            <a:pPr marL="0" indent="0">
              <a:buNone/>
            </a:pPr>
            <a:r>
              <a:rPr lang="en-GB" sz="1400" b="1" dirty="0"/>
              <a:t>Limitations:</a:t>
            </a:r>
          </a:p>
          <a:p>
            <a:pPr marL="0" indent="0">
              <a:buNone/>
            </a:pPr>
            <a:r>
              <a:rPr lang="en-GB" sz="1200" dirty="0"/>
              <a:t>Focusing on solely on issues of technology and society may inhibit designing and making activities, particularly where pupils are not supported to make decisions on next steps. An over emphasis on ETS activities could limit design and technology to a cerebral social science. </a:t>
            </a:r>
          </a:p>
          <a:p>
            <a:endParaRPr lang="en-GB" dirty="0"/>
          </a:p>
        </p:txBody>
      </p:sp>
      <p:sp>
        <p:nvSpPr>
          <p:cNvPr id="4" name="Slide Number Placeholder 3"/>
          <p:cNvSpPr>
            <a:spLocks noGrp="1"/>
          </p:cNvSpPr>
          <p:nvPr>
            <p:ph type="sldNum" sz="quarter" idx="5"/>
          </p:nvPr>
        </p:nvSpPr>
        <p:spPr/>
        <p:txBody>
          <a:bodyPr/>
          <a:lstStyle/>
          <a:p>
            <a:fld id="{ADFF3515-3320-467F-BF20-E4BFF21EB04A}" type="slidenum">
              <a:rPr lang="en-GB" smtClean="0"/>
              <a:t>4</a:t>
            </a:fld>
            <a:endParaRPr lang="en-GB"/>
          </a:p>
        </p:txBody>
      </p:sp>
    </p:spTree>
    <p:extLst>
      <p:ext uri="{BB962C8B-B14F-4D97-AF65-F5344CB8AC3E}">
        <p14:creationId xmlns:p14="http://schemas.microsoft.com/office/powerpoint/2010/main" val="343688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F3515-3320-467F-BF20-E4BFF21EB04A}" type="slidenum">
              <a:rPr lang="en-GB" smtClean="0"/>
              <a:t>16</a:t>
            </a:fld>
            <a:endParaRPr lang="en-GB"/>
          </a:p>
        </p:txBody>
      </p:sp>
    </p:spTree>
    <p:extLst>
      <p:ext uri="{BB962C8B-B14F-4D97-AF65-F5344CB8AC3E}">
        <p14:creationId xmlns:p14="http://schemas.microsoft.com/office/powerpoint/2010/main" val="77086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Symbols adapted from https://theveganreview.com/the-6-rs-of-sustainability-what-does-sustainable-really-mean/ </a:t>
            </a:r>
          </a:p>
        </p:txBody>
      </p:sp>
      <p:sp>
        <p:nvSpPr>
          <p:cNvPr id="4" name="Slide Number Placeholder 3"/>
          <p:cNvSpPr>
            <a:spLocks noGrp="1"/>
          </p:cNvSpPr>
          <p:nvPr>
            <p:ph type="sldNum" sz="quarter" idx="5"/>
          </p:nvPr>
        </p:nvSpPr>
        <p:spPr/>
        <p:txBody>
          <a:bodyPr/>
          <a:lstStyle/>
          <a:p>
            <a:fld id="{ADFF3515-3320-467F-BF20-E4BFF21EB04A}" type="slidenum">
              <a:rPr lang="en-GB" smtClean="0"/>
              <a:t>19</a:t>
            </a:fld>
            <a:endParaRPr lang="en-GB"/>
          </a:p>
        </p:txBody>
      </p:sp>
    </p:spTree>
    <p:extLst>
      <p:ext uri="{BB962C8B-B14F-4D97-AF65-F5344CB8AC3E}">
        <p14:creationId xmlns:p14="http://schemas.microsoft.com/office/powerpoint/2010/main" val="22870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F3515-3320-467F-BF20-E4BFF21EB04A}" type="slidenum">
              <a:rPr lang="en-GB" smtClean="0"/>
              <a:t>22</a:t>
            </a:fld>
            <a:endParaRPr lang="en-GB"/>
          </a:p>
        </p:txBody>
      </p:sp>
    </p:spTree>
    <p:extLst>
      <p:ext uri="{BB962C8B-B14F-4D97-AF65-F5344CB8AC3E}">
        <p14:creationId xmlns:p14="http://schemas.microsoft.com/office/powerpoint/2010/main" val="232026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F3515-3320-467F-BF20-E4BFF21EB04A}" type="slidenum">
              <a:rPr lang="en-GB" smtClean="0"/>
              <a:t>25</a:t>
            </a:fld>
            <a:endParaRPr lang="en-GB"/>
          </a:p>
        </p:txBody>
      </p:sp>
    </p:spTree>
    <p:extLst>
      <p:ext uri="{BB962C8B-B14F-4D97-AF65-F5344CB8AC3E}">
        <p14:creationId xmlns:p14="http://schemas.microsoft.com/office/powerpoint/2010/main" val="16242574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065E2-44A4-4870-BDE1-C5194F5BF393}" type="datetime1">
              <a:rPr lang="en-US" smtClean="0"/>
              <a:t>3/8/2022</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833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79BB2-B413-48D8-B396-A38A1DB4A1B5}"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238841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934585-375B-48A0-BA89-284E39C1EE63}"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170691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038600" cy="4929411"/>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67544" y="185196"/>
            <a:ext cx="8219255" cy="729204"/>
          </a:xfrm>
        </p:spPr>
        <p:txBody>
          <a:bodyPr/>
          <a:lstStyle>
            <a:lvl1pPr algn="l">
              <a:defRPr sz="3200" b="1">
                <a:solidFill>
                  <a:srgbClr val="0070C0"/>
                </a:solidFill>
                <a:latin typeface="+mj-lt"/>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18683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F9CFB8-F95A-4958-814C-C13FD39DDE25}"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556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7A9218A-6318-4098-84FF-B994ABDE4270}" type="datetime1">
              <a:rPr lang="en-US" smtClean="0"/>
              <a:t>3/8/2022</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329159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31F7-7D86-43F8-8B44-5095F17D5C04}" type="datetime1">
              <a:rPr lang="en-US" smtClean="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89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968E3-BAEE-4FB5-8970-F779EA61E622}"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386863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5CD0FC4-267C-44B6-80C5-DD532DE74F18}" type="datetime1">
              <a:rPr lang="en-US" smtClean="0"/>
              <a:t>3/8/2022</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68702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7E9A1-B21D-492C-83A6-740BEDC52C7B}" type="datetime1">
              <a:rPr lang="en-US" smtClean="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76707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83F29C9-BED5-482B-A8F0-ED19BC8F8C11}" type="datetime1">
              <a:rPr lang="en-US" smtClean="0"/>
              <a:t>3/8/2022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10166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83E39FD-7B96-4206-BABF-44CE508F8AA8}" type="datetime1">
              <a:rPr lang="en-US" smtClean="0"/>
              <a:t>3/8/2022</a:t>
            </a:fld>
            <a:endParaRPr lang="en-US" dirty="0"/>
          </a:p>
        </p:txBody>
      </p:sp>
      <p:sp>
        <p:nvSpPr>
          <p:cNvPr id="10" name="Slide Number Placeholder 9"/>
          <p:cNvSpPr>
            <a:spLocks noGrp="1"/>
          </p:cNvSpPr>
          <p:nvPr>
            <p:ph type="sldNum" sz="quarter" idx="12"/>
          </p:nvPr>
        </p:nvSpPr>
        <p:spPr/>
        <p:txBody>
          <a:body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187218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C284FF60-1A25-4214-8729-2D8206A0DE66}" type="datetime1">
              <a:rPr lang="en-US" smtClean="0"/>
              <a:t>3/8/2022</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89B1152-39D9-4380-8D0D-49584CEFCFC4}" type="slidenum">
              <a:rPr lang="en-GB" smtClean="0"/>
              <a:pPr>
                <a:defRPr/>
              </a:pPr>
              <a:t>‹#›</a:t>
            </a:fld>
            <a:endParaRPr lang="en-GB" dirty="0"/>
          </a:p>
        </p:txBody>
      </p:sp>
    </p:spTree>
    <p:extLst>
      <p:ext uri="{BB962C8B-B14F-4D97-AF65-F5344CB8AC3E}">
        <p14:creationId xmlns:p14="http://schemas.microsoft.com/office/powerpoint/2010/main" val="101136763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70" r:id="rId12"/>
  </p:sldLayoutIdLst>
  <p:hf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anvas.ljmu.ac.uk/courses/56956/pages/pedagogies-for-critiquing-in-design-and-technolo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jp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freepngimg.com/png/93077-world-area-map-free-png-hq" TargetMode="External"/><Relationship Id="rId5" Type="http://schemas.openxmlformats.org/officeDocument/2006/relationships/image" Target="../media/image13.png"/><Relationship Id="rId4" Type="http://schemas.openxmlformats.org/officeDocument/2006/relationships/hyperlink" Target="https://commons.wikimedia.org/wiki/File:4_Bic_Cristal_pens_and_caps.jpg"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jrc/en/news/jrc-assesses-critical-raw-materials-europe-s-green-and-digital-futur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jrc/en/news/jrc-assesses-critical-raw-materials-europe-s-green-and-digital-futur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A5wn_iinbxw?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BUvEEVq4woU?feature=oembed"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23/A:1008955016067" TargetMode="External"/><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hyperlink" Target="https://www.made2bmadeagain.org/" TargetMode="External"/><Relationship Id="rId7" Type="http://schemas.openxmlformats.org/officeDocument/2006/relationships/image" Target="../media/image27.png"/><Relationship Id="rId2" Type="http://schemas.openxmlformats.org/officeDocument/2006/relationships/hyperlink" Target="https://ellenmacarthurfoundation.org/resources/education-and-learning/teaching-resources"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studiolab.ide.tudelft.nl/studiolab/codesignwithkids/tools/" TargetMode="External"/><Relationship Id="rId4" Type="http://schemas.openxmlformats.org/officeDocument/2006/relationships/hyperlink" Target="https://practicalaction.org/school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llenmacarthurfoundation.org/topics/circular-economy-introduction/overview" TargetMode="External"/><Relationship Id="rId2" Type="http://schemas.openxmlformats.org/officeDocument/2006/relationships/hyperlink" Target="https://ellenmacarthurfoundation.org/resources/education-and-learning/teaching-resources" TargetMode="External"/><Relationship Id="rId1" Type="http://schemas.openxmlformats.org/officeDocument/2006/relationships/slideLayout" Target="../slideLayouts/slideLayout2.xml"/><Relationship Id="rId4" Type="http://schemas.openxmlformats.org/officeDocument/2006/relationships/hyperlink" Target="https://www.intel.com/content/dam/www/program/education/us/en/documents/project-design/strategies/dep-question-socratic.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acticalaction.org/schools/6-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Values in D&amp;T</a:t>
            </a:r>
          </a:p>
        </p:txBody>
      </p:sp>
      <p:sp>
        <p:nvSpPr>
          <p:cNvPr id="3" name="Subtitle 2"/>
          <p:cNvSpPr>
            <a:spLocks noGrp="1"/>
          </p:cNvSpPr>
          <p:nvPr>
            <p:ph type="subTitle" idx="1"/>
          </p:nvPr>
        </p:nvSpPr>
        <p:spPr/>
        <p:txBody>
          <a:bodyPr>
            <a:normAutofit lnSpcReduction="10000"/>
          </a:bodyPr>
          <a:lstStyle/>
          <a:p>
            <a:r>
              <a:rPr lang="en-GB" dirty="0"/>
              <a:t>D&amp;T Subject Pedagogy</a:t>
            </a:r>
          </a:p>
          <a:p>
            <a:r>
              <a:rPr lang="en-GB" dirty="0"/>
              <a:t>Matt McLain</a:t>
            </a:r>
          </a:p>
          <a:p>
            <a:r>
              <a:rPr lang="en-GB" dirty="0"/>
              <a:t>© 2021</a:t>
            </a:r>
          </a:p>
        </p:txBody>
      </p:sp>
      <p:pic>
        <p:nvPicPr>
          <p:cNvPr id="4" name="Picture 6" descr="https://thepowerpointblog.com/wp-content/uploads/2019/07/CC-9.jpg">
            <a:extLst>
              <a:ext uri="{FF2B5EF4-FFF2-40B4-BE49-F238E27FC236}">
                <a16:creationId xmlns:a16="http://schemas.microsoft.com/office/drawing/2014/main" id="{C8A34D3C-09B7-481C-9FAD-4534EC1AA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47" y="5756445"/>
            <a:ext cx="1971324" cy="6771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29C7903-EB93-41C0-AAEE-978AE4CE5AD4}"/>
              </a:ext>
            </a:extLst>
          </p:cNvPr>
          <p:cNvSpPr/>
          <p:nvPr/>
        </p:nvSpPr>
        <p:spPr>
          <a:xfrm>
            <a:off x="2825171" y="5756445"/>
            <a:ext cx="5401056" cy="677108"/>
          </a:xfrm>
          <a:prstGeom prst="rect">
            <a:avLst/>
          </a:prstGeom>
        </p:spPr>
        <p:txBody>
          <a:bodyPr wrap="square">
            <a:spAutoFit/>
          </a:bodyPr>
          <a:lstStyle/>
          <a:p>
            <a:pPr algn="r"/>
            <a:r>
              <a:rPr lang="en-GB" sz="2400" b="1" dirty="0">
                <a:solidFill>
                  <a:srgbClr val="333333"/>
                </a:solidFill>
                <a:latin typeface="+mj-lt"/>
              </a:rPr>
              <a:t>Attribution 4.0 International (CC BY 4.0)</a:t>
            </a:r>
          </a:p>
          <a:p>
            <a:pPr algn="r"/>
            <a:r>
              <a:rPr lang="en-GB" sz="1400" dirty="0">
                <a:solidFill>
                  <a:srgbClr val="333333"/>
                </a:solidFill>
                <a:latin typeface="+mj-lt"/>
              </a:rPr>
              <a:t>This work is licensed under a </a:t>
            </a:r>
            <a:r>
              <a:rPr lang="en-GB" sz="1400" dirty="0">
                <a:solidFill>
                  <a:srgbClr val="333333"/>
                </a:solidFill>
                <a:latin typeface="+mj-lt"/>
                <a:hlinkClick r:id="rId4"/>
              </a:rPr>
              <a:t>Creative Commons Attribution 4.0 International License</a:t>
            </a:r>
            <a:r>
              <a:rPr lang="en-GB" sz="1400" dirty="0">
                <a:solidFill>
                  <a:srgbClr val="333333"/>
                </a:solidFill>
                <a:latin typeface="+mj-lt"/>
              </a:rPr>
              <a:t>.</a:t>
            </a:r>
            <a:endParaRPr lang="en-GB" sz="1400" dirty="0">
              <a:latin typeface="+mj-lt"/>
            </a:endParaRPr>
          </a:p>
        </p:txBody>
      </p:sp>
    </p:spTree>
    <p:extLst>
      <p:ext uri="{BB962C8B-B14F-4D97-AF65-F5344CB8AC3E}">
        <p14:creationId xmlns:p14="http://schemas.microsoft.com/office/powerpoint/2010/main" val="172641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8FD4-A90C-4E43-9BA0-9891824B74BB}"/>
              </a:ext>
            </a:extLst>
          </p:cNvPr>
          <p:cNvSpPr>
            <a:spLocks noGrp="1"/>
          </p:cNvSpPr>
          <p:nvPr>
            <p:ph type="title"/>
          </p:nvPr>
        </p:nvSpPr>
        <p:spPr/>
        <p:txBody>
          <a:bodyPr/>
          <a:lstStyle/>
          <a:p>
            <a:r>
              <a:rPr lang="en-GB" dirty="0"/>
              <a:t>Using The Affective Domain (     )</a:t>
            </a:r>
          </a:p>
        </p:txBody>
      </p:sp>
      <p:sp>
        <p:nvSpPr>
          <p:cNvPr id="3" name="Content Placeholder 2">
            <a:extLst>
              <a:ext uri="{FF2B5EF4-FFF2-40B4-BE49-F238E27FC236}">
                <a16:creationId xmlns:a16="http://schemas.microsoft.com/office/drawing/2014/main" id="{FBA080DA-8EA0-46E9-8824-736139BE14E1}"/>
              </a:ext>
            </a:extLst>
          </p:cNvPr>
          <p:cNvSpPr>
            <a:spLocks noGrp="1"/>
          </p:cNvSpPr>
          <p:nvPr>
            <p:ph idx="1"/>
          </p:nvPr>
        </p:nvSpPr>
        <p:spPr/>
        <p:txBody>
          <a:bodyPr/>
          <a:lstStyle/>
          <a:p>
            <a:pPr marL="514350" indent="-514350" eaLnBrk="1" hangingPunct="1">
              <a:buFontTx/>
              <a:buAutoNum type="arabicPeriod"/>
            </a:pPr>
            <a:r>
              <a:rPr lang="en-GB" altLang="en-US" b="1">
                <a:ea typeface="ＭＳ Ｐゴシック" panose="020B0600070205080204" pitchFamily="34" charset="-128"/>
                <a:cs typeface="Arial" panose="020B0604020202020204" pitchFamily="34" charset="0"/>
              </a:rPr>
              <a:t>Receiving Phenomena </a:t>
            </a:r>
            <a:r>
              <a:rPr lang="en-GB" altLang="en-US" sz="2400">
                <a:ea typeface="ＭＳ Ｐゴシック" panose="020B0600070205080204" pitchFamily="34" charset="-128"/>
                <a:cs typeface="Arial" panose="020B0604020202020204" pitchFamily="34" charset="0"/>
              </a:rPr>
              <a:t>(e.g. awareness, receptive etc.)</a:t>
            </a:r>
            <a:endParaRPr lang="en-GB" altLang="en-US">
              <a:ea typeface="ＭＳ Ｐゴシック" panose="020B0600070205080204" pitchFamily="34" charset="-128"/>
              <a:cs typeface="Arial" panose="020B0604020202020204" pitchFamily="34" charset="0"/>
            </a:endParaRPr>
          </a:p>
          <a:p>
            <a:pPr marL="514350" indent="-514350" eaLnBrk="1" hangingPunct="1">
              <a:buFontTx/>
              <a:buAutoNum type="arabicPeriod"/>
            </a:pPr>
            <a:r>
              <a:rPr lang="en-GB" altLang="en-US" b="1">
                <a:ea typeface="ＭＳ Ｐゴシック" panose="020B0600070205080204" pitchFamily="34" charset="-128"/>
                <a:cs typeface="Arial" panose="020B0604020202020204" pitchFamily="34" charset="0"/>
              </a:rPr>
              <a:t>Responding to Phenomena</a:t>
            </a:r>
            <a:r>
              <a:rPr lang="en-GB" altLang="en-US">
                <a:ea typeface="ＭＳ Ｐゴシック" panose="020B0600070205080204" pitchFamily="34" charset="-128"/>
                <a:cs typeface="Arial" panose="020B0604020202020204" pitchFamily="34" charset="0"/>
              </a:rPr>
              <a:t> </a:t>
            </a:r>
            <a:r>
              <a:rPr lang="en-GB" altLang="en-US" sz="2400">
                <a:ea typeface="ＭＳ Ｐゴシック" panose="020B0600070205080204" pitchFamily="34" charset="-128"/>
                <a:cs typeface="Arial" panose="020B0604020202020204" pitchFamily="34" charset="0"/>
              </a:rPr>
              <a:t>(e.g. active participation, compliance etc.)</a:t>
            </a:r>
          </a:p>
          <a:p>
            <a:pPr marL="514350" indent="-514350" eaLnBrk="1" hangingPunct="1">
              <a:buFontTx/>
              <a:buAutoNum type="arabicPeriod"/>
            </a:pPr>
            <a:r>
              <a:rPr lang="en-GB" altLang="en-US" b="1">
                <a:ea typeface="ＭＳ Ｐゴシック" panose="020B0600070205080204" pitchFamily="34" charset="-128"/>
                <a:cs typeface="Arial" panose="020B0604020202020204" pitchFamily="34" charset="0"/>
              </a:rPr>
              <a:t>Valuing </a:t>
            </a:r>
            <a:r>
              <a:rPr lang="en-GB" altLang="en-US" sz="2400">
                <a:ea typeface="ＭＳ Ｐゴシック" panose="020B0600070205080204" pitchFamily="34" charset="-128"/>
                <a:cs typeface="Arial" panose="020B0604020202020204" pitchFamily="34" charset="0"/>
              </a:rPr>
              <a:t>(e.g. acceptance/commitment, internalisation etc.)</a:t>
            </a:r>
            <a:endParaRPr lang="en-GB" altLang="en-US">
              <a:ea typeface="ＭＳ Ｐゴシック" panose="020B0600070205080204" pitchFamily="34" charset="-128"/>
              <a:cs typeface="Arial" panose="020B0604020202020204" pitchFamily="34" charset="0"/>
            </a:endParaRPr>
          </a:p>
          <a:p>
            <a:pPr marL="514350" indent="-514350" eaLnBrk="1" hangingPunct="1">
              <a:buFontTx/>
              <a:buAutoNum type="arabicPeriod"/>
            </a:pPr>
            <a:r>
              <a:rPr lang="en-GB" altLang="en-US" b="1">
                <a:ea typeface="ＭＳ Ｐゴシック" panose="020B0600070205080204" pitchFamily="34" charset="-128"/>
                <a:cs typeface="Arial" panose="020B0604020202020204" pitchFamily="34" charset="0"/>
              </a:rPr>
              <a:t>Organization </a:t>
            </a:r>
            <a:r>
              <a:rPr lang="en-GB" altLang="en-US" sz="2400">
                <a:ea typeface="ＭＳ Ｐゴシック" panose="020B0600070205080204" pitchFamily="34" charset="-128"/>
                <a:cs typeface="Arial" panose="020B0604020202020204" pitchFamily="34" charset="0"/>
              </a:rPr>
              <a:t>(e.g. resolving conflicts, constructing a value system etc.)</a:t>
            </a:r>
          </a:p>
          <a:p>
            <a:pPr marL="514350" indent="-514350" eaLnBrk="1" hangingPunct="1">
              <a:buFontTx/>
              <a:buAutoNum type="arabicPeriod"/>
            </a:pPr>
            <a:r>
              <a:rPr lang="en-GB" altLang="en-US" b="1">
                <a:ea typeface="ＭＳ Ｐゴシック" panose="020B0600070205080204" pitchFamily="34" charset="-128"/>
                <a:cs typeface="Arial" panose="020B0604020202020204" pitchFamily="34" charset="0"/>
              </a:rPr>
              <a:t>Internalizing values </a:t>
            </a:r>
            <a:r>
              <a:rPr lang="en-GB" altLang="en-US" sz="2400">
                <a:ea typeface="ＭＳ Ｐゴシック" panose="020B0600070205080204" pitchFamily="34" charset="-128"/>
                <a:cs typeface="Arial" panose="020B0604020202020204" pitchFamily="34" charset="0"/>
              </a:rPr>
              <a:t>(e.g. self-control/regulation, consistent etc.) </a:t>
            </a:r>
            <a:endParaRPr lang="en-GB" altLang="en-US">
              <a:ea typeface="ＭＳ Ｐゴシック" panose="020B0600070205080204" pitchFamily="34" charset="-128"/>
              <a:cs typeface="Arial" panose="020B0604020202020204" pitchFamily="34" charset="0"/>
            </a:endParaRPr>
          </a:p>
        </p:txBody>
      </p:sp>
      <p:pic>
        <p:nvPicPr>
          <p:cNvPr id="39939" name="Picture 2" descr="C:\Users\ECLMMCL2\AppData\Local\Microsoft\Windows\Temporary Internet Files\Content.IE5\IVL9SDRH\MC900031101[1].wmf">
            <a:extLst>
              <a:ext uri="{FF2B5EF4-FFF2-40B4-BE49-F238E27FC236}">
                <a16:creationId xmlns:a16="http://schemas.microsoft.com/office/drawing/2014/main" id="{FC59E8D9-D6D2-4476-AE11-05AFA0D7B4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693" y="971786"/>
            <a:ext cx="911403" cy="59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
            <a:extLst>
              <a:ext uri="{FF2B5EF4-FFF2-40B4-BE49-F238E27FC236}">
                <a16:creationId xmlns:a16="http://schemas.microsoft.com/office/drawing/2014/main" id="{5FE2FC90-C22C-436A-8460-B9274071B676}"/>
              </a:ext>
            </a:extLst>
          </p:cNvPr>
          <p:cNvSpPr>
            <a:spLocks noChangeArrowheads="1"/>
          </p:cNvSpPr>
          <p:nvPr/>
        </p:nvSpPr>
        <p:spPr bwMode="auto">
          <a:xfrm>
            <a:off x="77788" y="6448425"/>
            <a:ext cx="419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206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206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206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solidFill>
                  <a:schemeClr val="bg1"/>
                </a:solidFill>
                <a:latin typeface="Arial" panose="020B0604020202020204" pitchFamily="34" charset="0"/>
              </a:rPr>
              <a:t>(Krathwohl, Bloom and Masia, 1973) </a:t>
            </a:r>
            <a:endParaRPr lang="en-GB" altLang="en-US" sz="1800">
              <a:solidFill>
                <a:schemeClr val="bg1"/>
              </a:solidFill>
              <a:latin typeface="Arial" panose="020B0604020202020204" pitchFamily="34" charset="0"/>
            </a:endParaRPr>
          </a:p>
        </p:txBody>
      </p:sp>
      <p:sp>
        <p:nvSpPr>
          <p:cNvPr id="8" name="TextBox 7">
            <a:extLst>
              <a:ext uri="{FF2B5EF4-FFF2-40B4-BE49-F238E27FC236}">
                <a16:creationId xmlns:a16="http://schemas.microsoft.com/office/drawing/2014/main" id="{5A1E1659-6E9B-40C5-80F3-D8569752F5AF}"/>
              </a:ext>
            </a:extLst>
          </p:cNvPr>
          <p:cNvSpPr txBox="1"/>
          <p:nvPr/>
        </p:nvSpPr>
        <p:spPr>
          <a:xfrm>
            <a:off x="3707905" y="6270681"/>
            <a:ext cx="4608512" cy="369332"/>
          </a:xfrm>
          <a:prstGeom prst="rect">
            <a:avLst/>
          </a:prstGeom>
          <a:noFill/>
        </p:spPr>
        <p:txBody>
          <a:bodyPr wrap="square">
            <a:spAutoFit/>
          </a:bodyPr>
          <a:lstStyle/>
          <a:p>
            <a:pPr algn="r"/>
            <a:r>
              <a:rPr lang="en-GB" b="1" dirty="0">
                <a:solidFill>
                  <a:schemeClr val="accent2"/>
                </a:solidFill>
              </a:rPr>
              <a:t>(Krathwohl, Bloom and </a:t>
            </a:r>
            <a:r>
              <a:rPr lang="en-GB" b="1" dirty="0" err="1">
                <a:solidFill>
                  <a:schemeClr val="accent2"/>
                </a:solidFill>
              </a:rPr>
              <a:t>Masia</a:t>
            </a:r>
            <a:r>
              <a:rPr lang="en-GB" b="1" dirty="0">
                <a:solidFill>
                  <a:schemeClr val="accent2"/>
                </a:solidFill>
              </a:rPr>
              <a:t>, 1973) </a:t>
            </a:r>
          </a:p>
        </p:txBody>
      </p:sp>
      <p:pic>
        <p:nvPicPr>
          <p:cNvPr id="7" name="Picture 2" descr="Chat Room Icons - Download Free Vector Icons | Noun Project">
            <a:extLst>
              <a:ext uri="{FF2B5EF4-FFF2-40B4-BE49-F238E27FC236}">
                <a16:creationId xmlns:a16="http://schemas.microsoft.com/office/drawing/2014/main" id="{DE1B5EA5-95B3-4724-BD17-52A2E653958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a:extLst>
              <a:ext uri="{FF2B5EF4-FFF2-40B4-BE49-F238E27FC236}">
                <a16:creationId xmlns:a16="http://schemas.microsoft.com/office/drawing/2014/main" id="{238BE230-76FD-42E0-B837-1116EB677960}"/>
              </a:ext>
            </a:extLst>
          </p:cNvPr>
          <p:cNvGraphicFramePr>
            <a:graphicFrameLocks noChangeAspect="1"/>
          </p:cNvGraphicFramePr>
          <p:nvPr>
            <p:extLst>
              <p:ext uri="{D42A27DB-BD31-4B8C-83A1-F6EECF244321}">
                <p14:modId xmlns:p14="http://schemas.microsoft.com/office/powerpoint/2010/main" val="4148396235"/>
              </p:ext>
            </p:extLst>
          </p:nvPr>
        </p:nvGraphicFramePr>
        <p:xfrm>
          <a:off x="3250705" y="6119132"/>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bat.Document.DC">
                  <p:embed/>
                </p:oleObj>
              </mc:Choice>
              <mc:Fallback>
                <p:oleObj name="Acrobat Document" showAsIcon="1" r:id="rId4" imgW="914400" imgH="771480" progId="Acrobat.Document.DC">
                  <p:embed/>
                  <p:pic>
                    <p:nvPicPr>
                      <p:cNvPr id="4" name="Object 3">
                        <a:extLst>
                          <a:ext uri="{FF2B5EF4-FFF2-40B4-BE49-F238E27FC236}">
                            <a16:creationId xmlns:a16="http://schemas.microsoft.com/office/drawing/2014/main" id="{238BE230-76FD-42E0-B837-1116EB677960}"/>
                          </a:ext>
                        </a:extLst>
                      </p:cNvPr>
                      <p:cNvPicPr/>
                      <p:nvPr/>
                    </p:nvPicPr>
                    <p:blipFill>
                      <a:blip r:embed="rId5"/>
                      <a:stretch>
                        <a:fillRect/>
                      </a:stretch>
                    </p:blipFill>
                    <p:spPr>
                      <a:xfrm>
                        <a:off x="3250705" y="6119132"/>
                        <a:ext cx="914400" cy="771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6726-7E2F-4970-A67B-BB38D52C5D5E}"/>
              </a:ext>
            </a:extLst>
          </p:cNvPr>
          <p:cNvSpPr>
            <a:spLocks noGrp="1"/>
          </p:cNvSpPr>
          <p:nvPr>
            <p:ph type="title"/>
          </p:nvPr>
        </p:nvSpPr>
        <p:spPr/>
        <p:txBody>
          <a:bodyPr/>
          <a:lstStyle/>
          <a:p>
            <a:r>
              <a:rPr lang="en-GB" dirty="0"/>
              <a:t>A tried and tested method</a:t>
            </a:r>
          </a:p>
        </p:txBody>
      </p:sp>
      <p:sp>
        <p:nvSpPr>
          <p:cNvPr id="12291" name="Content Placeholder 2">
            <a:extLst>
              <a:ext uri="{FF2B5EF4-FFF2-40B4-BE49-F238E27FC236}">
                <a16:creationId xmlns:a16="http://schemas.microsoft.com/office/drawing/2014/main" id="{8E0E425F-1476-4C7D-B917-8799712E1DB0}"/>
              </a:ext>
            </a:extLst>
          </p:cNvPr>
          <p:cNvSpPr>
            <a:spLocks noGrp="1"/>
          </p:cNvSpPr>
          <p:nvPr>
            <p:ph idx="1"/>
          </p:nvPr>
        </p:nvSpPr>
        <p:spPr/>
        <p:txBody>
          <a:bodyPr>
            <a:normAutofit/>
          </a:bodyPr>
          <a:lstStyle/>
          <a:p>
            <a:pPr marL="0" indent="0" eaLnBrk="1" hangingPunct="1">
              <a:buNone/>
              <a:defRPr/>
            </a:pPr>
            <a:r>
              <a:rPr lang="en-GB" sz="2800" b="1" dirty="0">
                <a:solidFill>
                  <a:schemeClr val="accent2"/>
                </a:solidFill>
              </a:rPr>
              <a:t>Socratic questions</a:t>
            </a:r>
            <a:endParaRPr lang="en-GB" altLang="en-US" sz="2800" b="1" dirty="0">
              <a:solidFill>
                <a:schemeClr val="accent2"/>
              </a:solidFill>
              <a:ea typeface="ＭＳ Ｐゴシック" panose="020B0600070205080204" pitchFamily="34" charset="-128"/>
              <a:cs typeface="Arial" panose="020B0604020202020204" pitchFamily="34" charset="0"/>
            </a:endParaRP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Clarification questions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Questions about an initial question or issue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Assumption questions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Reason and evidence questions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Origin or source questions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Implication and consequence questions </a:t>
            </a:r>
          </a:p>
          <a:p>
            <a:pPr marL="514350" indent="-514350" eaLnBrk="1" hangingPunct="1">
              <a:buFont typeface="+mj-lt"/>
              <a:buAutoNum type="arabicPeriod"/>
              <a:defRPr/>
            </a:pPr>
            <a:r>
              <a:rPr lang="en-GB" altLang="en-US" sz="2400" dirty="0">
                <a:ea typeface="ＭＳ Ｐゴシック" panose="020B0600070205080204" pitchFamily="34" charset="-128"/>
                <a:cs typeface="Arial" panose="020B0604020202020204" pitchFamily="34" charset="0"/>
              </a:rPr>
              <a:t>Viewpoint questions </a:t>
            </a:r>
          </a:p>
          <a:p>
            <a:pPr eaLnBrk="1" hangingPunct="1">
              <a:defRPr/>
            </a:pPr>
            <a:endParaRPr lang="en-GB" altLang="en-US" sz="2400" dirty="0">
              <a:ea typeface="ＭＳ Ｐゴシック" panose="020B0600070205080204" pitchFamily="34" charset="-128"/>
              <a:cs typeface="Arial" panose="020B0604020202020204" pitchFamily="34" charset="0"/>
            </a:endParaRPr>
          </a:p>
        </p:txBody>
      </p:sp>
      <p:sp>
        <p:nvSpPr>
          <p:cNvPr id="4" name="Rectangle 3">
            <a:extLst>
              <a:ext uri="{FF2B5EF4-FFF2-40B4-BE49-F238E27FC236}">
                <a16:creationId xmlns:a16="http://schemas.microsoft.com/office/drawing/2014/main" id="{94B2916A-5354-4C82-9D67-DBD261425203}"/>
              </a:ext>
            </a:extLst>
          </p:cNvPr>
          <p:cNvSpPr/>
          <p:nvPr/>
        </p:nvSpPr>
        <p:spPr>
          <a:xfrm>
            <a:off x="3419872" y="6238875"/>
            <a:ext cx="5038328" cy="400110"/>
          </a:xfrm>
          <a:prstGeom prst="rect">
            <a:avLst/>
          </a:prstGeom>
        </p:spPr>
        <p:txBody>
          <a:bodyPr wrap="square">
            <a:spAutoFit/>
          </a:bodyPr>
          <a:lstStyle/>
          <a:p>
            <a:pPr eaLnBrk="1" hangingPunct="1">
              <a:defRPr/>
            </a:pPr>
            <a:r>
              <a:rPr lang="en-GB" sz="2000" b="1" dirty="0">
                <a:solidFill>
                  <a:schemeClr val="accent2"/>
                </a:solidFill>
                <a:latin typeface="+mn-lt"/>
                <a:cs typeface="Arial" charset="0"/>
              </a:rPr>
              <a:t>For example questions, see Intel (2007)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2C24-094B-4ED3-8A49-65D75F6A53EE}"/>
              </a:ext>
            </a:extLst>
          </p:cNvPr>
          <p:cNvSpPr>
            <a:spLocks noGrp="1"/>
          </p:cNvSpPr>
          <p:nvPr>
            <p:ph type="title"/>
          </p:nvPr>
        </p:nvSpPr>
        <p:spPr/>
        <p:txBody>
          <a:bodyPr/>
          <a:lstStyle/>
          <a:p>
            <a:r>
              <a:rPr lang="en-GB" dirty="0"/>
              <a:t>Questioning and dialogue</a:t>
            </a:r>
          </a:p>
        </p:txBody>
      </p:sp>
      <p:sp>
        <p:nvSpPr>
          <p:cNvPr id="3" name="Content Placeholder 2">
            <a:extLst>
              <a:ext uri="{FF2B5EF4-FFF2-40B4-BE49-F238E27FC236}">
                <a16:creationId xmlns:a16="http://schemas.microsoft.com/office/drawing/2014/main" id="{7FB2560B-ADAD-47EF-AD01-89DA9116AE97}"/>
              </a:ext>
            </a:extLst>
          </p:cNvPr>
          <p:cNvSpPr>
            <a:spLocks noGrp="1"/>
          </p:cNvSpPr>
          <p:nvPr>
            <p:ph idx="1"/>
          </p:nvPr>
        </p:nvSpPr>
        <p:spPr/>
        <p:txBody>
          <a:bodyPr>
            <a:normAutofit/>
          </a:bodyPr>
          <a:lstStyle/>
          <a:p>
            <a:r>
              <a:rPr lang="en-GB" sz="2400" dirty="0"/>
              <a:t>In this context, it is more about </a:t>
            </a:r>
            <a:r>
              <a:rPr lang="en-GB" sz="2400" b="1" i="1" dirty="0">
                <a:solidFill>
                  <a:schemeClr val="accent1"/>
                </a:solidFill>
              </a:rPr>
              <a:t>pupils (and the teacher) asking and answering questions</a:t>
            </a:r>
            <a:r>
              <a:rPr lang="en-GB" sz="2400" dirty="0"/>
              <a:t>, than teacher questioning (as a formative assessment).</a:t>
            </a:r>
          </a:p>
          <a:p>
            <a:r>
              <a:rPr lang="en-GB" sz="2400" dirty="0"/>
              <a:t>Starting points of foci can include: </a:t>
            </a:r>
          </a:p>
          <a:p>
            <a:pPr lvl="1"/>
            <a:r>
              <a:rPr lang="en-GB" sz="2200" b="1" i="1" dirty="0">
                <a:solidFill>
                  <a:schemeClr val="accent1"/>
                </a:solidFill>
              </a:rPr>
              <a:t>Artefacts</a:t>
            </a:r>
            <a:r>
              <a:rPr lang="en-GB" sz="2200" dirty="0"/>
              <a:t> (including pupils’ products, existing products, cultural artefacts, etc.);</a:t>
            </a:r>
          </a:p>
          <a:p>
            <a:pPr lvl="1"/>
            <a:r>
              <a:rPr lang="en-GB" sz="2200" b="1" i="1" dirty="0">
                <a:solidFill>
                  <a:schemeClr val="accent1"/>
                </a:solidFill>
              </a:rPr>
              <a:t>Design problems </a:t>
            </a:r>
            <a:r>
              <a:rPr lang="en-GB" sz="2200" dirty="0"/>
              <a:t>(including difficulties, challenges, opportunities, etc.);</a:t>
            </a:r>
          </a:p>
          <a:p>
            <a:pPr lvl="1"/>
            <a:r>
              <a:rPr lang="en-GB" sz="2200" b="1" i="1" dirty="0">
                <a:solidFill>
                  <a:schemeClr val="accent1"/>
                </a:solidFill>
              </a:rPr>
              <a:t>Contexts</a:t>
            </a:r>
            <a:r>
              <a:rPr lang="en-GB" sz="2200" dirty="0"/>
              <a:t> (including locations, scenarios, needs/wants, limitations, etc.);</a:t>
            </a:r>
          </a:p>
          <a:p>
            <a:pPr lvl="1"/>
            <a:r>
              <a:rPr lang="en-GB" sz="2200" dirty="0"/>
              <a:t>… and so-</a:t>
            </a:r>
            <a:r>
              <a:rPr lang="en-GB" sz="2200" dirty="0" err="1"/>
              <a:t>called</a:t>
            </a:r>
            <a:r>
              <a:rPr lang="en-GB" sz="2200" b="1" i="1" dirty="0" err="1">
                <a:solidFill>
                  <a:schemeClr val="accent1"/>
                </a:solidFill>
              </a:rPr>
              <a:t>‘Wicked</a:t>
            </a:r>
            <a:r>
              <a:rPr lang="en-GB" sz="2200" b="1" i="1" dirty="0">
                <a:solidFill>
                  <a:schemeClr val="accent1"/>
                </a:solidFill>
              </a:rPr>
              <a:t>’ problems</a:t>
            </a:r>
            <a:r>
              <a:rPr lang="en-GB" sz="2200" dirty="0"/>
              <a:t>, etc.</a:t>
            </a:r>
          </a:p>
        </p:txBody>
      </p:sp>
      <p:sp>
        <p:nvSpPr>
          <p:cNvPr id="4" name="Slide Number Placeholder 3">
            <a:extLst>
              <a:ext uri="{FF2B5EF4-FFF2-40B4-BE49-F238E27FC236}">
                <a16:creationId xmlns:a16="http://schemas.microsoft.com/office/drawing/2014/main" id="{2CAF967D-A245-43A3-B4AD-228E7A3B220F}"/>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0472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Wicked Problems</a:t>
            </a:r>
          </a:p>
        </p:txBody>
      </p:sp>
      <p:sp>
        <p:nvSpPr>
          <p:cNvPr id="3" name="Content Placeholder 2"/>
          <p:cNvSpPr>
            <a:spLocks noGrp="1"/>
          </p:cNvSpPr>
          <p:nvPr>
            <p:ph idx="1"/>
          </p:nvPr>
        </p:nvSpPr>
        <p:spPr/>
        <p:txBody>
          <a:bodyPr>
            <a:normAutofit/>
          </a:bodyPr>
          <a:lstStyle/>
          <a:p>
            <a:pPr marL="0" indent="0">
              <a:buNone/>
            </a:pPr>
            <a:r>
              <a:rPr lang="en-GB" sz="2400" dirty="0"/>
              <a:t>"Wicked problems are </a:t>
            </a:r>
            <a:r>
              <a:rPr lang="en-GB" sz="2400" b="1" i="1" dirty="0">
                <a:solidFill>
                  <a:schemeClr val="accent1"/>
                </a:solidFill>
              </a:rPr>
              <a:t>challenges</a:t>
            </a:r>
            <a:r>
              <a:rPr lang="en-GB" sz="2400" dirty="0"/>
              <a:t> (or situations) that are </a:t>
            </a:r>
            <a:r>
              <a:rPr lang="en-GB" sz="2400" b="1" i="1" dirty="0">
                <a:solidFill>
                  <a:schemeClr val="accent1"/>
                </a:solidFill>
              </a:rPr>
              <a:t>difficult or impossible to solve</a:t>
            </a:r>
            <a:r>
              <a:rPr lang="en-GB" sz="2400" dirty="0"/>
              <a:t>, often due to </a:t>
            </a:r>
            <a:r>
              <a:rPr lang="en-GB" sz="2400" b="1" i="1" dirty="0">
                <a:solidFill>
                  <a:schemeClr val="accent1"/>
                </a:solidFill>
              </a:rPr>
              <a:t>changing, complex and/or competing demands</a:t>
            </a:r>
            <a:r>
              <a:rPr lang="en-GB" sz="2400" dirty="0"/>
              <a:t>. They are problems that appear </a:t>
            </a:r>
            <a:r>
              <a:rPr lang="en-GB" sz="2400" b="1" i="1" dirty="0">
                <a:solidFill>
                  <a:schemeClr val="accent1"/>
                </a:solidFill>
              </a:rPr>
              <a:t>to resist solutions </a:t>
            </a:r>
            <a:r>
              <a:rPr lang="en-GB" sz="2400" dirty="0"/>
              <a:t>and tend to be </a:t>
            </a:r>
            <a:r>
              <a:rPr lang="en-GB" sz="2400" b="1" i="1" dirty="0">
                <a:solidFill>
                  <a:schemeClr val="accent1"/>
                </a:solidFill>
              </a:rPr>
              <a:t>contextual</a:t>
            </a:r>
            <a:r>
              <a:rPr lang="en-GB" sz="2400" dirty="0"/>
              <a:t>, involving </a:t>
            </a:r>
            <a:r>
              <a:rPr lang="en-GB" sz="2400" b="1" i="1" dirty="0">
                <a:solidFill>
                  <a:schemeClr val="accent1"/>
                </a:solidFill>
              </a:rPr>
              <a:t>tensions</a:t>
            </a:r>
            <a:r>
              <a:rPr lang="en-GB" sz="2400" dirty="0"/>
              <a:t> and </a:t>
            </a:r>
            <a:r>
              <a:rPr lang="en-GB" sz="2400" b="1" i="1" dirty="0">
                <a:solidFill>
                  <a:schemeClr val="accent1"/>
                </a:solidFill>
              </a:rPr>
              <a:t>complicated social or systemic relationships</a:t>
            </a:r>
            <a:r>
              <a:rPr lang="en-GB" sz="2400" dirty="0"/>
              <a:t>. Examples include environmental problems where a solution to one factor can have negative effects on others, but taking no action also has negative effect.”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
        <p:nvSpPr>
          <p:cNvPr id="5" name="Rectangle 4"/>
          <p:cNvSpPr/>
          <p:nvPr/>
        </p:nvSpPr>
        <p:spPr>
          <a:xfrm>
            <a:off x="685800" y="5301208"/>
            <a:ext cx="8069554" cy="276999"/>
          </a:xfrm>
          <a:prstGeom prst="rect">
            <a:avLst/>
          </a:prstGeom>
        </p:spPr>
        <p:txBody>
          <a:bodyPr wrap="square">
            <a:spAutoFit/>
          </a:bodyPr>
          <a:lstStyle/>
          <a:p>
            <a:r>
              <a:rPr lang="en-GB" sz="1200" dirty="0"/>
              <a:t>See </a:t>
            </a:r>
            <a:r>
              <a:rPr lang="en-GB" sz="1200" dirty="0">
                <a:hlinkClick r:id="rId2"/>
              </a:rPr>
              <a:t>https://canvas.ljmu.ac.uk/courses/56956/pages/pedagogies-for-critiquing-in-design-and-technology</a:t>
            </a:r>
            <a:r>
              <a:rPr lang="en-GB" sz="1200" dirty="0"/>
              <a:t> </a:t>
            </a:r>
          </a:p>
        </p:txBody>
      </p:sp>
      <p:sp>
        <p:nvSpPr>
          <p:cNvPr id="7" name="TextBox 6">
            <a:extLst>
              <a:ext uri="{FF2B5EF4-FFF2-40B4-BE49-F238E27FC236}">
                <a16:creationId xmlns:a16="http://schemas.microsoft.com/office/drawing/2014/main" id="{25ECF67A-DA2D-42AF-A210-1FBD2B87E02E}"/>
              </a:ext>
            </a:extLst>
          </p:cNvPr>
          <p:cNvSpPr txBox="1"/>
          <p:nvPr/>
        </p:nvSpPr>
        <p:spPr>
          <a:xfrm>
            <a:off x="5652120" y="6237800"/>
            <a:ext cx="3024336" cy="400110"/>
          </a:xfrm>
          <a:prstGeom prst="rect">
            <a:avLst/>
          </a:prstGeom>
          <a:noFill/>
        </p:spPr>
        <p:txBody>
          <a:bodyPr wrap="square">
            <a:spAutoFit/>
          </a:bodyPr>
          <a:lstStyle/>
          <a:p>
            <a:r>
              <a:rPr lang="en-GB" sz="2000" b="1" dirty="0">
                <a:solidFill>
                  <a:schemeClr val="accent2"/>
                </a:solidFill>
              </a:rPr>
              <a:t>(McLain, 2021, p.233)</a:t>
            </a:r>
          </a:p>
        </p:txBody>
      </p:sp>
    </p:spTree>
    <p:extLst>
      <p:ext uri="{BB962C8B-B14F-4D97-AF65-F5344CB8AC3E}">
        <p14:creationId xmlns:p14="http://schemas.microsoft.com/office/powerpoint/2010/main" val="136476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A79-90C5-48B1-AB01-973A2815BD2E}"/>
              </a:ext>
            </a:extLst>
          </p:cNvPr>
          <p:cNvSpPr>
            <a:spLocks noGrp="1"/>
          </p:cNvSpPr>
          <p:nvPr>
            <p:ph type="title"/>
          </p:nvPr>
        </p:nvSpPr>
        <p:spPr/>
        <p:txBody>
          <a:bodyPr/>
          <a:lstStyle/>
          <a:p>
            <a:r>
              <a:rPr lang="en-GB" dirty="0"/>
              <a:t>A few strategies for Questioning and Dialogue on Values in D&amp;T</a:t>
            </a:r>
          </a:p>
        </p:txBody>
      </p:sp>
      <p:sp>
        <p:nvSpPr>
          <p:cNvPr id="3" name="Content Placeholder 2">
            <a:extLst>
              <a:ext uri="{FF2B5EF4-FFF2-40B4-BE49-F238E27FC236}">
                <a16:creationId xmlns:a16="http://schemas.microsoft.com/office/drawing/2014/main" id="{CDBA375A-D088-4CA8-9E43-B6E237A50F75}"/>
              </a:ext>
            </a:extLst>
          </p:cNvPr>
          <p:cNvSpPr>
            <a:spLocks noGrp="1"/>
          </p:cNvSpPr>
          <p:nvPr>
            <p:ph idx="1"/>
          </p:nvPr>
        </p:nvSpPr>
        <p:spPr/>
        <p:txBody>
          <a:bodyPr>
            <a:normAutofit lnSpcReduction="10000"/>
          </a:bodyPr>
          <a:lstStyle/>
          <a:p>
            <a:pPr eaLnBrk="1" hangingPunct="1"/>
            <a:r>
              <a:rPr lang="en-GB" altLang="en-US" dirty="0">
                <a:ea typeface="ＭＳ Ｐゴシック" panose="020B0600070205080204" pitchFamily="34" charset="-128"/>
                <a:cs typeface="Arial" panose="020B0604020202020204" pitchFamily="34" charset="0"/>
              </a:rPr>
              <a:t>Using frameworks like the Affective Domain or Socratic Method</a:t>
            </a:r>
          </a:p>
          <a:p>
            <a:pPr eaLnBrk="1" hangingPunct="1"/>
            <a:r>
              <a:rPr lang="en-GB" altLang="en-US" dirty="0">
                <a:ea typeface="ＭＳ Ｐゴシック" panose="020B0600070205080204" pitchFamily="34" charset="-128"/>
                <a:cs typeface="Arial" panose="020B0604020202020204" pitchFamily="34" charset="0"/>
              </a:rPr>
              <a:t>D&amp;T acronyms, like ACCESS FM, CAFÉ QUE, SCAMPER, etc.</a:t>
            </a:r>
          </a:p>
          <a:p>
            <a:r>
              <a:rPr lang="en-GB" altLang="en-US" dirty="0">
                <a:ea typeface="ＭＳ Ｐゴシック" panose="020B0600070205080204" pitchFamily="34" charset="-128"/>
                <a:cs typeface="Arial" panose="020B0604020202020204" pitchFamily="34" charset="0"/>
              </a:rPr>
              <a:t>‘W5’ (who, what, when, where, why?)</a:t>
            </a:r>
          </a:p>
          <a:p>
            <a:r>
              <a:rPr lang="en-GB" altLang="en-US" dirty="0">
                <a:ea typeface="ＭＳ Ｐゴシック" panose="020B0600070205080204" pitchFamily="34" charset="-128"/>
                <a:cs typeface="Arial" panose="020B0604020202020204" pitchFamily="34" charset="0"/>
              </a:rPr>
              <a:t>‘Five Whys’ </a:t>
            </a:r>
            <a:r>
              <a:rPr lang="en-GB" altLang="en-US" sz="2000" dirty="0">
                <a:ea typeface="ＭＳ Ｐゴシック" panose="020B0600070205080204" pitchFamily="34" charset="-128"/>
                <a:cs typeface="Arial" panose="020B0604020202020204" pitchFamily="34" charset="0"/>
              </a:rPr>
              <a:t>(ask ‘Why?’ to the </a:t>
            </a:r>
            <a:r>
              <a:rPr lang="en-GB" altLang="en-US" dirty="0">
                <a:ea typeface="ＭＳ Ｐゴシック" panose="020B0600070205080204" pitchFamily="34" charset="-128"/>
                <a:cs typeface="Arial" panose="020B0604020202020204" pitchFamily="34" charset="0"/>
              </a:rPr>
              <a:t>each </a:t>
            </a:r>
            <a:r>
              <a:rPr lang="en-GB" altLang="en-US" sz="2000" dirty="0">
                <a:ea typeface="ＭＳ Ｐゴシック" panose="020B0600070205080204" pitchFamily="34" charset="-128"/>
                <a:cs typeface="Arial" panose="020B0604020202020204" pitchFamily="34" charset="0"/>
              </a:rPr>
              <a:t>response)</a:t>
            </a:r>
            <a:endParaRPr lang="en-GB" altLang="en-US" dirty="0">
              <a:ea typeface="ＭＳ Ｐゴシック" panose="020B0600070205080204" pitchFamily="34" charset="-128"/>
              <a:cs typeface="Arial" panose="020B0604020202020204" pitchFamily="34" charset="0"/>
            </a:endParaRPr>
          </a:p>
          <a:p>
            <a:pPr marL="0" indent="0">
              <a:buNone/>
            </a:pPr>
            <a:r>
              <a:rPr lang="en-GB" altLang="en-US" i="1" dirty="0">
                <a:ea typeface="ＭＳ Ｐゴシック" panose="020B0600070205080204" pitchFamily="34" charset="-128"/>
                <a:cs typeface="Arial" panose="020B0604020202020204" pitchFamily="34" charset="0"/>
              </a:rPr>
              <a:t>Some g</a:t>
            </a:r>
            <a:r>
              <a:rPr lang="en-GB" altLang="en-US" sz="2000" i="1" dirty="0">
                <a:ea typeface="ＭＳ Ｐゴシック" panose="020B0600070205080204" pitchFamily="34" charset="-128"/>
                <a:cs typeface="Arial" panose="020B0604020202020204" pitchFamily="34" charset="0"/>
              </a:rPr>
              <a:t>eneric approaches:</a:t>
            </a:r>
          </a:p>
          <a:p>
            <a:r>
              <a:rPr lang="en-GB" altLang="en-US" dirty="0">
                <a:ea typeface="ＭＳ Ｐゴシック" panose="020B0600070205080204" pitchFamily="34" charset="-128"/>
                <a:cs typeface="Arial" panose="020B0604020202020204" pitchFamily="34" charset="0"/>
              </a:rPr>
              <a:t>Individual mini-whiteboards (impermanent responses)</a:t>
            </a:r>
          </a:p>
          <a:p>
            <a:r>
              <a:rPr lang="en-GB" altLang="en-US" dirty="0">
                <a:ea typeface="ＭＳ Ｐゴシック" panose="020B0600070205080204" pitchFamily="34" charset="-128"/>
                <a:cs typeface="Arial" panose="020B0604020202020204" pitchFamily="34" charset="0"/>
              </a:rPr>
              <a:t>‘Hot seating’ (Q&amp;A ‘in character’)</a:t>
            </a:r>
          </a:p>
          <a:p>
            <a:r>
              <a:rPr lang="en-GB" altLang="en-US" dirty="0">
                <a:ea typeface="ＭＳ Ｐゴシック" panose="020B0600070205080204" pitchFamily="34" charset="-128"/>
                <a:cs typeface="Arial" panose="020B0604020202020204" pitchFamily="34" charset="0"/>
              </a:rPr>
              <a:t>‘Think, pair, share’ (pair/group work, focusing on an issue)</a:t>
            </a:r>
          </a:p>
          <a:p>
            <a:r>
              <a:rPr lang="en-GB" altLang="en-US" dirty="0">
                <a:ea typeface="ＭＳ Ｐゴシック" panose="020B0600070205080204" pitchFamily="34" charset="-128"/>
                <a:cs typeface="Arial" panose="020B0604020202020204" pitchFamily="34" charset="0"/>
              </a:rPr>
              <a:t>Worksheets (non-verbal response to questions)</a:t>
            </a:r>
          </a:p>
          <a:p>
            <a:r>
              <a:rPr lang="en-GB" altLang="en-US" dirty="0">
                <a:ea typeface="ＭＳ Ｐゴシック" panose="020B0600070205080204" pitchFamily="34" charset="-128"/>
                <a:cs typeface="Arial" panose="020B0604020202020204" pitchFamily="34" charset="0"/>
              </a:rPr>
              <a:t>Interactive voting systems (using mobile devices)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5AA9F6-638B-426E-BCF9-0D992F8285D5}"/>
              </a:ext>
            </a:extLst>
          </p:cNvPr>
          <p:cNvSpPr>
            <a:spLocks noGrp="1"/>
          </p:cNvSpPr>
          <p:nvPr>
            <p:ph type="ctrTitle"/>
          </p:nvPr>
        </p:nvSpPr>
        <p:spPr/>
        <p:txBody>
          <a:bodyPr/>
          <a:lstStyle/>
          <a:p>
            <a:r>
              <a:rPr lang="en-GB" dirty="0"/>
              <a:t>Valuing and the Environment</a:t>
            </a:r>
          </a:p>
        </p:txBody>
      </p:sp>
      <p:sp>
        <p:nvSpPr>
          <p:cNvPr id="6" name="Subtitle 5">
            <a:extLst>
              <a:ext uri="{FF2B5EF4-FFF2-40B4-BE49-F238E27FC236}">
                <a16:creationId xmlns:a16="http://schemas.microsoft.com/office/drawing/2014/main" id="{E30302FF-6DDA-4B84-9620-675C4300DA23}"/>
              </a:ext>
            </a:extLst>
          </p:cNvPr>
          <p:cNvSpPr>
            <a:spLocks noGrp="1"/>
          </p:cNvSpPr>
          <p:nvPr>
            <p:ph type="subTitle" idx="1"/>
          </p:nvPr>
        </p:nvSpPr>
        <p:spPr/>
        <p:txBody>
          <a:bodyPr/>
          <a:lstStyle/>
          <a:p>
            <a:r>
              <a:rPr lang="en-GB" dirty="0"/>
              <a:t>What impact does designing and making have on our local and global ecosystems?</a:t>
            </a:r>
          </a:p>
        </p:txBody>
      </p:sp>
      <p:sp>
        <p:nvSpPr>
          <p:cNvPr id="4" name="Slide Number Placeholder 3">
            <a:extLst>
              <a:ext uri="{FF2B5EF4-FFF2-40B4-BE49-F238E27FC236}">
                <a16:creationId xmlns:a16="http://schemas.microsoft.com/office/drawing/2014/main" id="{060205A9-C209-42C6-9AD9-82FC0CE2F8B4}"/>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05771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7FE156-8AAC-4FC4-A75E-8DC97E60B8A0}"/>
              </a:ext>
            </a:extLst>
          </p:cNvPr>
          <p:cNvSpPr>
            <a:spLocks noGrp="1"/>
          </p:cNvSpPr>
          <p:nvPr>
            <p:ph type="title"/>
          </p:nvPr>
        </p:nvSpPr>
        <p:spPr>
          <a:xfrm>
            <a:off x="6412230" y="1988840"/>
            <a:ext cx="2400300" cy="1737360"/>
          </a:xfrm>
        </p:spPr>
        <p:txBody>
          <a:bodyPr/>
          <a:lstStyle/>
          <a:p>
            <a:r>
              <a:rPr lang="en-GB" dirty="0"/>
              <a:t>Where do the materials in a Bic biro come from?</a:t>
            </a:r>
          </a:p>
        </p:txBody>
      </p:sp>
      <p:sp>
        <p:nvSpPr>
          <p:cNvPr id="6" name="Text Placeholder 5">
            <a:extLst>
              <a:ext uri="{FF2B5EF4-FFF2-40B4-BE49-F238E27FC236}">
                <a16:creationId xmlns:a16="http://schemas.microsoft.com/office/drawing/2014/main" id="{80C59744-6ADB-4EEF-A2D5-E25200D348FF}"/>
              </a:ext>
            </a:extLst>
          </p:cNvPr>
          <p:cNvSpPr>
            <a:spLocks noGrp="1"/>
          </p:cNvSpPr>
          <p:nvPr>
            <p:ph type="body" sz="half" idx="2"/>
          </p:nvPr>
        </p:nvSpPr>
        <p:spPr>
          <a:xfrm>
            <a:off x="6412230" y="3726200"/>
            <a:ext cx="2400300" cy="2367096"/>
          </a:xfrm>
        </p:spPr>
        <p:txBody>
          <a:bodyPr/>
          <a:lstStyle/>
          <a:p>
            <a:r>
              <a:rPr lang="en-GB" dirty="0"/>
              <a:t>https://u.osu.edu/bicpens/02-raw-materials/</a:t>
            </a:r>
          </a:p>
        </p:txBody>
      </p:sp>
      <p:sp>
        <p:nvSpPr>
          <p:cNvPr id="4" name="Slide Number Placeholder 3">
            <a:extLst>
              <a:ext uri="{FF2B5EF4-FFF2-40B4-BE49-F238E27FC236}">
                <a16:creationId xmlns:a16="http://schemas.microsoft.com/office/drawing/2014/main" id="{79EE0025-4939-4CCB-8697-8D5363392FE4}"/>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9" name="Picture 8" descr="A picture containing writing implement, stationary, pen, items&#10;&#10;Description automatically generated">
            <a:extLst>
              <a:ext uri="{FF2B5EF4-FFF2-40B4-BE49-F238E27FC236}">
                <a16:creationId xmlns:a16="http://schemas.microsoft.com/office/drawing/2014/main" id="{EBB198F0-061A-4491-A0B4-0F5ADFF12A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37120"/>
          <a:stretch/>
        </p:blipFill>
        <p:spPr>
          <a:xfrm>
            <a:off x="-21989" y="-12227"/>
            <a:ext cx="6228184" cy="2937171"/>
          </a:xfrm>
          <a:prstGeom prst="rect">
            <a:avLst/>
          </a:prstGeom>
        </p:spPr>
      </p:pic>
      <p:pic>
        <p:nvPicPr>
          <p:cNvPr id="16" name="Picture 15" descr="Map&#10;&#10;Description automatically generated">
            <a:extLst>
              <a:ext uri="{FF2B5EF4-FFF2-40B4-BE49-F238E27FC236}">
                <a16:creationId xmlns:a16="http://schemas.microsoft.com/office/drawing/2014/main" id="{62F21276-9F10-4B50-8931-8A490CE0E165}"/>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86" b="5363"/>
          <a:stretch/>
        </p:blipFill>
        <p:spPr>
          <a:xfrm>
            <a:off x="0" y="2924944"/>
            <a:ext cx="6199467" cy="3933056"/>
          </a:xfrm>
          <a:prstGeom prst="rect">
            <a:avLst/>
          </a:prstGeom>
        </p:spPr>
      </p:pic>
      <p:sp>
        <p:nvSpPr>
          <p:cNvPr id="17" name="TextBox 16">
            <a:extLst>
              <a:ext uri="{FF2B5EF4-FFF2-40B4-BE49-F238E27FC236}">
                <a16:creationId xmlns:a16="http://schemas.microsoft.com/office/drawing/2014/main" id="{E832043C-5AA9-49A6-AB7A-CD896F7A7739}"/>
              </a:ext>
            </a:extLst>
          </p:cNvPr>
          <p:cNvSpPr txBox="1"/>
          <p:nvPr/>
        </p:nvSpPr>
        <p:spPr>
          <a:xfrm>
            <a:off x="3975118" y="8040470"/>
            <a:ext cx="2735288" cy="369332"/>
          </a:xfrm>
          <a:prstGeom prst="rect">
            <a:avLst/>
          </a:prstGeom>
          <a:noFill/>
        </p:spPr>
        <p:txBody>
          <a:bodyPr wrap="square" rtlCol="0">
            <a:spAutoFit/>
          </a:bodyPr>
          <a:lstStyle/>
          <a:p>
            <a:r>
              <a:rPr lang="en-GB" sz="900">
                <a:hlinkClick r:id="rId6" tooltip="https://www.freepngimg.com/png/93077-world-area-map-free-png-hq"/>
              </a:rPr>
              <a:t>This Photo</a:t>
            </a:r>
            <a:r>
              <a:rPr lang="en-GB" sz="900"/>
              <a:t> by Unknown Author is licensed under </a:t>
            </a:r>
            <a:r>
              <a:rPr lang="en-GB" sz="900">
                <a:hlinkClick r:id="rId7" tooltip="https://creativecommons.org/licenses/by-nc/3.0/"/>
              </a:rPr>
              <a:t>CC BY-NC</a:t>
            </a:r>
            <a:endParaRPr lang="en-GB" sz="900"/>
          </a:p>
        </p:txBody>
      </p:sp>
      <p:pic>
        <p:nvPicPr>
          <p:cNvPr id="4098" name="Picture 2">
            <a:extLst>
              <a:ext uri="{FF2B5EF4-FFF2-40B4-BE49-F238E27FC236}">
                <a16:creationId xmlns:a16="http://schemas.microsoft.com/office/drawing/2014/main" id="{785E8E9D-4E55-49D8-8CF4-EA8C78BDF045}"/>
              </a:ext>
            </a:extLst>
          </p:cNvPr>
          <p:cNvPicPr>
            <a:picLocks noGrp="1" noChangeAspect="1" noChangeArrowheads="1"/>
          </p:cNvPicPr>
          <p:nvPr>
            <p:ph idx="1"/>
          </p:nvPr>
        </p:nvPicPr>
        <p:blipFill rotWithShape="1">
          <a:blip r:embed="rId8" cstate="print">
            <a:extLst>
              <a:ext uri="{28A0092B-C50C-407E-A947-70E740481C1C}">
                <a14:useLocalDpi xmlns:a14="http://schemas.microsoft.com/office/drawing/2010/main" val="0"/>
              </a:ext>
            </a:extLst>
          </a:blip>
          <a:srcRect l="6351"/>
          <a:stretch/>
        </p:blipFill>
        <p:spPr bwMode="auto">
          <a:xfrm>
            <a:off x="-21989" y="2191056"/>
            <a:ext cx="6228184" cy="46669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at Room Icons - Download Free Vector Icons | Noun Project">
            <a:extLst>
              <a:ext uri="{FF2B5EF4-FFF2-40B4-BE49-F238E27FC236}">
                <a16:creationId xmlns:a16="http://schemas.microsoft.com/office/drawing/2014/main" id="{E38DA5F1-17A0-4D6D-8E83-82E3BE5AC3EF}"/>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3FEE40-D737-4B83-94DE-2E8075C35011}"/>
              </a:ext>
            </a:extLst>
          </p:cNvPr>
          <p:cNvSpPr>
            <a:spLocks noGrp="1"/>
          </p:cNvSpPr>
          <p:nvPr>
            <p:ph type="title"/>
          </p:nvPr>
        </p:nvSpPr>
        <p:spPr/>
        <p:txBody>
          <a:bodyPr/>
          <a:lstStyle/>
          <a:p>
            <a:r>
              <a:rPr lang="en-GB" dirty="0"/>
              <a:t>Critical Raw Materials (CRMs)</a:t>
            </a:r>
          </a:p>
        </p:txBody>
      </p:sp>
      <p:sp>
        <p:nvSpPr>
          <p:cNvPr id="5" name="Slide Number Placeholder 4">
            <a:extLst>
              <a:ext uri="{FF2B5EF4-FFF2-40B4-BE49-F238E27FC236}">
                <a16:creationId xmlns:a16="http://schemas.microsoft.com/office/drawing/2014/main" id="{79BFE055-91F8-474C-9CEE-58A971CF3371}"/>
              </a:ext>
            </a:extLst>
          </p:cNvPr>
          <p:cNvSpPr>
            <a:spLocks noGrp="1"/>
          </p:cNvSpPr>
          <p:nvPr>
            <p:ph type="sldNum" sz="quarter" idx="12"/>
          </p:nvPr>
        </p:nvSpPr>
        <p:spPr/>
        <p:txBody>
          <a:bodyPr/>
          <a:lstStyle/>
          <a:p>
            <a:pPr>
              <a:defRPr/>
            </a:pPr>
            <a:fld id="{C89B1152-39D9-4380-8D0D-49584CEFCFC4}" type="slidenum">
              <a:rPr lang="en-GB" smtClean="0"/>
              <a:pPr>
                <a:defRPr/>
              </a:pPr>
              <a:t>17</a:t>
            </a:fld>
            <a:endParaRPr lang="en-GB" dirty="0"/>
          </a:p>
        </p:txBody>
      </p:sp>
      <p:pic>
        <p:nvPicPr>
          <p:cNvPr id="6146" name="Picture 2">
            <a:extLst>
              <a:ext uri="{FF2B5EF4-FFF2-40B4-BE49-F238E27FC236}">
                <a16:creationId xmlns:a16="http://schemas.microsoft.com/office/drawing/2014/main" id="{1BF20BED-D6ED-42AF-9B33-3036DCE0A4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898" y="2120900"/>
            <a:ext cx="7706204" cy="4051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9C604B-18F9-499F-AA2C-1AA39CB741F3}"/>
              </a:ext>
            </a:extLst>
          </p:cNvPr>
          <p:cNvSpPr txBox="1"/>
          <p:nvPr/>
        </p:nvSpPr>
        <p:spPr>
          <a:xfrm>
            <a:off x="552544" y="6373368"/>
            <a:ext cx="8038912" cy="276999"/>
          </a:xfrm>
          <a:prstGeom prst="rect">
            <a:avLst/>
          </a:prstGeom>
          <a:noFill/>
        </p:spPr>
        <p:txBody>
          <a:bodyPr wrap="square">
            <a:spAutoFit/>
          </a:bodyPr>
          <a:lstStyle/>
          <a:p>
            <a:r>
              <a:rPr lang="en-GB" sz="1200" dirty="0"/>
              <a:t>From: </a:t>
            </a:r>
            <a:r>
              <a:rPr lang="en-GB" sz="1200" dirty="0">
                <a:hlinkClick r:id="rId3"/>
              </a:rPr>
              <a:t>https://ec.europa.eu/jrc/en/news/jrc-assesses-critical-raw-materials-europe-s-green-and-digital-future</a:t>
            </a:r>
            <a:r>
              <a:rPr lang="en-GB" sz="1200" dirty="0"/>
              <a:t> </a:t>
            </a:r>
          </a:p>
        </p:txBody>
      </p:sp>
    </p:spTree>
    <p:extLst>
      <p:ext uri="{BB962C8B-B14F-4D97-AF65-F5344CB8AC3E}">
        <p14:creationId xmlns:p14="http://schemas.microsoft.com/office/powerpoint/2010/main" val="374987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28F7A3-251C-4CC8-8096-3382969EEB48}"/>
              </a:ext>
            </a:extLst>
          </p:cNvPr>
          <p:cNvSpPr>
            <a:spLocks noGrp="1"/>
          </p:cNvSpPr>
          <p:nvPr>
            <p:ph type="title"/>
          </p:nvPr>
        </p:nvSpPr>
        <p:spPr/>
        <p:txBody>
          <a:bodyPr/>
          <a:lstStyle/>
          <a:p>
            <a:r>
              <a:rPr lang="en-GB" dirty="0"/>
              <a:t>What CRMs get used in?</a:t>
            </a:r>
          </a:p>
        </p:txBody>
      </p:sp>
      <p:sp>
        <p:nvSpPr>
          <p:cNvPr id="5" name="Slide Number Placeholder 4">
            <a:extLst>
              <a:ext uri="{FF2B5EF4-FFF2-40B4-BE49-F238E27FC236}">
                <a16:creationId xmlns:a16="http://schemas.microsoft.com/office/drawing/2014/main" id="{030AB1ED-0A37-4445-A35B-7C431AD1934D}"/>
              </a:ext>
            </a:extLst>
          </p:cNvPr>
          <p:cNvSpPr>
            <a:spLocks noGrp="1"/>
          </p:cNvSpPr>
          <p:nvPr>
            <p:ph type="sldNum" sz="quarter" idx="12"/>
          </p:nvPr>
        </p:nvSpPr>
        <p:spPr/>
        <p:txBody>
          <a:bodyPr/>
          <a:lstStyle/>
          <a:p>
            <a:pPr>
              <a:defRPr/>
            </a:pPr>
            <a:fld id="{C89B1152-39D9-4380-8D0D-49584CEFCFC4}" type="slidenum">
              <a:rPr lang="en-GB" smtClean="0"/>
              <a:pPr>
                <a:defRPr/>
              </a:pPr>
              <a:t>18</a:t>
            </a:fld>
            <a:endParaRPr lang="en-GB" dirty="0"/>
          </a:p>
        </p:txBody>
      </p:sp>
      <p:pic>
        <p:nvPicPr>
          <p:cNvPr id="5122" name="Picture 2">
            <a:extLst>
              <a:ext uri="{FF2B5EF4-FFF2-40B4-BE49-F238E27FC236}">
                <a16:creationId xmlns:a16="http://schemas.microsoft.com/office/drawing/2014/main" id="{1EEC9563-CDD6-4818-8FAB-67BACEBBB0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521" y="2120900"/>
            <a:ext cx="7490958" cy="4051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FB3E0D-AEF0-4518-930B-7AB02BB9450B}"/>
              </a:ext>
            </a:extLst>
          </p:cNvPr>
          <p:cNvSpPr txBox="1"/>
          <p:nvPr/>
        </p:nvSpPr>
        <p:spPr>
          <a:xfrm>
            <a:off x="552544" y="6373368"/>
            <a:ext cx="8038912" cy="276999"/>
          </a:xfrm>
          <a:prstGeom prst="rect">
            <a:avLst/>
          </a:prstGeom>
          <a:noFill/>
        </p:spPr>
        <p:txBody>
          <a:bodyPr wrap="square">
            <a:spAutoFit/>
          </a:bodyPr>
          <a:lstStyle/>
          <a:p>
            <a:r>
              <a:rPr lang="en-GB" sz="1200" dirty="0"/>
              <a:t>From: </a:t>
            </a:r>
            <a:r>
              <a:rPr lang="en-GB" sz="1200" dirty="0">
                <a:hlinkClick r:id="rId3"/>
              </a:rPr>
              <a:t>https://ec.europa.eu/jrc/en/news/jrc-assesses-critical-raw-materials-europe-s-green-and-digital-future</a:t>
            </a:r>
            <a:r>
              <a:rPr lang="en-GB" sz="1200" dirty="0"/>
              <a:t> </a:t>
            </a:r>
          </a:p>
        </p:txBody>
      </p:sp>
    </p:spTree>
    <p:extLst>
      <p:ext uri="{BB962C8B-B14F-4D97-AF65-F5344CB8AC3E}">
        <p14:creationId xmlns:p14="http://schemas.microsoft.com/office/powerpoint/2010/main" val="183065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4930-C262-46E6-80B2-40FAFAA35CA1}"/>
              </a:ext>
            </a:extLst>
          </p:cNvPr>
          <p:cNvSpPr>
            <a:spLocks noGrp="1"/>
          </p:cNvSpPr>
          <p:nvPr>
            <p:ph type="title"/>
          </p:nvPr>
        </p:nvSpPr>
        <p:spPr/>
        <p:txBody>
          <a:bodyPr/>
          <a:lstStyle/>
          <a:p>
            <a:r>
              <a:rPr lang="en-GB" dirty="0"/>
              <a:t>The 6 R</a:t>
            </a:r>
            <a:r>
              <a:rPr lang="en-GB" sz="2800" dirty="0"/>
              <a:t>s</a:t>
            </a:r>
            <a:endParaRPr lang="en-GB" dirty="0"/>
          </a:p>
        </p:txBody>
      </p:sp>
      <p:sp>
        <p:nvSpPr>
          <p:cNvPr id="5" name="Content Placeholder 4">
            <a:extLst>
              <a:ext uri="{FF2B5EF4-FFF2-40B4-BE49-F238E27FC236}">
                <a16:creationId xmlns:a16="http://schemas.microsoft.com/office/drawing/2014/main" id="{5EF8583E-936F-4A86-AF4E-49EDC4A16920}"/>
              </a:ext>
            </a:extLst>
          </p:cNvPr>
          <p:cNvSpPr>
            <a:spLocks noGrp="1"/>
          </p:cNvSpPr>
          <p:nvPr>
            <p:ph idx="1"/>
          </p:nvPr>
        </p:nvSpPr>
        <p:spPr>
          <a:xfrm>
            <a:off x="1259632" y="2121408"/>
            <a:ext cx="7198568" cy="4050792"/>
          </a:xfrm>
        </p:spPr>
        <p:txBody>
          <a:bodyPr>
            <a:normAutofit lnSpcReduction="10000"/>
          </a:bodyPr>
          <a:lstStyle/>
          <a:p>
            <a:pPr>
              <a:buSzPct val="100000"/>
              <a:defRPr sz="1300"/>
            </a:pPr>
            <a:r>
              <a:rPr lang="en-GB" sz="2000" b="1" dirty="0"/>
              <a:t>Rethink:</a:t>
            </a:r>
            <a:r>
              <a:rPr lang="en-GB" sz="2000" dirty="0"/>
              <a:t> Do we make too many products? Design in a way that considers people and the environment.</a:t>
            </a:r>
          </a:p>
          <a:p>
            <a:pPr>
              <a:defRPr sz="1300"/>
            </a:pPr>
            <a:r>
              <a:rPr lang="en-GB" sz="2000" b="1" dirty="0"/>
              <a:t>Refuse:</a:t>
            </a:r>
            <a:r>
              <a:rPr lang="en-GB" sz="2000" dirty="0"/>
              <a:t> Don’t use a material or buy a product if you don’t need it or if it’s bad for people or the environment.</a:t>
            </a:r>
          </a:p>
          <a:p>
            <a:pPr>
              <a:buSzPct val="100000"/>
              <a:defRPr sz="1300"/>
            </a:pPr>
            <a:r>
              <a:rPr lang="en-GB" sz="2000" b="1" dirty="0"/>
              <a:t>Reduce:</a:t>
            </a:r>
            <a:r>
              <a:rPr lang="en-GB" sz="2000" dirty="0"/>
              <a:t> Cut down the amount of material and energy you use as much as you can.</a:t>
            </a:r>
          </a:p>
          <a:p>
            <a:pPr>
              <a:buSzPct val="100000"/>
              <a:defRPr sz="1300"/>
            </a:pPr>
            <a:r>
              <a:rPr lang="en-GB" sz="2000" b="1" dirty="0"/>
              <a:t>Reuse:</a:t>
            </a:r>
            <a:r>
              <a:rPr lang="en-GB" sz="2000" dirty="0"/>
              <a:t> Use a product to make something else with all or parts of it.</a:t>
            </a:r>
          </a:p>
          <a:p>
            <a:pPr>
              <a:buSzPct val="100000"/>
              <a:defRPr sz="1300"/>
            </a:pPr>
            <a:r>
              <a:rPr lang="en-GB" sz="2000" b="1" dirty="0"/>
              <a:t>Recycle:</a:t>
            </a:r>
            <a:r>
              <a:rPr lang="en-GB" sz="2000" dirty="0"/>
              <a:t> Reprocess a material or product and make something else.</a:t>
            </a:r>
          </a:p>
          <a:p>
            <a:pPr>
              <a:defRPr sz="1300"/>
            </a:pPr>
            <a:r>
              <a:rPr lang="en-GB" sz="2000" b="1" dirty="0"/>
              <a:t>Repair:</a:t>
            </a:r>
            <a:r>
              <a:rPr lang="en-GB" sz="2000" dirty="0"/>
              <a:t> When a product breaks down or doesn’t work properly, fix it.</a:t>
            </a:r>
          </a:p>
        </p:txBody>
      </p:sp>
      <p:sp>
        <p:nvSpPr>
          <p:cNvPr id="4" name="Slide Number Placeholder 3">
            <a:extLst>
              <a:ext uri="{FF2B5EF4-FFF2-40B4-BE49-F238E27FC236}">
                <a16:creationId xmlns:a16="http://schemas.microsoft.com/office/drawing/2014/main" id="{CE5BF3FE-9CCF-42FD-83C0-5A74692BC271}"/>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7" name="Rectangle 6">
            <a:extLst>
              <a:ext uri="{FF2B5EF4-FFF2-40B4-BE49-F238E27FC236}">
                <a16:creationId xmlns:a16="http://schemas.microsoft.com/office/drawing/2014/main" id="{FB8E3B8B-38C4-41EF-BFCC-235CCE89A836}"/>
              </a:ext>
            </a:extLst>
          </p:cNvPr>
          <p:cNvSpPr/>
          <p:nvPr/>
        </p:nvSpPr>
        <p:spPr>
          <a:xfrm>
            <a:off x="5364088" y="6238875"/>
            <a:ext cx="3094112" cy="400110"/>
          </a:xfrm>
          <a:prstGeom prst="rect">
            <a:avLst/>
          </a:prstGeom>
        </p:spPr>
        <p:txBody>
          <a:bodyPr wrap="square">
            <a:spAutoFit/>
          </a:bodyPr>
          <a:lstStyle/>
          <a:p>
            <a:pPr eaLnBrk="1" hangingPunct="1">
              <a:defRPr/>
            </a:pPr>
            <a:r>
              <a:rPr lang="en-GB" sz="2000" b="1" dirty="0">
                <a:solidFill>
                  <a:schemeClr val="accent2"/>
                </a:solidFill>
                <a:latin typeface="+mn-lt"/>
                <a:cs typeface="Arial" charset="0"/>
              </a:rPr>
              <a:t>(Practical Action, 2021)  </a:t>
            </a:r>
          </a:p>
        </p:txBody>
      </p:sp>
      <p:pic>
        <p:nvPicPr>
          <p:cNvPr id="8" name="Picture 2" descr="Chat Room Icons - Download Free Vector Icons | Noun Project">
            <a:extLst>
              <a:ext uri="{FF2B5EF4-FFF2-40B4-BE49-F238E27FC236}">
                <a16:creationId xmlns:a16="http://schemas.microsoft.com/office/drawing/2014/main" id="{9500FAEB-7786-443E-B63F-268F09957B8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6 Rs of sustainability: what does &amp;#39;sustainable&amp;#39; really mean?">
            <a:extLst>
              <a:ext uri="{FF2B5EF4-FFF2-40B4-BE49-F238E27FC236}">
                <a16:creationId xmlns:a16="http://schemas.microsoft.com/office/drawing/2014/main" id="{D900915E-21D5-46A4-8ABB-6D1266E3D9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1" t="4850" r="62600" b="64700"/>
          <a:stretch/>
        </p:blipFill>
        <p:spPr bwMode="auto">
          <a:xfrm>
            <a:off x="547969" y="1969788"/>
            <a:ext cx="760404" cy="668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6 Rs of sustainability: what does &amp;#39;sustainable&amp;#39; really mean?">
            <a:extLst>
              <a:ext uri="{FF2B5EF4-FFF2-40B4-BE49-F238E27FC236}">
                <a16:creationId xmlns:a16="http://schemas.microsoft.com/office/drawing/2014/main" id="{BE9819A9-E5E2-4666-8116-539F41036BC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50" t="4850" r="35300" b="61550"/>
          <a:stretch/>
        </p:blipFill>
        <p:spPr bwMode="auto">
          <a:xfrm>
            <a:off x="612721" y="2610414"/>
            <a:ext cx="576064" cy="737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6 Rs of sustainability: what does &amp;#39;sustainable&amp;#39; really mean?">
            <a:extLst>
              <a:ext uri="{FF2B5EF4-FFF2-40B4-BE49-F238E27FC236}">
                <a16:creationId xmlns:a16="http://schemas.microsoft.com/office/drawing/2014/main" id="{FC2BD2A2-341B-4BB8-A847-100CA936F50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850" t="7067" r="2352" b="62484"/>
          <a:stretch/>
        </p:blipFill>
        <p:spPr bwMode="auto">
          <a:xfrm>
            <a:off x="601200" y="5234506"/>
            <a:ext cx="653943" cy="6682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6 Rs of sustainability: what does &amp;#39;sustainable&amp;#39; really mean?">
            <a:extLst>
              <a:ext uri="{FF2B5EF4-FFF2-40B4-BE49-F238E27FC236}">
                <a16:creationId xmlns:a16="http://schemas.microsoft.com/office/drawing/2014/main" id="{CD929A48-D7F5-460E-A2DB-36C950A288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01" t="54200" r="64700" b="16401"/>
          <a:stretch/>
        </p:blipFill>
        <p:spPr bwMode="auto">
          <a:xfrm>
            <a:off x="578157" y="3292086"/>
            <a:ext cx="645192" cy="6451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6 Rs of sustainability: what does &amp;#39;sustainable&amp;#39; really mean?">
            <a:extLst>
              <a:ext uri="{FF2B5EF4-FFF2-40B4-BE49-F238E27FC236}">
                <a16:creationId xmlns:a16="http://schemas.microsoft.com/office/drawing/2014/main" id="{B2EE958F-8FDD-4606-9359-1DC5285FEC4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616" t="51540" r="37384" b="18011"/>
          <a:stretch/>
        </p:blipFill>
        <p:spPr bwMode="auto">
          <a:xfrm>
            <a:off x="685800" y="3864214"/>
            <a:ext cx="460852" cy="668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 6 Rs of sustainability: what does &amp;#39;sustainable&amp;#39; really mean?">
            <a:extLst>
              <a:ext uri="{FF2B5EF4-FFF2-40B4-BE49-F238E27FC236}">
                <a16:creationId xmlns:a16="http://schemas.microsoft.com/office/drawing/2014/main" id="{B0F1DABB-E7D3-4CF5-A49C-A526743BA3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899" t="57350" r="3801" b="16401"/>
          <a:stretch/>
        </p:blipFill>
        <p:spPr bwMode="auto">
          <a:xfrm>
            <a:off x="612721" y="4631010"/>
            <a:ext cx="59910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Pre-session Reading</a:t>
            </a:r>
          </a:p>
        </p:txBody>
      </p:sp>
      <p:sp>
        <p:nvSpPr>
          <p:cNvPr id="3" name="Subtitle 2"/>
          <p:cNvSpPr>
            <a:spLocks noGrp="1"/>
          </p:cNvSpPr>
          <p:nvPr>
            <p:ph type="subTitle" idx="1"/>
          </p:nvPr>
        </p:nvSpPr>
        <p:spPr>
          <a:xfrm>
            <a:off x="802386" y="4389120"/>
            <a:ext cx="5918454" cy="1992208"/>
          </a:xfrm>
        </p:spPr>
        <p:txBody>
          <a:bodyPr>
            <a:normAutofit fontScale="70000" lnSpcReduction="20000"/>
          </a:bodyPr>
          <a:lstStyle/>
          <a:p>
            <a:r>
              <a:rPr lang="en-GB" sz="3200" dirty="0"/>
              <a:t>Discussion on:</a:t>
            </a:r>
          </a:p>
          <a:p>
            <a:pPr>
              <a:lnSpc>
                <a:spcPct val="120000"/>
              </a:lnSpc>
            </a:pPr>
            <a:r>
              <a:rPr lang="en-GB" sz="2000" b="0" i="0" dirty="0">
                <a:effectLst/>
              </a:rPr>
              <a:t>Martin, M. (2021). Values in design and technology. In A. Hardy (Ed.), </a:t>
            </a:r>
            <a:r>
              <a:rPr lang="en-GB" sz="2000" b="0" i="1" dirty="0">
                <a:effectLst/>
              </a:rPr>
              <a:t>Learning to teach design and technology in the secondary school: a companion to school experience</a:t>
            </a:r>
            <a:r>
              <a:rPr lang="en-GB" sz="2000" b="0" i="0" dirty="0">
                <a:effectLst/>
              </a:rPr>
              <a:t> (4</a:t>
            </a:r>
            <a:r>
              <a:rPr lang="en-GB" sz="2000" b="0" i="0" baseline="30000" dirty="0">
                <a:effectLst/>
              </a:rPr>
              <a:t>th</a:t>
            </a:r>
            <a:r>
              <a:rPr lang="en-GB" sz="2000" b="0" i="0" dirty="0">
                <a:effectLst/>
              </a:rPr>
              <a:t> Edition). Abingdon, UK: Routledge.</a:t>
            </a:r>
          </a:p>
          <a:p>
            <a:r>
              <a:rPr lang="en-GB" sz="2900" i="1" dirty="0"/>
              <a:t>What stood out to you? Do you have any questions or comments?</a:t>
            </a:r>
          </a:p>
        </p:txBody>
      </p:sp>
      <p:pic>
        <p:nvPicPr>
          <p:cNvPr id="4" name="Picture 2" descr="Chat Room Icons - Download Free Vector Icons | Noun Project">
            <a:extLst>
              <a:ext uri="{FF2B5EF4-FFF2-40B4-BE49-F238E27FC236}">
                <a16:creationId xmlns:a16="http://schemas.microsoft.com/office/drawing/2014/main" id="{031A3FDA-5A93-3345-9E4F-33DB91B4451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4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3FE-868E-4749-AECD-6A7922BF0B43}"/>
              </a:ext>
            </a:extLst>
          </p:cNvPr>
          <p:cNvSpPr>
            <a:spLocks noGrp="1"/>
          </p:cNvSpPr>
          <p:nvPr>
            <p:ph type="title"/>
          </p:nvPr>
        </p:nvSpPr>
        <p:spPr/>
        <p:txBody>
          <a:bodyPr/>
          <a:lstStyle/>
          <a:p>
            <a:r>
              <a:rPr lang="en-GB" dirty="0"/>
              <a:t>The circular Economy</a:t>
            </a:r>
          </a:p>
        </p:txBody>
      </p:sp>
      <p:pic>
        <p:nvPicPr>
          <p:cNvPr id="5" name="Online Media 4" title="Humans Changed the Face of the Earth, Now We Rethink Our Future | Ellen MacArthur Foundation">
            <a:hlinkClick r:id="" action="ppaction://media"/>
            <a:extLst>
              <a:ext uri="{FF2B5EF4-FFF2-40B4-BE49-F238E27FC236}">
                <a16:creationId xmlns:a16="http://schemas.microsoft.com/office/drawing/2014/main" id="{5E0D8423-7CD3-40E5-BAB1-1EFD326B0F24}"/>
              </a:ext>
            </a:extLst>
          </p:cNvPr>
          <p:cNvPicPr>
            <a:picLocks noGrp="1" noRot="1" noChangeAspect="1"/>
          </p:cNvPicPr>
          <p:nvPr>
            <p:ph idx="1"/>
            <a:videoFile r:link="rId1"/>
          </p:nvPr>
        </p:nvPicPr>
        <p:blipFill>
          <a:blip r:embed="rId3"/>
          <a:stretch>
            <a:fillRect/>
          </a:stretch>
        </p:blipFill>
        <p:spPr>
          <a:xfrm>
            <a:off x="987425" y="2120900"/>
            <a:ext cx="7170738" cy="4051300"/>
          </a:xfrm>
          <a:prstGeom prst="rect">
            <a:avLst/>
          </a:prstGeom>
        </p:spPr>
      </p:pic>
      <p:sp>
        <p:nvSpPr>
          <p:cNvPr id="4" name="Slide Number Placeholder 3">
            <a:extLst>
              <a:ext uri="{FF2B5EF4-FFF2-40B4-BE49-F238E27FC236}">
                <a16:creationId xmlns:a16="http://schemas.microsoft.com/office/drawing/2014/main" id="{A7B929BB-595F-44A1-B659-1C6E0033A9D1}"/>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TextBox 5">
            <a:extLst>
              <a:ext uri="{FF2B5EF4-FFF2-40B4-BE49-F238E27FC236}">
                <a16:creationId xmlns:a16="http://schemas.microsoft.com/office/drawing/2014/main" id="{87F77061-A1B7-4AF9-91DC-DD6C3156BF04}"/>
              </a:ext>
            </a:extLst>
          </p:cNvPr>
          <p:cNvSpPr txBox="1"/>
          <p:nvPr/>
        </p:nvSpPr>
        <p:spPr>
          <a:xfrm>
            <a:off x="6660232" y="6237800"/>
            <a:ext cx="2016224" cy="400110"/>
          </a:xfrm>
          <a:prstGeom prst="rect">
            <a:avLst/>
          </a:prstGeom>
          <a:noFill/>
        </p:spPr>
        <p:txBody>
          <a:bodyPr wrap="square">
            <a:spAutoFit/>
          </a:bodyPr>
          <a:lstStyle/>
          <a:p>
            <a:r>
              <a:rPr lang="en-GB" sz="2000" b="1" dirty="0">
                <a:solidFill>
                  <a:schemeClr val="accent2"/>
                </a:solidFill>
              </a:rPr>
              <a:t>(EMF, 2019)</a:t>
            </a:r>
          </a:p>
        </p:txBody>
      </p:sp>
    </p:spTree>
    <p:extLst>
      <p:ext uri="{BB962C8B-B14F-4D97-AF65-F5344CB8AC3E}">
        <p14:creationId xmlns:p14="http://schemas.microsoft.com/office/powerpoint/2010/main" val="19984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1715105"/>
            <a:ext cx="9144000" cy="5142895"/>
          </a:xfrm>
          <a:prstGeom prst="rect">
            <a:avLst/>
          </a:prstGeom>
        </p:spPr>
      </p:pic>
      <p:sp>
        <p:nvSpPr>
          <p:cNvPr id="2" name="Title 1">
            <a:extLst>
              <a:ext uri="{FF2B5EF4-FFF2-40B4-BE49-F238E27FC236}">
                <a16:creationId xmlns:a16="http://schemas.microsoft.com/office/drawing/2014/main" id="{A7C4304C-D21B-49B1-8604-283D8781C464}"/>
              </a:ext>
            </a:extLst>
          </p:cNvPr>
          <p:cNvSpPr>
            <a:spLocks noGrp="1"/>
          </p:cNvSpPr>
          <p:nvPr>
            <p:ph type="title"/>
          </p:nvPr>
        </p:nvSpPr>
        <p:spPr/>
        <p:txBody>
          <a:bodyPr/>
          <a:lstStyle/>
          <a:p>
            <a:r>
              <a:rPr lang="en-GB" dirty="0"/>
              <a:t>Ellen MacArthur Foundation Task</a:t>
            </a:r>
          </a:p>
        </p:txBody>
      </p:sp>
    </p:spTree>
    <p:extLst>
      <p:ext uri="{BB962C8B-B14F-4D97-AF65-F5344CB8AC3E}">
        <p14:creationId xmlns:p14="http://schemas.microsoft.com/office/powerpoint/2010/main" val="23439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228148" cy="1609344"/>
          </a:xfrm>
        </p:spPr>
        <p:txBody>
          <a:bodyPr/>
          <a:lstStyle/>
          <a:p>
            <a:r>
              <a:rPr lang="en-GB" dirty="0"/>
              <a:t>Discuss: </a:t>
            </a:r>
            <a:r>
              <a:rPr lang="en-GB" sz="3600" dirty="0"/>
              <a:t>What is the impact of not teaching sustainable design?</a:t>
            </a:r>
            <a:endParaRPr lang="en-GB" dirty="0"/>
          </a:p>
        </p:txBody>
      </p:sp>
      <p:pic>
        <p:nvPicPr>
          <p:cNvPr id="4" name="Content Placeholder 3" descr="File:Antu emblem-pause.svg - Wikipedi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6350" y="2120900"/>
            <a:ext cx="4051300" cy="4051300"/>
          </a:xfrm>
        </p:spPr>
      </p:pic>
      <p:sp>
        <p:nvSpPr>
          <p:cNvPr id="3" name="Slide Number Placeholder 2">
            <a:extLst>
              <a:ext uri="{FF2B5EF4-FFF2-40B4-BE49-F238E27FC236}">
                <a16:creationId xmlns:a16="http://schemas.microsoft.com/office/drawing/2014/main" id="{7A7C1398-F318-40FB-AC06-EFAB10697909}"/>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5" name="Picture 2" descr="Chat Room Icons - Download Free Vector Icons | Noun Project">
            <a:extLst>
              <a:ext uri="{FF2B5EF4-FFF2-40B4-BE49-F238E27FC236}">
                <a16:creationId xmlns:a16="http://schemas.microsoft.com/office/drawing/2014/main" id="{CEA6A43A-A5C5-48E1-823A-77EC04EAA3C9}"/>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8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4AC0E7-4752-43ED-B650-7CC95FCE7109}"/>
              </a:ext>
            </a:extLst>
          </p:cNvPr>
          <p:cNvSpPr>
            <a:spLocks noGrp="1"/>
          </p:cNvSpPr>
          <p:nvPr>
            <p:ph type="ctrTitle"/>
          </p:nvPr>
        </p:nvSpPr>
        <p:spPr/>
        <p:txBody>
          <a:bodyPr/>
          <a:lstStyle/>
          <a:p>
            <a:r>
              <a:rPr lang="en-GB" dirty="0"/>
              <a:t>Valuing and the Fashion industry </a:t>
            </a:r>
          </a:p>
        </p:txBody>
      </p:sp>
      <p:sp>
        <p:nvSpPr>
          <p:cNvPr id="6" name="Subtitle 5">
            <a:extLst>
              <a:ext uri="{FF2B5EF4-FFF2-40B4-BE49-F238E27FC236}">
                <a16:creationId xmlns:a16="http://schemas.microsoft.com/office/drawing/2014/main" id="{42147117-D397-48B4-9CFD-332177C48F8B}"/>
              </a:ext>
            </a:extLst>
          </p:cNvPr>
          <p:cNvSpPr>
            <a:spLocks noGrp="1"/>
          </p:cNvSpPr>
          <p:nvPr>
            <p:ph type="subTitle" idx="1"/>
          </p:nvPr>
        </p:nvSpPr>
        <p:spPr/>
        <p:txBody>
          <a:bodyPr/>
          <a:lstStyle/>
          <a:p>
            <a:r>
              <a:rPr lang="en-GB" dirty="0"/>
              <a:t>What do our choices say about what we value?</a:t>
            </a:r>
          </a:p>
        </p:txBody>
      </p:sp>
      <p:sp>
        <p:nvSpPr>
          <p:cNvPr id="4" name="Slide Number Placeholder 3">
            <a:extLst>
              <a:ext uri="{FF2B5EF4-FFF2-40B4-BE49-F238E27FC236}">
                <a16:creationId xmlns:a16="http://schemas.microsoft.com/office/drawing/2014/main" id="{F2375AE2-29E2-4FDF-96CC-88CD2FA1E222}"/>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24475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0452-9132-4095-8F78-4E1CF095CC98}"/>
              </a:ext>
            </a:extLst>
          </p:cNvPr>
          <p:cNvSpPr>
            <a:spLocks noGrp="1"/>
          </p:cNvSpPr>
          <p:nvPr>
            <p:ph type="title"/>
          </p:nvPr>
        </p:nvSpPr>
        <p:spPr/>
        <p:txBody>
          <a:bodyPr/>
          <a:lstStyle/>
          <a:p>
            <a:r>
              <a:rPr lang="en-GB" dirty="0"/>
              <a:t>What values can you spot? </a:t>
            </a:r>
          </a:p>
        </p:txBody>
      </p:sp>
      <p:pic>
        <p:nvPicPr>
          <p:cNvPr id="5" name="Online Media 4" title="Play New | Nike">
            <a:hlinkClick r:id="" action="ppaction://media"/>
            <a:extLst>
              <a:ext uri="{FF2B5EF4-FFF2-40B4-BE49-F238E27FC236}">
                <a16:creationId xmlns:a16="http://schemas.microsoft.com/office/drawing/2014/main" id="{3BCD4245-3F8A-4455-9816-C48BEB2ED23F}"/>
              </a:ext>
            </a:extLst>
          </p:cNvPr>
          <p:cNvPicPr>
            <a:picLocks noGrp="1" noRot="1" noChangeAspect="1"/>
          </p:cNvPicPr>
          <p:nvPr>
            <p:ph idx="1"/>
            <a:videoFile r:link="rId1"/>
          </p:nvPr>
        </p:nvPicPr>
        <p:blipFill>
          <a:blip r:embed="rId3"/>
          <a:stretch>
            <a:fillRect/>
          </a:stretch>
        </p:blipFill>
        <p:spPr>
          <a:xfrm>
            <a:off x="987425" y="2120900"/>
            <a:ext cx="7170738" cy="4051300"/>
          </a:xfrm>
          <a:prstGeom prst="rect">
            <a:avLst/>
          </a:prstGeom>
        </p:spPr>
      </p:pic>
      <p:sp>
        <p:nvSpPr>
          <p:cNvPr id="4" name="Slide Number Placeholder 3">
            <a:extLst>
              <a:ext uri="{FF2B5EF4-FFF2-40B4-BE49-F238E27FC236}">
                <a16:creationId xmlns:a16="http://schemas.microsoft.com/office/drawing/2014/main" id="{68B6401C-F8C1-4423-B59E-D24CBADFF16F}"/>
              </a:ext>
            </a:extLst>
          </p:cNvPr>
          <p:cNvSpPr>
            <a:spLocks noGrp="1"/>
          </p:cNvSpPr>
          <p:nvPr>
            <p:ph type="sldNum" sz="quarter" idx="12"/>
          </p:nvPr>
        </p:nvSpPr>
        <p:spPr/>
        <p:txBody>
          <a:bodyPr/>
          <a:lstStyle/>
          <a:p>
            <a:fld id="{4FAB73BC-B049-4115-A692-8D63A059BFB8}" type="slidenum">
              <a:rPr lang="en-US" smtClean="0"/>
              <a:t>24</a:t>
            </a:fld>
            <a:endParaRPr lang="en-US" dirty="0"/>
          </a:p>
        </p:txBody>
      </p:sp>
      <p:pic>
        <p:nvPicPr>
          <p:cNvPr id="6" name="Picture 2" descr="Chat Room Icons - Download Free Vector Icons | Noun Project">
            <a:extLst>
              <a:ext uri="{FF2B5EF4-FFF2-40B4-BE49-F238E27FC236}">
                <a16:creationId xmlns:a16="http://schemas.microsoft.com/office/drawing/2014/main" id="{BC4FB445-6CD9-4DA5-AF55-0E00E35D628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228148" cy="1609344"/>
          </a:xfrm>
        </p:spPr>
        <p:txBody>
          <a:bodyPr>
            <a:normAutofit/>
          </a:bodyPr>
          <a:lstStyle/>
          <a:p>
            <a:r>
              <a:rPr lang="en-GB" dirty="0"/>
              <a:t>Discuss: </a:t>
            </a:r>
            <a:r>
              <a:rPr lang="en-GB" sz="3600" dirty="0"/>
              <a:t>What does our </a:t>
            </a:r>
            <a:r>
              <a:rPr lang="en-GB" sz="3600"/>
              <a:t>choices of </a:t>
            </a:r>
            <a:r>
              <a:rPr lang="en-GB" sz="3600" dirty="0"/>
              <a:t>products say about us?</a:t>
            </a:r>
            <a:endParaRPr lang="en-GB" dirty="0"/>
          </a:p>
        </p:txBody>
      </p:sp>
      <p:pic>
        <p:nvPicPr>
          <p:cNvPr id="4" name="Content Placeholder 3" descr="File:Antu emblem-pause.svg - Wikipedi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6350" y="2120900"/>
            <a:ext cx="4051300" cy="4051300"/>
          </a:xfrm>
        </p:spPr>
      </p:pic>
      <p:sp>
        <p:nvSpPr>
          <p:cNvPr id="3" name="Slide Number Placeholder 2">
            <a:extLst>
              <a:ext uri="{FF2B5EF4-FFF2-40B4-BE49-F238E27FC236}">
                <a16:creationId xmlns:a16="http://schemas.microsoft.com/office/drawing/2014/main" id="{7A7C1398-F318-40FB-AC06-EFAB10697909}"/>
              </a:ext>
            </a:extLst>
          </p:cNvPr>
          <p:cNvSpPr>
            <a:spLocks noGrp="1"/>
          </p:cNvSpPr>
          <p:nvPr>
            <p:ph type="sldNum" sz="quarter" idx="12"/>
          </p:nvPr>
        </p:nvSpPr>
        <p:spPr/>
        <p:txBody>
          <a:bodyPr/>
          <a:lstStyle/>
          <a:p>
            <a:fld id="{4FAB73BC-B049-4115-A692-8D63A059BFB8}" type="slidenum">
              <a:rPr lang="en-US" smtClean="0"/>
              <a:t>25</a:t>
            </a:fld>
            <a:endParaRPr lang="en-US" dirty="0"/>
          </a:p>
        </p:txBody>
      </p:sp>
      <p:pic>
        <p:nvPicPr>
          <p:cNvPr id="5" name="Picture 2" descr="Chat Room Icons - Download Free Vector Icons | Noun Project">
            <a:extLst>
              <a:ext uri="{FF2B5EF4-FFF2-40B4-BE49-F238E27FC236}">
                <a16:creationId xmlns:a16="http://schemas.microsoft.com/office/drawing/2014/main" id="{CEA6A43A-A5C5-48E1-823A-77EC04EAA3C9}"/>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1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clmmcl2\AppData\Local\Microsoft\Windows\Temporary Internet Files\Content.IE5\ELIM4HKA\question_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450" y="220090"/>
            <a:ext cx="6429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1738E77-7600-4678-907A-A626A5662916}"/>
              </a:ext>
            </a:extLst>
          </p:cNvPr>
          <p:cNvSpPr>
            <a:spLocks noGrp="1"/>
          </p:cNvSpPr>
          <p:nvPr>
            <p:ph type="sldNum" sz="quarter" idx="12"/>
          </p:nvPr>
        </p:nvSpPr>
        <p:spPr/>
        <p:txBody>
          <a:bodyPr/>
          <a:lstStyle/>
          <a:p>
            <a:fld id="{4FAB73BC-B049-4115-A692-8D63A059BFB8}" type="slidenum">
              <a:rPr lang="en-US" smtClean="0"/>
              <a:t>26</a:t>
            </a:fld>
            <a:endParaRPr lang="en-US" dirty="0"/>
          </a:p>
        </p:txBody>
      </p:sp>
      <p:sp>
        <p:nvSpPr>
          <p:cNvPr id="4" name="Title 4">
            <a:extLst>
              <a:ext uri="{FF2B5EF4-FFF2-40B4-BE49-F238E27FC236}">
                <a16:creationId xmlns:a16="http://schemas.microsoft.com/office/drawing/2014/main" id="{050A0F1B-8BFE-42A1-9DD4-BA5C100B24FF}"/>
              </a:ext>
            </a:extLst>
          </p:cNvPr>
          <p:cNvSpPr txBox="1">
            <a:spLocks/>
          </p:cNvSpPr>
          <p:nvPr/>
        </p:nvSpPr>
        <p:spPr>
          <a:xfrm>
            <a:off x="323528" y="348381"/>
            <a:ext cx="4032448" cy="6161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sz="8000" dirty="0"/>
              <a:t>What other values have we missed</a:t>
            </a:r>
          </a:p>
        </p:txBody>
      </p:sp>
    </p:spTree>
    <p:extLst>
      <p:ext uri="{BB962C8B-B14F-4D97-AF65-F5344CB8AC3E}">
        <p14:creationId xmlns:p14="http://schemas.microsoft.com/office/powerpoint/2010/main" val="263801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4860-CE55-4522-A2BE-4228510503C6}"/>
              </a:ext>
            </a:extLst>
          </p:cNvPr>
          <p:cNvSpPr>
            <a:spLocks noGrp="1"/>
          </p:cNvSpPr>
          <p:nvPr>
            <p:ph type="title"/>
          </p:nvPr>
        </p:nvSpPr>
        <p:spPr/>
        <p:txBody>
          <a:bodyPr/>
          <a:lstStyle/>
          <a:p>
            <a:r>
              <a:rPr lang="en-GB"/>
              <a:t>Highly </a:t>
            </a:r>
            <a:r>
              <a:rPr lang="en-GB" dirty="0"/>
              <a:t>Recommended Reading</a:t>
            </a:r>
          </a:p>
        </p:txBody>
      </p:sp>
      <p:pic>
        <p:nvPicPr>
          <p:cNvPr id="8" name="Content Placeholder 7">
            <a:extLst>
              <a:ext uri="{FF2B5EF4-FFF2-40B4-BE49-F238E27FC236}">
                <a16:creationId xmlns:a16="http://schemas.microsoft.com/office/drawing/2014/main" id="{515E6C85-BA4F-4076-88D3-22944BB73065}"/>
              </a:ext>
            </a:extLst>
          </p:cNvPr>
          <p:cNvPicPr>
            <a:picLocks noGrp="1" noChangeAspect="1"/>
          </p:cNvPicPr>
          <p:nvPr>
            <p:ph sz="half" idx="1"/>
          </p:nvPr>
        </p:nvPicPr>
        <p:blipFill>
          <a:blip r:embed="rId2"/>
          <a:stretch>
            <a:fillRect/>
          </a:stretch>
        </p:blipFill>
        <p:spPr>
          <a:xfrm>
            <a:off x="755576" y="1806385"/>
            <a:ext cx="3241741" cy="4566983"/>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994EF2A3-4D05-4598-AFBE-B17746F89D9E}"/>
              </a:ext>
            </a:extLst>
          </p:cNvPr>
          <p:cNvSpPr>
            <a:spLocks noGrp="1"/>
          </p:cNvSpPr>
          <p:nvPr>
            <p:ph sz="half" idx="2"/>
          </p:nvPr>
        </p:nvSpPr>
        <p:spPr>
          <a:xfrm>
            <a:off x="4427984" y="1806385"/>
            <a:ext cx="4021834" cy="4566983"/>
          </a:xfrm>
        </p:spPr>
        <p:txBody>
          <a:bodyPr>
            <a:noAutofit/>
          </a:bodyPr>
          <a:lstStyle/>
          <a:p>
            <a:pPr marL="0" indent="0">
              <a:buNone/>
            </a:pPr>
            <a:r>
              <a:rPr lang="en-GB" sz="1400" dirty="0"/>
              <a:t>Petrina, S. (2000). The political Ecology of Design and Technology Education: An Enquiry into Methods. </a:t>
            </a:r>
            <a:r>
              <a:rPr lang="en-GB" sz="1400" i="1" dirty="0"/>
              <a:t>International Journal of Technology and Design Education</a:t>
            </a:r>
            <a:r>
              <a:rPr lang="en-GB" sz="1400" dirty="0"/>
              <a:t>, 10(3), pp.207-237. DOI: </a:t>
            </a:r>
            <a:r>
              <a:rPr lang="en-GB" sz="1400" b="0" i="0" dirty="0">
                <a:solidFill>
                  <a:srgbClr val="004B83"/>
                </a:solidFill>
                <a:effectLst/>
                <a:hlinkClick r:id="rId3"/>
              </a:rPr>
              <a:t>10.1023/A:1008955016067</a:t>
            </a:r>
            <a:endParaRPr lang="en-GB" sz="1400" b="0" i="0" dirty="0">
              <a:solidFill>
                <a:srgbClr val="004B83"/>
              </a:solidFill>
              <a:effectLst/>
            </a:endParaRPr>
          </a:p>
          <a:p>
            <a:pPr marL="0" indent="0">
              <a:buNone/>
            </a:pPr>
            <a:r>
              <a:rPr lang="en-GB" sz="1200" b="1" dirty="0"/>
              <a:t>ABSTRACT: </a:t>
            </a:r>
            <a:r>
              <a:rPr lang="en-GB" sz="1200" dirty="0"/>
              <a:t>At the beginning of this new century, design and technology educators face a serious dilemma: Practice conventional modes of design and technology, which have consumed proponents in Canada, England, Germany, and the US, or model design for sustainable lifestyles. Our conventional design, problem solving and technological methods embody a liberal, political ecology and in effect, these methods – our practices – are not sustainable. Using the political ecology of Nike shoes as an example, I describe ecological footprints, resource streams, and wakes as effective metaphors for sustainable practice. In contradistinction to technocentric methods, I argue for modelling </a:t>
            </a:r>
            <a:r>
              <a:rPr lang="en-GB" sz="1200" dirty="0" err="1"/>
              <a:t>ecocentric</a:t>
            </a:r>
            <a:r>
              <a:rPr lang="en-GB" sz="1200" dirty="0"/>
              <a:t> processes rooted in political ecology and cultural studies. Attending to the political ecology of design and technology means nothing less than remodelling the design of lifestyles and reducing production and consumption in our practice. </a:t>
            </a:r>
            <a:r>
              <a:rPr lang="en-GB" sz="1200" b="1" dirty="0"/>
              <a:t>Keywords: </a:t>
            </a:r>
            <a:r>
              <a:rPr lang="en-GB" sz="1200" dirty="0"/>
              <a:t>cultural studies, design, design and technology education, </a:t>
            </a:r>
            <a:r>
              <a:rPr lang="en-GB" sz="1200" dirty="0" err="1"/>
              <a:t>ecodesign</a:t>
            </a:r>
            <a:r>
              <a:rPr lang="en-GB" sz="1200" dirty="0"/>
              <a:t>, </a:t>
            </a:r>
            <a:r>
              <a:rPr lang="en-GB" sz="1200" dirty="0" err="1"/>
              <a:t>ecopedagogy</a:t>
            </a:r>
            <a:r>
              <a:rPr lang="en-GB" sz="1200" dirty="0"/>
              <a:t>, Nike, political ecology, problem solving</a:t>
            </a:r>
          </a:p>
        </p:txBody>
      </p:sp>
      <p:sp>
        <p:nvSpPr>
          <p:cNvPr id="4" name="Slide Number Placeholder 3">
            <a:extLst>
              <a:ext uri="{FF2B5EF4-FFF2-40B4-BE49-F238E27FC236}">
                <a16:creationId xmlns:a16="http://schemas.microsoft.com/office/drawing/2014/main" id="{17621FA8-0E1C-457D-B91D-36B34DE421F1}"/>
              </a:ext>
            </a:extLst>
          </p:cNvPr>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2936686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655B-29CA-4A49-9F42-33375979B0C2}"/>
              </a:ext>
            </a:extLst>
          </p:cNvPr>
          <p:cNvSpPr>
            <a:spLocks noGrp="1"/>
          </p:cNvSpPr>
          <p:nvPr>
            <p:ph type="title"/>
          </p:nvPr>
        </p:nvSpPr>
        <p:spPr/>
        <p:txBody>
          <a:bodyPr/>
          <a:lstStyle/>
          <a:p>
            <a:r>
              <a:rPr lang="en-GB" dirty="0"/>
              <a:t>Resources for Values in D&amp;T</a:t>
            </a:r>
          </a:p>
        </p:txBody>
      </p:sp>
      <p:sp>
        <p:nvSpPr>
          <p:cNvPr id="3" name="Content Placeholder 2">
            <a:extLst>
              <a:ext uri="{FF2B5EF4-FFF2-40B4-BE49-F238E27FC236}">
                <a16:creationId xmlns:a16="http://schemas.microsoft.com/office/drawing/2014/main" id="{10680659-4333-44C8-9A43-762BDB4C605B}"/>
              </a:ext>
            </a:extLst>
          </p:cNvPr>
          <p:cNvSpPr>
            <a:spLocks noGrp="1"/>
          </p:cNvSpPr>
          <p:nvPr>
            <p:ph idx="1"/>
          </p:nvPr>
        </p:nvSpPr>
        <p:spPr>
          <a:xfrm>
            <a:off x="2339752" y="2121408"/>
            <a:ext cx="6118448" cy="4050792"/>
          </a:xfrm>
        </p:spPr>
        <p:txBody>
          <a:bodyPr/>
          <a:lstStyle/>
          <a:p>
            <a:r>
              <a:rPr lang="en-GB" dirty="0">
                <a:hlinkClick r:id="rId2"/>
              </a:rPr>
              <a:t>Ellen MacArthur Foundation</a:t>
            </a:r>
            <a:r>
              <a:rPr lang="en-GB" dirty="0"/>
              <a:t> – circular economy</a:t>
            </a:r>
          </a:p>
          <a:p>
            <a:pPr lvl="1"/>
            <a:r>
              <a:rPr lang="en-GB" sz="1600" dirty="0">
                <a:hlinkClick r:id="rId3"/>
              </a:rPr>
              <a:t>How we make Stuff </a:t>
            </a:r>
            <a:r>
              <a:rPr lang="en-GB" sz="1600" dirty="0"/>
              <a:t>– website based on a pop-up book</a:t>
            </a:r>
          </a:p>
          <a:p>
            <a:pPr marL="0" indent="0">
              <a:buNone/>
            </a:pPr>
            <a:endParaRPr lang="en-GB" dirty="0"/>
          </a:p>
          <a:p>
            <a:pPr marL="0" indent="0">
              <a:buNone/>
            </a:pPr>
            <a:endParaRPr lang="en-GB" dirty="0"/>
          </a:p>
          <a:p>
            <a:r>
              <a:rPr lang="en-GB" dirty="0">
                <a:hlinkClick r:id="rId4"/>
              </a:rPr>
              <a:t>Practical Action</a:t>
            </a:r>
            <a:r>
              <a:rPr lang="en-GB" dirty="0"/>
              <a:t> – sustainability</a:t>
            </a:r>
          </a:p>
          <a:p>
            <a:endParaRPr lang="en-GB" dirty="0"/>
          </a:p>
          <a:p>
            <a:endParaRPr lang="en-GB" dirty="0"/>
          </a:p>
          <a:p>
            <a:r>
              <a:rPr lang="en-GB" dirty="0">
                <a:hlinkClick r:id="rId5"/>
              </a:rPr>
              <a:t>Your Turn: make your mark in design </a:t>
            </a:r>
            <a:r>
              <a:rPr lang="en-GB" dirty="0"/>
              <a:t>– design thinking</a:t>
            </a:r>
          </a:p>
        </p:txBody>
      </p:sp>
      <p:sp>
        <p:nvSpPr>
          <p:cNvPr id="4" name="Slide Number Placeholder 3">
            <a:extLst>
              <a:ext uri="{FF2B5EF4-FFF2-40B4-BE49-F238E27FC236}">
                <a16:creationId xmlns:a16="http://schemas.microsoft.com/office/drawing/2014/main" id="{75ABB189-47F4-4DE6-AABD-7FC126B27E1B}"/>
              </a:ext>
            </a:extLst>
          </p:cNvPr>
          <p:cNvSpPr>
            <a:spLocks noGrp="1"/>
          </p:cNvSpPr>
          <p:nvPr>
            <p:ph type="sldNum" sz="quarter" idx="12"/>
          </p:nvPr>
        </p:nvSpPr>
        <p:spPr/>
        <p:txBody>
          <a:bodyPr/>
          <a:lstStyle/>
          <a:p>
            <a:fld id="{4FAB73BC-B049-4115-A692-8D63A059BFB8}" type="slidenum">
              <a:rPr lang="en-US" smtClean="0"/>
              <a:t>28</a:t>
            </a:fld>
            <a:endParaRPr lang="en-US" dirty="0"/>
          </a:p>
        </p:txBody>
      </p:sp>
      <p:pic>
        <p:nvPicPr>
          <p:cNvPr id="3074" name="Picture 2">
            <a:extLst>
              <a:ext uri="{FF2B5EF4-FFF2-40B4-BE49-F238E27FC236}">
                <a16:creationId xmlns:a16="http://schemas.microsoft.com/office/drawing/2014/main" id="{CA0BCF6B-6AE3-49DF-AC34-3C4ECC94E9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941168"/>
            <a:ext cx="577234" cy="6321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len MacArthur Foundation - reNature">
            <a:extLst>
              <a:ext uri="{FF2B5EF4-FFF2-40B4-BE49-F238E27FC236}">
                <a16:creationId xmlns:a16="http://schemas.microsoft.com/office/drawing/2014/main" id="{FE40B98D-CB1F-4725-AB02-CB38B20E2F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2007345"/>
            <a:ext cx="645579" cy="8583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actical Action | Greenfinder">
            <a:extLst>
              <a:ext uri="{FF2B5EF4-FFF2-40B4-BE49-F238E27FC236}">
                <a16:creationId xmlns:a16="http://schemas.microsoft.com/office/drawing/2014/main" id="{83544D1F-AF7D-4819-8A36-EAC8CB2C78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466" y="3516659"/>
            <a:ext cx="1364328" cy="70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35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sz="2400" dirty="0"/>
              <a:t>page 1 of 2</a:t>
            </a:r>
            <a:endParaRPr lang="en-GB" dirty="0"/>
          </a:p>
        </p:txBody>
      </p:sp>
      <p:sp>
        <p:nvSpPr>
          <p:cNvPr id="3" name="Content Placeholder 2"/>
          <p:cNvSpPr>
            <a:spLocks noGrp="1"/>
          </p:cNvSpPr>
          <p:nvPr>
            <p:ph idx="1"/>
          </p:nvPr>
        </p:nvSpPr>
        <p:spPr/>
        <p:txBody>
          <a:bodyPr>
            <a:noAutofit/>
          </a:bodyPr>
          <a:lstStyle/>
          <a:p>
            <a:pPr marL="361950" indent="-361950">
              <a:lnSpc>
                <a:spcPct val="100000"/>
              </a:lnSpc>
              <a:spcBef>
                <a:spcPts val="0"/>
              </a:spcBef>
              <a:buNone/>
            </a:pPr>
            <a:r>
              <a:rPr lang="en-GB" sz="1400" dirty="0"/>
              <a:t>Ellen MacArthur Foundation (n.d.). </a:t>
            </a:r>
            <a:r>
              <a:rPr lang="en-GB" sz="1400" i="1" dirty="0"/>
              <a:t>Teaching Resources</a:t>
            </a:r>
            <a:r>
              <a:rPr lang="en-GB" sz="1400" dirty="0"/>
              <a:t> [webpage]. Available at </a:t>
            </a:r>
            <a:r>
              <a:rPr lang="en-GB" sz="1400" dirty="0">
                <a:hlinkClick r:id="rId2"/>
              </a:rPr>
              <a:t>https://ellenmacarthurfoundation.org/resources/education-and-learning/teaching-resources</a:t>
            </a:r>
            <a:r>
              <a:rPr lang="en-GB" sz="1400" dirty="0"/>
              <a:t> [accessed 29/11/2021]</a:t>
            </a:r>
          </a:p>
          <a:p>
            <a:pPr marL="361950" indent="-361950">
              <a:lnSpc>
                <a:spcPct val="100000"/>
              </a:lnSpc>
              <a:spcBef>
                <a:spcPts val="0"/>
              </a:spcBef>
              <a:buNone/>
            </a:pPr>
            <a:r>
              <a:rPr lang="en-GB" sz="1400" dirty="0"/>
              <a:t>Ellen MacArthur Foundation (2019). Humans Changed the Face of the Earth, Now We Rethink Our Future | Ellen MacArthur Foundation [video]. Accessed at </a:t>
            </a:r>
            <a:r>
              <a:rPr lang="en-GB" sz="1400" dirty="0">
                <a:hlinkClick r:id="rId3"/>
              </a:rPr>
              <a:t>https://ellenmacarthurfoundation.org/topics/circular-economy-introduction/overview</a:t>
            </a:r>
            <a:r>
              <a:rPr lang="en-GB" sz="1400" dirty="0"/>
              <a:t> [accessed 29/11/2021]</a:t>
            </a:r>
          </a:p>
          <a:p>
            <a:pPr marL="361950" indent="-361950">
              <a:lnSpc>
                <a:spcPct val="100000"/>
              </a:lnSpc>
              <a:spcBef>
                <a:spcPts val="0"/>
              </a:spcBef>
              <a:buNone/>
            </a:pPr>
            <a:r>
              <a:rPr lang="en-GB" altLang="en-US" sz="1400" dirty="0">
                <a:ea typeface="ＭＳ Ｐゴシック" panose="020B0600070205080204" pitchFamily="34" charset="-128"/>
                <a:cs typeface="Arial" panose="020B0604020202020204" pitchFamily="34" charset="0"/>
              </a:rPr>
              <a:t>Hattie, J. (2009). </a:t>
            </a:r>
            <a:r>
              <a:rPr lang="en-GB" altLang="en-US" sz="1400" i="1" dirty="0">
                <a:ea typeface="ＭＳ Ｐゴシック" panose="020B0600070205080204" pitchFamily="34" charset="-128"/>
                <a:cs typeface="Arial" panose="020B0604020202020204" pitchFamily="34" charset="0"/>
              </a:rPr>
              <a:t>Visible Learning: a synthesis of over 800 meta-analyses relating to achievement.</a:t>
            </a:r>
            <a:r>
              <a:rPr lang="en-GB" altLang="en-US" sz="1400" dirty="0">
                <a:ea typeface="ＭＳ Ｐゴシック" panose="020B0600070205080204" pitchFamily="34" charset="-128"/>
                <a:cs typeface="Arial" panose="020B0604020202020204" pitchFamily="34" charset="0"/>
              </a:rPr>
              <a:t> Oxon, UK: Routledge.</a:t>
            </a:r>
          </a:p>
          <a:p>
            <a:pPr marL="361950" indent="-361950">
              <a:lnSpc>
                <a:spcPct val="100000"/>
              </a:lnSpc>
              <a:spcBef>
                <a:spcPts val="0"/>
              </a:spcBef>
              <a:buNone/>
            </a:pPr>
            <a:r>
              <a:rPr lang="en-GB" altLang="en-US" sz="1400" dirty="0">
                <a:ea typeface="ＭＳ Ｐゴシック" panose="020B0600070205080204" pitchFamily="34" charset="-128"/>
                <a:cs typeface="Arial" panose="020B0604020202020204" pitchFamily="34" charset="0"/>
              </a:rPr>
              <a:t>Intel (2007). </a:t>
            </a:r>
            <a:r>
              <a:rPr lang="en-GB" altLang="en-US" sz="1400" i="1" dirty="0">
                <a:ea typeface="ＭＳ Ｐゴシック" panose="020B0600070205080204" pitchFamily="34" charset="-128"/>
                <a:cs typeface="Arial" panose="020B0604020202020204" pitchFamily="34" charset="0"/>
              </a:rPr>
              <a:t>Designing Effective Projects: Questioning - The Socratic Questioning Technique </a:t>
            </a:r>
            <a:r>
              <a:rPr lang="en-GB" altLang="en-US" sz="1400" dirty="0">
                <a:ea typeface="ＭＳ Ｐゴシック" panose="020B0600070205080204" pitchFamily="34" charset="-128"/>
                <a:cs typeface="Arial" panose="020B0604020202020204" pitchFamily="34" charset="0"/>
              </a:rPr>
              <a:t>[electronic document]. Retrieved from </a:t>
            </a:r>
            <a:r>
              <a:rPr lang="en-GB" altLang="en-US" sz="1400" dirty="0">
                <a:ea typeface="ＭＳ Ｐゴシック" panose="020B0600070205080204" pitchFamily="34" charset="-128"/>
                <a:cs typeface="Arial" panose="020B0604020202020204" pitchFamily="34" charset="0"/>
                <a:hlinkClick r:id="rId4"/>
              </a:rPr>
              <a:t>https://www.intel.com/content/dam/www/program/education/us/en/documents/project-design/strategies/dep-question-socratic.pdf</a:t>
            </a:r>
            <a:r>
              <a:rPr lang="en-GB" altLang="en-US" sz="1400" dirty="0">
                <a:ea typeface="ＭＳ Ｐゴシック" panose="020B0600070205080204" pitchFamily="34" charset="-128"/>
                <a:cs typeface="Arial" panose="020B0604020202020204" pitchFamily="34" charset="0"/>
              </a:rPr>
              <a:t> </a:t>
            </a:r>
            <a:r>
              <a:rPr lang="en-GB" sz="1400" dirty="0"/>
              <a:t>[accessed 29/11/2021]</a:t>
            </a:r>
          </a:p>
          <a:p>
            <a:pPr marL="361950" indent="-361950">
              <a:lnSpc>
                <a:spcPct val="100000"/>
              </a:lnSpc>
              <a:spcBef>
                <a:spcPts val="0"/>
              </a:spcBef>
              <a:buNone/>
            </a:pPr>
            <a:r>
              <a:rPr lang="en-GB" altLang="en-US" sz="1400" dirty="0">
                <a:ea typeface="ＭＳ Ｐゴシック" panose="020B0600070205080204" pitchFamily="34" charset="-128"/>
                <a:cs typeface="Arial" panose="020B0604020202020204" pitchFamily="34" charset="0"/>
              </a:rPr>
              <a:t>Krathwohl, D. R., Bloom, B. S., &amp; </a:t>
            </a:r>
            <a:r>
              <a:rPr lang="en-GB" altLang="en-US" sz="1400" dirty="0" err="1">
                <a:ea typeface="ＭＳ Ｐゴシック" panose="020B0600070205080204" pitchFamily="34" charset="-128"/>
                <a:cs typeface="Arial" panose="020B0604020202020204" pitchFamily="34" charset="0"/>
              </a:rPr>
              <a:t>Masia</a:t>
            </a:r>
            <a:r>
              <a:rPr lang="en-GB" altLang="en-US" sz="1400" dirty="0">
                <a:ea typeface="ＭＳ Ｐゴシック" panose="020B0600070205080204" pitchFamily="34" charset="-128"/>
                <a:cs typeface="Arial" panose="020B0604020202020204" pitchFamily="34" charset="0"/>
              </a:rPr>
              <a:t>, B. B. (1973). </a:t>
            </a:r>
            <a:r>
              <a:rPr lang="en-GB" altLang="en-US" sz="1400" i="1" dirty="0">
                <a:ea typeface="ＭＳ Ｐゴシック" panose="020B0600070205080204" pitchFamily="34" charset="-128"/>
                <a:cs typeface="Arial" panose="020B0604020202020204" pitchFamily="34" charset="0"/>
              </a:rPr>
              <a:t>Taxonomy of Educational Objectives, the Classification of Educational Goals. Handbook II: Affective Domain.</a:t>
            </a:r>
            <a:r>
              <a:rPr lang="en-GB" altLang="en-US" sz="1400" dirty="0">
                <a:ea typeface="ＭＳ Ｐゴシック" panose="020B0600070205080204" pitchFamily="34" charset="-128"/>
                <a:cs typeface="Arial" panose="020B0604020202020204" pitchFamily="34" charset="0"/>
              </a:rPr>
              <a:t> New York: David McKay Co., Inc.</a:t>
            </a:r>
          </a:p>
          <a:p>
            <a:pPr marL="361950" indent="-361950">
              <a:lnSpc>
                <a:spcPct val="100000"/>
              </a:lnSpc>
              <a:spcBef>
                <a:spcPts val="0"/>
              </a:spcBef>
              <a:buNone/>
            </a:pPr>
            <a:endParaRPr lang="en-GB" sz="1400" dirty="0"/>
          </a:p>
        </p:txBody>
      </p:sp>
      <p:sp>
        <p:nvSpPr>
          <p:cNvPr id="4" name="Slide Number Placeholder 3">
            <a:extLst>
              <a:ext uri="{FF2B5EF4-FFF2-40B4-BE49-F238E27FC236}">
                <a16:creationId xmlns:a16="http://schemas.microsoft.com/office/drawing/2014/main" id="{D686462F-7449-446B-AC99-B1F915C88832}"/>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94361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4CC8-D36A-43CA-8E3E-363FDA6E1918}"/>
              </a:ext>
            </a:extLst>
          </p:cNvPr>
          <p:cNvSpPr>
            <a:spLocks noGrp="1"/>
          </p:cNvSpPr>
          <p:nvPr>
            <p:ph type="title"/>
          </p:nvPr>
        </p:nvSpPr>
        <p:spPr/>
        <p:txBody>
          <a:bodyPr/>
          <a:lstStyle/>
          <a:p>
            <a:r>
              <a:rPr lang="en-GB" dirty="0"/>
              <a:t>The engine of D&amp;T</a:t>
            </a:r>
          </a:p>
        </p:txBody>
      </p:sp>
      <p:sp>
        <p:nvSpPr>
          <p:cNvPr id="3" name="Content Placeholder 2">
            <a:extLst>
              <a:ext uri="{FF2B5EF4-FFF2-40B4-BE49-F238E27FC236}">
                <a16:creationId xmlns:a16="http://schemas.microsoft.com/office/drawing/2014/main" id="{DA484E96-31FC-43CB-A678-448D95F4F870}"/>
              </a:ext>
            </a:extLst>
          </p:cNvPr>
          <p:cNvSpPr>
            <a:spLocks noGrp="1"/>
          </p:cNvSpPr>
          <p:nvPr>
            <p:ph idx="1"/>
          </p:nvPr>
        </p:nvSpPr>
        <p:spPr/>
        <p:txBody>
          <a:bodyPr>
            <a:normAutofit/>
          </a:bodyPr>
          <a:lstStyle/>
          <a:p>
            <a:pPr marL="0" indent="0">
              <a:buNone/>
            </a:pPr>
            <a:r>
              <a:rPr lang="en-GB" sz="2800" dirty="0"/>
              <a:t>“Values and value judgements are ‘the engine’ of design and technology. Judgements about what is </a:t>
            </a:r>
            <a:r>
              <a:rPr lang="en-GB" sz="2800" b="1" i="1" dirty="0">
                <a:solidFill>
                  <a:schemeClr val="accent2"/>
                </a:solidFill>
              </a:rPr>
              <a:t>possible</a:t>
            </a:r>
            <a:r>
              <a:rPr lang="en-GB" sz="2800" dirty="0"/>
              <a:t> and </a:t>
            </a:r>
            <a:r>
              <a:rPr lang="en-GB" sz="2800" b="1" i="1" dirty="0">
                <a:solidFill>
                  <a:schemeClr val="accent2"/>
                </a:solidFill>
              </a:rPr>
              <a:t>worthwhile</a:t>
            </a:r>
            <a:r>
              <a:rPr lang="en-GB" sz="2800" dirty="0"/>
              <a:t> initiate activity; judgements about how </a:t>
            </a:r>
            <a:r>
              <a:rPr lang="en-GB" sz="2800" b="1" i="1" dirty="0">
                <a:solidFill>
                  <a:schemeClr val="accent2"/>
                </a:solidFill>
              </a:rPr>
              <a:t>intentions</a:t>
            </a:r>
            <a:r>
              <a:rPr lang="en-GB" sz="2800" dirty="0"/>
              <a:t> are to be </a:t>
            </a:r>
            <a:r>
              <a:rPr lang="en-GB" sz="2800" b="1" i="1" dirty="0">
                <a:solidFill>
                  <a:schemeClr val="accent2"/>
                </a:solidFill>
              </a:rPr>
              <a:t>realised</a:t>
            </a:r>
            <a:r>
              <a:rPr lang="en-GB" sz="2800" dirty="0"/>
              <a:t> shape the activity; and judgements about the </a:t>
            </a:r>
            <a:r>
              <a:rPr lang="en-GB" sz="2800" b="1" i="1" dirty="0">
                <a:solidFill>
                  <a:schemeClr val="accent2"/>
                </a:solidFill>
              </a:rPr>
              <a:t>efficacy</a:t>
            </a:r>
            <a:r>
              <a:rPr lang="en-GB" sz="2800" dirty="0"/>
              <a:t> and </a:t>
            </a:r>
            <a:r>
              <a:rPr lang="en-GB" sz="2800" b="1" i="1" dirty="0">
                <a:solidFill>
                  <a:schemeClr val="accent2"/>
                </a:solidFill>
              </a:rPr>
              <a:t>effects</a:t>
            </a:r>
            <a:r>
              <a:rPr lang="en-GB" sz="2800" dirty="0"/>
              <a:t> of the product influence the </a:t>
            </a:r>
            <a:r>
              <a:rPr lang="en-GB" sz="2800" b="1" i="1" dirty="0">
                <a:solidFill>
                  <a:schemeClr val="accent2"/>
                </a:solidFill>
              </a:rPr>
              <a:t>next steps </a:t>
            </a:r>
            <a:r>
              <a:rPr lang="en-GB" sz="2800" dirty="0"/>
              <a:t>to take. Value judgements, reflecting people’s </a:t>
            </a:r>
            <a:r>
              <a:rPr lang="en-GB" sz="2800" b="1" i="1" dirty="0">
                <a:solidFill>
                  <a:schemeClr val="accent2"/>
                </a:solidFill>
              </a:rPr>
              <a:t>beliefs</a:t>
            </a:r>
            <a:r>
              <a:rPr lang="en-GB" sz="2800" dirty="0"/>
              <a:t>, </a:t>
            </a:r>
            <a:r>
              <a:rPr lang="en-GB" sz="2800" b="1" i="1" dirty="0">
                <a:solidFill>
                  <a:schemeClr val="accent2"/>
                </a:solidFill>
              </a:rPr>
              <a:t>concerns</a:t>
            </a:r>
            <a:r>
              <a:rPr lang="en-GB" sz="2800" dirty="0"/>
              <a:t> and </a:t>
            </a:r>
            <a:r>
              <a:rPr lang="en-GB" sz="2800" b="1" i="1" dirty="0">
                <a:solidFill>
                  <a:schemeClr val="accent2"/>
                </a:solidFill>
              </a:rPr>
              <a:t>preferences</a:t>
            </a:r>
            <a:r>
              <a:rPr lang="en-GB" sz="2800" dirty="0"/>
              <a:t>, are ubiquitous in design and technology activity”</a:t>
            </a:r>
          </a:p>
        </p:txBody>
      </p:sp>
      <p:sp>
        <p:nvSpPr>
          <p:cNvPr id="4" name="Slide Number Placeholder 3">
            <a:extLst>
              <a:ext uri="{FF2B5EF4-FFF2-40B4-BE49-F238E27FC236}">
                <a16:creationId xmlns:a16="http://schemas.microsoft.com/office/drawing/2014/main" id="{CD1C665C-D621-4D89-8CC1-9C208F57BCBE}"/>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 name="TextBox 5">
            <a:extLst>
              <a:ext uri="{FF2B5EF4-FFF2-40B4-BE49-F238E27FC236}">
                <a16:creationId xmlns:a16="http://schemas.microsoft.com/office/drawing/2014/main" id="{A22B55E2-59DC-463B-9A30-13C9A4887BCD}"/>
              </a:ext>
            </a:extLst>
          </p:cNvPr>
          <p:cNvSpPr txBox="1"/>
          <p:nvPr/>
        </p:nvSpPr>
        <p:spPr>
          <a:xfrm>
            <a:off x="6202279" y="6270681"/>
            <a:ext cx="2448272" cy="369332"/>
          </a:xfrm>
          <a:prstGeom prst="rect">
            <a:avLst/>
          </a:prstGeom>
          <a:noFill/>
        </p:spPr>
        <p:txBody>
          <a:bodyPr wrap="square">
            <a:spAutoFit/>
          </a:bodyPr>
          <a:lstStyle/>
          <a:p>
            <a:r>
              <a:rPr lang="en-GB" b="1" dirty="0">
                <a:solidFill>
                  <a:schemeClr val="accent2"/>
                </a:solidFill>
              </a:rPr>
              <a:t>(Layton 1992, p. 36)</a:t>
            </a:r>
          </a:p>
        </p:txBody>
      </p:sp>
    </p:spTree>
    <p:extLst>
      <p:ext uri="{BB962C8B-B14F-4D97-AF65-F5344CB8AC3E}">
        <p14:creationId xmlns:p14="http://schemas.microsoft.com/office/powerpoint/2010/main" val="198714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sz="2400" dirty="0"/>
              <a:t>page 2 of 2</a:t>
            </a:r>
            <a:endParaRPr lang="en-GB" dirty="0"/>
          </a:p>
        </p:txBody>
      </p:sp>
      <p:sp>
        <p:nvSpPr>
          <p:cNvPr id="3" name="Content Placeholder 2"/>
          <p:cNvSpPr>
            <a:spLocks noGrp="1"/>
          </p:cNvSpPr>
          <p:nvPr>
            <p:ph idx="1"/>
          </p:nvPr>
        </p:nvSpPr>
        <p:spPr/>
        <p:txBody>
          <a:bodyPr>
            <a:noAutofit/>
          </a:bodyPr>
          <a:lstStyle/>
          <a:p>
            <a:pPr marL="361950" indent="-361950">
              <a:lnSpc>
                <a:spcPct val="100000"/>
              </a:lnSpc>
              <a:spcBef>
                <a:spcPts val="0"/>
              </a:spcBef>
              <a:buNone/>
            </a:pPr>
            <a:r>
              <a:rPr lang="en-GB" sz="1400" dirty="0"/>
              <a:t>Layton, D. (1992). Values in design and technology. In C. </a:t>
            </a:r>
            <a:r>
              <a:rPr lang="en-GB" sz="1400" dirty="0" err="1"/>
              <a:t>Budgett-Meakin</a:t>
            </a:r>
            <a:r>
              <a:rPr lang="en-GB" sz="1400" dirty="0"/>
              <a:t>, ed. </a:t>
            </a:r>
            <a:r>
              <a:rPr lang="en-GB" sz="1400" i="1" dirty="0"/>
              <a:t>Make the Future Work: Appropriate Technology – A Teachers Guide</a:t>
            </a:r>
            <a:r>
              <a:rPr lang="en-GB" sz="1400" dirty="0"/>
              <a:t>, Harlow, Essex: Longman.</a:t>
            </a:r>
          </a:p>
          <a:p>
            <a:pPr marL="361950" indent="-361950">
              <a:lnSpc>
                <a:spcPct val="100000"/>
              </a:lnSpc>
              <a:spcBef>
                <a:spcPts val="0"/>
              </a:spcBef>
              <a:buNone/>
            </a:pPr>
            <a:r>
              <a:rPr lang="en-GB" sz="1400" b="0" i="0" dirty="0">
                <a:effectLst/>
              </a:rPr>
              <a:t>Martin, M. (2021). Values in design and technology. In A. Hardy (Ed.), </a:t>
            </a:r>
            <a:r>
              <a:rPr lang="en-GB" sz="1400" b="0" i="1" dirty="0">
                <a:effectLst/>
              </a:rPr>
              <a:t>Learning to teach design and technology in the secondary school: a companion to school experience</a:t>
            </a:r>
            <a:r>
              <a:rPr lang="en-GB" sz="1400" b="0" i="0" dirty="0">
                <a:effectLst/>
              </a:rPr>
              <a:t> (4</a:t>
            </a:r>
            <a:r>
              <a:rPr lang="en-GB" sz="1400" b="0" i="0" baseline="30000" dirty="0">
                <a:effectLst/>
              </a:rPr>
              <a:t>th</a:t>
            </a:r>
            <a:r>
              <a:rPr lang="en-GB" sz="1400" b="0" i="0" dirty="0">
                <a:effectLst/>
              </a:rPr>
              <a:t> Edition). Abingdon, UK: Routledge.</a:t>
            </a:r>
          </a:p>
          <a:p>
            <a:pPr marL="361950" indent="-361950">
              <a:lnSpc>
                <a:spcPct val="100000"/>
              </a:lnSpc>
              <a:spcBef>
                <a:spcPts val="0"/>
              </a:spcBef>
              <a:buNone/>
            </a:pPr>
            <a:r>
              <a:rPr lang="en-GB" sz="1400" dirty="0"/>
              <a:t>Practical Action (2021). 6Rs: Rethink, Refuse, Reduce, Reuse, Recycle, Repair [webpage]. Available at </a:t>
            </a:r>
            <a:r>
              <a:rPr lang="en-GB" sz="1400" dirty="0">
                <a:hlinkClick r:id="rId2"/>
              </a:rPr>
              <a:t>https://practicalaction.org/schools/6-rs/</a:t>
            </a:r>
            <a:r>
              <a:rPr lang="en-GB" sz="1400" dirty="0"/>
              <a:t> [accessed 29/11/2021]</a:t>
            </a:r>
            <a:endParaRPr lang="en-GB" sz="1400" b="0" i="0" dirty="0">
              <a:effectLst/>
            </a:endParaRPr>
          </a:p>
          <a:p>
            <a:pPr marL="361950" indent="-361950">
              <a:lnSpc>
                <a:spcPct val="100000"/>
              </a:lnSpc>
              <a:spcBef>
                <a:spcPts val="0"/>
              </a:spcBef>
              <a:buNone/>
            </a:pPr>
            <a:endParaRPr lang="en-GB" sz="1400" dirty="0"/>
          </a:p>
        </p:txBody>
      </p:sp>
      <p:sp>
        <p:nvSpPr>
          <p:cNvPr id="4" name="Slide Number Placeholder 3">
            <a:extLst>
              <a:ext uri="{FF2B5EF4-FFF2-40B4-BE49-F238E27FC236}">
                <a16:creationId xmlns:a16="http://schemas.microsoft.com/office/drawing/2014/main" id="{D686462F-7449-446B-AC99-B1F915C88832}"/>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334934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1C08-695D-453C-97C7-071080FB205F}"/>
              </a:ext>
            </a:extLst>
          </p:cNvPr>
          <p:cNvSpPr>
            <a:spLocks noGrp="1"/>
          </p:cNvSpPr>
          <p:nvPr>
            <p:ph type="title"/>
          </p:nvPr>
        </p:nvSpPr>
        <p:spPr/>
        <p:txBody>
          <a:bodyPr/>
          <a:lstStyle/>
          <a:p>
            <a:r>
              <a:rPr lang="en-GB" dirty="0"/>
              <a:t>More than E</a:t>
            </a:r>
            <a:r>
              <a:rPr lang="en-GB" dirty="0">
                <a:solidFill>
                  <a:schemeClr val="accent1"/>
                </a:solidFill>
              </a:rPr>
              <a:t>valu</a:t>
            </a:r>
            <a:r>
              <a:rPr lang="en-GB" dirty="0"/>
              <a:t>ation</a:t>
            </a:r>
          </a:p>
        </p:txBody>
      </p:sp>
      <p:sp>
        <p:nvSpPr>
          <p:cNvPr id="3" name="Content Placeholder 2">
            <a:extLst>
              <a:ext uri="{FF2B5EF4-FFF2-40B4-BE49-F238E27FC236}">
                <a16:creationId xmlns:a16="http://schemas.microsoft.com/office/drawing/2014/main" id="{CAC988ED-9A87-4544-ACCE-40987CFD5E91}"/>
              </a:ext>
            </a:extLst>
          </p:cNvPr>
          <p:cNvSpPr>
            <a:spLocks noGrp="1"/>
          </p:cNvSpPr>
          <p:nvPr>
            <p:ph sz="half" idx="1"/>
          </p:nvPr>
        </p:nvSpPr>
        <p:spPr>
          <a:xfrm>
            <a:off x="685800" y="2194560"/>
            <a:ext cx="4371975" cy="3977640"/>
          </a:xfrm>
        </p:spPr>
        <p:txBody>
          <a:bodyPr>
            <a:normAutofit fontScale="92500" lnSpcReduction="10000"/>
          </a:bodyPr>
          <a:lstStyle/>
          <a:p>
            <a:r>
              <a:rPr lang="en-GB" dirty="0"/>
              <a:t>Values and valuing align closely with the </a:t>
            </a:r>
            <a:r>
              <a:rPr lang="en-GB" b="1" i="1" dirty="0">
                <a:solidFill>
                  <a:schemeClr val="accent1"/>
                </a:solidFill>
              </a:rPr>
              <a:t>critiquing</a:t>
            </a:r>
            <a:r>
              <a:rPr lang="en-GB" dirty="0"/>
              <a:t> D&amp;T fundamental, and the </a:t>
            </a:r>
            <a:r>
              <a:rPr lang="en-GB" b="1" i="1" dirty="0">
                <a:solidFill>
                  <a:schemeClr val="accent1"/>
                </a:solidFill>
              </a:rPr>
              <a:t>exploring technology and society </a:t>
            </a:r>
            <a:r>
              <a:rPr lang="en-GB" dirty="0"/>
              <a:t>(ETS) pedagogical approach.</a:t>
            </a:r>
          </a:p>
          <a:p>
            <a:r>
              <a:rPr lang="en-GB" dirty="0"/>
              <a:t>Evaluation and values share the same linguistic root, but values should be more </a:t>
            </a:r>
            <a:r>
              <a:rPr lang="en-GB" b="1" i="1" dirty="0">
                <a:solidFill>
                  <a:schemeClr val="accent1"/>
                </a:solidFill>
              </a:rPr>
              <a:t>open-ended</a:t>
            </a:r>
            <a:r>
              <a:rPr lang="en-GB" dirty="0"/>
              <a:t> and promote </a:t>
            </a:r>
            <a:r>
              <a:rPr lang="en-GB" b="1" i="1" dirty="0">
                <a:solidFill>
                  <a:schemeClr val="accent1"/>
                </a:solidFill>
              </a:rPr>
              <a:t>divergent thinking</a:t>
            </a:r>
            <a:r>
              <a:rPr lang="en-GB" dirty="0"/>
              <a:t>:</a:t>
            </a:r>
          </a:p>
          <a:p>
            <a:pPr lvl="1"/>
            <a:r>
              <a:rPr lang="en-GB" sz="1500" dirty="0"/>
              <a:t>evaluation in schools is often more ‘contained’ in the school D&amp;T curriculum</a:t>
            </a:r>
          </a:p>
          <a:p>
            <a:r>
              <a:rPr lang="en-GB" dirty="0"/>
              <a:t>Acronyms, like ACCESS FM, CAFÉ QUE, etc. are </a:t>
            </a:r>
            <a:r>
              <a:rPr lang="en-GB" b="1" i="1" dirty="0">
                <a:solidFill>
                  <a:schemeClr val="accent1"/>
                </a:solidFill>
              </a:rPr>
              <a:t>useful scaffolds</a:t>
            </a:r>
            <a:r>
              <a:rPr lang="en-GB" dirty="0"/>
              <a:t>, but can be </a:t>
            </a:r>
            <a:r>
              <a:rPr lang="en-GB" b="1" i="1" dirty="0">
                <a:solidFill>
                  <a:schemeClr val="accent1"/>
                </a:solidFill>
              </a:rPr>
              <a:t>limiting</a:t>
            </a:r>
            <a:r>
              <a:rPr lang="en-GB" dirty="0"/>
              <a:t> and </a:t>
            </a:r>
            <a:r>
              <a:rPr lang="en-GB" b="1" i="1" dirty="0">
                <a:solidFill>
                  <a:schemeClr val="accent1"/>
                </a:solidFill>
              </a:rPr>
              <a:t>arbitrary</a:t>
            </a:r>
            <a:r>
              <a:rPr lang="en-GB" dirty="0"/>
              <a:t> if pupils don’t move on from them.</a:t>
            </a:r>
          </a:p>
        </p:txBody>
      </p:sp>
      <p:sp>
        <p:nvSpPr>
          <p:cNvPr id="4" name="Slide Number Placeholder 3">
            <a:extLst>
              <a:ext uri="{FF2B5EF4-FFF2-40B4-BE49-F238E27FC236}">
                <a16:creationId xmlns:a16="http://schemas.microsoft.com/office/drawing/2014/main" id="{C3F73BB7-6A8B-4418-B82F-9D4E776E0BF3}"/>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5" name="TextBox 4">
            <a:extLst>
              <a:ext uri="{FF2B5EF4-FFF2-40B4-BE49-F238E27FC236}">
                <a16:creationId xmlns:a16="http://schemas.microsoft.com/office/drawing/2014/main" id="{2E5D5F32-1F0A-447A-984D-249565541573}"/>
              </a:ext>
            </a:extLst>
          </p:cNvPr>
          <p:cNvSpPr txBox="1"/>
          <p:nvPr/>
        </p:nvSpPr>
        <p:spPr>
          <a:xfrm rot="21020141">
            <a:off x="3709923" y="316468"/>
            <a:ext cx="800219" cy="738664"/>
          </a:xfrm>
          <a:prstGeom prst="rect">
            <a:avLst/>
          </a:prstGeom>
          <a:noFill/>
        </p:spPr>
        <p:txBody>
          <a:bodyPr wrap="none" rtlCol="0">
            <a:spAutoFit/>
          </a:bodyPr>
          <a:lstStyle/>
          <a:p>
            <a:r>
              <a:rPr lang="en-GB" sz="4200" dirty="0">
                <a:solidFill>
                  <a:schemeClr val="accent1"/>
                </a:solidFill>
                <a:latin typeface="Ink Free" panose="03080402000500000000" pitchFamily="66" charset="0"/>
              </a:rPr>
              <a:t>ES</a:t>
            </a:r>
          </a:p>
        </p:txBody>
      </p:sp>
      <p:sp>
        <p:nvSpPr>
          <p:cNvPr id="6" name="Freeform: Shape 5">
            <a:extLst>
              <a:ext uri="{FF2B5EF4-FFF2-40B4-BE49-F238E27FC236}">
                <a16:creationId xmlns:a16="http://schemas.microsoft.com/office/drawing/2014/main" id="{D034F613-82EB-494A-9F2F-5CEDBCF39BE9}"/>
              </a:ext>
            </a:extLst>
          </p:cNvPr>
          <p:cNvSpPr/>
          <p:nvPr/>
        </p:nvSpPr>
        <p:spPr>
          <a:xfrm>
            <a:off x="3969951" y="1471961"/>
            <a:ext cx="401327" cy="323385"/>
          </a:xfrm>
          <a:custGeom>
            <a:avLst/>
            <a:gdLst>
              <a:gd name="connsiteX0" fmla="*/ 0 w 245327"/>
              <a:gd name="connsiteY0" fmla="*/ 334537 h 334537"/>
              <a:gd name="connsiteX1" fmla="*/ 55756 w 245327"/>
              <a:gd name="connsiteY1" fmla="*/ 267629 h 334537"/>
              <a:gd name="connsiteX2" fmla="*/ 66907 w 245327"/>
              <a:gd name="connsiteY2" fmla="*/ 223024 h 334537"/>
              <a:gd name="connsiteX3" fmla="*/ 89210 w 245327"/>
              <a:gd name="connsiteY3" fmla="*/ 156117 h 334537"/>
              <a:gd name="connsiteX4" fmla="*/ 100361 w 245327"/>
              <a:gd name="connsiteY4" fmla="*/ 122663 h 334537"/>
              <a:gd name="connsiteX5" fmla="*/ 111512 w 245327"/>
              <a:gd name="connsiteY5" fmla="*/ 89210 h 334537"/>
              <a:gd name="connsiteX6" fmla="*/ 133814 w 245327"/>
              <a:gd name="connsiteY6" fmla="*/ 0 h 334537"/>
              <a:gd name="connsiteX7" fmla="*/ 178419 w 245327"/>
              <a:gd name="connsiteY7" fmla="*/ 66907 h 334537"/>
              <a:gd name="connsiteX8" fmla="*/ 200722 w 245327"/>
              <a:gd name="connsiteY8" fmla="*/ 89210 h 334537"/>
              <a:gd name="connsiteX9" fmla="*/ 223024 w 245327"/>
              <a:gd name="connsiteY9" fmla="*/ 122663 h 334537"/>
              <a:gd name="connsiteX10" fmla="*/ 245327 w 245327"/>
              <a:gd name="connsiteY10" fmla="*/ 178419 h 334537"/>
              <a:gd name="connsiteX0" fmla="*/ 0 w 367990"/>
              <a:gd name="connsiteY0" fmla="*/ 334537 h 334537"/>
              <a:gd name="connsiteX1" fmla="*/ 55756 w 367990"/>
              <a:gd name="connsiteY1" fmla="*/ 267629 h 334537"/>
              <a:gd name="connsiteX2" fmla="*/ 66907 w 367990"/>
              <a:gd name="connsiteY2" fmla="*/ 223024 h 334537"/>
              <a:gd name="connsiteX3" fmla="*/ 89210 w 367990"/>
              <a:gd name="connsiteY3" fmla="*/ 156117 h 334537"/>
              <a:gd name="connsiteX4" fmla="*/ 100361 w 367990"/>
              <a:gd name="connsiteY4" fmla="*/ 122663 h 334537"/>
              <a:gd name="connsiteX5" fmla="*/ 111512 w 367990"/>
              <a:gd name="connsiteY5" fmla="*/ 89210 h 334537"/>
              <a:gd name="connsiteX6" fmla="*/ 133814 w 367990"/>
              <a:gd name="connsiteY6" fmla="*/ 0 h 334537"/>
              <a:gd name="connsiteX7" fmla="*/ 178419 w 367990"/>
              <a:gd name="connsiteY7" fmla="*/ 66907 h 334537"/>
              <a:gd name="connsiteX8" fmla="*/ 200722 w 367990"/>
              <a:gd name="connsiteY8" fmla="*/ 89210 h 334537"/>
              <a:gd name="connsiteX9" fmla="*/ 223024 w 367990"/>
              <a:gd name="connsiteY9" fmla="*/ 122663 h 334537"/>
              <a:gd name="connsiteX10" fmla="*/ 367990 w 367990"/>
              <a:gd name="connsiteY10" fmla="*/ 323385 h 334537"/>
              <a:gd name="connsiteX0" fmla="*/ 0 w 367990"/>
              <a:gd name="connsiteY0" fmla="*/ 334537 h 334537"/>
              <a:gd name="connsiteX1" fmla="*/ 66907 w 367990"/>
              <a:gd name="connsiteY1" fmla="*/ 223024 h 334537"/>
              <a:gd name="connsiteX2" fmla="*/ 89210 w 367990"/>
              <a:gd name="connsiteY2" fmla="*/ 156117 h 334537"/>
              <a:gd name="connsiteX3" fmla="*/ 100361 w 367990"/>
              <a:gd name="connsiteY3" fmla="*/ 122663 h 334537"/>
              <a:gd name="connsiteX4" fmla="*/ 111512 w 367990"/>
              <a:gd name="connsiteY4" fmla="*/ 89210 h 334537"/>
              <a:gd name="connsiteX5" fmla="*/ 133814 w 367990"/>
              <a:gd name="connsiteY5" fmla="*/ 0 h 334537"/>
              <a:gd name="connsiteX6" fmla="*/ 178419 w 367990"/>
              <a:gd name="connsiteY6" fmla="*/ 66907 h 334537"/>
              <a:gd name="connsiteX7" fmla="*/ 200722 w 367990"/>
              <a:gd name="connsiteY7" fmla="*/ 89210 h 334537"/>
              <a:gd name="connsiteX8" fmla="*/ 223024 w 367990"/>
              <a:gd name="connsiteY8" fmla="*/ 122663 h 334537"/>
              <a:gd name="connsiteX9" fmla="*/ 367990 w 367990"/>
              <a:gd name="connsiteY9" fmla="*/ 323385 h 334537"/>
              <a:gd name="connsiteX0" fmla="*/ 0 w 367990"/>
              <a:gd name="connsiteY0" fmla="*/ 334537 h 334537"/>
              <a:gd name="connsiteX1" fmla="*/ 89210 w 367990"/>
              <a:gd name="connsiteY1" fmla="*/ 156117 h 334537"/>
              <a:gd name="connsiteX2" fmla="*/ 100361 w 367990"/>
              <a:gd name="connsiteY2" fmla="*/ 122663 h 334537"/>
              <a:gd name="connsiteX3" fmla="*/ 111512 w 367990"/>
              <a:gd name="connsiteY3" fmla="*/ 89210 h 334537"/>
              <a:gd name="connsiteX4" fmla="*/ 133814 w 367990"/>
              <a:gd name="connsiteY4" fmla="*/ 0 h 334537"/>
              <a:gd name="connsiteX5" fmla="*/ 178419 w 367990"/>
              <a:gd name="connsiteY5" fmla="*/ 66907 h 334537"/>
              <a:gd name="connsiteX6" fmla="*/ 200722 w 367990"/>
              <a:gd name="connsiteY6" fmla="*/ 89210 h 334537"/>
              <a:gd name="connsiteX7" fmla="*/ 223024 w 367990"/>
              <a:gd name="connsiteY7" fmla="*/ 122663 h 334537"/>
              <a:gd name="connsiteX8" fmla="*/ 367990 w 367990"/>
              <a:gd name="connsiteY8" fmla="*/ 323385 h 334537"/>
              <a:gd name="connsiteX0" fmla="*/ 0 w 367990"/>
              <a:gd name="connsiteY0" fmla="*/ 334537 h 334537"/>
              <a:gd name="connsiteX1" fmla="*/ 89210 w 367990"/>
              <a:gd name="connsiteY1" fmla="*/ 156117 h 334537"/>
              <a:gd name="connsiteX2" fmla="*/ 100361 w 367990"/>
              <a:gd name="connsiteY2" fmla="*/ 122663 h 334537"/>
              <a:gd name="connsiteX3" fmla="*/ 111512 w 367990"/>
              <a:gd name="connsiteY3" fmla="*/ 89210 h 334537"/>
              <a:gd name="connsiteX4" fmla="*/ 133814 w 367990"/>
              <a:gd name="connsiteY4" fmla="*/ 0 h 334537"/>
              <a:gd name="connsiteX5" fmla="*/ 200722 w 367990"/>
              <a:gd name="connsiteY5" fmla="*/ 89210 h 334537"/>
              <a:gd name="connsiteX6" fmla="*/ 223024 w 367990"/>
              <a:gd name="connsiteY6" fmla="*/ 122663 h 334537"/>
              <a:gd name="connsiteX7" fmla="*/ 367990 w 367990"/>
              <a:gd name="connsiteY7" fmla="*/ 323385 h 334537"/>
              <a:gd name="connsiteX0" fmla="*/ 0 w 367990"/>
              <a:gd name="connsiteY0" fmla="*/ 334537 h 334537"/>
              <a:gd name="connsiteX1" fmla="*/ 89210 w 367990"/>
              <a:gd name="connsiteY1" fmla="*/ 156117 h 334537"/>
              <a:gd name="connsiteX2" fmla="*/ 100361 w 367990"/>
              <a:gd name="connsiteY2" fmla="*/ 122663 h 334537"/>
              <a:gd name="connsiteX3" fmla="*/ 111512 w 367990"/>
              <a:gd name="connsiteY3" fmla="*/ 89210 h 334537"/>
              <a:gd name="connsiteX4" fmla="*/ 133814 w 367990"/>
              <a:gd name="connsiteY4" fmla="*/ 0 h 334537"/>
              <a:gd name="connsiteX5" fmla="*/ 200722 w 367990"/>
              <a:gd name="connsiteY5" fmla="*/ 89210 h 334537"/>
              <a:gd name="connsiteX6" fmla="*/ 367990 w 367990"/>
              <a:gd name="connsiteY6" fmla="*/ 323385 h 334537"/>
              <a:gd name="connsiteX0" fmla="*/ 0 w 367990"/>
              <a:gd name="connsiteY0" fmla="*/ 334537 h 334537"/>
              <a:gd name="connsiteX1" fmla="*/ 89210 w 367990"/>
              <a:gd name="connsiteY1" fmla="*/ 156117 h 334537"/>
              <a:gd name="connsiteX2" fmla="*/ 100361 w 367990"/>
              <a:gd name="connsiteY2" fmla="*/ 122663 h 334537"/>
              <a:gd name="connsiteX3" fmla="*/ 133814 w 367990"/>
              <a:gd name="connsiteY3" fmla="*/ 0 h 334537"/>
              <a:gd name="connsiteX4" fmla="*/ 200722 w 367990"/>
              <a:gd name="connsiteY4" fmla="*/ 89210 h 334537"/>
              <a:gd name="connsiteX5" fmla="*/ 367990 w 367990"/>
              <a:gd name="connsiteY5" fmla="*/ 323385 h 334537"/>
              <a:gd name="connsiteX0" fmla="*/ 0 w 367990"/>
              <a:gd name="connsiteY0" fmla="*/ 334537 h 334537"/>
              <a:gd name="connsiteX1" fmla="*/ 89210 w 367990"/>
              <a:gd name="connsiteY1" fmla="*/ 156117 h 334537"/>
              <a:gd name="connsiteX2" fmla="*/ 133814 w 367990"/>
              <a:gd name="connsiteY2" fmla="*/ 0 h 334537"/>
              <a:gd name="connsiteX3" fmla="*/ 200722 w 367990"/>
              <a:gd name="connsiteY3" fmla="*/ 89210 h 334537"/>
              <a:gd name="connsiteX4" fmla="*/ 367990 w 367990"/>
              <a:gd name="connsiteY4" fmla="*/ 323385 h 334537"/>
              <a:gd name="connsiteX0" fmla="*/ 0 w 367990"/>
              <a:gd name="connsiteY0" fmla="*/ 334537 h 334537"/>
              <a:gd name="connsiteX1" fmla="*/ 133814 w 367990"/>
              <a:gd name="connsiteY1" fmla="*/ 0 h 334537"/>
              <a:gd name="connsiteX2" fmla="*/ 200722 w 367990"/>
              <a:gd name="connsiteY2" fmla="*/ 89210 h 334537"/>
              <a:gd name="connsiteX3" fmla="*/ 367990 w 367990"/>
              <a:gd name="connsiteY3" fmla="*/ 323385 h 334537"/>
              <a:gd name="connsiteX0" fmla="*/ 0 w 367990"/>
              <a:gd name="connsiteY0" fmla="*/ 334546 h 334546"/>
              <a:gd name="connsiteX1" fmla="*/ 133814 w 367990"/>
              <a:gd name="connsiteY1" fmla="*/ 9 h 334546"/>
              <a:gd name="connsiteX2" fmla="*/ 367990 w 367990"/>
              <a:gd name="connsiteY2" fmla="*/ 323394 h 334546"/>
              <a:gd name="connsiteX0" fmla="*/ 0 w 367990"/>
              <a:gd name="connsiteY0" fmla="*/ 334537 h 334537"/>
              <a:gd name="connsiteX1" fmla="*/ 133814 w 367990"/>
              <a:gd name="connsiteY1" fmla="*/ 0 h 334537"/>
              <a:gd name="connsiteX2" fmla="*/ 367990 w 367990"/>
              <a:gd name="connsiteY2" fmla="*/ 323385 h 334537"/>
              <a:gd name="connsiteX0" fmla="*/ 0 w 367990"/>
              <a:gd name="connsiteY0" fmla="*/ 334537 h 334537"/>
              <a:gd name="connsiteX1" fmla="*/ 133814 w 367990"/>
              <a:gd name="connsiteY1" fmla="*/ 0 h 334537"/>
              <a:gd name="connsiteX2" fmla="*/ 367990 w 367990"/>
              <a:gd name="connsiteY2" fmla="*/ 323385 h 334537"/>
              <a:gd name="connsiteX0" fmla="*/ 0 w 367990"/>
              <a:gd name="connsiteY0" fmla="*/ 334537 h 334537"/>
              <a:gd name="connsiteX1" fmla="*/ 133814 w 367990"/>
              <a:gd name="connsiteY1" fmla="*/ 0 h 334537"/>
              <a:gd name="connsiteX2" fmla="*/ 367990 w 367990"/>
              <a:gd name="connsiteY2" fmla="*/ 323385 h 334537"/>
              <a:gd name="connsiteX0" fmla="*/ 0 w 367990"/>
              <a:gd name="connsiteY0" fmla="*/ 334537 h 334537"/>
              <a:gd name="connsiteX1" fmla="*/ 133814 w 367990"/>
              <a:gd name="connsiteY1" fmla="*/ 0 h 334537"/>
              <a:gd name="connsiteX2" fmla="*/ 367990 w 367990"/>
              <a:gd name="connsiteY2" fmla="*/ 323385 h 334537"/>
              <a:gd name="connsiteX0" fmla="*/ 0 w 401327"/>
              <a:gd name="connsiteY0" fmla="*/ 310725 h 323385"/>
              <a:gd name="connsiteX1" fmla="*/ 167151 w 401327"/>
              <a:gd name="connsiteY1" fmla="*/ 0 h 323385"/>
              <a:gd name="connsiteX2" fmla="*/ 401327 w 401327"/>
              <a:gd name="connsiteY2" fmla="*/ 323385 h 323385"/>
              <a:gd name="connsiteX0" fmla="*/ 0 w 401327"/>
              <a:gd name="connsiteY0" fmla="*/ 310725 h 323385"/>
              <a:gd name="connsiteX1" fmla="*/ 167151 w 401327"/>
              <a:gd name="connsiteY1" fmla="*/ 0 h 323385"/>
              <a:gd name="connsiteX2" fmla="*/ 401327 w 401327"/>
              <a:gd name="connsiteY2" fmla="*/ 323385 h 323385"/>
              <a:gd name="connsiteX0" fmla="*/ 0 w 401327"/>
              <a:gd name="connsiteY0" fmla="*/ 310725 h 323385"/>
              <a:gd name="connsiteX1" fmla="*/ 167151 w 401327"/>
              <a:gd name="connsiteY1" fmla="*/ 0 h 323385"/>
              <a:gd name="connsiteX2" fmla="*/ 401327 w 401327"/>
              <a:gd name="connsiteY2" fmla="*/ 323385 h 323385"/>
              <a:gd name="connsiteX0" fmla="*/ 0 w 401327"/>
              <a:gd name="connsiteY0" fmla="*/ 310725 h 323385"/>
              <a:gd name="connsiteX1" fmla="*/ 167151 w 401327"/>
              <a:gd name="connsiteY1" fmla="*/ 0 h 323385"/>
              <a:gd name="connsiteX2" fmla="*/ 401327 w 401327"/>
              <a:gd name="connsiteY2" fmla="*/ 323385 h 323385"/>
            </a:gdLst>
            <a:ahLst/>
            <a:cxnLst>
              <a:cxn ang="0">
                <a:pos x="connsiteX0" y="connsiteY0"/>
              </a:cxn>
              <a:cxn ang="0">
                <a:pos x="connsiteX1" y="connsiteY1"/>
              </a:cxn>
              <a:cxn ang="0">
                <a:pos x="connsiteX2" y="connsiteY2"/>
              </a:cxn>
            </a:cxnLst>
            <a:rect l="l" t="t" r="r" b="b"/>
            <a:pathLst>
              <a:path w="401327" h="323385">
                <a:moveTo>
                  <a:pt x="0" y="310725"/>
                </a:moveTo>
                <a:cubicBezTo>
                  <a:pt x="108841" y="202930"/>
                  <a:pt x="147985" y="112326"/>
                  <a:pt x="167151" y="0"/>
                </a:cubicBezTo>
                <a:cubicBezTo>
                  <a:pt x="242771" y="136253"/>
                  <a:pt x="276340" y="232200"/>
                  <a:pt x="401327" y="323385"/>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3C64337-610B-484D-A61A-B24EA7FE783A}"/>
              </a:ext>
            </a:extLst>
          </p:cNvPr>
          <p:cNvGrpSpPr/>
          <p:nvPr/>
        </p:nvGrpSpPr>
        <p:grpSpPr>
          <a:xfrm>
            <a:off x="4792663" y="2591018"/>
            <a:ext cx="3802178" cy="3314097"/>
            <a:chOff x="4792663" y="2591018"/>
            <a:chExt cx="3802178" cy="3314097"/>
          </a:xfrm>
        </p:grpSpPr>
        <p:sp>
          <p:nvSpPr>
            <p:cNvPr id="8" name="Freeform 15">
              <a:extLst>
                <a:ext uri="{FF2B5EF4-FFF2-40B4-BE49-F238E27FC236}">
                  <a16:creationId xmlns:a16="http://schemas.microsoft.com/office/drawing/2014/main" id="{4FB2BD04-615E-4960-84CC-D67DE7AF8C2F}"/>
                </a:ext>
              </a:extLst>
            </p:cNvPr>
            <p:cNvSpPr/>
            <p:nvPr/>
          </p:nvSpPr>
          <p:spPr>
            <a:xfrm>
              <a:off x="6364630" y="3420936"/>
              <a:ext cx="2230211" cy="2484179"/>
            </a:xfrm>
            <a:custGeom>
              <a:avLst/>
              <a:gdLst>
                <a:gd name="connsiteX0" fmla="*/ 187708 w 2320660"/>
                <a:gd name="connsiteY0" fmla="*/ 872937 h 2359614"/>
                <a:gd name="connsiteX1" fmla="*/ 1008802 w 2320660"/>
                <a:gd name="connsiteY1" fmla="*/ 51843 h 2359614"/>
                <a:gd name="connsiteX2" fmla="*/ 1689936 w 2320660"/>
                <a:gd name="connsiteY2" fmla="*/ 210463 h 2359614"/>
                <a:gd name="connsiteX3" fmla="*/ 2119145 w 2320660"/>
                <a:gd name="connsiteY3" fmla="*/ 23851 h 2359614"/>
                <a:gd name="connsiteX4" fmla="*/ 2305757 w 2320660"/>
                <a:gd name="connsiteY4" fmla="*/ 854276 h 2359614"/>
                <a:gd name="connsiteX5" fmla="*/ 1745920 w 2320660"/>
                <a:gd name="connsiteY5" fmla="*/ 2048594 h 2359614"/>
                <a:gd name="connsiteX6" fmla="*/ 122394 w 2320660"/>
                <a:gd name="connsiteY6" fmla="*/ 2347174 h 2359614"/>
                <a:gd name="connsiteX7" fmla="*/ 150385 w 2320660"/>
                <a:gd name="connsiteY7" fmla="*/ 1750014 h 2359614"/>
                <a:gd name="connsiteX8" fmla="*/ 430304 w 2320660"/>
                <a:gd name="connsiteY8" fmla="*/ 1535410 h 2359614"/>
                <a:gd name="connsiteX9" fmla="*/ 187708 w 2320660"/>
                <a:gd name="connsiteY9" fmla="*/ 872937 h 2359614"/>
                <a:gd name="connsiteX0" fmla="*/ 187708 w 2320660"/>
                <a:gd name="connsiteY0" fmla="*/ 872937 h 2359614"/>
                <a:gd name="connsiteX1" fmla="*/ 1008802 w 2320660"/>
                <a:gd name="connsiteY1" fmla="*/ 51843 h 2359614"/>
                <a:gd name="connsiteX2" fmla="*/ 1689936 w 2320660"/>
                <a:gd name="connsiteY2" fmla="*/ 210463 h 2359614"/>
                <a:gd name="connsiteX3" fmla="*/ 2119145 w 2320660"/>
                <a:gd name="connsiteY3" fmla="*/ 23851 h 2359614"/>
                <a:gd name="connsiteX4" fmla="*/ 2305757 w 2320660"/>
                <a:gd name="connsiteY4" fmla="*/ 854276 h 2359614"/>
                <a:gd name="connsiteX5" fmla="*/ 1745920 w 2320660"/>
                <a:gd name="connsiteY5" fmla="*/ 2048594 h 2359614"/>
                <a:gd name="connsiteX6" fmla="*/ 122394 w 2320660"/>
                <a:gd name="connsiteY6" fmla="*/ 2347174 h 2359614"/>
                <a:gd name="connsiteX7" fmla="*/ 150385 w 2320660"/>
                <a:gd name="connsiteY7" fmla="*/ 1750014 h 2359614"/>
                <a:gd name="connsiteX8" fmla="*/ 430304 w 2320660"/>
                <a:gd name="connsiteY8" fmla="*/ 1535410 h 2359614"/>
                <a:gd name="connsiteX9" fmla="*/ 187708 w 2320660"/>
                <a:gd name="connsiteY9" fmla="*/ 872937 h 2359614"/>
                <a:gd name="connsiteX0" fmla="*/ 187708 w 2320660"/>
                <a:gd name="connsiteY0" fmla="*/ 872937 h 2359614"/>
                <a:gd name="connsiteX1" fmla="*/ 1008802 w 2320660"/>
                <a:gd name="connsiteY1" fmla="*/ 51843 h 2359614"/>
                <a:gd name="connsiteX2" fmla="*/ 1689936 w 2320660"/>
                <a:gd name="connsiteY2" fmla="*/ 210463 h 2359614"/>
                <a:gd name="connsiteX3" fmla="*/ 2119145 w 2320660"/>
                <a:gd name="connsiteY3" fmla="*/ 23851 h 2359614"/>
                <a:gd name="connsiteX4" fmla="*/ 2305757 w 2320660"/>
                <a:gd name="connsiteY4" fmla="*/ 854276 h 2359614"/>
                <a:gd name="connsiteX5" fmla="*/ 1745920 w 2320660"/>
                <a:gd name="connsiteY5" fmla="*/ 2048594 h 2359614"/>
                <a:gd name="connsiteX6" fmla="*/ 122394 w 2320660"/>
                <a:gd name="connsiteY6" fmla="*/ 2347174 h 2359614"/>
                <a:gd name="connsiteX7" fmla="*/ 150385 w 2320660"/>
                <a:gd name="connsiteY7" fmla="*/ 1750014 h 2359614"/>
                <a:gd name="connsiteX8" fmla="*/ 430304 w 2320660"/>
                <a:gd name="connsiteY8" fmla="*/ 1535410 h 2359614"/>
                <a:gd name="connsiteX9" fmla="*/ 187708 w 2320660"/>
                <a:gd name="connsiteY9" fmla="*/ 872937 h 2359614"/>
                <a:gd name="connsiteX0" fmla="*/ 187708 w 2321099"/>
                <a:gd name="connsiteY0" fmla="*/ 871832 h 2358509"/>
                <a:gd name="connsiteX1" fmla="*/ 1008802 w 2321099"/>
                <a:gd name="connsiteY1" fmla="*/ 50738 h 2358509"/>
                <a:gd name="connsiteX2" fmla="*/ 1652614 w 2321099"/>
                <a:gd name="connsiteY2" fmla="*/ 218689 h 2358509"/>
                <a:gd name="connsiteX3" fmla="*/ 2119145 w 2321099"/>
                <a:gd name="connsiteY3" fmla="*/ 22746 h 2358509"/>
                <a:gd name="connsiteX4" fmla="*/ 2305757 w 2321099"/>
                <a:gd name="connsiteY4" fmla="*/ 853171 h 2358509"/>
                <a:gd name="connsiteX5" fmla="*/ 1745920 w 2321099"/>
                <a:gd name="connsiteY5" fmla="*/ 2047489 h 2358509"/>
                <a:gd name="connsiteX6" fmla="*/ 122394 w 2321099"/>
                <a:gd name="connsiteY6" fmla="*/ 2346069 h 2358509"/>
                <a:gd name="connsiteX7" fmla="*/ 150385 w 2321099"/>
                <a:gd name="connsiteY7" fmla="*/ 1748909 h 2358509"/>
                <a:gd name="connsiteX8" fmla="*/ 430304 w 2321099"/>
                <a:gd name="connsiteY8" fmla="*/ 1534305 h 2358509"/>
                <a:gd name="connsiteX9" fmla="*/ 187708 w 2321099"/>
                <a:gd name="connsiteY9" fmla="*/ 871832 h 2358509"/>
                <a:gd name="connsiteX0" fmla="*/ 119502 w 2252893"/>
                <a:gd name="connsiteY0" fmla="*/ 871832 h 2371755"/>
                <a:gd name="connsiteX1" fmla="*/ 940596 w 2252893"/>
                <a:gd name="connsiteY1" fmla="*/ 50738 h 2371755"/>
                <a:gd name="connsiteX2" fmla="*/ 1584408 w 2252893"/>
                <a:gd name="connsiteY2" fmla="*/ 218689 h 2371755"/>
                <a:gd name="connsiteX3" fmla="*/ 2050939 w 2252893"/>
                <a:gd name="connsiteY3" fmla="*/ 22746 h 2371755"/>
                <a:gd name="connsiteX4" fmla="*/ 2237551 w 2252893"/>
                <a:gd name="connsiteY4" fmla="*/ 853171 h 2371755"/>
                <a:gd name="connsiteX5" fmla="*/ 1677714 w 2252893"/>
                <a:gd name="connsiteY5" fmla="*/ 2047489 h 2371755"/>
                <a:gd name="connsiteX6" fmla="*/ 54188 w 2252893"/>
                <a:gd name="connsiteY6" fmla="*/ 2346069 h 2371755"/>
                <a:gd name="connsiteX7" fmla="*/ 362098 w 2252893"/>
                <a:gd name="connsiteY7" fmla="*/ 1534305 h 2371755"/>
                <a:gd name="connsiteX8" fmla="*/ 119502 w 2252893"/>
                <a:gd name="connsiteY8" fmla="*/ 871832 h 2371755"/>
                <a:gd name="connsiteX0" fmla="*/ 123252 w 2256643"/>
                <a:gd name="connsiteY0" fmla="*/ 871832 h 2371755"/>
                <a:gd name="connsiteX1" fmla="*/ 944346 w 2256643"/>
                <a:gd name="connsiteY1" fmla="*/ 50738 h 2371755"/>
                <a:gd name="connsiteX2" fmla="*/ 1588158 w 2256643"/>
                <a:gd name="connsiteY2" fmla="*/ 218689 h 2371755"/>
                <a:gd name="connsiteX3" fmla="*/ 2054689 w 2256643"/>
                <a:gd name="connsiteY3" fmla="*/ 22746 h 2371755"/>
                <a:gd name="connsiteX4" fmla="*/ 2241301 w 2256643"/>
                <a:gd name="connsiteY4" fmla="*/ 853171 h 2371755"/>
                <a:gd name="connsiteX5" fmla="*/ 1681464 w 2256643"/>
                <a:gd name="connsiteY5" fmla="*/ 2047489 h 2371755"/>
                <a:gd name="connsiteX6" fmla="*/ 57938 w 2256643"/>
                <a:gd name="connsiteY6" fmla="*/ 2346069 h 2371755"/>
                <a:gd name="connsiteX7" fmla="*/ 365848 w 2256643"/>
                <a:gd name="connsiteY7" fmla="*/ 1534305 h 2371755"/>
                <a:gd name="connsiteX8" fmla="*/ 123252 w 2256643"/>
                <a:gd name="connsiteY8" fmla="*/ 871832 h 2371755"/>
                <a:gd name="connsiteX0" fmla="*/ 123252 w 2255786"/>
                <a:gd name="connsiteY0" fmla="*/ 864784 h 2364707"/>
                <a:gd name="connsiteX1" fmla="*/ 944346 w 2255786"/>
                <a:gd name="connsiteY1" fmla="*/ 43690 h 2364707"/>
                <a:gd name="connsiteX2" fmla="*/ 1588158 w 2255786"/>
                <a:gd name="connsiteY2" fmla="*/ 211641 h 2364707"/>
                <a:gd name="connsiteX3" fmla="*/ 1662803 w 2255786"/>
                <a:gd name="connsiteY3" fmla="*/ 295617 h 2364707"/>
                <a:gd name="connsiteX4" fmla="*/ 2054689 w 2255786"/>
                <a:gd name="connsiteY4" fmla="*/ 15698 h 2364707"/>
                <a:gd name="connsiteX5" fmla="*/ 2241301 w 2255786"/>
                <a:gd name="connsiteY5" fmla="*/ 846123 h 2364707"/>
                <a:gd name="connsiteX6" fmla="*/ 1681464 w 2255786"/>
                <a:gd name="connsiteY6" fmla="*/ 2040441 h 2364707"/>
                <a:gd name="connsiteX7" fmla="*/ 57938 w 2255786"/>
                <a:gd name="connsiteY7" fmla="*/ 2339021 h 2364707"/>
                <a:gd name="connsiteX8" fmla="*/ 365848 w 2255786"/>
                <a:gd name="connsiteY8" fmla="*/ 1527257 h 2364707"/>
                <a:gd name="connsiteX9" fmla="*/ 123252 w 2255786"/>
                <a:gd name="connsiteY9" fmla="*/ 864784 h 2364707"/>
                <a:gd name="connsiteX0" fmla="*/ 123252 w 2256643"/>
                <a:gd name="connsiteY0" fmla="*/ 871831 h 2371754"/>
                <a:gd name="connsiteX1" fmla="*/ 944346 w 2256643"/>
                <a:gd name="connsiteY1" fmla="*/ 50737 h 2371754"/>
                <a:gd name="connsiteX2" fmla="*/ 1588158 w 2256643"/>
                <a:gd name="connsiteY2" fmla="*/ 218688 h 2371754"/>
                <a:gd name="connsiteX3" fmla="*/ 2054689 w 2256643"/>
                <a:gd name="connsiteY3" fmla="*/ 22745 h 2371754"/>
                <a:gd name="connsiteX4" fmla="*/ 2241301 w 2256643"/>
                <a:gd name="connsiteY4" fmla="*/ 853170 h 2371754"/>
                <a:gd name="connsiteX5" fmla="*/ 1681464 w 2256643"/>
                <a:gd name="connsiteY5" fmla="*/ 2047488 h 2371754"/>
                <a:gd name="connsiteX6" fmla="*/ 57938 w 2256643"/>
                <a:gd name="connsiteY6" fmla="*/ 2346068 h 2371754"/>
                <a:gd name="connsiteX7" fmla="*/ 365848 w 2256643"/>
                <a:gd name="connsiteY7" fmla="*/ 1534304 h 2371754"/>
                <a:gd name="connsiteX8" fmla="*/ 123252 w 2256643"/>
                <a:gd name="connsiteY8" fmla="*/ 871831 h 2371754"/>
                <a:gd name="connsiteX0" fmla="*/ 123252 w 2256204"/>
                <a:gd name="connsiteY0" fmla="*/ 861753 h 2361676"/>
                <a:gd name="connsiteX1" fmla="*/ 944346 w 2256204"/>
                <a:gd name="connsiteY1" fmla="*/ 40659 h 2361676"/>
                <a:gd name="connsiteX2" fmla="*/ 1625480 w 2256204"/>
                <a:gd name="connsiteY2" fmla="*/ 320577 h 2361676"/>
                <a:gd name="connsiteX3" fmla="*/ 2054689 w 2256204"/>
                <a:gd name="connsiteY3" fmla="*/ 12667 h 2361676"/>
                <a:gd name="connsiteX4" fmla="*/ 2241301 w 2256204"/>
                <a:gd name="connsiteY4" fmla="*/ 843092 h 2361676"/>
                <a:gd name="connsiteX5" fmla="*/ 1681464 w 2256204"/>
                <a:gd name="connsiteY5" fmla="*/ 2037410 h 2361676"/>
                <a:gd name="connsiteX6" fmla="*/ 57938 w 2256204"/>
                <a:gd name="connsiteY6" fmla="*/ 2335990 h 2361676"/>
                <a:gd name="connsiteX7" fmla="*/ 365848 w 2256204"/>
                <a:gd name="connsiteY7" fmla="*/ 1524226 h 2361676"/>
                <a:gd name="connsiteX8" fmla="*/ 123252 w 2256204"/>
                <a:gd name="connsiteY8" fmla="*/ 861753 h 2361676"/>
                <a:gd name="connsiteX0" fmla="*/ 123252 w 2283399"/>
                <a:gd name="connsiteY0" fmla="*/ 857492 h 2357415"/>
                <a:gd name="connsiteX1" fmla="*/ 944346 w 2283399"/>
                <a:gd name="connsiteY1" fmla="*/ 36398 h 2357415"/>
                <a:gd name="connsiteX2" fmla="*/ 1625480 w 2283399"/>
                <a:gd name="connsiteY2" fmla="*/ 316316 h 2357415"/>
                <a:gd name="connsiteX3" fmla="*/ 2054689 w 2283399"/>
                <a:gd name="connsiteY3" fmla="*/ 8406 h 2357415"/>
                <a:gd name="connsiteX4" fmla="*/ 2241301 w 2283399"/>
                <a:gd name="connsiteY4" fmla="*/ 838831 h 2357415"/>
                <a:gd name="connsiteX5" fmla="*/ 1681464 w 2283399"/>
                <a:gd name="connsiteY5" fmla="*/ 2033149 h 2357415"/>
                <a:gd name="connsiteX6" fmla="*/ 57938 w 2283399"/>
                <a:gd name="connsiteY6" fmla="*/ 2331729 h 2357415"/>
                <a:gd name="connsiteX7" fmla="*/ 365848 w 2283399"/>
                <a:gd name="connsiteY7" fmla="*/ 1519965 h 2357415"/>
                <a:gd name="connsiteX8" fmla="*/ 123252 w 2283399"/>
                <a:gd name="connsiteY8" fmla="*/ 857492 h 2357415"/>
                <a:gd name="connsiteX0" fmla="*/ 100048 w 2260195"/>
                <a:gd name="connsiteY0" fmla="*/ 857492 h 2399451"/>
                <a:gd name="connsiteX1" fmla="*/ 921142 w 2260195"/>
                <a:gd name="connsiteY1" fmla="*/ 36398 h 2399451"/>
                <a:gd name="connsiteX2" fmla="*/ 1602276 w 2260195"/>
                <a:gd name="connsiteY2" fmla="*/ 316316 h 2399451"/>
                <a:gd name="connsiteX3" fmla="*/ 2031485 w 2260195"/>
                <a:gd name="connsiteY3" fmla="*/ 8406 h 2399451"/>
                <a:gd name="connsiteX4" fmla="*/ 2218097 w 2260195"/>
                <a:gd name="connsiteY4" fmla="*/ 838831 h 2399451"/>
                <a:gd name="connsiteX5" fmla="*/ 1658260 w 2260195"/>
                <a:gd name="connsiteY5" fmla="*/ 2033149 h 2399451"/>
                <a:gd name="connsiteX6" fmla="*/ 34734 w 2260195"/>
                <a:gd name="connsiteY6" fmla="*/ 2331729 h 2399451"/>
                <a:gd name="connsiteX7" fmla="*/ 342644 w 2260195"/>
                <a:gd name="connsiteY7" fmla="*/ 1519965 h 2399451"/>
                <a:gd name="connsiteX8" fmla="*/ 100048 w 2260195"/>
                <a:gd name="connsiteY8" fmla="*/ 857492 h 2399451"/>
                <a:gd name="connsiteX0" fmla="*/ 100048 w 2032499"/>
                <a:gd name="connsiteY0" fmla="*/ 927429 h 2469388"/>
                <a:gd name="connsiteX1" fmla="*/ 921142 w 2032499"/>
                <a:gd name="connsiteY1" fmla="*/ 106335 h 2469388"/>
                <a:gd name="connsiteX2" fmla="*/ 1602276 w 2032499"/>
                <a:gd name="connsiteY2" fmla="*/ 386253 h 2469388"/>
                <a:gd name="connsiteX3" fmla="*/ 2031485 w 2032499"/>
                <a:gd name="connsiteY3" fmla="*/ 78343 h 2469388"/>
                <a:gd name="connsiteX4" fmla="*/ 1658260 w 2032499"/>
                <a:gd name="connsiteY4" fmla="*/ 2103086 h 2469388"/>
                <a:gd name="connsiteX5" fmla="*/ 34734 w 2032499"/>
                <a:gd name="connsiteY5" fmla="*/ 2401666 h 2469388"/>
                <a:gd name="connsiteX6" fmla="*/ 342644 w 2032499"/>
                <a:gd name="connsiteY6" fmla="*/ 1589902 h 2469388"/>
                <a:gd name="connsiteX7" fmla="*/ 100048 w 2032499"/>
                <a:gd name="connsiteY7" fmla="*/ 927429 h 2469388"/>
                <a:gd name="connsiteX0" fmla="*/ 131416 w 2087798"/>
                <a:gd name="connsiteY0" fmla="*/ 915780 h 2396656"/>
                <a:gd name="connsiteX1" fmla="*/ 952510 w 2087798"/>
                <a:gd name="connsiteY1" fmla="*/ 94686 h 2396656"/>
                <a:gd name="connsiteX2" fmla="*/ 1633644 w 2087798"/>
                <a:gd name="connsiteY2" fmla="*/ 374604 h 2396656"/>
                <a:gd name="connsiteX3" fmla="*/ 2062853 w 2087798"/>
                <a:gd name="connsiteY3" fmla="*/ 66694 h 2396656"/>
                <a:gd name="connsiteX4" fmla="*/ 1820256 w 2087798"/>
                <a:gd name="connsiteY4" fmla="*/ 1904825 h 2396656"/>
                <a:gd name="connsiteX5" fmla="*/ 66102 w 2087798"/>
                <a:gd name="connsiteY5" fmla="*/ 2390017 h 2396656"/>
                <a:gd name="connsiteX6" fmla="*/ 374012 w 2087798"/>
                <a:gd name="connsiteY6" fmla="*/ 1578253 h 2396656"/>
                <a:gd name="connsiteX7" fmla="*/ 131416 w 2087798"/>
                <a:gd name="connsiteY7" fmla="*/ 915780 h 2396656"/>
                <a:gd name="connsiteX0" fmla="*/ 131416 w 2191429"/>
                <a:gd name="connsiteY0" fmla="*/ 919242 h 2400118"/>
                <a:gd name="connsiteX1" fmla="*/ 952510 w 2191429"/>
                <a:gd name="connsiteY1" fmla="*/ 98148 h 2400118"/>
                <a:gd name="connsiteX2" fmla="*/ 1633644 w 2191429"/>
                <a:gd name="connsiteY2" fmla="*/ 378066 h 2400118"/>
                <a:gd name="connsiteX3" fmla="*/ 2062853 w 2191429"/>
                <a:gd name="connsiteY3" fmla="*/ 70156 h 2400118"/>
                <a:gd name="connsiteX4" fmla="*/ 1820256 w 2191429"/>
                <a:gd name="connsiteY4" fmla="*/ 1908287 h 2400118"/>
                <a:gd name="connsiteX5" fmla="*/ 66102 w 2191429"/>
                <a:gd name="connsiteY5" fmla="*/ 2393479 h 2400118"/>
                <a:gd name="connsiteX6" fmla="*/ 374012 w 2191429"/>
                <a:gd name="connsiteY6" fmla="*/ 1581715 h 2400118"/>
                <a:gd name="connsiteX7" fmla="*/ 131416 w 2191429"/>
                <a:gd name="connsiteY7" fmla="*/ 919242 h 2400118"/>
                <a:gd name="connsiteX0" fmla="*/ 131416 w 2250810"/>
                <a:gd name="connsiteY0" fmla="*/ 936460 h 2421516"/>
                <a:gd name="connsiteX1" fmla="*/ 952510 w 2250810"/>
                <a:gd name="connsiteY1" fmla="*/ 115366 h 2421516"/>
                <a:gd name="connsiteX2" fmla="*/ 1633644 w 2250810"/>
                <a:gd name="connsiteY2" fmla="*/ 395284 h 2421516"/>
                <a:gd name="connsiteX3" fmla="*/ 2137498 w 2250810"/>
                <a:gd name="connsiteY3" fmla="*/ 68713 h 2421516"/>
                <a:gd name="connsiteX4" fmla="*/ 1820256 w 2250810"/>
                <a:gd name="connsiteY4" fmla="*/ 1925505 h 2421516"/>
                <a:gd name="connsiteX5" fmla="*/ 66102 w 2250810"/>
                <a:gd name="connsiteY5" fmla="*/ 2410697 h 2421516"/>
                <a:gd name="connsiteX6" fmla="*/ 374012 w 2250810"/>
                <a:gd name="connsiteY6" fmla="*/ 1598933 h 2421516"/>
                <a:gd name="connsiteX7" fmla="*/ 131416 w 2250810"/>
                <a:gd name="connsiteY7" fmla="*/ 936460 h 2421516"/>
                <a:gd name="connsiteX0" fmla="*/ 110817 w 2230211"/>
                <a:gd name="connsiteY0" fmla="*/ 936460 h 2484179"/>
                <a:gd name="connsiteX1" fmla="*/ 931911 w 2230211"/>
                <a:gd name="connsiteY1" fmla="*/ 115366 h 2484179"/>
                <a:gd name="connsiteX2" fmla="*/ 1613045 w 2230211"/>
                <a:gd name="connsiteY2" fmla="*/ 395284 h 2484179"/>
                <a:gd name="connsiteX3" fmla="*/ 2116899 w 2230211"/>
                <a:gd name="connsiteY3" fmla="*/ 68713 h 2484179"/>
                <a:gd name="connsiteX4" fmla="*/ 1799657 w 2230211"/>
                <a:gd name="connsiteY4" fmla="*/ 1925505 h 2484179"/>
                <a:gd name="connsiteX5" fmla="*/ 45503 w 2230211"/>
                <a:gd name="connsiteY5" fmla="*/ 2410697 h 2484179"/>
                <a:gd name="connsiteX6" fmla="*/ 353413 w 2230211"/>
                <a:gd name="connsiteY6" fmla="*/ 1598933 h 2484179"/>
                <a:gd name="connsiteX7" fmla="*/ 110817 w 2230211"/>
                <a:gd name="connsiteY7" fmla="*/ 936460 h 2484179"/>
                <a:gd name="connsiteX0" fmla="*/ 110817 w 2230211"/>
                <a:gd name="connsiteY0" fmla="*/ 936460 h 2484179"/>
                <a:gd name="connsiteX1" fmla="*/ 931911 w 2230211"/>
                <a:gd name="connsiteY1" fmla="*/ 115366 h 2484179"/>
                <a:gd name="connsiteX2" fmla="*/ 1613045 w 2230211"/>
                <a:gd name="connsiteY2" fmla="*/ 395284 h 2484179"/>
                <a:gd name="connsiteX3" fmla="*/ 2116899 w 2230211"/>
                <a:gd name="connsiteY3" fmla="*/ 68713 h 2484179"/>
                <a:gd name="connsiteX4" fmla="*/ 1799657 w 2230211"/>
                <a:gd name="connsiteY4" fmla="*/ 1925505 h 2484179"/>
                <a:gd name="connsiteX5" fmla="*/ 45503 w 2230211"/>
                <a:gd name="connsiteY5" fmla="*/ 2410697 h 2484179"/>
                <a:gd name="connsiteX6" fmla="*/ 353413 w 2230211"/>
                <a:gd name="connsiteY6" fmla="*/ 1598933 h 2484179"/>
                <a:gd name="connsiteX7" fmla="*/ 110817 w 2230211"/>
                <a:gd name="connsiteY7" fmla="*/ 936460 h 248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0211" h="2484179">
                  <a:moveTo>
                    <a:pt x="110817" y="936460"/>
                  </a:moveTo>
                  <a:cubicBezTo>
                    <a:pt x="104596" y="409280"/>
                    <a:pt x="653548" y="112255"/>
                    <a:pt x="931911" y="115366"/>
                  </a:cubicBezTo>
                  <a:cubicBezTo>
                    <a:pt x="1210274" y="118477"/>
                    <a:pt x="1415547" y="403059"/>
                    <a:pt x="1613045" y="395284"/>
                  </a:cubicBezTo>
                  <a:cubicBezTo>
                    <a:pt x="1810543" y="387509"/>
                    <a:pt x="1852531" y="-195654"/>
                    <a:pt x="2116899" y="68713"/>
                  </a:cubicBezTo>
                  <a:cubicBezTo>
                    <a:pt x="2381267" y="333080"/>
                    <a:pt x="2144890" y="1535174"/>
                    <a:pt x="1799657" y="1925505"/>
                  </a:cubicBezTo>
                  <a:cubicBezTo>
                    <a:pt x="1454424" y="2315836"/>
                    <a:pt x="230560" y="2633077"/>
                    <a:pt x="45503" y="2410697"/>
                  </a:cubicBezTo>
                  <a:cubicBezTo>
                    <a:pt x="-139554" y="2188317"/>
                    <a:pt x="295874" y="1900623"/>
                    <a:pt x="353413" y="1598933"/>
                  </a:cubicBezTo>
                  <a:cubicBezTo>
                    <a:pt x="410952" y="1297243"/>
                    <a:pt x="117038" y="1463640"/>
                    <a:pt x="110817" y="936460"/>
                  </a:cubicBezTo>
                  <a:close/>
                </a:path>
              </a:pathLst>
            </a:custGeom>
            <a:solidFill>
              <a:srgbClr val="F5B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14">
              <a:extLst>
                <a:ext uri="{FF2B5EF4-FFF2-40B4-BE49-F238E27FC236}">
                  <a16:creationId xmlns:a16="http://schemas.microsoft.com/office/drawing/2014/main" id="{ED519CE6-58B0-408E-BCF2-D31CF82CF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663" y="2591018"/>
              <a:ext cx="3657600" cy="3184089"/>
            </a:xfrm>
            <a:prstGeom prst="rect">
              <a:avLst/>
            </a:prstGeom>
          </p:spPr>
        </p:pic>
      </p:grpSp>
    </p:spTree>
    <p:extLst>
      <p:ext uri="{BB962C8B-B14F-4D97-AF65-F5344CB8AC3E}">
        <p14:creationId xmlns:p14="http://schemas.microsoft.com/office/powerpoint/2010/main" val="39344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Signature Pedagogy Framework</a:t>
            </a:r>
          </a:p>
        </p:txBody>
      </p:sp>
      <p:cxnSp>
        <p:nvCxnSpPr>
          <p:cNvPr id="12" name="Straight Connector 11"/>
          <p:cNvCxnSpPr/>
          <p:nvPr/>
        </p:nvCxnSpPr>
        <p:spPr>
          <a:xfrm>
            <a:off x="1286359" y="5673002"/>
            <a:ext cx="6334419" cy="0"/>
          </a:xfrm>
          <a:prstGeom prst="line">
            <a:avLst/>
          </a:prstGeom>
          <a:ln w="38100" cap="rnd">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86750" y="2427149"/>
            <a:ext cx="6334028" cy="318357"/>
            <a:chOff x="1715667" y="2313540"/>
            <a:chExt cx="8445370" cy="424477"/>
          </a:xfrm>
        </p:grpSpPr>
        <p:cxnSp>
          <p:nvCxnSpPr>
            <p:cNvPr id="10" name="Straight Connector 9"/>
            <p:cNvCxnSpPr/>
            <p:nvPr/>
          </p:nvCxnSpPr>
          <p:spPr>
            <a:xfrm flipV="1">
              <a:off x="1715667" y="2313540"/>
              <a:ext cx="8445370" cy="44068"/>
            </a:xfrm>
            <a:prstGeom prst="line">
              <a:avLst/>
            </a:prstGeom>
            <a:ln w="38100" cap="rnd">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35662" y="2322347"/>
              <a:ext cx="8404865" cy="415670"/>
            </a:xfrm>
            <a:prstGeom prst="rect">
              <a:avLst/>
            </a:prstGeom>
          </p:spPr>
          <p:txBody>
            <a:bodyPr wrap="none">
              <a:spAutoFit/>
            </a:bodyPr>
            <a:lstStyle/>
            <a:p>
              <a:pPr algn="ctr">
                <a:lnSpc>
                  <a:spcPct val="115000"/>
                </a:lnSpc>
              </a:pPr>
              <a:r>
                <a:rPr lang="en-GB" sz="1350" b="1" dirty="0">
                  <a:solidFill>
                    <a:schemeClr val="accent1"/>
                  </a:solidFill>
                </a:rPr>
                <a:t>Surface Structure: </a:t>
              </a:r>
              <a:r>
                <a:rPr lang="en-GB" sz="1350" dirty="0">
                  <a:solidFill>
                    <a:schemeClr val="accent1"/>
                  </a:solidFill>
                </a:rPr>
                <a:t>“…concrete, operational acts of teaching and learning…”</a:t>
              </a:r>
              <a:endParaRPr lang="en-GB" sz="1350" dirty="0">
                <a:solidFill>
                  <a:schemeClr val="accent1"/>
                </a:solidFill>
                <a:latin typeface="Arial" panose="020B0604020202020204" pitchFamily="34" charset="0"/>
                <a:ea typeface="Calibri" panose="020F0502020204030204" pitchFamily="34" charset="0"/>
              </a:endParaRPr>
            </a:p>
          </p:txBody>
        </p:sp>
      </p:grpSp>
      <p:grpSp>
        <p:nvGrpSpPr>
          <p:cNvPr id="31" name="Group 30"/>
          <p:cNvGrpSpPr/>
          <p:nvPr/>
        </p:nvGrpSpPr>
        <p:grpSpPr>
          <a:xfrm>
            <a:off x="1286359" y="4879763"/>
            <a:ext cx="6334419" cy="311752"/>
            <a:chOff x="1715145" y="4999786"/>
            <a:chExt cx="8445892" cy="415669"/>
          </a:xfrm>
        </p:grpSpPr>
        <p:cxnSp>
          <p:nvCxnSpPr>
            <p:cNvPr id="11" name="Straight Connector 10"/>
            <p:cNvCxnSpPr/>
            <p:nvPr/>
          </p:nvCxnSpPr>
          <p:spPr>
            <a:xfrm>
              <a:off x="1715145" y="5007780"/>
              <a:ext cx="8445892" cy="0"/>
            </a:xfrm>
            <a:prstGeom prst="line">
              <a:avLst/>
            </a:prstGeom>
            <a:ln w="38100" cap="rnd">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13344" y="4999786"/>
              <a:ext cx="6649513" cy="415669"/>
            </a:xfrm>
            <a:prstGeom prst="rect">
              <a:avLst/>
            </a:prstGeom>
          </p:spPr>
          <p:txBody>
            <a:bodyPr wrap="none">
              <a:spAutoFit/>
            </a:bodyPr>
            <a:lstStyle/>
            <a:p>
              <a:pPr algn="ctr">
                <a:lnSpc>
                  <a:spcPct val="115000"/>
                </a:lnSpc>
              </a:pPr>
              <a:r>
                <a:rPr lang="en-GB" sz="1350" b="1" dirty="0">
                  <a:solidFill>
                    <a:schemeClr val="accent1"/>
                  </a:solidFill>
                </a:rPr>
                <a:t>Implicit Structure: </a:t>
              </a:r>
              <a:r>
                <a:rPr lang="en-GB" sz="1350" dirty="0">
                  <a:solidFill>
                    <a:schemeClr val="accent1"/>
                  </a:solidFill>
                </a:rPr>
                <a:t>“…attitudes, values, and dispositions…”</a:t>
              </a:r>
              <a:endParaRPr lang="en-GB" sz="1350" dirty="0">
                <a:solidFill>
                  <a:schemeClr val="accent1"/>
                </a:solidFill>
                <a:latin typeface="Arial" panose="020B0604020202020204" pitchFamily="34" charset="0"/>
                <a:ea typeface="Calibri" panose="020F0502020204030204" pitchFamily="34" charset="0"/>
              </a:endParaRPr>
            </a:p>
          </p:txBody>
        </p:sp>
      </p:grpSp>
      <p:grpSp>
        <p:nvGrpSpPr>
          <p:cNvPr id="30" name="Group 29"/>
          <p:cNvGrpSpPr/>
          <p:nvPr/>
        </p:nvGrpSpPr>
        <p:grpSpPr>
          <a:xfrm>
            <a:off x="404869" y="3281081"/>
            <a:ext cx="8097398" cy="615760"/>
            <a:chOff x="539826" y="3231773"/>
            <a:chExt cx="10796530" cy="821013"/>
          </a:xfrm>
        </p:grpSpPr>
        <p:cxnSp>
          <p:nvCxnSpPr>
            <p:cNvPr id="8" name="Straight Arrow Connector 7"/>
            <p:cNvCxnSpPr/>
            <p:nvPr/>
          </p:nvCxnSpPr>
          <p:spPr>
            <a:xfrm>
              <a:off x="539826" y="3660660"/>
              <a:ext cx="10796530" cy="0"/>
            </a:xfrm>
            <a:prstGeom prst="straightConnector1">
              <a:avLst/>
            </a:prstGeom>
            <a:ln w="60325">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21817" y="3637117"/>
              <a:ext cx="7832572" cy="415669"/>
            </a:xfrm>
            <a:prstGeom prst="rect">
              <a:avLst/>
            </a:prstGeom>
          </p:spPr>
          <p:txBody>
            <a:bodyPr wrap="none">
              <a:spAutoFit/>
            </a:bodyPr>
            <a:lstStyle/>
            <a:p>
              <a:pPr algn="ctr">
                <a:lnSpc>
                  <a:spcPct val="115000"/>
                </a:lnSpc>
              </a:pPr>
              <a:r>
                <a:rPr lang="en-GB" sz="1350" b="1" dirty="0">
                  <a:solidFill>
                    <a:schemeClr val="accent1"/>
                  </a:solidFill>
                </a:rPr>
                <a:t>Deep Structure: </a:t>
              </a:r>
              <a:r>
                <a:rPr lang="en-GB" sz="1350" dirty="0">
                  <a:solidFill>
                    <a:schemeClr val="accent1"/>
                  </a:solidFill>
                </a:rPr>
                <a:t>“…how best to impart a certain body of knowledge…”</a:t>
              </a:r>
              <a:endParaRPr lang="en-GB" sz="1350" dirty="0">
                <a:solidFill>
                  <a:schemeClr val="accent1"/>
                </a:solidFill>
                <a:latin typeface="Arial" panose="020B0604020202020204" pitchFamily="34" charset="0"/>
                <a:ea typeface="Calibri" panose="020F0502020204030204" pitchFamily="34" charset="0"/>
              </a:endParaRPr>
            </a:p>
          </p:txBody>
        </p:sp>
        <p:sp>
          <p:nvSpPr>
            <p:cNvPr id="27" name="Rectangle 26"/>
            <p:cNvSpPr/>
            <p:nvPr/>
          </p:nvSpPr>
          <p:spPr>
            <a:xfrm>
              <a:off x="831959" y="3254116"/>
              <a:ext cx="1483740" cy="415669"/>
            </a:xfrm>
            <a:prstGeom prst="rect">
              <a:avLst/>
            </a:prstGeom>
          </p:spPr>
          <p:txBody>
            <a:bodyPr wrap="none">
              <a:spAutoFit/>
            </a:bodyPr>
            <a:lstStyle/>
            <a:p>
              <a:pPr>
                <a:lnSpc>
                  <a:spcPct val="115000"/>
                </a:lnSpc>
              </a:pPr>
              <a:r>
                <a:rPr lang="en-GB" sz="1350" b="1" dirty="0">
                  <a:solidFill>
                    <a:schemeClr val="accent1"/>
                  </a:solidFill>
                </a:rPr>
                <a:t>Restrictive</a:t>
              </a:r>
              <a:endParaRPr lang="en-GB" sz="1350" b="1" dirty="0">
                <a:solidFill>
                  <a:schemeClr val="accent1"/>
                </a:solidFill>
                <a:latin typeface="Arial" panose="020B0604020202020204" pitchFamily="34" charset="0"/>
                <a:ea typeface="Calibri" panose="020F0502020204030204" pitchFamily="34" charset="0"/>
              </a:endParaRPr>
            </a:p>
          </p:txBody>
        </p:sp>
        <p:sp>
          <p:nvSpPr>
            <p:cNvPr id="28" name="Rectangle 27"/>
            <p:cNvSpPr/>
            <p:nvPr/>
          </p:nvSpPr>
          <p:spPr>
            <a:xfrm>
              <a:off x="9714355" y="3231773"/>
              <a:ext cx="1413893" cy="415669"/>
            </a:xfrm>
            <a:prstGeom prst="rect">
              <a:avLst/>
            </a:prstGeom>
          </p:spPr>
          <p:txBody>
            <a:bodyPr wrap="none">
              <a:spAutoFit/>
            </a:bodyPr>
            <a:lstStyle/>
            <a:p>
              <a:pPr algn="r">
                <a:lnSpc>
                  <a:spcPct val="115000"/>
                </a:lnSpc>
              </a:pPr>
              <a:r>
                <a:rPr lang="en-GB" sz="1350" b="1" dirty="0">
                  <a:solidFill>
                    <a:schemeClr val="accent1"/>
                  </a:solidFill>
                </a:rPr>
                <a:t>Expansive</a:t>
              </a:r>
              <a:endParaRPr lang="en-GB" sz="1350" b="1" dirty="0">
                <a:solidFill>
                  <a:schemeClr val="accent1"/>
                </a:solidFill>
                <a:latin typeface="Arial" panose="020B0604020202020204" pitchFamily="34" charset="0"/>
                <a:ea typeface="Calibri" panose="020F0502020204030204" pitchFamily="34" charset="0"/>
              </a:endParaRPr>
            </a:p>
          </p:txBody>
        </p:sp>
      </p:grpSp>
      <p:sp>
        <p:nvSpPr>
          <p:cNvPr id="32" name="TextBox 31"/>
          <p:cNvSpPr txBox="1"/>
          <p:nvPr/>
        </p:nvSpPr>
        <p:spPr>
          <a:xfrm>
            <a:off x="606918" y="4019106"/>
            <a:ext cx="1358882" cy="738664"/>
          </a:xfrm>
          <a:prstGeom prst="rect">
            <a:avLst/>
          </a:prstGeom>
          <a:noFill/>
        </p:spPr>
        <p:txBody>
          <a:bodyPr wrap="square" rtlCol="0">
            <a:spAutoFit/>
          </a:bodyPr>
          <a:lstStyle/>
          <a:p>
            <a:pPr algn="ctr"/>
            <a:r>
              <a:rPr lang="en-GB" sz="2100" dirty="0">
                <a:latin typeface="Segoe Print" panose="02000600000000000000" pitchFamily="2" charset="0"/>
              </a:rPr>
              <a:t>Mainly Making</a:t>
            </a:r>
          </a:p>
        </p:txBody>
      </p:sp>
      <p:sp>
        <p:nvSpPr>
          <p:cNvPr id="33" name="TextBox 32"/>
          <p:cNvSpPr txBox="1"/>
          <p:nvPr/>
        </p:nvSpPr>
        <p:spPr>
          <a:xfrm>
            <a:off x="2356549" y="4019106"/>
            <a:ext cx="1650211" cy="738664"/>
          </a:xfrm>
          <a:prstGeom prst="rect">
            <a:avLst/>
          </a:prstGeom>
          <a:noFill/>
        </p:spPr>
        <p:txBody>
          <a:bodyPr wrap="square" rtlCol="0">
            <a:spAutoFit/>
          </a:bodyPr>
          <a:lstStyle/>
          <a:p>
            <a:pPr algn="ctr"/>
            <a:r>
              <a:rPr lang="en-GB" sz="2100" dirty="0">
                <a:latin typeface="Segoe Print" panose="02000600000000000000" pitchFamily="2" charset="0"/>
              </a:rPr>
              <a:t>Designing &amp; Making</a:t>
            </a:r>
          </a:p>
        </p:txBody>
      </p:sp>
      <p:sp>
        <p:nvSpPr>
          <p:cNvPr id="34" name="TextBox 33"/>
          <p:cNvSpPr txBox="1"/>
          <p:nvPr/>
        </p:nvSpPr>
        <p:spPr>
          <a:xfrm>
            <a:off x="4397509" y="3857524"/>
            <a:ext cx="1913360" cy="1061829"/>
          </a:xfrm>
          <a:prstGeom prst="rect">
            <a:avLst/>
          </a:prstGeom>
          <a:noFill/>
        </p:spPr>
        <p:txBody>
          <a:bodyPr wrap="square" rtlCol="0">
            <a:spAutoFit/>
          </a:bodyPr>
          <a:lstStyle/>
          <a:p>
            <a:pPr algn="ctr"/>
            <a:r>
              <a:rPr lang="en-GB" sz="2100" dirty="0">
                <a:latin typeface="Segoe Print" panose="02000600000000000000" pitchFamily="2" charset="0"/>
              </a:rPr>
              <a:t>Exploring Technology &amp; Society</a:t>
            </a:r>
          </a:p>
        </p:txBody>
      </p:sp>
      <p:sp>
        <p:nvSpPr>
          <p:cNvPr id="35" name="TextBox 34"/>
          <p:cNvSpPr txBox="1"/>
          <p:nvPr/>
        </p:nvSpPr>
        <p:spPr>
          <a:xfrm>
            <a:off x="6701618" y="4019106"/>
            <a:ext cx="1569514" cy="738664"/>
          </a:xfrm>
          <a:prstGeom prst="rect">
            <a:avLst/>
          </a:prstGeom>
          <a:noFill/>
        </p:spPr>
        <p:txBody>
          <a:bodyPr wrap="square" rtlCol="0">
            <a:spAutoFit/>
          </a:bodyPr>
          <a:lstStyle/>
          <a:p>
            <a:pPr algn="ctr"/>
            <a:r>
              <a:rPr lang="en-GB" sz="2100" dirty="0">
                <a:latin typeface="Segoe Print" panose="02000600000000000000" pitchFamily="2" charset="0"/>
              </a:rPr>
              <a:t>Mainly Designing</a:t>
            </a:r>
          </a:p>
        </p:txBody>
      </p:sp>
      <p:sp>
        <p:nvSpPr>
          <p:cNvPr id="36" name="TextBox 35"/>
          <p:cNvSpPr txBox="1"/>
          <p:nvPr/>
        </p:nvSpPr>
        <p:spPr>
          <a:xfrm>
            <a:off x="5650600" y="5186450"/>
            <a:ext cx="1358882" cy="415498"/>
          </a:xfrm>
          <a:prstGeom prst="rect">
            <a:avLst/>
          </a:prstGeom>
          <a:noFill/>
        </p:spPr>
        <p:txBody>
          <a:bodyPr wrap="square" rtlCol="0">
            <a:spAutoFit/>
          </a:bodyPr>
          <a:lstStyle/>
          <a:p>
            <a:pPr algn="ctr"/>
            <a:r>
              <a:rPr lang="en-GB" sz="2100" dirty="0">
                <a:latin typeface="Segoe Print" panose="02000600000000000000" pitchFamily="2" charset="0"/>
              </a:rPr>
              <a:t>Ideating </a:t>
            </a:r>
          </a:p>
        </p:txBody>
      </p:sp>
      <p:sp>
        <p:nvSpPr>
          <p:cNvPr id="37" name="TextBox 36"/>
          <p:cNvSpPr txBox="1"/>
          <p:nvPr/>
        </p:nvSpPr>
        <p:spPr>
          <a:xfrm>
            <a:off x="1495331" y="5186450"/>
            <a:ext cx="1358882" cy="415498"/>
          </a:xfrm>
          <a:prstGeom prst="rect">
            <a:avLst/>
          </a:prstGeom>
          <a:noFill/>
        </p:spPr>
        <p:txBody>
          <a:bodyPr wrap="square" rtlCol="0">
            <a:spAutoFit/>
          </a:bodyPr>
          <a:lstStyle/>
          <a:p>
            <a:pPr algn="ctr"/>
            <a:r>
              <a:rPr lang="en-GB" sz="2100" dirty="0">
                <a:latin typeface="Segoe Print" panose="02000600000000000000" pitchFamily="2" charset="0"/>
              </a:rPr>
              <a:t>Realising </a:t>
            </a:r>
          </a:p>
        </p:txBody>
      </p:sp>
      <p:sp>
        <p:nvSpPr>
          <p:cNvPr id="38" name="TextBox 37"/>
          <p:cNvSpPr txBox="1"/>
          <p:nvPr/>
        </p:nvSpPr>
        <p:spPr>
          <a:xfrm>
            <a:off x="3437987" y="5186450"/>
            <a:ext cx="1628840" cy="415498"/>
          </a:xfrm>
          <a:prstGeom prst="rect">
            <a:avLst/>
          </a:prstGeom>
          <a:noFill/>
        </p:spPr>
        <p:txBody>
          <a:bodyPr wrap="square" rtlCol="0">
            <a:spAutoFit/>
          </a:bodyPr>
          <a:lstStyle/>
          <a:p>
            <a:pPr algn="ctr"/>
            <a:r>
              <a:rPr lang="en-GB" sz="2100" dirty="0">
                <a:latin typeface="Segoe Print" panose="02000600000000000000" pitchFamily="2" charset="0"/>
              </a:rPr>
              <a:t>Critiquing </a:t>
            </a:r>
          </a:p>
        </p:txBody>
      </p:sp>
      <p:sp>
        <p:nvSpPr>
          <p:cNvPr id="39" name="TextBox 38">
            <a:extLst>
              <a:ext uri="{FF2B5EF4-FFF2-40B4-BE49-F238E27FC236}">
                <a16:creationId xmlns:a16="http://schemas.microsoft.com/office/drawing/2014/main" id="{BB7D99E7-5724-4967-814E-6239D9F93A7F}"/>
              </a:ext>
            </a:extLst>
          </p:cNvPr>
          <p:cNvSpPr txBox="1"/>
          <p:nvPr/>
        </p:nvSpPr>
        <p:spPr>
          <a:xfrm>
            <a:off x="239218" y="300748"/>
            <a:ext cx="2512226" cy="738664"/>
          </a:xfrm>
          <a:prstGeom prst="rect">
            <a:avLst/>
          </a:prstGeom>
          <a:noFill/>
        </p:spPr>
        <p:txBody>
          <a:bodyPr wrap="none" rtlCol="0">
            <a:spAutoFit/>
          </a:bodyPr>
          <a:lstStyle/>
          <a:p>
            <a:r>
              <a:rPr lang="en-GB" sz="4200" dirty="0">
                <a:solidFill>
                  <a:schemeClr val="accent1"/>
                </a:solidFill>
                <a:latin typeface="Ink Free" panose="03080402000500000000" pitchFamily="66" charset="0"/>
              </a:rPr>
              <a:t>Recap on…</a:t>
            </a:r>
          </a:p>
        </p:txBody>
      </p:sp>
      <p:sp>
        <p:nvSpPr>
          <p:cNvPr id="3" name="Oval 2">
            <a:extLst>
              <a:ext uri="{FF2B5EF4-FFF2-40B4-BE49-F238E27FC236}">
                <a16:creationId xmlns:a16="http://schemas.microsoft.com/office/drawing/2014/main" id="{91EB93EE-8BA4-4BC9-AC57-4B4EC0656AF7}"/>
              </a:ext>
            </a:extLst>
          </p:cNvPr>
          <p:cNvSpPr/>
          <p:nvPr/>
        </p:nvSpPr>
        <p:spPr>
          <a:xfrm>
            <a:off x="3707904" y="4828824"/>
            <a:ext cx="3168352" cy="48001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88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B20421-390F-479D-9A77-B9C19FCD15D1}"/>
              </a:ext>
            </a:extLst>
          </p:cNvPr>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7" name="Diagram 6">
            <a:extLst>
              <a:ext uri="{FF2B5EF4-FFF2-40B4-BE49-F238E27FC236}">
                <a16:creationId xmlns:a16="http://schemas.microsoft.com/office/drawing/2014/main" id="{29247BBF-CF0E-46DC-91C1-4C7C1F672581}"/>
              </a:ext>
            </a:extLst>
          </p:cNvPr>
          <p:cNvGraphicFramePr/>
          <p:nvPr>
            <p:extLst>
              <p:ext uri="{D42A27DB-BD31-4B8C-83A1-F6EECF244321}">
                <p14:modId xmlns:p14="http://schemas.microsoft.com/office/powerpoint/2010/main" val="2803533548"/>
              </p:ext>
            </p:extLst>
          </p:nvPr>
        </p:nvGraphicFramePr>
        <p:xfrm>
          <a:off x="248841" y="957775"/>
          <a:ext cx="871188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FD7E6D5-62AC-4521-8A59-86E535140F6E}"/>
              </a:ext>
            </a:extLst>
          </p:cNvPr>
          <p:cNvSpPr txBox="1"/>
          <p:nvPr/>
        </p:nvSpPr>
        <p:spPr>
          <a:xfrm>
            <a:off x="6202279" y="6270681"/>
            <a:ext cx="2448272" cy="369332"/>
          </a:xfrm>
          <a:prstGeom prst="rect">
            <a:avLst/>
          </a:prstGeom>
          <a:noFill/>
        </p:spPr>
        <p:txBody>
          <a:bodyPr wrap="square">
            <a:spAutoFit/>
          </a:bodyPr>
          <a:lstStyle/>
          <a:p>
            <a:r>
              <a:rPr lang="en-GB" b="1" dirty="0">
                <a:solidFill>
                  <a:schemeClr val="accent2"/>
                </a:solidFill>
              </a:rPr>
              <a:t>(Layton 1992, p. 36)</a:t>
            </a:r>
          </a:p>
        </p:txBody>
      </p:sp>
      <p:grpSp>
        <p:nvGrpSpPr>
          <p:cNvPr id="40" name="Group 39">
            <a:extLst>
              <a:ext uri="{FF2B5EF4-FFF2-40B4-BE49-F238E27FC236}">
                <a16:creationId xmlns:a16="http://schemas.microsoft.com/office/drawing/2014/main" id="{1E071730-E80E-49AF-9567-540B55C3CA73}"/>
              </a:ext>
            </a:extLst>
          </p:cNvPr>
          <p:cNvGrpSpPr/>
          <p:nvPr/>
        </p:nvGrpSpPr>
        <p:grpSpPr>
          <a:xfrm>
            <a:off x="255365" y="5426640"/>
            <a:ext cx="3630836" cy="738664"/>
            <a:chOff x="255365" y="5426640"/>
            <a:chExt cx="3630836" cy="738664"/>
          </a:xfrm>
        </p:grpSpPr>
        <p:sp>
          <p:nvSpPr>
            <p:cNvPr id="14" name="TextBox 13">
              <a:extLst>
                <a:ext uri="{FF2B5EF4-FFF2-40B4-BE49-F238E27FC236}">
                  <a16:creationId xmlns:a16="http://schemas.microsoft.com/office/drawing/2014/main" id="{16D0A366-EED3-4626-B024-346267F89C4E}"/>
                </a:ext>
              </a:extLst>
            </p:cNvPr>
            <p:cNvSpPr txBox="1"/>
            <p:nvPr/>
          </p:nvSpPr>
          <p:spPr>
            <a:xfrm>
              <a:off x="255365" y="5426640"/>
              <a:ext cx="2076300" cy="738664"/>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Ecologically benign?</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Sustainable development?</a:t>
              </a:r>
            </a:p>
          </p:txBody>
        </p:sp>
        <p:sp>
          <p:nvSpPr>
            <p:cNvPr id="25" name="Freeform: Shape 24">
              <a:extLst>
                <a:ext uri="{FF2B5EF4-FFF2-40B4-BE49-F238E27FC236}">
                  <a16:creationId xmlns:a16="http://schemas.microsoft.com/office/drawing/2014/main" id="{2E6DBC70-7CCE-4757-A981-3316935336A5}"/>
                </a:ext>
              </a:extLst>
            </p:cNvPr>
            <p:cNvSpPr/>
            <p:nvPr/>
          </p:nvSpPr>
          <p:spPr>
            <a:xfrm>
              <a:off x="1695451" y="5695950"/>
              <a:ext cx="2190750" cy="205755"/>
            </a:xfrm>
            <a:custGeom>
              <a:avLst/>
              <a:gdLst>
                <a:gd name="connsiteX0" fmla="*/ 0 w 2190750"/>
                <a:gd name="connsiteY0" fmla="*/ 171450 h 205755"/>
                <a:gd name="connsiteX1" fmla="*/ 2190750 w 2190750"/>
                <a:gd name="connsiteY1" fmla="*/ 0 h 205755"/>
              </a:gdLst>
              <a:ahLst/>
              <a:cxnLst>
                <a:cxn ang="0">
                  <a:pos x="connsiteX0" y="connsiteY0"/>
                </a:cxn>
                <a:cxn ang="0">
                  <a:pos x="connsiteX1" y="connsiteY1"/>
                </a:cxn>
              </a:cxnLst>
              <a:rect l="l" t="t" r="r" b="b"/>
              <a:pathLst>
                <a:path w="2190750" h="205755" extrusionOk="0">
                  <a:moveTo>
                    <a:pt x="0" y="171450"/>
                  </a:moveTo>
                  <a:cubicBezTo>
                    <a:pt x="788381" y="390665"/>
                    <a:pt x="1700002" y="33808"/>
                    <a:pt x="2190750" y="0"/>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2152650"/>
                        <a:gd name="connsiteY0" fmla="*/ 152400 h 177935"/>
                        <a:gd name="connsiteX1" fmla="*/ 2152650 w 2152650"/>
                        <a:gd name="connsiteY1" fmla="*/ 0 h 177935"/>
                        <a:gd name="connsiteX0" fmla="*/ 0 w 2190750"/>
                        <a:gd name="connsiteY0" fmla="*/ 171450 h 205755"/>
                        <a:gd name="connsiteX1" fmla="*/ 2190750 w 2190750"/>
                        <a:gd name="connsiteY1" fmla="*/ 0 h 205755"/>
                      </a:gdLst>
                      <a:ahLst/>
                      <a:cxnLst>
                        <a:cxn ang="0">
                          <a:pos x="connsiteX0" y="connsiteY0"/>
                        </a:cxn>
                        <a:cxn ang="0">
                          <a:pos x="connsiteX1" y="connsiteY1"/>
                        </a:cxn>
                      </a:cxnLst>
                      <a:rect l="l" t="t" r="r" b="b"/>
                      <a:pathLst>
                        <a:path w="2190750" h="205755" extrusionOk="0">
                          <a:moveTo>
                            <a:pt x="0" y="171450"/>
                          </a:moveTo>
                          <a:cubicBezTo>
                            <a:pt x="827505" y="294619"/>
                            <a:pt x="1652141" y="50358"/>
                            <a:pt x="2190750"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EFF5A76D-39C3-4CD3-9C5D-0B1D9FAA81EC}"/>
              </a:ext>
            </a:extLst>
          </p:cNvPr>
          <p:cNvGrpSpPr/>
          <p:nvPr/>
        </p:nvGrpSpPr>
        <p:grpSpPr>
          <a:xfrm>
            <a:off x="248841" y="4381703"/>
            <a:ext cx="2263949" cy="523220"/>
            <a:chOff x="248841" y="4381703"/>
            <a:chExt cx="2263949" cy="523220"/>
          </a:xfrm>
        </p:grpSpPr>
        <p:sp>
          <p:nvSpPr>
            <p:cNvPr id="15" name="TextBox 14">
              <a:extLst>
                <a:ext uri="{FF2B5EF4-FFF2-40B4-BE49-F238E27FC236}">
                  <a16:creationId xmlns:a16="http://schemas.microsoft.com/office/drawing/2014/main" id="{4825B456-65C2-435E-8C71-95F4E6B3C417}"/>
                </a:ext>
              </a:extLst>
            </p:cNvPr>
            <p:cNvSpPr txBox="1"/>
            <p:nvPr/>
          </p:nvSpPr>
          <p:spPr>
            <a:xfrm>
              <a:off x="248841" y="4381703"/>
              <a:ext cx="2076300" cy="523220"/>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Sanctity of life?</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Social justice?</a:t>
              </a:r>
            </a:p>
          </p:txBody>
        </p:sp>
        <p:sp>
          <p:nvSpPr>
            <p:cNvPr id="26" name="Freeform: Shape 25">
              <a:extLst>
                <a:ext uri="{FF2B5EF4-FFF2-40B4-BE49-F238E27FC236}">
                  <a16:creationId xmlns:a16="http://schemas.microsoft.com/office/drawing/2014/main" id="{828483A9-A307-4FEB-A8D8-B9EABD781E28}"/>
                </a:ext>
              </a:extLst>
            </p:cNvPr>
            <p:cNvSpPr/>
            <p:nvPr/>
          </p:nvSpPr>
          <p:spPr>
            <a:xfrm>
              <a:off x="1626965" y="4620510"/>
              <a:ext cx="885825" cy="83539"/>
            </a:xfrm>
            <a:custGeom>
              <a:avLst/>
              <a:gdLst>
                <a:gd name="connsiteX0" fmla="*/ 0 w 885825"/>
                <a:gd name="connsiteY0" fmla="*/ 49738 h 83539"/>
                <a:gd name="connsiteX1" fmla="*/ 885825 w 885825"/>
                <a:gd name="connsiteY1" fmla="*/ 11638 h 83539"/>
              </a:gdLst>
              <a:ahLst/>
              <a:cxnLst>
                <a:cxn ang="0">
                  <a:pos x="connsiteX0" y="connsiteY0"/>
                </a:cxn>
                <a:cxn ang="0">
                  <a:pos x="connsiteX1" y="connsiteY1"/>
                </a:cxn>
              </a:cxnLst>
              <a:rect l="l" t="t" r="r" b="b"/>
              <a:pathLst>
                <a:path w="885825" h="83539" extrusionOk="0">
                  <a:moveTo>
                    <a:pt x="0" y="49738"/>
                  </a:moveTo>
                  <a:cubicBezTo>
                    <a:pt x="481297" y="187115"/>
                    <a:pt x="467622" y="-55840"/>
                    <a:pt x="885825" y="11638"/>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885825"/>
                        <a:gd name="connsiteY0" fmla="*/ 38100 h 76112"/>
                        <a:gd name="connsiteX1" fmla="*/ 885825 w 885825"/>
                        <a:gd name="connsiteY1" fmla="*/ 0 h 76112"/>
                        <a:gd name="connsiteX0" fmla="*/ 0 w 885825"/>
                        <a:gd name="connsiteY0" fmla="*/ 49738 h 83539"/>
                        <a:gd name="connsiteX1" fmla="*/ 885825 w 885825"/>
                        <a:gd name="connsiteY1" fmla="*/ 11638 h 83539"/>
                      </a:gdLst>
                      <a:ahLst/>
                      <a:cxnLst>
                        <a:cxn ang="0">
                          <a:pos x="connsiteX0" y="connsiteY0"/>
                        </a:cxn>
                        <a:cxn ang="0">
                          <a:pos x="connsiteX1" y="connsiteY1"/>
                        </a:cxn>
                      </a:cxnLst>
                      <a:rect l="l" t="t" r="r" b="b"/>
                      <a:pathLst>
                        <a:path w="885825" h="83539" extrusionOk="0">
                          <a:moveTo>
                            <a:pt x="0" y="49738"/>
                          </a:moveTo>
                          <a:cubicBezTo>
                            <a:pt x="491021" y="163243"/>
                            <a:pt x="452819" y="-50721"/>
                            <a:pt x="885825" y="1163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B54024D5-5C69-4D49-8603-A04D815765AA}"/>
              </a:ext>
            </a:extLst>
          </p:cNvPr>
          <p:cNvGrpSpPr/>
          <p:nvPr/>
        </p:nvGrpSpPr>
        <p:grpSpPr>
          <a:xfrm>
            <a:off x="248841" y="2975216"/>
            <a:ext cx="1661542" cy="1169551"/>
            <a:chOff x="248841" y="2975216"/>
            <a:chExt cx="1661542" cy="1169551"/>
          </a:xfrm>
        </p:grpSpPr>
        <p:sp>
          <p:nvSpPr>
            <p:cNvPr id="16" name="TextBox 15">
              <a:extLst>
                <a:ext uri="{FF2B5EF4-FFF2-40B4-BE49-F238E27FC236}">
                  <a16:creationId xmlns:a16="http://schemas.microsoft.com/office/drawing/2014/main" id="{2D151313-5C9A-4C4F-A83C-73F303712369}"/>
                </a:ext>
              </a:extLst>
            </p:cNvPr>
            <p:cNvSpPr txBox="1"/>
            <p:nvPr/>
          </p:nvSpPr>
          <p:spPr>
            <a:xfrm>
              <a:off x="248841" y="2975216"/>
              <a:ext cx="1661542" cy="1169551"/>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Human beings’ relation with nature / the world?</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Connectedness?</a:t>
              </a:r>
            </a:p>
          </p:txBody>
        </p:sp>
        <p:sp>
          <p:nvSpPr>
            <p:cNvPr id="27" name="Freeform: Shape 26">
              <a:extLst>
                <a:ext uri="{FF2B5EF4-FFF2-40B4-BE49-F238E27FC236}">
                  <a16:creationId xmlns:a16="http://schemas.microsoft.com/office/drawing/2014/main" id="{4747598C-3057-428A-9FE2-FFBB04D7BF45}"/>
                </a:ext>
              </a:extLst>
            </p:cNvPr>
            <p:cNvSpPr/>
            <p:nvPr/>
          </p:nvSpPr>
          <p:spPr>
            <a:xfrm>
              <a:off x="1281692" y="3585630"/>
              <a:ext cx="628650" cy="224390"/>
            </a:xfrm>
            <a:custGeom>
              <a:avLst/>
              <a:gdLst>
                <a:gd name="connsiteX0" fmla="*/ 0 w 628650"/>
                <a:gd name="connsiteY0" fmla="*/ 219075 h 224390"/>
                <a:gd name="connsiteX1" fmla="*/ 628650 w 628650"/>
                <a:gd name="connsiteY1" fmla="*/ 0 h 224390"/>
              </a:gdLst>
              <a:ahLst/>
              <a:cxnLst>
                <a:cxn ang="0">
                  <a:pos x="connsiteX0" y="connsiteY0"/>
                </a:cxn>
                <a:cxn ang="0">
                  <a:pos x="connsiteX1" y="connsiteY1"/>
                </a:cxn>
              </a:cxnLst>
              <a:rect l="l" t="t" r="r" b="b"/>
              <a:pathLst>
                <a:path w="628650" h="224390" extrusionOk="0">
                  <a:moveTo>
                    <a:pt x="0" y="219075"/>
                  </a:moveTo>
                  <a:cubicBezTo>
                    <a:pt x="273976" y="283490"/>
                    <a:pt x="386481" y="69897"/>
                    <a:pt x="628650" y="0"/>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628650"/>
                        <a:gd name="connsiteY0" fmla="*/ 219075 h 221604"/>
                        <a:gd name="connsiteX1" fmla="*/ 628650 w 628650"/>
                        <a:gd name="connsiteY1" fmla="*/ 0 h 221604"/>
                        <a:gd name="connsiteX0" fmla="*/ 0 w 628650"/>
                        <a:gd name="connsiteY0" fmla="*/ 219075 h 224390"/>
                        <a:gd name="connsiteX1" fmla="*/ 628650 w 628650"/>
                        <a:gd name="connsiteY1" fmla="*/ 0 h 224390"/>
                      </a:gdLst>
                      <a:ahLst/>
                      <a:cxnLst>
                        <a:cxn ang="0">
                          <a:pos x="connsiteX0" y="connsiteY0"/>
                        </a:cxn>
                        <a:cxn ang="0">
                          <a:pos x="connsiteX1" y="connsiteY1"/>
                        </a:cxn>
                      </a:cxnLst>
                      <a:rect l="l" t="t" r="r" b="b"/>
                      <a:pathLst>
                        <a:path w="628650" h="224390" extrusionOk="0">
                          <a:moveTo>
                            <a:pt x="0" y="219075"/>
                          </a:moveTo>
                          <a:cubicBezTo>
                            <a:pt x="284712" y="257133"/>
                            <a:pt x="353992" y="81131"/>
                            <a:pt x="628650"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id="{6269D098-177B-4ABD-966A-ED487D049096}"/>
              </a:ext>
            </a:extLst>
          </p:cNvPr>
          <p:cNvGrpSpPr/>
          <p:nvPr/>
        </p:nvGrpSpPr>
        <p:grpSpPr>
          <a:xfrm>
            <a:off x="229833" y="1761510"/>
            <a:ext cx="2252009" cy="738664"/>
            <a:chOff x="229833" y="1761510"/>
            <a:chExt cx="2252009" cy="738664"/>
          </a:xfrm>
        </p:grpSpPr>
        <p:sp>
          <p:nvSpPr>
            <p:cNvPr id="17" name="TextBox 16">
              <a:extLst>
                <a:ext uri="{FF2B5EF4-FFF2-40B4-BE49-F238E27FC236}">
                  <a16:creationId xmlns:a16="http://schemas.microsoft.com/office/drawing/2014/main" id="{10E7E34D-39C6-4264-AB89-897BF8AC0F25}"/>
                </a:ext>
              </a:extLst>
            </p:cNvPr>
            <p:cNvSpPr txBox="1"/>
            <p:nvPr/>
          </p:nvSpPr>
          <p:spPr>
            <a:xfrm>
              <a:off x="229833" y="1761510"/>
              <a:ext cx="2076300" cy="738664"/>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Culturally sensitive/ appropriate?</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Respectful?</a:t>
              </a:r>
            </a:p>
          </p:txBody>
        </p:sp>
        <p:sp>
          <p:nvSpPr>
            <p:cNvPr id="28" name="Freeform: Shape 27">
              <a:extLst>
                <a:ext uri="{FF2B5EF4-FFF2-40B4-BE49-F238E27FC236}">
                  <a16:creationId xmlns:a16="http://schemas.microsoft.com/office/drawing/2014/main" id="{A13696CD-25BF-4EFD-9920-FC0ED44E6F10}"/>
                </a:ext>
              </a:extLst>
            </p:cNvPr>
            <p:cNvSpPr/>
            <p:nvPr/>
          </p:nvSpPr>
          <p:spPr>
            <a:xfrm>
              <a:off x="1615067" y="2165589"/>
              <a:ext cx="866775" cy="101208"/>
            </a:xfrm>
            <a:custGeom>
              <a:avLst/>
              <a:gdLst>
                <a:gd name="connsiteX0" fmla="*/ 0 w 866775"/>
                <a:gd name="connsiteY0" fmla="*/ 95250 h 101208"/>
                <a:gd name="connsiteX1" fmla="*/ 866775 w 866775"/>
                <a:gd name="connsiteY1" fmla="*/ 0 h 101208"/>
              </a:gdLst>
              <a:ahLst/>
              <a:cxnLst>
                <a:cxn ang="0">
                  <a:pos x="connsiteX0" y="connsiteY0"/>
                </a:cxn>
                <a:cxn ang="0">
                  <a:pos x="connsiteX1" y="connsiteY1"/>
                </a:cxn>
              </a:cxnLst>
              <a:rect l="l" t="t" r="r" b="b"/>
              <a:pathLst>
                <a:path w="866775" h="101208" extrusionOk="0">
                  <a:moveTo>
                    <a:pt x="0" y="95250"/>
                  </a:moveTo>
                  <a:cubicBezTo>
                    <a:pt x="444409" y="117966"/>
                    <a:pt x="647493" y="103287"/>
                    <a:pt x="866775" y="0"/>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866775"/>
                        <a:gd name="connsiteY0" fmla="*/ 95250 h 152523"/>
                        <a:gd name="connsiteX1" fmla="*/ 866775 w 866775"/>
                        <a:gd name="connsiteY1" fmla="*/ 0 h 152523"/>
                        <a:gd name="connsiteX0" fmla="*/ 0 w 866775"/>
                        <a:gd name="connsiteY0" fmla="*/ 95250 h 101208"/>
                        <a:gd name="connsiteX1" fmla="*/ 866775 w 866775"/>
                        <a:gd name="connsiteY1" fmla="*/ 0 h 101208"/>
                      </a:gdLst>
                      <a:ahLst/>
                      <a:cxnLst>
                        <a:cxn ang="0">
                          <a:pos x="connsiteX0" y="connsiteY0"/>
                        </a:cxn>
                        <a:cxn ang="0">
                          <a:pos x="connsiteX1" y="connsiteY1"/>
                        </a:cxn>
                      </a:cxnLst>
                      <a:rect l="l" t="t" r="r" b="b"/>
                      <a:pathLst>
                        <a:path w="866775" h="101208" extrusionOk="0">
                          <a:moveTo>
                            <a:pt x="0" y="95250"/>
                          </a:moveTo>
                          <a:cubicBezTo>
                            <a:pt x="449115" y="106412"/>
                            <a:pt x="616286" y="114078"/>
                            <a:pt x="866775"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4C4930E9-9140-462D-92C4-CB4F19B07F97}"/>
              </a:ext>
            </a:extLst>
          </p:cNvPr>
          <p:cNvGrpSpPr/>
          <p:nvPr/>
        </p:nvGrpSpPr>
        <p:grpSpPr>
          <a:xfrm>
            <a:off x="255365" y="622382"/>
            <a:ext cx="3673325" cy="738664"/>
            <a:chOff x="255365" y="622382"/>
            <a:chExt cx="3673325" cy="738664"/>
          </a:xfrm>
        </p:grpSpPr>
        <p:sp>
          <p:nvSpPr>
            <p:cNvPr id="9" name="TextBox 8">
              <a:extLst>
                <a:ext uri="{FF2B5EF4-FFF2-40B4-BE49-F238E27FC236}">
                  <a16:creationId xmlns:a16="http://schemas.microsoft.com/office/drawing/2014/main" id="{1EDE491F-A230-4C3A-A2A3-A9077C218331}"/>
                </a:ext>
              </a:extLst>
            </p:cNvPr>
            <p:cNvSpPr txBox="1"/>
            <p:nvPr/>
          </p:nvSpPr>
          <p:spPr>
            <a:xfrm>
              <a:off x="255365" y="622382"/>
              <a:ext cx="2448106" cy="738664"/>
            </a:xfrm>
            <a:prstGeom prst="rect">
              <a:avLst/>
            </a:prstGeom>
            <a:noFill/>
          </p:spPr>
          <p:txBody>
            <a:bodyPr wrap="non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Right material for the job?</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Improved performance?</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Innovative solution?</a:t>
              </a:r>
            </a:p>
          </p:txBody>
        </p:sp>
        <p:sp>
          <p:nvSpPr>
            <p:cNvPr id="29" name="Freeform: Shape 28">
              <a:extLst>
                <a:ext uri="{FF2B5EF4-FFF2-40B4-BE49-F238E27FC236}">
                  <a16:creationId xmlns:a16="http://schemas.microsoft.com/office/drawing/2014/main" id="{A39F0D32-DC7D-41A9-B694-0E32F86989C8}"/>
                </a:ext>
              </a:extLst>
            </p:cNvPr>
            <p:cNvSpPr/>
            <p:nvPr/>
          </p:nvSpPr>
          <p:spPr>
            <a:xfrm>
              <a:off x="2452315" y="1102420"/>
              <a:ext cx="1476375" cy="94415"/>
            </a:xfrm>
            <a:custGeom>
              <a:avLst/>
              <a:gdLst>
                <a:gd name="connsiteX0" fmla="*/ 0 w 1476375"/>
                <a:gd name="connsiteY0" fmla="*/ 29517 h 94415"/>
                <a:gd name="connsiteX1" fmla="*/ 1476375 w 1476375"/>
                <a:gd name="connsiteY1" fmla="*/ 39042 h 94415"/>
              </a:gdLst>
              <a:ahLst/>
              <a:cxnLst>
                <a:cxn ang="0">
                  <a:pos x="connsiteX0" y="connsiteY0"/>
                </a:cxn>
                <a:cxn ang="0">
                  <a:pos x="connsiteX1" y="connsiteY1"/>
                </a:cxn>
              </a:cxnLst>
              <a:rect l="l" t="t" r="r" b="b"/>
              <a:pathLst>
                <a:path w="1476375" h="94415" extrusionOk="0">
                  <a:moveTo>
                    <a:pt x="0" y="29517"/>
                  </a:moveTo>
                  <a:cubicBezTo>
                    <a:pt x="285266" y="284429"/>
                    <a:pt x="1175152" y="-114641"/>
                    <a:pt x="1476375" y="39042"/>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1476375"/>
                        <a:gd name="connsiteY0" fmla="*/ 77387 h 116301"/>
                        <a:gd name="connsiteX1" fmla="*/ 1476375 w 1476375"/>
                        <a:gd name="connsiteY1" fmla="*/ 29762 h 116301"/>
                        <a:gd name="connsiteX0" fmla="*/ 0 w 1476375"/>
                        <a:gd name="connsiteY0" fmla="*/ 29517 h 94415"/>
                        <a:gd name="connsiteX1" fmla="*/ 1476375 w 1476375"/>
                        <a:gd name="connsiteY1" fmla="*/ 39042 h 94415"/>
                      </a:gdLst>
                      <a:ahLst/>
                      <a:cxnLst>
                        <a:cxn ang="0">
                          <a:pos x="connsiteX0" y="connsiteY0"/>
                        </a:cxn>
                        <a:cxn ang="0">
                          <a:pos x="connsiteX1" y="connsiteY1"/>
                        </a:cxn>
                      </a:cxnLst>
                      <a:rect l="l" t="t" r="r" b="b"/>
                      <a:pathLst>
                        <a:path w="1476375" h="94415" extrusionOk="0">
                          <a:moveTo>
                            <a:pt x="0" y="29517"/>
                          </a:moveTo>
                          <a:cubicBezTo>
                            <a:pt x="307744" y="229246"/>
                            <a:pt x="1161132" y="-109793"/>
                            <a:pt x="1476375" y="39042"/>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5C1F212F-D675-4485-9CE7-3597FAC32148}"/>
              </a:ext>
            </a:extLst>
          </p:cNvPr>
          <p:cNvGrpSpPr/>
          <p:nvPr/>
        </p:nvGrpSpPr>
        <p:grpSpPr>
          <a:xfrm>
            <a:off x="7203867" y="2773796"/>
            <a:ext cx="1852042" cy="1281286"/>
            <a:chOff x="7043117" y="2286575"/>
            <a:chExt cx="1852042" cy="1281286"/>
          </a:xfrm>
        </p:grpSpPr>
        <p:sp>
          <p:nvSpPr>
            <p:cNvPr id="12" name="TextBox 11">
              <a:extLst>
                <a:ext uri="{FF2B5EF4-FFF2-40B4-BE49-F238E27FC236}">
                  <a16:creationId xmlns:a16="http://schemas.microsoft.com/office/drawing/2014/main" id="{E856B849-1C2A-42AE-BC3C-F7ACD354F7A1}"/>
                </a:ext>
              </a:extLst>
            </p:cNvPr>
            <p:cNvSpPr txBox="1"/>
            <p:nvPr/>
          </p:nvSpPr>
          <p:spPr>
            <a:xfrm>
              <a:off x="7233617" y="2286575"/>
              <a:ext cx="1661542" cy="954107"/>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Pleasing to handle?</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Attractive to look at?</a:t>
              </a:r>
            </a:p>
          </p:txBody>
        </p:sp>
        <p:sp>
          <p:nvSpPr>
            <p:cNvPr id="30" name="Freeform: Shape 29">
              <a:extLst>
                <a:ext uri="{FF2B5EF4-FFF2-40B4-BE49-F238E27FC236}">
                  <a16:creationId xmlns:a16="http://schemas.microsoft.com/office/drawing/2014/main" id="{8C29464D-E914-4C85-92C7-B1DF3BC3AFE4}"/>
                </a:ext>
              </a:extLst>
            </p:cNvPr>
            <p:cNvSpPr/>
            <p:nvPr/>
          </p:nvSpPr>
          <p:spPr>
            <a:xfrm flipH="1">
              <a:off x="7043117" y="3222916"/>
              <a:ext cx="800100" cy="344945"/>
            </a:xfrm>
            <a:custGeom>
              <a:avLst/>
              <a:gdLst>
                <a:gd name="connsiteX0" fmla="*/ 0 w 800100"/>
                <a:gd name="connsiteY0" fmla="*/ 0 h 344945"/>
                <a:gd name="connsiteX1" fmla="*/ 800100 w 800100"/>
                <a:gd name="connsiteY1" fmla="*/ 238125 h 344945"/>
              </a:gdLst>
              <a:ahLst/>
              <a:cxnLst>
                <a:cxn ang="0">
                  <a:pos x="connsiteX0" y="connsiteY0"/>
                </a:cxn>
                <a:cxn ang="0">
                  <a:pos x="connsiteX1" y="connsiteY1"/>
                </a:cxn>
              </a:cxnLst>
              <a:rect l="l" t="t" r="r" b="b"/>
              <a:pathLst>
                <a:path w="800100" h="344945" extrusionOk="0">
                  <a:moveTo>
                    <a:pt x="0" y="0"/>
                  </a:moveTo>
                  <a:cubicBezTo>
                    <a:pt x="157010" y="519490"/>
                    <a:pt x="504917" y="339173"/>
                    <a:pt x="800100" y="238125"/>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800100"/>
                        <a:gd name="connsiteY0" fmla="*/ 0 h 389219"/>
                        <a:gd name="connsiteX1" fmla="*/ 800100 w 800100"/>
                        <a:gd name="connsiteY1" fmla="*/ 238125 h 389219"/>
                        <a:gd name="connsiteX0" fmla="*/ 0 w 800100"/>
                        <a:gd name="connsiteY0" fmla="*/ 0 h 344945"/>
                        <a:gd name="connsiteX1" fmla="*/ 800100 w 800100"/>
                        <a:gd name="connsiteY1" fmla="*/ 238125 h 344945"/>
                      </a:gdLst>
                      <a:ahLst/>
                      <a:cxnLst>
                        <a:cxn ang="0">
                          <a:pos x="connsiteX0" y="connsiteY0"/>
                        </a:cxn>
                        <a:cxn ang="0">
                          <a:pos x="connsiteX1" y="connsiteY1"/>
                        </a:cxn>
                      </a:cxnLst>
                      <a:rect l="l" t="t" r="r" b="b"/>
                      <a:pathLst>
                        <a:path w="800100" h="344945" extrusionOk="0">
                          <a:moveTo>
                            <a:pt x="0" y="0"/>
                          </a:moveTo>
                          <a:cubicBezTo>
                            <a:pt x="174056" y="477644"/>
                            <a:pt x="453773" y="356858"/>
                            <a:pt x="800100" y="238125"/>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7910F0D3-1312-4496-AFCB-F4CE078C15DF}"/>
              </a:ext>
            </a:extLst>
          </p:cNvPr>
          <p:cNvGrpSpPr/>
          <p:nvPr/>
        </p:nvGrpSpPr>
        <p:grpSpPr>
          <a:xfrm>
            <a:off x="6475751" y="4725776"/>
            <a:ext cx="2524125" cy="954107"/>
            <a:chOff x="6585917" y="4150181"/>
            <a:chExt cx="2524125" cy="954107"/>
          </a:xfrm>
        </p:grpSpPr>
        <p:sp>
          <p:nvSpPr>
            <p:cNvPr id="13" name="TextBox 12">
              <a:extLst>
                <a:ext uri="{FF2B5EF4-FFF2-40B4-BE49-F238E27FC236}">
                  <a16:creationId xmlns:a16="http://schemas.microsoft.com/office/drawing/2014/main" id="{FECCE375-54C8-499D-9751-F57418B2F09B}"/>
                </a:ext>
              </a:extLst>
            </p:cNvPr>
            <p:cNvSpPr txBox="1"/>
            <p:nvPr/>
          </p:nvSpPr>
          <p:spPr>
            <a:xfrm>
              <a:off x="7152210" y="4150181"/>
              <a:ext cx="1957832" cy="954107"/>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Equality of sex, gender, race, etc.?</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Regard for the disadvantaged?</a:t>
              </a:r>
            </a:p>
          </p:txBody>
        </p:sp>
        <p:sp>
          <p:nvSpPr>
            <p:cNvPr id="31" name="Freeform: Shape 30">
              <a:extLst>
                <a:ext uri="{FF2B5EF4-FFF2-40B4-BE49-F238E27FC236}">
                  <a16:creationId xmlns:a16="http://schemas.microsoft.com/office/drawing/2014/main" id="{ACCA6F3A-B9A9-4180-BCFB-742E725BA94A}"/>
                </a:ext>
              </a:extLst>
            </p:cNvPr>
            <p:cNvSpPr/>
            <p:nvPr/>
          </p:nvSpPr>
          <p:spPr>
            <a:xfrm flipH="1">
              <a:off x="6585917" y="4815834"/>
              <a:ext cx="657225" cy="200624"/>
            </a:xfrm>
            <a:custGeom>
              <a:avLst/>
              <a:gdLst>
                <a:gd name="connsiteX0" fmla="*/ 0 w 657225"/>
                <a:gd name="connsiteY0" fmla="*/ 123825 h 200624"/>
                <a:gd name="connsiteX1" fmla="*/ 657225 w 657225"/>
                <a:gd name="connsiteY1" fmla="*/ 0 h 200624"/>
              </a:gdLst>
              <a:ahLst/>
              <a:cxnLst>
                <a:cxn ang="0">
                  <a:pos x="connsiteX0" y="connsiteY0"/>
                </a:cxn>
                <a:cxn ang="0">
                  <a:pos x="connsiteX1" y="connsiteY1"/>
                </a:cxn>
              </a:cxnLst>
              <a:rect l="l" t="t" r="r" b="b"/>
              <a:pathLst>
                <a:path w="657225" h="200624" extrusionOk="0">
                  <a:moveTo>
                    <a:pt x="0" y="123825"/>
                  </a:moveTo>
                  <a:cubicBezTo>
                    <a:pt x="291873" y="268168"/>
                    <a:pt x="330996" y="206766"/>
                    <a:pt x="657225" y="0"/>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752475"/>
                        <a:gd name="connsiteY0" fmla="*/ 152400 h 218978"/>
                        <a:gd name="connsiteX1" fmla="*/ 752475 w 752475"/>
                        <a:gd name="connsiteY1" fmla="*/ 0 h 218978"/>
                        <a:gd name="connsiteX0" fmla="*/ 0 w 657225"/>
                        <a:gd name="connsiteY0" fmla="*/ 123825 h 200624"/>
                        <a:gd name="connsiteX1" fmla="*/ 657225 w 657225"/>
                        <a:gd name="connsiteY1" fmla="*/ 0 h 200624"/>
                      </a:gdLst>
                      <a:ahLst/>
                      <a:cxnLst>
                        <a:cxn ang="0">
                          <a:pos x="connsiteX0" y="connsiteY0"/>
                        </a:cxn>
                        <a:cxn ang="0">
                          <a:pos x="connsiteX1" y="connsiteY1"/>
                        </a:cxn>
                      </a:cxnLst>
                      <a:rect l="l" t="t" r="r" b="b"/>
                      <a:pathLst>
                        <a:path w="657225" h="200624" extrusionOk="0">
                          <a:moveTo>
                            <a:pt x="0" y="123825"/>
                          </a:moveTo>
                          <a:cubicBezTo>
                            <a:pt x="294430" y="261891"/>
                            <a:pt x="322366" y="209750"/>
                            <a:pt x="657225"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33E3F6C5-A54D-469A-974D-74DD9F26BE8A}"/>
              </a:ext>
            </a:extLst>
          </p:cNvPr>
          <p:cNvGrpSpPr/>
          <p:nvPr/>
        </p:nvGrpSpPr>
        <p:grpSpPr>
          <a:xfrm>
            <a:off x="6655525" y="1406591"/>
            <a:ext cx="2400384" cy="1070601"/>
            <a:chOff x="6566867" y="678629"/>
            <a:chExt cx="2400384" cy="1070601"/>
          </a:xfrm>
        </p:grpSpPr>
        <p:sp>
          <p:nvSpPr>
            <p:cNvPr id="10" name="TextBox 9">
              <a:extLst>
                <a:ext uri="{FF2B5EF4-FFF2-40B4-BE49-F238E27FC236}">
                  <a16:creationId xmlns:a16="http://schemas.microsoft.com/office/drawing/2014/main" id="{E318A58B-4710-4EDC-A042-3ED388586F65}"/>
                </a:ext>
              </a:extLst>
            </p:cNvPr>
            <p:cNvSpPr txBox="1"/>
            <p:nvPr/>
          </p:nvSpPr>
          <p:spPr>
            <a:xfrm>
              <a:off x="6732240" y="678629"/>
              <a:ext cx="2235011" cy="738664"/>
            </a:xfrm>
            <a:prstGeom prst="rect">
              <a:avLst/>
            </a:prstGeom>
            <a:noFill/>
          </p:spPr>
          <p:txBody>
            <a:bodyPr wrap="square" rtlCol="0">
              <a:spAutoFit/>
            </a:bodyPr>
            <a:lstStyle/>
            <a:p>
              <a:pPr marL="180975" indent="-180975">
                <a:buFont typeface="Arial" panose="020B0604020202020204" pitchFamily="34" charset="0"/>
                <a:buChar char="•"/>
              </a:pPr>
              <a:r>
                <a:rPr lang="en-GB" sz="1400" dirty="0">
                  <a:solidFill>
                    <a:schemeClr val="accent2"/>
                  </a:solidFill>
                  <a:latin typeface="Ink Free" panose="03080402000500000000" pitchFamily="66" charset="0"/>
                </a:rPr>
                <a:t>Effective use of resources?</a:t>
              </a:r>
            </a:p>
            <a:p>
              <a:pPr marL="180975" indent="-180975">
                <a:buFont typeface="Arial" panose="020B0604020202020204" pitchFamily="34" charset="0"/>
                <a:buChar char="•"/>
              </a:pPr>
              <a:r>
                <a:rPr lang="en-GB" sz="1400" dirty="0">
                  <a:solidFill>
                    <a:schemeClr val="accent2"/>
                  </a:solidFill>
                  <a:latin typeface="Ink Free" panose="03080402000500000000" pitchFamily="66" charset="0"/>
                </a:rPr>
                <a:t>Maximising added value?</a:t>
              </a:r>
            </a:p>
          </p:txBody>
        </p:sp>
        <p:sp>
          <p:nvSpPr>
            <p:cNvPr id="33" name="Freeform: Shape 32">
              <a:extLst>
                <a:ext uri="{FF2B5EF4-FFF2-40B4-BE49-F238E27FC236}">
                  <a16:creationId xmlns:a16="http://schemas.microsoft.com/office/drawing/2014/main" id="{391B6E17-2A76-4388-88C9-72370A7FACA2}"/>
                </a:ext>
              </a:extLst>
            </p:cNvPr>
            <p:cNvSpPr/>
            <p:nvPr/>
          </p:nvSpPr>
          <p:spPr>
            <a:xfrm flipH="1">
              <a:off x="6566867" y="1425857"/>
              <a:ext cx="828675" cy="323373"/>
            </a:xfrm>
            <a:custGeom>
              <a:avLst/>
              <a:gdLst>
                <a:gd name="connsiteX0" fmla="*/ 0 w 828675"/>
                <a:gd name="connsiteY0" fmla="*/ 0 h 323373"/>
                <a:gd name="connsiteX1" fmla="*/ 828675 w 828675"/>
                <a:gd name="connsiteY1" fmla="*/ 295275 h 323373"/>
              </a:gdLst>
              <a:ahLst/>
              <a:cxnLst>
                <a:cxn ang="0">
                  <a:pos x="connsiteX0" y="connsiteY0"/>
                </a:cxn>
                <a:cxn ang="0">
                  <a:pos x="connsiteX1" y="connsiteY1"/>
                </a:cxn>
              </a:cxnLst>
              <a:rect l="l" t="t" r="r" b="b"/>
              <a:pathLst>
                <a:path w="828675" h="323373" extrusionOk="0">
                  <a:moveTo>
                    <a:pt x="0" y="0"/>
                  </a:moveTo>
                  <a:cubicBezTo>
                    <a:pt x="130376" y="213480"/>
                    <a:pt x="454922" y="395454"/>
                    <a:pt x="828675" y="295275"/>
                  </a:cubicBezTo>
                </a:path>
              </a:pathLst>
            </a:custGeom>
            <a:noFill/>
            <a:ln w="19050">
              <a:solidFill>
                <a:schemeClr val="accent2"/>
              </a:solidFill>
              <a:headEnd type="none" w="med" len="med"/>
              <a:tailEnd type="arrow" w="med" len="med"/>
              <a:extLst>
                <a:ext uri="{C807C97D-BFC1-408E-A445-0C87EB9F89A2}">
                  <ask:lineSketchStyleProps xmlns:ask="http://schemas.microsoft.com/office/drawing/2018/sketchyshapes" sd="3929242023">
                    <a:custGeom>
                      <a:avLst/>
                      <a:gdLst>
                        <a:gd name="connsiteX0" fmla="*/ 0 w 638175"/>
                        <a:gd name="connsiteY0" fmla="*/ 0 h 282539"/>
                        <a:gd name="connsiteX1" fmla="*/ 638175 w 638175"/>
                        <a:gd name="connsiteY1" fmla="*/ 247650 h 282539"/>
                        <a:gd name="connsiteX0" fmla="*/ 0 w 828675"/>
                        <a:gd name="connsiteY0" fmla="*/ 0 h 323373"/>
                        <a:gd name="connsiteX1" fmla="*/ 828675 w 828675"/>
                        <a:gd name="connsiteY1" fmla="*/ 295275 h 323373"/>
                      </a:gdLst>
                      <a:ahLst/>
                      <a:cxnLst>
                        <a:cxn ang="0">
                          <a:pos x="connsiteX0" y="connsiteY0"/>
                        </a:cxn>
                        <a:cxn ang="0">
                          <a:pos x="connsiteX1" y="connsiteY1"/>
                        </a:cxn>
                      </a:cxnLst>
                      <a:rect l="l" t="t" r="r" b="b"/>
                      <a:pathLst>
                        <a:path w="828675" h="323373" extrusionOk="0">
                          <a:moveTo>
                            <a:pt x="0" y="0"/>
                          </a:moveTo>
                          <a:cubicBezTo>
                            <a:pt x="142437" y="183871"/>
                            <a:pt x="436444" y="401843"/>
                            <a:pt x="828675" y="295275"/>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4" name="Picture 2" descr="Chat Room Icons - Download Free Vector Icons | Noun Project">
            <a:extLst>
              <a:ext uri="{FF2B5EF4-FFF2-40B4-BE49-F238E27FC236}">
                <a16:creationId xmlns:a16="http://schemas.microsoft.com/office/drawing/2014/main" id="{B7F3F50D-00C8-4643-AF2C-9043F5A3055D}"/>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948" y="332656"/>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4AEDAE5-C0C9-441E-B28B-D88B44B3B334}"/>
              </a:ext>
            </a:extLst>
          </p:cNvPr>
          <p:cNvSpPr txBox="1"/>
          <p:nvPr/>
        </p:nvSpPr>
        <p:spPr>
          <a:xfrm>
            <a:off x="6021472" y="385209"/>
            <a:ext cx="2096779" cy="830997"/>
          </a:xfrm>
          <a:prstGeom prst="rect">
            <a:avLst/>
          </a:prstGeom>
          <a:noFill/>
        </p:spPr>
        <p:txBody>
          <a:bodyPr wrap="square" rtlCol="0">
            <a:spAutoFit/>
          </a:bodyPr>
          <a:lstStyle/>
          <a:p>
            <a:r>
              <a:rPr lang="en-GB" sz="2400" b="1" dirty="0">
                <a:solidFill>
                  <a:schemeClr val="accent2"/>
                </a:solidFill>
              </a:rPr>
              <a:t>What is missing?</a:t>
            </a:r>
          </a:p>
        </p:txBody>
      </p:sp>
    </p:spTree>
    <p:extLst>
      <p:ext uri="{BB962C8B-B14F-4D97-AF65-F5344CB8AC3E}">
        <p14:creationId xmlns:p14="http://schemas.microsoft.com/office/powerpoint/2010/main" val="21718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7"/>
                                        </p:tgtEl>
                                      </p:cBhvr>
                                    </p:animEffect>
                                    <p:set>
                                      <p:cBhvr>
                                        <p:cTn id="20" dur="1" fill="hold">
                                          <p:stCondLst>
                                            <p:cond delay="499"/>
                                          </p:stCondLst>
                                        </p:cTn>
                                        <p:tgtEl>
                                          <p:spTgt spid="3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9"/>
                                        </p:tgtEl>
                                      </p:cBhvr>
                                    </p:animEffect>
                                    <p:set>
                                      <p:cBhvr>
                                        <p:cTn id="36" dur="1" fill="hold">
                                          <p:stCondLst>
                                            <p:cond delay="499"/>
                                          </p:stCondLst>
                                        </p:cTn>
                                        <p:tgtEl>
                                          <p:spTgt spid="3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43"/>
                                        </p:tgtEl>
                                      </p:cBhvr>
                                    </p:animEffect>
                                    <p:set>
                                      <p:cBhvr>
                                        <p:cTn id="68" dur="1" fill="hold">
                                          <p:stCondLst>
                                            <p:cond delay="499"/>
                                          </p:stCondLst>
                                        </p:cTn>
                                        <p:tgtEl>
                                          <p:spTgt spid="43"/>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960E8-592D-491C-9081-7667E66E5DA1}"/>
              </a:ext>
            </a:extLst>
          </p:cNvPr>
          <p:cNvSpPr>
            <a:spLocks noGrp="1"/>
          </p:cNvSpPr>
          <p:nvPr>
            <p:ph type="ctrTitle"/>
          </p:nvPr>
        </p:nvSpPr>
        <p:spPr/>
        <p:txBody>
          <a:bodyPr/>
          <a:lstStyle/>
          <a:p>
            <a:r>
              <a:rPr lang="en-GB" dirty="0"/>
              <a:t>Values and Questioning</a:t>
            </a:r>
          </a:p>
        </p:txBody>
      </p:sp>
      <p:sp>
        <p:nvSpPr>
          <p:cNvPr id="6" name="Subtitle 5">
            <a:extLst>
              <a:ext uri="{FF2B5EF4-FFF2-40B4-BE49-F238E27FC236}">
                <a16:creationId xmlns:a16="http://schemas.microsoft.com/office/drawing/2014/main" id="{9E70F2AD-3C31-417E-8A60-4285B8912C0A}"/>
              </a:ext>
            </a:extLst>
          </p:cNvPr>
          <p:cNvSpPr>
            <a:spLocks noGrp="1"/>
          </p:cNvSpPr>
          <p:nvPr>
            <p:ph type="subTitle" idx="1"/>
          </p:nvPr>
        </p:nvSpPr>
        <p:spPr/>
        <p:txBody>
          <a:bodyPr/>
          <a:lstStyle/>
          <a:p>
            <a:r>
              <a:rPr lang="en-GB" dirty="0"/>
              <a:t>How we discuss, discover and explore values…</a:t>
            </a:r>
          </a:p>
        </p:txBody>
      </p:sp>
      <p:sp>
        <p:nvSpPr>
          <p:cNvPr id="4" name="Slide Number Placeholder 3">
            <a:extLst>
              <a:ext uri="{FF2B5EF4-FFF2-40B4-BE49-F238E27FC236}">
                <a16:creationId xmlns:a16="http://schemas.microsoft.com/office/drawing/2014/main" id="{89FC4254-ADEA-4416-9BFB-059D2A0B55F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43554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C142954B-D1D4-47C9-86D4-B4C4F8FF2BDB}"/>
              </a:ext>
            </a:extLst>
          </p:cNvPr>
          <p:cNvSpPr>
            <a:spLocks noGrp="1"/>
          </p:cNvSpPr>
          <p:nvPr>
            <p:ph type="title"/>
          </p:nvPr>
        </p:nvSpPr>
        <p:spPr/>
        <p:txBody>
          <a:bodyPr/>
          <a:lstStyle/>
          <a:p>
            <a:pPr eaLnBrk="1" hangingPunct="1"/>
            <a:r>
              <a:rPr lang="en-GB" altLang="en-US">
                <a:ea typeface="ＭＳ Ｐゴシック" panose="020B0600070205080204" pitchFamily="34" charset="-128"/>
                <a:cs typeface="Arial" panose="020B0604020202020204" pitchFamily="34" charset="0"/>
              </a:rPr>
              <a:t>Why questioning?</a:t>
            </a:r>
          </a:p>
        </p:txBody>
      </p:sp>
      <p:pic>
        <p:nvPicPr>
          <p:cNvPr id="6147" name="Content Placeholder 4">
            <a:extLst>
              <a:ext uri="{FF2B5EF4-FFF2-40B4-BE49-F238E27FC236}">
                <a16:creationId xmlns:a16="http://schemas.microsoft.com/office/drawing/2014/main" id="{DB4BD465-E070-4664-83C9-0C0B5CD4E38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303" y="1835150"/>
            <a:ext cx="8341643" cy="3178026"/>
          </a:xfrm>
          <a:effectLst>
            <a:outerShdw blurRad="292100" dist="139700" dir="2700000" algn="tl" rotWithShape="0">
              <a:srgbClr val="333333">
                <a:alpha val="64999"/>
              </a:srgbClr>
            </a:outerShdw>
          </a:effectLst>
        </p:spPr>
      </p:pic>
      <p:sp>
        <p:nvSpPr>
          <p:cNvPr id="4" name="Rectangle 3">
            <a:extLst>
              <a:ext uri="{FF2B5EF4-FFF2-40B4-BE49-F238E27FC236}">
                <a16:creationId xmlns:a16="http://schemas.microsoft.com/office/drawing/2014/main" id="{A8962E06-2F82-4592-8356-BDE0591290EC}"/>
              </a:ext>
            </a:extLst>
          </p:cNvPr>
          <p:cNvSpPr/>
          <p:nvPr/>
        </p:nvSpPr>
        <p:spPr>
          <a:xfrm>
            <a:off x="0" y="6424613"/>
            <a:ext cx="2306638" cy="368300"/>
          </a:xfrm>
          <a:prstGeom prst="rect">
            <a:avLst/>
          </a:prstGeom>
        </p:spPr>
        <p:txBody>
          <a:bodyPr wrap="none">
            <a:spAutoFit/>
          </a:bodyPr>
          <a:lstStyle/>
          <a:p>
            <a:pPr eaLnBrk="1" hangingPunct="1">
              <a:defRPr/>
            </a:pPr>
            <a:r>
              <a:rPr lang="en-GB" b="1" dirty="0">
                <a:solidFill>
                  <a:schemeClr val="bg1"/>
                </a:solidFill>
                <a:latin typeface="+mn-lt"/>
                <a:cs typeface="Arial" charset="0"/>
              </a:rPr>
              <a:t>(Hattie 2009: 182-183)</a:t>
            </a:r>
          </a:p>
        </p:txBody>
      </p:sp>
      <p:sp>
        <p:nvSpPr>
          <p:cNvPr id="7172" name="TextBox 5">
            <a:extLst>
              <a:ext uri="{FF2B5EF4-FFF2-40B4-BE49-F238E27FC236}">
                <a16:creationId xmlns:a16="http://schemas.microsoft.com/office/drawing/2014/main" id="{028AA2D4-161D-4608-A5C3-DC7E13A4FD61}"/>
              </a:ext>
            </a:extLst>
          </p:cNvPr>
          <p:cNvSpPr txBox="1">
            <a:spLocks noChangeArrowheads="1"/>
          </p:cNvSpPr>
          <p:nvPr/>
        </p:nvSpPr>
        <p:spPr bwMode="auto">
          <a:xfrm>
            <a:off x="509578" y="5239976"/>
            <a:ext cx="83093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00206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206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206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dirty="0">
                <a:solidFill>
                  <a:schemeClr val="tx2"/>
                </a:solidFill>
                <a:latin typeface="+mn-lt"/>
              </a:rPr>
              <a:t>“Training in questioning matters. [A research team] found that the questioning skills examined in studies were very open to change through training.”</a:t>
            </a:r>
          </a:p>
        </p:txBody>
      </p:sp>
      <p:sp>
        <p:nvSpPr>
          <p:cNvPr id="7173" name="TextBox 6">
            <a:extLst>
              <a:ext uri="{FF2B5EF4-FFF2-40B4-BE49-F238E27FC236}">
                <a16:creationId xmlns:a16="http://schemas.microsoft.com/office/drawing/2014/main" id="{7E07B914-E10C-457A-82D4-E2213E769F20}"/>
              </a:ext>
            </a:extLst>
          </p:cNvPr>
          <p:cNvSpPr txBox="1">
            <a:spLocks noChangeArrowheads="1"/>
          </p:cNvSpPr>
          <p:nvPr/>
        </p:nvSpPr>
        <p:spPr bwMode="auto">
          <a:xfrm>
            <a:off x="5528209" y="2055721"/>
            <a:ext cx="3138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206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206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dirty="0">
                <a:solidFill>
                  <a:schemeClr val="accent1"/>
                </a:solidFill>
                <a:latin typeface="+mn-lt"/>
              </a:rPr>
              <a:t>It has a measurable impact on learning</a:t>
            </a:r>
          </a:p>
        </p:txBody>
      </p:sp>
      <p:sp>
        <p:nvSpPr>
          <p:cNvPr id="7" name="TextBox 6">
            <a:extLst>
              <a:ext uri="{FF2B5EF4-FFF2-40B4-BE49-F238E27FC236}">
                <a16:creationId xmlns:a16="http://schemas.microsoft.com/office/drawing/2014/main" id="{1295400C-FE02-4471-A4E2-30B5CEEF2C27}"/>
              </a:ext>
            </a:extLst>
          </p:cNvPr>
          <p:cNvSpPr txBox="1"/>
          <p:nvPr/>
        </p:nvSpPr>
        <p:spPr>
          <a:xfrm>
            <a:off x="6202279" y="6270681"/>
            <a:ext cx="2114137" cy="369332"/>
          </a:xfrm>
          <a:prstGeom prst="rect">
            <a:avLst/>
          </a:prstGeom>
          <a:noFill/>
        </p:spPr>
        <p:txBody>
          <a:bodyPr wrap="square">
            <a:spAutoFit/>
          </a:bodyPr>
          <a:lstStyle/>
          <a:p>
            <a:pPr algn="r"/>
            <a:r>
              <a:rPr lang="en-GB" b="1" dirty="0">
                <a:solidFill>
                  <a:schemeClr val="accent2"/>
                </a:solidFill>
              </a:rPr>
              <a:t>(Hattie, 2009)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7969-8250-4037-A7BA-3A5A80BD19D2}"/>
              </a:ext>
            </a:extLst>
          </p:cNvPr>
          <p:cNvSpPr>
            <a:spLocks noGrp="1"/>
          </p:cNvSpPr>
          <p:nvPr>
            <p:ph type="title"/>
          </p:nvPr>
        </p:nvSpPr>
        <p:spPr/>
        <p:txBody>
          <a:bodyPr/>
          <a:lstStyle/>
          <a:p>
            <a:r>
              <a:rPr lang="en-GB" dirty="0"/>
              <a:t>Types of questions</a:t>
            </a:r>
          </a:p>
        </p:txBody>
      </p:sp>
      <p:sp>
        <p:nvSpPr>
          <p:cNvPr id="3" name="Content Placeholder 2">
            <a:extLst>
              <a:ext uri="{FF2B5EF4-FFF2-40B4-BE49-F238E27FC236}">
                <a16:creationId xmlns:a16="http://schemas.microsoft.com/office/drawing/2014/main" id="{AE372F8C-B1CD-48D0-8D22-24A752056529}"/>
              </a:ext>
            </a:extLst>
          </p:cNvPr>
          <p:cNvSpPr>
            <a:spLocks noGrp="1"/>
          </p:cNvSpPr>
          <p:nvPr>
            <p:ph idx="1"/>
          </p:nvPr>
        </p:nvSpPr>
        <p:spPr/>
        <p:txBody>
          <a:bodyPr>
            <a:normAutofit fontScale="92500" lnSpcReduction="20000"/>
          </a:bodyPr>
          <a:lstStyle/>
          <a:p>
            <a:pPr marL="0" indent="0" eaLnBrk="1" hangingPunct="1">
              <a:buFont typeface="Arial" charset="0"/>
              <a:buNone/>
              <a:defRPr/>
            </a:pPr>
            <a:r>
              <a:rPr lang="en-GB" b="1" dirty="0">
                <a:solidFill>
                  <a:schemeClr val="accent2"/>
                </a:solidFill>
              </a:rPr>
              <a:t>Convergent (‘drilling down’):</a:t>
            </a:r>
          </a:p>
          <a:p>
            <a:pPr eaLnBrk="1" hangingPunct="1">
              <a:buFont typeface="Arial" charset="0"/>
              <a:buChar char="•"/>
              <a:defRPr/>
            </a:pPr>
            <a:r>
              <a:rPr lang="en-GB" sz="2400" b="1" dirty="0"/>
              <a:t>Closed</a:t>
            </a:r>
            <a:r>
              <a:rPr lang="en-GB" sz="2400" dirty="0"/>
              <a:t> (factual, single word response – e.g. Yes/No)</a:t>
            </a:r>
          </a:p>
          <a:p>
            <a:pPr eaLnBrk="1" hangingPunct="1">
              <a:buFont typeface="Arial" charset="0"/>
              <a:buChar char="•"/>
              <a:defRPr/>
            </a:pPr>
            <a:r>
              <a:rPr lang="en-GB" sz="2400" b="1" dirty="0"/>
              <a:t>Managerial</a:t>
            </a:r>
            <a:r>
              <a:rPr lang="en-GB" sz="2400" dirty="0"/>
              <a:t> (classroom management)</a:t>
            </a:r>
          </a:p>
          <a:p>
            <a:pPr eaLnBrk="1" hangingPunct="1">
              <a:buFont typeface="Arial" charset="0"/>
              <a:buChar char="•"/>
              <a:defRPr/>
            </a:pPr>
            <a:r>
              <a:rPr lang="en-GB" sz="2400" b="1" dirty="0"/>
              <a:t>Rhetorical</a:t>
            </a:r>
            <a:r>
              <a:rPr lang="en-GB" sz="2400" dirty="0"/>
              <a:t> (to emphasise a point)</a:t>
            </a:r>
          </a:p>
          <a:p>
            <a:pPr eaLnBrk="1" hangingPunct="1">
              <a:buFont typeface="Arial" charset="0"/>
              <a:buChar char="•"/>
              <a:defRPr/>
            </a:pPr>
            <a:r>
              <a:rPr lang="en-GB" sz="2400" b="1" dirty="0"/>
              <a:t>Probing</a:t>
            </a:r>
            <a:r>
              <a:rPr lang="en-GB" sz="2400" dirty="0"/>
              <a:t>  (clarifying, awareness, focusing)</a:t>
            </a:r>
          </a:p>
          <a:p>
            <a:pPr marL="0" indent="0" eaLnBrk="1" hangingPunct="1">
              <a:buFont typeface="Arial" charset="0"/>
              <a:buNone/>
              <a:defRPr/>
            </a:pPr>
            <a:r>
              <a:rPr lang="en-GB" b="1" dirty="0">
                <a:solidFill>
                  <a:schemeClr val="accent2"/>
                </a:solidFill>
              </a:rPr>
              <a:t>Divergent (‘opening out’):</a:t>
            </a:r>
          </a:p>
          <a:p>
            <a:pPr eaLnBrk="1" hangingPunct="1">
              <a:buFont typeface="Arial" charset="0"/>
              <a:buChar char="•"/>
              <a:defRPr/>
            </a:pPr>
            <a:r>
              <a:rPr lang="en-GB" sz="2400" b="1" dirty="0"/>
              <a:t>Open</a:t>
            </a:r>
            <a:r>
              <a:rPr lang="en-GB" sz="2400" dirty="0"/>
              <a:t> (range of possible responses, interpretive)</a:t>
            </a:r>
          </a:p>
          <a:p>
            <a:pPr eaLnBrk="1" hangingPunct="1">
              <a:buFont typeface="Arial" charset="0"/>
              <a:buChar char="•"/>
              <a:defRPr/>
            </a:pPr>
            <a:r>
              <a:rPr lang="en-GB" sz="2400" b="1" dirty="0"/>
              <a:t>Referential</a:t>
            </a:r>
            <a:r>
              <a:rPr lang="en-GB" sz="2400" dirty="0"/>
              <a:t> (where the asker doesn't know)</a:t>
            </a:r>
          </a:p>
          <a:p>
            <a:pPr eaLnBrk="1" hangingPunct="1">
              <a:buFont typeface="Arial" charset="0"/>
              <a:buChar char="•"/>
              <a:defRPr/>
            </a:pPr>
            <a:r>
              <a:rPr lang="en-GB" sz="2400" b="1" dirty="0"/>
              <a:t>Prompting</a:t>
            </a:r>
            <a:r>
              <a:rPr lang="en-GB" sz="2400" dirty="0"/>
              <a:t> (refocusing, redirecting, scaffolding)</a:t>
            </a:r>
          </a:p>
          <a:p>
            <a:pPr eaLnBrk="1" hangingPunct="1">
              <a:buFont typeface="Arial" charset="0"/>
              <a:buChar char="•"/>
              <a:defRPr/>
            </a:pPr>
            <a:r>
              <a:rPr lang="en-GB" sz="2400" b="1" dirty="0"/>
              <a:t>Exploring</a:t>
            </a:r>
            <a:r>
              <a:rPr lang="en-GB" sz="2400" dirty="0"/>
              <a:t> (discursive, divergent, application)</a:t>
            </a:r>
          </a:p>
          <a:p>
            <a:pPr eaLnBrk="1" hangingPunct="1">
              <a:buFont typeface="Arial" charset="0"/>
              <a:buChar char="•"/>
              <a:defRPr/>
            </a:pPr>
            <a:endParaRPr lang="en-GB" dirty="0"/>
          </a:p>
        </p:txBody>
      </p:sp>
      <p:graphicFrame>
        <p:nvGraphicFramePr>
          <p:cNvPr id="4" name="Object 3">
            <a:extLst>
              <a:ext uri="{FF2B5EF4-FFF2-40B4-BE49-F238E27FC236}">
                <a16:creationId xmlns:a16="http://schemas.microsoft.com/office/drawing/2014/main" id="{0C5F8D1C-4420-483E-B04A-E828839B52D3}"/>
              </a:ext>
            </a:extLst>
          </p:cNvPr>
          <p:cNvGraphicFramePr>
            <a:graphicFrameLocks noChangeAspect="1"/>
          </p:cNvGraphicFramePr>
          <p:nvPr>
            <p:extLst>
              <p:ext uri="{D42A27DB-BD31-4B8C-83A1-F6EECF244321}">
                <p14:modId xmlns:p14="http://schemas.microsoft.com/office/powerpoint/2010/main" val="3911961595"/>
              </p:ext>
            </p:extLst>
          </p:nvPr>
        </p:nvGraphicFramePr>
        <p:xfrm>
          <a:off x="7543800" y="60864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4" name="Object 3">
                        <a:extLst>
                          <a:ext uri="{FF2B5EF4-FFF2-40B4-BE49-F238E27FC236}">
                            <a16:creationId xmlns:a16="http://schemas.microsoft.com/office/drawing/2014/main" id="{0C5F8D1C-4420-483E-B04A-E828839B52D3}"/>
                          </a:ext>
                        </a:extLst>
                      </p:cNvPr>
                      <p:cNvPicPr/>
                      <p:nvPr/>
                    </p:nvPicPr>
                    <p:blipFill>
                      <a:blip r:embed="rId3"/>
                      <a:stretch>
                        <a:fillRect/>
                      </a:stretch>
                    </p:blipFill>
                    <p:spPr>
                      <a:xfrm>
                        <a:off x="7543800" y="6086475"/>
                        <a:ext cx="914400" cy="771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538</TotalTime>
  <Words>2199</Words>
  <Application>Microsoft Office PowerPoint</Application>
  <PresentationFormat>On-screen Show (4:3)</PresentationFormat>
  <Paragraphs>214</Paragraphs>
  <Slides>30</Slides>
  <Notes>6</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Rockwell Condensed</vt:lpstr>
      <vt:lpstr>Wingdings</vt:lpstr>
      <vt:lpstr>Rockwell</vt:lpstr>
      <vt:lpstr>Ink Free</vt:lpstr>
      <vt:lpstr>Segoe Print</vt:lpstr>
      <vt:lpstr>Calibri</vt:lpstr>
      <vt:lpstr>Wood Type</vt:lpstr>
      <vt:lpstr>Adobe Acrobat Document</vt:lpstr>
      <vt:lpstr>Values in D&amp;T</vt:lpstr>
      <vt:lpstr>Pre-session Reading</vt:lpstr>
      <vt:lpstr>The engine of D&amp;T</vt:lpstr>
      <vt:lpstr>More than Evaluation</vt:lpstr>
      <vt:lpstr>The Signature Pedagogy Framework</vt:lpstr>
      <vt:lpstr>PowerPoint Presentation</vt:lpstr>
      <vt:lpstr>Values and Questioning</vt:lpstr>
      <vt:lpstr>Why questioning?</vt:lpstr>
      <vt:lpstr>Types of questions</vt:lpstr>
      <vt:lpstr>Using The Affective Domain (     )</vt:lpstr>
      <vt:lpstr>A tried and tested method</vt:lpstr>
      <vt:lpstr>Questioning and dialogue</vt:lpstr>
      <vt:lpstr>Recap: Wicked Problems</vt:lpstr>
      <vt:lpstr>A few strategies for Questioning and Dialogue on Values in D&amp;T</vt:lpstr>
      <vt:lpstr>Valuing and the Environment</vt:lpstr>
      <vt:lpstr>Where do the materials in a Bic biro come from?</vt:lpstr>
      <vt:lpstr>Critical Raw Materials (CRMs)</vt:lpstr>
      <vt:lpstr>What CRMs get used in?</vt:lpstr>
      <vt:lpstr>The 6 Rs</vt:lpstr>
      <vt:lpstr>The circular Economy</vt:lpstr>
      <vt:lpstr>Ellen MacArthur Foundation Task</vt:lpstr>
      <vt:lpstr>Discuss: What is the impact of not teaching sustainable design?</vt:lpstr>
      <vt:lpstr>Valuing and the Fashion industry </vt:lpstr>
      <vt:lpstr>What values can you spot? </vt:lpstr>
      <vt:lpstr>Discuss: What does our choices of products say about us?</vt:lpstr>
      <vt:lpstr>PowerPoint Presentation</vt:lpstr>
      <vt:lpstr>Highly Recommended Reading</vt:lpstr>
      <vt:lpstr>Resources for Values in D&amp;T</vt:lpstr>
      <vt:lpstr>References page 1 of 2</vt:lpstr>
      <vt:lpstr>References page 2 of 2</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in design and technology</dc:title>
  <dc:creator>McLain, Matt</dc:creator>
  <cp:lastModifiedBy>McLain, Matt</cp:lastModifiedBy>
  <cp:revision>13</cp:revision>
  <dcterms:created xsi:type="dcterms:W3CDTF">2015-10-01T08:55:07Z</dcterms:created>
  <dcterms:modified xsi:type="dcterms:W3CDTF">2022-03-08T13:30:02Z</dcterms:modified>
</cp:coreProperties>
</file>