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68" r:id="rId3"/>
    <p:sldId id="285" r:id="rId4"/>
    <p:sldId id="303" r:id="rId5"/>
    <p:sldId id="287" r:id="rId6"/>
    <p:sldId id="286" r:id="rId7"/>
    <p:sldId id="289" r:id="rId8"/>
    <p:sldId id="292" r:id="rId9"/>
    <p:sldId id="269" r:id="rId10"/>
    <p:sldId id="282" r:id="rId11"/>
    <p:sldId id="284" r:id="rId12"/>
    <p:sldId id="288" r:id="rId13"/>
    <p:sldId id="295" r:id="rId14"/>
    <p:sldId id="278" r:id="rId15"/>
    <p:sldId id="299" r:id="rId16"/>
    <p:sldId id="301" r:id="rId17"/>
    <p:sldId id="279" r:id="rId18"/>
    <p:sldId id="293" r:id="rId19"/>
    <p:sldId id="280" r:id="rId20"/>
    <p:sldId id="300" r:id="rId21"/>
    <p:sldId id="306" r:id="rId22"/>
    <p:sldId id="281" r:id="rId23"/>
    <p:sldId id="297" r:id="rId24"/>
    <p:sldId id="296" r:id="rId25"/>
    <p:sldId id="304" r:id="rId26"/>
    <p:sldId id="273" r:id="rId27"/>
    <p:sldId id="272" r:id="rId28"/>
    <p:sldId id="291" r:id="rId29"/>
    <p:sldId id="305" r:id="rId30"/>
    <p:sldId id="308" r:id="rId31"/>
    <p:sldId id="290" r:id="rId32"/>
    <p:sldId id="30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084F"/>
    <a:srgbClr val="495192"/>
    <a:srgbClr val="FE1B1F"/>
    <a:srgbClr val="FD1D22"/>
    <a:srgbClr val="76EBD1"/>
    <a:srgbClr val="77E5FC"/>
    <a:srgbClr val="FFD475"/>
    <a:srgbClr val="FFFB75"/>
    <a:srgbClr val="FF06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339" autoAdjust="0"/>
  </p:normalViewPr>
  <p:slideViewPr>
    <p:cSldViewPr snapToGrid="0">
      <p:cViewPr varScale="1">
        <p:scale>
          <a:sx n="102" d="100"/>
          <a:sy n="102" d="100"/>
        </p:scale>
        <p:origin x="19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F2648-6924-445A-A67A-58183596ED3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E3183593-A843-4A77-B3BC-C83FA99891F0}">
      <dgm:prSet phldrT="[Text]"/>
      <dgm:spPr>
        <a:solidFill>
          <a:srgbClr val="AB084F"/>
        </a:solidFill>
        <a:ln>
          <a:noFill/>
        </a:ln>
      </dgm:spPr>
      <dgm:t>
        <a:bodyPr/>
        <a:lstStyle/>
        <a:p>
          <a:r>
            <a:rPr lang="en-GB" dirty="0"/>
            <a:t>Micro</a:t>
          </a:r>
        </a:p>
      </dgm:t>
    </dgm:pt>
    <dgm:pt modelId="{8D90C9D1-E78E-4372-8A38-DBC95A9B8E5D}" type="parTrans" cxnId="{030D1A32-F442-4720-9297-AB248D477E03}">
      <dgm:prSet/>
      <dgm:spPr/>
      <dgm:t>
        <a:bodyPr/>
        <a:lstStyle/>
        <a:p>
          <a:endParaRPr lang="en-GB"/>
        </a:p>
      </dgm:t>
    </dgm:pt>
    <dgm:pt modelId="{4933C91F-490B-4176-95DE-60B55D50C674}" type="sibTrans" cxnId="{030D1A32-F442-4720-9297-AB248D477E03}">
      <dgm:prSet/>
      <dgm:spPr/>
      <dgm:t>
        <a:bodyPr/>
        <a:lstStyle/>
        <a:p>
          <a:endParaRPr lang="en-GB"/>
        </a:p>
      </dgm:t>
    </dgm:pt>
    <dgm:pt modelId="{5F13C1AC-B79C-4117-B844-27E2EC26A8FE}">
      <dgm:prSet phldrT="[Text]"/>
      <dgm:spPr>
        <a:ln>
          <a:solidFill>
            <a:srgbClr val="AB084F"/>
          </a:solidFill>
        </a:ln>
      </dgm:spPr>
      <dgm:t>
        <a:bodyPr/>
        <a:lstStyle/>
        <a:p>
          <a:pPr>
            <a:buNone/>
          </a:pPr>
          <a:r>
            <a:rPr lang="en-GB" b="1" dirty="0"/>
            <a:t>Individual level</a:t>
          </a:r>
        </a:p>
      </dgm:t>
    </dgm:pt>
    <dgm:pt modelId="{803CA0EA-D601-4E53-AC1C-1EB15AB2B797}" type="parTrans" cxnId="{DFC28164-B17C-4DC6-8F3C-CA1FB80EBB5B}">
      <dgm:prSet/>
      <dgm:spPr/>
      <dgm:t>
        <a:bodyPr/>
        <a:lstStyle/>
        <a:p>
          <a:endParaRPr lang="en-GB"/>
        </a:p>
      </dgm:t>
    </dgm:pt>
    <dgm:pt modelId="{4F45AF71-C635-45C3-9E6C-06D958ACC154}" type="sibTrans" cxnId="{DFC28164-B17C-4DC6-8F3C-CA1FB80EBB5B}">
      <dgm:prSet/>
      <dgm:spPr/>
      <dgm:t>
        <a:bodyPr/>
        <a:lstStyle/>
        <a:p>
          <a:endParaRPr lang="en-GB"/>
        </a:p>
      </dgm:t>
    </dgm:pt>
    <dgm:pt modelId="{6EC833CE-3F71-4532-9383-42DC79C132F0}">
      <dgm:prSet phldrT="[Text]"/>
      <dgm:spPr>
        <a:ln>
          <a:solidFill>
            <a:srgbClr val="AB084F"/>
          </a:solidFill>
        </a:ln>
      </dgm:spPr>
      <dgm:t>
        <a:bodyPr/>
        <a:lstStyle/>
        <a:p>
          <a:pPr>
            <a:buNone/>
          </a:pPr>
          <a:r>
            <a:rPr lang="en-GB" dirty="0"/>
            <a:t>Personal reasons for engaging in SoTL</a:t>
          </a:r>
        </a:p>
      </dgm:t>
    </dgm:pt>
    <dgm:pt modelId="{CF0C4A06-5896-4F56-87C3-F95940BEBADF}" type="parTrans" cxnId="{1D902A73-96D2-41FB-8A04-FD3CF1DD5EBA}">
      <dgm:prSet/>
      <dgm:spPr/>
      <dgm:t>
        <a:bodyPr/>
        <a:lstStyle/>
        <a:p>
          <a:endParaRPr lang="en-GB"/>
        </a:p>
      </dgm:t>
    </dgm:pt>
    <dgm:pt modelId="{A231EF18-4771-4646-B8B1-3A778F562B01}" type="sibTrans" cxnId="{1D902A73-96D2-41FB-8A04-FD3CF1DD5EBA}">
      <dgm:prSet/>
      <dgm:spPr/>
      <dgm:t>
        <a:bodyPr/>
        <a:lstStyle/>
        <a:p>
          <a:endParaRPr lang="en-GB"/>
        </a:p>
      </dgm:t>
    </dgm:pt>
    <dgm:pt modelId="{E0411337-FE66-496F-B36A-A70430CE99D5}">
      <dgm:prSet phldrT="[Text]"/>
      <dgm:spPr>
        <a:solidFill>
          <a:srgbClr val="AB084F"/>
        </a:solidFill>
        <a:ln>
          <a:noFill/>
        </a:ln>
      </dgm:spPr>
      <dgm:t>
        <a:bodyPr/>
        <a:lstStyle/>
        <a:p>
          <a:r>
            <a:rPr lang="en-GB" dirty="0"/>
            <a:t>Meso</a:t>
          </a:r>
        </a:p>
      </dgm:t>
    </dgm:pt>
    <dgm:pt modelId="{A65F5C0C-0D4A-4B38-BD30-A62AF847EFA0}" type="parTrans" cxnId="{5FDB5453-9FDD-41D7-B78F-27ED2B3978B1}">
      <dgm:prSet/>
      <dgm:spPr/>
      <dgm:t>
        <a:bodyPr/>
        <a:lstStyle/>
        <a:p>
          <a:endParaRPr lang="en-GB"/>
        </a:p>
      </dgm:t>
    </dgm:pt>
    <dgm:pt modelId="{4C4063B3-9748-46F5-BFD6-0FE707CA5886}" type="sibTrans" cxnId="{5FDB5453-9FDD-41D7-B78F-27ED2B3978B1}">
      <dgm:prSet/>
      <dgm:spPr/>
      <dgm:t>
        <a:bodyPr/>
        <a:lstStyle/>
        <a:p>
          <a:endParaRPr lang="en-GB"/>
        </a:p>
      </dgm:t>
    </dgm:pt>
    <dgm:pt modelId="{8B0AA8A9-4843-4EBF-807A-D3A66E531563}">
      <dgm:prSet phldrT="[Text]"/>
      <dgm:spPr>
        <a:ln>
          <a:solidFill>
            <a:srgbClr val="AB084F"/>
          </a:solidFill>
        </a:ln>
      </dgm:spPr>
      <dgm:t>
        <a:bodyPr/>
        <a:lstStyle/>
        <a:p>
          <a:pPr>
            <a:buNone/>
          </a:pPr>
          <a:r>
            <a:rPr lang="en-GB" b="1" dirty="0"/>
            <a:t>Department level</a:t>
          </a:r>
        </a:p>
      </dgm:t>
    </dgm:pt>
    <dgm:pt modelId="{46E83A90-B0D2-4129-B4D1-372A32F70DF7}" type="parTrans" cxnId="{D6C9712D-2DA9-4282-B639-05ADF8F8ECCB}">
      <dgm:prSet/>
      <dgm:spPr/>
      <dgm:t>
        <a:bodyPr/>
        <a:lstStyle/>
        <a:p>
          <a:endParaRPr lang="en-GB"/>
        </a:p>
      </dgm:t>
    </dgm:pt>
    <dgm:pt modelId="{8D466EA7-0A34-4FC3-910D-0AEEF8AF6E11}" type="sibTrans" cxnId="{D6C9712D-2DA9-4282-B639-05ADF8F8ECCB}">
      <dgm:prSet/>
      <dgm:spPr/>
      <dgm:t>
        <a:bodyPr/>
        <a:lstStyle/>
        <a:p>
          <a:endParaRPr lang="en-GB"/>
        </a:p>
      </dgm:t>
    </dgm:pt>
    <dgm:pt modelId="{D993DE90-C531-4014-B6D3-C2E39266E69D}">
      <dgm:prSet phldrT="[Text]"/>
      <dgm:spPr>
        <a:ln>
          <a:solidFill>
            <a:srgbClr val="AB084F"/>
          </a:solidFill>
        </a:ln>
      </dgm:spPr>
      <dgm:t>
        <a:bodyPr/>
        <a:lstStyle/>
        <a:p>
          <a:pPr>
            <a:buNone/>
          </a:pPr>
          <a:r>
            <a:rPr lang="en-GB" dirty="0"/>
            <a:t>Importance of ongoing collegial and leadership support</a:t>
          </a:r>
        </a:p>
      </dgm:t>
    </dgm:pt>
    <dgm:pt modelId="{87E0643C-DDBE-4D3B-9199-0F401563B91C}" type="parTrans" cxnId="{C30383D3-62D4-4C11-9D9B-F58E239DB752}">
      <dgm:prSet/>
      <dgm:spPr/>
      <dgm:t>
        <a:bodyPr/>
        <a:lstStyle/>
        <a:p>
          <a:endParaRPr lang="en-GB"/>
        </a:p>
      </dgm:t>
    </dgm:pt>
    <dgm:pt modelId="{D5F7E598-76EA-420C-BA9D-C90B125D57A8}" type="sibTrans" cxnId="{C30383D3-62D4-4C11-9D9B-F58E239DB752}">
      <dgm:prSet/>
      <dgm:spPr/>
      <dgm:t>
        <a:bodyPr/>
        <a:lstStyle/>
        <a:p>
          <a:endParaRPr lang="en-GB"/>
        </a:p>
      </dgm:t>
    </dgm:pt>
    <dgm:pt modelId="{172C9937-0A57-4FBF-8461-ADC399FA62D9}">
      <dgm:prSet phldrT="[Text]"/>
      <dgm:spPr>
        <a:solidFill>
          <a:srgbClr val="AB084F"/>
        </a:solidFill>
        <a:ln>
          <a:noFill/>
        </a:ln>
      </dgm:spPr>
      <dgm:t>
        <a:bodyPr/>
        <a:lstStyle/>
        <a:p>
          <a:r>
            <a:rPr lang="en-GB" dirty="0"/>
            <a:t>Macro</a:t>
          </a:r>
        </a:p>
      </dgm:t>
    </dgm:pt>
    <dgm:pt modelId="{B0810F13-5EAA-4696-912E-41B01203A365}" type="parTrans" cxnId="{CCAE3832-E617-47AB-9FCC-8D65358D531D}">
      <dgm:prSet/>
      <dgm:spPr/>
      <dgm:t>
        <a:bodyPr/>
        <a:lstStyle/>
        <a:p>
          <a:endParaRPr lang="en-GB"/>
        </a:p>
      </dgm:t>
    </dgm:pt>
    <dgm:pt modelId="{A215AE74-18B0-4C62-996A-4365F4E381D8}" type="sibTrans" cxnId="{CCAE3832-E617-47AB-9FCC-8D65358D531D}">
      <dgm:prSet/>
      <dgm:spPr/>
      <dgm:t>
        <a:bodyPr/>
        <a:lstStyle/>
        <a:p>
          <a:endParaRPr lang="en-GB"/>
        </a:p>
      </dgm:t>
    </dgm:pt>
    <dgm:pt modelId="{EB337F75-6DAB-4EF4-BAA1-6B0A15C82F4E}">
      <dgm:prSet phldrT="[Text]"/>
      <dgm:spPr>
        <a:ln>
          <a:solidFill>
            <a:srgbClr val="AB084F"/>
          </a:solidFill>
        </a:ln>
      </dgm:spPr>
      <dgm:t>
        <a:bodyPr/>
        <a:lstStyle/>
        <a:p>
          <a:pPr>
            <a:buNone/>
          </a:pPr>
          <a:r>
            <a:rPr lang="en-GB" b="1" dirty="0"/>
            <a:t>Institutional level</a:t>
          </a:r>
        </a:p>
      </dgm:t>
    </dgm:pt>
    <dgm:pt modelId="{8E892954-D88B-4634-829D-D8924795B44D}" type="parTrans" cxnId="{1454B0FE-CE2A-499E-B8F4-7B586F485E6A}">
      <dgm:prSet/>
      <dgm:spPr/>
      <dgm:t>
        <a:bodyPr/>
        <a:lstStyle/>
        <a:p>
          <a:endParaRPr lang="en-GB"/>
        </a:p>
      </dgm:t>
    </dgm:pt>
    <dgm:pt modelId="{7FAA4C55-BCE6-459E-8FC8-6B9695865F82}" type="sibTrans" cxnId="{1454B0FE-CE2A-499E-B8F4-7B586F485E6A}">
      <dgm:prSet/>
      <dgm:spPr/>
      <dgm:t>
        <a:bodyPr/>
        <a:lstStyle/>
        <a:p>
          <a:endParaRPr lang="en-GB"/>
        </a:p>
      </dgm:t>
    </dgm:pt>
    <dgm:pt modelId="{DD25568F-4246-4A74-A7BB-39D7E80733E4}">
      <dgm:prSet phldrT="[Text]"/>
      <dgm:spPr>
        <a:ln>
          <a:solidFill>
            <a:srgbClr val="AB084F"/>
          </a:solidFill>
        </a:ln>
      </dgm:spPr>
      <dgm:t>
        <a:bodyPr/>
        <a:lstStyle/>
        <a:p>
          <a:pPr>
            <a:buNone/>
          </a:pPr>
          <a:r>
            <a:rPr lang="en-GB" b="1" dirty="0"/>
            <a:t>Beyond the institution</a:t>
          </a:r>
        </a:p>
      </dgm:t>
    </dgm:pt>
    <dgm:pt modelId="{9CCFF7A1-22D2-4FCC-8CF0-EE05F2AAFEE9}" type="parTrans" cxnId="{4E765800-CF9B-4691-9878-BE97FB69E2AE}">
      <dgm:prSet/>
      <dgm:spPr/>
      <dgm:t>
        <a:bodyPr/>
        <a:lstStyle/>
        <a:p>
          <a:endParaRPr lang="en-GB"/>
        </a:p>
      </dgm:t>
    </dgm:pt>
    <dgm:pt modelId="{77E4554D-0196-4662-9990-5EC451909F19}" type="sibTrans" cxnId="{4E765800-CF9B-4691-9878-BE97FB69E2AE}">
      <dgm:prSet/>
      <dgm:spPr/>
      <dgm:t>
        <a:bodyPr/>
        <a:lstStyle/>
        <a:p>
          <a:endParaRPr lang="en-GB"/>
        </a:p>
      </dgm:t>
    </dgm:pt>
    <dgm:pt modelId="{BFF35D71-42ED-4367-9D0B-EEAB4EBBA47C}">
      <dgm:prSet phldrT="[Text]"/>
      <dgm:spPr>
        <a:solidFill>
          <a:srgbClr val="AB084F"/>
        </a:solidFill>
        <a:ln>
          <a:noFill/>
        </a:ln>
      </dgm:spPr>
      <dgm:t>
        <a:bodyPr/>
        <a:lstStyle/>
        <a:p>
          <a:r>
            <a:rPr lang="en-GB" dirty="0"/>
            <a:t>Mega</a:t>
          </a:r>
        </a:p>
      </dgm:t>
    </dgm:pt>
    <dgm:pt modelId="{1E90C32B-BC2A-4C0D-A517-31E9B6197E9A}" type="parTrans" cxnId="{0941F5B4-B2F8-40C5-A3A6-A25AB6C8EA59}">
      <dgm:prSet/>
      <dgm:spPr/>
      <dgm:t>
        <a:bodyPr/>
        <a:lstStyle/>
        <a:p>
          <a:endParaRPr lang="en-GB"/>
        </a:p>
      </dgm:t>
    </dgm:pt>
    <dgm:pt modelId="{1DD0AC6E-C8B4-437F-BEAA-09FFA22B3E64}" type="sibTrans" cxnId="{0941F5B4-B2F8-40C5-A3A6-A25AB6C8EA59}">
      <dgm:prSet/>
      <dgm:spPr/>
      <dgm:t>
        <a:bodyPr/>
        <a:lstStyle/>
        <a:p>
          <a:endParaRPr lang="en-GB"/>
        </a:p>
      </dgm:t>
    </dgm:pt>
    <dgm:pt modelId="{E59D716F-7E2A-4DDE-AAB9-A5A28EE11A4C}">
      <dgm:prSet phldrT="[Text]"/>
      <dgm:spPr>
        <a:ln>
          <a:solidFill>
            <a:srgbClr val="AB084F"/>
          </a:solidFill>
        </a:ln>
      </dgm:spPr>
      <dgm:t>
        <a:bodyPr/>
        <a:lstStyle/>
        <a:p>
          <a:pPr>
            <a:buNone/>
          </a:pPr>
          <a:r>
            <a:rPr lang="en-GB" dirty="0"/>
            <a:t>Making connection across disciplinary boundaries</a:t>
          </a:r>
        </a:p>
      </dgm:t>
    </dgm:pt>
    <dgm:pt modelId="{04A47A73-128B-48C1-80B2-69FB48FF7556}" type="parTrans" cxnId="{D18E2F9A-D4B2-4A3D-AD05-3D26446AEFC7}">
      <dgm:prSet/>
      <dgm:spPr/>
      <dgm:t>
        <a:bodyPr/>
        <a:lstStyle/>
        <a:p>
          <a:endParaRPr lang="en-GB"/>
        </a:p>
      </dgm:t>
    </dgm:pt>
    <dgm:pt modelId="{C8DE4210-8B60-4F17-BD33-72328D986438}" type="sibTrans" cxnId="{D18E2F9A-D4B2-4A3D-AD05-3D26446AEFC7}">
      <dgm:prSet/>
      <dgm:spPr/>
      <dgm:t>
        <a:bodyPr/>
        <a:lstStyle/>
        <a:p>
          <a:endParaRPr lang="en-GB"/>
        </a:p>
      </dgm:t>
    </dgm:pt>
    <dgm:pt modelId="{B5CE8CF7-D7F5-4A2C-9426-F8E15F87DB8F}">
      <dgm:prSet phldrT="[Text]"/>
      <dgm:spPr>
        <a:ln>
          <a:solidFill>
            <a:srgbClr val="AB084F"/>
          </a:solidFill>
        </a:ln>
      </dgm:spPr>
      <dgm:t>
        <a:bodyPr/>
        <a:lstStyle/>
        <a:p>
          <a:pPr>
            <a:buNone/>
          </a:pPr>
          <a:r>
            <a:rPr lang="en-GB" dirty="0"/>
            <a:t>Discipline and interdisciplinary, national and international impact</a:t>
          </a:r>
          <a:br>
            <a:rPr lang="en-GB" dirty="0"/>
          </a:br>
          <a:endParaRPr lang="en-GB" dirty="0"/>
        </a:p>
      </dgm:t>
    </dgm:pt>
    <dgm:pt modelId="{22A80E13-4156-499C-AE62-51D7F29914AE}" type="parTrans" cxnId="{1C369A6D-481A-4652-8D2D-2635D1BE9C3F}">
      <dgm:prSet/>
      <dgm:spPr/>
      <dgm:t>
        <a:bodyPr/>
        <a:lstStyle/>
        <a:p>
          <a:endParaRPr lang="en-GB"/>
        </a:p>
      </dgm:t>
    </dgm:pt>
    <dgm:pt modelId="{8BA8CD73-5C6C-4EA5-9756-E89F14B386CF}" type="sibTrans" cxnId="{1C369A6D-481A-4652-8D2D-2635D1BE9C3F}">
      <dgm:prSet/>
      <dgm:spPr/>
      <dgm:t>
        <a:bodyPr/>
        <a:lstStyle/>
        <a:p>
          <a:endParaRPr lang="en-GB"/>
        </a:p>
      </dgm:t>
    </dgm:pt>
    <dgm:pt modelId="{2400A382-F5B4-47F5-A717-07ACE3C316F3}" type="pres">
      <dgm:prSet presAssocID="{EA9F2648-6924-445A-A67A-58183596ED30}" presName="linearFlow" presStyleCnt="0">
        <dgm:presLayoutVars>
          <dgm:dir/>
          <dgm:animLvl val="lvl"/>
          <dgm:resizeHandles val="exact"/>
        </dgm:presLayoutVars>
      </dgm:prSet>
      <dgm:spPr/>
    </dgm:pt>
    <dgm:pt modelId="{A853F98C-FB5D-4929-A86A-78D40133E098}" type="pres">
      <dgm:prSet presAssocID="{E3183593-A843-4A77-B3BC-C83FA99891F0}" presName="composite" presStyleCnt="0"/>
      <dgm:spPr/>
    </dgm:pt>
    <dgm:pt modelId="{D486E33B-0BE2-4451-A1BC-6B48CA4DD03E}" type="pres">
      <dgm:prSet presAssocID="{E3183593-A843-4A77-B3BC-C83FA99891F0}" presName="parentText" presStyleLbl="alignNode1" presStyleIdx="0" presStyleCnt="4">
        <dgm:presLayoutVars>
          <dgm:chMax val="1"/>
          <dgm:bulletEnabled val="1"/>
        </dgm:presLayoutVars>
      </dgm:prSet>
      <dgm:spPr/>
    </dgm:pt>
    <dgm:pt modelId="{E6FAA83E-F829-47A8-91B3-8E6A713B1707}" type="pres">
      <dgm:prSet presAssocID="{E3183593-A843-4A77-B3BC-C83FA99891F0}" presName="descendantText" presStyleLbl="alignAcc1" presStyleIdx="0" presStyleCnt="4">
        <dgm:presLayoutVars>
          <dgm:bulletEnabled val="1"/>
        </dgm:presLayoutVars>
      </dgm:prSet>
      <dgm:spPr/>
    </dgm:pt>
    <dgm:pt modelId="{16B13346-E2BF-4B13-BCE8-D0EB0899AF0D}" type="pres">
      <dgm:prSet presAssocID="{4933C91F-490B-4176-95DE-60B55D50C674}" presName="sp" presStyleCnt="0"/>
      <dgm:spPr/>
    </dgm:pt>
    <dgm:pt modelId="{583E7435-28FF-43B3-9A4D-9D54821FFD00}" type="pres">
      <dgm:prSet presAssocID="{E0411337-FE66-496F-B36A-A70430CE99D5}" presName="composite" presStyleCnt="0"/>
      <dgm:spPr/>
    </dgm:pt>
    <dgm:pt modelId="{D48CE8EF-B1FB-4F26-B697-D441A4B7CA89}" type="pres">
      <dgm:prSet presAssocID="{E0411337-FE66-496F-B36A-A70430CE99D5}" presName="parentText" presStyleLbl="alignNode1" presStyleIdx="1" presStyleCnt="4">
        <dgm:presLayoutVars>
          <dgm:chMax val="1"/>
          <dgm:bulletEnabled val="1"/>
        </dgm:presLayoutVars>
      </dgm:prSet>
      <dgm:spPr/>
    </dgm:pt>
    <dgm:pt modelId="{A7D0748C-756B-49FE-90BA-E97ABF34B61B}" type="pres">
      <dgm:prSet presAssocID="{E0411337-FE66-496F-B36A-A70430CE99D5}" presName="descendantText" presStyleLbl="alignAcc1" presStyleIdx="1" presStyleCnt="4">
        <dgm:presLayoutVars>
          <dgm:bulletEnabled val="1"/>
        </dgm:presLayoutVars>
      </dgm:prSet>
      <dgm:spPr/>
    </dgm:pt>
    <dgm:pt modelId="{C8033A8D-E886-4884-94EA-CD3DB61618B4}" type="pres">
      <dgm:prSet presAssocID="{4C4063B3-9748-46F5-BFD6-0FE707CA5886}" presName="sp" presStyleCnt="0"/>
      <dgm:spPr/>
    </dgm:pt>
    <dgm:pt modelId="{AEBEEC6D-50F6-4C63-B271-AF3E949C4EB3}" type="pres">
      <dgm:prSet presAssocID="{172C9937-0A57-4FBF-8461-ADC399FA62D9}" presName="composite" presStyleCnt="0"/>
      <dgm:spPr/>
    </dgm:pt>
    <dgm:pt modelId="{3F1124C3-108B-4AAB-98D3-DC33B5EA1931}" type="pres">
      <dgm:prSet presAssocID="{172C9937-0A57-4FBF-8461-ADC399FA62D9}" presName="parentText" presStyleLbl="alignNode1" presStyleIdx="2" presStyleCnt="4">
        <dgm:presLayoutVars>
          <dgm:chMax val="1"/>
          <dgm:bulletEnabled val="1"/>
        </dgm:presLayoutVars>
      </dgm:prSet>
      <dgm:spPr/>
    </dgm:pt>
    <dgm:pt modelId="{B9E8988C-C613-462D-B989-2EEBCF06E2D3}" type="pres">
      <dgm:prSet presAssocID="{172C9937-0A57-4FBF-8461-ADC399FA62D9}" presName="descendantText" presStyleLbl="alignAcc1" presStyleIdx="2" presStyleCnt="4">
        <dgm:presLayoutVars>
          <dgm:bulletEnabled val="1"/>
        </dgm:presLayoutVars>
      </dgm:prSet>
      <dgm:spPr/>
    </dgm:pt>
    <dgm:pt modelId="{356370AB-72A5-4878-8E11-E61533736ADF}" type="pres">
      <dgm:prSet presAssocID="{A215AE74-18B0-4C62-996A-4365F4E381D8}" presName="sp" presStyleCnt="0"/>
      <dgm:spPr/>
    </dgm:pt>
    <dgm:pt modelId="{8212D01A-92AC-4184-ACEB-89BA66721E9F}" type="pres">
      <dgm:prSet presAssocID="{BFF35D71-42ED-4367-9D0B-EEAB4EBBA47C}" presName="composite" presStyleCnt="0"/>
      <dgm:spPr/>
    </dgm:pt>
    <dgm:pt modelId="{AB1764F1-51BB-467F-8E38-E8A8685F78E6}" type="pres">
      <dgm:prSet presAssocID="{BFF35D71-42ED-4367-9D0B-EEAB4EBBA47C}" presName="parentText" presStyleLbl="alignNode1" presStyleIdx="3" presStyleCnt="4">
        <dgm:presLayoutVars>
          <dgm:chMax val="1"/>
          <dgm:bulletEnabled val="1"/>
        </dgm:presLayoutVars>
      </dgm:prSet>
      <dgm:spPr/>
    </dgm:pt>
    <dgm:pt modelId="{D3B36261-8A6D-4359-957D-63AA1ECB1330}" type="pres">
      <dgm:prSet presAssocID="{BFF35D71-42ED-4367-9D0B-EEAB4EBBA47C}" presName="descendantText" presStyleLbl="alignAcc1" presStyleIdx="3" presStyleCnt="4">
        <dgm:presLayoutVars>
          <dgm:bulletEnabled val="1"/>
        </dgm:presLayoutVars>
      </dgm:prSet>
      <dgm:spPr/>
    </dgm:pt>
  </dgm:ptLst>
  <dgm:cxnLst>
    <dgm:cxn modelId="{4E765800-CF9B-4691-9878-BE97FB69E2AE}" srcId="{BFF35D71-42ED-4367-9D0B-EEAB4EBBA47C}" destId="{DD25568F-4246-4A74-A7BB-39D7E80733E4}" srcOrd="0" destOrd="0" parTransId="{9CCFF7A1-22D2-4FCC-8CF0-EE05F2AAFEE9}" sibTransId="{77E4554D-0196-4662-9990-5EC451909F19}"/>
    <dgm:cxn modelId="{19050702-2FC3-4AEF-B748-F2C0DAA9B9BE}" type="presOf" srcId="{172C9937-0A57-4FBF-8461-ADC399FA62D9}" destId="{3F1124C3-108B-4AAB-98D3-DC33B5EA1931}" srcOrd="0" destOrd="0" presId="urn:microsoft.com/office/officeart/2005/8/layout/chevron2"/>
    <dgm:cxn modelId="{FB0C7E16-AB3F-4FF4-833B-B8F27B7DAC28}" type="presOf" srcId="{B5CE8CF7-D7F5-4A2C-9426-F8E15F87DB8F}" destId="{D3B36261-8A6D-4359-957D-63AA1ECB1330}" srcOrd="0" destOrd="1" presId="urn:microsoft.com/office/officeart/2005/8/layout/chevron2"/>
    <dgm:cxn modelId="{8595661E-F675-4710-8DE7-B7BE1BFA9138}" type="presOf" srcId="{E59D716F-7E2A-4DDE-AAB9-A5A28EE11A4C}" destId="{B9E8988C-C613-462D-B989-2EEBCF06E2D3}" srcOrd="0" destOrd="1" presId="urn:microsoft.com/office/officeart/2005/8/layout/chevron2"/>
    <dgm:cxn modelId="{D6C9712D-2DA9-4282-B639-05ADF8F8ECCB}" srcId="{E0411337-FE66-496F-B36A-A70430CE99D5}" destId="{8B0AA8A9-4843-4EBF-807A-D3A66E531563}" srcOrd="0" destOrd="0" parTransId="{46E83A90-B0D2-4129-B4D1-372A32F70DF7}" sibTransId="{8D466EA7-0A34-4FC3-910D-0AEEF8AF6E11}"/>
    <dgm:cxn modelId="{030D1A32-F442-4720-9297-AB248D477E03}" srcId="{EA9F2648-6924-445A-A67A-58183596ED30}" destId="{E3183593-A843-4A77-B3BC-C83FA99891F0}" srcOrd="0" destOrd="0" parTransId="{8D90C9D1-E78E-4372-8A38-DBC95A9B8E5D}" sibTransId="{4933C91F-490B-4176-95DE-60B55D50C674}"/>
    <dgm:cxn modelId="{CCAE3832-E617-47AB-9FCC-8D65358D531D}" srcId="{EA9F2648-6924-445A-A67A-58183596ED30}" destId="{172C9937-0A57-4FBF-8461-ADC399FA62D9}" srcOrd="2" destOrd="0" parTransId="{B0810F13-5EAA-4696-912E-41B01203A365}" sibTransId="{A215AE74-18B0-4C62-996A-4365F4E381D8}"/>
    <dgm:cxn modelId="{8D16103C-D37A-4A29-902A-0B7E798B7649}" type="presOf" srcId="{D993DE90-C531-4014-B6D3-C2E39266E69D}" destId="{A7D0748C-756B-49FE-90BA-E97ABF34B61B}" srcOrd="0" destOrd="1" presId="urn:microsoft.com/office/officeart/2005/8/layout/chevron2"/>
    <dgm:cxn modelId="{CD10283C-91FD-4C22-8280-106FD99B06A0}" type="presOf" srcId="{EA9F2648-6924-445A-A67A-58183596ED30}" destId="{2400A382-F5B4-47F5-A717-07ACE3C316F3}" srcOrd="0" destOrd="0" presId="urn:microsoft.com/office/officeart/2005/8/layout/chevron2"/>
    <dgm:cxn modelId="{9D67373D-C011-4D75-A1F2-4D938CEF2B08}" type="presOf" srcId="{E0411337-FE66-496F-B36A-A70430CE99D5}" destId="{D48CE8EF-B1FB-4F26-B697-D441A4B7CA89}" srcOrd="0" destOrd="0" presId="urn:microsoft.com/office/officeart/2005/8/layout/chevron2"/>
    <dgm:cxn modelId="{DFC28164-B17C-4DC6-8F3C-CA1FB80EBB5B}" srcId="{E3183593-A843-4A77-B3BC-C83FA99891F0}" destId="{5F13C1AC-B79C-4117-B844-27E2EC26A8FE}" srcOrd="0" destOrd="0" parTransId="{803CA0EA-D601-4E53-AC1C-1EB15AB2B797}" sibTransId="{4F45AF71-C635-45C3-9E6C-06D958ACC154}"/>
    <dgm:cxn modelId="{1C369A6D-481A-4652-8D2D-2635D1BE9C3F}" srcId="{BFF35D71-42ED-4367-9D0B-EEAB4EBBA47C}" destId="{B5CE8CF7-D7F5-4A2C-9426-F8E15F87DB8F}" srcOrd="1" destOrd="0" parTransId="{22A80E13-4156-499C-AE62-51D7F29914AE}" sibTransId="{8BA8CD73-5C6C-4EA5-9756-E89F14B386CF}"/>
    <dgm:cxn modelId="{0F7D7971-63F2-42E7-808D-A4876785AF08}" type="presOf" srcId="{EB337F75-6DAB-4EF4-BAA1-6B0A15C82F4E}" destId="{B9E8988C-C613-462D-B989-2EEBCF06E2D3}" srcOrd="0" destOrd="0" presId="urn:microsoft.com/office/officeart/2005/8/layout/chevron2"/>
    <dgm:cxn modelId="{1D902A73-96D2-41FB-8A04-FD3CF1DD5EBA}" srcId="{E3183593-A843-4A77-B3BC-C83FA99891F0}" destId="{6EC833CE-3F71-4532-9383-42DC79C132F0}" srcOrd="1" destOrd="0" parTransId="{CF0C4A06-5896-4F56-87C3-F95940BEBADF}" sibTransId="{A231EF18-4771-4646-B8B1-3A778F562B01}"/>
    <dgm:cxn modelId="{5FDB5453-9FDD-41D7-B78F-27ED2B3978B1}" srcId="{EA9F2648-6924-445A-A67A-58183596ED30}" destId="{E0411337-FE66-496F-B36A-A70430CE99D5}" srcOrd="1" destOrd="0" parTransId="{A65F5C0C-0D4A-4B38-BD30-A62AF847EFA0}" sibTransId="{4C4063B3-9748-46F5-BFD6-0FE707CA5886}"/>
    <dgm:cxn modelId="{D18E2F9A-D4B2-4A3D-AD05-3D26446AEFC7}" srcId="{172C9937-0A57-4FBF-8461-ADC399FA62D9}" destId="{E59D716F-7E2A-4DDE-AAB9-A5A28EE11A4C}" srcOrd="1" destOrd="0" parTransId="{04A47A73-128B-48C1-80B2-69FB48FF7556}" sibTransId="{C8DE4210-8B60-4F17-BD33-72328D986438}"/>
    <dgm:cxn modelId="{0941F5B4-B2F8-40C5-A3A6-A25AB6C8EA59}" srcId="{EA9F2648-6924-445A-A67A-58183596ED30}" destId="{BFF35D71-42ED-4367-9D0B-EEAB4EBBA47C}" srcOrd="3" destOrd="0" parTransId="{1E90C32B-BC2A-4C0D-A517-31E9B6197E9A}" sibTransId="{1DD0AC6E-C8B4-437F-BEAA-09FFA22B3E64}"/>
    <dgm:cxn modelId="{BA96A4B6-62B4-4FB3-93DC-EE4543D686ED}" type="presOf" srcId="{8B0AA8A9-4843-4EBF-807A-D3A66E531563}" destId="{A7D0748C-756B-49FE-90BA-E97ABF34B61B}" srcOrd="0" destOrd="0" presId="urn:microsoft.com/office/officeart/2005/8/layout/chevron2"/>
    <dgm:cxn modelId="{8DC5B3B7-3065-45EE-B385-2D8708B5C81A}" type="presOf" srcId="{DD25568F-4246-4A74-A7BB-39D7E80733E4}" destId="{D3B36261-8A6D-4359-957D-63AA1ECB1330}" srcOrd="0" destOrd="0" presId="urn:microsoft.com/office/officeart/2005/8/layout/chevron2"/>
    <dgm:cxn modelId="{C1E262C3-C46E-407F-8B23-9ED6C5D79870}" type="presOf" srcId="{5F13C1AC-B79C-4117-B844-27E2EC26A8FE}" destId="{E6FAA83E-F829-47A8-91B3-8E6A713B1707}" srcOrd="0" destOrd="0" presId="urn:microsoft.com/office/officeart/2005/8/layout/chevron2"/>
    <dgm:cxn modelId="{0E6F4ACA-FC63-494F-B90F-A11C6F88E894}" type="presOf" srcId="{BFF35D71-42ED-4367-9D0B-EEAB4EBBA47C}" destId="{AB1764F1-51BB-467F-8E38-E8A8685F78E6}" srcOrd="0" destOrd="0" presId="urn:microsoft.com/office/officeart/2005/8/layout/chevron2"/>
    <dgm:cxn modelId="{C30383D3-62D4-4C11-9D9B-F58E239DB752}" srcId="{E0411337-FE66-496F-B36A-A70430CE99D5}" destId="{D993DE90-C531-4014-B6D3-C2E39266E69D}" srcOrd="1" destOrd="0" parTransId="{87E0643C-DDBE-4D3B-9199-0F401563B91C}" sibTransId="{D5F7E598-76EA-420C-BA9D-C90B125D57A8}"/>
    <dgm:cxn modelId="{8E92D6E9-EF80-4F74-82FB-516ABCAD9946}" type="presOf" srcId="{6EC833CE-3F71-4532-9383-42DC79C132F0}" destId="{E6FAA83E-F829-47A8-91B3-8E6A713B1707}" srcOrd="0" destOrd="1" presId="urn:microsoft.com/office/officeart/2005/8/layout/chevron2"/>
    <dgm:cxn modelId="{78561FF8-5988-47AF-8E1B-ACD543AB4447}" type="presOf" srcId="{E3183593-A843-4A77-B3BC-C83FA99891F0}" destId="{D486E33B-0BE2-4451-A1BC-6B48CA4DD03E}" srcOrd="0" destOrd="0" presId="urn:microsoft.com/office/officeart/2005/8/layout/chevron2"/>
    <dgm:cxn modelId="{1454B0FE-CE2A-499E-B8F4-7B586F485E6A}" srcId="{172C9937-0A57-4FBF-8461-ADC399FA62D9}" destId="{EB337F75-6DAB-4EF4-BAA1-6B0A15C82F4E}" srcOrd="0" destOrd="0" parTransId="{8E892954-D88B-4634-829D-D8924795B44D}" sibTransId="{7FAA4C55-BCE6-459E-8FC8-6B9695865F82}"/>
    <dgm:cxn modelId="{552070A7-C003-4839-B90C-E3B8C0150843}" type="presParOf" srcId="{2400A382-F5B4-47F5-A717-07ACE3C316F3}" destId="{A853F98C-FB5D-4929-A86A-78D40133E098}" srcOrd="0" destOrd="0" presId="urn:microsoft.com/office/officeart/2005/8/layout/chevron2"/>
    <dgm:cxn modelId="{C88619F5-B077-4423-B07E-5EF8FE5278DC}" type="presParOf" srcId="{A853F98C-FB5D-4929-A86A-78D40133E098}" destId="{D486E33B-0BE2-4451-A1BC-6B48CA4DD03E}" srcOrd="0" destOrd="0" presId="urn:microsoft.com/office/officeart/2005/8/layout/chevron2"/>
    <dgm:cxn modelId="{A91F80D8-0E5D-4617-A72C-5B967D13AF81}" type="presParOf" srcId="{A853F98C-FB5D-4929-A86A-78D40133E098}" destId="{E6FAA83E-F829-47A8-91B3-8E6A713B1707}" srcOrd="1" destOrd="0" presId="urn:microsoft.com/office/officeart/2005/8/layout/chevron2"/>
    <dgm:cxn modelId="{772ACF5B-05B4-4346-91CB-71BF26C36821}" type="presParOf" srcId="{2400A382-F5B4-47F5-A717-07ACE3C316F3}" destId="{16B13346-E2BF-4B13-BCE8-D0EB0899AF0D}" srcOrd="1" destOrd="0" presId="urn:microsoft.com/office/officeart/2005/8/layout/chevron2"/>
    <dgm:cxn modelId="{26EAE96B-DB74-4DE0-8E51-035E8C3304BE}" type="presParOf" srcId="{2400A382-F5B4-47F5-A717-07ACE3C316F3}" destId="{583E7435-28FF-43B3-9A4D-9D54821FFD00}" srcOrd="2" destOrd="0" presId="urn:microsoft.com/office/officeart/2005/8/layout/chevron2"/>
    <dgm:cxn modelId="{C471FDBB-7A70-40F3-9174-D337E775B297}" type="presParOf" srcId="{583E7435-28FF-43B3-9A4D-9D54821FFD00}" destId="{D48CE8EF-B1FB-4F26-B697-D441A4B7CA89}" srcOrd="0" destOrd="0" presId="urn:microsoft.com/office/officeart/2005/8/layout/chevron2"/>
    <dgm:cxn modelId="{65FB649E-1179-43B5-A8E5-7E186F42F1CB}" type="presParOf" srcId="{583E7435-28FF-43B3-9A4D-9D54821FFD00}" destId="{A7D0748C-756B-49FE-90BA-E97ABF34B61B}" srcOrd="1" destOrd="0" presId="urn:microsoft.com/office/officeart/2005/8/layout/chevron2"/>
    <dgm:cxn modelId="{708C6757-3601-44D3-AD91-4D60524F6253}" type="presParOf" srcId="{2400A382-F5B4-47F5-A717-07ACE3C316F3}" destId="{C8033A8D-E886-4884-94EA-CD3DB61618B4}" srcOrd="3" destOrd="0" presId="urn:microsoft.com/office/officeart/2005/8/layout/chevron2"/>
    <dgm:cxn modelId="{104782A0-42AA-4887-8569-C8F0F476C524}" type="presParOf" srcId="{2400A382-F5B4-47F5-A717-07ACE3C316F3}" destId="{AEBEEC6D-50F6-4C63-B271-AF3E949C4EB3}" srcOrd="4" destOrd="0" presId="urn:microsoft.com/office/officeart/2005/8/layout/chevron2"/>
    <dgm:cxn modelId="{57C5DE78-276F-488E-A86D-C3620AAAD0FB}" type="presParOf" srcId="{AEBEEC6D-50F6-4C63-B271-AF3E949C4EB3}" destId="{3F1124C3-108B-4AAB-98D3-DC33B5EA1931}" srcOrd="0" destOrd="0" presId="urn:microsoft.com/office/officeart/2005/8/layout/chevron2"/>
    <dgm:cxn modelId="{204C4C1B-13B9-4C6F-889F-2E58D817966A}" type="presParOf" srcId="{AEBEEC6D-50F6-4C63-B271-AF3E949C4EB3}" destId="{B9E8988C-C613-462D-B989-2EEBCF06E2D3}" srcOrd="1" destOrd="0" presId="urn:microsoft.com/office/officeart/2005/8/layout/chevron2"/>
    <dgm:cxn modelId="{BB190A75-43E8-4010-9E4D-D8186A9C6183}" type="presParOf" srcId="{2400A382-F5B4-47F5-A717-07ACE3C316F3}" destId="{356370AB-72A5-4878-8E11-E61533736ADF}" srcOrd="5" destOrd="0" presId="urn:microsoft.com/office/officeart/2005/8/layout/chevron2"/>
    <dgm:cxn modelId="{4FACE992-08A4-499C-BF89-28FF6B5B1552}" type="presParOf" srcId="{2400A382-F5B4-47F5-A717-07ACE3C316F3}" destId="{8212D01A-92AC-4184-ACEB-89BA66721E9F}" srcOrd="6" destOrd="0" presId="urn:microsoft.com/office/officeart/2005/8/layout/chevron2"/>
    <dgm:cxn modelId="{83F95F96-BD30-4566-80E1-5B765F96F2AD}" type="presParOf" srcId="{8212D01A-92AC-4184-ACEB-89BA66721E9F}" destId="{AB1764F1-51BB-467F-8E38-E8A8685F78E6}" srcOrd="0" destOrd="0" presId="urn:microsoft.com/office/officeart/2005/8/layout/chevron2"/>
    <dgm:cxn modelId="{7ADF8699-20FF-4ED9-8D4D-A9293701E278}" type="presParOf" srcId="{8212D01A-92AC-4184-ACEB-89BA66721E9F}" destId="{D3B36261-8A6D-4359-957D-63AA1ECB133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6E33B-0BE2-4451-A1BC-6B48CA4DD03E}">
      <dsp:nvSpPr>
        <dsp:cNvPr id="0" name=""/>
        <dsp:cNvSpPr/>
      </dsp:nvSpPr>
      <dsp:spPr>
        <a:xfrm rot="5400000">
          <a:off x="-199365" y="203144"/>
          <a:ext cx="1329105" cy="930373"/>
        </a:xfrm>
        <a:prstGeom prst="chevron">
          <a:avLst/>
        </a:prstGeom>
        <a:solidFill>
          <a:srgbClr val="AB08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Micro</a:t>
          </a:r>
        </a:p>
      </dsp:txBody>
      <dsp:txXfrm rot="-5400000">
        <a:off x="2" y="468965"/>
        <a:ext cx="930373" cy="398732"/>
      </dsp:txXfrm>
    </dsp:sp>
    <dsp:sp modelId="{E6FAA83E-F829-47A8-91B3-8E6A713B1707}">
      <dsp:nvSpPr>
        <dsp:cNvPr id="0" name=""/>
        <dsp:cNvSpPr/>
      </dsp:nvSpPr>
      <dsp:spPr>
        <a:xfrm rot="5400000">
          <a:off x="3331598" y="-2397446"/>
          <a:ext cx="863918" cy="5666368"/>
        </a:xfrm>
        <a:prstGeom prst="round2SameRect">
          <a:avLst/>
        </a:prstGeom>
        <a:solidFill>
          <a:schemeClr val="lt1">
            <a:alpha val="90000"/>
            <a:hueOff val="0"/>
            <a:satOff val="0"/>
            <a:lumOff val="0"/>
            <a:alphaOff val="0"/>
          </a:schemeClr>
        </a:solidFill>
        <a:ln w="12700" cap="flat" cmpd="sng" algn="ctr">
          <a:solidFill>
            <a:srgbClr val="AB084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GB" sz="1600" b="1" kern="1200" dirty="0"/>
            <a:t>Individual level</a:t>
          </a:r>
        </a:p>
        <a:p>
          <a:pPr marL="171450" lvl="1" indent="-171450" algn="l" defTabSz="711200">
            <a:lnSpc>
              <a:spcPct val="90000"/>
            </a:lnSpc>
            <a:spcBef>
              <a:spcPct val="0"/>
            </a:spcBef>
            <a:spcAft>
              <a:spcPct val="15000"/>
            </a:spcAft>
            <a:buNone/>
          </a:pPr>
          <a:r>
            <a:rPr lang="en-GB" sz="1600" kern="1200" dirty="0"/>
            <a:t>Personal reasons for engaging in SoTL</a:t>
          </a:r>
        </a:p>
      </dsp:txBody>
      <dsp:txXfrm rot="-5400000">
        <a:off x="930374" y="45951"/>
        <a:ext cx="5624195" cy="779572"/>
      </dsp:txXfrm>
    </dsp:sp>
    <dsp:sp modelId="{D48CE8EF-B1FB-4F26-B697-D441A4B7CA89}">
      <dsp:nvSpPr>
        <dsp:cNvPr id="0" name=""/>
        <dsp:cNvSpPr/>
      </dsp:nvSpPr>
      <dsp:spPr>
        <a:xfrm rot="5400000">
          <a:off x="-199365" y="1386559"/>
          <a:ext cx="1329105" cy="930373"/>
        </a:xfrm>
        <a:prstGeom prst="chevron">
          <a:avLst/>
        </a:prstGeom>
        <a:solidFill>
          <a:srgbClr val="AB08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Meso</a:t>
          </a:r>
        </a:p>
      </dsp:txBody>
      <dsp:txXfrm rot="-5400000">
        <a:off x="2" y="1652380"/>
        <a:ext cx="930373" cy="398732"/>
      </dsp:txXfrm>
    </dsp:sp>
    <dsp:sp modelId="{A7D0748C-756B-49FE-90BA-E97ABF34B61B}">
      <dsp:nvSpPr>
        <dsp:cNvPr id="0" name=""/>
        <dsp:cNvSpPr/>
      </dsp:nvSpPr>
      <dsp:spPr>
        <a:xfrm rot="5400000">
          <a:off x="3331598" y="-1214031"/>
          <a:ext cx="863918" cy="5666368"/>
        </a:xfrm>
        <a:prstGeom prst="round2SameRect">
          <a:avLst/>
        </a:prstGeom>
        <a:solidFill>
          <a:schemeClr val="lt1">
            <a:alpha val="90000"/>
            <a:hueOff val="0"/>
            <a:satOff val="0"/>
            <a:lumOff val="0"/>
            <a:alphaOff val="0"/>
          </a:schemeClr>
        </a:solidFill>
        <a:ln w="12700" cap="flat" cmpd="sng" algn="ctr">
          <a:solidFill>
            <a:srgbClr val="AB084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GB" sz="1600" b="1" kern="1200" dirty="0"/>
            <a:t>Department level</a:t>
          </a:r>
        </a:p>
        <a:p>
          <a:pPr marL="171450" lvl="1" indent="-171450" algn="l" defTabSz="711200">
            <a:lnSpc>
              <a:spcPct val="90000"/>
            </a:lnSpc>
            <a:spcBef>
              <a:spcPct val="0"/>
            </a:spcBef>
            <a:spcAft>
              <a:spcPct val="15000"/>
            </a:spcAft>
            <a:buNone/>
          </a:pPr>
          <a:r>
            <a:rPr lang="en-GB" sz="1600" kern="1200" dirty="0"/>
            <a:t>Importance of ongoing collegial and leadership support</a:t>
          </a:r>
        </a:p>
      </dsp:txBody>
      <dsp:txXfrm rot="-5400000">
        <a:off x="930374" y="1229366"/>
        <a:ext cx="5624195" cy="779572"/>
      </dsp:txXfrm>
    </dsp:sp>
    <dsp:sp modelId="{3F1124C3-108B-4AAB-98D3-DC33B5EA1931}">
      <dsp:nvSpPr>
        <dsp:cNvPr id="0" name=""/>
        <dsp:cNvSpPr/>
      </dsp:nvSpPr>
      <dsp:spPr>
        <a:xfrm rot="5400000">
          <a:off x="-199365" y="2569974"/>
          <a:ext cx="1329105" cy="930373"/>
        </a:xfrm>
        <a:prstGeom prst="chevron">
          <a:avLst/>
        </a:prstGeom>
        <a:solidFill>
          <a:srgbClr val="AB08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Macro</a:t>
          </a:r>
        </a:p>
      </dsp:txBody>
      <dsp:txXfrm rot="-5400000">
        <a:off x="2" y="2835795"/>
        <a:ext cx="930373" cy="398732"/>
      </dsp:txXfrm>
    </dsp:sp>
    <dsp:sp modelId="{B9E8988C-C613-462D-B989-2EEBCF06E2D3}">
      <dsp:nvSpPr>
        <dsp:cNvPr id="0" name=""/>
        <dsp:cNvSpPr/>
      </dsp:nvSpPr>
      <dsp:spPr>
        <a:xfrm rot="5400000">
          <a:off x="3331598" y="-30616"/>
          <a:ext cx="863918" cy="5666368"/>
        </a:xfrm>
        <a:prstGeom prst="round2SameRect">
          <a:avLst/>
        </a:prstGeom>
        <a:solidFill>
          <a:schemeClr val="lt1">
            <a:alpha val="90000"/>
            <a:hueOff val="0"/>
            <a:satOff val="0"/>
            <a:lumOff val="0"/>
            <a:alphaOff val="0"/>
          </a:schemeClr>
        </a:solidFill>
        <a:ln w="12700" cap="flat" cmpd="sng" algn="ctr">
          <a:solidFill>
            <a:srgbClr val="AB084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GB" sz="1600" b="1" kern="1200" dirty="0"/>
            <a:t>Institutional level</a:t>
          </a:r>
        </a:p>
        <a:p>
          <a:pPr marL="171450" lvl="1" indent="-171450" algn="l" defTabSz="711200">
            <a:lnSpc>
              <a:spcPct val="90000"/>
            </a:lnSpc>
            <a:spcBef>
              <a:spcPct val="0"/>
            </a:spcBef>
            <a:spcAft>
              <a:spcPct val="15000"/>
            </a:spcAft>
            <a:buNone/>
          </a:pPr>
          <a:r>
            <a:rPr lang="en-GB" sz="1600" kern="1200" dirty="0"/>
            <a:t>Making connection across disciplinary boundaries</a:t>
          </a:r>
        </a:p>
      </dsp:txBody>
      <dsp:txXfrm rot="-5400000">
        <a:off x="930374" y="2412781"/>
        <a:ext cx="5624195" cy="779572"/>
      </dsp:txXfrm>
    </dsp:sp>
    <dsp:sp modelId="{AB1764F1-51BB-467F-8E38-E8A8685F78E6}">
      <dsp:nvSpPr>
        <dsp:cNvPr id="0" name=""/>
        <dsp:cNvSpPr/>
      </dsp:nvSpPr>
      <dsp:spPr>
        <a:xfrm rot="5400000">
          <a:off x="-199365" y="3753388"/>
          <a:ext cx="1329105" cy="930373"/>
        </a:xfrm>
        <a:prstGeom prst="chevron">
          <a:avLst/>
        </a:prstGeom>
        <a:solidFill>
          <a:srgbClr val="AB08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Mega</a:t>
          </a:r>
        </a:p>
      </dsp:txBody>
      <dsp:txXfrm rot="-5400000">
        <a:off x="2" y="4019209"/>
        <a:ext cx="930373" cy="398732"/>
      </dsp:txXfrm>
    </dsp:sp>
    <dsp:sp modelId="{D3B36261-8A6D-4359-957D-63AA1ECB1330}">
      <dsp:nvSpPr>
        <dsp:cNvPr id="0" name=""/>
        <dsp:cNvSpPr/>
      </dsp:nvSpPr>
      <dsp:spPr>
        <a:xfrm rot="5400000">
          <a:off x="3331598" y="1152798"/>
          <a:ext cx="863918" cy="5666368"/>
        </a:xfrm>
        <a:prstGeom prst="round2SameRect">
          <a:avLst/>
        </a:prstGeom>
        <a:solidFill>
          <a:schemeClr val="lt1">
            <a:alpha val="90000"/>
            <a:hueOff val="0"/>
            <a:satOff val="0"/>
            <a:lumOff val="0"/>
            <a:alphaOff val="0"/>
          </a:schemeClr>
        </a:solidFill>
        <a:ln w="12700" cap="flat" cmpd="sng" algn="ctr">
          <a:solidFill>
            <a:srgbClr val="AB084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GB" sz="1600" b="1" kern="1200" dirty="0"/>
            <a:t>Beyond the institution</a:t>
          </a:r>
        </a:p>
        <a:p>
          <a:pPr marL="171450" lvl="1" indent="-171450" algn="l" defTabSz="711200">
            <a:lnSpc>
              <a:spcPct val="90000"/>
            </a:lnSpc>
            <a:spcBef>
              <a:spcPct val="0"/>
            </a:spcBef>
            <a:spcAft>
              <a:spcPct val="15000"/>
            </a:spcAft>
            <a:buNone/>
          </a:pPr>
          <a:r>
            <a:rPr lang="en-GB" sz="1600" kern="1200" dirty="0"/>
            <a:t>Discipline and interdisciplinary, national and international impact</a:t>
          </a:r>
          <a:br>
            <a:rPr lang="en-GB" sz="1600" kern="1200" dirty="0"/>
          </a:br>
          <a:endParaRPr lang="en-GB" sz="1600" kern="1200" dirty="0"/>
        </a:p>
      </dsp:txBody>
      <dsp:txXfrm rot="-5400000">
        <a:off x="930374" y="3596196"/>
        <a:ext cx="5624195" cy="7795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FA655-1FB9-49B3-B15F-65936EF3150C}" type="datetimeFigureOut">
              <a:rPr lang="en-GB" smtClean="0"/>
              <a:t>11/06/2021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052A2-09C4-480A-879A-895428971866}" type="slidenum">
              <a:rPr lang="en-GB" smtClean="0"/>
              <a:t>‹#›</a:t>
            </a:fld>
            <a:endParaRPr lang="en-GB"/>
          </a:p>
        </p:txBody>
      </p:sp>
    </p:spTree>
    <p:extLst>
      <p:ext uri="{BB962C8B-B14F-4D97-AF65-F5344CB8AC3E}">
        <p14:creationId xmlns:p14="http://schemas.microsoft.com/office/powerpoint/2010/main" val="87007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5052A2-09C4-480A-879A-895428971866}" type="slidenum">
              <a:rPr lang="en-GB" smtClean="0"/>
              <a:t>9</a:t>
            </a:fld>
            <a:endParaRPr lang="en-GB"/>
          </a:p>
        </p:txBody>
      </p:sp>
    </p:spTree>
    <p:extLst>
      <p:ext uri="{BB962C8B-B14F-4D97-AF65-F5344CB8AC3E}">
        <p14:creationId xmlns:p14="http://schemas.microsoft.com/office/powerpoint/2010/main" val="113568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https://blogs.shu.ac.uk/narrowingthegaps/2018/03/04/guest-post-keep-calm-and-carry-on-learning/</a:t>
            </a:r>
          </a:p>
        </p:txBody>
      </p:sp>
      <p:sp>
        <p:nvSpPr>
          <p:cNvPr id="4" name="Slide Number Placeholder 3"/>
          <p:cNvSpPr>
            <a:spLocks noGrp="1"/>
          </p:cNvSpPr>
          <p:nvPr>
            <p:ph type="sldNum" sz="quarter" idx="5"/>
          </p:nvPr>
        </p:nvSpPr>
        <p:spPr/>
        <p:txBody>
          <a:bodyPr/>
          <a:lstStyle/>
          <a:p>
            <a:fld id="{A45052A2-09C4-480A-879A-895428971866}" type="slidenum">
              <a:rPr lang="en-GB" smtClean="0"/>
              <a:t>18</a:t>
            </a:fld>
            <a:endParaRPr lang="en-GB"/>
          </a:p>
        </p:txBody>
      </p:sp>
    </p:spTree>
    <p:extLst>
      <p:ext uri="{BB962C8B-B14F-4D97-AF65-F5344CB8AC3E}">
        <p14:creationId xmlns:p14="http://schemas.microsoft.com/office/powerpoint/2010/main" val="1218696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7B978-D4F2-4624-8478-0B1403201E11}"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F71DB2-3D1C-4BC0-9048-CC74ABEFC0D9}" type="slidenum">
              <a:rPr lang="en-GB" smtClean="0"/>
              <a:t>‹#›</a:t>
            </a:fld>
            <a:endParaRPr lang="en-GB"/>
          </a:p>
        </p:txBody>
      </p:sp>
    </p:spTree>
    <p:extLst>
      <p:ext uri="{BB962C8B-B14F-4D97-AF65-F5344CB8AC3E}">
        <p14:creationId xmlns:p14="http://schemas.microsoft.com/office/powerpoint/2010/main" val="284392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7B978-D4F2-4624-8478-0B1403201E11}"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F71DB2-3D1C-4BC0-9048-CC74ABEFC0D9}" type="slidenum">
              <a:rPr lang="en-GB" smtClean="0"/>
              <a:t>‹#›</a:t>
            </a:fld>
            <a:endParaRPr lang="en-GB"/>
          </a:p>
        </p:txBody>
      </p:sp>
    </p:spTree>
    <p:extLst>
      <p:ext uri="{BB962C8B-B14F-4D97-AF65-F5344CB8AC3E}">
        <p14:creationId xmlns:p14="http://schemas.microsoft.com/office/powerpoint/2010/main" val="42249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7B978-D4F2-4624-8478-0B1403201E11}"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F71DB2-3D1C-4BC0-9048-CC74ABEFC0D9}" type="slidenum">
              <a:rPr lang="en-GB" smtClean="0"/>
              <a:t>‹#›</a:t>
            </a:fld>
            <a:endParaRPr lang="en-GB"/>
          </a:p>
        </p:txBody>
      </p:sp>
    </p:spTree>
    <p:extLst>
      <p:ext uri="{BB962C8B-B14F-4D97-AF65-F5344CB8AC3E}">
        <p14:creationId xmlns:p14="http://schemas.microsoft.com/office/powerpoint/2010/main" val="21801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7B978-D4F2-4624-8478-0B1403201E11}"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F71DB2-3D1C-4BC0-9048-CC74ABEFC0D9}" type="slidenum">
              <a:rPr lang="en-GB" smtClean="0"/>
              <a:t>‹#›</a:t>
            </a:fld>
            <a:endParaRPr lang="en-GB"/>
          </a:p>
        </p:txBody>
      </p:sp>
    </p:spTree>
    <p:extLst>
      <p:ext uri="{BB962C8B-B14F-4D97-AF65-F5344CB8AC3E}">
        <p14:creationId xmlns:p14="http://schemas.microsoft.com/office/powerpoint/2010/main" val="161480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07B978-D4F2-4624-8478-0B1403201E11}" type="datetimeFigureOut">
              <a:rPr lang="en-GB" smtClean="0"/>
              <a:t>11/06/2021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F71DB2-3D1C-4BC0-9048-CC74ABEFC0D9}" type="slidenum">
              <a:rPr lang="en-GB" smtClean="0"/>
              <a:t>‹#›</a:t>
            </a:fld>
            <a:endParaRPr lang="en-GB"/>
          </a:p>
        </p:txBody>
      </p:sp>
    </p:spTree>
    <p:extLst>
      <p:ext uri="{BB962C8B-B14F-4D97-AF65-F5344CB8AC3E}">
        <p14:creationId xmlns:p14="http://schemas.microsoft.com/office/powerpoint/2010/main" val="146079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07B978-D4F2-4624-8478-0B1403201E11}" type="datetimeFigureOut">
              <a:rPr lang="en-GB" smtClean="0"/>
              <a:t>11/06/2021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F71DB2-3D1C-4BC0-9048-CC74ABEFC0D9}" type="slidenum">
              <a:rPr lang="en-GB" smtClean="0"/>
              <a:t>‹#›</a:t>
            </a:fld>
            <a:endParaRPr lang="en-GB"/>
          </a:p>
        </p:txBody>
      </p:sp>
    </p:spTree>
    <p:extLst>
      <p:ext uri="{BB962C8B-B14F-4D97-AF65-F5344CB8AC3E}">
        <p14:creationId xmlns:p14="http://schemas.microsoft.com/office/powerpoint/2010/main" val="2292865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07B978-D4F2-4624-8478-0B1403201E11}" type="datetimeFigureOut">
              <a:rPr lang="en-GB" smtClean="0"/>
              <a:t>11/06/2021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F71DB2-3D1C-4BC0-9048-CC74ABEFC0D9}" type="slidenum">
              <a:rPr lang="en-GB" smtClean="0"/>
              <a:t>‹#›</a:t>
            </a:fld>
            <a:endParaRPr lang="en-GB"/>
          </a:p>
        </p:txBody>
      </p:sp>
    </p:spTree>
    <p:extLst>
      <p:ext uri="{BB962C8B-B14F-4D97-AF65-F5344CB8AC3E}">
        <p14:creationId xmlns:p14="http://schemas.microsoft.com/office/powerpoint/2010/main" val="427680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07B978-D4F2-4624-8478-0B1403201E11}" type="datetimeFigureOut">
              <a:rPr lang="en-GB" smtClean="0"/>
              <a:t>11/06/2021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F71DB2-3D1C-4BC0-9048-CC74ABEFC0D9}" type="slidenum">
              <a:rPr lang="en-GB" smtClean="0"/>
              <a:t>‹#›</a:t>
            </a:fld>
            <a:endParaRPr lang="en-GB"/>
          </a:p>
        </p:txBody>
      </p:sp>
    </p:spTree>
    <p:extLst>
      <p:ext uri="{BB962C8B-B14F-4D97-AF65-F5344CB8AC3E}">
        <p14:creationId xmlns:p14="http://schemas.microsoft.com/office/powerpoint/2010/main" val="152248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7B978-D4F2-4624-8478-0B1403201E11}" type="datetimeFigureOut">
              <a:rPr lang="en-GB" smtClean="0"/>
              <a:t>11/06/2021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F71DB2-3D1C-4BC0-9048-CC74ABEFC0D9}" type="slidenum">
              <a:rPr lang="en-GB" smtClean="0"/>
              <a:t>‹#›</a:t>
            </a:fld>
            <a:endParaRPr lang="en-GB"/>
          </a:p>
        </p:txBody>
      </p:sp>
    </p:spTree>
    <p:extLst>
      <p:ext uri="{BB962C8B-B14F-4D97-AF65-F5344CB8AC3E}">
        <p14:creationId xmlns:p14="http://schemas.microsoft.com/office/powerpoint/2010/main" val="365076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07B978-D4F2-4624-8478-0B1403201E11}" type="datetimeFigureOut">
              <a:rPr lang="en-GB" smtClean="0"/>
              <a:t>11/06/2021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F71DB2-3D1C-4BC0-9048-CC74ABEFC0D9}" type="slidenum">
              <a:rPr lang="en-GB" smtClean="0"/>
              <a:t>‹#›</a:t>
            </a:fld>
            <a:endParaRPr lang="en-GB"/>
          </a:p>
        </p:txBody>
      </p:sp>
    </p:spTree>
    <p:extLst>
      <p:ext uri="{BB962C8B-B14F-4D97-AF65-F5344CB8AC3E}">
        <p14:creationId xmlns:p14="http://schemas.microsoft.com/office/powerpoint/2010/main" val="137564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07B978-D4F2-4624-8478-0B1403201E11}" type="datetimeFigureOut">
              <a:rPr lang="en-GB" smtClean="0"/>
              <a:t>11/06/2021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F71DB2-3D1C-4BC0-9048-CC74ABEFC0D9}" type="slidenum">
              <a:rPr lang="en-GB" smtClean="0"/>
              <a:t>‹#›</a:t>
            </a:fld>
            <a:endParaRPr lang="en-GB"/>
          </a:p>
        </p:txBody>
      </p:sp>
    </p:spTree>
    <p:extLst>
      <p:ext uri="{BB962C8B-B14F-4D97-AF65-F5344CB8AC3E}">
        <p14:creationId xmlns:p14="http://schemas.microsoft.com/office/powerpoint/2010/main" val="28985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7B978-D4F2-4624-8478-0B1403201E11}" type="datetimeFigureOut">
              <a:rPr lang="en-GB" smtClean="0"/>
              <a:t>11/06/2021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71DB2-3D1C-4BC0-9048-CC74ABEFC0D9}" type="slidenum">
              <a:rPr lang="en-GB" smtClean="0"/>
              <a:t>‹#›</a:t>
            </a:fld>
            <a:endParaRPr lang="en-GB"/>
          </a:p>
        </p:txBody>
      </p:sp>
    </p:spTree>
    <p:extLst>
      <p:ext uri="{BB962C8B-B14F-4D97-AF65-F5344CB8AC3E}">
        <p14:creationId xmlns:p14="http://schemas.microsoft.com/office/powerpoint/2010/main" val="4294023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logs.shu.ac.uk/socmedhe"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socialmediaforlearning.com/smash/reverse-social-media-card-set/" TargetMode="External"/><Relationship Id="rId4" Type="http://schemas.openxmlformats.org/officeDocument/2006/relationships/hyperlink" Target="https://socialmediaforlearning.com/smash/7-ways-card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ocialmediaforlearning.com/2020/03/22/guest-post-a-student-toolkit-to-help-you-tackle-remote-learning-written-by-students-for-students/" TargetMode="External"/><Relationship Id="rId2" Type="http://schemas.openxmlformats.org/officeDocument/2006/relationships/hyperlink" Target="https://socialmediaforlearning.com/2020/03/31/guest-post-2-a-remote-learning-guide-written-by-students-for-students-how-to-ensure-your-remote-learning-experience-is-effective-supportive-and-fun-shusmash/" TargetMode="External"/><Relationship Id="rId1" Type="http://schemas.openxmlformats.org/officeDocument/2006/relationships/slideLayout" Target="../slideLayouts/slideLayout2.xml"/><Relationship Id="rId5" Type="http://schemas.openxmlformats.org/officeDocument/2006/relationships/hyperlink" Target="https://socialmediaforlearning.com/2018/03/04/guest-post-keep-calm-and-carry-on-learning-by-students-corran_shu-abbybutler96-matty_trueman-callum_rooney95/" TargetMode="External"/><Relationship Id="rId4" Type="http://schemas.openxmlformats.org/officeDocument/2006/relationships/hyperlink" Target="https://socialmediaforlearning.com/2019/02/02/student-guest-post-8-ways-students-and-staff-can-engage-in-remote-collabora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24377/LJMU.jsml.vol1article394" TargetMode="External"/><Relationship Id="rId2" Type="http://schemas.openxmlformats.org/officeDocument/2006/relationships/hyperlink" Target="https://journals.studentengagement.org.uk/index.php/studentchangeagents/article/view/923/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ocialmediaforlearning.com/smas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journals.studentengagement.org.uk/index.php/studentchangeagents/article/view/923/pdf" TargetMode="External"/><Relationship Id="rId2" Type="http://schemas.openxmlformats.org/officeDocument/2006/relationships/hyperlink" Target="https://doi.org/10.24377/LJMU.jsml.vol1article394" TargetMode="External"/><Relationship Id="rId1" Type="http://schemas.openxmlformats.org/officeDocument/2006/relationships/slideLayout" Target="../slideLayouts/slideLayout2.xml"/><Relationship Id="rId4" Type="http://schemas.openxmlformats.org/officeDocument/2006/relationships/hyperlink" Target="http://dx.doi.org/10.1007/s10734-015-9896-4"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doi.org/10.1002/tl.20183" TargetMode="External"/><Relationship Id="rId3" Type="http://schemas.openxmlformats.org/officeDocument/2006/relationships/hyperlink" Target="https://www.advance-he.ac.uk/knowledge-hub/engagement-through-partnership-students-partners-learning-and-teaching-higher" TargetMode="External"/><Relationship Id="rId7" Type="http://schemas.openxmlformats.org/officeDocument/2006/relationships/hyperlink" Target="http://unesdoc.unesco.org/images/0021/002196/219641e.pdf" TargetMode="External"/><Relationship Id="rId2" Type="http://schemas.openxmlformats.org/officeDocument/2006/relationships/hyperlink" Target="https://www.advance-he.ac.uk/guidance/teaching-and-learning/student-engagement-through-partnership" TargetMode="External"/><Relationship Id="rId1" Type="http://schemas.openxmlformats.org/officeDocument/2006/relationships/slideLayout" Target="../slideLayouts/slideLayout2.xml"/><Relationship Id="rId6" Type="http://schemas.openxmlformats.org/officeDocument/2006/relationships/hyperlink" Target="https://doi.org/10.5206/cjsotl-rcacea.2019.1.7995" TargetMode="External"/><Relationship Id="rId5" Type="http://schemas.openxmlformats.org/officeDocument/2006/relationships/hyperlink" Target="https://doi.org/10.20343/teachlearninqu.8.1.6" TargetMode="External"/><Relationship Id="rId4" Type="http://schemas.openxmlformats.org/officeDocument/2006/relationships/hyperlink" Target="https://doi.org/10.1080/00091383.1993.993846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teaching.utoronto.ca/sotl/scholarship-of-leading/sl-introdu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eart, Red, Rope, Loyalty, Love, Friendship, Wood">
            <a:extLst>
              <a:ext uri="{FF2B5EF4-FFF2-40B4-BE49-F238E27FC236}">
                <a16:creationId xmlns:a16="http://schemas.microsoft.com/office/drawing/2014/main" id="{7F93D9B9-6609-493C-B369-F04DE92985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86"/>
          <a:stretch/>
        </p:blipFill>
        <p:spPr bwMode="auto">
          <a:xfrm>
            <a:off x="0" y="0"/>
            <a:ext cx="9131720" cy="69488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B5D8569-38AA-4D7A-BCF5-022B1DC83806}"/>
              </a:ext>
            </a:extLst>
          </p:cNvPr>
          <p:cNvSpPr txBox="1"/>
          <p:nvPr/>
        </p:nvSpPr>
        <p:spPr>
          <a:xfrm>
            <a:off x="0" y="5947903"/>
            <a:ext cx="9131720" cy="646331"/>
          </a:xfrm>
          <a:prstGeom prst="rect">
            <a:avLst/>
          </a:prstGeom>
          <a:solidFill>
            <a:schemeClr val="bg1">
              <a:alpha val="70000"/>
            </a:schemeClr>
          </a:solidFill>
        </p:spPr>
        <p:txBody>
          <a:bodyPr wrap="square">
            <a:spAutoFit/>
          </a:bodyPr>
          <a:lstStyle/>
          <a:p>
            <a:pPr algn="ctr"/>
            <a:r>
              <a:rPr lang="en-GB" b="1" dirty="0">
                <a:solidFill>
                  <a:srgbClr val="FE1B1F"/>
                </a:solidFill>
                <a:effectLst/>
                <a:latin typeface="+mn-lt"/>
                <a:ea typeface="Calibri" panose="020F0502020204030204" pitchFamily="34" charset="0"/>
                <a:cs typeface="Times New Roman" panose="02020603050405020304" pitchFamily="18" charset="0"/>
              </a:rPr>
              <a:t>Sue Beckingham, Sheffield Hallam University</a:t>
            </a:r>
          </a:p>
          <a:p>
            <a:pPr algn="ctr"/>
            <a:r>
              <a:rPr lang="en-GB" b="1" dirty="0">
                <a:solidFill>
                  <a:srgbClr val="FE1B1F"/>
                </a:solidFill>
                <a:ea typeface="Calibri" panose="020F0502020204030204" pitchFamily="34" charset="0"/>
                <a:cs typeface="Times New Roman" panose="02020603050405020304" pitchFamily="18" charset="0"/>
              </a:rPr>
              <a:t>Research in Distance Education Conference #RIDE2021</a:t>
            </a:r>
            <a:endParaRPr lang="en-GB" dirty="0">
              <a:solidFill>
                <a:srgbClr val="FE1B1F"/>
              </a:solidFill>
            </a:endParaRPr>
          </a:p>
        </p:txBody>
      </p:sp>
      <p:sp>
        <p:nvSpPr>
          <p:cNvPr id="15" name="TextBox 14">
            <a:extLst>
              <a:ext uri="{FF2B5EF4-FFF2-40B4-BE49-F238E27FC236}">
                <a16:creationId xmlns:a16="http://schemas.microsoft.com/office/drawing/2014/main" id="{B04BDE9F-9CE7-4EE8-9898-7219624909B9}"/>
              </a:ext>
            </a:extLst>
          </p:cNvPr>
          <p:cNvSpPr txBox="1"/>
          <p:nvPr/>
        </p:nvSpPr>
        <p:spPr>
          <a:xfrm>
            <a:off x="4441373" y="2553679"/>
            <a:ext cx="4690348" cy="1569660"/>
          </a:xfrm>
          <a:prstGeom prst="rect">
            <a:avLst/>
          </a:prstGeom>
          <a:noFill/>
        </p:spPr>
        <p:txBody>
          <a:bodyPr wrap="square">
            <a:spAutoFit/>
          </a:bodyPr>
          <a:lstStyle/>
          <a:p>
            <a:pPr algn="ctr"/>
            <a:r>
              <a:rPr lang="en-GB" sz="2400" b="1" dirty="0">
                <a:solidFill>
                  <a:schemeClr val="bg1"/>
                </a:solidFill>
                <a:effectLst/>
                <a:latin typeface="+mn-lt"/>
                <a:ea typeface="Calibri" panose="020F0502020204030204" pitchFamily="34" charset="0"/>
                <a:cs typeface="Times New Roman" panose="02020603050405020304" pitchFamily="18" charset="0"/>
              </a:rPr>
              <a:t>Students as Partners </a:t>
            </a:r>
            <a:br>
              <a:rPr lang="en-GB" sz="2400" b="1" dirty="0">
                <a:solidFill>
                  <a:schemeClr val="bg1"/>
                </a:solidFill>
                <a:effectLst/>
                <a:latin typeface="+mn-lt"/>
                <a:ea typeface="Calibri" panose="020F0502020204030204" pitchFamily="34" charset="0"/>
                <a:cs typeface="Times New Roman" panose="02020603050405020304" pitchFamily="18" charset="0"/>
              </a:rPr>
            </a:br>
            <a:r>
              <a:rPr lang="en-GB" sz="2400" b="1" dirty="0">
                <a:solidFill>
                  <a:schemeClr val="bg1"/>
                </a:solidFill>
                <a:effectLst/>
                <a:latin typeface="+mn-lt"/>
                <a:ea typeface="Calibri" panose="020F0502020204030204" pitchFamily="34" charset="0"/>
                <a:cs typeface="Times New Roman" panose="02020603050405020304" pitchFamily="18" charset="0"/>
              </a:rPr>
              <a:t>co-creating innovative scholarship: Reflections on achievements using the 4M framework</a:t>
            </a:r>
            <a:endParaRPr lang="en-GB" sz="2400" dirty="0">
              <a:solidFill>
                <a:schemeClr val="bg1"/>
              </a:solidFill>
            </a:endParaRPr>
          </a:p>
        </p:txBody>
      </p:sp>
    </p:spTree>
    <p:extLst>
      <p:ext uri="{BB962C8B-B14F-4D97-AF65-F5344CB8AC3E}">
        <p14:creationId xmlns:p14="http://schemas.microsoft.com/office/powerpoint/2010/main" val="2268770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F3D3A9-A96C-41A5-A32C-6BE216D4D2FD}"/>
              </a:ext>
            </a:extLst>
          </p:cNvPr>
          <p:cNvPicPr>
            <a:picLocks noChangeAspect="1"/>
          </p:cNvPicPr>
          <p:nvPr/>
        </p:nvPicPr>
        <p:blipFill>
          <a:blip r:embed="rId2"/>
          <a:stretch>
            <a:fillRect/>
          </a:stretch>
        </p:blipFill>
        <p:spPr>
          <a:xfrm>
            <a:off x="817789" y="2461758"/>
            <a:ext cx="7508421" cy="1934484"/>
          </a:xfrm>
          <a:prstGeom prst="rect">
            <a:avLst/>
          </a:prstGeom>
        </p:spPr>
      </p:pic>
      <p:sp>
        <p:nvSpPr>
          <p:cNvPr id="9" name="TextBox 8">
            <a:extLst>
              <a:ext uri="{FF2B5EF4-FFF2-40B4-BE49-F238E27FC236}">
                <a16:creationId xmlns:a16="http://schemas.microsoft.com/office/drawing/2014/main" id="{A0E13163-EAC3-4322-86B6-C35B99F9396B}"/>
              </a:ext>
            </a:extLst>
          </p:cNvPr>
          <p:cNvSpPr txBox="1"/>
          <p:nvPr/>
        </p:nvSpPr>
        <p:spPr>
          <a:xfrm>
            <a:off x="2013858" y="4895851"/>
            <a:ext cx="4572000" cy="1477328"/>
          </a:xfrm>
          <a:prstGeom prst="rect">
            <a:avLst/>
          </a:prstGeom>
          <a:noFill/>
        </p:spPr>
        <p:txBody>
          <a:bodyPr wrap="square">
            <a:spAutoFit/>
          </a:bodyPr>
          <a:lstStyle/>
          <a:p>
            <a:pPr algn="ctr"/>
            <a:r>
              <a:rPr lang="en-GB" dirty="0">
                <a:hlinkClick r:id="rId3"/>
              </a:rPr>
              <a:t>https://blogs.shu.ac.uk/socmedhe</a:t>
            </a:r>
            <a:endParaRPr lang="en-GB" dirty="0"/>
          </a:p>
          <a:p>
            <a:pPr algn="ctr"/>
            <a:endParaRPr lang="en-GB" dirty="0"/>
          </a:p>
          <a:p>
            <a:pPr algn="ctr"/>
            <a:r>
              <a:rPr lang="en-GB" dirty="0"/>
              <a:t>Through the 2</a:t>
            </a:r>
            <a:r>
              <a:rPr lang="en-GB" baseline="30000" dirty="0"/>
              <a:t>nd</a:t>
            </a:r>
            <a:r>
              <a:rPr lang="en-GB" dirty="0"/>
              <a:t> conference #SocMedHE16 students could apply for free places</a:t>
            </a:r>
          </a:p>
          <a:p>
            <a:pPr algn="ctr"/>
            <a:endParaRPr lang="en-GB" dirty="0"/>
          </a:p>
        </p:txBody>
      </p:sp>
      <p:sp>
        <p:nvSpPr>
          <p:cNvPr id="10" name="Title 9">
            <a:extLst>
              <a:ext uri="{FF2B5EF4-FFF2-40B4-BE49-F238E27FC236}">
                <a16:creationId xmlns:a16="http://schemas.microsoft.com/office/drawing/2014/main" id="{54A9BD05-0713-40C2-B7E6-70D36D746B53}"/>
              </a:ext>
            </a:extLst>
          </p:cNvPr>
          <p:cNvSpPr>
            <a:spLocks noGrp="1"/>
          </p:cNvSpPr>
          <p:nvPr>
            <p:ph type="title"/>
          </p:nvPr>
        </p:nvSpPr>
        <p:spPr/>
        <p:txBody>
          <a:bodyPr>
            <a:normAutofit/>
          </a:bodyPr>
          <a:lstStyle/>
          <a:p>
            <a:r>
              <a:rPr lang="en-GB" sz="4000" b="1" dirty="0">
                <a:solidFill>
                  <a:srgbClr val="AB084F"/>
                </a:solidFill>
                <a:latin typeface="+mn-lt"/>
              </a:rPr>
              <a:t>A Students as Partners Case Study</a:t>
            </a:r>
          </a:p>
        </p:txBody>
      </p:sp>
    </p:spTree>
    <p:extLst>
      <p:ext uri="{BB962C8B-B14F-4D97-AF65-F5344CB8AC3E}">
        <p14:creationId xmlns:p14="http://schemas.microsoft.com/office/powerpoint/2010/main" val="117828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FCB4E-CF59-452B-8F4F-9FC37CE86027}"/>
              </a:ext>
            </a:extLst>
          </p:cNvPr>
          <p:cNvSpPr>
            <a:spLocks noGrp="1"/>
          </p:cNvSpPr>
          <p:nvPr>
            <p:ph idx="1"/>
          </p:nvPr>
        </p:nvSpPr>
        <p:spPr/>
        <p:txBody>
          <a:bodyPr>
            <a:normAutofit fontScale="92500" lnSpcReduction="10000"/>
          </a:bodyPr>
          <a:lstStyle/>
          <a:p>
            <a:pPr marL="0" lvl="0" indent="0" algn="ctr" rtl="0">
              <a:lnSpc>
                <a:spcPct val="115000"/>
              </a:lnSpc>
              <a:spcBef>
                <a:spcPts val="0"/>
              </a:spcBef>
              <a:spcAft>
                <a:spcPts val="0"/>
              </a:spcAft>
              <a:buSzPts val="1800"/>
              <a:buNone/>
            </a:pPr>
            <a:r>
              <a:rPr lang="en-GB" sz="3600" b="1" dirty="0">
                <a:solidFill>
                  <a:srgbClr val="AB084F"/>
                </a:solidFill>
              </a:rPr>
              <a:t>SMASH = 'Social Media for Academic Studies at Hallam' </a:t>
            </a:r>
          </a:p>
          <a:p>
            <a:pPr marL="0" lvl="0" indent="0" algn="l" rtl="0">
              <a:lnSpc>
                <a:spcPct val="115000"/>
              </a:lnSpc>
              <a:spcBef>
                <a:spcPts val="0"/>
              </a:spcBef>
              <a:spcAft>
                <a:spcPts val="0"/>
              </a:spcAft>
              <a:buSzPts val="1800"/>
              <a:buNone/>
            </a:pPr>
            <a:endParaRPr lang="en-GB" dirty="0"/>
          </a:p>
          <a:p>
            <a:pPr marL="0" lvl="0" indent="0" algn="l" rtl="0">
              <a:lnSpc>
                <a:spcPct val="115000"/>
              </a:lnSpc>
              <a:spcBef>
                <a:spcPts val="0"/>
              </a:spcBef>
              <a:spcAft>
                <a:spcPts val="0"/>
              </a:spcAft>
              <a:buSzPts val="1800"/>
              <a:buNone/>
            </a:pPr>
            <a:r>
              <a:rPr lang="en-GB" dirty="0">
                <a:solidFill>
                  <a:schemeClr val="tx1"/>
                </a:solidFill>
              </a:rPr>
              <a:t>SMASH is a ‘students as partners’ project which considers the potential of social media for learning. </a:t>
            </a:r>
          </a:p>
          <a:p>
            <a:pPr marL="0" lvl="0" indent="0" algn="l" rtl="0">
              <a:lnSpc>
                <a:spcPct val="115000"/>
              </a:lnSpc>
              <a:spcBef>
                <a:spcPts val="0"/>
              </a:spcBef>
              <a:spcAft>
                <a:spcPts val="0"/>
              </a:spcAft>
              <a:buSzPts val="1800"/>
              <a:buNone/>
            </a:pPr>
            <a:endParaRPr lang="en-GB" dirty="0"/>
          </a:p>
          <a:p>
            <a:pPr marL="0" lvl="0" indent="0" algn="l" rtl="0">
              <a:lnSpc>
                <a:spcPct val="115000"/>
              </a:lnSpc>
              <a:spcBef>
                <a:spcPts val="0"/>
              </a:spcBef>
              <a:spcAft>
                <a:spcPts val="0"/>
              </a:spcAft>
              <a:buSzPts val="1800"/>
              <a:buNone/>
            </a:pPr>
            <a:r>
              <a:rPr lang="en-GB" dirty="0">
                <a:solidFill>
                  <a:schemeClr val="tx1"/>
                </a:solidFill>
              </a:rPr>
              <a:t>The aim of this student-led special interest group was to relook at the affordances digital and social media tools can provide in learning and teaching.</a:t>
            </a:r>
          </a:p>
          <a:p>
            <a:pPr marL="0" indent="0">
              <a:buNone/>
            </a:pPr>
            <a:endParaRPr lang="en-GB" dirty="0"/>
          </a:p>
        </p:txBody>
      </p:sp>
      <p:pic>
        <p:nvPicPr>
          <p:cNvPr id="4" name="Google Shape;77;p1">
            <a:extLst>
              <a:ext uri="{FF2B5EF4-FFF2-40B4-BE49-F238E27FC236}">
                <a16:creationId xmlns:a16="http://schemas.microsoft.com/office/drawing/2014/main" id="{EB41D685-E7AE-4A0D-AB0F-41A079FA3544}"/>
              </a:ext>
            </a:extLst>
          </p:cNvPr>
          <p:cNvPicPr preferRelativeResize="0"/>
          <p:nvPr/>
        </p:nvPicPr>
        <p:blipFill rotWithShape="1">
          <a:blip r:embed="rId2">
            <a:alphaModFix/>
          </a:blip>
          <a:srcRect l="3901" r="3850" b="75309"/>
          <a:stretch/>
        </p:blipFill>
        <p:spPr>
          <a:xfrm>
            <a:off x="2199640" y="337065"/>
            <a:ext cx="4744720" cy="1270000"/>
          </a:xfrm>
          <a:prstGeom prst="rect">
            <a:avLst/>
          </a:prstGeom>
          <a:noFill/>
          <a:ln>
            <a:noFill/>
          </a:ln>
        </p:spPr>
      </p:pic>
    </p:spTree>
    <p:extLst>
      <p:ext uri="{BB962C8B-B14F-4D97-AF65-F5344CB8AC3E}">
        <p14:creationId xmlns:p14="http://schemas.microsoft.com/office/powerpoint/2010/main" val="202983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E1E7-0145-4252-85ED-18473950D3F8}"/>
              </a:ext>
            </a:extLst>
          </p:cNvPr>
          <p:cNvSpPr>
            <a:spLocks noGrp="1"/>
          </p:cNvSpPr>
          <p:nvPr>
            <p:ph type="title"/>
          </p:nvPr>
        </p:nvSpPr>
        <p:spPr/>
        <p:txBody>
          <a:bodyPr>
            <a:normAutofit/>
          </a:bodyPr>
          <a:lstStyle/>
          <a:p>
            <a:r>
              <a:rPr lang="en-GB" sz="4000" b="1" dirty="0">
                <a:solidFill>
                  <a:srgbClr val="AB084F"/>
                </a:solidFill>
                <a:latin typeface="+mn-lt"/>
              </a:rPr>
              <a:t>Exploring new approaches</a:t>
            </a:r>
            <a:endParaRPr lang="en-GB" sz="4000" dirty="0">
              <a:solidFill>
                <a:srgbClr val="AB084F"/>
              </a:solidFill>
              <a:latin typeface="+mn-lt"/>
            </a:endParaRPr>
          </a:p>
        </p:txBody>
      </p:sp>
      <p:sp>
        <p:nvSpPr>
          <p:cNvPr id="3" name="Google Shape;110;g76570e399f_0_18">
            <a:extLst>
              <a:ext uri="{FF2B5EF4-FFF2-40B4-BE49-F238E27FC236}">
                <a16:creationId xmlns:a16="http://schemas.microsoft.com/office/drawing/2014/main" id="{C4358222-246C-42DE-AEBB-71456A12F9AC}"/>
              </a:ext>
            </a:extLst>
          </p:cNvPr>
          <p:cNvSpPr/>
          <p:nvPr/>
        </p:nvSpPr>
        <p:spPr>
          <a:xfrm>
            <a:off x="1086039" y="1690689"/>
            <a:ext cx="6971921" cy="2797629"/>
          </a:xfrm>
          <a:prstGeom prst="wedgeRoundRectCallout">
            <a:avLst>
              <a:gd name="adj1" fmla="val -20833"/>
              <a:gd name="adj2" fmla="val 62500"/>
              <a:gd name="adj3" fmla="val 0"/>
            </a:avLst>
          </a:prstGeom>
          <a:solidFill>
            <a:srgbClr val="FFFFFF"/>
          </a:solidFill>
          <a:ln w="28575" cap="flat" cmpd="sng">
            <a:solidFill>
              <a:srgbClr val="AB0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1;g76570e399f_0_18">
            <a:extLst>
              <a:ext uri="{FF2B5EF4-FFF2-40B4-BE49-F238E27FC236}">
                <a16:creationId xmlns:a16="http://schemas.microsoft.com/office/drawing/2014/main" id="{8EECB128-431E-4E06-8877-D7EE6D9E0917}"/>
              </a:ext>
            </a:extLst>
          </p:cNvPr>
          <p:cNvSpPr txBox="1">
            <a:spLocks/>
          </p:cNvSpPr>
          <p:nvPr/>
        </p:nvSpPr>
        <p:spPr>
          <a:xfrm>
            <a:off x="1137148" y="2011103"/>
            <a:ext cx="6912870" cy="150838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dirty="0">
                <a:latin typeface="Calibri" panose="020F0502020204030204" pitchFamily="34" charset="0"/>
                <a:cs typeface="Calibri" panose="020F0502020204030204" pitchFamily="34" charset="0"/>
              </a:rPr>
              <a:t>"While mobile technology is not and never will be an educational panacea, it is a powerful and often overlooked tool – in a repertoire of other tools – that can </a:t>
            </a:r>
            <a:r>
              <a:rPr lang="en-GB" b="1" dirty="0">
                <a:solidFill>
                  <a:srgbClr val="AB084F"/>
                </a:solidFill>
                <a:latin typeface="Calibri" panose="020F0502020204030204" pitchFamily="34" charset="0"/>
                <a:cs typeface="Calibri" panose="020F0502020204030204" pitchFamily="34" charset="0"/>
              </a:rPr>
              <a:t>support education</a:t>
            </a:r>
            <a:r>
              <a:rPr lang="en-GB" dirty="0">
                <a:latin typeface="Calibri" panose="020F0502020204030204" pitchFamily="34" charset="0"/>
                <a:cs typeface="Calibri" panose="020F0502020204030204" pitchFamily="34" charset="0"/>
              </a:rPr>
              <a:t> in ways not possible before” </a:t>
            </a:r>
            <a:r>
              <a:rPr lang="en-GB" sz="1400" dirty="0">
                <a:latin typeface="Calibri" panose="020F0502020204030204" pitchFamily="34" charset="0"/>
                <a:cs typeface="Calibri" panose="020F0502020204030204" pitchFamily="34" charset="0"/>
              </a:rPr>
              <a:t>(UNESCO 2013)</a:t>
            </a:r>
          </a:p>
          <a:p>
            <a:pPr marL="0" indent="0">
              <a:spcBef>
                <a:spcPts val="0"/>
              </a:spcBef>
              <a:buFont typeface="Arial" panose="020B0604020202020204" pitchFamily="34" charset="0"/>
              <a:buNone/>
            </a:pPr>
            <a:endParaRPr lang="en-GB" dirty="0"/>
          </a:p>
          <a:p>
            <a:pPr marL="0" indent="0">
              <a:spcBef>
                <a:spcPts val="0"/>
              </a:spcBef>
              <a:buFont typeface="Arial" panose="020B0604020202020204" pitchFamily="34" charset="0"/>
              <a:buNone/>
            </a:pPr>
            <a:endParaRPr lang="en-GB" dirty="0"/>
          </a:p>
        </p:txBody>
      </p:sp>
      <p:sp>
        <p:nvSpPr>
          <p:cNvPr id="5" name="Google Shape;112;g76570e399f_0_18">
            <a:extLst>
              <a:ext uri="{FF2B5EF4-FFF2-40B4-BE49-F238E27FC236}">
                <a16:creationId xmlns:a16="http://schemas.microsoft.com/office/drawing/2014/main" id="{BA108CAF-930C-45D5-996F-C38185B247E6}"/>
              </a:ext>
            </a:extLst>
          </p:cNvPr>
          <p:cNvSpPr txBox="1"/>
          <p:nvPr/>
        </p:nvSpPr>
        <p:spPr>
          <a:xfrm>
            <a:off x="500743" y="5069815"/>
            <a:ext cx="8014607" cy="12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solidFill>
                  <a:srgbClr val="AB084F"/>
                </a:solidFill>
                <a:latin typeface="Calibri" panose="020F0502020204030204" pitchFamily="34" charset="0"/>
                <a:cs typeface="Calibri" panose="020F0502020204030204" pitchFamily="34" charset="0"/>
              </a:rPr>
              <a:t>Unique benefits of mobile learning include:</a:t>
            </a:r>
            <a:r>
              <a:rPr lang="en-GB" sz="2000" dirty="0">
                <a:latin typeface="Calibri" panose="020F0502020204030204" pitchFamily="34" charset="0"/>
                <a:cs typeface="Calibri" panose="020F0502020204030204" pitchFamily="34" charset="0"/>
              </a:rPr>
              <a:t> </a:t>
            </a:r>
          </a:p>
          <a:p>
            <a:pPr marL="0" lvl="0" indent="0" algn="l" rtl="0">
              <a:spcBef>
                <a:spcPts val="0"/>
              </a:spcBef>
              <a:spcAft>
                <a:spcPts val="0"/>
              </a:spcAft>
              <a:buNone/>
            </a:pPr>
            <a:r>
              <a:rPr lang="en-GB" sz="1800" dirty="0">
                <a:latin typeface="Calibri" panose="020F0502020204030204" pitchFamily="34" charset="0"/>
                <a:cs typeface="Calibri" panose="020F0502020204030204" pitchFamily="34" charset="0"/>
              </a:rPr>
              <a:t>anytime/anywhere learning, personalised learning, active learning, bridging of formal/informal learning, inclusive learning, and can improve communication and interaction. </a:t>
            </a:r>
            <a:endParaRP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965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D9F4-36EA-471C-80BD-51A089C0143C}"/>
              </a:ext>
            </a:extLst>
          </p:cNvPr>
          <p:cNvSpPr>
            <a:spLocks noGrp="1"/>
          </p:cNvSpPr>
          <p:nvPr>
            <p:ph type="title"/>
          </p:nvPr>
        </p:nvSpPr>
        <p:spPr/>
        <p:txBody>
          <a:bodyPr>
            <a:normAutofit/>
          </a:bodyPr>
          <a:lstStyle/>
          <a:p>
            <a:r>
              <a:rPr lang="en-GB" sz="4000" b="1" dirty="0">
                <a:solidFill>
                  <a:srgbClr val="AB084F"/>
                </a:solidFill>
                <a:latin typeface="+mn-lt"/>
              </a:rPr>
              <a:t>Planning achievable outputs</a:t>
            </a:r>
          </a:p>
        </p:txBody>
      </p:sp>
      <p:sp>
        <p:nvSpPr>
          <p:cNvPr id="3" name="Content Placeholder 2">
            <a:extLst>
              <a:ext uri="{FF2B5EF4-FFF2-40B4-BE49-F238E27FC236}">
                <a16:creationId xmlns:a16="http://schemas.microsoft.com/office/drawing/2014/main" id="{E147C11B-E389-4132-9D5A-3E95D0F3EAB2}"/>
              </a:ext>
            </a:extLst>
          </p:cNvPr>
          <p:cNvSpPr>
            <a:spLocks noGrp="1"/>
          </p:cNvSpPr>
          <p:nvPr>
            <p:ph idx="4294967295"/>
          </p:nvPr>
        </p:nvSpPr>
        <p:spPr>
          <a:xfrm>
            <a:off x="1219200" y="1825625"/>
            <a:ext cx="6667500" cy="2180318"/>
          </a:xfrm>
        </p:spPr>
        <p:txBody>
          <a:bodyPr/>
          <a:lstStyle/>
          <a:p>
            <a:pPr marL="0" indent="0">
              <a:buNone/>
            </a:pPr>
            <a:r>
              <a:rPr lang="en-GB" i="1" dirty="0"/>
              <a:t>“Scholarship [including SoTL] entails an artefact, a product, some form of community property that can be shared, discussed, critiqued, exchanged, built upon.”</a:t>
            </a:r>
          </a:p>
          <a:p>
            <a:pPr marL="0" indent="0" algn="r">
              <a:buNone/>
            </a:pPr>
            <a:r>
              <a:rPr lang="en-GB" sz="2000" dirty="0"/>
              <a:t>Lee Schulman (1993)</a:t>
            </a:r>
          </a:p>
          <a:p>
            <a:pPr marL="0" indent="0" algn="r">
              <a:buNone/>
            </a:pPr>
            <a:endParaRPr lang="en-GB" sz="2000" dirty="0"/>
          </a:p>
          <a:p>
            <a:pPr marL="0" indent="0">
              <a:buNone/>
            </a:pPr>
            <a:endParaRPr lang="en-GB" sz="2000" dirty="0"/>
          </a:p>
          <a:p>
            <a:endParaRPr lang="en-GB" dirty="0"/>
          </a:p>
        </p:txBody>
      </p:sp>
      <p:pic>
        <p:nvPicPr>
          <p:cNvPr id="13314" name="Picture 2" descr="Teamwork, Team, Personal, Group, Silhouettes, Man">
            <a:extLst>
              <a:ext uri="{FF2B5EF4-FFF2-40B4-BE49-F238E27FC236}">
                <a16:creationId xmlns:a16="http://schemas.microsoft.com/office/drawing/2014/main" id="{1FEBC1FA-1E5F-4D4B-BC12-4CC56D5A3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8" y="4522241"/>
            <a:ext cx="4931229" cy="193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2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EED3-4D14-4378-9E44-075C38C552DB}"/>
              </a:ext>
            </a:extLst>
          </p:cNvPr>
          <p:cNvSpPr>
            <a:spLocks noGrp="1"/>
          </p:cNvSpPr>
          <p:nvPr>
            <p:ph type="title"/>
          </p:nvPr>
        </p:nvSpPr>
        <p:spPr/>
        <p:txBody>
          <a:bodyPr>
            <a:normAutofit/>
          </a:bodyPr>
          <a:lstStyle/>
          <a:p>
            <a:r>
              <a:rPr lang="en-GB" sz="40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t>Students as Partners</a:t>
            </a:r>
            <a:endParaRPr lang="en-GB" sz="4000" b="1" dirty="0">
              <a:solidFill>
                <a:srgbClr val="AB084F"/>
              </a:solidFill>
            </a:endParaRPr>
          </a:p>
        </p:txBody>
      </p:sp>
      <p:sp>
        <p:nvSpPr>
          <p:cNvPr id="3" name="Content Placeholder 2">
            <a:extLst>
              <a:ext uri="{FF2B5EF4-FFF2-40B4-BE49-F238E27FC236}">
                <a16:creationId xmlns:a16="http://schemas.microsoft.com/office/drawing/2014/main" id="{B3AD56A2-87B9-40D6-8459-73D65D4D3486}"/>
              </a:ext>
            </a:extLst>
          </p:cNvPr>
          <p:cNvSpPr>
            <a:spLocks noGrp="1"/>
          </p:cNvSpPr>
          <p:nvPr>
            <p:ph idx="1"/>
          </p:nvPr>
        </p:nvSpPr>
        <p:spPr/>
        <p:txBody>
          <a:bodyPr>
            <a:normAutofit lnSpcReduction="10000"/>
          </a:bodyPr>
          <a:lstStyle/>
          <a:p>
            <a:pPr marL="0" indent="0">
              <a:buNone/>
            </a:pPr>
            <a:r>
              <a:rPr lang="en-GB" b="1" dirty="0"/>
              <a:t>Co-developed an initial framework:</a:t>
            </a:r>
          </a:p>
          <a:p>
            <a:pPr marL="514350" indent="-514350" algn="l" fontAlgn="base">
              <a:buFont typeface="+mj-lt"/>
              <a:buAutoNum type="arabicPeriod"/>
            </a:pPr>
            <a:r>
              <a:rPr lang="en-GB" sz="2600" b="0" i="0" dirty="0">
                <a:solidFill>
                  <a:srgbClr val="333333"/>
                </a:solidFill>
                <a:effectLst/>
                <a:latin typeface="Calibri" panose="020F0502020204030204" pitchFamily="34" charset="0"/>
                <a:cs typeface="Calibri" panose="020F0502020204030204" pitchFamily="34" charset="0"/>
              </a:rPr>
              <a:t>Helping staff to identify and use social media tools for communication and collaboration within and beyond the classroom (Learning Activities).</a:t>
            </a:r>
          </a:p>
          <a:p>
            <a:pPr marL="514350" indent="-514350" algn="l" fontAlgn="base">
              <a:buFont typeface="+mj-lt"/>
              <a:buAutoNum type="arabicPeriod"/>
            </a:pPr>
            <a:r>
              <a:rPr lang="en-GB" sz="2600" b="0" i="0" dirty="0">
                <a:solidFill>
                  <a:srgbClr val="333333"/>
                </a:solidFill>
                <a:effectLst/>
                <a:latin typeface="Calibri" panose="020F0502020204030204" pitchFamily="34" charset="0"/>
                <a:cs typeface="Calibri" panose="020F0502020204030204" pitchFamily="34" charset="0"/>
              </a:rPr>
              <a:t>Helping students and staff to identify and use relevant social media tools to curate and organise information relating to learning (Organising Learning).</a:t>
            </a:r>
          </a:p>
          <a:p>
            <a:pPr marL="514350" indent="-514350" algn="l" fontAlgn="base">
              <a:buFont typeface="+mj-lt"/>
              <a:buAutoNum type="arabicPeriod"/>
            </a:pPr>
            <a:r>
              <a:rPr lang="en-GB" sz="2600" b="0" i="0" dirty="0">
                <a:solidFill>
                  <a:srgbClr val="333333"/>
                </a:solidFill>
                <a:effectLst/>
                <a:latin typeface="Calibri" panose="020F0502020204030204" pitchFamily="34" charset="0"/>
                <a:cs typeface="Calibri" panose="020F0502020204030204" pitchFamily="34" charset="0"/>
              </a:rPr>
              <a:t>Helping students to prepare digital portfolios to openly share outcomes and projects to develop a professional online presence (Showcasing Learning).</a:t>
            </a:r>
          </a:p>
          <a:p>
            <a:pPr marL="0" indent="0">
              <a:buNone/>
            </a:pPr>
            <a:endParaRPr lang="en-GB" dirty="0"/>
          </a:p>
        </p:txBody>
      </p:sp>
    </p:spTree>
    <p:extLst>
      <p:ext uri="{BB962C8B-B14F-4D97-AF65-F5344CB8AC3E}">
        <p14:creationId xmlns:p14="http://schemas.microsoft.com/office/powerpoint/2010/main" val="605267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EED3-4D14-4378-9E44-075C38C552DB}"/>
              </a:ext>
            </a:extLst>
          </p:cNvPr>
          <p:cNvSpPr>
            <a:spLocks noGrp="1"/>
          </p:cNvSpPr>
          <p:nvPr>
            <p:ph type="title"/>
          </p:nvPr>
        </p:nvSpPr>
        <p:spPr/>
        <p:txBody>
          <a:bodyPr>
            <a:normAutofit/>
          </a:bodyPr>
          <a:lstStyle/>
          <a:p>
            <a:r>
              <a:rPr lang="en-GB" sz="44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t>Students as Partners</a:t>
            </a:r>
            <a:endParaRPr lang="en-GB" b="1" dirty="0">
              <a:solidFill>
                <a:srgbClr val="AB084F"/>
              </a:solidFill>
            </a:endParaRPr>
          </a:p>
        </p:txBody>
      </p:sp>
      <p:sp>
        <p:nvSpPr>
          <p:cNvPr id="3" name="Content Placeholder 2">
            <a:extLst>
              <a:ext uri="{FF2B5EF4-FFF2-40B4-BE49-F238E27FC236}">
                <a16:creationId xmlns:a16="http://schemas.microsoft.com/office/drawing/2014/main" id="{B3AD56A2-87B9-40D6-8459-73D65D4D3486}"/>
              </a:ext>
            </a:extLst>
          </p:cNvPr>
          <p:cNvSpPr>
            <a:spLocks noGrp="1"/>
          </p:cNvSpPr>
          <p:nvPr>
            <p:ph idx="1"/>
          </p:nvPr>
        </p:nvSpPr>
        <p:spPr>
          <a:xfrm>
            <a:off x="628650" y="1586139"/>
            <a:ext cx="7886700" cy="482146"/>
          </a:xfrm>
        </p:spPr>
        <p:txBody>
          <a:bodyPr>
            <a:normAutofit/>
          </a:bodyPr>
          <a:lstStyle/>
          <a:p>
            <a:pPr marL="0" indent="0">
              <a:buNone/>
            </a:pPr>
            <a:r>
              <a:rPr lang="en-GB" b="1" dirty="0"/>
              <a:t>Co-developed a 4</a:t>
            </a:r>
            <a:r>
              <a:rPr lang="en-GB" b="1" baseline="30000" dirty="0"/>
              <a:t>th</a:t>
            </a:r>
            <a:r>
              <a:rPr lang="en-GB" b="1" dirty="0"/>
              <a:t> pillar</a:t>
            </a:r>
          </a:p>
          <a:p>
            <a:pPr marL="0" indent="0">
              <a:buNone/>
            </a:pPr>
            <a:endParaRPr lang="en-GB" dirty="0"/>
          </a:p>
        </p:txBody>
      </p:sp>
      <p:pic>
        <p:nvPicPr>
          <p:cNvPr id="11266" name="Picture 2">
            <a:extLst>
              <a:ext uri="{FF2B5EF4-FFF2-40B4-BE49-F238E27FC236}">
                <a16:creationId xmlns:a16="http://schemas.microsoft.com/office/drawing/2014/main" id="{0B18C478-A120-4221-B267-FDF9E2AF3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124" y="2475365"/>
            <a:ext cx="7139751" cy="4017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0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6B2CFB-07B6-4899-912E-6E380D239ED0}"/>
              </a:ext>
            </a:extLst>
          </p:cNvPr>
          <p:cNvSpPr>
            <a:spLocks noGrp="1"/>
          </p:cNvSpPr>
          <p:nvPr>
            <p:ph type="title"/>
          </p:nvPr>
        </p:nvSpPr>
        <p:spPr/>
        <p:txBody>
          <a:bodyPr/>
          <a:lstStyle/>
          <a:p>
            <a:r>
              <a:rPr lang="en-GB" b="1" dirty="0">
                <a:solidFill>
                  <a:srgbClr val="AB084F"/>
                </a:solidFill>
                <a:latin typeface="+mn-lt"/>
              </a:rPr>
              <a:t>Reflecting on achievements using the 4M framework</a:t>
            </a:r>
          </a:p>
        </p:txBody>
      </p:sp>
      <p:grpSp>
        <p:nvGrpSpPr>
          <p:cNvPr id="6" name="Group 5">
            <a:extLst>
              <a:ext uri="{FF2B5EF4-FFF2-40B4-BE49-F238E27FC236}">
                <a16:creationId xmlns:a16="http://schemas.microsoft.com/office/drawing/2014/main" id="{F3B9B924-62B1-4DEF-B28F-9D4357808BFE}"/>
              </a:ext>
            </a:extLst>
          </p:cNvPr>
          <p:cNvGrpSpPr/>
          <p:nvPr/>
        </p:nvGrpSpPr>
        <p:grpSpPr>
          <a:xfrm>
            <a:off x="2397849" y="1827143"/>
            <a:ext cx="4348301" cy="4348301"/>
            <a:chOff x="2397849" y="1827143"/>
            <a:chExt cx="4348301" cy="4348301"/>
          </a:xfrm>
        </p:grpSpPr>
        <p:sp>
          <p:nvSpPr>
            <p:cNvPr id="7" name="Freeform: Shape 6">
              <a:extLst>
                <a:ext uri="{FF2B5EF4-FFF2-40B4-BE49-F238E27FC236}">
                  <a16:creationId xmlns:a16="http://schemas.microsoft.com/office/drawing/2014/main" id="{179900F9-FD32-4B9B-87FF-901103EA689B}"/>
                </a:ext>
              </a:extLst>
            </p:cNvPr>
            <p:cNvSpPr/>
            <p:nvPr/>
          </p:nvSpPr>
          <p:spPr>
            <a:xfrm>
              <a:off x="3875944" y="1827143"/>
              <a:ext cx="1392110" cy="1392110"/>
            </a:xfrm>
            <a:custGeom>
              <a:avLst/>
              <a:gdLst>
                <a:gd name="connsiteX0" fmla="*/ 0 w 1392110"/>
                <a:gd name="connsiteY0" fmla="*/ 696055 h 1392110"/>
                <a:gd name="connsiteX1" fmla="*/ 696055 w 1392110"/>
                <a:gd name="connsiteY1" fmla="*/ 0 h 1392110"/>
                <a:gd name="connsiteX2" fmla="*/ 1392110 w 1392110"/>
                <a:gd name="connsiteY2" fmla="*/ 696055 h 1392110"/>
                <a:gd name="connsiteX3" fmla="*/ 696055 w 1392110"/>
                <a:gd name="connsiteY3" fmla="*/ 1392110 h 1392110"/>
                <a:gd name="connsiteX4" fmla="*/ 0 w 1392110"/>
                <a:gd name="connsiteY4" fmla="*/ 696055 h 1392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110" h="1392110">
                  <a:moveTo>
                    <a:pt x="0" y="696055"/>
                  </a:moveTo>
                  <a:cubicBezTo>
                    <a:pt x="0" y="311634"/>
                    <a:pt x="311634" y="0"/>
                    <a:pt x="696055" y="0"/>
                  </a:cubicBezTo>
                  <a:cubicBezTo>
                    <a:pt x="1080476" y="0"/>
                    <a:pt x="1392110" y="311634"/>
                    <a:pt x="1392110" y="696055"/>
                  </a:cubicBezTo>
                  <a:cubicBezTo>
                    <a:pt x="1392110" y="1080476"/>
                    <a:pt x="1080476" y="1392110"/>
                    <a:pt x="696055" y="1392110"/>
                  </a:cubicBezTo>
                  <a:cubicBezTo>
                    <a:pt x="311634" y="1392110"/>
                    <a:pt x="0" y="1080476"/>
                    <a:pt x="0" y="696055"/>
                  </a:cubicBez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430" tIns="239430" rIns="239430" bIns="239430" numCol="1" spcCol="1270" anchor="ctr" anchorCtr="0">
              <a:noAutofit/>
            </a:bodyPr>
            <a:lstStyle/>
            <a:p>
              <a:pPr marL="0" lvl="0" indent="0" algn="ctr" defTabSz="1244600">
                <a:lnSpc>
                  <a:spcPct val="90000"/>
                </a:lnSpc>
                <a:spcBef>
                  <a:spcPct val="0"/>
                </a:spcBef>
                <a:spcAft>
                  <a:spcPct val="35000"/>
                </a:spcAft>
                <a:buNone/>
              </a:pPr>
              <a:r>
                <a:rPr lang="en-GB" sz="2800" kern="1200" dirty="0"/>
                <a:t>micro</a:t>
              </a:r>
            </a:p>
          </p:txBody>
        </p:sp>
        <p:sp>
          <p:nvSpPr>
            <p:cNvPr id="8" name="Freeform: Shape 7">
              <a:extLst>
                <a:ext uri="{FF2B5EF4-FFF2-40B4-BE49-F238E27FC236}">
                  <a16:creationId xmlns:a16="http://schemas.microsoft.com/office/drawing/2014/main" id="{209783F8-2CBE-4EDC-8265-C02BE3C4CA9D}"/>
                </a:ext>
              </a:extLst>
            </p:cNvPr>
            <p:cNvSpPr/>
            <p:nvPr/>
          </p:nvSpPr>
          <p:spPr>
            <a:xfrm rot="2700000">
              <a:off x="5118610" y="3019921"/>
              <a:ext cx="370063" cy="469837"/>
            </a:xfrm>
            <a:custGeom>
              <a:avLst/>
              <a:gdLst>
                <a:gd name="connsiteX0" fmla="*/ 0 w 370063"/>
                <a:gd name="connsiteY0" fmla="*/ 93967 h 469837"/>
                <a:gd name="connsiteX1" fmla="*/ 185032 w 370063"/>
                <a:gd name="connsiteY1" fmla="*/ 93967 h 469837"/>
                <a:gd name="connsiteX2" fmla="*/ 185032 w 370063"/>
                <a:gd name="connsiteY2" fmla="*/ 0 h 469837"/>
                <a:gd name="connsiteX3" fmla="*/ 370063 w 370063"/>
                <a:gd name="connsiteY3" fmla="*/ 234919 h 469837"/>
                <a:gd name="connsiteX4" fmla="*/ 185032 w 370063"/>
                <a:gd name="connsiteY4" fmla="*/ 469837 h 469837"/>
                <a:gd name="connsiteX5" fmla="*/ 185032 w 370063"/>
                <a:gd name="connsiteY5" fmla="*/ 375870 h 469837"/>
                <a:gd name="connsiteX6" fmla="*/ 0 w 370063"/>
                <a:gd name="connsiteY6" fmla="*/ 375870 h 469837"/>
                <a:gd name="connsiteX7" fmla="*/ 0 w 370063"/>
                <a:gd name="connsiteY7" fmla="*/ 93967 h 46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063" h="469837">
                  <a:moveTo>
                    <a:pt x="0" y="93967"/>
                  </a:moveTo>
                  <a:lnTo>
                    <a:pt x="185032" y="93967"/>
                  </a:lnTo>
                  <a:lnTo>
                    <a:pt x="185032" y="0"/>
                  </a:lnTo>
                  <a:lnTo>
                    <a:pt x="370063" y="234919"/>
                  </a:lnTo>
                  <a:lnTo>
                    <a:pt x="185032" y="469837"/>
                  </a:lnTo>
                  <a:lnTo>
                    <a:pt x="185032" y="375870"/>
                  </a:lnTo>
                  <a:lnTo>
                    <a:pt x="0" y="375870"/>
                  </a:lnTo>
                  <a:lnTo>
                    <a:pt x="0" y="93967"/>
                  </a:lnTo>
                  <a:close/>
                </a:path>
              </a:pathLst>
            </a:custGeom>
            <a:solidFill>
              <a:srgbClr val="AB084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3966" rIns="111018" bIns="93967" numCol="1" spcCol="1270" anchor="ctr" anchorCtr="0">
              <a:noAutofit/>
            </a:bodyPr>
            <a:lstStyle/>
            <a:p>
              <a:pPr marL="0" lvl="0" indent="0" algn="ctr" defTabSz="889000">
                <a:lnSpc>
                  <a:spcPct val="90000"/>
                </a:lnSpc>
                <a:spcBef>
                  <a:spcPct val="0"/>
                </a:spcBef>
                <a:spcAft>
                  <a:spcPct val="35000"/>
                </a:spcAft>
                <a:buNone/>
              </a:pPr>
              <a:endParaRPr lang="en-GB" sz="2000" kern="1200"/>
            </a:p>
          </p:txBody>
        </p:sp>
        <p:sp>
          <p:nvSpPr>
            <p:cNvPr id="9" name="Freeform: Shape 8">
              <a:extLst>
                <a:ext uri="{FF2B5EF4-FFF2-40B4-BE49-F238E27FC236}">
                  <a16:creationId xmlns:a16="http://schemas.microsoft.com/office/drawing/2014/main" id="{2FF30D1C-D690-41A7-8398-67C0E935474D}"/>
                </a:ext>
              </a:extLst>
            </p:cNvPr>
            <p:cNvSpPr/>
            <p:nvPr/>
          </p:nvSpPr>
          <p:spPr>
            <a:xfrm>
              <a:off x="5354040" y="3305238"/>
              <a:ext cx="1392110" cy="1392110"/>
            </a:xfrm>
            <a:custGeom>
              <a:avLst/>
              <a:gdLst>
                <a:gd name="connsiteX0" fmla="*/ 0 w 1392110"/>
                <a:gd name="connsiteY0" fmla="*/ 696055 h 1392110"/>
                <a:gd name="connsiteX1" fmla="*/ 696055 w 1392110"/>
                <a:gd name="connsiteY1" fmla="*/ 0 h 1392110"/>
                <a:gd name="connsiteX2" fmla="*/ 1392110 w 1392110"/>
                <a:gd name="connsiteY2" fmla="*/ 696055 h 1392110"/>
                <a:gd name="connsiteX3" fmla="*/ 696055 w 1392110"/>
                <a:gd name="connsiteY3" fmla="*/ 1392110 h 1392110"/>
                <a:gd name="connsiteX4" fmla="*/ 0 w 1392110"/>
                <a:gd name="connsiteY4" fmla="*/ 696055 h 1392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110" h="1392110">
                  <a:moveTo>
                    <a:pt x="0" y="696055"/>
                  </a:moveTo>
                  <a:cubicBezTo>
                    <a:pt x="0" y="311634"/>
                    <a:pt x="311634" y="0"/>
                    <a:pt x="696055" y="0"/>
                  </a:cubicBezTo>
                  <a:cubicBezTo>
                    <a:pt x="1080476" y="0"/>
                    <a:pt x="1392110" y="311634"/>
                    <a:pt x="1392110" y="696055"/>
                  </a:cubicBezTo>
                  <a:cubicBezTo>
                    <a:pt x="1392110" y="1080476"/>
                    <a:pt x="1080476" y="1392110"/>
                    <a:pt x="696055" y="1392110"/>
                  </a:cubicBezTo>
                  <a:cubicBezTo>
                    <a:pt x="311634" y="1392110"/>
                    <a:pt x="0" y="1080476"/>
                    <a:pt x="0" y="696055"/>
                  </a:cubicBez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430" tIns="239430" rIns="239430" bIns="239430" numCol="1" spcCol="1270" anchor="ctr" anchorCtr="0">
              <a:noAutofit/>
            </a:bodyPr>
            <a:lstStyle/>
            <a:p>
              <a:pPr marL="0" lvl="0" indent="0" algn="ctr" defTabSz="1244600">
                <a:lnSpc>
                  <a:spcPct val="90000"/>
                </a:lnSpc>
                <a:spcBef>
                  <a:spcPct val="0"/>
                </a:spcBef>
                <a:spcAft>
                  <a:spcPct val="35000"/>
                </a:spcAft>
                <a:buNone/>
              </a:pPr>
              <a:r>
                <a:rPr lang="en-GB" sz="2800" kern="1200" dirty="0"/>
                <a:t>meso</a:t>
              </a:r>
            </a:p>
          </p:txBody>
        </p:sp>
        <p:sp>
          <p:nvSpPr>
            <p:cNvPr id="10" name="Freeform: Shape 9">
              <a:extLst>
                <a:ext uri="{FF2B5EF4-FFF2-40B4-BE49-F238E27FC236}">
                  <a16:creationId xmlns:a16="http://schemas.microsoft.com/office/drawing/2014/main" id="{1E7705A4-13C9-4C05-AB6B-DF2A1ED855AA}"/>
                </a:ext>
              </a:extLst>
            </p:cNvPr>
            <p:cNvSpPr/>
            <p:nvPr/>
          </p:nvSpPr>
          <p:spPr>
            <a:xfrm rot="18900000">
              <a:off x="5133422" y="4498016"/>
              <a:ext cx="370063" cy="469838"/>
            </a:xfrm>
            <a:custGeom>
              <a:avLst/>
              <a:gdLst>
                <a:gd name="connsiteX0" fmla="*/ 0 w 370063"/>
                <a:gd name="connsiteY0" fmla="*/ 93967 h 469837"/>
                <a:gd name="connsiteX1" fmla="*/ 185032 w 370063"/>
                <a:gd name="connsiteY1" fmla="*/ 93967 h 469837"/>
                <a:gd name="connsiteX2" fmla="*/ 185032 w 370063"/>
                <a:gd name="connsiteY2" fmla="*/ 0 h 469837"/>
                <a:gd name="connsiteX3" fmla="*/ 370063 w 370063"/>
                <a:gd name="connsiteY3" fmla="*/ 234919 h 469837"/>
                <a:gd name="connsiteX4" fmla="*/ 185032 w 370063"/>
                <a:gd name="connsiteY4" fmla="*/ 469837 h 469837"/>
                <a:gd name="connsiteX5" fmla="*/ 185032 w 370063"/>
                <a:gd name="connsiteY5" fmla="*/ 375870 h 469837"/>
                <a:gd name="connsiteX6" fmla="*/ 0 w 370063"/>
                <a:gd name="connsiteY6" fmla="*/ 375870 h 469837"/>
                <a:gd name="connsiteX7" fmla="*/ 0 w 370063"/>
                <a:gd name="connsiteY7" fmla="*/ 93967 h 46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063" h="469837">
                  <a:moveTo>
                    <a:pt x="370063" y="375870"/>
                  </a:moveTo>
                  <a:lnTo>
                    <a:pt x="185031" y="375870"/>
                  </a:lnTo>
                  <a:lnTo>
                    <a:pt x="185031" y="469837"/>
                  </a:lnTo>
                  <a:lnTo>
                    <a:pt x="0" y="234918"/>
                  </a:lnTo>
                  <a:lnTo>
                    <a:pt x="185031" y="0"/>
                  </a:lnTo>
                  <a:lnTo>
                    <a:pt x="185031" y="93967"/>
                  </a:lnTo>
                  <a:lnTo>
                    <a:pt x="370063" y="93967"/>
                  </a:lnTo>
                  <a:lnTo>
                    <a:pt x="370063" y="375870"/>
                  </a:lnTo>
                  <a:close/>
                </a:path>
              </a:pathLst>
            </a:custGeom>
            <a:solidFill>
              <a:srgbClr val="AB084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1018" tIns="93968" rIns="0" bIns="93966" numCol="1" spcCol="1270" anchor="ctr" anchorCtr="0">
              <a:noAutofit/>
            </a:bodyPr>
            <a:lstStyle/>
            <a:p>
              <a:pPr marL="0" lvl="0" indent="0" algn="ctr" defTabSz="889000">
                <a:lnSpc>
                  <a:spcPct val="90000"/>
                </a:lnSpc>
                <a:spcBef>
                  <a:spcPct val="0"/>
                </a:spcBef>
                <a:spcAft>
                  <a:spcPct val="35000"/>
                </a:spcAft>
                <a:buNone/>
              </a:pPr>
              <a:endParaRPr lang="en-GB" sz="2000" kern="1200"/>
            </a:p>
          </p:txBody>
        </p:sp>
        <p:sp>
          <p:nvSpPr>
            <p:cNvPr id="11" name="Freeform: Shape 10">
              <a:extLst>
                <a:ext uri="{FF2B5EF4-FFF2-40B4-BE49-F238E27FC236}">
                  <a16:creationId xmlns:a16="http://schemas.microsoft.com/office/drawing/2014/main" id="{D0C9E30C-80E8-4B88-B4C3-57831290424A}"/>
                </a:ext>
              </a:extLst>
            </p:cNvPr>
            <p:cNvSpPr/>
            <p:nvPr/>
          </p:nvSpPr>
          <p:spPr>
            <a:xfrm>
              <a:off x="3875944" y="4783334"/>
              <a:ext cx="1392110" cy="1392110"/>
            </a:xfrm>
            <a:custGeom>
              <a:avLst/>
              <a:gdLst>
                <a:gd name="connsiteX0" fmla="*/ 0 w 1392110"/>
                <a:gd name="connsiteY0" fmla="*/ 696055 h 1392110"/>
                <a:gd name="connsiteX1" fmla="*/ 696055 w 1392110"/>
                <a:gd name="connsiteY1" fmla="*/ 0 h 1392110"/>
                <a:gd name="connsiteX2" fmla="*/ 1392110 w 1392110"/>
                <a:gd name="connsiteY2" fmla="*/ 696055 h 1392110"/>
                <a:gd name="connsiteX3" fmla="*/ 696055 w 1392110"/>
                <a:gd name="connsiteY3" fmla="*/ 1392110 h 1392110"/>
                <a:gd name="connsiteX4" fmla="*/ 0 w 1392110"/>
                <a:gd name="connsiteY4" fmla="*/ 696055 h 1392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110" h="1392110">
                  <a:moveTo>
                    <a:pt x="0" y="696055"/>
                  </a:moveTo>
                  <a:cubicBezTo>
                    <a:pt x="0" y="311634"/>
                    <a:pt x="311634" y="0"/>
                    <a:pt x="696055" y="0"/>
                  </a:cubicBezTo>
                  <a:cubicBezTo>
                    <a:pt x="1080476" y="0"/>
                    <a:pt x="1392110" y="311634"/>
                    <a:pt x="1392110" y="696055"/>
                  </a:cubicBezTo>
                  <a:cubicBezTo>
                    <a:pt x="1392110" y="1080476"/>
                    <a:pt x="1080476" y="1392110"/>
                    <a:pt x="696055" y="1392110"/>
                  </a:cubicBezTo>
                  <a:cubicBezTo>
                    <a:pt x="311634" y="1392110"/>
                    <a:pt x="0" y="1080476"/>
                    <a:pt x="0" y="696055"/>
                  </a:cubicBez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430" tIns="239430" rIns="239430" bIns="239430" numCol="1" spcCol="1270" anchor="ctr" anchorCtr="0">
              <a:noAutofit/>
            </a:bodyPr>
            <a:lstStyle/>
            <a:p>
              <a:pPr marL="0" lvl="0" indent="0" algn="ctr" defTabSz="1244600">
                <a:lnSpc>
                  <a:spcPct val="90000"/>
                </a:lnSpc>
                <a:spcBef>
                  <a:spcPct val="0"/>
                </a:spcBef>
                <a:spcAft>
                  <a:spcPct val="35000"/>
                </a:spcAft>
                <a:buNone/>
              </a:pPr>
              <a:r>
                <a:rPr lang="en-GB" sz="2800" kern="1200" dirty="0"/>
                <a:t>macro</a:t>
              </a:r>
            </a:p>
          </p:txBody>
        </p:sp>
        <p:sp>
          <p:nvSpPr>
            <p:cNvPr id="12" name="Freeform: Shape 11">
              <a:extLst>
                <a:ext uri="{FF2B5EF4-FFF2-40B4-BE49-F238E27FC236}">
                  <a16:creationId xmlns:a16="http://schemas.microsoft.com/office/drawing/2014/main" id="{CD2115E2-F542-4789-A743-7C54B04142A9}"/>
                </a:ext>
              </a:extLst>
            </p:cNvPr>
            <p:cNvSpPr/>
            <p:nvPr/>
          </p:nvSpPr>
          <p:spPr>
            <a:xfrm rot="24300000">
              <a:off x="3655326" y="4512827"/>
              <a:ext cx="370064" cy="469838"/>
            </a:xfrm>
            <a:custGeom>
              <a:avLst/>
              <a:gdLst>
                <a:gd name="connsiteX0" fmla="*/ 0 w 370063"/>
                <a:gd name="connsiteY0" fmla="*/ 93967 h 469837"/>
                <a:gd name="connsiteX1" fmla="*/ 185032 w 370063"/>
                <a:gd name="connsiteY1" fmla="*/ 93967 h 469837"/>
                <a:gd name="connsiteX2" fmla="*/ 185032 w 370063"/>
                <a:gd name="connsiteY2" fmla="*/ 0 h 469837"/>
                <a:gd name="connsiteX3" fmla="*/ 370063 w 370063"/>
                <a:gd name="connsiteY3" fmla="*/ 234919 h 469837"/>
                <a:gd name="connsiteX4" fmla="*/ 185032 w 370063"/>
                <a:gd name="connsiteY4" fmla="*/ 469837 h 469837"/>
                <a:gd name="connsiteX5" fmla="*/ 185032 w 370063"/>
                <a:gd name="connsiteY5" fmla="*/ 375870 h 469837"/>
                <a:gd name="connsiteX6" fmla="*/ 0 w 370063"/>
                <a:gd name="connsiteY6" fmla="*/ 375870 h 469837"/>
                <a:gd name="connsiteX7" fmla="*/ 0 w 370063"/>
                <a:gd name="connsiteY7" fmla="*/ 93967 h 46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063" h="469837">
                  <a:moveTo>
                    <a:pt x="370063" y="375870"/>
                  </a:moveTo>
                  <a:lnTo>
                    <a:pt x="185031" y="375870"/>
                  </a:lnTo>
                  <a:lnTo>
                    <a:pt x="185031" y="469837"/>
                  </a:lnTo>
                  <a:lnTo>
                    <a:pt x="0" y="234918"/>
                  </a:lnTo>
                  <a:lnTo>
                    <a:pt x="185031" y="0"/>
                  </a:lnTo>
                  <a:lnTo>
                    <a:pt x="185031" y="93967"/>
                  </a:lnTo>
                  <a:lnTo>
                    <a:pt x="370063" y="93967"/>
                  </a:lnTo>
                  <a:lnTo>
                    <a:pt x="370063" y="375870"/>
                  </a:lnTo>
                  <a:close/>
                </a:path>
              </a:pathLst>
            </a:custGeom>
            <a:solidFill>
              <a:srgbClr val="AB084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1019" tIns="93967" rIns="0" bIns="93967" numCol="1" spcCol="1270" anchor="ctr" anchorCtr="0">
              <a:noAutofit/>
            </a:bodyPr>
            <a:lstStyle/>
            <a:p>
              <a:pPr marL="0" lvl="0" indent="0" algn="ctr" defTabSz="889000">
                <a:lnSpc>
                  <a:spcPct val="90000"/>
                </a:lnSpc>
                <a:spcBef>
                  <a:spcPct val="0"/>
                </a:spcBef>
                <a:spcAft>
                  <a:spcPct val="35000"/>
                </a:spcAft>
                <a:buNone/>
              </a:pPr>
              <a:endParaRPr lang="en-GB" sz="2000" kern="1200"/>
            </a:p>
          </p:txBody>
        </p:sp>
        <p:sp>
          <p:nvSpPr>
            <p:cNvPr id="13" name="Freeform: Shape 12">
              <a:extLst>
                <a:ext uri="{FF2B5EF4-FFF2-40B4-BE49-F238E27FC236}">
                  <a16:creationId xmlns:a16="http://schemas.microsoft.com/office/drawing/2014/main" id="{466668C5-2160-4BD4-A725-D0FCE9DFFE08}"/>
                </a:ext>
              </a:extLst>
            </p:cNvPr>
            <p:cNvSpPr/>
            <p:nvPr/>
          </p:nvSpPr>
          <p:spPr>
            <a:xfrm>
              <a:off x="2397849" y="3305238"/>
              <a:ext cx="1392110" cy="1392110"/>
            </a:xfrm>
            <a:custGeom>
              <a:avLst/>
              <a:gdLst>
                <a:gd name="connsiteX0" fmla="*/ 0 w 1392110"/>
                <a:gd name="connsiteY0" fmla="*/ 696055 h 1392110"/>
                <a:gd name="connsiteX1" fmla="*/ 696055 w 1392110"/>
                <a:gd name="connsiteY1" fmla="*/ 0 h 1392110"/>
                <a:gd name="connsiteX2" fmla="*/ 1392110 w 1392110"/>
                <a:gd name="connsiteY2" fmla="*/ 696055 h 1392110"/>
                <a:gd name="connsiteX3" fmla="*/ 696055 w 1392110"/>
                <a:gd name="connsiteY3" fmla="*/ 1392110 h 1392110"/>
                <a:gd name="connsiteX4" fmla="*/ 0 w 1392110"/>
                <a:gd name="connsiteY4" fmla="*/ 696055 h 1392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110" h="1392110">
                  <a:moveTo>
                    <a:pt x="0" y="696055"/>
                  </a:moveTo>
                  <a:cubicBezTo>
                    <a:pt x="0" y="311634"/>
                    <a:pt x="311634" y="0"/>
                    <a:pt x="696055" y="0"/>
                  </a:cubicBezTo>
                  <a:cubicBezTo>
                    <a:pt x="1080476" y="0"/>
                    <a:pt x="1392110" y="311634"/>
                    <a:pt x="1392110" y="696055"/>
                  </a:cubicBezTo>
                  <a:cubicBezTo>
                    <a:pt x="1392110" y="1080476"/>
                    <a:pt x="1080476" y="1392110"/>
                    <a:pt x="696055" y="1392110"/>
                  </a:cubicBezTo>
                  <a:cubicBezTo>
                    <a:pt x="311634" y="1392110"/>
                    <a:pt x="0" y="1080476"/>
                    <a:pt x="0" y="696055"/>
                  </a:cubicBez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430" tIns="239430" rIns="239430" bIns="239430" numCol="1" spcCol="1270" anchor="ctr" anchorCtr="0">
              <a:noAutofit/>
            </a:bodyPr>
            <a:lstStyle/>
            <a:p>
              <a:pPr marL="0" lvl="0" indent="0" algn="ctr" defTabSz="1244600">
                <a:lnSpc>
                  <a:spcPct val="90000"/>
                </a:lnSpc>
                <a:spcBef>
                  <a:spcPct val="0"/>
                </a:spcBef>
                <a:spcAft>
                  <a:spcPct val="35000"/>
                </a:spcAft>
                <a:buNone/>
              </a:pPr>
              <a:r>
                <a:rPr lang="en-GB" sz="2800" kern="1200" dirty="0"/>
                <a:t>mega</a:t>
              </a:r>
            </a:p>
          </p:txBody>
        </p:sp>
        <p:sp>
          <p:nvSpPr>
            <p:cNvPr id="14" name="Freeform: Shape 13">
              <a:extLst>
                <a:ext uri="{FF2B5EF4-FFF2-40B4-BE49-F238E27FC236}">
                  <a16:creationId xmlns:a16="http://schemas.microsoft.com/office/drawing/2014/main" id="{A7C39E9A-E42B-417B-B5BE-DDFA2DAD3DAD}"/>
                </a:ext>
              </a:extLst>
            </p:cNvPr>
            <p:cNvSpPr/>
            <p:nvPr/>
          </p:nvSpPr>
          <p:spPr>
            <a:xfrm rot="18900000">
              <a:off x="3640514" y="3034733"/>
              <a:ext cx="370063" cy="469837"/>
            </a:xfrm>
            <a:custGeom>
              <a:avLst/>
              <a:gdLst>
                <a:gd name="connsiteX0" fmla="*/ 0 w 370063"/>
                <a:gd name="connsiteY0" fmla="*/ 93967 h 469837"/>
                <a:gd name="connsiteX1" fmla="*/ 185032 w 370063"/>
                <a:gd name="connsiteY1" fmla="*/ 93967 h 469837"/>
                <a:gd name="connsiteX2" fmla="*/ 185032 w 370063"/>
                <a:gd name="connsiteY2" fmla="*/ 0 h 469837"/>
                <a:gd name="connsiteX3" fmla="*/ 370063 w 370063"/>
                <a:gd name="connsiteY3" fmla="*/ 234919 h 469837"/>
                <a:gd name="connsiteX4" fmla="*/ 185032 w 370063"/>
                <a:gd name="connsiteY4" fmla="*/ 469837 h 469837"/>
                <a:gd name="connsiteX5" fmla="*/ 185032 w 370063"/>
                <a:gd name="connsiteY5" fmla="*/ 375870 h 469837"/>
                <a:gd name="connsiteX6" fmla="*/ 0 w 370063"/>
                <a:gd name="connsiteY6" fmla="*/ 375870 h 469837"/>
                <a:gd name="connsiteX7" fmla="*/ 0 w 370063"/>
                <a:gd name="connsiteY7" fmla="*/ 93967 h 46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063" h="469837">
                  <a:moveTo>
                    <a:pt x="0" y="93967"/>
                  </a:moveTo>
                  <a:lnTo>
                    <a:pt x="185032" y="93967"/>
                  </a:lnTo>
                  <a:lnTo>
                    <a:pt x="185032" y="0"/>
                  </a:lnTo>
                  <a:lnTo>
                    <a:pt x="370063" y="234919"/>
                  </a:lnTo>
                  <a:lnTo>
                    <a:pt x="185032" y="469837"/>
                  </a:lnTo>
                  <a:lnTo>
                    <a:pt x="185032" y="375870"/>
                  </a:lnTo>
                  <a:lnTo>
                    <a:pt x="0" y="375870"/>
                  </a:lnTo>
                  <a:lnTo>
                    <a:pt x="0" y="93967"/>
                  </a:lnTo>
                  <a:close/>
                </a:path>
              </a:pathLst>
            </a:custGeom>
            <a:solidFill>
              <a:srgbClr val="AB084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93966" rIns="111019" bIns="93967" numCol="1" spcCol="1270" anchor="ctr" anchorCtr="0">
              <a:noAutofit/>
            </a:bodyPr>
            <a:lstStyle/>
            <a:p>
              <a:pPr marL="0" lvl="0" indent="0" algn="ctr" defTabSz="889000">
                <a:lnSpc>
                  <a:spcPct val="90000"/>
                </a:lnSpc>
                <a:spcBef>
                  <a:spcPct val="0"/>
                </a:spcBef>
                <a:spcAft>
                  <a:spcPct val="35000"/>
                </a:spcAft>
                <a:buNone/>
              </a:pPr>
              <a:endParaRPr lang="en-GB" sz="2000" kern="1200"/>
            </a:p>
          </p:txBody>
        </p:sp>
      </p:grpSp>
      <p:sp>
        <p:nvSpPr>
          <p:cNvPr id="15" name="Freeform: Shape 14">
            <a:extLst>
              <a:ext uri="{FF2B5EF4-FFF2-40B4-BE49-F238E27FC236}">
                <a16:creationId xmlns:a16="http://schemas.microsoft.com/office/drawing/2014/main" id="{D115CC40-1B50-4C67-85F7-EC74A8166F79}"/>
              </a:ext>
            </a:extLst>
          </p:cNvPr>
          <p:cNvSpPr/>
          <p:nvPr/>
        </p:nvSpPr>
        <p:spPr>
          <a:xfrm rot="13856559">
            <a:off x="5529407" y="2604944"/>
            <a:ext cx="370063" cy="469837"/>
          </a:xfrm>
          <a:custGeom>
            <a:avLst/>
            <a:gdLst>
              <a:gd name="connsiteX0" fmla="*/ 0 w 370063"/>
              <a:gd name="connsiteY0" fmla="*/ 93967 h 469837"/>
              <a:gd name="connsiteX1" fmla="*/ 185032 w 370063"/>
              <a:gd name="connsiteY1" fmla="*/ 93967 h 469837"/>
              <a:gd name="connsiteX2" fmla="*/ 185032 w 370063"/>
              <a:gd name="connsiteY2" fmla="*/ 0 h 469837"/>
              <a:gd name="connsiteX3" fmla="*/ 370063 w 370063"/>
              <a:gd name="connsiteY3" fmla="*/ 234919 h 469837"/>
              <a:gd name="connsiteX4" fmla="*/ 185032 w 370063"/>
              <a:gd name="connsiteY4" fmla="*/ 469837 h 469837"/>
              <a:gd name="connsiteX5" fmla="*/ 185032 w 370063"/>
              <a:gd name="connsiteY5" fmla="*/ 375870 h 469837"/>
              <a:gd name="connsiteX6" fmla="*/ 0 w 370063"/>
              <a:gd name="connsiteY6" fmla="*/ 375870 h 469837"/>
              <a:gd name="connsiteX7" fmla="*/ 0 w 370063"/>
              <a:gd name="connsiteY7" fmla="*/ 93967 h 46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063" h="469837">
                <a:moveTo>
                  <a:pt x="0" y="93967"/>
                </a:moveTo>
                <a:lnTo>
                  <a:pt x="185032" y="93967"/>
                </a:lnTo>
                <a:lnTo>
                  <a:pt x="185032" y="0"/>
                </a:lnTo>
                <a:lnTo>
                  <a:pt x="370063" y="234919"/>
                </a:lnTo>
                <a:lnTo>
                  <a:pt x="185032" y="469837"/>
                </a:lnTo>
                <a:lnTo>
                  <a:pt x="185032" y="375870"/>
                </a:lnTo>
                <a:lnTo>
                  <a:pt x="0" y="375870"/>
                </a:lnTo>
                <a:lnTo>
                  <a:pt x="0" y="93967"/>
                </a:lnTo>
                <a:close/>
              </a:path>
            </a:pathLst>
          </a:custGeom>
          <a:solidFill>
            <a:srgbClr val="AB084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3966" rIns="111018" bIns="93967" numCol="1" spcCol="1270" anchor="ctr" anchorCtr="0">
            <a:noAutofit/>
          </a:bodyPr>
          <a:lstStyle/>
          <a:p>
            <a:pPr marL="0" lvl="0" indent="0" algn="ctr" defTabSz="889000">
              <a:lnSpc>
                <a:spcPct val="90000"/>
              </a:lnSpc>
              <a:spcBef>
                <a:spcPct val="0"/>
              </a:spcBef>
              <a:spcAft>
                <a:spcPct val="35000"/>
              </a:spcAft>
              <a:buNone/>
            </a:pPr>
            <a:endParaRPr lang="en-GB" sz="2000" kern="1200"/>
          </a:p>
        </p:txBody>
      </p:sp>
      <p:sp>
        <p:nvSpPr>
          <p:cNvPr id="16" name="Freeform: Shape 15">
            <a:extLst>
              <a:ext uri="{FF2B5EF4-FFF2-40B4-BE49-F238E27FC236}">
                <a16:creationId xmlns:a16="http://schemas.microsoft.com/office/drawing/2014/main" id="{B6A70402-1B6C-420E-8A96-C2CF293114DD}"/>
              </a:ext>
            </a:extLst>
          </p:cNvPr>
          <p:cNvSpPr/>
          <p:nvPr/>
        </p:nvSpPr>
        <p:spPr>
          <a:xfrm rot="16200000">
            <a:off x="4158722" y="3828695"/>
            <a:ext cx="849732" cy="469837"/>
          </a:xfrm>
          <a:custGeom>
            <a:avLst/>
            <a:gdLst>
              <a:gd name="connsiteX0" fmla="*/ 0 w 370063"/>
              <a:gd name="connsiteY0" fmla="*/ 93967 h 469837"/>
              <a:gd name="connsiteX1" fmla="*/ 185032 w 370063"/>
              <a:gd name="connsiteY1" fmla="*/ 93967 h 469837"/>
              <a:gd name="connsiteX2" fmla="*/ 185032 w 370063"/>
              <a:gd name="connsiteY2" fmla="*/ 0 h 469837"/>
              <a:gd name="connsiteX3" fmla="*/ 370063 w 370063"/>
              <a:gd name="connsiteY3" fmla="*/ 234919 h 469837"/>
              <a:gd name="connsiteX4" fmla="*/ 185032 w 370063"/>
              <a:gd name="connsiteY4" fmla="*/ 469837 h 469837"/>
              <a:gd name="connsiteX5" fmla="*/ 185032 w 370063"/>
              <a:gd name="connsiteY5" fmla="*/ 375870 h 469837"/>
              <a:gd name="connsiteX6" fmla="*/ 0 w 370063"/>
              <a:gd name="connsiteY6" fmla="*/ 375870 h 469837"/>
              <a:gd name="connsiteX7" fmla="*/ 0 w 370063"/>
              <a:gd name="connsiteY7" fmla="*/ 93967 h 46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063" h="469837">
                <a:moveTo>
                  <a:pt x="0" y="93967"/>
                </a:moveTo>
                <a:lnTo>
                  <a:pt x="185032" y="93967"/>
                </a:lnTo>
                <a:lnTo>
                  <a:pt x="185032" y="0"/>
                </a:lnTo>
                <a:lnTo>
                  <a:pt x="370063" y="234919"/>
                </a:lnTo>
                <a:lnTo>
                  <a:pt x="185032" y="469837"/>
                </a:lnTo>
                <a:lnTo>
                  <a:pt x="185032" y="375870"/>
                </a:lnTo>
                <a:lnTo>
                  <a:pt x="0" y="375870"/>
                </a:lnTo>
                <a:lnTo>
                  <a:pt x="0" y="93967"/>
                </a:lnTo>
                <a:close/>
              </a:path>
            </a:pathLst>
          </a:custGeom>
          <a:solidFill>
            <a:srgbClr val="AB084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3966" rIns="111018" bIns="93967" numCol="1" spcCol="1270" anchor="ctr" anchorCtr="0">
            <a:noAutofit/>
          </a:bodyPr>
          <a:lstStyle/>
          <a:p>
            <a:pPr marL="0" lvl="0" indent="0" algn="ctr" defTabSz="889000">
              <a:lnSpc>
                <a:spcPct val="90000"/>
              </a:lnSpc>
              <a:spcBef>
                <a:spcPct val="0"/>
              </a:spcBef>
              <a:spcAft>
                <a:spcPct val="35000"/>
              </a:spcAft>
              <a:buNone/>
            </a:pPr>
            <a:endParaRPr lang="en-GB" sz="2000" kern="1200"/>
          </a:p>
        </p:txBody>
      </p:sp>
    </p:spTree>
    <p:extLst>
      <p:ext uri="{BB962C8B-B14F-4D97-AF65-F5344CB8AC3E}">
        <p14:creationId xmlns:p14="http://schemas.microsoft.com/office/powerpoint/2010/main" val="388761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F148-1C7B-4A13-813F-38B4AA4CF052}"/>
              </a:ext>
            </a:extLst>
          </p:cNvPr>
          <p:cNvSpPr>
            <a:spLocks noGrp="1"/>
          </p:cNvSpPr>
          <p:nvPr>
            <p:ph type="title"/>
          </p:nvPr>
        </p:nvSpPr>
        <p:spPr/>
        <p:txBody>
          <a:bodyPr>
            <a:normAutofit/>
          </a:bodyPr>
          <a:lstStyle/>
          <a:p>
            <a:r>
              <a:rPr lang="en-GB" sz="44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t>meso (departmental)</a:t>
            </a:r>
            <a:endParaRPr lang="en-GB" b="1" dirty="0">
              <a:solidFill>
                <a:srgbClr val="AB084F"/>
              </a:solidFill>
            </a:endParaRPr>
          </a:p>
        </p:txBody>
      </p:sp>
      <p:sp>
        <p:nvSpPr>
          <p:cNvPr id="3" name="Content Placeholder 2">
            <a:extLst>
              <a:ext uri="{FF2B5EF4-FFF2-40B4-BE49-F238E27FC236}">
                <a16:creationId xmlns:a16="http://schemas.microsoft.com/office/drawing/2014/main" id="{7BB44911-CCE8-4174-987B-7E40D8B2E485}"/>
              </a:ext>
            </a:extLst>
          </p:cNvPr>
          <p:cNvSpPr>
            <a:spLocks noGrp="1"/>
          </p:cNvSpPr>
          <p:nvPr>
            <p:ph idx="1"/>
          </p:nvPr>
        </p:nvSpPr>
        <p:spPr/>
        <p:txBody>
          <a:bodyPr/>
          <a:lstStyle/>
          <a:p>
            <a:pPr marL="0" indent="0">
              <a:buNone/>
            </a:pPr>
            <a:r>
              <a:rPr lang="en-GB" dirty="0"/>
              <a:t>Workshops inviting staff and students</a:t>
            </a:r>
          </a:p>
        </p:txBody>
      </p:sp>
      <p:pic>
        <p:nvPicPr>
          <p:cNvPr id="4" name="Google Shape;217;p6" descr="https://lh4.googleusercontent.com/qbfqyDHDEud5hw0ZVtjl-tQ5bLwHL-nmWsFWPjnTuceXc5wnDsCQoJXQ3-2HaoQDvTkCE-IU-qzFl4-6J56KpwUDkDkuJRb0nqiVNj9dZqnftvTWI6xhLUGmZcMmAhY8i004nGQsfSc">
            <a:extLst>
              <a:ext uri="{FF2B5EF4-FFF2-40B4-BE49-F238E27FC236}">
                <a16:creationId xmlns:a16="http://schemas.microsoft.com/office/drawing/2014/main" id="{65064034-5F20-42B2-95C2-7301F2EC0D5F}"/>
              </a:ext>
            </a:extLst>
          </p:cNvPr>
          <p:cNvPicPr preferRelativeResize="0"/>
          <p:nvPr/>
        </p:nvPicPr>
        <p:blipFill rotWithShape="1">
          <a:blip r:embed="rId2">
            <a:alphaModFix/>
          </a:blip>
          <a:srcRect/>
          <a:stretch/>
        </p:blipFill>
        <p:spPr>
          <a:xfrm rot="-5400000">
            <a:off x="866619" y="2459277"/>
            <a:ext cx="2051647" cy="2304426"/>
          </a:xfrm>
          <a:prstGeom prst="rect">
            <a:avLst/>
          </a:prstGeom>
          <a:noFill/>
          <a:ln w="38100" cap="flat" cmpd="sng">
            <a:solidFill>
              <a:srgbClr val="830056"/>
            </a:solidFill>
            <a:prstDash val="solid"/>
            <a:round/>
            <a:headEnd type="none" w="sm" len="sm"/>
            <a:tailEnd type="none" w="sm" len="sm"/>
          </a:ln>
        </p:spPr>
      </p:pic>
      <p:pic>
        <p:nvPicPr>
          <p:cNvPr id="5" name="Google Shape;237;p6">
            <a:extLst>
              <a:ext uri="{FF2B5EF4-FFF2-40B4-BE49-F238E27FC236}">
                <a16:creationId xmlns:a16="http://schemas.microsoft.com/office/drawing/2014/main" id="{96257FD6-D4C0-45EF-B46A-D8269D5C62B2}"/>
              </a:ext>
            </a:extLst>
          </p:cNvPr>
          <p:cNvPicPr preferRelativeResize="0"/>
          <p:nvPr/>
        </p:nvPicPr>
        <p:blipFill rotWithShape="1">
          <a:blip r:embed="rId3">
            <a:alphaModFix/>
          </a:blip>
          <a:srcRect/>
          <a:stretch/>
        </p:blipFill>
        <p:spPr>
          <a:xfrm>
            <a:off x="3831772" y="2585662"/>
            <a:ext cx="2304426" cy="2051652"/>
          </a:xfrm>
          <a:prstGeom prst="rect">
            <a:avLst/>
          </a:prstGeom>
          <a:noFill/>
          <a:ln w="38100" cap="flat" cmpd="sng">
            <a:solidFill>
              <a:srgbClr val="830056"/>
            </a:solidFill>
            <a:prstDash val="solid"/>
            <a:round/>
            <a:headEnd type="none" w="sm" len="sm"/>
            <a:tailEnd type="none" w="sm" len="sm"/>
          </a:ln>
        </p:spPr>
      </p:pic>
      <p:sp>
        <p:nvSpPr>
          <p:cNvPr id="7" name="TextBox 6">
            <a:extLst>
              <a:ext uri="{FF2B5EF4-FFF2-40B4-BE49-F238E27FC236}">
                <a16:creationId xmlns:a16="http://schemas.microsoft.com/office/drawing/2014/main" id="{01B6A15C-A200-47DF-9AF6-72636B9A7939}"/>
              </a:ext>
            </a:extLst>
          </p:cNvPr>
          <p:cNvSpPr txBox="1"/>
          <p:nvPr/>
        </p:nvSpPr>
        <p:spPr>
          <a:xfrm>
            <a:off x="628650" y="4950283"/>
            <a:ext cx="8034953" cy="1754326"/>
          </a:xfrm>
          <a:prstGeom prst="rect">
            <a:avLst/>
          </a:prstGeom>
          <a:noFill/>
        </p:spPr>
        <p:txBody>
          <a:bodyPr wrap="square">
            <a:spAutoFit/>
          </a:bodyPr>
          <a:lstStyle/>
          <a:p>
            <a:r>
              <a:rPr lang="en-GB" dirty="0"/>
              <a:t>7 ways to use... [card set]</a:t>
            </a:r>
            <a:br>
              <a:rPr lang="en-GB" dirty="0"/>
            </a:br>
            <a:r>
              <a:rPr lang="en-GB" dirty="0">
                <a:hlinkClick r:id="rId4"/>
              </a:rPr>
              <a:t>https://socialmediaforlearning.com/smash/7-ways-cards/</a:t>
            </a:r>
            <a:endParaRPr lang="en-GB" dirty="0"/>
          </a:p>
          <a:p>
            <a:endParaRPr lang="en-GB" dirty="0"/>
          </a:p>
          <a:p>
            <a:r>
              <a:rPr lang="en-GB" dirty="0"/>
              <a:t>Reverse social media [card set]</a:t>
            </a:r>
          </a:p>
          <a:p>
            <a:r>
              <a:rPr lang="en-GB" dirty="0">
                <a:hlinkClick r:id="rId5"/>
              </a:rPr>
              <a:t>https://socialmediaforlearning.com/smash/reverse-social-media-card-set/</a:t>
            </a:r>
            <a:endParaRPr lang="en-GB" dirty="0"/>
          </a:p>
          <a:p>
            <a:endParaRPr lang="en-GB" dirty="0"/>
          </a:p>
        </p:txBody>
      </p:sp>
    </p:spTree>
    <p:extLst>
      <p:ext uri="{BB962C8B-B14F-4D97-AF65-F5344CB8AC3E}">
        <p14:creationId xmlns:p14="http://schemas.microsoft.com/office/powerpoint/2010/main" val="2235304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8BEF-640B-49A3-A36A-5A29078F16B3}"/>
              </a:ext>
            </a:extLst>
          </p:cNvPr>
          <p:cNvSpPr>
            <a:spLocks noGrp="1"/>
          </p:cNvSpPr>
          <p:nvPr>
            <p:ph type="title"/>
          </p:nvPr>
        </p:nvSpPr>
        <p:spPr/>
        <p:txBody>
          <a:bodyPr>
            <a:normAutofit/>
          </a:bodyPr>
          <a:lstStyle/>
          <a:p>
            <a:r>
              <a:rPr lang="en-GB" sz="40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t>macro (institutional)</a:t>
            </a:r>
            <a:endParaRPr lang="en-GB" sz="4000" b="1" dirty="0">
              <a:solidFill>
                <a:srgbClr val="AB084F"/>
              </a:solidFill>
              <a:latin typeface="+mn-lt"/>
            </a:endParaRPr>
          </a:p>
        </p:txBody>
      </p:sp>
      <p:sp>
        <p:nvSpPr>
          <p:cNvPr id="3" name="Content Placeholder 2">
            <a:extLst>
              <a:ext uri="{FF2B5EF4-FFF2-40B4-BE49-F238E27FC236}">
                <a16:creationId xmlns:a16="http://schemas.microsoft.com/office/drawing/2014/main" id="{685EC77D-5713-4708-B2EA-83813CAF760F}"/>
              </a:ext>
            </a:extLst>
          </p:cNvPr>
          <p:cNvSpPr>
            <a:spLocks noGrp="1"/>
          </p:cNvSpPr>
          <p:nvPr>
            <p:ph idx="1"/>
          </p:nvPr>
        </p:nvSpPr>
        <p:spPr/>
        <p:txBody>
          <a:bodyPr/>
          <a:lstStyle/>
          <a:p>
            <a:pPr marL="0" indent="0">
              <a:buNone/>
            </a:pPr>
            <a:r>
              <a:rPr lang="en-GB" b="1" i="1" dirty="0">
                <a:solidFill>
                  <a:srgbClr val="AB084F"/>
                </a:solidFill>
              </a:rPr>
              <a:t>Learning through disruption</a:t>
            </a:r>
          </a:p>
          <a:p>
            <a:pPr marL="0" indent="0">
              <a:buNone/>
            </a:pPr>
            <a:r>
              <a:rPr lang="en-GB" dirty="0"/>
              <a:t>2018 #TheBeastFromTheEast</a:t>
            </a:r>
          </a:p>
          <a:p>
            <a:pPr marL="0" indent="0">
              <a:buNone/>
            </a:pPr>
            <a:endParaRPr lang="en-GB" dirty="0"/>
          </a:p>
          <a:p>
            <a:pPr marL="0" indent="0">
              <a:buNone/>
            </a:pPr>
            <a:r>
              <a:rPr lang="en-GB" dirty="0"/>
              <a:t>First guest post for the University blog</a:t>
            </a:r>
          </a:p>
        </p:txBody>
      </p:sp>
      <p:pic>
        <p:nvPicPr>
          <p:cNvPr id="4" name="Google Shape;216;p6" descr="https://lh6.googleusercontent.com/8DmIGS0mWdsYaO7hSmUGeO2SjJ3SgwL2XiMzmr6OH0AcCJQppKRvhwhMfD4p3LfymX5jpMVRlCisCVEFOBTMHjDn5chLdABOPBLv6pzDguOMom3PJZZoF_tihEsAl0DzSRjBcz95QVo">
            <a:extLst>
              <a:ext uri="{FF2B5EF4-FFF2-40B4-BE49-F238E27FC236}">
                <a16:creationId xmlns:a16="http://schemas.microsoft.com/office/drawing/2014/main" id="{5CE546D0-53C0-4358-9FB4-17FB37E631F5}"/>
              </a:ext>
            </a:extLst>
          </p:cNvPr>
          <p:cNvPicPr preferRelativeResize="0"/>
          <p:nvPr/>
        </p:nvPicPr>
        <p:blipFill rotWithShape="1">
          <a:blip r:embed="rId3">
            <a:alphaModFix/>
          </a:blip>
          <a:srcRect/>
          <a:stretch/>
        </p:blipFill>
        <p:spPr>
          <a:xfrm>
            <a:off x="2116950" y="4045369"/>
            <a:ext cx="4675735" cy="2094513"/>
          </a:xfrm>
          <a:prstGeom prst="rect">
            <a:avLst/>
          </a:prstGeom>
          <a:noFill/>
          <a:ln w="38100" cap="flat" cmpd="sng">
            <a:solidFill>
              <a:srgbClr val="830056"/>
            </a:solidFill>
            <a:prstDash val="solid"/>
            <a:round/>
            <a:headEnd type="none" w="sm" len="sm"/>
            <a:tailEnd type="none" w="sm" len="sm"/>
          </a:ln>
        </p:spPr>
      </p:pic>
    </p:spTree>
    <p:extLst>
      <p:ext uri="{BB962C8B-B14F-4D97-AF65-F5344CB8AC3E}">
        <p14:creationId xmlns:p14="http://schemas.microsoft.com/office/powerpoint/2010/main" val="3326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00AB-CC96-4147-8D2A-40CD01D1BFAE}"/>
              </a:ext>
            </a:extLst>
          </p:cNvPr>
          <p:cNvSpPr>
            <a:spLocks noGrp="1"/>
          </p:cNvSpPr>
          <p:nvPr>
            <p:ph type="title"/>
          </p:nvPr>
        </p:nvSpPr>
        <p:spPr/>
        <p:txBody>
          <a:bodyPr>
            <a:normAutofit/>
          </a:bodyPr>
          <a:lstStyle/>
          <a:p>
            <a:r>
              <a:rPr lang="en-GB" sz="44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t>macro (institutional)</a:t>
            </a:r>
            <a:endParaRPr lang="en-GB" b="1" dirty="0">
              <a:solidFill>
                <a:srgbClr val="AB084F"/>
              </a:solidFill>
            </a:endParaRPr>
          </a:p>
        </p:txBody>
      </p:sp>
      <p:sp>
        <p:nvSpPr>
          <p:cNvPr id="3" name="Content Placeholder 2">
            <a:extLst>
              <a:ext uri="{FF2B5EF4-FFF2-40B4-BE49-F238E27FC236}">
                <a16:creationId xmlns:a16="http://schemas.microsoft.com/office/drawing/2014/main" id="{19126FA1-5376-4587-8AB7-2C33027FF871}"/>
              </a:ext>
            </a:extLst>
          </p:cNvPr>
          <p:cNvSpPr>
            <a:spLocks noGrp="1"/>
          </p:cNvSpPr>
          <p:nvPr>
            <p:ph idx="1"/>
          </p:nvPr>
        </p:nvSpPr>
        <p:spPr/>
        <p:txBody>
          <a:bodyPr/>
          <a:lstStyle/>
          <a:p>
            <a:pPr marL="0" indent="0">
              <a:buNone/>
            </a:pPr>
            <a:r>
              <a:rPr lang="en-GB" b="1" dirty="0"/>
              <a:t>Co-presenting with students:</a:t>
            </a:r>
          </a:p>
          <a:p>
            <a:pPr marL="0" indent="0">
              <a:buNone/>
            </a:pPr>
            <a:r>
              <a:rPr lang="en-GB" dirty="0"/>
              <a:t>Social Media for Learning Conference, Sheffield Hallam University #SocMedHE17</a:t>
            </a:r>
          </a:p>
          <a:p>
            <a:endParaRPr lang="en-GB" dirty="0"/>
          </a:p>
        </p:txBody>
      </p:sp>
      <p:pic>
        <p:nvPicPr>
          <p:cNvPr id="4" name="Picture 3">
            <a:extLst>
              <a:ext uri="{FF2B5EF4-FFF2-40B4-BE49-F238E27FC236}">
                <a16:creationId xmlns:a16="http://schemas.microsoft.com/office/drawing/2014/main" id="{89F49292-7266-4682-9EBC-ECEBAAAC1241}"/>
              </a:ext>
            </a:extLst>
          </p:cNvPr>
          <p:cNvPicPr>
            <a:picLocks noChangeAspect="1"/>
          </p:cNvPicPr>
          <p:nvPr/>
        </p:nvPicPr>
        <p:blipFill>
          <a:blip r:embed="rId2"/>
          <a:stretch>
            <a:fillRect/>
          </a:stretch>
        </p:blipFill>
        <p:spPr>
          <a:xfrm>
            <a:off x="817789" y="3857850"/>
            <a:ext cx="7508421" cy="1934484"/>
          </a:xfrm>
          <a:prstGeom prst="rect">
            <a:avLst/>
          </a:prstGeom>
        </p:spPr>
      </p:pic>
    </p:spTree>
    <p:extLst>
      <p:ext uri="{BB962C8B-B14F-4D97-AF65-F5344CB8AC3E}">
        <p14:creationId xmlns:p14="http://schemas.microsoft.com/office/powerpoint/2010/main" val="298530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D8C9ABC-5756-49A0-AB4A-FD5B69489057}"/>
              </a:ext>
            </a:extLst>
          </p:cNvPr>
          <p:cNvSpPr>
            <a:spLocks noGrp="1"/>
          </p:cNvSpPr>
          <p:nvPr>
            <p:ph type="title"/>
          </p:nvPr>
        </p:nvSpPr>
        <p:spPr>
          <a:xfrm>
            <a:off x="718879" y="800392"/>
            <a:ext cx="7698523" cy="1212102"/>
          </a:xfrm>
        </p:spPr>
        <p:txBody>
          <a:bodyPr>
            <a:normAutofit/>
          </a:bodyPr>
          <a:lstStyle/>
          <a:p>
            <a:r>
              <a:rPr lang="en-GB" sz="25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‘Students as Partners co-creating innovative scholarship: Reflections on achievements using the 4M framework’</a:t>
            </a:r>
            <a:br>
              <a:rPr lang="en-GB" sz="25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GB" sz="2500">
              <a:solidFill>
                <a:srgbClr val="FFFFFF"/>
              </a:solidFill>
            </a:endParaRPr>
          </a:p>
        </p:txBody>
      </p:sp>
      <p:sp>
        <p:nvSpPr>
          <p:cNvPr id="3" name="Content Placeholder 2">
            <a:extLst>
              <a:ext uri="{FF2B5EF4-FFF2-40B4-BE49-F238E27FC236}">
                <a16:creationId xmlns:a16="http://schemas.microsoft.com/office/drawing/2014/main" id="{E07A8C24-A735-4C12-8DC5-1402FEFBBE3F}"/>
              </a:ext>
            </a:extLst>
          </p:cNvPr>
          <p:cNvSpPr>
            <a:spLocks noGrp="1"/>
          </p:cNvSpPr>
          <p:nvPr>
            <p:ph idx="1"/>
          </p:nvPr>
        </p:nvSpPr>
        <p:spPr>
          <a:xfrm>
            <a:off x="1025718" y="2490436"/>
            <a:ext cx="7281746" cy="4247821"/>
          </a:xfrm>
        </p:spPr>
        <p:txBody>
          <a:bodyPr anchor="ctr">
            <a:normAutofit/>
          </a:bodyPr>
          <a:lstStyle/>
          <a:p>
            <a:pPr marL="0" indent="0">
              <a:buNone/>
            </a:pPr>
            <a:r>
              <a:rPr lang="en-GB" sz="21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Calibri" panose="020F0502020204030204" pitchFamily="34" charset="0"/>
                <a:ea typeface="Calibri" panose="020F0502020204030204" pitchFamily="34" charset="0"/>
                <a:cs typeface="Times New Roman" panose="02020603050405020304" pitchFamily="18" charset="0"/>
              </a:rPr>
              <a:t>This presentation will share the outcomes (what the students gained) and the outputs (co-created resources) of a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Students as Partners </a:t>
            </a:r>
            <a:r>
              <a:rPr lang="en-GB" sz="2400" dirty="0">
                <a:effectLst/>
                <a:latin typeface="Calibri" panose="020F0502020204030204" pitchFamily="34" charset="0"/>
                <a:ea typeface="Calibri" panose="020F0502020204030204" pitchFamily="34" charset="0"/>
                <a:cs typeface="Times New Roman" panose="02020603050405020304" pitchFamily="18" charset="0"/>
              </a:rPr>
              <a:t>initiative which began by looking at how social media could be used in learning and teaching within their own course. Initially set up as an extracurricular short term project in 2017, it continued and has evolved over four years. </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Adopting the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4M framework </a:t>
            </a:r>
            <a:r>
              <a:rPr lang="en-GB" sz="2400" dirty="0">
                <a:effectLst/>
                <a:latin typeface="Calibri" panose="020F0502020204030204" pitchFamily="34" charset="0"/>
                <a:ea typeface="Calibri" panose="020F0502020204030204" pitchFamily="34" charset="0"/>
                <a:cs typeface="Times New Roman" panose="02020603050405020304" pitchFamily="18" charset="0"/>
              </a:rPr>
              <a:t>reflections on achievements will be considered using the following set of lenses: micro (individual); meso (departmental); macro (institutional); and mega (broader [higher] education community). </a:t>
            </a:r>
            <a:endParaRPr lang="en-GB" sz="2100" dirty="0"/>
          </a:p>
        </p:txBody>
      </p:sp>
    </p:spTree>
    <p:extLst>
      <p:ext uri="{BB962C8B-B14F-4D97-AF65-F5344CB8AC3E}">
        <p14:creationId xmlns:p14="http://schemas.microsoft.com/office/powerpoint/2010/main" val="4071170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00AB-CC96-4147-8D2A-40CD01D1BFAE}"/>
              </a:ext>
            </a:extLst>
          </p:cNvPr>
          <p:cNvSpPr>
            <a:spLocks noGrp="1"/>
          </p:cNvSpPr>
          <p:nvPr>
            <p:ph type="title"/>
          </p:nvPr>
        </p:nvSpPr>
        <p:spPr/>
        <p:txBody>
          <a:bodyPr>
            <a:normAutofit/>
          </a:bodyPr>
          <a:lstStyle/>
          <a:p>
            <a:r>
              <a:rPr lang="en-GB" sz="44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t>macro (institutional)</a:t>
            </a:r>
            <a:endParaRPr lang="en-GB" b="1" dirty="0">
              <a:solidFill>
                <a:srgbClr val="AB084F"/>
              </a:solidFill>
            </a:endParaRPr>
          </a:p>
        </p:txBody>
      </p:sp>
      <p:sp>
        <p:nvSpPr>
          <p:cNvPr id="3" name="Content Placeholder 2">
            <a:extLst>
              <a:ext uri="{FF2B5EF4-FFF2-40B4-BE49-F238E27FC236}">
                <a16:creationId xmlns:a16="http://schemas.microsoft.com/office/drawing/2014/main" id="{19126FA1-5376-4587-8AB7-2C33027FF871}"/>
              </a:ext>
            </a:extLst>
          </p:cNvPr>
          <p:cNvSpPr>
            <a:spLocks noGrp="1"/>
          </p:cNvSpPr>
          <p:nvPr>
            <p:ph idx="1"/>
          </p:nvPr>
        </p:nvSpPr>
        <p:spPr>
          <a:xfrm>
            <a:off x="628650" y="1825625"/>
            <a:ext cx="7886700" cy="4934404"/>
          </a:xfrm>
        </p:spPr>
        <p:txBody>
          <a:bodyPr>
            <a:normAutofit fontScale="92500" lnSpcReduction="20000"/>
          </a:bodyPr>
          <a:lstStyle/>
          <a:p>
            <a:pPr marL="0" indent="0">
              <a:buNone/>
            </a:pPr>
            <a:r>
              <a:rPr lang="en-GB" sz="3000" b="1" dirty="0">
                <a:latin typeface="Calibri" panose="020F0502020204030204" pitchFamily="34" charset="0"/>
                <a:cs typeface="Calibri" panose="020F0502020204030204" pitchFamily="34" charset="0"/>
              </a:rPr>
              <a:t>Guest blog posts:</a:t>
            </a:r>
            <a:br>
              <a:rPr lang="en-GB" sz="3000" b="1" dirty="0">
                <a:latin typeface="Calibri" panose="020F0502020204030204" pitchFamily="34" charset="0"/>
                <a:cs typeface="Calibri" panose="020F0502020204030204" pitchFamily="34" charset="0"/>
              </a:rPr>
            </a:br>
            <a:endParaRPr lang="en-GB" sz="3000" b="1" dirty="0">
              <a:latin typeface="Calibri" panose="020F0502020204030204" pitchFamily="34" charset="0"/>
              <a:cs typeface="Calibri" panose="020F0502020204030204" pitchFamily="34" charset="0"/>
            </a:endParaRPr>
          </a:p>
          <a:p>
            <a:pPr fontAlgn="base"/>
            <a:r>
              <a:rPr lang="en-GB" sz="3000" b="0" i="0" dirty="0">
                <a:solidFill>
                  <a:srgbClr val="333333"/>
                </a:solidFill>
                <a:effectLst/>
                <a:latin typeface="Calibri" panose="020F0502020204030204" pitchFamily="34" charset="0"/>
                <a:cs typeface="Calibri" panose="020F0502020204030204" pitchFamily="34" charset="0"/>
              </a:rPr>
              <a:t>A Remote Learning Guide written by Students for Students: How to ensure your remote learning experience is effective, supportive and fun.</a:t>
            </a:r>
            <a:br>
              <a:rPr lang="en-GB" sz="3000" b="0" i="0" dirty="0">
                <a:solidFill>
                  <a:srgbClr val="333333"/>
                </a:solidFill>
                <a:effectLst/>
                <a:latin typeface="Calibri" panose="020F0502020204030204" pitchFamily="34" charset="0"/>
                <a:cs typeface="Calibri" panose="020F0502020204030204" pitchFamily="34" charset="0"/>
              </a:rPr>
            </a:br>
            <a:endParaRPr lang="en-GB" sz="3000" b="0" i="0" dirty="0">
              <a:solidFill>
                <a:srgbClr val="333333"/>
              </a:solidFill>
              <a:effectLst/>
              <a:latin typeface="Calibri" panose="020F0502020204030204" pitchFamily="34" charset="0"/>
              <a:cs typeface="Calibri" panose="020F0502020204030204" pitchFamily="34" charset="0"/>
            </a:endParaRPr>
          </a:p>
          <a:p>
            <a:pPr fontAlgn="base"/>
            <a:r>
              <a:rPr lang="en-GB" sz="3000" b="0" i="0" dirty="0">
                <a:solidFill>
                  <a:srgbClr val="333333"/>
                </a:solidFill>
                <a:effectLst/>
                <a:latin typeface="Calibri" panose="020F0502020204030204" pitchFamily="34" charset="0"/>
                <a:cs typeface="Calibri" panose="020F0502020204030204" pitchFamily="34" charset="0"/>
              </a:rPr>
              <a:t>A student toolkit to help you tackle remote learning written by students for students</a:t>
            </a:r>
            <a:br>
              <a:rPr lang="en-GB" sz="3000" b="0" i="0" dirty="0">
                <a:solidFill>
                  <a:srgbClr val="333333"/>
                </a:solidFill>
                <a:effectLst/>
                <a:latin typeface="Calibri" panose="020F0502020204030204" pitchFamily="34" charset="0"/>
                <a:cs typeface="Calibri" panose="020F0502020204030204" pitchFamily="34" charset="0"/>
              </a:rPr>
            </a:br>
            <a:endParaRPr lang="en-GB" sz="3000" b="0" i="0" dirty="0">
              <a:solidFill>
                <a:srgbClr val="333333"/>
              </a:solidFill>
              <a:effectLst/>
              <a:latin typeface="Calibri" panose="020F0502020204030204" pitchFamily="34" charset="0"/>
              <a:cs typeface="Calibri" panose="020F0502020204030204" pitchFamily="34" charset="0"/>
            </a:endParaRPr>
          </a:p>
          <a:p>
            <a:pPr fontAlgn="base"/>
            <a:r>
              <a:rPr lang="en-GB" sz="3000" b="0" i="0" dirty="0">
                <a:solidFill>
                  <a:srgbClr val="333333"/>
                </a:solidFill>
                <a:effectLst/>
                <a:latin typeface="Calibri" panose="020F0502020204030204" pitchFamily="34" charset="0"/>
                <a:cs typeface="Calibri" panose="020F0502020204030204" pitchFamily="34" charset="0"/>
              </a:rPr>
              <a:t>8 ways students and staff can engage in remote collaboration</a:t>
            </a:r>
            <a:br>
              <a:rPr lang="en-GB" sz="3000" b="0" i="0" dirty="0">
                <a:solidFill>
                  <a:srgbClr val="333333"/>
                </a:solidFill>
                <a:effectLst/>
                <a:latin typeface="Calibri" panose="020F0502020204030204" pitchFamily="34" charset="0"/>
                <a:cs typeface="Calibri" panose="020F0502020204030204" pitchFamily="34" charset="0"/>
              </a:rPr>
            </a:br>
            <a:endParaRPr lang="en-GB" sz="3000" b="0" i="0" dirty="0">
              <a:solidFill>
                <a:srgbClr val="333333"/>
              </a:solidFill>
              <a:effectLst/>
              <a:latin typeface="Calibri" panose="020F0502020204030204" pitchFamily="34" charset="0"/>
              <a:cs typeface="Calibri" panose="020F0502020204030204" pitchFamily="34" charset="0"/>
            </a:endParaRPr>
          </a:p>
          <a:p>
            <a:pPr marL="0" indent="0" fontAlgn="base">
              <a:buNone/>
            </a:pPr>
            <a:r>
              <a:rPr lang="en-GB" sz="3000" b="0" i="1" dirty="0">
                <a:solidFill>
                  <a:srgbClr val="AB084F"/>
                </a:solidFill>
                <a:effectLst/>
                <a:latin typeface="Calibri" panose="020F0502020204030204" pitchFamily="34" charset="0"/>
                <a:cs typeface="Calibri" panose="020F0502020204030204" pitchFamily="34" charset="0"/>
              </a:rPr>
              <a:t>Learning through the disruption of COVID</a:t>
            </a:r>
          </a:p>
        </p:txBody>
      </p:sp>
    </p:spTree>
    <p:extLst>
      <p:ext uri="{BB962C8B-B14F-4D97-AF65-F5344CB8AC3E}">
        <p14:creationId xmlns:p14="http://schemas.microsoft.com/office/powerpoint/2010/main" val="324162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00AB-CC96-4147-8D2A-40CD01D1BFAE}"/>
              </a:ext>
            </a:extLst>
          </p:cNvPr>
          <p:cNvSpPr>
            <a:spLocks noGrp="1"/>
          </p:cNvSpPr>
          <p:nvPr>
            <p:ph type="title"/>
          </p:nvPr>
        </p:nvSpPr>
        <p:spPr/>
        <p:txBody>
          <a:bodyPr>
            <a:normAutofit/>
          </a:bodyPr>
          <a:lstStyle/>
          <a:p>
            <a:r>
              <a:rPr lang="en-GB" sz="44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t>macro (institutional)</a:t>
            </a:r>
            <a:endParaRPr lang="en-GB" b="1" dirty="0">
              <a:solidFill>
                <a:srgbClr val="AB084F"/>
              </a:solidFill>
            </a:endParaRPr>
          </a:p>
        </p:txBody>
      </p:sp>
      <p:sp>
        <p:nvSpPr>
          <p:cNvPr id="3" name="Content Placeholder 2">
            <a:extLst>
              <a:ext uri="{FF2B5EF4-FFF2-40B4-BE49-F238E27FC236}">
                <a16:creationId xmlns:a16="http://schemas.microsoft.com/office/drawing/2014/main" id="{19126FA1-5376-4587-8AB7-2C33027FF871}"/>
              </a:ext>
            </a:extLst>
          </p:cNvPr>
          <p:cNvSpPr>
            <a:spLocks noGrp="1"/>
          </p:cNvSpPr>
          <p:nvPr>
            <p:ph idx="1"/>
          </p:nvPr>
        </p:nvSpPr>
        <p:spPr>
          <a:xfrm>
            <a:off x="628650" y="1825625"/>
            <a:ext cx="7886700" cy="4934404"/>
          </a:xfrm>
        </p:spPr>
        <p:txBody>
          <a:bodyPr>
            <a:normAutofit fontScale="70000" lnSpcReduction="20000"/>
          </a:bodyPr>
          <a:lstStyle/>
          <a:p>
            <a:pPr marL="0" indent="0">
              <a:buNone/>
            </a:pPr>
            <a:r>
              <a:rPr lang="en-GB" sz="4500" b="1" dirty="0">
                <a:latin typeface="Calibri" panose="020F0502020204030204" pitchFamily="34" charset="0"/>
                <a:cs typeface="Calibri" panose="020F0502020204030204" pitchFamily="34" charset="0"/>
              </a:rPr>
              <a:t>Guest blog posts:</a:t>
            </a:r>
          </a:p>
          <a:p>
            <a:pPr marL="0" indent="0" algn="l" fontAlgn="base">
              <a:buNone/>
            </a:pPr>
            <a:r>
              <a:rPr lang="en-GB" b="0" i="0" dirty="0">
                <a:solidFill>
                  <a:srgbClr val="333333"/>
                </a:solidFill>
                <a:effectLst/>
                <a:latin typeface="Calibri" panose="020F0502020204030204" pitchFamily="34" charset="0"/>
                <a:cs typeface="Calibri" panose="020F0502020204030204" pitchFamily="34" charset="0"/>
              </a:rPr>
              <a:t>A Remote Learning Guide written by Students for Students: How to ensure your remote learning experience is effective, supportive and fun.</a:t>
            </a:r>
            <a:br>
              <a:rPr lang="en-GB" b="0" i="0" dirty="0">
                <a:solidFill>
                  <a:srgbClr val="333333"/>
                </a:solidFill>
                <a:effectLst/>
                <a:latin typeface="Calibri" panose="020F0502020204030204" pitchFamily="34" charset="0"/>
                <a:cs typeface="Calibri" panose="020F0502020204030204" pitchFamily="34" charset="0"/>
              </a:rPr>
            </a:br>
            <a:r>
              <a:rPr lang="en-GB" b="0" i="0" dirty="0">
                <a:solidFill>
                  <a:srgbClr val="743399"/>
                </a:solidFill>
                <a:effectLst/>
                <a:latin typeface="Calibri" panose="020F0502020204030204" pitchFamily="34" charset="0"/>
                <a:cs typeface="Calibri" panose="020F0502020204030204" pitchFamily="34" charset="0"/>
                <a:hlinkClick r:id="rId2"/>
              </a:rPr>
              <a:t>https://socialmediaforlearning.com/2020/03/31/guest-post-2-a-remote-learning-guide-written-by-students-for-students-how-to-ensure-your-remote-learning-experience-is-effective-supportive-and-fun-shusmash/</a:t>
            </a:r>
            <a:endParaRPr lang="en-GB" b="0" i="0" dirty="0">
              <a:solidFill>
                <a:srgbClr val="333333"/>
              </a:solidFill>
              <a:effectLst/>
              <a:latin typeface="Calibri" panose="020F0502020204030204" pitchFamily="34" charset="0"/>
              <a:cs typeface="Calibri" panose="020F0502020204030204" pitchFamily="34" charset="0"/>
            </a:endParaRPr>
          </a:p>
          <a:p>
            <a:pPr marL="0" indent="0" algn="l" fontAlgn="base">
              <a:buNone/>
            </a:pPr>
            <a:r>
              <a:rPr lang="en-GB" b="0" i="0" dirty="0">
                <a:solidFill>
                  <a:srgbClr val="333333"/>
                </a:solidFill>
                <a:effectLst/>
                <a:latin typeface="Calibri" panose="020F0502020204030204" pitchFamily="34" charset="0"/>
                <a:cs typeface="Calibri" panose="020F0502020204030204" pitchFamily="34" charset="0"/>
              </a:rPr>
              <a:t>A student toolkit to help you tackle remote learning written by students for students</a:t>
            </a:r>
            <a:br>
              <a:rPr lang="en-GB" b="0" i="0" dirty="0">
                <a:solidFill>
                  <a:srgbClr val="333333"/>
                </a:solidFill>
                <a:effectLst/>
                <a:latin typeface="Calibri" panose="020F0502020204030204" pitchFamily="34" charset="0"/>
                <a:cs typeface="Calibri" panose="020F0502020204030204" pitchFamily="34" charset="0"/>
              </a:rPr>
            </a:br>
            <a:r>
              <a:rPr lang="en-GB" b="0" i="0" dirty="0">
                <a:solidFill>
                  <a:srgbClr val="FF4B33"/>
                </a:solidFill>
                <a:effectLst/>
                <a:latin typeface="Calibri" panose="020F0502020204030204" pitchFamily="34" charset="0"/>
                <a:cs typeface="Calibri" panose="020F0502020204030204" pitchFamily="34" charset="0"/>
                <a:hlinkClick r:id="rId3"/>
              </a:rPr>
              <a:t>https://socialmediaforlearning.com/2020/03/22/guest-post-a-student-toolkit-to-help-you-tackle-remote-learning-written-by-students-for-students/</a:t>
            </a:r>
            <a:endParaRPr lang="en-GB" b="0" i="0" dirty="0">
              <a:solidFill>
                <a:srgbClr val="333333"/>
              </a:solidFill>
              <a:effectLst/>
              <a:latin typeface="Calibri" panose="020F0502020204030204" pitchFamily="34" charset="0"/>
              <a:cs typeface="Calibri" panose="020F0502020204030204" pitchFamily="34" charset="0"/>
            </a:endParaRPr>
          </a:p>
          <a:p>
            <a:pPr marL="0" indent="0" algn="l" fontAlgn="base">
              <a:buNone/>
            </a:pPr>
            <a:r>
              <a:rPr lang="en-GB" b="0" i="0" dirty="0">
                <a:solidFill>
                  <a:srgbClr val="333333"/>
                </a:solidFill>
                <a:effectLst/>
                <a:latin typeface="Calibri" panose="020F0502020204030204" pitchFamily="34" charset="0"/>
                <a:cs typeface="Calibri" panose="020F0502020204030204" pitchFamily="34" charset="0"/>
              </a:rPr>
              <a:t>8 ways students and staff can engage in remote collaboration</a:t>
            </a:r>
            <a:br>
              <a:rPr lang="en-GB" b="0" i="0" dirty="0">
                <a:solidFill>
                  <a:srgbClr val="333333"/>
                </a:solidFill>
                <a:effectLst/>
                <a:latin typeface="Calibri" panose="020F0502020204030204" pitchFamily="34" charset="0"/>
                <a:cs typeface="Calibri" panose="020F0502020204030204" pitchFamily="34" charset="0"/>
              </a:rPr>
            </a:br>
            <a:r>
              <a:rPr lang="en-GB" b="0" i="0" dirty="0">
                <a:solidFill>
                  <a:srgbClr val="743399"/>
                </a:solidFill>
                <a:effectLst/>
                <a:latin typeface="Calibri" panose="020F0502020204030204" pitchFamily="34" charset="0"/>
                <a:cs typeface="Calibri" panose="020F0502020204030204" pitchFamily="34" charset="0"/>
                <a:hlinkClick r:id="rId4"/>
              </a:rPr>
              <a:t>https://socialmediaforlearning.com/2019/02/02/student-guest-post-8-ways-students-and-staff-can-engage-in-remote-collaboration/</a:t>
            </a:r>
            <a:endParaRPr lang="en-GB" b="0" i="0" dirty="0">
              <a:solidFill>
                <a:srgbClr val="333333"/>
              </a:solidFill>
              <a:effectLst/>
              <a:latin typeface="Calibri" panose="020F0502020204030204" pitchFamily="34" charset="0"/>
              <a:cs typeface="Calibri" panose="020F0502020204030204" pitchFamily="34" charset="0"/>
            </a:endParaRPr>
          </a:p>
          <a:p>
            <a:pPr marL="0" indent="0" algn="l" fontAlgn="base">
              <a:buNone/>
            </a:pPr>
            <a:r>
              <a:rPr lang="en-GB" b="0" i="0" dirty="0">
                <a:solidFill>
                  <a:srgbClr val="333333"/>
                </a:solidFill>
                <a:effectLst/>
                <a:latin typeface="Calibri" panose="020F0502020204030204" pitchFamily="34" charset="0"/>
                <a:cs typeface="Calibri" panose="020F0502020204030204" pitchFamily="34" charset="0"/>
              </a:rPr>
              <a:t>Keep calm and carry on learning!</a:t>
            </a:r>
            <a:br>
              <a:rPr lang="en-GB" b="0" i="0" dirty="0">
                <a:solidFill>
                  <a:srgbClr val="333333"/>
                </a:solidFill>
                <a:effectLst/>
                <a:latin typeface="Calibri" panose="020F0502020204030204" pitchFamily="34" charset="0"/>
                <a:cs typeface="Calibri" panose="020F0502020204030204" pitchFamily="34" charset="0"/>
              </a:rPr>
            </a:br>
            <a:r>
              <a:rPr lang="en-GB" b="0" i="0" dirty="0">
                <a:solidFill>
                  <a:srgbClr val="743399"/>
                </a:solidFill>
                <a:effectLst/>
                <a:latin typeface="Calibri" panose="020F0502020204030204" pitchFamily="34" charset="0"/>
                <a:cs typeface="Calibri" panose="020F0502020204030204" pitchFamily="34" charset="0"/>
                <a:hlinkClick r:id="rId5"/>
              </a:rPr>
              <a:t>https://socialmediaforlearning.com/2018/03/04/guest-post-keep-calm-and-carry-on-learning-by-students-corran_shu-abbybutler96-matty_trueman-callum_rooney95/</a:t>
            </a:r>
            <a:endParaRPr lang="en-GB" b="0" i="0" dirty="0">
              <a:solidFill>
                <a:srgbClr val="333333"/>
              </a:solidFill>
              <a:effectLst/>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486580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A66D-5AD8-460E-B9E4-CAFE4C0E1A4B}"/>
              </a:ext>
            </a:extLst>
          </p:cNvPr>
          <p:cNvSpPr>
            <a:spLocks noGrp="1"/>
          </p:cNvSpPr>
          <p:nvPr>
            <p:ph type="title"/>
          </p:nvPr>
        </p:nvSpPr>
        <p:spPr/>
        <p:txBody>
          <a:bodyPr>
            <a:normAutofit fontScale="90000"/>
          </a:bodyPr>
          <a:lstStyle/>
          <a:p>
            <a:br>
              <a:rPr lang="en-GB" sz="4400" dirty="0">
                <a:effectLst/>
                <a:latin typeface="Calibri" panose="020F0502020204030204" pitchFamily="34" charset="0"/>
                <a:ea typeface="Calibri" panose="020F0502020204030204" pitchFamily="34" charset="0"/>
                <a:cs typeface="Times New Roman" panose="02020603050405020304" pitchFamily="18" charset="0"/>
              </a:rPr>
            </a:br>
            <a:r>
              <a:rPr lang="en-GB" sz="44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t>mega (broader [higher] education community) </a:t>
            </a:r>
            <a:br>
              <a:rPr lang="en-GB" sz="44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br>
            <a:endParaRPr lang="en-GB" b="1" dirty="0">
              <a:solidFill>
                <a:srgbClr val="AB084F"/>
              </a:solidFill>
            </a:endParaRPr>
          </a:p>
        </p:txBody>
      </p:sp>
      <p:sp>
        <p:nvSpPr>
          <p:cNvPr id="3" name="Content Placeholder 2">
            <a:extLst>
              <a:ext uri="{FF2B5EF4-FFF2-40B4-BE49-F238E27FC236}">
                <a16:creationId xmlns:a16="http://schemas.microsoft.com/office/drawing/2014/main" id="{75C787F9-BB5F-4D80-A973-9186F73DA14D}"/>
              </a:ext>
            </a:extLst>
          </p:cNvPr>
          <p:cNvSpPr>
            <a:spLocks noGrp="1"/>
          </p:cNvSpPr>
          <p:nvPr>
            <p:ph idx="1"/>
          </p:nvPr>
        </p:nvSpPr>
        <p:spPr/>
        <p:txBody>
          <a:bodyPr/>
          <a:lstStyle/>
          <a:p>
            <a:pPr marL="0" indent="0">
              <a:buNone/>
            </a:pPr>
            <a:r>
              <a:rPr lang="en-GB" b="1" dirty="0"/>
              <a:t>Co-presenting at conferences:</a:t>
            </a:r>
          </a:p>
          <a:p>
            <a:r>
              <a:rPr lang="en-GB" dirty="0"/>
              <a:t>Change Agents Conference, University of Winchester #CAN18</a:t>
            </a:r>
          </a:p>
          <a:p>
            <a:r>
              <a:rPr lang="en-GB" dirty="0"/>
              <a:t>Social Media for Learning Conference, Edge Hill University #SocMedHE19</a:t>
            </a:r>
          </a:p>
          <a:p>
            <a:r>
              <a:rPr lang="en-GB" dirty="0"/>
              <a:t>BETT Conference 2020, London ExCel [Invited speakers] #BETT2020</a:t>
            </a:r>
          </a:p>
        </p:txBody>
      </p:sp>
    </p:spTree>
    <p:extLst>
      <p:ext uri="{BB962C8B-B14F-4D97-AF65-F5344CB8AC3E}">
        <p14:creationId xmlns:p14="http://schemas.microsoft.com/office/powerpoint/2010/main" val="3307674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A66D-5AD8-460E-B9E4-CAFE4C0E1A4B}"/>
              </a:ext>
            </a:extLst>
          </p:cNvPr>
          <p:cNvSpPr>
            <a:spLocks noGrp="1"/>
          </p:cNvSpPr>
          <p:nvPr>
            <p:ph type="title"/>
          </p:nvPr>
        </p:nvSpPr>
        <p:spPr/>
        <p:txBody>
          <a:bodyPr>
            <a:normAutofit fontScale="90000"/>
          </a:bodyPr>
          <a:lstStyle/>
          <a:p>
            <a:br>
              <a:rPr lang="en-GB" sz="4400" dirty="0">
                <a:effectLst/>
                <a:latin typeface="Calibri" panose="020F0502020204030204" pitchFamily="34" charset="0"/>
                <a:ea typeface="Calibri" panose="020F0502020204030204" pitchFamily="34" charset="0"/>
                <a:cs typeface="Times New Roman" panose="02020603050405020304" pitchFamily="18" charset="0"/>
              </a:rPr>
            </a:br>
            <a:r>
              <a:rPr lang="en-GB" sz="44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t>mega (broader [higher] education community) </a:t>
            </a:r>
            <a:br>
              <a:rPr lang="en-GB" sz="44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br>
            <a:endParaRPr lang="en-GB" b="1" dirty="0">
              <a:solidFill>
                <a:srgbClr val="AB084F"/>
              </a:solidFill>
            </a:endParaRPr>
          </a:p>
        </p:txBody>
      </p:sp>
      <p:sp>
        <p:nvSpPr>
          <p:cNvPr id="3" name="Content Placeholder 2">
            <a:extLst>
              <a:ext uri="{FF2B5EF4-FFF2-40B4-BE49-F238E27FC236}">
                <a16:creationId xmlns:a16="http://schemas.microsoft.com/office/drawing/2014/main" id="{75C787F9-BB5F-4D80-A973-9186F73DA14D}"/>
              </a:ext>
            </a:extLst>
          </p:cNvPr>
          <p:cNvSpPr>
            <a:spLocks noGrp="1"/>
          </p:cNvSpPr>
          <p:nvPr>
            <p:ph idx="1"/>
          </p:nvPr>
        </p:nvSpPr>
        <p:spPr/>
        <p:txBody>
          <a:bodyPr/>
          <a:lstStyle/>
          <a:p>
            <a:pPr marL="0" indent="0">
              <a:buNone/>
            </a:pPr>
            <a:r>
              <a:rPr lang="en-GB" b="1" dirty="0"/>
              <a:t>The SMASH work cited by others</a:t>
            </a:r>
          </a:p>
        </p:txBody>
      </p:sp>
      <p:pic>
        <p:nvPicPr>
          <p:cNvPr id="4" name="Google Shape;84;p2">
            <a:extLst>
              <a:ext uri="{FF2B5EF4-FFF2-40B4-BE49-F238E27FC236}">
                <a16:creationId xmlns:a16="http://schemas.microsoft.com/office/drawing/2014/main" id="{1855A5F3-6E3C-421A-9BC5-6BAEA1F7B27F}"/>
              </a:ext>
            </a:extLst>
          </p:cNvPr>
          <p:cNvPicPr preferRelativeResize="0"/>
          <p:nvPr/>
        </p:nvPicPr>
        <p:blipFill rotWithShape="1">
          <a:blip r:embed="rId2">
            <a:alphaModFix/>
          </a:blip>
          <a:srcRect t="10929"/>
          <a:stretch/>
        </p:blipFill>
        <p:spPr>
          <a:xfrm>
            <a:off x="1491343" y="2963703"/>
            <a:ext cx="5475514" cy="2468268"/>
          </a:xfrm>
          <a:prstGeom prst="rect">
            <a:avLst/>
          </a:prstGeom>
          <a:noFill/>
          <a:ln w="38100" cap="flat" cmpd="sng">
            <a:solidFill>
              <a:srgbClr val="830056"/>
            </a:solidFill>
            <a:prstDash val="solid"/>
            <a:round/>
            <a:headEnd type="none" w="sm" len="sm"/>
            <a:tailEnd type="none" w="sm" len="sm"/>
          </a:ln>
        </p:spPr>
      </p:pic>
    </p:spTree>
    <p:extLst>
      <p:ext uri="{BB962C8B-B14F-4D97-AF65-F5344CB8AC3E}">
        <p14:creationId xmlns:p14="http://schemas.microsoft.com/office/powerpoint/2010/main" val="2132375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A66D-5AD8-460E-B9E4-CAFE4C0E1A4B}"/>
              </a:ext>
            </a:extLst>
          </p:cNvPr>
          <p:cNvSpPr>
            <a:spLocks noGrp="1"/>
          </p:cNvSpPr>
          <p:nvPr>
            <p:ph type="title"/>
          </p:nvPr>
        </p:nvSpPr>
        <p:spPr/>
        <p:txBody>
          <a:bodyPr>
            <a:normAutofit fontScale="90000"/>
          </a:bodyPr>
          <a:lstStyle/>
          <a:p>
            <a:br>
              <a:rPr lang="en-GB" sz="4400" dirty="0">
                <a:effectLst/>
                <a:latin typeface="Calibri" panose="020F0502020204030204" pitchFamily="34" charset="0"/>
                <a:ea typeface="Calibri" panose="020F0502020204030204" pitchFamily="34" charset="0"/>
                <a:cs typeface="Times New Roman" panose="02020603050405020304" pitchFamily="18" charset="0"/>
              </a:rPr>
            </a:br>
            <a:r>
              <a:rPr lang="en-GB" sz="44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t>mega (broader [higher] education community) </a:t>
            </a:r>
            <a:br>
              <a:rPr lang="en-GB" sz="44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br>
            <a:endParaRPr lang="en-GB" b="1" dirty="0">
              <a:solidFill>
                <a:srgbClr val="AB084F"/>
              </a:solidFill>
            </a:endParaRPr>
          </a:p>
        </p:txBody>
      </p:sp>
      <p:sp>
        <p:nvSpPr>
          <p:cNvPr id="3" name="Content Placeholder 2">
            <a:extLst>
              <a:ext uri="{FF2B5EF4-FFF2-40B4-BE49-F238E27FC236}">
                <a16:creationId xmlns:a16="http://schemas.microsoft.com/office/drawing/2014/main" id="{75C787F9-BB5F-4D80-A973-9186F73DA14D}"/>
              </a:ext>
            </a:extLst>
          </p:cNvPr>
          <p:cNvSpPr>
            <a:spLocks noGrp="1"/>
          </p:cNvSpPr>
          <p:nvPr>
            <p:ph idx="1"/>
          </p:nvPr>
        </p:nvSpPr>
        <p:spPr>
          <a:xfrm>
            <a:off x="628650" y="1825624"/>
            <a:ext cx="7886700" cy="4956175"/>
          </a:xfrm>
        </p:spPr>
        <p:txBody>
          <a:bodyPr>
            <a:normAutofit fontScale="77500" lnSpcReduction="20000"/>
          </a:bodyPr>
          <a:lstStyle/>
          <a:p>
            <a:pPr marL="0" indent="0">
              <a:buNone/>
            </a:pPr>
            <a:r>
              <a:rPr lang="en-GB" b="1" i="0" dirty="0">
                <a:solidFill>
                  <a:srgbClr val="333333"/>
                </a:solidFill>
                <a:effectLst/>
              </a:rPr>
              <a:t>Co-publishing with students</a:t>
            </a:r>
          </a:p>
          <a:p>
            <a:pPr marL="0" indent="0">
              <a:buNone/>
            </a:pPr>
            <a:r>
              <a:rPr lang="en-GB" b="0" i="0" dirty="0">
                <a:solidFill>
                  <a:srgbClr val="333333"/>
                </a:solidFill>
                <a:effectLst/>
              </a:rPr>
              <a:t>Beckingham, S., Wood, C., Paddon, J., Butler, A., Trueman, M. and Rooney, C. (2019) </a:t>
            </a:r>
            <a:r>
              <a:rPr lang="en-GB" b="0" i="0" u="none" strike="noStrike" dirty="0">
                <a:solidFill>
                  <a:srgbClr val="015782"/>
                </a:solidFill>
                <a:effectLst/>
                <a:hlinkClick r:id="rId2"/>
              </a:rPr>
              <a:t>A SMASHing approach for developing staff and student digital capabilities within a Community of Practice</a:t>
            </a:r>
            <a:r>
              <a:rPr lang="en-GB" b="0" i="0" dirty="0">
                <a:solidFill>
                  <a:srgbClr val="333333"/>
                </a:solidFill>
                <a:effectLst/>
              </a:rPr>
              <a:t>. </a:t>
            </a:r>
            <a:r>
              <a:rPr lang="en-GB" b="0" i="1" dirty="0">
                <a:solidFill>
                  <a:srgbClr val="333333"/>
                </a:solidFill>
                <a:effectLst/>
              </a:rPr>
              <a:t>Journal of Educational Innovation, Partnership and Change</a:t>
            </a:r>
            <a:r>
              <a:rPr lang="en-GB" b="0" i="0" dirty="0">
                <a:solidFill>
                  <a:srgbClr val="333333"/>
                </a:solidFill>
                <a:effectLst/>
              </a:rPr>
              <a:t>, 5(1) 'Championing Student-Staff Partnerships in an Age of Change.'  </a:t>
            </a:r>
            <a:br>
              <a:rPr lang="en-GB" dirty="0"/>
            </a:br>
            <a:br>
              <a:rPr lang="en-GB" b="0" i="0" dirty="0">
                <a:solidFill>
                  <a:srgbClr val="333333"/>
                </a:solidFill>
                <a:effectLst/>
              </a:rPr>
            </a:br>
            <a:endParaRPr lang="en-GB" b="1" i="0" dirty="0">
              <a:solidFill>
                <a:srgbClr val="333333"/>
              </a:solidFill>
              <a:effectLst/>
            </a:endParaRPr>
          </a:p>
          <a:p>
            <a:pPr marL="0" indent="0">
              <a:buNone/>
            </a:pPr>
            <a:r>
              <a:rPr lang="en-GB" b="1" dirty="0">
                <a:solidFill>
                  <a:srgbClr val="333333"/>
                </a:solidFill>
              </a:rPr>
              <a:t>Further publications</a:t>
            </a:r>
          </a:p>
          <a:p>
            <a:pPr marL="0" indent="0">
              <a:buNone/>
            </a:pPr>
            <a:r>
              <a:rPr lang="en-GB" b="0" i="0" dirty="0">
                <a:solidFill>
                  <a:srgbClr val="333333"/>
                </a:solidFill>
                <a:effectLst/>
              </a:rPr>
              <a:t>Beckingham, S. (2020) Co-creating Learning Experiences with Students as Partners. </a:t>
            </a:r>
            <a:r>
              <a:rPr lang="en-GB" b="0" i="1" dirty="0">
                <a:solidFill>
                  <a:srgbClr val="333333"/>
                </a:solidFill>
                <a:effectLst/>
              </a:rPr>
              <a:t>Journal of Social Media for Learning</a:t>
            </a:r>
            <a:r>
              <a:rPr lang="en-GB" b="0" i="0" dirty="0">
                <a:solidFill>
                  <a:srgbClr val="333333"/>
                </a:solidFill>
                <a:effectLst/>
              </a:rPr>
              <a:t>, 1(1), pp 70-77, 2019 SocMedHE Conference Edition. </a:t>
            </a:r>
            <a:r>
              <a:rPr lang="en-GB" b="0" i="0" u="sng" dirty="0">
                <a:solidFill>
                  <a:srgbClr val="009DE5"/>
                </a:solidFill>
                <a:effectLst/>
                <a:hlinkClick r:id="rId3"/>
              </a:rPr>
              <a:t>https://doi.org/10.24377/LJMU.jsml.vol1article394</a:t>
            </a:r>
            <a:endParaRPr lang="en-GB" b="0" i="0" u="sng" dirty="0">
              <a:solidFill>
                <a:srgbClr val="009DE5"/>
              </a:solidFill>
              <a:effectLst/>
            </a:endParaRPr>
          </a:p>
          <a:p>
            <a:pPr marL="0" indent="0">
              <a:buNone/>
            </a:pPr>
            <a:r>
              <a:rPr lang="en-GB" b="0" i="0" dirty="0">
                <a:solidFill>
                  <a:srgbClr val="333333"/>
                </a:solidFill>
                <a:effectLst/>
              </a:rPr>
              <a:t>Beckingham S. (2019) SMASH: Social Media for Academic Studies at Hallam. [Case Study 4.3 pp 52-53] In P. Kahn and L. Anderson </a:t>
            </a:r>
            <a:r>
              <a:rPr lang="en-GB" b="0" i="1" dirty="0">
                <a:solidFill>
                  <a:srgbClr val="333333"/>
                </a:solidFill>
                <a:effectLst/>
              </a:rPr>
              <a:t>Developing Your Teaching Towards Excellence 2nd Edn</a:t>
            </a:r>
            <a:r>
              <a:rPr lang="en-GB" b="0" i="0" dirty="0">
                <a:solidFill>
                  <a:srgbClr val="333333"/>
                </a:solidFill>
                <a:effectLst/>
              </a:rPr>
              <a:t>. Abingdon: Routledge</a:t>
            </a:r>
            <a:endParaRPr lang="en-GB" dirty="0"/>
          </a:p>
        </p:txBody>
      </p:sp>
    </p:spTree>
    <p:extLst>
      <p:ext uri="{BB962C8B-B14F-4D97-AF65-F5344CB8AC3E}">
        <p14:creationId xmlns:p14="http://schemas.microsoft.com/office/powerpoint/2010/main" val="2804379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2C69-CCFB-4F00-902A-5D0059199920}"/>
              </a:ext>
            </a:extLst>
          </p:cNvPr>
          <p:cNvSpPr>
            <a:spLocks noGrp="1"/>
          </p:cNvSpPr>
          <p:nvPr>
            <p:ph type="title"/>
          </p:nvPr>
        </p:nvSpPr>
        <p:spPr/>
        <p:txBody>
          <a:bodyPr>
            <a:normAutofit fontScale="90000"/>
          </a:bodyPr>
          <a:lstStyle/>
          <a:p>
            <a:br>
              <a:rPr lang="en-GB" sz="44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br>
            <a:r>
              <a:rPr lang="en-GB" sz="44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t>micro (individual)</a:t>
            </a:r>
            <a:br>
              <a:rPr lang="en-GB" sz="4400" b="1" dirty="0">
                <a:solidFill>
                  <a:srgbClr val="AB084F"/>
                </a:solidFill>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4" name="Shape 114">
            <a:extLst>
              <a:ext uri="{FF2B5EF4-FFF2-40B4-BE49-F238E27FC236}">
                <a16:creationId xmlns:a16="http://schemas.microsoft.com/office/drawing/2014/main" id="{63D985E1-F98C-4C02-8876-7D1E9B4DDC9F}"/>
              </a:ext>
            </a:extLst>
          </p:cNvPr>
          <p:cNvSpPr txBox="1">
            <a:spLocks/>
          </p:cNvSpPr>
          <p:nvPr/>
        </p:nvSpPr>
        <p:spPr>
          <a:xfrm>
            <a:off x="170537" y="1690689"/>
            <a:ext cx="8520600" cy="5727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1100"/>
              <a:buFont typeface="Arial"/>
              <a:buNone/>
            </a:pPr>
            <a:r>
              <a:rPr lang="en-GB" sz="2800" b="1" dirty="0">
                <a:latin typeface="Calibri" charset="0"/>
                <a:ea typeface="Calibri" charset="0"/>
                <a:cs typeface="Calibri" charset="0"/>
              </a:rPr>
              <a:t>Developing Digital Capabilities</a:t>
            </a:r>
          </a:p>
        </p:txBody>
      </p:sp>
      <p:sp>
        <p:nvSpPr>
          <p:cNvPr id="5" name="Shape 117">
            <a:extLst>
              <a:ext uri="{FF2B5EF4-FFF2-40B4-BE49-F238E27FC236}">
                <a16:creationId xmlns:a16="http://schemas.microsoft.com/office/drawing/2014/main" id="{E935E7B0-6E4E-45BD-BADE-B3C99A452CA7}"/>
              </a:ext>
            </a:extLst>
          </p:cNvPr>
          <p:cNvSpPr txBox="1"/>
          <p:nvPr/>
        </p:nvSpPr>
        <p:spPr>
          <a:xfrm>
            <a:off x="5336972" y="2372725"/>
            <a:ext cx="3555004" cy="131219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GB" sz="1600" b="1" i="1" dirty="0">
                <a:solidFill>
                  <a:schemeClr val="tx1"/>
                </a:solidFill>
                <a:latin typeface="Calibri" charset="0"/>
                <a:ea typeface="Calibri" charset="0"/>
                <a:cs typeface="Calibri" charset="0"/>
              </a:rPr>
              <a:t>“I’ve learnt the benefits of multiple social media technologies and how they can benefit learning.” </a:t>
            </a:r>
            <a:br>
              <a:rPr lang="en-GB" sz="1600" b="1" i="1" dirty="0">
                <a:solidFill>
                  <a:srgbClr val="0000FF"/>
                </a:solidFill>
                <a:latin typeface="Calibri" charset="0"/>
                <a:ea typeface="Calibri" charset="0"/>
                <a:cs typeface="Calibri" charset="0"/>
              </a:rPr>
            </a:br>
            <a:r>
              <a:rPr lang="en-GB" sz="1600" b="1" dirty="0">
                <a:solidFill>
                  <a:srgbClr val="830056"/>
                </a:solidFill>
                <a:latin typeface="Calibri" charset="0"/>
                <a:ea typeface="Calibri" charset="0"/>
                <a:cs typeface="Calibri" charset="0"/>
              </a:rPr>
              <a:t>Abby</a:t>
            </a:r>
            <a:endParaRPr sz="1600" b="1" dirty="0">
              <a:solidFill>
                <a:srgbClr val="830056"/>
              </a:solidFill>
              <a:latin typeface="Calibri" charset="0"/>
              <a:ea typeface="Calibri" charset="0"/>
              <a:cs typeface="Calibri" charset="0"/>
            </a:endParaRPr>
          </a:p>
        </p:txBody>
      </p:sp>
      <p:sp>
        <p:nvSpPr>
          <p:cNvPr id="6" name="Shape 117">
            <a:extLst>
              <a:ext uri="{FF2B5EF4-FFF2-40B4-BE49-F238E27FC236}">
                <a16:creationId xmlns:a16="http://schemas.microsoft.com/office/drawing/2014/main" id="{C2BD1110-A0A0-4B71-89AC-811B28B5E5EB}"/>
              </a:ext>
            </a:extLst>
          </p:cNvPr>
          <p:cNvSpPr txBox="1"/>
          <p:nvPr/>
        </p:nvSpPr>
        <p:spPr>
          <a:xfrm>
            <a:off x="256367" y="2368641"/>
            <a:ext cx="3776789" cy="1468674"/>
          </a:xfrm>
          <a:prstGeom prst="rect">
            <a:avLst/>
          </a:prstGeom>
          <a:noFill/>
          <a:ln>
            <a:noFill/>
          </a:ln>
        </p:spPr>
        <p:txBody>
          <a:bodyPr spcFirstLastPara="1" wrap="square" lIns="91425" tIns="91425" rIns="91425" bIns="91425" anchor="t" anchorCtr="0">
            <a:noAutofit/>
          </a:bodyPr>
          <a:lstStyle/>
          <a:p>
            <a:pPr lvl="0" algn="ctr">
              <a:lnSpc>
                <a:spcPct val="115000"/>
              </a:lnSpc>
              <a:spcAft>
                <a:spcPts val="1600"/>
              </a:spcAft>
              <a:buClr>
                <a:schemeClr val="dk1"/>
              </a:buClr>
              <a:buSzPts val="1100"/>
            </a:pPr>
            <a:r>
              <a:rPr lang="en-GB" sz="1600" b="1" i="1" dirty="0">
                <a:solidFill>
                  <a:schemeClr val="tx1"/>
                </a:solidFill>
                <a:latin typeface="Calibri" charset="0"/>
                <a:ea typeface="Calibri" charset="0"/>
                <a:cs typeface="Calibri" charset="0"/>
              </a:rPr>
              <a:t>“I’ve gained experience surrounding the use of social media to enhance learning and efficient collaboration” </a:t>
            </a:r>
            <a:br>
              <a:rPr lang="en-GB" sz="1600" b="1" i="1" dirty="0">
                <a:solidFill>
                  <a:srgbClr val="0000FF"/>
                </a:solidFill>
                <a:latin typeface="Calibri" charset="0"/>
                <a:ea typeface="Calibri" charset="0"/>
                <a:cs typeface="Calibri" charset="0"/>
              </a:rPr>
            </a:br>
            <a:r>
              <a:rPr lang="en-GB" sz="1600" b="1" dirty="0">
                <a:solidFill>
                  <a:srgbClr val="830056"/>
                </a:solidFill>
                <a:latin typeface="Calibri" charset="0"/>
                <a:ea typeface="Calibri" charset="0"/>
                <a:cs typeface="Calibri" charset="0"/>
              </a:rPr>
              <a:t>Callum</a:t>
            </a:r>
          </a:p>
        </p:txBody>
      </p:sp>
      <p:sp>
        <p:nvSpPr>
          <p:cNvPr id="7" name="Shape 117">
            <a:extLst>
              <a:ext uri="{FF2B5EF4-FFF2-40B4-BE49-F238E27FC236}">
                <a16:creationId xmlns:a16="http://schemas.microsoft.com/office/drawing/2014/main" id="{48F1AEAA-C93A-4F68-AFF4-66A3051448F3}"/>
              </a:ext>
            </a:extLst>
          </p:cNvPr>
          <p:cNvSpPr txBox="1"/>
          <p:nvPr/>
        </p:nvSpPr>
        <p:spPr>
          <a:xfrm>
            <a:off x="5142777" y="5181213"/>
            <a:ext cx="3749199" cy="1612621"/>
          </a:xfrm>
          <a:prstGeom prst="rect">
            <a:avLst/>
          </a:prstGeom>
          <a:noFill/>
          <a:ln>
            <a:noFill/>
          </a:ln>
        </p:spPr>
        <p:txBody>
          <a:bodyPr spcFirstLastPara="1" wrap="square" lIns="91425" tIns="91425" rIns="91425" bIns="91425" anchor="t" anchorCtr="0">
            <a:noAutofit/>
          </a:bodyPr>
          <a:lstStyle/>
          <a:p>
            <a:pPr lvl="0" algn="ctr">
              <a:lnSpc>
                <a:spcPct val="115000"/>
              </a:lnSpc>
              <a:spcAft>
                <a:spcPts val="1600"/>
              </a:spcAft>
              <a:buClr>
                <a:schemeClr val="dk1"/>
              </a:buClr>
              <a:buSzPts val="1100"/>
            </a:pPr>
            <a:r>
              <a:rPr lang="en-GB" sz="1600" b="1" i="1" dirty="0">
                <a:solidFill>
                  <a:schemeClr val="tx1"/>
                </a:solidFill>
                <a:latin typeface="Calibri" charset="0"/>
                <a:ea typeface="Calibri" charset="0"/>
                <a:cs typeface="Calibri" charset="0"/>
              </a:rPr>
              <a:t>“I’ve learnt how to overcome communication obstacles throughout this year, and the sheer amount of research on social media there is to be done” </a:t>
            </a:r>
            <a:br>
              <a:rPr lang="en-GB" sz="1600" b="1" i="1" dirty="0">
                <a:solidFill>
                  <a:srgbClr val="0000FF"/>
                </a:solidFill>
                <a:latin typeface="Calibri" charset="0"/>
                <a:ea typeface="Calibri" charset="0"/>
                <a:cs typeface="Calibri" charset="0"/>
              </a:rPr>
            </a:br>
            <a:r>
              <a:rPr lang="en-GB" sz="1600" b="1" dirty="0">
                <a:solidFill>
                  <a:srgbClr val="830056"/>
                </a:solidFill>
                <a:latin typeface="Calibri" charset="0"/>
                <a:ea typeface="Calibri" charset="0"/>
                <a:cs typeface="Calibri" charset="0"/>
              </a:rPr>
              <a:t>Jess</a:t>
            </a:r>
          </a:p>
        </p:txBody>
      </p:sp>
      <p:sp>
        <p:nvSpPr>
          <p:cNvPr id="8" name="Shape 117">
            <a:extLst>
              <a:ext uri="{FF2B5EF4-FFF2-40B4-BE49-F238E27FC236}">
                <a16:creationId xmlns:a16="http://schemas.microsoft.com/office/drawing/2014/main" id="{EF43938F-8006-4EA3-B13C-ECC2836E6FE5}"/>
              </a:ext>
            </a:extLst>
          </p:cNvPr>
          <p:cNvSpPr txBox="1"/>
          <p:nvPr/>
        </p:nvSpPr>
        <p:spPr>
          <a:xfrm>
            <a:off x="1868982" y="3682058"/>
            <a:ext cx="5123709" cy="1499155"/>
          </a:xfrm>
          <a:prstGeom prst="rect">
            <a:avLst/>
          </a:prstGeom>
          <a:noFill/>
          <a:ln>
            <a:noFill/>
          </a:ln>
        </p:spPr>
        <p:txBody>
          <a:bodyPr spcFirstLastPara="1" wrap="square" lIns="91425" tIns="91425" rIns="91425" bIns="91425" anchor="t" anchorCtr="0">
            <a:noAutofit/>
          </a:bodyPr>
          <a:lstStyle/>
          <a:p>
            <a:pPr lvl="0" algn="ctr">
              <a:lnSpc>
                <a:spcPct val="115000"/>
              </a:lnSpc>
              <a:spcAft>
                <a:spcPts val="1600"/>
              </a:spcAft>
              <a:buClr>
                <a:schemeClr val="dk1"/>
              </a:buClr>
              <a:buSzPts val="1100"/>
            </a:pPr>
            <a:r>
              <a:rPr lang="en-GB" sz="1600" b="1" i="1" dirty="0">
                <a:solidFill>
                  <a:schemeClr val="tx1"/>
                </a:solidFill>
                <a:latin typeface="Calibri" charset="0"/>
                <a:ea typeface="Calibri" charset="0"/>
                <a:cs typeface="Calibri" charset="0"/>
              </a:rPr>
              <a:t>“Over the past two years, I have learnt about the flexibility of social media, how it can be used in education from many different directions &amp; ultimately, how to work in a team of diverse people.” </a:t>
            </a:r>
            <a:br>
              <a:rPr lang="en-GB" sz="1600" b="1" i="1" dirty="0">
                <a:solidFill>
                  <a:srgbClr val="0000FF"/>
                </a:solidFill>
                <a:latin typeface="Calibri" charset="0"/>
                <a:ea typeface="Calibri" charset="0"/>
                <a:cs typeface="Calibri" charset="0"/>
              </a:rPr>
            </a:br>
            <a:r>
              <a:rPr lang="en-GB" sz="1600" b="1" dirty="0">
                <a:solidFill>
                  <a:srgbClr val="830056"/>
                </a:solidFill>
                <a:latin typeface="Calibri" charset="0"/>
                <a:ea typeface="Calibri" charset="0"/>
                <a:cs typeface="Calibri" charset="0"/>
              </a:rPr>
              <a:t>Corran</a:t>
            </a:r>
          </a:p>
        </p:txBody>
      </p:sp>
      <p:sp>
        <p:nvSpPr>
          <p:cNvPr id="9" name="Shape 117">
            <a:extLst>
              <a:ext uri="{FF2B5EF4-FFF2-40B4-BE49-F238E27FC236}">
                <a16:creationId xmlns:a16="http://schemas.microsoft.com/office/drawing/2014/main" id="{D38220C1-8164-4755-A9D1-16668081711A}"/>
              </a:ext>
            </a:extLst>
          </p:cNvPr>
          <p:cNvSpPr txBox="1"/>
          <p:nvPr/>
        </p:nvSpPr>
        <p:spPr>
          <a:xfrm>
            <a:off x="333311" y="5181213"/>
            <a:ext cx="3554870" cy="1395668"/>
          </a:xfrm>
          <a:prstGeom prst="rect">
            <a:avLst/>
          </a:prstGeom>
          <a:noFill/>
          <a:ln>
            <a:noFill/>
          </a:ln>
        </p:spPr>
        <p:txBody>
          <a:bodyPr spcFirstLastPara="1" wrap="square" lIns="91425" tIns="91425" rIns="91425" bIns="91425" anchor="t" anchorCtr="0">
            <a:noAutofit/>
          </a:bodyPr>
          <a:lstStyle/>
          <a:p>
            <a:pPr lvl="0" algn="ctr">
              <a:lnSpc>
                <a:spcPct val="115000"/>
              </a:lnSpc>
              <a:spcAft>
                <a:spcPts val="1600"/>
              </a:spcAft>
              <a:buClr>
                <a:schemeClr val="dk1"/>
              </a:buClr>
              <a:buSzPts val="1100"/>
            </a:pPr>
            <a:r>
              <a:rPr lang="en-GB" sz="1600" b="1" i="1" dirty="0">
                <a:solidFill>
                  <a:schemeClr val="tx1"/>
                </a:solidFill>
                <a:latin typeface="Calibri" charset="0"/>
                <a:ea typeface="Calibri" charset="0"/>
                <a:cs typeface="Calibri" charset="0"/>
              </a:rPr>
              <a:t>“I’ve learnt how to create engaging content using digital tools such as Canva for my social media campaigns” </a:t>
            </a:r>
            <a:br>
              <a:rPr lang="en-GB" sz="1600" b="1" i="1" dirty="0">
                <a:solidFill>
                  <a:srgbClr val="0000FF"/>
                </a:solidFill>
                <a:latin typeface="Calibri" charset="0"/>
                <a:ea typeface="Calibri" charset="0"/>
                <a:cs typeface="Calibri" charset="0"/>
              </a:rPr>
            </a:br>
            <a:r>
              <a:rPr lang="en-GB" sz="1600" b="1" dirty="0">
                <a:solidFill>
                  <a:srgbClr val="830056"/>
                </a:solidFill>
                <a:latin typeface="Calibri" charset="0"/>
                <a:ea typeface="Calibri" charset="0"/>
                <a:cs typeface="Calibri" charset="0"/>
              </a:rPr>
              <a:t>Matty</a:t>
            </a:r>
          </a:p>
        </p:txBody>
      </p:sp>
    </p:spTree>
    <p:extLst>
      <p:ext uri="{BB962C8B-B14F-4D97-AF65-F5344CB8AC3E}">
        <p14:creationId xmlns:p14="http://schemas.microsoft.com/office/powerpoint/2010/main" val="3357866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s, Finger, Touch, Team, Teamwork, Together">
            <a:extLst>
              <a:ext uri="{FF2B5EF4-FFF2-40B4-BE49-F238E27FC236}">
                <a16:creationId xmlns:a16="http://schemas.microsoft.com/office/drawing/2014/main" id="{8C3761F1-4D5D-41B2-97C0-E34455797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5413"/>
            <a:ext cx="9144000" cy="406717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25;p11">
            <a:extLst>
              <a:ext uri="{FF2B5EF4-FFF2-40B4-BE49-F238E27FC236}">
                <a16:creationId xmlns:a16="http://schemas.microsoft.com/office/drawing/2014/main" id="{18FD0A1B-EF9D-45A5-AD3A-F79E573AB293}"/>
              </a:ext>
            </a:extLst>
          </p:cNvPr>
          <p:cNvSpPr txBox="1"/>
          <p:nvPr/>
        </p:nvSpPr>
        <p:spPr>
          <a:xfrm>
            <a:off x="340701" y="307171"/>
            <a:ext cx="3554870" cy="77683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1" u="none" strike="noStrike" cap="none" dirty="0">
                <a:solidFill>
                  <a:schemeClr val="dk1"/>
                </a:solidFill>
                <a:latin typeface="Calibri"/>
                <a:ea typeface="Calibri"/>
                <a:cs typeface="Calibri"/>
                <a:sym typeface="Calibri"/>
              </a:rPr>
              <a:t>“Greater digital knowledge gained through discussion and companionship</a:t>
            </a:r>
            <a:r>
              <a:rPr lang="en-GB" sz="1200" b="1" i="1" u="none" strike="noStrike" cap="none" dirty="0">
                <a:solidFill>
                  <a:schemeClr val="dk1"/>
                </a:solidFill>
                <a:latin typeface="Calibri"/>
                <a:ea typeface="Calibri"/>
                <a:cs typeface="Calibri"/>
                <a:sym typeface="Calibri"/>
              </a:rPr>
              <a:t>” </a:t>
            </a:r>
            <a:br>
              <a:rPr lang="en-GB" sz="1200" b="1" i="1" u="none" strike="noStrike" cap="none" dirty="0">
                <a:solidFill>
                  <a:schemeClr val="dk1"/>
                </a:solidFill>
                <a:latin typeface="Calibri"/>
                <a:ea typeface="Calibri"/>
                <a:cs typeface="Calibri"/>
                <a:sym typeface="Calibri"/>
              </a:rPr>
            </a:br>
            <a:r>
              <a:rPr lang="en-GB" sz="1600" b="1" i="0" u="none" strike="noStrike" cap="none" dirty="0">
                <a:solidFill>
                  <a:srgbClr val="830056"/>
                </a:solidFill>
                <a:latin typeface="Calibri"/>
                <a:ea typeface="Calibri"/>
                <a:cs typeface="Calibri"/>
                <a:sym typeface="Calibri"/>
              </a:rPr>
              <a:t>Matty</a:t>
            </a:r>
            <a:endParaRPr sz="1400" b="0" i="0" u="none" strike="noStrike" cap="none" dirty="0">
              <a:solidFill>
                <a:srgbClr val="000000"/>
              </a:solidFill>
              <a:latin typeface="Arial"/>
              <a:ea typeface="Arial"/>
              <a:cs typeface="Arial"/>
              <a:sym typeface="Arial"/>
            </a:endParaRPr>
          </a:p>
        </p:txBody>
      </p:sp>
      <p:sp>
        <p:nvSpPr>
          <p:cNvPr id="4" name="Google Shape;322;p11">
            <a:extLst>
              <a:ext uri="{FF2B5EF4-FFF2-40B4-BE49-F238E27FC236}">
                <a16:creationId xmlns:a16="http://schemas.microsoft.com/office/drawing/2014/main" id="{F4A5D554-B3F8-4DDC-BF45-2DE06CCFBCE6}"/>
              </a:ext>
            </a:extLst>
          </p:cNvPr>
          <p:cNvSpPr txBox="1"/>
          <p:nvPr/>
        </p:nvSpPr>
        <p:spPr>
          <a:xfrm>
            <a:off x="5116286" y="307171"/>
            <a:ext cx="3801379" cy="74368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1" u="none" strike="noStrike" cap="none" dirty="0">
                <a:solidFill>
                  <a:schemeClr val="dk1"/>
                </a:solidFill>
                <a:latin typeface="Calibri"/>
                <a:ea typeface="Calibri"/>
                <a:cs typeface="Calibri"/>
                <a:sym typeface="Calibri"/>
              </a:rPr>
              <a:t>“Developing a rapport with team members from different backgrounds through digital platforms” </a:t>
            </a:r>
            <a:br>
              <a:rPr lang="en-GB" sz="1200" b="1" i="1" u="none" strike="noStrike" cap="none" dirty="0">
                <a:solidFill>
                  <a:schemeClr val="dk1"/>
                </a:solidFill>
                <a:latin typeface="Calibri"/>
                <a:ea typeface="Calibri"/>
                <a:cs typeface="Calibri"/>
                <a:sym typeface="Calibri"/>
              </a:rPr>
            </a:br>
            <a:r>
              <a:rPr lang="en-GB" sz="1600" b="1" i="0" u="none" strike="noStrike" cap="none" dirty="0">
                <a:solidFill>
                  <a:srgbClr val="830056"/>
                </a:solidFill>
                <a:latin typeface="Calibri"/>
                <a:ea typeface="Calibri"/>
                <a:cs typeface="Calibri"/>
                <a:sym typeface="Calibri"/>
              </a:rPr>
              <a:t>Callum</a:t>
            </a:r>
            <a:endParaRPr sz="1400" b="0" i="0" u="none" strike="noStrike" cap="none" dirty="0">
              <a:solidFill>
                <a:srgbClr val="000000"/>
              </a:solidFill>
              <a:latin typeface="Arial"/>
              <a:ea typeface="Arial"/>
              <a:cs typeface="Arial"/>
              <a:sym typeface="Arial"/>
            </a:endParaRPr>
          </a:p>
        </p:txBody>
      </p:sp>
      <p:sp>
        <p:nvSpPr>
          <p:cNvPr id="5" name="Google Shape;321;p11">
            <a:extLst>
              <a:ext uri="{FF2B5EF4-FFF2-40B4-BE49-F238E27FC236}">
                <a16:creationId xmlns:a16="http://schemas.microsoft.com/office/drawing/2014/main" id="{78C85C4B-0200-44BB-A67D-7C9A04E8BD6C}"/>
              </a:ext>
            </a:extLst>
          </p:cNvPr>
          <p:cNvSpPr txBox="1"/>
          <p:nvPr/>
        </p:nvSpPr>
        <p:spPr>
          <a:xfrm>
            <a:off x="340567" y="5708686"/>
            <a:ext cx="3555004" cy="89253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1" u="none" strike="noStrike" cap="none" dirty="0">
                <a:solidFill>
                  <a:schemeClr val="dk1"/>
                </a:solidFill>
                <a:latin typeface="Calibri"/>
                <a:ea typeface="Calibri"/>
                <a:cs typeface="Calibri"/>
                <a:sym typeface="Calibri"/>
              </a:rPr>
              <a:t>“Enhancing learning through partnerships with other students ” </a:t>
            </a:r>
            <a:br>
              <a:rPr lang="en-GB" sz="1200" b="1" i="1" u="none" strike="noStrike" cap="none" dirty="0">
                <a:solidFill>
                  <a:schemeClr val="dk1"/>
                </a:solidFill>
                <a:latin typeface="Calibri"/>
                <a:ea typeface="Calibri"/>
                <a:cs typeface="Calibri"/>
                <a:sym typeface="Calibri"/>
              </a:rPr>
            </a:br>
            <a:r>
              <a:rPr lang="en-GB" sz="1600" b="1" i="0" u="none" strike="noStrike" cap="none" dirty="0">
                <a:solidFill>
                  <a:srgbClr val="830056"/>
                </a:solidFill>
                <a:latin typeface="Calibri"/>
                <a:ea typeface="Calibri"/>
                <a:cs typeface="Calibri"/>
                <a:sym typeface="Calibri"/>
              </a:rPr>
              <a:t>Abby</a:t>
            </a:r>
            <a:endParaRPr sz="1400" b="0" i="0" u="none" strike="noStrike" cap="none" dirty="0">
              <a:solidFill>
                <a:srgbClr val="000000"/>
              </a:solidFill>
              <a:latin typeface="Arial"/>
              <a:ea typeface="Arial"/>
              <a:cs typeface="Arial"/>
              <a:sym typeface="Arial"/>
            </a:endParaRPr>
          </a:p>
        </p:txBody>
      </p:sp>
      <p:sp>
        <p:nvSpPr>
          <p:cNvPr id="6" name="Google Shape;324;p11">
            <a:extLst>
              <a:ext uri="{FF2B5EF4-FFF2-40B4-BE49-F238E27FC236}">
                <a16:creationId xmlns:a16="http://schemas.microsoft.com/office/drawing/2014/main" id="{4D170A53-7739-495B-A63A-7F4D34DB54BA}"/>
              </a:ext>
            </a:extLst>
          </p:cNvPr>
          <p:cNvSpPr txBox="1"/>
          <p:nvPr/>
        </p:nvSpPr>
        <p:spPr>
          <a:xfrm>
            <a:off x="5116286" y="5708686"/>
            <a:ext cx="3559279" cy="94997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1" u="none" strike="noStrike" cap="none" dirty="0">
                <a:solidFill>
                  <a:schemeClr val="dk1"/>
                </a:solidFill>
                <a:latin typeface="Calibri"/>
                <a:ea typeface="Calibri"/>
                <a:cs typeface="Calibri"/>
                <a:sym typeface="Calibri"/>
              </a:rPr>
              <a:t>“Using apps such as Skype allow us to meet virtually in any location, allowing us to keep flexible with our studies” </a:t>
            </a:r>
            <a:br>
              <a:rPr lang="en-GB" sz="1200" b="1" i="1" u="none" strike="noStrike" cap="none" dirty="0">
                <a:solidFill>
                  <a:schemeClr val="dk1"/>
                </a:solidFill>
                <a:latin typeface="Calibri"/>
                <a:ea typeface="Calibri"/>
                <a:cs typeface="Calibri"/>
                <a:sym typeface="Calibri"/>
              </a:rPr>
            </a:br>
            <a:r>
              <a:rPr lang="en-GB" sz="1600" b="1" i="0" u="none" strike="noStrike" cap="none" dirty="0" err="1">
                <a:solidFill>
                  <a:srgbClr val="830056"/>
                </a:solidFill>
                <a:latin typeface="Calibri"/>
                <a:ea typeface="Calibri"/>
                <a:cs typeface="Calibri"/>
                <a:sym typeface="Calibri"/>
              </a:rPr>
              <a:t>Corran</a:t>
            </a:r>
            <a:endParaRPr sz="1400" b="0" i="0" u="none" strike="noStrike" cap="none" dirty="0">
              <a:solidFill>
                <a:srgbClr val="000000"/>
              </a:solidFill>
              <a:latin typeface="Arial"/>
              <a:ea typeface="Arial"/>
              <a:cs typeface="Arial"/>
              <a:sym typeface="Arial"/>
            </a:endParaRPr>
          </a:p>
        </p:txBody>
      </p:sp>
      <p:sp>
        <p:nvSpPr>
          <p:cNvPr id="8" name="TextBox 7">
            <a:extLst>
              <a:ext uri="{FF2B5EF4-FFF2-40B4-BE49-F238E27FC236}">
                <a16:creationId xmlns:a16="http://schemas.microsoft.com/office/drawing/2014/main" id="{2AAA39C6-3067-477E-81D1-894AD8A411EC}"/>
              </a:ext>
            </a:extLst>
          </p:cNvPr>
          <p:cNvSpPr txBox="1"/>
          <p:nvPr/>
        </p:nvSpPr>
        <p:spPr>
          <a:xfrm>
            <a:off x="5802086" y="1810435"/>
            <a:ext cx="1948543" cy="369332"/>
          </a:xfrm>
          <a:prstGeom prst="rect">
            <a:avLst/>
          </a:prstGeom>
          <a:noFill/>
        </p:spPr>
        <p:txBody>
          <a:bodyPr wrap="square">
            <a:spAutoFit/>
          </a:bodyPr>
          <a:lstStyle/>
          <a:p>
            <a:r>
              <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micro (individual)</a:t>
            </a:r>
            <a:endParaRPr lang="en-GB" dirty="0">
              <a:solidFill>
                <a:schemeClr val="bg1"/>
              </a:solidFill>
            </a:endParaRPr>
          </a:p>
        </p:txBody>
      </p:sp>
    </p:spTree>
    <p:extLst>
      <p:ext uri="{BB962C8B-B14F-4D97-AF65-F5344CB8AC3E}">
        <p14:creationId xmlns:p14="http://schemas.microsoft.com/office/powerpoint/2010/main" val="1157498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rows, Handshake, Business, Business Partners, Partner">
            <a:extLst>
              <a:ext uri="{FF2B5EF4-FFF2-40B4-BE49-F238E27FC236}">
                <a16:creationId xmlns:a16="http://schemas.microsoft.com/office/drawing/2014/main" id="{AADB3A53-678D-4A98-9B2B-6F8CDFDB5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9B634F1-868B-42CB-8EC6-CA5ED7735A76}"/>
              </a:ext>
            </a:extLst>
          </p:cNvPr>
          <p:cNvSpPr>
            <a:spLocks noGrp="1"/>
          </p:cNvSpPr>
          <p:nvPr>
            <p:ph type="title"/>
          </p:nvPr>
        </p:nvSpPr>
        <p:spPr/>
        <p:txBody>
          <a:bodyPr>
            <a:normAutofit/>
          </a:bodyPr>
          <a:lstStyle/>
          <a:p>
            <a:r>
              <a:rPr lang="en-GB" sz="4000" b="1" dirty="0">
                <a:solidFill>
                  <a:srgbClr val="AB084F"/>
                </a:solidFill>
                <a:latin typeface="+mn-lt"/>
              </a:rPr>
              <a:t>Overall achievements</a:t>
            </a:r>
          </a:p>
        </p:txBody>
      </p:sp>
    </p:spTree>
    <p:extLst>
      <p:ext uri="{BB962C8B-B14F-4D97-AF65-F5344CB8AC3E}">
        <p14:creationId xmlns:p14="http://schemas.microsoft.com/office/powerpoint/2010/main" val="2287505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2B9E8-FD00-4E6E-976D-F5A5E7DD5BF5}"/>
              </a:ext>
            </a:extLst>
          </p:cNvPr>
          <p:cNvSpPr>
            <a:spLocks noGrp="1"/>
          </p:cNvSpPr>
          <p:nvPr>
            <p:ph type="title"/>
          </p:nvPr>
        </p:nvSpPr>
        <p:spPr/>
        <p:txBody>
          <a:bodyPr>
            <a:normAutofit/>
          </a:bodyPr>
          <a:lstStyle/>
          <a:p>
            <a:r>
              <a:rPr lang="en-GB" sz="4000" b="1" dirty="0">
                <a:solidFill>
                  <a:srgbClr val="AB084F"/>
                </a:solidFill>
                <a:latin typeface="Calibri" panose="020F0502020204030204" pitchFamily="34" charset="0"/>
                <a:cs typeface="Calibri" panose="020F0502020204030204" pitchFamily="34" charset="0"/>
              </a:rPr>
              <a:t>The value of a virtual community of practice (VCoP)</a:t>
            </a:r>
            <a:endParaRPr lang="en-GB" sz="4000" dirty="0">
              <a:solidFill>
                <a:srgbClr val="AB084F"/>
              </a:solidFill>
            </a:endParaRPr>
          </a:p>
        </p:txBody>
      </p:sp>
      <p:sp>
        <p:nvSpPr>
          <p:cNvPr id="3" name="Content Placeholder 2">
            <a:extLst>
              <a:ext uri="{FF2B5EF4-FFF2-40B4-BE49-F238E27FC236}">
                <a16:creationId xmlns:a16="http://schemas.microsoft.com/office/drawing/2014/main" id="{6AC35B88-D436-41A1-838D-09286B78E110}"/>
              </a:ext>
            </a:extLst>
          </p:cNvPr>
          <p:cNvSpPr>
            <a:spLocks noGrp="1"/>
          </p:cNvSpPr>
          <p:nvPr>
            <p:ph idx="1"/>
          </p:nvPr>
        </p:nvSpPr>
        <p:spPr/>
        <p:txBody>
          <a:bodyPr>
            <a:normAutofit fontScale="92500"/>
          </a:bodyPr>
          <a:lstStyle/>
          <a:p>
            <a:pPr marL="0" lvl="0" indent="0" algn="l" rtl="0">
              <a:spcBef>
                <a:spcPts val="0"/>
              </a:spcBef>
              <a:spcAft>
                <a:spcPts val="0"/>
              </a:spcAft>
              <a:buNone/>
            </a:pPr>
            <a:r>
              <a:rPr lang="en-GB" b="1" dirty="0">
                <a:solidFill>
                  <a:srgbClr val="AB084F"/>
                </a:solidFill>
              </a:rPr>
              <a:t>Key themes:</a:t>
            </a:r>
          </a:p>
          <a:p>
            <a:pPr marL="457200" lvl="0" indent="-342900" algn="l" rtl="0">
              <a:spcBef>
                <a:spcPts val="0"/>
              </a:spcBef>
              <a:spcAft>
                <a:spcPts val="0"/>
              </a:spcAft>
              <a:buSzPts val="1800"/>
              <a:buChar char="●"/>
            </a:pPr>
            <a:r>
              <a:rPr lang="en-GB" dirty="0">
                <a:solidFill>
                  <a:schemeClr val="tx1"/>
                </a:solidFill>
              </a:rPr>
              <a:t>Peer learning - the significance of helping others learn; </a:t>
            </a:r>
          </a:p>
          <a:p>
            <a:pPr marL="457200" lvl="0" indent="-342900" algn="l" rtl="0">
              <a:spcBef>
                <a:spcPts val="0"/>
              </a:spcBef>
              <a:spcAft>
                <a:spcPts val="0"/>
              </a:spcAft>
              <a:buSzPts val="1800"/>
              <a:buChar char="●"/>
            </a:pPr>
            <a:r>
              <a:rPr lang="en-GB" dirty="0">
                <a:solidFill>
                  <a:schemeClr val="tx1"/>
                </a:solidFill>
              </a:rPr>
              <a:t>Confident communication - learning to utilise different media to suit the situation and task at hand; </a:t>
            </a:r>
          </a:p>
          <a:p>
            <a:pPr marL="457200" lvl="0" indent="-342900" algn="l" rtl="0">
              <a:spcBef>
                <a:spcPts val="0"/>
              </a:spcBef>
              <a:spcAft>
                <a:spcPts val="0"/>
              </a:spcAft>
              <a:buSzPts val="1800"/>
              <a:buChar char="●"/>
            </a:pPr>
            <a:r>
              <a:rPr lang="en-GB" dirty="0">
                <a:solidFill>
                  <a:schemeClr val="tx1"/>
                </a:solidFill>
              </a:rPr>
              <a:t>Companionship and teamwork - taking ownership and supporting each other to work collaboratively; </a:t>
            </a:r>
          </a:p>
          <a:p>
            <a:pPr marL="457200" lvl="0" indent="-342900" algn="l" rtl="0">
              <a:spcBef>
                <a:spcPts val="0"/>
              </a:spcBef>
              <a:spcAft>
                <a:spcPts val="0"/>
              </a:spcAft>
              <a:buSzPts val="1800"/>
              <a:buChar char="●"/>
            </a:pPr>
            <a:r>
              <a:rPr lang="en-GB" dirty="0">
                <a:solidFill>
                  <a:schemeClr val="tx1"/>
                </a:solidFill>
              </a:rPr>
              <a:t>Transferable skills - recognition that these skills can be applied in the workplace.</a:t>
            </a:r>
          </a:p>
          <a:p>
            <a:pPr marL="0" lvl="0" indent="0" algn="l" rtl="0">
              <a:spcBef>
                <a:spcPts val="0"/>
              </a:spcBef>
              <a:spcAft>
                <a:spcPts val="0"/>
              </a:spcAft>
              <a:buNone/>
            </a:pPr>
            <a:r>
              <a:rPr lang="en-GB" dirty="0">
                <a:solidFill>
                  <a:schemeClr val="tx1"/>
                </a:solidFill>
              </a:rPr>
              <a:t>                                                                                    (Beckingham et al 2019)</a:t>
            </a:r>
          </a:p>
          <a:p>
            <a:pPr marL="0" indent="0">
              <a:buNone/>
            </a:pPr>
            <a:endParaRPr lang="en-GB" dirty="0"/>
          </a:p>
        </p:txBody>
      </p:sp>
    </p:spTree>
    <p:extLst>
      <p:ext uri="{BB962C8B-B14F-4D97-AF65-F5344CB8AC3E}">
        <p14:creationId xmlns:p14="http://schemas.microsoft.com/office/powerpoint/2010/main" val="4074762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049EB-2DD4-44C2-86B5-C846F37F5CFA}"/>
              </a:ext>
            </a:extLst>
          </p:cNvPr>
          <p:cNvSpPr>
            <a:spLocks noGrp="1"/>
          </p:cNvSpPr>
          <p:nvPr>
            <p:ph type="title"/>
          </p:nvPr>
        </p:nvSpPr>
        <p:spPr/>
        <p:txBody>
          <a:bodyPr>
            <a:normAutofit/>
          </a:bodyPr>
          <a:lstStyle/>
          <a:p>
            <a:r>
              <a:rPr lang="en-GB" sz="4000" b="1" dirty="0">
                <a:solidFill>
                  <a:srgbClr val="AB084F"/>
                </a:solidFill>
                <a:latin typeface="+mn-lt"/>
              </a:rPr>
              <a:t>An open educational resource</a:t>
            </a:r>
          </a:p>
        </p:txBody>
      </p:sp>
      <p:sp>
        <p:nvSpPr>
          <p:cNvPr id="5" name="TextBox 4">
            <a:extLst>
              <a:ext uri="{FF2B5EF4-FFF2-40B4-BE49-F238E27FC236}">
                <a16:creationId xmlns:a16="http://schemas.microsoft.com/office/drawing/2014/main" id="{C485FAE0-A20C-4283-B783-28991F73A807}"/>
              </a:ext>
            </a:extLst>
          </p:cNvPr>
          <p:cNvSpPr txBox="1"/>
          <p:nvPr/>
        </p:nvSpPr>
        <p:spPr>
          <a:xfrm>
            <a:off x="2166257" y="4435186"/>
            <a:ext cx="4572000" cy="369332"/>
          </a:xfrm>
          <a:prstGeom prst="rect">
            <a:avLst/>
          </a:prstGeom>
          <a:noFill/>
        </p:spPr>
        <p:txBody>
          <a:bodyPr wrap="square">
            <a:spAutoFit/>
          </a:bodyPr>
          <a:lstStyle/>
          <a:p>
            <a:r>
              <a:rPr lang="en-GB" dirty="0">
                <a:hlinkClick r:id="rId2"/>
              </a:rPr>
              <a:t>https://socialmediaforlearning.com/smash/</a:t>
            </a:r>
            <a:endParaRPr lang="en-GB" dirty="0"/>
          </a:p>
        </p:txBody>
      </p:sp>
      <p:pic>
        <p:nvPicPr>
          <p:cNvPr id="14338" name="Picture 2" descr="SMASH logo">
            <a:extLst>
              <a:ext uri="{FF2B5EF4-FFF2-40B4-BE49-F238E27FC236}">
                <a16:creationId xmlns:a16="http://schemas.microsoft.com/office/drawing/2014/main" id="{FDD7B46E-DA23-4234-9BB6-04FAC7D9B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257" y="1997983"/>
            <a:ext cx="60960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14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6223-BE14-4563-9CA4-EB5B211A6C2C}"/>
              </a:ext>
            </a:extLst>
          </p:cNvPr>
          <p:cNvSpPr>
            <a:spLocks noGrp="1"/>
          </p:cNvSpPr>
          <p:nvPr>
            <p:ph type="title"/>
          </p:nvPr>
        </p:nvSpPr>
        <p:spPr/>
        <p:txBody>
          <a:bodyPr>
            <a:normAutofit/>
          </a:bodyPr>
          <a:lstStyle/>
          <a:p>
            <a:r>
              <a:rPr lang="en-GB" sz="4000" b="1" dirty="0">
                <a:solidFill>
                  <a:srgbClr val="AB084F"/>
                </a:solidFill>
                <a:latin typeface="+mn-lt"/>
              </a:rPr>
              <a:t>Students as Partners (SaP)</a:t>
            </a:r>
          </a:p>
        </p:txBody>
      </p:sp>
      <p:sp>
        <p:nvSpPr>
          <p:cNvPr id="3" name="Content Placeholder 2">
            <a:extLst>
              <a:ext uri="{FF2B5EF4-FFF2-40B4-BE49-F238E27FC236}">
                <a16:creationId xmlns:a16="http://schemas.microsoft.com/office/drawing/2014/main" id="{E9683FCC-AAFC-48BC-AC61-CFB8B328E08C}"/>
              </a:ext>
            </a:extLst>
          </p:cNvPr>
          <p:cNvSpPr>
            <a:spLocks noGrp="1"/>
          </p:cNvSpPr>
          <p:nvPr>
            <p:ph idx="1"/>
          </p:nvPr>
        </p:nvSpPr>
        <p:spPr/>
        <p:txBody>
          <a:bodyPr/>
          <a:lstStyle/>
          <a:p>
            <a:pPr marL="0" indent="0">
              <a:buNone/>
            </a:pPr>
            <a:r>
              <a:rPr lang="en-GB" dirty="0">
                <a:solidFill>
                  <a:schemeClr val="tx1"/>
                </a:solidFill>
              </a:rPr>
              <a:t>Cook-Sather et al (2014:6-7) define a student-faculty partnership as a: </a:t>
            </a:r>
          </a:p>
          <a:p>
            <a:endParaRPr lang="en-GB" dirty="0"/>
          </a:p>
        </p:txBody>
      </p:sp>
      <p:sp>
        <p:nvSpPr>
          <p:cNvPr id="4" name="Google Shape;91;g76570e399f_0_0">
            <a:extLst>
              <a:ext uri="{FF2B5EF4-FFF2-40B4-BE49-F238E27FC236}">
                <a16:creationId xmlns:a16="http://schemas.microsoft.com/office/drawing/2014/main" id="{8240CF4B-92EC-4C5B-AC72-F19F01ABBAE9}"/>
              </a:ext>
            </a:extLst>
          </p:cNvPr>
          <p:cNvSpPr/>
          <p:nvPr/>
        </p:nvSpPr>
        <p:spPr>
          <a:xfrm>
            <a:off x="925287" y="3270606"/>
            <a:ext cx="6672942" cy="2825394"/>
          </a:xfrm>
          <a:prstGeom prst="wedgeRoundRectCallout">
            <a:avLst>
              <a:gd name="adj1" fmla="val -20833"/>
              <a:gd name="adj2" fmla="val 62500"/>
              <a:gd name="adj3" fmla="val 0"/>
            </a:avLst>
          </a:prstGeom>
          <a:solidFill>
            <a:srgbClr val="FFFFFF"/>
          </a:solidFill>
          <a:ln w="28575" cap="flat" cmpd="sng">
            <a:solidFill>
              <a:srgbClr val="AB084F"/>
            </a:solidFill>
            <a:prstDash val="solid"/>
            <a:round/>
            <a:headEnd type="none" w="sm" len="sm"/>
            <a:tailEnd type="none" w="sm" len="sm"/>
          </a:ln>
        </p:spPr>
        <p:txBody>
          <a:bodyPr spcFirstLastPara="1" wrap="square" lIns="91425" tIns="91425" rIns="91425" bIns="91425" anchor="ctr" anchorCtr="0">
            <a:noAutofit/>
          </a:bodyPr>
          <a:lstStyle/>
          <a:p>
            <a:pPr defTabSz="914400">
              <a:lnSpc>
                <a:spcPct val="115000"/>
              </a:lnSpc>
              <a:buClr>
                <a:srgbClr val="000000"/>
              </a:buClr>
              <a:buFont typeface="Arial"/>
              <a:buNone/>
            </a:pPr>
            <a:endParaRPr kern="0" dirty="0">
              <a:solidFill>
                <a:srgbClr val="595959"/>
              </a:solidFill>
              <a:latin typeface="Arial"/>
              <a:cs typeface="Arial"/>
              <a:sym typeface="Arial"/>
            </a:endParaRPr>
          </a:p>
          <a:p>
            <a:pPr defTabSz="914400">
              <a:lnSpc>
                <a:spcPct val="115000"/>
              </a:lnSpc>
              <a:buClr>
                <a:srgbClr val="000000"/>
              </a:buClr>
              <a:buSzPts val="1800"/>
              <a:buFont typeface="Arial"/>
              <a:buNone/>
            </a:pPr>
            <a:r>
              <a:rPr lang="en-GB" sz="2400" kern="0" dirty="0">
                <a:solidFill>
                  <a:srgbClr val="000000"/>
                </a:solidFill>
                <a:latin typeface="Calibri" panose="020F0502020204030204" pitchFamily="34" charset="0"/>
                <a:cs typeface="Calibri" panose="020F0502020204030204" pitchFamily="34" charset="0"/>
                <a:sym typeface="Arial"/>
              </a:rPr>
              <a:t>“Collaborative, reciprocal process through which all participants have the opportunity to </a:t>
            </a:r>
            <a:r>
              <a:rPr lang="en-GB" sz="2400" b="1" kern="0" dirty="0">
                <a:solidFill>
                  <a:srgbClr val="AB084F"/>
                </a:solidFill>
                <a:latin typeface="Calibri" panose="020F0502020204030204" pitchFamily="34" charset="0"/>
                <a:cs typeface="Calibri" panose="020F0502020204030204" pitchFamily="34" charset="0"/>
                <a:sym typeface="Arial"/>
              </a:rPr>
              <a:t>contribute equally</a:t>
            </a:r>
            <a:r>
              <a:rPr lang="en-GB" sz="2400" kern="0" dirty="0">
                <a:solidFill>
                  <a:srgbClr val="000000"/>
                </a:solidFill>
                <a:latin typeface="Calibri" panose="020F0502020204030204" pitchFamily="34" charset="0"/>
                <a:cs typeface="Calibri" panose="020F0502020204030204" pitchFamily="34" charset="0"/>
                <a:sym typeface="Arial"/>
              </a:rPr>
              <a:t>, although not necessarily in the same ways, to curricular or pedagogical conceptualization, decision making, implementation, investigation, or analysis."</a:t>
            </a:r>
            <a:endParaRPr sz="2400" kern="0" dirty="0">
              <a:solidFill>
                <a:srgbClr val="000000"/>
              </a:solidFill>
              <a:latin typeface="Calibri" panose="020F0502020204030204" pitchFamily="34" charset="0"/>
              <a:cs typeface="Calibri" panose="020F0502020204030204" pitchFamily="34" charset="0"/>
              <a:sym typeface="Arial"/>
            </a:endParaRPr>
          </a:p>
          <a:p>
            <a:pPr defTabSz="914400">
              <a:buClr>
                <a:srgbClr val="000000"/>
              </a:buClr>
              <a:buFont typeface="Arial"/>
              <a:buNone/>
            </a:pPr>
            <a:endParaRPr kern="0" dirty="0">
              <a:solidFill>
                <a:srgbClr val="000000"/>
              </a:solidFill>
              <a:latin typeface="Arial"/>
              <a:cs typeface="Arial"/>
              <a:sym typeface="Arial"/>
            </a:endParaRPr>
          </a:p>
        </p:txBody>
      </p:sp>
    </p:spTree>
    <p:extLst>
      <p:ext uri="{BB962C8B-B14F-4D97-AF65-F5344CB8AC3E}">
        <p14:creationId xmlns:p14="http://schemas.microsoft.com/office/powerpoint/2010/main" val="3314427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49447-48FC-4515-A01A-1B796EA3474E}"/>
              </a:ext>
            </a:extLst>
          </p:cNvPr>
          <p:cNvSpPr txBox="1"/>
          <p:nvPr/>
        </p:nvSpPr>
        <p:spPr>
          <a:xfrm>
            <a:off x="5138057" y="2506804"/>
            <a:ext cx="3233057" cy="2062103"/>
          </a:xfrm>
          <a:prstGeom prst="rect">
            <a:avLst/>
          </a:prstGeom>
          <a:noFill/>
        </p:spPr>
        <p:txBody>
          <a:bodyPr wrap="square" rtlCol="0">
            <a:spAutoFit/>
          </a:bodyPr>
          <a:lstStyle/>
          <a:p>
            <a:pPr algn="ctr"/>
            <a:r>
              <a:rPr lang="en-GB" sz="3200" b="1" dirty="0">
                <a:solidFill>
                  <a:srgbClr val="495192"/>
                </a:solidFill>
              </a:rPr>
              <a:t>Thank you for listening.</a:t>
            </a:r>
          </a:p>
          <a:p>
            <a:pPr algn="ctr"/>
            <a:endParaRPr lang="en-GB" sz="3200" b="1" dirty="0">
              <a:solidFill>
                <a:srgbClr val="495192"/>
              </a:solidFill>
            </a:endParaRPr>
          </a:p>
          <a:p>
            <a:pPr algn="ctr"/>
            <a:r>
              <a:rPr lang="en-GB" sz="3200" b="1" dirty="0">
                <a:solidFill>
                  <a:srgbClr val="495192"/>
                </a:solidFill>
              </a:rPr>
              <a:t>Any questions</a:t>
            </a:r>
          </a:p>
        </p:txBody>
      </p:sp>
      <p:pic>
        <p:nvPicPr>
          <p:cNvPr id="18434" name="Picture 2" descr="Question Mark, Note, Duplicate, Request, Matter">
            <a:extLst>
              <a:ext uri="{FF2B5EF4-FFF2-40B4-BE49-F238E27FC236}">
                <a16:creationId xmlns:a16="http://schemas.microsoft.com/office/drawing/2014/main" id="{2F4C7C34-DF20-4B75-86C4-897C426D4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8333"/>
          <a:stretch/>
        </p:blipFill>
        <p:spPr bwMode="auto">
          <a:xfrm>
            <a:off x="463732" y="990600"/>
            <a:ext cx="451104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509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E615-36BA-43F5-8677-6201079E4506}"/>
              </a:ext>
            </a:extLst>
          </p:cNvPr>
          <p:cNvSpPr>
            <a:spLocks noGrp="1"/>
          </p:cNvSpPr>
          <p:nvPr>
            <p:ph type="title"/>
          </p:nvPr>
        </p:nvSpPr>
        <p:spPr>
          <a:xfrm>
            <a:off x="628650" y="365126"/>
            <a:ext cx="7886700" cy="1039131"/>
          </a:xfrm>
        </p:spPr>
        <p:txBody>
          <a:bodyPr>
            <a:noAutofit/>
          </a:bodyPr>
          <a:lstStyle/>
          <a:p>
            <a:r>
              <a:rPr lang="en-GB" sz="4000" b="1" dirty="0">
                <a:solidFill>
                  <a:srgbClr val="AB084F"/>
                </a:solidFill>
                <a:latin typeface="+mn-lt"/>
              </a:rPr>
              <a:t>References</a:t>
            </a:r>
          </a:p>
        </p:txBody>
      </p:sp>
      <p:sp>
        <p:nvSpPr>
          <p:cNvPr id="3" name="Content Placeholder 2">
            <a:extLst>
              <a:ext uri="{FF2B5EF4-FFF2-40B4-BE49-F238E27FC236}">
                <a16:creationId xmlns:a16="http://schemas.microsoft.com/office/drawing/2014/main" id="{A8E1103C-50D9-4CBD-A555-F16A7D17B549}"/>
              </a:ext>
            </a:extLst>
          </p:cNvPr>
          <p:cNvSpPr>
            <a:spLocks noGrp="1"/>
          </p:cNvSpPr>
          <p:nvPr>
            <p:ph idx="1"/>
          </p:nvPr>
        </p:nvSpPr>
        <p:spPr>
          <a:xfrm>
            <a:off x="628650" y="1404257"/>
            <a:ext cx="7886700" cy="5203372"/>
          </a:xfrm>
        </p:spPr>
        <p:txBody>
          <a:bodyPr>
            <a:noAutofit/>
          </a:bodyPr>
          <a:lstStyle/>
          <a:p>
            <a:pPr marL="0" indent="0">
              <a:buNone/>
            </a:pPr>
            <a:r>
              <a:rPr lang="en-GB" sz="1400" dirty="0"/>
              <a:t>Beckingham, S. (2020) Co-creating Learning Experiences with Students as Partners. </a:t>
            </a:r>
            <a:r>
              <a:rPr lang="en-GB" sz="1400" i="1" dirty="0"/>
              <a:t>Journal of Social Media for Learning</a:t>
            </a:r>
            <a:r>
              <a:rPr lang="en-GB" sz="1400" dirty="0"/>
              <a:t>, 1(1), pp 70-77, 2019 SocMedHE Conference Edition. </a:t>
            </a:r>
            <a:r>
              <a:rPr lang="en-GB" sz="1400" u="sng" dirty="0">
                <a:solidFill>
                  <a:srgbClr val="009DE5"/>
                </a:solidFill>
                <a:effectLst/>
                <a:hlinkClick r:id="rId2"/>
              </a:rPr>
              <a:t>https://doi.org/10.24377/LJMU.jsml.vol1article394</a:t>
            </a:r>
            <a:endParaRPr lang="en-GB" sz="1400" dirty="0"/>
          </a:p>
          <a:p>
            <a:pPr marL="0" indent="0">
              <a:buNone/>
            </a:pPr>
            <a:r>
              <a:rPr lang="en-GB" sz="1400" dirty="0">
                <a:solidFill>
                  <a:schemeClr val="tx1"/>
                </a:solidFill>
              </a:rPr>
              <a:t>Beckingham, S., Wood, C., Paddon, J., Butler, A., Trueman, M. and Rooney, C. (2019) A SMASHing approach for developing staff and student digital capabilities within a Community of </a:t>
            </a:r>
            <a:r>
              <a:rPr lang="en-GB" sz="1400" i="1" dirty="0">
                <a:solidFill>
                  <a:schemeClr val="tx1"/>
                </a:solidFill>
              </a:rPr>
              <a:t>Practice. Journal of Educational Innovation, Partnership and Change</a:t>
            </a:r>
            <a:r>
              <a:rPr lang="en-GB" sz="1400" dirty="0">
                <a:solidFill>
                  <a:schemeClr val="tx1"/>
                </a:solidFill>
              </a:rPr>
              <a:t>, 5(1) 'Championing Student-Staff Partnerships in an Age of Change'. Available from:  </a:t>
            </a:r>
            <a:r>
              <a:rPr lang="en-GB" sz="1400" u="sng" dirty="0">
                <a:solidFill>
                  <a:schemeClr val="hlink"/>
                </a:solidFill>
                <a:hlinkClick r:id="rId3"/>
              </a:rPr>
              <a:t>https://journals.studentengagement.org.uk/index.php/studentchangeagents/article/view/923/pdf</a:t>
            </a:r>
            <a:endParaRPr lang="en-GB" sz="1400" u="sng" dirty="0">
              <a:solidFill>
                <a:schemeClr val="hlink"/>
              </a:solidFill>
            </a:endParaRPr>
          </a:p>
          <a:p>
            <a:pPr marL="0" indent="0" algn="l">
              <a:buNone/>
            </a:pPr>
            <a:r>
              <a:rPr lang="en-GB" sz="1400" b="0" i="0" dirty="0" err="1">
                <a:effectLst/>
              </a:rPr>
              <a:t>Bovill</a:t>
            </a:r>
            <a:r>
              <a:rPr lang="en-GB" sz="1400" b="0" i="0" dirty="0">
                <a:effectLst/>
              </a:rPr>
              <a:t>, C., Cook-Sather, A., </a:t>
            </a:r>
            <a:r>
              <a:rPr lang="en-GB" sz="1400" b="0" i="0" dirty="0" err="1">
                <a:effectLst/>
              </a:rPr>
              <a:t>Felten</a:t>
            </a:r>
            <a:r>
              <a:rPr lang="en-GB" sz="1400" b="0" i="0" dirty="0">
                <a:effectLst/>
              </a:rPr>
              <a:t>, Millard, L. and Moore-Cherry, N. (2015) Addressing potential challenges in co-creating learning and teaching: overcoming resistance, navigating institutional norms and ensuring inclusivity in student-staff partnerships. Higher Education. </a:t>
            </a:r>
            <a:r>
              <a:rPr lang="en-GB" sz="1400" b="0" i="0" dirty="0">
                <a:effectLst/>
                <a:hlinkClick r:id="rId4"/>
              </a:rPr>
              <a:t>http://dx.doi.org/10.1007/s10734-015-9896-4</a:t>
            </a:r>
            <a:endParaRPr lang="en-GB" sz="1400" b="0" i="0" dirty="0">
              <a:effectLst/>
            </a:endParaRPr>
          </a:p>
          <a:p>
            <a:pPr marL="0" lvl="0" indent="0" algn="l" rtl="0">
              <a:spcBef>
                <a:spcPts val="0"/>
              </a:spcBef>
              <a:spcAft>
                <a:spcPts val="0"/>
              </a:spcAft>
              <a:buClr>
                <a:schemeClr val="dk1"/>
              </a:buClr>
              <a:buSzPts val="1100"/>
              <a:buFont typeface="Arial"/>
              <a:buNone/>
            </a:pPr>
            <a:endParaRPr lang="en-GB" sz="1400" dirty="0"/>
          </a:p>
          <a:p>
            <a:pPr marL="0" lvl="0" indent="0" algn="l" rtl="0">
              <a:spcBef>
                <a:spcPts val="0"/>
              </a:spcBef>
              <a:spcAft>
                <a:spcPts val="0"/>
              </a:spcAft>
              <a:buNone/>
            </a:pPr>
            <a:r>
              <a:rPr lang="en-GB" sz="1400" dirty="0">
                <a:solidFill>
                  <a:schemeClr val="tx1"/>
                </a:solidFill>
              </a:rPr>
              <a:t>Cook-Sather, A., </a:t>
            </a:r>
            <a:r>
              <a:rPr lang="en-GB" sz="1400" dirty="0" err="1">
                <a:solidFill>
                  <a:schemeClr val="tx1"/>
                </a:solidFill>
              </a:rPr>
              <a:t>Bovill</a:t>
            </a:r>
            <a:r>
              <a:rPr lang="en-GB" sz="1400" dirty="0">
                <a:solidFill>
                  <a:schemeClr val="tx1"/>
                </a:solidFill>
              </a:rPr>
              <a:t>, C. and </a:t>
            </a:r>
            <a:r>
              <a:rPr lang="en-GB" sz="1400" dirty="0" err="1">
                <a:solidFill>
                  <a:schemeClr val="tx1"/>
                </a:solidFill>
              </a:rPr>
              <a:t>Felten</a:t>
            </a:r>
            <a:r>
              <a:rPr lang="en-GB" sz="1400" dirty="0">
                <a:solidFill>
                  <a:schemeClr val="tx1"/>
                </a:solidFill>
              </a:rPr>
              <a:t>, P. (2014) </a:t>
            </a:r>
            <a:r>
              <a:rPr lang="en-GB" sz="1400" i="1" dirty="0">
                <a:solidFill>
                  <a:schemeClr val="tx1"/>
                </a:solidFill>
              </a:rPr>
              <a:t>Engaging Students as Partners in Learning and Teaching</a:t>
            </a:r>
            <a:r>
              <a:rPr lang="en-GB" sz="1400" dirty="0">
                <a:solidFill>
                  <a:schemeClr val="tx1"/>
                </a:solidFill>
              </a:rPr>
              <a:t>. San Francisco: Jossey-Bass.</a:t>
            </a:r>
          </a:p>
          <a:p>
            <a:pPr marL="0" lvl="0" indent="0" algn="l" rtl="0">
              <a:spcBef>
                <a:spcPts val="0"/>
              </a:spcBef>
              <a:spcAft>
                <a:spcPts val="0"/>
              </a:spcAft>
              <a:buNone/>
            </a:pPr>
            <a:endParaRPr lang="en-GB" sz="1400" dirty="0">
              <a:solidFill>
                <a:schemeClr val="tx1"/>
              </a:solidFill>
            </a:endParaRPr>
          </a:p>
          <a:p>
            <a:pPr marL="0" lvl="0" indent="0" algn="l" rtl="0">
              <a:spcBef>
                <a:spcPts val="0"/>
              </a:spcBef>
              <a:spcAft>
                <a:spcPts val="0"/>
              </a:spcAft>
              <a:buNone/>
            </a:pPr>
            <a:r>
              <a:rPr lang="en-GB" sz="1400" dirty="0">
                <a:solidFill>
                  <a:schemeClr val="tx1"/>
                </a:solidFill>
              </a:rPr>
              <a:t>Friberg, J. (2016) Might the 4M Framework Support SoTL Advocacy? </a:t>
            </a:r>
            <a:r>
              <a:rPr lang="en-GB" sz="1400" i="1" dirty="0">
                <a:solidFill>
                  <a:schemeClr val="tx1"/>
                </a:solidFill>
              </a:rPr>
              <a:t>The SoTL Advocate Blog</a:t>
            </a:r>
            <a:r>
              <a:rPr lang="en-GB" sz="1400" dirty="0">
                <a:solidFill>
                  <a:schemeClr val="tx1"/>
                </a:solidFill>
              </a:rPr>
              <a:t>. </a:t>
            </a:r>
          </a:p>
          <a:p>
            <a:pPr marL="0" lvl="0" indent="0" algn="l" rtl="0">
              <a:spcBef>
                <a:spcPts val="0"/>
              </a:spcBef>
              <a:spcAft>
                <a:spcPts val="0"/>
              </a:spcAft>
              <a:buNone/>
            </a:pPr>
            <a:r>
              <a:rPr lang="en-GB" sz="1400" dirty="0">
                <a:solidFill>
                  <a:schemeClr val="tx1"/>
                </a:solidFill>
              </a:rPr>
              <a:t>https://illinoisstateuniversitysotl.wordpress.com/2016/07/11/might-the-4m-framework-support-sotl-advocacy/</a:t>
            </a:r>
          </a:p>
          <a:p>
            <a:pPr marL="0" lvl="0" indent="0" algn="l" rtl="0">
              <a:spcBef>
                <a:spcPts val="0"/>
              </a:spcBef>
              <a:spcAft>
                <a:spcPts val="0"/>
              </a:spcAft>
              <a:buNone/>
            </a:pPr>
            <a:endParaRPr lang="en-GB" sz="1400" dirty="0"/>
          </a:p>
        </p:txBody>
      </p:sp>
    </p:spTree>
    <p:extLst>
      <p:ext uri="{BB962C8B-B14F-4D97-AF65-F5344CB8AC3E}">
        <p14:creationId xmlns:p14="http://schemas.microsoft.com/office/powerpoint/2010/main" val="2506430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B116-28E4-45CD-8799-9E58B404A7C5}"/>
              </a:ext>
            </a:extLst>
          </p:cNvPr>
          <p:cNvSpPr>
            <a:spLocks noGrp="1"/>
          </p:cNvSpPr>
          <p:nvPr>
            <p:ph type="title"/>
          </p:nvPr>
        </p:nvSpPr>
        <p:spPr/>
        <p:txBody>
          <a:bodyPr>
            <a:normAutofit/>
          </a:bodyPr>
          <a:lstStyle/>
          <a:p>
            <a:r>
              <a:rPr lang="en-GB" sz="4000" dirty="0">
                <a:solidFill>
                  <a:srgbClr val="AB084F"/>
                </a:solidFill>
                <a:latin typeface="+mn-lt"/>
              </a:rPr>
              <a:t>References cont.</a:t>
            </a:r>
          </a:p>
        </p:txBody>
      </p:sp>
      <p:sp>
        <p:nvSpPr>
          <p:cNvPr id="3" name="Content Placeholder 2">
            <a:extLst>
              <a:ext uri="{FF2B5EF4-FFF2-40B4-BE49-F238E27FC236}">
                <a16:creationId xmlns:a16="http://schemas.microsoft.com/office/drawing/2014/main" id="{966AC33B-7A51-4C21-94D6-01BC511010BA}"/>
              </a:ext>
            </a:extLst>
          </p:cNvPr>
          <p:cNvSpPr>
            <a:spLocks noGrp="1"/>
          </p:cNvSpPr>
          <p:nvPr>
            <p:ph idx="1"/>
          </p:nvPr>
        </p:nvSpPr>
        <p:spPr/>
        <p:txBody>
          <a:bodyPr>
            <a:normAutofit fontScale="55000" lnSpcReduction="20000"/>
          </a:bodyPr>
          <a:lstStyle/>
          <a:p>
            <a:pPr marL="0" lvl="0" indent="0" algn="l" rtl="0">
              <a:spcBef>
                <a:spcPts val="0"/>
              </a:spcBef>
              <a:spcAft>
                <a:spcPts val="0"/>
              </a:spcAft>
              <a:buClr>
                <a:schemeClr val="dk1"/>
              </a:buClr>
              <a:buSzPts val="1100"/>
              <a:buFont typeface="Arial"/>
              <a:buNone/>
            </a:pPr>
            <a:r>
              <a:rPr lang="en-GB" sz="2500" dirty="0">
                <a:solidFill>
                  <a:schemeClr val="tx1"/>
                </a:solidFill>
              </a:rPr>
              <a:t>HEA (2014) Framework for partnership in learning and teaching. Higher Education Academy. Available from: </a:t>
            </a:r>
            <a:r>
              <a:rPr lang="en-GB" sz="2500" u="sng" dirty="0">
                <a:solidFill>
                  <a:schemeClr val="hlink"/>
                </a:solidFill>
                <a:hlinkClick r:id="rId2"/>
              </a:rPr>
              <a:t>https://www.advance-he.ac.uk/guidance/teaching-and-learning/student-engagement-through-partnership</a:t>
            </a:r>
            <a:endParaRPr lang="en-GB" sz="2500" dirty="0"/>
          </a:p>
          <a:p>
            <a:pPr marL="0" lvl="0" indent="0" algn="l" rtl="0">
              <a:spcBef>
                <a:spcPts val="0"/>
              </a:spcBef>
              <a:spcAft>
                <a:spcPts val="0"/>
              </a:spcAft>
              <a:buNone/>
            </a:pPr>
            <a:endParaRPr lang="en-GB" sz="2500" dirty="0"/>
          </a:p>
          <a:p>
            <a:pPr marL="0" lvl="0" indent="0" algn="l" rtl="0">
              <a:spcBef>
                <a:spcPts val="0"/>
              </a:spcBef>
              <a:spcAft>
                <a:spcPts val="0"/>
              </a:spcAft>
              <a:buClr>
                <a:schemeClr val="dk1"/>
              </a:buClr>
              <a:buSzPts val="1100"/>
              <a:buFont typeface="Arial"/>
              <a:buNone/>
            </a:pPr>
            <a:r>
              <a:rPr lang="en-GB" sz="2500" dirty="0">
                <a:solidFill>
                  <a:schemeClr val="tx1"/>
                </a:solidFill>
              </a:rPr>
              <a:t>Healey, M., Flint, A. and Harrington, K. (2014) Engagement through partnership: students as partners in learning and teaching in higher education. Available from: </a:t>
            </a:r>
            <a:r>
              <a:rPr lang="en-GB" sz="2500" u="sng" dirty="0">
                <a:solidFill>
                  <a:schemeClr val="hlink"/>
                </a:solidFill>
                <a:hlinkClick r:id="rId3"/>
              </a:rPr>
              <a:t>https://www.advance-he.ac.uk/knowledge-hub/engagement-through-partnership-students-partners-learning-and-teaching-higher</a:t>
            </a:r>
            <a:endParaRPr lang="en-GB" sz="2500" dirty="0"/>
          </a:p>
          <a:p>
            <a:pPr marL="0" indent="0">
              <a:spcBef>
                <a:spcPts val="0"/>
              </a:spcBef>
              <a:buClr>
                <a:schemeClr val="dk1"/>
              </a:buClr>
              <a:buSzPts val="1100"/>
              <a:buNone/>
            </a:pPr>
            <a:r>
              <a:rPr lang="en-GB" sz="2500" dirty="0"/>
              <a:t>Shulman, L. S. (1993) Teaching as Community Property: putting an end to educational solitude. Change 25, pp 6-7. Available at: </a:t>
            </a:r>
            <a:r>
              <a:rPr lang="en-GB" sz="2500" dirty="0">
                <a:hlinkClick r:id="rId4"/>
              </a:rPr>
              <a:t>https://doi.org/10.1080/00091383.1993.9938465</a:t>
            </a:r>
            <a:endParaRPr lang="en-GB" sz="2500" dirty="0"/>
          </a:p>
          <a:p>
            <a:pPr marL="0" lvl="0" indent="0" algn="l" rtl="0">
              <a:spcBef>
                <a:spcPts val="0"/>
              </a:spcBef>
              <a:spcAft>
                <a:spcPts val="0"/>
              </a:spcAft>
              <a:buClr>
                <a:schemeClr val="dk1"/>
              </a:buClr>
              <a:buSzPts val="1100"/>
              <a:buFont typeface="Arial"/>
              <a:buNone/>
            </a:pPr>
            <a:endParaRPr lang="en-GB" sz="2500" u="sng" dirty="0">
              <a:solidFill>
                <a:schemeClr val="hlink"/>
              </a:solidFill>
            </a:endParaRPr>
          </a:p>
          <a:p>
            <a:pPr marL="0" lvl="0" indent="0" algn="l" rtl="0">
              <a:spcBef>
                <a:spcPts val="0"/>
              </a:spcBef>
              <a:spcAft>
                <a:spcPts val="0"/>
              </a:spcAft>
              <a:buClr>
                <a:schemeClr val="dk1"/>
              </a:buClr>
              <a:buSzPts val="1100"/>
              <a:buFont typeface="Arial"/>
              <a:buNone/>
            </a:pPr>
            <a:endParaRPr lang="en-GB" sz="2500" u="sng" dirty="0">
              <a:solidFill>
                <a:schemeClr val="hlink"/>
              </a:solidFill>
            </a:endParaRPr>
          </a:p>
          <a:p>
            <a:pPr marL="0" lvl="0" indent="0" algn="l" rtl="0">
              <a:spcBef>
                <a:spcPts val="0"/>
              </a:spcBef>
              <a:spcAft>
                <a:spcPts val="0"/>
              </a:spcAft>
              <a:buClr>
                <a:schemeClr val="dk1"/>
              </a:buClr>
              <a:buSzPts val="1100"/>
              <a:buFont typeface="Arial"/>
              <a:buNone/>
            </a:pPr>
            <a:r>
              <a:rPr lang="en-GB" sz="2500" dirty="0"/>
              <a:t>Simmons, N. (2020). The 4M framework as analytic lens for </a:t>
            </a:r>
            <a:r>
              <a:rPr lang="en-GB" sz="2500" dirty="0" err="1"/>
              <a:t>SoTL’s</a:t>
            </a:r>
            <a:r>
              <a:rPr lang="en-GB" sz="2500" dirty="0"/>
              <a:t> impact: A study of seven scholars. Teaching &amp; Learning Inquiry, 8(1), 76-90. </a:t>
            </a:r>
            <a:r>
              <a:rPr lang="en-GB" sz="2500" dirty="0">
                <a:hlinkClick r:id="rId5"/>
              </a:rPr>
              <a:t>https://doi.org/10.20343/teachlearninqu.8.1.6</a:t>
            </a:r>
            <a:endParaRPr lang="en-GB" sz="2500" dirty="0"/>
          </a:p>
          <a:p>
            <a:pPr marL="0" lvl="0" indent="0" algn="l" rtl="0">
              <a:spcBef>
                <a:spcPts val="0"/>
              </a:spcBef>
              <a:spcAft>
                <a:spcPts val="0"/>
              </a:spcAft>
              <a:buClr>
                <a:schemeClr val="dk1"/>
              </a:buClr>
              <a:buSzPts val="1100"/>
              <a:buFont typeface="Arial"/>
              <a:buNone/>
            </a:pPr>
            <a:endParaRPr lang="en-GB" sz="2500" u="sng" dirty="0">
              <a:solidFill>
                <a:schemeClr val="hlink"/>
              </a:solidFill>
            </a:endParaRPr>
          </a:p>
          <a:p>
            <a:pPr marL="0" lvl="0" indent="0" algn="l" rtl="0">
              <a:spcBef>
                <a:spcPts val="0"/>
              </a:spcBef>
              <a:spcAft>
                <a:spcPts val="0"/>
              </a:spcAft>
              <a:buClr>
                <a:schemeClr val="dk1"/>
              </a:buClr>
              <a:buSzPts val="1100"/>
              <a:buFont typeface="Arial"/>
              <a:buNone/>
            </a:pPr>
            <a:r>
              <a:rPr lang="en-GB" sz="2500" b="0" i="0" dirty="0">
                <a:solidFill>
                  <a:srgbClr val="323232"/>
                </a:solidFill>
                <a:effectLst/>
              </a:rPr>
              <a:t>Simmons, N., &amp; Taylor, K. L. (2019). Leadership for the scholarship of teaching and learning: Understanding bridges and gaps in practice. </a:t>
            </a:r>
            <a:r>
              <a:rPr lang="en-GB" sz="2500" b="0" i="1" dirty="0">
                <a:solidFill>
                  <a:srgbClr val="323232"/>
                </a:solidFill>
                <a:effectLst/>
              </a:rPr>
              <a:t>The Canadian Journal for the Scholarship of Teaching and Learning</a:t>
            </a:r>
            <a:r>
              <a:rPr lang="en-GB" sz="2500" b="0" i="0" dirty="0">
                <a:solidFill>
                  <a:srgbClr val="323232"/>
                </a:solidFill>
                <a:effectLst/>
              </a:rPr>
              <a:t>, 10(1), 1-18. </a:t>
            </a:r>
            <a:r>
              <a:rPr lang="en-GB" sz="2500" b="0" i="0" dirty="0">
                <a:effectLst/>
                <a:hlinkClick r:id="rId6"/>
              </a:rPr>
              <a:t>https://doi.org/10.5206/cjsotl-rcacea.2019.1.7995</a:t>
            </a:r>
            <a:endParaRPr lang="en-GB" sz="2500" u="sng" dirty="0">
              <a:solidFill>
                <a:schemeClr val="hlink"/>
              </a:solidFill>
            </a:endParaRPr>
          </a:p>
          <a:p>
            <a:pPr marL="0" lvl="0" indent="0" algn="l" rtl="0">
              <a:spcBef>
                <a:spcPts val="0"/>
              </a:spcBef>
              <a:spcAft>
                <a:spcPts val="0"/>
              </a:spcAft>
              <a:buNone/>
            </a:pPr>
            <a:endParaRPr lang="en-GB" sz="2500" dirty="0"/>
          </a:p>
          <a:p>
            <a:pPr marL="0" lvl="0" indent="0" algn="l" rtl="0">
              <a:spcBef>
                <a:spcPts val="0"/>
              </a:spcBef>
              <a:spcAft>
                <a:spcPts val="0"/>
              </a:spcAft>
              <a:buClr>
                <a:schemeClr val="dk1"/>
              </a:buClr>
              <a:buSzPts val="1100"/>
              <a:buFont typeface="Arial"/>
              <a:buNone/>
            </a:pPr>
            <a:r>
              <a:rPr lang="en-GB" sz="2500" dirty="0">
                <a:solidFill>
                  <a:schemeClr val="tx1"/>
                </a:solidFill>
              </a:rPr>
              <a:t>UNESCO (2013) </a:t>
            </a:r>
            <a:r>
              <a:rPr lang="en-GB" sz="2500" i="1" dirty="0">
                <a:solidFill>
                  <a:schemeClr val="tx1"/>
                </a:solidFill>
              </a:rPr>
              <a:t>UNESCO policy guidelines for mobile learning</a:t>
            </a:r>
            <a:r>
              <a:rPr lang="en-GB" sz="2500" dirty="0">
                <a:solidFill>
                  <a:schemeClr val="tx1"/>
                </a:solidFill>
              </a:rPr>
              <a:t>. Available at:</a:t>
            </a:r>
          </a:p>
          <a:p>
            <a:pPr marL="0" lvl="0" indent="0" algn="l" rtl="0">
              <a:spcBef>
                <a:spcPts val="0"/>
              </a:spcBef>
              <a:spcAft>
                <a:spcPts val="0"/>
              </a:spcAft>
              <a:buClr>
                <a:schemeClr val="dk1"/>
              </a:buClr>
              <a:buSzPts val="1100"/>
              <a:buFont typeface="Arial"/>
              <a:buNone/>
            </a:pPr>
            <a:r>
              <a:rPr lang="en-GB" sz="2500" dirty="0">
                <a:hlinkClick r:id="rId7"/>
              </a:rPr>
              <a:t>http://unesdoc.unesco.org/images/0021/002196/219641e.pdf</a:t>
            </a:r>
            <a:endParaRPr lang="en-GB" sz="2500" dirty="0"/>
          </a:p>
          <a:p>
            <a:pPr marL="0" lvl="0" indent="0" algn="l" rtl="0">
              <a:spcBef>
                <a:spcPts val="0"/>
              </a:spcBef>
              <a:spcAft>
                <a:spcPts val="0"/>
              </a:spcAft>
              <a:buClr>
                <a:schemeClr val="dk1"/>
              </a:buClr>
              <a:buSzPts val="1100"/>
              <a:buFont typeface="Arial"/>
              <a:buNone/>
            </a:pPr>
            <a:endParaRPr lang="en-GB" sz="2500" dirty="0"/>
          </a:p>
          <a:p>
            <a:pPr marL="0" lvl="0" indent="0" algn="l" rtl="0">
              <a:spcBef>
                <a:spcPts val="0"/>
              </a:spcBef>
              <a:spcAft>
                <a:spcPts val="0"/>
              </a:spcAft>
              <a:buClr>
                <a:schemeClr val="dk1"/>
              </a:buClr>
              <a:buSzPts val="1100"/>
              <a:buFont typeface="Arial"/>
              <a:buNone/>
            </a:pPr>
            <a:r>
              <a:rPr lang="en-GB" sz="2500" b="0" i="0" dirty="0" err="1">
                <a:effectLst/>
              </a:rPr>
              <a:t>Wuetherick</a:t>
            </a:r>
            <a:r>
              <a:rPr lang="en-GB" sz="2500" b="0" i="0" dirty="0">
                <a:effectLst/>
              </a:rPr>
              <a:t>, B. &amp; Yu, S. (2016). The Canadian teaching commons: </a:t>
            </a:r>
            <a:r>
              <a:rPr lang="en-GB" sz="2500" i="0" dirty="0">
                <a:effectLst/>
              </a:rPr>
              <a:t>The scholarship of teaching and learning in Canadian higher education. </a:t>
            </a:r>
            <a:r>
              <a:rPr lang="en-GB" sz="2500" i="1" dirty="0">
                <a:effectLst/>
              </a:rPr>
              <a:t>New Directions in Teaching &amp; Learning. </a:t>
            </a:r>
            <a:r>
              <a:rPr lang="en-GB" sz="2500" i="0" u="none" strike="noStrike" dirty="0">
                <a:solidFill>
                  <a:srgbClr val="005274"/>
                </a:solidFill>
                <a:effectLst/>
                <a:hlinkClick r:id="rId8"/>
              </a:rPr>
              <a:t>https://doi.org/10.1002/tl.20183</a:t>
            </a:r>
            <a:endParaRPr lang="en-GB" sz="2500" dirty="0"/>
          </a:p>
          <a:p>
            <a:endParaRPr lang="en-GB" dirty="0"/>
          </a:p>
        </p:txBody>
      </p:sp>
    </p:spTree>
    <p:extLst>
      <p:ext uri="{BB962C8B-B14F-4D97-AF65-F5344CB8AC3E}">
        <p14:creationId xmlns:p14="http://schemas.microsoft.com/office/powerpoint/2010/main" val="15914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809-1899-4576-A813-AE7B42AF997E}"/>
              </a:ext>
            </a:extLst>
          </p:cNvPr>
          <p:cNvSpPr>
            <a:spLocks noGrp="1"/>
          </p:cNvSpPr>
          <p:nvPr>
            <p:ph type="title"/>
          </p:nvPr>
        </p:nvSpPr>
        <p:spPr/>
        <p:txBody>
          <a:bodyPr>
            <a:normAutofit/>
          </a:bodyPr>
          <a:lstStyle/>
          <a:p>
            <a:r>
              <a:rPr lang="en-GB" sz="4000" b="1" dirty="0">
                <a:solidFill>
                  <a:srgbClr val="AB084F"/>
                </a:solidFill>
                <a:latin typeface="+mn-lt"/>
              </a:rPr>
              <a:t>Types of SaP roles</a:t>
            </a:r>
          </a:p>
        </p:txBody>
      </p:sp>
      <p:sp>
        <p:nvSpPr>
          <p:cNvPr id="3" name="Content Placeholder 2">
            <a:extLst>
              <a:ext uri="{FF2B5EF4-FFF2-40B4-BE49-F238E27FC236}">
                <a16:creationId xmlns:a16="http://schemas.microsoft.com/office/drawing/2014/main" id="{4522A650-0C9D-47BC-A80B-B4F7AAB42723}"/>
              </a:ext>
            </a:extLst>
          </p:cNvPr>
          <p:cNvSpPr>
            <a:spLocks noGrp="1"/>
          </p:cNvSpPr>
          <p:nvPr>
            <p:ph idx="1"/>
          </p:nvPr>
        </p:nvSpPr>
        <p:spPr/>
        <p:txBody>
          <a:bodyPr>
            <a:normAutofit lnSpcReduction="10000"/>
          </a:bodyPr>
          <a:lstStyle/>
          <a:p>
            <a:pPr algn="l"/>
            <a:r>
              <a:rPr lang="en-GB" b="1" i="0" dirty="0">
                <a:effectLst/>
              </a:rPr>
              <a:t>Consultant</a:t>
            </a:r>
            <a:r>
              <a:rPr lang="en-GB" b="0" i="0" dirty="0">
                <a:effectLst/>
              </a:rPr>
              <a:t>: sharing and discussing valuable perspectives on learning and teaching.</a:t>
            </a:r>
          </a:p>
          <a:p>
            <a:pPr algn="l"/>
            <a:r>
              <a:rPr lang="en-GB" b="1" i="0" dirty="0">
                <a:effectLst/>
              </a:rPr>
              <a:t>Co-researcher</a:t>
            </a:r>
            <a:r>
              <a:rPr lang="en-GB" b="0" i="0" dirty="0">
                <a:effectLst/>
              </a:rPr>
              <a:t>: collaborating meaningfully on teaching and learning research or subject based research with staff.</a:t>
            </a:r>
          </a:p>
          <a:p>
            <a:pPr algn="l"/>
            <a:r>
              <a:rPr lang="en-GB" b="1" i="0" dirty="0">
                <a:effectLst/>
              </a:rPr>
              <a:t>Pedagogical co-designer</a:t>
            </a:r>
            <a:r>
              <a:rPr lang="en-GB" b="0" i="0" dirty="0">
                <a:effectLst/>
              </a:rPr>
              <a:t>: sharing responsibility for designing learning, teaching and assessment.</a:t>
            </a:r>
          </a:p>
          <a:p>
            <a:pPr algn="l"/>
            <a:r>
              <a:rPr lang="en-GB" b="1" i="0" dirty="0">
                <a:effectLst/>
              </a:rPr>
              <a:t>Representative</a:t>
            </a:r>
            <a:r>
              <a:rPr lang="en-GB" b="0" i="0" dirty="0">
                <a:effectLst/>
              </a:rPr>
              <a:t>: student voices contributing to decisions in university settings </a:t>
            </a:r>
          </a:p>
          <a:p>
            <a:pPr marL="0" indent="0" algn="r">
              <a:buNone/>
            </a:pPr>
            <a:r>
              <a:rPr lang="en-GB" b="0" i="0" dirty="0">
                <a:effectLst/>
              </a:rPr>
              <a:t>(</a:t>
            </a:r>
            <a:r>
              <a:rPr lang="en-GB" b="0" i="0" dirty="0" err="1">
                <a:effectLst/>
              </a:rPr>
              <a:t>Bovill</a:t>
            </a:r>
            <a:r>
              <a:rPr lang="en-GB" b="0" i="0" dirty="0">
                <a:effectLst/>
              </a:rPr>
              <a:t> et al 2015:3)</a:t>
            </a:r>
          </a:p>
          <a:p>
            <a:endParaRPr lang="en-GB" dirty="0"/>
          </a:p>
        </p:txBody>
      </p:sp>
    </p:spTree>
    <p:extLst>
      <p:ext uri="{BB962C8B-B14F-4D97-AF65-F5344CB8AC3E}">
        <p14:creationId xmlns:p14="http://schemas.microsoft.com/office/powerpoint/2010/main" val="157389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0720A4-1181-49EA-AE0E-0CE07F7FED8D}"/>
              </a:ext>
            </a:extLst>
          </p:cNvPr>
          <p:cNvSpPr>
            <a:spLocks noGrp="1"/>
          </p:cNvSpPr>
          <p:nvPr>
            <p:ph type="title"/>
          </p:nvPr>
        </p:nvSpPr>
        <p:spPr>
          <a:xfrm>
            <a:off x="628650" y="365126"/>
            <a:ext cx="7886700" cy="647245"/>
          </a:xfrm>
        </p:spPr>
        <p:txBody>
          <a:bodyPr>
            <a:normAutofit/>
          </a:bodyPr>
          <a:lstStyle/>
          <a:p>
            <a:pPr algn="ctr"/>
            <a:r>
              <a:rPr lang="en-GB" sz="2400" b="1" dirty="0">
                <a:solidFill>
                  <a:schemeClr val="tx1"/>
                </a:solidFill>
                <a:latin typeface="Calibri" panose="020F0502020204030204" pitchFamily="34" charset="0"/>
                <a:cs typeface="Calibri" panose="020F0502020204030204" pitchFamily="34" charset="0"/>
              </a:rPr>
              <a:t>HEA Framework for partnership in learning and teaching</a:t>
            </a:r>
            <a:endParaRPr lang="en-GB" sz="2400" dirty="0"/>
          </a:p>
        </p:txBody>
      </p:sp>
      <p:sp>
        <p:nvSpPr>
          <p:cNvPr id="4" name="Google Shape;104;g76570e399f_0_36">
            <a:extLst>
              <a:ext uri="{FF2B5EF4-FFF2-40B4-BE49-F238E27FC236}">
                <a16:creationId xmlns:a16="http://schemas.microsoft.com/office/drawing/2014/main" id="{407BA4A0-19FC-46DF-A978-632AD1CB38AE}"/>
              </a:ext>
            </a:extLst>
          </p:cNvPr>
          <p:cNvSpPr txBox="1"/>
          <p:nvPr/>
        </p:nvSpPr>
        <p:spPr>
          <a:xfrm>
            <a:off x="7500258" y="6104759"/>
            <a:ext cx="966600" cy="24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dirty="0"/>
              <a:t>HEA 2014</a:t>
            </a:r>
            <a:endParaRPr sz="1200" dirty="0"/>
          </a:p>
        </p:txBody>
      </p:sp>
      <p:pic>
        <p:nvPicPr>
          <p:cNvPr id="5" name="Picture 2" descr="Student Engagement Through Partnership Framework">
            <a:extLst>
              <a:ext uri="{FF2B5EF4-FFF2-40B4-BE49-F238E27FC236}">
                <a16:creationId xmlns:a16="http://schemas.microsoft.com/office/drawing/2014/main" id="{863F78C4-01B2-4FE5-8070-4A67BF385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742" y="1012371"/>
            <a:ext cx="5627915" cy="562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09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96;g76570e399f_0_47">
            <a:extLst>
              <a:ext uri="{FF2B5EF4-FFF2-40B4-BE49-F238E27FC236}">
                <a16:creationId xmlns:a16="http://schemas.microsoft.com/office/drawing/2014/main" id="{8ED8A8B3-2091-486F-944B-E6A01035D0C9}"/>
              </a:ext>
            </a:extLst>
          </p:cNvPr>
          <p:cNvGraphicFramePr/>
          <p:nvPr>
            <p:extLst>
              <p:ext uri="{D42A27DB-BD31-4B8C-83A1-F6EECF244321}">
                <p14:modId xmlns:p14="http://schemas.microsoft.com/office/powerpoint/2010/main" val="1172212825"/>
              </p:ext>
            </p:extLst>
          </p:nvPr>
        </p:nvGraphicFramePr>
        <p:xfrm>
          <a:off x="367675" y="589050"/>
          <a:ext cx="8408650" cy="4480290"/>
        </p:xfrm>
        <a:graphic>
          <a:graphicData uri="http://schemas.openxmlformats.org/drawingml/2006/table">
            <a:tbl>
              <a:tblPr>
                <a:noFill/>
              </a:tblPr>
              <a:tblGrid>
                <a:gridCol w="1240500">
                  <a:extLst>
                    <a:ext uri="{9D8B030D-6E8A-4147-A177-3AD203B41FA5}">
                      <a16:colId xmlns:a16="http://schemas.microsoft.com/office/drawing/2014/main" val="20000"/>
                    </a:ext>
                  </a:extLst>
                </a:gridCol>
                <a:gridCol w="7168150">
                  <a:extLst>
                    <a:ext uri="{9D8B030D-6E8A-4147-A177-3AD203B41FA5}">
                      <a16:colId xmlns:a16="http://schemas.microsoft.com/office/drawing/2014/main" val="20001"/>
                    </a:ext>
                  </a:extLst>
                </a:gridCol>
              </a:tblGrid>
              <a:tr h="358666">
                <a:tc gridSpan="2">
                  <a:txBody>
                    <a:bodyPr/>
                    <a:lstStyle/>
                    <a:p>
                      <a:pPr marL="0" lvl="0" indent="0" algn="ctr" rtl="0">
                        <a:spcBef>
                          <a:spcPts val="0"/>
                        </a:spcBef>
                        <a:spcAft>
                          <a:spcPts val="0"/>
                        </a:spcAft>
                        <a:buClr>
                          <a:schemeClr val="dk1"/>
                        </a:buClr>
                        <a:buSzPts val="2800"/>
                        <a:buFont typeface="Arial"/>
                        <a:buNone/>
                      </a:pPr>
                      <a:r>
                        <a:rPr lang="en-GB" b="1" dirty="0">
                          <a:solidFill>
                            <a:srgbClr val="AB084F"/>
                          </a:solidFill>
                        </a:rPr>
                        <a:t>Students as Partners Values</a:t>
                      </a:r>
                      <a:endParaRPr b="1" dirty="0">
                        <a:solidFill>
                          <a:srgbClr val="AB084F"/>
                        </a:solidFill>
                      </a:endParaRPr>
                    </a:p>
                  </a:txBody>
                  <a:tcPr marL="91425" marR="91425" marT="91425" marB="91425">
                    <a:solidFill>
                      <a:srgbClr val="FFFFFF"/>
                    </a:solidFill>
                  </a:tcPr>
                </a:tc>
                <a:tc hMerge="1">
                  <a:txBody>
                    <a:bodyPr/>
                    <a:lstStyle/>
                    <a:p>
                      <a:endParaRPr lang="en-US"/>
                    </a:p>
                  </a:txBody>
                  <a:tcPr/>
                </a:tc>
                <a:extLst>
                  <a:ext uri="{0D108BD9-81ED-4DB2-BD59-A6C34878D82A}">
                    <a16:rowId xmlns:a16="http://schemas.microsoft.com/office/drawing/2014/main" val="10000"/>
                  </a:ext>
                </a:extLst>
              </a:tr>
              <a:tr h="531950">
                <a:tc>
                  <a:txBody>
                    <a:bodyPr/>
                    <a:lstStyle/>
                    <a:p>
                      <a:pPr marL="0" lvl="0" indent="0" algn="l" rtl="0">
                        <a:spcBef>
                          <a:spcPts val="0"/>
                        </a:spcBef>
                        <a:spcAft>
                          <a:spcPts val="0"/>
                        </a:spcAft>
                        <a:buNone/>
                      </a:pPr>
                      <a:r>
                        <a:rPr lang="en-GB" sz="1200" b="1">
                          <a:solidFill>
                            <a:srgbClr val="AB084F"/>
                          </a:solidFill>
                        </a:rPr>
                        <a:t>authenticity</a:t>
                      </a:r>
                      <a:endParaRPr sz="1200" b="1">
                        <a:solidFill>
                          <a:srgbClr val="AB084F"/>
                        </a:solidFill>
                      </a:endParaRPr>
                    </a:p>
                  </a:txBody>
                  <a:tcPr marL="91425" marR="91425" marT="91425" marB="91425">
                    <a:solidFill>
                      <a:srgbClr val="FFFFFF"/>
                    </a:solidFill>
                  </a:tcPr>
                </a:tc>
                <a:tc>
                  <a:txBody>
                    <a:bodyPr/>
                    <a:lstStyle/>
                    <a:p>
                      <a:pPr marL="0" lvl="0" indent="0" algn="l" rtl="0">
                        <a:spcBef>
                          <a:spcPts val="0"/>
                        </a:spcBef>
                        <a:spcAft>
                          <a:spcPts val="0"/>
                        </a:spcAft>
                        <a:buNone/>
                      </a:pPr>
                      <a:r>
                        <a:rPr lang="en-GB" sz="1200"/>
                        <a:t>all parties have a meaningful rationale for investing in partnership, and are honest about what they can contribute and the parameters of partnership</a:t>
                      </a:r>
                      <a:endParaRPr sz="1200"/>
                    </a:p>
                  </a:txBody>
                  <a:tcPr marL="91425" marR="91425" marT="91425" marB="91425">
                    <a:solidFill>
                      <a:srgbClr val="FFFFFF"/>
                    </a:solidFill>
                  </a:tcPr>
                </a:tc>
                <a:extLst>
                  <a:ext uri="{0D108BD9-81ED-4DB2-BD59-A6C34878D82A}">
                    <a16:rowId xmlns:a16="http://schemas.microsoft.com/office/drawing/2014/main" val="10001"/>
                  </a:ext>
                </a:extLst>
              </a:tr>
              <a:tr h="513625">
                <a:tc>
                  <a:txBody>
                    <a:bodyPr/>
                    <a:lstStyle/>
                    <a:p>
                      <a:pPr marL="0" lvl="0" indent="0" algn="l" rtl="0">
                        <a:spcBef>
                          <a:spcPts val="0"/>
                        </a:spcBef>
                        <a:spcAft>
                          <a:spcPts val="0"/>
                        </a:spcAft>
                        <a:buNone/>
                      </a:pPr>
                      <a:r>
                        <a:rPr lang="en-GB" sz="1200" b="1" dirty="0">
                          <a:solidFill>
                            <a:srgbClr val="AB084F"/>
                          </a:solidFill>
                        </a:rPr>
                        <a:t>inclusivity</a:t>
                      </a:r>
                      <a:endParaRPr sz="1200" b="1" dirty="0">
                        <a:solidFill>
                          <a:srgbClr val="AB084F"/>
                        </a:solidFill>
                      </a:endParaRPr>
                    </a:p>
                  </a:txBody>
                  <a:tcPr marL="91425" marR="91425" marT="91425" marB="91425">
                    <a:solidFill>
                      <a:srgbClr val="FFFFFF"/>
                    </a:solidFill>
                  </a:tcPr>
                </a:tc>
                <a:tc>
                  <a:txBody>
                    <a:bodyPr/>
                    <a:lstStyle/>
                    <a:p>
                      <a:pPr marL="0" lvl="0" indent="0" algn="l" rtl="0">
                        <a:spcBef>
                          <a:spcPts val="0"/>
                        </a:spcBef>
                        <a:spcAft>
                          <a:spcPts val="0"/>
                        </a:spcAft>
                        <a:buNone/>
                      </a:pPr>
                      <a:r>
                        <a:rPr lang="en-GB" sz="1200"/>
                        <a:t>partnership embraces the different talents, perspectives and experiences that all parties bring, and there are no barriers (structural or cultural) that prevent potential partners getting involved</a:t>
                      </a:r>
                      <a:endParaRPr sz="1200"/>
                    </a:p>
                  </a:txBody>
                  <a:tcPr marL="91425" marR="91425" marT="91425" marB="91425">
                    <a:solidFill>
                      <a:srgbClr val="FFFFFF"/>
                    </a:solidFill>
                  </a:tcPr>
                </a:tc>
                <a:extLst>
                  <a:ext uri="{0D108BD9-81ED-4DB2-BD59-A6C34878D82A}">
                    <a16:rowId xmlns:a16="http://schemas.microsoft.com/office/drawing/2014/main" val="10002"/>
                  </a:ext>
                </a:extLst>
              </a:tr>
              <a:tr h="352925">
                <a:tc>
                  <a:txBody>
                    <a:bodyPr/>
                    <a:lstStyle/>
                    <a:p>
                      <a:pPr marL="0" lvl="0" indent="0" algn="l" rtl="0">
                        <a:spcBef>
                          <a:spcPts val="0"/>
                        </a:spcBef>
                        <a:spcAft>
                          <a:spcPts val="0"/>
                        </a:spcAft>
                        <a:buNone/>
                      </a:pPr>
                      <a:r>
                        <a:rPr lang="en-GB" sz="1200" b="1">
                          <a:solidFill>
                            <a:srgbClr val="AB084F"/>
                          </a:solidFill>
                        </a:rPr>
                        <a:t>reciprocity</a:t>
                      </a:r>
                      <a:endParaRPr sz="1200" b="1">
                        <a:solidFill>
                          <a:srgbClr val="AB084F"/>
                        </a:solidFill>
                      </a:endParaRPr>
                    </a:p>
                  </a:txBody>
                  <a:tcPr marL="91425" marR="91425" marT="91425" marB="91425">
                    <a:solidFill>
                      <a:srgbClr val="FFFFFF"/>
                    </a:solidFill>
                  </a:tcPr>
                </a:tc>
                <a:tc>
                  <a:txBody>
                    <a:bodyPr/>
                    <a:lstStyle/>
                    <a:p>
                      <a:pPr marL="0" lvl="0" indent="0" algn="l" rtl="0">
                        <a:spcBef>
                          <a:spcPts val="0"/>
                        </a:spcBef>
                        <a:spcAft>
                          <a:spcPts val="0"/>
                        </a:spcAft>
                        <a:buNone/>
                      </a:pPr>
                      <a:r>
                        <a:rPr lang="en-GB" sz="1200"/>
                        <a:t>all parties have an interest in, and stand to benefit from, working and/or learning in partnership</a:t>
                      </a:r>
                      <a:endParaRPr sz="1200"/>
                    </a:p>
                  </a:txBody>
                  <a:tcPr marL="91425" marR="91425" marT="91425" marB="91425">
                    <a:solidFill>
                      <a:srgbClr val="FFFFFF"/>
                    </a:solidFill>
                  </a:tcPr>
                </a:tc>
                <a:extLst>
                  <a:ext uri="{0D108BD9-81ED-4DB2-BD59-A6C34878D82A}">
                    <a16:rowId xmlns:a16="http://schemas.microsoft.com/office/drawing/2014/main" val="10003"/>
                  </a:ext>
                </a:extLst>
              </a:tr>
              <a:tr h="509825">
                <a:tc>
                  <a:txBody>
                    <a:bodyPr/>
                    <a:lstStyle/>
                    <a:p>
                      <a:pPr marL="0" lvl="0" indent="0" algn="l" rtl="0">
                        <a:spcBef>
                          <a:spcPts val="0"/>
                        </a:spcBef>
                        <a:spcAft>
                          <a:spcPts val="0"/>
                        </a:spcAft>
                        <a:buNone/>
                      </a:pPr>
                      <a:r>
                        <a:rPr lang="en-GB" sz="1200" b="1">
                          <a:solidFill>
                            <a:srgbClr val="AB084F"/>
                          </a:solidFill>
                        </a:rPr>
                        <a:t>empowerment</a:t>
                      </a:r>
                      <a:endParaRPr sz="1200" b="1">
                        <a:solidFill>
                          <a:srgbClr val="AB084F"/>
                        </a:solidFill>
                      </a:endParaRPr>
                    </a:p>
                  </a:txBody>
                  <a:tcPr marL="91425" marR="91425" marT="91425" marB="91425">
                    <a:solidFill>
                      <a:srgbClr val="FFFFFF"/>
                    </a:solidFill>
                  </a:tcPr>
                </a:tc>
                <a:tc>
                  <a:txBody>
                    <a:bodyPr/>
                    <a:lstStyle/>
                    <a:p>
                      <a:pPr marL="0" lvl="0" indent="0" algn="l" rtl="0">
                        <a:spcBef>
                          <a:spcPts val="0"/>
                        </a:spcBef>
                        <a:spcAft>
                          <a:spcPts val="0"/>
                        </a:spcAft>
                        <a:buNone/>
                      </a:pPr>
                      <a:r>
                        <a:rPr lang="en-GB" sz="1200"/>
                        <a:t>power is distributed appropriately and all parties are encouraged to constructively challenge ways of working and learning that may reinforce existing inequalities</a:t>
                      </a:r>
                      <a:endParaRPr sz="1200"/>
                    </a:p>
                  </a:txBody>
                  <a:tcPr marL="91425" marR="91425" marT="91425" marB="91425">
                    <a:solidFill>
                      <a:srgbClr val="FFFFFF"/>
                    </a:solidFill>
                  </a:tcPr>
                </a:tc>
                <a:extLst>
                  <a:ext uri="{0D108BD9-81ED-4DB2-BD59-A6C34878D82A}">
                    <a16:rowId xmlns:a16="http://schemas.microsoft.com/office/drawing/2014/main" val="10004"/>
                  </a:ext>
                </a:extLst>
              </a:tr>
              <a:tr h="517200">
                <a:tc>
                  <a:txBody>
                    <a:bodyPr/>
                    <a:lstStyle/>
                    <a:p>
                      <a:pPr marL="0" lvl="0" indent="0" algn="l" rtl="0">
                        <a:spcBef>
                          <a:spcPts val="0"/>
                        </a:spcBef>
                        <a:spcAft>
                          <a:spcPts val="0"/>
                        </a:spcAft>
                        <a:buNone/>
                      </a:pPr>
                      <a:r>
                        <a:rPr lang="en-GB" sz="1200" b="1">
                          <a:solidFill>
                            <a:srgbClr val="AB084F"/>
                          </a:solidFill>
                        </a:rPr>
                        <a:t>trust</a:t>
                      </a:r>
                      <a:endParaRPr sz="1200" b="1">
                        <a:solidFill>
                          <a:srgbClr val="AB084F"/>
                        </a:solidFill>
                      </a:endParaRPr>
                    </a:p>
                  </a:txBody>
                  <a:tcPr marL="91425" marR="91425" marT="91425" marB="91425">
                    <a:solidFill>
                      <a:srgbClr val="FFFFFF"/>
                    </a:solidFill>
                  </a:tcPr>
                </a:tc>
                <a:tc>
                  <a:txBody>
                    <a:bodyPr/>
                    <a:lstStyle/>
                    <a:p>
                      <a:pPr marL="0" lvl="0" indent="0" algn="l" rtl="0">
                        <a:spcBef>
                          <a:spcPts val="0"/>
                        </a:spcBef>
                        <a:spcAft>
                          <a:spcPts val="0"/>
                        </a:spcAft>
                        <a:buNone/>
                      </a:pPr>
                      <a:r>
                        <a:rPr lang="en-GB" sz="1200"/>
                        <a:t>all parties take time to get to know each other, engage in open and honest dialogue and are confident they will be treated with respect and fairness</a:t>
                      </a:r>
                      <a:endParaRPr sz="1200"/>
                    </a:p>
                  </a:txBody>
                  <a:tcPr marL="91425" marR="91425" marT="91425" marB="91425">
                    <a:solidFill>
                      <a:srgbClr val="FFFFFF"/>
                    </a:solidFill>
                  </a:tcPr>
                </a:tc>
                <a:extLst>
                  <a:ext uri="{0D108BD9-81ED-4DB2-BD59-A6C34878D82A}">
                    <a16:rowId xmlns:a16="http://schemas.microsoft.com/office/drawing/2014/main" val="10005"/>
                  </a:ext>
                </a:extLst>
              </a:tr>
              <a:tr h="519150">
                <a:tc>
                  <a:txBody>
                    <a:bodyPr/>
                    <a:lstStyle/>
                    <a:p>
                      <a:pPr marL="0" lvl="0" indent="0" algn="l" rtl="0">
                        <a:spcBef>
                          <a:spcPts val="0"/>
                        </a:spcBef>
                        <a:spcAft>
                          <a:spcPts val="0"/>
                        </a:spcAft>
                        <a:buNone/>
                      </a:pPr>
                      <a:r>
                        <a:rPr lang="en-GB" sz="1200" b="1">
                          <a:solidFill>
                            <a:srgbClr val="AB084F"/>
                          </a:solidFill>
                        </a:rPr>
                        <a:t>challenge</a:t>
                      </a:r>
                      <a:endParaRPr sz="1200" b="1">
                        <a:solidFill>
                          <a:srgbClr val="AB084F"/>
                        </a:solidFill>
                      </a:endParaRPr>
                    </a:p>
                  </a:txBody>
                  <a:tcPr marL="91425" marR="91425" marT="91425" marB="91425">
                    <a:solidFill>
                      <a:srgbClr val="FFFFFF"/>
                    </a:solidFill>
                  </a:tcPr>
                </a:tc>
                <a:tc>
                  <a:txBody>
                    <a:bodyPr/>
                    <a:lstStyle/>
                    <a:p>
                      <a:pPr marL="0" lvl="0" indent="0" algn="l" rtl="0">
                        <a:spcBef>
                          <a:spcPts val="0"/>
                        </a:spcBef>
                        <a:spcAft>
                          <a:spcPts val="0"/>
                        </a:spcAft>
                        <a:buNone/>
                      </a:pPr>
                      <a:r>
                        <a:rPr lang="en-GB" sz="1200"/>
                        <a:t>all parties are encouraged to constructively critique and challenge practices, structures and approaches that undermine partnership, and are enabled to take risks to develop new ways of working and learning</a:t>
                      </a:r>
                      <a:endParaRPr sz="1200"/>
                    </a:p>
                  </a:txBody>
                  <a:tcPr marL="91425" marR="91425" marT="91425" marB="91425">
                    <a:solidFill>
                      <a:srgbClr val="FFFFFF"/>
                    </a:solidFill>
                  </a:tcPr>
                </a:tc>
                <a:extLst>
                  <a:ext uri="{0D108BD9-81ED-4DB2-BD59-A6C34878D82A}">
                    <a16:rowId xmlns:a16="http://schemas.microsoft.com/office/drawing/2014/main" val="10006"/>
                  </a:ext>
                </a:extLst>
              </a:tr>
              <a:tr h="325975">
                <a:tc>
                  <a:txBody>
                    <a:bodyPr/>
                    <a:lstStyle/>
                    <a:p>
                      <a:pPr marL="0" lvl="0" indent="0" algn="l" rtl="0">
                        <a:spcBef>
                          <a:spcPts val="0"/>
                        </a:spcBef>
                        <a:spcAft>
                          <a:spcPts val="0"/>
                        </a:spcAft>
                        <a:buNone/>
                      </a:pPr>
                      <a:r>
                        <a:rPr lang="en-GB" sz="1200" b="1">
                          <a:solidFill>
                            <a:srgbClr val="AB084F"/>
                          </a:solidFill>
                        </a:rPr>
                        <a:t>community</a:t>
                      </a:r>
                      <a:endParaRPr sz="1200" b="1">
                        <a:solidFill>
                          <a:srgbClr val="AB084F"/>
                        </a:solidFill>
                      </a:endParaRPr>
                    </a:p>
                  </a:txBody>
                  <a:tcPr marL="91425" marR="91425" marT="91425" marB="91425">
                    <a:solidFill>
                      <a:srgbClr val="FFFFFF"/>
                    </a:solidFill>
                  </a:tcPr>
                </a:tc>
                <a:tc>
                  <a:txBody>
                    <a:bodyPr/>
                    <a:lstStyle/>
                    <a:p>
                      <a:pPr marL="0" lvl="0" indent="0" algn="l" rtl="0">
                        <a:spcBef>
                          <a:spcPts val="0"/>
                        </a:spcBef>
                        <a:spcAft>
                          <a:spcPts val="0"/>
                        </a:spcAft>
                        <a:buNone/>
                      </a:pPr>
                      <a:r>
                        <a:rPr lang="en-GB" sz="1200"/>
                        <a:t>all parties feel a sense of belonging and are valued fully for the unique contribution they make</a:t>
                      </a:r>
                      <a:endParaRPr/>
                    </a:p>
                  </a:txBody>
                  <a:tcPr marL="91425" marR="91425" marT="91425" marB="91425">
                    <a:solidFill>
                      <a:srgbClr val="FFFFFF"/>
                    </a:solidFill>
                  </a:tcPr>
                </a:tc>
                <a:extLst>
                  <a:ext uri="{0D108BD9-81ED-4DB2-BD59-A6C34878D82A}">
                    <a16:rowId xmlns:a16="http://schemas.microsoft.com/office/drawing/2014/main" val="10007"/>
                  </a:ext>
                </a:extLst>
              </a:tr>
              <a:tr h="396200">
                <a:tc>
                  <a:txBody>
                    <a:bodyPr/>
                    <a:lstStyle/>
                    <a:p>
                      <a:pPr marL="0" lvl="0" indent="0" algn="l" rtl="0">
                        <a:spcBef>
                          <a:spcPts val="0"/>
                        </a:spcBef>
                        <a:spcAft>
                          <a:spcPts val="0"/>
                        </a:spcAft>
                        <a:buNone/>
                      </a:pPr>
                      <a:r>
                        <a:rPr lang="en-GB" sz="1200" b="1">
                          <a:solidFill>
                            <a:srgbClr val="AB084F"/>
                          </a:solidFill>
                        </a:rPr>
                        <a:t>responsibility</a:t>
                      </a:r>
                      <a:endParaRPr sz="1200" b="1">
                        <a:solidFill>
                          <a:srgbClr val="AB084F"/>
                        </a:solidFill>
                      </a:endParaRPr>
                    </a:p>
                  </a:txBody>
                  <a:tcPr marL="91425" marR="91425" marT="91425" marB="91425">
                    <a:solidFill>
                      <a:srgbClr val="FFFFFF"/>
                    </a:solidFill>
                  </a:tcPr>
                </a:tc>
                <a:tc>
                  <a:txBody>
                    <a:bodyPr/>
                    <a:lstStyle/>
                    <a:p>
                      <a:pPr marL="0" lvl="0" indent="0" algn="l" rtl="0">
                        <a:spcBef>
                          <a:spcPts val="0"/>
                        </a:spcBef>
                        <a:spcAft>
                          <a:spcPts val="0"/>
                        </a:spcAft>
                        <a:buClr>
                          <a:schemeClr val="dk1"/>
                        </a:buClr>
                        <a:buSzPts val="1100"/>
                        <a:buFont typeface="Arial"/>
                        <a:buNone/>
                      </a:pPr>
                      <a:r>
                        <a:rPr lang="en-GB" sz="1200" dirty="0">
                          <a:solidFill>
                            <a:schemeClr val="dk1"/>
                          </a:solidFill>
                        </a:rPr>
                        <a:t>all parties share collective responsibility for the aims of the partnership, and individual responsibility for the contribution they make</a:t>
                      </a:r>
                      <a:endParaRPr sz="1200" dirty="0"/>
                    </a:p>
                  </a:txBody>
                  <a:tcPr marL="91425" marR="91425" marT="91425" marB="91425">
                    <a:solidFill>
                      <a:srgbClr val="FFFFFF"/>
                    </a:solidFill>
                  </a:tcPr>
                </a:tc>
                <a:extLst>
                  <a:ext uri="{0D108BD9-81ED-4DB2-BD59-A6C34878D82A}">
                    <a16:rowId xmlns:a16="http://schemas.microsoft.com/office/drawing/2014/main" val="10008"/>
                  </a:ext>
                </a:extLst>
              </a:tr>
            </a:tbl>
          </a:graphicData>
        </a:graphic>
      </p:graphicFrame>
      <p:sp>
        <p:nvSpPr>
          <p:cNvPr id="5" name="Google Shape;97;g76570e399f_0_47">
            <a:extLst>
              <a:ext uri="{FF2B5EF4-FFF2-40B4-BE49-F238E27FC236}">
                <a16:creationId xmlns:a16="http://schemas.microsoft.com/office/drawing/2014/main" id="{10F5ADCE-0C6E-4FA1-B046-1AA5895F8415}"/>
              </a:ext>
            </a:extLst>
          </p:cNvPr>
          <p:cNvSpPr txBox="1"/>
          <p:nvPr/>
        </p:nvSpPr>
        <p:spPr>
          <a:xfrm>
            <a:off x="2810868" y="6268950"/>
            <a:ext cx="3062400" cy="205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000" dirty="0"/>
          </a:p>
          <a:p>
            <a:pPr marL="0" lvl="0" indent="0" algn="ctr" rtl="0">
              <a:lnSpc>
                <a:spcPct val="115000"/>
              </a:lnSpc>
              <a:spcBef>
                <a:spcPts val="0"/>
              </a:spcBef>
              <a:spcAft>
                <a:spcPts val="0"/>
              </a:spcAft>
              <a:buNone/>
            </a:pPr>
            <a:r>
              <a:rPr lang="en-GB" sz="1000" dirty="0"/>
              <a:t>(HEA 2014 cited by Healey et al 2014)</a:t>
            </a:r>
            <a:endParaRPr sz="1000" dirty="0"/>
          </a:p>
          <a:p>
            <a:pPr marL="0" lvl="0" indent="0" algn="ctr" rtl="0">
              <a:spcBef>
                <a:spcPts val="0"/>
              </a:spcBef>
              <a:spcAft>
                <a:spcPts val="0"/>
              </a:spcAft>
              <a:buNone/>
            </a:pPr>
            <a:endParaRPr dirty="0"/>
          </a:p>
        </p:txBody>
      </p:sp>
    </p:spTree>
    <p:extLst>
      <p:ext uri="{BB962C8B-B14F-4D97-AF65-F5344CB8AC3E}">
        <p14:creationId xmlns:p14="http://schemas.microsoft.com/office/powerpoint/2010/main" val="254461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3977-CE7C-4F39-B1FC-4F0E19C4562C}"/>
              </a:ext>
            </a:extLst>
          </p:cNvPr>
          <p:cNvSpPr>
            <a:spLocks noGrp="1"/>
          </p:cNvSpPr>
          <p:nvPr>
            <p:ph type="title"/>
          </p:nvPr>
        </p:nvSpPr>
        <p:spPr/>
        <p:txBody>
          <a:bodyPr>
            <a:normAutofit/>
          </a:bodyPr>
          <a:lstStyle/>
          <a:p>
            <a:r>
              <a:rPr lang="en-GB" sz="4000" b="1" dirty="0">
                <a:solidFill>
                  <a:srgbClr val="AB084F"/>
                </a:solidFill>
                <a:latin typeface="+mn-lt"/>
              </a:rPr>
              <a:t>The 4M Framework</a:t>
            </a:r>
          </a:p>
        </p:txBody>
      </p:sp>
      <p:pic>
        <p:nvPicPr>
          <p:cNvPr id="6146" name="Picture 2" descr="Capture">
            <a:extLst>
              <a:ext uri="{FF2B5EF4-FFF2-40B4-BE49-F238E27FC236}">
                <a16:creationId xmlns:a16="http://schemas.microsoft.com/office/drawing/2014/main" id="{DE321569-2C12-4E3E-85D9-69EA6FCFF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78" y="1804127"/>
            <a:ext cx="8593244" cy="27207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14699E8-E705-4680-BB21-1B2BD1E743B4}"/>
              </a:ext>
            </a:extLst>
          </p:cNvPr>
          <p:cNvSpPr txBox="1"/>
          <p:nvPr/>
        </p:nvSpPr>
        <p:spPr>
          <a:xfrm>
            <a:off x="6662057" y="4524872"/>
            <a:ext cx="1600200" cy="369332"/>
          </a:xfrm>
          <a:prstGeom prst="rect">
            <a:avLst/>
          </a:prstGeom>
          <a:noFill/>
        </p:spPr>
        <p:txBody>
          <a:bodyPr wrap="square">
            <a:spAutoFit/>
          </a:bodyPr>
          <a:lstStyle/>
          <a:p>
            <a:pPr algn="r"/>
            <a:r>
              <a:rPr lang="en-GB" dirty="0"/>
              <a:t>(Friberg, 2016)</a:t>
            </a:r>
          </a:p>
        </p:txBody>
      </p:sp>
      <p:sp>
        <p:nvSpPr>
          <p:cNvPr id="8" name="TextBox 7">
            <a:extLst>
              <a:ext uri="{FF2B5EF4-FFF2-40B4-BE49-F238E27FC236}">
                <a16:creationId xmlns:a16="http://schemas.microsoft.com/office/drawing/2014/main" id="{45886F1D-D71C-4950-BF5C-F7835AEDC84F}"/>
              </a:ext>
            </a:extLst>
          </p:cNvPr>
          <p:cNvSpPr txBox="1"/>
          <p:nvPr/>
        </p:nvSpPr>
        <p:spPr>
          <a:xfrm>
            <a:off x="1654629" y="5377543"/>
            <a:ext cx="5551714" cy="707886"/>
          </a:xfrm>
          <a:prstGeom prst="rect">
            <a:avLst/>
          </a:prstGeom>
          <a:noFill/>
        </p:spPr>
        <p:txBody>
          <a:bodyPr wrap="square" rtlCol="0">
            <a:spAutoFit/>
          </a:bodyPr>
          <a:lstStyle/>
          <a:p>
            <a:pPr algn="ctr"/>
            <a:r>
              <a:rPr lang="en-GB" sz="2000" dirty="0"/>
              <a:t>Used as a lens to consider how the Scholarship of Learning and teaching (SoTL) was disseminated</a:t>
            </a:r>
          </a:p>
        </p:txBody>
      </p:sp>
    </p:spTree>
    <p:extLst>
      <p:ext uri="{BB962C8B-B14F-4D97-AF65-F5344CB8AC3E}">
        <p14:creationId xmlns:p14="http://schemas.microsoft.com/office/powerpoint/2010/main" val="113270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7016F9F-DD6F-4789-B12D-6FD0E6C52D2E}"/>
              </a:ext>
            </a:extLst>
          </p:cNvPr>
          <p:cNvGraphicFramePr/>
          <p:nvPr>
            <p:extLst>
              <p:ext uri="{D42A27DB-BD31-4B8C-83A1-F6EECF244321}">
                <p14:modId xmlns:p14="http://schemas.microsoft.com/office/powerpoint/2010/main" val="2170162165"/>
              </p:ext>
            </p:extLst>
          </p:nvPr>
        </p:nvGraphicFramePr>
        <p:xfrm>
          <a:off x="1164772" y="1690688"/>
          <a:ext cx="6596742" cy="4886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5F12E1D-65AD-4834-9D22-CAF9E76A97EF}"/>
              </a:ext>
            </a:extLst>
          </p:cNvPr>
          <p:cNvSpPr>
            <a:spLocks noGrp="1"/>
          </p:cNvSpPr>
          <p:nvPr>
            <p:ph type="title"/>
          </p:nvPr>
        </p:nvSpPr>
        <p:spPr/>
        <p:txBody>
          <a:bodyPr>
            <a:normAutofit/>
          </a:bodyPr>
          <a:lstStyle/>
          <a:p>
            <a:r>
              <a:rPr lang="en-GB" sz="4000" b="1">
                <a:solidFill>
                  <a:srgbClr val="AB084F"/>
                </a:solidFill>
                <a:latin typeface="+mn-lt"/>
              </a:rPr>
              <a:t>The 4M Framework</a:t>
            </a:r>
            <a:endParaRPr lang="en-GB" sz="4000" b="1" dirty="0">
              <a:solidFill>
                <a:srgbClr val="AB084F"/>
              </a:solidFill>
              <a:latin typeface="+mn-lt"/>
            </a:endParaRPr>
          </a:p>
        </p:txBody>
      </p:sp>
      <p:sp>
        <p:nvSpPr>
          <p:cNvPr id="5" name="TextBox 4">
            <a:extLst>
              <a:ext uri="{FF2B5EF4-FFF2-40B4-BE49-F238E27FC236}">
                <a16:creationId xmlns:a16="http://schemas.microsoft.com/office/drawing/2014/main" id="{B99D6A00-4ABC-493A-B670-5E697DBDFDB3}"/>
              </a:ext>
            </a:extLst>
          </p:cNvPr>
          <p:cNvSpPr txBox="1"/>
          <p:nvPr/>
        </p:nvSpPr>
        <p:spPr>
          <a:xfrm>
            <a:off x="2569028" y="6308208"/>
            <a:ext cx="6030686" cy="307777"/>
          </a:xfrm>
          <a:prstGeom prst="rect">
            <a:avLst/>
          </a:prstGeom>
          <a:noFill/>
        </p:spPr>
        <p:txBody>
          <a:bodyPr wrap="square">
            <a:spAutoFit/>
          </a:bodyPr>
          <a:lstStyle/>
          <a:p>
            <a:r>
              <a:rPr lang="en-GB" sz="1400"/>
              <a:t>Adapted from Simmons and Taylor (2019) and Simmons (2020) </a:t>
            </a:r>
            <a:endParaRPr lang="en-GB" sz="1400" dirty="0"/>
          </a:p>
        </p:txBody>
      </p:sp>
    </p:spTree>
    <p:extLst>
      <p:ext uri="{BB962C8B-B14F-4D97-AF65-F5344CB8AC3E}">
        <p14:creationId xmlns:p14="http://schemas.microsoft.com/office/powerpoint/2010/main" val="2307075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 levels are Mega, Macro, Meso and Micro">
            <a:extLst>
              <a:ext uri="{FF2B5EF4-FFF2-40B4-BE49-F238E27FC236}">
                <a16:creationId xmlns:a16="http://schemas.microsoft.com/office/drawing/2014/main" id="{2439A14D-287C-4D90-B8BD-E4F5D153D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85" y="1251858"/>
            <a:ext cx="8445823" cy="39583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596F564-BF07-4D16-B612-2AACA4152599}"/>
              </a:ext>
            </a:extLst>
          </p:cNvPr>
          <p:cNvSpPr txBox="1"/>
          <p:nvPr/>
        </p:nvSpPr>
        <p:spPr>
          <a:xfrm>
            <a:off x="936171" y="6012321"/>
            <a:ext cx="6999514" cy="369332"/>
          </a:xfrm>
          <a:prstGeom prst="rect">
            <a:avLst/>
          </a:prstGeom>
          <a:noFill/>
        </p:spPr>
        <p:txBody>
          <a:bodyPr wrap="square">
            <a:spAutoFit/>
          </a:bodyPr>
          <a:lstStyle/>
          <a:p>
            <a:r>
              <a:rPr lang="en-GB" dirty="0">
                <a:hlinkClick r:id="rId4"/>
              </a:rPr>
              <a:t>https://teaching.utoronto.ca/sotl/scholarship-of-leading/sl-introduction/</a:t>
            </a:r>
            <a:endParaRPr lang="en-GB" dirty="0"/>
          </a:p>
        </p:txBody>
      </p:sp>
    </p:spTree>
    <p:extLst>
      <p:ext uri="{BB962C8B-B14F-4D97-AF65-F5344CB8AC3E}">
        <p14:creationId xmlns:p14="http://schemas.microsoft.com/office/powerpoint/2010/main" val="13227352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8559</TotalTime>
  <Words>2260</Words>
  <Application>Microsoft Office PowerPoint</Application>
  <PresentationFormat>On-screen Show (4:3)</PresentationFormat>
  <Paragraphs>175</Paragraphs>
  <Slides>32</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‘Students as Partners co-creating innovative scholarship: Reflections on achievements using the 4M framework’ </vt:lpstr>
      <vt:lpstr>Students as Partners (SaP)</vt:lpstr>
      <vt:lpstr>Types of SaP roles</vt:lpstr>
      <vt:lpstr>HEA Framework for partnership in learning and teaching</vt:lpstr>
      <vt:lpstr>PowerPoint Presentation</vt:lpstr>
      <vt:lpstr>The 4M Framework</vt:lpstr>
      <vt:lpstr>The 4M Framework</vt:lpstr>
      <vt:lpstr>PowerPoint Presentation</vt:lpstr>
      <vt:lpstr>A Students as Partners Case Study</vt:lpstr>
      <vt:lpstr>PowerPoint Presentation</vt:lpstr>
      <vt:lpstr>Exploring new approaches</vt:lpstr>
      <vt:lpstr>Planning achievable outputs</vt:lpstr>
      <vt:lpstr>Students as Partners</vt:lpstr>
      <vt:lpstr>Students as Partners</vt:lpstr>
      <vt:lpstr>Reflecting on achievements using the 4M framework</vt:lpstr>
      <vt:lpstr>meso (departmental)</vt:lpstr>
      <vt:lpstr>macro (institutional)</vt:lpstr>
      <vt:lpstr>macro (institutional)</vt:lpstr>
      <vt:lpstr>macro (institutional)</vt:lpstr>
      <vt:lpstr>macro (institutional)</vt:lpstr>
      <vt:lpstr> mega (broader [higher] education community)  </vt:lpstr>
      <vt:lpstr> mega (broader [higher] education community)  </vt:lpstr>
      <vt:lpstr> mega (broader [higher] education community)  </vt:lpstr>
      <vt:lpstr> micro (individual) </vt:lpstr>
      <vt:lpstr>PowerPoint Presentation</vt:lpstr>
      <vt:lpstr>Overall achievements</vt:lpstr>
      <vt:lpstr>The value of a virtual community of practice (VCoP)</vt:lpstr>
      <vt:lpstr>An open educational resource</vt:lpstr>
      <vt:lpstr>PowerPoint Presentation</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Beckingham, Sue</dc:creator>
  <cp:lastModifiedBy>Beckingham, Sue</cp:lastModifiedBy>
  <cp:revision>75</cp:revision>
  <dcterms:created xsi:type="dcterms:W3CDTF">2021-05-05T07:57:07Z</dcterms:created>
  <dcterms:modified xsi:type="dcterms:W3CDTF">2021-06-16T11:09:10Z</dcterms:modified>
</cp:coreProperties>
</file>