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5"/>
  </p:sldMasterIdLst>
  <p:notesMasterIdLst>
    <p:notesMasterId r:id="rId18"/>
  </p:notesMasterIdLst>
  <p:handoutMasterIdLst>
    <p:handoutMasterId r:id="rId19"/>
  </p:handoutMasterIdLst>
  <p:sldIdLst>
    <p:sldId id="257" r:id="rId6"/>
    <p:sldId id="268" r:id="rId7"/>
    <p:sldId id="291" r:id="rId8"/>
    <p:sldId id="296" r:id="rId9"/>
    <p:sldId id="292" r:id="rId10"/>
    <p:sldId id="299" r:id="rId11"/>
    <p:sldId id="300" r:id="rId12"/>
    <p:sldId id="297" r:id="rId13"/>
    <p:sldId id="301" r:id="rId14"/>
    <p:sldId id="298" r:id="rId15"/>
    <p:sldId id="295" r:id="rId16"/>
    <p:sldId id="285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CB43D7A-2128-4979-BA6C-DD12FE60932B}">
          <p14:sldIdLst>
            <p14:sldId id="257"/>
            <p14:sldId id="268"/>
            <p14:sldId id="291"/>
            <p14:sldId id="296"/>
            <p14:sldId id="292"/>
            <p14:sldId id="299"/>
            <p14:sldId id="300"/>
            <p14:sldId id="297"/>
            <p14:sldId id="301"/>
            <p14:sldId id="298"/>
            <p14:sldId id="295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FFFCC"/>
    <a:srgbClr val="0000CC"/>
    <a:srgbClr val="006699"/>
    <a:srgbClr val="003399"/>
    <a:srgbClr val="000099"/>
    <a:srgbClr val="000066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99" autoAdjust="0"/>
  </p:normalViewPr>
  <p:slideViewPr>
    <p:cSldViewPr snapToGrid="0">
      <p:cViewPr varScale="1">
        <p:scale>
          <a:sx n="67" d="100"/>
          <a:sy n="67" d="100"/>
        </p:scale>
        <p:origin x="5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B0E79-A335-41C7-B604-5C8F7682968B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AA1A-EED4-47F9-A10E-01996BE5C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96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CD731-C9F1-4BFF-B86A-31626A0E2554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AFBE-F1F1-43A9-BCC6-2E62D891AB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20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with students what they think a digital footprint 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AFBE-F1F1-43A9-BCC6-2E62D891AB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91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stories have students seen about those who have lost jobs due to the impact of digital</a:t>
            </a:r>
            <a:r>
              <a:rPr lang="en-GB" baseline="0" dirty="0" smtClean="0"/>
              <a:t> footprints?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AFBE-F1F1-43A9-BCC6-2E62D891AB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585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wish to use this page if working with</a:t>
            </a:r>
            <a:r>
              <a:rPr lang="en-GB" baseline="0" dirty="0" smtClean="0"/>
              <a:t> teachers, substitute other professional standards or remove.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AFBE-F1F1-43A9-BCC6-2E62D891AB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66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 aimed at teachers, this is a very useful website for everybody about privacy settings.</a:t>
            </a:r>
          </a:p>
          <a:p>
            <a:r>
              <a:rPr lang="en-GB" dirty="0" smtClean="0"/>
              <a:t>Give the students some time to look at the website and consider</a:t>
            </a:r>
            <a:r>
              <a:rPr lang="en-GB" baseline="0" dirty="0" smtClean="0"/>
              <a:t> if they need to change any of their privacy settings.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AFBE-F1F1-43A9-BCC6-2E62D891AB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0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with students if they could use </a:t>
            </a:r>
            <a:r>
              <a:rPr lang="en-GB" dirty="0" err="1" smtClean="0"/>
              <a:t>Linkedin</a:t>
            </a:r>
            <a:r>
              <a:rPr lang="en-GB" dirty="0" smtClean="0"/>
              <a:t> and other social media sites to curate</a:t>
            </a:r>
            <a:r>
              <a:rPr lang="en-GB" baseline="0" dirty="0" smtClean="0"/>
              <a:t> a positive digital footprint.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6AFBE-F1F1-43A9-BCC6-2E62D891AB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4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57447" y="6356353"/>
            <a:ext cx="998195" cy="365125"/>
          </a:xfrm>
        </p:spPr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9410" y="6356353"/>
            <a:ext cx="30861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0618" y="6356353"/>
            <a:ext cx="874485" cy="365125"/>
          </a:xfrm>
        </p:spPr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05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41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8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9521"/>
            <a:ext cx="7886700" cy="756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583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90687"/>
            <a:ext cx="3887391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90690"/>
            <a:ext cx="3868340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20536"/>
            <a:ext cx="7886700" cy="6701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80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6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4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6"/>
            <a:ext cx="2949178" cy="9225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6"/>
            <a:ext cx="4629150" cy="4726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890D-B0A2-4DD6-9D42-857405BD751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6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7430" y="6356353"/>
            <a:ext cx="1838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890D-B0A2-4DD6-9D42-857405BD751E}" type="datetimeFigureOut">
              <a:rPr lang="en-GB" smtClean="0"/>
              <a:t>25/01/2021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B5621-A25D-4A13-8CCD-BA9CB3FA636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433" y="2339246"/>
            <a:ext cx="7660918" cy="365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4433" y="1242031"/>
            <a:ext cx="7660918" cy="962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 descr="Anglia_Ruskin_Logo_RGB.png" title="Anglia Ruskin Logo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26" y="285826"/>
            <a:ext cx="2045208" cy="67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sagepub.com/doi/full/10.1177/20427530177517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ky.com/story/kevin-regester-teacher-banned-for-life-for-racist-and-offensive-facebook-posts-11475174" TargetMode="External"/><Relationship Id="rId2" Type="http://schemas.openxmlformats.org/officeDocument/2006/relationships/hyperlink" Target="https://metro.co.uk/2019/06/24/disabled-granddad-sacked-asda-sharing-billy-connolly-sketch-facebook-10049859/?ito=cbsh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.parkin@aru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sagepub.com/doi/full/10.1177/204275301775171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uckduckgo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wgfl.org.uk/resources/checklists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consider what a digital footprint 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learn how to look after and develop our own digital footprints.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learning today?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‘The </a:t>
            </a:r>
            <a:r>
              <a:rPr lang="en-US" dirty="0"/>
              <a:t>concept of curation (see </a:t>
            </a:r>
            <a:r>
              <a:rPr lang="en-US" dirty="0">
                <a:hlinkClick r:id="rId2"/>
              </a:rPr>
              <a:t>Andrews and McDougal, 2012</a:t>
            </a:r>
            <a:r>
              <a:rPr lang="en-US" dirty="0"/>
              <a:t>) is gaining traction in relation to people’s online identity and practice. Given the impact of the internet on employment and career development (</a:t>
            </a:r>
            <a:r>
              <a:rPr lang="en-US" dirty="0">
                <a:hlinkClick r:id="rId2"/>
              </a:rPr>
              <a:t>Hooley, 2012</a:t>
            </a:r>
            <a:r>
              <a:rPr lang="en-US" dirty="0"/>
              <a:t>), curation is an important skill for young people in terms of managing their digital footprints over the longer term</a:t>
            </a:r>
            <a:r>
              <a:rPr lang="en-US" dirty="0" smtClean="0"/>
              <a:t>.’</a:t>
            </a:r>
          </a:p>
          <a:p>
            <a:pPr marL="0" indent="0">
              <a:buNone/>
            </a:pPr>
            <a:r>
              <a:rPr lang="en-US" dirty="0" smtClean="0"/>
              <a:t>(Buchanan et al, 2017)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positive digital footprint?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0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Linkedin</a:t>
            </a:r>
            <a:r>
              <a:rPr lang="en-GB" dirty="0" smtClean="0"/>
              <a:t>?</a:t>
            </a:r>
          </a:p>
          <a:p>
            <a:r>
              <a:rPr lang="en-GB" dirty="0" smtClean="0"/>
              <a:t>Twitter?</a:t>
            </a:r>
          </a:p>
          <a:p>
            <a:r>
              <a:rPr lang="en-GB" dirty="0" smtClean="0"/>
              <a:t>Instagram?</a:t>
            </a:r>
          </a:p>
          <a:p>
            <a:r>
              <a:rPr lang="en-GB" dirty="0" smtClean="0"/>
              <a:t>Facebook?</a:t>
            </a:r>
          </a:p>
          <a:p>
            <a:r>
              <a:rPr lang="en-GB" dirty="0" smtClean="0"/>
              <a:t>Personal versus </a:t>
            </a:r>
            <a:r>
              <a:rPr lang="en-GB" dirty="0" smtClean="0"/>
              <a:t>professional </a:t>
            </a:r>
            <a:r>
              <a:rPr lang="en-GB" dirty="0" smtClean="0"/>
              <a:t>account?</a:t>
            </a:r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Ways to curate a professional digital profile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3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dirty="0"/>
              <a:t>Buchanan, R., Southgate, E., Smith, S. P., Murray, T., &amp; Noble, </a:t>
            </a:r>
            <a:r>
              <a:rPr lang="en-GB" sz="5600" dirty="0" smtClean="0"/>
              <a:t>B., 2017. </a:t>
            </a:r>
            <a:r>
              <a:rPr lang="en-GB" sz="5600" dirty="0"/>
              <a:t>Post no photos, leave no trace: Children’s digital footprint management strategies. </a:t>
            </a:r>
            <a:r>
              <a:rPr lang="en-GB" sz="5600" i="1" dirty="0"/>
              <a:t>E-Learning and Digital Media</a:t>
            </a:r>
            <a:r>
              <a:rPr lang="en-GB" sz="5600" dirty="0"/>
              <a:t>, </a:t>
            </a:r>
            <a:r>
              <a:rPr lang="en-GB" sz="5600" i="1" dirty="0"/>
              <a:t>14</a:t>
            </a:r>
            <a:r>
              <a:rPr lang="en-GB" sz="5600" dirty="0"/>
              <a:t>(5), 275–290.</a:t>
            </a:r>
            <a:endParaRPr lang="en-GB" sz="5600" dirty="0" smtClean="0"/>
          </a:p>
          <a:p>
            <a:pPr marL="0" indent="0">
              <a:buNone/>
            </a:pPr>
            <a:r>
              <a:rPr lang="en-US" sz="5600" dirty="0" smtClean="0"/>
              <a:t>Department </a:t>
            </a:r>
            <a:r>
              <a:rPr lang="en-US" sz="5600" dirty="0"/>
              <a:t>for Education, 2012. </a:t>
            </a:r>
            <a:r>
              <a:rPr lang="en-US" sz="5600" i="1" dirty="0"/>
              <a:t>Teacher's Standards: Guidance For School Leaders, School Staff And Governing Bodies</a:t>
            </a:r>
            <a:r>
              <a:rPr lang="en-US" sz="5600" dirty="0"/>
              <a:t>. Secretary of State for Education, pp.1-15</a:t>
            </a:r>
            <a:r>
              <a:rPr lang="en-US" sz="5600" dirty="0" smtClean="0"/>
              <a:t>.</a:t>
            </a:r>
          </a:p>
          <a:p>
            <a:pPr marL="0" indent="0" fontAlgn="base">
              <a:buNone/>
            </a:pPr>
            <a:r>
              <a:rPr lang="en-US" sz="5600" dirty="0" smtClean="0"/>
              <a:t>Mahmood, B., 2019.</a:t>
            </a:r>
            <a:r>
              <a:rPr lang="en-US" sz="5600" dirty="0"/>
              <a:t> Disabled granddad sacked from </a:t>
            </a:r>
            <a:r>
              <a:rPr lang="en-US" sz="5600" dirty="0" err="1"/>
              <a:t>Asda</a:t>
            </a:r>
            <a:r>
              <a:rPr lang="en-US" sz="5600" dirty="0"/>
              <a:t> for sharing Billy Connolly sketch on </a:t>
            </a:r>
            <a:r>
              <a:rPr lang="en-US" sz="5600" dirty="0" smtClean="0"/>
              <a:t>Facebook.  </a:t>
            </a:r>
            <a:r>
              <a:rPr lang="en-US" sz="5600" i="1" dirty="0" smtClean="0"/>
              <a:t>Metro</a:t>
            </a:r>
            <a:r>
              <a:rPr lang="en-US" sz="5600" dirty="0" smtClean="0"/>
              <a:t>, [online] 24 June.  Available at: </a:t>
            </a:r>
            <a:r>
              <a:rPr lang="en-US" sz="5600" dirty="0" smtClean="0">
                <a:hlinkClick r:id="rId2"/>
              </a:rPr>
              <a:t>https</a:t>
            </a:r>
            <a:r>
              <a:rPr lang="en-US" sz="5600" dirty="0">
                <a:hlinkClick r:id="rId2"/>
              </a:rPr>
              <a:t>://metro.co.uk/2019/06/24/disabled-granddad-sacked-asda-sharing-billy-connolly-sketch-facebook-10049859/?</a:t>
            </a:r>
            <a:r>
              <a:rPr lang="en-US" sz="5600" dirty="0" smtClean="0">
                <a:hlinkClick r:id="rId2"/>
              </a:rPr>
              <a:t>ito=cbshare</a:t>
            </a:r>
            <a:r>
              <a:rPr lang="en-US" sz="5600" dirty="0" smtClean="0"/>
              <a:t> (Accessed on 25 January 2020).</a:t>
            </a:r>
            <a:endParaRPr lang="en-US" sz="5600" dirty="0" smtClean="0"/>
          </a:p>
          <a:p>
            <a:pPr marL="0" indent="0">
              <a:buNone/>
            </a:pPr>
            <a:r>
              <a:rPr lang="en-US" sz="5600" dirty="0" smtClean="0"/>
              <a:t>Sky News, 2018. </a:t>
            </a:r>
            <a:r>
              <a:rPr lang="en-US" sz="5600" dirty="0"/>
              <a:t>Kevin </a:t>
            </a:r>
            <a:r>
              <a:rPr lang="en-US" sz="5600" dirty="0" err="1"/>
              <a:t>Regester</a:t>
            </a:r>
            <a:r>
              <a:rPr lang="en-US" sz="5600" dirty="0"/>
              <a:t>: Teacher banned for life for 'racist and offensive' Facebook </a:t>
            </a:r>
            <a:r>
              <a:rPr lang="en-US" sz="5600" dirty="0" smtClean="0"/>
              <a:t>posts</a:t>
            </a:r>
            <a:r>
              <a:rPr lang="en-US" sz="5600" i="1" dirty="0" smtClean="0"/>
              <a:t>.  Sky News</a:t>
            </a:r>
            <a:r>
              <a:rPr lang="en-US" sz="5600" dirty="0" smtClean="0"/>
              <a:t>, [online] 17 August.  </a:t>
            </a:r>
            <a:r>
              <a:rPr lang="en-US" sz="5600" dirty="0"/>
              <a:t>Available </a:t>
            </a:r>
            <a:r>
              <a:rPr lang="en-US" sz="5600" dirty="0" smtClean="0"/>
              <a:t>at: </a:t>
            </a:r>
            <a:r>
              <a:rPr lang="en-US" sz="5600" dirty="0">
                <a:hlinkClick r:id="rId3"/>
              </a:rPr>
              <a:t>https://</a:t>
            </a:r>
            <a:r>
              <a:rPr lang="en-US" sz="5600" dirty="0" smtClean="0">
                <a:hlinkClick r:id="rId3"/>
              </a:rPr>
              <a:t>news.sky.com/story/kevin-regester-teacher-banned-for-life-for-racist-and-offensive-facebook-posts-11475174</a:t>
            </a:r>
            <a:r>
              <a:rPr lang="en-US" sz="5600" dirty="0" smtClean="0"/>
              <a:t> (Accessed on 25 January 2020).</a:t>
            </a:r>
            <a:endParaRPr lang="en-US" sz="5600" dirty="0"/>
          </a:p>
          <a:p>
            <a:pPr marL="0" indent="0">
              <a:buNone/>
            </a:pPr>
            <a:endParaRPr lang="en-US" sz="5000" dirty="0" smtClean="0"/>
          </a:p>
          <a:p>
            <a:pPr marL="0" indent="0">
              <a:buNone/>
            </a:pPr>
            <a:endParaRPr lang="en-GB" sz="5000" dirty="0" smtClean="0"/>
          </a:p>
          <a:p>
            <a:pPr marL="0" indent="0">
              <a:buNone/>
            </a:pPr>
            <a:r>
              <a:rPr lang="en-GB" sz="4000" dirty="0" smtClean="0"/>
              <a:t>This was created by John Parkin (</a:t>
            </a:r>
            <a:r>
              <a:rPr lang="en-GB" sz="4000" dirty="0" smtClean="0">
                <a:hlinkClick r:id="rId4"/>
              </a:rPr>
              <a:t>john.parkin@aru.ac.uk</a:t>
            </a:r>
            <a:r>
              <a:rPr lang="en-GB" sz="4000" dirty="0" smtClean="0"/>
              <a:t>) </a:t>
            </a:r>
            <a:endParaRPr lang="en-GB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4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ntro de Recursos Poeta José Fanha: Pegada digital" title="digital footprin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2514619"/>
            <a:ext cx="2438400" cy="28384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Digital Footprints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557239" y="2490747"/>
            <a:ext cx="4958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Digital footprint refers to the information and data that people generate, through purposive action or passive recording, when they go online (</a:t>
            </a:r>
            <a:r>
              <a:rPr lang="en-US" dirty="0">
                <a:solidFill>
                  <a:srgbClr val="006ACC"/>
                </a:solidFill>
                <a:latin typeface="arial" panose="020B0604020202020204" pitchFamily="34" charset="0"/>
                <a:hlinkClick r:id="rId4"/>
              </a:rPr>
              <a:t>Thatcher, 2014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). University admissions and employers are increasingly using digital footprints as a means of verifying identity and perceived suitability of candidates for positions within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</a:rPr>
              <a:t>organisations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 (</a:t>
            </a:r>
            <a:r>
              <a:rPr lang="en-US" dirty="0">
                <a:solidFill>
                  <a:srgbClr val="006ACC"/>
                </a:solidFill>
                <a:latin typeface="arial" panose="020B0604020202020204" pitchFamily="34" charset="0"/>
                <a:hlinkClick r:id="rId4"/>
              </a:rPr>
              <a:t>Benson and </a:t>
            </a:r>
            <a:r>
              <a:rPr lang="en-US" dirty="0" err="1">
                <a:solidFill>
                  <a:srgbClr val="006ACC"/>
                </a:solidFill>
                <a:latin typeface="arial" panose="020B0604020202020204" pitchFamily="34" charset="0"/>
                <a:hlinkClick r:id="rId4"/>
              </a:rPr>
              <a:t>Filippaios</a:t>
            </a:r>
            <a:r>
              <a:rPr lang="en-US" dirty="0">
                <a:solidFill>
                  <a:srgbClr val="006ACC"/>
                </a:solidFill>
                <a:latin typeface="arial" panose="020B0604020202020204" pitchFamily="34" charset="0"/>
                <a:hlinkClick r:id="rId4"/>
              </a:rPr>
              <a:t>, 2010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).</a:t>
            </a:r>
          </a:p>
          <a:p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</a:rPr>
              <a:t>(Buchanan et al,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1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Some stories about digital footprints gone wrong …</a:t>
            </a:r>
            <a:endParaRPr lang="en-GB" dirty="0"/>
          </a:p>
        </p:txBody>
      </p:sp>
      <p:pic>
        <p:nvPicPr>
          <p:cNvPr id="4" name="Content Placeholder 3" descr="digital footprint" title="digital footprint"/>
          <p:cNvPicPr>
            <a:picLocks noGrp="1"/>
          </p:cNvPicPr>
          <p:nvPr>
            <p:ph idx="1"/>
          </p:nvPr>
        </p:nvPicPr>
        <p:blipFill rotWithShape="1">
          <a:blip r:embed="rId3"/>
          <a:srcRect l="9638" t="19894" r="26656" b="30865"/>
          <a:stretch/>
        </p:blipFill>
        <p:spPr bwMode="auto">
          <a:xfrm>
            <a:off x="854433" y="2285999"/>
            <a:ext cx="4632325" cy="2265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rticle about digital footprint" title="Newspaper article"/>
          <p:cNvPicPr/>
          <p:nvPr/>
        </p:nvPicPr>
        <p:blipFill rotWithShape="1">
          <a:blip r:embed="rId4"/>
          <a:srcRect l="11190" t="23242" r="37071" b="12547"/>
          <a:stretch/>
        </p:blipFill>
        <p:spPr bwMode="auto">
          <a:xfrm>
            <a:off x="5140712" y="3334313"/>
            <a:ext cx="3653419" cy="2966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433" y="463276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(Sky News, 2018)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140712" y="640441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(Mahmood, 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711" y="126909"/>
            <a:ext cx="7660918" cy="9622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do digital footprints relate to this part of the Teachers’ </a:t>
            </a:r>
            <a:r>
              <a:rPr lang="en-GB" dirty="0" smtClean="0"/>
              <a:t>Standards (2012)?</a:t>
            </a:r>
            <a:endParaRPr lang="en-GB" dirty="0"/>
          </a:p>
        </p:txBody>
      </p:sp>
      <p:pic>
        <p:nvPicPr>
          <p:cNvPr id="4" name="Content Placeholder 3" descr="Teachers' Standards" title="Teachers' Standards"/>
          <p:cNvPicPr>
            <a:picLocks noGrp="1"/>
          </p:cNvPicPr>
          <p:nvPr>
            <p:ph idx="1"/>
          </p:nvPr>
        </p:nvPicPr>
        <p:blipFill rotWithShape="1">
          <a:blip r:embed="rId3"/>
          <a:srcRect l="23598" t="14772" r="27764" b="6637"/>
          <a:stretch/>
        </p:blipFill>
        <p:spPr bwMode="auto">
          <a:xfrm>
            <a:off x="791737" y="1400175"/>
            <a:ext cx="7399763" cy="5301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9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4433" y="1329596"/>
            <a:ext cx="7660918" cy="429968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hlinkClick r:id="rId2"/>
              </a:rPr>
              <a:t>www.duckduckgo.com</a:t>
            </a:r>
            <a:endParaRPr lang="en-GB" dirty="0" smtClean="0"/>
          </a:p>
          <a:p>
            <a:r>
              <a:rPr lang="en-GB" dirty="0" smtClean="0"/>
              <a:t>Why use </a:t>
            </a:r>
            <a:r>
              <a:rPr lang="en-GB" dirty="0" err="1" smtClean="0"/>
              <a:t>Duckduckgo</a:t>
            </a:r>
            <a:r>
              <a:rPr lang="en-GB" dirty="0" smtClean="0"/>
              <a:t>?</a:t>
            </a:r>
          </a:p>
          <a:p>
            <a:r>
              <a:rPr lang="en-GB" dirty="0" smtClean="0"/>
              <a:t>It does not store personal data, so the search for your name will be like a ‘stranger’ is doing it</a:t>
            </a:r>
            <a:r>
              <a:rPr lang="en-GB" dirty="0" smtClean="0"/>
              <a:t>.</a:t>
            </a:r>
          </a:p>
          <a:p>
            <a:r>
              <a:rPr lang="en-GB" dirty="0" smtClean="0"/>
              <a:t>(Try your name and where you </a:t>
            </a:r>
          </a:p>
          <a:p>
            <a:pPr marL="0" indent="0">
              <a:buNone/>
            </a:pPr>
            <a:r>
              <a:rPr lang="en-GB" dirty="0"/>
              <a:t>l</a:t>
            </a:r>
            <a:r>
              <a:rPr lang="en-GB" dirty="0" smtClean="0"/>
              <a:t>ive as well.  Can you find yourself </a:t>
            </a:r>
          </a:p>
          <a:p>
            <a:pPr marL="0" indent="0">
              <a:buNone/>
            </a:pPr>
            <a:r>
              <a:rPr lang="en-GB" dirty="0" smtClean="0"/>
              <a:t>on social media?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433" y="241906"/>
            <a:ext cx="7660918" cy="96228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Please check your name using Duck </a:t>
            </a:r>
            <a:r>
              <a:rPr lang="en-GB" dirty="0" err="1" smtClean="0"/>
              <a:t>Duck</a:t>
            </a:r>
            <a:r>
              <a:rPr lang="en-GB" dirty="0" smtClean="0"/>
              <a:t> Go</a:t>
            </a:r>
            <a:endParaRPr lang="en-GB" dirty="0"/>
          </a:p>
        </p:txBody>
      </p:sp>
      <p:pic>
        <p:nvPicPr>
          <p:cNvPr id="4" name="Picture 3" descr="DuckDuckGo — Wikipédia" title="duckduck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44" y="4333697"/>
            <a:ext cx="3354017" cy="268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3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Were you surprised by anything?</a:t>
            </a:r>
          </a:p>
          <a:p>
            <a:r>
              <a:rPr lang="en-GB" dirty="0" smtClean="0"/>
              <a:t>Did you see anything you did not want to be there?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you find?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10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are privacy settings important?</a:t>
            </a:r>
          </a:p>
          <a:p>
            <a:r>
              <a:rPr lang="en-GB" dirty="0" smtClean="0"/>
              <a:t>How often do you check yours?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settings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47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433" y="333375"/>
            <a:ext cx="7660918" cy="1870937"/>
          </a:xfrm>
        </p:spPr>
        <p:txBody>
          <a:bodyPr>
            <a:normAutofit/>
          </a:bodyPr>
          <a:lstStyle/>
          <a:p>
            <a:r>
              <a:rPr lang="en-GB" dirty="0" smtClean="0"/>
              <a:t>Privacy </a:t>
            </a:r>
            <a:r>
              <a:rPr lang="en-GB" dirty="0" smtClean="0"/>
              <a:t>Settings</a:t>
            </a:r>
            <a:br>
              <a:rPr lang="en-GB" dirty="0" smtClean="0"/>
            </a:br>
            <a:r>
              <a:rPr lang="en-GB" dirty="0" smtClean="0"/>
              <a:t>Please spend some time looking at this website.</a:t>
            </a:r>
            <a:endParaRPr lang="en-GB" dirty="0"/>
          </a:p>
        </p:txBody>
      </p:sp>
      <p:pic>
        <p:nvPicPr>
          <p:cNvPr id="4" name="Content Placeholder 3" descr="SWGFL Checklist" title="SWGFL Checklist"/>
          <p:cNvPicPr>
            <a:picLocks noGrp="1"/>
          </p:cNvPicPr>
          <p:nvPr>
            <p:ph idx="1"/>
          </p:nvPr>
        </p:nvPicPr>
        <p:blipFill rotWithShape="1">
          <a:blip r:embed="rId3"/>
          <a:srcRect l="10193" t="15167" r="10704" b="5653"/>
          <a:stretch/>
        </p:blipFill>
        <p:spPr bwMode="auto">
          <a:xfrm>
            <a:off x="1438084" y="2339975"/>
            <a:ext cx="6493257" cy="3656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31868" y="6255163"/>
            <a:ext cx="41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https://swgfl.org.uk/resources/checklists/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work in a group to come up with a checklist of things to remember when using social media websites.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Privacy Settings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37307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_Blank Accessible Template.potx" id="{14A62D41-1448-416F-AF07-FCBC4F6AEB5B}" vid="{ECEF6575-A890-43BF-98F4-087014A9D1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C78A3FE38A6D4EBDFFD54166609F7F" ma:contentTypeVersion="1" ma:contentTypeDescription="Create a new document." ma:contentTypeScope="" ma:versionID="5b543d561807f886704add8ee8ee1d74">
  <xsd:schema xmlns:xsd="http://www.w3.org/2001/XMLSchema" xmlns:xs="http://www.w3.org/2001/XMLSchema" xmlns:p="http://schemas.microsoft.com/office/2006/metadata/properties" xmlns:ns1="http://schemas.microsoft.com/sharepoint/v3" xmlns:ns2="3f798367-d3e3-4e99-8190-007bc08af46e" targetNamespace="http://schemas.microsoft.com/office/2006/metadata/properties" ma:root="true" ma:fieldsID="0fc9525f2e5f3df008a73d13fe468f2e" ns1:_="" ns2:_="">
    <xsd:import namespace="http://schemas.microsoft.com/sharepoint/v3"/>
    <xsd:import namespace="3f798367-d3e3-4e99-8190-007bc08af4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98367-d3e3-4e99-8190-007bc08af4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f798367-d3e3-4e99-8190-007bc08af46e">JU7QSHKEW6AW-1289416277-24</_dlc_DocId>
    <_dlc_DocIdUrl xmlns="3f798367-d3e3-4e99-8190-007bc08af46e">
      <Url>https://vle.anglia.ac.uk/modules/2016/MOD005360/SEM2-F01CAM/_layouts/15/DocIdRedir.aspx?ID=JU7QSHKEW6AW-1289416277-24</Url>
      <Description>JU7QSHKEW6AW-1289416277-24</Description>
    </_dlc_DocIdUrl>
  </documentManagement>
</p:properties>
</file>

<file path=customXml/itemProps1.xml><?xml version="1.0" encoding="utf-8"?>
<ds:datastoreItem xmlns:ds="http://schemas.openxmlformats.org/officeDocument/2006/customXml" ds:itemID="{2D430017-8F92-4FCC-A2B0-E7D78C125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11C208-6789-41D9-9646-7E8438D2A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798367-d3e3-4e99-8190-007bc08af4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0C85AF-D7D6-4A91-B26D-5F64787AE67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81AB93-528B-4C7D-A323-D8E89E0B9329}">
  <ds:schemaRefs>
    <ds:schemaRef ds:uri="http://www.w3.org/XML/1998/namespace"/>
    <ds:schemaRef ds:uri="http://schemas.microsoft.com/office/2006/metadata/properties"/>
    <ds:schemaRef ds:uri="3f798367-d3e3-4e99-8190-007bc08af46e"/>
    <ds:schemaRef ds:uri="http://schemas.microsoft.com/office/2006/documentManagement/types"/>
    <ds:schemaRef ds:uri="http://purl.org/dc/dcmitype/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Staff_Blank_Template</Template>
  <TotalTime>1675</TotalTime>
  <Words>644</Words>
  <Application>Microsoft Office PowerPoint</Application>
  <PresentationFormat>On-screen Show (4:3)</PresentationFormat>
  <Paragraphs>55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</vt:lpstr>
      <vt:lpstr>Calibri</vt:lpstr>
      <vt:lpstr>2_Custom Design</vt:lpstr>
      <vt:lpstr>What are we learning today?</vt:lpstr>
      <vt:lpstr>Digital Footprints</vt:lpstr>
      <vt:lpstr>Some stories about digital footprints gone wrong …</vt:lpstr>
      <vt:lpstr>How do digital footprints relate to this part of the Teachers’ Standards (2012)?</vt:lpstr>
      <vt:lpstr>Please check your name using Duck Duck Go</vt:lpstr>
      <vt:lpstr>What did you find?</vt:lpstr>
      <vt:lpstr>Privacy settings</vt:lpstr>
      <vt:lpstr>Privacy Settings Please spend some time looking at this website.</vt:lpstr>
      <vt:lpstr>Privacy Settings</vt:lpstr>
      <vt:lpstr>A positive digital footprint?</vt:lpstr>
      <vt:lpstr>Ways to curate a professional digital profile</vt:lpstr>
      <vt:lpstr>References</vt:lpstr>
    </vt:vector>
  </TitlesOfParts>
  <Company>Anglia Ruskin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1</dc:title>
  <dc:creator>Bowser-Angermann, Joanne</dc:creator>
  <cp:lastModifiedBy>Parkin, John</cp:lastModifiedBy>
  <cp:revision>118</cp:revision>
  <cp:lastPrinted>2017-01-24T08:34:30Z</cp:lastPrinted>
  <dcterms:created xsi:type="dcterms:W3CDTF">2016-12-21T13:08:19Z</dcterms:created>
  <dcterms:modified xsi:type="dcterms:W3CDTF">2021-01-25T21:51:08Z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0x01010052C78A3FE38A6D4EBDFFD54166609F7F</vt:lpwstr>
  </property>
  <property fmtid="{D5CDD505-2E9C-101B-9397-08002B2CF9AE}" pid="3" name="_dlc_DocIdItemGuid">
    <vt:lpwstr>05323998-43fe-4ecd-9660-f00d97b0bb4f</vt:lpwstr>
  </property>
</Properties>
</file>