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1" r:id="rId3"/>
    <p:sldId id="262" r:id="rId4"/>
    <p:sldId id="263" r:id="rId5"/>
    <p:sldId id="258" r:id="rId6"/>
    <p:sldId id="264" r:id="rId7"/>
    <p:sldId id="266" r:id="rId8"/>
    <p:sldId id="269" r:id="rId9"/>
    <p:sldId id="274" r:id="rId10"/>
    <p:sldId id="268" r:id="rId11"/>
    <p:sldId id="270" r:id="rId12"/>
    <p:sldId id="271" r:id="rId13"/>
    <p:sldId id="272" r:id="rId14"/>
    <p:sldId id="260" r:id="rId15"/>
    <p:sldId id="267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F6B104-3DD0-4EE4-969F-012C7F48FF4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062A466-C9FC-4462-A1FD-FCB421C679D2}">
      <dgm:prSet phldrT="[Text]" custT="1"/>
      <dgm:spPr/>
      <dgm:t>
        <a:bodyPr/>
        <a:lstStyle/>
        <a:p>
          <a:r>
            <a:rPr lang="en-GB" sz="2000" dirty="0" smtClean="0"/>
            <a:t>Reflect</a:t>
          </a:r>
          <a:endParaRPr lang="en-GB" sz="2000" dirty="0"/>
        </a:p>
      </dgm:t>
    </dgm:pt>
    <dgm:pt modelId="{71832D66-54E0-4C72-8011-644C5AF9D1E5}" type="parTrans" cxnId="{539F04F9-566B-4884-88E5-DF23A9F6A42E}">
      <dgm:prSet/>
      <dgm:spPr/>
      <dgm:t>
        <a:bodyPr/>
        <a:lstStyle/>
        <a:p>
          <a:endParaRPr lang="en-GB"/>
        </a:p>
      </dgm:t>
    </dgm:pt>
    <dgm:pt modelId="{DBB75F00-5787-4ADF-A111-0B6C74213279}" type="sibTrans" cxnId="{539F04F9-566B-4884-88E5-DF23A9F6A42E}">
      <dgm:prSet/>
      <dgm:spPr>
        <a:solidFill>
          <a:schemeClr val="accent1"/>
        </a:solidFill>
      </dgm:spPr>
      <dgm:t>
        <a:bodyPr/>
        <a:lstStyle/>
        <a:p>
          <a:endParaRPr lang="en-GB" dirty="0"/>
        </a:p>
      </dgm:t>
    </dgm:pt>
    <dgm:pt modelId="{02E2ECFF-D634-4F71-8C96-ADAA18C06BF7}">
      <dgm:prSet phldrT="[Text]" custT="1"/>
      <dgm:spPr/>
      <dgm:t>
        <a:bodyPr/>
        <a:lstStyle/>
        <a:p>
          <a:r>
            <a:rPr lang="en-GB" sz="2000" dirty="0" smtClean="0"/>
            <a:t>Summarise</a:t>
          </a:r>
          <a:endParaRPr lang="en-GB" sz="2100" dirty="0"/>
        </a:p>
      </dgm:t>
    </dgm:pt>
    <dgm:pt modelId="{00234B01-7E80-4BC0-946D-ABEBE06E5171}" type="parTrans" cxnId="{3E9C081D-A4BE-4578-9C08-8A25AB8BA8E0}">
      <dgm:prSet/>
      <dgm:spPr/>
      <dgm:t>
        <a:bodyPr/>
        <a:lstStyle/>
        <a:p>
          <a:endParaRPr lang="en-GB"/>
        </a:p>
      </dgm:t>
    </dgm:pt>
    <dgm:pt modelId="{DFE868AB-C2DA-4CAB-8C11-CFDD5B30DBF5}" type="sibTrans" cxnId="{3E9C081D-A4BE-4578-9C08-8A25AB8BA8E0}">
      <dgm:prSet/>
      <dgm:spPr>
        <a:solidFill>
          <a:schemeClr val="accent1"/>
        </a:solidFill>
      </dgm:spPr>
      <dgm:t>
        <a:bodyPr/>
        <a:lstStyle/>
        <a:p>
          <a:endParaRPr lang="en-GB" dirty="0"/>
        </a:p>
      </dgm:t>
    </dgm:pt>
    <dgm:pt modelId="{6E39FE37-C1FC-4020-8F89-56AA29205C7B}">
      <dgm:prSet phldrT="[Text]" custT="1"/>
      <dgm:spPr/>
      <dgm:t>
        <a:bodyPr/>
        <a:lstStyle/>
        <a:p>
          <a:r>
            <a:rPr lang="en-GB" sz="2000" dirty="0" smtClean="0"/>
            <a:t>Feedback</a:t>
          </a:r>
          <a:endParaRPr lang="en-GB" sz="2000" dirty="0"/>
        </a:p>
      </dgm:t>
    </dgm:pt>
    <dgm:pt modelId="{34B129DD-1DF7-417D-ADFD-7ACCDA29678B}" type="parTrans" cxnId="{3D306F84-14BA-4C89-B6D5-56C630C41E58}">
      <dgm:prSet/>
      <dgm:spPr/>
      <dgm:t>
        <a:bodyPr/>
        <a:lstStyle/>
        <a:p>
          <a:endParaRPr lang="en-GB"/>
        </a:p>
      </dgm:t>
    </dgm:pt>
    <dgm:pt modelId="{D0E33783-6C8D-4431-9C8F-1744BB29F1D6}" type="sibTrans" cxnId="{3D306F84-14BA-4C89-B6D5-56C630C41E58}">
      <dgm:prSet/>
      <dgm:spPr/>
      <dgm:t>
        <a:bodyPr/>
        <a:lstStyle/>
        <a:p>
          <a:endParaRPr lang="en-GB"/>
        </a:p>
      </dgm:t>
    </dgm:pt>
    <dgm:pt modelId="{9F792636-382F-4F3C-A0DA-E311FF251A04}" type="pres">
      <dgm:prSet presAssocID="{74F6B104-3DD0-4EE4-969F-012C7F48FF45}" presName="Name0" presStyleCnt="0">
        <dgm:presLayoutVars>
          <dgm:dir/>
          <dgm:resizeHandles val="exact"/>
        </dgm:presLayoutVars>
      </dgm:prSet>
      <dgm:spPr/>
    </dgm:pt>
    <dgm:pt modelId="{B5045C99-873F-4BEC-99A5-22F67B60942C}" type="pres">
      <dgm:prSet presAssocID="{D062A466-C9FC-4462-A1FD-FCB421C679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07D380-22F1-4BA3-B823-55F67FECA886}" type="pres">
      <dgm:prSet presAssocID="{DBB75F00-5787-4ADF-A111-0B6C74213279}" presName="sibTrans" presStyleLbl="sibTrans2D1" presStyleIdx="0" presStyleCnt="2" custScaleX="127248" custScaleY="54388"/>
      <dgm:spPr/>
      <dgm:t>
        <a:bodyPr/>
        <a:lstStyle/>
        <a:p>
          <a:endParaRPr lang="en-GB"/>
        </a:p>
      </dgm:t>
    </dgm:pt>
    <dgm:pt modelId="{4CB56A81-D53E-4709-9DB8-84DCAD8D22C5}" type="pres">
      <dgm:prSet presAssocID="{DBB75F00-5787-4ADF-A111-0B6C74213279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FABFAEFE-720A-46EC-A29F-91DF0B6D293B}" type="pres">
      <dgm:prSet presAssocID="{02E2ECFF-D634-4F71-8C96-ADAA18C06BF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5DE21F-A433-4A24-9791-257E8A24C9E6}" type="pres">
      <dgm:prSet presAssocID="{DFE868AB-C2DA-4CAB-8C11-CFDD5B30DBF5}" presName="sibTrans" presStyleLbl="sibTrans2D1" presStyleIdx="1" presStyleCnt="2" custScaleX="127248" custScaleY="54388"/>
      <dgm:spPr/>
      <dgm:t>
        <a:bodyPr/>
        <a:lstStyle/>
        <a:p>
          <a:endParaRPr lang="en-GB"/>
        </a:p>
      </dgm:t>
    </dgm:pt>
    <dgm:pt modelId="{78244F89-C9D9-46A8-8BB6-CB12453D4C44}" type="pres">
      <dgm:prSet presAssocID="{DFE868AB-C2DA-4CAB-8C11-CFDD5B30DBF5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2EEA292D-0ECD-4331-843C-F970EA41FCB2}" type="pres">
      <dgm:prSet presAssocID="{6E39FE37-C1FC-4020-8F89-56AA29205C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43F3D0-6E90-4A93-A46E-966AA89E9EBE}" type="presOf" srcId="{DFE868AB-C2DA-4CAB-8C11-CFDD5B30DBF5}" destId="{E55DE21F-A433-4A24-9791-257E8A24C9E6}" srcOrd="0" destOrd="0" presId="urn:microsoft.com/office/officeart/2005/8/layout/process1"/>
    <dgm:cxn modelId="{539F04F9-566B-4884-88E5-DF23A9F6A42E}" srcId="{74F6B104-3DD0-4EE4-969F-012C7F48FF45}" destId="{D062A466-C9FC-4462-A1FD-FCB421C679D2}" srcOrd="0" destOrd="0" parTransId="{71832D66-54E0-4C72-8011-644C5AF9D1E5}" sibTransId="{DBB75F00-5787-4ADF-A111-0B6C74213279}"/>
    <dgm:cxn modelId="{FCE5B2A5-364D-4836-9581-F360BFB7C0FF}" type="presOf" srcId="{DFE868AB-C2DA-4CAB-8C11-CFDD5B30DBF5}" destId="{78244F89-C9D9-46A8-8BB6-CB12453D4C44}" srcOrd="1" destOrd="0" presId="urn:microsoft.com/office/officeart/2005/8/layout/process1"/>
    <dgm:cxn modelId="{93737BAC-BF9C-40CA-A9DC-ECE797B939CB}" type="presOf" srcId="{02E2ECFF-D634-4F71-8C96-ADAA18C06BF7}" destId="{FABFAEFE-720A-46EC-A29F-91DF0B6D293B}" srcOrd="0" destOrd="0" presId="urn:microsoft.com/office/officeart/2005/8/layout/process1"/>
    <dgm:cxn modelId="{A58684A5-5E80-45CA-BCF4-8048F6080B98}" type="presOf" srcId="{6E39FE37-C1FC-4020-8F89-56AA29205C7B}" destId="{2EEA292D-0ECD-4331-843C-F970EA41FCB2}" srcOrd="0" destOrd="0" presId="urn:microsoft.com/office/officeart/2005/8/layout/process1"/>
    <dgm:cxn modelId="{F282C4CE-21DC-4FF3-83A0-FA3BC5E1D2D5}" type="presOf" srcId="{DBB75F00-5787-4ADF-A111-0B6C74213279}" destId="{4CB56A81-D53E-4709-9DB8-84DCAD8D22C5}" srcOrd="1" destOrd="0" presId="urn:microsoft.com/office/officeart/2005/8/layout/process1"/>
    <dgm:cxn modelId="{73475FB2-EB76-41F3-85A9-2E9996AD8811}" type="presOf" srcId="{DBB75F00-5787-4ADF-A111-0B6C74213279}" destId="{8F07D380-22F1-4BA3-B823-55F67FECA886}" srcOrd="0" destOrd="0" presId="urn:microsoft.com/office/officeart/2005/8/layout/process1"/>
    <dgm:cxn modelId="{4BDB7023-70AF-415A-B0B0-5D4B3E3B76BC}" type="presOf" srcId="{74F6B104-3DD0-4EE4-969F-012C7F48FF45}" destId="{9F792636-382F-4F3C-A0DA-E311FF251A04}" srcOrd="0" destOrd="0" presId="urn:microsoft.com/office/officeart/2005/8/layout/process1"/>
    <dgm:cxn modelId="{383C0EDA-6494-4C35-8A25-EBE33C757AB3}" type="presOf" srcId="{D062A466-C9FC-4462-A1FD-FCB421C679D2}" destId="{B5045C99-873F-4BEC-99A5-22F67B60942C}" srcOrd="0" destOrd="0" presId="urn:microsoft.com/office/officeart/2005/8/layout/process1"/>
    <dgm:cxn modelId="{3E9C081D-A4BE-4578-9C08-8A25AB8BA8E0}" srcId="{74F6B104-3DD0-4EE4-969F-012C7F48FF45}" destId="{02E2ECFF-D634-4F71-8C96-ADAA18C06BF7}" srcOrd="1" destOrd="0" parTransId="{00234B01-7E80-4BC0-946D-ABEBE06E5171}" sibTransId="{DFE868AB-C2DA-4CAB-8C11-CFDD5B30DBF5}"/>
    <dgm:cxn modelId="{3D306F84-14BA-4C89-B6D5-56C630C41E58}" srcId="{74F6B104-3DD0-4EE4-969F-012C7F48FF45}" destId="{6E39FE37-C1FC-4020-8F89-56AA29205C7B}" srcOrd="2" destOrd="0" parTransId="{34B129DD-1DF7-417D-ADFD-7ACCDA29678B}" sibTransId="{D0E33783-6C8D-4431-9C8F-1744BB29F1D6}"/>
    <dgm:cxn modelId="{541E01AE-6FAB-4A1D-B8F0-82222E30A53D}" type="presParOf" srcId="{9F792636-382F-4F3C-A0DA-E311FF251A04}" destId="{B5045C99-873F-4BEC-99A5-22F67B60942C}" srcOrd="0" destOrd="0" presId="urn:microsoft.com/office/officeart/2005/8/layout/process1"/>
    <dgm:cxn modelId="{138038D9-5923-4041-9A7F-389A6CDA687A}" type="presParOf" srcId="{9F792636-382F-4F3C-A0DA-E311FF251A04}" destId="{8F07D380-22F1-4BA3-B823-55F67FECA886}" srcOrd="1" destOrd="0" presId="urn:microsoft.com/office/officeart/2005/8/layout/process1"/>
    <dgm:cxn modelId="{4EB14E62-2E26-47E6-A87F-F73992D14ECD}" type="presParOf" srcId="{8F07D380-22F1-4BA3-B823-55F67FECA886}" destId="{4CB56A81-D53E-4709-9DB8-84DCAD8D22C5}" srcOrd="0" destOrd="0" presId="urn:microsoft.com/office/officeart/2005/8/layout/process1"/>
    <dgm:cxn modelId="{F1E79029-8AF7-46B0-8675-F007F313E6DF}" type="presParOf" srcId="{9F792636-382F-4F3C-A0DA-E311FF251A04}" destId="{FABFAEFE-720A-46EC-A29F-91DF0B6D293B}" srcOrd="2" destOrd="0" presId="urn:microsoft.com/office/officeart/2005/8/layout/process1"/>
    <dgm:cxn modelId="{E57CC6F3-2D60-463F-9951-285DFD9D592F}" type="presParOf" srcId="{9F792636-382F-4F3C-A0DA-E311FF251A04}" destId="{E55DE21F-A433-4A24-9791-257E8A24C9E6}" srcOrd="3" destOrd="0" presId="urn:microsoft.com/office/officeart/2005/8/layout/process1"/>
    <dgm:cxn modelId="{6A9E7E9C-53DC-4C0E-B451-B638CBD86877}" type="presParOf" srcId="{E55DE21F-A433-4A24-9791-257E8A24C9E6}" destId="{78244F89-C9D9-46A8-8BB6-CB12453D4C44}" srcOrd="0" destOrd="0" presId="urn:microsoft.com/office/officeart/2005/8/layout/process1"/>
    <dgm:cxn modelId="{DAAE6FFA-9534-41F3-AE59-30FBD1913951}" type="presParOf" srcId="{9F792636-382F-4F3C-A0DA-E311FF251A04}" destId="{2EEA292D-0ECD-4331-843C-F970EA41FCB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F6B104-3DD0-4EE4-969F-012C7F48FF4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062A466-C9FC-4462-A1FD-FCB421C679D2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2000" b="1" dirty="0" smtClean="0">
              <a:solidFill>
                <a:srgbClr val="002060"/>
              </a:solidFill>
            </a:rPr>
            <a:t>Reflect</a:t>
          </a:r>
          <a:endParaRPr lang="en-GB" sz="2000" b="1" dirty="0">
            <a:solidFill>
              <a:srgbClr val="002060"/>
            </a:solidFill>
          </a:endParaRPr>
        </a:p>
      </dgm:t>
    </dgm:pt>
    <dgm:pt modelId="{71832D66-54E0-4C72-8011-644C5AF9D1E5}" type="parTrans" cxnId="{539F04F9-566B-4884-88E5-DF23A9F6A42E}">
      <dgm:prSet/>
      <dgm:spPr/>
      <dgm:t>
        <a:bodyPr/>
        <a:lstStyle/>
        <a:p>
          <a:endParaRPr lang="en-GB"/>
        </a:p>
      </dgm:t>
    </dgm:pt>
    <dgm:pt modelId="{DBB75F00-5787-4ADF-A111-0B6C74213279}" type="sibTrans" cxnId="{539F04F9-566B-4884-88E5-DF23A9F6A42E}">
      <dgm:prSet/>
      <dgm:spPr>
        <a:solidFill>
          <a:schemeClr val="accent1"/>
        </a:solidFill>
      </dgm:spPr>
      <dgm:t>
        <a:bodyPr/>
        <a:lstStyle/>
        <a:p>
          <a:endParaRPr lang="en-GB" dirty="0"/>
        </a:p>
      </dgm:t>
    </dgm:pt>
    <dgm:pt modelId="{02E2ECFF-D634-4F71-8C96-ADAA18C06BF7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2000" b="1" dirty="0" smtClean="0">
              <a:solidFill>
                <a:srgbClr val="002060"/>
              </a:solidFill>
            </a:rPr>
            <a:t>Summarise</a:t>
          </a:r>
          <a:endParaRPr lang="en-GB" sz="2100" b="1" dirty="0">
            <a:solidFill>
              <a:srgbClr val="002060"/>
            </a:solidFill>
          </a:endParaRPr>
        </a:p>
      </dgm:t>
    </dgm:pt>
    <dgm:pt modelId="{00234B01-7E80-4BC0-946D-ABEBE06E5171}" type="parTrans" cxnId="{3E9C081D-A4BE-4578-9C08-8A25AB8BA8E0}">
      <dgm:prSet/>
      <dgm:spPr/>
      <dgm:t>
        <a:bodyPr/>
        <a:lstStyle/>
        <a:p>
          <a:endParaRPr lang="en-GB"/>
        </a:p>
      </dgm:t>
    </dgm:pt>
    <dgm:pt modelId="{DFE868AB-C2DA-4CAB-8C11-CFDD5B30DBF5}" type="sibTrans" cxnId="{3E9C081D-A4BE-4578-9C08-8A25AB8BA8E0}">
      <dgm:prSet/>
      <dgm:spPr>
        <a:solidFill>
          <a:schemeClr val="accent1"/>
        </a:solidFill>
      </dgm:spPr>
      <dgm:t>
        <a:bodyPr/>
        <a:lstStyle/>
        <a:p>
          <a:endParaRPr lang="en-GB" dirty="0"/>
        </a:p>
      </dgm:t>
    </dgm:pt>
    <dgm:pt modelId="{6E39FE37-C1FC-4020-8F89-56AA29205C7B}">
      <dgm:prSet phldrT="[Text]" custT="1"/>
      <dgm:spPr>
        <a:solidFill>
          <a:schemeClr val="bg1"/>
        </a:solidFill>
      </dgm:spPr>
      <dgm:t>
        <a:bodyPr/>
        <a:lstStyle/>
        <a:p>
          <a:r>
            <a:rPr lang="en-GB" sz="2000" b="1" dirty="0" smtClean="0">
              <a:solidFill>
                <a:srgbClr val="002060"/>
              </a:solidFill>
            </a:rPr>
            <a:t>Feedback</a:t>
          </a:r>
          <a:endParaRPr lang="en-GB" sz="2000" b="1" dirty="0">
            <a:solidFill>
              <a:srgbClr val="002060"/>
            </a:solidFill>
          </a:endParaRPr>
        </a:p>
      </dgm:t>
    </dgm:pt>
    <dgm:pt modelId="{34B129DD-1DF7-417D-ADFD-7ACCDA29678B}" type="parTrans" cxnId="{3D306F84-14BA-4C89-B6D5-56C630C41E58}">
      <dgm:prSet/>
      <dgm:spPr/>
      <dgm:t>
        <a:bodyPr/>
        <a:lstStyle/>
        <a:p>
          <a:endParaRPr lang="en-GB"/>
        </a:p>
      </dgm:t>
    </dgm:pt>
    <dgm:pt modelId="{D0E33783-6C8D-4431-9C8F-1744BB29F1D6}" type="sibTrans" cxnId="{3D306F84-14BA-4C89-B6D5-56C630C41E58}">
      <dgm:prSet/>
      <dgm:spPr/>
      <dgm:t>
        <a:bodyPr/>
        <a:lstStyle/>
        <a:p>
          <a:endParaRPr lang="en-GB"/>
        </a:p>
      </dgm:t>
    </dgm:pt>
    <dgm:pt modelId="{9F792636-382F-4F3C-A0DA-E311FF251A04}" type="pres">
      <dgm:prSet presAssocID="{74F6B104-3DD0-4EE4-969F-012C7F48FF45}" presName="Name0" presStyleCnt="0">
        <dgm:presLayoutVars>
          <dgm:dir/>
          <dgm:resizeHandles val="exact"/>
        </dgm:presLayoutVars>
      </dgm:prSet>
      <dgm:spPr/>
    </dgm:pt>
    <dgm:pt modelId="{B5045C99-873F-4BEC-99A5-22F67B60942C}" type="pres">
      <dgm:prSet presAssocID="{D062A466-C9FC-4462-A1FD-FCB421C679D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F07D380-22F1-4BA3-B823-55F67FECA886}" type="pres">
      <dgm:prSet presAssocID="{DBB75F00-5787-4ADF-A111-0B6C74213279}" presName="sibTrans" presStyleLbl="sibTrans2D1" presStyleIdx="0" presStyleCnt="2" custScaleX="127248" custScaleY="54388"/>
      <dgm:spPr/>
      <dgm:t>
        <a:bodyPr/>
        <a:lstStyle/>
        <a:p>
          <a:endParaRPr lang="en-GB"/>
        </a:p>
      </dgm:t>
    </dgm:pt>
    <dgm:pt modelId="{4CB56A81-D53E-4709-9DB8-84DCAD8D22C5}" type="pres">
      <dgm:prSet presAssocID="{DBB75F00-5787-4ADF-A111-0B6C74213279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FABFAEFE-720A-46EC-A29F-91DF0B6D293B}" type="pres">
      <dgm:prSet presAssocID="{02E2ECFF-D634-4F71-8C96-ADAA18C06BF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5DE21F-A433-4A24-9791-257E8A24C9E6}" type="pres">
      <dgm:prSet presAssocID="{DFE868AB-C2DA-4CAB-8C11-CFDD5B30DBF5}" presName="sibTrans" presStyleLbl="sibTrans2D1" presStyleIdx="1" presStyleCnt="2" custScaleX="127248" custScaleY="54388"/>
      <dgm:spPr/>
      <dgm:t>
        <a:bodyPr/>
        <a:lstStyle/>
        <a:p>
          <a:endParaRPr lang="en-GB"/>
        </a:p>
      </dgm:t>
    </dgm:pt>
    <dgm:pt modelId="{78244F89-C9D9-46A8-8BB6-CB12453D4C44}" type="pres">
      <dgm:prSet presAssocID="{DFE868AB-C2DA-4CAB-8C11-CFDD5B30DBF5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2EEA292D-0ECD-4331-843C-F970EA41FCB2}" type="pres">
      <dgm:prSet presAssocID="{6E39FE37-C1FC-4020-8F89-56AA29205C7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4460A06-1370-47A0-B0A3-FB59A441BC29}" type="presOf" srcId="{DFE868AB-C2DA-4CAB-8C11-CFDD5B30DBF5}" destId="{78244F89-C9D9-46A8-8BB6-CB12453D4C44}" srcOrd="1" destOrd="0" presId="urn:microsoft.com/office/officeart/2005/8/layout/process1"/>
    <dgm:cxn modelId="{05F7A025-A921-45A6-A5B6-4016428CD204}" type="presOf" srcId="{74F6B104-3DD0-4EE4-969F-012C7F48FF45}" destId="{9F792636-382F-4F3C-A0DA-E311FF251A04}" srcOrd="0" destOrd="0" presId="urn:microsoft.com/office/officeart/2005/8/layout/process1"/>
    <dgm:cxn modelId="{FE14E43B-F1B4-42C8-AA91-B5EA42E79031}" type="presOf" srcId="{DBB75F00-5787-4ADF-A111-0B6C74213279}" destId="{4CB56A81-D53E-4709-9DB8-84DCAD8D22C5}" srcOrd="1" destOrd="0" presId="urn:microsoft.com/office/officeart/2005/8/layout/process1"/>
    <dgm:cxn modelId="{539F04F9-566B-4884-88E5-DF23A9F6A42E}" srcId="{74F6B104-3DD0-4EE4-969F-012C7F48FF45}" destId="{D062A466-C9FC-4462-A1FD-FCB421C679D2}" srcOrd="0" destOrd="0" parTransId="{71832D66-54E0-4C72-8011-644C5AF9D1E5}" sibTransId="{DBB75F00-5787-4ADF-A111-0B6C74213279}"/>
    <dgm:cxn modelId="{9B8343AD-4095-45FC-9E2D-B9DDA9EB3E99}" type="presOf" srcId="{02E2ECFF-D634-4F71-8C96-ADAA18C06BF7}" destId="{FABFAEFE-720A-46EC-A29F-91DF0B6D293B}" srcOrd="0" destOrd="0" presId="urn:microsoft.com/office/officeart/2005/8/layout/process1"/>
    <dgm:cxn modelId="{DCC55611-948B-49F9-9721-9D04C4B00882}" type="presOf" srcId="{DFE868AB-C2DA-4CAB-8C11-CFDD5B30DBF5}" destId="{E55DE21F-A433-4A24-9791-257E8A24C9E6}" srcOrd="0" destOrd="0" presId="urn:microsoft.com/office/officeart/2005/8/layout/process1"/>
    <dgm:cxn modelId="{F203FA77-82CE-4209-AF2C-161656DE677D}" type="presOf" srcId="{6E39FE37-C1FC-4020-8F89-56AA29205C7B}" destId="{2EEA292D-0ECD-4331-843C-F970EA41FCB2}" srcOrd="0" destOrd="0" presId="urn:microsoft.com/office/officeart/2005/8/layout/process1"/>
    <dgm:cxn modelId="{3E9ADDCE-8C4D-454F-83E9-7B094B97168E}" type="presOf" srcId="{DBB75F00-5787-4ADF-A111-0B6C74213279}" destId="{8F07D380-22F1-4BA3-B823-55F67FECA886}" srcOrd="0" destOrd="0" presId="urn:microsoft.com/office/officeart/2005/8/layout/process1"/>
    <dgm:cxn modelId="{A8953D52-770C-4D3E-A67F-8EB79198F5C2}" type="presOf" srcId="{D062A466-C9FC-4462-A1FD-FCB421C679D2}" destId="{B5045C99-873F-4BEC-99A5-22F67B60942C}" srcOrd="0" destOrd="0" presId="urn:microsoft.com/office/officeart/2005/8/layout/process1"/>
    <dgm:cxn modelId="{3E9C081D-A4BE-4578-9C08-8A25AB8BA8E0}" srcId="{74F6B104-3DD0-4EE4-969F-012C7F48FF45}" destId="{02E2ECFF-D634-4F71-8C96-ADAA18C06BF7}" srcOrd="1" destOrd="0" parTransId="{00234B01-7E80-4BC0-946D-ABEBE06E5171}" sibTransId="{DFE868AB-C2DA-4CAB-8C11-CFDD5B30DBF5}"/>
    <dgm:cxn modelId="{3D306F84-14BA-4C89-B6D5-56C630C41E58}" srcId="{74F6B104-3DD0-4EE4-969F-012C7F48FF45}" destId="{6E39FE37-C1FC-4020-8F89-56AA29205C7B}" srcOrd="2" destOrd="0" parTransId="{34B129DD-1DF7-417D-ADFD-7ACCDA29678B}" sibTransId="{D0E33783-6C8D-4431-9C8F-1744BB29F1D6}"/>
    <dgm:cxn modelId="{29A3FDC8-7445-46B5-B54D-1FB3F6A3E4C1}" type="presParOf" srcId="{9F792636-382F-4F3C-A0DA-E311FF251A04}" destId="{B5045C99-873F-4BEC-99A5-22F67B60942C}" srcOrd="0" destOrd="0" presId="urn:microsoft.com/office/officeart/2005/8/layout/process1"/>
    <dgm:cxn modelId="{60A0794A-A319-4127-867E-90051282F17B}" type="presParOf" srcId="{9F792636-382F-4F3C-A0DA-E311FF251A04}" destId="{8F07D380-22F1-4BA3-B823-55F67FECA886}" srcOrd="1" destOrd="0" presId="urn:microsoft.com/office/officeart/2005/8/layout/process1"/>
    <dgm:cxn modelId="{AB4C7A90-FD0D-418A-8594-44417D4B0430}" type="presParOf" srcId="{8F07D380-22F1-4BA3-B823-55F67FECA886}" destId="{4CB56A81-D53E-4709-9DB8-84DCAD8D22C5}" srcOrd="0" destOrd="0" presId="urn:microsoft.com/office/officeart/2005/8/layout/process1"/>
    <dgm:cxn modelId="{C58B15E3-DE8F-4F4A-B19C-4C8DCE1E5DC0}" type="presParOf" srcId="{9F792636-382F-4F3C-A0DA-E311FF251A04}" destId="{FABFAEFE-720A-46EC-A29F-91DF0B6D293B}" srcOrd="2" destOrd="0" presId="urn:microsoft.com/office/officeart/2005/8/layout/process1"/>
    <dgm:cxn modelId="{50D03B20-2AED-4F37-BDCE-54FB70A7FD36}" type="presParOf" srcId="{9F792636-382F-4F3C-A0DA-E311FF251A04}" destId="{E55DE21F-A433-4A24-9791-257E8A24C9E6}" srcOrd="3" destOrd="0" presId="urn:microsoft.com/office/officeart/2005/8/layout/process1"/>
    <dgm:cxn modelId="{08ECBEEC-BCD0-4B88-84BF-4BE334BD8510}" type="presParOf" srcId="{E55DE21F-A433-4A24-9791-257E8A24C9E6}" destId="{78244F89-C9D9-46A8-8BB6-CB12453D4C44}" srcOrd="0" destOrd="0" presId="urn:microsoft.com/office/officeart/2005/8/layout/process1"/>
    <dgm:cxn modelId="{6F73BF41-3073-425D-90F0-4D3249A7E854}" type="presParOf" srcId="{9F792636-382F-4F3C-A0DA-E311FF251A04}" destId="{2EEA292D-0ECD-4331-843C-F970EA41FCB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45C99-873F-4BEC-99A5-22F67B60942C}">
      <dsp:nvSpPr>
        <dsp:cNvPr id="0" name=""/>
        <dsp:cNvSpPr/>
      </dsp:nvSpPr>
      <dsp:spPr>
        <a:xfrm>
          <a:off x="5357" y="499578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Reflect</a:t>
          </a:r>
          <a:endParaRPr lang="en-GB" sz="2000" kern="1200" dirty="0"/>
        </a:p>
      </dsp:txBody>
      <dsp:txXfrm>
        <a:off x="33499" y="527720"/>
        <a:ext cx="1545106" cy="904550"/>
      </dsp:txXfrm>
    </dsp:sp>
    <dsp:sp modelId="{8F07D380-22F1-4BA3-B823-55F67FECA886}">
      <dsp:nvSpPr>
        <dsp:cNvPr id="0" name=""/>
        <dsp:cNvSpPr/>
      </dsp:nvSpPr>
      <dsp:spPr>
        <a:xfrm>
          <a:off x="1720634" y="871996"/>
          <a:ext cx="432000" cy="21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1720634" y="915196"/>
        <a:ext cx="367200" cy="129599"/>
      </dsp:txXfrm>
    </dsp:sp>
    <dsp:sp modelId="{FABFAEFE-720A-46EC-A29F-91DF0B6D293B}">
      <dsp:nvSpPr>
        <dsp:cNvPr id="0" name=""/>
        <dsp:cNvSpPr/>
      </dsp:nvSpPr>
      <dsp:spPr>
        <a:xfrm>
          <a:off x="2247304" y="499578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Summarise</a:t>
          </a:r>
          <a:endParaRPr lang="en-GB" sz="2100" kern="1200" dirty="0"/>
        </a:p>
      </dsp:txBody>
      <dsp:txXfrm>
        <a:off x="2275446" y="527720"/>
        <a:ext cx="1545106" cy="904550"/>
      </dsp:txXfrm>
    </dsp:sp>
    <dsp:sp modelId="{E55DE21F-A433-4A24-9791-257E8A24C9E6}">
      <dsp:nvSpPr>
        <dsp:cNvPr id="0" name=""/>
        <dsp:cNvSpPr/>
      </dsp:nvSpPr>
      <dsp:spPr>
        <a:xfrm>
          <a:off x="3962581" y="871996"/>
          <a:ext cx="432000" cy="21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3962581" y="915196"/>
        <a:ext cx="367200" cy="129599"/>
      </dsp:txXfrm>
    </dsp:sp>
    <dsp:sp modelId="{2EEA292D-0ECD-4331-843C-F970EA41FCB2}">
      <dsp:nvSpPr>
        <dsp:cNvPr id="0" name=""/>
        <dsp:cNvSpPr/>
      </dsp:nvSpPr>
      <dsp:spPr>
        <a:xfrm>
          <a:off x="4489251" y="499578"/>
          <a:ext cx="1601390" cy="960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Feedback</a:t>
          </a:r>
          <a:endParaRPr lang="en-GB" sz="2000" kern="1200" dirty="0"/>
        </a:p>
      </dsp:txBody>
      <dsp:txXfrm>
        <a:off x="4517393" y="527720"/>
        <a:ext cx="1545106" cy="904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45C99-873F-4BEC-99A5-22F67B60942C}">
      <dsp:nvSpPr>
        <dsp:cNvPr id="0" name=""/>
        <dsp:cNvSpPr/>
      </dsp:nvSpPr>
      <dsp:spPr>
        <a:xfrm>
          <a:off x="5357" y="499578"/>
          <a:ext cx="1601390" cy="96083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Reflect</a:t>
          </a:r>
          <a:endParaRPr lang="en-GB" sz="2000" b="1" kern="1200" dirty="0">
            <a:solidFill>
              <a:srgbClr val="002060"/>
            </a:solidFill>
          </a:endParaRPr>
        </a:p>
      </dsp:txBody>
      <dsp:txXfrm>
        <a:off x="33499" y="527720"/>
        <a:ext cx="1545106" cy="904550"/>
      </dsp:txXfrm>
    </dsp:sp>
    <dsp:sp modelId="{8F07D380-22F1-4BA3-B823-55F67FECA886}">
      <dsp:nvSpPr>
        <dsp:cNvPr id="0" name=""/>
        <dsp:cNvSpPr/>
      </dsp:nvSpPr>
      <dsp:spPr>
        <a:xfrm>
          <a:off x="1720634" y="871996"/>
          <a:ext cx="432000" cy="21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1720634" y="915196"/>
        <a:ext cx="367200" cy="129599"/>
      </dsp:txXfrm>
    </dsp:sp>
    <dsp:sp modelId="{FABFAEFE-720A-46EC-A29F-91DF0B6D293B}">
      <dsp:nvSpPr>
        <dsp:cNvPr id="0" name=""/>
        <dsp:cNvSpPr/>
      </dsp:nvSpPr>
      <dsp:spPr>
        <a:xfrm>
          <a:off x="2247304" y="499578"/>
          <a:ext cx="1601390" cy="96083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Summarise</a:t>
          </a:r>
          <a:endParaRPr lang="en-GB" sz="2100" b="1" kern="1200" dirty="0">
            <a:solidFill>
              <a:srgbClr val="002060"/>
            </a:solidFill>
          </a:endParaRPr>
        </a:p>
      </dsp:txBody>
      <dsp:txXfrm>
        <a:off x="2275446" y="527720"/>
        <a:ext cx="1545106" cy="904550"/>
      </dsp:txXfrm>
    </dsp:sp>
    <dsp:sp modelId="{E55DE21F-A433-4A24-9791-257E8A24C9E6}">
      <dsp:nvSpPr>
        <dsp:cNvPr id="0" name=""/>
        <dsp:cNvSpPr/>
      </dsp:nvSpPr>
      <dsp:spPr>
        <a:xfrm>
          <a:off x="3962581" y="871996"/>
          <a:ext cx="432000" cy="2159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3962581" y="915196"/>
        <a:ext cx="367200" cy="129599"/>
      </dsp:txXfrm>
    </dsp:sp>
    <dsp:sp modelId="{2EEA292D-0ECD-4331-843C-F970EA41FCB2}">
      <dsp:nvSpPr>
        <dsp:cNvPr id="0" name=""/>
        <dsp:cNvSpPr/>
      </dsp:nvSpPr>
      <dsp:spPr>
        <a:xfrm>
          <a:off x="4489251" y="499578"/>
          <a:ext cx="1601390" cy="960834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002060"/>
              </a:solidFill>
            </a:rPr>
            <a:t>Feedback</a:t>
          </a:r>
          <a:endParaRPr lang="en-GB" sz="2000" b="1" kern="1200" dirty="0">
            <a:solidFill>
              <a:srgbClr val="002060"/>
            </a:solidFill>
          </a:endParaRPr>
        </a:p>
      </dsp:txBody>
      <dsp:txXfrm>
        <a:off x="4517393" y="527720"/>
        <a:ext cx="1545106" cy="904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98481-0B3B-455F-985B-1DC01481EB81}" type="datetimeFigureOut">
              <a:rPr lang="en-GB" smtClean="0"/>
              <a:t>26/06/2018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21707-DCD6-4429-9492-F847087E48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055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QR code generator https://www.qr-code-generator.com/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21707-DCD6-4429-9492-F847087E4860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7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4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3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07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7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1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8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/>
              <a:t>26/06/2018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padlet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ocialmedia4us.wordpress.com/&#160;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t.co/gAd38W64Hv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hyperlink" Target="http://t.co/dmk3AfYiM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un, Games, Blue,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846640" cy="4248471"/>
          </a:xfrm>
          <a:solidFill>
            <a:srgbClr val="002060">
              <a:alpha val="50000"/>
            </a:srgbClr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/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Using creative play to stimulate digital reflective practice and double loop learning</a:t>
            </a:r>
            <a:br>
              <a:rPr lang="en-GB" b="1" dirty="0" smtClean="0">
                <a:solidFill>
                  <a:schemeClr val="bg1"/>
                </a:solidFill>
              </a:rPr>
            </a:br>
            <a:r>
              <a:rPr lang="en-GB" b="1" dirty="0">
                <a:solidFill>
                  <a:schemeClr val="bg1"/>
                </a:solidFill>
              </a:rPr>
              <a:t/>
            </a:r>
            <a:br>
              <a:rPr lang="en-GB" b="1" dirty="0">
                <a:solidFill>
                  <a:schemeClr val="bg1"/>
                </a:solidFill>
              </a:rPr>
            </a:br>
            <a:r>
              <a:rPr lang="en-GB" sz="3100" dirty="0">
                <a:solidFill>
                  <a:schemeClr val="bg1"/>
                </a:solidFill>
              </a:rPr>
              <a:t>Sue Beckingham | @suebecks</a:t>
            </a:r>
            <a:br>
              <a:rPr lang="en-GB" sz="3100" dirty="0">
                <a:solidFill>
                  <a:schemeClr val="bg1"/>
                </a:solidFill>
              </a:rPr>
            </a:br>
            <a:r>
              <a:rPr lang="en-GB" sz="3100" dirty="0">
                <a:solidFill>
                  <a:schemeClr val="bg1"/>
                </a:solidFill>
              </a:rPr>
              <a:t>Sheffield Hallam University</a:t>
            </a:r>
            <a:br>
              <a:rPr lang="en-GB" sz="3100" dirty="0">
                <a:solidFill>
                  <a:schemeClr val="bg1"/>
                </a:solidFill>
              </a:rPr>
            </a:b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n, Games, Blue,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LSP warm up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Everyone builds and everyone shares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Build a tower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n, Games, Blue,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LSP task 1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Build a model that tells a story about </a:t>
            </a:r>
            <a:br>
              <a:rPr lang="en-GB" dirty="0" smtClean="0"/>
            </a:br>
            <a:r>
              <a:rPr lang="en-GB" dirty="0" smtClean="0"/>
              <a:t>a team you have worked in </a:t>
            </a:r>
            <a:br>
              <a:rPr lang="en-GB" dirty="0" smtClean="0"/>
            </a:br>
            <a:r>
              <a:rPr lang="en-GB" dirty="0" smtClean="0"/>
              <a:t>where you </a:t>
            </a:r>
            <a:r>
              <a:rPr lang="en-GB" b="1" dirty="0" smtClean="0">
                <a:solidFill>
                  <a:schemeClr val="accent1"/>
                </a:solidFill>
              </a:rPr>
              <a:t>felt valued</a:t>
            </a:r>
            <a:r>
              <a:rPr lang="en-GB" dirty="0" smtClean="0"/>
              <a:t>.</a:t>
            </a:r>
            <a:br>
              <a:rPr lang="en-GB" dirty="0" smtClean="0"/>
            </a:br>
            <a:r>
              <a:rPr lang="en-GB" dirty="0" smtClean="0"/>
              <a:t>What did this look like?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98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n, Games, Blue,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LSP task 2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Build a model that tells a story about </a:t>
            </a:r>
            <a:br>
              <a:rPr lang="en-GB" dirty="0" smtClean="0"/>
            </a:br>
            <a:r>
              <a:rPr lang="en-GB" dirty="0" smtClean="0"/>
              <a:t>a skill you feel contributes to </a:t>
            </a:r>
            <a:br>
              <a:rPr lang="en-GB" dirty="0" smtClean="0"/>
            </a:br>
            <a:r>
              <a:rPr lang="en-GB" b="1" dirty="0" smtClean="0">
                <a:solidFill>
                  <a:schemeClr val="accent1"/>
                </a:solidFill>
              </a:rPr>
              <a:t>good team work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15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n, Games, Blue,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LSP task 3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GB" dirty="0" smtClean="0"/>
              <a:t>Build a model that tells a story about </a:t>
            </a:r>
            <a:br>
              <a:rPr lang="en-GB" dirty="0" smtClean="0"/>
            </a:br>
            <a:r>
              <a:rPr lang="en-GB" dirty="0" smtClean="0"/>
              <a:t>a skill you feel need to </a:t>
            </a:r>
            <a:r>
              <a:rPr lang="en-GB" b="1" dirty="0" smtClean="0">
                <a:solidFill>
                  <a:schemeClr val="accent1"/>
                </a:solidFill>
              </a:rPr>
              <a:t>develop</a:t>
            </a:r>
            <a:r>
              <a:rPr lang="en-GB" dirty="0" smtClean="0"/>
              <a:t> as a member of an effective team.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2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600"/>
            <a:ext cx="9144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645024"/>
            <a:ext cx="2857500" cy="2857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/>
            </a:r>
            <a:br>
              <a:rPr lang="en-GB" b="1" dirty="0" smtClean="0">
                <a:solidFill>
                  <a:schemeClr val="accent1"/>
                </a:solidFill>
              </a:rPr>
            </a:br>
            <a:r>
              <a:rPr lang="en-GB" b="1" dirty="0">
                <a:solidFill>
                  <a:schemeClr val="accent1"/>
                </a:solidFill>
              </a:rPr>
              <a:t/>
            </a:r>
            <a:br>
              <a:rPr lang="en-GB" b="1" dirty="0">
                <a:solidFill>
                  <a:schemeClr val="accent1"/>
                </a:solidFill>
              </a:rPr>
            </a:br>
            <a:r>
              <a:rPr lang="en-GB" b="1" dirty="0" smtClean="0">
                <a:solidFill>
                  <a:schemeClr val="accent1"/>
                </a:solidFill>
              </a:rPr>
              <a:t/>
            </a:r>
            <a:br>
              <a:rPr lang="en-GB" b="1" dirty="0" smtClean="0">
                <a:solidFill>
                  <a:schemeClr val="accent1"/>
                </a:solidFill>
              </a:rPr>
            </a:br>
            <a:r>
              <a:rPr lang="en-GB" b="1" dirty="0" smtClean="0">
                <a:solidFill>
                  <a:schemeClr val="accent1"/>
                </a:solidFill>
              </a:rPr>
              <a:t>Digital </a:t>
            </a:r>
            <a:r>
              <a:rPr lang="en-GB" b="1" dirty="0">
                <a:solidFill>
                  <a:schemeClr val="accent1"/>
                </a:solidFill>
              </a:rPr>
              <a:t>space: </a:t>
            </a:r>
            <a:r>
              <a:rPr lang="en-GB" b="1" dirty="0" smtClean="0">
                <a:solidFill>
                  <a:schemeClr val="accent1"/>
                </a:solidFill>
              </a:rPr>
              <a:t>Padlet</a:t>
            </a:r>
            <a:br>
              <a:rPr lang="en-GB" b="1" dirty="0" smtClean="0">
                <a:solidFill>
                  <a:schemeClr val="accent1"/>
                </a:solidFill>
              </a:rPr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99592" y="4464456"/>
            <a:ext cx="34563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ea typeface="+mj-ea"/>
                <a:cs typeface="+mj-cs"/>
              </a:rPr>
              <a:t>or scan </a:t>
            </a:r>
            <a:r>
              <a:rPr lang="en-GB" sz="4400" dirty="0" smtClean="0">
                <a:solidFill>
                  <a:prstClr val="black"/>
                </a:solidFill>
                <a:ea typeface="+mj-ea"/>
                <a:cs typeface="+mj-cs"/>
              </a:rPr>
              <a:t>this</a:t>
            </a:r>
          </a:p>
          <a:p>
            <a:r>
              <a:rPr lang="en-GB" sz="44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GB" sz="4400" dirty="0">
                <a:solidFill>
                  <a:prstClr val="black"/>
                </a:solidFill>
                <a:ea typeface="+mj-ea"/>
                <a:cs typeface="+mj-cs"/>
              </a:rPr>
              <a:t>QR code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48072" y="1476258"/>
            <a:ext cx="7812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/>
              <a:t>https</a:t>
            </a:r>
            <a:r>
              <a:rPr lang="en-GB" sz="2400" dirty="0"/>
              <a:t>://padlet.com/suebecks/digitalreflectivepractice</a:t>
            </a:r>
          </a:p>
        </p:txBody>
      </p:sp>
    </p:spTree>
    <p:extLst>
      <p:ext uri="{BB962C8B-B14F-4D97-AF65-F5344CB8AC3E}">
        <p14:creationId xmlns:p14="http://schemas.microsoft.com/office/powerpoint/2010/main" val="4635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Digital space: Padlet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7667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tx2"/>
                </a:solidFill>
              </a:rPr>
              <a:t>Double click the screen to add your artefact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61112" y="6277961"/>
            <a:ext cx="16466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>
                <a:hlinkClick r:id="rId2"/>
              </a:rPr>
              <a:t>https://padlet.com</a:t>
            </a:r>
            <a:r>
              <a:rPr lang="en-GB" sz="1400" dirty="0" smtClean="0">
                <a:hlinkClick r:id="rId2"/>
              </a:rPr>
              <a:t>/</a:t>
            </a:r>
            <a:endParaRPr lang="en-GB" sz="1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29"/>
          <a:stretch/>
        </p:blipFill>
        <p:spPr bwMode="auto">
          <a:xfrm>
            <a:off x="141001" y="2348880"/>
            <a:ext cx="8886825" cy="3699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40832" y="4725144"/>
            <a:ext cx="252028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Options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Rate, like and score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Leave comments</a:t>
            </a:r>
            <a:endParaRPr lang="en-GB" dirty="0"/>
          </a:p>
        </p:txBody>
      </p:sp>
      <p:sp>
        <p:nvSpPr>
          <p:cNvPr id="6" name="Right Arrow 5"/>
          <p:cNvSpPr/>
          <p:nvPr/>
        </p:nvSpPr>
        <p:spPr>
          <a:xfrm flipV="1">
            <a:off x="4224374" y="5173825"/>
            <a:ext cx="720080" cy="36004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052736"/>
            <a:ext cx="770485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Impact" pitchFamily="34" charset="0"/>
              </a:rPr>
              <a:t>Sue Beckingham  | @suebecks</a:t>
            </a:r>
          </a:p>
          <a:p>
            <a:r>
              <a:rPr lang="en-GB" sz="1400" dirty="0" smtClean="0">
                <a:solidFill>
                  <a:schemeClr val="bg1"/>
                </a:solidFill>
                <a:latin typeface="Impact" pitchFamily="34" charset="0"/>
              </a:rPr>
              <a:t/>
            </a:r>
            <a:br>
              <a:rPr lang="en-GB" sz="1400" dirty="0" smtClean="0">
                <a:solidFill>
                  <a:schemeClr val="bg1"/>
                </a:solidFill>
                <a:latin typeface="Impact" pitchFamily="34" charset="0"/>
              </a:rPr>
            </a:br>
            <a:r>
              <a:rPr lang="en-GB" dirty="0" smtClean="0"/>
              <a:t>National Teaching Fellow and Principal Lecturer at Sheffield Hallam University with </a:t>
            </a:r>
            <a:r>
              <a:rPr lang="en-GB" dirty="0"/>
              <a:t>a research interest in the use of social media in education. </a:t>
            </a:r>
            <a:endParaRPr lang="en-GB" dirty="0" smtClean="0"/>
          </a:p>
          <a:p>
            <a:endParaRPr lang="en-GB" dirty="0" smtClean="0">
              <a:hlinkClick r:id="rId2" tooltip="http://socialmedia4us.wordpress.com/"/>
            </a:endParaRPr>
          </a:p>
          <a:p>
            <a:r>
              <a:rPr lang="en-GB" dirty="0" smtClean="0"/>
              <a:t>Blog: </a:t>
            </a:r>
            <a:r>
              <a:rPr lang="en-GB" dirty="0">
                <a:hlinkClick r:id="rId3" tooltip="http://socialmedia4us.wordpress.com/"/>
              </a:rPr>
              <a:t>http://socialmediaforlearning.com/ </a:t>
            </a:r>
            <a:endParaRPr lang="en-GB" dirty="0"/>
          </a:p>
          <a:p>
            <a:r>
              <a:rPr lang="en-GB" dirty="0" smtClean="0"/>
              <a:t>LinkedIn:</a:t>
            </a:r>
            <a:r>
              <a:rPr lang="en-GB" dirty="0"/>
              <a:t> </a:t>
            </a:r>
            <a:r>
              <a:rPr lang="en-GB" dirty="0" smtClean="0">
                <a:hlinkClick r:id="rId4" tooltip="http://www.linkedin.com/in/suebeckingham"/>
              </a:rPr>
              <a:t>linkedin.com/in/suebeckingham</a:t>
            </a:r>
            <a:endParaRPr lang="en-GB" dirty="0"/>
          </a:p>
          <a:p>
            <a:pPr algn="ctr"/>
            <a:endParaRPr lang="en-GB" dirty="0" smtClean="0"/>
          </a:p>
        </p:txBody>
      </p:sp>
      <p:pic>
        <p:nvPicPr>
          <p:cNvPr id="3" name="Picture 2" descr="My LinkedIn QR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4997" y="3795626"/>
            <a:ext cx="16002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5736" y="3509876"/>
            <a:ext cx="2479710" cy="2171700"/>
          </a:xfrm>
          <a:prstGeom prst="rect">
            <a:avLst/>
          </a:prstGeom>
        </p:spPr>
      </p:pic>
      <p:pic>
        <p:nvPicPr>
          <p:cNvPr id="2050" name="Picture 2" descr="https://mirrors.creativecommons.org/presskit/buttons/88x31/png/by-nc-sa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530" y="2654862"/>
            <a:ext cx="1462311" cy="51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24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ingle and double loop learning (Argyris and Schon) - ToolsHero | Management theories and methods | Scoop.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6465839" cy="4845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35896" y="6015771"/>
            <a:ext cx="14912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Van Vliet, V. (2012)</a:t>
            </a:r>
          </a:p>
        </p:txBody>
      </p:sp>
    </p:spTree>
    <p:extLst>
      <p:ext uri="{BB962C8B-B14F-4D97-AF65-F5344CB8AC3E}">
        <p14:creationId xmlns:p14="http://schemas.microsoft.com/office/powerpoint/2010/main" val="39546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elfleadership.com/wp-content/uploads/2009/12/AL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048625" cy="459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91880" y="6237312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Bryant 2009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35045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Action Learning Questions</a:t>
            </a:r>
            <a:endParaRPr lang="en-GB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am I trying to do?</a:t>
            </a:r>
          </a:p>
          <a:p>
            <a:r>
              <a:rPr lang="en-GB" dirty="0"/>
              <a:t>What is stopping me from doing it?</a:t>
            </a:r>
          </a:p>
          <a:p>
            <a:r>
              <a:rPr lang="en-GB" dirty="0"/>
              <a:t>What can I do about it</a:t>
            </a:r>
          </a:p>
          <a:p>
            <a:r>
              <a:rPr lang="en-GB" dirty="0"/>
              <a:t>Who knows what I am trying to do?</a:t>
            </a:r>
          </a:p>
          <a:p>
            <a:r>
              <a:rPr lang="en-GB" dirty="0"/>
              <a:t>Who else can do </a:t>
            </a:r>
            <a:r>
              <a:rPr lang="en-GB" dirty="0" smtClean="0"/>
              <a:t>anything </a:t>
            </a:r>
            <a:r>
              <a:rPr lang="en-GB" dirty="0"/>
              <a:t>to help?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6237312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/>
              <a:t>Bryant 2009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371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34105194"/>
              </p:ext>
            </p:extLst>
          </p:nvPr>
        </p:nvGraphicFramePr>
        <p:xfrm>
          <a:off x="1524000" y="1397000"/>
          <a:ext cx="6096000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860032" y="3360777"/>
            <a:ext cx="1601390" cy="960834"/>
            <a:chOff x="2247304" y="499578"/>
            <a:chExt cx="1601390" cy="960834"/>
          </a:xfrm>
        </p:grpSpPr>
        <p:sp>
          <p:nvSpPr>
            <p:cNvPr id="7" name="Rounded Rectangle 6"/>
            <p:cNvSpPr/>
            <p:nvPr/>
          </p:nvSpPr>
          <p:spPr>
            <a:xfrm>
              <a:off x="2247304" y="499578"/>
              <a:ext cx="1601390" cy="96083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275446" y="527720"/>
              <a:ext cx="1545106" cy="904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kern="1200" dirty="0" smtClean="0"/>
                <a:t>Adjust</a:t>
              </a:r>
              <a:endParaRPr lang="en-GB" sz="2000" kern="1200" dirty="0"/>
            </a:p>
          </p:txBody>
        </p:sp>
      </p:grpSp>
      <p:sp>
        <p:nvSpPr>
          <p:cNvPr id="14" name="Right Arrow 4"/>
          <p:cNvSpPr/>
          <p:nvPr/>
        </p:nvSpPr>
        <p:spPr>
          <a:xfrm rot="16200000" flipV="1">
            <a:off x="4219701" y="3334951"/>
            <a:ext cx="237646" cy="238286"/>
          </a:xfrm>
          <a:prstGeom prst="curvedRightArrow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700" kern="1200" dirty="0"/>
          </a:p>
        </p:txBody>
      </p:sp>
      <p:sp>
        <p:nvSpPr>
          <p:cNvPr id="5" name="Circular Arrow 4"/>
          <p:cNvSpPr/>
          <p:nvPr/>
        </p:nvSpPr>
        <p:spPr>
          <a:xfrm rot="6836265">
            <a:off x="6358226" y="3011679"/>
            <a:ext cx="978408" cy="978408"/>
          </a:xfrm>
          <a:prstGeom prst="circular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14895507">
            <a:off x="3968463" y="3001677"/>
            <a:ext cx="978408" cy="978408"/>
          </a:xfrm>
          <a:prstGeom prst="circular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491880" y="4725144"/>
            <a:ext cx="2073092" cy="96083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2000" dirty="0" smtClean="0"/>
              <a:t>Revise Action Plan</a:t>
            </a:r>
            <a:endParaRPr lang="en-GB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457667" y="2945604"/>
            <a:ext cx="2389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accent1"/>
                </a:solidFill>
              </a:rPr>
              <a:t>'single loop learning</a:t>
            </a:r>
            <a:r>
              <a:rPr lang="en-GB" sz="1600" i="1" dirty="0" smtClean="0">
                <a:solidFill>
                  <a:schemeClr val="accent1"/>
                </a:solidFill>
              </a:rPr>
              <a:t>'</a:t>
            </a:r>
            <a:endParaRPr lang="en-GB" sz="1600" i="1" dirty="0">
              <a:solidFill>
                <a:schemeClr val="accent1"/>
              </a:solidFill>
            </a:endParaRPr>
          </a:p>
        </p:txBody>
      </p:sp>
      <p:cxnSp>
        <p:nvCxnSpPr>
          <p:cNvPr id="2049" name="Elbow Connector 2048"/>
          <p:cNvCxnSpPr>
            <a:endCxn id="19" idx="6"/>
          </p:cNvCxnSpPr>
          <p:nvPr/>
        </p:nvCxnSpPr>
        <p:spPr>
          <a:xfrm rot="5400000">
            <a:off x="5405515" y="3014725"/>
            <a:ext cx="2350294" cy="2031379"/>
          </a:xfrm>
          <a:prstGeom prst="bentConnector2">
            <a:avLst/>
          </a:prstGeom>
          <a:ln w="76200">
            <a:solidFill>
              <a:schemeClr val="tx2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endCxn id="19" idx="2"/>
          </p:cNvCxnSpPr>
          <p:nvPr/>
        </p:nvCxnSpPr>
        <p:spPr>
          <a:xfrm rot="16200000" flipH="1">
            <a:off x="1322669" y="3036350"/>
            <a:ext cx="2394206" cy="1944216"/>
          </a:xfrm>
          <a:prstGeom prst="bentConnector2">
            <a:avLst/>
          </a:prstGeom>
          <a:ln w="76200">
            <a:solidFill>
              <a:schemeClr val="tx2"/>
            </a:solidFill>
            <a:prstDash val="sysDot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314828" y="5805264"/>
            <a:ext cx="238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tx2"/>
                </a:solidFill>
              </a:rPr>
              <a:t>'double loop learning</a:t>
            </a:r>
            <a:r>
              <a:rPr lang="en-GB" i="1" dirty="0" smtClean="0">
                <a:solidFill>
                  <a:schemeClr val="tx2"/>
                </a:solidFill>
              </a:rPr>
              <a:t>'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Double Loop Reflective Practice</a:t>
            </a:r>
            <a:endParaRPr lang="en-GB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un, Games, Blue,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718083146"/>
              </p:ext>
            </p:extLst>
          </p:nvPr>
        </p:nvGraphicFramePr>
        <p:xfrm>
          <a:off x="1547664" y="2592921"/>
          <a:ext cx="6096000" cy="1959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883696" y="4556698"/>
            <a:ext cx="1601390" cy="960834"/>
            <a:chOff x="2247304" y="499578"/>
            <a:chExt cx="1601390" cy="960834"/>
          </a:xfrm>
          <a:solidFill>
            <a:schemeClr val="bg1"/>
          </a:solidFill>
        </p:grpSpPr>
        <p:sp>
          <p:nvSpPr>
            <p:cNvPr id="7" name="Rounded Rectangle 6"/>
            <p:cNvSpPr/>
            <p:nvPr/>
          </p:nvSpPr>
          <p:spPr>
            <a:xfrm>
              <a:off x="2247304" y="499578"/>
              <a:ext cx="1601390" cy="96083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Rounded Rectangle 4"/>
            <p:cNvSpPr/>
            <p:nvPr/>
          </p:nvSpPr>
          <p:spPr>
            <a:xfrm>
              <a:off x="2275446" y="527720"/>
              <a:ext cx="1545106" cy="90455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2000" b="1" kern="1200" dirty="0" smtClean="0">
                  <a:solidFill>
                    <a:srgbClr val="002060"/>
                  </a:solidFill>
                </a:rPr>
                <a:t>Adjust</a:t>
              </a:r>
              <a:endParaRPr lang="en-GB" sz="2000" b="1" kern="1200" dirty="0">
                <a:solidFill>
                  <a:srgbClr val="002060"/>
                </a:solidFill>
              </a:endParaRPr>
            </a:p>
          </p:txBody>
        </p:sp>
      </p:grpSp>
      <p:sp>
        <p:nvSpPr>
          <p:cNvPr id="14" name="Right Arrow 4"/>
          <p:cNvSpPr/>
          <p:nvPr/>
        </p:nvSpPr>
        <p:spPr>
          <a:xfrm rot="16200000" flipV="1">
            <a:off x="4243365" y="4530872"/>
            <a:ext cx="237646" cy="238286"/>
          </a:xfrm>
          <a:prstGeom prst="curvedRightArrow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700" kern="1200" dirty="0"/>
          </a:p>
        </p:txBody>
      </p:sp>
      <p:sp>
        <p:nvSpPr>
          <p:cNvPr id="5" name="Circular Arrow 4"/>
          <p:cNvSpPr/>
          <p:nvPr/>
        </p:nvSpPr>
        <p:spPr>
          <a:xfrm rot="6836265">
            <a:off x="6381890" y="4207600"/>
            <a:ext cx="978408" cy="978408"/>
          </a:xfrm>
          <a:prstGeom prst="circular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Circular Arrow 15"/>
          <p:cNvSpPr/>
          <p:nvPr/>
        </p:nvSpPr>
        <p:spPr>
          <a:xfrm rot="14895507">
            <a:off x="3992127" y="4197598"/>
            <a:ext cx="978408" cy="978408"/>
          </a:xfrm>
          <a:prstGeom prst="circular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481331" y="4141525"/>
            <a:ext cx="23897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i="1" dirty="0" smtClean="0">
                <a:solidFill>
                  <a:schemeClr val="bg1"/>
                </a:solidFill>
              </a:rPr>
              <a:t>'single loop learning</a:t>
            </a:r>
            <a:r>
              <a:rPr lang="en-GB" sz="1600" i="1" dirty="0" smtClean="0">
                <a:solidFill>
                  <a:schemeClr val="bg1"/>
                </a:solidFill>
              </a:rPr>
              <a:t>'</a:t>
            </a:r>
            <a:endParaRPr lang="en-GB" sz="1600" i="1" dirty="0">
              <a:solidFill>
                <a:schemeClr val="bg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Activity 1:</a:t>
            </a:r>
            <a:r>
              <a:rPr lang="en-GB" b="1" dirty="0" smtClean="0">
                <a:solidFill>
                  <a:schemeClr val="accent1"/>
                </a:solidFill>
              </a:rPr>
              <a:t> </a:t>
            </a:r>
            <a:r>
              <a:rPr lang="en-GB" b="1" dirty="0" smtClean="0">
                <a:solidFill>
                  <a:srgbClr val="002060"/>
                </a:solidFill>
              </a:rPr>
              <a:t>Lego Serious Play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79174" y="2276872"/>
            <a:ext cx="1512168" cy="584775"/>
          </a:xfrm>
          <a:prstGeom prst="rect">
            <a:avLst/>
          </a:prstGeom>
          <a:noFill/>
          <a:ln>
            <a:solidFill>
              <a:srgbClr val="00206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002060"/>
                </a:solidFill>
              </a:rPr>
              <a:t>BUILD</a:t>
            </a: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57200" y="55403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i="1" dirty="0" smtClean="0">
                <a:solidFill>
                  <a:schemeClr val="bg1"/>
                </a:solidFill>
              </a:rPr>
              <a:t>Single loop learning</a:t>
            </a:r>
            <a:endParaRPr lang="en-GB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Arrow 4"/>
          <p:cNvSpPr/>
          <p:nvPr/>
        </p:nvSpPr>
        <p:spPr>
          <a:xfrm rot="16200000" flipV="1">
            <a:off x="4219701" y="3334951"/>
            <a:ext cx="237646" cy="238286"/>
          </a:xfrm>
          <a:prstGeom prst="curvedRightArrow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700" kern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1"/>
                </a:solidFill>
              </a:rPr>
              <a:t>Activity 2: </a:t>
            </a:r>
            <a:r>
              <a:rPr lang="en-GB" b="1" dirty="0" smtClean="0">
                <a:solidFill>
                  <a:srgbClr val="002060"/>
                </a:solidFill>
              </a:rPr>
              <a:t>Digital Artefact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5124" name="Picture 4" descr="Iphone, Cell Phone, Phone, Mobile Phone, Electron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433" y="2373022"/>
            <a:ext cx="1414880" cy="2829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Tablet, Device, Technology, Computer, Internet, Mobi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9" r="6067" b="2397"/>
          <a:stretch/>
        </p:blipFill>
        <p:spPr bwMode="auto">
          <a:xfrm rot="16200000">
            <a:off x="1350276" y="482691"/>
            <a:ext cx="4847477" cy="661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589" y="2060848"/>
            <a:ext cx="5227590" cy="3454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6211640"/>
            <a:ext cx="8229600" cy="4717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i="1" dirty="0" smtClean="0">
                <a:solidFill>
                  <a:srgbClr val="002060"/>
                </a:solidFill>
              </a:rPr>
              <a:t>Double loop learning</a:t>
            </a:r>
            <a:endParaRPr lang="en-GB" sz="28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24328" y="3095404"/>
            <a:ext cx="8640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Creating digital artefacts using a phone or tablet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1329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n, Games, Blue,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 quick intro to LSP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Lego Serious Play </a:t>
            </a:r>
            <a:r>
              <a:rPr lang="en-GB" dirty="0" smtClean="0"/>
              <a:t>(LSP) can be used to </a:t>
            </a:r>
            <a:r>
              <a:rPr lang="en-GB" dirty="0"/>
              <a:t>engage </a:t>
            </a:r>
            <a:r>
              <a:rPr lang="en-GB" dirty="0" smtClean="0"/>
              <a:t>discussions </a:t>
            </a:r>
            <a:r>
              <a:rPr lang="en-GB" dirty="0"/>
              <a:t>around topics such as barriers and enablers of effective teams, and skills development. </a:t>
            </a:r>
            <a:r>
              <a:rPr lang="en-GB" dirty="0" smtClean="0"/>
              <a:t>Participants </a:t>
            </a:r>
            <a:r>
              <a:rPr lang="en-GB" dirty="0"/>
              <a:t>use the bricks to build metaphorical representations and share stories based on these. </a:t>
            </a:r>
            <a:r>
              <a:rPr lang="en-GB" dirty="0" smtClean="0"/>
              <a:t>It </a:t>
            </a:r>
            <a:r>
              <a:rPr lang="en-GB" dirty="0"/>
              <a:t>provides an effective way for </a:t>
            </a:r>
            <a:r>
              <a:rPr lang="en-GB" dirty="0" smtClean="0"/>
              <a:t>self-expression that is </a:t>
            </a:r>
            <a:r>
              <a:rPr lang="en-GB" dirty="0"/>
              <a:t>non-threatening way and </a:t>
            </a:r>
            <a:r>
              <a:rPr lang="en-GB" dirty="0" smtClean="0"/>
              <a:t>opens up opportunities to </a:t>
            </a:r>
            <a:r>
              <a:rPr lang="en-GB" dirty="0"/>
              <a:t>learn from each other</a:t>
            </a:r>
          </a:p>
        </p:txBody>
      </p:sp>
    </p:spTree>
    <p:extLst>
      <p:ext uri="{BB962C8B-B14F-4D97-AF65-F5344CB8AC3E}">
        <p14:creationId xmlns:p14="http://schemas.microsoft.com/office/powerpoint/2010/main" val="4725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un, Games, Blue, Le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You will need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Identical packs of Lego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Mobile phone or tablet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6"/>
            <a:ext cx="3549576" cy="234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Iphone, Cell Phone, Phone, Mobile Phone, Electronic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0698" y="2175184"/>
            <a:ext cx="1744290" cy="348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120206" y="3221238"/>
            <a:ext cx="106527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Take photos or video clips as you go along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1509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931</TotalTime>
  <Words>285</Words>
  <Application>Microsoft Office PowerPoint</Application>
  <PresentationFormat>On-screen Show (4:3)</PresentationFormat>
  <Paragraphs>62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</vt:lpstr>
      <vt:lpstr> Using creative play to stimulate digital reflective practice and double loop learning  Sue Beckingham | @suebecks Sheffield Hallam University </vt:lpstr>
      <vt:lpstr>PowerPoint Presentation</vt:lpstr>
      <vt:lpstr>PowerPoint Presentation</vt:lpstr>
      <vt:lpstr>Action Learning Questions</vt:lpstr>
      <vt:lpstr>Double Loop Reflective Practice</vt:lpstr>
      <vt:lpstr>Activity 1: Lego Serious Play</vt:lpstr>
      <vt:lpstr>Activity 2: Digital Artefact</vt:lpstr>
      <vt:lpstr>A quick intro to LSP</vt:lpstr>
      <vt:lpstr>You will need</vt:lpstr>
      <vt:lpstr>LSP warm up</vt:lpstr>
      <vt:lpstr>LSP task 1</vt:lpstr>
      <vt:lpstr>LSP task 2</vt:lpstr>
      <vt:lpstr>LSP task 3</vt:lpstr>
      <vt:lpstr>   Digital space: Padlet   </vt:lpstr>
      <vt:lpstr>Digital space: Padlet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Beckingham</dc:creator>
  <cp:lastModifiedBy>Sue Beckingham</cp:lastModifiedBy>
  <cp:revision>34</cp:revision>
  <dcterms:created xsi:type="dcterms:W3CDTF">2018-06-25T18:42:39Z</dcterms:created>
  <dcterms:modified xsi:type="dcterms:W3CDTF">2018-06-26T19:12:32Z</dcterms:modified>
</cp:coreProperties>
</file>