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93" r:id="rId3"/>
    <p:sldId id="294" r:id="rId4"/>
    <p:sldId id="295" r:id="rId5"/>
    <p:sldId id="264" r:id="rId6"/>
    <p:sldId id="287" r:id="rId7"/>
    <p:sldId id="288" r:id="rId8"/>
    <p:sldId id="304" r:id="rId9"/>
    <p:sldId id="301" r:id="rId10"/>
    <p:sldId id="289" r:id="rId11"/>
    <p:sldId id="263" r:id="rId12"/>
    <p:sldId id="276" r:id="rId13"/>
    <p:sldId id="275" r:id="rId14"/>
    <p:sldId id="290" r:id="rId15"/>
    <p:sldId id="302" r:id="rId16"/>
    <p:sldId id="303" r:id="rId17"/>
    <p:sldId id="274" r:id="rId18"/>
    <p:sldId id="265" r:id="rId19"/>
    <p:sldId id="267" r:id="rId20"/>
    <p:sldId id="269" r:id="rId21"/>
    <p:sldId id="273" r:id="rId22"/>
    <p:sldId id="283" r:id="rId23"/>
    <p:sldId id="297" r:id="rId24"/>
    <p:sldId id="299" r:id="rId25"/>
    <p:sldId id="298" r:id="rId26"/>
    <p:sldId id="306" r:id="rId27"/>
    <p:sldId id="272" r:id="rId28"/>
    <p:sldId id="284" r:id="rId29"/>
    <p:sldId id="285" r:id="rId30"/>
    <p:sldId id="266" r:id="rId31"/>
    <p:sldId id="268" r:id="rId32"/>
    <p:sldId id="307" r:id="rId33"/>
    <p:sldId id="308" r:id="rId34"/>
    <p:sldId id="309" r:id="rId35"/>
    <p:sldId id="296" r:id="rId36"/>
    <p:sldId id="261" r:id="rId37"/>
    <p:sldId id="262" r:id="rId38"/>
    <p:sldId id="278" r:id="rId39"/>
    <p:sldId id="282" r:id="rId40"/>
    <p:sldId id="280" r:id="rId41"/>
    <p:sldId id="286" r:id="rId42"/>
    <p:sldId id="260" r:id="rId43"/>
    <p:sldId id="257" r:id="rId44"/>
    <p:sldId id="277" r:id="rId45"/>
    <p:sldId id="270" r:id="rId46"/>
    <p:sldId id="25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432" y="14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A091B-8BDC-4E52-941E-4F9B27D2F1F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245C172-294C-458F-B9E3-E328BC1D5AB8}">
      <dgm:prSet phldrT="[Text]"/>
      <dgm:spPr>
        <a:solidFill>
          <a:srgbClr val="00B0F0"/>
        </a:solidFill>
      </dgm:spPr>
      <dgm:t>
        <a:bodyPr/>
        <a:lstStyle/>
        <a:p>
          <a:r>
            <a:rPr lang="en-GB" dirty="0" smtClean="0"/>
            <a:t>1. PROFIT MODEL</a:t>
          </a:r>
          <a:endParaRPr lang="en-GB" dirty="0"/>
        </a:p>
      </dgm:t>
    </dgm:pt>
    <dgm:pt modelId="{4C2F77EF-B205-4E58-9111-715E1320DD07}" type="parTrans" cxnId="{085CA1C2-6028-4F79-B2B3-E577E447441C}">
      <dgm:prSet/>
      <dgm:spPr/>
      <dgm:t>
        <a:bodyPr/>
        <a:lstStyle/>
        <a:p>
          <a:endParaRPr lang="en-GB"/>
        </a:p>
      </dgm:t>
    </dgm:pt>
    <dgm:pt modelId="{50B8ADA7-4A3B-4E62-BD18-35C82617185E}" type="sibTrans" cxnId="{085CA1C2-6028-4F79-B2B3-E577E447441C}">
      <dgm:prSet/>
      <dgm:spPr/>
      <dgm:t>
        <a:bodyPr/>
        <a:lstStyle/>
        <a:p>
          <a:endParaRPr lang="en-GB"/>
        </a:p>
      </dgm:t>
    </dgm:pt>
    <dgm:pt modelId="{ED99DB8C-1469-481F-9994-5D677E63CB15}">
      <dgm:prSet phldrT="[Text]"/>
      <dgm:spPr>
        <a:solidFill>
          <a:srgbClr val="00B0F0"/>
        </a:solidFill>
      </dgm:spPr>
      <dgm:t>
        <a:bodyPr/>
        <a:lstStyle/>
        <a:p>
          <a:r>
            <a:rPr lang="en-GB" dirty="0" smtClean="0"/>
            <a:t>2. NETWORK</a:t>
          </a:r>
          <a:endParaRPr lang="en-GB" dirty="0"/>
        </a:p>
      </dgm:t>
    </dgm:pt>
    <dgm:pt modelId="{7064F9C9-A9D7-4960-920E-FB062009DD8D}" type="parTrans" cxnId="{8A096AAA-E4BE-4D5C-B205-9CE85E9D7C82}">
      <dgm:prSet/>
      <dgm:spPr/>
      <dgm:t>
        <a:bodyPr/>
        <a:lstStyle/>
        <a:p>
          <a:endParaRPr lang="en-GB"/>
        </a:p>
      </dgm:t>
    </dgm:pt>
    <dgm:pt modelId="{76B35AB2-2159-4460-8A39-06E63924AF91}" type="sibTrans" cxnId="{8A096AAA-E4BE-4D5C-B205-9CE85E9D7C82}">
      <dgm:prSet/>
      <dgm:spPr/>
      <dgm:t>
        <a:bodyPr/>
        <a:lstStyle/>
        <a:p>
          <a:endParaRPr lang="en-GB"/>
        </a:p>
      </dgm:t>
    </dgm:pt>
    <dgm:pt modelId="{3092EB74-5B33-415A-9705-C16E92E1E288}">
      <dgm:prSet phldrT="[Text]"/>
      <dgm:spPr>
        <a:solidFill>
          <a:srgbClr val="00B0F0"/>
        </a:solidFill>
      </dgm:spPr>
      <dgm:t>
        <a:bodyPr/>
        <a:lstStyle/>
        <a:p>
          <a:r>
            <a:rPr lang="en-GB" dirty="0" smtClean="0"/>
            <a:t>3. STRUCTURE</a:t>
          </a:r>
          <a:endParaRPr lang="en-GB" dirty="0"/>
        </a:p>
      </dgm:t>
    </dgm:pt>
    <dgm:pt modelId="{FBD32CC8-2E25-46AE-AF01-C89D9D5FE961}" type="parTrans" cxnId="{7ABE74B6-81C7-4022-B7EF-7E0971E37889}">
      <dgm:prSet/>
      <dgm:spPr/>
      <dgm:t>
        <a:bodyPr/>
        <a:lstStyle/>
        <a:p>
          <a:endParaRPr lang="en-GB"/>
        </a:p>
      </dgm:t>
    </dgm:pt>
    <dgm:pt modelId="{E2547D5D-D75F-48BB-AC80-92779476F2A0}" type="sibTrans" cxnId="{7ABE74B6-81C7-4022-B7EF-7E0971E37889}">
      <dgm:prSet/>
      <dgm:spPr/>
      <dgm:t>
        <a:bodyPr/>
        <a:lstStyle/>
        <a:p>
          <a:endParaRPr lang="en-GB"/>
        </a:p>
      </dgm:t>
    </dgm:pt>
    <dgm:pt modelId="{B0F15F4C-64FE-4FD6-A843-13F36DFF1A7B}">
      <dgm:prSet phldrT="[Text]"/>
      <dgm:spPr>
        <a:solidFill>
          <a:srgbClr val="00B0F0"/>
        </a:solidFill>
      </dgm:spPr>
      <dgm:t>
        <a:bodyPr/>
        <a:lstStyle/>
        <a:p>
          <a:r>
            <a:rPr lang="en-GB" dirty="0" smtClean="0"/>
            <a:t>4. PROCESS</a:t>
          </a:r>
          <a:endParaRPr lang="en-GB" dirty="0"/>
        </a:p>
      </dgm:t>
    </dgm:pt>
    <dgm:pt modelId="{5A2C9B9C-87D5-4544-BF7E-DD7F3F8342C7}" type="parTrans" cxnId="{6AC72858-8E44-49C1-B904-CFA3827D4911}">
      <dgm:prSet/>
      <dgm:spPr/>
      <dgm:t>
        <a:bodyPr/>
        <a:lstStyle/>
        <a:p>
          <a:endParaRPr lang="en-GB"/>
        </a:p>
      </dgm:t>
    </dgm:pt>
    <dgm:pt modelId="{F49C3E1E-4125-42D0-A6C5-C5E8A3BF2012}" type="sibTrans" cxnId="{6AC72858-8E44-49C1-B904-CFA3827D4911}">
      <dgm:prSet/>
      <dgm:spPr/>
      <dgm:t>
        <a:bodyPr/>
        <a:lstStyle/>
        <a:p>
          <a:endParaRPr lang="en-GB"/>
        </a:p>
      </dgm:t>
    </dgm:pt>
    <dgm:pt modelId="{AB6CEDFB-DE65-4C67-B87C-6F864D901C8C}">
      <dgm:prSet phldrT="[Text]"/>
      <dgm:spPr>
        <a:solidFill>
          <a:srgbClr val="00B0F0"/>
        </a:solidFill>
      </dgm:spPr>
      <dgm:t>
        <a:bodyPr/>
        <a:lstStyle/>
        <a:p>
          <a:r>
            <a:rPr lang="en-GB" dirty="0" smtClean="0"/>
            <a:t>5. PRODUCT PERFOMRANCE</a:t>
          </a:r>
          <a:endParaRPr lang="en-GB" dirty="0"/>
        </a:p>
      </dgm:t>
    </dgm:pt>
    <dgm:pt modelId="{0FC47CA8-4B7E-4C8D-958F-56607ECE3988}" type="parTrans" cxnId="{D68FF9E0-F91B-4736-9403-F1991D98CC93}">
      <dgm:prSet/>
      <dgm:spPr/>
      <dgm:t>
        <a:bodyPr/>
        <a:lstStyle/>
        <a:p>
          <a:endParaRPr lang="en-GB"/>
        </a:p>
      </dgm:t>
    </dgm:pt>
    <dgm:pt modelId="{F63E1459-ED8B-4E86-880B-59CE38B9CD5B}" type="sibTrans" cxnId="{D68FF9E0-F91B-4736-9403-F1991D98CC93}">
      <dgm:prSet/>
      <dgm:spPr/>
      <dgm:t>
        <a:bodyPr/>
        <a:lstStyle/>
        <a:p>
          <a:endParaRPr lang="en-GB"/>
        </a:p>
      </dgm:t>
    </dgm:pt>
    <dgm:pt modelId="{7F58E8B0-67ED-44AB-ABEE-3D8C69CA215A}">
      <dgm:prSet phldrT="[Text]"/>
      <dgm:spPr>
        <a:solidFill>
          <a:srgbClr val="00B0F0"/>
        </a:solidFill>
      </dgm:spPr>
      <dgm:t>
        <a:bodyPr/>
        <a:lstStyle/>
        <a:p>
          <a:r>
            <a:rPr lang="en-GB" dirty="0" smtClean="0"/>
            <a:t>6. PRODUCT SYSTEM</a:t>
          </a:r>
          <a:endParaRPr lang="en-GB" dirty="0"/>
        </a:p>
      </dgm:t>
    </dgm:pt>
    <dgm:pt modelId="{94E4E86E-4DE1-46B3-BE25-3754B15469E3}" type="parTrans" cxnId="{5A410E80-59A4-44B7-BE71-8FE72AF61EAC}">
      <dgm:prSet/>
      <dgm:spPr/>
      <dgm:t>
        <a:bodyPr/>
        <a:lstStyle/>
        <a:p>
          <a:endParaRPr lang="en-GB"/>
        </a:p>
      </dgm:t>
    </dgm:pt>
    <dgm:pt modelId="{BA36A70F-516C-42D1-9017-A2B54DA513CE}" type="sibTrans" cxnId="{5A410E80-59A4-44B7-BE71-8FE72AF61EAC}">
      <dgm:prSet/>
      <dgm:spPr/>
      <dgm:t>
        <a:bodyPr/>
        <a:lstStyle/>
        <a:p>
          <a:endParaRPr lang="en-GB"/>
        </a:p>
      </dgm:t>
    </dgm:pt>
    <dgm:pt modelId="{1B66A949-8F78-4644-A196-FC91A3B32AC3}">
      <dgm:prSet phldrT="[Text]"/>
      <dgm:spPr>
        <a:solidFill>
          <a:srgbClr val="00B0F0"/>
        </a:solidFill>
      </dgm:spPr>
      <dgm:t>
        <a:bodyPr/>
        <a:lstStyle/>
        <a:p>
          <a:r>
            <a:rPr lang="en-GB" dirty="0" smtClean="0"/>
            <a:t>7. SERVICE</a:t>
          </a:r>
          <a:endParaRPr lang="en-GB" dirty="0"/>
        </a:p>
      </dgm:t>
    </dgm:pt>
    <dgm:pt modelId="{5C670CA8-2643-44C4-BCB6-123463A01A08}" type="parTrans" cxnId="{FF122339-85F9-4EAA-8AF2-8B295DEFCFAE}">
      <dgm:prSet/>
      <dgm:spPr/>
      <dgm:t>
        <a:bodyPr/>
        <a:lstStyle/>
        <a:p>
          <a:endParaRPr lang="en-GB"/>
        </a:p>
      </dgm:t>
    </dgm:pt>
    <dgm:pt modelId="{56E2AA35-A2F5-4D13-AD7B-A26D59151E65}" type="sibTrans" cxnId="{FF122339-85F9-4EAA-8AF2-8B295DEFCFAE}">
      <dgm:prSet/>
      <dgm:spPr/>
      <dgm:t>
        <a:bodyPr/>
        <a:lstStyle/>
        <a:p>
          <a:endParaRPr lang="en-GB"/>
        </a:p>
      </dgm:t>
    </dgm:pt>
    <dgm:pt modelId="{C93990C2-2F99-4C2A-8FB1-EE33A1EC5E34}">
      <dgm:prSet phldrT="[Text]"/>
      <dgm:spPr>
        <a:solidFill>
          <a:srgbClr val="00B0F0"/>
        </a:solidFill>
      </dgm:spPr>
      <dgm:t>
        <a:bodyPr/>
        <a:lstStyle/>
        <a:p>
          <a:r>
            <a:rPr lang="en-GB" dirty="0" smtClean="0"/>
            <a:t>8. CHANNEL</a:t>
          </a:r>
          <a:endParaRPr lang="en-GB" dirty="0"/>
        </a:p>
      </dgm:t>
    </dgm:pt>
    <dgm:pt modelId="{B5502D13-3D61-4550-9274-7A4489867C2C}" type="parTrans" cxnId="{05572B7B-73AC-40A8-88FC-02F1C6ED3954}">
      <dgm:prSet/>
      <dgm:spPr/>
      <dgm:t>
        <a:bodyPr/>
        <a:lstStyle/>
        <a:p>
          <a:endParaRPr lang="en-GB"/>
        </a:p>
      </dgm:t>
    </dgm:pt>
    <dgm:pt modelId="{8A4332D9-DE9D-4E0E-BE1F-5D173653F964}" type="sibTrans" cxnId="{05572B7B-73AC-40A8-88FC-02F1C6ED3954}">
      <dgm:prSet/>
      <dgm:spPr/>
      <dgm:t>
        <a:bodyPr/>
        <a:lstStyle/>
        <a:p>
          <a:endParaRPr lang="en-GB"/>
        </a:p>
      </dgm:t>
    </dgm:pt>
    <dgm:pt modelId="{D5CE4CBF-24FC-443B-91BD-6822B9779561}">
      <dgm:prSet phldrT="[Text]"/>
      <dgm:spPr>
        <a:solidFill>
          <a:srgbClr val="00B0F0"/>
        </a:solidFill>
      </dgm:spPr>
      <dgm:t>
        <a:bodyPr/>
        <a:lstStyle/>
        <a:p>
          <a:r>
            <a:rPr lang="en-GB" dirty="0" smtClean="0"/>
            <a:t>9. BRAND</a:t>
          </a:r>
          <a:endParaRPr lang="en-GB" dirty="0"/>
        </a:p>
      </dgm:t>
    </dgm:pt>
    <dgm:pt modelId="{73FC4B92-EDD7-4DE2-A062-B32FB6AF6E3F}" type="parTrans" cxnId="{104CB3A7-15B7-498D-862E-9508D3DAD895}">
      <dgm:prSet/>
      <dgm:spPr/>
      <dgm:t>
        <a:bodyPr/>
        <a:lstStyle/>
        <a:p>
          <a:endParaRPr lang="en-GB"/>
        </a:p>
      </dgm:t>
    </dgm:pt>
    <dgm:pt modelId="{5A9A9E05-2EF4-436D-A772-2CC06730C6B8}" type="sibTrans" cxnId="{104CB3A7-15B7-498D-862E-9508D3DAD895}">
      <dgm:prSet/>
      <dgm:spPr/>
      <dgm:t>
        <a:bodyPr/>
        <a:lstStyle/>
        <a:p>
          <a:endParaRPr lang="en-GB"/>
        </a:p>
      </dgm:t>
    </dgm:pt>
    <dgm:pt modelId="{CB9289BA-FA82-441B-A058-9B384C31DC71}">
      <dgm:prSet phldrT="[Text]"/>
      <dgm:spPr>
        <a:solidFill>
          <a:srgbClr val="00B0F0"/>
        </a:solidFill>
      </dgm:spPr>
      <dgm:t>
        <a:bodyPr/>
        <a:lstStyle/>
        <a:p>
          <a:r>
            <a:rPr lang="en-GB" dirty="0" smtClean="0"/>
            <a:t>10. CUSTOMER ENGAGEMENT</a:t>
          </a:r>
          <a:endParaRPr lang="en-GB" dirty="0"/>
        </a:p>
      </dgm:t>
    </dgm:pt>
    <dgm:pt modelId="{DB939A53-1523-45BD-B879-B8E42A35C981}" type="parTrans" cxnId="{CB1A9D4D-9BE9-4233-8697-1608FCA3A355}">
      <dgm:prSet/>
      <dgm:spPr/>
      <dgm:t>
        <a:bodyPr/>
        <a:lstStyle/>
        <a:p>
          <a:endParaRPr lang="en-GB"/>
        </a:p>
      </dgm:t>
    </dgm:pt>
    <dgm:pt modelId="{2DC9EEE4-0E57-4A2D-B4F4-408C369EDE40}" type="sibTrans" cxnId="{CB1A9D4D-9BE9-4233-8697-1608FCA3A355}">
      <dgm:prSet/>
      <dgm:spPr/>
      <dgm:t>
        <a:bodyPr/>
        <a:lstStyle/>
        <a:p>
          <a:endParaRPr lang="en-GB"/>
        </a:p>
      </dgm:t>
    </dgm:pt>
    <dgm:pt modelId="{68D14542-C314-4B39-B4DA-C878394E11F8}" type="pres">
      <dgm:prSet presAssocID="{FA0A091B-8BDC-4E52-941E-4F9B27D2F1F5}" presName="diagram" presStyleCnt="0">
        <dgm:presLayoutVars>
          <dgm:dir/>
          <dgm:resizeHandles val="exact"/>
        </dgm:presLayoutVars>
      </dgm:prSet>
      <dgm:spPr/>
      <dgm:t>
        <a:bodyPr/>
        <a:lstStyle/>
        <a:p>
          <a:endParaRPr lang="en-GB"/>
        </a:p>
      </dgm:t>
    </dgm:pt>
    <dgm:pt modelId="{1A1EE5D6-EAC3-46D2-8CCB-2E24CAC89FEB}" type="pres">
      <dgm:prSet presAssocID="{E245C172-294C-458F-B9E3-E328BC1D5AB8}" presName="node" presStyleLbl="node1" presStyleIdx="0" presStyleCnt="10">
        <dgm:presLayoutVars>
          <dgm:bulletEnabled val="1"/>
        </dgm:presLayoutVars>
      </dgm:prSet>
      <dgm:spPr/>
      <dgm:t>
        <a:bodyPr/>
        <a:lstStyle/>
        <a:p>
          <a:endParaRPr lang="en-GB"/>
        </a:p>
      </dgm:t>
    </dgm:pt>
    <dgm:pt modelId="{DED0D31B-E95B-48C9-A4A3-9646EDF16DA6}" type="pres">
      <dgm:prSet presAssocID="{50B8ADA7-4A3B-4E62-BD18-35C82617185E}" presName="sibTrans" presStyleCnt="0"/>
      <dgm:spPr/>
    </dgm:pt>
    <dgm:pt modelId="{41976372-671B-4A62-8B15-469AC036F2BD}" type="pres">
      <dgm:prSet presAssocID="{ED99DB8C-1469-481F-9994-5D677E63CB15}" presName="node" presStyleLbl="node1" presStyleIdx="1" presStyleCnt="10">
        <dgm:presLayoutVars>
          <dgm:bulletEnabled val="1"/>
        </dgm:presLayoutVars>
      </dgm:prSet>
      <dgm:spPr/>
      <dgm:t>
        <a:bodyPr/>
        <a:lstStyle/>
        <a:p>
          <a:endParaRPr lang="en-GB"/>
        </a:p>
      </dgm:t>
    </dgm:pt>
    <dgm:pt modelId="{FF09DDF4-A7A9-4AA6-8E6B-409D1AB715DE}" type="pres">
      <dgm:prSet presAssocID="{76B35AB2-2159-4460-8A39-06E63924AF91}" presName="sibTrans" presStyleCnt="0"/>
      <dgm:spPr/>
    </dgm:pt>
    <dgm:pt modelId="{AD1A99D1-0FC2-4F63-A56B-E6CC8D1A8994}" type="pres">
      <dgm:prSet presAssocID="{3092EB74-5B33-415A-9705-C16E92E1E288}" presName="node" presStyleLbl="node1" presStyleIdx="2" presStyleCnt="10">
        <dgm:presLayoutVars>
          <dgm:bulletEnabled val="1"/>
        </dgm:presLayoutVars>
      </dgm:prSet>
      <dgm:spPr/>
      <dgm:t>
        <a:bodyPr/>
        <a:lstStyle/>
        <a:p>
          <a:endParaRPr lang="en-GB"/>
        </a:p>
      </dgm:t>
    </dgm:pt>
    <dgm:pt modelId="{48024F3D-94E0-4F1D-9A84-F80BB6746D07}" type="pres">
      <dgm:prSet presAssocID="{E2547D5D-D75F-48BB-AC80-92779476F2A0}" presName="sibTrans" presStyleCnt="0"/>
      <dgm:spPr/>
    </dgm:pt>
    <dgm:pt modelId="{4D052EB5-559B-498A-AE1D-1D549DCBEC5D}" type="pres">
      <dgm:prSet presAssocID="{B0F15F4C-64FE-4FD6-A843-13F36DFF1A7B}" presName="node" presStyleLbl="node1" presStyleIdx="3" presStyleCnt="10">
        <dgm:presLayoutVars>
          <dgm:bulletEnabled val="1"/>
        </dgm:presLayoutVars>
      </dgm:prSet>
      <dgm:spPr/>
      <dgm:t>
        <a:bodyPr/>
        <a:lstStyle/>
        <a:p>
          <a:endParaRPr lang="en-GB"/>
        </a:p>
      </dgm:t>
    </dgm:pt>
    <dgm:pt modelId="{3FEBE591-A072-453A-A327-EFCB6E51D2F5}" type="pres">
      <dgm:prSet presAssocID="{F49C3E1E-4125-42D0-A6C5-C5E8A3BF2012}" presName="sibTrans" presStyleCnt="0"/>
      <dgm:spPr/>
    </dgm:pt>
    <dgm:pt modelId="{4CBCEF89-79B2-49A5-BFDE-61F04C4255B3}" type="pres">
      <dgm:prSet presAssocID="{AB6CEDFB-DE65-4C67-B87C-6F864D901C8C}" presName="node" presStyleLbl="node1" presStyleIdx="4" presStyleCnt="10">
        <dgm:presLayoutVars>
          <dgm:bulletEnabled val="1"/>
        </dgm:presLayoutVars>
      </dgm:prSet>
      <dgm:spPr/>
      <dgm:t>
        <a:bodyPr/>
        <a:lstStyle/>
        <a:p>
          <a:endParaRPr lang="en-GB"/>
        </a:p>
      </dgm:t>
    </dgm:pt>
    <dgm:pt modelId="{DFD6FE05-02D0-471C-8695-5E511AC20E06}" type="pres">
      <dgm:prSet presAssocID="{F63E1459-ED8B-4E86-880B-59CE38B9CD5B}" presName="sibTrans" presStyleCnt="0"/>
      <dgm:spPr/>
    </dgm:pt>
    <dgm:pt modelId="{9133DA22-D66D-44CD-B7B0-A7555BE12BD0}" type="pres">
      <dgm:prSet presAssocID="{7F58E8B0-67ED-44AB-ABEE-3D8C69CA215A}" presName="node" presStyleLbl="node1" presStyleIdx="5" presStyleCnt="10">
        <dgm:presLayoutVars>
          <dgm:bulletEnabled val="1"/>
        </dgm:presLayoutVars>
      </dgm:prSet>
      <dgm:spPr/>
      <dgm:t>
        <a:bodyPr/>
        <a:lstStyle/>
        <a:p>
          <a:endParaRPr lang="en-GB"/>
        </a:p>
      </dgm:t>
    </dgm:pt>
    <dgm:pt modelId="{0FC6C171-B501-412E-8A3B-617D596223BD}" type="pres">
      <dgm:prSet presAssocID="{BA36A70F-516C-42D1-9017-A2B54DA513CE}" presName="sibTrans" presStyleCnt="0"/>
      <dgm:spPr/>
    </dgm:pt>
    <dgm:pt modelId="{C8456BCF-CA0F-4CF8-B9E8-C7D1BD716B80}" type="pres">
      <dgm:prSet presAssocID="{1B66A949-8F78-4644-A196-FC91A3B32AC3}" presName="node" presStyleLbl="node1" presStyleIdx="6" presStyleCnt="10">
        <dgm:presLayoutVars>
          <dgm:bulletEnabled val="1"/>
        </dgm:presLayoutVars>
      </dgm:prSet>
      <dgm:spPr/>
      <dgm:t>
        <a:bodyPr/>
        <a:lstStyle/>
        <a:p>
          <a:endParaRPr lang="en-GB"/>
        </a:p>
      </dgm:t>
    </dgm:pt>
    <dgm:pt modelId="{03295053-0A4B-4BF5-92D5-79F5AEE15081}" type="pres">
      <dgm:prSet presAssocID="{56E2AA35-A2F5-4D13-AD7B-A26D59151E65}" presName="sibTrans" presStyleCnt="0"/>
      <dgm:spPr/>
    </dgm:pt>
    <dgm:pt modelId="{EF114AF7-43E6-46DE-AFCB-387D5E738E61}" type="pres">
      <dgm:prSet presAssocID="{C93990C2-2F99-4C2A-8FB1-EE33A1EC5E34}" presName="node" presStyleLbl="node1" presStyleIdx="7" presStyleCnt="10">
        <dgm:presLayoutVars>
          <dgm:bulletEnabled val="1"/>
        </dgm:presLayoutVars>
      </dgm:prSet>
      <dgm:spPr/>
      <dgm:t>
        <a:bodyPr/>
        <a:lstStyle/>
        <a:p>
          <a:endParaRPr lang="en-GB"/>
        </a:p>
      </dgm:t>
    </dgm:pt>
    <dgm:pt modelId="{42648A34-DEA9-475E-8A5D-9B636C93C64E}" type="pres">
      <dgm:prSet presAssocID="{8A4332D9-DE9D-4E0E-BE1F-5D173653F964}" presName="sibTrans" presStyleCnt="0"/>
      <dgm:spPr/>
    </dgm:pt>
    <dgm:pt modelId="{0D1AE768-92A6-4F3C-BD15-DBE902142BEC}" type="pres">
      <dgm:prSet presAssocID="{D5CE4CBF-24FC-443B-91BD-6822B9779561}" presName="node" presStyleLbl="node1" presStyleIdx="8" presStyleCnt="10">
        <dgm:presLayoutVars>
          <dgm:bulletEnabled val="1"/>
        </dgm:presLayoutVars>
      </dgm:prSet>
      <dgm:spPr/>
      <dgm:t>
        <a:bodyPr/>
        <a:lstStyle/>
        <a:p>
          <a:endParaRPr lang="en-GB"/>
        </a:p>
      </dgm:t>
    </dgm:pt>
    <dgm:pt modelId="{A2C8FFF8-6C36-476A-AE48-8A3568CA1DD2}" type="pres">
      <dgm:prSet presAssocID="{5A9A9E05-2EF4-436D-A772-2CC06730C6B8}" presName="sibTrans" presStyleCnt="0"/>
      <dgm:spPr/>
    </dgm:pt>
    <dgm:pt modelId="{C70A4AE9-EEB9-4403-BC21-C380FD42A365}" type="pres">
      <dgm:prSet presAssocID="{CB9289BA-FA82-441B-A058-9B384C31DC71}" presName="node" presStyleLbl="node1" presStyleIdx="9" presStyleCnt="10">
        <dgm:presLayoutVars>
          <dgm:bulletEnabled val="1"/>
        </dgm:presLayoutVars>
      </dgm:prSet>
      <dgm:spPr/>
      <dgm:t>
        <a:bodyPr/>
        <a:lstStyle/>
        <a:p>
          <a:endParaRPr lang="en-GB"/>
        </a:p>
      </dgm:t>
    </dgm:pt>
  </dgm:ptLst>
  <dgm:cxnLst>
    <dgm:cxn modelId="{05572B7B-73AC-40A8-88FC-02F1C6ED3954}" srcId="{FA0A091B-8BDC-4E52-941E-4F9B27D2F1F5}" destId="{C93990C2-2F99-4C2A-8FB1-EE33A1EC5E34}" srcOrd="7" destOrd="0" parTransId="{B5502D13-3D61-4550-9274-7A4489867C2C}" sibTransId="{8A4332D9-DE9D-4E0E-BE1F-5D173653F964}"/>
    <dgm:cxn modelId="{C4E1BB37-E45D-454E-AF94-F618853A53E3}" type="presOf" srcId="{CB9289BA-FA82-441B-A058-9B384C31DC71}" destId="{C70A4AE9-EEB9-4403-BC21-C380FD42A365}" srcOrd="0" destOrd="0" presId="urn:microsoft.com/office/officeart/2005/8/layout/default"/>
    <dgm:cxn modelId="{03060915-9CEB-4D40-B203-35D3C20E04D1}" type="presOf" srcId="{C93990C2-2F99-4C2A-8FB1-EE33A1EC5E34}" destId="{EF114AF7-43E6-46DE-AFCB-387D5E738E61}" srcOrd="0" destOrd="0" presId="urn:microsoft.com/office/officeart/2005/8/layout/default"/>
    <dgm:cxn modelId="{085CA1C2-6028-4F79-B2B3-E577E447441C}" srcId="{FA0A091B-8BDC-4E52-941E-4F9B27D2F1F5}" destId="{E245C172-294C-458F-B9E3-E328BC1D5AB8}" srcOrd="0" destOrd="0" parTransId="{4C2F77EF-B205-4E58-9111-715E1320DD07}" sibTransId="{50B8ADA7-4A3B-4E62-BD18-35C82617185E}"/>
    <dgm:cxn modelId="{D68FF9E0-F91B-4736-9403-F1991D98CC93}" srcId="{FA0A091B-8BDC-4E52-941E-4F9B27D2F1F5}" destId="{AB6CEDFB-DE65-4C67-B87C-6F864D901C8C}" srcOrd="4" destOrd="0" parTransId="{0FC47CA8-4B7E-4C8D-958F-56607ECE3988}" sibTransId="{F63E1459-ED8B-4E86-880B-59CE38B9CD5B}"/>
    <dgm:cxn modelId="{CB1A9D4D-9BE9-4233-8697-1608FCA3A355}" srcId="{FA0A091B-8BDC-4E52-941E-4F9B27D2F1F5}" destId="{CB9289BA-FA82-441B-A058-9B384C31DC71}" srcOrd="9" destOrd="0" parTransId="{DB939A53-1523-45BD-B879-B8E42A35C981}" sibTransId="{2DC9EEE4-0E57-4A2D-B4F4-408C369EDE40}"/>
    <dgm:cxn modelId="{43B08493-0418-4D78-A3E0-3D5BE8726D95}" type="presOf" srcId="{AB6CEDFB-DE65-4C67-B87C-6F864D901C8C}" destId="{4CBCEF89-79B2-49A5-BFDE-61F04C4255B3}" srcOrd="0" destOrd="0" presId="urn:microsoft.com/office/officeart/2005/8/layout/default"/>
    <dgm:cxn modelId="{5F9AAD9A-0982-4F02-967C-F819519B17C8}" type="presOf" srcId="{FA0A091B-8BDC-4E52-941E-4F9B27D2F1F5}" destId="{68D14542-C314-4B39-B4DA-C878394E11F8}" srcOrd="0" destOrd="0" presId="urn:microsoft.com/office/officeart/2005/8/layout/default"/>
    <dgm:cxn modelId="{8A096AAA-E4BE-4D5C-B205-9CE85E9D7C82}" srcId="{FA0A091B-8BDC-4E52-941E-4F9B27D2F1F5}" destId="{ED99DB8C-1469-481F-9994-5D677E63CB15}" srcOrd="1" destOrd="0" parTransId="{7064F9C9-A9D7-4960-920E-FB062009DD8D}" sibTransId="{76B35AB2-2159-4460-8A39-06E63924AF91}"/>
    <dgm:cxn modelId="{30A9E0D0-0C5C-446E-93F2-894F16597CB3}" type="presOf" srcId="{7F58E8B0-67ED-44AB-ABEE-3D8C69CA215A}" destId="{9133DA22-D66D-44CD-B7B0-A7555BE12BD0}" srcOrd="0" destOrd="0" presId="urn:microsoft.com/office/officeart/2005/8/layout/default"/>
    <dgm:cxn modelId="{DC4C1050-8F2D-4EE1-A5CD-F65D0786F1B7}" type="presOf" srcId="{E245C172-294C-458F-B9E3-E328BC1D5AB8}" destId="{1A1EE5D6-EAC3-46D2-8CCB-2E24CAC89FEB}" srcOrd="0" destOrd="0" presId="urn:microsoft.com/office/officeart/2005/8/layout/default"/>
    <dgm:cxn modelId="{5A410E80-59A4-44B7-BE71-8FE72AF61EAC}" srcId="{FA0A091B-8BDC-4E52-941E-4F9B27D2F1F5}" destId="{7F58E8B0-67ED-44AB-ABEE-3D8C69CA215A}" srcOrd="5" destOrd="0" parTransId="{94E4E86E-4DE1-46B3-BE25-3754B15469E3}" sibTransId="{BA36A70F-516C-42D1-9017-A2B54DA513CE}"/>
    <dgm:cxn modelId="{C405B559-D215-477C-82ED-86DB59C7BE91}" type="presOf" srcId="{D5CE4CBF-24FC-443B-91BD-6822B9779561}" destId="{0D1AE768-92A6-4F3C-BD15-DBE902142BEC}" srcOrd="0" destOrd="0" presId="urn:microsoft.com/office/officeart/2005/8/layout/default"/>
    <dgm:cxn modelId="{104CB3A7-15B7-498D-862E-9508D3DAD895}" srcId="{FA0A091B-8BDC-4E52-941E-4F9B27D2F1F5}" destId="{D5CE4CBF-24FC-443B-91BD-6822B9779561}" srcOrd="8" destOrd="0" parTransId="{73FC4B92-EDD7-4DE2-A062-B32FB6AF6E3F}" sibTransId="{5A9A9E05-2EF4-436D-A772-2CC06730C6B8}"/>
    <dgm:cxn modelId="{1D17649F-A1B6-457D-9F1B-065AA0709F26}" type="presOf" srcId="{3092EB74-5B33-415A-9705-C16E92E1E288}" destId="{AD1A99D1-0FC2-4F63-A56B-E6CC8D1A8994}" srcOrd="0" destOrd="0" presId="urn:microsoft.com/office/officeart/2005/8/layout/default"/>
    <dgm:cxn modelId="{50FF35BE-6A00-453E-94A4-CE77753BE3E9}" type="presOf" srcId="{B0F15F4C-64FE-4FD6-A843-13F36DFF1A7B}" destId="{4D052EB5-559B-498A-AE1D-1D549DCBEC5D}" srcOrd="0" destOrd="0" presId="urn:microsoft.com/office/officeart/2005/8/layout/default"/>
    <dgm:cxn modelId="{7ABE74B6-81C7-4022-B7EF-7E0971E37889}" srcId="{FA0A091B-8BDC-4E52-941E-4F9B27D2F1F5}" destId="{3092EB74-5B33-415A-9705-C16E92E1E288}" srcOrd="2" destOrd="0" parTransId="{FBD32CC8-2E25-46AE-AF01-C89D9D5FE961}" sibTransId="{E2547D5D-D75F-48BB-AC80-92779476F2A0}"/>
    <dgm:cxn modelId="{FF122339-85F9-4EAA-8AF2-8B295DEFCFAE}" srcId="{FA0A091B-8BDC-4E52-941E-4F9B27D2F1F5}" destId="{1B66A949-8F78-4644-A196-FC91A3B32AC3}" srcOrd="6" destOrd="0" parTransId="{5C670CA8-2643-44C4-BCB6-123463A01A08}" sibTransId="{56E2AA35-A2F5-4D13-AD7B-A26D59151E65}"/>
    <dgm:cxn modelId="{3C89E021-7BAA-4F7D-869E-4FD2DD55A2E5}" type="presOf" srcId="{ED99DB8C-1469-481F-9994-5D677E63CB15}" destId="{41976372-671B-4A62-8B15-469AC036F2BD}" srcOrd="0" destOrd="0" presId="urn:microsoft.com/office/officeart/2005/8/layout/default"/>
    <dgm:cxn modelId="{6AC72858-8E44-49C1-B904-CFA3827D4911}" srcId="{FA0A091B-8BDC-4E52-941E-4F9B27D2F1F5}" destId="{B0F15F4C-64FE-4FD6-A843-13F36DFF1A7B}" srcOrd="3" destOrd="0" parTransId="{5A2C9B9C-87D5-4544-BF7E-DD7F3F8342C7}" sibTransId="{F49C3E1E-4125-42D0-A6C5-C5E8A3BF2012}"/>
    <dgm:cxn modelId="{B0094F99-B805-4B78-81E9-BC7140F6DB21}" type="presOf" srcId="{1B66A949-8F78-4644-A196-FC91A3B32AC3}" destId="{C8456BCF-CA0F-4CF8-B9E8-C7D1BD716B80}" srcOrd="0" destOrd="0" presId="urn:microsoft.com/office/officeart/2005/8/layout/default"/>
    <dgm:cxn modelId="{B0EF3F34-9A94-4DFA-B6E7-3534C42B4843}" type="presParOf" srcId="{68D14542-C314-4B39-B4DA-C878394E11F8}" destId="{1A1EE5D6-EAC3-46D2-8CCB-2E24CAC89FEB}" srcOrd="0" destOrd="0" presId="urn:microsoft.com/office/officeart/2005/8/layout/default"/>
    <dgm:cxn modelId="{EB19E5EC-4D3F-43EF-A642-25EC95A57BA0}" type="presParOf" srcId="{68D14542-C314-4B39-B4DA-C878394E11F8}" destId="{DED0D31B-E95B-48C9-A4A3-9646EDF16DA6}" srcOrd="1" destOrd="0" presId="urn:microsoft.com/office/officeart/2005/8/layout/default"/>
    <dgm:cxn modelId="{D6AD8CCC-0790-4101-99C5-A34234A81CC3}" type="presParOf" srcId="{68D14542-C314-4B39-B4DA-C878394E11F8}" destId="{41976372-671B-4A62-8B15-469AC036F2BD}" srcOrd="2" destOrd="0" presId="urn:microsoft.com/office/officeart/2005/8/layout/default"/>
    <dgm:cxn modelId="{39959601-779F-43E3-9701-524DF03050A8}" type="presParOf" srcId="{68D14542-C314-4B39-B4DA-C878394E11F8}" destId="{FF09DDF4-A7A9-4AA6-8E6B-409D1AB715DE}" srcOrd="3" destOrd="0" presId="urn:microsoft.com/office/officeart/2005/8/layout/default"/>
    <dgm:cxn modelId="{598E62B1-F962-4BB3-870F-D59D4D13A64A}" type="presParOf" srcId="{68D14542-C314-4B39-B4DA-C878394E11F8}" destId="{AD1A99D1-0FC2-4F63-A56B-E6CC8D1A8994}" srcOrd="4" destOrd="0" presId="urn:microsoft.com/office/officeart/2005/8/layout/default"/>
    <dgm:cxn modelId="{5EC49000-4A02-4406-9D77-7F9657F544B4}" type="presParOf" srcId="{68D14542-C314-4B39-B4DA-C878394E11F8}" destId="{48024F3D-94E0-4F1D-9A84-F80BB6746D07}" srcOrd="5" destOrd="0" presId="urn:microsoft.com/office/officeart/2005/8/layout/default"/>
    <dgm:cxn modelId="{77BD7533-9BA3-4EBC-953A-74BF0F23C409}" type="presParOf" srcId="{68D14542-C314-4B39-B4DA-C878394E11F8}" destId="{4D052EB5-559B-498A-AE1D-1D549DCBEC5D}" srcOrd="6" destOrd="0" presId="urn:microsoft.com/office/officeart/2005/8/layout/default"/>
    <dgm:cxn modelId="{C0BBD01C-A36F-45C2-93A1-38E1AA820F1E}" type="presParOf" srcId="{68D14542-C314-4B39-B4DA-C878394E11F8}" destId="{3FEBE591-A072-453A-A327-EFCB6E51D2F5}" srcOrd="7" destOrd="0" presId="urn:microsoft.com/office/officeart/2005/8/layout/default"/>
    <dgm:cxn modelId="{6C37D594-7F02-4E09-90D6-2C644F6648C3}" type="presParOf" srcId="{68D14542-C314-4B39-B4DA-C878394E11F8}" destId="{4CBCEF89-79B2-49A5-BFDE-61F04C4255B3}" srcOrd="8" destOrd="0" presId="urn:microsoft.com/office/officeart/2005/8/layout/default"/>
    <dgm:cxn modelId="{845EB5C0-3A38-4010-B0BA-6A60F04BE0E2}" type="presParOf" srcId="{68D14542-C314-4B39-B4DA-C878394E11F8}" destId="{DFD6FE05-02D0-471C-8695-5E511AC20E06}" srcOrd="9" destOrd="0" presId="urn:microsoft.com/office/officeart/2005/8/layout/default"/>
    <dgm:cxn modelId="{9E514A0E-C6AC-477F-9F7E-351100977C2C}" type="presParOf" srcId="{68D14542-C314-4B39-B4DA-C878394E11F8}" destId="{9133DA22-D66D-44CD-B7B0-A7555BE12BD0}" srcOrd="10" destOrd="0" presId="urn:microsoft.com/office/officeart/2005/8/layout/default"/>
    <dgm:cxn modelId="{AC748CF4-1BDD-4EED-AA74-B54AFF68FB24}" type="presParOf" srcId="{68D14542-C314-4B39-B4DA-C878394E11F8}" destId="{0FC6C171-B501-412E-8A3B-617D596223BD}" srcOrd="11" destOrd="0" presId="urn:microsoft.com/office/officeart/2005/8/layout/default"/>
    <dgm:cxn modelId="{FDB25D1F-B9E6-46E6-9885-95067AB13661}" type="presParOf" srcId="{68D14542-C314-4B39-B4DA-C878394E11F8}" destId="{C8456BCF-CA0F-4CF8-B9E8-C7D1BD716B80}" srcOrd="12" destOrd="0" presId="urn:microsoft.com/office/officeart/2005/8/layout/default"/>
    <dgm:cxn modelId="{9BAE00BB-6949-47B2-868D-1631ECDE2174}" type="presParOf" srcId="{68D14542-C314-4B39-B4DA-C878394E11F8}" destId="{03295053-0A4B-4BF5-92D5-79F5AEE15081}" srcOrd="13" destOrd="0" presId="urn:microsoft.com/office/officeart/2005/8/layout/default"/>
    <dgm:cxn modelId="{18EC2147-E020-4F95-B0D9-D769F7B8EF88}" type="presParOf" srcId="{68D14542-C314-4B39-B4DA-C878394E11F8}" destId="{EF114AF7-43E6-46DE-AFCB-387D5E738E61}" srcOrd="14" destOrd="0" presId="urn:microsoft.com/office/officeart/2005/8/layout/default"/>
    <dgm:cxn modelId="{1A5767D1-28C2-41DA-B148-4A5D5D388E96}" type="presParOf" srcId="{68D14542-C314-4B39-B4DA-C878394E11F8}" destId="{42648A34-DEA9-475E-8A5D-9B636C93C64E}" srcOrd="15" destOrd="0" presId="urn:microsoft.com/office/officeart/2005/8/layout/default"/>
    <dgm:cxn modelId="{D37393FA-5BE5-475C-88AC-6BD60855DD1E}" type="presParOf" srcId="{68D14542-C314-4B39-B4DA-C878394E11F8}" destId="{0D1AE768-92A6-4F3C-BD15-DBE902142BEC}" srcOrd="16" destOrd="0" presId="urn:microsoft.com/office/officeart/2005/8/layout/default"/>
    <dgm:cxn modelId="{323A5566-C230-4FDB-BC2C-4571E9322164}" type="presParOf" srcId="{68D14542-C314-4B39-B4DA-C878394E11F8}" destId="{A2C8FFF8-6C36-476A-AE48-8A3568CA1DD2}" srcOrd="17" destOrd="0" presId="urn:microsoft.com/office/officeart/2005/8/layout/default"/>
    <dgm:cxn modelId="{13693DFA-3FE2-48EC-9DA5-1752D9B154FA}" type="presParOf" srcId="{68D14542-C314-4B39-B4DA-C878394E11F8}" destId="{C70A4AE9-EEB9-4403-BC21-C380FD42A365}" srcOrd="1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EE5D6-EAC3-46D2-8CCB-2E24CAC89FEB}">
      <dsp:nvSpPr>
        <dsp:cNvPr id="0" name=""/>
        <dsp:cNvSpPr/>
      </dsp:nvSpPr>
      <dsp:spPr>
        <a:xfrm>
          <a:off x="2411" y="350242"/>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1. PROFIT MODEL</a:t>
          </a:r>
          <a:endParaRPr lang="en-GB" sz="2100" kern="1200" dirty="0"/>
        </a:p>
      </dsp:txBody>
      <dsp:txXfrm>
        <a:off x="2411" y="350242"/>
        <a:ext cx="1912739" cy="1147643"/>
      </dsp:txXfrm>
    </dsp:sp>
    <dsp:sp modelId="{41976372-671B-4A62-8B15-469AC036F2BD}">
      <dsp:nvSpPr>
        <dsp:cNvPr id="0" name=""/>
        <dsp:cNvSpPr/>
      </dsp:nvSpPr>
      <dsp:spPr>
        <a:xfrm>
          <a:off x="2106423" y="350242"/>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2. NETWORK</a:t>
          </a:r>
          <a:endParaRPr lang="en-GB" sz="2100" kern="1200" dirty="0"/>
        </a:p>
      </dsp:txBody>
      <dsp:txXfrm>
        <a:off x="2106423" y="350242"/>
        <a:ext cx="1912739" cy="1147643"/>
      </dsp:txXfrm>
    </dsp:sp>
    <dsp:sp modelId="{AD1A99D1-0FC2-4F63-A56B-E6CC8D1A8994}">
      <dsp:nvSpPr>
        <dsp:cNvPr id="0" name=""/>
        <dsp:cNvSpPr/>
      </dsp:nvSpPr>
      <dsp:spPr>
        <a:xfrm>
          <a:off x="4210436" y="350242"/>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3. STRUCTURE</a:t>
          </a:r>
          <a:endParaRPr lang="en-GB" sz="2100" kern="1200" dirty="0"/>
        </a:p>
      </dsp:txBody>
      <dsp:txXfrm>
        <a:off x="4210436" y="350242"/>
        <a:ext cx="1912739" cy="1147643"/>
      </dsp:txXfrm>
    </dsp:sp>
    <dsp:sp modelId="{4D052EB5-559B-498A-AE1D-1D549DCBEC5D}">
      <dsp:nvSpPr>
        <dsp:cNvPr id="0" name=""/>
        <dsp:cNvSpPr/>
      </dsp:nvSpPr>
      <dsp:spPr>
        <a:xfrm>
          <a:off x="6314449" y="350242"/>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4. PROCESS</a:t>
          </a:r>
          <a:endParaRPr lang="en-GB" sz="2100" kern="1200" dirty="0"/>
        </a:p>
      </dsp:txBody>
      <dsp:txXfrm>
        <a:off x="6314449" y="350242"/>
        <a:ext cx="1912739" cy="1147643"/>
      </dsp:txXfrm>
    </dsp:sp>
    <dsp:sp modelId="{4CBCEF89-79B2-49A5-BFDE-61F04C4255B3}">
      <dsp:nvSpPr>
        <dsp:cNvPr id="0" name=""/>
        <dsp:cNvSpPr/>
      </dsp:nvSpPr>
      <dsp:spPr>
        <a:xfrm>
          <a:off x="2411" y="1689159"/>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5. PRODUCT PERFOMRANCE</a:t>
          </a:r>
          <a:endParaRPr lang="en-GB" sz="2100" kern="1200" dirty="0"/>
        </a:p>
      </dsp:txBody>
      <dsp:txXfrm>
        <a:off x="2411" y="1689159"/>
        <a:ext cx="1912739" cy="1147643"/>
      </dsp:txXfrm>
    </dsp:sp>
    <dsp:sp modelId="{9133DA22-D66D-44CD-B7B0-A7555BE12BD0}">
      <dsp:nvSpPr>
        <dsp:cNvPr id="0" name=""/>
        <dsp:cNvSpPr/>
      </dsp:nvSpPr>
      <dsp:spPr>
        <a:xfrm>
          <a:off x="2106423" y="1689159"/>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6. PRODUCT SYSTEM</a:t>
          </a:r>
          <a:endParaRPr lang="en-GB" sz="2100" kern="1200" dirty="0"/>
        </a:p>
      </dsp:txBody>
      <dsp:txXfrm>
        <a:off x="2106423" y="1689159"/>
        <a:ext cx="1912739" cy="1147643"/>
      </dsp:txXfrm>
    </dsp:sp>
    <dsp:sp modelId="{C8456BCF-CA0F-4CF8-B9E8-C7D1BD716B80}">
      <dsp:nvSpPr>
        <dsp:cNvPr id="0" name=""/>
        <dsp:cNvSpPr/>
      </dsp:nvSpPr>
      <dsp:spPr>
        <a:xfrm>
          <a:off x="4210436" y="1689159"/>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7. SERVICE</a:t>
          </a:r>
          <a:endParaRPr lang="en-GB" sz="2100" kern="1200" dirty="0"/>
        </a:p>
      </dsp:txBody>
      <dsp:txXfrm>
        <a:off x="4210436" y="1689159"/>
        <a:ext cx="1912739" cy="1147643"/>
      </dsp:txXfrm>
    </dsp:sp>
    <dsp:sp modelId="{EF114AF7-43E6-46DE-AFCB-387D5E738E61}">
      <dsp:nvSpPr>
        <dsp:cNvPr id="0" name=""/>
        <dsp:cNvSpPr/>
      </dsp:nvSpPr>
      <dsp:spPr>
        <a:xfrm>
          <a:off x="6314449" y="1689159"/>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8. CHANNEL</a:t>
          </a:r>
          <a:endParaRPr lang="en-GB" sz="2100" kern="1200" dirty="0"/>
        </a:p>
      </dsp:txBody>
      <dsp:txXfrm>
        <a:off x="6314449" y="1689159"/>
        <a:ext cx="1912739" cy="1147643"/>
      </dsp:txXfrm>
    </dsp:sp>
    <dsp:sp modelId="{0D1AE768-92A6-4F3C-BD15-DBE902142BEC}">
      <dsp:nvSpPr>
        <dsp:cNvPr id="0" name=""/>
        <dsp:cNvSpPr/>
      </dsp:nvSpPr>
      <dsp:spPr>
        <a:xfrm>
          <a:off x="2106423" y="3028077"/>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9. BRAND</a:t>
          </a:r>
          <a:endParaRPr lang="en-GB" sz="2100" kern="1200" dirty="0"/>
        </a:p>
      </dsp:txBody>
      <dsp:txXfrm>
        <a:off x="2106423" y="3028077"/>
        <a:ext cx="1912739" cy="1147643"/>
      </dsp:txXfrm>
    </dsp:sp>
    <dsp:sp modelId="{C70A4AE9-EEB9-4403-BC21-C380FD42A365}">
      <dsp:nvSpPr>
        <dsp:cNvPr id="0" name=""/>
        <dsp:cNvSpPr/>
      </dsp:nvSpPr>
      <dsp:spPr>
        <a:xfrm>
          <a:off x="4210436" y="3028077"/>
          <a:ext cx="1912739" cy="1147643"/>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smtClean="0"/>
            <a:t>10. CUSTOMER ENGAGEMENT</a:t>
          </a:r>
          <a:endParaRPr lang="en-GB" sz="2100" kern="1200" dirty="0"/>
        </a:p>
      </dsp:txBody>
      <dsp:txXfrm>
        <a:off x="4210436" y="3028077"/>
        <a:ext cx="1912739" cy="11476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B709A4-6F43-4384-9099-22DF1F88D441}" type="datetimeFigureOut">
              <a:rPr lang="en-GB" smtClean="0"/>
              <a:t>06/06/2018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D62265-46BA-427C-8AF6-138D27014DFE}" type="slidenum">
              <a:rPr lang="en-GB" smtClean="0"/>
              <a:t>‹#›</a:t>
            </a:fld>
            <a:endParaRPr lang="en-GB"/>
          </a:p>
        </p:txBody>
      </p:sp>
    </p:spTree>
    <p:extLst>
      <p:ext uri="{BB962C8B-B14F-4D97-AF65-F5344CB8AC3E}">
        <p14:creationId xmlns:p14="http://schemas.microsoft.com/office/powerpoint/2010/main" val="1370590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3</a:t>
            </a:fld>
            <a:endParaRPr lang="en-GB"/>
          </a:p>
        </p:txBody>
      </p:sp>
    </p:spTree>
    <p:extLst>
      <p:ext uri="{BB962C8B-B14F-4D97-AF65-F5344CB8AC3E}">
        <p14:creationId xmlns:p14="http://schemas.microsoft.com/office/powerpoint/2010/main" val="66571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19</a:t>
            </a:fld>
            <a:endParaRPr lang="en-GB"/>
          </a:p>
        </p:txBody>
      </p:sp>
    </p:spTree>
    <p:extLst>
      <p:ext uri="{BB962C8B-B14F-4D97-AF65-F5344CB8AC3E}">
        <p14:creationId xmlns:p14="http://schemas.microsoft.com/office/powerpoint/2010/main" val="651188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https://thevirtualinstructor.com/blog/the-creative-process</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21</a:t>
            </a:fld>
            <a:endParaRPr lang="en-GB"/>
          </a:p>
        </p:txBody>
      </p:sp>
    </p:spTree>
    <p:extLst>
      <p:ext uri="{BB962C8B-B14F-4D97-AF65-F5344CB8AC3E}">
        <p14:creationId xmlns:p14="http://schemas.microsoft.com/office/powerpoint/2010/main" val="2690181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a:t>
            </a:r>
            <a:r>
              <a:rPr lang="en-GB" baseline="0" dirty="0" smtClean="0"/>
              <a:t> http://www.hippasus.com/rrpweblog/archives/2014/06/29/LearningTechnologySAMRModel.pdf</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23</a:t>
            </a:fld>
            <a:endParaRPr lang="en-GB"/>
          </a:p>
        </p:txBody>
      </p:sp>
    </p:spTree>
    <p:extLst>
      <p:ext uri="{BB962C8B-B14F-4D97-AF65-F5344CB8AC3E}">
        <p14:creationId xmlns:p14="http://schemas.microsoft.com/office/powerpoint/2010/main" val="197223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http://hippasus.com/resources/tte/puentedura_tte.pdf</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24</a:t>
            </a:fld>
            <a:endParaRPr lang="en-GB"/>
          </a:p>
        </p:txBody>
      </p:sp>
    </p:spTree>
    <p:extLst>
      <p:ext uri="{BB962C8B-B14F-4D97-AF65-F5344CB8AC3E}">
        <p14:creationId xmlns:p14="http://schemas.microsoft.com/office/powerpoint/2010/main" val="147175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http://hippasus.com/resources/tte/puentedura_tte.pdf</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25</a:t>
            </a:fld>
            <a:endParaRPr lang="en-GB"/>
          </a:p>
        </p:txBody>
      </p:sp>
    </p:spTree>
    <p:extLst>
      <p:ext uri="{BB962C8B-B14F-4D97-AF65-F5344CB8AC3E}">
        <p14:creationId xmlns:p14="http://schemas.microsoft.com/office/powerpoint/2010/main" val="2128160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36</a:t>
            </a:fld>
            <a:endParaRPr lang="en-GB"/>
          </a:p>
        </p:txBody>
      </p:sp>
    </p:spTree>
    <p:extLst>
      <p:ext uri="{BB962C8B-B14F-4D97-AF65-F5344CB8AC3E}">
        <p14:creationId xmlns:p14="http://schemas.microsoft.com/office/powerpoint/2010/main" val="290539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https://medium.com/cbc-digital-labs/innovation-sprint-series-how-were-experimenting-with-augmented-reality-81970fa48718</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37</a:t>
            </a:fld>
            <a:endParaRPr lang="en-GB"/>
          </a:p>
        </p:txBody>
      </p:sp>
    </p:spTree>
    <p:extLst>
      <p:ext uri="{BB962C8B-B14F-4D97-AF65-F5344CB8AC3E}">
        <p14:creationId xmlns:p14="http://schemas.microsoft.com/office/powerpoint/2010/main" val="394720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6</a:t>
            </a:fld>
            <a:endParaRPr lang="en-GB"/>
          </a:p>
        </p:txBody>
      </p:sp>
    </p:spTree>
    <p:extLst>
      <p:ext uri="{BB962C8B-B14F-4D97-AF65-F5344CB8AC3E}">
        <p14:creationId xmlns:p14="http://schemas.microsoft.com/office/powerpoint/2010/main" val="166581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https://youtu.be/3aZhWV1fN7Y and http://www.jameslawcybertecture.com/?section=projects&amp;id=1087</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11</a:t>
            </a:fld>
            <a:endParaRPr lang="en-GB"/>
          </a:p>
        </p:txBody>
      </p:sp>
    </p:spTree>
    <p:extLst>
      <p:ext uri="{BB962C8B-B14F-4D97-AF65-F5344CB8AC3E}">
        <p14:creationId xmlns:p14="http://schemas.microsoft.com/office/powerpoint/2010/main" val="265161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https://ssir.org/articles/entry/why_social_innovators_need_design_thinking</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12</a:t>
            </a:fld>
            <a:endParaRPr lang="en-GB"/>
          </a:p>
        </p:txBody>
      </p:sp>
    </p:spTree>
    <p:extLst>
      <p:ext uri="{BB962C8B-B14F-4D97-AF65-F5344CB8AC3E}">
        <p14:creationId xmlns:p14="http://schemas.microsoft.com/office/powerpoint/2010/main" val="182861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Source: https://ssir.org/articles/entry/social_innovation_from_the_inside_out</a:t>
            </a:r>
          </a:p>
          <a:p>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13</a:t>
            </a:fld>
            <a:endParaRPr lang="en-GB"/>
          </a:p>
        </p:txBody>
      </p:sp>
    </p:spTree>
    <p:extLst>
      <p:ext uri="{BB962C8B-B14F-4D97-AF65-F5344CB8AC3E}">
        <p14:creationId xmlns:p14="http://schemas.microsoft.com/office/powerpoint/2010/main" val="2160663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Papert</a:t>
            </a:r>
            <a:r>
              <a:rPr lang="en-GB" dirty="0" smtClean="0"/>
              <a:t>, S. and </a:t>
            </a:r>
            <a:r>
              <a:rPr lang="en-GB" dirty="0" err="1" smtClean="0"/>
              <a:t>Harel</a:t>
            </a:r>
            <a:r>
              <a:rPr lang="en-GB" dirty="0" smtClean="0"/>
              <a:t>, I. (1991) Situating Constructionism - Chapter 1. In Constructionism. </a:t>
            </a:r>
            <a:r>
              <a:rPr lang="en-GB" dirty="0" err="1" smtClean="0"/>
              <a:t>Ablex</a:t>
            </a:r>
            <a:r>
              <a:rPr lang="en-GB" dirty="0" smtClean="0"/>
              <a:t> </a:t>
            </a:r>
            <a:r>
              <a:rPr lang="en-GB" dirty="0" err="1" smtClean="0"/>
              <a:t>Publising</a:t>
            </a:r>
            <a:r>
              <a:rPr lang="en-GB" dirty="0" smtClean="0"/>
              <a:t> Corporation.</a:t>
            </a:r>
            <a:r>
              <a:rPr lang="en-GB" baseline="0" dirty="0" smtClean="0"/>
              <a:t> Available at: http://web.media.mit.edu/~calla/web_comunidad/Reading-En/situating_constructionism.pdf</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15</a:t>
            </a:fld>
            <a:endParaRPr lang="en-GB"/>
          </a:p>
        </p:txBody>
      </p:sp>
    </p:spTree>
    <p:extLst>
      <p:ext uri="{BB962C8B-B14F-4D97-AF65-F5344CB8AC3E}">
        <p14:creationId xmlns:p14="http://schemas.microsoft.com/office/powerpoint/2010/main" val="1671705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16</a:t>
            </a:fld>
            <a:endParaRPr lang="en-GB"/>
          </a:p>
        </p:txBody>
      </p:sp>
    </p:spTree>
    <p:extLst>
      <p:ext uri="{BB962C8B-B14F-4D97-AF65-F5344CB8AC3E}">
        <p14:creationId xmlns:p14="http://schemas.microsoft.com/office/powerpoint/2010/main" val="1671705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Source: http://www.codywallis.com/?category=design&amp;page=processposter</a:t>
            </a:r>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17</a:t>
            </a:fld>
            <a:endParaRPr lang="en-GB"/>
          </a:p>
        </p:txBody>
      </p:sp>
    </p:spTree>
    <p:extLst>
      <p:ext uri="{BB962C8B-B14F-4D97-AF65-F5344CB8AC3E}">
        <p14:creationId xmlns:p14="http://schemas.microsoft.com/office/powerpoint/2010/main" val="269018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D62265-46BA-427C-8AF6-138D27014DFE}" type="slidenum">
              <a:rPr lang="en-GB" smtClean="0"/>
              <a:t>18</a:t>
            </a:fld>
            <a:endParaRPr lang="en-GB"/>
          </a:p>
        </p:txBody>
      </p:sp>
    </p:spTree>
    <p:extLst>
      <p:ext uri="{BB962C8B-B14F-4D97-AF65-F5344CB8AC3E}">
        <p14:creationId xmlns:p14="http://schemas.microsoft.com/office/powerpoint/2010/main" val="295270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3EA2F68-483F-4E15-B1E3-493CA5AEB89E}" type="datetimeFigureOut">
              <a:rPr lang="en-GB" smtClean="0"/>
              <a:t>06/06/2018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420671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EA2F68-483F-4E15-B1E3-493CA5AEB89E}" type="datetimeFigureOut">
              <a:rPr lang="en-GB" smtClean="0"/>
              <a:t>06/06/2018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1101896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EA2F68-483F-4E15-B1E3-493CA5AEB89E}" type="datetimeFigureOut">
              <a:rPr lang="en-GB" smtClean="0"/>
              <a:t>06/06/2018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380659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EA2F68-483F-4E15-B1E3-493CA5AEB89E}" type="datetimeFigureOut">
              <a:rPr lang="en-GB" smtClean="0"/>
              <a:t>06/06/2018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35349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EA2F68-483F-4E15-B1E3-493CA5AEB89E}" type="datetimeFigureOut">
              <a:rPr lang="en-GB" smtClean="0"/>
              <a:t>06/06/2018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222870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3EA2F68-483F-4E15-B1E3-493CA5AEB89E}" type="datetimeFigureOut">
              <a:rPr lang="en-GB" smtClean="0"/>
              <a:t>06/06/2018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127325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3EA2F68-483F-4E15-B1E3-493CA5AEB89E}" type="datetimeFigureOut">
              <a:rPr lang="en-GB" smtClean="0"/>
              <a:t>06/06/2018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408150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3EA2F68-483F-4E15-B1E3-493CA5AEB89E}" type="datetimeFigureOut">
              <a:rPr lang="en-GB" smtClean="0"/>
              <a:t>06/06/2018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2719129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A2F68-483F-4E15-B1E3-493CA5AEB89E}" type="datetimeFigureOut">
              <a:rPr lang="en-GB" smtClean="0"/>
              <a:t>06/06/2018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183219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A2F68-483F-4E15-B1E3-493CA5AEB89E}" type="datetimeFigureOut">
              <a:rPr lang="en-GB" smtClean="0"/>
              <a:t>06/06/2018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2930571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A2F68-483F-4E15-B1E3-493CA5AEB89E}" type="datetimeFigureOut">
              <a:rPr lang="en-GB" smtClean="0"/>
              <a:t>06/06/2018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F368C3-01E2-4BB8-BC81-161007AE703F}" type="slidenum">
              <a:rPr lang="en-GB" smtClean="0"/>
              <a:t>‹#›</a:t>
            </a:fld>
            <a:endParaRPr lang="en-GB"/>
          </a:p>
        </p:txBody>
      </p:sp>
    </p:spTree>
    <p:extLst>
      <p:ext uri="{BB962C8B-B14F-4D97-AF65-F5344CB8AC3E}">
        <p14:creationId xmlns:p14="http://schemas.microsoft.com/office/powerpoint/2010/main" val="318496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A2F68-483F-4E15-B1E3-493CA5AEB89E}" type="datetimeFigureOut">
              <a:rPr lang="en-GB" smtClean="0"/>
              <a:t>06/06/2018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368C3-01E2-4BB8-BC81-161007AE703F}" type="slidenum">
              <a:rPr lang="en-GB" smtClean="0"/>
              <a:t>‹#›</a:t>
            </a:fld>
            <a:endParaRPr lang="en-GB"/>
          </a:p>
        </p:txBody>
      </p:sp>
    </p:spTree>
    <p:extLst>
      <p:ext uri="{BB962C8B-B14F-4D97-AF65-F5344CB8AC3E}">
        <p14:creationId xmlns:p14="http://schemas.microsoft.com/office/powerpoint/2010/main" val="879608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hyperlink" Target="https://lifehacker.com/5927857/top-10-diy-miracles-you-can-accomplish-with-a-1-binder-clip" TargetMode="External"/><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twitter.com/landryst/status/1001416360260333569"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trello.com/guide/collaborate.html"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slideshare.net/amiddlet50/twalk-this-way-85940036"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c4lpt.co.uk/top100tools/"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ewrsr.ch/2kCW35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repository.up.ac.za/handle/2263/30490" TargetMode="External"/><Relationship Id="rId2" Type="http://schemas.openxmlformats.org/officeDocument/2006/relationships/hyperlink" Target="https://doi.org/10.1016/j.technovation.2007.08.002" TargetMode="External"/><Relationship Id="rId1" Type="http://schemas.openxmlformats.org/officeDocument/2006/relationships/slideLayout" Target="../slideLayouts/slideLayout2.xml"/><Relationship Id="rId6" Type="http://schemas.openxmlformats.org/officeDocument/2006/relationships/hyperlink" Target="https://onlinelibrary.wiley.com/doi/abs/10.1111/j.1467-9310.1989.tb00635.x" TargetMode="External"/><Relationship Id="rId5" Type="http://schemas.openxmlformats.org/officeDocument/2006/relationships/hyperlink" Target="http://hippasus.com/resources/tte/" TargetMode="External"/><Relationship Id="rId4" Type="http://schemas.openxmlformats.org/officeDocument/2006/relationships/hyperlink" Target="http://web.media.mit.edu/~calla/web_comunidad/Reading-En/situating_constructionism.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keele.ac.uk/academicdevelopment/learningteaching/keeledigitalfestiva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7454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0" y="5445224"/>
            <a:ext cx="9174545" cy="1131244"/>
          </a:xfrm>
          <a:solidFill>
            <a:schemeClr val="bg1">
              <a:alpha val="50000"/>
            </a:schemeClr>
          </a:solidFill>
        </p:spPr>
        <p:txBody>
          <a:bodyPr>
            <a:normAutofit fontScale="47500" lnSpcReduction="20000"/>
          </a:bodyPr>
          <a:lstStyle/>
          <a:p>
            <a:r>
              <a:rPr lang="en-GB" b="1" dirty="0" smtClean="0">
                <a:solidFill>
                  <a:schemeClr val="tx1"/>
                </a:solidFill>
              </a:rPr>
              <a:t/>
            </a:r>
            <a:br>
              <a:rPr lang="en-GB" b="1" dirty="0" smtClean="0">
                <a:solidFill>
                  <a:schemeClr val="tx1"/>
                </a:solidFill>
              </a:rPr>
            </a:br>
            <a:r>
              <a:rPr lang="en-GB" b="1" dirty="0">
                <a:solidFill>
                  <a:schemeClr val="tx1"/>
                </a:solidFill>
              </a:rPr>
              <a:t>Digital Re-Innovation: Technovation for Learning</a:t>
            </a:r>
            <a:endParaRPr lang="en-GB" b="1" dirty="0" smtClean="0">
              <a:solidFill>
                <a:schemeClr val="tx1"/>
              </a:solidFill>
            </a:endParaRPr>
          </a:p>
          <a:p>
            <a:endParaRPr lang="en-GB" b="1" dirty="0" smtClean="0">
              <a:solidFill>
                <a:schemeClr val="tx1"/>
              </a:solidFill>
            </a:endParaRPr>
          </a:p>
          <a:p>
            <a:r>
              <a:rPr lang="en-GB" sz="2400" b="1" dirty="0" smtClean="0">
                <a:solidFill>
                  <a:schemeClr val="tx1"/>
                </a:solidFill>
              </a:rPr>
              <a:t>Sue Beckingham | @suebecks</a:t>
            </a:r>
          </a:p>
          <a:p>
            <a:r>
              <a:rPr lang="en-GB" sz="2400" b="1" dirty="0">
                <a:solidFill>
                  <a:schemeClr val="tx1"/>
                </a:solidFill>
              </a:rPr>
              <a:t>Keynote at Keele Digital Festival 2018 #</a:t>
            </a:r>
            <a:r>
              <a:rPr lang="en-GB" sz="2400" b="1" dirty="0" err="1">
                <a:solidFill>
                  <a:schemeClr val="tx1"/>
                </a:solidFill>
              </a:rPr>
              <a:t>Keeledigifest</a:t>
            </a:r>
            <a:endParaRPr lang="en-GB" sz="2400" b="1" dirty="0">
              <a:solidFill>
                <a:schemeClr val="tx1"/>
              </a:solidFill>
            </a:endParaRPr>
          </a:p>
        </p:txBody>
      </p:sp>
    </p:spTree>
    <p:extLst>
      <p:ext uri="{BB962C8B-B14F-4D97-AF65-F5344CB8AC3E}">
        <p14:creationId xmlns:p14="http://schemas.microsoft.com/office/powerpoint/2010/main" val="3465735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B0F0"/>
                </a:solidFill>
              </a:rPr>
              <a:t>Innovation</a:t>
            </a:r>
            <a:r>
              <a:rPr lang="en-GB" dirty="0" smtClean="0"/>
              <a:t> | mostly fails</a:t>
            </a:r>
            <a:endParaRPr lang="en-GB" dirty="0"/>
          </a:p>
        </p:txBody>
      </p:sp>
      <p:sp>
        <p:nvSpPr>
          <p:cNvPr id="3" name="Content Placeholder 2"/>
          <p:cNvSpPr>
            <a:spLocks noGrp="1"/>
          </p:cNvSpPr>
          <p:nvPr>
            <p:ph idx="1"/>
          </p:nvPr>
        </p:nvSpPr>
        <p:spPr>
          <a:solidFill>
            <a:srgbClr val="00B0F0"/>
          </a:solidFill>
        </p:spPr>
        <p:style>
          <a:lnRef idx="3">
            <a:schemeClr val="lt1"/>
          </a:lnRef>
          <a:fillRef idx="1">
            <a:schemeClr val="accent1"/>
          </a:fillRef>
          <a:effectRef idx="1">
            <a:schemeClr val="accent1"/>
          </a:effectRef>
          <a:fontRef idx="minor">
            <a:schemeClr val="lt1"/>
          </a:fontRef>
        </p:style>
        <p:txBody>
          <a:bodyPr>
            <a:normAutofit fontScale="92500"/>
          </a:bodyPr>
          <a:lstStyle/>
          <a:p>
            <a:pPr marL="0" indent="0">
              <a:buNone/>
            </a:pPr>
            <a:endParaRPr lang="en-GB" dirty="0" smtClean="0"/>
          </a:p>
          <a:p>
            <a:pPr marL="0" indent="0">
              <a:buNone/>
            </a:pPr>
            <a:r>
              <a:rPr lang="en-GB" sz="2600" dirty="0" smtClean="0"/>
              <a:t>"Innovation mostly fails. It doesn't need to. You shouldn't let it.</a:t>
            </a:r>
          </a:p>
          <a:p>
            <a:pPr marL="0" indent="0">
              <a:buNone/>
            </a:pPr>
            <a:endParaRPr lang="en-GB" sz="2600" dirty="0"/>
          </a:p>
          <a:p>
            <a:pPr marL="0" indent="0">
              <a:buNone/>
            </a:pPr>
            <a:r>
              <a:rPr lang="en-GB" sz="2600" dirty="0" smtClean="0"/>
              <a:t>Innovation almost never fails due to a lack of creativity. it's almost always because of a lack of discipline.  </a:t>
            </a:r>
          </a:p>
          <a:p>
            <a:pPr marL="0" indent="0">
              <a:buNone/>
            </a:pPr>
            <a:endParaRPr lang="en-GB" sz="2600" dirty="0"/>
          </a:p>
          <a:p>
            <a:pPr marL="0" indent="0">
              <a:buNone/>
            </a:pPr>
            <a:r>
              <a:rPr lang="en-GB" sz="2600" dirty="0" smtClean="0"/>
              <a:t>The most certain way to fail is to focus on products. Successful innovators use many types of innovation"</a:t>
            </a:r>
          </a:p>
          <a:p>
            <a:pPr marL="0" indent="0" algn="r">
              <a:buNone/>
            </a:pPr>
            <a:r>
              <a:rPr lang="en-GB" sz="2800" dirty="0" smtClean="0"/>
              <a:t/>
            </a:r>
            <a:br>
              <a:rPr lang="en-GB" sz="2800" dirty="0" smtClean="0"/>
            </a:br>
            <a:r>
              <a:rPr lang="en-GB" sz="2800" dirty="0" smtClean="0"/>
              <a:t>Keeley </a:t>
            </a:r>
            <a:r>
              <a:rPr lang="en-GB" sz="2800" dirty="0"/>
              <a:t>et al 2014</a:t>
            </a:r>
          </a:p>
        </p:txBody>
      </p:sp>
      <p:cxnSp>
        <p:nvCxnSpPr>
          <p:cNvPr id="5" name="Straight Connector 4"/>
          <p:cNvCxnSpPr/>
          <p:nvPr/>
        </p:nvCxnSpPr>
        <p:spPr>
          <a:xfrm>
            <a:off x="1763688" y="1285495"/>
            <a:ext cx="55446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786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Living in a box or | </a:t>
            </a:r>
            <a:r>
              <a:rPr lang="en-GB" b="1" dirty="0" smtClean="0">
                <a:solidFill>
                  <a:srgbClr val="00B0F0"/>
                </a:solidFill>
              </a:rPr>
              <a:t>an O Pod</a:t>
            </a:r>
            <a:endParaRPr lang="en-GB" b="1" dirty="0">
              <a:solidFill>
                <a:srgbClr val="00B0F0"/>
              </a:solidFill>
            </a:endParaRPr>
          </a:p>
        </p:txBody>
      </p:sp>
      <p:pic>
        <p:nvPicPr>
          <p:cNvPr id="6150" name="Picture 6" descr="http://www.jameslawcybertecture.com/images/30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13716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12160" y="3848920"/>
            <a:ext cx="26003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7089" y="1464976"/>
            <a:ext cx="257175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996952"/>
            <a:ext cx="260985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2699792" y="1285495"/>
            <a:ext cx="37444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191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smtClean="0">
                <a:solidFill>
                  <a:srgbClr val="00B0F0"/>
                </a:solidFill>
              </a:rPr>
              <a:t>Divergent </a:t>
            </a:r>
            <a:r>
              <a:rPr lang="en-GB" b="1" dirty="0" smtClean="0"/>
              <a:t>| vs convergent</a:t>
            </a:r>
            <a:r>
              <a:rPr lang="en-GB" b="1" dirty="0" smtClean="0">
                <a:solidFill>
                  <a:srgbClr val="00B0F0"/>
                </a:solidFill>
              </a:rPr>
              <a:t> </a:t>
            </a:r>
            <a:r>
              <a:rPr lang="en-GB" b="1" dirty="0"/>
              <a:t>thinking</a:t>
            </a:r>
            <a:r>
              <a:rPr lang="en-GB" b="1" dirty="0">
                <a:solidFill>
                  <a:srgbClr val="00B0F0"/>
                </a:solidFill>
              </a:rPr>
              <a:t> </a:t>
            </a:r>
            <a:r>
              <a:rPr lang="en-GB" b="1" dirty="0"/>
              <a:t/>
            </a:r>
            <a:br>
              <a:rPr lang="en-GB" b="1" dirty="0"/>
            </a:br>
            <a:endParaRPr lang="en-GB"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1944196"/>
            <a:ext cx="5669358" cy="3373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31224" y="5188327"/>
            <a:ext cx="2340000" cy="1200329"/>
          </a:xfrm>
          <a:prstGeom prst="rect">
            <a:avLst/>
          </a:prstGeom>
        </p:spPr>
        <p:txBody>
          <a:bodyPr wrap="square">
            <a:spAutoFit/>
          </a:bodyPr>
          <a:lstStyle/>
          <a:p>
            <a:r>
              <a:rPr lang="en-GB" b="1" dirty="0" smtClean="0">
                <a:solidFill>
                  <a:srgbClr val="00B0F0"/>
                </a:solidFill>
              </a:rPr>
              <a:t>blue </a:t>
            </a:r>
            <a:r>
              <a:rPr lang="en-GB" b="1" dirty="0">
                <a:solidFill>
                  <a:srgbClr val="00B0F0"/>
                </a:solidFill>
              </a:rPr>
              <a:t>sky thinking </a:t>
            </a:r>
          </a:p>
          <a:p>
            <a:r>
              <a:rPr lang="en-GB" b="1" dirty="0">
                <a:solidFill>
                  <a:srgbClr val="00B0F0"/>
                </a:solidFill>
              </a:rPr>
              <a:t>imagination</a:t>
            </a:r>
          </a:p>
          <a:p>
            <a:r>
              <a:rPr lang="en-GB" b="1" dirty="0">
                <a:solidFill>
                  <a:srgbClr val="00B0F0"/>
                </a:solidFill>
              </a:rPr>
              <a:t>innovate </a:t>
            </a:r>
          </a:p>
          <a:p>
            <a:r>
              <a:rPr lang="en-GB" b="1" dirty="0">
                <a:solidFill>
                  <a:srgbClr val="00B0F0"/>
                </a:solidFill>
              </a:rPr>
              <a:t>generate new </a:t>
            </a:r>
            <a:r>
              <a:rPr lang="en-GB" b="1" dirty="0" smtClean="0">
                <a:solidFill>
                  <a:srgbClr val="00B0F0"/>
                </a:solidFill>
              </a:rPr>
              <a:t>ideas</a:t>
            </a:r>
            <a:endParaRPr lang="en-GB" b="1" dirty="0">
              <a:solidFill>
                <a:srgbClr val="00B0F0"/>
              </a:solidFill>
            </a:endParaRPr>
          </a:p>
        </p:txBody>
      </p:sp>
      <p:sp>
        <p:nvSpPr>
          <p:cNvPr id="4" name="Rectangle 3"/>
          <p:cNvSpPr/>
          <p:nvPr/>
        </p:nvSpPr>
        <p:spPr>
          <a:xfrm>
            <a:off x="4426966" y="5188327"/>
            <a:ext cx="2340000" cy="1200329"/>
          </a:xfrm>
          <a:prstGeom prst="rect">
            <a:avLst/>
          </a:prstGeom>
        </p:spPr>
        <p:txBody>
          <a:bodyPr wrap="square">
            <a:spAutoFit/>
          </a:bodyPr>
          <a:lstStyle/>
          <a:p>
            <a:pPr algn="r"/>
            <a:r>
              <a:rPr lang="en-GB" b="1" dirty="0"/>
              <a:t>judgement</a:t>
            </a:r>
          </a:p>
          <a:p>
            <a:pPr algn="r"/>
            <a:r>
              <a:rPr lang="en-GB" b="1" dirty="0"/>
              <a:t>testing</a:t>
            </a:r>
          </a:p>
          <a:p>
            <a:pPr algn="r"/>
            <a:r>
              <a:rPr lang="en-GB" b="1" dirty="0"/>
              <a:t>evaluating </a:t>
            </a:r>
          </a:p>
          <a:p>
            <a:pPr algn="r"/>
            <a:r>
              <a:rPr lang="en-GB" b="1" dirty="0"/>
              <a:t>decision making</a:t>
            </a:r>
          </a:p>
        </p:txBody>
      </p:sp>
      <p:sp>
        <p:nvSpPr>
          <p:cNvPr id="5" name="TextBox 4"/>
          <p:cNvSpPr txBox="1"/>
          <p:nvPr/>
        </p:nvSpPr>
        <p:spPr>
          <a:xfrm>
            <a:off x="5632846" y="4219474"/>
            <a:ext cx="1440160" cy="369332"/>
          </a:xfrm>
          <a:prstGeom prst="rect">
            <a:avLst/>
          </a:prstGeom>
          <a:noFill/>
        </p:spPr>
        <p:txBody>
          <a:bodyPr wrap="square" rtlCol="0">
            <a:spAutoFit/>
          </a:bodyPr>
          <a:lstStyle/>
          <a:p>
            <a:r>
              <a:rPr lang="en-GB" dirty="0" smtClean="0"/>
              <a:t>Brown 2011</a:t>
            </a:r>
            <a:endParaRPr lang="en-GB" dirty="0"/>
          </a:p>
        </p:txBody>
      </p:sp>
      <p:sp>
        <p:nvSpPr>
          <p:cNvPr id="6" name="Rectangle 5"/>
          <p:cNvSpPr/>
          <p:nvPr/>
        </p:nvSpPr>
        <p:spPr>
          <a:xfrm>
            <a:off x="323528" y="1621030"/>
            <a:ext cx="8568952" cy="400110"/>
          </a:xfrm>
          <a:prstGeom prst="rect">
            <a:avLst/>
          </a:prstGeom>
        </p:spPr>
        <p:txBody>
          <a:bodyPr wrap="square">
            <a:spAutoFit/>
          </a:bodyPr>
          <a:lstStyle/>
          <a:p>
            <a:pPr algn="ctr"/>
            <a:r>
              <a:rPr lang="en-GB" sz="2000" b="1" dirty="0"/>
              <a:t>divergent thinking—the exploration of new choices and alternative </a:t>
            </a:r>
            <a:r>
              <a:rPr lang="en-GB" sz="2000" b="1" dirty="0" smtClean="0"/>
              <a:t>solutions </a:t>
            </a:r>
            <a:endParaRPr lang="en-GB" sz="2000" b="1" dirty="0"/>
          </a:p>
        </p:txBody>
      </p:sp>
    </p:spTree>
    <p:extLst>
      <p:ext uri="{BB962C8B-B14F-4D97-AF65-F5344CB8AC3E}">
        <p14:creationId xmlns:p14="http://schemas.microsoft.com/office/powerpoint/2010/main" val="2897654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9592" y="1988840"/>
            <a:ext cx="7344816" cy="3416320"/>
          </a:xfrm>
          <a:prstGeom prst="rect">
            <a:avLst/>
          </a:prstGeom>
        </p:spPr>
        <p:txBody>
          <a:bodyPr wrap="square">
            <a:spAutoFit/>
          </a:bodyPr>
          <a:lstStyle/>
          <a:p>
            <a:r>
              <a:rPr lang="en-GB" dirty="0" smtClean="0"/>
              <a:t>"When </a:t>
            </a:r>
            <a:r>
              <a:rPr lang="en-GB" dirty="0"/>
              <a:t>deciding on a course of action, people in organizations often push far too quickly for a convergence of opinion. As a result, they miss the chance to draw on the different intuitions and perspectives that their colleagues undoubtedly have. </a:t>
            </a:r>
            <a:endParaRPr lang="en-GB" dirty="0" smtClean="0"/>
          </a:p>
          <a:p>
            <a:endParaRPr lang="en-GB" dirty="0"/>
          </a:p>
          <a:p>
            <a:r>
              <a:rPr lang="en-GB" dirty="0" smtClean="0"/>
              <a:t>Instead</a:t>
            </a:r>
            <a:r>
              <a:rPr lang="en-GB" dirty="0"/>
              <a:t>, start by listening to those who have serious concerns about a proposed course of action. </a:t>
            </a:r>
            <a:r>
              <a:rPr lang="en-GB" b="1" dirty="0">
                <a:solidFill>
                  <a:srgbClr val="00B0F0"/>
                </a:solidFill>
              </a:rPr>
              <a:t>Soliciting divergent views </a:t>
            </a:r>
            <a:r>
              <a:rPr lang="en-GB" dirty="0"/>
              <a:t>up front can lead not just to alternative answers to a given question, but to new ideas for reframing the entire question. It can also help create genuine alignment around the decision that you eventually reach</a:t>
            </a:r>
            <a:r>
              <a:rPr lang="en-GB" dirty="0" smtClean="0"/>
              <a:t>."</a:t>
            </a:r>
            <a:br>
              <a:rPr lang="en-GB" dirty="0" smtClean="0"/>
            </a:br>
            <a:endParaRPr lang="en-GB" dirty="0"/>
          </a:p>
          <a:p>
            <a:pPr algn="r"/>
            <a:r>
              <a:rPr lang="en-GB" dirty="0"/>
              <a:t>Nilsson and Paddock </a:t>
            </a:r>
            <a:r>
              <a:rPr lang="en-GB" dirty="0" smtClean="0"/>
              <a:t>2014</a:t>
            </a:r>
            <a:endParaRPr lang="en-GB" dirty="0"/>
          </a:p>
        </p:txBody>
      </p:sp>
      <p:sp>
        <p:nvSpPr>
          <p:cNvPr id="5" name="Title 1"/>
          <p:cNvSpPr>
            <a:spLocks noGrp="1"/>
          </p:cNvSpPr>
          <p:nvPr>
            <p:ph type="title"/>
          </p:nvPr>
        </p:nvSpPr>
        <p:spPr/>
        <p:txBody>
          <a:bodyPr>
            <a:normAutofit/>
          </a:bodyPr>
          <a:lstStyle/>
          <a:p>
            <a:r>
              <a:rPr lang="en-GB" sz="3600" b="1" dirty="0" smtClean="0"/>
              <a:t>Design thinking </a:t>
            </a:r>
            <a:r>
              <a:rPr lang="en-GB" sz="3600" b="1" dirty="0" smtClean="0">
                <a:solidFill>
                  <a:srgbClr val="00B0F0"/>
                </a:solidFill>
              </a:rPr>
              <a:t>| seek divergent views</a:t>
            </a:r>
            <a:endParaRPr lang="en-GB" sz="3600" b="1" dirty="0"/>
          </a:p>
        </p:txBody>
      </p:sp>
    </p:spTree>
    <p:extLst>
      <p:ext uri="{BB962C8B-B14F-4D97-AF65-F5344CB8AC3E}">
        <p14:creationId xmlns:p14="http://schemas.microsoft.com/office/powerpoint/2010/main" val="2940558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b="1" dirty="0" smtClean="0"/>
              <a:t>Empowering  | </a:t>
            </a:r>
            <a:r>
              <a:rPr lang="en-GB" b="1" dirty="0" smtClean="0">
                <a:solidFill>
                  <a:srgbClr val="00B0F0"/>
                </a:solidFill>
              </a:rPr>
              <a:t>active thinking</a:t>
            </a:r>
            <a:endParaRPr lang="en-GB" b="1" dirty="0">
              <a:solidFill>
                <a:srgbClr val="00B0F0"/>
              </a:solidFill>
            </a:endParaRPr>
          </a:p>
        </p:txBody>
      </p:sp>
      <p:sp>
        <p:nvSpPr>
          <p:cNvPr id="4" name="Content Placeholder 3"/>
          <p:cNvSpPr>
            <a:spLocks noGrp="1"/>
          </p:cNvSpPr>
          <p:nvPr>
            <p:ph idx="1"/>
          </p:nvPr>
        </p:nvSpPr>
        <p:spPr/>
        <p:txBody>
          <a:bodyPr/>
          <a:lstStyle/>
          <a:p>
            <a:pPr marL="0" indent="0">
              <a:buNone/>
            </a:pPr>
            <a:r>
              <a:rPr lang="en-GB" dirty="0"/>
              <a:t>Construct</a:t>
            </a:r>
            <a:r>
              <a:rPr lang="en-GB" b="1" dirty="0">
                <a:solidFill>
                  <a:srgbClr val="00B0F0"/>
                </a:solidFill>
              </a:rPr>
              <a:t>iv</a:t>
            </a:r>
            <a:r>
              <a:rPr lang="en-GB" dirty="0"/>
              <a:t>ism is about construction - to construct is to be active, hence constructivism is about actively involving </a:t>
            </a:r>
            <a:r>
              <a:rPr lang="en-GB" dirty="0" smtClean="0"/>
              <a:t>and </a:t>
            </a:r>
            <a:r>
              <a:rPr lang="en-GB" dirty="0"/>
              <a:t>engaging learners.</a:t>
            </a:r>
          </a:p>
          <a:p>
            <a:pPr marL="0" indent="0" algn="r">
              <a:buNone/>
            </a:pPr>
            <a:r>
              <a:rPr lang="en-GB" dirty="0"/>
              <a:t>Fisher et al 2014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9872" y="4221088"/>
            <a:ext cx="20955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51720" y="5809803"/>
            <a:ext cx="5045292" cy="369332"/>
          </a:xfrm>
          <a:prstGeom prst="rect">
            <a:avLst/>
          </a:prstGeom>
        </p:spPr>
        <p:txBody>
          <a:bodyPr wrap="none">
            <a:spAutoFit/>
          </a:bodyPr>
          <a:lstStyle/>
          <a:p>
            <a:pPr algn="ctr"/>
            <a:r>
              <a:rPr lang="en-GB" dirty="0"/>
              <a:t>Jean </a:t>
            </a:r>
            <a:r>
              <a:rPr lang="en-GB" dirty="0" smtClean="0"/>
              <a:t>Piaget 1896-1980 - Founder </a:t>
            </a:r>
            <a:r>
              <a:rPr lang="en-GB" dirty="0"/>
              <a:t>of constructivism</a:t>
            </a:r>
          </a:p>
        </p:txBody>
      </p:sp>
    </p:spTree>
    <p:extLst>
      <p:ext uri="{BB962C8B-B14F-4D97-AF65-F5344CB8AC3E}">
        <p14:creationId xmlns:p14="http://schemas.microsoft.com/office/powerpoint/2010/main" val="2784832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b="1" dirty="0" smtClean="0"/>
              <a:t>Situating  | </a:t>
            </a:r>
            <a:r>
              <a:rPr lang="en-GB" b="1" dirty="0" smtClean="0">
                <a:solidFill>
                  <a:srgbClr val="00B0F0"/>
                </a:solidFill>
              </a:rPr>
              <a:t>construc</a:t>
            </a:r>
            <a:r>
              <a:rPr lang="en-GB" b="1" u="sng" dirty="0" smtClean="0">
                <a:solidFill>
                  <a:srgbClr val="00B0F0"/>
                </a:solidFill>
              </a:rPr>
              <a:t>tion</a:t>
            </a:r>
            <a:r>
              <a:rPr lang="en-GB" b="1" dirty="0" smtClean="0">
                <a:solidFill>
                  <a:srgbClr val="00B0F0"/>
                </a:solidFill>
              </a:rPr>
              <a:t>ism</a:t>
            </a:r>
            <a:endParaRPr lang="en-GB" b="1" dirty="0">
              <a:solidFill>
                <a:srgbClr val="00B0F0"/>
              </a:solidFill>
            </a:endParaRPr>
          </a:p>
        </p:txBody>
      </p:sp>
      <p:sp>
        <p:nvSpPr>
          <p:cNvPr id="4" name="Content Placeholder 3"/>
          <p:cNvSpPr>
            <a:spLocks noGrp="1"/>
          </p:cNvSpPr>
          <p:nvPr>
            <p:ph idx="1"/>
          </p:nvPr>
        </p:nvSpPr>
        <p:spPr/>
        <p:txBody>
          <a:bodyPr>
            <a:normAutofit fontScale="62500" lnSpcReduction="20000"/>
          </a:bodyPr>
          <a:lstStyle/>
          <a:p>
            <a:pPr marL="0" indent="0">
              <a:buNone/>
            </a:pPr>
            <a:endParaRPr lang="en-GB" dirty="0" smtClean="0"/>
          </a:p>
          <a:p>
            <a:pPr marL="0" indent="0">
              <a:buNone/>
            </a:pPr>
            <a:r>
              <a:rPr lang="en-GB" dirty="0" smtClean="0"/>
              <a:t>"Constructionism-</a:t>
            </a:r>
            <a:r>
              <a:rPr lang="en-GB" dirty="0"/>
              <a:t>-the N word as opposed to the V word--shares constructivism's connotation of learning as </a:t>
            </a:r>
            <a:r>
              <a:rPr lang="en-GB" dirty="0" smtClean="0"/>
              <a:t>'building </a:t>
            </a:r>
            <a:r>
              <a:rPr lang="en-GB" dirty="0"/>
              <a:t>knowledge </a:t>
            </a:r>
            <a:r>
              <a:rPr lang="en-GB" dirty="0" smtClean="0"/>
              <a:t>structures' </a:t>
            </a:r>
            <a:r>
              <a:rPr lang="en-GB" dirty="0"/>
              <a:t>irrespective of the circumstances of the learning. It then adds the idea that this happens especially felicitously in a context where the learner is consciously engaged in constructing a public entity, whether it's a sand castle on the beach or a theory of the universe</a:t>
            </a:r>
            <a:r>
              <a:rPr lang="en-GB" dirty="0" smtClean="0"/>
              <a:t>...</a:t>
            </a:r>
            <a:endParaRPr lang="en-GB" dirty="0"/>
          </a:p>
          <a:p>
            <a:pPr marL="0" indent="0">
              <a:buNone/>
            </a:pPr>
            <a:r>
              <a:rPr lang="en-GB" dirty="0"/>
              <a:t>If one eschews pipeline models of transmitting knowledge in talking among ourselves as well as in theorizing about classrooms, then one must expect that I will not be able to tell you about my idea of constructionism. Doing so is bound to trivialize it. Instead, I must confine myself to engage you in experiences (including verbal ones) liable to encourage your own personal construction of something in some sense like it. Only in this way will there be something rich enough in your mind to be worth talking about. " </a:t>
            </a:r>
            <a:endParaRPr lang="en-GB" dirty="0" smtClean="0"/>
          </a:p>
          <a:p>
            <a:pPr marL="0" indent="0" algn="r">
              <a:buNone/>
            </a:pPr>
            <a:r>
              <a:rPr lang="en-GB" dirty="0" err="1" smtClean="0"/>
              <a:t>Papert</a:t>
            </a:r>
            <a:r>
              <a:rPr lang="en-GB" dirty="0" smtClean="0"/>
              <a:t> and </a:t>
            </a:r>
            <a:r>
              <a:rPr lang="en-GB" dirty="0" err="1" smtClean="0"/>
              <a:t>Hidel</a:t>
            </a:r>
            <a:r>
              <a:rPr lang="en-GB" dirty="0" smtClean="0"/>
              <a:t> 1991</a:t>
            </a:r>
            <a:endParaRPr lang="en-GB" dirty="0"/>
          </a:p>
        </p:txBody>
      </p:sp>
    </p:spTree>
    <p:extLst>
      <p:ext uri="{BB962C8B-B14F-4D97-AF65-F5344CB8AC3E}">
        <p14:creationId xmlns:p14="http://schemas.microsoft.com/office/powerpoint/2010/main" val="2980189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b="1" dirty="0" smtClean="0"/>
              <a:t>Situating  | </a:t>
            </a:r>
            <a:r>
              <a:rPr lang="en-GB" b="1" dirty="0" smtClean="0">
                <a:solidFill>
                  <a:srgbClr val="00B0F0"/>
                </a:solidFill>
              </a:rPr>
              <a:t>construc</a:t>
            </a:r>
            <a:r>
              <a:rPr lang="en-GB" b="1" u="sng" dirty="0" smtClean="0">
                <a:solidFill>
                  <a:srgbClr val="00B0F0"/>
                </a:solidFill>
              </a:rPr>
              <a:t>tion</a:t>
            </a:r>
            <a:r>
              <a:rPr lang="en-GB" b="1" dirty="0" smtClean="0">
                <a:solidFill>
                  <a:srgbClr val="00B0F0"/>
                </a:solidFill>
              </a:rPr>
              <a:t>ism</a:t>
            </a:r>
            <a:endParaRPr lang="en-GB" b="1" dirty="0">
              <a:solidFill>
                <a:srgbClr val="00B0F0"/>
              </a:solidFill>
            </a:endParaRPr>
          </a:p>
        </p:txBody>
      </p:sp>
      <p:sp>
        <p:nvSpPr>
          <p:cNvPr id="4" name="Content Placeholder 3"/>
          <p:cNvSpPr>
            <a:spLocks noGrp="1"/>
          </p:cNvSpPr>
          <p:nvPr>
            <p:ph idx="1"/>
          </p:nvPr>
        </p:nvSpPr>
        <p:spPr/>
        <p:txBody>
          <a:bodyPr>
            <a:normAutofit/>
          </a:bodyPr>
          <a:lstStyle/>
          <a:p>
            <a:pPr marL="0" indent="0">
              <a:buNone/>
            </a:pPr>
            <a:r>
              <a:rPr lang="en-GB" dirty="0" smtClean="0"/>
              <a:t>Construc</a:t>
            </a:r>
            <a:r>
              <a:rPr lang="en-GB" b="1" dirty="0" smtClean="0">
                <a:solidFill>
                  <a:srgbClr val="00B0F0"/>
                </a:solidFill>
              </a:rPr>
              <a:t>tion</a:t>
            </a:r>
            <a:r>
              <a:rPr lang="en-GB" dirty="0"/>
              <a:t>ism is not just learning-by-doing, but engaging reflexively and socially in the task. Both the creation process and the produced </a:t>
            </a:r>
            <a:r>
              <a:rPr lang="en-GB" dirty="0" smtClean="0"/>
              <a:t>artefacts </a:t>
            </a:r>
            <a:r>
              <a:rPr lang="en-GB" dirty="0"/>
              <a:t>ought to be socially shared. </a:t>
            </a:r>
            <a:endParaRPr lang="en-GB" dirty="0" smtClean="0"/>
          </a:p>
          <a:p>
            <a:pPr marL="0" indent="0">
              <a:buNone/>
            </a:pPr>
            <a:endParaRPr lang="en-GB" dirty="0" smtClean="0"/>
          </a:p>
          <a:p>
            <a:pPr marL="0" indent="0" algn="r">
              <a:buNone/>
            </a:pPr>
            <a:r>
              <a:rPr lang="en-GB" dirty="0" err="1" smtClean="0"/>
              <a:t>Papert</a:t>
            </a:r>
            <a:r>
              <a:rPr lang="en-GB" dirty="0" smtClean="0"/>
              <a:t> and </a:t>
            </a:r>
            <a:r>
              <a:rPr lang="en-GB" dirty="0" err="1" smtClean="0"/>
              <a:t>Hidel</a:t>
            </a:r>
            <a:r>
              <a:rPr lang="en-GB" dirty="0" smtClean="0"/>
              <a:t> 1991</a:t>
            </a:r>
            <a:endParaRPr lang="en-GB" dirty="0"/>
          </a:p>
        </p:txBody>
      </p:sp>
    </p:spTree>
    <p:extLst>
      <p:ext uri="{BB962C8B-B14F-4D97-AF65-F5344CB8AC3E}">
        <p14:creationId xmlns:p14="http://schemas.microsoft.com/office/powerpoint/2010/main" val="2476116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a:t>
            </a:r>
            <a:r>
              <a:rPr lang="en-GB" b="1" dirty="0" smtClean="0">
                <a:solidFill>
                  <a:srgbClr val="00B0F0"/>
                </a:solidFill>
              </a:rPr>
              <a:t> | creative cycle</a:t>
            </a:r>
            <a:endParaRPr lang="en-GB" b="1" dirty="0"/>
          </a:p>
        </p:txBody>
      </p:sp>
      <p:cxnSp>
        <p:nvCxnSpPr>
          <p:cNvPr id="3" name="Straight Connector 2"/>
          <p:cNvCxnSpPr/>
          <p:nvPr/>
        </p:nvCxnSpPr>
        <p:spPr>
          <a:xfrm>
            <a:off x="2339752" y="1285495"/>
            <a:ext cx="446449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9746" y="1628800"/>
            <a:ext cx="4941168"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9650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552" y="1436437"/>
            <a:ext cx="7560840" cy="504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l"/>
            <a:r>
              <a:rPr lang="en-GB" b="1" dirty="0" smtClean="0"/>
              <a:t>The binder clip | </a:t>
            </a:r>
            <a:r>
              <a:rPr lang="en-GB" b="1" dirty="0" smtClean="0">
                <a:solidFill>
                  <a:srgbClr val="00B0F0"/>
                </a:solidFill>
              </a:rPr>
              <a:t>challenge</a:t>
            </a:r>
            <a:endParaRPr lang="en-GB" b="1" dirty="0">
              <a:solidFill>
                <a:srgbClr val="00B0F0"/>
              </a:solidFill>
            </a:endParaRPr>
          </a:p>
        </p:txBody>
      </p:sp>
      <p:cxnSp>
        <p:nvCxnSpPr>
          <p:cNvPr id="4" name="Straight Connector 3"/>
          <p:cNvCxnSpPr/>
          <p:nvPr/>
        </p:nvCxnSpPr>
        <p:spPr>
          <a:xfrm>
            <a:off x="539552" y="1301501"/>
            <a:ext cx="619268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2658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DIY | </a:t>
            </a:r>
            <a:r>
              <a:rPr lang="en-GB" b="1" dirty="0" smtClean="0">
                <a:solidFill>
                  <a:srgbClr val="00B0F0"/>
                </a:solidFill>
              </a:rPr>
              <a:t>innovations</a:t>
            </a:r>
            <a:endParaRPr lang="en-GB" b="1" dirty="0">
              <a:solidFill>
                <a:srgbClr val="00B0F0"/>
              </a:solidFill>
            </a:endParaRPr>
          </a:p>
        </p:txBody>
      </p:sp>
      <p:cxnSp>
        <p:nvCxnSpPr>
          <p:cNvPr id="3" name="Straight Connector 2"/>
          <p:cNvCxnSpPr/>
          <p:nvPr/>
        </p:nvCxnSpPr>
        <p:spPr>
          <a:xfrm>
            <a:off x="2483768" y="1285495"/>
            <a:ext cx="417646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0652" y="1988840"/>
            <a:ext cx="1980875"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97700" y="1988840"/>
            <a:ext cx="1391657"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458725" y="3841248"/>
            <a:ext cx="132146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950601" y="1988840"/>
            <a:ext cx="1740621"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9512" y="3841248"/>
            <a:ext cx="192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446074" y="1988840"/>
            <a:ext cx="216095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950601" y="3831300"/>
            <a:ext cx="201310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089357" y="3831300"/>
            <a:ext cx="2561341"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79512" y="5877272"/>
            <a:ext cx="8784191" cy="276999"/>
          </a:xfrm>
          <a:prstGeom prst="rect">
            <a:avLst/>
          </a:prstGeom>
        </p:spPr>
        <p:txBody>
          <a:bodyPr wrap="square">
            <a:spAutoFit/>
          </a:bodyPr>
          <a:lstStyle/>
          <a:p>
            <a:pPr algn="ctr"/>
            <a:r>
              <a:rPr lang="en-GB" sz="1200" dirty="0"/>
              <a:t>Credit: </a:t>
            </a:r>
            <a:r>
              <a:rPr lang="en-GB" sz="1200" dirty="0">
                <a:hlinkClick r:id="rId11"/>
              </a:rPr>
              <a:t>https://</a:t>
            </a:r>
            <a:r>
              <a:rPr lang="en-GB" sz="1200" dirty="0" smtClean="0">
                <a:hlinkClick r:id="rId11"/>
              </a:rPr>
              <a:t>lifehacker.com/5927857/top-10-diy-miracles-you-can-accomplish-with-a-1-binder-clip</a:t>
            </a:r>
            <a:endParaRPr lang="en-GB" sz="1200" dirty="0"/>
          </a:p>
        </p:txBody>
      </p:sp>
    </p:spTree>
    <p:extLst>
      <p:ext uri="{BB962C8B-B14F-4D97-AF65-F5344CB8AC3E}">
        <p14:creationId xmlns:p14="http://schemas.microsoft.com/office/powerpoint/2010/main" val="173629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Defining |</a:t>
            </a:r>
            <a:r>
              <a:rPr lang="en-GB" b="1" dirty="0" smtClean="0">
                <a:solidFill>
                  <a:srgbClr val="00B0F0"/>
                </a:solidFill>
              </a:rPr>
              <a:t> Innovation</a:t>
            </a:r>
            <a:endParaRPr lang="en-GB" b="1" dirty="0"/>
          </a:p>
        </p:txBody>
      </p:sp>
      <p:sp>
        <p:nvSpPr>
          <p:cNvPr id="3" name="Content Placeholder 2"/>
          <p:cNvSpPr>
            <a:spLocks noGrp="1"/>
          </p:cNvSpPr>
          <p:nvPr>
            <p:ph idx="1"/>
          </p:nvPr>
        </p:nvSpPr>
        <p:spPr/>
        <p:txBody>
          <a:bodyPr>
            <a:normAutofit/>
          </a:bodyPr>
          <a:lstStyle/>
          <a:p>
            <a:pPr marL="0" indent="0" algn="ctr">
              <a:buNone/>
            </a:pPr>
            <a:r>
              <a:rPr lang="en-GB" sz="2800" dirty="0" smtClean="0"/>
              <a:t>The Latin origin </a:t>
            </a:r>
            <a:r>
              <a:rPr lang="en-GB" sz="2800" dirty="0"/>
              <a:t>of </a:t>
            </a:r>
            <a:r>
              <a:rPr lang="en-GB" sz="2800" dirty="0" smtClean="0"/>
              <a:t>innovation </a:t>
            </a:r>
            <a:r>
              <a:rPr lang="en-GB" sz="2800" dirty="0"/>
              <a:t>or</a:t>
            </a:r>
          </a:p>
          <a:p>
            <a:pPr marL="0" indent="0" algn="ctr">
              <a:buNone/>
            </a:pPr>
            <a:r>
              <a:rPr lang="en-GB" sz="2800" dirty="0"/>
              <a:t>'</a:t>
            </a:r>
            <a:r>
              <a:rPr lang="en-GB" sz="2800" dirty="0" err="1"/>
              <a:t>innovare</a:t>
            </a:r>
            <a:r>
              <a:rPr lang="en-GB" sz="2800" dirty="0"/>
              <a:t>', which means </a:t>
            </a:r>
            <a:r>
              <a:rPr lang="en-GB" sz="2800" b="1" dirty="0">
                <a:solidFill>
                  <a:srgbClr val="00B0F0"/>
                </a:solidFill>
              </a:rPr>
              <a:t>'to make something </a:t>
            </a:r>
            <a:r>
              <a:rPr lang="en-GB" sz="2800" b="1" dirty="0" smtClean="0">
                <a:solidFill>
                  <a:srgbClr val="00B0F0"/>
                </a:solidFill>
              </a:rPr>
              <a:t>new'</a:t>
            </a:r>
          </a:p>
          <a:p>
            <a:pPr marL="0" indent="0" algn="ctr">
              <a:buNone/>
            </a:pPr>
            <a:endParaRPr lang="en-GB" sz="2800" dirty="0"/>
          </a:p>
          <a:p>
            <a:pPr marL="0" indent="0" algn="ctr">
              <a:buNone/>
            </a:pPr>
            <a:r>
              <a:rPr lang="en-GB" sz="2800" dirty="0" smtClean="0"/>
              <a:t>To </a:t>
            </a:r>
            <a:r>
              <a:rPr lang="en-GB" sz="2800" dirty="0"/>
              <a:t>make something new' refers to replacing old concepts or products with </a:t>
            </a:r>
            <a:r>
              <a:rPr lang="en-GB" sz="2800" dirty="0" smtClean="0"/>
              <a:t>new ones</a:t>
            </a:r>
            <a:r>
              <a:rPr lang="en-GB" sz="2800" dirty="0"/>
              <a:t>, continually updating and improving them. </a:t>
            </a:r>
            <a:endParaRPr lang="en-GB" sz="2800" dirty="0" smtClean="0"/>
          </a:p>
          <a:p>
            <a:pPr marL="0" indent="0">
              <a:buNone/>
            </a:pPr>
            <a:r>
              <a:rPr lang="en-GB" dirty="0" smtClean="0"/>
              <a:t> </a:t>
            </a:r>
            <a:endParaRPr lang="en-GB" dirty="0"/>
          </a:p>
        </p:txBody>
      </p:sp>
      <p:cxnSp>
        <p:nvCxnSpPr>
          <p:cNvPr id="5" name="Straight Connector 4"/>
          <p:cNvCxnSpPr/>
          <p:nvPr/>
        </p:nvCxnSpPr>
        <p:spPr>
          <a:xfrm>
            <a:off x="2123728" y="1285495"/>
            <a:ext cx="48965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1989" y="4941168"/>
            <a:ext cx="1800022" cy="1700808"/>
          </a:xfrm>
          <a:prstGeom prst="rect">
            <a:avLst/>
          </a:prstGeom>
        </p:spPr>
      </p:pic>
    </p:spTree>
    <p:extLst>
      <p:ext uri="{BB962C8B-B14F-4D97-AF65-F5344CB8AC3E}">
        <p14:creationId xmlns:p14="http://schemas.microsoft.com/office/powerpoint/2010/main" val="321748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Developing | </a:t>
            </a:r>
            <a:r>
              <a:rPr lang="en-GB" b="1" dirty="0" smtClean="0">
                <a:solidFill>
                  <a:srgbClr val="00B0F0"/>
                </a:solidFill>
              </a:rPr>
              <a:t>new ideas</a:t>
            </a:r>
            <a:endParaRPr lang="en-GB" b="1" dirty="0">
              <a:solidFill>
                <a:srgbClr val="00B0F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7913" y="1762125"/>
            <a:ext cx="44481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97647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a:t>
            </a:r>
            <a:r>
              <a:rPr lang="en-GB" b="1" dirty="0" smtClean="0">
                <a:solidFill>
                  <a:srgbClr val="00B0F0"/>
                </a:solidFill>
              </a:rPr>
              <a:t> | creative process</a:t>
            </a:r>
            <a:endParaRPr lang="en-GB" b="1" dirty="0"/>
          </a:p>
        </p:txBody>
      </p:sp>
      <p:cxnSp>
        <p:nvCxnSpPr>
          <p:cNvPr id="3" name="Straight Connector 2"/>
          <p:cNvCxnSpPr/>
          <p:nvPr/>
        </p:nvCxnSpPr>
        <p:spPr>
          <a:xfrm>
            <a:off x="1979712" y="1285495"/>
            <a:ext cx="518457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900" y="2204864"/>
            <a:ext cx="8730208" cy="363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43808" y="5517232"/>
            <a:ext cx="3096344" cy="769441"/>
          </a:xfrm>
          <a:prstGeom prst="rect">
            <a:avLst/>
          </a:prstGeom>
          <a:noFill/>
        </p:spPr>
        <p:txBody>
          <a:bodyPr wrap="square" rtlCol="0">
            <a:spAutoFit/>
          </a:bodyPr>
          <a:lstStyle/>
          <a:p>
            <a:pPr algn="r"/>
            <a:r>
              <a:rPr lang="en-GB" sz="4400" b="1" dirty="0" smtClean="0"/>
              <a:t>....is | </a:t>
            </a:r>
            <a:r>
              <a:rPr lang="en-GB" sz="4400" b="1" dirty="0" smtClean="0">
                <a:solidFill>
                  <a:srgbClr val="00B0F0"/>
                </a:solidFill>
              </a:rPr>
              <a:t>messy</a:t>
            </a:r>
            <a:endParaRPr lang="en-GB" sz="4400" b="1" dirty="0">
              <a:solidFill>
                <a:srgbClr val="00B0F0"/>
              </a:solidFill>
            </a:endParaRPr>
          </a:p>
        </p:txBody>
      </p:sp>
      <p:cxnSp>
        <p:nvCxnSpPr>
          <p:cNvPr id="7" name="Straight Connector 6"/>
          <p:cNvCxnSpPr/>
          <p:nvPr/>
        </p:nvCxnSpPr>
        <p:spPr>
          <a:xfrm>
            <a:off x="2987824" y="6417332"/>
            <a:ext cx="288032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333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Creating | </a:t>
            </a:r>
            <a:r>
              <a:rPr lang="en-GB" b="1" dirty="0" smtClean="0">
                <a:solidFill>
                  <a:srgbClr val="00B0F0"/>
                </a:solidFill>
              </a:rPr>
              <a:t>digital fusions</a:t>
            </a:r>
            <a:endParaRPr lang="en-GB" b="1" dirty="0">
              <a:solidFill>
                <a:srgbClr val="00B0F0"/>
              </a:solidFill>
            </a:endParaRPr>
          </a:p>
        </p:txBody>
      </p:sp>
      <p:pic>
        <p:nvPicPr>
          <p:cNvPr id="1945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751214"/>
            <a:ext cx="9144000" cy="509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791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t>SAMR | </a:t>
            </a:r>
            <a:r>
              <a:rPr lang="en-GB" sz="3600" b="1" dirty="0" smtClean="0">
                <a:solidFill>
                  <a:srgbClr val="00B0F0"/>
                </a:solidFill>
              </a:rPr>
              <a:t>enhancement &gt; transformation</a:t>
            </a:r>
            <a:endParaRPr lang="en-GB" sz="3600" b="1" dirty="0">
              <a:solidFill>
                <a:srgbClr val="00B0F0"/>
              </a:solidFill>
            </a:endParaRPr>
          </a:p>
        </p:txBody>
      </p:sp>
      <p:sp>
        <p:nvSpPr>
          <p:cNvPr id="4" name="Rectangle 3"/>
          <p:cNvSpPr/>
          <p:nvPr/>
        </p:nvSpPr>
        <p:spPr>
          <a:xfrm>
            <a:off x="3707904" y="5962528"/>
            <a:ext cx="1295739" cy="276999"/>
          </a:xfrm>
          <a:prstGeom prst="rect">
            <a:avLst/>
          </a:prstGeom>
        </p:spPr>
        <p:txBody>
          <a:bodyPr wrap="none">
            <a:spAutoFit/>
          </a:bodyPr>
          <a:lstStyle/>
          <a:p>
            <a:r>
              <a:rPr lang="en-GB" sz="1200" dirty="0" err="1"/>
              <a:t>Puentedura</a:t>
            </a:r>
            <a:r>
              <a:rPr lang="en-GB" sz="1200" dirty="0"/>
              <a:t> </a:t>
            </a:r>
            <a:r>
              <a:rPr lang="en-GB" sz="1200" dirty="0" smtClean="0"/>
              <a:t> 2014</a:t>
            </a:r>
            <a:endParaRPr lang="en-GB" sz="1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9261" y="1196752"/>
            <a:ext cx="5705475"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8300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SAMR | </a:t>
            </a:r>
            <a:r>
              <a:rPr lang="en-GB" b="1" dirty="0" smtClean="0">
                <a:solidFill>
                  <a:srgbClr val="00B0F0"/>
                </a:solidFill>
              </a:rPr>
              <a:t>Technological levels of use</a:t>
            </a:r>
            <a:endParaRPr lang="en-GB" b="1" dirty="0">
              <a:solidFill>
                <a:srgbClr val="00B0F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2150" y="1609725"/>
            <a:ext cx="521970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24130" y="5962529"/>
            <a:ext cx="1295739" cy="276999"/>
          </a:xfrm>
          <a:prstGeom prst="rect">
            <a:avLst/>
          </a:prstGeom>
        </p:spPr>
        <p:txBody>
          <a:bodyPr wrap="none">
            <a:spAutoFit/>
          </a:bodyPr>
          <a:lstStyle/>
          <a:p>
            <a:r>
              <a:rPr lang="en-GB" sz="1200" dirty="0" err="1"/>
              <a:t>Puentedura</a:t>
            </a:r>
            <a:r>
              <a:rPr lang="en-GB" sz="1200" dirty="0"/>
              <a:t> </a:t>
            </a:r>
            <a:r>
              <a:rPr lang="en-GB" sz="1200" dirty="0" smtClean="0"/>
              <a:t> 2004</a:t>
            </a:r>
            <a:endParaRPr lang="en-GB" sz="1200" dirty="0"/>
          </a:p>
        </p:txBody>
      </p:sp>
    </p:spTree>
    <p:extLst>
      <p:ext uri="{BB962C8B-B14F-4D97-AF65-F5344CB8AC3E}">
        <p14:creationId xmlns:p14="http://schemas.microsoft.com/office/powerpoint/2010/main" val="17507633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0725" y="1543050"/>
            <a:ext cx="51625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p:txBody>
          <a:bodyPr>
            <a:normAutofit/>
          </a:bodyPr>
          <a:lstStyle/>
          <a:p>
            <a:r>
              <a:rPr lang="en-GB" sz="3600" b="1" dirty="0" smtClean="0"/>
              <a:t>SAMR levels of use  </a:t>
            </a:r>
            <a:r>
              <a:rPr lang="en-GB" sz="3600" b="1" dirty="0" smtClean="0">
                <a:solidFill>
                  <a:srgbClr val="00B0F0"/>
                </a:solidFill>
              </a:rPr>
              <a:t>Classroom examples</a:t>
            </a:r>
            <a:endParaRPr lang="en-GB" sz="3600" b="1" dirty="0">
              <a:solidFill>
                <a:srgbClr val="00B0F0"/>
              </a:solidFill>
            </a:endParaRPr>
          </a:p>
        </p:txBody>
      </p:sp>
      <p:sp>
        <p:nvSpPr>
          <p:cNvPr id="5" name="Rectangle 4"/>
          <p:cNvSpPr/>
          <p:nvPr/>
        </p:nvSpPr>
        <p:spPr>
          <a:xfrm>
            <a:off x="3924130" y="5962529"/>
            <a:ext cx="1295739" cy="276999"/>
          </a:xfrm>
          <a:prstGeom prst="rect">
            <a:avLst/>
          </a:prstGeom>
        </p:spPr>
        <p:txBody>
          <a:bodyPr wrap="none">
            <a:spAutoFit/>
          </a:bodyPr>
          <a:lstStyle/>
          <a:p>
            <a:r>
              <a:rPr lang="en-GB" sz="1200" dirty="0" err="1"/>
              <a:t>Puentedura</a:t>
            </a:r>
            <a:r>
              <a:rPr lang="en-GB" sz="1200" dirty="0"/>
              <a:t> </a:t>
            </a:r>
            <a:r>
              <a:rPr lang="en-GB" sz="1200" dirty="0" smtClean="0"/>
              <a:t> 2004</a:t>
            </a:r>
            <a:endParaRPr lang="en-GB" sz="1200" dirty="0"/>
          </a:p>
        </p:txBody>
      </p:sp>
    </p:spTree>
    <p:extLst>
      <p:ext uri="{BB962C8B-B14F-4D97-AF65-F5344CB8AC3E}">
        <p14:creationId xmlns:p14="http://schemas.microsoft.com/office/powerpoint/2010/main" val="1000598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b="1" dirty="0" smtClean="0"/>
              <a:t>Technological | </a:t>
            </a:r>
            <a:r>
              <a:rPr lang="en-GB" b="1" dirty="0" smtClean="0">
                <a:solidFill>
                  <a:srgbClr val="00B0F0"/>
                </a:solidFill>
              </a:rPr>
              <a:t>avenues to innovation</a:t>
            </a:r>
            <a:endParaRPr lang="en-GB" b="1" dirty="0">
              <a:solidFill>
                <a:srgbClr val="00B0F0"/>
              </a:solidFill>
            </a:endParaRPr>
          </a:p>
        </p:txBody>
      </p:sp>
      <p:sp>
        <p:nvSpPr>
          <p:cNvPr id="4" name="Content Placeholder 3"/>
          <p:cNvSpPr>
            <a:spLocks noGrp="1"/>
          </p:cNvSpPr>
          <p:nvPr>
            <p:ph idx="1"/>
          </p:nvPr>
        </p:nvSpPr>
        <p:spPr/>
        <p:txBody>
          <a:bodyPr/>
          <a:lstStyle/>
          <a:p>
            <a:pPr>
              <a:buBlip>
                <a:blip r:embed="rId2"/>
              </a:buBlip>
            </a:pPr>
            <a:r>
              <a:rPr lang="en-GB" dirty="0"/>
              <a:t>Visualization and </a:t>
            </a:r>
            <a:r>
              <a:rPr lang="en-GB" dirty="0" smtClean="0"/>
              <a:t>Simulation</a:t>
            </a:r>
          </a:p>
          <a:p>
            <a:pPr>
              <a:buBlip>
                <a:blip r:embed="rId2"/>
              </a:buBlip>
            </a:pPr>
            <a:r>
              <a:rPr lang="en-GB" dirty="0" smtClean="0"/>
              <a:t>Social Computing</a:t>
            </a:r>
          </a:p>
          <a:p>
            <a:pPr>
              <a:buBlip>
                <a:blip r:embed="rId2"/>
              </a:buBlip>
            </a:pPr>
            <a:r>
              <a:rPr lang="en-GB" dirty="0" smtClean="0"/>
              <a:t>Digital Storytelling</a:t>
            </a:r>
          </a:p>
          <a:p>
            <a:pPr>
              <a:buBlip>
                <a:blip r:embed="rId2"/>
              </a:buBlip>
            </a:pPr>
            <a:r>
              <a:rPr lang="en-GB" dirty="0" smtClean="0"/>
              <a:t>Educational </a:t>
            </a:r>
            <a:r>
              <a:rPr lang="en-GB" dirty="0"/>
              <a:t>Gaming</a:t>
            </a:r>
          </a:p>
        </p:txBody>
      </p:sp>
      <p:sp>
        <p:nvSpPr>
          <p:cNvPr id="5" name="Rectangle 4"/>
          <p:cNvSpPr/>
          <p:nvPr/>
        </p:nvSpPr>
        <p:spPr>
          <a:xfrm>
            <a:off x="3924130" y="5962529"/>
            <a:ext cx="1295739" cy="276999"/>
          </a:xfrm>
          <a:prstGeom prst="rect">
            <a:avLst/>
          </a:prstGeom>
        </p:spPr>
        <p:txBody>
          <a:bodyPr wrap="none">
            <a:spAutoFit/>
          </a:bodyPr>
          <a:lstStyle/>
          <a:p>
            <a:r>
              <a:rPr lang="en-GB" sz="1200" dirty="0" err="1"/>
              <a:t>Puentedura</a:t>
            </a:r>
            <a:r>
              <a:rPr lang="en-GB" sz="1200" dirty="0"/>
              <a:t> </a:t>
            </a:r>
            <a:r>
              <a:rPr lang="en-GB" sz="1200" dirty="0" smtClean="0"/>
              <a:t> 2004</a:t>
            </a:r>
            <a:endParaRPr lang="en-GB" sz="1200" dirty="0"/>
          </a:p>
        </p:txBody>
      </p:sp>
    </p:spTree>
    <p:extLst>
      <p:ext uri="{BB962C8B-B14F-4D97-AF65-F5344CB8AC3E}">
        <p14:creationId xmlns:p14="http://schemas.microsoft.com/office/powerpoint/2010/main" val="3478070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B0F0"/>
                </a:solidFill>
              </a:rPr>
              <a:t>Digitising</a:t>
            </a:r>
            <a:r>
              <a:rPr lang="en-GB" b="1" dirty="0" smtClean="0"/>
              <a:t> | ideas</a:t>
            </a:r>
            <a:endParaRPr lang="en-GB" b="1" dirty="0"/>
          </a:p>
        </p:txBody>
      </p:sp>
      <p:cxnSp>
        <p:nvCxnSpPr>
          <p:cNvPr id="3" name="Straight Connector 2"/>
          <p:cNvCxnSpPr/>
          <p:nvPr/>
        </p:nvCxnSpPr>
        <p:spPr>
          <a:xfrm>
            <a:off x="2699792" y="1285495"/>
            <a:ext cx="375271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1560" y="1929052"/>
            <a:ext cx="3521975" cy="455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029" y="1772816"/>
            <a:ext cx="3184959" cy="212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descr="Youtube Mobile Phone Social Media Youtub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80244" y="4509120"/>
            <a:ext cx="944534" cy="1824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842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Digitally | </a:t>
            </a:r>
            <a:r>
              <a:rPr lang="en-GB" b="1" dirty="0" smtClean="0">
                <a:solidFill>
                  <a:srgbClr val="00B0F0"/>
                </a:solidFill>
              </a:rPr>
              <a:t>storytelling</a:t>
            </a:r>
            <a:endParaRPr lang="en-GB" b="1" dirty="0">
              <a:solidFill>
                <a:srgbClr val="00B0F0"/>
              </a:solidFill>
            </a:endParaRPr>
          </a:p>
        </p:txBody>
      </p:sp>
      <p:pic>
        <p:nvPicPr>
          <p:cNvPr id="20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5656" y="1700808"/>
            <a:ext cx="6023931" cy="468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132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Digital | </a:t>
            </a:r>
            <a:r>
              <a:rPr lang="en-GB" b="1" dirty="0" smtClean="0">
                <a:solidFill>
                  <a:srgbClr val="00B0F0"/>
                </a:solidFill>
              </a:rPr>
              <a:t>sketch notes</a:t>
            </a:r>
            <a:endParaRPr lang="en-GB" b="1" dirty="0">
              <a:solidFill>
                <a:srgbClr val="00B0F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628800"/>
            <a:ext cx="3744000" cy="431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39752" y="6093296"/>
            <a:ext cx="4572000" cy="307777"/>
          </a:xfrm>
          <a:prstGeom prst="rect">
            <a:avLst/>
          </a:prstGeom>
        </p:spPr>
        <p:txBody>
          <a:bodyPr>
            <a:spAutoFit/>
          </a:bodyPr>
          <a:lstStyle/>
          <a:p>
            <a:pPr algn="ctr"/>
            <a:r>
              <a:rPr lang="en-GB" sz="1400" dirty="0">
                <a:hlinkClick r:id="rId3"/>
              </a:rPr>
              <a:t>https://</a:t>
            </a:r>
            <a:r>
              <a:rPr lang="en-GB" sz="1400" dirty="0" smtClean="0">
                <a:hlinkClick r:id="rId3"/>
              </a:rPr>
              <a:t>twitter.com/landryst/status/1001416360260333569</a:t>
            </a:r>
            <a:endParaRPr lang="en-GB" sz="1400" dirty="0"/>
          </a:p>
        </p:txBody>
      </p:sp>
    </p:spTree>
    <p:extLst>
      <p:ext uri="{BB962C8B-B14F-4D97-AF65-F5344CB8AC3E}">
        <p14:creationId xmlns:p14="http://schemas.microsoft.com/office/powerpoint/2010/main" val="192403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rgbClr val="00B0F0"/>
                </a:solidFill>
              </a:rPr>
              <a:t>Innovation</a:t>
            </a:r>
            <a:endParaRPr lang="en-GB" b="1" dirty="0"/>
          </a:p>
        </p:txBody>
      </p:sp>
      <p:sp>
        <p:nvSpPr>
          <p:cNvPr id="3" name="Content Placeholder 2"/>
          <p:cNvSpPr>
            <a:spLocks noGrp="1"/>
          </p:cNvSpPr>
          <p:nvPr>
            <p:ph idx="1"/>
          </p:nvPr>
        </p:nvSpPr>
        <p:spPr/>
        <p:txBody>
          <a:bodyPr>
            <a:normAutofit/>
          </a:bodyPr>
          <a:lstStyle/>
          <a:p>
            <a:pPr marL="0" indent="0">
              <a:buNone/>
            </a:pPr>
            <a:r>
              <a:rPr lang="en-GB" sz="2800" dirty="0" smtClean="0"/>
              <a:t>To </a:t>
            </a:r>
            <a:r>
              <a:rPr lang="en-GB" sz="2800" dirty="0"/>
              <a:t>make something new one has to:</a:t>
            </a:r>
          </a:p>
          <a:p>
            <a:pPr>
              <a:buBlip>
                <a:blip r:embed="rId3"/>
              </a:buBlip>
            </a:pPr>
            <a:r>
              <a:rPr lang="en-GB" sz="2800" dirty="0" smtClean="0"/>
              <a:t>Generate </a:t>
            </a:r>
            <a:r>
              <a:rPr lang="en-GB" sz="2800" dirty="0"/>
              <a:t>or realise a new idea </a:t>
            </a:r>
            <a:r>
              <a:rPr lang="en-GB" sz="2800" dirty="0" smtClean="0"/>
              <a:t/>
            </a:r>
            <a:br>
              <a:rPr lang="en-GB" sz="2800" dirty="0" smtClean="0"/>
            </a:br>
            <a:r>
              <a:rPr lang="en-GB" sz="2800" dirty="0" smtClean="0"/>
              <a:t>(</a:t>
            </a:r>
            <a:r>
              <a:rPr lang="en-GB" sz="2800" dirty="0"/>
              <a:t>invention and creativity</a:t>
            </a:r>
            <a:r>
              <a:rPr lang="en-GB" sz="2800" dirty="0" smtClean="0"/>
              <a:t>)</a:t>
            </a:r>
          </a:p>
          <a:p>
            <a:pPr>
              <a:buBlip>
                <a:blip r:embed="rId3"/>
              </a:buBlip>
            </a:pPr>
            <a:r>
              <a:rPr lang="en-GB" sz="2800" dirty="0" smtClean="0"/>
              <a:t>Develop </a:t>
            </a:r>
            <a:r>
              <a:rPr lang="en-GB" sz="2800" dirty="0"/>
              <a:t>this idea into a reality or product (</a:t>
            </a:r>
            <a:r>
              <a:rPr lang="en-GB" sz="2800" dirty="0" smtClean="0"/>
              <a:t>realisation)</a:t>
            </a:r>
          </a:p>
          <a:p>
            <a:pPr>
              <a:buBlip>
                <a:blip r:embed="rId3"/>
              </a:buBlip>
            </a:pPr>
            <a:r>
              <a:rPr lang="en-GB" sz="2800" dirty="0" smtClean="0"/>
              <a:t>Implement </a:t>
            </a:r>
            <a:r>
              <a:rPr lang="en-GB" sz="2800" dirty="0"/>
              <a:t>and market this new idea (implementation) </a:t>
            </a:r>
          </a:p>
        </p:txBody>
      </p:sp>
      <p:cxnSp>
        <p:nvCxnSpPr>
          <p:cNvPr id="5" name="Straight Connector 4"/>
          <p:cNvCxnSpPr/>
          <p:nvPr/>
        </p:nvCxnSpPr>
        <p:spPr>
          <a:xfrm>
            <a:off x="3059832" y="1285495"/>
            <a:ext cx="309634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380312" y="5589240"/>
            <a:ext cx="1306255" cy="369332"/>
          </a:xfrm>
          <a:prstGeom prst="rect">
            <a:avLst/>
          </a:prstGeom>
        </p:spPr>
        <p:txBody>
          <a:bodyPr wrap="none">
            <a:spAutoFit/>
          </a:bodyPr>
          <a:lstStyle/>
          <a:p>
            <a:r>
              <a:rPr lang="en-GB" dirty="0"/>
              <a:t>Mentz 2006</a:t>
            </a:r>
          </a:p>
        </p:txBody>
      </p:sp>
    </p:spTree>
    <p:extLst>
      <p:ext uri="{BB962C8B-B14F-4D97-AF65-F5344CB8AC3E}">
        <p14:creationId xmlns:p14="http://schemas.microsoft.com/office/powerpoint/2010/main" val="3836297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2013458"/>
            <a:ext cx="4283511" cy="386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00B0F0"/>
                </a:solidFill>
              </a:rPr>
              <a:t>Idea</a:t>
            </a:r>
            <a:r>
              <a:rPr lang="en-GB" b="1" dirty="0" smtClean="0"/>
              <a:t> | jar</a:t>
            </a:r>
            <a:endParaRPr lang="en-GB" b="1" dirty="0"/>
          </a:p>
        </p:txBody>
      </p:sp>
      <p:cxnSp>
        <p:nvCxnSpPr>
          <p:cNvPr id="4" name="Straight Connector 3"/>
          <p:cNvCxnSpPr/>
          <p:nvPr/>
        </p:nvCxnSpPr>
        <p:spPr>
          <a:xfrm>
            <a:off x="3275856" y="1285495"/>
            <a:ext cx="266429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112" y="1988840"/>
            <a:ext cx="2831255" cy="4365104"/>
          </a:xfrm>
          <a:prstGeom prst="rect">
            <a:avLst/>
          </a:prstGeom>
        </p:spPr>
      </p:pic>
      <p:sp>
        <p:nvSpPr>
          <p:cNvPr id="5" name="TextBox 4"/>
          <p:cNvSpPr txBox="1"/>
          <p:nvPr/>
        </p:nvSpPr>
        <p:spPr>
          <a:xfrm>
            <a:off x="5987627" y="3668322"/>
            <a:ext cx="2016224" cy="1200329"/>
          </a:xfrm>
          <a:prstGeom prst="rect">
            <a:avLst/>
          </a:prstGeom>
          <a:solidFill>
            <a:schemeClr val="bg1"/>
          </a:solidFill>
          <a:ln>
            <a:solidFill>
              <a:srgbClr val="00B0F0"/>
            </a:solidFill>
            <a:prstDash val="sysDash"/>
          </a:ln>
        </p:spPr>
        <p:txBody>
          <a:bodyPr wrap="square" rtlCol="0" anchor="ctr">
            <a:spAutoFit/>
          </a:bodyPr>
          <a:lstStyle/>
          <a:p>
            <a:pPr algn="ctr"/>
            <a:endParaRPr lang="en-GB" sz="2400" b="1" dirty="0" smtClean="0">
              <a:solidFill>
                <a:srgbClr val="00B0F0"/>
              </a:solidFill>
              <a:latin typeface="Comic Sans MS" panose="030F0702030302020204" pitchFamily="66" charset="0"/>
            </a:endParaRPr>
          </a:p>
          <a:p>
            <a:pPr algn="ctr"/>
            <a:r>
              <a:rPr lang="en-GB" sz="2400" b="1" dirty="0" smtClean="0">
                <a:solidFill>
                  <a:srgbClr val="00B0F0"/>
                </a:solidFill>
                <a:latin typeface="Comic Sans MS" panose="030F0702030302020204" pitchFamily="66" charset="0"/>
              </a:rPr>
              <a:t>Idea Jar</a:t>
            </a:r>
          </a:p>
          <a:p>
            <a:pPr algn="ctr"/>
            <a:endParaRPr lang="en-GB" sz="2400" b="1"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1238332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B0F0"/>
                </a:solidFill>
              </a:rPr>
              <a:t>Idea</a:t>
            </a:r>
            <a:r>
              <a:rPr lang="en-GB" b="1" dirty="0" smtClean="0"/>
              <a:t> | wall</a:t>
            </a:r>
            <a:endParaRPr lang="en-GB" b="1" dirty="0"/>
          </a:p>
        </p:txBody>
      </p:sp>
      <p:cxnSp>
        <p:nvCxnSpPr>
          <p:cNvPr id="3" name="Straight Connector 2"/>
          <p:cNvCxnSpPr/>
          <p:nvPr/>
        </p:nvCxnSpPr>
        <p:spPr>
          <a:xfrm>
            <a:off x="3275856" y="1285495"/>
            <a:ext cx="266429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88654" y="1809750"/>
            <a:ext cx="48387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630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Digital | </a:t>
            </a:r>
            <a:r>
              <a:rPr lang="en-GB" b="1" dirty="0" smtClean="0">
                <a:solidFill>
                  <a:srgbClr val="00B0F0"/>
                </a:solidFill>
              </a:rPr>
              <a:t>team</a:t>
            </a:r>
            <a:r>
              <a:rPr lang="en-GB" b="1" dirty="0" smtClean="0"/>
              <a:t> </a:t>
            </a:r>
            <a:r>
              <a:rPr lang="en-GB" b="1" dirty="0" smtClean="0">
                <a:solidFill>
                  <a:srgbClr val="00B0F0"/>
                </a:solidFill>
              </a:rPr>
              <a:t>communication</a:t>
            </a:r>
            <a:endParaRPr lang="en-GB" b="1" dirty="0">
              <a:solidFill>
                <a:srgbClr val="00B0F0"/>
              </a:solidFill>
            </a:endParaRPr>
          </a:p>
        </p:txBody>
      </p:sp>
      <p:cxnSp>
        <p:nvCxnSpPr>
          <p:cNvPr id="3" name="Straight Connector 2"/>
          <p:cNvCxnSpPr/>
          <p:nvPr/>
        </p:nvCxnSpPr>
        <p:spPr>
          <a:xfrm>
            <a:off x="1115616" y="1285495"/>
            <a:ext cx="69127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2204864"/>
            <a:ext cx="8096186" cy="29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195736" y="5877272"/>
            <a:ext cx="4152740" cy="369332"/>
          </a:xfrm>
          <a:prstGeom prst="rect">
            <a:avLst/>
          </a:prstGeom>
        </p:spPr>
        <p:txBody>
          <a:bodyPr wrap="none">
            <a:spAutoFit/>
          </a:bodyPr>
          <a:lstStyle/>
          <a:p>
            <a:r>
              <a:rPr lang="en-GB" dirty="0">
                <a:hlinkClick r:id="rId3"/>
              </a:rPr>
              <a:t>https://</a:t>
            </a:r>
            <a:r>
              <a:rPr lang="en-GB" dirty="0" smtClean="0">
                <a:hlinkClick r:id="rId3"/>
              </a:rPr>
              <a:t>trello.com/guide/collaborate.html</a:t>
            </a:r>
            <a:r>
              <a:rPr lang="en-GB" dirty="0" smtClean="0"/>
              <a:t> </a:t>
            </a:r>
            <a:endParaRPr lang="en-GB" dirty="0"/>
          </a:p>
        </p:txBody>
      </p:sp>
    </p:spTree>
    <p:extLst>
      <p:ext uri="{BB962C8B-B14F-4D97-AF65-F5344CB8AC3E}">
        <p14:creationId xmlns:p14="http://schemas.microsoft.com/office/powerpoint/2010/main" val="11469767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Digital | </a:t>
            </a:r>
            <a:r>
              <a:rPr lang="en-GB" b="1" dirty="0" smtClean="0">
                <a:solidFill>
                  <a:srgbClr val="00B0F0"/>
                </a:solidFill>
              </a:rPr>
              <a:t>infographics</a:t>
            </a:r>
            <a:endParaRPr lang="en-GB" b="1" dirty="0">
              <a:solidFill>
                <a:srgbClr val="00B0F0"/>
              </a:solidFill>
            </a:endParaRPr>
          </a:p>
        </p:txBody>
      </p:sp>
      <p:cxnSp>
        <p:nvCxnSpPr>
          <p:cNvPr id="3" name="Straight Connector 2"/>
          <p:cNvCxnSpPr/>
          <p:nvPr/>
        </p:nvCxnSpPr>
        <p:spPr>
          <a:xfrm>
            <a:off x="2123728" y="1285495"/>
            <a:ext cx="496855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image14.png"/>
          <p:cNvPicPr/>
          <p:nvPr/>
        </p:nvPicPr>
        <p:blipFill>
          <a:blip r:embed="rId2" cstate="email">
            <a:extLst>
              <a:ext uri="{28A0092B-C50C-407E-A947-70E740481C1C}">
                <a14:useLocalDpi xmlns:a14="http://schemas.microsoft.com/office/drawing/2010/main"/>
              </a:ext>
            </a:extLst>
          </a:blip>
          <a:srcRect/>
          <a:stretch>
            <a:fillRect/>
          </a:stretch>
        </p:blipFill>
        <p:spPr>
          <a:xfrm>
            <a:off x="5253955" y="1765101"/>
            <a:ext cx="1838325" cy="4591050"/>
          </a:xfrm>
          <a:prstGeom prst="rect">
            <a:avLst/>
          </a:prstGeom>
          <a:ln/>
        </p:spPr>
      </p:pic>
      <p:pic>
        <p:nvPicPr>
          <p:cNvPr id="5" name="image15.png"/>
          <p:cNvPicPr/>
          <p:nvPr/>
        </p:nvPicPr>
        <p:blipFill>
          <a:blip r:embed="rId3" cstate="email">
            <a:extLst>
              <a:ext uri="{28A0092B-C50C-407E-A947-70E740481C1C}">
                <a14:useLocalDpi xmlns:a14="http://schemas.microsoft.com/office/drawing/2010/main"/>
              </a:ext>
            </a:extLst>
          </a:blip>
          <a:srcRect/>
          <a:stretch>
            <a:fillRect/>
          </a:stretch>
        </p:blipFill>
        <p:spPr>
          <a:xfrm>
            <a:off x="2051720" y="1768276"/>
            <a:ext cx="1880870" cy="4587875"/>
          </a:xfrm>
          <a:prstGeom prst="rect">
            <a:avLst/>
          </a:prstGeom>
          <a:ln/>
        </p:spPr>
      </p:pic>
      <p:sp>
        <p:nvSpPr>
          <p:cNvPr id="8" name="TextBox 7"/>
          <p:cNvSpPr txBox="1"/>
          <p:nvPr/>
        </p:nvSpPr>
        <p:spPr>
          <a:xfrm>
            <a:off x="3419872" y="6414313"/>
            <a:ext cx="2659965" cy="307777"/>
          </a:xfrm>
          <a:prstGeom prst="rect">
            <a:avLst/>
          </a:prstGeom>
          <a:noFill/>
        </p:spPr>
        <p:txBody>
          <a:bodyPr wrap="square" rtlCol="0">
            <a:spAutoFit/>
          </a:bodyPr>
          <a:lstStyle/>
          <a:p>
            <a:pPr algn="ctr"/>
            <a:r>
              <a:rPr lang="en-GB" sz="1400" dirty="0" smtClean="0"/>
              <a:t>2</a:t>
            </a:r>
            <a:r>
              <a:rPr lang="en-GB" sz="1400" baseline="30000" dirty="0" smtClean="0"/>
              <a:t>nd</a:t>
            </a:r>
            <a:r>
              <a:rPr lang="en-GB" sz="1400" dirty="0" smtClean="0"/>
              <a:t> year student applied projects</a:t>
            </a:r>
            <a:endParaRPr lang="en-GB" sz="1400" dirty="0"/>
          </a:p>
        </p:txBody>
      </p:sp>
    </p:spTree>
    <p:extLst>
      <p:ext uri="{BB962C8B-B14F-4D97-AF65-F5344CB8AC3E}">
        <p14:creationId xmlns:p14="http://schemas.microsoft.com/office/powerpoint/2010/main" val="2288039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Digital | </a:t>
            </a:r>
            <a:r>
              <a:rPr lang="en-GB" b="1" dirty="0" smtClean="0">
                <a:solidFill>
                  <a:srgbClr val="00B0F0"/>
                </a:solidFill>
              </a:rPr>
              <a:t>#twalks</a:t>
            </a:r>
            <a:endParaRPr lang="en-GB" b="1" dirty="0">
              <a:solidFill>
                <a:srgbClr val="00B0F0"/>
              </a:solidFill>
            </a:endParaRPr>
          </a:p>
        </p:txBody>
      </p:sp>
      <p:cxnSp>
        <p:nvCxnSpPr>
          <p:cNvPr id="3" name="Straight Connector 2"/>
          <p:cNvCxnSpPr/>
          <p:nvPr/>
        </p:nvCxnSpPr>
        <p:spPr>
          <a:xfrm>
            <a:off x="2771800" y="1285495"/>
            <a:ext cx="37444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33526" y="6093296"/>
            <a:ext cx="6076950" cy="523220"/>
          </a:xfrm>
          <a:prstGeom prst="rect">
            <a:avLst/>
          </a:prstGeom>
          <a:noFill/>
        </p:spPr>
        <p:txBody>
          <a:bodyPr wrap="square" rtlCol="0">
            <a:spAutoFit/>
          </a:bodyPr>
          <a:lstStyle/>
          <a:p>
            <a:pPr algn="ctr"/>
            <a:r>
              <a:rPr lang="en-GB" sz="1400" dirty="0" smtClean="0"/>
              <a:t>Middleton et al (2018) </a:t>
            </a:r>
            <a:br>
              <a:rPr lang="en-GB" sz="1400" dirty="0" smtClean="0"/>
            </a:br>
            <a:r>
              <a:rPr lang="en-GB" sz="1400" dirty="0" smtClean="0">
                <a:hlinkClick r:id="rId2"/>
              </a:rPr>
              <a:t>https</a:t>
            </a:r>
            <a:r>
              <a:rPr lang="en-GB" sz="1400" dirty="0">
                <a:hlinkClick r:id="rId2"/>
              </a:rPr>
              <a:t>://</a:t>
            </a:r>
            <a:r>
              <a:rPr lang="en-GB" sz="1400" dirty="0" smtClean="0">
                <a:hlinkClick r:id="rId2"/>
              </a:rPr>
              <a:t>www.slideshare.net/amiddlet50/twalk-this-way-85940036</a:t>
            </a:r>
            <a:endParaRPr lang="en-GB"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3525" y="1719263"/>
            <a:ext cx="607695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916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Popular | </a:t>
            </a:r>
            <a:r>
              <a:rPr lang="en-GB" b="1" dirty="0" err="1" smtClean="0">
                <a:solidFill>
                  <a:srgbClr val="00B0F0"/>
                </a:solidFill>
              </a:rPr>
              <a:t>technovations</a:t>
            </a:r>
            <a:r>
              <a:rPr lang="en-GB" b="1" dirty="0" smtClean="0">
                <a:solidFill>
                  <a:srgbClr val="00B0F0"/>
                </a:solidFill>
              </a:rPr>
              <a:t> for learning</a:t>
            </a:r>
            <a:endParaRPr lang="en-GB" b="1" dirty="0">
              <a:solidFill>
                <a:srgbClr val="00B0F0"/>
              </a:solidFill>
            </a:endParaRPr>
          </a:p>
        </p:txBody>
      </p:sp>
      <p:pic>
        <p:nvPicPr>
          <p:cNvPr id="2050" name="Picture 2" descr="TOP 200 TOOLS&#10;FOR LEARNING&#10;2017&#10;COMPILED BY&#10;CENTRE FOR LEARNING &amp; PERFORMANCE TECHNOLOGIES&#10;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696" y="1484784"/>
            <a:ext cx="5405577" cy="40584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8024" y="5805264"/>
            <a:ext cx="8280920" cy="615553"/>
          </a:xfrm>
          <a:prstGeom prst="rect">
            <a:avLst/>
          </a:prstGeom>
        </p:spPr>
        <p:txBody>
          <a:bodyPr wrap="square">
            <a:spAutoFit/>
          </a:bodyPr>
          <a:lstStyle/>
          <a:p>
            <a:pPr algn="ctr"/>
            <a:r>
              <a:rPr lang="en-GB" dirty="0" smtClean="0"/>
              <a:t>Jane </a:t>
            </a:r>
            <a:r>
              <a:rPr lang="en-GB" dirty="0"/>
              <a:t>Hart 2017 </a:t>
            </a:r>
            <a:r>
              <a:rPr lang="en-GB" dirty="0">
                <a:hlinkClick r:id="rId3"/>
              </a:rPr>
              <a:t>http://c4lpt.co.uk/top100tools</a:t>
            </a:r>
            <a:r>
              <a:rPr lang="en-GB" dirty="0" smtClean="0">
                <a:hlinkClick r:id="rId3"/>
              </a:rPr>
              <a:t>/</a:t>
            </a:r>
            <a:endParaRPr lang="en-GB" dirty="0" smtClean="0"/>
          </a:p>
          <a:p>
            <a:pPr algn="ctr"/>
            <a:r>
              <a:rPr lang="en-GB" sz="1600" dirty="0" smtClean="0"/>
              <a:t>Based </a:t>
            </a:r>
            <a:r>
              <a:rPr lang="en-GB" sz="1600" dirty="0"/>
              <a:t>on votes from 2174 learning professionals from 52 countries in the 11th annual survey</a:t>
            </a:r>
          </a:p>
        </p:txBody>
      </p:sp>
    </p:spTree>
    <p:extLst>
      <p:ext uri="{BB962C8B-B14F-4D97-AF65-F5344CB8AC3E}">
        <p14:creationId xmlns:p14="http://schemas.microsoft.com/office/powerpoint/2010/main" val="20194492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b="1" dirty="0" smtClean="0">
                <a:solidFill>
                  <a:srgbClr val="00B0F0"/>
                </a:solidFill>
              </a:rPr>
              <a:t>Step changes </a:t>
            </a:r>
            <a:r>
              <a:rPr lang="en-GB" b="1" dirty="0" smtClean="0"/>
              <a:t>| Move over Facebook?</a:t>
            </a:r>
            <a:br>
              <a:rPr lang="en-GB" b="1" dirty="0" smtClean="0"/>
            </a:br>
            <a:endParaRPr lang="en-GB" b="1" dirty="0"/>
          </a:p>
        </p:txBody>
      </p:sp>
      <p:sp>
        <p:nvSpPr>
          <p:cNvPr id="3" name="Content Placeholder 2"/>
          <p:cNvSpPr>
            <a:spLocks noGrp="1"/>
          </p:cNvSpPr>
          <p:nvPr>
            <p:ph idx="1"/>
          </p:nvPr>
        </p:nvSpPr>
        <p:spPr>
          <a:xfrm>
            <a:off x="4932040" y="2348880"/>
            <a:ext cx="3682752" cy="1761059"/>
          </a:xfrm>
        </p:spPr>
        <p:txBody>
          <a:bodyPr>
            <a:normAutofit fontScale="62500" lnSpcReduction="20000"/>
          </a:bodyPr>
          <a:lstStyle/>
          <a:p>
            <a:pPr marL="0" indent="0">
              <a:buNone/>
            </a:pPr>
            <a:r>
              <a:rPr lang="en-GB" dirty="0" smtClean="0"/>
              <a:t>YouTube, Instagram and Snapchat are the most popular online platforms among US teens. 95% of teens have access to a smartphone, and 45% say they are online 'almost constantly'</a:t>
            </a:r>
            <a:endParaRPr lang="en-GB"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0075" y="1484784"/>
            <a:ext cx="397192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11760" y="5877272"/>
            <a:ext cx="4824536" cy="523220"/>
          </a:xfrm>
          <a:prstGeom prst="rect">
            <a:avLst/>
          </a:prstGeom>
        </p:spPr>
        <p:txBody>
          <a:bodyPr wrap="square">
            <a:spAutoFit/>
          </a:bodyPr>
          <a:lstStyle/>
          <a:p>
            <a:pPr algn="ctr">
              <a:defRPr/>
            </a:pPr>
            <a:r>
              <a:rPr lang="en-GB" sz="1400" dirty="0"/>
              <a:t>Teens, Social Media &amp; Technology </a:t>
            </a:r>
            <a:r>
              <a:rPr lang="en-GB" sz="1400" dirty="0" smtClean="0"/>
              <a:t>(Pew Research Centre 2018) </a:t>
            </a:r>
            <a:r>
              <a:rPr lang="en-GB" sz="1400" dirty="0">
                <a:hlinkClick r:id="rId4"/>
              </a:rPr>
              <a:t>https://</a:t>
            </a:r>
            <a:r>
              <a:rPr lang="en-GB" sz="1400" dirty="0" smtClean="0">
                <a:hlinkClick r:id="rId4"/>
              </a:rPr>
              <a:t>pewrsr.ch/2kCW352</a:t>
            </a:r>
            <a:endParaRPr lang="en-GB" sz="1400" dirty="0"/>
          </a:p>
        </p:txBody>
      </p:sp>
    </p:spTree>
    <p:extLst>
      <p:ext uri="{BB962C8B-B14F-4D97-AF65-F5344CB8AC3E}">
        <p14:creationId xmlns:p14="http://schemas.microsoft.com/office/powerpoint/2010/main" val="2070345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3404" y="1628800"/>
            <a:ext cx="6834029" cy="435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b="1" dirty="0" smtClean="0">
                <a:solidFill>
                  <a:srgbClr val="00B0F0"/>
                </a:solidFill>
              </a:rPr>
              <a:t>Underutilised</a:t>
            </a:r>
            <a:r>
              <a:rPr lang="en-GB" dirty="0" smtClean="0"/>
              <a:t> </a:t>
            </a:r>
            <a:r>
              <a:rPr lang="en-GB" b="1" dirty="0" smtClean="0"/>
              <a:t>| </a:t>
            </a:r>
            <a:r>
              <a:rPr lang="en-GB" b="1" dirty="0" err="1" smtClean="0"/>
              <a:t>technovations</a:t>
            </a:r>
            <a:r>
              <a:rPr lang="en-GB" b="1" dirty="0" smtClean="0"/>
              <a:t>?</a:t>
            </a:r>
            <a:endParaRPr lang="en-GB" b="1" dirty="0"/>
          </a:p>
        </p:txBody>
      </p:sp>
      <p:sp>
        <p:nvSpPr>
          <p:cNvPr id="3" name="TextBox 2"/>
          <p:cNvSpPr txBox="1"/>
          <p:nvPr/>
        </p:nvSpPr>
        <p:spPr>
          <a:xfrm>
            <a:off x="3347864" y="5517232"/>
            <a:ext cx="2880320" cy="369332"/>
          </a:xfrm>
          <a:prstGeom prst="rect">
            <a:avLst/>
          </a:prstGeom>
          <a:noFill/>
        </p:spPr>
        <p:txBody>
          <a:bodyPr wrap="square" rtlCol="0">
            <a:spAutoFit/>
          </a:bodyPr>
          <a:lstStyle/>
          <a:p>
            <a:pPr algn="ctr"/>
            <a:r>
              <a:rPr lang="en-GB" dirty="0" smtClean="0"/>
              <a:t>Augmented Reality</a:t>
            </a:r>
            <a:endParaRPr lang="en-GB" dirty="0"/>
          </a:p>
        </p:txBody>
      </p:sp>
    </p:spTree>
    <p:extLst>
      <p:ext uri="{BB962C8B-B14F-4D97-AF65-F5344CB8AC3E}">
        <p14:creationId xmlns:p14="http://schemas.microsoft.com/office/powerpoint/2010/main" val="1410071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Digital | </a:t>
            </a:r>
            <a:r>
              <a:rPr lang="en-GB" b="1" dirty="0" smtClean="0">
                <a:solidFill>
                  <a:srgbClr val="00B0F0"/>
                </a:solidFill>
              </a:rPr>
              <a:t>disruption</a:t>
            </a:r>
            <a:endParaRPr lang="en-GB" b="1" dirty="0">
              <a:solidFill>
                <a:srgbClr val="00B0F0"/>
              </a:solidFill>
            </a:endParaRPr>
          </a:p>
        </p:txBody>
      </p:sp>
      <p:cxnSp>
        <p:nvCxnSpPr>
          <p:cNvPr id="4" name="Straight Connector 3"/>
          <p:cNvCxnSpPr/>
          <p:nvPr/>
        </p:nvCxnSpPr>
        <p:spPr>
          <a:xfrm>
            <a:off x="2051720" y="1268760"/>
            <a:ext cx="504056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5860" y="1713821"/>
            <a:ext cx="7092280" cy="472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8839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325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Defining </a:t>
            </a:r>
            <a:r>
              <a:rPr lang="en-GB" b="1" dirty="0" smtClean="0">
                <a:solidFill>
                  <a:srgbClr val="00B0F0"/>
                </a:solidFill>
              </a:rPr>
              <a:t>| Technical Innovation</a:t>
            </a:r>
            <a:endParaRPr lang="en-GB" b="1" dirty="0"/>
          </a:p>
        </p:txBody>
      </p:sp>
      <p:sp>
        <p:nvSpPr>
          <p:cNvPr id="3" name="Content Placeholder 2"/>
          <p:cNvSpPr>
            <a:spLocks noGrp="1"/>
          </p:cNvSpPr>
          <p:nvPr>
            <p:ph idx="1"/>
          </p:nvPr>
        </p:nvSpPr>
        <p:spPr/>
        <p:txBody>
          <a:bodyPr>
            <a:normAutofit/>
          </a:bodyPr>
          <a:lstStyle/>
          <a:p>
            <a:pPr marL="0" indent="0">
              <a:buNone/>
            </a:pPr>
            <a:r>
              <a:rPr lang="en-GB" sz="2800" dirty="0"/>
              <a:t>When introducing a concept such </a:t>
            </a:r>
            <a:r>
              <a:rPr lang="en-GB" sz="2800" dirty="0" smtClean="0"/>
              <a:t>as technology </a:t>
            </a:r>
            <a:r>
              <a:rPr lang="en-GB" sz="2800" dirty="0"/>
              <a:t>into the meaning of innovation, and defining the term </a:t>
            </a:r>
            <a:r>
              <a:rPr lang="en-GB" sz="2800" dirty="0" smtClean="0"/>
              <a:t>'Technological Innovation</a:t>
            </a:r>
            <a:r>
              <a:rPr lang="en-GB" sz="2800" dirty="0"/>
              <a:t>', the following changes </a:t>
            </a:r>
            <a:r>
              <a:rPr lang="en-GB" sz="2800" dirty="0" smtClean="0"/>
              <a:t>occur</a:t>
            </a:r>
            <a:r>
              <a:rPr lang="en-GB" sz="2800" dirty="0"/>
              <a:t>:</a:t>
            </a:r>
          </a:p>
          <a:p>
            <a:pPr>
              <a:buBlip>
                <a:blip r:embed="rId2"/>
              </a:buBlip>
            </a:pPr>
            <a:r>
              <a:rPr lang="en-GB" sz="2800" dirty="0" smtClean="0"/>
              <a:t>Generate </a:t>
            </a:r>
            <a:r>
              <a:rPr lang="en-GB" sz="2800" dirty="0"/>
              <a:t>or realise a new idea, </a:t>
            </a:r>
            <a:r>
              <a:rPr lang="en-GB" sz="2800" b="1" dirty="0">
                <a:solidFill>
                  <a:srgbClr val="00B0F0"/>
                </a:solidFill>
              </a:rPr>
              <a:t>based on technology, capability </a:t>
            </a:r>
            <a:r>
              <a:rPr lang="en-GB" sz="2800" b="1" dirty="0" smtClean="0">
                <a:solidFill>
                  <a:srgbClr val="00B0F0"/>
                </a:solidFill>
              </a:rPr>
              <a:t>or knowledge</a:t>
            </a:r>
            <a:r>
              <a:rPr lang="en-GB" sz="2800" dirty="0" smtClean="0"/>
              <a:t> </a:t>
            </a:r>
            <a:r>
              <a:rPr lang="en-GB" sz="2800" dirty="0"/>
              <a:t>(</a:t>
            </a:r>
            <a:r>
              <a:rPr lang="en-GB" sz="2800" dirty="0" smtClean="0"/>
              <a:t>Invention)</a:t>
            </a:r>
          </a:p>
          <a:p>
            <a:pPr>
              <a:buBlip>
                <a:blip r:embed="rId2"/>
              </a:buBlip>
            </a:pPr>
            <a:r>
              <a:rPr lang="en-GB" sz="2800" dirty="0" smtClean="0"/>
              <a:t>Develop </a:t>
            </a:r>
            <a:r>
              <a:rPr lang="en-GB" sz="2800" dirty="0"/>
              <a:t>this into a reality or product (realisation</a:t>
            </a:r>
            <a:r>
              <a:rPr lang="en-GB" sz="2800" dirty="0" smtClean="0"/>
              <a:t>)</a:t>
            </a:r>
          </a:p>
          <a:p>
            <a:pPr>
              <a:buBlip>
                <a:blip r:embed="rId2"/>
              </a:buBlip>
            </a:pPr>
            <a:r>
              <a:rPr lang="en-GB" sz="2800" dirty="0" smtClean="0"/>
              <a:t>Diffuse</a:t>
            </a:r>
            <a:r>
              <a:rPr lang="en-GB" sz="2800" dirty="0"/>
              <a:t>, implement and market this new idea, </a:t>
            </a:r>
            <a:r>
              <a:rPr lang="en-GB" sz="2800" b="1" dirty="0">
                <a:solidFill>
                  <a:srgbClr val="00B0F0"/>
                </a:solidFill>
              </a:rPr>
              <a:t>technology, capability </a:t>
            </a:r>
            <a:r>
              <a:rPr lang="en-GB" sz="2800" b="1" dirty="0" smtClean="0">
                <a:solidFill>
                  <a:srgbClr val="00B0F0"/>
                </a:solidFill>
              </a:rPr>
              <a:t>or knowledge </a:t>
            </a:r>
            <a:r>
              <a:rPr lang="en-GB" sz="2800" dirty="0"/>
              <a:t>(implementation) </a:t>
            </a:r>
          </a:p>
        </p:txBody>
      </p:sp>
      <p:cxnSp>
        <p:nvCxnSpPr>
          <p:cNvPr id="5" name="Straight Connector 4"/>
          <p:cNvCxnSpPr/>
          <p:nvPr/>
        </p:nvCxnSpPr>
        <p:spPr>
          <a:xfrm>
            <a:off x="2051720" y="1285495"/>
            <a:ext cx="51125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380312" y="5589240"/>
            <a:ext cx="1306255" cy="369332"/>
          </a:xfrm>
          <a:prstGeom prst="rect">
            <a:avLst/>
          </a:prstGeom>
        </p:spPr>
        <p:txBody>
          <a:bodyPr wrap="none">
            <a:spAutoFit/>
          </a:bodyPr>
          <a:lstStyle/>
          <a:p>
            <a:r>
              <a:rPr lang="en-GB" dirty="0"/>
              <a:t>Mentz 2006</a:t>
            </a:r>
          </a:p>
        </p:txBody>
      </p:sp>
    </p:spTree>
    <p:extLst>
      <p:ext uri="{BB962C8B-B14F-4D97-AF65-F5344CB8AC3E}">
        <p14:creationId xmlns:p14="http://schemas.microsoft.com/office/powerpoint/2010/main" val="366467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8426157">
            <a:off x="-538673" y="2897170"/>
            <a:ext cx="5554960" cy="1143000"/>
          </a:xfrm>
        </p:spPr>
        <p:txBody>
          <a:bodyPr>
            <a:normAutofit fontScale="90000"/>
          </a:bodyPr>
          <a:lstStyle/>
          <a:p>
            <a:pPr algn="l"/>
            <a:r>
              <a:rPr lang="en-GB" b="1" dirty="0" smtClean="0"/>
              <a:t>Doing things | </a:t>
            </a:r>
            <a:r>
              <a:rPr lang="en-GB" b="1" dirty="0" smtClean="0">
                <a:solidFill>
                  <a:srgbClr val="00B0F0"/>
                </a:solidFill>
              </a:rPr>
              <a:t>differently</a:t>
            </a:r>
            <a:endParaRPr lang="en-GB" b="1" dirty="0">
              <a:solidFill>
                <a:srgbClr val="00B0F0"/>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1450" y="0"/>
            <a:ext cx="51625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8789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9392"/>
            <a:ext cx="9144000" cy="695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042040" y="530728"/>
            <a:ext cx="3780000" cy="37800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78499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Celebrate | </a:t>
            </a:r>
            <a:r>
              <a:rPr lang="en-GB" b="1" dirty="0" smtClean="0">
                <a:solidFill>
                  <a:srgbClr val="00B0F0"/>
                </a:solidFill>
              </a:rPr>
              <a:t>digital inspiration</a:t>
            </a:r>
            <a:endParaRPr lang="en-GB" b="1" dirty="0">
              <a:solidFill>
                <a:srgbClr val="00B0F0"/>
              </a:solidFill>
            </a:endParaRPr>
          </a:p>
        </p:txBody>
      </p:sp>
      <p:cxnSp>
        <p:nvCxnSpPr>
          <p:cNvPr id="4" name="Straight Connector 3"/>
          <p:cNvCxnSpPr/>
          <p:nvPr/>
        </p:nvCxnSpPr>
        <p:spPr>
          <a:xfrm>
            <a:off x="1187624" y="1268760"/>
            <a:ext cx="684076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92618"/>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1441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9992" y="2551837"/>
            <a:ext cx="4104456" cy="2246769"/>
          </a:xfrm>
          <a:prstGeom prst="rect">
            <a:avLst/>
          </a:prstGeom>
        </p:spPr>
        <p:txBody>
          <a:bodyPr wrap="square">
            <a:spAutoFit/>
          </a:bodyPr>
          <a:lstStyle/>
          <a:p>
            <a:r>
              <a:rPr lang="en-GB" sz="2000" b="1" dirty="0" smtClean="0"/>
              <a:t>"If you are going down a road and don't like what's in front of you, and look behind you and don't like what you see, get off the road. Create a new path!"</a:t>
            </a:r>
          </a:p>
          <a:p>
            <a:endParaRPr lang="en-GB" sz="2000" dirty="0" smtClean="0"/>
          </a:p>
          <a:p>
            <a:r>
              <a:rPr lang="en-GB" sz="2000" dirty="0" smtClean="0"/>
              <a:t>Maya Angelou 1928-2014</a:t>
            </a:r>
            <a:endParaRPr lang="en-GB"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7" y="1556792"/>
            <a:ext cx="3512481" cy="475781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solidFill>
                  <a:srgbClr val="00B0F0"/>
                </a:solidFill>
              </a:rPr>
              <a:t>Create</a:t>
            </a:r>
            <a:r>
              <a:rPr lang="en-GB" b="1" dirty="0" smtClean="0"/>
              <a:t> | new paths</a:t>
            </a:r>
            <a:endParaRPr lang="en-GB" b="1" dirty="0"/>
          </a:p>
        </p:txBody>
      </p:sp>
      <p:cxnSp>
        <p:nvCxnSpPr>
          <p:cNvPr id="6" name="Straight Connector 5"/>
          <p:cNvCxnSpPr/>
          <p:nvPr/>
        </p:nvCxnSpPr>
        <p:spPr>
          <a:xfrm>
            <a:off x="1979712" y="1052736"/>
            <a:ext cx="504056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116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03101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normAutofit fontScale="47500" lnSpcReduction="20000"/>
          </a:bodyPr>
          <a:lstStyle/>
          <a:p>
            <a:pPr marL="0" indent="0">
              <a:buNone/>
            </a:pPr>
            <a:r>
              <a:rPr lang="en-GB" dirty="0"/>
              <a:t>Cheng, C..J. and </a:t>
            </a:r>
            <a:r>
              <a:rPr lang="en-GB" dirty="0" err="1"/>
              <a:t>Shiu</a:t>
            </a:r>
            <a:r>
              <a:rPr lang="en-GB" dirty="0"/>
              <a:t>. E. C. C. (2008) Re-innovation: The construct, measurement, and validation. </a:t>
            </a:r>
            <a:r>
              <a:rPr lang="en-GB" i="1" dirty="0"/>
              <a:t>Technovation</a:t>
            </a:r>
            <a:r>
              <a:rPr lang="en-GB" dirty="0"/>
              <a:t> </a:t>
            </a:r>
            <a:r>
              <a:rPr lang="en-GB" dirty="0" smtClean="0"/>
              <a:t>28(10</a:t>
            </a:r>
            <a:r>
              <a:rPr lang="en-GB" dirty="0"/>
              <a:t>) pp 659-666. Available at: </a:t>
            </a:r>
            <a:r>
              <a:rPr lang="en-GB" dirty="0">
                <a:hlinkClick r:id="rId2"/>
              </a:rPr>
              <a:t>https://</a:t>
            </a:r>
            <a:r>
              <a:rPr lang="en-GB" dirty="0" smtClean="0">
                <a:hlinkClick r:id="rId2"/>
              </a:rPr>
              <a:t>doi.org/10.1016/j.technovation.2007.08.002</a:t>
            </a:r>
            <a:endParaRPr lang="en-GB" dirty="0" smtClean="0"/>
          </a:p>
          <a:p>
            <a:pPr marL="0" indent="0">
              <a:buNone/>
            </a:pPr>
            <a:r>
              <a:rPr lang="en-GB" dirty="0" smtClean="0"/>
              <a:t>Fisher</a:t>
            </a:r>
            <a:r>
              <a:rPr lang="en-GB" dirty="0"/>
              <a:t>, A., Exley, K. and </a:t>
            </a:r>
            <a:r>
              <a:rPr lang="en-GB" dirty="0" err="1"/>
              <a:t>Ciobanu</a:t>
            </a:r>
            <a:r>
              <a:rPr lang="en-GB" dirty="0"/>
              <a:t>, D. (2013) </a:t>
            </a:r>
            <a:r>
              <a:rPr lang="en-GB" i="1" dirty="0"/>
              <a:t>Using Technology to Support Learning and Teaching</a:t>
            </a:r>
            <a:r>
              <a:rPr lang="en-GB" dirty="0"/>
              <a:t>. London: Routledge</a:t>
            </a:r>
            <a:r>
              <a:rPr lang="en-GB" dirty="0" smtClean="0"/>
              <a:t>.</a:t>
            </a:r>
          </a:p>
          <a:p>
            <a:pPr marL="0" indent="0">
              <a:buNone/>
            </a:pPr>
            <a:r>
              <a:rPr lang="en-GB" dirty="0"/>
              <a:t>Keeley, L., Walters, H., </a:t>
            </a:r>
            <a:r>
              <a:rPr lang="en-GB" dirty="0" err="1"/>
              <a:t>Pikkel</a:t>
            </a:r>
            <a:r>
              <a:rPr lang="en-GB" dirty="0"/>
              <a:t>, R. and Quinn, B. (2013) </a:t>
            </a:r>
            <a:r>
              <a:rPr lang="en-GB" i="1" dirty="0"/>
              <a:t>Ten Types of Innovation: The Discipline of Building Breakthroughs</a:t>
            </a:r>
            <a:r>
              <a:rPr lang="en-GB" dirty="0"/>
              <a:t>. Hoboken, New Jersey: John Wiley and Sons</a:t>
            </a:r>
            <a:r>
              <a:rPr lang="en-GB" dirty="0" smtClean="0"/>
              <a:t>.</a:t>
            </a:r>
          </a:p>
          <a:p>
            <a:pPr marL="0" indent="0">
              <a:buNone/>
            </a:pPr>
            <a:r>
              <a:rPr lang="en-GB" dirty="0"/>
              <a:t>Mentz, J. C. (2006). Developing a Competence Audit for Technological Innovation. Doctoral dissertation, University of Pretoria, Pretoria</a:t>
            </a:r>
            <a:r>
              <a:rPr lang="en-GB" dirty="0" smtClean="0"/>
              <a:t>. </a:t>
            </a:r>
            <a:r>
              <a:rPr lang="en-GB" dirty="0"/>
              <a:t>Available at: </a:t>
            </a:r>
            <a:r>
              <a:rPr lang="en-GB" dirty="0">
                <a:hlinkClick r:id="rId3"/>
              </a:rPr>
              <a:t>https://</a:t>
            </a:r>
            <a:r>
              <a:rPr lang="en-GB" dirty="0" smtClean="0">
                <a:hlinkClick r:id="rId3"/>
              </a:rPr>
              <a:t>repository.up.ac.za/handle/2263/30490</a:t>
            </a:r>
            <a:endParaRPr lang="en-GB" dirty="0" smtClean="0"/>
          </a:p>
          <a:p>
            <a:pPr marL="0" indent="0">
              <a:buNone/>
            </a:pPr>
            <a:r>
              <a:rPr lang="en-GB" dirty="0" err="1"/>
              <a:t>Papert</a:t>
            </a:r>
            <a:r>
              <a:rPr lang="en-GB" dirty="0"/>
              <a:t>, S. and </a:t>
            </a:r>
            <a:r>
              <a:rPr lang="en-GB" dirty="0" err="1"/>
              <a:t>Harel</a:t>
            </a:r>
            <a:r>
              <a:rPr lang="en-GB" dirty="0"/>
              <a:t>, I. (1991) Situating Constructionism - Chapter 1. In Constructionism. </a:t>
            </a:r>
            <a:r>
              <a:rPr lang="en-GB" dirty="0" err="1"/>
              <a:t>Ablex</a:t>
            </a:r>
            <a:r>
              <a:rPr lang="en-GB" dirty="0"/>
              <a:t> </a:t>
            </a:r>
            <a:r>
              <a:rPr lang="en-GB" dirty="0" err="1"/>
              <a:t>Publising</a:t>
            </a:r>
            <a:r>
              <a:rPr lang="en-GB" dirty="0"/>
              <a:t> Corporation. Available at: </a:t>
            </a:r>
            <a:r>
              <a:rPr lang="en-GB" dirty="0">
                <a:hlinkClick r:id="rId4"/>
              </a:rPr>
              <a:t>http://web.media.mit.edu/~</a:t>
            </a:r>
            <a:r>
              <a:rPr lang="en-GB" dirty="0" smtClean="0">
                <a:hlinkClick r:id="rId4"/>
              </a:rPr>
              <a:t>calla/web_comunidad/Reading-En/situating_constructionism.pdf</a:t>
            </a:r>
            <a:endParaRPr lang="en-GB" dirty="0" smtClean="0"/>
          </a:p>
          <a:p>
            <a:pPr marL="0" indent="0">
              <a:buNone/>
            </a:pPr>
            <a:r>
              <a:rPr lang="en-GB" dirty="0" err="1" smtClean="0"/>
              <a:t>Puentedura</a:t>
            </a:r>
            <a:r>
              <a:rPr lang="en-GB" dirty="0"/>
              <a:t>, R. (2006). </a:t>
            </a:r>
            <a:r>
              <a:rPr lang="en-GB" i="1" dirty="0"/>
              <a:t>Transformation, technology, and education </a:t>
            </a:r>
            <a:r>
              <a:rPr lang="en-GB" dirty="0"/>
              <a:t>[Blog post]. </a:t>
            </a:r>
            <a:r>
              <a:rPr lang="en-GB" dirty="0" smtClean="0"/>
              <a:t>Available at: </a:t>
            </a:r>
            <a:r>
              <a:rPr lang="en-GB" dirty="0" smtClean="0">
                <a:hlinkClick r:id="rId5"/>
              </a:rPr>
              <a:t>http</a:t>
            </a:r>
            <a:r>
              <a:rPr lang="en-GB" dirty="0">
                <a:hlinkClick r:id="rId5"/>
              </a:rPr>
              <a:t>://hippasus.com/resources/tte</a:t>
            </a:r>
            <a:r>
              <a:rPr lang="en-GB" dirty="0" smtClean="0">
                <a:hlinkClick r:id="rId5"/>
              </a:rPr>
              <a:t>/</a:t>
            </a:r>
            <a:endParaRPr lang="en-GB" dirty="0" smtClean="0"/>
          </a:p>
          <a:p>
            <a:pPr marL="0" indent="0">
              <a:buNone/>
            </a:pPr>
            <a:r>
              <a:rPr lang="en-GB" dirty="0" smtClean="0"/>
              <a:t>Rothwell</a:t>
            </a:r>
            <a:r>
              <a:rPr lang="en-GB" dirty="0"/>
              <a:t>, R. and Gardiner, P. (1989) The strategic management of re-innovation. </a:t>
            </a:r>
            <a:r>
              <a:rPr lang="en-GB" i="1" dirty="0"/>
              <a:t>R&amp;D Management</a:t>
            </a:r>
            <a:r>
              <a:rPr lang="en-GB" dirty="0"/>
              <a:t>, 19 (2) pp 147-160. Available at: </a:t>
            </a:r>
            <a:r>
              <a:rPr lang="en-GB" dirty="0">
                <a:hlinkClick r:id="rId6"/>
              </a:rPr>
              <a:t>https://</a:t>
            </a:r>
            <a:r>
              <a:rPr lang="en-GB" dirty="0" smtClean="0">
                <a:hlinkClick r:id="rId6"/>
              </a:rPr>
              <a:t>onlinelibrary.wiley.com/doi/abs/10.1111/j.1467-9310.1989.tb00635.x</a:t>
            </a:r>
            <a:endParaRPr lang="en-GB" dirty="0" smtClean="0"/>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4240774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20888"/>
            <a:ext cx="8229600" cy="3705275"/>
          </a:xfrm>
        </p:spPr>
        <p:txBody>
          <a:bodyPr/>
          <a:lstStyle/>
          <a:p>
            <a:pPr marL="0" indent="0">
              <a:buNone/>
            </a:pPr>
            <a:r>
              <a:rPr lang="en-GB" dirty="0" smtClean="0"/>
              <a:t>Keynote Speaker at Keele Digital Festival</a:t>
            </a:r>
          </a:p>
          <a:p>
            <a:pPr marL="0" indent="0">
              <a:buNone/>
            </a:pPr>
            <a:r>
              <a:rPr lang="en-GB" dirty="0" smtClean="0">
                <a:hlinkClick r:id="rId2"/>
              </a:rPr>
              <a:t>https://www.keele.ac.uk/academicdevelopment/learningteaching/keeledigitalfestival/</a:t>
            </a:r>
            <a:endParaRPr lang="en-GB" dirty="0" smtClean="0"/>
          </a:p>
          <a:p>
            <a:pPr marL="0" indent="0">
              <a:buNone/>
            </a:pP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071" y="332656"/>
            <a:ext cx="70199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30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solidFill>
                  <a:srgbClr val="00B0F0"/>
                </a:solidFill>
              </a:rPr>
              <a:t>Re</a:t>
            </a:r>
            <a:r>
              <a:rPr lang="en-GB" b="1" dirty="0" err="1" smtClean="0"/>
              <a:t>|framing</a:t>
            </a:r>
            <a:r>
              <a:rPr lang="en-GB" b="1" dirty="0" smtClean="0"/>
              <a:t> innovation</a:t>
            </a:r>
            <a:endParaRPr lang="en-GB" b="1" dirty="0"/>
          </a:p>
        </p:txBody>
      </p:sp>
      <p:sp>
        <p:nvSpPr>
          <p:cNvPr id="3" name="Content Placeholder 2"/>
          <p:cNvSpPr>
            <a:spLocks noGrp="1"/>
          </p:cNvSpPr>
          <p:nvPr>
            <p:ph idx="1"/>
          </p:nvPr>
        </p:nvSpPr>
        <p:spPr/>
        <p:txBody>
          <a:bodyPr>
            <a:normAutofit fontScale="70000" lnSpcReduction="20000"/>
          </a:bodyPr>
          <a:lstStyle/>
          <a:p>
            <a:pPr marL="0" indent="0">
              <a:buNone/>
            </a:pPr>
            <a:r>
              <a:rPr lang="en-GB" b="1" dirty="0">
                <a:solidFill>
                  <a:srgbClr val="00B0F0"/>
                </a:solidFill>
              </a:rPr>
              <a:t>Re-innovation</a:t>
            </a:r>
            <a:r>
              <a:rPr lang="en-GB" dirty="0"/>
              <a:t>, an extension of innovation, is </a:t>
            </a:r>
            <a:r>
              <a:rPr lang="en-GB" dirty="0" smtClean="0"/>
              <a:t>renowned for </a:t>
            </a:r>
            <a:r>
              <a:rPr lang="en-GB" dirty="0"/>
              <a:t>its potential in creating competitive advantage </a:t>
            </a:r>
            <a:r>
              <a:rPr lang="en-GB" dirty="0" smtClean="0"/>
              <a:t>with reduced </a:t>
            </a:r>
            <a:r>
              <a:rPr lang="en-GB" dirty="0"/>
              <a:t>cost and time implications. </a:t>
            </a:r>
            <a:endParaRPr lang="en-GB" dirty="0" smtClean="0"/>
          </a:p>
          <a:p>
            <a:pPr marL="0" indent="0">
              <a:buNone/>
            </a:pPr>
            <a:endParaRPr lang="en-GB" dirty="0"/>
          </a:p>
          <a:p>
            <a:pPr marL="0" indent="0">
              <a:buNone/>
            </a:pPr>
            <a:r>
              <a:rPr lang="en-GB" dirty="0" smtClean="0"/>
              <a:t>It </a:t>
            </a:r>
            <a:r>
              <a:rPr lang="en-GB" dirty="0"/>
              <a:t>is defined as the </a:t>
            </a:r>
            <a:r>
              <a:rPr lang="en-GB" dirty="0" smtClean="0"/>
              <a:t>part of </a:t>
            </a:r>
            <a:r>
              <a:rPr lang="en-GB" dirty="0"/>
              <a:t>new product development which studies </a:t>
            </a:r>
            <a:r>
              <a:rPr lang="en-GB" b="1" dirty="0">
                <a:solidFill>
                  <a:srgbClr val="00B0F0"/>
                </a:solidFill>
              </a:rPr>
              <a:t>the extension </a:t>
            </a:r>
            <a:r>
              <a:rPr lang="en-GB" b="1" dirty="0" smtClean="0">
                <a:solidFill>
                  <a:srgbClr val="00B0F0"/>
                </a:solidFill>
              </a:rPr>
              <a:t>of existing </a:t>
            </a:r>
            <a:r>
              <a:rPr lang="en-GB" b="1" dirty="0">
                <a:solidFill>
                  <a:srgbClr val="00B0F0"/>
                </a:solidFill>
              </a:rPr>
              <a:t>innovations</a:t>
            </a:r>
            <a:r>
              <a:rPr lang="en-GB" dirty="0"/>
              <a:t>, which can only happen after the </a:t>
            </a:r>
            <a:r>
              <a:rPr lang="en-GB" dirty="0" smtClean="0"/>
              <a:t>first generation </a:t>
            </a:r>
            <a:r>
              <a:rPr lang="en-GB" dirty="0"/>
              <a:t>of a new product is launched. </a:t>
            </a:r>
            <a:endParaRPr lang="en-GB" dirty="0" smtClean="0"/>
          </a:p>
          <a:p>
            <a:pPr marL="0" indent="0">
              <a:buNone/>
            </a:pPr>
            <a:endParaRPr lang="en-GB" dirty="0"/>
          </a:p>
          <a:p>
            <a:pPr marL="0" indent="0">
              <a:buNone/>
            </a:pPr>
            <a:r>
              <a:rPr lang="en-GB" dirty="0" smtClean="0"/>
              <a:t>Being </a:t>
            </a:r>
            <a:r>
              <a:rPr lang="en-GB" dirty="0"/>
              <a:t>built </a:t>
            </a:r>
            <a:r>
              <a:rPr lang="en-GB" dirty="0" smtClean="0"/>
              <a:t>upon early </a:t>
            </a:r>
            <a:r>
              <a:rPr lang="en-GB" dirty="0"/>
              <a:t>successful products, re-innovative products </a:t>
            </a:r>
            <a:r>
              <a:rPr lang="en-GB" dirty="0" smtClean="0"/>
              <a:t>are created </a:t>
            </a:r>
            <a:r>
              <a:rPr lang="en-GB" dirty="0"/>
              <a:t>through </a:t>
            </a:r>
            <a:r>
              <a:rPr lang="en-GB" b="1" dirty="0">
                <a:solidFill>
                  <a:srgbClr val="00B0F0"/>
                </a:solidFill>
              </a:rPr>
              <a:t>applying new platforms</a:t>
            </a:r>
            <a:r>
              <a:rPr lang="en-GB" b="1" dirty="0" smtClean="0">
                <a:solidFill>
                  <a:srgbClr val="00B0F0"/>
                </a:solidFill>
              </a:rPr>
              <a:t>, </a:t>
            </a:r>
            <a:r>
              <a:rPr lang="en-GB" b="1" dirty="0">
                <a:solidFill>
                  <a:srgbClr val="00B0F0"/>
                </a:solidFill>
              </a:rPr>
              <a:t>new components</a:t>
            </a:r>
            <a:r>
              <a:rPr lang="en-GB" b="1" dirty="0" smtClean="0">
                <a:solidFill>
                  <a:srgbClr val="00B0F0"/>
                </a:solidFill>
              </a:rPr>
              <a:t>, or </a:t>
            </a:r>
            <a:r>
              <a:rPr lang="en-GB" b="1" dirty="0">
                <a:solidFill>
                  <a:srgbClr val="00B0F0"/>
                </a:solidFill>
              </a:rPr>
              <a:t>new </a:t>
            </a:r>
            <a:r>
              <a:rPr lang="en-GB" b="1" dirty="0" smtClean="0">
                <a:solidFill>
                  <a:srgbClr val="00B0F0"/>
                </a:solidFill>
              </a:rPr>
              <a:t>configurations </a:t>
            </a:r>
            <a:r>
              <a:rPr lang="en-GB" b="1" dirty="0">
                <a:solidFill>
                  <a:srgbClr val="00B0F0"/>
                </a:solidFill>
              </a:rPr>
              <a:t>with breakthrough </a:t>
            </a:r>
            <a:r>
              <a:rPr lang="en-GB" b="1" dirty="0" smtClean="0">
                <a:solidFill>
                  <a:srgbClr val="00B0F0"/>
                </a:solidFill>
              </a:rPr>
              <a:t>technologies </a:t>
            </a:r>
            <a:r>
              <a:rPr lang="en-GB" dirty="0" smtClean="0"/>
              <a:t>to </a:t>
            </a:r>
            <a:r>
              <a:rPr lang="en-GB" dirty="0"/>
              <a:t>its previous products or manufacturing </a:t>
            </a:r>
            <a:r>
              <a:rPr lang="en-GB" dirty="0" smtClean="0"/>
              <a:t>processes.</a:t>
            </a:r>
            <a:endParaRPr lang="en-GB" dirty="0"/>
          </a:p>
          <a:p>
            <a:pPr marL="0" indent="0">
              <a:buNone/>
            </a:pPr>
            <a:endParaRPr lang="en-GB" dirty="0" smtClean="0"/>
          </a:p>
          <a:p>
            <a:pPr marL="0" indent="0" algn="r">
              <a:buNone/>
            </a:pPr>
            <a:r>
              <a:rPr lang="en-GB" dirty="0" smtClean="0"/>
              <a:t>Cheng </a:t>
            </a:r>
            <a:r>
              <a:rPr lang="en-GB" dirty="0"/>
              <a:t>and </a:t>
            </a:r>
            <a:r>
              <a:rPr lang="en-GB" dirty="0" err="1"/>
              <a:t>Shiu</a:t>
            </a:r>
            <a:r>
              <a:rPr lang="en-GB" dirty="0"/>
              <a:t> (2008)</a:t>
            </a:r>
          </a:p>
        </p:txBody>
      </p:sp>
      <p:cxnSp>
        <p:nvCxnSpPr>
          <p:cNvPr id="5" name="Straight Connector 4"/>
          <p:cNvCxnSpPr/>
          <p:nvPr/>
        </p:nvCxnSpPr>
        <p:spPr>
          <a:xfrm>
            <a:off x="1861748" y="1285495"/>
            <a:ext cx="5364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150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86434" y="426368"/>
            <a:ext cx="8356863" cy="4853136"/>
            <a:chOff x="450123" y="1600200"/>
            <a:chExt cx="8356863" cy="2365722"/>
          </a:xfrm>
        </p:grpSpPr>
        <p:sp>
          <p:nvSpPr>
            <p:cNvPr id="6" name="Rectangle 5"/>
            <p:cNvSpPr/>
            <p:nvPr/>
          </p:nvSpPr>
          <p:spPr>
            <a:xfrm>
              <a:off x="459307" y="1894952"/>
              <a:ext cx="2653350" cy="175487"/>
            </a:xfrm>
            <a:prstGeom prst="rect">
              <a:avLst/>
            </a:prstGeom>
            <a:solidFill>
              <a:srgbClr val="00B0F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467544" y="2276873"/>
              <a:ext cx="194924" cy="194924"/>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459307" y="1600200"/>
              <a:ext cx="2653350" cy="364953"/>
            </a:xfrm>
            <a:custGeom>
              <a:avLst/>
              <a:gdLst>
                <a:gd name="connsiteX0" fmla="*/ 0 w 2653350"/>
                <a:gd name="connsiteY0" fmla="*/ 0 h 560768"/>
                <a:gd name="connsiteX1" fmla="*/ 2653350 w 2653350"/>
                <a:gd name="connsiteY1" fmla="*/ 0 h 560768"/>
                <a:gd name="connsiteX2" fmla="*/ 2653350 w 2653350"/>
                <a:gd name="connsiteY2" fmla="*/ 560768 h 560768"/>
                <a:gd name="connsiteX3" fmla="*/ 0 w 2653350"/>
                <a:gd name="connsiteY3" fmla="*/ 560768 h 560768"/>
                <a:gd name="connsiteX4" fmla="*/ 0 w 2653350"/>
                <a:gd name="connsiteY4" fmla="*/ 0 h 560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350" h="560768">
                  <a:moveTo>
                    <a:pt x="0" y="0"/>
                  </a:moveTo>
                  <a:lnTo>
                    <a:pt x="2653350" y="0"/>
                  </a:lnTo>
                  <a:lnTo>
                    <a:pt x="2653350" y="560768"/>
                  </a:lnTo>
                  <a:lnTo>
                    <a:pt x="0" y="5607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195" tIns="24130" rIns="36195" bIns="24130" numCol="1" spcCol="1270" anchor="ctr" anchorCtr="0">
              <a:noAutofit/>
            </a:bodyPr>
            <a:lstStyle/>
            <a:p>
              <a:pPr lvl="0" algn="l" defTabSz="844550">
                <a:lnSpc>
                  <a:spcPct val="90000"/>
                </a:lnSpc>
                <a:spcBef>
                  <a:spcPct val="0"/>
                </a:spcBef>
                <a:spcAft>
                  <a:spcPct val="35000"/>
                </a:spcAft>
              </a:pPr>
              <a:r>
                <a:rPr lang="en-GB" sz="1900" b="1" kern="1200" dirty="0" smtClean="0">
                  <a:solidFill>
                    <a:srgbClr val="00B0F0"/>
                  </a:solidFill>
                </a:rPr>
                <a:t>RE</a:t>
              </a:r>
              <a:r>
                <a:rPr lang="en-GB" sz="1900" b="1" dirty="0" smtClean="0"/>
                <a:t>-</a:t>
              </a:r>
              <a:r>
                <a:rPr lang="en-GB" sz="1900" b="1" kern="1200" dirty="0" smtClean="0"/>
                <a:t>innovation</a:t>
              </a:r>
              <a:endParaRPr lang="en-GB" sz="1900" b="1" kern="1200" dirty="0"/>
            </a:p>
          </p:txBody>
        </p:sp>
        <p:sp>
          <p:nvSpPr>
            <p:cNvPr id="9" name="Rectangle 8"/>
            <p:cNvSpPr/>
            <p:nvPr/>
          </p:nvSpPr>
          <p:spPr>
            <a:xfrm>
              <a:off x="459307" y="2210862"/>
              <a:ext cx="194919" cy="175487"/>
            </a:xfrm>
            <a:prstGeom prst="rect">
              <a:avLst/>
            </a:prstGeom>
            <a:ln>
              <a:solidFill>
                <a:srgbClr val="00B0F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777710" y="2184502"/>
              <a:ext cx="2458430" cy="938991"/>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defTabSz="622300">
                <a:lnSpc>
                  <a:spcPct val="90000"/>
                </a:lnSpc>
                <a:spcBef>
                  <a:spcPct val="0"/>
                </a:spcBef>
                <a:spcAft>
                  <a:spcPct val="35000"/>
                </a:spcAft>
              </a:pPr>
              <a:r>
                <a:rPr lang="en-GB" sz="1400" dirty="0"/>
                <a:t>Re-innovation is based on a previously successful new product which was or is on the market; using breakthrough technologies to generate a new product through new platforms, new components, new configurations, or new manufacturing processes</a:t>
              </a:r>
              <a:r>
                <a:rPr lang="en-GB" sz="1400" dirty="0" smtClean="0"/>
                <a:t>.</a:t>
              </a:r>
              <a:endParaRPr lang="en-GB" sz="1400" dirty="0"/>
            </a:p>
          </p:txBody>
        </p:sp>
        <p:sp>
          <p:nvSpPr>
            <p:cNvPr id="12" name="Freeform 11"/>
            <p:cNvSpPr/>
            <p:nvPr/>
          </p:nvSpPr>
          <p:spPr>
            <a:xfrm>
              <a:off x="645041" y="3057205"/>
              <a:ext cx="2467615" cy="454358"/>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ctr" anchorCtr="0">
              <a:noAutofit/>
            </a:bodyPr>
            <a:lstStyle/>
            <a:p>
              <a:pPr lvl="0" algn="l" defTabSz="400050">
                <a:lnSpc>
                  <a:spcPct val="90000"/>
                </a:lnSpc>
                <a:spcBef>
                  <a:spcPct val="0"/>
                </a:spcBef>
                <a:spcAft>
                  <a:spcPct val="35000"/>
                </a:spcAft>
              </a:pPr>
              <a:endParaRPr lang="en-GB" sz="900" b="0" kern="1200" dirty="0"/>
            </a:p>
          </p:txBody>
        </p:sp>
        <p:sp>
          <p:nvSpPr>
            <p:cNvPr id="13" name="Rectangle 12"/>
            <p:cNvSpPr/>
            <p:nvPr/>
          </p:nvSpPr>
          <p:spPr>
            <a:xfrm>
              <a:off x="450123" y="3250095"/>
              <a:ext cx="194919" cy="175487"/>
            </a:xfrm>
            <a:prstGeom prst="rect">
              <a:avLst/>
            </a:prstGeom>
            <a:ln>
              <a:solidFill>
                <a:srgbClr val="00B0F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777710" y="3228797"/>
              <a:ext cx="2334946" cy="737125"/>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 tIns="42672" rIns="42672" bIns="42672" numCol="1" spcCol="1270" anchor="t" anchorCtr="0">
              <a:noAutofit/>
            </a:bodyPr>
            <a:lstStyle/>
            <a:p>
              <a:pPr defTabSz="266700">
                <a:lnSpc>
                  <a:spcPct val="90000"/>
                </a:lnSpc>
                <a:spcBef>
                  <a:spcPct val="0"/>
                </a:spcBef>
                <a:spcAft>
                  <a:spcPct val="35000"/>
                </a:spcAft>
              </a:pPr>
              <a:r>
                <a:rPr lang="en-GB" sz="1400" dirty="0"/>
                <a:t>Practical examples include the Apple iPhone (breakthrough technologies within new platforms), and early mobile phone with built-in digital camera (new components within new platforms</a:t>
              </a:r>
              <a:r>
                <a:rPr lang="en-GB" sz="1400" dirty="0" smtClean="0"/>
                <a:t>).</a:t>
              </a:r>
              <a:endParaRPr lang="en-GB" sz="1400" dirty="0"/>
            </a:p>
          </p:txBody>
        </p:sp>
        <p:sp>
          <p:nvSpPr>
            <p:cNvPr id="15" name="Rectangle 14"/>
            <p:cNvSpPr/>
            <p:nvPr/>
          </p:nvSpPr>
          <p:spPr>
            <a:xfrm>
              <a:off x="3245324" y="1894952"/>
              <a:ext cx="2653350" cy="175487"/>
            </a:xfrm>
            <a:prstGeom prst="rect">
              <a:avLst/>
            </a:prstGeom>
            <a:solidFill>
              <a:srgbClr val="00B0F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ectangle 15"/>
            <p:cNvSpPr/>
            <p:nvPr/>
          </p:nvSpPr>
          <p:spPr>
            <a:xfrm>
              <a:off x="3275855" y="2276873"/>
              <a:ext cx="194924" cy="194924"/>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3245324" y="1600200"/>
              <a:ext cx="2653350" cy="364953"/>
            </a:xfrm>
            <a:custGeom>
              <a:avLst/>
              <a:gdLst>
                <a:gd name="connsiteX0" fmla="*/ 0 w 2653350"/>
                <a:gd name="connsiteY0" fmla="*/ 0 h 560768"/>
                <a:gd name="connsiteX1" fmla="*/ 2653350 w 2653350"/>
                <a:gd name="connsiteY1" fmla="*/ 0 h 560768"/>
                <a:gd name="connsiteX2" fmla="*/ 2653350 w 2653350"/>
                <a:gd name="connsiteY2" fmla="*/ 560768 h 560768"/>
                <a:gd name="connsiteX3" fmla="*/ 0 w 2653350"/>
                <a:gd name="connsiteY3" fmla="*/ 560768 h 560768"/>
                <a:gd name="connsiteX4" fmla="*/ 0 w 2653350"/>
                <a:gd name="connsiteY4" fmla="*/ 0 h 560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350" h="560768">
                  <a:moveTo>
                    <a:pt x="0" y="0"/>
                  </a:moveTo>
                  <a:lnTo>
                    <a:pt x="2653350" y="0"/>
                  </a:lnTo>
                  <a:lnTo>
                    <a:pt x="2653350" y="560768"/>
                  </a:lnTo>
                  <a:lnTo>
                    <a:pt x="0" y="5607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195" tIns="24130" rIns="36195" bIns="24130" numCol="1" spcCol="1270" anchor="ctr" anchorCtr="0">
              <a:noAutofit/>
            </a:bodyPr>
            <a:lstStyle/>
            <a:p>
              <a:pPr lvl="0" algn="l" defTabSz="844550">
                <a:lnSpc>
                  <a:spcPct val="90000"/>
                </a:lnSpc>
                <a:spcBef>
                  <a:spcPct val="0"/>
                </a:spcBef>
                <a:spcAft>
                  <a:spcPct val="35000"/>
                </a:spcAft>
              </a:pPr>
              <a:r>
                <a:rPr lang="en-GB" sz="1900" b="1" kern="1200" dirty="0" smtClean="0">
                  <a:solidFill>
                    <a:srgbClr val="00B0F0"/>
                  </a:solidFill>
                </a:rPr>
                <a:t>RADICAL</a:t>
              </a:r>
              <a:r>
                <a:rPr lang="en-GB" sz="1900" b="1" kern="1200" dirty="0" smtClean="0"/>
                <a:t> innovation</a:t>
              </a:r>
              <a:endParaRPr lang="en-GB" sz="1900" b="1" kern="1200" dirty="0"/>
            </a:p>
          </p:txBody>
        </p:sp>
        <p:sp>
          <p:nvSpPr>
            <p:cNvPr id="18" name="Rectangle 17"/>
            <p:cNvSpPr/>
            <p:nvPr/>
          </p:nvSpPr>
          <p:spPr>
            <a:xfrm>
              <a:off x="3245324" y="2210862"/>
              <a:ext cx="194919" cy="175487"/>
            </a:xfrm>
            <a:prstGeom prst="rect">
              <a:avLst/>
            </a:prstGeom>
            <a:ln>
              <a:solidFill>
                <a:srgbClr val="00B0F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18"/>
            <p:cNvSpPr/>
            <p:nvPr/>
          </p:nvSpPr>
          <p:spPr>
            <a:xfrm>
              <a:off x="3635896" y="2184502"/>
              <a:ext cx="2262778" cy="881443"/>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 tIns="42672" rIns="42672" bIns="42672" numCol="1" spcCol="1270" anchor="ctr" anchorCtr="0">
              <a:noAutofit/>
            </a:bodyPr>
            <a:lstStyle/>
            <a:p>
              <a:pPr lvl="0" algn="l" defTabSz="266700">
                <a:lnSpc>
                  <a:spcPct val="90000"/>
                </a:lnSpc>
                <a:spcBef>
                  <a:spcPct val="0"/>
                </a:spcBef>
                <a:spcAft>
                  <a:spcPct val="35000"/>
                </a:spcAft>
              </a:pPr>
              <a:r>
                <a:rPr lang="en-GB" sz="1400" kern="1200" dirty="0" smtClean="0"/>
                <a:t>A radically new product involves an entirely new product category which relies on technology never used in the industry before; which had impact on or causes significant changes in the whole industry; and which is totally new to the market. </a:t>
              </a:r>
              <a:endParaRPr lang="en-GB" sz="1400" kern="1200" dirty="0"/>
            </a:p>
          </p:txBody>
        </p:sp>
        <p:sp>
          <p:nvSpPr>
            <p:cNvPr id="21" name="Freeform 20"/>
            <p:cNvSpPr/>
            <p:nvPr/>
          </p:nvSpPr>
          <p:spPr>
            <a:xfrm>
              <a:off x="3431059" y="3057205"/>
              <a:ext cx="2467615" cy="454358"/>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 tIns="42672" rIns="42672" bIns="42672" numCol="1" spcCol="1270" anchor="ctr" anchorCtr="0">
              <a:noAutofit/>
            </a:bodyPr>
            <a:lstStyle/>
            <a:p>
              <a:pPr lvl="0" algn="l" defTabSz="266700">
                <a:lnSpc>
                  <a:spcPct val="90000"/>
                </a:lnSpc>
                <a:spcBef>
                  <a:spcPct val="0"/>
                </a:spcBef>
                <a:spcAft>
                  <a:spcPct val="35000"/>
                </a:spcAft>
              </a:pPr>
              <a:endParaRPr lang="en-GB" sz="600" b="1" kern="1200" dirty="0"/>
            </a:p>
          </p:txBody>
        </p:sp>
        <p:sp>
          <p:nvSpPr>
            <p:cNvPr id="22" name="Rectangle 21"/>
            <p:cNvSpPr/>
            <p:nvPr/>
          </p:nvSpPr>
          <p:spPr>
            <a:xfrm>
              <a:off x="3236140" y="3250095"/>
              <a:ext cx="194919" cy="175487"/>
            </a:xfrm>
            <a:prstGeom prst="rect">
              <a:avLst/>
            </a:prstGeom>
            <a:ln>
              <a:solidFill>
                <a:srgbClr val="00B0F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reeform 22"/>
            <p:cNvSpPr/>
            <p:nvPr/>
          </p:nvSpPr>
          <p:spPr>
            <a:xfrm>
              <a:off x="3635896" y="3228797"/>
              <a:ext cx="2262778" cy="737125"/>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 tIns="42672" rIns="42672" bIns="42672" numCol="1" spcCol="1270" anchor="t" anchorCtr="0">
              <a:noAutofit/>
            </a:bodyPr>
            <a:lstStyle/>
            <a:p>
              <a:pPr lvl="0" algn="l" defTabSz="266700">
                <a:lnSpc>
                  <a:spcPct val="90000"/>
                </a:lnSpc>
                <a:spcBef>
                  <a:spcPct val="0"/>
                </a:spcBef>
                <a:spcAft>
                  <a:spcPct val="35000"/>
                </a:spcAft>
              </a:pPr>
              <a:r>
                <a:rPr lang="en-GB" sz="1400" kern="1200" dirty="0" smtClean="0"/>
                <a:t>Practical examples include a digital camera (from a traditional camera), PCs, CD (from tapes), Windows systems (from DOS).</a:t>
              </a:r>
              <a:endParaRPr lang="en-GB" sz="1400" kern="1200" dirty="0"/>
            </a:p>
          </p:txBody>
        </p:sp>
        <p:sp>
          <p:nvSpPr>
            <p:cNvPr id="24" name="Rectangle 23"/>
            <p:cNvSpPr/>
            <p:nvPr/>
          </p:nvSpPr>
          <p:spPr>
            <a:xfrm>
              <a:off x="6031342" y="1894952"/>
              <a:ext cx="2653350" cy="175487"/>
            </a:xfrm>
            <a:prstGeom prst="rect">
              <a:avLst/>
            </a:prstGeom>
            <a:solidFill>
              <a:srgbClr val="00B0F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ectangle 24"/>
            <p:cNvSpPr/>
            <p:nvPr/>
          </p:nvSpPr>
          <p:spPr>
            <a:xfrm>
              <a:off x="6031342" y="2278202"/>
              <a:ext cx="194924" cy="194924"/>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Freeform 25"/>
            <p:cNvSpPr/>
            <p:nvPr/>
          </p:nvSpPr>
          <p:spPr>
            <a:xfrm>
              <a:off x="6031342" y="1600200"/>
              <a:ext cx="2653350" cy="364953"/>
            </a:xfrm>
            <a:custGeom>
              <a:avLst/>
              <a:gdLst>
                <a:gd name="connsiteX0" fmla="*/ 0 w 2653350"/>
                <a:gd name="connsiteY0" fmla="*/ 0 h 560768"/>
                <a:gd name="connsiteX1" fmla="*/ 2653350 w 2653350"/>
                <a:gd name="connsiteY1" fmla="*/ 0 h 560768"/>
                <a:gd name="connsiteX2" fmla="*/ 2653350 w 2653350"/>
                <a:gd name="connsiteY2" fmla="*/ 560768 h 560768"/>
                <a:gd name="connsiteX3" fmla="*/ 0 w 2653350"/>
                <a:gd name="connsiteY3" fmla="*/ 560768 h 560768"/>
                <a:gd name="connsiteX4" fmla="*/ 0 w 2653350"/>
                <a:gd name="connsiteY4" fmla="*/ 0 h 560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350" h="560768">
                  <a:moveTo>
                    <a:pt x="0" y="0"/>
                  </a:moveTo>
                  <a:lnTo>
                    <a:pt x="2653350" y="0"/>
                  </a:lnTo>
                  <a:lnTo>
                    <a:pt x="2653350" y="560768"/>
                  </a:lnTo>
                  <a:lnTo>
                    <a:pt x="0" y="5607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195" tIns="24130" rIns="36195" bIns="24130" numCol="1" spcCol="1270" anchor="ctr" anchorCtr="0">
              <a:noAutofit/>
            </a:bodyPr>
            <a:lstStyle/>
            <a:p>
              <a:pPr lvl="0" algn="l" defTabSz="844550">
                <a:lnSpc>
                  <a:spcPct val="90000"/>
                </a:lnSpc>
                <a:spcBef>
                  <a:spcPct val="0"/>
                </a:spcBef>
                <a:spcAft>
                  <a:spcPct val="35000"/>
                </a:spcAft>
              </a:pPr>
              <a:r>
                <a:rPr lang="en-GB" sz="1900" b="1" kern="1200" dirty="0" smtClean="0">
                  <a:solidFill>
                    <a:srgbClr val="00B0F0"/>
                  </a:solidFill>
                </a:rPr>
                <a:t>INCREMENTAL </a:t>
              </a:r>
              <a:r>
                <a:rPr lang="en-GB" sz="1900" b="1" kern="1200" dirty="0" smtClean="0"/>
                <a:t>innovation</a:t>
              </a:r>
              <a:endParaRPr lang="en-GB" sz="1900" b="1" kern="1200" dirty="0"/>
            </a:p>
          </p:txBody>
        </p:sp>
        <p:sp>
          <p:nvSpPr>
            <p:cNvPr id="27" name="Rectangle 26"/>
            <p:cNvSpPr/>
            <p:nvPr/>
          </p:nvSpPr>
          <p:spPr>
            <a:xfrm>
              <a:off x="6031342" y="2210862"/>
              <a:ext cx="194919" cy="175487"/>
            </a:xfrm>
            <a:prstGeom prst="rect">
              <a:avLst/>
            </a:prstGeom>
            <a:ln>
              <a:solidFill>
                <a:srgbClr val="00B0F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6372200" y="2175761"/>
              <a:ext cx="2434786" cy="881443"/>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 tIns="42672" rIns="42672" bIns="42672" numCol="1" spcCol="1270" anchor="t" anchorCtr="0">
              <a:noAutofit/>
            </a:bodyPr>
            <a:lstStyle/>
            <a:p>
              <a:pPr lvl="0" defTabSz="622300">
                <a:lnSpc>
                  <a:spcPct val="90000"/>
                </a:lnSpc>
                <a:spcBef>
                  <a:spcPct val="0"/>
                </a:spcBef>
                <a:spcAft>
                  <a:spcPct val="35000"/>
                </a:spcAft>
              </a:pPr>
              <a:r>
                <a:rPr lang="en-GB" sz="1400" dirty="0"/>
                <a:t>An incremental new product can be defined as products that provide new features, benefits, or improvements through the existing technology to the existing market. (improvements within a same platform) </a:t>
              </a:r>
            </a:p>
          </p:txBody>
        </p:sp>
        <p:sp>
          <p:nvSpPr>
            <p:cNvPr id="30" name="Freeform 29"/>
            <p:cNvSpPr/>
            <p:nvPr/>
          </p:nvSpPr>
          <p:spPr>
            <a:xfrm>
              <a:off x="6217077" y="3057205"/>
              <a:ext cx="2467615" cy="454358"/>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 tIns="42672" rIns="42672" bIns="42672" numCol="1" spcCol="1270" anchor="ctr" anchorCtr="0">
              <a:noAutofit/>
            </a:bodyPr>
            <a:lstStyle/>
            <a:p>
              <a:pPr lvl="0" algn="l" defTabSz="266700">
                <a:lnSpc>
                  <a:spcPct val="90000"/>
                </a:lnSpc>
                <a:spcBef>
                  <a:spcPct val="0"/>
                </a:spcBef>
                <a:spcAft>
                  <a:spcPct val="35000"/>
                </a:spcAft>
              </a:pPr>
              <a:endParaRPr lang="en-GB" sz="600" b="1" kern="1200" dirty="0"/>
            </a:p>
          </p:txBody>
        </p:sp>
        <p:sp>
          <p:nvSpPr>
            <p:cNvPr id="31" name="Rectangle 30"/>
            <p:cNvSpPr/>
            <p:nvPr/>
          </p:nvSpPr>
          <p:spPr>
            <a:xfrm>
              <a:off x="6022158" y="3250095"/>
              <a:ext cx="194919" cy="175487"/>
            </a:xfrm>
            <a:prstGeom prst="rect">
              <a:avLst/>
            </a:prstGeom>
            <a:ln>
              <a:solidFill>
                <a:srgbClr val="00B0F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Freeform 31"/>
            <p:cNvSpPr/>
            <p:nvPr/>
          </p:nvSpPr>
          <p:spPr>
            <a:xfrm>
              <a:off x="6372200" y="3228797"/>
              <a:ext cx="2312492" cy="737125"/>
            </a:xfrm>
            <a:custGeom>
              <a:avLst/>
              <a:gdLst>
                <a:gd name="connsiteX0" fmla="*/ 0 w 2467615"/>
                <a:gd name="connsiteY0" fmla="*/ 0 h 454358"/>
                <a:gd name="connsiteX1" fmla="*/ 2467615 w 2467615"/>
                <a:gd name="connsiteY1" fmla="*/ 0 h 454358"/>
                <a:gd name="connsiteX2" fmla="*/ 2467615 w 2467615"/>
                <a:gd name="connsiteY2" fmla="*/ 454358 h 454358"/>
                <a:gd name="connsiteX3" fmla="*/ 0 w 2467615"/>
                <a:gd name="connsiteY3" fmla="*/ 454358 h 454358"/>
                <a:gd name="connsiteX4" fmla="*/ 0 w 2467615"/>
                <a:gd name="connsiteY4" fmla="*/ 0 h 45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15" h="454358">
                  <a:moveTo>
                    <a:pt x="0" y="0"/>
                  </a:moveTo>
                  <a:lnTo>
                    <a:pt x="2467615" y="0"/>
                  </a:lnTo>
                  <a:lnTo>
                    <a:pt x="2467615" y="454358"/>
                  </a:lnTo>
                  <a:lnTo>
                    <a:pt x="0" y="45435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2672" tIns="42672" rIns="42672" bIns="42672" numCol="1" spcCol="1270" anchor="t" anchorCtr="0">
              <a:noAutofit/>
            </a:bodyPr>
            <a:lstStyle/>
            <a:p>
              <a:pPr lvl="0" defTabSz="266700">
                <a:lnSpc>
                  <a:spcPct val="90000"/>
                </a:lnSpc>
                <a:spcBef>
                  <a:spcPct val="0"/>
                </a:spcBef>
                <a:spcAft>
                  <a:spcPct val="35000"/>
                </a:spcAft>
              </a:pPr>
              <a:r>
                <a:rPr lang="en-GB" sz="1400" dirty="0"/>
                <a:t>Practical examples include the pixel of a digital camera being improved from 2 mega bites to 4 mega bites or the life of battery in laptops being improved from 2 hours to 6 hours</a:t>
              </a:r>
            </a:p>
          </p:txBody>
        </p:sp>
      </p:grpSp>
      <p:sp>
        <p:nvSpPr>
          <p:cNvPr id="33" name="TextBox 32"/>
          <p:cNvSpPr txBox="1"/>
          <p:nvPr/>
        </p:nvSpPr>
        <p:spPr>
          <a:xfrm>
            <a:off x="495144" y="5464170"/>
            <a:ext cx="5554614" cy="360000"/>
          </a:xfrm>
          <a:prstGeom prst="rect">
            <a:avLst/>
          </a:prstGeom>
          <a:solidFill>
            <a:srgbClr val="00B0F0"/>
          </a:solidFill>
        </p:spPr>
        <p:txBody>
          <a:bodyPr wrap="square" rtlCol="0">
            <a:spAutoFit/>
          </a:bodyPr>
          <a:lstStyle/>
          <a:p>
            <a:r>
              <a:rPr lang="en-GB" dirty="0" smtClean="0">
                <a:solidFill>
                  <a:schemeClr val="bg1"/>
                </a:solidFill>
              </a:rPr>
              <a:t>Re‐innovation is combining </a:t>
            </a:r>
            <a:r>
              <a:rPr lang="en-GB" dirty="0">
                <a:solidFill>
                  <a:schemeClr val="bg1"/>
                </a:solidFill>
              </a:rPr>
              <a:t>the existing with the new</a:t>
            </a:r>
          </a:p>
        </p:txBody>
      </p:sp>
      <p:sp>
        <p:nvSpPr>
          <p:cNvPr id="34" name="Rectangle 33"/>
          <p:cNvSpPr/>
          <p:nvPr/>
        </p:nvSpPr>
        <p:spPr>
          <a:xfrm>
            <a:off x="6148666" y="6021288"/>
            <a:ext cx="2491323" cy="276999"/>
          </a:xfrm>
          <a:prstGeom prst="rect">
            <a:avLst/>
          </a:prstGeom>
        </p:spPr>
        <p:txBody>
          <a:bodyPr wrap="none">
            <a:spAutoFit/>
          </a:bodyPr>
          <a:lstStyle/>
          <a:p>
            <a:pPr>
              <a:defRPr/>
            </a:pPr>
            <a:r>
              <a:rPr lang="en-GB" sz="1200" dirty="0"/>
              <a:t>Adapted from Cheng and </a:t>
            </a:r>
            <a:r>
              <a:rPr lang="en-GB" sz="1200" dirty="0" err="1"/>
              <a:t>Shiu</a:t>
            </a:r>
            <a:r>
              <a:rPr lang="en-GB" sz="1200" dirty="0"/>
              <a:t> (2008)</a:t>
            </a:r>
          </a:p>
        </p:txBody>
      </p:sp>
    </p:spTree>
    <p:extLst>
      <p:ext uri="{BB962C8B-B14F-4D97-AF65-F5344CB8AC3E}">
        <p14:creationId xmlns:p14="http://schemas.microsoft.com/office/powerpoint/2010/main" val="2476926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Rethink | </a:t>
            </a:r>
            <a:r>
              <a:rPr lang="en-GB" b="1" dirty="0" smtClean="0">
                <a:solidFill>
                  <a:srgbClr val="00B0F0"/>
                </a:solidFill>
              </a:rPr>
              <a:t>innovation</a:t>
            </a:r>
            <a:endParaRPr lang="en-GB" b="1" dirty="0"/>
          </a:p>
        </p:txBody>
      </p:sp>
      <p:sp>
        <p:nvSpPr>
          <p:cNvPr id="3" name="Content Placeholder 2"/>
          <p:cNvSpPr>
            <a:spLocks noGrp="1"/>
          </p:cNvSpPr>
          <p:nvPr>
            <p:ph idx="1"/>
          </p:nvPr>
        </p:nvSpPr>
        <p:spPr/>
        <p:txBody>
          <a:bodyPr>
            <a:normAutofit/>
          </a:bodyPr>
          <a:lstStyle/>
          <a:p>
            <a:pPr marL="0" indent="0">
              <a:buNone/>
            </a:pPr>
            <a:r>
              <a:rPr lang="en-GB" dirty="0" smtClean="0"/>
              <a:t>Innovation is the creation of a viable new offering</a:t>
            </a:r>
          </a:p>
          <a:p>
            <a:pPr>
              <a:buBlip>
                <a:blip r:embed="rId2"/>
              </a:buBlip>
            </a:pPr>
            <a:r>
              <a:rPr lang="en-GB" dirty="0" smtClean="0"/>
              <a:t>innovation is not just invention</a:t>
            </a:r>
          </a:p>
          <a:p>
            <a:pPr>
              <a:buBlip>
                <a:blip r:embed="rId2"/>
              </a:buBlip>
            </a:pPr>
            <a:r>
              <a:rPr lang="en-GB" dirty="0" smtClean="0"/>
              <a:t>innovations have to earn their keep</a:t>
            </a:r>
          </a:p>
          <a:p>
            <a:pPr>
              <a:buBlip>
                <a:blip r:embed="rId2"/>
              </a:buBlip>
            </a:pPr>
            <a:r>
              <a:rPr lang="en-GB" dirty="0" smtClean="0"/>
              <a:t>very little is truly new innovation</a:t>
            </a:r>
          </a:p>
          <a:p>
            <a:pPr>
              <a:buBlip>
                <a:blip r:embed="rId2"/>
              </a:buBlip>
            </a:pPr>
            <a:r>
              <a:rPr lang="en-GB" dirty="0" smtClean="0"/>
              <a:t>innovations extend beyond products</a:t>
            </a:r>
          </a:p>
        </p:txBody>
      </p:sp>
      <p:cxnSp>
        <p:nvCxnSpPr>
          <p:cNvPr id="5" name="Straight Connector 4"/>
          <p:cNvCxnSpPr/>
          <p:nvPr/>
        </p:nvCxnSpPr>
        <p:spPr>
          <a:xfrm>
            <a:off x="1763688" y="1285495"/>
            <a:ext cx="55446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609460" y="6021288"/>
            <a:ext cx="1925079" cy="369332"/>
          </a:xfrm>
          <a:prstGeom prst="rect">
            <a:avLst/>
          </a:prstGeom>
        </p:spPr>
        <p:txBody>
          <a:bodyPr wrap="none">
            <a:spAutoFit/>
          </a:bodyPr>
          <a:lstStyle/>
          <a:p>
            <a:r>
              <a:rPr lang="en-GB" dirty="0"/>
              <a:t>Keeley et al (2013)</a:t>
            </a:r>
          </a:p>
        </p:txBody>
      </p:sp>
    </p:spTree>
    <p:extLst>
      <p:ext uri="{BB962C8B-B14F-4D97-AF65-F5344CB8AC3E}">
        <p14:creationId xmlns:p14="http://schemas.microsoft.com/office/powerpoint/2010/main" val="264591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10 types of | </a:t>
            </a:r>
            <a:r>
              <a:rPr lang="en-GB" b="1" dirty="0" smtClean="0">
                <a:solidFill>
                  <a:srgbClr val="00B0F0"/>
                </a:solidFill>
              </a:rPr>
              <a:t>innovation</a:t>
            </a:r>
            <a:endParaRPr lang="en-GB"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0264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1763688" y="1285495"/>
            <a:ext cx="55446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609460" y="6021288"/>
            <a:ext cx="1925079" cy="369332"/>
          </a:xfrm>
          <a:prstGeom prst="rect">
            <a:avLst/>
          </a:prstGeom>
        </p:spPr>
        <p:txBody>
          <a:bodyPr wrap="none">
            <a:spAutoFit/>
          </a:bodyPr>
          <a:lstStyle/>
          <a:p>
            <a:r>
              <a:rPr lang="en-GB" dirty="0"/>
              <a:t>Keeley et al (2013)</a:t>
            </a:r>
          </a:p>
        </p:txBody>
      </p:sp>
    </p:spTree>
    <p:extLst>
      <p:ext uri="{BB962C8B-B14F-4D97-AF65-F5344CB8AC3E}">
        <p14:creationId xmlns:p14="http://schemas.microsoft.com/office/powerpoint/2010/main" val="4130422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Benefits of | </a:t>
            </a:r>
            <a:r>
              <a:rPr lang="en-GB" b="1" dirty="0" smtClean="0">
                <a:solidFill>
                  <a:srgbClr val="00B0F0"/>
                </a:solidFill>
              </a:rPr>
              <a:t>re-innovation</a:t>
            </a:r>
            <a:endParaRPr lang="en-GB" b="1" dirty="0"/>
          </a:p>
        </p:txBody>
      </p:sp>
      <p:sp>
        <p:nvSpPr>
          <p:cNvPr id="3" name="Content Placeholder 2"/>
          <p:cNvSpPr>
            <a:spLocks noGrp="1"/>
          </p:cNvSpPr>
          <p:nvPr>
            <p:ph idx="1"/>
          </p:nvPr>
        </p:nvSpPr>
        <p:spPr/>
        <p:txBody>
          <a:bodyPr>
            <a:noAutofit/>
          </a:bodyPr>
          <a:lstStyle/>
          <a:p>
            <a:pPr marL="0" indent="0">
              <a:buNone/>
            </a:pPr>
            <a:r>
              <a:rPr lang="en-GB" sz="1400" dirty="0"/>
              <a:t>Most studies of the management of the technological innovation process cover the range of activities that culminate in the commercial introduction of a new product. In certain sectors of industry, however, especially those characterised by extended product lifecycles, continued competitiveness depends on vigorous and continuous product improvement, i.e. on the </a:t>
            </a:r>
            <a:r>
              <a:rPr lang="en-GB" sz="1400" b="1" dirty="0">
                <a:solidFill>
                  <a:srgbClr val="00B0F0"/>
                </a:solidFill>
              </a:rPr>
              <a:t>process of ‘re‐innovation’ to satisfy evolving user requirements</a:t>
            </a:r>
            <a:r>
              <a:rPr lang="en-GB" sz="1400" dirty="0"/>
              <a:t>. </a:t>
            </a:r>
            <a:r>
              <a:rPr lang="en-GB" sz="1400" dirty="0" smtClean="0"/>
              <a:t/>
            </a:r>
            <a:br>
              <a:rPr lang="en-GB" sz="1400" dirty="0" smtClean="0"/>
            </a:br>
            <a:endParaRPr lang="en-GB" sz="1400" dirty="0" smtClean="0"/>
          </a:p>
          <a:p>
            <a:pPr marL="0" indent="0">
              <a:buNone/>
            </a:pPr>
            <a:r>
              <a:rPr lang="en-GB" sz="1400" dirty="0" smtClean="0"/>
              <a:t>Two key characteristic </a:t>
            </a:r>
            <a:r>
              <a:rPr lang="en-GB" sz="1400" dirty="0"/>
              <a:t>patterns of re‐innovation identified in this research. </a:t>
            </a:r>
          </a:p>
          <a:p>
            <a:pPr marL="514350" indent="-514350">
              <a:buFont typeface="+mj-lt"/>
              <a:buAutoNum type="arabicPeriod"/>
            </a:pPr>
            <a:r>
              <a:rPr lang="en-GB" sz="1400" dirty="0"/>
              <a:t>The first characteristic pattern is re‐innovation combining the existing with the new. Two brief case studies are presented. In both cases, the manufacturer and customer gained significant benefits from this re‐innovation strategy. For the manufacturer there were reduced development and testing costs, scale and learning curve benefits, distributed inventories of spares and servicing experience. For the customer there were </a:t>
            </a:r>
            <a:r>
              <a:rPr lang="en-GB" sz="1400" b="1" dirty="0">
                <a:solidFill>
                  <a:srgbClr val="00B0F0"/>
                </a:solidFill>
              </a:rPr>
              <a:t>familiarity benefits </a:t>
            </a:r>
            <a:r>
              <a:rPr lang="en-GB" sz="1400" dirty="0"/>
              <a:t>and reduced entry risks associated with proven reliability of parts and sub‐systems. </a:t>
            </a:r>
          </a:p>
          <a:p>
            <a:pPr marL="514350" indent="-514350">
              <a:buFont typeface="+mj-lt"/>
              <a:buAutoNum type="arabicPeriod"/>
            </a:pPr>
            <a:r>
              <a:rPr lang="en-GB" sz="1400" dirty="0"/>
              <a:t>The second, and more general pattern of re‐innovation is based on the concept of the ‘robust design’. This is a basic design which has sufficient inherent technological slack or flexibility to enable it to evolve into a significant design family of variants. Product design families offer the producer economies of scale in R&amp;D, manufacturing, marketing and sales and servicing. They offer the </a:t>
            </a:r>
            <a:r>
              <a:rPr lang="en-GB" sz="1400" b="1" dirty="0">
                <a:solidFill>
                  <a:srgbClr val="00B0F0"/>
                </a:solidFill>
              </a:rPr>
              <a:t>user learning </a:t>
            </a:r>
            <a:r>
              <a:rPr lang="en-GB" sz="1400" dirty="0"/>
              <a:t>from experience, the enhanced possibility of user‐inspired modifications, a wider range of price/ performance packages and rapid adaptations to changing environments. Robust designs can effectively combine economies of scale with economies of scope; they are strategically more flexible than leanly configured designs which satisfy only transient user requirements. </a:t>
            </a:r>
          </a:p>
          <a:p>
            <a:pPr marL="0" indent="0">
              <a:buNone/>
            </a:pPr>
            <a:endParaRPr lang="en-GB" sz="1400" dirty="0" smtClean="0"/>
          </a:p>
          <a:p>
            <a:pPr marL="0" indent="0" algn="r">
              <a:buNone/>
            </a:pPr>
            <a:r>
              <a:rPr lang="en-GB" sz="1400" dirty="0"/>
              <a:t>Rothwell and Gardiner 1989</a:t>
            </a:r>
          </a:p>
        </p:txBody>
      </p:sp>
      <p:cxnSp>
        <p:nvCxnSpPr>
          <p:cNvPr id="5" name="Straight Connector 4"/>
          <p:cNvCxnSpPr/>
          <p:nvPr/>
        </p:nvCxnSpPr>
        <p:spPr>
          <a:xfrm>
            <a:off x="1547664" y="1285495"/>
            <a:ext cx="612068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5381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3117</TotalTime>
  <Words>1659</Words>
  <Application>Microsoft Office PowerPoint</Application>
  <PresentationFormat>On-screen Show (4:3)</PresentationFormat>
  <Paragraphs>190</Paragraphs>
  <Slides>46</Slides>
  <Notes>16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Defining | Innovation</vt:lpstr>
      <vt:lpstr>Innovation</vt:lpstr>
      <vt:lpstr>Defining | Technical Innovation</vt:lpstr>
      <vt:lpstr>Re|framing innovation</vt:lpstr>
      <vt:lpstr>PowerPoint Presentation</vt:lpstr>
      <vt:lpstr>Rethink | innovation</vt:lpstr>
      <vt:lpstr>10 types of | innovation</vt:lpstr>
      <vt:lpstr>Benefits of | re-innovation</vt:lpstr>
      <vt:lpstr>Innovation | mostly fails</vt:lpstr>
      <vt:lpstr>Living in a box or | an O Pod</vt:lpstr>
      <vt:lpstr> Divergent | vs convergent thinking  </vt:lpstr>
      <vt:lpstr>Design thinking | seek divergent views</vt:lpstr>
      <vt:lpstr>Empowering  | active thinking</vt:lpstr>
      <vt:lpstr>Situating  | constructionism</vt:lpstr>
      <vt:lpstr>Situating  | constructionism</vt:lpstr>
      <vt:lpstr>The | creative cycle</vt:lpstr>
      <vt:lpstr>The binder clip | challenge</vt:lpstr>
      <vt:lpstr>DIY | innovations</vt:lpstr>
      <vt:lpstr>Developing | new ideas</vt:lpstr>
      <vt:lpstr>The | creative process</vt:lpstr>
      <vt:lpstr>Creating | digital fusions</vt:lpstr>
      <vt:lpstr>SAMR | enhancement &gt; transformation</vt:lpstr>
      <vt:lpstr>SAMR | Technological levels of use</vt:lpstr>
      <vt:lpstr>SAMR levels of use  Classroom examples</vt:lpstr>
      <vt:lpstr>Technological | avenues to innovation</vt:lpstr>
      <vt:lpstr>Digitising | ideas</vt:lpstr>
      <vt:lpstr>Digitally | storytelling</vt:lpstr>
      <vt:lpstr>Digital | sketch notes</vt:lpstr>
      <vt:lpstr>PowerPoint Presentation</vt:lpstr>
      <vt:lpstr>Idea | wall</vt:lpstr>
      <vt:lpstr>Digital | team communication</vt:lpstr>
      <vt:lpstr>Digital | infographics</vt:lpstr>
      <vt:lpstr>Digital | #twalks</vt:lpstr>
      <vt:lpstr>Popular | technovations for learning</vt:lpstr>
      <vt:lpstr> Step changes | Move over Facebook? </vt:lpstr>
      <vt:lpstr>Underutilised | technovations?</vt:lpstr>
      <vt:lpstr>Digital | disruption</vt:lpstr>
      <vt:lpstr>PowerPoint Presentation</vt:lpstr>
      <vt:lpstr>Doing things | differently</vt:lpstr>
      <vt:lpstr>PowerPoint Presentation</vt:lpstr>
      <vt:lpstr>Celebrate | digital inspiration</vt:lpstr>
      <vt:lpstr>PowerPoint Presentation</vt:lpstr>
      <vt:lpstr>PowerPoint Presentation</vt:lpstr>
      <vt:lpstr>References</vt:lpstr>
      <vt:lpstr>PowerPoint Presentation</vt:lpstr>
    </vt:vector>
  </TitlesOfParts>
  <Company>Sheffield Hallam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Beckingham</dc:creator>
  <cp:lastModifiedBy>Sue Beckingham</cp:lastModifiedBy>
  <cp:revision>139</cp:revision>
  <dcterms:created xsi:type="dcterms:W3CDTF">2018-05-31T19:20:01Z</dcterms:created>
  <dcterms:modified xsi:type="dcterms:W3CDTF">2018-06-06T07:49:06Z</dcterms:modified>
</cp:coreProperties>
</file>