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1" r:id="rId3"/>
    <p:sldId id="280" r:id="rId4"/>
    <p:sldId id="259" r:id="rId5"/>
    <p:sldId id="275" r:id="rId6"/>
    <p:sldId id="276" r:id="rId7"/>
    <p:sldId id="268" r:id="rId8"/>
    <p:sldId id="262" r:id="rId9"/>
    <p:sldId id="263" r:id="rId10"/>
    <p:sldId id="264" r:id="rId11"/>
    <p:sldId id="265" r:id="rId12"/>
    <p:sldId id="277" r:id="rId13"/>
    <p:sldId id="266" r:id="rId14"/>
    <p:sldId id="273" r:id="rId15"/>
    <p:sldId id="269" r:id="rId16"/>
    <p:sldId id="270" r:id="rId17"/>
    <p:sldId id="279" r:id="rId18"/>
    <p:sldId id="274" r:id="rId19"/>
    <p:sldId id="272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AD48F-61B8-4408-B730-EB5AE56A8119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F4B0E-74C4-4BD8-A53B-9529F8836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245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F4B0E-74C4-4BD8-A53B-9529F8836E2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80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86D1-737A-4DCF-8DC9-C866FD21FDEC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6AB3-54CB-4DAC-9744-C32968284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6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86D1-737A-4DCF-8DC9-C866FD21FDEC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6AB3-54CB-4DAC-9744-C32968284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50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86D1-737A-4DCF-8DC9-C866FD21FDEC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6AB3-54CB-4DAC-9744-C32968284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61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86D1-737A-4DCF-8DC9-C866FD21FDEC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6AB3-54CB-4DAC-9744-C32968284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4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86D1-737A-4DCF-8DC9-C866FD21FDEC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6AB3-54CB-4DAC-9744-C32968284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31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86D1-737A-4DCF-8DC9-C866FD21FDEC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6AB3-54CB-4DAC-9744-C32968284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4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86D1-737A-4DCF-8DC9-C866FD21FDEC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6AB3-54CB-4DAC-9744-C32968284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86D1-737A-4DCF-8DC9-C866FD21FDEC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6AB3-54CB-4DAC-9744-C32968284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9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86D1-737A-4DCF-8DC9-C866FD21FDEC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6AB3-54CB-4DAC-9744-C32968284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74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86D1-737A-4DCF-8DC9-C866FD21FDEC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6AB3-54CB-4DAC-9744-C32968284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77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86D1-737A-4DCF-8DC9-C866FD21FDEC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6AB3-54CB-4DAC-9744-C32968284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42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586D1-737A-4DCF-8DC9-C866FD21FDEC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D6AB3-54CB-4DAC-9744-C32968284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6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ocialmediaforlearning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support.wordpress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.creativecommons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lse.ac.uk/impactofsocialsciences/2017/05/31/introducing-the-impact-of-lse-blogs-projec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blogs.lse.ac.uk/impactofsocialsciences/" TargetMode="External"/><Relationship Id="rId3" Type="http://schemas.openxmlformats.org/officeDocument/2006/relationships/hyperlink" Target="https://socialmediaforlearning.com/" TargetMode="External"/><Relationship Id="rId7" Type="http://schemas.openxmlformats.org/officeDocument/2006/relationships/hyperlink" Target="http://www.dontwasteyourtime.co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-wheeler.co.uk/" TargetMode="External"/><Relationship Id="rId5" Type="http://schemas.openxmlformats.org/officeDocument/2006/relationships/hyperlink" Target="https://blog.mahabali.me/" TargetMode="External"/><Relationship Id="rId4" Type="http://schemas.openxmlformats.org/officeDocument/2006/relationships/hyperlink" Target="https://thesedablog.wordpress.com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ronicle.com/article/3-Rules-of-Academic-Blogging/23413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tthomson.net/2015/12/07/blogging-helps-academic-writin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ocialmedia4us.wordpress.com/&#160;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t.co/gAd38W64Hv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t.co/dmk3AfYiM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tthomson.net/2015/12/07/blogging-helps-academic-writin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hronicle.com/article/3-Rules-of-Academic-Blogging/23413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139" y="3140968"/>
            <a:ext cx="7772400" cy="1035546"/>
          </a:xfrm>
        </p:spPr>
        <p:txBody>
          <a:bodyPr>
            <a:normAutofit fontScale="90000"/>
          </a:bodyPr>
          <a:lstStyle/>
          <a:p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b="1" i="1" dirty="0" smtClean="0"/>
              <a:t>‘</a:t>
            </a:r>
            <a:r>
              <a:rPr lang="en-GB" b="1" i="1" dirty="0"/>
              <a:t>Blogging as a professional tool’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41168"/>
            <a:ext cx="9144000" cy="1911231"/>
          </a:xfrm>
          <a:solidFill>
            <a:srgbClr val="E8CFC6"/>
          </a:solidFill>
        </p:spPr>
        <p:txBody>
          <a:bodyPr>
            <a:normAutofit fontScale="70000" lnSpcReduction="20000"/>
          </a:bodyPr>
          <a:lstStyle/>
          <a:p>
            <a:endParaRPr lang="en-GB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Sue Beckingham  | @suebecks</a:t>
            </a: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National Teaching Fellow</a:t>
            </a: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Principal Lecturer at Sheffield Hallam University</a:t>
            </a: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524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567" y="836712"/>
            <a:ext cx="7708887" cy="477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71800" y="6044847"/>
            <a:ext cx="3594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https://socialmediaforlearning.com</a:t>
            </a:r>
            <a:r>
              <a:rPr lang="en-GB" dirty="0" smtClean="0">
                <a:hlinkClick r:id="rId3"/>
              </a:rPr>
              <a:t>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019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576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Use the blog tool help guides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3429000"/>
            <a:ext cx="6804298" cy="273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18974" y="6309320"/>
            <a:ext cx="3509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https://en.support.wordpress.com</a:t>
            </a:r>
            <a:r>
              <a:rPr lang="en-GB" dirty="0" smtClean="0">
                <a:hlinkClick r:id="rId4"/>
              </a:rPr>
              <a:t>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072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724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Structuring your posts</a:t>
            </a:r>
          </a:p>
          <a:p>
            <a:endParaRPr lang="en-GB" sz="2400" dirty="0" smtClean="0"/>
          </a:p>
          <a:p>
            <a:r>
              <a:rPr lang="en-GB" sz="2400" dirty="0" smtClean="0"/>
              <a:t>Give each post a compelling title</a:t>
            </a:r>
          </a:p>
          <a:p>
            <a:r>
              <a:rPr lang="en-GB" sz="2400" dirty="0" smtClean="0"/>
              <a:t>Chunk content under sub headers</a:t>
            </a:r>
          </a:p>
          <a:p>
            <a:r>
              <a:rPr lang="en-GB" sz="2400" dirty="0" smtClean="0"/>
              <a:t>Make use of bullet points</a:t>
            </a:r>
          </a:p>
          <a:p>
            <a:r>
              <a:rPr lang="en-GB" sz="2400" dirty="0" smtClean="0"/>
              <a:t>Use images (preferably your own or those with Creative </a:t>
            </a:r>
            <a:r>
              <a:rPr lang="en-GB" sz="2400" dirty="0"/>
              <a:t>Commons  licences </a:t>
            </a:r>
            <a:r>
              <a:rPr lang="en-GB" sz="2400" dirty="0">
                <a:hlinkClick r:id="rId3"/>
              </a:rPr>
              <a:t>https://search.creativecommons.org</a:t>
            </a:r>
            <a:r>
              <a:rPr lang="en-GB" sz="2400" dirty="0" smtClean="0">
                <a:hlinkClick r:id="rId3"/>
              </a:rPr>
              <a:t>/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Embed YouTube videos or infographic posters</a:t>
            </a:r>
          </a:p>
          <a:p>
            <a:pPr marL="0" indent="0"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92546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Engaging your audience:</a:t>
            </a:r>
          </a:p>
          <a:p>
            <a:endParaRPr lang="en-GB" sz="2400" dirty="0" smtClean="0"/>
          </a:p>
          <a:p>
            <a:r>
              <a:rPr lang="en-GB" sz="2400" dirty="0" smtClean="0"/>
              <a:t>End your post with a call to action </a:t>
            </a:r>
            <a:br>
              <a:rPr lang="en-GB" sz="2400" dirty="0" smtClean="0"/>
            </a:br>
            <a:r>
              <a:rPr lang="en-GB" sz="2400" dirty="0" smtClean="0"/>
              <a:t>(to encourage reader comments, questions and discussion)</a:t>
            </a:r>
          </a:p>
          <a:p>
            <a:r>
              <a:rPr lang="en-GB" sz="2400" dirty="0"/>
              <a:t>Enable comments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(</a:t>
            </a:r>
            <a:r>
              <a:rPr lang="en-GB" sz="2400" dirty="0"/>
              <a:t>that you can screen first)</a:t>
            </a:r>
          </a:p>
          <a:p>
            <a:r>
              <a:rPr lang="en-GB" sz="2400" dirty="0" smtClean="0"/>
              <a:t>Engage with comments left by readers </a:t>
            </a:r>
            <a:br>
              <a:rPr lang="en-GB" sz="2400" dirty="0" smtClean="0"/>
            </a:br>
            <a:r>
              <a:rPr lang="en-GB" sz="2400" dirty="0" smtClean="0"/>
              <a:t>(or delete the undesirables)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60988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61055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187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Engaging your audience:</a:t>
            </a:r>
          </a:p>
          <a:p>
            <a:r>
              <a:rPr lang="en-GB" sz="2400" dirty="0" smtClean="0"/>
              <a:t>Link your blog to your Twitter account </a:t>
            </a:r>
            <a:br>
              <a:rPr lang="en-GB" sz="2400" dirty="0" smtClean="0"/>
            </a:br>
            <a:r>
              <a:rPr lang="en-GB" sz="2400" dirty="0" smtClean="0"/>
              <a:t>(to auto tweet new posts)</a:t>
            </a:r>
          </a:p>
          <a:p>
            <a:r>
              <a:rPr lang="en-GB" sz="2400" dirty="0" smtClean="0"/>
              <a:t>Add social media sharing buttons </a:t>
            </a:r>
          </a:p>
          <a:p>
            <a:r>
              <a:rPr lang="en-GB" sz="2400" dirty="0" smtClean="0"/>
              <a:t>Allow users to sign up for email alerts</a:t>
            </a:r>
            <a:endParaRPr lang="en-GB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5063460"/>
            <a:ext cx="57626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4315747"/>
            <a:ext cx="19145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070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25" y="2924944"/>
            <a:ext cx="5050904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/>
              <a:t>Monitor engagement using </a:t>
            </a:r>
            <a:br>
              <a:rPr lang="en-GB" sz="2400" b="1" dirty="0" smtClean="0"/>
            </a:br>
            <a:r>
              <a:rPr lang="en-GB" sz="2400" b="1" dirty="0" smtClean="0"/>
              <a:t>free analytics within the blog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005064"/>
            <a:ext cx="4889051" cy="1683427"/>
          </a:xfrm>
          <a:prstGeom prst="rect">
            <a:avLst/>
          </a:prstGeom>
          <a:noFill/>
          <a:ln w="9525">
            <a:solidFill>
              <a:srgbClr val="E8CFC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2561105"/>
            <a:ext cx="2427678" cy="4041056"/>
          </a:xfrm>
          <a:prstGeom prst="rect">
            <a:avLst/>
          </a:prstGeom>
          <a:noFill/>
          <a:ln w="9525">
            <a:solidFill>
              <a:srgbClr val="E8CFC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726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9" y="6381328"/>
            <a:ext cx="8229600" cy="2880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400" dirty="0">
                <a:hlinkClick r:id="rId3"/>
              </a:rPr>
              <a:t>http://blogs.lse.ac.uk/impactofsocialsciences/2017/05/31/introducing-the-impact-of-lse-blogs-project</a:t>
            </a:r>
            <a:r>
              <a:rPr lang="en-GB" sz="1400" dirty="0" smtClean="0">
                <a:hlinkClick r:id="rId3"/>
              </a:rPr>
              <a:t>/</a:t>
            </a:r>
            <a:endParaRPr lang="en-GB" sz="14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0881" y="2542317"/>
            <a:ext cx="5728915" cy="361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813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724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Blogs to explore</a:t>
            </a:r>
          </a:p>
          <a:p>
            <a:pPr marL="0" indent="0">
              <a:buNone/>
            </a:pPr>
            <a:endParaRPr lang="en-GB" sz="2000" b="1" dirty="0" smtClean="0"/>
          </a:p>
          <a:p>
            <a:r>
              <a:rPr lang="en-GB" sz="2400" dirty="0" smtClean="0"/>
              <a:t>Social Media for Learning  </a:t>
            </a:r>
            <a:r>
              <a:rPr lang="en-GB" sz="2400" dirty="0" smtClean="0">
                <a:hlinkClick r:id="rId3"/>
              </a:rPr>
              <a:t>https</a:t>
            </a:r>
            <a:r>
              <a:rPr lang="en-GB" sz="2400" dirty="0">
                <a:hlinkClick r:id="rId3"/>
              </a:rPr>
              <a:t>://socialmediaforlearning.com</a:t>
            </a:r>
            <a:r>
              <a:rPr lang="en-GB" sz="2400" dirty="0" smtClean="0">
                <a:hlinkClick r:id="rId3"/>
              </a:rPr>
              <a:t>/</a:t>
            </a:r>
            <a:endParaRPr lang="en-GB" sz="2400" dirty="0" smtClean="0"/>
          </a:p>
          <a:p>
            <a:r>
              <a:rPr lang="en-GB" sz="2400" dirty="0" smtClean="0"/>
              <a:t>The SEDA Blog: Supporting </a:t>
            </a:r>
            <a:r>
              <a:rPr lang="en-GB" sz="2400" dirty="0"/>
              <a:t>and Leading Educational Change</a:t>
            </a:r>
            <a:endParaRPr lang="en-GB" sz="2400" dirty="0" smtClean="0"/>
          </a:p>
          <a:p>
            <a:r>
              <a:rPr lang="en-GB" sz="2400" dirty="0">
                <a:hlinkClick r:id="rId4"/>
              </a:rPr>
              <a:t>https://thesedablog.wordpress.com</a:t>
            </a:r>
            <a:r>
              <a:rPr lang="en-GB" sz="2400" dirty="0" smtClean="0">
                <a:hlinkClick r:id="rId4"/>
              </a:rPr>
              <a:t>/</a:t>
            </a:r>
            <a:endParaRPr lang="en-GB" sz="2400" dirty="0" smtClean="0"/>
          </a:p>
          <a:p>
            <a:r>
              <a:rPr lang="en-GB" sz="2400" dirty="0"/>
              <a:t>Reflecting Allowed  </a:t>
            </a:r>
            <a:r>
              <a:rPr lang="en-GB" sz="2400" dirty="0">
                <a:hlinkClick r:id="rId5"/>
              </a:rPr>
              <a:t>https://blog.mahabali.me</a:t>
            </a:r>
            <a:r>
              <a:rPr lang="en-GB" sz="2400" dirty="0" smtClean="0">
                <a:hlinkClick r:id="rId5"/>
              </a:rPr>
              <a:t>/</a:t>
            </a:r>
            <a:endParaRPr lang="en-GB" sz="2400" dirty="0" smtClean="0"/>
          </a:p>
          <a:p>
            <a:r>
              <a:rPr lang="en-GB" sz="2400" dirty="0" smtClean="0"/>
              <a:t>Learning </a:t>
            </a:r>
            <a:r>
              <a:rPr lang="en-GB" sz="2400" dirty="0"/>
              <a:t>with 'e's: My thoughts about learning technology and all things </a:t>
            </a:r>
            <a:r>
              <a:rPr lang="en-GB" sz="2400" dirty="0" smtClean="0"/>
              <a:t>digital  </a:t>
            </a:r>
            <a:r>
              <a:rPr lang="en-GB" sz="2400" dirty="0" smtClean="0">
                <a:hlinkClick r:id="rId6"/>
              </a:rPr>
              <a:t>http</a:t>
            </a:r>
            <a:r>
              <a:rPr lang="en-GB" sz="2400" dirty="0">
                <a:hlinkClick r:id="rId6"/>
              </a:rPr>
              <a:t>://www.steve-wheeler.co.uk</a:t>
            </a:r>
            <a:r>
              <a:rPr lang="en-GB" sz="2400" dirty="0" smtClean="0">
                <a:hlinkClick r:id="rId6"/>
              </a:rPr>
              <a:t>/</a:t>
            </a:r>
            <a:endParaRPr lang="en-GB" sz="2400" dirty="0" smtClean="0"/>
          </a:p>
          <a:p>
            <a:r>
              <a:rPr lang="en-GB" sz="2400" dirty="0"/>
              <a:t>Technology Enhanced Learning Blog </a:t>
            </a:r>
            <a:r>
              <a:rPr lang="en-GB" sz="2400" dirty="0">
                <a:hlinkClick r:id="rId7"/>
              </a:rPr>
              <a:t>http://www.dontwasteyourtime.co.uk</a:t>
            </a:r>
            <a:r>
              <a:rPr lang="en-GB" sz="2400" dirty="0" smtClean="0">
                <a:hlinkClick r:id="rId7"/>
              </a:rPr>
              <a:t>/</a:t>
            </a:r>
            <a:endParaRPr lang="en-GB" sz="2400" dirty="0" smtClean="0"/>
          </a:p>
          <a:p>
            <a:r>
              <a:rPr lang="en-GB" sz="2400" dirty="0"/>
              <a:t>LSE Impact Blog </a:t>
            </a:r>
            <a:r>
              <a:rPr lang="en-GB" sz="2400" dirty="0">
                <a:hlinkClick r:id="rId8"/>
              </a:rPr>
              <a:t>http://blogs.lse.ac.uk/impactofsocialsciences</a:t>
            </a:r>
            <a:r>
              <a:rPr lang="en-GB" sz="2400" dirty="0" smtClean="0">
                <a:hlinkClick r:id="rId8"/>
              </a:rPr>
              <a:t>/</a:t>
            </a:r>
            <a:endParaRPr lang="en-GB" sz="2400" dirty="0" smtClean="0"/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263397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9" y="2708920"/>
            <a:ext cx="8229600" cy="3600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4100" b="1" dirty="0" smtClean="0"/>
              <a:t>References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sz="3100" dirty="0"/>
              <a:t>Mollett, A., </a:t>
            </a:r>
            <a:r>
              <a:rPr lang="en-GB" sz="3100" dirty="0" err="1"/>
              <a:t>Brumley</a:t>
            </a:r>
            <a:r>
              <a:rPr lang="en-GB" sz="3100" dirty="0"/>
              <a:t>, C., Gilson, C. and Williams, S. (2017) Communicating your research with social </a:t>
            </a:r>
            <a:r>
              <a:rPr lang="en-GB" sz="3100" dirty="0" smtClean="0"/>
              <a:t>media. London: Sage</a:t>
            </a:r>
            <a:endParaRPr lang="en-GB" sz="3100" dirty="0"/>
          </a:p>
          <a:p>
            <a:pPr marL="0" indent="0">
              <a:buNone/>
            </a:pPr>
            <a:r>
              <a:rPr lang="en-GB" sz="3100" dirty="0"/>
              <a:t>Perry, d. (2015) 3 Rules of academic blogging </a:t>
            </a:r>
          </a:p>
          <a:p>
            <a:pPr marL="0" indent="0">
              <a:buNone/>
            </a:pPr>
            <a:r>
              <a:rPr lang="en-GB" sz="3100" dirty="0">
                <a:hlinkClick r:id="rId3"/>
              </a:rPr>
              <a:t>https://</a:t>
            </a:r>
            <a:r>
              <a:rPr lang="en-GB" sz="3100" dirty="0" smtClean="0">
                <a:hlinkClick r:id="rId3"/>
              </a:rPr>
              <a:t>www.chronicle.com/article/3-Rules-of-Academic-Blogging/234139</a:t>
            </a:r>
            <a:endParaRPr lang="en-GB" sz="3100" dirty="0" smtClean="0"/>
          </a:p>
          <a:p>
            <a:pPr marL="0" indent="0">
              <a:buNone/>
            </a:pPr>
            <a:r>
              <a:rPr lang="en-GB" sz="3100" dirty="0" smtClean="0"/>
              <a:t>Thomson</a:t>
            </a:r>
            <a:r>
              <a:rPr lang="en-GB" sz="3100" dirty="0"/>
              <a:t>, P. (2015) Blogging helps academic writing </a:t>
            </a:r>
          </a:p>
          <a:p>
            <a:pPr marL="0" indent="0">
              <a:buNone/>
            </a:pPr>
            <a:r>
              <a:rPr lang="en-GB" sz="3100" dirty="0">
                <a:hlinkClick r:id="rId4"/>
              </a:rPr>
              <a:t>https://patthomson.net/2015/12/07/blogging-helps-academic-writing</a:t>
            </a:r>
            <a:r>
              <a:rPr lang="en-GB" sz="3100" dirty="0" smtClean="0">
                <a:hlinkClick r:id="rId4"/>
              </a:rPr>
              <a:t>/</a:t>
            </a:r>
            <a:endParaRPr lang="en-GB" sz="3100" dirty="0" smtClean="0"/>
          </a:p>
          <a:p>
            <a:pPr marL="0" indent="0">
              <a:buNone/>
            </a:pPr>
            <a:endParaRPr lang="en-GB" sz="3100" dirty="0" smtClean="0"/>
          </a:p>
        </p:txBody>
      </p:sp>
    </p:spTree>
    <p:extLst>
      <p:ext uri="{BB962C8B-B14F-4D97-AF65-F5344CB8AC3E}">
        <p14:creationId xmlns:p14="http://schemas.microsoft.com/office/powerpoint/2010/main" val="102136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9" y="2780928"/>
            <a:ext cx="8229600" cy="3456384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Why engage with blogs as a professional tool?</a:t>
            </a:r>
            <a:endParaRPr lang="en-GB" dirty="0" smtClean="0"/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Blogging can help academic writing</a:t>
            </a:r>
          </a:p>
          <a:p>
            <a:r>
              <a:rPr lang="en-GB" sz="2400" dirty="0" smtClean="0"/>
              <a:t>Reading others' blogs can open up new perspectives</a:t>
            </a:r>
          </a:p>
          <a:p>
            <a:r>
              <a:rPr lang="en-GB" sz="2400" dirty="0"/>
              <a:t>Reflect on your own </a:t>
            </a:r>
            <a:r>
              <a:rPr lang="en-GB" sz="2400" dirty="0" smtClean="0"/>
              <a:t>development </a:t>
            </a:r>
            <a:endParaRPr lang="en-GB" sz="2400" dirty="0"/>
          </a:p>
          <a:p>
            <a:r>
              <a:rPr lang="en-GB" sz="2400" dirty="0"/>
              <a:t>Connect with thought </a:t>
            </a:r>
            <a:r>
              <a:rPr lang="en-GB" sz="2400" dirty="0" smtClean="0"/>
              <a:t>leaders</a:t>
            </a:r>
          </a:p>
          <a:p>
            <a:r>
              <a:rPr lang="en-GB" sz="2400" dirty="0" smtClean="0"/>
              <a:t>Provide a forum to critically discuss new ideas</a:t>
            </a:r>
            <a:endParaRPr lang="en-GB" sz="2400" dirty="0"/>
          </a:p>
        </p:txBody>
      </p:sp>
      <p:pic>
        <p:nvPicPr>
          <p:cNvPr id="6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221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052736"/>
            <a:ext cx="770485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Impact" pitchFamily="34" charset="0"/>
              </a:rPr>
              <a:t>Sue Beckingham  | @suebecks</a:t>
            </a:r>
          </a:p>
          <a:p>
            <a:r>
              <a:rPr lang="en-GB" sz="1400" dirty="0" smtClean="0">
                <a:solidFill>
                  <a:schemeClr val="bg1"/>
                </a:solidFill>
                <a:latin typeface="Impact" pitchFamily="34" charset="0"/>
              </a:rPr>
              <a:t/>
            </a:r>
            <a:br>
              <a:rPr lang="en-GB" sz="14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en-GB" dirty="0" smtClean="0">
                <a:latin typeface="Calibri" panose="020F0502020204030204" pitchFamily="34" charset="0"/>
              </a:rPr>
              <a:t>National</a:t>
            </a: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dirty="0" smtClean="0"/>
              <a:t>Teaching Fellow </a:t>
            </a:r>
            <a:r>
              <a:rPr lang="en-GB" smtClean="0"/>
              <a:t>and Principal </a:t>
            </a:r>
            <a:r>
              <a:rPr lang="en-GB" dirty="0" smtClean="0"/>
              <a:t>Lecturer at Sheffield Hallam University with </a:t>
            </a:r>
            <a:r>
              <a:rPr lang="en-GB" dirty="0"/>
              <a:t>a research interest in the use of social media in education. </a:t>
            </a:r>
            <a:endParaRPr lang="en-GB" dirty="0" smtClean="0"/>
          </a:p>
          <a:p>
            <a:endParaRPr lang="en-GB" dirty="0" smtClean="0">
              <a:hlinkClick r:id="rId2" tooltip="http://socialmedia4us.wordpress.com/"/>
            </a:endParaRPr>
          </a:p>
          <a:p>
            <a:r>
              <a:rPr lang="en-GB" dirty="0" smtClean="0"/>
              <a:t>Blog: </a:t>
            </a:r>
            <a:r>
              <a:rPr lang="en-GB" dirty="0">
                <a:hlinkClick r:id="rId3" tooltip="http://socialmedia4us.wordpress.com/"/>
              </a:rPr>
              <a:t>http://socialmediaforlearning.com/ </a:t>
            </a:r>
            <a:endParaRPr lang="en-GB" dirty="0"/>
          </a:p>
          <a:p>
            <a:r>
              <a:rPr lang="en-GB" dirty="0" smtClean="0"/>
              <a:t>LinkedIn:</a:t>
            </a:r>
            <a:r>
              <a:rPr lang="en-GB" dirty="0"/>
              <a:t> </a:t>
            </a:r>
            <a:r>
              <a:rPr lang="en-GB" dirty="0" smtClean="0">
                <a:hlinkClick r:id="rId4" tooltip="http://www.linkedin.com/in/suebeckingham"/>
              </a:rPr>
              <a:t>linkedin.com/in/suebeckingham</a:t>
            </a:r>
            <a:endParaRPr lang="en-GB" dirty="0"/>
          </a:p>
          <a:p>
            <a:pPr algn="ctr"/>
            <a:endParaRPr lang="en-GB" dirty="0" smtClean="0"/>
          </a:p>
        </p:txBody>
      </p:sp>
      <p:pic>
        <p:nvPicPr>
          <p:cNvPr id="3" name="Picture 2" descr="My LinkedIn Q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4997" y="3795626"/>
            <a:ext cx="1600200" cy="16002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6097" y="270892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95736" y="3509876"/>
            <a:ext cx="247971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r>
              <a:rPr lang="en-GB" sz="2400" dirty="0" smtClean="0"/>
              <a:t>"In </a:t>
            </a:r>
            <a:r>
              <a:rPr lang="en-GB" sz="2400" dirty="0"/>
              <a:t>this new landscape, the academic of today has many options for communicating the findings of their research: whether to discuss ideas and results in a blog post, upload a working paper before submitting it to a journal, or to use social media to share their findings on the big story of the day</a:t>
            </a:r>
            <a:r>
              <a:rPr lang="en-GB" sz="2400" dirty="0" smtClean="0"/>
              <a:t>."</a:t>
            </a:r>
          </a:p>
          <a:p>
            <a:pPr marL="0" indent="0" algn="r">
              <a:buNone/>
            </a:pPr>
            <a:r>
              <a:rPr lang="en-GB" sz="1800" dirty="0"/>
              <a:t>Introducing the Impact of LSE Blogs project</a:t>
            </a:r>
          </a:p>
          <a:p>
            <a:pPr marL="0" indent="0" algn="r">
              <a:buNone/>
            </a:pPr>
            <a:r>
              <a:rPr lang="en-GB" sz="1800" dirty="0" err="1"/>
              <a:t>Arrebola</a:t>
            </a:r>
            <a:r>
              <a:rPr lang="en-GB" sz="1800" dirty="0"/>
              <a:t> and Mollett 2016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34041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9" y="2780928"/>
            <a:ext cx="8229600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Blogging vs a Website</a:t>
            </a:r>
            <a:endParaRPr lang="en-GB" dirty="0" smtClean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Adapted from Mollett et al 2017:75</a:t>
            </a:r>
            <a:endParaRPr lang="en-GB" dirty="0"/>
          </a:p>
        </p:txBody>
      </p:sp>
      <p:pic>
        <p:nvPicPr>
          <p:cNvPr id="6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240574"/>
              </p:ext>
            </p:extLst>
          </p:nvPr>
        </p:nvGraphicFramePr>
        <p:xfrm>
          <a:off x="539552" y="3501008"/>
          <a:ext cx="828092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Blog 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Website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Regularly updated</a:t>
                      </a:r>
                    </a:p>
                    <a:p>
                      <a:r>
                        <a:rPr lang="en-GB" dirty="0" smtClean="0"/>
                        <a:t>Interactive, community building</a:t>
                      </a:r>
                    </a:p>
                    <a:p>
                      <a:r>
                        <a:rPr lang="en-GB" dirty="0" smtClean="0"/>
                        <a:t>Commentary and insight</a:t>
                      </a:r>
                    </a:p>
                    <a:p>
                      <a:r>
                        <a:rPr lang="en-GB" dirty="0" smtClean="0"/>
                        <a:t>More</a:t>
                      </a:r>
                      <a:r>
                        <a:rPr lang="en-GB" baseline="0" dirty="0" smtClean="0"/>
                        <a:t> informal</a:t>
                      </a:r>
                    </a:p>
                    <a:p>
                      <a:r>
                        <a:rPr lang="en-GB" baseline="0" dirty="0" smtClean="0"/>
                        <a:t>Very easy to publish new content</a:t>
                      </a:r>
                    </a:p>
                    <a:p>
                      <a:r>
                        <a:rPr lang="en-GB" baseline="0" dirty="0" smtClean="0"/>
                        <a:t>East to do at low cost</a:t>
                      </a:r>
                      <a:endParaRPr lang="en-GB" dirty="0"/>
                    </a:p>
                  </a:txBody>
                  <a:tcPr>
                    <a:solidFill>
                      <a:srgbClr val="E8CF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Static</a:t>
                      </a:r>
                    </a:p>
                    <a:p>
                      <a:r>
                        <a:rPr lang="en-GB" dirty="0" smtClean="0"/>
                        <a:t>One-way</a:t>
                      </a:r>
                    </a:p>
                    <a:p>
                      <a:r>
                        <a:rPr lang="en-GB" dirty="0" smtClean="0"/>
                        <a:t>Transactional information or news</a:t>
                      </a:r>
                    </a:p>
                    <a:p>
                      <a:r>
                        <a:rPr lang="en-GB" dirty="0" smtClean="0"/>
                        <a:t>Often formal</a:t>
                      </a:r>
                    </a:p>
                    <a:p>
                      <a:r>
                        <a:rPr lang="en-GB" dirty="0" smtClean="0"/>
                        <a:t>Dedicated</a:t>
                      </a:r>
                      <a:r>
                        <a:rPr lang="en-GB" baseline="0" dirty="0" smtClean="0"/>
                        <a:t> CMS, Gatekeeper</a:t>
                      </a:r>
                    </a:p>
                    <a:p>
                      <a:r>
                        <a:rPr lang="en-GB" baseline="0" dirty="0" smtClean="0"/>
                        <a:t>Quality = Cost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>
                    <a:solidFill>
                      <a:srgbClr val="E8CFC6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11560" y="5013176"/>
            <a:ext cx="712879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0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0539" y="231463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Blogging... </a:t>
            </a:r>
          </a:p>
          <a:p>
            <a:r>
              <a:rPr lang="en-GB" sz="2600" dirty="0" smtClean="0"/>
              <a:t>can help you to establish writing as a routine</a:t>
            </a:r>
          </a:p>
          <a:p>
            <a:r>
              <a:rPr lang="en-GB" sz="2600" dirty="0" smtClean="0"/>
              <a:t>allows you to experiment with your writing 'voice'</a:t>
            </a:r>
          </a:p>
          <a:p>
            <a:r>
              <a:rPr lang="en-GB" sz="2600" dirty="0" smtClean="0"/>
              <a:t>helps you to get to the point</a:t>
            </a:r>
          </a:p>
          <a:p>
            <a:r>
              <a:rPr lang="en-GB" sz="2600" dirty="0" smtClean="0"/>
              <a:t>points you to your reader</a:t>
            </a:r>
          </a:p>
          <a:p>
            <a:r>
              <a:rPr lang="en-GB" sz="2600" dirty="0" smtClean="0"/>
              <a:t>requires you to be concise</a:t>
            </a:r>
          </a:p>
          <a:p>
            <a:r>
              <a:rPr lang="en-GB" sz="2600" dirty="0" smtClean="0"/>
              <a:t>allows you to experiment with forms of writing</a:t>
            </a:r>
          </a:p>
          <a:p>
            <a:r>
              <a:rPr lang="en-GB" sz="2600" dirty="0" smtClean="0"/>
              <a:t>helps you to become a more confident writer</a:t>
            </a:r>
          </a:p>
          <a:p>
            <a:endParaRPr lang="en-GB" sz="2200" dirty="0" smtClean="0"/>
          </a:p>
          <a:p>
            <a:pPr marL="0" indent="0">
              <a:buNone/>
            </a:pPr>
            <a:r>
              <a:rPr lang="en-GB" sz="1400" b="1" dirty="0" smtClean="0"/>
              <a:t>Pat Thomson 2015</a:t>
            </a:r>
          </a:p>
          <a:p>
            <a:pPr marL="0" indent="0">
              <a:buNone/>
            </a:pPr>
            <a:r>
              <a:rPr lang="en-GB" sz="1400" dirty="0" smtClean="0">
                <a:hlinkClick r:id="rId4"/>
              </a:rPr>
              <a:t>https://patthomson.net/2015/12/07/blogging-helps-academic-writing/</a:t>
            </a:r>
            <a:endParaRPr lang="en-GB" sz="1400" dirty="0" smtClean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07339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9" y="2780928"/>
            <a:ext cx="8229600" cy="345638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3 Rules of Academic Blogging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Pick the right platform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Write whatever you want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Write for the sake of writing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David Perry 2015</a:t>
            </a:r>
          </a:p>
          <a:p>
            <a:pPr marL="0" indent="0">
              <a:buNone/>
            </a:pPr>
            <a:r>
              <a:rPr lang="en-GB" sz="1400" dirty="0" smtClean="0">
                <a:hlinkClick r:id="rId2"/>
              </a:rPr>
              <a:t>https://www.chronicle.com/article/3-Rules-of-Academic-Blogging/234139</a:t>
            </a:r>
            <a:endParaRPr lang="en-GB" dirty="0"/>
          </a:p>
        </p:txBody>
      </p:sp>
      <p:pic>
        <p:nvPicPr>
          <p:cNvPr id="6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87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9" y="2636912"/>
            <a:ext cx="8229600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Types of Academic Blogs</a:t>
            </a:r>
          </a:p>
          <a:p>
            <a:r>
              <a:rPr lang="en-GB" sz="2800" dirty="0" smtClean="0"/>
              <a:t>Self reflective</a:t>
            </a:r>
          </a:p>
          <a:p>
            <a:r>
              <a:rPr lang="en-GB" sz="2800" dirty="0" smtClean="0"/>
              <a:t>Multi-author blogs (MABs)</a:t>
            </a:r>
          </a:p>
          <a:p>
            <a:r>
              <a:rPr lang="en-GB" sz="2800" dirty="0" smtClean="0"/>
              <a:t>How to guidance</a:t>
            </a:r>
          </a:p>
          <a:p>
            <a:r>
              <a:rPr lang="en-GB" sz="2800" dirty="0" smtClean="0"/>
              <a:t>Discipline focus</a:t>
            </a:r>
          </a:p>
          <a:p>
            <a:r>
              <a:rPr lang="en-GB" sz="2800" dirty="0" smtClean="0"/>
              <a:t>Promotion of publications </a:t>
            </a:r>
          </a:p>
          <a:p>
            <a:r>
              <a:rPr lang="en-GB" sz="2800" dirty="0" smtClean="0"/>
              <a:t>Learning and teaching (pedagogic research)</a:t>
            </a:r>
          </a:p>
          <a:p>
            <a:endParaRPr lang="en-GB" sz="2800" dirty="0" smtClean="0"/>
          </a:p>
        </p:txBody>
      </p:sp>
      <p:pic>
        <p:nvPicPr>
          <p:cNvPr id="6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004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Getting started:</a:t>
            </a:r>
          </a:p>
          <a:p>
            <a:r>
              <a:rPr lang="en-GB" sz="2800" dirty="0"/>
              <a:t>Choose a blogging </a:t>
            </a:r>
            <a:r>
              <a:rPr lang="en-GB" sz="2800" dirty="0" smtClean="0"/>
              <a:t>platform</a:t>
            </a:r>
          </a:p>
          <a:p>
            <a:r>
              <a:rPr lang="en-GB" sz="2800" dirty="0"/>
              <a:t>Give your blog a name</a:t>
            </a:r>
          </a:p>
          <a:p>
            <a:r>
              <a:rPr lang="en-GB" sz="2800" dirty="0" smtClean="0"/>
              <a:t>Consider </a:t>
            </a:r>
            <a:r>
              <a:rPr lang="en-GB" sz="2800" dirty="0"/>
              <a:t>buying your own domain name</a:t>
            </a:r>
          </a:p>
          <a:p>
            <a:r>
              <a:rPr lang="en-GB" sz="2800" dirty="0"/>
              <a:t>Design your blog using a simple theme</a:t>
            </a:r>
          </a:p>
          <a:p>
            <a:r>
              <a:rPr lang="en-GB" sz="2800" dirty="0" smtClean="0"/>
              <a:t>Add </a:t>
            </a:r>
            <a:r>
              <a:rPr lang="en-GB" sz="2800" dirty="0"/>
              <a:t>an about me </a:t>
            </a:r>
            <a:r>
              <a:rPr lang="en-GB" sz="2800" dirty="0" smtClean="0"/>
              <a:t>page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04568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g, Internet, Web, Technology, Media, Communication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" y="14068"/>
            <a:ext cx="9144000" cy="230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Platforms: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sz="2400" dirty="0" smtClean="0"/>
              <a:t>Blogger, WordPress, Tumblr, </a:t>
            </a:r>
            <a:r>
              <a:rPr lang="en-GB" sz="2400" dirty="0" err="1" smtClean="0"/>
              <a:t>Wix</a:t>
            </a:r>
            <a:r>
              <a:rPr lang="en-GB" sz="2400" dirty="0"/>
              <a:t>, </a:t>
            </a:r>
            <a:r>
              <a:rPr lang="en-GB" sz="2400" dirty="0" err="1"/>
              <a:t>Weebly</a:t>
            </a:r>
            <a:r>
              <a:rPr lang="en-GB" sz="2400" dirty="0"/>
              <a:t>, </a:t>
            </a:r>
            <a:r>
              <a:rPr lang="en-GB" sz="2400" dirty="0" err="1" smtClean="0"/>
              <a:t>WikiSpaces</a:t>
            </a:r>
            <a:r>
              <a:rPr lang="en-GB" sz="2400" dirty="0" smtClean="0"/>
              <a:t> or </a:t>
            </a:r>
            <a:r>
              <a:rPr lang="en-GB" sz="2400" dirty="0"/>
              <a:t>Google </a:t>
            </a:r>
            <a:r>
              <a:rPr lang="en-GB" sz="2400" dirty="0" smtClean="0"/>
              <a:t>Sites.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LinkedIn, Medium, Facebook.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36691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554</Words>
  <Application>Microsoft Office PowerPoint</Application>
  <PresentationFormat>On-screen Show (4:3)</PresentationFormat>
  <Paragraphs>124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‘Blogging as a professional tool’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Sheffield Hallam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‘Blogging as a professional tool’</dc:title>
  <dc:creator>Sue Beckingham</dc:creator>
  <cp:lastModifiedBy>Sue Beckingham</cp:lastModifiedBy>
  <cp:revision>67</cp:revision>
  <dcterms:created xsi:type="dcterms:W3CDTF">2017-12-29T14:30:55Z</dcterms:created>
  <dcterms:modified xsi:type="dcterms:W3CDTF">2018-01-05T11:00:13Z</dcterms:modified>
</cp:coreProperties>
</file>