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9"/>
  </p:notesMasterIdLst>
  <p:sldIdLst>
    <p:sldId id="409" r:id="rId2"/>
    <p:sldId id="540" r:id="rId3"/>
    <p:sldId id="781" r:id="rId4"/>
    <p:sldId id="800" r:id="rId5"/>
    <p:sldId id="411" r:id="rId6"/>
    <p:sldId id="722" r:id="rId7"/>
    <p:sldId id="801" r:id="rId8"/>
    <p:sldId id="802" r:id="rId9"/>
    <p:sldId id="698" r:id="rId10"/>
    <p:sldId id="726" r:id="rId11"/>
    <p:sldId id="785" r:id="rId12"/>
    <p:sldId id="697" r:id="rId13"/>
    <p:sldId id="782" r:id="rId14"/>
    <p:sldId id="721" r:id="rId15"/>
    <p:sldId id="783" r:id="rId16"/>
    <p:sldId id="679" r:id="rId17"/>
    <p:sldId id="724" r:id="rId18"/>
    <p:sldId id="728" r:id="rId19"/>
    <p:sldId id="729" r:id="rId20"/>
    <p:sldId id="725" r:id="rId21"/>
    <p:sldId id="716" r:id="rId22"/>
    <p:sldId id="717" r:id="rId23"/>
    <p:sldId id="419" r:id="rId24"/>
    <p:sldId id="624" r:id="rId25"/>
    <p:sldId id="628" r:id="rId26"/>
    <p:sldId id="611" r:id="rId27"/>
    <p:sldId id="709" r:id="rId28"/>
    <p:sldId id="630" r:id="rId29"/>
    <p:sldId id="629" r:id="rId30"/>
    <p:sldId id="622" r:id="rId31"/>
    <p:sldId id="719" r:id="rId32"/>
    <p:sldId id="720" r:id="rId33"/>
    <p:sldId id="774" r:id="rId34"/>
    <p:sldId id="788" r:id="rId35"/>
    <p:sldId id="439" r:id="rId36"/>
    <p:sldId id="335" r:id="rId37"/>
    <p:sldId id="336" r:id="rId38"/>
    <p:sldId id="337" r:id="rId39"/>
    <p:sldId id="338" r:id="rId40"/>
    <p:sldId id="552" r:id="rId41"/>
    <p:sldId id="670" r:id="rId42"/>
    <p:sldId id="765" r:id="rId43"/>
    <p:sldId id="702" r:id="rId44"/>
    <p:sldId id="712" r:id="rId45"/>
    <p:sldId id="704" r:id="rId46"/>
    <p:sldId id="703" r:id="rId47"/>
    <p:sldId id="671" r:id="rId48"/>
    <p:sldId id="672" r:id="rId49"/>
    <p:sldId id="673" r:id="rId50"/>
    <p:sldId id="674" r:id="rId51"/>
    <p:sldId id="675" r:id="rId52"/>
    <p:sldId id="676" r:id="rId53"/>
    <p:sldId id="693" r:id="rId54"/>
    <p:sldId id="776" r:id="rId55"/>
    <p:sldId id="678" r:id="rId56"/>
    <p:sldId id="677" r:id="rId57"/>
    <p:sldId id="445" r:id="rId58"/>
    <p:sldId id="787" r:id="rId59"/>
    <p:sldId id="450" r:id="rId60"/>
    <p:sldId id="451" r:id="rId61"/>
    <p:sldId id="452" r:id="rId62"/>
    <p:sldId id="454" r:id="rId63"/>
    <p:sldId id="520" r:id="rId64"/>
    <p:sldId id="521" r:id="rId65"/>
    <p:sldId id="777" r:id="rId66"/>
    <p:sldId id="680" r:id="rId67"/>
    <p:sldId id="681" r:id="rId68"/>
    <p:sldId id="682" r:id="rId69"/>
    <p:sldId id="687" r:id="rId70"/>
    <p:sldId id="685" r:id="rId71"/>
    <p:sldId id="688" r:id="rId72"/>
    <p:sldId id="689" r:id="rId73"/>
    <p:sldId id="690" r:id="rId74"/>
    <p:sldId id="390" r:id="rId75"/>
    <p:sldId id="394" r:id="rId76"/>
    <p:sldId id="392" r:id="rId77"/>
    <p:sldId id="393" r:id="rId78"/>
    <p:sldId id="397" r:id="rId79"/>
    <p:sldId id="395" r:id="rId80"/>
    <p:sldId id="396" r:id="rId81"/>
    <p:sldId id="732" r:id="rId82"/>
    <p:sldId id="474" r:id="rId83"/>
    <p:sldId id="524" r:id="rId84"/>
    <p:sldId id="773" r:id="rId85"/>
    <p:sldId id="780" r:id="rId86"/>
    <p:sldId id="657" r:id="rId87"/>
    <p:sldId id="791" r:id="rId88"/>
    <p:sldId id="792" r:id="rId89"/>
    <p:sldId id="793" r:id="rId90"/>
    <p:sldId id="794" r:id="rId91"/>
    <p:sldId id="795" r:id="rId92"/>
    <p:sldId id="796" r:id="rId93"/>
    <p:sldId id="803" r:id="rId94"/>
    <p:sldId id="797" r:id="rId95"/>
    <p:sldId id="798" r:id="rId96"/>
    <p:sldId id="799" r:id="rId97"/>
    <p:sldId id="602" r:id="rId98"/>
    <p:sldId id="789" r:id="rId99"/>
    <p:sldId id="790" r:id="rId100"/>
    <p:sldId id="749" r:id="rId101"/>
    <p:sldId id="750" r:id="rId102"/>
    <p:sldId id="603" r:id="rId103"/>
    <p:sldId id="604" r:id="rId104"/>
    <p:sldId id="739" r:id="rId105"/>
    <p:sldId id="740" r:id="rId106"/>
    <p:sldId id="741" r:id="rId107"/>
    <p:sldId id="742" r:id="rId108"/>
    <p:sldId id="743" r:id="rId109"/>
    <p:sldId id="744" r:id="rId110"/>
    <p:sldId id="745" r:id="rId111"/>
    <p:sldId id="779" r:id="rId112"/>
    <p:sldId id="496" r:id="rId113"/>
    <p:sldId id="493" r:id="rId114"/>
    <p:sldId id="375" r:id="rId115"/>
    <p:sldId id="352" r:id="rId116"/>
    <p:sldId id="747" r:id="rId117"/>
    <p:sldId id="351" r:id="rId118"/>
    <p:sldId id="748" r:id="rId119"/>
    <p:sldId id="499" r:id="rId120"/>
    <p:sldId id="751" r:id="rId121"/>
    <p:sldId id="733" r:id="rId122"/>
    <p:sldId id="734" r:id="rId123"/>
    <p:sldId id="735" r:id="rId124"/>
    <p:sldId id="736" r:id="rId125"/>
    <p:sldId id="631" r:id="rId126"/>
    <p:sldId id="768" r:id="rId127"/>
    <p:sldId id="769" r:id="rId128"/>
    <p:sldId id="778" r:id="rId129"/>
    <p:sldId id="662" r:id="rId130"/>
    <p:sldId id="663" r:id="rId131"/>
    <p:sldId id="772" r:id="rId132"/>
    <p:sldId id="661" r:id="rId133"/>
    <p:sldId id="770" r:id="rId134"/>
    <p:sldId id="804" r:id="rId135"/>
    <p:sldId id="805" r:id="rId136"/>
    <p:sldId id="806" r:id="rId137"/>
    <p:sldId id="752" r:id="rId138"/>
    <p:sldId id="753" r:id="rId139"/>
    <p:sldId id="666" r:id="rId140"/>
    <p:sldId id="667" r:id="rId141"/>
    <p:sldId id="669" r:id="rId142"/>
    <p:sldId id="668" r:id="rId143"/>
    <p:sldId id="766" r:id="rId144"/>
    <p:sldId id="632" r:id="rId145"/>
    <p:sldId id="592" r:id="rId146"/>
    <p:sldId id="651" r:id="rId147"/>
    <p:sldId id="652" r:id="rId1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00"/>
    <a:srgbClr val="008000"/>
    <a:srgbClr val="3333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32" autoAdjust="0"/>
  </p:normalViewPr>
  <p:slideViewPr>
    <p:cSldViewPr>
      <p:cViewPr varScale="1">
        <p:scale>
          <a:sx n="64" d="100"/>
          <a:sy n="64" d="100"/>
        </p:scale>
        <p:origin x="-148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DBDFD-4A72-4FB6-BA16-527B6731E4CE}"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GB"/>
        </a:p>
      </dgm:t>
    </dgm:pt>
    <dgm:pt modelId="{7520896E-21BC-4FB3-80EC-2EF57B2FA257}">
      <dgm:prSet phldrT="[Text]"/>
      <dgm:spPr/>
      <dgm:t>
        <a:bodyPr/>
        <a:lstStyle/>
        <a:p>
          <a:r>
            <a:rPr lang="en-GB" dirty="0" smtClean="0"/>
            <a:t>Those who </a:t>
          </a:r>
          <a:r>
            <a:rPr lang="en-GB" b="1" dirty="0" smtClean="0">
              <a:solidFill>
                <a:srgbClr val="0000CC"/>
              </a:solidFill>
            </a:rPr>
            <a:t>argue in favour of post-privacy,</a:t>
          </a:r>
          <a:r>
            <a:rPr lang="en-GB" dirty="0" smtClean="0"/>
            <a:t> stress that individuals as well as societies would be better-off if privacy is abandoned: Communication and empathy among people would be strengthened, they would be better informed, and they would share more information and help each other. </a:t>
          </a:r>
        </a:p>
      </dgm:t>
    </dgm:pt>
    <dgm:pt modelId="{6AD2EFE0-D54D-47B7-A73F-412A403DE1E3}" type="parTrans" cxnId="{8855D72C-41D8-453C-BEA1-A508E77B72C2}">
      <dgm:prSet/>
      <dgm:spPr/>
      <dgm:t>
        <a:bodyPr/>
        <a:lstStyle/>
        <a:p>
          <a:endParaRPr lang="en-GB"/>
        </a:p>
      </dgm:t>
    </dgm:pt>
    <dgm:pt modelId="{061D1ABA-579C-4718-84C1-960846E49533}" type="sibTrans" cxnId="{8855D72C-41D8-453C-BEA1-A508E77B72C2}">
      <dgm:prSet/>
      <dgm:spPr/>
      <dgm:t>
        <a:bodyPr/>
        <a:lstStyle/>
        <a:p>
          <a:endParaRPr lang="en-GB"/>
        </a:p>
      </dgm:t>
    </dgm:pt>
    <dgm:pt modelId="{D1985407-212F-44C7-93FD-F48F1C5FB78E}">
      <dgm:prSet phldrT="[Text]"/>
      <dgm:spPr/>
      <dgm:t>
        <a:bodyPr/>
        <a:lstStyle/>
        <a:p>
          <a:r>
            <a:rPr lang="en-GB" dirty="0" smtClean="0"/>
            <a:t>On the other side, </a:t>
          </a:r>
          <a:r>
            <a:rPr lang="en-GB" b="1" dirty="0" smtClean="0">
              <a:solidFill>
                <a:srgbClr val="0000CC"/>
              </a:solidFill>
            </a:rPr>
            <a:t>defenders of privacy </a:t>
          </a:r>
          <a:r>
            <a:rPr lang="en-GB" dirty="0" smtClean="0"/>
            <a:t>fear that a post-privacy society would be totalitarian and that there would be a dictatorship of the public and publicity.</a:t>
          </a:r>
        </a:p>
      </dgm:t>
    </dgm:pt>
    <dgm:pt modelId="{88036692-D1F9-48BF-BCE8-EF4C98368378}" type="parTrans" cxnId="{FACEAD78-AE67-4D19-B173-1CF414B1BC07}">
      <dgm:prSet/>
      <dgm:spPr/>
      <dgm:t>
        <a:bodyPr/>
        <a:lstStyle/>
        <a:p>
          <a:endParaRPr lang="en-GB"/>
        </a:p>
      </dgm:t>
    </dgm:pt>
    <dgm:pt modelId="{AC2D4211-8BEE-4880-BE03-7A7425782ECC}" type="sibTrans" cxnId="{FACEAD78-AE67-4D19-B173-1CF414B1BC07}">
      <dgm:prSet/>
      <dgm:spPr/>
      <dgm:t>
        <a:bodyPr/>
        <a:lstStyle/>
        <a:p>
          <a:endParaRPr lang="en-GB"/>
        </a:p>
      </dgm:t>
    </dgm:pt>
    <dgm:pt modelId="{4237D346-2005-4353-894A-EFEA77D28F75}" type="pres">
      <dgm:prSet presAssocID="{8FCDBDFD-4A72-4FB6-BA16-527B6731E4CE}" presName="compositeShape" presStyleCnt="0">
        <dgm:presLayoutVars>
          <dgm:chMax val="2"/>
          <dgm:dir/>
          <dgm:resizeHandles val="exact"/>
        </dgm:presLayoutVars>
      </dgm:prSet>
      <dgm:spPr/>
      <dgm:t>
        <a:bodyPr/>
        <a:lstStyle/>
        <a:p>
          <a:endParaRPr lang="en-GB"/>
        </a:p>
      </dgm:t>
    </dgm:pt>
    <dgm:pt modelId="{65A5431E-A485-40F7-909D-E09860D0A33C}" type="pres">
      <dgm:prSet presAssocID="{8FCDBDFD-4A72-4FB6-BA16-527B6731E4CE}" presName="divider" presStyleLbl="fgShp" presStyleIdx="0" presStyleCnt="1"/>
      <dgm:spPr>
        <a:solidFill>
          <a:srgbClr val="FF0000"/>
        </a:solidFill>
      </dgm:spPr>
    </dgm:pt>
    <dgm:pt modelId="{84530062-AEDE-4CAB-A228-6CD4B28B8BB7}" type="pres">
      <dgm:prSet presAssocID="{7520896E-21BC-4FB3-80EC-2EF57B2FA257}" presName="downArrow" presStyleLbl="node1" presStyleIdx="0" presStyleCnt="2"/>
      <dgm:spPr>
        <a:solidFill>
          <a:srgbClr val="0000CC"/>
        </a:solidFill>
      </dgm:spPr>
    </dgm:pt>
    <dgm:pt modelId="{AB5A22F9-56C4-4B8F-AB15-9508400F1C9C}" type="pres">
      <dgm:prSet presAssocID="{7520896E-21BC-4FB3-80EC-2EF57B2FA257}" presName="downArrowText" presStyleLbl="revTx" presStyleIdx="0" presStyleCnt="2" custScaleX="140625">
        <dgm:presLayoutVars>
          <dgm:bulletEnabled val="1"/>
        </dgm:presLayoutVars>
      </dgm:prSet>
      <dgm:spPr/>
      <dgm:t>
        <a:bodyPr/>
        <a:lstStyle/>
        <a:p>
          <a:endParaRPr lang="en-GB"/>
        </a:p>
      </dgm:t>
    </dgm:pt>
    <dgm:pt modelId="{92F6500D-3269-4513-8D1B-EA6685DB175A}" type="pres">
      <dgm:prSet presAssocID="{D1985407-212F-44C7-93FD-F48F1C5FB78E}" presName="upArrow" presStyleLbl="node1" presStyleIdx="1" presStyleCnt="2"/>
      <dgm:spPr>
        <a:solidFill>
          <a:srgbClr val="0000CC"/>
        </a:solidFill>
      </dgm:spPr>
    </dgm:pt>
    <dgm:pt modelId="{2185D6A3-DA82-4AF5-9F74-335FA5D43C9C}" type="pres">
      <dgm:prSet presAssocID="{D1985407-212F-44C7-93FD-F48F1C5FB78E}" presName="upArrowText" presStyleLbl="revTx" presStyleIdx="1" presStyleCnt="2" custScaleX="129687">
        <dgm:presLayoutVars>
          <dgm:bulletEnabled val="1"/>
        </dgm:presLayoutVars>
      </dgm:prSet>
      <dgm:spPr/>
      <dgm:t>
        <a:bodyPr/>
        <a:lstStyle/>
        <a:p>
          <a:endParaRPr lang="en-GB"/>
        </a:p>
      </dgm:t>
    </dgm:pt>
  </dgm:ptLst>
  <dgm:cxnLst>
    <dgm:cxn modelId="{FACEAD78-AE67-4D19-B173-1CF414B1BC07}" srcId="{8FCDBDFD-4A72-4FB6-BA16-527B6731E4CE}" destId="{D1985407-212F-44C7-93FD-F48F1C5FB78E}" srcOrd="1" destOrd="0" parTransId="{88036692-D1F9-48BF-BCE8-EF4C98368378}" sibTransId="{AC2D4211-8BEE-4880-BE03-7A7425782ECC}"/>
    <dgm:cxn modelId="{33C4D2BF-1EC0-47DC-A727-4FB032A8A649}" type="presOf" srcId="{7520896E-21BC-4FB3-80EC-2EF57B2FA257}" destId="{AB5A22F9-56C4-4B8F-AB15-9508400F1C9C}" srcOrd="0" destOrd="0" presId="urn:microsoft.com/office/officeart/2005/8/layout/arrow3"/>
    <dgm:cxn modelId="{C2FD6013-7688-4190-8595-288F273E1F5C}" type="presOf" srcId="{8FCDBDFD-4A72-4FB6-BA16-527B6731E4CE}" destId="{4237D346-2005-4353-894A-EFEA77D28F75}" srcOrd="0" destOrd="0" presId="urn:microsoft.com/office/officeart/2005/8/layout/arrow3"/>
    <dgm:cxn modelId="{D8C1657E-CCFC-41C2-B023-774D9BB2436C}" type="presOf" srcId="{D1985407-212F-44C7-93FD-F48F1C5FB78E}" destId="{2185D6A3-DA82-4AF5-9F74-335FA5D43C9C}" srcOrd="0" destOrd="0" presId="urn:microsoft.com/office/officeart/2005/8/layout/arrow3"/>
    <dgm:cxn modelId="{8855D72C-41D8-453C-BEA1-A508E77B72C2}" srcId="{8FCDBDFD-4A72-4FB6-BA16-527B6731E4CE}" destId="{7520896E-21BC-4FB3-80EC-2EF57B2FA257}" srcOrd="0" destOrd="0" parTransId="{6AD2EFE0-D54D-47B7-A73F-412A403DE1E3}" sibTransId="{061D1ABA-579C-4718-84C1-960846E49533}"/>
    <dgm:cxn modelId="{EF220BF8-98E5-40FF-9D2A-49484B74E0A7}" type="presParOf" srcId="{4237D346-2005-4353-894A-EFEA77D28F75}" destId="{65A5431E-A485-40F7-909D-E09860D0A33C}" srcOrd="0" destOrd="0" presId="urn:microsoft.com/office/officeart/2005/8/layout/arrow3"/>
    <dgm:cxn modelId="{666ED285-A3A7-46D6-8F7C-066699E6B425}" type="presParOf" srcId="{4237D346-2005-4353-894A-EFEA77D28F75}" destId="{84530062-AEDE-4CAB-A228-6CD4B28B8BB7}" srcOrd="1" destOrd="0" presId="urn:microsoft.com/office/officeart/2005/8/layout/arrow3"/>
    <dgm:cxn modelId="{06B554C2-A99F-48E9-B68E-C46CDD0C5305}" type="presParOf" srcId="{4237D346-2005-4353-894A-EFEA77D28F75}" destId="{AB5A22F9-56C4-4B8F-AB15-9508400F1C9C}" srcOrd="2" destOrd="0" presId="urn:microsoft.com/office/officeart/2005/8/layout/arrow3"/>
    <dgm:cxn modelId="{194175BE-E9CE-4F92-97F4-305C5692961D}" type="presParOf" srcId="{4237D346-2005-4353-894A-EFEA77D28F75}" destId="{92F6500D-3269-4513-8D1B-EA6685DB175A}" srcOrd="3" destOrd="0" presId="urn:microsoft.com/office/officeart/2005/8/layout/arrow3"/>
    <dgm:cxn modelId="{0991701C-EAB8-4F3B-A676-51224CE1CF06}" type="presParOf" srcId="{4237D346-2005-4353-894A-EFEA77D28F75}" destId="{2185D6A3-DA82-4AF5-9F74-335FA5D43C9C}"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A76CDF-98EB-4F10-8430-2E610FE40B6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FB2791B-5C68-4047-AACE-A5E8F2BFA72F}">
      <dgm:prSet phldrT="[Text]" custT="1"/>
      <dgm:spPr>
        <a:solidFill>
          <a:srgbClr val="FFC000"/>
        </a:solidFill>
      </dgm:spPr>
      <dgm:t>
        <a:bodyPr/>
        <a:lstStyle/>
        <a:p>
          <a:r>
            <a:rPr lang="en-GB" sz="1400" b="1" dirty="0" smtClean="0">
              <a:solidFill>
                <a:schemeClr val="tx1"/>
              </a:solidFill>
            </a:rPr>
            <a:t>CREATORS</a:t>
          </a:r>
          <a:endParaRPr lang="en-GB" sz="1400" dirty="0">
            <a:solidFill>
              <a:schemeClr val="tx1"/>
            </a:solidFill>
          </a:endParaRPr>
        </a:p>
      </dgm:t>
    </dgm:pt>
    <dgm:pt modelId="{C4A5E9CC-2769-4CDE-9B75-5FF1DBE53D8D}" type="parTrans" cxnId="{8BA5B49A-1ED9-45FD-99F4-ABC8F880F3EF}">
      <dgm:prSet/>
      <dgm:spPr/>
      <dgm:t>
        <a:bodyPr/>
        <a:lstStyle/>
        <a:p>
          <a:endParaRPr lang="en-GB"/>
        </a:p>
      </dgm:t>
    </dgm:pt>
    <dgm:pt modelId="{2BC8D06C-0F4B-4DE0-8824-DB50B9B8E7FA}" type="sibTrans" cxnId="{8BA5B49A-1ED9-45FD-99F4-ABC8F880F3EF}">
      <dgm:prSet/>
      <dgm:spPr>
        <a:ln w="25400">
          <a:solidFill>
            <a:srgbClr val="FFC000"/>
          </a:solidFill>
          <a:prstDash val="sysDash"/>
        </a:ln>
      </dgm:spPr>
      <dgm:t>
        <a:bodyPr/>
        <a:lstStyle/>
        <a:p>
          <a:endParaRPr lang="en-GB" dirty="0">
            <a:solidFill>
              <a:srgbClr val="FFC000"/>
            </a:solidFill>
          </a:endParaRPr>
        </a:p>
      </dgm:t>
    </dgm:pt>
    <dgm:pt modelId="{7AF0CCA7-A444-4BFD-8767-240D82E542FC}">
      <dgm:prSet custT="1"/>
      <dgm:spPr>
        <a:solidFill>
          <a:srgbClr val="FFC000"/>
        </a:solidFill>
      </dgm:spPr>
      <dgm:t>
        <a:bodyPr/>
        <a:lstStyle/>
        <a:p>
          <a:r>
            <a:rPr lang="en-GB" sz="1400" b="1" dirty="0" smtClean="0">
              <a:solidFill>
                <a:schemeClr val="tx1"/>
              </a:solidFill>
            </a:rPr>
            <a:t>CURATORS</a:t>
          </a:r>
        </a:p>
      </dgm:t>
    </dgm:pt>
    <dgm:pt modelId="{30D6B2D1-C85C-4B0D-AEA2-E72AECC52503}" type="parTrans" cxnId="{9F2CED55-5D0B-422C-944F-64F115AA2AD6}">
      <dgm:prSet/>
      <dgm:spPr/>
      <dgm:t>
        <a:bodyPr/>
        <a:lstStyle/>
        <a:p>
          <a:endParaRPr lang="en-GB"/>
        </a:p>
      </dgm:t>
    </dgm:pt>
    <dgm:pt modelId="{6B673813-9ACF-4349-AAF6-A27D9F5016B9}" type="sibTrans" cxnId="{9F2CED55-5D0B-422C-944F-64F115AA2AD6}">
      <dgm:prSet/>
      <dgm:spPr>
        <a:ln w="25400">
          <a:solidFill>
            <a:srgbClr val="FFC000"/>
          </a:solidFill>
          <a:prstDash val="sysDash"/>
        </a:ln>
      </dgm:spPr>
      <dgm:t>
        <a:bodyPr/>
        <a:lstStyle/>
        <a:p>
          <a:endParaRPr lang="en-GB" dirty="0"/>
        </a:p>
      </dgm:t>
    </dgm:pt>
    <dgm:pt modelId="{F87B88A2-46A3-43D0-BB16-9F4546B0B7F9}">
      <dgm:prSet custT="1"/>
      <dgm:spPr>
        <a:solidFill>
          <a:srgbClr val="FFC000"/>
        </a:solidFill>
      </dgm:spPr>
      <dgm:t>
        <a:bodyPr/>
        <a:lstStyle/>
        <a:p>
          <a:r>
            <a:rPr lang="en-GB" sz="1400" b="1" dirty="0" smtClean="0">
              <a:solidFill>
                <a:schemeClr val="tx1"/>
              </a:solidFill>
            </a:rPr>
            <a:t>CRITICS</a:t>
          </a:r>
        </a:p>
      </dgm:t>
    </dgm:pt>
    <dgm:pt modelId="{0B8BFBF9-AD68-409D-BFF3-B501AD27A1A5}" type="parTrans" cxnId="{F403DB12-78E2-4190-847B-CF745FDC7FCB}">
      <dgm:prSet/>
      <dgm:spPr/>
      <dgm:t>
        <a:bodyPr/>
        <a:lstStyle/>
        <a:p>
          <a:endParaRPr lang="en-GB"/>
        </a:p>
      </dgm:t>
    </dgm:pt>
    <dgm:pt modelId="{F59CF0D1-9569-4FE5-B9E7-65C89BCED645}" type="sibTrans" cxnId="{F403DB12-78E2-4190-847B-CF745FDC7FCB}">
      <dgm:prSet/>
      <dgm:spPr>
        <a:ln w="25400">
          <a:solidFill>
            <a:srgbClr val="FFC000"/>
          </a:solidFill>
          <a:prstDash val="sysDash"/>
        </a:ln>
      </dgm:spPr>
      <dgm:t>
        <a:bodyPr/>
        <a:lstStyle/>
        <a:p>
          <a:endParaRPr lang="en-GB" dirty="0">
            <a:solidFill>
              <a:srgbClr val="FFC000"/>
            </a:solidFill>
          </a:endParaRPr>
        </a:p>
      </dgm:t>
    </dgm:pt>
    <dgm:pt modelId="{8606577B-74C1-4D80-80AD-389F2E6EF846}">
      <dgm:prSet custT="1"/>
      <dgm:spPr>
        <a:solidFill>
          <a:srgbClr val="FFC000"/>
        </a:solidFill>
      </dgm:spPr>
      <dgm:t>
        <a:bodyPr/>
        <a:lstStyle/>
        <a:p>
          <a:r>
            <a:rPr lang="en-GB" sz="1400" b="1" dirty="0" smtClean="0">
              <a:solidFill>
                <a:schemeClr val="tx1"/>
              </a:solidFill>
            </a:rPr>
            <a:t>CONVERSATIONALISTS</a:t>
          </a:r>
        </a:p>
      </dgm:t>
    </dgm:pt>
    <dgm:pt modelId="{DE2CF4B8-98D0-4E2B-8295-EEA2A2312733}" type="parTrans" cxnId="{34746F5D-832B-4479-9DEE-55CE41179B3A}">
      <dgm:prSet/>
      <dgm:spPr/>
      <dgm:t>
        <a:bodyPr/>
        <a:lstStyle/>
        <a:p>
          <a:endParaRPr lang="en-GB"/>
        </a:p>
      </dgm:t>
    </dgm:pt>
    <dgm:pt modelId="{C9BE0356-3CB9-45A5-BC88-15ECD4671AD3}" type="sibTrans" cxnId="{34746F5D-832B-4479-9DEE-55CE41179B3A}">
      <dgm:prSet/>
      <dgm:spPr>
        <a:ln w="25400">
          <a:solidFill>
            <a:srgbClr val="FFC000"/>
          </a:solidFill>
          <a:prstDash val="sysDash"/>
        </a:ln>
      </dgm:spPr>
      <dgm:t>
        <a:bodyPr/>
        <a:lstStyle/>
        <a:p>
          <a:endParaRPr lang="en-GB" dirty="0"/>
        </a:p>
      </dgm:t>
    </dgm:pt>
    <dgm:pt modelId="{57EA7373-B1B2-4922-A3AE-34C5C6836424}">
      <dgm:prSet custT="1"/>
      <dgm:spPr>
        <a:solidFill>
          <a:srgbClr val="FFC000"/>
        </a:solidFill>
      </dgm:spPr>
      <dgm:t>
        <a:bodyPr/>
        <a:lstStyle/>
        <a:p>
          <a:r>
            <a:rPr lang="en-GB" sz="1400" b="1" dirty="0" smtClean="0">
              <a:solidFill>
                <a:schemeClr val="tx1"/>
              </a:solidFill>
            </a:rPr>
            <a:t>COLLABORATORS</a:t>
          </a:r>
        </a:p>
      </dgm:t>
    </dgm:pt>
    <dgm:pt modelId="{9B898D4F-46BE-4338-80E1-BF519313F8B8}" type="parTrans" cxnId="{BF36FC53-6F22-45ED-8FB9-3525F6D514A3}">
      <dgm:prSet/>
      <dgm:spPr/>
      <dgm:t>
        <a:bodyPr/>
        <a:lstStyle/>
        <a:p>
          <a:endParaRPr lang="en-GB"/>
        </a:p>
      </dgm:t>
    </dgm:pt>
    <dgm:pt modelId="{0544DF7F-E730-4BBE-9C74-FD4980E550BE}" type="sibTrans" cxnId="{BF36FC53-6F22-45ED-8FB9-3525F6D514A3}">
      <dgm:prSet/>
      <dgm:spPr>
        <a:ln w="25400">
          <a:solidFill>
            <a:srgbClr val="FFC000"/>
          </a:solidFill>
          <a:prstDash val="sysDash"/>
        </a:ln>
      </dgm:spPr>
      <dgm:t>
        <a:bodyPr/>
        <a:lstStyle/>
        <a:p>
          <a:endParaRPr lang="en-GB" dirty="0"/>
        </a:p>
      </dgm:t>
    </dgm:pt>
    <dgm:pt modelId="{B90D2151-5A43-4A80-80E1-D37BD2FEA4AF}">
      <dgm:prSet custT="1"/>
      <dgm:spPr>
        <a:solidFill>
          <a:srgbClr val="FFC000"/>
        </a:solidFill>
      </dgm:spPr>
      <dgm:t>
        <a:bodyPr/>
        <a:lstStyle/>
        <a:p>
          <a:r>
            <a:rPr lang="en-GB" sz="1400" b="1" dirty="0" smtClean="0">
              <a:solidFill>
                <a:schemeClr val="tx1"/>
              </a:solidFill>
            </a:rPr>
            <a:t>COMMUNICATORS</a:t>
          </a:r>
          <a:endParaRPr lang="en-GB" sz="1400" dirty="0">
            <a:solidFill>
              <a:schemeClr val="tx1"/>
            </a:solidFill>
          </a:endParaRPr>
        </a:p>
      </dgm:t>
    </dgm:pt>
    <dgm:pt modelId="{F67C6EC1-E907-43D7-86B0-428C669ED968}" type="parTrans" cxnId="{B3FC66FB-07F4-4B13-BB64-68285AC59971}">
      <dgm:prSet/>
      <dgm:spPr/>
      <dgm:t>
        <a:bodyPr/>
        <a:lstStyle/>
        <a:p>
          <a:endParaRPr lang="en-GB"/>
        </a:p>
      </dgm:t>
    </dgm:pt>
    <dgm:pt modelId="{400C53AA-1195-4D5B-ABFF-1B8F8FA6CE49}" type="sibTrans" cxnId="{B3FC66FB-07F4-4B13-BB64-68285AC59971}">
      <dgm:prSet/>
      <dgm:spPr>
        <a:ln w="25400">
          <a:solidFill>
            <a:srgbClr val="FFC000"/>
          </a:solidFill>
          <a:prstDash val="sysDash"/>
        </a:ln>
      </dgm:spPr>
      <dgm:t>
        <a:bodyPr/>
        <a:lstStyle/>
        <a:p>
          <a:endParaRPr lang="en-GB" dirty="0"/>
        </a:p>
      </dgm:t>
    </dgm:pt>
    <dgm:pt modelId="{A529CFEF-03FE-4E1D-B32D-25D433207676}" type="pres">
      <dgm:prSet presAssocID="{14A76CDF-98EB-4F10-8430-2E610FE40B64}" presName="cycle" presStyleCnt="0">
        <dgm:presLayoutVars>
          <dgm:dir/>
          <dgm:resizeHandles val="exact"/>
        </dgm:presLayoutVars>
      </dgm:prSet>
      <dgm:spPr/>
      <dgm:t>
        <a:bodyPr/>
        <a:lstStyle/>
        <a:p>
          <a:endParaRPr lang="en-GB"/>
        </a:p>
      </dgm:t>
    </dgm:pt>
    <dgm:pt modelId="{9F105981-36D2-47B5-A3B5-91BBB1EBAFB3}" type="pres">
      <dgm:prSet presAssocID="{9FB2791B-5C68-4047-AACE-A5E8F2BFA72F}" presName="node" presStyleLbl="node1" presStyleIdx="0" presStyleCnt="6" custScaleX="139940" custRadScaleRad="96159" custRadScaleInc="3420">
        <dgm:presLayoutVars>
          <dgm:bulletEnabled val="1"/>
        </dgm:presLayoutVars>
      </dgm:prSet>
      <dgm:spPr/>
      <dgm:t>
        <a:bodyPr/>
        <a:lstStyle/>
        <a:p>
          <a:endParaRPr lang="en-GB"/>
        </a:p>
      </dgm:t>
    </dgm:pt>
    <dgm:pt modelId="{F3B6A133-8FDC-4FAF-B2C0-A18D552B0170}" type="pres">
      <dgm:prSet presAssocID="{9FB2791B-5C68-4047-AACE-A5E8F2BFA72F}" presName="spNode" presStyleCnt="0"/>
      <dgm:spPr/>
    </dgm:pt>
    <dgm:pt modelId="{51EE1365-B40B-4507-ADB6-AA1B5E107634}" type="pres">
      <dgm:prSet presAssocID="{2BC8D06C-0F4B-4DE0-8824-DB50B9B8E7FA}" presName="sibTrans" presStyleLbl="sibTrans1D1" presStyleIdx="0" presStyleCnt="6"/>
      <dgm:spPr/>
      <dgm:t>
        <a:bodyPr/>
        <a:lstStyle/>
        <a:p>
          <a:endParaRPr lang="en-GB"/>
        </a:p>
      </dgm:t>
    </dgm:pt>
    <dgm:pt modelId="{37038D6E-38DC-4551-BA61-0D078EAE085C}" type="pres">
      <dgm:prSet presAssocID="{7AF0CCA7-A444-4BFD-8767-240D82E542FC}" presName="node" presStyleLbl="node1" presStyleIdx="1" presStyleCnt="6" custScaleX="139940" custRadScaleRad="98382" custRadScaleInc="11786">
        <dgm:presLayoutVars>
          <dgm:bulletEnabled val="1"/>
        </dgm:presLayoutVars>
      </dgm:prSet>
      <dgm:spPr/>
      <dgm:t>
        <a:bodyPr/>
        <a:lstStyle/>
        <a:p>
          <a:endParaRPr lang="en-GB"/>
        </a:p>
      </dgm:t>
    </dgm:pt>
    <dgm:pt modelId="{F52165AC-5514-4250-9924-BB547B75C2D2}" type="pres">
      <dgm:prSet presAssocID="{7AF0CCA7-A444-4BFD-8767-240D82E542FC}" presName="spNode" presStyleCnt="0"/>
      <dgm:spPr/>
    </dgm:pt>
    <dgm:pt modelId="{B5D97DBD-B7FF-4956-B931-1A899C3E1459}" type="pres">
      <dgm:prSet presAssocID="{6B673813-9ACF-4349-AAF6-A27D9F5016B9}" presName="sibTrans" presStyleLbl="sibTrans1D1" presStyleIdx="1" presStyleCnt="6"/>
      <dgm:spPr/>
      <dgm:t>
        <a:bodyPr/>
        <a:lstStyle/>
        <a:p>
          <a:endParaRPr lang="en-GB"/>
        </a:p>
      </dgm:t>
    </dgm:pt>
    <dgm:pt modelId="{9A2661B0-7E61-49EA-BE42-2AF8874C671B}" type="pres">
      <dgm:prSet presAssocID="{F87B88A2-46A3-43D0-BB16-9F4546B0B7F9}" presName="node" presStyleLbl="node1" presStyleIdx="2" presStyleCnt="6" custScaleX="139940" custRadScaleRad="98589" custRadScaleInc="-10641">
        <dgm:presLayoutVars>
          <dgm:bulletEnabled val="1"/>
        </dgm:presLayoutVars>
      </dgm:prSet>
      <dgm:spPr/>
      <dgm:t>
        <a:bodyPr/>
        <a:lstStyle/>
        <a:p>
          <a:endParaRPr lang="en-GB"/>
        </a:p>
      </dgm:t>
    </dgm:pt>
    <dgm:pt modelId="{28D437C3-F92F-4B6F-9340-9D800D34BACF}" type="pres">
      <dgm:prSet presAssocID="{F87B88A2-46A3-43D0-BB16-9F4546B0B7F9}" presName="spNode" presStyleCnt="0"/>
      <dgm:spPr/>
    </dgm:pt>
    <dgm:pt modelId="{0A46ABC7-5F23-4370-8ADD-5A132EDD0A32}" type="pres">
      <dgm:prSet presAssocID="{F59CF0D1-9569-4FE5-B9E7-65C89BCED645}" presName="sibTrans" presStyleLbl="sibTrans1D1" presStyleIdx="2" presStyleCnt="6"/>
      <dgm:spPr/>
      <dgm:t>
        <a:bodyPr/>
        <a:lstStyle/>
        <a:p>
          <a:endParaRPr lang="en-GB"/>
        </a:p>
      </dgm:t>
    </dgm:pt>
    <dgm:pt modelId="{C3E4CB8D-98DC-4743-8AEB-10029883A560}" type="pres">
      <dgm:prSet presAssocID="{8606577B-74C1-4D80-80AD-389F2E6EF846}" presName="node" presStyleLbl="node1" presStyleIdx="3" presStyleCnt="6" custScaleX="139940" custRadScaleRad="95819" custRadScaleInc="-1644">
        <dgm:presLayoutVars>
          <dgm:bulletEnabled val="1"/>
        </dgm:presLayoutVars>
      </dgm:prSet>
      <dgm:spPr/>
      <dgm:t>
        <a:bodyPr/>
        <a:lstStyle/>
        <a:p>
          <a:endParaRPr lang="en-GB"/>
        </a:p>
      </dgm:t>
    </dgm:pt>
    <dgm:pt modelId="{EA35F106-06C5-4018-8280-582748E459F2}" type="pres">
      <dgm:prSet presAssocID="{8606577B-74C1-4D80-80AD-389F2E6EF846}" presName="spNode" presStyleCnt="0"/>
      <dgm:spPr/>
    </dgm:pt>
    <dgm:pt modelId="{A6155FB7-4BC2-4CEE-A2FC-FD69AC404EA0}" type="pres">
      <dgm:prSet presAssocID="{C9BE0356-3CB9-45A5-BC88-15ECD4671AD3}" presName="sibTrans" presStyleLbl="sibTrans1D1" presStyleIdx="3" presStyleCnt="6"/>
      <dgm:spPr/>
      <dgm:t>
        <a:bodyPr/>
        <a:lstStyle/>
        <a:p>
          <a:endParaRPr lang="en-GB"/>
        </a:p>
      </dgm:t>
    </dgm:pt>
    <dgm:pt modelId="{9336D77A-BB62-40FC-B547-EDB799900872}" type="pres">
      <dgm:prSet presAssocID="{57EA7373-B1B2-4922-A3AE-34C5C6836424}" presName="node" presStyleLbl="node1" presStyleIdx="4" presStyleCnt="6" custScaleX="139940" custRadScaleRad="99553" custRadScaleInc="-929">
        <dgm:presLayoutVars>
          <dgm:bulletEnabled val="1"/>
        </dgm:presLayoutVars>
      </dgm:prSet>
      <dgm:spPr/>
      <dgm:t>
        <a:bodyPr/>
        <a:lstStyle/>
        <a:p>
          <a:endParaRPr lang="en-GB"/>
        </a:p>
      </dgm:t>
    </dgm:pt>
    <dgm:pt modelId="{12A20D5B-6E0C-4C06-B7A4-4ACA7729DFEC}" type="pres">
      <dgm:prSet presAssocID="{57EA7373-B1B2-4922-A3AE-34C5C6836424}" presName="spNode" presStyleCnt="0"/>
      <dgm:spPr/>
    </dgm:pt>
    <dgm:pt modelId="{B7A22F5D-5CB6-4955-86B8-5515F1FAE38D}" type="pres">
      <dgm:prSet presAssocID="{0544DF7F-E730-4BBE-9C74-FD4980E550BE}" presName="sibTrans" presStyleLbl="sibTrans1D1" presStyleIdx="4" presStyleCnt="6"/>
      <dgm:spPr/>
      <dgm:t>
        <a:bodyPr/>
        <a:lstStyle/>
        <a:p>
          <a:endParaRPr lang="en-GB"/>
        </a:p>
      </dgm:t>
    </dgm:pt>
    <dgm:pt modelId="{FCB90C22-5CF2-4CC3-A6F5-1271EB3AD2BA}" type="pres">
      <dgm:prSet presAssocID="{B90D2151-5A43-4A80-80E1-D37BD2FEA4AF}" presName="node" presStyleLbl="node1" presStyleIdx="5" presStyleCnt="6" custScaleX="139940" custRadScaleRad="97409" custRadScaleInc="-10287">
        <dgm:presLayoutVars>
          <dgm:bulletEnabled val="1"/>
        </dgm:presLayoutVars>
      </dgm:prSet>
      <dgm:spPr/>
      <dgm:t>
        <a:bodyPr/>
        <a:lstStyle/>
        <a:p>
          <a:endParaRPr lang="en-GB"/>
        </a:p>
      </dgm:t>
    </dgm:pt>
    <dgm:pt modelId="{A383C2FA-82B9-481B-AA2B-372E69D33EC6}" type="pres">
      <dgm:prSet presAssocID="{B90D2151-5A43-4A80-80E1-D37BD2FEA4AF}" presName="spNode" presStyleCnt="0"/>
      <dgm:spPr/>
    </dgm:pt>
    <dgm:pt modelId="{8A282411-597F-479A-BCE1-3C274B77A29B}" type="pres">
      <dgm:prSet presAssocID="{400C53AA-1195-4D5B-ABFF-1B8F8FA6CE49}" presName="sibTrans" presStyleLbl="sibTrans1D1" presStyleIdx="5" presStyleCnt="6"/>
      <dgm:spPr/>
      <dgm:t>
        <a:bodyPr/>
        <a:lstStyle/>
        <a:p>
          <a:endParaRPr lang="en-GB"/>
        </a:p>
      </dgm:t>
    </dgm:pt>
  </dgm:ptLst>
  <dgm:cxnLst>
    <dgm:cxn modelId="{C02F9591-E52E-4E47-85F9-D4225D284ECE}" type="presOf" srcId="{2BC8D06C-0F4B-4DE0-8824-DB50B9B8E7FA}" destId="{51EE1365-B40B-4507-ADB6-AA1B5E107634}" srcOrd="0" destOrd="0" presId="urn:microsoft.com/office/officeart/2005/8/layout/cycle6"/>
    <dgm:cxn modelId="{A04A9BB5-3CD6-4686-9DA3-439D88CB4F49}" type="presOf" srcId="{0544DF7F-E730-4BBE-9C74-FD4980E550BE}" destId="{B7A22F5D-5CB6-4955-86B8-5515F1FAE38D}" srcOrd="0" destOrd="0" presId="urn:microsoft.com/office/officeart/2005/8/layout/cycle6"/>
    <dgm:cxn modelId="{34746F5D-832B-4479-9DEE-55CE41179B3A}" srcId="{14A76CDF-98EB-4F10-8430-2E610FE40B64}" destId="{8606577B-74C1-4D80-80AD-389F2E6EF846}" srcOrd="3" destOrd="0" parTransId="{DE2CF4B8-98D0-4E2B-8295-EEA2A2312733}" sibTransId="{C9BE0356-3CB9-45A5-BC88-15ECD4671AD3}"/>
    <dgm:cxn modelId="{F403DB12-78E2-4190-847B-CF745FDC7FCB}" srcId="{14A76CDF-98EB-4F10-8430-2E610FE40B64}" destId="{F87B88A2-46A3-43D0-BB16-9F4546B0B7F9}" srcOrd="2" destOrd="0" parTransId="{0B8BFBF9-AD68-409D-BFF3-B501AD27A1A5}" sibTransId="{F59CF0D1-9569-4FE5-B9E7-65C89BCED645}"/>
    <dgm:cxn modelId="{C75AC350-6DB1-439F-8642-4038CEC5AFED}" type="presOf" srcId="{6B673813-9ACF-4349-AAF6-A27D9F5016B9}" destId="{B5D97DBD-B7FF-4956-B931-1A899C3E1459}" srcOrd="0" destOrd="0" presId="urn:microsoft.com/office/officeart/2005/8/layout/cycle6"/>
    <dgm:cxn modelId="{B3FC66FB-07F4-4B13-BB64-68285AC59971}" srcId="{14A76CDF-98EB-4F10-8430-2E610FE40B64}" destId="{B90D2151-5A43-4A80-80E1-D37BD2FEA4AF}" srcOrd="5" destOrd="0" parTransId="{F67C6EC1-E907-43D7-86B0-428C669ED968}" sibTransId="{400C53AA-1195-4D5B-ABFF-1B8F8FA6CE49}"/>
    <dgm:cxn modelId="{E6F735EF-66F1-41E9-9075-8898AED61DD0}" type="presOf" srcId="{9FB2791B-5C68-4047-AACE-A5E8F2BFA72F}" destId="{9F105981-36D2-47B5-A3B5-91BBB1EBAFB3}" srcOrd="0" destOrd="0" presId="urn:microsoft.com/office/officeart/2005/8/layout/cycle6"/>
    <dgm:cxn modelId="{0EB0F601-5C44-4AE7-87B8-6A71091DA19F}" type="presOf" srcId="{7AF0CCA7-A444-4BFD-8767-240D82E542FC}" destId="{37038D6E-38DC-4551-BA61-0D078EAE085C}" srcOrd="0" destOrd="0" presId="urn:microsoft.com/office/officeart/2005/8/layout/cycle6"/>
    <dgm:cxn modelId="{51BBE5F4-0AA1-4382-820E-9470993B1338}" type="presOf" srcId="{8606577B-74C1-4D80-80AD-389F2E6EF846}" destId="{C3E4CB8D-98DC-4743-8AEB-10029883A560}" srcOrd="0" destOrd="0" presId="urn:microsoft.com/office/officeart/2005/8/layout/cycle6"/>
    <dgm:cxn modelId="{1C1CBCF8-D924-4D09-9125-CE81B83F1992}" type="presOf" srcId="{F59CF0D1-9569-4FE5-B9E7-65C89BCED645}" destId="{0A46ABC7-5F23-4370-8ADD-5A132EDD0A32}" srcOrd="0" destOrd="0" presId="urn:microsoft.com/office/officeart/2005/8/layout/cycle6"/>
    <dgm:cxn modelId="{C724F597-8C3C-4EAA-BBF9-94834E711D19}" type="presOf" srcId="{B90D2151-5A43-4A80-80E1-D37BD2FEA4AF}" destId="{FCB90C22-5CF2-4CC3-A6F5-1271EB3AD2BA}" srcOrd="0" destOrd="0" presId="urn:microsoft.com/office/officeart/2005/8/layout/cycle6"/>
    <dgm:cxn modelId="{9F2CED55-5D0B-422C-944F-64F115AA2AD6}" srcId="{14A76CDF-98EB-4F10-8430-2E610FE40B64}" destId="{7AF0CCA7-A444-4BFD-8767-240D82E542FC}" srcOrd="1" destOrd="0" parTransId="{30D6B2D1-C85C-4B0D-AEA2-E72AECC52503}" sibTransId="{6B673813-9ACF-4349-AAF6-A27D9F5016B9}"/>
    <dgm:cxn modelId="{599CEEF1-FA99-4C26-A780-096D9612C9CA}" type="presOf" srcId="{400C53AA-1195-4D5B-ABFF-1B8F8FA6CE49}" destId="{8A282411-597F-479A-BCE1-3C274B77A29B}" srcOrd="0" destOrd="0" presId="urn:microsoft.com/office/officeart/2005/8/layout/cycle6"/>
    <dgm:cxn modelId="{A699AFE5-02C3-462B-8751-D46542146FCE}" type="presOf" srcId="{57EA7373-B1B2-4922-A3AE-34C5C6836424}" destId="{9336D77A-BB62-40FC-B547-EDB799900872}" srcOrd="0" destOrd="0" presId="urn:microsoft.com/office/officeart/2005/8/layout/cycle6"/>
    <dgm:cxn modelId="{579E7CF9-17F4-4F54-95AC-7A1CD7EA7B0B}" type="presOf" srcId="{14A76CDF-98EB-4F10-8430-2E610FE40B64}" destId="{A529CFEF-03FE-4E1D-B32D-25D433207676}" srcOrd="0" destOrd="0" presId="urn:microsoft.com/office/officeart/2005/8/layout/cycle6"/>
    <dgm:cxn modelId="{690BE21A-8714-442E-96E4-361CC185FC1A}" type="presOf" srcId="{F87B88A2-46A3-43D0-BB16-9F4546B0B7F9}" destId="{9A2661B0-7E61-49EA-BE42-2AF8874C671B}" srcOrd="0" destOrd="0" presId="urn:microsoft.com/office/officeart/2005/8/layout/cycle6"/>
    <dgm:cxn modelId="{B95CF221-B0F0-4A9E-9008-3D702C4758D2}" type="presOf" srcId="{C9BE0356-3CB9-45A5-BC88-15ECD4671AD3}" destId="{A6155FB7-4BC2-4CEE-A2FC-FD69AC404EA0}" srcOrd="0" destOrd="0" presId="urn:microsoft.com/office/officeart/2005/8/layout/cycle6"/>
    <dgm:cxn modelId="{8BA5B49A-1ED9-45FD-99F4-ABC8F880F3EF}" srcId="{14A76CDF-98EB-4F10-8430-2E610FE40B64}" destId="{9FB2791B-5C68-4047-AACE-A5E8F2BFA72F}" srcOrd="0" destOrd="0" parTransId="{C4A5E9CC-2769-4CDE-9B75-5FF1DBE53D8D}" sibTransId="{2BC8D06C-0F4B-4DE0-8824-DB50B9B8E7FA}"/>
    <dgm:cxn modelId="{BF36FC53-6F22-45ED-8FB9-3525F6D514A3}" srcId="{14A76CDF-98EB-4F10-8430-2E610FE40B64}" destId="{57EA7373-B1B2-4922-A3AE-34C5C6836424}" srcOrd="4" destOrd="0" parTransId="{9B898D4F-46BE-4338-80E1-BF519313F8B8}" sibTransId="{0544DF7F-E730-4BBE-9C74-FD4980E550BE}"/>
    <dgm:cxn modelId="{A46EFCED-261C-4FCE-9102-F45176864E68}" type="presParOf" srcId="{A529CFEF-03FE-4E1D-B32D-25D433207676}" destId="{9F105981-36D2-47B5-A3B5-91BBB1EBAFB3}" srcOrd="0" destOrd="0" presId="urn:microsoft.com/office/officeart/2005/8/layout/cycle6"/>
    <dgm:cxn modelId="{5B4462CD-5F97-41C5-813E-7B9C3F7FB43D}" type="presParOf" srcId="{A529CFEF-03FE-4E1D-B32D-25D433207676}" destId="{F3B6A133-8FDC-4FAF-B2C0-A18D552B0170}" srcOrd="1" destOrd="0" presId="urn:microsoft.com/office/officeart/2005/8/layout/cycle6"/>
    <dgm:cxn modelId="{FA732C44-F52E-415B-9957-004737B2CEE1}" type="presParOf" srcId="{A529CFEF-03FE-4E1D-B32D-25D433207676}" destId="{51EE1365-B40B-4507-ADB6-AA1B5E107634}" srcOrd="2" destOrd="0" presId="urn:microsoft.com/office/officeart/2005/8/layout/cycle6"/>
    <dgm:cxn modelId="{AD733343-2341-424B-AC07-671DD67278AB}" type="presParOf" srcId="{A529CFEF-03FE-4E1D-B32D-25D433207676}" destId="{37038D6E-38DC-4551-BA61-0D078EAE085C}" srcOrd="3" destOrd="0" presId="urn:microsoft.com/office/officeart/2005/8/layout/cycle6"/>
    <dgm:cxn modelId="{4D7688F1-11A2-4AFA-8FBB-1CDAD9F51C9C}" type="presParOf" srcId="{A529CFEF-03FE-4E1D-B32D-25D433207676}" destId="{F52165AC-5514-4250-9924-BB547B75C2D2}" srcOrd="4" destOrd="0" presId="urn:microsoft.com/office/officeart/2005/8/layout/cycle6"/>
    <dgm:cxn modelId="{6FB44B50-25AF-4943-BAB4-2289575204EA}" type="presParOf" srcId="{A529CFEF-03FE-4E1D-B32D-25D433207676}" destId="{B5D97DBD-B7FF-4956-B931-1A899C3E1459}" srcOrd="5" destOrd="0" presId="urn:microsoft.com/office/officeart/2005/8/layout/cycle6"/>
    <dgm:cxn modelId="{2C9DA18C-E718-4832-9AC5-92EBDDC73419}" type="presParOf" srcId="{A529CFEF-03FE-4E1D-B32D-25D433207676}" destId="{9A2661B0-7E61-49EA-BE42-2AF8874C671B}" srcOrd="6" destOrd="0" presId="urn:microsoft.com/office/officeart/2005/8/layout/cycle6"/>
    <dgm:cxn modelId="{ECAD279E-507B-4370-8D06-C59B27A76458}" type="presParOf" srcId="{A529CFEF-03FE-4E1D-B32D-25D433207676}" destId="{28D437C3-F92F-4B6F-9340-9D800D34BACF}" srcOrd="7" destOrd="0" presId="urn:microsoft.com/office/officeart/2005/8/layout/cycle6"/>
    <dgm:cxn modelId="{F991D911-9EEA-4345-92A9-A873BD97DE15}" type="presParOf" srcId="{A529CFEF-03FE-4E1D-B32D-25D433207676}" destId="{0A46ABC7-5F23-4370-8ADD-5A132EDD0A32}" srcOrd="8" destOrd="0" presId="urn:microsoft.com/office/officeart/2005/8/layout/cycle6"/>
    <dgm:cxn modelId="{0644F4E6-2B5F-4F04-878D-4C8259373895}" type="presParOf" srcId="{A529CFEF-03FE-4E1D-B32D-25D433207676}" destId="{C3E4CB8D-98DC-4743-8AEB-10029883A560}" srcOrd="9" destOrd="0" presId="urn:microsoft.com/office/officeart/2005/8/layout/cycle6"/>
    <dgm:cxn modelId="{AC9167D1-B099-47B0-B449-4B5DA838ED82}" type="presParOf" srcId="{A529CFEF-03FE-4E1D-B32D-25D433207676}" destId="{EA35F106-06C5-4018-8280-582748E459F2}" srcOrd="10" destOrd="0" presId="urn:microsoft.com/office/officeart/2005/8/layout/cycle6"/>
    <dgm:cxn modelId="{A2A0F392-F641-4C18-A2FB-354C0069C9A6}" type="presParOf" srcId="{A529CFEF-03FE-4E1D-B32D-25D433207676}" destId="{A6155FB7-4BC2-4CEE-A2FC-FD69AC404EA0}" srcOrd="11" destOrd="0" presId="urn:microsoft.com/office/officeart/2005/8/layout/cycle6"/>
    <dgm:cxn modelId="{EF3F2532-A926-49CE-8379-ACB4CA98827B}" type="presParOf" srcId="{A529CFEF-03FE-4E1D-B32D-25D433207676}" destId="{9336D77A-BB62-40FC-B547-EDB799900872}" srcOrd="12" destOrd="0" presId="urn:microsoft.com/office/officeart/2005/8/layout/cycle6"/>
    <dgm:cxn modelId="{E6C59684-2B4E-44FC-B4B9-5686C4E58858}" type="presParOf" srcId="{A529CFEF-03FE-4E1D-B32D-25D433207676}" destId="{12A20D5B-6E0C-4C06-B7A4-4ACA7729DFEC}" srcOrd="13" destOrd="0" presId="urn:microsoft.com/office/officeart/2005/8/layout/cycle6"/>
    <dgm:cxn modelId="{6F077D77-77E4-450F-96A3-8ACEEC8F4090}" type="presParOf" srcId="{A529CFEF-03FE-4E1D-B32D-25D433207676}" destId="{B7A22F5D-5CB6-4955-86B8-5515F1FAE38D}" srcOrd="14" destOrd="0" presId="urn:microsoft.com/office/officeart/2005/8/layout/cycle6"/>
    <dgm:cxn modelId="{F976997D-7278-4748-9136-D40F191A4531}" type="presParOf" srcId="{A529CFEF-03FE-4E1D-B32D-25D433207676}" destId="{FCB90C22-5CF2-4CC3-A6F5-1271EB3AD2BA}" srcOrd="15" destOrd="0" presId="urn:microsoft.com/office/officeart/2005/8/layout/cycle6"/>
    <dgm:cxn modelId="{11A58AEA-0656-47E4-B375-3618CB043F1F}" type="presParOf" srcId="{A529CFEF-03FE-4E1D-B32D-25D433207676}" destId="{A383C2FA-82B9-481B-AA2B-372E69D33EC6}" srcOrd="16" destOrd="0" presId="urn:microsoft.com/office/officeart/2005/8/layout/cycle6"/>
    <dgm:cxn modelId="{06B171FD-B4FB-4998-AE74-71EBCDC525D7}" type="presParOf" srcId="{A529CFEF-03FE-4E1D-B32D-25D433207676}" destId="{8A282411-597F-479A-BCE1-3C274B77A29B}"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07F0AA-B76D-4FD3-A9F4-DA3235E495C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9A452060-0F3D-4EB0-A5B2-61DDE4D64623}">
      <dgm:prSet phldrT="[Text]"/>
      <dgm:spPr>
        <a:solidFill>
          <a:srgbClr val="0099FF"/>
        </a:solidFill>
      </dgm:spPr>
      <dgm:t>
        <a:bodyPr/>
        <a:lstStyle/>
        <a:p>
          <a:pPr rtl="0"/>
          <a:r>
            <a:rPr kumimoji="0" lang="en-GB" b="1" i="0" u="none" strike="noStrike" cap="none" spc="0" normalizeH="0" baseline="0" noProof="0" dirty="0" smtClean="0">
              <a:ln>
                <a:noFill/>
              </a:ln>
              <a:solidFill>
                <a:schemeClr val="bg1"/>
              </a:solidFill>
              <a:effectLst/>
              <a:uLnTx/>
              <a:uFillTx/>
              <a:latin typeface="Calibri" pitchFamily="34" charset="0"/>
              <a:ea typeface="+mn-ea"/>
              <a:cs typeface="Calibri" pitchFamily="34" charset="0"/>
            </a:rPr>
            <a:t>Graphic literacy i.e. infographics </a:t>
          </a:r>
          <a:endParaRPr lang="en-GB" b="1" dirty="0">
            <a:solidFill>
              <a:schemeClr val="bg1"/>
            </a:solidFill>
          </a:endParaRPr>
        </a:p>
      </dgm:t>
    </dgm:pt>
    <dgm:pt modelId="{F736972E-67B3-4DC4-9755-2A7FB22B9213}" type="parTrans" cxnId="{0636784F-ADEB-42AE-8510-E05C84B9FC42}">
      <dgm:prSet/>
      <dgm:spPr/>
      <dgm:t>
        <a:bodyPr/>
        <a:lstStyle/>
        <a:p>
          <a:endParaRPr lang="en-GB"/>
        </a:p>
      </dgm:t>
    </dgm:pt>
    <dgm:pt modelId="{6ECAB10C-969D-4BA0-A2B7-60724763AF9B}" type="sibTrans" cxnId="{0636784F-ADEB-42AE-8510-E05C84B9FC42}">
      <dgm:prSet/>
      <dgm:spPr/>
      <dgm:t>
        <a:bodyPr/>
        <a:lstStyle/>
        <a:p>
          <a:endParaRPr lang="en-GB"/>
        </a:p>
      </dgm:t>
    </dgm:pt>
    <dgm:pt modelId="{AE0A4C53-F4FC-4C58-BA14-15AB038D69F1}">
      <dgm:prSet/>
      <dgm:spPr>
        <a:solidFill>
          <a:srgbClr val="0099FF"/>
        </a:solidFill>
      </dgm:spPr>
      <dgm:t>
        <a:bodyPr/>
        <a:lstStyle/>
        <a:p>
          <a:pPr rtl="0"/>
          <a:r>
            <a:rPr kumimoji="0" lang="en-GB" b="1" i="0" u="none" strike="noStrike" cap="none" spc="0" normalizeH="0" baseline="0" noProof="0" dirty="0" smtClean="0">
              <a:ln>
                <a:noFill/>
              </a:ln>
              <a:solidFill>
                <a:schemeClr val="bg1"/>
              </a:solidFill>
              <a:effectLst/>
              <a:uLnTx/>
              <a:uFillTx/>
              <a:latin typeface="Calibri" pitchFamily="34" charset="0"/>
              <a:ea typeface="+mn-ea"/>
              <a:cs typeface="Calibri" pitchFamily="34" charset="0"/>
            </a:rPr>
            <a:t>Navigation literacy i.e. internet geography</a:t>
          </a:r>
        </a:p>
      </dgm:t>
    </dgm:pt>
    <dgm:pt modelId="{2C637DBD-40A6-4F74-BF22-7A173C068E2B}" type="parTrans" cxnId="{E43F462F-AF72-4167-81AA-EF12E1C4C298}">
      <dgm:prSet/>
      <dgm:spPr/>
      <dgm:t>
        <a:bodyPr/>
        <a:lstStyle/>
        <a:p>
          <a:endParaRPr lang="en-GB"/>
        </a:p>
      </dgm:t>
    </dgm:pt>
    <dgm:pt modelId="{AF2AC51A-FE51-4186-AC7C-11B7303D5773}" type="sibTrans" cxnId="{E43F462F-AF72-4167-81AA-EF12E1C4C298}">
      <dgm:prSet/>
      <dgm:spPr/>
      <dgm:t>
        <a:bodyPr/>
        <a:lstStyle/>
        <a:p>
          <a:endParaRPr lang="en-GB"/>
        </a:p>
      </dgm:t>
    </dgm:pt>
    <dgm:pt modelId="{540F9808-BA39-45AD-B6F7-473D575618AD}">
      <dgm:prSet/>
      <dgm:spPr>
        <a:solidFill>
          <a:srgbClr val="0099FF"/>
        </a:solidFill>
      </dgm:spPr>
      <dgm:t>
        <a:bodyPr/>
        <a:lstStyle/>
        <a:p>
          <a:pPr rtl="0"/>
          <a:r>
            <a:rPr kumimoji="0" lang="en-GB" b="1" i="0" u="none" strike="noStrike" cap="none" spc="0" normalizeH="0" baseline="0" noProof="0" dirty="0" smtClean="0">
              <a:ln>
                <a:noFill/>
              </a:ln>
              <a:solidFill>
                <a:schemeClr val="bg1"/>
              </a:solidFill>
              <a:effectLst/>
              <a:uLnTx/>
              <a:uFillTx/>
              <a:latin typeface="Calibri" pitchFamily="34" charset="0"/>
              <a:ea typeface="+mn-ea"/>
              <a:cs typeface="Calibri" pitchFamily="34" charset="0"/>
            </a:rPr>
            <a:t>Context and connections literacy i.e. PLNs</a:t>
          </a:r>
        </a:p>
      </dgm:t>
    </dgm:pt>
    <dgm:pt modelId="{76EEE9E2-4FEA-47D8-B9E9-1B43694724B8}" type="parTrans" cxnId="{E5CF42DD-350E-4277-BBE7-C836D1E38D99}">
      <dgm:prSet/>
      <dgm:spPr/>
      <dgm:t>
        <a:bodyPr/>
        <a:lstStyle/>
        <a:p>
          <a:endParaRPr lang="en-GB"/>
        </a:p>
      </dgm:t>
    </dgm:pt>
    <dgm:pt modelId="{E8869728-51CB-4DB8-A56A-1D1854EFF4D7}" type="sibTrans" cxnId="{E5CF42DD-350E-4277-BBE7-C836D1E38D99}">
      <dgm:prSet/>
      <dgm:spPr/>
      <dgm:t>
        <a:bodyPr/>
        <a:lstStyle/>
        <a:p>
          <a:endParaRPr lang="en-GB"/>
        </a:p>
      </dgm:t>
    </dgm:pt>
    <dgm:pt modelId="{C84FDC94-CF82-4547-961A-D8C58DF5A1AF}">
      <dgm:prSet/>
      <dgm:spPr>
        <a:solidFill>
          <a:srgbClr val="0099FF"/>
        </a:solidFill>
      </dgm:spPr>
      <dgm:t>
        <a:bodyPr/>
        <a:lstStyle/>
        <a:p>
          <a:pPr rtl="0"/>
          <a:r>
            <a:rPr kumimoji="0" lang="en-GB" b="1" i="0" u="none" strike="noStrike" cap="none" spc="0" normalizeH="0" baseline="0" noProof="0" dirty="0" smtClean="0">
              <a:ln>
                <a:noFill/>
              </a:ln>
              <a:solidFill>
                <a:schemeClr val="bg1"/>
              </a:solidFill>
              <a:effectLst/>
              <a:uLnTx/>
              <a:uFillTx/>
              <a:latin typeface="Calibri" pitchFamily="34" charset="0"/>
              <a:ea typeface="+mn-ea"/>
              <a:cs typeface="Calibri" pitchFamily="34" charset="0"/>
            </a:rPr>
            <a:t>Focus literacy i.e. time for solitude switch</a:t>
          </a:r>
        </a:p>
      </dgm:t>
    </dgm:pt>
    <dgm:pt modelId="{4A806322-D375-4FBD-B11C-C35A39183F35}" type="parTrans" cxnId="{7C9BBCED-7A4B-456D-85F5-17E3268680E2}">
      <dgm:prSet/>
      <dgm:spPr/>
      <dgm:t>
        <a:bodyPr/>
        <a:lstStyle/>
        <a:p>
          <a:endParaRPr lang="en-GB"/>
        </a:p>
      </dgm:t>
    </dgm:pt>
    <dgm:pt modelId="{31706AA6-A1BB-4C5C-B659-AE5AA9A9664A}" type="sibTrans" cxnId="{7C9BBCED-7A4B-456D-85F5-17E3268680E2}">
      <dgm:prSet/>
      <dgm:spPr/>
      <dgm:t>
        <a:bodyPr/>
        <a:lstStyle/>
        <a:p>
          <a:endParaRPr lang="en-GB"/>
        </a:p>
      </dgm:t>
    </dgm:pt>
    <dgm:pt modelId="{C28255EB-6D7C-46BB-AED1-A860CBD215B6}">
      <dgm:prSet/>
      <dgm:spPr>
        <a:solidFill>
          <a:srgbClr val="0099FF"/>
        </a:solidFill>
      </dgm:spPr>
      <dgm:t>
        <a:bodyPr/>
        <a:lstStyle/>
        <a:p>
          <a:pPr rtl="0"/>
          <a:r>
            <a:rPr kumimoji="0" lang="en-GB" b="1" i="0" u="none" strike="noStrike" cap="none" spc="0" normalizeH="0" baseline="0" noProof="0" dirty="0" smtClean="0">
              <a:ln>
                <a:noFill/>
              </a:ln>
              <a:solidFill>
                <a:schemeClr val="bg1"/>
              </a:solidFill>
              <a:effectLst/>
              <a:uLnTx/>
              <a:uFillTx/>
              <a:latin typeface="Calibri" pitchFamily="34" charset="0"/>
              <a:ea typeface="+mn-ea"/>
              <a:cs typeface="Calibri" pitchFamily="34" charset="0"/>
            </a:rPr>
            <a:t>Multitasking literacy i.e.</a:t>
          </a:r>
          <a:r>
            <a:rPr lang="en-GB" b="1" dirty="0" smtClean="0">
              <a:solidFill>
                <a:schemeClr val="bg1"/>
              </a:solidFill>
              <a:latin typeface="Calibri" pitchFamily="34" charset="0"/>
              <a:cs typeface="Calibri" pitchFamily="34" charset="0"/>
            </a:rPr>
            <a:t>. appliances, people</a:t>
          </a:r>
          <a:endParaRPr kumimoji="0" lang="en-GB" b="1" i="0" u="none" strike="noStrike" cap="none" spc="0" normalizeH="0" baseline="0" noProof="0" dirty="0" smtClean="0">
            <a:ln>
              <a:noFill/>
            </a:ln>
            <a:solidFill>
              <a:schemeClr val="bg1"/>
            </a:solidFill>
            <a:effectLst/>
            <a:uLnTx/>
            <a:uFillTx/>
            <a:latin typeface="Calibri" pitchFamily="34" charset="0"/>
            <a:ea typeface="+mn-ea"/>
            <a:cs typeface="Calibri" pitchFamily="34" charset="0"/>
          </a:endParaRPr>
        </a:p>
      </dgm:t>
    </dgm:pt>
    <dgm:pt modelId="{03D22252-EC44-421F-8583-68EF71835B2F}" type="parTrans" cxnId="{8393908A-AC6C-4B8D-9132-064B2B64D84E}">
      <dgm:prSet/>
      <dgm:spPr/>
      <dgm:t>
        <a:bodyPr/>
        <a:lstStyle/>
        <a:p>
          <a:endParaRPr lang="en-GB"/>
        </a:p>
      </dgm:t>
    </dgm:pt>
    <dgm:pt modelId="{068783CE-0A5C-42E4-9949-6F0FFC9F4D69}" type="sibTrans" cxnId="{8393908A-AC6C-4B8D-9132-064B2B64D84E}">
      <dgm:prSet/>
      <dgm:spPr/>
      <dgm:t>
        <a:bodyPr/>
        <a:lstStyle/>
        <a:p>
          <a:endParaRPr lang="en-GB"/>
        </a:p>
      </dgm:t>
    </dgm:pt>
    <dgm:pt modelId="{763A99AB-EBA7-471E-9D92-2245DEED9350}">
      <dgm:prSet/>
      <dgm:spPr>
        <a:solidFill>
          <a:srgbClr val="0099FF"/>
        </a:solidFill>
      </dgm:spPr>
      <dgm:t>
        <a:bodyPr/>
        <a:lstStyle/>
        <a:p>
          <a:pPr rtl="0"/>
          <a:r>
            <a:rPr kumimoji="0" lang="en-GB" b="1" i="0" u="none" strike="noStrike" cap="none" spc="0" normalizeH="0" baseline="0" noProof="0" dirty="0" smtClean="0">
              <a:ln>
                <a:noFill/>
              </a:ln>
              <a:solidFill>
                <a:schemeClr val="bg1"/>
              </a:solidFill>
              <a:effectLst/>
              <a:uLnTx/>
              <a:uFillTx/>
              <a:latin typeface="Calibri" pitchFamily="34" charset="0"/>
              <a:ea typeface="+mn-ea"/>
              <a:cs typeface="Calibri" pitchFamily="34" charset="0"/>
            </a:rPr>
            <a:t>Scepticism literacy i.e. ‘crap detection’ </a:t>
          </a:r>
        </a:p>
      </dgm:t>
    </dgm:pt>
    <dgm:pt modelId="{427912DD-D175-4CB0-AA0C-18F5CA7380B8}" type="parTrans" cxnId="{D8116E9E-A8E8-4369-9162-664ACB7A34EA}">
      <dgm:prSet/>
      <dgm:spPr/>
      <dgm:t>
        <a:bodyPr/>
        <a:lstStyle/>
        <a:p>
          <a:endParaRPr lang="en-GB"/>
        </a:p>
      </dgm:t>
    </dgm:pt>
    <dgm:pt modelId="{09CC2AA8-6B8D-42C4-8287-EFBD55D30403}" type="sibTrans" cxnId="{D8116E9E-A8E8-4369-9162-664ACB7A34EA}">
      <dgm:prSet/>
      <dgm:spPr/>
      <dgm:t>
        <a:bodyPr/>
        <a:lstStyle/>
        <a:p>
          <a:endParaRPr lang="en-GB"/>
        </a:p>
      </dgm:t>
    </dgm:pt>
    <dgm:pt modelId="{F8B4E9BA-C153-4E75-AB62-38E520E4DE19}">
      <dgm:prSet/>
      <dgm:spPr>
        <a:solidFill>
          <a:srgbClr val="0099FF"/>
        </a:solidFill>
      </dgm:spPr>
      <dgm:t>
        <a:bodyPr/>
        <a:lstStyle/>
        <a:p>
          <a:pPr rtl="0"/>
          <a:r>
            <a:rPr kumimoji="0" lang="en-GB" b="1" i="0" u="none" strike="noStrike" cap="none" spc="0" normalizeH="0" baseline="0" noProof="0" dirty="0" smtClean="0">
              <a:ln>
                <a:noFill/>
              </a:ln>
              <a:solidFill>
                <a:schemeClr val="bg1"/>
              </a:solidFill>
              <a:effectLst/>
              <a:uLnTx/>
              <a:uFillTx/>
              <a:latin typeface="Calibri" pitchFamily="34" charset="0"/>
              <a:ea typeface="+mn-ea"/>
              <a:cs typeface="Calibri" pitchFamily="34" charset="0"/>
            </a:rPr>
            <a:t>Ethical literacy  i.e. trust</a:t>
          </a:r>
        </a:p>
      </dgm:t>
    </dgm:pt>
    <dgm:pt modelId="{93FAA8C0-0934-4AA7-B99B-CFDF7D2BAB43}" type="parTrans" cxnId="{C1B202FA-ADDF-42B5-8570-B841378AA424}">
      <dgm:prSet/>
      <dgm:spPr/>
      <dgm:t>
        <a:bodyPr/>
        <a:lstStyle/>
        <a:p>
          <a:endParaRPr lang="en-GB"/>
        </a:p>
      </dgm:t>
    </dgm:pt>
    <dgm:pt modelId="{77849D2E-CACD-45D4-8B2D-CCD926BBD59E}" type="sibTrans" cxnId="{C1B202FA-ADDF-42B5-8570-B841378AA424}">
      <dgm:prSet/>
      <dgm:spPr/>
      <dgm:t>
        <a:bodyPr/>
        <a:lstStyle/>
        <a:p>
          <a:endParaRPr lang="en-GB"/>
        </a:p>
      </dgm:t>
    </dgm:pt>
    <dgm:pt modelId="{6CE6A5AA-00D2-46C0-BC37-942B4D8C0071}" type="pres">
      <dgm:prSet presAssocID="{6D07F0AA-B76D-4FD3-A9F4-DA3235E495C3}" presName="linear" presStyleCnt="0">
        <dgm:presLayoutVars>
          <dgm:dir/>
          <dgm:animLvl val="lvl"/>
          <dgm:resizeHandles val="exact"/>
        </dgm:presLayoutVars>
      </dgm:prSet>
      <dgm:spPr/>
      <dgm:t>
        <a:bodyPr/>
        <a:lstStyle/>
        <a:p>
          <a:endParaRPr lang="en-GB"/>
        </a:p>
      </dgm:t>
    </dgm:pt>
    <dgm:pt modelId="{B136B1F7-C26E-4DEB-8B32-1309407F136A}" type="pres">
      <dgm:prSet presAssocID="{9A452060-0F3D-4EB0-A5B2-61DDE4D64623}" presName="parentLin" presStyleCnt="0"/>
      <dgm:spPr/>
    </dgm:pt>
    <dgm:pt modelId="{300CBFA5-BCCC-4091-A19E-F0349AEABC19}" type="pres">
      <dgm:prSet presAssocID="{9A452060-0F3D-4EB0-A5B2-61DDE4D64623}" presName="parentLeftMargin" presStyleLbl="node1" presStyleIdx="0" presStyleCnt="7"/>
      <dgm:spPr/>
      <dgm:t>
        <a:bodyPr/>
        <a:lstStyle/>
        <a:p>
          <a:endParaRPr lang="en-GB"/>
        </a:p>
      </dgm:t>
    </dgm:pt>
    <dgm:pt modelId="{FDC8FE20-36B4-410D-BCE4-0561DBEDDC43}" type="pres">
      <dgm:prSet presAssocID="{9A452060-0F3D-4EB0-A5B2-61DDE4D64623}" presName="parentText" presStyleLbl="node1" presStyleIdx="0" presStyleCnt="7" custLinFactNeighborX="2263" custLinFactNeighborY="-276">
        <dgm:presLayoutVars>
          <dgm:chMax val="0"/>
          <dgm:bulletEnabled val="1"/>
        </dgm:presLayoutVars>
      </dgm:prSet>
      <dgm:spPr/>
      <dgm:t>
        <a:bodyPr/>
        <a:lstStyle/>
        <a:p>
          <a:endParaRPr lang="en-GB"/>
        </a:p>
      </dgm:t>
    </dgm:pt>
    <dgm:pt modelId="{76175305-2716-484D-8117-65B1562FB58C}" type="pres">
      <dgm:prSet presAssocID="{9A452060-0F3D-4EB0-A5B2-61DDE4D64623}" presName="negativeSpace" presStyleCnt="0"/>
      <dgm:spPr/>
    </dgm:pt>
    <dgm:pt modelId="{A45A5057-ECDE-40D0-9A4E-562C671F140D}" type="pres">
      <dgm:prSet presAssocID="{9A452060-0F3D-4EB0-A5B2-61DDE4D64623}" presName="childText" presStyleLbl="conFgAcc1" presStyleIdx="0" presStyleCnt="7" custLinFactY="7481" custLinFactNeighborY="100000">
        <dgm:presLayoutVars>
          <dgm:bulletEnabled val="1"/>
        </dgm:presLayoutVars>
      </dgm:prSet>
      <dgm:spPr>
        <a:ln>
          <a:solidFill>
            <a:srgbClr val="00B0F0"/>
          </a:solidFill>
        </a:ln>
      </dgm:spPr>
      <dgm:t>
        <a:bodyPr/>
        <a:lstStyle/>
        <a:p>
          <a:endParaRPr lang="en-GB"/>
        </a:p>
      </dgm:t>
    </dgm:pt>
    <dgm:pt modelId="{CC4D81D5-63CD-4854-9575-5C9FD848E127}" type="pres">
      <dgm:prSet presAssocID="{6ECAB10C-969D-4BA0-A2B7-60724763AF9B}" presName="spaceBetweenRectangles" presStyleCnt="0"/>
      <dgm:spPr/>
    </dgm:pt>
    <dgm:pt modelId="{A49B0F22-1586-49F8-837D-35BD2474ED98}" type="pres">
      <dgm:prSet presAssocID="{AE0A4C53-F4FC-4C58-BA14-15AB038D69F1}" presName="parentLin" presStyleCnt="0"/>
      <dgm:spPr/>
    </dgm:pt>
    <dgm:pt modelId="{0769E970-539B-4D82-810A-41930FFD6C66}" type="pres">
      <dgm:prSet presAssocID="{AE0A4C53-F4FC-4C58-BA14-15AB038D69F1}" presName="parentLeftMargin" presStyleLbl="node1" presStyleIdx="0" presStyleCnt="7"/>
      <dgm:spPr/>
      <dgm:t>
        <a:bodyPr/>
        <a:lstStyle/>
        <a:p>
          <a:endParaRPr lang="en-GB"/>
        </a:p>
      </dgm:t>
    </dgm:pt>
    <dgm:pt modelId="{52167EA2-7A16-4D1D-929A-81844C8A3A72}" type="pres">
      <dgm:prSet presAssocID="{AE0A4C53-F4FC-4C58-BA14-15AB038D69F1}" presName="parentText" presStyleLbl="node1" presStyleIdx="1" presStyleCnt="7" custLinFactNeighborX="2263" custLinFactNeighborY="-276">
        <dgm:presLayoutVars>
          <dgm:chMax val="0"/>
          <dgm:bulletEnabled val="1"/>
        </dgm:presLayoutVars>
      </dgm:prSet>
      <dgm:spPr/>
      <dgm:t>
        <a:bodyPr/>
        <a:lstStyle/>
        <a:p>
          <a:endParaRPr lang="en-GB"/>
        </a:p>
      </dgm:t>
    </dgm:pt>
    <dgm:pt modelId="{18EA79C6-F57B-4200-98F5-C61A1E35A834}" type="pres">
      <dgm:prSet presAssocID="{AE0A4C53-F4FC-4C58-BA14-15AB038D69F1}" presName="negativeSpace" presStyleCnt="0"/>
      <dgm:spPr/>
    </dgm:pt>
    <dgm:pt modelId="{AC554DF1-F265-4910-A407-300C20CB5653}" type="pres">
      <dgm:prSet presAssocID="{AE0A4C53-F4FC-4C58-BA14-15AB038D69F1}" presName="childText" presStyleLbl="conFgAcc1" presStyleIdx="1" presStyleCnt="7" custLinFactY="3442" custLinFactNeighborX="388" custLinFactNeighborY="100000">
        <dgm:presLayoutVars>
          <dgm:bulletEnabled val="1"/>
        </dgm:presLayoutVars>
      </dgm:prSet>
      <dgm:spPr>
        <a:ln>
          <a:solidFill>
            <a:srgbClr val="00B0F0"/>
          </a:solidFill>
        </a:ln>
      </dgm:spPr>
      <dgm:t>
        <a:bodyPr/>
        <a:lstStyle/>
        <a:p>
          <a:endParaRPr lang="en-GB"/>
        </a:p>
      </dgm:t>
    </dgm:pt>
    <dgm:pt modelId="{F6407CE2-42C3-4FEF-AA85-5E6952309C2F}" type="pres">
      <dgm:prSet presAssocID="{AF2AC51A-FE51-4186-AC7C-11B7303D5773}" presName="spaceBetweenRectangles" presStyleCnt="0"/>
      <dgm:spPr/>
    </dgm:pt>
    <dgm:pt modelId="{166CA5FC-B653-4504-964C-D621959D5268}" type="pres">
      <dgm:prSet presAssocID="{540F9808-BA39-45AD-B6F7-473D575618AD}" presName="parentLin" presStyleCnt="0"/>
      <dgm:spPr/>
    </dgm:pt>
    <dgm:pt modelId="{104B0635-94B7-49B8-8608-CF3A7FC40E8D}" type="pres">
      <dgm:prSet presAssocID="{540F9808-BA39-45AD-B6F7-473D575618AD}" presName="parentLeftMargin" presStyleLbl="node1" presStyleIdx="1" presStyleCnt="7"/>
      <dgm:spPr/>
      <dgm:t>
        <a:bodyPr/>
        <a:lstStyle/>
        <a:p>
          <a:endParaRPr lang="en-GB"/>
        </a:p>
      </dgm:t>
    </dgm:pt>
    <dgm:pt modelId="{9529376A-4B10-4AC8-93B6-3A8D880C49F4}" type="pres">
      <dgm:prSet presAssocID="{540F9808-BA39-45AD-B6F7-473D575618AD}" presName="parentText" presStyleLbl="node1" presStyleIdx="2" presStyleCnt="7" custLinFactNeighborX="2263" custLinFactNeighborY="-276">
        <dgm:presLayoutVars>
          <dgm:chMax val="0"/>
          <dgm:bulletEnabled val="1"/>
        </dgm:presLayoutVars>
      </dgm:prSet>
      <dgm:spPr/>
      <dgm:t>
        <a:bodyPr/>
        <a:lstStyle/>
        <a:p>
          <a:endParaRPr lang="en-GB"/>
        </a:p>
      </dgm:t>
    </dgm:pt>
    <dgm:pt modelId="{7B392AE6-1ED1-4DAB-9520-5EE54AE5AC8A}" type="pres">
      <dgm:prSet presAssocID="{540F9808-BA39-45AD-B6F7-473D575618AD}" presName="negativeSpace" presStyleCnt="0"/>
      <dgm:spPr/>
    </dgm:pt>
    <dgm:pt modelId="{F97A637D-7131-4C5F-ADA5-F112096685E4}" type="pres">
      <dgm:prSet presAssocID="{540F9808-BA39-45AD-B6F7-473D575618AD}" presName="childText" presStyleLbl="conFgAcc1" presStyleIdx="2" presStyleCnt="7" custLinFactY="3442" custLinFactNeighborX="388" custLinFactNeighborY="100000">
        <dgm:presLayoutVars>
          <dgm:bulletEnabled val="1"/>
        </dgm:presLayoutVars>
      </dgm:prSet>
      <dgm:spPr>
        <a:ln>
          <a:solidFill>
            <a:srgbClr val="00B0F0"/>
          </a:solidFill>
        </a:ln>
      </dgm:spPr>
      <dgm:t>
        <a:bodyPr/>
        <a:lstStyle/>
        <a:p>
          <a:endParaRPr lang="en-GB"/>
        </a:p>
      </dgm:t>
    </dgm:pt>
    <dgm:pt modelId="{D1088AA9-481D-4926-B87B-3D26E73D9644}" type="pres">
      <dgm:prSet presAssocID="{E8869728-51CB-4DB8-A56A-1D1854EFF4D7}" presName="spaceBetweenRectangles" presStyleCnt="0"/>
      <dgm:spPr/>
    </dgm:pt>
    <dgm:pt modelId="{32900A94-FF7B-4E55-A88B-71F520B1566B}" type="pres">
      <dgm:prSet presAssocID="{C84FDC94-CF82-4547-961A-D8C58DF5A1AF}" presName="parentLin" presStyleCnt="0"/>
      <dgm:spPr/>
    </dgm:pt>
    <dgm:pt modelId="{2F123D06-9DD8-409A-BD59-7375E91F3DAE}" type="pres">
      <dgm:prSet presAssocID="{C84FDC94-CF82-4547-961A-D8C58DF5A1AF}" presName="parentLeftMargin" presStyleLbl="node1" presStyleIdx="2" presStyleCnt="7"/>
      <dgm:spPr/>
      <dgm:t>
        <a:bodyPr/>
        <a:lstStyle/>
        <a:p>
          <a:endParaRPr lang="en-GB"/>
        </a:p>
      </dgm:t>
    </dgm:pt>
    <dgm:pt modelId="{C0916B88-D8FA-48E0-A838-03B8629ADDD1}" type="pres">
      <dgm:prSet presAssocID="{C84FDC94-CF82-4547-961A-D8C58DF5A1AF}" presName="parentText" presStyleLbl="node1" presStyleIdx="3" presStyleCnt="7" custLinFactNeighborX="2263" custLinFactNeighborY="-276">
        <dgm:presLayoutVars>
          <dgm:chMax val="0"/>
          <dgm:bulletEnabled val="1"/>
        </dgm:presLayoutVars>
      </dgm:prSet>
      <dgm:spPr/>
      <dgm:t>
        <a:bodyPr/>
        <a:lstStyle/>
        <a:p>
          <a:endParaRPr lang="en-GB"/>
        </a:p>
      </dgm:t>
    </dgm:pt>
    <dgm:pt modelId="{21E15BC3-FB34-4658-BFFD-7249E87C3D62}" type="pres">
      <dgm:prSet presAssocID="{C84FDC94-CF82-4547-961A-D8C58DF5A1AF}" presName="negativeSpace" presStyleCnt="0"/>
      <dgm:spPr/>
    </dgm:pt>
    <dgm:pt modelId="{D1BF299F-BF9D-42BA-ACFC-BC820075533A}" type="pres">
      <dgm:prSet presAssocID="{C84FDC94-CF82-4547-961A-D8C58DF5A1AF}" presName="childText" presStyleLbl="conFgAcc1" presStyleIdx="3" presStyleCnt="7" custLinFactY="3442" custLinFactNeighborX="388" custLinFactNeighborY="100000">
        <dgm:presLayoutVars>
          <dgm:bulletEnabled val="1"/>
        </dgm:presLayoutVars>
      </dgm:prSet>
      <dgm:spPr>
        <a:ln>
          <a:solidFill>
            <a:srgbClr val="00B0F0"/>
          </a:solidFill>
        </a:ln>
      </dgm:spPr>
      <dgm:t>
        <a:bodyPr/>
        <a:lstStyle/>
        <a:p>
          <a:endParaRPr lang="en-GB"/>
        </a:p>
      </dgm:t>
    </dgm:pt>
    <dgm:pt modelId="{FF5EE4B5-C674-4C66-9D6C-0FAE9066C6B0}" type="pres">
      <dgm:prSet presAssocID="{31706AA6-A1BB-4C5C-B659-AE5AA9A9664A}" presName="spaceBetweenRectangles" presStyleCnt="0"/>
      <dgm:spPr/>
    </dgm:pt>
    <dgm:pt modelId="{719B2CDC-063E-46C6-B136-597F5B670EEE}" type="pres">
      <dgm:prSet presAssocID="{C28255EB-6D7C-46BB-AED1-A860CBD215B6}" presName="parentLin" presStyleCnt="0"/>
      <dgm:spPr/>
    </dgm:pt>
    <dgm:pt modelId="{B01FB6DF-35C3-45B8-86C6-1D06D2632D05}" type="pres">
      <dgm:prSet presAssocID="{C28255EB-6D7C-46BB-AED1-A860CBD215B6}" presName="parentLeftMargin" presStyleLbl="node1" presStyleIdx="3" presStyleCnt="7"/>
      <dgm:spPr/>
      <dgm:t>
        <a:bodyPr/>
        <a:lstStyle/>
        <a:p>
          <a:endParaRPr lang="en-GB"/>
        </a:p>
      </dgm:t>
    </dgm:pt>
    <dgm:pt modelId="{CDCC49D9-C803-44CC-8C8B-E83A5A48BC28}" type="pres">
      <dgm:prSet presAssocID="{C28255EB-6D7C-46BB-AED1-A860CBD215B6}" presName="parentText" presStyleLbl="node1" presStyleIdx="4" presStyleCnt="7" custLinFactNeighborX="2263" custLinFactNeighborY="-276">
        <dgm:presLayoutVars>
          <dgm:chMax val="0"/>
          <dgm:bulletEnabled val="1"/>
        </dgm:presLayoutVars>
      </dgm:prSet>
      <dgm:spPr/>
      <dgm:t>
        <a:bodyPr/>
        <a:lstStyle/>
        <a:p>
          <a:endParaRPr lang="en-GB"/>
        </a:p>
      </dgm:t>
    </dgm:pt>
    <dgm:pt modelId="{63AEFBF6-E42F-4500-BF71-6EB0CF5341AA}" type="pres">
      <dgm:prSet presAssocID="{C28255EB-6D7C-46BB-AED1-A860CBD215B6}" presName="negativeSpace" presStyleCnt="0"/>
      <dgm:spPr/>
    </dgm:pt>
    <dgm:pt modelId="{56E94568-1E17-4321-9728-35EB6CB9CDFF}" type="pres">
      <dgm:prSet presAssocID="{C28255EB-6D7C-46BB-AED1-A860CBD215B6}" presName="childText" presStyleLbl="conFgAcc1" presStyleIdx="4" presStyleCnt="7" custLinFactY="3442" custLinFactNeighborX="388" custLinFactNeighborY="100000">
        <dgm:presLayoutVars>
          <dgm:bulletEnabled val="1"/>
        </dgm:presLayoutVars>
      </dgm:prSet>
      <dgm:spPr>
        <a:ln>
          <a:solidFill>
            <a:srgbClr val="00B0F0"/>
          </a:solidFill>
        </a:ln>
      </dgm:spPr>
      <dgm:t>
        <a:bodyPr/>
        <a:lstStyle/>
        <a:p>
          <a:endParaRPr lang="en-GB"/>
        </a:p>
      </dgm:t>
    </dgm:pt>
    <dgm:pt modelId="{F081CC89-D013-4F6E-B258-1FF630D90109}" type="pres">
      <dgm:prSet presAssocID="{068783CE-0A5C-42E4-9949-6F0FFC9F4D69}" presName="spaceBetweenRectangles" presStyleCnt="0"/>
      <dgm:spPr/>
    </dgm:pt>
    <dgm:pt modelId="{E2279078-8056-446A-9347-317F81DA180F}" type="pres">
      <dgm:prSet presAssocID="{763A99AB-EBA7-471E-9D92-2245DEED9350}" presName="parentLin" presStyleCnt="0"/>
      <dgm:spPr/>
    </dgm:pt>
    <dgm:pt modelId="{DE4342B3-E51E-4D08-9F36-0E0CEA2525FA}" type="pres">
      <dgm:prSet presAssocID="{763A99AB-EBA7-471E-9D92-2245DEED9350}" presName="parentLeftMargin" presStyleLbl="node1" presStyleIdx="4" presStyleCnt="7"/>
      <dgm:spPr/>
      <dgm:t>
        <a:bodyPr/>
        <a:lstStyle/>
        <a:p>
          <a:endParaRPr lang="en-GB"/>
        </a:p>
      </dgm:t>
    </dgm:pt>
    <dgm:pt modelId="{56D09547-10A5-4822-BF62-4C8D8473B5C7}" type="pres">
      <dgm:prSet presAssocID="{763A99AB-EBA7-471E-9D92-2245DEED9350}" presName="parentText" presStyleLbl="node1" presStyleIdx="5" presStyleCnt="7" custLinFactNeighborX="2263" custLinFactNeighborY="-276">
        <dgm:presLayoutVars>
          <dgm:chMax val="0"/>
          <dgm:bulletEnabled val="1"/>
        </dgm:presLayoutVars>
      </dgm:prSet>
      <dgm:spPr/>
      <dgm:t>
        <a:bodyPr/>
        <a:lstStyle/>
        <a:p>
          <a:endParaRPr lang="en-GB"/>
        </a:p>
      </dgm:t>
    </dgm:pt>
    <dgm:pt modelId="{868E0AC0-7154-473D-8E30-567D4FE3590D}" type="pres">
      <dgm:prSet presAssocID="{763A99AB-EBA7-471E-9D92-2245DEED9350}" presName="negativeSpace" presStyleCnt="0"/>
      <dgm:spPr/>
    </dgm:pt>
    <dgm:pt modelId="{A9C37714-337C-4FD6-B788-6E18F2C5877E}" type="pres">
      <dgm:prSet presAssocID="{763A99AB-EBA7-471E-9D92-2245DEED9350}" presName="childText" presStyleLbl="conFgAcc1" presStyleIdx="5" presStyleCnt="7" custLinFactY="3442" custLinFactNeighborX="388" custLinFactNeighborY="100000">
        <dgm:presLayoutVars>
          <dgm:bulletEnabled val="1"/>
        </dgm:presLayoutVars>
      </dgm:prSet>
      <dgm:spPr>
        <a:ln>
          <a:solidFill>
            <a:srgbClr val="00B0F0"/>
          </a:solidFill>
        </a:ln>
      </dgm:spPr>
      <dgm:t>
        <a:bodyPr/>
        <a:lstStyle/>
        <a:p>
          <a:endParaRPr lang="en-GB"/>
        </a:p>
      </dgm:t>
    </dgm:pt>
    <dgm:pt modelId="{1FF2ACE0-9ED9-4621-9B30-002331DF9C10}" type="pres">
      <dgm:prSet presAssocID="{09CC2AA8-6B8D-42C4-8287-EFBD55D30403}" presName="spaceBetweenRectangles" presStyleCnt="0"/>
      <dgm:spPr/>
    </dgm:pt>
    <dgm:pt modelId="{7DF083C5-973B-4174-98CE-CC7842A018D3}" type="pres">
      <dgm:prSet presAssocID="{F8B4E9BA-C153-4E75-AB62-38E520E4DE19}" presName="parentLin" presStyleCnt="0"/>
      <dgm:spPr/>
    </dgm:pt>
    <dgm:pt modelId="{7FF2B508-C836-48B6-B98C-ED5B09EB6410}" type="pres">
      <dgm:prSet presAssocID="{F8B4E9BA-C153-4E75-AB62-38E520E4DE19}" presName="parentLeftMargin" presStyleLbl="node1" presStyleIdx="5" presStyleCnt="7"/>
      <dgm:spPr/>
      <dgm:t>
        <a:bodyPr/>
        <a:lstStyle/>
        <a:p>
          <a:endParaRPr lang="en-GB"/>
        </a:p>
      </dgm:t>
    </dgm:pt>
    <dgm:pt modelId="{28747C20-5291-4A71-B31D-B8894BF94799}" type="pres">
      <dgm:prSet presAssocID="{F8B4E9BA-C153-4E75-AB62-38E520E4DE19}" presName="parentText" presStyleLbl="node1" presStyleIdx="6" presStyleCnt="7" custLinFactNeighborX="2263" custLinFactNeighborY="-276">
        <dgm:presLayoutVars>
          <dgm:chMax val="0"/>
          <dgm:bulletEnabled val="1"/>
        </dgm:presLayoutVars>
      </dgm:prSet>
      <dgm:spPr/>
      <dgm:t>
        <a:bodyPr/>
        <a:lstStyle/>
        <a:p>
          <a:endParaRPr lang="en-GB"/>
        </a:p>
      </dgm:t>
    </dgm:pt>
    <dgm:pt modelId="{E9612A03-A509-41CD-ADCC-63C23A467EBE}" type="pres">
      <dgm:prSet presAssocID="{F8B4E9BA-C153-4E75-AB62-38E520E4DE19}" presName="negativeSpace" presStyleCnt="0"/>
      <dgm:spPr/>
    </dgm:pt>
    <dgm:pt modelId="{BDF82A38-451B-453A-932B-A7589C2E1A54}" type="pres">
      <dgm:prSet presAssocID="{F8B4E9BA-C153-4E75-AB62-38E520E4DE19}" presName="childText" presStyleLbl="conFgAcc1" presStyleIdx="6" presStyleCnt="7" custLinFactNeighborX="388" custLinFactNeighborY="42462">
        <dgm:presLayoutVars>
          <dgm:bulletEnabled val="1"/>
        </dgm:presLayoutVars>
      </dgm:prSet>
      <dgm:spPr>
        <a:ln>
          <a:solidFill>
            <a:srgbClr val="00B0F0"/>
          </a:solidFill>
        </a:ln>
      </dgm:spPr>
      <dgm:t>
        <a:bodyPr/>
        <a:lstStyle/>
        <a:p>
          <a:endParaRPr lang="en-GB"/>
        </a:p>
      </dgm:t>
    </dgm:pt>
  </dgm:ptLst>
  <dgm:cxnLst>
    <dgm:cxn modelId="{459DAD2D-A37C-4DF3-BF40-AB6235F0F075}" type="presOf" srcId="{C28255EB-6D7C-46BB-AED1-A860CBD215B6}" destId="{B01FB6DF-35C3-45B8-86C6-1D06D2632D05}" srcOrd="0" destOrd="0" presId="urn:microsoft.com/office/officeart/2005/8/layout/list1"/>
    <dgm:cxn modelId="{9B900CAF-9BBF-4E9B-9A91-06B44DEDC309}" type="presOf" srcId="{AE0A4C53-F4FC-4C58-BA14-15AB038D69F1}" destId="{0769E970-539B-4D82-810A-41930FFD6C66}" srcOrd="0" destOrd="0" presId="urn:microsoft.com/office/officeart/2005/8/layout/list1"/>
    <dgm:cxn modelId="{0507B894-A11B-4EE6-8BC7-0CC38D4ADA6B}" type="presOf" srcId="{763A99AB-EBA7-471E-9D92-2245DEED9350}" destId="{DE4342B3-E51E-4D08-9F36-0E0CEA2525FA}" srcOrd="0" destOrd="0" presId="urn:microsoft.com/office/officeart/2005/8/layout/list1"/>
    <dgm:cxn modelId="{8393908A-AC6C-4B8D-9132-064B2B64D84E}" srcId="{6D07F0AA-B76D-4FD3-A9F4-DA3235E495C3}" destId="{C28255EB-6D7C-46BB-AED1-A860CBD215B6}" srcOrd="4" destOrd="0" parTransId="{03D22252-EC44-421F-8583-68EF71835B2F}" sibTransId="{068783CE-0A5C-42E4-9949-6F0FFC9F4D69}"/>
    <dgm:cxn modelId="{E43F462F-AF72-4167-81AA-EF12E1C4C298}" srcId="{6D07F0AA-B76D-4FD3-A9F4-DA3235E495C3}" destId="{AE0A4C53-F4FC-4C58-BA14-15AB038D69F1}" srcOrd="1" destOrd="0" parTransId="{2C637DBD-40A6-4F74-BF22-7A173C068E2B}" sibTransId="{AF2AC51A-FE51-4186-AC7C-11B7303D5773}"/>
    <dgm:cxn modelId="{A32BF1BE-B6E6-46EF-99E9-37463C3FEF8D}" type="presOf" srcId="{C28255EB-6D7C-46BB-AED1-A860CBD215B6}" destId="{CDCC49D9-C803-44CC-8C8B-E83A5A48BC28}" srcOrd="1" destOrd="0" presId="urn:microsoft.com/office/officeart/2005/8/layout/list1"/>
    <dgm:cxn modelId="{40AB73BB-62B3-49F8-BDD4-6C97010344AE}" type="presOf" srcId="{9A452060-0F3D-4EB0-A5B2-61DDE4D64623}" destId="{300CBFA5-BCCC-4091-A19E-F0349AEABC19}" srcOrd="0" destOrd="0" presId="urn:microsoft.com/office/officeart/2005/8/layout/list1"/>
    <dgm:cxn modelId="{7C9BBCED-7A4B-456D-85F5-17E3268680E2}" srcId="{6D07F0AA-B76D-4FD3-A9F4-DA3235E495C3}" destId="{C84FDC94-CF82-4547-961A-D8C58DF5A1AF}" srcOrd="3" destOrd="0" parTransId="{4A806322-D375-4FBD-B11C-C35A39183F35}" sibTransId="{31706AA6-A1BB-4C5C-B659-AE5AA9A9664A}"/>
    <dgm:cxn modelId="{A6F21805-B319-4795-8ECA-3A4CB285B50E}" type="presOf" srcId="{763A99AB-EBA7-471E-9D92-2245DEED9350}" destId="{56D09547-10A5-4822-BF62-4C8D8473B5C7}" srcOrd="1" destOrd="0" presId="urn:microsoft.com/office/officeart/2005/8/layout/list1"/>
    <dgm:cxn modelId="{247EDFC4-C565-41AF-9FF7-599FE6D20A8A}" type="presOf" srcId="{F8B4E9BA-C153-4E75-AB62-38E520E4DE19}" destId="{7FF2B508-C836-48B6-B98C-ED5B09EB6410}" srcOrd="0" destOrd="0" presId="urn:microsoft.com/office/officeart/2005/8/layout/list1"/>
    <dgm:cxn modelId="{342D92CC-FB1E-45D1-99A3-CDCBBC955681}" type="presOf" srcId="{F8B4E9BA-C153-4E75-AB62-38E520E4DE19}" destId="{28747C20-5291-4A71-B31D-B8894BF94799}" srcOrd="1" destOrd="0" presId="urn:microsoft.com/office/officeart/2005/8/layout/list1"/>
    <dgm:cxn modelId="{909FABCE-4750-40B9-9115-FA5B3FC04BCD}" type="presOf" srcId="{C84FDC94-CF82-4547-961A-D8C58DF5A1AF}" destId="{2F123D06-9DD8-409A-BD59-7375E91F3DAE}" srcOrd="0" destOrd="0" presId="urn:microsoft.com/office/officeart/2005/8/layout/list1"/>
    <dgm:cxn modelId="{0636784F-ADEB-42AE-8510-E05C84B9FC42}" srcId="{6D07F0AA-B76D-4FD3-A9F4-DA3235E495C3}" destId="{9A452060-0F3D-4EB0-A5B2-61DDE4D64623}" srcOrd="0" destOrd="0" parTransId="{F736972E-67B3-4DC4-9755-2A7FB22B9213}" sibTransId="{6ECAB10C-969D-4BA0-A2B7-60724763AF9B}"/>
    <dgm:cxn modelId="{160CE70F-F32A-4573-A013-1B8C4F63D3D0}" type="presOf" srcId="{6D07F0AA-B76D-4FD3-A9F4-DA3235E495C3}" destId="{6CE6A5AA-00D2-46C0-BC37-942B4D8C0071}" srcOrd="0" destOrd="0" presId="urn:microsoft.com/office/officeart/2005/8/layout/list1"/>
    <dgm:cxn modelId="{D8116E9E-A8E8-4369-9162-664ACB7A34EA}" srcId="{6D07F0AA-B76D-4FD3-A9F4-DA3235E495C3}" destId="{763A99AB-EBA7-471E-9D92-2245DEED9350}" srcOrd="5" destOrd="0" parTransId="{427912DD-D175-4CB0-AA0C-18F5CA7380B8}" sibTransId="{09CC2AA8-6B8D-42C4-8287-EFBD55D30403}"/>
    <dgm:cxn modelId="{E5CF42DD-350E-4277-BBE7-C836D1E38D99}" srcId="{6D07F0AA-B76D-4FD3-A9F4-DA3235E495C3}" destId="{540F9808-BA39-45AD-B6F7-473D575618AD}" srcOrd="2" destOrd="0" parTransId="{76EEE9E2-4FEA-47D8-B9E9-1B43694724B8}" sibTransId="{E8869728-51CB-4DB8-A56A-1D1854EFF4D7}"/>
    <dgm:cxn modelId="{746B1A5E-814C-4576-ABEB-3473EAE65F5D}" type="presOf" srcId="{540F9808-BA39-45AD-B6F7-473D575618AD}" destId="{9529376A-4B10-4AC8-93B6-3A8D880C49F4}" srcOrd="1" destOrd="0" presId="urn:microsoft.com/office/officeart/2005/8/layout/list1"/>
    <dgm:cxn modelId="{B2E5CB47-E939-4084-908F-83F04F6EC6E2}" type="presOf" srcId="{C84FDC94-CF82-4547-961A-D8C58DF5A1AF}" destId="{C0916B88-D8FA-48E0-A838-03B8629ADDD1}" srcOrd="1" destOrd="0" presId="urn:microsoft.com/office/officeart/2005/8/layout/list1"/>
    <dgm:cxn modelId="{2638C330-6D4A-4D52-A75C-29EF1C86988E}" type="presOf" srcId="{AE0A4C53-F4FC-4C58-BA14-15AB038D69F1}" destId="{52167EA2-7A16-4D1D-929A-81844C8A3A72}" srcOrd="1" destOrd="0" presId="urn:microsoft.com/office/officeart/2005/8/layout/list1"/>
    <dgm:cxn modelId="{91FEAEA5-73FF-4A29-9F26-FAE6C9302C55}" type="presOf" srcId="{540F9808-BA39-45AD-B6F7-473D575618AD}" destId="{104B0635-94B7-49B8-8608-CF3A7FC40E8D}" srcOrd="0" destOrd="0" presId="urn:microsoft.com/office/officeart/2005/8/layout/list1"/>
    <dgm:cxn modelId="{2F4DCB34-9E51-4AE5-B7B4-E914FF241AE1}" type="presOf" srcId="{9A452060-0F3D-4EB0-A5B2-61DDE4D64623}" destId="{FDC8FE20-36B4-410D-BCE4-0561DBEDDC43}" srcOrd="1" destOrd="0" presId="urn:microsoft.com/office/officeart/2005/8/layout/list1"/>
    <dgm:cxn modelId="{C1B202FA-ADDF-42B5-8570-B841378AA424}" srcId="{6D07F0AA-B76D-4FD3-A9F4-DA3235E495C3}" destId="{F8B4E9BA-C153-4E75-AB62-38E520E4DE19}" srcOrd="6" destOrd="0" parTransId="{93FAA8C0-0934-4AA7-B99B-CFDF7D2BAB43}" sibTransId="{77849D2E-CACD-45D4-8B2D-CCD926BBD59E}"/>
    <dgm:cxn modelId="{5EA53E56-C324-4DEC-B9AF-10456332C10F}" type="presParOf" srcId="{6CE6A5AA-00D2-46C0-BC37-942B4D8C0071}" destId="{B136B1F7-C26E-4DEB-8B32-1309407F136A}" srcOrd="0" destOrd="0" presId="urn:microsoft.com/office/officeart/2005/8/layout/list1"/>
    <dgm:cxn modelId="{0ADC11A1-086C-4E2B-BB16-7A936C19C284}" type="presParOf" srcId="{B136B1F7-C26E-4DEB-8B32-1309407F136A}" destId="{300CBFA5-BCCC-4091-A19E-F0349AEABC19}" srcOrd="0" destOrd="0" presId="urn:microsoft.com/office/officeart/2005/8/layout/list1"/>
    <dgm:cxn modelId="{FF815BCA-4AD7-41F9-A13E-9052E6906DDB}" type="presParOf" srcId="{B136B1F7-C26E-4DEB-8B32-1309407F136A}" destId="{FDC8FE20-36B4-410D-BCE4-0561DBEDDC43}" srcOrd="1" destOrd="0" presId="urn:microsoft.com/office/officeart/2005/8/layout/list1"/>
    <dgm:cxn modelId="{D003A9A3-BA5A-4860-9619-CB752DA0BE35}" type="presParOf" srcId="{6CE6A5AA-00D2-46C0-BC37-942B4D8C0071}" destId="{76175305-2716-484D-8117-65B1562FB58C}" srcOrd="1" destOrd="0" presId="urn:microsoft.com/office/officeart/2005/8/layout/list1"/>
    <dgm:cxn modelId="{CFD6614C-17C1-4A8F-BD7C-982A85A28183}" type="presParOf" srcId="{6CE6A5AA-00D2-46C0-BC37-942B4D8C0071}" destId="{A45A5057-ECDE-40D0-9A4E-562C671F140D}" srcOrd="2" destOrd="0" presId="urn:microsoft.com/office/officeart/2005/8/layout/list1"/>
    <dgm:cxn modelId="{2B1EA6A4-FC5B-4287-BCB2-DA4C4547D52A}" type="presParOf" srcId="{6CE6A5AA-00D2-46C0-BC37-942B4D8C0071}" destId="{CC4D81D5-63CD-4854-9575-5C9FD848E127}" srcOrd="3" destOrd="0" presId="urn:microsoft.com/office/officeart/2005/8/layout/list1"/>
    <dgm:cxn modelId="{D923344B-D4B8-4A4A-8E45-A273AFD91EF9}" type="presParOf" srcId="{6CE6A5AA-00D2-46C0-BC37-942B4D8C0071}" destId="{A49B0F22-1586-49F8-837D-35BD2474ED98}" srcOrd="4" destOrd="0" presId="urn:microsoft.com/office/officeart/2005/8/layout/list1"/>
    <dgm:cxn modelId="{6101F20C-614B-4E6F-928E-37A3D0A9EAC9}" type="presParOf" srcId="{A49B0F22-1586-49F8-837D-35BD2474ED98}" destId="{0769E970-539B-4D82-810A-41930FFD6C66}" srcOrd="0" destOrd="0" presId="urn:microsoft.com/office/officeart/2005/8/layout/list1"/>
    <dgm:cxn modelId="{37069791-383E-4C00-AB65-F6F562C3989C}" type="presParOf" srcId="{A49B0F22-1586-49F8-837D-35BD2474ED98}" destId="{52167EA2-7A16-4D1D-929A-81844C8A3A72}" srcOrd="1" destOrd="0" presId="urn:microsoft.com/office/officeart/2005/8/layout/list1"/>
    <dgm:cxn modelId="{35CEE480-324C-4424-BF4E-734243E43D35}" type="presParOf" srcId="{6CE6A5AA-00D2-46C0-BC37-942B4D8C0071}" destId="{18EA79C6-F57B-4200-98F5-C61A1E35A834}" srcOrd="5" destOrd="0" presId="urn:microsoft.com/office/officeart/2005/8/layout/list1"/>
    <dgm:cxn modelId="{51FF9BFA-4EB8-4523-8E7C-7C76009F6F71}" type="presParOf" srcId="{6CE6A5AA-00D2-46C0-BC37-942B4D8C0071}" destId="{AC554DF1-F265-4910-A407-300C20CB5653}" srcOrd="6" destOrd="0" presId="urn:microsoft.com/office/officeart/2005/8/layout/list1"/>
    <dgm:cxn modelId="{3086BB6F-ECE7-46A1-94BF-584CE72172D1}" type="presParOf" srcId="{6CE6A5AA-00D2-46C0-BC37-942B4D8C0071}" destId="{F6407CE2-42C3-4FEF-AA85-5E6952309C2F}" srcOrd="7" destOrd="0" presId="urn:microsoft.com/office/officeart/2005/8/layout/list1"/>
    <dgm:cxn modelId="{51A8D74F-7D61-4CDC-93EF-25F3FDD440D5}" type="presParOf" srcId="{6CE6A5AA-00D2-46C0-BC37-942B4D8C0071}" destId="{166CA5FC-B653-4504-964C-D621959D5268}" srcOrd="8" destOrd="0" presId="urn:microsoft.com/office/officeart/2005/8/layout/list1"/>
    <dgm:cxn modelId="{92FE8C2F-8C13-4F09-9F22-4414FA25102D}" type="presParOf" srcId="{166CA5FC-B653-4504-964C-D621959D5268}" destId="{104B0635-94B7-49B8-8608-CF3A7FC40E8D}" srcOrd="0" destOrd="0" presId="urn:microsoft.com/office/officeart/2005/8/layout/list1"/>
    <dgm:cxn modelId="{7EEBEF8C-0808-4785-A9A0-338539EA3A28}" type="presParOf" srcId="{166CA5FC-B653-4504-964C-D621959D5268}" destId="{9529376A-4B10-4AC8-93B6-3A8D880C49F4}" srcOrd="1" destOrd="0" presId="urn:microsoft.com/office/officeart/2005/8/layout/list1"/>
    <dgm:cxn modelId="{ECD11C2F-5EC3-49AD-B3A5-05B4FB5545BF}" type="presParOf" srcId="{6CE6A5AA-00D2-46C0-BC37-942B4D8C0071}" destId="{7B392AE6-1ED1-4DAB-9520-5EE54AE5AC8A}" srcOrd="9" destOrd="0" presId="urn:microsoft.com/office/officeart/2005/8/layout/list1"/>
    <dgm:cxn modelId="{35F81FFE-17F9-4C9B-A82E-8A46CA3217D9}" type="presParOf" srcId="{6CE6A5AA-00D2-46C0-BC37-942B4D8C0071}" destId="{F97A637D-7131-4C5F-ADA5-F112096685E4}" srcOrd="10" destOrd="0" presId="urn:microsoft.com/office/officeart/2005/8/layout/list1"/>
    <dgm:cxn modelId="{AB014358-70E1-408B-8362-07C102FB48AE}" type="presParOf" srcId="{6CE6A5AA-00D2-46C0-BC37-942B4D8C0071}" destId="{D1088AA9-481D-4926-B87B-3D26E73D9644}" srcOrd="11" destOrd="0" presId="urn:microsoft.com/office/officeart/2005/8/layout/list1"/>
    <dgm:cxn modelId="{9D6C1D6C-2BF6-4C0D-A872-343E4A4D3207}" type="presParOf" srcId="{6CE6A5AA-00D2-46C0-BC37-942B4D8C0071}" destId="{32900A94-FF7B-4E55-A88B-71F520B1566B}" srcOrd="12" destOrd="0" presId="urn:microsoft.com/office/officeart/2005/8/layout/list1"/>
    <dgm:cxn modelId="{EDDFC183-4C3C-4E33-B57B-E8D292E90E17}" type="presParOf" srcId="{32900A94-FF7B-4E55-A88B-71F520B1566B}" destId="{2F123D06-9DD8-409A-BD59-7375E91F3DAE}" srcOrd="0" destOrd="0" presId="urn:microsoft.com/office/officeart/2005/8/layout/list1"/>
    <dgm:cxn modelId="{68AF07CC-49D1-4397-8B4D-38DC638E7B79}" type="presParOf" srcId="{32900A94-FF7B-4E55-A88B-71F520B1566B}" destId="{C0916B88-D8FA-48E0-A838-03B8629ADDD1}" srcOrd="1" destOrd="0" presId="urn:microsoft.com/office/officeart/2005/8/layout/list1"/>
    <dgm:cxn modelId="{5FA8F39D-B752-4CEB-993F-8491209A862E}" type="presParOf" srcId="{6CE6A5AA-00D2-46C0-BC37-942B4D8C0071}" destId="{21E15BC3-FB34-4658-BFFD-7249E87C3D62}" srcOrd="13" destOrd="0" presId="urn:microsoft.com/office/officeart/2005/8/layout/list1"/>
    <dgm:cxn modelId="{3FBAF898-9155-41CB-946B-0486B994E07E}" type="presParOf" srcId="{6CE6A5AA-00D2-46C0-BC37-942B4D8C0071}" destId="{D1BF299F-BF9D-42BA-ACFC-BC820075533A}" srcOrd="14" destOrd="0" presId="urn:microsoft.com/office/officeart/2005/8/layout/list1"/>
    <dgm:cxn modelId="{A9EF0665-E722-4615-9D86-B722BD1D550B}" type="presParOf" srcId="{6CE6A5AA-00D2-46C0-BC37-942B4D8C0071}" destId="{FF5EE4B5-C674-4C66-9D6C-0FAE9066C6B0}" srcOrd="15" destOrd="0" presId="urn:microsoft.com/office/officeart/2005/8/layout/list1"/>
    <dgm:cxn modelId="{AED8F160-167F-40DB-8AA5-D26ABD2CD86F}" type="presParOf" srcId="{6CE6A5AA-00D2-46C0-BC37-942B4D8C0071}" destId="{719B2CDC-063E-46C6-B136-597F5B670EEE}" srcOrd="16" destOrd="0" presId="urn:microsoft.com/office/officeart/2005/8/layout/list1"/>
    <dgm:cxn modelId="{81DC1C02-79B6-4045-8185-F5BE1BD0C0AE}" type="presParOf" srcId="{719B2CDC-063E-46C6-B136-597F5B670EEE}" destId="{B01FB6DF-35C3-45B8-86C6-1D06D2632D05}" srcOrd="0" destOrd="0" presId="urn:microsoft.com/office/officeart/2005/8/layout/list1"/>
    <dgm:cxn modelId="{F5516366-EACE-4566-A67A-B8B9BC5815C1}" type="presParOf" srcId="{719B2CDC-063E-46C6-B136-597F5B670EEE}" destId="{CDCC49D9-C803-44CC-8C8B-E83A5A48BC28}" srcOrd="1" destOrd="0" presId="urn:microsoft.com/office/officeart/2005/8/layout/list1"/>
    <dgm:cxn modelId="{2EAFE959-C32E-47BC-8936-677AD96D4EE4}" type="presParOf" srcId="{6CE6A5AA-00D2-46C0-BC37-942B4D8C0071}" destId="{63AEFBF6-E42F-4500-BF71-6EB0CF5341AA}" srcOrd="17" destOrd="0" presId="urn:microsoft.com/office/officeart/2005/8/layout/list1"/>
    <dgm:cxn modelId="{DBFFE343-0F4C-4084-B25A-460190129B14}" type="presParOf" srcId="{6CE6A5AA-00D2-46C0-BC37-942B4D8C0071}" destId="{56E94568-1E17-4321-9728-35EB6CB9CDFF}" srcOrd="18" destOrd="0" presId="urn:microsoft.com/office/officeart/2005/8/layout/list1"/>
    <dgm:cxn modelId="{0C9D5D56-9CF5-4C27-BD92-96F8E06CB9DC}" type="presParOf" srcId="{6CE6A5AA-00D2-46C0-BC37-942B4D8C0071}" destId="{F081CC89-D013-4F6E-B258-1FF630D90109}" srcOrd="19" destOrd="0" presId="urn:microsoft.com/office/officeart/2005/8/layout/list1"/>
    <dgm:cxn modelId="{5716AAF5-13CC-4258-A82C-8B68920689C3}" type="presParOf" srcId="{6CE6A5AA-00D2-46C0-BC37-942B4D8C0071}" destId="{E2279078-8056-446A-9347-317F81DA180F}" srcOrd="20" destOrd="0" presId="urn:microsoft.com/office/officeart/2005/8/layout/list1"/>
    <dgm:cxn modelId="{F1D353FA-F29C-4BC3-B630-94773FEDE376}" type="presParOf" srcId="{E2279078-8056-446A-9347-317F81DA180F}" destId="{DE4342B3-E51E-4D08-9F36-0E0CEA2525FA}" srcOrd="0" destOrd="0" presId="urn:microsoft.com/office/officeart/2005/8/layout/list1"/>
    <dgm:cxn modelId="{C83CA146-C214-4288-96DF-490112FFA9CA}" type="presParOf" srcId="{E2279078-8056-446A-9347-317F81DA180F}" destId="{56D09547-10A5-4822-BF62-4C8D8473B5C7}" srcOrd="1" destOrd="0" presId="urn:microsoft.com/office/officeart/2005/8/layout/list1"/>
    <dgm:cxn modelId="{F3FD1948-5E60-4C5C-822C-089FC2536387}" type="presParOf" srcId="{6CE6A5AA-00D2-46C0-BC37-942B4D8C0071}" destId="{868E0AC0-7154-473D-8E30-567D4FE3590D}" srcOrd="21" destOrd="0" presId="urn:microsoft.com/office/officeart/2005/8/layout/list1"/>
    <dgm:cxn modelId="{BCE994C4-3B82-468D-9528-47572961251E}" type="presParOf" srcId="{6CE6A5AA-00D2-46C0-BC37-942B4D8C0071}" destId="{A9C37714-337C-4FD6-B788-6E18F2C5877E}" srcOrd="22" destOrd="0" presId="urn:microsoft.com/office/officeart/2005/8/layout/list1"/>
    <dgm:cxn modelId="{29DDEC2C-1095-4A82-96E5-235AF5977BA6}" type="presParOf" srcId="{6CE6A5AA-00D2-46C0-BC37-942B4D8C0071}" destId="{1FF2ACE0-9ED9-4621-9B30-002331DF9C10}" srcOrd="23" destOrd="0" presId="urn:microsoft.com/office/officeart/2005/8/layout/list1"/>
    <dgm:cxn modelId="{04A4F1FB-11D4-4BA0-9280-6B585E943F98}" type="presParOf" srcId="{6CE6A5AA-00D2-46C0-BC37-942B4D8C0071}" destId="{7DF083C5-973B-4174-98CE-CC7842A018D3}" srcOrd="24" destOrd="0" presId="urn:microsoft.com/office/officeart/2005/8/layout/list1"/>
    <dgm:cxn modelId="{725CF614-73AE-4DB8-AA0C-3D6AAF7DC764}" type="presParOf" srcId="{7DF083C5-973B-4174-98CE-CC7842A018D3}" destId="{7FF2B508-C836-48B6-B98C-ED5B09EB6410}" srcOrd="0" destOrd="0" presId="urn:microsoft.com/office/officeart/2005/8/layout/list1"/>
    <dgm:cxn modelId="{CCAD4AAB-6F44-415E-8CD1-72D574FAFEF7}" type="presParOf" srcId="{7DF083C5-973B-4174-98CE-CC7842A018D3}" destId="{28747C20-5291-4A71-B31D-B8894BF94799}" srcOrd="1" destOrd="0" presId="urn:microsoft.com/office/officeart/2005/8/layout/list1"/>
    <dgm:cxn modelId="{81CB2F6A-7A33-4B1F-BE9D-5B40889866EA}" type="presParOf" srcId="{6CE6A5AA-00D2-46C0-BC37-942B4D8C0071}" destId="{E9612A03-A509-41CD-ADCC-63C23A467EBE}" srcOrd="25" destOrd="0" presId="urn:microsoft.com/office/officeart/2005/8/layout/list1"/>
    <dgm:cxn modelId="{04C182F0-2438-4EF6-A57F-8EFE7C2FA006}" type="presParOf" srcId="{6CE6A5AA-00D2-46C0-BC37-942B4D8C0071}" destId="{BDF82A38-451B-453A-932B-A7589C2E1A54}"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F0B413-5735-4767-8643-45F9D1F1CAA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2D95487-B1A3-41AC-9323-AA527FA80D87}">
      <dgm:prSet phldrT="[Text]"/>
      <dgm:spPr/>
      <dgm:t>
        <a:bodyPr/>
        <a:lstStyle/>
        <a:p>
          <a:r>
            <a:rPr lang="en-GB" dirty="0" smtClean="0"/>
            <a:t>“It’s a lot less formal so can ask a question and have a conversation about something without a well planned out question and having to structure it all.”</a:t>
          </a:r>
          <a:endParaRPr lang="en-GB" dirty="0"/>
        </a:p>
      </dgm:t>
    </dgm:pt>
    <dgm:pt modelId="{06EB3D47-CDB9-4656-BB61-4895A4CA47E2}" type="parTrans" cxnId="{9F975E14-8D44-435A-B187-7EA164FB8362}">
      <dgm:prSet/>
      <dgm:spPr/>
      <dgm:t>
        <a:bodyPr/>
        <a:lstStyle/>
        <a:p>
          <a:endParaRPr lang="en-GB"/>
        </a:p>
      </dgm:t>
    </dgm:pt>
    <dgm:pt modelId="{4BAD4CC4-A35A-4672-AEE7-62D7FB59FEA4}" type="sibTrans" cxnId="{9F975E14-8D44-435A-B187-7EA164FB8362}">
      <dgm:prSet/>
      <dgm:spPr/>
      <dgm:t>
        <a:bodyPr/>
        <a:lstStyle/>
        <a:p>
          <a:endParaRPr lang="en-GB"/>
        </a:p>
      </dgm:t>
    </dgm:pt>
    <dgm:pt modelId="{0AC0E587-CD6F-41F7-B6BF-D13F69854077}">
      <dgm:prSet/>
      <dgm:spPr/>
      <dgm:t>
        <a:bodyPr/>
        <a:lstStyle/>
        <a:p>
          <a:r>
            <a:rPr lang="en-GB" dirty="0" smtClean="0"/>
            <a:t>“You don’t just see your questions, you see everyone’s and sometimes it’s things you didn’t think about before.”</a:t>
          </a:r>
        </a:p>
      </dgm:t>
    </dgm:pt>
    <dgm:pt modelId="{9B1CC191-BB00-4494-9A50-171A7CEF8D89}" type="parTrans" cxnId="{73421659-320B-4F80-B2B7-ED7AFF553FB7}">
      <dgm:prSet/>
      <dgm:spPr/>
      <dgm:t>
        <a:bodyPr/>
        <a:lstStyle/>
        <a:p>
          <a:endParaRPr lang="en-GB"/>
        </a:p>
      </dgm:t>
    </dgm:pt>
    <dgm:pt modelId="{03081562-7ED2-4E18-ABEE-704AB0F41344}" type="sibTrans" cxnId="{73421659-320B-4F80-B2B7-ED7AFF553FB7}">
      <dgm:prSet/>
      <dgm:spPr/>
      <dgm:t>
        <a:bodyPr/>
        <a:lstStyle/>
        <a:p>
          <a:endParaRPr lang="en-GB"/>
        </a:p>
      </dgm:t>
    </dgm:pt>
    <dgm:pt modelId="{DF5065EC-DA03-4464-9651-EED53F25DD48}">
      <dgm:prSet/>
      <dgm:spPr/>
      <dgm:t>
        <a:bodyPr/>
        <a:lstStyle/>
        <a:p>
          <a:r>
            <a:rPr lang="en-GB" dirty="0" smtClean="0"/>
            <a:t>“I find it to be less formal, and more comfortable to ask multiple questions compared to e-mails. ”</a:t>
          </a:r>
        </a:p>
      </dgm:t>
    </dgm:pt>
    <dgm:pt modelId="{40C6BFCB-BE26-4E62-AE32-BC133CBDAE06}" type="parTrans" cxnId="{6F00EC68-4363-4C34-971C-BDF2C242F07C}">
      <dgm:prSet/>
      <dgm:spPr/>
      <dgm:t>
        <a:bodyPr/>
        <a:lstStyle/>
        <a:p>
          <a:endParaRPr lang="en-GB"/>
        </a:p>
      </dgm:t>
    </dgm:pt>
    <dgm:pt modelId="{86AD600C-FA1A-4EAA-B1D5-F69FA2C2A629}" type="sibTrans" cxnId="{6F00EC68-4363-4C34-971C-BDF2C242F07C}">
      <dgm:prSet/>
      <dgm:spPr/>
      <dgm:t>
        <a:bodyPr/>
        <a:lstStyle/>
        <a:p>
          <a:endParaRPr lang="en-GB"/>
        </a:p>
      </dgm:t>
    </dgm:pt>
    <dgm:pt modelId="{5C1F053B-D60E-469F-895B-C1F58BCFF468}">
      <dgm:prSet/>
      <dgm:spPr/>
      <dgm:t>
        <a:bodyPr/>
        <a:lstStyle/>
        <a:p>
          <a:r>
            <a:rPr lang="en-GB" smtClean="0"/>
            <a:t>“Snapchat tutorial is good because I actually enjoy reading the info, and I can absorb key information on the go, without feeling as though I have to sit down and study.”</a:t>
          </a:r>
          <a:endParaRPr lang="en-GB" dirty="0" smtClean="0"/>
        </a:p>
      </dgm:t>
    </dgm:pt>
    <dgm:pt modelId="{0EFF0631-D2A8-45F9-B037-83B7B6AA18D7}" type="parTrans" cxnId="{F071F49D-CFA8-490E-8041-BDCBBB04AEA5}">
      <dgm:prSet/>
      <dgm:spPr/>
      <dgm:t>
        <a:bodyPr/>
        <a:lstStyle/>
        <a:p>
          <a:endParaRPr lang="en-GB"/>
        </a:p>
      </dgm:t>
    </dgm:pt>
    <dgm:pt modelId="{6D8C72C2-BB87-41C5-9F18-08365EE8E36A}" type="sibTrans" cxnId="{F071F49D-CFA8-490E-8041-BDCBBB04AEA5}">
      <dgm:prSet/>
      <dgm:spPr/>
      <dgm:t>
        <a:bodyPr/>
        <a:lstStyle/>
        <a:p>
          <a:endParaRPr lang="en-GB"/>
        </a:p>
      </dgm:t>
    </dgm:pt>
    <dgm:pt modelId="{717FEC79-9FBC-417F-992A-A4AB31501E5B}">
      <dgm:prSet/>
      <dgm:spPr/>
      <dgm:t>
        <a:bodyPr/>
        <a:lstStyle/>
        <a:p>
          <a:r>
            <a:rPr lang="en-GB" dirty="0" smtClean="0"/>
            <a:t>“Because of a quick response, it gives the impression of a conversation and can get a better rapport with both lecturer and class mates.”</a:t>
          </a:r>
        </a:p>
      </dgm:t>
    </dgm:pt>
    <dgm:pt modelId="{99052C42-3A6A-4282-9577-6C01969105FD}" type="parTrans" cxnId="{10902BBC-9A6D-4714-A93A-743C1615567F}">
      <dgm:prSet/>
      <dgm:spPr/>
      <dgm:t>
        <a:bodyPr/>
        <a:lstStyle/>
        <a:p>
          <a:endParaRPr lang="en-GB"/>
        </a:p>
      </dgm:t>
    </dgm:pt>
    <dgm:pt modelId="{B7885D83-4437-4A94-B6B3-2A5FC2DE13BD}" type="sibTrans" cxnId="{10902BBC-9A6D-4714-A93A-743C1615567F}">
      <dgm:prSet/>
      <dgm:spPr/>
      <dgm:t>
        <a:bodyPr/>
        <a:lstStyle/>
        <a:p>
          <a:endParaRPr lang="en-GB"/>
        </a:p>
      </dgm:t>
    </dgm:pt>
    <dgm:pt modelId="{63EB45B7-7138-4F88-A1CE-B13E6FF2B5B2}" type="pres">
      <dgm:prSet presAssocID="{FEF0B413-5735-4767-8643-45F9D1F1CAA4}" presName="diagram" presStyleCnt="0">
        <dgm:presLayoutVars>
          <dgm:dir/>
          <dgm:resizeHandles val="exact"/>
        </dgm:presLayoutVars>
      </dgm:prSet>
      <dgm:spPr/>
      <dgm:t>
        <a:bodyPr/>
        <a:lstStyle/>
        <a:p>
          <a:endParaRPr lang="en-GB"/>
        </a:p>
      </dgm:t>
    </dgm:pt>
    <dgm:pt modelId="{6DFCFB7A-ED50-47C1-B6B8-52BF2C5DE923}" type="pres">
      <dgm:prSet presAssocID="{32D95487-B1A3-41AC-9323-AA527FA80D87}" presName="node" presStyleLbl="node1" presStyleIdx="0" presStyleCnt="5">
        <dgm:presLayoutVars>
          <dgm:bulletEnabled val="1"/>
        </dgm:presLayoutVars>
      </dgm:prSet>
      <dgm:spPr/>
      <dgm:t>
        <a:bodyPr/>
        <a:lstStyle/>
        <a:p>
          <a:endParaRPr lang="en-GB"/>
        </a:p>
      </dgm:t>
    </dgm:pt>
    <dgm:pt modelId="{118C74A7-4FEB-440E-BAA8-C0956A221E35}" type="pres">
      <dgm:prSet presAssocID="{4BAD4CC4-A35A-4672-AEE7-62D7FB59FEA4}" presName="sibTrans" presStyleCnt="0"/>
      <dgm:spPr/>
    </dgm:pt>
    <dgm:pt modelId="{48DFDEAE-1E49-4AE2-BD0A-574BECA6D8F0}" type="pres">
      <dgm:prSet presAssocID="{0AC0E587-CD6F-41F7-B6BF-D13F69854077}" presName="node" presStyleLbl="node1" presStyleIdx="1" presStyleCnt="5">
        <dgm:presLayoutVars>
          <dgm:bulletEnabled val="1"/>
        </dgm:presLayoutVars>
      </dgm:prSet>
      <dgm:spPr/>
      <dgm:t>
        <a:bodyPr/>
        <a:lstStyle/>
        <a:p>
          <a:endParaRPr lang="en-GB"/>
        </a:p>
      </dgm:t>
    </dgm:pt>
    <dgm:pt modelId="{9986B460-9D13-4140-A9F8-D58AE77A7322}" type="pres">
      <dgm:prSet presAssocID="{03081562-7ED2-4E18-ABEE-704AB0F41344}" presName="sibTrans" presStyleCnt="0"/>
      <dgm:spPr/>
    </dgm:pt>
    <dgm:pt modelId="{202C6758-6DAC-4E53-94EA-612060F6A298}" type="pres">
      <dgm:prSet presAssocID="{DF5065EC-DA03-4464-9651-EED53F25DD48}" presName="node" presStyleLbl="node1" presStyleIdx="2" presStyleCnt="5">
        <dgm:presLayoutVars>
          <dgm:bulletEnabled val="1"/>
        </dgm:presLayoutVars>
      </dgm:prSet>
      <dgm:spPr/>
      <dgm:t>
        <a:bodyPr/>
        <a:lstStyle/>
        <a:p>
          <a:endParaRPr lang="en-GB"/>
        </a:p>
      </dgm:t>
    </dgm:pt>
    <dgm:pt modelId="{F39F15E9-1526-4005-8AEA-AD64CBBFC91E}" type="pres">
      <dgm:prSet presAssocID="{86AD600C-FA1A-4EAA-B1D5-F69FA2C2A629}" presName="sibTrans" presStyleCnt="0"/>
      <dgm:spPr/>
    </dgm:pt>
    <dgm:pt modelId="{B48090EA-7EF9-48FA-9661-6550113D524E}" type="pres">
      <dgm:prSet presAssocID="{5C1F053B-D60E-469F-895B-C1F58BCFF468}" presName="node" presStyleLbl="node1" presStyleIdx="3" presStyleCnt="5">
        <dgm:presLayoutVars>
          <dgm:bulletEnabled val="1"/>
        </dgm:presLayoutVars>
      </dgm:prSet>
      <dgm:spPr/>
      <dgm:t>
        <a:bodyPr/>
        <a:lstStyle/>
        <a:p>
          <a:endParaRPr lang="en-GB"/>
        </a:p>
      </dgm:t>
    </dgm:pt>
    <dgm:pt modelId="{D005F81D-C54E-4279-AAF3-88F7F0FF97A5}" type="pres">
      <dgm:prSet presAssocID="{6D8C72C2-BB87-41C5-9F18-08365EE8E36A}" presName="sibTrans" presStyleCnt="0"/>
      <dgm:spPr/>
    </dgm:pt>
    <dgm:pt modelId="{A53F20CF-2E49-4B34-AFB3-5493A0F0E071}" type="pres">
      <dgm:prSet presAssocID="{717FEC79-9FBC-417F-992A-A4AB31501E5B}" presName="node" presStyleLbl="node1" presStyleIdx="4" presStyleCnt="5">
        <dgm:presLayoutVars>
          <dgm:bulletEnabled val="1"/>
        </dgm:presLayoutVars>
      </dgm:prSet>
      <dgm:spPr/>
      <dgm:t>
        <a:bodyPr/>
        <a:lstStyle/>
        <a:p>
          <a:endParaRPr lang="en-GB"/>
        </a:p>
      </dgm:t>
    </dgm:pt>
  </dgm:ptLst>
  <dgm:cxnLst>
    <dgm:cxn modelId="{A11346EE-9039-4EB7-8971-40401A90F699}" type="presOf" srcId="{717FEC79-9FBC-417F-992A-A4AB31501E5B}" destId="{A53F20CF-2E49-4B34-AFB3-5493A0F0E071}" srcOrd="0" destOrd="0" presId="urn:microsoft.com/office/officeart/2005/8/layout/default"/>
    <dgm:cxn modelId="{F071F49D-CFA8-490E-8041-BDCBBB04AEA5}" srcId="{FEF0B413-5735-4767-8643-45F9D1F1CAA4}" destId="{5C1F053B-D60E-469F-895B-C1F58BCFF468}" srcOrd="3" destOrd="0" parTransId="{0EFF0631-D2A8-45F9-B037-83B7B6AA18D7}" sibTransId="{6D8C72C2-BB87-41C5-9F18-08365EE8E36A}"/>
    <dgm:cxn modelId="{14DC5D53-8FBE-44C2-B7F1-A669286E9577}" type="presOf" srcId="{DF5065EC-DA03-4464-9651-EED53F25DD48}" destId="{202C6758-6DAC-4E53-94EA-612060F6A298}" srcOrd="0" destOrd="0" presId="urn:microsoft.com/office/officeart/2005/8/layout/default"/>
    <dgm:cxn modelId="{0893C513-2FF6-4939-85B7-A5C95D99EE06}" type="presOf" srcId="{0AC0E587-CD6F-41F7-B6BF-D13F69854077}" destId="{48DFDEAE-1E49-4AE2-BD0A-574BECA6D8F0}" srcOrd="0" destOrd="0" presId="urn:microsoft.com/office/officeart/2005/8/layout/default"/>
    <dgm:cxn modelId="{5AB8F9F5-4AD2-4FCE-BD1D-D4CCA8FF169D}" type="presOf" srcId="{FEF0B413-5735-4767-8643-45F9D1F1CAA4}" destId="{63EB45B7-7138-4F88-A1CE-B13E6FF2B5B2}" srcOrd="0" destOrd="0" presId="urn:microsoft.com/office/officeart/2005/8/layout/default"/>
    <dgm:cxn modelId="{9F975E14-8D44-435A-B187-7EA164FB8362}" srcId="{FEF0B413-5735-4767-8643-45F9D1F1CAA4}" destId="{32D95487-B1A3-41AC-9323-AA527FA80D87}" srcOrd="0" destOrd="0" parTransId="{06EB3D47-CDB9-4656-BB61-4895A4CA47E2}" sibTransId="{4BAD4CC4-A35A-4672-AEE7-62D7FB59FEA4}"/>
    <dgm:cxn modelId="{82107174-EBB5-4AFC-B791-D037A5B49CA4}" type="presOf" srcId="{32D95487-B1A3-41AC-9323-AA527FA80D87}" destId="{6DFCFB7A-ED50-47C1-B6B8-52BF2C5DE923}" srcOrd="0" destOrd="0" presId="urn:microsoft.com/office/officeart/2005/8/layout/default"/>
    <dgm:cxn modelId="{10902BBC-9A6D-4714-A93A-743C1615567F}" srcId="{FEF0B413-5735-4767-8643-45F9D1F1CAA4}" destId="{717FEC79-9FBC-417F-992A-A4AB31501E5B}" srcOrd="4" destOrd="0" parTransId="{99052C42-3A6A-4282-9577-6C01969105FD}" sibTransId="{B7885D83-4437-4A94-B6B3-2A5FC2DE13BD}"/>
    <dgm:cxn modelId="{73421659-320B-4F80-B2B7-ED7AFF553FB7}" srcId="{FEF0B413-5735-4767-8643-45F9D1F1CAA4}" destId="{0AC0E587-CD6F-41F7-B6BF-D13F69854077}" srcOrd="1" destOrd="0" parTransId="{9B1CC191-BB00-4494-9A50-171A7CEF8D89}" sibTransId="{03081562-7ED2-4E18-ABEE-704AB0F41344}"/>
    <dgm:cxn modelId="{6F00EC68-4363-4C34-971C-BDF2C242F07C}" srcId="{FEF0B413-5735-4767-8643-45F9D1F1CAA4}" destId="{DF5065EC-DA03-4464-9651-EED53F25DD48}" srcOrd="2" destOrd="0" parTransId="{40C6BFCB-BE26-4E62-AE32-BC133CBDAE06}" sibTransId="{86AD600C-FA1A-4EAA-B1D5-F69FA2C2A629}"/>
    <dgm:cxn modelId="{E419A8CC-DB45-406F-ABA8-D5FC00C113EE}" type="presOf" srcId="{5C1F053B-D60E-469F-895B-C1F58BCFF468}" destId="{B48090EA-7EF9-48FA-9661-6550113D524E}" srcOrd="0" destOrd="0" presId="urn:microsoft.com/office/officeart/2005/8/layout/default"/>
    <dgm:cxn modelId="{B887C552-CFC3-4D80-BB2E-432CFC6166A1}" type="presParOf" srcId="{63EB45B7-7138-4F88-A1CE-B13E6FF2B5B2}" destId="{6DFCFB7A-ED50-47C1-B6B8-52BF2C5DE923}" srcOrd="0" destOrd="0" presId="urn:microsoft.com/office/officeart/2005/8/layout/default"/>
    <dgm:cxn modelId="{9F3C6DBA-443E-4725-B7DF-B7AF470E055C}" type="presParOf" srcId="{63EB45B7-7138-4F88-A1CE-B13E6FF2B5B2}" destId="{118C74A7-4FEB-440E-BAA8-C0956A221E35}" srcOrd="1" destOrd="0" presId="urn:microsoft.com/office/officeart/2005/8/layout/default"/>
    <dgm:cxn modelId="{49960880-4C23-41ED-8AE1-419FB60BDC63}" type="presParOf" srcId="{63EB45B7-7138-4F88-A1CE-B13E6FF2B5B2}" destId="{48DFDEAE-1E49-4AE2-BD0A-574BECA6D8F0}" srcOrd="2" destOrd="0" presId="urn:microsoft.com/office/officeart/2005/8/layout/default"/>
    <dgm:cxn modelId="{68C83DC3-5B63-43CA-8186-3485BD1AEC92}" type="presParOf" srcId="{63EB45B7-7138-4F88-A1CE-B13E6FF2B5B2}" destId="{9986B460-9D13-4140-A9F8-D58AE77A7322}" srcOrd="3" destOrd="0" presId="urn:microsoft.com/office/officeart/2005/8/layout/default"/>
    <dgm:cxn modelId="{CC9E86FB-0ADE-4FA8-BD38-EF3A38E6F330}" type="presParOf" srcId="{63EB45B7-7138-4F88-A1CE-B13E6FF2B5B2}" destId="{202C6758-6DAC-4E53-94EA-612060F6A298}" srcOrd="4" destOrd="0" presId="urn:microsoft.com/office/officeart/2005/8/layout/default"/>
    <dgm:cxn modelId="{B68E67F7-3274-4DB3-815B-31ED0B294007}" type="presParOf" srcId="{63EB45B7-7138-4F88-A1CE-B13E6FF2B5B2}" destId="{F39F15E9-1526-4005-8AEA-AD64CBBFC91E}" srcOrd="5" destOrd="0" presId="urn:microsoft.com/office/officeart/2005/8/layout/default"/>
    <dgm:cxn modelId="{BF858260-F033-4F6F-A094-4B3D05AD8838}" type="presParOf" srcId="{63EB45B7-7138-4F88-A1CE-B13E6FF2B5B2}" destId="{B48090EA-7EF9-48FA-9661-6550113D524E}" srcOrd="6" destOrd="0" presId="urn:microsoft.com/office/officeart/2005/8/layout/default"/>
    <dgm:cxn modelId="{FB327604-9ECF-47B6-A7F7-DE3BF2172E0C}" type="presParOf" srcId="{63EB45B7-7138-4F88-A1CE-B13E6FF2B5B2}" destId="{D005F81D-C54E-4279-AAF3-88F7F0FF97A5}" srcOrd="7" destOrd="0" presId="urn:microsoft.com/office/officeart/2005/8/layout/default"/>
    <dgm:cxn modelId="{EAB77499-16B5-4DD7-9E9D-14CE1202EA07}" type="presParOf" srcId="{63EB45B7-7138-4F88-A1CE-B13E6FF2B5B2}" destId="{A53F20CF-2E49-4B34-AFB3-5493A0F0E071}"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B6CF52-9CB6-4ECB-B856-3FE4E4C24E9C}" type="datetimeFigureOut">
              <a:rPr lang="en-GB" smtClean="0"/>
              <a:t>03/09/2019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80B78-0696-4BFD-BA00-9D87DBC5BA29}" type="slidenum">
              <a:rPr lang="en-GB" smtClean="0"/>
              <a:t>‹#›</a:t>
            </a:fld>
            <a:endParaRPr lang="en-GB"/>
          </a:p>
        </p:txBody>
      </p:sp>
    </p:spTree>
    <p:extLst>
      <p:ext uri="{BB962C8B-B14F-4D97-AF65-F5344CB8AC3E}">
        <p14:creationId xmlns:p14="http://schemas.microsoft.com/office/powerpoint/2010/main" val="1270249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ewinternet.org/2017/06/06/the-internet-of-things-connectivity-binge-what-are-the-implication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hbr.org/2014/11/how-smart-connected-products-are-transforming-competit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guardian.com/technology/2019/aug/13/teen-smart-fridge-twitter-grounde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llaccess.com/merge/archive/29580/2019-this-is-what-happens-in-an-internet-minut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llaccess.com/merge/archive/29580/2019-this-is-what-happens-in-an-internet-minut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ltc.alt.ac.uk/blog/2019/08/maren-deepwell-in-conversation-with-sheila-macneil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oc.gov/"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ordart.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igionline.org/internet-survey-2019"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igionline.org/internet-survey-2019"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europarl.europa.eu/RegData/etudes/STUD/2015/536455/IPOL_STU(2015)536455_EN.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jstor.org/stable/109539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co.org.uk/global/cookies/"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internetsociety.org/resources/ota/2019/2018-online-trust-audit-and-honor-roll/"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ww.internetsociety.org/wp-content/uploads/2019/04/2018-Online-Trust-Audit-Final-Updated.pdf" TargetMode="External"/><Relationship Id="rId4" Type="http://schemas.openxmlformats.org/officeDocument/2006/relationships/hyperlink" Target="https://www.internetsociety.org/wp-content/uploads/2018/07/2018-Audit-Infographic.pdf"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internetsociety.org/resources/ota/2019/2018-online-trust-audit-and-honor-roll/"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www.internetsociety.org/wp-content/uploads/2019/04/2018-Online-Trust-Audit-Final-Updated.pdf" TargetMode="External"/><Relationship Id="rId4" Type="http://schemas.openxmlformats.org/officeDocument/2006/relationships/hyperlink" Target="https://www.internetsociety.org/wp-content/uploads/2018/07/2018-Audit-Infographic.pdf"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ico.org.uk/your-data-matters/be-data-aware/social-media-privacy-setting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ico.org.uk/your-data-matter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ico.org.uk/media/your-data-matters/documents/2614882/ydm-facebook-factsheet.pdf" TargetMode="External"/><Relationship Id="rId7" Type="http://schemas.openxmlformats.org/officeDocument/2006/relationships/hyperlink" Target="https://ico.org.uk/media/your-data-matters/documents/2614883/ydm-google-factsheet.pdf"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ico.org.uk/media/your-data-matters/documents/2614884/ydm-linkedin-factsheet.pdf" TargetMode="External"/><Relationship Id="rId5" Type="http://schemas.openxmlformats.org/officeDocument/2006/relationships/hyperlink" Target="https://ico.org.uk/media/your-data-matters/documents/2614885/ydm-snapchat-factsheet.pdf" TargetMode="External"/><Relationship Id="rId4" Type="http://schemas.openxmlformats.org/officeDocument/2006/relationships/hyperlink" Target="https://ico.org.uk/media/your-data-matters/documents/2614886/ydm-twitter-factsheet.pdf"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ico.org.uk/your-data-matter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blogs.lse.ac.uk/impactofsocialsciences/2019/07/03/scientistswhoselfie-how-sharing-selfies-can-build-trust-in-science/"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inclusivedesign.ca/wp-content/uploads/2016/03/Treviranus-Web4All-Paper_accessible-PDF.pdf"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twitter.com/JennyCameron/status/1161564592104976385?s=20"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s://twitter.com/Stemettes/status/1161872486285205505?s=20" TargetMode="External"/><Relationship Id="rId4" Type="http://schemas.openxmlformats.org/officeDocument/2006/relationships/hyperlink" Target="https://twitter.com/lburdenmedia/status/1161567578097180672?s=2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economist.com/graphic-detail/2019/08/08/americas-social-media-addiction-is-getting-worse"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bbc.co.uk/news/technology-44640959"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rsph.org.uk/uploads/assets/uploaded/8c1612c4-54aa-4b8d-8b61281f19fb6d86.pdf"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93360/Online_Harms_White_Paper.pdf"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sharechecklist.gov.uk/"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lornamcampbell.org/wp-content/uploads/2018/05/Starting-CMALT-Advice-from-the-community.pdf"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suzannessnapchat.wordpress.com/"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suzannessnapchat.wordpress.com/"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statista.com/statistics/545967/snapchat-app-dau/"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frontiersin.org/articles/10.3389/feduc.2018.00065/full"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byod4learning.wordpress.com/about/the-team-jan-2018/"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lthechat.com/organisinggroup/"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lthechat.com/lthechat-awards/"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lornamcampbell.org/university-of-edinburgh/professional-blogging-acknowledging-social-media-harassment/" TargetMode="External"/><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affordances of </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a:t>
            </a:fld>
            <a:endParaRPr lang="en-GB" dirty="0"/>
          </a:p>
        </p:txBody>
      </p:sp>
    </p:spTree>
    <p:extLst>
      <p:ext uri="{BB962C8B-B14F-4D97-AF65-F5344CB8AC3E}">
        <p14:creationId xmlns:p14="http://schemas.microsoft.com/office/powerpoint/2010/main" val="1685246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Gross, N. (1999) The Earth will don an electronic skin, </a:t>
            </a:r>
            <a:r>
              <a:rPr lang="en-GB" dirty="0" err="1" smtClean="0"/>
              <a:t>Bloomsberg</a:t>
            </a:r>
            <a:r>
              <a:rPr lang="en-GB" dirty="0" smtClean="0"/>
              <a:t>. https://www.bloomberg.com/news/articles/1999-08-29/14-the-earth-will-don-an-electronic-skin</a:t>
            </a:r>
          </a:p>
          <a:p>
            <a:endParaRPr lang="en-GB" dirty="0"/>
          </a:p>
        </p:txBody>
      </p:sp>
      <p:sp>
        <p:nvSpPr>
          <p:cNvPr id="4" name="Slide Number Placeholder 3"/>
          <p:cNvSpPr>
            <a:spLocks noGrp="1"/>
          </p:cNvSpPr>
          <p:nvPr>
            <p:ph type="sldNum" sz="quarter" idx="10"/>
          </p:nvPr>
        </p:nvSpPr>
        <p:spPr/>
        <p:txBody>
          <a:bodyPr/>
          <a:lstStyle/>
          <a:p>
            <a:fld id="{5A8E50D0-EB59-4436-98BE-D5940EDF9C75}" type="slidenum">
              <a:rPr lang="en-GB" smtClean="0"/>
              <a:t>16</a:t>
            </a:fld>
            <a:endParaRPr lang="en-GB"/>
          </a:p>
        </p:txBody>
      </p:sp>
    </p:spTree>
    <p:extLst>
      <p:ext uri="{BB962C8B-B14F-4D97-AF65-F5344CB8AC3E}">
        <p14:creationId xmlns:p14="http://schemas.microsoft.com/office/powerpoint/2010/main" val="3420174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https://www.pewinternet.org/2017/06/06/the-internet-of-things-connectivity-binge-what-are-the-implications/</a:t>
            </a:r>
            <a:endParaRPr lang="en-GB" dirty="0" smtClean="0"/>
          </a:p>
          <a:p>
            <a:r>
              <a:rPr lang="en-GB" dirty="0" smtClean="0">
                <a:hlinkClick r:id="rId4"/>
              </a:rPr>
              <a:t>https://hbr.org/2014/11/how-smart-connected-products-are-transforming-competition</a:t>
            </a:r>
            <a:endParaRPr lang="en-GB" dirty="0"/>
          </a:p>
        </p:txBody>
      </p:sp>
      <p:sp>
        <p:nvSpPr>
          <p:cNvPr id="4" name="Slide Number Placeholder 3"/>
          <p:cNvSpPr>
            <a:spLocks noGrp="1"/>
          </p:cNvSpPr>
          <p:nvPr>
            <p:ph type="sldNum" sz="quarter" idx="10"/>
          </p:nvPr>
        </p:nvSpPr>
        <p:spPr/>
        <p:txBody>
          <a:bodyPr/>
          <a:lstStyle/>
          <a:p>
            <a:fld id="{5A8E50D0-EB59-4436-98BE-D5940EDF9C75}" type="slidenum">
              <a:rPr lang="en-GB" smtClean="0"/>
              <a:t>17</a:t>
            </a:fld>
            <a:endParaRPr lang="en-GB"/>
          </a:p>
        </p:txBody>
      </p:sp>
    </p:spTree>
    <p:extLst>
      <p:ext uri="{BB962C8B-B14F-4D97-AF65-F5344CB8AC3E}">
        <p14:creationId xmlns:p14="http://schemas.microsoft.com/office/powerpoint/2010/main" val="3982352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8AC91B-CC97-43BD-ABC8-CE835E9FC9BA}" type="slidenum">
              <a:rPr lang="en-GB" smtClean="0"/>
              <a:t>18</a:t>
            </a:fld>
            <a:endParaRPr lang="en-GB"/>
          </a:p>
        </p:txBody>
      </p:sp>
    </p:spTree>
    <p:extLst>
      <p:ext uri="{BB962C8B-B14F-4D97-AF65-F5344CB8AC3E}">
        <p14:creationId xmlns:p14="http://schemas.microsoft.com/office/powerpoint/2010/main" val="4005780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https://www.theguardian.com/technology/2019/aug/13/teen-smart-fridge-twitter-grounded</a:t>
            </a:r>
            <a:endParaRPr lang="en-GB" dirty="0"/>
          </a:p>
        </p:txBody>
      </p:sp>
      <p:sp>
        <p:nvSpPr>
          <p:cNvPr id="4" name="Slide Number Placeholder 3"/>
          <p:cNvSpPr>
            <a:spLocks noGrp="1"/>
          </p:cNvSpPr>
          <p:nvPr>
            <p:ph type="sldNum" sz="quarter" idx="10"/>
          </p:nvPr>
        </p:nvSpPr>
        <p:spPr/>
        <p:txBody>
          <a:bodyPr/>
          <a:lstStyle/>
          <a:p>
            <a:fld id="{B28AC91B-CC97-43BD-ABC8-CE835E9FC9BA}" type="slidenum">
              <a:rPr lang="en-GB" smtClean="0"/>
              <a:t>19</a:t>
            </a:fld>
            <a:endParaRPr lang="en-GB"/>
          </a:p>
        </p:txBody>
      </p:sp>
    </p:spTree>
    <p:extLst>
      <p:ext uri="{BB962C8B-B14F-4D97-AF65-F5344CB8AC3E}">
        <p14:creationId xmlns:p14="http://schemas.microsoft.com/office/powerpoint/2010/main" val="1130622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Katz, J. E. and Rice, R. E. (2002) Social consequences if internet use: access, involvement and interaction. Massachusetts: MIT</a:t>
            </a:r>
          </a:p>
          <a:p>
            <a:endParaRPr lang="en-GB" dirty="0"/>
          </a:p>
        </p:txBody>
      </p:sp>
      <p:sp>
        <p:nvSpPr>
          <p:cNvPr id="4" name="Slide Number Placeholder 3"/>
          <p:cNvSpPr>
            <a:spLocks noGrp="1"/>
          </p:cNvSpPr>
          <p:nvPr>
            <p:ph type="sldNum" sz="quarter" idx="10"/>
          </p:nvPr>
        </p:nvSpPr>
        <p:spPr/>
        <p:txBody>
          <a:bodyPr/>
          <a:lstStyle/>
          <a:p>
            <a:fld id="{7FEF33E5-E2E9-4B7D-A58D-06DD82415C6D}" type="slidenum">
              <a:rPr lang="en-GB" smtClean="0"/>
              <a:t>23</a:t>
            </a:fld>
            <a:endParaRPr lang="en-GB"/>
          </a:p>
        </p:txBody>
      </p:sp>
    </p:spTree>
    <p:extLst>
      <p:ext uri="{BB962C8B-B14F-4D97-AF65-F5344CB8AC3E}">
        <p14:creationId xmlns:p14="http://schemas.microsoft.com/office/powerpoint/2010/main" val="3949528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Weber, K. (2012) Surveillance, Sousveillance, Equiveillance: Google Glasses.  Available at SSRN: http://dx.doi.org/10.2139/ssrn.2095355 </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24</a:t>
            </a:fld>
            <a:endParaRPr lang="en-GB"/>
          </a:p>
        </p:txBody>
      </p:sp>
    </p:spTree>
    <p:extLst>
      <p:ext uri="{BB962C8B-B14F-4D97-AF65-F5344CB8AC3E}">
        <p14:creationId xmlns:p14="http://schemas.microsoft.com/office/powerpoint/2010/main" val="597985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Panopticon Prison - Elevation, section and plan of Jeremy Bentham's Panopticon prison, executed by Willey </a:t>
            </a:r>
            <a:r>
              <a:rPr lang="en-GB" dirty="0" err="1" smtClean="0"/>
              <a:t>Reveley</a:t>
            </a:r>
            <a:r>
              <a:rPr lang="en-GB" dirty="0" smtClean="0"/>
              <a:t>, 1791</a:t>
            </a:r>
          </a:p>
          <a:p>
            <a:r>
              <a:rPr lang="en-GB" dirty="0" smtClean="0"/>
              <a:t>https://en.wikipedia.org/wiki/Panopticon</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Zuboff, S. (1989) In the age of the smart machine: the future of work and power.</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25</a:t>
            </a:fld>
            <a:endParaRPr lang="en-GB"/>
          </a:p>
        </p:txBody>
      </p:sp>
    </p:spTree>
    <p:extLst>
      <p:ext uri="{BB962C8B-B14F-4D97-AF65-F5344CB8AC3E}">
        <p14:creationId xmlns:p14="http://schemas.microsoft.com/office/powerpoint/2010/main" val="3581055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Clarke, R. (1987) Dataveillance http://www.rogerclarke.com/DV/DVR.html</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Poster, M. (1990) The mode of information. Chicago: University of Chicago Press.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Rheingold, H. (1993) The Virtual Community: Homesteading on the Electronic Frontier. https://www.rheingold.com/vc/book/10.html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Gandy, O. (1993) The Panoptic Sort: A Political Economy of Personal Information. Boulder: Westview Press.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Lyon, D. (1994) The Electronic Eye. The	Rise of Surveillance Society. Cambridge:	Polity Press. </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26</a:t>
            </a:fld>
            <a:endParaRPr lang="en-GB"/>
          </a:p>
        </p:txBody>
      </p:sp>
    </p:spTree>
    <p:extLst>
      <p:ext uri="{BB962C8B-B14F-4D97-AF65-F5344CB8AC3E}">
        <p14:creationId xmlns:p14="http://schemas.microsoft.com/office/powerpoint/2010/main" val="3737207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27</a:t>
            </a:fld>
            <a:endParaRPr lang="en-GB"/>
          </a:p>
        </p:txBody>
      </p:sp>
    </p:spTree>
    <p:extLst>
      <p:ext uri="{BB962C8B-B14F-4D97-AF65-F5344CB8AC3E}">
        <p14:creationId xmlns:p14="http://schemas.microsoft.com/office/powerpoint/2010/main" val="2898013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Mann, s., Nolan, J. and Wellman, B. (2003) Sousveillance: Inventing and using wearable computing devices for data collection in surveillance environments. Surveillance and Society, 1(3), pp. 331-355.</a:t>
            </a:r>
          </a:p>
          <a:p>
            <a:pPr marL="0" indent="0">
              <a:buNone/>
            </a:pPr>
            <a:r>
              <a:rPr lang="en-GB" dirty="0" smtClean="0"/>
              <a:t>https://ojs.library.queensu.ca/index.php/surveillance-and-society/article/view/3344/3306</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28</a:t>
            </a:fld>
            <a:endParaRPr lang="en-GB"/>
          </a:p>
        </p:txBody>
      </p:sp>
    </p:spTree>
    <p:extLst>
      <p:ext uri="{BB962C8B-B14F-4D97-AF65-F5344CB8AC3E}">
        <p14:creationId xmlns:p14="http://schemas.microsoft.com/office/powerpoint/2010/main" val="364664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2</a:t>
            </a:fld>
            <a:endParaRPr lang="en-GB" dirty="0"/>
          </a:p>
        </p:txBody>
      </p:sp>
    </p:spTree>
    <p:extLst>
      <p:ext uri="{BB962C8B-B14F-4D97-AF65-F5344CB8AC3E}">
        <p14:creationId xmlns:p14="http://schemas.microsoft.com/office/powerpoint/2010/main" val="2473029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Mann, s., Nolan, J. and Wellman, B. (2003) Sousveillance: Inventing and using wearable computing devices for data collection in surveillance environments. Surveillance and Society, 1(3), pp. 331-355.</a:t>
            </a:r>
          </a:p>
          <a:p>
            <a:pPr marL="0" indent="0">
              <a:buNone/>
            </a:pPr>
            <a:r>
              <a:rPr lang="en-GB" dirty="0" smtClean="0"/>
              <a:t>https://ojs.library.queensu.ca/index.php/surveillance-and-society/article/view/3344/3306</a:t>
            </a:r>
          </a:p>
          <a:p>
            <a:pPr marL="0" indent="0">
              <a:buNone/>
            </a:pPr>
            <a:endParaRPr lang="en-GB" dirty="0" smtClean="0"/>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29</a:t>
            </a:fld>
            <a:endParaRPr lang="en-GB"/>
          </a:p>
        </p:txBody>
      </p:sp>
    </p:spTree>
    <p:extLst>
      <p:ext uri="{BB962C8B-B14F-4D97-AF65-F5344CB8AC3E}">
        <p14:creationId xmlns:p14="http://schemas.microsoft.com/office/powerpoint/2010/main" val="3608161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Weber, K. (2012) Surveillance, Sousveillance, Equiveillance: Google Glasses.  </a:t>
            </a:r>
            <a:r>
              <a:rPr lang="fr-FR" dirty="0" err="1" smtClean="0"/>
              <a:t>Available</a:t>
            </a:r>
            <a:r>
              <a:rPr lang="fr-FR" dirty="0" smtClean="0"/>
              <a:t> at SSRN: http://dx.doi.org/10.2139/ssrn.2095355 </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30</a:t>
            </a:fld>
            <a:endParaRPr lang="en-GB"/>
          </a:p>
        </p:txBody>
      </p:sp>
    </p:spTree>
    <p:extLst>
      <p:ext uri="{BB962C8B-B14F-4D97-AF65-F5344CB8AC3E}">
        <p14:creationId xmlns:p14="http://schemas.microsoft.com/office/powerpoint/2010/main" val="3940787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445868-358D-4E27-8CDC-B13BB7386D91}" type="slidenum">
              <a:rPr lang="en-GB" smtClean="0"/>
              <a:t>31</a:t>
            </a:fld>
            <a:endParaRPr lang="en-GB" dirty="0"/>
          </a:p>
        </p:txBody>
      </p:sp>
    </p:spTree>
    <p:extLst>
      <p:ext uri="{BB962C8B-B14F-4D97-AF65-F5344CB8AC3E}">
        <p14:creationId xmlns:p14="http://schemas.microsoft.com/office/powerpoint/2010/main" val="74672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TED talk https://www.ted.com/talks/eli_pariser_beware_online_filter_bubbles</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32</a:t>
            </a:fld>
            <a:endParaRPr lang="en-GB"/>
          </a:p>
        </p:txBody>
      </p:sp>
    </p:spTree>
    <p:extLst>
      <p:ext uri="{BB962C8B-B14F-4D97-AF65-F5344CB8AC3E}">
        <p14:creationId xmlns:p14="http://schemas.microsoft.com/office/powerpoint/2010/main" val="3717795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Flaxman, S, </a:t>
            </a:r>
            <a:r>
              <a:rPr lang="en-GB" dirty="0" err="1" smtClean="0"/>
              <a:t>Goel</a:t>
            </a:r>
            <a:r>
              <a:rPr lang="en-GB" dirty="0" smtClean="0"/>
              <a:t>, S, and Rao, J. M. (2016) Filter Bubbles, Echo Chambers, and Online News Consumption, Public Opinion Quarterly, 80 (1) pp 298–320, https://doi.org/10.1093/poq/nfw006 </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33</a:t>
            </a:fld>
            <a:endParaRPr lang="en-GB"/>
          </a:p>
        </p:txBody>
      </p:sp>
    </p:spTree>
    <p:extLst>
      <p:ext uri="{BB962C8B-B14F-4D97-AF65-F5344CB8AC3E}">
        <p14:creationId xmlns:p14="http://schemas.microsoft.com/office/powerpoint/2010/main" val="337043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34</a:t>
            </a:fld>
            <a:endParaRPr lang="en-GB"/>
          </a:p>
        </p:txBody>
      </p:sp>
    </p:spTree>
    <p:extLst>
      <p:ext uri="{BB962C8B-B14F-4D97-AF65-F5344CB8AC3E}">
        <p14:creationId xmlns:p14="http://schemas.microsoft.com/office/powerpoint/2010/main" val="3679897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cap="all" dirty="0" smtClean="0"/>
              <a:t>RCNT.EU/UN8BG</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36</a:t>
            </a:fld>
            <a:endParaRPr lang="en-GB"/>
          </a:p>
        </p:txBody>
      </p:sp>
    </p:spTree>
    <p:extLst>
      <p:ext uri="{BB962C8B-B14F-4D97-AF65-F5344CB8AC3E}">
        <p14:creationId xmlns:p14="http://schemas.microsoft.com/office/powerpoint/2010/main" val="1993844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https://www.allaccess.com/merge/archive/29580/2019-this-is-what-happens-in-an-internet-minute</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38</a:t>
            </a:fld>
            <a:endParaRPr lang="en-GB"/>
          </a:p>
        </p:txBody>
      </p:sp>
    </p:spTree>
    <p:extLst>
      <p:ext uri="{BB962C8B-B14F-4D97-AF65-F5344CB8AC3E}">
        <p14:creationId xmlns:p14="http://schemas.microsoft.com/office/powerpoint/2010/main" val="3273228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https://www.allaccess.com/merge/archive/29580/2019-this-is-what-happens-in-an-internet-minute</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39</a:t>
            </a:fld>
            <a:endParaRPr lang="en-GB"/>
          </a:p>
        </p:txBody>
      </p:sp>
    </p:spTree>
    <p:extLst>
      <p:ext uri="{BB962C8B-B14F-4D97-AF65-F5344CB8AC3E}">
        <p14:creationId xmlns:p14="http://schemas.microsoft.com/office/powerpoint/2010/main" val="26611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https://www.statista.com/chart/19058/how-many-websites-are-there/</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40</a:t>
            </a:fld>
            <a:endParaRPr lang="en-GB"/>
          </a:p>
        </p:txBody>
      </p:sp>
    </p:spTree>
    <p:extLst>
      <p:ext uri="{BB962C8B-B14F-4D97-AF65-F5344CB8AC3E}">
        <p14:creationId xmlns:p14="http://schemas.microsoft.com/office/powerpoint/2010/main" val="106552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https://altc.alt.ac.uk/blog/2019/08/maren-deepwell-in-conversation-with-sheila-macneill/</a:t>
            </a:r>
            <a:endParaRPr lang="en-GB" dirty="0"/>
          </a:p>
        </p:txBody>
      </p:sp>
      <p:sp>
        <p:nvSpPr>
          <p:cNvPr id="4" name="Slide Number Placeholder 3"/>
          <p:cNvSpPr>
            <a:spLocks noGrp="1"/>
          </p:cNvSpPr>
          <p:nvPr>
            <p:ph type="sldNum" sz="quarter" idx="10"/>
          </p:nvPr>
        </p:nvSpPr>
        <p:spPr/>
        <p:txBody>
          <a:bodyPr/>
          <a:lstStyle/>
          <a:p>
            <a:fld id="{7FEF33E5-E2E9-4B7D-A58D-06DD82415C6D}" type="slidenum">
              <a:rPr lang="en-GB" smtClean="0"/>
              <a:t>5</a:t>
            </a:fld>
            <a:endParaRPr lang="en-GB" dirty="0"/>
          </a:p>
        </p:txBody>
      </p:sp>
    </p:spTree>
    <p:extLst>
      <p:ext uri="{BB962C8B-B14F-4D97-AF65-F5344CB8AC3E}">
        <p14:creationId xmlns:p14="http://schemas.microsoft.com/office/powerpoint/2010/main" val="3002604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Sumner, S. (2016) You: For Sale: Protecting </a:t>
            </a:r>
            <a:r>
              <a:rPr lang="en-GB" dirty="0" err="1" smtClean="0"/>
              <a:t>Yor</a:t>
            </a:r>
            <a:r>
              <a:rPr lang="en-GB" dirty="0" smtClean="0"/>
              <a:t> Personal Data. Waltham MA: </a:t>
            </a:r>
            <a:r>
              <a:rPr lang="en-GB" dirty="0" err="1" smtClean="0"/>
              <a:t>Syngress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Library </a:t>
            </a:r>
            <a:r>
              <a:rPr lang="en-GB" smtClean="0"/>
              <a:t>of Congress </a:t>
            </a:r>
            <a:r>
              <a:rPr lang="en-GB" smtClean="0">
                <a:hlinkClick r:id="rId3"/>
              </a:rPr>
              <a:t>https://www.loc.gov/</a:t>
            </a:r>
            <a:endParaRPr lang="en-GB" smtClean="0"/>
          </a:p>
          <a:p>
            <a:endParaRPr lang="en-GB" dirty="0"/>
          </a:p>
        </p:txBody>
      </p:sp>
      <p:sp>
        <p:nvSpPr>
          <p:cNvPr id="4" name="Slide Number Placeholder 3"/>
          <p:cNvSpPr>
            <a:spLocks noGrp="1"/>
          </p:cNvSpPr>
          <p:nvPr>
            <p:ph type="sldNum" sz="quarter" idx="10"/>
          </p:nvPr>
        </p:nvSpPr>
        <p:spPr/>
        <p:txBody>
          <a:bodyPr/>
          <a:lstStyle/>
          <a:p>
            <a:fld id="{BDD63931-BBE3-49E8-B6EC-C9148D06BAEC}" type="slidenum">
              <a:rPr lang="en-GB" smtClean="0"/>
              <a:t>42</a:t>
            </a:fld>
            <a:endParaRPr lang="en-GB"/>
          </a:p>
        </p:txBody>
      </p:sp>
    </p:spTree>
    <p:extLst>
      <p:ext uri="{BB962C8B-B14F-4D97-AF65-F5344CB8AC3E}">
        <p14:creationId xmlns:p14="http://schemas.microsoft.com/office/powerpoint/2010/main" val="2748509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Created using </a:t>
            </a:r>
            <a:r>
              <a:rPr lang="en-GB" smtClean="0">
                <a:hlinkClick r:id="rId3"/>
              </a:rPr>
              <a:t>https://wordart.com/</a:t>
            </a:r>
            <a:endParaRPr lang="en-GB"/>
          </a:p>
        </p:txBody>
      </p:sp>
      <p:sp>
        <p:nvSpPr>
          <p:cNvPr id="4" name="Slide Number Placeholder 3"/>
          <p:cNvSpPr>
            <a:spLocks noGrp="1"/>
          </p:cNvSpPr>
          <p:nvPr>
            <p:ph type="sldNum" sz="quarter" idx="10"/>
          </p:nvPr>
        </p:nvSpPr>
        <p:spPr/>
        <p:txBody>
          <a:bodyPr/>
          <a:lstStyle/>
          <a:p>
            <a:fld id="{0B380B78-0696-4BFD-BA00-9D87DBC5BA29}" type="slidenum">
              <a:rPr lang="en-GB" smtClean="0"/>
              <a:t>43</a:t>
            </a:fld>
            <a:endParaRPr lang="en-GB"/>
          </a:p>
        </p:txBody>
      </p:sp>
    </p:spTree>
    <p:extLst>
      <p:ext uri="{BB962C8B-B14F-4D97-AF65-F5344CB8AC3E}">
        <p14:creationId xmlns:p14="http://schemas.microsoft.com/office/powerpoint/2010/main" val="965372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https://commons.wikimedia.org/wiki/File:17th-century_unknown_painters_-_Still-Life_with_Books_-_WGA23542.jpg</a:t>
            </a:r>
          </a:p>
          <a:p>
            <a:endParaRPr lang="en-GB" dirty="0" smtClean="0"/>
          </a:p>
          <a:p>
            <a:r>
              <a:rPr lang="en-GB" dirty="0" smtClean="0"/>
              <a:t>Cited in Blair, A. (2003) Reading Strategies for Coping with Information Overload ca. 1550-1700</a:t>
            </a:r>
          </a:p>
          <a:p>
            <a:r>
              <a:rPr lang="en-GB" dirty="0" smtClean="0"/>
              <a:t>Ann Blair. Journal of the History of Ideas, 64 (1), pp. 11-28 https://dash.harvard.edu/bitstream/handle/1/3228379/blair%202003.pdf?sequence=2</a:t>
            </a:r>
          </a:p>
        </p:txBody>
      </p:sp>
      <p:sp>
        <p:nvSpPr>
          <p:cNvPr id="4" name="Slide Number Placeholder 3"/>
          <p:cNvSpPr>
            <a:spLocks noGrp="1"/>
          </p:cNvSpPr>
          <p:nvPr>
            <p:ph type="sldNum" sz="quarter" idx="10"/>
          </p:nvPr>
        </p:nvSpPr>
        <p:spPr/>
        <p:txBody>
          <a:bodyPr/>
          <a:lstStyle/>
          <a:p>
            <a:fld id="{33260827-E055-427F-A8DB-E7A98F37BF1D}" type="slidenum">
              <a:rPr lang="en-GB" smtClean="0"/>
              <a:t>45</a:t>
            </a:fld>
            <a:endParaRPr lang="en-GB"/>
          </a:p>
        </p:txBody>
      </p:sp>
    </p:spTree>
    <p:extLst>
      <p:ext uri="{BB962C8B-B14F-4D97-AF65-F5344CB8AC3E}">
        <p14:creationId xmlns:p14="http://schemas.microsoft.com/office/powerpoint/2010/main" val="3879038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Strother</a:t>
            </a:r>
            <a:r>
              <a:rPr lang="en-GB" dirty="0" smtClean="0"/>
              <a:t>, J. B., </a:t>
            </a:r>
            <a:r>
              <a:rPr lang="en-GB" dirty="0" err="1" smtClean="0"/>
              <a:t>Ulijn</a:t>
            </a:r>
            <a:r>
              <a:rPr lang="en-GB" dirty="0" smtClean="0"/>
              <a:t>, J. M. and </a:t>
            </a:r>
            <a:r>
              <a:rPr lang="en-GB" dirty="0" err="1" smtClean="0"/>
              <a:t>Fazal</a:t>
            </a:r>
            <a:r>
              <a:rPr lang="en-GB" dirty="0" smtClean="0"/>
              <a:t>, Z. (2012) Information Overload: An International Challenge for Professional Engineers and Technical Communicators. Hoboken, New Jersey: John Wiley and Sons.</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46</a:t>
            </a:fld>
            <a:endParaRPr lang="en-GB"/>
          </a:p>
        </p:txBody>
      </p:sp>
    </p:spTree>
    <p:extLst>
      <p:ext uri="{BB962C8B-B14F-4D97-AF65-F5344CB8AC3E}">
        <p14:creationId xmlns:p14="http://schemas.microsoft.com/office/powerpoint/2010/main" val="3017849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https://www.cigionline.org/internet-survey-2019</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47</a:t>
            </a:fld>
            <a:endParaRPr lang="en-GB"/>
          </a:p>
        </p:txBody>
      </p:sp>
    </p:spTree>
    <p:extLst>
      <p:ext uri="{BB962C8B-B14F-4D97-AF65-F5344CB8AC3E}">
        <p14:creationId xmlns:p14="http://schemas.microsoft.com/office/powerpoint/2010/main" val="3311747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https://www.cigionline.org/internet-survey-2019</a:t>
            </a:r>
            <a:endParaRPr lang="en-GB" dirty="0" smtClean="0"/>
          </a:p>
          <a:p>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52</a:t>
            </a:fld>
            <a:endParaRPr lang="en-GB"/>
          </a:p>
        </p:txBody>
      </p:sp>
    </p:spTree>
    <p:extLst>
      <p:ext uri="{BB962C8B-B14F-4D97-AF65-F5344CB8AC3E}">
        <p14:creationId xmlns:p14="http://schemas.microsoft.com/office/powerpoint/2010/main" val="2516725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https://www.internetsociety.org/wp-content/uploads/2019/04/2018-Online-Trust-Audit-Final-Updated.pdf</a:t>
            </a:r>
            <a:endParaRPr lang="en-GB"/>
          </a:p>
        </p:txBody>
      </p:sp>
      <p:sp>
        <p:nvSpPr>
          <p:cNvPr id="4" name="Slide Number Placeholder 3"/>
          <p:cNvSpPr>
            <a:spLocks noGrp="1"/>
          </p:cNvSpPr>
          <p:nvPr>
            <p:ph type="sldNum" sz="quarter" idx="10"/>
          </p:nvPr>
        </p:nvSpPr>
        <p:spPr/>
        <p:txBody>
          <a:bodyPr/>
          <a:lstStyle/>
          <a:p>
            <a:fld id="{0B380B78-0696-4BFD-BA00-9D87DBC5BA29}" type="slidenum">
              <a:rPr lang="en-GB" smtClean="0"/>
              <a:t>55</a:t>
            </a:fld>
            <a:endParaRPr lang="en-GB"/>
          </a:p>
        </p:txBody>
      </p:sp>
    </p:spTree>
    <p:extLst>
      <p:ext uri="{BB962C8B-B14F-4D97-AF65-F5344CB8AC3E}">
        <p14:creationId xmlns:p14="http://schemas.microsoft.com/office/powerpoint/2010/main" val="3684199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Fuster</a:t>
            </a:r>
            <a:r>
              <a:rPr lang="en-GB" dirty="0" smtClean="0"/>
              <a:t>, G. and </a:t>
            </a:r>
            <a:r>
              <a:rPr lang="en-GB" dirty="0" err="1" smtClean="0"/>
              <a:t>Scherrer</a:t>
            </a:r>
            <a:r>
              <a:rPr lang="en-GB" dirty="0" smtClean="0"/>
              <a:t>, A. (2015) Big Data and smart devices and their impact on privacy </a:t>
            </a:r>
            <a:r>
              <a:rPr lang="en-GB" dirty="0" smtClean="0">
                <a:hlinkClick r:id="rId3"/>
              </a:rPr>
              <a:t>http://www.europarl.europa.eu/RegData/etudes/STUD/2015/536455/IPOL_STU(2015)536455_EN.pdf</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56</a:t>
            </a:fld>
            <a:endParaRPr lang="en-GB"/>
          </a:p>
        </p:txBody>
      </p:sp>
    </p:spTree>
    <p:extLst>
      <p:ext uri="{BB962C8B-B14F-4D97-AF65-F5344CB8AC3E}">
        <p14:creationId xmlns:p14="http://schemas.microsoft.com/office/powerpoint/2010/main" val="2584643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Buttararelli</a:t>
            </a:r>
            <a:r>
              <a:rPr lang="en-GB" dirty="0" smtClean="0"/>
              <a:t>, G. (2015) Big data, big data protection: challenges and innovative solutions. ERA Conference on Recent Developments in Data Protection Law. https://edps.europa.eu/sites/edp/files/publication/15-05-11_era_speech_en.pdf</a:t>
            </a:r>
            <a:endParaRPr lang="en-GB" dirty="0"/>
          </a:p>
        </p:txBody>
      </p:sp>
      <p:sp>
        <p:nvSpPr>
          <p:cNvPr id="4" name="Slide Number Placeholder 3"/>
          <p:cNvSpPr>
            <a:spLocks noGrp="1"/>
          </p:cNvSpPr>
          <p:nvPr>
            <p:ph type="sldNum" sz="quarter" idx="10"/>
          </p:nvPr>
        </p:nvSpPr>
        <p:spPr/>
        <p:txBody>
          <a:bodyPr/>
          <a:lstStyle/>
          <a:p>
            <a:fld id="{5A8E50D0-EB59-4436-98BE-D5940EDF9C75}" type="slidenum">
              <a:rPr lang="en-GB" smtClean="0"/>
              <a:t>57</a:t>
            </a:fld>
            <a:endParaRPr lang="en-GB"/>
          </a:p>
        </p:txBody>
      </p:sp>
    </p:spTree>
    <p:extLst>
      <p:ext uri="{BB962C8B-B14F-4D97-AF65-F5344CB8AC3E}">
        <p14:creationId xmlns:p14="http://schemas.microsoft.com/office/powerpoint/2010/main" val="3459671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https://www.theguardian.com/technology/2014/may/13/right-to-be-forgotten-eu-court-google-search-results</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58</a:t>
            </a:fld>
            <a:endParaRPr lang="en-GB"/>
          </a:p>
        </p:txBody>
      </p:sp>
    </p:spTree>
    <p:extLst>
      <p:ext uri="{BB962C8B-B14F-4D97-AF65-F5344CB8AC3E}">
        <p14:creationId xmlns:p14="http://schemas.microsoft.com/office/powerpoint/2010/main" val="611593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Tapper, C. (1977). Computers and Privacy. </a:t>
            </a:r>
            <a:r>
              <a:rPr lang="en-GB" sz="1200" i="1" dirty="0" smtClean="0"/>
              <a:t>The Modern Law Review,</a:t>
            </a:r>
            <a:r>
              <a:rPr lang="en-GB" sz="1200" dirty="0" smtClean="0"/>
              <a:t> </a:t>
            </a:r>
            <a:r>
              <a:rPr lang="en-GB" sz="1200" i="1" dirty="0" smtClean="0"/>
              <a:t>40</a:t>
            </a:r>
            <a:r>
              <a:rPr lang="en-GB" sz="1200" dirty="0" smtClean="0"/>
              <a:t>(2), 198-200. </a:t>
            </a:r>
            <a:r>
              <a:rPr lang="en-GB" sz="1200" dirty="0" smtClean="0">
                <a:hlinkClick r:id="rId3"/>
              </a:rPr>
              <a:t>http://www.jstor.org/stable/1095396</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8</a:t>
            </a:fld>
            <a:endParaRPr lang="en-GB"/>
          </a:p>
        </p:txBody>
      </p:sp>
    </p:spTree>
    <p:extLst>
      <p:ext uri="{BB962C8B-B14F-4D97-AF65-F5344CB8AC3E}">
        <p14:creationId xmlns:p14="http://schemas.microsoft.com/office/powerpoint/2010/main" val="2800682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GDPR 25 May 2018</a:t>
            </a:r>
            <a:endParaRPr lang="en-GB" dirty="0"/>
          </a:p>
        </p:txBody>
      </p:sp>
      <p:sp>
        <p:nvSpPr>
          <p:cNvPr id="4" name="Slide Number Placeholder 3"/>
          <p:cNvSpPr>
            <a:spLocks noGrp="1"/>
          </p:cNvSpPr>
          <p:nvPr>
            <p:ph type="sldNum" sz="quarter" idx="10"/>
          </p:nvPr>
        </p:nvSpPr>
        <p:spPr/>
        <p:txBody>
          <a:bodyPr/>
          <a:lstStyle/>
          <a:p>
            <a:fld id="{5A8E50D0-EB59-4436-98BE-D5940EDF9C75}" type="slidenum">
              <a:rPr lang="en-GB" smtClean="0"/>
              <a:t>61</a:t>
            </a:fld>
            <a:endParaRPr lang="en-GB"/>
          </a:p>
        </p:txBody>
      </p:sp>
    </p:spTree>
    <p:extLst>
      <p:ext uri="{BB962C8B-B14F-4D97-AF65-F5344CB8AC3E}">
        <p14:creationId xmlns:p14="http://schemas.microsoft.com/office/powerpoint/2010/main" val="155914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https://ico.org.uk/global/cookies/</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65</a:t>
            </a:fld>
            <a:endParaRPr lang="en-GB"/>
          </a:p>
        </p:txBody>
      </p:sp>
    </p:spTree>
    <p:extLst>
      <p:ext uri="{BB962C8B-B14F-4D97-AF65-F5344CB8AC3E}">
        <p14:creationId xmlns:p14="http://schemas.microsoft.com/office/powerpoint/2010/main" val="3336524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https://www.internetsociety.org/resources/ota/2019/2018-online-trust-audit-and-honor-roll/</a:t>
            </a:r>
            <a:endParaRPr lang="en-GB" dirty="0" smtClean="0"/>
          </a:p>
          <a:p>
            <a:endParaRPr lang="en-GB" dirty="0" smtClean="0"/>
          </a:p>
          <a:p>
            <a:r>
              <a:rPr lang="en-GB" dirty="0" smtClean="0"/>
              <a:t>Infographic: </a:t>
            </a:r>
            <a:r>
              <a:rPr lang="en-GB" dirty="0" smtClean="0">
                <a:hlinkClick r:id="rId4"/>
              </a:rPr>
              <a:t>https://www.internetsociety.org/wp-content/uploads/2018/07/2018-Audit-Infographic.pdf</a:t>
            </a:r>
            <a:endParaRPr lang="en-GB" dirty="0" smtClean="0"/>
          </a:p>
          <a:p>
            <a:endParaRPr lang="en-GB" dirty="0" smtClean="0"/>
          </a:p>
          <a:p>
            <a:r>
              <a:rPr lang="en-GB" dirty="0" smtClean="0"/>
              <a:t>Report: </a:t>
            </a:r>
            <a:r>
              <a:rPr lang="en-GB" dirty="0" smtClean="0">
                <a:hlinkClick r:id="rId5"/>
              </a:rPr>
              <a:t>https://www.internetsociety.org/wp-content/uploads/2019/04/2018-Online-Trust-Audit-Final-Updated.pdf</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67</a:t>
            </a:fld>
            <a:endParaRPr lang="en-GB"/>
          </a:p>
        </p:txBody>
      </p:sp>
    </p:spTree>
    <p:extLst>
      <p:ext uri="{BB962C8B-B14F-4D97-AF65-F5344CB8AC3E}">
        <p14:creationId xmlns:p14="http://schemas.microsoft.com/office/powerpoint/2010/main" val="2043172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https://www.internetsociety.org/resources/ota/2019/2018-online-trust-audit-and-honor-roll/</a:t>
            </a:r>
            <a:endParaRPr lang="en-GB" dirty="0" smtClean="0"/>
          </a:p>
          <a:p>
            <a:endParaRPr lang="en-GB" dirty="0" smtClean="0"/>
          </a:p>
          <a:p>
            <a:r>
              <a:rPr lang="en-GB" dirty="0" smtClean="0"/>
              <a:t>Infographic: </a:t>
            </a:r>
            <a:r>
              <a:rPr lang="en-GB" dirty="0" smtClean="0">
                <a:hlinkClick r:id="rId4"/>
              </a:rPr>
              <a:t>https://www.internetsociety.org/wp-content/uploads/2018/07/2018-Audit-Infographic.pdf</a:t>
            </a:r>
            <a:endParaRPr lang="en-GB" dirty="0" smtClean="0"/>
          </a:p>
          <a:p>
            <a:endParaRPr lang="en-GB" dirty="0" smtClean="0"/>
          </a:p>
          <a:p>
            <a:r>
              <a:rPr lang="en-GB" dirty="0" smtClean="0"/>
              <a:t>Report: </a:t>
            </a:r>
            <a:r>
              <a:rPr lang="en-GB" dirty="0" smtClean="0">
                <a:hlinkClick r:id="rId5"/>
              </a:rPr>
              <a:t>https://www.internetsociety.org/wp-content/uploads/2019/04/2018-Online-Trust-Audit-Final-Updated.pdf</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68</a:t>
            </a:fld>
            <a:endParaRPr lang="en-GB"/>
          </a:p>
        </p:txBody>
      </p:sp>
    </p:spTree>
    <p:extLst>
      <p:ext uri="{BB962C8B-B14F-4D97-AF65-F5344CB8AC3E}">
        <p14:creationId xmlns:p14="http://schemas.microsoft.com/office/powerpoint/2010/main" val="2043172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https://ico.org.uk/your-data-matters/be-data-aware/social-media-privacy-settings/</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69</a:t>
            </a:fld>
            <a:endParaRPr lang="en-GB"/>
          </a:p>
        </p:txBody>
      </p:sp>
    </p:spTree>
    <p:extLst>
      <p:ext uri="{BB962C8B-B14F-4D97-AF65-F5344CB8AC3E}">
        <p14:creationId xmlns:p14="http://schemas.microsoft.com/office/powerpoint/2010/main" val="3719190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https://ico.org.uk/your-data-matters/</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70</a:t>
            </a:fld>
            <a:endParaRPr lang="en-GB"/>
          </a:p>
        </p:txBody>
      </p:sp>
    </p:spTree>
    <p:extLst>
      <p:ext uri="{BB962C8B-B14F-4D97-AF65-F5344CB8AC3E}">
        <p14:creationId xmlns:p14="http://schemas.microsoft.com/office/powerpoint/2010/main" val="2627692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Facebook: </a:t>
            </a:r>
            <a:r>
              <a:rPr lang="en-GB" dirty="0" smtClean="0">
                <a:hlinkClick r:id="rId3"/>
              </a:rPr>
              <a:t>https://ico.org.uk/media/your-data-matters/documents/2614882/ydm-facebook-factsheet.pdf</a:t>
            </a:r>
            <a:endParaRPr lang="en-GB" dirty="0" smtClean="0"/>
          </a:p>
          <a:p>
            <a:r>
              <a:rPr lang="en-GB" dirty="0" smtClean="0"/>
              <a:t>Twitter: </a:t>
            </a:r>
            <a:r>
              <a:rPr lang="en-GB" dirty="0" smtClean="0">
                <a:hlinkClick r:id="rId4"/>
              </a:rPr>
              <a:t>https://ico.org.uk/media/your-data-matters/documents/2614886/ydm-twitter-factsheet.pdf</a:t>
            </a:r>
            <a:endParaRPr lang="en-GB" dirty="0" smtClean="0"/>
          </a:p>
          <a:p>
            <a:r>
              <a:rPr lang="en-GB" dirty="0" smtClean="0"/>
              <a:t>Snapchat: </a:t>
            </a:r>
            <a:r>
              <a:rPr lang="en-GB" dirty="0" smtClean="0">
                <a:hlinkClick r:id="rId5"/>
              </a:rPr>
              <a:t>https://ico.org.uk/media/your-data-matters/documents/2614885/ydm-snapchat-factsheet.pdf</a:t>
            </a:r>
            <a:endParaRPr lang="en-GB" dirty="0" smtClean="0"/>
          </a:p>
          <a:p>
            <a:r>
              <a:rPr lang="en-GB" dirty="0" smtClean="0"/>
              <a:t>LinkedIn: </a:t>
            </a:r>
            <a:r>
              <a:rPr lang="en-GB" dirty="0" smtClean="0">
                <a:hlinkClick r:id="rId6"/>
              </a:rPr>
              <a:t>https://ico.org.uk/media/your-data-matters/documents/2614884/ydm-linkedin-factsheet.pdf</a:t>
            </a:r>
            <a:endParaRPr lang="en-GB" dirty="0" smtClean="0"/>
          </a:p>
          <a:p>
            <a:r>
              <a:rPr lang="en-GB" dirty="0" smtClean="0"/>
              <a:t>Google:</a:t>
            </a:r>
            <a:r>
              <a:rPr lang="en-GB" baseline="0" dirty="0" smtClean="0"/>
              <a:t> </a:t>
            </a:r>
            <a:r>
              <a:rPr lang="en-GB" dirty="0" smtClean="0">
                <a:hlinkClick r:id="rId7"/>
              </a:rPr>
              <a:t>https://ico.org.uk/media/your-data-matters/documents/2614883/ydm-google-factsheet.pdf</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72</a:t>
            </a:fld>
            <a:endParaRPr lang="en-GB"/>
          </a:p>
        </p:txBody>
      </p:sp>
    </p:spTree>
    <p:extLst>
      <p:ext uri="{BB962C8B-B14F-4D97-AF65-F5344CB8AC3E}">
        <p14:creationId xmlns:p14="http://schemas.microsoft.com/office/powerpoint/2010/main" val="177738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https://ico.org.uk/your-data-matters/</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73</a:t>
            </a:fld>
            <a:endParaRPr lang="en-GB"/>
          </a:p>
        </p:txBody>
      </p:sp>
    </p:spTree>
    <p:extLst>
      <p:ext uri="{BB962C8B-B14F-4D97-AF65-F5344CB8AC3E}">
        <p14:creationId xmlns:p14="http://schemas.microsoft.com/office/powerpoint/2010/main" val="3668007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https://ico.org.uk/media/for-organisations/documents/2614158/ico-introduction-to-the-data-protection-bill.pdf</a:t>
            </a:r>
          </a:p>
        </p:txBody>
      </p:sp>
      <p:sp>
        <p:nvSpPr>
          <p:cNvPr id="4" name="Slide Number Placeholder 3"/>
          <p:cNvSpPr>
            <a:spLocks noGrp="1"/>
          </p:cNvSpPr>
          <p:nvPr>
            <p:ph type="sldNum" sz="quarter" idx="10"/>
          </p:nvPr>
        </p:nvSpPr>
        <p:spPr/>
        <p:txBody>
          <a:bodyPr/>
          <a:lstStyle/>
          <a:p>
            <a:fld id="{0B380B78-0696-4BFD-BA00-9D87DBC5BA29}" type="slidenum">
              <a:rPr lang="en-GB" smtClean="0"/>
              <a:t>74</a:t>
            </a:fld>
            <a:endParaRPr lang="en-GB"/>
          </a:p>
        </p:txBody>
      </p:sp>
    </p:spTree>
    <p:extLst>
      <p:ext uri="{BB962C8B-B14F-4D97-AF65-F5344CB8AC3E}">
        <p14:creationId xmlns:p14="http://schemas.microsoft.com/office/powerpoint/2010/main" val="1363451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https://ico.org.uk/for-organisations/guide-to-data-protection/guide-to-the-general-data-protection-regulation-gdpr/individual-rights/right-to-erasure/</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75</a:t>
            </a:fld>
            <a:endParaRPr lang="en-GB"/>
          </a:p>
        </p:txBody>
      </p:sp>
    </p:spTree>
    <p:extLst>
      <p:ext uri="{BB962C8B-B14F-4D97-AF65-F5344CB8AC3E}">
        <p14:creationId xmlns:p14="http://schemas.microsoft.com/office/powerpoint/2010/main" val="177561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Orwell, G. (1949) Nineteen Eighty-Four</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9</a:t>
            </a:fld>
            <a:endParaRPr lang="en-GB"/>
          </a:p>
        </p:txBody>
      </p:sp>
    </p:spTree>
    <p:extLst>
      <p:ext uri="{BB962C8B-B14F-4D97-AF65-F5344CB8AC3E}">
        <p14:creationId xmlns:p14="http://schemas.microsoft.com/office/powerpoint/2010/main" val="9462790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https://www.theguardian.com/business/2019/jul/08/ba-fine-customer-data-breach-british-airways</a:t>
            </a:r>
          </a:p>
          <a:p>
            <a:r>
              <a:rPr lang="en-GB" dirty="0" smtClean="0"/>
              <a:t>https://www.theguardian.com/business/2019/jul/09/marriott-fined-over-gdpr-breach-ico</a:t>
            </a:r>
          </a:p>
          <a:p>
            <a:r>
              <a:rPr lang="en-GB" dirty="0" smtClean="0"/>
              <a:t>https://www.theguardian.com/business/2019/jul/10/gdpr-fines-ba-british-airways-marriott-data-watchdog</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76</a:t>
            </a:fld>
            <a:endParaRPr lang="en-GB"/>
          </a:p>
        </p:txBody>
      </p:sp>
    </p:spTree>
    <p:extLst>
      <p:ext uri="{BB962C8B-B14F-4D97-AF65-F5344CB8AC3E}">
        <p14:creationId xmlns:p14="http://schemas.microsoft.com/office/powerpoint/2010/main" val="1338376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https://www.theguardian.com/business/2019/jul/10/gdpr-fines-ba-british-airways-marriott-data-watchdog</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77</a:t>
            </a:fld>
            <a:endParaRPr lang="en-GB"/>
          </a:p>
        </p:txBody>
      </p:sp>
    </p:spTree>
    <p:extLst>
      <p:ext uri="{BB962C8B-B14F-4D97-AF65-F5344CB8AC3E}">
        <p14:creationId xmlns:p14="http://schemas.microsoft.com/office/powerpoint/2010/main" val="1338376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http://gdprcoalition.ie/wp-content/uploads/2017/03/Life.jpg</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78</a:t>
            </a:fld>
            <a:endParaRPr lang="en-GB"/>
          </a:p>
        </p:txBody>
      </p:sp>
    </p:spTree>
    <p:extLst>
      <p:ext uri="{BB962C8B-B14F-4D97-AF65-F5344CB8AC3E}">
        <p14:creationId xmlns:p14="http://schemas.microsoft.com/office/powerpoint/2010/main" val="8767346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https://www.jisc.ac.uk/blog/a-year-to-get-your-act-together-how-universities-and-colleges-should-be-preparing-for-new-data-regulations#</a:t>
            </a:r>
            <a:endParaRPr lang="en-GB"/>
          </a:p>
        </p:txBody>
      </p:sp>
      <p:sp>
        <p:nvSpPr>
          <p:cNvPr id="4" name="Slide Number Placeholder 3"/>
          <p:cNvSpPr>
            <a:spLocks noGrp="1"/>
          </p:cNvSpPr>
          <p:nvPr>
            <p:ph type="sldNum" sz="quarter" idx="10"/>
          </p:nvPr>
        </p:nvSpPr>
        <p:spPr/>
        <p:txBody>
          <a:bodyPr/>
          <a:lstStyle/>
          <a:p>
            <a:fld id="{0B380B78-0696-4BFD-BA00-9D87DBC5BA29}" type="slidenum">
              <a:rPr lang="en-GB" smtClean="0"/>
              <a:t>80</a:t>
            </a:fld>
            <a:endParaRPr lang="en-GB"/>
          </a:p>
        </p:txBody>
      </p:sp>
    </p:spTree>
    <p:extLst>
      <p:ext uri="{BB962C8B-B14F-4D97-AF65-F5344CB8AC3E}">
        <p14:creationId xmlns:p14="http://schemas.microsoft.com/office/powerpoint/2010/main" val="4132734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https://twitter.com/suebecks/status/1168308506878984192?s=20</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81</a:t>
            </a:fld>
            <a:endParaRPr lang="en-GB"/>
          </a:p>
        </p:txBody>
      </p:sp>
    </p:spTree>
    <p:extLst>
      <p:ext uri="{BB962C8B-B14F-4D97-AF65-F5344CB8AC3E}">
        <p14:creationId xmlns:p14="http://schemas.microsoft.com/office/powerpoint/2010/main" val="1784130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a:t>
            </a:r>
            <a:r>
              <a:rPr lang="en-GB" dirty="0" smtClean="0"/>
              <a:t>://wearesocial.sg/blog/2014/04/social-brands-ebook-2/</a:t>
            </a:r>
            <a:endParaRPr lang="en-GB" dirty="0"/>
          </a:p>
        </p:txBody>
      </p:sp>
      <p:sp>
        <p:nvSpPr>
          <p:cNvPr id="4" name="Slide Number Placeholder 3"/>
          <p:cNvSpPr>
            <a:spLocks noGrp="1"/>
          </p:cNvSpPr>
          <p:nvPr>
            <p:ph type="sldNum" sz="quarter" idx="10"/>
          </p:nvPr>
        </p:nvSpPr>
        <p:spPr/>
        <p:txBody>
          <a:bodyPr/>
          <a:lstStyle/>
          <a:p>
            <a:fld id="{33260827-E055-427F-A8DB-E7A98F37BF1D}" type="slidenum">
              <a:rPr lang="en-GB" smtClean="0"/>
              <a:t>84</a:t>
            </a:fld>
            <a:endParaRPr lang="en-GB"/>
          </a:p>
        </p:txBody>
      </p:sp>
    </p:spTree>
    <p:extLst>
      <p:ext uri="{BB962C8B-B14F-4D97-AF65-F5344CB8AC3E}">
        <p14:creationId xmlns:p14="http://schemas.microsoft.com/office/powerpoint/2010/main" val="31944458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https://www.flickr.com/photos/marc_smith/6221247656/sizes/l/in/photostream/</a:t>
            </a:r>
          </a:p>
          <a:p>
            <a:r>
              <a:rPr lang="en-GB" dirty="0" smtClean="0"/>
              <a:t>https://www.connectedaction.net/future-of-technology-in-education-fote11-nodexl-sna-map-7-october-2011/</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86</a:t>
            </a:fld>
            <a:endParaRPr lang="en-GB"/>
          </a:p>
        </p:txBody>
      </p:sp>
    </p:spTree>
    <p:extLst>
      <p:ext uri="{BB962C8B-B14F-4D97-AF65-F5344CB8AC3E}">
        <p14:creationId xmlns:p14="http://schemas.microsoft.com/office/powerpoint/2010/main" val="3922211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https://blogs.lse.ac.uk/impactofsocialsciences/2019/07/03/scientistswhoselfie-how-sharing-selfies-can-build-trust-in-science</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87</a:t>
            </a:fld>
            <a:endParaRPr lang="en-GB"/>
          </a:p>
        </p:txBody>
      </p:sp>
    </p:spTree>
    <p:extLst>
      <p:ext uri="{BB962C8B-B14F-4D97-AF65-F5344CB8AC3E}">
        <p14:creationId xmlns:p14="http://schemas.microsoft.com/office/powerpoint/2010/main" val="41652379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Tardini</a:t>
            </a:r>
            <a:r>
              <a:rPr lang="en-GB" dirty="0" smtClean="0"/>
              <a:t>, S. and </a:t>
            </a:r>
            <a:r>
              <a:rPr lang="en-GB" dirty="0" err="1" smtClean="0"/>
              <a:t>Cantoni</a:t>
            </a:r>
            <a:r>
              <a:rPr lang="en-GB" dirty="0" smtClean="0"/>
              <a:t>, L. (2005) A semiotic approach to online communities: belonging, interest and identity in websites and videogames communities. IADIS International Conference. https://ssl.lu.usi.ch/entityws/Allegati/pdf_pub2044.pdf</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88</a:t>
            </a:fld>
            <a:endParaRPr lang="en-GB"/>
          </a:p>
        </p:txBody>
      </p:sp>
    </p:spTree>
    <p:extLst>
      <p:ext uri="{BB962C8B-B14F-4D97-AF65-F5344CB8AC3E}">
        <p14:creationId xmlns:p14="http://schemas.microsoft.com/office/powerpoint/2010/main" val="3294021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https://twitter.com/edifiedlistener/status/772837256746954752?s=20</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89</a:t>
            </a:fld>
            <a:endParaRPr lang="en-GB"/>
          </a:p>
        </p:txBody>
      </p:sp>
    </p:spTree>
    <p:extLst>
      <p:ext uri="{BB962C8B-B14F-4D97-AF65-F5344CB8AC3E}">
        <p14:creationId xmlns:p14="http://schemas.microsoft.com/office/powerpoint/2010/main" val="61981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https://twitter.com/xor/status/564356757007261696</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10</a:t>
            </a:fld>
            <a:endParaRPr lang="en-GB"/>
          </a:p>
        </p:txBody>
      </p:sp>
    </p:spTree>
    <p:extLst>
      <p:ext uri="{BB962C8B-B14F-4D97-AF65-F5344CB8AC3E}">
        <p14:creationId xmlns:p14="http://schemas.microsoft.com/office/powerpoint/2010/main" val="7669740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https://med.stanford.edu/psychiatry/special-initiatives/belonging.html</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90</a:t>
            </a:fld>
            <a:endParaRPr lang="en-GB"/>
          </a:p>
        </p:txBody>
      </p:sp>
    </p:spTree>
    <p:extLst>
      <p:ext uri="{BB962C8B-B14F-4D97-AF65-F5344CB8AC3E}">
        <p14:creationId xmlns:p14="http://schemas.microsoft.com/office/powerpoint/2010/main" val="2054003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Cited</a:t>
            </a:r>
            <a:r>
              <a:rPr lang="en-GB" baseline="0" dirty="0" smtClean="0"/>
              <a:t> by Chrissi Nerantzi </a:t>
            </a:r>
            <a:r>
              <a:rPr lang="en-GB" sz="1200" b="0" i="0" kern="1200" dirty="0" smtClean="0">
                <a:solidFill>
                  <a:schemeClr val="tx1"/>
                </a:solidFill>
                <a:effectLst/>
                <a:latin typeface="+mn-lt"/>
                <a:ea typeface="+mn-ea"/>
                <a:cs typeface="+mn-cs"/>
              </a:rPr>
              <a:t>https://twitter.com/chrissinerantzi/status/878271824894672896?s=20</a:t>
            </a:r>
            <a:r>
              <a:rPr lang="en-GB" baseline="0" dirty="0" smtClean="0"/>
              <a:t/>
            </a:r>
            <a:br>
              <a:rPr lang="en-GB" baseline="0" dirty="0" smtClean="0"/>
            </a:br>
            <a:r>
              <a:rPr lang="en-GB" sz="1200" b="0" i="0" kern="1200" dirty="0" err="1" smtClean="0">
                <a:solidFill>
                  <a:schemeClr val="tx1"/>
                </a:solidFill>
                <a:effectLst/>
                <a:latin typeface="+mn-lt"/>
                <a:ea typeface="+mn-ea"/>
                <a:cs typeface="+mn-cs"/>
              </a:rPr>
              <a:t>Treviranus</a:t>
            </a:r>
            <a:r>
              <a:rPr lang="en-GB" sz="1200" b="0" i="0" kern="1200" dirty="0" smtClean="0">
                <a:solidFill>
                  <a:schemeClr val="tx1"/>
                </a:solidFill>
                <a:effectLst/>
                <a:latin typeface="+mn-lt"/>
                <a:ea typeface="+mn-ea"/>
                <a:cs typeface="+mn-cs"/>
              </a:rPr>
              <a:t>, J. (2016) Life-long learning on the inclusive web, Proceedings of the 13th Web for All Conference, Article 1, Montreal, Canada, April 11-13, available at https://dl.acm.org/citation.cfm?id=2899476 </a:t>
            </a:r>
            <a:r>
              <a:rPr lang="en-GB" dirty="0" smtClean="0">
                <a:hlinkClick r:id="rId3"/>
              </a:rPr>
              <a:t>https://inclusivedesign.ca/wp-content/uploads/2016/03/Treviranus-Web4All-Paper_accessible-PDF.pdf</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91</a:t>
            </a:fld>
            <a:endParaRPr lang="en-GB"/>
          </a:p>
        </p:txBody>
      </p:sp>
    </p:spTree>
    <p:extLst>
      <p:ext uri="{BB962C8B-B14F-4D97-AF65-F5344CB8AC3E}">
        <p14:creationId xmlns:p14="http://schemas.microsoft.com/office/powerpoint/2010/main" val="29834820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https://twitter.com/lizandmollie/status/1150109074098253824?s=20</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92</a:t>
            </a:fld>
            <a:endParaRPr lang="en-GB"/>
          </a:p>
        </p:txBody>
      </p:sp>
    </p:spTree>
    <p:extLst>
      <p:ext uri="{BB962C8B-B14F-4D97-AF65-F5344CB8AC3E}">
        <p14:creationId xmlns:p14="http://schemas.microsoft.com/office/powerpoint/2010/main" val="41975263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Tsatsou</a:t>
            </a:r>
            <a:r>
              <a:rPr lang="en-GB" dirty="0" smtClean="0"/>
              <a:t>, P. (2009) ‘Reconceptualising ‘Time’ and ‘Space’ in the Era of Electronic Media and Communications’. Journal of Media and Communication Vol.1, pp 11-32. https://lra.le.ac.uk/bitstream/2381/31479/4/PlatformVol1_Tsatsou.pdf</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93</a:t>
            </a:fld>
            <a:endParaRPr lang="en-GB"/>
          </a:p>
        </p:txBody>
      </p:sp>
    </p:spTree>
    <p:extLst>
      <p:ext uri="{BB962C8B-B14F-4D97-AF65-F5344CB8AC3E}">
        <p14:creationId xmlns:p14="http://schemas.microsoft.com/office/powerpoint/2010/main" val="28075298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94</a:t>
            </a:fld>
            <a:endParaRPr lang="en-GB"/>
          </a:p>
        </p:txBody>
      </p:sp>
    </p:spTree>
    <p:extLst>
      <p:ext uri="{BB962C8B-B14F-4D97-AF65-F5344CB8AC3E}">
        <p14:creationId xmlns:p14="http://schemas.microsoft.com/office/powerpoint/2010/main" val="13768802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alienation</a:t>
            </a:r>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96</a:t>
            </a:fld>
            <a:endParaRPr lang="en-GB"/>
          </a:p>
        </p:txBody>
      </p:sp>
    </p:spTree>
    <p:extLst>
      <p:ext uri="{BB962C8B-B14F-4D97-AF65-F5344CB8AC3E}">
        <p14:creationId xmlns:p14="http://schemas.microsoft.com/office/powerpoint/2010/main" val="2232916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98</a:t>
            </a:fld>
            <a:endParaRPr lang="en-GB"/>
          </a:p>
        </p:txBody>
      </p:sp>
    </p:spTree>
    <p:extLst>
      <p:ext uri="{BB962C8B-B14F-4D97-AF65-F5344CB8AC3E}">
        <p14:creationId xmlns:p14="http://schemas.microsoft.com/office/powerpoint/2010/main" val="21297439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Networked, Rainie and Wellman 2012</a:t>
            </a:r>
            <a:endParaRPr lang="en-GB" dirty="0"/>
          </a:p>
        </p:txBody>
      </p:sp>
      <p:sp>
        <p:nvSpPr>
          <p:cNvPr id="4" name="Slide Number Placeholder 3"/>
          <p:cNvSpPr>
            <a:spLocks noGrp="1"/>
          </p:cNvSpPr>
          <p:nvPr>
            <p:ph type="sldNum" sz="quarter" idx="10"/>
          </p:nvPr>
        </p:nvSpPr>
        <p:spPr/>
        <p:txBody>
          <a:bodyPr/>
          <a:lstStyle/>
          <a:p>
            <a:fld id="{08DD8298-7D10-4021-8971-B236F924E106}" type="slidenum">
              <a:rPr lang="en-GB" smtClean="0"/>
              <a:pPr/>
              <a:t>99</a:t>
            </a:fld>
            <a:endParaRPr lang="en-GB"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https://en.wikipedia.org/wiki/Contrasting_and_categorization_of_emotions</a:t>
            </a:r>
          </a:p>
          <a:p>
            <a:endParaRPr lang="en-GB" dirty="0" smtClean="0"/>
          </a:p>
          <a:p>
            <a:r>
              <a:rPr lang="en-GB" dirty="0" smtClean="0"/>
              <a:t> </a:t>
            </a:r>
            <a:endParaRPr lang="en-GB" dirty="0"/>
          </a:p>
        </p:txBody>
      </p:sp>
      <p:sp>
        <p:nvSpPr>
          <p:cNvPr id="4" name="Slide Number Placeholder 3"/>
          <p:cNvSpPr>
            <a:spLocks noGrp="1"/>
          </p:cNvSpPr>
          <p:nvPr>
            <p:ph type="sldNum" sz="quarter" idx="10"/>
          </p:nvPr>
        </p:nvSpPr>
        <p:spPr/>
        <p:txBody>
          <a:bodyPr/>
          <a:lstStyle/>
          <a:p>
            <a:fld id="{14423321-646C-45B9-A6B8-97F66BB704F1}" type="slidenum">
              <a:rPr lang="en-GB" smtClean="0"/>
              <a:t>100</a:t>
            </a:fld>
            <a:endParaRPr lang="en-GB" dirty="0"/>
          </a:p>
        </p:txBody>
      </p:sp>
    </p:spTree>
    <p:extLst>
      <p:ext uri="{BB962C8B-B14F-4D97-AF65-F5344CB8AC3E}">
        <p14:creationId xmlns:p14="http://schemas.microsoft.com/office/powerpoint/2010/main" val="18523699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https://twitter.com/JennyCameron/status/1161564592104976385?s=20</a:t>
            </a:r>
            <a:r>
              <a:rPr lang="en-GB"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4"/>
              </a:rPr>
              <a:t>https://twitter.com/lburdenmedia/status/1161567578097180672?s=20</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5"/>
              </a:rPr>
              <a:t>https://twitter.com/Stemettes/status/1161872486285205505?s=20</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 </a:t>
            </a:r>
            <a:endParaRPr lang="en-GB" dirty="0"/>
          </a:p>
        </p:txBody>
      </p:sp>
      <p:sp>
        <p:nvSpPr>
          <p:cNvPr id="4" name="Slide Number Placeholder 3"/>
          <p:cNvSpPr>
            <a:spLocks noGrp="1"/>
          </p:cNvSpPr>
          <p:nvPr>
            <p:ph type="sldNum" sz="quarter" idx="10"/>
          </p:nvPr>
        </p:nvSpPr>
        <p:spPr/>
        <p:txBody>
          <a:bodyPr/>
          <a:lstStyle/>
          <a:p>
            <a:fld id="{B28AC91B-CC97-43BD-ABC8-CE835E9FC9BA}" type="slidenum">
              <a:rPr lang="en-GB" smtClean="0"/>
              <a:t>101</a:t>
            </a:fld>
            <a:endParaRPr lang="en-GB"/>
          </a:p>
        </p:txBody>
      </p:sp>
    </p:spTree>
    <p:extLst>
      <p:ext uri="{BB962C8B-B14F-4D97-AF65-F5344CB8AC3E}">
        <p14:creationId xmlns:p14="http://schemas.microsoft.com/office/powerpoint/2010/main" val="1125129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https://www.cnet.com/features/alexa-time-for-class-how-one-university-put-an-echo-dot-in-every-dorm-room/</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11</a:t>
            </a:fld>
            <a:endParaRPr lang="en-GB"/>
          </a:p>
        </p:txBody>
      </p:sp>
    </p:spTree>
    <p:extLst>
      <p:ext uri="{BB962C8B-B14F-4D97-AF65-F5344CB8AC3E}">
        <p14:creationId xmlns:p14="http://schemas.microsoft.com/office/powerpoint/2010/main" val="3171498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CAE531-4454-49D3-AB79-32DBE9A352FF}" type="slidenum">
              <a:rPr lang="en-GB" smtClean="0"/>
              <a:t>105</a:t>
            </a:fld>
            <a:endParaRPr lang="en-GB"/>
          </a:p>
        </p:txBody>
      </p:sp>
    </p:spTree>
    <p:extLst>
      <p:ext uri="{BB962C8B-B14F-4D97-AF65-F5344CB8AC3E}">
        <p14:creationId xmlns:p14="http://schemas.microsoft.com/office/powerpoint/2010/main" val="35911233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https://www.economist.com/graphic-detail/2019/08/08/americas-social-media-addiction-is-getting-worse</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106</a:t>
            </a:fld>
            <a:endParaRPr lang="en-GB"/>
          </a:p>
        </p:txBody>
      </p:sp>
    </p:spTree>
    <p:extLst>
      <p:ext uri="{BB962C8B-B14F-4D97-AF65-F5344CB8AC3E}">
        <p14:creationId xmlns:p14="http://schemas.microsoft.com/office/powerpoint/2010/main" val="621414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CAE531-4454-49D3-AB79-32DBE9A352FF}" type="slidenum">
              <a:rPr lang="en-GB" smtClean="0"/>
              <a:t>107</a:t>
            </a:fld>
            <a:endParaRPr lang="en-GB"/>
          </a:p>
        </p:txBody>
      </p:sp>
    </p:spTree>
    <p:extLst>
      <p:ext uri="{BB962C8B-B14F-4D97-AF65-F5344CB8AC3E}">
        <p14:creationId xmlns:p14="http://schemas.microsoft.com/office/powerpoint/2010/main" val="27199405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mtClean="0">
                <a:hlinkClick r:id="rId3"/>
              </a:rPr>
              <a:t>https://www.bbc.co.uk/news/technology-44640959</a:t>
            </a:r>
            <a:endParaRPr lang="en-GB" smtClean="0"/>
          </a:p>
          <a:p>
            <a:endParaRPr lang="en-GB"/>
          </a:p>
        </p:txBody>
      </p:sp>
      <p:sp>
        <p:nvSpPr>
          <p:cNvPr id="4" name="Slide Number Placeholder 3"/>
          <p:cNvSpPr>
            <a:spLocks noGrp="1"/>
          </p:cNvSpPr>
          <p:nvPr>
            <p:ph type="sldNum" sz="quarter" idx="10"/>
          </p:nvPr>
        </p:nvSpPr>
        <p:spPr/>
        <p:txBody>
          <a:bodyPr/>
          <a:lstStyle/>
          <a:p>
            <a:fld id="{0B380B78-0696-4BFD-BA00-9D87DBC5BA29}" type="slidenum">
              <a:rPr lang="en-GB" smtClean="0"/>
              <a:t>111</a:t>
            </a:fld>
            <a:endParaRPr lang="en-GB"/>
          </a:p>
        </p:txBody>
      </p:sp>
    </p:spTree>
    <p:extLst>
      <p:ext uri="{BB962C8B-B14F-4D97-AF65-F5344CB8AC3E}">
        <p14:creationId xmlns:p14="http://schemas.microsoft.com/office/powerpoint/2010/main" val="3951752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https://www.rsph.org.uk/uploads/assets/uploaded/8c1612c4-54aa-4b8d-8b61281f19fb6d86.pdf</a:t>
            </a:r>
            <a:endParaRPr lang="en-GB" dirty="0"/>
          </a:p>
        </p:txBody>
      </p:sp>
      <p:sp>
        <p:nvSpPr>
          <p:cNvPr id="4" name="Slide Number Placeholder 3"/>
          <p:cNvSpPr>
            <a:spLocks noGrp="1"/>
          </p:cNvSpPr>
          <p:nvPr>
            <p:ph type="sldNum" sz="quarter" idx="10"/>
          </p:nvPr>
        </p:nvSpPr>
        <p:spPr/>
        <p:txBody>
          <a:bodyPr/>
          <a:lstStyle/>
          <a:p>
            <a:fld id="{B28AC91B-CC97-43BD-ABC8-CE835E9FC9BA}" type="slidenum">
              <a:rPr lang="en-GB" smtClean="0"/>
              <a:t>113</a:t>
            </a:fld>
            <a:endParaRPr lang="en-GB"/>
          </a:p>
        </p:txBody>
      </p:sp>
    </p:spTree>
    <p:extLst>
      <p:ext uri="{BB962C8B-B14F-4D97-AF65-F5344CB8AC3E}">
        <p14:creationId xmlns:p14="http://schemas.microsoft.com/office/powerpoint/2010/main" val="13263833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114</a:t>
            </a:fld>
            <a:endParaRPr lang="en-GB"/>
          </a:p>
        </p:txBody>
      </p:sp>
    </p:spTree>
    <p:extLst>
      <p:ext uri="{BB962C8B-B14F-4D97-AF65-F5344CB8AC3E}">
        <p14:creationId xmlns:p14="http://schemas.microsoft.com/office/powerpoint/2010/main" val="39339596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https://assets.publishing.service.gov.uk/government/uploads/system/uploads/attachment_data/file/793360/Online_Harms_White_Paper.pdf</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115</a:t>
            </a:fld>
            <a:endParaRPr lang="en-GB"/>
          </a:p>
        </p:txBody>
      </p:sp>
    </p:spTree>
    <p:extLst>
      <p:ext uri="{BB962C8B-B14F-4D97-AF65-F5344CB8AC3E}">
        <p14:creationId xmlns:p14="http://schemas.microsoft.com/office/powerpoint/2010/main" val="30101965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https://sharechecklist.gov.uk/</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117</a:t>
            </a:fld>
            <a:endParaRPr lang="en-GB"/>
          </a:p>
        </p:txBody>
      </p:sp>
    </p:spTree>
    <p:extLst>
      <p:ext uri="{BB962C8B-B14F-4D97-AF65-F5344CB8AC3E}">
        <p14:creationId xmlns:p14="http://schemas.microsoft.com/office/powerpoint/2010/main" val="14182163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http://lornamcampbell.org/wp-content/uploads/2018/05/Starting-CMALT-Advice-from-the-community.pdf</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125</a:t>
            </a:fld>
            <a:endParaRPr lang="en-GB"/>
          </a:p>
        </p:txBody>
      </p:sp>
    </p:spTree>
    <p:extLst>
      <p:ext uri="{BB962C8B-B14F-4D97-AF65-F5344CB8AC3E}">
        <p14:creationId xmlns:p14="http://schemas.microsoft.com/office/powerpoint/2010/main" val="2609509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https://twitter.com/santanuvasant/status/1167755575817637888?s=20</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127</a:t>
            </a:fld>
            <a:endParaRPr lang="en-GB"/>
          </a:p>
        </p:txBody>
      </p:sp>
    </p:spTree>
    <p:extLst>
      <p:ext uri="{BB962C8B-B14F-4D97-AF65-F5344CB8AC3E}">
        <p14:creationId xmlns:p14="http://schemas.microsoft.com/office/powerpoint/2010/main" val="352463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Meyrowitz, J. (1986) The Impact of Electronic Media on Social </a:t>
            </a:r>
            <a:r>
              <a:rPr lang="en-GB" dirty="0" err="1" smtClean="0"/>
              <a:t>Behavior</a:t>
            </a:r>
            <a:r>
              <a:rPr lang="en-GB" dirty="0" smtClean="0"/>
              <a:t>. Oxford: Oxford University Press.</a:t>
            </a:r>
            <a:endParaRPr lang="en-GB" dirty="0"/>
          </a:p>
        </p:txBody>
      </p:sp>
      <p:sp>
        <p:nvSpPr>
          <p:cNvPr id="4" name="Slide Number Placeholder 3"/>
          <p:cNvSpPr>
            <a:spLocks noGrp="1"/>
          </p:cNvSpPr>
          <p:nvPr>
            <p:ph type="sldNum" sz="quarter" idx="10"/>
          </p:nvPr>
        </p:nvSpPr>
        <p:spPr/>
        <p:txBody>
          <a:bodyPr/>
          <a:lstStyle/>
          <a:p>
            <a:fld id="{B28AC91B-CC97-43BD-ABC8-CE835E9FC9BA}" type="slidenum">
              <a:rPr lang="en-GB" smtClean="0"/>
              <a:t>12</a:t>
            </a:fld>
            <a:endParaRPr lang="en-GB"/>
          </a:p>
        </p:txBody>
      </p:sp>
    </p:spTree>
    <p:extLst>
      <p:ext uri="{BB962C8B-B14F-4D97-AF65-F5344CB8AC3E}">
        <p14:creationId xmlns:p14="http://schemas.microsoft.com/office/powerpoint/2010/main" val="24598238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https://suzannessnapchat.wordpress.com/</a:t>
            </a:r>
            <a:endParaRPr lang="en-GB" dirty="0" smtClean="0"/>
          </a:p>
          <a:p>
            <a:endParaRPr lang="en-GB" dirty="0" smtClean="0"/>
          </a:p>
          <a:p>
            <a:r>
              <a:rPr lang="en-GB" dirty="0" smtClean="0"/>
              <a:t>https://youtu.be/bGHR0lKgWpQ</a:t>
            </a:r>
          </a:p>
          <a:p>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129</a:t>
            </a:fld>
            <a:endParaRPr lang="en-GB"/>
          </a:p>
        </p:txBody>
      </p:sp>
    </p:spTree>
    <p:extLst>
      <p:ext uri="{BB962C8B-B14F-4D97-AF65-F5344CB8AC3E}">
        <p14:creationId xmlns:p14="http://schemas.microsoft.com/office/powerpoint/2010/main" val="7201575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https://suzannessnapchat.wordpress.com/</a:t>
            </a:r>
            <a:endParaRPr lang="en-GB" dirty="0" smtClean="0"/>
          </a:p>
          <a:p>
            <a:endParaRPr lang="en-GB" dirty="0" smtClean="0"/>
          </a:p>
          <a:p>
            <a:r>
              <a:rPr lang="en-GB" dirty="0" smtClean="0"/>
              <a:t>https://youtu.be/bGHR0lKgWpQ</a:t>
            </a:r>
          </a:p>
          <a:p>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130</a:t>
            </a:fld>
            <a:endParaRPr lang="en-GB"/>
          </a:p>
        </p:txBody>
      </p:sp>
    </p:spTree>
    <p:extLst>
      <p:ext uri="{BB962C8B-B14F-4D97-AF65-F5344CB8AC3E}">
        <p14:creationId xmlns:p14="http://schemas.microsoft.com/office/powerpoint/2010/main" val="7201575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https://www.statista.com/statistics/545967/snapchat-app-dau/</a:t>
            </a:r>
            <a:endParaRPr lang="en-GB" dirty="0"/>
          </a:p>
        </p:txBody>
      </p:sp>
      <p:sp>
        <p:nvSpPr>
          <p:cNvPr id="4" name="Slide Number Placeholder 3"/>
          <p:cNvSpPr>
            <a:spLocks noGrp="1"/>
          </p:cNvSpPr>
          <p:nvPr>
            <p:ph type="sldNum" sz="quarter" idx="10"/>
          </p:nvPr>
        </p:nvSpPr>
        <p:spPr/>
        <p:txBody>
          <a:bodyPr/>
          <a:lstStyle/>
          <a:p>
            <a:fld id="{BDD63931-BBE3-49E8-B6EC-C9148D06BAEC}" type="slidenum">
              <a:rPr lang="en-GB" smtClean="0"/>
              <a:t>131</a:t>
            </a:fld>
            <a:endParaRPr lang="en-GB"/>
          </a:p>
        </p:txBody>
      </p:sp>
    </p:spTree>
    <p:extLst>
      <p:ext uri="{BB962C8B-B14F-4D97-AF65-F5344CB8AC3E}">
        <p14:creationId xmlns:p14="http://schemas.microsoft.com/office/powerpoint/2010/main" val="12512079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https://www.frontiersin.org/articles/10.3389/feduc.2018.00065/full</a:t>
            </a:r>
            <a:endParaRPr lang="en-GB" dirty="0" smtClean="0"/>
          </a:p>
          <a:p>
            <a:endParaRPr lang="en-GB" dirty="0" smtClean="0"/>
          </a:p>
          <a:p>
            <a:r>
              <a:rPr lang="en-GB" sz="1200" b="0" i="0" kern="1200" dirty="0" smtClean="0">
                <a:solidFill>
                  <a:schemeClr val="tx1"/>
                </a:solidFill>
                <a:effectLst/>
                <a:latin typeface="+mn-lt"/>
                <a:ea typeface="+mn-ea"/>
                <a:cs typeface="+mn-cs"/>
              </a:rPr>
              <a:t>https://twitter.com/CarlessDavid/status/1168029678201782273?s=20</a:t>
            </a:r>
          </a:p>
          <a:p>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132</a:t>
            </a:fld>
            <a:endParaRPr lang="en-GB"/>
          </a:p>
        </p:txBody>
      </p:sp>
    </p:spTree>
    <p:extLst>
      <p:ext uri="{BB962C8B-B14F-4D97-AF65-F5344CB8AC3E}">
        <p14:creationId xmlns:p14="http://schemas.microsoft.com/office/powerpoint/2010/main" val="961931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https://byod4learning.wordpress.com/about/the-team-jan-2018/</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133</a:t>
            </a:fld>
            <a:endParaRPr lang="en-GB"/>
          </a:p>
        </p:txBody>
      </p:sp>
    </p:spTree>
    <p:extLst>
      <p:ext uri="{BB962C8B-B14F-4D97-AF65-F5344CB8AC3E}">
        <p14:creationId xmlns:p14="http://schemas.microsoft.com/office/powerpoint/2010/main" val="17915900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https://lthechat.com/organisinggroup/</a:t>
            </a:r>
            <a:endParaRPr lang="en-GB" dirty="0" smtClean="0"/>
          </a:p>
          <a:p>
            <a:endParaRPr lang="en-GB" dirty="0" smtClean="0">
              <a:hlinkClick r:id=""/>
            </a:endParaRPr>
          </a:p>
          <a:p>
            <a:r>
              <a:rPr lang="en-GB" dirty="0" smtClean="0">
                <a:hlinkClick r:id=""/>
              </a:rPr>
              <a:t>https://www.wordclouds.com/</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135</a:t>
            </a:fld>
            <a:endParaRPr lang="en-GB"/>
          </a:p>
        </p:txBody>
      </p:sp>
    </p:spTree>
    <p:extLst>
      <p:ext uri="{BB962C8B-B14F-4D97-AF65-F5344CB8AC3E}">
        <p14:creationId xmlns:p14="http://schemas.microsoft.com/office/powerpoint/2010/main" val="22201923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https://lthechat.com/lthechat-awards/</a:t>
            </a:r>
            <a:endParaRPr lang="en-GB" dirty="0" smtClean="0"/>
          </a:p>
          <a:p>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136</a:t>
            </a:fld>
            <a:endParaRPr lang="en-GB"/>
          </a:p>
        </p:txBody>
      </p:sp>
    </p:spTree>
    <p:extLst>
      <p:ext uri="{BB962C8B-B14F-4D97-AF65-F5344CB8AC3E}">
        <p14:creationId xmlns:p14="http://schemas.microsoft.com/office/powerpoint/2010/main" val="5365251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https://twitter.com/StephenDrew72/status/1166651328615129090?s=20</a:t>
            </a:r>
          </a:p>
          <a:p>
            <a:r>
              <a:rPr lang="en-GB" dirty="0" smtClean="0"/>
              <a:t>https://twitter.com/KalwantBhopal/status/1091645917244080128</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142</a:t>
            </a:fld>
            <a:endParaRPr lang="en-GB"/>
          </a:p>
        </p:txBody>
      </p:sp>
    </p:spTree>
    <p:extLst>
      <p:ext uri="{BB962C8B-B14F-4D97-AF65-F5344CB8AC3E}">
        <p14:creationId xmlns:p14="http://schemas.microsoft.com/office/powerpoint/2010/main" val="36688068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https://twitter.com/GretaThunberg/status/1041369960436703232?s=20</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https://twitter.com/AJEnglish/status/1166323391948886016?s=20</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143</a:t>
            </a:fld>
            <a:endParaRPr lang="en-GB"/>
          </a:p>
        </p:txBody>
      </p:sp>
    </p:spTree>
    <p:extLst>
      <p:ext uri="{BB962C8B-B14F-4D97-AF65-F5344CB8AC3E}">
        <p14:creationId xmlns:p14="http://schemas.microsoft.com/office/powerpoint/2010/main" val="36757161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http://lornamcampbell.org/university-of-edinburgh/professional-blogging-acknowledging-social-media-harassment/</a:t>
            </a:r>
            <a:endParaRPr lang="en-GB" dirty="0"/>
          </a:p>
        </p:txBody>
      </p:sp>
      <p:sp>
        <p:nvSpPr>
          <p:cNvPr id="4" name="Slide Number Placeholder 3"/>
          <p:cNvSpPr>
            <a:spLocks noGrp="1"/>
          </p:cNvSpPr>
          <p:nvPr>
            <p:ph type="sldNum" sz="quarter" idx="10"/>
          </p:nvPr>
        </p:nvSpPr>
        <p:spPr/>
        <p:txBody>
          <a:bodyPr/>
          <a:lstStyle/>
          <a:p>
            <a:fld id="{7D25ACC9-FE28-4A2A-A2B8-73ACDC0343CA}" type="slidenum">
              <a:rPr lang="en-GB" smtClean="0"/>
              <a:t>144</a:t>
            </a:fld>
            <a:endParaRPr lang="en-GB"/>
          </a:p>
        </p:txBody>
      </p:sp>
    </p:spTree>
    <p:extLst>
      <p:ext uri="{BB962C8B-B14F-4D97-AF65-F5344CB8AC3E}">
        <p14:creationId xmlns:p14="http://schemas.microsoft.com/office/powerpoint/2010/main" val="296518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Rheingold, H. (1993) The Virtual Community: Homesteading on the Electronic Frontier. </a:t>
            </a:r>
          </a:p>
          <a:p>
            <a:pPr marL="0" indent="0">
              <a:buNone/>
            </a:pPr>
            <a:endParaRPr lang="en-GB" dirty="0" smtClean="0"/>
          </a:p>
          <a:p>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14</a:t>
            </a:fld>
            <a:endParaRPr lang="en-GB"/>
          </a:p>
        </p:txBody>
      </p:sp>
    </p:spTree>
    <p:extLst>
      <p:ext uri="{BB962C8B-B14F-4D97-AF65-F5344CB8AC3E}">
        <p14:creationId xmlns:p14="http://schemas.microsoft.com/office/powerpoint/2010/main" val="197386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https://sylviamartinez.com/engagement-is-not-a-goal-its-an-outcome/</a:t>
            </a:r>
            <a:endParaRPr lang="en-GB" dirty="0"/>
          </a:p>
        </p:txBody>
      </p:sp>
      <p:sp>
        <p:nvSpPr>
          <p:cNvPr id="4" name="Slide Number Placeholder 3"/>
          <p:cNvSpPr>
            <a:spLocks noGrp="1"/>
          </p:cNvSpPr>
          <p:nvPr>
            <p:ph type="sldNum" sz="quarter" idx="10"/>
          </p:nvPr>
        </p:nvSpPr>
        <p:spPr/>
        <p:txBody>
          <a:bodyPr/>
          <a:lstStyle/>
          <a:p>
            <a:fld id="{0B380B78-0696-4BFD-BA00-9D87DBC5BA29}" type="slidenum">
              <a:rPr lang="en-GB" smtClean="0"/>
              <a:t>145</a:t>
            </a:fld>
            <a:endParaRPr lang="en-GB"/>
          </a:p>
        </p:txBody>
      </p:sp>
    </p:spTree>
    <p:extLst>
      <p:ext uri="{BB962C8B-B14F-4D97-AF65-F5344CB8AC3E}">
        <p14:creationId xmlns:p14="http://schemas.microsoft.com/office/powerpoint/2010/main" val="329223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t>03/09/2019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316952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t>03/09/2019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86052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t>03/09/2019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615427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t>03/09/2019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193879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6E4B1D-ADB2-4F15-8389-44110F300007}" type="datetimeFigureOut">
              <a:rPr lang="en-GB" smtClean="0"/>
              <a:t>03/09/2019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392330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6E4B1D-ADB2-4F15-8389-44110F300007}" type="datetimeFigureOut">
              <a:rPr lang="en-GB" smtClean="0"/>
              <a:t>03/09/2019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44607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66E4B1D-ADB2-4F15-8389-44110F300007}" type="datetimeFigureOut">
              <a:rPr lang="en-GB" smtClean="0"/>
              <a:t>03/09/2019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2894990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6E4B1D-ADB2-4F15-8389-44110F300007}" type="datetimeFigureOut">
              <a:rPr lang="en-GB" smtClean="0"/>
              <a:t>03/09/2019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3799756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E4B1D-ADB2-4F15-8389-44110F300007}" type="datetimeFigureOut">
              <a:rPr lang="en-GB" smtClean="0"/>
              <a:t>03/09/2019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84218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E4B1D-ADB2-4F15-8389-44110F300007}" type="datetimeFigureOut">
              <a:rPr lang="en-GB" smtClean="0"/>
              <a:t>03/09/2019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2768599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E4B1D-ADB2-4F15-8389-44110F300007}" type="datetimeFigureOut">
              <a:rPr lang="en-GB" smtClean="0"/>
              <a:t>03/09/2019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623AC5-E736-42FC-804D-CE08A2C83742}" type="slidenum">
              <a:rPr lang="en-GB" smtClean="0"/>
              <a:t>‹#›</a:t>
            </a:fld>
            <a:endParaRPr lang="en-GB"/>
          </a:p>
        </p:txBody>
      </p:sp>
    </p:spTree>
    <p:extLst>
      <p:ext uri="{BB962C8B-B14F-4D97-AF65-F5344CB8AC3E}">
        <p14:creationId xmlns:p14="http://schemas.microsoft.com/office/powerpoint/2010/main" val="855831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6E4B1D-ADB2-4F15-8389-44110F300007}" type="datetimeFigureOut">
              <a:rPr lang="en-GB" smtClean="0"/>
              <a:t>03/09/2019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23AC5-E736-42FC-804D-CE08A2C83742}" type="slidenum">
              <a:rPr lang="en-GB" smtClean="0"/>
              <a:t>‹#›</a:t>
            </a:fld>
            <a:endParaRPr lang="en-GB"/>
          </a:p>
        </p:txBody>
      </p:sp>
    </p:spTree>
    <p:extLst>
      <p:ext uri="{BB962C8B-B14F-4D97-AF65-F5344CB8AC3E}">
        <p14:creationId xmlns:p14="http://schemas.microsoft.com/office/powerpoint/2010/main" val="4276881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samsung.com/uk/info/privacy-SmartT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2" Type="http://schemas.openxmlformats.org/officeDocument/2006/relationships/hyperlink" Target="https://www.amnesty.org/en/latest/research/2018/03/online-violence-against-women-chapter-3/"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pewresearch.org/fact-tank/2019/07/25/americans-going-online-almost-constantly/" TargetMode="Externa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www.pewresearch.org/wp-content/uploads/2019/07/FT_19.07.25_ConstantlyOnline_Topline_Methodology.pdf"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hyperlink" Target="https://www.hawley.senate.gov/sites/default/files/2019-07/Social-Media-Addiction-Reduction-Technology-Act.pdf"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dontwasteyourtime.co.uk/research/sharing-2/" TargetMode="External"/><Relationship Id="rId2" Type="http://schemas.openxmlformats.org/officeDocument/2006/relationships/hyperlink" Target="https://www.ted.com/talks/jack_dorsey_how_twitter_needs_to_change#t-568255"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hyperlink" Target="https://www.gov.uk/government/publications/education-for-a-connected-world"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1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https://sharechecklist.gov.uk/" TargetMode="External"/><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hyperlink" Target="http://lornamcampbell.org/wp-content/uploads/2018/05/Starting-CMALT-Advice-from-the-community.pdf" TargetMode="Externa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hyperlink" Target="https://thinking.is.ed.ac.uk/professional-blogging/2018/09/18/amplifying-your-blog-with-social-media/"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hyperlink" Target="https://www.dontwasteyourtime.co.uk/" TargetMode="External"/><Relationship Id="rId4" Type="http://schemas.openxmlformats.org/officeDocument/2006/relationships/image" Target="../media/image114.png"/></Relationships>
</file>

<file path=ppt/slides/_rels/slide1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10daysoftwitter.wordpress.com/" TargetMode="External"/><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0.png"/><Relationship Id="rId7" Type="http://schemas.openxmlformats.org/officeDocument/2006/relationships/diagramColors" Target="../diagrams/colors4.xml"/><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hyperlink" Target="https://suzannessnapchat.wordpress.com/"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1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hyperlink" Target="https://byod4learning.wordpress.com/" TargetMode="External"/><Relationship Id="rId4" Type="http://schemas.openxmlformats.org/officeDocument/2006/relationships/image" Target="../media/image125.png"/></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hyperlink" Target="https://lthechat.com/"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9.jpeg"/><Relationship Id="rId3" Type="http://schemas.openxmlformats.org/officeDocument/2006/relationships/image" Target="../media/image129.png"/><Relationship Id="rId7" Type="http://schemas.openxmlformats.org/officeDocument/2006/relationships/image" Target="../media/image133.jpeg"/><Relationship Id="rId12" Type="http://schemas.openxmlformats.org/officeDocument/2006/relationships/image" Target="../media/image138.jpe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png"/><Relationship Id="rId4" Type="http://schemas.openxmlformats.org/officeDocument/2006/relationships/image" Target="../media/image130.jpeg"/><Relationship Id="rId9" Type="http://schemas.openxmlformats.org/officeDocument/2006/relationships/image" Target="../media/image135.jpeg"/><Relationship Id="rId14" Type="http://schemas.openxmlformats.org/officeDocument/2006/relationships/image" Target="../media/image140.jpeg"/></Relationships>
</file>

<file path=ppt/slides/_rels/slide137.xml.rels><?xml version="1.0" encoding="UTF-8" standalone="yes"?>
<Relationships xmlns="http://schemas.openxmlformats.org/package/2006/relationships"><Relationship Id="rId3" Type="http://schemas.openxmlformats.org/officeDocument/2006/relationships/hyperlink" Target="https://www.openbookpublishers.com/htmlreader/978-1-78374-668-2/ch3.xhtml" TargetMode="Externa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voiced.ca/gettin-air/" TargetMode="External"/><Relationship Id="rId2" Type="http://schemas.openxmlformats.org/officeDocument/2006/relationships/image" Target="../media/image142.png"/><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4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library.educause.edu/" TargetMode="Externa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14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44.xml.rels><?xml version="1.0" encoding="UTF-8" standalone="yes"?>
<Relationships xmlns="http://schemas.openxmlformats.org/package/2006/relationships"><Relationship Id="rId3" Type="http://schemas.openxmlformats.org/officeDocument/2006/relationships/hyperlink" Target="https://thinking.is.ed.ac.uk/professional-blogging/2018/09/18/amplifying-your-blog-with-social-media/"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1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thics.org.au/ethics-explainer-panopticon-what-is-the-panopticon-effect/"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www.thefilterbubble.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ouglasadams.com/dna/19990901-00-a.html"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earesocial.com/uk/digital-2019" TargetMode="Externa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cigionline.org/internet-survey-2019"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cigionline.org/internet-survey-2019"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cigionline.org/internet-survey-2019"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cigionline.org/internet-survey-2019"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hyperlink" Target="https://www.condenast.com/privacy-policy/" TargetMode="External"/><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hyperlink" Target="https://www.internetsociety.or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hyperlink" Target="https://ico.org.uk/your-data-matters/be-data-aware/social-media-privacy-settings/"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hyperlink" Target="https://ico.org.uk/your-data-matters/"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https://5rightsfoundation.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andertoons.com/internet/cartoon/6410/before-i-write-name-need-know-how-youre-planning-to-use-data"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www.slideshare.net/suebeckingham/scholarship-and-social-media"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i_qIPO06PkAhXeXRUIHX9KCCIQjRx6BAgBEAQ&amp;url=https://twitter.com/i/web/status/1155853577300017152&amp;psig=AOvVaw16HbdkwSgSCsgb-qwnfqVI&amp;ust=1567012541259965"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hyperlink" Target="https://www.ed.ac.uk/institute-academic-development/about-us/projects/digital-footprint" TargetMode="Externa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logue, System, Web, News, Personal, Figures, Netwo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80728"/>
            <a:ext cx="9144000" cy="48672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3528" y="196846"/>
            <a:ext cx="8496944" cy="830997"/>
          </a:xfrm>
          <a:prstGeom prst="rect">
            <a:avLst/>
          </a:prstGeom>
        </p:spPr>
        <p:txBody>
          <a:bodyPr wrap="square">
            <a:spAutoFit/>
          </a:bodyPr>
          <a:lstStyle/>
          <a:p>
            <a:pPr algn="ctr"/>
            <a:r>
              <a:rPr lang="en-GB" sz="2400" b="1" dirty="0" smtClean="0"/>
              <a:t>Revisiting the affordances and implications of interconnectedness and socially mediated publicness</a:t>
            </a:r>
            <a:endParaRPr lang="en-GB" sz="2400" b="1" dirty="0"/>
          </a:p>
        </p:txBody>
      </p:sp>
      <p:sp>
        <p:nvSpPr>
          <p:cNvPr id="4" name="Rectangle 3"/>
          <p:cNvSpPr/>
          <p:nvPr/>
        </p:nvSpPr>
        <p:spPr>
          <a:xfrm>
            <a:off x="863588" y="5848004"/>
            <a:ext cx="7416824" cy="830997"/>
          </a:xfrm>
          <a:prstGeom prst="rect">
            <a:avLst/>
          </a:prstGeom>
        </p:spPr>
        <p:txBody>
          <a:bodyPr wrap="square">
            <a:spAutoFit/>
          </a:bodyPr>
          <a:lstStyle/>
          <a:p>
            <a:pPr algn="ctr"/>
            <a:r>
              <a:rPr lang="en-GB" sz="2400" b="1" dirty="0" smtClean="0"/>
              <a:t>Sue Beckingham @suebecks</a:t>
            </a:r>
          </a:p>
          <a:p>
            <a:pPr algn="ctr"/>
            <a:r>
              <a:rPr lang="en-GB" sz="2400" b="1" dirty="0" smtClean="0"/>
              <a:t>#ALTC 2019 Keynote</a:t>
            </a:r>
            <a:endParaRPr lang="en-GB" sz="2400" b="1" dirty="0"/>
          </a:p>
        </p:txBody>
      </p:sp>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23928" y="5124157"/>
            <a:ext cx="1528316" cy="72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881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smtClean="0">
                <a:solidFill>
                  <a:srgbClr val="0000CC"/>
                </a:solidFill>
              </a:rPr>
              <a:t>Samsung Smart TV</a:t>
            </a:r>
            <a:br>
              <a:rPr lang="en-GB" sz="3600" b="1" dirty="0" smtClean="0">
                <a:solidFill>
                  <a:srgbClr val="0000CC"/>
                </a:solidFill>
              </a:rPr>
            </a:br>
            <a:r>
              <a:rPr lang="en-GB" sz="3600" b="1" dirty="0" smtClean="0">
                <a:solidFill>
                  <a:srgbClr val="0000CC"/>
                </a:solidFill>
              </a:rPr>
              <a:t>"listening in to everything you say"</a:t>
            </a:r>
            <a:endParaRPr lang="en-GB" sz="3600" b="1" dirty="0">
              <a:solidFill>
                <a:srgbClr val="0000CC"/>
              </a:solidFill>
            </a:endParaRPr>
          </a:p>
        </p:txBody>
      </p:sp>
      <p:sp>
        <p:nvSpPr>
          <p:cNvPr id="3" name="Content Placeholder 2"/>
          <p:cNvSpPr>
            <a:spLocks noGrp="1"/>
          </p:cNvSpPr>
          <p:nvPr>
            <p:ph idx="1"/>
          </p:nvPr>
        </p:nvSpPr>
        <p:spPr>
          <a:xfrm>
            <a:off x="4283968" y="2492896"/>
            <a:ext cx="4114800" cy="3384375"/>
          </a:xfrm>
        </p:spPr>
        <p:txBody>
          <a:bodyPr>
            <a:noAutofit/>
          </a:bodyPr>
          <a:lstStyle/>
          <a:p>
            <a:pPr marL="0" indent="0">
              <a:buNone/>
            </a:pPr>
            <a:r>
              <a:rPr lang="en-GB" sz="1200" dirty="0" smtClean="0"/>
              <a:t>If </a:t>
            </a:r>
            <a:r>
              <a:rPr lang="en-GB" sz="1200" dirty="0"/>
              <a:t>you enable Voice Recognition, you can interact with your Smart TV using your voice. To provide you the Voice Recognition feature, </a:t>
            </a:r>
            <a:r>
              <a:rPr lang="en-GB" sz="1200" dirty="0">
                <a:solidFill>
                  <a:srgbClr val="0000CC"/>
                </a:solidFill>
              </a:rPr>
              <a:t>some interactive voice commands may be transmitted </a:t>
            </a:r>
            <a:r>
              <a:rPr lang="en-GB" sz="1200" dirty="0"/>
              <a:t>(along with information about your device, including device identifiers) to a third-party service provider (currently, Nuance Communications, Inc.) that converts your interactive voice commands to text and to the extent necessary to provide the Voice Recognition features to you. </a:t>
            </a:r>
            <a:endParaRPr lang="en-GB" sz="1200" dirty="0" smtClean="0"/>
          </a:p>
          <a:p>
            <a:pPr marL="0" indent="0">
              <a:buNone/>
            </a:pPr>
            <a:r>
              <a:rPr lang="en-GB" sz="1200" dirty="0" smtClean="0"/>
              <a:t>In </a:t>
            </a:r>
            <a:r>
              <a:rPr lang="en-GB" sz="1200" dirty="0"/>
              <a:t>addition, Samsung may collect and your device </a:t>
            </a:r>
            <a:r>
              <a:rPr lang="en-GB" sz="1200" dirty="0">
                <a:solidFill>
                  <a:srgbClr val="0000CC"/>
                </a:solidFill>
              </a:rPr>
              <a:t>may capture voice commands and associated texts </a:t>
            </a:r>
            <a:r>
              <a:rPr lang="en-GB" sz="1200" dirty="0"/>
              <a:t>so that we can provide you with Voice Recognition features and evaluate and improve the features. Samsung will collect your interactive voice commands only when you make a specific search request to the Smart TV by clicking the activation button either on the remote control or on your screen and speaking into the microphone on the remote control.</a:t>
            </a:r>
          </a:p>
          <a:p>
            <a:endParaRPr lang="en-GB" sz="1200" dirty="0"/>
          </a:p>
        </p:txBody>
      </p:sp>
      <p:sp>
        <p:nvSpPr>
          <p:cNvPr id="4" name="Rectangle 3"/>
          <p:cNvSpPr/>
          <p:nvPr/>
        </p:nvSpPr>
        <p:spPr>
          <a:xfrm>
            <a:off x="1835696" y="6133946"/>
            <a:ext cx="5760640" cy="369332"/>
          </a:xfrm>
          <a:prstGeom prst="rect">
            <a:avLst/>
          </a:prstGeom>
        </p:spPr>
        <p:txBody>
          <a:bodyPr wrap="square">
            <a:spAutoFit/>
          </a:bodyPr>
          <a:lstStyle/>
          <a:p>
            <a:pPr algn="ctr"/>
            <a:r>
              <a:rPr lang="en-GB" dirty="0">
                <a:hlinkClick r:id="rId3"/>
              </a:rPr>
              <a:t>https://www.samsung.com/uk/info/privacy-SmartTV</a:t>
            </a:r>
            <a:r>
              <a:rPr lang="en-GB" dirty="0" smtClean="0">
                <a:hlinkClick r:id="rId3"/>
              </a:rPr>
              <a:t>/</a:t>
            </a:r>
            <a:endParaRPr lang="en-GB"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552" y="2060848"/>
            <a:ext cx="3429000" cy="3324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4979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Plutchik-wheel.s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18" y="1048096"/>
            <a:ext cx="5002541" cy="5072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15547" y="6120674"/>
            <a:ext cx="3074881" cy="369332"/>
          </a:xfrm>
          <a:prstGeom prst="rect">
            <a:avLst/>
          </a:prstGeom>
        </p:spPr>
        <p:txBody>
          <a:bodyPr wrap="none">
            <a:spAutoFit/>
          </a:bodyPr>
          <a:lstStyle/>
          <a:p>
            <a:r>
              <a:rPr lang="en-GB" dirty="0" smtClean="0"/>
              <a:t>Plutchik's wheel of emotions</a:t>
            </a:r>
            <a:endParaRPr lang="en-GB" dirty="0"/>
          </a:p>
        </p:txBody>
      </p:sp>
      <p:sp>
        <p:nvSpPr>
          <p:cNvPr id="2" name="Title 1"/>
          <p:cNvSpPr>
            <a:spLocks noGrp="1"/>
          </p:cNvSpPr>
          <p:nvPr>
            <p:ph type="title"/>
          </p:nvPr>
        </p:nvSpPr>
        <p:spPr>
          <a:xfrm>
            <a:off x="457200" y="274638"/>
            <a:ext cx="8229600" cy="994122"/>
          </a:xfrm>
        </p:spPr>
        <p:txBody>
          <a:bodyPr>
            <a:normAutofit/>
          </a:bodyPr>
          <a:lstStyle/>
          <a:p>
            <a:r>
              <a:rPr lang="en-GB" sz="3600" b="1" dirty="0" smtClean="0">
                <a:solidFill>
                  <a:srgbClr val="3333FF"/>
                </a:solidFill>
              </a:rPr>
              <a:t>Easily missed when online</a:t>
            </a:r>
            <a:endParaRPr lang="en-GB" sz="3600" b="1" dirty="0">
              <a:solidFill>
                <a:srgbClr val="3333FF"/>
              </a:solidFill>
            </a:endParaRPr>
          </a:p>
        </p:txBody>
      </p:sp>
    </p:spTree>
    <p:extLst>
      <p:ext uri="{BB962C8B-B14F-4D97-AF65-F5344CB8AC3E}">
        <p14:creationId xmlns:p14="http://schemas.microsoft.com/office/powerpoint/2010/main" val="5578003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3728" y="5877272"/>
            <a:ext cx="4572000" cy="369332"/>
          </a:xfrm>
          <a:prstGeom prst="rect">
            <a:avLst/>
          </a:prstGeom>
        </p:spPr>
        <p:txBody>
          <a:bodyPr>
            <a:spAutoFit/>
          </a:bodyPr>
          <a:lstStyle/>
          <a:p>
            <a:endParaRPr lang="en-GB"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1628" y="332656"/>
            <a:ext cx="4668438"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98212" y="5382214"/>
            <a:ext cx="6772072" cy="1475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82561" y="4143823"/>
            <a:ext cx="6309984" cy="1143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24128" y="1052736"/>
            <a:ext cx="3168352" cy="830997"/>
          </a:xfrm>
          <a:prstGeom prst="rect">
            <a:avLst/>
          </a:prstGeom>
          <a:noFill/>
        </p:spPr>
        <p:txBody>
          <a:bodyPr wrap="square" rtlCol="0">
            <a:spAutoFit/>
          </a:bodyPr>
          <a:lstStyle/>
          <a:p>
            <a:pPr algn="ctr"/>
            <a:r>
              <a:rPr lang="en-GB" sz="2400" dirty="0" smtClean="0"/>
              <a:t>What is said, not said or how it is said</a:t>
            </a:r>
            <a:endParaRPr lang="en-GB" sz="2400" dirty="0"/>
          </a:p>
        </p:txBody>
      </p:sp>
      <p:sp>
        <p:nvSpPr>
          <p:cNvPr id="7" name="TextBox 6"/>
          <p:cNvSpPr txBox="1"/>
          <p:nvPr/>
        </p:nvSpPr>
        <p:spPr>
          <a:xfrm>
            <a:off x="3195733" y="3438292"/>
            <a:ext cx="2883640" cy="461665"/>
          </a:xfrm>
          <a:prstGeom prst="rect">
            <a:avLst/>
          </a:prstGeom>
          <a:noFill/>
        </p:spPr>
        <p:txBody>
          <a:bodyPr wrap="square" rtlCol="0">
            <a:spAutoFit/>
          </a:bodyPr>
          <a:lstStyle/>
          <a:p>
            <a:pPr algn="ctr"/>
            <a:r>
              <a:rPr lang="en-GB" sz="2400" dirty="0" smtClean="0"/>
              <a:t>Responses</a:t>
            </a:r>
            <a:endParaRPr lang="en-GB" dirty="0"/>
          </a:p>
        </p:txBody>
      </p:sp>
    </p:spTree>
    <p:extLst>
      <p:ext uri="{BB962C8B-B14F-4D97-AF65-F5344CB8AC3E}">
        <p14:creationId xmlns:p14="http://schemas.microsoft.com/office/powerpoint/2010/main" val="416543640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00CC"/>
                </a:solidFill>
              </a:rPr>
              <a:t>Toxic Twitter</a:t>
            </a:r>
            <a:endParaRPr lang="en-GB" sz="4000" b="1" dirty="0">
              <a:solidFill>
                <a:srgbClr val="0000CC"/>
              </a:solidFill>
            </a:endParaRPr>
          </a:p>
        </p:txBody>
      </p:sp>
      <p:sp>
        <p:nvSpPr>
          <p:cNvPr id="3" name="Content Placeholder 2"/>
          <p:cNvSpPr>
            <a:spLocks noGrp="1"/>
          </p:cNvSpPr>
          <p:nvPr>
            <p:ph idx="1"/>
          </p:nvPr>
        </p:nvSpPr>
        <p:spPr>
          <a:xfrm>
            <a:off x="457200" y="1600201"/>
            <a:ext cx="8229600" cy="3124944"/>
          </a:xfrm>
        </p:spPr>
        <p:txBody>
          <a:bodyPr>
            <a:normAutofit fontScale="85000" lnSpcReduction="20000"/>
          </a:bodyPr>
          <a:lstStyle/>
          <a:p>
            <a:pPr marL="0" indent="0">
              <a:buNone/>
            </a:pPr>
            <a:r>
              <a:rPr lang="en-GB" dirty="0" smtClean="0"/>
              <a:t>"Being </a:t>
            </a:r>
            <a:r>
              <a:rPr lang="en-GB" dirty="0"/>
              <a:t>harassed online can be upsetting and frightening, and online harassment can amount to a criminal offence. Far too many people, from public figures to schoolchildren, have experienced this kind of behaviour. A poll conducted for Amnesty International found that 21% of the women surveyed in the UK (504 women) had experienced online harassment or abuse, with 17% having experienced this on social media</a:t>
            </a:r>
            <a:r>
              <a:rPr lang="en-GB" dirty="0" smtClean="0"/>
              <a:t>."</a:t>
            </a:r>
            <a:endParaRPr lang="en-GB" dirty="0"/>
          </a:p>
          <a:p>
            <a:pPr marL="0" indent="0">
              <a:buNone/>
            </a:pPr>
            <a:endParaRPr lang="en-GB" dirty="0"/>
          </a:p>
        </p:txBody>
      </p:sp>
      <p:sp>
        <p:nvSpPr>
          <p:cNvPr id="4" name="Rectangle 3"/>
          <p:cNvSpPr/>
          <p:nvPr/>
        </p:nvSpPr>
        <p:spPr>
          <a:xfrm>
            <a:off x="681296" y="5589240"/>
            <a:ext cx="7848872" cy="738664"/>
          </a:xfrm>
          <a:prstGeom prst="rect">
            <a:avLst/>
          </a:prstGeom>
        </p:spPr>
        <p:txBody>
          <a:bodyPr wrap="square">
            <a:spAutoFit/>
          </a:bodyPr>
          <a:lstStyle/>
          <a:p>
            <a:r>
              <a:rPr lang="en-GB" sz="1400" dirty="0" smtClean="0"/>
              <a:t>Amnesty </a:t>
            </a:r>
            <a:r>
              <a:rPr lang="en-GB" sz="1400" dirty="0"/>
              <a:t>International (2018). Toxic Twitter – Women’s Experiences of Violence and Abuse on Twitter. Available at: </a:t>
            </a:r>
            <a:r>
              <a:rPr lang="en-GB" sz="1400" u="sng" dirty="0">
                <a:hlinkClick r:id="rId2"/>
              </a:rPr>
              <a:t>https://www.amnesty.org/en/latest/research/2018/03/online-violence-against-women-chapter-3</a:t>
            </a:r>
            <a:r>
              <a:rPr lang="en-GB" sz="1400" u="sng" dirty="0" smtClean="0">
                <a:hlinkClick r:id="rId2"/>
              </a:rPr>
              <a:t>/</a:t>
            </a:r>
            <a:endParaRPr lang="en-GB" sz="1400" dirty="0"/>
          </a:p>
        </p:txBody>
      </p:sp>
    </p:spTree>
    <p:extLst>
      <p:ext uri="{BB962C8B-B14F-4D97-AF65-F5344CB8AC3E}">
        <p14:creationId xmlns:p14="http://schemas.microsoft.com/office/powerpoint/2010/main" val="34724640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5398" y="1052736"/>
            <a:ext cx="4038600" cy="2188839"/>
          </a:xfrm>
        </p:spPr>
        <p:txBody>
          <a:bodyPr>
            <a:normAutofit lnSpcReduction="10000"/>
          </a:bodyPr>
          <a:lstStyle/>
          <a:p>
            <a:pPr marL="0" indent="0">
              <a:buNone/>
            </a:pPr>
            <a:r>
              <a:rPr lang="en-GB" sz="2000" b="1" dirty="0" smtClean="0">
                <a:solidFill>
                  <a:srgbClr val="FF0000"/>
                </a:solidFill>
              </a:rPr>
              <a:t>Disinformation</a:t>
            </a:r>
            <a:r>
              <a:rPr lang="en-GB" sz="2000" b="1" dirty="0">
                <a:solidFill>
                  <a:srgbClr val="FF0000"/>
                </a:solidFill>
              </a:rPr>
              <a:t>:</a:t>
            </a:r>
            <a:r>
              <a:rPr lang="en-GB" sz="2000" dirty="0">
                <a:solidFill>
                  <a:srgbClr val="FF0000"/>
                </a:solidFill>
              </a:rPr>
              <a:t> </a:t>
            </a:r>
            <a:r>
              <a:rPr lang="en-GB" sz="2000" dirty="0" smtClean="0"/>
              <a:t>information </a:t>
            </a:r>
            <a:r>
              <a:rPr lang="en-GB" sz="2000" dirty="0"/>
              <a:t>which is created or disseminated with the deliberate intent to mislead; this could be to cause harm, or for personal, political or financial gain</a:t>
            </a:r>
            <a:endParaRPr lang="en-GB" sz="2000" dirty="0" smtClean="0"/>
          </a:p>
          <a:p>
            <a:pPr marL="0" indent="0">
              <a:buNone/>
            </a:pPr>
            <a:r>
              <a:rPr lang="en-GB" sz="2000" dirty="0"/>
              <a:t>	</a:t>
            </a:r>
          </a:p>
          <a:p>
            <a:endParaRPr lang="en-GB" sz="2000" dirty="0"/>
          </a:p>
        </p:txBody>
      </p:sp>
      <p:sp>
        <p:nvSpPr>
          <p:cNvPr id="6" name="Content Placeholder 5"/>
          <p:cNvSpPr>
            <a:spLocks noGrp="1"/>
          </p:cNvSpPr>
          <p:nvPr>
            <p:ph sz="half" idx="2"/>
          </p:nvPr>
        </p:nvSpPr>
        <p:spPr>
          <a:xfrm>
            <a:off x="4666398" y="1052736"/>
            <a:ext cx="4038600" cy="1252736"/>
          </a:xfrm>
        </p:spPr>
        <p:txBody>
          <a:bodyPr>
            <a:normAutofit lnSpcReduction="10000"/>
          </a:bodyPr>
          <a:lstStyle/>
          <a:p>
            <a:pPr marL="0" indent="0">
              <a:buNone/>
            </a:pPr>
            <a:r>
              <a:rPr lang="en-GB" sz="2000" b="1" dirty="0">
                <a:solidFill>
                  <a:srgbClr val="FF0000"/>
                </a:solidFill>
              </a:rPr>
              <a:t>Misinformation:</a:t>
            </a:r>
            <a:r>
              <a:rPr lang="en-GB" sz="2000" dirty="0"/>
              <a:t> inaccurate information distributed by accident. </a:t>
            </a:r>
          </a:p>
          <a:p>
            <a:endParaRPr lang="en-GB" sz="2000" dirty="0"/>
          </a:p>
        </p:txBody>
      </p:sp>
      <p:pic>
        <p:nvPicPr>
          <p:cNvPr id="2050" name="Picture 2" descr="Fake, Fake News, Media, Laptop, Internet, Compute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16016" y="2714533"/>
            <a:ext cx="4023361" cy="30703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5398" y="3645024"/>
            <a:ext cx="4572000" cy="1631216"/>
          </a:xfrm>
          <a:prstGeom prst="rect">
            <a:avLst/>
          </a:prstGeom>
        </p:spPr>
        <p:txBody>
          <a:bodyPr>
            <a:spAutoFit/>
          </a:bodyPr>
          <a:lstStyle/>
          <a:p>
            <a:r>
              <a:rPr lang="en-GB" sz="2000" b="1" dirty="0">
                <a:solidFill>
                  <a:srgbClr val="FF0000"/>
                </a:solidFill>
              </a:rPr>
              <a:t>Fake news: </a:t>
            </a:r>
            <a:r>
              <a:rPr lang="en-GB" sz="2000" dirty="0" smtClean="0"/>
              <a:t>a </a:t>
            </a:r>
            <a:r>
              <a:rPr lang="en-GB" sz="2000" dirty="0"/>
              <a:t>news item which is claimed to have been fabricated. Allegations of ‘fake news’ have been used to discredit accurate news items. 	</a:t>
            </a:r>
          </a:p>
        </p:txBody>
      </p:sp>
    </p:spTree>
    <p:extLst>
      <p:ext uri="{BB962C8B-B14F-4D97-AF65-F5344CB8AC3E}">
        <p14:creationId xmlns:p14="http://schemas.microsoft.com/office/powerpoint/2010/main" val="19981789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3628" y="548680"/>
            <a:ext cx="6696744" cy="1231106"/>
          </a:xfrm>
          <a:prstGeom prst="rect">
            <a:avLst/>
          </a:prstGeom>
        </p:spPr>
        <p:txBody>
          <a:bodyPr wrap="square">
            <a:spAutoFit/>
          </a:bodyPr>
          <a:lstStyle/>
          <a:p>
            <a:pPr algn="ctr"/>
            <a:r>
              <a:rPr lang="en-GB" sz="2800" b="1" dirty="0" smtClean="0">
                <a:solidFill>
                  <a:srgbClr val="0000CC"/>
                </a:solidFill>
              </a:rPr>
              <a:t>"Roughly </a:t>
            </a:r>
            <a:r>
              <a:rPr lang="en-GB" sz="2800" b="1" dirty="0">
                <a:solidFill>
                  <a:srgbClr val="0000CC"/>
                </a:solidFill>
              </a:rPr>
              <a:t>three-in-ten U.S. adults say they are ‘almost constantly’ </a:t>
            </a:r>
            <a:r>
              <a:rPr lang="en-GB" sz="2800" b="1" dirty="0" smtClean="0">
                <a:solidFill>
                  <a:srgbClr val="0000CC"/>
                </a:solidFill>
              </a:rPr>
              <a:t>online"</a:t>
            </a:r>
          </a:p>
          <a:p>
            <a:pPr algn="ctr"/>
            <a:r>
              <a:rPr lang="en-GB" b="1" dirty="0" smtClean="0">
                <a:solidFill>
                  <a:srgbClr val="0000CC"/>
                </a:solidFill>
              </a:rPr>
              <a:t>Pew Research 2019</a:t>
            </a:r>
            <a:endParaRPr lang="en-GB" b="1" dirty="0">
              <a:solidFill>
                <a:srgbClr val="0000CC"/>
              </a:solidFill>
            </a:endParaRPr>
          </a:p>
        </p:txBody>
      </p:sp>
      <p:sp>
        <p:nvSpPr>
          <p:cNvPr id="6" name="Rectangle 5"/>
          <p:cNvSpPr/>
          <p:nvPr/>
        </p:nvSpPr>
        <p:spPr>
          <a:xfrm>
            <a:off x="430982" y="6247337"/>
            <a:ext cx="8352928" cy="338554"/>
          </a:xfrm>
          <a:prstGeom prst="rect">
            <a:avLst/>
          </a:prstGeom>
        </p:spPr>
        <p:txBody>
          <a:bodyPr wrap="square">
            <a:spAutoFit/>
          </a:bodyPr>
          <a:lstStyle/>
          <a:p>
            <a:pPr algn="ctr"/>
            <a:r>
              <a:rPr lang="en-GB" sz="1600" dirty="0" smtClean="0">
                <a:hlinkClick r:id="rId2"/>
              </a:rPr>
              <a:t>https://</a:t>
            </a:r>
            <a:r>
              <a:rPr lang="en-GB" sz="1400" dirty="0" smtClean="0">
                <a:hlinkClick r:id="rId2"/>
              </a:rPr>
              <a:t>www.pewresearch.org/fact-tank/2019/07/25/americans-going-online-almost-constantly</a:t>
            </a:r>
            <a:r>
              <a:rPr lang="en-GB" sz="1600" dirty="0" smtClean="0">
                <a:hlinkClick r:id="rId2"/>
              </a:rPr>
              <a:t>/</a:t>
            </a:r>
            <a:endParaRPr lang="en-GB" sz="1600"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13833" y="1700808"/>
            <a:ext cx="2412479" cy="4171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Roughly eight-in-ten U.S. adults go online at least dail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2847" y="2460370"/>
            <a:ext cx="4763852" cy="2251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8350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5959" y="692216"/>
            <a:ext cx="8230910" cy="449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07268" y="5811967"/>
            <a:ext cx="2628292" cy="369332"/>
          </a:xfrm>
          <a:prstGeom prst="rect">
            <a:avLst/>
          </a:prstGeom>
          <a:noFill/>
        </p:spPr>
        <p:txBody>
          <a:bodyPr wrap="square" rtlCol="0">
            <a:spAutoFit/>
          </a:bodyPr>
          <a:lstStyle/>
          <a:p>
            <a:pPr algn="ctr"/>
            <a:r>
              <a:rPr lang="en-GB" dirty="0" smtClean="0"/>
              <a:t>Pew Research 2019</a:t>
            </a:r>
            <a:endParaRPr lang="en-GB" dirty="0"/>
          </a:p>
        </p:txBody>
      </p:sp>
      <p:sp>
        <p:nvSpPr>
          <p:cNvPr id="5" name="Oval 4"/>
          <p:cNvSpPr/>
          <p:nvPr/>
        </p:nvSpPr>
        <p:spPr>
          <a:xfrm>
            <a:off x="2123728" y="2420888"/>
            <a:ext cx="122413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9512" y="6205830"/>
            <a:ext cx="8964488" cy="276999"/>
          </a:xfrm>
          <a:prstGeom prst="rect">
            <a:avLst/>
          </a:prstGeom>
        </p:spPr>
        <p:txBody>
          <a:bodyPr wrap="square">
            <a:spAutoFit/>
          </a:bodyPr>
          <a:lstStyle/>
          <a:p>
            <a:pPr algn="ctr"/>
            <a:r>
              <a:rPr lang="en-GB" sz="1200" dirty="0">
                <a:hlinkClick r:id="rId4"/>
              </a:rPr>
              <a:t>https://www.pewresearch.org/wp-content/uploads/2019/07/FT_19.07.25_ConstantlyOnline_Topline_Methodology.pdf</a:t>
            </a:r>
            <a:endParaRPr lang="en-GB" sz="1200" dirty="0"/>
          </a:p>
        </p:txBody>
      </p:sp>
    </p:spTree>
    <p:extLst>
      <p:ext uri="{BB962C8B-B14F-4D97-AF65-F5344CB8AC3E}">
        <p14:creationId xmlns:p14="http://schemas.microsoft.com/office/powerpoint/2010/main" val="356029463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499595" cy="892552"/>
          </a:xfrm>
          <a:prstGeom prst="rect">
            <a:avLst/>
          </a:prstGeom>
        </p:spPr>
        <p:txBody>
          <a:bodyPr wrap="square">
            <a:spAutoFit/>
          </a:bodyPr>
          <a:lstStyle/>
          <a:p>
            <a:pPr algn="ctr"/>
            <a:r>
              <a:rPr lang="en-GB" sz="3200" b="1" dirty="0" smtClean="0">
                <a:solidFill>
                  <a:srgbClr val="0000CC"/>
                </a:solidFill>
              </a:rPr>
              <a:t>Social-media addiction is getting worse</a:t>
            </a:r>
          </a:p>
          <a:p>
            <a:pPr algn="ctr"/>
            <a:r>
              <a:rPr lang="en-GB" sz="2000" dirty="0" smtClean="0">
                <a:solidFill>
                  <a:srgbClr val="0000CC"/>
                </a:solidFill>
              </a:rPr>
              <a:t>The Economist 2019</a:t>
            </a:r>
            <a:endParaRPr lang="en-GB" sz="2000" b="1" dirty="0">
              <a:solidFill>
                <a:srgbClr val="0000CC"/>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1636860"/>
            <a:ext cx="4464496" cy="2643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6084168" y="1772816"/>
            <a:ext cx="2736304" cy="2232249"/>
          </a:xfrm>
          <a:prstGeom prst="wedgeRoundRectCallout">
            <a:avLst>
              <a:gd name="adj1" fmla="val -74239"/>
              <a:gd name="adj2" fmla="val -1195"/>
              <a:gd name="adj3" fmla="val 16667"/>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“FACEBOOK </a:t>
            </a:r>
            <a:r>
              <a:rPr lang="en-GB" dirty="0">
                <a:solidFill>
                  <a:schemeClr val="tx1"/>
                </a:solidFill>
              </a:rPr>
              <a:t>users in America spend about </a:t>
            </a:r>
            <a:r>
              <a:rPr lang="en-GB" b="1" dirty="0">
                <a:solidFill>
                  <a:srgbClr val="FF0000"/>
                </a:solidFill>
              </a:rPr>
              <a:t>42 minutes a day </a:t>
            </a:r>
            <a:r>
              <a:rPr lang="en-GB" dirty="0">
                <a:solidFill>
                  <a:schemeClr val="tx1"/>
                </a:solidFill>
              </a:rPr>
              <a:t>on the social-media platform, according to </a:t>
            </a:r>
            <a:r>
              <a:rPr lang="en-GB" dirty="0" err="1" smtClean="0">
                <a:solidFill>
                  <a:schemeClr val="tx1"/>
                </a:solidFill>
              </a:rPr>
              <a:t>eMarketer</a:t>
            </a:r>
            <a:r>
              <a:rPr lang="en-GB" dirty="0" smtClean="0">
                <a:solidFill>
                  <a:schemeClr val="tx1"/>
                </a:solidFill>
              </a:rPr>
              <a:t>.”</a:t>
            </a:r>
            <a:endParaRPr lang="en-GB" dirty="0">
              <a:solidFill>
                <a:schemeClr val="tx1"/>
              </a:solidFill>
            </a:endParaRPr>
          </a:p>
        </p:txBody>
      </p:sp>
      <p:sp>
        <p:nvSpPr>
          <p:cNvPr id="7" name="Rectangular Callout 6"/>
          <p:cNvSpPr/>
          <p:nvPr/>
        </p:nvSpPr>
        <p:spPr>
          <a:xfrm>
            <a:off x="683568" y="5157192"/>
            <a:ext cx="7920880" cy="1152127"/>
          </a:xfrm>
          <a:prstGeom prst="wedgeRectCallout">
            <a:avLst>
              <a:gd name="adj1" fmla="val 39607"/>
              <a:gd name="adj2" fmla="val -119322"/>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“If </a:t>
            </a:r>
            <a:r>
              <a:rPr lang="en-GB" dirty="0">
                <a:solidFill>
                  <a:schemeClr val="tx1"/>
                </a:solidFill>
              </a:rPr>
              <a:t>Josh Hawley has his way, this figure will be capped at 30 minutes. </a:t>
            </a:r>
            <a:r>
              <a:rPr lang="en-GB" dirty="0" smtClean="0">
                <a:solidFill>
                  <a:schemeClr val="tx1"/>
                </a:solidFill>
              </a:rPr>
              <a:t/>
            </a:r>
            <a:br>
              <a:rPr lang="en-GB" dirty="0" smtClean="0">
                <a:solidFill>
                  <a:schemeClr val="tx1"/>
                </a:solidFill>
              </a:rPr>
            </a:br>
            <a:r>
              <a:rPr lang="en-GB" dirty="0" smtClean="0">
                <a:solidFill>
                  <a:schemeClr val="tx1"/>
                </a:solidFill>
              </a:rPr>
              <a:t>On </a:t>
            </a:r>
            <a:r>
              <a:rPr lang="en-GB" dirty="0">
                <a:solidFill>
                  <a:schemeClr val="tx1"/>
                </a:solidFill>
              </a:rPr>
              <a:t>July 30th the junior senator from Missouri unveiled the </a:t>
            </a:r>
            <a:endParaRPr lang="en-GB" dirty="0" smtClean="0">
              <a:solidFill>
                <a:schemeClr val="tx1"/>
              </a:solidFill>
            </a:endParaRPr>
          </a:p>
          <a:p>
            <a:pPr algn="ctr"/>
            <a:r>
              <a:rPr lang="en-GB" b="1" dirty="0" smtClean="0">
                <a:solidFill>
                  <a:srgbClr val="FF0000"/>
                </a:solidFill>
              </a:rPr>
              <a:t>Social </a:t>
            </a:r>
            <a:r>
              <a:rPr lang="en-GB" b="1" dirty="0">
                <a:solidFill>
                  <a:srgbClr val="FF0000"/>
                </a:solidFill>
              </a:rPr>
              <a:t>Media Addiction Reduction Technology </a:t>
            </a:r>
            <a:r>
              <a:rPr lang="en-GB" b="1" dirty="0" smtClean="0">
                <a:solidFill>
                  <a:srgbClr val="FF0000"/>
                </a:solidFill>
              </a:rPr>
              <a:t>Act</a:t>
            </a:r>
            <a:r>
              <a:rPr lang="en-GB" dirty="0" smtClean="0">
                <a:solidFill>
                  <a:schemeClr val="tx1"/>
                </a:solidFill>
              </a:rPr>
              <a:t>, </a:t>
            </a:r>
            <a:r>
              <a:rPr lang="en-GB" dirty="0">
                <a:solidFill>
                  <a:schemeClr val="tx1"/>
                </a:solidFill>
              </a:rPr>
              <a:t>or SMART Act. </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19590867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20688"/>
            <a:ext cx="8424936" cy="1261884"/>
          </a:xfrm>
          <a:prstGeom prst="rect">
            <a:avLst/>
          </a:prstGeom>
        </p:spPr>
        <p:txBody>
          <a:bodyPr wrap="square">
            <a:spAutoFit/>
          </a:bodyPr>
          <a:lstStyle/>
          <a:p>
            <a:pPr algn="ctr"/>
            <a:r>
              <a:rPr lang="en-GB" sz="2000" dirty="0"/>
              <a:t>On July 30th the junior senator </a:t>
            </a:r>
            <a:r>
              <a:rPr lang="en-GB" sz="2000" dirty="0" smtClean="0"/>
              <a:t>Josh Hawley from </a:t>
            </a:r>
            <a:r>
              <a:rPr lang="en-GB" sz="2000" dirty="0"/>
              <a:t>Missouri unveiled the </a:t>
            </a:r>
            <a:r>
              <a:rPr lang="en-GB" sz="2000" dirty="0" smtClean="0"/>
              <a:t/>
            </a:r>
            <a:br>
              <a:rPr lang="en-GB" sz="2000" dirty="0" smtClean="0"/>
            </a:br>
            <a:r>
              <a:rPr lang="en-GB" sz="2800" b="1" dirty="0" smtClean="0"/>
              <a:t>“</a:t>
            </a:r>
            <a:r>
              <a:rPr lang="en-GB" sz="2800" b="1" dirty="0"/>
              <a:t>Social Media Addiction Reduction Technology Act”, or SMART Act.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2276872"/>
            <a:ext cx="8316924" cy="3326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1560" y="6152530"/>
            <a:ext cx="7992888" cy="461665"/>
          </a:xfrm>
          <a:prstGeom prst="rect">
            <a:avLst/>
          </a:prstGeom>
        </p:spPr>
        <p:txBody>
          <a:bodyPr wrap="square">
            <a:spAutoFit/>
          </a:bodyPr>
          <a:lstStyle/>
          <a:p>
            <a:pPr algn="ctr"/>
            <a:r>
              <a:rPr lang="en-GB" sz="1200" dirty="0" smtClean="0">
                <a:hlinkClick r:id="rId4"/>
              </a:rPr>
              <a:t>https://www.hawley.senate.gov/sites/default/files/2019-07/Social-Media-Addiction-Reduction-Technology-Act.pdf</a:t>
            </a:r>
            <a:endParaRPr lang="en-GB" sz="1200" dirty="0" smtClean="0"/>
          </a:p>
          <a:p>
            <a:pPr algn="ctr"/>
            <a:endParaRPr lang="en-GB" sz="1200" dirty="0"/>
          </a:p>
        </p:txBody>
      </p:sp>
    </p:spTree>
    <p:extLst>
      <p:ext uri="{BB962C8B-B14F-4D97-AF65-F5344CB8AC3E}">
        <p14:creationId xmlns:p14="http://schemas.microsoft.com/office/powerpoint/2010/main" val="31095900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556792"/>
            <a:ext cx="7920880" cy="3693319"/>
          </a:xfrm>
          <a:prstGeom prst="rect">
            <a:avLst/>
          </a:prstGeom>
        </p:spPr>
        <p:txBody>
          <a:bodyPr wrap="square">
            <a:spAutoFit/>
          </a:bodyPr>
          <a:lstStyle/>
          <a:p>
            <a:r>
              <a:rPr lang="en-GB" dirty="0" smtClean="0"/>
              <a:t>Beginning 3 months after the date of enactment of this Act, it shall be unlawful for a social media company to operate a social media platform that uses any of the following practices:</a:t>
            </a:r>
          </a:p>
          <a:p>
            <a:endParaRPr lang="en-GB" dirty="0" smtClean="0"/>
          </a:p>
          <a:p>
            <a:r>
              <a:rPr lang="en-GB" dirty="0" smtClean="0"/>
              <a:t>(1) INFINITE SCROLL OR AUTO REFILL</a:t>
            </a:r>
          </a:p>
          <a:p>
            <a:endParaRPr lang="en-GB" dirty="0" smtClean="0"/>
          </a:p>
          <a:p>
            <a:r>
              <a:rPr lang="en-GB" dirty="0" smtClean="0"/>
              <a:t>(2) ELIMINATION OF NATURAL STOPPING </a:t>
            </a:r>
          </a:p>
          <a:p>
            <a:endParaRPr lang="en-GB" dirty="0"/>
          </a:p>
          <a:p>
            <a:r>
              <a:rPr lang="en-GB" dirty="0" smtClean="0"/>
              <a:t>(3) AUTOPLAY</a:t>
            </a:r>
          </a:p>
          <a:p>
            <a:endParaRPr lang="en-GB" dirty="0" smtClean="0"/>
          </a:p>
          <a:p>
            <a:r>
              <a:rPr lang="en-GB" dirty="0" smtClean="0"/>
              <a:t>(4) BADGES AND OTHER AWARDS LINKED TO ENGAGEMENT WITH THE PLATFORM</a:t>
            </a:r>
          </a:p>
          <a:p>
            <a:endParaRPr lang="en-GB" dirty="0" smtClean="0"/>
          </a:p>
        </p:txBody>
      </p:sp>
      <p:sp>
        <p:nvSpPr>
          <p:cNvPr id="4" name="Title 3"/>
          <p:cNvSpPr>
            <a:spLocks noGrp="1"/>
          </p:cNvSpPr>
          <p:nvPr>
            <p:ph type="title"/>
          </p:nvPr>
        </p:nvSpPr>
        <p:spPr/>
        <p:txBody>
          <a:bodyPr>
            <a:normAutofit fontScale="90000"/>
          </a:bodyPr>
          <a:lstStyle/>
          <a:p>
            <a:r>
              <a:rPr lang="en-GB" b="1" dirty="0" smtClean="0"/>
              <a:t/>
            </a:r>
            <a:br>
              <a:rPr lang="en-GB" b="1" dirty="0" smtClean="0"/>
            </a:br>
            <a:r>
              <a:rPr lang="en-GB" b="1" dirty="0" smtClean="0">
                <a:solidFill>
                  <a:srgbClr val="0000CC"/>
                </a:solidFill>
              </a:rPr>
              <a:t>The </a:t>
            </a:r>
            <a:r>
              <a:rPr lang="en-GB" b="1" dirty="0">
                <a:solidFill>
                  <a:srgbClr val="0000CC"/>
                </a:solidFill>
              </a:rPr>
              <a:t>SMART Act</a:t>
            </a:r>
            <a:br>
              <a:rPr lang="en-GB" b="1" dirty="0">
                <a:solidFill>
                  <a:srgbClr val="0000CC"/>
                </a:solidFill>
              </a:rPr>
            </a:br>
            <a:endParaRPr lang="en-GB" dirty="0">
              <a:solidFill>
                <a:srgbClr val="0000CC"/>
              </a:solidFill>
            </a:endParaRPr>
          </a:p>
        </p:txBody>
      </p:sp>
    </p:spTree>
    <p:extLst>
      <p:ext uri="{BB962C8B-B14F-4D97-AF65-F5344CB8AC3E}">
        <p14:creationId xmlns:p14="http://schemas.microsoft.com/office/powerpoint/2010/main" val="19107584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00CC"/>
                </a:solidFill>
              </a:rPr>
              <a:t>In short…</a:t>
            </a:r>
            <a:endParaRPr lang="en-GB" sz="4000" b="1" dirty="0">
              <a:solidFill>
                <a:srgbClr val="0000CC"/>
              </a:solidFill>
            </a:endParaRPr>
          </a:p>
        </p:txBody>
      </p:sp>
      <p:sp>
        <p:nvSpPr>
          <p:cNvPr id="3" name="Content Placeholder 2"/>
          <p:cNvSpPr>
            <a:spLocks noGrp="1"/>
          </p:cNvSpPr>
          <p:nvPr>
            <p:ph idx="1"/>
          </p:nvPr>
        </p:nvSpPr>
        <p:spPr/>
        <p:txBody>
          <a:bodyPr>
            <a:normAutofit fontScale="70000" lnSpcReduction="20000"/>
          </a:bodyPr>
          <a:lstStyle/>
          <a:p>
            <a:pPr marL="0" indent="0">
              <a:buNone/>
            </a:pPr>
            <a:r>
              <a:rPr lang="en-GB" dirty="0" smtClean="0"/>
              <a:t>The SMART Act would: </a:t>
            </a:r>
          </a:p>
          <a:p>
            <a:pPr marL="0" indent="0">
              <a:buNone/>
            </a:pPr>
            <a:endParaRPr lang="en-GB" dirty="0" smtClean="0"/>
          </a:p>
          <a:p>
            <a:r>
              <a:rPr lang="en-GB" dirty="0" smtClean="0"/>
              <a:t>remove the auto play </a:t>
            </a:r>
            <a:r>
              <a:rPr lang="en-GB" dirty="0"/>
              <a:t>feature from </a:t>
            </a:r>
            <a:r>
              <a:rPr lang="en-GB" dirty="0" smtClean="0"/>
              <a:t>YouTube</a:t>
            </a:r>
          </a:p>
          <a:p>
            <a:r>
              <a:rPr lang="en-GB" dirty="0" smtClean="0"/>
              <a:t>end </a:t>
            </a:r>
            <a:r>
              <a:rPr lang="en-GB" dirty="0"/>
              <a:t>infinite scrolling on Twitter and Facebook </a:t>
            </a:r>
            <a:r>
              <a:rPr lang="en-GB" dirty="0" smtClean="0"/>
              <a:t>feeds</a:t>
            </a:r>
          </a:p>
          <a:p>
            <a:r>
              <a:rPr lang="en-GB" dirty="0" smtClean="0"/>
              <a:t>limit </a:t>
            </a:r>
            <a:r>
              <a:rPr lang="en-GB" dirty="0"/>
              <a:t>scrolling time to three-minute </a:t>
            </a:r>
            <a:r>
              <a:rPr lang="en-GB" dirty="0" smtClean="0"/>
              <a:t>sessions</a:t>
            </a:r>
          </a:p>
          <a:p>
            <a:r>
              <a:rPr lang="en-GB" dirty="0" smtClean="0"/>
              <a:t>set </a:t>
            </a:r>
            <a:r>
              <a:rPr lang="en-GB" dirty="0"/>
              <a:t>default limits on the use of platforms to 30 minutes a </a:t>
            </a:r>
            <a:r>
              <a:rPr lang="en-GB" dirty="0" smtClean="0"/>
              <a:t>day</a:t>
            </a:r>
          </a:p>
          <a:p>
            <a:r>
              <a:rPr lang="en-GB" dirty="0" smtClean="0"/>
              <a:t>outlaw </a:t>
            </a:r>
            <a:r>
              <a:rPr lang="en-GB" dirty="0"/>
              <a:t>Snapchat streaks (rewards for consecutive days of contact with friends) and most “gamification” (badges, rewards) for any online service</a:t>
            </a:r>
            <a:r>
              <a:rPr lang="en-GB" dirty="0" smtClean="0"/>
              <a:t>.</a:t>
            </a:r>
          </a:p>
          <a:p>
            <a:r>
              <a:rPr lang="en-GB" dirty="0"/>
              <a:t>displays a conspicuous pop-up to a user not less than once every 30 minutes that the user spends on those platforms, regardless of whether the user spent the 30 minutes on multiple devices, that shows how much time the user has spent on those platforms that day.  </a:t>
            </a:r>
          </a:p>
        </p:txBody>
      </p:sp>
    </p:spTree>
    <p:extLst>
      <p:ext uri="{BB962C8B-B14F-4D97-AF65-F5344CB8AC3E}">
        <p14:creationId xmlns:p14="http://schemas.microsoft.com/office/powerpoint/2010/main" val="3958873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b="1" dirty="0" smtClean="0">
                <a:solidFill>
                  <a:srgbClr val="0000CC"/>
                </a:solidFill>
              </a:rPr>
              <a:t>Saint Louis University</a:t>
            </a:r>
            <a:endParaRPr lang="en-GB" sz="3200" b="1" dirty="0">
              <a:solidFill>
                <a:srgbClr val="0000CC"/>
              </a:solidFill>
            </a:endParaRPr>
          </a:p>
        </p:txBody>
      </p:sp>
      <p:sp>
        <p:nvSpPr>
          <p:cNvPr id="3" name="Content Placeholder 2"/>
          <p:cNvSpPr>
            <a:spLocks noGrp="1"/>
          </p:cNvSpPr>
          <p:nvPr>
            <p:ph idx="1"/>
          </p:nvPr>
        </p:nvSpPr>
        <p:spPr>
          <a:xfrm>
            <a:off x="457200" y="2564904"/>
            <a:ext cx="8333198" cy="3561259"/>
          </a:xfrm>
        </p:spPr>
        <p:txBody>
          <a:bodyPr>
            <a:normAutofit fontScale="77500" lnSpcReduction="20000"/>
          </a:bodyPr>
          <a:lstStyle/>
          <a:p>
            <a:pPr marL="0" indent="0">
              <a:buNone/>
            </a:pPr>
            <a:r>
              <a:rPr lang="en-GB" dirty="0"/>
              <a:t>The network of 2,300 Echo Dots is powered by Amazon's Alexa for Business platform. A private SLU skill built through Amazon Web Services is enabled on each Echo Dot. That skill can answer more than 135 questions about campus events, building hours, even nearby food options</a:t>
            </a:r>
            <a:r>
              <a:rPr lang="en-GB" dirty="0" smtClean="0"/>
              <a:t>.</a:t>
            </a:r>
          </a:p>
          <a:p>
            <a:pPr marL="0" indent="0">
              <a:buNone/>
            </a:pPr>
            <a:endParaRPr lang="en-GB" dirty="0"/>
          </a:p>
          <a:p>
            <a:pPr marL="0" indent="0">
              <a:buNone/>
            </a:pPr>
            <a:r>
              <a:rPr lang="en-GB" dirty="0"/>
              <a:t>Students can stream music, podcasts and live radio through iHeartRadio and call any phone number, including contacts in SLU's directory of student services. </a:t>
            </a:r>
          </a:p>
          <a:p>
            <a:endParaRPr lang="en-GB" dirty="0"/>
          </a:p>
        </p:txBody>
      </p:sp>
      <p:pic>
        <p:nvPicPr>
          <p:cNvPr id="12290" name="Picture 2" descr="Echo D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652120" y="260648"/>
            <a:ext cx="3138278" cy="197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5196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b="1" dirty="0" smtClean="0">
                <a:solidFill>
                  <a:srgbClr val="0000CC"/>
                </a:solidFill>
              </a:rPr>
              <a:t>However sadly not email…</a:t>
            </a:r>
            <a:endParaRPr lang="en-GB" sz="4000" b="1" dirty="0">
              <a:solidFill>
                <a:srgbClr val="0000CC"/>
              </a:solidFill>
            </a:endParaRPr>
          </a:p>
        </p:txBody>
      </p:sp>
      <p:sp>
        <p:nvSpPr>
          <p:cNvPr id="5" name="Content Placeholder 4"/>
          <p:cNvSpPr>
            <a:spLocks noGrp="1"/>
          </p:cNvSpPr>
          <p:nvPr>
            <p:ph idx="1"/>
          </p:nvPr>
        </p:nvSpPr>
        <p:spPr>
          <a:xfrm>
            <a:off x="395536" y="2132856"/>
            <a:ext cx="8229600" cy="2980928"/>
          </a:xfrm>
        </p:spPr>
        <p:txBody>
          <a:bodyPr>
            <a:normAutofit lnSpcReduction="10000"/>
          </a:bodyPr>
          <a:lstStyle/>
          <a:p>
            <a:pPr marL="0" indent="0">
              <a:buNone/>
            </a:pPr>
            <a:r>
              <a:rPr lang="en-GB" dirty="0" smtClean="0"/>
              <a:t>(b) LIMITATION.—Subsection (a) </a:t>
            </a:r>
            <a:r>
              <a:rPr lang="en-GB" b="1" dirty="0" smtClean="0">
                <a:solidFill>
                  <a:srgbClr val="FF0000"/>
                </a:solidFill>
              </a:rPr>
              <a:t>shall not apply </a:t>
            </a:r>
            <a:r>
              <a:rPr lang="en-GB" dirty="0" smtClean="0"/>
              <a:t>to any portion of a social media platform that consists only of a predominantly text-based, direct message service </a:t>
            </a:r>
            <a:r>
              <a:rPr lang="en-GB" b="1" dirty="0" smtClean="0">
                <a:solidFill>
                  <a:srgbClr val="FF0000"/>
                </a:solidFill>
              </a:rPr>
              <a:t>such as email </a:t>
            </a:r>
            <a:r>
              <a:rPr lang="en-GB" dirty="0" smtClean="0"/>
              <a:t>or a service that is substantially similar to email. </a:t>
            </a:r>
          </a:p>
          <a:p>
            <a:endParaRPr lang="en-GB" dirty="0"/>
          </a:p>
        </p:txBody>
      </p:sp>
    </p:spTree>
    <p:extLst>
      <p:ext uri="{BB962C8B-B14F-4D97-AF65-F5344CB8AC3E}">
        <p14:creationId xmlns:p14="http://schemas.microsoft.com/office/powerpoint/2010/main" val="41126615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00CC"/>
                </a:solidFill>
              </a:rPr>
              <a:t>The infinite scroll and red alerts</a:t>
            </a:r>
            <a:endParaRPr lang="en-GB" sz="4000" b="1" dirty="0">
              <a:solidFill>
                <a:srgbClr val="0000CC"/>
              </a:solidFill>
            </a:endParaRPr>
          </a:p>
        </p:txBody>
      </p:sp>
      <p:sp>
        <p:nvSpPr>
          <p:cNvPr id="3" name="Content Placeholder 2"/>
          <p:cNvSpPr>
            <a:spLocks noGrp="1"/>
          </p:cNvSpPr>
          <p:nvPr>
            <p:ph idx="1"/>
          </p:nvPr>
        </p:nvSpPr>
        <p:spPr>
          <a:xfrm>
            <a:off x="457200" y="1600200"/>
            <a:ext cx="5626968" cy="4525963"/>
          </a:xfrm>
        </p:spPr>
        <p:txBody>
          <a:bodyPr>
            <a:normAutofit lnSpcReduction="10000"/>
          </a:bodyPr>
          <a:lstStyle/>
          <a:p>
            <a:pPr marL="0" indent="0">
              <a:buNone/>
            </a:pPr>
            <a:r>
              <a:rPr lang="en-GB" sz="2600" dirty="0" smtClean="0"/>
              <a:t>Social </a:t>
            </a:r>
            <a:r>
              <a:rPr lang="en-GB" sz="2600" dirty="0"/>
              <a:t>media companies are deliberately addicting users to their products for financial gain, Silicon Valley insiders have told the BBC's Panorama programme</a:t>
            </a:r>
            <a:r>
              <a:rPr lang="en-GB" sz="2600" dirty="0" smtClean="0"/>
              <a:t>.</a:t>
            </a:r>
          </a:p>
          <a:p>
            <a:pPr marL="0" indent="0">
              <a:buNone/>
            </a:pPr>
            <a:endParaRPr lang="en-GB" sz="2600" dirty="0" smtClean="0"/>
          </a:p>
          <a:p>
            <a:pPr marL="0" indent="0" fontAlgn="base">
              <a:buNone/>
            </a:pPr>
            <a:r>
              <a:rPr lang="en-GB" sz="2600" dirty="0" smtClean="0"/>
              <a:t>"</a:t>
            </a:r>
            <a:r>
              <a:rPr lang="en-GB" sz="2600" dirty="0"/>
              <a:t>Behind every screen on your phone, there are generally like literally a thousand engineers that have worked on this thing to try to make it maximally addicting" he added</a:t>
            </a:r>
            <a:r>
              <a:rPr lang="en-GB" sz="2600" dirty="0" smtClean="0"/>
              <a:t>.</a:t>
            </a:r>
          </a:p>
          <a:p>
            <a:endParaRPr lang="en-GB" dirty="0"/>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84167" y="2708920"/>
            <a:ext cx="2553697" cy="17249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10797" y="6093296"/>
            <a:ext cx="3245504" cy="369332"/>
          </a:xfrm>
          <a:prstGeom prst="rect">
            <a:avLst/>
          </a:prstGeom>
        </p:spPr>
        <p:txBody>
          <a:bodyPr wrap="none">
            <a:spAutoFit/>
          </a:bodyPr>
          <a:lstStyle/>
          <a:p>
            <a:pPr algn="r" fontAlgn="base"/>
            <a:r>
              <a:rPr lang="en-GB" dirty="0"/>
              <a:t>BBC </a:t>
            </a:r>
            <a:r>
              <a:rPr lang="en-GB" dirty="0" smtClean="0"/>
              <a:t>News - Technology </a:t>
            </a:r>
            <a:r>
              <a:rPr lang="en-GB" dirty="0"/>
              <a:t>2019</a:t>
            </a:r>
          </a:p>
        </p:txBody>
      </p:sp>
    </p:spTree>
    <p:extLst>
      <p:ext uri="{BB962C8B-B14F-4D97-AF65-F5344CB8AC3E}">
        <p14:creationId xmlns:p14="http://schemas.microsoft.com/office/powerpoint/2010/main" val="227482073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How Twitter needs to change</a:t>
            </a:r>
            <a:endParaRPr lang="en-GB" b="1" dirty="0"/>
          </a:p>
        </p:txBody>
      </p:sp>
      <p:sp>
        <p:nvSpPr>
          <p:cNvPr id="3" name="Content Placeholder 2"/>
          <p:cNvSpPr>
            <a:spLocks noGrp="1"/>
          </p:cNvSpPr>
          <p:nvPr>
            <p:ph idx="1"/>
          </p:nvPr>
        </p:nvSpPr>
        <p:spPr/>
        <p:txBody>
          <a:bodyPr>
            <a:normAutofit fontScale="92500" lnSpcReduction="10000"/>
          </a:bodyPr>
          <a:lstStyle/>
          <a:p>
            <a:pPr marL="0" indent="0">
              <a:buNone/>
            </a:pPr>
            <a:r>
              <a:rPr lang="en-GB" dirty="0" smtClean="0"/>
              <a:t>Questioning the implications of the 'like buttons'</a:t>
            </a:r>
          </a:p>
          <a:p>
            <a:pPr marL="0" indent="0">
              <a:buNone/>
            </a:pPr>
            <a:endParaRPr lang="en-GB" dirty="0"/>
          </a:p>
          <a:p>
            <a:pPr marL="0" indent="0">
              <a:buNone/>
            </a:pPr>
            <a:r>
              <a:rPr lang="en-GB" dirty="0" smtClean="0"/>
              <a:t>Jack Dorsey</a:t>
            </a:r>
            <a:br>
              <a:rPr lang="en-GB" dirty="0" smtClean="0"/>
            </a:br>
            <a:r>
              <a:rPr lang="en-GB" dirty="0" smtClean="0">
                <a:hlinkClick r:id="rId2"/>
              </a:rPr>
              <a:t>https</a:t>
            </a:r>
            <a:r>
              <a:rPr lang="en-GB" dirty="0">
                <a:hlinkClick r:id="rId2"/>
              </a:rPr>
              <a:t>://</a:t>
            </a:r>
            <a:r>
              <a:rPr lang="en-GB" dirty="0" smtClean="0">
                <a:hlinkClick r:id="rId2"/>
              </a:rPr>
              <a:t>www.ted.com/talks/jack_dorsey_how_twitter_needs_to_change#t-568255</a:t>
            </a:r>
            <a:endParaRPr lang="en-GB" dirty="0" smtClean="0"/>
          </a:p>
          <a:p>
            <a:pPr marL="0" indent="0">
              <a:buNone/>
            </a:pPr>
            <a:endParaRPr lang="en-GB" dirty="0" smtClean="0"/>
          </a:p>
          <a:p>
            <a:pPr marL="0" indent="0">
              <a:buNone/>
            </a:pPr>
            <a:r>
              <a:rPr lang="en-GB" dirty="0" smtClean="0"/>
              <a:t>David Hopkins</a:t>
            </a:r>
            <a:br>
              <a:rPr lang="en-GB" dirty="0" smtClean="0"/>
            </a:br>
            <a:r>
              <a:rPr lang="en-GB" dirty="0">
                <a:hlinkClick r:id="rId3"/>
              </a:rPr>
              <a:t>https://www.dontwasteyourtime.co.uk/research/sharing-2/</a:t>
            </a:r>
            <a:endParaRPr lang="en-GB" dirty="0"/>
          </a:p>
        </p:txBody>
      </p:sp>
    </p:spTree>
    <p:extLst>
      <p:ext uri="{BB962C8B-B14F-4D97-AF65-F5344CB8AC3E}">
        <p14:creationId xmlns:p14="http://schemas.microsoft.com/office/powerpoint/2010/main" val="28914961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1844824"/>
            <a:ext cx="2977417" cy="4219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44008" y="2899724"/>
            <a:ext cx="4104456" cy="1477328"/>
          </a:xfrm>
          <a:prstGeom prst="rect">
            <a:avLst/>
          </a:prstGeom>
        </p:spPr>
        <p:txBody>
          <a:bodyPr wrap="square">
            <a:spAutoFit/>
          </a:bodyPr>
          <a:lstStyle/>
          <a:p>
            <a:r>
              <a:rPr lang="en-GB" dirty="0"/>
              <a:t>Royal Society for Public Health 2018</a:t>
            </a:r>
          </a:p>
          <a:p>
            <a:endParaRPr lang="en-GB" dirty="0" smtClean="0"/>
          </a:p>
          <a:p>
            <a:r>
              <a:rPr lang="en-GB" dirty="0" smtClean="0"/>
              <a:t>Inquiry </a:t>
            </a:r>
            <a:r>
              <a:rPr lang="en-GB" dirty="0"/>
              <a:t>into Managing the Impact of Social Media on Young People's Mental Health and Wellbeing</a:t>
            </a:r>
          </a:p>
        </p:txBody>
      </p:sp>
      <p:sp>
        <p:nvSpPr>
          <p:cNvPr id="3" name="Title 2"/>
          <p:cNvSpPr>
            <a:spLocks noGrp="1"/>
          </p:cNvSpPr>
          <p:nvPr>
            <p:ph type="title"/>
          </p:nvPr>
        </p:nvSpPr>
        <p:spPr/>
        <p:txBody>
          <a:bodyPr/>
          <a:lstStyle/>
          <a:p>
            <a:r>
              <a:rPr lang="en-GB" b="1" dirty="0" smtClean="0">
                <a:solidFill>
                  <a:srgbClr val="0000CC"/>
                </a:solidFill>
              </a:rPr>
              <a:t>Research</a:t>
            </a:r>
            <a:endParaRPr lang="en-GB" b="1" dirty="0">
              <a:solidFill>
                <a:srgbClr val="0000CC"/>
              </a:solidFill>
            </a:endParaRPr>
          </a:p>
        </p:txBody>
      </p:sp>
    </p:spTree>
    <p:extLst>
      <p:ext uri="{BB962C8B-B14F-4D97-AF65-F5344CB8AC3E}">
        <p14:creationId xmlns:p14="http://schemas.microsoft.com/office/powerpoint/2010/main" val="399204353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4000" b="1" dirty="0" smtClean="0">
                <a:solidFill>
                  <a:srgbClr val="0000CC"/>
                </a:solidFill>
              </a:rPr>
              <a:t>Education for a connected world</a:t>
            </a:r>
            <a:endParaRPr lang="en-GB" sz="4000" b="1" dirty="0">
              <a:solidFill>
                <a:srgbClr val="0000CC"/>
              </a:solidFill>
            </a:endParaRPr>
          </a:p>
        </p:txBody>
      </p:sp>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308" y="1388734"/>
            <a:ext cx="8793400" cy="471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11560" y="6093296"/>
            <a:ext cx="8064896" cy="646331"/>
          </a:xfrm>
          <a:prstGeom prst="rect">
            <a:avLst/>
          </a:prstGeom>
        </p:spPr>
        <p:txBody>
          <a:bodyPr wrap="square">
            <a:spAutoFit/>
          </a:bodyPr>
          <a:lstStyle/>
          <a:p>
            <a:pPr algn="ctr"/>
            <a:r>
              <a:rPr lang="en-GB" dirty="0" smtClean="0"/>
              <a:t>UK Council for Internet Safety 2018</a:t>
            </a:r>
            <a:br>
              <a:rPr lang="en-GB" dirty="0" smtClean="0"/>
            </a:br>
            <a:r>
              <a:rPr lang="en-GB" dirty="0" smtClean="0">
                <a:hlinkClick r:id="rId4"/>
              </a:rPr>
              <a:t>https</a:t>
            </a:r>
            <a:r>
              <a:rPr lang="en-GB" dirty="0">
                <a:hlinkClick r:id="rId4"/>
              </a:rPr>
              <a:t>://</a:t>
            </a:r>
            <a:r>
              <a:rPr lang="en-GB" dirty="0" smtClean="0">
                <a:hlinkClick r:id="rId4"/>
              </a:rPr>
              <a:t>www.gov.uk/government/publications/education-for-a-connected-world</a:t>
            </a:r>
            <a:endParaRPr lang="en-GB" dirty="0"/>
          </a:p>
        </p:txBody>
      </p:sp>
    </p:spTree>
    <p:extLst>
      <p:ext uri="{BB962C8B-B14F-4D97-AF65-F5344CB8AC3E}">
        <p14:creationId xmlns:p14="http://schemas.microsoft.com/office/powerpoint/2010/main" val="361041720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242191"/>
            <a:ext cx="6672613" cy="578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67607" y="5908216"/>
            <a:ext cx="4572000" cy="646331"/>
          </a:xfrm>
          <a:prstGeom prst="rect">
            <a:avLst/>
          </a:prstGeom>
        </p:spPr>
        <p:txBody>
          <a:bodyPr>
            <a:spAutoFit/>
          </a:bodyPr>
          <a:lstStyle/>
          <a:p>
            <a:pPr algn="ctr"/>
            <a:r>
              <a:rPr lang="en-GB" dirty="0"/>
              <a:t>HM Government 2019:31</a:t>
            </a:r>
          </a:p>
          <a:p>
            <a:pPr algn="ctr"/>
            <a:r>
              <a:rPr lang="en-GB" dirty="0"/>
              <a:t>Online Harms White Paper</a:t>
            </a:r>
          </a:p>
        </p:txBody>
      </p:sp>
      <p:pic>
        <p:nvPicPr>
          <p:cNvPr id="819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056" y="2452307"/>
            <a:ext cx="2285663" cy="3256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5846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rts, Together, Street Sign, Note, Direction, Poss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8420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48875" cy="704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03925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14300"/>
            <a:ext cx="82296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56904" y="6403062"/>
            <a:ext cx="3129896" cy="369332"/>
          </a:xfrm>
          <a:prstGeom prst="rect">
            <a:avLst/>
          </a:prstGeom>
        </p:spPr>
        <p:txBody>
          <a:bodyPr wrap="none">
            <a:spAutoFit/>
          </a:bodyPr>
          <a:lstStyle/>
          <a:p>
            <a:r>
              <a:rPr lang="en-GB" dirty="0">
                <a:hlinkClick r:id="rId3"/>
              </a:rPr>
              <a:t>https://sharechecklist.gov.uk/</a:t>
            </a:r>
            <a:endParaRPr lang="en-GB" dirty="0"/>
          </a:p>
        </p:txBody>
      </p:sp>
    </p:spTree>
    <p:extLst>
      <p:ext uri="{BB962C8B-B14F-4D97-AF65-F5344CB8AC3E}">
        <p14:creationId xmlns:p14="http://schemas.microsoft.com/office/powerpoint/2010/main" val="12946278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9752" y="2636912"/>
            <a:ext cx="4320480" cy="1446550"/>
          </a:xfrm>
          <a:prstGeom prst="rect">
            <a:avLst/>
          </a:prstGeom>
          <a:noFill/>
        </p:spPr>
        <p:txBody>
          <a:bodyPr wrap="square" rtlCol="0">
            <a:spAutoFit/>
          </a:bodyPr>
          <a:lstStyle/>
          <a:p>
            <a:pPr algn="ctr"/>
            <a:r>
              <a:rPr lang="en-GB" sz="8800" b="1" dirty="0" smtClean="0"/>
              <a:t>DOING</a:t>
            </a:r>
            <a:endParaRPr lang="en-GB" sz="8800" b="1" dirty="0"/>
          </a:p>
        </p:txBody>
      </p:sp>
      <p:pic>
        <p:nvPicPr>
          <p:cNvPr id="11266" name="Picture 2" descr="Signposts, Directions, Directional, Pos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3648" y="1484784"/>
            <a:ext cx="64770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042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75856" y="260648"/>
            <a:ext cx="5456145" cy="6555641"/>
          </a:xfrm>
          <a:prstGeom prst="rect">
            <a:avLst/>
          </a:prstGeom>
        </p:spPr>
        <p:txBody>
          <a:bodyPr wrap="square">
            <a:spAutoFit/>
          </a:bodyPr>
          <a:lstStyle/>
          <a:p>
            <a:r>
              <a:rPr lang="en-GB" sz="2200" dirty="0"/>
              <a:t>"Imagine that many of the walls that separate rooms, offices and houses in our society were suddenly moved or removed and that many once distinct situations were </a:t>
            </a:r>
            <a:r>
              <a:rPr lang="en-GB" sz="2200" dirty="0" smtClean="0"/>
              <a:t>suddenly combined.</a:t>
            </a:r>
          </a:p>
          <a:p>
            <a:endParaRPr lang="en-GB" sz="2200" dirty="0"/>
          </a:p>
          <a:p>
            <a:pPr lvl="0"/>
            <a:r>
              <a:rPr lang="en-GB" sz="2400" b="1" dirty="0">
                <a:solidFill>
                  <a:srgbClr val="1F497D"/>
                </a:solidFill>
              </a:rPr>
              <a:t>What would change?</a:t>
            </a:r>
          </a:p>
          <a:p>
            <a:endParaRPr lang="en-GB" sz="2200" dirty="0"/>
          </a:p>
          <a:p>
            <a:r>
              <a:rPr lang="en-GB" sz="2200" dirty="0"/>
              <a:t>"In one large combined social situation, for example students would see their teachers falling asleep in front of the television set, blue collar workers would see corporate presidents being yelled at by their own children, voters would see politicians have one drink too many, women would overhear men talking about strategies for interacting with women, and children would see the sometimes childish behaviours of their parents</a:t>
            </a:r>
            <a:r>
              <a:rPr lang="en-GB" sz="2200" dirty="0" smtClean="0"/>
              <a:t>." </a:t>
            </a:r>
            <a:endParaRPr lang="en-GB" sz="2200" dirty="0"/>
          </a:p>
        </p:txBody>
      </p:sp>
      <p:sp>
        <p:nvSpPr>
          <p:cNvPr id="7" name="Rectangle 6"/>
          <p:cNvSpPr/>
          <p:nvPr/>
        </p:nvSpPr>
        <p:spPr>
          <a:xfrm>
            <a:off x="302581" y="5508928"/>
            <a:ext cx="2630785" cy="461665"/>
          </a:xfrm>
          <a:prstGeom prst="rect">
            <a:avLst/>
          </a:prstGeom>
        </p:spPr>
        <p:txBody>
          <a:bodyPr wrap="none">
            <a:spAutoFit/>
          </a:bodyPr>
          <a:lstStyle/>
          <a:p>
            <a:r>
              <a:rPr lang="en-GB" sz="2400" dirty="0">
                <a:solidFill>
                  <a:prstClr val="black"/>
                </a:solidFill>
              </a:rPr>
              <a:t>Meyrowitz (</a:t>
            </a:r>
            <a:r>
              <a:rPr lang="en-GB" sz="2400" dirty="0" smtClean="0">
                <a:solidFill>
                  <a:prstClr val="black"/>
                </a:solidFill>
              </a:rPr>
              <a:t>1986:8)</a:t>
            </a:r>
            <a:endParaRPr lang="en-GB"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963" y="763836"/>
            <a:ext cx="2918022" cy="449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3345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4849286" y="-14808"/>
            <a:ext cx="874871" cy="87487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9" name="Picture 2" descr="Infographic, Petal, Circle, Oval, Business, Financ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3247" y="6896"/>
            <a:ext cx="6898816" cy="6898816"/>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2208222" y="1152304"/>
            <a:ext cx="4608000" cy="4608000"/>
          </a:xfrm>
          <a:prstGeom prst="ellipse">
            <a:avLst/>
          </a:prstGeom>
          <a:solidFill>
            <a:schemeClr val="bg1"/>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3"/>
          <p:cNvSpPr/>
          <p:nvPr/>
        </p:nvSpPr>
        <p:spPr>
          <a:xfrm>
            <a:off x="4818959" y="459105"/>
            <a:ext cx="1261500"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Student </a:t>
            </a:r>
          </a:p>
          <a:p>
            <a:pPr algn="ctr"/>
            <a:r>
              <a:rPr lang="en-GB" sz="1600" dirty="0" smtClean="0">
                <a:solidFill>
                  <a:schemeClr val="bg1"/>
                </a:solidFill>
                <a:latin typeface="Gill Sans Ultra Bold Condensed" panose="020B0A06020104020203" pitchFamily="34" charset="0"/>
              </a:rPr>
              <a:t>recruitment</a:t>
            </a:r>
          </a:p>
        </p:txBody>
      </p:sp>
      <p:sp>
        <p:nvSpPr>
          <p:cNvPr id="18" name="Rectangle 17"/>
          <p:cNvSpPr/>
          <p:nvPr/>
        </p:nvSpPr>
        <p:spPr>
          <a:xfrm>
            <a:off x="6670586" y="2053180"/>
            <a:ext cx="1006622"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Promote </a:t>
            </a:r>
          </a:p>
          <a:p>
            <a:pPr algn="ctr"/>
            <a:r>
              <a:rPr lang="en-GB" sz="1600" dirty="0" smtClean="0">
                <a:solidFill>
                  <a:schemeClr val="bg1"/>
                </a:solidFill>
                <a:latin typeface="Gill Sans Ultra Bold Condensed" panose="020B0A06020104020203" pitchFamily="34" charset="0"/>
              </a:rPr>
              <a:t>research</a:t>
            </a:r>
          </a:p>
        </p:txBody>
      </p:sp>
      <p:sp>
        <p:nvSpPr>
          <p:cNvPr id="20" name="Rectangle 19"/>
          <p:cNvSpPr/>
          <p:nvPr/>
        </p:nvSpPr>
        <p:spPr>
          <a:xfrm>
            <a:off x="6684502" y="4156271"/>
            <a:ext cx="1156407"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University </a:t>
            </a:r>
            <a:br>
              <a:rPr lang="en-GB" sz="1600" dirty="0" smtClean="0">
                <a:solidFill>
                  <a:schemeClr val="bg1"/>
                </a:solidFill>
                <a:latin typeface="Gill Sans Ultra Bold Condensed" panose="020B0A06020104020203" pitchFamily="34" charset="0"/>
              </a:rPr>
            </a:br>
            <a:r>
              <a:rPr lang="en-GB" sz="1600" dirty="0" smtClean="0">
                <a:solidFill>
                  <a:schemeClr val="bg1"/>
                </a:solidFill>
                <a:latin typeface="Gill Sans Ultra Bold Condensed" panose="020B0A06020104020203" pitchFamily="34" charset="0"/>
              </a:rPr>
              <a:t>events</a:t>
            </a:r>
          </a:p>
        </p:txBody>
      </p:sp>
      <p:sp>
        <p:nvSpPr>
          <p:cNvPr id="24" name="Rectangle 23"/>
          <p:cNvSpPr/>
          <p:nvPr/>
        </p:nvSpPr>
        <p:spPr>
          <a:xfrm>
            <a:off x="4674251" y="5884188"/>
            <a:ext cx="1759136"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Student and staff</a:t>
            </a:r>
          </a:p>
          <a:p>
            <a:pPr algn="ctr"/>
            <a:r>
              <a:rPr lang="en-GB" sz="1600" dirty="0">
                <a:solidFill>
                  <a:schemeClr val="bg1"/>
                </a:solidFill>
                <a:latin typeface="Gill Sans Ultra Bold Condensed" panose="020B0A06020104020203" pitchFamily="34" charset="0"/>
              </a:rPr>
              <a:t>a</a:t>
            </a:r>
            <a:r>
              <a:rPr lang="en-GB" sz="1600" dirty="0" smtClean="0">
                <a:solidFill>
                  <a:schemeClr val="bg1"/>
                </a:solidFill>
                <a:latin typeface="Gill Sans Ultra Bold Condensed" panose="020B0A06020104020203" pitchFamily="34" charset="0"/>
              </a:rPr>
              <a:t>chievements</a:t>
            </a:r>
          </a:p>
        </p:txBody>
      </p:sp>
      <p:sp>
        <p:nvSpPr>
          <p:cNvPr id="25" name="Rectangle 24"/>
          <p:cNvSpPr/>
          <p:nvPr/>
        </p:nvSpPr>
        <p:spPr>
          <a:xfrm>
            <a:off x="2643009" y="5884188"/>
            <a:ext cx="1617366"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Crisis </a:t>
            </a:r>
          </a:p>
          <a:p>
            <a:pPr algn="ctr"/>
            <a:r>
              <a:rPr lang="en-GB" sz="1600" dirty="0" smtClean="0">
                <a:solidFill>
                  <a:schemeClr val="bg1"/>
                </a:solidFill>
                <a:latin typeface="Gill Sans Ultra Bold Condensed" panose="020B0A06020104020203" pitchFamily="34" charset="0"/>
              </a:rPr>
              <a:t>communications</a:t>
            </a:r>
          </a:p>
        </p:txBody>
      </p:sp>
      <p:sp>
        <p:nvSpPr>
          <p:cNvPr id="26" name="Rectangle 25"/>
          <p:cNvSpPr/>
          <p:nvPr/>
        </p:nvSpPr>
        <p:spPr>
          <a:xfrm>
            <a:off x="1183613" y="4201991"/>
            <a:ext cx="1330108"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Business </a:t>
            </a:r>
          </a:p>
          <a:p>
            <a:pPr algn="ctr"/>
            <a:r>
              <a:rPr lang="en-GB" sz="1600" dirty="0" smtClean="0">
                <a:solidFill>
                  <a:schemeClr val="bg1"/>
                </a:solidFill>
                <a:latin typeface="Gill Sans Ultra Bold Condensed" panose="020B0A06020104020203" pitchFamily="34" charset="0"/>
              </a:rPr>
              <a:t>partnerships</a:t>
            </a:r>
          </a:p>
        </p:txBody>
      </p:sp>
      <p:sp>
        <p:nvSpPr>
          <p:cNvPr id="27" name="Rectangle 26"/>
          <p:cNvSpPr/>
          <p:nvPr/>
        </p:nvSpPr>
        <p:spPr>
          <a:xfrm>
            <a:off x="1214460" y="2176290"/>
            <a:ext cx="1164934" cy="338554"/>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Graduation</a:t>
            </a:r>
          </a:p>
        </p:txBody>
      </p:sp>
      <p:sp>
        <p:nvSpPr>
          <p:cNvPr id="28" name="Rectangle 27"/>
          <p:cNvSpPr/>
          <p:nvPr/>
        </p:nvSpPr>
        <p:spPr>
          <a:xfrm>
            <a:off x="2679742" y="459105"/>
            <a:ext cx="1258678"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Alumni </a:t>
            </a:r>
            <a:br>
              <a:rPr lang="en-GB" sz="1600" dirty="0" smtClean="0">
                <a:solidFill>
                  <a:schemeClr val="bg1"/>
                </a:solidFill>
                <a:latin typeface="Gill Sans Ultra Bold Condensed" panose="020B0A06020104020203" pitchFamily="34" charset="0"/>
              </a:rPr>
            </a:br>
            <a:r>
              <a:rPr lang="en-GB" sz="1600" dirty="0" smtClean="0">
                <a:solidFill>
                  <a:schemeClr val="bg1"/>
                </a:solidFill>
                <a:latin typeface="Gill Sans Ultra Bold Condensed" panose="020B0A06020104020203" pitchFamily="34" charset="0"/>
              </a:rPr>
              <a:t>engagement</a:t>
            </a:r>
          </a:p>
        </p:txBody>
      </p:sp>
      <p:sp>
        <p:nvSpPr>
          <p:cNvPr id="39" name="Rectangle 38"/>
          <p:cNvSpPr/>
          <p:nvPr/>
        </p:nvSpPr>
        <p:spPr>
          <a:xfrm>
            <a:off x="2771800" y="1615081"/>
            <a:ext cx="3456384" cy="3139321"/>
          </a:xfrm>
          <a:prstGeom prst="rect">
            <a:avLst/>
          </a:prstGeom>
        </p:spPr>
        <p:txBody>
          <a:bodyPr wrap="square">
            <a:spAutoFit/>
          </a:bodyPr>
          <a:lstStyle/>
          <a:p>
            <a:pPr algn="ctr"/>
            <a:r>
              <a:rPr lang="en-GB" b="1" dirty="0" smtClean="0"/>
              <a:t>Uses of social media by universities</a:t>
            </a:r>
          </a:p>
          <a:p>
            <a:endParaRPr lang="en-GB" dirty="0" smtClean="0"/>
          </a:p>
          <a:p>
            <a:pPr marL="342900" indent="-342900">
              <a:buFont typeface="+mj-lt"/>
              <a:buAutoNum type="arabicPeriod"/>
            </a:pPr>
            <a:r>
              <a:rPr lang="en-GB" dirty="0" smtClean="0"/>
              <a:t>student recruitment</a:t>
            </a:r>
          </a:p>
          <a:p>
            <a:pPr marL="342900" indent="-342900">
              <a:buFont typeface="+mj-lt"/>
              <a:buAutoNum type="arabicPeriod"/>
            </a:pPr>
            <a:r>
              <a:rPr lang="en-GB" dirty="0" smtClean="0"/>
              <a:t>promote research</a:t>
            </a:r>
          </a:p>
          <a:p>
            <a:pPr marL="342900" indent="-342900">
              <a:buFont typeface="+mj-lt"/>
              <a:buAutoNum type="arabicPeriod"/>
            </a:pPr>
            <a:r>
              <a:rPr lang="en-GB" dirty="0" smtClean="0"/>
              <a:t>university events</a:t>
            </a:r>
          </a:p>
          <a:p>
            <a:pPr marL="342900" indent="-342900">
              <a:buFont typeface="+mj-lt"/>
              <a:buAutoNum type="arabicPeriod"/>
            </a:pPr>
            <a:r>
              <a:rPr lang="en-GB" dirty="0" smtClean="0"/>
              <a:t>achievements</a:t>
            </a:r>
          </a:p>
          <a:p>
            <a:pPr marL="342900" indent="-342900">
              <a:buFont typeface="+mj-lt"/>
              <a:buAutoNum type="arabicPeriod"/>
            </a:pPr>
            <a:r>
              <a:rPr lang="en-GB" dirty="0" smtClean="0"/>
              <a:t>crisis communications</a:t>
            </a:r>
          </a:p>
          <a:p>
            <a:pPr marL="342900" indent="-342900">
              <a:buFont typeface="+mj-lt"/>
              <a:buAutoNum type="arabicPeriod"/>
            </a:pPr>
            <a:r>
              <a:rPr lang="en-GB" dirty="0" smtClean="0"/>
              <a:t>business partnerships</a:t>
            </a:r>
          </a:p>
          <a:p>
            <a:pPr marL="342900" indent="-342900">
              <a:buFont typeface="+mj-lt"/>
              <a:buAutoNum type="arabicPeriod"/>
            </a:pPr>
            <a:r>
              <a:rPr lang="en-GB" dirty="0" smtClean="0"/>
              <a:t>graduation</a:t>
            </a:r>
          </a:p>
          <a:p>
            <a:pPr marL="342900" indent="-342900">
              <a:buFont typeface="+mj-lt"/>
              <a:buAutoNum type="arabicPeriod"/>
            </a:pPr>
            <a:r>
              <a:rPr lang="en-GB" dirty="0" smtClean="0"/>
              <a:t>alumni engagement</a:t>
            </a:r>
          </a:p>
        </p:txBody>
      </p:sp>
    </p:spTree>
    <p:extLst>
      <p:ext uri="{BB962C8B-B14F-4D97-AF65-F5344CB8AC3E}">
        <p14:creationId xmlns:p14="http://schemas.microsoft.com/office/powerpoint/2010/main" val="40135479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4849286" y="-14808"/>
            <a:ext cx="874871" cy="87487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9" name="Picture 2" descr="Infographic, Petal, Circle, Oval, Business, Financ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3247" y="6896"/>
            <a:ext cx="6898816" cy="6898816"/>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2208222" y="1152304"/>
            <a:ext cx="4608000" cy="4608000"/>
          </a:xfrm>
          <a:prstGeom prst="ellipse">
            <a:avLst/>
          </a:prstGeom>
          <a:solidFill>
            <a:schemeClr val="bg1"/>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23" name="Picture 2" descr="Infographic, Petal, Circle, Oval, Business, Financ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21188" y="1863437"/>
            <a:ext cx="3117881" cy="31178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65849" y="2778807"/>
            <a:ext cx="1511509" cy="1200329"/>
          </a:xfrm>
          <a:prstGeom prst="rect">
            <a:avLst/>
          </a:prstGeom>
          <a:noFill/>
        </p:spPr>
        <p:txBody>
          <a:bodyPr wrap="square" rtlCol="0">
            <a:spAutoFit/>
          </a:bodyPr>
          <a:lstStyle/>
          <a:p>
            <a:pPr algn="ctr"/>
            <a:r>
              <a:rPr lang="en-GB" b="1" dirty="0" smtClean="0"/>
              <a:t>Using </a:t>
            </a:r>
          </a:p>
          <a:p>
            <a:pPr algn="ctr"/>
            <a:r>
              <a:rPr lang="en-GB" b="1" dirty="0" smtClean="0"/>
              <a:t>Social Media </a:t>
            </a:r>
            <a:r>
              <a:rPr lang="en-GB" b="1" u="sng" dirty="0" smtClean="0">
                <a:solidFill>
                  <a:srgbClr val="FFC000"/>
                </a:solidFill>
              </a:rPr>
              <a:t>with</a:t>
            </a:r>
            <a:r>
              <a:rPr lang="en-GB" b="1" dirty="0" smtClean="0"/>
              <a:t> students in HE</a:t>
            </a:r>
            <a:endParaRPr lang="en-GB" b="1" dirty="0"/>
          </a:p>
        </p:txBody>
      </p:sp>
      <p:sp>
        <p:nvSpPr>
          <p:cNvPr id="3" name="TextBox 2"/>
          <p:cNvSpPr txBox="1"/>
          <p:nvPr/>
        </p:nvSpPr>
        <p:spPr>
          <a:xfrm>
            <a:off x="4672812" y="1573263"/>
            <a:ext cx="1009095" cy="246221"/>
          </a:xfrm>
          <a:prstGeom prst="rect">
            <a:avLst/>
          </a:prstGeom>
          <a:noFill/>
        </p:spPr>
        <p:txBody>
          <a:bodyPr wrap="square" rtlCol="0">
            <a:spAutoFit/>
          </a:bodyPr>
          <a:lstStyle/>
          <a:p>
            <a:pPr algn="ctr"/>
            <a:r>
              <a:rPr lang="en-GB" sz="1000" b="1" dirty="0" smtClean="0"/>
              <a:t>Dialogue</a:t>
            </a:r>
            <a:endParaRPr lang="en-GB" sz="1000" b="1" dirty="0"/>
          </a:p>
        </p:txBody>
      </p:sp>
      <p:sp>
        <p:nvSpPr>
          <p:cNvPr id="10" name="TextBox 9"/>
          <p:cNvSpPr txBox="1"/>
          <p:nvPr/>
        </p:nvSpPr>
        <p:spPr>
          <a:xfrm>
            <a:off x="5928694" y="2637955"/>
            <a:ext cx="906568" cy="400110"/>
          </a:xfrm>
          <a:prstGeom prst="rect">
            <a:avLst/>
          </a:prstGeom>
          <a:noFill/>
        </p:spPr>
        <p:txBody>
          <a:bodyPr wrap="square" rtlCol="0">
            <a:spAutoFit/>
          </a:bodyPr>
          <a:lstStyle/>
          <a:p>
            <a:pPr algn="ctr"/>
            <a:r>
              <a:rPr lang="en-GB" sz="1000" b="1" dirty="0" smtClean="0"/>
              <a:t>Interactive</a:t>
            </a:r>
          </a:p>
          <a:p>
            <a:pPr algn="ctr"/>
            <a:r>
              <a:rPr lang="en-GB" sz="1000" b="1" dirty="0" smtClean="0"/>
              <a:t>activities</a:t>
            </a:r>
            <a:endParaRPr lang="en-GB" sz="1000" b="1" dirty="0"/>
          </a:p>
        </p:txBody>
      </p:sp>
      <p:sp>
        <p:nvSpPr>
          <p:cNvPr id="11" name="TextBox 10"/>
          <p:cNvSpPr txBox="1"/>
          <p:nvPr/>
        </p:nvSpPr>
        <p:spPr>
          <a:xfrm>
            <a:off x="5813501" y="3655773"/>
            <a:ext cx="1017000" cy="553998"/>
          </a:xfrm>
          <a:prstGeom prst="rect">
            <a:avLst/>
          </a:prstGeom>
          <a:noFill/>
        </p:spPr>
        <p:txBody>
          <a:bodyPr wrap="square" rtlCol="0">
            <a:spAutoFit/>
          </a:bodyPr>
          <a:lstStyle/>
          <a:p>
            <a:pPr algn="ctr"/>
            <a:r>
              <a:rPr lang="en-GB" sz="1000" b="1" dirty="0" smtClean="0"/>
              <a:t>Collaboration</a:t>
            </a:r>
          </a:p>
          <a:p>
            <a:pPr algn="ctr"/>
            <a:r>
              <a:rPr lang="en-GB" sz="1000" b="1" dirty="0"/>
              <a:t>a</a:t>
            </a:r>
            <a:r>
              <a:rPr lang="en-GB" sz="1000" b="1" dirty="0" smtClean="0"/>
              <a:t>nd groupwork</a:t>
            </a:r>
            <a:endParaRPr lang="en-GB" sz="1000" b="1" dirty="0"/>
          </a:p>
        </p:txBody>
      </p:sp>
      <p:sp>
        <p:nvSpPr>
          <p:cNvPr id="12" name="TextBox 11"/>
          <p:cNvSpPr txBox="1"/>
          <p:nvPr/>
        </p:nvSpPr>
        <p:spPr>
          <a:xfrm>
            <a:off x="4672812" y="5082104"/>
            <a:ext cx="906568" cy="400110"/>
          </a:xfrm>
          <a:prstGeom prst="rect">
            <a:avLst/>
          </a:prstGeom>
          <a:noFill/>
        </p:spPr>
        <p:txBody>
          <a:bodyPr wrap="square" rtlCol="0">
            <a:spAutoFit/>
          </a:bodyPr>
          <a:lstStyle/>
          <a:p>
            <a:pPr algn="ctr"/>
            <a:r>
              <a:rPr lang="en-GB" sz="1000" b="1" dirty="0" smtClean="0"/>
              <a:t>Tutor support</a:t>
            </a:r>
            <a:endParaRPr lang="en-GB" sz="1000" b="1" dirty="0"/>
          </a:p>
        </p:txBody>
      </p:sp>
      <p:sp>
        <p:nvSpPr>
          <p:cNvPr id="13" name="TextBox 12"/>
          <p:cNvSpPr txBox="1"/>
          <p:nvPr/>
        </p:nvSpPr>
        <p:spPr>
          <a:xfrm>
            <a:off x="2208222" y="3779081"/>
            <a:ext cx="906568" cy="400110"/>
          </a:xfrm>
          <a:prstGeom prst="rect">
            <a:avLst/>
          </a:prstGeom>
          <a:noFill/>
        </p:spPr>
        <p:txBody>
          <a:bodyPr wrap="square" rtlCol="0">
            <a:spAutoFit/>
          </a:bodyPr>
          <a:lstStyle/>
          <a:p>
            <a:pPr algn="ctr"/>
            <a:r>
              <a:rPr lang="en-GB" sz="1000" b="1" dirty="0" smtClean="0"/>
              <a:t>Careers</a:t>
            </a:r>
          </a:p>
          <a:p>
            <a:pPr algn="ctr"/>
            <a:r>
              <a:rPr lang="en-GB" sz="1000" b="1" dirty="0" smtClean="0"/>
              <a:t>support</a:t>
            </a:r>
            <a:endParaRPr lang="en-GB" sz="1000" b="1" dirty="0"/>
          </a:p>
        </p:txBody>
      </p:sp>
      <p:sp>
        <p:nvSpPr>
          <p:cNvPr id="14" name="TextBox 13"/>
          <p:cNvSpPr txBox="1"/>
          <p:nvPr/>
        </p:nvSpPr>
        <p:spPr>
          <a:xfrm>
            <a:off x="3427339" y="5082104"/>
            <a:ext cx="906568" cy="400110"/>
          </a:xfrm>
          <a:prstGeom prst="rect">
            <a:avLst/>
          </a:prstGeom>
          <a:noFill/>
        </p:spPr>
        <p:txBody>
          <a:bodyPr wrap="square" rtlCol="0">
            <a:spAutoFit/>
          </a:bodyPr>
          <a:lstStyle/>
          <a:p>
            <a:pPr algn="ctr"/>
            <a:r>
              <a:rPr lang="en-GB" sz="1000" b="1" dirty="0" smtClean="0"/>
              <a:t>Peer </a:t>
            </a:r>
          </a:p>
          <a:p>
            <a:pPr algn="ctr"/>
            <a:r>
              <a:rPr lang="en-GB" sz="1000" b="1" dirty="0" smtClean="0"/>
              <a:t>support</a:t>
            </a:r>
            <a:endParaRPr lang="en-GB" sz="1000" b="1" dirty="0"/>
          </a:p>
        </p:txBody>
      </p:sp>
      <p:sp>
        <p:nvSpPr>
          <p:cNvPr id="15" name="TextBox 14"/>
          <p:cNvSpPr txBox="1"/>
          <p:nvPr/>
        </p:nvSpPr>
        <p:spPr>
          <a:xfrm>
            <a:off x="2144045" y="2648756"/>
            <a:ext cx="1017258" cy="400110"/>
          </a:xfrm>
          <a:prstGeom prst="rect">
            <a:avLst/>
          </a:prstGeom>
          <a:noFill/>
        </p:spPr>
        <p:txBody>
          <a:bodyPr wrap="square" rtlCol="0">
            <a:spAutoFit/>
          </a:bodyPr>
          <a:lstStyle/>
          <a:p>
            <a:pPr algn="ctr"/>
            <a:r>
              <a:rPr lang="en-GB" sz="1000" b="1" dirty="0" smtClean="0"/>
              <a:t>Showcasing</a:t>
            </a:r>
            <a:r>
              <a:rPr lang="en-GB" sz="800" b="1" dirty="0" smtClean="0"/>
              <a:t> </a:t>
            </a:r>
          </a:p>
          <a:p>
            <a:pPr algn="ctr"/>
            <a:r>
              <a:rPr lang="en-GB" sz="1000" b="1" dirty="0" smtClean="0"/>
              <a:t>work</a:t>
            </a:r>
            <a:endParaRPr lang="en-GB" sz="1000" b="1" dirty="0"/>
          </a:p>
        </p:txBody>
      </p:sp>
      <p:sp>
        <p:nvSpPr>
          <p:cNvPr id="17" name="TextBox 16"/>
          <p:cNvSpPr txBox="1"/>
          <p:nvPr/>
        </p:nvSpPr>
        <p:spPr>
          <a:xfrm>
            <a:off x="3161303" y="1573262"/>
            <a:ext cx="1009095" cy="246221"/>
          </a:xfrm>
          <a:prstGeom prst="rect">
            <a:avLst/>
          </a:prstGeom>
          <a:noFill/>
        </p:spPr>
        <p:txBody>
          <a:bodyPr wrap="square" rtlCol="0">
            <a:spAutoFit/>
          </a:bodyPr>
          <a:lstStyle/>
          <a:p>
            <a:pPr algn="ctr"/>
            <a:r>
              <a:rPr lang="en-GB" sz="1000" b="1" dirty="0"/>
              <a:t>N</a:t>
            </a:r>
            <a:r>
              <a:rPr lang="en-GB" sz="1000" b="1" dirty="0" smtClean="0"/>
              <a:t>etworking</a:t>
            </a:r>
            <a:endParaRPr lang="en-GB" sz="1000" b="1" dirty="0"/>
          </a:p>
        </p:txBody>
      </p:sp>
      <p:sp>
        <p:nvSpPr>
          <p:cNvPr id="4" name="Rectangle 3"/>
          <p:cNvSpPr/>
          <p:nvPr/>
        </p:nvSpPr>
        <p:spPr>
          <a:xfrm>
            <a:off x="4818959" y="459105"/>
            <a:ext cx="1261500"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Student </a:t>
            </a:r>
          </a:p>
          <a:p>
            <a:pPr algn="ctr"/>
            <a:r>
              <a:rPr lang="en-GB" sz="1600" dirty="0" smtClean="0">
                <a:solidFill>
                  <a:schemeClr val="bg1"/>
                </a:solidFill>
                <a:latin typeface="Gill Sans Ultra Bold Condensed" panose="020B0A06020104020203" pitchFamily="34" charset="0"/>
              </a:rPr>
              <a:t>recruitment</a:t>
            </a:r>
          </a:p>
        </p:txBody>
      </p:sp>
      <p:sp>
        <p:nvSpPr>
          <p:cNvPr id="18" name="Rectangle 17"/>
          <p:cNvSpPr/>
          <p:nvPr/>
        </p:nvSpPr>
        <p:spPr>
          <a:xfrm>
            <a:off x="6670586" y="2053180"/>
            <a:ext cx="1006622"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Promote </a:t>
            </a:r>
          </a:p>
          <a:p>
            <a:pPr algn="ctr"/>
            <a:r>
              <a:rPr lang="en-GB" sz="1600" dirty="0" smtClean="0">
                <a:solidFill>
                  <a:schemeClr val="bg1"/>
                </a:solidFill>
                <a:latin typeface="Gill Sans Ultra Bold Condensed" panose="020B0A06020104020203" pitchFamily="34" charset="0"/>
              </a:rPr>
              <a:t>research</a:t>
            </a:r>
          </a:p>
        </p:txBody>
      </p:sp>
      <p:sp>
        <p:nvSpPr>
          <p:cNvPr id="20" name="Rectangle 19"/>
          <p:cNvSpPr/>
          <p:nvPr/>
        </p:nvSpPr>
        <p:spPr>
          <a:xfrm>
            <a:off x="6684502" y="4156271"/>
            <a:ext cx="1156407"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University </a:t>
            </a:r>
            <a:br>
              <a:rPr lang="en-GB" sz="1600" dirty="0" smtClean="0">
                <a:solidFill>
                  <a:schemeClr val="bg1"/>
                </a:solidFill>
                <a:latin typeface="Gill Sans Ultra Bold Condensed" panose="020B0A06020104020203" pitchFamily="34" charset="0"/>
              </a:rPr>
            </a:br>
            <a:r>
              <a:rPr lang="en-GB" sz="1600" dirty="0" smtClean="0">
                <a:solidFill>
                  <a:schemeClr val="bg1"/>
                </a:solidFill>
                <a:latin typeface="Gill Sans Ultra Bold Condensed" panose="020B0A06020104020203" pitchFamily="34" charset="0"/>
              </a:rPr>
              <a:t>events</a:t>
            </a:r>
          </a:p>
        </p:txBody>
      </p:sp>
      <p:sp>
        <p:nvSpPr>
          <p:cNvPr id="24" name="Rectangle 23"/>
          <p:cNvSpPr/>
          <p:nvPr/>
        </p:nvSpPr>
        <p:spPr>
          <a:xfrm>
            <a:off x="4674251" y="5884188"/>
            <a:ext cx="1759136"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Student and staff</a:t>
            </a:r>
          </a:p>
          <a:p>
            <a:pPr algn="ctr"/>
            <a:r>
              <a:rPr lang="en-GB" sz="1600" dirty="0">
                <a:solidFill>
                  <a:schemeClr val="bg1"/>
                </a:solidFill>
                <a:latin typeface="Gill Sans Ultra Bold Condensed" panose="020B0A06020104020203" pitchFamily="34" charset="0"/>
              </a:rPr>
              <a:t>a</a:t>
            </a:r>
            <a:r>
              <a:rPr lang="en-GB" sz="1600" dirty="0" smtClean="0">
                <a:solidFill>
                  <a:schemeClr val="bg1"/>
                </a:solidFill>
                <a:latin typeface="Gill Sans Ultra Bold Condensed" panose="020B0A06020104020203" pitchFamily="34" charset="0"/>
              </a:rPr>
              <a:t>chievements</a:t>
            </a:r>
          </a:p>
        </p:txBody>
      </p:sp>
      <p:sp>
        <p:nvSpPr>
          <p:cNvPr id="25" name="Rectangle 24"/>
          <p:cNvSpPr/>
          <p:nvPr/>
        </p:nvSpPr>
        <p:spPr>
          <a:xfrm>
            <a:off x="2643009" y="5884188"/>
            <a:ext cx="1617366"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Crisis </a:t>
            </a:r>
          </a:p>
          <a:p>
            <a:pPr algn="ctr"/>
            <a:r>
              <a:rPr lang="en-GB" sz="1600" dirty="0" smtClean="0">
                <a:solidFill>
                  <a:schemeClr val="bg1"/>
                </a:solidFill>
                <a:latin typeface="Gill Sans Ultra Bold Condensed" panose="020B0A06020104020203" pitchFamily="34" charset="0"/>
              </a:rPr>
              <a:t>communications</a:t>
            </a:r>
          </a:p>
        </p:txBody>
      </p:sp>
      <p:sp>
        <p:nvSpPr>
          <p:cNvPr id="26" name="Rectangle 25"/>
          <p:cNvSpPr/>
          <p:nvPr/>
        </p:nvSpPr>
        <p:spPr>
          <a:xfrm>
            <a:off x="1183613" y="4201991"/>
            <a:ext cx="1330108"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Business </a:t>
            </a:r>
          </a:p>
          <a:p>
            <a:pPr algn="ctr"/>
            <a:r>
              <a:rPr lang="en-GB" sz="1600" dirty="0" smtClean="0">
                <a:solidFill>
                  <a:schemeClr val="bg1"/>
                </a:solidFill>
                <a:latin typeface="Gill Sans Ultra Bold Condensed" panose="020B0A06020104020203" pitchFamily="34" charset="0"/>
              </a:rPr>
              <a:t>partnerships</a:t>
            </a:r>
          </a:p>
        </p:txBody>
      </p:sp>
      <p:sp>
        <p:nvSpPr>
          <p:cNvPr id="27" name="Rectangle 26"/>
          <p:cNvSpPr/>
          <p:nvPr/>
        </p:nvSpPr>
        <p:spPr>
          <a:xfrm>
            <a:off x="1214460" y="2176290"/>
            <a:ext cx="1164934" cy="338554"/>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Graduation</a:t>
            </a:r>
          </a:p>
        </p:txBody>
      </p:sp>
      <p:sp>
        <p:nvSpPr>
          <p:cNvPr id="28" name="Rectangle 27"/>
          <p:cNvSpPr/>
          <p:nvPr/>
        </p:nvSpPr>
        <p:spPr>
          <a:xfrm>
            <a:off x="2679742" y="459105"/>
            <a:ext cx="1258678"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Alumni </a:t>
            </a:r>
            <a:br>
              <a:rPr lang="en-GB" sz="1600" dirty="0" smtClean="0">
                <a:solidFill>
                  <a:schemeClr val="bg1"/>
                </a:solidFill>
                <a:latin typeface="Gill Sans Ultra Bold Condensed" panose="020B0A06020104020203" pitchFamily="34" charset="0"/>
              </a:rPr>
            </a:br>
            <a:r>
              <a:rPr lang="en-GB" sz="1600" dirty="0" smtClean="0">
                <a:solidFill>
                  <a:schemeClr val="bg1"/>
                </a:solidFill>
                <a:latin typeface="Gill Sans Ultra Bold Condensed" panose="020B0A06020104020203" pitchFamily="34" charset="0"/>
              </a:rPr>
              <a:t>engagement</a:t>
            </a:r>
          </a:p>
        </p:txBody>
      </p:sp>
      <p:sp>
        <p:nvSpPr>
          <p:cNvPr id="5" name="TextBox 4"/>
          <p:cNvSpPr txBox="1"/>
          <p:nvPr/>
        </p:nvSpPr>
        <p:spPr>
          <a:xfrm>
            <a:off x="7173897" y="422627"/>
            <a:ext cx="1718583" cy="369332"/>
          </a:xfrm>
          <a:prstGeom prst="rect">
            <a:avLst/>
          </a:prstGeom>
          <a:noFill/>
        </p:spPr>
        <p:txBody>
          <a:bodyPr wrap="square" rtlCol="0">
            <a:spAutoFit/>
          </a:bodyPr>
          <a:lstStyle/>
          <a:p>
            <a:r>
              <a:rPr lang="en-GB" b="1" dirty="0" smtClean="0"/>
              <a:t>UNIVERSITY</a:t>
            </a:r>
            <a:endParaRPr lang="en-GB" dirty="0"/>
          </a:p>
        </p:txBody>
      </p:sp>
      <p:sp>
        <p:nvSpPr>
          <p:cNvPr id="30" name="Rectangle 29"/>
          <p:cNvSpPr/>
          <p:nvPr/>
        </p:nvSpPr>
        <p:spPr>
          <a:xfrm>
            <a:off x="251520" y="5884188"/>
            <a:ext cx="2127873" cy="369332"/>
          </a:xfrm>
          <a:prstGeom prst="rect">
            <a:avLst/>
          </a:prstGeom>
        </p:spPr>
        <p:txBody>
          <a:bodyPr wrap="square">
            <a:spAutoFit/>
          </a:bodyPr>
          <a:lstStyle/>
          <a:p>
            <a:r>
              <a:rPr lang="en-GB" b="1" dirty="0" smtClean="0"/>
              <a:t>PEOPLE/TEAMS</a:t>
            </a:r>
            <a:endParaRPr lang="en-GB" b="1" dirty="0"/>
          </a:p>
        </p:txBody>
      </p:sp>
      <p:cxnSp>
        <p:nvCxnSpPr>
          <p:cNvPr id="35" name="Straight Arrow Connector 34"/>
          <p:cNvCxnSpPr/>
          <p:nvPr/>
        </p:nvCxnSpPr>
        <p:spPr>
          <a:xfrm flipV="1">
            <a:off x="2144045" y="4741046"/>
            <a:ext cx="1017258" cy="106619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670586" y="751492"/>
            <a:ext cx="503312" cy="51726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7565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4849286" y="-14808"/>
            <a:ext cx="874871" cy="87487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20"/>
          <p:cNvSpPr/>
          <p:nvPr/>
        </p:nvSpPr>
        <p:spPr>
          <a:xfrm>
            <a:off x="2070038" y="1118377"/>
            <a:ext cx="4608000" cy="4608000"/>
          </a:xfrm>
          <a:prstGeom prst="ellipse">
            <a:avLst/>
          </a:prstGeom>
          <a:solidFill>
            <a:schemeClr val="bg1"/>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23" name="Picture 2" descr="Infographic, Petal, Circle, Oval, Business, Financ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79394" y="1249759"/>
            <a:ext cx="4345236" cy="43452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31998" y="2822212"/>
            <a:ext cx="1840028" cy="1200329"/>
          </a:xfrm>
          <a:prstGeom prst="rect">
            <a:avLst/>
          </a:prstGeom>
          <a:noFill/>
        </p:spPr>
        <p:txBody>
          <a:bodyPr wrap="square" rtlCol="0">
            <a:spAutoFit/>
          </a:bodyPr>
          <a:lstStyle/>
          <a:p>
            <a:pPr algn="ctr"/>
            <a:r>
              <a:rPr lang="en-GB" b="1" dirty="0" smtClean="0"/>
              <a:t>Using </a:t>
            </a:r>
          </a:p>
          <a:p>
            <a:pPr algn="ctr"/>
            <a:r>
              <a:rPr lang="en-GB" b="1" dirty="0" smtClean="0"/>
              <a:t>Social Media </a:t>
            </a:r>
            <a:r>
              <a:rPr lang="en-GB" b="1" u="sng" dirty="0" smtClean="0">
                <a:solidFill>
                  <a:srgbClr val="FFC000"/>
                </a:solidFill>
              </a:rPr>
              <a:t>with</a:t>
            </a:r>
            <a:r>
              <a:rPr lang="en-GB" b="1" dirty="0" smtClean="0"/>
              <a:t> students in HE</a:t>
            </a:r>
            <a:endParaRPr lang="en-GB" b="1" dirty="0"/>
          </a:p>
        </p:txBody>
      </p:sp>
      <p:sp>
        <p:nvSpPr>
          <p:cNvPr id="3" name="TextBox 2"/>
          <p:cNvSpPr txBox="1"/>
          <p:nvPr/>
        </p:nvSpPr>
        <p:spPr>
          <a:xfrm>
            <a:off x="5553818" y="702877"/>
            <a:ext cx="3194645" cy="830997"/>
          </a:xfrm>
          <a:prstGeom prst="rect">
            <a:avLst/>
          </a:prstGeom>
          <a:noFill/>
        </p:spPr>
        <p:txBody>
          <a:bodyPr wrap="square" rtlCol="0">
            <a:spAutoFit/>
          </a:bodyPr>
          <a:lstStyle/>
          <a:p>
            <a:r>
              <a:rPr lang="en-GB" sz="1600" b="1" dirty="0" smtClean="0"/>
              <a:t>Dialogue</a:t>
            </a:r>
          </a:p>
          <a:p>
            <a:r>
              <a:rPr lang="en-GB" sz="1600" dirty="0" smtClean="0"/>
              <a:t>community building, sense of belonging</a:t>
            </a:r>
            <a:endParaRPr lang="en-GB" sz="1600" dirty="0"/>
          </a:p>
        </p:txBody>
      </p:sp>
      <p:sp>
        <p:nvSpPr>
          <p:cNvPr id="10" name="TextBox 9"/>
          <p:cNvSpPr txBox="1"/>
          <p:nvPr/>
        </p:nvSpPr>
        <p:spPr>
          <a:xfrm>
            <a:off x="6791224" y="2208205"/>
            <a:ext cx="2245271" cy="830997"/>
          </a:xfrm>
          <a:prstGeom prst="rect">
            <a:avLst/>
          </a:prstGeom>
          <a:noFill/>
        </p:spPr>
        <p:txBody>
          <a:bodyPr wrap="square" rtlCol="0">
            <a:spAutoFit/>
          </a:bodyPr>
          <a:lstStyle/>
          <a:p>
            <a:r>
              <a:rPr lang="en-GB" sz="1600" b="1" dirty="0" smtClean="0"/>
              <a:t>Interactive activities</a:t>
            </a:r>
          </a:p>
          <a:p>
            <a:r>
              <a:rPr lang="en-GB" sz="1600" dirty="0" smtClean="0"/>
              <a:t>In and out of the classroom</a:t>
            </a:r>
            <a:endParaRPr lang="en-GB" sz="1600" dirty="0"/>
          </a:p>
        </p:txBody>
      </p:sp>
      <p:sp>
        <p:nvSpPr>
          <p:cNvPr id="11" name="TextBox 10"/>
          <p:cNvSpPr txBox="1"/>
          <p:nvPr/>
        </p:nvSpPr>
        <p:spPr>
          <a:xfrm>
            <a:off x="6765774" y="3695197"/>
            <a:ext cx="2240201" cy="1077218"/>
          </a:xfrm>
          <a:prstGeom prst="rect">
            <a:avLst/>
          </a:prstGeom>
          <a:noFill/>
        </p:spPr>
        <p:txBody>
          <a:bodyPr wrap="square" rtlCol="0">
            <a:spAutoFit/>
          </a:bodyPr>
          <a:lstStyle/>
          <a:p>
            <a:r>
              <a:rPr lang="en-GB" sz="1600" b="1" dirty="0" smtClean="0"/>
              <a:t>Collaboration and groupwork</a:t>
            </a:r>
          </a:p>
          <a:p>
            <a:r>
              <a:rPr lang="en-GB" sz="1600" dirty="0" smtClean="0"/>
              <a:t>shared workspace</a:t>
            </a:r>
          </a:p>
          <a:p>
            <a:endParaRPr lang="en-GB" sz="1600" dirty="0"/>
          </a:p>
        </p:txBody>
      </p:sp>
      <p:sp>
        <p:nvSpPr>
          <p:cNvPr id="12" name="TextBox 11"/>
          <p:cNvSpPr txBox="1"/>
          <p:nvPr/>
        </p:nvSpPr>
        <p:spPr>
          <a:xfrm>
            <a:off x="5553818" y="5449378"/>
            <a:ext cx="2978622" cy="830997"/>
          </a:xfrm>
          <a:prstGeom prst="rect">
            <a:avLst/>
          </a:prstGeom>
          <a:noFill/>
        </p:spPr>
        <p:txBody>
          <a:bodyPr wrap="square" rtlCol="0">
            <a:spAutoFit/>
          </a:bodyPr>
          <a:lstStyle/>
          <a:p>
            <a:r>
              <a:rPr lang="en-GB" sz="1600" b="1" dirty="0" smtClean="0"/>
              <a:t>Academic support</a:t>
            </a:r>
          </a:p>
          <a:p>
            <a:r>
              <a:rPr lang="en-GB" sz="1600" dirty="0" smtClean="0"/>
              <a:t>Q&amp;A, office hours, personal tutor/academic adviser</a:t>
            </a:r>
            <a:endParaRPr lang="en-GB" sz="1400" dirty="0"/>
          </a:p>
        </p:txBody>
      </p:sp>
      <p:sp>
        <p:nvSpPr>
          <p:cNvPr id="13" name="TextBox 12"/>
          <p:cNvSpPr txBox="1"/>
          <p:nvPr/>
        </p:nvSpPr>
        <p:spPr>
          <a:xfrm>
            <a:off x="179512" y="3725997"/>
            <a:ext cx="2199882" cy="1077218"/>
          </a:xfrm>
          <a:prstGeom prst="rect">
            <a:avLst/>
          </a:prstGeom>
          <a:noFill/>
        </p:spPr>
        <p:txBody>
          <a:bodyPr wrap="square" rtlCol="0">
            <a:spAutoFit/>
          </a:bodyPr>
          <a:lstStyle/>
          <a:p>
            <a:r>
              <a:rPr lang="en-GB" sz="1600" b="1" dirty="0" smtClean="0"/>
              <a:t>Career support</a:t>
            </a:r>
          </a:p>
          <a:p>
            <a:r>
              <a:rPr lang="en-GB" sz="1600" dirty="0"/>
              <a:t>p</a:t>
            </a:r>
            <a:r>
              <a:rPr lang="en-GB" sz="1600" dirty="0" smtClean="0"/>
              <a:t>art-time, placements, internships and graduate jobs</a:t>
            </a:r>
            <a:endParaRPr lang="en-GB" sz="1600" dirty="0"/>
          </a:p>
        </p:txBody>
      </p:sp>
      <p:sp>
        <p:nvSpPr>
          <p:cNvPr id="14" name="TextBox 13"/>
          <p:cNvSpPr txBox="1"/>
          <p:nvPr/>
        </p:nvSpPr>
        <p:spPr>
          <a:xfrm>
            <a:off x="1567940" y="5449378"/>
            <a:ext cx="1836255" cy="553998"/>
          </a:xfrm>
          <a:prstGeom prst="rect">
            <a:avLst/>
          </a:prstGeom>
          <a:noFill/>
        </p:spPr>
        <p:txBody>
          <a:bodyPr wrap="square" rtlCol="0">
            <a:spAutoFit/>
          </a:bodyPr>
          <a:lstStyle/>
          <a:p>
            <a:r>
              <a:rPr lang="en-GB" sz="1600" b="1" dirty="0" smtClean="0"/>
              <a:t>Peer support</a:t>
            </a:r>
          </a:p>
          <a:p>
            <a:r>
              <a:rPr lang="en-GB" sz="1400" dirty="0" smtClean="0"/>
              <a:t>academic and social</a:t>
            </a:r>
            <a:endParaRPr lang="en-GB" sz="1400" dirty="0"/>
          </a:p>
        </p:txBody>
      </p:sp>
      <p:sp>
        <p:nvSpPr>
          <p:cNvPr id="15" name="TextBox 14"/>
          <p:cNvSpPr txBox="1"/>
          <p:nvPr/>
        </p:nvSpPr>
        <p:spPr>
          <a:xfrm>
            <a:off x="179512" y="2208205"/>
            <a:ext cx="2026205" cy="830997"/>
          </a:xfrm>
          <a:prstGeom prst="rect">
            <a:avLst/>
          </a:prstGeom>
          <a:noFill/>
        </p:spPr>
        <p:txBody>
          <a:bodyPr wrap="square" rtlCol="0">
            <a:spAutoFit/>
          </a:bodyPr>
          <a:lstStyle/>
          <a:p>
            <a:r>
              <a:rPr lang="en-GB" sz="1600" b="1" dirty="0" smtClean="0"/>
              <a:t>Showcasing work</a:t>
            </a:r>
          </a:p>
          <a:p>
            <a:r>
              <a:rPr lang="en-GB" sz="1600" dirty="0" smtClean="0"/>
              <a:t>Portfolios, websites and blogs</a:t>
            </a:r>
            <a:endParaRPr lang="en-GB" sz="1400" dirty="0"/>
          </a:p>
        </p:txBody>
      </p:sp>
      <p:sp>
        <p:nvSpPr>
          <p:cNvPr id="17" name="TextBox 16"/>
          <p:cNvSpPr txBox="1"/>
          <p:nvPr/>
        </p:nvSpPr>
        <p:spPr>
          <a:xfrm>
            <a:off x="755576" y="825989"/>
            <a:ext cx="2965855" cy="584775"/>
          </a:xfrm>
          <a:prstGeom prst="rect">
            <a:avLst/>
          </a:prstGeom>
          <a:noFill/>
        </p:spPr>
        <p:txBody>
          <a:bodyPr wrap="square" rtlCol="0">
            <a:spAutoFit/>
          </a:bodyPr>
          <a:lstStyle/>
          <a:p>
            <a:r>
              <a:rPr lang="en-GB" sz="1600" b="1" dirty="0" smtClean="0"/>
              <a:t>Professional networking</a:t>
            </a:r>
          </a:p>
          <a:p>
            <a:r>
              <a:rPr lang="en-GB" sz="1600" dirty="0" smtClean="0"/>
              <a:t>making connections</a:t>
            </a:r>
            <a:endParaRPr lang="en-GB" sz="1600" dirty="0"/>
          </a:p>
        </p:txBody>
      </p:sp>
      <p:sp>
        <p:nvSpPr>
          <p:cNvPr id="25" name="Rectangle 24"/>
          <p:cNvSpPr/>
          <p:nvPr/>
        </p:nvSpPr>
        <p:spPr>
          <a:xfrm>
            <a:off x="2643009" y="5884188"/>
            <a:ext cx="1617366" cy="584775"/>
          </a:xfrm>
          <a:prstGeom prst="rect">
            <a:avLst/>
          </a:prstGeom>
        </p:spPr>
        <p:txBody>
          <a:bodyPr wrap="none">
            <a:spAutoFit/>
          </a:bodyPr>
          <a:lstStyle/>
          <a:p>
            <a:pPr algn="ctr"/>
            <a:r>
              <a:rPr lang="en-GB" sz="1600" dirty="0" smtClean="0">
                <a:solidFill>
                  <a:schemeClr val="bg1"/>
                </a:solidFill>
                <a:latin typeface="Gill Sans Ultra Bold Condensed" panose="020B0A06020104020203" pitchFamily="34" charset="0"/>
              </a:rPr>
              <a:t>Crisis </a:t>
            </a:r>
          </a:p>
          <a:p>
            <a:pPr algn="ctr"/>
            <a:r>
              <a:rPr lang="en-GB" sz="1600" dirty="0" smtClean="0">
                <a:solidFill>
                  <a:schemeClr val="bg1"/>
                </a:solidFill>
                <a:latin typeface="Gill Sans Ultra Bold Condensed" panose="020B0A06020104020203" pitchFamily="34" charset="0"/>
              </a:rPr>
              <a:t>communications</a:t>
            </a:r>
          </a:p>
        </p:txBody>
      </p:sp>
    </p:spTree>
    <p:extLst>
      <p:ext uri="{BB962C8B-B14F-4D97-AF65-F5344CB8AC3E}">
        <p14:creationId xmlns:p14="http://schemas.microsoft.com/office/powerpoint/2010/main" val="371638765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Colors, Circle, Round, Segments, Design, Red, 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370" y="-22368"/>
            <a:ext cx="7128824" cy="6880368"/>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4849286" y="-14808"/>
            <a:ext cx="874871" cy="87487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20"/>
          <p:cNvSpPr/>
          <p:nvPr/>
        </p:nvSpPr>
        <p:spPr>
          <a:xfrm>
            <a:off x="2208222" y="1152304"/>
            <a:ext cx="4608000" cy="4608000"/>
          </a:xfrm>
          <a:prstGeom prst="ellipse">
            <a:avLst/>
          </a:prstGeom>
          <a:solidFill>
            <a:schemeClr val="bg1"/>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23" name="Picture 2" descr="Infographic, Petal, Circle, Oval, Business, Financ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21188" y="1863437"/>
            <a:ext cx="3117881" cy="31178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31916" y="2854116"/>
            <a:ext cx="1377729" cy="646331"/>
          </a:xfrm>
          <a:prstGeom prst="rect">
            <a:avLst/>
          </a:prstGeom>
          <a:noFill/>
        </p:spPr>
        <p:txBody>
          <a:bodyPr wrap="square" rtlCol="0">
            <a:spAutoFit/>
          </a:bodyPr>
          <a:lstStyle/>
          <a:p>
            <a:pPr algn="ctr"/>
            <a:r>
              <a:rPr lang="en-GB" b="1" dirty="0" smtClean="0"/>
              <a:t>Using Social Media in HE</a:t>
            </a:r>
            <a:endParaRPr lang="en-GB" b="1" dirty="0"/>
          </a:p>
        </p:txBody>
      </p:sp>
      <p:sp>
        <p:nvSpPr>
          <p:cNvPr id="3" name="TextBox 2"/>
          <p:cNvSpPr txBox="1"/>
          <p:nvPr/>
        </p:nvSpPr>
        <p:spPr>
          <a:xfrm>
            <a:off x="4672812" y="1573263"/>
            <a:ext cx="1009095" cy="246221"/>
          </a:xfrm>
          <a:prstGeom prst="rect">
            <a:avLst/>
          </a:prstGeom>
          <a:noFill/>
        </p:spPr>
        <p:txBody>
          <a:bodyPr wrap="square" rtlCol="0">
            <a:spAutoFit/>
          </a:bodyPr>
          <a:lstStyle/>
          <a:p>
            <a:pPr algn="ctr"/>
            <a:r>
              <a:rPr lang="en-GB" sz="1000" b="1" dirty="0" smtClean="0"/>
              <a:t>Dialogue</a:t>
            </a:r>
            <a:endParaRPr lang="en-GB" sz="1000" b="1" dirty="0"/>
          </a:p>
        </p:txBody>
      </p:sp>
      <p:sp>
        <p:nvSpPr>
          <p:cNvPr id="10" name="TextBox 9"/>
          <p:cNvSpPr txBox="1"/>
          <p:nvPr/>
        </p:nvSpPr>
        <p:spPr>
          <a:xfrm>
            <a:off x="5928694" y="2637955"/>
            <a:ext cx="906568" cy="400110"/>
          </a:xfrm>
          <a:prstGeom prst="rect">
            <a:avLst/>
          </a:prstGeom>
          <a:noFill/>
        </p:spPr>
        <p:txBody>
          <a:bodyPr wrap="square" rtlCol="0">
            <a:spAutoFit/>
          </a:bodyPr>
          <a:lstStyle/>
          <a:p>
            <a:pPr algn="ctr"/>
            <a:r>
              <a:rPr lang="en-GB" sz="1000" b="1" dirty="0" smtClean="0"/>
              <a:t>Interactive</a:t>
            </a:r>
          </a:p>
          <a:p>
            <a:pPr algn="ctr"/>
            <a:r>
              <a:rPr lang="en-GB" sz="1000" b="1" dirty="0" smtClean="0"/>
              <a:t>activities</a:t>
            </a:r>
            <a:endParaRPr lang="en-GB" sz="1000" b="1" dirty="0"/>
          </a:p>
        </p:txBody>
      </p:sp>
      <p:sp>
        <p:nvSpPr>
          <p:cNvPr id="11" name="TextBox 10"/>
          <p:cNvSpPr txBox="1"/>
          <p:nvPr/>
        </p:nvSpPr>
        <p:spPr>
          <a:xfrm>
            <a:off x="5681907" y="3756820"/>
            <a:ext cx="1129903" cy="400110"/>
          </a:xfrm>
          <a:prstGeom prst="rect">
            <a:avLst/>
          </a:prstGeom>
          <a:noFill/>
        </p:spPr>
        <p:txBody>
          <a:bodyPr wrap="square" rtlCol="0">
            <a:spAutoFit/>
          </a:bodyPr>
          <a:lstStyle/>
          <a:p>
            <a:pPr algn="ctr"/>
            <a:r>
              <a:rPr lang="en-GB" sz="1000" b="1" dirty="0" smtClean="0"/>
              <a:t>Collaboration</a:t>
            </a:r>
          </a:p>
          <a:p>
            <a:pPr algn="ctr"/>
            <a:r>
              <a:rPr lang="en-GB" sz="1000" b="1" dirty="0"/>
              <a:t>a</a:t>
            </a:r>
            <a:r>
              <a:rPr lang="en-GB" sz="1000" b="1" dirty="0" smtClean="0"/>
              <a:t>nd groupwork</a:t>
            </a:r>
            <a:endParaRPr lang="en-GB" sz="1000" b="1" dirty="0"/>
          </a:p>
        </p:txBody>
      </p:sp>
      <p:sp>
        <p:nvSpPr>
          <p:cNvPr id="12" name="TextBox 11"/>
          <p:cNvSpPr txBox="1"/>
          <p:nvPr/>
        </p:nvSpPr>
        <p:spPr>
          <a:xfrm>
            <a:off x="4591649" y="5060890"/>
            <a:ext cx="906568" cy="400110"/>
          </a:xfrm>
          <a:prstGeom prst="rect">
            <a:avLst/>
          </a:prstGeom>
          <a:noFill/>
        </p:spPr>
        <p:txBody>
          <a:bodyPr wrap="square" rtlCol="0">
            <a:spAutoFit/>
          </a:bodyPr>
          <a:lstStyle/>
          <a:p>
            <a:pPr algn="ctr"/>
            <a:r>
              <a:rPr lang="en-GB" sz="1000" b="1" dirty="0" smtClean="0"/>
              <a:t>Tutor support</a:t>
            </a:r>
            <a:endParaRPr lang="en-GB" sz="1000" b="1" dirty="0"/>
          </a:p>
        </p:txBody>
      </p:sp>
      <p:sp>
        <p:nvSpPr>
          <p:cNvPr id="13" name="TextBox 12"/>
          <p:cNvSpPr txBox="1"/>
          <p:nvPr/>
        </p:nvSpPr>
        <p:spPr>
          <a:xfrm>
            <a:off x="2208222" y="3779081"/>
            <a:ext cx="906568" cy="400110"/>
          </a:xfrm>
          <a:prstGeom prst="rect">
            <a:avLst/>
          </a:prstGeom>
          <a:noFill/>
        </p:spPr>
        <p:txBody>
          <a:bodyPr wrap="square" rtlCol="0">
            <a:spAutoFit/>
          </a:bodyPr>
          <a:lstStyle/>
          <a:p>
            <a:pPr algn="ctr"/>
            <a:r>
              <a:rPr lang="en-GB" sz="1000" b="1" dirty="0" smtClean="0"/>
              <a:t>Careers</a:t>
            </a:r>
          </a:p>
          <a:p>
            <a:pPr algn="ctr"/>
            <a:r>
              <a:rPr lang="en-GB" sz="1000" b="1" dirty="0" smtClean="0"/>
              <a:t>support</a:t>
            </a:r>
            <a:endParaRPr lang="en-GB" sz="1000" b="1" dirty="0"/>
          </a:p>
        </p:txBody>
      </p:sp>
      <p:sp>
        <p:nvSpPr>
          <p:cNvPr id="14" name="TextBox 13"/>
          <p:cNvSpPr txBox="1"/>
          <p:nvPr/>
        </p:nvSpPr>
        <p:spPr>
          <a:xfrm>
            <a:off x="3454287" y="5074048"/>
            <a:ext cx="906568" cy="400110"/>
          </a:xfrm>
          <a:prstGeom prst="rect">
            <a:avLst/>
          </a:prstGeom>
          <a:noFill/>
        </p:spPr>
        <p:txBody>
          <a:bodyPr wrap="square" rtlCol="0">
            <a:spAutoFit/>
          </a:bodyPr>
          <a:lstStyle/>
          <a:p>
            <a:pPr algn="ctr"/>
            <a:r>
              <a:rPr lang="en-GB" sz="1000" b="1" dirty="0" smtClean="0"/>
              <a:t>Peer </a:t>
            </a:r>
          </a:p>
          <a:p>
            <a:pPr algn="ctr"/>
            <a:r>
              <a:rPr lang="en-GB" sz="1000" b="1" dirty="0" smtClean="0"/>
              <a:t>support</a:t>
            </a:r>
            <a:endParaRPr lang="en-GB" sz="1000" b="1" dirty="0"/>
          </a:p>
        </p:txBody>
      </p:sp>
      <p:sp>
        <p:nvSpPr>
          <p:cNvPr id="15" name="TextBox 14"/>
          <p:cNvSpPr txBox="1"/>
          <p:nvPr/>
        </p:nvSpPr>
        <p:spPr>
          <a:xfrm>
            <a:off x="1897347" y="2648756"/>
            <a:ext cx="1153266" cy="400110"/>
          </a:xfrm>
          <a:prstGeom prst="rect">
            <a:avLst/>
          </a:prstGeom>
          <a:noFill/>
        </p:spPr>
        <p:txBody>
          <a:bodyPr wrap="square" rtlCol="0">
            <a:spAutoFit/>
          </a:bodyPr>
          <a:lstStyle/>
          <a:p>
            <a:pPr algn="ctr"/>
            <a:r>
              <a:rPr lang="en-GB" sz="1000" b="1" dirty="0" smtClean="0"/>
              <a:t>Showcasing</a:t>
            </a:r>
            <a:r>
              <a:rPr lang="en-GB" sz="800" b="1" dirty="0" smtClean="0"/>
              <a:t> </a:t>
            </a:r>
          </a:p>
          <a:p>
            <a:pPr algn="ctr"/>
            <a:r>
              <a:rPr lang="en-GB" sz="1000" b="1" dirty="0" smtClean="0"/>
              <a:t>work</a:t>
            </a:r>
            <a:endParaRPr lang="en-GB" sz="1000" b="1" dirty="0"/>
          </a:p>
        </p:txBody>
      </p:sp>
      <p:sp>
        <p:nvSpPr>
          <p:cNvPr id="17" name="TextBox 16"/>
          <p:cNvSpPr txBox="1"/>
          <p:nvPr/>
        </p:nvSpPr>
        <p:spPr>
          <a:xfrm>
            <a:off x="3161303" y="1573262"/>
            <a:ext cx="1009095" cy="246221"/>
          </a:xfrm>
          <a:prstGeom prst="rect">
            <a:avLst/>
          </a:prstGeom>
          <a:noFill/>
        </p:spPr>
        <p:txBody>
          <a:bodyPr wrap="square" rtlCol="0">
            <a:spAutoFit/>
          </a:bodyPr>
          <a:lstStyle/>
          <a:p>
            <a:pPr algn="ctr"/>
            <a:r>
              <a:rPr lang="en-GB" sz="1000" b="1" dirty="0"/>
              <a:t>N</a:t>
            </a:r>
            <a:r>
              <a:rPr lang="en-GB" sz="1000" b="1" dirty="0" smtClean="0"/>
              <a:t>etworking</a:t>
            </a:r>
            <a:endParaRPr lang="en-GB" sz="1000" b="1" dirty="0"/>
          </a:p>
        </p:txBody>
      </p:sp>
      <p:sp>
        <p:nvSpPr>
          <p:cNvPr id="31" name="TextBox 30"/>
          <p:cNvSpPr txBox="1"/>
          <p:nvPr/>
        </p:nvSpPr>
        <p:spPr>
          <a:xfrm rot="1898850">
            <a:off x="5234127" y="967637"/>
            <a:ext cx="1324362" cy="369332"/>
          </a:xfrm>
          <a:prstGeom prst="rect">
            <a:avLst/>
          </a:prstGeom>
          <a:noFill/>
        </p:spPr>
        <p:txBody>
          <a:bodyPr wrap="square" rtlCol="0">
            <a:spAutoFit/>
          </a:bodyPr>
          <a:lstStyle/>
          <a:p>
            <a:pPr algn="ctr"/>
            <a:r>
              <a:rPr lang="en-GB" b="1" dirty="0" smtClean="0">
                <a:solidFill>
                  <a:schemeClr val="bg1"/>
                </a:solidFill>
              </a:rPr>
              <a:t>Spaces</a:t>
            </a:r>
            <a:endParaRPr lang="en-GB" b="1" dirty="0">
              <a:solidFill>
                <a:schemeClr val="bg1"/>
              </a:solidFill>
            </a:endParaRPr>
          </a:p>
        </p:txBody>
      </p:sp>
      <p:sp>
        <p:nvSpPr>
          <p:cNvPr id="32" name="TextBox 31"/>
          <p:cNvSpPr txBox="1"/>
          <p:nvPr/>
        </p:nvSpPr>
        <p:spPr>
          <a:xfrm rot="6475920">
            <a:off x="6478654" y="4181523"/>
            <a:ext cx="1470433" cy="369332"/>
          </a:xfrm>
          <a:prstGeom prst="rect">
            <a:avLst/>
          </a:prstGeom>
          <a:noFill/>
        </p:spPr>
        <p:txBody>
          <a:bodyPr wrap="square" rtlCol="0">
            <a:spAutoFit/>
          </a:bodyPr>
          <a:lstStyle/>
          <a:p>
            <a:pPr algn="ctr"/>
            <a:r>
              <a:rPr lang="en-GB" b="1" dirty="0" smtClean="0">
                <a:solidFill>
                  <a:schemeClr val="bg1"/>
                </a:solidFill>
              </a:rPr>
              <a:t>Protocols</a:t>
            </a:r>
            <a:endParaRPr lang="en-GB" b="1" dirty="0">
              <a:solidFill>
                <a:schemeClr val="bg1"/>
              </a:solidFill>
            </a:endParaRPr>
          </a:p>
        </p:txBody>
      </p:sp>
      <p:sp>
        <p:nvSpPr>
          <p:cNvPr id="33" name="TextBox 32"/>
          <p:cNvSpPr txBox="1"/>
          <p:nvPr/>
        </p:nvSpPr>
        <p:spPr>
          <a:xfrm>
            <a:off x="3665850" y="6176575"/>
            <a:ext cx="1832367" cy="369332"/>
          </a:xfrm>
          <a:prstGeom prst="rect">
            <a:avLst/>
          </a:prstGeom>
          <a:noFill/>
        </p:spPr>
        <p:txBody>
          <a:bodyPr wrap="square" rtlCol="0">
            <a:spAutoFit/>
          </a:bodyPr>
          <a:lstStyle/>
          <a:p>
            <a:pPr algn="ctr"/>
            <a:r>
              <a:rPr lang="en-GB" b="1" dirty="0" smtClean="0">
                <a:solidFill>
                  <a:schemeClr val="bg1"/>
                </a:solidFill>
              </a:rPr>
              <a:t>Responsibility</a:t>
            </a:r>
            <a:endParaRPr lang="en-GB" b="1" dirty="0">
              <a:solidFill>
                <a:schemeClr val="bg1"/>
              </a:solidFill>
            </a:endParaRPr>
          </a:p>
        </p:txBody>
      </p:sp>
      <p:sp>
        <p:nvSpPr>
          <p:cNvPr id="34" name="TextBox 33"/>
          <p:cNvSpPr txBox="1"/>
          <p:nvPr/>
        </p:nvSpPr>
        <p:spPr>
          <a:xfrm rot="15275137">
            <a:off x="1048723" y="4265962"/>
            <a:ext cx="1550762" cy="369332"/>
          </a:xfrm>
          <a:prstGeom prst="rect">
            <a:avLst/>
          </a:prstGeom>
          <a:noFill/>
        </p:spPr>
        <p:txBody>
          <a:bodyPr wrap="square" rtlCol="0">
            <a:spAutoFit/>
          </a:bodyPr>
          <a:lstStyle/>
          <a:p>
            <a:pPr algn="ctr"/>
            <a:r>
              <a:rPr lang="en-GB" b="1" dirty="0" smtClean="0">
                <a:solidFill>
                  <a:schemeClr val="bg1"/>
                </a:solidFill>
              </a:rPr>
              <a:t>Evaluating</a:t>
            </a:r>
            <a:endParaRPr lang="en-GB" b="1" dirty="0">
              <a:solidFill>
                <a:schemeClr val="bg1"/>
              </a:solidFill>
            </a:endParaRPr>
          </a:p>
        </p:txBody>
      </p:sp>
      <p:sp>
        <p:nvSpPr>
          <p:cNvPr id="35" name="TextBox 34"/>
          <p:cNvSpPr txBox="1"/>
          <p:nvPr/>
        </p:nvSpPr>
        <p:spPr>
          <a:xfrm rot="19085001">
            <a:off x="1859489" y="1304873"/>
            <a:ext cx="1260140" cy="369332"/>
          </a:xfrm>
          <a:prstGeom prst="rect">
            <a:avLst/>
          </a:prstGeom>
          <a:noFill/>
        </p:spPr>
        <p:txBody>
          <a:bodyPr wrap="square" rtlCol="0">
            <a:spAutoFit/>
          </a:bodyPr>
          <a:lstStyle/>
          <a:p>
            <a:pPr algn="ctr"/>
            <a:r>
              <a:rPr lang="en-GB" b="1" dirty="0" smtClean="0">
                <a:solidFill>
                  <a:schemeClr val="bg1"/>
                </a:solidFill>
              </a:rPr>
              <a:t>Wellbeing</a:t>
            </a:r>
            <a:endParaRPr lang="en-GB" b="1" dirty="0">
              <a:solidFill>
                <a:schemeClr val="bg1"/>
              </a:solidFill>
            </a:endParaRPr>
          </a:p>
        </p:txBody>
      </p:sp>
    </p:spTree>
    <p:extLst>
      <p:ext uri="{BB962C8B-B14F-4D97-AF65-F5344CB8AC3E}">
        <p14:creationId xmlns:p14="http://schemas.microsoft.com/office/powerpoint/2010/main" val="279423743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lors, Circle, Round, Segments, Design, Red, Blu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1406858"/>
            <a:ext cx="3440369" cy="33204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211960" y="268469"/>
            <a:ext cx="4356992" cy="6017032"/>
          </a:xfrm>
          <a:prstGeom prst="rect">
            <a:avLst/>
          </a:prstGeom>
        </p:spPr>
        <p:txBody>
          <a:bodyPr wrap="square">
            <a:spAutoFit/>
          </a:bodyPr>
          <a:lstStyle/>
          <a:p>
            <a:r>
              <a:rPr lang="en-GB" sz="2400" b="1" dirty="0" smtClean="0">
                <a:solidFill>
                  <a:srgbClr val="209B59"/>
                </a:solidFill>
              </a:rPr>
              <a:t>Spaces</a:t>
            </a:r>
          </a:p>
          <a:p>
            <a:r>
              <a:rPr lang="en-GB" dirty="0" smtClean="0"/>
              <a:t>choosing the right social media space </a:t>
            </a:r>
          </a:p>
          <a:p>
            <a:r>
              <a:rPr lang="en-GB" dirty="0" smtClean="0"/>
              <a:t>adjust communication for each space</a:t>
            </a:r>
            <a:endParaRPr lang="en-GB" dirty="0"/>
          </a:p>
          <a:p>
            <a:r>
              <a:rPr lang="en-GB" sz="700" b="1" dirty="0">
                <a:solidFill>
                  <a:schemeClr val="bg1"/>
                </a:solidFill>
              </a:rPr>
              <a:t>x</a:t>
            </a:r>
            <a:r>
              <a:rPr lang="en-GB" sz="2400" b="1" dirty="0" smtClean="0">
                <a:solidFill>
                  <a:srgbClr val="83186F"/>
                </a:solidFill>
              </a:rPr>
              <a:t/>
            </a:r>
            <a:br>
              <a:rPr lang="en-GB" sz="2400" b="1" dirty="0" smtClean="0">
                <a:solidFill>
                  <a:srgbClr val="83186F"/>
                </a:solidFill>
              </a:rPr>
            </a:br>
            <a:r>
              <a:rPr lang="en-GB" sz="2400" b="1" dirty="0" smtClean="0">
                <a:solidFill>
                  <a:srgbClr val="83186F"/>
                </a:solidFill>
              </a:rPr>
              <a:t>Protocols</a:t>
            </a:r>
          </a:p>
          <a:p>
            <a:r>
              <a:rPr lang="en-GB" dirty="0" smtClean="0"/>
              <a:t>social media policy</a:t>
            </a:r>
          </a:p>
          <a:p>
            <a:r>
              <a:rPr lang="en-GB" dirty="0" smtClean="0"/>
              <a:t>social media guidance</a:t>
            </a:r>
          </a:p>
          <a:p>
            <a:r>
              <a:rPr lang="en-GB" sz="800" b="1" dirty="0" smtClean="0">
                <a:solidFill>
                  <a:schemeClr val="bg1"/>
                </a:solidFill>
              </a:rPr>
              <a:t>x</a:t>
            </a:r>
            <a:r>
              <a:rPr lang="en-GB" sz="2400" b="1" dirty="0" smtClean="0">
                <a:solidFill>
                  <a:srgbClr val="EC1A1A"/>
                </a:solidFill>
              </a:rPr>
              <a:t/>
            </a:r>
            <a:br>
              <a:rPr lang="en-GB" sz="2400" b="1" dirty="0" smtClean="0">
                <a:solidFill>
                  <a:srgbClr val="EC1A1A"/>
                </a:solidFill>
              </a:rPr>
            </a:br>
            <a:r>
              <a:rPr lang="en-GB" sz="2400" b="1" dirty="0" smtClean="0">
                <a:solidFill>
                  <a:srgbClr val="EC1A1A"/>
                </a:solidFill>
              </a:rPr>
              <a:t>Shared responsibility</a:t>
            </a:r>
            <a:endParaRPr lang="en-GB" b="1" dirty="0" smtClean="0">
              <a:solidFill>
                <a:srgbClr val="EC1A1A"/>
              </a:solidFill>
            </a:endParaRPr>
          </a:p>
          <a:p>
            <a:r>
              <a:rPr lang="en-GB" dirty="0" smtClean="0"/>
              <a:t>engagement</a:t>
            </a:r>
          </a:p>
          <a:p>
            <a:r>
              <a:rPr lang="en-GB" dirty="0" smtClean="0"/>
              <a:t>social media champions/student takeovers</a:t>
            </a:r>
          </a:p>
          <a:p>
            <a:r>
              <a:rPr lang="en-GB" dirty="0" smtClean="0"/>
              <a:t>community managers</a:t>
            </a:r>
          </a:p>
          <a:p>
            <a:r>
              <a:rPr lang="en-GB" dirty="0" smtClean="0"/>
              <a:t>social media scheduling</a:t>
            </a:r>
          </a:p>
          <a:p>
            <a:r>
              <a:rPr lang="en-GB" sz="800" b="1" dirty="0" smtClean="0">
                <a:solidFill>
                  <a:schemeClr val="bg1"/>
                </a:solidFill>
              </a:rPr>
              <a:t>x</a:t>
            </a:r>
            <a:r>
              <a:rPr lang="en-GB" sz="2400" b="1" dirty="0" smtClean="0">
                <a:solidFill>
                  <a:srgbClr val="1B92B9"/>
                </a:solidFill>
              </a:rPr>
              <a:t/>
            </a:r>
            <a:br>
              <a:rPr lang="en-GB" sz="2400" b="1" dirty="0" smtClean="0">
                <a:solidFill>
                  <a:srgbClr val="1B92B9"/>
                </a:solidFill>
              </a:rPr>
            </a:br>
            <a:r>
              <a:rPr lang="en-GB" sz="2400" b="1" dirty="0" smtClean="0">
                <a:solidFill>
                  <a:srgbClr val="1B92B9"/>
                </a:solidFill>
              </a:rPr>
              <a:t>Evaluating </a:t>
            </a:r>
          </a:p>
          <a:p>
            <a:r>
              <a:rPr lang="en-GB" dirty="0" smtClean="0"/>
              <a:t>online presence</a:t>
            </a:r>
          </a:p>
          <a:p>
            <a:r>
              <a:rPr lang="en-GB" dirty="0" smtClean="0"/>
              <a:t>impact</a:t>
            </a:r>
          </a:p>
          <a:p>
            <a:r>
              <a:rPr lang="en-GB" sz="800" dirty="0">
                <a:solidFill>
                  <a:schemeClr val="bg1"/>
                </a:solidFill>
              </a:rPr>
              <a:t>x</a:t>
            </a:r>
            <a:endParaRPr lang="en-GB" sz="800" dirty="0" smtClean="0">
              <a:solidFill>
                <a:schemeClr val="bg1"/>
              </a:solidFill>
            </a:endParaRPr>
          </a:p>
          <a:p>
            <a:r>
              <a:rPr lang="en-GB" sz="2400" b="1" dirty="0" smtClean="0">
                <a:solidFill>
                  <a:srgbClr val="EBCB19"/>
                </a:solidFill>
              </a:rPr>
              <a:t>Wellbeing</a:t>
            </a:r>
          </a:p>
          <a:p>
            <a:r>
              <a:rPr lang="en-GB" dirty="0" smtClean="0"/>
              <a:t>safeguarding</a:t>
            </a:r>
          </a:p>
          <a:p>
            <a:r>
              <a:rPr lang="en-GB" dirty="0" smtClean="0"/>
              <a:t>time online</a:t>
            </a:r>
            <a:endParaRPr lang="en-GB" dirty="0"/>
          </a:p>
        </p:txBody>
      </p:sp>
      <p:sp>
        <p:nvSpPr>
          <p:cNvPr id="20" name="TextBox 19"/>
          <p:cNvSpPr txBox="1"/>
          <p:nvPr/>
        </p:nvSpPr>
        <p:spPr>
          <a:xfrm rot="1898850">
            <a:off x="2508277" y="1784988"/>
            <a:ext cx="1080120" cy="369332"/>
          </a:xfrm>
          <a:prstGeom prst="rect">
            <a:avLst/>
          </a:prstGeom>
          <a:noFill/>
        </p:spPr>
        <p:txBody>
          <a:bodyPr wrap="square" rtlCol="0">
            <a:spAutoFit/>
          </a:bodyPr>
          <a:lstStyle/>
          <a:p>
            <a:pPr algn="ctr"/>
            <a:r>
              <a:rPr lang="en-GB" dirty="0" smtClean="0">
                <a:solidFill>
                  <a:schemeClr val="bg1"/>
                </a:solidFill>
              </a:rPr>
              <a:t>Spaces</a:t>
            </a:r>
            <a:endParaRPr lang="en-GB" dirty="0">
              <a:solidFill>
                <a:schemeClr val="bg1"/>
              </a:solidFill>
            </a:endParaRPr>
          </a:p>
        </p:txBody>
      </p:sp>
      <p:sp>
        <p:nvSpPr>
          <p:cNvPr id="23" name="TextBox 22"/>
          <p:cNvSpPr txBox="1"/>
          <p:nvPr/>
        </p:nvSpPr>
        <p:spPr>
          <a:xfrm rot="6475920">
            <a:off x="3020861" y="3346083"/>
            <a:ext cx="1203121" cy="369332"/>
          </a:xfrm>
          <a:prstGeom prst="rect">
            <a:avLst/>
          </a:prstGeom>
          <a:noFill/>
        </p:spPr>
        <p:txBody>
          <a:bodyPr wrap="square" rtlCol="0">
            <a:spAutoFit/>
          </a:bodyPr>
          <a:lstStyle/>
          <a:p>
            <a:pPr algn="ctr"/>
            <a:r>
              <a:rPr lang="en-GB" dirty="0" smtClean="0">
                <a:solidFill>
                  <a:schemeClr val="bg1"/>
                </a:solidFill>
              </a:rPr>
              <a:t>Protocols</a:t>
            </a:r>
            <a:endParaRPr lang="en-GB" dirty="0">
              <a:solidFill>
                <a:schemeClr val="bg1"/>
              </a:solidFill>
            </a:endParaRPr>
          </a:p>
        </p:txBody>
      </p:sp>
      <p:sp>
        <p:nvSpPr>
          <p:cNvPr id="24" name="TextBox 23"/>
          <p:cNvSpPr txBox="1"/>
          <p:nvPr/>
        </p:nvSpPr>
        <p:spPr>
          <a:xfrm>
            <a:off x="1513720" y="4224467"/>
            <a:ext cx="1620180" cy="369332"/>
          </a:xfrm>
          <a:prstGeom prst="rect">
            <a:avLst/>
          </a:prstGeom>
          <a:noFill/>
        </p:spPr>
        <p:txBody>
          <a:bodyPr wrap="square" rtlCol="0">
            <a:spAutoFit/>
          </a:bodyPr>
          <a:lstStyle/>
          <a:p>
            <a:pPr algn="ctr"/>
            <a:r>
              <a:rPr lang="en-GB" dirty="0" smtClean="0">
                <a:solidFill>
                  <a:schemeClr val="bg1"/>
                </a:solidFill>
              </a:rPr>
              <a:t>Responsibility</a:t>
            </a:r>
            <a:endParaRPr lang="en-GB" dirty="0">
              <a:solidFill>
                <a:schemeClr val="bg1"/>
              </a:solidFill>
            </a:endParaRPr>
          </a:p>
        </p:txBody>
      </p:sp>
      <p:sp>
        <p:nvSpPr>
          <p:cNvPr id="25" name="TextBox 24"/>
          <p:cNvSpPr txBox="1"/>
          <p:nvPr/>
        </p:nvSpPr>
        <p:spPr>
          <a:xfrm rot="15275137">
            <a:off x="472304" y="3407790"/>
            <a:ext cx="1264767" cy="369332"/>
          </a:xfrm>
          <a:prstGeom prst="rect">
            <a:avLst/>
          </a:prstGeom>
          <a:noFill/>
        </p:spPr>
        <p:txBody>
          <a:bodyPr wrap="square" rtlCol="0">
            <a:spAutoFit/>
          </a:bodyPr>
          <a:lstStyle/>
          <a:p>
            <a:pPr algn="ctr"/>
            <a:r>
              <a:rPr lang="en-GB" dirty="0" smtClean="0">
                <a:solidFill>
                  <a:schemeClr val="bg1"/>
                </a:solidFill>
              </a:rPr>
              <a:t>Evaluating</a:t>
            </a:r>
            <a:endParaRPr lang="en-GB" dirty="0">
              <a:solidFill>
                <a:schemeClr val="bg1"/>
              </a:solidFill>
            </a:endParaRPr>
          </a:p>
        </p:txBody>
      </p:sp>
      <p:sp>
        <p:nvSpPr>
          <p:cNvPr id="26" name="TextBox 25"/>
          <p:cNvSpPr txBox="1"/>
          <p:nvPr/>
        </p:nvSpPr>
        <p:spPr>
          <a:xfrm rot="19085001">
            <a:off x="795574" y="1926064"/>
            <a:ext cx="1260140" cy="369332"/>
          </a:xfrm>
          <a:prstGeom prst="rect">
            <a:avLst/>
          </a:prstGeom>
          <a:noFill/>
        </p:spPr>
        <p:txBody>
          <a:bodyPr wrap="square" rtlCol="0">
            <a:spAutoFit/>
          </a:bodyPr>
          <a:lstStyle/>
          <a:p>
            <a:pPr algn="ctr"/>
            <a:r>
              <a:rPr lang="en-GB" dirty="0" smtClean="0">
                <a:solidFill>
                  <a:schemeClr val="bg1"/>
                </a:solidFill>
              </a:rPr>
              <a:t>Wellbeing</a:t>
            </a:r>
            <a:endParaRPr lang="en-GB" dirty="0">
              <a:solidFill>
                <a:schemeClr val="bg1"/>
              </a:solidFill>
            </a:endParaRPr>
          </a:p>
        </p:txBody>
      </p:sp>
    </p:spTree>
    <p:extLst>
      <p:ext uri="{BB962C8B-B14F-4D97-AF65-F5344CB8AC3E}">
        <p14:creationId xmlns:p14="http://schemas.microsoft.com/office/powerpoint/2010/main" val="7560053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8163" y="6165304"/>
            <a:ext cx="8208912" cy="307777"/>
          </a:xfrm>
          <a:prstGeom prst="rect">
            <a:avLst/>
          </a:prstGeom>
        </p:spPr>
        <p:txBody>
          <a:bodyPr wrap="square">
            <a:spAutoFit/>
          </a:bodyPr>
          <a:lstStyle/>
          <a:p>
            <a:r>
              <a:rPr lang="en-GB" sz="1400" dirty="0" smtClean="0">
                <a:hlinkClick r:id="rId3"/>
              </a:rPr>
              <a:t>http://lornamcampbell.org/wp-content/uploads/2018/05/Starting-CMALT-Advice-from-the-community.pdf</a:t>
            </a:r>
            <a:r>
              <a:rPr lang="en-GB" sz="1400" dirty="0" smtClean="0">
                <a:hlinkClick r:id="rId4"/>
              </a:rPr>
              <a:t>/</a:t>
            </a:r>
            <a:endParaRPr lang="en-GB" sz="1400" dirty="0"/>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3441" y="692696"/>
            <a:ext cx="2200275" cy="2990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9752" y="1521371"/>
            <a:ext cx="6467475" cy="4324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95936" y="548680"/>
            <a:ext cx="3528392" cy="369332"/>
          </a:xfrm>
          <a:prstGeom prst="rect">
            <a:avLst/>
          </a:prstGeom>
          <a:noFill/>
        </p:spPr>
        <p:txBody>
          <a:bodyPr wrap="square" rtlCol="0">
            <a:spAutoFit/>
          </a:bodyPr>
          <a:lstStyle/>
          <a:p>
            <a:pPr algn="ctr"/>
            <a:r>
              <a:rPr lang="en-GB" dirty="0" smtClean="0"/>
              <a:t>7 pages of tweets captured</a:t>
            </a:r>
            <a:endParaRPr lang="en-GB" dirty="0"/>
          </a:p>
        </p:txBody>
      </p:sp>
    </p:spTree>
    <p:extLst>
      <p:ext uri="{BB962C8B-B14F-4D97-AF65-F5344CB8AC3E}">
        <p14:creationId xmlns:p14="http://schemas.microsoft.com/office/powerpoint/2010/main" val="37491334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ergency Rations #EdTechRati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4168" y="958042"/>
            <a:ext cx="1095365" cy="1476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1001" y="2776042"/>
            <a:ext cx="1095365" cy="14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6176" y="4504881"/>
            <a:ext cx="1095365" cy="14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39752" y="6022744"/>
            <a:ext cx="4044762" cy="646331"/>
          </a:xfrm>
          <a:prstGeom prst="rect">
            <a:avLst/>
          </a:prstGeom>
        </p:spPr>
        <p:txBody>
          <a:bodyPr wrap="none">
            <a:spAutoFit/>
          </a:bodyPr>
          <a:lstStyle/>
          <a:p>
            <a:pPr algn="ctr"/>
            <a:r>
              <a:rPr lang="en-GB" dirty="0" smtClean="0"/>
              <a:t>@</a:t>
            </a:r>
            <a:r>
              <a:rPr lang="en-GB" dirty="0" err="1" smtClean="0"/>
              <a:t>hopkinsdavid</a:t>
            </a:r>
            <a:endParaRPr lang="en-GB" dirty="0">
              <a:hlinkClick r:id="rId5"/>
            </a:endParaRPr>
          </a:p>
          <a:p>
            <a:pPr algn="ctr"/>
            <a:r>
              <a:rPr lang="en-GB" dirty="0" smtClean="0">
                <a:hlinkClick r:id="rId5"/>
              </a:rPr>
              <a:t>https</a:t>
            </a:r>
            <a:r>
              <a:rPr lang="en-GB" dirty="0">
                <a:hlinkClick r:id="rId5"/>
              </a:rPr>
              <a:t>://www.dontwasteyourtime.co.uk</a:t>
            </a:r>
            <a:r>
              <a:rPr lang="en-GB" dirty="0" smtClean="0">
                <a:hlinkClick r:id="rId5"/>
              </a:rPr>
              <a:t>/</a:t>
            </a:r>
            <a:endParaRPr lang="en-GB" dirty="0"/>
          </a:p>
        </p:txBody>
      </p:sp>
      <p:pic>
        <p:nvPicPr>
          <p:cNvPr id="307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75656" y="260648"/>
            <a:ext cx="6287114" cy="57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47664" y="1081434"/>
            <a:ext cx="3431771" cy="489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9559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4485" y="1340768"/>
            <a:ext cx="6205872" cy="4137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1449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smtClean="0">
                <a:solidFill>
                  <a:srgbClr val="0000CC"/>
                </a:solidFill>
              </a:rPr>
              <a:t>Helen </a:t>
            </a:r>
            <a:r>
              <a:rPr lang="en-GB" sz="3600" b="1" dirty="0">
                <a:solidFill>
                  <a:srgbClr val="0000CC"/>
                </a:solidFill>
              </a:rPr>
              <a:t>Webster's @</a:t>
            </a:r>
            <a:r>
              <a:rPr lang="en-GB" sz="3600" b="1" dirty="0" err="1" smtClean="0">
                <a:solidFill>
                  <a:srgbClr val="0000CC"/>
                </a:solidFill>
              </a:rPr>
              <a:t>scholastic_rat</a:t>
            </a:r>
            <a:r>
              <a:rPr lang="en-GB" sz="3600" b="1" dirty="0" smtClean="0">
                <a:solidFill>
                  <a:srgbClr val="0000CC"/>
                </a:solidFill>
              </a:rPr>
              <a:t> </a:t>
            </a:r>
            <a:br>
              <a:rPr lang="en-GB" sz="3600" b="1" dirty="0" smtClean="0">
                <a:solidFill>
                  <a:srgbClr val="0000CC"/>
                </a:solidFill>
              </a:rPr>
            </a:br>
            <a:r>
              <a:rPr lang="en-GB" sz="3600" b="1" dirty="0" smtClean="0">
                <a:solidFill>
                  <a:srgbClr val="0000CC"/>
                </a:solidFill>
              </a:rPr>
              <a:t>10 Days of Twitter </a:t>
            </a:r>
            <a:endParaRPr lang="en-GB" sz="3600" b="1" dirty="0">
              <a:solidFill>
                <a:srgbClr val="0000CC"/>
              </a:solidFill>
            </a:endParaRP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578915"/>
            <a:ext cx="8007821" cy="4515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411760" y="6237312"/>
            <a:ext cx="3946401" cy="369332"/>
          </a:xfrm>
          <a:prstGeom prst="rect">
            <a:avLst/>
          </a:prstGeom>
        </p:spPr>
        <p:txBody>
          <a:bodyPr wrap="none">
            <a:spAutoFit/>
          </a:bodyPr>
          <a:lstStyle/>
          <a:p>
            <a:r>
              <a:rPr lang="en-GB" dirty="0">
                <a:hlinkClick r:id="rId3"/>
              </a:rPr>
              <a:t>https://10daysoftwitter.wordpress.com</a:t>
            </a:r>
            <a:r>
              <a:rPr lang="en-GB" dirty="0" smtClean="0">
                <a:hlinkClick r:id="rId3"/>
              </a:rPr>
              <a:t>/</a:t>
            </a:r>
            <a:endParaRPr lang="en-GB" dirty="0"/>
          </a:p>
        </p:txBody>
      </p:sp>
    </p:spTree>
    <p:extLst>
      <p:ext uri="{BB962C8B-B14F-4D97-AF65-F5344CB8AC3E}">
        <p14:creationId xmlns:p14="http://schemas.microsoft.com/office/powerpoint/2010/main" val="73591003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992" y="5301208"/>
            <a:ext cx="8280920" cy="1077218"/>
          </a:xfrm>
          <a:prstGeom prst="rect">
            <a:avLst/>
          </a:prstGeom>
          <a:ln>
            <a:solidFill>
              <a:schemeClr val="bg1">
                <a:lumMod val="50000"/>
              </a:schemeClr>
            </a:solidFill>
          </a:ln>
        </p:spPr>
        <p:txBody>
          <a:bodyPr wrap="square">
            <a:spAutoFit/>
          </a:bodyPr>
          <a:lstStyle/>
          <a:p>
            <a:r>
              <a:rPr lang="en-GB" sz="1600" dirty="0" smtClean="0"/>
              <a:t>Snapchat is a multimedia messaging app. One of the principal features of Snapchat is that pictures and messages are usually only available for a short time before they become inaccessible to their recipients, unless you use the Group chat function and photos from your camera roll rather than  through the app. </a:t>
            </a:r>
            <a:endParaRPr lang="en-GB" sz="1600" dirty="0"/>
          </a:p>
        </p:txBody>
      </p:sp>
      <p:pic>
        <p:nvPicPr>
          <p:cNvPr id="13317"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75856" y="1844824"/>
            <a:ext cx="2216756"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3"/>
          <p:cNvSpPr>
            <a:spLocks noGrp="1"/>
          </p:cNvSpPr>
          <p:nvPr>
            <p:ph type="title"/>
          </p:nvPr>
        </p:nvSpPr>
        <p:spPr>
          <a:xfrm>
            <a:off x="2051720" y="274638"/>
            <a:ext cx="6635080" cy="1143000"/>
          </a:xfrm>
        </p:spPr>
        <p:txBody>
          <a:bodyPr>
            <a:normAutofit fontScale="90000"/>
          </a:bodyPr>
          <a:lstStyle/>
          <a:p>
            <a:r>
              <a:rPr lang="en-GB" dirty="0" smtClean="0"/>
              <a:t/>
            </a:r>
            <a:br>
              <a:rPr lang="en-GB" dirty="0" smtClean="0"/>
            </a:br>
            <a:r>
              <a:rPr lang="en-GB" sz="3600" b="1" dirty="0" smtClean="0">
                <a:solidFill>
                  <a:srgbClr val="0000CC"/>
                </a:solidFill>
              </a:rPr>
              <a:t>Using Snapchat as a tutorial tool </a:t>
            </a:r>
            <a:r>
              <a:rPr lang="en-GB" sz="3100" b="1" dirty="0" smtClean="0">
                <a:solidFill>
                  <a:srgbClr val="0000CC"/>
                </a:solidFill>
              </a:rPr>
              <a:t>Suzanne Faulkner @SFaulknerPandO</a:t>
            </a:r>
            <a:r>
              <a:rPr lang="en-GB" sz="3600" dirty="0" smtClean="0"/>
              <a:t/>
            </a:r>
            <a:br>
              <a:rPr lang="en-GB" sz="3600" dirty="0" smtClean="0"/>
            </a:br>
            <a:endParaRPr lang="en-GB" sz="3600" dirty="0"/>
          </a:p>
        </p:txBody>
      </p:sp>
      <p:pic>
        <p:nvPicPr>
          <p:cNvPr id="15" name="Picture 4" descr="Snapchat logo.sv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7983" y="404664"/>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20" y="3356992"/>
            <a:ext cx="8484030" cy="1446550"/>
          </a:xfrm>
          <a:prstGeom prst="rect">
            <a:avLst/>
          </a:prstGeom>
        </p:spPr>
        <p:txBody>
          <a:bodyPr wrap="square">
            <a:spAutoFit/>
          </a:bodyPr>
          <a:lstStyle/>
          <a:p>
            <a:pPr marL="342900" indent="-342900">
              <a:buFont typeface="Arial" panose="020B0604020202020204" pitchFamily="34" charset="0"/>
              <a:buChar char="•"/>
            </a:pPr>
            <a:r>
              <a:rPr lang="en-GB" sz="2200" dirty="0" smtClean="0"/>
              <a:t>Snapchat is where your students ‘are’, meet them there!</a:t>
            </a:r>
          </a:p>
          <a:p>
            <a:pPr marL="342900" indent="-342900">
              <a:buFont typeface="Arial" panose="020B0604020202020204" pitchFamily="34" charset="0"/>
              <a:buChar char="•"/>
            </a:pPr>
            <a:r>
              <a:rPr lang="en-GB" sz="2200" dirty="0" smtClean="0"/>
              <a:t>Your students can see when you are available to Snap.</a:t>
            </a:r>
          </a:p>
          <a:p>
            <a:pPr marL="342900" indent="-342900">
              <a:buFont typeface="Arial" panose="020B0604020202020204" pitchFamily="34" charset="0"/>
              <a:buChar char="•"/>
            </a:pPr>
            <a:r>
              <a:rPr lang="en-GB" sz="2200" dirty="0" smtClean="0"/>
              <a:t>Instant communication with your whole tutorial group at once.</a:t>
            </a:r>
          </a:p>
          <a:p>
            <a:pPr marL="342900" indent="-342900">
              <a:buFont typeface="Arial" panose="020B0604020202020204" pitchFamily="34" charset="0"/>
              <a:buChar char="•"/>
            </a:pPr>
            <a:r>
              <a:rPr lang="en-GB" sz="2200" dirty="0" smtClean="0"/>
              <a:t>Your students can support each other, under your supervision</a:t>
            </a:r>
            <a:r>
              <a:rPr lang="en-GB" sz="2000" dirty="0" smtClean="0"/>
              <a:t>.</a:t>
            </a:r>
            <a:endParaRPr lang="en-GB" sz="2000" dirty="0"/>
          </a:p>
        </p:txBody>
      </p:sp>
    </p:spTree>
    <p:extLst>
      <p:ext uri="{BB962C8B-B14F-4D97-AF65-F5344CB8AC3E}">
        <p14:creationId xmlns:p14="http://schemas.microsoft.com/office/powerpoint/2010/main" val="784263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cial Media, Facebook, Smartpho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005" y="0"/>
            <a:ext cx="91860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18044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680" y="274638"/>
            <a:ext cx="6995120" cy="1143000"/>
          </a:xfrm>
        </p:spPr>
        <p:txBody>
          <a:bodyPr>
            <a:normAutofit fontScale="90000"/>
          </a:bodyPr>
          <a:lstStyle/>
          <a:p>
            <a:r>
              <a:rPr lang="en-GB" dirty="0"/>
              <a:t/>
            </a:r>
            <a:br>
              <a:rPr lang="en-GB" dirty="0"/>
            </a:br>
            <a:r>
              <a:rPr lang="en-GB" sz="3600" b="1" dirty="0" smtClean="0">
                <a:solidFill>
                  <a:srgbClr val="0000CC"/>
                </a:solidFill>
              </a:rPr>
              <a:t>Using Snapchat as a tutorial tool</a:t>
            </a:r>
            <a:r>
              <a:rPr lang="en-GB" b="1" dirty="0" smtClean="0">
                <a:solidFill>
                  <a:srgbClr val="0000CC"/>
                </a:solidFill>
              </a:rPr>
              <a:t> </a:t>
            </a:r>
            <a:r>
              <a:rPr lang="en-GB" sz="3100" b="1" dirty="0" smtClean="0">
                <a:solidFill>
                  <a:srgbClr val="0000CC"/>
                </a:solidFill>
              </a:rPr>
              <a:t>Suzanne Faulkner @SFaulknerPandO</a:t>
            </a:r>
            <a:r>
              <a:rPr lang="en-GB" sz="3600" b="1" dirty="0" smtClean="0"/>
              <a:t/>
            </a:r>
            <a:br>
              <a:rPr lang="en-GB" sz="3600" b="1" dirty="0" smtClean="0"/>
            </a:br>
            <a:endParaRPr lang="en-GB" sz="3600" b="1" dirty="0"/>
          </a:p>
        </p:txBody>
      </p:sp>
      <p:pic>
        <p:nvPicPr>
          <p:cNvPr id="13316" name="Picture 4" descr="Snapchat logo.s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404664"/>
            <a:ext cx="952500" cy="952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960043573"/>
              </p:ext>
            </p:extLst>
          </p:nvPr>
        </p:nvGraphicFramePr>
        <p:xfrm>
          <a:off x="323528" y="1357164"/>
          <a:ext cx="8496944" cy="53121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2478093" y="6093296"/>
            <a:ext cx="4187813" cy="369332"/>
          </a:xfrm>
          <a:prstGeom prst="rect">
            <a:avLst/>
          </a:prstGeom>
        </p:spPr>
        <p:txBody>
          <a:bodyPr wrap="none">
            <a:spAutoFit/>
          </a:bodyPr>
          <a:lstStyle/>
          <a:p>
            <a:r>
              <a:rPr lang="en-GB" dirty="0" smtClean="0">
                <a:hlinkClick r:id="rId9"/>
              </a:rPr>
              <a:t>https://suzannessnapchat.wordpress.com/</a:t>
            </a:r>
            <a:endParaRPr lang="en-GB" dirty="0" smtClean="0"/>
          </a:p>
        </p:txBody>
      </p:sp>
    </p:spTree>
    <p:extLst>
      <p:ext uri="{BB962C8B-B14F-4D97-AF65-F5344CB8AC3E}">
        <p14:creationId xmlns:p14="http://schemas.microsoft.com/office/powerpoint/2010/main" val="421115908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smtClean="0">
                <a:solidFill>
                  <a:srgbClr val="0000CC"/>
                </a:solidFill>
              </a:rPr>
              <a:t/>
            </a:r>
            <a:br>
              <a:rPr lang="en-GB" sz="3200" b="1" dirty="0" smtClean="0">
                <a:solidFill>
                  <a:srgbClr val="0000CC"/>
                </a:solidFill>
              </a:rPr>
            </a:br>
            <a:r>
              <a:rPr lang="en-GB" sz="3200" b="1" dirty="0" smtClean="0">
                <a:solidFill>
                  <a:srgbClr val="0000CC"/>
                </a:solidFill>
              </a:rPr>
              <a:t>Number </a:t>
            </a:r>
            <a:r>
              <a:rPr lang="en-GB" sz="3200" b="1" dirty="0">
                <a:solidFill>
                  <a:srgbClr val="0000CC"/>
                </a:solidFill>
              </a:rPr>
              <a:t>of daily active Snapchat users from 1st quarter 2014 to 2nd quarter 2019 (in millions)</a:t>
            </a:r>
            <a:br>
              <a:rPr lang="en-GB" sz="3200" b="1" dirty="0">
                <a:solidFill>
                  <a:srgbClr val="0000CC"/>
                </a:solidFill>
              </a:rPr>
            </a:br>
            <a:endParaRPr lang="en-GB" sz="3200" dirty="0">
              <a:solidFill>
                <a:srgbClr val="0000CC"/>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506" y="1519238"/>
            <a:ext cx="8315934" cy="481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10377" y="6340678"/>
            <a:ext cx="1728192" cy="369332"/>
          </a:xfrm>
          <a:prstGeom prst="rect">
            <a:avLst/>
          </a:prstGeom>
          <a:noFill/>
        </p:spPr>
        <p:txBody>
          <a:bodyPr wrap="square" rtlCol="0">
            <a:spAutoFit/>
          </a:bodyPr>
          <a:lstStyle/>
          <a:p>
            <a:pPr algn="ctr"/>
            <a:r>
              <a:rPr lang="en-GB" dirty="0" smtClean="0"/>
              <a:t>Statista 2019</a:t>
            </a:r>
            <a:endParaRPr lang="en-GB" dirty="0"/>
          </a:p>
        </p:txBody>
      </p:sp>
    </p:spTree>
    <p:extLst>
      <p:ext uri="{BB962C8B-B14F-4D97-AF65-F5344CB8AC3E}">
        <p14:creationId xmlns:p14="http://schemas.microsoft.com/office/powerpoint/2010/main" val="356081029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3568" y="274638"/>
            <a:ext cx="8003232" cy="1143000"/>
          </a:xfrm>
        </p:spPr>
        <p:txBody>
          <a:bodyPr>
            <a:normAutofit/>
          </a:bodyPr>
          <a:lstStyle/>
          <a:p>
            <a:r>
              <a:rPr lang="en-GB" sz="4000" b="1" dirty="0" smtClean="0">
                <a:solidFill>
                  <a:srgbClr val="3333FF"/>
                </a:solidFill>
              </a:rPr>
              <a:t>WeChat</a:t>
            </a:r>
            <a:endParaRPr lang="en-GB" sz="4000" b="1" dirty="0">
              <a:solidFill>
                <a:srgbClr val="3333FF"/>
              </a:solidFill>
            </a:endParaRPr>
          </a:p>
        </p:txBody>
      </p:sp>
      <p:pic>
        <p:nvPicPr>
          <p:cNvPr id="12290" name="Picture 2"/>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1763688" y="1844824"/>
            <a:ext cx="5362575" cy="1819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WeChat logo.sv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11760" y="476672"/>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1308" y="5373216"/>
            <a:ext cx="7992888" cy="923330"/>
          </a:xfrm>
          <a:prstGeom prst="rect">
            <a:avLst/>
          </a:prstGeom>
          <a:ln>
            <a:solidFill>
              <a:schemeClr val="bg1">
                <a:lumMod val="50000"/>
              </a:schemeClr>
            </a:solidFill>
          </a:ln>
        </p:spPr>
        <p:txBody>
          <a:bodyPr wrap="square">
            <a:spAutoFit/>
          </a:bodyPr>
          <a:lstStyle/>
          <a:p>
            <a:r>
              <a:rPr lang="en-GB" dirty="0" smtClean="0"/>
              <a:t>WeChat is a Chinese multi-purpose messaging, social media and mobile payment app. First released in 2011. It became one of the world's largest standalone mobile apps in 2018,with over 1 billion monthly active users.</a:t>
            </a:r>
            <a:endParaRPr lang="en-GB" dirty="0"/>
          </a:p>
        </p:txBody>
      </p:sp>
      <p:sp>
        <p:nvSpPr>
          <p:cNvPr id="3" name="TextBox 2"/>
          <p:cNvSpPr txBox="1"/>
          <p:nvPr/>
        </p:nvSpPr>
        <p:spPr>
          <a:xfrm>
            <a:off x="2067472" y="3820398"/>
            <a:ext cx="5040560" cy="369332"/>
          </a:xfrm>
          <a:prstGeom prst="rect">
            <a:avLst/>
          </a:prstGeom>
          <a:noFill/>
        </p:spPr>
        <p:txBody>
          <a:bodyPr wrap="square" rtlCol="0">
            <a:spAutoFit/>
          </a:bodyPr>
          <a:lstStyle/>
          <a:p>
            <a:r>
              <a:rPr lang="en-GB" dirty="0" smtClean="0"/>
              <a:t>Professor Carless - University of Hong Kong</a:t>
            </a:r>
            <a:endParaRPr lang="en-GB" dirty="0"/>
          </a:p>
        </p:txBody>
      </p:sp>
    </p:spTree>
    <p:extLst>
      <p:ext uri="{BB962C8B-B14F-4D97-AF65-F5344CB8AC3E}">
        <p14:creationId xmlns:p14="http://schemas.microsoft.com/office/powerpoint/2010/main" val="105919188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eb baff, BYOD4L, alt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206" y="4019930"/>
            <a:ext cx="3085368" cy="20564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552" y="1196752"/>
            <a:ext cx="3313162" cy="2073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14825" y="1225011"/>
            <a:ext cx="4572000" cy="2031325"/>
          </a:xfrm>
          <a:prstGeom prst="rect">
            <a:avLst/>
          </a:prstGeom>
        </p:spPr>
        <p:txBody>
          <a:bodyPr>
            <a:spAutoFit/>
          </a:bodyPr>
          <a:lstStyle/>
          <a:p>
            <a:r>
              <a:rPr lang="en-GB" dirty="0"/>
              <a:t>Connecting with </a:t>
            </a:r>
            <a:r>
              <a:rPr lang="en-GB" dirty="0" smtClean="0"/>
              <a:t>Confidence</a:t>
            </a:r>
            <a:endParaRPr lang="en-GB" dirty="0"/>
          </a:p>
          <a:p>
            <a:r>
              <a:rPr lang="en-GB" dirty="0"/>
              <a:t>Communicating and (Digital) Capability</a:t>
            </a:r>
          </a:p>
          <a:p>
            <a:r>
              <a:rPr lang="en-GB" dirty="0"/>
              <a:t>Curating and Copyright</a:t>
            </a:r>
          </a:p>
          <a:p>
            <a:r>
              <a:rPr lang="en-GB" dirty="0"/>
              <a:t>Collaborating and Community</a:t>
            </a:r>
          </a:p>
          <a:p>
            <a:r>
              <a:rPr lang="en-GB" dirty="0"/>
              <a:t>Creating and </a:t>
            </a:r>
            <a:r>
              <a:rPr lang="en-GB" dirty="0" smtClean="0"/>
              <a:t>Celebrating</a:t>
            </a:r>
          </a:p>
          <a:p>
            <a:endParaRPr lang="en-GB" dirty="0"/>
          </a:p>
          <a:p>
            <a:r>
              <a:rPr lang="en-GB" dirty="0">
                <a:hlinkClick r:id="rId5"/>
              </a:rPr>
              <a:t>https://byod4learning.wordpress.com</a:t>
            </a:r>
            <a:endParaRPr lang="en-GB" dirty="0"/>
          </a:p>
        </p:txBody>
      </p:sp>
      <p:sp>
        <p:nvSpPr>
          <p:cNvPr id="6" name="Rectangle 5"/>
          <p:cNvSpPr/>
          <p:nvPr/>
        </p:nvSpPr>
        <p:spPr>
          <a:xfrm>
            <a:off x="4283968" y="4170972"/>
            <a:ext cx="4572000" cy="1754326"/>
          </a:xfrm>
          <a:prstGeom prst="rect">
            <a:avLst/>
          </a:prstGeom>
        </p:spPr>
        <p:txBody>
          <a:bodyPr>
            <a:spAutoFit/>
          </a:bodyPr>
          <a:lstStyle/>
          <a:p>
            <a:r>
              <a:rPr lang="en-GB" b="1" dirty="0" smtClean="0"/>
              <a:t>The Team</a:t>
            </a:r>
          </a:p>
          <a:p>
            <a:r>
              <a:rPr lang="en-GB" dirty="0" smtClean="0"/>
              <a:t>Sheila </a:t>
            </a:r>
            <a:r>
              <a:rPr lang="en-GB" dirty="0" err="1"/>
              <a:t>MacNeill</a:t>
            </a:r>
            <a:r>
              <a:rPr lang="en-GB" dirty="0"/>
              <a:t> @</a:t>
            </a:r>
            <a:r>
              <a:rPr lang="en-GB" dirty="0" err="1"/>
              <a:t>sheilmcn</a:t>
            </a:r>
            <a:endParaRPr lang="en-GB" dirty="0"/>
          </a:p>
          <a:p>
            <a:r>
              <a:rPr lang="en-GB" dirty="0"/>
              <a:t>Alex </a:t>
            </a:r>
            <a:r>
              <a:rPr lang="en-GB" dirty="0" err="1"/>
              <a:t>Spiers</a:t>
            </a:r>
            <a:r>
              <a:rPr lang="en-GB" dirty="0"/>
              <a:t> @</a:t>
            </a:r>
            <a:r>
              <a:rPr lang="en-GB" dirty="0" err="1"/>
              <a:t>alexgspiers</a:t>
            </a:r>
            <a:endParaRPr lang="en-GB" dirty="0"/>
          </a:p>
          <a:p>
            <a:r>
              <a:rPr lang="en-GB" dirty="0" err="1"/>
              <a:t>Nei</a:t>
            </a:r>
            <a:r>
              <a:rPr lang="en-GB" dirty="0"/>
              <a:t> Withnell @</a:t>
            </a:r>
            <a:r>
              <a:rPr lang="en-GB" dirty="0" err="1"/>
              <a:t>neilwithnell</a:t>
            </a:r>
            <a:endParaRPr lang="en-GB" dirty="0"/>
          </a:p>
          <a:p>
            <a:r>
              <a:rPr lang="en-GB" dirty="0" err="1"/>
              <a:t>Debb</a:t>
            </a:r>
            <a:r>
              <a:rPr lang="en-GB" dirty="0"/>
              <a:t> Baff @</a:t>
            </a:r>
            <a:r>
              <a:rPr lang="en-GB" dirty="0" err="1"/>
              <a:t>debbbaff</a:t>
            </a:r>
            <a:endParaRPr lang="en-GB" dirty="0"/>
          </a:p>
          <a:p>
            <a:r>
              <a:rPr lang="en-GB" dirty="0"/>
              <a:t>Suzanne Faulkner @SFaulknerPandO</a:t>
            </a:r>
          </a:p>
        </p:txBody>
      </p:sp>
    </p:spTree>
    <p:extLst>
      <p:ext uri="{BB962C8B-B14F-4D97-AF65-F5344CB8AC3E}">
        <p14:creationId xmlns:p14="http://schemas.microsoft.com/office/powerpoint/2010/main" val="294099282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91625"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7664" y="4005064"/>
            <a:ext cx="2849885" cy="2697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04048" y="4365104"/>
            <a:ext cx="2592288" cy="923330"/>
          </a:xfrm>
          <a:prstGeom prst="rect">
            <a:avLst/>
          </a:prstGeom>
          <a:noFill/>
        </p:spPr>
        <p:txBody>
          <a:bodyPr wrap="square" rtlCol="0">
            <a:spAutoFit/>
          </a:bodyPr>
          <a:lstStyle/>
          <a:p>
            <a:r>
              <a:rPr lang="en-GB" dirty="0" smtClean="0"/>
              <a:t>Follow @LTHEchat </a:t>
            </a:r>
          </a:p>
          <a:p>
            <a:endParaRPr lang="en-GB" dirty="0"/>
          </a:p>
          <a:p>
            <a:r>
              <a:rPr lang="en-GB" dirty="0">
                <a:hlinkClick r:id="rId4"/>
              </a:rPr>
              <a:t>https://lthechat.com/</a:t>
            </a:r>
            <a:endParaRPr lang="en-GB" dirty="0"/>
          </a:p>
        </p:txBody>
      </p:sp>
    </p:spTree>
    <p:extLst>
      <p:ext uri="{BB962C8B-B14F-4D97-AF65-F5344CB8AC3E}">
        <p14:creationId xmlns:p14="http://schemas.microsoft.com/office/powerpoint/2010/main" val="384464310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59633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LTHEchat Golden Tweeter Aw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620688"/>
            <a:ext cx="2351584" cy="2693299"/>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51920" y="764704"/>
            <a:ext cx="108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descr="https://0.academia-photos.com/2248/1057/255008/s200_simon.ra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5817" y="1171949"/>
            <a:ext cx="108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5" name="Picture 9" descr="Neil Withnel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42307" y="2251949"/>
            <a:ext cx="721609"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7" name="Picture 11" descr="Hala Mansou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56642" y="2924944"/>
            <a:ext cx="108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9" name="Picture 13" descr="Chris Jobli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00192" y="3290569"/>
            <a:ext cx="108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31" name="Picture 15" descr="anne.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17655" y="4736194"/>
            <a:ext cx="1037913"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33" name="Picture 17" descr="teresa mackinno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18409" y="4370569"/>
            <a:ext cx="994905"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35" name="Picture 19" descr="Dr Scott Turn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079354" y="4736194"/>
            <a:ext cx="108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37" name="Picture 21" descr="Sarah Honeychurch"/>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85817" y="4736194"/>
            <a:ext cx="108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39" name="Picture 23" descr="Prof Sally Brow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93052" y="1129829"/>
            <a:ext cx="1079999"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41" name="Picture 25" descr="Prof Phil Race"/>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236296" y="4884346"/>
            <a:ext cx="1080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9784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3938" y="764704"/>
            <a:ext cx="3119377" cy="46807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3528" y="5949280"/>
            <a:ext cx="8640960" cy="646331"/>
          </a:xfrm>
          <a:prstGeom prst="rect">
            <a:avLst/>
          </a:prstGeom>
        </p:spPr>
        <p:txBody>
          <a:bodyPr wrap="square">
            <a:spAutoFit/>
          </a:bodyPr>
          <a:lstStyle/>
          <a:p>
            <a:pPr algn="ctr"/>
            <a:r>
              <a:rPr lang="en-GB" dirty="0">
                <a:hlinkClick r:id="rId3"/>
              </a:rPr>
              <a:t>https://</a:t>
            </a:r>
            <a:r>
              <a:rPr lang="en-GB" dirty="0" smtClean="0">
                <a:hlinkClick r:id="rId3"/>
              </a:rPr>
              <a:t>www.openbookpublishers.com/htmlreader/978-1-78374-668-2/ch3.xhtml</a:t>
            </a:r>
            <a:endParaRPr lang="en-GB" dirty="0" smtClean="0"/>
          </a:p>
          <a:p>
            <a:endParaRPr lang="en-GB" dirty="0"/>
          </a:p>
        </p:txBody>
      </p:sp>
    </p:spTree>
    <p:extLst>
      <p:ext uri="{BB962C8B-B14F-4D97-AF65-F5344CB8AC3E}">
        <p14:creationId xmlns:p14="http://schemas.microsoft.com/office/powerpoint/2010/main" val="31053548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774" y="476672"/>
            <a:ext cx="295232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55576" y="3429000"/>
            <a:ext cx="2877711" cy="369332"/>
          </a:xfrm>
          <a:prstGeom prst="rect">
            <a:avLst/>
          </a:prstGeom>
        </p:spPr>
        <p:txBody>
          <a:bodyPr wrap="none">
            <a:spAutoFit/>
          </a:bodyPr>
          <a:lstStyle/>
          <a:p>
            <a:r>
              <a:rPr lang="en-GB" dirty="0">
                <a:hlinkClick r:id="rId3"/>
              </a:rPr>
              <a:t>https://voiced.ca/gettin-air/</a:t>
            </a:r>
            <a:endParaRPr lang="en-GB" dirty="0"/>
          </a:p>
        </p:txBody>
      </p:sp>
      <p:sp>
        <p:nvSpPr>
          <p:cNvPr id="6" name="Rectangle 5"/>
          <p:cNvSpPr/>
          <p:nvPr/>
        </p:nvSpPr>
        <p:spPr>
          <a:xfrm>
            <a:off x="611560" y="4437112"/>
            <a:ext cx="7992888" cy="2031325"/>
          </a:xfrm>
          <a:prstGeom prst="rect">
            <a:avLst/>
          </a:prstGeom>
        </p:spPr>
        <p:txBody>
          <a:bodyPr wrap="square">
            <a:spAutoFit/>
          </a:bodyPr>
          <a:lstStyle/>
          <a:p>
            <a:r>
              <a:rPr lang="en-GB" dirty="0" smtClean="0"/>
              <a:t>Recent Guests (with #altc connections)</a:t>
            </a:r>
          </a:p>
          <a:p>
            <a:endParaRPr lang="en-GB" dirty="0" smtClean="0"/>
          </a:p>
          <a:p>
            <a:pPr marL="285750" indent="-285750">
              <a:buFont typeface="Arial" panose="020B0604020202020204" pitchFamily="34" charset="0"/>
              <a:buChar char="•"/>
            </a:pPr>
            <a:r>
              <a:rPr lang="en-GB" dirty="0" smtClean="0"/>
              <a:t>Maren Deepwell @</a:t>
            </a:r>
            <a:r>
              <a:rPr lang="en-GB" dirty="0" err="1" smtClean="0"/>
              <a:t>MarenDeepwell</a:t>
            </a:r>
            <a:endParaRPr lang="en-GB" dirty="0" smtClean="0"/>
          </a:p>
          <a:p>
            <a:pPr marL="285750" indent="-285750">
              <a:buFont typeface="Arial" panose="020B0604020202020204" pitchFamily="34" charset="0"/>
              <a:buChar char="•"/>
            </a:pPr>
            <a:r>
              <a:rPr lang="en-GB" dirty="0" smtClean="0"/>
              <a:t>Mia </a:t>
            </a:r>
            <a:r>
              <a:rPr lang="en-GB" dirty="0"/>
              <a:t>Zamora @</a:t>
            </a:r>
            <a:r>
              <a:rPr lang="en-GB" dirty="0" err="1"/>
              <a:t>MiaZamora</a:t>
            </a:r>
            <a:r>
              <a:rPr lang="en-GB" dirty="0"/>
              <a:t> (Co-Chair of OER20)</a:t>
            </a:r>
          </a:p>
          <a:p>
            <a:pPr marL="285750" indent="-285750">
              <a:buFont typeface="Arial" panose="020B0604020202020204" pitchFamily="34" charset="0"/>
              <a:buChar char="•"/>
            </a:pPr>
            <a:r>
              <a:rPr lang="en-GB" dirty="0"/>
              <a:t>Audrey Watters @</a:t>
            </a:r>
            <a:r>
              <a:rPr lang="en-GB" dirty="0" err="1"/>
              <a:t>audreywatters</a:t>
            </a:r>
            <a:r>
              <a:rPr lang="en-GB" dirty="0"/>
              <a:t> (ALT 2014 keynote)</a:t>
            </a:r>
          </a:p>
          <a:p>
            <a:pPr marL="285750" indent="-285750">
              <a:buFont typeface="Arial" panose="020B0604020202020204" pitchFamily="34" charset="0"/>
              <a:buChar char="•"/>
            </a:pPr>
            <a:r>
              <a:rPr lang="en-GB" dirty="0"/>
              <a:t>Maha Bali @</a:t>
            </a:r>
            <a:r>
              <a:rPr lang="en-GB" dirty="0" err="1"/>
              <a:t>Bali_Maha</a:t>
            </a:r>
            <a:r>
              <a:rPr lang="en-GB" dirty="0"/>
              <a:t> (OER 2017 keynote and Virtually Connecting) </a:t>
            </a:r>
          </a:p>
          <a:p>
            <a:pPr marL="285750" indent="-285750">
              <a:buFont typeface="Arial" panose="020B0604020202020204" pitchFamily="34" charset="0"/>
              <a:buChar char="•"/>
            </a:pPr>
            <a:r>
              <a:rPr lang="en-GB" dirty="0"/>
              <a:t>Martin Weller @</a:t>
            </a:r>
            <a:r>
              <a:rPr lang="en-GB" dirty="0" err="1"/>
              <a:t>mweller</a:t>
            </a:r>
            <a:r>
              <a:rPr lang="en-GB" dirty="0"/>
              <a:t> (President of ALT) </a:t>
            </a:r>
          </a:p>
        </p:txBody>
      </p:sp>
      <p:pic>
        <p:nvPicPr>
          <p:cNvPr id="1026" name="Picture 2" descr="Terry Gree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4048" y="548680"/>
            <a:ext cx="3324225" cy="33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6198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3279" y="404664"/>
            <a:ext cx="4744720" cy="1270000"/>
          </a:xfrm>
          <a:prstGeom prst="rect">
            <a:avLst/>
          </a:prstGeom>
          <a:ln w="19050">
            <a:noFill/>
          </a:ln>
        </p:spPr>
      </p:pic>
      <p:grpSp>
        <p:nvGrpSpPr>
          <p:cNvPr id="4" name="Group 3"/>
          <p:cNvGrpSpPr/>
          <p:nvPr/>
        </p:nvGrpSpPr>
        <p:grpSpPr>
          <a:xfrm>
            <a:off x="787066" y="2842712"/>
            <a:ext cx="2145655" cy="3573275"/>
            <a:chOff x="1013831" y="940631"/>
            <a:chExt cx="2145655" cy="3573275"/>
          </a:xfrm>
        </p:grpSpPr>
        <p:pic>
          <p:nvPicPr>
            <p:cNvPr id="22" name="Picture 2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7661" y="940631"/>
              <a:ext cx="1716045" cy="3573275"/>
            </a:xfrm>
            <a:prstGeom prst="rect">
              <a:avLst/>
            </a:prstGeom>
          </p:spPr>
        </p:pic>
        <p:grpSp>
          <p:nvGrpSpPr>
            <p:cNvPr id="23" name="Group 22"/>
            <p:cNvGrpSpPr/>
            <p:nvPr/>
          </p:nvGrpSpPr>
          <p:grpSpPr>
            <a:xfrm>
              <a:off x="1013831" y="2291831"/>
              <a:ext cx="2145655" cy="1388506"/>
              <a:chOff x="1059622" y="2312084"/>
              <a:chExt cx="2145655" cy="1388506"/>
            </a:xfrm>
          </p:grpSpPr>
          <p:sp>
            <p:nvSpPr>
              <p:cNvPr id="27" name="Rounded Rectangle 26"/>
              <p:cNvSpPr/>
              <p:nvPr/>
            </p:nvSpPr>
            <p:spPr>
              <a:xfrm>
                <a:off x="1176116" y="2312084"/>
                <a:ext cx="2016000" cy="1388506"/>
              </a:xfrm>
              <a:prstGeom prst="roundRect">
                <a:avLst/>
              </a:prstGeom>
              <a:solidFill>
                <a:schemeClr val="bg1">
                  <a:alpha val="80000"/>
                </a:schemeClr>
              </a:solidFill>
              <a:ln>
                <a:solidFill>
                  <a:srgbClr val="830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lgn="ctr"/>
                <a:endParaRPr lang="en-GB" b="1" dirty="0">
                  <a:solidFill>
                    <a:sysClr val="windowText" lastClr="000000"/>
                  </a:solidFill>
                  <a:latin typeface="Calibri" charset="0"/>
                  <a:ea typeface="Calibri" charset="0"/>
                  <a:cs typeface="Calibri" charset="0"/>
                  <a:sym typeface="Calibri"/>
                </a:endParaRPr>
              </a:p>
            </p:txBody>
          </p:sp>
          <p:sp>
            <p:nvSpPr>
              <p:cNvPr id="28" name="Rectangle 27"/>
              <p:cNvSpPr/>
              <p:nvPr/>
            </p:nvSpPr>
            <p:spPr>
              <a:xfrm>
                <a:off x="1059622" y="2315595"/>
                <a:ext cx="2145655" cy="138499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lvl="0" algn="ctr">
                  <a:buClr>
                    <a:schemeClr val="dk1"/>
                  </a:buClr>
                  <a:buSzPts val="1800"/>
                </a:pPr>
                <a:r>
                  <a:rPr lang="en-GB" dirty="0">
                    <a:latin typeface="Calibri" charset="0"/>
                    <a:ea typeface="Calibri" charset="0"/>
                    <a:cs typeface="Calibri" charset="0"/>
                    <a:sym typeface="Calibri"/>
                  </a:rPr>
                  <a:t>Helping staff to identify and use social media tools for communication and collaboration within and beyond the </a:t>
                </a:r>
                <a:r>
                  <a:rPr lang="en-GB" dirty="0" smtClean="0">
                    <a:latin typeface="Calibri" charset="0"/>
                    <a:ea typeface="Calibri" charset="0"/>
                    <a:cs typeface="Calibri" charset="0"/>
                    <a:sym typeface="Calibri"/>
                  </a:rPr>
                  <a:t>classroom.</a:t>
                </a:r>
                <a:endParaRPr lang="en-GB" dirty="0">
                  <a:latin typeface="Calibri" charset="0"/>
                  <a:ea typeface="Calibri" charset="0"/>
                  <a:cs typeface="Calibri" charset="0"/>
                  <a:sym typeface="Calibri"/>
                </a:endParaRPr>
              </a:p>
            </p:txBody>
          </p:sp>
        </p:grpSp>
        <p:grpSp>
          <p:nvGrpSpPr>
            <p:cNvPr id="24" name="Group 23"/>
            <p:cNvGrpSpPr/>
            <p:nvPr/>
          </p:nvGrpSpPr>
          <p:grpSpPr>
            <a:xfrm>
              <a:off x="1563446" y="1069596"/>
              <a:ext cx="1179754" cy="523220"/>
              <a:chOff x="1575021" y="1069596"/>
              <a:chExt cx="1179754" cy="523220"/>
            </a:xfrm>
          </p:grpSpPr>
          <p:sp>
            <p:nvSpPr>
              <p:cNvPr id="25" name="Rounded Rectangle 24"/>
              <p:cNvSpPr/>
              <p:nvPr/>
            </p:nvSpPr>
            <p:spPr>
              <a:xfrm>
                <a:off x="1616594" y="1099834"/>
                <a:ext cx="1138181" cy="462744"/>
              </a:xfrm>
              <a:prstGeom prst="roundRect">
                <a:avLst/>
              </a:prstGeom>
              <a:solidFill>
                <a:schemeClr val="bg1">
                  <a:alpha val="80000"/>
                </a:schemeClr>
              </a:solidFill>
              <a:ln>
                <a:solidFill>
                  <a:srgbClr val="830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lgn="ctr"/>
                <a:endParaRPr lang="en-GB" b="1" dirty="0">
                  <a:solidFill>
                    <a:sysClr val="windowText" lastClr="000000"/>
                  </a:solidFill>
                  <a:latin typeface="Calibri" charset="0"/>
                  <a:ea typeface="Calibri" charset="0"/>
                  <a:cs typeface="Calibri" charset="0"/>
                  <a:sym typeface="Calibri"/>
                </a:endParaRPr>
              </a:p>
            </p:txBody>
          </p:sp>
          <p:sp>
            <p:nvSpPr>
              <p:cNvPr id="26" name="Rectangle 25"/>
              <p:cNvSpPr/>
              <p:nvPr/>
            </p:nvSpPr>
            <p:spPr>
              <a:xfrm>
                <a:off x="1575021" y="1069596"/>
                <a:ext cx="1124876"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lvl="0" algn="ctr">
                  <a:buClr>
                    <a:schemeClr val="dk1"/>
                  </a:buClr>
                  <a:buSzPts val="1800"/>
                </a:pPr>
                <a:r>
                  <a:rPr lang="en-GB" b="1" dirty="0" smtClean="0">
                    <a:latin typeface="Calibri" charset="0"/>
                    <a:ea typeface="Calibri" charset="0"/>
                    <a:cs typeface="Calibri" charset="0"/>
                    <a:sym typeface="Calibri"/>
                  </a:rPr>
                  <a:t>Learning</a:t>
                </a:r>
                <a:br>
                  <a:rPr lang="en-GB" b="1" dirty="0" smtClean="0">
                    <a:latin typeface="Calibri" charset="0"/>
                    <a:ea typeface="Calibri" charset="0"/>
                    <a:cs typeface="Calibri" charset="0"/>
                    <a:sym typeface="Calibri"/>
                  </a:rPr>
                </a:br>
                <a:r>
                  <a:rPr lang="en-GB" b="1" dirty="0" smtClean="0">
                    <a:latin typeface="Calibri" charset="0"/>
                    <a:ea typeface="Calibri" charset="0"/>
                    <a:cs typeface="Calibri" charset="0"/>
                    <a:sym typeface="Calibri"/>
                  </a:rPr>
                  <a:t>Activities</a:t>
                </a:r>
                <a:endParaRPr lang="en-GB" b="1" dirty="0">
                  <a:latin typeface="Calibri" charset="0"/>
                  <a:ea typeface="Calibri" charset="0"/>
                  <a:cs typeface="Calibri" charset="0"/>
                  <a:sym typeface="Calibri"/>
                </a:endParaRPr>
              </a:p>
            </p:txBody>
          </p:sp>
        </p:grpSp>
      </p:grpSp>
      <p:grpSp>
        <p:nvGrpSpPr>
          <p:cNvPr id="5" name="Group 4"/>
          <p:cNvGrpSpPr/>
          <p:nvPr/>
        </p:nvGrpSpPr>
        <p:grpSpPr>
          <a:xfrm>
            <a:off x="6185501" y="2842712"/>
            <a:ext cx="2164149" cy="3573275"/>
            <a:chOff x="5925196" y="940631"/>
            <a:chExt cx="2164149" cy="3573275"/>
          </a:xfrm>
        </p:grpSpPr>
        <p:grpSp>
          <p:nvGrpSpPr>
            <p:cNvPr id="14" name="Group 13"/>
            <p:cNvGrpSpPr/>
            <p:nvPr/>
          </p:nvGrpSpPr>
          <p:grpSpPr>
            <a:xfrm>
              <a:off x="6212749" y="940631"/>
              <a:ext cx="1716045" cy="3573275"/>
              <a:chOff x="6212749" y="940631"/>
              <a:chExt cx="1716045" cy="3573275"/>
            </a:xfrm>
          </p:grpSpPr>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12749" y="940631"/>
                <a:ext cx="1716045" cy="3573275"/>
              </a:xfrm>
              <a:prstGeom prst="rect">
                <a:avLst/>
              </a:prstGeom>
            </p:spPr>
          </p:pic>
          <p:grpSp>
            <p:nvGrpSpPr>
              <p:cNvPr id="19" name="Group 18"/>
              <p:cNvGrpSpPr/>
              <p:nvPr/>
            </p:nvGrpSpPr>
            <p:grpSpPr>
              <a:xfrm>
                <a:off x="6431457" y="1046446"/>
                <a:ext cx="1209175" cy="523220"/>
                <a:chOff x="6286687" y="1143533"/>
                <a:chExt cx="1209175" cy="523220"/>
              </a:xfrm>
            </p:grpSpPr>
            <p:sp>
              <p:nvSpPr>
                <p:cNvPr id="20" name="Rounded Rectangle 19"/>
                <p:cNvSpPr/>
                <p:nvPr/>
              </p:nvSpPr>
              <p:spPr>
                <a:xfrm>
                  <a:off x="6357681" y="1192434"/>
                  <a:ext cx="1138181" cy="462744"/>
                </a:xfrm>
                <a:prstGeom prst="roundRect">
                  <a:avLst/>
                </a:prstGeom>
                <a:solidFill>
                  <a:schemeClr val="bg1">
                    <a:alpha val="80000"/>
                  </a:schemeClr>
                </a:solidFill>
                <a:ln>
                  <a:solidFill>
                    <a:srgbClr val="830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lgn="ctr"/>
                  <a:endParaRPr lang="en-GB" b="1" dirty="0">
                    <a:solidFill>
                      <a:sysClr val="windowText" lastClr="000000"/>
                    </a:solidFill>
                    <a:latin typeface="Calibri" charset="0"/>
                    <a:ea typeface="Calibri" charset="0"/>
                    <a:cs typeface="Calibri" charset="0"/>
                    <a:sym typeface="Calibri"/>
                  </a:endParaRPr>
                </a:p>
              </p:txBody>
            </p:sp>
            <p:sp>
              <p:nvSpPr>
                <p:cNvPr id="21" name="Rectangle 20"/>
                <p:cNvSpPr/>
                <p:nvPr/>
              </p:nvSpPr>
              <p:spPr>
                <a:xfrm>
                  <a:off x="6286687" y="1143533"/>
                  <a:ext cx="1197600" cy="523220"/>
                </a:xfrm>
                <a:prstGeom prst="rect">
                  <a:avLst/>
                </a:prstGeom>
                <a:ln>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lvl="0" algn="ctr">
                    <a:buClr>
                      <a:schemeClr val="dk1"/>
                    </a:buClr>
                    <a:buSzPts val="1800"/>
                  </a:pPr>
                  <a:r>
                    <a:rPr lang="en-GB" b="1" dirty="0">
                      <a:latin typeface="Calibri" charset="0"/>
                      <a:ea typeface="Calibri" charset="0"/>
                      <a:cs typeface="Calibri" charset="0"/>
                      <a:sym typeface="Calibri"/>
                    </a:rPr>
                    <a:t>Showcasing</a:t>
                  </a:r>
                  <a:br>
                    <a:rPr lang="en-GB" b="1" dirty="0">
                      <a:latin typeface="Calibri" charset="0"/>
                      <a:ea typeface="Calibri" charset="0"/>
                      <a:cs typeface="Calibri" charset="0"/>
                      <a:sym typeface="Calibri"/>
                    </a:rPr>
                  </a:br>
                  <a:r>
                    <a:rPr lang="en-GB" b="1" dirty="0">
                      <a:latin typeface="Calibri" charset="0"/>
                      <a:ea typeface="Calibri" charset="0"/>
                      <a:cs typeface="Calibri" charset="0"/>
                      <a:sym typeface="Calibri"/>
                    </a:rPr>
                    <a:t>Learning</a:t>
                  </a:r>
                </a:p>
              </p:txBody>
            </p:sp>
          </p:grpSp>
        </p:grpSp>
        <p:grpSp>
          <p:nvGrpSpPr>
            <p:cNvPr id="15" name="Group 14"/>
            <p:cNvGrpSpPr/>
            <p:nvPr/>
          </p:nvGrpSpPr>
          <p:grpSpPr>
            <a:xfrm>
              <a:off x="5925196" y="2295342"/>
              <a:ext cx="2164149" cy="1406228"/>
              <a:chOff x="5807289" y="2294362"/>
              <a:chExt cx="2164149" cy="1406228"/>
            </a:xfrm>
          </p:grpSpPr>
          <p:sp>
            <p:nvSpPr>
              <p:cNvPr id="16" name="Rounded Rectangle 15"/>
              <p:cNvSpPr/>
              <p:nvPr/>
            </p:nvSpPr>
            <p:spPr>
              <a:xfrm>
                <a:off x="5938068" y="2312084"/>
                <a:ext cx="2016000" cy="1388506"/>
              </a:xfrm>
              <a:prstGeom prst="roundRect">
                <a:avLst/>
              </a:prstGeom>
              <a:solidFill>
                <a:schemeClr val="bg1">
                  <a:alpha val="80000"/>
                </a:schemeClr>
              </a:solidFill>
              <a:ln>
                <a:solidFill>
                  <a:srgbClr val="830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lgn="ctr"/>
                <a:endParaRPr lang="en-GB" b="1" dirty="0">
                  <a:solidFill>
                    <a:sysClr val="windowText" lastClr="000000"/>
                  </a:solidFill>
                  <a:latin typeface="Calibri" charset="0"/>
                  <a:ea typeface="Calibri" charset="0"/>
                  <a:cs typeface="Calibri" charset="0"/>
                  <a:sym typeface="Calibri"/>
                </a:endParaRPr>
              </a:p>
            </p:txBody>
          </p:sp>
          <p:sp>
            <p:nvSpPr>
              <p:cNvPr id="17" name="Rectangle 16"/>
              <p:cNvSpPr/>
              <p:nvPr/>
            </p:nvSpPr>
            <p:spPr>
              <a:xfrm>
                <a:off x="5807289" y="2294362"/>
                <a:ext cx="2164149" cy="138499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lvl="0" algn="ctr">
                  <a:buClr>
                    <a:schemeClr val="dk1"/>
                  </a:buClr>
                  <a:buSzPts val="1800"/>
                </a:pPr>
                <a:r>
                  <a:rPr lang="en-GB" dirty="0">
                    <a:latin typeface="Calibri" charset="0"/>
                    <a:ea typeface="Calibri" charset="0"/>
                    <a:cs typeface="Calibri" charset="0"/>
                    <a:sym typeface="Calibri"/>
                  </a:rPr>
                  <a:t>Helping students to prepare digital portfolios to openly share outcomes and projects to develop a professional online </a:t>
                </a:r>
                <a:r>
                  <a:rPr lang="en-GB" dirty="0" smtClean="0">
                    <a:latin typeface="Calibri" charset="0"/>
                    <a:ea typeface="Calibri" charset="0"/>
                    <a:cs typeface="Calibri" charset="0"/>
                    <a:sym typeface="Calibri"/>
                  </a:rPr>
                  <a:t>presence.</a:t>
                </a:r>
                <a:endParaRPr lang="en-GB" dirty="0">
                  <a:latin typeface="Calibri" charset="0"/>
                  <a:ea typeface="Calibri" charset="0"/>
                  <a:cs typeface="Calibri" charset="0"/>
                  <a:sym typeface="Calibri"/>
                </a:endParaRPr>
              </a:p>
            </p:txBody>
          </p:sp>
        </p:grpSp>
      </p:grpSp>
      <p:grpSp>
        <p:nvGrpSpPr>
          <p:cNvPr id="6" name="Group 5"/>
          <p:cNvGrpSpPr/>
          <p:nvPr/>
        </p:nvGrpSpPr>
        <p:grpSpPr>
          <a:xfrm>
            <a:off x="3553911" y="2842712"/>
            <a:ext cx="2121873" cy="3573275"/>
            <a:chOff x="3441236" y="940631"/>
            <a:chExt cx="2121873" cy="3573275"/>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4373" y="940631"/>
              <a:ext cx="1716045" cy="3573275"/>
            </a:xfrm>
            <a:prstGeom prst="rect">
              <a:avLst/>
            </a:prstGeom>
          </p:spPr>
        </p:pic>
        <p:grpSp>
          <p:nvGrpSpPr>
            <p:cNvPr id="8" name="Group 7"/>
            <p:cNvGrpSpPr/>
            <p:nvPr/>
          </p:nvGrpSpPr>
          <p:grpSpPr>
            <a:xfrm>
              <a:off x="3962166" y="1046446"/>
              <a:ext cx="1168603" cy="523220"/>
              <a:chOff x="3962884" y="1143533"/>
              <a:chExt cx="1168603" cy="523220"/>
            </a:xfrm>
          </p:grpSpPr>
          <p:sp>
            <p:nvSpPr>
              <p:cNvPr id="12" name="Rounded Rectangle 11"/>
              <p:cNvSpPr/>
              <p:nvPr/>
            </p:nvSpPr>
            <p:spPr>
              <a:xfrm>
                <a:off x="3993306" y="1192434"/>
                <a:ext cx="1138181" cy="462744"/>
              </a:xfrm>
              <a:prstGeom prst="roundRect">
                <a:avLst/>
              </a:prstGeom>
              <a:solidFill>
                <a:schemeClr val="bg1">
                  <a:alpha val="80000"/>
                </a:schemeClr>
              </a:solidFill>
              <a:ln>
                <a:solidFill>
                  <a:srgbClr val="830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lgn="ctr"/>
                <a:endParaRPr lang="en-GB" b="1" dirty="0">
                  <a:solidFill>
                    <a:sysClr val="windowText" lastClr="000000"/>
                  </a:solidFill>
                  <a:latin typeface="Calibri" charset="0"/>
                  <a:ea typeface="Calibri" charset="0"/>
                  <a:cs typeface="Calibri" charset="0"/>
                  <a:sym typeface="Calibri"/>
                </a:endParaRPr>
              </a:p>
            </p:txBody>
          </p:sp>
          <p:sp>
            <p:nvSpPr>
              <p:cNvPr id="13" name="Rectangle 12"/>
              <p:cNvSpPr/>
              <p:nvPr/>
            </p:nvSpPr>
            <p:spPr>
              <a:xfrm>
                <a:off x="3962884" y="1143533"/>
                <a:ext cx="1093158" cy="52322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lvl="0" algn="ctr">
                  <a:buClr>
                    <a:schemeClr val="dk1"/>
                  </a:buClr>
                  <a:buSzPts val="1800"/>
                </a:pPr>
                <a:r>
                  <a:rPr lang="en-GB" b="1" dirty="0">
                    <a:latin typeface="Calibri" charset="0"/>
                    <a:ea typeface="Calibri" charset="0"/>
                    <a:cs typeface="Calibri" charset="0"/>
                    <a:sym typeface="Calibri"/>
                  </a:rPr>
                  <a:t>Organising</a:t>
                </a:r>
                <a:br>
                  <a:rPr lang="en-GB" b="1" dirty="0">
                    <a:latin typeface="Calibri" charset="0"/>
                    <a:ea typeface="Calibri" charset="0"/>
                    <a:cs typeface="Calibri" charset="0"/>
                    <a:sym typeface="Calibri"/>
                  </a:rPr>
                </a:br>
                <a:r>
                  <a:rPr lang="en-GB" b="1" dirty="0">
                    <a:latin typeface="Calibri" charset="0"/>
                    <a:ea typeface="Calibri" charset="0"/>
                    <a:cs typeface="Calibri" charset="0"/>
                    <a:sym typeface="Calibri"/>
                  </a:rPr>
                  <a:t>Learning</a:t>
                </a:r>
              </a:p>
            </p:txBody>
          </p:sp>
        </p:grpSp>
        <p:grpSp>
          <p:nvGrpSpPr>
            <p:cNvPr id="9" name="Group 8"/>
            <p:cNvGrpSpPr/>
            <p:nvPr/>
          </p:nvGrpSpPr>
          <p:grpSpPr>
            <a:xfrm>
              <a:off x="3441236" y="2291831"/>
              <a:ext cx="2121873" cy="1408759"/>
              <a:chOff x="3430609" y="2291831"/>
              <a:chExt cx="2121873" cy="1408759"/>
            </a:xfrm>
          </p:grpSpPr>
          <p:sp>
            <p:nvSpPr>
              <p:cNvPr id="10" name="Rounded Rectangle 9"/>
              <p:cNvSpPr/>
              <p:nvPr/>
            </p:nvSpPr>
            <p:spPr>
              <a:xfrm>
                <a:off x="3536482" y="2312084"/>
                <a:ext cx="2016000" cy="1388506"/>
              </a:xfrm>
              <a:prstGeom prst="roundRect">
                <a:avLst/>
              </a:prstGeom>
              <a:solidFill>
                <a:schemeClr val="bg1">
                  <a:alpha val="80000"/>
                </a:schemeClr>
              </a:solidFill>
              <a:ln>
                <a:solidFill>
                  <a:srgbClr val="830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lgn="ctr"/>
                <a:endParaRPr lang="en-GB" b="1" dirty="0">
                  <a:solidFill>
                    <a:sysClr val="windowText" lastClr="000000"/>
                  </a:solidFill>
                  <a:latin typeface="Calibri" charset="0"/>
                  <a:ea typeface="Calibri" charset="0"/>
                  <a:cs typeface="Calibri" charset="0"/>
                  <a:sym typeface="Calibri"/>
                </a:endParaRPr>
              </a:p>
            </p:txBody>
          </p:sp>
          <p:sp>
            <p:nvSpPr>
              <p:cNvPr id="11" name="Rectangle 10"/>
              <p:cNvSpPr/>
              <p:nvPr/>
            </p:nvSpPr>
            <p:spPr>
              <a:xfrm>
                <a:off x="3430609" y="2291831"/>
                <a:ext cx="2094324" cy="138499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lvl="0" algn="ctr">
                  <a:buClr>
                    <a:schemeClr val="dk1"/>
                  </a:buClr>
                  <a:buSzPts val="1800"/>
                </a:pPr>
                <a:r>
                  <a:rPr lang="en-GB" dirty="0">
                    <a:latin typeface="Calibri" charset="0"/>
                    <a:ea typeface="Calibri" charset="0"/>
                    <a:cs typeface="Calibri" charset="0"/>
                    <a:sym typeface="Calibri"/>
                  </a:rPr>
                  <a:t>Helping students and staff to identify and use relevant social media tools to curate and organise information relating to learning.</a:t>
                </a:r>
              </a:p>
            </p:txBody>
          </p:sp>
        </p:grpSp>
      </p:grpSp>
      <p:sp>
        <p:nvSpPr>
          <p:cNvPr id="2" name="TextBox 1"/>
          <p:cNvSpPr txBox="1"/>
          <p:nvPr/>
        </p:nvSpPr>
        <p:spPr>
          <a:xfrm>
            <a:off x="5533093" y="474335"/>
            <a:ext cx="3238913" cy="923330"/>
          </a:xfrm>
          <a:prstGeom prst="rect">
            <a:avLst/>
          </a:prstGeom>
          <a:noFill/>
        </p:spPr>
        <p:txBody>
          <a:bodyPr wrap="square" rtlCol="0">
            <a:spAutoFit/>
          </a:bodyPr>
          <a:lstStyle/>
          <a:p>
            <a:pPr algn="ctr"/>
            <a:r>
              <a:rPr lang="en-GB" dirty="0" smtClean="0"/>
              <a:t>Student led special interest group (rebranded as SMASH by the students!)</a:t>
            </a:r>
            <a:endParaRPr lang="en-GB" dirty="0"/>
          </a:p>
        </p:txBody>
      </p:sp>
    </p:spTree>
    <p:extLst>
      <p:ext uri="{BB962C8B-B14F-4D97-AF65-F5344CB8AC3E}">
        <p14:creationId xmlns:p14="http://schemas.microsoft.com/office/powerpoint/2010/main" val="856878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pping Cart, Shopping, Supermarket, Purchas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4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0346" y="404664"/>
            <a:ext cx="8229600" cy="5832648"/>
          </a:xfrm>
          <a:solidFill>
            <a:schemeClr val="tx2">
              <a:lumMod val="50000"/>
              <a:alpha val="90000"/>
            </a:schemeClr>
          </a:solidFill>
        </p:spPr>
        <p:txBody>
          <a:bodyPr>
            <a:normAutofit fontScale="70000" lnSpcReduction="20000"/>
          </a:bodyPr>
          <a:lstStyle/>
          <a:p>
            <a:pPr marL="0" indent="0">
              <a:buNone/>
            </a:pPr>
            <a:endParaRPr lang="en-GB" dirty="0" smtClean="0"/>
          </a:p>
          <a:p>
            <a:pPr marL="0" indent="0">
              <a:buNone/>
            </a:pPr>
            <a:r>
              <a:rPr lang="en-GB" dirty="0" smtClean="0">
                <a:solidFill>
                  <a:schemeClr val="bg1"/>
                </a:solidFill>
              </a:rPr>
              <a:t>"Yesterday </a:t>
            </a:r>
            <a:r>
              <a:rPr lang="en-GB" dirty="0">
                <a:solidFill>
                  <a:schemeClr val="bg1"/>
                </a:solidFill>
              </a:rPr>
              <a:t>you might have gone to the supermarket and watched someone total up the bill with a bar code reader, Perhaps you paid with an ATM card or credit card or used one as identification for a check. Last night, maybe the data describing what you bought and who you are were telecommunicated from the supermarket to a central location point. </a:t>
            </a:r>
            <a:endParaRPr lang="en-GB" dirty="0" smtClean="0">
              <a:solidFill>
                <a:schemeClr val="bg1"/>
              </a:solidFill>
            </a:endParaRPr>
          </a:p>
          <a:p>
            <a:pPr marL="0" indent="0">
              <a:buNone/>
            </a:pPr>
            <a:endParaRPr lang="en-GB" dirty="0">
              <a:solidFill>
                <a:schemeClr val="bg1"/>
              </a:solidFill>
            </a:endParaRPr>
          </a:p>
          <a:p>
            <a:pPr marL="0" indent="0">
              <a:buNone/>
            </a:pPr>
            <a:r>
              <a:rPr lang="en-GB" dirty="0" smtClean="0">
                <a:solidFill>
                  <a:schemeClr val="bg1"/>
                </a:solidFill>
              </a:rPr>
              <a:t>This morning, </a:t>
            </a:r>
            <a:r>
              <a:rPr lang="en-GB" dirty="0">
                <a:solidFill>
                  <a:schemeClr val="bg1"/>
                </a:solidFill>
              </a:rPr>
              <a:t>detailed information about your buying habits could have been culled from one database and sold to a third party who could compile it tomorrow into another </a:t>
            </a:r>
            <a:r>
              <a:rPr lang="en-GB" dirty="0" smtClean="0">
                <a:solidFill>
                  <a:schemeClr val="bg1"/>
                </a:solidFill>
              </a:rPr>
              <a:t>electronic </a:t>
            </a:r>
            <a:r>
              <a:rPr lang="en-GB" dirty="0">
                <a:solidFill>
                  <a:schemeClr val="bg1"/>
                </a:solidFill>
              </a:rPr>
              <a:t>dossier </a:t>
            </a:r>
            <a:r>
              <a:rPr lang="en-GB" dirty="0" smtClean="0">
                <a:solidFill>
                  <a:schemeClr val="bg1"/>
                </a:solidFill>
              </a:rPr>
              <a:t>somewhere </a:t>
            </a:r>
            <a:r>
              <a:rPr lang="en-GB" dirty="0">
                <a:solidFill>
                  <a:schemeClr val="bg1"/>
                </a:solidFill>
              </a:rPr>
              <a:t>one that knows what you buy and where you live and how much money you owe. </a:t>
            </a:r>
            <a:endParaRPr lang="en-GB" dirty="0" smtClean="0">
              <a:solidFill>
                <a:schemeClr val="bg1"/>
              </a:solidFill>
            </a:endParaRPr>
          </a:p>
          <a:p>
            <a:pPr marL="0" indent="0">
              <a:buNone/>
            </a:pPr>
            <a:endParaRPr lang="en-GB" dirty="0">
              <a:solidFill>
                <a:schemeClr val="bg1"/>
              </a:solidFill>
            </a:endParaRPr>
          </a:p>
          <a:p>
            <a:pPr marL="0" indent="0">
              <a:buNone/>
            </a:pPr>
            <a:r>
              <a:rPr lang="en-GB" dirty="0" smtClean="0">
                <a:solidFill>
                  <a:schemeClr val="bg1"/>
                </a:solidFill>
              </a:rPr>
              <a:t>Next week </a:t>
            </a:r>
            <a:r>
              <a:rPr lang="en-GB" dirty="0">
                <a:solidFill>
                  <a:schemeClr val="bg1"/>
                </a:solidFill>
              </a:rPr>
              <a:t>a fourth party might purchase that dossier, combine it with a few tens of millions of others on an optical disk, and offer to sell the collection of </a:t>
            </a:r>
            <a:r>
              <a:rPr lang="en-GB" dirty="0" smtClean="0">
                <a:solidFill>
                  <a:schemeClr val="bg1"/>
                </a:solidFill>
              </a:rPr>
              <a:t>information </a:t>
            </a:r>
            <a:r>
              <a:rPr lang="en-GB" dirty="0">
                <a:solidFill>
                  <a:schemeClr val="bg1"/>
                </a:solidFill>
              </a:rPr>
              <a:t>as a marketing tool</a:t>
            </a:r>
            <a:r>
              <a:rPr lang="en-GB" dirty="0" smtClean="0">
                <a:solidFill>
                  <a:schemeClr val="bg1"/>
                </a:solidFill>
              </a:rPr>
              <a:t>." </a:t>
            </a:r>
          </a:p>
          <a:p>
            <a:pPr marL="0" indent="0" algn="r">
              <a:buNone/>
            </a:pPr>
            <a:r>
              <a:rPr lang="en-GB" dirty="0" smtClean="0">
                <a:solidFill>
                  <a:schemeClr val="bg1"/>
                </a:solidFill>
              </a:rPr>
              <a:t/>
            </a:r>
            <a:br>
              <a:rPr lang="en-GB" dirty="0" smtClean="0">
                <a:solidFill>
                  <a:schemeClr val="bg1"/>
                </a:solidFill>
              </a:rPr>
            </a:br>
            <a:r>
              <a:rPr lang="en-GB" dirty="0" smtClean="0">
                <a:solidFill>
                  <a:schemeClr val="bg1"/>
                </a:solidFill>
              </a:rPr>
              <a:t>Rheingold 1993:312</a:t>
            </a:r>
          </a:p>
          <a:p>
            <a:pPr marL="0" indent="0" algn="r">
              <a:buNone/>
            </a:pPr>
            <a:endParaRPr lang="en-GB" dirty="0" smtClean="0"/>
          </a:p>
          <a:p>
            <a:pPr marL="0" indent="0">
              <a:buNone/>
            </a:pPr>
            <a:endParaRPr lang="en-GB" dirty="0"/>
          </a:p>
          <a:p>
            <a:endParaRPr lang="en-GB" dirty="0"/>
          </a:p>
        </p:txBody>
      </p:sp>
    </p:spTree>
    <p:extLst>
      <p:ext uri="{BB962C8B-B14F-4D97-AF65-F5344CB8AC3E}">
        <p14:creationId xmlns:p14="http://schemas.microsoft.com/office/powerpoint/2010/main" val="6541521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19194" y="260648"/>
            <a:ext cx="4744720" cy="1270000"/>
          </a:xfrm>
          <a:prstGeom prst="rect">
            <a:avLst/>
          </a:prstGeom>
          <a:ln w="19050">
            <a:noFill/>
          </a:ln>
        </p:spPr>
      </p:pic>
      <p:pic>
        <p:nvPicPr>
          <p:cNvPr id="3" name="Picture 2" descr="https://lh6.googleusercontent.com/8DmIGS0mWdsYaO7hSmUGeO2SjJ3SgwL2XiMzmr6OH0AcCJQppKRvhwhMfD4p3LfymX5jpMVRlCisCVEFOBTMHjDn5chLdABOPBLv6pzDguOMom3PJZZoF_tihEsAl0DzSRjBcz95QV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2421" y="1924334"/>
            <a:ext cx="3344760" cy="1491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https://lh4.googleusercontent.com/qbfqyDHDEud5hw0ZVtjl-tQ5bLwHL-nmWsFWPjnTuceXc5wnDsCQoJXQ3-2HaoQDvTkCE-IU-qzFl4-6J56KpwUDkDkuJRb0nqiVNj9dZqnftvTWI6xhLUGmZcMmAhY8i004nGQsfS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5856158" y="1675738"/>
            <a:ext cx="1491581" cy="1988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87624" y="3933056"/>
            <a:ext cx="2038940"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87824" y="4797152"/>
            <a:ext cx="2019357"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23058" y="4803998"/>
            <a:ext cx="2017667"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88024" y="3933056"/>
            <a:ext cx="2034700"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1458" y="5661248"/>
            <a:ext cx="2088232" cy="923330"/>
          </a:xfrm>
          <a:prstGeom prst="rect">
            <a:avLst/>
          </a:prstGeom>
          <a:noFill/>
        </p:spPr>
        <p:txBody>
          <a:bodyPr wrap="square" rtlCol="0">
            <a:spAutoFit/>
          </a:bodyPr>
          <a:lstStyle/>
          <a:p>
            <a:r>
              <a:rPr lang="en-GB" dirty="0" smtClean="0"/>
              <a:t>Curating Learning</a:t>
            </a:r>
          </a:p>
          <a:p>
            <a:r>
              <a:rPr lang="en-GB" dirty="0" smtClean="0"/>
              <a:t>Mind Mapping</a:t>
            </a:r>
          </a:p>
          <a:p>
            <a:r>
              <a:rPr lang="en-GB" dirty="0" smtClean="0"/>
              <a:t>Networking</a:t>
            </a:r>
          </a:p>
        </p:txBody>
      </p:sp>
      <p:sp>
        <p:nvSpPr>
          <p:cNvPr id="6" name="Rectangle 5"/>
          <p:cNvSpPr/>
          <p:nvPr/>
        </p:nvSpPr>
        <p:spPr>
          <a:xfrm>
            <a:off x="7079370" y="3734786"/>
            <a:ext cx="1618344" cy="923330"/>
          </a:xfrm>
          <a:prstGeom prst="rect">
            <a:avLst/>
          </a:prstGeom>
        </p:spPr>
        <p:txBody>
          <a:bodyPr wrap="square">
            <a:spAutoFit/>
          </a:bodyPr>
          <a:lstStyle/>
          <a:p>
            <a:r>
              <a:rPr lang="en-GB" dirty="0"/>
              <a:t>Presentations</a:t>
            </a:r>
          </a:p>
          <a:p>
            <a:r>
              <a:rPr lang="en-GB" dirty="0"/>
              <a:t>Storage</a:t>
            </a:r>
          </a:p>
          <a:p>
            <a:r>
              <a:rPr lang="en-GB" dirty="0"/>
              <a:t>To Do Lists</a:t>
            </a:r>
          </a:p>
        </p:txBody>
      </p:sp>
      <p:sp>
        <p:nvSpPr>
          <p:cNvPr id="7" name="TextBox 6"/>
          <p:cNvSpPr txBox="1"/>
          <p:nvPr/>
        </p:nvSpPr>
        <p:spPr>
          <a:xfrm>
            <a:off x="7596336" y="2348880"/>
            <a:ext cx="1101378" cy="646331"/>
          </a:xfrm>
          <a:prstGeom prst="rect">
            <a:avLst/>
          </a:prstGeom>
          <a:noFill/>
        </p:spPr>
        <p:txBody>
          <a:bodyPr wrap="square" rtlCol="0">
            <a:spAutoFit/>
          </a:bodyPr>
          <a:lstStyle/>
          <a:p>
            <a:pPr algn="ctr"/>
            <a:r>
              <a:rPr lang="en-GB" dirty="0" smtClean="0"/>
              <a:t>Card activity</a:t>
            </a:r>
            <a:endParaRPr lang="en-GB" dirty="0"/>
          </a:p>
        </p:txBody>
      </p:sp>
      <p:sp>
        <p:nvSpPr>
          <p:cNvPr id="8" name="TextBox 7"/>
          <p:cNvSpPr txBox="1"/>
          <p:nvPr/>
        </p:nvSpPr>
        <p:spPr>
          <a:xfrm>
            <a:off x="251518" y="2204864"/>
            <a:ext cx="1410901" cy="646331"/>
          </a:xfrm>
          <a:prstGeom prst="rect">
            <a:avLst/>
          </a:prstGeom>
          <a:noFill/>
        </p:spPr>
        <p:txBody>
          <a:bodyPr wrap="square" rtlCol="0">
            <a:spAutoFit/>
          </a:bodyPr>
          <a:lstStyle/>
          <a:p>
            <a:r>
              <a:rPr lang="en-GB" dirty="0" smtClean="0"/>
              <a:t>Guest blog posts</a:t>
            </a:r>
            <a:endParaRPr lang="en-GB" dirty="0"/>
          </a:p>
        </p:txBody>
      </p:sp>
    </p:spTree>
    <p:extLst>
      <p:ext uri="{BB962C8B-B14F-4D97-AF65-F5344CB8AC3E}">
        <p14:creationId xmlns:p14="http://schemas.microsoft.com/office/powerpoint/2010/main" val="386709859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00CC"/>
                </a:solidFill>
              </a:rPr>
              <a:t>The cards were inspired by</a:t>
            </a:r>
            <a:endParaRPr lang="en-GB" sz="4000" b="1" dirty="0">
              <a:solidFill>
                <a:srgbClr val="0000CC"/>
              </a:solidFill>
            </a:endParaRPr>
          </a:p>
        </p:txBody>
      </p:sp>
      <p:sp>
        <p:nvSpPr>
          <p:cNvPr id="3" name="Content Placeholder 2"/>
          <p:cNvSpPr>
            <a:spLocks noGrp="1"/>
          </p:cNvSpPr>
          <p:nvPr>
            <p:ph idx="4294967295"/>
          </p:nvPr>
        </p:nvSpPr>
        <p:spPr>
          <a:xfrm>
            <a:off x="611560" y="2852936"/>
            <a:ext cx="8229600" cy="3490913"/>
          </a:xfrm>
        </p:spPr>
        <p:txBody>
          <a:bodyPr/>
          <a:lstStyle/>
          <a:p>
            <a:pPr marL="0" indent="0">
              <a:buNone/>
            </a:pPr>
            <a:r>
              <a:rPr lang="en-GB" dirty="0" smtClean="0"/>
              <a:t>7 Things you should know about...</a:t>
            </a:r>
          </a:p>
          <a:p>
            <a:pPr marL="0" indent="0">
              <a:buNone/>
            </a:pPr>
            <a:r>
              <a:rPr lang="en-GB" dirty="0"/>
              <a:t>Each brief focuses on a single practice or technology and describes what it is, how it works, where it is going, and why it matters to </a:t>
            </a:r>
            <a:r>
              <a:rPr lang="en-GB" dirty="0" smtClean="0"/>
              <a:t>teaching </a:t>
            </a:r>
            <a:r>
              <a:rPr lang="en-GB" dirty="0"/>
              <a:t>and learning</a:t>
            </a:r>
            <a:r>
              <a:rPr lang="en-GB" dirty="0" smtClean="0"/>
              <a:t>.</a:t>
            </a:r>
          </a:p>
          <a:p>
            <a:pPr marL="0" indent="0">
              <a:buNone/>
            </a:pPr>
            <a:r>
              <a:rPr lang="en-GB" dirty="0">
                <a:hlinkClick r:id="rId2"/>
              </a:rPr>
              <a:t>https://library.educause.edu</a:t>
            </a:r>
            <a:r>
              <a:rPr lang="en-GB" dirty="0" smtClean="0">
                <a:hlinkClick r:id="rId2"/>
              </a:rPr>
              <a:t>/</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2161455"/>
            <a:ext cx="25622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2124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844824"/>
            <a:ext cx="6999372" cy="1883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35696" y="4149080"/>
            <a:ext cx="6809822" cy="1739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GB" sz="2800" b="1" dirty="0" smtClean="0">
                <a:solidFill>
                  <a:srgbClr val="0000CC"/>
                </a:solidFill>
              </a:rPr>
              <a:t>The importance of sharing the ups and downs</a:t>
            </a:r>
            <a:endParaRPr lang="en-GB" sz="2800" b="1" dirty="0">
              <a:solidFill>
                <a:srgbClr val="0000CC"/>
              </a:solidFill>
            </a:endParaRPr>
          </a:p>
        </p:txBody>
      </p:sp>
    </p:spTree>
    <p:extLst>
      <p:ext uri="{BB962C8B-B14F-4D97-AF65-F5344CB8AC3E}">
        <p14:creationId xmlns:p14="http://schemas.microsoft.com/office/powerpoint/2010/main" val="138617423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008" y="652016"/>
            <a:ext cx="5562600" cy="409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2120" y="1781844"/>
            <a:ext cx="2994107" cy="4590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475656" y="3789040"/>
            <a:ext cx="936104" cy="5760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5508104" y="2564904"/>
            <a:ext cx="2880320" cy="86409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611560" y="5373216"/>
            <a:ext cx="4032448" cy="646331"/>
          </a:xfrm>
          <a:prstGeom prst="rect">
            <a:avLst/>
          </a:prstGeom>
          <a:noFill/>
        </p:spPr>
        <p:txBody>
          <a:bodyPr wrap="square" rtlCol="0">
            <a:spAutoFit/>
          </a:bodyPr>
          <a:lstStyle/>
          <a:p>
            <a:r>
              <a:rPr lang="en-GB" dirty="0" smtClean="0"/>
              <a:t>How might our students share their stories and  inspire others?</a:t>
            </a:r>
            <a:endParaRPr lang="en-GB" dirty="0"/>
          </a:p>
        </p:txBody>
      </p:sp>
    </p:spTree>
    <p:extLst>
      <p:ext uri="{BB962C8B-B14F-4D97-AF65-F5344CB8AC3E}">
        <p14:creationId xmlns:p14="http://schemas.microsoft.com/office/powerpoint/2010/main" val="34830057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3442" y="2636912"/>
            <a:ext cx="8173633" cy="2862322"/>
          </a:xfrm>
          <a:prstGeom prst="rect">
            <a:avLst/>
          </a:prstGeom>
        </p:spPr>
        <p:txBody>
          <a:bodyPr wrap="square">
            <a:spAutoFit/>
          </a:bodyPr>
          <a:lstStyle/>
          <a:p>
            <a:r>
              <a:rPr lang="en-GB" sz="2000" b="1" dirty="0" smtClean="0"/>
              <a:t>A word of caution</a:t>
            </a:r>
          </a:p>
          <a:p>
            <a:endParaRPr lang="en-GB" sz="2000" dirty="0"/>
          </a:p>
          <a:p>
            <a:r>
              <a:rPr lang="en-GB" sz="2000" dirty="0" smtClean="0"/>
              <a:t>Although </a:t>
            </a:r>
            <a:r>
              <a:rPr lang="en-GB" sz="2000" dirty="0"/>
              <a:t>using social media, particularly twitter, can be a great way to amplify and disseminate your blog posts, it’s important to be aware that social media can be a hostile environment, particularly for women, people of colour and marginalised groups, who may experience targeted harassment.  You should never feel obliged to engage with social media, particularly if you feel unsafe or attacked.  Your online safety is of paramount importance.</a:t>
            </a:r>
          </a:p>
        </p:txBody>
      </p:sp>
      <p:sp>
        <p:nvSpPr>
          <p:cNvPr id="3" name="Rectangle 2"/>
          <p:cNvSpPr/>
          <p:nvPr/>
        </p:nvSpPr>
        <p:spPr>
          <a:xfrm>
            <a:off x="448163" y="6165304"/>
            <a:ext cx="8208912" cy="307777"/>
          </a:xfrm>
          <a:prstGeom prst="rect">
            <a:avLst/>
          </a:prstGeom>
        </p:spPr>
        <p:txBody>
          <a:bodyPr wrap="square">
            <a:spAutoFit/>
          </a:bodyPr>
          <a:lstStyle/>
          <a:p>
            <a:r>
              <a:rPr lang="en-GB" sz="1400" dirty="0" smtClean="0">
                <a:hlinkClick r:id="rId3"/>
              </a:rPr>
              <a:t>https://thinking.is.ed.ac.uk/professional-blogging/2018/09/18/amplifying-your-blog-with-social-media/</a:t>
            </a:r>
            <a:endParaRPr lang="en-GB" sz="1400" dirty="0"/>
          </a:p>
        </p:txBody>
      </p:sp>
      <p:pic>
        <p:nvPicPr>
          <p:cNvPr id="174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3441" y="692696"/>
            <a:ext cx="1208239" cy="164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83769" y="692696"/>
            <a:ext cx="6173306" cy="1323439"/>
          </a:xfrm>
          <a:prstGeom prst="rect">
            <a:avLst/>
          </a:prstGeom>
        </p:spPr>
        <p:txBody>
          <a:bodyPr wrap="square">
            <a:spAutoFit/>
          </a:bodyPr>
          <a:lstStyle/>
          <a:p>
            <a:r>
              <a:rPr lang="en-GB" sz="2000" dirty="0" smtClean="0"/>
              <a:t>Lorna teaches a monthly  </a:t>
            </a:r>
            <a:r>
              <a:rPr lang="en-GB" sz="2000" dirty="0"/>
              <a:t>workshop on </a:t>
            </a:r>
            <a:r>
              <a:rPr lang="en-GB" sz="2000" dirty="0" smtClean="0"/>
              <a:t/>
            </a:r>
            <a:br>
              <a:rPr lang="en-GB" sz="2000" dirty="0" smtClean="0"/>
            </a:br>
            <a:r>
              <a:rPr lang="en-GB" sz="2000" b="1" dirty="0" smtClean="0">
                <a:solidFill>
                  <a:srgbClr val="0000CC"/>
                </a:solidFill>
              </a:rPr>
              <a:t>Blogging </a:t>
            </a:r>
            <a:r>
              <a:rPr lang="en-GB" sz="2000" b="1" dirty="0">
                <a:solidFill>
                  <a:srgbClr val="0000CC"/>
                </a:solidFill>
              </a:rPr>
              <a:t>to Build your Professional </a:t>
            </a:r>
            <a:r>
              <a:rPr lang="en-GB" sz="2000" b="1" dirty="0" smtClean="0">
                <a:solidFill>
                  <a:srgbClr val="0000CC"/>
                </a:solidFill>
              </a:rPr>
              <a:t>Profile</a:t>
            </a:r>
          </a:p>
          <a:p>
            <a:endParaRPr lang="en-GB" sz="2000" b="1" dirty="0">
              <a:solidFill>
                <a:srgbClr val="0000CC"/>
              </a:solidFill>
            </a:endParaRPr>
          </a:p>
          <a:p>
            <a:r>
              <a:rPr lang="en-GB" sz="2000" b="1" dirty="0" smtClean="0"/>
              <a:t>The webpage of resources  includes this  section</a:t>
            </a:r>
            <a:endParaRPr lang="en-GB" sz="2000" b="1" dirty="0"/>
          </a:p>
        </p:txBody>
      </p:sp>
    </p:spTree>
    <p:extLst>
      <p:ext uri="{BB962C8B-B14F-4D97-AF65-F5344CB8AC3E}">
        <p14:creationId xmlns:p14="http://schemas.microsoft.com/office/powerpoint/2010/main" val="12523692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8396" y="1441301"/>
            <a:ext cx="7315200"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3528" y="463332"/>
            <a:ext cx="8424936" cy="954107"/>
          </a:xfrm>
          <a:prstGeom prst="rect">
            <a:avLst/>
          </a:prstGeom>
        </p:spPr>
        <p:txBody>
          <a:bodyPr wrap="square">
            <a:spAutoFit/>
          </a:bodyPr>
          <a:lstStyle/>
          <a:p>
            <a:pPr algn="ctr"/>
            <a:r>
              <a:rPr lang="en-GB" sz="2800" b="1" dirty="0"/>
              <a:t>Engagement is not a goal, it's an outcome of trust and </a:t>
            </a:r>
            <a:r>
              <a:rPr lang="en-GB" sz="2800" b="1" dirty="0" smtClean="0"/>
              <a:t>responsibility</a:t>
            </a:r>
            <a:endParaRPr lang="en-GB" sz="2800" b="1" dirty="0"/>
          </a:p>
        </p:txBody>
      </p:sp>
      <p:sp>
        <p:nvSpPr>
          <p:cNvPr id="3" name="Rectangle 2"/>
          <p:cNvSpPr/>
          <p:nvPr/>
        </p:nvSpPr>
        <p:spPr>
          <a:xfrm>
            <a:off x="2843808" y="6093296"/>
            <a:ext cx="3714478" cy="369332"/>
          </a:xfrm>
          <a:prstGeom prst="rect">
            <a:avLst/>
          </a:prstGeom>
        </p:spPr>
        <p:txBody>
          <a:bodyPr wrap="none">
            <a:spAutoFit/>
          </a:bodyPr>
          <a:lstStyle/>
          <a:p>
            <a:r>
              <a:rPr lang="en-GB" dirty="0"/>
              <a:t>Sylvia </a:t>
            </a:r>
            <a:r>
              <a:rPr lang="en-GB" dirty="0" err="1"/>
              <a:t>Libow</a:t>
            </a:r>
            <a:r>
              <a:rPr lang="en-GB" dirty="0"/>
              <a:t> Martinez @</a:t>
            </a:r>
            <a:r>
              <a:rPr lang="en-GB" dirty="0" err="1"/>
              <a:t>smartinez</a:t>
            </a:r>
            <a:endParaRPr lang="en-GB" dirty="0"/>
          </a:p>
        </p:txBody>
      </p:sp>
    </p:spTree>
    <p:extLst>
      <p:ext uri="{BB962C8B-B14F-4D97-AF65-F5344CB8AC3E}">
        <p14:creationId xmlns:p14="http://schemas.microsoft.com/office/powerpoint/2010/main" val="211637642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rot="5400000">
            <a:off x="3859873" y="4983519"/>
            <a:ext cx="1345728" cy="288032"/>
          </a:xfrm>
          <a:prstGeom prst="rightArrow">
            <a:avLst/>
          </a:prstGeom>
          <a:solidFill>
            <a:srgbClr val="B70E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GB" dirty="0"/>
          </a:p>
        </p:txBody>
      </p:sp>
      <p:sp>
        <p:nvSpPr>
          <p:cNvPr id="5" name="Rounded Rectangle 4"/>
          <p:cNvSpPr/>
          <p:nvPr/>
        </p:nvSpPr>
        <p:spPr>
          <a:xfrm>
            <a:off x="2998902" y="212643"/>
            <a:ext cx="3168352" cy="672075"/>
          </a:xfrm>
          <a:prstGeom prst="roundRect">
            <a:avLst/>
          </a:prstGeom>
          <a:solidFill>
            <a:srgbClr val="B70E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smtClean="0"/>
              <a:t>knowledge</a:t>
            </a:r>
            <a:endParaRPr lang="en-GB" dirty="0"/>
          </a:p>
        </p:txBody>
      </p:sp>
      <p:sp>
        <p:nvSpPr>
          <p:cNvPr id="6" name="Rounded Rectangle 5"/>
          <p:cNvSpPr/>
          <p:nvPr/>
        </p:nvSpPr>
        <p:spPr>
          <a:xfrm>
            <a:off x="405498" y="2981322"/>
            <a:ext cx="1800200" cy="1056117"/>
          </a:xfrm>
          <a:prstGeom prst="roundRect">
            <a:avLst/>
          </a:prstGeom>
          <a:solidFill>
            <a:srgbClr val="B70E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smtClean="0"/>
              <a:t>networks</a:t>
            </a:r>
            <a:endParaRPr lang="en-GB" dirty="0"/>
          </a:p>
        </p:txBody>
      </p:sp>
      <p:sp>
        <p:nvSpPr>
          <p:cNvPr id="8" name="Rounded Rectangle 7"/>
          <p:cNvSpPr/>
          <p:nvPr/>
        </p:nvSpPr>
        <p:spPr>
          <a:xfrm>
            <a:off x="2926894" y="5877272"/>
            <a:ext cx="3168352" cy="672075"/>
          </a:xfrm>
          <a:prstGeom prst="roundRect">
            <a:avLst/>
          </a:prstGeom>
          <a:solidFill>
            <a:srgbClr val="B70E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smtClean="0"/>
              <a:t>online presence</a:t>
            </a:r>
            <a:endParaRPr lang="en-GB" dirty="0"/>
          </a:p>
        </p:txBody>
      </p:sp>
      <p:sp>
        <p:nvSpPr>
          <p:cNvPr id="9" name="Right Arrow 8"/>
          <p:cNvSpPr/>
          <p:nvPr/>
        </p:nvSpPr>
        <p:spPr>
          <a:xfrm>
            <a:off x="5430488" y="3317359"/>
            <a:ext cx="1368152" cy="384043"/>
          </a:xfrm>
          <a:prstGeom prst="rightArrow">
            <a:avLst/>
          </a:prstGeom>
          <a:solidFill>
            <a:srgbClr val="B70E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GB" dirty="0"/>
          </a:p>
        </p:txBody>
      </p:sp>
      <p:sp>
        <p:nvSpPr>
          <p:cNvPr id="11" name="Right Arrow 10"/>
          <p:cNvSpPr/>
          <p:nvPr/>
        </p:nvSpPr>
        <p:spPr>
          <a:xfrm flipH="1">
            <a:off x="2314826" y="3332989"/>
            <a:ext cx="1368152" cy="384043"/>
          </a:xfrm>
          <a:prstGeom prst="rightArrow">
            <a:avLst/>
          </a:prstGeom>
          <a:solidFill>
            <a:srgbClr val="B70E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GB" dirty="0"/>
          </a:p>
        </p:txBody>
      </p:sp>
      <p:sp>
        <p:nvSpPr>
          <p:cNvPr id="10" name="Right Arrow 9"/>
          <p:cNvSpPr/>
          <p:nvPr/>
        </p:nvSpPr>
        <p:spPr>
          <a:xfrm rot="16200000">
            <a:off x="3826698" y="1580795"/>
            <a:ext cx="1392155" cy="288032"/>
          </a:xfrm>
          <a:prstGeom prst="rightArrow">
            <a:avLst/>
          </a:prstGeom>
          <a:solidFill>
            <a:srgbClr val="B70E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GB" dirty="0"/>
          </a:p>
        </p:txBody>
      </p:sp>
      <p:sp>
        <p:nvSpPr>
          <p:cNvPr id="4" name="Oval 3"/>
          <p:cNvSpPr/>
          <p:nvPr/>
        </p:nvSpPr>
        <p:spPr>
          <a:xfrm>
            <a:off x="3586671" y="2132856"/>
            <a:ext cx="1872208" cy="2496277"/>
          </a:xfrm>
          <a:prstGeom prst="ellipse">
            <a:avLst/>
          </a:prstGeom>
          <a:solidFill>
            <a:srgbClr val="B70E50"/>
          </a:solidFill>
          <a:effectLst>
            <a:glow rad="558800">
              <a:srgbClr val="B70E50">
                <a:alpha val="23000"/>
              </a:srgb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600" b="1" dirty="0" smtClean="0"/>
              <a:t>PERSONAL IMPACT</a:t>
            </a:r>
            <a:endParaRPr lang="en-GB" sz="1600" b="1" dirty="0"/>
          </a:p>
        </p:txBody>
      </p:sp>
      <p:sp>
        <p:nvSpPr>
          <p:cNvPr id="13" name="Rounded Rectangle 12"/>
          <p:cNvSpPr/>
          <p:nvPr/>
        </p:nvSpPr>
        <p:spPr>
          <a:xfrm>
            <a:off x="6948264" y="2996952"/>
            <a:ext cx="1800200" cy="1056117"/>
          </a:xfrm>
          <a:prstGeom prst="roundRect">
            <a:avLst/>
          </a:prstGeom>
          <a:solidFill>
            <a:srgbClr val="B70E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smtClean="0"/>
              <a:t>what you say</a:t>
            </a:r>
            <a:endParaRPr lang="en-GB" dirty="0"/>
          </a:p>
        </p:txBody>
      </p:sp>
      <p:sp>
        <p:nvSpPr>
          <p:cNvPr id="15" name="TextBox 14"/>
          <p:cNvSpPr txBox="1"/>
          <p:nvPr/>
        </p:nvSpPr>
        <p:spPr>
          <a:xfrm>
            <a:off x="971600" y="4922605"/>
            <a:ext cx="1728192" cy="276999"/>
          </a:xfrm>
          <a:prstGeom prst="rect">
            <a:avLst/>
          </a:prstGeom>
          <a:noFill/>
        </p:spPr>
        <p:txBody>
          <a:bodyPr wrap="square" rtlCol="0">
            <a:spAutoFit/>
          </a:bodyPr>
          <a:lstStyle/>
          <a:p>
            <a:pPr algn="r"/>
            <a:r>
              <a:rPr lang="en-GB" sz="1200" dirty="0" smtClean="0">
                <a:solidFill>
                  <a:srgbClr val="B70E50"/>
                </a:solidFill>
              </a:rPr>
              <a:t>emotional connection</a:t>
            </a:r>
            <a:endParaRPr lang="en-GB" sz="1200" dirty="0">
              <a:solidFill>
                <a:srgbClr val="B70E50"/>
              </a:solidFill>
            </a:endParaRPr>
          </a:p>
        </p:txBody>
      </p:sp>
      <p:sp>
        <p:nvSpPr>
          <p:cNvPr id="19" name="TextBox 18"/>
          <p:cNvSpPr txBox="1"/>
          <p:nvPr/>
        </p:nvSpPr>
        <p:spPr>
          <a:xfrm>
            <a:off x="971600" y="1763523"/>
            <a:ext cx="1728192" cy="276999"/>
          </a:xfrm>
          <a:prstGeom prst="rect">
            <a:avLst/>
          </a:prstGeom>
          <a:noFill/>
        </p:spPr>
        <p:txBody>
          <a:bodyPr wrap="square" rtlCol="0">
            <a:spAutoFit/>
          </a:bodyPr>
          <a:lstStyle/>
          <a:p>
            <a:pPr algn="r"/>
            <a:r>
              <a:rPr lang="en-GB" sz="1200" dirty="0" smtClean="0">
                <a:solidFill>
                  <a:srgbClr val="B70E50"/>
                </a:solidFill>
              </a:rPr>
              <a:t>energy</a:t>
            </a:r>
            <a:endParaRPr lang="en-GB" sz="1200" dirty="0">
              <a:solidFill>
                <a:srgbClr val="B70E50"/>
              </a:solidFill>
            </a:endParaRPr>
          </a:p>
        </p:txBody>
      </p:sp>
      <p:sp>
        <p:nvSpPr>
          <p:cNvPr id="20" name="TextBox 19"/>
          <p:cNvSpPr txBox="1"/>
          <p:nvPr/>
        </p:nvSpPr>
        <p:spPr>
          <a:xfrm>
            <a:off x="6372200" y="4942262"/>
            <a:ext cx="1728192" cy="276999"/>
          </a:xfrm>
          <a:prstGeom prst="rect">
            <a:avLst/>
          </a:prstGeom>
          <a:noFill/>
        </p:spPr>
        <p:txBody>
          <a:bodyPr wrap="square" rtlCol="0">
            <a:spAutoFit/>
          </a:bodyPr>
          <a:lstStyle/>
          <a:p>
            <a:r>
              <a:rPr lang="en-GB" sz="1200" dirty="0" smtClean="0">
                <a:solidFill>
                  <a:srgbClr val="B70E50"/>
                </a:solidFill>
              </a:rPr>
              <a:t>empathy</a:t>
            </a:r>
            <a:endParaRPr lang="en-GB" sz="1200" dirty="0">
              <a:solidFill>
                <a:srgbClr val="B70E50"/>
              </a:solidFill>
            </a:endParaRPr>
          </a:p>
        </p:txBody>
      </p:sp>
      <p:sp>
        <p:nvSpPr>
          <p:cNvPr id="21" name="TextBox 20"/>
          <p:cNvSpPr txBox="1"/>
          <p:nvPr/>
        </p:nvSpPr>
        <p:spPr>
          <a:xfrm>
            <a:off x="6372200" y="1767999"/>
            <a:ext cx="1728192" cy="276999"/>
          </a:xfrm>
          <a:prstGeom prst="rect">
            <a:avLst/>
          </a:prstGeom>
          <a:noFill/>
        </p:spPr>
        <p:txBody>
          <a:bodyPr wrap="square" rtlCol="0">
            <a:spAutoFit/>
          </a:bodyPr>
          <a:lstStyle/>
          <a:p>
            <a:r>
              <a:rPr lang="en-GB" sz="1200" dirty="0" smtClean="0">
                <a:solidFill>
                  <a:srgbClr val="B70E50"/>
                </a:solidFill>
              </a:rPr>
              <a:t>experience</a:t>
            </a:r>
            <a:endParaRPr lang="en-GB" sz="1200" dirty="0">
              <a:solidFill>
                <a:srgbClr val="B70E50"/>
              </a:solidFill>
            </a:endParaRPr>
          </a:p>
        </p:txBody>
      </p:sp>
    </p:spTree>
    <p:extLst>
      <p:ext uri="{BB962C8B-B14F-4D97-AF65-F5344CB8AC3E}">
        <p14:creationId xmlns:p14="http://schemas.microsoft.com/office/powerpoint/2010/main" val="33830497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img.photobucket.com/albums/v436/passion4architecture/Quotes%20and%20Thoughts/Quote_Anita-Roddick-on-making-an-impact_UK-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3688" y="1117342"/>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104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08920"/>
            <a:ext cx="9144000" cy="2141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GB" b="1" dirty="0" smtClean="0">
                <a:solidFill>
                  <a:srgbClr val="0000CC"/>
                </a:solidFill>
              </a:rPr>
              <a:t>Loyalty cards</a:t>
            </a:r>
            <a:endParaRPr lang="en-GB" b="1" dirty="0">
              <a:solidFill>
                <a:srgbClr val="0000CC"/>
              </a:solidFill>
            </a:endParaRPr>
          </a:p>
        </p:txBody>
      </p:sp>
    </p:spTree>
    <p:extLst>
      <p:ext uri="{BB962C8B-B14F-4D97-AF65-F5344CB8AC3E}">
        <p14:creationId xmlns:p14="http://schemas.microsoft.com/office/powerpoint/2010/main" val="3760043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etwork, Earth, Block Chain, Globe, Digitizatio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7641"/>
            <a:ext cx="9165629" cy="68656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0365" y="609023"/>
            <a:ext cx="8064896" cy="5632311"/>
          </a:xfrm>
          <a:prstGeom prst="rect">
            <a:avLst/>
          </a:prstGeom>
          <a:solidFill>
            <a:schemeClr val="accent1">
              <a:lumMod val="50000"/>
              <a:alpha val="50000"/>
            </a:schemeClr>
          </a:solidFill>
        </p:spPr>
        <p:txBody>
          <a:bodyPr wrap="square">
            <a:spAutoFit/>
          </a:bodyPr>
          <a:lstStyle/>
          <a:p>
            <a:r>
              <a:rPr lang="en-GB" sz="2400" b="1" dirty="0">
                <a:solidFill>
                  <a:schemeClr val="bg1"/>
                </a:solidFill>
              </a:rPr>
              <a:t>In the next century, planet earth will don an electronic skin. It will use the Internet as a scaffold to support and transmit its sensations. This skin is already being stitched together. </a:t>
            </a:r>
            <a:endParaRPr lang="en-GB" sz="2400" b="1" dirty="0" smtClean="0">
              <a:solidFill>
                <a:schemeClr val="bg1"/>
              </a:solidFill>
            </a:endParaRPr>
          </a:p>
          <a:p>
            <a:endParaRPr lang="en-GB" sz="2400" b="1" dirty="0">
              <a:solidFill>
                <a:schemeClr val="bg1"/>
              </a:solidFill>
            </a:endParaRPr>
          </a:p>
          <a:p>
            <a:r>
              <a:rPr lang="en-GB" sz="2400" b="1" dirty="0" smtClean="0">
                <a:solidFill>
                  <a:srgbClr val="FFC000"/>
                </a:solidFill>
              </a:rPr>
              <a:t>It </a:t>
            </a:r>
            <a:r>
              <a:rPr lang="en-GB" sz="2400" b="1" dirty="0">
                <a:solidFill>
                  <a:srgbClr val="FFC000"/>
                </a:solidFill>
              </a:rPr>
              <a:t>consists of millions of embedded electronic measuring devices</a:t>
            </a:r>
            <a:r>
              <a:rPr lang="en-GB" sz="2400" b="1" dirty="0">
                <a:solidFill>
                  <a:schemeClr val="bg1"/>
                </a:solidFill>
              </a:rPr>
              <a:t>: thermostats, pressure gauges, pollution detectors, cameras, microphones, glucose sensors, EKGs, electroencephalographs</a:t>
            </a:r>
            <a:r>
              <a:rPr lang="en-GB" sz="2400" b="1" dirty="0" smtClean="0">
                <a:solidFill>
                  <a:schemeClr val="bg1"/>
                </a:solidFill>
              </a:rPr>
              <a:t>.</a:t>
            </a:r>
          </a:p>
          <a:p>
            <a:endParaRPr lang="en-GB" sz="2400" b="1" dirty="0">
              <a:solidFill>
                <a:schemeClr val="bg1"/>
              </a:solidFill>
            </a:endParaRPr>
          </a:p>
          <a:p>
            <a:r>
              <a:rPr lang="en-GB" sz="2400" b="1" dirty="0" smtClean="0">
                <a:solidFill>
                  <a:schemeClr val="bg1"/>
                </a:solidFill>
              </a:rPr>
              <a:t>These </a:t>
            </a:r>
            <a:r>
              <a:rPr lang="en-GB" sz="2400" b="1" dirty="0">
                <a:solidFill>
                  <a:schemeClr val="bg1"/>
                </a:solidFill>
              </a:rPr>
              <a:t>will </a:t>
            </a:r>
            <a:r>
              <a:rPr lang="en-GB" sz="2400" b="1" dirty="0">
                <a:solidFill>
                  <a:srgbClr val="FFC000"/>
                </a:solidFill>
              </a:rPr>
              <a:t>probe and monitor </a:t>
            </a:r>
            <a:r>
              <a:rPr lang="en-GB" sz="2400" b="1" dirty="0">
                <a:solidFill>
                  <a:schemeClr val="bg1"/>
                </a:solidFill>
              </a:rPr>
              <a:t>cities and endangered species, the atmosphere, our ships, highways and fleets of trucks, our conversations, our bodies--even our dreams</a:t>
            </a:r>
            <a:r>
              <a:rPr lang="en-GB" sz="2400" b="1" dirty="0" smtClean="0">
                <a:solidFill>
                  <a:schemeClr val="bg1"/>
                </a:solidFill>
              </a:rPr>
              <a:t>.</a:t>
            </a:r>
            <a:endParaRPr lang="en-GB" sz="2400" b="1" dirty="0">
              <a:solidFill>
                <a:schemeClr val="bg1"/>
              </a:solidFill>
            </a:endParaRPr>
          </a:p>
          <a:p>
            <a:pPr algn="ctr"/>
            <a:r>
              <a:rPr lang="en-GB" sz="2400" b="1" dirty="0">
                <a:solidFill>
                  <a:schemeClr val="bg1"/>
                </a:solidFill>
              </a:rPr>
              <a:t>Gross </a:t>
            </a:r>
            <a:r>
              <a:rPr lang="en-GB" sz="2400" b="1" dirty="0" smtClean="0">
                <a:solidFill>
                  <a:schemeClr val="bg1"/>
                </a:solidFill>
              </a:rPr>
              <a:t>1999</a:t>
            </a:r>
          </a:p>
        </p:txBody>
      </p:sp>
    </p:spTree>
    <p:extLst>
      <p:ext uri="{BB962C8B-B14F-4D97-AF65-F5344CB8AC3E}">
        <p14:creationId xmlns:p14="http://schemas.microsoft.com/office/powerpoint/2010/main" val="90901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mart Home, Network, Web, Technology, Computer, Digit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34" y="0"/>
            <a:ext cx="915183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87685" y="4174869"/>
            <a:ext cx="712054" cy="400110"/>
          </a:xfrm>
          <a:prstGeom prst="rect">
            <a:avLst/>
          </a:prstGeom>
        </p:spPr>
        <p:txBody>
          <a:bodyPr wrap="none">
            <a:spAutoFit/>
          </a:bodyPr>
          <a:lstStyle/>
          <a:p>
            <a:r>
              <a:rPr lang="en-GB" sz="2000" b="1" dirty="0">
                <a:solidFill>
                  <a:prstClr val="black"/>
                </a:solidFill>
              </a:rPr>
              <a:t>cars</a:t>
            </a:r>
            <a:endParaRPr lang="en-GB" sz="1400" dirty="0"/>
          </a:p>
        </p:txBody>
      </p:sp>
      <p:sp>
        <p:nvSpPr>
          <p:cNvPr id="4" name="Rectangle 3"/>
          <p:cNvSpPr/>
          <p:nvPr/>
        </p:nvSpPr>
        <p:spPr>
          <a:xfrm>
            <a:off x="2270123" y="6266370"/>
            <a:ext cx="3430747" cy="400110"/>
          </a:xfrm>
          <a:prstGeom prst="rect">
            <a:avLst/>
          </a:prstGeom>
        </p:spPr>
        <p:txBody>
          <a:bodyPr wrap="none">
            <a:spAutoFit/>
          </a:bodyPr>
          <a:lstStyle/>
          <a:p>
            <a:r>
              <a:rPr lang="en-GB" sz="2000" b="1" dirty="0">
                <a:solidFill>
                  <a:prstClr val="black"/>
                </a:solidFill>
              </a:rPr>
              <a:t>voice-activated assistants </a:t>
            </a:r>
            <a:endParaRPr lang="en-GB" sz="1400" dirty="0"/>
          </a:p>
        </p:txBody>
      </p:sp>
      <p:sp>
        <p:nvSpPr>
          <p:cNvPr id="5" name="Rectangle 4"/>
          <p:cNvSpPr/>
          <p:nvPr/>
        </p:nvSpPr>
        <p:spPr>
          <a:xfrm>
            <a:off x="116199" y="5085184"/>
            <a:ext cx="1510350" cy="400110"/>
          </a:xfrm>
          <a:prstGeom prst="rect">
            <a:avLst/>
          </a:prstGeom>
        </p:spPr>
        <p:txBody>
          <a:bodyPr wrap="none">
            <a:spAutoFit/>
          </a:bodyPr>
          <a:lstStyle/>
          <a:p>
            <a:r>
              <a:rPr lang="en-GB" sz="2000" b="1" dirty="0">
                <a:solidFill>
                  <a:prstClr val="black"/>
                </a:solidFill>
              </a:rPr>
              <a:t>appliances</a:t>
            </a:r>
            <a:endParaRPr lang="en-GB" sz="1400" dirty="0"/>
          </a:p>
        </p:txBody>
      </p:sp>
      <p:sp>
        <p:nvSpPr>
          <p:cNvPr id="6" name="Rectangle 5"/>
          <p:cNvSpPr/>
          <p:nvPr/>
        </p:nvSpPr>
        <p:spPr>
          <a:xfrm>
            <a:off x="254057" y="285104"/>
            <a:ext cx="2036135" cy="400110"/>
          </a:xfrm>
          <a:prstGeom prst="rect">
            <a:avLst/>
          </a:prstGeom>
        </p:spPr>
        <p:txBody>
          <a:bodyPr wrap="none">
            <a:spAutoFit/>
          </a:bodyPr>
          <a:lstStyle/>
          <a:p>
            <a:r>
              <a:rPr lang="en-GB" sz="2000" b="1" dirty="0">
                <a:solidFill>
                  <a:prstClr val="black"/>
                </a:solidFill>
              </a:rPr>
              <a:t>home systems </a:t>
            </a:r>
            <a:endParaRPr lang="en-GB" sz="1400" dirty="0"/>
          </a:p>
        </p:txBody>
      </p:sp>
      <p:sp>
        <p:nvSpPr>
          <p:cNvPr id="7" name="Rectangle 6"/>
          <p:cNvSpPr/>
          <p:nvPr/>
        </p:nvSpPr>
        <p:spPr>
          <a:xfrm>
            <a:off x="5165032" y="697729"/>
            <a:ext cx="3445174" cy="400110"/>
          </a:xfrm>
          <a:prstGeom prst="rect">
            <a:avLst/>
          </a:prstGeom>
        </p:spPr>
        <p:txBody>
          <a:bodyPr wrap="none">
            <a:spAutoFit/>
          </a:bodyPr>
          <a:lstStyle/>
          <a:p>
            <a:r>
              <a:rPr lang="en-GB" sz="2000" b="1" dirty="0">
                <a:solidFill>
                  <a:prstClr val="black"/>
                </a:solidFill>
              </a:rPr>
              <a:t>health-monitoring devices </a:t>
            </a:r>
            <a:endParaRPr lang="en-GB" sz="1400" dirty="0"/>
          </a:p>
        </p:txBody>
      </p:sp>
      <p:sp>
        <p:nvSpPr>
          <p:cNvPr id="8" name="Rectangle 7"/>
          <p:cNvSpPr/>
          <p:nvPr/>
        </p:nvSpPr>
        <p:spPr>
          <a:xfrm>
            <a:off x="196542" y="6266370"/>
            <a:ext cx="1866217" cy="400110"/>
          </a:xfrm>
          <a:prstGeom prst="rect">
            <a:avLst/>
          </a:prstGeom>
        </p:spPr>
        <p:txBody>
          <a:bodyPr wrap="none">
            <a:spAutoFit/>
          </a:bodyPr>
          <a:lstStyle/>
          <a:p>
            <a:r>
              <a:rPr lang="en-GB" sz="2000" b="1" dirty="0">
                <a:solidFill>
                  <a:prstClr val="black"/>
                </a:solidFill>
              </a:rPr>
              <a:t>road sensors </a:t>
            </a:r>
            <a:endParaRPr lang="en-GB" sz="1400" dirty="0"/>
          </a:p>
        </p:txBody>
      </p:sp>
      <p:sp>
        <p:nvSpPr>
          <p:cNvPr id="9" name="Rectangle 8"/>
          <p:cNvSpPr/>
          <p:nvPr/>
        </p:nvSpPr>
        <p:spPr>
          <a:xfrm>
            <a:off x="89941" y="1372047"/>
            <a:ext cx="2249334" cy="400110"/>
          </a:xfrm>
          <a:prstGeom prst="rect">
            <a:avLst/>
          </a:prstGeom>
        </p:spPr>
        <p:txBody>
          <a:bodyPr wrap="none">
            <a:spAutoFit/>
          </a:bodyPr>
          <a:lstStyle/>
          <a:p>
            <a:r>
              <a:rPr lang="en-GB" sz="2000" b="1" dirty="0">
                <a:solidFill>
                  <a:prstClr val="black"/>
                </a:solidFill>
              </a:rPr>
              <a:t>security devices </a:t>
            </a:r>
            <a:endParaRPr lang="en-GB" sz="1400" dirty="0"/>
          </a:p>
        </p:txBody>
      </p:sp>
      <p:sp>
        <p:nvSpPr>
          <p:cNvPr id="11" name="Rectangle 10"/>
          <p:cNvSpPr/>
          <p:nvPr/>
        </p:nvSpPr>
        <p:spPr>
          <a:xfrm>
            <a:off x="283103" y="4423840"/>
            <a:ext cx="1863011" cy="400110"/>
          </a:xfrm>
          <a:prstGeom prst="rect">
            <a:avLst/>
          </a:prstGeom>
        </p:spPr>
        <p:txBody>
          <a:bodyPr wrap="none">
            <a:spAutoFit/>
          </a:bodyPr>
          <a:lstStyle/>
          <a:p>
            <a:r>
              <a:rPr lang="en-GB" sz="2000" b="1" dirty="0">
                <a:solidFill>
                  <a:prstClr val="black"/>
                </a:solidFill>
              </a:rPr>
              <a:t>smart meters </a:t>
            </a:r>
            <a:endParaRPr lang="en-GB" sz="1400" dirty="0"/>
          </a:p>
        </p:txBody>
      </p:sp>
      <p:sp>
        <p:nvSpPr>
          <p:cNvPr id="12" name="Rectangle 11"/>
          <p:cNvSpPr/>
          <p:nvPr/>
        </p:nvSpPr>
        <p:spPr>
          <a:xfrm>
            <a:off x="5707978" y="1157311"/>
            <a:ext cx="3288080" cy="400110"/>
          </a:xfrm>
          <a:prstGeom prst="rect">
            <a:avLst/>
          </a:prstGeom>
        </p:spPr>
        <p:txBody>
          <a:bodyPr wrap="none">
            <a:spAutoFit/>
          </a:bodyPr>
          <a:lstStyle/>
          <a:p>
            <a:r>
              <a:rPr lang="en-GB" sz="2000" b="1" dirty="0">
                <a:solidFill>
                  <a:prstClr val="black"/>
                </a:solidFill>
              </a:rPr>
              <a:t>personal fitness trackers </a:t>
            </a:r>
            <a:endParaRPr lang="en-GB" sz="1400" dirty="0"/>
          </a:p>
        </p:txBody>
      </p:sp>
      <p:sp>
        <p:nvSpPr>
          <p:cNvPr id="14" name="Rectangle 13"/>
          <p:cNvSpPr/>
          <p:nvPr/>
        </p:nvSpPr>
        <p:spPr>
          <a:xfrm>
            <a:off x="7041203" y="2505670"/>
            <a:ext cx="2077813" cy="400110"/>
          </a:xfrm>
          <a:prstGeom prst="rect">
            <a:avLst/>
          </a:prstGeom>
        </p:spPr>
        <p:txBody>
          <a:bodyPr wrap="none">
            <a:spAutoFit/>
          </a:bodyPr>
          <a:lstStyle/>
          <a:p>
            <a:r>
              <a:rPr lang="en-GB" sz="2000" b="1" dirty="0">
                <a:solidFill>
                  <a:prstClr val="black"/>
                </a:solidFill>
              </a:rPr>
              <a:t>health trackers </a:t>
            </a:r>
            <a:endParaRPr lang="en-GB" sz="1400" dirty="0"/>
          </a:p>
        </p:txBody>
      </p:sp>
      <p:sp>
        <p:nvSpPr>
          <p:cNvPr id="15" name="Rectangle 14"/>
          <p:cNvSpPr/>
          <p:nvPr/>
        </p:nvSpPr>
        <p:spPr>
          <a:xfrm>
            <a:off x="1819472" y="5813784"/>
            <a:ext cx="5532546" cy="400110"/>
          </a:xfrm>
          <a:prstGeom prst="rect">
            <a:avLst/>
          </a:prstGeom>
        </p:spPr>
        <p:txBody>
          <a:bodyPr wrap="square">
            <a:spAutoFit/>
          </a:bodyPr>
          <a:lstStyle/>
          <a:p>
            <a:r>
              <a:rPr lang="en-GB" sz="2000" b="1" dirty="0">
                <a:solidFill>
                  <a:prstClr val="black"/>
                </a:solidFill>
              </a:rPr>
              <a:t>remote-controlled pet food dispensers</a:t>
            </a:r>
            <a:endParaRPr lang="en-GB" sz="2000" b="1" dirty="0"/>
          </a:p>
        </p:txBody>
      </p:sp>
      <p:sp>
        <p:nvSpPr>
          <p:cNvPr id="16" name="Rectangle 15"/>
          <p:cNvSpPr/>
          <p:nvPr/>
        </p:nvSpPr>
        <p:spPr>
          <a:xfrm>
            <a:off x="111854" y="2505670"/>
            <a:ext cx="1824538" cy="400110"/>
          </a:xfrm>
          <a:prstGeom prst="rect">
            <a:avLst/>
          </a:prstGeom>
        </p:spPr>
        <p:txBody>
          <a:bodyPr wrap="none">
            <a:spAutoFit/>
          </a:bodyPr>
          <a:lstStyle/>
          <a:p>
            <a:r>
              <a:rPr lang="en-GB" sz="2000" b="1" dirty="0">
                <a:solidFill>
                  <a:prstClr val="black"/>
                </a:solidFill>
              </a:rPr>
              <a:t>toothbrushes</a:t>
            </a:r>
            <a:endParaRPr lang="en-GB" sz="1600" dirty="0"/>
          </a:p>
        </p:txBody>
      </p:sp>
      <p:sp>
        <p:nvSpPr>
          <p:cNvPr id="17" name="Rectangle 16"/>
          <p:cNvSpPr/>
          <p:nvPr/>
        </p:nvSpPr>
        <p:spPr>
          <a:xfrm>
            <a:off x="2451271" y="85049"/>
            <a:ext cx="5479199" cy="400110"/>
          </a:xfrm>
          <a:prstGeom prst="rect">
            <a:avLst/>
          </a:prstGeom>
        </p:spPr>
        <p:txBody>
          <a:bodyPr wrap="square">
            <a:spAutoFit/>
          </a:bodyPr>
          <a:lstStyle/>
          <a:p>
            <a:r>
              <a:rPr lang="en-GB" sz="2000" b="1" dirty="0">
                <a:solidFill>
                  <a:prstClr val="black"/>
                </a:solidFill>
              </a:rPr>
              <a:t>baby monitors and changing tables</a:t>
            </a:r>
            <a:endParaRPr lang="en-GB" sz="1600" dirty="0"/>
          </a:p>
        </p:txBody>
      </p:sp>
      <p:sp>
        <p:nvSpPr>
          <p:cNvPr id="18" name="Rectangle 17"/>
          <p:cNvSpPr/>
          <p:nvPr/>
        </p:nvSpPr>
        <p:spPr>
          <a:xfrm>
            <a:off x="600466" y="812899"/>
            <a:ext cx="2052165" cy="400110"/>
          </a:xfrm>
          <a:prstGeom prst="rect">
            <a:avLst/>
          </a:prstGeom>
        </p:spPr>
        <p:txBody>
          <a:bodyPr wrap="none">
            <a:spAutoFit/>
          </a:bodyPr>
          <a:lstStyle/>
          <a:p>
            <a:r>
              <a:rPr lang="en-GB" sz="2000" b="1" dirty="0">
                <a:solidFill>
                  <a:prstClr val="black"/>
                </a:solidFill>
              </a:rPr>
              <a:t>sporting goods</a:t>
            </a:r>
            <a:endParaRPr lang="en-GB" sz="1600" dirty="0"/>
          </a:p>
        </p:txBody>
      </p:sp>
      <p:sp>
        <p:nvSpPr>
          <p:cNvPr id="19" name="Rectangle 18"/>
          <p:cNvSpPr/>
          <p:nvPr/>
        </p:nvSpPr>
        <p:spPr>
          <a:xfrm>
            <a:off x="7786199" y="173831"/>
            <a:ext cx="712054" cy="400110"/>
          </a:xfrm>
          <a:prstGeom prst="rect">
            <a:avLst/>
          </a:prstGeom>
        </p:spPr>
        <p:txBody>
          <a:bodyPr wrap="none">
            <a:spAutoFit/>
          </a:bodyPr>
          <a:lstStyle/>
          <a:p>
            <a:pPr lvl="0"/>
            <a:r>
              <a:rPr lang="en-GB" sz="2000" b="1" dirty="0">
                <a:solidFill>
                  <a:prstClr val="black"/>
                </a:solidFill>
              </a:rPr>
              <a:t>toys</a:t>
            </a:r>
            <a:endParaRPr lang="en-GB" sz="1400" dirty="0">
              <a:solidFill>
                <a:prstClr val="black"/>
              </a:solidFill>
            </a:endParaRPr>
          </a:p>
        </p:txBody>
      </p:sp>
      <p:sp>
        <p:nvSpPr>
          <p:cNvPr id="20" name="Rectangle 19"/>
          <p:cNvSpPr/>
          <p:nvPr/>
        </p:nvSpPr>
        <p:spPr>
          <a:xfrm>
            <a:off x="286580" y="3198167"/>
            <a:ext cx="1608133" cy="400110"/>
          </a:xfrm>
          <a:prstGeom prst="rect">
            <a:avLst/>
          </a:prstGeom>
        </p:spPr>
        <p:txBody>
          <a:bodyPr wrap="none">
            <a:spAutoFit/>
          </a:bodyPr>
          <a:lstStyle/>
          <a:p>
            <a:r>
              <a:rPr lang="en-GB" sz="2000" b="1" dirty="0">
                <a:solidFill>
                  <a:prstClr val="black"/>
                </a:solidFill>
              </a:rPr>
              <a:t>dental floss</a:t>
            </a:r>
            <a:endParaRPr lang="en-GB" sz="1600" dirty="0"/>
          </a:p>
        </p:txBody>
      </p:sp>
      <p:sp>
        <p:nvSpPr>
          <p:cNvPr id="21" name="Rectangle 20"/>
          <p:cNvSpPr/>
          <p:nvPr/>
        </p:nvSpPr>
        <p:spPr>
          <a:xfrm>
            <a:off x="40858" y="3789040"/>
            <a:ext cx="1653017" cy="400110"/>
          </a:xfrm>
          <a:prstGeom prst="rect">
            <a:avLst/>
          </a:prstGeom>
        </p:spPr>
        <p:txBody>
          <a:bodyPr wrap="none">
            <a:spAutoFit/>
          </a:bodyPr>
          <a:lstStyle/>
          <a:p>
            <a:r>
              <a:rPr lang="en-GB" sz="2000" b="1" dirty="0">
                <a:solidFill>
                  <a:prstClr val="black"/>
                </a:solidFill>
              </a:rPr>
              <a:t>hairbrushes</a:t>
            </a:r>
            <a:endParaRPr lang="en-GB" sz="1600" dirty="0"/>
          </a:p>
        </p:txBody>
      </p:sp>
      <p:sp>
        <p:nvSpPr>
          <p:cNvPr id="22" name="Rectangle 21"/>
          <p:cNvSpPr/>
          <p:nvPr/>
        </p:nvSpPr>
        <p:spPr>
          <a:xfrm>
            <a:off x="7726895" y="3039664"/>
            <a:ext cx="1051891" cy="400110"/>
          </a:xfrm>
          <a:prstGeom prst="rect">
            <a:avLst/>
          </a:prstGeom>
        </p:spPr>
        <p:txBody>
          <a:bodyPr wrap="none">
            <a:spAutoFit/>
          </a:bodyPr>
          <a:lstStyle/>
          <a:p>
            <a:r>
              <a:rPr lang="en-GB" sz="2000" b="1" dirty="0">
                <a:solidFill>
                  <a:prstClr val="black"/>
                </a:solidFill>
              </a:rPr>
              <a:t>pillows</a:t>
            </a:r>
            <a:endParaRPr lang="en-GB" sz="1600" dirty="0"/>
          </a:p>
        </p:txBody>
      </p:sp>
      <p:sp>
        <p:nvSpPr>
          <p:cNvPr id="23" name="Rectangle 22"/>
          <p:cNvSpPr/>
          <p:nvPr/>
        </p:nvSpPr>
        <p:spPr>
          <a:xfrm>
            <a:off x="7726895" y="3693130"/>
            <a:ext cx="1324402" cy="400110"/>
          </a:xfrm>
          <a:prstGeom prst="rect">
            <a:avLst/>
          </a:prstGeom>
        </p:spPr>
        <p:txBody>
          <a:bodyPr wrap="none">
            <a:spAutoFit/>
          </a:bodyPr>
          <a:lstStyle/>
          <a:p>
            <a:r>
              <a:rPr lang="en-GB" sz="2000" b="1" dirty="0">
                <a:solidFill>
                  <a:prstClr val="black"/>
                </a:solidFill>
              </a:rPr>
              <a:t>egg trays</a:t>
            </a:r>
            <a:endParaRPr lang="en-GB" sz="1600" dirty="0"/>
          </a:p>
        </p:txBody>
      </p:sp>
      <p:sp>
        <p:nvSpPr>
          <p:cNvPr id="24" name="Rectangle 23"/>
          <p:cNvSpPr/>
          <p:nvPr/>
        </p:nvSpPr>
        <p:spPr>
          <a:xfrm>
            <a:off x="6671151" y="1841460"/>
            <a:ext cx="2518638" cy="400110"/>
          </a:xfrm>
          <a:prstGeom prst="rect">
            <a:avLst/>
          </a:prstGeom>
        </p:spPr>
        <p:txBody>
          <a:bodyPr wrap="none">
            <a:spAutoFit/>
          </a:bodyPr>
          <a:lstStyle/>
          <a:p>
            <a:r>
              <a:rPr lang="en-GB" sz="2000" b="1" dirty="0">
                <a:solidFill>
                  <a:prstClr val="black"/>
                </a:solidFill>
              </a:rPr>
              <a:t>wine bottle sleeves</a:t>
            </a:r>
            <a:endParaRPr lang="en-GB" sz="1600" dirty="0"/>
          </a:p>
        </p:txBody>
      </p:sp>
      <p:sp>
        <p:nvSpPr>
          <p:cNvPr id="26" name="Rectangle 25"/>
          <p:cNvSpPr/>
          <p:nvPr/>
        </p:nvSpPr>
        <p:spPr>
          <a:xfrm>
            <a:off x="7422653" y="4685074"/>
            <a:ext cx="1394934" cy="400110"/>
          </a:xfrm>
          <a:prstGeom prst="rect">
            <a:avLst/>
          </a:prstGeom>
        </p:spPr>
        <p:txBody>
          <a:bodyPr wrap="none">
            <a:spAutoFit/>
          </a:bodyPr>
          <a:lstStyle/>
          <a:p>
            <a:r>
              <a:rPr lang="en-GB" sz="2000" b="1" dirty="0">
                <a:solidFill>
                  <a:prstClr val="black"/>
                </a:solidFill>
              </a:rPr>
              <a:t>umbrellas</a:t>
            </a:r>
            <a:endParaRPr lang="en-GB" sz="1600" dirty="0"/>
          </a:p>
        </p:txBody>
      </p:sp>
      <p:sp>
        <p:nvSpPr>
          <p:cNvPr id="29" name="Rectangle 28"/>
          <p:cNvSpPr/>
          <p:nvPr/>
        </p:nvSpPr>
        <p:spPr>
          <a:xfrm>
            <a:off x="7352018" y="5279287"/>
            <a:ext cx="1409360" cy="400110"/>
          </a:xfrm>
          <a:prstGeom prst="rect">
            <a:avLst/>
          </a:prstGeom>
        </p:spPr>
        <p:txBody>
          <a:bodyPr wrap="none">
            <a:spAutoFit/>
          </a:bodyPr>
          <a:lstStyle/>
          <a:p>
            <a:r>
              <a:rPr lang="en-GB" sz="2000" b="1" dirty="0" smtClean="0">
                <a:solidFill>
                  <a:prstClr val="black"/>
                </a:solidFill>
              </a:rPr>
              <a:t>web cams</a:t>
            </a:r>
            <a:endParaRPr lang="en-GB" sz="1600" dirty="0"/>
          </a:p>
        </p:txBody>
      </p:sp>
      <p:sp>
        <p:nvSpPr>
          <p:cNvPr id="30" name="Rectangle 29"/>
          <p:cNvSpPr/>
          <p:nvPr/>
        </p:nvSpPr>
        <p:spPr>
          <a:xfrm>
            <a:off x="439895" y="5748644"/>
            <a:ext cx="1039067" cy="400110"/>
          </a:xfrm>
          <a:prstGeom prst="rect">
            <a:avLst/>
          </a:prstGeom>
        </p:spPr>
        <p:txBody>
          <a:bodyPr wrap="none">
            <a:spAutoFit/>
          </a:bodyPr>
          <a:lstStyle/>
          <a:p>
            <a:r>
              <a:rPr lang="en-GB" sz="2000" b="1" dirty="0" smtClean="0">
                <a:solidFill>
                  <a:prstClr val="black"/>
                </a:solidFill>
              </a:rPr>
              <a:t>fridges</a:t>
            </a:r>
            <a:endParaRPr lang="en-GB" sz="1600" dirty="0"/>
          </a:p>
        </p:txBody>
      </p:sp>
      <p:sp>
        <p:nvSpPr>
          <p:cNvPr id="31" name="Rectangle 30"/>
          <p:cNvSpPr/>
          <p:nvPr/>
        </p:nvSpPr>
        <p:spPr>
          <a:xfrm>
            <a:off x="168413" y="1875165"/>
            <a:ext cx="1651414" cy="400110"/>
          </a:xfrm>
          <a:prstGeom prst="rect">
            <a:avLst/>
          </a:prstGeom>
        </p:spPr>
        <p:txBody>
          <a:bodyPr wrap="none">
            <a:spAutoFit/>
          </a:bodyPr>
          <a:lstStyle/>
          <a:p>
            <a:r>
              <a:rPr lang="en-GB" sz="2000" b="1" dirty="0" smtClean="0">
                <a:solidFill>
                  <a:prstClr val="black"/>
                </a:solidFill>
              </a:rPr>
              <a:t>thermostats</a:t>
            </a:r>
            <a:endParaRPr lang="en-GB" sz="1600" dirty="0"/>
          </a:p>
        </p:txBody>
      </p:sp>
      <p:sp>
        <p:nvSpPr>
          <p:cNvPr id="32" name="Rectangle 31"/>
          <p:cNvSpPr/>
          <p:nvPr/>
        </p:nvSpPr>
        <p:spPr>
          <a:xfrm>
            <a:off x="6016724" y="6271620"/>
            <a:ext cx="2048959" cy="400110"/>
          </a:xfrm>
          <a:prstGeom prst="rect">
            <a:avLst/>
          </a:prstGeom>
        </p:spPr>
        <p:txBody>
          <a:bodyPr wrap="none">
            <a:spAutoFit/>
          </a:bodyPr>
          <a:lstStyle/>
          <a:p>
            <a:r>
              <a:rPr lang="en-GB" sz="2000" b="1" dirty="0">
                <a:solidFill>
                  <a:prstClr val="black"/>
                </a:solidFill>
              </a:rPr>
              <a:t>l</a:t>
            </a:r>
            <a:r>
              <a:rPr lang="en-GB" sz="2000" b="1" dirty="0" smtClean="0">
                <a:solidFill>
                  <a:prstClr val="black"/>
                </a:solidFill>
              </a:rPr>
              <a:t>awn sprinklers</a:t>
            </a:r>
            <a:endParaRPr lang="en-GB" sz="1600" dirty="0"/>
          </a:p>
        </p:txBody>
      </p:sp>
      <p:sp>
        <p:nvSpPr>
          <p:cNvPr id="33" name="Rectangle 32"/>
          <p:cNvSpPr/>
          <p:nvPr/>
        </p:nvSpPr>
        <p:spPr>
          <a:xfrm>
            <a:off x="7187315" y="5825974"/>
            <a:ext cx="1109599" cy="400110"/>
          </a:xfrm>
          <a:prstGeom prst="rect">
            <a:avLst/>
          </a:prstGeom>
        </p:spPr>
        <p:txBody>
          <a:bodyPr wrap="none">
            <a:spAutoFit/>
          </a:bodyPr>
          <a:lstStyle/>
          <a:p>
            <a:r>
              <a:rPr lang="en-GB" sz="2000" b="1" dirty="0" smtClean="0">
                <a:solidFill>
                  <a:prstClr val="black"/>
                </a:solidFill>
              </a:rPr>
              <a:t>lighting</a:t>
            </a:r>
            <a:endParaRPr lang="en-GB" sz="1600" dirty="0"/>
          </a:p>
        </p:txBody>
      </p:sp>
    </p:spTree>
    <p:extLst>
      <p:ext uri="{BB962C8B-B14F-4D97-AF65-F5344CB8AC3E}">
        <p14:creationId xmlns:p14="http://schemas.microsoft.com/office/powerpoint/2010/main" val="879000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0000CC"/>
                </a:solidFill>
              </a:rPr>
              <a:t>Tweeting from the Smart Fridge</a:t>
            </a:r>
            <a:endParaRPr lang="en-GB" b="1" dirty="0">
              <a:solidFill>
                <a:srgbClr val="0000CC"/>
              </a:solidFill>
            </a:endParaRPr>
          </a:p>
        </p:txBody>
      </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1410584"/>
            <a:ext cx="2455593" cy="444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03848" y="1556792"/>
            <a:ext cx="5616624" cy="5078313"/>
          </a:xfrm>
          <a:prstGeom prst="rect">
            <a:avLst/>
          </a:prstGeom>
        </p:spPr>
        <p:txBody>
          <a:bodyPr wrap="square">
            <a:spAutoFit/>
          </a:bodyPr>
          <a:lstStyle/>
          <a:p>
            <a:r>
              <a:rPr lang="en-GB" b="1" dirty="0"/>
              <a:t>Food management</a:t>
            </a:r>
          </a:p>
          <a:p>
            <a:r>
              <a:rPr lang="en-GB" dirty="0"/>
              <a:t>3 built-in cameras allow you to see what’s inside the fridge via internet connectivity. When you're out shopping, you can use the Smart Home App (available on Android and iOS</a:t>
            </a:r>
            <a:r>
              <a:rPr lang="en-GB" b="1" dirty="0">
                <a:solidFill>
                  <a:srgbClr val="0000CC"/>
                </a:solidFill>
              </a:rPr>
              <a:t>) to check what's left in the fridge and work out what you need to buy. </a:t>
            </a:r>
            <a:r>
              <a:rPr lang="en-GB" dirty="0"/>
              <a:t>There are also systems to help you keep track of your grocery's expiry dates, as well as monitor and re-order your food shopping.</a:t>
            </a:r>
          </a:p>
          <a:p>
            <a:endParaRPr lang="en-GB" dirty="0"/>
          </a:p>
          <a:p>
            <a:r>
              <a:rPr lang="en-GB" b="1" dirty="0"/>
              <a:t>Family connection</a:t>
            </a:r>
          </a:p>
          <a:p>
            <a:r>
              <a:rPr lang="en-GB" dirty="0"/>
              <a:t>The fridge's touch screen display also works like a kitchen blackboard, complete with a calendar and diary for you to add reminders to, or share notes with the rest of the family</a:t>
            </a:r>
            <a:r>
              <a:rPr lang="en-GB" b="1" dirty="0">
                <a:solidFill>
                  <a:srgbClr val="0000CC"/>
                </a:solidFill>
              </a:rPr>
              <a:t>. Just like a large tablet</a:t>
            </a:r>
            <a:r>
              <a:rPr lang="en-GB" dirty="0"/>
              <a:t>, you can watch TV or listen to the radio on while you're in the kitchen, or take advantage of a range of other apps that offer thousands of recipes and foodie ideas.</a:t>
            </a:r>
          </a:p>
        </p:txBody>
      </p:sp>
      <p:sp>
        <p:nvSpPr>
          <p:cNvPr id="6" name="Rectangle 5"/>
          <p:cNvSpPr/>
          <p:nvPr/>
        </p:nvSpPr>
        <p:spPr>
          <a:xfrm>
            <a:off x="683568" y="6021288"/>
            <a:ext cx="1728192" cy="369332"/>
          </a:xfrm>
          <a:prstGeom prst="rect">
            <a:avLst/>
          </a:prstGeom>
        </p:spPr>
        <p:txBody>
          <a:bodyPr wrap="square">
            <a:spAutoFit/>
          </a:bodyPr>
          <a:lstStyle/>
          <a:p>
            <a:pPr algn="ctr"/>
            <a:r>
              <a:rPr lang="en-GB" dirty="0"/>
              <a:t>£</a:t>
            </a:r>
            <a:r>
              <a:rPr lang="en-GB" dirty="0" smtClean="0"/>
              <a:t>2,749.00</a:t>
            </a:r>
            <a:endParaRPr lang="en-GB" dirty="0"/>
          </a:p>
        </p:txBody>
      </p:sp>
    </p:spTree>
    <p:extLst>
      <p:ext uri="{BB962C8B-B14F-4D97-AF65-F5344CB8AC3E}">
        <p14:creationId xmlns:p14="http://schemas.microsoft.com/office/powerpoint/2010/main" val="674073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672" y="1785937"/>
            <a:ext cx="6477000" cy="3286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327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dirty="0">
                <a:solidFill>
                  <a:srgbClr val="0000CC"/>
                </a:solidFill>
              </a:rPr>
              <a:t>Revisiting the affordances and </a:t>
            </a:r>
            <a:r>
              <a:rPr lang="en-GB" sz="2400" b="1" dirty="0" smtClean="0">
                <a:solidFill>
                  <a:srgbClr val="0000CC"/>
                </a:solidFill>
              </a:rPr>
              <a:t>consequences </a:t>
            </a:r>
            <a:r>
              <a:rPr lang="en-GB" sz="2400" b="1" dirty="0">
                <a:solidFill>
                  <a:srgbClr val="0000CC"/>
                </a:solidFill>
              </a:rPr>
              <a:t>of </a:t>
            </a:r>
            <a:r>
              <a:rPr lang="en-GB" sz="2400" b="1" dirty="0" smtClean="0">
                <a:solidFill>
                  <a:srgbClr val="0000CC"/>
                </a:solidFill>
              </a:rPr>
              <a:t>digital interconnectedness </a:t>
            </a:r>
            <a:r>
              <a:rPr lang="en-GB" sz="2400" b="1" dirty="0">
                <a:solidFill>
                  <a:srgbClr val="0000CC"/>
                </a:solidFill>
              </a:rPr>
              <a:t>and socially mediated </a:t>
            </a:r>
            <a:r>
              <a:rPr lang="en-GB" sz="2400" b="1" dirty="0" smtClean="0">
                <a:solidFill>
                  <a:srgbClr val="0000CC"/>
                </a:solidFill>
              </a:rPr>
              <a:t>publicness</a:t>
            </a:r>
            <a:endParaRPr lang="en-GB" sz="2400" dirty="0">
              <a:solidFill>
                <a:srgbClr val="0000CC"/>
              </a:solidFill>
            </a:endParaRPr>
          </a:p>
        </p:txBody>
      </p:sp>
      <p:sp>
        <p:nvSpPr>
          <p:cNvPr id="3" name="Content Placeholder 2"/>
          <p:cNvSpPr>
            <a:spLocks noGrp="1"/>
          </p:cNvSpPr>
          <p:nvPr>
            <p:ph idx="1"/>
          </p:nvPr>
        </p:nvSpPr>
        <p:spPr/>
        <p:txBody>
          <a:bodyPr>
            <a:normAutofit fontScale="55000" lnSpcReduction="20000"/>
          </a:bodyPr>
          <a:lstStyle/>
          <a:p>
            <a:pPr marL="0" indent="0">
              <a:buNone/>
            </a:pPr>
            <a:r>
              <a:rPr lang="en-GB" dirty="0"/>
              <a:t>As an advocate of social media I can (and do) wax lyrical about the potential of the digital spaces that provide prospective place(s) to listen, interact and learn. For many the affordances have enabled opportunities to extend networks, helped to build meaningful connections and nurtured personal relationships (often at a distance). </a:t>
            </a:r>
          </a:p>
          <a:p>
            <a:pPr marL="0" indent="0">
              <a:buNone/>
            </a:pPr>
            <a:r>
              <a:rPr lang="en-GB" dirty="0"/>
              <a:t>The immediacy and open interactivity of these spaces have unlocked alternative ways to communicate and collaborate that can also remove spatial and time-oriented constraints. They enable and encourage the use of multimedia communication through images, video and audio to augment the written words we may choose to share. </a:t>
            </a:r>
          </a:p>
          <a:p>
            <a:pPr marL="0" indent="0">
              <a:buNone/>
            </a:pPr>
            <a:r>
              <a:rPr lang="en-GB" dirty="0"/>
              <a:t>However, as much as open listening and sharing can be considered as liberating and empowering, there can be (and are) unintended as well as intended consequences. </a:t>
            </a:r>
          </a:p>
          <a:p>
            <a:pPr marL="0" indent="0">
              <a:buNone/>
            </a:pPr>
            <a:r>
              <a:rPr lang="en-GB" dirty="0" smtClean="0"/>
              <a:t>This </a:t>
            </a:r>
            <a:r>
              <a:rPr lang="en-GB" dirty="0"/>
              <a:t>keynote will explore why it is vital that we all consider the implications of our public digital interactions - from the data we share; what we say or don't say; and the significance of doing, being and becoming - and how this can impact on our sense of belonging and wellbeing.  </a:t>
            </a:r>
          </a:p>
        </p:txBody>
      </p:sp>
    </p:spTree>
    <p:extLst>
      <p:ext uri="{BB962C8B-B14F-4D97-AF65-F5344CB8AC3E}">
        <p14:creationId xmlns:p14="http://schemas.microsoft.com/office/powerpoint/2010/main" val="937413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arning, Shield, Risk, Attention, Street Sig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5776" y="2492896"/>
            <a:ext cx="4294575" cy="3711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59632" y="1268760"/>
            <a:ext cx="7200800" cy="954107"/>
          </a:xfrm>
          <a:prstGeom prst="rect">
            <a:avLst/>
          </a:prstGeom>
        </p:spPr>
        <p:txBody>
          <a:bodyPr wrap="square">
            <a:spAutoFit/>
          </a:bodyPr>
          <a:lstStyle/>
          <a:p>
            <a:pPr algn="ctr"/>
            <a:r>
              <a:rPr lang="en-GB" sz="2800" b="1" dirty="0"/>
              <a:t>Concerns about the consequences of computers and internet </a:t>
            </a:r>
            <a:r>
              <a:rPr lang="en-GB" sz="2800" b="1" dirty="0" smtClean="0"/>
              <a:t>use continue</a:t>
            </a:r>
            <a:endParaRPr lang="en-GB" sz="2800" b="1" dirty="0"/>
          </a:p>
        </p:txBody>
      </p:sp>
    </p:spTree>
    <p:extLst>
      <p:ext uri="{BB962C8B-B14F-4D97-AF65-F5344CB8AC3E}">
        <p14:creationId xmlns:p14="http://schemas.microsoft.com/office/powerpoint/2010/main" val="2164604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00CC"/>
                </a:solidFill>
              </a:rPr>
              <a:t>Dark web vs Deep web</a:t>
            </a:r>
          </a:p>
        </p:txBody>
      </p:sp>
      <p:sp>
        <p:nvSpPr>
          <p:cNvPr id="3" name="Content Placeholder 2"/>
          <p:cNvSpPr>
            <a:spLocks noGrp="1"/>
          </p:cNvSpPr>
          <p:nvPr>
            <p:ph sz="half" idx="1"/>
          </p:nvPr>
        </p:nvSpPr>
        <p:spPr>
          <a:xfrm>
            <a:off x="539552" y="3933056"/>
            <a:ext cx="3600000" cy="2337123"/>
          </a:xfrm>
        </p:spPr>
        <p:style>
          <a:lnRef idx="2">
            <a:schemeClr val="dk1">
              <a:shade val="50000"/>
            </a:schemeClr>
          </a:lnRef>
          <a:fillRef idx="1">
            <a:schemeClr val="dk1"/>
          </a:fillRef>
          <a:effectRef idx="0">
            <a:schemeClr val="dk1"/>
          </a:effectRef>
          <a:fontRef idx="minor">
            <a:schemeClr val="lt1"/>
          </a:fontRef>
        </p:style>
        <p:txBody>
          <a:bodyPr>
            <a:normAutofit fontScale="92500" lnSpcReduction="10000"/>
          </a:bodyPr>
          <a:lstStyle/>
          <a:p>
            <a:pPr marL="0" indent="0" algn="ctr">
              <a:buNone/>
            </a:pPr>
            <a:endParaRPr lang="en-GB" sz="2000" dirty="0" smtClean="0"/>
          </a:p>
          <a:p>
            <a:pPr marL="0" indent="0" algn="ctr">
              <a:buNone/>
            </a:pPr>
            <a:r>
              <a:rPr lang="en-GB" sz="2000" dirty="0" smtClean="0"/>
              <a:t>The </a:t>
            </a:r>
            <a:r>
              <a:rPr lang="en-GB" sz="2000" dirty="0"/>
              <a:t>dark web forms a small part of the deep web. It is heavily encrypted and masks the ISP of its users. The dark web frequently attracts criminal </a:t>
            </a:r>
            <a:r>
              <a:rPr lang="en-GB" sz="2000" dirty="0" smtClean="0"/>
              <a:t>activity, e.g. the sale of personal data. </a:t>
            </a:r>
            <a:endParaRPr lang="en-GB" sz="2000" dirty="0"/>
          </a:p>
        </p:txBody>
      </p:sp>
      <p:sp>
        <p:nvSpPr>
          <p:cNvPr id="4" name="Content Placeholder 3"/>
          <p:cNvSpPr>
            <a:spLocks noGrp="1"/>
          </p:cNvSpPr>
          <p:nvPr>
            <p:ph sz="half" idx="2"/>
          </p:nvPr>
        </p:nvSpPr>
        <p:spPr>
          <a:xfrm>
            <a:off x="4860032" y="3368639"/>
            <a:ext cx="3600000" cy="2935357"/>
          </a:xfr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a:normAutofit fontScale="92500" lnSpcReduction="10000"/>
          </a:bodyPr>
          <a:lstStyle/>
          <a:p>
            <a:pPr marL="0" indent="0" algn="ctr">
              <a:buNone/>
            </a:pPr>
            <a:endParaRPr lang="en-GB" sz="2000" dirty="0" smtClean="0"/>
          </a:p>
          <a:p>
            <a:pPr marL="0" indent="0" algn="ctr">
              <a:buNone/>
            </a:pPr>
            <a:r>
              <a:rPr lang="en-GB" sz="2000" dirty="0" smtClean="0"/>
              <a:t>The </a:t>
            </a:r>
            <a:r>
              <a:rPr lang="en-GB" sz="2000" dirty="0"/>
              <a:t>deep web is the part of the Web not indexed by search engines, e.g. online banking </a:t>
            </a:r>
            <a:r>
              <a:rPr lang="en-GB" sz="2000" dirty="0" smtClean="0"/>
              <a:t>pages and medical records. </a:t>
            </a:r>
            <a:r>
              <a:rPr lang="en-GB" sz="2000" dirty="0"/>
              <a:t>These pages are often hidden behind logins and are usually encrypted. </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1343639"/>
            <a:ext cx="3600000" cy="202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1356465"/>
            <a:ext cx="3600000" cy="2568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9261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11560" y="5866897"/>
            <a:ext cx="8059792" cy="71763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p:cNvSpPr>
            <a:spLocks noGrp="1"/>
          </p:cNvSpPr>
          <p:nvPr>
            <p:ph type="title"/>
          </p:nvPr>
        </p:nvSpPr>
        <p:spPr>
          <a:xfrm>
            <a:off x="601216" y="261815"/>
            <a:ext cx="8229600" cy="1143000"/>
          </a:xfrm>
        </p:spPr>
        <p:txBody>
          <a:bodyPr>
            <a:noAutofit/>
          </a:bodyPr>
          <a:lstStyle/>
          <a:p>
            <a:r>
              <a:rPr lang="en-GB" sz="2000" dirty="0"/>
              <a:t>The surface web (also known as the visible web) is the content on the World Wide Web that may be indexed by popular search engines</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1333264"/>
            <a:ext cx="8059792" cy="453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453324" y="1615977"/>
            <a:ext cx="2376264" cy="369332"/>
          </a:xfrm>
          <a:prstGeom prst="rect">
            <a:avLst/>
          </a:prstGeom>
          <a:noFill/>
        </p:spPr>
        <p:txBody>
          <a:bodyPr wrap="square" rtlCol="0">
            <a:spAutoFit/>
          </a:bodyPr>
          <a:lstStyle/>
          <a:p>
            <a:pPr algn="ctr"/>
            <a:r>
              <a:rPr lang="en-GB" b="1" dirty="0" smtClean="0"/>
              <a:t>The surface web</a:t>
            </a:r>
            <a:endParaRPr lang="en-GB" b="1" dirty="0"/>
          </a:p>
        </p:txBody>
      </p:sp>
      <p:sp>
        <p:nvSpPr>
          <p:cNvPr id="8" name="TextBox 7"/>
          <p:cNvSpPr txBox="1"/>
          <p:nvPr/>
        </p:nvSpPr>
        <p:spPr>
          <a:xfrm>
            <a:off x="3396806" y="4136257"/>
            <a:ext cx="2376264" cy="369332"/>
          </a:xfrm>
          <a:prstGeom prst="rect">
            <a:avLst/>
          </a:prstGeom>
          <a:noFill/>
        </p:spPr>
        <p:txBody>
          <a:bodyPr wrap="square" rtlCol="0">
            <a:spAutoFit/>
          </a:bodyPr>
          <a:lstStyle/>
          <a:p>
            <a:pPr algn="ctr"/>
            <a:r>
              <a:rPr lang="en-GB" b="1" dirty="0" smtClean="0"/>
              <a:t>The deep web</a:t>
            </a:r>
            <a:endParaRPr lang="en-GB" b="1" dirty="0"/>
          </a:p>
        </p:txBody>
      </p:sp>
      <p:sp>
        <p:nvSpPr>
          <p:cNvPr id="9" name="TextBox 8"/>
          <p:cNvSpPr txBox="1"/>
          <p:nvPr/>
        </p:nvSpPr>
        <p:spPr>
          <a:xfrm>
            <a:off x="3453324" y="6041047"/>
            <a:ext cx="2376264" cy="369332"/>
          </a:xfrm>
          <a:prstGeom prst="rect">
            <a:avLst/>
          </a:prstGeom>
          <a:noFill/>
        </p:spPr>
        <p:txBody>
          <a:bodyPr wrap="square" rtlCol="0">
            <a:spAutoFit/>
          </a:bodyPr>
          <a:lstStyle/>
          <a:p>
            <a:pPr algn="ctr"/>
            <a:r>
              <a:rPr lang="en-GB" b="1" dirty="0" smtClean="0">
                <a:solidFill>
                  <a:srgbClr val="00B050"/>
                </a:solidFill>
              </a:rPr>
              <a:t>The dark web</a:t>
            </a:r>
            <a:endParaRPr lang="en-GB" b="1" dirty="0">
              <a:solidFill>
                <a:srgbClr val="00B050"/>
              </a:solidFill>
            </a:endParaRPr>
          </a:p>
        </p:txBody>
      </p:sp>
    </p:spTree>
    <p:extLst>
      <p:ext uri="{BB962C8B-B14F-4D97-AF65-F5344CB8AC3E}">
        <p14:creationId xmlns:p14="http://schemas.microsoft.com/office/powerpoint/2010/main" val="1526740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solidFill>
                  <a:srgbClr val="0000CC"/>
                </a:solidFill>
              </a:rPr>
              <a:t>The social consequences of internet use</a:t>
            </a:r>
            <a:endParaRPr lang="en-GB" sz="3200" b="1" dirty="0">
              <a:solidFill>
                <a:srgbClr val="0000CC"/>
              </a:solidFill>
            </a:endParaRPr>
          </a:p>
        </p:txBody>
      </p:sp>
      <p:grpSp>
        <p:nvGrpSpPr>
          <p:cNvPr id="7" name="Group 6"/>
          <p:cNvGrpSpPr/>
          <p:nvPr/>
        </p:nvGrpSpPr>
        <p:grpSpPr>
          <a:xfrm>
            <a:off x="1571" y="1399728"/>
            <a:ext cx="9141383" cy="4765576"/>
            <a:chOff x="1571" y="1399728"/>
            <a:chExt cx="9141383" cy="4058543"/>
          </a:xfrm>
        </p:grpSpPr>
        <p:sp>
          <p:nvSpPr>
            <p:cNvPr id="8" name="Freeform 7"/>
            <p:cNvSpPr/>
            <p:nvPr/>
          </p:nvSpPr>
          <p:spPr>
            <a:xfrm>
              <a:off x="1571" y="1399728"/>
              <a:ext cx="4642437" cy="4058543"/>
            </a:xfrm>
            <a:custGeom>
              <a:avLst/>
              <a:gdLst>
                <a:gd name="connsiteX0" fmla="*/ 0 w 4058542"/>
                <a:gd name="connsiteY0" fmla="*/ 2638052 h 4058542"/>
                <a:gd name="connsiteX1" fmla="*/ 1014636 w 4058542"/>
                <a:gd name="connsiteY1" fmla="*/ 2638052 h 4058542"/>
                <a:gd name="connsiteX2" fmla="*/ 1014636 w 4058542"/>
                <a:gd name="connsiteY2" fmla="*/ 0 h 4058542"/>
                <a:gd name="connsiteX3" fmla="*/ 3043907 w 4058542"/>
                <a:gd name="connsiteY3" fmla="*/ 0 h 4058542"/>
                <a:gd name="connsiteX4" fmla="*/ 3043907 w 4058542"/>
                <a:gd name="connsiteY4" fmla="*/ 2638052 h 4058542"/>
                <a:gd name="connsiteX5" fmla="*/ 4058542 w 4058542"/>
                <a:gd name="connsiteY5" fmla="*/ 2638052 h 4058542"/>
                <a:gd name="connsiteX6" fmla="*/ 2029271 w 4058542"/>
                <a:gd name="connsiteY6" fmla="*/ 4058542 h 4058542"/>
                <a:gd name="connsiteX7" fmla="*/ 0 w 4058542"/>
                <a:gd name="connsiteY7" fmla="*/ 2638052 h 405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8542" h="4058542">
                  <a:moveTo>
                    <a:pt x="2638052" y="4058542"/>
                  </a:moveTo>
                  <a:lnTo>
                    <a:pt x="2638052" y="3043906"/>
                  </a:lnTo>
                  <a:lnTo>
                    <a:pt x="0" y="3043906"/>
                  </a:lnTo>
                  <a:lnTo>
                    <a:pt x="0" y="1014635"/>
                  </a:lnTo>
                  <a:lnTo>
                    <a:pt x="2638052" y="1014635"/>
                  </a:lnTo>
                  <a:lnTo>
                    <a:pt x="2638052" y="0"/>
                  </a:lnTo>
                  <a:lnTo>
                    <a:pt x="4058542" y="2029271"/>
                  </a:lnTo>
                  <a:lnTo>
                    <a:pt x="2638052" y="4058542"/>
                  </a:lnTo>
                  <a:close/>
                </a:path>
              </a:pathLst>
            </a:custGeom>
            <a:noFill/>
            <a:ln>
              <a:solidFill>
                <a:srgbClr val="0000C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9" tIns="1114203" rIns="809813" bIns="1114205" numCol="1" spcCol="1270" anchor="ctr" anchorCtr="0">
              <a:noAutofit/>
            </a:bodyPr>
            <a:lstStyle/>
            <a:p>
              <a:pPr lvl="0" algn="ctr" defTabSz="622300">
                <a:lnSpc>
                  <a:spcPct val="90000"/>
                </a:lnSpc>
                <a:spcBef>
                  <a:spcPct val="0"/>
                </a:spcBef>
                <a:spcAft>
                  <a:spcPct val="35000"/>
                </a:spcAft>
              </a:pPr>
              <a:endParaRPr lang="en-GB" sz="1200" kern="1200" dirty="0"/>
            </a:p>
          </p:txBody>
        </p:sp>
        <p:sp>
          <p:nvSpPr>
            <p:cNvPr id="9" name="Freeform 8"/>
            <p:cNvSpPr/>
            <p:nvPr/>
          </p:nvSpPr>
          <p:spPr>
            <a:xfrm>
              <a:off x="4644008" y="1399728"/>
              <a:ext cx="4498946" cy="4058542"/>
            </a:xfrm>
            <a:custGeom>
              <a:avLst/>
              <a:gdLst>
                <a:gd name="connsiteX0" fmla="*/ 0 w 4058542"/>
                <a:gd name="connsiteY0" fmla="*/ 2639108 h 4059598"/>
                <a:gd name="connsiteX1" fmla="*/ 1014636 w 4058542"/>
                <a:gd name="connsiteY1" fmla="*/ 2639108 h 4059598"/>
                <a:gd name="connsiteX2" fmla="*/ 1014636 w 4058542"/>
                <a:gd name="connsiteY2" fmla="*/ 0 h 4059598"/>
                <a:gd name="connsiteX3" fmla="*/ 3043907 w 4058542"/>
                <a:gd name="connsiteY3" fmla="*/ 0 h 4059598"/>
                <a:gd name="connsiteX4" fmla="*/ 3043907 w 4058542"/>
                <a:gd name="connsiteY4" fmla="*/ 2639108 h 4059598"/>
                <a:gd name="connsiteX5" fmla="*/ 4058542 w 4058542"/>
                <a:gd name="connsiteY5" fmla="*/ 2639108 h 4059598"/>
                <a:gd name="connsiteX6" fmla="*/ 2029271 w 4058542"/>
                <a:gd name="connsiteY6" fmla="*/ 4059598 h 4059598"/>
                <a:gd name="connsiteX7" fmla="*/ 0 w 4058542"/>
                <a:gd name="connsiteY7" fmla="*/ 2639108 h 405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8542" h="4059598">
                  <a:moveTo>
                    <a:pt x="1420121" y="1"/>
                  </a:moveTo>
                  <a:lnTo>
                    <a:pt x="1420121" y="1014900"/>
                  </a:lnTo>
                  <a:lnTo>
                    <a:pt x="4058542" y="1014900"/>
                  </a:lnTo>
                  <a:lnTo>
                    <a:pt x="4058542" y="3044699"/>
                  </a:lnTo>
                  <a:lnTo>
                    <a:pt x="1420121" y="3044699"/>
                  </a:lnTo>
                  <a:lnTo>
                    <a:pt x="1420121" y="4059597"/>
                  </a:lnTo>
                  <a:lnTo>
                    <a:pt x="0" y="2029799"/>
                  </a:lnTo>
                  <a:lnTo>
                    <a:pt x="1420121" y="1"/>
                  </a:lnTo>
                  <a:close/>
                </a:path>
              </a:pathLst>
            </a:custGeom>
            <a:noFill/>
            <a:ln>
              <a:solidFill>
                <a:srgbClr val="0000C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9813" tIns="1114204" rIns="99568" bIns="1114203" numCol="1" spcCol="1270" anchor="ctr" anchorCtr="0">
              <a:noAutofit/>
            </a:bodyPr>
            <a:lstStyle/>
            <a:p>
              <a:pPr lvl="0" defTabSz="622300">
                <a:lnSpc>
                  <a:spcPct val="90000"/>
                </a:lnSpc>
                <a:spcBef>
                  <a:spcPct val="0"/>
                </a:spcBef>
                <a:spcAft>
                  <a:spcPct val="35000"/>
                </a:spcAft>
              </a:pPr>
              <a:endParaRPr lang="en-GB" sz="1400" kern="1200" dirty="0"/>
            </a:p>
          </p:txBody>
        </p:sp>
      </p:grpSp>
      <p:sp>
        <p:nvSpPr>
          <p:cNvPr id="5" name="Rectangle 4"/>
          <p:cNvSpPr/>
          <p:nvPr/>
        </p:nvSpPr>
        <p:spPr>
          <a:xfrm>
            <a:off x="448814" y="1927190"/>
            <a:ext cx="1873975" cy="400110"/>
          </a:xfrm>
          <a:prstGeom prst="rect">
            <a:avLst/>
          </a:prstGeom>
        </p:spPr>
        <p:txBody>
          <a:bodyPr wrap="none">
            <a:spAutoFit/>
          </a:bodyPr>
          <a:lstStyle/>
          <a:p>
            <a:r>
              <a:rPr lang="en-GB" sz="2000" b="1" dirty="0"/>
              <a:t>Dystopian view </a:t>
            </a:r>
          </a:p>
        </p:txBody>
      </p:sp>
      <p:sp>
        <p:nvSpPr>
          <p:cNvPr id="6" name="Rectangle 5"/>
          <p:cNvSpPr/>
          <p:nvPr/>
        </p:nvSpPr>
        <p:spPr>
          <a:xfrm>
            <a:off x="6893481" y="1913714"/>
            <a:ext cx="1601144" cy="400110"/>
          </a:xfrm>
          <a:prstGeom prst="rect">
            <a:avLst/>
          </a:prstGeom>
        </p:spPr>
        <p:txBody>
          <a:bodyPr wrap="none">
            <a:spAutoFit/>
          </a:bodyPr>
          <a:lstStyle/>
          <a:p>
            <a:r>
              <a:rPr lang="en-GB" sz="2000" b="1" dirty="0"/>
              <a:t>Utopian view</a:t>
            </a:r>
          </a:p>
        </p:txBody>
      </p:sp>
      <p:sp>
        <p:nvSpPr>
          <p:cNvPr id="4" name="Rectangle 3"/>
          <p:cNvSpPr/>
          <p:nvPr/>
        </p:nvSpPr>
        <p:spPr>
          <a:xfrm>
            <a:off x="5110486" y="2874574"/>
            <a:ext cx="4066898" cy="1815882"/>
          </a:xfrm>
          <a:prstGeom prst="rect">
            <a:avLst/>
          </a:prstGeom>
        </p:spPr>
        <p:txBody>
          <a:bodyPr wrap="square">
            <a:spAutoFit/>
          </a:bodyPr>
          <a:lstStyle/>
          <a:p>
            <a:r>
              <a:rPr lang="en-GB" sz="1600" dirty="0" smtClean="0"/>
              <a:t>According </a:t>
            </a:r>
            <a:r>
              <a:rPr lang="en-GB" sz="1600" dirty="0"/>
              <a:t>to the utopian view, the Internet provides an </a:t>
            </a:r>
            <a:r>
              <a:rPr lang="en-GB" sz="1600" b="1" dirty="0">
                <a:solidFill>
                  <a:srgbClr val="0000CC"/>
                </a:solidFill>
              </a:rPr>
              <a:t>overwhelming potential </a:t>
            </a:r>
            <a:r>
              <a:rPr lang="en-GB" sz="1600" dirty="0"/>
              <a:t>for the development of liberating communities, for exponential increase in human and social capital, and for </a:t>
            </a:r>
            <a:r>
              <a:rPr lang="en-GB" sz="1600" dirty="0" smtClean="0"/>
              <a:t>the </a:t>
            </a:r>
            <a:r>
              <a:rPr lang="en-GB" sz="1600" dirty="0"/>
              <a:t>achievement of each individual's full democratic participation in every policy decision.</a:t>
            </a:r>
          </a:p>
        </p:txBody>
      </p:sp>
      <p:sp>
        <p:nvSpPr>
          <p:cNvPr id="10" name="Rectangle 9"/>
          <p:cNvSpPr/>
          <p:nvPr/>
        </p:nvSpPr>
        <p:spPr>
          <a:xfrm>
            <a:off x="33594" y="2660756"/>
            <a:ext cx="3961864" cy="2308324"/>
          </a:xfrm>
          <a:prstGeom prst="rect">
            <a:avLst/>
          </a:prstGeom>
        </p:spPr>
        <p:txBody>
          <a:bodyPr wrap="square">
            <a:spAutoFit/>
          </a:bodyPr>
          <a:lstStyle/>
          <a:p>
            <a:r>
              <a:rPr lang="en-GB" sz="1600" dirty="0"/>
              <a:t>According to the dystopian view, the </a:t>
            </a:r>
            <a:r>
              <a:rPr lang="en-GB" sz="1600" b="1" dirty="0">
                <a:solidFill>
                  <a:srgbClr val="0000CC"/>
                </a:solidFill>
              </a:rPr>
              <a:t>Internet has had bleak consequences</a:t>
            </a:r>
            <a:r>
              <a:rPr lang="en-GB" sz="1600" dirty="0"/>
              <a:t>, and the future trend is more dismal still. As commercial and technological forces gain control of the Internet, individual users are susceptible to misinformation, deception and hucksters. The </a:t>
            </a:r>
            <a:r>
              <a:rPr lang="en-GB" sz="1600" dirty="0" smtClean="0"/>
              <a:t>Internet </a:t>
            </a:r>
            <a:r>
              <a:rPr lang="en-GB" sz="1600" dirty="0"/>
              <a:t>exposes users of all ages to violence, pornography, and hate messages. </a:t>
            </a:r>
          </a:p>
        </p:txBody>
      </p:sp>
      <p:sp>
        <p:nvSpPr>
          <p:cNvPr id="12" name="Rectangle 11"/>
          <p:cNvSpPr/>
          <p:nvPr/>
        </p:nvSpPr>
        <p:spPr>
          <a:xfrm>
            <a:off x="3365180" y="6349969"/>
            <a:ext cx="2351926" cy="369332"/>
          </a:xfrm>
          <a:prstGeom prst="rect">
            <a:avLst/>
          </a:prstGeom>
        </p:spPr>
        <p:txBody>
          <a:bodyPr wrap="none">
            <a:spAutoFit/>
          </a:bodyPr>
          <a:lstStyle/>
          <a:p>
            <a:pPr algn="r"/>
            <a:r>
              <a:rPr lang="en-GB" dirty="0"/>
              <a:t>Katz and Rice (2002)</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3071" y="4728147"/>
            <a:ext cx="1037415" cy="159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574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00CC"/>
                </a:solidFill>
              </a:rPr>
              <a:t>On privacy</a:t>
            </a:r>
            <a:endParaRPr lang="en-GB" sz="4000" b="1" dirty="0">
              <a:solidFill>
                <a:srgbClr val="0000CC"/>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064235"/>
              </p:ext>
            </p:extLst>
          </p:nvPr>
        </p:nvGraphicFramePr>
        <p:xfrm>
          <a:off x="457200" y="1340768"/>
          <a:ext cx="8229600" cy="4785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707904" y="6237312"/>
            <a:ext cx="1437253" cy="369332"/>
          </a:xfrm>
          <a:prstGeom prst="rect">
            <a:avLst/>
          </a:prstGeom>
        </p:spPr>
        <p:txBody>
          <a:bodyPr wrap="none">
            <a:spAutoFit/>
          </a:bodyPr>
          <a:lstStyle/>
          <a:p>
            <a:pPr lvl="0"/>
            <a:r>
              <a:rPr lang="en-GB" dirty="0"/>
              <a:t>Weber 2012</a:t>
            </a:r>
          </a:p>
        </p:txBody>
      </p:sp>
    </p:spTree>
    <p:extLst>
      <p:ext uri="{BB962C8B-B14F-4D97-AF65-F5344CB8AC3E}">
        <p14:creationId xmlns:p14="http://schemas.microsoft.com/office/powerpoint/2010/main" val="2917445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Monitor, Screen, Display, Tv, Televi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265" y="1196753"/>
            <a:ext cx="6465006" cy="5525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44722" y="274638"/>
            <a:ext cx="6601303" cy="921890"/>
          </a:xfrm>
        </p:spPr>
        <p:txBody>
          <a:bodyPr>
            <a:normAutofit fontScale="90000"/>
          </a:bodyPr>
          <a:lstStyle/>
          <a:p>
            <a:r>
              <a:rPr lang="en-GB" sz="4000" b="1" dirty="0" smtClean="0">
                <a:solidFill>
                  <a:srgbClr val="0000CC"/>
                </a:solidFill>
              </a:rPr>
              <a:t>The Information Panopticon</a:t>
            </a:r>
            <a:endParaRPr lang="en-GB" sz="4000" b="1" dirty="0">
              <a:solidFill>
                <a:srgbClr val="0000CC"/>
              </a:solidFill>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5589" y="1441473"/>
            <a:ext cx="1489806" cy="223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6622" y="3969638"/>
            <a:ext cx="1922997" cy="212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1520" y="6093296"/>
            <a:ext cx="2093202" cy="338554"/>
          </a:xfrm>
          <a:prstGeom prst="rect">
            <a:avLst/>
          </a:prstGeom>
        </p:spPr>
        <p:txBody>
          <a:bodyPr wrap="none">
            <a:spAutoFit/>
          </a:bodyPr>
          <a:lstStyle/>
          <a:p>
            <a:r>
              <a:rPr lang="en-GB" sz="1600" dirty="0" smtClean="0"/>
              <a:t>The Panopticon Prison </a:t>
            </a:r>
            <a:endParaRPr lang="en-GB" sz="1600" dirty="0"/>
          </a:p>
        </p:txBody>
      </p:sp>
      <p:sp>
        <p:nvSpPr>
          <p:cNvPr id="5" name="Rectangle 4"/>
          <p:cNvSpPr/>
          <p:nvPr/>
        </p:nvSpPr>
        <p:spPr>
          <a:xfrm>
            <a:off x="2923803" y="1340768"/>
            <a:ext cx="5688632" cy="3785652"/>
          </a:xfrm>
          <a:prstGeom prst="rect">
            <a:avLst/>
          </a:prstGeom>
        </p:spPr>
        <p:txBody>
          <a:bodyPr wrap="square">
            <a:spAutoFit/>
          </a:bodyPr>
          <a:lstStyle/>
          <a:p>
            <a:r>
              <a:rPr lang="en-GB" sz="1600" dirty="0" smtClean="0"/>
              <a:t>“Information systems that translate, record and display human behaviour can provide the computer age version of universal transparency with a degree of illumination that would have exceeded even Bentham's most outlandish fantasies. Such systems can become information panopticons that, freed from the constraints of space and time, do not depend upon the physical arrangement of buildings or the laborious record keeping of industrial administration. They do not require the mutual presence of objects of observation. They do not even require the presence of an observer. </a:t>
            </a:r>
            <a:r>
              <a:rPr lang="en-GB" sz="1600" b="1" dirty="0" smtClean="0">
                <a:solidFill>
                  <a:srgbClr val="FF0000"/>
                </a:solidFill>
              </a:rPr>
              <a:t>Information systems can automatically and continuously record almost anything their designers want to capture, regardless of the specific intentions brought to the design process or the motives that guide data interpretation and utilization.</a:t>
            </a:r>
            <a:r>
              <a:rPr lang="en-GB" sz="1600" dirty="0" smtClean="0"/>
              <a:t>“</a:t>
            </a:r>
            <a:endParaRPr lang="en-GB" sz="1600" dirty="0"/>
          </a:p>
        </p:txBody>
      </p:sp>
      <p:sp>
        <p:nvSpPr>
          <p:cNvPr id="6" name="Rectangle 5"/>
          <p:cNvSpPr/>
          <p:nvPr/>
        </p:nvSpPr>
        <p:spPr>
          <a:xfrm>
            <a:off x="7074038" y="5539298"/>
            <a:ext cx="2014334" cy="369332"/>
          </a:xfrm>
          <a:prstGeom prst="rect">
            <a:avLst/>
          </a:prstGeom>
        </p:spPr>
        <p:txBody>
          <a:bodyPr wrap="none">
            <a:spAutoFit/>
          </a:bodyPr>
          <a:lstStyle/>
          <a:p>
            <a:r>
              <a:rPr lang="en-GB" dirty="0" smtClean="0"/>
              <a:t>Zuboff (</a:t>
            </a:r>
            <a:r>
              <a:rPr lang="en-GB" b="1" dirty="0" smtClean="0">
                <a:solidFill>
                  <a:srgbClr val="FF0000"/>
                </a:solidFill>
              </a:rPr>
              <a:t>1989</a:t>
            </a:r>
            <a:r>
              <a:rPr lang="en-GB" dirty="0" smtClean="0"/>
              <a:t>:322)</a:t>
            </a:r>
            <a:endParaRPr lang="en-GB" dirty="0"/>
          </a:p>
        </p:txBody>
      </p:sp>
    </p:spTree>
    <p:extLst>
      <p:ext uri="{BB962C8B-B14F-4D97-AF65-F5344CB8AC3E}">
        <p14:creationId xmlns:p14="http://schemas.microsoft.com/office/powerpoint/2010/main" val="1393626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ard, Chip, Circuit, Electric, Electronic, Electronic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4" y="4584"/>
            <a:ext cx="9178320" cy="71734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22114"/>
          </a:xfrm>
        </p:spPr>
        <p:txBody>
          <a:bodyPr>
            <a:normAutofit fontScale="90000"/>
          </a:bodyPr>
          <a:lstStyle/>
          <a:p>
            <a:r>
              <a:rPr lang="en-GB" dirty="0" smtClean="0"/>
              <a:t/>
            </a:r>
            <a:br>
              <a:rPr lang="en-GB" dirty="0" smtClean="0"/>
            </a:br>
            <a:endParaRPr lang="en-GB" dirty="0"/>
          </a:p>
        </p:txBody>
      </p:sp>
      <p:sp>
        <p:nvSpPr>
          <p:cNvPr id="5" name="Rectangle 4"/>
          <p:cNvSpPr/>
          <p:nvPr/>
        </p:nvSpPr>
        <p:spPr>
          <a:xfrm>
            <a:off x="347152" y="260648"/>
            <a:ext cx="4061386" cy="1754326"/>
          </a:xfrm>
          <a:prstGeom prst="rect">
            <a:avLst/>
          </a:prstGeom>
          <a:solidFill>
            <a:schemeClr val="bg1"/>
          </a:solidFill>
        </p:spPr>
        <p:txBody>
          <a:bodyPr wrap="square">
            <a:spAutoFit/>
          </a:bodyPr>
          <a:lstStyle/>
          <a:p>
            <a:r>
              <a:rPr lang="en-GB" b="1" dirty="0" smtClean="0"/>
              <a:t>Dataveillance</a:t>
            </a:r>
            <a:r>
              <a:rPr lang="en-GB" dirty="0" smtClean="0"/>
              <a:t> </a:t>
            </a:r>
          </a:p>
          <a:p>
            <a:r>
              <a:rPr lang="en-GB" dirty="0" smtClean="0"/>
              <a:t>"</a:t>
            </a:r>
            <a:r>
              <a:rPr lang="en-GB" dirty="0"/>
              <a:t>Dataveillance is the systematic creation and/or use of personal data for the </a:t>
            </a:r>
            <a:r>
              <a:rPr lang="en-GB" b="1" dirty="0">
                <a:solidFill>
                  <a:srgbClr val="008000"/>
                </a:solidFill>
              </a:rPr>
              <a:t>investigation</a:t>
            </a:r>
            <a:r>
              <a:rPr lang="en-GB" dirty="0"/>
              <a:t> or monitoring of the actions or communications of one or more persons</a:t>
            </a:r>
            <a:r>
              <a:rPr lang="en-GB" dirty="0" smtClean="0"/>
              <a:t>." (Clarke </a:t>
            </a:r>
            <a:r>
              <a:rPr lang="en-GB" dirty="0" smtClean="0">
                <a:solidFill>
                  <a:srgbClr val="FF0000"/>
                </a:solidFill>
              </a:rPr>
              <a:t>1987)</a:t>
            </a:r>
            <a:endParaRPr lang="en-GB" dirty="0">
              <a:solidFill>
                <a:srgbClr val="FF0000"/>
              </a:solidFill>
            </a:endParaRPr>
          </a:p>
        </p:txBody>
      </p:sp>
      <p:sp>
        <p:nvSpPr>
          <p:cNvPr id="7" name="Rectangle 6"/>
          <p:cNvSpPr/>
          <p:nvPr/>
        </p:nvSpPr>
        <p:spPr>
          <a:xfrm>
            <a:off x="347152" y="5103674"/>
            <a:ext cx="8496944" cy="1754326"/>
          </a:xfrm>
          <a:prstGeom prst="rect">
            <a:avLst/>
          </a:prstGeom>
          <a:solidFill>
            <a:schemeClr val="bg1"/>
          </a:solidFill>
        </p:spPr>
        <p:txBody>
          <a:bodyPr wrap="square">
            <a:spAutoFit/>
          </a:bodyPr>
          <a:lstStyle/>
          <a:p>
            <a:r>
              <a:rPr lang="en-GB" b="1" dirty="0"/>
              <a:t>Panoptic Sort</a:t>
            </a:r>
          </a:p>
          <a:p>
            <a:r>
              <a:rPr lang="en-GB" dirty="0" smtClean="0"/>
              <a:t>"</a:t>
            </a:r>
            <a:r>
              <a:rPr lang="en-GB" dirty="0"/>
              <a:t>The panoptic sort is the name I have assigned to the complex technology that involves the collection, processing, and sharing of information about individuals and groups that is generated through their daily loves as citizens, employees, and consumers and is used to </a:t>
            </a:r>
            <a:r>
              <a:rPr lang="en-GB" b="1" dirty="0">
                <a:solidFill>
                  <a:srgbClr val="008000"/>
                </a:solidFill>
              </a:rPr>
              <a:t>coordinate and control </a:t>
            </a:r>
            <a:r>
              <a:rPr lang="en-GB" dirty="0"/>
              <a:t>their access to the goods and services that define life in the modern capitalist economy." </a:t>
            </a:r>
            <a:r>
              <a:rPr lang="en-GB" dirty="0" smtClean="0"/>
              <a:t>(</a:t>
            </a:r>
            <a:r>
              <a:rPr lang="en-GB" dirty="0"/>
              <a:t>Gandy </a:t>
            </a:r>
            <a:r>
              <a:rPr lang="en-GB" dirty="0">
                <a:solidFill>
                  <a:srgbClr val="FF0000"/>
                </a:solidFill>
              </a:rPr>
              <a:t>1993</a:t>
            </a:r>
            <a:r>
              <a:rPr lang="en-GB" dirty="0"/>
              <a:t>:15)</a:t>
            </a:r>
          </a:p>
        </p:txBody>
      </p:sp>
      <p:sp>
        <p:nvSpPr>
          <p:cNvPr id="8" name="Rectangle 7"/>
          <p:cNvSpPr/>
          <p:nvPr/>
        </p:nvSpPr>
        <p:spPr>
          <a:xfrm>
            <a:off x="110952" y="2714129"/>
            <a:ext cx="5040560" cy="1754326"/>
          </a:xfrm>
          <a:prstGeom prst="rect">
            <a:avLst/>
          </a:prstGeom>
          <a:solidFill>
            <a:schemeClr val="bg1"/>
          </a:solidFill>
        </p:spPr>
        <p:txBody>
          <a:bodyPr wrap="square">
            <a:spAutoFit/>
          </a:bodyPr>
          <a:lstStyle/>
          <a:p>
            <a:r>
              <a:rPr lang="en-GB" b="1" dirty="0"/>
              <a:t>Disinformation</a:t>
            </a:r>
          </a:p>
          <a:p>
            <a:r>
              <a:rPr lang="en-GB" dirty="0"/>
              <a:t>"High-bandwidth interactive networks could be used in conjunction with other technologies as a means of </a:t>
            </a:r>
            <a:r>
              <a:rPr lang="en-GB" b="1" dirty="0">
                <a:solidFill>
                  <a:srgbClr val="008000"/>
                </a:solidFill>
              </a:rPr>
              <a:t>surveillance</a:t>
            </a:r>
            <a:r>
              <a:rPr lang="en-GB" dirty="0"/>
              <a:t>, control, and disinformation as well as a conduit for useful information</a:t>
            </a:r>
            <a:r>
              <a:rPr lang="en-GB" dirty="0" smtClean="0"/>
              <a:t>." (</a:t>
            </a:r>
            <a:r>
              <a:rPr lang="en-GB" dirty="0"/>
              <a:t>Rheingold </a:t>
            </a:r>
            <a:r>
              <a:rPr lang="en-GB" dirty="0">
                <a:solidFill>
                  <a:srgbClr val="FF0000"/>
                </a:solidFill>
              </a:rPr>
              <a:t>1993</a:t>
            </a:r>
            <a:r>
              <a:rPr lang="en-GB" dirty="0" smtClean="0"/>
              <a:t>)</a:t>
            </a:r>
            <a:endParaRPr lang="en-GB" dirty="0"/>
          </a:p>
        </p:txBody>
      </p:sp>
      <p:sp>
        <p:nvSpPr>
          <p:cNvPr id="6" name="Rectangle 5"/>
          <p:cNvSpPr/>
          <p:nvPr/>
        </p:nvSpPr>
        <p:spPr>
          <a:xfrm>
            <a:off x="4639188" y="683836"/>
            <a:ext cx="4233458" cy="1754326"/>
          </a:xfrm>
          <a:prstGeom prst="rect">
            <a:avLst/>
          </a:prstGeom>
          <a:solidFill>
            <a:schemeClr val="bg1"/>
          </a:solidFill>
        </p:spPr>
        <p:txBody>
          <a:bodyPr wrap="square">
            <a:spAutoFit/>
          </a:bodyPr>
          <a:lstStyle/>
          <a:p>
            <a:r>
              <a:rPr lang="en-GB" b="1" dirty="0" smtClean="0"/>
              <a:t>Superpanopticon</a:t>
            </a:r>
            <a:r>
              <a:rPr lang="en-GB" dirty="0" smtClean="0"/>
              <a:t> </a:t>
            </a:r>
          </a:p>
          <a:p>
            <a:r>
              <a:rPr lang="en-GB" dirty="0" smtClean="0"/>
              <a:t>"</a:t>
            </a:r>
            <a:r>
              <a:rPr lang="en-GB" dirty="0"/>
              <a:t>Today's 'circuits of communication' and the databases the generate constitute a Superpanopticon, a system of </a:t>
            </a:r>
            <a:r>
              <a:rPr lang="en-GB" b="1" dirty="0" smtClean="0">
                <a:solidFill>
                  <a:srgbClr val="008000"/>
                </a:solidFill>
              </a:rPr>
              <a:t>surveillance</a:t>
            </a:r>
            <a:r>
              <a:rPr lang="en-GB" dirty="0" smtClean="0"/>
              <a:t> without </a:t>
            </a:r>
            <a:r>
              <a:rPr lang="en-GB" dirty="0"/>
              <a:t>walls, </a:t>
            </a:r>
            <a:r>
              <a:rPr lang="en-GB" dirty="0" smtClean="0"/>
              <a:t>windows, </a:t>
            </a:r>
            <a:r>
              <a:rPr lang="en-GB" dirty="0"/>
              <a:t>towers or guards</a:t>
            </a:r>
            <a:r>
              <a:rPr lang="en-GB" dirty="0" smtClean="0"/>
              <a:t>." (Poster </a:t>
            </a:r>
            <a:r>
              <a:rPr lang="en-GB" dirty="0" smtClean="0">
                <a:solidFill>
                  <a:srgbClr val="FF0000"/>
                </a:solidFill>
              </a:rPr>
              <a:t>1990</a:t>
            </a:r>
            <a:r>
              <a:rPr lang="en-GB" dirty="0" smtClean="0"/>
              <a:t>)</a:t>
            </a:r>
            <a:endParaRPr lang="en-GB" dirty="0"/>
          </a:p>
        </p:txBody>
      </p:sp>
      <p:sp>
        <p:nvSpPr>
          <p:cNvPr id="4" name="Rectangle 3"/>
          <p:cNvSpPr/>
          <p:nvPr/>
        </p:nvSpPr>
        <p:spPr>
          <a:xfrm>
            <a:off x="5334659" y="3384864"/>
            <a:ext cx="3523104" cy="923330"/>
          </a:xfrm>
          <a:prstGeom prst="rect">
            <a:avLst/>
          </a:prstGeom>
          <a:solidFill>
            <a:schemeClr val="bg1"/>
          </a:solidFill>
        </p:spPr>
        <p:txBody>
          <a:bodyPr wrap="square">
            <a:spAutoFit/>
          </a:bodyPr>
          <a:lstStyle/>
          <a:p>
            <a:r>
              <a:rPr lang="en-GB" b="1" dirty="0" smtClean="0"/>
              <a:t>Electronic Panopticon</a:t>
            </a:r>
          </a:p>
          <a:p>
            <a:r>
              <a:rPr lang="en-GB" dirty="0" smtClean="0"/>
              <a:t>"Information </a:t>
            </a:r>
            <a:r>
              <a:rPr lang="en-GB" dirty="0"/>
              <a:t>technology </a:t>
            </a:r>
            <a:r>
              <a:rPr lang="en-GB" dirty="0" smtClean="0"/>
              <a:t>enabled </a:t>
            </a:r>
            <a:r>
              <a:rPr lang="en-GB" b="1" dirty="0" smtClean="0">
                <a:solidFill>
                  <a:srgbClr val="008000"/>
                </a:solidFill>
              </a:rPr>
              <a:t>surveillance</a:t>
            </a:r>
            <a:r>
              <a:rPr lang="en-GB" dirty="0" smtClean="0"/>
              <a:t>" (Lyon </a:t>
            </a:r>
            <a:r>
              <a:rPr lang="en-GB" dirty="0" smtClean="0">
                <a:solidFill>
                  <a:srgbClr val="FF0000"/>
                </a:solidFill>
              </a:rPr>
              <a:t>1994</a:t>
            </a:r>
            <a:r>
              <a:rPr lang="en-GB" dirty="0" smtClean="0"/>
              <a:t>:60)</a:t>
            </a:r>
            <a:endParaRPr lang="en-GB" dirty="0"/>
          </a:p>
        </p:txBody>
      </p:sp>
    </p:spTree>
    <p:extLst>
      <p:ext uri="{BB962C8B-B14F-4D97-AF65-F5344CB8AC3E}">
        <p14:creationId xmlns:p14="http://schemas.microsoft.com/office/powerpoint/2010/main" val="827859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b="1" dirty="0" smtClean="0">
                <a:solidFill>
                  <a:srgbClr val="0000CC"/>
                </a:solidFill>
              </a:rPr>
              <a:t>The </a:t>
            </a:r>
            <a:r>
              <a:rPr lang="en-GB" sz="4000" b="1" dirty="0" err="1" smtClean="0">
                <a:solidFill>
                  <a:srgbClr val="0000CC"/>
                </a:solidFill>
              </a:rPr>
              <a:t>panopticon</a:t>
            </a:r>
            <a:r>
              <a:rPr lang="en-GB" sz="4000" b="1" dirty="0" smtClean="0">
                <a:solidFill>
                  <a:srgbClr val="0000CC"/>
                </a:solidFill>
              </a:rPr>
              <a:t> effect: monitoring </a:t>
            </a:r>
            <a:r>
              <a:rPr lang="en-GB" sz="4000" b="1" dirty="0">
                <a:solidFill>
                  <a:srgbClr val="0000CC"/>
                </a:solidFill>
              </a:rPr>
              <a:t>and data collecting</a:t>
            </a:r>
            <a:endParaRPr lang="en-GB" b="1" dirty="0">
              <a:solidFill>
                <a:srgbClr val="0000CC"/>
              </a:solidFill>
            </a:endParaRPr>
          </a:p>
        </p:txBody>
      </p:sp>
      <p:sp>
        <p:nvSpPr>
          <p:cNvPr id="3" name="Rectangle 2"/>
          <p:cNvSpPr/>
          <p:nvPr/>
        </p:nvSpPr>
        <p:spPr>
          <a:xfrm>
            <a:off x="467544" y="1997839"/>
            <a:ext cx="8136904" cy="3170099"/>
          </a:xfrm>
          <a:prstGeom prst="rect">
            <a:avLst/>
          </a:prstGeom>
        </p:spPr>
        <p:txBody>
          <a:bodyPr wrap="square">
            <a:spAutoFit/>
          </a:bodyPr>
          <a:lstStyle/>
          <a:p>
            <a:r>
              <a:rPr lang="en-GB" sz="2000" dirty="0" smtClean="0"/>
              <a:t>"Employers </a:t>
            </a:r>
            <a:r>
              <a:rPr lang="en-GB" sz="2000" dirty="0"/>
              <a:t>can get programs to covertly track keystrokes of staff working from home to make sure they really are putting in their hours. </a:t>
            </a:r>
            <a:endParaRPr lang="en-GB" sz="2000" dirty="0" smtClean="0"/>
          </a:p>
          <a:p>
            <a:endParaRPr lang="en-GB" sz="2000" dirty="0"/>
          </a:p>
          <a:p>
            <a:r>
              <a:rPr lang="en-GB" sz="2000" dirty="0" smtClean="0"/>
              <a:t>Parents </a:t>
            </a:r>
            <a:r>
              <a:rPr lang="en-GB" sz="2000" dirty="0"/>
              <a:t>can get software to monitor their children’s mobile phone use. </a:t>
            </a:r>
            <a:endParaRPr lang="en-GB" sz="2000" dirty="0" smtClean="0"/>
          </a:p>
          <a:p>
            <a:endParaRPr lang="en-GB" sz="2000" dirty="0"/>
          </a:p>
          <a:p>
            <a:r>
              <a:rPr lang="en-GB" sz="2000" dirty="0" smtClean="0"/>
              <a:t>Governments </a:t>
            </a:r>
            <a:r>
              <a:rPr lang="en-GB" sz="2000" dirty="0"/>
              <a:t>around the world are passing laws so they can collect internet data on people suspected of planning terror attacks. </a:t>
            </a:r>
            <a:endParaRPr lang="en-GB" sz="2000" dirty="0" smtClean="0"/>
          </a:p>
          <a:p>
            <a:endParaRPr lang="en-GB" sz="2000" dirty="0"/>
          </a:p>
          <a:p>
            <a:r>
              <a:rPr lang="en-GB" sz="2000" dirty="0" smtClean="0"/>
              <a:t>Even </a:t>
            </a:r>
            <a:r>
              <a:rPr lang="en-GB" sz="2000" dirty="0"/>
              <a:t>public transport cards can be used to monitor physical movements of citizens</a:t>
            </a:r>
            <a:r>
              <a:rPr lang="en-GB" sz="2000" dirty="0" smtClean="0"/>
              <a:t>."</a:t>
            </a:r>
            <a:endParaRPr lang="en-GB" sz="2000" dirty="0"/>
          </a:p>
        </p:txBody>
      </p:sp>
      <p:sp>
        <p:nvSpPr>
          <p:cNvPr id="4" name="Rectangle 3"/>
          <p:cNvSpPr/>
          <p:nvPr/>
        </p:nvSpPr>
        <p:spPr>
          <a:xfrm>
            <a:off x="827584" y="5805264"/>
            <a:ext cx="7560840" cy="338554"/>
          </a:xfrm>
          <a:prstGeom prst="rect">
            <a:avLst/>
          </a:prstGeom>
        </p:spPr>
        <p:txBody>
          <a:bodyPr wrap="square">
            <a:spAutoFit/>
          </a:bodyPr>
          <a:lstStyle/>
          <a:p>
            <a:pPr algn="ctr"/>
            <a:r>
              <a:rPr lang="en-GB" sz="1600" dirty="0">
                <a:hlinkClick r:id="rId3"/>
              </a:rPr>
              <a:t>https://ethics.org.au/ethics-explainer-panopticon-what-is-the-panopticon-effect/</a:t>
            </a:r>
            <a:endParaRPr lang="en-GB" sz="1600" dirty="0"/>
          </a:p>
        </p:txBody>
      </p:sp>
    </p:spTree>
    <p:extLst>
      <p:ext uri="{BB962C8B-B14F-4D97-AF65-F5344CB8AC3E}">
        <p14:creationId xmlns:p14="http://schemas.microsoft.com/office/powerpoint/2010/main" val="37874215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80629"/>
            <a:ext cx="8880986" cy="666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4294967295"/>
          </p:nvPr>
        </p:nvSpPr>
        <p:spPr>
          <a:xfrm>
            <a:off x="2341409" y="1412776"/>
            <a:ext cx="4413176" cy="4525963"/>
          </a:xfrm>
        </p:spPr>
        <p:txBody>
          <a:bodyPr>
            <a:normAutofit fontScale="70000" lnSpcReduction="20000"/>
          </a:bodyPr>
          <a:lstStyle/>
          <a:p>
            <a:pPr marL="0" indent="0">
              <a:buNone/>
            </a:pPr>
            <a:endParaRPr lang="en-GB" dirty="0"/>
          </a:p>
          <a:p>
            <a:pPr marL="0" indent="0">
              <a:buNone/>
            </a:pPr>
            <a:r>
              <a:rPr lang="en-GB" dirty="0"/>
              <a:t>One  way  to challenge  and  problematize  both  surveillance  and  acquiescence  to  it  is  to  resituate  these technologies  of  control  on  individuals,  offering  panoptic  technologies  to  help  them observe  those  in  authority.  </a:t>
            </a:r>
            <a:endParaRPr lang="en-GB" dirty="0" smtClean="0"/>
          </a:p>
          <a:p>
            <a:pPr marL="0" indent="0">
              <a:buNone/>
            </a:pPr>
            <a:r>
              <a:rPr lang="en-GB" dirty="0" smtClean="0"/>
              <a:t>We  </a:t>
            </a:r>
            <a:r>
              <a:rPr lang="en-GB" dirty="0"/>
              <a:t>call  </a:t>
            </a:r>
            <a:r>
              <a:rPr lang="en-GB" b="1" dirty="0">
                <a:solidFill>
                  <a:srgbClr val="0000CC"/>
                </a:solidFill>
              </a:rPr>
              <a:t>this  </a:t>
            </a:r>
            <a:r>
              <a:rPr lang="en-GB" b="1" dirty="0" smtClean="0">
                <a:solidFill>
                  <a:srgbClr val="0000CC"/>
                </a:solidFill>
              </a:rPr>
              <a:t>inverse  </a:t>
            </a:r>
            <a:r>
              <a:rPr lang="en-GB" b="1" dirty="0" err="1">
                <a:solidFill>
                  <a:srgbClr val="0000CC"/>
                </a:solidFill>
              </a:rPr>
              <a:t>panopticon</a:t>
            </a:r>
            <a:r>
              <a:rPr lang="en-GB" b="1" dirty="0">
                <a:solidFill>
                  <a:srgbClr val="0000CC"/>
                </a:solidFill>
              </a:rPr>
              <a:t> “sousveillance”  </a:t>
            </a:r>
            <a:r>
              <a:rPr lang="en-GB" dirty="0"/>
              <a:t>from  the French words for “sous” (below) and “</a:t>
            </a:r>
            <a:r>
              <a:rPr lang="en-GB" dirty="0" err="1"/>
              <a:t>veiller</a:t>
            </a:r>
            <a:r>
              <a:rPr lang="en-GB" dirty="0"/>
              <a:t>” to watch. </a:t>
            </a:r>
          </a:p>
          <a:p>
            <a:pPr marL="0" indent="0">
              <a:buNone/>
            </a:pPr>
            <a:endParaRPr lang="en-GB" dirty="0"/>
          </a:p>
          <a:p>
            <a:pPr marL="0" indent="0" algn="ctr">
              <a:buNone/>
            </a:pPr>
            <a:r>
              <a:rPr lang="en-GB" dirty="0"/>
              <a:t>Mann et al (2003:332)</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492754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smtClean="0">
                <a:solidFill>
                  <a:srgbClr val="0000CC"/>
                </a:solidFill>
              </a:rPr>
              <a:t>Sousveillance: </a:t>
            </a:r>
            <a:r>
              <a:rPr lang="en-GB" sz="3200" b="1" dirty="0" err="1">
                <a:solidFill>
                  <a:srgbClr val="0000CC"/>
                </a:solidFill>
              </a:rPr>
              <a:t>surveilling</a:t>
            </a:r>
            <a:r>
              <a:rPr lang="en-GB" sz="3200" b="1" dirty="0">
                <a:solidFill>
                  <a:srgbClr val="0000CC"/>
                </a:solidFill>
              </a:rPr>
              <a:t> the </a:t>
            </a:r>
            <a:r>
              <a:rPr lang="en-GB" sz="3200" b="1" dirty="0" err="1" smtClean="0">
                <a:solidFill>
                  <a:srgbClr val="0000CC"/>
                </a:solidFill>
              </a:rPr>
              <a:t>surveillers</a:t>
            </a:r>
            <a:endParaRPr lang="en-GB" sz="3200" b="1" dirty="0">
              <a:solidFill>
                <a:srgbClr val="0000CC"/>
              </a:solidFill>
            </a:endParaRPr>
          </a:p>
        </p:txBody>
      </p:sp>
      <p:sp>
        <p:nvSpPr>
          <p:cNvPr id="3" name="Content Placeholder 2"/>
          <p:cNvSpPr>
            <a:spLocks noGrp="1"/>
          </p:cNvSpPr>
          <p:nvPr>
            <p:ph idx="1"/>
          </p:nvPr>
        </p:nvSpPr>
        <p:spPr/>
        <p:txBody>
          <a:bodyPr>
            <a:normAutofit/>
          </a:bodyPr>
          <a:lstStyle/>
          <a:p>
            <a:pPr marL="0" indent="0">
              <a:buNone/>
            </a:pPr>
            <a:r>
              <a:rPr lang="en-GB" sz="2800" dirty="0"/>
              <a:t>Examples </a:t>
            </a:r>
            <a:r>
              <a:rPr lang="en-GB" sz="2800" dirty="0" smtClean="0"/>
              <a:t>include</a:t>
            </a:r>
            <a:r>
              <a:rPr lang="en-GB" sz="2800" dirty="0"/>
              <a:t>:   </a:t>
            </a:r>
          </a:p>
          <a:p>
            <a:r>
              <a:rPr lang="en-GB" sz="2800" dirty="0"/>
              <a:t>customers photographing shopkeepers;  </a:t>
            </a:r>
          </a:p>
          <a:p>
            <a:r>
              <a:rPr lang="en-GB" sz="2800" dirty="0"/>
              <a:t>taxi </a:t>
            </a:r>
            <a:r>
              <a:rPr lang="en-GB" sz="2800" dirty="0" smtClean="0"/>
              <a:t>passengers  </a:t>
            </a:r>
            <a:r>
              <a:rPr lang="en-GB" sz="2800" dirty="0"/>
              <a:t>photographing  cab  drivers;  </a:t>
            </a:r>
          </a:p>
          <a:p>
            <a:r>
              <a:rPr lang="en-GB" sz="2800" dirty="0"/>
              <a:t>citizens  photographing  police officers who come to their doors; </a:t>
            </a:r>
          </a:p>
          <a:p>
            <a:r>
              <a:rPr lang="en-GB" sz="2800" dirty="0"/>
              <a:t>civilians photographing government officials; </a:t>
            </a:r>
          </a:p>
          <a:p>
            <a:r>
              <a:rPr lang="en-GB" sz="2800" dirty="0"/>
              <a:t>residents beaming satellite shots of occupying troops onto the Internet.</a:t>
            </a:r>
          </a:p>
          <a:p>
            <a:pPr marL="0" indent="0" algn="r">
              <a:buNone/>
            </a:pPr>
            <a:r>
              <a:rPr lang="en-GB" sz="2800" dirty="0" smtClean="0"/>
              <a:t>(Mann </a:t>
            </a:r>
            <a:r>
              <a:rPr lang="en-GB" sz="2800" dirty="0"/>
              <a:t>et al </a:t>
            </a:r>
            <a:r>
              <a:rPr lang="en-GB" sz="2800" dirty="0" smtClean="0"/>
              <a:t>2003)</a:t>
            </a:r>
            <a:endParaRPr lang="en-GB" sz="2800" dirty="0"/>
          </a:p>
        </p:txBody>
      </p:sp>
    </p:spTree>
    <p:extLst>
      <p:ext uri="{BB962C8B-B14F-4D97-AF65-F5344CB8AC3E}">
        <p14:creationId xmlns:p14="http://schemas.microsoft.com/office/powerpoint/2010/main" val="4039000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00CC"/>
                </a:solidFill>
              </a:rPr>
              <a:t>References and images</a:t>
            </a:r>
            <a:endParaRPr lang="en-GB" b="1" dirty="0">
              <a:solidFill>
                <a:srgbClr val="0000CC"/>
              </a:solidFill>
            </a:endParaRPr>
          </a:p>
        </p:txBody>
      </p:sp>
      <p:sp>
        <p:nvSpPr>
          <p:cNvPr id="3" name="Content Placeholder 2"/>
          <p:cNvSpPr>
            <a:spLocks noGrp="1"/>
          </p:cNvSpPr>
          <p:nvPr>
            <p:ph idx="1"/>
          </p:nvPr>
        </p:nvSpPr>
        <p:spPr/>
        <p:txBody>
          <a:bodyPr/>
          <a:lstStyle/>
          <a:p>
            <a:pPr marL="0" indent="0">
              <a:buNone/>
            </a:pPr>
            <a:r>
              <a:rPr lang="en-GB" dirty="0" smtClean="0"/>
              <a:t>References can be found in the notes section of the presentation. I will share using Twitter and SlideShare </a:t>
            </a:r>
          </a:p>
          <a:p>
            <a:pPr marL="0" indent="0">
              <a:buNone/>
            </a:pPr>
            <a:endParaRPr lang="en-GB" dirty="0"/>
          </a:p>
          <a:p>
            <a:pPr marL="0" indent="0">
              <a:buNone/>
            </a:pPr>
            <a:r>
              <a:rPr lang="en-GB" dirty="0" smtClean="0"/>
              <a:t>Where images are not cited, they have been obtained from Pixabay; and are free for use, no attribution required</a:t>
            </a:r>
            <a:endParaRPr lang="en-GB" dirty="0"/>
          </a:p>
        </p:txBody>
      </p:sp>
    </p:spTree>
    <p:extLst>
      <p:ext uri="{BB962C8B-B14F-4D97-AF65-F5344CB8AC3E}">
        <p14:creationId xmlns:p14="http://schemas.microsoft.com/office/powerpoint/2010/main" val="2731029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oogle, Glasses, High-Tech, Modern, Design, View, Gla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3" y="5730"/>
            <a:ext cx="9144000" cy="68522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730"/>
            <a:ext cx="9144000" cy="2271142"/>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"Equiveillance</a:t>
            </a:r>
            <a:r>
              <a:rPr lang="en-GB" sz="2400" dirty="0"/>
              <a:t>, sousveillance, or counterveillance were supposed to bring power to the people; </a:t>
            </a:r>
            <a:r>
              <a:rPr lang="en-GB" sz="2400" dirty="0">
                <a:solidFill>
                  <a:srgbClr val="FFC000"/>
                </a:solidFill>
              </a:rPr>
              <a:t>Google Glasses could have been another tool for that kind of empowerment</a:t>
            </a:r>
            <a:r>
              <a:rPr lang="en-GB" sz="2400" dirty="0"/>
              <a:t>. But at the same time, such technology just democratizes sur-veillance in the sense that almost everybody will be able to conduct large-scale surveillance</a:t>
            </a:r>
            <a:r>
              <a:rPr lang="en-GB" sz="2400" dirty="0" smtClean="0"/>
              <a:t>." </a:t>
            </a:r>
          </a:p>
        </p:txBody>
      </p:sp>
      <p:sp>
        <p:nvSpPr>
          <p:cNvPr id="5" name="Rectangle 4"/>
          <p:cNvSpPr/>
          <p:nvPr/>
        </p:nvSpPr>
        <p:spPr>
          <a:xfrm>
            <a:off x="4598268" y="5949280"/>
            <a:ext cx="4232890" cy="646331"/>
          </a:xfrm>
          <a:prstGeom prst="rect">
            <a:avLst/>
          </a:prstGeom>
        </p:spPr>
        <p:txBody>
          <a:bodyPr wrap="none">
            <a:spAutoFit/>
          </a:bodyPr>
          <a:lstStyle/>
          <a:p>
            <a:pPr algn="ctr"/>
            <a:r>
              <a:rPr lang="en-GB" dirty="0"/>
              <a:t>Wearable Computing for Sousveillance </a:t>
            </a:r>
            <a:br>
              <a:rPr lang="en-GB" dirty="0"/>
            </a:br>
            <a:r>
              <a:rPr lang="en-GB" dirty="0"/>
              <a:t>Weber </a:t>
            </a:r>
            <a:r>
              <a:rPr lang="en-GB" dirty="0" smtClean="0"/>
              <a:t>2012</a:t>
            </a:r>
            <a:endParaRPr lang="en-GB" dirty="0"/>
          </a:p>
        </p:txBody>
      </p:sp>
    </p:spTree>
    <p:extLst>
      <p:ext uri="{BB962C8B-B14F-4D97-AF65-F5344CB8AC3E}">
        <p14:creationId xmlns:p14="http://schemas.microsoft.com/office/powerpoint/2010/main" val="18177102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Bubble, Air, Water, Round, Transparent, Clean, Circ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56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2653866" y="5925277"/>
            <a:ext cx="3275856" cy="576064"/>
          </a:xfrm>
        </p:spPr>
        <p:txBody>
          <a:bodyPr>
            <a:normAutofit fontScale="92500"/>
          </a:bodyPr>
          <a:lstStyle/>
          <a:p>
            <a:pPr marL="0" indent="0">
              <a:buNone/>
            </a:pPr>
            <a:r>
              <a:rPr lang="en-GB" sz="1800" dirty="0">
                <a:hlinkClick r:id="rId4"/>
              </a:rPr>
              <a:t>http://www.thefilterbubble.com</a:t>
            </a:r>
            <a:r>
              <a:rPr lang="en-GB" sz="1800" dirty="0" smtClean="0">
                <a:hlinkClick r:id="rId4"/>
              </a:rPr>
              <a:t>/</a:t>
            </a:r>
            <a:endParaRPr lang="en-GB" sz="1800" dirty="0" smtClean="0"/>
          </a:p>
          <a:p>
            <a:endParaRPr lang="en-GB" dirty="0"/>
          </a:p>
        </p:txBody>
      </p:sp>
      <p:sp>
        <p:nvSpPr>
          <p:cNvPr id="7" name="AutoShape 2" descr="data:image/jpeg;base64,/9j/4AAQSkZJRgABAQAAAQABAAD/2wBDAAoHBwgHBgoICAgLCgoLDhgQDg0NDh0VFhEYIx8lJCIfIiEmKzcvJik0KSEiMEExNDk7Pj4+JS5ESUM8SDc9Pjv/2wBDAQoLCw4NDhwQEBw7KCIoOzs7Ozs7Ozs7Ozs7Ozs7Ozs7Ozs7Ozs7Ozs7Ozs7Ozs7Ozs7Ozs7Ozs7Ozs7Ozs7Ozv/wAARCAFaAOwDASIAAhEBAxEB/8QAHAAAAQUBAQEAAAAAAAAAAAAABQIDBAYHAQAI/8QAWBAAAQIEAwIJBQkNBQcEAgMAAQIDAAQFEQYhMRJhBxMUIjJBUXHwFYGRodEWIyQzQlJicuElJjQ2Q0RTVXSUsbLBF5KT0vE1N0VUY4KzZHOiwieDVnWE/8QAGQEAAwEBAQAAAAAAAAAAAAAAAAECAwQF/8QALBEAAgICAQMCBgICAwAAAAAAAAECERIhAzFB8CJRBBMyYZHR4fEjoTNCsf/aAAwDAQACEQMRAD8AqtdrtYaxBUWmqrOobRNupSlMwsBICzYAXyEQPdDXP1xP/vK/bEivyqziKpKDLhvOO2y15xgYph0H4tY80USyYcQ1u3+2J/8AeV+2Pe6Gt/rif/eV+2LbgHAVPxTJzT9QemmVMOBKQ0Ui4I3gxbf7GcP/APO1D++j/LCsEZIcQ1v9cz/7yv2x73RVu1/LM/8AvK/bGsPcDmH0NLWJ2fulJPTR/liqYAwJTcVS865PPzbKpdaAkNFIvcHW4PZBYFR90Vc/XM/+8r9se90Vb/XM/wDvK/bErFNGYomJZ2myynVMsLASpdio5A52A7YueCuDakYjw6iozkzONurcUkhtSQLA70mDsF7ooRxFW/1zP/vK/bHPdFXP1zP/ALyv2wQpNDlZ3GLVGdceSwuaLJUANqwJHdfzRpx4G8OJ1nKgN/GIH/1gY0ZD7oq3+uZ/96X7Y97o63+uah+9L9sajWOCfDsjSJ2canJ0usMLcSFOoIJAJF+bGO2sb6wAEfdFXP1zUP3pftj3uirn64qH7yv2x5p+nFd3pZSgSSOoWtkMj1Hr6752tGlU3gup09Qpef2SHH2kuhAdNrEXIuR3W7Ou9oBGae6KufrmofvS/bHvdHXP1zP/AL0v2xq39k1HWBtPpTYgGzvVp2a+zzirYUwzTq7ieo0lbdkSqDsq7SkqST167Q9EAFS90db/AFzP/vS/bHjiOufrmf8A3pftg/i+hU7C1WYpzjKnFcUh1RSq4N1EEXy6hFgmeDaSYwc5WFGyhIiY5izfa2bgWI07YLGUH3R1z9cz/wC8r9se90dc/XM/+9L9sQGkJU6lJ0KgI2trglwm42g8qmyVAZCYT7IGIyP3RVz9cT/70v2x73R1z9cz/wC9L9sbCvggwq2LrenUjtL6f8sUjhDwhRsM+T/Jbzq+UKUHNtwKta1tBvMKxlV90dc/XM/+8r9sd90Vc/XM/wDvK/bGwDggwshtK1uTqRYXJfAH8ISeCjCAB+EzP7yn2QWBkPuirn64n/3lftj3uirn65n/AN5X7YJ4RocnW8ZMUmb2+TLU4DsKsqyUkjPzCNMf4KsHSxAfffaKtNuZSm/pEMDIPdFXP1zP/vK/bHvdHXP1xP8A7yv2xpVZ4HZUyK36DOurdA2kNPFKkr3BQAtGUPNracU2tJSpJsoEZgwCJvujrf64n/3lftjSuDidm5/D77s5MvTDgm1JCnXCsgbCMrnvMZHeNV4LvxamP2xX8iITGip15hJrtQIYmyeUuEkHI84+qBy5dAvdmcHfBStKSK5P3VNj4S70dOkrTdEBxbd8nZ3r6t5js+Xo5Pm+eM8yXW7hlU+gE52OsbLwaFRwpdSnVK49dy70uqMhl320n8Jmxl82/gRsHBusOYWuFuLs8rNwWOgiOSGMbL4+TKVGT1hx3y5OpMzPBPKXMhe3S6o0DgiSlMlUtlbiruNnni3UYo9WmE+Wp0GemU/CF5cX9KL7wVOpXKVEJfW6AtvppsRkYU41EcJXMp+Nqc+/jOorRysJLgsUsqUnop0MaLwcMrl8JNoXxhIdWffEFJ17DDlSx7R6XUXpCYD/ABrJsopRcaX7YMUerS1akBOym1xRUU84WNwbRlK8ehpGsupj1BQk8JDJ5ZcifVzSi1+cqLjwsMTT1NkOSF0KDyr8Wgq+TugFRLjHLR5W0q84vmFGeqsrxo1dxDJYfZZcnAuzqilOyOsRc400kTCVps+f55ioSzYMw68hCshxjakg+mBSkgn41N+6NWxtiynYgprLEm4EKbc2zxqQQRa2XpjO1oJVflEsdD0e6DB90Cl7MEWz19EfQqULc4KihpKlOKpBCUpFyTxeQAjCHWCbe+y5tnzfNH0JSpxul4DlZ54FTcrT0uqCNSEoubeiM5KjVHz29T6wy2p16UnW0JF1LU2sADeYu/Atc4nnL5nkh/mTBLEnCtSKxh6eprElNocmWi2lSwmwJ7bGBvAt+M85+yH+ZMJAMcMf46tfsbf8y40eqf7q3P8A+pT/AOMRnHDIfvza/Y0fzLjR6r/updv+qU/+MQuwdz56OsGMKOLOLKSNpR+GNZX+kIDQXwp+NtJt/wA41/MIoRrfDIopwgxskj4WjT6qoxFClKdRtEnMaxtvDN+J7H7Yj+VUYk18ajvEJAz6B4R5eYmsBTbMqy486rirIaSVKPPTfIRhUxSqvKMl6ZkJxloarcaUlI85EfRdfrrOG6C5VZhpbrbOwChu1zcgdffGY4w4T6diPDkxS5eQmWnHSkhbhTYWUD1HdAMBcF2fCBT+53/xqizcN34VR/qPfxRFZ4Lf94FPz6nf/GqNgxHX6DSJ6RlawyFuTaillSmQsJzANydBmIGCAPA+J73KvGa2wxyg8n2/m2F7br39cZRi/ihi6rBm2xyty1tOkb+uNux3W57DmGFTlLlm1EKCCo6MpOQUB152Hnj55cdW66pxxRUtZJUo6knWABBGUapwW/i1Mftiv5ERlkapwW/i1M/tiv5EQMEVGuu2rtRHGTAHKXNBl0lRAU+kg/CJm975pifXFJ8u1AcfMpPKncgi4HPPqgUoknmvTHnRHoZ6R5+O2SGpnZP4TMJzv0Y2Xgwc4zCW1tqX8IWLqFjoIxlpicdbKmOVuC9jssk2OUWWhYpxRQKfyKTlHFN7ZXd2TWTc/wCkZcryjSNeKOLsG1mdPlqe+GuC0w5lxf0jF/4In1PydT2ni7ZxuxItbJUZdPzE6Zp1+bU6248orUFMlOZN+uJ9AxvVMNJfRJOsqD5BXxrV9Oz0wuR5RpFQjjKw7jSpraxdUWuVpSErA2S3e3N7fPGhcHj3KMKNuFxLh41znJFvlRi1Qrs3V6i9OPvN8c+oFQS1le1sos1GxJi2iyCZOTlLtBRVz5Jd7mCUcoJLqEW1NthGkTu1jhlvlMur4YobIRzukYvGMKLP1qVl25EMFTaypQe0tGMMV6clKuKgl+WEwh0uc5vIKvFnluEnFU27xcryOYXa+y3LqUbZZ2B3w5wdpxJg1TjIlzmAsQhpTixTQlCdpXcLX6t0UtLZXb3ySOmo7otc5jzGSJVwzUqwyyU7KlrllJAvlqe+KZLvOuuIZaYlXXFZJSlNyTl1CGlL/sHpTpef6FvSxGV5LzZRtEykjgteTzQfJChlp8VGOro9aUb+RFd3EK9kH5jFGMm6EulO0gJlCwWD8HVkjZI17ow5FZ0wa6GfrbIJGyjzHvjQ+BhJGJZs7IHwQ9f0kxn6m1FRBZSDc5bWkGcP4hnsLzS5unMNh1xHFkr5wtcHTzRkbY2H+GMXxm1l+Zt/zKjT1yD1U4PESEuUh2YpqG0bRsLlA1jFKu/iLGM6iqP0559QQGwuXZOzYG/V15xZpXGePpOTZlWaO7xbLaW03k1E2AA/pC7EUQv7HMT2+MkP8ZX+WK5hplbGM6ayvpNzzaTbS4WBFpmOE3G0oQmalkMk/pJUpv6YpTFRflam3Um8pht7jkki42gb6d8CCjY+GXPCDH7Wn+VUYi18ajvEWes4yxDjCWbpkw2l8cZxiG2GOcSAezdeAzlDrEugvuUucbbbG0pS2FAJA6zlDE0b/jKizWIcJP0ySU2l53iykuEhOSgTmAeyMu/saxN+mp/+Mr/LDCeFzFSUgByVsB+gEe/tdxWfysr/AIA9sACeDmUckOE2Wk3iC4wt9tWzpdKFA29EH+G4kTdHsSOY6fWiKXRpvEaa0cRUySefmC64ouIYK0bSr7Wn1omYjfxjilxhdTpU0oy4UEcXKKTra/VuEAjVsOTTON+D1LM4raU6yZeYPWFgWv36KjBahJO0+ffk3xZ1hxTahvBtFow5PY1wu081TaXNht5QUpLkopQuOzKAuJJmqT1WXOViVVLzT4ClAtFvaAyvbzQdw7AiNV4LvxamP2xX8iIyoxqvBb+LUx+2K/kRAxoqVbmEIrtQHLZhBE25cJRcDnnSB6JxQUNmdfsPod0P4gnHBiGpJ5UuwmnAE7P0zlA1E48hXNmFeiOrPoc2GzaOCRZcw5NkuKcPKzmoW+QmLfP1im0so8oT0vK8ZfY45wJ2ra2v3xT+CJ9cxhubU45tkTZF7W+QmBnDK5sKpHv4avx2RTe/Q8eeOdq5G61E0Np+mVmWPFOy08wrI7JS4kxmvCNgSTkJRVapezLNIID7ITdIvkFDszMQOC6ZnFYpDTEyHJctqLyUosNnqPptGkY3fal8G1Nbq0oBZKQVC42ibD1kQfS9B9SMHp+yKjLWmkK98SOhvj6VtlHzdSnSalL/AAlj45OqN4j6R+TF8nYnj7nzbUkXq03aZlvj16j6UXDglQRil47bCvgivi9ekiKvUkFdWmrvyPx69R9KLfwUs8XiV5W1LKvKK+KPOHORGsk8DKLWRcuEkXwLP9DVvp6fGJjJ8DJJxnS+awPfx0TnoY1vhFTtYInxZtXxeThy6aYyvBLGzjOmkNy2T/yF3IyPjzRlC8WayayRvDjiGWlOuLCEIBUpR0AGpgZLYpoE4+GJesSbjquigPC57okVsXoM+LA3lnMj9Ux808WsOc1kBV8tlfXGSVmjdH0LiPBtHxLKuImpZCH1DmTKEgLQe/r7jHz1VKc/SanM0+YHvku4UKsdbHXu64+ksPGb9ztP5eFCZ5OjjdrW9uvfGHcJOy/jypLZTdO0hJI61BCQfXAuobNO4JvxGY/95z+MWGp4kotGfSxUqizLOrTtJS4bEi9r+qK/wUAjA7AIt785/GKRw0391Epl+ZJ/nVBWwvRrrL9MrskVNOS09LLFjYhaTuMZHwo4JlaHxVXpiC3LPubDrI6LarEgjsBsYd4FuW+W57YC+RcR7583b2hs+e2164uXCzMMM4Dmm3VALecbQ0D1q2grLzAwqHejLuDNV+ECm5k85z/xqja8Y/iZWf2F7+QxiXBj/vBpne5/41RtuMfxMrP7C9/IYbEmfNe1c5qPohOV+l6o4VG+seBN9YAs3PgcH3lr/bF/ypi4zlXptOWlE9Py0qpYukPOpQSN1zFP4HDfBa7/APNr/lTFZ4bCU1emW/QK/mhdxo033UYe/XlP/eke2Mg4W6hJVDEks7IzbMyhMqElTTgWAdpWVxFH27X6Poj20TfJEHQBqNV4LfxamP2xX8iIzG4N/emvTGocGSSnDkxcAXnFEWN/kIgbCihYgc++GpAvn8Mdy2dOeYHBwnIvf/GJuIlqOI6mnbFhNu9X0zEADP4xOvZGlmVG1cDmeF5vnX+GH+RMWquYXo+IiyapKl/iL7Hvik2va+hHYIqnA3+K83ofhitPqJhjhartVozlLFNn3pXjQ7t8Wq21bZtf0mIfU0ReaVQqZRGCzTZNuXSelsjNXeTmfPGX8LVbrHLEUxyUMtT0nbQs84Pq7b6ZdkJwJwiVh2uS9NqkzytiaWG0qX00KOmfWI0fF1Hl61hmdlXmwtQaUtonVKwCQRC6BXY+fqXNuGpSwKWjd1HyR2iPpvqj5dpZtU5UZfHI/iI+ouqKbsSSXQ+bZ+oKNVnByeUPv69U7zFz4JneMxNMHipdHwRXxR+kmM9qaCatOEBPx6+veYvHA6kjFb/NH4EvMG/y0Q3NtUSoJO0jROEI7OC548Whzoc1w2HTEZrg1rbxdT1iTlUWevdty5HS08dUaHwn/iFUMr5t5Xt+UTGR4BFsb0o8Vb3/AKjuMOM6TQShk0z6EfZbmGHGHU7TbiShQ7QRYiAsjgjDNNmEzEtSGEupN0qVddj2i5ME6q6tmkTjqL7TbC1J2TY3CScowxrhBr0o8lxMzNG3U4+Vg+YxCV9ynfsbLieeq0hRnXqNIibmRokqtsj51uvuj58mpSbddW8/LrU6tW0tSl3JJzP8fXH0HhSue6PDstUlNBtbgIWgZgKBsbboyzhIpErTMUKWzJOFE0gPHi1WAUTY2Hm9cacdN0yZ31ReuCpBbwQwlSSk8a5ke+DVWwpQ67NomqnIImXm07CVKUoWFybZHeYEcGASMGM7Damxxi+ao3OsAOEyr1Kn12Wbk5qfZQZcKIlnSlJO0dQDCwyligyqNmiSFNkqXLCXkJVqWaHyG0gCMX4U6jWpytplahKLlpRi/J0DnJcHz9rrO7qix4AxnU5qropVRVMPoeB2HHrFSCBe1+u9uuLRwg0hiq4RnC4glyWQXmlJ1SU627xcQnBxlTHGakrRknBo3s4/phsrVzUf9NUbTjH8TKz+wvfyGMf4OSU46pwKn8y5cLGXQXGw4uzwfWMyPgTun1DBJU6CLT2fNBBtpCbRKVvWvzphvZSTmtQ/7YeJOSNu4G/xKX+2L/lTFnrOFaLiB1t2qSKZlbSSlBK1Cw8xEVrgfAGDVhJuOVrztb5KYHcKeIqvRalINU6pOSiHGVKWE9ZvrGb6mierDFW4PMKS9HnX2aShLjUu4tCuNXkQkkHWMEULGLJNY2xM6wtlyuvOtuJKVpyzBFj1RWjmYaQrs55o1bgvIOGpiybfDFfyIjKY1Xgu/FqY/bFfyIgY0Z/iIlWI6mLp/DHer6ZgelNjfaTE7EI++Sp9H8Md1+uYhIO5GvXBYUbXwN/itN6fhh0+omIfC/R6lVnKV5PkXpriw7t8Ugq2b7Fr+gxB4M8XUKg0CYlanPIl3VzRWlOwpV07KRfIHsi4/wBpeEP1un/Bc/ywmMoOAMAVgV+WqdSlFSkvKrDgDospahoANdbRq2IZ5unYen5t1QSlphZz7bWA9Nor8xwpYUZTtNzjswepLbKgT/esIzTGnCDOYqAlGmRKyCFXDe3dThGhUf6fxg6gVOVd4mabd+YsK9Bj6jlZhE3KNTDagpDqAtKgciCLx8sbJFjsj0xouBuEtNFlUUqrNLXKI+KdRmpsdhHWP4QxAzFWAa5J12aVK012alnnFLacZBVkSTYjqIvFw4LMI1GjTEzU6lLKlluN8U02s861wSSOrQRa5XHGGZtsLbq8ukdjp2D/APK0RKlwj4ZpzaimdM0sC4RLIK7+fT1xJRB4WpxLODlS1rqmnkJCb52B2ifUIzDAbSk43pd21C0wOvTIwjFmKZvFtTTMTEuttlpJSyylVwkdZ3kw1hKbYpWKpCdmw40wy7trXYqsM+oDOGHY+gqw2t6izzTaCta5dxKUp1JKTYCMAlcBYmm5hLIo0yjaPScGwkDvMbD/AGmYT/WK/wB3c/ywhfChhJCbifcXuEuu/wDCAQWwpQxhzDsrTCsLW0CVqGhUTc23RkvC3UG5vF4YaUo8lZS2spOW0TtEd+Yiw4g4YZfk6mKFKvFxSbcoeTYI3hPX57RlEw+7MPuPvOOuLcO0tasySdSYBm6cE9/cMxe59+c174AcKFDq9TxBLPU6RnX20ywSpbAuAdpWXfnHOD/HWH6FhVqRqM4tqYS4tRTxSlZE5ZgRZf7U8ID/AIiv/AX7IpNp2ia1QA4PcEVORqaKtVQ6xxQPFsuKBKiRa9hoLE6xb8cTzMhhCoLdWU8Y0Wk7OpKssh54CTvC9hiXbUZczM0sDmpQ1sgnvVa0ZjinHdRxTNoU4rksq0btsNm4G8nrMVk5STkTVJ0GOD/ijjanlL76lXcsFpsDzFxsFflXZ7D9QlGAS6/LuNoAI6RSQIxDBtfk6XiOVnZ+ouBlsqKwWr6pUOreRGojhPwmf+IL/wABfsjTm3JNGfGqTTM7PBziomwll2Jtmtv/ADQPqeDa3RZQTdRQWGCoI2yUqserIE9nqjVf7TcKfrBXnZX7IAY0xxQ6xQDKU6oAv8ahfPZVaw7xDU5N00TKCUbTCvBNYYRWA4HBypedrfJTEDhMwvW6/UJJ2lSoeQ00pKyVJFjcHrMRsC40oVEoS5SoVBKXuOK+a2q1iEjq7osn9peFM/ulp/0leyM5xak6RpBpwVsy9XB1jIpI8lN+Zxv2wGrOGqrQHW0VRhqWW6CpAKkm4GuhjaF8JmFEA3qN7djaj/SM84S8S0vEU3IrpjyHkstrSsrSU2JItr3QK29g0q0UhwZEWYOWo88abwZJ2cOTGmc2o5G/yERmZTYZplz1axpvBp+Lr/NSn4Wron6CIfJFVYuNuzO8RIPujqZ5n4W6dc+mYHNpKlhICbntOUFK+PvjqfvbZ+GOjNWfTO+Isg1tzbaSw28Cegpdgcx13jKO3RrLSstlDwq/PyqVqp8moKIssuE/N7Dv03xMc4OZtQ2kMyY0y21botuGJVlqnN7EkmXKgDshV79GDyZdBTmymK5YqL0Y8FzjbZk54OKqsgBqWSNzphbvBrUUsqKUMKUNPfDGqGTaCiQwm/fC1MNqQUlm47L98ZvobqLs+fapSZmlvlqZl+LUD1L2ogp1ySfTGtY1pck3JOPikca4Lnb4yxHSN4yZezxhskpF+jfSFF2NqhYAH5NXpj2xY5trNj2xzmK+Q4TbqMKAT1oetuhlIUlLY1Ze16jCFbPUh0Z9Zjiii1k8aDbrjic8iXPN5oBiR1dMd0dGzlm5e/shRCAnNTo7x3Qm6QDZxzq6oCaPBdgOe5lHAs5e+LEJVe+SlHvjl7X5xiiRSl5ZOKMcuPnH0Rwqv8r1R4E/OgA8bfOjwO+Okn5w17I4SesiGIUl1aDdKreaJjFQmL2L6E/WReISRn0gPNDraQSDxyEkdo+yLjJroRKKYTE+4u152X6tWu7d4zh+XmDs/h8oNOm33ePTEKWfW2oAPStgb85F+zx6YJIcUpsHlFONrZKTn1ePTHZCTa6nFyQp9PPwNF0rz5ZIHL5luyOFSlC3HSB32tDyXFj5VMy7YdIWpBPF0s2vfnDf48wim9Gdb8/QNWyoZ8ZJk6809/shpbCv/SnuV3wQWhXOvLU/r0c+t48whK5dSifgMnkbZO9+/wAWjNtGisGlop1alz15LjSuDT8XZjmJR8LVkk3HQRFCVK2UQaexrawd8ZxoXB4kJoL4DCWfhSualW18hGcYcv0m/E/UZxiJP3xVP3ofhbpvtZ9MwxTWg5NJSqU4/Mc3at1iJGIEXxHUveFEmcdzCteeYj0+XU5NIAlHXc9EKsfNGfF9SN+VehmzYXlw3Tm0iVWx17K1X7IsbabC2z1dsV/CraUU5sJl32sui6q5ixgZaGK+IfrZn8Iv8aEqQCTzT6Y44kcWqyVHL5Jz64X5jHHMkEna80c51VooOOg1yBfGyc06DexCrAHnZ+uMlWE7Z2UkZ6ExqmPuJ5IrjG59ZJNtk80d+6MsULKORHfGrOXjvYlNwRe9r9UOgosOc6PHj0Q1fvhQUQOmYlo3TCsjhyqVGYeZlmiVy6Urd2nEpCAq1syd8dXh6rMF8KQomW2ONDS0r2dogJ0OecG8L1EzzFc5a9KzMzMSzSEInnQ2hzZWnK906AdvVEnDEyxhquTlSqE3KtMJSE8llHkuJUVkW2czcJtfzDtiWUgG1hasTTs0yi23JrDb+28hIQo6C5VmcjluiFMUSqSbU25MMuNJk3Etv7VuapQ5o1zvaLEZyTplKrkvMvStTWufaUjadNnRZZ2xskE6i+fXnDkvUncS4frSXZySYm5iYl1NtuOpZSEISoWTtHqAHXANsrlLoVUrDS3ZIBTSFbCluLShO0dEgqIud0dlsO1adfmWEthC5VWw9xy0thKjeybqIzNshBoSqKhhqXozdSkWpqQnXFPcZMJQlaVAWWlWhtYjK5zic7Vkz9bqvI5umTco4ppK5adVxYf2E7JcSo2sbg5g3z64LEVA0WooTOFbJRyFQRMbVhsFRIHpMdcodSYcnW3GglUjsiYuRzdo2HfckadsWOaepMnI4rlafPNLZcWxyfaXcrsu6rH5VoexDV5GZw9Jvy80yqdqS2TOIBF0cSjYzG85+iGgANRwnV6W2pU2mWQQoJUgPtlQJNgNkG/XAielH5Cddk5lAQ8yooWkEGxG8RcseBM5PzU9LGilkPBSXZd8KedGnOG0b+YRSnlLeeW864FrcUVKUTmSeuBMTG/RHge6O20zGvbHtm3WPTFE0OtO2Ntlr/uEE5N4hXxUion55gSkWtkg95iVLuAEAy0ur6xt/WN+ORjyRtBlwlYuJamZ581Xfpn4tHkJKwbSFPNwTk5bqOnjqhLMupYJFPksh1u6a+z1RL5IAle1RJU65h+1ul68vVHScbSIzkqVEkU2SGp5r17dLTPTL1R0yZINqOwdTzX+/wBXshbkgQpVqM2nM5B/TpevL1R5UkkX+4a9SMpjv9cQxoiuSCtq4pCQNbB6+UX/AIPW+KoT6eTli80TslV78xGcUQyiSsXo8xa9sn949cX7ATaWqG8lMs5L/CCdhxW0TzEZ90Y8v0m3D9fn7M1xEge6Kp+8uX5Y7nfI887ohShbQ+naQ/e/yFWMS8RFJxHVPjPwt3r+mYiyiWlOgrExs9rYuYy43UkdfIrizZMJuBcikp5Ycvy+vXFpCrDRentiqYSflUySUMvTa9kZ8ck3GsWjjmwCVLWOrMRp8RTmYfC6gL2sz0/RDU08lCDznB9RN47x7W1bjVXv2RFn5lptva5U4j6qb3jFR2byl6TM8eVAreLfKJ4ZZJ2bIOXbFDUoqOalHviyYtqZmp1SBPzD2ybbK29kDIePNFbSc7lRHXFz6mPHdCR3mOg744o367x4G2d4g1JEsw24hbjz6m0JskFKNrnG9r5jLI+yJctSXHS3tPhCHFNIvYK6e6/VnEFmZdl9rilgbVvkg59uYyO+Ftzj7ZBQ6E2KSMhqnSFQ0TF08NTPFKmwhCigEuNgEBQJzzI7OvrGkNiRUupGU47m5lSy3mE2JJsL3y7D2QwibeSoEPJBTaxUL6A26t5hbk2+pal8cztKTsEhIHN0sMshlEs0TJLlMWllSjMI20lwOI4q2zsg2N95BG7KHm6Y2vbWmdRxaAoLJZAO0LDK5tbna3EQzOzQJJmmjdJQd6SDcabv4Q4Z+aUonblNCCOLTYi9zlax0GfdCZaTH/JTapRuaM4yhLhGZbFgCsp7b3yJ06oUmmJW8W+OZ2VKShtRbTzlKvbQ2tkcwTEITMxtCzjGWQsQAOdtC1t5vDnKpoKK9qVO1lYbIA7h1anMdphDpjs1Sy1KB9ExLOAhBIAtZRF7ei3feIKSQM2pdXn7odL8w40WSlkoUU7Q2wAdkWT19ht54aS2q4uwyb5dPu3+Lw7QqaGygqzCGu3JXdvj2yQM22zlfpd2+FFpR2RxCB/366b9/rjwl12F2Enft/bDTI2MkHPmp9MSZZIBN5Rtzsuu39YYDSr5teuHEIsReWJ1+Vbt8eaLjKiJRsNMyhVcpo7J10f06Xp+yJxpqghROH05A5pmb26fpGXqgRLsoVl5LdUSDo6R87x5oLin3aUr3PzvXYiY+v4tuMdK5LRxyhsYckSlSr0RwWvkJi9tfVv3RxySQEn7jTae5+/jvha6fdZAo1QTrkHu/wAWhzkKAmyqVVhfsc6r/bFppmbTXn8g9Mskrzp87reyXe7xfujQsBoSiiPBDT7Xwg3Dxub7CPVFAclFA3bkqojIfK6svb/CL7wfgihPApmEnlByfN1dBGm7sjLlrE04W8/P2ZniC3ulqdyofDHtPrmIbb3Fm6H3UH6PniXiEkYkqgv+eO/zmB4O8xz0ddhqRxTVJEjiqpMpTbTZCh19sEV8IteHQqJP1mUiH+Dah0jENbfkasyXRxBcas4pOYIvoew+qIsphZExwi+QNj3hM4pKk3PxaSSc/qiH3BOlQpHCLiAHaM8CewsiOucJGIFptyho5foR46oM8JuDKVhyXkJmlS6mUPLUhy61KubAjU98JewnR6dwVN1ualCak+Bxay4oW2l5ZXt0c4dsmr6lEnahNVF4vTTpcWeuwFoj+eNCnMK0dngnYrqJUioK2bu8YrrcI0vbSM8I3QXbGlR6++O3y1HojnXpHSMtRCA9r8pPohaSSkkqb07NYKYSozOIMSylLmHVNtvqUCpFriySevuheL6Kxh7Es1SpdanGmNmy3ANo3SD1d8JlAYquT0PRHSq4tZGef8Y5b6mUWTA+G5bE1fFPm3FNt8UpW00RtXHfAMroSQcuLPXr3w8ltTgNkS/b0rf1ifXqW1ScSTdNZAW1LvltJWcyN8W3hLwvSMPmlilSCGy+HOMCnVG9tm2p3mJfuWvYohSbkcTLk632/thYl1nMMS50PxndvjgYWSByRo3y6f2wvkylWtIIzyyd7t8Zt+eM0xft5+BviFHSWa7cnO7fDiZVdr8jbOn5Xu3xwSi8hyC98snO72+uEiXO0LyKztWAAX3Qr9n5+R0l1Xn4OcnJVbkYOmQc7vHnhS5VSUXMioZa8ZeOmWvYiQdFxlZcILINvgbwv9P7IdsVLz+hlSBn8HVl9K8K4vW8s5l9Lv8AHmhKmraMugZ9ffujoaNwQ09ax/r49MWmZuidLsNKJHIJtWfUv62vjqMGEMNpSoKptWAzGTv1tfHUYCSyG9vnMzuh6Bztnu8ZwX2Gdj3tmtggHr0Gfq+2KUqMpxJIZYubSVZFz1Lz/wBY8UsAgcVXEm40PXcev7IZZcAICnK2kbs8svV9kOF9tISRN1xJsL3ToLp9X2RqpnM19xtJZ5pUqtjMadvM08dkXbAmx5Fe4tUyocoNzMCyr7CPVFCE4sBIE/Vk5D5GnR9nqEX3ArhdojqlPzDxD9rzCbKHMRl3QpybiVxpZGXYhP3y1TP88e/nMDr74I4hJ90lUz/PHf5zA6JNiy8H86ZHG1Ld2rBb3FHPUKBT/WNQlaLxXC/Oz+xZsSQe2rZBSgEf0VGJSb65aaamGzZbSwtJ7CDcR9GVSdlmMMztdRZKnJDaCydRskpHpV64TGin4kmxi7g1mJ5PPVLT6ii3zdshI/urER+FV1NOwvRKMhVrWJTuQkD+Ko7wPPNzlNqdMfAcQl1DwSdPF0iAXC/O8oxe3LBXNlZdKbdhVdX8CIBFrk3qXLcDsk9V5dyYlEJBLTZsVnjDYX7Lw1Rjh3hAoVQlmqAxT3ZVACCgJJTcHZIIA6wbiIlQ/wBxEr/2/wDlMNcDP4PXPqNf/eBjKThKew9T6i4/X5BycQhF2UJsU7fYpPXfIa2/ppGG5uk46MxITmD2pKWDRU0+lA0uBYKCRY59XYYD8GFCkXKTUq47JpnpuWJSwyoXFwnayHaTleLJgStYrrlXmJiryplaahopab4nixt3FrXzOV90DBFW4OpqTouMpihOSDcxMLmVoamlAbTIQFXtlfO3UY7wqYgpzk7O0VNFZTOoW2pU/wA3bUNkG2l9DbXqiDhsgcMpubfDpj+C4j8KFMn04xqE+qSeEori9l8tnYPMSOlpqDABSrbh6Y1DgfqsqmdXS1U5szK9t0TdxtJTYDZ0vbLtjMNg9gi88EYIxqm4A+DuDXugAkcI1bkqhWXKYxRmWJiVmiXJpJSFPZWzsAfXF14QKrSKMqmTdQowqkykLEu2tYCEDm7RNwfo2yMZzjWkT7WMahNO018MPTJ4t0ghK+46GLXwxtFzyMBLqdsHcgq1vi4i9F10O4rkaXiLg/ZxKzSm5SaTsqCUWBsV7JSSALiGMMUGRoeDxiV6hLqU+8RxEtYuWF7A2sbaE3tpEotH+w5CAwu5A97BzPvsEaRPVOY4LpddDQtE9KJSgtDZUohJzA2gcymx0haHYPdpjGO8Ozz81hw0epSadppYTs8ZlcC9hcZW3ZRlfJ7A7UnMZfS7t0aM1UOEmdpszNLEyyw0nnoeaabWoWz2QUA9sZ4ttATfk06k27fsiWy4oYUyoEnk0wANbn7IWGhsn4NNXBzz790eSlBOaJwdxvEgttBJKUVFORsbd/j0wOVBWyPyYpuVy03kfbu8Zwlbakk7LUyADbPz+PTEsluxG3UQM9Re2vj0xxZa2j79UAM+knTXx6YFIGtCGEpC+cmfGfyNb5+PTBlCpfYycrgN9N/tziAw6wPz2ooO5F+3LX1xPbm0i33WqqRp8T49MWvcwkdbcQlQ+F1pOYtzCTfm+PRDgmmebeqVcW2bXaOvM8eYQ6xOtcz7uVNJuPzcm3Q3evcO2E8sQAk+Xp8dHWVOXQ9nqEbxSOeTYy3MNICCmr1JFgPyBOdkez1CLxgl0PUZ1Qm3ZkB+226jZI5iMu6KW1UUBCR7oZhFrZGU0yTu3a7ouuCnQ9SHlCdVN2fI21NbBHMTlaHNekXE/WZXiI/fHUxl+GPfzmBsFMQj74qpz0fhjuXX01QLOtrjzRmjpZOp1FqtVStVPkJiaDdgsstFWzfS9otMyvhDnKCmhv0yeVJBCUbAkyDZJBGdr6gRW6C1PTlUl6dJTrkqqadS3tJWUi5Nrm2sGMX0qtYRn2ZR+tvzCnmuMCkOrAGZHWd0AhyhSOOsOTDj9LpM8yt1OwomUKri99CIjVOgYxrFReqE9Rp92YeIK1cmIvYADIDsAgL5Yqf6xmv8ZXtj3lepn/iM1/jK9sAFndlsfPYfRQV0qd5Ai2y3yTMWN9bX1jlEk8e4eTMJplKnmRMgBy8rtXte2o3mBVCYr2IaminyVQe45YKhxkwoCwFzDVYNbotUfps3Pv8AHsKAXsPqI0B1vvgANUKUx9hx1xdLptQaDlttCpYqSq3aCIJKqvCkucE0ZaoBSUlIQJUbAB+ja198UXyrUifw+Z/xle2PeVaj/wA/M/4yvbCAPeQMairGqopE+icLpe4xLBB2ib30tBesvcItepxkKjS5pyXKgogSuySRpmBFK8qVH/npn/FV7YcTU54jOamibdTyoACScFYlzvh+dOf6MxNpmHsW0eebnpCh1Bh9s3StKD6N4gFy6okZPTmn6VUdFQnMgp6dJt1PKiGWi5VgY4xEyyzVqJPOtsubaQhkIz06hDNbk8ZYiMv5UotReEvfY97CbA2voN0VxibmXOupq06Lx3Q4p6aSBfysnT8od3j0Rm5IpJh4SuNfISaGaRUzIi3vYbT2g62vrfrhNFp+MqA8XabS6uyVABaQkFKtNQRbthqh4cq9fkpmbl5mbQ3LAbYdfKScr5duQPqgJymZ6n6oMh8s7vHogtLY6ZaKsvhCrjHJ52SqpY+U200lAVprYRU5iTelHVMTDNQbdbJSpJGhjpmZgXvNVJPeTu3w2t9atomanyTrtDv1zhN30CmmNpLKTmudTkbWGusSOUoSmxnKgBY5W113+M4jLdF1Wmpq5Pyk9+ufjOPKm184GdmLEk5p79c4HG0PKiYJlmxtUJ++Y6Hfv8Zw25N2VlUZw/WR379PthsTik3tUZkXN80d+/WOmdXtX8ova3zb8ZwlFrz+AcyVKTaARtVeZb//AFX8CCyJ5uybYkmLXB/BtMxu09kC5SeVdN60prMHOXv2ev2Qalahs7OziNIzGspvTu19kawVnPOTs8xPobKSMTOotsnOVvbobtPZHTVLBP3ziwCelKadDdpl6ofFTcIQfdHLjoj8E06Hs9UMJnlKKb4gkxprK6dH2eqNooxkxpmcSpCScStpyGSpa9shrlu9UXXCDoepTqhPInbPkcYhvYtzU5W8axUkTq0oGzXqcTbrld3VFuwm6XqW6tU1LzPv6ufLo2UjIZW7evzxc16SeL6zKcQA+6OqZt/hbpzOfTVAs9XR80GK+k+6CpHi2T8LdzKs+mrfApYKjklCc7ZH7YyidcgzgsffjSf2pH8YtfDSL4jkf2T/AOxiq4MH34UnP87R17xFr4aPxjkf2T/7GGyRuncG1MncISdcfq6pMODbfU7s7CE3Iy35C2cPOcHeHKph6aqGG6xMTTsoklQcA2VEC5FtkEZROquXAVJd6P8AyGOcE34uYg7h/IqEBA4IpSlKrHKXZxaKkgqSzLjorRs5nTv64j8KNPoKKrMTcpUHXKq4+BMSxHNbGzqMu7r64i8FP48y3/tOfymI+NSgcJU6Xh72JlBXfssm8PuHYKS+A6BRqRKz+Lqo9LOTYu1LsDnDvyJNri/ZeBmLsEy1Ip0tWqPOKnaXMnZC1DnIOdr27j2ZxoPCNVKFTX5Byr0A1MONqDTgdKQm1rj1iKfWsc02cwc5Qqfh92Rl3SC0oubSUkKCjbLP7YQx2g8GUrXcJyVUam3W5l9whzaKeLQgLIJta97DtiEvBtFdx/K0GTnXpiTcQOMfbcSpQVsqJFwLDTSLIh11jgFKmVLQogpuk2Ni/Y+q8VHg2Sr3dU47CwLrOf1TABY5rAOD6LVDK1SuzKS4RxTCM1gG2ayEm2d+oQAx5gxjCc/KiWemH5aaBKCojaSQRcZDPUQ7wl7Ix5OGzwOy3mg5dFMWPha4oytA40PEbDh5n/69YgoF0nBlLp1Al6ziOpTsqmaILMux0jfMdRN8r+iOYgwrJy1Ebr1Gqs/NU8rCVpJ56CSB2Du07IueMKvSaXRaXMz1HXUpdxIDZQqwbyBHpH8Iqk9j+luYXmqbKUCZkpeZGyHQq6Uqyz01GXqiJRKi2Wjg/YpIwrMckn5p7jGgZrjb3ZVsZhOXZ3xmte8kSM+hui1eozEvsA7ak/KvoMh1AdUXTgvdC8L1uzzywkarFiPe+qMxXOKz+HzN8tUfbCkrS0NPbJCZkL6VRnrgZWbv/WEOTKQmyalNmwIsW+/fCmJ7IhdWfQP/AGb9uscmJhpRJTV1rOfSYt2+PPGXR+fo0vXn7GDMkknl75yI6Hfv8XMdS6gi6qi6DYj4s7/Hnh5EyCFXqxFydWNel7fXHHpwpJKKolzMnNi3b7Yq+3n/AIRQgTJByqa9LZtbzHBMXV/tLqtctQvlinOlUWhnfNnf3R5qYIcB8oMDnXupm/Zu8WikTIIU+bLewRXGm8h05e9ujrlp7IOS1RWNgjEMkcx0pbTNGvt3RAp86vYRatUxOY6cve3Q3btNx7YMy044dn7tUbIJ1Y06Hs/jHVxQVHDObseYmlLQknEVLuNk86XA+Zr6PVENx5aVACuUlVgNWAOoeyCYdXYEVih2ATa7PZs790MLedGXlKgnLra3d+6N8DLIjpmlpTlV6Kvvatf15RZsNOF2nulT8q/Z9Q2pVOynq1Hb9kV11buyfh+Hzkfyemu+LFhoqNOc2nJRZ49ecoLJ6td/9LRHIvSXwu5mUV1F8RVP3htXwt03K7E89W+Bymje/EIGd8l/bE+up2sSVP3gL+GOjpW+WqIRaKSCZU55dOOa6PQqyXRZxVJrMnUTLcYiWdS6UJXYkAiCmOcVoxbU2JtqSXLBlniylawonO9/XEShTczLu8nlaJKTrkwoJSmYZDpvlkm8FqjUqpSnUMT2EqbLOuJulK5FFyL2vp3+mHkTiNzmN25jADGGBIrQtrZu+XBY2VtaW39sJwhjdvC9MqMouRVMGdAAUF7OzkR2b4jKxLN6igUoAjL7no9kJ91Uxp5DpQJ7Ke37IdixZFwxiF3DdcYqbbIe4u4U2VW2gRY5wbxti6kYll0mSoplZvjQt2YVs7SgEkWy1+yBvuqmx/welAW/VzfshxnEs7MvoZYo9MU44oJQnye1ckk2GkOxUHaTwlM+R2qZiKiJqbLACUOZE5aXBGu+BuKsc+Xqe3SpKktU6QZXcISAVemwCfNHKpUa7Q1toqdBp0qXQSgLp7XOtr1b4TS6xWqzMql6bRqdMOBBWUop7NwNL6bxEsdDoxs2cA+5bye8M85gOf8AU2+jbzawJw3W0YfrsvUuJffDCj72VbO1cEa+eCE1iGpyM6uTmaZIszDStlaDTmbg+iJdZncR0AseVKVT5fj7lu8gwSbWvp3wrsqgTiSvDEdfdqhYflkvFI4tJ2rWAGuXZBHFuNUYobpzaZZ+T5GFAlK9orvsbh80xGGNJxKckSSdMhTWt27xlBGk1PENcQ65T5CUfSxbjFJprPNvbduPoiG2VVEzD3CPL0+jN0qrSq6jLt5IKkDaAFrDPW3VEfEfCDL1mlik0+SFNkyoFWy2FKNrWtoB9kRqTW6tWag3ISTcg5MLuUo8nMjQAnUdgPohM/iGqUmeckZs09qYYUAtHk5o7JsD1DfCYV7DuC8cM4VQ+w8lydl5ixKSnZKSBbI9YgbiWuyFcqYmZFs01gNhPEpbuCQTnlDnuwm7jZfp47PuY3/lhqerz88ylK6jKICCSAzJJbJuD1geLwm9efoYL5VxYIbqSjkciz3xwzJWefUBfP8AJX+du8Xh3bS5dSqq1e+Q4o793i8dcmFbVhUGFAXAPE9XO3eLxOvP6HbHEzVgfus3odWNdd2/XfHFv5lflSXUf/Y113euHETCk3tU5PrFiz1Z7vF4SuZWtWc9I6kfE2y9GkTjfn8BkJVNqI/2hKf4PX6PXCpd9S1C89Io0tttfV3eLGFIWcvh9N1A5zfVlu0jiEFTiSZymjMdJGVubu8WMaxgYznoPUyYW2EWqFEOYttt6dD2eowblX1L4u01QciPk2+bv3QFpCTsp+EUM6A7ac7czXd7DB4baUi/kAjZF7+a1/RHowjS6nmSnch9BWkIIfoJA7Bbs0hle320A2GVu46R0uFQILdBUOvOEKbUva+D0M31531o0pGbkzjiVZ2RQFCygLG1+lBvD4IkHBsyafflfgh5h09f2QGebICwZShKuSTzrfO8eeDNASUyTt2pVol9R2ZY3T1a7/6WjLmrE3+Hbz2ZLXWFHEVTUqWWpPLHTcG1xtqiAWrkWlnRnfpfZBKus3xBU1cmfIM27zknI89WekC7ICs23wO/Pq3RxJtnpUkHcGoCcWUq7DoImUG5VlqN0WbhkSDiGSOw4TyXVJ+mYrGDUg4tpRCXbCZb1OWoi0cMhQMRyV9u5ler65iuwu4GoPB3Vq9IJnW0cnZV0FPu7O33CxygXiHClSww+huoMOBLl+LdbWFIX5+rzxoVPdo2OsJU+iqqrlOnZNCU7BVbbKRa9jYKHXlFQxxh6u0V2X8qTz09LAbEs/tFQAF8iDofHVC6Dsq2yi2aZjL7YJYeDYxFTuc9+FN6/W8euB3GEXHHPjv8+ucEMPuffHT7OuG803mfrePSYfcd6L3w0oCp6lX4y/FOdEX60xB4H07OKpjNz8DWAFJsOkiL5jPHDGEX5Vp6RVMmYQpQIXs7Nrbj2wxhHhBl8V1Rci1TlS6kMlzaK73AIFtN8HcnsZfjlf39VNKJh1JL4HRuBkIIY9l8TyRkDiGqomCsL4nikAbPRvewG70RDxs7bHlRTylSQJgG2xpkIt/DCoJXR1F8tW4zPZvfNETWi72io4YwbWcTsrmJSaLTKDbjXU2BOWQ7fsjSMEYaqOG5aqMz76Xg6lBbWkZGyVAwLxVOvUTgwpCKfMmX5QllK3UJzUCjaOnaYTwTzj8xSKu07NqfQ1sbCSMkXSq9vQPRCUdg5NopmFk1OaxE0xRqwlmdWFBCls5AbOd7g9QPohmttVIYnfkajVGXJ5TqUOL4nIqIFtB3eiCfBw8VY7lEmYbXk5kEW+Qd0exQ6U8Jj45Q0m043zS3cjJO6Jx0Dlsljg2xS3N8nTMyhRsbSnSnmDUWvbMwOxHhKs4cQh6oTcmWXVEJcS3cFVibHKLNwvVKblpqRlGpsNMONKUptQuFG9rwrEMy6/wOyD7zzTrhUgcYpN0nNQyy7ITgCmytULDFbxEh12RfkFMIJC3ltAJBz3ZnO/nET3eDnESXQ7yilKYIKlP5BCdczlvg3h5K8ScGTtGpUzLtTzRUHABZCrrJ7NCIel5B7CfB7UZOuTUnxswFhhja5gJGQ3555QYKgzZnE284xMvS6n6YstrKSpLYsSCRcZQwVLUdrjqb29Eax07Q+VTDeGRtKcCdmnXJtmcuqMqNLHW1L4wWXTOq10jXLx6YMU1DnNIRQzYi22R9Hx6YGS8usKSeLpLl7ZKXbs8emC9Nl1gpJp1FXe3Sdt83x6Y0ht6Zzc0kkFWkvFKQmWw/1WssfR8emJzDTlgTI0I27HO72QxyRRQLUeiEWGj1uz0RwSa7n7j0f/G749GEXWzzJyXYmLbURlTqKbA6ODf488NqlVpv9zKP1299+t488MPSCyFfcak/9r9vnej/AEhXk9fOBotMvn+cfW8eiN4oxlIU7KrKiDS6OdRk79bx5xBrDzRZkXEliXY99JCZdW0k5DPxugC7IqCyDRKdr8mY7/Hog/h9riZFxPJWZa7pOw0vaByGffEc69Bt8K/8pk1d2BiGpBSZi5nHeicumqBRSq+1sugXvnrBKv290dTN3fwt4ZadMwNKx1Lc0644Uj1WF8LTTMliWmzEy6tplqYSpaldFIuIsfChWaTWa7KPyM7yhCJfZKmc7HaOUVelrogbc8rKqRVcBHJti1uu+1E8LwXrevb/AIr2wMRYJCQwRWqJKoRVnqPPMps4p5RO2es55Hda0LxxiWjuYfkMP0yoPTnJSCuasTewItc669XVFfE1g8AjjK/Y6i7Ud5Tg43uuvZnPNrfCpj0AVOIVlyt4ixHQ79/i8TaLNMS1bknnJ1SW230KWVIyCQq583tgqJvBpBBdrud9eK3+31woTWC7kh+tX10b37vF4naLWwtwp1+l1qbp66ZUkPBptYXsJJtcj2RF4Na9IUivuv1OopZZMspCStJGe0m2m4GIfK8Fkm71ZOd8w17IQZrBQUCDV1Z3/JeyCxVrqexRUpSexbOzkrVELYceBQQ0TlYbvFosXCTialVhVNFLqrDnFBfGWQVAXKbXuNxgAibwWq1zVU27eK3fRjnKsFpA5tUOnW1u+j4tC+w6LZQ8U4drWE26BiGoIacZADbuzs5C2yRlYEab7ROoFdwXhtmbkZSscap1F1zDibBRAsEiw3xR25rBgAPF1EW+cprd9GHm5vBgIHEznV0lNHs+jCcq7DUb7jeBqxKUzFktOT07LtS4C9pXF5i6SBoO6OV+qSc7jp6fl5yVXKLmULDmycwLX6txhx2awba3J5w9zjWX/wAYb5XgwXHI50nT41vLX6MGX2Bon8KOIKZXKjIrpc2zMobZUHDsnmm+8RKn8Q0p/gtk6W1PSq55pQK2Vg2GaieqBBXg2xPI5u1iLCYa+l9HxlCeOwakn7nzh1H4Q39Ld4yhuSfYlRL5h96QY4PGvLwbpkq6olLzLmzx11EggAX6tM8hEIYUwrihLooda4+bbTtWe54HeLA2z/hEYY4w5MUVmjzdGMzKMZIS6+i4te1tNBcXj1PxthegLWqlYf5Ot0bCnEzCSq3eScoTxYlaKFMyrstMOMuIp+22spUAdCDnDKEkrSA1I6g5q7t/jOJFTmJScqDjslJtpacVlyh0FZOVySLDXrhuTZU4tIElJObRA5ztvm78v9YhplNkyVQEpSDIU1drHN36u/xnBWnSfHFIRS6WbW6T+5PjzmI8vTHCEnyRT13A/OLX6O/L7TBmn0wpbCjQacrIfnOuQ9H2xfErZy8zRIbpawkXo9LP1Zjxf7YfRIpbTz6JTjkdJjvhp2XSg2NAk8/mzI3+POIWZVK0HZoEnn/6q3zvHoj04I86THHZJCwbUKTOR6Mz9bx6IQKeL38hyds/znv8eiEJkeeoqoUtYk9GZt2+j/SHlyKQP9hS+Zv+FePRGy0Yt2JMgha8qDLZDqmfHbrBuhscRJLRyRErz77CF7YPNTnfxpFeTKp27+Qmhc3/AAnu8Wiw0NsNyawJRMrdd9gObd+anO/9N0Y/EP0HR8J/yGQV9RGIqmA44PhruQ06ZgWCdoEqVa+sFK+vZxFU7OKHwt7L/vMDdo9bitI4keqyxYLpoqmJZBhxt1+X45JdGwSkDXM9htF24TquZOWcoUrRyzLBLajNobslJuCALC3VbWK1wZ12bp2JWJBgoLU+4lDu0m5sL2t2Qc4VMTz6alMYe22kyakNLPM51+lr3iBoEZ4uTnWg0S3Mp47Ju7Kht36k9uvrjqkPMvFh2YcbdQShTamiFA55W8axtFWxDJ4ZwdR6m9Kpmpnk7bcsCLAKLYJN+rIQEwCGp5yuYwn2mnHG1qUhKU5NmxUq1+vMRLRSZn83TqvKMB+abmWWSCAt2UUkG9+sjf64jyrMzOvFqXf41zZPNbYKjbPqA0z9caThHHs/iDEXkuqGUflptKgltLVtmwJtnqLDrjuF6Wii8K8/IMqRxKWFLbSE5pSbEC+68TiVlRnrVIq02pxMs05MFo7LgblVHZPYbJyiNLSE9OTXJpdIefGXFoYJUNOoCNPmMcVKXx0mjypkmJNM4GVtBHOXdQBN+3OHMeYqm8MVpuWpLcjLOzLYefecbupzMpAPogpA5My2blJunPcROJbl3QBzHmShXV1EeuIqFE/lZUaap7t3jONV4Timaw1RqktEuJhwpupwZWUkEgeeMr2im34KbW6u7x6YVbHdo0zgxmZGqyE5h+falHSUbbakoG1skAKGnVkfOYH4Jwc6MdzMvOssuMUtZK+ZqrLY7r6+aKrQKu7RKzKVBrkw4hYKtk2JSbAj0RtWKqxL0XC01WZJDQfnUJS24RbbJHNJO4XPmizNmU8IFWbq2KHmZJuV5NLe8thKQNojpHLfl5hAxzD1ZlZYzUxRw2wRfjHGlJSBn19X+kXPgrpcs9MztWm5dhapNI4sjnbJNyT32EScLcINXrWKW6fUUyipKbUpAbSBdGSiM+vSxiWrGZ2mVmJx7iJWRlX3VXIQwCpR6WgHjSELk5iXmVS78iwh4KsWl3SoE3yt/TujSKVRmaNwwGXlpdlpjZUtvZNikKQTa3ff0CK9jNH/AOR5smWYXd5rMrseiN+vsiaKTAE9Sp6RKUzlJaliu5Txl0XzOl/GkRkNlK7GTlFZ3zc398aLwxNFycpZDLbgDbgupdjqIzlmWLigkSLSiSB8dbs3wnruPsL5MohKuRS1svyvdv3/AMYIU6nlxSB5IlXcx0pi1+jrn4uYTKUta9m9Hacvb84tfNO/f6zBWTpBSUk4faX0dJq1+j488KLT7mPJJpDzNHI2drD8qdPzncnx54IsUxIbH3uy+n/M7vHqiEmnkAfcEWsOjNa5CJaJEBJvh8ZA5pmu/wAeiOqFHByN9Ra6WCSfc60NdJnv8eiHE0wWP3vM9f5z9bx6IaMhcm1DWLX0mvraeOoRKTTUhJvQVakZTXf48wjsjRyytieRNIvtYeSCeyZ746ZBChtDD6bftPdHPJiVOW8hua/8zp9kOilhIH3Dc1H513ePTGlrz+zJp+3n4I6acj/+Pm+X5z3eL98H6EzxEktAk+Sc++xt7V+anO8BUUxJ2SaI9bLWZ+r49MHKKyGJNSRKqlrrvsKc2780Z3jn5msTr+ETXIY/XV2xJUwXSn4a71X+WYgbYNvhBOfzYIV8IOIqmePAPK3stk/PV488QEqKcg8nvKfsjkPVLBgTZ92lJ99B9/GVt0FOFWxxu774B7y3kRugDR6e/PbTrNap0ktogAvu8Uo705btYnvYcmZhwuv4oojyyACpc3tH0lMFj0WzhFVbg+w774kc1vMi9/eoY4LqrKvyVSw7NTCG1TiSWja1yQUqHfoYrj2H5uYbS29iqiONp6CVThITlbIWyhtOGVoVdOIcPgg3BEzmNdObAGi64TwJUMOYg8q1d+TRKyiVkLSRzjYi+gtkSfRDeFKy3XOFmen2SksrYWluwzKU7IB89r+eKxM0qoTjPEzGLqO62Dkhc8oga9Vt8MMYbcll7bOJKC2r5yZsg27MhCDTJdQV/wDlc/E/7UQMhn0x64J8LirYslcmT8DT8Z9dXj0wCOG1l7jjiHD5c2trbM0rav23tCncNOTCg4/iKgOqSOkubUo2yyzGntgD7ls4Sc8C0EANXPF22tPi+qMvbaUWxzZZV+sqz6osisOuutpQ9iOhOoRolc6sgadVvF4Q3hRlNtqtYdVbtml56boTsEwAlpShfipbPSy+7fGs4/NuDCmcxCs2MibD4sxRV4UlynKt4eTbrE0v/LC14XddbDTmJqK42nRCp1wgdmVoF9wYd4KqxKS05O0ucLLCZ5I4uyslKFwRuyMMUnAs1JY58mLm0ybqGVTUtNS42yEhVhkrIa+qAisGoRc+X6Em3/ql7/o+LRZeDuVclMdlp2oMT5EguzjDynEpG0MrnSKWxPRFw1iNVQ4Rpeo1JplpZBYL23a9klIJB7bQcxFgZ+dxi7WHlSTNPWtDq5h14hQsACLadUVZrBLFRoMlU2HnEztQqSpXZc+LRmvnZC/ye2IcxQp9NQeps/MpSzLP8nEw8+4GlOAA2GRtkevKE0CZa+GJovT1KKWEu2bczKrdaYpFPpbjhTtUZLuhN37fN3+LwYfwsRKmZcm5OpKRYJaZnVlaswMrp/rHJSkDmn3PTJzB5s1r0dPHXGE2308/2PNJHmaYhGxtYeVfK/wnXo+PPBCWpaClB9zijpf4TuEJYoyFJQfIM3lY35V9XfE9mlIQgDyHOZAaTW4b/GUaQhJdWc05pkXyYjT3Pu6Z/Cd3j1RKTS2w2b4fcvY6TP1t/iwjopbYuRRZ0Wv+c9+mfjKHXaclIP3FnRa45sz9bf4sI7Ix0ckmRvJ3vivuG+Bn+c6dLx5hEnkAt/sJ8HPSZ798JEggE2o88NQPhHfv09kOJkkg86jT4/8A9P26fbGtMyde3n4HJSno2+fRZgHfMX6xv8Zw67INgjZo0x1aP92/xnCESiRYCkz+eXOf7t/jOPJltq21Sp/MD847t/i5hNsaXavPweRIp4sDyPM9VrzHdv8AFzBWlNBmWWkSq5YFd9hS9q+Qzga1IbYG1TJ8gj5Uxu68/F4LU9kMsKSGHWbrJ2XF7RO+MZ3R08CqRjtcmFjENSTxzaQJx0c5F7DbVugep1W0DxrJz/R/ZpBbElNZRiCecTUGFKXMOKKM7pJUrIxGl6XypYRy2UToNOuJXC30NnzxXVkLjSQLuMZdqO7dHm0FdgXpdP1h9kS52kqkEbZmpV0G1gk59Xt/jA/jL5bDXV8mIcGtGseRSVodWkoF9uXVYHSEJvn8Tl2+eFBYAJ4uXVfSFpdC1fg8sM+23bvidl2c4tWzpLZAjpd/j0RwsqSrRg9WSh7YkuWt+CyVs9F9+/xaGwkFf4NLa6cZ374nIdobLaupti+mSxu3xxLSlWAaZ6h0xu3w8WSLXlJftyd7t8dbZCin4Eycxq7a+m/xeCxkfiFjPimjoMnBu3xxLK1kbLLZvb5eum/xeH1ME2+BI3++66b/ABeEJYIA2pMG2t3NdPHnhqQhfJ1WsZNs36w79sd5IspJEknzO9++OIZTbOQJsP0sLVLAAk09WV/yvfEvzywtDkkoSFRl5p6mIfQ04FqaLlwsAkkdeWXqjUcJtUyYxuxVqPJql5Wcpy1LSE2QlYWEkDqHRjKVMJz+57gIuPjNOl480aPwV1tySnHaJMtKZZeJWyp1zoq02AO05mKhLsTL3NMbpciyy2y3Jsobac41tAQAErz5w35mKbjOkrp2CsTOrcS4J2ZQ+kAW2QVNi3qi+xQuFSfcTS5WlsK2+VugPspttqbGYO4bQGcWJ9DOqXT23Cj7lTK720ft2e31xYGaQA2kijzwFh+c2+ZviJRqanaRenzZzByd+rvixtyCAgfc+f6tH/q74zXHfcxlP7A9mQACQKXPjTWY7t8TESSAM6bUL9ofPt3fwhxMihOyfJ9QFv8ArX7N+6PGUKPzGoptfovX7dM93qEbpNGDGzJJO1aQqGd/y/1t/jKH3JJFlbUhUOs5P9fO3wpErzTaTqI1FuO+tv8AFoeXLZkCUqI1GTu8740VkNEPkSL5U+oa3sXu/fHUyVyCZCopzv8AH92/xnExMntWJlZ89Wb32x3kwTb4JUM7C3G9WW/xcxVsnFEdEggWJkZ86HN7ry3+LmOiTRkRJVDIX+O7t/i8S0S4UM5WfIVYZu92+PFhI0lp/P8A6n2xm7LUUcblkJSfgc5lp779sS5ZAQ2oBt1sbRycVtH/AEiKpvI3lZ7O/wCV798SZUENqu28i6jk6q5/0jOTZ0cXUqM6lxVQmSJqkgcYvmuo5w5ytYelnFtKAUujKyHRy6x6oKlkF55VqaSXFZKHO1VrvjypTaULsUo871XjsUtHC4bshPlTjJs3RVZDpH6msBvJ6lruqVoqrgXssD5usWDydYJPIqSoX7dOjEAyBUtF6VStRo79WFj9x20V+oYXmn7qbRSmhb5LljpAv3KzyL3EmqwP5bv37v4ReRSyppNqNTTzTez27uhaaW3Yg0GROR0d+tu9cZvjRsuaVGfu4ZqFyOJlhYG+y+Ppb938IYXhyoJURxLWn6Ya5790aW7RWSb+5yTORJs99eOCiSylkKw1L6ah/erxeJwLXLIzTyFPAWMmhRNtHhu36x1ug1BwgJkQq9gAHRrlv3+uNNdw9JqFhhtq+WQet1iIzeGpcLzw2LZfnP1ftiMC/mSM4NFnUKAMiTe1rODPT2+uHmsPzzre0mmLUMtHRnpp6Y0U4Xky2PveN+bpMfV3wiWw7LpCQaC/oNJjcnfD+XfcHytdjPVUCfCtnyY6DfqdiSjC9QKCTSJgjtDw3+nSNBXQZFIJ8hzIy6ntx3w55JlglVqTOjXIPfX3+MoPlfcl8rKD7l5pF9ujzWp0eH0vZ4vE2Wo8/TZpmdkZCalpiXc20KWsOAHndRPri6KpksFKK6dPWuSQHj9PfC3KXLm5EjPA3P5Ted8Q+Fp2UuVtABeMcaoVYzJHVnKtxAm3KvXqi1N1bjn3G2+LRxaEt2Fwerviw+SUF2/I54Z9au7fD7dKbSpJ5NO5WOv1fHph4sM9A+mU3oHks+dNHbfN3wbEikND4NURkNHT9HfDslLIb2RxM8LW1V9XfEwhIQOZOiw6iT2b4ajQdQbyAK/N6hc/9U+3xlC1U9BSolmodZydO/f4ygg2hA0TOZXGau+HFhFiNmbFri4PfFdBYpg5MmgX95nsyTm4d++PFhCVH3qoa36f2xOKEKBsJvK413mGXEo2ujPZm2pgyYOCGUspAT7zPHO+bndv8Zw2W0XFmahfI9M56b/F4kJSFJHMniTlqR83f4vDam0EC6Z/O1+d3Q8mRghCW0gfEVDL/qa+uElgJJsxUMr/AJTv3+MoXZJ1RP565wtQQEEFueJIPX3wWLEYdbS2COTT+Vxk537/ABlEmSADKgEPIG2cnjc+bdER0IN9pqodd7K7/HmiTTxZhfNeTdZNnjdWgiZ9C+L6ga+FNzDp4inEXUeeqyjmvXx2wpW0oj4JTj1ZOb+6J6qY08haly0ipSlEgKOZ6WZ35wJmKapEyAikSDgKiRsva5mOmLT0zmlFrZIDSlJUPJ0irT8rvTuiE5LAqB8jSZ6IFnwPmwfptNHFWcp8s1c5hKwrrED6vh4u7CpelMuWIJs7s9afYYM0nQ/ltxsgclu2bUSXzA0mLdQ9EKTLCyr0NGd9Jj60MMUx1lIS7h6xA6pi+dhCzS9lRPkNehGUx3+2G5IzUX7Ex5uWQgl2kJRcmxMyBfp+LQhIkC5YU5NyeqbHarf6oqmN5QINKSaS6Eqmdkth3aLuZ5o7+2FSdHknJ1sDA0+zciy1PEBGtj/CMnJXRvGFrItym2A6G/JL6lpzKUzIJAuM7XjssyjbRakTgIIOcxf5m/P/AFiqS0vt8IM41yOZ/A0e9pdssZpzvfSLMxIAKSfJ88L2Gb/1N/jODQNNMkN8UtCS3T5tQFs0zAV8zf4zhm7Eu2hbsjPNIsOcuYA6k74ruB2OMoSzyeccPKli7Tlh0k74ZxuhKMOI2padTd5v45VwRYdV9YV9ysd4lnE5IukIQ3NqNiAEzQOdj9KJCkNNtrWZSopSAbnjvr7/ABlFBqclQhIuNymFqq3NONhTK7HZBOhuCfRuiXVZqaZwrJUdbs0J6YSlMwtTt0pQCoK6+wjLsgUhvj6Ft49l+62WKk4ixG0h4EHp9d/GUddqMjLqU2+qcaXpsqfAOp3xUqE7L0msTNNacmlU9332VLbmYyN0nPzxEqEtJTmNJ1yZp05PsJZQAlBBWlR6zcjLIj0dogctWJQd0XeWm5aaUSwZ5wXHRdB6xv8AGcPImmS/xI5ftpCdpIXcgc3UXyig0mXlziSTmqTT52ny8uTypTqtkqGQts38eaCcgoDG9WdBnghbLIQtAJUSAm9+2ENxotia3SpUhuYnXmlqAOy66Eq0T1ExIVOy4Z4/jJwNFO1t7XNAt2xl0hTn5Qumo4Yfq20sqMw2olSr7rHODEquk+4+us01VTZU02rjJSY0ZJBy7svVCKouia9SM/ugsan45OWu/wAZQ6/VZBtkPrm30tLuUrKwEq10MZjSZOWXTZdS8FzE2otAl9LwAXkecBbd6oJ4yZk2WKBKtSU2WEP7JlCnOxOaU9p6oVoO9F3brVMdWEtTrziickodBJPZClTjRXrULg3A2e72+uMyqzVIfKKbTMOT0nVHiOJL9mrZ67+uL4y2oyjAcmKop0ISlZCCATZNz47d0S37BK0T0zKLDmVHdv08eeEqmEEZCo5DLKIaSnZG05VQTrcd0NOPsNoJW9UxlntC0Zym0KOyftoAP+0h1C3n8eaOKczICKkRmNe/x5oGCoS6iQmYqR7s+37I85U5VtJK36gO827Yh8pSjZPecYzCkVIZ26W+JdJUFyyylL6Rt5cec9BpuiozFXklmyZqokdm2PbFhwo+mYpjq0reWOOIu6bnophKbb2jWEaZPqtIYm2CpFNQ8vZzPGbF7gwITQUoKj5CWhQ5oUib0GemeUWMgEWOYPVCOIa/RI/ujx1mO9SuNHNKFStMgSeFZQkuPuTzItZKUvqNt9xBKVpErIGzM7PkBNrKUVW9I3QsOuAWDigO+Pcc7+lX/eMZObNlxI5MFKjsianL65N9ee6Gxzfzuc7fi+v0Q7xrn6RXpj3HO/pF/wB4wKQfL+5X8QUA1zkhTVZthyVdDra+T7RCrC3ZnDTdFraVJKsYVAgEG3JBnpFl41z9Ir+8Y9xrn6RXphNphi1qyq1DDT8xX3avJ16blH3WktqKJbaJAA9kLk6bUpaZ25nE8/MNgG7apawJt2+b1RZuNc+er0x7jF/PV6YTZWLqrK3QaMiiSSpVqpzZSpanMpe2Zv7PVEjEFGbrtPTKvVGaQhLgdzYvptboOcYv56vTHuNc+er0w8icPuDhIy6k2VNTRAAA97OVibDTfpvgb7l5JyrPT01PTExto2G2jL81ANrjfewix8a589Xpj3GufPV6YMl7Bg/crc9haSmgyZOadlHGyDtty3TGXNO69juh5jCDDNWfn01CaSl5tKC2Ekab+4n0we41z9Ir0x3jnf0i/wC8YMl7Bg/cAjBsqmponWajNoRshLzXF3DoA7dRDzeE5RFTm5wz81szCEpLYbtawzN+u9j6YMcc7+lX/eMe4979Kv8AvGFY8CrN4Cfp+03R8S1CTlybhos7YHbbdlEuWwTKS9Ln5VVRnnZmoi0zMqRcryNsuwXg/wAe9+lX/eMc4939Kv8AvGFY8SqNYLnZJlEuxiuptttpCUIDGSR4IhycwqucFPXMVWoTDki6HQ4pnNRvfzdUWcuuHMuKPnj3HO/pF/3jGchqOyoV6ioqamFqeqSZmVXtNvJaupHd6IIyqptpI496qLKbXs1bPL2GDm2o6qPpjxUo6knzxjg/cporM/UdkhKfKyN9hAJ/YnTshVWc8/d488X9bDLnTaQr6yQYbTIyiDdMqynubAjKUG3VjXp2jO0SBZsTL1TZ16Vso5N0+XeYN5OpLUB8pffGjKk5VXSlmj3oEJNPkjkZNj/CT7Iz+W/c2TMSnJGZZdVsSz7ab2AVmeuNH4NULRh18LSoEzajzvqIiwro1Kc6dMk1d7CT/SH5aUlpNstysu0wgnaKWkBIJ7bDuEd0XcdkNbP/2Q=="/>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63888" y="2468893"/>
            <a:ext cx="1455812" cy="2845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401901" y="1052736"/>
            <a:ext cx="6340197" cy="646331"/>
          </a:xfrm>
          <a:prstGeom prst="rect">
            <a:avLst/>
          </a:prstGeom>
          <a:solidFill>
            <a:schemeClr val="bg1"/>
          </a:solidFill>
        </p:spPr>
        <p:txBody>
          <a:bodyPr wrap="none">
            <a:spAutoFit/>
          </a:bodyPr>
          <a:lstStyle/>
          <a:p>
            <a:r>
              <a:rPr lang="en-GB" sz="3600" b="1" dirty="0"/>
              <a:t>Beware online filter bubbles</a:t>
            </a:r>
          </a:p>
        </p:txBody>
      </p:sp>
    </p:spTree>
    <p:extLst>
      <p:ext uri="{BB962C8B-B14F-4D97-AF65-F5344CB8AC3E}">
        <p14:creationId xmlns:p14="http://schemas.microsoft.com/office/powerpoint/2010/main" val="662630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259343"/>
            <a:ext cx="7441119" cy="5580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a:t/>
            </a:r>
            <a:br>
              <a:rPr lang="en-GB" b="1" dirty="0"/>
            </a:br>
            <a:r>
              <a:rPr lang="en-GB" sz="3600" b="1" dirty="0" smtClean="0">
                <a:solidFill>
                  <a:srgbClr val="0000CC"/>
                </a:solidFill>
              </a:rPr>
              <a:t>Invisible </a:t>
            </a:r>
            <a:r>
              <a:rPr lang="en-GB" sz="3600" b="1" dirty="0">
                <a:solidFill>
                  <a:srgbClr val="0000CC"/>
                </a:solidFill>
              </a:rPr>
              <a:t>algorithmic editing of the web</a:t>
            </a:r>
            <a:br>
              <a:rPr lang="en-GB" sz="3600" b="1" dirty="0">
                <a:solidFill>
                  <a:srgbClr val="0000CC"/>
                </a:solidFill>
              </a:rPr>
            </a:br>
            <a:r>
              <a:rPr lang="en-GB" b="1" dirty="0"/>
              <a:t/>
            </a:r>
            <a:br>
              <a:rPr lang="en-GB" b="1" dirty="0"/>
            </a:br>
            <a:endParaRPr lang="en-GB" dirty="0"/>
          </a:p>
        </p:txBody>
      </p:sp>
      <p:sp>
        <p:nvSpPr>
          <p:cNvPr id="4" name="Rectangle 3"/>
          <p:cNvSpPr/>
          <p:nvPr/>
        </p:nvSpPr>
        <p:spPr>
          <a:xfrm>
            <a:off x="2555776" y="2649378"/>
            <a:ext cx="4248472" cy="2800767"/>
          </a:xfrm>
          <a:prstGeom prst="rect">
            <a:avLst/>
          </a:prstGeom>
        </p:spPr>
        <p:txBody>
          <a:bodyPr wrap="square">
            <a:spAutoFit/>
          </a:bodyPr>
          <a:lstStyle/>
          <a:p>
            <a:r>
              <a:rPr lang="en-GB" sz="2200" dirty="0" smtClean="0"/>
              <a:t>There's </a:t>
            </a:r>
            <a:r>
              <a:rPr lang="en-GB" sz="2200" dirty="0"/>
              <a:t>this shift in how information is flowing online, </a:t>
            </a:r>
            <a:endParaRPr lang="en-GB" sz="2200" dirty="0" smtClean="0"/>
          </a:p>
          <a:p>
            <a:r>
              <a:rPr lang="en-GB" sz="2200" dirty="0" smtClean="0"/>
              <a:t>and </a:t>
            </a:r>
            <a:r>
              <a:rPr lang="en-GB" sz="2200" dirty="0"/>
              <a:t>it's invisible...</a:t>
            </a:r>
            <a:r>
              <a:rPr lang="en-GB" sz="2200" b="1" dirty="0">
                <a:solidFill>
                  <a:srgbClr val="0000CC"/>
                </a:solidFill>
              </a:rPr>
              <a:t>the Internet is showing us what it thinks we want to see,</a:t>
            </a:r>
            <a:r>
              <a:rPr lang="en-GB" sz="2200" dirty="0"/>
              <a:t> but not necessarily what we need to </a:t>
            </a:r>
            <a:r>
              <a:rPr lang="en-GB" sz="2200" dirty="0" smtClean="0"/>
              <a:t>see.</a:t>
            </a:r>
            <a:endParaRPr lang="en-GB" sz="2200" dirty="0"/>
          </a:p>
          <a:p>
            <a:pPr algn="r"/>
            <a:endParaRPr lang="en-GB" sz="2200" dirty="0"/>
          </a:p>
          <a:p>
            <a:pPr algn="ctr"/>
            <a:r>
              <a:rPr lang="en-GB" sz="2200" dirty="0"/>
              <a:t>Eli </a:t>
            </a:r>
            <a:r>
              <a:rPr lang="en-GB" sz="2200" dirty="0" err="1"/>
              <a:t>Pariser</a:t>
            </a:r>
            <a:r>
              <a:rPr lang="en-GB" sz="2200" dirty="0"/>
              <a:t> </a:t>
            </a:r>
            <a:r>
              <a:rPr lang="en-GB" sz="2200" dirty="0" smtClean="0"/>
              <a:t>2011</a:t>
            </a:r>
            <a:endParaRPr lang="en-GB" sz="2200" dirty="0"/>
          </a:p>
        </p:txBody>
      </p:sp>
    </p:spTree>
    <p:extLst>
      <p:ext uri="{BB962C8B-B14F-4D97-AF65-F5344CB8AC3E}">
        <p14:creationId xmlns:p14="http://schemas.microsoft.com/office/powerpoint/2010/main" val="35199665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0000CC"/>
                </a:solidFill>
              </a:rPr>
              <a:t>Filter bubbles and echo chambers</a:t>
            </a:r>
            <a:endParaRPr lang="en-GB" sz="3600" b="1" dirty="0">
              <a:solidFill>
                <a:srgbClr val="0000CC"/>
              </a:solidFill>
            </a:endParaRPr>
          </a:p>
        </p:txBody>
      </p:sp>
      <p:sp>
        <p:nvSpPr>
          <p:cNvPr id="3" name="Content Placeholder 2"/>
          <p:cNvSpPr>
            <a:spLocks noGrp="1"/>
          </p:cNvSpPr>
          <p:nvPr>
            <p:ph idx="1"/>
          </p:nvPr>
        </p:nvSpPr>
        <p:spPr/>
        <p:txBody>
          <a:bodyPr>
            <a:normAutofit lnSpcReduction="10000"/>
          </a:bodyPr>
          <a:lstStyle/>
          <a:p>
            <a:pPr marL="0" indent="0">
              <a:buNone/>
            </a:pPr>
            <a:r>
              <a:rPr lang="en-GB" dirty="0" smtClean="0"/>
              <a:t>"Online </a:t>
            </a:r>
            <a:r>
              <a:rPr lang="en-GB" dirty="0"/>
              <a:t>publishing, social networks, and web search have dramatically lowered the costs of producing, distributing, and discovering news articles. Some scholars argue that such technological changes </a:t>
            </a:r>
            <a:r>
              <a:rPr lang="en-GB" b="1" dirty="0">
                <a:solidFill>
                  <a:srgbClr val="0000CC"/>
                </a:solidFill>
              </a:rPr>
              <a:t>increase exposure to diverse perspectives</a:t>
            </a:r>
            <a:r>
              <a:rPr lang="en-GB" dirty="0"/>
              <a:t>, while others worry that they increase </a:t>
            </a:r>
            <a:r>
              <a:rPr lang="en-GB" b="1" dirty="0">
                <a:solidFill>
                  <a:srgbClr val="0000CC"/>
                </a:solidFill>
              </a:rPr>
              <a:t>ideological segregation</a:t>
            </a:r>
            <a:r>
              <a:rPr lang="en-GB" dirty="0" smtClean="0"/>
              <a:t>."</a:t>
            </a:r>
          </a:p>
          <a:p>
            <a:pPr marL="0" indent="0" algn="r">
              <a:buNone/>
            </a:pPr>
            <a:r>
              <a:rPr lang="en-GB" dirty="0" smtClean="0"/>
              <a:t>Flaxman et al (2016</a:t>
            </a:r>
            <a:endParaRPr lang="en-GB" dirty="0"/>
          </a:p>
        </p:txBody>
      </p:sp>
    </p:spTree>
    <p:extLst>
      <p:ext uri="{BB962C8B-B14F-4D97-AF65-F5344CB8AC3E}">
        <p14:creationId xmlns:p14="http://schemas.microsoft.com/office/powerpoint/2010/main" val="6150783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3035" y="692696"/>
            <a:ext cx="3095625" cy="4752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84000" y="5949280"/>
            <a:ext cx="4557659" cy="646331"/>
          </a:xfrm>
          <a:prstGeom prst="rect">
            <a:avLst/>
          </a:prstGeom>
        </p:spPr>
        <p:txBody>
          <a:bodyPr wrap="none">
            <a:spAutoFit/>
          </a:bodyPr>
          <a:lstStyle/>
          <a:p>
            <a:pPr algn="ctr"/>
            <a:r>
              <a:rPr lang="en-GB" b="1" dirty="0" smtClean="0"/>
              <a:t>Permanent Record by Edward Snowden</a:t>
            </a:r>
          </a:p>
          <a:p>
            <a:pPr algn="ctr"/>
            <a:r>
              <a:rPr lang="en-GB" b="1" dirty="0" smtClean="0"/>
              <a:t> Release date: 17 </a:t>
            </a:r>
            <a:r>
              <a:rPr lang="en-GB" b="1" dirty="0"/>
              <a:t>Sept 2019</a:t>
            </a:r>
          </a:p>
        </p:txBody>
      </p:sp>
    </p:spTree>
    <p:extLst>
      <p:ext uri="{BB962C8B-B14F-4D97-AF65-F5344CB8AC3E}">
        <p14:creationId xmlns:p14="http://schemas.microsoft.com/office/powerpoint/2010/main" val="28459512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Bits, Bit, Network, Blue, Tech, Hi-Tec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632" y="0"/>
            <a:ext cx="915963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67744" y="1844824"/>
            <a:ext cx="4752528" cy="2215991"/>
          </a:xfrm>
          <a:prstGeom prst="rect">
            <a:avLst/>
          </a:prstGeom>
          <a:noFill/>
        </p:spPr>
        <p:txBody>
          <a:bodyPr wrap="square" rtlCol="0">
            <a:spAutoFit/>
          </a:bodyPr>
          <a:lstStyle/>
          <a:p>
            <a:pPr algn="ctr"/>
            <a:r>
              <a:rPr lang="en-GB" sz="13800" dirty="0" smtClean="0">
                <a:solidFill>
                  <a:schemeClr val="bg1"/>
                </a:solidFill>
              </a:rPr>
              <a:t>DATA</a:t>
            </a:r>
            <a:endParaRPr lang="en-GB" sz="13800" dirty="0">
              <a:solidFill>
                <a:schemeClr val="bg1"/>
              </a:solidFill>
            </a:endParaRPr>
          </a:p>
        </p:txBody>
      </p:sp>
    </p:spTree>
    <p:extLst>
      <p:ext uri="{BB962C8B-B14F-4D97-AF65-F5344CB8AC3E}">
        <p14:creationId xmlns:p14="http://schemas.microsoft.com/office/powerpoint/2010/main" val="29976304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4000"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58928" y="6177101"/>
            <a:ext cx="1826141" cy="369332"/>
          </a:xfrm>
          <a:prstGeom prst="rect">
            <a:avLst/>
          </a:prstGeom>
        </p:spPr>
        <p:txBody>
          <a:bodyPr wrap="none">
            <a:spAutoFit/>
          </a:bodyPr>
          <a:lstStyle/>
          <a:p>
            <a:r>
              <a:rPr lang="en-GB" dirty="0"/>
              <a:t>Raconteur </a:t>
            </a:r>
            <a:r>
              <a:rPr lang="en-GB" dirty="0" smtClean="0"/>
              <a:t>2019</a:t>
            </a:r>
            <a:endParaRPr lang="en-GB" dirty="0"/>
          </a:p>
        </p:txBody>
      </p:sp>
    </p:spTree>
    <p:extLst>
      <p:ext uri="{BB962C8B-B14F-4D97-AF65-F5344CB8AC3E}">
        <p14:creationId xmlns:p14="http://schemas.microsoft.com/office/powerpoint/2010/main" val="2354541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00CC"/>
                </a:solidFill>
              </a:rPr>
              <a:t>A day in data </a:t>
            </a:r>
            <a:endParaRPr lang="en-GB" sz="4000" b="1" dirty="0">
              <a:solidFill>
                <a:srgbClr val="0000CC"/>
              </a:solidFill>
            </a:endParaRPr>
          </a:p>
        </p:txBody>
      </p:sp>
      <p:sp>
        <p:nvSpPr>
          <p:cNvPr id="3" name="Content Placeholder 2"/>
          <p:cNvSpPr>
            <a:spLocks noGrp="1"/>
          </p:cNvSpPr>
          <p:nvPr>
            <p:ph idx="1"/>
          </p:nvPr>
        </p:nvSpPr>
        <p:spPr>
          <a:xfrm>
            <a:off x="457200" y="1600200"/>
            <a:ext cx="4762872" cy="4525963"/>
          </a:xfrm>
        </p:spPr>
        <p:txBody>
          <a:bodyPr>
            <a:normAutofit fontScale="85000" lnSpcReduction="10000"/>
          </a:bodyPr>
          <a:lstStyle/>
          <a:p>
            <a:pPr fontAlgn="base"/>
            <a:r>
              <a:rPr lang="en-GB" dirty="0"/>
              <a:t>500 million tweets are sent</a:t>
            </a:r>
          </a:p>
          <a:p>
            <a:pPr fontAlgn="base"/>
            <a:r>
              <a:rPr lang="en-GB" dirty="0"/>
              <a:t>294 billion emails are sent</a:t>
            </a:r>
          </a:p>
          <a:p>
            <a:pPr fontAlgn="base"/>
            <a:r>
              <a:rPr lang="en-GB" dirty="0"/>
              <a:t>4 petabytes of data are created on Facebook</a:t>
            </a:r>
          </a:p>
          <a:p>
            <a:pPr fontAlgn="base"/>
            <a:r>
              <a:rPr lang="en-GB" dirty="0"/>
              <a:t>4 terabytes of data are created from each connected car</a:t>
            </a:r>
          </a:p>
          <a:p>
            <a:pPr fontAlgn="base"/>
            <a:r>
              <a:rPr lang="en-GB" dirty="0"/>
              <a:t>65 billion messages are sent on WhatsApp</a:t>
            </a:r>
          </a:p>
          <a:p>
            <a:pPr fontAlgn="base"/>
            <a:r>
              <a:rPr lang="en-GB" dirty="0"/>
              <a:t>5 billion searches are made</a:t>
            </a:r>
          </a:p>
          <a:p>
            <a:endParaRPr lang="en-GB"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436096" y="2080592"/>
            <a:ext cx="3306482" cy="2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7558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net Minute 20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404664"/>
            <a:ext cx="5347966" cy="6195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580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1052736"/>
            <a:ext cx="78105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790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813" y="6192209"/>
            <a:ext cx="2836930" cy="523220"/>
          </a:xfrm>
          <a:prstGeom prst="rect">
            <a:avLst/>
          </a:prstGeom>
        </p:spPr>
        <p:txBody>
          <a:bodyPr wrap="square">
            <a:spAutoFit/>
          </a:bodyPr>
          <a:lstStyle/>
          <a:p>
            <a:pPr algn="r"/>
            <a:r>
              <a:rPr lang="en-GB" sz="1400" dirty="0" smtClean="0">
                <a:hlinkClick r:id="rId2"/>
              </a:rPr>
              <a:t>http</a:t>
            </a:r>
            <a:r>
              <a:rPr lang="en-GB" sz="1400" dirty="0">
                <a:hlinkClick r:id="rId2"/>
              </a:rPr>
              <a:t>://</a:t>
            </a:r>
            <a:r>
              <a:rPr lang="en-GB" sz="1400" dirty="0" smtClean="0">
                <a:hlinkClick r:id="rId2"/>
              </a:rPr>
              <a:t>www.douglasadams.com/dna/19990901-00-a.html</a:t>
            </a:r>
            <a:endParaRPr lang="en-GB" sz="1400" dirty="0"/>
          </a:p>
        </p:txBody>
      </p:sp>
      <p:sp>
        <p:nvSpPr>
          <p:cNvPr id="3" name="Title 2"/>
          <p:cNvSpPr>
            <a:spLocks noGrp="1"/>
          </p:cNvSpPr>
          <p:nvPr>
            <p:ph type="title"/>
          </p:nvPr>
        </p:nvSpPr>
        <p:spPr>
          <a:xfrm>
            <a:off x="6858000" y="274638"/>
            <a:ext cx="1828800" cy="1143000"/>
          </a:xfrm>
        </p:spPr>
        <p:txBody>
          <a:bodyPr>
            <a:normAutofit fontScale="90000"/>
          </a:bodyPr>
          <a:lstStyle/>
          <a:p>
            <a:r>
              <a:rPr lang="en-GB" dirty="0" smtClean="0"/>
              <a:t/>
            </a:r>
            <a:br>
              <a:rPr lang="en-GB" dirty="0" smtClean="0"/>
            </a:br>
            <a:endParaRPr lang="en-GB"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0278" y="332328"/>
            <a:ext cx="6207461" cy="635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07704" y="1703512"/>
            <a:ext cx="5472608" cy="4278094"/>
          </a:xfrm>
          <a:prstGeom prst="rect">
            <a:avLst/>
          </a:prstGeom>
        </p:spPr>
        <p:txBody>
          <a:bodyPr wrap="square">
            <a:spAutoFit/>
          </a:bodyPr>
          <a:lstStyle/>
          <a:p>
            <a:endParaRPr lang="en-GB" sz="1600" dirty="0"/>
          </a:p>
          <a:p>
            <a:endParaRPr lang="en-GB" sz="1600" dirty="0"/>
          </a:p>
          <a:p>
            <a:r>
              <a:rPr lang="en-GB" sz="1600" dirty="0"/>
              <a:t>1) everything that’s already in the world when you’re born is just normal;</a:t>
            </a:r>
          </a:p>
          <a:p>
            <a:endParaRPr lang="en-GB" sz="1600" dirty="0"/>
          </a:p>
          <a:p>
            <a:r>
              <a:rPr lang="en-GB" sz="1600" dirty="0"/>
              <a:t>2) anything that gets invented between then and before you turn thirty is incredibly exciting and creative and with any luck you can make a career out of it;</a:t>
            </a:r>
          </a:p>
          <a:p>
            <a:endParaRPr lang="en-GB" sz="1600" dirty="0"/>
          </a:p>
          <a:p>
            <a:r>
              <a:rPr lang="en-GB" sz="1600" dirty="0"/>
              <a:t>3) anything that gets invented </a:t>
            </a:r>
            <a:r>
              <a:rPr lang="en-GB" sz="1600" b="1" dirty="0">
                <a:solidFill>
                  <a:srgbClr val="0000CC"/>
                </a:solidFill>
              </a:rPr>
              <a:t>after you’re thirty </a:t>
            </a:r>
            <a:r>
              <a:rPr lang="en-GB" sz="1600" dirty="0"/>
              <a:t>is against the natural order of things and the beginning of the end of civilisation as we know it until it’s been around for about ten years when it gradually turns out to be alright really</a:t>
            </a:r>
            <a:r>
              <a:rPr lang="en-GB" sz="1600" dirty="0" smtClean="0"/>
              <a:t>.</a:t>
            </a:r>
          </a:p>
          <a:p>
            <a:endParaRPr lang="en-GB" sz="1600" dirty="0"/>
          </a:p>
          <a:p>
            <a:pPr algn="ctr"/>
            <a:r>
              <a:rPr lang="en-GB" sz="1600" b="1" dirty="0" smtClean="0"/>
              <a:t>Douglas </a:t>
            </a:r>
            <a:r>
              <a:rPr lang="en-GB" sz="1600" b="1" dirty="0"/>
              <a:t>Adams 1999 </a:t>
            </a:r>
          </a:p>
          <a:p>
            <a:endParaRPr lang="en-GB" sz="1600" dirty="0"/>
          </a:p>
        </p:txBody>
      </p:sp>
      <p:sp>
        <p:nvSpPr>
          <p:cNvPr id="5" name="Rectangle 4"/>
          <p:cNvSpPr/>
          <p:nvPr/>
        </p:nvSpPr>
        <p:spPr>
          <a:xfrm>
            <a:off x="2358008" y="1144829"/>
            <a:ext cx="4572000" cy="923330"/>
          </a:xfrm>
          <a:prstGeom prst="rect">
            <a:avLst/>
          </a:prstGeom>
        </p:spPr>
        <p:txBody>
          <a:bodyPr>
            <a:spAutoFit/>
          </a:bodyPr>
          <a:lstStyle/>
          <a:p>
            <a:pPr algn="ctr"/>
            <a:r>
              <a:rPr lang="en-GB" b="1" dirty="0"/>
              <a:t>How to Stop Worrying and </a:t>
            </a:r>
            <a:r>
              <a:rPr lang="en-GB" b="1" dirty="0" smtClean="0"/>
              <a:t/>
            </a:r>
            <a:br>
              <a:rPr lang="en-GB" b="1" dirty="0" smtClean="0"/>
            </a:br>
            <a:r>
              <a:rPr lang="en-GB" b="1" dirty="0" smtClean="0"/>
              <a:t>Learn </a:t>
            </a:r>
            <a:r>
              <a:rPr lang="en-GB" b="1" dirty="0"/>
              <a:t>to Love the Internet</a:t>
            </a:r>
            <a:br>
              <a:rPr lang="en-GB" b="1" dirty="0"/>
            </a:br>
            <a:endParaRPr lang="en-GB" dirty="0"/>
          </a:p>
        </p:txBody>
      </p:sp>
    </p:spTree>
    <p:extLst>
      <p:ext uri="{BB962C8B-B14F-4D97-AF65-F5344CB8AC3E}">
        <p14:creationId xmlns:p14="http://schemas.microsoft.com/office/powerpoint/2010/main" val="8630363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9691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SSENTIAL INSIGHTS INTO HOW PEOPLE AROUND THE WORLD USE&#10;THE INTERNET, MOBILE DEVICES, SOCIAL MEDIA, AND E-COMMERCE&#10;DIGIT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2708920"/>
            <a:ext cx="6076950" cy="34194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1560" y="620688"/>
            <a:ext cx="7920880" cy="1754326"/>
          </a:xfrm>
          <a:prstGeom prst="rect">
            <a:avLst/>
          </a:prstGeom>
        </p:spPr>
        <p:txBody>
          <a:bodyPr wrap="square">
            <a:spAutoFit/>
          </a:bodyPr>
          <a:lstStyle/>
          <a:p>
            <a:pPr algn="ctr"/>
            <a:r>
              <a:rPr lang="en-GB" sz="2400" b="1" dirty="0">
                <a:solidFill>
                  <a:srgbClr val="0000CC"/>
                </a:solidFill>
              </a:rPr>
              <a:t>A million </a:t>
            </a:r>
            <a:r>
              <a:rPr lang="en-GB" sz="2400" b="1" dirty="0">
                <a:solidFill>
                  <a:srgbClr val="FFC000"/>
                </a:solidFill>
              </a:rPr>
              <a:t>new</a:t>
            </a:r>
            <a:r>
              <a:rPr lang="en-GB" sz="2400" b="1" dirty="0">
                <a:solidFill>
                  <a:srgbClr val="0000CC"/>
                </a:solidFill>
              </a:rPr>
              <a:t> internet users came online every day in 2018 - 11 people per second</a:t>
            </a:r>
          </a:p>
          <a:p>
            <a:pPr algn="ctr"/>
            <a:endParaRPr lang="en-GB" sz="2400" dirty="0"/>
          </a:p>
          <a:p>
            <a:pPr algn="ctr"/>
            <a:r>
              <a:rPr lang="en-GB" dirty="0" smtClean="0"/>
              <a:t>We </a:t>
            </a:r>
            <a:r>
              <a:rPr lang="en-GB" dirty="0"/>
              <a:t>Are Social and Hootsuite’s Digital 2019 report finds in the past year </a:t>
            </a:r>
            <a:r>
              <a:rPr lang="en-GB" b="1" dirty="0">
                <a:solidFill>
                  <a:srgbClr val="FFC000"/>
                </a:solidFill>
              </a:rPr>
              <a:t>social media </a:t>
            </a:r>
            <a:r>
              <a:rPr lang="en-GB" dirty="0"/>
              <a:t>use also jumped almost </a:t>
            </a:r>
            <a:r>
              <a:rPr lang="en-GB" b="1" dirty="0">
                <a:solidFill>
                  <a:srgbClr val="FFC000"/>
                </a:solidFill>
              </a:rPr>
              <a:t>9%</a:t>
            </a:r>
            <a:r>
              <a:rPr lang="en-GB" dirty="0"/>
              <a:t> to nearly 3.5 billion people</a:t>
            </a:r>
          </a:p>
        </p:txBody>
      </p:sp>
      <p:sp>
        <p:nvSpPr>
          <p:cNvPr id="3" name="Rectangle 2"/>
          <p:cNvSpPr/>
          <p:nvPr/>
        </p:nvSpPr>
        <p:spPr>
          <a:xfrm>
            <a:off x="1979712" y="6172329"/>
            <a:ext cx="4528329" cy="369332"/>
          </a:xfrm>
          <a:prstGeom prst="rect">
            <a:avLst/>
          </a:prstGeom>
        </p:spPr>
        <p:txBody>
          <a:bodyPr wrap="square">
            <a:spAutoFit/>
          </a:bodyPr>
          <a:lstStyle/>
          <a:p>
            <a:pPr algn="ctr"/>
            <a:r>
              <a:rPr lang="en-GB" dirty="0">
                <a:hlinkClick r:id="rId3"/>
              </a:rPr>
              <a:t>https://</a:t>
            </a:r>
            <a:r>
              <a:rPr lang="en-GB" dirty="0" smtClean="0">
                <a:hlinkClick r:id="rId3"/>
              </a:rPr>
              <a:t>wearesocial.com/uk/digital-2019</a:t>
            </a:r>
            <a:endParaRPr lang="en-GB" dirty="0"/>
          </a:p>
        </p:txBody>
      </p:sp>
    </p:spTree>
    <p:extLst>
      <p:ext uri="{BB962C8B-B14F-4D97-AF65-F5344CB8AC3E}">
        <p14:creationId xmlns:p14="http://schemas.microsoft.com/office/powerpoint/2010/main" val="20547537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8055" y="2348880"/>
            <a:ext cx="193357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62194" y="1700808"/>
            <a:ext cx="5082214" cy="4093428"/>
          </a:xfrm>
          <a:prstGeom prst="rect">
            <a:avLst/>
          </a:prstGeom>
        </p:spPr>
        <p:txBody>
          <a:bodyPr wrap="square">
            <a:spAutoFit/>
          </a:bodyPr>
          <a:lstStyle/>
          <a:p>
            <a:r>
              <a:rPr lang="en-GB" sz="2000" dirty="0" smtClean="0"/>
              <a:t>"Facebook captures around </a:t>
            </a:r>
            <a:r>
              <a:rPr lang="en-GB" sz="2000" b="1" dirty="0" smtClean="0">
                <a:solidFill>
                  <a:schemeClr val="tx2"/>
                </a:solidFill>
              </a:rPr>
              <a:t>600 terabytes</a:t>
            </a:r>
            <a:r>
              <a:rPr lang="en-GB" sz="2000" dirty="0" smtClean="0"/>
              <a:t> of data from its users. To give an idea of exactly how much data that is, the entire printed collection of the US Library of Congress [the largest library in the world] amounts to about 50 terabytes. </a:t>
            </a:r>
          </a:p>
          <a:p>
            <a:endParaRPr lang="en-GB" sz="2000" dirty="0"/>
          </a:p>
          <a:p>
            <a:r>
              <a:rPr lang="en-GB" sz="2000" dirty="0" smtClean="0"/>
              <a:t>So stack 12 of those on top of one another, and you've got roughly the amount of information Facebook users give the company on a daily basis."</a:t>
            </a:r>
          </a:p>
          <a:p>
            <a:endParaRPr lang="en-GB" sz="2000" dirty="0" smtClean="0"/>
          </a:p>
          <a:p>
            <a:r>
              <a:rPr lang="en-GB" sz="2000" dirty="0" smtClean="0"/>
              <a:t>Sumner 2016 </a:t>
            </a:r>
            <a:endParaRPr lang="en-GB" sz="2000" dirty="0"/>
          </a:p>
        </p:txBody>
      </p:sp>
      <p:pic>
        <p:nvPicPr>
          <p:cNvPr id="1028" name="Picture 4" descr="Facebook Logo (2015) light.sv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0537" y="1009155"/>
            <a:ext cx="2381250" cy="46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102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9712" y="1410841"/>
            <a:ext cx="4928241" cy="454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GB" sz="4000" b="1" dirty="0" smtClean="0">
                <a:solidFill>
                  <a:srgbClr val="0000CC"/>
                </a:solidFill>
              </a:rPr>
              <a:t>Drowning in data</a:t>
            </a:r>
            <a:endParaRPr lang="en-GB" sz="4000" b="1" dirty="0">
              <a:solidFill>
                <a:srgbClr val="0000CC"/>
              </a:solidFill>
            </a:endParaRPr>
          </a:p>
        </p:txBody>
      </p:sp>
      <p:sp>
        <p:nvSpPr>
          <p:cNvPr id="3" name="Rectangle 2"/>
          <p:cNvSpPr/>
          <p:nvPr/>
        </p:nvSpPr>
        <p:spPr>
          <a:xfrm>
            <a:off x="7119529" y="1805676"/>
            <a:ext cx="1800493" cy="369332"/>
          </a:xfrm>
          <a:prstGeom prst="rect">
            <a:avLst/>
          </a:prstGeom>
        </p:spPr>
        <p:txBody>
          <a:bodyPr wrap="none">
            <a:spAutoFit/>
          </a:bodyPr>
          <a:lstStyle/>
          <a:p>
            <a:r>
              <a:rPr lang="en-GB" dirty="0" smtClean="0"/>
              <a:t>websites to visit</a:t>
            </a:r>
            <a:endParaRPr lang="en-GB" dirty="0"/>
          </a:p>
        </p:txBody>
      </p:sp>
      <p:sp>
        <p:nvSpPr>
          <p:cNvPr id="6" name="Rectangle 5"/>
          <p:cNvSpPr/>
          <p:nvPr/>
        </p:nvSpPr>
        <p:spPr>
          <a:xfrm>
            <a:off x="179512" y="3831285"/>
            <a:ext cx="1415772" cy="369332"/>
          </a:xfrm>
          <a:prstGeom prst="rect">
            <a:avLst/>
          </a:prstGeom>
        </p:spPr>
        <p:txBody>
          <a:bodyPr wrap="none">
            <a:spAutoFit/>
          </a:bodyPr>
          <a:lstStyle/>
          <a:p>
            <a:r>
              <a:rPr lang="en-GB" dirty="0" smtClean="0"/>
              <a:t>links to click</a:t>
            </a:r>
            <a:endParaRPr lang="en-GB" dirty="0"/>
          </a:p>
        </p:txBody>
      </p:sp>
      <p:sp>
        <p:nvSpPr>
          <p:cNvPr id="7" name="Rectangle 6"/>
          <p:cNvSpPr/>
          <p:nvPr/>
        </p:nvSpPr>
        <p:spPr>
          <a:xfrm>
            <a:off x="6815209" y="6093378"/>
            <a:ext cx="1774845" cy="369332"/>
          </a:xfrm>
          <a:prstGeom prst="rect">
            <a:avLst/>
          </a:prstGeom>
        </p:spPr>
        <p:txBody>
          <a:bodyPr wrap="none">
            <a:spAutoFit/>
          </a:bodyPr>
          <a:lstStyle/>
          <a:p>
            <a:r>
              <a:rPr lang="en-GB" dirty="0" smtClean="0"/>
              <a:t>videos to watch</a:t>
            </a:r>
            <a:endParaRPr lang="en-GB" dirty="0"/>
          </a:p>
        </p:txBody>
      </p:sp>
      <p:sp>
        <p:nvSpPr>
          <p:cNvPr id="8" name="Rectangle 7"/>
          <p:cNvSpPr/>
          <p:nvPr/>
        </p:nvSpPr>
        <p:spPr>
          <a:xfrm>
            <a:off x="4356" y="1805676"/>
            <a:ext cx="1685077" cy="369332"/>
          </a:xfrm>
          <a:prstGeom prst="rect">
            <a:avLst/>
          </a:prstGeom>
        </p:spPr>
        <p:txBody>
          <a:bodyPr wrap="none">
            <a:spAutoFit/>
          </a:bodyPr>
          <a:lstStyle/>
          <a:p>
            <a:r>
              <a:rPr lang="en-GB" dirty="0" smtClean="0"/>
              <a:t>reports to read</a:t>
            </a:r>
            <a:endParaRPr lang="en-GB" dirty="0"/>
          </a:p>
        </p:txBody>
      </p:sp>
      <p:sp>
        <p:nvSpPr>
          <p:cNvPr id="9" name="Rectangle 8"/>
          <p:cNvSpPr/>
          <p:nvPr/>
        </p:nvSpPr>
        <p:spPr>
          <a:xfrm>
            <a:off x="467544" y="2788723"/>
            <a:ext cx="1402948" cy="369332"/>
          </a:xfrm>
          <a:prstGeom prst="rect">
            <a:avLst/>
          </a:prstGeom>
        </p:spPr>
        <p:txBody>
          <a:bodyPr wrap="none">
            <a:spAutoFit/>
          </a:bodyPr>
          <a:lstStyle/>
          <a:p>
            <a:r>
              <a:rPr lang="en-GB" dirty="0" smtClean="0"/>
              <a:t>notifications</a:t>
            </a:r>
            <a:endParaRPr lang="en-GB" dirty="0"/>
          </a:p>
        </p:txBody>
      </p:sp>
      <p:sp>
        <p:nvSpPr>
          <p:cNvPr id="10" name="Rectangle 9"/>
          <p:cNvSpPr/>
          <p:nvPr/>
        </p:nvSpPr>
        <p:spPr>
          <a:xfrm>
            <a:off x="3419872" y="6093378"/>
            <a:ext cx="2249334" cy="369332"/>
          </a:xfrm>
          <a:prstGeom prst="rect">
            <a:avLst/>
          </a:prstGeom>
        </p:spPr>
        <p:txBody>
          <a:bodyPr wrap="none">
            <a:spAutoFit/>
          </a:bodyPr>
          <a:lstStyle/>
          <a:p>
            <a:r>
              <a:rPr lang="en-GB" dirty="0" smtClean="0"/>
              <a:t>news stories to read</a:t>
            </a:r>
            <a:endParaRPr lang="en-GB" dirty="0"/>
          </a:p>
        </p:txBody>
      </p:sp>
      <p:sp>
        <p:nvSpPr>
          <p:cNvPr id="11" name="Rectangle 10"/>
          <p:cNvSpPr/>
          <p:nvPr/>
        </p:nvSpPr>
        <p:spPr>
          <a:xfrm>
            <a:off x="179512" y="6093296"/>
            <a:ext cx="2223686" cy="369332"/>
          </a:xfrm>
          <a:prstGeom prst="rect">
            <a:avLst/>
          </a:prstGeom>
        </p:spPr>
        <p:txBody>
          <a:bodyPr wrap="none">
            <a:spAutoFit/>
          </a:bodyPr>
          <a:lstStyle/>
          <a:p>
            <a:r>
              <a:rPr lang="en-GB" dirty="0" smtClean="0"/>
              <a:t>podcasts to listen to</a:t>
            </a:r>
            <a:endParaRPr lang="en-GB" dirty="0"/>
          </a:p>
        </p:txBody>
      </p:sp>
      <p:sp>
        <p:nvSpPr>
          <p:cNvPr id="12" name="Rectangle 11"/>
          <p:cNvSpPr/>
          <p:nvPr/>
        </p:nvSpPr>
        <p:spPr>
          <a:xfrm>
            <a:off x="4005250" y="4163696"/>
            <a:ext cx="877163" cy="369332"/>
          </a:xfrm>
          <a:prstGeom prst="rect">
            <a:avLst/>
          </a:prstGeom>
        </p:spPr>
        <p:txBody>
          <a:bodyPr wrap="none">
            <a:spAutoFit/>
          </a:bodyPr>
          <a:lstStyle/>
          <a:p>
            <a:r>
              <a:rPr lang="en-GB" dirty="0" smtClean="0"/>
              <a:t>EMAIL</a:t>
            </a:r>
            <a:endParaRPr lang="en-GB" dirty="0"/>
          </a:p>
        </p:txBody>
      </p:sp>
      <p:sp>
        <p:nvSpPr>
          <p:cNvPr id="13" name="Rectangle 12"/>
          <p:cNvSpPr/>
          <p:nvPr/>
        </p:nvSpPr>
        <p:spPr>
          <a:xfrm>
            <a:off x="7020272" y="2788723"/>
            <a:ext cx="1685077" cy="369332"/>
          </a:xfrm>
          <a:prstGeom prst="rect">
            <a:avLst/>
          </a:prstGeom>
        </p:spPr>
        <p:txBody>
          <a:bodyPr wrap="none">
            <a:spAutoFit/>
          </a:bodyPr>
          <a:lstStyle/>
          <a:p>
            <a:r>
              <a:rPr lang="en-GB" dirty="0" smtClean="0"/>
              <a:t>status updates</a:t>
            </a:r>
            <a:endParaRPr lang="en-GB" dirty="0"/>
          </a:p>
        </p:txBody>
      </p:sp>
      <p:sp>
        <p:nvSpPr>
          <p:cNvPr id="14" name="Rectangle 13"/>
          <p:cNvSpPr/>
          <p:nvPr/>
        </p:nvSpPr>
        <p:spPr>
          <a:xfrm>
            <a:off x="7020272" y="3831285"/>
            <a:ext cx="1928733" cy="646331"/>
          </a:xfrm>
          <a:prstGeom prst="rect">
            <a:avLst/>
          </a:prstGeom>
        </p:spPr>
        <p:txBody>
          <a:bodyPr wrap="none">
            <a:spAutoFit/>
          </a:bodyPr>
          <a:lstStyle/>
          <a:p>
            <a:pPr algn="ctr"/>
            <a:r>
              <a:rPr lang="en-GB" dirty="0" smtClean="0"/>
              <a:t>SharePoint sites </a:t>
            </a:r>
            <a:br>
              <a:rPr lang="en-GB" dirty="0" smtClean="0"/>
            </a:br>
            <a:r>
              <a:rPr lang="en-GB" dirty="0" smtClean="0"/>
              <a:t>to navigate</a:t>
            </a:r>
            <a:endParaRPr lang="en-GB" dirty="0"/>
          </a:p>
        </p:txBody>
      </p:sp>
      <p:sp>
        <p:nvSpPr>
          <p:cNvPr id="15" name="Rectangle 14"/>
          <p:cNvSpPr/>
          <p:nvPr/>
        </p:nvSpPr>
        <p:spPr>
          <a:xfrm>
            <a:off x="69999" y="4725144"/>
            <a:ext cx="1351652" cy="369332"/>
          </a:xfrm>
          <a:prstGeom prst="rect">
            <a:avLst/>
          </a:prstGeom>
        </p:spPr>
        <p:txBody>
          <a:bodyPr wrap="none">
            <a:spAutoFit/>
          </a:bodyPr>
          <a:lstStyle/>
          <a:p>
            <a:r>
              <a:rPr lang="en-GB" dirty="0" smtClean="0"/>
              <a:t>phone calls</a:t>
            </a:r>
            <a:endParaRPr lang="en-GB" dirty="0"/>
          </a:p>
        </p:txBody>
      </p:sp>
      <p:sp>
        <p:nvSpPr>
          <p:cNvPr id="16" name="Rectangle 15"/>
          <p:cNvSpPr/>
          <p:nvPr/>
        </p:nvSpPr>
        <p:spPr>
          <a:xfrm>
            <a:off x="7584529" y="4939395"/>
            <a:ext cx="1120820" cy="369332"/>
          </a:xfrm>
          <a:prstGeom prst="rect">
            <a:avLst/>
          </a:prstGeom>
        </p:spPr>
        <p:txBody>
          <a:bodyPr wrap="none">
            <a:spAutoFit/>
          </a:bodyPr>
          <a:lstStyle/>
          <a:p>
            <a:r>
              <a:rPr lang="en-GB" dirty="0" smtClean="0"/>
              <a:t>meetings</a:t>
            </a:r>
            <a:endParaRPr lang="en-GB" dirty="0"/>
          </a:p>
        </p:txBody>
      </p:sp>
    </p:spTree>
    <p:extLst>
      <p:ext uri="{BB962C8B-B14F-4D97-AF65-F5344CB8AC3E}">
        <p14:creationId xmlns:p14="http://schemas.microsoft.com/office/powerpoint/2010/main" val="21025833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mputer, Computers, Computer Technology, Roo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12" y="824963"/>
            <a:ext cx="9162612" cy="60674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83768" y="116632"/>
            <a:ext cx="4176464" cy="523220"/>
          </a:xfrm>
          <a:prstGeom prst="rect">
            <a:avLst/>
          </a:prstGeom>
          <a:noFill/>
        </p:spPr>
        <p:txBody>
          <a:bodyPr wrap="square" rtlCol="0">
            <a:spAutoFit/>
          </a:bodyPr>
          <a:lstStyle/>
          <a:p>
            <a:pPr algn="ctr"/>
            <a:r>
              <a:rPr lang="en-GB" sz="2800" b="1" dirty="0" smtClean="0"/>
              <a:t>Information overload</a:t>
            </a:r>
            <a:endParaRPr lang="en-GB" sz="2800" b="1" dirty="0"/>
          </a:p>
        </p:txBody>
      </p:sp>
    </p:spTree>
    <p:extLst>
      <p:ext uri="{BB962C8B-B14F-4D97-AF65-F5344CB8AC3E}">
        <p14:creationId xmlns:p14="http://schemas.microsoft.com/office/powerpoint/2010/main" val="22332415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2/2b/17th-century_unknown_painters_-_Still-Life_with_Books_-_WGA235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30" y="1"/>
            <a:ext cx="9149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0" y="1"/>
            <a:ext cx="9108504" cy="2862322"/>
          </a:xfrm>
          <a:prstGeom prst="rect">
            <a:avLst/>
          </a:prstGeom>
          <a:solidFill>
            <a:schemeClr val="tx1">
              <a:alpha val="75000"/>
            </a:schemeClr>
          </a:solidFill>
        </p:spPr>
        <p:txBody>
          <a:bodyPr wrap="square">
            <a:spAutoFit/>
          </a:bodyPr>
          <a:lstStyle/>
          <a:p>
            <a:endParaRPr lang="en-GB" sz="1200" dirty="0" smtClean="0">
              <a:solidFill>
                <a:schemeClr val="bg1"/>
              </a:solidFill>
              <a:latin typeface="OCR A Extended" panose="02010509020102010303" pitchFamily="50" charset="0"/>
            </a:endParaRPr>
          </a:p>
          <a:p>
            <a:r>
              <a:rPr lang="en-GB" sz="2800" b="1" dirty="0" smtClean="0">
                <a:solidFill>
                  <a:schemeClr val="bg1"/>
                </a:solidFill>
                <a:latin typeface="+mj-lt"/>
              </a:rPr>
              <a:t>A multitude of books....</a:t>
            </a:r>
            <a:r>
              <a:rPr lang="en-GB" sz="2800" b="1" dirty="0" smtClean="0">
                <a:solidFill>
                  <a:srgbClr val="FFC000"/>
                </a:solidFill>
                <a:latin typeface="+mj-lt"/>
              </a:rPr>
              <a:t>Information overload</a:t>
            </a:r>
          </a:p>
          <a:p>
            <a:endParaRPr lang="en-GB" dirty="0" smtClean="0">
              <a:solidFill>
                <a:schemeClr val="bg1"/>
              </a:solidFill>
              <a:latin typeface="+mj-lt"/>
            </a:endParaRPr>
          </a:p>
          <a:p>
            <a:r>
              <a:rPr lang="en-GB" dirty="0" smtClean="0">
                <a:solidFill>
                  <a:schemeClr val="bg1"/>
                </a:solidFill>
                <a:latin typeface="+mj-lt"/>
              </a:rPr>
              <a:t>We </a:t>
            </a:r>
            <a:r>
              <a:rPr lang="en-GB" dirty="0">
                <a:solidFill>
                  <a:schemeClr val="bg1"/>
                </a:solidFill>
                <a:latin typeface="+mj-lt"/>
              </a:rPr>
              <a:t>have reason to fear that the multitude of books which grows every day in a prodigious fashion </a:t>
            </a:r>
            <a:r>
              <a:rPr lang="en-GB" b="1" dirty="0">
                <a:solidFill>
                  <a:srgbClr val="FFC000"/>
                </a:solidFill>
                <a:latin typeface="+mj-lt"/>
              </a:rPr>
              <a:t>will make the following centuries fall into a state as </a:t>
            </a:r>
            <a:r>
              <a:rPr lang="en-GB" b="1" dirty="0" smtClean="0">
                <a:solidFill>
                  <a:srgbClr val="FFC000"/>
                </a:solidFill>
                <a:latin typeface="+mj-lt"/>
              </a:rPr>
              <a:t>barbarous </a:t>
            </a:r>
            <a:r>
              <a:rPr lang="en-GB" b="1" dirty="0">
                <a:solidFill>
                  <a:srgbClr val="FFC000"/>
                </a:solidFill>
                <a:latin typeface="+mj-lt"/>
              </a:rPr>
              <a:t>as that of the centuries </a:t>
            </a:r>
            <a:r>
              <a:rPr lang="en-GB" b="1" dirty="0" smtClean="0">
                <a:solidFill>
                  <a:srgbClr val="FFC000"/>
                </a:solidFill>
                <a:latin typeface="+mj-lt"/>
              </a:rPr>
              <a:t>that </a:t>
            </a:r>
            <a:r>
              <a:rPr lang="en-GB" b="1" dirty="0">
                <a:solidFill>
                  <a:srgbClr val="FFC000"/>
                </a:solidFill>
                <a:latin typeface="+mj-lt"/>
              </a:rPr>
              <a:t>followed the fall of the Roman Empire</a:t>
            </a:r>
            <a:r>
              <a:rPr lang="en-GB" dirty="0">
                <a:solidFill>
                  <a:schemeClr val="bg1"/>
                </a:solidFill>
                <a:latin typeface="+mj-lt"/>
              </a:rPr>
              <a:t>. Unless we try to prevent this danger by </a:t>
            </a:r>
            <a:r>
              <a:rPr lang="en-GB" dirty="0" smtClean="0">
                <a:solidFill>
                  <a:schemeClr val="bg1"/>
                </a:solidFill>
                <a:latin typeface="+mj-lt"/>
              </a:rPr>
              <a:t>separating </a:t>
            </a:r>
            <a:r>
              <a:rPr lang="en-GB" dirty="0">
                <a:solidFill>
                  <a:schemeClr val="bg1"/>
                </a:solidFill>
                <a:latin typeface="+mj-lt"/>
              </a:rPr>
              <a:t>those books which we must throw out or leave in oblivion </a:t>
            </a:r>
            <a:r>
              <a:rPr lang="en-GB" dirty="0" smtClean="0">
                <a:solidFill>
                  <a:schemeClr val="bg1"/>
                </a:solidFill>
                <a:latin typeface="+mj-lt"/>
              </a:rPr>
              <a:t>from </a:t>
            </a:r>
            <a:r>
              <a:rPr lang="en-GB" dirty="0">
                <a:solidFill>
                  <a:schemeClr val="bg1"/>
                </a:solidFill>
                <a:latin typeface="+mj-lt"/>
              </a:rPr>
              <a:t>those which one should save and within the latter between what is useful and what is not. </a:t>
            </a:r>
            <a:endParaRPr lang="en-GB" dirty="0" smtClean="0">
              <a:solidFill>
                <a:schemeClr val="bg1"/>
              </a:solidFill>
              <a:latin typeface="+mj-lt"/>
            </a:endParaRPr>
          </a:p>
          <a:p>
            <a:pPr algn="r"/>
            <a:r>
              <a:rPr lang="en-GB" sz="1400" dirty="0" smtClean="0">
                <a:solidFill>
                  <a:schemeClr val="bg1"/>
                </a:solidFill>
                <a:latin typeface="+mj-lt"/>
              </a:rPr>
              <a:t>(</a:t>
            </a:r>
            <a:r>
              <a:rPr lang="en-GB" sz="1400" dirty="0">
                <a:solidFill>
                  <a:schemeClr val="bg1"/>
                </a:solidFill>
                <a:latin typeface="+mj-lt"/>
              </a:rPr>
              <a:t>Adrien </a:t>
            </a:r>
            <a:r>
              <a:rPr lang="en-GB" sz="1400" dirty="0" smtClean="0">
                <a:solidFill>
                  <a:schemeClr val="bg1"/>
                </a:solidFill>
                <a:latin typeface="+mj-lt"/>
              </a:rPr>
              <a:t>Baillet, 1685</a:t>
            </a:r>
            <a:r>
              <a:rPr lang="en-GB" sz="1400" dirty="0">
                <a:solidFill>
                  <a:schemeClr val="bg1"/>
                </a:solidFill>
                <a:latin typeface="+mj-lt"/>
              </a:rPr>
              <a:t>)</a:t>
            </a:r>
          </a:p>
        </p:txBody>
      </p:sp>
      <p:sp>
        <p:nvSpPr>
          <p:cNvPr id="3" name="Rectangle 2"/>
          <p:cNvSpPr/>
          <p:nvPr/>
        </p:nvSpPr>
        <p:spPr>
          <a:xfrm>
            <a:off x="716707" y="6486772"/>
            <a:ext cx="7704856" cy="307777"/>
          </a:xfrm>
          <a:prstGeom prst="rect">
            <a:avLst/>
          </a:prstGeom>
        </p:spPr>
        <p:txBody>
          <a:bodyPr wrap="square">
            <a:spAutoFit/>
          </a:bodyPr>
          <a:lstStyle/>
          <a:p>
            <a:r>
              <a:rPr lang="en-GB" sz="1400" dirty="0">
                <a:solidFill>
                  <a:schemeClr val="bg1"/>
                </a:solidFill>
              </a:rPr>
              <a:t>Cited in Blair, A. (2003) Reading Strategies for Coping with Information Overload ca. 1550-1700</a:t>
            </a:r>
          </a:p>
        </p:txBody>
      </p:sp>
    </p:spTree>
    <p:extLst>
      <p:ext uri="{BB962C8B-B14F-4D97-AF65-F5344CB8AC3E}">
        <p14:creationId xmlns:p14="http://schemas.microsoft.com/office/powerpoint/2010/main" val="5011223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ack, Ground, Chasm, Surface, Earth, Land, Nat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 y="91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p:cNvSpPr txBox="1">
            <a:spLocks/>
          </p:cNvSpPr>
          <p:nvPr/>
        </p:nvSpPr>
        <p:spPr>
          <a:xfrm>
            <a:off x="3779912" y="274638"/>
            <a:ext cx="5040560" cy="92211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schemeClr val="accent1"/>
                </a:solidFill>
              </a:rPr>
              <a:t>The chasm between technology and corporate culture</a:t>
            </a:r>
            <a:endParaRPr lang="en-GB" sz="1600" b="1" dirty="0">
              <a:solidFill>
                <a:schemeClr val="accent1"/>
              </a:solidFill>
            </a:endParaRPr>
          </a:p>
        </p:txBody>
      </p:sp>
      <p:sp>
        <p:nvSpPr>
          <p:cNvPr id="3" name="Rectangle 2"/>
          <p:cNvSpPr/>
          <p:nvPr/>
        </p:nvSpPr>
        <p:spPr>
          <a:xfrm>
            <a:off x="1043608" y="6364010"/>
            <a:ext cx="1824538" cy="307777"/>
          </a:xfrm>
          <a:prstGeom prst="rect">
            <a:avLst/>
          </a:prstGeom>
        </p:spPr>
        <p:txBody>
          <a:bodyPr wrap="none">
            <a:spAutoFit/>
          </a:bodyPr>
          <a:lstStyle/>
          <a:p>
            <a:r>
              <a:rPr lang="en-GB" sz="1400" dirty="0" smtClean="0"/>
              <a:t>Strother </a:t>
            </a:r>
            <a:r>
              <a:rPr lang="en-GB" sz="1400" dirty="0"/>
              <a:t>et al (2012) </a:t>
            </a:r>
          </a:p>
        </p:txBody>
      </p:sp>
      <p:sp>
        <p:nvSpPr>
          <p:cNvPr id="4" name="Text Placeholder 5"/>
          <p:cNvSpPr txBox="1">
            <a:spLocks/>
          </p:cNvSpPr>
          <p:nvPr/>
        </p:nvSpPr>
        <p:spPr>
          <a:xfrm>
            <a:off x="323528" y="1535113"/>
            <a:ext cx="4173860" cy="639762"/>
          </a:xfrm>
          <a:prstGeom prst="rect">
            <a:avLst/>
          </a:prstGeom>
          <a:solidFill>
            <a:schemeClr val="accent1"/>
          </a:solidFill>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600" smtClean="0">
                <a:solidFill>
                  <a:schemeClr val="bg1"/>
                </a:solidFill>
              </a:rPr>
              <a:t>Technology Reality (What is Possible)</a:t>
            </a:r>
            <a:endParaRPr lang="en-GB" dirty="0">
              <a:solidFill>
                <a:schemeClr val="bg1"/>
              </a:solidFill>
            </a:endParaRPr>
          </a:p>
        </p:txBody>
      </p:sp>
      <p:sp>
        <p:nvSpPr>
          <p:cNvPr id="5" name="Content Placeholder 3"/>
          <p:cNvSpPr txBox="1">
            <a:spLocks/>
          </p:cNvSpPr>
          <p:nvPr/>
        </p:nvSpPr>
        <p:spPr>
          <a:xfrm>
            <a:off x="323528" y="2174875"/>
            <a:ext cx="4173860" cy="3951288"/>
          </a:xfrm>
          <a:prstGeom prst="rect">
            <a:avLst/>
          </a:prstGeom>
          <a:solidFill>
            <a:schemeClr val="bg1">
              <a:alpha val="50000"/>
            </a:schemeClr>
          </a:solidFill>
          <a:ln>
            <a:solidFill>
              <a:schemeClr val="accent1"/>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500" dirty="0" smtClean="0"/>
              <a:t>unlimited accessibility of everyone to everyone by many communication channels</a:t>
            </a:r>
          </a:p>
          <a:p>
            <a:r>
              <a:rPr lang="en-GB" sz="1500" dirty="0" smtClean="0"/>
              <a:t>sending messages is easy to do and perceived practically free of cost (monetary or other)</a:t>
            </a:r>
          </a:p>
          <a:p>
            <a:r>
              <a:rPr lang="en-GB" sz="1500" dirty="0" smtClean="0"/>
              <a:t>free, asynchronous access to everyone's attention queues</a:t>
            </a:r>
          </a:p>
          <a:p>
            <a:r>
              <a:rPr lang="en-GB" sz="1500" dirty="0" smtClean="0"/>
              <a:t>queued messaging is available for most communication modes (email, voice mail)</a:t>
            </a:r>
          </a:p>
          <a:p>
            <a:r>
              <a:rPr lang="en-GB" sz="1500" dirty="0" smtClean="0"/>
              <a:t>work from home technology is 'as good as being in the office'</a:t>
            </a:r>
          </a:p>
          <a:p>
            <a:r>
              <a:rPr lang="en-GB" sz="1500" dirty="0" smtClean="0"/>
              <a:t>computers allow multitasking and rapid switching from task to task</a:t>
            </a:r>
            <a:endParaRPr lang="en-GB" sz="1500" dirty="0"/>
          </a:p>
        </p:txBody>
      </p:sp>
      <p:sp>
        <p:nvSpPr>
          <p:cNvPr id="6" name="Text Placeholder 6"/>
          <p:cNvSpPr txBox="1">
            <a:spLocks/>
          </p:cNvSpPr>
          <p:nvPr/>
        </p:nvSpPr>
        <p:spPr>
          <a:xfrm>
            <a:off x="4645025" y="1535113"/>
            <a:ext cx="4175447" cy="639762"/>
          </a:xfrm>
          <a:prstGeom prst="rect">
            <a:avLst/>
          </a:prstGeom>
          <a:solidFill>
            <a:schemeClr val="accent1"/>
          </a:solidFill>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600" smtClean="0">
                <a:solidFill>
                  <a:schemeClr val="bg1"/>
                </a:solidFill>
              </a:rPr>
              <a:t>Cultural Paradigm (What is Done)</a:t>
            </a:r>
            <a:endParaRPr lang="en-GB" sz="1600" dirty="0">
              <a:solidFill>
                <a:schemeClr val="bg1"/>
              </a:solidFill>
            </a:endParaRPr>
          </a:p>
        </p:txBody>
      </p:sp>
      <p:sp>
        <p:nvSpPr>
          <p:cNvPr id="7" name="Content Placeholder 7"/>
          <p:cNvSpPr txBox="1">
            <a:spLocks/>
          </p:cNvSpPr>
          <p:nvPr/>
        </p:nvSpPr>
        <p:spPr>
          <a:xfrm>
            <a:off x="4645025" y="2174875"/>
            <a:ext cx="4175447" cy="3951288"/>
          </a:xfrm>
          <a:prstGeom prst="rect">
            <a:avLst/>
          </a:prstGeom>
          <a:solidFill>
            <a:schemeClr val="bg1">
              <a:alpha val="50000"/>
            </a:schemeClr>
          </a:solidFill>
          <a:ln>
            <a:solidFill>
              <a:schemeClr val="accent1"/>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500" dirty="0" smtClean="0"/>
              <a:t>everyone is 'expected' by managers, peers, and self to be available 24 x 7</a:t>
            </a:r>
          </a:p>
          <a:p>
            <a:r>
              <a:rPr lang="en-GB" sz="1500" dirty="0" smtClean="0"/>
              <a:t>we sanction the unlimited sending of unsolicited messages ('freedom of speech')</a:t>
            </a:r>
          </a:p>
          <a:p>
            <a:r>
              <a:rPr lang="en-GB" sz="1500" dirty="0" smtClean="0"/>
              <a:t>interruption-driven, unnegotiated task management replacing plan-driven methodology</a:t>
            </a:r>
          </a:p>
          <a:p>
            <a:r>
              <a:rPr lang="en-GB" sz="1500" dirty="0" smtClean="0"/>
              <a:t>expectation that message queues be emptied (including unsolicited messages)</a:t>
            </a:r>
          </a:p>
          <a:p>
            <a:r>
              <a:rPr lang="en-GB" sz="1500" dirty="0" smtClean="0"/>
              <a:t>no clear understanding, much less a policy, of where to place the work-life barrier</a:t>
            </a:r>
          </a:p>
          <a:p>
            <a:r>
              <a:rPr lang="en-GB" sz="1500" dirty="0" smtClean="0"/>
              <a:t>implicit expectation that all people are good at multitasking and can switch rapidly</a:t>
            </a:r>
            <a:endParaRPr lang="en-GB" sz="1500" dirty="0"/>
          </a:p>
        </p:txBody>
      </p:sp>
    </p:spTree>
    <p:extLst>
      <p:ext uri="{BB962C8B-B14F-4D97-AF65-F5344CB8AC3E}">
        <p14:creationId xmlns:p14="http://schemas.microsoft.com/office/powerpoint/2010/main" val="386849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sz="4000" b="1" dirty="0" smtClean="0">
                <a:solidFill>
                  <a:srgbClr val="0000CC"/>
                </a:solidFill>
              </a:rPr>
              <a:t>Internet </a:t>
            </a:r>
            <a:r>
              <a:rPr lang="en-GB" sz="4000" b="1" dirty="0">
                <a:solidFill>
                  <a:srgbClr val="0000CC"/>
                </a:solidFill>
              </a:rPr>
              <a:t>Security and Trust</a:t>
            </a:r>
            <a:br>
              <a:rPr lang="en-GB" sz="4000" b="1" dirty="0">
                <a:solidFill>
                  <a:srgbClr val="0000CC"/>
                </a:solidFill>
              </a:rPr>
            </a:br>
            <a:endParaRPr lang="en-GB" sz="4000" b="1" dirty="0">
              <a:solidFill>
                <a:srgbClr val="0000CC"/>
              </a:solidFill>
            </a:endParaRPr>
          </a:p>
        </p:txBody>
      </p:sp>
      <p:sp>
        <p:nvSpPr>
          <p:cNvPr id="3" name="Rectangle 2"/>
          <p:cNvSpPr/>
          <p:nvPr/>
        </p:nvSpPr>
        <p:spPr>
          <a:xfrm>
            <a:off x="479956" y="1988840"/>
            <a:ext cx="8208912" cy="4708981"/>
          </a:xfrm>
          <a:prstGeom prst="rect">
            <a:avLst/>
          </a:prstGeom>
        </p:spPr>
        <p:txBody>
          <a:bodyPr wrap="square">
            <a:spAutoFit/>
          </a:bodyPr>
          <a:lstStyle/>
          <a:p>
            <a:r>
              <a:rPr lang="en-GB" sz="2000" dirty="0"/>
              <a:t>The </a:t>
            </a:r>
            <a:r>
              <a:rPr lang="en-GB" sz="2000" dirty="0" smtClean="0"/>
              <a:t>2019 CIGI-</a:t>
            </a:r>
            <a:r>
              <a:rPr lang="en-GB" sz="2000" dirty="0" err="1" smtClean="0"/>
              <a:t>Ipsos</a:t>
            </a:r>
            <a:r>
              <a:rPr lang="en-GB" sz="2000" dirty="0" smtClean="0"/>
              <a:t> </a:t>
            </a:r>
            <a:r>
              <a:rPr lang="en-GB" sz="2000" dirty="0"/>
              <a:t>Global Survey, now in its fifth year, is the world’s largest and most comprehensive survey of internet security and trust, involving more than </a:t>
            </a:r>
            <a:r>
              <a:rPr lang="en-GB" sz="2000" b="1" dirty="0">
                <a:solidFill>
                  <a:srgbClr val="0000CC"/>
                </a:solidFill>
              </a:rPr>
              <a:t>25,000 internet users in over two dozen countries </a:t>
            </a:r>
            <a:r>
              <a:rPr lang="en-GB" sz="2000" dirty="0"/>
              <a:t>across North America, Latin America, Europe, the Middle East, Africa and the Asia-Pacific region.</a:t>
            </a:r>
          </a:p>
          <a:p>
            <a:endParaRPr lang="en-GB" sz="2000" dirty="0" smtClean="0"/>
          </a:p>
          <a:p>
            <a:r>
              <a:rPr lang="en-GB" sz="2000" dirty="0" smtClean="0"/>
              <a:t>Conducted by </a:t>
            </a:r>
            <a:r>
              <a:rPr lang="en-GB" sz="2000" dirty="0" err="1" smtClean="0"/>
              <a:t>Ipsos</a:t>
            </a:r>
            <a:r>
              <a:rPr lang="en-GB" sz="2000" dirty="0" smtClean="0"/>
              <a:t> on behalf of the Centre for International Governance Innovation (CIGI), in partnership with the Internet Society (ISOC) and the United Nations Conference on Trade and Development (UNCTAD)</a:t>
            </a:r>
          </a:p>
          <a:p>
            <a:endParaRPr lang="en-GB" sz="2000" dirty="0"/>
          </a:p>
          <a:p>
            <a:r>
              <a:rPr lang="en-GB" sz="2000" dirty="0" smtClean="0"/>
              <a:t>The survey provides invaluable insight into the views of internet users on a wide range of topics — from online privacy, social media and fake news to </a:t>
            </a:r>
            <a:r>
              <a:rPr lang="en-GB" sz="2000" dirty="0" err="1" smtClean="0"/>
              <a:t>blockchain</a:t>
            </a:r>
            <a:r>
              <a:rPr lang="en-GB" sz="2000" dirty="0" smtClean="0"/>
              <a:t>, cryptocurrencies and the Dark Web.</a:t>
            </a:r>
          </a:p>
          <a:p>
            <a:endParaRPr lang="en-GB" sz="2000" dirty="0"/>
          </a:p>
        </p:txBody>
      </p:sp>
    </p:spTree>
    <p:extLst>
      <p:ext uri="{BB962C8B-B14F-4D97-AF65-F5344CB8AC3E}">
        <p14:creationId xmlns:p14="http://schemas.microsoft.com/office/powerpoint/2010/main" val="14355598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sz="3600" b="1" dirty="0" smtClean="0">
                <a:solidFill>
                  <a:srgbClr val="0000CC"/>
                </a:solidFill>
              </a:rPr>
              <a:t>2019 </a:t>
            </a:r>
            <a:r>
              <a:rPr lang="en-GB" sz="3600" b="1" dirty="0">
                <a:solidFill>
                  <a:srgbClr val="0000CC"/>
                </a:solidFill>
              </a:rPr>
              <a:t>CIGI-</a:t>
            </a:r>
            <a:r>
              <a:rPr lang="en-GB" sz="3600" b="1" dirty="0" err="1">
                <a:solidFill>
                  <a:srgbClr val="0000CC"/>
                </a:solidFill>
              </a:rPr>
              <a:t>Ipsos</a:t>
            </a:r>
            <a:r>
              <a:rPr lang="en-GB" sz="3600" b="1" dirty="0">
                <a:solidFill>
                  <a:srgbClr val="0000CC"/>
                </a:solidFill>
              </a:rPr>
              <a:t> Global Survey Highlights</a:t>
            </a:r>
            <a:br>
              <a:rPr lang="en-GB" sz="3600" b="1" dirty="0">
                <a:solidFill>
                  <a:srgbClr val="0000CC"/>
                </a:solidFill>
              </a:rPr>
            </a:br>
            <a:endParaRPr lang="en-GB" sz="3600" dirty="0">
              <a:solidFill>
                <a:srgbClr val="0000CC"/>
              </a:solidFill>
            </a:endParaRPr>
          </a:p>
        </p:txBody>
      </p:sp>
      <p:sp>
        <p:nvSpPr>
          <p:cNvPr id="3" name="Rectangle 2"/>
          <p:cNvSpPr/>
          <p:nvPr/>
        </p:nvSpPr>
        <p:spPr>
          <a:xfrm>
            <a:off x="1907704" y="6093296"/>
            <a:ext cx="5094312" cy="369332"/>
          </a:xfrm>
          <a:prstGeom prst="rect">
            <a:avLst/>
          </a:prstGeom>
        </p:spPr>
        <p:txBody>
          <a:bodyPr wrap="square">
            <a:spAutoFit/>
          </a:bodyPr>
          <a:lstStyle/>
          <a:p>
            <a:pPr algn="ctr"/>
            <a:r>
              <a:rPr lang="en-GB" dirty="0" smtClean="0">
                <a:hlinkClick r:id="rId2"/>
              </a:rPr>
              <a:t>https://www.cigionline.org/internet-survey-2019</a:t>
            </a:r>
            <a:endParaRPr lang="en-GB"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9143999" cy="2996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4420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sz="3600" b="1" dirty="0">
                <a:solidFill>
                  <a:srgbClr val="0000CC"/>
                </a:solidFill>
              </a:rPr>
              <a:t>2019 CIGI-</a:t>
            </a:r>
            <a:r>
              <a:rPr lang="en-GB" sz="3600" b="1" dirty="0" err="1">
                <a:solidFill>
                  <a:srgbClr val="0000CC"/>
                </a:solidFill>
              </a:rPr>
              <a:t>Ipsos</a:t>
            </a:r>
            <a:r>
              <a:rPr lang="en-GB" sz="3600" b="1" dirty="0">
                <a:solidFill>
                  <a:srgbClr val="0000CC"/>
                </a:solidFill>
              </a:rPr>
              <a:t> Global Survey Highlights</a:t>
            </a:r>
            <a:br>
              <a:rPr lang="en-GB" sz="3600" b="1" dirty="0">
                <a:solidFill>
                  <a:srgbClr val="0000CC"/>
                </a:solidFill>
              </a:rPr>
            </a:br>
            <a:endParaRPr lang="en-GB" dirty="0"/>
          </a:p>
        </p:txBody>
      </p:sp>
      <p:sp>
        <p:nvSpPr>
          <p:cNvPr id="3" name="Rectangle 2"/>
          <p:cNvSpPr/>
          <p:nvPr/>
        </p:nvSpPr>
        <p:spPr>
          <a:xfrm>
            <a:off x="1907704" y="6093296"/>
            <a:ext cx="5094312" cy="369332"/>
          </a:xfrm>
          <a:prstGeom prst="rect">
            <a:avLst/>
          </a:prstGeom>
        </p:spPr>
        <p:txBody>
          <a:bodyPr wrap="square">
            <a:spAutoFit/>
          </a:bodyPr>
          <a:lstStyle/>
          <a:p>
            <a:pPr algn="ctr"/>
            <a:r>
              <a:rPr lang="en-GB" dirty="0" smtClean="0">
                <a:hlinkClick r:id="rId2"/>
              </a:rPr>
              <a:t>https://www.cigionline.org/internet-survey-2019</a:t>
            </a:r>
            <a:endParaRPr lang="en-GB" dirty="0"/>
          </a:p>
        </p:txBody>
      </p:sp>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56662"/>
            <a:ext cx="9143999" cy="3167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502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3335" y="1866354"/>
            <a:ext cx="3528392" cy="3380584"/>
          </a:xfrm>
        </p:spPr>
        <p:txBody>
          <a:bodyPr>
            <a:normAutofit fontScale="70000" lnSpcReduction="20000"/>
          </a:bodyPr>
          <a:lstStyle/>
          <a:p>
            <a:pPr marL="0" indent="0" algn="ctr">
              <a:buNone/>
            </a:pPr>
            <a:r>
              <a:rPr lang="en-GB" dirty="0" smtClean="0"/>
              <a:t>“I </a:t>
            </a:r>
            <a:r>
              <a:rPr lang="en-GB" dirty="0"/>
              <a:t>think when our world is in such a state of flux it is important to ensure that ethics and developing criticality are at the heart of education. We need to be questioning the validity and basis of everything just now</a:t>
            </a:r>
            <a:r>
              <a:rPr lang="en-GB" dirty="0" smtClean="0"/>
              <a:t>.” </a:t>
            </a:r>
          </a:p>
          <a:p>
            <a:pPr marL="0" indent="0" algn="ctr">
              <a:buNone/>
            </a:pPr>
            <a:endParaRPr lang="en-GB" dirty="0" smtClean="0"/>
          </a:p>
          <a:p>
            <a:pPr marL="0" indent="0" algn="ctr">
              <a:buNone/>
            </a:pPr>
            <a:r>
              <a:rPr lang="en-GB" sz="2900" dirty="0" smtClean="0"/>
              <a:t>Sheila MacNeill Chair ALT</a:t>
            </a:r>
            <a:endParaRPr lang="en-GB" sz="2900" dirty="0"/>
          </a:p>
        </p:txBody>
      </p:sp>
      <p:pic>
        <p:nvPicPr>
          <p:cNvPr id="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19672" y="407989"/>
            <a:ext cx="5904751" cy="6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9394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sz="3600" b="1" dirty="0">
                <a:solidFill>
                  <a:srgbClr val="0000CC"/>
                </a:solidFill>
              </a:rPr>
              <a:t>2019 CIGI-</a:t>
            </a:r>
            <a:r>
              <a:rPr lang="en-GB" sz="3600" b="1" dirty="0" err="1">
                <a:solidFill>
                  <a:srgbClr val="0000CC"/>
                </a:solidFill>
              </a:rPr>
              <a:t>Ipsos</a:t>
            </a:r>
            <a:r>
              <a:rPr lang="en-GB" sz="3600" b="1" dirty="0">
                <a:solidFill>
                  <a:srgbClr val="0000CC"/>
                </a:solidFill>
              </a:rPr>
              <a:t> Global Survey Highlights</a:t>
            </a:r>
            <a:br>
              <a:rPr lang="en-GB" sz="3600" b="1" dirty="0">
                <a:solidFill>
                  <a:srgbClr val="0000CC"/>
                </a:solidFill>
              </a:rPr>
            </a:br>
            <a:endParaRPr lang="en-GB" dirty="0"/>
          </a:p>
        </p:txBody>
      </p:sp>
      <p:sp>
        <p:nvSpPr>
          <p:cNvPr id="3" name="Rectangle 2"/>
          <p:cNvSpPr/>
          <p:nvPr/>
        </p:nvSpPr>
        <p:spPr>
          <a:xfrm>
            <a:off x="1907704" y="6093296"/>
            <a:ext cx="5094312" cy="369332"/>
          </a:xfrm>
          <a:prstGeom prst="rect">
            <a:avLst/>
          </a:prstGeom>
        </p:spPr>
        <p:txBody>
          <a:bodyPr wrap="square">
            <a:spAutoFit/>
          </a:bodyPr>
          <a:lstStyle/>
          <a:p>
            <a:pPr algn="ctr"/>
            <a:r>
              <a:rPr lang="en-GB" dirty="0" smtClean="0">
                <a:hlinkClick r:id="rId2"/>
              </a:rPr>
              <a:t>https://www.cigionline.org/internet-survey-2019</a:t>
            </a:r>
            <a:endParaRPr lang="en-GB" dirty="0"/>
          </a:p>
        </p:txBody>
      </p:sp>
      <p:pic>
        <p:nvPicPr>
          <p:cNvPr id="2560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57374"/>
            <a:ext cx="9144000" cy="307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3093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t/>
            </a:r>
            <a:br>
              <a:rPr lang="en-GB" b="1" dirty="0" smtClean="0"/>
            </a:br>
            <a:r>
              <a:rPr lang="en-GB" sz="3600" b="1" dirty="0" smtClean="0">
                <a:solidFill>
                  <a:srgbClr val="0000CC"/>
                </a:solidFill>
              </a:rPr>
              <a:t>2019 </a:t>
            </a:r>
            <a:r>
              <a:rPr lang="en-GB" sz="3600" b="1" dirty="0">
                <a:solidFill>
                  <a:srgbClr val="0000CC"/>
                </a:solidFill>
              </a:rPr>
              <a:t>CIGI-</a:t>
            </a:r>
            <a:r>
              <a:rPr lang="en-GB" sz="3600" b="1" dirty="0" err="1">
                <a:solidFill>
                  <a:srgbClr val="0000CC"/>
                </a:solidFill>
              </a:rPr>
              <a:t>Ipsos</a:t>
            </a:r>
            <a:r>
              <a:rPr lang="en-GB" sz="3600" b="1" dirty="0">
                <a:solidFill>
                  <a:srgbClr val="0000CC"/>
                </a:solidFill>
              </a:rPr>
              <a:t> Global Survey Highlights</a:t>
            </a:r>
            <a:br>
              <a:rPr lang="en-GB" sz="3600" b="1" dirty="0">
                <a:solidFill>
                  <a:srgbClr val="0000CC"/>
                </a:solidFill>
              </a:rPr>
            </a:br>
            <a:r>
              <a:rPr lang="en-GB" sz="4000" b="1" dirty="0"/>
              <a:t/>
            </a:r>
            <a:br>
              <a:rPr lang="en-GB" sz="4000" b="1" dirty="0"/>
            </a:br>
            <a:endParaRPr lang="en-GB" dirty="0"/>
          </a:p>
        </p:txBody>
      </p:sp>
      <p:sp>
        <p:nvSpPr>
          <p:cNvPr id="3" name="Rectangle 2"/>
          <p:cNvSpPr/>
          <p:nvPr/>
        </p:nvSpPr>
        <p:spPr>
          <a:xfrm>
            <a:off x="1907704" y="6093296"/>
            <a:ext cx="5094312" cy="369332"/>
          </a:xfrm>
          <a:prstGeom prst="rect">
            <a:avLst/>
          </a:prstGeom>
        </p:spPr>
        <p:txBody>
          <a:bodyPr wrap="square">
            <a:spAutoFit/>
          </a:bodyPr>
          <a:lstStyle/>
          <a:p>
            <a:pPr algn="ctr"/>
            <a:r>
              <a:rPr lang="en-GB" dirty="0" smtClean="0">
                <a:hlinkClick r:id="rId2"/>
              </a:rPr>
              <a:t>https://www.cigionline.org/internet-survey-2019</a:t>
            </a:r>
            <a:endParaRPr lang="en-GB"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85936"/>
            <a:ext cx="9180512" cy="3299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5544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48" y="9636"/>
            <a:ext cx="8229600" cy="1143000"/>
          </a:xfrm>
        </p:spPr>
        <p:txBody>
          <a:bodyPr>
            <a:normAutofit fontScale="90000"/>
          </a:bodyPr>
          <a:lstStyle/>
          <a:p>
            <a:r>
              <a:rPr lang="en-GB" b="1" dirty="0" smtClean="0"/>
              <a:t/>
            </a:r>
            <a:br>
              <a:rPr lang="en-GB" b="1" dirty="0" smtClean="0"/>
            </a:br>
            <a:r>
              <a:rPr lang="en-GB" sz="3600" b="1" dirty="0">
                <a:solidFill>
                  <a:srgbClr val="0000CC"/>
                </a:solidFill>
              </a:rPr>
              <a:t>2019 CIGI-</a:t>
            </a:r>
            <a:r>
              <a:rPr lang="en-GB" sz="3600" b="1" dirty="0" err="1">
                <a:solidFill>
                  <a:srgbClr val="0000CC"/>
                </a:solidFill>
              </a:rPr>
              <a:t>Ipsos</a:t>
            </a:r>
            <a:r>
              <a:rPr lang="en-GB" sz="3600" b="1" dirty="0">
                <a:solidFill>
                  <a:srgbClr val="0000CC"/>
                </a:solidFill>
              </a:rPr>
              <a:t> Global Survey Highlights</a:t>
            </a:r>
            <a:br>
              <a:rPr lang="en-GB" sz="3600" b="1" dirty="0">
                <a:solidFill>
                  <a:srgbClr val="0000CC"/>
                </a:solidFill>
              </a:rPr>
            </a:br>
            <a:endParaRPr lang="en-GB" dirty="0"/>
          </a:p>
        </p:txBody>
      </p:sp>
      <p:pic>
        <p:nvPicPr>
          <p:cNvPr id="276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96752"/>
            <a:ext cx="9144000" cy="3209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5352" y="4581128"/>
            <a:ext cx="8313295" cy="2031325"/>
          </a:xfrm>
          <a:prstGeom prst="rect">
            <a:avLst/>
          </a:prstGeom>
        </p:spPr>
        <p:txBody>
          <a:bodyPr wrap="square">
            <a:spAutoFit/>
          </a:bodyPr>
          <a:lstStyle/>
          <a:p>
            <a:r>
              <a:rPr lang="en-GB" dirty="0"/>
              <a:t>The most common reasons for a lack of confidence in the unbiasedness of algorithms were a </a:t>
            </a:r>
            <a:r>
              <a:rPr lang="en-GB" b="1" dirty="0">
                <a:solidFill>
                  <a:srgbClr val="A50021"/>
                </a:solidFill>
              </a:rPr>
              <a:t>lack of transparency</a:t>
            </a:r>
            <a:r>
              <a:rPr lang="en-GB" dirty="0"/>
              <a:t>, a perception that they are exploitative by design and the absence of a human element from decision-making. </a:t>
            </a:r>
            <a:endParaRPr lang="en-GB" dirty="0" smtClean="0"/>
          </a:p>
          <a:p>
            <a:endParaRPr lang="en-GB" dirty="0" smtClean="0"/>
          </a:p>
          <a:p>
            <a:r>
              <a:rPr lang="en-GB" dirty="0" smtClean="0"/>
              <a:t>By </a:t>
            </a:r>
            <a:r>
              <a:rPr lang="en-GB" dirty="0"/>
              <a:t>contrast, </a:t>
            </a:r>
            <a:r>
              <a:rPr lang="en-GB" b="1" dirty="0">
                <a:solidFill>
                  <a:srgbClr val="A50021"/>
                </a:solidFill>
              </a:rPr>
              <a:t>objectivity, a lack of human emotion to cloud decision-making and the absence of human influence </a:t>
            </a:r>
            <a:r>
              <a:rPr lang="en-GB" dirty="0"/>
              <a:t>were most frequently mentioned by those who </a:t>
            </a:r>
            <a:r>
              <a:rPr lang="en-GB" b="1" dirty="0">
                <a:solidFill>
                  <a:srgbClr val="A50021"/>
                </a:solidFill>
              </a:rPr>
              <a:t>expressed confidence </a:t>
            </a:r>
            <a:r>
              <a:rPr lang="en-GB" dirty="0"/>
              <a:t>in the unbiasedness of algorithms.</a:t>
            </a:r>
          </a:p>
        </p:txBody>
      </p:sp>
    </p:spTree>
    <p:extLst>
      <p:ext uri="{BB962C8B-B14F-4D97-AF65-F5344CB8AC3E}">
        <p14:creationId xmlns:p14="http://schemas.microsoft.com/office/powerpoint/2010/main" val="35802853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buNone/>
            </a:pPr>
            <a:r>
              <a:rPr lang="en-GB" dirty="0" smtClean="0"/>
              <a:t>We need to remind ourselves that social </a:t>
            </a:r>
            <a:r>
              <a:rPr lang="en-GB" dirty="0"/>
              <a:t>media is based on </a:t>
            </a:r>
            <a:r>
              <a:rPr lang="en-GB" dirty="0" smtClean="0"/>
              <a:t>a </a:t>
            </a:r>
            <a:r>
              <a:rPr lang="en-GB" dirty="0"/>
              <a:t>model of </a:t>
            </a:r>
            <a:r>
              <a:rPr lang="en-GB" dirty="0" smtClean="0"/>
              <a:t>providing a </a:t>
            </a:r>
            <a:r>
              <a:rPr lang="en-GB" b="1" dirty="0" smtClean="0">
                <a:solidFill>
                  <a:srgbClr val="FF0000"/>
                </a:solidFill>
              </a:rPr>
              <a:t>'free service' </a:t>
            </a:r>
            <a:r>
              <a:rPr lang="en-GB" b="1" dirty="0">
                <a:solidFill>
                  <a:srgbClr val="FF0000"/>
                </a:solidFill>
              </a:rPr>
              <a:t>in exchange for advertising</a:t>
            </a:r>
            <a:r>
              <a:rPr lang="en-GB" dirty="0"/>
              <a:t>. </a:t>
            </a:r>
            <a:endParaRPr lang="en-GB" dirty="0" smtClean="0"/>
          </a:p>
          <a:p>
            <a:pPr marL="0" indent="0">
              <a:buNone/>
            </a:pPr>
            <a:endParaRPr lang="en-GB" dirty="0"/>
          </a:p>
          <a:p>
            <a:pPr marL="0" indent="0">
              <a:buNone/>
            </a:pPr>
            <a:r>
              <a:rPr lang="en-GB" dirty="0" smtClean="0"/>
              <a:t>As technology advances, the collection and analysis of user data is providing increasingly more personalised targeted adverts. A double edged sword...</a:t>
            </a:r>
            <a:endParaRPr lang="en-GB" dirty="0"/>
          </a:p>
        </p:txBody>
      </p:sp>
    </p:spTree>
    <p:extLst>
      <p:ext uri="{BB962C8B-B14F-4D97-AF65-F5344CB8AC3E}">
        <p14:creationId xmlns:p14="http://schemas.microsoft.com/office/powerpoint/2010/main" val="492145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rizon, Ocean, Reflection, Sea, Seascape, Sky, Su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3243"/>
            <a:ext cx="9144000" cy="69212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31640" y="1922929"/>
            <a:ext cx="6535764" cy="707886"/>
          </a:xfrm>
          <a:prstGeom prst="rect">
            <a:avLst/>
          </a:prstGeom>
          <a:noFill/>
        </p:spPr>
        <p:txBody>
          <a:bodyPr wrap="none" rtlCol="0">
            <a:spAutoFit/>
          </a:bodyPr>
          <a:lstStyle/>
          <a:p>
            <a:r>
              <a:rPr lang="en-GB" sz="4000" b="1" dirty="0" smtClean="0"/>
              <a:t>HOPE ON THE HORIZON?</a:t>
            </a:r>
            <a:endParaRPr lang="en-GB" sz="4000" b="1" dirty="0"/>
          </a:p>
        </p:txBody>
      </p:sp>
    </p:spTree>
    <p:extLst>
      <p:ext uri="{BB962C8B-B14F-4D97-AF65-F5344CB8AC3E}">
        <p14:creationId xmlns:p14="http://schemas.microsoft.com/office/powerpoint/2010/main" val="31868658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00CC"/>
                </a:solidFill>
              </a:rPr>
              <a:t>Push for change</a:t>
            </a:r>
            <a:endParaRPr lang="en-GB" b="1" dirty="0">
              <a:solidFill>
                <a:srgbClr val="0000CC"/>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GB" dirty="0" smtClean="0"/>
              <a:t>"Recent headline news regarding business email compromise ($123M extracted from Facebook and Google), large breaches (383 million records from Marriott) and questionable handling of users’ data (series of revelations regarding Facebook), as well as the commencement of the EU’s General Data Protection Regulation (GDPR), reinforce the need for organizations to embrace best practices in all areas – email security, site security and privacy </a:t>
            </a:r>
            <a:r>
              <a:rPr lang="en-GB" smtClean="0"/>
              <a:t>practices."</a:t>
            </a:r>
            <a:endParaRPr lang="en-GB" dirty="0" smtClean="0"/>
          </a:p>
          <a:p>
            <a:pPr marL="0" indent="0">
              <a:buNone/>
            </a:pPr>
            <a:endParaRPr lang="en-GB" dirty="0"/>
          </a:p>
          <a:p>
            <a:pPr marL="0" indent="0">
              <a:buNone/>
            </a:pPr>
            <a:endParaRPr lang="en-GB" dirty="0"/>
          </a:p>
        </p:txBody>
      </p:sp>
      <p:sp>
        <p:nvSpPr>
          <p:cNvPr id="4" name="Rectangle 3"/>
          <p:cNvSpPr/>
          <p:nvPr/>
        </p:nvSpPr>
        <p:spPr>
          <a:xfrm>
            <a:off x="2286000" y="5877272"/>
            <a:ext cx="4572000" cy="646331"/>
          </a:xfrm>
          <a:prstGeom prst="rect">
            <a:avLst/>
          </a:prstGeom>
        </p:spPr>
        <p:txBody>
          <a:bodyPr>
            <a:spAutoFit/>
          </a:bodyPr>
          <a:lstStyle/>
          <a:p>
            <a:pPr algn="ctr"/>
            <a:r>
              <a:rPr lang="en-GB" dirty="0"/>
              <a:t>OTA 2018</a:t>
            </a:r>
          </a:p>
          <a:p>
            <a:pPr algn="ctr"/>
            <a:r>
              <a:rPr lang="en-GB" dirty="0"/>
              <a:t>Online Trust Audit</a:t>
            </a:r>
          </a:p>
        </p:txBody>
      </p:sp>
    </p:spTree>
    <p:extLst>
      <p:ext uri="{BB962C8B-B14F-4D97-AF65-F5344CB8AC3E}">
        <p14:creationId xmlns:p14="http://schemas.microsoft.com/office/powerpoint/2010/main" val="8675448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1840" y="2824794"/>
            <a:ext cx="5688632" cy="2031325"/>
          </a:xfrm>
          <a:prstGeom prst="rect">
            <a:avLst/>
          </a:prstGeom>
        </p:spPr>
        <p:txBody>
          <a:bodyPr wrap="square">
            <a:spAutoFit/>
          </a:bodyPr>
          <a:lstStyle/>
          <a:p>
            <a:r>
              <a:rPr lang="en-GB" dirty="0" smtClean="0"/>
              <a:t>"Big </a:t>
            </a:r>
            <a:r>
              <a:rPr lang="en-GB" dirty="0"/>
              <a:t>Data and smart devices do not represent the end of privacy </a:t>
            </a:r>
            <a:r>
              <a:rPr lang="en-GB" dirty="0" smtClean="0"/>
              <a:t>and personal </a:t>
            </a:r>
            <a:r>
              <a:rPr lang="en-GB" dirty="0"/>
              <a:t>data protection. On the contrary, they call for </a:t>
            </a:r>
            <a:r>
              <a:rPr lang="en-GB" b="1" dirty="0">
                <a:solidFill>
                  <a:srgbClr val="0000CC"/>
                </a:solidFill>
              </a:rPr>
              <a:t>a reworking of the </a:t>
            </a:r>
            <a:r>
              <a:rPr lang="en-GB" b="1" dirty="0" smtClean="0">
                <a:solidFill>
                  <a:srgbClr val="0000CC"/>
                </a:solidFill>
              </a:rPr>
              <a:t>EU privacy </a:t>
            </a:r>
            <a:r>
              <a:rPr lang="en-GB" b="1" dirty="0">
                <a:solidFill>
                  <a:srgbClr val="0000CC"/>
                </a:solidFill>
              </a:rPr>
              <a:t>and personal data protection framework </a:t>
            </a:r>
            <a:r>
              <a:rPr lang="en-GB" dirty="0"/>
              <a:t>to ensure it is up-to-date </a:t>
            </a:r>
            <a:r>
              <a:rPr lang="en-GB" dirty="0" smtClean="0"/>
              <a:t>and operational."</a:t>
            </a:r>
          </a:p>
          <a:p>
            <a:endParaRPr lang="en-GB" dirty="0"/>
          </a:p>
          <a:p>
            <a:r>
              <a:rPr lang="en-GB" dirty="0" err="1" smtClean="0"/>
              <a:t>Fuster</a:t>
            </a:r>
            <a:r>
              <a:rPr lang="en-GB" dirty="0" smtClean="0"/>
              <a:t> and </a:t>
            </a:r>
            <a:r>
              <a:rPr lang="en-GB" dirty="0" err="1" smtClean="0"/>
              <a:t>Scherrer</a:t>
            </a:r>
            <a:r>
              <a:rPr lang="en-GB" dirty="0" smtClean="0"/>
              <a:t> 2015</a:t>
            </a:r>
            <a:endParaRPr lang="en-GB"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2204864"/>
            <a:ext cx="2304256" cy="3271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fontScale="90000"/>
          </a:bodyPr>
          <a:lstStyle/>
          <a:p>
            <a:r>
              <a:rPr lang="en-GB" b="1" dirty="0" smtClean="0">
                <a:solidFill>
                  <a:srgbClr val="0000CC"/>
                </a:solidFill>
              </a:rPr>
              <a:t>Big data and smart devices and their impact on privacy</a:t>
            </a:r>
            <a:endParaRPr lang="en-GB" b="1" dirty="0">
              <a:solidFill>
                <a:srgbClr val="0000CC"/>
              </a:solidFill>
            </a:endParaRPr>
          </a:p>
        </p:txBody>
      </p:sp>
    </p:spTree>
    <p:extLst>
      <p:ext uri="{BB962C8B-B14F-4D97-AF65-F5344CB8AC3E}">
        <p14:creationId xmlns:p14="http://schemas.microsoft.com/office/powerpoint/2010/main" val="8029953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5517232"/>
            <a:ext cx="3816424" cy="1200329"/>
          </a:xfrm>
          <a:prstGeom prst="rect">
            <a:avLst/>
          </a:prstGeom>
        </p:spPr>
        <p:txBody>
          <a:bodyPr wrap="square">
            <a:spAutoFit/>
          </a:bodyPr>
          <a:lstStyle/>
          <a:p>
            <a:r>
              <a:rPr lang="en-GB" dirty="0" err="1"/>
              <a:t>Buttararelli</a:t>
            </a:r>
            <a:r>
              <a:rPr lang="en-GB" dirty="0"/>
              <a:t>, G. (2015) </a:t>
            </a:r>
            <a:endParaRPr lang="en-GB" dirty="0" smtClean="0"/>
          </a:p>
          <a:p>
            <a:r>
              <a:rPr lang="en-GB" dirty="0" smtClean="0"/>
              <a:t>Big </a:t>
            </a:r>
            <a:r>
              <a:rPr lang="en-GB" dirty="0"/>
              <a:t>data, big data protection: </a:t>
            </a:r>
            <a:endParaRPr lang="en-GB" dirty="0" smtClean="0"/>
          </a:p>
          <a:p>
            <a:r>
              <a:rPr lang="en-GB" dirty="0" smtClean="0"/>
              <a:t>challenges </a:t>
            </a:r>
            <a:r>
              <a:rPr lang="en-GB" dirty="0"/>
              <a:t>and innovative solutions. </a:t>
            </a:r>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90323" y="453720"/>
            <a:ext cx="5904751" cy="6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56651" y="1351073"/>
            <a:ext cx="4572000" cy="3970318"/>
          </a:xfrm>
          <a:prstGeom prst="rect">
            <a:avLst/>
          </a:prstGeom>
        </p:spPr>
        <p:txBody>
          <a:bodyPr>
            <a:spAutoFit/>
          </a:bodyPr>
          <a:lstStyle/>
          <a:p>
            <a:r>
              <a:rPr lang="en-GB" dirty="0"/>
              <a:t>We’ve seen a lot of headlines devoted to the ‘right to be forgotten’. But in fact, in its judgment on Google Spain in May last year, the European Court of Justice did not invent a new right. It rather confirmed that if you process personal data (and, it </a:t>
            </a:r>
            <a:r>
              <a:rPr lang="en-GB" dirty="0" smtClean="0"/>
              <a:t>ruled</a:t>
            </a:r>
            <a:r>
              <a:rPr lang="en-GB" dirty="0"/>
              <a:t>, search engines certainly do process and make decisions on processing personal data) then you have a responsibility to treat those data in a way that respects the rights and interests of the individual. </a:t>
            </a:r>
            <a:r>
              <a:rPr lang="en-GB" dirty="0">
                <a:solidFill>
                  <a:srgbClr val="FF0000"/>
                </a:solidFill>
              </a:rPr>
              <a:t>Part of that responsibility is enabling the individual to challenge what you do with the information which relates to him or her.</a:t>
            </a:r>
          </a:p>
        </p:txBody>
      </p:sp>
    </p:spTree>
    <p:extLst>
      <p:ext uri="{BB962C8B-B14F-4D97-AF65-F5344CB8AC3E}">
        <p14:creationId xmlns:p14="http://schemas.microsoft.com/office/powerpoint/2010/main" val="2285274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00CC"/>
                </a:solidFill>
              </a:rPr>
              <a:t>Right to be Forgotten</a:t>
            </a:r>
            <a:endParaRPr lang="en-GB" sz="4000" b="1" dirty="0">
              <a:solidFill>
                <a:srgbClr val="0000CC"/>
              </a:solidFill>
            </a:endParaRPr>
          </a:p>
        </p:txBody>
      </p:sp>
      <p:sp>
        <p:nvSpPr>
          <p:cNvPr id="3" name="Content Placeholder 2"/>
          <p:cNvSpPr>
            <a:spLocks noGrp="1"/>
          </p:cNvSpPr>
          <p:nvPr>
            <p:ph idx="1"/>
          </p:nvPr>
        </p:nvSpPr>
        <p:spPr>
          <a:xfrm>
            <a:off x="457200" y="1772815"/>
            <a:ext cx="8229600" cy="4176465"/>
          </a:xfrm>
        </p:spPr>
        <p:txBody>
          <a:bodyPr>
            <a:normAutofit fontScale="62500" lnSpcReduction="20000"/>
          </a:bodyPr>
          <a:lstStyle/>
          <a:p>
            <a:pPr marL="0" indent="0" algn="ctr">
              <a:buNone/>
            </a:pPr>
            <a:r>
              <a:rPr lang="en-GB" dirty="0"/>
              <a:t>In May 2014, the European Court Of Justice ruled that </a:t>
            </a:r>
            <a:endParaRPr lang="en-GB" dirty="0" smtClean="0"/>
          </a:p>
          <a:p>
            <a:pPr marL="0" indent="0" algn="ctr">
              <a:buNone/>
            </a:pPr>
            <a:r>
              <a:rPr lang="en-GB" dirty="0" smtClean="0"/>
              <a:t>EU </a:t>
            </a:r>
            <a:r>
              <a:rPr lang="en-GB" dirty="0"/>
              <a:t>citizens have a ‘Right To Be </a:t>
            </a:r>
            <a:r>
              <a:rPr lang="en-GB" dirty="0" smtClean="0"/>
              <a:t>Forgotten</a:t>
            </a:r>
          </a:p>
          <a:p>
            <a:pPr marL="0" indent="0">
              <a:buNone/>
            </a:pPr>
            <a:endParaRPr lang="en-GB" dirty="0"/>
          </a:p>
          <a:p>
            <a:pPr marL="0" indent="0">
              <a:buNone/>
            </a:pPr>
            <a:endParaRPr lang="en-GB" dirty="0" smtClean="0"/>
          </a:p>
          <a:p>
            <a:pPr marL="0" indent="0">
              <a:buNone/>
            </a:pPr>
            <a:endParaRPr lang="en-GB" dirty="0"/>
          </a:p>
          <a:p>
            <a:pPr marL="0" indent="0">
              <a:buNone/>
            </a:pPr>
            <a:r>
              <a:rPr lang="en-GB" dirty="0" smtClean="0"/>
              <a:t>Google </a:t>
            </a:r>
            <a:r>
              <a:rPr lang="en-GB" dirty="0"/>
              <a:t>must delete "inadequate, irrelevant or no longer relevant" data from its results when a member of the public requests it</a:t>
            </a:r>
            <a:r>
              <a:rPr lang="en-GB" dirty="0" smtClean="0"/>
              <a:t>.</a:t>
            </a:r>
          </a:p>
          <a:p>
            <a:pPr marL="0" indent="0">
              <a:buNone/>
            </a:pPr>
            <a:r>
              <a:rPr lang="en-GB" dirty="0" smtClean="0"/>
              <a:t>The </a:t>
            </a:r>
            <a:r>
              <a:rPr lang="en-GB" dirty="0"/>
              <a:t>test case privacy ruling by the European Union's court of justice against Google Spain was brought by a Spanish man, Mario </a:t>
            </a:r>
            <a:r>
              <a:rPr lang="en-GB" dirty="0" err="1"/>
              <a:t>Costeja</a:t>
            </a:r>
            <a:r>
              <a:rPr lang="en-GB" dirty="0"/>
              <a:t> González, after he failed to secure the deletion of an auction notice of his repossessed home dating from 1998 on the website of a mass circulation newspaper in Catalonia</a:t>
            </a:r>
            <a:r>
              <a:rPr lang="en-GB" dirty="0" smtClean="0"/>
              <a:t>.</a:t>
            </a:r>
          </a:p>
          <a:p>
            <a:pPr marL="0" indent="0">
              <a:buNone/>
            </a:pPr>
            <a:endParaRPr lang="en-GB" dirty="0"/>
          </a:p>
          <a:p>
            <a:pPr marL="0" indent="0" algn="r">
              <a:buNone/>
            </a:pPr>
            <a:r>
              <a:rPr lang="en-GB" dirty="0" smtClean="0"/>
              <a:t>Guardian 2014</a:t>
            </a:r>
            <a:endParaRPr lang="en-GB" dirty="0"/>
          </a:p>
          <a:p>
            <a:pPr marL="0" indent="0">
              <a:buNone/>
            </a:pPr>
            <a:endParaRPr lang="en-GB" dirty="0"/>
          </a:p>
          <a:p>
            <a:endParaRPr lang="en-GB" dirty="0"/>
          </a:p>
        </p:txBody>
      </p:sp>
    </p:spTree>
    <p:extLst>
      <p:ext uri="{BB962C8B-B14F-4D97-AF65-F5344CB8AC3E}">
        <p14:creationId xmlns:p14="http://schemas.microsoft.com/office/powerpoint/2010/main" val="17062468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000" y="1340768"/>
            <a:ext cx="9180000" cy="80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056280" y="1437357"/>
            <a:ext cx="1152128"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22855" y="2492896"/>
            <a:ext cx="4462289" cy="387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91880" y="476672"/>
            <a:ext cx="164782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3640446"/>
            <a:ext cx="9144000" cy="1584176"/>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FF0000"/>
                </a:solidFill>
              </a:rPr>
              <a:t>Cookie settings are now 'opt in'</a:t>
            </a:r>
          </a:p>
          <a:p>
            <a:pPr algn="ctr"/>
            <a:r>
              <a:rPr lang="en-GB" sz="2800" b="1" dirty="0" smtClean="0">
                <a:solidFill>
                  <a:srgbClr val="FF0000"/>
                </a:solidFill>
              </a:rPr>
              <a:t>You have the choice to accept or reject</a:t>
            </a:r>
            <a:endParaRPr lang="en-GB" sz="2800" b="1" dirty="0">
              <a:solidFill>
                <a:srgbClr val="FF0000"/>
              </a:solidFill>
            </a:endParaRPr>
          </a:p>
        </p:txBody>
      </p:sp>
    </p:spTree>
    <p:extLst>
      <p:ext uri="{BB962C8B-B14F-4D97-AF65-F5344CB8AC3E}">
        <p14:creationId xmlns:p14="http://schemas.microsoft.com/office/powerpoint/2010/main" val="32326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ports Aurora, Technology Future, Target Search, 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0" y="1600201"/>
            <a:ext cx="9144000" cy="1108720"/>
          </a:xfrm>
        </p:spPr>
        <p:txBody>
          <a:bodyPr>
            <a:normAutofit fontScale="62500" lnSpcReduction="20000"/>
          </a:bodyPr>
          <a:lstStyle/>
          <a:p>
            <a:pPr marL="0" indent="0" algn="ctr">
              <a:buNone/>
            </a:pPr>
            <a:r>
              <a:rPr lang="en-GB" sz="5400" b="1" dirty="0" smtClean="0">
                <a:solidFill>
                  <a:schemeClr val="bg1"/>
                </a:solidFill>
              </a:rPr>
              <a:t>FUTURE PREDICTIONS</a:t>
            </a:r>
          </a:p>
          <a:p>
            <a:pPr marL="0" indent="0" algn="ctr">
              <a:buNone/>
            </a:pPr>
            <a:r>
              <a:rPr lang="en-GB" sz="5400" b="1" dirty="0" smtClean="0">
                <a:solidFill>
                  <a:schemeClr val="bg1"/>
                </a:solidFill>
              </a:rPr>
              <a:t>from the past</a:t>
            </a:r>
            <a:endParaRPr lang="en-GB" sz="5400" b="1" dirty="0">
              <a:solidFill>
                <a:schemeClr val="bg1"/>
              </a:solidFill>
            </a:endParaRPr>
          </a:p>
        </p:txBody>
      </p:sp>
    </p:spTree>
    <p:extLst>
      <p:ext uri="{BB962C8B-B14F-4D97-AF65-F5344CB8AC3E}">
        <p14:creationId xmlns:p14="http://schemas.microsoft.com/office/powerpoint/2010/main" val="19655368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0000CC"/>
                </a:solidFill>
              </a:rPr>
              <a:t>Cookies come in different flavours</a:t>
            </a:r>
            <a:endParaRPr lang="en-GB" sz="3600" b="1" dirty="0">
              <a:solidFill>
                <a:srgbClr val="0000CC"/>
              </a:solidFill>
            </a:endParaRPr>
          </a:p>
        </p:txBody>
      </p:sp>
      <p:sp>
        <p:nvSpPr>
          <p:cNvPr id="3" name="Content Placeholder 2"/>
          <p:cNvSpPr>
            <a:spLocks noGrp="1"/>
          </p:cNvSpPr>
          <p:nvPr>
            <p:ph idx="1"/>
          </p:nvPr>
        </p:nvSpPr>
        <p:spPr/>
        <p:txBody>
          <a:bodyPr>
            <a:normAutofit fontScale="70000" lnSpcReduction="20000"/>
          </a:bodyPr>
          <a:lstStyle/>
          <a:p>
            <a:r>
              <a:rPr lang="en-GB" b="1" dirty="0" smtClean="0">
                <a:solidFill>
                  <a:srgbClr val="008000"/>
                </a:solidFill>
              </a:rPr>
              <a:t>Strictly </a:t>
            </a:r>
            <a:r>
              <a:rPr lang="en-GB" b="1" dirty="0">
                <a:solidFill>
                  <a:srgbClr val="008000"/>
                </a:solidFill>
              </a:rPr>
              <a:t>necessary cookies </a:t>
            </a:r>
            <a:r>
              <a:rPr lang="en-GB" dirty="0"/>
              <a:t>- necessary for the </a:t>
            </a:r>
            <a:r>
              <a:rPr lang="en-GB" dirty="0" err="1"/>
              <a:t>webste</a:t>
            </a:r>
            <a:r>
              <a:rPr lang="en-GB" dirty="0"/>
              <a:t> to function. Don't store any personally identifiable information</a:t>
            </a:r>
          </a:p>
          <a:p>
            <a:r>
              <a:rPr lang="en-GB" b="1" dirty="0">
                <a:solidFill>
                  <a:srgbClr val="008000"/>
                </a:solidFill>
              </a:rPr>
              <a:t>Performance cookies </a:t>
            </a:r>
            <a:r>
              <a:rPr lang="en-GB" dirty="0"/>
              <a:t>- count visits and traffic sources. Info collected is anonymous</a:t>
            </a:r>
          </a:p>
          <a:p>
            <a:r>
              <a:rPr lang="en-GB" b="1" dirty="0">
                <a:solidFill>
                  <a:srgbClr val="FFC000"/>
                </a:solidFill>
              </a:rPr>
              <a:t>Functional cookies</a:t>
            </a:r>
            <a:r>
              <a:rPr lang="en-GB" b="1" dirty="0"/>
              <a:t> </a:t>
            </a:r>
            <a:r>
              <a:rPr lang="en-GB" dirty="0"/>
              <a:t>- provide enhanced functionality and personalisation. May be set up third party providers. If not allowed </a:t>
            </a:r>
            <a:r>
              <a:rPr lang="en-GB" dirty="0" smtClean="0"/>
              <a:t>some or all </a:t>
            </a:r>
            <a:r>
              <a:rPr lang="en-GB" dirty="0"/>
              <a:t>of these services might not function</a:t>
            </a:r>
          </a:p>
          <a:p>
            <a:r>
              <a:rPr lang="en-GB" b="1" dirty="0">
                <a:solidFill>
                  <a:srgbClr val="FF0000"/>
                </a:solidFill>
              </a:rPr>
              <a:t>Targeting cookies </a:t>
            </a:r>
            <a:r>
              <a:rPr lang="en-GB" dirty="0"/>
              <a:t>- may be set up by advertising partners and used to build a profile of your interests and show you adverts on other sites. Don't store directly personal info but are based on uniquely identifying your browser and device</a:t>
            </a:r>
          </a:p>
          <a:p>
            <a:r>
              <a:rPr lang="en-GB" b="1" dirty="0">
                <a:solidFill>
                  <a:srgbClr val="FF0000"/>
                </a:solidFill>
              </a:rPr>
              <a:t>Social media cookies </a:t>
            </a:r>
            <a:r>
              <a:rPr lang="en-GB" dirty="0"/>
              <a:t>- set by a range of social media services added to allow users to share content. Capable of tracking your browser across other sites and builds a profile of your interests</a:t>
            </a:r>
          </a:p>
        </p:txBody>
      </p:sp>
    </p:spTree>
    <p:extLst>
      <p:ext uri="{BB962C8B-B14F-4D97-AF65-F5344CB8AC3E}">
        <p14:creationId xmlns:p14="http://schemas.microsoft.com/office/powerpoint/2010/main" val="4288758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53" y="1268760"/>
            <a:ext cx="9180000" cy="80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91880" y="476672"/>
            <a:ext cx="164782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flipV="1">
            <a:off x="5796136" y="2204864"/>
            <a:ext cx="720080" cy="58457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4927" y="3096679"/>
            <a:ext cx="6841730" cy="238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6453" y="5734169"/>
            <a:ext cx="9156562" cy="48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516216" y="2276872"/>
            <a:ext cx="1944216" cy="369332"/>
          </a:xfrm>
          <a:prstGeom prst="rect">
            <a:avLst/>
          </a:prstGeom>
          <a:noFill/>
        </p:spPr>
        <p:txBody>
          <a:bodyPr wrap="square" rtlCol="0">
            <a:spAutoFit/>
          </a:bodyPr>
          <a:lstStyle/>
          <a:p>
            <a:pPr algn="ctr"/>
            <a:r>
              <a:rPr lang="en-GB" b="1" dirty="0" smtClean="0">
                <a:solidFill>
                  <a:srgbClr val="0000CC"/>
                </a:solidFill>
              </a:rPr>
              <a:t>privacy policy</a:t>
            </a:r>
            <a:endParaRPr lang="en-GB" b="1" dirty="0">
              <a:solidFill>
                <a:srgbClr val="0000CC"/>
              </a:solidFill>
            </a:endParaRPr>
          </a:p>
        </p:txBody>
      </p:sp>
    </p:spTree>
    <p:extLst>
      <p:ext uri="{BB962C8B-B14F-4D97-AF65-F5344CB8AC3E}">
        <p14:creationId xmlns:p14="http://schemas.microsoft.com/office/powerpoint/2010/main" val="15185514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email">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79512" y="1786396"/>
            <a:ext cx="8565385" cy="1349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80219" y="2299650"/>
            <a:ext cx="3967316" cy="811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411760" y="3573016"/>
            <a:ext cx="4350422" cy="369332"/>
          </a:xfrm>
          <a:prstGeom prst="rect">
            <a:avLst/>
          </a:prstGeom>
        </p:spPr>
        <p:txBody>
          <a:bodyPr wrap="none">
            <a:spAutoFit/>
          </a:bodyPr>
          <a:lstStyle/>
          <a:p>
            <a:r>
              <a:rPr lang="en-GB" dirty="0">
                <a:hlinkClick r:id="rId3"/>
              </a:rPr>
              <a:t>https://www.condenast.com/privacy-policy</a:t>
            </a:r>
            <a:r>
              <a:rPr lang="en-GB" dirty="0" smtClean="0">
                <a:hlinkClick r:id="rId3"/>
              </a:rPr>
              <a:t>/</a:t>
            </a:r>
            <a:endParaRPr lang="en-GB" dirty="0"/>
          </a:p>
        </p:txBody>
      </p:sp>
      <p:sp>
        <p:nvSpPr>
          <p:cNvPr id="6" name="Title 5"/>
          <p:cNvSpPr>
            <a:spLocks noGrp="1"/>
          </p:cNvSpPr>
          <p:nvPr>
            <p:ph type="title"/>
          </p:nvPr>
        </p:nvSpPr>
        <p:spPr/>
        <p:txBody>
          <a:bodyPr>
            <a:normAutofit/>
          </a:bodyPr>
          <a:lstStyle/>
          <a:p>
            <a:r>
              <a:rPr lang="en-GB" sz="4000" b="1" dirty="0" err="1" smtClean="0">
                <a:solidFill>
                  <a:srgbClr val="0000CC"/>
                </a:solidFill>
              </a:rPr>
              <a:t>Wired's</a:t>
            </a:r>
            <a:r>
              <a:rPr lang="en-GB" sz="4000" b="1" dirty="0" smtClean="0">
                <a:solidFill>
                  <a:srgbClr val="0000CC"/>
                </a:solidFill>
              </a:rPr>
              <a:t> privacy policy</a:t>
            </a:r>
            <a:endParaRPr lang="en-GB" sz="4000" b="1" dirty="0">
              <a:solidFill>
                <a:srgbClr val="0000CC"/>
              </a:solidFill>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38269" y="3048658"/>
            <a:ext cx="164782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99287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7744" y="2204864"/>
            <a:ext cx="4210050" cy="380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GB" sz="3600" b="1" dirty="0" smtClean="0">
                <a:solidFill>
                  <a:srgbClr val="0000CC"/>
                </a:solidFill>
              </a:rPr>
              <a:t>Optional free 'apps' via Facebook</a:t>
            </a:r>
            <a:endParaRPr lang="en-GB" sz="3600" b="1" dirty="0">
              <a:solidFill>
                <a:srgbClr val="0000CC"/>
              </a:solidFill>
            </a:endParaRPr>
          </a:p>
        </p:txBody>
      </p:sp>
    </p:spTree>
    <p:extLst>
      <p:ext uri="{BB962C8B-B14F-4D97-AF65-F5344CB8AC3E}">
        <p14:creationId xmlns:p14="http://schemas.microsoft.com/office/powerpoint/2010/main" val="5283282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925" y="552450"/>
            <a:ext cx="8058150" cy="57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05360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00CC"/>
                </a:solidFill>
              </a:rPr>
              <a:t>ICO on cookies </a:t>
            </a:r>
            <a:endParaRPr lang="en-GB" b="1" dirty="0">
              <a:solidFill>
                <a:srgbClr val="0000CC"/>
              </a:solidFill>
            </a:endParaRPr>
          </a:p>
        </p:txBody>
      </p:sp>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1628800"/>
            <a:ext cx="2664296" cy="426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63888" y="2424135"/>
            <a:ext cx="4572000" cy="2554545"/>
          </a:xfrm>
          <a:prstGeom prst="rect">
            <a:avLst/>
          </a:prstGeom>
        </p:spPr>
        <p:txBody>
          <a:bodyPr>
            <a:spAutoFit/>
          </a:bodyPr>
          <a:lstStyle/>
          <a:p>
            <a:r>
              <a:rPr lang="en-GB" sz="2000" dirty="0"/>
              <a:t>Cookies are small text files that are placed on your computer by websites that you visit. They are widely used in order to make websites work, or work more efficiently, as well as to provide information to the owners of the site. </a:t>
            </a:r>
            <a:endParaRPr lang="en-GB" sz="2000" dirty="0" smtClean="0"/>
          </a:p>
          <a:p>
            <a:endParaRPr lang="en-GB" sz="2000" dirty="0" smtClean="0"/>
          </a:p>
          <a:p>
            <a:r>
              <a:rPr lang="en-GB" sz="2000" b="1" dirty="0" smtClean="0"/>
              <a:t>Information Commissioner's Office</a:t>
            </a:r>
            <a:endParaRPr lang="en-GB" sz="2000" b="1" dirty="0"/>
          </a:p>
        </p:txBody>
      </p:sp>
    </p:spTree>
    <p:extLst>
      <p:ext uri="{BB962C8B-B14F-4D97-AF65-F5344CB8AC3E}">
        <p14:creationId xmlns:p14="http://schemas.microsoft.com/office/powerpoint/2010/main" val="5913317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00CC"/>
                </a:solidFill>
              </a:rPr>
              <a:t>The Internet Society</a:t>
            </a:r>
            <a:endParaRPr lang="en-GB" sz="4000" b="1" dirty="0">
              <a:solidFill>
                <a:srgbClr val="0000CC"/>
              </a:solidFill>
            </a:endParaRPr>
          </a:p>
        </p:txBody>
      </p:sp>
      <p:sp>
        <p:nvSpPr>
          <p:cNvPr id="3" name="Content Placeholder 2"/>
          <p:cNvSpPr>
            <a:spLocks noGrp="1"/>
          </p:cNvSpPr>
          <p:nvPr>
            <p:ph idx="1"/>
          </p:nvPr>
        </p:nvSpPr>
        <p:spPr>
          <a:xfrm>
            <a:off x="457200" y="2276873"/>
            <a:ext cx="8229600" cy="2520280"/>
          </a:xfrm>
        </p:spPr>
        <p:txBody>
          <a:bodyPr/>
          <a:lstStyle/>
          <a:p>
            <a:pPr marL="0" indent="0" algn="ctr">
              <a:buNone/>
            </a:pPr>
            <a:r>
              <a:rPr lang="en-GB" dirty="0"/>
              <a:t>Digital security is the foundation of our connected economies and societies. We’re asking global leaders to prioritize it</a:t>
            </a:r>
            <a:r>
              <a:rPr lang="en-GB" dirty="0" smtClean="0"/>
              <a:t>.</a:t>
            </a:r>
          </a:p>
          <a:p>
            <a:pPr marL="0" indent="0" algn="ctr">
              <a:buNone/>
            </a:pPr>
            <a:r>
              <a:rPr lang="en-GB" dirty="0" smtClean="0">
                <a:hlinkClick r:id="rId2"/>
              </a:rPr>
              <a:t>https://www.internetsociety.org/</a:t>
            </a:r>
            <a:endParaRPr lang="en-GB" dirty="0"/>
          </a:p>
        </p:txBody>
      </p:sp>
    </p:spTree>
    <p:extLst>
      <p:ext uri="{BB962C8B-B14F-4D97-AF65-F5344CB8AC3E}">
        <p14:creationId xmlns:p14="http://schemas.microsoft.com/office/powerpoint/2010/main" val="7641735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018-ota-honor-roll thumbnai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68137" y="1412776"/>
            <a:ext cx="1852235" cy="24523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801905"/>
          </a:xfrm>
        </p:spPr>
        <p:txBody>
          <a:bodyPr>
            <a:normAutofit/>
          </a:bodyPr>
          <a:lstStyle/>
          <a:p>
            <a:r>
              <a:rPr lang="en-GB" sz="2800" b="1" dirty="0" smtClean="0">
                <a:solidFill>
                  <a:srgbClr val="0000CC"/>
                </a:solidFill>
              </a:rPr>
              <a:t>US Online Trust Audit and Honour Role 2018</a:t>
            </a:r>
          </a:p>
        </p:txBody>
      </p:sp>
      <p:sp>
        <p:nvSpPr>
          <p:cNvPr id="3" name="Rectangle 2"/>
          <p:cNvSpPr/>
          <p:nvPr/>
        </p:nvSpPr>
        <p:spPr>
          <a:xfrm>
            <a:off x="441356" y="1300242"/>
            <a:ext cx="6794939" cy="4154984"/>
          </a:xfrm>
          <a:prstGeom prst="rect">
            <a:avLst/>
          </a:prstGeom>
        </p:spPr>
        <p:txBody>
          <a:bodyPr wrap="square">
            <a:spAutoFit/>
          </a:bodyPr>
          <a:lstStyle/>
          <a:p>
            <a:r>
              <a:rPr lang="en-GB" sz="2400" dirty="0" smtClean="0"/>
              <a:t>1200 organisations assessed. </a:t>
            </a:r>
          </a:p>
          <a:p>
            <a:endParaRPr lang="en-GB" sz="2400" dirty="0"/>
          </a:p>
          <a:p>
            <a:r>
              <a:rPr lang="en-GB" sz="2400" dirty="0" smtClean="0"/>
              <a:t>100 baseline points can be earned in 3 major categories:</a:t>
            </a:r>
          </a:p>
          <a:p>
            <a:pPr marL="457200" indent="-457200">
              <a:buFont typeface="+mj-lt"/>
              <a:buAutoNum type="arabicPeriod"/>
            </a:pPr>
            <a:r>
              <a:rPr lang="en-GB" sz="2400" b="1" dirty="0" smtClean="0">
                <a:solidFill>
                  <a:srgbClr val="0000CC"/>
                </a:solidFill>
              </a:rPr>
              <a:t>Consumer protection</a:t>
            </a:r>
          </a:p>
          <a:p>
            <a:pPr marL="457200" indent="-457200">
              <a:buFont typeface="+mj-lt"/>
              <a:buAutoNum type="arabicPeriod"/>
            </a:pPr>
            <a:r>
              <a:rPr lang="en-GB" sz="2400" b="1" dirty="0" smtClean="0">
                <a:solidFill>
                  <a:srgbClr val="0000CC"/>
                </a:solidFill>
              </a:rPr>
              <a:t>Site security </a:t>
            </a:r>
          </a:p>
          <a:p>
            <a:pPr marL="457200" indent="-457200">
              <a:buFont typeface="+mj-lt"/>
              <a:buAutoNum type="arabicPeriod"/>
            </a:pPr>
            <a:r>
              <a:rPr lang="en-GB" sz="2400" b="1" dirty="0" smtClean="0">
                <a:solidFill>
                  <a:srgbClr val="0000CC"/>
                </a:solidFill>
              </a:rPr>
              <a:t>Privacy</a:t>
            </a:r>
          </a:p>
          <a:p>
            <a:r>
              <a:rPr lang="en-GB" sz="2400" dirty="0" smtClean="0"/>
              <a:t> </a:t>
            </a:r>
          </a:p>
          <a:p>
            <a:r>
              <a:rPr lang="en-GB" sz="2400" dirty="0" smtClean="0"/>
              <a:t>Sites qualify for the Honour Roll by achieving a score of 80% or higher overall with no failures in any one of the three core categories.</a:t>
            </a:r>
            <a:endParaRPr lang="en-GB" sz="2400" dirty="0"/>
          </a:p>
        </p:txBody>
      </p:sp>
      <p:sp>
        <p:nvSpPr>
          <p:cNvPr id="4" name="Rectangle 3"/>
          <p:cNvSpPr/>
          <p:nvPr/>
        </p:nvSpPr>
        <p:spPr>
          <a:xfrm>
            <a:off x="439452" y="5455226"/>
            <a:ext cx="8280920" cy="1200329"/>
          </a:xfrm>
          <a:prstGeom prst="rect">
            <a:avLst/>
          </a:prstGeom>
        </p:spPr>
        <p:txBody>
          <a:bodyPr wrap="square">
            <a:spAutoFit/>
          </a:bodyPr>
          <a:lstStyle/>
          <a:p>
            <a:r>
              <a:rPr lang="en-GB" dirty="0" smtClean="0"/>
              <a:t>Bonus points are applied for emerging best practices and penalty points are applied for breaches, legal settlements and observed vulnerabilities. A minimum score of 60 is required in each of the three categories. Bonus points are limited to a maximum of 20% of the baseline score. </a:t>
            </a:r>
            <a:endParaRPr lang="en-GB" dirty="0"/>
          </a:p>
        </p:txBody>
      </p:sp>
    </p:spTree>
    <p:extLst>
      <p:ext uri="{BB962C8B-B14F-4D97-AF65-F5344CB8AC3E}">
        <p14:creationId xmlns:p14="http://schemas.microsoft.com/office/powerpoint/2010/main" val="39280422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018-ota-honor-roll thumbnai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6" y="1304973"/>
            <a:ext cx="1852235" cy="245237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3688" y="3762342"/>
            <a:ext cx="6077297" cy="2711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801905"/>
          </a:xfrm>
        </p:spPr>
        <p:txBody>
          <a:bodyPr>
            <a:normAutofit/>
          </a:bodyPr>
          <a:lstStyle/>
          <a:p>
            <a:r>
              <a:rPr lang="en-GB" sz="2800" b="1" dirty="0" smtClean="0">
                <a:solidFill>
                  <a:srgbClr val="0000CC"/>
                </a:solidFill>
              </a:rPr>
              <a:t>US Online Trust Audit and Honour Role 2018</a:t>
            </a:r>
          </a:p>
        </p:txBody>
      </p:sp>
      <p:pic>
        <p:nvPicPr>
          <p:cNvPr id="2150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1373" y="1433482"/>
            <a:ext cx="4680520" cy="219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283968" y="4653136"/>
            <a:ext cx="1800200" cy="15841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58556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000" b="1" dirty="0" smtClean="0">
                <a:solidFill>
                  <a:srgbClr val="0000CC"/>
                </a:solidFill>
              </a:rPr>
              <a:t>Cambridge Analytica</a:t>
            </a:r>
            <a:endParaRPr lang="en-GB" sz="4000" b="1" dirty="0">
              <a:solidFill>
                <a:srgbClr val="0000CC"/>
              </a:solidFill>
            </a:endParaRPr>
          </a:p>
        </p:txBody>
      </p:sp>
      <p:sp>
        <p:nvSpPr>
          <p:cNvPr id="4" name="Content Placeholder 3"/>
          <p:cNvSpPr>
            <a:spLocks noGrp="1"/>
          </p:cNvSpPr>
          <p:nvPr>
            <p:ph idx="1"/>
          </p:nvPr>
        </p:nvSpPr>
        <p:spPr/>
        <p:txBody>
          <a:bodyPr>
            <a:normAutofit fontScale="47500" lnSpcReduction="20000"/>
          </a:bodyPr>
          <a:lstStyle/>
          <a:p>
            <a:pPr marL="0" indent="0">
              <a:buNone/>
            </a:pPr>
            <a:r>
              <a:rPr lang="en-GB" sz="4400" dirty="0"/>
              <a:t>In March 2017 the ICO announced a broad investigation into the use of personal data and analytics by political campaigns, parties, social media companies and other commercial actors. We are currently investigating 30 organisations, including Facebook. </a:t>
            </a:r>
          </a:p>
          <a:p>
            <a:pPr marL="0" indent="0">
              <a:buNone/>
            </a:pPr>
            <a:endParaRPr lang="en-GB" sz="4400" dirty="0" smtClean="0"/>
          </a:p>
          <a:p>
            <a:pPr marL="0" indent="0">
              <a:buNone/>
            </a:pPr>
            <a:r>
              <a:rPr lang="en-GB" sz="4400" dirty="0" smtClean="0"/>
              <a:t>One </a:t>
            </a:r>
            <a:r>
              <a:rPr lang="en-GB" sz="4400" dirty="0"/>
              <a:t>part of this investigation is looking at how data was collected from a third party app on Facebook called “</a:t>
            </a:r>
            <a:r>
              <a:rPr lang="en-GB" sz="4400" b="1" dirty="0" err="1">
                <a:solidFill>
                  <a:srgbClr val="0000CC"/>
                </a:solidFill>
              </a:rPr>
              <a:t>thisisyourdigitallife</a:t>
            </a:r>
            <a:r>
              <a:rPr lang="en-GB" sz="4400" b="1" dirty="0">
                <a:solidFill>
                  <a:srgbClr val="0000CC"/>
                </a:solidFill>
              </a:rPr>
              <a:t>”</a:t>
            </a:r>
            <a:r>
              <a:rPr lang="en-GB" sz="4400" dirty="0"/>
              <a:t> and shared with an organisation called </a:t>
            </a:r>
            <a:r>
              <a:rPr lang="en-GB" sz="4400" b="1" dirty="0">
                <a:solidFill>
                  <a:srgbClr val="FF0000"/>
                </a:solidFill>
              </a:rPr>
              <a:t>Cambridge Analytica</a:t>
            </a:r>
            <a:r>
              <a:rPr lang="en-GB" sz="4400" dirty="0"/>
              <a:t>. Facebook recently confirmed that information relating to up to 87 million people was captured by the app, with approximately 1 million of these people being UK citizens</a:t>
            </a:r>
            <a:r>
              <a:rPr lang="en-GB" sz="4400" dirty="0" smtClean="0"/>
              <a:t>.</a:t>
            </a:r>
          </a:p>
          <a:p>
            <a:pPr marL="0" indent="0">
              <a:buNone/>
            </a:pPr>
            <a:endParaRPr lang="en-GB" sz="4400" dirty="0"/>
          </a:p>
          <a:p>
            <a:pPr marL="0" indent="0">
              <a:buNone/>
            </a:pPr>
            <a:r>
              <a:rPr lang="en-GB" sz="4400" dirty="0"/>
              <a:t>On Monday 9 April 2018 Facebook notified all those whose details were involved, via a message on their Facebook Newsfeed</a:t>
            </a:r>
            <a:r>
              <a:rPr lang="en-GB" sz="4400" dirty="0" smtClean="0"/>
              <a:t>.</a:t>
            </a:r>
            <a:endParaRPr lang="en-GB" dirty="0"/>
          </a:p>
        </p:txBody>
      </p:sp>
      <p:sp>
        <p:nvSpPr>
          <p:cNvPr id="5" name="Rectangle 4"/>
          <p:cNvSpPr/>
          <p:nvPr/>
        </p:nvSpPr>
        <p:spPr>
          <a:xfrm>
            <a:off x="2627784" y="6165304"/>
            <a:ext cx="3507307" cy="369332"/>
          </a:xfrm>
          <a:prstGeom prst="rect">
            <a:avLst/>
          </a:prstGeom>
        </p:spPr>
        <p:txBody>
          <a:bodyPr wrap="none">
            <a:spAutoFit/>
          </a:bodyPr>
          <a:lstStyle/>
          <a:p>
            <a:r>
              <a:rPr lang="en-GB" b="1" dirty="0" smtClean="0"/>
              <a:t>Information Commissioner's Office</a:t>
            </a:r>
          </a:p>
        </p:txBody>
      </p:sp>
    </p:spTree>
    <p:extLst>
      <p:ext uri="{BB962C8B-B14F-4D97-AF65-F5344CB8AC3E}">
        <p14:creationId xmlns:p14="http://schemas.microsoft.com/office/powerpoint/2010/main" val="3935913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593" y="1556792"/>
            <a:ext cx="206691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07904" y="1910152"/>
            <a:ext cx="4968552" cy="2308324"/>
          </a:xfrm>
          <a:prstGeom prst="rect">
            <a:avLst/>
          </a:prstGeom>
        </p:spPr>
        <p:txBody>
          <a:bodyPr wrap="square">
            <a:spAutoFit/>
          </a:bodyPr>
          <a:lstStyle/>
          <a:p>
            <a:r>
              <a:rPr lang="en-GB" sz="2400" dirty="0"/>
              <a:t>“A full analysis of all its implications needs the skills of the psychologist, the anthropologist, the sociologist, the lawyer, the political scientist and ultimately the philosopher,” </a:t>
            </a:r>
          </a:p>
          <a:p>
            <a:pPr algn="r"/>
            <a:r>
              <a:rPr lang="en-GB" sz="2400" dirty="0" err="1" smtClean="0"/>
              <a:t>Sieghart</a:t>
            </a:r>
            <a:r>
              <a:rPr lang="en-GB" sz="2400" dirty="0" smtClean="0"/>
              <a:t> </a:t>
            </a:r>
            <a:r>
              <a:rPr lang="en-GB" sz="2400" dirty="0"/>
              <a:t>1975</a:t>
            </a:r>
          </a:p>
        </p:txBody>
      </p:sp>
    </p:spTree>
    <p:extLst>
      <p:ext uri="{BB962C8B-B14F-4D97-AF65-F5344CB8AC3E}">
        <p14:creationId xmlns:p14="http://schemas.microsoft.com/office/powerpoint/2010/main" val="6991993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0000CC"/>
                </a:solidFill>
              </a:rPr>
              <a:t>Your Data Matters</a:t>
            </a:r>
            <a:endParaRPr lang="en-GB" sz="4000" b="1" dirty="0">
              <a:solidFill>
                <a:srgbClr val="0000CC"/>
              </a:solidFill>
            </a:endParaRPr>
          </a:p>
        </p:txBody>
      </p:sp>
      <p:sp>
        <p:nvSpPr>
          <p:cNvPr id="3" name="Content Placeholder 2"/>
          <p:cNvSpPr>
            <a:spLocks noGrp="1"/>
          </p:cNvSpPr>
          <p:nvPr>
            <p:ph idx="1"/>
          </p:nvPr>
        </p:nvSpPr>
        <p:spPr>
          <a:xfrm>
            <a:off x="457200" y="1600201"/>
            <a:ext cx="8229600" cy="4349080"/>
          </a:xfrm>
        </p:spPr>
        <p:txBody>
          <a:bodyPr>
            <a:noAutofit/>
          </a:bodyPr>
          <a:lstStyle/>
          <a:p>
            <a:pPr marL="0" indent="0">
              <a:buNone/>
            </a:pPr>
            <a:r>
              <a:rPr lang="en-GB" sz="2200" dirty="0" smtClean="0"/>
              <a:t>We live in a data-driven world. Almost every transaction and interaction you have with most organisations involves you sharing personal data, such as your name, address and birth date. </a:t>
            </a:r>
            <a:r>
              <a:rPr lang="en-GB" sz="2200" b="1" dirty="0" smtClean="0">
                <a:solidFill>
                  <a:srgbClr val="0000CC"/>
                </a:solidFill>
              </a:rPr>
              <a:t>You share data online too, every time you visit a website, search for or buy something, use social media or send an email.</a:t>
            </a:r>
          </a:p>
          <a:p>
            <a:pPr marL="0" indent="0">
              <a:buNone/>
            </a:pPr>
            <a:r>
              <a:rPr lang="en-GB" sz="2200" dirty="0" smtClean="0"/>
              <a:t/>
            </a:r>
            <a:br>
              <a:rPr lang="en-GB" sz="2200" dirty="0" smtClean="0"/>
            </a:br>
            <a:r>
              <a:rPr lang="en-GB" sz="2200" dirty="0" smtClean="0"/>
              <a:t>Sharing data helps makes life easier, more convenient and connected. But your data is your data. It belongs to you so it's important your data is used only in ways you would reasonably expect, and that it stays safe. </a:t>
            </a:r>
            <a:r>
              <a:rPr lang="en-GB" sz="2200" b="1" dirty="0" smtClean="0">
                <a:solidFill>
                  <a:srgbClr val="0000CC"/>
                </a:solidFill>
              </a:rPr>
              <a:t>Data protection law makes sure everyone’s data is used properly and legally.</a:t>
            </a:r>
            <a:r>
              <a:rPr lang="en-GB" sz="2400" b="1" dirty="0" smtClean="0">
                <a:solidFill>
                  <a:srgbClr val="0000CC"/>
                </a:solidFill>
              </a:rPr>
              <a:t/>
            </a:r>
            <a:br>
              <a:rPr lang="en-GB" sz="2400" b="1" dirty="0" smtClean="0">
                <a:solidFill>
                  <a:srgbClr val="0000CC"/>
                </a:solidFill>
              </a:rPr>
            </a:br>
            <a:r>
              <a:rPr lang="en-GB" sz="2400" dirty="0" smtClean="0"/>
              <a:t/>
            </a:r>
            <a:br>
              <a:rPr lang="en-GB" sz="2400" dirty="0" smtClean="0"/>
            </a:br>
            <a:endParaRPr lang="en-GB" sz="2400" dirty="0"/>
          </a:p>
        </p:txBody>
      </p:sp>
      <p:sp>
        <p:nvSpPr>
          <p:cNvPr id="4" name="Rectangle 3"/>
          <p:cNvSpPr/>
          <p:nvPr/>
        </p:nvSpPr>
        <p:spPr>
          <a:xfrm>
            <a:off x="4427984" y="6201270"/>
            <a:ext cx="4022255" cy="369332"/>
          </a:xfrm>
          <a:prstGeom prst="rect">
            <a:avLst/>
          </a:prstGeom>
        </p:spPr>
        <p:txBody>
          <a:bodyPr wrap="none">
            <a:spAutoFit/>
          </a:bodyPr>
          <a:lstStyle/>
          <a:p>
            <a:r>
              <a:rPr lang="en-GB" b="1" dirty="0"/>
              <a:t>Information Commissioner's Office</a:t>
            </a:r>
          </a:p>
        </p:txBody>
      </p:sp>
    </p:spTree>
    <p:extLst>
      <p:ext uri="{BB962C8B-B14F-4D97-AF65-F5344CB8AC3E}">
        <p14:creationId xmlns:p14="http://schemas.microsoft.com/office/powerpoint/2010/main" val="3438434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sz="3600" b="1" dirty="0" smtClean="0">
                <a:solidFill>
                  <a:srgbClr val="0000CC"/>
                </a:solidFill>
              </a:rPr>
              <a:t>How to take control of your personal information on social media platforms</a:t>
            </a:r>
            <a:br>
              <a:rPr lang="en-GB" sz="3600" b="1" dirty="0" smtClean="0">
                <a:solidFill>
                  <a:srgbClr val="0000CC"/>
                </a:solidFill>
              </a:rPr>
            </a:br>
            <a:endParaRPr lang="en-GB" sz="4000" b="1" dirty="0">
              <a:solidFill>
                <a:srgbClr val="0000CC"/>
              </a:solidFill>
            </a:endParaRPr>
          </a:p>
        </p:txBody>
      </p:sp>
      <p:sp>
        <p:nvSpPr>
          <p:cNvPr id="3" name="Content Placeholder 2"/>
          <p:cNvSpPr>
            <a:spLocks noGrp="1"/>
          </p:cNvSpPr>
          <p:nvPr>
            <p:ph idx="1"/>
          </p:nvPr>
        </p:nvSpPr>
        <p:spPr>
          <a:xfrm>
            <a:off x="457200" y="2060848"/>
            <a:ext cx="8229600" cy="4065315"/>
          </a:xfrm>
        </p:spPr>
        <p:txBody>
          <a:bodyPr>
            <a:normAutofit lnSpcReduction="10000"/>
          </a:bodyPr>
          <a:lstStyle/>
          <a:p>
            <a:pPr marL="0" indent="0">
              <a:buNone/>
            </a:pPr>
            <a:r>
              <a:rPr lang="en-GB" sz="2800" dirty="0" smtClean="0"/>
              <a:t>The </a:t>
            </a:r>
            <a:r>
              <a:rPr lang="en-GB" sz="2800" dirty="0"/>
              <a:t>privacy and advertising settings on social media apps and websites </a:t>
            </a:r>
            <a:r>
              <a:rPr lang="en-GB" sz="2800" b="1" dirty="0">
                <a:solidFill>
                  <a:srgbClr val="0000CC"/>
                </a:solidFill>
              </a:rPr>
              <a:t>should </a:t>
            </a:r>
            <a:r>
              <a:rPr lang="en-GB" sz="2800" dirty="0"/>
              <a:t>give you control over how your personal information is used. </a:t>
            </a:r>
            <a:endParaRPr lang="en-GB" sz="2800" dirty="0" smtClean="0"/>
          </a:p>
          <a:p>
            <a:pPr marL="0" indent="0">
              <a:buNone/>
            </a:pPr>
            <a:endParaRPr lang="en-GB" sz="2800" dirty="0"/>
          </a:p>
          <a:p>
            <a:pPr marL="0" indent="0">
              <a:buNone/>
            </a:pPr>
            <a:r>
              <a:rPr lang="en-GB" sz="2800" dirty="0" smtClean="0"/>
              <a:t>We </a:t>
            </a:r>
            <a:r>
              <a:rPr lang="en-GB" sz="2800" dirty="0"/>
              <a:t>[</a:t>
            </a:r>
            <a:r>
              <a:rPr lang="en-GB" sz="2800" dirty="0" smtClean="0"/>
              <a:t>ICO] always </a:t>
            </a:r>
            <a:r>
              <a:rPr lang="en-GB" sz="2800" dirty="0"/>
              <a:t>advise those who use social media to </a:t>
            </a:r>
            <a:r>
              <a:rPr lang="en-GB" sz="2800" b="1" dirty="0">
                <a:solidFill>
                  <a:srgbClr val="0000CC"/>
                </a:solidFill>
              </a:rPr>
              <a:t>check their privacy and advertising settings</a:t>
            </a:r>
            <a:r>
              <a:rPr lang="en-GB" sz="2800" dirty="0">
                <a:solidFill>
                  <a:srgbClr val="0000CC"/>
                </a:solidFill>
              </a:rPr>
              <a:t> </a:t>
            </a:r>
            <a:r>
              <a:rPr lang="en-GB" sz="2800" dirty="0"/>
              <a:t>before</a:t>
            </a:r>
            <a:r>
              <a:rPr lang="en-GB" sz="2800" b="1" dirty="0">
                <a:solidFill>
                  <a:srgbClr val="0000CC"/>
                </a:solidFill>
              </a:rPr>
              <a:t> </a:t>
            </a:r>
            <a:r>
              <a:rPr lang="en-GB" sz="2800" dirty="0"/>
              <a:t>using a particular service and to </a:t>
            </a:r>
            <a:r>
              <a:rPr lang="en-GB" sz="2800" b="1" dirty="0">
                <a:solidFill>
                  <a:srgbClr val="0000CC"/>
                </a:solidFill>
              </a:rPr>
              <a:t>review them regularly</a:t>
            </a:r>
            <a:r>
              <a:rPr lang="en-GB" sz="2800" dirty="0"/>
              <a:t>, particularly after any new settings are introduced. </a:t>
            </a:r>
          </a:p>
          <a:p>
            <a:endParaRPr lang="en-GB" dirty="0"/>
          </a:p>
        </p:txBody>
      </p:sp>
      <p:sp>
        <p:nvSpPr>
          <p:cNvPr id="4" name="Rectangle 3"/>
          <p:cNvSpPr/>
          <p:nvPr/>
        </p:nvSpPr>
        <p:spPr>
          <a:xfrm>
            <a:off x="2627784" y="6165304"/>
            <a:ext cx="3507307" cy="369332"/>
          </a:xfrm>
          <a:prstGeom prst="rect">
            <a:avLst/>
          </a:prstGeom>
        </p:spPr>
        <p:txBody>
          <a:bodyPr wrap="none">
            <a:spAutoFit/>
          </a:bodyPr>
          <a:lstStyle/>
          <a:p>
            <a:r>
              <a:rPr lang="en-GB" b="1" dirty="0" smtClean="0"/>
              <a:t>Information Commissioner's Office</a:t>
            </a:r>
          </a:p>
        </p:txBody>
      </p:sp>
    </p:spTree>
    <p:extLst>
      <p:ext uri="{BB962C8B-B14F-4D97-AF65-F5344CB8AC3E}">
        <p14:creationId xmlns:p14="http://schemas.microsoft.com/office/powerpoint/2010/main" val="29886013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2040" y="620688"/>
            <a:ext cx="3528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9592" y="1557072"/>
            <a:ext cx="426597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016" y="3429000"/>
            <a:ext cx="3242831"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395536" y="620687"/>
            <a:ext cx="4369480" cy="823209"/>
          </a:xfrm>
        </p:spPr>
        <p:txBody>
          <a:bodyPr>
            <a:noAutofit/>
          </a:bodyPr>
          <a:lstStyle/>
          <a:p>
            <a:r>
              <a:rPr lang="en-GB" sz="2800" b="1" dirty="0" smtClean="0"/>
              <a:t>Social Media Factsheets</a:t>
            </a:r>
            <a:endParaRPr lang="en-GB" sz="2800" b="1" dirty="0"/>
          </a:p>
        </p:txBody>
      </p:sp>
      <p:sp>
        <p:nvSpPr>
          <p:cNvPr id="5" name="TextBox 4"/>
          <p:cNvSpPr txBox="1"/>
          <p:nvPr/>
        </p:nvSpPr>
        <p:spPr>
          <a:xfrm>
            <a:off x="251520" y="6309320"/>
            <a:ext cx="8460940" cy="338554"/>
          </a:xfrm>
          <a:prstGeom prst="rect">
            <a:avLst/>
          </a:prstGeom>
          <a:noFill/>
        </p:spPr>
        <p:txBody>
          <a:bodyPr wrap="square" rtlCol="0">
            <a:spAutoFit/>
          </a:bodyPr>
          <a:lstStyle/>
          <a:p>
            <a:pPr algn="ctr"/>
            <a:r>
              <a:rPr lang="en-GB" sz="1600" dirty="0" smtClean="0">
                <a:hlinkClick r:id="rId6"/>
              </a:rPr>
              <a:t>https://ico.org.uk/your-data-matters/be-data-aware/social-media-privacy-settings/</a:t>
            </a:r>
            <a:endParaRPr lang="en-GB" sz="1600" dirty="0"/>
          </a:p>
        </p:txBody>
      </p:sp>
      <p:sp>
        <p:nvSpPr>
          <p:cNvPr id="6" name="Rectangle 5"/>
          <p:cNvSpPr/>
          <p:nvPr/>
        </p:nvSpPr>
        <p:spPr>
          <a:xfrm>
            <a:off x="913456" y="4689000"/>
            <a:ext cx="3658544" cy="1200329"/>
          </a:xfrm>
          <a:prstGeom prst="rect">
            <a:avLst/>
          </a:prstGeom>
        </p:spPr>
        <p:txBody>
          <a:bodyPr wrap="square">
            <a:spAutoFit/>
          </a:bodyPr>
          <a:lstStyle/>
          <a:p>
            <a:pPr algn="ctr"/>
            <a:r>
              <a:rPr lang="en-GB" sz="2400" dirty="0" smtClean="0"/>
              <a:t>Also available for </a:t>
            </a:r>
          </a:p>
          <a:p>
            <a:pPr algn="ctr"/>
            <a:r>
              <a:rPr lang="en-GB" sz="2400" dirty="0" smtClean="0"/>
              <a:t>Snapchat and LinkedIn</a:t>
            </a:r>
          </a:p>
          <a:p>
            <a:pPr algn="ctr"/>
            <a:endParaRPr lang="en-GB" sz="2400" dirty="0" smtClean="0"/>
          </a:p>
        </p:txBody>
      </p:sp>
    </p:spTree>
    <p:extLst>
      <p:ext uri="{BB962C8B-B14F-4D97-AF65-F5344CB8AC3E}">
        <p14:creationId xmlns:p14="http://schemas.microsoft.com/office/powerpoint/2010/main" val="30506366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74638"/>
            <a:ext cx="4474840" cy="6178698"/>
          </a:xfrm>
        </p:spPr>
        <p:txBody>
          <a:bodyPr>
            <a:normAutofit/>
          </a:bodyPr>
          <a:lstStyle/>
          <a:p>
            <a:r>
              <a:rPr lang="en-GB" dirty="0" smtClean="0"/>
              <a:t>More guidance on your rights</a:t>
            </a:r>
            <a:br>
              <a:rPr lang="en-GB" dirty="0" smtClean="0"/>
            </a:br>
            <a:r>
              <a:rPr lang="en-GB" dirty="0" smtClean="0"/>
              <a:t/>
            </a:r>
            <a:br>
              <a:rPr lang="en-GB" dirty="0" smtClean="0"/>
            </a:br>
            <a:r>
              <a:rPr lang="en-GB" sz="2000" b="1" dirty="0" smtClean="0"/>
              <a:t>Information Commissioner's Office</a:t>
            </a:r>
            <a:br>
              <a:rPr lang="en-GB" sz="2000" b="1" dirty="0" smtClean="0"/>
            </a:br>
            <a:r>
              <a:rPr lang="en-GB" dirty="0" smtClean="0"/>
              <a:t/>
            </a:r>
            <a:br>
              <a:rPr lang="en-GB" dirty="0" smtClean="0"/>
            </a:br>
            <a:r>
              <a:rPr lang="en-GB" sz="2000" dirty="0" smtClean="0">
                <a:hlinkClick r:id="rId3"/>
              </a:rPr>
              <a:t>https://ico.org.uk/your-data-matters/</a:t>
            </a:r>
            <a:r>
              <a:rPr lang="en-GB" sz="2000" dirty="0" smtClean="0"/>
              <a:t/>
            </a:r>
            <a:br>
              <a:rPr lang="en-GB" sz="2000" dirty="0" smtClean="0"/>
            </a:br>
            <a:r>
              <a:rPr lang="en-GB" dirty="0"/>
              <a:t/>
            </a:r>
            <a:br>
              <a:rPr lang="en-GB" dirty="0"/>
            </a:br>
            <a:endParaRPr lang="en-GB" dirty="0"/>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4049" y="332656"/>
            <a:ext cx="2880320" cy="6237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0982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smtClean="0">
                <a:solidFill>
                  <a:srgbClr val="0000CC"/>
                </a:solidFill>
              </a:rPr>
              <a:t>General Data Protection Regulation</a:t>
            </a:r>
            <a:br>
              <a:rPr lang="en-GB" sz="3600" b="1" dirty="0" smtClean="0">
                <a:solidFill>
                  <a:srgbClr val="0000CC"/>
                </a:solidFill>
              </a:rPr>
            </a:br>
            <a:r>
              <a:rPr lang="en-GB" sz="3600" b="1" dirty="0" smtClean="0">
                <a:solidFill>
                  <a:srgbClr val="0000CC"/>
                </a:solidFill>
              </a:rPr>
              <a:t>GDPR 2018</a:t>
            </a:r>
            <a:endParaRPr lang="en-GB" sz="3600" b="1" dirty="0">
              <a:solidFill>
                <a:srgbClr val="0000CC"/>
              </a:solidFill>
            </a:endParaRPr>
          </a:p>
        </p:txBody>
      </p:sp>
      <p:sp>
        <p:nvSpPr>
          <p:cNvPr id="3" name="Content Placeholder 2"/>
          <p:cNvSpPr>
            <a:spLocks noGrp="1"/>
          </p:cNvSpPr>
          <p:nvPr>
            <p:ph idx="1"/>
          </p:nvPr>
        </p:nvSpPr>
        <p:spPr/>
        <p:txBody>
          <a:bodyPr>
            <a:normAutofit lnSpcReduction="10000"/>
          </a:bodyPr>
          <a:lstStyle/>
          <a:p>
            <a:pPr marL="0" indent="0">
              <a:buNone/>
            </a:pPr>
            <a:r>
              <a:rPr lang="en-GB" dirty="0"/>
              <a:t>"The previous Data Protection Act, passed a generation ago, failed to account for today’s internet and digital technologies, social media and big data. The new Act updates data protection laws in the UK…[and]… provides tools and </a:t>
            </a:r>
            <a:r>
              <a:rPr lang="en-GB" b="1" dirty="0">
                <a:solidFill>
                  <a:srgbClr val="0000CC"/>
                </a:solidFill>
              </a:rPr>
              <a:t>strengthens rights to allow people to take back control of their personal data</a:t>
            </a:r>
            <a:r>
              <a:rPr lang="en-GB" dirty="0"/>
              <a:t>.” </a:t>
            </a:r>
          </a:p>
          <a:p>
            <a:pPr marL="0" indent="0" algn="r">
              <a:buNone/>
            </a:pPr>
            <a:r>
              <a:rPr lang="en-GB" sz="2400" b="1" dirty="0"/>
              <a:t>Elizabeth Denham – Information Commissioner</a:t>
            </a:r>
            <a:br>
              <a:rPr lang="en-GB" sz="2400" b="1" dirty="0"/>
            </a:br>
            <a:r>
              <a:rPr lang="en-GB" sz="2400" b="1" dirty="0"/>
              <a:t>ICO (Information Commissioner's Office) </a:t>
            </a:r>
            <a:endParaRPr lang="en-GB" sz="2400" dirty="0"/>
          </a:p>
        </p:txBody>
      </p:sp>
    </p:spTree>
    <p:extLst>
      <p:ext uri="{BB962C8B-B14F-4D97-AF65-F5344CB8AC3E}">
        <p14:creationId xmlns:p14="http://schemas.microsoft.com/office/powerpoint/2010/main" val="14440840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00CC"/>
                </a:solidFill>
              </a:rPr>
              <a:t>Article 17 - Right to </a:t>
            </a:r>
            <a:r>
              <a:rPr lang="en-GB" sz="4000" b="1" dirty="0" smtClean="0">
                <a:solidFill>
                  <a:srgbClr val="0000CC"/>
                </a:solidFill>
              </a:rPr>
              <a:t>Erasure</a:t>
            </a:r>
            <a:endParaRPr lang="en-GB" sz="4000" b="1" dirty="0">
              <a:solidFill>
                <a:srgbClr val="0000CC"/>
              </a:solidFill>
            </a:endParaRPr>
          </a:p>
        </p:txBody>
      </p:sp>
      <p:sp>
        <p:nvSpPr>
          <p:cNvPr id="3" name="Content Placeholder 2"/>
          <p:cNvSpPr>
            <a:spLocks noGrp="1"/>
          </p:cNvSpPr>
          <p:nvPr>
            <p:ph idx="1"/>
          </p:nvPr>
        </p:nvSpPr>
        <p:spPr>
          <a:xfrm>
            <a:off x="457200" y="1916832"/>
            <a:ext cx="8229600" cy="4209331"/>
          </a:xfrm>
        </p:spPr>
        <p:txBody>
          <a:bodyPr>
            <a:noAutofit/>
          </a:bodyPr>
          <a:lstStyle/>
          <a:p>
            <a:r>
              <a:rPr lang="en-GB" sz="2000" dirty="0"/>
              <a:t>The GDPR introduces </a:t>
            </a:r>
            <a:r>
              <a:rPr lang="en-GB" sz="2000" b="1" dirty="0">
                <a:solidFill>
                  <a:srgbClr val="0000CC"/>
                </a:solidFill>
              </a:rPr>
              <a:t>a right for individuals to have personal data erased.</a:t>
            </a:r>
          </a:p>
          <a:p>
            <a:r>
              <a:rPr lang="en-GB" sz="2000" dirty="0"/>
              <a:t>The right to erasure is also known as ‘the right to be forgotten’.</a:t>
            </a:r>
          </a:p>
          <a:p>
            <a:r>
              <a:rPr lang="en-GB" sz="2000" dirty="0"/>
              <a:t>Individuals can make a request for erasure verbally or in writing.</a:t>
            </a:r>
          </a:p>
          <a:p>
            <a:r>
              <a:rPr lang="en-GB" sz="2000" dirty="0"/>
              <a:t>You have one month to respond to a request.</a:t>
            </a:r>
          </a:p>
          <a:p>
            <a:r>
              <a:rPr lang="en-GB" sz="2000" dirty="0"/>
              <a:t>The right is not absolute and only applies in certain circumstances.</a:t>
            </a:r>
          </a:p>
          <a:p>
            <a:r>
              <a:rPr lang="en-GB" sz="2000" dirty="0"/>
              <a:t>This right is not the only way in which the GDPR places an obligation on you to consider whether to delete personal data</a:t>
            </a:r>
            <a:r>
              <a:rPr lang="en-GB" sz="2000" dirty="0" smtClean="0"/>
              <a:t>.</a:t>
            </a:r>
          </a:p>
          <a:p>
            <a:endParaRPr lang="en-GB" sz="2000" dirty="0"/>
          </a:p>
          <a:p>
            <a:pPr marL="0" indent="0" algn="r">
              <a:buNone/>
            </a:pPr>
            <a:r>
              <a:rPr lang="en-GB" sz="2000" dirty="0" smtClean="0"/>
              <a:t>ICO 2018</a:t>
            </a:r>
            <a:endParaRPr lang="en-GB" sz="2000" dirty="0"/>
          </a:p>
          <a:p>
            <a:endParaRPr lang="en-GB" sz="2000" dirty="0"/>
          </a:p>
        </p:txBody>
      </p:sp>
    </p:spTree>
    <p:extLst>
      <p:ext uri="{BB962C8B-B14F-4D97-AF65-F5344CB8AC3E}">
        <p14:creationId xmlns:p14="http://schemas.microsoft.com/office/powerpoint/2010/main" val="37028900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GDPR fines 2019</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03329724"/>
              </p:ext>
            </p:extLst>
          </p:nvPr>
        </p:nvGraphicFramePr>
        <p:xfrm>
          <a:off x="395536" y="2276872"/>
          <a:ext cx="8219257" cy="1803400"/>
        </p:xfrm>
        <a:graphic>
          <a:graphicData uri="http://schemas.openxmlformats.org/drawingml/2006/table">
            <a:tbl>
              <a:tblPr firstRow="1" bandRow="1">
                <a:tableStyleId>{5C22544A-7EE6-4342-B048-85BDC9FD1C3A}</a:tableStyleId>
              </a:tblPr>
              <a:tblGrid>
                <a:gridCol w="1769542"/>
                <a:gridCol w="3371442"/>
                <a:gridCol w="1612429"/>
                <a:gridCol w="1465844"/>
              </a:tblGrid>
              <a:tr h="370840">
                <a:tc>
                  <a:txBody>
                    <a:bodyPr/>
                    <a:lstStyle/>
                    <a:p>
                      <a:r>
                        <a:rPr lang="en-GB" dirty="0" smtClean="0"/>
                        <a:t>Company</a:t>
                      </a:r>
                      <a:endParaRPr lang="en-GB" dirty="0"/>
                    </a:p>
                  </a:txBody>
                  <a:tcPr/>
                </a:tc>
                <a:tc>
                  <a:txBody>
                    <a:bodyPr/>
                    <a:lstStyle/>
                    <a:p>
                      <a:r>
                        <a:rPr lang="en-GB" dirty="0" smtClean="0"/>
                        <a:t>Data breach</a:t>
                      </a:r>
                      <a:endParaRPr lang="en-GB" dirty="0"/>
                    </a:p>
                  </a:txBody>
                  <a:tcPr/>
                </a:tc>
                <a:tc>
                  <a:txBody>
                    <a:bodyPr/>
                    <a:lstStyle/>
                    <a:p>
                      <a:r>
                        <a:rPr lang="en-GB" dirty="0" smtClean="0"/>
                        <a:t>Customers</a:t>
                      </a:r>
                      <a:endParaRPr lang="en-GB" dirty="0"/>
                    </a:p>
                  </a:txBody>
                  <a:tcPr/>
                </a:tc>
                <a:tc>
                  <a:txBody>
                    <a:bodyPr/>
                    <a:lstStyle/>
                    <a:p>
                      <a:r>
                        <a:rPr lang="en-GB" dirty="0" smtClean="0"/>
                        <a:t>Fine</a:t>
                      </a:r>
                      <a:endParaRPr lang="en-GB" dirty="0"/>
                    </a:p>
                  </a:txBody>
                  <a:tcPr/>
                </a:tc>
              </a:tr>
              <a:tr h="370840">
                <a:tc>
                  <a:txBody>
                    <a:bodyPr/>
                    <a:lstStyle/>
                    <a:p>
                      <a:r>
                        <a:rPr lang="en-GB" dirty="0" smtClean="0"/>
                        <a:t>British Airways</a:t>
                      </a:r>
                      <a:endParaRPr lang="en-GB" dirty="0"/>
                    </a:p>
                  </a:txBody>
                  <a:tcPr/>
                </a:tc>
                <a:tc>
                  <a:txBody>
                    <a:bodyPr/>
                    <a:lstStyle/>
                    <a:p>
                      <a:r>
                        <a:rPr lang="en-GB" dirty="0" smtClean="0"/>
                        <a:t>name, address, payment card, booking information </a:t>
                      </a:r>
                      <a:endParaRPr lang="en-GB" dirty="0"/>
                    </a:p>
                  </a:txBody>
                  <a:tcPr/>
                </a:tc>
                <a:tc>
                  <a:txBody>
                    <a:bodyPr/>
                    <a:lstStyle/>
                    <a:p>
                      <a:r>
                        <a:rPr lang="en-GB" dirty="0" smtClean="0"/>
                        <a:t>500k</a:t>
                      </a:r>
                      <a:endParaRPr lang="en-GB" dirty="0"/>
                    </a:p>
                  </a:txBody>
                  <a:tcPr/>
                </a:tc>
                <a:tc>
                  <a:txBody>
                    <a:bodyPr/>
                    <a:lstStyle/>
                    <a:p>
                      <a:r>
                        <a:rPr lang="en-GB" dirty="0" smtClean="0"/>
                        <a:t>£183.4m </a:t>
                      </a:r>
                      <a:r>
                        <a:rPr lang="en-GB" sz="1400" dirty="0" smtClean="0"/>
                        <a:t>(1.5% of annual turnover)</a:t>
                      </a:r>
                      <a:endParaRPr lang="en-GB" sz="1400" dirty="0"/>
                    </a:p>
                  </a:txBody>
                  <a:tcPr/>
                </a:tc>
              </a:tr>
              <a:tr h="370840">
                <a:tc>
                  <a:txBody>
                    <a:bodyPr/>
                    <a:lstStyle/>
                    <a:p>
                      <a:r>
                        <a:rPr lang="en-GB" dirty="0" smtClean="0"/>
                        <a:t>Marriott Hotel</a:t>
                      </a:r>
                      <a:endParaRPr lang="en-GB" dirty="0"/>
                    </a:p>
                  </a:txBody>
                  <a:tcPr/>
                </a:tc>
                <a:tc>
                  <a:txBody>
                    <a:bodyPr/>
                    <a:lstStyle/>
                    <a:p>
                      <a:r>
                        <a:rPr lang="en-GB" dirty="0" smtClean="0"/>
                        <a:t>credit card, passport numbers, dates of birth</a:t>
                      </a:r>
                      <a:endParaRPr lang="en-GB" dirty="0"/>
                    </a:p>
                  </a:txBody>
                  <a:tcPr/>
                </a:tc>
                <a:tc>
                  <a:txBody>
                    <a:bodyPr/>
                    <a:lstStyle/>
                    <a:p>
                      <a:r>
                        <a:rPr lang="en-GB" dirty="0" smtClean="0"/>
                        <a:t>339m </a:t>
                      </a:r>
                      <a:br>
                        <a:rPr lang="en-GB" dirty="0" smtClean="0"/>
                      </a:br>
                      <a:r>
                        <a:rPr lang="en-GB" sz="1400" dirty="0" smtClean="0"/>
                        <a:t>(7m UK residents)</a:t>
                      </a:r>
                      <a:endParaRPr lang="en-GB" sz="1400" dirty="0"/>
                    </a:p>
                  </a:txBody>
                  <a:tcPr/>
                </a:tc>
                <a:tc>
                  <a:txBody>
                    <a:bodyPr/>
                    <a:lstStyle/>
                    <a:p>
                      <a:r>
                        <a:rPr lang="en-GB" dirty="0" smtClean="0"/>
                        <a:t>£99.2m</a:t>
                      </a:r>
                      <a:endParaRPr lang="en-GB" dirty="0"/>
                    </a:p>
                  </a:txBody>
                  <a:tcPr/>
                </a:tc>
              </a:tr>
            </a:tbl>
          </a:graphicData>
        </a:graphic>
      </p:graphicFrame>
    </p:spTree>
    <p:extLst>
      <p:ext uri="{BB962C8B-B14F-4D97-AF65-F5344CB8AC3E}">
        <p14:creationId xmlns:p14="http://schemas.microsoft.com/office/powerpoint/2010/main" val="33255586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t>DPA (Data Protection Act) fine 2017</a:t>
            </a:r>
            <a:endParaRPr lang="en-GB" sz="36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52624393"/>
              </p:ext>
            </p:extLst>
          </p:nvPr>
        </p:nvGraphicFramePr>
        <p:xfrm>
          <a:off x="490809" y="2204864"/>
          <a:ext cx="8075240" cy="1285240"/>
        </p:xfrm>
        <a:graphic>
          <a:graphicData uri="http://schemas.openxmlformats.org/drawingml/2006/table">
            <a:tbl>
              <a:tblPr firstRow="1" bandRow="1">
                <a:tableStyleId>{5C22544A-7EE6-4342-B048-85BDC9FD1C3A}</a:tableStyleId>
              </a:tblPr>
              <a:tblGrid>
                <a:gridCol w="1738536"/>
                <a:gridCol w="3672408"/>
                <a:gridCol w="1440160"/>
                <a:gridCol w="1224136"/>
              </a:tblGrid>
              <a:tr h="370840">
                <a:tc>
                  <a:txBody>
                    <a:bodyPr/>
                    <a:lstStyle/>
                    <a:p>
                      <a:r>
                        <a:rPr lang="en-GB" dirty="0" smtClean="0"/>
                        <a:t>Company</a:t>
                      </a:r>
                      <a:endParaRPr lang="en-GB" dirty="0"/>
                    </a:p>
                  </a:txBody>
                  <a:tcPr/>
                </a:tc>
                <a:tc>
                  <a:txBody>
                    <a:bodyPr/>
                    <a:lstStyle/>
                    <a:p>
                      <a:r>
                        <a:rPr lang="en-GB" dirty="0" smtClean="0"/>
                        <a:t>Data breach</a:t>
                      </a:r>
                      <a:endParaRPr lang="en-GB" dirty="0"/>
                    </a:p>
                  </a:txBody>
                  <a:tcPr/>
                </a:tc>
                <a:tc>
                  <a:txBody>
                    <a:bodyPr/>
                    <a:lstStyle/>
                    <a:p>
                      <a:r>
                        <a:rPr lang="en-GB" dirty="0" smtClean="0"/>
                        <a:t>Customers</a:t>
                      </a:r>
                      <a:endParaRPr lang="en-GB" dirty="0"/>
                    </a:p>
                  </a:txBody>
                  <a:tcPr/>
                </a:tc>
                <a:tc>
                  <a:txBody>
                    <a:bodyPr/>
                    <a:lstStyle/>
                    <a:p>
                      <a:r>
                        <a:rPr lang="en-GB" dirty="0" smtClean="0"/>
                        <a:t>Fine</a:t>
                      </a:r>
                      <a:endParaRPr lang="en-GB" dirty="0"/>
                    </a:p>
                  </a:txBody>
                  <a:tcPr/>
                </a:tc>
              </a:tr>
              <a:tr h="370840">
                <a:tc>
                  <a:txBody>
                    <a:bodyPr/>
                    <a:lstStyle/>
                    <a:p>
                      <a:r>
                        <a:rPr lang="en-GB" dirty="0" smtClean="0"/>
                        <a:t>Facebook</a:t>
                      </a:r>
                      <a:endParaRPr lang="en-GB" dirty="0"/>
                    </a:p>
                  </a:txBody>
                  <a:tcPr/>
                </a:tc>
                <a:tc>
                  <a:txBody>
                    <a:bodyPr/>
                    <a:lstStyle/>
                    <a:p>
                      <a:r>
                        <a:rPr lang="en-GB" dirty="0" smtClean="0"/>
                        <a:t>Data shared with third party developers without sufficient consent (Cambridge Analytical)</a:t>
                      </a:r>
                      <a:endParaRPr lang="en-GB" dirty="0"/>
                    </a:p>
                  </a:txBody>
                  <a:tcPr/>
                </a:tc>
                <a:tc>
                  <a:txBody>
                    <a:bodyPr/>
                    <a:lstStyle/>
                    <a:p>
                      <a:r>
                        <a:rPr lang="en-GB" dirty="0" smtClean="0"/>
                        <a:t>87m</a:t>
                      </a:r>
                      <a:endParaRPr lang="en-GB" dirty="0"/>
                    </a:p>
                  </a:txBody>
                  <a:tcPr/>
                </a:tc>
                <a:tc>
                  <a:txBody>
                    <a:bodyPr/>
                    <a:lstStyle/>
                    <a:p>
                      <a:r>
                        <a:rPr lang="en-GB" dirty="0" smtClean="0"/>
                        <a:t>£500k</a:t>
                      </a:r>
                      <a:endParaRPr lang="en-GB" dirty="0"/>
                    </a:p>
                  </a:txBody>
                  <a:tcPr/>
                </a:tc>
              </a:tr>
            </a:tbl>
          </a:graphicData>
        </a:graphic>
      </p:graphicFrame>
      <p:sp>
        <p:nvSpPr>
          <p:cNvPr id="4" name="Rectangle 3"/>
          <p:cNvSpPr/>
          <p:nvPr/>
        </p:nvSpPr>
        <p:spPr>
          <a:xfrm>
            <a:off x="395536" y="4437112"/>
            <a:ext cx="8136904" cy="1631216"/>
          </a:xfrm>
          <a:prstGeom prst="rect">
            <a:avLst/>
          </a:prstGeom>
        </p:spPr>
        <p:txBody>
          <a:bodyPr wrap="square">
            <a:spAutoFit/>
          </a:bodyPr>
          <a:lstStyle/>
          <a:p>
            <a:endParaRPr lang="en-GB" sz="2000" dirty="0"/>
          </a:p>
          <a:p>
            <a:r>
              <a:rPr lang="en-GB" sz="2000" dirty="0" smtClean="0"/>
              <a:t>Given </a:t>
            </a:r>
            <a:r>
              <a:rPr lang="en-GB" sz="2000" dirty="0"/>
              <a:t>Facebook's revenue was £31.5bn in </a:t>
            </a:r>
            <a:r>
              <a:rPr lang="en-GB" sz="2000" dirty="0" smtClean="0"/>
              <a:t>2017,  </a:t>
            </a:r>
            <a:r>
              <a:rPr lang="en-GB" sz="2000" dirty="0"/>
              <a:t>if the case had been </a:t>
            </a:r>
            <a:r>
              <a:rPr lang="en-GB" sz="2000" dirty="0" smtClean="0"/>
              <a:t>eligible </a:t>
            </a:r>
            <a:r>
              <a:rPr lang="en-GB" sz="2000" dirty="0"/>
              <a:t>under GDPR a fine of up </a:t>
            </a:r>
            <a:r>
              <a:rPr lang="en-GB" sz="2000" dirty="0">
                <a:solidFill>
                  <a:srgbClr val="FF0000"/>
                </a:solidFill>
              </a:rPr>
              <a:t>to </a:t>
            </a:r>
            <a:r>
              <a:rPr lang="en-GB" sz="2000" b="1" dirty="0">
                <a:solidFill>
                  <a:srgbClr val="FF0000"/>
                </a:solidFill>
              </a:rPr>
              <a:t>£1.26bn (4% of revenue</a:t>
            </a:r>
            <a:r>
              <a:rPr lang="en-GB" sz="2000" b="1" dirty="0" smtClean="0">
                <a:solidFill>
                  <a:srgbClr val="FF0000"/>
                </a:solidFill>
              </a:rPr>
              <a:t>) </a:t>
            </a:r>
            <a:r>
              <a:rPr lang="en-GB" sz="2000" dirty="0" smtClean="0"/>
              <a:t>could have been given </a:t>
            </a:r>
            <a:endParaRPr lang="en-GB" sz="2000" dirty="0"/>
          </a:p>
          <a:p>
            <a:endParaRPr lang="en-GB" sz="2000" dirty="0"/>
          </a:p>
        </p:txBody>
      </p:sp>
      <p:sp>
        <p:nvSpPr>
          <p:cNvPr id="3" name="Oval 2"/>
          <p:cNvSpPr/>
          <p:nvPr/>
        </p:nvSpPr>
        <p:spPr>
          <a:xfrm>
            <a:off x="7236296" y="2060848"/>
            <a:ext cx="1296144" cy="1224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44896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31840" y="6226736"/>
            <a:ext cx="2723823" cy="369332"/>
          </a:xfrm>
          <a:prstGeom prst="rect">
            <a:avLst/>
          </a:prstGeom>
        </p:spPr>
        <p:txBody>
          <a:bodyPr wrap="none">
            <a:spAutoFit/>
          </a:bodyPr>
          <a:lstStyle/>
          <a:p>
            <a:r>
              <a:rPr lang="en-GB" b="1" dirty="0"/>
              <a:t>GDPR Coalition Ireland</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0801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66397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00CC"/>
                </a:solidFill>
              </a:rPr>
              <a:t>The 5Rights framework</a:t>
            </a:r>
          </a:p>
        </p:txBody>
      </p:sp>
      <p:sp>
        <p:nvSpPr>
          <p:cNvPr id="5" name="Content Placeholder 4"/>
          <p:cNvSpPr>
            <a:spLocks noGrp="1"/>
          </p:cNvSpPr>
          <p:nvPr>
            <p:ph idx="1"/>
          </p:nvPr>
        </p:nvSpPr>
        <p:spPr>
          <a:xfrm>
            <a:off x="457200" y="1916832"/>
            <a:ext cx="8229600" cy="4209331"/>
          </a:xfrm>
        </p:spPr>
        <p:txBody>
          <a:bodyPr/>
          <a:lstStyle/>
          <a:p>
            <a:pPr marL="514350" indent="-514350">
              <a:buFont typeface="+mj-lt"/>
              <a:buAutoNum type="arabicPeriod"/>
            </a:pPr>
            <a:r>
              <a:rPr lang="en-GB" sz="2800" dirty="0" smtClean="0"/>
              <a:t>The Right to Remove</a:t>
            </a:r>
          </a:p>
          <a:p>
            <a:pPr marL="514350" indent="-514350">
              <a:buFont typeface="+mj-lt"/>
              <a:buAutoNum type="arabicPeriod"/>
            </a:pPr>
            <a:r>
              <a:rPr lang="en-GB" sz="2800" dirty="0" smtClean="0"/>
              <a:t>The Right to Know</a:t>
            </a:r>
          </a:p>
          <a:p>
            <a:pPr marL="514350" indent="-514350">
              <a:buFont typeface="+mj-lt"/>
              <a:buAutoNum type="arabicPeriod"/>
            </a:pPr>
            <a:r>
              <a:rPr lang="en-GB" sz="2800" dirty="0" smtClean="0"/>
              <a:t>The Right to Safety and Support</a:t>
            </a:r>
          </a:p>
          <a:p>
            <a:pPr marL="514350" indent="-514350">
              <a:buFont typeface="+mj-lt"/>
              <a:buAutoNum type="arabicPeriod"/>
            </a:pPr>
            <a:r>
              <a:rPr lang="en-GB" sz="2800" dirty="0" smtClean="0"/>
              <a:t>The Right to Informed and Conscious Use</a:t>
            </a:r>
          </a:p>
          <a:p>
            <a:pPr marL="514350" indent="-514350">
              <a:buFont typeface="+mj-lt"/>
              <a:buAutoNum type="arabicPeriod"/>
            </a:pPr>
            <a:r>
              <a:rPr lang="en-GB" sz="2800" dirty="0" smtClean="0"/>
              <a:t>The Right to Digital Literacy</a:t>
            </a:r>
            <a:r>
              <a:rPr lang="en-GB" dirty="0" smtClean="0"/>
              <a:t> </a:t>
            </a:r>
            <a:endParaRPr lang="en-GB" dirty="0"/>
          </a:p>
        </p:txBody>
      </p:sp>
      <p:sp>
        <p:nvSpPr>
          <p:cNvPr id="6" name="Rectangle 5"/>
          <p:cNvSpPr/>
          <p:nvPr/>
        </p:nvSpPr>
        <p:spPr>
          <a:xfrm>
            <a:off x="2783938" y="5085184"/>
            <a:ext cx="3211135" cy="369332"/>
          </a:xfrm>
          <a:prstGeom prst="rect">
            <a:avLst/>
          </a:prstGeom>
        </p:spPr>
        <p:txBody>
          <a:bodyPr wrap="none">
            <a:spAutoFit/>
          </a:bodyPr>
          <a:lstStyle/>
          <a:p>
            <a:r>
              <a:rPr lang="en-GB" dirty="0">
                <a:hlinkClick r:id="rId2"/>
              </a:rPr>
              <a:t>https://5rightsfoundation.com/</a:t>
            </a:r>
            <a:endParaRPr lang="en-GB" dirty="0"/>
          </a:p>
        </p:txBody>
      </p:sp>
    </p:spTree>
    <p:extLst>
      <p:ext uri="{BB962C8B-B14F-4D97-AF65-F5344CB8AC3E}">
        <p14:creationId xmlns:p14="http://schemas.microsoft.com/office/powerpoint/2010/main" val="947889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0839" y="404813"/>
            <a:ext cx="5471442" cy="560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980296" y="1790526"/>
            <a:ext cx="4752528" cy="2836911"/>
          </a:xfrm>
        </p:spPr>
        <p:txBody>
          <a:bodyPr>
            <a:normAutofit fontScale="92500" lnSpcReduction="20000"/>
          </a:bodyPr>
          <a:lstStyle/>
          <a:p>
            <a:pPr marL="0" indent="0" algn="ctr">
              <a:buNone/>
            </a:pPr>
            <a:r>
              <a:rPr lang="en-GB" dirty="0" smtClean="0"/>
              <a:t>"The computer is widely feared. </a:t>
            </a:r>
            <a:r>
              <a:rPr lang="en-GB" b="1" dirty="0" smtClean="0">
                <a:solidFill>
                  <a:srgbClr val="0000CC"/>
                </a:solidFill>
              </a:rPr>
              <a:t>It constitutes a threat to middle class employment</a:t>
            </a:r>
            <a:r>
              <a:rPr lang="en-GB" dirty="0" smtClean="0"/>
              <a:t>, and has increasingly become regarded as a threat to person privacy"</a:t>
            </a:r>
          </a:p>
          <a:p>
            <a:pPr algn="ctr"/>
            <a:endParaRPr lang="en-GB" dirty="0"/>
          </a:p>
        </p:txBody>
      </p:sp>
      <p:sp>
        <p:nvSpPr>
          <p:cNvPr id="4" name="Rectangle 3"/>
          <p:cNvSpPr/>
          <p:nvPr/>
        </p:nvSpPr>
        <p:spPr>
          <a:xfrm>
            <a:off x="618808" y="6097651"/>
            <a:ext cx="7992888" cy="338554"/>
          </a:xfrm>
          <a:prstGeom prst="rect">
            <a:avLst/>
          </a:prstGeom>
        </p:spPr>
        <p:txBody>
          <a:bodyPr wrap="square">
            <a:spAutoFit/>
          </a:bodyPr>
          <a:lstStyle/>
          <a:p>
            <a:pPr algn="ctr"/>
            <a:r>
              <a:rPr lang="en-GB" sz="1600" dirty="0"/>
              <a:t>Tapper, C. (1977). Computers and Privacy. </a:t>
            </a:r>
          </a:p>
        </p:txBody>
      </p:sp>
    </p:spTree>
    <p:extLst>
      <p:ext uri="{BB962C8B-B14F-4D97-AF65-F5344CB8AC3E}">
        <p14:creationId xmlns:p14="http://schemas.microsoft.com/office/powerpoint/2010/main" val="32913380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smtClean="0">
                <a:solidFill>
                  <a:srgbClr val="0000CC"/>
                </a:solidFill>
              </a:rPr>
              <a:t>What are the implications for education? </a:t>
            </a:r>
            <a:endParaRPr lang="en-GB" sz="3200" b="1" dirty="0">
              <a:solidFill>
                <a:srgbClr val="0000CC"/>
              </a:solidFill>
            </a:endParaRPr>
          </a:p>
        </p:txBody>
      </p:sp>
      <p:sp>
        <p:nvSpPr>
          <p:cNvPr id="3" name="Content Placeholder 2"/>
          <p:cNvSpPr>
            <a:spLocks noGrp="1"/>
          </p:cNvSpPr>
          <p:nvPr>
            <p:ph idx="1"/>
          </p:nvPr>
        </p:nvSpPr>
        <p:spPr/>
        <p:txBody>
          <a:bodyPr>
            <a:normAutofit lnSpcReduction="10000"/>
          </a:bodyPr>
          <a:lstStyle/>
          <a:p>
            <a:pPr marL="0" indent="0">
              <a:buNone/>
            </a:pPr>
            <a:r>
              <a:rPr lang="en-GB" sz="2800" dirty="0"/>
              <a:t>The biggest change is that institutions will be held far more accountable for the data they hold. As well as records of what personal data exist within the organisation, the GDPR requires a documented understanding </a:t>
            </a:r>
            <a:r>
              <a:rPr lang="en-GB" sz="2800" dirty="0" smtClean="0"/>
              <a:t>of:</a:t>
            </a:r>
          </a:p>
          <a:p>
            <a:r>
              <a:rPr lang="en-GB" sz="2800" dirty="0" smtClean="0"/>
              <a:t>why </a:t>
            </a:r>
            <a:r>
              <a:rPr lang="en-GB" sz="2800" dirty="0"/>
              <a:t>information is held, </a:t>
            </a:r>
            <a:endParaRPr lang="en-GB" sz="2800" dirty="0" smtClean="0"/>
          </a:p>
          <a:p>
            <a:r>
              <a:rPr lang="en-GB" sz="2800" dirty="0" smtClean="0"/>
              <a:t>how </a:t>
            </a:r>
            <a:r>
              <a:rPr lang="en-GB" sz="2800" dirty="0"/>
              <a:t>it is collected, </a:t>
            </a:r>
            <a:endParaRPr lang="en-GB" sz="2800" dirty="0" smtClean="0"/>
          </a:p>
          <a:p>
            <a:r>
              <a:rPr lang="en-GB" sz="2800" dirty="0" smtClean="0"/>
              <a:t>when </a:t>
            </a:r>
            <a:r>
              <a:rPr lang="en-GB" sz="2800" dirty="0"/>
              <a:t>it will be deleted or anonymised, </a:t>
            </a:r>
            <a:endParaRPr lang="en-GB" sz="2800" dirty="0" smtClean="0"/>
          </a:p>
          <a:p>
            <a:r>
              <a:rPr lang="en-GB" sz="2800" dirty="0" smtClean="0"/>
              <a:t>and </a:t>
            </a:r>
            <a:r>
              <a:rPr lang="en-GB" sz="2800" dirty="0"/>
              <a:t>who may gain access to it</a:t>
            </a:r>
            <a:r>
              <a:rPr lang="en-GB" sz="2800" dirty="0" smtClean="0"/>
              <a:t>.</a:t>
            </a:r>
          </a:p>
          <a:p>
            <a:pPr marL="0" indent="0" algn="r">
              <a:buNone/>
            </a:pPr>
            <a:r>
              <a:rPr lang="en-GB" sz="2800" dirty="0" smtClean="0"/>
              <a:t>Andrew Cormack, Jisc 2017</a:t>
            </a:r>
            <a:endParaRPr lang="en-GB" sz="2800" dirty="0"/>
          </a:p>
        </p:txBody>
      </p:sp>
    </p:spTree>
    <p:extLst>
      <p:ext uri="{BB962C8B-B14F-4D97-AF65-F5344CB8AC3E}">
        <p14:creationId xmlns:p14="http://schemas.microsoft.com/office/powerpoint/2010/main" val="14778439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6103168"/>
            <a:ext cx="8856984" cy="307777"/>
          </a:xfrm>
          <a:prstGeom prst="rect">
            <a:avLst/>
          </a:prstGeom>
        </p:spPr>
        <p:txBody>
          <a:bodyPr wrap="square">
            <a:spAutoFit/>
          </a:bodyPr>
          <a:lstStyle/>
          <a:p>
            <a:r>
              <a:rPr lang="en-GB" sz="1400" dirty="0">
                <a:hlinkClick r:id="rId3"/>
              </a:rPr>
              <a:t>https://andertoons.com/internet/cartoon/6410/before-i-write-name-need-know-how-youre-planning-to-use-data</a:t>
            </a:r>
            <a:endParaRPr lang="en-GB" sz="1400" dirty="0"/>
          </a:p>
        </p:txBody>
      </p:sp>
      <p:sp>
        <p:nvSpPr>
          <p:cNvPr id="2" name="Title 1"/>
          <p:cNvSpPr>
            <a:spLocks noGrp="1"/>
          </p:cNvSpPr>
          <p:nvPr>
            <p:ph type="title"/>
          </p:nvPr>
        </p:nvSpPr>
        <p:spPr/>
        <p:txBody>
          <a:bodyPr/>
          <a:lstStyle/>
          <a:p>
            <a:r>
              <a:rPr lang="en-GB" b="1" dirty="0" smtClean="0">
                <a:solidFill>
                  <a:srgbClr val="0000CC"/>
                </a:solidFill>
              </a:rPr>
              <a:t>Transparency</a:t>
            </a:r>
            <a:endParaRPr lang="en-GB" b="1" dirty="0">
              <a:solidFill>
                <a:srgbClr val="0000CC"/>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069" y="1988840"/>
            <a:ext cx="7915870" cy="3024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7224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versation, Talk, Bird, Blue, Tit, Cou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9732" y="476672"/>
            <a:ext cx="4824536" cy="1015663"/>
          </a:xfrm>
          <a:prstGeom prst="rect">
            <a:avLst/>
          </a:prstGeom>
          <a:noFill/>
        </p:spPr>
        <p:txBody>
          <a:bodyPr wrap="square" rtlCol="0">
            <a:spAutoFit/>
          </a:bodyPr>
          <a:lstStyle/>
          <a:p>
            <a:pPr algn="ctr"/>
            <a:r>
              <a:rPr lang="en-GB" sz="6000" b="1" dirty="0" smtClean="0">
                <a:solidFill>
                  <a:schemeClr val="bg1"/>
                </a:solidFill>
              </a:rPr>
              <a:t>DIALOGUE</a:t>
            </a:r>
            <a:endParaRPr lang="en-GB" sz="6000" b="1" dirty="0">
              <a:solidFill>
                <a:schemeClr val="bg1"/>
              </a:solidFill>
            </a:endParaRPr>
          </a:p>
        </p:txBody>
      </p:sp>
    </p:spTree>
    <p:extLst>
      <p:ext uri="{BB962C8B-B14F-4D97-AF65-F5344CB8AC3E}">
        <p14:creationId xmlns:p14="http://schemas.microsoft.com/office/powerpoint/2010/main" val="17441170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20072" y="5661248"/>
            <a:ext cx="3672408" cy="830997"/>
          </a:xfrm>
          <a:prstGeom prst="rect">
            <a:avLst/>
          </a:prstGeom>
          <a:noFill/>
        </p:spPr>
        <p:txBody>
          <a:bodyPr wrap="square" rtlCol="0">
            <a:spAutoFit/>
          </a:bodyPr>
          <a:lstStyle/>
          <a:p>
            <a:r>
              <a:rPr lang="en-GB" sz="2400" b="1" dirty="0" smtClean="0">
                <a:solidFill>
                  <a:srgbClr val="FFC000"/>
                </a:solidFill>
              </a:rPr>
              <a:t>AND </a:t>
            </a:r>
            <a:r>
              <a:rPr lang="en-GB" sz="2400" b="1" dirty="0" smtClean="0"/>
              <a:t>to continue this </a:t>
            </a:r>
          </a:p>
          <a:p>
            <a:r>
              <a:rPr lang="en-GB" sz="2400" b="1" dirty="0" smtClean="0"/>
              <a:t>dialogue face to face</a:t>
            </a:r>
            <a:endParaRPr lang="en-GB" dirty="0"/>
          </a:p>
        </p:txBody>
      </p:sp>
      <p:graphicFrame>
        <p:nvGraphicFramePr>
          <p:cNvPr id="4" name="Diagram 3"/>
          <p:cNvGraphicFramePr/>
          <p:nvPr/>
        </p:nvGraphicFramePr>
        <p:xfrm>
          <a:off x="323528" y="332656"/>
          <a:ext cx="7020272"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187624" y="2996952"/>
            <a:ext cx="5328592" cy="830997"/>
          </a:xfrm>
          <a:prstGeom prst="rect">
            <a:avLst/>
          </a:prstGeom>
          <a:noFill/>
        </p:spPr>
        <p:txBody>
          <a:bodyPr wrap="square" rtlCol="0">
            <a:spAutoFit/>
          </a:bodyPr>
          <a:lstStyle/>
          <a:p>
            <a:pPr algn="ctr"/>
            <a:r>
              <a:rPr lang="en-GB" sz="2400" b="1" dirty="0" smtClean="0"/>
              <a:t>Social Media </a:t>
            </a:r>
            <a:r>
              <a:rPr lang="en-GB" sz="2400" b="1" dirty="0" smtClean="0">
                <a:solidFill>
                  <a:srgbClr val="FFC000"/>
                </a:solidFill>
              </a:rPr>
              <a:t>EMPOWERS</a:t>
            </a:r>
            <a:r>
              <a:rPr lang="en-GB" sz="2400" b="1" dirty="0" smtClean="0">
                <a:solidFill>
                  <a:srgbClr val="0000CC"/>
                </a:solidFill>
              </a:rPr>
              <a:t> </a:t>
            </a:r>
          </a:p>
          <a:p>
            <a:pPr algn="ctr"/>
            <a:r>
              <a:rPr lang="en-GB" sz="2400" b="1" dirty="0" smtClean="0"/>
              <a:t>individuals to become digital: </a:t>
            </a:r>
          </a:p>
        </p:txBody>
      </p:sp>
      <p:sp>
        <p:nvSpPr>
          <p:cNvPr id="5" name="TextBox 4"/>
          <p:cNvSpPr txBox="1"/>
          <p:nvPr/>
        </p:nvSpPr>
        <p:spPr>
          <a:xfrm>
            <a:off x="179512" y="6309320"/>
            <a:ext cx="5184576" cy="461665"/>
          </a:xfrm>
          <a:prstGeom prst="rect">
            <a:avLst/>
          </a:prstGeom>
          <a:noFill/>
        </p:spPr>
        <p:txBody>
          <a:bodyPr wrap="square" rtlCol="0">
            <a:spAutoFit/>
          </a:bodyPr>
          <a:lstStyle/>
          <a:p>
            <a:r>
              <a:rPr lang="en-GB" sz="1200" dirty="0" smtClean="0"/>
              <a:t>Beckingham 2013</a:t>
            </a:r>
          </a:p>
          <a:p>
            <a:r>
              <a:rPr lang="en-GB" sz="1200" dirty="0">
                <a:hlinkClick r:id="rId7"/>
              </a:rPr>
              <a:t>http://www.slideshare.net/suebeckingham/scholarship-and-social-media</a:t>
            </a:r>
            <a:endParaRPr lang="en-GB" sz="1200" dirty="0"/>
          </a:p>
        </p:txBody>
      </p:sp>
    </p:spTree>
    <p:extLst>
      <p:ext uri="{BB962C8B-B14F-4D97-AF65-F5344CB8AC3E}">
        <p14:creationId xmlns:p14="http://schemas.microsoft.com/office/powerpoint/2010/main" val="24853134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ystem, Network, News, Connection, Connect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2332"/>
            <a:ext cx="9144000" cy="6955750"/>
          </a:xfrm>
          <a:prstGeom prst="rect">
            <a:avLst/>
          </a:prstGeom>
          <a:solidFill>
            <a:srgbClr val="002060">
              <a:alpha val="75000"/>
            </a:srgbClr>
          </a:solidFill>
        </p:spPr>
        <p:txBody>
          <a:bodyPr wrap="square">
            <a:spAutoFit/>
          </a:bodyPr>
          <a:lstStyle/>
          <a:p>
            <a:endParaRPr lang="en-GB" sz="1200" b="1" dirty="0" smtClean="0">
              <a:solidFill>
                <a:schemeClr val="accent1">
                  <a:lumMod val="20000"/>
                  <a:lumOff val="80000"/>
                </a:schemeClr>
              </a:solidFill>
            </a:endParaRPr>
          </a:p>
          <a:p>
            <a:pPr algn="ctr"/>
            <a:r>
              <a:rPr lang="en-GB" sz="2800" b="1" dirty="0" smtClean="0">
                <a:solidFill>
                  <a:schemeClr val="accent1">
                    <a:lumMod val="20000"/>
                    <a:lumOff val="80000"/>
                  </a:schemeClr>
                </a:solidFill>
              </a:rPr>
              <a:t/>
            </a:r>
            <a:br>
              <a:rPr lang="en-GB" sz="2800" b="1" dirty="0" smtClean="0">
                <a:solidFill>
                  <a:schemeClr val="accent1">
                    <a:lumMod val="20000"/>
                    <a:lumOff val="80000"/>
                  </a:schemeClr>
                </a:solidFill>
              </a:rPr>
            </a:br>
            <a:r>
              <a:rPr lang="en-GB" sz="2800" b="1" dirty="0" smtClean="0">
                <a:solidFill>
                  <a:schemeClr val="accent1">
                    <a:lumMod val="20000"/>
                    <a:lumOff val="80000"/>
                  </a:schemeClr>
                </a:solidFill>
              </a:rPr>
              <a:t>Social </a:t>
            </a:r>
            <a:r>
              <a:rPr lang="en-GB" sz="2800" b="1" dirty="0">
                <a:solidFill>
                  <a:schemeClr val="accent1">
                    <a:lumMod val="20000"/>
                    <a:lumOff val="80000"/>
                  </a:schemeClr>
                </a:solidFill>
              </a:rPr>
              <a:t>is a behaviour, not a channel </a:t>
            </a:r>
          </a:p>
          <a:p>
            <a:pPr algn="ctr"/>
            <a:endParaRPr lang="en-GB" dirty="0" smtClean="0">
              <a:solidFill>
                <a:schemeClr val="accent1">
                  <a:lumMod val="20000"/>
                  <a:lumOff val="80000"/>
                </a:schemeClr>
              </a:solidFill>
            </a:endParaRPr>
          </a:p>
          <a:p>
            <a:pPr algn="ctr"/>
            <a:r>
              <a:rPr lang="en-GB" sz="2400" dirty="0" smtClean="0">
                <a:solidFill>
                  <a:schemeClr val="accent1">
                    <a:lumMod val="20000"/>
                    <a:lumOff val="80000"/>
                  </a:schemeClr>
                </a:solidFill>
              </a:rPr>
              <a:t>Most </a:t>
            </a:r>
            <a:r>
              <a:rPr lang="en-GB" sz="2400" dirty="0">
                <a:solidFill>
                  <a:schemeClr val="accent1">
                    <a:lumMod val="20000"/>
                    <a:lumOff val="80000"/>
                  </a:schemeClr>
                </a:solidFill>
              </a:rPr>
              <a:t>people visit social networking sites to connect </a:t>
            </a:r>
            <a:r>
              <a:rPr lang="en-GB" sz="2400" dirty="0" smtClean="0">
                <a:solidFill>
                  <a:schemeClr val="accent1">
                    <a:lumMod val="20000"/>
                    <a:lumOff val="80000"/>
                  </a:schemeClr>
                </a:solidFill>
              </a:rPr>
              <a:t>with </a:t>
            </a:r>
            <a:r>
              <a:rPr lang="en-GB" sz="2400" dirty="0">
                <a:solidFill>
                  <a:schemeClr val="accent1">
                    <a:lumMod val="20000"/>
                    <a:lumOff val="80000"/>
                  </a:schemeClr>
                </a:solidFill>
              </a:rPr>
              <a:t>others: to stay in touch with friends and family; </a:t>
            </a:r>
            <a:r>
              <a:rPr lang="en-GB" sz="2400" dirty="0" smtClean="0">
                <a:solidFill>
                  <a:schemeClr val="accent1">
                    <a:lumMod val="20000"/>
                    <a:lumOff val="80000"/>
                  </a:schemeClr>
                </a:solidFill>
              </a:rPr>
              <a:t>to </a:t>
            </a:r>
            <a:r>
              <a:rPr lang="en-GB" sz="2400" b="1" dirty="0">
                <a:solidFill>
                  <a:srgbClr val="FFC000"/>
                </a:solidFill>
              </a:rPr>
              <a:t>share things </a:t>
            </a:r>
            <a:r>
              <a:rPr lang="en-GB" sz="2400" dirty="0">
                <a:solidFill>
                  <a:schemeClr val="accent1">
                    <a:lumMod val="20000"/>
                    <a:lumOff val="80000"/>
                  </a:schemeClr>
                </a:solidFill>
              </a:rPr>
              <a:t>with colleagues and peers; and even to </a:t>
            </a:r>
            <a:r>
              <a:rPr lang="en-GB" sz="2400" dirty="0" smtClean="0">
                <a:solidFill>
                  <a:schemeClr val="accent1">
                    <a:lumMod val="20000"/>
                    <a:lumOff val="80000"/>
                  </a:schemeClr>
                </a:solidFill>
              </a:rPr>
              <a:t>meet </a:t>
            </a:r>
            <a:r>
              <a:rPr lang="en-GB" sz="2400" dirty="0">
                <a:solidFill>
                  <a:schemeClr val="accent1">
                    <a:lumMod val="20000"/>
                    <a:lumOff val="80000"/>
                  </a:schemeClr>
                </a:solidFill>
              </a:rPr>
              <a:t>strangers with similar interests and needs. </a:t>
            </a:r>
          </a:p>
          <a:p>
            <a:pPr algn="ctr"/>
            <a:endParaRPr lang="en-GB" sz="2400" dirty="0" smtClean="0">
              <a:solidFill>
                <a:schemeClr val="accent1">
                  <a:lumMod val="20000"/>
                  <a:lumOff val="80000"/>
                </a:schemeClr>
              </a:solidFill>
            </a:endParaRPr>
          </a:p>
          <a:p>
            <a:pPr algn="ctr"/>
            <a:r>
              <a:rPr lang="en-GB" sz="2400" dirty="0" smtClean="0">
                <a:solidFill>
                  <a:schemeClr val="accent1">
                    <a:lumMod val="20000"/>
                    <a:lumOff val="80000"/>
                  </a:schemeClr>
                </a:solidFill>
              </a:rPr>
              <a:t>There </a:t>
            </a:r>
            <a:r>
              <a:rPr lang="en-GB" sz="2400" dirty="0">
                <a:solidFill>
                  <a:schemeClr val="accent1">
                    <a:lumMod val="20000"/>
                    <a:lumOff val="80000"/>
                  </a:schemeClr>
                </a:solidFill>
              </a:rPr>
              <a:t>are times when technology plays an important </a:t>
            </a:r>
            <a:r>
              <a:rPr lang="en-GB" sz="2400" dirty="0" smtClean="0">
                <a:solidFill>
                  <a:schemeClr val="accent1">
                    <a:lumMod val="20000"/>
                    <a:lumOff val="80000"/>
                  </a:schemeClr>
                </a:solidFill>
              </a:rPr>
              <a:t>part </a:t>
            </a:r>
            <a:r>
              <a:rPr lang="en-GB" sz="2400" dirty="0">
                <a:solidFill>
                  <a:schemeClr val="accent1">
                    <a:lumMod val="20000"/>
                    <a:lumOff val="80000"/>
                  </a:schemeClr>
                </a:solidFill>
              </a:rPr>
              <a:t>in facilitating these connections; the filters on </a:t>
            </a:r>
            <a:r>
              <a:rPr lang="en-GB" sz="2400" dirty="0" smtClean="0">
                <a:solidFill>
                  <a:schemeClr val="accent1">
                    <a:lumMod val="20000"/>
                    <a:lumOff val="80000"/>
                  </a:schemeClr>
                </a:solidFill>
              </a:rPr>
              <a:t>Instagram</a:t>
            </a:r>
            <a:r>
              <a:rPr lang="en-GB" sz="2400" dirty="0">
                <a:solidFill>
                  <a:schemeClr val="accent1">
                    <a:lumMod val="20000"/>
                    <a:lumOff val="80000"/>
                  </a:schemeClr>
                </a:solidFill>
              </a:rPr>
              <a:t>, or the sharing features common to most </a:t>
            </a:r>
            <a:r>
              <a:rPr lang="en-GB" sz="2400" dirty="0" smtClean="0">
                <a:solidFill>
                  <a:schemeClr val="accent1">
                    <a:lumMod val="20000"/>
                    <a:lumOff val="80000"/>
                  </a:schemeClr>
                </a:solidFill>
              </a:rPr>
              <a:t>social </a:t>
            </a:r>
            <a:r>
              <a:rPr lang="en-GB" sz="2400" dirty="0">
                <a:solidFill>
                  <a:schemeClr val="accent1">
                    <a:lumMod val="20000"/>
                    <a:lumOff val="80000"/>
                  </a:schemeClr>
                </a:solidFill>
              </a:rPr>
              <a:t>networks, are important parts of the social </a:t>
            </a:r>
            <a:r>
              <a:rPr lang="en-GB" sz="2400" dirty="0" smtClean="0">
                <a:solidFill>
                  <a:schemeClr val="accent1">
                    <a:lumMod val="20000"/>
                    <a:lumOff val="80000"/>
                  </a:schemeClr>
                </a:solidFill>
              </a:rPr>
              <a:t>networking </a:t>
            </a:r>
            <a:r>
              <a:rPr lang="en-GB" sz="2400" dirty="0">
                <a:solidFill>
                  <a:schemeClr val="accent1">
                    <a:lumMod val="20000"/>
                    <a:lumOff val="80000"/>
                  </a:schemeClr>
                </a:solidFill>
              </a:rPr>
              <a:t>experience. </a:t>
            </a:r>
          </a:p>
          <a:p>
            <a:pPr algn="ctr"/>
            <a:endParaRPr lang="en-GB" sz="2400" dirty="0" smtClean="0">
              <a:solidFill>
                <a:schemeClr val="accent1">
                  <a:lumMod val="20000"/>
                  <a:lumOff val="80000"/>
                </a:schemeClr>
              </a:solidFill>
            </a:endParaRPr>
          </a:p>
          <a:p>
            <a:pPr algn="ctr"/>
            <a:r>
              <a:rPr lang="en-GB" sz="2400" dirty="0" smtClean="0">
                <a:solidFill>
                  <a:schemeClr val="accent1">
                    <a:lumMod val="20000"/>
                    <a:lumOff val="80000"/>
                  </a:schemeClr>
                </a:solidFill>
              </a:rPr>
              <a:t>However</a:t>
            </a:r>
            <a:r>
              <a:rPr lang="en-GB" sz="2400" dirty="0">
                <a:solidFill>
                  <a:schemeClr val="accent1">
                    <a:lumMod val="20000"/>
                    <a:lumOff val="80000"/>
                  </a:schemeClr>
                </a:solidFill>
              </a:rPr>
              <a:t>, for most people, social media are just means </a:t>
            </a:r>
            <a:r>
              <a:rPr lang="en-GB" sz="2400" dirty="0" smtClean="0">
                <a:solidFill>
                  <a:schemeClr val="accent1">
                    <a:lumMod val="20000"/>
                    <a:lumOff val="80000"/>
                  </a:schemeClr>
                </a:solidFill>
              </a:rPr>
              <a:t>to </a:t>
            </a:r>
            <a:r>
              <a:rPr lang="en-GB" sz="2400" dirty="0">
                <a:solidFill>
                  <a:schemeClr val="accent1">
                    <a:lumMod val="20000"/>
                    <a:lumOff val="80000"/>
                  </a:schemeClr>
                </a:solidFill>
              </a:rPr>
              <a:t>an end, with that ‘end’ being </a:t>
            </a:r>
            <a:r>
              <a:rPr lang="en-GB" sz="2400" dirty="0">
                <a:solidFill>
                  <a:srgbClr val="FFC000"/>
                </a:solidFill>
              </a:rPr>
              <a:t>social interaction</a:t>
            </a:r>
            <a:r>
              <a:rPr lang="en-GB" sz="2400" dirty="0">
                <a:solidFill>
                  <a:schemeClr val="accent1">
                    <a:lumMod val="20000"/>
                    <a:lumOff val="80000"/>
                  </a:schemeClr>
                </a:solidFill>
              </a:rPr>
              <a:t>. </a:t>
            </a:r>
            <a:endParaRPr lang="en-GB" sz="2400" dirty="0" smtClean="0">
              <a:solidFill>
                <a:schemeClr val="accent1">
                  <a:lumMod val="20000"/>
                  <a:lumOff val="80000"/>
                </a:schemeClr>
              </a:solidFill>
            </a:endParaRPr>
          </a:p>
          <a:p>
            <a:pPr algn="ctr"/>
            <a:endParaRPr lang="en-GB" sz="2400" dirty="0">
              <a:solidFill>
                <a:schemeClr val="accent1">
                  <a:lumMod val="20000"/>
                  <a:lumOff val="80000"/>
                </a:schemeClr>
              </a:solidFill>
            </a:endParaRPr>
          </a:p>
          <a:p>
            <a:pPr algn="ctr"/>
            <a:r>
              <a:rPr lang="en-GB" sz="1400" dirty="0" smtClean="0">
                <a:solidFill>
                  <a:schemeClr val="accent1">
                    <a:lumMod val="20000"/>
                    <a:lumOff val="80000"/>
                  </a:schemeClr>
                </a:solidFill>
              </a:rPr>
              <a:t>Simon Kemp 2014:21</a:t>
            </a:r>
            <a:r>
              <a:rPr lang="en-GB" sz="2400" dirty="0" smtClean="0">
                <a:solidFill>
                  <a:schemeClr val="accent1">
                    <a:lumMod val="20000"/>
                    <a:lumOff val="80000"/>
                  </a:schemeClr>
                </a:solidFill>
              </a:rPr>
              <a:t/>
            </a:r>
            <a:br>
              <a:rPr lang="en-GB" sz="2400" dirty="0" smtClean="0">
                <a:solidFill>
                  <a:schemeClr val="accent1">
                    <a:lumMod val="20000"/>
                    <a:lumOff val="80000"/>
                  </a:schemeClr>
                </a:solidFill>
              </a:rPr>
            </a:br>
            <a:endParaRPr lang="en-GB" sz="2400" dirty="0">
              <a:solidFill>
                <a:schemeClr val="accent1">
                  <a:lumMod val="20000"/>
                  <a:lumOff val="80000"/>
                </a:schemeClr>
              </a:solidFill>
            </a:endParaRPr>
          </a:p>
        </p:txBody>
      </p:sp>
    </p:spTree>
    <p:extLst>
      <p:ext uri="{BB962C8B-B14F-4D97-AF65-F5344CB8AC3E}">
        <p14:creationId xmlns:p14="http://schemas.microsoft.com/office/powerpoint/2010/main" val="10596384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72" y="0"/>
            <a:ext cx="91540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4311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619672" y="3068960"/>
            <a:ext cx="28803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627784" y="3068960"/>
            <a:ext cx="4464496" cy="646331"/>
          </a:xfrm>
          <a:prstGeom prst="rect">
            <a:avLst/>
          </a:prstGeom>
          <a:solidFill>
            <a:schemeClr val="bg1"/>
          </a:solidFill>
        </p:spPr>
        <p:txBody>
          <a:bodyPr wrap="square" rtlCol="0">
            <a:spAutoFit/>
          </a:bodyPr>
          <a:lstStyle/>
          <a:p>
            <a:pPr algn="ctr"/>
            <a:r>
              <a:rPr lang="en-GB" b="1" dirty="0"/>
              <a:t>NodeXL </a:t>
            </a:r>
            <a:r>
              <a:rPr lang="en-GB" b="1" dirty="0" smtClean="0"/>
              <a:t>map of </a:t>
            </a:r>
            <a:r>
              <a:rPr lang="en-GB" b="1" dirty="0" err="1" smtClean="0"/>
              <a:t>FoTE</a:t>
            </a:r>
            <a:r>
              <a:rPr lang="en-GB" b="1" dirty="0" smtClean="0"/>
              <a:t> 2011</a:t>
            </a:r>
          </a:p>
          <a:p>
            <a:pPr algn="ctr"/>
            <a:r>
              <a:rPr lang="en-GB" b="1" dirty="0" smtClean="0"/>
              <a:t>Future of Technology in Education</a:t>
            </a:r>
            <a:endParaRPr lang="en-GB" b="1" dirty="0"/>
          </a:p>
        </p:txBody>
      </p:sp>
      <p:sp>
        <p:nvSpPr>
          <p:cNvPr id="5" name="TextBox 4"/>
          <p:cNvSpPr txBox="1"/>
          <p:nvPr/>
        </p:nvSpPr>
        <p:spPr>
          <a:xfrm>
            <a:off x="2126026" y="6408571"/>
            <a:ext cx="2730235" cy="369332"/>
          </a:xfrm>
          <a:prstGeom prst="rect">
            <a:avLst/>
          </a:prstGeom>
          <a:noFill/>
        </p:spPr>
        <p:txBody>
          <a:bodyPr wrap="none" rtlCol="0">
            <a:spAutoFit/>
          </a:bodyPr>
          <a:lstStyle/>
          <a:p>
            <a:r>
              <a:rPr lang="en-GB" b="1" dirty="0" smtClean="0"/>
              <a:t>Frank Steiner @</a:t>
            </a:r>
            <a:r>
              <a:rPr lang="en-GB" b="1" dirty="0" err="1" smtClean="0"/>
              <a:t>fstoner</a:t>
            </a:r>
            <a:endParaRPr lang="en-GB" b="1" dirty="0"/>
          </a:p>
        </p:txBody>
      </p:sp>
    </p:spTree>
    <p:extLst>
      <p:ext uri="{BB962C8B-B14F-4D97-AF65-F5344CB8AC3E}">
        <p14:creationId xmlns:p14="http://schemas.microsoft.com/office/powerpoint/2010/main" val="17311841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a:solidFill>
                  <a:srgbClr val="0000CC"/>
                </a:solidFill>
              </a:rPr>
              <a:t>#</a:t>
            </a:r>
            <a:r>
              <a:rPr lang="en-GB" sz="3600" b="1" dirty="0" err="1">
                <a:solidFill>
                  <a:srgbClr val="0000CC"/>
                </a:solidFill>
              </a:rPr>
              <a:t>ScientistsWhoSelfie</a:t>
            </a:r>
            <a:r>
              <a:rPr lang="en-GB" sz="3600" b="1" dirty="0">
                <a:solidFill>
                  <a:srgbClr val="0000CC"/>
                </a:solidFill>
              </a:rPr>
              <a:t> – How sharing selfies can build trust in science</a:t>
            </a:r>
          </a:p>
        </p:txBody>
      </p:sp>
      <p:sp>
        <p:nvSpPr>
          <p:cNvPr id="3" name="Content Placeholder 2"/>
          <p:cNvSpPr>
            <a:spLocks noGrp="1"/>
          </p:cNvSpPr>
          <p:nvPr>
            <p:ph idx="1"/>
          </p:nvPr>
        </p:nvSpPr>
        <p:spPr/>
        <p:txBody>
          <a:bodyPr>
            <a:normAutofit fontScale="77500" lnSpcReduction="20000"/>
          </a:bodyPr>
          <a:lstStyle/>
          <a:p>
            <a:pPr marL="0" indent="0">
              <a:buNone/>
            </a:pPr>
            <a:r>
              <a:rPr lang="en-GB" dirty="0"/>
              <a:t>Selfies – don’t just capture an in-the-moment experience. For scientists, taking and sharing selfies has the potential to dissolve stereotypes</a:t>
            </a:r>
            <a:r>
              <a:rPr lang="en-GB" dirty="0" smtClean="0"/>
              <a:t>.</a:t>
            </a:r>
          </a:p>
          <a:p>
            <a:pPr marL="0" indent="0">
              <a:buNone/>
            </a:pPr>
            <a:endParaRPr lang="en-GB" dirty="0"/>
          </a:p>
          <a:p>
            <a:pPr marL="0" indent="0">
              <a:buNone/>
            </a:pPr>
            <a:r>
              <a:rPr lang="en-GB" dirty="0"/>
              <a:t>One stereotype in particular that plagues scientists, is that of the ‘mad scientist’, a caricature of Albert Einstein – an old, white, man in a lab coat, intelligent, but also awkward, aloof, alone. This stereotype may seem innocuous, but it can also be harmful, as it sets scientists and science apart from society, limiting both public understanding and trust in science</a:t>
            </a:r>
            <a:r>
              <a:rPr lang="en-GB" dirty="0" smtClean="0"/>
              <a:t>.</a:t>
            </a:r>
          </a:p>
          <a:p>
            <a:pPr marL="0" indent="0">
              <a:buNone/>
            </a:pPr>
            <a:endParaRPr lang="en-GB" dirty="0" smtClean="0"/>
          </a:p>
          <a:p>
            <a:pPr marL="0" indent="0">
              <a:buNone/>
            </a:pPr>
            <a:r>
              <a:rPr lang="en-GB" dirty="0" smtClean="0"/>
              <a:t>Carmichael 2019 LSE Impact Blog</a:t>
            </a:r>
            <a:endParaRPr lang="en-GB" dirty="0"/>
          </a:p>
          <a:p>
            <a:pPr marL="0" indent="0">
              <a:buNone/>
            </a:pPr>
            <a:endParaRPr lang="en-GB" dirty="0"/>
          </a:p>
        </p:txBody>
      </p:sp>
    </p:spTree>
    <p:extLst>
      <p:ext uri="{BB962C8B-B14F-4D97-AF65-F5344CB8AC3E}">
        <p14:creationId xmlns:p14="http://schemas.microsoft.com/office/powerpoint/2010/main" val="13598741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67744" y="1628798"/>
            <a:ext cx="4712855" cy="482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99791" y="2765119"/>
            <a:ext cx="3960441" cy="2554545"/>
          </a:xfrm>
          <a:prstGeom prst="rect">
            <a:avLst/>
          </a:prstGeom>
        </p:spPr>
        <p:txBody>
          <a:bodyPr wrap="square">
            <a:spAutoFit/>
          </a:bodyPr>
          <a:lstStyle/>
          <a:p>
            <a:r>
              <a:rPr lang="en-GB" sz="2000" dirty="0" smtClean="0"/>
              <a:t>1) communities </a:t>
            </a:r>
            <a:r>
              <a:rPr lang="en-GB" sz="2000" dirty="0"/>
              <a:t>can be intended as a set of people who have something in common</a:t>
            </a:r>
            <a:r>
              <a:rPr lang="en-GB" sz="2000" dirty="0" smtClean="0"/>
              <a:t>;</a:t>
            </a:r>
          </a:p>
          <a:p>
            <a:endParaRPr lang="en-GB" sz="2000" dirty="0" smtClean="0"/>
          </a:p>
          <a:p>
            <a:r>
              <a:rPr lang="en-GB" sz="2000" dirty="0" smtClean="0"/>
              <a:t>2</a:t>
            </a:r>
            <a:r>
              <a:rPr lang="en-GB" sz="2000" dirty="0"/>
              <a:t>) communities can be intended as groups of people who interact</a:t>
            </a:r>
            <a:r>
              <a:rPr lang="en-GB" sz="2000" dirty="0" smtClean="0"/>
              <a:t>.</a:t>
            </a:r>
          </a:p>
          <a:p>
            <a:endParaRPr lang="en-GB" sz="2000" dirty="0"/>
          </a:p>
          <a:p>
            <a:pPr algn="ctr"/>
            <a:r>
              <a:rPr lang="en-GB" sz="2000" dirty="0" err="1" smtClean="0"/>
              <a:t>Tardini</a:t>
            </a:r>
            <a:r>
              <a:rPr lang="en-GB" sz="2000" dirty="0" smtClean="0"/>
              <a:t> and </a:t>
            </a:r>
            <a:r>
              <a:rPr lang="en-GB" sz="2000" dirty="0" err="1" smtClean="0"/>
              <a:t>Cantoni</a:t>
            </a:r>
            <a:r>
              <a:rPr lang="en-GB" sz="2000" dirty="0" smtClean="0"/>
              <a:t> 2005</a:t>
            </a:r>
            <a:endParaRPr lang="en-GB" sz="2000" dirty="0"/>
          </a:p>
        </p:txBody>
      </p:sp>
      <p:sp>
        <p:nvSpPr>
          <p:cNvPr id="2" name="Title 1"/>
          <p:cNvSpPr>
            <a:spLocks noGrp="1"/>
          </p:cNvSpPr>
          <p:nvPr>
            <p:ph type="title"/>
          </p:nvPr>
        </p:nvSpPr>
        <p:spPr/>
        <p:txBody>
          <a:bodyPr>
            <a:noAutofit/>
          </a:bodyPr>
          <a:lstStyle/>
          <a:p>
            <a:r>
              <a:rPr lang="en-GB" sz="3200" b="1" dirty="0" smtClean="0">
                <a:solidFill>
                  <a:srgbClr val="0000CC"/>
                </a:solidFill>
              </a:rPr>
              <a:t>Developing a sense of belonging </a:t>
            </a:r>
            <a:br>
              <a:rPr lang="en-GB" sz="3200" b="1" dirty="0" smtClean="0">
                <a:solidFill>
                  <a:srgbClr val="0000CC"/>
                </a:solidFill>
              </a:rPr>
            </a:br>
            <a:r>
              <a:rPr lang="en-GB" sz="3200" b="1" dirty="0" smtClean="0">
                <a:solidFill>
                  <a:srgbClr val="0000CC"/>
                </a:solidFill>
              </a:rPr>
              <a:t>within communities</a:t>
            </a:r>
            <a:endParaRPr lang="en-GB" sz="3200" b="1" dirty="0">
              <a:solidFill>
                <a:srgbClr val="0000CC"/>
              </a:solidFill>
            </a:endParaRPr>
          </a:p>
        </p:txBody>
      </p:sp>
    </p:spTree>
    <p:extLst>
      <p:ext uri="{BB962C8B-B14F-4D97-AF65-F5344CB8AC3E}">
        <p14:creationId xmlns:p14="http://schemas.microsoft.com/office/powerpoint/2010/main" val="23339716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7575" y="1988840"/>
            <a:ext cx="8067819" cy="2321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511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v, Television, Retro, Classic, O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968"/>
            <a:ext cx="9144000" cy="689396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076056" y="1600200"/>
            <a:ext cx="3610744" cy="4525963"/>
          </a:xfrm>
        </p:spPr>
        <p:txBody>
          <a:bodyPr>
            <a:normAutofit fontScale="62500" lnSpcReduction="20000"/>
          </a:bodyPr>
          <a:lstStyle/>
          <a:p>
            <a:pPr marL="0" indent="0">
              <a:buNone/>
            </a:pPr>
            <a:r>
              <a:rPr lang="en-GB" dirty="0" smtClean="0"/>
              <a:t>"</a:t>
            </a:r>
            <a:r>
              <a:rPr lang="en-GB" dirty="0"/>
              <a:t>The telescreen received and transmitted </a:t>
            </a:r>
            <a:r>
              <a:rPr lang="en-GB" dirty="0" smtClean="0"/>
              <a:t>simultaneously. </a:t>
            </a:r>
            <a:r>
              <a:rPr lang="en-GB" dirty="0"/>
              <a:t>Any sound that Winston made, above the level of a very low whisper, would be picked up by it; moreover so long as he remained within the field of vision which the metal plaque commanded, he could be seen as well as heard. </a:t>
            </a:r>
            <a:r>
              <a:rPr lang="en-GB" dirty="0">
                <a:solidFill>
                  <a:srgbClr val="FF0000"/>
                </a:solidFill>
              </a:rPr>
              <a:t>There was of course no way of knowing whether you were being watched at any given moment</a:t>
            </a:r>
            <a:r>
              <a:rPr lang="en-GB" dirty="0"/>
              <a:t>." </a:t>
            </a:r>
            <a:endParaRPr lang="en-GB" dirty="0" smtClean="0"/>
          </a:p>
          <a:p>
            <a:pPr marL="0" indent="0">
              <a:buNone/>
            </a:pPr>
            <a:endParaRPr lang="en-GB" dirty="0"/>
          </a:p>
          <a:p>
            <a:pPr marL="0" indent="0">
              <a:buNone/>
            </a:pPr>
            <a:r>
              <a:rPr lang="en-GB" dirty="0" smtClean="0"/>
              <a:t>Nineteen Eighty Four </a:t>
            </a:r>
            <a:br>
              <a:rPr lang="en-GB" dirty="0" smtClean="0"/>
            </a:br>
            <a:r>
              <a:rPr lang="en-GB" dirty="0" smtClean="0"/>
              <a:t>Orwell </a:t>
            </a:r>
            <a:r>
              <a:rPr lang="en-GB" dirty="0"/>
              <a:t>(1949:4)</a:t>
            </a:r>
          </a:p>
        </p:txBody>
      </p:sp>
    </p:spTree>
    <p:extLst>
      <p:ext uri="{BB962C8B-B14F-4D97-AF65-F5344CB8AC3E}">
        <p14:creationId xmlns:p14="http://schemas.microsoft.com/office/powerpoint/2010/main" val="42655627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19672" y="407989"/>
            <a:ext cx="5904751" cy="6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95736" y="1585329"/>
            <a:ext cx="4896544" cy="3693319"/>
          </a:xfrm>
          <a:prstGeom prst="rect">
            <a:avLst/>
          </a:prstGeom>
        </p:spPr>
        <p:txBody>
          <a:bodyPr wrap="square">
            <a:spAutoFit/>
          </a:bodyPr>
          <a:lstStyle/>
          <a:p>
            <a:pPr algn="ctr"/>
            <a:r>
              <a:rPr lang="en-GB" dirty="0"/>
              <a:t>A sense of belonging is deeply important to emotional health and personal wellbeing. </a:t>
            </a:r>
            <a:endParaRPr lang="en-GB" dirty="0" smtClean="0"/>
          </a:p>
          <a:p>
            <a:pPr algn="ctr"/>
            <a:endParaRPr lang="en-GB" dirty="0"/>
          </a:p>
          <a:p>
            <a:pPr algn="ctr"/>
            <a:r>
              <a:rPr lang="en-GB" dirty="0" smtClean="0"/>
              <a:t> </a:t>
            </a:r>
            <a:r>
              <a:rPr lang="en-GB" dirty="0"/>
              <a:t>Individuals develop a sense of belonging when they feel that they are part of a larger community that they believe in - a community that welcomes them, a community that respects and represents their values, and a community that helps them to fulfil their aspirations. </a:t>
            </a:r>
            <a:r>
              <a:rPr lang="en-GB" dirty="0" smtClean="0"/>
              <a:t>Individuals </a:t>
            </a:r>
            <a:r>
              <a:rPr lang="en-GB" dirty="0"/>
              <a:t>develop a sense of belonging when they feel connected to other people, </a:t>
            </a:r>
            <a:r>
              <a:rPr lang="en-GB" b="1" dirty="0">
                <a:solidFill>
                  <a:srgbClr val="FF0000"/>
                </a:solidFill>
              </a:rPr>
              <a:t>especially those who share their distinct life experiences, interests, or </a:t>
            </a:r>
            <a:r>
              <a:rPr lang="en-GB" b="1" dirty="0" smtClean="0">
                <a:solidFill>
                  <a:srgbClr val="FF0000"/>
                </a:solidFill>
              </a:rPr>
              <a:t>goals</a:t>
            </a:r>
            <a:endParaRPr lang="en-GB" b="1" dirty="0">
              <a:solidFill>
                <a:srgbClr val="FF0000"/>
              </a:solidFill>
            </a:endParaRPr>
          </a:p>
        </p:txBody>
      </p:sp>
      <p:sp>
        <p:nvSpPr>
          <p:cNvPr id="3" name="Rectangle 2"/>
          <p:cNvSpPr/>
          <p:nvPr/>
        </p:nvSpPr>
        <p:spPr>
          <a:xfrm>
            <a:off x="80432" y="6271323"/>
            <a:ext cx="3558988" cy="307777"/>
          </a:xfrm>
          <a:prstGeom prst="rect">
            <a:avLst/>
          </a:prstGeom>
        </p:spPr>
        <p:txBody>
          <a:bodyPr wrap="none">
            <a:spAutoFit/>
          </a:bodyPr>
          <a:lstStyle/>
          <a:p>
            <a:r>
              <a:rPr lang="en-GB" sz="1400" dirty="0"/>
              <a:t>The Belonging Project, Stanford University</a:t>
            </a:r>
          </a:p>
        </p:txBody>
      </p:sp>
      <p:sp>
        <p:nvSpPr>
          <p:cNvPr id="4" name="TextBox 3"/>
          <p:cNvSpPr txBox="1"/>
          <p:nvPr/>
        </p:nvSpPr>
        <p:spPr>
          <a:xfrm>
            <a:off x="7524423" y="4653136"/>
            <a:ext cx="936009" cy="584775"/>
          </a:xfrm>
          <a:prstGeom prst="rect">
            <a:avLst/>
          </a:prstGeom>
          <a:noFill/>
        </p:spPr>
        <p:txBody>
          <a:bodyPr wrap="square" rtlCol="0">
            <a:spAutoFit/>
          </a:bodyPr>
          <a:lstStyle/>
          <a:p>
            <a:r>
              <a:rPr lang="en-GB" sz="3200" b="1" dirty="0" smtClean="0">
                <a:solidFill>
                  <a:srgbClr val="FF0000"/>
                </a:solidFill>
              </a:rPr>
              <a:t>???</a:t>
            </a:r>
            <a:endParaRPr lang="en-GB" sz="3200" b="1" dirty="0">
              <a:solidFill>
                <a:srgbClr val="FF0000"/>
              </a:solidFill>
            </a:endParaRPr>
          </a:p>
        </p:txBody>
      </p:sp>
    </p:spTree>
    <p:extLst>
      <p:ext uri="{BB962C8B-B14F-4D97-AF65-F5344CB8AC3E}">
        <p14:creationId xmlns:p14="http://schemas.microsoft.com/office/powerpoint/2010/main" val="37352839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764704"/>
            <a:ext cx="6226591" cy="542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6475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iversity is having a seat at the table, inclusion is having a voice, and belonging is having that voice be hear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23728" y="1124744"/>
            <a:ext cx="45339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64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90439" y="1268760"/>
            <a:ext cx="5275275" cy="540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850106"/>
          </a:xfrm>
        </p:spPr>
        <p:txBody>
          <a:bodyPr>
            <a:normAutofit/>
          </a:bodyPr>
          <a:lstStyle/>
          <a:p>
            <a:r>
              <a:rPr lang="en-GB" sz="4000" b="1" dirty="0" smtClean="0">
                <a:solidFill>
                  <a:srgbClr val="0000CC"/>
                </a:solidFill>
              </a:rPr>
              <a:t>The concept of space and place</a:t>
            </a:r>
            <a:endParaRPr lang="en-GB" sz="4000" b="1" dirty="0">
              <a:solidFill>
                <a:srgbClr val="0000CC"/>
              </a:solidFill>
            </a:endParaRPr>
          </a:p>
        </p:txBody>
      </p:sp>
      <p:sp>
        <p:nvSpPr>
          <p:cNvPr id="3" name="Content Placeholder 2"/>
          <p:cNvSpPr>
            <a:spLocks noGrp="1"/>
          </p:cNvSpPr>
          <p:nvPr>
            <p:ph idx="1"/>
          </p:nvPr>
        </p:nvSpPr>
        <p:spPr>
          <a:xfrm>
            <a:off x="2467836" y="2348880"/>
            <a:ext cx="4320480" cy="4066170"/>
          </a:xfrm>
        </p:spPr>
        <p:txBody>
          <a:bodyPr>
            <a:normAutofit/>
          </a:bodyPr>
          <a:lstStyle/>
          <a:p>
            <a:pPr marL="0" indent="0">
              <a:buNone/>
            </a:pPr>
            <a:r>
              <a:rPr lang="en-GB" sz="2800" dirty="0" smtClean="0"/>
              <a:t>Space </a:t>
            </a:r>
            <a:r>
              <a:rPr lang="en-GB" sz="2800" dirty="0"/>
              <a:t>becomes place when it acquires symbolic meaning and </a:t>
            </a:r>
            <a:r>
              <a:rPr lang="en-GB" sz="2800" dirty="0" smtClean="0"/>
              <a:t>a concrete </a:t>
            </a:r>
            <a:r>
              <a:rPr lang="en-GB" sz="2800" dirty="0"/>
              <a:t>definition, marking the whole spectrum of identity and sense of belonging</a:t>
            </a:r>
            <a:r>
              <a:rPr lang="en-GB" sz="2800" dirty="0" smtClean="0"/>
              <a:t>.</a:t>
            </a:r>
          </a:p>
          <a:p>
            <a:pPr marL="0" indent="0" algn="r">
              <a:buNone/>
            </a:pPr>
            <a:endParaRPr lang="en-GB" sz="2600" dirty="0" smtClean="0"/>
          </a:p>
          <a:p>
            <a:pPr marL="0" indent="0" algn="ctr">
              <a:buNone/>
            </a:pPr>
            <a:r>
              <a:rPr lang="en-GB" sz="2600" dirty="0" err="1" smtClean="0"/>
              <a:t>Tsatsou</a:t>
            </a:r>
            <a:r>
              <a:rPr lang="en-GB" sz="2600" dirty="0" smtClean="0"/>
              <a:t> 2009</a:t>
            </a:r>
            <a:endParaRPr lang="en-GB" sz="2600" dirty="0"/>
          </a:p>
        </p:txBody>
      </p:sp>
    </p:spTree>
    <p:extLst>
      <p:ext uri="{BB962C8B-B14F-4D97-AF65-F5344CB8AC3E}">
        <p14:creationId xmlns:p14="http://schemas.microsoft.com/office/powerpoint/2010/main" val="11288162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arb, Wire, Black, Border, Line, Fence, Razor, Spike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280" y="3161144"/>
            <a:ext cx="9144000" cy="36728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arb, Wire, Black, Border, Line, Fence, Razor, Spik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19472"/>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51720" y="2492896"/>
            <a:ext cx="4572000" cy="1938992"/>
          </a:xfrm>
          <a:prstGeom prst="rect">
            <a:avLst/>
          </a:prstGeom>
        </p:spPr>
        <p:txBody>
          <a:bodyPr>
            <a:spAutoFit/>
          </a:bodyPr>
          <a:lstStyle/>
          <a:p>
            <a:r>
              <a:rPr lang="en-GB" sz="2400" b="1" dirty="0" smtClean="0"/>
              <a:t>Belong can also equate to</a:t>
            </a:r>
          </a:p>
          <a:p>
            <a:r>
              <a:rPr lang="en-GB" sz="2400" dirty="0" smtClean="0"/>
              <a:t>be </a:t>
            </a:r>
            <a:r>
              <a:rPr lang="en-GB" sz="2400" dirty="0"/>
              <a:t>rightly classified</a:t>
            </a:r>
          </a:p>
          <a:p>
            <a:r>
              <a:rPr lang="en-GB" sz="2400" dirty="0"/>
              <a:t>be in the right place or situation</a:t>
            </a:r>
          </a:p>
          <a:p>
            <a:r>
              <a:rPr lang="en-GB" sz="2400" dirty="0"/>
              <a:t>be suitable or acceptable</a:t>
            </a:r>
          </a:p>
          <a:p>
            <a:r>
              <a:rPr lang="en-GB" sz="2400" dirty="0"/>
              <a:t>be owned</a:t>
            </a:r>
          </a:p>
        </p:txBody>
      </p:sp>
    </p:spTree>
    <p:extLst>
      <p:ext uri="{BB962C8B-B14F-4D97-AF65-F5344CB8AC3E}">
        <p14:creationId xmlns:p14="http://schemas.microsoft.com/office/powerpoint/2010/main" val="1149552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dom, Silhouette, Woman, Backlighting, Sky, Natu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0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75856" y="3995152"/>
            <a:ext cx="3168352" cy="2339102"/>
          </a:xfrm>
          <a:prstGeom prst="rect">
            <a:avLst/>
          </a:prstGeom>
        </p:spPr>
        <p:txBody>
          <a:bodyPr wrap="square">
            <a:spAutoFit/>
          </a:bodyPr>
          <a:lstStyle/>
          <a:p>
            <a:pPr algn="ctr"/>
            <a:r>
              <a:rPr lang="en-GB" sz="2000" dirty="0" smtClean="0">
                <a:solidFill>
                  <a:schemeClr val="bg1"/>
                </a:solidFill>
              </a:rPr>
              <a:t>The antonym of belong</a:t>
            </a:r>
          </a:p>
          <a:p>
            <a:pPr algn="ctr"/>
            <a:endParaRPr lang="en-GB" dirty="0">
              <a:solidFill>
                <a:schemeClr val="bg1"/>
              </a:solidFill>
            </a:endParaRPr>
          </a:p>
          <a:p>
            <a:pPr algn="ctr"/>
            <a:r>
              <a:rPr lang="en-GB" dirty="0" smtClean="0">
                <a:solidFill>
                  <a:schemeClr val="bg1"/>
                </a:solidFill>
              </a:rPr>
              <a:t>free</a:t>
            </a:r>
          </a:p>
          <a:p>
            <a:pPr algn="ctr"/>
            <a:r>
              <a:rPr lang="en-GB" dirty="0" smtClean="0">
                <a:solidFill>
                  <a:schemeClr val="bg1"/>
                </a:solidFill>
              </a:rPr>
              <a:t>independent</a:t>
            </a:r>
          </a:p>
          <a:p>
            <a:pPr algn="ctr"/>
            <a:r>
              <a:rPr lang="en-GB" dirty="0" smtClean="0">
                <a:solidFill>
                  <a:schemeClr val="bg1"/>
                </a:solidFill>
              </a:rPr>
              <a:t>self-governing</a:t>
            </a:r>
          </a:p>
          <a:p>
            <a:pPr algn="ctr"/>
            <a:r>
              <a:rPr lang="en-GB" dirty="0">
                <a:solidFill>
                  <a:schemeClr val="bg1"/>
                </a:solidFill>
              </a:rPr>
              <a:t>autonomous</a:t>
            </a:r>
          </a:p>
          <a:p>
            <a:pPr algn="ctr"/>
            <a:r>
              <a:rPr lang="en-GB" dirty="0" smtClean="0">
                <a:solidFill>
                  <a:schemeClr val="bg1"/>
                </a:solidFill>
              </a:rPr>
              <a:t>self-sufficient</a:t>
            </a:r>
          </a:p>
          <a:p>
            <a:pPr algn="ctr"/>
            <a:r>
              <a:rPr lang="en-GB" dirty="0" smtClean="0">
                <a:solidFill>
                  <a:schemeClr val="bg1"/>
                </a:solidFill>
              </a:rPr>
              <a:t>liberated</a:t>
            </a:r>
            <a:endParaRPr lang="en-GB" dirty="0">
              <a:solidFill>
                <a:schemeClr val="bg1"/>
              </a:solidFill>
            </a:endParaRPr>
          </a:p>
        </p:txBody>
      </p:sp>
    </p:spTree>
    <p:extLst>
      <p:ext uri="{BB962C8B-B14F-4D97-AF65-F5344CB8AC3E}">
        <p14:creationId xmlns:p14="http://schemas.microsoft.com/office/powerpoint/2010/main" val="2564078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sks, Persona, Duality, Polarity, Opposites, Dram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416" y="-10264"/>
            <a:ext cx="9217024"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96136" y="476671"/>
            <a:ext cx="1686680" cy="461665"/>
          </a:xfrm>
          <a:prstGeom prst="rect">
            <a:avLst/>
          </a:prstGeom>
        </p:spPr>
        <p:txBody>
          <a:bodyPr wrap="none">
            <a:spAutoFit/>
          </a:bodyPr>
          <a:lstStyle/>
          <a:p>
            <a:r>
              <a:rPr lang="en-GB" sz="2400" b="1" dirty="0">
                <a:solidFill>
                  <a:schemeClr val="bg1"/>
                </a:solidFill>
              </a:rPr>
              <a:t>Belonging</a:t>
            </a:r>
          </a:p>
        </p:txBody>
      </p:sp>
      <p:sp>
        <p:nvSpPr>
          <p:cNvPr id="4" name="Rectangle 3"/>
          <p:cNvSpPr/>
          <p:nvPr/>
        </p:nvSpPr>
        <p:spPr>
          <a:xfrm>
            <a:off x="1907704" y="6007536"/>
            <a:ext cx="1656223" cy="461665"/>
          </a:xfrm>
          <a:prstGeom prst="rect">
            <a:avLst/>
          </a:prstGeom>
        </p:spPr>
        <p:txBody>
          <a:bodyPr wrap="none">
            <a:spAutoFit/>
          </a:bodyPr>
          <a:lstStyle/>
          <a:p>
            <a:r>
              <a:rPr lang="en-GB" sz="2400" b="1" dirty="0" smtClean="0">
                <a:solidFill>
                  <a:schemeClr val="bg1"/>
                </a:solidFill>
              </a:rPr>
              <a:t>Distanced</a:t>
            </a:r>
            <a:endParaRPr lang="en-GB" sz="2400" b="1" dirty="0">
              <a:solidFill>
                <a:schemeClr val="bg1"/>
              </a:solidFill>
            </a:endParaRPr>
          </a:p>
        </p:txBody>
      </p:sp>
    </p:spTree>
    <p:extLst>
      <p:ext uri="{BB962C8B-B14F-4D97-AF65-F5344CB8AC3E}">
        <p14:creationId xmlns:p14="http://schemas.microsoft.com/office/powerpoint/2010/main" val="29285819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nections, Issues, People, Ideas, Communic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rot="20832687">
            <a:off x="7856056" y="1525354"/>
            <a:ext cx="890649" cy="3806594"/>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63307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igital Footpr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9632" y="1585913"/>
            <a:ext cx="685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5536" y="5661248"/>
            <a:ext cx="8280920" cy="338554"/>
          </a:xfrm>
          <a:prstGeom prst="rect">
            <a:avLst/>
          </a:prstGeom>
        </p:spPr>
        <p:txBody>
          <a:bodyPr wrap="square">
            <a:spAutoFit/>
          </a:bodyPr>
          <a:lstStyle/>
          <a:p>
            <a:pPr algn="ctr"/>
            <a:r>
              <a:rPr lang="en-GB" sz="1600" dirty="0" smtClean="0">
                <a:hlinkClick r:id="rId4"/>
              </a:rPr>
              <a:t>https://www.ed.ac.uk/institute-academic-development/about-us/projects/digital-footprint</a:t>
            </a:r>
            <a:endParaRPr lang="en-GB" sz="1600" dirty="0"/>
          </a:p>
        </p:txBody>
      </p:sp>
      <p:sp>
        <p:nvSpPr>
          <p:cNvPr id="3" name="Title 2"/>
          <p:cNvSpPr>
            <a:spLocks noGrp="1"/>
          </p:cNvSpPr>
          <p:nvPr>
            <p:ph type="title"/>
          </p:nvPr>
        </p:nvSpPr>
        <p:spPr/>
        <p:txBody>
          <a:bodyPr>
            <a:normAutofit/>
          </a:bodyPr>
          <a:lstStyle/>
          <a:p>
            <a:r>
              <a:rPr lang="en-GB" sz="3200" b="1" dirty="0" smtClean="0">
                <a:solidFill>
                  <a:srgbClr val="0000CC"/>
                </a:solidFill>
              </a:rPr>
              <a:t>Raising awareness needs to be taught</a:t>
            </a:r>
            <a:endParaRPr lang="en-GB" sz="3200" b="1" dirty="0">
              <a:solidFill>
                <a:srgbClr val="0000CC"/>
              </a:solidFill>
            </a:endParaRPr>
          </a:p>
        </p:txBody>
      </p:sp>
    </p:spTree>
    <p:extLst>
      <p:ext uri="{BB962C8B-B14F-4D97-AF65-F5344CB8AC3E}">
        <p14:creationId xmlns:p14="http://schemas.microsoft.com/office/powerpoint/2010/main" val="31780866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13869662"/>
              </p:ext>
            </p:extLst>
          </p:nvPr>
        </p:nvGraphicFramePr>
        <p:xfrm>
          <a:off x="755576" y="836712"/>
          <a:ext cx="7416824"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5400000">
            <a:off x="7455031" y="3354281"/>
            <a:ext cx="2668166" cy="369332"/>
          </a:xfrm>
          <a:prstGeom prst="rect">
            <a:avLst/>
          </a:prstGeom>
        </p:spPr>
        <p:txBody>
          <a:bodyPr wrap="none">
            <a:spAutoFit/>
          </a:bodyPr>
          <a:lstStyle/>
          <a:p>
            <a:pPr marL="342900" lvl="0" indent="-342900" algn="r">
              <a:spcBef>
                <a:spcPct val="20000"/>
              </a:spcBef>
              <a:defRPr/>
            </a:pPr>
            <a:r>
              <a:rPr lang="en-GB" sz="1200" dirty="0" smtClean="0"/>
              <a:t>Rainie and Wellman (2012:272-274</a:t>
            </a:r>
            <a:r>
              <a:rPr lang="en-GB" dirty="0" smtClean="0"/>
              <a:t>)</a:t>
            </a:r>
            <a:endParaRPr lang="en-GB" dirty="0"/>
          </a:p>
        </p:txBody>
      </p:sp>
      <p:sp>
        <p:nvSpPr>
          <p:cNvPr id="4" name="Rectangle 3"/>
          <p:cNvSpPr/>
          <p:nvPr/>
        </p:nvSpPr>
        <p:spPr>
          <a:xfrm>
            <a:off x="683568" y="188640"/>
            <a:ext cx="7992888" cy="584775"/>
          </a:xfrm>
          <a:prstGeom prst="rect">
            <a:avLst/>
          </a:prstGeom>
        </p:spPr>
        <p:txBody>
          <a:bodyPr wrap="square">
            <a:spAutoFit/>
          </a:bodyPr>
          <a:lstStyle/>
          <a:p>
            <a:pPr lvl="0" algn="ctr">
              <a:spcBef>
                <a:spcPct val="0"/>
              </a:spcBef>
              <a:defRPr/>
            </a:pPr>
            <a:r>
              <a:rPr lang="en-GB" sz="3200" b="1" dirty="0" smtClean="0">
                <a:solidFill>
                  <a:srgbClr val="0099FF"/>
                </a:solidFill>
                <a:latin typeface="Calibri" pitchFamily="34" charset="0"/>
                <a:cs typeface="Calibri" pitchFamily="34" charset="0"/>
              </a:rPr>
              <a:t>Learning new literacies</a:t>
            </a:r>
            <a:endParaRPr lang="en-GB" sz="3200" b="1" dirty="0">
              <a:solidFill>
                <a:srgbClr val="0099FF"/>
              </a:solidFill>
              <a:latin typeface="Calibri" pitchFamily="34" charset="0"/>
              <a:cs typeface="Calibri" pitchFamily="34" charset="0"/>
            </a:endParaRPr>
          </a:p>
        </p:txBody>
      </p:sp>
    </p:spTree>
    <p:extLst>
      <p:ext uri="{BB962C8B-B14F-4D97-AF65-F5344CB8AC3E}">
        <p14:creationId xmlns:p14="http://schemas.microsoft.com/office/powerpoint/2010/main" val="2129439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17529</TotalTime>
  <Words>7059</Words>
  <Application>Microsoft Office PowerPoint</Application>
  <PresentationFormat>On-screen Show (4:3)</PresentationFormat>
  <Paragraphs>930</Paragraphs>
  <Slides>147</Slides>
  <Notes>90</Notes>
  <HiddenSlides>0</HiddenSlides>
  <MMClips>0</MMClips>
  <ScaleCrop>false</ScaleCrop>
  <HeadingPairs>
    <vt:vector size="4" baseType="variant">
      <vt:variant>
        <vt:lpstr>Theme</vt:lpstr>
      </vt:variant>
      <vt:variant>
        <vt:i4>1</vt:i4>
      </vt:variant>
      <vt:variant>
        <vt:lpstr>Slide Titles</vt:lpstr>
      </vt:variant>
      <vt:variant>
        <vt:i4>147</vt:i4>
      </vt:variant>
    </vt:vector>
  </HeadingPairs>
  <TitlesOfParts>
    <vt:vector size="148" baseType="lpstr">
      <vt:lpstr>Blank</vt:lpstr>
      <vt:lpstr>PowerPoint Presentation</vt:lpstr>
      <vt:lpstr>Revisiting the affordances and consequences of digital interconnectedness and socially mediated publicness</vt:lpstr>
      <vt:lpstr>References and images</vt:lpstr>
      <vt:lpstr> </vt:lpstr>
      <vt:lpstr>PowerPoint Presentation</vt:lpstr>
      <vt:lpstr>PowerPoint Presentation</vt:lpstr>
      <vt:lpstr>PowerPoint Presentation</vt:lpstr>
      <vt:lpstr>PowerPoint Presentation</vt:lpstr>
      <vt:lpstr>PowerPoint Presentation</vt:lpstr>
      <vt:lpstr>Samsung Smart TV "listening in to everything you say"</vt:lpstr>
      <vt:lpstr>Saint Louis University</vt:lpstr>
      <vt:lpstr>PowerPoint Presentation</vt:lpstr>
      <vt:lpstr>PowerPoint Presentation</vt:lpstr>
      <vt:lpstr>PowerPoint Presentation</vt:lpstr>
      <vt:lpstr>Loyalty cards</vt:lpstr>
      <vt:lpstr>PowerPoint Presentation</vt:lpstr>
      <vt:lpstr>PowerPoint Presentation</vt:lpstr>
      <vt:lpstr>Tweeting from the Smart Fridge</vt:lpstr>
      <vt:lpstr>PowerPoint Presentation</vt:lpstr>
      <vt:lpstr>PowerPoint Presentation</vt:lpstr>
      <vt:lpstr>Dark web vs Deep web</vt:lpstr>
      <vt:lpstr>The surface web (also known as the visible web) is the content on the World Wide Web that may be indexed by popular search engines</vt:lpstr>
      <vt:lpstr>The social consequences of internet use</vt:lpstr>
      <vt:lpstr>On privacy</vt:lpstr>
      <vt:lpstr>The Information Panopticon</vt:lpstr>
      <vt:lpstr> </vt:lpstr>
      <vt:lpstr>The panopticon effect: monitoring and data collecting</vt:lpstr>
      <vt:lpstr>PowerPoint Presentation</vt:lpstr>
      <vt:lpstr>Sousveillance: surveilling the surveillers</vt:lpstr>
      <vt:lpstr>PowerPoint Presentation</vt:lpstr>
      <vt:lpstr>PowerPoint Presentation</vt:lpstr>
      <vt:lpstr>  Invisible algorithmic editing of the web  </vt:lpstr>
      <vt:lpstr>Filter bubbles and echo chambers</vt:lpstr>
      <vt:lpstr>PowerPoint Presentation</vt:lpstr>
      <vt:lpstr>PowerPoint Presentation</vt:lpstr>
      <vt:lpstr>PowerPoint Presentation</vt:lpstr>
      <vt:lpstr>A day in data </vt:lpstr>
      <vt:lpstr>PowerPoint Presentation</vt:lpstr>
      <vt:lpstr>PowerPoint Presentation</vt:lpstr>
      <vt:lpstr>PowerPoint Presentation</vt:lpstr>
      <vt:lpstr>PowerPoint Presentation</vt:lpstr>
      <vt:lpstr>PowerPoint Presentation</vt:lpstr>
      <vt:lpstr>Drowning in data</vt:lpstr>
      <vt:lpstr>PowerPoint Presentation</vt:lpstr>
      <vt:lpstr>PowerPoint Presentation</vt:lpstr>
      <vt:lpstr>PowerPoint Presentation</vt:lpstr>
      <vt:lpstr> Internet Security and Trust </vt:lpstr>
      <vt:lpstr> 2019 CIGI-Ipsos Global Survey Highlights </vt:lpstr>
      <vt:lpstr> 2019 CIGI-Ipsos Global Survey Highlights </vt:lpstr>
      <vt:lpstr> 2019 CIGI-Ipsos Global Survey Highlights </vt:lpstr>
      <vt:lpstr>  2019 CIGI-Ipsos Global Survey Highlights  </vt:lpstr>
      <vt:lpstr> 2019 CIGI-Ipsos Global Survey Highlights </vt:lpstr>
      <vt:lpstr>PowerPoint Presentation</vt:lpstr>
      <vt:lpstr>PowerPoint Presentation</vt:lpstr>
      <vt:lpstr>Push for change</vt:lpstr>
      <vt:lpstr>Big data and smart devices and their impact on privacy</vt:lpstr>
      <vt:lpstr>PowerPoint Presentation</vt:lpstr>
      <vt:lpstr>Right to be Forgotten</vt:lpstr>
      <vt:lpstr>PowerPoint Presentation</vt:lpstr>
      <vt:lpstr>Cookies come in different flavours</vt:lpstr>
      <vt:lpstr>PowerPoint Presentation</vt:lpstr>
      <vt:lpstr>Wired's privacy policy</vt:lpstr>
      <vt:lpstr>Optional free 'apps' via Facebook</vt:lpstr>
      <vt:lpstr>PowerPoint Presentation</vt:lpstr>
      <vt:lpstr>ICO on cookies </vt:lpstr>
      <vt:lpstr>The Internet Society</vt:lpstr>
      <vt:lpstr>US Online Trust Audit and Honour Role 2018</vt:lpstr>
      <vt:lpstr>US Online Trust Audit and Honour Role 2018</vt:lpstr>
      <vt:lpstr>Cambridge Analytica</vt:lpstr>
      <vt:lpstr>Your Data Matters</vt:lpstr>
      <vt:lpstr> How to take control of your personal information on social media platforms </vt:lpstr>
      <vt:lpstr>Social Media Factsheets</vt:lpstr>
      <vt:lpstr>More guidance on your rights  Information Commissioner's Office  https://ico.org.uk/your-data-matters/  </vt:lpstr>
      <vt:lpstr>General Data Protection Regulation GDPR 2018</vt:lpstr>
      <vt:lpstr>Article 17 - Right to Erasure</vt:lpstr>
      <vt:lpstr>GDPR fines 2019</vt:lpstr>
      <vt:lpstr>DPA (Data Protection Act) fine 2017</vt:lpstr>
      <vt:lpstr>PowerPoint Presentation</vt:lpstr>
      <vt:lpstr>The 5Rights framework</vt:lpstr>
      <vt:lpstr>What are the implications for education? </vt:lpstr>
      <vt:lpstr>Transparency</vt:lpstr>
      <vt:lpstr>PowerPoint Presentation</vt:lpstr>
      <vt:lpstr>PowerPoint Presentation</vt:lpstr>
      <vt:lpstr>PowerPoint Presentation</vt:lpstr>
      <vt:lpstr>PowerPoint Presentation</vt:lpstr>
      <vt:lpstr>PowerPoint Presentation</vt:lpstr>
      <vt:lpstr>#ScientistsWhoSelfie – How sharing selfies can build trust in science</vt:lpstr>
      <vt:lpstr>Developing a sense of belonging  within communities</vt:lpstr>
      <vt:lpstr>PowerPoint Presentation</vt:lpstr>
      <vt:lpstr>PowerPoint Presentation</vt:lpstr>
      <vt:lpstr>PowerPoint Presentation</vt:lpstr>
      <vt:lpstr>PowerPoint Presentation</vt:lpstr>
      <vt:lpstr>The concept of space and place</vt:lpstr>
      <vt:lpstr>PowerPoint Presentation</vt:lpstr>
      <vt:lpstr>PowerPoint Presentation</vt:lpstr>
      <vt:lpstr>PowerPoint Presentation</vt:lpstr>
      <vt:lpstr>PowerPoint Presentation</vt:lpstr>
      <vt:lpstr>Raising awareness needs to be taught</vt:lpstr>
      <vt:lpstr>PowerPoint Presentation</vt:lpstr>
      <vt:lpstr>Easily missed when online</vt:lpstr>
      <vt:lpstr>PowerPoint Presentation</vt:lpstr>
      <vt:lpstr>Toxic Twitter</vt:lpstr>
      <vt:lpstr>PowerPoint Presentation</vt:lpstr>
      <vt:lpstr>PowerPoint Presentation</vt:lpstr>
      <vt:lpstr>PowerPoint Presentation</vt:lpstr>
      <vt:lpstr>PowerPoint Presentation</vt:lpstr>
      <vt:lpstr>PowerPoint Presentation</vt:lpstr>
      <vt:lpstr> The SMART Act </vt:lpstr>
      <vt:lpstr>In short…</vt:lpstr>
      <vt:lpstr>However sadly not email…</vt:lpstr>
      <vt:lpstr>The infinite scroll and red alerts</vt:lpstr>
      <vt:lpstr>How Twitter needs to change</vt:lpstr>
      <vt:lpstr>Research</vt:lpstr>
      <vt:lpstr>Education for a connected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Helen Webster's @scholastic_rat  10 Days of Twitter </vt:lpstr>
      <vt:lpstr> Using Snapchat as a tutorial tool Suzanne Faulkner @SFaulknerPandO </vt:lpstr>
      <vt:lpstr> Using Snapchat as a tutorial tool Suzanne Faulkner @SFaulknerPandO </vt:lpstr>
      <vt:lpstr> Number of daily active Snapchat users from 1st quarter 2014 to 2nd quarter 2019 (in millions) </vt:lpstr>
      <vt:lpstr>WeChat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cards were inspired by</vt:lpstr>
      <vt:lpstr>The importance of sharing the ups and downs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Beckingham</dc:creator>
  <cp:lastModifiedBy>Sue Beckingham</cp:lastModifiedBy>
  <cp:revision>567</cp:revision>
  <dcterms:created xsi:type="dcterms:W3CDTF">2019-02-08T16:35:34Z</dcterms:created>
  <dcterms:modified xsi:type="dcterms:W3CDTF">2019-09-03T21:23:05Z</dcterms:modified>
</cp:coreProperties>
</file>