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90" r:id="rId3"/>
    <p:sldId id="275" r:id="rId4"/>
    <p:sldId id="276" r:id="rId5"/>
    <p:sldId id="273" r:id="rId6"/>
    <p:sldId id="327" r:id="rId7"/>
    <p:sldId id="268" r:id="rId8"/>
    <p:sldId id="277" r:id="rId9"/>
    <p:sldId id="286" r:id="rId10"/>
    <p:sldId id="284" r:id="rId11"/>
    <p:sldId id="285" r:id="rId12"/>
    <p:sldId id="266" r:id="rId13"/>
    <p:sldId id="265" r:id="rId14"/>
    <p:sldId id="278" r:id="rId15"/>
    <p:sldId id="288" r:id="rId16"/>
    <p:sldId id="287" r:id="rId17"/>
    <p:sldId id="292" r:id="rId18"/>
    <p:sldId id="280" r:id="rId19"/>
    <p:sldId id="282" r:id="rId20"/>
    <p:sldId id="283" r:id="rId21"/>
    <p:sldId id="261" r:id="rId22"/>
    <p:sldId id="291" r:id="rId23"/>
    <p:sldId id="289" r:id="rId24"/>
    <p:sldId id="306" r:id="rId25"/>
    <p:sldId id="307" r:id="rId26"/>
    <p:sldId id="304" r:id="rId27"/>
    <p:sldId id="308" r:id="rId28"/>
    <p:sldId id="309" r:id="rId29"/>
    <p:sldId id="310" r:id="rId30"/>
    <p:sldId id="311" r:id="rId31"/>
    <p:sldId id="322" r:id="rId32"/>
    <p:sldId id="324" r:id="rId33"/>
    <p:sldId id="325" r:id="rId34"/>
    <p:sldId id="326" r:id="rId35"/>
    <p:sldId id="296" r:id="rId36"/>
    <p:sldId id="279" r:id="rId37"/>
    <p:sldId id="272" r:id="rId38"/>
    <p:sldId id="270" r:id="rId39"/>
    <p:sldId id="26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9C8"/>
    <a:srgbClr val="00A0B0"/>
    <a:srgbClr val="FFDD00"/>
    <a:srgbClr val="7295D2"/>
    <a:srgbClr val="FF5177"/>
    <a:srgbClr val="A1B8E1"/>
    <a:srgbClr val="1C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15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93771-CF3A-43BE-A9BF-74D258018A2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C3AD2A53-FCE1-4751-B6D8-5D1048C25D85}">
      <dgm:prSet/>
      <dgm:spPr/>
      <dgm:t>
        <a:bodyPr/>
        <a:lstStyle/>
        <a:p>
          <a:r>
            <a:rPr lang="en-GB"/>
            <a:t>Sports</a:t>
          </a:r>
          <a:endParaRPr lang="en-US"/>
        </a:p>
      </dgm:t>
    </dgm:pt>
    <dgm:pt modelId="{8F5EC98B-F083-4D63-A855-7FD9D26BA5F2}" type="parTrans" cxnId="{F6EFEF12-7DE9-4847-8E86-591FC5AB4C16}">
      <dgm:prSet/>
      <dgm:spPr/>
      <dgm:t>
        <a:bodyPr/>
        <a:lstStyle/>
        <a:p>
          <a:endParaRPr lang="en-US"/>
        </a:p>
      </dgm:t>
    </dgm:pt>
    <dgm:pt modelId="{121B28C8-32F9-4B3B-9EB0-75D7C7FF5FD3}" type="sibTrans" cxnId="{F6EFEF12-7DE9-4847-8E86-591FC5AB4C16}">
      <dgm:prSet/>
      <dgm:spPr/>
      <dgm:t>
        <a:bodyPr/>
        <a:lstStyle/>
        <a:p>
          <a:endParaRPr lang="en-US"/>
        </a:p>
      </dgm:t>
    </dgm:pt>
    <dgm:pt modelId="{18596B04-16E4-43EC-9AD6-E77D1650C786}">
      <dgm:prSet/>
      <dgm:spPr/>
      <dgm:t>
        <a:bodyPr/>
        <a:lstStyle/>
        <a:p>
          <a:r>
            <a:rPr lang="en-GB"/>
            <a:t>Societies</a:t>
          </a:r>
          <a:endParaRPr lang="en-US"/>
        </a:p>
      </dgm:t>
    </dgm:pt>
    <dgm:pt modelId="{8B38726E-0311-45AC-8E3A-21AEEA562C73}" type="parTrans" cxnId="{CBDE482F-8803-43D0-8222-E00431FFEF2E}">
      <dgm:prSet/>
      <dgm:spPr/>
      <dgm:t>
        <a:bodyPr/>
        <a:lstStyle/>
        <a:p>
          <a:endParaRPr lang="en-US"/>
        </a:p>
      </dgm:t>
    </dgm:pt>
    <dgm:pt modelId="{74C90583-46F3-4FC8-8806-65CC568157DB}" type="sibTrans" cxnId="{CBDE482F-8803-43D0-8222-E00431FFEF2E}">
      <dgm:prSet/>
      <dgm:spPr/>
      <dgm:t>
        <a:bodyPr/>
        <a:lstStyle/>
        <a:p>
          <a:endParaRPr lang="en-US"/>
        </a:p>
      </dgm:t>
    </dgm:pt>
    <dgm:pt modelId="{BC5C555F-922A-44D3-A082-D2ECA5F4D005}">
      <dgm:prSet/>
      <dgm:spPr/>
      <dgm:t>
        <a:bodyPr/>
        <a:lstStyle/>
        <a:p>
          <a:r>
            <a:rPr lang="en-GB"/>
            <a:t>Volunteering</a:t>
          </a:r>
          <a:endParaRPr lang="en-US"/>
        </a:p>
      </dgm:t>
    </dgm:pt>
    <dgm:pt modelId="{5F8DF926-9E4F-459A-A927-EA32C33FEBD4}" type="parTrans" cxnId="{B209FDD7-145D-49BD-88A1-17A51AC6CEAB}">
      <dgm:prSet/>
      <dgm:spPr/>
      <dgm:t>
        <a:bodyPr/>
        <a:lstStyle/>
        <a:p>
          <a:endParaRPr lang="en-US"/>
        </a:p>
      </dgm:t>
    </dgm:pt>
    <dgm:pt modelId="{49D96D95-EAE6-4707-A129-147C92054EB5}" type="sibTrans" cxnId="{B209FDD7-145D-49BD-88A1-17A51AC6CEAB}">
      <dgm:prSet/>
      <dgm:spPr/>
      <dgm:t>
        <a:bodyPr/>
        <a:lstStyle/>
        <a:p>
          <a:endParaRPr lang="en-US"/>
        </a:p>
      </dgm:t>
    </dgm:pt>
    <dgm:pt modelId="{06D317F7-7F2C-4A8D-AA37-784B9DF2F843}">
      <dgm:prSet/>
      <dgm:spPr/>
      <dgm:t>
        <a:bodyPr/>
        <a:lstStyle/>
        <a:p>
          <a:r>
            <a:rPr lang="en-GB"/>
            <a:t>Mentoring</a:t>
          </a:r>
          <a:endParaRPr lang="en-US"/>
        </a:p>
      </dgm:t>
    </dgm:pt>
    <dgm:pt modelId="{4EAF158B-9269-4236-8745-E4356D679492}" type="parTrans" cxnId="{A501C456-5F57-4373-95E7-18FDDC910D71}">
      <dgm:prSet/>
      <dgm:spPr/>
      <dgm:t>
        <a:bodyPr/>
        <a:lstStyle/>
        <a:p>
          <a:endParaRPr lang="en-US"/>
        </a:p>
      </dgm:t>
    </dgm:pt>
    <dgm:pt modelId="{2CEC9012-E035-4611-8314-142CB3C1E47A}" type="sibTrans" cxnId="{A501C456-5F57-4373-95E7-18FDDC910D71}">
      <dgm:prSet/>
      <dgm:spPr/>
      <dgm:t>
        <a:bodyPr/>
        <a:lstStyle/>
        <a:p>
          <a:endParaRPr lang="en-US"/>
        </a:p>
      </dgm:t>
    </dgm:pt>
    <dgm:pt modelId="{73B4A857-63DC-4CAD-A2C8-73E506C1ED1F}" type="pres">
      <dgm:prSet presAssocID="{63F93771-CF3A-43BE-A9BF-74D258018A29}" presName="root" presStyleCnt="0">
        <dgm:presLayoutVars>
          <dgm:dir/>
          <dgm:resizeHandles val="exact"/>
        </dgm:presLayoutVars>
      </dgm:prSet>
      <dgm:spPr/>
    </dgm:pt>
    <dgm:pt modelId="{393A1FCC-52A9-4280-9789-F4DF032ED08B}" type="pres">
      <dgm:prSet presAssocID="{C3AD2A53-FCE1-4751-B6D8-5D1048C25D85}" presName="compNode" presStyleCnt="0"/>
      <dgm:spPr/>
    </dgm:pt>
    <dgm:pt modelId="{4B69901C-03C0-4B34-967A-2F34A66929CB}" type="pres">
      <dgm:prSet presAssocID="{C3AD2A53-FCE1-4751-B6D8-5D1048C25D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CB65082B-AD7E-45A0-8845-39FA8C25C7AF}" type="pres">
      <dgm:prSet presAssocID="{C3AD2A53-FCE1-4751-B6D8-5D1048C25D85}" presName="spaceRect" presStyleCnt="0"/>
      <dgm:spPr/>
    </dgm:pt>
    <dgm:pt modelId="{79C00944-1284-470A-B4F9-7CFD6D478DE1}" type="pres">
      <dgm:prSet presAssocID="{C3AD2A53-FCE1-4751-B6D8-5D1048C25D85}" presName="textRect" presStyleLbl="revTx" presStyleIdx="0" presStyleCnt="4">
        <dgm:presLayoutVars>
          <dgm:chMax val="1"/>
          <dgm:chPref val="1"/>
        </dgm:presLayoutVars>
      </dgm:prSet>
      <dgm:spPr/>
    </dgm:pt>
    <dgm:pt modelId="{08A4A7BB-A99D-469A-8764-A8F02EC1B7E4}" type="pres">
      <dgm:prSet presAssocID="{121B28C8-32F9-4B3B-9EB0-75D7C7FF5FD3}" presName="sibTrans" presStyleCnt="0"/>
      <dgm:spPr/>
    </dgm:pt>
    <dgm:pt modelId="{726D5ACF-24F6-4C65-8335-5A7B0FA5E593}" type="pres">
      <dgm:prSet presAssocID="{18596B04-16E4-43EC-9AD6-E77D1650C786}" presName="compNode" presStyleCnt="0"/>
      <dgm:spPr/>
    </dgm:pt>
    <dgm:pt modelId="{414D42FA-D8D0-40A8-BB8B-63B4F5CF080F}" type="pres">
      <dgm:prSet presAssocID="{18596B04-16E4-43EC-9AD6-E77D1650C7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4556A33-D517-47B6-8EAA-6488FCABA5DE}" type="pres">
      <dgm:prSet presAssocID="{18596B04-16E4-43EC-9AD6-E77D1650C786}" presName="spaceRect" presStyleCnt="0"/>
      <dgm:spPr/>
    </dgm:pt>
    <dgm:pt modelId="{B10E97C3-DA1C-46AF-8838-D7A83D3D409F}" type="pres">
      <dgm:prSet presAssocID="{18596B04-16E4-43EC-9AD6-E77D1650C786}" presName="textRect" presStyleLbl="revTx" presStyleIdx="1" presStyleCnt="4">
        <dgm:presLayoutVars>
          <dgm:chMax val="1"/>
          <dgm:chPref val="1"/>
        </dgm:presLayoutVars>
      </dgm:prSet>
      <dgm:spPr/>
    </dgm:pt>
    <dgm:pt modelId="{AA9F21C2-F2DB-4820-B2A7-EF4A6D22F21C}" type="pres">
      <dgm:prSet presAssocID="{74C90583-46F3-4FC8-8806-65CC568157DB}" presName="sibTrans" presStyleCnt="0"/>
      <dgm:spPr/>
    </dgm:pt>
    <dgm:pt modelId="{FDC3AB1D-1CCE-4913-8BC6-43B5423E8E53}" type="pres">
      <dgm:prSet presAssocID="{BC5C555F-922A-44D3-A082-D2ECA5F4D005}" presName="compNode" presStyleCnt="0"/>
      <dgm:spPr/>
    </dgm:pt>
    <dgm:pt modelId="{9506A30A-CA83-4693-A451-44265CCD95E4}" type="pres">
      <dgm:prSet presAssocID="{BC5C555F-922A-44D3-A082-D2ECA5F4D0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7CF99A14-4052-4BB3-98F5-26E3B1FC147A}" type="pres">
      <dgm:prSet presAssocID="{BC5C555F-922A-44D3-A082-D2ECA5F4D005}" presName="spaceRect" presStyleCnt="0"/>
      <dgm:spPr/>
    </dgm:pt>
    <dgm:pt modelId="{62DC1E6B-B446-4F5B-B259-AC91C38BCC84}" type="pres">
      <dgm:prSet presAssocID="{BC5C555F-922A-44D3-A082-D2ECA5F4D005}" presName="textRect" presStyleLbl="revTx" presStyleIdx="2" presStyleCnt="4">
        <dgm:presLayoutVars>
          <dgm:chMax val="1"/>
          <dgm:chPref val="1"/>
        </dgm:presLayoutVars>
      </dgm:prSet>
      <dgm:spPr/>
    </dgm:pt>
    <dgm:pt modelId="{12654AF0-2DA1-43D3-9F2B-0390C0FA5591}" type="pres">
      <dgm:prSet presAssocID="{49D96D95-EAE6-4707-A129-147C92054EB5}" presName="sibTrans" presStyleCnt="0"/>
      <dgm:spPr/>
    </dgm:pt>
    <dgm:pt modelId="{3FBE99F6-1986-4403-BD87-B671F635CF03}" type="pres">
      <dgm:prSet presAssocID="{06D317F7-7F2C-4A8D-AA37-784B9DF2F843}" presName="compNode" presStyleCnt="0"/>
      <dgm:spPr/>
    </dgm:pt>
    <dgm:pt modelId="{782238F1-DD9A-48A8-9B8E-F70CF32CEE87}" type="pres">
      <dgm:prSet presAssocID="{06D317F7-7F2C-4A8D-AA37-784B9DF2F84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456121E-C829-497C-8F49-37F8D79A1A8B}" type="pres">
      <dgm:prSet presAssocID="{06D317F7-7F2C-4A8D-AA37-784B9DF2F843}" presName="spaceRect" presStyleCnt="0"/>
      <dgm:spPr/>
    </dgm:pt>
    <dgm:pt modelId="{A298FC1E-8561-48B1-83FC-56986E6D58A1}" type="pres">
      <dgm:prSet presAssocID="{06D317F7-7F2C-4A8D-AA37-784B9DF2F84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6EFEF12-7DE9-4847-8E86-591FC5AB4C16}" srcId="{63F93771-CF3A-43BE-A9BF-74D258018A29}" destId="{C3AD2A53-FCE1-4751-B6D8-5D1048C25D85}" srcOrd="0" destOrd="0" parTransId="{8F5EC98B-F083-4D63-A855-7FD9D26BA5F2}" sibTransId="{121B28C8-32F9-4B3B-9EB0-75D7C7FF5FD3}"/>
    <dgm:cxn modelId="{B35B3513-2D18-41B4-B945-4645C9DF3D37}" type="presOf" srcId="{C3AD2A53-FCE1-4751-B6D8-5D1048C25D85}" destId="{79C00944-1284-470A-B4F9-7CFD6D478DE1}" srcOrd="0" destOrd="0" presId="urn:microsoft.com/office/officeart/2018/2/layout/IconLabelList"/>
    <dgm:cxn modelId="{CBDE482F-8803-43D0-8222-E00431FFEF2E}" srcId="{63F93771-CF3A-43BE-A9BF-74D258018A29}" destId="{18596B04-16E4-43EC-9AD6-E77D1650C786}" srcOrd="1" destOrd="0" parTransId="{8B38726E-0311-45AC-8E3A-21AEEA562C73}" sibTransId="{74C90583-46F3-4FC8-8806-65CC568157DB}"/>
    <dgm:cxn modelId="{A501C456-5F57-4373-95E7-18FDDC910D71}" srcId="{63F93771-CF3A-43BE-A9BF-74D258018A29}" destId="{06D317F7-7F2C-4A8D-AA37-784B9DF2F843}" srcOrd="3" destOrd="0" parTransId="{4EAF158B-9269-4236-8745-E4356D679492}" sibTransId="{2CEC9012-E035-4611-8314-142CB3C1E47A}"/>
    <dgm:cxn modelId="{493ADF90-9CCD-4864-82C5-7A2D3FA0F450}" type="presOf" srcId="{BC5C555F-922A-44D3-A082-D2ECA5F4D005}" destId="{62DC1E6B-B446-4F5B-B259-AC91C38BCC84}" srcOrd="0" destOrd="0" presId="urn:microsoft.com/office/officeart/2018/2/layout/IconLabelList"/>
    <dgm:cxn modelId="{33A11291-518F-4CFA-ADA0-5BA4B2FF44A9}" type="presOf" srcId="{06D317F7-7F2C-4A8D-AA37-784B9DF2F843}" destId="{A298FC1E-8561-48B1-83FC-56986E6D58A1}" srcOrd="0" destOrd="0" presId="urn:microsoft.com/office/officeart/2018/2/layout/IconLabelList"/>
    <dgm:cxn modelId="{129C78D2-6B54-4110-894B-DC211465A8A5}" type="presOf" srcId="{18596B04-16E4-43EC-9AD6-E77D1650C786}" destId="{B10E97C3-DA1C-46AF-8838-D7A83D3D409F}" srcOrd="0" destOrd="0" presId="urn:microsoft.com/office/officeart/2018/2/layout/IconLabelList"/>
    <dgm:cxn modelId="{B209FDD7-145D-49BD-88A1-17A51AC6CEAB}" srcId="{63F93771-CF3A-43BE-A9BF-74D258018A29}" destId="{BC5C555F-922A-44D3-A082-D2ECA5F4D005}" srcOrd="2" destOrd="0" parTransId="{5F8DF926-9E4F-459A-A927-EA32C33FEBD4}" sibTransId="{49D96D95-EAE6-4707-A129-147C92054EB5}"/>
    <dgm:cxn modelId="{DF3010F6-AE45-463D-93FD-2A09A75C1A55}" type="presOf" srcId="{63F93771-CF3A-43BE-A9BF-74D258018A29}" destId="{73B4A857-63DC-4CAD-A2C8-73E506C1ED1F}" srcOrd="0" destOrd="0" presId="urn:microsoft.com/office/officeart/2018/2/layout/IconLabelList"/>
    <dgm:cxn modelId="{524C9EA9-6B0C-4EAC-B493-E476F7EA5CAF}" type="presParOf" srcId="{73B4A857-63DC-4CAD-A2C8-73E506C1ED1F}" destId="{393A1FCC-52A9-4280-9789-F4DF032ED08B}" srcOrd="0" destOrd="0" presId="urn:microsoft.com/office/officeart/2018/2/layout/IconLabelList"/>
    <dgm:cxn modelId="{CDBB404E-7EAF-46A2-8138-953E494F7977}" type="presParOf" srcId="{393A1FCC-52A9-4280-9789-F4DF032ED08B}" destId="{4B69901C-03C0-4B34-967A-2F34A66929CB}" srcOrd="0" destOrd="0" presId="urn:microsoft.com/office/officeart/2018/2/layout/IconLabelList"/>
    <dgm:cxn modelId="{1A2C382B-F980-49C7-A12E-6F41FFBFED3B}" type="presParOf" srcId="{393A1FCC-52A9-4280-9789-F4DF032ED08B}" destId="{CB65082B-AD7E-45A0-8845-39FA8C25C7AF}" srcOrd="1" destOrd="0" presId="urn:microsoft.com/office/officeart/2018/2/layout/IconLabelList"/>
    <dgm:cxn modelId="{09909FD1-9982-450C-B288-C275CD0BB05E}" type="presParOf" srcId="{393A1FCC-52A9-4280-9789-F4DF032ED08B}" destId="{79C00944-1284-470A-B4F9-7CFD6D478DE1}" srcOrd="2" destOrd="0" presId="urn:microsoft.com/office/officeart/2018/2/layout/IconLabelList"/>
    <dgm:cxn modelId="{77385B25-682D-4260-9BF3-5B0496D629AD}" type="presParOf" srcId="{73B4A857-63DC-4CAD-A2C8-73E506C1ED1F}" destId="{08A4A7BB-A99D-469A-8764-A8F02EC1B7E4}" srcOrd="1" destOrd="0" presId="urn:microsoft.com/office/officeart/2018/2/layout/IconLabelList"/>
    <dgm:cxn modelId="{1E85DB1A-7F1E-4399-8726-DF63DC7CE617}" type="presParOf" srcId="{73B4A857-63DC-4CAD-A2C8-73E506C1ED1F}" destId="{726D5ACF-24F6-4C65-8335-5A7B0FA5E593}" srcOrd="2" destOrd="0" presId="urn:microsoft.com/office/officeart/2018/2/layout/IconLabelList"/>
    <dgm:cxn modelId="{32347EE2-7294-4AA0-A6DF-80F8264C6C7E}" type="presParOf" srcId="{726D5ACF-24F6-4C65-8335-5A7B0FA5E593}" destId="{414D42FA-D8D0-40A8-BB8B-63B4F5CF080F}" srcOrd="0" destOrd="0" presId="urn:microsoft.com/office/officeart/2018/2/layout/IconLabelList"/>
    <dgm:cxn modelId="{7615C87D-1169-43E7-8A92-94E31A009513}" type="presParOf" srcId="{726D5ACF-24F6-4C65-8335-5A7B0FA5E593}" destId="{F4556A33-D517-47B6-8EAA-6488FCABA5DE}" srcOrd="1" destOrd="0" presId="urn:microsoft.com/office/officeart/2018/2/layout/IconLabelList"/>
    <dgm:cxn modelId="{9F5BCB57-24FB-42B3-BE7C-16D6468D01A9}" type="presParOf" srcId="{726D5ACF-24F6-4C65-8335-5A7B0FA5E593}" destId="{B10E97C3-DA1C-46AF-8838-D7A83D3D409F}" srcOrd="2" destOrd="0" presId="urn:microsoft.com/office/officeart/2018/2/layout/IconLabelList"/>
    <dgm:cxn modelId="{D5ADE25C-295E-459A-ACF8-EDEE189A13D6}" type="presParOf" srcId="{73B4A857-63DC-4CAD-A2C8-73E506C1ED1F}" destId="{AA9F21C2-F2DB-4820-B2A7-EF4A6D22F21C}" srcOrd="3" destOrd="0" presId="urn:microsoft.com/office/officeart/2018/2/layout/IconLabelList"/>
    <dgm:cxn modelId="{2D08AFF4-BD66-433F-B1E5-63799017FF0E}" type="presParOf" srcId="{73B4A857-63DC-4CAD-A2C8-73E506C1ED1F}" destId="{FDC3AB1D-1CCE-4913-8BC6-43B5423E8E53}" srcOrd="4" destOrd="0" presId="urn:microsoft.com/office/officeart/2018/2/layout/IconLabelList"/>
    <dgm:cxn modelId="{CAF894C6-30C3-454B-B80B-31AEA01B14E9}" type="presParOf" srcId="{FDC3AB1D-1CCE-4913-8BC6-43B5423E8E53}" destId="{9506A30A-CA83-4693-A451-44265CCD95E4}" srcOrd="0" destOrd="0" presId="urn:microsoft.com/office/officeart/2018/2/layout/IconLabelList"/>
    <dgm:cxn modelId="{783AF69A-1247-42EF-9021-EBC5EA2251D8}" type="presParOf" srcId="{FDC3AB1D-1CCE-4913-8BC6-43B5423E8E53}" destId="{7CF99A14-4052-4BB3-98F5-26E3B1FC147A}" srcOrd="1" destOrd="0" presId="urn:microsoft.com/office/officeart/2018/2/layout/IconLabelList"/>
    <dgm:cxn modelId="{1B959C2B-7049-4EA4-8136-3963D9D0FDF2}" type="presParOf" srcId="{FDC3AB1D-1CCE-4913-8BC6-43B5423E8E53}" destId="{62DC1E6B-B446-4F5B-B259-AC91C38BCC84}" srcOrd="2" destOrd="0" presId="urn:microsoft.com/office/officeart/2018/2/layout/IconLabelList"/>
    <dgm:cxn modelId="{1BBB7F5B-6B46-41A9-8656-A24B8569E292}" type="presParOf" srcId="{73B4A857-63DC-4CAD-A2C8-73E506C1ED1F}" destId="{12654AF0-2DA1-43D3-9F2B-0390C0FA5591}" srcOrd="5" destOrd="0" presId="urn:microsoft.com/office/officeart/2018/2/layout/IconLabelList"/>
    <dgm:cxn modelId="{C971E46B-F33F-469B-924A-BCA3F18804CB}" type="presParOf" srcId="{73B4A857-63DC-4CAD-A2C8-73E506C1ED1F}" destId="{3FBE99F6-1986-4403-BD87-B671F635CF03}" srcOrd="6" destOrd="0" presId="urn:microsoft.com/office/officeart/2018/2/layout/IconLabelList"/>
    <dgm:cxn modelId="{D278AAB9-19E5-4D26-B594-845434421EC0}" type="presParOf" srcId="{3FBE99F6-1986-4403-BD87-B671F635CF03}" destId="{782238F1-DD9A-48A8-9B8E-F70CF32CEE87}" srcOrd="0" destOrd="0" presId="urn:microsoft.com/office/officeart/2018/2/layout/IconLabelList"/>
    <dgm:cxn modelId="{34F69CC6-0A88-40E8-A097-BA022B6AC8C2}" type="presParOf" srcId="{3FBE99F6-1986-4403-BD87-B671F635CF03}" destId="{C456121E-C829-497C-8F49-37F8D79A1A8B}" srcOrd="1" destOrd="0" presId="urn:microsoft.com/office/officeart/2018/2/layout/IconLabelList"/>
    <dgm:cxn modelId="{1B5F56C5-5DAF-4DC4-A451-9E8EB55BE52A}" type="presParOf" srcId="{3FBE99F6-1986-4403-BD87-B671F635CF03}" destId="{A298FC1E-8561-48B1-83FC-56986E6D58A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517C0-177F-42B1-B144-BD4FB1FA493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B67CAF-047B-4396-8A18-C235EFFF4603}">
      <dgm:prSet/>
      <dgm:spPr/>
      <dgm:t>
        <a:bodyPr/>
        <a:lstStyle/>
        <a:p>
          <a:r>
            <a:rPr lang="en-GB" dirty="0"/>
            <a:t>PAL (peer assisted learning) schemes</a:t>
          </a:r>
          <a:endParaRPr lang="en-US" dirty="0"/>
        </a:p>
      </dgm:t>
    </dgm:pt>
    <dgm:pt modelId="{4144CD83-E7B2-410F-A46D-B1EC6B65A073}" type="parTrans" cxnId="{7C4ACAE5-65BC-4C31-8233-58DAAD47059A}">
      <dgm:prSet/>
      <dgm:spPr/>
      <dgm:t>
        <a:bodyPr/>
        <a:lstStyle/>
        <a:p>
          <a:endParaRPr lang="en-US"/>
        </a:p>
      </dgm:t>
    </dgm:pt>
    <dgm:pt modelId="{75ADFD9B-9BA2-479C-AE73-AC3AAA745BA7}" type="sibTrans" cxnId="{7C4ACAE5-65BC-4C31-8233-58DAAD47059A}">
      <dgm:prSet/>
      <dgm:spPr/>
      <dgm:t>
        <a:bodyPr/>
        <a:lstStyle/>
        <a:p>
          <a:endParaRPr lang="en-US"/>
        </a:p>
      </dgm:t>
    </dgm:pt>
    <dgm:pt modelId="{38F1E082-4704-4B06-A8C0-1D33B1D37E36}">
      <dgm:prSet/>
      <dgm:spPr/>
      <dgm:t>
        <a:bodyPr/>
        <a:lstStyle/>
        <a:p>
          <a:r>
            <a:rPr lang="en-GB"/>
            <a:t>Digital Champions</a:t>
          </a:r>
          <a:endParaRPr lang="en-US"/>
        </a:p>
      </dgm:t>
    </dgm:pt>
    <dgm:pt modelId="{60527488-D9DF-4AD8-9025-6B04D73E4E76}" type="parTrans" cxnId="{12998903-B55B-4A27-9253-59F21DCD5CB9}">
      <dgm:prSet/>
      <dgm:spPr/>
      <dgm:t>
        <a:bodyPr/>
        <a:lstStyle/>
        <a:p>
          <a:endParaRPr lang="en-US"/>
        </a:p>
      </dgm:t>
    </dgm:pt>
    <dgm:pt modelId="{59D1FB52-190D-4E25-A7FF-569EBB54B96D}" type="sibTrans" cxnId="{12998903-B55B-4A27-9253-59F21DCD5CB9}">
      <dgm:prSet/>
      <dgm:spPr/>
      <dgm:t>
        <a:bodyPr/>
        <a:lstStyle/>
        <a:p>
          <a:endParaRPr lang="en-US"/>
        </a:p>
      </dgm:t>
    </dgm:pt>
    <dgm:pt modelId="{E0841025-4195-41C7-8988-90A038AD0CFE}">
      <dgm:prSet/>
      <dgm:spPr>
        <a:solidFill>
          <a:srgbClr val="FF5177"/>
        </a:solidFill>
      </dgm:spPr>
      <dgm:t>
        <a:bodyPr/>
        <a:lstStyle/>
        <a:p>
          <a:r>
            <a:rPr lang="en-GB"/>
            <a:t>Student Ambassadors</a:t>
          </a:r>
          <a:endParaRPr lang="en-US"/>
        </a:p>
      </dgm:t>
    </dgm:pt>
    <dgm:pt modelId="{3349B2D1-F413-4D74-A4A9-B17563B982D9}" type="parTrans" cxnId="{DDE5C770-23E0-489F-99CD-DF09D06E2FE4}">
      <dgm:prSet/>
      <dgm:spPr/>
      <dgm:t>
        <a:bodyPr/>
        <a:lstStyle/>
        <a:p>
          <a:endParaRPr lang="en-US"/>
        </a:p>
      </dgm:t>
    </dgm:pt>
    <dgm:pt modelId="{DA1D84A7-4C16-46D7-AC45-D3702C77648D}" type="sibTrans" cxnId="{DDE5C770-23E0-489F-99CD-DF09D06E2FE4}">
      <dgm:prSet/>
      <dgm:spPr/>
      <dgm:t>
        <a:bodyPr/>
        <a:lstStyle/>
        <a:p>
          <a:endParaRPr lang="en-US"/>
        </a:p>
      </dgm:t>
    </dgm:pt>
    <dgm:pt modelId="{70B426E4-8BEF-46E5-9F20-4D30C811E493}" type="pres">
      <dgm:prSet presAssocID="{293517C0-177F-42B1-B144-BD4FB1FA4936}" presName="diagram" presStyleCnt="0">
        <dgm:presLayoutVars>
          <dgm:dir/>
          <dgm:resizeHandles val="exact"/>
        </dgm:presLayoutVars>
      </dgm:prSet>
      <dgm:spPr/>
    </dgm:pt>
    <dgm:pt modelId="{096076DF-7AC4-41FF-A998-ED51750BE361}" type="pres">
      <dgm:prSet presAssocID="{AAB67CAF-047B-4396-8A18-C235EFFF4603}" presName="node" presStyleLbl="node1" presStyleIdx="0" presStyleCnt="3">
        <dgm:presLayoutVars>
          <dgm:bulletEnabled val="1"/>
        </dgm:presLayoutVars>
      </dgm:prSet>
      <dgm:spPr/>
    </dgm:pt>
    <dgm:pt modelId="{3342BBD8-656A-465F-A855-8A1581E6B090}" type="pres">
      <dgm:prSet presAssocID="{75ADFD9B-9BA2-479C-AE73-AC3AAA745BA7}" presName="sibTrans" presStyleCnt="0"/>
      <dgm:spPr/>
    </dgm:pt>
    <dgm:pt modelId="{D7D79C74-D357-49BB-B1D1-D813A6862839}" type="pres">
      <dgm:prSet presAssocID="{38F1E082-4704-4B06-A8C0-1D33B1D37E36}" presName="node" presStyleLbl="node1" presStyleIdx="1" presStyleCnt="3">
        <dgm:presLayoutVars>
          <dgm:bulletEnabled val="1"/>
        </dgm:presLayoutVars>
      </dgm:prSet>
      <dgm:spPr/>
    </dgm:pt>
    <dgm:pt modelId="{B39E2F0F-1C1A-42C9-9F6E-CC017A088151}" type="pres">
      <dgm:prSet presAssocID="{59D1FB52-190D-4E25-A7FF-569EBB54B96D}" presName="sibTrans" presStyleCnt="0"/>
      <dgm:spPr/>
    </dgm:pt>
    <dgm:pt modelId="{35B98392-7681-42F0-83ED-83C971D742DA}" type="pres">
      <dgm:prSet presAssocID="{E0841025-4195-41C7-8988-90A038AD0CFE}" presName="node" presStyleLbl="node1" presStyleIdx="2" presStyleCnt="3">
        <dgm:presLayoutVars>
          <dgm:bulletEnabled val="1"/>
        </dgm:presLayoutVars>
      </dgm:prSet>
      <dgm:spPr/>
    </dgm:pt>
  </dgm:ptLst>
  <dgm:cxnLst>
    <dgm:cxn modelId="{12998903-B55B-4A27-9253-59F21DCD5CB9}" srcId="{293517C0-177F-42B1-B144-BD4FB1FA4936}" destId="{38F1E082-4704-4B06-A8C0-1D33B1D37E36}" srcOrd="1" destOrd="0" parTransId="{60527488-D9DF-4AD8-9025-6B04D73E4E76}" sibTransId="{59D1FB52-190D-4E25-A7FF-569EBB54B96D}"/>
    <dgm:cxn modelId="{82D1B735-94D8-49DC-AEBC-8BD2F62D6642}" type="presOf" srcId="{E0841025-4195-41C7-8988-90A038AD0CFE}" destId="{35B98392-7681-42F0-83ED-83C971D742DA}" srcOrd="0" destOrd="0" presId="urn:microsoft.com/office/officeart/2005/8/layout/default"/>
    <dgm:cxn modelId="{DDE5C770-23E0-489F-99CD-DF09D06E2FE4}" srcId="{293517C0-177F-42B1-B144-BD4FB1FA4936}" destId="{E0841025-4195-41C7-8988-90A038AD0CFE}" srcOrd="2" destOrd="0" parTransId="{3349B2D1-F413-4D74-A4A9-B17563B982D9}" sibTransId="{DA1D84A7-4C16-46D7-AC45-D3702C77648D}"/>
    <dgm:cxn modelId="{563CB38F-1FB2-4C5B-81CC-D0C53995BB88}" type="presOf" srcId="{AAB67CAF-047B-4396-8A18-C235EFFF4603}" destId="{096076DF-7AC4-41FF-A998-ED51750BE361}" srcOrd="0" destOrd="0" presId="urn:microsoft.com/office/officeart/2005/8/layout/default"/>
    <dgm:cxn modelId="{97E694A2-0675-4071-BA12-D3188A062480}" type="presOf" srcId="{38F1E082-4704-4B06-A8C0-1D33B1D37E36}" destId="{D7D79C74-D357-49BB-B1D1-D813A6862839}" srcOrd="0" destOrd="0" presId="urn:microsoft.com/office/officeart/2005/8/layout/default"/>
    <dgm:cxn modelId="{62456BD8-42F8-45EC-8920-D4AAAFD9943B}" type="presOf" srcId="{293517C0-177F-42B1-B144-BD4FB1FA4936}" destId="{70B426E4-8BEF-46E5-9F20-4D30C811E493}" srcOrd="0" destOrd="0" presId="urn:microsoft.com/office/officeart/2005/8/layout/default"/>
    <dgm:cxn modelId="{7C4ACAE5-65BC-4C31-8233-58DAAD47059A}" srcId="{293517C0-177F-42B1-B144-BD4FB1FA4936}" destId="{AAB67CAF-047B-4396-8A18-C235EFFF4603}" srcOrd="0" destOrd="0" parTransId="{4144CD83-E7B2-410F-A46D-B1EC6B65A073}" sibTransId="{75ADFD9B-9BA2-479C-AE73-AC3AAA745BA7}"/>
    <dgm:cxn modelId="{CC11B571-6192-491B-BD27-38A048122B2F}" type="presParOf" srcId="{70B426E4-8BEF-46E5-9F20-4D30C811E493}" destId="{096076DF-7AC4-41FF-A998-ED51750BE361}" srcOrd="0" destOrd="0" presId="urn:microsoft.com/office/officeart/2005/8/layout/default"/>
    <dgm:cxn modelId="{120E69E8-FABC-4D2C-A0A3-AAAAA583028E}" type="presParOf" srcId="{70B426E4-8BEF-46E5-9F20-4D30C811E493}" destId="{3342BBD8-656A-465F-A855-8A1581E6B090}" srcOrd="1" destOrd="0" presId="urn:microsoft.com/office/officeart/2005/8/layout/default"/>
    <dgm:cxn modelId="{FB1E0CF7-F4FD-488E-8207-0B8360AC46EB}" type="presParOf" srcId="{70B426E4-8BEF-46E5-9F20-4D30C811E493}" destId="{D7D79C74-D357-49BB-B1D1-D813A6862839}" srcOrd="2" destOrd="0" presId="urn:microsoft.com/office/officeart/2005/8/layout/default"/>
    <dgm:cxn modelId="{730C26B0-6AA4-45A2-AEEE-8587F8A767A0}" type="presParOf" srcId="{70B426E4-8BEF-46E5-9F20-4D30C811E493}" destId="{B39E2F0F-1C1A-42C9-9F6E-CC017A088151}" srcOrd="3" destOrd="0" presId="urn:microsoft.com/office/officeart/2005/8/layout/default"/>
    <dgm:cxn modelId="{CA722C4E-7C6E-4AC5-9ECB-AAC6A9F6D1F6}" type="presParOf" srcId="{70B426E4-8BEF-46E5-9F20-4D30C811E493}" destId="{35B98392-7681-42F0-83ED-83C971D742D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070B47-A6CA-488E-AFD7-1F86831BDD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019CA7C-3B6D-476C-B064-AEAB2A38954E}">
      <dgm:prSet/>
      <dgm:spPr/>
      <dgm:t>
        <a:bodyPr/>
        <a:lstStyle/>
        <a:p>
          <a:r>
            <a:rPr lang="en-GB" dirty="0"/>
            <a:t>Increase learner engagement with theoretical modules by forging stronger links between </a:t>
          </a:r>
          <a:r>
            <a:rPr lang="en-GB" b="1" dirty="0">
              <a:solidFill>
                <a:srgbClr val="FFFF00"/>
              </a:solidFill>
            </a:rPr>
            <a:t>theory and creative practice</a:t>
          </a:r>
          <a:endParaRPr lang="en-US" b="1" dirty="0">
            <a:solidFill>
              <a:srgbClr val="FFFF00"/>
            </a:solidFill>
          </a:endParaRPr>
        </a:p>
      </dgm:t>
    </dgm:pt>
    <dgm:pt modelId="{020EB4F4-3FF5-46B1-8FB8-6E4F614E7170}" type="parTrans" cxnId="{E763A43C-0E8E-4F86-B89E-BDAE5B28AA27}">
      <dgm:prSet/>
      <dgm:spPr/>
      <dgm:t>
        <a:bodyPr/>
        <a:lstStyle/>
        <a:p>
          <a:endParaRPr lang="en-US"/>
        </a:p>
      </dgm:t>
    </dgm:pt>
    <dgm:pt modelId="{F960DC7B-BED2-498F-B61F-B9B432F412EC}" type="sibTrans" cxnId="{E763A43C-0E8E-4F86-B89E-BDAE5B28AA27}">
      <dgm:prSet/>
      <dgm:spPr/>
      <dgm:t>
        <a:bodyPr/>
        <a:lstStyle/>
        <a:p>
          <a:endParaRPr lang="en-US"/>
        </a:p>
      </dgm:t>
    </dgm:pt>
    <dgm:pt modelId="{71F96EDF-4D3C-40E0-BDEC-3510CDF92453}">
      <dgm:prSet/>
      <dgm:spPr/>
      <dgm:t>
        <a:bodyPr/>
        <a:lstStyle/>
        <a:p>
          <a:r>
            <a:rPr lang="en-GB" dirty="0"/>
            <a:t>Promote a stronger engagement with University life, by bringing the students</a:t>
          </a:r>
          <a:r>
            <a:rPr lang="zh-CN" dirty="0"/>
            <a:t> </a:t>
          </a:r>
          <a:r>
            <a:rPr lang="en-US" dirty="0"/>
            <a:t>into contact with several</a:t>
          </a:r>
          <a:r>
            <a:rPr lang="zh-CN" dirty="0"/>
            <a:t> </a:t>
          </a:r>
          <a:r>
            <a:rPr lang="en-US" dirty="0"/>
            <a:t>stakeholders</a:t>
          </a:r>
          <a:r>
            <a:rPr lang="zh-CN" dirty="0"/>
            <a:t> </a:t>
          </a:r>
          <a:r>
            <a:rPr lang="en-GB" dirty="0"/>
            <a:t>and services, and enabling the students to participate as </a:t>
          </a:r>
          <a:r>
            <a:rPr lang="en-GB" b="1" dirty="0">
              <a:solidFill>
                <a:srgbClr val="FFFF00"/>
              </a:solidFill>
            </a:rPr>
            <a:t>expert media producers</a:t>
          </a:r>
          <a:endParaRPr lang="en-US" b="1" dirty="0">
            <a:solidFill>
              <a:srgbClr val="FFFF00"/>
            </a:solidFill>
          </a:endParaRPr>
        </a:p>
      </dgm:t>
    </dgm:pt>
    <dgm:pt modelId="{10DB3209-22A0-43B2-A5F9-FBACF6DEF199}" type="parTrans" cxnId="{794A05B0-7E51-4F58-A06A-4E754C5269B7}">
      <dgm:prSet/>
      <dgm:spPr/>
      <dgm:t>
        <a:bodyPr/>
        <a:lstStyle/>
        <a:p>
          <a:endParaRPr lang="en-US"/>
        </a:p>
      </dgm:t>
    </dgm:pt>
    <dgm:pt modelId="{069F8249-FA9B-449F-94F7-25D9A802E904}" type="sibTrans" cxnId="{794A05B0-7E51-4F58-A06A-4E754C5269B7}">
      <dgm:prSet/>
      <dgm:spPr/>
      <dgm:t>
        <a:bodyPr/>
        <a:lstStyle/>
        <a:p>
          <a:endParaRPr lang="en-US"/>
        </a:p>
      </dgm:t>
    </dgm:pt>
    <dgm:pt modelId="{739BA811-483C-41E9-B79C-12FA3D8FCC85}">
      <dgm:prSet/>
      <dgm:spPr/>
      <dgm:t>
        <a:bodyPr/>
        <a:lstStyle/>
        <a:p>
          <a:r>
            <a:rPr lang="en-GB" dirty="0"/>
            <a:t>Expand opportunities for </a:t>
          </a:r>
          <a:r>
            <a:rPr lang="en-GB" b="1" dirty="0">
              <a:solidFill>
                <a:srgbClr val="FFFF00"/>
              </a:solidFill>
            </a:rPr>
            <a:t>employability development and client-based work  </a:t>
          </a:r>
          <a:endParaRPr lang="en-US" b="1" dirty="0">
            <a:solidFill>
              <a:srgbClr val="FFFF00"/>
            </a:solidFill>
          </a:endParaRPr>
        </a:p>
      </dgm:t>
    </dgm:pt>
    <dgm:pt modelId="{877123C5-9A30-4950-ADB8-B27112F269D0}" type="parTrans" cxnId="{3F7E8DA6-F136-4670-ACB4-218168113D8D}">
      <dgm:prSet/>
      <dgm:spPr/>
      <dgm:t>
        <a:bodyPr/>
        <a:lstStyle/>
        <a:p>
          <a:endParaRPr lang="en-US"/>
        </a:p>
      </dgm:t>
    </dgm:pt>
    <dgm:pt modelId="{F429F7EE-9DDC-4A4A-9B20-7D429607B59D}" type="sibTrans" cxnId="{3F7E8DA6-F136-4670-ACB4-218168113D8D}">
      <dgm:prSet/>
      <dgm:spPr/>
      <dgm:t>
        <a:bodyPr/>
        <a:lstStyle/>
        <a:p>
          <a:endParaRPr lang="en-US"/>
        </a:p>
      </dgm:t>
    </dgm:pt>
    <dgm:pt modelId="{2ECA1D1C-C830-441B-A00B-4C7453F26F72}" type="pres">
      <dgm:prSet presAssocID="{38070B47-A6CA-488E-AFD7-1F86831BDD71}" presName="root" presStyleCnt="0">
        <dgm:presLayoutVars>
          <dgm:dir/>
          <dgm:resizeHandles val="exact"/>
        </dgm:presLayoutVars>
      </dgm:prSet>
      <dgm:spPr/>
    </dgm:pt>
    <dgm:pt modelId="{92AC3E38-84DA-4FD2-AAFA-507A34A86745}" type="pres">
      <dgm:prSet presAssocID="{E019CA7C-3B6D-476C-B064-AEAB2A38954E}" presName="compNode" presStyleCnt="0"/>
      <dgm:spPr/>
    </dgm:pt>
    <dgm:pt modelId="{A7BB6A70-6ADA-43BB-83BA-6598A817055B}" type="pres">
      <dgm:prSet presAssocID="{E019CA7C-3B6D-476C-B064-AEAB2A38954E}" presName="bgRect" presStyleLbl="bgShp" presStyleIdx="0" presStyleCnt="3"/>
      <dgm:spPr>
        <a:solidFill>
          <a:schemeClr val="accent1">
            <a:lumMod val="40000"/>
            <a:lumOff val="60000"/>
          </a:schemeClr>
        </a:solidFill>
      </dgm:spPr>
    </dgm:pt>
    <dgm:pt modelId="{FB800F73-CADB-4E90-ADBA-2B62DD4BAF29}" type="pres">
      <dgm:prSet presAssocID="{E019CA7C-3B6D-476C-B064-AEAB2A3895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486C28D-9A4E-4834-B206-A99FFD3591F5}" type="pres">
      <dgm:prSet presAssocID="{E019CA7C-3B6D-476C-B064-AEAB2A38954E}" presName="spaceRect" presStyleCnt="0"/>
      <dgm:spPr/>
    </dgm:pt>
    <dgm:pt modelId="{F419931E-41B6-4C59-B1BF-514B0EC8D5E8}" type="pres">
      <dgm:prSet presAssocID="{E019CA7C-3B6D-476C-B064-AEAB2A38954E}" presName="parTx" presStyleLbl="revTx" presStyleIdx="0" presStyleCnt="3">
        <dgm:presLayoutVars>
          <dgm:chMax val="0"/>
          <dgm:chPref val="0"/>
        </dgm:presLayoutVars>
      </dgm:prSet>
      <dgm:spPr/>
    </dgm:pt>
    <dgm:pt modelId="{989A46C5-506B-460B-807D-314F1556DE88}" type="pres">
      <dgm:prSet presAssocID="{F960DC7B-BED2-498F-B61F-B9B432F412EC}" presName="sibTrans" presStyleCnt="0"/>
      <dgm:spPr/>
    </dgm:pt>
    <dgm:pt modelId="{4C1469DA-5012-4252-8861-9B313F6DCD6B}" type="pres">
      <dgm:prSet presAssocID="{71F96EDF-4D3C-40E0-BDEC-3510CDF92453}" presName="compNode" presStyleCnt="0"/>
      <dgm:spPr/>
    </dgm:pt>
    <dgm:pt modelId="{0DB27B5F-8DB6-4F82-B382-B9C3D045014A}" type="pres">
      <dgm:prSet presAssocID="{71F96EDF-4D3C-40E0-BDEC-3510CDF92453}" presName="bgRect" presStyleLbl="bgShp" presStyleIdx="1" presStyleCnt="3"/>
      <dgm:spPr/>
    </dgm:pt>
    <dgm:pt modelId="{76CDCC26-3B79-4872-AF0A-55A474F9BD95}" type="pres">
      <dgm:prSet presAssocID="{71F96EDF-4D3C-40E0-BDEC-3510CDF924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D45FC8-CABD-48A8-87BE-E5AFEF1F1E2B}" type="pres">
      <dgm:prSet presAssocID="{71F96EDF-4D3C-40E0-BDEC-3510CDF92453}" presName="spaceRect" presStyleCnt="0"/>
      <dgm:spPr/>
    </dgm:pt>
    <dgm:pt modelId="{F12A6DC5-6ED7-45C4-87DA-DF1492B8D8BB}" type="pres">
      <dgm:prSet presAssocID="{71F96EDF-4D3C-40E0-BDEC-3510CDF92453}" presName="parTx" presStyleLbl="revTx" presStyleIdx="1" presStyleCnt="3">
        <dgm:presLayoutVars>
          <dgm:chMax val="0"/>
          <dgm:chPref val="0"/>
        </dgm:presLayoutVars>
      </dgm:prSet>
      <dgm:spPr/>
    </dgm:pt>
    <dgm:pt modelId="{C63A3828-C543-44CC-B6E0-BB7D565345C0}" type="pres">
      <dgm:prSet presAssocID="{069F8249-FA9B-449F-94F7-25D9A802E904}" presName="sibTrans" presStyleCnt="0"/>
      <dgm:spPr/>
    </dgm:pt>
    <dgm:pt modelId="{FC3B2AB1-D8CC-4DF2-B107-FAD590ED58F7}" type="pres">
      <dgm:prSet presAssocID="{739BA811-483C-41E9-B79C-12FA3D8FCC85}" presName="compNode" presStyleCnt="0"/>
      <dgm:spPr/>
    </dgm:pt>
    <dgm:pt modelId="{9B57E1E2-2440-428C-871B-644C786826BB}" type="pres">
      <dgm:prSet presAssocID="{739BA811-483C-41E9-B79C-12FA3D8FCC85}" presName="bgRect" presStyleLbl="bgShp" presStyleIdx="2" presStyleCnt="3"/>
      <dgm:spPr>
        <a:solidFill>
          <a:srgbClr val="FF5177"/>
        </a:solidFill>
      </dgm:spPr>
    </dgm:pt>
    <dgm:pt modelId="{756663F1-0589-4F25-9F88-9C7FC4B635F7}" type="pres">
      <dgm:prSet presAssocID="{739BA811-483C-41E9-B79C-12FA3D8FCC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184159B-76C3-4DB1-A858-5F29DCBA2664}" type="pres">
      <dgm:prSet presAssocID="{739BA811-483C-41E9-B79C-12FA3D8FCC85}" presName="spaceRect" presStyleCnt="0"/>
      <dgm:spPr/>
    </dgm:pt>
    <dgm:pt modelId="{1B701866-A0E7-4394-9CFB-86A8EC24EB8A}" type="pres">
      <dgm:prSet presAssocID="{739BA811-483C-41E9-B79C-12FA3D8FCC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593503-EBE0-45CB-8253-BE9119FEEA38}" type="presOf" srcId="{71F96EDF-4D3C-40E0-BDEC-3510CDF92453}" destId="{F12A6DC5-6ED7-45C4-87DA-DF1492B8D8BB}" srcOrd="0" destOrd="0" presId="urn:microsoft.com/office/officeart/2018/2/layout/IconVerticalSolidList"/>
    <dgm:cxn modelId="{E763A43C-0E8E-4F86-B89E-BDAE5B28AA27}" srcId="{38070B47-A6CA-488E-AFD7-1F86831BDD71}" destId="{E019CA7C-3B6D-476C-B064-AEAB2A38954E}" srcOrd="0" destOrd="0" parTransId="{020EB4F4-3FF5-46B1-8FB8-6E4F614E7170}" sibTransId="{F960DC7B-BED2-498F-B61F-B9B432F412EC}"/>
    <dgm:cxn modelId="{F6289851-3B9E-4BCA-BCB8-692D10C26282}" type="presOf" srcId="{38070B47-A6CA-488E-AFD7-1F86831BDD71}" destId="{2ECA1D1C-C830-441B-A00B-4C7453F26F72}" srcOrd="0" destOrd="0" presId="urn:microsoft.com/office/officeart/2018/2/layout/IconVerticalSolidList"/>
    <dgm:cxn modelId="{2C18E598-916E-43FC-89C7-5B78F844110F}" type="presOf" srcId="{E019CA7C-3B6D-476C-B064-AEAB2A38954E}" destId="{F419931E-41B6-4C59-B1BF-514B0EC8D5E8}" srcOrd="0" destOrd="0" presId="urn:microsoft.com/office/officeart/2018/2/layout/IconVerticalSolidList"/>
    <dgm:cxn modelId="{3F7E8DA6-F136-4670-ACB4-218168113D8D}" srcId="{38070B47-A6CA-488E-AFD7-1F86831BDD71}" destId="{739BA811-483C-41E9-B79C-12FA3D8FCC85}" srcOrd="2" destOrd="0" parTransId="{877123C5-9A30-4950-ADB8-B27112F269D0}" sibTransId="{F429F7EE-9DDC-4A4A-9B20-7D429607B59D}"/>
    <dgm:cxn modelId="{794A05B0-7E51-4F58-A06A-4E754C5269B7}" srcId="{38070B47-A6CA-488E-AFD7-1F86831BDD71}" destId="{71F96EDF-4D3C-40E0-BDEC-3510CDF92453}" srcOrd="1" destOrd="0" parTransId="{10DB3209-22A0-43B2-A5F9-FBACF6DEF199}" sibTransId="{069F8249-FA9B-449F-94F7-25D9A802E904}"/>
    <dgm:cxn modelId="{486B71E7-EF58-47B6-B235-3FE063A60683}" type="presOf" srcId="{739BA811-483C-41E9-B79C-12FA3D8FCC85}" destId="{1B701866-A0E7-4394-9CFB-86A8EC24EB8A}" srcOrd="0" destOrd="0" presId="urn:microsoft.com/office/officeart/2018/2/layout/IconVerticalSolidList"/>
    <dgm:cxn modelId="{8581836E-A420-4619-A0ED-17093166C296}" type="presParOf" srcId="{2ECA1D1C-C830-441B-A00B-4C7453F26F72}" destId="{92AC3E38-84DA-4FD2-AAFA-507A34A86745}" srcOrd="0" destOrd="0" presId="urn:microsoft.com/office/officeart/2018/2/layout/IconVerticalSolidList"/>
    <dgm:cxn modelId="{B746560F-5B5B-46D6-B642-94B980C4399E}" type="presParOf" srcId="{92AC3E38-84DA-4FD2-AAFA-507A34A86745}" destId="{A7BB6A70-6ADA-43BB-83BA-6598A817055B}" srcOrd="0" destOrd="0" presId="urn:microsoft.com/office/officeart/2018/2/layout/IconVerticalSolidList"/>
    <dgm:cxn modelId="{EC625BED-140C-4E74-9495-1E17646B8539}" type="presParOf" srcId="{92AC3E38-84DA-4FD2-AAFA-507A34A86745}" destId="{FB800F73-CADB-4E90-ADBA-2B62DD4BAF29}" srcOrd="1" destOrd="0" presId="urn:microsoft.com/office/officeart/2018/2/layout/IconVerticalSolidList"/>
    <dgm:cxn modelId="{BB39DEEB-06B9-440D-A9F3-1884BDCA5448}" type="presParOf" srcId="{92AC3E38-84DA-4FD2-AAFA-507A34A86745}" destId="{F486C28D-9A4E-4834-B206-A99FFD3591F5}" srcOrd="2" destOrd="0" presId="urn:microsoft.com/office/officeart/2018/2/layout/IconVerticalSolidList"/>
    <dgm:cxn modelId="{278ED0D1-BE7C-49E6-A4D5-FF863B7A1993}" type="presParOf" srcId="{92AC3E38-84DA-4FD2-AAFA-507A34A86745}" destId="{F419931E-41B6-4C59-B1BF-514B0EC8D5E8}" srcOrd="3" destOrd="0" presId="urn:microsoft.com/office/officeart/2018/2/layout/IconVerticalSolidList"/>
    <dgm:cxn modelId="{CAFF0627-9DEC-4F1E-AA40-FADE24340FFE}" type="presParOf" srcId="{2ECA1D1C-C830-441B-A00B-4C7453F26F72}" destId="{989A46C5-506B-460B-807D-314F1556DE88}" srcOrd="1" destOrd="0" presId="urn:microsoft.com/office/officeart/2018/2/layout/IconVerticalSolidList"/>
    <dgm:cxn modelId="{3E3401DE-447C-44B9-8283-7E91427CF845}" type="presParOf" srcId="{2ECA1D1C-C830-441B-A00B-4C7453F26F72}" destId="{4C1469DA-5012-4252-8861-9B313F6DCD6B}" srcOrd="2" destOrd="0" presId="urn:microsoft.com/office/officeart/2018/2/layout/IconVerticalSolidList"/>
    <dgm:cxn modelId="{48E2B8E3-CFB1-4FBF-B2D0-377EE9A8BDA6}" type="presParOf" srcId="{4C1469DA-5012-4252-8861-9B313F6DCD6B}" destId="{0DB27B5F-8DB6-4F82-B382-B9C3D045014A}" srcOrd="0" destOrd="0" presId="urn:microsoft.com/office/officeart/2018/2/layout/IconVerticalSolidList"/>
    <dgm:cxn modelId="{E70E2125-0C97-43AD-B2BF-F7AD01C0D13D}" type="presParOf" srcId="{4C1469DA-5012-4252-8861-9B313F6DCD6B}" destId="{76CDCC26-3B79-4872-AF0A-55A474F9BD95}" srcOrd="1" destOrd="0" presId="urn:microsoft.com/office/officeart/2018/2/layout/IconVerticalSolidList"/>
    <dgm:cxn modelId="{7DEA7CB3-9566-4F8F-8CAD-A1583BECCA94}" type="presParOf" srcId="{4C1469DA-5012-4252-8861-9B313F6DCD6B}" destId="{16D45FC8-CABD-48A8-87BE-E5AFEF1F1E2B}" srcOrd="2" destOrd="0" presId="urn:microsoft.com/office/officeart/2018/2/layout/IconVerticalSolidList"/>
    <dgm:cxn modelId="{D7CC1680-CDE6-41F1-8120-BEB6D738B16C}" type="presParOf" srcId="{4C1469DA-5012-4252-8861-9B313F6DCD6B}" destId="{F12A6DC5-6ED7-45C4-87DA-DF1492B8D8BB}" srcOrd="3" destOrd="0" presId="urn:microsoft.com/office/officeart/2018/2/layout/IconVerticalSolidList"/>
    <dgm:cxn modelId="{2B71BB0A-99EF-402E-962E-2333CEB2D5EC}" type="presParOf" srcId="{2ECA1D1C-C830-441B-A00B-4C7453F26F72}" destId="{C63A3828-C543-44CC-B6E0-BB7D565345C0}" srcOrd="3" destOrd="0" presId="urn:microsoft.com/office/officeart/2018/2/layout/IconVerticalSolidList"/>
    <dgm:cxn modelId="{D8F6ED3C-979E-4AAF-94BA-836CED07CFD4}" type="presParOf" srcId="{2ECA1D1C-C830-441B-A00B-4C7453F26F72}" destId="{FC3B2AB1-D8CC-4DF2-B107-FAD590ED58F7}" srcOrd="4" destOrd="0" presId="urn:microsoft.com/office/officeart/2018/2/layout/IconVerticalSolidList"/>
    <dgm:cxn modelId="{94901C6B-A512-4531-BDD1-8F17BBF27FFF}" type="presParOf" srcId="{FC3B2AB1-D8CC-4DF2-B107-FAD590ED58F7}" destId="{9B57E1E2-2440-428C-871B-644C786826BB}" srcOrd="0" destOrd="0" presId="urn:microsoft.com/office/officeart/2018/2/layout/IconVerticalSolidList"/>
    <dgm:cxn modelId="{DF8D3395-04F8-4A18-93C1-8DFEE92B9711}" type="presParOf" srcId="{FC3B2AB1-D8CC-4DF2-B107-FAD590ED58F7}" destId="{756663F1-0589-4F25-9F88-9C7FC4B635F7}" srcOrd="1" destOrd="0" presId="urn:microsoft.com/office/officeart/2018/2/layout/IconVerticalSolidList"/>
    <dgm:cxn modelId="{64B54186-643E-4D6C-9325-72A26DD2C861}" type="presParOf" srcId="{FC3B2AB1-D8CC-4DF2-B107-FAD590ED58F7}" destId="{3184159B-76C3-4DB1-A858-5F29DCBA2664}" srcOrd="2" destOrd="0" presId="urn:microsoft.com/office/officeart/2018/2/layout/IconVerticalSolidList"/>
    <dgm:cxn modelId="{0A37B4B8-C715-43A9-8AC1-0AF091218627}" type="presParOf" srcId="{FC3B2AB1-D8CC-4DF2-B107-FAD590ED58F7}" destId="{1B701866-A0E7-4394-9CFB-86A8EC24EB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9901C-03C0-4B34-967A-2F34A66929CB}">
      <dsp:nvSpPr>
        <dsp:cNvPr id="0" name=""/>
        <dsp:cNvSpPr/>
      </dsp:nvSpPr>
      <dsp:spPr>
        <a:xfrm>
          <a:off x="932813" y="1116595"/>
          <a:ext cx="1080210" cy="1080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00944-1284-470A-B4F9-7CFD6D478DE1}">
      <dsp:nvSpPr>
        <dsp:cNvPr id="0" name=""/>
        <dsp:cNvSpPr/>
      </dsp:nvSpPr>
      <dsp:spPr>
        <a:xfrm>
          <a:off x="272684" y="2514742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Sports</a:t>
          </a:r>
          <a:endParaRPr lang="en-US" sz="3600" kern="1200"/>
        </a:p>
      </dsp:txBody>
      <dsp:txXfrm>
        <a:off x="272684" y="2514742"/>
        <a:ext cx="2400467" cy="720000"/>
      </dsp:txXfrm>
    </dsp:sp>
    <dsp:sp modelId="{414D42FA-D8D0-40A8-BB8B-63B4F5CF080F}">
      <dsp:nvSpPr>
        <dsp:cNvPr id="0" name=""/>
        <dsp:cNvSpPr/>
      </dsp:nvSpPr>
      <dsp:spPr>
        <a:xfrm>
          <a:off x="3753363" y="1116595"/>
          <a:ext cx="1080210" cy="10802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E97C3-DA1C-46AF-8838-D7A83D3D409F}">
      <dsp:nvSpPr>
        <dsp:cNvPr id="0" name=""/>
        <dsp:cNvSpPr/>
      </dsp:nvSpPr>
      <dsp:spPr>
        <a:xfrm>
          <a:off x="3093234" y="2514742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Societies</a:t>
          </a:r>
          <a:endParaRPr lang="en-US" sz="3600" kern="1200"/>
        </a:p>
      </dsp:txBody>
      <dsp:txXfrm>
        <a:off x="3093234" y="2514742"/>
        <a:ext cx="2400467" cy="720000"/>
      </dsp:txXfrm>
    </dsp:sp>
    <dsp:sp modelId="{9506A30A-CA83-4693-A451-44265CCD95E4}">
      <dsp:nvSpPr>
        <dsp:cNvPr id="0" name=""/>
        <dsp:cNvSpPr/>
      </dsp:nvSpPr>
      <dsp:spPr>
        <a:xfrm>
          <a:off x="6573913" y="1116595"/>
          <a:ext cx="1080210" cy="10802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C1E6B-B446-4F5B-B259-AC91C38BCC84}">
      <dsp:nvSpPr>
        <dsp:cNvPr id="0" name=""/>
        <dsp:cNvSpPr/>
      </dsp:nvSpPr>
      <dsp:spPr>
        <a:xfrm>
          <a:off x="5913784" y="2514742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Volunteering</a:t>
          </a:r>
          <a:endParaRPr lang="en-US" sz="3600" kern="1200"/>
        </a:p>
      </dsp:txBody>
      <dsp:txXfrm>
        <a:off x="5913784" y="2514742"/>
        <a:ext cx="2400467" cy="720000"/>
      </dsp:txXfrm>
    </dsp:sp>
    <dsp:sp modelId="{782238F1-DD9A-48A8-9B8E-F70CF32CEE87}">
      <dsp:nvSpPr>
        <dsp:cNvPr id="0" name=""/>
        <dsp:cNvSpPr/>
      </dsp:nvSpPr>
      <dsp:spPr>
        <a:xfrm>
          <a:off x="9394462" y="1116595"/>
          <a:ext cx="1080210" cy="10802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8FC1E-8561-48B1-83FC-56986E6D58A1}">
      <dsp:nvSpPr>
        <dsp:cNvPr id="0" name=""/>
        <dsp:cNvSpPr/>
      </dsp:nvSpPr>
      <dsp:spPr>
        <a:xfrm>
          <a:off x="8734334" y="2514742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Mentoring</a:t>
          </a:r>
          <a:endParaRPr lang="en-US" sz="3600" kern="1200"/>
        </a:p>
      </dsp:txBody>
      <dsp:txXfrm>
        <a:off x="8734334" y="2514742"/>
        <a:ext cx="2400467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76DF-7AC4-41FF-A998-ED51750BE361}">
      <dsp:nvSpPr>
        <dsp:cNvPr id="0" name=""/>
        <dsp:cNvSpPr/>
      </dsp:nvSpPr>
      <dsp:spPr>
        <a:xfrm>
          <a:off x="0" y="1106217"/>
          <a:ext cx="3564839" cy="2138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PAL (peer assisted learning) schemes</a:t>
          </a:r>
          <a:endParaRPr lang="en-US" sz="3600" kern="1200" dirty="0"/>
        </a:p>
      </dsp:txBody>
      <dsp:txXfrm>
        <a:off x="0" y="1106217"/>
        <a:ext cx="3564839" cy="2138903"/>
      </dsp:txXfrm>
    </dsp:sp>
    <dsp:sp modelId="{D7D79C74-D357-49BB-B1D1-D813A6862839}">
      <dsp:nvSpPr>
        <dsp:cNvPr id="0" name=""/>
        <dsp:cNvSpPr/>
      </dsp:nvSpPr>
      <dsp:spPr>
        <a:xfrm>
          <a:off x="3921323" y="1106217"/>
          <a:ext cx="3564839" cy="213890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Digital Champions</a:t>
          </a:r>
          <a:endParaRPr lang="en-US" sz="3600" kern="1200"/>
        </a:p>
      </dsp:txBody>
      <dsp:txXfrm>
        <a:off x="3921323" y="1106217"/>
        <a:ext cx="3564839" cy="2138903"/>
      </dsp:txXfrm>
    </dsp:sp>
    <dsp:sp modelId="{35B98392-7681-42F0-83ED-83C971D742DA}">
      <dsp:nvSpPr>
        <dsp:cNvPr id="0" name=""/>
        <dsp:cNvSpPr/>
      </dsp:nvSpPr>
      <dsp:spPr>
        <a:xfrm>
          <a:off x="7842647" y="1106217"/>
          <a:ext cx="3564839" cy="2138903"/>
        </a:xfrm>
        <a:prstGeom prst="rect">
          <a:avLst/>
        </a:prstGeom>
        <a:solidFill>
          <a:srgbClr val="FF51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Student Ambassadors</a:t>
          </a:r>
          <a:endParaRPr lang="en-US" sz="3600" kern="1200"/>
        </a:p>
      </dsp:txBody>
      <dsp:txXfrm>
        <a:off x="7842647" y="1106217"/>
        <a:ext cx="3564839" cy="2138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B6A70-6ADA-43BB-83BA-6598A817055B}">
      <dsp:nvSpPr>
        <dsp:cNvPr id="0" name=""/>
        <dsp:cNvSpPr/>
      </dsp:nvSpPr>
      <dsp:spPr>
        <a:xfrm>
          <a:off x="0" y="531"/>
          <a:ext cx="11407487" cy="12429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00F73-CADB-4E90-ADBA-2B62DD4BAF29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9931E-41B6-4C59-B1BF-514B0EC8D5E8}">
      <dsp:nvSpPr>
        <dsp:cNvPr id="0" name=""/>
        <dsp:cNvSpPr/>
      </dsp:nvSpPr>
      <dsp:spPr>
        <a:xfrm>
          <a:off x="1435590" y="531"/>
          <a:ext cx="997189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Increase learner engagement with theoretical modules by forging stronger links between </a:t>
          </a:r>
          <a:r>
            <a:rPr lang="en-GB" sz="2300" b="1" kern="1200" dirty="0">
              <a:solidFill>
                <a:srgbClr val="FFFF00"/>
              </a:solidFill>
            </a:rPr>
            <a:t>theory and creative practice</a:t>
          </a:r>
          <a:endParaRPr lang="en-US" sz="2300" b="1" kern="1200" dirty="0">
            <a:solidFill>
              <a:srgbClr val="FFFF00"/>
            </a:solidFill>
          </a:endParaRPr>
        </a:p>
      </dsp:txBody>
      <dsp:txXfrm>
        <a:off x="1435590" y="531"/>
        <a:ext cx="9971896" cy="1242935"/>
      </dsp:txXfrm>
    </dsp:sp>
    <dsp:sp modelId="{0DB27B5F-8DB6-4F82-B382-B9C3D045014A}">
      <dsp:nvSpPr>
        <dsp:cNvPr id="0" name=""/>
        <dsp:cNvSpPr/>
      </dsp:nvSpPr>
      <dsp:spPr>
        <a:xfrm>
          <a:off x="0" y="1554201"/>
          <a:ext cx="11407487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DCC26-3B79-4872-AF0A-55A474F9BD9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A6DC5-6ED7-45C4-87DA-DF1492B8D8BB}">
      <dsp:nvSpPr>
        <dsp:cNvPr id="0" name=""/>
        <dsp:cNvSpPr/>
      </dsp:nvSpPr>
      <dsp:spPr>
        <a:xfrm>
          <a:off x="1435590" y="1554201"/>
          <a:ext cx="997189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Promote a stronger engagement with University life, by bringing the students</a:t>
          </a:r>
          <a:r>
            <a:rPr lang="zh-CN" sz="2300" kern="1200" dirty="0"/>
            <a:t> </a:t>
          </a:r>
          <a:r>
            <a:rPr lang="en-US" sz="2300" kern="1200" dirty="0"/>
            <a:t>into contact with several</a:t>
          </a:r>
          <a:r>
            <a:rPr lang="zh-CN" sz="2300" kern="1200" dirty="0"/>
            <a:t> </a:t>
          </a:r>
          <a:r>
            <a:rPr lang="en-US" sz="2300" kern="1200" dirty="0"/>
            <a:t>stakeholders</a:t>
          </a:r>
          <a:r>
            <a:rPr lang="zh-CN" sz="2300" kern="1200" dirty="0"/>
            <a:t> </a:t>
          </a:r>
          <a:r>
            <a:rPr lang="en-GB" sz="2300" kern="1200" dirty="0"/>
            <a:t>and services, and enabling the students to participate as </a:t>
          </a:r>
          <a:r>
            <a:rPr lang="en-GB" sz="2300" b="1" kern="1200" dirty="0">
              <a:solidFill>
                <a:srgbClr val="FFFF00"/>
              </a:solidFill>
            </a:rPr>
            <a:t>expert media producers</a:t>
          </a:r>
          <a:endParaRPr lang="en-US" sz="2300" b="1" kern="1200" dirty="0">
            <a:solidFill>
              <a:srgbClr val="FFFF00"/>
            </a:solidFill>
          </a:endParaRPr>
        </a:p>
      </dsp:txBody>
      <dsp:txXfrm>
        <a:off x="1435590" y="1554201"/>
        <a:ext cx="9971896" cy="1242935"/>
      </dsp:txXfrm>
    </dsp:sp>
    <dsp:sp modelId="{9B57E1E2-2440-428C-871B-644C786826BB}">
      <dsp:nvSpPr>
        <dsp:cNvPr id="0" name=""/>
        <dsp:cNvSpPr/>
      </dsp:nvSpPr>
      <dsp:spPr>
        <a:xfrm>
          <a:off x="0" y="3107870"/>
          <a:ext cx="11407487" cy="1242935"/>
        </a:xfrm>
        <a:prstGeom prst="roundRect">
          <a:avLst>
            <a:gd name="adj" fmla="val 10000"/>
          </a:avLst>
        </a:prstGeom>
        <a:solidFill>
          <a:srgbClr val="FF51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663F1-0589-4F25-9F88-9C7FC4B635F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01866-A0E7-4394-9CFB-86A8EC24EB8A}">
      <dsp:nvSpPr>
        <dsp:cNvPr id="0" name=""/>
        <dsp:cNvSpPr/>
      </dsp:nvSpPr>
      <dsp:spPr>
        <a:xfrm>
          <a:off x="1435590" y="3107870"/>
          <a:ext cx="997189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Expand opportunities for </a:t>
          </a:r>
          <a:r>
            <a:rPr lang="en-GB" sz="2300" b="1" kern="1200" dirty="0">
              <a:solidFill>
                <a:srgbClr val="FFFF00"/>
              </a:solidFill>
            </a:rPr>
            <a:t>employability development and client-based work  </a:t>
          </a:r>
          <a:endParaRPr lang="en-US" sz="2300" b="1" kern="1200" dirty="0">
            <a:solidFill>
              <a:srgbClr val="FFFF00"/>
            </a:solidFill>
          </a:endParaRPr>
        </a:p>
      </dsp:txBody>
      <dsp:txXfrm>
        <a:off x="1435590" y="3107870"/>
        <a:ext cx="9971896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F77D9-84BB-4D71-887A-3C40CAF6C06D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1260C-0AF3-4948-947E-7CB0FD8D3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22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headleand.com/pedagogy-and-pancake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forlearning.com/2019/02/02/student-guest-post-8-ways-students-and-staff-can-engage-in-remote-collaboratio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witter.com/horrocks_simon/status/943067775932796928" TargetMode="External"/><Relationship Id="rId5" Type="http://schemas.openxmlformats.org/officeDocument/2006/relationships/hyperlink" Target="https://twitter.com/ACHIEVE_Hallam/status/970994129705500673" TargetMode="External"/><Relationship Id="rId4" Type="http://schemas.openxmlformats.org/officeDocument/2006/relationships/hyperlink" Target="https://socialmediaforlearning.com/2018/03/04/guest-post-keep-calm-and-carry-on-learning-by-students-corran_shu-abbybutler96-matty_trueman-callum_rooney95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glossary.org/co-curricula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Co-creating learning experiences with students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this talk I will share some examples of where I have worked in partnership with students on co-created initiatives that have enabled us to explore the use of social media for learning and teaching. </a:t>
            </a: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https://chrisheadleand.com/pedagogy-and-pancakes/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260C-0AF3-4948-947E-7CB0FD8D3B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Through our collaboration together we decide on the focus of the research we wanted to undertake, the outcomes we hoped to achieve, and planned the actions needed to undertake these.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722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https://socialmediaforlearning.com/2019/02/02/student-guest-post-8-ways-students-and-staff-can-engage-in-remote-collaboration/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https://socialmediaforlearning.com/2018/03/04/guest-post-keep-calm-and-carry-on-learning-by-students-corran_shu-abbybutler96-matty_trueman-callum_rooney95/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Tweet by @ACHIEVE_Hallam: </a:t>
            </a:r>
            <a:r>
              <a:rPr lang="en-GB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https://twitter.com/ACHIEVE_Hallam/status/970994129705500673</a:t>
            </a: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Tweet by Simon Horrocks: </a:t>
            </a:r>
            <a:r>
              <a:rPr lang="en-GB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https://twitter.com/horrocks_simon/status/943067775932796928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260C-0AF3-4948-947E-7CB0FD8D3B9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21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Outside of teaching what learning experiences can students engage 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260C-0AF3-4948-947E-7CB0FD8D3B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1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https://www.edglossary.org/co-curricular/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260C-0AF3-4948-947E-7CB0FD8D3B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leveraging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students'voices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co-create learning experiences it opens new opportunities </a:t>
            </a:r>
          </a:p>
          <a:p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260C-0AF3-4948-947E-7CB0FD8D3B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260C-0AF3-4948-947E-7CB0FD8D3B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55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Together with Alison Purvis and Helen Rodger we put together some guides on: How to use social media responsibly, Managing your digital footprint and Using social media for learning for staff to use with students.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260C-0AF3-4948-947E-7CB0FD8D3B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8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260C-0AF3-4948-947E-7CB0FD8D3B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4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260C-0AF3-4948-947E-7CB0FD8D3B9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D3F3-3514-4EE6-B737-8362CC68D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61267-3B69-4D7B-B21F-1F23CA588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5035-CFAD-4C71-A12B-E22D1D1C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6595-7486-47DE-87D0-1E8833E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67658-FEA3-4255-8AA1-21E4D015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2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7D67-12C4-4C1F-8958-07EE0D99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0474A-7AC2-4784-9A56-0EE005B1E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60AD8-C349-45AF-B116-C669A51A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7015C-BC48-4127-98FB-F12E1E03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7115C-1D25-4F5B-8EC0-59327DA1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9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34BBF-F788-402D-AF72-B2BE561AA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BB35B-AC31-4A9B-9063-20DE912E6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286A2-02CE-4A1A-B9AD-932EF396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8659-C6E0-45D6-B340-F1C88E73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9541B-3454-4A55-9018-DEB7B9D5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7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690D-5D67-4ACB-B56F-CF858851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7762F-8A7E-4E13-832A-C13E9E6EB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86CF7-8338-4EE4-AE69-DFDF9CB3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A2088-80BA-4BAC-8F2B-B5375040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449D5-1F07-4919-ACA4-9E695D38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7461-62EF-49A8-83AC-129D9F56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5A495-BCBE-4625-B599-2F578F1DD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D5A18-4EC0-44FB-BBFB-D96CBEE1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96589-5DFE-4DF4-A028-0CF23E14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22A84-9350-4DE9-9224-D005619B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1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B5F0-7C93-4741-BE67-AF605527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3A764-5E5A-44B5-BEC8-037468B66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EF72D-4295-477C-9805-B407BBF28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7C3C4-4064-4E1A-B1D4-B38D994D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5DABE-9D8C-4758-8410-BB04024D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F610A-CDE2-43C0-9569-1ABCFC20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9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5E1C-C760-4EA2-BBD6-85700069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84D2A-E5FC-451F-B28F-355E897C4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D2233-65DD-490B-BB9C-72542893E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EB890-D773-4F56-BC1B-852D0611D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27C7D-5E12-414A-8219-65C38E4D1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FAC27-015E-4CC1-A0B7-81DA8A88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EC577-8BD6-4493-BD57-B7945827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0AAA2-4399-46B4-B97C-31B53BD1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4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69F6-F520-47A3-B499-5DDF59CD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D5AD0-220C-497D-89AC-D9AA8E1F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0D421-C8B6-452E-AE27-ED5254B1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B6130-1E3B-48E7-8A3D-0FCA29DC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5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5B2AA-AE22-4015-87EE-43790A27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357CA-A98B-4E7A-A78A-99109857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09376-A905-4B4E-9637-681BC9C3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5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9D69-BF29-450C-9966-980160A9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90BE-031E-4590-AB57-8470953E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1208E-6E26-4B90-B04D-E80CC4352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2E043-EB17-47DC-8198-E1446715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B753-34F8-4482-B8A1-F4A80814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0C7A5-3623-4E80-952B-793D4E18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9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8F28-DEC8-440A-B912-5FD5E96C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3AB11-E78A-404A-B8A3-B990BC038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81EDB-4829-4B9C-A4C6-1C034B146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C41EF-234A-4378-9343-CA67D895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D236F-0CA6-4C98-85A4-D75F97AE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D4D6-D413-49A3-BEC0-745ECDA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771A5-3406-4A90-A95B-A95C0131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8F7DC-C53E-45B7-93DF-C42E28ED3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D3598-F6C8-4204-9669-E011D3CED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217E-617B-4CAF-A26F-57A539A0181A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57A87-0A5D-4D34-BD3B-AA837651B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5A6F3-ACA0-4AAB-8501-5E743EE3A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D66BE-4D03-4ABA-B059-32C0206F8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1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aresocial.com/digital-202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omo.com/learn/data-never-sleeps-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o.shu.ac.uk/socialmedi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forlearning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forlearning.com/2020/03/22/guest-post-a-student-toolkit-to-help-you-tackle-remote-learning-written-by-students-for-students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socialmediaforlearning.com/2020/03/31/guest-post-2-a-remote-learning-guide-written-by-students-for-students-how-to-ensure-your-remote-learning-experience-is-effective-supportive-and-fun-shusmash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socialmediaforlearning.com/smash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aise2020.blogs.lincoln.ac.uk/" TargetMode="External"/><Relationship Id="rId2" Type="http://schemas.openxmlformats.org/officeDocument/2006/relationships/hyperlink" Target="http://www.raise-network.com/journ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cucanconference.wixsite.com/jisc" TargetMode="External"/><Relationship Id="rId4" Type="http://schemas.openxmlformats.org/officeDocument/2006/relationships/hyperlink" Target="https://can.jiscinvolve.org/wp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tudentengagement.org.uk/" TargetMode="External"/><Relationship Id="rId2" Type="http://schemas.openxmlformats.org/officeDocument/2006/relationships/hyperlink" Target="https://mulpress.mcmaster.ca/ijsa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ise-network.com/journal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cademy.ac.uk/enhancement/themes/studentspartners" TargetMode="External"/><Relationship Id="rId2" Type="http://schemas.openxmlformats.org/officeDocument/2006/relationships/hyperlink" Target="http://dx.doi.org/10.1007/s10734-015-9896-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ople, Boy, Together, Young, Children, Group, Person">
            <a:extLst>
              <a:ext uri="{FF2B5EF4-FFF2-40B4-BE49-F238E27FC236}">
                <a16:creationId xmlns:a16="http://schemas.microsoft.com/office/drawing/2014/main" id="{F9930A49-FAAB-4BFA-B9DC-DF887C9D3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8" b="19677"/>
          <a:stretch/>
        </p:blipFill>
        <p:spPr bwMode="auto">
          <a:xfrm>
            <a:off x="306" y="0"/>
            <a:ext cx="12191694" cy="368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69548-F36C-48F5-B921-17414A0DC545}"/>
              </a:ext>
            </a:extLst>
          </p:cNvPr>
          <p:cNvSpPr txBox="1">
            <a:spLocks/>
          </p:cNvSpPr>
          <p:nvPr/>
        </p:nvSpPr>
        <p:spPr>
          <a:xfrm>
            <a:off x="1021207" y="4373936"/>
            <a:ext cx="10592174" cy="2019692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5177"/>
                </a:solidFill>
                <a:latin typeface="Ink Free" panose="03080402000500000000" pitchFamily="66" charset="0"/>
              </a:rPr>
              <a:t>Co-creating learning experiences with students</a:t>
            </a:r>
            <a:br>
              <a:rPr lang="en-GB" sz="4000" dirty="0"/>
            </a:br>
            <a:endParaRPr lang="en-GB" sz="4000" dirty="0"/>
          </a:p>
          <a:p>
            <a:r>
              <a:rPr lang="en-GB" sz="2200" dirty="0">
                <a:latin typeface="Ink Free" panose="03080402000500000000" pitchFamily="66" charset="0"/>
              </a:rPr>
              <a:t>Sue Beckingham</a:t>
            </a:r>
            <a:br>
              <a:rPr lang="en-GB" sz="2000" b="1" dirty="0">
                <a:latin typeface="Ink Free" panose="03080402000500000000" pitchFamily="66" charset="0"/>
              </a:rPr>
            </a:br>
            <a:r>
              <a:rPr lang="en-GB" sz="2000" dirty="0">
                <a:latin typeface="Ink Free" panose="03080402000500000000" pitchFamily="66" charset="0"/>
              </a:rPr>
              <a:t>Principal Lecturer and National Teaching Fellow, Sheffield Hallam University</a:t>
            </a:r>
          </a:p>
          <a:p>
            <a:r>
              <a:rPr lang="en-GB" sz="2100" dirty="0">
                <a:latin typeface="Ink Free" panose="03080402000500000000" pitchFamily="66" charset="0"/>
              </a:rPr>
              <a:t>Invited Speaker Pedagogy and Pancakes at University of Lincoln July 2020</a:t>
            </a:r>
            <a:endParaRPr lang="en-GB" sz="4000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9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8C885-806A-4EBD-AF1B-88AC537F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Personal 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55955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Mobile Phone, Smartphone, Keyboard, App, Internet">
            <a:extLst>
              <a:ext uri="{FF2B5EF4-FFF2-40B4-BE49-F238E27FC236}">
                <a16:creationId xmlns:a16="http://schemas.microsoft.com/office/drawing/2014/main" id="{00F20E3A-8213-4032-92A9-6124B7122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A8E911-467F-48C3-ACD7-7A5ED6619028}"/>
              </a:ext>
            </a:extLst>
          </p:cNvPr>
          <p:cNvSpPr/>
          <p:nvPr/>
        </p:nvSpPr>
        <p:spPr>
          <a:xfrm>
            <a:off x="3048" y="4629150"/>
            <a:ext cx="12188952" cy="822960"/>
          </a:xfrm>
          <a:prstGeom prst="rect">
            <a:avLst/>
          </a:prstGeom>
          <a:solidFill>
            <a:srgbClr val="016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Context: The impact of social media</a:t>
            </a:r>
          </a:p>
        </p:txBody>
      </p:sp>
    </p:spTree>
    <p:extLst>
      <p:ext uri="{BB962C8B-B14F-4D97-AF65-F5344CB8AC3E}">
        <p14:creationId xmlns:p14="http://schemas.microsoft.com/office/powerpoint/2010/main" val="303388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680DFF9-C424-4690-B0F0-5015605D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84" y="651510"/>
            <a:ext cx="8774315" cy="49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AC3659-A826-49AF-90A4-D289AB5D408C}"/>
              </a:ext>
            </a:extLst>
          </p:cNvPr>
          <p:cNvSpPr/>
          <p:nvPr/>
        </p:nvSpPr>
        <p:spPr>
          <a:xfrm>
            <a:off x="1892300" y="6123543"/>
            <a:ext cx="840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https://wearesocial.com/digital-2020</a:t>
            </a:r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CDB716-C07C-409F-A981-A74E8C6A81C7}"/>
              </a:ext>
            </a:extLst>
          </p:cNvPr>
          <p:cNvSpPr/>
          <p:nvPr/>
        </p:nvSpPr>
        <p:spPr>
          <a:xfrm>
            <a:off x="7966710" y="1508760"/>
            <a:ext cx="2080260" cy="360045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7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7310B-4C9E-4CCE-A0D9-8CD7C73F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rgbClr val="FFFFFF"/>
                </a:solidFill>
              </a:rPr>
              <a:t>Data never sleeps</a:t>
            </a:r>
            <a:br>
              <a:rPr lang="en-GB" sz="4800">
                <a:solidFill>
                  <a:srgbClr val="FFFFFF"/>
                </a:solidFill>
              </a:rPr>
            </a:br>
            <a:r>
              <a:rPr lang="en-GB" sz="4800">
                <a:solidFill>
                  <a:srgbClr val="FFFFFF"/>
                </a:solidFill>
              </a:rPr>
              <a:t>Version 7.0</a:t>
            </a:r>
          </a:p>
        </p:txBody>
      </p:sp>
      <p:pic>
        <p:nvPicPr>
          <p:cNvPr id="8194" name="Picture 2" descr="Data Never Sleeps 7">
            <a:extLst>
              <a:ext uri="{FF2B5EF4-FFF2-40B4-BE49-F238E27FC236}">
                <a16:creationId xmlns:a16="http://schemas.microsoft.com/office/drawing/2014/main" id="{20D14F4F-7138-48D8-A0BF-3DE3B897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24000"/>
          <a:stretch/>
        </p:blipFill>
        <p:spPr bwMode="auto">
          <a:xfrm>
            <a:off x="5517558" y="289542"/>
            <a:ext cx="5931492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E4ABC-214B-4975-937D-3835C9A94531}"/>
              </a:ext>
            </a:extLst>
          </p:cNvPr>
          <p:cNvSpPr/>
          <p:nvPr/>
        </p:nvSpPr>
        <p:spPr>
          <a:xfrm>
            <a:off x="6226610" y="6306335"/>
            <a:ext cx="4978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hlinkClick r:id="rId4"/>
              </a:rPr>
              <a:t>https://www.domo.com/learn/data-never-sleeps-7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63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FDA90D-E137-47DF-8A4F-4E45ED860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5615"/>
          <a:stretch/>
        </p:blipFill>
        <p:spPr bwMode="auto">
          <a:xfrm>
            <a:off x="868680" y="0"/>
            <a:ext cx="10214610" cy="57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6BBC3-4D57-49A1-8CB6-635C376E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Social Media Guidance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0FB3151-D901-4F5F-BE8C-DB7B0C7F4A6D}"/>
              </a:ext>
            </a:extLst>
          </p:cNvPr>
          <p:cNvSpPr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http://go.shu.ac.uk/socialmedia</a:t>
            </a:r>
            <a:endParaRPr lang="en-GB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2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xel Cells, Twitter, Twitter Wall, Online Media, Tweet">
            <a:extLst>
              <a:ext uri="{FF2B5EF4-FFF2-40B4-BE49-F238E27FC236}">
                <a16:creationId xmlns:a16="http://schemas.microsoft.com/office/drawing/2014/main" id="{D57B5BA6-6513-4C89-AD38-7478065B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34340"/>
            <a:ext cx="7543800" cy="64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F890D-21A7-440D-8E94-5A1C5B070357}"/>
              </a:ext>
            </a:extLst>
          </p:cNvPr>
          <p:cNvSpPr txBox="1"/>
          <p:nvPr/>
        </p:nvSpPr>
        <p:spPr>
          <a:xfrm>
            <a:off x="1268730" y="4869180"/>
            <a:ext cx="421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Used in class discussions about using social media responsibly</a:t>
            </a:r>
          </a:p>
        </p:txBody>
      </p:sp>
    </p:spTree>
    <p:extLst>
      <p:ext uri="{BB962C8B-B14F-4D97-AF65-F5344CB8AC3E}">
        <p14:creationId xmlns:p14="http://schemas.microsoft.com/office/powerpoint/2010/main" val="220737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75A02-416D-481F-973D-CD95C14AA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67"/>
          <a:stretch/>
        </p:blipFill>
        <p:spPr>
          <a:xfrm>
            <a:off x="1118506" y="454991"/>
            <a:ext cx="6193805" cy="55668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CBB796D-94CB-41FE-B830-694DF3BCD188}"/>
              </a:ext>
            </a:extLst>
          </p:cNvPr>
          <p:cNvSpPr/>
          <p:nvPr/>
        </p:nvSpPr>
        <p:spPr>
          <a:xfrm>
            <a:off x="1854697" y="5978246"/>
            <a:ext cx="4721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hlinkClick r:id="rId3"/>
              </a:rPr>
              <a:t>https://socialmediaforlearning.com/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674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02AEB2-A4F5-4DBA-A9E1-1D078C5A7DFF}"/>
              </a:ext>
            </a:extLst>
          </p:cNvPr>
          <p:cNvSpPr/>
          <p:nvPr/>
        </p:nvSpPr>
        <p:spPr>
          <a:xfrm>
            <a:off x="336884" y="2074783"/>
            <a:ext cx="433230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Case Study 1</a:t>
            </a:r>
          </a:p>
          <a:p>
            <a:pPr algn="ctr"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7295D2"/>
                </a:solidFill>
              </a:rPr>
              <a:t>Tutor led experience</a:t>
            </a:r>
          </a:p>
        </p:txBody>
      </p:sp>
      <p:pic>
        <p:nvPicPr>
          <p:cNvPr id="5" name="Picture 2" descr="Students as Digital Producers &#10;Students: &#10;Steph Hodgson &#10;Jade Kinder &#10;Sean Hooley &#10;Robert Woodhead &#10;Henry Iveson &#10;Calum Pa...">
            <a:extLst>
              <a:ext uri="{FF2B5EF4-FFF2-40B4-BE49-F238E27FC236}">
                <a16:creationId xmlns:a16="http://schemas.microsoft.com/office/drawing/2014/main" id="{C17AB584-4B84-45F5-86E6-07F7BD52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8156" y="1402668"/>
            <a:ext cx="5329484" cy="39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8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CCEA-EC05-4BB8-B61B-D1C743BF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295D2"/>
                </a:solidFill>
              </a:rPr>
              <a:t>The Tutor perspective (Oksana)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4E00FF-5DD9-4EEC-AB7C-C8CE01142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861635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099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36BC1D9C-4661-4465-95B9-B634B2BDD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0"/>
          <a:stretch/>
        </p:blipFill>
        <p:spPr bwMode="auto">
          <a:xfrm>
            <a:off x="6942288" y="480240"/>
            <a:ext cx="528584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0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28" name="Freeform: Shape 21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2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4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6" name="Freeform: Shape 25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3BC20E-32B6-4E42-9F90-51F1114A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02" y="480240"/>
            <a:ext cx="6556248" cy="1311664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00A0B0"/>
                </a:solidFill>
              </a:rPr>
              <a:t>The Client perspective (Sue)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A3445-6C20-4676-81CD-05F5302D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02" y="1791904"/>
            <a:ext cx="6556248" cy="31458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Brief: </a:t>
            </a:r>
            <a:r>
              <a:rPr lang="en-GB" sz="2400" dirty="0">
                <a:solidFill>
                  <a:schemeClr val="tx2"/>
                </a:solidFill>
              </a:rPr>
              <a:t>Create a 2 minute visual artefact (animation or film) that will portray the importance of using social media responsibly 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Discussion: </a:t>
            </a:r>
            <a:r>
              <a:rPr lang="en-GB" sz="2400" dirty="0">
                <a:solidFill>
                  <a:schemeClr val="tx2"/>
                </a:solidFill>
              </a:rPr>
              <a:t>The whole class were involved in the Client led seminar on  ‘The importance of responsible use of social media and the value of developing a professional online presence’. </a:t>
            </a:r>
          </a:p>
        </p:txBody>
      </p:sp>
    </p:spTree>
    <p:extLst>
      <p:ext uri="{BB962C8B-B14F-4D97-AF65-F5344CB8AC3E}">
        <p14:creationId xmlns:p14="http://schemas.microsoft.com/office/powerpoint/2010/main" val="77487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8C885-806A-4EBD-AF1B-88AC537F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29512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Student learning experiences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438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C04C-CD5A-425D-B804-F82FE118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" y="365125"/>
            <a:ext cx="10418128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The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7B63-32B5-43BE-A1E4-C19794FBE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 1 (mandatory)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1D8E9-5926-4BB4-82F5-B68D7B3D2F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Following the Client brief the students on the module had 1 week to prepare and in pairs pitch their ideas to the Client.</a:t>
            </a:r>
          </a:p>
          <a:p>
            <a:pPr marL="0" indent="0">
              <a:buNone/>
            </a:pPr>
            <a:r>
              <a:rPr lang="en-GB" dirty="0"/>
              <a:t>The Client gave immediate formative feedback.</a:t>
            </a:r>
          </a:p>
          <a:p>
            <a:pPr marL="0" indent="0">
              <a:buNone/>
            </a:pPr>
            <a:r>
              <a:rPr lang="en-GB" dirty="0"/>
              <a:t>Students developed their proposed visual artefact over 2 weeks, gave a short presentation to the Client and once again received feedback.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9ECAA-1016-4375-BF24-EE493DEAE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7295D2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Part 2 (optional)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CA820-328D-4F1F-84EF-21C4CCA0B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rgbClr val="7295D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Students were then invited to develop this work further and give a further presentation showing their artefact to a panel.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Client and panel gave feedback and then </a:t>
            </a:r>
            <a:r>
              <a:rPr lang="en-GB" b="1" dirty="0">
                <a:solidFill>
                  <a:srgbClr val="FFFF00"/>
                </a:solidFill>
              </a:rPr>
              <a:t>shortlisted 4 winning projects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These 4 groups then polished their artefacts further and </a:t>
            </a:r>
            <a:r>
              <a:rPr lang="en-GB" b="1" dirty="0">
                <a:solidFill>
                  <a:srgbClr val="FFFF00"/>
                </a:solidFill>
              </a:rPr>
              <a:t>presented their final work at the L&amp;T Conference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718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Speech Bubble, Speech Balloon, Balloon, Bubble,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3" y="1268760"/>
            <a:ext cx="3749861" cy="35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peech, Bubble, Box, Rectangle, Shape, Message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36" y="260648"/>
            <a:ext cx="43506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68009" y="404665"/>
            <a:ext cx="3739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"The most important thing that I learnt throughout the client project was the how crucial it was to have a detailed plan of what must be done and when. The key was to have perfect </a:t>
            </a:r>
            <a:r>
              <a:rPr lang="en-GB" sz="2000" b="1" dirty="0">
                <a:solidFill>
                  <a:srgbClr val="92D050"/>
                </a:solidFill>
              </a:rPr>
              <a:t>time management</a:t>
            </a:r>
            <a:r>
              <a:rPr lang="en-GB" sz="2000" b="1" dirty="0"/>
              <a:t>."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0645" y="1838690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"In this client project I have learnt how to show my work, </a:t>
            </a:r>
            <a:r>
              <a:rPr lang="en-GB" sz="2000" b="1" dirty="0">
                <a:solidFill>
                  <a:srgbClr val="92D050"/>
                </a:solidFill>
              </a:rPr>
              <a:t>confidently</a:t>
            </a:r>
            <a:r>
              <a:rPr lang="en-GB" sz="2000" b="1" dirty="0"/>
              <a:t> to a large audience." 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48" y="5002926"/>
            <a:ext cx="1260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70" y="5018577"/>
            <a:ext cx="1260000" cy="182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66" y="5001158"/>
            <a:ext cx="1260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01158"/>
            <a:ext cx="1260000" cy="18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40" y="4994048"/>
            <a:ext cx="1260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36" y="5001157"/>
            <a:ext cx="1260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36" y="4992178"/>
            <a:ext cx="1260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611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Speech Bubble, Speech Balloon, Balloon, Bubble,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3" y="1268760"/>
            <a:ext cx="3749861" cy="35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peech, Bubble, Box, Rectangle, Shape, Message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36" y="260648"/>
            <a:ext cx="43506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68009" y="404665"/>
            <a:ext cx="3739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"The most important thing that I learnt throughout the client project was the how crucial it was to have a detailed plan of what must be done and when. The key was to have perfect </a:t>
            </a:r>
            <a:r>
              <a:rPr lang="en-GB" sz="2000" b="1" dirty="0">
                <a:solidFill>
                  <a:srgbClr val="92D050"/>
                </a:solidFill>
              </a:rPr>
              <a:t>time management</a:t>
            </a:r>
            <a:r>
              <a:rPr lang="en-GB" sz="2000" b="1" dirty="0"/>
              <a:t>."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0645" y="1838690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"In this client project I have learnt how to show my work, </a:t>
            </a:r>
            <a:r>
              <a:rPr lang="en-GB" sz="2000" b="1" dirty="0">
                <a:solidFill>
                  <a:srgbClr val="92D050"/>
                </a:solidFill>
              </a:rPr>
              <a:t>confidently</a:t>
            </a:r>
            <a:r>
              <a:rPr lang="en-GB" sz="2000" b="1" dirty="0"/>
              <a:t> to a large audience." 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48" y="5002926"/>
            <a:ext cx="1260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70" y="5018577"/>
            <a:ext cx="1260000" cy="182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66" y="5001158"/>
            <a:ext cx="1260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01158"/>
            <a:ext cx="1260000" cy="18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40" y="4994048"/>
            <a:ext cx="1260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36" y="5001157"/>
            <a:ext cx="1260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36" y="4992178"/>
            <a:ext cx="1260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87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7E39BE-F6E9-4BA9-9A30-4B6E35E90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2187798"/>
            <a:ext cx="6553545" cy="24903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02AEB2-A4F5-4DBA-A9E1-1D078C5A7DFF}"/>
              </a:ext>
            </a:extLst>
          </p:cNvPr>
          <p:cNvSpPr/>
          <p:nvPr/>
        </p:nvSpPr>
        <p:spPr>
          <a:xfrm>
            <a:off x="503130" y="2382559"/>
            <a:ext cx="399981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Case Study 2</a:t>
            </a:r>
          </a:p>
          <a:p>
            <a:pPr algn="ctr"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7295D2"/>
                </a:solidFill>
              </a:rPr>
              <a:t>Co-led experience</a:t>
            </a:r>
          </a:p>
        </p:txBody>
      </p:sp>
    </p:spTree>
    <p:extLst>
      <p:ext uri="{BB962C8B-B14F-4D97-AF65-F5344CB8AC3E}">
        <p14:creationId xmlns:p14="http://schemas.microsoft.com/office/powerpoint/2010/main" val="388838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So what is SMASH?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6F252-4EC4-4B7E-B4E3-A883C61E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093843"/>
            <a:ext cx="7886700" cy="2544418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AB084F"/>
                </a:solidFill>
              </a:rPr>
              <a:t>SMASH = 'Social Media for Academic Studies at Hallam'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SMASH is a ‘students as partners’ project which considers the potential of social media for learning.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0CB23-6378-46FD-BE66-DB8F6E0FB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151" y="5295274"/>
            <a:ext cx="4743099" cy="12680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4000" b="1" dirty="0">
                <a:solidFill>
                  <a:srgbClr val="BE0079"/>
                </a:solidFill>
                <a:latin typeface="+mn-lt"/>
              </a:rPr>
              <a:t>Students as Partners</a:t>
            </a:r>
            <a:endParaRPr sz="4000" b="1" dirty="0">
              <a:solidFill>
                <a:srgbClr val="BE0079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6F252-4EC4-4B7E-B4E3-A883C61E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715946"/>
            <a:ext cx="7886700" cy="357932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focus of this student-led special interest group began by looking at the affordances digital and social media tools can provide in and out of the classroom; as a means to organise learning; to support learning and to showcase learning.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0CB23-6378-46FD-BE66-DB8F6E0FB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151" y="5295274"/>
            <a:ext cx="474309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83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610C-C39A-4E86-B1B0-816975E4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90" y="190197"/>
            <a:ext cx="10515600" cy="1325563"/>
          </a:xfrm>
        </p:spPr>
        <p:txBody>
          <a:bodyPr/>
          <a:lstStyle/>
          <a:p>
            <a:r>
              <a:rPr lang="en-GB" b="1" dirty="0"/>
              <a:t>Continuity</a:t>
            </a:r>
          </a:p>
        </p:txBody>
      </p:sp>
      <p:grpSp>
        <p:nvGrpSpPr>
          <p:cNvPr id="24" name="Google Shape;118;p3">
            <a:extLst>
              <a:ext uri="{FF2B5EF4-FFF2-40B4-BE49-F238E27FC236}">
                <a16:creationId xmlns:a16="http://schemas.microsoft.com/office/drawing/2014/main" id="{279DF1E5-1440-4A21-A6EB-346D44BB3391}"/>
              </a:ext>
            </a:extLst>
          </p:cNvPr>
          <p:cNvGrpSpPr/>
          <p:nvPr/>
        </p:nvGrpSpPr>
        <p:grpSpPr>
          <a:xfrm>
            <a:off x="427409" y="1343059"/>
            <a:ext cx="11613880" cy="4552460"/>
            <a:chOff x="251889" y="1216844"/>
            <a:chExt cx="8710410" cy="3414345"/>
          </a:xfrm>
        </p:grpSpPr>
        <p:sp>
          <p:nvSpPr>
            <p:cNvPr id="25" name="Google Shape;119;p3">
              <a:extLst>
                <a:ext uri="{FF2B5EF4-FFF2-40B4-BE49-F238E27FC236}">
                  <a16:creationId xmlns:a16="http://schemas.microsoft.com/office/drawing/2014/main" id="{1D12F900-500B-48C5-99BF-114A8A74DC0C}"/>
                </a:ext>
              </a:extLst>
            </p:cNvPr>
            <p:cNvSpPr txBox="1"/>
            <p:nvPr/>
          </p:nvSpPr>
          <p:spPr>
            <a:xfrm>
              <a:off x="251889" y="2614669"/>
              <a:ext cx="1936800" cy="1553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en-GB" b="1" dirty="0">
                  <a:solidFill>
                    <a:srgbClr val="AB084F"/>
                  </a:solidFill>
                  <a:latin typeface="Calibri"/>
                  <a:ea typeface="Calibri"/>
                  <a:cs typeface="Calibri"/>
                  <a:sym typeface="Calibri"/>
                </a:rPr>
                <a:t>Founding Members</a:t>
              </a:r>
              <a:endParaRPr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b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Jess, </a:t>
              </a:r>
              <a:r>
                <a:rPr lang="en-GB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Corran</a:t>
              </a: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Ola and Sher 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Co-developed the three pillars model and first Guest blog post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  <a:spcBef>
                  <a:spcPts val="2133"/>
                </a:spcBef>
                <a:buClr>
                  <a:srgbClr val="000000"/>
                </a:buClr>
                <a:buSzPts val="1200"/>
              </a:pPr>
              <a:endParaRPr sz="1600" dirty="0">
                <a:solidFill>
                  <a:srgbClr val="A72A1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0;p3">
              <a:extLst>
                <a:ext uri="{FF2B5EF4-FFF2-40B4-BE49-F238E27FC236}">
                  <a16:creationId xmlns:a16="http://schemas.microsoft.com/office/drawing/2014/main" id="{D00980B7-B95C-48D1-B024-82F5C946BDC5}"/>
                </a:ext>
              </a:extLst>
            </p:cNvPr>
            <p:cNvSpPr txBox="1"/>
            <p:nvPr/>
          </p:nvSpPr>
          <p:spPr>
            <a:xfrm>
              <a:off x="2431657" y="2600686"/>
              <a:ext cx="1936800" cy="1509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en-GB" b="1" dirty="0">
                  <a:solidFill>
                    <a:srgbClr val="AB084F"/>
                  </a:solidFill>
                  <a:latin typeface="Calibri"/>
                  <a:ea typeface="Calibri"/>
                  <a:cs typeface="Calibri"/>
                  <a:sym typeface="Calibri"/>
                </a:rPr>
                <a:t>Team expanded</a:t>
              </a:r>
              <a:endParaRPr dirty="0">
                <a:solidFill>
                  <a:srgbClr val="AB084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  <a:spcBef>
                  <a:spcPts val="2133"/>
                </a:spcBef>
                <a:buClr>
                  <a:srgbClr val="000000"/>
                </a:buClr>
                <a:buSzPts val="1400"/>
              </a:pPr>
              <a:r>
                <a:rPr lang="en-GB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Corran</a:t>
              </a:r>
              <a:r>
                <a:rPr lang="en-GB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Jess +</a:t>
              </a:r>
              <a:b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Abby, Matty and Callum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rgbClr val="000000"/>
                </a:buClr>
                <a:buSzPts val="1400"/>
              </a:pP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Co-developed SMASH branding and resources, and led workshops. Presented at #SocMedHE17 and #CAN18 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1;p3">
              <a:extLst>
                <a:ext uri="{FF2B5EF4-FFF2-40B4-BE49-F238E27FC236}">
                  <a16:creationId xmlns:a16="http://schemas.microsoft.com/office/drawing/2014/main" id="{B50330E6-E725-4DEB-99C0-AFA11E2A018A}"/>
                </a:ext>
              </a:extLst>
            </p:cNvPr>
            <p:cNvSpPr txBox="1"/>
            <p:nvPr/>
          </p:nvSpPr>
          <p:spPr>
            <a:xfrm>
              <a:off x="4722071" y="2614669"/>
              <a:ext cx="1936800" cy="2016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en-GB" sz="1867" b="1" dirty="0">
                  <a:solidFill>
                    <a:srgbClr val="AB084F"/>
                  </a:solidFill>
                  <a:latin typeface="Calibri"/>
                  <a:ea typeface="Calibri"/>
                  <a:cs typeface="Calibri"/>
                  <a:sym typeface="Calibri"/>
                </a:rPr>
                <a:t>New members</a:t>
              </a:r>
              <a:endParaRPr sz="1867" dirty="0">
                <a:solidFill>
                  <a:srgbClr val="AB084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  <a:spcBef>
                  <a:spcPts val="2133"/>
                </a:spcBef>
                <a:buClr>
                  <a:srgbClr val="000000"/>
                </a:buClr>
                <a:buSzPts val="1400"/>
              </a:pPr>
              <a:r>
                <a:rPr lang="en-GB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Jess, Matty, Callum + </a:t>
              </a:r>
              <a:b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Joe, Amy and Ola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rgbClr val="000000"/>
                </a:buClr>
                <a:buSzPts val="1400"/>
              </a:pP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Developed new card resources, guest blog post and led workshops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2;p3">
              <a:extLst>
                <a:ext uri="{FF2B5EF4-FFF2-40B4-BE49-F238E27FC236}">
                  <a16:creationId xmlns:a16="http://schemas.microsoft.com/office/drawing/2014/main" id="{4A832702-4435-48B9-B10A-FE40E1FDF385}"/>
                </a:ext>
              </a:extLst>
            </p:cNvPr>
            <p:cNvSpPr txBox="1"/>
            <p:nvPr/>
          </p:nvSpPr>
          <p:spPr>
            <a:xfrm>
              <a:off x="7025499" y="2614669"/>
              <a:ext cx="1936800" cy="143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en-GB" sz="1867" b="1" dirty="0">
                  <a:solidFill>
                    <a:srgbClr val="AB084F"/>
                  </a:solidFill>
                  <a:latin typeface="Calibri"/>
                  <a:ea typeface="Calibri"/>
                  <a:cs typeface="Calibri"/>
                  <a:sym typeface="Calibri"/>
                </a:rPr>
                <a:t>Current team</a:t>
              </a:r>
              <a:endParaRPr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115000"/>
                </a:lnSpc>
                <a:spcBef>
                  <a:spcPts val="2133"/>
                </a:spcBef>
                <a:buClr>
                  <a:srgbClr val="000000"/>
                </a:buClr>
                <a:buSzPts val="1400"/>
              </a:pPr>
              <a:r>
                <a:rPr lang="en-GB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Matty +</a:t>
              </a:r>
              <a:br>
                <a:rPr lang="en-GB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Kai, Curtis and Gag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  <a:spcBef>
                  <a:spcPts val="2133"/>
                </a:spcBef>
                <a:buClr>
                  <a:srgbClr val="000000"/>
                </a:buClr>
                <a:buSzPts val="1400"/>
              </a:pP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Extending the framework and resources. Presented at SocMedHE19 and #BETT20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  <a:spcBef>
                  <a:spcPts val="2133"/>
                </a:spcBef>
                <a:buClr>
                  <a:srgbClr val="000000"/>
                </a:buClr>
                <a:buSzPts val="1400"/>
              </a:pPr>
              <a:br>
                <a:rPr lang="en-GB" sz="1867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rgbClr val="000000"/>
                </a:buClr>
                <a:buSzPts val="1400"/>
              </a:pPr>
              <a:endParaRPr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oogle Shape;123;p3">
              <a:extLst>
                <a:ext uri="{FF2B5EF4-FFF2-40B4-BE49-F238E27FC236}">
                  <a16:creationId xmlns:a16="http://schemas.microsoft.com/office/drawing/2014/main" id="{B626244E-8BE4-4660-8F3F-BA0020580455}"/>
                </a:ext>
              </a:extLst>
            </p:cNvPr>
            <p:cNvGrpSpPr/>
            <p:nvPr/>
          </p:nvGrpSpPr>
          <p:grpSpPr>
            <a:xfrm>
              <a:off x="578052" y="1238462"/>
              <a:ext cx="1285022" cy="1376207"/>
              <a:chOff x="510156" y="980852"/>
              <a:chExt cx="1285022" cy="1376207"/>
            </a:xfrm>
          </p:grpSpPr>
          <p:pic>
            <p:nvPicPr>
              <p:cNvPr id="42" name="Google Shape;124;p3">
                <a:extLst>
                  <a:ext uri="{FF2B5EF4-FFF2-40B4-BE49-F238E27FC236}">
                    <a16:creationId xmlns:a16="http://schemas.microsoft.com/office/drawing/2014/main" id="{69FBE682-A37E-4535-B87B-6824CFA78E96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8090" t="20222" r="74701" b="31286"/>
              <a:stretch/>
            </p:blipFill>
            <p:spPr>
              <a:xfrm>
                <a:off x="510156" y="980852"/>
                <a:ext cx="1285022" cy="13762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Google Shape;125;p3">
                <a:extLst>
                  <a:ext uri="{FF2B5EF4-FFF2-40B4-BE49-F238E27FC236}">
                    <a16:creationId xmlns:a16="http://schemas.microsoft.com/office/drawing/2014/main" id="{A02314D7-3C1E-4E9C-8B9E-7E5E40B06FE2}"/>
                  </a:ext>
                </a:extLst>
              </p:cNvPr>
              <p:cNvSpPr/>
              <p:nvPr/>
            </p:nvSpPr>
            <p:spPr>
              <a:xfrm>
                <a:off x="701044" y="1232730"/>
                <a:ext cx="917691" cy="906468"/>
              </a:xfrm>
              <a:prstGeom prst="ellipse">
                <a:avLst/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oogle Shape;126;p3">
              <a:extLst>
                <a:ext uri="{FF2B5EF4-FFF2-40B4-BE49-F238E27FC236}">
                  <a16:creationId xmlns:a16="http://schemas.microsoft.com/office/drawing/2014/main" id="{CB13B030-2FBC-42AB-A8FC-B2AC9204FE1A}"/>
                </a:ext>
              </a:extLst>
            </p:cNvPr>
            <p:cNvGrpSpPr/>
            <p:nvPr/>
          </p:nvGrpSpPr>
          <p:grpSpPr>
            <a:xfrm>
              <a:off x="2758554" y="1221456"/>
              <a:ext cx="1285022" cy="1376207"/>
              <a:chOff x="510156" y="980852"/>
              <a:chExt cx="1285022" cy="1376207"/>
            </a:xfrm>
          </p:grpSpPr>
          <p:pic>
            <p:nvPicPr>
              <p:cNvPr id="40" name="Google Shape;127;p3">
                <a:extLst>
                  <a:ext uri="{FF2B5EF4-FFF2-40B4-BE49-F238E27FC236}">
                    <a16:creationId xmlns:a16="http://schemas.microsoft.com/office/drawing/2014/main" id="{791BE712-4EBE-4F53-8531-503FB696BA0D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8090" t="20222" r="74701" b="31286"/>
              <a:stretch/>
            </p:blipFill>
            <p:spPr>
              <a:xfrm>
                <a:off x="510156" y="980852"/>
                <a:ext cx="1285022" cy="13762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Google Shape;128;p3">
                <a:extLst>
                  <a:ext uri="{FF2B5EF4-FFF2-40B4-BE49-F238E27FC236}">
                    <a16:creationId xmlns:a16="http://schemas.microsoft.com/office/drawing/2014/main" id="{22EB430A-9114-4EE6-89CF-61147D40EDB6}"/>
                  </a:ext>
                </a:extLst>
              </p:cNvPr>
              <p:cNvSpPr/>
              <p:nvPr/>
            </p:nvSpPr>
            <p:spPr>
              <a:xfrm>
                <a:off x="701044" y="1232730"/>
                <a:ext cx="917691" cy="906468"/>
              </a:xfrm>
              <a:prstGeom prst="ellipse">
                <a:avLst/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129;p3">
              <a:extLst>
                <a:ext uri="{FF2B5EF4-FFF2-40B4-BE49-F238E27FC236}">
                  <a16:creationId xmlns:a16="http://schemas.microsoft.com/office/drawing/2014/main" id="{2D77F882-9723-49EB-973F-27D1245D682F}"/>
                </a:ext>
              </a:extLst>
            </p:cNvPr>
            <p:cNvGrpSpPr/>
            <p:nvPr/>
          </p:nvGrpSpPr>
          <p:grpSpPr>
            <a:xfrm>
              <a:off x="5050319" y="1216844"/>
              <a:ext cx="1285022" cy="1376207"/>
              <a:chOff x="510156" y="980852"/>
              <a:chExt cx="1285022" cy="1376207"/>
            </a:xfrm>
          </p:grpSpPr>
          <p:pic>
            <p:nvPicPr>
              <p:cNvPr id="38" name="Google Shape;130;p3">
                <a:extLst>
                  <a:ext uri="{FF2B5EF4-FFF2-40B4-BE49-F238E27FC236}">
                    <a16:creationId xmlns:a16="http://schemas.microsoft.com/office/drawing/2014/main" id="{D52DC6D1-E717-4609-9831-0EEB735D1690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8090" t="20222" r="74701" b="31286"/>
              <a:stretch/>
            </p:blipFill>
            <p:spPr>
              <a:xfrm>
                <a:off x="510156" y="980852"/>
                <a:ext cx="1285022" cy="13762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" name="Google Shape;131;p3">
                <a:extLst>
                  <a:ext uri="{FF2B5EF4-FFF2-40B4-BE49-F238E27FC236}">
                    <a16:creationId xmlns:a16="http://schemas.microsoft.com/office/drawing/2014/main" id="{BD7F8E1E-5116-46DE-96F3-6B237AFAE88E}"/>
                  </a:ext>
                </a:extLst>
              </p:cNvPr>
              <p:cNvSpPr/>
              <p:nvPr/>
            </p:nvSpPr>
            <p:spPr>
              <a:xfrm>
                <a:off x="701044" y="1232730"/>
                <a:ext cx="917691" cy="906468"/>
              </a:xfrm>
              <a:prstGeom prst="ellipse">
                <a:avLst/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132;p3">
              <a:extLst>
                <a:ext uri="{FF2B5EF4-FFF2-40B4-BE49-F238E27FC236}">
                  <a16:creationId xmlns:a16="http://schemas.microsoft.com/office/drawing/2014/main" id="{C1AA3C32-AF40-4AA4-A73B-716A50D91ABA}"/>
                </a:ext>
              </a:extLst>
            </p:cNvPr>
            <p:cNvGrpSpPr/>
            <p:nvPr/>
          </p:nvGrpSpPr>
          <p:grpSpPr>
            <a:xfrm>
              <a:off x="7337367" y="1238463"/>
              <a:ext cx="1285022" cy="1376207"/>
              <a:chOff x="510156" y="980852"/>
              <a:chExt cx="1285022" cy="1376207"/>
            </a:xfrm>
          </p:grpSpPr>
          <p:pic>
            <p:nvPicPr>
              <p:cNvPr id="36" name="Google Shape;133;p3">
                <a:extLst>
                  <a:ext uri="{FF2B5EF4-FFF2-40B4-BE49-F238E27FC236}">
                    <a16:creationId xmlns:a16="http://schemas.microsoft.com/office/drawing/2014/main" id="{CCABD878-6363-48A8-8042-04878DEADA1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8090" t="20222" r="74701" b="31286"/>
              <a:stretch/>
            </p:blipFill>
            <p:spPr>
              <a:xfrm>
                <a:off x="510156" y="980852"/>
                <a:ext cx="1285022" cy="13762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" name="Google Shape;134;p3">
                <a:extLst>
                  <a:ext uri="{FF2B5EF4-FFF2-40B4-BE49-F238E27FC236}">
                    <a16:creationId xmlns:a16="http://schemas.microsoft.com/office/drawing/2014/main" id="{FF991291-E641-4508-ACF6-5632997273E0}"/>
                  </a:ext>
                </a:extLst>
              </p:cNvPr>
              <p:cNvSpPr/>
              <p:nvPr/>
            </p:nvSpPr>
            <p:spPr>
              <a:xfrm>
                <a:off x="701044" y="1232730"/>
                <a:ext cx="917691" cy="906468"/>
              </a:xfrm>
              <a:prstGeom prst="ellipse">
                <a:avLst/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" name="Google Shape;135;p3">
              <a:extLst>
                <a:ext uri="{FF2B5EF4-FFF2-40B4-BE49-F238E27FC236}">
                  <a16:creationId xmlns:a16="http://schemas.microsoft.com/office/drawing/2014/main" id="{59DE98C4-6D95-4E72-8C14-2F1E737AB30C}"/>
                </a:ext>
              </a:extLst>
            </p:cNvPr>
            <p:cNvCxnSpPr/>
            <p:nvPr/>
          </p:nvCxnSpPr>
          <p:spPr>
            <a:xfrm>
              <a:off x="1952368" y="1915297"/>
              <a:ext cx="679621" cy="0"/>
            </a:xfrm>
            <a:prstGeom prst="straightConnector1">
              <a:avLst/>
            </a:prstGeom>
            <a:noFill/>
            <a:ln w="57150" cap="flat" cmpd="sng">
              <a:solidFill>
                <a:srgbClr val="AB084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4" name="Google Shape;136;p3">
              <a:extLst>
                <a:ext uri="{FF2B5EF4-FFF2-40B4-BE49-F238E27FC236}">
                  <a16:creationId xmlns:a16="http://schemas.microsoft.com/office/drawing/2014/main" id="{A78BAF85-89BD-4C58-99D5-A02F4E927003}"/>
                </a:ext>
              </a:extLst>
            </p:cNvPr>
            <p:cNvCxnSpPr/>
            <p:nvPr/>
          </p:nvCxnSpPr>
          <p:spPr>
            <a:xfrm>
              <a:off x="4199582" y="1915297"/>
              <a:ext cx="679621" cy="0"/>
            </a:xfrm>
            <a:prstGeom prst="straightConnector1">
              <a:avLst/>
            </a:prstGeom>
            <a:noFill/>
            <a:ln w="57150" cap="flat" cmpd="sng">
              <a:solidFill>
                <a:srgbClr val="AB084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5" name="Google Shape;137;p3">
              <a:extLst>
                <a:ext uri="{FF2B5EF4-FFF2-40B4-BE49-F238E27FC236}">
                  <a16:creationId xmlns:a16="http://schemas.microsoft.com/office/drawing/2014/main" id="{8E64AAE9-D39C-4ABF-9284-3FB8FDD4BD02}"/>
                </a:ext>
              </a:extLst>
            </p:cNvPr>
            <p:cNvCxnSpPr/>
            <p:nvPr/>
          </p:nvCxnSpPr>
          <p:spPr>
            <a:xfrm>
              <a:off x="6491416" y="1915297"/>
              <a:ext cx="679621" cy="0"/>
            </a:xfrm>
            <a:prstGeom prst="straightConnector1">
              <a:avLst/>
            </a:prstGeom>
            <a:noFill/>
            <a:ln w="57150" cap="flat" cmpd="sng">
              <a:solidFill>
                <a:srgbClr val="AB084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44" name="Google Shape;138;p3">
            <a:extLst>
              <a:ext uri="{FF2B5EF4-FFF2-40B4-BE49-F238E27FC236}">
                <a16:creationId xmlns:a16="http://schemas.microsoft.com/office/drawing/2014/main" id="{380EF9F8-FFA8-4E9D-8D0D-F1278C37C41D}"/>
              </a:ext>
            </a:extLst>
          </p:cNvPr>
          <p:cNvSpPr txBox="1"/>
          <p:nvPr/>
        </p:nvSpPr>
        <p:spPr>
          <a:xfrm>
            <a:off x="1128723" y="2171300"/>
            <a:ext cx="1185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GB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2016-17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39;p3">
            <a:extLst>
              <a:ext uri="{FF2B5EF4-FFF2-40B4-BE49-F238E27FC236}">
                <a16:creationId xmlns:a16="http://schemas.microsoft.com/office/drawing/2014/main" id="{11CD2105-DCD9-4B38-863A-6BFD5A9ACD4B}"/>
              </a:ext>
            </a:extLst>
          </p:cNvPr>
          <p:cNvSpPr txBox="1"/>
          <p:nvPr/>
        </p:nvSpPr>
        <p:spPr>
          <a:xfrm>
            <a:off x="4020090" y="2171300"/>
            <a:ext cx="1185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2017-18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140;p3">
            <a:extLst>
              <a:ext uri="{FF2B5EF4-FFF2-40B4-BE49-F238E27FC236}">
                <a16:creationId xmlns:a16="http://schemas.microsoft.com/office/drawing/2014/main" id="{8B18028F-C28C-4EF8-951C-AA60684029E3}"/>
              </a:ext>
            </a:extLst>
          </p:cNvPr>
          <p:cNvSpPr txBox="1"/>
          <p:nvPr/>
        </p:nvSpPr>
        <p:spPr>
          <a:xfrm>
            <a:off x="7112523" y="2171300"/>
            <a:ext cx="1185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2018-19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41;p3">
            <a:extLst>
              <a:ext uri="{FF2B5EF4-FFF2-40B4-BE49-F238E27FC236}">
                <a16:creationId xmlns:a16="http://schemas.microsoft.com/office/drawing/2014/main" id="{3506BDA9-E9C1-44B1-A0C0-577D814F7EB7}"/>
              </a:ext>
            </a:extLst>
          </p:cNvPr>
          <p:cNvSpPr txBox="1"/>
          <p:nvPr/>
        </p:nvSpPr>
        <p:spPr>
          <a:xfrm>
            <a:off x="10141490" y="2171300"/>
            <a:ext cx="1185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2019-20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97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4000" b="1" dirty="0">
                <a:solidFill>
                  <a:srgbClr val="BE0079"/>
                </a:solidFill>
                <a:latin typeface="Calibri"/>
                <a:ea typeface="Calibri"/>
                <a:cs typeface="Calibri"/>
                <a:sym typeface="Calibri"/>
              </a:rPr>
              <a:t>Framework – The Four Pillars</a:t>
            </a:r>
            <a:endParaRPr sz="4000" b="1" dirty="0">
              <a:solidFill>
                <a:srgbClr val="BE00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5"/>
          <p:cNvGrpSpPr/>
          <p:nvPr/>
        </p:nvGrpSpPr>
        <p:grpSpPr>
          <a:xfrm>
            <a:off x="1715702" y="1679428"/>
            <a:ext cx="1797039" cy="3344229"/>
            <a:chOff x="1027720" y="940631"/>
            <a:chExt cx="2118900" cy="3573276"/>
          </a:xfrm>
        </p:grpSpPr>
        <p:pic>
          <p:nvPicPr>
            <p:cNvPr id="178" name="Google Shape;178;p5"/>
            <p:cNvPicPr preferRelativeResize="0"/>
            <p:nvPr/>
          </p:nvPicPr>
          <p:blipFill rotWithShape="1">
            <a:blip r:embed="rId3">
              <a:alphaModFix/>
            </a:blip>
            <a:srcRect l="33999" t="15603" r="32988" b="15658"/>
            <a:stretch/>
          </p:blipFill>
          <p:spPr>
            <a:xfrm>
              <a:off x="1327661" y="940631"/>
              <a:ext cx="1716046" cy="35732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9" name="Google Shape;179;p5"/>
            <p:cNvGrpSpPr/>
            <p:nvPr/>
          </p:nvGrpSpPr>
          <p:grpSpPr>
            <a:xfrm>
              <a:off x="1027720" y="2291831"/>
              <a:ext cx="2118900" cy="1434182"/>
              <a:chOff x="1073511" y="2312084"/>
              <a:chExt cx="2118900" cy="1434182"/>
            </a:xfrm>
          </p:grpSpPr>
          <p:sp>
            <p:nvSpPr>
              <p:cNvPr id="180" name="Google Shape;180;p5"/>
              <p:cNvSpPr/>
              <p:nvPr/>
            </p:nvSpPr>
            <p:spPr>
              <a:xfrm>
                <a:off x="1176116" y="2312084"/>
                <a:ext cx="2016000" cy="1388400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073511" y="2361166"/>
                <a:ext cx="2118900" cy="13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14300" algn="ctr">
                  <a:buClr>
                    <a:srgbClr val="000000"/>
                  </a:buClr>
                  <a:buSzPts val="1200"/>
                </a:pPr>
                <a:r>
                  <a:rPr lang="en-GB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Helping staff to identify and use social media tools for communication and collaboration within </a:t>
                </a:r>
                <a:r>
                  <a:rPr lang="en-GB" sz="1200">
                    <a:latin typeface="Calibri"/>
                    <a:ea typeface="Calibri"/>
                    <a:cs typeface="Calibri"/>
                    <a:sym typeface="Calibri"/>
                  </a:rPr>
                  <a:t>&amp;</a:t>
                </a:r>
                <a:r>
                  <a:rPr lang="en-GB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beyond the classroom.</a:t>
                </a:r>
                <a:endPara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5"/>
            <p:cNvGrpSpPr/>
            <p:nvPr/>
          </p:nvGrpSpPr>
          <p:grpSpPr>
            <a:xfrm>
              <a:off x="1563446" y="1069596"/>
              <a:ext cx="1179773" cy="523200"/>
              <a:chOff x="1575021" y="1069596"/>
              <a:chExt cx="1179773" cy="523200"/>
            </a:xfrm>
          </p:grpSpPr>
          <p:sp>
            <p:nvSpPr>
              <p:cNvPr id="183" name="Google Shape;183;p5"/>
              <p:cNvSpPr/>
              <p:nvPr/>
            </p:nvSpPr>
            <p:spPr>
              <a:xfrm>
                <a:off x="1616594" y="1099834"/>
                <a:ext cx="1138200" cy="462600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1575021" y="1069596"/>
                <a:ext cx="11250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14300" algn="ctr">
                  <a:buClr>
                    <a:srgbClr val="000000"/>
                  </a:buClr>
                  <a:buSzPts val="1200"/>
                </a:pPr>
                <a:r>
                  <a:rPr lang="en-GB" sz="12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Learning</a:t>
                </a:r>
                <a:br>
                  <a:rPr lang="en-GB" sz="12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2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Activities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" name="Google Shape;185;p5"/>
          <p:cNvGrpSpPr/>
          <p:nvPr/>
        </p:nvGrpSpPr>
        <p:grpSpPr>
          <a:xfrm>
            <a:off x="6181953" y="1679428"/>
            <a:ext cx="1854795" cy="3344229"/>
            <a:chOff x="5923856" y="940631"/>
            <a:chExt cx="2187000" cy="3573276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6212749" y="940631"/>
              <a:ext cx="1716046" cy="3573276"/>
              <a:chOff x="6212749" y="940631"/>
              <a:chExt cx="1716046" cy="3573276"/>
            </a:xfrm>
          </p:grpSpPr>
          <p:pic>
            <p:nvPicPr>
              <p:cNvPr id="187" name="Google Shape;187;p5"/>
              <p:cNvPicPr preferRelativeResize="0"/>
              <p:nvPr/>
            </p:nvPicPr>
            <p:blipFill rotWithShape="1">
              <a:blip r:embed="rId3">
                <a:alphaModFix/>
              </a:blip>
              <a:srcRect l="33999" t="15603" r="32988" b="15658"/>
              <a:stretch/>
            </p:blipFill>
            <p:spPr>
              <a:xfrm>
                <a:off x="6212749" y="940631"/>
                <a:ext cx="1716046" cy="357327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88" name="Google Shape;188;p5"/>
              <p:cNvGrpSpPr/>
              <p:nvPr/>
            </p:nvGrpSpPr>
            <p:grpSpPr>
              <a:xfrm>
                <a:off x="6370250" y="1065042"/>
                <a:ext cx="1274100" cy="523200"/>
                <a:chOff x="6225480" y="1162129"/>
                <a:chExt cx="1274100" cy="523200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6357681" y="1192434"/>
                  <a:ext cx="1138200" cy="462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>
                    <a:alpha val="80000"/>
                  </a:schemeClr>
                </a:solidFill>
                <a:ln w="25400" cap="flat" cmpd="sng">
                  <a:solidFill>
                    <a:srgbClr val="83005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400"/>
                  </a:pPr>
                  <a:endParaRPr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5"/>
                <p:cNvSpPr/>
                <p:nvPr/>
              </p:nvSpPr>
              <p:spPr>
                <a:xfrm>
                  <a:off x="6225480" y="1162129"/>
                  <a:ext cx="1274100" cy="52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114300" algn="ctr">
                    <a:buClr>
                      <a:srgbClr val="000000"/>
                    </a:buClr>
                    <a:buSzPts val="1200"/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Showcasing</a:t>
                  </a:r>
                  <a:br>
                    <a:rPr lang="en-GB" sz="12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</a:br>
                  <a:r>
                    <a:rPr lang="en-GB" sz="12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Learning</a:t>
                  </a:r>
                  <a:endParaRPr sz="1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1" name="Google Shape;191;p5"/>
            <p:cNvGrpSpPr/>
            <p:nvPr/>
          </p:nvGrpSpPr>
          <p:grpSpPr>
            <a:xfrm>
              <a:off x="5923856" y="2313064"/>
              <a:ext cx="2187000" cy="1433933"/>
              <a:chOff x="5805949" y="2312084"/>
              <a:chExt cx="2187000" cy="1433933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5938068" y="2312084"/>
                <a:ext cx="2016000" cy="1388400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5805949" y="2357617"/>
                <a:ext cx="2187000" cy="13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14300" algn="ctr">
                  <a:buClr>
                    <a:srgbClr val="000000"/>
                  </a:buClr>
                  <a:buSzPts val="1200"/>
                </a:pPr>
                <a:r>
                  <a:rPr lang="en-GB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Helping students to prepare digital portfolios to openly share outcomes </a:t>
                </a:r>
                <a:r>
                  <a:rPr lang="en-GB" sz="1200">
                    <a:latin typeface="Calibri"/>
                    <a:ea typeface="Calibri"/>
                    <a:cs typeface="Calibri"/>
                    <a:sym typeface="Calibri"/>
                  </a:rPr>
                  <a:t>&amp; </a:t>
                </a:r>
                <a:r>
                  <a:rPr lang="en-GB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projects to develop a professional online presence</a:t>
                </a:r>
                <a:r>
                  <a:rPr lang="en-GB" sz="1100">
                    <a:solidFill>
                      <a:schemeClr val="dk1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.</a:t>
                </a:r>
                <a:endPara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4" name="Google Shape;194;p5"/>
          <p:cNvGrpSpPr/>
          <p:nvPr/>
        </p:nvGrpSpPr>
        <p:grpSpPr>
          <a:xfrm>
            <a:off x="3956190" y="1679428"/>
            <a:ext cx="1796937" cy="3344229"/>
            <a:chOff x="3444330" y="940631"/>
            <a:chExt cx="2118779" cy="3573276"/>
          </a:xfrm>
        </p:grpSpPr>
        <p:pic>
          <p:nvPicPr>
            <p:cNvPr id="195" name="Google Shape;195;p5"/>
            <p:cNvPicPr preferRelativeResize="0"/>
            <p:nvPr/>
          </p:nvPicPr>
          <p:blipFill rotWithShape="1">
            <a:blip r:embed="rId3">
              <a:alphaModFix/>
            </a:blip>
            <a:srcRect l="33999" t="15603" r="32988" b="15658"/>
            <a:stretch/>
          </p:blipFill>
          <p:spPr>
            <a:xfrm>
              <a:off x="3704373" y="940631"/>
              <a:ext cx="1716046" cy="35732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6" name="Google Shape;196;p5"/>
            <p:cNvGrpSpPr/>
            <p:nvPr/>
          </p:nvGrpSpPr>
          <p:grpSpPr>
            <a:xfrm>
              <a:off x="3917931" y="1065042"/>
              <a:ext cx="1212857" cy="523200"/>
              <a:chOff x="3918649" y="1162129"/>
              <a:chExt cx="1212857" cy="523200"/>
            </a:xfrm>
          </p:grpSpPr>
          <p:sp>
            <p:nvSpPr>
              <p:cNvPr id="197" name="Google Shape;197;p5"/>
              <p:cNvSpPr/>
              <p:nvPr/>
            </p:nvSpPr>
            <p:spPr>
              <a:xfrm>
                <a:off x="3993306" y="1192434"/>
                <a:ext cx="1138200" cy="462600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3918649" y="1162129"/>
                <a:ext cx="1168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14300" algn="ctr">
                  <a:buClr>
                    <a:srgbClr val="000000"/>
                  </a:buClr>
                  <a:buSzPts val="1200"/>
                </a:pPr>
                <a:r>
                  <a:rPr lang="en-GB" sz="12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Organising</a:t>
                </a:r>
                <a:br>
                  <a:rPr lang="en-GB" sz="12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2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Learning</a:t>
                </a:r>
                <a:endPara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" name="Google Shape;199;p5"/>
            <p:cNvGrpSpPr/>
            <p:nvPr/>
          </p:nvGrpSpPr>
          <p:grpSpPr>
            <a:xfrm>
              <a:off x="3444330" y="2312084"/>
              <a:ext cx="2118779" cy="1426297"/>
              <a:chOff x="3433703" y="2312084"/>
              <a:chExt cx="2118779" cy="1426297"/>
            </a:xfrm>
          </p:grpSpPr>
          <p:sp>
            <p:nvSpPr>
              <p:cNvPr id="200" name="Google Shape;200;p5"/>
              <p:cNvSpPr/>
              <p:nvPr/>
            </p:nvSpPr>
            <p:spPr>
              <a:xfrm>
                <a:off x="3536482" y="2312084"/>
                <a:ext cx="2016000" cy="1388400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3433703" y="2353281"/>
                <a:ext cx="2101200" cy="13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14300" algn="ctr">
                  <a:buClr>
                    <a:srgbClr val="000000"/>
                  </a:buClr>
                  <a:buSzPts val="1200"/>
                </a:pPr>
                <a:r>
                  <a:rPr lang="en-GB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Helping students </a:t>
                </a:r>
                <a:r>
                  <a:rPr lang="en-GB" sz="1200">
                    <a:latin typeface="Calibri"/>
                    <a:ea typeface="Calibri"/>
                    <a:cs typeface="Calibri"/>
                    <a:sym typeface="Calibri"/>
                  </a:rPr>
                  <a:t>&amp;</a:t>
                </a:r>
                <a:r>
                  <a:rPr lang="en-GB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staff to identify </a:t>
                </a:r>
                <a:r>
                  <a:rPr lang="en-GB" sz="1200">
                    <a:latin typeface="Calibri"/>
                    <a:ea typeface="Calibri"/>
                    <a:cs typeface="Calibri"/>
                    <a:sym typeface="Calibri"/>
                  </a:rPr>
                  <a:t>&amp;</a:t>
                </a:r>
                <a:r>
                  <a:rPr lang="en-GB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use relevant social media tools to curate </a:t>
                </a:r>
                <a:r>
                  <a:rPr lang="en-GB" sz="1200">
                    <a:latin typeface="Calibri"/>
                    <a:ea typeface="Calibri"/>
                    <a:cs typeface="Calibri"/>
                    <a:sym typeface="Calibri"/>
                  </a:rPr>
                  <a:t>&amp; </a:t>
                </a:r>
                <a:r>
                  <a:rPr lang="en-GB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organise information relating to learning.</a:t>
                </a:r>
                <a:endPara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" name="Google Shape;202;p5"/>
          <p:cNvGrpSpPr/>
          <p:nvPr/>
        </p:nvGrpSpPr>
        <p:grpSpPr>
          <a:xfrm>
            <a:off x="8465577" y="1679428"/>
            <a:ext cx="1818411" cy="3344229"/>
            <a:chOff x="5945314" y="940631"/>
            <a:chExt cx="2144100" cy="3573276"/>
          </a:xfrm>
        </p:grpSpPr>
        <p:grpSp>
          <p:nvGrpSpPr>
            <p:cNvPr id="203" name="Google Shape;203;p5"/>
            <p:cNvGrpSpPr/>
            <p:nvPr/>
          </p:nvGrpSpPr>
          <p:grpSpPr>
            <a:xfrm>
              <a:off x="6212749" y="940631"/>
              <a:ext cx="1716046" cy="3573276"/>
              <a:chOff x="6212749" y="940631"/>
              <a:chExt cx="1716046" cy="3573276"/>
            </a:xfrm>
          </p:grpSpPr>
          <p:pic>
            <p:nvPicPr>
              <p:cNvPr id="204" name="Google Shape;204;p5"/>
              <p:cNvPicPr preferRelativeResize="0"/>
              <p:nvPr/>
            </p:nvPicPr>
            <p:blipFill rotWithShape="1">
              <a:blip r:embed="rId3">
                <a:alphaModFix/>
              </a:blip>
              <a:srcRect l="33999" t="15603" r="32988" b="15658"/>
              <a:stretch/>
            </p:blipFill>
            <p:spPr>
              <a:xfrm>
                <a:off x="6212749" y="940631"/>
                <a:ext cx="1716046" cy="357327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05" name="Google Shape;205;p5"/>
              <p:cNvGrpSpPr/>
              <p:nvPr/>
            </p:nvGrpSpPr>
            <p:grpSpPr>
              <a:xfrm>
                <a:off x="6370250" y="1065042"/>
                <a:ext cx="1274100" cy="523200"/>
                <a:chOff x="6225480" y="1162129"/>
                <a:chExt cx="1274100" cy="523200"/>
              </a:xfrm>
            </p:grpSpPr>
            <p:sp>
              <p:nvSpPr>
                <p:cNvPr id="206" name="Google Shape;206;p5"/>
                <p:cNvSpPr/>
                <p:nvPr/>
              </p:nvSpPr>
              <p:spPr>
                <a:xfrm>
                  <a:off x="6357681" y="1192434"/>
                  <a:ext cx="1138200" cy="462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>
                    <a:alpha val="80000"/>
                  </a:schemeClr>
                </a:solidFill>
                <a:ln w="25400" cap="flat" cmpd="sng">
                  <a:solidFill>
                    <a:srgbClr val="83005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400"/>
                  </a:pPr>
                  <a:endParaRPr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5"/>
                <p:cNvSpPr/>
                <p:nvPr/>
              </p:nvSpPr>
              <p:spPr>
                <a:xfrm>
                  <a:off x="6225480" y="1162129"/>
                  <a:ext cx="1274100" cy="52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114300" algn="ctr">
                    <a:buClr>
                      <a:srgbClr val="000000"/>
                    </a:buClr>
                    <a:buSzPts val="1200"/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Student</a:t>
                  </a:r>
                  <a:endParaRPr sz="12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114300" algn="ctr">
                    <a:buClr>
                      <a:srgbClr val="000000"/>
                    </a:buClr>
                    <a:buSzPts val="1200"/>
                  </a:pPr>
                  <a:r>
                    <a:rPr lang="en-GB" sz="12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Support</a:t>
                  </a:r>
                  <a:endParaRPr sz="12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8" name="Google Shape;208;p5"/>
            <p:cNvGrpSpPr/>
            <p:nvPr/>
          </p:nvGrpSpPr>
          <p:grpSpPr>
            <a:xfrm>
              <a:off x="5945314" y="2313064"/>
              <a:ext cx="2144100" cy="1462287"/>
              <a:chOff x="5827407" y="2312084"/>
              <a:chExt cx="2144100" cy="1462287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5938068" y="2312084"/>
                <a:ext cx="2016000" cy="1388400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5827407" y="2389271"/>
                <a:ext cx="2144100" cy="13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14300" algn="ctr">
                  <a:buClr>
                    <a:schemeClr val="dk1"/>
                  </a:buClr>
                  <a:buSzPts val="1200"/>
                </a:pPr>
                <a:r>
                  <a:rPr lang="en-GB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Helping students to find resources online to support their wellbeing </a:t>
                </a:r>
                <a:r>
                  <a:rPr lang="en-GB" sz="1200">
                    <a:latin typeface="Calibri"/>
                    <a:ea typeface="Calibri"/>
                    <a:cs typeface="Calibri"/>
                    <a:sym typeface="Calibri"/>
                  </a:rPr>
                  <a:t>&amp; </a:t>
                </a:r>
                <a:r>
                  <a:rPr lang="en-GB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academic studies whilst at University.</a:t>
                </a:r>
                <a:endPara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18CE5BC-D893-497A-9787-94A1E108B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151" y="5295274"/>
            <a:ext cx="4743099" cy="126807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4000" b="1" dirty="0">
                <a:solidFill>
                  <a:srgbClr val="BE0079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4000" b="1" dirty="0">
              <a:solidFill>
                <a:srgbClr val="BE00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 descr="https://lh6.googleusercontent.com/8DmIGS0mWdsYaO7hSmUGeO2SjJ3SgwL2XiMzmr6OH0AcCJQppKRvhwhMfD4p3LfymX5jpMVRlCisCVEFOBTMHjDn5chLdABOPBLv6pzDguOMom3PJZZoF_tihEsAl0DzSRjBcz95Q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3322" y="3802825"/>
            <a:ext cx="3055472" cy="1362575"/>
          </a:xfrm>
          <a:prstGeom prst="rect">
            <a:avLst/>
          </a:prstGeom>
          <a:noFill/>
          <a:ln w="38100" cap="flat" cmpd="sng">
            <a:solidFill>
              <a:srgbClr val="83005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7" name="Google Shape;217;p6" descr="https://lh4.googleusercontent.com/qbfqyDHDEud5hw0ZVtjl-tQ5bLwHL-nmWsFWPjnTuceXc5wnDsCQoJXQ3-2HaoQDvTkCE-IU-qzFl4-6J56KpwUDkDkuJRb0nqiVNj9dZqnftvTWI6xhLUGmZcMmAhY8i004nGQs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332321" y="3489729"/>
            <a:ext cx="1491581" cy="1988775"/>
          </a:xfrm>
          <a:prstGeom prst="rect">
            <a:avLst/>
          </a:prstGeom>
          <a:noFill/>
          <a:ln w="38100" cap="flat" cmpd="sng">
            <a:solidFill>
              <a:srgbClr val="83005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" name="Google Shape;218;p6"/>
          <p:cNvSpPr txBox="1"/>
          <p:nvPr/>
        </p:nvSpPr>
        <p:spPr>
          <a:xfrm>
            <a:off x="5004845" y="2730995"/>
            <a:ext cx="2352426" cy="65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 blog post for Sheffield Hallam University and Social Media for learning blog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200"/>
            </a:pPr>
            <a:endParaRPr sz="1200">
              <a:solidFill>
                <a:srgbClr val="A72A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4256770" y="5576190"/>
            <a:ext cx="37930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400" b="1" dirty="0">
                <a:solidFill>
                  <a:srgbClr val="AB084F"/>
                </a:solidFill>
                <a:latin typeface="Calibri"/>
                <a:ea typeface="Calibri"/>
                <a:cs typeface="Calibri"/>
                <a:sym typeface="Calibri"/>
              </a:rPr>
              <a:t>All have been given a Creative Commons License</a:t>
            </a:r>
            <a:endParaRPr sz="1400" b="1" dirty="0">
              <a:solidFill>
                <a:srgbClr val="AB0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1611745" y="2731451"/>
            <a:ext cx="284632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 Things you can use…</a:t>
            </a:r>
            <a:b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*[add social media tool] </a:t>
            </a:r>
            <a:b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learning and teaching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7925224" y="2731451"/>
            <a:ext cx="26565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Social Media </a:t>
            </a:r>
            <a:b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want to achieve and how can social media help</a:t>
            </a:r>
            <a:endParaRPr sz="1400" b="1">
              <a:solidFill>
                <a:srgbClr val="AB0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6"/>
          <p:cNvGrpSpPr/>
          <p:nvPr/>
        </p:nvGrpSpPr>
        <p:grpSpPr>
          <a:xfrm>
            <a:off x="2495707" y="1529915"/>
            <a:ext cx="1078394" cy="1164407"/>
            <a:chOff x="578052" y="1238462"/>
            <a:chExt cx="1285022" cy="1376207"/>
          </a:xfrm>
        </p:grpSpPr>
        <p:grpSp>
          <p:nvGrpSpPr>
            <p:cNvPr id="223" name="Google Shape;223;p6"/>
            <p:cNvGrpSpPr/>
            <p:nvPr/>
          </p:nvGrpSpPr>
          <p:grpSpPr>
            <a:xfrm>
              <a:off x="578052" y="1238462"/>
              <a:ext cx="1285022" cy="1376207"/>
              <a:chOff x="510156" y="980852"/>
              <a:chExt cx="1285022" cy="1376207"/>
            </a:xfrm>
          </p:grpSpPr>
          <p:pic>
            <p:nvPicPr>
              <p:cNvPr id="224" name="Google Shape;224;p6"/>
              <p:cNvPicPr preferRelativeResize="0"/>
              <p:nvPr/>
            </p:nvPicPr>
            <p:blipFill rotWithShape="1">
              <a:blip r:embed="rId5">
                <a:alphaModFix/>
              </a:blip>
              <a:srcRect l="8090" t="20222" r="74701" b="31286"/>
              <a:stretch/>
            </p:blipFill>
            <p:spPr>
              <a:xfrm>
                <a:off x="510156" y="980852"/>
                <a:ext cx="1285022" cy="13762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5" name="Google Shape;225;p6"/>
              <p:cNvSpPr/>
              <p:nvPr/>
            </p:nvSpPr>
            <p:spPr>
              <a:xfrm>
                <a:off x="701044" y="1232730"/>
                <a:ext cx="917691" cy="906468"/>
              </a:xfrm>
              <a:prstGeom prst="ellipse">
                <a:avLst/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6"/>
            <p:cNvSpPr txBox="1"/>
            <p:nvPr/>
          </p:nvSpPr>
          <p:spPr>
            <a:xfrm>
              <a:off x="674008" y="1588194"/>
              <a:ext cx="10932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  <a:buClr>
                  <a:srgbClr val="000000"/>
                </a:buClr>
                <a:buSzPts val="1200"/>
              </a:pPr>
              <a:r>
                <a:rPr lang="en-GB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CARD ACTIVITY</a:t>
              </a:r>
              <a:br>
                <a:rPr lang="en-GB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6"/>
          <p:cNvGrpSpPr/>
          <p:nvPr/>
        </p:nvGrpSpPr>
        <p:grpSpPr>
          <a:xfrm>
            <a:off x="5641861" y="1529915"/>
            <a:ext cx="1078394" cy="1164407"/>
            <a:chOff x="578052" y="1238462"/>
            <a:chExt cx="1285022" cy="1376207"/>
          </a:xfrm>
        </p:grpSpPr>
        <p:grpSp>
          <p:nvGrpSpPr>
            <p:cNvPr id="228" name="Google Shape;228;p6"/>
            <p:cNvGrpSpPr/>
            <p:nvPr/>
          </p:nvGrpSpPr>
          <p:grpSpPr>
            <a:xfrm>
              <a:off x="578052" y="1238462"/>
              <a:ext cx="1285022" cy="1376207"/>
              <a:chOff x="510156" y="980852"/>
              <a:chExt cx="1285022" cy="1376207"/>
            </a:xfrm>
          </p:grpSpPr>
          <p:pic>
            <p:nvPicPr>
              <p:cNvPr id="229" name="Google Shape;229;p6"/>
              <p:cNvPicPr preferRelativeResize="0"/>
              <p:nvPr/>
            </p:nvPicPr>
            <p:blipFill rotWithShape="1">
              <a:blip r:embed="rId5">
                <a:alphaModFix/>
              </a:blip>
              <a:srcRect l="8090" t="20222" r="74701" b="31286"/>
              <a:stretch/>
            </p:blipFill>
            <p:spPr>
              <a:xfrm>
                <a:off x="510156" y="980852"/>
                <a:ext cx="1285022" cy="13762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0" name="Google Shape;230;p6"/>
              <p:cNvSpPr/>
              <p:nvPr/>
            </p:nvSpPr>
            <p:spPr>
              <a:xfrm>
                <a:off x="701044" y="1232730"/>
                <a:ext cx="917691" cy="906468"/>
              </a:xfrm>
              <a:prstGeom prst="ellipse">
                <a:avLst/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6"/>
            <p:cNvSpPr txBox="1"/>
            <p:nvPr/>
          </p:nvSpPr>
          <p:spPr>
            <a:xfrm>
              <a:off x="686929" y="1591704"/>
              <a:ext cx="1093115" cy="575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  <a:buClr>
                  <a:srgbClr val="000000"/>
                </a:buClr>
                <a:buSzPts val="1200"/>
              </a:pPr>
              <a:r>
                <a:rPr lang="en-GB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BLOG POSTS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6"/>
          <p:cNvGrpSpPr/>
          <p:nvPr/>
        </p:nvGrpSpPr>
        <p:grpSpPr>
          <a:xfrm>
            <a:off x="8714287" y="1529914"/>
            <a:ext cx="1078394" cy="1164407"/>
            <a:chOff x="578052" y="1238462"/>
            <a:chExt cx="1285022" cy="1376207"/>
          </a:xfrm>
        </p:grpSpPr>
        <p:grpSp>
          <p:nvGrpSpPr>
            <p:cNvPr id="233" name="Google Shape;233;p6"/>
            <p:cNvGrpSpPr/>
            <p:nvPr/>
          </p:nvGrpSpPr>
          <p:grpSpPr>
            <a:xfrm>
              <a:off x="578052" y="1238462"/>
              <a:ext cx="1285022" cy="1376207"/>
              <a:chOff x="510156" y="980852"/>
              <a:chExt cx="1285022" cy="1376207"/>
            </a:xfrm>
          </p:grpSpPr>
          <p:pic>
            <p:nvPicPr>
              <p:cNvPr id="234" name="Google Shape;234;p6"/>
              <p:cNvPicPr preferRelativeResize="0"/>
              <p:nvPr/>
            </p:nvPicPr>
            <p:blipFill rotWithShape="1">
              <a:blip r:embed="rId5">
                <a:alphaModFix/>
              </a:blip>
              <a:srcRect l="8090" t="20222" r="74701" b="31286"/>
              <a:stretch/>
            </p:blipFill>
            <p:spPr>
              <a:xfrm>
                <a:off x="510156" y="980852"/>
                <a:ext cx="1285022" cy="13762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5" name="Google Shape;235;p6"/>
              <p:cNvSpPr/>
              <p:nvPr/>
            </p:nvSpPr>
            <p:spPr>
              <a:xfrm>
                <a:off x="701044" y="1232730"/>
                <a:ext cx="917691" cy="906468"/>
              </a:xfrm>
              <a:prstGeom prst="ellipse">
                <a:avLst/>
              </a:prstGeom>
              <a:solidFill>
                <a:schemeClr val="lt1">
                  <a:alpha val="80000"/>
                </a:schemeClr>
              </a:solidFill>
              <a:ln w="25400" cap="flat" cmpd="sng">
                <a:solidFill>
                  <a:srgbClr val="8300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6"/>
            <p:cNvSpPr txBox="1"/>
            <p:nvPr/>
          </p:nvSpPr>
          <p:spPr>
            <a:xfrm>
              <a:off x="686929" y="1568467"/>
              <a:ext cx="1093115" cy="575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  <a:buClr>
                  <a:srgbClr val="000000"/>
                </a:buClr>
                <a:buSzPts val="1200"/>
              </a:pPr>
              <a:r>
                <a:rPr lang="en-GB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CARD ACTIVITY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7" name="Google Shape;23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8302" y="3738327"/>
            <a:ext cx="1730375" cy="1491575"/>
          </a:xfrm>
          <a:prstGeom prst="rect">
            <a:avLst/>
          </a:prstGeom>
          <a:noFill/>
          <a:ln w="38100" cap="flat" cmpd="sng">
            <a:solidFill>
              <a:srgbClr val="83005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4000" b="1" dirty="0">
                <a:solidFill>
                  <a:srgbClr val="BE0079"/>
                </a:solidFill>
                <a:latin typeface="+mn-lt"/>
              </a:rPr>
              <a:t>Workshops</a:t>
            </a:r>
            <a:endParaRPr sz="4000" b="1" dirty="0">
              <a:solidFill>
                <a:srgbClr val="BE0079"/>
              </a:solidFill>
              <a:latin typeface="+mn-lt"/>
            </a:endParaRPr>
          </a:p>
        </p:txBody>
      </p:sp>
      <p:sp>
        <p:nvSpPr>
          <p:cNvPr id="243" name="Google Shape;243;p7"/>
          <p:cNvSpPr txBox="1">
            <a:spLocks noGrp="1"/>
          </p:cNvSpPr>
          <p:nvPr>
            <p:ph idx="1"/>
          </p:nvPr>
        </p:nvSpPr>
        <p:spPr>
          <a:xfrm>
            <a:off x="2152650" y="1338471"/>
            <a:ext cx="7886700" cy="48384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 SMASH team have led workshops with staff and students. Using the cards, participants have engaged in conversations about how social media can be used to enhance learning and teaching; aid collaborative group work and showcase the work students are doing.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67DE4-A9B6-4EA6-A644-30FC45485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151" y="5295274"/>
            <a:ext cx="4743099" cy="1268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E6385-860A-4AB6-8AD8-487443DD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Co-curricular vs Extra-curricular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9060B-3D1C-464B-97A5-FEC640CED62F}"/>
              </a:ext>
            </a:extLst>
          </p:cNvPr>
          <p:cNvSpPr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Generally speaking, </a:t>
            </a:r>
            <a:r>
              <a:rPr lang="en-US" sz="3200" b="1" i="1" dirty="0">
                <a:solidFill>
                  <a:srgbClr val="0169C8"/>
                </a:solidFill>
              </a:rPr>
              <a:t>co-curricular</a:t>
            </a:r>
            <a:r>
              <a:rPr lang="en-US" sz="3200" dirty="0"/>
              <a:t> activities are an extension of the formal learning experiences in a course or academic program, while </a:t>
            </a:r>
            <a:r>
              <a:rPr lang="en-US" sz="3200" b="1" i="1" dirty="0">
                <a:solidFill>
                  <a:srgbClr val="0169C8"/>
                </a:solidFill>
              </a:rPr>
              <a:t>extracurricular</a:t>
            </a:r>
            <a:r>
              <a:rPr lang="en-US" sz="3200" b="1" dirty="0">
                <a:solidFill>
                  <a:srgbClr val="0169C8"/>
                </a:solidFill>
              </a:rPr>
              <a:t> </a:t>
            </a:r>
            <a:r>
              <a:rPr lang="en-US" sz="3200" dirty="0"/>
              <a:t>activities may be offered or coordinated by a school/college/university but may not be explicitly connected to academic learning. </a:t>
            </a:r>
          </a:p>
        </p:txBody>
      </p:sp>
    </p:spTree>
    <p:extLst>
      <p:ext uri="{BB962C8B-B14F-4D97-AF65-F5344CB8AC3E}">
        <p14:creationId xmlns:p14="http://schemas.microsoft.com/office/powerpoint/2010/main" val="2178050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F918-9CAA-418F-8057-6626C678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BE0079"/>
                </a:solidFill>
                <a:latin typeface="+mn-lt"/>
              </a:rPr>
              <a:t>Guest blog post 1</a:t>
            </a:r>
            <a:br>
              <a:rPr lang="en-GB" sz="4000" b="1" dirty="0">
                <a:solidFill>
                  <a:srgbClr val="BE0079"/>
                </a:solidFill>
                <a:latin typeface="+mn-lt"/>
              </a:rPr>
            </a:br>
            <a:r>
              <a:rPr lang="en-GB" sz="4000" b="1" dirty="0">
                <a:solidFill>
                  <a:srgbClr val="BE0079"/>
                </a:solidFill>
                <a:latin typeface="+mn-lt"/>
              </a:rPr>
              <a:t>in response to COVID19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D01C01-93CD-4ED7-83F4-FDF7F59F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036606"/>
            <a:ext cx="7886700" cy="414035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Guest post: A student toolkit to help you tackle remote learning written by students for students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D7A400-757D-4AB4-87C4-879474243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49" y="3314700"/>
            <a:ext cx="4597399" cy="2586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A02DA5-1B97-4090-8FCA-2EF5D0020402}"/>
              </a:ext>
            </a:extLst>
          </p:cNvPr>
          <p:cNvSpPr/>
          <p:nvPr/>
        </p:nvSpPr>
        <p:spPr>
          <a:xfrm>
            <a:off x="2082801" y="6246654"/>
            <a:ext cx="8178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3"/>
              </a:rPr>
              <a:t>https://socialmediaforlearning.com/2020/03/22/guest-post-a-student-toolkit-to-help-you-tackle-remote-learning-written-by-students-for-students/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31501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0C5669-FE83-44A0-940B-8AD03884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BE0079"/>
                </a:solidFill>
                <a:latin typeface="+mn-lt"/>
              </a:rPr>
              <a:t>Impact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784AA-6A76-42B5-A392-AB4E0D516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697891"/>
            <a:ext cx="11220450" cy="444032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D9775E4-ACDD-4BD6-BA20-A5830D1C98BD}"/>
              </a:ext>
            </a:extLst>
          </p:cNvPr>
          <p:cNvSpPr/>
          <p:nvPr/>
        </p:nvSpPr>
        <p:spPr>
          <a:xfrm>
            <a:off x="10765154" y="5312244"/>
            <a:ext cx="857251" cy="918376"/>
          </a:xfrm>
          <a:prstGeom prst="ellipse">
            <a:avLst/>
          </a:prstGeom>
          <a:noFill/>
          <a:ln w="38100">
            <a:solidFill>
              <a:srgbClr val="BE0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95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F918-9CAA-418F-8057-6626C678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BE0079"/>
                </a:solidFill>
                <a:latin typeface="+mn-lt"/>
              </a:rPr>
              <a:t>Guest blog post 2</a:t>
            </a:r>
            <a:br>
              <a:rPr lang="en-GB" sz="4000" b="1" dirty="0">
                <a:solidFill>
                  <a:srgbClr val="BE0079"/>
                </a:solidFill>
                <a:latin typeface="+mn-lt"/>
              </a:rPr>
            </a:br>
            <a:r>
              <a:rPr lang="en-GB" sz="4000" b="1" dirty="0">
                <a:solidFill>
                  <a:srgbClr val="BE0079"/>
                </a:solidFill>
                <a:latin typeface="+mn-lt"/>
              </a:rPr>
              <a:t>in response to COVID19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D01C01-93CD-4ED7-83F4-FDF7F59F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425" y="1990725"/>
            <a:ext cx="7886700" cy="41862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 remote learning guide written by students for students: How to ensure your remote learning experience is effective, supportive and fun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6B95C9-C6DE-4B82-B1D7-1C46C23327EE}"/>
              </a:ext>
            </a:extLst>
          </p:cNvPr>
          <p:cNvSpPr/>
          <p:nvPr/>
        </p:nvSpPr>
        <p:spPr>
          <a:xfrm>
            <a:off x="2047875" y="6176963"/>
            <a:ext cx="8096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hlinkClick r:id="rId2"/>
              </a:rPr>
              <a:t>https://socialmediaforlearning.com/2020/03/31/guest-post-2-a-remote-learning-guide-written-by-students-for-students-how-to-ensure-your-remote-learning-experience-is-effective-supportive-and-fun-shusmash/</a:t>
            </a:r>
            <a:endParaRPr lang="en-GB" sz="1000" dirty="0"/>
          </a:p>
        </p:txBody>
      </p:sp>
      <p:pic>
        <p:nvPicPr>
          <p:cNvPr id="7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2EB34286-7405-48C9-9241-A44F9AE0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1" y="3429001"/>
            <a:ext cx="4089399" cy="23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4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12B70-1031-4A65-B7F0-862CA192F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644064"/>
            <a:ext cx="11525250" cy="48488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0C5669-FE83-44A0-940B-8AD03884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BE0079"/>
                </a:solidFill>
                <a:latin typeface="+mn-lt"/>
              </a:rPr>
              <a:t>Impact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9775E4-ACDD-4BD6-BA20-A5830D1C98BD}"/>
              </a:ext>
            </a:extLst>
          </p:cNvPr>
          <p:cNvSpPr/>
          <p:nvPr/>
        </p:nvSpPr>
        <p:spPr>
          <a:xfrm>
            <a:off x="11001374" y="5574499"/>
            <a:ext cx="857251" cy="918376"/>
          </a:xfrm>
          <a:prstGeom prst="ellipse">
            <a:avLst/>
          </a:prstGeom>
          <a:noFill/>
          <a:ln w="38100">
            <a:solidFill>
              <a:srgbClr val="BE0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15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169E-CD34-4926-A81F-0455C4A1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BE0079"/>
                </a:solidFill>
                <a:latin typeface="+mn-lt"/>
              </a:rPr>
              <a:t>Outcomes from the student’s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94EE1-28D1-48A8-B66C-5ECAAD5F6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614"/>
            <a:ext cx="723519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They developed a virtual community of practice (VCoP) and co-learning network.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Presented at external conferences: University of Winchester, Edge Hill University, BETT conference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Published an article: </a:t>
            </a:r>
            <a:r>
              <a:rPr lang="en-GB" b="1" dirty="0">
                <a:solidFill>
                  <a:srgbClr val="BE0079"/>
                </a:solidFill>
              </a:rPr>
              <a:t>‘</a:t>
            </a:r>
            <a:r>
              <a:rPr lang="en-US" b="1" dirty="0">
                <a:solidFill>
                  <a:srgbClr val="BE0079"/>
                </a:solidFill>
              </a:rPr>
              <a:t>A SMASHing approach for developing staff and student digital capabilities within a Community of Practice’</a:t>
            </a:r>
            <a:r>
              <a:rPr lang="en-US" b="1" i="1" dirty="0">
                <a:solidFill>
                  <a:srgbClr val="BE0079"/>
                </a:solidFill>
              </a:rPr>
              <a:t>. </a:t>
            </a:r>
            <a:r>
              <a:rPr lang="en-US" i="1" dirty="0"/>
              <a:t>Journal of Educational Innovation, Partnership and Change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dedicated space to share what they have achieved </a:t>
            </a:r>
            <a:r>
              <a:rPr lang="en-GB" dirty="0">
                <a:hlinkClick r:id="rId2"/>
              </a:rPr>
              <a:t>https://socialmediaforlearning.com/smash/</a:t>
            </a:r>
            <a:endParaRPr lang="en-GB" dirty="0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55A87EE-58E6-4102-AB04-EF9AD3F8C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8" r="19522"/>
          <a:stretch/>
        </p:blipFill>
        <p:spPr>
          <a:xfrm>
            <a:off x="8161020" y="1994314"/>
            <a:ext cx="3276600" cy="3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66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EB24-A8E3-47DC-B27C-F8B58180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Value of a virtual community of practice (VCoP)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B295E-49AD-4841-9604-B96DC7DCC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AB084F"/>
                </a:solidFill>
              </a:rPr>
              <a:t>Key themes:</a:t>
            </a:r>
          </a:p>
          <a:p>
            <a:r>
              <a:rPr lang="en-GB" dirty="0"/>
              <a:t>Peer learning - the significance of helping others learn; </a:t>
            </a:r>
          </a:p>
          <a:p>
            <a:r>
              <a:rPr lang="en-GB" dirty="0"/>
              <a:t>Confident communication - learning to utilise different media to suit the situation and task at hand; </a:t>
            </a:r>
          </a:p>
          <a:p>
            <a:r>
              <a:rPr lang="en-GB" dirty="0"/>
              <a:t>Companionship and teamwork - taking ownership and supporting each other to work collaboratively; </a:t>
            </a:r>
          </a:p>
          <a:p>
            <a:r>
              <a:rPr lang="en-GB" dirty="0"/>
              <a:t>Transferable skills - recognition that these skills can be applied in the workplace.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(Beckingham et al 2019)</a:t>
            </a:r>
          </a:p>
        </p:txBody>
      </p:sp>
    </p:spTree>
    <p:extLst>
      <p:ext uri="{BB962C8B-B14F-4D97-AF65-F5344CB8AC3E}">
        <p14:creationId xmlns:p14="http://schemas.microsoft.com/office/powerpoint/2010/main" val="1330806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11"/>
          <p:cNvGrpSpPr/>
          <p:nvPr/>
        </p:nvGrpSpPr>
        <p:grpSpPr>
          <a:xfrm>
            <a:off x="2851632" y="2027356"/>
            <a:ext cx="1391947" cy="1502969"/>
            <a:chOff x="510156" y="980852"/>
            <a:chExt cx="1285022" cy="1376207"/>
          </a:xfrm>
        </p:grpSpPr>
        <p:pic>
          <p:nvPicPr>
            <p:cNvPr id="306" name="Google Shape;306;p11"/>
            <p:cNvPicPr preferRelativeResize="0"/>
            <p:nvPr/>
          </p:nvPicPr>
          <p:blipFill rotWithShape="1">
            <a:blip r:embed="rId3">
              <a:alphaModFix amt="70000"/>
            </a:blip>
            <a:srcRect l="8090" t="20222" r="74701" b="31286"/>
            <a:stretch/>
          </p:blipFill>
          <p:spPr>
            <a:xfrm>
              <a:off x="510156" y="980852"/>
              <a:ext cx="1285022" cy="1376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11"/>
            <p:cNvSpPr/>
            <p:nvPr/>
          </p:nvSpPr>
          <p:spPr>
            <a:xfrm>
              <a:off x="701044" y="1232730"/>
              <a:ext cx="917691" cy="906468"/>
            </a:xfrm>
            <a:prstGeom prst="ellipse">
              <a:avLst/>
            </a:prstGeom>
            <a:solidFill>
              <a:schemeClr val="lt1">
                <a:alpha val="60000"/>
              </a:schemeClr>
            </a:solidFill>
            <a:ln w="25400" cap="flat" cmpd="sng">
              <a:solidFill>
                <a:srgbClr val="830056">
                  <a:alpha val="4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11"/>
          <p:cNvGrpSpPr/>
          <p:nvPr/>
        </p:nvGrpSpPr>
        <p:grpSpPr>
          <a:xfrm>
            <a:off x="7846800" y="2025321"/>
            <a:ext cx="1391947" cy="1502969"/>
            <a:chOff x="510156" y="980852"/>
            <a:chExt cx="1285022" cy="1376207"/>
          </a:xfrm>
        </p:grpSpPr>
        <p:pic>
          <p:nvPicPr>
            <p:cNvPr id="309" name="Google Shape;309;p11"/>
            <p:cNvPicPr preferRelativeResize="0"/>
            <p:nvPr/>
          </p:nvPicPr>
          <p:blipFill rotWithShape="1">
            <a:blip r:embed="rId3">
              <a:alphaModFix amt="70000"/>
            </a:blip>
            <a:srcRect l="8090" t="20222" r="74701" b="31286"/>
            <a:stretch/>
          </p:blipFill>
          <p:spPr>
            <a:xfrm>
              <a:off x="510156" y="980852"/>
              <a:ext cx="1285022" cy="1376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11"/>
            <p:cNvSpPr/>
            <p:nvPr/>
          </p:nvSpPr>
          <p:spPr>
            <a:xfrm>
              <a:off x="701044" y="1232730"/>
              <a:ext cx="917691" cy="906468"/>
            </a:xfrm>
            <a:prstGeom prst="ellipse">
              <a:avLst/>
            </a:prstGeom>
            <a:solidFill>
              <a:schemeClr val="lt1">
                <a:alpha val="60000"/>
              </a:schemeClr>
            </a:solidFill>
            <a:ln w="25400" cap="flat" cmpd="sng">
              <a:solidFill>
                <a:srgbClr val="830056">
                  <a:alpha val="4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11"/>
          <p:cNvGrpSpPr/>
          <p:nvPr/>
        </p:nvGrpSpPr>
        <p:grpSpPr>
          <a:xfrm>
            <a:off x="7871842" y="4525297"/>
            <a:ext cx="1391947" cy="1502969"/>
            <a:chOff x="510156" y="980852"/>
            <a:chExt cx="1285022" cy="1376207"/>
          </a:xfrm>
        </p:grpSpPr>
        <p:pic>
          <p:nvPicPr>
            <p:cNvPr id="312" name="Google Shape;312;p11"/>
            <p:cNvPicPr preferRelativeResize="0"/>
            <p:nvPr/>
          </p:nvPicPr>
          <p:blipFill rotWithShape="1">
            <a:blip r:embed="rId3">
              <a:alphaModFix amt="70000"/>
            </a:blip>
            <a:srcRect l="8090" t="20222" r="74701" b="31286"/>
            <a:stretch/>
          </p:blipFill>
          <p:spPr>
            <a:xfrm>
              <a:off x="510156" y="980852"/>
              <a:ext cx="1285022" cy="1376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11"/>
            <p:cNvSpPr/>
            <p:nvPr/>
          </p:nvSpPr>
          <p:spPr>
            <a:xfrm>
              <a:off x="701044" y="1232730"/>
              <a:ext cx="917691" cy="906468"/>
            </a:xfrm>
            <a:prstGeom prst="ellipse">
              <a:avLst/>
            </a:prstGeom>
            <a:solidFill>
              <a:schemeClr val="lt1">
                <a:alpha val="60000"/>
              </a:schemeClr>
            </a:solidFill>
            <a:ln w="25400" cap="flat" cmpd="sng">
              <a:solidFill>
                <a:srgbClr val="830056">
                  <a:alpha val="4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11"/>
          <p:cNvGrpSpPr/>
          <p:nvPr/>
        </p:nvGrpSpPr>
        <p:grpSpPr>
          <a:xfrm>
            <a:off x="5357236" y="3373450"/>
            <a:ext cx="1391947" cy="1502969"/>
            <a:chOff x="510156" y="980852"/>
            <a:chExt cx="1285022" cy="1376207"/>
          </a:xfrm>
        </p:grpSpPr>
        <p:pic>
          <p:nvPicPr>
            <p:cNvPr id="315" name="Google Shape;315;p11"/>
            <p:cNvPicPr preferRelativeResize="0"/>
            <p:nvPr/>
          </p:nvPicPr>
          <p:blipFill rotWithShape="1">
            <a:blip r:embed="rId3">
              <a:alphaModFix amt="70000"/>
            </a:blip>
            <a:srcRect l="8090" t="20222" r="74701" b="31286"/>
            <a:stretch/>
          </p:blipFill>
          <p:spPr>
            <a:xfrm>
              <a:off x="510156" y="980852"/>
              <a:ext cx="1285022" cy="1376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11"/>
            <p:cNvSpPr/>
            <p:nvPr/>
          </p:nvSpPr>
          <p:spPr>
            <a:xfrm>
              <a:off x="701044" y="1232730"/>
              <a:ext cx="917691" cy="906468"/>
            </a:xfrm>
            <a:prstGeom prst="ellipse">
              <a:avLst/>
            </a:prstGeom>
            <a:solidFill>
              <a:schemeClr val="lt1">
                <a:alpha val="60000"/>
              </a:schemeClr>
            </a:solidFill>
            <a:ln w="25400" cap="flat" cmpd="sng">
              <a:solidFill>
                <a:srgbClr val="830056">
                  <a:alpha val="4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11"/>
          <p:cNvGrpSpPr/>
          <p:nvPr/>
        </p:nvGrpSpPr>
        <p:grpSpPr>
          <a:xfrm>
            <a:off x="2871324" y="4525298"/>
            <a:ext cx="1391947" cy="1502969"/>
            <a:chOff x="510156" y="980852"/>
            <a:chExt cx="1285022" cy="1376207"/>
          </a:xfrm>
        </p:grpSpPr>
        <p:pic>
          <p:nvPicPr>
            <p:cNvPr id="318" name="Google Shape;318;p11"/>
            <p:cNvPicPr preferRelativeResize="0"/>
            <p:nvPr/>
          </p:nvPicPr>
          <p:blipFill rotWithShape="1">
            <a:blip r:embed="rId3">
              <a:alphaModFix amt="70000"/>
            </a:blip>
            <a:srcRect l="8090" t="20222" r="74701" b="31286"/>
            <a:stretch/>
          </p:blipFill>
          <p:spPr>
            <a:xfrm>
              <a:off x="510156" y="980852"/>
              <a:ext cx="1285022" cy="1376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11"/>
            <p:cNvSpPr/>
            <p:nvPr/>
          </p:nvSpPr>
          <p:spPr>
            <a:xfrm>
              <a:off x="701044" y="1232730"/>
              <a:ext cx="917691" cy="906468"/>
            </a:xfrm>
            <a:prstGeom prst="ellipse">
              <a:avLst/>
            </a:prstGeom>
            <a:solidFill>
              <a:schemeClr val="lt1">
                <a:alpha val="60000"/>
              </a:schemeClr>
            </a:solidFill>
            <a:ln w="25400" cap="flat" cmpd="sng">
              <a:solidFill>
                <a:srgbClr val="830056">
                  <a:alpha val="4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11"/>
          <p:cNvSpPr txBox="1">
            <a:spLocks noGrp="1"/>
          </p:cNvSpPr>
          <p:nvPr>
            <p:ph type="title"/>
          </p:nvPr>
        </p:nvSpPr>
        <p:spPr>
          <a:xfrm>
            <a:off x="2129749" y="33481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SzPts val="1100"/>
            </a:pPr>
            <a:r>
              <a:rPr lang="en-GB" sz="3600" b="1" dirty="0">
                <a:solidFill>
                  <a:srgbClr val="BE00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gains from this VCoP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 txBox="1"/>
          <p:nvPr/>
        </p:nvSpPr>
        <p:spPr>
          <a:xfrm>
            <a:off x="1789861" y="4933365"/>
            <a:ext cx="3555004" cy="89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“Enhancing learning through partnerships with other students ” </a:t>
            </a:r>
            <a:b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>
                <a:solidFill>
                  <a:srgbClr val="830056"/>
                </a:solidFill>
                <a:latin typeface="Calibri"/>
                <a:ea typeface="Calibri"/>
                <a:cs typeface="Calibri"/>
                <a:sym typeface="Calibri"/>
              </a:rPr>
              <a:t>Abby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6793109" y="2213706"/>
            <a:ext cx="3555004" cy="74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“Developing a rapport with team members from different backgrounds through digital platforms” </a:t>
            </a:r>
            <a:br>
              <a:rPr lang="en-GB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 dirty="0">
                <a:solidFill>
                  <a:srgbClr val="830056"/>
                </a:solidFill>
                <a:latin typeface="Calibri"/>
                <a:ea typeface="Calibri"/>
                <a:cs typeface="Calibri"/>
                <a:sym typeface="Calibri"/>
              </a:rPr>
              <a:t>Callum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1"/>
          <p:cNvSpPr txBox="1"/>
          <p:nvPr/>
        </p:nvSpPr>
        <p:spPr>
          <a:xfrm>
            <a:off x="6792094" y="4748059"/>
            <a:ext cx="3551440" cy="99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“Using FaceTime allowed me to participate in SMASH meetings whilst I was on the other side of the country!” </a:t>
            </a:r>
            <a:b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>
                <a:solidFill>
                  <a:srgbClr val="830056"/>
                </a:solidFill>
                <a:latin typeface="Calibri"/>
                <a:ea typeface="Calibri"/>
                <a:cs typeface="Calibri"/>
                <a:sym typeface="Calibri"/>
              </a:rPr>
              <a:t>Jess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1"/>
          <p:cNvSpPr txBox="1"/>
          <p:nvPr/>
        </p:nvSpPr>
        <p:spPr>
          <a:xfrm>
            <a:off x="4293461" y="3575326"/>
            <a:ext cx="3559279" cy="94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“Using apps such as Skype allow us to meet virtually in any location, allowing us to keep flexible with our studies” </a:t>
            </a:r>
            <a:b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>
                <a:solidFill>
                  <a:srgbClr val="830056"/>
                </a:solidFill>
                <a:latin typeface="Calibri"/>
                <a:ea typeface="Calibri"/>
                <a:cs typeface="Calibri"/>
                <a:sym typeface="Calibri"/>
              </a:rPr>
              <a:t>Corran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 txBox="1"/>
          <p:nvPr/>
        </p:nvSpPr>
        <p:spPr>
          <a:xfrm>
            <a:off x="1789861" y="2390425"/>
            <a:ext cx="3554870" cy="77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“Greater digital knowledge gained through discussion and companionship</a:t>
            </a:r>
            <a:r>
              <a:rPr lang="en-GB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br>
              <a:rPr lang="en-GB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 dirty="0">
                <a:solidFill>
                  <a:srgbClr val="830056"/>
                </a:solidFill>
                <a:latin typeface="Calibri"/>
                <a:ea typeface="Calibri"/>
                <a:cs typeface="Calibri"/>
                <a:sym typeface="Calibri"/>
              </a:rPr>
              <a:t>Matty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55E7-A990-4E0F-96F8-A9247D5D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295D2"/>
                </a:solidFill>
              </a:rPr>
              <a:t>Students as Partners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30562-522B-4289-A223-D973BF6F7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RAISE (Researching, Advancing and Inspiring Student Engagement)</a:t>
            </a:r>
            <a:br>
              <a:rPr lang="en-GB" dirty="0"/>
            </a:br>
            <a:r>
              <a:rPr lang="en-GB" dirty="0">
                <a:hlinkClick r:id="rId2"/>
              </a:rPr>
              <a:t>http://www.raise-network.com/</a:t>
            </a:r>
            <a:br>
              <a:rPr lang="en-GB" dirty="0"/>
            </a:br>
            <a:r>
              <a:rPr lang="en-GB" dirty="0"/>
              <a:t>Conference: </a:t>
            </a:r>
            <a:r>
              <a:rPr lang="en-GB" dirty="0">
                <a:hlinkClick r:id="rId3"/>
              </a:rPr>
              <a:t>https://raise2020.blogs.lincoln.ac.uk/</a:t>
            </a:r>
            <a:br>
              <a:rPr lang="en-GB" dirty="0"/>
            </a:br>
            <a:r>
              <a:rPr lang="en-GB" dirty="0"/>
              <a:t>Twitter: @RAISEnetwork</a:t>
            </a:r>
            <a:br>
              <a:rPr lang="en-GB" dirty="0"/>
            </a:br>
            <a:endParaRPr lang="en-GB" dirty="0"/>
          </a:p>
          <a:p>
            <a:r>
              <a:rPr lang="en-GB" dirty="0"/>
              <a:t>Change Agents’ Network</a:t>
            </a:r>
            <a:br>
              <a:rPr lang="en-GB" dirty="0"/>
            </a:br>
            <a:r>
              <a:rPr lang="en-GB" dirty="0">
                <a:hlinkClick r:id="rId4"/>
              </a:rPr>
              <a:t>https://can.jiscinvolve.org/wp/</a:t>
            </a:r>
            <a:br>
              <a:rPr lang="en-GB" dirty="0"/>
            </a:br>
            <a:r>
              <a:rPr lang="en-GB" dirty="0"/>
              <a:t>Conference: </a:t>
            </a:r>
            <a:r>
              <a:rPr lang="en-GB" dirty="0">
                <a:hlinkClick r:id="rId5"/>
              </a:rPr>
              <a:t>https://bcucanconference.wixsite.com/jisc</a:t>
            </a:r>
            <a:br>
              <a:rPr lang="en-GB" dirty="0"/>
            </a:br>
            <a:r>
              <a:rPr lang="en-GB" dirty="0"/>
              <a:t>Twitter: @CANagogy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380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8784-8502-4BE2-A9AF-1451B98B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295D2"/>
                </a:solidFill>
              </a:rPr>
              <a:t>Students as Partners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C294-5BD8-43B3-B2EC-FCC41CD31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International Journal for Students as Partners</a:t>
            </a:r>
            <a:br>
              <a:rPr lang="en-GB" dirty="0"/>
            </a:br>
            <a:r>
              <a:rPr lang="en-GB" dirty="0">
                <a:hlinkClick r:id="rId2"/>
              </a:rPr>
              <a:t>https://mulpress.mcmaster.ca/ijsap/</a:t>
            </a:r>
            <a:endParaRPr lang="en-GB" dirty="0"/>
          </a:p>
          <a:p>
            <a:r>
              <a:rPr lang="en-GB" dirty="0"/>
              <a:t>Journal of educational innovation, partnership and change</a:t>
            </a:r>
            <a:br>
              <a:rPr lang="en-GB" dirty="0"/>
            </a:br>
            <a:r>
              <a:rPr lang="en-GB" dirty="0">
                <a:hlinkClick r:id="rId3"/>
              </a:rPr>
              <a:t>https://journals.studentengagement.org.uk/</a:t>
            </a:r>
            <a:endParaRPr lang="en-GB" dirty="0"/>
          </a:p>
          <a:p>
            <a:r>
              <a:rPr lang="en-GB" dirty="0"/>
              <a:t>Student Engagement in Higher Education Journal</a:t>
            </a:r>
            <a:br>
              <a:rPr lang="en-GB" dirty="0"/>
            </a:br>
            <a:r>
              <a:rPr lang="en-GB" dirty="0">
                <a:hlinkClick r:id="rId4"/>
              </a:rPr>
              <a:t>http://www.raise-network.com/journal/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326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C368-FAAB-4ADD-A2CF-F18FE02C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295D2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996E-28F9-468A-AB5E-70C2394BD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C. </a:t>
            </a:r>
            <a:r>
              <a:rPr lang="en-GB" dirty="0" err="1"/>
              <a:t>Bovill</a:t>
            </a:r>
            <a:r>
              <a:rPr lang="en-GB" dirty="0"/>
              <a:t>, A. Cook-Sather, P. </a:t>
            </a:r>
            <a:r>
              <a:rPr lang="en-GB" dirty="0" err="1"/>
              <a:t>Felten</a:t>
            </a:r>
            <a:r>
              <a:rPr lang="en-GB" dirty="0"/>
              <a:t>, L. Millard, and N. Moore-Cherry (2015)  Addressing potential challenges in co-creating learning and teaching: overcoming resistance, navigating institutional norms and ensuring inclusivity in student-staff partnerships. </a:t>
            </a:r>
            <a:r>
              <a:rPr lang="en-GB" i="1" dirty="0"/>
              <a:t>Higher Education</a:t>
            </a:r>
            <a:r>
              <a:rPr lang="en-GB" dirty="0"/>
              <a:t>. </a:t>
            </a:r>
            <a:r>
              <a:rPr lang="en-GB" dirty="0">
                <a:hlinkClick r:id="rId2"/>
              </a:rPr>
              <a:t>http://dx.doi.org/10.1007/s10734-015-9896-4</a:t>
            </a:r>
            <a:endParaRPr lang="en-GB" dirty="0"/>
          </a:p>
          <a:p>
            <a:r>
              <a:rPr lang="en-GB" dirty="0"/>
              <a:t>HEA. (2015). Students as partners. Retrieved from </a:t>
            </a:r>
            <a:r>
              <a:rPr lang="en-GB" dirty="0">
                <a:hlinkClick r:id="rId3"/>
              </a:rPr>
              <a:t>https://www.heacademy.ac.uk/enhancement/themes/studentspartners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96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B4AC-EFE5-4202-82F6-8FF0B4D0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Extra-curricular: Student Union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A86515-0FC6-426C-B724-22A21C4CD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873587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01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B861-1E61-49B6-8E1C-46EAB30A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Extra-curricular: Paid roles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B73C00-A85C-478A-B2B6-031F60BE3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831082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9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A8B84-9FC0-4759-9948-8A423569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49" y="382887"/>
            <a:ext cx="5130795" cy="146177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169C8"/>
                </a:solidFill>
              </a:rPr>
              <a:t>Co-curricular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63DDE-63B7-4983-8179-594618936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157456"/>
            <a:ext cx="4761230" cy="41861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Co-curricular activities are usually voluntary and are not graded for academic credit. They have </a:t>
            </a:r>
            <a:r>
              <a:rPr lang="en-GB" sz="2400" b="1" dirty="0">
                <a:solidFill>
                  <a:srgbClr val="0169C8"/>
                </a:solidFill>
              </a:rPr>
              <a:t>connections with the course of study</a:t>
            </a:r>
            <a:r>
              <a:rPr lang="en-GB" sz="2400" dirty="0">
                <a:solidFill>
                  <a:srgbClr val="0169C8"/>
                </a:solidFill>
              </a:rPr>
              <a:t> </a:t>
            </a:r>
            <a:r>
              <a:rPr lang="en-GB" sz="2400" dirty="0"/>
              <a:t>being undertaken. </a:t>
            </a:r>
          </a:p>
          <a:p>
            <a:pPr marL="0" indent="0">
              <a:buNone/>
            </a:pPr>
            <a:r>
              <a:rPr lang="en-GB" sz="2400" dirty="0"/>
              <a:t>Examples include:</a:t>
            </a:r>
          </a:p>
          <a:p>
            <a:r>
              <a:rPr lang="en-GB" sz="2400" dirty="0"/>
              <a:t>visits to organisations</a:t>
            </a:r>
          </a:p>
          <a:p>
            <a:r>
              <a:rPr lang="en-GB" sz="2400" dirty="0"/>
              <a:t>attendance at talks/events</a:t>
            </a:r>
          </a:p>
          <a:p>
            <a:r>
              <a:rPr lang="en-GB" sz="2400" dirty="0"/>
              <a:t>participating in debates/competitions</a:t>
            </a:r>
          </a:p>
          <a:p>
            <a:r>
              <a:rPr lang="en-GB" sz="2400" dirty="0"/>
              <a:t>presenting at conferences. 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Recruitment Management">
            <a:extLst>
              <a:ext uri="{FF2B5EF4-FFF2-40B4-BE49-F238E27FC236}">
                <a16:creationId xmlns:a16="http://schemas.microsoft.com/office/drawing/2014/main" id="{7B90282B-8996-4202-9E81-83A644954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9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AB718-AB45-48D5-A321-2E690C13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180" y="2381928"/>
            <a:ext cx="3182940" cy="1471959"/>
          </a:xfrm>
        </p:spPr>
        <p:txBody>
          <a:bodyPr>
            <a:normAutofit/>
          </a:bodyPr>
          <a:lstStyle/>
          <a:p>
            <a:r>
              <a:rPr lang="en-GB" sz="2500" b="1" dirty="0">
                <a:solidFill>
                  <a:srgbClr val="FFFFFF"/>
                </a:solidFill>
              </a:rPr>
              <a:t>Student roles adopted in co-creation of learning and teaching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50D49-279D-45D1-BF7E-03C9B8BDC91A}"/>
              </a:ext>
            </a:extLst>
          </p:cNvPr>
          <p:cNvSpPr txBox="1"/>
          <p:nvPr/>
        </p:nvSpPr>
        <p:spPr>
          <a:xfrm>
            <a:off x="9304020" y="5680710"/>
            <a:ext cx="16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err="1"/>
              <a:t>Bovill</a:t>
            </a:r>
            <a:r>
              <a:rPr lang="en-GB" dirty="0"/>
              <a:t> et al 2015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FB049-AE8C-4F44-938C-2ABD052A6A28}"/>
              </a:ext>
            </a:extLst>
          </p:cNvPr>
          <p:cNvSpPr/>
          <p:nvPr/>
        </p:nvSpPr>
        <p:spPr>
          <a:xfrm>
            <a:off x="3495459" y="643467"/>
            <a:ext cx="9137142" cy="494888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8AE2F9-6A54-46AE-95A5-02B6F7FC7032}"/>
              </a:ext>
            </a:extLst>
          </p:cNvPr>
          <p:cNvSpPr/>
          <p:nvPr/>
        </p:nvSpPr>
        <p:spPr>
          <a:xfrm>
            <a:off x="6758036" y="692955"/>
            <a:ext cx="3060000" cy="3060000"/>
          </a:xfrm>
          <a:custGeom>
            <a:avLst/>
            <a:gdLst>
              <a:gd name="connsiteX0" fmla="*/ 0 w 2262695"/>
              <a:gd name="connsiteY0" fmla="*/ 1131348 h 2262695"/>
              <a:gd name="connsiteX1" fmla="*/ 1131348 w 2262695"/>
              <a:gd name="connsiteY1" fmla="*/ 0 h 2262695"/>
              <a:gd name="connsiteX2" fmla="*/ 2262696 w 2262695"/>
              <a:gd name="connsiteY2" fmla="*/ 1131348 h 2262695"/>
              <a:gd name="connsiteX3" fmla="*/ 1131348 w 2262695"/>
              <a:gd name="connsiteY3" fmla="*/ 2262696 h 2262695"/>
              <a:gd name="connsiteX4" fmla="*/ 0 w 2262695"/>
              <a:gd name="connsiteY4" fmla="*/ 1131348 h 226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695" h="2262695">
                <a:moveTo>
                  <a:pt x="0" y="1131348"/>
                </a:moveTo>
                <a:cubicBezTo>
                  <a:pt x="0" y="506522"/>
                  <a:pt x="506522" y="0"/>
                  <a:pt x="1131348" y="0"/>
                </a:cubicBezTo>
                <a:cubicBezTo>
                  <a:pt x="1756174" y="0"/>
                  <a:pt x="2262696" y="506522"/>
                  <a:pt x="2262696" y="1131348"/>
                </a:cubicBezTo>
                <a:cubicBezTo>
                  <a:pt x="2262696" y="1756174"/>
                  <a:pt x="1756174" y="2262696"/>
                  <a:pt x="1131348" y="2262696"/>
                </a:cubicBezTo>
                <a:cubicBezTo>
                  <a:pt x="506522" y="2262696"/>
                  <a:pt x="0" y="1756174"/>
                  <a:pt x="0" y="1131348"/>
                </a:cubicBezTo>
                <a:close/>
              </a:path>
            </a:pathLst>
          </a:custGeom>
          <a:solidFill>
            <a:srgbClr val="FF5177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080" tIns="304594" rIns="261080" bIns="1240131" numCol="1" spcCol="1270" anchor="ctr" anchorCtr="0">
            <a:norm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kern="1200" dirty="0"/>
              <a:t>Co-researcher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0AF0509-4649-476B-A249-C2097082639C}"/>
              </a:ext>
            </a:extLst>
          </p:cNvPr>
          <p:cNvSpPr/>
          <p:nvPr/>
        </p:nvSpPr>
        <p:spPr>
          <a:xfrm>
            <a:off x="7913337" y="1831199"/>
            <a:ext cx="3060000" cy="3060000"/>
          </a:xfrm>
          <a:custGeom>
            <a:avLst/>
            <a:gdLst>
              <a:gd name="connsiteX0" fmla="*/ 0 w 2262695"/>
              <a:gd name="connsiteY0" fmla="*/ 1131348 h 2262695"/>
              <a:gd name="connsiteX1" fmla="*/ 1131348 w 2262695"/>
              <a:gd name="connsiteY1" fmla="*/ 0 h 2262695"/>
              <a:gd name="connsiteX2" fmla="*/ 2262696 w 2262695"/>
              <a:gd name="connsiteY2" fmla="*/ 1131348 h 2262695"/>
              <a:gd name="connsiteX3" fmla="*/ 1131348 w 2262695"/>
              <a:gd name="connsiteY3" fmla="*/ 2262696 h 2262695"/>
              <a:gd name="connsiteX4" fmla="*/ 0 w 2262695"/>
              <a:gd name="connsiteY4" fmla="*/ 1131348 h 226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695" h="2262695">
                <a:moveTo>
                  <a:pt x="0" y="1131348"/>
                </a:moveTo>
                <a:cubicBezTo>
                  <a:pt x="0" y="506522"/>
                  <a:pt x="506522" y="0"/>
                  <a:pt x="1131348" y="0"/>
                </a:cubicBezTo>
                <a:cubicBezTo>
                  <a:pt x="1756174" y="0"/>
                  <a:pt x="2262696" y="506522"/>
                  <a:pt x="2262696" y="1131348"/>
                </a:cubicBezTo>
                <a:cubicBezTo>
                  <a:pt x="2262696" y="1756174"/>
                  <a:pt x="1756174" y="2262696"/>
                  <a:pt x="1131348" y="2262696"/>
                </a:cubicBezTo>
                <a:cubicBezTo>
                  <a:pt x="506522" y="2262696"/>
                  <a:pt x="0" y="1756174"/>
                  <a:pt x="0" y="1131348"/>
                </a:cubicBezTo>
                <a:close/>
              </a:path>
            </a:pathLst>
          </a:custGeom>
          <a:solidFill>
            <a:srgbClr val="FF5177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18375" tIns="261080" rIns="174053" bIns="261080" numCol="1" spcCol="1270" anchor="ctr" anchorCtr="0">
            <a:norm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kern="1200" dirty="0"/>
              <a:t>Pedagogical co-designer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F70895-6BB7-4B20-902A-C507D096FCA4}"/>
              </a:ext>
            </a:extLst>
          </p:cNvPr>
          <p:cNvSpPr/>
          <p:nvPr/>
        </p:nvSpPr>
        <p:spPr>
          <a:xfrm>
            <a:off x="6758036" y="2969441"/>
            <a:ext cx="3060000" cy="3060000"/>
          </a:xfrm>
          <a:custGeom>
            <a:avLst/>
            <a:gdLst>
              <a:gd name="connsiteX0" fmla="*/ 0 w 2262695"/>
              <a:gd name="connsiteY0" fmla="*/ 1131348 h 2262695"/>
              <a:gd name="connsiteX1" fmla="*/ 1131348 w 2262695"/>
              <a:gd name="connsiteY1" fmla="*/ 0 h 2262695"/>
              <a:gd name="connsiteX2" fmla="*/ 2262696 w 2262695"/>
              <a:gd name="connsiteY2" fmla="*/ 1131348 h 2262695"/>
              <a:gd name="connsiteX3" fmla="*/ 1131348 w 2262695"/>
              <a:gd name="connsiteY3" fmla="*/ 2262696 h 2262695"/>
              <a:gd name="connsiteX4" fmla="*/ 0 w 2262695"/>
              <a:gd name="connsiteY4" fmla="*/ 1131348 h 226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695" h="2262695">
                <a:moveTo>
                  <a:pt x="0" y="1131348"/>
                </a:moveTo>
                <a:cubicBezTo>
                  <a:pt x="0" y="506522"/>
                  <a:pt x="506522" y="0"/>
                  <a:pt x="1131348" y="0"/>
                </a:cubicBezTo>
                <a:cubicBezTo>
                  <a:pt x="1756174" y="0"/>
                  <a:pt x="2262696" y="506522"/>
                  <a:pt x="2262696" y="1131348"/>
                </a:cubicBezTo>
                <a:cubicBezTo>
                  <a:pt x="2262696" y="1756174"/>
                  <a:pt x="1756174" y="2262696"/>
                  <a:pt x="1131348" y="2262696"/>
                </a:cubicBezTo>
                <a:cubicBezTo>
                  <a:pt x="506522" y="2262696"/>
                  <a:pt x="0" y="1756174"/>
                  <a:pt x="0" y="1131348"/>
                </a:cubicBezTo>
                <a:close/>
              </a:path>
            </a:pathLst>
          </a:custGeom>
          <a:noFill/>
          <a:ln w="28575">
            <a:solidFill>
              <a:srgbClr val="7295D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080" tIns="1240132" rIns="261080" bIns="304593" numCol="1" spcCol="1270" anchor="ctr" anchorCtr="0">
            <a:norm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kern="1200" dirty="0">
                <a:solidFill>
                  <a:schemeClr val="accent1"/>
                </a:solidFill>
              </a:rPr>
              <a:t>Representative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CAFF5B-41AC-4107-8B2B-A9CF3EB1E004}"/>
              </a:ext>
            </a:extLst>
          </p:cNvPr>
          <p:cNvSpPr/>
          <p:nvPr/>
        </p:nvSpPr>
        <p:spPr>
          <a:xfrm>
            <a:off x="5602735" y="1831199"/>
            <a:ext cx="3060000" cy="3060000"/>
          </a:xfrm>
          <a:custGeom>
            <a:avLst/>
            <a:gdLst>
              <a:gd name="connsiteX0" fmla="*/ 0 w 2262695"/>
              <a:gd name="connsiteY0" fmla="*/ 1131348 h 2262695"/>
              <a:gd name="connsiteX1" fmla="*/ 1131348 w 2262695"/>
              <a:gd name="connsiteY1" fmla="*/ 0 h 2262695"/>
              <a:gd name="connsiteX2" fmla="*/ 2262696 w 2262695"/>
              <a:gd name="connsiteY2" fmla="*/ 1131348 h 2262695"/>
              <a:gd name="connsiteX3" fmla="*/ 1131348 w 2262695"/>
              <a:gd name="connsiteY3" fmla="*/ 2262696 h 2262695"/>
              <a:gd name="connsiteX4" fmla="*/ 0 w 2262695"/>
              <a:gd name="connsiteY4" fmla="*/ 1131348 h 226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695" h="2262695">
                <a:moveTo>
                  <a:pt x="0" y="1131348"/>
                </a:moveTo>
                <a:cubicBezTo>
                  <a:pt x="0" y="506522"/>
                  <a:pt x="506522" y="0"/>
                  <a:pt x="1131348" y="0"/>
                </a:cubicBezTo>
                <a:cubicBezTo>
                  <a:pt x="1756174" y="0"/>
                  <a:pt x="2262696" y="506522"/>
                  <a:pt x="2262696" y="1131348"/>
                </a:cubicBezTo>
                <a:cubicBezTo>
                  <a:pt x="2262696" y="1756174"/>
                  <a:pt x="1756174" y="2262696"/>
                  <a:pt x="1131348" y="2262696"/>
                </a:cubicBezTo>
                <a:cubicBezTo>
                  <a:pt x="506522" y="2262696"/>
                  <a:pt x="0" y="1756174"/>
                  <a:pt x="0" y="1131348"/>
                </a:cubicBezTo>
                <a:close/>
              </a:path>
            </a:pathLst>
          </a:custGeom>
          <a:solidFill>
            <a:srgbClr val="FF5177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054" tIns="261080" rIns="1218374" bIns="261080" numCol="1" spcCol="1270" anchor="ctr" anchorCtr="0">
            <a:norm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dirty="0"/>
              <a:t>Consultant</a:t>
            </a:r>
            <a:endParaRPr lang="en-GB" sz="2000" b="1" kern="1200" dirty="0"/>
          </a:p>
        </p:txBody>
      </p:sp>
    </p:spTree>
    <p:extLst>
      <p:ext uri="{BB962C8B-B14F-4D97-AF65-F5344CB8AC3E}">
        <p14:creationId xmlns:p14="http://schemas.microsoft.com/office/powerpoint/2010/main" val="71110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7B8F-5098-4B1C-9A31-0B1FD8D4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8544782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295D2"/>
                </a:solidFill>
              </a:rPr>
              <a:t>A typology of student roles adopted in co-creation of learning and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D3115-EFEF-4EA7-95E0-C6FCF23E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200" b="1"/>
              <a:t>Consultant</a:t>
            </a:r>
            <a:r>
              <a:rPr lang="en-GB" sz="2200"/>
              <a:t>: sharing and discussing valuable perspectives on learning and teaching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/>
              <a:t>Co-researcher</a:t>
            </a:r>
            <a:r>
              <a:rPr lang="en-GB" sz="2200"/>
              <a:t>: collaborating meaningfully on teaching and learning research or subject based research with staff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/>
              <a:t>Pedagogical co-designer</a:t>
            </a:r>
            <a:r>
              <a:rPr lang="en-GB" sz="2200"/>
              <a:t>: sharing responsibility for designing learning, teaching and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/>
              <a:t>Representative</a:t>
            </a:r>
            <a:r>
              <a:rPr lang="en-GB" sz="2200"/>
              <a:t>: student voices contributing to decisions in university settings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Social Network">
            <a:extLst>
              <a:ext uri="{FF2B5EF4-FFF2-40B4-BE49-F238E27FC236}">
                <a16:creationId xmlns:a16="http://schemas.microsoft.com/office/drawing/2014/main" id="{5814279D-24E6-408F-86EF-12D1AD53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0BF1D-8009-4EE6-B330-755F1F468671}"/>
              </a:ext>
            </a:extLst>
          </p:cNvPr>
          <p:cNvSpPr txBox="1"/>
          <p:nvPr/>
        </p:nvSpPr>
        <p:spPr>
          <a:xfrm>
            <a:off x="1668780" y="5869166"/>
            <a:ext cx="190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err="1"/>
              <a:t>Bovill</a:t>
            </a:r>
            <a:r>
              <a:rPr lang="en-GB" dirty="0"/>
              <a:t> et al 2015:3 </a:t>
            </a:r>
          </a:p>
        </p:txBody>
      </p:sp>
    </p:spTree>
    <p:extLst>
      <p:ext uri="{BB962C8B-B14F-4D97-AF65-F5344CB8AC3E}">
        <p14:creationId xmlns:p14="http://schemas.microsoft.com/office/powerpoint/2010/main" val="312425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udent Engagement Through Partnership Framework">
            <a:extLst>
              <a:ext uri="{FF2B5EF4-FFF2-40B4-BE49-F238E27FC236}">
                <a16:creationId xmlns:a16="http://schemas.microsoft.com/office/drawing/2014/main" id="{CE353C10-D40D-45B7-853A-604E9481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0" y="323850"/>
            <a:ext cx="62103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F58E6-37C0-4847-91FD-0EE68872653C}"/>
              </a:ext>
            </a:extLst>
          </p:cNvPr>
          <p:cNvSpPr txBox="1"/>
          <p:nvPr/>
        </p:nvSpPr>
        <p:spPr>
          <a:xfrm>
            <a:off x="1371600" y="4215095"/>
            <a:ext cx="203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Advance HE 2015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CF232-853C-4719-A828-AEC8FF814965}"/>
              </a:ext>
            </a:extLst>
          </p:cNvPr>
          <p:cNvSpPr txBox="1"/>
          <p:nvPr/>
        </p:nvSpPr>
        <p:spPr>
          <a:xfrm>
            <a:off x="1059180" y="695712"/>
            <a:ext cx="468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DD00"/>
                </a:solidFill>
              </a:rPr>
              <a:t>Partnership learning communities</a:t>
            </a:r>
          </a:p>
          <a:p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129A0-331A-494E-9E4E-8AC018D5C34B}"/>
              </a:ext>
            </a:extLst>
          </p:cNvPr>
          <p:cNvSpPr/>
          <p:nvPr/>
        </p:nvSpPr>
        <p:spPr>
          <a:xfrm>
            <a:off x="1059180" y="2384405"/>
            <a:ext cx="4404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Learning designing and developing</a:t>
            </a:r>
          </a:p>
          <a:p>
            <a:pPr algn="ctr"/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Researching and inquiring</a:t>
            </a:r>
          </a:p>
        </p:txBody>
      </p:sp>
    </p:spTree>
    <p:extLst>
      <p:ext uri="{BB962C8B-B14F-4D97-AF65-F5344CB8AC3E}">
        <p14:creationId xmlns:p14="http://schemas.microsoft.com/office/powerpoint/2010/main" val="86667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1837</Words>
  <Application>Microsoft Office PowerPoint</Application>
  <PresentationFormat>Widescreen</PresentationFormat>
  <Paragraphs>182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Bree Serif</vt:lpstr>
      <vt:lpstr>Calibri</vt:lpstr>
      <vt:lpstr>Calibri Light</vt:lpstr>
      <vt:lpstr>Ink Free</vt:lpstr>
      <vt:lpstr>Office Theme</vt:lpstr>
      <vt:lpstr>PowerPoint Presentation</vt:lpstr>
      <vt:lpstr>Student learning experiences</vt:lpstr>
      <vt:lpstr>Co-curricular vs Extra-curricular</vt:lpstr>
      <vt:lpstr>Extra-curricular: Student Union</vt:lpstr>
      <vt:lpstr>Extra-curricular: Paid roles</vt:lpstr>
      <vt:lpstr>Co-curricular</vt:lpstr>
      <vt:lpstr>Student roles adopted in co-creation of learning and teaching</vt:lpstr>
      <vt:lpstr>A typology of student roles adopted in co-creation of learning and teaching</vt:lpstr>
      <vt:lpstr>PowerPoint Presentation</vt:lpstr>
      <vt:lpstr>Personal  Case Studies</vt:lpstr>
      <vt:lpstr>PowerPoint Presentation</vt:lpstr>
      <vt:lpstr>PowerPoint Presentation</vt:lpstr>
      <vt:lpstr>Data never sleeps Version 7.0</vt:lpstr>
      <vt:lpstr>Social Media Guidance</vt:lpstr>
      <vt:lpstr>PowerPoint Presentation</vt:lpstr>
      <vt:lpstr>PowerPoint Presentation</vt:lpstr>
      <vt:lpstr>PowerPoint Presentation</vt:lpstr>
      <vt:lpstr>The Tutor perspective (Oksana)</vt:lpstr>
      <vt:lpstr>The Client perspective (Sue)</vt:lpstr>
      <vt:lpstr>The project</vt:lpstr>
      <vt:lpstr>PowerPoint Presentation</vt:lpstr>
      <vt:lpstr>PowerPoint Presentation</vt:lpstr>
      <vt:lpstr>PowerPoint Presentation</vt:lpstr>
      <vt:lpstr>So what is SMASH?</vt:lpstr>
      <vt:lpstr>Students as Partners</vt:lpstr>
      <vt:lpstr>Continuity</vt:lpstr>
      <vt:lpstr>Framework – The Four Pillars</vt:lpstr>
      <vt:lpstr>Resources</vt:lpstr>
      <vt:lpstr>Workshops</vt:lpstr>
      <vt:lpstr>Guest blog post 1 in response to COVID19</vt:lpstr>
      <vt:lpstr>Impact</vt:lpstr>
      <vt:lpstr>Guest blog post 2 in response to COVID19</vt:lpstr>
      <vt:lpstr>Impact</vt:lpstr>
      <vt:lpstr>Outcomes from the student’s perspective</vt:lpstr>
      <vt:lpstr>Value of a virtual community of practice (VCoP)</vt:lpstr>
      <vt:lpstr>Student gains from this VCoP</vt:lpstr>
      <vt:lpstr>Students as Partners Networks</vt:lpstr>
      <vt:lpstr>Students as Partners Journals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Beckingham, Sue</dc:creator>
  <cp:lastModifiedBy>Beckingham, Sue</cp:lastModifiedBy>
  <cp:revision>8</cp:revision>
  <dcterms:created xsi:type="dcterms:W3CDTF">2020-07-27T20:59:34Z</dcterms:created>
  <dcterms:modified xsi:type="dcterms:W3CDTF">2020-07-28T09:20:27Z</dcterms:modified>
</cp:coreProperties>
</file>