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7" r:id="rId2"/>
    <p:sldId id="266" r:id="rId3"/>
    <p:sldId id="257" r:id="rId4"/>
    <p:sldId id="268" r:id="rId5"/>
    <p:sldId id="265" r:id="rId6"/>
    <p:sldId id="260" r:id="rId7"/>
    <p:sldId id="269" r:id="rId8"/>
    <p:sldId id="270" r:id="rId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27" autoAdjust="0"/>
    <p:restoredTop sz="92023" autoAdjust="0"/>
  </p:normalViewPr>
  <p:slideViewPr>
    <p:cSldViewPr snapToGrid="0">
      <p:cViewPr varScale="1">
        <p:scale>
          <a:sx n="96" d="100"/>
          <a:sy n="96" d="100"/>
        </p:scale>
        <p:origin x="108" y="19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CE36EDB-05EB-C7B6-9E19-2C1F8428960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1E2F2CF-7CFD-FDFB-EB6C-EF74E05A6295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92B20E63-C4AC-4D31-BDCE-2E482131E65E}" type="datetimeFigureOut">
              <a:rPr lang="en-GB"/>
              <a:pPr>
                <a:defRPr/>
              </a:pPr>
              <a:t>24/03/2025</a:t>
            </a:fld>
            <a:endParaRPr lang="en-GB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6DEE763C-D3D1-441E-B67A-8E0AC6DE756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8C90A55A-2827-1C2B-88AE-AB8E5007F17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00FA4D-9A6D-DC41-8D1E-E7B84916C194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5263ADB-F74E-DB3D-82AD-136E85F43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AB437138-F72F-4E4B-AEEA-B0A37597309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0A3F3B45-FFEA-1821-3EBD-D5F11578EFC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3338" y="-457200"/>
            <a:ext cx="9272587" cy="582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4998" y="4250731"/>
            <a:ext cx="11193220" cy="1178657"/>
          </a:xfrm>
        </p:spPr>
        <p:txBody>
          <a:bodyPr anchor="b">
            <a:normAutofit/>
          </a:bodyPr>
          <a:lstStyle>
            <a:lvl1pPr algn="l">
              <a:defRPr sz="4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232" y="5530579"/>
            <a:ext cx="11184984" cy="738416"/>
          </a:xfrm>
        </p:spPr>
        <p:txBody>
          <a:bodyPr>
            <a:noAutofit/>
          </a:bodyPr>
          <a:lstStyle>
            <a:lvl1pPr marL="0" indent="0" algn="l">
              <a:buNone/>
              <a:defRPr sz="2400"/>
            </a:lvl1pPr>
            <a:lvl2pPr marL="342892" indent="0" algn="ctr">
              <a:buNone/>
              <a:defRPr sz="1500"/>
            </a:lvl2pPr>
            <a:lvl3pPr marL="685783" indent="0" algn="ctr">
              <a:buNone/>
              <a:defRPr sz="1350"/>
            </a:lvl3pPr>
            <a:lvl4pPr marL="1028675" indent="0" algn="ctr">
              <a:buNone/>
              <a:defRPr sz="1200"/>
            </a:lvl4pPr>
            <a:lvl5pPr marL="1371566" indent="0" algn="ctr">
              <a:buNone/>
              <a:defRPr sz="1200"/>
            </a:lvl5pPr>
            <a:lvl6pPr marL="1714457" indent="0" algn="ctr">
              <a:buNone/>
              <a:defRPr sz="1200"/>
            </a:lvl6pPr>
            <a:lvl7pPr marL="2057348" indent="0" algn="ctr">
              <a:buNone/>
              <a:defRPr sz="1200"/>
            </a:lvl7pPr>
            <a:lvl8pPr marL="2400240" indent="0" algn="ctr">
              <a:buNone/>
              <a:defRPr sz="1200"/>
            </a:lvl8pPr>
            <a:lvl9pPr marL="2743132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3014596-6D70-469B-7F0F-CC7C2537602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179388" y="6356350"/>
            <a:ext cx="10556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BE93C9-A509-4063-A768-DADCBEF3922E}" type="datetimeFigureOut">
              <a:rPr lang="en-GB" altLang="en-US"/>
              <a:pPr>
                <a:defRPr/>
              </a:pPr>
              <a:t>24/03/2025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F6AB82D-7DC2-8847-CB45-DFE72A2E27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303338" y="6356350"/>
            <a:ext cx="80327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505951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F0F7B143-23B1-758B-E6F7-533B3355D5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75" y="85725"/>
            <a:ext cx="30384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88560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93E35F5F-8332-A062-CC02-23BF35D8ED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A133E5-9CF3-43DD-AC8F-11177942E8D4}" type="datetimeFigureOut">
              <a:rPr lang="en-GB" altLang="en-US"/>
              <a:pPr>
                <a:defRPr/>
              </a:pPr>
              <a:t>24/03/2025</a:t>
            </a:fld>
            <a:endParaRPr lang="en-GB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7B13216-B027-11E8-43EE-AEEADA2D8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028E23F-DC21-2BB7-2581-80C2D5C3C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BE6E2A0-5951-4FDF-A3B2-F48AF18C8A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2474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68F69C-52AF-2E45-0A13-50F70FA46F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FEA3D0-1E3B-445B-9E0B-B8D0107C4261}" type="datetimeFigureOut">
              <a:rPr lang="en-GB" altLang="en-US"/>
              <a:pPr>
                <a:defRPr/>
              </a:pPr>
              <a:t>24/03/2025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E5D9101-9BE9-CE06-A8D1-3C7447F6B6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0FD02E-6FEA-30EA-516F-61BED9D6EC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45F781-B91E-4F6F-9BA9-7D1317D18EA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222231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B3C41049-9F39-C473-0CF7-4CE4FDA00DE0}"/>
              </a:ext>
            </a:extLst>
          </p:cNvPr>
          <p:cNvCxnSpPr/>
          <p:nvPr userDrawn="1"/>
        </p:nvCxnSpPr>
        <p:spPr>
          <a:xfrm>
            <a:off x="838200" y="1690688"/>
            <a:ext cx="7199313" cy="0"/>
          </a:xfrm>
          <a:prstGeom prst="line">
            <a:avLst/>
          </a:prstGeom>
          <a:ln w="28575">
            <a:solidFill>
              <a:srgbClr val="C60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B3F7D29F-DE17-EA8E-EF42-B552015C1B5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75" y="85725"/>
            <a:ext cx="30384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88560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10515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Date Placeholder 3">
            <a:extLst>
              <a:ext uri="{FF2B5EF4-FFF2-40B4-BE49-F238E27FC236}">
                <a16:creationId xmlns:a16="http://schemas.microsoft.com/office/drawing/2014/main" id="{8BC89503-88F4-842C-B396-C0DB056649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9BE33C-30D1-4598-9637-FB1135E87DA1}" type="datetimeFigureOut">
              <a:rPr lang="en-GB" altLang="en-US"/>
              <a:pPr>
                <a:defRPr/>
              </a:pPr>
              <a:t>24/03/2025</a:t>
            </a:fld>
            <a:endParaRPr lang="en-GB" altLang="en-US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2C2ABEB1-0735-C9DF-2A04-89ACED4EFA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5">
            <a:extLst>
              <a:ext uri="{FF2B5EF4-FFF2-40B4-BE49-F238E27FC236}">
                <a16:creationId xmlns:a16="http://schemas.microsoft.com/office/drawing/2014/main" id="{8A3C9651-F38E-AE79-8D33-06D14182AF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08DA5EF-0593-4835-B3FB-DD432B2A41B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84456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1237ADAE-FB2D-1CBA-CD37-AECF930FAC31}"/>
              </a:ext>
            </a:extLst>
          </p:cNvPr>
          <p:cNvSpPr/>
          <p:nvPr userDrawn="1"/>
        </p:nvSpPr>
        <p:spPr>
          <a:xfrm>
            <a:off x="838200" y="147638"/>
            <a:ext cx="2574925" cy="4286250"/>
          </a:xfrm>
          <a:prstGeom prst="rect">
            <a:avLst/>
          </a:prstGeom>
          <a:solidFill>
            <a:srgbClr val="C60C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E517D76-421B-5C9A-0754-16055835C511}"/>
              </a:ext>
            </a:extLst>
          </p:cNvPr>
          <p:cNvSpPr/>
          <p:nvPr userDrawn="1"/>
        </p:nvSpPr>
        <p:spPr>
          <a:xfrm>
            <a:off x="3514725" y="147638"/>
            <a:ext cx="2574925" cy="4286250"/>
          </a:xfrm>
          <a:prstGeom prst="rect">
            <a:avLst/>
          </a:prstGeom>
          <a:solidFill>
            <a:srgbClr val="C60C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C34363-E386-73B1-3291-5DFB70B25FCE}"/>
              </a:ext>
            </a:extLst>
          </p:cNvPr>
          <p:cNvSpPr/>
          <p:nvPr userDrawn="1"/>
        </p:nvSpPr>
        <p:spPr>
          <a:xfrm>
            <a:off x="6189663" y="147638"/>
            <a:ext cx="2576512" cy="4286250"/>
          </a:xfrm>
          <a:prstGeom prst="rect">
            <a:avLst/>
          </a:prstGeom>
          <a:solidFill>
            <a:srgbClr val="C60C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2722241-9213-05D1-60BA-95B266404FA6}"/>
              </a:ext>
            </a:extLst>
          </p:cNvPr>
          <p:cNvSpPr/>
          <p:nvPr userDrawn="1"/>
        </p:nvSpPr>
        <p:spPr>
          <a:xfrm>
            <a:off x="8866188" y="147638"/>
            <a:ext cx="2574925" cy="4286250"/>
          </a:xfrm>
          <a:prstGeom prst="rect">
            <a:avLst/>
          </a:prstGeom>
          <a:solidFill>
            <a:srgbClr val="C60C3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4470399"/>
            <a:ext cx="10515600" cy="1024948"/>
          </a:xfrm>
        </p:spPr>
        <p:txBody>
          <a:bodyPr anchor="b"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5532582"/>
            <a:ext cx="10515600" cy="557068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34289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783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67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566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457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348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24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1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672AF260-DEA7-D65B-AB84-9B1010BEC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6AB7C-998F-45AD-BE83-136E37787B14}" type="datetimeFigureOut">
              <a:rPr lang="en-GB" altLang="en-US"/>
              <a:pPr>
                <a:defRPr/>
              </a:pPr>
              <a:t>24/03/2025</a:t>
            </a:fld>
            <a:endParaRPr lang="en-GB" altLang="en-US"/>
          </a:p>
        </p:txBody>
      </p:sp>
      <p:sp>
        <p:nvSpPr>
          <p:cNvPr id="9" name="Footer Placeholder 4">
            <a:extLst>
              <a:ext uri="{FF2B5EF4-FFF2-40B4-BE49-F238E27FC236}">
                <a16:creationId xmlns:a16="http://schemas.microsoft.com/office/drawing/2014/main" id="{EB2D9704-9F6B-77C7-A891-8D53FCC9A1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73EB6C22-FED7-2DB1-88EB-043657542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CDE21D1-C8C9-42A5-8C23-73F7C5AE0AC3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967587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297AB4DA-A0E6-F316-388D-CAB7FEED1830}"/>
              </a:ext>
            </a:extLst>
          </p:cNvPr>
          <p:cNvCxnSpPr/>
          <p:nvPr userDrawn="1"/>
        </p:nvCxnSpPr>
        <p:spPr>
          <a:xfrm>
            <a:off x="838200" y="1690688"/>
            <a:ext cx="7199313" cy="0"/>
          </a:xfrm>
          <a:prstGeom prst="line">
            <a:avLst/>
          </a:prstGeom>
          <a:ln w="28575">
            <a:solidFill>
              <a:srgbClr val="C60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Content Placeholder 4">
            <a:extLst>
              <a:ext uri="{FF2B5EF4-FFF2-40B4-BE49-F238E27FC236}">
                <a16:creationId xmlns:a16="http://schemas.microsoft.com/office/drawing/2014/main" id="{B560058B-6BA2-53C9-3764-7C96840BCD2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75" y="85725"/>
            <a:ext cx="30384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199" y="365129"/>
            <a:ext cx="8856000" cy="1325563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4">
            <a:extLst>
              <a:ext uri="{FF2B5EF4-FFF2-40B4-BE49-F238E27FC236}">
                <a16:creationId xmlns:a16="http://schemas.microsoft.com/office/drawing/2014/main" id="{F77349B9-5133-DC8C-0C7A-DF6075EE6C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A635CE-E2B2-43DB-A23D-A40F2AF25028}" type="datetimeFigureOut">
              <a:rPr lang="en-GB" altLang="en-US"/>
              <a:pPr>
                <a:defRPr/>
              </a:pPr>
              <a:t>24/03/2025</a:t>
            </a:fld>
            <a:endParaRPr lang="en-GB" altLang="en-US"/>
          </a:p>
        </p:txBody>
      </p:sp>
      <p:sp>
        <p:nvSpPr>
          <p:cNvPr id="8" name="Footer Placeholder 5">
            <a:extLst>
              <a:ext uri="{FF2B5EF4-FFF2-40B4-BE49-F238E27FC236}">
                <a16:creationId xmlns:a16="http://schemas.microsoft.com/office/drawing/2014/main" id="{B742B3A3-A01D-A36A-410D-82D2C9D4D9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62D81A04-5363-31A8-5D88-E6FDB51AFC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4B1847B-A398-4458-BF72-0BB429224EA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1805446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D24FE7D-DC68-0CA0-3C1D-BA81EB419FCD}"/>
              </a:ext>
            </a:extLst>
          </p:cNvPr>
          <p:cNvCxnSpPr/>
          <p:nvPr userDrawn="1"/>
        </p:nvCxnSpPr>
        <p:spPr>
          <a:xfrm>
            <a:off x="838200" y="1690688"/>
            <a:ext cx="7199313" cy="0"/>
          </a:xfrm>
          <a:prstGeom prst="line">
            <a:avLst/>
          </a:prstGeom>
          <a:ln w="28575">
            <a:solidFill>
              <a:srgbClr val="C60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Content Placeholder 4">
            <a:extLst>
              <a:ext uri="{FF2B5EF4-FFF2-40B4-BE49-F238E27FC236}">
                <a16:creationId xmlns:a16="http://schemas.microsoft.com/office/drawing/2014/main" id="{0AA037DB-0604-3925-3FF4-4AEBC002E5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75" y="85725"/>
            <a:ext cx="30384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7" y="365129"/>
            <a:ext cx="8856000" cy="1325563"/>
          </a:xfrm>
        </p:spPr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861249"/>
            <a:ext cx="5157787" cy="816827"/>
          </a:xfrm>
        </p:spPr>
        <p:txBody>
          <a:bodyPr anchor="b">
            <a:noAutofit/>
          </a:bodyPr>
          <a:lstStyle>
            <a:lvl1pPr marL="0" indent="0">
              <a:buNone/>
              <a:defRPr sz="2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 dirty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743202"/>
            <a:ext cx="5157787" cy="344646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3" y="1861245"/>
            <a:ext cx="5183188" cy="816827"/>
          </a:xfrm>
        </p:spPr>
        <p:txBody>
          <a:bodyPr anchor="b">
            <a:noAutofit/>
          </a:bodyPr>
          <a:lstStyle>
            <a:lvl1pPr marL="0" indent="0">
              <a:buNone/>
              <a:defRPr sz="2800" b="1"/>
            </a:lvl1pPr>
            <a:lvl2pPr marL="342892" indent="0">
              <a:buNone/>
              <a:defRPr sz="1500" b="1"/>
            </a:lvl2pPr>
            <a:lvl3pPr marL="685783" indent="0">
              <a:buNone/>
              <a:defRPr sz="1350" b="1"/>
            </a:lvl3pPr>
            <a:lvl4pPr marL="1028675" indent="0">
              <a:buNone/>
              <a:defRPr sz="1200" b="1"/>
            </a:lvl4pPr>
            <a:lvl5pPr marL="1371566" indent="0">
              <a:buNone/>
              <a:defRPr sz="1200" b="1"/>
            </a:lvl5pPr>
            <a:lvl6pPr marL="1714457" indent="0">
              <a:buNone/>
              <a:defRPr sz="1200" b="1"/>
            </a:lvl6pPr>
            <a:lvl7pPr marL="2057348" indent="0">
              <a:buNone/>
              <a:defRPr sz="1200" b="1"/>
            </a:lvl7pPr>
            <a:lvl8pPr marL="2400240" indent="0">
              <a:buNone/>
              <a:defRPr sz="1200" b="1"/>
            </a:lvl8pPr>
            <a:lvl9pPr marL="2743132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3" y="2743199"/>
            <a:ext cx="5183188" cy="344646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Date Placeholder 6">
            <a:extLst>
              <a:ext uri="{FF2B5EF4-FFF2-40B4-BE49-F238E27FC236}">
                <a16:creationId xmlns:a16="http://schemas.microsoft.com/office/drawing/2014/main" id="{1130F9F4-7761-E2AC-3D0A-A569ED73B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19E82-4412-4521-9829-786CFCADFB2D}" type="datetimeFigureOut">
              <a:rPr lang="en-GB" altLang="en-US"/>
              <a:pPr>
                <a:defRPr/>
              </a:pPr>
              <a:t>24/03/2025</a:t>
            </a:fld>
            <a:endParaRPr lang="en-GB" altLang="en-US"/>
          </a:p>
        </p:txBody>
      </p:sp>
      <p:sp>
        <p:nvSpPr>
          <p:cNvPr id="10" name="Footer Placeholder 7">
            <a:extLst>
              <a:ext uri="{FF2B5EF4-FFF2-40B4-BE49-F238E27FC236}">
                <a16:creationId xmlns:a16="http://schemas.microsoft.com/office/drawing/2014/main" id="{D841C5DF-A383-B7A2-6BCB-5CD58635E6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1" name="Slide Number Placeholder 8">
            <a:extLst>
              <a:ext uri="{FF2B5EF4-FFF2-40B4-BE49-F238E27FC236}">
                <a16:creationId xmlns:a16="http://schemas.microsoft.com/office/drawing/2014/main" id="{063DB9C1-9C5A-220E-6ECB-DF6BC5F04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4052B86-12D0-45FB-8ED5-EDEDDD2AA97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989255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73C42CEF-BFA8-01ED-52FB-76C2EF1CD063}"/>
              </a:ext>
            </a:extLst>
          </p:cNvPr>
          <p:cNvCxnSpPr/>
          <p:nvPr userDrawn="1"/>
        </p:nvCxnSpPr>
        <p:spPr>
          <a:xfrm>
            <a:off x="838200" y="1690688"/>
            <a:ext cx="7199313" cy="0"/>
          </a:xfrm>
          <a:prstGeom prst="line">
            <a:avLst/>
          </a:prstGeom>
          <a:ln w="28575">
            <a:solidFill>
              <a:srgbClr val="C60C3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Content Placeholder 4">
            <a:extLst>
              <a:ext uri="{FF2B5EF4-FFF2-40B4-BE49-F238E27FC236}">
                <a16:creationId xmlns:a16="http://schemas.microsoft.com/office/drawing/2014/main" id="{E6721143-9AFB-85D2-B035-D8EC83496CC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75" y="85725"/>
            <a:ext cx="30384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88560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5" name="Date Placeholder 2">
            <a:extLst>
              <a:ext uri="{FF2B5EF4-FFF2-40B4-BE49-F238E27FC236}">
                <a16:creationId xmlns:a16="http://schemas.microsoft.com/office/drawing/2014/main" id="{9E1380EC-4B41-90AB-5949-19903645F8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2C9E49-1B23-4D21-96D3-4C99EAB3A9C1}" type="datetimeFigureOut">
              <a:rPr lang="en-GB" altLang="en-US"/>
              <a:pPr>
                <a:defRPr/>
              </a:pPr>
              <a:t>24/03/2025</a:t>
            </a:fld>
            <a:endParaRPr lang="en-GB" altLang="en-US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F9D57168-5E0C-E2F5-A3B7-1601B8298A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4">
            <a:extLst>
              <a:ext uri="{FF2B5EF4-FFF2-40B4-BE49-F238E27FC236}">
                <a16:creationId xmlns:a16="http://schemas.microsoft.com/office/drawing/2014/main" id="{5CFDD71E-E60E-BF09-56DB-E204610C4B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C3E06C9-2D02-42FC-90FA-8FEDB1A0904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687287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8ADDA6C7-B0F2-1D27-F873-CB299A05BE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21AC26-1A1A-4C6A-85C7-BA19D291CCB0}" type="datetimeFigureOut">
              <a:rPr lang="en-GB" altLang="en-US"/>
              <a:pPr>
                <a:defRPr/>
              </a:pPr>
              <a:t>24/03/2025</a:t>
            </a:fld>
            <a:endParaRPr lang="en-GB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C3C3FBC1-F1A8-8CAC-C876-4337C287E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B0940A8-D87F-204C-1859-5F0E110D8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5723E3-3CA8-416E-873C-1AF789C77B0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632343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14B5AD6E-0704-82A1-E3A0-35C8ACA58AA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75" y="85725"/>
            <a:ext cx="30384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2057400"/>
            <a:ext cx="6172200" cy="38036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400"/>
            </a:lvl3pPr>
            <a:lvl4pPr>
              <a:defRPr sz="2400"/>
            </a:lvl4pPr>
            <a:lvl5pPr>
              <a:defRPr sz="24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5FE8023D-F475-89D1-4AF9-3C0638EE0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1B3CA9-FF58-4C00-995D-8DC2F3B8C155}" type="datetimeFigureOut">
              <a:rPr lang="en-GB" altLang="en-US"/>
              <a:pPr>
                <a:defRPr/>
              </a:pPr>
              <a:t>24/03/2025</a:t>
            </a:fld>
            <a:endParaRPr lang="en-GB" alt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71331DF8-EA6A-DABC-FFCD-C89EBE163F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4E49C498-7A4A-D51B-70DB-A5FB6F7E4B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C2BD271-22B6-4592-9164-A4CEBCCA1A7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243323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8AED00DA-7737-9CF5-F837-D8EE174327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77375" y="85725"/>
            <a:ext cx="3038475" cy="190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>
            <a:normAutofit/>
          </a:bodyPr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2057400"/>
            <a:ext cx="6172200" cy="380365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892" indent="0">
              <a:buNone/>
              <a:defRPr sz="2100"/>
            </a:lvl2pPr>
            <a:lvl3pPr marL="685783" indent="0">
              <a:buNone/>
              <a:defRPr sz="1800"/>
            </a:lvl3pPr>
            <a:lvl4pPr marL="1028675" indent="0">
              <a:buNone/>
              <a:defRPr sz="1500"/>
            </a:lvl4pPr>
            <a:lvl5pPr marL="1371566" indent="0">
              <a:buNone/>
              <a:defRPr sz="1500"/>
            </a:lvl5pPr>
            <a:lvl6pPr marL="1714457" indent="0">
              <a:buNone/>
              <a:defRPr sz="1500"/>
            </a:lvl6pPr>
            <a:lvl7pPr marL="2057348" indent="0">
              <a:buNone/>
              <a:defRPr sz="1500"/>
            </a:lvl7pPr>
            <a:lvl8pPr marL="2400240" indent="0">
              <a:buNone/>
              <a:defRPr sz="1500"/>
            </a:lvl8pPr>
            <a:lvl9pPr marL="2743132" indent="0">
              <a:buNone/>
              <a:defRPr sz="15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342892" indent="0">
              <a:buNone/>
              <a:defRPr sz="1050"/>
            </a:lvl2pPr>
            <a:lvl3pPr marL="685783" indent="0">
              <a:buNone/>
              <a:defRPr sz="900"/>
            </a:lvl3pPr>
            <a:lvl4pPr marL="1028675" indent="0">
              <a:buNone/>
              <a:defRPr sz="750"/>
            </a:lvl4pPr>
            <a:lvl5pPr marL="1371566" indent="0">
              <a:buNone/>
              <a:defRPr sz="750"/>
            </a:lvl5pPr>
            <a:lvl6pPr marL="1714457" indent="0">
              <a:buNone/>
              <a:defRPr sz="750"/>
            </a:lvl6pPr>
            <a:lvl7pPr marL="2057348" indent="0">
              <a:buNone/>
              <a:defRPr sz="750"/>
            </a:lvl7pPr>
            <a:lvl8pPr marL="2400240" indent="0">
              <a:buNone/>
              <a:defRPr sz="750"/>
            </a:lvl8pPr>
            <a:lvl9pPr marL="2743132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Date Placeholder 4">
            <a:extLst>
              <a:ext uri="{FF2B5EF4-FFF2-40B4-BE49-F238E27FC236}">
                <a16:creationId xmlns:a16="http://schemas.microsoft.com/office/drawing/2014/main" id="{FDF64FCF-3B8E-CDC2-BA02-E54AC01A5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3D7D0-412C-4EF0-958D-871D9C31FFD7}" type="datetimeFigureOut">
              <a:rPr lang="en-GB" altLang="en-US"/>
              <a:pPr>
                <a:defRPr/>
              </a:pPr>
              <a:t>24/03/2025</a:t>
            </a:fld>
            <a:endParaRPr lang="en-GB" altLang="en-US"/>
          </a:p>
        </p:txBody>
      </p:sp>
      <p:sp>
        <p:nvSpPr>
          <p:cNvPr id="7" name="Footer Placeholder 5">
            <a:extLst>
              <a:ext uri="{FF2B5EF4-FFF2-40B4-BE49-F238E27FC236}">
                <a16:creationId xmlns:a16="http://schemas.microsoft.com/office/drawing/2014/main" id="{41560D6F-0D7C-3124-3BE7-F9C07E89FC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ADE77E50-C7D3-4FDD-AE0B-61BEB7654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33C4EE-A17A-424E-B016-1DC768EC8BD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904390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034EDB1-28AA-FE50-5555-0A889C09835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1FDACF2C-A02A-FB35-6C81-214A4BF0C918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2CCC02-D3EC-1915-198B-335D3E86C11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10572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900">
                <a:solidFill>
                  <a:srgbClr val="898989"/>
                </a:solidFill>
                <a:ea typeface="ＭＳ Ｐゴシック" panose="020B0600070205080204" pitchFamily="34" charset="-128"/>
              </a:defRPr>
            </a:lvl1pPr>
          </a:lstStyle>
          <a:p>
            <a:pPr>
              <a:defRPr/>
            </a:pPr>
            <a:fld id="{CFB43936-927A-4E9A-81FB-7D3BCC6ABA0C}" type="datetimeFigureOut">
              <a:rPr lang="en-GB" altLang="en-US"/>
              <a:pPr>
                <a:defRPr/>
              </a:pPr>
              <a:t>24/03/2025</a:t>
            </a:fld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8C991A-481C-0BDC-3824-4172F22BE26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946275" y="6356350"/>
            <a:ext cx="86010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E51D3C-3ED8-1FF2-5A94-EE1A7B0840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577513" y="6356350"/>
            <a:ext cx="5461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900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B5B3091-FC07-4221-B8E2-6415C50D1E7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1" r:id="rId1"/>
    <p:sldLayoutId id="2147483792" r:id="rId2"/>
    <p:sldLayoutId id="2147483793" r:id="rId3"/>
    <p:sldLayoutId id="2147483794" r:id="rId4"/>
    <p:sldLayoutId id="2147483795" r:id="rId5"/>
    <p:sldLayoutId id="2147483796" r:id="rId6"/>
    <p:sldLayoutId id="2147483789" r:id="rId7"/>
    <p:sldLayoutId id="2147483797" r:id="rId8"/>
    <p:sldLayoutId id="2147483798" r:id="rId9"/>
    <p:sldLayoutId id="2147483799" r:id="rId10"/>
    <p:sldLayoutId id="2147483790" r:id="rId11"/>
  </p:sldLayoutIdLst>
  <p:txStyles>
    <p:titleStyle>
      <a:lvl1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 kern="1200">
          <a:solidFill>
            <a:srgbClr val="C60C30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1pPr>
      <a:lvl2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C60C30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2pPr>
      <a:lvl3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C60C30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3pPr>
      <a:lvl4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C60C30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4pPr>
      <a:lvl5pPr algn="l" defTabSz="684213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C60C30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5pPr>
      <a:lvl6pPr marL="4572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C60C30"/>
          </a:solidFill>
          <a:latin typeface="Arial" panose="020B0604020202020204" pitchFamily="34" charset="0"/>
          <a:ea typeface="ＭＳ Ｐゴシック" panose="020B0600070205080204" pitchFamily="34" charset="-128"/>
        </a:defRPr>
      </a:lvl6pPr>
      <a:lvl7pPr marL="9144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C60C30"/>
          </a:solidFill>
          <a:latin typeface="Arial" panose="020B0604020202020204" pitchFamily="34" charset="0"/>
          <a:ea typeface="ＭＳ Ｐゴシック" panose="020B0600070205080204" pitchFamily="34" charset="-128"/>
        </a:defRPr>
      </a:lvl7pPr>
      <a:lvl8pPr marL="13716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C60C30"/>
          </a:solidFill>
          <a:latin typeface="Arial" panose="020B0604020202020204" pitchFamily="34" charset="0"/>
          <a:ea typeface="ＭＳ Ｐゴシック" panose="020B0600070205080204" pitchFamily="34" charset="-128"/>
        </a:defRPr>
      </a:lvl8pPr>
      <a:lvl9pPr marL="1828800" algn="l" defTabSz="684213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rgbClr val="C60C30"/>
          </a:solidFill>
          <a:latin typeface="Arial" panose="020B0604020202020204" pitchFamily="34" charset="0"/>
          <a:ea typeface="ＭＳ Ｐゴシック" panose="020B0600070205080204" pitchFamily="34" charset="-128"/>
        </a:defRPr>
      </a:lvl9pPr>
    </p:titleStyle>
    <p:bodyStyle>
      <a:lvl1pPr marL="169863" indent="-169863" algn="l" defTabSz="684213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Clr>
          <a:srgbClr val="C60C30"/>
        </a:buClr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1pPr>
      <a:lvl2pPr marL="5127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>
          <a:srgbClr val="C60C3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2pPr>
      <a:lvl3pPr marL="8556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>
          <a:srgbClr val="C60C3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3pPr>
      <a:lvl4pPr marL="11985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>
          <a:srgbClr val="C60C3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4pPr>
      <a:lvl5pPr marL="1541463" indent="-169863" algn="l" defTabSz="684213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Clr>
          <a:srgbClr val="C60C3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MS PGothic" panose="020B0600070205080204" pitchFamily="34" charset="-128"/>
          <a:cs typeface="Arial" panose="020B0604020202020204" pitchFamily="34" charset="0"/>
        </a:defRPr>
      </a:lvl5pPr>
      <a:lvl6pPr marL="1885903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795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686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577" indent="-171446" algn="l" defTabSz="685783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89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783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675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566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457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348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240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132" algn="l" defTabSz="685783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TextBox 5">
            <a:extLst>
              <a:ext uri="{FF2B5EF4-FFF2-40B4-BE49-F238E27FC236}">
                <a16:creationId xmlns:a16="http://schemas.microsoft.com/office/drawing/2014/main" id="{64A9A62C-D3D8-9461-A813-A6B692B7A66A}"/>
              </a:ext>
            </a:extLst>
          </p:cNvPr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3770313" y="2022475"/>
            <a:ext cx="4651375" cy="1938338"/>
          </a:xfrm>
          <a:prstGeom prst="rect">
            <a:avLst/>
          </a:prstGeom>
          <a:noFill/>
          <a:ln>
            <a:noFill/>
            <a:prstDash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en-US" sz="6000" b="0" i="0" u="none" strike="noStrike" kern="1200" cap="none" spc="0" normalizeH="0" baseline="0" noProof="0" dirty="0" err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Winogradsky</a:t>
            </a:r>
            <a:r>
              <a:rPr kumimoji="0" lang="en-GB" alt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MS PGothic" panose="020B0600070205080204" pitchFamily="34" charset="-128"/>
                <a:cs typeface="+mn-cs"/>
              </a:rPr>
              <a:t> Columns</a:t>
            </a:r>
          </a:p>
        </p:txBody>
      </p:sp>
      <p:pic>
        <p:nvPicPr>
          <p:cNvPr id="12290" name="Picture 1" descr="University of Salford Logo">
            <a:extLst>
              <a:ext uri="{FF2B5EF4-FFF2-40B4-BE49-F238E27FC236}">
                <a16:creationId xmlns:a16="http://schemas.microsoft.com/office/drawing/2014/main" id="{77BB8145-6A1E-24B8-364E-D869B1394E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77300" y="0"/>
            <a:ext cx="33147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82DC3605-AFF8-F079-716E-969D6A7E9FF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103813"/>
            <a:ext cx="12192000" cy="1754187"/>
          </a:xfrm>
          <a:prstGeom prst="rect">
            <a:avLst/>
          </a:prstGeom>
          <a:solidFill>
            <a:srgbClr val="CC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/>
          </a:p>
        </p:txBody>
      </p:sp>
      <p:sp>
        <p:nvSpPr>
          <p:cNvPr id="12292" name="TextBox 3">
            <a:extLst>
              <a:ext uri="{FF2B5EF4-FFF2-40B4-BE49-F238E27FC236}">
                <a16:creationId xmlns:a16="http://schemas.microsoft.com/office/drawing/2014/main" id="{D2835BC8-6D1B-ED53-4FC4-67B3664877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5" y="5441950"/>
            <a:ext cx="2759075" cy="1077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 sz="2800">
                <a:solidFill>
                  <a:schemeClr val="bg1"/>
                </a:solidFill>
              </a:rPr>
              <a:t>Dr Nicky Morgan</a:t>
            </a:r>
          </a:p>
          <a:p>
            <a:endParaRPr lang="en-GB" altLang="en-US">
              <a:solidFill>
                <a:schemeClr val="bg1"/>
              </a:solidFill>
            </a:endParaRPr>
          </a:p>
          <a:p>
            <a:endParaRPr lang="en-GB" altLang="en-US"/>
          </a:p>
        </p:txBody>
      </p:sp>
      <p:pic>
        <p:nvPicPr>
          <p:cNvPr id="2" name="Picture 1" descr="LinkedIn - Free download and install on Windows | Microsoft Store">
            <a:extLst>
              <a:ext uri="{FF2B5EF4-FFF2-40B4-BE49-F238E27FC236}">
                <a16:creationId xmlns:a16="http://schemas.microsoft.com/office/drawing/2014/main" id="{F9995860-2751-BC31-30F1-9F15AAB3468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15800" r="-339" b="15914"/>
          <a:stretch/>
        </p:blipFill>
        <p:spPr>
          <a:xfrm>
            <a:off x="8592940" y="5789956"/>
            <a:ext cx="568719" cy="579587"/>
          </a:xfrm>
          <a:prstGeom prst="rect">
            <a:avLst/>
          </a:prstGeom>
        </p:spPr>
      </p:pic>
      <p:sp>
        <p:nvSpPr>
          <p:cNvPr id="4" name="TextBox 7">
            <a:extLst>
              <a:ext uri="{FF2B5EF4-FFF2-40B4-BE49-F238E27FC236}">
                <a16:creationId xmlns:a16="http://schemas.microsoft.com/office/drawing/2014/main" id="{381C05A1-BE88-B873-268C-716C4E2F67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61659" y="5341086"/>
            <a:ext cx="2946707" cy="1477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t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 dirty="0">
                <a:solidFill>
                  <a:schemeClr val="bg1"/>
                </a:solidFill>
                <a:latin typeface="Calibri"/>
                <a:ea typeface="MS PGothic"/>
                <a:cs typeface="Calibri"/>
              </a:rPr>
              <a:t>N.L.Morgan@salford.ac.uk</a:t>
            </a:r>
          </a:p>
          <a:p>
            <a:endParaRPr lang="en-GB" altLang="en-US" dirty="0">
              <a:solidFill>
                <a:schemeClr val="bg1"/>
              </a:solidFill>
              <a:latin typeface="Calibri"/>
              <a:ea typeface="MS PGothic"/>
              <a:cs typeface="Calibri"/>
            </a:endParaRPr>
          </a:p>
          <a:p>
            <a:r>
              <a:rPr lang="en-GB" altLang="en-US" dirty="0">
                <a:solidFill>
                  <a:schemeClr val="bg1"/>
                </a:solidFill>
                <a:latin typeface="Calibri"/>
                <a:ea typeface="MS PGothic"/>
                <a:cs typeface="Calibri"/>
              </a:rPr>
              <a:t>dr-nicola-morgan-039a0659/</a:t>
            </a:r>
          </a:p>
          <a:p>
            <a:endParaRPr lang="en-GB" altLang="en-US" dirty="0">
              <a:solidFill>
                <a:schemeClr val="bg1"/>
              </a:solidFill>
              <a:latin typeface="Calibri"/>
              <a:ea typeface="MS PGothic"/>
              <a:cs typeface="Calibri"/>
            </a:endParaRPr>
          </a:p>
          <a:p>
            <a:r>
              <a:rPr lang="en-GB" altLang="en-US" dirty="0">
                <a:solidFill>
                  <a:schemeClr val="bg1"/>
                </a:solidFill>
                <a:latin typeface="Calibri"/>
                <a:ea typeface="MS PGothic"/>
                <a:cs typeface="Calibri"/>
              </a:rPr>
              <a:t>            </a:t>
            </a:r>
            <a:endParaRPr lang="en-GB" altLang="en-US" dirty="0">
              <a:solidFill>
                <a:schemeClr val="bg1"/>
              </a:solidFill>
              <a:cs typeface="Calibri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B2CAF261-09DF-A986-A357-A2CAC5A5C0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856663" cy="1325563"/>
          </a:xfrm>
        </p:spPr>
        <p:txBody>
          <a:bodyPr/>
          <a:lstStyle/>
          <a:p>
            <a:r>
              <a:rPr lang="en-GB" altLang="en-US"/>
              <a:t>What is a Winogradsky Column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36D6CDF9-3038-6C28-0D24-C01ACDDA784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GB" altLang="en-US" sz="2400"/>
              <a:t>Used to observe a microbial ecosystem, specifically phototrophic bacteria, sulphate-reducing bacteria and many anaerobes</a:t>
            </a:r>
          </a:p>
          <a:p>
            <a:endParaRPr lang="en-GB" altLang="en-US" sz="2400"/>
          </a:p>
          <a:p>
            <a:r>
              <a:rPr lang="en-GB" altLang="en-US" sz="2400"/>
              <a:t>Simple way to demonstrate the variety of organisms within the environment and their importance</a:t>
            </a:r>
          </a:p>
          <a:p>
            <a:endParaRPr lang="en-GB" altLang="en-US" sz="2400"/>
          </a:p>
          <a:p>
            <a:r>
              <a:rPr lang="en-GB" altLang="en-US" sz="2400"/>
              <a:t>Gradient of the column enables easy viewing of environmental microbiology</a:t>
            </a:r>
          </a:p>
          <a:p>
            <a:endParaRPr lang="en-GB" altLang="en-US" sz="2400"/>
          </a:p>
          <a:p>
            <a:r>
              <a:rPr lang="en-GB" altLang="en-US" sz="2400"/>
              <a:t>Column is left for 4 – 8 weeks allowing microorganisms to proliferate and residue in distinct sections of the column</a:t>
            </a:r>
          </a:p>
          <a:p>
            <a:endParaRPr lang="en-GB" altLang="en-US"/>
          </a:p>
          <a:p>
            <a:endParaRPr lang="en-GB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9E42211E-8770-57C0-6FCF-BAD43C705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856663" cy="1325563"/>
          </a:xfrm>
        </p:spPr>
        <p:txBody>
          <a:bodyPr/>
          <a:lstStyle/>
          <a:p>
            <a:pPr eaLnBrk="1" hangingPunct="1"/>
            <a:r>
              <a:rPr lang="en-GB" altLang="en-US"/>
              <a:t>Aims</a:t>
            </a:r>
          </a:p>
        </p:txBody>
      </p:sp>
      <p:sp>
        <p:nvSpPr>
          <p:cNvPr id="13315" name="Content Placeholder 2">
            <a:extLst>
              <a:ext uri="{FF2B5EF4-FFF2-40B4-BE49-F238E27FC236}">
                <a16:creationId xmlns:a16="http://schemas.microsoft.com/office/drawing/2014/main" id="{9BDDA375-4684-AD76-4B03-DABFD6D5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eaLnBrk="1" hangingPunct="1">
              <a:defRPr/>
            </a:pPr>
            <a:r>
              <a:rPr lang="en-GB" altLang="en-US" dirty="0"/>
              <a:t>Using collected soil to show the diversity of microbes</a:t>
            </a:r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GB" altLang="en-US" dirty="0"/>
          </a:p>
          <a:p>
            <a:pPr eaLnBrk="1" hangingPunct="1">
              <a:defRPr/>
            </a:pPr>
            <a:r>
              <a:rPr lang="en-GB" altLang="en-US" dirty="0"/>
              <a:t>Observe alterations and changes within the column, including growth of algae or fungus on top layer at least weekly</a:t>
            </a:r>
          </a:p>
          <a:p>
            <a:pPr eaLnBrk="1" hangingPunct="1">
              <a:defRPr/>
            </a:pPr>
            <a:endParaRPr lang="en-GB" altLang="en-US" dirty="0"/>
          </a:p>
          <a:p>
            <a:pPr eaLnBrk="1" hangingPunct="1">
              <a:defRPr/>
            </a:pPr>
            <a:r>
              <a:rPr lang="en-GB" altLang="en-US" dirty="0"/>
              <a:t>Take pictures of your developing </a:t>
            </a:r>
            <a:r>
              <a:rPr lang="en-GB" altLang="en-US" dirty="0" err="1"/>
              <a:t>Winogradsky</a:t>
            </a:r>
            <a:r>
              <a:rPr lang="en-GB" altLang="en-US" dirty="0"/>
              <a:t> column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>
            <a:extLst>
              <a:ext uri="{FF2B5EF4-FFF2-40B4-BE49-F238E27FC236}">
                <a16:creationId xmlns:a16="http://schemas.microsoft.com/office/drawing/2014/main" id="{BEA1F391-3567-54B9-6F6E-DF8B340E7A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856663" cy="1325563"/>
          </a:xfrm>
        </p:spPr>
        <p:txBody>
          <a:bodyPr/>
          <a:lstStyle/>
          <a:p>
            <a:r>
              <a:rPr lang="en-GB" altLang="en-US"/>
              <a:t>What you need</a:t>
            </a:r>
          </a:p>
        </p:txBody>
      </p:sp>
      <p:sp>
        <p:nvSpPr>
          <p:cNvPr id="15363" name="Content Placeholder 2">
            <a:extLst>
              <a:ext uri="{FF2B5EF4-FFF2-40B4-BE49-F238E27FC236}">
                <a16:creationId xmlns:a16="http://schemas.microsoft.com/office/drawing/2014/main" id="{90697C96-6B51-372A-1F61-B62AB18DD8B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GB" altLang="en-US"/>
              <a:t>Tall jar/ plastic bottle (500 ml - optimal)</a:t>
            </a:r>
          </a:p>
          <a:p>
            <a:r>
              <a:rPr lang="en-GB" altLang="en-US"/>
              <a:t>Mixing bowl/ Can</a:t>
            </a:r>
          </a:p>
          <a:p>
            <a:r>
              <a:rPr lang="en-GB" altLang="en-US"/>
              <a:t>Soil / Mud</a:t>
            </a:r>
          </a:p>
          <a:p>
            <a:r>
              <a:rPr lang="en-GB" altLang="en-US"/>
              <a:t>Water</a:t>
            </a:r>
          </a:p>
          <a:p>
            <a:r>
              <a:rPr lang="en-GB" altLang="en-US"/>
              <a:t>Egg yolk (source of sulphur)</a:t>
            </a:r>
          </a:p>
          <a:p>
            <a:r>
              <a:rPr lang="en-GB" altLang="en-US"/>
              <a:t>Newpaper (source of carbon)</a:t>
            </a:r>
          </a:p>
          <a:p>
            <a:r>
              <a:rPr lang="en-GB" altLang="en-US"/>
              <a:t>Sunlight/ lamp</a:t>
            </a:r>
          </a:p>
          <a:p>
            <a:r>
              <a:rPr lang="en-GB" altLang="en-US"/>
              <a:t>Other (sand, salt, shells, pebbles, sugar, etc)</a:t>
            </a:r>
          </a:p>
          <a:p>
            <a:endParaRPr lang="en-GB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1F7ED35-75D2-B85B-D188-49735CE37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8856663" cy="1325563"/>
          </a:xfrm>
        </p:spPr>
        <p:txBody>
          <a:bodyPr/>
          <a:lstStyle/>
          <a:p>
            <a:r>
              <a:rPr lang="en-GB" altLang="en-US"/>
              <a:t>Method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8CBC614-CBD0-D6FC-1CC7-D1AC4890B3AA}"/>
              </a:ext>
            </a:extLst>
          </p:cNvPr>
          <p:cNvSpPr txBox="1"/>
          <p:nvPr/>
        </p:nvSpPr>
        <p:spPr>
          <a:xfrm>
            <a:off x="838200" y="1758318"/>
            <a:ext cx="6801174" cy="48013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dirty="0"/>
              <a:t>Ensure the bottle is leak proof before adding anything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dirty="0"/>
              <a:t>Firstly, you will need to collect soil, this could be from a garden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dirty="0"/>
              <a:t>Draw a line on your bottle at about ¼ from the top and then another line at about ¼ from the bottom.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dirty="0"/>
              <a:t>Cut the newspaper into small pieces.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dirty="0"/>
              <a:t>In a small mixing bowl (can), add the egg yolk (raw or hard-boiled) and newspaper and a small amount of mud. If you are including additional ingredients, add them to this mixture.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dirty="0"/>
              <a:t>Fill the bottle ¼ way with the mud, egg yolk, newspaper mixture.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dirty="0"/>
              <a:t>Add mud to the top line.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dirty="0"/>
              <a:t>Add water almost to the top. Leave a small amount of space.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dirty="0"/>
              <a:t>Cover the column with cling film (do not put a tight lid on because it may explode due to gases released by the microbes).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dirty="0"/>
              <a:t>Set it in the sunlight or under a lamp.</a:t>
            </a:r>
          </a:p>
          <a:p>
            <a:pPr marL="285750" indent="-285750">
              <a:buFont typeface="Arial" panose="020B0604020202020204" pitchFamily="34" charset="0"/>
              <a:buChar char="•"/>
              <a:defRPr/>
            </a:pPr>
            <a:r>
              <a:rPr lang="en-GB" dirty="0"/>
              <a:t>Let your column grow and watch for changes over the next 4 to 8 weeks. Take pictures of the changes</a:t>
            </a:r>
          </a:p>
          <a:p>
            <a:pPr>
              <a:defRPr/>
            </a:pPr>
            <a:endParaRPr lang="en-GB" dirty="0"/>
          </a:p>
        </p:txBody>
      </p:sp>
      <p:pic>
        <p:nvPicPr>
          <p:cNvPr id="6" name="Content Placeholder 4" descr="A picture of a plastic bottle, with the top section removed and shredded newspaper">
            <a:extLst>
              <a:ext uri="{FF2B5EF4-FFF2-40B4-BE49-F238E27FC236}">
                <a16:creationId xmlns:a16="http://schemas.microsoft.com/office/drawing/2014/main" id="{CD834C47-541D-CBDC-1446-286B602E822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228744" y="2619477"/>
            <a:ext cx="3482181" cy="2611636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>
            <a:extLst>
              <a:ext uri="{FF2B5EF4-FFF2-40B4-BE49-F238E27FC236}">
                <a16:creationId xmlns:a16="http://schemas.microsoft.com/office/drawing/2014/main" id="{69E0FEF2-FE46-1CCF-8520-C452EDB0CC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4470400"/>
            <a:ext cx="10515600" cy="1025525"/>
          </a:xfrm>
        </p:spPr>
        <p:txBody>
          <a:bodyPr/>
          <a:lstStyle/>
          <a:p>
            <a:r>
              <a:rPr lang="en-GB" altLang="en-US" dirty="0"/>
              <a:t>Observations for Basic Column</a:t>
            </a:r>
          </a:p>
        </p:txBody>
      </p:sp>
      <p:sp>
        <p:nvSpPr>
          <p:cNvPr id="17411" name="Text Placeholder 8">
            <a:extLst>
              <a:ext uri="{FF2B5EF4-FFF2-40B4-BE49-F238E27FC236}">
                <a16:creationId xmlns:a16="http://schemas.microsoft.com/office/drawing/2014/main" id="{D9F1EB36-E433-3542-2EE9-4A5D6E714E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532438"/>
            <a:ext cx="10515600" cy="557212"/>
          </a:xfrm>
        </p:spPr>
        <p:txBody>
          <a:bodyPr/>
          <a:lstStyle/>
          <a:p>
            <a:r>
              <a:rPr lang="en-GB" altLang="en-US"/>
              <a:t>Column A – Contained only basic ingredients</a:t>
            </a:r>
          </a:p>
        </p:txBody>
      </p:sp>
      <p:sp>
        <p:nvSpPr>
          <p:cNvPr id="17416" name="TextBox 17">
            <a:extLst>
              <a:ext uri="{FF2B5EF4-FFF2-40B4-BE49-F238E27FC236}">
                <a16:creationId xmlns:a16="http://schemas.microsoft.com/office/drawing/2014/main" id="{2A7004CE-DF7B-C8AB-B359-11C5C82DBC5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3322638"/>
            <a:ext cx="23828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/>
              <a:t>Day 1 – layers are visible</a:t>
            </a:r>
          </a:p>
        </p:txBody>
      </p:sp>
      <p:pic>
        <p:nvPicPr>
          <p:cNvPr id="17412" name="Picture 10" descr="A picture containing Winogradsky column A at day 1. Showing the water soil layer.">
            <a:extLst>
              <a:ext uri="{FF2B5EF4-FFF2-40B4-BE49-F238E27FC236}">
                <a16:creationId xmlns:a16="http://schemas.microsoft.com/office/drawing/2014/main" id="{B341D7E2-13F3-23FE-BDE2-54092F2FD1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513" y="252413"/>
            <a:ext cx="2382837" cy="301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TextBox 20">
            <a:extLst>
              <a:ext uri="{FF2B5EF4-FFF2-40B4-BE49-F238E27FC236}">
                <a16:creationId xmlns:a16="http://schemas.microsoft.com/office/drawing/2014/main" id="{FF377E3E-9326-1676-296D-9B9749D40D0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7275" y="3287713"/>
            <a:ext cx="23828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/>
              <a:t>Day 7 – fungal growth visible on toy layer</a:t>
            </a:r>
          </a:p>
        </p:txBody>
      </p:sp>
      <p:pic>
        <p:nvPicPr>
          <p:cNvPr id="17413" name="Picture 12" descr="A picture containing Winogradsky column A at day 7. Showing visible fungal growth at the top of the water layer.">
            <a:extLst>
              <a:ext uri="{FF2B5EF4-FFF2-40B4-BE49-F238E27FC236}">
                <a16:creationId xmlns:a16="http://schemas.microsoft.com/office/drawing/2014/main" id="{6E38CFD0-00A8-0948-0099-31BE247AB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0613" y="252413"/>
            <a:ext cx="2382837" cy="301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8" name="TextBox 21">
            <a:extLst>
              <a:ext uri="{FF2B5EF4-FFF2-40B4-BE49-F238E27FC236}">
                <a16:creationId xmlns:a16="http://schemas.microsoft.com/office/drawing/2014/main" id="{CBA275AB-34DE-88F6-655E-27A6350E1A2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9038" y="3330575"/>
            <a:ext cx="23828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/>
              <a:t>Day 14 – Pink spots on top layer, water layer has turned green</a:t>
            </a:r>
          </a:p>
        </p:txBody>
      </p:sp>
      <p:pic>
        <p:nvPicPr>
          <p:cNvPr id="17414" name="Picture 14" descr="A picture containing Winogradsky column A at day 14. Showing pink spots on the top soil layer, with the water turning green.">
            <a:extLst>
              <a:ext uri="{FF2B5EF4-FFF2-40B4-BE49-F238E27FC236}">
                <a16:creationId xmlns:a16="http://schemas.microsoft.com/office/drawing/2014/main" id="{EA733E63-AAA4-585A-BFD5-4EDF779CDC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038" y="252413"/>
            <a:ext cx="2414587" cy="301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9" name="TextBox 22">
            <a:extLst>
              <a:ext uri="{FF2B5EF4-FFF2-40B4-BE49-F238E27FC236}">
                <a16:creationId xmlns:a16="http://schemas.microsoft.com/office/drawing/2014/main" id="{DCCEBC7B-A460-D7DA-DC8C-88552A465BD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875" y="3270250"/>
            <a:ext cx="26781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/>
              <a:t>Day 21 – Green layer on top mud layer. White sections visible through mud</a:t>
            </a:r>
          </a:p>
        </p:txBody>
      </p:sp>
      <p:pic>
        <p:nvPicPr>
          <p:cNvPr id="17415" name="Picture 16" descr="A picture containing Winogradsky column A at day 21. Showing a green layer on the top of the soil layer and white sections through the mud.">
            <a:extLst>
              <a:ext uri="{FF2B5EF4-FFF2-40B4-BE49-F238E27FC236}">
                <a16:creationId xmlns:a16="http://schemas.microsoft.com/office/drawing/2014/main" id="{C9A958F9-6937-9E66-30A3-C28C88C1AE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2863" y="230188"/>
            <a:ext cx="2414587" cy="304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>
            <a:extLst>
              <a:ext uri="{FF2B5EF4-FFF2-40B4-BE49-F238E27FC236}">
                <a16:creationId xmlns:a16="http://schemas.microsoft.com/office/drawing/2014/main" id="{9FB42C8B-83FF-7B4F-FA20-474959752C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4429125"/>
            <a:ext cx="10515600" cy="1025525"/>
          </a:xfrm>
        </p:spPr>
        <p:txBody>
          <a:bodyPr/>
          <a:lstStyle/>
          <a:p>
            <a:r>
              <a:rPr lang="en-GB" altLang="en-US" dirty="0"/>
              <a:t>Observations for Sand and Shell additions</a:t>
            </a:r>
          </a:p>
        </p:txBody>
      </p:sp>
      <p:sp>
        <p:nvSpPr>
          <p:cNvPr id="18435" name="Text Placeholder 8">
            <a:extLst>
              <a:ext uri="{FF2B5EF4-FFF2-40B4-BE49-F238E27FC236}">
                <a16:creationId xmlns:a16="http://schemas.microsoft.com/office/drawing/2014/main" id="{DD8BDE51-E9AE-3299-E6C6-B9DF6220EC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532438"/>
            <a:ext cx="10515600" cy="815975"/>
          </a:xfrm>
        </p:spPr>
        <p:txBody>
          <a:bodyPr/>
          <a:lstStyle/>
          <a:p>
            <a:r>
              <a:rPr lang="en-GB" altLang="en-US"/>
              <a:t>Column B – Contained basic ingredients plus ½ tsp of sand, 1 broken up shell and 2 pebbles</a:t>
            </a:r>
          </a:p>
        </p:txBody>
      </p:sp>
      <p:sp>
        <p:nvSpPr>
          <p:cNvPr id="18436" name="TextBox 17">
            <a:extLst>
              <a:ext uri="{FF2B5EF4-FFF2-40B4-BE49-F238E27FC236}">
                <a16:creationId xmlns:a16="http://schemas.microsoft.com/office/drawing/2014/main" id="{4FC82293-C6B2-0CB7-B470-F49E85D6CA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3322638"/>
            <a:ext cx="23828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/>
              <a:t>Day 1 – layers are visible</a:t>
            </a:r>
          </a:p>
        </p:txBody>
      </p:sp>
      <p:pic>
        <p:nvPicPr>
          <p:cNvPr id="18440" name="Picture 2" descr="A picture containing Winogradsky column B at day 1. Showing visible fungal growth at the top of the water layer.">
            <a:extLst>
              <a:ext uri="{FF2B5EF4-FFF2-40B4-BE49-F238E27FC236}">
                <a16:creationId xmlns:a16="http://schemas.microsoft.com/office/drawing/2014/main" id="{82C48D37-3DD9-15A7-1BB1-B919D08062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088" y="230188"/>
            <a:ext cx="2359025" cy="301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7" name="TextBox 20">
            <a:extLst>
              <a:ext uri="{FF2B5EF4-FFF2-40B4-BE49-F238E27FC236}">
                <a16:creationId xmlns:a16="http://schemas.microsoft.com/office/drawing/2014/main" id="{728B2AA7-47F7-B5E0-07A0-B27D269F31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7275" y="3287713"/>
            <a:ext cx="23828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/>
              <a:t>Day 7 – Yellow pigmented layer on surface  </a:t>
            </a:r>
          </a:p>
        </p:txBody>
      </p:sp>
      <p:pic>
        <p:nvPicPr>
          <p:cNvPr id="18442" name="Picture 6" descr="A picture containing Winogradsky column B at day 7. Showing yellow pigmented layer on the soil surface.">
            <a:extLst>
              <a:ext uri="{FF2B5EF4-FFF2-40B4-BE49-F238E27FC236}">
                <a16:creationId xmlns:a16="http://schemas.microsoft.com/office/drawing/2014/main" id="{BB0C943A-5854-87E9-5D53-E9F5FA54F9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275" y="207963"/>
            <a:ext cx="2409825" cy="302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8" name="TextBox 21">
            <a:extLst>
              <a:ext uri="{FF2B5EF4-FFF2-40B4-BE49-F238E27FC236}">
                <a16:creationId xmlns:a16="http://schemas.microsoft.com/office/drawing/2014/main" id="{61548EC7-E0E8-6C52-23D4-9D47E766F5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9038" y="3330575"/>
            <a:ext cx="23828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/>
              <a:t>Day 14 – Surface layer turned green, along with water layer</a:t>
            </a:r>
          </a:p>
        </p:txBody>
      </p:sp>
      <p:pic>
        <p:nvPicPr>
          <p:cNvPr id="18441" name="Picture 4" descr="A picture containing Winogradsky column B at day 14. Showing surface of soil turning green and the water turning a dark green.">
            <a:extLst>
              <a:ext uri="{FF2B5EF4-FFF2-40B4-BE49-F238E27FC236}">
                <a16:creationId xmlns:a16="http://schemas.microsoft.com/office/drawing/2014/main" id="{67C8596D-A2BC-EBC5-FE3E-AB39B64DFA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9038" y="215900"/>
            <a:ext cx="2395537" cy="301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Box 22">
            <a:extLst>
              <a:ext uri="{FF2B5EF4-FFF2-40B4-BE49-F238E27FC236}">
                <a16:creationId xmlns:a16="http://schemas.microsoft.com/office/drawing/2014/main" id="{4F5004E6-B3A3-C5B4-EFD4-B344CEF34F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875" y="3270250"/>
            <a:ext cx="2678113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/>
              <a:t>Day 21 – Surface black/green. Green layer between water/ mud</a:t>
            </a:r>
          </a:p>
        </p:txBody>
      </p:sp>
      <p:pic>
        <p:nvPicPr>
          <p:cNvPr id="18443" name="Picture 9" descr="A picture containing Winogradsky column B at day 21. Showing the water surface as black/ green and the green layer between the water and soil.">
            <a:extLst>
              <a:ext uri="{FF2B5EF4-FFF2-40B4-BE49-F238E27FC236}">
                <a16:creationId xmlns:a16="http://schemas.microsoft.com/office/drawing/2014/main" id="{D56864D7-5E64-8C35-DFD5-8609F4A1C5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7625" y="215900"/>
            <a:ext cx="2409825" cy="3017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>
            <a:extLst>
              <a:ext uri="{FF2B5EF4-FFF2-40B4-BE49-F238E27FC236}">
                <a16:creationId xmlns:a16="http://schemas.microsoft.com/office/drawing/2014/main" id="{898EF2C2-3B39-5FC3-4BE8-6F6A212B7E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4470400"/>
            <a:ext cx="10515600" cy="1025525"/>
          </a:xfrm>
        </p:spPr>
        <p:txBody>
          <a:bodyPr/>
          <a:lstStyle/>
          <a:p>
            <a:r>
              <a:rPr lang="en-GB" altLang="en-US" dirty="0"/>
              <a:t>Observations for Eggshell addition</a:t>
            </a:r>
          </a:p>
        </p:txBody>
      </p:sp>
      <p:sp>
        <p:nvSpPr>
          <p:cNvPr id="19459" name="Text Placeholder 8">
            <a:extLst>
              <a:ext uri="{FF2B5EF4-FFF2-40B4-BE49-F238E27FC236}">
                <a16:creationId xmlns:a16="http://schemas.microsoft.com/office/drawing/2014/main" id="{5E288687-84DD-85D9-4B4F-28BE6441203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532438"/>
            <a:ext cx="10515600" cy="776287"/>
          </a:xfrm>
        </p:spPr>
        <p:txBody>
          <a:bodyPr/>
          <a:lstStyle/>
          <a:p>
            <a:r>
              <a:rPr lang="en-GB" altLang="en-US"/>
              <a:t>Column C – Contained basic ingredients plus 1 broken egg shell and ½ tsp of salt</a:t>
            </a:r>
          </a:p>
        </p:txBody>
      </p:sp>
      <p:sp>
        <p:nvSpPr>
          <p:cNvPr id="19460" name="TextBox 17">
            <a:extLst>
              <a:ext uri="{FF2B5EF4-FFF2-40B4-BE49-F238E27FC236}">
                <a16:creationId xmlns:a16="http://schemas.microsoft.com/office/drawing/2014/main" id="{A597C007-5937-0604-A711-6023A79BA2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42975" y="3322638"/>
            <a:ext cx="2382838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/>
              <a:t>Day 1 – layers are visible</a:t>
            </a:r>
          </a:p>
        </p:txBody>
      </p:sp>
      <p:pic>
        <p:nvPicPr>
          <p:cNvPr id="19464" name="Picture 2" descr="A picture containing Winogradsky column C at day 1. Showing visible fungal growth at the top of the water layer.">
            <a:extLst>
              <a:ext uri="{FF2B5EF4-FFF2-40B4-BE49-F238E27FC236}">
                <a16:creationId xmlns:a16="http://schemas.microsoft.com/office/drawing/2014/main" id="{03F00F7C-D89B-DB58-9735-7042AB7555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5" y="242888"/>
            <a:ext cx="2382838" cy="301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TextBox 20">
            <a:extLst>
              <a:ext uri="{FF2B5EF4-FFF2-40B4-BE49-F238E27FC236}">
                <a16:creationId xmlns:a16="http://schemas.microsoft.com/office/drawing/2014/main" id="{9FBDC87E-E448-81EB-3480-CDACCFECB5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97275" y="3287713"/>
            <a:ext cx="2382838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/>
              <a:t>Day 7 – Small layer of pink/yellow on top surface</a:t>
            </a:r>
          </a:p>
        </p:txBody>
      </p:sp>
      <p:pic>
        <p:nvPicPr>
          <p:cNvPr id="19465" name="Picture 4" descr="A picture containing Winogradsky column C at day 7. Showing a layer of pink/ yellow on the top of the soil surface.">
            <a:extLst>
              <a:ext uri="{FF2B5EF4-FFF2-40B4-BE49-F238E27FC236}">
                <a16:creationId xmlns:a16="http://schemas.microsoft.com/office/drawing/2014/main" id="{96E39039-114B-EA75-838E-4B671E46F6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7275" y="233363"/>
            <a:ext cx="2389188" cy="301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2" name="TextBox 21">
            <a:extLst>
              <a:ext uri="{FF2B5EF4-FFF2-40B4-BE49-F238E27FC236}">
                <a16:creationId xmlns:a16="http://schemas.microsoft.com/office/drawing/2014/main" id="{B587ED8B-A45C-B45B-1A7A-7F8416DC8F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69038" y="3330575"/>
            <a:ext cx="2382837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/>
              <a:t>Day 14 – yellow layer water/mud. Water turning green</a:t>
            </a:r>
          </a:p>
        </p:txBody>
      </p:sp>
      <p:pic>
        <p:nvPicPr>
          <p:cNvPr id="19466" name="Picture 6" descr="A picture containing Winogradsky column C at day 14. Showing a yellow layer between the soil and water, with the water turning green.">
            <a:extLst>
              <a:ext uri="{FF2B5EF4-FFF2-40B4-BE49-F238E27FC236}">
                <a16:creationId xmlns:a16="http://schemas.microsoft.com/office/drawing/2014/main" id="{7D5FD03C-79C7-C59B-7CE3-D69E84720D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8088" y="233363"/>
            <a:ext cx="2363787" cy="3017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Box 22">
            <a:extLst>
              <a:ext uri="{FF2B5EF4-FFF2-40B4-BE49-F238E27FC236}">
                <a16:creationId xmlns:a16="http://schemas.microsoft.com/office/drawing/2014/main" id="{2657CFE5-7D5C-35BB-6ADB-DF8ACE93BC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905875" y="3270250"/>
            <a:ext cx="26781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r>
              <a:rPr lang="en-GB" altLang="en-US"/>
              <a:t>Day 21 – Top layer less than A &amp; B. Water/mud layer has pink sections &amp; yellow layer further down</a:t>
            </a:r>
          </a:p>
        </p:txBody>
      </p:sp>
      <p:pic>
        <p:nvPicPr>
          <p:cNvPr id="19467" name="Picture 9" descr="A picture containing Winogradsky column C at day 21. Showing pink sections through the soil and yellow layers further down. The water level appears less than columns A and B.">
            <a:extLst>
              <a:ext uri="{FF2B5EF4-FFF2-40B4-BE49-F238E27FC236}">
                <a16:creationId xmlns:a16="http://schemas.microsoft.com/office/drawing/2014/main" id="{E48C152E-D7D1-D30C-29A1-0F1C7ADDA9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1913" y="242888"/>
            <a:ext cx="2389187" cy="30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UoS Template04WS.potx" id="{72827929-734E-4612-A9E7-28A8C0C47589}" vid="{9D37C41F-0D2C-4D1F-88F3-F2A4F1B453D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616</TotalTime>
  <Words>553</Words>
  <Application>Microsoft Office PowerPoint</Application>
  <PresentationFormat>Widescreen</PresentationFormat>
  <Paragraphs>60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Winogradsky Columns</vt:lpstr>
      <vt:lpstr>What is a Winogradsky Column</vt:lpstr>
      <vt:lpstr>Aims</vt:lpstr>
      <vt:lpstr>What you need</vt:lpstr>
      <vt:lpstr>Method</vt:lpstr>
      <vt:lpstr>Observations for Basic Column</vt:lpstr>
      <vt:lpstr>Observations for Sand and Shell additions</vt:lpstr>
      <vt:lpstr>Observations for Eggshell addition</vt:lpstr>
    </vt:vector>
  </TitlesOfParts>
  <Company>University of Salford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Chambers Denis</dc:creator>
  <cp:lastModifiedBy>Esther Byrom</cp:lastModifiedBy>
  <cp:revision>60</cp:revision>
  <dcterms:created xsi:type="dcterms:W3CDTF">2017-01-24T11:07:54Z</dcterms:created>
  <dcterms:modified xsi:type="dcterms:W3CDTF">2025-03-24T10:21:45Z</dcterms:modified>
</cp:coreProperties>
</file>