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0.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48" r:id="rId1"/>
    <p:sldMasterId id="2147483762" r:id="rId2"/>
  </p:sldMasterIdLst>
  <p:notesMasterIdLst>
    <p:notesMasterId r:id="rId18"/>
  </p:notesMasterIdLst>
  <p:sldIdLst>
    <p:sldId id="319" r:id="rId3"/>
    <p:sldId id="325" r:id="rId4"/>
    <p:sldId id="279" r:id="rId5"/>
    <p:sldId id="288" r:id="rId6"/>
    <p:sldId id="320" r:id="rId7"/>
    <p:sldId id="283" r:id="rId8"/>
    <p:sldId id="315" r:id="rId9"/>
    <p:sldId id="313" r:id="rId10"/>
    <p:sldId id="308" r:id="rId11"/>
    <p:sldId id="323" r:id="rId12"/>
    <p:sldId id="317" r:id="rId13"/>
    <p:sldId id="318" r:id="rId14"/>
    <p:sldId id="272" r:id="rId15"/>
    <p:sldId id="326" r:id="rId16"/>
    <p:sldId id="322"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Presentation" id="{9E1E9843-FBF6-4DEA-AD72-79C44D88A1F4}">
          <p14:sldIdLst>
            <p14:sldId id="319"/>
            <p14:sldId id="325"/>
            <p14:sldId id="279"/>
            <p14:sldId id="288"/>
            <p14:sldId id="320"/>
            <p14:sldId id="283"/>
            <p14:sldId id="315"/>
            <p14:sldId id="313"/>
            <p14:sldId id="308"/>
            <p14:sldId id="323"/>
            <p14:sldId id="317"/>
            <p14:sldId id="318"/>
            <p14:sldId id="272"/>
            <p14:sldId id="326"/>
            <p14:sldId id="322"/>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46F4555-2D00-4BD8-99C8-1EA839336A57}" v="296" dt="2025-01-21T11:17:26.01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76" d="100"/>
          <a:sy n="76" d="100"/>
        </p:scale>
        <p:origin x="53" y="53"/>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23" Type="http://schemas.microsoft.com/office/2015/10/relationships/revisionInfo" Target="revisionInfo.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diagrams/_rels/data2.xml.rels><?xml version="1.0" encoding="UTF-8" standalone="yes"?>
<Relationships xmlns="http://schemas.openxmlformats.org/package/2006/relationships"><Relationship Id="rId8" Type="http://schemas.openxmlformats.org/officeDocument/2006/relationships/image" Target="../media/image13.sv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image" Target="../media/image7.svg"/><Relationship Id="rId1" Type="http://schemas.openxmlformats.org/officeDocument/2006/relationships/image" Target="../media/image6.png"/><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9.svg"/></Relationships>
</file>

<file path=ppt/diagrams/_rels/data3.xml.rels><?xml version="1.0" encoding="UTF-8" standalone="yes"?>
<Relationships xmlns="http://schemas.openxmlformats.org/package/2006/relationships"><Relationship Id="rId8" Type="http://schemas.openxmlformats.org/officeDocument/2006/relationships/image" Target="../media/image25.svg"/><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image" Target="../media/image19.svg"/><Relationship Id="rId1" Type="http://schemas.openxmlformats.org/officeDocument/2006/relationships/image" Target="../media/image18.png"/><Relationship Id="rId6" Type="http://schemas.openxmlformats.org/officeDocument/2006/relationships/image" Target="../media/image23.svg"/><Relationship Id="rId5" Type="http://schemas.openxmlformats.org/officeDocument/2006/relationships/image" Target="../media/image22.png"/><Relationship Id="rId10" Type="http://schemas.openxmlformats.org/officeDocument/2006/relationships/image" Target="../media/image27.svg"/><Relationship Id="rId4" Type="http://schemas.openxmlformats.org/officeDocument/2006/relationships/image" Target="../media/image21.svg"/><Relationship Id="rId9" Type="http://schemas.openxmlformats.org/officeDocument/2006/relationships/image" Target="../media/image26.png"/></Relationships>
</file>

<file path=ppt/diagrams/_rels/drawing2.xml.rels><?xml version="1.0" encoding="UTF-8" standalone="yes"?>
<Relationships xmlns="http://schemas.openxmlformats.org/package/2006/relationships"><Relationship Id="rId8" Type="http://schemas.openxmlformats.org/officeDocument/2006/relationships/image" Target="../media/image13.sv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image" Target="../media/image7.svg"/><Relationship Id="rId1" Type="http://schemas.openxmlformats.org/officeDocument/2006/relationships/image" Target="../media/image6.png"/><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9.svg"/></Relationships>
</file>

<file path=ppt/diagrams/_rels/drawing3.xml.rels><?xml version="1.0" encoding="UTF-8" standalone="yes"?>
<Relationships xmlns="http://schemas.openxmlformats.org/package/2006/relationships"><Relationship Id="rId8" Type="http://schemas.openxmlformats.org/officeDocument/2006/relationships/image" Target="../media/image25.svg"/><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image" Target="../media/image19.svg"/><Relationship Id="rId1" Type="http://schemas.openxmlformats.org/officeDocument/2006/relationships/image" Target="../media/image18.png"/><Relationship Id="rId6" Type="http://schemas.openxmlformats.org/officeDocument/2006/relationships/image" Target="../media/image23.svg"/><Relationship Id="rId5" Type="http://schemas.openxmlformats.org/officeDocument/2006/relationships/image" Target="../media/image22.png"/><Relationship Id="rId10" Type="http://schemas.openxmlformats.org/officeDocument/2006/relationships/image" Target="../media/image27.svg"/><Relationship Id="rId4" Type="http://schemas.openxmlformats.org/officeDocument/2006/relationships/image" Target="../media/image21.svg"/><Relationship Id="rId9" Type="http://schemas.openxmlformats.org/officeDocument/2006/relationships/image" Target="../media/image26.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18/5/colors/Iconchunking_neutralicon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18/5/colors/Iconchunking_neutralbg_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a:alpha val="0"/>
      </a:schemeClr>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CC28D8C-3EE0-4EC8-BC78-2198AE6DC385}" type="doc">
      <dgm:prSet loTypeId="urn:microsoft.com/office/officeart/2017/3/layout/HorizontalPathTimeline" loCatId="process" qsTypeId="urn:microsoft.com/office/officeart/2005/8/quickstyle/simple1" qsCatId="simple" csTypeId="urn:microsoft.com/office/officeart/2005/8/colors/accent1_2" csCatId="accent1" phldr="1"/>
      <dgm:spPr/>
      <dgm:t>
        <a:bodyPr/>
        <a:lstStyle/>
        <a:p>
          <a:endParaRPr lang="en-US"/>
        </a:p>
      </dgm:t>
    </dgm:pt>
    <dgm:pt modelId="{AC79CCDC-3E62-407F-BAC3-91EEB7F5D9DC}">
      <dgm:prSet custT="1"/>
      <dgm:spPr/>
      <dgm:t>
        <a:bodyPr/>
        <a:lstStyle/>
        <a:p>
          <a:pPr>
            <a:defRPr b="1"/>
          </a:pPr>
          <a:r>
            <a:rPr lang="en-US" sz="1800" dirty="0"/>
            <a:t>1930s</a:t>
          </a:r>
        </a:p>
      </dgm:t>
      <dgm:extLst>
        <a:ext uri="{E40237B7-FDA0-4F09-8148-C483321AD2D9}">
          <dgm14:cNvPr xmlns:dgm14="http://schemas.microsoft.com/office/drawing/2010/diagram" id="0" name="" descr="1930s Science fiction fanzines (magazines made by fans) (Duncombe, in Creasap, 2014, p. 156)&#10;1970s Punk rock (ignored by mainstream) (Duncombe, in Creasap, 2014, p. 157)&#10;1990s Riot grrrl, “a small movement […] confronting sexism in punk rock music subcultures and grew into a national movement of young women confronting sexism in their everyday lives (Marcus, in Creasap, 2014, p. 157).&#10;2003 started to be archived at Barnard zine library (Eichhorn 2013)&#10;2012 Nguyen (2012) explores the problems the riot grrrl and zine scene have with race and racism (and sexism). (see also Radway, 2016)."/>
        </a:ext>
      </dgm:extLst>
    </dgm:pt>
    <dgm:pt modelId="{259DF7E1-9CB3-4A66-8652-01F92B514FA8}" type="parTrans" cxnId="{55C8A2F2-BC18-4D27-A431-B047DB9C2E48}">
      <dgm:prSet/>
      <dgm:spPr/>
      <dgm:t>
        <a:bodyPr/>
        <a:lstStyle/>
        <a:p>
          <a:endParaRPr lang="en-US"/>
        </a:p>
      </dgm:t>
    </dgm:pt>
    <dgm:pt modelId="{98027207-A089-4DC1-B4F0-FF17E87EF57D}" type="sibTrans" cxnId="{55C8A2F2-BC18-4D27-A431-B047DB9C2E48}">
      <dgm:prSet/>
      <dgm:spPr/>
      <dgm:t>
        <a:bodyPr/>
        <a:lstStyle/>
        <a:p>
          <a:endParaRPr lang="en-US"/>
        </a:p>
      </dgm:t>
    </dgm:pt>
    <dgm:pt modelId="{59C7C476-857F-4BC8-A6D8-971F7343E7E8}">
      <dgm:prSet custT="1"/>
      <dgm:spPr/>
      <dgm:t>
        <a:bodyPr/>
        <a:lstStyle/>
        <a:p>
          <a:r>
            <a:rPr lang="en-US" sz="1800" dirty="0"/>
            <a:t>Science fiction fanzines (Duncombe, in </a:t>
          </a:r>
          <a:r>
            <a:rPr lang="en-US" sz="1800" dirty="0" err="1"/>
            <a:t>Creasap</a:t>
          </a:r>
          <a:r>
            <a:rPr lang="en-US" sz="1800" dirty="0"/>
            <a:t>, 2014, p. 156)</a:t>
          </a:r>
        </a:p>
      </dgm:t>
      <dgm:extLst>
        <a:ext uri="{E40237B7-FDA0-4F09-8148-C483321AD2D9}">
          <dgm14:cNvPr xmlns:dgm14="http://schemas.microsoft.com/office/drawing/2010/diagram" id="0" name="" descr="1930s Science fiction fanzines (magazines made by fans) (Duncombe, in Creasap, 2014, p. 156)&#10;1970s Punk rock (ignored by mainstream) (Duncombe, in Creasap, 2014, p. 157)&#10;1990s Riot grrrl, “a small movement […] confronting sexism in punk rock music subcultures and grew into a national movement of young women confronting sexism in their everyday lives (Marcus, in Creasap, 2014, p. 157).&#10;2003 started to be archived at Barnard zine library (Eichhorn 2013)&#10;2012 Nguyen (2012) explores the problems the riot grrrl and zine scene have with race and racism (and sexism). (see also Radway, 2016)."/>
        </a:ext>
      </dgm:extLst>
    </dgm:pt>
    <dgm:pt modelId="{C362ADBD-F2CC-43F5-AC4C-A37443D11D4B}" type="parTrans" cxnId="{C943576C-DD21-41D6-ACD1-5EBF6E174C87}">
      <dgm:prSet/>
      <dgm:spPr/>
      <dgm:t>
        <a:bodyPr/>
        <a:lstStyle/>
        <a:p>
          <a:endParaRPr lang="en-US"/>
        </a:p>
      </dgm:t>
    </dgm:pt>
    <dgm:pt modelId="{08A0E103-B74F-416C-A49B-66A255D5602B}" type="sibTrans" cxnId="{C943576C-DD21-41D6-ACD1-5EBF6E174C87}">
      <dgm:prSet/>
      <dgm:spPr/>
      <dgm:t>
        <a:bodyPr/>
        <a:lstStyle/>
        <a:p>
          <a:endParaRPr lang="en-US"/>
        </a:p>
      </dgm:t>
    </dgm:pt>
    <dgm:pt modelId="{A067F829-97E2-4FED-99CC-63E9B104CE1B}">
      <dgm:prSet custT="1"/>
      <dgm:spPr/>
      <dgm:t>
        <a:bodyPr/>
        <a:lstStyle/>
        <a:p>
          <a:pPr>
            <a:defRPr b="1"/>
          </a:pPr>
          <a:r>
            <a:rPr lang="en-US" sz="1800"/>
            <a:t>1970s</a:t>
          </a:r>
        </a:p>
      </dgm:t>
      <dgm:extLst>
        <a:ext uri="{E40237B7-FDA0-4F09-8148-C483321AD2D9}">
          <dgm14:cNvPr xmlns:dgm14="http://schemas.microsoft.com/office/drawing/2010/diagram" id="0" name="" descr="1930s Science fiction fanzines (magazines made by fans) (Duncombe, in Creasap, 2014, p. 156)&#10;1970s Punk rock (ignored by mainstream) (Duncombe, in Creasap, 2014, p. 157)&#10;1990s Riot grrrl, “a small movement […] confronting sexism in punk rock music subcultures and grew into a national movement of young women confronting sexism in their everyday lives (Marcus, in Creasap, 2014, p. 157).&#10;2003 started to be archived at Barnard zine library (Eichhorn 2013)&#10;2012 Nguyen (2012) explores the problems the riot grrrl and zine scene have with race and racism (and sexism). (see also Radway, 2016)."/>
        </a:ext>
      </dgm:extLst>
    </dgm:pt>
    <dgm:pt modelId="{36041A31-7BEF-4C7C-B17D-24BBD5A574C3}" type="parTrans" cxnId="{89A6611C-57BD-405B-9247-E02021AFD702}">
      <dgm:prSet/>
      <dgm:spPr/>
      <dgm:t>
        <a:bodyPr/>
        <a:lstStyle/>
        <a:p>
          <a:endParaRPr lang="en-US"/>
        </a:p>
      </dgm:t>
    </dgm:pt>
    <dgm:pt modelId="{61A6A06F-5A78-4C3B-8EDC-7D69377F0F5F}" type="sibTrans" cxnId="{89A6611C-57BD-405B-9247-E02021AFD702}">
      <dgm:prSet/>
      <dgm:spPr/>
      <dgm:t>
        <a:bodyPr/>
        <a:lstStyle/>
        <a:p>
          <a:endParaRPr lang="en-US"/>
        </a:p>
      </dgm:t>
    </dgm:pt>
    <dgm:pt modelId="{61046656-EDDB-4C9C-945A-4071A6385D87}">
      <dgm:prSet custT="1"/>
      <dgm:spPr/>
      <dgm:t>
        <a:bodyPr/>
        <a:lstStyle/>
        <a:p>
          <a:r>
            <a:rPr lang="en-US" sz="1800" dirty="0"/>
            <a:t>Punk rock (ignored by mainstream) (Duncombe, in </a:t>
          </a:r>
          <a:r>
            <a:rPr lang="en-US" sz="1800" dirty="0" err="1"/>
            <a:t>Creasap</a:t>
          </a:r>
          <a:r>
            <a:rPr lang="en-US" sz="1800" dirty="0"/>
            <a:t>, 2014, p. 157)</a:t>
          </a:r>
        </a:p>
      </dgm:t>
      <dgm:extLst>
        <a:ext uri="{E40237B7-FDA0-4F09-8148-C483321AD2D9}">
          <dgm14:cNvPr xmlns:dgm14="http://schemas.microsoft.com/office/drawing/2010/diagram" id="0" name="" descr="1930s Science fiction fanzines (magazines made by fans) (Duncombe, in Creasap, 2014, p. 156)&#10;1970s Punk rock (ignored by mainstream) (Duncombe, in Creasap, 2014, p. 157)&#10;1990s Riot grrrl, “a small movement […] confronting sexism in punk rock music subcultures and grew into a national movement of young women confronting sexism in their everyday lives (Marcus, in Creasap, 2014, p. 157).&#10;2003 started to be archived at Barnard zine library (Eichhorn 2013)&#10;2012 Nguyen (2012) explores the problems the riot grrrl and zine scene have with race and racism (and sexism). (see also Radway, 2016)."/>
        </a:ext>
      </dgm:extLst>
    </dgm:pt>
    <dgm:pt modelId="{A00170A8-A3AF-4569-B04E-F40F137CAD60}" type="parTrans" cxnId="{DBB266BC-B455-4A42-AF1F-C05398354774}">
      <dgm:prSet/>
      <dgm:spPr/>
      <dgm:t>
        <a:bodyPr/>
        <a:lstStyle/>
        <a:p>
          <a:endParaRPr lang="en-US"/>
        </a:p>
      </dgm:t>
    </dgm:pt>
    <dgm:pt modelId="{5B8AECF1-E95C-44F6-91B0-58B552659D60}" type="sibTrans" cxnId="{DBB266BC-B455-4A42-AF1F-C05398354774}">
      <dgm:prSet/>
      <dgm:spPr/>
      <dgm:t>
        <a:bodyPr/>
        <a:lstStyle/>
        <a:p>
          <a:endParaRPr lang="en-US"/>
        </a:p>
      </dgm:t>
    </dgm:pt>
    <dgm:pt modelId="{FC640674-BB15-4F21-B15F-14E2762B62F3}">
      <dgm:prSet custT="1"/>
      <dgm:spPr/>
      <dgm:t>
        <a:bodyPr/>
        <a:lstStyle/>
        <a:p>
          <a:pPr>
            <a:defRPr b="1"/>
          </a:pPr>
          <a:r>
            <a:rPr lang="en-US" sz="1800"/>
            <a:t>1990s</a:t>
          </a:r>
        </a:p>
      </dgm:t>
      <dgm:extLst>
        <a:ext uri="{E40237B7-FDA0-4F09-8148-C483321AD2D9}">
          <dgm14:cNvPr xmlns:dgm14="http://schemas.microsoft.com/office/drawing/2010/diagram" id="0" name="" descr="1930s Science fiction fanzines (magazines made by fans) (Duncombe, in Creasap, 2014, p. 156)&#10;1970s Punk rock (ignored by mainstream) (Duncombe, in Creasap, 2014, p. 157)&#10;1990s Riot grrrl, “a small movement […] confronting sexism in punk rock music subcultures and grew into a national movement of young women confronting sexism in their everyday lives (Marcus, in Creasap, 2014, p. 157).&#10;2003 started to be archived at Barnard zine library (Eichhorn 2013)&#10;2012 Nguyen (2012) explores the problems the riot grrrl and zine scene have with race and racism (and sexism). (see also Radway, 2016)."/>
        </a:ext>
      </dgm:extLst>
    </dgm:pt>
    <dgm:pt modelId="{5C25BB4D-FBB6-496C-9D6F-D7ECC09004AF}" type="parTrans" cxnId="{BFF9F1DB-82BB-4D88-BF81-14991C2EE788}">
      <dgm:prSet/>
      <dgm:spPr/>
      <dgm:t>
        <a:bodyPr/>
        <a:lstStyle/>
        <a:p>
          <a:endParaRPr lang="en-US"/>
        </a:p>
      </dgm:t>
    </dgm:pt>
    <dgm:pt modelId="{D588F0CC-F904-423F-84F6-0A899C521E68}" type="sibTrans" cxnId="{BFF9F1DB-82BB-4D88-BF81-14991C2EE788}">
      <dgm:prSet/>
      <dgm:spPr/>
      <dgm:t>
        <a:bodyPr/>
        <a:lstStyle/>
        <a:p>
          <a:endParaRPr lang="en-US"/>
        </a:p>
      </dgm:t>
    </dgm:pt>
    <dgm:pt modelId="{31934271-C7FF-4CC3-9185-DD339456E2BE}">
      <dgm:prSet custT="1"/>
      <dgm:spPr/>
      <dgm:t>
        <a:bodyPr/>
        <a:lstStyle/>
        <a:p>
          <a:r>
            <a:rPr lang="en-US" sz="1800" dirty="0"/>
            <a:t>Riot </a:t>
          </a:r>
          <a:r>
            <a:rPr lang="en-US" sz="1800" dirty="0" err="1"/>
            <a:t>grrrl</a:t>
          </a:r>
          <a:r>
            <a:rPr lang="en-US" sz="1800" dirty="0"/>
            <a:t>: young women confronting sexism (Marcus, in </a:t>
          </a:r>
          <a:r>
            <a:rPr lang="en-US" sz="1800" dirty="0" err="1"/>
            <a:t>Creasap</a:t>
          </a:r>
          <a:r>
            <a:rPr lang="en-US" sz="1800" dirty="0"/>
            <a:t>, 2014, p. 157).</a:t>
          </a:r>
        </a:p>
      </dgm:t>
      <dgm:extLst>
        <a:ext uri="{E40237B7-FDA0-4F09-8148-C483321AD2D9}">
          <dgm14:cNvPr xmlns:dgm14="http://schemas.microsoft.com/office/drawing/2010/diagram" id="0" name="" descr="1930s Science fiction fanzines (magazines made by fans) (Duncombe, in Creasap, 2014, p. 156)&#10;1970s Punk rock (ignored by mainstream) (Duncombe, in Creasap, 2014, p. 157)&#10;1990s Riot grrrl, “a small movement […] confronting sexism in punk rock music subcultures and grew into a national movement of young women confronting sexism in their everyday lives (Marcus, in Creasap, 2014, p. 157).&#10;2003 started to be archived at Barnard zine library (Eichhorn 2013)&#10;2012 Nguyen (2012) explores the problems the riot grrrl and zine scene have with race and racism (and sexism). (see also Radway, 2016)."/>
        </a:ext>
      </dgm:extLst>
    </dgm:pt>
    <dgm:pt modelId="{0BBFC0D1-8316-42DE-99EB-037020C72F75}" type="parTrans" cxnId="{87FD2CDA-4EBB-4B84-B2DC-C96BCB2ADCDD}">
      <dgm:prSet/>
      <dgm:spPr/>
      <dgm:t>
        <a:bodyPr/>
        <a:lstStyle/>
        <a:p>
          <a:endParaRPr lang="en-US"/>
        </a:p>
      </dgm:t>
    </dgm:pt>
    <dgm:pt modelId="{38716A19-B043-43C8-955A-C0DF7AF09BAF}" type="sibTrans" cxnId="{87FD2CDA-4EBB-4B84-B2DC-C96BCB2ADCDD}">
      <dgm:prSet/>
      <dgm:spPr/>
      <dgm:t>
        <a:bodyPr/>
        <a:lstStyle/>
        <a:p>
          <a:endParaRPr lang="en-US"/>
        </a:p>
      </dgm:t>
    </dgm:pt>
    <dgm:pt modelId="{618EED94-0E1A-4AE3-99B4-CBA50C32B5D6}">
      <dgm:prSet custT="1"/>
      <dgm:spPr/>
      <dgm:t>
        <a:bodyPr/>
        <a:lstStyle/>
        <a:p>
          <a:pPr>
            <a:defRPr b="1"/>
          </a:pPr>
          <a:r>
            <a:rPr lang="en-US" sz="1800" dirty="0"/>
            <a:t>2003</a:t>
          </a:r>
        </a:p>
      </dgm:t>
      <dgm:extLst>
        <a:ext uri="{E40237B7-FDA0-4F09-8148-C483321AD2D9}">
          <dgm14:cNvPr xmlns:dgm14="http://schemas.microsoft.com/office/drawing/2010/diagram" id="0" name="" descr="1930s Science fiction fanzines (magazines made by fans) (Duncombe, in Creasap, 2014, p. 156)&#10;1970s Punk rock (ignored by mainstream) (Duncombe, in Creasap, 2014, p. 157)&#10;1990s Riot grrrl, “a small movement […] confronting sexism in punk rock music subcultures and grew into a national movement of young women confronting sexism in their everyday lives (Marcus, in Creasap, 2014, p. 157).&#10;2003 started to be archived at Barnard zine library (Eichhorn 2013)&#10;2012 Nguyen (2012) explores the problems the riot grrrl and zine scene have with race and racism (and sexism). (see also Radway, 2016)."/>
        </a:ext>
      </dgm:extLst>
    </dgm:pt>
    <dgm:pt modelId="{4EE1B18B-2F4C-4DC7-BFCE-31E28F6A3B64}" type="parTrans" cxnId="{A2070E86-4273-475C-804C-143EC428EF0F}">
      <dgm:prSet/>
      <dgm:spPr/>
      <dgm:t>
        <a:bodyPr/>
        <a:lstStyle/>
        <a:p>
          <a:endParaRPr lang="en-US"/>
        </a:p>
      </dgm:t>
    </dgm:pt>
    <dgm:pt modelId="{E9801F50-671A-46E2-BF43-D350727C8CD4}" type="sibTrans" cxnId="{A2070E86-4273-475C-804C-143EC428EF0F}">
      <dgm:prSet/>
      <dgm:spPr/>
      <dgm:t>
        <a:bodyPr/>
        <a:lstStyle/>
        <a:p>
          <a:endParaRPr lang="en-US"/>
        </a:p>
      </dgm:t>
    </dgm:pt>
    <dgm:pt modelId="{C703AF6C-4C3A-416B-AB99-C2ED21867E19}">
      <dgm:prSet custT="1"/>
      <dgm:spPr/>
      <dgm:t>
        <a:bodyPr/>
        <a:lstStyle/>
        <a:p>
          <a:r>
            <a:rPr lang="en-US" sz="1800" dirty="0"/>
            <a:t>Started to be archived at Barnard zine library (Eichhorn 2013)</a:t>
          </a:r>
        </a:p>
      </dgm:t>
      <dgm:extLst>
        <a:ext uri="{E40237B7-FDA0-4F09-8148-C483321AD2D9}">
          <dgm14:cNvPr xmlns:dgm14="http://schemas.microsoft.com/office/drawing/2010/diagram" id="0" name="" descr="1930s Science fiction fanzines (magazines made by fans) (Duncombe, in Creasap, 2014, p. 156)&#10;1970s Punk rock (ignored by mainstream) (Duncombe, in Creasap, 2014, p. 157)&#10;1990s Riot grrrl, “a small movement […] confronting sexism in punk rock music subcultures and grew into a national movement of young women confronting sexism in their everyday lives (Marcus, in Creasap, 2014, p. 157).&#10;2003 started to be archived at Barnard zine library (Eichhorn 2013)&#10;2012 Nguyen (2012) explores the problems the riot grrrl and zine scene have with race and racism (and sexism). (see also Radway, 2016)."/>
        </a:ext>
      </dgm:extLst>
    </dgm:pt>
    <dgm:pt modelId="{4B9701FA-4658-4911-80AE-92C3B9EDE7FE}" type="parTrans" cxnId="{5B2E63B6-B8BC-47F1-903D-3B082F74DB61}">
      <dgm:prSet/>
      <dgm:spPr/>
      <dgm:t>
        <a:bodyPr/>
        <a:lstStyle/>
        <a:p>
          <a:endParaRPr lang="en-US"/>
        </a:p>
      </dgm:t>
    </dgm:pt>
    <dgm:pt modelId="{3F3E93E4-7AF5-44F8-826D-6F480B0D2A5E}" type="sibTrans" cxnId="{5B2E63B6-B8BC-47F1-903D-3B082F74DB61}">
      <dgm:prSet/>
      <dgm:spPr/>
      <dgm:t>
        <a:bodyPr/>
        <a:lstStyle/>
        <a:p>
          <a:endParaRPr lang="en-US"/>
        </a:p>
      </dgm:t>
    </dgm:pt>
    <dgm:pt modelId="{275D3828-E764-4BAD-AE15-D7742DE067CA}">
      <dgm:prSet custT="1"/>
      <dgm:spPr/>
      <dgm:t>
        <a:bodyPr/>
        <a:lstStyle/>
        <a:p>
          <a:pPr>
            <a:defRPr b="1"/>
          </a:pPr>
          <a:r>
            <a:rPr lang="en-US" sz="1800"/>
            <a:t>2012</a:t>
          </a:r>
        </a:p>
      </dgm:t>
      <dgm:extLst>
        <a:ext uri="{E40237B7-FDA0-4F09-8148-C483321AD2D9}">
          <dgm14:cNvPr xmlns:dgm14="http://schemas.microsoft.com/office/drawing/2010/diagram" id="0" name="" descr="1930s Science fiction fanzines (magazines made by fans) (Duncombe, in Creasap, 2014, p. 156)&#10;1970s Punk rock (ignored by mainstream) (Duncombe, in Creasap, 2014, p. 157)&#10;1990s Riot grrrl, “a small movement […] confronting sexism in punk rock music subcultures and grew into a national movement of young women confronting sexism in their everyday lives (Marcus, in Creasap, 2014, p. 157).&#10;2003 started to be archived at Barnard zine library (Eichhorn 2013)&#10;2012 Nguyen (2012) explores the problems the riot grrrl and zine scene have with race and racism (and sexism). (see also Radway, 2016)."/>
        </a:ext>
      </dgm:extLst>
    </dgm:pt>
    <dgm:pt modelId="{836A22CC-0CF8-4EC0-BF32-708AFA1EFB79}" type="parTrans" cxnId="{E3AB88CF-E99A-4FBD-BD8A-56A45BAB43EB}">
      <dgm:prSet/>
      <dgm:spPr/>
      <dgm:t>
        <a:bodyPr/>
        <a:lstStyle/>
        <a:p>
          <a:endParaRPr lang="en-US"/>
        </a:p>
      </dgm:t>
    </dgm:pt>
    <dgm:pt modelId="{DBB9A759-F628-4527-9855-C24A118A723D}" type="sibTrans" cxnId="{E3AB88CF-E99A-4FBD-BD8A-56A45BAB43EB}">
      <dgm:prSet/>
      <dgm:spPr/>
      <dgm:t>
        <a:bodyPr/>
        <a:lstStyle/>
        <a:p>
          <a:endParaRPr lang="en-US"/>
        </a:p>
      </dgm:t>
    </dgm:pt>
    <dgm:pt modelId="{C82D055C-4803-479D-A7A6-BF6A77206040}">
      <dgm:prSet custT="1"/>
      <dgm:spPr/>
      <dgm:t>
        <a:bodyPr/>
        <a:lstStyle/>
        <a:p>
          <a:r>
            <a:rPr lang="en-US" sz="1800" dirty="0"/>
            <a:t>Racism and sexism in riot </a:t>
          </a:r>
          <a:r>
            <a:rPr lang="en-US" sz="1800" dirty="0" err="1"/>
            <a:t>grrrl</a:t>
          </a:r>
          <a:r>
            <a:rPr lang="en-US" sz="1800" dirty="0"/>
            <a:t> and zine scene. (Nguyen, 2012)</a:t>
          </a:r>
        </a:p>
      </dgm:t>
      <dgm:extLst>
        <a:ext uri="{E40237B7-FDA0-4F09-8148-C483321AD2D9}">
          <dgm14:cNvPr xmlns:dgm14="http://schemas.microsoft.com/office/drawing/2010/diagram" id="0" name="" descr="1930s Science fiction fanzines (magazines made by fans) (Duncombe, in Creasap, 2014, p. 156)&#10;1970s Punk rock (ignored by mainstream) (Duncombe, in Creasap, 2014, p. 157)&#10;1990s Riot grrrl, “a small movement […] confronting sexism in punk rock music subcultures and grew into a national movement of young women confronting sexism in their everyday lives (Marcus, in Creasap, 2014, p. 157).&#10;2003 started to be archived at Barnard zine library (Eichhorn 2013)&#10;2012 Nguyen (2012) explores the problems the riot grrrl and zine scene have with race and racism (and sexism). (see also Radway, 2016)."/>
        </a:ext>
      </dgm:extLst>
    </dgm:pt>
    <dgm:pt modelId="{1D5D0FFE-A872-4AF9-8AC9-57F33EF236B1}" type="parTrans" cxnId="{E02450BD-E967-47F3-84C3-E357AB80EC3F}">
      <dgm:prSet/>
      <dgm:spPr/>
      <dgm:t>
        <a:bodyPr/>
        <a:lstStyle/>
        <a:p>
          <a:endParaRPr lang="en-US"/>
        </a:p>
      </dgm:t>
    </dgm:pt>
    <dgm:pt modelId="{FC12524F-2701-4DAD-A918-E8386378516D}" type="sibTrans" cxnId="{E02450BD-E967-47F3-84C3-E357AB80EC3F}">
      <dgm:prSet/>
      <dgm:spPr/>
      <dgm:t>
        <a:bodyPr/>
        <a:lstStyle/>
        <a:p>
          <a:endParaRPr lang="en-US"/>
        </a:p>
      </dgm:t>
    </dgm:pt>
    <dgm:pt modelId="{8B7941A3-2C1E-4F15-B59E-25EA452296E3}" type="pres">
      <dgm:prSet presAssocID="{ECC28D8C-3EE0-4EC8-BC78-2198AE6DC385}" presName="root" presStyleCnt="0">
        <dgm:presLayoutVars>
          <dgm:chMax/>
          <dgm:chPref/>
          <dgm:animLvl val="lvl"/>
        </dgm:presLayoutVars>
      </dgm:prSet>
      <dgm:spPr/>
    </dgm:pt>
    <dgm:pt modelId="{73FD6E95-087F-4EF3-B046-60DDB1ECAE7D}" type="pres">
      <dgm:prSet presAssocID="{ECC28D8C-3EE0-4EC8-BC78-2198AE6DC385}" presName="divider" presStyleLbl="node1" presStyleIdx="0" presStyleCnt="1"/>
      <dgm:spPr/>
    </dgm:pt>
    <dgm:pt modelId="{33D37C59-AA2A-43B0-A6E5-08B00CD874AB}" type="pres">
      <dgm:prSet presAssocID="{ECC28D8C-3EE0-4EC8-BC78-2198AE6DC385}" presName="nodes" presStyleCnt="0">
        <dgm:presLayoutVars>
          <dgm:chMax/>
          <dgm:chPref/>
          <dgm:animLvl val="lvl"/>
        </dgm:presLayoutVars>
      </dgm:prSet>
      <dgm:spPr/>
    </dgm:pt>
    <dgm:pt modelId="{892840AB-B824-4766-B439-D777BDD8CB14}" type="pres">
      <dgm:prSet presAssocID="{AC79CCDC-3E62-407F-BAC3-91EEB7F5D9DC}" presName="composite" presStyleCnt="0"/>
      <dgm:spPr/>
    </dgm:pt>
    <dgm:pt modelId="{F61BD3B1-7C6A-4A5B-8E88-306A6B6C1BDA}" type="pres">
      <dgm:prSet presAssocID="{AC79CCDC-3E62-407F-BAC3-91EEB7F5D9DC}" presName="L1TextContainer" presStyleLbl="revTx" presStyleIdx="0" presStyleCnt="5">
        <dgm:presLayoutVars>
          <dgm:chMax val="1"/>
          <dgm:chPref val="1"/>
          <dgm:bulletEnabled val="1"/>
        </dgm:presLayoutVars>
      </dgm:prSet>
      <dgm:spPr/>
    </dgm:pt>
    <dgm:pt modelId="{20E18091-67A1-40EB-A6A6-9C754D956724}" type="pres">
      <dgm:prSet presAssocID="{AC79CCDC-3E62-407F-BAC3-91EEB7F5D9DC}" presName="L2TextContainerWrapper" presStyleCnt="0">
        <dgm:presLayoutVars>
          <dgm:chMax val="0"/>
          <dgm:chPref val="0"/>
          <dgm:bulletEnabled val="1"/>
        </dgm:presLayoutVars>
      </dgm:prSet>
      <dgm:spPr/>
    </dgm:pt>
    <dgm:pt modelId="{0CC80705-2C55-47F1-B8B4-57B2952372F2}" type="pres">
      <dgm:prSet presAssocID="{AC79CCDC-3E62-407F-BAC3-91EEB7F5D9DC}" presName="L2TextContainer" presStyleLbl="bgAccFollowNode1" presStyleIdx="0" presStyleCnt="5"/>
      <dgm:spPr/>
    </dgm:pt>
    <dgm:pt modelId="{AEBD5493-9845-4FF7-A326-134539252D6C}" type="pres">
      <dgm:prSet presAssocID="{AC79CCDC-3E62-407F-BAC3-91EEB7F5D9DC}" presName="FlexibleEmptyPlaceHolder" presStyleCnt="0"/>
      <dgm:spPr/>
    </dgm:pt>
    <dgm:pt modelId="{EAAB7896-5217-4C99-93C6-FF5056609A5D}" type="pres">
      <dgm:prSet presAssocID="{AC79CCDC-3E62-407F-BAC3-91EEB7F5D9DC}" presName="ConnectLine" presStyleLbl="alignNode1" presStyleIdx="0" presStyleCnt="5"/>
      <dgm:spPr>
        <a:solidFill>
          <a:schemeClr val="accent1">
            <a:hueOff val="0"/>
            <a:satOff val="0"/>
            <a:lumOff val="0"/>
            <a:alphaOff val="0"/>
          </a:schemeClr>
        </a:solidFill>
        <a:ln w="6350" cap="flat" cmpd="sng" algn="ctr">
          <a:solidFill>
            <a:schemeClr val="accent1">
              <a:hueOff val="0"/>
              <a:satOff val="0"/>
              <a:lumOff val="0"/>
              <a:alphaOff val="0"/>
            </a:schemeClr>
          </a:solidFill>
          <a:prstDash val="dash"/>
          <a:miter lim="800000"/>
        </a:ln>
        <a:effectLst/>
      </dgm:spPr>
    </dgm:pt>
    <dgm:pt modelId="{C0E050E5-3F6B-4B8A-A091-74D9C83F766D}" type="pres">
      <dgm:prSet presAssocID="{AC79CCDC-3E62-407F-BAC3-91EEB7F5D9DC}" presName="ConnectorPoint" presStyleLbl="fgAcc1" presStyleIdx="0" presStyleCnt="5"/>
      <dgm:spPr>
        <a:solidFill>
          <a:schemeClr val="lt1">
            <a:alpha val="90000"/>
            <a:hueOff val="0"/>
            <a:satOff val="0"/>
            <a:lumOff val="0"/>
            <a:alphaOff val="0"/>
          </a:schemeClr>
        </a:solidFill>
        <a:ln w="12700" cap="flat" cmpd="sng" algn="ctr">
          <a:noFill/>
          <a:prstDash val="solid"/>
          <a:miter lim="800000"/>
        </a:ln>
        <a:effectLst/>
      </dgm:spPr>
    </dgm:pt>
    <dgm:pt modelId="{70171485-7429-4D1B-9416-093CD4DE9538}" type="pres">
      <dgm:prSet presAssocID="{AC79CCDC-3E62-407F-BAC3-91EEB7F5D9DC}" presName="EmptyPlaceHolder" presStyleCnt="0"/>
      <dgm:spPr/>
    </dgm:pt>
    <dgm:pt modelId="{03DDDA85-21A4-4612-9AA1-0848192B8B6E}" type="pres">
      <dgm:prSet presAssocID="{98027207-A089-4DC1-B4F0-FF17E87EF57D}" presName="spaceBetweenRectangles" presStyleCnt="0"/>
      <dgm:spPr/>
    </dgm:pt>
    <dgm:pt modelId="{76B04C35-602F-4A04-AFB3-3A080A166599}" type="pres">
      <dgm:prSet presAssocID="{A067F829-97E2-4FED-99CC-63E9B104CE1B}" presName="composite" presStyleCnt="0"/>
      <dgm:spPr/>
    </dgm:pt>
    <dgm:pt modelId="{4F939260-A46D-4B8D-93CD-FE69857AC6C9}" type="pres">
      <dgm:prSet presAssocID="{A067F829-97E2-4FED-99CC-63E9B104CE1B}" presName="L1TextContainer" presStyleLbl="revTx" presStyleIdx="1" presStyleCnt="5">
        <dgm:presLayoutVars>
          <dgm:chMax val="1"/>
          <dgm:chPref val="1"/>
          <dgm:bulletEnabled val="1"/>
        </dgm:presLayoutVars>
      </dgm:prSet>
      <dgm:spPr/>
    </dgm:pt>
    <dgm:pt modelId="{1DD9D4B2-9DCE-4E0C-A63C-45A1376F3CBC}" type="pres">
      <dgm:prSet presAssocID="{A067F829-97E2-4FED-99CC-63E9B104CE1B}" presName="L2TextContainerWrapper" presStyleCnt="0">
        <dgm:presLayoutVars>
          <dgm:chMax val="0"/>
          <dgm:chPref val="0"/>
          <dgm:bulletEnabled val="1"/>
        </dgm:presLayoutVars>
      </dgm:prSet>
      <dgm:spPr/>
    </dgm:pt>
    <dgm:pt modelId="{E8433BEC-08F2-4629-97C8-AD2BEE608F8A}" type="pres">
      <dgm:prSet presAssocID="{A067F829-97E2-4FED-99CC-63E9B104CE1B}" presName="L2TextContainer" presStyleLbl="bgAccFollowNode1" presStyleIdx="1" presStyleCnt="5"/>
      <dgm:spPr/>
    </dgm:pt>
    <dgm:pt modelId="{4FCCAB34-B547-4422-BBBE-7D1CE8B3A17F}" type="pres">
      <dgm:prSet presAssocID="{A067F829-97E2-4FED-99CC-63E9B104CE1B}" presName="FlexibleEmptyPlaceHolder" presStyleCnt="0"/>
      <dgm:spPr/>
    </dgm:pt>
    <dgm:pt modelId="{3A681185-47EF-4701-B75E-CA3DDB20DE2A}" type="pres">
      <dgm:prSet presAssocID="{A067F829-97E2-4FED-99CC-63E9B104CE1B}" presName="ConnectLine" presStyleLbl="alignNode1" presStyleIdx="1" presStyleCnt="5"/>
      <dgm:spPr>
        <a:solidFill>
          <a:schemeClr val="accent1">
            <a:hueOff val="0"/>
            <a:satOff val="0"/>
            <a:lumOff val="0"/>
            <a:alphaOff val="0"/>
          </a:schemeClr>
        </a:solidFill>
        <a:ln w="6350" cap="flat" cmpd="sng" algn="ctr">
          <a:solidFill>
            <a:schemeClr val="accent1">
              <a:hueOff val="0"/>
              <a:satOff val="0"/>
              <a:lumOff val="0"/>
              <a:alphaOff val="0"/>
            </a:schemeClr>
          </a:solidFill>
          <a:prstDash val="dash"/>
          <a:miter lim="800000"/>
        </a:ln>
        <a:effectLst/>
      </dgm:spPr>
    </dgm:pt>
    <dgm:pt modelId="{E0E352F0-D8A0-426A-8541-1483F65605EC}" type="pres">
      <dgm:prSet presAssocID="{A067F829-97E2-4FED-99CC-63E9B104CE1B}" presName="ConnectorPoint" presStyleLbl="fgAcc1" presStyleIdx="1" presStyleCnt="5"/>
      <dgm:spPr>
        <a:solidFill>
          <a:schemeClr val="lt1">
            <a:alpha val="90000"/>
            <a:hueOff val="0"/>
            <a:satOff val="0"/>
            <a:lumOff val="0"/>
            <a:alphaOff val="0"/>
          </a:schemeClr>
        </a:solidFill>
        <a:ln w="12700" cap="flat" cmpd="sng" algn="ctr">
          <a:noFill/>
          <a:prstDash val="solid"/>
          <a:miter lim="800000"/>
        </a:ln>
        <a:effectLst/>
      </dgm:spPr>
    </dgm:pt>
    <dgm:pt modelId="{EBE3C5E5-BD09-4140-B14C-0EF8309B9D41}" type="pres">
      <dgm:prSet presAssocID="{A067F829-97E2-4FED-99CC-63E9B104CE1B}" presName="EmptyPlaceHolder" presStyleCnt="0"/>
      <dgm:spPr/>
    </dgm:pt>
    <dgm:pt modelId="{E412CF92-826E-4988-AE86-2D9665A04E3C}" type="pres">
      <dgm:prSet presAssocID="{61A6A06F-5A78-4C3B-8EDC-7D69377F0F5F}" presName="spaceBetweenRectangles" presStyleCnt="0"/>
      <dgm:spPr/>
    </dgm:pt>
    <dgm:pt modelId="{A03F8469-81FF-44D8-B57F-6BDF422933B3}" type="pres">
      <dgm:prSet presAssocID="{FC640674-BB15-4F21-B15F-14E2762B62F3}" presName="composite" presStyleCnt="0"/>
      <dgm:spPr/>
    </dgm:pt>
    <dgm:pt modelId="{21C5339B-E748-4C36-8626-E43C42417A89}" type="pres">
      <dgm:prSet presAssocID="{FC640674-BB15-4F21-B15F-14E2762B62F3}" presName="L1TextContainer" presStyleLbl="revTx" presStyleIdx="2" presStyleCnt="5">
        <dgm:presLayoutVars>
          <dgm:chMax val="1"/>
          <dgm:chPref val="1"/>
          <dgm:bulletEnabled val="1"/>
        </dgm:presLayoutVars>
      </dgm:prSet>
      <dgm:spPr/>
    </dgm:pt>
    <dgm:pt modelId="{4B0A6AC7-7D66-4C64-9D26-3BEE5033857D}" type="pres">
      <dgm:prSet presAssocID="{FC640674-BB15-4F21-B15F-14E2762B62F3}" presName="L2TextContainerWrapper" presStyleCnt="0">
        <dgm:presLayoutVars>
          <dgm:chMax val="0"/>
          <dgm:chPref val="0"/>
          <dgm:bulletEnabled val="1"/>
        </dgm:presLayoutVars>
      </dgm:prSet>
      <dgm:spPr/>
    </dgm:pt>
    <dgm:pt modelId="{DCD6C4A5-C471-40BD-9306-FA0D3FD18E96}" type="pres">
      <dgm:prSet presAssocID="{FC640674-BB15-4F21-B15F-14E2762B62F3}" presName="L2TextContainer" presStyleLbl="bgAccFollowNode1" presStyleIdx="2" presStyleCnt="5" custScaleX="100236" custScaleY="99743" custLinFactNeighborX="2046" custLinFactNeighborY="-1027"/>
      <dgm:spPr/>
    </dgm:pt>
    <dgm:pt modelId="{AABD47AE-D447-46DE-B46F-F3150E057788}" type="pres">
      <dgm:prSet presAssocID="{FC640674-BB15-4F21-B15F-14E2762B62F3}" presName="FlexibleEmptyPlaceHolder" presStyleCnt="0"/>
      <dgm:spPr/>
    </dgm:pt>
    <dgm:pt modelId="{9ECD8CFB-8E02-4BE3-9001-F6639F9D251D}" type="pres">
      <dgm:prSet presAssocID="{FC640674-BB15-4F21-B15F-14E2762B62F3}" presName="ConnectLine" presStyleLbl="alignNode1" presStyleIdx="2" presStyleCnt="5"/>
      <dgm:spPr>
        <a:solidFill>
          <a:schemeClr val="accent1">
            <a:hueOff val="0"/>
            <a:satOff val="0"/>
            <a:lumOff val="0"/>
            <a:alphaOff val="0"/>
          </a:schemeClr>
        </a:solidFill>
        <a:ln w="6350" cap="flat" cmpd="sng" algn="ctr">
          <a:solidFill>
            <a:schemeClr val="accent1">
              <a:hueOff val="0"/>
              <a:satOff val="0"/>
              <a:lumOff val="0"/>
              <a:alphaOff val="0"/>
            </a:schemeClr>
          </a:solidFill>
          <a:prstDash val="dash"/>
          <a:miter lim="800000"/>
        </a:ln>
        <a:effectLst/>
      </dgm:spPr>
    </dgm:pt>
    <dgm:pt modelId="{BED4E4D0-1A03-4C7E-89EB-1709CF51C135}" type="pres">
      <dgm:prSet presAssocID="{FC640674-BB15-4F21-B15F-14E2762B62F3}" presName="ConnectorPoint" presStyleLbl="fgAcc1" presStyleIdx="2" presStyleCnt="5"/>
      <dgm:spPr>
        <a:solidFill>
          <a:schemeClr val="lt1">
            <a:alpha val="90000"/>
            <a:hueOff val="0"/>
            <a:satOff val="0"/>
            <a:lumOff val="0"/>
            <a:alphaOff val="0"/>
          </a:schemeClr>
        </a:solidFill>
        <a:ln w="12700" cap="flat" cmpd="sng" algn="ctr">
          <a:noFill/>
          <a:prstDash val="solid"/>
          <a:miter lim="800000"/>
        </a:ln>
        <a:effectLst/>
      </dgm:spPr>
    </dgm:pt>
    <dgm:pt modelId="{0150DDA4-6D27-4A99-A7D0-5710CE3EF16E}" type="pres">
      <dgm:prSet presAssocID="{FC640674-BB15-4F21-B15F-14E2762B62F3}" presName="EmptyPlaceHolder" presStyleCnt="0"/>
      <dgm:spPr/>
    </dgm:pt>
    <dgm:pt modelId="{2847036A-E361-47F0-98B8-33C46BAE0302}" type="pres">
      <dgm:prSet presAssocID="{D588F0CC-F904-423F-84F6-0A899C521E68}" presName="spaceBetweenRectangles" presStyleCnt="0"/>
      <dgm:spPr/>
    </dgm:pt>
    <dgm:pt modelId="{A5087B34-3C86-4109-9440-0EBBBD52352D}" type="pres">
      <dgm:prSet presAssocID="{618EED94-0E1A-4AE3-99B4-CBA50C32B5D6}" presName="composite" presStyleCnt="0"/>
      <dgm:spPr/>
    </dgm:pt>
    <dgm:pt modelId="{824C209B-17CA-47A9-B82F-97EBFDF27E01}" type="pres">
      <dgm:prSet presAssocID="{618EED94-0E1A-4AE3-99B4-CBA50C32B5D6}" presName="L1TextContainer" presStyleLbl="revTx" presStyleIdx="3" presStyleCnt="5">
        <dgm:presLayoutVars>
          <dgm:chMax val="1"/>
          <dgm:chPref val="1"/>
          <dgm:bulletEnabled val="1"/>
        </dgm:presLayoutVars>
      </dgm:prSet>
      <dgm:spPr/>
    </dgm:pt>
    <dgm:pt modelId="{07D6FB68-D108-4B61-81D2-92353F2940C6}" type="pres">
      <dgm:prSet presAssocID="{618EED94-0E1A-4AE3-99B4-CBA50C32B5D6}" presName="L2TextContainerWrapper" presStyleCnt="0">
        <dgm:presLayoutVars>
          <dgm:chMax val="0"/>
          <dgm:chPref val="0"/>
          <dgm:bulletEnabled val="1"/>
        </dgm:presLayoutVars>
      </dgm:prSet>
      <dgm:spPr/>
    </dgm:pt>
    <dgm:pt modelId="{B1E3ACE3-CD63-470C-ABD7-A6481B61915C}" type="pres">
      <dgm:prSet presAssocID="{618EED94-0E1A-4AE3-99B4-CBA50C32B5D6}" presName="L2TextContainer" presStyleLbl="bgAccFollowNode1" presStyleIdx="3" presStyleCnt="5"/>
      <dgm:spPr/>
    </dgm:pt>
    <dgm:pt modelId="{A29D9493-20ED-4176-8C43-3F09D95F82B6}" type="pres">
      <dgm:prSet presAssocID="{618EED94-0E1A-4AE3-99B4-CBA50C32B5D6}" presName="FlexibleEmptyPlaceHolder" presStyleCnt="0"/>
      <dgm:spPr/>
    </dgm:pt>
    <dgm:pt modelId="{6B89063E-B698-4DC4-8871-01C7ECB39712}" type="pres">
      <dgm:prSet presAssocID="{618EED94-0E1A-4AE3-99B4-CBA50C32B5D6}" presName="ConnectLine" presStyleLbl="alignNode1" presStyleIdx="3" presStyleCnt="5"/>
      <dgm:spPr>
        <a:solidFill>
          <a:schemeClr val="accent1">
            <a:hueOff val="0"/>
            <a:satOff val="0"/>
            <a:lumOff val="0"/>
            <a:alphaOff val="0"/>
          </a:schemeClr>
        </a:solidFill>
        <a:ln w="6350" cap="flat" cmpd="sng" algn="ctr">
          <a:solidFill>
            <a:schemeClr val="accent1">
              <a:hueOff val="0"/>
              <a:satOff val="0"/>
              <a:lumOff val="0"/>
              <a:alphaOff val="0"/>
            </a:schemeClr>
          </a:solidFill>
          <a:prstDash val="dash"/>
          <a:miter lim="800000"/>
        </a:ln>
        <a:effectLst/>
      </dgm:spPr>
    </dgm:pt>
    <dgm:pt modelId="{D3648C23-41B6-44E7-BDB2-59E2F7F32914}" type="pres">
      <dgm:prSet presAssocID="{618EED94-0E1A-4AE3-99B4-CBA50C32B5D6}" presName="ConnectorPoint" presStyleLbl="fgAcc1" presStyleIdx="3" presStyleCnt="5"/>
      <dgm:spPr>
        <a:solidFill>
          <a:schemeClr val="lt1">
            <a:alpha val="90000"/>
            <a:hueOff val="0"/>
            <a:satOff val="0"/>
            <a:lumOff val="0"/>
            <a:alphaOff val="0"/>
          </a:schemeClr>
        </a:solidFill>
        <a:ln w="12700" cap="flat" cmpd="sng" algn="ctr">
          <a:noFill/>
          <a:prstDash val="solid"/>
          <a:miter lim="800000"/>
        </a:ln>
        <a:effectLst/>
      </dgm:spPr>
    </dgm:pt>
    <dgm:pt modelId="{53953B49-05B7-44FA-9EC1-3B31225817DF}" type="pres">
      <dgm:prSet presAssocID="{618EED94-0E1A-4AE3-99B4-CBA50C32B5D6}" presName="EmptyPlaceHolder" presStyleCnt="0"/>
      <dgm:spPr/>
    </dgm:pt>
    <dgm:pt modelId="{4D7D4CCC-2BF1-48DC-BDF5-7F81D2A1632F}" type="pres">
      <dgm:prSet presAssocID="{E9801F50-671A-46E2-BF43-D350727C8CD4}" presName="spaceBetweenRectangles" presStyleCnt="0"/>
      <dgm:spPr/>
    </dgm:pt>
    <dgm:pt modelId="{C8DFEDE9-DD34-463E-BDCB-FFBCD6A074F1}" type="pres">
      <dgm:prSet presAssocID="{275D3828-E764-4BAD-AE15-D7742DE067CA}" presName="composite" presStyleCnt="0"/>
      <dgm:spPr/>
    </dgm:pt>
    <dgm:pt modelId="{A41D7F7F-3942-4D07-8403-997090998A69}" type="pres">
      <dgm:prSet presAssocID="{275D3828-E764-4BAD-AE15-D7742DE067CA}" presName="L1TextContainer" presStyleLbl="revTx" presStyleIdx="4" presStyleCnt="5">
        <dgm:presLayoutVars>
          <dgm:chMax val="1"/>
          <dgm:chPref val="1"/>
          <dgm:bulletEnabled val="1"/>
        </dgm:presLayoutVars>
      </dgm:prSet>
      <dgm:spPr/>
    </dgm:pt>
    <dgm:pt modelId="{F70E339B-63F4-4CBC-9C28-0DD256921AE1}" type="pres">
      <dgm:prSet presAssocID="{275D3828-E764-4BAD-AE15-D7742DE067CA}" presName="L2TextContainerWrapper" presStyleCnt="0">
        <dgm:presLayoutVars>
          <dgm:chMax val="0"/>
          <dgm:chPref val="0"/>
          <dgm:bulletEnabled val="1"/>
        </dgm:presLayoutVars>
      </dgm:prSet>
      <dgm:spPr/>
    </dgm:pt>
    <dgm:pt modelId="{8993E62B-EFA0-4123-AA15-D122A8B05B1D}" type="pres">
      <dgm:prSet presAssocID="{275D3828-E764-4BAD-AE15-D7742DE067CA}" presName="L2TextContainer" presStyleLbl="bgAccFollowNode1" presStyleIdx="4" presStyleCnt="5" custScaleY="105701"/>
      <dgm:spPr/>
    </dgm:pt>
    <dgm:pt modelId="{BDED39CB-63FC-4713-A1E2-6482432AF6D0}" type="pres">
      <dgm:prSet presAssocID="{275D3828-E764-4BAD-AE15-D7742DE067CA}" presName="FlexibleEmptyPlaceHolder" presStyleCnt="0"/>
      <dgm:spPr/>
    </dgm:pt>
    <dgm:pt modelId="{935D7501-2034-4A15-9170-2AB64891F696}" type="pres">
      <dgm:prSet presAssocID="{275D3828-E764-4BAD-AE15-D7742DE067CA}" presName="ConnectLine" presStyleLbl="alignNode1" presStyleIdx="4" presStyleCnt="5"/>
      <dgm:spPr>
        <a:solidFill>
          <a:schemeClr val="accent1">
            <a:hueOff val="0"/>
            <a:satOff val="0"/>
            <a:lumOff val="0"/>
            <a:alphaOff val="0"/>
          </a:schemeClr>
        </a:solidFill>
        <a:ln w="6350" cap="flat" cmpd="sng" algn="ctr">
          <a:solidFill>
            <a:schemeClr val="accent1">
              <a:hueOff val="0"/>
              <a:satOff val="0"/>
              <a:lumOff val="0"/>
              <a:alphaOff val="0"/>
            </a:schemeClr>
          </a:solidFill>
          <a:prstDash val="dash"/>
          <a:miter lim="800000"/>
        </a:ln>
        <a:effectLst/>
      </dgm:spPr>
    </dgm:pt>
    <dgm:pt modelId="{59C547E4-6BD6-4E4D-9EC2-B99195C6A3F8}" type="pres">
      <dgm:prSet presAssocID="{275D3828-E764-4BAD-AE15-D7742DE067CA}" presName="ConnectorPoint" presStyleLbl="fgAcc1" presStyleIdx="4" presStyleCnt="5"/>
      <dgm:spPr>
        <a:solidFill>
          <a:schemeClr val="lt1">
            <a:alpha val="90000"/>
            <a:hueOff val="0"/>
            <a:satOff val="0"/>
            <a:lumOff val="0"/>
            <a:alphaOff val="0"/>
          </a:schemeClr>
        </a:solidFill>
        <a:ln w="12700" cap="flat" cmpd="sng" algn="ctr">
          <a:noFill/>
          <a:prstDash val="solid"/>
          <a:miter lim="800000"/>
        </a:ln>
        <a:effectLst/>
      </dgm:spPr>
    </dgm:pt>
    <dgm:pt modelId="{F7BF94C9-ED70-4E83-B974-255D39E66F5F}" type="pres">
      <dgm:prSet presAssocID="{275D3828-E764-4BAD-AE15-D7742DE067CA}" presName="EmptyPlaceHolder" presStyleCnt="0"/>
      <dgm:spPr/>
    </dgm:pt>
  </dgm:ptLst>
  <dgm:cxnLst>
    <dgm:cxn modelId="{F893DC01-43E3-4BE8-841E-EC4579859013}" type="presOf" srcId="{61046656-EDDB-4C9C-945A-4071A6385D87}" destId="{E8433BEC-08F2-4629-97C8-AD2BEE608F8A}" srcOrd="0" destOrd="0" presId="urn:microsoft.com/office/officeart/2017/3/layout/HorizontalPathTimeline"/>
    <dgm:cxn modelId="{8AAD6606-2538-46A2-9872-12E241BB918D}" type="presOf" srcId="{275D3828-E764-4BAD-AE15-D7742DE067CA}" destId="{A41D7F7F-3942-4D07-8403-997090998A69}" srcOrd="0" destOrd="0" presId="urn:microsoft.com/office/officeart/2017/3/layout/HorizontalPathTimeline"/>
    <dgm:cxn modelId="{E884190F-985D-4653-BAFF-EC397171834C}" type="presOf" srcId="{C703AF6C-4C3A-416B-AB99-C2ED21867E19}" destId="{B1E3ACE3-CD63-470C-ABD7-A6481B61915C}" srcOrd="0" destOrd="0" presId="urn:microsoft.com/office/officeart/2017/3/layout/HorizontalPathTimeline"/>
    <dgm:cxn modelId="{89A6611C-57BD-405B-9247-E02021AFD702}" srcId="{ECC28D8C-3EE0-4EC8-BC78-2198AE6DC385}" destId="{A067F829-97E2-4FED-99CC-63E9B104CE1B}" srcOrd="1" destOrd="0" parTransId="{36041A31-7BEF-4C7C-B17D-24BBD5A574C3}" sibTransId="{61A6A06F-5A78-4C3B-8EDC-7D69377F0F5F}"/>
    <dgm:cxn modelId="{2A168928-9372-493C-8920-45EE66121C0D}" type="presOf" srcId="{AC79CCDC-3E62-407F-BAC3-91EEB7F5D9DC}" destId="{F61BD3B1-7C6A-4A5B-8E88-306A6B6C1BDA}" srcOrd="0" destOrd="0" presId="urn:microsoft.com/office/officeart/2017/3/layout/HorizontalPathTimeline"/>
    <dgm:cxn modelId="{FB5F2140-6360-498C-89E2-5C5D1F9C4D5A}" type="presOf" srcId="{A067F829-97E2-4FED-99CC-63E9B104CE1B}" destId="{4F939260-A46D-4B8D-93CD-FE69857AC6C9}" srcOrd="0" destOrd="0" presId="urn:microsoft.com/office/officeart/2017/3/layout/HorizontalPathTimeline"/>
    <dgm:cxn modelId="{C943576C-DD21-41D6-ACD1-5EBF6E174C87}" srcId="{AC79CCDC-3E62-407F-BAC3-91EEB7F5D9DC}" destId="{59C7C476-857F-4BC8-A6D8-971F7343E7E8}" srcOrd="0" destOrd="0" parTransId="{C362ADBD-F2CC-43F5-AC4C-A37443D11D4B}" sibTransId="{08A0E103-B74F-416C-A49B-66A255D5602B}"/>
    <dgm:cxn modelId="{2AF16D4F-6B56-4C97-8F9D-6A73D547D69F}" type="presOf" srcId="{ECC28D8C-3EE0-4EC8-BC78-2198AE6DC385}" destId="{8B7941A3-2C1E-4F15-B59E-25EA452296E3}" srcOrd="0" destOrd="0" presId="urn:microsoft.com/office/officeart/2017/3/layout/HorizontalPathTimeline"/>
    <dgm:cxn modelId="{FDED1350-779E-4F3D-AAD7-A00293993CD4}" type="presOf" srcId="{31934271-C7FF-4CC3-9185-DD339456E2BE}" destId="{DCD6C4A5-C471-40BD-9306-FA0D3FD18E96}" srcOrd="0" destOrd="0" presId="urn:microsoft.com/office/officeart/2017/3/layout/HorizontalPathTimeline"/>
    <dgm:cxn modelId="{A2070E86-4273-475C-804C-143EC428EF0F}" srcId="{ECC28D8C-3EE0-4EC8-BC78-2198AE6DC385}" destId="{618EED94-0E1A-4AE3-99B4-CBA50C32B5D6}" srcOrd="3" destOrd="0" parTransId="{4EE1B18B-2F4C-4DC7-BFCE-31E28F6A3B64}" sibTransId="{E9801F50-671A-46E2-BF43-D350727C8CD4}"/>
    <dgm:cxn modelId="{5B2E63B6-B8BC-47F1-903D-3B082F74DB61}" srcId="{618EED94-0E1A-4AE3-99B4-CBA50C32B5D6}" destId="{C703AF6C-4C3A-416B-AB99-C2ED21867E19}" srcOrd="0" destOrd="0" parTransId="{4B9701FA-4658-4911-80AE-92C3B9EDE7FE}" sibTransId="{3F3E93E4-7AF5-44F8-826D-6F480B0D2A5E}"/>
    <dgm:cxn modelId="{DBB266BC-B455-4A42-AF1F-C05398354774}" srcId="{A067F829-97E2-4FED-99CC-63E9B104CE1B}" destId="{61046656-EDDB-4C9C-945A-4071A6385D87}" srcOrd="0" destOrd="0" parTransId="{A00170A8-A3AF-4569-B04E-F40F137CAD60}" sibTransId="{5B8AECF1-E95C-44F6-91B0-58B552659D60}"/>
    <dgm:cxn modelId="{E02450BD-E967-47F3-84C3-E357AB80EC3F}" srcId="{275D3828-E764-4BAD-AE15-D7742DE067CA}" destId="{C82D055C-4803-479D-A7A6-BF6A77206040}" srcOrd="0" destOrd="0" parTransId="{1D5D0FFE-A872-4AF9-8AC9-57F33EF236B1}" sibTransId="{FC12524F-2701-4DAD-A918-E8386378516D}"/>
    <dgm:cxn modelId="{A89CD7CB-FB39-484C-B226-CDC8FE737AC2}" type="presOf" srcId="{FC640674-BB15-4F21-B15F-14E2762B62F3}" destId="{21C5339B-E748-4C36-8626-E43C42417A89}" srcOrd="0" destOrd="0" presId="urn:microsoft.com/office/officeart/2017/3/layout/HorizontalPathTimeline"/>
    <dgm:cxn modelId="{E3AB88CF-E99A-4FBD-BD8A-56A45BAB43EB}" srcId="{ECC28D8C-3EE0-4EC8-BC78-2198AE6DC385}" destId="{275D3828-E764-4BAD-AE15-D7742DE067CA}" srcOrd="4" destOrd="0" parTransId="{836A22CC-0CF8-4EC0-BF32-708AFA1EFB79}" sibTransId="{DBB9A759-F628-4527-9855-C24A118A723D}"/>
    <dgm:cxn modelId="{793699D2-D30D-49B9-9E28-1D81952373A6}" type="presOf" srcId="{C82D055C-4803-479D-A7A6-BF6A77206040}" destId="{8993E62B-EFA0-4123-AA15-D122A8B05B1D}" srcOrd="0" destOrd="0" presId="urn:microsoft.com/office/officeart/2017/3/layout/HorizontalPathTimeline"/>
    <dgm:cxn modelId="{63D2C5D9-D99F-4D36-9CDC-379EDEA8ABAB}" type="presOf" srcId="{59C7C476-857F-4BC8-A6D8-971F7343E7E8}" destId="{0CC80705-2C55-47F1-B8B4-57B2952372F2}" srcOrd="0" destOrd="0" presId="urn:microsoft.com/office/officeart/2017/3/layout/HorizontalPathTimeline"/>
    <dgm:cxn modelId="{87FD2CDA-4EBB-4B84-B2DC-C96BCB2ADCDD}" srcId="{FC640674-BB15-4F21-B15F-14E2762B62F3}" destId="{31934271-C7FF-4CC3-9185-DD339456E2BE}" srcOrd="0" destOrd="0" parTransId="{0BBFC0D1-8316-42DE-99EB-037020C72F75}" sibTransId="{38716A19-B043-43C8-955A-C0DF7AF09BAF}"/>
    <dgm:cxn modelId="{BFF9F1DB-82BB-4D88-BF81-14991C2EE788}" srcId="{ECC28D8C-3EE0-4EC8-BC78-2198AE6DC385}" destId="{FC640674-BB15-4F21-B15F-14E2762B62F3}" srcOrd="2" destOrd="0" parTransId="{5C25BB4D-FBB6-496C-9D6F-D7ECC09004AF}" sibTransId="{D588F0CC-F904-423F-84F6-0A899C521E68}"/>
    <dgm:cxn modelId="{EBCBA6EB-2978-4748-B5E1-9D5ED8C0F7CE}" type="presOf" srcId="{618EED94-0E1A-4AE3-99B4-CBA50C32B5D6}" destId="{824C209B-17CA-47A9-B82F-97EBFDF27E01}" srcOrd="0" destOrd="0" presId="urn:microsoft.com/office/officeart/2017/3/layout/HorizontalPathTimeline"/>
    <dgm:cxn modelId="{55C8A2F2-BC18-4D27-A431-B047DB9C2E48}" srcId="{ECC28D8C-3EE0-4EC8-BC78-2198AE6DC385}" destId="{AC79CCDC-3E62-407F-BAC3-91EEB7F5D9DC}" srcOrd="0" destOrd="0" parTransId="{259DF7E1-9CB3-4A66-8652-01F92B514FA8}" sibTransId="{98027207-A089-4DC1-B4F0-FF17E87EF57D}"/>
    <dgm:cxn modelId="{A37BC2E0-1493-4FD4-9088-153E71E614C4}" type="presParOf" srcId="{8B7941A3-2C1E-4F15-B59E-25EA452296E3}" destId="{73FD6E95-087F-4EF3-B046-60DDB1ECAE7D}" srcOrd="0" destOrd="0" presId="urn:microsoft.com/office/officeart/2017/3/layout/HorizontalPathTimeline"/>
    <dgm:cxn modelId="{2BAAF8D9-92EE-4C24-AD9D-632A796777D7}" type="presParOf" srcId="{8B7941A3-2C1E-4F15-B59E-25EA452296E3}" destId="{33D37C59-AA2A-43B0-A6E5-08B00CD874AB}" srcOrd="1" destOrd="0" presId="urn:microsoft.com/office/officeart/2017/3/layout/HorizontalPathTimeline"/>
    <dgm:cxn modelId="{D9165900-0A6C-4A94-9F0B-2A0543E5B361}" type="presParOf" srcId="{33D37C59-AA2A-43B0-A6E5-08B00CD874AB}" destId="{892840AB-B824-4766-B439-D777BDD8CB14}" srcOrd="0" destOrd="0" presId="urn:microsoft.com/office/officeart/2017/3/layout/HorizontalPathTimeline"/>
    <dgm:cxn modelId="{A854985B-E25E-459A-80B2-87D71BE11B78}" type="presParOf" srcId="{892840AB-B824-4766-B439-D777BDD8CB14}" destId="{F61BD3B1-7C6A-4A5B-8E88-306A6B6C1BDA}" srcOrd="0" destOrd="0" presId="urn:microsoft.com/office/officeart/2017/3/layout/HorizontalPathTimeline"/>
    <dgm:cxn modelId="{95A95027-4F72-4D2D-B1B2-3CAFDE2D4A80}" type="presParOf" srcId="{892840AB-B824-4766-B439-D777BDD8CB14}" destId="{20E18091-67A1-40EB-A6A6-9C754D956724}" srcOrd="1" destOrd="0" presId="urn:microsoft.com/office/officeart/2017/3/layout/HorizontalPathTimeline"/>
    <dgm:cxn modelId="{1B873D04-1585-43D1-BCED-4F3E650A865D}" type="presParOf" srcId="{20E18091-67A1-40EB-A6A6-9C754D956724}" destId="{0CC80705-2C55-47F1-B8B4-57B2952372F2}" srcOrd="0" destOrd="0" presId="urn:microsoft.com/office/officeart/2017/3/layout/HorizontalPathTimeline"/>
    <dgm:cxn modelId="{A8BC2806-0116-4788-B1F1-B714415A6F62}" type="presParOf" srcId="{20E18091-67A1-40EB-A6A6-9C754D956724}" destId="{AEBD5493-9845-4FF7-A326-134539252D6C}" srcOrd="1" destOrd="0" presId="urn:microsoft.com/office/officeart/2017/3/layout/HorizontalPathTimeline"/>
    <dgm:cxn modelId="{CDD7EA49-B7AA-46A1-95DD-B0B8ACA9CEC7}" type="presParOf" srcId="{892840AB-B824-4766-B439-D777BDD8CB14}" destId="{EAAB7896-5217-4C99-93C6-FF5056609A5D}" srcOrd="2" destOrd="0" presId="urn:microsoft.com/office/officeart/2017/3/layout/HorizontalPathTimeline"/>
    <dgm:cxn modelId="{D0FEA8B2-7FA8-4FE1-88E1-E4C58FF2ABD4}" type="presParOf" srcId="{892840AB-B824-4766-B439-D777BDD8CB14}" destId="{C0E050E5-3F6B-4B8A-A091-74D9C83F766D}" srcOrd="3" destOrd="0" presId="urn:microsoft.com/office/officeart/2017/3/layout/HorizontalPathTimeline"/>
    <dgm:cxn modelId="{01639FDA-6903-442A-8B84-E3F909A3216B}" type="presParOf" srcId="{892840AB-B824-4766-B439-D777BDD8CB14}" destId="{70171485-7429-4D1B-9416-093CD4DE9538}" srcOrd="4" destOrd="0" presId="urn:microsoft.com/office/officeart/2017/3/layout/HorizontalPathTimeline"/>
    <dgm:cxn modelId="{1EA82229-DF6D-4693-B292-D1639D99977C}" type="presParOf" srcId="{33D37C59-AA2A-43B0-A6E5-08B00CD874AB}" destId="{03DDDA85-21A4-4612-9AA1-0848192B8B6E}" srcOrd="1" destOrd="0" presId="urn:microsoft.com/office/officeart/2017/3/layout/HorizontalPathTimeline"/>
    <dgm:cxn modelId="{85B21C4F-092F-4343-A52B-8C98A33D709C}" type="presParOf" srcId="{33D37C59-AA2A-43B0-A6E5-08B00CD874AB}" destId="{76B04C35-602F-4A04-AFB3-3A080A166599}" srcOrd="2" destOrd="0" presId="urn:microsoft.com/office/officeart/2017/3/layout/HorizontalPathTimeline"/>
    <dgm:cxn modelId="{D6187159-9596-4920-99E9-F85EABB6C433}" type="presParOf" srcId="{76B04C35-602F-4A04-AFB3-3A080A166599}" destId="{4F939260-A46D-4B8D-93CD-FE69857AC6C9}" srcOrd="0" destOrd="0" presId="urn:microsoft.com/office/officeart/2017/3/layout/HorizontalPathTimeline"/>
    <dgm:cxn modelId="{DF52B8A5-44D9-475C-9448-167515DC16C7}" type="presParOf" srcId="{76B04C35-602F-4A04-AFB3-3A080A166599}" destId="{1DD9D4B2-9DCE-4E0C-A63C-45A1376F3CBC}" srcOrd="1" destOrd="0" presId="urn:microsoft.com/office/officeart/2017/3/layout/HorizontalPathTimeline"/>
    <dgm:cxn modelId="{3BD3FB3E-D90B-41DB-9CE7-0ADAD017FABE}" type="presParOf" srcId="{1DD9D4B2-9DCE-4E0C-A63C-45A1376F3CBC}" destId="{E8433BEC-08F2-4629-97C8-AD2BEE608F8A}" srcOrd="0" destOrd="0" presId="urn:microsoft.com/office/officeart/2017/3/layout/HorizontalPathTimeline"/>
    <dgm:cxn modelId="{C8757888-B592-4C04-AE02-99E1FB5D19CB}" type="presParOf" srcId="{1DD9D4B2-9DCE-4E0C-A63C-45A1376F3CBC}" destId="{4FCCAB34-B547-4422-BBBE-7D1CE8B3A17F}" srcOrd="1" destOrd="0" presId="urn:microsoft.com/office/officeart/2017/3/layout/HorizontalPathTimeline"/>
    <dgm:cxn modelId="{8C898B94-489C-4941-90E6-4BFF9F31C3B8}" type="presParOf" srcId="{76B04C35-602F-4A04-AFB3-3A080A166599}" destId="{3A681185-47EF-4701-B75E-CA3DDB20DE2A}" srcOrd="2" destOrd="0" presId="urn:microsoft.com/office/officeart/2017/3/layout/HorizontalPathTimeline"/>
    <dgm:cxn modelId="{FECC0757-3FE1-449A-BC62-F81548097354}" type="presParOf" srcId="{76B04C35-602F-4A04-AFB3-3A080A166599}" destId="{E0E352F0-D8A0-426A-8541-1483F65605EC}" srcOrd="3" destOrd="0" presId="urn:microsoft.com/office/officeart/2017/3/layout/HorizontalPathTimeline"/>
    <dgm:cxn modelId="{F04EB3FC-B2D5-4E6B-8D73-835610A5B063}" type="presParOf" srcId="{76B04C35-602F-4A04-AFB3-3A080A166599}" destId="{EBE3C5E5-BD09-4140-B14C-0EF8309B9D41}" srcOrd="4" destOrd="0" presId="urn:microsoft.com/office/officeart/2017/3/layout/HorizontalPathTimeline"/>
    <dgm:cxn modelId="{5BB7EB49-F6EC-4BB0-B817-4E1594B5AFD7}" type="presParOf" srcId="{33D37C59-AA2A-43B0-A6E5-08B00CD874AB}" destId="{E412CF92-826E-4988-AE86-2D9665A04E3C}" srcOrd="3" destOrd="0" presId="urn:microsoft.com/office/officeart/2017/3/layout/HorizontalPathTimeline"/>
    <dgm:cxn modelId="{309BE0AD-E68F-4A9D-8226-3C7EE31CF98C}" type="presParOf" srcId="{33D37C59-AA2A-43B0-A6E5-08B00CD874AB}" destId="{A03F8469-81FF-44D8-B57F-6BDF422933B3}" srcOrd="4" destOrd="0" presId="urn:microsoft.com/office/officeart/2017/3/layout/HorizontalPathTimeline"/>
    <dgm:cxn modelId="{BA9FF0C3-6493-4742-8FBD-A4263BCDE886}" type="presParOf" srcId="{A03F8469-81FF-44D8-B57F-6BDF422933B3}" destId="{21C5339B-E748-4C36-8626-E43C42417A89}" srcOrd="0" destOrd="0" presId="urn:microsoft.com/office/officeart/2017/3/layout/HorizontalPathTimeline"/>
    <dgm:cxn modelId="{E0FFDF06-F5B7-4B60-8E52-5EE750A02AB4}" type="presParOf" srcId="{A03F8469-81FF-44D8-B57F-6BDF422933B3}" destId="{4B0A6AC7-7D66-4C64-9D26-3BEE5033857D}" srcOrd="1" destOrd="0" presId="urn:microsoft.com/office/officeart/2017/3/layout/HorizontalPathTimeline"/>
    <dgm:cxn modelId="{6E53C631-3DF7-4A2D-9FEB-8EBF54CBE729}" type="presParOf" srcId="{4B0A6AC7-7D66-4C64-9D26-3BEE5033857D}" destId="{DCD6C4A5-C471-40BD-9306-FA0D3FD18E96}" srcOrd="0" destOrd="0" presId="urn:microsoft.com/office/officeart/2017/3/layout/HorizontalPathTimeline"/>
    <dgm:cxn modelId="{CD722F6F-9248-454F-9704-A7CC85A8CA77}" type="presParOf" srcId="{4B0A6AC7-7D66-4C64-9D26-3BEE5033857D}" destId="{AABD47AE-D447-46DE-B46F-F3150E057788}" srcOrd="1" destOrd="0" presId="urn:microsoft.com/office/officeart/2017/3/layout/HorizontalPathTimeline"/>
    <dgm:cxn modelId="{8BC4210E-EDC2-4313-BBBC-C30DA7003CB3}" type="presParOf" srcId="{A03F8469-81FF-44D8-B57F-6BDF422933B3}" destId="{9ECD8CFB-8E02-4BE3-9001-F6639F9D251D}" srcOrd="2" destOrd="0" presId="urn:microsoft.com/office/officeart/2017/3/layout/HorizontalPathTimeline"/>
    <dgm:cxn modelId="{3A717749-A1F7-4B03-8065-D3BBD4A850AB}" type="presParOf" srcId="{A03F8469-81FF-44D8-B57F-6BDF422933B3}" destId="{BED4E4D0-1A03-4C7E-89EB-1709CF51C135}" srcOrd="3" destOrd="0" presId="urn:microsoft.com/office/officeart/2017/3/layout/HorizontalPathTimeline"/>
    <dgm:cxn modelId="{250C8D0C-5A3B-4736-A8BF-783E70B2EA73}" type="presParOf" srcId="{A03F8469-81FF-44D8-B57F-6BDF422933B3}" destId="{0150DDA4-6D27-4A99-A7D0-5710CE3EF16E}" srcOrd="4" destOrd="0" presId="urn:microsoft.com/office/officeart/2017/3/layout/HorizontalPathTimeline"/>
    <dgm:cxn modelId="{3D1BE4CD-1C69-4D38-8FD3-156E6EE289C4}" type="presParOf" srcId="{33D37C59-AA2A-43B0-A6E5-08B00CD874AB}" destId="{2847036A-E361-47F0-98B8-33C46BAE0302}" srcOrd="5" destOrd="0" presId="urn:microsoft.com/office/officeart/2017/3/layout/HorizontalPathTimeline"/>
    <dgm:cxn modelId="{136EFA00-A23D-43C3-AEA7-FD235135F69A}" type="presParOf" srcId="{33D37C59-AA2A-43B0-A6E5-08B00CD874AB}" destId="{A5087B34-3C86-4109-9440-0EBBBD52352D}" srcOrd="6" destOrd="0" presId="urn:microsoft.com/office/officeart/2017/3/layout/HorizontalPathTimeline"/>
    <dgm:cxn modelId="{467DD394-2E52-4971-9D1D-FD0B48460656}" type="presParOf" srcId="{A5087B34-3C86-4109-9440-0EBBBD52352D}" destId="{824C209B-17CA-47A9-B82F-97EBFDF27E01}" srcOrd="0" destOrd="0" presId="urn:microsoft.com/office/officeart/2017/3/layout/HorizontalPathTimeline"/>
    <dgm:cxn modelId="{07F44D88-0C2F-4E1C-95EA-1C1C62E8FDF1}" type="presParOf" srcId="{A5087B34-3C86-4109-9440-0EBBBD52352D}" destId="{07D6FB68-D108-4B61-81D2-92353F2940C6}" srcOrd="1" destOrd="0" presId="urn:microsoft.com/office/officeart/2017/3/layout/HorizontalPathTimeline"/>
    <dgm:cxn modelId="{53CED433-89F4-4571-B84A-24F40A201257}" type="presParOf" srcId="{07D6FB68-D108-4B61-81D2-92353F2940C6}" destId="{B1E3ACE3-CD63-470C-ABD7-A6481B61915C}" srcOrd="0" destOrd="0" presId="urn:microsoft.com/office/officeart/2017/3/layout/HorizontalPathTimeline"/>
    <dgm:cxn modelId="{445780F9-7663-49BA-9DDE-B3EA056016CA}" type="presParOf" srcId="{07D6FB68-D108-4B61-81D2-92353F2940C6}" destId="{A29D9493-20ED-4176-8C43-3F09D95F82B6}" srcOrd="1" destOrd="0" presId="urn:microsoft.com/office/officeart/2017/3/layout/HorizontalPathTimeline"/>
    <dgm:cxn modelId="{2A238756-E790-4B15-88B1-9BE03E93B6EF}" type="presParOf" srcId="{A5087B34-3C86-4109-9440-0EBBBD52352D}" destId="{6B89063E-B698-4DC4-8871-01C7ECB39712}" srcOrd="2" destOrd="0" presId="urn:microsoft.com/office/officeart/2017/3/layout/HorizontalPathTimeline"/>
    <dgm:cxn modelId="{51E6986A-B26C-492C-961D-4B3A214F95F4}" type="presParOf" srcId="{A5087B34-3C86-4109-9440-0EBBBD52352D}" destId="{D3648C23-41B6-44E7-BDB2-59E2F7F32914}" srcOrd="3" destOrd="0" presId="urn:microsoft.com/office/officeart/2017/3/layout/HorizontalPathTimeline"/>
    <dgm:cxn modelId="{DFDBAC1E-5826-4978-AB57-494ACC63E697}" type="presParOf" srcId="{A5087B34-3C86-4109-9440-0EBBBD52352D}" destId="{53953B49-05B7-44FA-9EC1-3B31225817DF}" srcOrd="4" destOrd="0" presId="urn:microsoft.com/office/officeart/2017/3/layout/HorizontalPathTimeline"/>
    <dgm:cxn modelId="{A3313A2F-11CB-45AD-8D9A-C4B076A524F2}" type="presParOf" srcId="{33D37C59-AA2A-43B0-A6E5-08B00CD874AB}" destId="{4D7D4CCC-2BF1-48DC-BDF5-7F81D2A1632F}" srcOrd="7" destOrd="0" presId="urn:microsoft.com/office/officeart/2017/3/layout/HorizontalPathTimeline"/>
    <dgm:cxn modelId="{5F85604E-2ABC-42B7-9886-9C84CBB8697D}" type="presParOf" srcId="{33D37C59-AA2A-43B0-A6E5-08B00CD874AB}" destId="{C8DFEDE9-DD34-463E-BDCB-FFBCD6A074F1}" srcOrd="8" destOrd="0" presId="urn:microsoft.com/office/officeart/2017/3/layout/HorizontalPathTimeline"/>
    <dgm:cxn modelId="{CA2D1B1C-2DC2-4B5E-9641-405491C83FA6}" type="presParOf" srcId="{C8DFEDE9-DD34-463E-BDCB-FFBCD6A074F1}" destId="{A41D7F7F-3942-4D07-8403-997090998A69}" srcOrd="0" destOrd="0" presId="urn:microsoft.com/office/officeart/2017/3/layout/HorizontalPathTimeline"/>
    <dgm:cxn modelId="{CCDFFCEB-3631-4A02-AFA4-465636DE06EE}" type="presParOf" srcId="{C8DFEDE9-DD34-463E-BDCB-FFBCD6A074F1}" destId="{F70E339B-63F4-4CBC-9C28-0DD256921AE1}" srcOrd="1" destOrd="0" presId="urn:microsoft.com/office/officeart/2017/3/layout/HorizontalPathTimeline"/>
    <dgm:cxn modelId="{0F9E6BE1-A786-4BD6-A25F-B86DC8D001F4}" type="presParOf" srcId="{F70E339B-63F4-4CBC-9C28-0DD256921AE1}" destId="{8993E62B-EFA0-4123-AA15-D122A8B05B1D}" srcOrd="0" destOrd="0" presId="urn:microsoft.com/office/officeart/2017/3/layout/HorizontalPathTimeline"/>
    <dgm:cxn modelId="{C3D1C936-33BA-4BFD-903B-3DE117FD6C95}" type="presParOf" srcId="{F70E339B-63F4-4CBC-9C28-0DD256921AE1}" destId="{BDED39CB-63FC-4713-A1E2-6482432AF6D0}" srcOrd="1" destOrd="0" presId="urn:microsoft.com/office/officeart/2017/3/layout/HorizontalPathTimeline"/>
    <dgm:cxn modelId="{BC8C39FF-9624-4AE7-A94E-859828560DE6}" type="presParOf" srcId="{C8DFEDE9-DD34-463E-BDCB-FFBCD6A074F1}" destId="{935D7501-2034-4A15-9170-2AB64891F696}" srcOrd="2" destOrd="0" presId="urn:microsoft.com/office/officeart/2017/3/layout/HorizontalPathTimeline"/>
    <dgm:cxn modelId="{B6A72CF4-83E7-4CE8-93AF-F132C88C2931}" type="presParOf" srcId="{C8DFEDE9-DD34-463E-BDCB-FFBCD6A074F1}" destId="{59C547E4-6BD6-4E4D-9EC2-B99195C6A3F8}" srcOrd="3" destOrd="0" presId="urn:microsoft.com/office/officeart/2017/3/layout/HorizontalPathTimeline"/>
    <dgm:cxn modelId="{879743F3-9B29-4DF7-A23F-0A2887D8A009}" type="presParOf" srcId="{C8DFEDE9-DD34-463E-BDCB-FFBCD6A074F1}" destId="{F7BF94C9-ED70-4E83-B974-255D39E66F5F}" srcOrd="4" destOrd="0" presId="urn:microsoft.com/office/officeart/2017/3/layout/HorizontalPathTimeline"/>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1A83079-DC82-4349-AD29-2EB4EA7CBFE4}" type="doc">
      <dgm:prSet loTypeId="urn:microsoft.com/office/officeart/2018/2/layout/IconCircleList" loCatId="icon" qsTypeId="urn:microsoft.com/office/officeart/2005/8/quickstyle/simple1" qsCatId="simple" csTypeId="urn:microsoft.com/office/officeart/2018/5/colors/Iconchunking_neutralicon_colorful1" csCatId="colorful" phldr="1"/>
      <dgm:spPr/>
      <dgm:t>
        <a:bodyPr/>
        <a:lstStyle/>
        <a:p>
          <a:endParaRPr lang="en-US"/>
        </a:p>
      </dgm:t>
    </dgm:pt>
    <dgm:pt modelId="{FFB4B58A-CB91-4533-983F-0B69C479ADA2}">
      <dgm:prSet/>
      <dgm:spPr/>
      <dgm:t>
        <a:bodyPr/>
        <a:lstStyle/>
        <a:p>
          <a:pPr>
            <a:lnSpc>
              <a:spcPct val="100000"/>
            </a:lnSpc>
          </a:pPr>
          <a:r>
            <a:rPr lang="en-GB" dirty="0"/>
            <a:t>Higher order thinking skills</a:t>
          </a:r>
          <a:endParaRPr lang="en-US" dirty="0"/>
        </a:p>
      </dgm:t>
    </dgm:pt>
    <dgm:pt modelId="{2DDBB3AD-CB1E-4501-86AA-DDE6C66B03FD}" type="parTrans" cxnId="{C795C295-A9BC-4110-ADD6-4BC2D8055E11}">
      <dgm:prSet/>
      <dgm:spPr/>
      <dgm:t>
        <a:bodyPr/>
        <a:lstStyle/>
        <a:p>
          <a:endParaRPr lang="en-US"/>
        </a:p>
      </dgm:t>
    </dgm:pt>
    <dgm:pt modelId="{657F9203-BF24-44BA-87A0-82700A94E578}" type="sibTrans" cxnId="{C795C295-A9BC-4110-ADD6-4BC2D8055E11}">
      <dgm:prSet/>
      <dgm:spPr/>
      <dgm:t>
        <a:bodyPr/>
        <a:lstStyle/>
        <a:p>
          <a:pPr>
            <a:lnSpc>
              <a:spcPct val="100000"/>
            </a:lnSpc>
          </a:pPr>
          <a:endParaRPr lang="en-US"/>
        </a:p>
      </dgm:t>
    </dgm:pt>
    <dgm:pt modelId="{501BED87-DB4E-4337-B18F-CB48F86A0256}">
      <dgm:prSet/>
      <dgm:spPr/>
      <dgm:t>
        <a:bodyPr/>
        <a:lstStyle/>
        <a:p>
          <a:pPr>
            <a:lnSpc>
              <a:spcPct val="100000"/>
            </a:lnSpc>
          </a:pPr>
          <a:r>
            <a:rPr lang="en-GB" dirty="0"/>
            <a:t>Emotional connection with content</a:t>
          </a:r>
          <a:endParaRPr lang="en-US" dirty="0"/>
        </a:p>
      </dgm:t>
    </dgm:pt>
    <dgm:pt modelId="{D096F5C4-32AC-47DF-985D-922BD29FA165}" type="parTrans" cxnId="{DB564F52-7C96-40A6-953B-5FB801B97DD4}">
      <dgm:prSet/>
      <dgm:spPr/>
      <dgm:t>
        <a:bodyPr/>
        <a:lstStyle/>
        <a:p>
          <a:endParaRPr lang="en-US"/>
        </a:p>
      </dgm:t>
    </dgm:pt>
    <dgm:pt modelId="{8657BD5E-56C6-45C4-B60E-E249184F0B43}" type="sibTrans" cxnId="{DB564F52-7C96-40A6-953B-5FB801B97DD4}">
      <dgm:prSet/>
      <dgm:spPr/>
      <dgm:t>
        <a:bodyPr/>
        <a:lstStyle/>
        <a:p>
          <a:pPr>
            <a:lnSpc>
              <a:spcPct val="100000"/>
            </a:lnSpc>
          </a:pPr>
          <a:endParaRPr lang="en-US"/>
        </a:p>
      </dgm:t>
    </dgm:pt>
    <dgm:pt modelId="{3A79454D-9B24-43CD-847E-1B95ECF581D8}">
      <dgm:prSet/>
      <dgm:spPr/>
      <dgm:t>
        <a:bodyPr/>
        <a:lstStyle/>
        <a:p>
          <a:pPr>
            <a:lnSpc>
              <a:spcPct val="100000"/>
            </a:lnSpc>
          </a:pPr>
          <a:r>
            <a:rPr lang="en-GB" dirty="0"/>
            <a:t>Tactile or physical engagement with the environment</a:t>
          </a:r>
          <a:endParaRPr lang="en-US" dirty="0"/>
        </a:p>
      </dgm:t>
    </dgm:pt>
    <dgm:pt modelId="{6C67E8EC-E2C6-4A55-8785-3030E0E60C93}" type="parTrans" cxnId="{BDD392C6-CD12-42C2-BE50-5543CCCDDD71}">
      <dgm:prSet/>
      <dgm:spPr/>
      <dgm:t>
        <a:bodyPr/>
        <a:lstStyle/>
        <a:p>
          <a:endParaRPr lang="en-US"/>
        </a:p>
      </dgm:t>
    </dgm:pt>
    <dgm:pt modelId="{F0F6CEB6-97A2-4FD7-8071-3FAE6D0D73DB}" type="sibTrans" cxnId="{BDD392C6-CD12-42C2-BE50-5543CCCDDD71}">
      <dgm:prSet/>
      <dgm:spPr/>
      <dgm:t>
        <a:bodyPr/>
        <a:lstStyle/>
        <a:p>
          <a:pPr>
            <a:lnSpc>
              <a:spcPct val="100000"/>
            </a:lnSpc>
          </a:pPr>
          <a:endParaRPr lang="en-US"/>
        </a:p>
      </dgm:t>
    </dgm:pt>
    <dgm:pt modelId="{F0402CFC-B8B4-4034-9AE8-37EEA44135D9}">
      <dgm:prSet phldr="0"/>
      <dgm:spPr/>
      <dgm:t>
        <a:bodyPr/>
        <a:lstStyle/>
        <a:p>
          <a:pPr>
            <a:lnSpc>
              <a:spcPct val="100000"/>
            </a:lnSpc>
          </a:pPr>
          <a:r>
            <a:rPr lang="en-GB">
              <a:latin typeface="Calibri"/>
              <a:cs typeface="Calibri"/>
            </a:rPr>
            <a:t>(From Tab Betts' definition on the Active Learning Network website)</a:t>
          </a:r>
          <a:endParaRPr lang="en-US">
            <a:latin typeface="Calibri"/>
            <a:cs typeface="Calibri"/>
          </a:endParaRPr>
        </a:p>
      </dgm:t>
    </dgm:pt>
    <dgm:pt modelId="{915BA12F-4FEF-4A12-A889-FD4A4F41AC57}" type="parTrans" cxnId="{1593021E-3BC6-4170-8C1A-59A226F43B7F}">
      <dgm:prSet/>
      <dgm:spPr/>
      <dgm:t>
        <a:bodyPr/>
        <a:lstStyle/>
        <a:p>
          <a:endParaRPr lang="en-GB"/>
        </a:p>
      </dgm:t>
    </dgm:pt>
    <dgm:pt modelId="{8E8ADE6E-D7C2-452A-8688-A4446B17634D}" type="sibTrans" cxnId="{1593021E-3BC6-4170-8C1A-59A226F43B7F}">
      <dgm:prSet/>
      <dgm:spPr/>
      <dgm:t>
        <a:bodyPr/>
        <a:lstStyle/>
        <a:p>
          <a:endParaRPr lang="en-US"/>
        </a:p>
      </dgm:t>
    </dgm:pt>
    <dgm:pt modelId="{068767B4-C153-456B-8485-4B3E09194EBD}" type="pres">
      <dgm:prSet presAssocID="{41A83079-DC82-4349-AD29-2EB4EA7CBFE4}" presName="root" presStyleCnt="0">
        <dgm:presLayoutVars>
          <dgm:dir/>
          <dgm:resizeHandles val="exact"/>
        </dgm:presLayoutVars>
      </dgm:prSet>
      <dgm:spPr/>
    </dgm:pt>
    <dgm:pt modelId="{E618E922-63D9-44CA-9A27-F955F8B3F500}" type="pres">
      <dgm:prSet presAssocID="{41A83079-DC82-4349-AD29-2EB4EA7CBFE4}" presName="container" presStyleCnt="0">
        <dgm:presLayoutVars>
          <dgm:dir/>
          <dgm:resizeHandles val="exact"/>
        </dgm:presLayoutVars>
      </dgm:prSet>
      <dgm:spPr/>
    </dgm:pt>
    <dgm:pt modelId="{6C97B76C-5773-4019-8720-F39D12B25B10}" type="pres">
      <dgm:prSet presAssocID="{FFB4B58A-CB91-4533-983F-0B69C479ADA2}" presName="compNode" presStyleCnt="0"/>
      <dgm:spPr/>
    </dgm:pt>
    <dgm:pt modelId="{B6D49704-D9E0-4D0F-B0AC-54D1C541EFFE}" type="pres">
      <dgm:prSet presAssocID="{FFB4B58A-CB91-4533-983F-0B69C479ADA2}" presName="iconBgRect" presStyleLbl="bgShp" presStyleIdx="0" presStyleCnt="4"/>
      <dgm:spPr/>
    </dgm:pt>
    <dgm:pt modelId="{420BA438-62C2-495F-BDB6-6CA7A87B85C9}" type="pres">
      <dgm:prSet presAssocID="{FFB4B58A-CB91-4533-983F-0B69C479ADA2}"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Head with Gears"/>
        </a:ext>
      </dgm:extLst>
    </dgm:pt>
    <dgm:pt modelId="{DF925461-0E93-4DF0-A0B0-34E91A3AF3FB}" type="pres">
      <dgm:prSet presAssocID="{FFB4B58A-CB91-4533-983F-0B69C479ADA2}" presName="spaceRect" presStyleCnt="0"/>
      <dgm:spPr/>
    </dgm:pt>
    <dgm:pt modelId="{B8C984C2-FF9C-4FBE-A974-B9C8D0737AA3}" type="pres">
      <dgm:prSet presAssocID="{FFB4B58A-CB91-4533-983F-0B69C479ADA2}" presName="textRect" presStyleLbl="revTx" presStyleIdx="0" presStyleCnt="4">
        <dgm:presLayoutVars>
          <dgm:chMax val="1"/>
          <dgm:chPref val="1"/>
        </dgm:presLayoutVars>
      </dgm:prSet>
      <dgm:spPr/>
    </dgm:pt>
    <dgm:pt modelId="{D68697AB-89BE-49A5-B3DA-13CE2CA5F65C}" type="pres">
      <dgm:prSet presAssocID="{657F9203-BF24-44BA-87A0-82700A94E578}" presName="sibTrans" presStyleLbl="sibTrans2D1" presStyleIdx="0" presStyleCnt="0"/>
      <dgm:spPr/>
    </dgm:pt>
    <dgm:pt modelId="{43DEBB2D-0B09-47E9-958F-5853AC4E6FA5}" type="pres">
      <dgm:prSet presAssocID="{501BED87-DB4E-4337-B18F-CB48F86A0256}" presName="compNode" presStyleCnt="0"/>
      <dgm:spPr/>
    </dgm:pt>
    <dgm:pt modelId="{6FAB5645-B5A2-4582-9937-C160078DBF18}" type="pres">
      <dgm:prSet presAssocID="{501BED87-DB4E-4337-B18F-CB48F86A0256}" presName="iconBgRect" presStyleLbl="bgShp" presStyleIdx="1" presStyleCnt="4"/>
      <dgm:spPr/>
    </dgm:pt>
    <dgm:pt modelId="{D6E2BC7B-9FBF-4509-A215-706F6D664B44}" type="pres">
      <dgm:prSet presAssocID="{501BED87-DB4E-4337-B18F-CB48F86A0256}"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Heart"/>
        </a:ext>
      </dgm:extLst>
    </dgm:pt>
    <dgm:pt modelId="{0DF46FD2-AC6C-4494-878E-D74028FCA99B}" type="pres">
      <dgm:prSet presAssocID="{501BED87-DB4E-4337-B18F-CB48F86A0256}" presName="spaceRect" presStyleCnt="0"/>
      <dgm:spPr/>
    </dgm:pt>
    <dgm:pt modelId="{D493A70F-B2D1-4EF0-AC86-2DB540D717CF}" type="pres">
      <dgm:prSet presAssocID="{501BED87-DB4E-4337-B18F-CB48F86A0256}" presName="textRect" presStyleLbl="revTx" presStyleIdx="1" presStyleCnt="4">
        <dgm:presLayoutVars>
          <dgm:chMax val="1"/>
          <dgm:chPref val="1"/>
        </dgm:presLayoutVars>
      </dgm:prSet>
      <dgm:spPr/>
    </dgm:pt>
    <dgm:pt modelId="{DA5DDE19-6710-472D-ADA7-0379ECDD5729}" type="pres">
      <dgm:prSet presAssocID="{8657BD5E-56C6-45C4-B60E-E249184F0B43}" presName="sibTrans" presStyleLbl="sibTrans2D1" presStyleIdx="0" presStyleCnt="0"/>
      <dgm:spPr/>
    </dgm:pt>
    <dgm:pt modelId="{01F328F9-A6F9-432D-92BF-CAF05EDDE4CE}" type="pres">
      <dgm:prSet presAssocID="{3A79454D-9B24-43CD-847E-1B95ECF581D8}" presName="compNode" presStyleCnt="0"/>
      <dgm:spPr/>
    </dgm:pt>
    <dgm:pt modelId="{5A1DF4CA-F778-4415-8B55-F13631E60918}" type="pres">
      <dgm:prSet presAssocID="{3A79454D-9B24-43CD-847E-1B95ECF581D8}" presName="iconBgRect" presStyleLbl="bgShp" presStyleIdx="2" presStyleCnt="4"/>
      <dgm:spPr/>
    </dgm:pt>
    <dgm:pt modelId="{3A09CE5B-C00C-4E26-9059-23812090FFBA}" type="pres">
      <dgm:prSet presAssocID="{3A79454D-9B24-43CD-847E-1B95ECF581D8}"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Braille"/>
        </a:ext>
      </dgm:extLst>
    </dgm:pt>
    <dgm:pt modelId="{603B6615-9A5E-4914-A16C-9855C9B5A352}" type="pres">
      <dgm:prSet presAssocID="{3A79454D-9B24-43CD-847E-1B95ECF581D8}" presName="spaceRect" presStyleCnt="0"/>
      <dgm:spPr/>
    </dgm:pt>
    <dgm:pt modelId="{0BC1A77E-42AD-473D-A87C-50A87EE36F9B}" type="pres">
      <dgm:prSet presAssocID="{3A79454D-9B24-43CD-847E-1B95ECF581D8}" presName="textRect" presStyleLbl="revTx" presStyleIdx="2" presStyleCnt="4">
        <dgm:presLayoutVars>
          <dgm:chMax val="1"/>
          <dgm:chPref val="1"/>
        </dgm:presLayoutVars>
      </dgm:prSet>
      <dgm:spPr/>
    </dgm:pt>
    <dgm:pt modelId="{7A9B408F-B1F9-4CC7-A10C-E668616F4D55}" type="pres">
      <dgm:prSet presAssocID="{F0F6CEB6-97A2-4FD7-8071-3FAE6D0D73DB}" presName="sibTrans" presStyleLbl="sibTrans2D1" presStyleIdx="0" presStyleCnt="0"/>
      <dgm:spPr/>
    </dgm:pt>
    <dgm:pt modelId="{B7635072-695F-4685-B4CE-4126C283F54B}" type="pres">
      <dgm:prSet presAssocID="{F0402CFC-B8B4-4034-9AE8-37EEA44135D9}" presName="compNode" presStyleCnt="0"/>
      <dgm:spPr/>
    </dgm:pt>
    <dgm:pt modelId="{EE568A40-A263-41E6-81DB-6381D4BA34DB}" type="pres">
      <dgm:prSet presAssocID="{F0402CFC-B8B4-4034-9AE8-37EEA44135D9}" presName="iconBgRect" presStyleLbl="bgShp" presStyleIdx="3" presStyleCnt="4"/>
      <dgm:spPr/>
    </dgm:pt>
    <dgm:pt modelId="{E0A00409-9DBE-412F-899A-181A6C1CB06A}" type="pres">
      <dgm:prSet presAssocID="{F0402CFC-B8B4-4034-9AE8-37EEA44135D9}" presName="iconRect" presStyleLbl="node1" presStyleIdx="3" presStyleCnt="4"/>
      <dgm:spPr>
        <a:blipFill>
          <a:blip xmlns:r="http://schemas.openxmlformats.org/officeDocument/2006/relationships" r:embed="rId7">
            <a:extLst>
              <a:ext uri="{96DAC541-7B7A-43D3-8B79-37D633B846F1}">
                <asvg:svgBlip xmlns:asvg="http://schemas.microsoft.com/office/drawing/2016/SVG/main" r:embed="rId8"/>
              </a:ext>
            </a:extLst>
          </a:blip>
          <a:srcRect/>
          <a:stretch>
            <a:fillRect/>
          </a:stretch>
        </a:blipFill>
        <a:ln>
          <a:noFill/>
        </a:ln>
      </dgm:spPr>
      <dgm:extLst>
        <a:ext uri="{E40237B7-FDA0-4F09-8148-C483321AD2D9}">
          <dgm14:cNvPr xmlns:dgm14="http://schemas.microsoft.com/office/drawing/2010/diagram" id="0" name="" descr="Remote learning language with solid fill"/>
        </a:ext>
      </dgm:extLst>
    </dgm:pt>
    <dgm:pt modelId="{0CF7F515-2966-486C-9E77-F96A1E64F1F5}" type="pres">
      <dgm:prSet presAssocID="{F0402CFC-B8B4-4034-9AE8-37EEA44135D9}" presName="spaceRect" presStyleCnt="0"/>
      <dgm:spPr/>
    </dgm:pt>
    <dgm:pt modelId="{1895E68F-6214-4E84-B21E-2212F7C3958B}" type="pres">
      <dgm:prSet presAssocID="{F0402CFC-B8B4-4034-9AE8-37EEA44135D9}" presName="textRect" presStyleLbl="revTx" presStyleIdx="3" presStyleCnt="4">
        <dgm:presLayoutVars>
          <dgm:chMax val="1"/>
          <dgm:chPref val="1"/>
        </dgm:presLayoutVars>
      </dgm:prSet>
      <dgm:spPr/>
    </dgm:pt>
  </dgm:ptLst>
  <dgm:cxnLst>
    <dgm:cxn modelId="{A208BC04-BBDC-4835-8FFD-BEFC69CBE1A7}" type="presOf" srcId="{41A83079-DC82-4349-AD29-2EB4EA7CBFE4}" destId="{068767B4-C153-456B-8485-4B3E09194EBD}" srcOrd="0" destOrd="0" presId="urn:microsoft.com/office/officeart/2018/2/layout/IconCircleList"/>
    <dgm:cxn modelId="{B91FC10D-9B76-41FE-A32E-F009063C6588}" type="presOf" srcId="{F0F6CEB6-97A2-4FD7-8071-3FAE6D0D73DB}" destId="{7A9B408F-B1F9-4CC7-A10C-E668616F4D55}" srcOrd="0" destOrd="0" presId="urn:microsoft.com/office/officeart/2018/2/layout/IconCircleList"/>
    <dgm:cxn modelId="{1593021E-3BC6-4170-8C1A-59A226F43B7F}" srcId="{41A83079-DC82-4349-AD29-2EB4EA7CBFE4}" destId="{F0402CFC-B8B4-4034-9AE8-37EEA44135D9}" srcOrd="3" destOrd="0" parTransId="{915BA12F-4FEF-4A12-A889-FD4A4F41AC57}" sibTransId="{8E8ADE6E-D7C2-452A-8688-A4446B17634D}"/>
    <dgm:cxn modelId="{C360A163-A786-4C6A-84DB-EE4A67840FA7}" type="presOf" srcId="{3A79454D-9B24-43CD-847E-1B95ECF581D8}" destId="{0BC1A77E-42AD-473D-A87C-50A87EE36F9B}" srcOrd="0" destOrd="0" presId="urn:microsoft.com/office/officeart/2018/2/layout/IconCircleList"/>
    <dgm:cxn modelId="{D6563A44-3518-40D6-A979-A4300D94E183}" type="presOf" srcId="{657F9203-BF24-44BA-87A0-82700A94E578}" destId="{D68697AB-89BE-49A5-B3DA-13CE2CA5F65C}" srcOrd="0" destOrd="0" presId="urn:microsoft.com/office/officeart/2018/2/layout/IconCircleList"/>
    <dgm:cxn modelId="{DB564F52-7C96-40A6-953B-5FB801B97DD4}" srcId="{41A83079-DC82-4349-AD29-2EB4EA7CBFE4}" destId="{501BED87-DB4E-4337-B18F-CB48F86A0256}" srcOrd="1" destOrd="0" parTransId="{D096F5C4-32AC-47DF-985D-922BD29FA165}" sibTransId="{8657BD5E-56C6-45C4-B60E-E249184F0B43}"/>
    <dgm:cxn modelId="{2C6F0D81-238D-46DB-AACA-0C636ED0F87C}" type="presOf" srcId="{8657BD5E-56C6-45C4-B60E-E249184F0B43}" destId="{DA5DDE19-6710-472D-ADA7-0379ECDD5729}" srcOrd="0" destOrd="0" presId="urn:microsoft.com/office/officeart/2018/2/layout/IconCircleList"/>
    <dgm:cxn modelId="{75C32389-19D0-4B07-8255-AF2BCA0F8F35}" type="presOf" srcId="{F0402CFC-B8B4-4034-9AE8-37EEA44135D9}" destId="{1895E68F-6214-4E84-B21E-2212F7C3958B}" srcOrd="0" destOrd="0" presId="urn:microsoft.com/office/officeart/2018/2/layout/IconCircleList"/>
    <dgm:cxn modelId="{38A8B78C-D860-4BBD-8D10-7E7FA0908F73}" type="presOf" srcId="{501BED87-DB4E-4337-B18F-CB48F86A0256}" destId="{D493A70F-B2D1-4EF0-AC86-2DB540D717CF}" srcOrd="0" destOrd="0" presId="urn:microsoft.com/office/officeart/2018/2/layout/IconCircleList"/>
    <dgm:cxn modelId="{C795C295-A9BC-4110-ADD6-4BC2D8055E11}" srcId="{41A83079-DC82-4349-AD29-2EB4EA7CBFE4}" destId="{FFB4B58A-CB91-4533-983F-0B69C479ADA2}" srcOrd="0" destOrd="0" parTransId="{2DDBB3AD-CB1E-4501-86AA-DDE6C66B03FD}" sibTransId="{657F9203-BF24-44BA-87A0-82700A94E578}"/>
    <dgm:cxn modelId="{BDD392C6-CD12-42C2-BE50-5543CCCDDD71}" srcId="{41A83079-DC82-4349-AD29-2EB4EA7CBFE4}" destId="{3A79454D-9B24-43CD-847E-1B95ECF581D8}" srcOrd="2" destOrd="0" parTransId="{6C67E8EC-E2C6-4A55-8785-3030E0E60C93}" sibTransId="{F0F6CEB6-97A2-4FD7-8071-3FAE6D0D73DB}"/>
    <dgm:cxn modelId="{438570F4-E637-43B7-AA38-75277FDD69C8}" type="presOf" srcId="{FFB4B58A-CB91-4533-983F-0B69C479ADA2}" destId="{B8C984C2-FF9C-4FBE-A974-B9C8D0737AA3}" srcOrd="0" destOrd="0" presId="urn:microsoft.com/office/officeart/2018/2/layout/IconCircleList"/>
    <dgm:cxn modelId="{0A8AE9C1-4082-4055-BC14-6E951B1550D7}" type="presParOf" srcId="{068767B4-C153-456B-8485-4B3E09194EBD}" destId="{E618E922-63D9-44CA-9A27-F955F8B3F500}" srcOrd="0" destOrd="0" presId="urn:microsoft.com/office/officeart/2018/2/layout/IconCircleList"/>
    <dgm:cxn modelId="{61696CC0-B015-4303-AC3B-47F0A9C99137}" type="presParOf" srcId="{E618E922-63D9-44CA-9A27-F955F8B3F500}" destId="{6C97B76C-5773-4019-8720-F39D12B25B10}" srcOrd="0" destOrd="0" presId="urn:microsoft.com/office/officeart/2018/2/layout/IconCircleList"/>
    <dgm:cxn modelId="{39C63C2E-B748-4C85-BC97-8A7CDF6FB8DF}" type="presParOf" srcId="{6C97B76C-5773-4019-8720-F39D12B25B10}" destId="{B6D49704-D9E0-4D0F-B0AC-54D1C541EFFE}" srcOrd="0" destOrd="0" presId="urn:microsoft.com/office/officeart/2018/2/layout/IconCircleList"/>
    <dgm:cxn modelId="{B19B7D90-B3E3-4729-B39A-ED730DCF1D68}" type="presParOf" srcId="{6C97B76C-5773-4019-8720-F39D12B25B10}" destId="{420BA438-62C2-495F-BDB6-6CA7A87B85C9}" srcOrd="1" destOrd="0" presId="urn:microsoft.com/office/officeart/2018/2/layout/IconCircleList"/>
    <dgm:cxn modelId="{671AEE4E-58DB-4141-A475-06CD95189C7C}" type="presParOf" srcId="{6C97B76C-5773-4019-8720-F39D12B25B10}" destId="{DF925461-0E93-4DF0-A0B0-34E91A3AF3FB}" srcOrd="2" destOrd="0" presId="urn:microsoft.com/office/officeart/2018/2/layout/IconCircleList"/>
    <dgm:cxn modelId="{D8F738FE-26B5-4A51-9B47-E9D2583E53E8}" type="presParOf" srcId="{6C97B76C-5773-4019-8720-F39D12B25B10}" destId="{B8C984C2-FF9C-4FBE-A974-B9C8D0737AA3}" srcOrd="3" destOrd="0" presId="urn:microsoft.com/office/officeart/2018/2/layout/IconCircleList"/>
    <dgm:cxn modelId="{B284B041-6661-4D9E-AEA5-8F429CDD81AB}" type="presParOf" srcId="{E618E922-63D9-44CA-9A27-F955F8B3F500}" destId="{D68697AB-89BE-49A5-B3DA-13CE2CA5F65C}" srcOrd="1" destOrd="0" presId="urn:microsoft.com/office/officeart/2018/2/layout/IconCircleList"/>
    <dgm:cxn modelId="{0E811423-7684-4EE7-B077-43F6A42F2F41}" type="presParOf" srcId="{E618E922-63D9-44CA-9A27-F955F8B3F500}" destId="{43DEBB2D-0B09-47E9-958F-5853AC4E6FA5}" srcOrd="2" destOrd="0" presId="urn:microsoft.com/office/officeart/2018/2/layout/IconCircleList"/>
    <dgm:cxn modelId="{E2927DF3-D85E-4C12-8900-B18587CDBD03}" type="presParOf" srcId="{43DEBB2D-0B09-47E9-958F-5853AC4E6FA5}" destId="{6FAB5645-B5A2-4582-9937-C160078DBF18}" srcOrd="0" destOrd="0" presId="urn:microsoft.com/office/officeart/2018/2/layout/IconCircleList"/>
    <dgm:cxn modelId="{99E26435-CBC2-4515-A028-D0DD247DEB04}" type="presParOf" srcId="{43DEBB2D-0B09-47E9-958F-5853AC4E6FA5}" destId="{D6E2BC7B-9FBF-4509-A215-706F6D664B44}" srcOrd="1" destOrd="0" presId="urn:microsoft.com/office/officeart/2018/2/layout/IconCircleList"/>
    <dgm:cxn modelId="{4DA2BE2F-750C-404D-9684-0F93CE505499}" type="presParOf" srcId="{43DEBB2D-0B09-47E9-958F-5853AC4E6FA5}" destId="{0DF46FD2-AC6C-4494-878E-D74028FCA99B}" srcOrd="2" destOrd="0" presId="urn:microsoft.com/office/officeart/2018/2/layout/IconCircleList"/>
    <dgm:cxn modelId="{8E6B0AF4-239B-4146-908A-DF5E491A5046}" type="presParOf" srcId="{43DEBB2D-0B09-47E9-958F-5853AC4E6FA5}" destId="{D493A70F-B2D1-4EF0-AC86-2DB540D717CF}" srcOrd="3" destOrd="0" presId="urn:microsoft.com/office/officeart/2018/2/layout/IconCircleList"/>
    <dgm:cxn modelId="{75F88B38-DFDA-455C-8625-9695D81F99B1}" type="presParOf" srcId="{E618E922-63D9-44CA-9A27-F955F8B3F500}" destId="{DA5DDE19-6710-472D-ADA7-0379ECDD5729}" srcOrd="3" destOrd="0" presId="urn:microsoft.com/office/officeart/2018/2/layout/IconCircleList"/>
    <dgm:cxn modelId="{E6365580-6FCC-4281-93C5-A2A883E6A786}" type="presParOf" srcId="{E618E922-63D9-44CA-9A27-F955F8B3F500}" destId="{01F328F9-A6F9-432D-92BF-CAF05EDDE4CE}" srcOrd="4" destOrd="0" presId="urn:microsoft.com/office/officeart/2018/2/layout/IconCircleList"/>
    <dgm:cxn modelId="{32841393-8EBB-4095-B764-3CA3E89F367C}" type="presParOf" srcId="{01F328F9-A6F9-432D-92BF-CAF05EDDE4CE}" destId="{5A1DF4CA-F778-4415-8B55-F13631E60918}" srcOrd="0" destOrd="0" presId="urn:microsoft.com/office/officeart/2018/2/layout/IconCircleList"/>
    <dgm:cxn modelId="{63393DCB-B295-4074-AC4A-A7BF5E3D70AE}" type="presParOf" srcId="{01F328F9-A6F9-432D-92BF-CAF05EDDE4CE}" destId="{3A09CE5B-C00C-4E26-9059-23812090FFBA}" srcOrd="1" destOrd="0" presId="urn:microsoft.com/office/officeart/2018/2/layout/IconCircleList"/>
    <dgm:cxn modelId="{43BEAB81-6A3A-452F-A596-E3D2EAADD8EF}" type="presParOf" srcId="{01F328F9-A6F9-432D-92BF-CAF05EDDE4CE}" destId="{603B6615-9A5E-4914-A16C-9855C9B5A352}" srcOrd="2" destOrd="0" presId="urn:microsoft.com/office/officeart/2018/2/layout/IconCircleList"/>
    <dgm:cxn modelId="{9F4824F0-2623-4A17-89C1-FA34D69547B6}" type="presParOf" srcId="{01F328F9-A6F9-432D-92BF-CAF05EDDE4CE}" destId="{0BC1A77E-42AD-473D-A87C-50A87EE36F9B}" srcOrd="3" destOrd="0" presId="urn:microsoft.com/office/officeart/2018/2/layout/IconCircleList"/>
    <dgm:cxn modelId="{5A6163BB-36FB-4AB2-93B9-6F04645BC25E}" type="presParOf" srcId="{E618E922-63D9-44CA-9A27-F955F8B3F500}" destId="{7A9B408F-B1F9-4CC7-A10C-E668616F4D55}" srcOrd="5" destOrd="0" presId="urn:microsoft.com/office/officeart/2018/2/layout/IconCircleList"/>
    <dgm:cxn modelId="{F1C5D60F-9B34-404B-8B41-9214CD4ACB24}" type="presParOf" srcId="{E618E922-63D9-44CA-9A27-F955F8B3F500}" destId="{B7635072-695F-4685-B4CE-4126C283F54B}" srcOrd="6" destOrd="0" presId="urn:microsoft.com/office/officeart/2018/2/layout/IconCircleList"/>
    <dgm:cxn modelId="{AD164ACC-E311-4717-865E-2291AC69F336}" type="presParOf" srcId="{B7635072-695F-4685-B4CE-4126C283F54B}" destId="{EE568A40-A263-41E6-81DB-6381D4BA34DB}" srcOrd="0" destOrd="0" presId="urn:microsoft.com/office/officeart/2018/2/layout/IconCircleList"/>
    <dgm:cxn modelId="{466DF8E7-67B3-4DA1-9484-7328A95524A1}" type="presParOf" srcId="{B7635072-695F-4685-B4CE-4126C283F54B}" destId="{E0A00409-9DBE-412F-899A-181A6C1CB06A}" srcOrd="1" destOrd="0" presId="urn:microsoft.com/office/officeart/2018/2/layout/IconCircleList"/>
    <dgm:cxn modelId="{73178438-ECC1-46A5-A719-1E15518D1C3F}" type="presParOf" srcId="{B7635072-695F-4685-B4CE-4126C283F54B}" destId="{0CF7F515-2966-486C-9E77-F96A1E64F1F5}" srcOrd="2" destOrd="0" presId="urn:microsoft.com/office/officeart/2018/2/layout/IconCircleList"/>
    <dgm:cxn modelId="{398E10C5-7A43-40B5-9B5F-1C16BEDC6B37}" type="presParOf" srcId="{B7635072-695F-4685-B4CE-4126C283F54B}" destId="{1895E68F-6214-4E84-B21E-2212F7C3958B}" srcOrd="3" destOrd="0" presId="urn:microsoft.com/office/officeart/2018/2/layout/IconCircle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83205B1-146A-4865-A2E4-1E90FA6F1228}" type="doc">
      <dgm:prSet loTypeId="urn:microsoft.com/office/officeart/2018/2/layout/IconVerticalSolidList" loCatId="icon" qsTypeId="urn:microsoft.com/office/officeart/2005/8/quickstyle/simple1" qsCatId="simple" csTypeId="urn:microsoft.com/office/officeart/2018/5/colors/Iconchunking_neutralbg_accent0_3" csCatId="mainScheme" phldr="1"/>
      <dgm:spPr/>
      <dgm:t>
        <a:bodyPr/>
        <a:lstStyle/>
        <a:p>
          <a:endParaRPr lang="en-US"/>
        </a:p>
      </dgm:t>
    </dgm:pt>
    <dgm:pt modelId="{01D68ECC-7BED-4ADC-90E1-B0623D9E4248}">
      <dgm:prSet/>
      <dgm:spPr/>
      <dgm:t>
        <a:bodyPr/>
        <a:lstStyle/>
        <a:p>
          <a:pPr>
            <a:lnSpc>
              <a:spcPct val="100000"/>
            </a:lnSpc>
          </a:pPr>
          <a:r>
            <a:rPr lang="en-GB" dirty="0"/>
            <a:t>Build in accessibility</a:t>
          </a:r>
          <a:r>
            <a:rPr lang="en-US" dirty="0"/>
            <a:t> </a:t>
          </a:r>
        </a:p>
      </dgm:t>
      <dgm:extLst>
        <a:ext uri="{E40237B7-FDA0-4F09-8148-C483321AD2D9}">
          <dgm14:cNvPr xmlns:dgm14="http://schemas.microsoft.com/office/drawing/2010/diagram" id="0" name="" descr="Build in accessibility &#10; Follow usual best practice&#10; E.g. blind students&#10; Students with dyslexia &#10;Examples in a variety of formats &#10; Giant print. &#10; High quality digital. &#10; Audio. &#10;Describe visuals &#10; PRACTICE! "/>
        </a:ext>
      </dgm:extLst>
    </dgm:pt>
    <dgm:pt modelId="{FA62373C-9876-4FC3-8990-4A2CC628FE7F}" type="parTrans" cxnId="{71898DF5-CD25-4CF0-8061-393D4138FCE6}">
      <dgm:prSet/>
      <dgm:spPr/>
      <dgm:t>
        <a:bodyPr/>
        <a:lstStyle/>
        <a:p>
          <a:endParaRPr lang="en-US"/>
        </a:p>
      </dgm:t>
    </dgm:pt>
    <dgm:pt modelId="{FD467D0C-F178-406B-97AD-87597FB5BDA2}" type="sibTrans" cxnId="{71898DF5-CD25-4CF0-8061-393D4138FCE6}">
      <dgm:prSet/>
      <dgm:spPr/>
      <dgm:t>
        <a:bodyPr/>
        <a:lstStyle/>
        <a:p>
          <a:endParaRPr lang="en-US"/>
        </a:p>
      </dgm:t>
    </dgm:pt>
    <dgm:pt modelId="{B71020F7-6F5F-406D-9239-10FDEEB07B87}">
      <dgm:prSet/>
      <dgm:spPr/>
      <dgm:t>
        <a:bodyPr/>
        <a:lstStyle/>
        <a:p>
          <a:pPr>
            <a:lnSpc>
              <a:spcPct val="100000"/>
            </a:lnSpc>
          </a:pPr>
          <a:r>
            <a:rPr lang="en-GB" dirty="0"/>
            <a:t>Variety of formats</a:t>
          </a:r>
          <a:r>
            <a:rPr lang="en-US" dirty="0"/>
            <a:t> </a:t>
          </a:r>
        </a:p>
      </dgm:t>
      <dgm:extLst>
        <a:ext uri="{E40237B7-FDA0-4F09-8148-C483321AD2D9}">
          <dgm14:cNvPr xmlns:dgm14="http://schemas.microsoft.com/office/drawing/2010/diagram" id="0" name="" descr="Build in accessibility &#10; Follow usual best practice&#10; E.g. blind students&#10; Students with dyslexia &#10;Examples in a variety of formats &#10; Giant print. &#10; High quality digital. &#10; Audio. &#10;Describe visuals &#10; PRACTICE! "/>
        </a:ext>
      </dgm:extLst>
    </dgm:pt>
    <dgm:pt modelId="{B5135F2D-BD40-4A7F-B265-F2440A183D01}" type="parTrans" cxnId="{29E2A17A-8A93-4DB4-B957-6D003B4A5CB2}">
      <dgm:prSet/>
      <dgm:spPr/>
      <dgm:t>
        <a:bodyPr/>
        <a:lstStyle/>
        <a:p>
          <a:endParaRPr lang="en-US"/>
        </a:p>
      </dgm:t>
    </dgm:pt>
    <dgm:pt modelId="{523E02E3-B2D3-4B6D-B34F-69962919FB4F}" type="sibTrans" cxnId="{29E2A17A-8A93-4DB4-B957-6D003B4A5CB2}">
      <dgm:prSet/>
      <dgm:spPr/>
      <dgm:t>
        <a:bodyPr/>
        <a:lstStyle/>
        <a:p>
          <a:endParaRPr lang="en-US"/>
        </a:p>
      </dgm:t>
    </dgm:pt>
    <dgm:pt modelId="{AF293D2B-2D25-4450-9E01-597542B8A6A0}">
      <dgm:prSet/>
      <dgm:spPr/>
      <dgm:t>
        <a:bodyPr/>
        <a:lstStyle/>
        <a:p>
          <a:pPr>
            <a:lnSpc>
              <a:spcPct val="100000"/>
            </a:lnSpc>
          </a:pPr>
          <a:r>
            <a:rPr lang="en-GB" dirty="0"/>
            <a:t>Image descriptions</a:t>
          </a:r>
          <a:endParaRPr lang="en-US" dirty="0"/>
        </a:p>
      </dgm:t>
      <dgm:extLst>
        <a:ext uri="{E40237B7-FDA0-4F09-8148-C483321AD2D9}">
          <dgm14:cNvPr xmlns:dgm14="http://schemas.microsoft.com/office/drawing/2010/diagram" id="0" name="" descr="Build in accessibility &#10; Follow usual best practice&#10; E.g. blind students&#10; Students with dyslexia &#10;Examples in a variety of formats &#10; Giant print. &#10; High quality digital. &#10; Audio. &#10;Describe visuals &#10; PRACTICE! "/>
        </a:ext>
      </dgm:extLst>
    </dgm:pt>
    <dgm:pt modelId="{CA9BAA92-E9CE-4F78-BD95-75DF6E886895}" type="parTrans" cxnId="{9A379694-EA09-43B5-9B1A-F536FB9B899A}">
      <dgm:prSet/>
      <dgm:spPr/>
      <dgm:t>
        <a:bodyPr/>
        <a:lstStyle/>
        <a:p>
          <a:endParaRPr lang="en-US"/>
        </a:p>
      </dgm:t>
    </dgm:pt>
    <dgm:pt modelId="{C8110A5B-AC98-48A3-8B1C-746FF82745C2}" type="sibTrans" cxnId="{9A379694-EA09-43B5-9B1A-F536FB9B899A}">
      <dgm:prSet/>
      <dgm:spPr/>
      <dgm:t>
        <a:bodyPr/>
        <a:lstStyle/>
        <a:p>
          <a:endParaRPr lang="en-US"/>
        </a:p>
      </dgm:t>
    </dgm:pt>
    <dgm:pt modelId="{771E200C-B99F-4D20-8D1A-10CC5631B40A}">
      <dgm:prSet/>
      <dgm:spPr/>
      <dgm:t>
        <a:bodyPr/>
        <a:lstStyle/>
        <a:p>
          <a:pPr>
            <a:lnSpc>
              <a:spcPct val="100000"/>
            </a:lnSpc>
          </a:pPr>
          <a:r>
            <a:rPr lang="en-GB" dirty="0"/>
            <a:t>Free resources</a:t>
          </a:r>
          <a:endParaRPr lang="en-US" dirty="0"/>
        </a:p>
      </dgm:t>
      <dgm:extLst>
        <a:ext uri="{E40237B7-FDA0-4F09-8148-C483321AD2D9}">
          <dgm14:cNvPr xmlns:dgm14="http://schemas.microsoft.com/office/drawing/2010/diagram" id="0" name="" descr="Build in accessibility &#10; Follow usual best practice&#10; E.g. blind students&#10; Students with dyslexia &#10;Examples in a variety of formats &#10; Giant print. &#10; High quality digital. &#10; Audio. &#10;Describe visuals &#10; PRACTICE! "/>
        </a:ext>
      </dgm:extLst>
    </dgm:pt>
    <dgm:pt modelId="{CC98C0B7-46D8-4792-B7F4-94A5BC987C5E}" type="parTrans" cxnId="{951E3932-767F-44EB-ABD8-6DEACA34F9E7}">
      <dgm:prSet/>
      <dgm:spPr/>
      <dgm:t>
        <a:bodyPr/>
        <a:lstStyle/>
        <a:p>
          <a:endParaRPr lang="en-GB"/>
        </a:p>
      </dgm:t>
    </dgm:pt>
    <dgm:pt modelId="{9DA40A56-6788-44A5-9867-FE0EBD46D812}" type="sibTrans" cxnId="{951E3932-767F-44EB-ABD8-6DEACA34F9E7}">
      <dgm:prSet/>
      <dgm:spPr/>
      <dgm:t>
        <a:bodyPr/>
        <a:lstStyle/>
        <a:p>
          <a:endParaRPr lang="en-GB"/>
        </a:p>
      </dgm:t>
    </dgm:pt>
    <dgm:pt modelId="{2F6C2A2F-8AB2-4580-85A7-352510776D2B}">
      <dgm:prSet/>
      <dgm:spPr/>
      <dgm:t>
        <a:bodyPr/>
        <a:lstStyle/>
        <a:p>
          <a:pPr>
            <a:lnSpc>
              <a:spcPct val="100000"/>
            </a:lnSpc>
          </a:pPr>
          <a:r>
            <a:rPr lang="en-US" dirty="0"/>
            <a:t>Learning outcomes</a:t>
          </a:r>
        </a:p>
      </dgm:t>
      <dgm:extLst>
        <a:ext uri="{E40237B7-FDA0-4F09-8148-C483321AD2D9}">
          <dgm14:cNvPr xmlns:dgm14="http://schemas.microsoft.com/office/drawing/2010/diagram" id="0" name="" descr="Build in accessibility &#10; Follow usual best practice&#10; E.g. blind students&#10; Students with dyslexia &#10;Examples in a variety of formats &#10; Giant print. &#10; High quality digital. &#10; Audio. &#10;Describe visuals &#10; PRACTICE! "/>
        </a:ext>
      </dgm:extLst>
    </dgm:pt>
    <dgm:pt modelId="{4BCF44BD-C335-48DA-B55C-E48479691E62}" type="parTrans" cxnId="{52A5D817-BB8E-4EC0-BC42-92581CBBBFD7}">
      <dgm:prSet/>
      <dgm:spPr/>
      <dgm:t>
        <a:bodyPr/>
        <a:lstStyle/>
        <a:p>
          <a:endParaRPr lang="en-GB"/>
        </a:p>
      </dgm:t>
    </dgm:pt>
    <dgm:pt modelId="{155D8EA6-1895-459B-8298-1D8D2F5E6DF1}" type="sibTrans" cxnId="{52A5D817-BB8E-4EC0-BC42-92581CBBBFD7}">
      <dgm:prSet/>
      <dgm:spPr/>
      <dgm:t>
        <a:bodyPr/>
        <a:lstStyle/>
        <a:p>
          <a:endParaRPr lang="en-GB"/>
        </a:p>
      </dgm:t>
    </dgm:pt>
    <dgm:pt modelId="{C19ABD10-48AF-49C8-9315-628876539129}" type="pres">
      <dgm:prSet presAssocID="{283205B1-146A-4865-A2E4-1E90FA6F1228}" presName="root" presStyleCnt="0">
        <dgm:presLayoutVars>
          <dgm:dir/>
          <dgm:resizeHandles val="exact"/>
        </dgm:presLayoutVars>
      </dgm:prSet>
      <dgm:spPr/>
    </dgm:pt>
    <dgm:pt modelId="{C460635F-8AF2-4D08-8810-2B7D93C6E0EB}" type="pres">
      <dgm:prSet presAssocID="{01D68ECC-7BED-4ADC-90E1-B0623D9E4248}" presName="compNode" presStyleCnt="0"/>
      <dgm:spPr/>
    </dgm:pt>
    <dgm:pt modelId="{05B9C6B6-B3BA-4941-BBCB-2048EFB36F93}" type="pres">
      <dgm:prSet presAssocID="{01D68ECC-7BED-4ADC-90E1-B0623D9E4248}" presName="bgRect" presStyleLbl="bgShp" presStyleIdx="0" presStyleCnt="5"/>
      <dgm:spPr>
        <a:noFill/>
      </dgm:spPr>
    </dgm:pt>
    <dgm:pt modelId="{6F44C651-5E0E-458A-BAF7-8F7F8589992B}" type="pres">
      <dgm:prSet presAssocID="{01D68ECC-7BED-4ADC-90E1-B0623D9E4248}" presName="iconRect" presStyleLbl="node1" presStyleIdx="0" presStyleCnt="5"/>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Books"/>
        </a:ext>
      </dgm:extLst>
    </dgm:pt>
    <dgm:pt modelId="{FFEAC962-875F-4E8F-A848-4A3612412A7D}" type="pres">
      <dgm:prSet presAssocID="{01D68ECC-7BED-4ADC-90E1-B0623D9E4248}" presName="spaceRect" presStyleCnt="0"/>
      <dgm:spPr/>
    </dgm:pt>
    <dgm:pt modelId="{9D63990B-AE41-4D2D-A82F-47863825B535}" type="pres">
      <dgm:prSet presAssocID="{01D68ECC-7BED-4ADC-90E1-B0623D9E4248}" presName="parTx" presStyleLbl="revTx" presStyleIdx="0" presStyleCnt="5">
        <dgm:presLayoutVars>
          <dgm:chMax val="0"/>
          <dgm:chPref val="0"/>
        </dgm:presLayoutVars>
      </dgm:prSet>
      <dgm:spPr/>
    </dgm:pt>
    <dgm:pt modelId="{D34AC693-4D58-4C02-A5BA-68D464DEA1A1}" type="pres">
      <dgm:prSet presAssocID="{FD467D0C-F178-406B-97AD-87597FB5BDA2}" presName="sibTrans" presStyleCnt="0"/>
      <dgm:spPr/>
    </dgm:pt>
    <dgm:pt modelId="{054CC1BB-F8A0-42F5-BE99-F440FD05539D}" type="pres">
      <dgm:prSet presAssocID="{B71020F7-6F5F-406D-9239-10FDEEB07B87}" presName="compNode" presStyleCnt="0"/>
      <dgm:spPr/>
    </dgm:pt>
    <dgm:pt modelId="{7B790455-AB84-4DA2-A5E9-11C942211943}" type="pres">
      <dgm:prSet presAssocID="{B71020F7-6F5F-406D-9239-10FDEEB07B87}" presName="bgRect" presStyleLbl="bgShp" presStyleIdx="1" presStyleCnt="5"/>
      <dgm:spPr>
        <a:noFill/>
      </dgm:spPr>
    </dgm:pt>
    <dgm:pt modelId="{B01456EF-538C-433E-A953-9D012E388F39}" type="pres">
      <dgm:prSet presAssocID="{B71020F7-6F5F-406D-9239-10FDEEB07B87}" presName="iconRect" presStyleLbl="node1" presStyleIdx="1" presStyleCnt="5"/>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Podcast"/>
        </a:ext>
      </dgm:extLst>
    </dgm:pt>
    <dgm:pt modelId="{B788529E-0B1D-4F8A-913A-036BAF30C50A}" type="pres">
      <dgm:prSet presAssocID="{B71020F7-6F5F-406D-9239-10FDEEB07B87}" presName="spaceRect" presStyleCnt="0"/>
      <dgm:spPr/>
    </dgm:pt>
    <dgm:pt modelId="{7A840897-B1E2-4503-933A-E42D6158294B}" type="pres">
      <dgm:prSet presAssocID="{B71020F7-6F5F-406D-9239-10FDEEB07B87}" presName="parTx" presStyleLbl="revTx" presStyleIdx="1" presStyleCnt="5">
        <dgm:presLayoutVars>
          <dgm:chMax val="0"/>
          <dgm:chPref val="0"/>
        </dgm:presLayoutVars>
      </dgm:prSet>
      <dgm:spPr/>
    </dgm:pt>
    <dgm:pt modelId="{0CD5F0FE-EF25-46EE-BC34-B79E30B08746}" type="pres">
      <dgm:prSet presAssocID="{523E02E3-B2D3-4B6D-B34F-69962919FB4F}" presName="sibTrans" presStyleCnt="0"/>
      <dgm:spPr/>
    </dgm:pt>
    <dgm:pt modelId="{4E362DA3-5DC3-40E1-B5E3-1CA1A2317EC6}" type="pres">
      <dgm:prSet presAssocID="{AF293D2B-2D25-4450-9E01-597542B8A6A0}" presName="compNode" presStyleCnt="0"/>
      <dgm:spPr/>
    </dgm:pt>
    <dgm:pt modelId="{51207134-26D0-48DE-BB79-D99BCA23C4F6}" type="pres">
      <dgm:prSet presAssocID="{AF293D2B-2D25-4450-9E01-597542B8A6A0}" presName="bgRect" presStyleLbl="bgShp" presStyleIdx="2" presStyleCnt="5"/>
      <dgm:spPr>
        <a:noFill/>
      </dgm:spPr>
    </dgm:pt>
    <dgm:pt modelId="{688E11BB-7881-4871-961A-58BC1877F56A}" type="pres">
      <dgm:prSet presAssocID="{AF293D2B-2D25-4450-9E01-597542B8A6A0}" presName="iconRect" presStyleLbl="node1" presStyleIdx="2" presStyleCnt="5"/>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dgm:spPr>
      <dgm:extLst>
        <a:ext uri="{E40237B7-FDA0-4F09-8148-C483321AD2D9}">
          <dgm14:cNvPr xmlns:dgm14="http://schemas.microsoft.com/office/drawing/2010/diagram" id="0" name="" descr="Teacher"/>
        </a:ext>
      </dgm:extLst>
    </dgm:pt>
    <dgm:pt modelId="{C75E2699-9C2F-476F-B3D1-46AE4F914572}" type="pres">
      <dgm:prSet presAssocID="{AF293D2B-2D25-4450-9E01-597542B8A6A0}" presName="spaceRect" presStyleCnt="0"/>
      <dgm:spPr/>
    </dgm:pt>
    <dgm:pt modelId="{DCB3239E-8059-4065-8D6E-6214896F2155}" type="pres">
      <dgm:prSet presAssocID="{AF293D2B-2D25-4450-9E01-597542B8A6A0}" presName="parTx" presStyleLbl="revTx" presStyleIdx="2" presStyleCnt="5">
        <dgm:presLayoutVars>
          <dgm:chMax val="0"/>
          <dgm:chPref val="0"/>
        </dgm:presLayoutVars>
      </dgm:prSet>
      <dgm:spPr/>
    </dgm:pt>
    <dgm:pt modelId="{2BF1F3E2-1890-47F1-8FA8-C2D8FC89BE72}" type="pres">
      <dgm:prSet presAssocID="{C8110A5B-AC98-48A3-8B1C-746FF82745C2}" presName="sibTrans" presStyleCnt="0"/>
      <dgm:spPr/>
    </dgm:pt>
    <dgm:pt modelId="{4084384F-1B24-4306-BCCA-8491CD01DA09}" type="pres">
      <dgm:prSet presAssocID="{771E200C-B99F-4D20-8D1A-10CC5631B40A}" presName="compNode" presStyleCnt="0"/>
      <dgm:spPr/>
    </dgm:pt>
    <dgm:pt modelId="{591DA4EE-62C5-4E71-AD31-8ABCB26306EF}" type="pres">
      <dgm:prSet presAssocID="{771E200C-B99F-4D20-8D1A-10CC5631B40A}" presName="bgRect" presStyleLbl="bgShp" presStyleIdx="3" presStyleCnt="5"/>
      <dgm:spPr>
        <a:noFill/>
      </dgm:spPr>
    </dgm:pt>
    <dgm:pt modelId="{D9E9EAA5-8B34-4AD1-A9DA-9AB3D97C51AE}" type="pres">
      <dgm:prSet presAssocID="{771E200C-B99F-4D20-8D1A-10CC5631B40A}" presName="iconRect" presStyleLbl="node1" presStyleIdx="3" presStyleCnt="5"/>
      <dgm:spPr>
        <a:blipFill rotWithShape="1">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a:blipFill>
      </dgm:spPr>
    </dgm:pt>
    <dgm:pt modelId="{23F7A27C-D37F-4CA6-91F2-83822ACA4B06}" type="pres">
      <dgm:prSet presAssocID="{771E200C-B99F-4D20-8D1A-10CC5631B40A}" presName="spaceRect" presStyleCnt="0"/>
      <dgm:spPr/>
    </dgm:pt>
    <dgm:pt modelId="{A0D9A81E-0644-4051-9EA4-D6970FF77322}" type="pres">
      <dgm:prSet presAssocID="{771E200C-B99F-4D20-8D1A-10CC5631B40A}" presName="parTx" presStyleLbl="revTx" presStyleIdx="3" presStyleCnt="5">
        <dgm:presLayoutVars>
          <dgm:chMax val="0"/>
          <dgm:chPref val="0"/>
        </dgm:presLayoutVars>
      </dgm:prSet>
      <dgm:spPr/>
    </dgm:pt>
    <dgm:pt modelId="{3459F7EB-C4CA-4E9D-8BDD-8B66FD297EBC}" type="pres">
      <dgm:prSet presAssocID="{9DA40A56-6788-44A5-9867-FE0EBD46D812}" presName="sibTrans" presStyleCnt="0"/>
      <dgm:spPr/>
    </dgm:pt>
    <dgm:pt modelId="{3A47F2D9-7AB6-4B4F-B54D-DF91CFAE61B2}" type="pres">
      <dgm:prSet presAssocID="{2F6C2A2F-8AB2-4580-85A7-352510776D2B}" presName="compNode" presStyleCnt="0"/>
      <dgm:spPr/>
    </dgm:pt>
    <dgm:pt modelId="{995291DE-4D98-4E3A-AB04-09FFFEF10BB0}" type="pres">
      <dgm:prSet presAssocID="{2F6C2A2F-8AB2-4580-85A7-352510776D2B}" presName="bgRect" presStyleLbl="bgShp" presStyleIdx="4" presStyleCnt="5"/>
      <dgm:spPr>
        <a:noFill/>
      </dgm:spPr>
    </dgm:pt>
    <dgm:pt modelId="{A66F53B4-BBCC-4682-83D4-5EE6315FD4BD}" type="pres">
      <dgm:prSet presAssocID="{2F6C2A2F-8AB2-4580-85A7-352510776D2B}" presName="iconRect" presStyleLbl="node1" presStyleIdx="4" presStyleCnt="5"/>
      <dgm:spPr>
        <a:blipFill rotWithShape="1">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a:blipFill>
      </dgm:spPr>
    </dgm:pt>
    <dgm:pt modelId="{CE72E31A-0192-44CA-8646-C5D9E1728010}" type="pres">
      <dgm:prSet presAssocID="{2F6C2A2F-8AB2-4580-85A7-352510776D2B}" presName="spaceRect" presStyleCnt="0"/>
      <dgm:spPr/>
    </dgm:pt>
    <dgm:pt modelId="{1852745E-9476-4ED8-A32F-F77E3F2D7F3A}" type="pres">
      <dgm:prSet presAssocID="{2F6C2A2F-8AB2-4580-85A7-352510776D2B}" presName="parTx" presStyleLbl="revTx" presStyleIdx="4" presStyleCnt="5">
        <dgm:presLayoutVars>
          <dgm:chMax val="0"/>
          <dgm:chPref val="0"/>
        </dgm:presLayoutVars>
      </dgm:prSet>
      <dgm:spPr/>
    </dgm:pt>
  </dgm:ptLst>
  <dgm:cxnLst>
    <dgm:cxn modelId="{C9DFC605-193B-4843-807D-A8EEAA50B4D3}" type="presOf" srcId="{283205B1-146A-4865-A2E4-1E90FA6F1228}" destId="{C19ABD10-48AF-49C8-9315-628876539129}" srcOrd="0" destOrd="0" presId="urn:microsoft.com/office/officeart/2018/2/layout/IconVerticalSolidList"/>
    <dgm:cxn modelId="{1C021617-13D3-4778-906D-7F8CC9D9F67B}" type="presOf" srcId="{AF293D2B-2D25-4450-9E01-597542B8A6A0}" destId="{DCB3239E-8059-4065-8D6E-6214896F2155}" srcOrd="0" destOrd="0" presId="urn:microsoft.com/office/officeart/2018/2/layout/IconVerticalSolidList"/>
    <dgm:cxn modelId="{52A5D817-BB8E-4EC0-BC42-92581CBBBFD7}" srcId="{283205B1-146A-4865-A2E4-1E90FA6F1228}" destId="{2F6C2A2F-8AB2-4580-85A7-352510776D2B}" srcOrd="4" destOrd="0" parTransId="{4BCF44BD-C335-48DA-B55C-E48479691E62}" sibTransId="{155D8EA6-1895-459B-8298-1D8D2F5E6DF1}"/>
    <dgm:cxn modelId="{951E3932-767F-44EB-ABD8-6DEACA34F9E7}" srcId="{283205B1-146A-4865-A2E4-1E90FA6F1228}" destId="{771E200C-B99F-4D20-8D1A-10CC5631B40A}" srcOrd="3" destOrd="0" parTransId="{CC98C0B7-46D8-4792-B7F4-94A5BC987C5E}" sibTransId="{9DA40A56-6788-44A5-9867-FE0EBD46D812}"/>
    <dgm:cxn modelId="{0DF6F632-0C5E-407A-A4DC-D452F6352361}" type="presOf" srcId="{2F6C2A2F-8AB2-4580-85A7-352510776D2B}" destId="{1852745E-9476-4ED8-A32F-F77E3F2D7F3A}" srcOrd="0" destOrd="0" presId="urn:microsoft.com/office/officeart/2018/2/layout/IconVerticalSolidList"/>
    <dgm:cxn modelId="{2E91AC53-1D1C-4443-93C5-1EE49BC37C3A}" type="presOf" srcId="{771E200C-B99F-4D20-8D1A-10CC5631B40A}" destId="{A0D9A81E-0644-4051-9EA4-D6970FF77322}" srcOrd="0" destOrd="0" presId="urn:microsoft.com/office/officeart/2018/2/layout/IconVerticalSolidList"/>
    <dgm:cxn modelId="{29E2A17A-8A93-4DB4-B957-6D003B4A5CB2}" srcId="{283205B1-146A-4865-A2E4-1E90FA6F1228}" destId="{B71020F7-6F5F-406D-9239-10FDEEB07B87}" srcOrd="1" destOrd="0" parTransId="{B5135F2D-BD40-4A7F-B265-F2440A183D01}" sibTransId="{523E02E3-B2D3-4B6D-B34F-69962919FB4F}"/>
    <dgm:cxn modelId="{9A379694-EA09-43B5-9B1A-F536FB9B899A}" srcId="{283205B1-146A-4865-A2E4-1E90FA6F1228}" destId="{AF293D2B-2D25-4450-9E01-597542B8A6A0}" srcOrd="2" destOrd="0" parTransId="{CA9BAA92-E9CE-4F78-BD95-75DF6E886895}" sibTransId="{C8110A5B-AC98-48A3-8B1C-746FF82745C2}"/>
    <dgm:cxn modelId="{27BAE7B3-A093-480D-A218-0E2A1464CA04}" type="presOf" srcId="{B71020F7-6F5F-406D-9239-10FDEEB07B87}" destId="{7A840897-B1E2-4503-933A-E42D6158294B}" srcOrd="0" destOrd="0" presId="urn:microsoft.com/office/officeart/2018/2/layout/IconVerticalSolidList"/>
    <dgm:cxn modelId="{DAE4C9CB-7B4A-497B-ADFE-8140E3E5D709}" type="presOf" srcId="{01D68ECC-7BED-4ADC-90E1-B0623D9E4248}" destId="{9D63990B-AE41-4D2D-A82F-47863825B535}" srcOrd="0" destOrd="0" presId="urn:microsoft.com/office/officeart/2018/2/layout/IconVerticalSolidList"/>
    <dgm:cxn modelId="{71898DF5-CD25-4CF0-8061-393D4138FCE6}" srcId="{283205B1-146A-4865-A2E4-1E90FA6F1228}" destId="{01D68ECC-7BED-4ADC-90E1-B0623D9E4248}" srcOrd="0" destOrd="0" parTransId="{FA62373C-9876-4FC3-8990-4A2CC628FE7F}" sibTransId="{FD467D0C-F178-406B-97AD-87597FB5BDA2}"/>
    <dgm:cxn modelId="{E60ED5B0-D8A8-4B48-8075-E6E19ED0E1E4}" type="presParOf" srcId="{C19ABD10-48AF-49C8-9315-628876539129}" destId="{C460635F-8AF2-4D08-8810-2B7D93C6E0EB}" srcOrd="0" destOrd="0" presId="urn:microsoft.com/office/officeart/2018/2/layout/IconVerticalSolidList"/>
    <dgm:cxn modelId="{7DA22B89-281B-4DCE-9894-939BBF1940EA}" type="presParOf" srcId="{C460635F-8AF2-4D08-8810-2B7D93C6E0EB}" destId="{05B9C6B6-B3BA-4941-BBCB-2048EFB36F93}" srcOrd="0" destOrd="0" presId="urn:microsoft.com/office/officeart/2018/2/layout/IconVerticalSolidList"/>
    <dgm:cxn modelId="{1ADED187-7A1D-4D51-9E91-AEDB595C4180}" type="presParOf" srcId="{C460635F-8AF2-4D08-8810-2B7D93C6E0EB}" destId="{6F44C651-5E0E-458A-BAF7-8F7F8589992B}" srcOrd="1" destOrd="0" presId="urn:microsoft.com/office/officeart/2018/2/layout/IconVerticalSolidList"/>
    <dgm:cxn modelId="{BA19E740-697C-49CB-96CE-4D9E38D61A8E}" type="presParOf" srcId="{C460635F-8AF2-4D08-8810-2B7D93C6E0EB}" destId="{FFEAC962-875F-4E8F-A848-4A3612412A7D}" srcOrd="2" destOrd="0" presId="urn:microsoft.com/office/officeart/2018/2/layout/IconVerticalSolidList"/>
    <dgm:cxn modelId="{04BF6ED6-1B92-4903-9D21-DC1D76A6A793}" type="presParOf" srcId="{C460635F-8AF2-4D08-8810-2B7D93C6E0EB}" destId="{9D63990B-AE41-4D2D-A82F-47863825B535}" srcOrd="3" destOrd="0" presId="urn:microsoft.com/office/officeart/2018/2/layout/IconVerticalSolidList"/>
    <dgm:cxn modelId="{CD292218-82D6-4425-AEA9-5BDB09506A9C}" type="presParOf" srcId="{C19ABD10-48AF-49C8-9315-628876539129}" destId="{D34AC693-4D58-4C02-A5BA-68D464DEA1A1}" srcOrd="1" destOrd="0" presId="urn:microsoft.com/office/officeart/2018/2/layout/IconVerticalSolidList"/>
    <dgm:cxn modelId="{7F241589-DF6D-42B7-BE48-33BE96B460DA}" type="presParOf" srcId="{C19ABD10-48AF-49C8-9315-628876539129}" destId="{054CC1BB-F8A0-42F5-BE99-F440FD05539D}" srcOrd="2" destOrd="0" presId="urn:microsoft.com/office/officeart/2018/2/layout/IconVerticalSolidList"/>
    <dgm:cxn modelId="{6EF90BA9-C110-4506-960F-606453B440ED}" type="presParOf" srcId="{054CC1BB-F8A0-42F5-BE99-F440FD05539D}" destId="{7B790455-AB84-4DA2-A5E9-11C942211943}" srcOrd="0" destOrd="0" presId="urn:microsoft.com/office/officeart/2018/2/layout/IconVerticalSolidList"/>
    <dgm:cxn modelId="{6BF90040-8729-435E-91F0-3CC2CD05CC30}" type="presParOf" srcId="{054CC1BB-F8A0-42F5-BE99-F440FD05539D}" destId="{B01456EF-538C-433E-A953-9D012E388F39}" srcOrd="1" destOrd="0" presId="urn:microsoft.com/office/officeart/2018/2/layout/IconVerticalSolidList"/>
    <dgm:cxn modelId="{F6ED77A2-D848-485C-839D-6DCDF0F541F3}" type="presParOf" srcId="{054CC1BB-F8A0-42F5-BE99-F440FD05539D}" destId="{B788529E-0B1D-4F8A-913A-036BAF30C50A}" srcOrd="2" destOrd="0" presId="urn:microsoft.com/office/officeart/2018/2/layout/IconVerticalSolidList"/>
    <dgm:cxn modelId="{CFABFCA9-D1ED-4716-877B-F815AC8A4FDC}" type="presParOf" srcId="{054CC1BB-F8A0-42F5-BE99-F440FD05539D}" destId="{7A840897-B1E2-4503-933A-E42D6158294B}" srcOrd="3" destOrd="0" presId="urn:microsoft.com/office/officeart/2018/2/layout/IconVerticalSolidList"/>
    <dgm:cxn modelId="{618E2750-20B1-400B-B493-14FCC35CADF1}" type="presParOf" srcId="{C19ABD10-48AF-49C8-9315-628876539129}" destId="{0CD5F0FE-EF25-46EE-BC34-B79E30B08746}" srcOrd="3" destOrd="0" presId="urn:microsoft.com/office/officeart/2018/2/layout/IconVerticalSolidList"/>
    <dgm:cxn modelId="{B9E3428B-F2B3-428D-9687-655EF17EA7AA}" type="presParOf" srcId="{C19ABD10-48AF-49C8-9315-628876539129}" destId="{4E362DA3-5DC3-40E1-B5E3-1CA1A2317EC6}" srcOrd="4" destOrd="0" presId="urn:microsoft.com/office/officeart/2018/2/layout/IconVerticalSolidList"/>
    <dgm:cxn modelId="{77180B54-6891-4835-8454-68AE6D3BD91E}" type="presParOf" srcId="{4E362DA3-5DC3-40E1-B5E3-1CA1A2317EC6}" destId="{51207134-26D0-48DE-BB79-D99BCA23C4F6}" srcOrd="0" destOrd="0" presId="urn:microsoft.com/office/officeart/2018/2/layout/IconVerticalSolidList"/>
    <dgm:cxn modelId="{6FB9F4E7-2F60-4C4D-BEB4-94B5C5616D77}" type="presParOf" srcId="{4E362DA3-5DC3-40E1-B5E3-1CA1A2317EC6}" destId="{688E11BB-7881-4871-961A-58BC1877F56A}" srcOrd="1" destOrd="0" presId="urn:microsoft.com/office/officeart/2018/2/layout/IconVerticalSolidList"/>
    <dgm:cxn modelId="{D95C2F38-D650-4FBC-B5F7-428D2C0416D2}" type="presParOf" srcId="{4E362DA3-5DC3-40E1-B5E3-1CA1A2317EC6}" destId="{C75E2699-9C2F-476F-B3D1-46AE4F914572}" srcOrd="2" destOrd="0" presId="urn:microsoft.com/office/officeart/2018/2/layout/IconVerticalSolidList"/>
    <dgm:cxn modelId="{4FEF09F6-F892-46B5-8B86-D71215F65C41}" type="presParOf" srcId="{4E362DA3-5DC3-40E1-B5E3-1CA1A2317EC6}" destId="{DCB3239E-8059-4065-8D6E-6214896F2155}" srcOrd="3" destOrd="0" presId="urn:microsoft.com/office/officeart/2018/2/layout/IconVerticalSolidList"/>
    <dgm:cxn modelId="{B1B2F1B2-E9E1-428C-A5B8-7B12BFCA428C}" type="presParOf" srcId="{C19ABD10-48AF-49C8-9315-628876539129}" destId="{2BF1F3E2-1890-47F1-8FA8-C2D8FC89BE72}" srcOrd="5" destOrd="0" presId="urn:microsoft.com/office/officeart/2018/2/layout/IconVerticalSolidList"/>
    <dgm:cxn modelId="{9D95FA60-747F-4F1D-8D44-C3DDDD4EB611}" type="presParOf" srcId="{C19ABD10-48AF-49C8-9315-628876539129}" destId="{4084384F-1B24-4306-BCCA-8491CD01DA09}" srcOrd="6" destOrd="0" presId="urn:microsoft.com/office/officeart/2018/2/layout/IconVerticalSolidList"/>
    <dgm:cxn modelId="{19F5CA41-FAC0-419A-B529-E1D670E784E3}" type="presParOf" srcId="{4084384F-1B24-4306-BCCA-8491CD01DA09}" destId="{591DA4EE-62C5-4E71-AD31-8ABCB26306EF}" srcOrd="0" destOrd="0" presId="urn:microsoft.com/office/officeart/2018/2/layout/IconVerticalSolidList"/>
    <dgm:cxn modelId="{2D89084F-514C-4CA0-B10C-81CA0EB08609}" type="presParOf" srcId="{4084384F-1B24-4306-BCCA-8491CD01DA09}" destId="{D9E9EAA5-8B34-4AD1-A9DA-9AB3D97C51AE}" srcOrd="1" destOrd="0" presId="urn:microsoft.com/office/officeart/2018/2/layout/IconVerticalSolidList"/>
    <dgm:cxn modelId="{B22D1828-17C9-4226-8F5A-2238E9D42A1C}" type="presParOf" srcId="{4084384F-1B24-4306-BCCA-8491CD01DA09}" destId="{23F7A27C-D37F-4CA6-91F2-83822ACA4B06}" srcOrd="2" destOrd="0" presId="urn:microsoft.com/office/officeart/2018/2/layout/IconVerticalSolidList"/>
    <dgm:cxn modelId="{8A78DF94-F660-44B2-9FBC-6363EF60CD59}" type="presParOf" srcId="{4084384F-1B24-4306-BCCA-8491CD01DA09}" destId="{A0D9A81E-0644-4051-9EA4-D6970FF77322}" srcOrd="3" destOrd="0" presId="urn:microsoft.com/office/officeart/2018/2/layout/IconVerticalSolidList"/>
    <dgm:cxn modelId="{6C1F8A70-3FED-4BD5-8B56-DDEBC509DBE0}" type="presParOf" srcId="{C19ABD10-48AF-49C8-9315-628876539129}" destId="{3459F7EB-C4CA-4E9D-8BDD-8B66FD297EBC}" srcOrd="7" destOrd="0" presId="urn:microsoft.com/office/officeart/2018/2/layout/IconVerticalSolidList"/>
    <dgm:cxn modelId="{38596046-C806-42BC-9972-B249039FE17A}" type="presParOf" srcId="{C19ABD10-48AF-49C8-9315-628876539129}" destId="{3A47F2D9-7AB6-4B4F-B54D-DF91CFAE61B2}" srcOrd="8" destOrd="0" presId="urn:microsoft.com/office/officeart/2018/2/layout/IconVerticalSolidList"/>
    <dgm:cxn modelId="{A8103408-1283-43A4-B47E-08E8F9E9FD2C}" type="presParOf" srcId="{3A47F2D9-7AB6-4B4F-B54D-DF91CFAE61B2}" destId="{995291DE-4D98-4E3A-AB04-09FFFEF10BB0}" srcOrd="0" destOrd="0" presId="urn:microsoft.com/office/officeart/2018/2/layout/IconVerticalSolidList"/>
    <dgm:cxn modelId="{F5F0FB2E-DEA4-4F82-83D8-C67C46D70F23}" type="presParOf" srcId="{3A47F2D9-7AB6-4B4F-B54D-DF91CFAE61B2}" destId="{A66F53B4-BBCC-4682-83D4-5EE6315FD4BD}" srcOrd="1" destOrd="0" presId="urn:microsoft.com/office/officeart/2018/2/layout/IconVerticalSolidList"/>
    <dgm:cxn modelId="{6D800878-C57A-4F37-8A6F-9AAB0A468E64}" type="presParOf" srcId="{3A47F2D9-7AB6-4B4F-B54D-DF91CFAE61B2}" destId="{CE72E31A-0192-44CA-8646-C5D9E1728010}" srcOrd="2" destOrd="0" presId="urn:microsoft.com/office/officeart/2018/2/layout/IconVerticalSolidList"/>
    <dgm:cxn modelId="{58644273-9DE4-41DB-9E1E-655C00DBE440}" type="presParOf" srcId="{3A47F2D9-7AB6-4B4F-B54D-DF91CFAE61B2}" destId="{1852745E-9476-4ED8-A32F-F77E3F2D7F3A}"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61BD3B1-7C6A-4A5B-8E88-306A6B6C1BDA}">
      <dsp:nvSpPr>
        <dsp:cNvPr id="0" name=""/>
        <dsp:cNvSpPr/>
      </dsp:nvSpPr>
      <dsp:spPr>
        <a:xfrm>
          <a:off x="398266" y="2482530"/>
          <a:ext cx="3140087" cy="5223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1">
          <a:noAutofit/>
        </a:bodyPr>
        <a:lstStyle/>
        <a:p>
          <a:pPr marL="0" lvl="0" indent="0" algn="ctr" defTabSz="800100">
            <a:lnSpc>
              <a:spcPct val="90000"/>
            </a:lnSpc>
            <a:spcBef>
              <a:spcPct val="0"/>
            </a:spcBef>
            <a:spcAft>
              <a:spcPct val="35000"/>
            </a:spcAft>
            <a:buNone/>
            <a:defRPr b="1"/>
          </a:pPr>
          <a:r>
            <a:rPr lang="en-US" sz="1800" kern="1200" dirty="0"/>
            <a:t>1930s</a:t>
          </a:r>
        </a:p>
      </dsp:txBody>
      <dsp:txXfrm>
        <a:off x="398266" y="2482530"/>
        <a:ext cx="3140087" cy="522394"/>
      </dsp:txXfrm>
    </dsp:sp>
    <dsp:sp modelId="{73FD6E95-087F-4EF3-B046-60DDB1ECAE7D}">
      <dsp:nvSpPr>
        <dsp:cNvPr id="0" name=""/>
        <dsp:cNvSpPr/>
      </dsp:nvSpPr>
      <dsp:spPr>
        <a:xfrm>
          <a:off x="0" y="2219021"/>
          <a:ext cx="11786839" cy="18491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CC80705-2C55-47F1-B8B4-57B2952372F2}">
      <dsp:nvSpPr>
        <dsp:cNvPr id="0" name=""/>
        <dsp:cNvSpPr/>
      </dsp:nvSpPr>
      <dsp:spPr>
        <a:xfrm>
          <a:off x="241261" y="324690"/>
          <a:ext cx="3454096" cy="1108427"/>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1450" tIns="171450" rIns="171450" bIns="171450" numCol="1" spcCol="1270" anchor="ctr" anchorCtr="0">
          <a:noAutofit/>
        </a:bodyPr>
        <a:lstStyle/>
        <a:p>
          <a:pPr marL="0" lvl="0" indent="0" algn="l" defTabSz="800100">
            <a:lnSpc>
              <a:spcPct val="90000"/>
            </a:lnSpc>
            <a:spcBef>
              <a:spcPct val="0"/>
            </a:spcBef>
            <a:spcAft>
              <a:spcPct val="35000"/>
            </a:spcAft>
            <a:buNone/>
          </a:pPr>
          <a:r>
            <a:rPr lang="en-US" sz="1800" kern="1200" dirty="0"/>
            <a:t>Science fiction fanzines (Duncombe, in </a:t>
          </a:r>
          <a:r>
            <a:rPr lang="en-US" sz="1800" kern="1200" dirty="0" err="1"/>
            <a:t>Creasap</a:t>
          </a:r>
          <a:r>
            <a:rPr lang="en-US" sz="1800" kern="1200" dirty="0"/>
            <a:t>, 2014, p. 156)</a:t>
          </a:r>
        </a:p>
      </dsp:txBody>
      <dsp:txXfrm>
        <a:off x="241261" y="324690"/>
        <a:ext cx="3454096" cy="1108427"/>
      </dsp:txXfrm>
    </dsp:sp>
    <dsp:sp modelId="{EAAB7896-5217-4C99-93C6-FF5056609A5D}">
      <dsp:nvSpPr>
        <dsp:cNvPr id="0" name=""/>
        <dsp:cNvSpPr/>
      </dsp:nvSpPr>
      <dsp:spPr>
        <a:xfrm>
          <a:off x="1968310" y="1433118"/>
          <a:ext cx="0" cy="785903"/>
        </a:xfrm>
        <a:prstGeom prst="line">
          <a:avLst/>
        </a:prstGeom>
        <a:solidFill>
          <a:schemeClr val="accent1">
            <a:hueOff val="0"/>
            <a:satOff val="0"/>
            <a:lumOff val="0"/>
            <a:alphaOff val="0"/>
          </a:schemeClr>
        </a:solidFill>
        <a:ln w="6350" cap="flat" cmpd="sng" algn="ctr">
          <a:solidFill>
            <a:schemeClr val="accent1">
              <a:hueOff val="0"/>
              <a:satOff val="0"/>
              <a:lumOff val="0"/>
              <a:alphaOff val="0"/>
            </a:schemeClr>
          </a:solidFill>
          <a:prstDash val="dash"/>
          <a:miter lim="800000"/>
        </a:ln>
        <a:effectLst/>
      </dsp:spPr>
      <dsp:style>
        <a:lnRef idx="2">
          <a:scrgbClr r="0" g="0" b="0"/>
        </a:lnRef>
        <a:fillRef idx="1">
          <a:scrgbClr r="0" g="0" b="0"/>
        </a:fillRef>
        <a:effectRef idx="0">
          <a:scrgbClr r="0" g="0" b="0"/>
        </a:effectRef>
        <a:fontRef idx="minor">
          <a:schemeClr val="lt1"/>
        </a:fontRef>
      </dsp:style>
    </dsp:sp>
    <dsp:sp modelId="{4F939260-A46D-4B8D-93CD-FE69857AC6C9}">
      <dsp:nvSpPr>
        <dsp:cNvPr id="0" name=""/>
        <dsp:cNvSpPr/>
      </dsp:nvSpPr>
      <dsp:spPr>
        <a:xfrm>
          <a:off x="2360820" y="1618036"/>
          <a:ext cx="3140087" cy="5223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b" anchorCtr="1">
          <a:noAutofit/>
        </a:bodyPr>
        <a:lstStyle/>
        <a:p>
          <a:pPr marL="0" lvl="0" indent="0" algn="ctr" defTabSz="800100">
            <a:lnSpc>
              <a:spcPct val="90000"/>
            </a:lnSpc>
            <a:spcBef>
              <a:spcPct val="0"/>
            </a:spcBef>
            <a:spcAft>
              <a:spcPct val="35000"/>
            </a:spcAft>
            <a:buNone/>
            <a:defRPr b="1"/>
          </a:pPr>
          <a:r>
            <a:rPr lang="en-US" sz="1800" kern="1200"/>
            <a:t>1970s</a:t>
          </a:r>
        </a:p>
      </dsp:txBody>
      <dsp:txXfrm>
        <a:off x="2360820" y="1618036"/>
        <a:ext cx="3140087" cy="522394"/>
      </dsp:txXfrm>
    </dsp:sp>
    <dsp:sp modelId="{E8433BEC-08F2-4629-97C8-AD2BEE608F8A}">
      <dsp:nvSpPr>
        <dsp:cNvPr id="0" name=""/>
        <dsp:cNvSpPr/>
      </dsp:nvSpPr>
      <dsp:spPr>
        <a:xfrm>
          <a:off x="2203816" y="3189843"/>
          <a:ext cx="3454096" cy="1108427"/>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1450" tIns="171450" rIns="171450" bIns="171450" numCol="1" spcCol="1270" anchor="ctr" anchorCtr="0">
          <a:noAutofit/>
        </a:bodyPr>
        <a:lstStyle/>
        <a:p>
          <a:pPr marL="0" lvl="0" indent="0" algn="l" defTabSz="800100">
            <a:lnSpc>
              <a:spcPct val="90000"/>
            </a:lnSpc>
            <a:spcBef>
              <a:spcPct val="0"/>
            </a:spcBef>
            <a:spcAft>
              <a:spcPct val="35000"/>
            </a:spcAft>
            <a:buNone/>
          </a:pPr>
          <a:r>
            <a:rPr lang="en-US" sz="1800" kern="1200" dirty="0"/>
            <a:t>Punk rock (ignored by mainstream) (Duncombe, in </a:t>
          </a:r>
          <a:r>
            <a:rPr lang="en-US" sz="1800" kern="1200" dirty="0" err="1"/>
            <a:t>Creasap</a:t>
          </a:r>
          <a:r>
            <a:rPr lang="en-US" sz="1800" kern="1200" dirty="0"/>
            <a:t>, 2014, p. 157)</a:t>
          </a:r>
        </a:p>
      </dsp:txBody>
      <dsp:txXfrm>
        <a:off x="2203816" y="3189843"/>
        <a:ext cx="3454096" cy="1108427"/>
      </dsp:txXfrm>
    </dsp:sp>
    <dsp:sp modelId="{3A681185-47EF-4701-B75E-CA3DDB20DE2A}">
      <dsp:nvSpPr>
        <dsp:cNvPr id="0" name=""/>
        <dsp:cNvSpPr/>
      </dsp:nvSpPr>
      <dsp:spPr>
        <a:xfrm>
          <a:off x="3930864" y="2403940"/>
          <a:ext cx="0" cy="785903"/>
        </a:xfrm>
        <a:prstGeom prst="line">
          <a:avLst/>
        </a:prstGeom>
        <a:solidFill>
          <a:schemeClr val="accent1">
            <a:hueOff val="0"/>
            <a:satOff val="0"/>
            <a:lumOff val="0"/>
            <a:alphaOff val="0"/>
          </a:schemeClr>
        </a:solidFill>
        <a:ln w="6350" cap="flat" cmpd="sng" algn="ctr">
          <a:solidFill>
            <a:schemeClr val="accent1">
              <a:hueOff val="0"/>
              <a:satOff val="0"/>
              <a:lumOff val="0"/>
              <a:alphaOff val="0"/>
            </a:schemeClr>
          </a:solidFill>
          <a:prstDash val="dash"/>
          <a:miter lim="800000"/>
        </a:ln>
        <a:effectLst/>
      </dsp:spPr>
      <dsp:style>
        <a:lnRef idx="2">
          <a:scrgbClr r="0" g="0" b="0"/>
        </a:lnRef>
        <a:fillRef idx="1">
          <a:scrgbClr r="0" g="0" b="0"/>
        </a:fillRef>
        <a:effectRef idx="0">
          <a:scrgbClr r="0" g="0" b="0"/>
        </a:effectRef>
        <a:fontRef idx="minor">
          <a:schemeClr val="lt1"/>
        </a:fontRef>
      </dsp:style>
    </dsp:sp>
    <dsp:sp modelId="{C0E050E5-3F6B-4B8A-A091-74D9C83F766D}">
      <dsp:nvSpPr>
        <dsp:cNvPr id="0" name=""/>
        <dsp:cNvSpPr/>
      </dsp:nvSpPr>
      <dsp:spPr>
        <a:xfrm>
          <a:off x="1910523" y="2253693"/>
          <a:ext cx="115574" cy="115574"/>
        </a:xfrm>
        <a:prstGeom prst="ellipse">
          <a:avLst/>
        </a:prstGeom>
        <a:solidFill>
          <a:schemeClr val="lt1">
            <a:alpha val="90000"/>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E0E352F0-D8A0-426A-8541-1483F65605EC}">
      <dsp:nvSpPr>
        <dsp:cNvPr id="0" name=""/>
        <dsp:cNvSpPr/>
      </dsp:nvSpPr>
      <dsp:spPr>
        <a:xfrm>
          <a:off x="3873077" y="2253693"/>
          <a:ext cx="115574" cy="115574"/>
        </a:xfrm>
        <a:prstGeom prst="ellipse">
          <a:avLst/>
        </a:prstGeom>
        <a:solidFill>
          <a:schemeClr val="lt1">
            <a:alpha val="90000"/>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21C5339B-E748-4C36-8626-E43C42417A89}">
      <dsp:nvSpPr>
        <dsp:cNvPr id="0" name=""/>
        <dsp:cNvSpPr/>
      </dsp:nvSpPr>
      <dsp:spPr>
        <a:xfrm>
          <a:off x="4323375" y="2482175"/>
          <a:ext cx="3140087" cy="5223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1">
          <a:noAutofit/>
        </a:bodyPr>
        <a:lstStyle/>
        <a:p>
          <a:pPr marL="0" lvl="0" indent="0" algn="ctr" defTabSz="800100">
            <a:lnSpc>
              <a:spcPct val="90000"/>
            </a:lnSpc>
            <a:spcBef>
              <a:spcPct val="0"/>
            </a:spcBef>
            <a:spcAft>
              <a:spcPct val="35000"/>
            </a:spcAft>
            <a:buNone/>
            <a:defRPr b="1"/>
          </a:pPr>
          <a:r>
            <a:rPr lang="en-US" sz="1800" kern="1200"/>
            <a:t>1990s</a:t>
          </a:r>
        </a:p>
      </dsp:txBody>
      <dsp:txXfrm>
        <a:off x="4323375" y="2482175"/>
        <a:ext cx="3140087" cy="522394"/>
      </dsp:txXfrm>
    </dsp:sp>
    <dsp:sp modelId="{DCD6C4A5-C471-40BD-9306-FA0D3FD18E96}">
      <dsp:nvSpPr>
        <dsp:cNvPr id="0" name=""/>
        <dsp:cNvSpPr/>
      </dsp:nvSpPr>
      <dsp:spPr>
        <a:xfrm>
          <a:off x="4232966" y="317961"/>
          <a:ext cx="3462248" cy="1102737"/>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1450" tIns="171450" rIns="171450" bIns="171450" numCol="1" spcCol="1270" anchor="ctr" anchorCtr="0">
          <a:noAutofit/>
        </a:bodyPr>
        <a:lstStyle/>
        <a:p>
          <a:pPr marL="0" lvl="0" indent="0" algn="l" defTabSz="800100">
            <a:lnSpc>
              <a:spcPct val="90000"/>
            </a:lnSpc>
            <a:spcBef>
              <a:spcPct val="0"/>
            </a:spcBef>
            <a:spcAft>
              <a:spcPct val="35000"/>
            </a:spcAft>
            <a:buNone/>
          </a:pPr>
          <a:r>
            <a:rPr lang="en-US" sz="1800" kern="1200" dirty="0"/>
            <a:t>Riot </a:t>
          </a:r>
          <a:r>
            <a:rPr lang="en-US" sz="1800" kern="1200" dirty="0" err="1"/>
            <a:t>grrrl</a:t>
          </a:r>
          <a:r>
            <a:rPr lang="en-US" sz="1800" kern="1200" dirty="0"/>
            <a:t>: young women confronting sexism (Marcus, in </a:t>
          </a:r>
          <a:r>
            <a:rPr lang="en-US" sz="1800" kern="1200" dirty="0" err="1"/>
            <a:t>Creasap</a:t>
          </a:r>
          <a:r>
            <a:rPr lang="en-US" sz="1800" kern="1200" dirty="0"/>
            <a:t>, 2014, p. 157).</a:t>
          </a:r>
        </a:p>
      </dsp:txBody>
      <dsp:txXfrm>
        <a:off x="4232966" y="317961"/>
        <a:ext cx="3462248" cy="1102737"/>
      </dsp:txXfrm>
    </dsp:sp>
    <dsp:sp modelId="{9ECD8CFB-8E02-4BE3-9001-F6639F9D251D}">
      <dsp:nvSpPr>
        <dsp:cNvPr id="0" name=""/>
        <dsp:cNvSpPr/>
      </dsp:nvSpPr>
      <dsp:spPr>
        <a:xfrm>
          <a:off x="5893419" y="1432763"/>
          <a:ext cx="0" cy="785903"/>
        </a:xfrm>
        <a:prstGeom prst="line">
          <a:avLst/>
        </a:prstGeom>
        <a:solidFill>
          <a:schemeClr val="accent1">
            <a:hueOff val="0"/>
            <a:satOff val="0"/>
            <a:lumOff val="0"/>
            <a:alphaOff val="0"/>
          </a:schemeClr>
        </a:solidFill>
        <a:ln w="6350" cap="flat" cmpd="sng" algn="ctr">
          <a:solidFill>
            <a:schemeClr val="accent1">
              <a:hueOff val="0"/>
              <a:satOff val="0"/>
              <a:lumOff val="0"/>
              <a:alphaOff val="0"/>
            </a:schemeClr>
          </a:solidFill>
          <a:prstDash val="dash"/>
          <a:miter lim="800000"/>
        </a:ln>
        <a:effectLst/>
      </dsp:spPr>
      <dsp:style>
        <a:lnRef idx="2">
          <a:scrgbClr r="0" g="0" b="0"/>
        </a:lnRef>
        <a:fillRef idx="1">
          <a:scrgbClr r="0" g="0" b="0"/>
        </a:fillRef>
        <a:effectRef idx="0">
          <a:scrgbClr r="0" g="0" b="0"/>
        </a:effectRef>
        <a:fontRef idx="minor">
          <a:schemeClr val="lt1"/>
        </a:fontRef>
      </dsp:style>
    </dsp:sp>
    <dsp:sp modelId="{824C209B-17CA-47A9-B82F-97EBFDF27E01}">
      <dsp:nvSpPr>
        <dsp:cNvPr id="0" name=""/>
        <dsp:cNvSpPr/>
      </dsp:nvSpPr>
      <dsp:spPr>
        <a:xfrm>
          <a:off x="6285930" y="1618036"/>
          <a:ext cx="3140087" cy="5223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b" anchorCtr="1">
          <a:noAutofit/>
        </a:bodyPr>
        <a:lstStyle/>
        <a:p>
          <a:pPr marL="0" lvl="0" indent="0" algn="ctr" defTabSz="800100">
            <a:lnSpc>
              <a:spcPct val="90000"/>
            </a:lnSpc>
            <a:spcBef>
              <a:spcPct val="0"/>
            </a:spcBef>
            <a:spcAft>
              <a:spcPct val="35000"/>
            </a:spcAft>
            <a:buNone/>
            <a:defRPr b="1"/>
          </a:pPr>
          <a:r>
            <a:rPr lang="en-US" sz="1800" kern="1200" dirty="0"/>
            <a:t>2003</a:t>
          </a:r>
        </a:p>
      </dsp:txBody>
      <dsp:txXfrm>
        <a:off x="6285930" y="1618036"/>
        <a:ext cx="3140087" cy="522394"/>
      </dsp:txXfrm>
    </dsp:sp>
    <dsp:sp modelId="{B1E3ACE3-CD63-470C-ABD7-A6481B61915C}">
      <dsp:nvSpPr>
        <dsp:cNvPr id="0" name=""/>
        <dsp:cNvSpPr/>
      </dsp:nvSpPr>
      <dsp:spPr>
        <a:xfrm>
          <a:off x="6128926" y="3189843"/>
          <a:ext cx="3454096" cy="846435"/>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1450" tIns="171450" rIns="171450" bIns="171450" numCol="1" spcCol="1270" anchor="ctr" anchorCtr="0">
          <a:noAutofit/>
        </a:bodyPr>
        <a:lstStyle/>
        <a:p>
          <a:pPr marL="0" lvl="0" indent="0" algn="l" defTabSz="800100">
            <a:lnSpc>
              <a:spcPct val="90000"/>
            </a:lnSpc>
            <a:spcBef>
              <a:spcPct val="0"/>
            </a:spcBef>
            <a:spcAft>
              <a:spcPct val="35000"/>
            </a:spcAft>
            <a:buNone/>
          </a:pPr>
          <a:r>
            <a:rPr lang="en-US" sz="1800" kern="1200" dirty="0"/>
            <a:t>Started to be archived at Barnard zine library (Eichhorn 2013)</a:t>
          </a:r>
        </a:p>
      </dsp:txBody>
      <dsp:txXfrm>
        <a:off x="6128926" y="3189843"/>
        <a:ext cx="3454096" cy="846435"/>
      </dsp:txXfrm>
    </dsp:sp>
    <dsp:sp modelId="{6B89063E-B698-4DC4-8871-01C7ECB39712}">
      <dsp:nvSpPr>
        <dsp:cNvPr id="0" name=""/>
        <dsp:cNvSpPr/>
      </dsp:nvSpPr>
      <dsp:spPr>
        <a:xfrm>
          <a:off x="7855974" y="2403940"/>
          <a:ext cx="0" cy="785903"/>
        </a:xfrm>
        <a:prstGeom prst="line">
          <a:avLst/>
        </a:prstGeom>
        <a:solidFill>
          <a:schemeClr val="accent1">
            <a:hueOff val="0"/>
            <a:satOff val="0"/>
            <a:lumOff val="0"/>
            <a:alphaOff val="0"/>
          </a:schemeClr>
        </a:solidFill>
        <a:ln w="6350" cap="flat" cmpd="sng" algn="ctr">
          <a:solidFill>
            <a:schemeClr val="accent1">
              <a:hueOff val="0"/>
              <a:satOff val="0"/>
              <a:lumOff val="0"/>
              <a:alphaOff val="0"/>
            </a:schemeClr>
          </a:solidFill>
          <a:prstDash val="dash"/>
          <a:miter lim="800000"/>
        </a:ln>
        <a:effectLst/>
      </dsp:spPr>
      <dsp:style>
        <a:lnRef idx="2">
          <a:scrgbClr r="0" g="0" b="0"/>
        </a:lnRef>
        <a:fillRef idx="1">
          <a:scrgbClr r="0" g="0" b="0"/>
        </a:fillRef>
        <a:effectRef idx="0">
          <a:scrgbClr r="0" g="0" b="0"/>
        </a:effectRef>
        <a:fontRef idx="minor">
          <a:schemeClr val="lt1"/>
        </a:fontRef>
      </dsp:style>
    </dsp:sp>
    <dsp:sp modelId="{BED4E4D0-1A03-4C7E-89EB-1709CF51C135}">
      <dsp:nvSpPr>
        <dsp:cNvPr id="0" name=""/>
        <dsp:cNvSpPr/>
      </dsp:nvSpPr>
      <dsp:spPr>
        <a:xfrm>
          <a:off x="5835632" y="2253338"/>
          <a:ext cx="115574" cy="115574"/>
        </a:xfrm>
        <a:prstGeom prst="ellipse">
          <a:avLst/>
        </a:prstGeom>
        <a:solidFill>
          <a:schemeClr val="lt1">
            <a:alpha val="90000"/>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D3648C23-41B6-44E7-BDB2-59E2F7F32914}">
      <dsp:nvSpPr>
        <dsp:cNvPr id="0" name=""/>
        <dsp:cNvSpPr/>
      </dsp:nvSpPr>
      <dsp:spPr>
        <a:xfrm>
          <a:off x="7798187" y="2253693"/>
          <a:ext cx="115574" cy="115574"/>
        </a:xfrm>
        <a:prstGeom prst="ellipse">
          <a:avLst/>
        </a:prstGeom>
        <a:solidFill>
          <a:schemeClr val="lt1">
            <a:alpha val="90000"/>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A41D7F7F-3942-4D07-8403-997090998A69}">
      <dsp:nvSpPr>
        <dsp:cNvPr id="0" name=""/>
        <dsp:cNvSpPr/>
      </dsp:nvSpPr>
      <dsp:spPr>
        <a:xfrm>
          <a:off x="8248485" y="2488778"/>
          <a:ext cx="3140087" cy="5201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1">
          <a:noAutofit/>
        </a:bodyPr>
        <a:lstStyle/>
        <a:p>
          <a:pPr marL="0" lvl="0" indent="0" algn="ctr" defTabSz="800100">
            <a:lnSpc>
              <a:spcPct val="90000"/>
            </a:lnSpc>
            <a:spcBef>
              <a:spcPct val="0"/>
            </a:spcBef>
            <a:spcAft>
              <a:spcPct val="35000"/>
            </a:spcAft>
            <a:buNone/>
            <a:defRPr b="1"/>
          </a:pPr>
          <a:r>
            <a:rPr lang="en-US" sz="1800" kern="1200"/>
            <a:t>2012</a:t>
          </a:r>
        </a:p>
      </dsp:txBody>
      <dsp:txXfrm>
        <a:off x="8248485" y="2488778"/>
        <a:ext cx="3140087" cy="520100"/>
      </dsp:txXfrm>
    </dsp:sp>
    <dsp:sp modelId="{8993E62B-EFA0-4123-AA15-D122A8B05B1D}">
      <dsp:nvSpPr>
        <dsp:cNvPr id="0" name=""/>
        <dsp:cNvSpPr/>
      </dsp:nvSpPr>
      <dsp:spPr>
        <a:xfrm>
          <a:off x="8091480" y="540913"/>
          <a:ext cx="3454096" cy="911969"/>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1450" tIns="171450" rIns="171450" bIns="171450" numCol="1" spcCol="1270" anchor="ctr" anchorCtr="0">
          <a:noAutofit/>
        </a:bodyPr>
        <a:lstStyle/>
        <a:p>
          <a:pPr marL="0" lvl="0" indent="0" algn="l" defTabSz="800100">
            <a:lnSpc>
              <a:spcPct val="90000"/>
            </a:lnSpc>
            <a:spcBef>
              <a:spcPct val="0"/>
            </a:spcBef>
            <a:spcAft>
              <a:spcPct val="35000"/>
            </a:spcAft>
            <a:buNone/>
          </a:pPr>
          <a:r>
            <a:rPr lang="en-US" sz="1800" kern="1200" dirty="0"/>
            <a:t>Racism and sexism in riot </a:t>
          </a:r>
          <a:r>
            <a:rPr lang="en-US" sz="1800" kern="1200" dirty="0" err="1"/>
            <a:t>grrrl</a:t>
          </a:r>
          <a:r>
            <a:rPr lang="en-US" sz="1800" kern="1200" dirty="0"/>
            <a:t> and zine scene. (Nguyen, 2012)</a:t>
          </a:r>
        </a:p>
      </dsp:txBody>
      <dsp:txXfrm>
        <a:off x="8091480" y="540913"/>
        <a:ext cx="3454096" cy="911969"/>
      </dsp:txXfrm>
    </dsp:sp>
    <dsp:sp modelId="{935D7501-2034-4A15-9170-2AB64891F696}">
      <dsp:nvSpPr>
        <dsp:cNvPr id="0" name=""/>
        <dsp:cNvSpPr/>
      </dsp:nvSpPr>
      <dsp:spPr>
        <a:xfrm>
          <a:off x="9818528" y="1440586"/>
          <a:ext cx="0" cy="782451"/>
        </a:xfrm>
        <a:prstGeom prst="line">
          <a:avLst/>
        </a:prstGeom>
        <a:solidFill>
          <a:schemeClr val="accent1">
            <a:hueOff val="0"/>
            <a:satOff val="0"/>
            <a:lumOff val="0"/>
            <a:alphaOff val="0"/>
          </a:schemeClr>
        </a:solidFill>
        <a:ln w="6350" cap="flat" cmpd="sng" algn="ctr">
          <a:solidFill>
            <a:schemeClr val="accent1">
              <a:hueOff val="0"/>
              <a:satOff val="0"/>
              <a:lumOff val="0"/>
              <a:alphaOff val="0"/>
            </a:schemeClr>
          </a:solidFill>
          <a:prstDash val="dash"/>
          <a:miter lim="800000"/>
        </a:ln>
        <a:effectLst/>
      </dsp:spPr>
      <dsp:style>
        <a:lnRef idx="2">
          <a:scrgbClr r="0" g="0" b="0"/>
        </a:lnRef>
        <a:fillRef idx="1">
          <a:scrgbClr r="0" g="0" b="0"/>
        </a:fillRef>
        <a:effectRef idx="0">
          <a:scrgbClr r="0" g="0" b="0"/>
        </a:effectRef>
        <a:fontRef idx="minor">
          <a:schemeClr val="lt1"/>
        </a:fontRef>
      </dsp:style>
    </dsp:sp>
    <dsp:sp modelId="{59C547E4-6BD6-4E4D-9EC2-B99195C6A3F8}">
      <dsp:nvSpPr>
        <dsp:cNvPr id="0" name=""/>
        <dsp:cNvSpPr/>
      </dsp:nvSpPr>
      <dsp:spPr>
        <a:xfrm>
          <a:off x="9760741" y="2260394"/>
          <a:ext cx="115574" cy="115066"/>
        </a:xfrm>
        <a:prstGeom prst="ellipse">
          <a:avLst/>
        </a:prstGeom>
        <a:solidFill>
          <a:schemeClr val="lt1">
            <a:alpha val="90000"/>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6D49704-D9E0-4D0F-B0AC-54D1C541EFFE}">
      <dsp:nvSpPr>
        <dsp:cNvPr id="0" name=""/>
        <dsp:cNvSpPr/>
      </dsp:nvSpPr>
      <dsp:spPr>
        <a:xfrm>
          <a:off x="196016" y="220056"/>
          <a:ext cx="1327492" cy="1327492"/>
        </a:xfrm>
        <a:prstGeom prst="ellipse">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20BA438-62C2-495F-BDB6-6CA7A87B85C9}">
      <dsp:nvSpPr>
        <dsp:cNvPr id="0" name=""/>
        <dsp:cNvSpPr/>
      </dsp:nvSpPr>
      <dsp:spPr>
        <a:xfrm>
          <a:off x="474789" y="498830"/>
          <a:ext cx="769945" cy="769945"/>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B8C984C2-FF9C-4FBE-A974-B9C8D0737AA3}">
      <dsp:nvSpPr>
        <dsp:cNvPr id="0" name=""/>
        <dsp:cNvSpPr/>
      </dsp:nvSpPr>
      <dsp:spPr>
        <a:xfrm>
          <a:off x="1807971" y="220056"/>
          <a:ext cx="3129089" cy="132749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977900">
            <a:lnSpc>
              <a:spcPct val="100000"/>
            </a:lnSpc>
            <a:spcBef>
              <a:spcPct val="0"/>
            </a:spcBef>
            <a:spcAft>
              <a:spcPct val="35000"/>
            </a:spcAft>
            <a:buNone/>
          </a:pPr>
          <a:r>
            <a:rPr lang="en-GB" sz="2200" kern="1200" dirty="0"/>
            <a:t>Higher order thinking skills</a:t>
          </a:r>
          <a:endParaRPr lang="en-US" sz="2200" kern="1200" dirty="0"/>
        </a:p>
      </dsp:txBody>
      <dsp:txXfrm>
        <a:off x="1807971" y="220056"/>
        <a:ext cx="3129089" cy="1327492"/>
      </dsp:txXfrm>
    </dsp:sp>
    <dsp:sp modelId="{6FAB5645-B5A2-4582-9937-C160078DBF18}">
      <dsp:nvSpPr>
        <dsp:cNvPr id="0" name=""/>
        <dsp:cNvSpPr/>
      </dsp:nvSpPr>
      <dsp:spPr>
        <a:xfrm>
          <a:off x="5482280" y="220056"/>
          <a:ext cx="1327492" cy="1327492"/>
        </a:xfrm>
        <a:prstGeom prst="ellipse">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6E2BC7B-9FBF-4509-A215-706F6D664B44}">
      <dsp:nvSpPr>
        <dsp:cNvPr id="0" name=""/>
        <dsp:cNvSpPr/>
      </dsp:nvSpPr>
      <dsp:spPr>
        <a:xfrm>
          <a:off x="5761053" y="498830"/>
          <a:ext cx="769945" cy="769945"/>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D493A70F-B2D1-4EF0-AC86-2DB540D717CF}">
      <dsp:nvSpPr>
        <dsp:cNvPr id="0" name=""/>
        <dsp:cNvSpPr/>
      </dsp:nvSpPr>
      <dsp:spPr>
        <a:xfrm>
          <a:off x="7094235" y="220056"/>
          <a:ext cx="3129089" cy="132749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977900">
            <a:lnSpc>
              <a:spcPct val="100000"/>
            </a:lnSpc>
            <a:spcBef>
              <a:spcPct val="0"/>
            </a:spcBef>
            <a:spcAft>
              <a:spcPct val="35000"/>
            </a:spcAft>
            <a:buNone/>
          </a:pPr>
          <a:r>
            <a:rPr lang="en-GB" sz="2200" kern="1200" dirty="0"/>
            <a:t>Emotional connection with content</a:t>
          </a:r>
          <a:endParaRPr lang="en-US" sz="2200" kern="1200" dirty="0"/>
        </a:p>
      </dsp:txBody>
      <dsp:txXfrm>
        <a:off x="7094235" y="220056"/>
        <a:ext cx="3129089" cy="1327492"/>
      </dsp:txXfrm>
    </dsp:sp>
    <dsp:sp modelId="{5A1DF4CA-F778-4415-8B55-F13631E60918}">
      <dsp:nvSpPr>
        <dsp:cNvPr id="0" name=""/>
        <dsp:cNvSpPr/>
      </dsp:nvSpPr>
      <dsp:spPr>
        <a:xfrm>
          <a:off x="196016" y="2181484"/>
          <a:ext cx="1327492" cy="1327492"/>
        </a:xfrm>
        <a:prstGeom prst="ellipse">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A09CE5B-C00C-4E26-9059-23812090FFBA}">
      <dsp:nvSpPr>
        <dsp:cNvPr id="0" name=""/>
        <dsp:cNvSpPr/>
      </dsp:nvSpPr>
      <dsp:spPr>
        <a:xfrm>
          <a:off x="474789" y="2460258"/>
          <a:ext cx="769945" cy="769945"/>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0BC1A77E-42AD-473D-A87C-50A87EE36F9B}">
      <dsp:nvSpPr>
        <dsp:cNvPr id="0" name=""/>
        <dsp:cNvSpPr/>
      </dsp:nvSpPr>
      <dsp:spPr>
        <a:xfrm>
          <a:off x="1807971" y="2181484"/>
          <a:ext cx="3129089" cy="132749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977900">
            <a:lnSpc>
              <a:spcPct val="100000"/>
            </a:lnSpc>
            <a:spcBef>
              <a:spcPct val="0"/>
            </a:spcBef>
            <a:spcAft>
              <a:spcPct val="35000"/>
            </a:spcAft>
            <a:buNone/>
          </a:pPr>
          <a:r>
            <a:rPr lang="en-GB" sz="2200" kern="1200" dirty="0"/>
            <a:t>Tactile or physical engagement with the environment</a:t>
          </a:r>
          <a:endParaRPr lang="en-US" sz="2200" kern="1200" dirty="0"/>
        </a:p>
      </dsp:txBody>
      <dsp:txXfrm>
        <a:off x="1807971" y="2181484"/>
        <a:ext cx="3129089" cy="1327492"/>
      </dsp:txXfrm>
    </dsp:sp>
    <dsp:sp modelId="{EE568A40-A263-41E6-81DB-6381D4BA34DB}">
      <dsp:nvSpPr>
        <dsp:cNvPr id="0" name=""/>
        <dsp:cNvSpPr/>
      </dsp:nvSpPr>
      <dsp:spPr>
        <a:xfrm>
          <a:off x="5482280" y="2181484"/>
          <a:ext cx="1327492" cy="1327492"/>
        </a:xfrm>
        <a:prstGeom prst="ellipse">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0A00409-9DBE-412F-899A-181A6C1CB06A}">
      <dsp:nvSpPr>
        <dsp:cNvPr id="0" name=""/>
        <dsp:cNvSpPr/>
      </dsp:nvSpPr>
      <dsp:spPr>
        <a:xfrm>
          <a:off x="5761053" y="2460258"/>
          <a:ext cx="769945" cy="769945"/>
        </a:xfrm>
        <a:prstGeom prst="rect">
          <a:avLst/>
        </a:prstGeom>
        <a:blipFill>
          <a:blip xmlns:r="http://schemas.openxmlformats.org/officeDocument/2006/relationships" r:embed="rId7">
            <a:extLst>
              <a:ext uri="{96DAC541-7B7A-43D3-8B79-37D633B846F1}">
                <asvg:svgBlip xmlns:asvg="http://schemas.microsoft.com/office/drawing/2016/SVG/main" r:embed="rId8"/>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1895E68F-6214-4E84-B21E-2212F7C3958B}">
      <dsp:nvSpPr>
        <dsp:cNvPr id="0" name=""/>
        <dsp:cNvSpPr/>
      </dsp:nvSpPr>
      <dsp:spPr>
        <a:xfrm>
          <a:off x="7094235" y="2181484"/>
          <a:ext cx="3129089" cy="132749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977900">
            <a:lnSpc>
              <a:spcPct val="100000"/>
            </a:lnSpc>
            <a:spcBef>
              <a:spcPct val="0"/>
            </a:spcBef>
            <a:spcAft>
              <a:spcPct val="35000"/>
            </a:spcAft>
            <a:buNone/>
          </a:pPr>
          <a:r>
            <a:rPr lang="en-GB" sz="2200" kern="1200">
              <a:latin typeface="Calibri"/>
              <a:cs typeface="Calibri"/>
            </a:rPr>
            <a:t>(From Tab Betts' definition on the Active Learning Network website)</a:t>
          </a:r>
          <a:endParaRPr lang="en-US" sz="2200" kern="1200">
            <a:latin typeface="Calibri"/>
            <a:cs typeface="Calibri"/>
          </a:endParaRPr>
        </a:p>
      </dsp:txBody>
      <dsp:txXfrm>
        <a:off x="7094235" y="2181484"/>
        <a:ext cx="3129089" cy="132749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5B9C6B6-B3BA-4941-BBCB-2048EFB36F93}">
      <dsp:nvSpPr>
        <dsp:cNvPr id="0" name=""/>
        <dsp:cNvSpPr/>
      </dsp:nvSpPr>
      <dsp:spPr>
        <a:xfrm>
          <a:off x="0" y="3166"/>
          <a:ext cx="10515600" cy="674434"/>
        </a:xfrm>
        <a:prstGeom prst="roundRect">
          <a:avLst>
            <a:gd name="adj" fmla="val 10000"/>
          </a:avLst>
        </a:prstGeom>
        <a:noFill/>
        <a:ln>
          <a:noFill/>
        </a:ln>
        <a:effectLst/>
      </dsp:spPr>
      <dsp:style>
        <a:lnRef idx="0">
          <a:scrgbClr r="0" g="0" b="0"/>
        </a:lnRef>
        <a:fillRef idx="1">
          <a:scrgbClr r="0" g="0" b="0"/>
        </a:fillRef>
        <a:effectRef idx="0">
          <a:scrgbClr r="0" g="0" b="0"/>
        </a:effectRef>
        <a:fontRef idx="minor"/>
      </dsp:style>
    </dsp:sp>
    <dsp:sp modelId="{6F44C651-5E0E-458A-BAF7-8F7F8589992B}">
      <dsp:nvSpPr>
        <dsp:cNvPr id="0" name=""/>
        <dsp:cNvSpPr/>
      </dsp:nvSpPr>
      <dsp:spPr>
        <a:xfrm>
          <a:off x="204016" y="154914"/>
          <a:ext cx="370938" cy="370938"/>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solidFill>
            <a:schemeClr val="lt2">
              <a:alpha val="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D63990B-AE41-4D2D-A82F-47863825B535}">
      <dsp:nvSpPr>
        <dsp:cNvPr id="0" name=""/>
        <dsp:cNvSpPr/>
      </dsp:nvSpPr>
      <dsp:spPr>
        <a:xfrm>
          <a:off x="778971" y="3166"/>
          <a:ext cx="9736628" cy="6744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1378" tIns="71378" rIns="71378" bIns="71378" numCol="1" spcCol="1270" anchor="ctr" anchorCtr="0">
          <a:noAutofit/>
        </a:bodyPr>
        <a:lstStyle/>
        <a:p>
          <a:pPr marL="0" lvl="0" indent="0" algn="l" defTabSz="844550">
            <a:lnSpc>
              <a:spcPct val="100000"/>
            </a:lnSpc>
            <a:spcBef>
              <a:spcPct val="0"/>
            </a:spcBef>
            <a:spcAft>
              <a:spcPct val="35000"/>
            </a:spcAft>
            <a:buNone/>
          </a:pPr>
          <a:r>
            <a:rPr lang="en-GB" sz="1900" kern="1200" dirty="0"/>
            <a:t>Build in accessibility</a:t>
          </a:r>
          <a:r>
            <a:rPr lang="en-US" sz="1900" kern="1200" dirty="0"/>
            <a:t> </a:t>
          </a:r>
        </a:p>
      </dsp:txBody>
      <dsp:txXfrm>
        <a:off x="778971" y="3166"/>
        <a:ext cx="9736628" cy="674434"/>
      </dsp:txXfrm>
    </dsp:sp>
    <dsp:sp modelId="{7B790455-AB84-4DA2-A5E9-11C942211943}">
      <dsp:nvSpPr>
        <dsp:cNvPr id="0" name=""/>
        <dsp:cNvSpPr/>
      </dsp:nvSpPr>
      <dsp:spPr>
        <a:xfrm>
          <a:off x="0" y="846208"/>
          <a:ext cx="10515600" cy="674434"/>
        </a:xfrm>
        <a:prstGeom prst="roundRect">
          <a:avLst>
            <a:gd name="adj" fmla="val 10000"/>
          </a:avLst>
        </a:prstGeom>
        <a:noFill/>
        <a:ln>
          <a:noFill/>
        </a:ln>
        <a:effectLst/>
      </dsp:spPr>
      <dsp:style>
        <a:lnRef idx="0">
          <a:scrgbClr r="0" g="0" b="0"/>
        </a:lnRef>
        <a:fillRef idx="1">
          <a:scrgbClr r="0" g="0" b="0"/>
        </a:fillRef>
        <a:effectRef idx="0">
          <a:scrgbClr r="0" g="0" b="0"/>
        </a:effectRef>
        <a:fontRef idx="minor"/>
      </dsp:style>
    </dsp:sp>
    <dsp:sp modelId="{B01456EF-538C-433E-A953-9D012E388F39}">
      <dsp:nvSpPr>
        <dsp:cNvPr id="0" name=""/>
        <dsp:cNvSpPr/>
      </dsp:nvSpPr>
      <dsp:spPr>
        <a:xfrm>
          <a:off x="204016" y="997956"/>
          <a:ext cx="370938" cy="370938"/>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solidFill>
            <a:schemeClr val="lt2">
              <a:alpha val="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A840897-B1E2-4503-933A-E42D6158294B}">
      <dsp:nvSpPr>
        <dsp:cNvPr id="0" name=""/>
        <dsp:cNvSpPr/>
      </dsp:nvSpPr>
      <dsp:spPr>
        <a:xfrm>
          <a:off x="778971" y="846208"/>
          <a:ext cx="9736628" cy="6744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1378" tIns="71378" rIns="71378" bIns="71378" numCol="1" spcCol="1270" anchor="ctr" anchorCtr="0">
          <a:noAutofit/>
        </a:bodyPr>
        <a:lstStyle/>
        <a:p>
          <a:pPr marL="0" lvl="0" indent="0" algn="l" defTabSz="844550">
            <a:lnSpc>
              <a:spcPct val="100000"/>
            </a:lnSpc>
            <a:spcBef>
              <a:spcPct val="0"/>
            </a:spcBef>
            <a:spcAft>
              <a:spcPct val="35000"/>
            </a:spcAft>
            <a:buNone/>
          </a:pPr>
          <a:r>
            <a:rPr lang="en-GB" sz="1900" kern="1200" dirty="0"/>
            <a:t>Variety of formats</a:t>
          </a:r>
          <a:r>
            <a:rPr lang="en-US" sz="1900" kern="1200" dirty="0"/>
            <a:t> </a:t>
          </a:r>
        </a:p>
      </dsp:txBody>
      <dsp:txXfrm>
        <a:off x="778971" y="846208"/>
        <a:ext cx="9736628" cy="674434"/>
      </dsp:txXfrm>
    </dsp:sp>
    <dsp:sp modelId="{51207134-26D0-48DE-BB79-D99BCA23C4F6}">
      <dsp:nvSpPr>
        <dsp:cNvPr id="0" name=""/>
        <dsp:cNvSpPr/>
      </dsp:nvSpPr>
      <dsp:spPr>
        <a:xfrm>
          <a:off x="0" y="1689251"/>
          <a:ext cx="10515600" cy="674434"/>
        </a:xfrm>
        <a:prstGeom prst="roundRect">
          <a:avLst>
            <a:gd name="adj" fmla="val 10000"/>
          </a:avLst>
        </a:prstGeom>
        <a:noFill/>
        <a:ln>
          <a:noFill/>
        </a:ln>
        <a:effectLst/>
      </dsp:spPr>
      <dsp:style>
        <a:lnRef idx="0">
          <a:scrgbClr r="0" g="0" b="0"/>
        </a:lnRef>
        <a:fillRef idx="1">
          <a:scrgbClr r="0" g="0" b="0"/>
        </a:fillRef>
        <a:effectRef idx="0">
          <a:scrgbClr r="0" g="0" b="0"/>
        </a:effectRef>
        <a:fontRef idx="minor"/>
      </dsp:style>
    </dsp:sp>
    <dsp:sp modelId="{688E11BB-7881-4871-961A-58BC1877F56A}">
      <dsp:nvSpPr>
        <dsp:cNvPr id="0" name=""/>
        <dsp:cNvSpPr/>
      </dsp:nvSpPr>
      <dsp:spPr>
        <a:xfrm>
          <a:off x="204016" y="1840999"/>
          <a:ext cx="370938" cy="370938"/>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solidFill>
            <a:schemeClr val="lt2">
              <a:alpha val="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CB3239E-8059-4065-8D6E-6214896F2155}">
      <dsp:nvSpPr>
        <dsp:cNvPr id="0" name=""/>
        <dsp:cNvSpPr/>
      </dsp:nvSpPr>
      <dsp:spPr>
        <a:xfrm>
          <a:off x="778971" y="1689251"/>
          <a:ext cx="9736628" cy="6744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1378" tIns="71378" rIns="71378" bIns="71378" numCol="1" spcCol="1270" anchor="ctr" anchorCtr="0">
          <a:noAutofit/>
        </a:bodyPr>
        <a:lstStyle/>
        <a:p>
          <a:pPr marL="0" lvl="0" indent="0" algn="l" defTabSz="844550">
            <a:lnSpc>
              <a:spcPct val="100000"/>
            </a:lnSpc>
            <a:spcBef>
              <a:spcPct val="0"/>
            </a:spcBef>
            <a:spcAft>
              <a:spcPct val="35000"/>
            </a:spcAft>
            <a:buNone/>
          </a:pPr>
          <a:r>
            <a:rPr lang="en-GB" sz="1900" kern="1200" dirty="0"/>
            <a:t>Image descriptions</a:t>
          </a:r>
          <a:endParaRPr lang="en-US" sz="1900" kern="1200" dirty="0"/>
        </a:p>
      </dsp:txBody>
      <dsp:txXfrm>
        <a:off x="778971" y="1689251"/>
        <a:ext cx="9736628" cy="674434"/>
      </dsp:txXfrm>
    </dsp:sp>
    <dsp:sp modelId="{591DA4EE-62C5-4E71-AD31-8ABCB26306EF}">
      <dsp:nvSpPr>
        <dsp:cNvPr id="0" name=""/>
        <dsp:cNvSpPr/>
      </dsp:nvSpPr>
      <dsp:spPr>
        <a:xfrm>
          <a:off x="0" y="2532294"/>
          <a:ext cx="10515600" cy="674434"/>
        </a:xfrm>
        <a:prstGeom prst="roundRect">
          <a:avLst>
            <a:gd name="adj" fmla="val 10000"/>
          </a:avLst>
        </a:prstGeom>
        <a:noFill/>
        <a:ln>
          <a:noFill/>
        </a:ln>
        <a:effectLst/>
      </dsp:spPr>
      <dsp:style>
        <a:lnRef idx="0">
          <a:scrgbClr r="0" g="0" b="0"/>
        </a:lnRef>
        <a:fillRef idx="1">
          <a:scrgbClr r="0" g="0" b="0"/>
        </a:fillRef>
        <a:effectRef idx="0">
          <a:scrgbClr r="0" g="0" b="0"/>
        </a:effectRef>
        <a:fontRef idx="minor"/>
      </dsp:style>
    </dsp:sp>
    <dsp:sp modelId="{D9E9EAA5-8B34-4AD1-A9DA-9AB3D97C51AE}">
      <dsp:nvSpPr>
        <dsp:cNvPr id="0" name=""/>
        <dsp:cNvSpPr/>
      </dsp:nvSpPr>
      <dsp:spPr>
        <a:xfrm>
          <a:off x="204016" y="2684041"/>
          <a:ext cx="370938" cy="370938"/>
        </a:xfrm>
        <a:prstGeom prst="rect">
          <a:avLst/>
        </a:prstGeom>
        <a:blipFill rotWithShape="1">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a:blipFill>
        <a:ln w="12700" cap="flat" cmpd="sng" algn="ctr">
          <a:solidFill>
            <a:schemeClr val="lt2">
              <a:alpha val="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0D9A81E-0644-4051-9EA4-D6970FF77322}">
      <dsp:nvSpPr>
        <dsp:cNvPr id="0" name=""/>
        <dsp:cNvSpPr/>
      </dsp:nvSpPr>
      <dsp:spPr>
        <a:xfrm>
          <a:off x="778971" y="2532294"/>
          <a:ext cx="9736628" cy="6744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1378" tIns="71378" rIns="71378" bIns="71378" numCol="1" spcCol="1270" anchor="ctr" anchorCtr="0">
          <a:noAutofit/>
        </a:bodyPr>
        <a:lstStyle/>
        <a:p>
          <a:pPr marL="0" lvl="0" indent="0" algn="l" defTabSz="844550">
            <a:lnSpc>
              <a:spcPct val="100000"/>
            </a:lnSpc>
            <a:spcBef>
              <a:spcPct val="0"/>
            </a:spcBef>
            <a:spcAft>
              <a:spcPct val="35000"/>
            </a:spcAft>
            <a:buNone/>
          </a:pPr>
          <a:r>
            <a:rPr lang="en-GB" sz="1900" kern="1200" dirty="0"/>
            <a:t>Free resources</a:t>
          </a:r>
          <a:endParaRPr lang="en-US" sz="1900" kern="1200" dirty="0"/>
        </a:p>
      </dsp:txBody>
      <dsp:txXfrm>
        <a:off x="778971" y="2532294"/>
        <a:ext cx="9736628" cy="674434"/>
      </dsp:txXfrm>
    </dsp:sp>
    <dsp:sp modelId="{995291DE-4D98-4E3A-AB04-09FFFEF10BB0}">
      <dsp:nvSpPr>
        <dsp:cNvPr id="0" name=""/>
        <dsp:cNvSpPr/>
      </dsp:nvSpPr>
      <dsp:spPr>
        <a:xfrm>
          <a:off x="0" y="3375336"/>
          <a:ext cx="10515600" cy="674434"/>
        </a:xfrm>
        <a:prstGeom prst="roundRect">
          <a:avLst>
            <a:gd name="adj" fmla="val 10000"/>
          </a:avLst>
        </a:prstGeom>
        <a:noFill/>
        <a:ln>
          <a:noFill/>
        </a:ln>
        <a:effectLst/>
      </dsp:spPr>
      <dsp:style>
        <a:lnRef idx="0">
          <a:scrgbClr r="0" g="0" b="0"/>
        </a:lnRef>
        <a:fillRef idx="1">
          <a:scrgbClr r="0" g="0" b="0"/>
        </a:fillRef>
        <a:effectRef idx="0">
          <a:scrgbClr r="0" g="0" b="0"/>
        </a:effectRef>
        <a:fontRef idx="minor"/>
      </dsp:style>
    </dsp:sp>
    <dsp:sp modelId="{A66F53B4-BBCC-4682-83D4-5EE6315FD4BD}">
      <dsp:nvSpPr>
        <dsp:cNvPr id="0" name=""/>
        <dsp:cNvSpPr/>
      </dsp:nvSpPr>
      <dsp:spPr>
        <a:xfrm>
          <a:off x="204016" y="3527084"/>
          <a:ext cx="370938" cy="370938"/>
        </a:xfrm>
        <a:prstGeom prst="rect">
          <a:avLst/>
        </a:prstGeom>
        <a:blipFill rotWithShape="1">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a:blipFill>
        <a:ln w="12700" cap="flat" cmpd="sng" algn="ctr">
          <a:solidFill>
            <a:schemeClr val="lt2">
              <a:alpha val="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852745E-9476-4ED8-A32F-F77E3F2D7F3A}">
      <dsp:nvSpPr>
        <dsp:cNvPr id="0" name=""/>
        <dsp:cNvSpPr/>
      </dsp:nvSpPr>
      <dsp:spPr>
        <a:xfrm>
          <a:off x="778971" y="3375336"/>
          <a:ext cx="9736628" cy="6744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1378" tIns="71378" rIns="71378" bIns="71378" numCol="1" spcCol="1270" anchor="ctr" anchorCtr="0">
          <a:noAutofit/>
        </a:bodyPr>
        <a:lstStyle/>
        <a:p>
          <a:pPr marL="0" lvl="0" indent="0" algn="l" defTabSz="844550">
            <a:lnSpc>
              <a:spcPct val="100000"/>
            </a:lnSpc>
            <a:spcBef>
              <a:spcPct val="0"/>
            </a:spcBef>
            <a:spcAft>
              <a:spcPct val="35000"/>
            </a:spcAft>
            <a:buNone/>
          </a:pPr>
          <a:r>
            <a:rPr lang="en-US" sz="1900" kern="1200" dirty="0"/>
            <a:t>Learning outcomes</a:t>
          </a:r>
        </a:p>
      </dsp:txBody>
      <dsp:txXfrm>
        <a:off x="778971" y="3375336"/>
        <a:ext cx="9736628" cy="674434"/>
      </dsp:txXfrm>
    </dsp:sp>
  </dsp:spTree>
</dsp:drawing>
</file>

<file path=ppt/diagrams/layout1.xml><?xml version="1.0" encoding="utf-8"?>
<dgm:layoutDef xmlns:dgm="http://schemas.openxmlformats.org/drawingml/2006/diagram" xmlns:a="http://schemas.openxmlformats.org/drawingml/2006/main" uniqueId="urn:microsoft.com/office/officeart/2017/3/layout/HorizontalPathTimeline">
  <dgm:title val="Horizontal Path Timeline"/>
  <dgm:desc val="Use to show a list of events in chronological order. The rectangular shape contains the description while the date is shown near the circular dot along the time line. It's the perfect SmartArt for displaying large amount of text with a short date format."/>
  <dgm:catLst>
    <dgm:cat type="timeline" pri="500"/>
    <dgm:cat type="process" pri="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
    <dgm:varLst>
      <dgm:chMax/>
      <dgm:chPref/>
      <dgm:animLvl val="lvl"/>
    </dgm:varLst>
    <dgm:alg type="composite"/>
    <dgm:shape xmlns:r="http://schemas.openxmlformats.org/officeDocument/2006/relationships" r:blip="">
      <dgm:adjLst/>
    </dgm:shape>
    <dgm:constrLst>
      <dgm:constr type="w" for="ch" forName="divider" refType="w"/>
      <dgm:constr type="h" for="ch" forName="divider" refType="h" fact="0.04"/>
      <dgm:constr type="ctrY" for="ch" forName="divider" refType="h" fact="0.5"/>
      <dgm:constr type="l" for="ch" forName="divider"/>
      <dgm:constr type="w" for="ch" forName="nodes" refType="w"/>
      <dgm:constr type="h" for="ch" forName="nodes" refType="h"/>
    </dgm:constrLst>
    <dgm:layoutNode name="divider" styleLbl="node1">
      <dgm:alg type="sp"/>
      <dgm:shape xmlns:r="http://schemas.openxmlformats.org/officeDocument/2006/relationships" type="rect" r:blip="" zOrderOff="2">
        <dgm:adjLst/>
      </dgm:shape>
      <dgm:presOf/>
      <dgm:constrLst/>
      <dgm:ruleLst/>
    </dgm:layoutNode>
    <dgm:layoutNode name="nodes">
      <dgm:varLst>
        <dgm:chMax/>
        <dgm:chPref/>
        <dgm:animLvl val="lvl"/>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choose name="constrBasedOnChildrenCount">
        <dgm:if name="constrForTwoChildren" axis="ch" ptType="node" func="cnt" op="lte" val="2">
          <dgm:constrLst>
            <dgm:constr type="primFontSz" for="des" forName="L1TextContainer" val="20"/>
            <dgm:constr type="primFontSz" for="des" forName="L2TextContainer" refType="primFontSz" refFor="des" refForName="L1TextContainer" op="equ" fact="0.75"/>
            <dgm:constr type="w" for="ch" forName="composite" refType="w"/>
            <dgm:constr type="h" for="ch" forName="composite" refType="h"/>
            <dgm:constr type="w" for="ch" forName="spaceBetweenRectangles" refType="w" refFor="ch" refForName="composite" fact="0"/>
            <dgm:constr type="w" for="ch" ptType="sibTrans" op="equ"/>
            <dgm:constr type="primFontSz" for="des" forName="L1TextContainer" op="equ"/>
            <dgm:constr type="primFontSz" for="des" forName="L2TextContainer" op="equ"/>
          </dgm:constrLst>
        </dgm:if>
        <dgm:else name="constrForRest">
          <dgm:constrLst>
            <dgm:constr type="primFontSz" for="des" forName="L1TextContainer" val="20"/>
            <dgm:constr type="primFontSz" for="des" forName="L2TextContainer" refType="primFontSz" refFor="des" refForName="L1TextContainer" op="equ" fact="0.75"/>
            <dgm:constr type="w" for="ch" forName="composite" refType="w"/>
            <dgm:constr type="h" for="ch" forName="composite" refType="h"/>
            <dgm:constr type="w" for="ch" forName="spaceBetweenRectangles" refType="w" refFor="ch" refForName="composite" fact="-0.5"/>
            <dgm:constr type="w" for="ch" ptType="sibTrans" op="equ"/>
            <dgm:constr type="primFontSz" for="des" forName="L1TextContainer" op="equ"/>
            <dgm:constr type="primFontSz" for="des" forName="L2TextContainer" op="equ"/>
          </dgm:constrLst>
        </dgm:else>
      </dgm:choose>
      <dgm:forEach name="nodesForEach" axis="ch" ptType="node">
        <dgm:layoutNode name="composite">
          <dgm:alg type="composite"/>
          <dgm:shape xmlns:r="http://schemas.openxmlformats.org/officeDocument/2006/relationships" r:blip="">
            <dgm:adjLst/>
          </dgm:shape>
          <dgm:choose name="CaseForPlacingNodesAboveAndBelowDivider">
            <dgm:if name="CaseForPlacingNodeAboveDivider" axis="self" ptType="node" func="posOdd" op="equ" val="1">
              <dgm:constrLst>
                <dgm:constr type="w" for="ch" forName="L1TextContainer" refType="w" fact="0.8"/>
                <dgm:constr type="l" for="ch" forName="L1TextContainer" refType="w" fact="0.1"/>
                <dgm:constr type="t" for="ch" forName="L1TextContainer" refType="h" fact="0.537"/>
                <dgm:constr type="h" for="ch" forName="L1TextContainer" refType="h" fact="0.113"/>
                <dgm:constr type="w" for="ch" forName="L2TextContainerWrapper" refType="w" fact="0.88"/>
                <dgm:constr type="h" for="ch" forName="L2TextContainerWrapper" refType="h" fact="0.31"/>
                <dgm:constr type="b" for="ch" forName="L2TextContainerWrapper" refType="h" fact="0.31"/>
                <dgm:constr type="l" for="ch" forName="L2TextContainerWrapper" refType="w" fact="0.06"/>
                <dgm:constr type="w" for="ch" forName="ConnectLine"/>
                <dgm:constr type="l" for="ch" forName="ConnectLine" refType="w" fact="0.5"/>
                <dgm:constr type="h" for="ch" forName="ConnectLine" refType="h" fact="0.17"/>
                <dgm:constr type="t" for="ch" forName="ConnectLine" refType="h" fact="0.31"/>
                <dgm:constr type="w" for="ch" forName="ConnectorPoint" refType="h" fact="0.025"/>
                <dgm:constr type="h" for="ch" forName="ConnectorPoint" refType="h" fact="0.025"/>
                <dgm:constr type="ctrX" for="ch" forName="ConnectorPoint" refType="w" fact="0.5"/>
                <dgm:constr type="ctrY" for="ch" forName="ConnectorPoint" refType="h" fact="0.5"/>
                <dgm:constr type="w" for="ch" forName="EmptyPlaceHolder" refType="w"/>
                <dgm:constr type="t" for="ch" forName="EmptyPlaceHolder" refType="h" fact="0.65"/>
                <dgm:constr type="h" for="ch" forName="EmptyPlaceHolder" refType="h" fact="0.35"/>
              </dgm:constrLst>
            </dgm:if>
            <dgm:else name="CaseForPlacingNodeBelowDivider">
              <dgm:constrLst>
                <dgm:constr type="w" for="ch" forName="L1TextContainer" refType="w" fact="0.8"/>
                <dgm:constr type="l" for="ch" forName="L1TextContainer" refType="w" fact="0.1"/>
                <dgm:constr type="t" for="ch" forName="L1TextContainer" refType="h" fact="0.35"/>
                <dgm:constr type="h" for="ch" forName="L1TextContainer" refType="h" fact="0.113"/>
                <dgm:constr type="w" for="ch" forName="L2TextContainerWrapper" refType="w" fact="0.88"/>
                <dgm:constr type="h" for="ch" forName="L2TextContainerWrapper" refType="h" fact="0.31"/>
                <dgm:constr type="t" for="ch" forName="L2TextContainerWrapper" refType="h" fact="0.69"/>
                <dgm:constr type="l" for="ch" forName="L2TextContainerWrapper" refType="w" fact="0.06"/>
                <dgm:constr type="w" for="ch" forName="ConnectLine"/>
                <dgm:constr type="l" for="ch" forName="ConnectLine" refType="w" fact="0.5"/>
                <dgm:constr type="h" for="ch" forName="ConnectLine" refType="h" fact="0.17"/>
                <dgm:constr type="t" for="ch" forName="ConnectLine" refType="h" fact="0.52"/>
                <dgm:constr type="w" for="ch" forName="ConnectorPoint" refType="h" fact="0.025"/>
                <dgm:constr type="h" for="ch" forName="ConnectorPoint" refType="h" fact="0.025"/>
                <dgm:constr type="ctrX" for="ch" forName="ConnectorPoint" refType="w" fact="0.5"/>
                <dgm:constr type="ctrY" for="ch" forName="ConnectorPoint" refType="h" fact="0.5"/>
                <dgm:constr type="w" for="ch" forName="EmptyPlaceHolder" refType="w"/>
                <dgm:constr type="h" for="ch" forName="EmptyPlaceHolder" refType="h" fact="0.35"/>
                <dgm:constr type="t" for="ch" forName="EmptyPlaceHolder" refType="h" fact="0"/>
              </dgm:constrLst>
            </dgm:else>
          </dgm:choose>
          <dgm:layoutNode name="L1TextContainer" styleLbl="revTx">
            <dgm:varLst>
              <dgm:chMax val="1"/>
              <dgm:chPref val="1"/>
              <dgm:bulletEnabled val="1"/>
            </dgm:varLst>
            <dgm:choose name="casesForTxtDirLogic">
              <dgm:if name="Name78" axis="self" ptType="node" func="posOdd" op="equ" val="1">
                <dgm:alg type="tx">
                  <dgm:param type="txAnchorHorz" val="ctr"/>
                  <dgm:param type="txAnchorVert" val="t"/>
                  <dgm:param type="parTxLTRAlign" val="ctr"/>
                  <dgm:param type="parTxRTLAlign" val="ctr"/>
                </dgm:alg>
              </dgm:if>
              <dgm:else name="Name89">
                <dgm:alg type="tx">
                  <dgm:param type="txAnchorHorz" val="ctr"/>
                  <dgm:param type="txAnchorVert" val="b"/>
                  <dgm:param type="parTxLTRAlign" val="ctr"/>
                  <dgm:param type="parTxRTLAlign" val="ctr"/>
                </dgm:alg>
              </dgm:else>
            </dgm:choose>
            <dgm:shape xmlns:r="http://schemas.openxmlformats.org/officeDocument/2006/relationships" type="rect" r:blip="">
              <dgm:adjLst/>
            </dgm:shape>
            <dgm:presOf axis="self"/>
            <dgm:constrLst>
              <dgm:constr type="lMarg"/>
              <dgm:constr type="rMarg"/>
              <dgm:constr type="tMarg"/>
              <dgm:constr type="bMarg"/>
            </dgm:constrLst>
            <dgm:ruleLst>
              <dgm:rule type="primFontSz" val="14" fact="NaN" max="NaN"/>
            </dgm:ruleLst>
          </dgm:layoutNode>
          <dgm:layoutNode name="L2TextContainerWrapper" styleLbl="bgAccFollowNode1">
            <dgm:varLst>
              <dgm:chMax val="0"/>
              <dgm:chPref val="0"/>
              <dgm:bulletEnabled val="1"/>
            </dgm:varLst>
            <dgm:alg type="composite"/>
            <dgm:choose name="L2TextContainerConstr">
              <dgm:if name="CaseForPlacingL2TextContaineAboveDivider" axis="self" ptType="node" func="posOdd" op="equ" val="1">
                <dgm:constrLst>
                  <dgm:constr type="h" for="ch" forName="L2TextContainer" refType="h" fact="0.45"/>
                  <dgm:constr type="b" for="ch" forName="L2TextContainer" refType="h"/>
                  <dgm:constr type="h" for="ch" forName="FlexibleEmptyPlaceHolder" refType="h" fact="0.55"/>
                </dgm:constrLst>
              </dgm:if>
              <dgm:else name="CaseForPlacingL2TextContaineBelowDivider">
                <dgm:constrLst>
                  <dgm:constr type="h" for="ch" forName="L2TextContainer" refType="h" fact="0.45"/>
                  <dgm:constr type="h" for="ch" forName="FlexibleEmptyPlaceHolder" refType="h" fact="0.55"/>
                  <dgm:constr type="b" for="ch" forName="FlexibleEmptyPlaceHolder" refType="h"/>
                </dgm:constrLst>
              </dgm:else>
            </dgm:choose>
            <dgm:layoutNode name="L2TextContainer" styleLbl="bgAccFollowNode1">
              <dgm:choose name="L2TextContainerAlgo">
                <dgm:if name="L2TextContainerAlgoLTR" func="var" arg="dir" op="equ" val="norm">
                  <dgm:alg type="tx">
                    <dgm:param type="txAnchorVert" val="mid"/>
                    <dgm:param type="parTxRTLAlign" val="l"/>
                    <dgm:param type="parTxLTRAlign" val="l"/>
                    <dgm:param type="txAnchorVertCh" val="mid"/>
                    <dgm:param type="shpTxRTLAlignCh" val="l"/>
                    <dgm:param type="shpTxLTRAlignCh" val="l"/>
                  </dgm:alg>
                </dgm:if>
                <dgm:else name="L2TextContainerAlgoRTL">
                  <dgm:alg type="tx">
                    <dgm:param type="txAnchorVert" val="mid"/>
                    <dgm:param type="parTxRTLAlign" val="r"/>
                    <dgm:param type="parTxLTRAlign" val="r"/>
                    <dgm:param type="txAnchorVertCh" val="mid"/>
                    <dgm:param type="shpTxRTLAlignCh" val="r"/>
                    <dgm:param type="shpTxLTRAlignCh" val="r"/>
                  </dgm:alg>
                </dgm:else>
              </dgm:choose>
              <dgm:shape xmlns:r="http://schemas.openxmlformats.org/officeDocument/2006/relationships" type="rect" r:blip="">
                <dgm:adjLst/>
              </dgm:shape>
              <dgm:presOf axis="des" ptType="node"/>
              <dgm:constrLst>
                <dgm:constr type="lMarg" refType="primFontSz" fact="0.75"/>
                <dgm:constr type="rMarg" refType="primFontSz" fact="0.75"/>
                <dgm:constr type="tMarg" refType="primFontSz" fact="0.75"/>
                <dgm:constr type="bMarg" refType="primFontSz" fact="0.75"/>
              </dgm:constrLst>
              <dgm:ruleLst>
                <dgm:rule type="h" val="INF" fact="NaN" max="NaN"/>
                <dgm:rule type="primFontSz" val="11" fact="NaN" max="NaN"/>
                <dgm:rule type="secFontSz" val="9" fact="NaN" max="NaN"/>
              </dgm:ruleLst>
            </dgm:layoutNode>
            <dgm:layoutNode name="FlexibleEmptyPlaceHolder">
              <dgm:alg type="sp"/>
              <dgm:shape xmlns:r="http://schemas.openxmlformats.org/officeDocument/2006/relationships" r:blip="">
                <dgm:adjLst/>
              </dgm:shape>
              <dgm:presOf/>
              <dgm:constrLst/>
            </dgm:layoutNode>
          </dgm:layoutNode>
          <dgm:layoutNode name="ConnectLine" styleLbl="alignNode1" moveWith="L2TextContainer">
            <dgm:alg type="sp"/>
            <dgm:shape xmlns:r="http://schemas.openxmlformats.org/officeDocument/2006/relationships" type="line" r:blip="" zOrderOff="-1">
              <dgm:adjLst/>
              <dgm:extLst>
                <a:ext uri="{B698B0E9-8C71-41B9-8309-B3DCBF30829C}">
                  <dgm1612:spPr xmlns:dgm1612="http://schemas.microsoft.com/office/drawing/2016/12/diagram">
                    <a:ln w="6350">
                      <a:prstDash val="dash"/>
                    </a:ln>
                  </dgm1612:spPr>
                </a:ext>
              </dgm:extLst>
            </dgm:shape>
            <dgm:presOf/>
            <dgm:constrLst/>
          </dgm:layoutNode>
          <dgm:layoutNode name="ConnectorPoint" styleLbl="fgAcc1" moveWith="L2TextContainer">
            <dgm:alg type="sp"/>
            <dgm:shape xmlns:r="http://schemas.openxmlformats.org/officeDocument/2006/relationships" type="ellipse" r:blip="" zOrderOff="10">
              <dgm:adjLst/>
              <dgm:extLst>
                <a:ext uri="{B698B0E9-8C71-41B9-8309-B3DCBF30829C}">
                  <dgm1612:spPr xmlns:dgm1612="http://schemas.microsoft.com/office/drawing/2016/12/diagram">
                    <a:ln>
                      <a:noFill/>
                    </a:ln>
                  </dgm1612:spPr>
                </a:ext>
              </dgm:extLst>
            </dgm:shape>
            <dgm:presOf/>
            <dgm:constrLst/>
          </dgm:layoutNode>
          <dgm:layoutNode name="EmptyPlaceHolder">
            <dgm:alg type="sp"/>
            <dgm:shape xmlns:r="http://schemas.openxmlformats.org/officeDocument/2006/relationships" r:blip="">
              <dgm:adjLst/>
            </dgm:shape>
            <dgm:presOf/>
            <dgm:constrLst/>
          </dgm:layoutNode>
        </dgm:layoutNode>
        <dgm:forEach name="Name28"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Node>
  <dgm:extLst>
    <a:ext uri="{68A01E43-0DF5-4B5B-8FA6-DAF915123BFB}">
      <dgm1612:lstStyle xmlns:dgm1612="http://schemas.microsoft.com/office/drawing/2016/12/diagram">
        <a:lvl1pPr>
          <a:defRPr b="1"/>
        </a:lvl1pPr>
      </dgm1612:lstStyle>
    </a:ext>
  </dgm:extLst>
</dgm:layoutDef>
</file>

<file path=ppt/diagrams/layout2.xml><?xml version="1.0" encoding="utf-8"?>
<dgm:layoutDef xmlns:dgm="http://schemas.openxmlformats.org/drawingml/2006/diagram" xmlns:a="http://schemas.openxmlformats.org/drawingml/2006/main" uniqueId="urn:microsoft.com/office/officeart/2018/2/layout/IconCircleList">
  <dgm:title val="Icon Circle List"/>
  <dgm:desc val="Use to show non-sequential or grouped chunks of information accompanied by related visuals. Circular shapes can hold an icon or small picture and corresponding text box shows Level 1 text. Works best for icons or small pictures with medium-length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alg type="sp"/>
    <dgm:shape xmlns:r="http://schemas.openxmlformats.org/officeDocument/2006/relationships" r:blip="">
      <dgm:adjLst/>
    </dgm:shape>
    <dgm:presOf/>
    <dgm:choose name="Name0">
      <dgm:if name="Name1" axis="ch" ptType="node" func="cnt" op="lte" val="3">
        <dgm:constrLst>
          <dgm:constr type="w" for="ch" forName="container" refType="w"/>
          <dgm:constr type="h" for="ch" forName="container" refType="h" fact="0.4"/>
        </dgm:constrLst>
      </dgm:if>
      <dgm:else name="Name2">
        <dgm:constrLst>
          <dgm:constr type="w" for="ch" forName="container" refType="w"/>
          <dgm:constr type="h" for="ch" forName="container" refType="h"/>
        </dgm:constrLst>
      </dgm:else>
    </dgm:choose>
    <dgm:ruleLst>
      <dgm:rule type="h" for="ch" forName="container" val="INF" fact="NaN" max="NaN"/>
    </dgm:ruleLst>
    <dgm:layoutNode name="container">
      <dgm:varLst>
        <dgm:dir/>
        <dgm:resizeHandles val="exact"/>
      </dgm:varLst>
      <dgm:choose name="Name3">
        <dgm:if name="Name4" axis="self" func="var" arg="dir" op="equ" val="norm">
          <dgm:alg type="snake">
            <dgm:param type="grDir" val="tL"/>
            <dgm:param type="flowDir" val="row"/>
            <dgm:param type="contDir" val="sameDir"/>
          </dgm:alg>
        </dgm:if>
        <dgm:else name="Name5">
          <dgm:alg type="snake">
            <dgm:param type="grDir" val="tR"/>
            <dgm:param type="flowDir" val="row"/>
            <dgm:param type="contDir" val="sameDir"/>
          </dgm:alg>
        </dgm:else>
      </dgm:choose>
      <dgm:shape xmlns:r="http://schemas.openxmlformats.org/officeDocument/2006/relationships" r:blip="">
        <dgm:adjLst/>
      </dgm:shape>
      <dgm:presOf/>
      <dgm:constrLst>
        <dgm:constr type="w" for="ch" forName="compNode" refType="w"/>
        <dgm:constr type="h" for="ch" forName="compNode" refType="w" fact="0.28"/>
        <dgm:constr type="w" for="ch" forName="sibTrans" refType="w" refFor="ch" refForName="compNode" fact="0.115"/>
        <dgm:constr type="sp" refType="h" op="equ" fact="0.17"/>
        <dgm:constr type="primFontSz" for="des" ptType="node" op="equ" val="24"/>
        <dgm:constr type="h" for="des" forName="compNode" op="equ"/>
        <dgm:constr type="h" for="des" forName="iconBgRect" op="equ"/>
      </dgm:constrLst>
      <dgm:ruleLst>
        <dgm:rule type="w" for="ch" forName="compNode" val="60" fact="NaN" max="NaN"/>
      </dgm:ruleLst>
      <dgm:forEach name="Name6" axis="ch" ptType="node">
        <dgm:layoutNode name="compNode">
          <dgm:alg type="composite"/>
          <dgm:shape xmlns:r="http://schemas.openxmlformats.org/officeDocument/2006/relationships" r:blip="">
            <dgm:adjLst/>
          </dgm:shape>
          <dgm:presOf axis="self"/>
          <dgm:constrLst>
            <dgm:constr type="w" for="ch" forName="iconBgRect" refType="w" fact="0.28"/>
            <dgm:constr type="h" for="ch" forName="iconBgRect" refType="w" refFor="ch" refForName="iconBgRect"/>
            <dgm:constr type="t" for="ch" forName="iconBgRect"/>
            <dgm:constr type="l" for="ch" forName="iconBgRect"/>
            <dgm:constr type="w" for="ch" forName="iconRect" refType="w" refFor="ch" refForName="iconBgRect" fact="0.58"/>
            <dgm:constr type="h" for="ch" forName="iconRect" refType="w" refFor="ch" refForName="iconRect"/>
            <dgm:constr type="ctrX" for="ch" forName="iconRect" refType="ctrX" refFor="ch" refForName="iconBgRect"/>
            <dgm:constr type="ctrY" for="ch" forName="iconRect" refType="ctrY" refFor="ch" refForName="iconBgRect"/>
            <dgm:constr type="w" for="ch" forName="spaceRect" refType="w" fact="0.06"/>
            <dgm:constr type="h" for="ch" forName="spaceRect" refType="h" refFor="ch" refForName="iconBgRect"/>
            <dgm:constr type="t" for="ch" forName="spaceRect" refType="t" refFor="ch" refForName="iconBgRect"/>
            <dgm:constr type="l" for="ch" forName="spaceRect" refType="r" refFor="ch" refForName="iconBgRect"/>
            <dgm:constr type="h" for="ch" forName="textRect" refType="h" refFor="ch" refForName="iconBgRect"/>
            <dgm:constr type="t" for="ch" forName="textRect" refType="t" refFor="ch" refForName="iconBgRect"/>
            <dgm:constr type="l" for="ch" forName="textRect" refType="r" refFor="ch" refForName="spaceRect"/>
          </dgm:constrLst>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choose name="Name7">
              <dgm:if name="Name8" func="var" arg="dir" op="equ" val="norm">
                <dgm:alg type="tx">
                  <dgm:param type="txAnchorVert" val="mid"/>
                  <dgm:param type="parTxLTRAlign" val="l"/>
                  <dgm:param type="shpTxLTRAlignCh" val="l"/>
                  <dgm:param type="parTxRTLAlign" val="l"/>
                  <dgm:param type="shpTxRTLAlignCh" val="l"/>
                </dgm:alg>
              </dgm:if>
              <dgm:else name="Name9">
                <dgm:alg type="tx">
                  <dgm:param type="txAnchorVert" val="mid"/>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Lst>
          </dgm:layoutNode>
        </dgm:layoutNode>
        <dgm:forEach name="Name10"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extLst>
    <a:ext uri="{68A01E43-0DF5-4B5B-8FA6-DAF915123BFB}">
      <dgm1612:lstStyle xmlns:dgm1612="http://schemas.microsoft.com/office/drawing/2016/12/diagram">
        <a:lvl1pPr>
          <a:lnSpc>
            <a:spcPct val="100000"/>
          </a:lnSpc>
        </a:lvl1pPr>
      </dgm1612:lstStyle>
    </a:ext>
  </dgm:extLst>
</dgm:layoutDef>
</file>

<file path=ppt/diagrams/layout3.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C77E4D7-BA96-FE48-AA28-AAD404F0789C}" type="datetimeFigureOut">
              <a:rPr lang="en-US" smtClean="0"/>
              <a:t>1/28/2025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A4D9E0C-9D47-B64C-B708-F6674D50E283}" type="slidenum">
              <a:rPr lang="en-US" smtClean="0"/>
              <a:t>‹#›</a:t>
            </a:fld>
            <a:endParaRPr lang="en-US"/>
          </a:p>
        </p:txBody>
      </p:sp>
    </p:spTree>
    <p:extLst>
      <p:ext uri="{BB962C8B-B14F-4D97-AF65-F5344CB8AC3E}">
        <p14:creationId xmlns:p14="http://schemas.microsoft.com/office/powerpoint/2010/main" val="24167278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56EBF1-E108-0AA8-F5A9-8056C87088A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18219AE-9EAE-0771-A23F-E207473AC01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58902B5-8B18-AEC1-ABC0-25E32E09F038}"/>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04CC1A16-2A18-13F8-B206-1BE7D89D77E3}"/>
              </a:ext>
            </a:extLst>
          </p:cNvPr>
          <p:cNvSpPr>
            <a:spLocks noGrp="1"/>
          </p:cNvSpPr>
          <p:nvPr>
            <p:ph type="sldNum" sz="quarter" idx="5"/>
          </p:nvPr>
        </p:nvSpPr>
        <p:spPr/>
        <p:txBody>
          <a:bodyPr/>
          <a:lstStyle/>
          <a:p>
            <a:fld id="{E2C905EB-0BD9-4525-A0A6-EBCF5146F096}" type="slidenum">
              <a:rPr lang="en-GB" smtClean="0"/>
              <a:t>2</a:t>
            </a:fld>
            <a:endParaRPr lang="en-GB"/>
          </a:p>
        </p:txBody>
      </p:sp>
    </p:spTree>
    <p:extLst>
      <p:ext uri="{BB962C8B-B14F-4D97-AF65-F5344CB8AC3E}">
        <p14:creationId xmlns:p14="http://schemas.microsoft.com/office/powerpoint/2010/main" val="30605097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E2C905EB-0BD9-4525-A0A6-EBCF5146F096}" type="slidenum">
              <a:rPr lang="en-GB" smtClean="0"/>
              <a:t>12</a:t>
            </a:fld>
            <a:endParaRPr lang="en-GB"/>
          </a:p>
        </p:txBody>
      </p:sp>
    </p:spTree>
    <p:extLst>
      <p:ext uri="{BB962C8B-B14F-4D97-AF65-F5344CB8AC3E}">
        <p14:creationId xmlns:p14="http://schemas.microsoft.com/office/powerpoint/2010/main" val="25544567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E2C905EB-0BD9-4525-A0A6-EBCF5146F096}" type="slidenum">
              <a:rPr lang="en-GB" smtClean="0"/>
              <a:t>3</a:t>
            </a:fld>
            <a:endParaRPr lang="en-GB"/>
          </a:p>
        </p:txBody>
      </p:sp>
    </p:spTree>
    <p:extLst>
      <p:ext uri="{BB962C8B-B14F-4D97-AF65-F5344CB8AC3E}">
        <p14:creationId xmlns:p14="http://schemas.microsoft.com/office/powerpoint/2010/main" val="10800122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E2C905EB-0BD9-4525-A0A6-EBCF5146F096}" type="slidenum">
              <a:rPr lang="en-GB" smtClean="0"/>
              <a:t>4</a:t>
            </a:fld>
            <a:endParaRPr lang="en-GB"/>
          </a:p>
        </p:txBody>
      </p:sp>
    </p:spTree>
    <p:extLst>
      <p:ext uri="{BB962C8B-B14F-4D97-AF65-F5344CB8AC3E}">
        <p14:creationId xmlns:p14="http://schemas.microsoft.com/office/powerpoint/2010/main" val="27965333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E2C905EB-0BD9-4525-A0A6-EBCF5146F096}" type="slidenum">
              <a:rPr lang="en-GB" smtClean="0"/>
              <a:t>5</a:t>
            </a:fld>
            <a:endParaRPr lang="en-GB"/>
          </a:p>
        </p:txBody>
      </p:sp>
    </p:spTree>
    <p:extLst>
      <p:ext uri="{BB962C8B-B14F-4D97-AF65-F5344CB8AC3E}">
        <p14:creationId xmlns:p14="http://schemas.microsoft.com/office/powerpoint/2010/main" val="18601051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E2C905EB-0BD9-4525-A0A6-EBCF5146F096}" type="slidenum">
              <a:rPr lang="en-GB" smtClean="0"/>
              <a:t>7</a:t>
            </a:fld>
            <a:endParaRPr lang="en-GB"/>
          </a:p>
        </p:txBody>
      </p:sp>
    </p:spTree>
    <p:extLst>
      <p:ext uri="{BB962C8B-B14F-4D97-AF65-F5344CB8AC3E}">
        <p14:creationId xmlns:p14="http://schemas.microsoft.com/office/powerpoint/2010/main" val="20155249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E2C905EB-0BD9-4525-A0A6-EBCF5146F096}" type="slidenum">
              <a:rPr lang="en-GB" smtClean="0"/>
              <a:t>8</a:t>
            </a:fld>
            <a:endParaRPr lang="en-GB"/>
          </a:p>
        </p:txBody>
      </p:sp>
    </p:spTree>
    <p:extLst>
      <p:ext uri="{BB962C8B-B14F-4D97-AF65-F5344CB8AC3E}">
        <p14:creationId xmlns:p14="http://schemas.microsoft.com/office/powerpoint/2010/main" val="16971061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The assessment approach helps students develop </a:t>
            </a:r>
            <a:r>
              <a:rPr lang="en-US" sz="1200" b="1" dirty="0"/>
              <a:t>communication skills</a:t>
            </a:r>
            <a:r>
              <a:rPr lang="en-US" sz="1200" dirty="0"/>
              <a:t> that will be useful in future careers.</a:t>
            </a:r>
          </a:p>
          <a:p>
            <a:r>
              <a:rPr lang="en-US" sz="1200" dirty="0"/>
              <a:t>The module asks for </a:t>
            </a:r>
            <a:r>
              <a:rPr lang="en-US" sz="1200" b="1" dirty="0"/>
              <a:t>critical reflection </a:t>
            </a:r>
            <a:r>
              <a:rPr lang="en-US" sz="1200" dirty="0"/>
              <a:t>- the zine format can help students to unpick images/policies.</a:t>
            </a:r>
          </a:p>
          <a:p>
            <a:r>
              <a:rPr lang="en-US" sz="1200" dirty="0"/>
              <a:t>There is an emphasis on the </a:t>
            </a:r>
            <a:r>
              <a:rPr lang="en-US" sz="1200" b="1" dirty="0"/>
              <a:t>voice of children and young people</a:t>
            </a:r>
            <a:r>
              <a:rPr lang="en-US" sz="1200" dirty="0"/>
              <a:t> (particularly those from </a:t>
            </a:r>
            <a:r>
              <a:rPr lang="en-US" sz="1200" dirty="0" err="1"/>
              <a:t>marginalised</a:t>
            </a:r>
            <a:r>
              <a:rPr lang="en-US" sz="1200" dirty="0"/>
              <a:t> groups) in the teaching, reflecting zine traditions.</a:t>
            </a:r>
          </a:p>
          <a:p>
            <a:endParaRPr lang="en-GB" dirty="0"/>
          </a:p>
        </p:txBody>
      </p:sp>
      <p:sp>
        <p:nvSpPr>
          <p:cNvPr id="4" name="Slide Number Placeholder 3"/>
          <p:cNvSpPr>
            <a:spLocks noGrp="1"/>
          </p:cNvSpPr>
          <p:nvPr>
            <p:ph type="sldNum" sz="quarter" idx="5"/>
          </p:nvPr>
        </p:nvSpPr>
        <p:spPr/>
        <p:txBody>
          <a:bodyPr/>
          <a:lstStyle/>
          <a:p>
            <a:fld id="{E2C905EB-0BD9-4525-A0A6-EBCF5146F096}" type="slidenum">
              <a:rPr lang="en-GB" smtClean="0"/>
              <a:t>9</a:t>
            </a:fld>
            <a:endParaRPr lang="en-GB"/>
          </a:p>
        </p:txBody>
      </p:sp>
    </p:spTree>
    <p:extLst>
      <p:ext uri="{BB962C8B-B14F-4D97-AF65-F5344CB8AC3E}">
        <p14:creationId xmlns:p14="http://schemas.microsoft.com/office/powerpoint/2010/main" val="40003426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2C905EB-0BD9-4525-A0A6-EBCF5146F096}" type="slidenum">
              <a:rPr lang="en-GB" smtClean="0"/>
              <a:t>10</a:t>
            </a:fld>
            <a:endParaRPr lang="en-GB"/>
          </a:p>
        </p:txBody>
      </p:sp>
    </p:spTree>
    <p:extLst>
      <p:ext uri="{BB962C8B-B14F-4D97-AF65-F5344CB8AC3E}">
        <p14:creationId xmlns:p14="http://schemas.microsoft.com/office/powerpoint/2010/main" val="38457236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Accessibility: follow standard good practice. Variety of formats including audio, ezines etc. Practice image description and get your students to, too! Make sure there are free resources available such as free photocopying. Make sure learning outcomes are not about students needing to tell very personal stories – instead about reflection, for example.</a:t>
            </a:r>
          </a:p>
          <a:p>
            <a:endParaRPr lang="en-GB" dirty="0"/>
          </a:p>
        </p:txBody>
      </p:sp>
      <p:sp>
        <p:nvSpPr>
          <p:cNvPr id="4" name="Slide Number Placeholder 3"/>
          <p:cNvSpPr>
            <a:spLocks noGrp="1"/>
          </p:cNvSpPr>
          <p:nvPr>
            <p:ph type="sldNum" sz="quarter" idx="5"/>
          </p:nvPr>
        </p:nvSpPr>
        <p:spPr/>
        <p:txBody>
          <a:bodyPr/>
          <a:lstStyle/>
          <a:p>
            <a:fld id="{E2C905EB-0BD9-4525-A0A6-EBCF5146F096}" type="slidenum">
              <a:rPr lang="en-GB" smtClean="0"/>
              <a:t>11</a:t>
            </a:fld>
            <a:endParaRPr lang="en-GB"/>
          </a:p>
        </p:txBody>
      </p:sp>
    </p:spTree>
    <p:extLst>
      <p:ext uri="{BB962C8B-B14F-4D97-AF65-F5344CB8AC3E}">
        <p14:creationId xmlns:p14="http://schemas.microsoft.com/office/powerpoint/2010/main" val="5784761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14D274-9893-A834-5D84-A5CE7DF57C95}"/>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76AB3304-0ECC-AAEC-C504-21360CD3B84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E2D92FB5-E5C4-CF94-C7BD-1DF3155B5DB5}"/>
              </a:ext>
            </a:extLst>
          </p:cNvPr>
          <p:cNvSpPr>
            <a:spLocks noGrp="1"/>
          </p:cNvSpPr>
          <p:nvPr>
            <p:ph type="dt" sz="half" idx="10"/>
          </p:nvPr>
        </p:nvSpPr>
        <p:spPr/>
        <p:txBody>
          <a:bodyPr/>
          <a:lstStyle/>
          <a:p>
            <a:fld id="{059C9C5A-D85C-A645-AB2A-C3DB8176224F}" type="datetimeFigureOut">
              <a:rPr lang="en-US" smtClean="0"/>
              <a:t>1/28/2025</a:t>
            </a:fld>
            <a:endParaRPr lang="en-US"/>
          </a:p>
        </p:txBody>
      </p:sp>
      <p:sp>
        <p:nvSpPr>
          <p:cNvPr id="5" name="Footer Placeholder 4">
            <a:extLst>
              <a:ext uri="{FF2B5EF4-FFF2-40B4-BE49-F238E27FC236}">
                <a16:creationId xmlns:a16="http://schemas.microsoft.com/office/drawing/2014/main" id="{14EA874F-AA05-1F2C-8DBB-F07C78714E8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F1C00EC-D953-4057-5435-1A7D752356FD}"/>
              </a:ext>
            </a:extLst>
          </p:cNvPr>
          <p:cNvSpPr>
            <a:spLocks noGrp="1"/>
          </p:cNvSpPr>
          <p:nvPr>
            <p:ph type="sldNum" sz="quarter" idx="12"/>
          </p:nvPr>
        </p:nvSpPr>
        <p:spPr/>
        <p:txBody>
          <a:bodyPr/>
          <a:lstStyle/>
          <a:p>
            <a:fld id="{3ECD21DD-51C7-064B-87EE-AC9468CBB1FE}" type="slidenum">
              <a:rPr lang="en-US" smtClean="0"/>
              <a:t>‹#›</a:t>
            </a:fld>
            <a:endParaRPr lang="en-US"/>
          </a:p>
        </p:txBody>
      </p:sp>
    </p:spTree>
    <p:extLst>
      <p:ext uri="{BB962C8B-B14F-4D97-AF65-F5344CB8AC3E}">
        <p14:creationId xmlns:p14="http://schemas.microsoft.com/office/powerpoint/2010/main" val="3613775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FF7040-CAAC-3218-D7FB-5190DBA02903}"/>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78DF770E-D35F-4BB9-D2BC-B005E3072314}"/>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696654EF-6E99-764D-F1D9-DEA0933C6884}"/>
              </a:ext>
            </a:extLst>
          </p:cNvPr>
          <p:cNvSpPr>
            <a:spLocks noGrp="1"/>
          </p:cNvSpPr>
          <p:nvPr>
            <p:ph type="dt" sz="half" idx="10"/>
          </p:nvPr>
        </p:nvSpPr>
        <p:spPr/>
        <p:txBody>
          <a:bodyPr/>
          <a:lstStyle/>
          <a:p>
            <a:fld id="{059C9C5A-D85C-A645-AB2A-C3DB8176224F}" type="datetimeFigureOut">
              <a:rPr lang="en-US" smtClean="0"/>
              <a:t>1/28/2025</a:t>
            </a:fld>
            <a:endParaRPr lang="en-US"/>
          </a:p>
        </p:txBody>
      </p:sp>
      <p:sp>
        <p:nvSpPr>
          <p:cNvPr id="5" name="Footer Placeholder 4">
            <a:extLst>
              <a:ext uri="{FF2B5EF4-FFF2-40B4-BE49-F238E27FC236}">
                <a16:creationId xmlns:a16="http://schemas.microsoft.com/office/drawing/2014/main" id="{559C597E-E307-4C69-1823-0550ED22E09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075A042-DA17-BA15-6A95-F5AB5693EB59}"/>
              </a:ext>
            </a:extLst>
          </p:cNvPr>
          <p:cNvSpPr>
            <a:spLocks noGrp="1"/>
          </p:cNvSpPr>
          <p:nvPr>
            <p:ph type="sldNum" sz="quarter" idx="12"/>
          </p:nvPr>
        </p:nvSpPr>
        <p:spPr/>
        <p:txBody>
          <a:bodyPr/>
          <a:lstStyle/>
          <a:p>
            <a:fld id="{3ECD21DD-51C7-064B-87EE-AC9468CBB1FE}" type="slidenum">
              <a:rPr lang="en-US" smtClean="0"/>
              <a:t>‹#›</a:t>
            </a:fld>
            <a:endParaRPr lang="en-US"/>
          </a:p>
        </p:txBody>
      </p:sp>
    </p:spTree>
    <p:extLst>
      <p:ext uri="{BB962C8B-B14F-4D97-AF65-F5344CB8AC3E}">
        <p14:creationId xmlns:p14="http://schemas.microsoft.com/office/powerpoint/2010/main" val="33961974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E3D5A78-98BF-B9E9-5B21-3E99619B326D}"/>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DBC0B91C-6227-02F8-D185-712F7EC0C7B1}"/>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ECD17584-93E8-C3A7-68C6-4310778A5332}"/>
              </a:ext>
            </a:extLst>
          </p:cNvPr>
          <p:cNvSpPr>
            <a:spLocks noGrp="1"/>
          </p:cNvSpPr>
          <p:nvPr>
            <p:ph type="dt" sz="half" idx="10"/>
          </p:nvPr>
        </p:nvSpPr>
        <p:spPr/>
        <p:txBody>
          <a:bodyPr/>
          <a:lstStyle/>
          <a:p>
            <a:fld id="{059C9C5A-D85C-A645-AB2A-C3DB8176224F}" type="datetimeFigureOut">
              <a:rPr lang="en-US" smtClean="0"/>
              <a:t>1/28/2025</a:t>
            </a:fld>
            <a:endParaRPr lang="en-US"/>
          </a:p>
        </p:txBody>
      </p:sp>
      <p:sp>
        <p:nvSpPr>
          <p:cNvPr id="5" name="Footer Placeholder 4">
            <a:extLst>
              <a:ext uri="{FF2B5EF4-FFF2-40B4-BE49-F238E27FC236}">
                <a16:creationId xmlns:a16="http://schemas.microsoft.com/office/drawing/2014/main" id="{317604D8-76B4-B098-5445-5273E21199E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6831475-03CB-1161-D5C8-B2E2D06D3756}"/>
              </a:ext>
            </a:extLst>
          </p:cNvPr>
          <p:cNvSpPr>
            <a:spLocks noGrp="1"/>
          </p:cNvSpPr>
          <p:nvPr>
            <p:ph type="sldNum" sz="quarter" idx="12"/>
          </p:nvPr>
        </p:nvSpPr>
        <p:spPr/>
        <p:txBody>
          <a:bodyPr/>
          <a:lstStyle/>
          <a:p>
            <a:fld id="{3ECD21DD-51C7-064B-87EE-AC9468CBB1FE}" type="slidenum">
              <a:rPr lang="en-US" smtClean="0"/>
              <a:t>‹#›</a:t>
            </a:fld>
            <a:endParaRPr lang="en-US"/>
          </a:p>
        </p:txBody>
      </p:sp>
    </p:spTree>
    <p:extLst>
      <p:ext uri="{BB962C8B-B14F-4D97-AF65-F5344CB8AC3E}">
        <p14:creationId xmlns:p14="http://schemas.microsoft.com/office/powerpoint/2010/main" val="22392752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C764DE79-268F-4C1A-8933-263129D2AF90}" type="datetimeFigureOut">
              <a:rPr lang="en-US" dirty="0"/>
              <a:t>1/28/2025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114282526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764DE79-268F-4C1A-8933-263129D2AF90}" type="datetimeFigureOut">
              <a:rPr lang="en-US" dirty="0"/>
              <a:t>1/28/2025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102298011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764DE79-268F-4C1A-8933-263129D2AF90}" type="datetimeFigureOut">
              <a:rPr lang="en-US" dirty="0"/>
              <a:t>1/28/2025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250664309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764DE79-268F-4C1A-8933-263129D2AF90}" type="datetimeFigureOut">
              <a:rPr lang="en-US" dirty="0"/>
              <a:t>1/28/2025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101878215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764DE79-268F-4C1A-8933-263129D2AF90}" type="datetimeFigureOut">
              <a:rPr lang="en-US" dirty="0"/>
              <a:t>1/28/2025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47769730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764DE79-268F-4C1A-8933-263129D2AF90}" type="datetimeFigureOut">
              <a:rPr lang="en-US" dirty="0"/>
              <a:t>1/28/2025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327339727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dirty="0"/>
              <a:t>1/28/2025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269544626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dirty="0"/>
              <a:t>1/28/2025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11896808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7D7745-D008-ED8C-90C8-D4EF98EE6898}"/>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82802935-DF8E-6B46-6C11-731118B8C6FD}"/>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0259C446-6095-85B1-0B6D-F3217BAE015F}"/>
              </a:ext>
            </a:extLst>
          </p:cNvPr>
          <p:cNvSpPr>
            <a:spLocks noGrp="1"/>
          </p:cNvSpPr>
          <p:nvPr>
            <p:ph type="dt" sz="half" idx="10"/>
          </p:nvPr>
        </p:nvSpPr>
        <p:spPr/>
        <p:txBody>
          <a:bodyPr/>
          <a:lstStyle/>
          <a:p>
            <a:fld id="{059C9C5A-D85C-A645-AB2A-C3DB8176224F}" type="datetimeFigureOut">
              <a:rPr lang="en-US" smtClean="0"/>
              <a:t>1/28/2025</a:t>
            </a:fld>
            <a:endParaRPr lang="en-US"/>
          </a:p>
        </p:txBody>
      </p:sp>
      <p:sp>
        <p:nvSpPr>
          <p:cNvPr id="5" name="Footer Placeholder 4">
            <a:extLst>
              <a:ext uri="{FF2B5EF4-FFF2-40B4-BE49-F238E27FC236}">
                <a16:creationId xmlns:a16="http://schemas.microsoft.com/office/drawing/2014/main" id="{50746394-BDDE-9B41-E1BB-93921C3DDB0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0887503-954F-98D7-7D9B-E3C25DD30D60}"/>
              </a:ext>
            </a:extLst>
          </p:cNvPr>
          <p:cNvSpPr>
            <a:spLocks noGrp="1"/>
          </p:cNvSpPr>
          <p:nvPr>
            <p:ph type="sldNum" sz="quarter" idx="12"/>
          </p:nvPr>
        </p:nvSpPr>
        <p:spPr/>
        <p:txBody>
          <a:bodyPr/>
          <a:lstStyle/>
          <a:p>
            <a:fld id="{3ECD21DD-51C7-064B-87EE-AC9468CBB1FE}" type="slidenum">
              <a:rPr lang="en-US" smtClean="0"/>
              <a:t>‹#›</a:t>
            </a:fld>
            <a:endParaRPr lang="en-US"/>
          </a:p>
        </p:txBody>
      </p:sp>
    </p:spTree>
    <p:extLst>
      <p:ext uri="{BB962C8B-B14F-4D97-AF65-F5344CB8AC3E}">
        <p14:creationId xmlns:p14="http://schemas.microsoft.com/office/powerpoint/2010/main" val="286178555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dirty="0"/>
              <a:t>1/28/2025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35584855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764DE79-268F-4C1A-8933-263129D2AF90}" type="datetimeFigureOut">
              <a:rPr lang="en-US" dirty="0"/>
              <a:t>1/28/2025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10360217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764DE79-268F-4C1A-8933-263129D2AF90}" type="datetimeFigureOut">
              <a:rPr lang="en-US" dirty="0"/>
              <a:t>1/28/2025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6810324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5D4A77-5EF5-8E42-E8DF-005E2F83D756}"/>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A835F443-ECD4-00B1-1092-1970367B9B8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2155FB89-3FA4-F05B-CC7A-D848041E453D}"/>
              </a:ext>
            </a:extLst>
          </p:cNvPr>
          <p:cNvSpPr>
            <a:spLocks noGrp="1"/>
          </p:cNvSpPr>
          <p:nvPr>
            <p:ph type="dt" sz="half" idx="10"/>
          </p:nvPr>
        </p:nvSpPr>
        <p:spPr/>
        <p:txBody>
          <a:bodyPr/>
          <a:lstStyle/>
          <a:p>
            <a:fld id="{059C9C5A-D85C-A645-AB2A-C3DB8176224F}" type="datetimeFigureOut">
              <a:rPr lang="en-US" smtClean="0"/>
              <a:t>1/28/2025</a:t>
            </a:fld>
            <a:endParaRPr lang="en-US"/>
          </a:p>
        </p:txBody>
      </p:sp>
      <p:sp>
        <p:nvSpPr>
          <p:cNvPr id="5" name="Footer Placeholder 4">
            <a:extLst>
              <a:ext uri="{FF2B5EF4-FFF2-40B4-BE49-F238E27FC236}">
                <a16:creationId xmlns:a16="http://schemas.microsoft.com/office/drawing/2014/main" id="{4FD13096-759B-4733-DD12-1BC5791AA97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E42577A-A6B6-8978-5C28-2E45613A575F}"/>
              </a:ext>
            </a:extLst>
          </p:cNvPr>
          <p:cNvSpPr>
            <a:spLocks noGrp="1"/>
          </p:cNvSpPr>
          <p:nvPr>
            <p:ph type="sldNum" sz="quarter" idx="12"/>
          </p:nvPr>
        </p:nvSpPr>
        <p:spPr/>
        <p:txBody>
          <a:bodyPr/>
          <a:lstStyle/>
          <a:p>
            <a:fld id="{3ECD21DD-51C7-064B-87EE-AC9468CBB1FE}" type="slidenum">
              <a:rPr lang="en-US" smtClean="0"/>
              <a:t>‹#›</a:t>
            </a:fld>
            <a:endParaRPr lang="en-US"/>
          </a:p>
        </p:txBody>
      </p:sp>
    </p:spTree>
    <p:extLst>
      <p:ext uri="{BB962C8B-B14F-4D97-AF65-F5344CB8AC3E}">
        <p14:creationId xmlns:p14="http://schemas.microsoft.com/office/powerpoint/2010/main" val="4438095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D7689B-A198-F348-E9D5-4843009F7005}"/>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642085FD-1AF3-9703-2624-A38B19B058D4}"/>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516DD7E3-2625-7646-29E5-859200A9E6DC}"/>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2A7FD43B-9C1A-C280-27D7-3190E382DC0E}"/>
              </a:ext>
            </a:extLst>
          </p:cNvPr>
          <p:cNvSpPr>
            <a:spLocks noGrp="1"/>
          </p:cNvSpPr>
          <p:nvPr>
            <p:ph type="dt" sz="half" idx="10"/>
          </p:nvPr>
        </p:nvSpPr>
        <p:spPr/>
        <p:txBody>
          <a:bodyPr/>
          <a:lstStyle/>
          <a:p>
            <a:fld id="{059C9C5A-D85C-A645-AB2A-C3DB8176224F}" type="datetimeFigureOut">
              <a:rPr lang="en-US" smtClean="0"/>
              <a:t>1/28/2025</a:t>
            </a:fld>
            <a:endParaRPr lang="en-US"/>
          </a:p>
        </p:txBody>
      </p:sp>
      <p:sp>
        <p:nvSpPr>
          <p:cNvPr id="6" name="Footer Placeholder 5">
            <a:extLst>
              <a:ext uri="{FF2B5EF4-FFF2-40B4-BE49-F238E27FC236}">
                <a16:creationId xmlns:a16="http://schemas.microsoft.com/office/drawing/2014/main" id="{99C6CAC2-F394-AD40-95EE-83F5ACE1FB5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F600208-9EC4-78D9-3EAF-150662CA4A69}"/>
              </a:ext>
            </a:extLst>
          </p:cNvPr>
          <p:cNvSpPr>
            <a:spLocks noGrp="1"/>
          </p:cNvSpPr>
          <p:nvPr>
            <p:ph type="sldNum" sz="quarter" idx="12"/>
          </p:nvPr>
        </p:nvSpPr>
        <p:spPr/>
        <p:txBody>
          <a:bodyPr/>
          <a:lstStyle/>
          <a:p>
            <a:fld id="{3ECD21DD-51C7-064B-87EE-AC9468CBB1FE}" type="slidenum">
              <a:rPr lang="en-US" smtClean="0"/>
              <a:t>‹#›</a:t>
            </a:fld>
            <a:endParaRPr lang="en-US"/>
          </a:p>
        </p:txBody>
      </p:sp>
    </p:spTree>
    <p:extLst>
      <p:ext uri="{BB962C8B-B14F-4D97-AF65-F5344CB8AC3E}">
        <p14:creationId xmlns:p14="http://schemas.microsoft.com/office/powerpoint/2010/main" val="40372671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BB2C1B-4AAE-E8A7-7DFB-C4A33676B8E2}"/>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4EC0A28E-7D94-3213-8B3E-D538B3CBA63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B5032C56-EE5A-09B9-8B41-7C5D5DC650D4}"/>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91E0458A-40EF-08B4-485C-883384A0876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4D17C3CF-A2F9-70B5-B505-C6F8F35E1A42}"/>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93D1B243-1DEB-B764-19FF-417265D6C510}"/>
              </a:ext>
            </a:extLst>
          </p:cNvPr>
          <p:cNvSpPr>
            <a:spLocks noGrp="1"/>
          </p:cNvSpPr>
          <p:nvPr>
            <p:ph type="dt" sz="half" idx="10"/>
          </p:nvPr>
        </p:nvSpPr>
        <p:spPr/>
        <p:txBody>
          <a:bodyPr/>
          <a:lstStyle/>
          <a:p>
            <a:fld id="{059C9C5A-D85C-A645-AB2A-C3DB8176224F}" type="datetimeFigureOut">
              <a:rPr lang="en-US" smtClean="0"/>
              <a:t>1/28/2025</a:t>
            </a:fld>
            <a:endParaRPr lang="en-US"/>
          </a:p>
        </p:txBody>
      </p:sp>
      <p:sp>
        <p:nvSpPr>
          <p:cNvPr id="8" name="Footer Placeholder 7">
            <a:extLst>
              <a:ext uri="{FF2B5EF4-FFF2-40B4-BE49-F238E27FC236}">
                <a16:creationId xmlns:a16="http://schemas.microsoft.com/office/drawing/2014/main" id="{B50B1149-62AA-8EDB-2374-DA7F477C47A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FA0BFA6-16EF-5647-BF69-2374CDB0F7B8}"/>
              </a:ext>
            </a:extLst>
          </p:cNvPr>
          <p:cNvSpPr>
            <a:spLocks noGrp="1"/>
          </p:cNvSpPr>
          <p:nvPr>
            <p:ph type="sldNum" sz="quarter" idx="12"/>
          </p:nvPr>
        </p:nvSpPr>
        <p:spPr/>
        <p:txBody>
          <a:bodyPr/>
          <a:lstStyle/>
          <a:p>
            <a:fld id="{3ECD21DD-51C7-064B-87EE-AC9468CBB1FE}" type="slidenum">
              <a:rPr lang="en-US" smtClean="0"/>
              <a:t>‹#›</a:t>
            </a:fld>
            <a:endParaRPr lang="en-US"/>
          </a:p>
        </p:txBody>
      </p:sp>
    </p:spTree>
    <p:extLst>
      <p:ext uri="{BB962C8B-B14F-4D97-AF65-F5344CB8AC3E}">
        <p14:creationId xmlns:p14="http://schemas.microsoft.com/office/powerpoint/2010/main" val="34494638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F4D7EA-78D9-E4EF-1040-2D7363458AB7}"/>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D1C8534F-0264-EC2E-4420-41EACF3B7E6C}"/>
              </a:ext>
            </a:extLst>
          </p:cNvPr>
          <p:cNvSpPr>
            <a:spLocks noGrp="1"/>
          </p:cNvSpPr>
          <p:nvPr>
            <p:ph type="dt" sz="half" idx="10"/>
          </p:nvPr>
        </p:nvSpPr>
        <p:spPr/>
        <p:txBody>
          <a:bodyPr/>
          <a:lstStyle/>
          <a:p>
            <a:fld id="{059C9C5A-D85C-A645-AB2A-C3DB8176224F}" type="datetimeFigureOut">
              <a:rPr lang="en-US" smtClean="0"/>
              <a:t>1/28/2025</a:t>
            </a:fld>
            <a:endParaRPr lang="en-US"/>
          </a:p>
        </p:txBody>
      </p:sp>
      <p:sp>
        <p:nvSpPr>
          <p:cNvPr id="4" name="Footer Placeholder 3">
            <a:extLst>
              <a:ext uri="{FF2B5EF4-FFF2-40B4-BE49-F238E27FC236}">
                <a16:creationId xmlns:a16="http://schemas.microsoft.com/office/drawing/2014/main" id="{E7477785-01BF-771E-B099-6E0071390DE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F949EAE4-93E2-7D0B-B60D-A7B9A965CAC8}"/>
              </a:ext>
            </a:extLst>
          </p:cNvPr>
          <p:cNvSpPr>
            <a:spLocks noGrp="1"/>
          </p:cNvSpPr>
          <p:nvPr>
            <p:ph type="sldNum" sz="quarter" idx="12"/>
          </p:nvPr>
        </p:nvSpPr>
        <p:spPr/>
        <p:txBody>
          <a:bodyPr/>
          <a:lstStyle/>
          <a:p>
            <a:fld id="{3ECD21DD-51C7-064B-87EE-AC9468CBB1FE}" type="slidenum">
              <a:rPr lang="en-US" smtClean="0"/>
              <a:t>‹#›</a:t>
            </a:fld>
            <a:endParaRPr lang="en-US"/>
          </a:p>
        </p:txBody>
      </p:sp>
    </p:spTree>
    <p:extLst>
      <p:ext uri="{BB962C8B-B14F-4D97-AF65-F5344CB8AC3E}">
        <p14:creationId xmlns:p14="http://schemas.microsoft.com/office/powerpoint/2010/main" val="34645508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B653902-46A0-7C32-A0B9-AFE6FC00C8DE}"/>
              </a:ext>
            </a:extLst>
          </p:cNvPr>
          <p:cNvSpPr>
            <a:spLocks noGrp="1"/>
          </p:cNvSpPr>
          <p:nvPr>
            <p:ph type="dt" sz="half" idx="10"/>
          </p:nvPr>
        </p:nvSpPr>
        <p:spPr/>
        <p:txBody>
          <a:bodyPr/>
          <a:lstStyle/>
          <a:p>
            <a:fld id="{059C9C5A-D85C-A645-AB2A-C3DB8176224F}" type="datetimeFigureOut">
              <a:rPr lang="en-US" smtClean="0"/>
              <a:t>1/28/2025</a:t>
            </a:fld>
            <a:endParaRPr lang="en-US"/>
          </a:p>
        </p:txBody>
      </p:sp>
      <p:sp>
        <p:nvSpPr>
          <p:cNvPr id="3" name="Footer Placeholder 2">
            <a:extLst>
              <a:ext uri="{FF2B5EF4-FFF2-40B4-BE49-F238E27FC236}">
                <a16:creationId xmlns:a16="http://schemas.microsoft.com/office/drawing/2014/main" id="{8D9DCE71-3629-4556-661C-F66F9678A97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0D28411-73C4-7273-37DD-B37E76C73D5A}"/>
              </a:ext>
            </a:extLst>
          </p:cNvPr>
          <p:cNvSpPr>
            <a:spLocks noGrp="1"/>
          </p:cNvSpPr>
          <p:nvPr>
            <p:ph type="sldNum" sz="quarter" idx="12"/>
          </p:nvPr>
        </p:nvSpPr>
        <p:spPr/>
        <p:txBody>
          <a:bodyPr/>
          <a:lstStyle/>
          <a:p>
            <a:fld id="{3ECD21DD-51C7-064B-87EE-AC9468CBB1FE}" type="slidenum">
              <a:rPr lang="en-US" smtClean="0"/>
              <a:t>‹#›</a:t>
            </a:fld>
            <a:endParaRPr lang="en-US"/>
          </a:p>
        </p:txBody>
      </p:sp>
    </p:spTree>
    <p:extLst>
      <p:ext uri="{BB962C8B-B14F-4D97-AF65-F5344CB8AC3E}">
        <p14:creationId xmlns:p14="http://schemas.microsoft.com/office/powerpoint/2010/main" val="33952607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010820-DC66-3010-DCF2-E39BAA01FEAD}"/>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E46B796F-789E-B591-5E23-C3A4BC6DA60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1498A8FF-7D59-0594-B7AE-C3858CBDF5D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F0B95744-0845-7358-E6E3-1C1EC11EB366}"/>
              </a:ext>
            </a:extLst>
          </p:cNvPr>
          <p:cNvSpPr>
            <a:spLocks noGrp="1"/>
          </p:cNvSpPr>
          <p:nvPr>
            <p:ph type="dt" sz="half" idx="10"/>
          </p:nvPr>
        </p:nvSpPr>
        <p:spPr/>
        <p:txBody>
          <a:bodyPr/>
          <a:lstStyle/>
          <a:p>
            <a:fld id="{059C9C5A-D85C-A645-AB2A-C3DB8176224F}" type="datetimeFigureOut">
              <a:rPr lang="en-US" smtClean="0"/>
              <a:t>1/28/2025</a:t>
            </a:fld>
            <a:endParaRPr lang="en-US"/>
          </a:p>
        </p:txBody>
      </p:sp>
      <p:sp>
        <p:nvSpPr>
          <p:cNvPr id="6" name="Footer Placeholder 5">
            <a:extLst>
              <a:ext uri="{FF2B5EF4-FFF2-40B4-BE49-F238E27FC236}">
                <a16:creationId xmlns:a16="http://schemas.microsoft.com/office/drawing/2014/main" id="{00946830-8415-866B-8967-9289944EAF8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692C81E-09A9-DC89-12F7-87A32E977FCB}"/>
              </a:ext>
            </a:extLst>
          </p:cNvPr>
          <p:cNvSpPr>
            <a:spLocks noGrp="1"/>
          </p:cNvSpPr>
          <p:nvPr>
            <p:ph type="sldNum" sz="quarter" idx="12"/>
          </p:nvPr>
        </p:nvSpPr>
        <p:spPr/>
        <p:txBody>
          <a:bodyPr/>
          <a:lstStyle/>
          <a:p>
            <a:fld id="{3ECD21DD-51C7-064B-87EE-AC9468CBB1FE}" type="slidenum">
              <a:rPr lang="en-US" smtClean="0"/>
              <a:t>‹#›</a:t>
            </a:fld>
            <a:endParaRPr lang="en-US"/>
          </a:p>
        </p:txBody>
      </p:sp>
    </p:spTree>
    <p:extLst>
      <p:ext uri="{BB962C8B-B14F-4D97-AF65-F5344CB8AC3E}">
        <p14:creationId xmlns:p14="http://schemas.microsoft.com/office/powerpoint/2010/main" val="25270484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C5DC6E-8D9C-DD77-C623-4E8EFAF467CD}"/>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97358361-3F25-635A-A579-4DC8A2496BE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E9B8438-E083-2F68-F86F-C96C74640D9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1FE2844-78EC-D8EC-0A45-092DA176AAA2}"/>
              </a:ext>
            </a:extLst>
          </p:cNvPr>
          <p:cNvSpPr>
            <a:spLocks noGrp="1"/>
          </p:cNvSpPr>
          <p:nvPr>
            <p:ph type="dt" sz="half" idx="10"/>
          </p:nvPr>
        </p:nvSpPr>
        <p:spPr/>
        <p:txBody>
          <a:bodyPr/>
          <a:lstStyle/>
          <a:p>
            <a:fld id="{059C9C5A-D85C-A645-AB2A-C3DB8176224F}" type="datetimeFigureOut">
              <a:rPr lang="en-US" smtClean="0"/>
              <a:t>1/28/2025</a:t>
            </a:fld>
            <a:endParaRPr lang="en-US"/>
          </a:p>
        </p:txBody>
      </p:sp>
      <p:sp>
        <p:nvSpPr>
          <p:cNvPr id="6" name="Footer Placeholder 5">
            <a:extLst>
              <a:ext uri="{FF2B5EF4-FFF2-40B4-BE49-F238E27FC236}">
                <a16:creationId xmlns:a16="http://schemas.microsoft.com/office/drawing/2014/main" id="{4793C3C9-6982-BB1F-698D-0C24EA9DC66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6DA84F1-BC0A-5F5D-6FE9-1F9DEF1EC42B}"/>
              </a:ext>
            </a:extLst>
          </p:cNvPr>
          <p:cNvSpPr>
            <a:spLocks noGrp="1"/>
          </p:cNvSpPr>
          <p:nvPr>
            <p:ph type="sldNum" sz="quarter" idx="12"/>
          </p:nvPr>
        </p:nvSpPr>
        <p:spPr/>
        <p:txBody>
          <a:bodyPr/>
          <a:lstStyle/>
          <a:p>
            <a:fld id="{3ECD21DD-51C7-064B-87EE-AC9468CBB1FE}" type="slidenum">
              <a:rPr lang="en-US" smtClean="0"/>
              <a:t>‹#›</a:t>
            </a:fld>
            <a:endParaRPr lang="en-US"/>
          </a:p>
        </p:txBody>
      </p:sp>
    </p:spTree>
    <p:extLst>
      <p:ext uri="{BB962C8B-B14F-4D97-AF65-F5344CB8AC3E}">
        <p14:creationId xmlns:p14="http://schemas.microsoft.com/office/powerpoint/2010/main" val="10004794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F150991-9956-C6E9-9DD5-B49DA405254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CB1B8EC5-0966-18EA-9E0A-16D60BE67AB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81743260-3C0E-F369-DDE4-FBF4B5AF0DB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59C9C5A-D85C-A645-AB2A-C3DB8176224F}" type="datetimeFigureOut">
              <a:rPr lang="en-US" smtClean="0"/>
              <a:t>1/28/2025</a:t>
            </a:fld>
            <a:endParaRPr lang="en-US"/>
          </a:p>
        </p:txBody>
      </p:sp>
      <p:sp>
        <p:nvSpPr>
          <p:cNvPr id="5" name="Footer Placeholder 4">
            <a:extLst>
              <a:ext uri="{FF2B5EF4-FFF2-40B4-BE49-F238E27FC236}">
                <a16:creationId xmlns:a16="http://schemas.microsoft.com/office/drawing/2014/main" id="{1BA3B8E8-7E62-9B45-0F6A-8A2934E4372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C78E30DE-DBF5-0942-6062-E4568A2632C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ECD21DD-51C7-064B-87EE-AC9468CBB1FE}" type="slidenum">
              <a:rPr lang="en-US" smtClean="0"/>
              <a:t>‹#›</a:t>
            </a:fld>
            <a:endParaRPr lang="en-US"/>
          </a:p>
        </p:txBody>
      </p:sp>
    </p:spTree>
    <p:extLst>
      <p:ext uri="{BB962C8B-B14F-4D97-AF65-F5344CB8AC3E}">
        <p14:creationId xmlns:p14="http://schemas.microsoft.com/office/powerpoint/2010/main" val="9711290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dirty="0"/>
              <a:t>1/28/2025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dirty="0"/>
              <a:t>‹#›</a:t>
            </a:fld>
            <a:endParaRPr lang="en-US"/>
          </a:p>
        </p:txBody>
      </p:sp>
    </p:spTree>
    <p:extLst>
      <p:ext uri="{BB962C8B-B14F-4D97-AF65-F5344CB8AC3E}">
        <p14:creationId xmlns:p14="http://schemas.microsoft.com/office/powerpoint/2010/main" val="435322728"/>
      </p:ext>
    </p:extLst>
  </p:cSld>
  <p:clrMap bg1="lt1" tx1="dk1" bg2="lt2" tx2="dk2" accent1="accent1" accent2="accent2" accent3="accent3" accent4="accent4" accent5="accent5" accent6="accent6" hlink="hlink" folHlink="folHlink"/>
  <p:sldLayoutIdLst>
    <p:sldLayoutId id="2147483763" r:id="rId1"/>
    <p:sldLayoutId id="2147483764" r:id="rId2"/>
    <p:sldLayoutId id="2147483765" r:id="rId3"/>
    <p:sldLayoutId id="2147483766" r:id="rId4"/>
    <p:sldLayoutId id="2147483767" r:id="rId5"/>
    <p:sldLayoutId id="2147483768" r:id="rId6"/>
    <p:sldLayoutId id="2147483769" r:id="rId7"/>
    <p:sldLayoutId id="2147483770" r:id="rId8"/>
    <p:sldLayoutId id="2147483771" r:id="rId9"/>
    <p:sldLayoutId id="2147483772" r:id="rId10"/>
    <p:sldLayoutId id="214748377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8" Type="http://schemas.openxmlformats.org/officeDocument/2006/relationships/image" Target="../media/image28.jp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9.xml"/><Relationship Id="rId1" Type="http://schemas.openxmlformats.org/officeDocument/2006/relationships/slideLayout" Target="../slideLayouts/slideLayout13.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hyperlink" Target="https://coolschmool.com/news/this-is-fake-diy-online" TargetMode="External"/><Relationship Id="rId7" Type="http://schemas.openxmlformats.org/officeDocument/2006/relationships/hyperlink" Target="https://blog.royalhistsoc.org/2024/08/01/towards-a-creative-antifascist-pedagogy-zine-making-in-the-classroom/" TargetMode="External"/><Relationship Id="rId2" Type="http://schemas.openxmlformats.org/officeDocument/2006/relationships/hyperlink" Target="https://www.tumblr.com/poczineproject/53116350336/lets-talk-about-zines-in-the-classroompros-and" TargetMode="External"/><Relationship Id="rId1" Type="http://schemas.openxmlformats.org/officeDocument/2006/relationships/slideLayout" Target="../slideLayouts/slideLayout2.xml"/><Relationship Id="rId6" Type="http://schemas.openxmlformats.org/officeDocument/2006/relationships/hyperlink" Target="https://doi.org/10.1080/0740770X.2012.721082" TargetMode="External"/><Relationship Id="rId5" Type="http://schemas.openxmlformats.org/officeDocument/2006/relationships/hyperlink" Target="http://www.jstor.org/stable/j.ctt14bsx7w" TargetMode="External"/><Relationship Id="rId4" Type="http://schemas.openxmlformats.org/officeDocument/2006/relationships/hyperlink" Target="https://www.jstor.org/stable/10.5406/femteacher.24.3.0155" TargetMode="External"/></Relationships>
</file>

<file path=ppt/slides/_rels/slide14.xml.rels><?xml version="1.0" encoding="UTF-8" standalone="yes"?>
<Relationships xmlns="http://schemas.openxmlformats.org/package/2006/relationships"><Relationship Id="rId3" Type="http://schemas.openxmlformats.org/officeDocument/2006/relationships/hyperlink" Target="https://commons.wikimedia.org/wiki/File:SF_punk_zines_at_Prelinger_Library.jpg" TargetMode="External"/><Relationship Id="rId2" Type="http://schemas.openxmlformats.org/officeDocument/2006/relationships/hyperlink" Target="https://www.flickr.com/photos/tuttlibrary/70948329" TargetMode="External"/><Relationship Id="rId1" Type="http://schemas.openxmlformats.org/officeDocument/2006/relationships/slideLayout" Target="../slideLayouts/slideLayout2.xml"/><Relationship Id="rId4" Type="http://schemas.openxmlformats.org/officeDocument/2006/relationships/hyperlink" Target="https://en.wikibooks.org/wiki/Zine_Making#/media/File:Zines-fromlondonsymp07.jpg" TargetMode="External"/></Relationships>
</file>

<file path=ppt/slides/_rels/slide15.xml.rels><?xml version="1.0" encoding="UTF-8" standalone="yes"?>
<Relationships xmlns="http://schemas.openxmlformats.org/package/2006/relationships"><Relationship Id="rId8" Type="http://schemas.openxmlformats.org/officeDocument/2006/relationships/hyperlink" Target="https://ebookcentral-proquest-com.yorksj.idm.oclc.org/lib/yorksj/detail.action?docID=865810" TargetMode="External"/><Relationship Id="rId3" Type="http://schemas.openxmlformats.org/officeDocument/2006/relationships/hyperlink" Target="https://doi.org/10.1086/703341" TargetMode="External"/><Relationship Id="rId7" Type="http://schemas.openxmlformats.org/officeDocument/2006/relationships/hyperlink" Target="https://wowlit.org/on-line-publications/stories/volume-ix-issue-1/5/" TargetMode="External"/><Relationship Id="rId2" Type="http://schemas.openxmlformats.org/officeDocument/2006/relationships/hyperlink" Target="https://lgbtqdigitalcollaboratory.org/zine-digitization-and-accessibility/" TargetMode="External"/><Relationship Id="rId1" Type="http://schemas.openxmlformats.org/officeDocument/2006/relationships/slideLayout" Target="../slideLayouts/slideLayout2.xml"/><Relationship Id="rId6" Type="http://schemas.openxmlformats.org/officeDocument/2006/relationships/hyperlink" Target="https://www.jstor.org/stable/26975598" TargetMode="External"/><Relationship Id="rId5" Type="http://schemas.openxmlformats.org/officeDocument/2006/relationships/hyperlink" Target="https://search-ebscohost-com.yorksj.idm.oclc.org/login.aspx?direct=true&amp;db=edsjsr&amp;AN=edsjsr.1395861&amp;site=eds-live&amp;scope=site" TargetMode="External"/><Relationship Id="rId4" Type="http://schemas.openxmlformats.org/officeDocument/2006/relationships/hyperlink" Target="https://thepolyphony.org/2021/05/14/take-it-back-zines-madness-and-mental-health"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3.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1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5.xml"/><Relationship Id="rId1" Type="http://schemas.openxmlformats.org/officeDocument/2006/relationships/slideLayout" Target="../slideLayouts/slideLayout13.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13.xml"/><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 name="Rectangle 13">
            <a:extLst>
              <a:ext uri="{FF2B5EF4-FFF2-40B4-BE49-F238E27FC236}">
                <a16:creationId xmlns:a16="http://schemas.microsoft.com/office/drawing/2014/main" id="{80DF40B2-80F7-4E71-B46C-284163F3654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36A6141-C1BE-587A-A3F2-B3A97FC9825F}"/>
              </a:ext>
            </a:extLst>
          </p:cNvPr>
          <p:cNvSpPr>
            <a:spLocks noGrp="1"/>
          </p:cNvSpPr>
          <p:nvPr>
            <p:ph type="ctrTitle"/>
          </p:nvPr>
        </p:nvSpPr>
        <p:spPr>
          <a:xfrm>
            <a:off x="838199" y="548464"/>
            <a:ext cx="5829301" cy="2228074"/>
          </a:xfrm>
        </p:spPr>
        <p:txBody>
          <a:bodyPr vert="horz" lIns="91440" tIns="45720" rIns="91440" bIns="45720" rtlCol="0" anchor="ctr">
            <a:noAutofit/>
          </a:bodyPr>
          <a:lstStyle/>
          <a:p>
            <a:pPr algn="l"/>
            <a:r>
              <a:rPr lang="en-US" sz="4000" dirty="0"/>
              <a:t>Get stuck in! Engaging head, heart and hands with zine-making in the classroom</a:t>
            </a:r>
          </a:p>
        </p:txBody>
      </p:sp>
      <p:sp>
        <p:nvSpPr>
          <p:cNvPr id="3" name="Subtitle 2">
            <a:extLst>
              <a:ext uri="{FF2B5EF4-FFF2-40B4-BE49-F238E27FC236}">
                <a16:creationId xmlns:a16="http://schemas.microsoft.com/office/drawing/2014/main" id="{66189C27-ADB3-847B-28C3-48D1D1AAED5D}"/>
              </a:ext>
            </a:extLst>
          </p:cNvPr>
          <p:cNvSpPr>
            <a:spLocks noGrp="1"/>
          </p:cNvSpPr>
          <p:nvPr>
            <p:ph type="subTitle" idx="1"/>
          </p:nvPr>
        </p:nvSpPr>
        <p:spPr>
          <a:xfrm>
            <a:off x="838201" y="2962279"/>
            <a:ext cx="5753099" cy="3143241"/>
          </a:xfrm>
        </p:spPr>
        <p:txBody>
          <a:bodyPr vert="horz" lIns="91440" tIns="45720" rIns="91440" bIns="45720" rtlCol="0">
            <a:normAutofit/>
          </a:bodyPr>
          <a:lstStyle/>
          <a:p>
            <a:pPr indent="-228600" algn="l">
              <a:buFont typeface="Arial" panose="020B0604020202020204" pitchFamily="34" charset="0"/>
              <a:buChar char="•"/>
            </a:pPr>
            <a:endParaRPr lang="en-US" sz="2000" dirty="0"/>
          </a:p>
          <a:p>
            <a:pPr algn="l"/>
            <a:r>
              <a:rPr lang="en-US" sz="2000" dirty="0"/>
              <a:t>Dr. Katharine Terrell, FHEA, University of Glasgow </a:t>
            </a:r>
          </a:p>
          <a:p>
            <a:pPr algn="l"/>
            <a:r>
              <a:rPr lang="en-US" sz="2000" dirty="0"/>
              <a:t>City of Glasgow College Learning and Teaching Conference</a:t>
            </a:r>
          </a:p>
          <a:p>
            <a:pPr algn="l"/>
            <a:r>
              <a:rPr lang="en-US" sz="2000" dirty="0"/>
              <a:t>21</a:t>
            </a:r>
            <a:r>
              <a:rPr lang="en-US" sz="2000" baseline="30000" dirty="0"/>
              <a:t>st</a:t>
            </a:r>
            <a:r>
              <a:rPr lang="en-US" sz="2000" dirty="0"/>
              <a:t> January 2025</a:t>
            </a:r>
          </a:p>
        </p:txBody>
      </p:sp>
      <p:grpSp>
        <p:nvGrpSpPr>
          <p:cNvPr id="17" name="Group 16" descr="A variety of zines in different colours and designs, A5 size. Titles include Too Cool for Skool! and Estrus no. 3">
            <a:extLst>
              <a:ext uri="{FF2B5EF4-FFF2-40B4-BE49-F238E27FC236}">
                <a16:creationId xmlns:a16="http://schemas.microsoft.com/office/drawing/2014/main" id="{D4F4CA14-2B4B-7DCA-520F-042E42D1818C}"/>
              </a:ext>
            </a:extLst>
          </p:cNvPr>
          <p:cNvGrpSpPr/>
          <p:nvPr/>
        </p:nvGrpSpPr>
        <p:grpSpPr>
          <a:xfrm>
            <a:off x="7032171" y="0"/>
            <a:ext cx="5162551" cy="6857990"/>
            <a:chOff x="7032171" y="0"/>
            <a:chExt cx="5162551" cy="6857990"/>
          </a:xfrm>
        </p:grpSpPr>
        <p:pic>
          <p:nvPicPr>
            <p:cNvPr id="9" name="Picture 8" descr="Various zines in a box">
              <a:extLst>
                <a:ext uri="{FF2B5EF4-FFF2-40B4-BE49-F238E27FC236}">
                  <a16:creationId xmlns:a16="http://schemas.microsoft.com/office/drawing/2014/main" id="{62CAE876-9D6F-AE5A-57A9-2D0B53443ECC}"/>
                </a:ext>
              </a:extLst>
            </p:cNvPr>
            <p:cNvPicPr>
              <a:picLocks noChangeAspect="1"/>
            </p:cNvPicPr>
            <p:nvPr/>
          </p:nvPicPr>
          <p:blipFill rotWithShape="1">
            <a:blip r:embed="rId2">
              <a:extLst>
                <a:ext uri="{28A0092B-C50C-407E-A947-70E740481C1C}">
                  <a14:useLocalDpi xmlns:a14="http://schemas.microsoft.com/office/drawing/2010/main" val="0"/>
                </a:ext>
              </a:extLst>
            </a:blip>
            <a:srcRect l="16443" t="4267" r="11671"/>
            <a:stretch/>
          </p:blipFill>
          <p:spPr>
            <a:xfrm>
              <a:off x="7032172" y="0"/>
              <a:ext cx="5162550" cy="6857990"/>
            </a:xfrm>
            <a:prstGeom prst="rect">
              <a:avLst/>
            </a:prstGeom>
            <a:effectLst/>
          </p:spPr>
        </p:pic>
        <p:sp>
          <p:nvSpPr>
            <p:cNvPr id="11" name="TextBox 10">
              <a:extLst>
                <a:ext uri="{FF2B5EF4-FFF2-40B4-BE49-F238E27FC236}">
                  <a16:creationId xmlns:a16="http://schemas.microsoft.com/office/drawing/2014/main" id="{7E1E7DE2-DC68-8300-0D76-D2A604F86B73}"/>
                </a:ext>
              </a:extLst>
            </p:cNvPr>
            <p:cNvSpPr txBox="1"/>
            <p:nvPr/>
          </p:nvSpPr>
          <p:spPr>
            <a:xfrm>
              <a:off x="7032171" y="6487297"/>
              <a:ext cx="5156779" cy="369332"/>
            </a:xfrm>
            <a:prstGeom prst="rect">
              <a:avLst/>
            </a:prstGeom>
            <a:solidFill>
              <a:schemeClr val="bg1"/>
            </a:solidFill>
          </p:spPr>
          <p:txBody>
            <a:bodyPr wrap="square" rtlCol="0">
              <a:spAutoFit/>
            </a:bodyPr>
            <a:lstStyle/>
            <a:p>
              <a:r>
                <a:rPr lang="en-GB" dirty="0"/>
                <a:t>SF punk zines at </a:t>
              </a:r>
              <a:r>
                <a:rPr lang="en-GB" dirty="0" err="1"/>
                <a:t>Prelinger</a:t>
              </a:r>
              <a:r>
                <a:rPr lang="en-GB" dirty="0"/>
                <a:t> Library (</a:t>
              </a:r>
              <a:r>
                <a:rPr lang="en-GB" dirty="0" err="1"/>
                <a:t>Eyink</a:t>
              </a:r>
              <a:r>
                <a:rPr lang="en-GB" dirty="0"/>
                <a:t>, 2012)</a:t>
              </a:r>
              <a:r>
                <a:rPr lang="en-GB" i="1" dirty="0"/>
                <a:t> </a:t>
              </a:r>
            </a:p>
          </p:txBody>
        </p:sp>
      </p:grpSp>
    </p:spTree>
    <p:extLst>
      <p:ext uri="{BB962C8B-B14F-4D97-AF65-F5344CB8AC3E}">
        <p14:creationId xmlns:p14="http://schemas.microsoft.com/office/powerpoint/2010/main" val="101141627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42" name="Rectangle 1041">
            <a:extLst>
              <a:ext uri="{FF2B5EF4-FFF2-40B4-BE49-F238E27FC236}">
                <a16:creationId xmlns:a16="http://schemas.microsoft.com/office/drawing/2014/main" id="{80DF40B2-80F7-4E71-B46C-284163F3654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5">
            <a:extLst>
              <a:ext uri="{FF2B5EF4-FFF2-40B4-BE49-F238E27FC236}">
                <a16:creationId xmlns:a16="http://schemas.microsoft.com/office/drawing/2014/main" id="{0153CA91-DB00-9FB9-A7AE-8EE22DC6E25E}"/>
              </a:ext>
            </a:extLst>
          </p:cNvPr>
          <p:cNvSpPr>
            <a:spLocks noGrp="1"/>
          </p:cNvSpPr>
          <p:nvPr>
            <p:ph type="title"/>
          </p:nvPr>
        </p:nvSpPr>
        <p:spPr>
          <a:xfrm>
            <a:off x="838199" y="548464"/>
            <a:ext cx="3807187" cy="2228074"/>
          </a:xfrm>
        </p:spPr>
        <p:txBody>
          <a:bodyPr vert="horz" lIns="91440" tIns="45720" rIns="91440" bIns="45720" rtlCol="0" anchor="ctr">
            <a:normAutofit/>
          </a:bodyPr>
          <a:lstStyle/>
          <a:p>
            <a:r>
              <a:rPr lang="en-US" sz="4000"/>
              <a:t>Appropriate, or appropriative?</a:t>
            </a:r>
          </a:p>
          <a:p>
            <a:endParaRPr lang="en-US" sz="4000"/>
          </a:p>
        </p:txBody>
      </p:sp>
      <p:sp>
        <p:nvSpPr>
          <p:cNvPr id="4" name="TextBox 3">
            <a:extLst>
              <a:ext uri="{FF2B5EF4-FFF2-40B4-BE49-F238E27FC236}">
                <a16:creationId xmlns:a16="http://schemas.microsoft.com/office/drawing/2014/main" id="{8653C53F-5F93-6C5E-0794-60AB4B772425}"/>
              </a:ext>
            </a:extLst>
          </p:cNvPr>
          <p:cNvSpPr txBox="1"/>
          <p:nvPr/>
        </p:nvSpPr>
        <p:spPr>
          <a:xfrm>
            <a:off x="838201" y="2962279"/>
            <a:ext cx="4581524" cy="3143241"/>
          </a:xfrm>
          <a:prstGeom prst="rect">
            <a:avLst/>
          </a:prstGeom>
        </p:spPr>
        <p:txBody>
          <a:bodyPr vert="horz" lIns="91440" tIns="45720" rIns="91440" bIns="45720" rtlCol="0">
            <a:normAutofit/>
          </a:bodyPr>
          <a:lstStyle/>
          <a:p>
            <a:pPr indent="-228600">
              <a:lnSpc>
                <a:spcPct val="90000"/>
              </a:lnSpc>
              <a:spcAft>
                <a:spcPts val="600"/>
              </a:spcAft>
              <a:buFont typeface="Arial" panose="020B0604020202020204" pitchFamily="34" charset="0"/>
              <a:buChar char="•"/>
            </a:pPr>
            <a:r>
              <a:rPr lang="en-US" sz="2000" dirty="0"/>
              <a:t>“</a:t>
            </a:r>
            <a:r>
              <a:rPr lang="en-US" sz="2000" b="0" i="0" u="none" strike="noStrike" dirty="0">
                <a:effectLst/>
              </a:rPr>
              <a:t>zines are motivated by passion not profit” but have been </a:t>
            </a:r>
            <a:r>
              <a:rPr lang="en-US" sz="2000" dirty="0"/>
              <a:t>“</a:t>
            </a:r>
            <a:r>
              <a:rPr lang="en-US" sz="2000" b="0" i="0" u="none" strike="noStrike" dirty="0">
                <a:effectLst/>
              </a:rPr>
              <a:t>co-opted by </a:t>
            </a:r>
            <a:r>
              <a:rPr lang="en-US" sz="2000" b="0" i="0" u="none" strike="noStrike" dirty="0" err="1">
                <a:effectLst/>
              </a:rPr>
              <a:t>organisations</a:t>
            </a:r>
            <a:r>
              <a:rPr lang="en-US" sz="2000" b="0" i="0" u="none" strike="noStrike" dirty="0">
                <a:effectLst/>
              </a:rPr>
              <a:t> and brands as a way to make a profit or to elevate their status, using </a:t>
            </a:r>
            <a:r>
              <a:rPr lang="en-US" sz="2000" b="0" i="0" u="none" strike="noStrike" dirty="0" err="1">
                <a:effectLst/>
              </a:rPr>
              <a:t>diy</a:t>
            </a:r>
            <a:r>
              <a:rPr lang="en-US" sz="2000" b="0" i="0" u="none" strike="noStrike" dirty="0">
                <a:effectLst/>
              </a:rPr>
              <a:t> as an aesthetic</a:t>
            </a:r>
            <a:r>
              <a:rPr lang="en-US" sz="2000" b="0" i="0" dirty="0">
                <a:effectLst/>
              </a:rPr>
              <a:t>” (Casio, 2019)</a:t>
            </a:r>
          </a:p>
          <a:p>
            <a:pPr indent="-228600">
              <a:lnSpc>
                <a:spcPct val="90000"/>
              </a:lnSpc>
              <a:spcAft>
                <a:spcPts val="600"/>
              </a:spcAft>
              <a:buFont typeface="Arial" panose="020B0604020202020204" pitchFamily="34" charset="0"/>
              <a:buChar char="•"/>
            </a:pPr>
            <a:r>
              <a:rPr lang="en-US" sz="2000" dirty="0"/>
              <a:t>Understand zines and use them thoughtfully.</a:t>
            </a:r>
          </a:p>
          <a:p>
            <a:pPr indent="-228600">
              <a:lnSpc>
                <a:spcPct val="90000"/>
              </a:lnSpc>
              <a:spcAft>
                <a:spcPts val="600"/>
              </a:spcAft>
              <a:buFont typeface="Arial" panose="020B0604020202020204" pitchFamily="34" charset="0"/>
              <a:buChar char="•"/>
            </a:pPr>
            <a:endParaRPr lang="en-US" sz="2000" dirty="0"/>
          </a:p>
        </p:txBody>
      </p:sp>
      <p:pic>
        <p:nvPicPr>
          <p:cNvPr id="1026" name="Picture 2" descr="This is fake diy">
            <a:extLst>
              <a:ext uri="{FF2B5EF4-FFF2-40B4-BE49-F238E27FC236}">
                <a16:creationId xmlns:a16="http://schemas.microsoft.com/office/drawing/2014/main" id="{24D4892A-B9E1-447C-39F8-63534EE77B6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41529" r="806"/>
          <a:stretch/>
        </p:blipFill>
        <p:spPr bwMode="auto">
          <a:xfrm>
            <a:off x="7201912" y="0"/>
            <a:ext cx="4990089" cy="6858000"/>
          </a:xfrm>
          <a:prstGeom prst="rect">
            <a:avLst/>
          </a:prstGeom>
          <a:noFill/>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42466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8" name="Rectangle 107">
            <a:extLst>
              <a:ext uri="{FF2B5EF4-FFF2-40B4-BE49-F238E27FC236}">
                <a16:creationId xmlns:a16="http://schemas.microsoft.com/office/drawing/2014/main" id="{955A2079-FA98-4876-80F0-72364A7D2EA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197733C-E1AD-4B7B-B8BD-BDBB48658AD2}"/>
              </a:ext>
            </a:extLst>
          </p:cNvPr>
          <p:cNvSpPr>
            <a:spLocks noGrp="1"/>
          </p:cNvSpPr>
          <p:nvPr>
            <p:ph type="title"/>
          </p:nvPr>
        </p:nvSpPr>
        <p:spPr>
          <a:xfrm>
            <a:off x="838200" y="557188"/>
            <a:ext cx="5673436" cy="1133499"/>
          </a:xfrm>
        </p:spPr>
        <p:txBody>
          <a:bodyPr>
            <a:normAutofit/>
          </a:bodyPr>
          <a:lstStyle/>
          <a:p>
            <a:r>
              <a:rPr lang="en-US" sz="4000" dirty="0"/>
              <a:t>Access and inclusion</a:t>
            </a:r>
            <a:endParaRPr lang="en-GB" sz="4000" dirty="0"/>
          </a:p>
        </p:txBody>
      </p:sp>
      <p:graphicFrame>
        <p:nvGraphicFramePr>
          <p:cNvPr id="90" name="Content Placeholder 24">
            <a:extLst>
              <a:ext uri="{FF2B5EF4-FFF2-40B4-BE49-F238E27FC236}">
                <a16:creationId xmlns:a16="http://schemas.microsoft.com/office/drawing/2014/main" id="{3AB4A8EF-4364-1F7C-3D04-E26D08ACA811}"/>
              </a:ext>
              <a:ext uri="{C183D7F6-B498-43B3-948B-1728B52AA6E4}">
                <adec:decorative xmlns:adec="http://schemas.microsoft.com/office/drawing/2017/decorative" val="1"/>
              </a:ext>
            </a:extLst>
          </p:cNvPr>
          <p:cNvGraphicFramePr>
            <a:graphicFrameLocks/>
          </p:cNvGraphicFramePr>
          <p:nvPr>
            <p:extLst>
              <p:ext uri="{D42A27DB-BD31-4B8C-83A1-F6EECF244321}">
                <p14:modId xmlns:p14="http://schemas.microsoft.com/office/powerpoint/2010/main" val="3137882027"/>
              </p:ext>
            </p:extLst>
          </p:nvPr>
        </p:nvGraphicFramePr>
        <p:xfrm>
          <a:off x="838200" y="2247874"/>
          <a:ext cx="10515600" cy="405293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4" name="Picture 3" descr="Hand reading brail">
            <a:extLst>
              <a:ext uri="{FF2B5EF4-FFF2-40B4-BE49-F238E27FC236}">
                <a16:creationId xmlns:a16="http://schemas.microsoft.com/office/drawing/2014/main" id="{72869AE1-FE6D-3C30-31DD-9121EE783F3E}"/>
              </a:ext>
            </a:extLst>
          </p:cNvPr>
          <p:cNvPicPr>
            <a:picLocks noChangeAspect="1"/>
          </p:cNvPicPr>
          <p:nvPr/>
        </p:nvPicPr>
        <p:blipFill>
          <a:blip r:embed="rId8"/>
          <a:srcRect l="50219"/>
          <a:stretch/>
        </p:blipFill>
        <p:spPr>
          <a:xfrm>
            <a:off x="7062280" y="0"/>
            <a:ext cx="5129719" cy="6858000"/>
          </a:xfrm>
          <a:prstGeom prst="rect">
            <a:avLst/>
          </a:prstGeom>
        </p:spPr>
      </p:pic>
    </p:spTree>
    <p:extLst>
      <p:ext uri="{BB962C8B-B14F-4D97-AF65-F5344CB8AC3E}">
        <p14:creationId xmlns:p14="http://schemas.microsoft.com/office/powerpoint/2010/main" val="22136902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3" name="Rectangle 142">
            <a:extLst>
              <a:ext uri="{FF2B5EF4-FFF2-40B4-BE49-F238E27FC236}">
                <a16:creationId xmlns:a16="http://schemas.microsoft.com/office/drawing/2014/main" id="{80DF40B2-80F7-4E71-B46C-284163F3654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290BCD9-B127-4DA4-9CDA-5EA918EA0945}"/>
              </a:ext>
            </a:extLst>
          </p:cNvPr>
          <p:cNvSpPr>
            <a:spLocks noGrp="1"/>
          </p:cNvSpPr>
          <p:nvPr>
            <p:ph type="title"/>
          </p:nvPr>
        </p:nvSpPr>
        <p:spPr>
          <a:xfrm>
            <a:off x="838199" y="548464"/>
            <a:ext cx="3807187" cy="2228074"/>
          </a:xfrm>
        </p:spPr>
        <p:txBody>
          <a:bodyPr>
            <a:normAutofit/>
          </a:bodyPr>
          <a:lstStyle/>
          <a:p>
            <a:r>
              <a:rPr lang="en-US" sz="4000"/>
              <a:t>Now try it for yourself!</a:t>
            </a:r>
          </a:p>
        </p:txBody>
      </p:sp>
      <p:sp>
        <p:nvSpPr>
          <p:cNvPr id="5" name="Content Placeholder 4">
            <a:extLst>
              <a:ext uri="{FF2B5EF4-FFF2-40B4-BE49-F238E27FC236}">
                <a16:creationId xmlns:a16="http://schemas.microsoft.com/office/drawing/2014/main" id="{36F62778-C976-2036-A72D-65088CEDAE20}"/>
              </a:ext>
            </a:extLst>
          </p:cNvPr>
          <p:cNvSpPr>
            <a:spLocks noGrp="1"/>
          </p:cNvSpPr>
          <p:nvPr>
            <p:ph idx="1"/>
          </p:nvPr>
        </p:nvSpPr>
        <p:spPr>
          <a:xfrm>
            <a:off x="838200" y="2776537"/>
            <a:ext cx="3419475" cy="3400425"/>
          </a:xfrm>
        </p:spPr>
        <p:txBody>
          <a:bodyPr>
            <a:normAutofit/>
          </a:bodyPr>
          <a:lstStyle/>
          <a:p>
            <a:r>
              <a:rPr lang="en-GB" sz="2000" dirty="0"/>
              <a:t>Pick a topic</a:t>
            </a:r>
          </a:p>
          <a:p>
            <a:r>
              <a:rPr lang="en-GB" sz="2000" dirty="0"/>
              <a:t>Fold up your paper</a:t>
            </a:r>
          </a:p>
          <a:p>
            <a:r>
              <a:rPr lang="en-GB" sz="2000" dirty="0"/>
              <a:t>Try out different techniques</a:t>
            </a:r>
          </a:p>
          <a:p>
            <a:r>
              <a:rPr lang="en-GB" sz="2000" dirty="0"/>
              <a:t>How could you use this for your teaching?</a:t>
            </a:r>
          </a:p>
        </p:txBody>
      </p:sp>
      <p:grpSp>
        <p:nvGrpSpPr>
          <p:cNvPr id="8" name="Group 7" descr="1. Fold any zine paper into eighths. 2. Cut along the horizontal center fold line so that the paper appears as shown. (This is most easily accomplished by folding the paper along the center vertical fold, cutting the horizontal fold to the next vertical fold.) 3. Fold paper in half along the horizontal line. Open the cut sections so as to push the vertical center folds away from each other and to push the far right and far left sections together. 4. Pinch or rub the folds to make them sharp and allow the booklet to lie flat.">
            <a:extLst>
              <a:ext uri="{FF2B5EF4-FFF2-40B4-BE49-F238E27FC236}">
                <a16:creationId xmlns:a16="http://schemas.microsoft.com/office/drawing/2014/main" id="{552E11E3-3BE7-29B9-34A5-E3B6147C836E}"/>
              </a:ext>
            </a:extLst>
          </p:cNvPr>
          <p:cNvGrpSpPr/>
          <p:nvPr/>
        </p:nvGrpSpPr>
        <p:grpSpPr>
          <a:xfrm>
            <a:off x="4333874" y="0"/>
            <a:ext cx="8084702" cy="6858000"/>
            <a:chOff x="4333874" y="0"/>
            <a:chExt cx="8084702" cy="6858000"/>
          </a:xfrm>
        </p:grpSpPr>
        <p:pic>
          <p:nvPicPr>
            <p:cNvPr id="3" name="Picture 2" descr="1. Fold any size paper into eighths. 2. Cut along the horizontal center fold line to that the paper appears as shown. (This is most easily accomplished by folding the paper along the center vertical fold, cutting the horizontal fold to the next vertical fold.) 3. Fold paper in half along the horizontal line. Open the cut sections so as to push the vertical center fols away from each other and to push the far right and far left sections together. 4. Pinch or rub the folds to make them sharp and to allow the booklet to lie flat.">
              <a:extLst>
                <a:ext uri="{FF2B5EF4-FFF2-40B4-BE49-F238E27FC236}">
                  <a16:creationId xmlns:a16="http://schemas.microsoft.com/office/drawing/2014/main" id="{EA981A02-1980-48CD-F178-A57A926BDFFE}"/>
                </a:ext>
              </a:extLst>
            </p:cNvPr>
            <p:cNvPicPr>
              <a:picLocks noChangeAspect="1"/>
            </p:cNvPicPr>
            <p:nvPr/>
          </p:nvPicPr>
          <p:blipFill>
            <a:blip r:embed="rId3"/>
            <a:srcRect l="638"/>
            <a:stretch/>
          </p:blipFill>
          <p:spPr>
            <a:xfrm>
              <a:off x="4333874" y="0"/>
              <a:ext cx="7855077" cy="6858000"/>
            </a:xfrm>
            <a:prstGeom prst="rect">
              <a:avLst/>
            </a:prstGeom>
          </p:spPr>
        </p:pic>
        <p:sp>
          <p:nvSpPr>
            <p:cNvPr id="7" name="TextBox 6">
              <a:extLst>
                <a:ext uri="{FF2B5EF4-FFF2-40B4-BE49-F238E27FC236}">
                  <a16:creationId xmlns:a16="http://schemas.microsoft.com/office/drawing/2014/main" id="{CB3D2D0E-664B-D28A-27A0-715B388698F7}"/>
                </a:ext>
              </a:extLst>
            </p:cNvPr>
            <p:cNvSpPr txBox="1"/>
            <p:nvPr/>
          </p:nvSpPr>
          <p:spPr>
            <a:xfrm>
              <a:off x="9111631" y="6459039"/>
              <a:ext cx="3306945" cy="369332"/>
            </a:xfrm>
            <a:prstGeom prst="rect">
              <a:avLst/>
            </a:prstGeom>
            <a:noFill/>
          </p:spPr>
          <p:txBody>
            <a:bodyPr wrap="square">
              <a:spAutoFit/>
            </a:bodyPr>
            <a:lstStyle/>
            <a:p>
              <a:r>
                <a:rPr lang="en-GB" dirty="0"/>
                <a:t>(</a:t>
              </a:r>
              <a:r>
                <a:rPr lang="en-GB" dirty="0" err="1"/>
                <a:t>Oslund</a:t>
              </a:r>
              <a:r>
                <a:rPr lang="en-GB" dirty="0"/>
                <a:t> &amp; Barton, 2017, p. 23). </a:t>
              </a:r>
            </a:p>
          </p:txBody>
        </p:sp>
      </p:grpSp>
    </p:spTree>
    <p:extLst>
      <p:ext uri="{BB962C8B-B14F-4D97-AF65-F5344CB8AC3E}">
        <p14:creationId xmlns:p14="http://schemas.microsoft.com/office/powerpoint/2010/main" val="1103467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F8AB5E-EA6D-4FD8-9D6D-40F987411C0D}"/>
              </a:ext>
            </a:extLst>
          </p:cNvPr>
          <p:cNvSpPr>
            <a:spLocks noGrp="1"/>
          </p:cNvSpPr>
          <p:nvPr>
            <p:ph type="title"/>
          </p:nvPr>
        </p:nvSpPr>
        <p:spPr/>
        <p:txBody>
          <a:bodyPr/>
          <a:lstStyle/>
          <a:p>
            <a:r>
              <a:rPr lang="en-GB" dirty="0"/>
              <a:t>References</a:t>
            </a:r>
          </a:p>
        </p:txBody>
      </p:sp>
      <p:sp>
        <p:nvSpPr>
          <p:cNvPr id="3" name="Content Placeholder 2">
            <a:extLst>
              <a:ext uri="{FF2B5EF4-FFF2-40B4-BE49-F238E27FC236}">
                <a16:creationId xmlns:a16="http://schemas.microsoft.com/office/drawing/2014/main" id="{A379D94D-AD96-4D31-8F38-936C6334E31A}"/>
              </a:ext>
            </a:extLst>
          </p:cNvPr>
          <p:cNvSpPr>
            <a:spLocks noGrp="1"/>
          </p:cNvSpPr>
          <p:nvPr>
            <p:ph idx="1"/>
          </p:nvPr>
        </p:nvSpPr>
        <p:spPr>
          <a:xfrm>
            <a:off x="838200" y="2018653"/>
            <a:ext cx="10642600" cy="4770074"/>
          </a:xfrm>
        </p:spPr>
        <p:txBody>
          <a:bodyPr>
            <a:normAutofit fontScale="40000" lnSpcReduction="20000"/>
          </a:bodyPr>
          <a:lstStyle/>
          <a:p>
            <a:pPr marL="0" indent="0" fontAlgn="base">
              <a:lnSpc>
                <a:spcPct val="120000"/>
              </a:lnSpc>
              <a:spcBef>
                <a:spcPts val="1125"/>
              </a:spcBef>
              <a:spcAft>
                <a:spcPts val="1125"/>
              </a:spcAft>
              <a:buNone/>
            </a:pPr>
            <a:r>
              <a:rPr lang="en-GB" sz="4200" dirty="0">
                <a:solidFill>
                  <a:srgbClr val="000000"/>
                </a:solidFill>
              </a:rPr>
              <a:t>Capistrano, D. 2013. ‘When zine-making in the classroom goes very wrong.’</a:t>
            </a:r>
            <a:r>
              <a:rPr lang="en-GB" sz="4200" i="1" dirty="0">
                <a:solidFill>
                  <a:srgbClr val="000000"/>
                </a:solidFill>
              </a:rPr>
              <a:t> </a:t>
            </a:r>
            <a:r>
              <a:rPr lang="en-GB" sz="4200" i="0" dirty="0">
                <a:solidFill>
                  <a:srgbClr val="000000"/>
                </a:solidFill>
                <a:effectLst/>
                <a:hlinkClick r:id="rId2"/>
              </a:rPr>
              <a:t>https://www.tumblr.com/poczineproject/53116350336/lets-talk-about-zines-in-the-classroompros-and</a:t>
            </a:r>
            <a:r>
              <a:rPr lang="en-GB" sz="4200" i="0" dirty="0">
                <a:solidFill>
                  <a:srgbClr val="000000"/>
                </a:solidFill>
                <a:effectLst/>
              </a:rPr>
              <a:t> </a:t>
            </a:r>
          </a:p>
          <a:p>
            <a:pPr marL="0" indent="0" fontAlgn="base">
              <a:lnSpc>
                <a:spcPct val="120000"/>
              </a:lnSpc>
              <a:spcBef>
                <a:spcPts val="1125"/>
              </a:spcBef>
              <a:spcAft>
                <a:spcPts val="1125"/>
              </a:spcAft>
              <a:buNone/>
            </a:pPr>
            <a:r>
              <a:rPr lang="en-GB" sz="4200" b="0" i="0" dirty="0">
                <a:solidFill>
                  <a:srgbClr val="000000"/>
                </a:solidFill>
                <a:effectLst/>
              </a:rPr>
              <a:t>Casio, H. 2019. ’</a:t>
            </a:r>
            <a:r>
              <a:rPr lang="en-GB" sz="4200" b="0" dirty="0">
                <a:solidFill>
                  <a:srgbClr val="000000"/>
                </a:solidFill>
                <a:effectLst/>
              </a:rPr>
              <a:t>This is fake </a:t>
            </a:r>
            <a:r>
              <a:rPr lang="en-GB" sz="4200" b="0" dirty="0" err="1">
                <a:solidFill>
                  <a:srgbClr val="000000"/>
                </a:solidFill>
                <a:effectLst/>
              </a:rPr>
              <a:t>diy</a:t>
            </a:r>
            <a:r>
              <a:rPr lang="en-GB" sz="4200" b="0" i="1" dirty="0">
                <a:solidFill>
                  <a:srgbClr val="000000"/>
                </a:solidFill>
                <a:effectLst/>
              </a:rPr>
              <a:t>.’ </a:t>
            </a:r>
            <a:r>
              <a:rPr lang="en-GB" sz="4200" b="0" i="0" dirty="0">
                <a:solidFill>
                  <a:srgbClr val="000000"/>
                </a:solidFill>
                <a:effectLst/>
              </a:rPr>
              <a:t>Cool </a:t>
            </a:r>
            <a:r>
              <a:rPr lang="en-GB" sz="4200" b="0" i="0" dirty="0" err="1">
                <a:solidFill>
                  <a:srgbClr val="000000"/>
                </a:solidFill>
                <a:effectLst/>
              </a:rPr>
              <a:t>Schmool</a:t>
            </a:r>
            <a:r>
              <a:rPr lang="en-GB" sz="4200" b="0" i="0" dirty="0">
                <a:solidFill>
                  <a:srgbClr val="000000"/>
                </a:solidFill>
                <a:effectLst/>
              </a:rPr>
              <a:t> Zines. </a:t>
            </a:r>
            <a:r>
              <a:rPr lang="en-GB" sz="4200" b="0" i="0" dirty="0">
                <a:solidFill>
                  <a:srgbClr val="000000"/>
                </a:solidFill>
                <a:effectLst/>
                <a:hlinkClick r:id="rId3"/>
              </a:rPr>
              <a:t>https://coolschmool.com/news/this-is-fake-diy-online</a:t>
            </a:r>
            <a:r>
              <a:rPr lang="en-GB" sz="4200" b="0" i="0" dirty="0">
                <a:solidFill>
                  <a:srgbClr val="000000"/>
                </a:solidFill>
                <a:effectLst/>
              </a:rPr>
              <a:t> </a:t>
            </a:r>
          </a:p>
          <a:p>
            <a:pPr marL="0" indent="0">
              <a:lnSpc>
                <a:spcPct val="120000"/>
              </a:lnSpc>
              <a:buNone/>
            </a:pPr>
            <a:r>
              <a:rPr lang="en-GB" sz="4200" b="0" i="0" u="none" strike="noStrike" dirty="0" err="1">
                <a:solidFill>
                  <a:srgbClr val="000000"/>
                </a:solidFill>
                <a:effectLst/>
              </a:rPr>
              <a:t>Creasap</a:t>
            </a:r>
            <a:r>
              <a:rPr lang="en-GB" sz="4200" b="0" i="0" u="none" strike="noStrike" dirty="0">
                <a:solidFill>
                  <a:srgbClr val="000000"/>
                </a:solidFill>
                <a:effectLst/>
              </a:rPr>
              <a:t>, K. 2014. Zine-making as feminist pedagogy. </a:t>
            </a:r>
            <a:r>
              <a:rPr lang="en-GB" sz="4200" b="0" i="1" u="none" strike="noStrike" dirty="0">
                <a:solidFill>
                  <a:srgbClr val="000000"/>
                </a:solidFill>
                <a:effectLst/>
              </a:rPr>
              <a:t>Feminist Teacher 24</a:t>
            </a:r>
            <a:r>
              <a:rPr lang="en-GB" sz="4200" b="0" i="0" u="none" strike="noStrike" dirty="0">
                <a:solidFill>
                  <a:srgbClr val="000000"/>
                </a:solidFill>
                <a:effectLst/>
              </a:rPr>
              <a:t>(3), pp. 155</a:t>
            </a:r>
            <a:r>
              <a:rPr lang="en-GB" sz="4200" dirty="0"/>
              <a:t>–</a:t>
            </a:r>
            <a:r>
              <a:rPr lang="en-GB" sz="4200" b="0" i="0" u="none" strike="noStrike" dirty="0">
                <a:solidFill>
                  <a:srgbClr val="000000"/>
                </a:solidFill>
                <a:effectLst/>
              </a:rPr>
              <a:t>168. </a:t>
            </a:r>
            <a:r>
              <a:rPr lang="en-GB" sz="4200" b="0" i="0" u="sng" strike="noStrike" dirty="0">
                <a:solidFill>
                  <a:srgbClr val="0563C1"/>
                </a:solidFill>
                <a:effectLst/>
                <a:hlinkClick r:id="rId4"/>
              </a:rPr>
              <a:t>https://www.jstor.org/stable/10.5406/femteacher.24.3.0155</a:t>
            </a:r>
            <a:r>
              <a:rPr lang="en-GB" sz="4200" b="0" i="0" u="none" strike="noStrike" dirty="0">
                <a:solidFill>
                  <a:srgbClr val="000000"/>
                </a:solidFill>
                <a:effectLst/>
              </a:rPr>
              <a:t> </a:t>
            </a:r>
          </a:p>
          <a:p>
            <a:pPr marL="0" indent="0">
              <a:lnSpc>
                <a:spcPct val="120000"/>
              </a:lnSpc>
              <a:spcBef>
                <a:spcPts val="600"/>
              </a:spcBef>
              <a:buNone/>
            </a:pPr>
            <a:r>
              <a:rPr lang="en-GB" sz="4200" dirty="0"/>
              <a:t>Eichhorn, K. 2013. </a:t>
            </a:r>
            <a:r>
              <a:rPr lang="en-GB" sz="4200" i="1" dirty="0"/>
              <a:t>The Archival Turn in Feminism: Outrage in Order</a:t>
            </a:r>
            <a:r>
              <a:rPr lang="en-GB" sz="4200" dirty="0"/>
              <a:t>. Temple University Press. </a:t>
            </a:r>
            <a:r>
              <a:rPr lang="en-GB" sz="4200" dirty="0">
                <a:hlinkClick r:id="rId5"/>
              </a:rPr>
              <a:t>http://www.jstor.org/stable/j.ctt14bsx7w</a:t>
            </a:r>
            <a:r>
              <a:rPr lang="en-GB" sz="4200" dirty="0"/>
              <a:t> </a:t>
            </a:r>
          </a:p>
          <a:p>
            <a:pPr marL="0" indent="0">
              <a:lnSpc>
                <a:spcPct val="120000"/>
              </a:lnSpc>
              <a:spcBef>
                <a:spcPts val="600"/>
              </a:spcBef>
              <a:buNone/>
            </a:pPr>
            <a:r>
              <a:rPr lang="en-GB" sz="4200" dirty="0"/>
              <a:t>Nguyen, M. 2012. Riot </a:t>
            </a:r>
            <a:r>
              <a:rPr lang="en-GB" sz="4200" dirty="0" err="1"/>
              <a:t>Grrrl</a:t>
            </a:r>
            <a:r>
              <a:rPr lang="en-GB" sz="4200" dirty="0"/>
              <a:t>, Race, and Revival, </a:t>
            </a:r>
            <a:r>
              <a:rPr lang="en-GB" sz="4200" i="1" dirty="0"/>
              <a:t>Women &amp; Performance: a journal of feminist theory</a:t>
            </a:r>
            <a:r>
              <a:rPr lang="en-GB" sz="4200" dirty="0"/>
              <a:t>, 22:2-3, 173-196, DOI: </a:t>
            </a:r>
            <a:r>
              <a:rPr lang="en-GB" sz="4200" dirty="0">
                <a:hlinkClick r:id="rId6"/>
              </a:rPr>
              <a:t>10.1080/0740770X.2012.721082</a:t>
            </a:r>
            <a:r>
              <a:rPr lang="en-GB" sz="4200" dirty="0"/>
              <a:t> </a:t>
            </a:r>
          </a:p>
          <a:p>
            <a:pPr marL="0" indent="0">
              <a:lnSpc>
                <a:spcPct val="120000"/>
              </a:lnSpc>
              <a:buNone/>
            </a:pPr>
            <a:r>
              <a:rPr lang="en-GB" sz="4200" b="0" i="0" u="none" strike="noStrike" dirty="0" err="1">
                <a:solidFill>
                  <a:srgbClr val="000000"/>
                </a:solidFill>
                <a:effectLst/>
              </a:rPr>
              <a:t>Radway</a:t>
            </a:r>
            <a:r>
              <a:rPr lang="en-GB" sz="4200" b="0" i="0" u="none" strike="noStrike" dirty="0">
                <a:solidFill>
                  <a:srgbClr val="000000"/>
                </a:solidFill>
                <a:effectLst/>
              </a:rPr>
              <a:t>, J. 2012</a:t>
            </a:r>
            <a:r>
              <a:rPr lang="en-GB" sz="4200" dirty="0">
                <a:solidFill>
                  <a:srgbClr val="000000"/>
                </a:solidFill>
              </a:rPr>
              <a:t>.</a:t>
            </a:r>
            <a:r>
              <a:rPr lang="en-GB" sz="4200" b="0" i="0" u="none" strike="noStrike" dirty="0">
                <a:solidFill>
                  <a:srgbClr val="000000"/>
                </a:solidFill>
                <a:effectLst/>
              </a:rPr>
              <a:t> ‘Zines Then and Now: What Are They? What Do You Do with Them? How Do They Work?’, in Lang, A. (ed.) </a:t>
            </a:r>
            <a:r>
              <a:rPr lang="en-GB" sz="4200" b="0" i="1" u="none" strike="noStrike" dirty="0">
                <a:solidFill>
                  <a:srgbClr val="000000"/>
                </a:solidFill>
                <a:effectLst/>
              </a:rPr>
              <a:t>From Codex to Hypertext: Reading at the Turn of the Twenty-First Century</a:t>
            </a:r>
            <a:r>
              <a:rPr lang="en-GB" sz="4200" b="0" i="0" u="none" strike="noStrike" dirty="0">
                <a:solidFill>
                  <a:srgbClr val="000000"/>
                </a:solidFill>
                <a:effectLst/>
              </a:rPr>
              <a:t>. Amherst, MA: University of Massachusetts Press, pp. 27–47. </a:t>
            </a:r>
          </a:p>
          <a:p>
            <a:pPr marL="0" indent="0">
              <a:lnSpc>
                <a:spcPct val="120000"/>
              </a:lnSpc>
              <a:buNone/>
            </a:pPr>
            <a:r>
              <a:rPr lang="en-GB" sz="4200" dirty="0">
                <a:solidFill>
                  <a:srgbClr val="000000"/>
                </a:solidFill>
              </a:rPr>
              <a:t>Royal Historical Society. 2024. ‘Towards a creative antifascist pedagogy: zine-making in the classroom.’ </a:t>
            </a:r>
            <a:r>
              <a:rPr lang="en-GB" sz="4200" dirty="0">
                <a:solidFill>
                  <a:srgbClr val="000000"/>
                </a:solidFill>
                <a:hlinkClick r:id="rId7"/>
              </a:rPr>
              <a:t>https://blog.royalhistsoc.org/2024/08/01/towards-a-creative-antifascist-pedagogy-zine-making-in-the-classroom/</a:t>
            </a:r>
            <a:r>
              <a:rPr lang="en-GB" sz="4200" dirty="0">
                <a:solidFill>
                  <a:srgbClr val="000000"/>
                </a:solidFill>
              </a:rPr>
              <a:t> </a:t>
            </a:r>
            <a:endParaRPr lang="en-GB" sz="4200" dirty="0"/>
          </a:p>
          <a:p>
            <a:pPr marL="0" indent="0">
              <a:buNone/>
            </a:pPr>
            <a:endParaRPr lang="en-GB" dirty="0"/>
          </a:p>
        </p:txBody>
      </p:sp>
    </p:spTree>
    <p:extLst>
      <p:ext uri="{BB962C8B-B14F-4D97-AF65-F5344CB8AC3E}">
        <p14:creationId xmlns:p14="http://schemas.microsoft.com/office/powerpoint/2010/main" val="180136901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F07864-36C2-7BD1-67BB-85F3040DFD7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8BCFC04-C0AD-44F7-053F-EAFB75D1E01F}"/>
              </a:ext>
            </a:extLst>
          </p:cNvPr>
          <p:cNvSpPr>
            <a:spLocks noGrp="1"/>
          </p:cNvSpPr>
          <p:nvPr>
            <p:ph type="title"/>
          </p:nvPr>
        </p:nvSpPr>
        <p:spPr/>
        <p:txBody>
          <a:bodyPr/>
          <a:lstStyle/>
          <a:p>
            <a:r>
              <a:rPr lang="en-GB" dirty="0"/>
              <a:t>Images</a:t>
            </a:r>
          </a:p>
        </p:txBody>
      </p:sp>
      <p:sp>
        <p:nvSpPr>
          <p:cNvPr id="3" name="Content Placeholder 2">
            <a:extLst>
              <a:ext uri="{FF2B5EF4-FFF2-40B4-BE49-F238E27FC236}">
                <a16:creationId xmlns:a16="http://schemas.microsoft.com/office/drawing/2014/main" id="{12AF29CA-106B-6400-FBF6-0538381AF6A9}"/>
              </a:ext>
            </a:extLst>
          </p:cNvPr>
          <p:cNvSpPr>
            <a:spLocks noGrp="1"/>
          </p:cNvSpPr>
          <p:nvPr>
            <p:ph idx="1"/>
          </p:nvPr>
        </p:nvSpPr>
        <p:spPr>
          <a:xfrm>
            <a:off x="838200" y="1984443"/>
            <a:ext cx="10515600" cy="4736868"/>
          </a:xfrm>
        </p:spPr>
        <p:txBody>
          <a:bodyPr>
            <a:normAutofit/>
          </a:bodyPr>
          <a:lstStyle/>
          <a:p>
            <a:pPr marL="0" indent="0" fontAlgn="base">
              <a:spcBef>
                <a:spcPts val="1125"/>
              </a:spcBef>
              <a:spcAft>
                <a:spcPts val="1125"/>
              </a:spcAft>
              <a:buNone/>
            </a:pPr>
            <a:r>
              <a:rPr lang="en-GB" sz="2000" i="0" dirty="0">
                <a:solidFill>
                  <a:srgbClr val="212124"/>
                </a:solidFill>
                <a:effectLst/>
              </a:rPr>
              <a:t>Colorado College Zine Collection</a:t>
            </a:r>
            <a:r>
              <a:rPr lang="en-GB" sz="2000" dirty="0">
                <a:solidFill>
                  <a:srgbClr val="212124"/>
                </a:solidFill>
              </a:rPr>
              <a:t>, </a:t>
            </a:r>
            <a:r>
              <a:rPr lang="en-GB" sz="2000" i="0" dirty="0">
                <a:solidFill>
                  <a:srgbClr val="212124"/>
                </a:solidFill>
                <a:effectLst/>
              </a:rPr>
              <a:t>2005, </a:t>
            </a:r>
            <a:r>
              <a:rPr lang="en-GB" sz="2000" i="0" dirty="0">
                <a:solidFill>
                  <a:srgbClr val="000000"/>
                </a:solidFill>
                <a:effectLst/>
              </a:rPr>
              <a:t>CC BY 2.0, cropped, </a:t>
            </a:r>
            <a:r>
              <a:rPr lang="en-GB" sz="2000" i="0" dirty="0">
                <a:solidFill>
                  <a:srgbClr val="000000"/>
                </a:solidFill>
                <a:effectLst/>
                <a:hlinkClick r:id="rId2"/>
              </a:rPr>
              <a:t>https://www.flickr.com/photos/tuttlibrary/70948329</a:t>
            </a:r>
            <a:r>
              <a:rPr lang="en-GB" sz="2000" i="0" dirty="0">
                <a:solidFill>
                  <a:srgbClr val="000000"/>
                </a:solidFill>
                <a:effectLst/>
              </a:rPr>
              <a:t> </a:t>
            </a:r>
            <a:endParaRPr lang="en-GB" sz="2000" i="0" dirty="0">
              <a:solidFill>
                <a:srgbClr val="212124"/>
              </a:solidFill>
              <a:effectLst/>
            </a:endParaRPr>
          </a:p>
          <a:p>
            <a:pPr marL="0" indent="0" fontAlgn="base">
              <a:spcBef>
                <a:spcPts val="1125"/>
              </a:spcBef>
              <a:spcAft>
                <a:spcPts val="1125"/>
              </a:spcAft>
              <a:buNone/>
            </a:pPr>
            <a:r>
              <a:rPr lang="en-GB" sz="2000" dirty="0" err="1">
                <a:solidFill>
                  <a:srgbClr val="000000"/>
                </a:solidFill>
              </a:rPr>
              <a:t>Eyink</a:t>
            </a:r>
            <a:r>
              <a:rPr lang="en-GB" sz="2000" i="1" dirty="0">
                <a:solidFill>
                  <a:srgbClr val="000000"/>
                </a:solidFill>
              </a:rPr>
              <a:t>, 2012, </a:t>
            </a:r>
            <a:r>
              <a:rPr lang="en-GB" sz="2000" i="0" dirty="0">
                <a:solidFill>
                  <a:srgbClr val="000000"/>
                </a:solidFill>
                <a:effectLst/>
              </a:rPr>
              <a:t>CC BY 2.0, cropped, </a:t>
            </a:r>
            <a:r>
              <a:rPr lang="en-GB" sz="2000" i="0" dirty="0">
                <a:solidFill>
                  <a:srgbClr val="000000"/>
                </a:solidFill>
                <a:effectLst/>
                <a:hlinkClick r:id="rId3"/>
              </a:rPr>
              <a:t>https://commons.wikimedia.org/wiki/File:SF_punk_zines_at_Prelinger_Library.jpg</a:t>
            </a:r>
            <a:r>
              <a:rPr lang="en-GB" sz="2000" i="0" dirty="0">
                <a:solidFill>
                  <a:srgbClr val="000000"/>
                </a:solidFill>
                <a:effectLst/>
              </a:rPr>
              <a:t> </a:t>
            </a:r>
            <a:endParaRPr lang="en-GB" sz="2000" i="1" dirty="0">
              <a:solidFill>
                <a:srgbClr val="000000"/>
              </a:solidFill>
            </a:endParaRPr>
          </a:p>
          <a:p>
            <a:pPr marL="0" indent="0" fontAlgn="base">
              <a:spcBef>
                <a:spcPts val="1125"/>
              </a:spcBef>
              <a:spcAft>
                <a:spcPts val="1125"/>
              </a:spcAft>
              <a:buNone/>
            </a:pPr>
            <a:r>
              <a:rPr lang="en-GB" sz="2000" dirty="0" err="1"/>
              <a:t>Oslund</a:t>
            </a:r>
            <a:r>
              <a:rPr lang="en-GB" sz="2000" dirty="0"/>
              <a:t> &amp; Barton, 2017, Creating Zines: Supporting Powerful Math Identities, </a:t>
            </a:r>
            <a:r>
              <a:rPr lang="en-GB" sz="2000" i="1" dirty="0"/>
              <a:t>Mathematics Teaching in the Middle School</a:t>
            </a:r>
            <a:r>
              <a:rPr lang="en-GB" sz="2000" dirty="0"/>
              <a:t>, </a:t>
            </a:r>
            <a:r>
              <a:rPr lang="en-GB" sz="2000" i="1" dirty="0"/>
              <a:t>23</a:t>
            </a:r>
            <a:r>
              <a:rPr lang="en-GB" sz="2000" dirty="0"/>
              <a:t> (1) pp. 20-28 </a:t>
            </a:r>
          </a:p>
          <a:p>
            <a:pPr marL="0" indent="0" fontAlgn="base">
              <a:spcBef>
                <a:spcPts val="1125"/>
              </a:spcBef>
              <a:spcAft>
                <a:spcPts val="1125"/>
              </a:spcAft>
              <a:buNone/>
            </a:pPr>
            <a:r>
              <a:rPr lang="en-GB" sz="2000" dirty="0" err="1"/>
              <a:t>Mcld</a:t>
            </a:r>
            <a:r>
              <a:rPr lang="en-GB" sz="2000" dirty="0"/>
              <a:t>, 2007 CC BY-SA 3.0, cropped </a:t>
            </a:r>
            <a:r>
              <a:rPr lang="en-GB" sz="2000" dirty="0">
                <a:hlinkClick r:id="rId4"/>
              </a:rPr>
              <a:t>https://en.wikibooks.org/wiki/Zine_Making#/media/File:Zines-fromlondonsymp07.jpg</a:t>
            </a:r>
            <a:r>
              <a:rPr lang="en-GB" sz="2000" dirty="0"/>
              <a:t> </a:t>
            </a:r>
          </a:p>
          <a:p>
            <a:pPr fontAlgn="base">
              <a:spcBef>
                <a:spcPts val="1125"/>
              </a:spcBef>
              <a:spcAft>
                <a:spcPts val="1125"/>
              </a:spcAft>
            </a:pPr>
            <a:endParaRPr lang="en-GB" sz="4000" i="1" dirty="0">
              <a:solidFill>
                <a:srgbClr val="000000"/>
              </a:solidFill>
              <a:latin typeface="inherit"/>
            </a:endParaRPr>
          </a:p>
          <a:p>
            <a:pPr fontAlgn="base">
              <a:spcBef>
                <a:spcPts val="1125"/>
              </a:spcBef>
              <a:spcAft>
                <a:spcPts val="1125"/>
              </a:spcAft>
            </a:pPr>
            <a:endParaRPr lang="en-GB" sz="4000" i="1" dirty="0">
              <a:solidFill>
                <a:srgbClr val="000000"/>
              </a:solidFill>
              <a:latin typeface="inherit"/>
            </a:endParaRPr>
          </a:p>
          <a:p>
            <a:pPr fontAlgn="base">
              <a:spcBef>
                <a:spcPts val="1125"/>
              </a:spcBef>
              <a:spcAft>
                <a:spcPts val="1125"/>
              </a:spcAft>
            </a:pPr>
            <a:endParaRPr lang="en-GB" dirty="0"/>
          </a:p>
          <a:p>
            <a:pPr marL="0" indent="0">
              <a:buNone/>
            </a:pPr>
            <a:endParaRPr lang="en-GB" dirty="0"/>
          </a:p>
        </p:txBody>
      </p:sp>
    </p:spTree>
    <p:extLst>
      <p:ext uri="{BB962C8B-B14F-4D97-AF65-F5344CB8AC3E}">
        <p14:creationId xmlns:p14="http://schemas.microsoft.com/office/powerpoint/2010/main" val="56174192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F8AB5E-EA6D-4FD8-9D6D-40F987411C0D}"/>
              </a:ext>
            </a:extLst>
          </p:cNvPr>
          <p:cNvSpPr>
            <a:spLocks noGrp="1"/>
          </p:cNvSpPr>
          <p:nvPr>
            <p:ph type="title"/>
          </p:nvPr>
        </p:nvSpPr>
        <p:spPr>
          <a:xfrm>
            <a:off x="525294" y="0"/>
            <a:ext cx="10515600" cy="850933"/>
          </a:xfrm>
        </p:spPr>
        <p:txBody>
          <a:bodyPr/>
          <a:lstStyle/>
          <a:p>
            <a:r>
              <a:rPr lang="en-GB" dirty="0"/>
              <a:t>Further reading</a:t>
            </a:r>
          </a:p>
        </p:txBody>
      </p:sp>
      <p:sp>
        <p:nvSpPr>
          <p:cNvPr id="3" name="Content Placeholder 2">
            <a:extLst>
              <a:ext uri="{FF2B5EF4-FFF2-40B4-BE49-F238E27FC236}">
                <a16:creationId xmlns:a16="http://schemas.microsoft.com/office/drawing/2014/main" id="{A379D94D-AD96-4D31-8F38-936C6334E31A}"/>
              </a:ext>
            </a:extLst>
          </p:cNvPr>
          <p:cNvSpPr>
            <a:spLocks noGrp="1"/>
          </p:cNvSpPr>
          <p:nvPr>
            <p:ph idx="1"/>
          </p:nvPr>
        </p:nvSpPr>
        <p:spPr>
          <a:xfrm>
            <a:off x="525294" y="850932"/>
            <a:ext cx="11666706" cy="6007067"/>
          </a:xfrm>
        </p:spPr>
        <p:txBody>
          <a:bodyPr>
            <a:normAutofit fontScale="25000" lnSpcReduction="20000"/>
          </a:bodyPr>
          <a:lstStyle/>
          <a:p>
            <a:pPr marL="0" indent="0">
              <a:buNone/>
            </a:pPr>
            <a:r>
              <a:rPr lang="en-GB" sz="6200" dirty="0"/>
              <a:t>Brown, E. (2017) Zine Digitization and Accessibility </a:t>
            </a:r>
            <a:r>
              <a:rPr lang="en-GB" sz="6200" dirty="0">
                <a:hlinkClick r:id="rId2"/>
              </a:rPr>
              <a:t>https://lgbtqdigitalcollaboratory.org/zine-digitization-and-accessibility/</a:t>
            </a:r>
            <a:endParaRPr lang="en-GB" sz="6200" dirty="0"/>
          </a:p>
          <a:p>
            <a:pPr marL="0" indent="0">
              <a:buNone/>
            </a:pPr>
            <a:r>
              <a:rPr lang="en-GB" sz="6200" b="0" i="0" dirty="0">
                <a:solidFill>
                  <a:srgbClr val="000000"/>
                </a:solidFill>
                <a:effectLst/>
              </a:rPr>
              <a:t>Barton, J. &amp; Olson, P. (2019</a:t>
            </a:r>
            <a:r>
              <a:rPr lang="en-GB" sz="6200" dirty="0">
                <a:solidFill>
                  <a:srgbClr val="000000"/>
                </a:solidFill>
              </a:rPr>
              <a:t>)</a:t>
            </a:r>
            <a:r>
              <a:rPr lang="en-GB" sz="6200" b="0" i="0" dirty="0">
                <a:solidFill>
                  <a:srgbClr val="000000"/>
                </a:solidFill>
                <a:effectLst/>
              </a:rPr>
              <a:t> Cite First, Ask Questions Later? Toward an Ethic of Zines and </a:t>
            </a:r>
            <a:r>
              <a:rPr lang="en-GB" sz="6200" b="0" i="0" dirty="0" err="1">
                <a:solidFill>
                  <a:srgbClr val="000000"/>
                </a:solidFill>
                <a:effectLst/>
              </a:rPr>
              <a:t>Zinesters</a:t>
            </a:r>
            <a:r>
              <a:rPr lang="en-GB" sz="6200" b="0" i="0" dirty="0">
                <a:solidFill>
                  <a:srgbClr val="000000"/>
                </a:solidFill>
                <a:effectLst/>
              </a:rPr>
              <a:t> in Libraries and Research. </a:t>
            </a:r>
            <a:r>
              <a:rPr lang="en-GB" sz="6200" b="0" i="1" dirty="0">
                <a:solidFill>
                  <a:srgbClr val="000000"/>
                </a:solidFill>
                <a:effectLst/>
              </a:rPr>
              <a:t>The Papers of the Bibliographical Society of America</a:t>
            </a:r>
            <a:r>
              <a:rPr lang="en-GB" sz="6200" b="0" i="0" dirty="0">
                <a:solidFill>
                  <a:srgbClr val="000000"/>
                </a:solidFill>
                <a:effectLst/>
              </a:rPr>
              <a:t> 113 (2), pp 205</a:t>
            </a:r>
            <a:r>
              <a:rPr lang="en-GB" sz="6200" dirty="0"/>
              <a:t>–</a:t>
            </a:r>
            <a:r>
              <a:rPr lang="en-GB" sz="6200" b="0" i="0" dirty="0">
                <a:solidFill>
                  <a:srgbClr val="000000"/>
                </a:solidFill>
                <a:effectLst/>
              </a:rPr>
              <a:t>16. </a:t>
            </a:r>
            <a:r>
              <a:rPr lang="en-GB" sz="6200" b="0" i="0" u="sng" dirty="0">
                <a:solidFill>
                  <a:srgbClr val="000000"/>
                </a:solidFill>
                <a:effectLst/>
                <a:hlinkClick r:id="rId3"/>
              </a:rPr>
              <a:t>https://doi.org/10.1086/703341</a:t>
            </a:r>
            <a:r>
              <a:rPr lang="en-GB" sz="6200" b="0" i="0" dirty="0">
                <a:solidFill>
                  <a:srgbClr val="000000"/>
                </a:solidFill>
                <a:effectLst/>
              </a:rPr>
              <a:t>.</a:t>
            </a:r>
          </a:p>
          <a:p>
            <a:pPr marL="0" indent="0" fontAlgn="ctr">
              <a:buNone/>
            </a:pPr>
            <a:r>
              <a:rPr lang="en-GB" sz="6200" dirty="0">
                <a:solidFill>
                  <a:srgbClr val="000000"/>
                </a:solidFill>
              </a:rPr>
              <a:t>Burkholder, C., Hamill, K. and Thorpe, A. (2021) ‘Zine Production with Queer Youth and Pre-Service Teachers in New Brunswick, Canada: Exploring Connections, Divergences, and Visual Practices’, </a:t>
            </a:r>
            <a:r>
              <a:rPr lang="en-GB" sz="6200" i="1" dirty="0">
                <a:solidFill>
                  <a:srgbClr val="000000"/>
                </a:solidFill>
              </a:rPr>
              <a:t>Canadian Journal of Education</a:t>
            </a:r>
            <a:r>
              <a:rPr lang="en-GB" sz="6200" dirty="0">
                <a:solidFill>
                  <a:srgbClr val="000000"/>
                </a:solidFill>
              </a:rPr>
              <a:t>, 44(1), pp. 89–115. </a:t>
            </a:r>
            <a:r>
              <a:rPr lang="en-GB" sz="6200" dirty="0" err="1">
                <a:solidFill>
                  <a:srgbClr val="000000"/>
                </a:solidFill>
              </a:rPr>
              <a:t>doi</a:t>
            </a:r>
            <a:r>
              <a:rPr lang="en-GB" sz="6200" dirty="0">
                <a:solidFill>
                  <a:srgbClr val="000000"/>
                </a:solidFill>
              </a:rPr>
              <a:t>: 10.53967/cje-rce.v44i1.4535 </a:t>
            </a:r>
          </a:p>
          <a:p>
            <a:pPr marL="0" indent="0" fontAlgn="ctr">
              <a:buNone/>
            </a:pPr>
            <a:r>
              <a:rPr lang="en-GB" sz="6200" dirty="0">
                <a:solidFill>
                  <a:srgbClr val="000000"/>
                </a:solidFill>
              </a:rPr>
              <a:t>Cooper, L. (</a:t>
            </a:r>
            <a:r>
              <a:rPr lang="en-GB" sz="6200" dirty="0"/>
              <a:t>2021) </a:t>
            </a:r>
            <a:r>
              <a:rPr lang="en-GB" sz="6200" b="0" i="0" dirty="0">
                <a:effectLst/>
              </a:rPr>
              <a:t>Take It Back: Zines, Madness and Mental Health. </a:t>
            </a:r>
            <a:r>
              <a:rPr lang="en-GB" sz="6200" b="0" i="0" dirty="0">
                <a:effectLst/>
                <a:hlinkClick r:id="rId4"/>
              </a:rPr>
              <a:t>https://thepolyphony.org/2021/05/14/take-it-back-zines-madness-and-mental-health</a:t>
            </a:r>
            <a:r>
              <a:rPr lang="en-GB" sz="6200" b="0" i="0" dirty="0">
                <a:effectLst/>
              </a:rPr>
              <a:t> </a:t>
            </a:r>
          </a:p>
          <a:p>
            <a:pPr marL="0" indent="0" fontAlgn="base">
              <a:buNone/>
            </a:pPr>
            <a:r>
              <a:rPr lang="en-GB" sz="6200" dirty="0">
                <a:solidFill>
                  <a:srgbClr val="000000"/>
                </a:solidFill>
              </a:rPr>
              <a:t>Harris, A. (2003) ‘</a:t>
            </a:r>
            <a:r>
              <a:rPr lang="en-GB" sz="6200" dirty="0" err="1">
                <a:solidFill>
                  <a:srgbClr val="000000"/>
                </a:solidFill>
              </a:rPr>
              <a:t>gURL</a:t>
            </a:r>
            <a:r>
              <a:rPr lang="en-GB" sz="6200" dirty="0">
                <a:solidFill>
                  <a:srgbClr val="000000"/>
                </a:solidFill>
              </a:rPr>
              <a:t> Scenes and </a:t>
            </a:r>
            <a:r>
              <a:rPr lang="en-GB" sz="6200" dirty="0" err="1">
                <a:solidFill>
                  <a:srgbClr val="000000"/>
                </a:solidFill>
              </a:rPr>
              <a:t>Grrrl</a:t>
            </a:r>
            <a:r>
              <a:rPr lang="en-GB" sz="6200" dirty="0">
                <a:solidFill>
                  <a:srgbClr val="000000"/>
                </a:solidFill>
              </a:rPr>
              <a:t> Zines: The Regulation and Resistance of Girls in Late Modernity’, </a:t>
            </a:r>
            <a:r>
              <a:rPr lang="en-GB" sz="6200" i="1" dirty="0">
                <a:solidFill>
                  <a:srgbClr val="000000"/>
                </a:solidFill>
              </a:rPr>
              <a:t>Feminist Review</a:t>
            </a:r>
            <a:r>
              <a:rPr lang="en-GB" sz="6200" dirty="0">
                <a:solidFill>
                  <a:srgbClr val="000000"/>
                </a:solidFill>
              </a:rPr>
              <a:t>, (75), pp. 38–56. Available at: </a:t>
            </a:r>
            <a:r>
              <a:rPr lang="en-GB" sz="6200" u="sng" dirty="0">
                <a:solidFill>
                  <a:srgbClr val="0563C1"/>
                </a:solidFill>
                <a:hlinkClick r:id="rId5"/>
              </a:rPr>
              <a:t>https://search-ebscohost-com.yorksj.idm.oclc.org/login.aspx?direct=true&amp;db=edsjsr&amp;AN=edsjsr.1395861&amp;site=eds-live&amp;scope=site</a:t>
            </a:r>
            <a:r>
              <a:rPr lang="en-GB" sz="6200" dirty="0">
                <a:solidFill>
                  <a:srgbClr val="000000"/>
                </a:solidFill>
              </a:rPr>
              <a:t> </a:t>
            </a:r>
            <a:r>
              <a:rPr lang="en-US" sz="6200" dirty="0">
                <a:solidFill>
                  <a:srgbClr val="000000"/>
                </a:solidFill>
              </a:rPr>
              <a:t>​</a:t>
            </a:r>
          </a:p>
          <a:p>
            <a:pPr marL="0" indent="0" fontAlgn="base">
              <a:buNone/>
            </a:pPr>
            <a:r>
              <a:rPr lang="en-GB" sz="6200" dirty="0">
                <a:solidFill>
                  <a:srgbClr val="000000"/>
                </a:solidFill>
              </a:rPr>
              <a:t>Hart-Mann, J., &amp; </a:t>
            </a:r>
            <a:r>
              <a:rPr lang="en-GB" sz="6200" dirty="0" err="1">
                <a:solidFill>
                  <a:srgbClr val="000000"/>
                </a:solidFill>
              </a:rPr>
              <a:t>Canalos</a:t>
            </a:r>
            <a:r>
              <a:rPr lang="en-GB" sz="6200" dirty="0">
                <a:solidFill>
                  <a:srgbClr val="000000"/>
                </a:solidFill>
              </a:rPr>
              <a:t>, A. (2020). Creating social change through art: The greater Chaco art zines. </a:t>
            </a:r>
            <a:r>
              <a:rPr lang="en-GB" sz="6200" i="1" dirty="0">
                <a:solidFill>
                  <a:srgbClr val="000000"/>
                </a:solidFill>
              </a:rPr>
              <a:t>Natural Resources Journal</a:t>
            </a:r>
            <a:r>
              <a:rPr lang="en-GB" sz="6200" dirty="0">
                <a:solidFill>
                  <a:srgbClr val="000000"/>
                </a:solidFill>
              </a:rPr>
              <a:t>, </a:t>
            </a:r>
            <a:r>
              <a:rPr lang="en-GB" sz="6200" i="1" dirty="0">
                <a:solidFill>
                  <a:srgbClr val="000000"/>
                </a:solidFill>
              </a:rPr>
              <a:t>60</a:t>
            </a:r>
            <a:r>
              <a:rPr lang="en-GB" sz="6200" dirty="0">
                <a:solidFill>
                  <a:srgbClr val="000000"/>
                </a:solidFill>
              </a:rPr>
              <a:t>(2), 305–332. Available at: </a:t>
            </a:r>
            <a:r>
              <a:rPr lang="en-GB" sz="6200" u="sng" dirty="0">
                <a:solidFill>
                  <a:srgbClr val="0563C1"/>
                </a:solidFill>
                <a:hlinkClick r:id="rId6"/>
              </a:rPr>
              <a:t>https://www.jstor.org/stable/26975598</a:t>
            </a:r>
            <a:r>
              <a:rPr lang="en-GB" sz="6200" dirty="0">
                <a:solidFill>
                  <a:srgbClr val="000000"/>
                </a:solidFill>
              </a:rPr>
              <a:t> </a:t>
            </a:r>
            <a:r>
              <a:rPr lang="en-US" sz="6200" dirty="0">
                <a:solidFill>
                  <a:srgbClr val="000000"/>
                </a:solidFill>
              </a:rPr>
              <a:t>​</a:t>
            </a:r>
          </a:p>
          <a:p>
            <a:pPr marL="0" indent="0" fontAlgn="base">
              <a:buNone/>
            </a:pPr>
            <a:r>
              <a:rPr lang="en-GB" sz="6200" dirty="0">
                <a:solidFill>
                  <a:srgbClr val="000000"/>
                </a:solidFill>
              </a:rPr>
              <a:t>Moore, A. (2021) </a:t>
            </a:r>
            <a:r>
              <a:rPr lang="en-GB" sz="6200" dirty="0" err="1">
                <a:solidFill>
                  <a:srgbClr val="000000"/>
                </a:solidFill>
              </a:rPr>
              <a:t>Paychecks</a:t>
            </a:r>
            <a:r>
              <a:rPr lang="en-GB" sz="6200" dirty="0">
                <a:solidFill>
                  <a:srgbClr val="000000"/>
                </a:solidFill>
              </a:rPr>
              <a:t>, Bills, and… ‘Zines? Exploring Financial Literacy and Systemic Poverty with Eighth Graders. In </a:t>
            </a:r>
            <a:r>
              <a:rPr lang="en-GB" sz="6200" i="1" dirty="0">
                <a:solidFill>
                  <a:srgbClr val="000000"/>
                </a:solidFill>
              </a:rPr>
              <a:t>WOW Stories</a:t>
            </a:r>
            <a:r>
              <a:rPr lang="en-GB" sz="6200" dirty="0">
                <a:solidFill>
                  <a:srgbClr val="000000"/>
                </a:solidFill>
              </a:rPr>
              <a:t>, 9(1), Available at: </a:t>
            </a:r>
            <a:r>
              <a:rPr lang="en-GB" sz="6200" u="sng" dirty="0">
                <a:solidFill>
                  <a:srgbClr val="0563C1"/>
                </a:solidFill>
                <a:hlinkClick r:id="rId7"/>
              </a:rPr>
              <a:t>https://wowlit.org/on-line-publications/stories/volume-ix-issue-1/5/</a:t>
            </a:r>
            <a:r>
              <a:rPr lang="en-GB" sz="6200" dirty="0">
                <a:solidFill>
                  <a:srgbClr val="000000"/>
                </a:solidFill>
              </a:rPr>
              <a:t> </a:t>
            </a:r>
            <a:endParaRPr lang="en-GB" sz="6200" dirty="0"/>
          </a:p>
          <a:p>
            <a:pPr marL="0" indent="0" algn="l" rtl="0" fontAlgn="base">
              <a:buNone/>
            </a:pPr>
            <a:r>
              <a:rPr lang="en-GB" sz="6200" b="0" i="0" u="none" strike="noStrike" dirty="0" err="1">
                <a:solidFill>
                  <a:srgbClr val="000000"/>
                </a:solidFill>
                <a:effectLst/>
              </a:rPr>
              <a:t>Piepmeier</a:t>
            </a:r>
            <a:r>
              <a:rPr lang="en-GB" sz="6200" b="0" i="0" u="none" strike="noStrike" dirty="0">
                <a:solidFill>
                  <a:srgbClr val="000000"/>
                </a:solidFill>
                <a:effectLst/>
              </a:rPr>
              <a:t>, A. (2009). </a:t>
            </a:r>
            <a:r>
              <a:rPr lang="en-GB" sz="6200" b="0" i="1" u="none" strike="noStrike" dirty="0">
                <a:solidFill>
                  <a:srgbClr val="000000"/>
                </a:solidFill>
                <a:effectLst/>
              </a:rPr>
              <a:t>Girl zines: Making media, doing feminism. </a:t>
            </a:r>
            <a:r>
              <a:rPr lang="en-GB" sz="6200" b="0" i="0" u="none" strike="noStrike" dirty="0">
                <a:solidFill>
                  <a:srgbClr val="000000"/>
                </a:solidFill>
                <a:effectLst/>
              </a:rPr>
              <a:t>New York: NYU Press. Available at: </a:t>
            </a:r>
            <a:r>
              <a:rPr lang="en-GB" sz="6200" b="0" i="0" u="sng" strike="noStrike" dirty="0">
                <a:solidFill>
                  <a:srgbClr val="000000"/>
                </a:solidFill>
                <a:effectLst/>
                <a:hlinkClick r:id="rId8"/>
              </a:rPr>
              <a:t>https://ebookcentral-proquest-com.yorksj.idm.oclc.org/lib/yorksj/detail.action?docID=865810</a:t>
            </a:r>
            <a:r>
              <a:rPr lang="en-GB" sz="6200" b="0" i="0" u="none" strike="noStrike" dirty="0">
                <a:solidFill>
                  <a:srgbClr val="000000"/>
                </a:solidFill>
                <a:effectLst/>
              </a:rPr>
              <a:t> </a:t>
            </a:r>
            <a:r>
              <a:rPr lang="en-US" sz="6200" b="0" i="0" dirty="0">
                <a:solidFill>
                  <a:srgbClr val="000000"/>
                </a:solidFill>
                <a:effectLst/>
              </a:rPr>
              <a:t>​</a:t>
            </a:r>
          </a:p>
          <a:p>
            <a:pPr marL="0" indent="0" fontAlgn="base">
              <a:buNone/>
            </a:pPr>
            <a:r>
              <a:rPr lang="en-GB" sz="6200" b="0" i="0" dirty="0">
                <a:solidFill>
                  <a:srgbClr val="000000"/>
                </a:solidFill>
                <a:effectLst/>
              </a:rPr>
              <a:t>​</a:t>
            </a:r>
            <a:r>
              <a:rPr lang="en-GB" sz="6200" dirty="0" err="1">
                <a:solidFill>
                  <a:srgbClr val="000000"/>
                </a:solidFill>
              </a:rPr>
              <a:t>Piepmeier</a:t>
            </a:r>
            <a:r>
              <a:rPr lang="en-GB" sz="6200" dirty="0">
                <a:solidFill>
                  <a:srgbClr val="000000"/>
                </a:solidFill>
              </a:rPr>
              <a:t>, A. (2014) "Pedagogy of Hope: Feminist Zines“, in </a:t>
            </a:r>
            <a:r>
              <a:rPr lang="en-GB" sz="6200" dirty="0" err="1">
                <a:solidFill>
                  <a:srgbClr val="000000"/>
                </a:solidFill>
              </a:rPr>
              <a:t>Zobl</a:t>
            </a:r>
            <a:r>
              <a:rPr lang="en-GB" sz="6200" dirty="0">
                <a:solidFill>
                  <a:srgbClr val="000000"/>
                </a:solidFill>
              </a:rPr>
              <a:t>, E. and </a:t>
            </a:r>
            <a:r>
              <a:rPr lang="en-GB" sz="6200" dirty="0" err="1">
                <a:solidFill>
                  <a:srgbClr val="000000"/>
                </a:solidFill>
              </a:rPr>
              <a:t>Drüeke</a:t>
            </a:r>
            <a:r>
              <a:rPr lang="en-GB" sz="6200" dirty="0">
                <a:solidFill>
                  <a:srgbClr val="000000"/>
                </a:solidFill>
              </a:rPr>
              <a:t>, R. </a:t>
            </a:r>
            <a:r>
              <a:rPr lang="en-GB" sz="6200" i="1" dirty="0">
                <a:solidFill>
                  <a:srgbClr val="000000"/>
                </a:solidFill>
              </a:rPr>
              <a:t>Feminist Media: Participatory Spaces, Networks and Cultural Citizenship</a:t>
            </a:r>
            <a:r>
              <a:rPr lang="en-GB" sz="6200" dirty="0">
                <a:solidFill>
                  <a:srgbClr val="000000"/>
                </a:solidFill>
              </a:rPr>
              <a:t>, Bielefeld: transcript Verlag, pp. 250-264. </a:t>
            </a:r>
            <a:endParaRPr lang="en-GB" sz="6200" b="0" i="0" dirty="0">
              <a:solidFill>
                <a:srgbClr val="000000"/>
              </a:solidFill>
              <a:effectLst/>
            </a:endParaRPr>
          </a:p>
          <a:p>
            <a:pPr marL="0" indent="0" fontAlgn="ctr">
              <a:buNone/>
            </a:pPr>
            <a:r>
              <a:rPr lang="en-GB" sz="6200" dirty="0" err="1"/>
              <a:t>Radway</a:t>
            </a:r>
            <a:r>
              <a:rPr lang="en-GB" sz="6200" dirty="0"/>
              <a:t>, J. (2016) Girl Zine Networks, Underground Itineraries, and Riot </a:t>
            </a:r>
            <a:r>
              <a:rPr lang="en-GB" sz="6200" dirty="0" err="1"/>
              <a:t>Grrrl</a:t>
            </a:r>
            <a:r>
              <a:rPr lang="en-GB" sz="6200" dirty="0"/>
              <a:t> History: Making Sense of the Struggle for New Social Forms in the 1990s and Beyond’, </a:t>
            </a:r>
            <a:r>
              <a:rPr lang="en-GB" sz="6200" i="1" dirty="0"/>
              <a:t>Journal of American Studies</a:t>
            </a:r>
            <a:r>
              <a:rPr lang="en-GB" sz="6200" dirty="0"/>
              <a:t>, </a:t>
            </a:r>
            <a:r>
              <a:rPr lang="en-GB" sz="6200" i="1" dirty="0"/>
              <a:t>50</a:t>
            </a:r>
            <a:r>
              <a:rPr lang="en-GB" sz="6200" dirty="0"/>
              <a:t>(1), pp. 1–31. </a:t>
            </a:r>
            <a:r>
              <a:rPr lang="en-GB" sz="6200" dirty="0" err="1"/>
              <a:t>doi</a:t>
            </a:r>
            <a:r>
              <a:rPr lang="en-GB" sz="6200" dirty="0"/>
              <a:t>: 10.1017/S0021875815002625.</a:t>
            </a:r>
          </a:p>
          <a:p>
            <a:pPr marL="0" indent="0" fontAlgn="ctr">
              <a:buNone/>
            </a:pPr>
            <a:r>
              <a:rPr lang="en-GB" sz="6200" dirty="0" err="1">
                <a:solidFill>
                  <a:srgbClr val="000000"/>
                </a:solidFill>
              </a:rPr>
              <a:t>Triggs</a:t>
            </a:r>
            <a:r>
              <a:rPr lang="en-GB" sz="6200" dirty="0">
                <a:solidFill>
                  <a:srgbClr val="000000"/>
                </a:solidFill>
              </a:rPr>
              <a:t>, T. (2010) </a:t>
            </a:r>
            <a:r>
              <a:rPr lang="en-GB" sz="6200" i="1" dirty="0">
                <a:solidFill>
                  <a:srgbClr val="000000"/>
                </a:solidFill>
              </a:rPr>
              <a:t>Fanzines. </a:t>
            </a:r>
            <a:r>
              <a:rPr lang="en-GB" sz="6200" dirty="0">
                <a:solidFill>
                  <a:srgbClr val="000000"/>
                </a:solidFill>
              </a:rPr>
              <a:t>London: Thames &amp; Hudson.</a:t>
            </a:r>
          </a:p>
          <a:p>
            <a:pPr marL="0" indent="0" fontAlgn="ctr">
              <a:buNone/>
            </a:pPr>
            <a:r>
              <a:rPr lang="en-GB" sz="6200" b="0" i="0" u="none" strike="noStrike" dirty="0" err="1">
                <a:solidFill>
                  <a:srgbClr val="000000"/>
                </a:solidFill>
                <a:effectLst/>
              </a:rPr>
              <a:t>Zobl</a:t>
            </a:r>
            <a:r>
              <a:rPr lang="en-GB" sz="6200" b="0" i="0" u="none" strike="noStrike" dirty="0">
                <a:solidFill>
                  <a:srgbClr val="000000"/>
                </a:solidFill>
                <a:effectLst/>
              </a:rPr>
              <a:t>, E. (2014). From DIY to Collaborative Fields of Experimentation: Feminist Media and Cultural Production. In E. </a:t>
            </a:r>
            <a:r>
              <a:rPr lang="en-GB" sz="6200" b="0" i="0" u="none" strike="noStrike" dirty="0" err="1">
                <a:solidFill>
                  <a:srgbClr val="000000"/>
                </a:solidFill>
                <a:effectLst/>
              </a:rPr>
              <a:t>Zobl</a:t>
            </a:r>
            <a:r>
              <a:rPr lang="en-GB" sz="6200" b="0" i="0" u="none" strike="noStrike" dirty="0">
                <a:solidFill>
                  <a:srgbClr val="000000"/>
                </a:solidFill>
                <a:effectLst/>
              </a:rPr>
              <a:t> and R. </a:t>
            </a:r>
            <a:r>
              <a:rPr lang="en-GB" sz="6200" b="0" i="0" u="none" strike="noStrike" dirty="0" err="1">
                <a:solidFill>
                  <a:srgbClr val="000000"/>
                </a:solidFill>
                <a:effectLst/>
              </a:rPr>
              <a:t>Drüeke</a:t>
            </a:r>
            <a:r>
              <a:rPr lang="en-GB" sz="6200" b="0" i="0" u="none" strike="noStrike" dirty="0">
                <a:solidFill>
                  <a:srgbClr val="000000"/>
                </a:solidFill>
                <a:effectLst/>
              </a:rPr>
              <a:t> </a:t>
            </a:r>
            <a:r>
              <a:rPr lang="en-GB" sz="6200" b="0" i="1" u="none" strike="noStrike" dirty="0">
                <a:solidFill>
                  <a:srgbClr val="000000"/>
                </a:solidFill>
                <a:effectLst/>
              </a:rPr>
              <a:t>Feminist Media : Participatory Spaces, Networks and Cultural Citizenship</a:t>
            </a:r>
            <a:r>
              <a:rPr lang="en-GB" sz="6200" b="0" i="0" u="none" strike="noStrike" dirty="0">
                <a:solidFill>
                  <a:srgbClr val="000000"/>
                </a:solidFill>
                <a:effectLst/>
              </a:rPr>
              <a:t>. Bielefeld: transcript Verlag, pp. 265-269.</a:t>
            </a:r>
            <a:endParaRPr lang="en-GB" sz="6200" dirty="0"/>
          </a:p>
          <a:p>
            <a:pPr algn="l" fontAlgn="ctr"/>
            <a:endParaRPr lang="en-GB" dirty="0"/>
          </a:p>
          <a:p>
            <a:pPr marL="0" indent="0">
              <a:buNone/>
            </a:pPr>
            <a:endParaRPr lang="en-GB" dirty="0"/>
          </a:p>
        </p:txBody>
      </p:sp>
    </p:spTree>
    <p:extLst>
      <p:ext uri="{BB962C8B-B14F-4D97-AF65-F5344CB8AC3E}">
        <p14:creationId xmlns:p14="http://schemas.microsoft.com/office/powerpoint/2010/main" val="26593818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8D7D933D-15DE-1D99-4405-405722BE7F2C}"/>
            </a:ext>
          </a:extLst>
        </p:cNvPr>
        <p:cNvGrpSpPr/>
        <p:nvPr/>
      </p:nvGrpSpPr>
      <p:grpSpPr>
        <a:xfrm>
          <a:off x="0" y="0"/>
          <a:ext cx="0" cy="0"/>
          <a:chOff x="0" y="0"/>
          <a:chExt cx="0" cy="0"/>
        </a:xfrm>
      </p:grpSpPr>
      <p:sp useBgFill="1">
        <p:nvSpPr>
          <p:cNvPr id="116" name="Rectangle 115">
            <a:extLst>
              <a:ext uri="{FF2B5EF4-FFF2-40B4-BE49-F238E27FC236}">
                <a16:creationId xmlns:a16="http://schemas.microsoft.com/office/drawing/2014/main" id="{2CB962CF-61A3-4EF9-94F6-7C59B03295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636481D-4574-4A29-B5EF-DFCC3B75963E}"/>
              </a:ext>
            </a:extLst>
          </p:cNvPr>
          <p:cNvSpPr>
            <a:spLocks noGrp="1"/>
          </p:cNvSpPr>
          <p:nvPr>
            <p:ph type="title"/>
          </p:nvPr>
        </p:nvSpPr>
        <p:spPr>
          <a:xfrm>
            <a:off x="838200" y="556337"/>
            <a:ext cx="6797405" cy="1651404"/>
          </a:xfrm>
        </p:spPr>
        <p:txBody>
          <a:bodyPr vert="horz" lIns="91440" tIns="45720" rIns="91440" bIns="45720" rtlCol="0">
            <a:normAutofit/>
          </a:bodyPr>
          <a:lstStyle/>
          <a:p>
            <a:r>
              <a:rPr lang="en-GB" sz="4000" dirty="0"/>
              <a:t>Before we start</a:t>
            </a:r>
            <a:endParaRPr lang="en-US" sz="4000" dirty="0">
              <a:ea typeface="+mj-ea"/>
              <a:cs typeface="+mj-cs"/>
            </a:endParaRPr>
          </a:p>
        </p:txBody>
      </p:sp>
      <p:sp>
        <p:nvSpPr>
          <p:cNvPr id="8" name="Content Placeholder 2">
            <a:extLst>
              <a:ext uri="{FF2B5EF4-FFF2-40B4-BE49-F238E27FC236}">
                <a16:creationId xmlns:a16="http://schemas.microsoft.com/office/drawing/2014/main" id="{7782F271-4DE0-E663-CD1D-B80D53D70A59}"/>
              </a:ext>
            </a:extLst>
          </p:cNvPr>
          <p:cNvSpPr>
            <a:spLocks noGrp="1"/>
          </p:cNvSpPr>
          <p:nvPr>
            <p:ph idx="1"/>
          </p:nvPr>
        </p:nvSpPr>
        <p:spPr>
          <a:xfrm>
            <a:off x="838200" y="2401330"/>
            <a:ext cx="6797405" cy="3719384"/>
          </a:xfrm>
        </p:spPr>
        <p:txBody>
          <a:bodyPr vert="horz" lIns="91440" tIns="45720" rIns="91440" bIns="45720" rtlCol="0">
            <a:normAutofit/>
          </a:bodyPr>
          <a:lstStyle/>
          <a:p>
            <a:r>
              <a:rPr lang="en-GB" sz="2000" dirty="0">
                <a:cs typeface="Calibri"/>
              </a:rPr>
              <a:t>Feel free to start doodling!</a:t>
            </a:r>
          </a:p>
          <a:p>
            <a:r>
              <a:rPr lang="en-GB" sz="2000" dirty="0">
                <a:cs typeface="Calibri"/>
              </a:rPr>
              <a:t>Get ideas going.</a:t>
            </a:r>
          </a:p>
          <a:p>
            <a:r>
              <a:rPr lang="en-GB" sz="2000" dirty="0">
                <a:cs typeface="Calibri"/>
              </a:rPr>
              <a:t>You can use your doodles for the activity later.</a:t>
            </a:r>
          </a:p>
          <a:p>
            <a:r>
              <a:rPr lang="en-GB" sz="2000" dirty="0">
                <a:cs typeface="Calibri"/>
              </a:rPr>
              <a:t>Can help students engage and learn note-taking skills.</a:t>
            </a:r>
            <a:endParaRPr lang="en-US" sz="2000" dirty="0">
              <a:cs typeface="Calibri"/>
            </a:endParaRPr>
          </a:p>
        </p:txBody>
      </p:sp>
      <p:pic>
        <p:nvPicPr>
          <p:cNvPr id="7" name="Picture 5" descr="Open notebook with drawn charts">
            <a:extLst>
              <a:ext uri="{FF2B5EF4-FFF2-40B4-BE49-F238E27FC236}">
                <a16:creationId xmlns:a16="http://schemas.microsoft.com/office/drawing/2014/main" id="{0C93E962-1C19-AB1B-163F-A58E1E756609}"/>
              </a:ext>
            </a:extLst>
          </p:cNvPr>
          <p:cNvPicPr>
            <a:picLocks noChangeAspect="1"/>
          </p:cNvPicPr>
          <p:nvPr/>
        </p:nvPicPr>
        <p:blipFill>
          <a:blip r:embed="rId3"/>
          <a:srcRect l="21188" r="-4" b="20950"/>
          <a:stretch/>
        </p:blipFill>
        <p:spPr>
          <a:xfrm>
            <a:off x="7521700" y="0"/>
            <a:ext cx="4667251" cy="3429000"/>
          </a:xfrm>
          <a:prstGeom prst="rect">
            <a:avLst/>
          </a:prstGeom>
        </p:spPr>
      </p:pic>
      <p:pic>
        <p:nvPicPr>
          <p:cNvPr id="5" name="Picture 7" descr="A person with pen to paper on the blank page of a notebook.">
            <a:extLst>
              <a:ext uri="{FF2B5EF4-FFF2-40B4-BE49-F238E27FC236}">
                <a16:creationId xmlns:a16="http://schemas.microsoft.com/office/drawing/2014/main" id="{81E84878-06EF-8F1A-B29D-5B7C1205B53B}"/>
              </a:ext>
              <a:ext uri="{C183D7F6-B498-43B3-948B-1728B52AA6E4}">
                <adec:decorative xmlns:adec="http://schemas.microsoft.com/office/drawing/2017/decorative" val="0"/>
              </a:ext>
            </a:extLst>
          </p:cNvPr>
          <p:cNvPicPr>
            <a:picLocks noChangeAspect="1"/>
          </p:cNvPicPr>
          <p:nvPr/>
        </p:nvPicPr>
        <p:blipFill rotWithShape="1">
          <a:blip r:embed="rId4"/>
          <a:srcRect l="4866" r="4589"/>
          <a:stretch/>
        </p:blipFill>
        <p:spPr>
          <a:xfrm>
            <a:off x="7524750" y="3429000"/>
            <a:ext cx="4667250" cy="3427822"/>
          </a:xfrm>
          <a:prstGeom prst="rect">
            <a:avLst/>
          </a:prstGeom>
        </p:spPr>
      </p:pic>
    </p:spTree>
    <p:extLst>
      <p:ext uri="{BB962C8B-B14F-4D97-AF65-F5344CB8AC3E}">
        <p14:creationId xmlns:p14="http://schemas.microsoft.com/office/powerpoint/2010/main" val="28860338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8" name="Rectangle 37">
            <a:extLst>
              <a:ext uri="{FF2B5EF4-FFF2-40B4-BE49-F238E27FC236}">
                <a16:creationId xmlns:a16="http://schemas.microsoft.com/office/drawing/2014/main" id="{D1D34770-47A8-402C-AF23-2B653F2D88C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290BCD9-B127-4DA4-9CDA-5EA918EA0945}"/>
              </a:ext>
            </a:extLst>
          </p:cNvPr>
          <p:cNvSpPr>
            <a:spLocks noGrp="1"/>
          </p:cNvSpPr>
          <p:nvPr>
            <p:ph type="title"/>
          </p:nvPr>
        </p:nvSpPr>
        <p:spPr>
          <a:xfrm>
            <a:off x="836679" y="723898"/>
            <a:ext cx="6002110" cy="1495425"/>
          </a:xfrm>
        </p:spPr>
        <p:txBody>
          <a:bodyPr>
            <a:normAutofit/>
          </a:bodyPr>
          <a:lstStyle/>
          <a:p>
            <a:r>
              <a:rPr lang="en-GB" sz="4000" dirty="0"/>
              <a:t>What is a zine?</a:t>
            </a:r>
          </a:p>
        </p:txBody>
      </p:sp>
      <p:sp>
        <p:nvSpPr>
          <p:cNvPr id="3" name="Content Placeholder 2">
            <a:extLst>
              <a:ext uri="{FF2B5EF4-FFF2-40B4-BE49-F238E27FC236}">
                <a16:creationId xmlns:a16="http://schemas.microsoft.com/office/drawing/2014/main" id="{726261C2-59EC-47A0-BC35-6E85F9997E89}"/>
              </a:ext>
            </a:extLst>
          </p:cNvPr>
          <p:cNvSpPr>
            <a:spLocks noGrp="1"/>
          </p:cNvSpPr>
          <p:nvPr>
            <p:ph idx="1"/>
          </p:nvPr>
        </p:nvSpPr>
        <p:spPr>
          <a:xfrm>
            <a:off x="836680" y="2405067"/>
            <a:ext cx="6002110" cy="3729034"/>
          </a:xfrm>
        </p:spPr>
        <p:txBody>
          <a:bodyPr vert="horz" lIns="91440" tIns="45720" rIns="91440" bIns="45720" rtlCol="0">
            <a:normAutofit/>
          </a:bodyPr>
          <a:lstStyle/>
          <a:p>
            <a:r>
              <a:rPr lang="en-GB" sz="2000" dirty="0"/>
              <a:t>Short for “fan magazine”, pronounced “</a:t>
            </a:r>
            <a:r>
              <a:rPr lang="en-GB" sz="2000" dirty="0" err="1"/>
              <a:t>zeen</a:t>
            </a:r>
            <a:r>
              <a:rPr lang="en-GB" sz="2000" dirty="0"/>
              <a:t>”</a:t>
            </a:r>
            <a:endParaRPr lang="en-US" sz="2000" dirty="0">
              <a:cs typeface="Calibri"/>
            </a:endParaRPr>
          </a:p>
          <a:p>
            <a:r>
              <a:rPr lang="en-GB" sz="2000" dirty="0"/>
              <a:t>“a messy hodgepodge of personal thoughts or an expertly designed political treatise“</a:t>
            </a:r>
            <a:endParaRPr lang="en-US" sz="2000" dirty="0">
              <a:cs typeface="Calibri"/>
            </a:endParaRPr>
          </a:p>
          <a:p>
            <a:r>
              <a:rPr lang="en-GB" sz="2000" dirty="0">
                <a:cs typeface="Calibri"/>
              </a:rPr>
              <a:t>Above all: outside of mainstream, independent and free</a:t>
            </a:r>
          </a:p>
          <a:p>
            <a:pPr marL="0" indent="0">
              <a:buNone/>
            </a:pPr>
            <a:r>
              <a:rPr lang="en-GB" sz="2000" dirty="0"/>
              <a:t>(Duke University Library, in </a:t>
            </a:r>
            <a:r>
              <a:rPr lang="en-GB" sz="2000" dirty="0" err="1"/>
              <a:t>Radway</a:t>
            </a:r>
            <a:r>
              <a:rPr lang="en-GB" sz="2000" dirty="0"/>
              <a:t>, 2012, p. 28)</a:t>
            </a:r>
            <a:endParaRPr lang="en-GB" sz="2000" dirty="0">
              <a:cs typeface="Calibri"/>
            </a:endParaRPr>
          </a:p>
          <a:p>
            <a:pPr marL="0" indent="0">
              <a:buNone/>
            </a:pPr>
            <a:endParaRPr lang="en-GB" sz="2000" dirty="0">
              <a:cs typeface="Calibri"/>
            </a:endParaRPr>
          </a:p>
        </p:txBody>
      </p:sp>
      <p:pic>
        <p:nvPicPr>
          <p:cNvPr id="7" name="Picture 9" descr="A group of 8 zines on a table. The first shows a photograph of bodybuilder, the second has a hand drawn picture of a corded phone and the hand written words &quot;Hello? This is the ocean speaking. How may I help you?&quot;. The third states &quot;Fiasco number 2 the city&quot;. The fourth is obscured. The fifth is partially obscured and appears to say &quot;Bony landmass, a zine of true adventure&quot;. The 6th shows a photograph of someone breastfeeding while smiling into the camera, with the title &quot;Resistance is fertile&quot;. The seventh has a picture of a loafer shoe and is entitled &quot;The loafer manifesto&quot;, with the subtitle &quot;history, philosophy and other goodies&quot;. The eighth shows a colourful hand drawn picture of someone drawing and snarling at the viewer.">
            <a:extLst>
              <a:ext uri="{FF2B5EF4-FFF2-40B4-BE49-F238E27FC236}">
                <a16:creationId xmlns:a16="http://schemas.microsoft.com/office/drawing/2014/main" id="{FDF8F265-4A6C-18A5-A38E-A22480D6F988}"/>
              </a:ext>
            </a:extLst>
          </p:cNvPr>
          <p:cNvPicPr>
            <a:picLocks noChangeAspect="1"/>
          </p:cNvPicPr>
          <p:nvPr/>
        </p:nvPicPr>
        <p:blipFill rotWithShape="1">
          <a:blip r:embed="rId3"/>
          <a:srcRect l="12391" r="32647" b="2"/>
          <a:stretch/>
        </p:blipFill>
        <p:spPr>
          <a:xfrm>
            <a:off x="7199440" y="10"/>
            <a:ext cx="4992560" cy="6857990"/>
          </a:xfrm>
          <a:prstGeom prst="rect">
            <a:avLst/>
          </a:prstGeom>
          <a:effectLst/>
        </p:spPr>
      </p:pic>
      <p:sp>
        <p:nvSpPr>
          <p:cNvPr id="5" name="TextBox 4">
            <a:extLst>
              <a:ext uri="{FF2B5EF4-FFF2-40B4-BE49-F238E27FC236}">
                <a16:creationId xmlns:a16="http://schemas.microsoft.com/office/drawing/2014/main" id="{0004AC4D-8A81-4CC4-F6E4-B8C7A114C58B}"/>
              </a:ext>
            </a:extLst>
          </p:cNvPr>
          <p:cNvSpPr txBox="1"/>
          <p:nvPr/>
        </p:nvSpPr>
        <p:spPr>
          <a:xfrm>
            <a:off x="7196391" y="6294769"/>
            <a:ext cx="4992560" cy="563231"/>
          </a:xfrm>
          <a:prstGeom prst="rect">
            <a:avLst/>
          </a:prstGeom>
          <a:solidFill>
            <a:schemeClr val="bg1"/>
          </a:solidFill>
        </p:spPr>
        <p:txBody>
          <a:bodyPr wrap="square">
            <a:spAutoFit/>
          </a:bodyPr>
          <a:lstStyle/>
          <a:p>
            <a:pPr algn="l">
              <a:lnSpc>
                <a:spcPts val="1800"/>
              </a:lnSpc>
              <a:spcAft>
                <a:spcPts val="750"/>
              </a:spcAft>
            </a:pPr>
            <a:r>
              <a:rPr lang="en-GB" sz="2000" i="0" dirty="0">
                <a:solidFill>
                  <a:srgbClr val="212124"/>
                </a:solidFill>
                <a:effectLst/>
              </a:rPr>
              <a:t>Colorado College Zine Collection</a:t>
            </a:r>
            <a:r>
              <a:rPr lang="en-GB" sz="2000" dirty="0">
                <a:solidFill>
                  <a:srgbClr val="212124"/>
                </a:solidFill>
              </a:rPr>
              <a:t>, </a:t>
            </a:r>
            <a:r>
              <a:rPr lang="en-GB" sz="2000" i="0" dirty="0">
                <a:solidFill>
                  <a:srgbClr val="212124"/>
                </a:solidFill>
                <a:effectLst/>
              </a:rPr>
              <a:t>2005, </a:t>
            </a:r>
            <a:r>
              <a:rPr lang="en-GB" sz="2000" i="0" dirty="0">
                <a:solidFill>
                  <a:srgbClr val="000000"/>
                </a:solidFill>
                <a:effectLst/>
              </a:rPr>
              <a:t>CC BY 2.0, cropped</a:t>
            </a:r>
            <a:endParaRPr lang="en-GB" sz="2000" i="0" dirty="0">
              <a:solidFill>
                <a:srgbClr val="212124"/>
              </a:solidFill>
              <a:effectLst/>
            </a:endParaRPr>
          </a:p>
        </p:txBody>
      </p:sp>
    </p:spTree>
    <p:extLst>
      <p:ext uri="{BB962C8B-B14F-4D97-AF65-F5344CB8AC3E}">
        <p14:creationId xmlns:p14="http://schemas.microsoft.com/office/powerpoint/2010/main" val="21870497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02BE5E-76B8-46FB-B994-B1BA9A71EE25}"/>
              </a:ext>
            </a:extLst>
          </p:cNvPr>
          <p:cNvSpPr>
            <a:spLocks noGrp="1"/>
          </p:cNvSpPr>
          <p:nvPr>
            <p:ph type="title"/>
          </p:nvPr>
        </p:nvSpPr>
        <p:spPr>
          <a:xfrm>
            <a:off x="838200" y="605270"/>
            <a:ext cx="10515600" cy="1325563"/>
          </a:xfrm>
        </p:spPr>
        <p:txBody>
          <a:bodyPr>
            <a:normAutofit/>
          </a:bodyPr>
          <a:lstStyle/>
          <a:p>
            <a:r>
              <a:rPr lang="en-GB" sz="4000" dirty="0"/>
              <a:t>Zine history</a:t>
            </a:r>
          </a:p>
        </p:txBody>
      </p:sp>
      <p:graphicFrame>
        <p:nvGraphicFramePr>
          <p:cNvPr id="15" name="Content Placeholder 2" descr="1930s Science fiction fanzines (magazines made by fans) (Duncombe, in Creasap, 2014, p. 156)&#10;1970s Punk rock (ignored by mainstream) (Duncombe, in Creasap, 2014, p. 157)&#10;1990s Riot grrrl, “a small movement […] confronting sexism in punk rock music subcultures and grew into a national movement of young women confronting sexism in their everyday lives (Marcus, in Creasap, 2014, p. 157).&#10;2003 started to be archived at Barnard zine library (Eichhorn 2013)&#10;2012 Nguyen (2012) explores the problems the riot grrrl and zine scene have with race and racism (and sexism). (see also Radway, 2016).">
            <a:extLst>
              <a:ext uri="{FF2B5EF4-FFF2-40B4-BE49-F238E27FC236}">
                <a16:creationId xmlns:a16="http://schemas.microsoft.com/office/drawing/2014/main" id="{A63DE43F-2CB4-4CCA-A922-A10ECDD91496}"/>
              </a:ext>
            </a:extLst>
          </p:cNvPr>
          <p:cNvGraphicFramePr/>
          <p:nvPr>
            <p:extLst>
              <p:ext uri="{D42A27DB-BD31-4B8C-83A1-F6EECF244321}">
                <p14:modId xmlns:p14="http://schemas.microsoft.com/office/powerpoint/2010/main" val="3616975615"/>
              </p:ext>
            </p:extLst>
          </p:nvPr>
        </p:nvGraphicFramePr>
        <p:xfrm>
          <a:off x="131899" y="1958975"/>
          <a:ext cx="11786839" cy="462296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9347186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5" name="Rectangle 44">
            <a:extLst>
              <a:ext uri="{FF2B5EF4-FFF2-40B4-BE49-F238E27FC236}">
                <a16:creationId xmlns:a16="http://schemas.microsoft.com/office/drawing/2014/main" id="{D1D34770-47A8-402C-AF23-2B653F2D88C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290BCD9-B127-4DA4-9CDA-5EA918EA0945}"/>
              </a:ext>
            </a:extLst>
          </p:cNvPr>
          <p:cNvSpPr>
            <a:spLocks noGrp="1"/>
          </p:cNvSpPr>
          <p:nvPr>
            <p:ph type="title"/>
          </p:nvPr>
        </p:nvSpPr>
        <p:spPr>
          <a:xfrm>
            <a:off x="836679" y="723898"/>
            <a:ext cx="6002110" cy="1495425"/>
          </a:xfrm>
        </p:spPr>
        <p:txBody>
          <a:bodyPr>
            <a:normAutofit/>
          </a:bodyPr>
          <a:lstStyle/>
          <a:p>
            <a:r>
              <a:rPr lang="en-GB" sz="4000">
                <a:cs typeface="Calibri Light"/>
              </a:rPr>
              <a:t>How are they made?</a:t>
            </a:r>
          </a:p>
        </p:txBody>
      </p:sp>
      <p:sp>
        <p:nvSpPr>
          <p:cNvPr id="10" name="Content Placeholder 9">
            <a:extLst>
              <a:ext uri="{FF2B5EF4-FFF2-40B4-BE49-F238E27FC236}">
                <a16:creationId xmlns:a16="http://schemas.microsoft.com/office/drawing/2014/main" id="{85ACD86A-5ED2-39DE-0F52-38E678550227}"/>
              </a:ext>
            </a:extLst>
          </p:cNvPr>
          <p:cNvSpPr>
            <a:spLocks noGrp="1"/>
          </p:cNvSpPr>
          <p:nvPr>
            <p:ph idx="1"/>
          </p:nvPr>
        </p:nvSpPr>
        <p:spPr>
          <a:xfrm>
            <a:off x="836680" y="2405067"/>
            <a:ext cx="6002110" cy="3729034"/>
          </a:xfrm>
        </p:spPr>
        <p:txBody>
          <a:bodyPr vert="horz" lIns="91440" tIns="45720" rIns="91440" bIns="45720" rtlCol="0">
            <a:normAutofit/>
          </a:bodyPr>
          <a:lstStyle/>
          <a:p>
            <a:pPr>
              <a:spcBef>
                <a:spcPts val="0"/>
              </a:spcBef>
              <a:spcAft>
                <a:spcPts val="600"/>
              </a:spcAft>
            </a:pPr>
            <a:r>
              <a:rPr lang="en-GB" sz="2000" dirty="0">
                <a:cs typeface="Calibri"/>
              </a:rPr>
              <a:t>Big or small </a:t>
            </a:r>
            <a:endParaRPr lang="en-US" sz="2000" dirty="0">
              <a:cs typeface="Calibri"/>
            </a:endParaRPr>
          </a:p>
          <a:p>
            <a:pPr>
              <a:spcBef>
                <a:spcPts val="0"/>
              </a:spcBef>
              <a:spcAft>
                <a:spcPts val="600"/>
              </a:spcAft>
            </a:pPr>
            <a:r>
              <a:rPr lang="en-GB" sz="2000" dirty="0" err="1">
                <a:cs typeface="Calibri"/>
              </a:rPr>
              <a:t>Colorful</a:t>
            </a:r>
            <a:r>
              <a:rPr lang="en-GB" sz="2000" dirty="0">
                <a:cs typeface="Calibri"/>
              </a:rPr>
              <a:t> or black-and-white </a:t>
            </a:r>
            <a:endParaRPr lang="en-US" sz="2000" dirty="0">
              <a:cs typeface="Calibri"/>
            </a:endParaRPr>
          </a:p>
          <a:p>
            <a:pPr>
              <a:spcBef>
                <a:spcPts val="0"/>
              </a:spcBef>
              <a:spcAft>
                <a:spcPts val="600"/>
              </a:spcAft>
            </a:pPr>
            <a:r>
              <a:rPr lang="en-GB" sz="2000" dirty="0">
                <a:cs typeface="Calibri"/>
              </a:rPr>
              <a:t>Handwritten or typed </a:t>
            </a:r>
            <a:endParaRPr lang="en-US" sz="2000" dirty="0">
              <a:cs typeface="Calibri"/>
            </a:endParaRPr>
          </a:p>
          <a:p>
            <a:pPr>
              <a:spcBef>
                <a:spcPts val="0"/>
              </a:spcBef>
              <a:spcAft>
                <a:spcPts val="600"/>
              </a:spcAft>
            </a:pPr>
            <a:r>
              <a:rPr lang="en-GB" sz="2000" dirty="0">
                <a:cs typeface="Calibri"/>
              </a:rPr>
              <a:t>Loose, stapled, sewn, loose or folded</a:t>
            </a:r>
            <a:endParaRPr lang="en-US" sz="2000" dirty="0">
              <a:cs typeface="Calibri"/>
            </a:endParaRPr>
          </a:p>
          <a:p>
            <a:pPr>
              <a:spcBef>
                <a:spcPts val="0"/>
              </a:spcBef>
              <a:spcAft>
                <a:spcPts val="600"/>
              </a:spcAft>
            </a:pPr>
            <a:endParaRPr lang="en-GB" sz="2000" dirty="0">
              <a:cs typeface="Calibri"/>
            </a:endParaRPr>
          </a:p>
          <a:p>
            <a:pPr marL="0" indent="0">
              <a:spcBef>
                <a:spcPts val="0"/>
              </a:spcBef>
              <a:spcAft>
                <a:spcPts val="600"/>
              </a:spcAft>
              <a:buNone/>
            </a:pPr>
            <a:r>
              <a:rPr lang="en-GB" sz="2000" dirty="0">
                <a:cs typeface="Calibri"/>
              </a:rPr>
              <a:t>(Duke University Library, in </a:t>
            </a:r>
            <a:r>
              <a:rPr lang="en-GB" sz="2000" dirty="0" err="1">
                <a:cs typeface="Calibri"/>
              </a:rPr>
              <a:t>Radway</a:t>
            </a:r>
            <a:r>
              <a:rPr lang="en-GB" sz="2000" dirty="0">
                <a:cs typeface="Calibri"/>
              </a:rPr>
              <a:t>, 2012)</a:t>
            </a:r>
          </a:p>
          <a:p>
            <a:endParaRPr lang="en-GB" sz="2000" dirty="0">
              <a:cs typeface="Calibri"/>
            </a:endParaRPr>
          </a:p>
        </p:txBody>
      </p:sp>
      <p:pic>
        <p:nvPicPr>
          <p:cNvPr id="14" name="Picture 13" descr="A picture of a range of zines, mostly A5 and A6 size and typed/printed.">
            <a:extLst>
              <a:ext uri="{FF2B5EF4-FFF2-40B4-BE49-F238E27FC236}">
                <a16:creationId xmlns:a16="http://schemas.microsoft.com/office/drawing/2014/main" id="{C19B5EF7-DF09-DA36-68AF-7EBC42E871AF}"/>
              </a:ext>
            </a:extLst>
          </p:cNvPr>
          <p:cNvPicPr>
            <a:picLocks noChangeAspect="1"/>
          </p:cNvPicPr>
          <p:nvPr/>
        </p:nvPicPr>
        <p:blipFill rotWithShape="1">
          <a:blip r:embed="rId3">
            <a:extLst>
              <a:ext uri="{28A0092B-C50C-407E-A947-70E740481C1C}">
                <a14:useLocalDpi xmlns:a14="http://schemas.microsoft.com/office/drawing/2010/main" val="0"/>
              </a:ext>
            </a:extLst>
          </a:blip>
          <a:srcRect r="1" b="6250"/>
          <a:stretch/>
        </p:blipFill>
        <p:spPr>
          <a:xfrm>
            <a:off x="7199440" y="10"/>
            <a:ext cx="4992560" cy="6857990"/>
          </a:xfrm>
          <a:prstGeom prst="rect">
            <a:avLst/>
          </a:prstGeom>
          <a:effectLst/>
        </p:spPr>
      </p:pic>
      <p:sp>
        <p:nvSpPr>
          <p:cNvPr id="3" name="TextBox 2">
            <a:extLst>
              <a:ext uri="{FF2B5EF4-FFF2-40B4-BE49-F238E27FC236}">
                <a16:creationId xmlns:a16="http://schemas.microsoft.com/office/drawing/2014/main" id="{ED94737D-62AB-28D8-57C5-61F471FB8FE2}"/>
              </a:ext>
            </a:extLst>
          </p:cNvPr>
          <p:cNvSpPr txBox="1"/>
          <p:nvPr/>
        </p:nvSpPr>
        <p:spPr>
          <a:xfrm>
            <a:off x="7199440" y="6488668"/>
            <a:ext cx="4992560" cy="369332"/>
          </a:xfrm>
          <a:prstGeom prst="rect">
            <a:avLst/>
          </a:prstGeom>
          <a:solidFill>
            <a:schemeClr val="bg1"/>
          </a:solidFill>
        </p:spPr>
        <p:txBody>
          <a:bodyPr wrap="square" rtlCol="0">
            <a:spAutoFit/>
          </a:bodyPr>
          <a:lstStyle/>
          <a:p>
            <a:r>
              <a:rPr lang="en-GB" dirty="0" err="1"/>
              <a:t>Mcld</a:t>
            </a:r>
            <a:r>
              <a:rPr lang="en-GB" dirty="0"/>
              <a:t>, 2007, CC BY-SA 3.0</a:t>
            </a:r>
          </a:p>
        </p:txBody>
      </p:sp>
    </p:spTree>
    <p:extLst>
      <p:ext uri="{BB962C8B-B14F-4D97-AF65-F5344CB8AC3E}">
        <p14:creationId xmlns:p14="http://schemas.microsoft.com/office/powerpoint/2010/main" val="16456012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6" name="Rectangle 35">
            <a:extLst>
              <a:ext uri="{FF2B5EF4-FFF2-40B4-BE49-F238E27FC236}">
                <a16:creationId xmlns:a16="http://schemas.microsoft.com/office/drawing/2014/main" id="{943CAA20-3569-4189-9E48-239A229A86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913AB59-1DE6-7CA3-BCF3-E23F4BFC9175}"/>
              </a:ext>
            </a:extLst>
          </p:cNvPr>
          <p:cNvSpPr>
            <a:spLocks noGrp="1"/>
          </p:cNvSpPr>
          <p:nvPr>
            <p:ph type="title"/>
          </p:nvPr>
        </p:nvSpPr>
        <p:spPr>
          <a:xfrm>
            <a:off x="838200" y="451381"/>
            <a:ext cx="10512552" cy="4066540"/>
          </a:xfrm>
        </p:spPr>
        <p:txBody>
          <a:bodyPr vert="horz" lIns="91440" tIns="45720" rIns="91440" bIns="45720" rtlCol="0" anchor="b">
            <a:normAutofit/>
          </a:bodyPr>
          <a:lstStyle/>
          <a:p>
            <a:r>
              <a:rPr lang="en-US" sz="6600" kern="1200">
                <a:solidFill>
                  <a:schemeClr val="tx1"/>
                </a:solidFill>
                <a:latin typeface="+mj-lt"/>
                <a:ea typeface="+mj-ea"/>
                <a:cs typeface="+mj-cs"/>
              </a:rPr>
              <a:t>What are they good for?</a:t>
            </a:r>
          </a:p>
        </p:txBody>
      </p:sp>
      <p:sp>
        <p:nvSpPr>
          <p:cNvPr id="3" name="Text Placeholder 2">
            <a:extLst>
              <a:ext uri="{FF2B5EF4-FFF2-40B4-BE49-F238E27FC236}">
                <a16:creationId xmlns:a16="http://schemas.microsoft.com/office/drawing/2014/main" id="{5BF25CBF-C90A-D369-162D-40F84422B237}"/>
              </a:ext>
            </a:extLst>
          </p:cNvPr>
          <p:cNvSpPr>
            <a:spLocks noGrp="1"/>
          </p:cNvSpPr>
          <p:nvPr>
            <p:ph type="body" idx="1"/>
          </p:nvPr>
        </p:nvSpPr>
        <p:spPr>
          <a:xfrm>
            <a:off x="838199" y="4983276"/>
            <a:ext cx="10512552" cy="1126680"/>
          </a:xfrm>
        </p:spPr>
        <p:txBody>
          <a:bodyPr vert="horz" lIns="91440" tIns="45720" rIns="91440" bIns="45720" rtlCol="0">
            <a:normAutofit/>
          </a:bodyPr>
          <a:lstStyle/>
          <a:p>
            <a:r>
              <a:rPr lang="en-US" kern="1200">
                <a:solidFill>
                  <a:schemeClr val="tx1"/>
                </a:solidFill>
                <a:latin typeface="+mn-lt"/>
                <a:ea typeface="+mn-ea"/>
                <a:cs typeface="+mn-cs"/>
              </a:rPr>
              <a:t>Absolutely loads!</a:t>
            </a:r>
          </a:p>
        </p:txBody>
      </p:sp>
      <p:sp>
        <p:nvSpPr>
          <p:cNvPr id="37" name="sketch line">
            <a:extLst>
              <a:ext uri="{FF2B5EF4-FFF2-40B4-BE49-F238E27FC236}">
                <a16:creationId xmlns:a16="http://schemas.microsoft.com/office/drawing/2014/main" id="{DA542B6D-E775-4832-91DC-2D20F857813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8200" y="4718595"/>
            <a:ext cx="5410200" cy="18288"/>
          </a:xfrm>
          <a:custGeom>
            <a:avLst/>
            <a:gdLst>
              <a:gd name="connsiteX0" fmla="*/ 0 w 5410200"/>
              <a:gd name="connsiteY0" fmla="*/ 0 h 18288"/>
              <a:gd name="connsiteX1" fmla="*/ 568071 w 5410200"/>
              <a:gd name="connsiteY1" fmla="*/ 0 h 18288"/>
              <a:gd name="connsiteX2" fmla="*/ 1298448 w 5410200"/>
              <a:gd name="connsiteY2" fmla="*/ 0 h 18288"/>
              <a:gd name="connsiteX3" fmla="*/ 1920621 w 5410200"/>
              <a:gd name="connsiteY3" fmla="*/ 0 h 18288"/>
              <a:gd name="connsiteX4" fmla="*/ 2488692 w 5410200"/>
              <a:gd name="connsiteY4" fmla="*/ 0 h 18288"/>
              <a:gd name="connsiteX5" fmla="*/ 3219069 w 5410200"/>
              <a:gd name="connsiteY5" fmla="*/ 0 h 18288"/>
              <a:gd name="connsiteX6" fmla="*/ 3895344 w 5410200"/>
              <a:gd name="connsiteY6" fmla="*/ 0 h 18288"/>
              <a:gd name="connsiteX7" fmla="*/ 4571619 w 5410200"/>
              <a:gd name="connsiteY7" fmla="*/ 0 h 18288"/>
              <a:gd name="connsiteX8" fmla="*/ 5410200 w 5410200"/>
              <a:gd name="connsiteY8" fmla="*/ 0 h 18288"/>
              <a:gd name="connsiteX9" fmla="*/ 5410200 w 5410200"/>
              <a:gd name="connsiteY9" fmla="*/ 18288 h 18288"/>
              <a:gd name="connsiteX10" fmla="*/ 4842129 w 5410200"/>
              <a:gd name="connsiteY10" fmla="*/ 18288 h 18288"/>
              <a:gd name="connsiteX11" fmla="*/ 4328160 w 5410200"/>
              <a:gd name="connsiteY11" fmla="*/ 18288 h 18288"/>
              <a:gd name="connsiteX12" fmla="*/ 3597783 w 5410200"/>
              <a:gd name="connsiteY12" fmla="*/ 18288 h 18288"/>
              <a:gd name="connsiteX13" fmla="*/ 3029712 w 5410200"/>
              <a:gd name="connsiteY13" fmla="*/ 18288 h 18288"/>
              <a:gd name="connsiteX14" fmla="*/ 2299335 w 5410200"/>
              <a:gd name="connsiteY14" fmla="*/ 18288 h 18288"/>
              <a:gd name="connsiteX15" fmla="*/ 1514856 w 5410200"/>
              <a:gd name="connsiteY15" fmla="*/ 18288 h 18288"/>
              <a:gd name="connsiteX16" fmla="*/ 892683 w 5410200"/>
              <a:gd name="connsiteY16" fmla="*/ 18288 h 18288"/>
              <a:gd name="connsiteX17" fmla="*/ 0 w 5410200"/>
              <a:gd name="connsiteY17" fmla="*/ 18288 h 18288"/>
              <a:gd name="connsiteX18" fmla="*/ 0 w 5410200"/>
              <a:gd name="connsiteY18"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410200" h="18288" fill="none" extrusionOk="0">
                <a:moveTo>
                  <a:pt x="0" y="0"/>
                </a:moveTo>
                <a:cubicBezTo>
                  <a:pt x="163050" y="-18707"/>
                  <a:pt x="319321" y="-16364"/>
                  <a:pt x="568071" y="0"/>
                </a:cubicBezTo>
                <a:cubicBezTo>
                  <a:pt x="816821" y="16364"/>
                  <a:pt x="1013224" y="-7268"/>
                  <a:pt x="1298448" y="0"/>
                </a:cubicBezTo>
                <a:cubicBezTo>
                  <a:pt x="1583672" y="7268"/>
                  <a:pt x="1631711" y="-3367"/>
                  <a:pt x="1920621" y="0"/>
                </a:cubicBezTo>
                <a:cubicBezTo>
                  <a:pt x="2209531" y="3367"/>
                  <a:pt x="2364420" y="-19184"/>
                  <a:pt x="2488692" y="0"/>
                </a:cubicBezTo>
                <a:cubicBezTo>
                  <a:pt x="2612964" y="19184"/>
                  <a:pt x="3023298" y="-34627"/>
                  <a:pt x="3219069" y="0"/>
                </a:cubicBezTo>
                <a:cubicBezTo>
                  <a:pt x="3414840" y="34627"/>
                  <a:pt x="3656810" y="24043"/>
                  <a:pt x="3895344" y="0"/>
                </a:cubicBezTo>
                <a:cubicBezTo>
                  <a:pt x="4133879" y="-24043"/>
                  <a:pt x="4393984" y="-19577"/>
                  <a:pt x="4571619" y="0"/>
                </a:cubicBezTo>
                <a:cubicBezTo>
                  <a:pt x="4749255" y="19577"/>
                  <a:pt x="5179928" y="-6281"/>
                  <a:pt x="5410200" y="0"/>
                </a:cubicBezTo>
                <a:cubicBezTo>
                  <a:pt x="5410730" y="6954"/>
                  <a:pt x="5410934" y="12839"/>
                  <a:pt x="5410200" y="18288"/>
                </a:cubicBezTo>
                <a:cubicBezTo>
                  <a:pt x="5139060" y="6751"/>
                  <a:pt x="5121593" y="31035"/>
                  <a:pt x="4842129" y="18288"/>
                </a:cubicBezTo>
                <a:cubicBezTo>
                  <a:pt x="4562665" y="5541"/>
                  <a:pt x="4448273" y="9487"/>
                  <a:pt x="4328160" y="18288"/>
                </a:cubicBezTo>
                <a:cubicBezTo>
                  <a:pt x="4208047" y="27089"/>
                  <a:pt x="3760936" y="22567"/>
                  <a:pt x="3597783" y="18288"/>
                </a:cubicBezTo>
                <a:cubicBezTo>
                  <a:pt x="3434630" y="14009"/>
                  <a:pt x="3299718" y="33213"/>
                  <a:pt x="3029712" y="18288"/>
                </a:cubicBezTo>
                <a:cubicBezTo>
                  <a:pt x="2759706" y="3363"/>
                  <a:pt x="2640159" y="27394"/>
                  <a:pt x="2299335" y="18288"/>
                </a:cubicBezTo>
                <a:cubicBezTo>
                  <a:pt x="1958511" y="9182"/>
                  <a:pt x="1801186" y="28985"/>
                  <a:pt x="1514856" y="18288"/>
                </a:cubicBezTo>
                <a:cubicBezTo>
                  <a:pt x="1228526" y="7591"/>
                  <a:pt x="1063509" y="-5305"/>
                  <a:pt x="892683" y="18288"/>
                </a:cubicBezTo>
                <a:cubicBezTo>
                  <a:pt x="721857" y="41881"/>
                  <a:pt x="186945" y="-20897"/>
                  <a:pt x="0" y="18288"/>
                </a:cubicBezTo>
                <a:cubicBezTo>
                  <a:pt x="-570" y="9279"/>
                  <a:pt x="132" y="5100"/>
                  <a:pt x="0" y="0"/>
                </a:cubicBezTo>
                <a:close/>
              </a:path>
              <a:path w="5410200" h="18288" stroke="0" extrusionOk="0">
                <a:moveTo>
                  <a:pt x="0" y="0"/>
                </a:moveTo>
                <a:cubicBezTo>
                  <a:pt x="285096" y="-4925"/>
                  <a:pt x="376456" y="22268"/>
                  <a:pt x="622173" y="0"/>
                </a:cubicBezTo>
                <a:cubicBezTo>
                  <a:pt x="867890" y="-22268"/>
                  <a:pt x="1031392" y="7228"/>
                  <a:pt x="1136142" y="0"/>
                </a:cubicBezTo>
                <a:cubicBezTo>
                  <a:pt x="1240892" y="-7228"/>
                  <a:pt x="1561853" y="9877"/>
                  <a:pt x="1920621" y="0"/>
                </a:cubicBezTo>
                <a:cubicBezTo>
                  <a:pt x="2279389" y="-9877"/>
                  <a:pt x="2367255" y="19546"/>
                  <a:pt x="2542794" y="0"/>
                </a:cubicBezTo>
                <a:cubicBezTo>
                  <a:pt x="2718333" y="-19546"/>
                  <a:pt x="2866732" y="-22226"/>
                  <a:pt x="3164967" y="0"/>
                </a:cubicBezTo>
                <a:cubicBezTo>
                  <a:pt x="3463202" y="22226"/>
                  <a:pt x="3568055" y="-2765"/>
                  <a:pt x="3949446" y="0"/>
                </a:cubicBezTo>
                <a:cubicBezTo>
                  <a:pt x="4330837" y="2765"/>
                  <a:pt x="4287895" y="10557"/>
                  <a:pt x="4517517" y="0"/>
                </a:cubicBezTo>
                <a:cubicBezTo>
                  <a:pt x="4747139" y="-10557"/>
                  <a:pt x="5149588" y="8716"/>
                  <a:pt x="5410200" y="0"/>
                </a:cubicBezTo>
                <a:cubicBezTo>
                  <a:pt x="5409517" y="5414"/>
                  <a:pt x="5409480" y="12510"/>
                  <a:pt x="5410200" y="18288"/>
                </a:cubicBezTo>
                <a:cubicBezTo>
                  <a:pt x="5163327" y="41494"/>
                  <a:pt x="5008749" y="10693"/>
                  <a:pt x="4842129" y="18288"/>
                </a:cubicBezTo>
                <a:cubicBezTo>
                  <a:pt x="4675509" y="25883"/>
                  <a:pt x="4433401" y="-615"/>
                  <a:pt x="4165854" y="18288"/>
                </a:cubicBezTo>
                <a:cubicBezTo>
                  <a:pt x="3898308" y="37191"/>
                  <a:pt x="3809032" y="-8710"/>
                  <a:pt x="3543681" y="18288"/>
                </a:cubicBezTo>
                <a:cubicBezTo>
                  <a:pt x="3278330" y="45286"/>
                  <a:pt x="3073876" y="-15917"/>
                  <a:pt x="2759202" y="18288"/>
                </a:cubicBezTo>
                <a:cubicBezTo>
                  <a:pt x="2444528" y="52493"/>
                  <a:pt x="2204144" y="3372"/>
                  <a:pt x="1974723" y="18288"/>
                </a:cubicBezTo>
                <a:cubicBezTo>
                  <a:pt x="1745302" y="33204"/>
                  <a:pt x="1602335" y="31490"/>
                  <a:pt x="1406652" y="18288"/>
                </a:cubicBezTo>
                <a:cubicBezTo>
                  <a:pt x="1210969" y="5086"/>
                  <a:pt x="923948" y="3161"/>
                  <a:pt x="730377" y="18288"/>
                </a:cubicBezTo>
                <a:cubicBezTo>
                  <a:pt x="536806" y="33415"/>
                  <a:pt x="336496" y="-141"/>
                  <a:pt x="0" y="18288"/>
                </a:cubicBezTo>
                <a:cubicBezTo>
                  <a:pt x="-306" y="11061"/>
                  <a:pt x="-655" y="7751"/>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538335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5" name="Rectangle 174">
            <a:extLst>
              <a:ext uri="{FF2B5EF4-FFF2-40B4-BE49-F238E27FC236}">
                <a16:creationId xmlns:a16="http://schemas.microsoft.com/office/drawing/2014/main" id="{D1D34770-47A8-402C-AF23-2B653F2D88C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5">
            <a:extLst>
              <a:ext uri="{FF2B5EF4-FFF2-40B4-BE49-F238E27FC236}">
                <a16:creationId xmlns:a16="http://schemas.microsoft.com/office/drawing/2014/main" id="{0153CA91-DB00-9FB9-A7AE-8EE22DC6E25E}"/>
              </a:ext>
            </a:extLst>
          </p:cNvPr>
          <p:cNvSpPr>
            <a:spLocks noGrp="1"/>
          </p:cNvSpPr>
          <p:nvPr>
            <p:ph type="title"/>
          </p:nvPr>
        </p:nvSpPr>
        <p:spPr>
          <a:xfrm>
            <a:off x="836679" y="723898"/>
            <a:ext cx="6002110" cy="1495425"/>
          </a:xfrm>
        </p:spPr>
        <p:txBody>
          <a:bodyPr>
            <a:normAutofit/>
          </a:bodyPr>
          <a:lstStyle/>
          <a:p>
            <a:r>
              <a:rPr lang="en-US" sz="4000" dirty="0">
                <a:cs typeface="Calibri Light"/>
              </a:rPr>
              <a:t>Active learning</a:t>
            </a:r>
            <a:endParaRPr lang="en-US" sz="4000" dirty="0"/>
          </a:p>
        </p:txBody>
      </p:sp>
      <p:graphicFrame>
        <p:nvGraphicFramePr>
          <p:cNvPr id="170" name="Content Placeholder 3" descr="Higher order thinking skills, emotional connection with content, tactile or physical engagement with the environment, from Tab Betts' definition of Active Learning Network website).">
            <a:extLst>
              <a:ext uri="{FF2B5EF4-FFF2-40B4-BE49-F238E27FC236}">
                <a16:creationId xmlns:a16="http://schemas.microsoft.com/office/drawing/2014/main" id="{F0BE2A1B-8DF4-A862-6818-71276BD58656}"/>
              </a:ext>
            </a:extLst>
          </p:cNvPr>
          <p:cNvGraphicFramePr>
            <a:graphicFrameLocks noGrp="1"/>
          </p:cNvGraphicFramePr>
          <p:nvPr>
            <p:ph idx="1"/>
            <p:extLst>
              <p:ext uri="{D42A27DB-BD31-4B8C-83A1-F6EECF244321}">
                <p14:modId xmlns:p14="http://schemas.microsoft.com/office/powerpoint/2010/main" val="1202556811"/>
              </p:ext>
            </p:extLst>
          </p:nvPr>
        </p:nvGraphicFramePr>
        <p:xfrm>
          <a:off x="836679" y="2405067"/>
          <a:ext cx="10419341" cy="372903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7237789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9" name="Rectangle 48">
            <a:extLst>
              <a:ext uri="{FF2B5EF4-FFF2-40B4-BE49-F238E27FC236}">
                <a16:creationId xmlns:a16="http://schemas.microsoft.com/office/drawing/2014/main" id="{8761DDFE-071F-4200-B0AA-394476C2D2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5">
            <a:extLst>
              <a:ext uri="{FF2B5EF4-FFF2-40B4-BE49-F238E27FC236}">
                <a16:creationId xmlns:a16="http://schemas.microsoft.com/office/drawing/2014/main" id="{FCF758A3-C367-3C3F-A7A7-4308BD270352}"/>
              </a:ext>
            </a:extLst>
          </p:cNvPr>
          <p:cNvSpPr>
            <a:spLocks noGrp="1"/>
          </p:cNvSpPr>
          <p:nvPr>
            <p:ph type="title"/>
          </p:nvPr>
        </p:nvSpPr>
        <p:spPr>
          <a:xfrm>
            <a:off x="838199" y="548464"/>
            <a:ext cx="4953001" cy="2228074"/>
          </a:xfrm>
        </p:spPr>
        <p:txBody>
          <a:bodyPr vert="horz" lIns="91440" tIns="45720" rIns="91440" bIns="45720" rtlCol="0" anchor="ctr">
            <a:normAutofit/>
          </a:bodyPr>
          <a:lstStyle/>
          <a:p>
            <a:r>
              <a:rPr lang="en-US" sz="4000" dirty="0"/>
              <a:t>Zines in tertiary teaching 1</a:t>
            </a:r>
          </a:p>
        </p:txBody>
      </p:sp>
      <p:sp>
        <p:nvSpPr>
          <p:cNvPr id="10" name="Content Placeholder 2">
            <a:extLst>
              <a:ext uri="{FF2B5EF4-FFF2-40B4-BE49-F238E27FC236}">
                <a16:creationId xmlns:a16="http://schemas.microsoft.com/office/drawing/2014/main" id="{370970B8-4339-969A-40C5-CF90AF561B2E}"/>
              </a:ext>
            </a:extLst>
          </p:cNvPr>
          <p:cNvSpPr txBox="1">
            <a:spLocks/>
          </p:cNvSpPr>
          <p:nvPr/>
        </p:nvSpPr>
        <p:spPr>
          <a:xfrm>
            <a:off x="838201" y="2962279"/>
            <a:ext cx="4571999" cy="314324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a:t>Dr Amy King</a:t>
            </a:r>
          </a:p>
          <a:p>
            <a:r>
              <a:rPr lang="en-US" sz="2000" dirty="0"/>
              <a:t>BA History module on fascism</a:t>
            </a:r>
          </a:p>
          <a:p>
            <a:r>
              <a:rPr lang="en-US" sz="2000" dirty="0"/>
              <a:t>Multimodal expression</a:t>
            </a:r>
          </a:p>
          <a:p>
            <a:r>
              <a:rPr lang="en-US" sz="2000" dirty="0"/>
              <a:t>Challenges authority</a:t>
            </a:r>
          </a:p>
          <a:p>
            <a:r>
              <a:rPr lang="en-US" sz="2000" dirty="0"/>
              <a:t>Zine workshop</a:t>
            </a:r>
          </a:p>
          <a:p>
            <a:r>
              <a:rPr lang="en-US" sz="2000" dirty="0"/>
              <a:t>Collaborative class zine</a:t>
            </a:r>
          </a:p>
          <a:p>
            <a:pPr marL="0" indent="0">
              <a:buNone/>
            </a:pPr>
            <a:r>
              <a:rPr lang="en-US" sz="2000" dirty="0"/>
              <a:t>(Royal Historical Society, 2024)</a:t>
            </a:r>
          </a:p>
        </p:txBody>
      </p:sp>
      <p:pic>
        <p:nvPicPr>
          <p:cNvPr id="2052" name="Picture 4" descr="A group of students working on zines. They are selecting and cutting out images and holding pens.">
            <a:extLst>
              <a:ext uri="{FF2B5EF4-FFF2-40B4-BE49-F238E27FC236}">
                <a16:creationId xmlns:a16="http://schemas.microsoft.com/office/drawing/2014/main" id="{0E7A6CA7-AA8E-B13C-D6E9-B0B61CF7F29B}"/>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39622"/>
          <a:stretch/>
        </p:blipFill>
        <p:spPr bwMode="auto">
          <a:xfrm>
            <a:off x="6962774" y="-469338"/>
            <a:ext cx="5205541" cy="4844859"/>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One page of a zine covered in old fashioned images of women from the 1950s. One quote says &quot;rounded in shape, rural and first and foremost a mother, fundamentally defined and confined by her biology, which was now enrolled in the cause of the nation&quot; -- Perry Willson">
            <a:extLst>
              <a:ext uri="{FF2B5EF4-FFF2-40B4-BE49-F238E27FC236}">
                <a16:creationId xmlns:a16="http://schemas.microsoft.com/office/drawing/2014/main" id="{E0A86C34-E2FC-0A9C-1867-5A3ABEE63B0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62774" y="3179032"/>
            <a:ext cx="5229225" cy="36789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967706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3" name="Rectangle 42">
            <a:extLst>
              <a:ext uri="{FF2B5EF4-FFF2-40B4-BE49-F238E27FC236}">
                <a16:creationId xmlns:a16="http://schemas.microsoft.com/office/drawing/2014/main" id="{80DF40B2-80F7-4E71-B46C-284163F3654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5">
            <a:extLst>
              <a:ext uri="{FF2B5EF4-FFF2-40B4-BE49-F238E27FC236}">
                <a16:creationId xmlns:a16="http://schemas.microsoft.com/office/drawing/2014/main" id="{0153CA91-DB00-9FB9-A7AE-8EE22DC6E25E}"/>
              </a:ext>
            </a:extLst>
          </p:cNvPr>
          <p:cNvSpPr>
            <a:spLocks noGrp="1"/>
          </p:cNvSpPr>
          <p:nvPr>
            <p:ph type="title"/>
          </p:nvPr>
        </p:nvSpPr>
        <p:spPr>
          <a:xfrm>
            <a:off x="838199" y="548464"/>
            <a:ext cx="4953001" cy="2228074"/>
          </a:xfrm>
        </p:spPr>
        <p:txBody>
          <a:bodyPr vert="horz" lIns="91440" tIns="45720" rIns="91440" bIns="45720" rtlCol="0" anchor="ctr">
            <a:normAutofit/>
          </a:bodyPr>
          <a:lstStyle/>
          <a:p>
            <a:r>
              <a:rPr lang="en-US" sz="4000" dirty="0"/>
              <a:t>Zines in tertiary teaching 2</a:t>
            </a:r>
          </a:p>
        </p:txBody>
      </p:sp>
      <p:sp>
        <p:nvSpPr>
          <p:cNvPr id="21" name="Content Placeholder 2">
            <a:extLst>
              <a:ext uri="{FF2B5EF4-FFF2-40B4-BE49-F238E27FC236}">
                <a16:creationId xmlns:a16="http://schemas.microsoft.com/office/drawing/2014/main" id="{766AF910-ADCE-9F86-472E-24F86A2EF4BA}"/>
              </a:ext>
            </a:extLst>
          </p:cNvPr>
          <p:cNvSpPr txBox="1">
            <a:spLocks/>
          </p:cNvSpPr>
          <p:nvPr/>
        </p:nvSpPr>
        <p:spPr>
          <a:xfrm>
            <a:off x="838201" y="2962279"/>
            <a:ext cx="4571999" cy="314324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a:t>Dr Katharine Terrell and Dr Carole Pugh</a:t>
            </a:r>
          </a:p>
          <a:p>
            <a:r>
              <a:rPr lang="en-US" sz="2000" dirty="0"/>
              <a:t>BA Education Studies module on “Understanding Childhoods”</a:t>
            </a:r>
          </a:p>
          <a:p>
            <a:r>
              <a:rPr lang="en-US" sz="2000" b="1" dirty="0"/>
              <a:t>Communication skills </a:t>
            </a:r>
          </a:p>
          <a:p>
            <a:r>
              <a:rPr lang="en-US" sz="2000" b="1" dirty="0"/>
              <a:t>Critical reflection </a:t>
            </a:r>
            <a:r>
              <a:rPr lang="en-US" sz="2000" dirty="0"/>
              <a:t>- thinking about images and policies</a:t>
            </a:r>
          </a:p>
          <a:p>
            <a:r>
              <a:rPr lang="en-US" sz="2000" b="1" dirty="0"/>
              <a:t>Voice of children and young people</a:t>
            </a:r>
            <a:r>
              <a:rPr lang="en-US" sz="2000" dirty="0"/>
              <a:t> (particularly those from </a:t>
            </a:r>
            <a:r>
              <a:rPr lang="en-US" sz="2000" dirty="0" err="1"/>
              <a:t>marginalised</a:t>
            </a:r>
            <a:r>
              <a:rPr lang="en-US" sz="2000" dirty="0"/>
              <a:t> groups), reflecting zine traditions.</a:t>
            </a:r>
          </a:p>
        </p:txBody>
      </p:sp>
      <p:pic>
        <p:nvPicPr>
          <p:cNvPr id="3" name="Picture 2" descr="Adult listening in class">
            <a:extLst>
              <a:ext uri="{FF2B5EF4-FFF2-40B4-BE49-F238E27FC236}">
                <a16:creationId xmlns:a16="http://schemas.microsoft.com/office/drawing/2014/main" id="{D25F0450-844A-B928-5627-2A7580FE59EA}"/>
              </a:ext>
            </a:extLst>
          </p:cNvPr>
          <p:cNvPicPr>
            <a:picLocks noChangeAspect="1"/>
          </p:cNvPicPr>
          <p:nvPr/>
        </p:nvPicPr>
        <p:blipFill>
          <a:blip r:embed="rId3"/>
          <a:srcRect l="20112" t="-1" r="26397" b="-1"/>
          <a:stretch/>
        </p:blipFill>
        <p:spPr>
          <a:xfrm>
            <a:off x="6696311" y="10"/>
            <a:ext cx="5495689" cy="6857990"/>
          </a:xfrm>
          <a:prstGeom prst="rect">
            <a:avLst/>
          </a:prstGeom>
          <a:effectLst/>
        </p:spPr>
      </p:pic>
    </p:spTree>
    <p:extLst>
      <p:ext uri="{BB962C8B-B14F-4D97-AF65-F5344CB8AC3E}">
        <p14:creationId xmlns:p14="http://schemas.microsoft.com/office/powerpoint/2010/main" val="382440573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1531</Words>
  <Application>Microsoft Office PowerPoint</Application>
  <PresentationFormat>Widescreen</PresentationFormat>
  <Paragraphs>114</Paragraphs>
  <Slides>15</Slides>
  <Notes>10</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15</vt:i4>
      </vt:variant>
    </vt:vector>
  </HeadingPairs>
  <TitlesOfParts>
    <vt:vector size="21" baseType="lpstr">
      <vt:lpstr>Arial</vt:lpstr>
      <vt:lpstr>Calibri</vt:lpstr>
      <vt:lpstr>Calibri Light</vt:lpstr>
      <vt:lpstr>inherit</vt:lpstr>
      <vt:lpstr>Office Theme</vt:lpstr>
      <vt:lpstr>Office Theme</vt:lpstr>
      <vt:lpstr>Get stuck in! Engaging head, heart and hands with zine-making in the classroom</vt:lpstr>
      <vt:lpstr>Before we start</vt:lpstr>
      <vt:lpstr>What is a zine?</vt:lpstr>
      <vt:lpstr>Zine history</vt:lpstr>
      <vt:lpstr>How are they made?</vt:lpstr>
      <vt:lpstr>What are they good for?</vt:lpstr>
      <vt:lpstr>Active learning</vt:lpstr>
      <vt:lpstr>Zines in tertiary teaching 1</vt:lpstr>
      <vt:lpstr>Zines in tertiary teaching 2</vt:lpstr>
      <vt:lpstr>Appropriate, or appropriative? </vt:lpstr>
      <vt:lpstr>Access and inclusion</vt:lpstr>
      <vt:lpstr>Now try it for yourself!</vt:lpstr>
      <vt:lpstr>References</vt:lpstr>
      <vt:lpstr>Images</vt:lpstr>
      <vt:lpstr>Further reading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2023-10-19T09:46:25Z</dcterms:created>
  <dcterms:modified xsi:type="dcterms:W3CDTF">2025-01-28T16:05:26Z</dcterms:modified>
</cp:coreProperties>
</file>