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4224000" cy="20104100"/>
  <p:notesSz cx="142240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B78B7B-C935-4C45-9B06-67C6246762D5}" v="5" dt="2025-01-23T09:06:30.38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936" y="-43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ther Byrom" userId="90235773-4872-4788-adbb-58ed99b1fea1" providerId="ADAL" clId="{ECB78B7B-C935-4C45-9B06-67C6246762D5}"/>
    <pc:docChg chg="undo custSel modSld">
      <pc:chgData name="Esther Byrom" userId="90235773-4872-4788-adbb-58ed99b1fea1" providerId="ADAL" clId="{ECB78B7B-C935-4C45-9B06-67C6246762D5}" dt="2025-01-23T09:26:35.437" v="27" actId="13244"/>
      <pc:docMkLst>
        <pc:docMk/>
      </pc:docMkLst>
      <pc:sldChg chg="addSp modSp mod">
        <pc:chgData name="Esther Byrom" userId="90235773-4872-4788-adbb-58ed99b1fea1" providerId="ADAL" clId="{ECB78B7B-C935-4C45-9B06-67C6246762D5}" dt="2025-01-23T09:26:35.437" v="27" actId="13244"/>
        <pc:sldMkLst>
          <pc:docMk/>
          <pc:sldMk cId="0" sldId="256"/>
        </pc:sldMkLst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51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52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53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54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55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30.383" v="20" actId="164"/>
          <ac:spMkLst>
            <pc:docMk/>
            <pc:sldMk cId="0" sldId="256"/>
            <ac:spMk id="62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30.383" v="20" actId="164"/>
          <ac:spMkLst>
            <pc:docMk/>
            <pc:sldMk cId="0" sldId="256"/>
            <ac:spMk id="63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30.383" v="20" actId="164"/>
          <ac:spMkLst>
            <pc:docMk/>
            <pc:sldMk cId="0" sldId="256"/>
            <ac:spMk id="64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30.383" v="20" actId="164"/>
          <ac:spMkLst>
            <pc:docMk/>
            <pc:sldMk cId="0" sldId="256"/>
            <ac:spMk id="65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30.383" v="20" actId="164"/>
          <ac:spMkLst>
            <pc:docMk/>
            <pc:sldMk cId="0" sldId="256"/>
            <ac:spMk id="66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30.383" v="20" actId="164"/>
          <ac:spMkLst>
            <pc:docMk/>
            <pc:sldMk cId="0" sldId="256"/>
            <ac:spMk id="67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30.383" v="20" actId="164"/>
          <ac:spMkLst>
            <pc:docMk/>
            <pc:sldMk cId="0" sldId="256"/>
            <ac:spMk id="68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30.383" v="20" actId="164"/>
          <ac:spMkLst>
            <pc:docMk/>
            <pc:sldMk cId="0" sldId="256"/>
            <ac:spMk id="69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71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72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74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75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76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77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30.383" v="20" actId="164"/>
          <ac:spMkLst>
            <pc:docMk/>
            <pc:sldMk cId="0" sldId="256"/>
            <ac:spMk id="78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30.383" v="20" actId="164"/>
          <ac:spMkLst>
            <pc:docMk/>
            <pc:sldMk cId="0" sldId="256"/>
            <ac:spMk id="82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84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85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86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87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30.383" v="20" actId="164"/>
          <ac:spMkLst>
            <pc:docMk/>
            <pc:sldMk cId="0" sldId="256"/>
            <ac:spMk id="88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90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91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92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93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30.383" v="20" actId="164"/>
          <ac:spMkLst>
            <pc:docMk/>
            <pc:sldMk cId="0" sldId="256"/>
            <ac:spMk id="94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96" creationId="{00000000-0000-0000-0000-000000000000}"/>
          </ac:spMkLst>
        </pc:spChg>
        <pc:spChg chg="mod or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97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30.383" v="20" actId="164"/>
          <ac:spMkLst>
            <pc:docMk/>
            <pc:sldMk cId="0" sldId="256"/>
            <ac:spMk id="98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99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100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101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102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103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104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105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106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107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30.383" v="20" actId="164"/>
          <ac:spMkLst>
            <pc:docMk/>
            <pc:sldMk cId="0" sldId="256"/>
            <ac:spMk id="108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30.383" v="20" actId="164"/>
          <ac:spMkLst>
            <pc:docMk/>
            <pc:sldMk cId="0" sldId="256"/>
            <ac:spMk id="114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116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117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118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119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18.272" v="19" actId="164"/>
          <ac:spMkLst>
            <pc:docMk/>
            <pc:sldMk cId="0" sldId="256"/>
            <ac:spMk id="120" creationId="{00000000-0000-0000-0000-000000000000}"/>
          </ac:spMkLst>
        </pc:spChg>
        <pc:spChg chg="mod">
          <ac:chgData name="Esther Byrom" userId="90235773-4872-4788-adbb-58ed99b1fea1" providerId="ADAL" clId="{ECB78B7B-C935-4C45-9B06-67C6246762D5}" dt="2025-01-23T09:06:30.383" v="20" actId="164"/>
          <ac:spMkLst>
            <pc:docMk/>
            <pc:sldMk cId="0" sldId="256"/>
            <ac:spMk id="147" creationId="{00000000-0000-0000-0000-000000000000}"/>
          </ac:spMkLst>
        </pc:spChg>
        <pc:spChg chg="ord">
          <ac:chgData name="Esther Byrom" userId="90235773-4872-4788-adbb-58ed99b1fea1" providerId="ADAL" clId="{ECB78B7B-C935-4C45-9B06-67C6246762D5}" dt="2025-01-23T09:01:03.777" v="6" actId="13244"/>
          <ac:spMkLst>
            <pc:docMk/>
            <pc:sldMk cId="0" sldId="256"/>
            <ac:spMk id="151" creationId="{00000000-0000-0000-0000-000000000000}"/>
          </ac:spMkLst>
        </pc:spChg>
        <pc:spChg chg="ord">
          <ac:chgData name="Esther Byrom" userId="90235773-4872-4788-adbb-58ed99b1fea1" providerId="ADAL" clId="{ECB78B7B-C935-4C45-9B06-67C6246762D5}" dt="2025-01-23T09:18:33.315" v="22" actId="13244"/>
          <ac:spMkLst>
            <pc:docMk/>
            <pc:sldMk cId="0" sldId="256"/>
            <ac:spMk id="154" creationId="{00000000-0000-0000-0000-000000000000}"/>
          </ac:spMkLst>
        </pc:spChg>
        <pc:spChg chg="ord">
          <ac:chgData name="Esther Byrom" userId="90235773-4872-4788-adbb-58ed99b1fea1" providerId="ADAL" clId="{ECB78B7B-C935-4C45-9B06-67C6246762D5}" dt="2025-01-23T09:18:53.477" v="23" actId="13244"/>
          <ac:spMkLst>
            <pc:docMk/>
            <pc:sldMk cId="0" sldId="256"/>
            <ac:spMk id="164" creationId="{528DDBC6-A4C3-6E3E-FA54-82C4990E47B6}"/>
          </ac:spMkLst>
        </pc:spChg>
        <pc:grpChg chg="mod">
          <ac:chgData name="Esther Byrom" userId="90235773-4872-4788-adbb-58ed99b1fea1" providerId="ADAL" clId="{ECB78B7B-C935-4C45-9B06-67C6246762D5}" dt="2025-01-23T09:06:30.383" v="20" actId="164"/>
          <ac:grpSpMkLst>
            <pc:docMk/>
            <pc:sldMk cId="0" sldId="256"/>
            <ac:grpSpMk id="50" creationId="{00000000-0000-0000-0000-000000000000}"/>
          </ac:grpSpMkLst>
        </pc:grpChg>
        <pc:grpChg chg="mod">
          <ac:chgData name="Esther Byrom" userId="90235773-4872-4788-adbb-58ed99b1fea1" providerId="ADAL" clId="{ECB78B7B-C935-4C45-9B06-67C6246762D5}" dt="2025-01-23T09:06:30.383" v="20" actId="164"/>
          <ac:grpSpMkLst>
            <pc:docMk/>
            <pc:sldMk cId="0" sldId="256"/>
            <ac:grpSpMk id="70" creationId="{00000000-0000-0000-0000-000000000000}"/>
          </ac:grpSpMkLst>
        </pc:grpChg>
        <pc:grpChg chg="mod">
          <ac:chgData name="Esther Byrom" userId="90235773-4872-4788-adbb-58ed99b1fea1" providerId="ADAL" clId="{ECB78B7B-C935-4C45-9B06-67C6246762D5}" dt="2025-01-23T09:06:30.383" v="20" actId="164"/>
          <ac:grpSpMkLst>
            <pc:docMk/>
            <pc:sldMk cId="0" sldId="256"/>
            <ac:grpSpMk id="73" creationId="{00000000-0000-0000-0000-000000000000}"/>
          </ac:grpSpMkLst>
        </pc:grpChg>
        <pc:grpChg chg="mod">
          <ac:chgData name="Esther Byrom" userId="90235773-4872-4788-adbb-58ed99b1fea1" providerId="ADAL" clId="{ECB78B7B-C935-4C45-9B06-67C6246762D5}" dt="2025-01-23T09:19:31.910" v="26" actId="962"/>
          <ac:grpSpMkLst>
            <pc:docMk/>
            <pc:sldMk cId="0" sldId="256"/>
            <ac:grpSpMk id="79" creationId="{00000000-0000-0000-0000-000000000000}"/>
          </ac:grpSpMkLst>
        </pc:grpChg>
        <pc:grpChg chg="mod">
          <ac:chgData name="Esther Byrom" userId="90235773-4872-4788-adbb-58ed99b1fea1" providerId="ADAL" clId="{ECB78B7B-C935-4C45-9B06-67C6246762D5}" dt="2025-01-23T09:06:30.383" v="20" actId="164"/>
          <ac:grpSpMkLst>
            <pc:docMk/>
            <pc:sldMk cId="0" sldId="256"/>
            <ac:grpSpMk id="83" creationId="{00000000-0000-0000-0000-000000000000}"/>
          </ac:grpSpMkLst>
        </pc:grpChg>
        <pc:grpChg chg="mod">
          <ac:chgData name="Esther Byrom" userId="90235773-4872-4788-adbb-58ed99b1fea1" providerId="ADAL" clId="{ECB78B7B-C935-4C45-9B06-67C6246762D5}" dt="2025-01-23T09:06:30.383" v="20" actId="164"/>
          <ac:grpSpMkLst>
            <pc:docMk/>
            <pc:sldMk cId="0" sldId="256"/>
            <ac:grpSpMk id="89" creationId="{00000000-0000-0000-0000-000000000000}"/>
          </ac:grpSpMkLst>
        </pc:grpChg>
        <pc:grpChg chg="mod">
          <ac:chgData name="Esther Byrom" userId="90235773-4872-4788-adbb-58ed99b1fea1" providerId="ADAL" clId="{ECB78B7B-C935-4C45-9B06-67C6246762D5}" dt="2025-01-23T09:06:30.383" v="20" actId="164"/>
          <ac:grpSpMkLst>
            <pc:docMk/>
            <pc:sldMk cId="0" sldId="256"/>
            <ac:grpSpMk id="95" creationId="{00000000-0000-0000-0000-000000000000}"/>
          </ac:grpSpMkLst>
        </pc:grpChg>
        <pc:grpChg chg="mod">
          <ac:chgData name="Esther Byrom" userId="90235773-4872-4788-adbb-58ed99b1fea1" providerId="ADAL" clId="{ECB78B7B-C935-4C45-9B06-67C6246762D5}" dt="2025-01-23T09:19:31.402" v="25" actId="962"/>
          <ac:grpSpMkLst>
            <pc:docMk/>
            <pc:sldMk cId="0" sldId="256"/>
            <ac:grpSpMk id="109" creationId="{00000000-0000-0000-0000-000000000000}"/>
          </ac:grpSpMkLst>
        </pc:grpChg>
        <pc:grpChg chg="mod">
          <ac:chgData name="Esther Byrom" userId="90235773-4872-4788-adbb-58ed99b1fea1" providerId="ADAL" clId="{ECB78B7B-C935-4C45-9B06-67C6246762D5}" dt="2025-01-23T09:06:30.383" v="20" actId="164"/>
          <ac:grpSpMkLst>
            <pc:docMk/>
            <pc:sldMk cId="0" sldId="256"/>
            <ac:grpSpMk id="115" creationId="{00000000-0000-0000-0000-000000000000}"/>
          </ac:grpSpMkLst>
        </pc:grpChg>
        <pc:grpChg chg="add mod">
          <ac:chgData name="Esther Byrom" userId="90235773-4872-4788-adbb-58ed99b1fea1" providerId="ADAL" clId="{ECB78B7B-C935-4C45-9B06-67C6246762D5}" dt="2025-01-23T09:06:18.272" v="19" actId="164"/>
          <ac:grpSpMkLst>
            <pc:docMk/>
            <pc:sldMk cId="0" sldId="256"/>
            <ac:grpSpMk id="133" creationId="{6B7FAE8F-8177-D751-EC36-0D4BF4339207}"/>
          </ac:grpSpMkLst>
        </pc:grpChg>
        <pc:grpChg chg="ord">
          <ac:chgData name="Esther Byrom" userId="90235773-4872-4788-adbb-58ed99b1fea1" providerId="ADAL" clId="{ECB78B7B-C935-4C45-9B06-67C6246762D5}" dt="2025-01-23T09:01:32.769" v="7" actId="13244"/>
          <ac:grpSpMkLst>
            <pc:docMk/>
            <pc:sldMk cId="0" sldId="256"/>
            <ac:grpSpMk id="148" creationId="{00000000-0000-0000-0000-000000000000}"/>
          </ac:grpSpMkLst>
        </pc:grpChg>
        <pc:grpChg chg="mod">
          <ac:chgData name="Esther Byrom" userId="90235773-4872-4788-adbb-58ed99b1fea1" providerId="ADAL" clId="{ECB78B7B-C935-4C45-9B06-67C6246762D5}" dt="2025-01-23T09:00:07.007" v="5" actId="962"/>
          <ac:grpSpMkLst>
            <pc:docMk/>
            <pc:sldMk cId="0" sldId="256"/>
            <ac:grpSpMk id="161" creationId="{927148F6-BF4B-B6D0-4F23-DD9B8E9C1F96}"/>
          </ac:grpSpMkLst>
        </pc:grpChg>
        <pc:grpChg chg="add mod">
          <ac:chgData name="Esther Byrom" userId="90235773-4872-4788-adbb-58ed99b1fea1" providerId="ADAL" clId="{ECB78B7B-C935-4C45-9B06-67C6246762D5}" dt="2025-01-23T09:06:17.892" v="18" actId="164"/>
          <ac:grpSpMkLst>
            <pc:docMk/>
            <pc:sldMk cId="0" sldId="256"/>
            <ac:grpSpMk id="162" creationId="{DDB01751-E270-B2D9-7C35-FDA6F6C4836E}"/>
          </ac:grpSpMkLst>
        </pc:grpChg>
        <pc:grpChg chg="add mod ord">
          <ac:chgData name="Esther Byrom" userId="90235773-4872-4788-adbb-58ed99b1fea1" providerId="ADAL" clId="{ECB78B7B-C935-4C45-9B06-67C6246762D5}" dt="2025-01-23T09:19:09.826" v="24" actId="13244"/>
          <ac:grpSpMkLst>
            <pc:docMk/>
            <pc:sldMk cId="0" sldId="256"/>
            <ac:grpSpMk id="163" creationId="{5CDA7338-1CBC-16FC-0CE5-C321F9DD1661}"/>
          </ac:grpSpMkLst>
        </pc:grpChg>
        <pc:grpChg chg="mod">
          <ac:chgData name="Esther Byrom" userId="90235773-4872-4788-adbb-58ed99b1fea1" providerId="ADAL" clId="{ECB78B7B-C935-4C45-9B06-67C6246762D5}" dt="2025-01-23T09:06:30.383" v="20" actId="164"/>
          <ac:grpSpMkLst>
            <pc:docMk/>
            <pc:sldMk cId="0" sldId="256"/>
            <ac:grpSpMk id="165" creationId="{2ED06B01-9CD8-88CD-F03F-92DE56175ACB}"/>
          </ac:grpSpMkLst>
        </pc:grpChg>
        <pc:grpChg chg="mod">
          <ac:chgData name="Esther Byrom" userId="90235773-4872-4788-adbb-58ed99b1fea1" providerId="ADAL" clId="{ECB78B7B-C935-4C45-9B06-67C6246762D5}" dt="2025-01-23T09:06:30.383" v="20" actId="164"/>
          <ac:grpSpMkLst>
            <pc:docMk/>
            <pc:sldMk cId="0" sldId="256"/>
            <ac:grpSpMk id="166" creationId="{7C3B50BB-6D53-9215-D720-DF1D5D3ABE91}"/>
          </ac:grpSpMkLst>
        </pc:grpChg>
        <pc:picChg chg="ord">
          <ac:chgData name="Esther Byrom" userId="90235773-4872-4788-adbb-58ed99b1fea1" providerId="ADAL" clId="{ECB78B7B-C935-4C45-9B06-67C6246762D5}" dt="2025-01-23T09:26:35.437" v="27" actId="13244"/>
          <ac:picMkLst>
            <pc:docMk/>
            <pc:sldMk cId="0" sldId="256"/>
            <ac:picMk id="135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6800" y="6232271"/>
            <a:ext cx="1209040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3600" y="11258296"/>
            <a:ext cx="995680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1200" y="4623943"/>
            <a:ext cx="61874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25360" y="4623943"/>
            <a:ext cx="618744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-2"/>
            <a:ext cx="14221460" cy="20104100"/>
          </a:xfrm>
          <a:custGeom>
            <a:avLst/>
            <a:gdLst/>
            <a:ahLst/>
            <a:cxnLst/>
            <a:rect l="l" t="t" r="r" b="b"/>
            <a:pathLst>
              <a:path w="14221460" h="20104100">
                <a:moveTo>
                  <a:pt x="14221391" y="0"/>
                </a:moveTo>
                <a:lnTo>
                  <a:pt x="0" y="0"/>
                </a:lnTo>
                <a:lnTo>
                  <a:pt x="0" y="20104100"/>
                </a:lnTo>
                <a:lnTo>
                  <a:pt x="14221391" y="20104100"/>
                </a:lnTo>
                <a:lnTo>
                  <a:pt x="14221391" y="0"/>
                </a:lnTo>
                <a:close/>
              </a:path>
            </a:pathLst>
          </a:custGeom>
          <a:solidFill>
            <a:srgbClr val="F5E4D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1861363"/>
            <a:ext cx="14219304" cy="143510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0" y="0"/>
            <a:ext cx="14219555" cy="3148330"/>
          </a:xfrm>
          <a:custGeom>
            <a:avLst/>
            <a:gdLst/>
            <a:ahLst/>
            <a:cxnLst/>
            <a:rect l="l" t="t" r="r" b="b"/>
            <a:pathLst>
              <a:path w="14219555" h="3148330">
                <a:moveTo>
                  <a:pt x="14219422" y="3104766"/>
                </a:moveTo>
                <a:lnTo>
                  <a:pt x="198859" y="3104766"/>
                </a:lnTo>
                <a:lnTo>
                  <a:pt x="283133" y="3114502"/>
                </a:lnTo>
                <a:lnTo>
                  <a:pt x="351681" y="3131609"/>
                </a:lnTo>
                <a:lnTo>
                  <a:pt x="379980" y="3140725"/>
                </a:lnTo>
                <a:lnTo>
                  <a:pt x="13675619" y="3147703"/>
                </a:lnTo>
                <a:lnTo>
                  <a:pt x="14219422" y="3128833"/>
                </a:lnTo>
                <a:lnTo>
                  <a:pt x="14219422" y="3104766"/>
                </a:lnTo>
                <a:close/>
              </a:path>
              <a:path w="14219555" h="3148330">
                <a:moveTo>
                  <a:pt x="14219422" y="2669452"/>
                </a:moveTo>
                <a:lnTo>
                  <a:pt x="0" y="2669452"/>
                </a:lnTo>
                <a:lnTo>
                  <a:pt x="0" y="3143399"/>
                </a:lnTo>
                <a:lnTo>
                  <a:pt x="61428" y="3139795"/>
                </a:lnTo>
                <a:lnTo>
                  <a:pt x="123383" y="3117760"/>
                </a:lnTo>
                <a:lnTo>
                  <a:pt x="198859" y="3104766"/>
                </a:lnTo>
                <a:lnTo>
                  <a:pt x="14219422" y="3104766"/>
                </a:lnTo>
                <a:lnTo>
                  <a:pt x="14219422" y="2669452"/>
                </a:lnTo>
                <a:close/>
              </a:path>
              <a:path w="14219555" h="3148330">
                <a:moveTo>
                  <a:pt x="14219422" y="0"/>
                </a:moveTo>
                <a:lnTo>
                  <a:pt x="0" y="0"/>
                </a:lnTo>
                <a:lnTo>
                  <a:pt x="0" y="2668796"/>
                </a:lnTo>
                <a:lnTo>
                  <a:pt x="14219422" y="2668796"/>
                </a:lnTo>
                <a:lnTo>
                  <a:pt x="14219422" y="0"/>
                </a:lnTo>
                <a:close/>
              </a:path>
            </a:pathLst>
          </a:custGeom>
          <a:solidFill>
            <a:srgbClr val="CBB8D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16264639"/>
            <a:ext cx="14219304" cy="1308100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0" y="16388840"/>
            <a:ext cx="14219555" cy="3715385"/>
          </a:xfrm>
          <a:custGeom>
            <a:avLst/>
            <a:gdLst/>
            <a:ahLst/>
            <a:cxnLst/>
            <a:rect l="l" t="t" r="r" b="b"/>
            <a:pathLst>
              <a:path w="14219555" h="3715384">
                <a:moveTo>
                  <a:pt x="0" y="17962"/>
                </a:moveTo>
                <a:lnTo>
                  <a:pt x="0" y="3715259"/>
                </a:lnTo>
                <a:lnTo>
                  <a:pt x="14219422" y="3715259"/>
                </a:lnTo>
                <a:lnTo>
                  <a:pt x="14219422" y="39094"/>
                </a:lnTo>
                <a:lnTo>
                  <a:pt x="13099579" y="39094"/>
                </a:lnTo>
                <a:lnTo>
                  <a:pt x="13022847" y="30229"/>
                </a:lnTo>
                <a:lnTo>
                  <a:pt x="12976990" y="18788"/>
                </a:lnTo>
                <a:lnTo>
                  <a:pt x="285987" y="18788"/>
                </a:lnTo>
                <a:lnTo>
                  <a:pt x="0" y="17962"/>
                </a:lnTo>
                <a:close/>
              </a:path>
              <a:path w="14219555" h="3715384">
                <a:moveTo>
                  <a:pt x="13334385" y="756"/>
                </a:moveTo>
                <a:lnTo>
                  <a:pt x="13224726" y="7196"/>
                </a:lnTo>
                <a:lnTo>
                  <a:pt x="13168319" y="27276"/>
                </a:lnTo>
                <a:lnTo>
                  <a:pt x="13099579" y="39094"/>
                </a:lnTo>
                <a:lnTo>
                  <a:pt x="14219422" y="39094"/>
                </a:lnTo>
                <a:lnTo>
                  <a:pt x="14219422" y="29698"/>
                </a:lnTo>
                <a:lnTo>
                  <a:pt x="14040541" y="29698"/>
                </a:lnTo>
                <a:lnTo>
                  <a:pt x="13579066" y="8180"/>
                </a:lnTo>
                <a:lnTo>
                  <a:pt x="13334385" y="756"/>
                </a:lnTo>
                <a:close/>
              </a:path>
              <a:path w="14219555" h="3715384">
                <a:moveTo>
                  <a:pt x="14219422" y="21185"/>
                </a:moveTo>
                <a:lnTo>
                  <a:pt x="14040541" y="29698"/>
                </a:lnTo>
                <a:lnTo>
                  <a:pt x="14219422" y="29698"/>
                </a:lnTo>
                <a:lnTo>
                  <a:pt x="14219422" y="21185"/>
                </a:lnTo>
                <a:close/>
              </a:path>
              <a:path w="14219555" h="3715384">
                <a:moveTo>
                  <a:pt x="827557" y="0"/>
                </a:moveTo>
                <a:lnTo>
                  <a:pt x="285987" y="18788"/>
                </a:lnTo>
                <a:lnTo>
                  <a:pt x="12976990" y="18788"/>
                </a:lnTo>
                <a:lnTo>
                  <a:pt x="12960442" y="14660"/>
                </a:lnTo>
                <a:lnTo>
                  <a:pt x="12934681" y="6364"/>
                </a:lnTo>
                <a:lnTo>
                  <a:pt x="827557" y="0"/>
                </a:lnTo>
                <a:close/>
              </a:path>
            </a:pathLst>
          </a:custGeom>
          <a:solidFill>
            <a:srgbClr val="F8B3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11213560" y="8799184"/>
            <a:ext cx="2882900" cy="2870200"/>
          </a:xfrm>
          <a:custGeom>
            <a:avLst/>
            <a:gdLst/>
            <a:ahLst/>
            <a:cxnLst/>
            <a:rect l="l" t="t" r="r" b="b"/>
            <a:pathLst>
              <a:path w="2882900" h="2870200">
                <a:moveTo>
                  <a:pt x="1817115" y="38100"/>
                </a:moveTo>
                <a:lnTo>
                  <a:pt x="1065540" y="38100"/>
                </a:lnTo>
                <a:lnTo>
                  <a:pt x="1020912" y="50800"/>
                </a:lnTo>
                <a:lnTo>
                  <a:pt x="976888" y="76200"/>
                </a:lnTo>
                <a:lnTo>
                  <a:pt x="890754" y="101600"/>
                </a:lnTo>
                <a:lnTo>
                  <a:pt x="848695" y="127000"/>
                </a:lnTo>
                <a:lnTo>
                  <a:pt x="807341" y="139700"/>
                </a:lnTo>
                <a:lnTo>
                  <a:pt x="766718" y="165100"/>
                </a:lnTo>
                <a:lnTo>
                  <a:pt x="726851" y="177800"/>
                </a:lnTo>
                <a:lnTo>
                  <a:pt x="687764" y="203200"/>
                </a:lnTo>
                <a:lnTo>
                  <a:pt x="649484" y="228600"/>
                </a:lnTo>
                <a:lnTo>
                  <a:pt x="612035" y="254000"/>
                </a:lnTo>
                <a:lnTo>
                  <a:pt x="575442" y="279400"/>
                </a:lnTo>
                <a:lnTo>
                  <a:pt x="539731" y="317500"/>
                </a:lnTo>
                <a:lnTo>
                  <a:pt x="504927" y="342900"/>
                </a:lnTo>
                <a:lnTo>
                  <a:pt x="471054" y="368300"/>
                </a:lnTo>
                <a:lnTo>
                  <a:pt x="438139" y="406400"/>
                </a:lnTo>
                <a:lnTo>
                  <a:pt x="406206" y="431800"/>
                </a:lnTo>
                <a:lnTo>
                  <a:pt x="375281" y="469900"/>
                </a:lnTo>
                <a:lnTo>
                  <a:pt x="345389" y="495300"/>
                </a:lnTo>
                <a:lnTo>
                  <a:pt x="316554" y="533400"/>
                </a:lnTo>
                <a:lnTo>
                  <a:pt x="288803" y="571500"/>
                </a:lnTo>
                <a:lnTo>
                  <a:pt x="262159" y="609600"/>
                </a:lnTo>
                <a:lnTo>
                  <a:pt x="236650" y="647700"/>
                </a:lnTo>
                <a:lnTo>
                  <a:pt x="212298" y="685800"/>
                </a:lnTo>
                <a:lnTo>
                  <a:pt x="189131" y="723900"/>
                </a:lnTo>
                <a:lnTo>
                  <a:pt x="167173" y="762000"/>
                </a:lnTo>
                <a:lnTo>
                  <a:pt x="146449" y="800100"/>
                </a:lnTo>
                <a:lnTo>
                  <a:pt x="126984" y="838200"/>
                </a:lnTo>
                <a:lnTo>
                  <a:pt x="108803" y="889000"/>
                </a:lnTo>
                <a:lnTo>
                  <a:pt x="91933" y="927100"/>
                </a:lnTo>
                <a:lnTo>
                  <a:pt x="76397" y="977900"/>
                </a:lnTo>
                <a:lnTo>
                  <a:pt x="62222" y="1016000"/>
                </a:lnTo>
                <a:lnTo>
                  <a:pt x="49431" y="1066800"/>
                </a:lnTo>
                <a:lnTo>
                  <a:pt x="38051" y="1104900"/>
                </a:lnTo>
                <a:lnTo>
                  <a:pt x="28107" y="1155700"/>
                </a:lnTo>
                <a:lnTo>
                  <a:pt x="19624" y="1193800"/>
                </a:lnTo>
                <a:lnTo>
                  <a:pt x="12626" y="1244600"/>
                </a:lnTo>
                <a:lnTo>
                  <a:pt x="7140" y="1295400"/>
                </a:lnTo>
                <a:lnTo>
                  <a:pt x="3190" y="1333500"/>
                </a:lnTo>
                <a:lnTo>
                  <a:pt x="801" y="1384300"/>
                </a:lnTo>
                <a:lnTo>
                  <a:pt x="0" y="1435100"/>
                </a:lnTo>
                <a:lnTo>
                  <a:pt x="801" y="1485900"/>
                </a:lnTo>
                <a:lnTo>
                  <a:pt x="3190" y="1536700"/>
                </a:lnTo>
                <a:lnTo>
                  <a:pt x="7140" y="1574800"/>
                </a:lnTo>
                <a:lnTo>
                  <a:pt x="12626" y="1625600"/>
                </a:lnTo>
                <a:lnTo>
                  <a:pt x="19624" y="1676400"/>
                </a:lnTo>
                <a:lnTo>
                  <a:pt x="28107" y="1714500"/>
                </a:lnTo>
                <a:lnTo>
                  <a:pt x="38051" y="1765300"/>
                </a:lnTo>
                <a:lnTo>
                  <a:pt x="49431" y="1803400"/>
                </a:lnTo>
                <a:lnTo>
                  <a:pt x="62222" y="1854200"/>
                </a:lnTo>
                <a:lnTo>
                  <a:pt x="76397" y="1892300"/>
                </a:lnTo>
                <a:lnTo>
                  <a:pt x="91933" y="1943100"/>
                </a:lnTo>
                <a:lnTo>
                  <a:pt x="108803" y="1981200"/>
                </a:lnTo>
                <a:lnTo>
                  <a:pt x="126984" y="2032000"/>
                </a:lnTo>
                <a:lnTo>
                  <a:pt x="146449" y="2070100"/>
                </a:lnTo>
                <a:lnTo>
                  <a:pt x="167173" y="2108200"/>
                </a:lnTo>
                <a:lnTo>
                  <a:pt x="189131" y="2146300"/>
                </a:lnTo>
                <a:lnTo>
                  <a:pt x="212298" y="2184400"/>
                </a:lnTo>
                <a:lnTo>
                  <a:pt x="236650" y="2222500"/>
                </a:lnTo>
                <a:lnTo>
                  <a:pt x="262159" y="2260600"/>
                </a:lnTo>
                <a:lnTo>
                  <a:pt x="288803" y="2298700"/>
                </a:lnTo>
                <a:lnTo>
                  <a:pt x="316554" y="2336800"/>
                </a:lnTo>
                <a:lnTo>
                  <a:pt x="345389" y="2374900"/>
                </a:lnTo>
                <a:lnTo>
                  <a:pt x="375281" y="2400300"/>
                </a:lnTo>
                <a:lnTo>
                  <a:pt x="406206" y="2438400"/>
                </a:lnTo>
                <a:lnTo>
                  <a:pt x="438139" y="2463800"/>
                </a:lnTo>
                <a:lnTo>
                  <a:pt x="471054" y="2501900"/>
                </a:lnTo>
                <a:lnTo>
                  <a:pt x="504927" y="2527300"/>
                </a:lnTo>
                <a:lnTo>
                  <a:pt x="539731" y="2552700"/>
                </a:lnTo>
                <a:lnTo>
                  <a:pt x="575442" y="2590800"/>
                </a:lnTo>
                <a:lnTo>
                  <a:pt x="612035" y="2616200"/>
                </a:lnTo>
                <a:lnTo>
                  <a:pt x="649484" y="2641600"/>
                </a:lnTo>
                <a:lnTo>
                  <a:pt x="687764" y="2667000"/>
                </a:lnTo>
                <a:lnTo>
                  <a:pt x="726851" y="2692400"/>
                </a:lnTo>
                <a:lnTo>
                  <a:pt x="766718" y="2705100"/>
                </a:lnTo>
                <a:lnTo>
                  <a:pt x="807341" y="2730500"/>
                </a:lnTo>
                <a:lnTo>
                  <a:pt x="848695" y="2743200"/>
                </a:lnTo>
                <a:lnTo>
                  <a:pt x="890754" y="2768600"/>
                </a:lnTo>
                <a:lnTo>
                  <a:pt x="976888" y="2794000"/>
                </a:lnTo>
                <a:lnTo>
                  <a:pt x="1020912" y="2819400"/>
                </a:lnTo>
                <a:lnTo>
                  <a:pt x="1065540" y="2832100"/>
                </a:lnTo>
                <a:lnTo>
                  <a:pt x="1110749" y="2832100"/>
                </a:lnTo>
                <a:lnTo>
                  <a:pt x="1202803" y="2857500"/>
                </a:lnTo>
                <a:lnTo>
                  <a:pt x="1249598" y="2857500"/>
                </a:lnTo>
                <a:lnTo>
                  <a:pt x="1296872" y="2870200"/>
                </a:lnTo>
                <a:lnTo>
                  <a:pt x="1632122" y="2870200"/>
                </a:lnTo>
                <a:lnTo>
                  <a:pt x="1724873" y="2844800"/>
                </a:lnTo>
                <a:lnTo>
                  <a:pt x="1770495" y="2844800"/>
                </a:lnTo>
                <a:lnTo>
                  <a:pt x="1860103" y="2819400"/>
                </a:lnTo>
                <a:lnTo>
                  <a:pt x="1904037" y="2794000"/>
                </a:lnTo>
                <a:lnTo>
                  <a:pt x="1947357" y="2781300"/>
                </a:lnTo>
                <a:lnTo>
                  <a:pt x="1297044" y="2781300"/>
                </a:lnTo>
                <a:lnTo>
                  <a:pt x="1249894" y="2768600"/>
                </a:lnTo>
                <a:lnTo>
                  <a:pt x="1203260" y="2768600"/>
                </a:lnTo>
                <a:lnTo>
                  <a:pt x="1022474" y="2717800"/>
                </a:lnTo>
                <a:lnTo>
                  <a:pt x="935927" y="2692400"/>
                </a:lnTo>
                <a:lnTo>
                  <a:pt x="893715" y="2667000"/>
                </a:lnTo>
                <a:lnTo>
                  <a:pt x="852249" y="2654300"/>
                </a:lnTo>
                <a:lnTo>
                  <a:pt x="811558" y="2628900"/>
                </a:lnTo>
                <a:lnTo>
                  <a:pt x="771668" y="2616200"/>
                </a:lnTo>
                <a:lnTo>
                  <a:pt x="732611" y="2590800"/>
                </a:lnTo>
                <a:lnTo>
                  <a:pt x="694413" y="2565400"/>
                </a:lnTo>
                <a:lnTo>
                  <a:pt x="657103" y="2540000"/>
                </a:lnTo>
                <a:lnTo>
                  <a:pt x="620711" y="2514600"/>
                </a:lnTo>
                <a:lnTo>
                  <a:pt x="585263" y="2476500"/>
                </a:lnTo>
                <a:lnTo>
                  <a:pt x="550790" y="2451100"/>
                </a:lnTo>
                <a:lnTo>
                  <a:pt x="517319" y="2425700"/>
                </a:lnTo>
                <a:lnTo>
                  <a:pt x="484879" y="2387600"/>
                </a:lnTo>
                <a:lnTo>
                  <a:pt x="453499" y="2362200"/>
                </a:lnTo>
                <a:lnTo>
                  <a:pt x="423207" y="2324100"/>
                </a:lnTo>
                <a:lnTo>
                  <a:pt x="394031" y="2286000"/>
                </a:lnTo>
                <a:lnTo>
                  <a:pt x="366000" y="2260600"/>
                </a:lnTo>
                <a:lnTo>
                  <a:pt x="339144" y="2222500"/>
                </a:lnTo>
                <a:lnTo>
                  <a:pt x="313489" y="2184400"/>
                </a:lnTo>
                <a:lnTo>
                  <a:pt x="289065" y="2146300"/>
                </a:lnTo>
                <a:lnTo>
                  <a:pt x="265900" y="2108200"/>
                </a:lnTo>
                <a:lnTo>
                  <a:pt x="244023" y="2070100"/>
                </a:lnTo>
                <a:lnTo>
                  <a:pt x="223462" y="2019300"/>
                </a:lnTo>
                <a:lnTo>
                  <a:pt x="204246" y="1981200"/>
                </a:lnTo>
                <a:lnTo>
                  <a:pt x="186403" y="1943100"/>
                </a:lnTo>
                <a:lnTo>
                  <a:pt x="169963" y="1892300"/>
                </a:lnTo>
                <a:lnTo>
                  <a:pt x="154952" y="1854200"/>
                </a:lnTo>
                <a:lnTo>
                  <a:pt x="141401" y="1816100"/>
                </a:lnTo>
                <a:lnTo>
                  <a:pt x="129337" y="1765300"/>
                </a:lnTo>
                <a:lnTo>
                  <a:pt x="118789" y="1714500"/>
                </a:lnTo>
                <a:lnTo>
                  <a:pt x="109785" y="1676400"/>
                </a:lnTo>
                <a:lnTo>
                  <a:pt x="102355" y="1625600"/>
                </a:lnTo>
                <a:lnTo>
                  <a:pt x="96526" y="1574800"/>
                </a:lnTo>
                <a:lnTo>
                  <a:pt x="92327" y="1536700"/>
                </a:lnTo>
                <a:lnTo>
                  <a:pt x="89787" y="1485900"/>
                </a:lnTo>
                <a:lnTo>
                  <a:pt x="88934" y="1435100"/>
                </a:lnTo>
                <a:lnTo>
                  <a:pt x="89787" y="1384300"/>
                </a:lnTo>
                <a:lnTo>
                  <a:pt x="92327" y="1333500"/>
                </a:lnTo>
                <a:lnTo>
                  <a:pt x="96526" y="1295400"/>
                </a:lnTo>
                <a:lnTo>
                  <a:pt x="102355" y="1244600"/>
                </a:lnTo>
                <a:lnTo>
                  <a:pt x="109785" y="1193800"/>
                </a:lnTo>
                <a:lnTo>
                  <a:pt x="118789" y="1155700"/>
                </a:lnTo>
                <a:lnTo>
                  <a:pt x="129337" y="1104900"/>
                </a:lnTo>
                <a:lnTo>
                  <a:pt x="141401" y="1066800"/>
                </a:lnTo>
                <a:lnTo>
                  <a:pt x="154952" y="1016000"/>
                </a:lnTo>
                <a:lnTo>
                  <a:pt x="169963" y="977900"/>
                </a:lnTo>
                <a:lnTo>
                  <a:pt x="186403" y="927100"/>
                </a:lnTo>
                <a:lnTo>
                  <a:pt x="204246" y="889000"/>
                </a:lnTo>
                <a:lnTo>
                  <a:pt x="223462" y="850900"/>
                </a:lnTo>
                <a:lnTo>
                  <a:pt x="244023" y="800100"/>
                </a:lnTo>
                <a:lnTo>
                  <a:pt x="265900" y="762000"/>
                </a:lnTo>
                <a:lnTo>
                  <a:pt x="289065" y="723900"/>
                </a:lnTo>
                <a:lnTo>
                  <a:pt x="313489" y="685800"/>
                </a:lnTo>
                <a:lnTo>
                  <a:pt x="339144" y="647700"/>
                </a:lnTo>
                <a:lnTo>
                  <a:pt x="366000" y="609600"/>
                </a:lnTo>
                <a:lnTo>
                  <a:pt x="394031" y="584200"/>
                </a:lnTo>
                <a:lnTo>
                  <a:pt x="423207" y="546100"/>
                </a:lnTo>
                <a:lnTo>
                  <a:pt x="453499" y="508000"/>
                </a:lnTo>
                <a:lnTo>
                  <a:pt x="484879" y="482600"/>
                </a:lnTo>
                <a:lnTo>
                  <a:pt x="517319" y="444500"/>
                </a:lnTo>
                <a:lnTo>
                  <a:pt x="550790" y="419100"/>
                </a:lnTo>
                <a:lnTo>
                  <a:pt x="585263" y="393700"/>
                </a:lnTo>
                <a:lnTo>
                  <a:pt x="620711" y="355600"/>
                </a:lnTo>
                <a:lnTo>
                  <a:pt x="657103" y="330200"/>
                </a:lnTo>
                <a:lnTo>
                  <a:pt x="694413" y="304800"/>
                </a:lnTo>
                <a:lnTo>
                  <a:pt x="732611" y="279400"/>
                </a:lnTo>
                <a:lnTo>
                  <a:pt x="771668" y="254000"/>
                </a:lnTo>
                <a:lnTo>
                  <a:pt x="811558" y="241300"/>
                </a:lnTo>
                <a:lnTo>
                  <a:pt x="852249" y="215900"/>
                </a:lnTo>
                <a:lnTo>
                  <a:pt x="893715" y="203200"/>
                </a:lnTo>
                <a:lnTo>
                  <a:pt x="935927" y="177800"/>
                </a:lnTo>
                <a:lnTo>
                  <a:pt x="1111661" y="127000"/>
                </a:lnTo>
                <a:lnTo>
                  <a:pt x="1203260" y="101600"/>
                </a:lnTo>
                <a:lnTo>
                  <a:pt x="1249894" y="101600"/>
                </a:lnTo>
                <a:lnTo>
                  <a:pt x="1297044" y="88900"/>
                </a:lnTo>
                <a:lnTo>
                  <a:pt x="1949169" y="88900"/>
                </a:lnTo>
                <a:lnTo>
                  <a:pt x="1905772" y="76200"/>
                </a:lnTo>
                <a:lnTo>
                  <a:pt x="1861746" y="50800"/>
                </a:lnTo>
                <a:lnTo>
                  <a:pt x="1817115" y="38100"/>
                </a:lnTo>
                <a:close/>
              </a:path>
              <a:path w="2882900" h="2870200">
                <a:moveTo>
                  <a:pt x="1949169" y="88900"/>
                </a:moveTo>
                <a:lnTo>
                  <a:pt x="1584842" y="88900"/>
                </a:lnTo>
                <a:lnTo>
                  <a:pt x="1631790" y="101600"/>
                </a:lnTo>
                <a:lnTo>
                  <a:pt x="1678242" y="101600"/>
                </a:lnTo>
                <a:lnTo>
                  <a:pt x="1724169" y="114300"/>
                </a:lnTo>
                <a:lnTo>
                  <a:pt x="1944895" y="177800"/>
                </a:lnTo>
                <a:lnTo>
                  <a:pt x="1987053" y="203200"/>
                </a:lnTo>
                <a:lnTo>
                  <a:pt x="2028481" y="215900"/>
                </a:lnTo>
                <a:lnTo>
                  <a:pt x="2069149" y="241300"/>
                </a:lnTo>
                <a:lnTo>
                  <a:pt x="2109027" y="254000"/>
                </a:lnTo>
                <a:lnTo>
                  <a:pt x="2148087" y="279400"/>
                </a:lnTo>
                <a:lnTo>
                  <a:pt x="2186299" y="304800"/>
                </a:lnTo>
                <a:lnTo>
                  <a:pt x="2223633" y="330200"/>
                </a:lnTo>
                <a:lnTo>
                  <a:pt x="2260061" y="355600"/>
                </a:lnTo>
                <a:lnTo>
                  <a:pt x="2295553" y="393700"/>
                </a:lnTo>
                <a:lnTo>
                  <a:pt x="2330079" y="419100"/>
                </a:lnTo>
                <a:lnTo>
                  <a:pt x="2363611" y="444500"/>
                </a:lnTo>
                <a:lnTo>
                  <a:pt x="2396118" y="482600"/>
                </a:lnTo>
                <a:lnTo>
                  <a:pt x="2427573" y="508000"/>
                </a:lnTo>
                <a:lnTo>
                  <a:pt x="2457944" y="546100"/>
                </a:lnTo>
                <a:lnTo>
                  <a:pt x="2487204" y="584200"/>
                </a:lnTo>
                <a:lnTo>
                  <a:pt x="2515322" y="609600"/>
                </a:lnTo>
                <a:lnTo>
                  <a:pt x="2542269" y="647700"/>
                </a:lnTo>
                <a:lnTo>
                  <a:pt x="2568017" y="685800"/>
                </a:lnTo>
                <a:lnTo>
                  <a:pt x="2592535" y="723900"/>
                </a:lnTo>
                <a:lnTo>
                  <a:pt x="2615795" y="762000"/>
                </a:lnTo>
                <a:lnTo>
                  <a:pt x="2637766" y="800100"/>
                </a:lnTo>
                <a:lnTo>
                  <a:pt x="2658420" y="850900"/>
                </a:lnTo>
                <a:lnTo>
                  <a:pt x="2677727" y="889000"/>
                </a:lnTo>
                <a:lnTo>
                  <a:pt x="2695659" y="927100"/>
                </a:lnTo>
                <a:lnTo>
                  <a:pt x="2712185" y="977900"/>
                </a:lnTo>
                <a:lnTo>
                  <a:pt x="2727276" y="1016000"/>
                </a:lnTo>
                <a:lnTo>
                  <a:pt x="2740903" y="1066800"/>
                </a:lnTo>
                <a:lnTo>
                  <a:pt x="2753037" y="1104900"/>
                </a:lnTo>
                <a:lnTo>
                  <a:pt x="2763649" y="1155700"/>
                </a:lnTo>
                <a:lnTo>
                  <a:pt x="2772708" y="1193800"/>
                </a:lnTo>
                <a:lnTo>
                  <a:pt x="2780186" y="1244600"/>
                </a:lnTo>
                <a:lnTo>
                  <a:pt x="2786053" y="1295400"/>
                </a:lnTo>
                <a:lnTo>
                  <a:pt x="2790280" y="1333500"/>
                </a:lnTo>
                <a:lnTo>
                  <a:pt x="2792838" y="1384300"/>
                </a:lnTo>
                <a:lnTo>
                  <a:pt x="2793697" y="1435100"/>
                </a:lnTo>
                <a:lnTo>
                  <a:pt x="2792844" y="1485900"/>
                </a:lnTo>
                <a:lnTo>
                  <a:pt x="2790304" y="1536700"/>
                </a:lnTo>
                <a:lnTo>
                  <a:pt x="2786106" y="1574800"/>
                </a:lnTo>
                <a:lnTo>
                  <a:pt x="2780277" y="1625600"/>
                </a:lnTo>
                <a:lnTo>
                  <a:pt x="2772847" y="1676400"/>
                </a:lnTo>
                <a:lnTo>
                  <a:pt x="2763844" y="1714500"/>
                </a:lnTo>
                <a:lnTo>
                  <a:pt x="2753297" y="1765300"/>
                </a:lnTo>
                <a:lnTo>
                  <a:pt x="2741234" y="1816100"/>
                </a:lnTo>
                <a:lnTo>
                  <a:pt x="2727684" y="1854200"/>
                </a:lnTo>
                <a:lnTo>
                  <a:pt x="2712675" y="1892300"/>
                </a:lnTo>
                <a:lnTo>
                  <a:pt x="2696235" y="1943100"/>
                </a:lnTo>
                <a:lnTo>
                  <a:pt x="2678393" y="1981200"/>
                </a:lnTo>
                <a:lnTo>
                  <a:pt x="2659179" y="2019300"/>
                </a:lnTo>
                <a:lnTo>
                  <a:pt x="2638619" y="2070100"/>
                </a:lnTo>
                <a:lnTo>
                  <a:pt x="2616743" y="2108200"/>
                </a:lnTo>
                <a:lnTo>
                  <a:pt x="2593580" y="2146300"/>
                </a:lnTo>
                <a:lnTo>
                  <a:pt x="2569157" y="2184400"/>
                </a:lnTo>
                <a:lnTo>
                  <a:pt x="2543504" y="2222500"/>
                </a:lnTo>
                <a:lnTo>
                  <a:pt x="2516648" y="2260600"/>
                </a:lnTo>
                <a:lnTo>
                  <a:pt x="2488619" y="2286000"/>
                </a:lnTo>
                <a:lnTo>
                  <a:pt x="2459444" y="2324100"/>
                </a:lnTo>
                <a:lnTo>
                  <a:pt x="2429153" y="2362200"/>
                </a:lnTo>
                <a:lnTo>
                  <a:pt x="2397774" y="2387600"/>
                </a:lnTo>
                <a:lnTo>
                  <a:pt x="2365335" y="2425700"/>
                </a:lnTo>
                <a:lnTo>
                  <a:pt x="2331865" y="2451100"/>
                </a:lnTo>
                <a:lnTo>
                  <a:pt x="2297392" y="2476500"/>
                </a:lnTo>
                <a:lnTo>
                  <a:pt x="2261945" y="2514600"/>
                </a:lnTo>
                <a:lnTo>
                  <a:pt x="2225553" y="2540000"/>
                </a:lnTo>
                <a:lnTo>
                  <a:pt x="2188244" y="2565400"/>
                </a:lnTo>
                <a:lnTo>
                  <a:pt x="2150046" y="2590800"/>
                </a:lnTo>
                <a:lnTo>
                  <a:pt x="2110989" y="2616200"/>
                </a:lnTo>
                <a:lnTo>
                  <a:pt x="2071099" y="2628900"/>
                </a:lnTo>
                <a:lnTo>
                  <a:pt x="2030407" y="2654300"/>
                </a:lnTo>
                <a:lnTo>
                  <a:pt x="1988941" y="2667000"/>
                </a:lnTo>
                <a:lnTo>
                  <a:pt x="1946728" y="2692400"/>
                </a:lnTo>
                <a:lnTo>
                  <a:pt x="1860179" y="2717800"/>
                </a:lnTo>
                <a:lnTo>
                  <a:pt x="1679385" y="2768600"/>
                </a:lnTo>
                <a:lnTo>
                  <a:pt x="1632750" y="2768600"/>
                </a:lnTo>
                <a:lnTo>
                  <a:pt x="1585597" y="2781300"/>
                </a:lnTo>
                <a:lnTo>
                  <a:pt x="1947357" y="2781300"/>
                </a:lnTo>
                <a:lnTo>
                  <a:pt x="2032050" y="2755900"/>
                </a:lnTo>
                <a:lnTo>
                  <a:pt x="2073371" y="2730500"/>
                </a:lnTo>
                <a:lnTo>
                  <a:pt x="2113974" y="2705100"/>
                </a:lnTo>
                <a:lnTo>
                  <a:pt x="2153834" y="2692400"/>
                </a:lnTo>
                <a:lnTo>
                  <a:pt x="2192924" y="2667000"/>
                </a:lnTo>
                <a:lnTo>
                  <a:pt x="2231218" y="2641600"/>
                </a:lnTo>
                <a:lnTo>
                  <a:pt x="2268691" y="2616200"/>
                </a:lnTo>
                <a:lnTo>
                  <a:pt x="2305317" y="2590800"/>
                </a:lnTo>
                <a:lnTo>
                  <a:pt x="2341070" y="2565400"/>
                </a:lnTo>
                <a:lnTo>
                  <a:pt x="2375924" y="2527300"/>
                </a:lnTo>
                <a:lnTo>
                  <a:pt x="2409853" y="2501900"/>
                </a:lnTo>
                <a:lnTo>
                  <a:pt x="2442832" y="2476500"/>
                </a:lnTo>
                <a:lnTo>
                  <a:pt x="2474834" y="2438400"/>
                </a:lnTo>
                <a:lnTo>
                  <a:pt x="2505834" y="2400300"/>
                </a:lnTo>
                <a:lnTo>
                  <a:pt x="2535805" y="2374900"/>
                </a:lnTo>
                <a:lnTo>
                  <a:pt x="2564723" y="2336800"/>
                </a:lnTo>
                <a:lnTo>
                  <a:pt x="2592560" y="2298700"/>
                </a:lnTo>
                <a:lnTo>
                  <a:pt x="2619292" y="2260600"/>
                </a:lnTo>
                <a:lnTo>
                  <a:pt x="2644892" y="2222500"/>
                </a:lnTo>
                <a:lnTo>
                  <a:pt x="2669334" y="2184400"/>
                </a:lnTo>
                <a:lnTo>
                  <a:pt x="2692593" y="2146300"/>
                </a:lnTo>
                <a:lnTo>
                  <a:pt x="2714643" y="2108200"/>
                </a:lnTo>
                <a:lnTo>
                  <a:pt x="2735458" y="2070100"/>
                </a:lnTo>
                <a:lnTo>
                  <a:pt x="2755011" y="2032000"/>
                </a:lnTo>
                <a:lnTo>
                  <a:pt x="2773278" y="1981200"/>
                </a:lnTo>
                <a:lnTo>
                  <a:pt x="2790232" y="1943100"/>
                </a:lnTo>
                <a:lnTo>
                  <a:pt x="2805848" y="1905000"/>
                </a:lnTo>
                <a:lnTo>
                  <a:pt x="2820099" y="1854200"/>
                </a:lnTo>
                <a:lnTo>
                  <a:pt x="2832959" y="1816100"/>
                </a:lnTo>
                <a:lnTo>
                  <a:pt x="2844404" y="1765300"/>
                </a:lnTo>
                <a:lnTo>
                  <a:pt x="2854406" y="1714500"/>
                </a:lnTo>
                <a:lnTo>
                  <a:pt x="2862941" y="1676400"/>
                </a:lnTo>
                <a:lnTo>
                  <a:pt x="2869982" y="1625600"/>
                </a:lnTo>
                <a:lnTo>
                  <a:pt x="2875503" y="1574800"/>
                </a:lnTo>
                <a:lnTo>
                  <a:pt x="2879479" y="1536700"/>
                </a:lnTo>
                <a:lnTo>
                  <a:pt x="2881883" y="1485900"/>
                </a:lnTo>
                <a:lnTo>
                  <a:pt x="2882691" y="1435100"/>
                </a:lnTo>
                <a:lnTo>
                  <a:pt x="2881889" y="1384300"/>
                </a:lnTo>
                <a:lnTo>
                  <a:pt x="2879500" y="1333500"/>
                </a:lnTo>
                <a:lnTo>
                  <a:pt x="2875550" y="1295400"/>
                </a:lnTo>
                <a:lnTo>
                  <a:pt x="2870064" y="1244600"/>
                </a:lnTo>
                <a:lnTo>
                  <a:pt x="2863067" y="1193800"/>
                </a:lnTo>
                <a:lnTo>
                  <a:pt x="2854583" y="1155700"/>
                </a:lnTo>
                <a:lnTo>
                  <a:pt x="2844639" y="1104900"/>
                </a:lnTo>
                <a:lnTo>
                  <a:pt x="2833259" y="1054100"/>
                </a:lnTo>
                <a:lnTo>
                  <a:pt x="2820468" y="1016000"/>
                </a:lnTo>
                <a:lnTo>
                  <a:pt x="2806292" y="965200"/>
                </a:lnTo>
                <a:lnTo>
                  <a:pt x="2790757" y="927100"/>
                </a:lnTo>
                <a:lnTo>
                  <a:pt x="2773886" y="889000"/>
                </a:lnTo>
                <a:lnTo>
                  <a:pt x="2755705" y="838200"/>
                </a:lnTo>
                <a:lnTo>
                  <a:pt x="2736240" y="800100"/>
                </a:lnTo>
                <a:lnTo>
                  <a:pt x="2715516" y="762000"/>
                </a:lnTo>
                <a:lnTo>
                  <a:pt x="2693557" y="723900"/>
                </a:lnTo>
                <a:lnTo>
                  <a:pt x="2670389" y="685800"/>
                </a:lnTo>
                <a:lnTo>
                  <a:pt x="2646038" y="647700"/>
                </a:lnTo>
                <a:lnTo>
                  <a:pt x="2620527" y="609600"/>
                </a:lnTo>
                <a:lnTo>
                  <a:pt x="2593883" y="571500"/>
                </a:lnTo>
                <a:lnTo>
                  <a:pt x="2566131" y="533400"/>
                </a:lnTo>
                <a:lnTo>
                  <a:pt x="2537296" y="495300"/>
                </a:lnTo>
                <a:lnTo>
                  <a:pt x="2507403" y="469900"/>
                </a:lnTo>
                <a:lnTo>
                  <a:pt x="2476477" y="431800"/>
                </a:lnTo>
                <a:lnTo>
                  <a:pt x="2444543" y="406400"/>
                </a:lnTo>
                <a:lnTo>
                  <a:pt x="2411627" y="368300"/>
                </a:lnTo>
                <a:lnTo>
                  <a:pt x="2377754" y="342900"/>
                </a:lnTo>
                <a:lnTo>
                  <a:pt x="2342948" y="304800"/>
                </a:lnTo>
                <a:lnTo>
                  <a:pt x="2307236" y="279400"/>
                </a:lnTo>
                <a:lnTo>
                  <a:pt x="2270642" y="254000"/>
                </a:lnTo>
                <a:lnTo>
                  <a:pt x="2233191" y="228600"/>
                </a:lnTo>
                <a:lnTo>
                  <a:pt x="2194909" y="203200"/>
                </a:lnTo>
                <a:lnTo>
                  <a:pt x="2155821" y="177800"/>
                </a:lnTo>
                <a:lnTo>
                  <a:pt x="2115952" y="165100"/>
                </a:lnTo>
                <a:lnTo>
                  <a:pt x="2075327" y="139700"/>
                </a:lnTo>
                <a:lnTo>
                  <a:pt x="2033971" y="127000"/>
                </a:lnTo>
                <a:lnTo>
                  <a:pt x="1991910" y="101600"/>
                </a:lnTo>
                <a:lnTo>
                  <a:pt x="1949169" y="88900"/>
                </a:lnTo>
                <a:close/>
              </a:path>
              <a:path w="2882900" h="2870200">
                <a:moveTo>
                  <a:pt x="1679844" y="12700"/>
                </a:moveTo>
                <a:lnTo>
                  <a:pt x="1202803" y="12700"/>
                </a:lnTo>
                <a:lnTo>
                  <a:pt x="1110749" y="38100"/>
                </a:lnTo>
                <a:lnTo>
                  <a:pt x="1771904" y="38100"/>
                </a:lnTo>
                <a:lnTo>
                  <a:pt x="1679844" y="12700"/>
                </a:lnTo>
                <a:close/>
              </a:path>
              <a:path w="2882900" h="2870200">
                <a:moveTo>
                  <a:pt x="1585769" y="0"/>
                </a:moveTo>
                <a:lnTo>
                  <a:pt x="1296872" y="0"/>
                </a:lnTo>
                <a:lnTo>
                  <a:pt x="1249598" y="12700"/>
                </a:lnTo>
                <a:lnTo>
                  <a:pt x="1633046" y="12700"/>
                </a:lnTo>
                <a:lnTo>
                  <a:pt x="158576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1003721" y="8744284"/>
            <a:ext cx="2882900" cy="2738120"/>
          </a:xfrm>
          <a:custGeom>
            <a:avLst/>
            <a:gdLst/>
            <a:ahLst/>
            <a:cxnLst/>
            <a:rect l="l" t="t" r="r" b="b"/>
            <a:pathLst>
              <a:path w="2882900" h="2738120">
                <a:moveTo>
                  <a:pt x="1441315" y="0"/>
                </a:moveTo>
                <a:lnTo>
                  <a:pt x="1391763" y="793"/>
                </a:lnTo>
                <a:lnTo>
                  <a:pt x="1342630" y="3158"/>
                </a:lnTo>
                <a:lnTo>
                  <a:pt x="1293943" y="7067"/>
                </a:lnTo>
                <a:lnTo>
                  <a:pt x="1245730" y="12496"/>
                </a:lnTo>
                <a:lnTo>
                  <a:pt x="1198016" y="19419"/>
                </a:lnTo>
                <a:lnTo>
                  <a:pt x="1150830" y="27810"/>
                </a:lnTo>
                <a:lnTo>
                  <a:pt x="1104197" y="37645"/>
                </a:lnTo>
                <a:lnTo>
                  <a:pt x="1058144" y="48898"/>
                </a:lnTo>
                <a:lnTo>
                  <a:pt x="1012699" y="61542"/>
                </a:lnTo>
                <a:lnTo>
                  <a:pt x="967888" y="75553"/>
                </a:lnTo>
                <a:lnTo>
                  <a:pt x="923738" y="90905"/>
                </a:lnTo>
                <a:lnTo>
                  <a:pt x="880275" y="107573"/>
                </a:lnTo>
                <a:lnTo>
                  <a:pt x="837527" y="125531"/>
                </a:lnTo>
                <a:lnTo>
                  <a:pt x="795521" y="144754"/>
                </a:lnTo>
                <a:lnTo>
                  <a:pt x="754283" y="165216"/>
                </a:lnTo>
                <a:lnTo>
                  <a:pt x="713840" y="186892"/>
                </a:lnTo>
                <a:lnTo>
                  <a:pt x="674219" y="209756"/>
                </a:lnTo>
                <a:lnTo>
                  <a:pt x="635446" y="233783"/>
                </a:lnTo>
                <a:lnTo>
                  <a:pt x="597550" y="258947"/>
                </a:lnTo>
                <a:lnTo>
                  <a:pt x="560555" y="285222"/>
                </a:lnTo>
                <a:lnTo>
                  <a:pt x="524490" y="312584"/>
                </a:lnTo>
                <a:lnTo>
                  <a:pt x="489381" y="341007"/>
                </a:lnTo>
                <a:lnTo>
                  <a:pt x="455254" y="370465"/>
                </a:lnTo>
                <a:lnTo>
                  <a:pt x="422138" y="400933"/>
                </a:lnTo>
                <a:lnTo>
                  <a:pt x="390058" y="432386"/>
                </a:lnTo>
                <a:lnTo>
                  <a:pt x="359041" y="464797"/>
                </a:lnTo>
                <a:lnTo>
                  <a:pt x="329115" y="498141"/>
                </a:lnTo>
                <a:lnTo>
                  <a:pt x="300305" y="532394"/>
                </a:lnTo>
                <a:lnTo>
                  <a:pt x="272639" y="567528"/>
                </a:lnTo>
                <a:lnTo>
                  <a:pt x="246144" y="603520"/>
                </a:lnTo>
                <a:lnTo>
                  <a:pt x="220847" y="640343"/>
                </a:lnTo>
                <a:lnTo>
                  <a:pt x="196774" y="677972"/>
                </a:lnTo>
                <a:lnTo>
                  <a:pt x="173951" y="716381"/>
                </a:lnTo>
                <a:lnTo>
                  <a:pt x="152407" y="755546"/>
                </a:lnTo>
                <a:lnTo>
                  <a:pt x="132168" y="795440"/>
                </a:lnTo>
                <a:lnTo>
                  <a:pt x="113260" y="836037"/>
                </a:lnTo>
                <a:lnTo>
                  <a:pt x="95711" y="877314"/>
                </a:lnTo>
                <a:lnTo>
                  <a:pt x="79547" y="919243"/>
                </a:lnTo>
                <a:lnTo>
                  <a:pt x="64795" y="961800"/>
                </a:lnTo>
                <a:lnTo>
                  <a:pt x="51482" y="1004959"/>
                </a:lnTo>
                <a:lnTo>
                  <a:pt x="39635" y="1048694"/>
                </a:lnTo>
                <a:lnTo>
                  <a:pt x="29280" y="1092981"/>
                </a:lnTo>
                <a:lnTo>
                  <a:pt x="20445" y="1137793"/>
                </a:lnTo>
                <a:lnTo>
                  <a:pt x="13156" y="1183105"/>
                </a:lnTo>
                <a:lnTo>
                  <a:pt x="7440" y="1228891"/>
                </a:lnTo>
                <a:lnTo>
                  <a:pt x="3324" y="1275127"/>
                </a:lnTo>
                <a:lnTo>
                  <a:pt x="835" y="1321786"/>
                </a:lnTo>
                <a:lnTo>
                  <a:pt x="0" y="1368844"/>
                </a:lnTo>
                <a:lnTo>
                  <a:pt x="835" y="1415901"/>
                </a:lnTo>
                <a:lnTo>
                  <a:pt x="3324" y="1462560"/>
                </a:lnTo>
                <a:lnTo>
                  <a:pt x="7440" y="1508796"/>
                </a:lnTo>
                <a:lnTo>
                  <a:pt x="13156" y="1554582"/>
                </a:lnTo>
                <a:lnTo>
                  <a:pt x="20445" y="1599893"/>
                </a:lnTo>
                <a:lnTo>
                  <a:pt x="29280" y="1644705"/>
                </a:lnTo>
                <a:lnTo>
                  <a:pt x="39635" y="1688990"/>
                </a:lnTo>
                <a:lnTo>
                  <a:pt x="51482" y="1732725"/>
                </a:lnTo>
                <a:lnTo>
                  <a:pt x="64795" y="1775882"/>
                </a:lnTo>
                <a:lnTo>
                  <a:pt x="79547" y="1818438"/>
                </a:lnTo>
                <a:lnTo>
                  <a:pt x="95711" y="1860366"/>
                </a:lnTo>
                <a:lnTo>
                  <a:pt x="113260" y="1901641"/>
                </a:lnTo>
                <a:lnTo>
                  <a:pt x="132168" y="1942237"/>
                </a:lnTo>
                <a:lnTo>
                  <a:pt x="152407" y="1982130"/>
                </a:lnTo>
                <a:lnTo>
                  <a:pt x="173951" y="2021292"/>
                </a:lnTo>
                <a:lnTo>
                  <a:pt x="196774" y="2059700"/>
                </a:lnTo>
                <a:lnTo>
                  <a:pt x="220847" y="2097328"/>
                </a:lnTo>
                <a:lnTo>
                  <a:pt x="246144" y="2134149"/>
                </a:lnTo>
                <a:lnTo>
                  <a:pt x="272639" y="2170139"/>
                </a:lnTo>
                <a:lnTo>
                  <a:pt x="300305" y="2205272"/>
                </a:lnTo>
                <a:lnTo>
                  <a:pt x="329115" y="2239522"/>
                </a:lnTo>
                <a:lnTo>
                  <a:pt x="359041" y="2272865"/>
                </a:lnTo>
                <a:lnTo>
                  <a:pt x="390058" y="2305274"/>
                </a:lnTo>
                <a:lnTo>
                  <a:pt x="422138" y="2336725"/>
                </a:lnTo>
                <a:lnTo>
                  <a:pt x="455254" y="2367191"/>
                </a:lnTo>
                <a:lnTo>
                  <a:pt x="489381" y="2396647"/>
                </a:lnTo>
                <a:lnTo>
                  <a:pt x="524490" y="2425068"/>
                </a:lnTo>
                <a:lnTo>
                  <a:pt x="560555" y="2452428"/>
                </a:lnTo>
                <a:lnTo>
                  <a:pt x="597550" y="2478702"/>
                </a:lnTo>
                <a:lnTo>
                  <a:pt x="635446" y="2503864"/>
                </a:lnTo>
                <a:lnTo>
                  <a:pt x="674219" y="2527889"/>
                </a:lnTo>
                <a:lnTo>
                  <a:pt x="713840" y="2550752"/>
                </a:lnTo>
                <a:lnTo>
                  <a:pt x="754283" y="2572426"/>
                </a:lnTo>
                <a:lnTo>
                  <a:pt x="795521" y="2592886"/>
                </a:lnTo>
                <a:lnTo>
                  <a:pt x="837527" y="2612107"/>
                </a:lnTo>
                <a:lnTo>
                  <a:pt x="880275" y="2630064"/>
                </a:lnTo>
                <a:lnTo>
                  <a:pt x="923738" y="2646731"/>
                </a:lnTo>
                <a:lnTo>
                  <a:pt x="967888" y="2662082"/>
                </a:lnTo>
                <a:lnTo>
                  <a:pt x="1012699" y="2676092"/>
                </a:lnTo>
                <a:lnTo>
                  <a:pt x="1058144" y="2688735"/>
                </a:lnTo>
                <a:lnTo>
                  <a:pt x="1104197" y="2699986"/>
                </a:lnTo>
                <a:lnTo>
                  <a:pt x="1150830" y="2709820"/>
                </a:lnTo>
                <a:lnTo>
                  <a:pt x="1198016" y="2718211"/>
                </a:lnTo>
                <a:lnTo>
                  <a:pt x="1245730" y="2725133"/>
                </a:lnTo>
                <a:lnTo>
                  <a:pt x="1293943" y="2730562"/>
                </a:lnTo>
                <a:lnTo>
                  <a:pt x="1342630" y="2734471"/>
                </a:lnTo>
                <a:lnTo>
                  <a:pt x="1391763" y="2736835"/>
                </a:lnTo>
                <a:lnTo>
                  <a:pt x="1441315" y="2737629"/>
                </a:lnTo>
                <a:lnTo>
                  <a:pt x="1490868" y="2736835"/>
                </a:lnTo>
                <a:lnTo>
                  <a:pt x="1540001" y="2734471"/>
                </a:lnTo>
                <a:lnTo>
                  <a:pt x="1588688" y="2730562"/>
                </a:lnTo>
                <a:lnTo>
                  <a:pt x="1636902" y="2725133"/>
                </a:lnTo>
                <a:lnTo>
                  <a:pt x="1684616" y="2718211"/>
                </a:lnTo>
                <a:lnTo>
                  <a:pt x="1731803" y="2709820"/>
                </a:lnTo>
                <a:lnTo>
                  <a:pt x="1778437" y="2699986"/>
                </a:lnTo>
                <a:lnTo>
                  <a:pt x="1824491" y="2688735"/>
                </a:lnTo>
                <a:lnTo>
                  <a:pt x="1869937" y="2676092"/>
                </a:lnTo>
                <a:lnTo>
                  <a:pt x="1914749" y="2662082"/>
                </a:lnTo>
                <a:lnTo>
                  <a:pt x="1958901" y="2646731"/>
                </a:lnTo>
                <a:lnTo>
                  <a:pt x="2002365" y="2630064"/>
                </a:lnTo>
                <a:lnTo>
                  <a:pt x="2045114" y="2612107"/>
                </a:lnTo>
                <a:lnTo>
                  <a:pt x="2087122" y="2592886"/>
                </a:lnTo>
                <a:lnTo>
                  <a:pt x="2128361" y="2572426"/>
                </a:lnTo>
                <a:lnTo>
                  <a:pt x="2168806" y="2550752"/>
                </a:lnTo>
                <a:lnTo>
                  <a:pt x="2208429" y="2527889"/>
                </a:lnTo>
                <a:lnTo>
                  <a:pt x="2247203" y="2503864"/>
                </a:lnTo>
                <a:lnTo>
                  <a:pt x="2285102" y="2478702"/>
                </a:lnTo>
                <a:lnTo>
                  <a:pt x="2322098" y="2452428"/>
                </a:lnTo>
                <a:lnTo>
                  <a:pt x="2358165" y="2425068"/>
                </a:lnTo>
                <a:lnTo>
                  <a:pt x="2393276" y="2396647"/>
                </a:lnTo>
                <a:lnTo>
                  <a:pt x="2427404" y="2367191"/>
                </a:lnTo>
                <a:lnTo>
                  <a:pt x="2460522" y="2336725"/>
                </a:lnTo>
                <a:lnTo>
                  <a:pt x="2492604" y="2305274"/>
                </a:lnTo>
                <a:lnTo>
                  <a:pt x="2523623" y="2272865"/>
                </a:lnTo>
                <a:lnTo>
                  <a:pt x="2553551" y="2239522"/>
                </a:lnTo>
                <a:lnTo>
                  <a:pt x="2582363" y="2205272"/>
                </a:lnTo>
                <a:lnTo>
                  <a:pt x="2610030" y="2170139"/>
                </a:lnTo>
                <a:lnTo>
                  <a:pt x="2636527" y="2134149"/>
                </a:lnTo>
                <a:lnTo>
                  <a:pt x="2661826" y="2097328"/>
                </a:lnTo>
                <a:lnTo>
                  <a:pt x="2685901" y="2059700"/>
                </a:lnTo>
                <a:lnTo>
                  <a:pt x="2708725" y="2021292"/>
                </a:lnTo>
                <a:lnTo>
                  <a:pt x="2730271" y="1982130"/>
                </a:lnTo>
                <a:lnTo>
                  <a:pt x="2750511" y="1942237"/>
                </a:lnTo>
                <a:lnTo>
                  <a:pt x="2769421" y="1901641"/>
                </a:lnTo>
                <a:lnTo>
                  <a:pt x="2786971" y="1860366"/>
                </a:lnTo>
                <a:lnTo>
                  <a:pt x="2803136" y="1818438"/>
                </a:lnTo>
                <a:lnTo>
                  <a:pt x="2817889" y="1775882"/>
                </a:lnTo>
                <a:lnTo>
                  <a:pt x="2831203" y="1732725"/>
                </a:lnTo>
                <a:lnTo>
                  <a:pt x="2843052" y="1688990"/>
                </a:lnTo>
                <a:lnTo>
                  <a:pt x="2853407" y="1644705"/>
                </a:lnTo>
                <a:lnTo>
                  <a:pt x="2862243" y="1599893"/>
                </a:lnTo>
                <a:lnTo>
                  <a:pt x="2869533" y="1554582"/>
                </a:lnTo>
                <a:lnTo>
                  <a:pt x="2875249" y="1508796"/>
                </a:lnTo>
                <a:lnTo>
                  <a:pt x="2879365" y="1462560"/>
                </a:lnTo>
                <a:lnTo>
                  <a:pt x="2881855" y="1415901"/>
                </a:lnTo>
                <a:lnTo>
                  <a:pt x="2882691" y="1368844"/>
                </a:lnTo>
                <a:lnTo>
                  <a:pt x="2881855" y="1321786"/>
                </a:lnTo>
                <a:lnTo>
                  <a:pt x="2879365" y="1275127"/>
                </a:lnTo>
                <a:lnTo>
                  <a:pt x="2875249" y="1228891"/>
                </a:lnTo>
                <a:lnTo>
                  <a:pt x="2869533" y="1183105"/>
                </a:lnTo>
                <a:lnTo>
                  <a:pt x="2862243" y="1137793"/>
                </a:lnTo>
                <a:lnTo>
                  <a:pt x="2853407" y="1092981"/>
                </a:lnTo>
                <a:lnTo>
                  <a:pt x="2843052" y="1048694"/>
                </a:lnTo>
                <a:lnTo>
                  <a:pt x="2831203" y="1004959"/>
                </a:lnTo>
                <a:lnTo>
                  <a:pt x="2817889" y="961800"/>
                </a:lnTo>
                <a:lnTo>
                  <a:pt x="2803136" y="919243"/>
                </a:lnTo>
                <a:lnTo>
                  <a:pt x="2786971" y="877314"/>
                </a:lnTo>
                <a:lnTo>
                  <a:pt x="2769421" y="836037"/>
                </a:lnTo>
                <a:lnTo>
                  <a:pt x="2750511" y="795440"/>
                </a:lnTo>
                <a:lnTo>
                  <a:pt x="2730271" y="755546"/>
                </a:lnTo>
                <a:lnTo>
                  <a:pt x="2708725" y="716381"/>
                </a:lnTo>
                <a:lnTo>
                  <a:pt x="2685901" y="677972"/>
                </a:lnTo>
                <a:lnTo>
                  <a:pt x="2661826" y="640343"/>
                </a:lnTo>
                <a:lnTo>
                  <a:pt x="2636527" y="603520"/>
                </a:lnTo>
                <a:lnTo>
                  <a:pt x="2610030" y="567528"/>
                </a:lnTo>
                <a:lnTo>
                  <a:pt x="2582363" y="532394"/>
                </a:lnTo>
                <a:lnTo>
                  <a:pt x="2553551" y="498141"/>
                </a:lnTo>
                <a:lnTo>
                  <a:pt x="2523623" y="464797"/>
                </a:lnTo>
                <a:lnTo>
                  <a:pt x="2492604" y="432386"/>
                </a:lnTo>
                <a:lnTo>
                  <a:pt x="2460522" y="400933"/>
                </a:lnTo>
                <a:lnTo>
                  <a:pt x="2427404" y="370465"/>
                </a:lnTo>
                <a:lnTo>
                  <a:pt x="2393276" y="341007"/>
                </a:lnTo>
                <a:lnTo>
                  <a:pt x="2358165" y="312584"/>
                </a:lnTo>
                <a:lnTo>
                  <a:pt x="2322098" y="285222"/>
                </a:lnTo>
                <a:lnTo>
                  <a:pt x="2285102" y="258947"/>
                </a:lnTo>
                <a:lnTo>
                  <a:pt x="2247203" y="233783"/>
                </a:lnTo>
                <a:lnTo>
                  <a:pt x="2208429" y="209756"/>
                </a:lnTo>
                <a:lnTo>
                  <a:pt x="2168806" y="186892"/>
                </a:lnTo>
                <a:lnTo>
                  <a:pt x="2128361" y="165216"/>
                </a:lnTo>
                <a:lnTo>
                  <a:pt x="2087122" y="144754"/>
                </a:lnTo>
                <a:lnTo>
                  <a:pt x="2045114" y="125531"/>
                </a:lnTo>
                <a:lnTo>
                  <a:pt x="2002365" y="107573"/>
                </a:lnTo>
                <a:lnTo>
                  <a:pt x="1958901" y="90905"/>
                </a:lnTo>
                <a:lnTo>
                  <a:pt x="1914749" y="75553"/>
                </a:lnTo>
                <a:lnTo>
                  <a:pt x="1869937" y="61542"/>
                </a:lnTo>
                <a:lnTo>
                  <a:pt x="1824491" y="48898"/>
                </a:lnTo>
                <a:lnTo>
                  <a:pt x="1778437" y="37645"/>
                </a:lnTo>
                <a:lnTo>
                  <a:pt x="1731803" y="27810"/>
                </a:lnTo>
                <a:lnTo>
                  <a:pt x="1684616" y="19419"/>
                </a:lnTo>
                <a:lnTo>
                  <a:pt x="1636902" y="12496"/>
                </a:lnTo>
                <a:lnTo>
                  <a:pt x="1588688" y="7067"/>
                </a:lnTo>
                <a:lnTo>
                  <a:pt x="1540001" y="3158"/>
                </a:lnTo>
                <a:lnTo>
                  <a:pt x="1490868" y="793"/>
                </a:lnTo>
                <a:lnTo>
                  <a:pt x="1441315" y="0"/>
                </a:lnTo>
                <a:close/>
              </a:path>
            </a:pathLst>
          </a:custGeom>
          <a:solidFill>
            <a:srgbClr val="EA6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1200" y="804164"/>
            <a:ext cx="1280160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1200" y="4623943"/>
            <a:ext cx="1280160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36160" y="18696814"/>
            <a:ext cx="455168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1200" y="18696814"/>
            <a:ext cx="327152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41280" y="18696814"/>
            <a:ext cx="327152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ur01.safelinks.protection.outlook.com/?url=https%3A%2F%2Fcdn.me-qr.com%2Fpdf%2F288ec672-5230-42de-af1f-94085a6ce26c.pdf&amp;data=05%7C02%7Cesther.byrom%40edgehill.ac.uk%7C8cdcf25854a6449f22c708dd3b01bc8a%7C093586914d8e491caa760a5cbd5ba734%7C0%7C0%7C638731600950270070%7CUnknown%7CTWFpbGZsb3d8eyJFbXB0eU1hcGkiOnRydWUsIlYiOiIwLjAuMDAwMCIsIlAiOiJXaW4zMiIsIkFOIjoiTWFpbCIsIldUIjoyfQ%3D%3D%7C0%7C%7C%7C&amp;sdata=ccO77CKLhEtWSXlurrFsFvz2i8u3qBFl8LXiv7ahfD8%3D&amp;reserved=0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itle 163">
            <a:extLst>
              <a:ext uri="{FF2B5EF4-FFF2-40B4-BE49-F238E27FC236}">
                <a16:creationId xmlns:a16="http://schemas.microsoft.com/office/drawing/2014/main" id="{528DDBC6-A4C3-6E3E-FA54-82C4990E47B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40336" y="-600781"/>
            <a:ext cx="12000864" cy="36933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‘Why are breast cancer screening rates lower in women with learning disabilities? A systematic review’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41" name="object 141" descr="University of Central Lancashire logo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562" y="114164"/>
            <a:ext cx="2142826" cy="697872"/>
          </a:xfrm>
          <a:prstGeom prst="rect">
            <a:avLst/>
          </a:prstGeom>
        </p:spPr>
      </p:pic>
      <p:pic>
        <p:nvPicPr>
          <p:cNvPr id="143" name="object 143" descr="University of York logo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562" y="1069355"/>
            <a:ext cx="1659683" cy="630769"/>
          </a:xfrm>
          <a:prstGeom prst="rect">
            <a:avLst/>
          </a:prstGeom>
        </p:spPr>
      </p:pic>
      <p:pic>
        <p:nvPicPr>
          <p:cNvPr id="142" name="object 142" descr="National Institute for Health and Care Research (NIHR) logo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0562" y="1998540"/>
            <a:ext cx="3176214" cy="313147"/>
          </a:xfrm>
          <a:prstGeom prst="rect">
            <a:avLst/>
          </a:prstGeom>
        </p:spPr>
      </p:pic>
      <p:grpSp>
        <p:nvGrpSpPr>
          <p:cNvPr id="156" name="Group 155" descr="Why are breast cancer screening rates lower in women with learning disabilities? A systematic review">
            <a:extLst>
              <a:ext uri="{FF2B5EF4-FFF2-40B4-BE49-F238E27FC236}">
                <a16:creationId xmlns:a16="http://schemas.microsoft.com/office/drawing/2014/main" id="{EA50A658-EBB6-1949-F152-A9644BE07863}"/>
              </a:ext>
            </a:extLst>
          </p:cNvPr>
          <p:cNvGrpSpPr/>
          <p:nvPr/>
        </p:nvGrpSpPr>
        <p:grpSpPr>
          <a:xfrm>
            <a:off x="1935575" y="-65293"/>
            <a:ext cx="11558270" cy="2524006"/>
            <a:chOff x="1935575" y="-65293"/>
            <a:chExt cx="11558270" cy="2524006"/>
          </a:xfrm>
        </p:grpSpPr>
        <p:sp>
          <p:nvSpPr>
            <p:cNvPr id="14" name="object 14"/>
            <p:cNvSpPr txBox="1"/>
            <p:nvPr/>
          </p:nvSpPr>
          <p:spPr>
            <a:xfrm>
              <a:off x="1935575" y="-65293"/>
              <a:ext cx="11558270" cy="169100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5080" indent="562610">
                <a:lnSpc>
                  <a:spcPct val="133300"/>
                </a:lnSpc>
                <a:spcBef>
                  <a:spcPts val="90"/>
                </a:spcBef>
              </a:pPr>
              <a:r>
                <a:rPr sz="4100" b="1" spc="-390" dirty="0">
                  <a:latin typeface="Verdana"/>
                  <a:cs typeface="Verdana"/>
                </a:rPr>
                <a:t>Why</a:t>
              </a:r>
              <a:r>
                <a:rPr sz="4100" b="1" spc="-295" dirty="0">
                  <a:latin typeface="Verdana"/>
                  <a:cs typeface="Verdana"/>
                </a:rPr>
                <a:t> </a:t>
              </a:r>
              <a:r>
                <a:rPr sz="4100" b="1" spc="-200" dirty="0">
                  <a:latin typeface="Verdana"/>
                  <a:cs typeface="Verdana"/>
                </a:rPr>
                <a:t>are</a:t>
              </a:r>
              <a:r>
                <a:rPr sz="4100" b="1" spc="-295" dirty="0">
                  <a:latin typeface="Verdana"/>
                  <a:cs typeface="Verdana"/>
                </a:rPr>
                <a:t> </a:t>
              </a:r>
              <a:r>
                <a:rPr sz="4100" b="1" spc="-120" dirty="0">
                  <a:latin typeface="Verdana"/>
                  <a:cs typeface="Verdana"/>
                </a:rPr>
                <a:t>breast</a:t>
              </a:r>
              <a:r>
                <a:rPr sz="4100" b="1" spc="-295" dirty="0">
                  <a:latin typeface="Verdana"/>
                  <a:cs typeface="Verdana"/>
                </a:rPr>
                <a:t> </a:t>
              </a:r>
              <a:r>
                <a:rPr sz="4100" b="1" spc="-190" dirty="0">
                  <a:latin typeface="Verdana"/>
                  <a:cs typeface="Verdana"/>
                </a:rPr>
                <a:t>cancer</a:t>
              </a:r>
              <a:r>
                <a:rPr sz="4100" b="1" spc="-295" dirty="0">
                  <a:latin typeface="Verdana"/>
                  <a:cs typeface="Verdana"/>
                </a:rPr>
                <a:t> </a:t>
              </a:r>
              <a:r>
                <a:rPr sz="4100" b="1" spc="-220" dirty="0">
                  <a:latin typeface="Verdana"/>
                  <a:cs typeface="Verdana"/>
                </a:rPr>
                <a:t>screening</a:t>
              </a:r>
              <a:r>
                <a:rPr sz="4100" b="1" spc="-295" dirty="0">
                  <a:latin typeface="Verdana"/>
                  <a:cs typeface="Verdana"/>
                </a:rPr>
                <a:t> </a:t>
              </a:r>
              <a:r>
                <a:rPr sz="4100" b="1" spc="-10" dirty="0">
                  <a:latin typeface="Verdana"/>
                  <a:cs typeface="Verdana"/>
                </a:rPr>
                <a:t>rates </a:t>
              </a:r>
              <a:r>
                <a:rPr sz="4100" b="1" spc="-300" dirty="0">
                  <a:latin typeface="Verdana"/>
                  <a:cs typeface="Verdana"/>
                </a:rPr>
                <a:t>lower</a:t>
              </a:r>
              <a:r>
                <a:rPr sz="4100" b="1" spc="-295" dirty="0">
                  <a:latin typeface="Verdana"/>
                  <a:cs typeface="Verdana"/>
                </a:rPr>
                <a:t> </a:t>
              </a:r>
              <a:r>
                <a:rPr sz="4100" b="1" spc="-285" dirty="0">
                  <a:latin typeface="Verdana"/>
                  <a:cs typeface="Verdana"/>
                </a:rPr>
                <a:t>in</a:t>
              </a:r>
              <a:r>
                <a:rPr sz="4100" b="1" spc="-290" dirty="0">
                  <a:latin typeface="Verdana"/>
                  <a:cs typeface="Verdana"/>
                </a:rPr>
                <a:t> </a:t>
              </a:r>
              <a:r>
                <a:rPr sz="4100" b="1" spc="-409" dirty="0">
                  <a:latin typeface="Verdana"/>
                  <a:cs typeface="Verdana"/>
                </a:rPr>
                <a:t>women</a:t>
              </a:r>
              <a:r>
                <a:rPr sz="4100" b="1" spc="-295" dirty="0">
                  <a:latin typeface="Verdana"/>
                  <a:cs typeface="Verdana"/>
                </a:rPr>
                <a:t> </a:t>
              </a:r>
              <a:r>
                <a:rPr sz="4100" b="1" spc="-250" dirty="0">
                  <a:latin typeface="Verdana"/>
                  <a:cs typeface="Verdana"/>
                </a:rPr>
                <a:t>with</a:t>
              </a:r>
              <a:r>
                <a:rPr sz="4100" b="1" spc="-290" dirty="0">
                  <a:latin typeface="Verdana"/>
                  <a:cs typeface="Verdana"/>
                </a:rPr>
                <a:t> </a:t>
              </a:r>
              <a:r>
                <a:rPr sz="4100" b="1" spc="-235" dirty="0">
                  <a:latin typeface="Verdana"/>
                  <a:cs typeface="Verdana"/>
                </a:rPr>
                <a:t>learning</a:t>
              </a:r>
              <a:r>
                <a:rPr sz="4100" b="1" spc="-295" dirty="0">
                  <a:latin typeface="Verdana"/>
                  <a:cs typeface="Verdana"/>
                </a:rPr>
                <a:t> </a:t>
              </a:r>
              <a:r>
                <a:rPr sz="4100" b="1" spc="-254" dirty="0">
                  <a:latin typeface="Verdana"/>
                  <a:cs typeface="Verdana"/>
                </a:rPr>
                <a:t>disabilities?</a:t>
              </a:r>
              <a:r>
                <a:rPr sz="4100" b="1" spc="-290" dirty="0">
                  <a:latin typeface="Verdana"/>
                  <a:cs typeface="Verdana"/>
                </a:rPr>
                <a:t> </a:t>
              </a:r>
              <a:r>
                <a:rPr sz="4100" b="1" spc="-50" dirty="0">
                  <a:latin typeface="Verdana"/>
                  <a:cs typeface="Verdana"/>
                </a:rPr>
                <a:t>A</a:t>
              </a:r>
              <a:endParaRPr sz="4100" dirty="0">
                <a:latin typeface="Verdana"/>
                <a:cs typeface="Verdana"/>
              </a:endParaRPr>
            </a:p>
          </p:txBody>
        </p:sp>
        <p:sp>
          <p:nvSpPr>
            <p:cNvPr id="15" name="object 15"/>
            <p:cNvSpPr txBox="1"/>
            <p:nvPr/>
          </p:nvSpPr>
          <p:spPr>
            <a:xfrm>
              <a:off x="5260115" y="1802758"/>
              <a:ext cx="4909185" cy="655955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sz="4100" b="1" spc="-165" dirty="0">
                  <a:latin typeface="Verdana"/>
                  <a:cs typeface="Verdana"/>
                </a:rPr>
                <a:t>systematic</a:t>
              </a:r>
              <a:r>
                <a:rPr sz="4100" b="1" spc="-275" dirty="0">
                  <a:latin typeface="Verdana"/>
                  <a:cs typeface="Verdana"/>
                </a:rPr>
                <a:t> </a:t>
              </a:r>
              <a:r>
                <a:rPr sz="4100" b="1" spc="-305" dirty="0">
                  <a:latin typeface="Verdana"/>
                  <a:cs typeface="Verdana"/>
                </a:rPr>
                <a:t>review</a:t>
              </a:r>
              <a:endParaRPr sz="4100">
                <a:latin typeface="Verdana"/>
                <a:cs typeface="Verdana"/>
              </a:endParaRPr>
            </a:p>
          </p:txBody>
        </p:sp>
      </p:grpSp>
      <p:grpSp>
        <p:nvGrpSpPr>
          <p:cNvPr id="157" name="Group 156" descr="QR code for Prospero Registration ID: CRD42024558315">
            <a:extLst>
              <a:ext uri="{FF2B5EF4-FFF2-40B4-BE49-F238E27FC236}">
                <a16:creationId xmlns:a16="http://schemas.microsoft.com/office/drawing/2014/main" id="{9AA50FEA-988B-828C-3D01-BA3EC132847D}"/>
              </a:ext>
            </a:extLst>
          </p:cNvPr>
          <p:cNvGrpSpPr/>
          <p:nvPr/>
        </p:nvGrpSpPr>
        <p:grpSpPr>
          <a:xfrm>
            <a:off x="11499867" y="1780481"/>
            <a:ext cx="2448991" cy="626820"/>
            <a:chOff x="11499867" y="1780481"/>
            <a:chExt cx="2448991" cy="626820"/>
          </a:xfrm>
        </p:grpSpPr>
        <p:pic>
          <p:nvPicPr>
            <p:cNvPr id="16" name="object 16" descr="QR code for Prospero Registration ID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499867" y="1780481"/>
              <a:ext cx="635773" cy="626820"/>
            </a:xfrm>
            <a:prstGeom prst="rect">
              <a:avLst/>
            </a:prstGeom>
          </p:spPr>
        </p:pic>
        <p:sp>
          <p:nvSpPr>
            <p:cNvPr id="20" name="object 20"/>
            <p:cNvSpPr txBox="1"/>
            <p:nvPr/>
          </p:nvSpPr>
          <p:spPr>
            <a:xfrm>
              <a:off x="12178478" y="1834534"/>
              <a:ext cx="1770380" cy="45529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91135" marR="5080" indent="-179070">
                <a:lnSpc>
                  <a:spcPct val="117500"/>
                </a:lnSpc>
                <a:spcBef>
                  <a:spcPts val="95"/>
                </a:spcBef>
              </a:pPr>
              <a:r>
                <a:rPr sz="1200" dirty="0">
                  <a:latin typeface="Arial MT"/>
                  <a:cs typeface="Arial MT"/>
                </a:rPr>
                <a:t>Prospero</a:t>
              </a:r>
              <a:r>
                <a:rPr sz="1200" spc="105" dirty="0">
                  <a:latin typeface="Arial MT"/>
                  <a:cs typeface="Arial MT"/>
                </a:rPr>
                <a:t> </a:t>
              </a:r>
              <a:r>
                <a:rPr sz="1200" dirty="0">
                  <a:latin typeface="Arial MT"/>
                  <a:cs typeface="Arial MT"/>
                </a:rPr>
                <a:t>Registration</a:t>
              </a:r>
              <a:r>
                <a:rPr sz="1200" spc="105" dirty="0">
                  <a:latin typeface="Arial MT"/>
                  <a:cs typeface="Arial MT"/>
                </a:rPr>
                <a:t> </a:t>
              </a:r>
              <a:r>
                <a:rPr sz="1200" spc="-25" dirty="0">
                  <a:latin typeface="Arial MT"/>
                  <a:cs typeface="Arial MT"/>
                </a:rPr>
                <a:t>ID: </a:t>
              </a:r>
              <a:r>
                <a:rPr sz="1200" spc="-10" dirty="0">
                  <a:latin typeface="Arial MT"/>
                  <a:cs typeface="Arial MT"/>
                </a:rPr>
                <a:t>CRD42024558315</a:t>
              </a:r>
              <a:endParaRPr sz="1200" dirty="0">
                <a:latin typeface="Arial MT"/>
                <a:cs typeface="Arial MT"/>
              </a:endParaRPr>
            </a:p>
          </p:txBody>
        </p:sp>
      </p:grpSp>
      <p:sp>
        <p:nvSpPr>
          <p:cNvPr id="2" name="object 2"/>
          <p:cNvSpPr txBox="1"/>
          <p:nvPr/>
        </p:nvSpPr>
        <p:spPr>
          <a:xfrm>
            <a:off x="1487064" y="2508685"/>
            <a:ext cx="12000865" cy="3981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450" b="1" spc="-85" dirty="0">
                <a:latin typeface="Arial"/>
                <a:cs typeface="Arial"/>
              </a:rPr>
              <a:t>Pritika</a:t>
            </a:r>
            <a:r>
              <a:rPr sz="2450" b="1" spc="-50" dirty="0">
                <a:latin typeface="Arial"/>
                <a:cs typeface="Arial"/>
              </a:rPr>
              <a:t> </a:t>
            </a:r>
            <a:r>
              <a:rPr sz="2450" b="1" spc="-100" dirty="0">
                <a:latin typeface="Arial"/>
                <a:cs typeface="Arial"/>
              </a:rPr>
              <a:t>Sagar</a:t>
            </a:r>
            <a:r>
              <a:rPr sz="2450" b="1" spc="-100" dirty="0">
                <a:latin typeface="Tahoma"/>
                <a:cs typeface="Tahoma"/>
              </a:rPr>
              <a:t>⁽</a:t>
            </a:r>
            <a:r>
              <a:rPr sz="2450" b="1" spc="-100" dirty="0">
                <a:latin typeface="Arial"/>
                <a:cs typeface="Arial"/>
              </a:rPr>
              <a:t>¹</a:t>
            </a:r>
            <a:r>
              <a:rPr sz="2450" b="1" spc="-100" dirty="0">
                <a:latin typeface="Tahoma"/>
                <a:cs typeface="Tahoma"/>
              </a:rPr>
              <a:t>⁾</a:t>
            </a:r>
            <a:r>
              <a:rPr sz="2450" b="1" spc="-100" dirty="0">
                <a:latin typeface="Arial"/>
                <a:cs typeface="Arial"/>
              </a:rPr>
              <a:t>,</a:t>
            </a:r>
            <a:r>
              <a:rPr sz="2450" b="1" spc="-50" dirty="0">
                <a:latin typeface="Arial"/>
                <a:cs typeface="Arial"/>
              </a:rPr>
              <a:t> </a:t>
            </a:r>
            <a:r>
              <a:rPr sz="2450" b="1" spc="-114" dirty="0">
                <a:latin typeface="Arial"/>
                <a:cs typeface="Arial"/>
              </a:rPr>
              <a:t>Muskan</a:t>
            </a:r>
            <a:r>
              <a:rPr sz="2450" b="1" spc="-55" dirty="0">
                <a:latin typeface="Arial"/>
                <a:cs typeface="Arial"/>
              </a:rPr>
              <a:t> </a:t>
            </a:r>
            <a:r>
              <a:rPr sz="2450" b="1" spc="-50" dirty="0">
                <a:latin typeface="Arial"/>
                <a:cs typeface="Arial"/>
              </a:rPr>
              <a:t>Aggarwal</a:t>
            </a:r>
            <a:r>
              <a:rPr sz="2450" b="1" spc="-50" dirty="0">
                <a:latin typeface="Tahoma"/>
                <a:cs typeface="Tahoma"/>
              </a:rPr>
              <a:t>⁽</a:t>
            </a:r>
            <a:r>
              <a:rPr sz="2450" b="1" spc="-50" dirty="0">
                <a:latin typeface="Arial"/>
                <a:cs typeface="Arial"/>
              </a:rPr>
              <a:t>¹</a:t>
            </a:r>
            <a:r>
              <a:rPr sz="2450" b="1" spc="-50" dirty="0">
                <a:latin typeface="Tahoma"/>
                <a:cs typeface="Tahoma"/>
              </a:rPr>
              <a:t>⁾</a:t>
            </a:r>
            <a:r>
              <a:rPr sz="2450" b="1" spc="-50" dirty="0">
                <a:latin typeface="Arial"/>
                <a:cs typeface="Arial"/>
              </a:rPr>
              <a:t>, </a:t>
            </a:r>
            <a:r>
              <a:rPr sz="2450" b="1" spc="-90" dirty="0">
                <a:latin typeface="Arial"/>
                <a:cs typeface="Arial"/>
              </a:rPr>
              <a:t>Nicola</a:t>
            </a:r>
            <a:r>
              <a:rPr sz="2450" b="1" spc="-50" dirty="0">
                <a:latin typeface="Arial"/>
                <a:cs typeface="Arial"/>
              </a:rPr>
              <a:t> </a:t>
            </a:r>
            <a:r>
              <a:rPr sz="2450" b="1" spc="-55" dirty="0">
                <a:latin typeface="Arial"/>
                <a:cs typeface="Arial"/>
              </a:rPr>
              <a:t>Ditzel</a:t>
            </a:r>
            <a:r>
              <a:rPr sz="2450" b="1" spc="-55" dirty="0">
                <a:latin typeface="Tahoma"/>
                <a:cs typeface="Tahoma"/>
              </a:rPr>
              <a:t>⁽</a:t>
            </a:r>
            <a:r>
              <a:rPr sz="2450" b="1" spc="-55" dirty="0">
                <a:latin typeface="Arial"/>
                <a:cs typeface="Arial"/>
              </a:rPr>
              <a:t>¹</a:t>
            </a:r>
            <a:r>
              <a:rPr sz="2450" b="1" spc="-55" dirty="0">
                <a:latin typeface="Tahoma"/>
                <a:cs typeface="Tahoma"/>
              </a:rPr>
              <a:t>⁾</a:t>
            </a:r>
            <a:r>
              <a:rPr sz="2450" b="1" spc="-55" dirty="0">
                <a:latin typeface="Arial"/>
                <a:cs typeface="Arial"/>
              </a:rPr>
              <a:t>,</a:t>
            </a:r>
            <a:r>
              <a:rPr sz="2450" b="1" spc="-50" dirty="0">
                <a:latin typeface="Arial"/>
                <a:cs typeface="Arial"/>
              </a:rPr>
              <a:t> </a:t>
            </a:r>
            <a:r>
              <a:rPr sz="2450" b="1" spc="-55" dirty="0">
                <a:latin typeface="Arial"/>
                <a:cs typeface="Arial"/>
              </a:rPr>
              <a:t>Peter</a:t>
            </a:r>
            <a:r>
              <a:rPr sz="2450" b="1" spc="-50" dirty="0">
                <a:latin typeface="Arial"/>
                <a:cs typeface="Arial"/>
              </a:rPr>
              <a:t> </a:t>
            </a:r>
            <a:r>
              <a:rPr sz="2450" b="1" spc="-114" dirty="0">
                <a:latin typeface="Arial"/>
                <a:cs typeface="Arial"/>
              </a:rPr>
              <a:t>Knapp</a:t>
            </a:r>
            <a:r>
              <a:rPr sz="2450" b="1" spc="-114" dirty="0">
                <a:latin typeface="Tahoma"/>
                <a:cs typeface="Tahoma"/>
              </a:rPr>
              <a:t>⁽</a:t>
            </a:r>
            <a:r>
              <a:rPr sz="2450" b="1" spc="-114" dirty="0">
                <a:latin typeface="Arial"/>
                <a:cs typeface="Arial"/>
              </a:rPr>
              <a:t>²</a:t>
            </a:r>
            <a:r>
              <a:rPr sz="2450" b="1" spc="-114" dirty="0">
                <a:latin typeface="Tahoma"/>
                <a:cs typeface="Tahoma"/>
              </a:rPr>
              <a:t>⁾</a:t>
            </a:r>
            <a:r>
              <a:rPr sz="2450" b="1" spc="-114" dirty="0">
                <a:latin typeface="Arial"/>
                <a:cs typeface="Arial"/>
              </a:rPr>
              <a:t>,</a:t>
            </a:r>
            <a:r>
              <a:rPr sz="2450" b="1" spc="-50" dirty="0">
                <a:latin typeface="Arial"/>
                <a:cs typeface="Arial"/>
              </a:rPr>
              <a:t> </a:t>
            </a:r>
            <a:r>
              <a:rPr sz="2450" b="1" spc="-110" dirty="0">
                <a:latin typeface="Arial"/>
                <a:cs typeface="Arial"/>
              </a:rPr>
              <a:t>Umesh</a:t>
            </a:r>
            <a:r>
              <a:rPr sz="2450" b="1" spc="-55" dirty="0">
                <a:latin typeface="Arial"/>
                <a:cs typeface="Arial"/>
              </a:rPr>
              <a:t> </a:t>
            </a:r>
            <a:r>
              <a:rPr sz="2450" b="1" spc="-50" dirty="0">
                <a:latin typeface="Arial"/>
                <a:cs typeface="Arial"/>
              </a:rPr>
              <a:t>Chauhan</a:t>
            </a:r>
            <a:r>
              <a:rPr sz="2450" b="1" spc="-50" dirty="0">
                <a:latin typeface="Tahoma"/>
                <a:cs typeface="Tahoma"/>
              </a:rPr>
              <a:t>⁽</a:t>
            </a:r>
            <a:r>
              <a:rPr sz="2450" b="1" spc="-50" dirty="0">
                <a:latin typeface="Arial"/>
                <a:cs typeface="Arial"/>
              </a:rPr>
              <a:t>³</a:t>
            </a:r>
            <a:r>
              <a:rPr sz="2450" b="1" spc="-50" dirty="0">
                <a:latin typeface="Tahoma"/>
                <a:cs typeface="Tahoma"/>
              </a:rPr>
              <a:t>⁾</a:t>
            </a:r>
            <a:endParaRPr sz="2450" dirty="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61554" y="2896672"/>
            <a:ext cx="8049895" cy="2120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879215" algn="l"/>
                <a:tab pos="5398770" algn="l"/>
              </a:tabLst>
            </a:pPr>
            <a:r>
              <a:rPr sz="1200" b="1" spc="-45" dirty="0">
                <a:latin typeface="Arial"/>
                <a:cs typeface="Arial"/>
              </a:rPr>
              <a:t>1.School</a:t>
            </a:r>
            <a:r>
              <a:rPr sz="1200" b="1" dirty="0">
                <a:latin typeface="Arial"/>
                <a:cs typeface="Arial"/>
              </a:rPr>
              <a:t> of</a:t>
            </a:r>
            <a:r>
              <a:rPr sz="1200" b="1" spc="5" dirty="0">
                <a:latin typeface="Arial"/>
                <a:cs typeface="Arial"/>
              </a:rPr>
              <a:t> </a:t>
            </a:r>
            <a:r>
              <a:rPr sz="1200" b="1" spc="-45" dirty="0">
                <a:latin typeface="Arial"/>
                <a:cs typeface="Arial"/>
              </a:rPr>
              <a:t>Medicine,</a:t>
            </a:r>
            <a:r>
              <a:rPr sz="1200" b="1" spc="10" dirty="0">
                <a:latin typeface="Arial"/>
                <a:cs typeface="Arial"/>
              </a:rPr>
              <a:t> </a:t>
            </a:r>
            <a:r>
              <a:rPr sz="1200" dirty="0">
                <a:latin typeface="Arial MT"/>
                <a:cs typeface="Arial MT"/>
              </a:rPr>
              <a:t>University of</a:t>
            </a:r>
            <a:r>
              <a:rPr sz="1200" spc="-5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Central </a:t>
            </a:r>
            <a:r>
              <a:rPr sz="1200" spc="-10" dirty="0">
                <a:latin typeface="Arial MT"/>
                <a:cs typeface="Arial MT"/>
              </a:rPr>
              <a:t>Lancashire</a:t>
            </a:r>
            <a:r>
              <a:rPr sz="1200" dirty="0">
                <a:latin typeface="Arial MT"/>
                <a:cs typeface="Arial MT"/>
              </a:rPr>
              <a:t>	2.University</a:t>
            </a:r>
            <a:r>
              <a:rPr sz="1200" spc="2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of</a:t>
            </a:r>
            <a:r>
              <a:rPr sz="1200" spc="25" dirty="0">
                <a:latin typeface="Arial MT"/>
                <a:cs typeface="Arial MT"/>
              </a:rPr>
              <a:t> </a:t>
            </a:r>
            <a:r>
              <a:rPr sz="1200" spc="-20" dirty="0">
                <a:latin typeface="Arial MT"/>
                <a:cs typeface="Arial MT"/>
              </a:rPr>
              <a:t>York</a:t>
            </a:r>
            <a:r>
              <a:rPr sz="1200" dirty="0">
                <a:latin typeface="Arial MT"/>
                <a:cs typeface="Arial MT"/>
              </a:rPr>
              <a:t>	</a:t>
            </a:r>
            <a:r>
              <a:rPr sz="1200" spc="-20" dirty="0">
                <a:latin typeface="Arial MT"/>
                <a:cs typeface="Arial MT"/>
              </a:rPr>
              <a:t>3.Mackenzie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dirty="0">
                <a:latin typeface="Arial MT"/>
                <a:cs typeface="Arial MT"/>
              </a:rPr>
              <a:t>Clinical</a:t>
            </a:r>
            <a:r>
              <a:rPr sz="1200" spc="-10" dirty="0">
                <a:latin typeface="Arial MT"/>
                <a:cs typeface="Arial MT"/>
              </a:rPr>
              <a:t> </a:t>
            </a:r>
            <a:r>
              <a:rPr sz="1200" spc="-25" dirty="0">
                <a:latin typeface="Arial MT"/>
                <a:cs typeface="Arial MT"/>
              </a:rPr>
              <a:t>Research</a:t>
            </a:r>
            <a:r>
              <a:rPr sz="1200" spc="-10" dirty="0">
                <a:latin typeface="Arial MT"/>
                <a:cs typeface="Arial MT"/>
              </a:rPr>
              <a:t> Institute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1537537" y="3145150"/>
            <a:ext cx="3635375" cy="6781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4250" b="1" spc="-10" dirty="0">
                <a:latin typeface="Verdana"/>
                <a:cs typeface="Verdana"/>
              </a:rPr>
              <a:t>Background</a:t>
            </a:r>
            <a:endParaRPr sz="4250">
              <a:latin typeface="Verdana"/>
              <a:cs typeface="Verdana"/>
            </a:endParaRPr>
          </a:p>
        </p:txBody>
      </p:sp>
      <p:grpSp>
        <p:nvGrpSpPr>
          <p:cNvPr id="17" name="object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13681" y="3851165"/>
            <a:ext cx="6895465" cy="1409065"/>
            <a:chOff x="313681" y="3851165"/>
            <a:chExt cx="6895465" cy="1409065"/>
          </a:xfrm>
        </p:grpSpPr>
        <p:sp>
          <p:nvSpPr>
            <p:cNvPr id="18" name="object 18"/>
            <p:cNvSpPr/>
            <p:nvPr/>
          </p:nvSpPr>
          <p:spPr>
            <a:xfrm>
              <a:off x="313681" y="3851165"/>
              <a:ext cx="6757670" cy="1275715"/>
            </a:xfrm>
            <a:custGeom>
              <a:avLst/>
              <a:gdLst/>
              <a:ahLst/>
              <a:cxnLst/>
              <a:rect l="l" t="t" r="r" b="b"/>
              <a:pathLst>
                <a:path w="6757670" h="1275714">
                  <a:moveTo>
                    <a:pt x="6757196" y="0"/>
                  </a:moveTo>
                  <a:lnTo>
                    <a:pt x="0" y="0"/>
                  </a:lnTo>
                  <a:lnTo>
                    <a:pt x="0" y="1275693"/>
                  </a:lnTo>
                  <a:lnTo>
                    <a:pt x="6757196" y="1275693"/>
                  </a:lnTo>
                  <a:lnTo>
                    <a:pt x="67571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35832" y="3980385"/>
              <a:ext cx="6773545" cy="1280160"/>
            </a:xfrm>
            <a:custGeom>
              <a:avLst/>
              <a:gdLst/>
              <a:ahLst/>
              <a:cxnLst/>
              <a:rect l="l" t="t" r="r" b="b"/>
              <a:pathLst>
                <a:path w="6773545" h="1280160">
                  <a:moveTo>
                    <a:pt x="6773241" y="0"/>
                  </a:moveTo>
                  <a:lnTo>
                    <a:pt x="0" y="0"/>
                  </a:lnTo>
                  <a:lnTo>
                    <a:pt x="0" y="1279665"/>
                  </a:lnTo>
                  <a:lnTo>
                    <a:pt x="6773241" y="1279665"/>
                  </a:lnTo>
                  <a:lnTo>
                    <a:pt x="6773241" y="0"/>
                  </a:lnTo>
                  <a:close/>
                </a:path>
              </a:pathLst>
            </a:custGeom>
            <a:solidFill>
              <a:srgbClr val="F8B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6" name="object 56"/>
          <p:cNvSpPr txBox="1"/>
          <p:nvPr/>
        </p:nvSpPr>
        <p:spPr>
          <a:xfrm>
            <a:off x="423132" y="3950083"/>
            <a:ext cx="6442710" cy="2349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50" dirty="0">
                <a:latin typeface="Arial MT"/>
                <a:cs typeface="Arial MT"/>
              </a:rPr>
              <a:t>Breast</a:t>
            </a:r>
            <a:r>
              <a:rPr sz="1350" spc="-25" dirty="0">
                <a:latin typeface="Arial MT"/>
                <a:cs typeface="Arial MT"/>
              </a:rPr>
              <a:t> cancer </a:t>
            </a:r>
            <a:r>
              <a:rPr sz="1350" spc="-10" dirty="0">
                <a:latin typeface="Arial MT"/>
                <a:cs typeface="Arial MT"/>
              </a:rPr>
              <a:t>screening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is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spc="-10" dirty="0">
                <a:latin typeface="Arial MT"/>
                <a:cs typeface="Arial MT"/>
              </a:rPr>
              <a:t>associated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spc="65" dirty="0">
                <a:latin typeface="Arial MT"/>
                <a:cs typeface="Arial MT"/>
              </a:rPr>
              <a:t>with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early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diagnosis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of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spc="-30" dirty="0">
                <a:latin typeface="Arial MT"/>
                <a:cs typeface="Arial MT"/>
              </a:rPr>
              <a:t>disease,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which</a:t>
            </a:r>
            <a:r>
              <a:rPr sz="1350" spc="-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leads</a:t>
            </a:r>
            <a:r>
              <a:rPr sz="1350" spc="-25" dirty="0">
                <a:latin typeface="Arial MT"/>
                <a:cs typeface="Arial MT"/>
              </a:rPr>
              <a:t> to</a:t>
            </a:r>
            <a:endParaRPr sz="1350" dirty="0">
              <a:latin typeface="Arial MT"/>
              <a:cs typeface="Arial MT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23132" y="4164813"/>
            <a:ext cx="6289040" cy="2349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50" dirty="0">
                <a:latin typeface="Arial MT"/>
                <a:cs typeface="Arial MT"/>
              </a:rPr>
              <a:t>better</a:t>
            </a:r>
            <a:r>
              <a:rPr sz="1350" spc="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outcomes</a:t>
            </a:r>
            <a:r>
              <a:rPr sz="1350" spc="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in</a:t>
            </a:r>
            <a:r>
              <a:rPr sz="1350" spc="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terms</a:t>
            </a:r>
            <a:r>
              <a:rPr sz="1350" spc="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of</a:t>
            </a:r>
            <a:r>
              <a:rPr sz="1350" spc="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treatment</a:t>
            </a:r>
            <a:r>
              <a:rPr sz="1350" spc="25" dirty="0">
                <a:latin typeface="Arial MT"/>
                <a:cs typeface="Arial MT"/>
              </a:rPr>
              <a:t> </a:t>
            </a:r>
            <a:r>
              <a:rPr sz="1350" spc="-35" dirty="0">
                <a:latin typeface="Arial MT"/>
                <a:cs typeface="Arial MT"/>
              </a:rPr>
              <a:t>success</a:t>
            </a:r>
            <a:r>
              <a:rPr sz="1350" spc="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and</a:t>
            </a:r>
            <a:r>
              <a:rPr sz="1350" spc="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survival.</a:t>
            </a:r>
            <a:r>
              <a:rPr sz="1350" spc="2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Women</a:t>
            </a:r>
            <a:r>
              <a:rPr sz="1350" spc="25" dirty="0">
                <a:latin typeface="Arial MT"/>
                <a:cs typeface="Arial MT"/>
              </a:rPr>
              <a:t> </a:t>
            </a:r>
            <a:r>
              <a:rPr sz="1350" spc="65" dirty="0">
                <a:latin typeface="Arial MT"/>
                <a:cs typeface="Arial MT"/>
              </a:rPr>
              <a:t>with</a:t>
            </a:r>
            <a:r>
              <a:rPr sz="1350" spc="25" dirty="0">
                <a:latin typeface="Arial MT"/>
                <a:cs typeface="Arial MT"/>
              </a:rPr>
              <a:t> </a:t>
            </a:r>
            <a:r>
              <a:rPr sz="1350" spc="-10" dirty="0">
                <a:latin typeface="Arial MT"/>
                <a:cs typeface="Arial MT"/>
              </a:rPr>
              <a:t>learning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23132" y="4379542"/>
            <a:ext cx="6368415" cy="2349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50" dirty="0">
                <a:latin typeface="Arial MT"/>
                <a:cs typeface="Arial MT"/>
              </a:rPr>
              <a:t>disabilities</a:t>
            </a:r>
            <a:r>
              <a:rPr sz="1350" spc="10" dirty="0">
                <a:latin typeface="Arial MT"/>
                <a:cs typeface="Arial MT"/>
              </a:rPr>
              <a:t> </a:t>
            </a:r>
            <a:r>
              <a:rPr sz="1350" spc="-10" dirty="0">
                <a:latin typeface="Arial MT"/>
                <a:cs typeface="Arial MT"/>
              </a:rPr>
              <a:t>(LD)</a:t>
            </a:r>
            <a:r>
              <a:rPr sz="1350" spc="15" dirty="0">
                <a:latin typeface="Arial MT"/>
                <a:cs typeface="Arial MT"/>
              </a:rPr>
              <a:t> </a:t>
            </a:r>
            <a:r>
              <a:rPr sz="1350" spc="-10" dirty="0">
                <a:latin typeface="Arial MT"/>
                <a:cs typeface="Arial MT"/>
              </a:rPr>
              <a:t>have</a:t>
            </a:r>
            <a:r>
              <a:rPr sz="1350" spc="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a</a:t>
            </a:r>
            <a:r>
              <a:rPr sz="1350" spc="1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historically</a:t>
            </a:r>
            <a:r>
              <a:rPr sz="1350" spc="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lower</a:t>
            </a:r>
            <a:r>
              <a:rPr sz="1350" spc="1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uptake</a:t>
            </a:r>
            <a:r>
              <a:rPr sz="1350" spc="1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of</a:t>
            </a:r>
            <a:r>
              <a:rPr sz="1350" spc="1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breast</a:t>
            </a:r>
            <a:r>
              <a:rPr sz="1350" spc="10" dirty="0">
                <a:latin typeface="Arial MT"/>
                <a:cs typeface="Arial MT"/>
              </a:rPr>
              <a:t> </a:t>
            </a:r>
            <a:r>
              <a:rPr sz="1350" spc="-25" dirty="0">
                <a:latin typeface="Arial MT"/>
                <a:cs typeface="Arial MT"/>
              </a:rPr>
              <a:t>cancer</a:t>
            </a:r>
            <a:r>
              <a:rPr sz="1350" spc="15" dirty="0">
                <a:latin typeface="Arial MT"/>
                <a:cs typeface="Arial MT"/>
              </a:rPr>
              <a:t> </a:t>
            </a:r>
            <a:r>
              <a:rPr sz="1350" spc="-10" dirty="0">
                <a:latin typeface="Arial MT"/>
                <a:cs typeface="Arial MT"/>
              </a:rPr>
              <a:t>screening</a:t>
            </a:r>
            <a:r>
              <a:rPr sz="1350" spc="10" dirty="0">
                <a:latin typeface="Arial MT"/>
                <a:cs typeface="Arial MT"/>
              </a:rPr>
              <a:t> </a:t>
            </a:r>
            <a:r>
              <a:rPr sz="1350" spc="-10" dirty="0">
                <a:latin typeface="Arial MT"/>
                <a:cs typeface="Arial MT"/>
              </a:rPr>
              <a:t>(Health,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23132" y="4594273"/>
            <a:ext cx="6303010" cy="2349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50" dirty="0">
                <a:latin typeface="Arial MT"/>
                <a:cs typeface="Arial MT"/>
              </a:rPr>
              <a:t>2020).</a:t>
            </a:r>
            <a:r>
              <a:rPr sz="1350" spc="-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Existing studies </a:t>
            </a:r>
            <a:r>
              <a:rPr sz="1350" spc="-10" dirty="0">
                <a:latin typeface="Arial MT"/>
                <a:cs typeface="Arial MT"/>
              </a:rPr>
              <a:t>have</a:t>
            </a:r>
            <a:r>
              <a:rPr sz="1350" dirty="0">
                <a:latin typeface="Arial MT"/>
                <a:cs typeface="Arial MT"/>
              </a:rPr>
              <a:t> aimed at</a:t>
            </a:r>
            <a:r>
              <a:rPr sz="1350" spc="-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bridging this gap, yet the</a:t>
            </a:r>
            <a:r>
              <a:rPr sz="1350" spc="-5" dirty="0">
                <a:latin typeface="Arial MT"/>
                <a:cs typeface="Arial MT"/>
              </a:rPr>
              <a:t> </a:t>
            </a:r>
            <a:r>
              <a:rPr sz="1350" spc="-20" dirty="0">
                <a:latin typeface="Arial MT"/>
                <a:cs typeface="Arial MT"/>
              </a:rPr>
              <a:t>issue</a:t>
            </a:r>
            <a:r>
              <a:rPr sz="1350" dirty="0">
                <a:latin typeface="Arial MT"/>
                <a:cs typeface="Arial MT"/>
              </a:rPr>
              <a:t> </a:t>
            </a:r>
            <a:r>
              <a:rPr sz="1350" spc="-10" dirty="0">
                <a:latin typeface="Arial MT"/>
                <a:cs typeface="Arial MT"/>
              </a:rPr>
              <a:t>persists.</a:t>
            </a:r>
            <a:r>
              <a:rPr sz="1350" dirty="0">
                <a:latin typeface="Arial MT"/>
                <a:cs typeface="Arial MT"/>
              </a:rPr>
              <a:t> </a:t>
            </a:r>
            <a:r>
              <a:rPr sz="1350" spc="-20" dirty="0">
                <a:latin typeface="Arial MT"/>
                <a:cs typeface="Arial MT"/>
              </a:rPr>
              <a:t>This</a:t>
            </a:r>
            <a:endParaRPr sz="1350" dirty="0">
              <a:latin typeface="Arial MT"/>
              <a:cs typeface="Arial MT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23132" y="4809003"/>
            <a:ext cx="6560820" cy="2349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50" dirty="0">
                <a:latin typeface="Arial MT"/>
                <a:cs typeface="Arial MT"/>
              </a:rPr>
              <a:t>systematic</a:t>
            </a:r>
            <a:r>
              <a:rPr sz="1350" spc="5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review</a:t>
            </a:r>
            <a:r>
              <a:rPr sz="1350" spc="5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aimed</a:t>
            </a:r>
            <a:r>
              <a:rPr sz="1350" spc="6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at</a:t>
            </a:r>
            <a:r>
              <a:rPr sz="1350" spc="5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consolidating</a:t>
            </a:r>
            <a:r>
              <a:rPr sz="1350" spc="6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literature</a:t>
            </a:r>
            <a:r>
              <a:rPr sz="1350" spc="5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to</a:t>
            </a:r>
            <a:r>
              <a:rPr sz="1350" spc="6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identify</a:t>
            </a:r>
            <a:r>
              <a:rPr sz="1350" spc="55" dirty="0">
                <a:latin typeface="Arial MT"/>
                <a:cs typeface="Arial MT"/>
              </a:rPr>
              <a:t> </a:t>
            </a:r>
            <a:r>
              <a:rPr sz="1350" spc="-10" dirty="0">
                <a:latin typeface="Arial MT"/>
                <a:cs typeface="Arial MT"/>
              </a:rPr>
              <a:t>barriers,</a:t>
            </a:r>
            <a:r>
              <a:rPr sz="1350" spc="60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facilitators</a:t>
            </a:r>
            <a:r>
              <a:rPr sz="1350" spc="55" dirty="0">
                <a:latin typeface="Arial MT"/>
                <a:cs typeface="Arial MT"/>
              </a:rPr>
              <a:t> </a:t>
            </a:r>
            <a:r>
              <a:rPr sz="1350" spc="-25" dirty="0">
                <a:latin typeface="Arial MT"/>
                <a:cs typeface="Arial MT"/>
              </a:rPr>
              <a:t>and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23132" y="5023732"/>
            <a:ext cx="2425700" cy="2349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50" dirty="0">
                <a:latin typeface="Arial MT"/>
                <a:cs typeface="Arial MT"/>
              </a:rPr>
              <a:t>suggestions</a:t>
            </a:r>
            <a:r>
              <a:rPr sz="1350" spc="-5" dirty="0">
                <a:latin typeface="Arial MT"/>
                <a:cs typeface="Arial MT"/>
              </a:rPr>
              <a:t> </a:t>
            </a:r>
            <a:r>
              <a:rPr sz="1350" dirty="0">
                <a:latin typeface="Arial MT"/>
                <a:cs typeface="Arial MT"/>
              </a:rPr>
              <a:t>to</a:t>
            </a:r>
            <a:r>
              <a:rPr sz="1350" spc="-5" dirty="0">
                <a:latin typeface="Arial MT"/>
                <a:cs typeface="Arial MT"/>
              </a:rPr>
              <a:t> </a:t>
            </a:r>
            <a:r>
              <a:rPr sz="1350" spc="-20" dirty="0">
                <a:latin typeface="Arial MT"/>
                <a:cs typeface="Arial MT"/>
              </a:rPr>
              <a:t>increase</a:t>
            </a:r>
            <a:r>
              <a:rPr sz="1350" spc="-5" dirty="0">
                <a:latin typeface="Arial MT"/>
                <a:cs typeface="Arial MT"/>
              </a:rPr>
              <a:t> </a:t>
            </a:r>
            <a:r>
              <a:rPr sz="1350" spc="-10" dirty="0">
                <a:latin typeface="Arial MT"/>
                <a:cs typeface="Arial MT"/>
              </a:rPr>
              <a:t>uptake.</a:t>
            </a:r>
            <a:endParaRPr sz="1350">
              <a:latin typeface="Arial MT"/>
              <a:cs typeface="Arial MT"/>
            </a:endParaRPr>
          </a:p>
        </p:txBody>
      </p:sp>
      <p:grpSp>
        <p:nvGrpSpPr>
          <p:cNvPr id="148" name="object 14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91528" y="5448017"/>
            <a:ext cx="7000240" cy="1781810"/>
            <a:chOff x="191528" y="5448017"/>
            <a:chExt cx="7000240" cy="1781810"/>
          </a:xfrm>
        </p:grpSpPr>
        <p:sp>
          <p:nvSpPr>
            <p:cNvPr id="149" name="object 149"/>
            <p:cNvSpPr/>
            <p:nvPr/>
          </p:nvSpPr>
          <p:spPr>
            <a:xfrm>
              <a:off x="191528" y="5448017"/>
              <a:ext cx="7000240" cy="1781810"/>
            </a:xfrm>
            <a:custGeom>
              <a:avLst/>
              <a:gdLst/>
              <a:ahLst/>
              <a:cxnLst/>
              <a:rect l="l" t="t" r="r" b="b"/>
              <a:pathLst>
                <a:path w="7000240" h="1781809">
                  <a:moveTo>
                    <a:pt x="6671720" y="0"/>
                  </a:moveTo>
                  <a:lnTo>
                    <a:pt x="331042" y="0"/>
                  </a:lnTo>
                  <a:lnTo>
                    <a:pt x="282122" y="3571"/>
                  </a:lnTo>
                  <a:lnTo>
                    <a:pt x="235432" y="13998"/>
                  </a:lnTo>
                  <a:lnTo>
                    <a:pt x="191482" y="30751"/>
                  </a:lnTo>
                  <a:lnTo>
                    <a:pt x="150785" y="53317"/>
                  </a:lnTo>
                  <a:lnTo>
                    <a:pt x="113853" y="81184"/>
                  </a:lnTo>
                  <a:lnTo>
                    <a:pt x="81198" y="113840"/>
                  </a:lnTo>
                  <a:lnTo>
                    <a:pt x="53332" y="150773"/>
                  </a:lnTo>
                  <a:lnTo>
                    <a:pt x="30767" y="191469"/>
                  </a:lnTo>
                  <a:lnTo>
                    <a:pt x="14015" y="235418"/>
                  </a:lnTo>
                  <a:lnTo>
                    <a:pt x="3589" y="282107"/>
                  </a:lnTo>
                  <a:lnTo>
                    <a:pt x="0" y="331024"/>
                  </a:lnTo>
                  <a:lnTo>
                    <a:pt x="0" y="1450185"/>
                  </a:lnTo>
                  <a:lnTo>
                    <a:pt x="3589" y="1499101"/>
                  </a:lnTo>
                  <a:lnTo>
                    <a:pt x="14015" y="1545790"/>
                  </a:lnTo>
                  <a:lnTo>
                    <a:pt x="30767" y="1589739"/>
                  </a:lnTo>
                  <a:lnTo>
                    <a:pt x="53332" y="1630436"/>
                  </a:lnTo>
                  <a:lnTo>
                    <a:pt x="81198" y="1667368"/>
                  </a:lnTo>
                  <a:lnTo>
                    <a:pt x="113853" y="1700024"/>
                  </a:lnTo>
                  <a:lnTo>
                    <a:pt x="150785" y="1727891"/>
                  </a:lnTo>
                  <a:lnTo>
                    <a:pt x="191482" y="1750457"/>
                  </a:lnTo>
                  <a:lnTo>
                    <a:pt x="235432" y="1767210"/>
                  </a:lnTo>
                  <a:lnTo>
                    <a:pt x="282122" y="1777637"/>
                  </a:lnTo>
                  <a:lnTo>
                    <a:pt x="331042" y="1781227"/>
                  </a:lnTo>
                  <a:lnTo>
                    <a:pt x="6671720" y="1781227"/>
                  </a:lnTo>
                  <a:lnTo>
                    <a:pt x="6720650" y="1777637"/>
                  </a:lnTo>
                  <a:lnTo>
                    <a:pt x="6767348" y="1767210"/>
                  </a:lnTo>
                  <a:lnTo>
                    <a:pt x="6811301" y="1750457"/>
                  </a:lnTo>
                  <a:lnTo>
                    <a:pt x="6851998" y="1727891"/>
                  </a:lnTo>
                  <a:lnTo>
                    <a:pt x="6888928" y="1700024"/>
                  </a:lnTo>
                  <a:lnTo>
                    <a:pt x="6921580" y="1667368"/>
                  </a:lnTo>
                  <a:lnTo>
                    <a:pt x="6949442" y="1630436"/>
                  </a:lnTo>
                  <a:lnTo>
                    <a:pt x="6972003" y="1589739"/>
                  </a:lnTo>
                  <a:lnTo>
                    <a:pt x="6988751" y="1545790"/>
                  </a:lnTo>
                  <a:lnTo>
                    <a:pt x="6999174" y="1499101"/>
                  </a:lnTo>
                  <a:lnTo>
                    <a:pt x="6999662" y="1492452"/>
                  </a:lnTo>
                  <a:lnTo>
                    <a:pt x="6999662" y="288757"/>
                  </a:lnTo>
                  <a:lnTo>
                    <a:pt x="6988751" y="235418"/>
                  </a:lnTo>
                  <a:lnTo>
                    <a:pt x="6972003" y="191469"/>
                  </a:lnTo>
                  <a:lnTo>
                    <a:pt x="6949442" y="150773"/>
                  </a:lnTo>
                  <a:lnTo>
                    <a:pt x="6921580" y="113840"/>
                  </a:lnTo>
                  <a:lnTo>
                    <a:pt x="6888928" y="81184"/>
                  </a:lnTo>
                  <a:lnTo>
                    <a:pt x="6851998" y="53317"/>
                  </a:lnTo>
                  <a:lnTo>
                    <a:pt x="6811301" y="30751"/>
                  </a:lnTo>
                  <a:lnTo>
                    <a:pt x="6767348" y="13998"/>
                  </a:lnTo>
                  <a:lnTo>
                    <a:pt x="6720650" y="3571"/>
                  </a:lnTo>
                  <a:lnTo>
                    <a:pt x="6671720" y="0"/>
                  </a:lnTo>
                  <a:close/>
                </a:path>
              </a:pathLst>
            </a:custGeom>
            <a:solidFill>
              <a:srgbClr val="A7A7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491185" y="5778689"/>
              <a:ext cx="231775" cy="1337945"/>
            </a:xfrm>
            <a:custGeom>
              <a:avLst/>
              <a:gdLst/>
              <a:ahLst/>
              <a:cxnLst/>
              <a:rect l="l" t="t" r="r" b="b"/>
              <a:pathLst>
                <a:path w="231775" h="1337945">
                  <a:moveTo>
                    <a:pt x="231152" y="1205763"/>
                  </a:moveTo>
                  <a:lnTo>
                    <a:pt x="0" y="1073645"/>
                  </a:lnTo>
                  <a:lnTo>
                    <a:pt x="0" y="1337830"/>
                  </a:lnTo>
                  <a:lnTo>
                    <a:pt x="231152" y="1205763"/>
                  </a:lnTo>
                  <a:close/>
                </a:path>
                <a:path w="231775" h="1337945">
                  <a:moveTo>
                    <a:pt x="231152" y="890892"/>
                  </a:moveTo>
                  <a:lnTo>
                    <a:pt x="0" y="758837"/>
                  </a:lnTo>
                  <a:lnTo>
                    <a:pt x="0" y="1023010"/>
                  </a:lnTo>
                  <a:lnTo>
                    <a:pt x="231152" y="890892"/>
                  </a:lnTo>
                  <a:close/>
                </a:path>
                <a:path w="231775" h="1337945">
                  <a:moveTo>
                    <a:pt x="231152" y="417347"/>
                  </a:moveTo>
                  <a:lnTo>
                    <a:pt x="0" y="285229"/>
                  </a:lnTo>
                  <a:lnTo>
                    <a:pt x="0" y="549414"/>
                  </a:lnTo>
                  <a:lnTo>
                    <a:pt x="231152" y="417347"/>
                  </a:lnTo>
                  <a:close/>
                </a:path>
                <a:path w="231775" h="1337945">
                  <a:moveTo>
                    <a:pt x="231152" y="132054"/>
                  </a:moveTo>
                  <a:lnTo>
                    <a:pt x="0" y="0"/>
                  </a:lnTo>
                  <a:lnTo>
                    <a:pt x="0" y="264172"/>
                  </a:lnTo>
                  <a:lnTo>
                    <a:pt x="231152" y="1320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1" name="object 151"/>
          <p:cNvSpPr txBox="1"/>
          <p:nvPr/>
        </p:nvSpPr>
        <p:spPr>
          <a:xfrm>
            <a:off x="767086" y="5395910"/>
            <a:ext cx="5828030" cy="1684020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9"/>
              </a:spcBef>
            </a:pPr>
            <a:r>
              <a:rPr sz="1850" b="1" spc="-10" dirty="0">
                <a:latin typeface="Arial"/>
                <a:cs typeface="Arial"/>
              </a:rPr>
              <a:t>Papers</a:t>
            </a:r>
            <a:r>
              <a:rPr sz="1850" b="1" spc="-100" dirty="0">
                <a:latin typeface="Arial"/>
                <a:cs typeface="Arial"/>
              </a:rPr>
              <a:t> </a:t>
            </a:r>
            <a:r>
              <a:rPr sz="1850" b="1" spc="-10" dirty="0">
                <a:latin typeface="Arial"/>
                <a:cs typeface="Arial"/>
              </a:rPr>
              <a:t>included:</a:t>
            </a:r>
            <a:endParaRPr sz="18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500" dirty="0">
                <a:latin typeface="Arial MT"/>
                <a:cs typeface="Arial MT"/>
              </a:rPr>
              <a:t>are</a:t>
            </a:r>
            <a:r>
              <a:rPr sz="1500" spc="-2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primary,</a:t>
            </a:r>
            <a:r>
              <a:rPr sz="1500" spc="-2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empirical</a:t>
            </a:r>
            <a:r>
              <a:rPr sz="1500" spc="-25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studies</a:t>
            </a:r>
            <a:endParaRPr sz="1500" dirty="0">
              <a:latin typeface="Arial MT"/>
              <a:cs typeface="Arial MT"/>
            </a:endParaRPr>
          </a:p>
          <a:p>
            <a:pPr marL="12700" marR="5080">
              <a:lnSpc>
                <a:spcPct val="115500"/>
              </a:lnSpc>
            </a:pPr>
            <a:r>
              <a:rPr sz="1500" dirty="0">
                <a:latin typeface="Arial MT"/>
                <a:cs typeface="Arial MT"/>
              </a:rPr>
              <a:t>have</a:t>
            </a:r>
            <a:r>
              <a:rPr sz="1500" spc="5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accounts</a:t>
            </a:r>
            <a:r>
              <a:rPr sz="1500" spc="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of</a:t>
            </a:r>
            <a:r>
              <a:rPr sz="1500" spc="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women</a:t>
            </a:r>
            <a:r>
              <a:rPr sz="1500" spc="5" dirty="0">
                <a:latin typeface="Arial MT"/>
                <a:cs typeface="Arial MT"/>
              </a:rPr>
              <a:t> </a:t>
            </a:r>
            <a:r>
              <a:rPr sz="1500" spc="70" dirty="0">
                <a:latin typeface="Arial MT"/>
                <a:cs typeface="Arial MT"/>
              </a:rPr>
              <a:t>with</a:t>
            </a:r>
            <a:r>
              <a:rPr sz="1500" spc="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Learning</a:t>
            </a:r>
            <a:r>
              <a:rPr sz="1500" spc="1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Disabilities,</a:t>
            </a:r>
            <a:r>
              <a:rPr sz="1500" spc="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their</a:t>
            </a:r>
            <a:r>
              <a:rPr sz="1500" spc="5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caretakers, </a:t>
            </a:r>
            <a:r>
              <a:rPr sz="1500" dirty="0">
                <a:latin typeface="Arial MT"/>
                <a:cs typeface="Arial MT"/>
              </a:rPr>
              <a:t>relatives</a:t>
            </a:r>
            <a:r>
              <a:rPr sz="1500" spc="1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or</a:t>
            </a:r>
            <a:r>
              <a:rPr sz="1500" spc="1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healthcare</a:t>
            </a:r>
            <a:r>
              <a:rPr sz="1500" spc="10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workers</a:t>
            </a:r>
            <a:endParaRPr sz="1500" dirty="0">
              <a:latin typeface="Arial MT"/>
              <a:cs typeface="Arial MT"/>
            </a:endParaRPr>
          </a:p>
          <a:p>
            <a:pPr marL="12700" marR="988060">
              <a:lnSpc>
                <a:spcPct val="115500"/>
              </a:lnSpc>
            </a:pPr>
            <a:r>
              <a:rPr sz="1500" dirty="0">
                <a:latin typeface="Arial MT"/>
                <a:cs typeface="Arial MT"/>
              </a:rPr>
              <a:t>are</a:t>
            </a:r>
            <a:r>
              <a:rPr sz="1500" spc="5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quantitative,</a:t>
            </a:r>
            <a:r>
              <a:rPr sz="1500" spc="5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qualitative</a:t>
            </a:r>
            <a:r>
              <a:rPr sz="1500" spc="5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or</a:t>
            </a:r>
            <a:r>
              <a:rPr sz="1500" spc="5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mixed</a:t>
            </a:r>
            <a:r>
              <a:rPr sz="1500" spc="5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methods</a:t>
            </a:r>
            <a:r>
              <a:rPr sz="1500" spc="55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studies </a:t>
            </a:r>
            <a:r>
              <a:rPr sz="1500" dirty="0">
                <a:latin typeface="Arial MT"/>
                <a:cs typeface="Arial MT"/>
              </a:rPr>
              <a:t>report</a:t>
            </a:r>
            <a:r>
              <a:rPr sz="1500" spc="65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reasons</a:t>
            </a:r>
            <a:r>
              <a:rPr sz="1500" spc="7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for</a:t>
            </a:r>
            <a:r>
              <a:rPr sz="1500" spc="7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attending</a:t>
            </a:r>
            <a:r>
              <a:rPr sz="1500" spc="65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(or</a:t>
            </a:r>
            <a:r>
              <a:rPr sz="1500" spc="7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not</a:t>
            </a:r>
            <a:r>
              <a:rPr sz="1500" spc="70" dirty="0">
                <a:latin typeface="Arial MT"/>
                <a:cs typeface="Arial MT"/>
              </a:rPr>
              <a:t> </a:t>
            </a:r>
            <a:r>
              <a:rPr sz="1500" dirty="0">
                <a:latin typeface="Arial MT"/>
                <a:cs typeface="Arial MT"/>
              </a:rPr>
              <a:t>attending)</a:t>
            </a:r>
            <a:r>
              <a:rPr sz="1500" spc="65" dirty="0">
                <a:latin typeface="Arial MT"/>
                <a:cs typeface="Arial MT"/>
              </a:rPr>
              <a:t> </a:t>
            </a:r>
            <a:r>
              <a:rPr sz="1500" spc="-10" dirty="0">
                <a:latin typeface="Arial MT"/>
                <a:cs typeface="Arial MT"/>
              </a:rPr>
              <a:t>screening</a:t>
            </a:r>
            <a:endParaRPr sz="1500" dirty="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516348" y="3228159"/>
            <a:ext cx="1887220" cy="5988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750" b="1" spc="-160" dirty="0">
                <a:latin typeface="Verdana"/>
                <a:cs typeface="Verdana"/>
              </a:rPr>
              <a:t>Method</a:t>
            </a:r>
            <a:endParaRPr sz="3750">
              <a:latin typeface="Verdana"/>
              <a:cs typeface="Verdana"/>
            </a:endParaRPr>
          </a:p>
        </p:txBody>
      </p:sp>
      <p:sp>
        <p:nvSpPr>
          <p:cNvPr id="7" name="object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731340" y="3746138"/>
            <a:ext cx="5111115" cy="3258185"/>
          </a:xfrm>
          <a:custGeom>
            <a:avLst/>
            <a:gdLst/>
            <a:ahLst/>
            <a:cxnLst/>
            <a:rect l="l" t="t" r="r" b="b"/>
            <a:pathLst>
              <a:path w="5111115" h="3258184">
                <a:moveTo>
                  <a:pt x="5110574" y="0"/>
                </a:moveTo>
                <a:lnTo>
                  <a:pt x="0" y="0"/>
                </a:lnTo>
                <a:lnTo>
                  <a:pt x="0" y="3258176"/>
                </a:lnTo>
                <a:lnTo>
                  <a:pt x="5110574" y="3258176"/>
                </a:lnTo>
                <a:lnTo>
                  <a:pt x="511057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908075" y="3901251"/>
            <a:ext cx="5100955" cy="3366135"/>
          </a:xfrm>
          <a:prstGeom prst="rect">
            <a:avLst/>
          </a:prstGeom>
          <a:solidFill>
            <a:srgbClr val="F8B397"/>
          </a:solidFill>
        </p:spPr>
        <p:txBody>
          <a:bodyPr vert="horz" wrap="square" lIns="0" tIns="67945" rIns="0" bIns="0" rtlCol="0">
            <a:spAutoFit/>
          </a:bodyPr>
          <a:lstStyle/>
          <a:p>
            <a:pPr marL="35560" marR="85725">
              <a:lnSpc>
                <a:spcPct val="103200"/>
              </a:lnSpc>
              <a:spcBef>
                <a:spcPts val="535"/>
              </a:spcBef>
            </a:pPr>
            <a:r>
              <a:rPr sz="1450" spc="125" dirty="0">
                <a:latin typeface="Arial MT"/>
                <a:cs typeface="Arial MT"/>
              </a:rPr>
              <a:t>A</a:t>
            </a:r>
            <a:r>
              <a:rPr sz="1450" dirty="0">
                <a:latin typeface="Arial MT"/>
                <a:cs typeface="Arial MT"/>
              </a:rPr>
              <a:t> Protocol</a:t>
            </a:r>
            <a:r>
              <a:rPr sz="1450" spc="1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was</a:t>
            </a:r>
            <a:r>
              <a:rPr sz="1450" spc="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registered on</a:t>
            </a:r>
            <a:r>
              <a:rPr sz="1450" spc="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Prospero.</a:t>
            </a:r>
            <a:r>
              <a:rPr sz="1450" spc="1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The </a:t>
            </a:r>
            <a:r>
              <a:rPr sz="1450" spc="-10" dirty="0">
                <a:latin typeface="Arial MT"/>
                <a:cs typeface="Arial MT"/>
              </a:rPr>
              <a:t>search</a:t>
            </a:r>
            <a:r>
              <a:rPr sz="1450" spc="5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strategy </a:t>
            </a:r>
            <a:r>
              <a:rPr sz="1450" dirty="0">
                <a:latin typeface="Arial MT"/>
                <a:cs typeface="Arial MT"/>
              </a:rPr>
              <a:t>was</a:t>
            </a:r>
            <a:r>
              <a:rPr sz="1450" spc="5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part</a:t>
            </a:r>
            <a:r>
              <a:rPr sz="1450" spc="50" dirty="0">
                <a:latin typeface="Arial MT"/>
                <a:cs typeface="Arial MT"/>
              </a:rPr>
              <a:t> of</a:t>
            </a:r>
            <a:r>
              <a:rPr sz="1450" spc="5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a</a:t>
            </a:r>
            <a:r>
              <a:rPr sz="1450" spc="5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larger</a:t>
            </a:r>
            <a:r>
              <a:rPr sz="1450" spc="6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study</a:t>
            </a:r>
            <a:r>
              <a:rPr sz="1450" spc="5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combining</a:t>
            </a:r>
            <a:r>
              <a:rPr sz="1450" spc="50" dirty="0">
                <a:latin typeface="Arial MT"/>
                <a:cs typeface="Arial MT"/>
              </a:rPr>
              <a:t> </a:t>
            </a:r>
            <a:r>
              <a:rPr sz="1450" spc="-20" dirty="0">
                <a:latin typeface="Arial MT"/>
                <a:cs typeface="Arial MT"/>
              </a:rPr>
              <a:t>searches</a:t>
            </a:r>
            <a:r>
              <a:rPr sz="1450" spc="5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for</a:t>
            </a:r>
            <a:r>
              <a:rPr sz="1450" spc="60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breast, </a:t>
            </a:r>
            <a:r>
              <a:rPr sz="1450" dirty="0">
                <a:latin typeface="Arial MT"/>
                <a:cs typeface="Arial MT"/>
              </a:rPr>
              <a:t>cervical and </a:t>
            </a:r>
            <a:r>
              <a:rPr sz="1450" spc="60" dirty="0">
                <a:latin typeface="Arial MT"/>
                <a:cs typeface="Arial MT"/>
              </a:rPr>
              <a:t>bowel</a:t>
            </a:r>
            <a:r>
              <a:rPr sz="1450" spc="5" dirty="0">
                <a:latin typeface="Arial MT"/>
                <a:cs typeface="Arial MT"/>
              </a:rPr>
              <a:t> </a:t>
            </a:r>
            <a:r>
              <a:rPr sz="1450" spc="-25" dirty="0">
                <a:latin typeface="Arial MT"/>
                <a:cs typeface="Arial MT"/>
              </a:rPr>
              <a:t>cancer.</a:t>
            </a:r>
            <a:r>
              <a:rPr sz="1450" dirty="0">
                <a:latin typeface="Arial MT"/>
                <a:cs typeface="Arial MT"/>
              </a:rPr>
              <a:t> </a:t>
            </a:r>
            <a:r>
              <a:rPr sz="1450" spc="50" dirty="0">
                <a:latin typeface="Arial MT"/>
                <a:cs typeface="Arial MT"/>
              </a:rPr>
              <a:t>It</a:t>
            </a:r>
            <a:r>
              <a:rPr sz="1450" spc="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was developed</a:t>
            </a:r>
            <a:r>
              <a:rPr sz="1450" spc="-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in </a:t>
            </a:r>
            <a:r>
              <a:rPr sz="1450" spc="-10" dirty="0">
                <a:latin typeface="Arial MT"/>
                <a:cs typeface="Arial MT"/>
              </a:rPr>
              <a:t>MEDLINE </a:t>
            </a:r>
            <a:r>
              <a:rPr sz="1450" dirty="0">
                <a:latin typeface="Arial MT"/>
                <a:cs typeface="Arial MT"/>
              </a:rPr>
              <a:t>and</a:t>
            </a:r>
            <a:r>
              <a:rPr sz="1450" spc="2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then</a:t>
            </a:r>
            <a:r>
              <a:rPr sz="1450" spc="1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adapted</a:t>
            </a:r>
            <a:r>
              <a:rPr sz="1450" spc="20" dirty="0">
                <a:latin typeface="Arial MT"/>
                <a:cs typeface="Arial MT"/>
              </a:rPr>
              <a:t> </a:t>
            </a:r>
            <a:r>
              <a:rPr sz="1450" spc="60" dirty="0">
                <a:latin typeface="Arial MT"/>
                <a:cs typeface="Arial MT"/>
              </a:rPr>
              <a:t>to</a:t>
            </a:r>
            <a:r>
              <a:rPr sz="1450" spc="20" dirty="0">
                <a:latin typeface="Arial MT"/>
                <a:cs typeface="Arial MT"/>
              </a:rPr>
              <a:t> </a:t>
            </a:r>
            <a:r>
              <a:rPr sz="1450" spc="70" dirty="0">
                <a:latin typeface="Arial MT"/>
                <a:cs typeface="Arial MT"/>
              </a:rPr>
              <a:t>5</a:t>
            </a:r>
            <a:r>
              <a:rPr sz="1450" spc="2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other</a:t>
            </a:r>
            <a:r>
              <a:rPr sz="1450" spc="30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databases.</a:t>
            </a:r>
            <a:r>
              <a:rPr sz="1450" spc="2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No</a:t>
            </a:r>
            <a:r>
              <a:rPr sz="1450" spc="2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language</a:t>
            </a:r>
            <a:r>
              <a:rPr sz="1450" spc="25" dirty="0">
                <a:latin typeface="Arial MT"/>
                <a:cs typeface="Arial MT"/>
              </a:rPr>
              <a:t> </a:t>
            </a:r>
            <a:r>
              <a:rPr sz="1450" spc="-25" dirty="0">
                <a:latin typeface="Arial MT"/>
                <a:cs typeface="Arial MT"/>
              </a:rPr>
              <a:t>or </a:t>
            </a:r>
            <a:r>
              <a:rPr sz="1450" dirty="0">
                <a:latin typeface="Arial MT"/>
                <a:cs typeface="Arial MT"/>
              </a:rPr>
              <a:t>geographical</a:t>
            </a:r>
            <a:r>
              <a:rPr sz="1450" spc="7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limits</a:t>
            </a:r>
            <a:r>
              <a:rPr sz="1450" spc="7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were</a:t>
            </a:r>
            <a:r>
              <a:rPr sz="1450" spc="6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applied,</a:t>
            </a:r>
            <a:r>
              <a:rPr sz="1450" spc="7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and</a:t>
            </a:r>
            <a:r>
              <a:rPr sz="1450" spc="70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research</a:t>
            </a:r>
            <a:r>
              <a:rPr sz="1450" spc="65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published since</a:t>
            </a:r>
            <a:r>
              <a:rPr sz="1450" spc="-15" dirty="0">
                <a:latin typeface="Arial MT"/>
                <a:cs typeface="Arial MT"/>
              </a:rPr>
              <a:t> </a:t>
            </a:r>
            <a:r>
              <a:rPr sz="1450" spc="60" dirty="0">
                <a:latin typeface="Arial MT"/>
                <a:cs typeface="Arial MT"/>
              </a:rPr>
              <a:t>2000</a:t>
            </a:r>
            <a:r>
              <a:rPr sz="1450" spc="-1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was</a:t>
            </a:r>
            <a:r>
              <a:rPr sz="1450" spc="-10" dirty="0">
                <a:latin typeface="Arial MT"/>
                <a:cs typeface="Arial MT"/>
              </a:rPr>
              <a:t> included.</a:t>
            </a:r>
            <a:endParaRPr sz="145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30"/>
              </a:spcBef>
            </a:pPr>
            <a:endParaRPr sz="1450" dirty="0">
              <a:latin typeface="Arial MT"/>
              <a:cs typeface="Arial MT"/>
            </a:endParaRPr>
          </a:p>
          <a:p>
            <a:pPr marL="35560" marR="519430">
              <a:lnSpc>
                <a:spcPct val="103200"/>
              </a:lnSpc>
            </a:pPr>
            <a:r>
              <a:rPr sz="1450" dirty="0">
                <a:latin typeface="Arial MT"/>
                <a:cs typeface="Arial MT"/>
              </a:rPr>
              <a:t>Papers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from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selected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databases</a:t>
            </a:r>
            <a:r>
              <a:rPr sz="1450" spc="4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were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spc="55" dirty="0">
                <a:latin typeface="Arial MT"/>
                <a:cs typeface="Arial MT"/>
              </a:rPr>
              <a:t>put</a:t>
            </a:r>
            <a:r>
              <a:rPr sz="1450" spc="5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through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spc="-50" dirty="0">
                <a:latin typeface="Arial MT"/>
                <a:cs typeface="Arial MT"/>
              </a:rPr>
              <a:t>a </a:t>
            </a:r>
            <a:r>
              <a:rPr sz="1450" dirty="0">
                <a:latin typeface="Arial MT"/>
                <a:cs typeface="Arial MT"/>
              </a:rPr>
              <a:t>standardised</a:t>
            </a:r>
            <a:r>
              <a:rPr sz="1450" spc="7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extraction</a:t>
            </a:r>
            <a:r>
              <a:rPr sz="1450" spc="80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process</a:t>
            </a:r>
            <a:r>
              <a:rPr sz="1450" spc="8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in</a:t>
            </a:r>
            <a:r>
              <a:rPr sz="1450" spc="8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a</a:t>
            </a:r>
            <a:r>
              <a:rPr sz="1450" spc="9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dual-</a:t>
            </a:r>
            <a:r>
              <a:rPr sz="1450" spc="-10" dirty="0">
                <a:latin typeface="Arial MT"/>
                <a:cs typeface="Arial MT"/>
              </a:rPr>
              <a:t>independent </a:t>
            </a:r>
            <a:r>
              <a:rPr sz="1450" dirty="0">
                <a:latin typeface="Arial MT"/>
                <a:cs typeface="Arial MT"/>
              </a:rPr>
              <a:t>reviewer</a:t>
            </a:r>
            <a:r>
              <a:rPr sz="1450" spc="5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manner,</a:t>
            </a:r>
            <a:r>
              <a:rPr sz="1450" spc="50" dirty="0">
                <a:latin typeface="Arial MT"/>
                <a:cs typeface="Arial MT"/>
              </a:rPr>
              <a:t> </a:t>
            </a:r>
            <a:r>
              <a:rPr sz="1450" spc="60" dirty="0">
                <a:latin typeface="Arial MT"/>
                <a:cs typeface="Arial MT"/>
              </a:rPr>
              <a:t>followed</a:t>
            </a:r>
            <a:r>
              <a:rPr sz="1450" spc="4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by</a:t>
            </a:r>
            <a:r>
              <a:rPr sz="1450" spc="4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citation</a:t>
            </a:r>
            <a:r>
              <a:rPr sz="1450" spc="45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searching.</a:t>
            </a:r>
            <a:endParaRPr sz="145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130"/>
              </a:spcBef>
            </a:pPr>
            <a:endParaRPr sz="1450" dirty="0">
              <a:latin typeface="Arial MT"/>
              <a:cs typeface="Arial MT"/>
            </a:endParaRPr>
          </a:p>
          <a:p>
            <a:pPr marL="35560" marR="376555">
              <a:lnSpc>
                <a:spcPct val="103200"/>
              </a:lnSpc>
            </a:pPr>
            <a:r>
              <a:rPr sz="1450" dirty="0">
                <a:latin typeface="Arial MT"/>
                <a:cs typeface="Arial MT"/>
              </a:rPr>
              <a:t>Data</a:t>
            </a:r>
            <a:r>
              <a:rPr sz="1450" spc="3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was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synthesised</a:t>
            </a:r>
            <a:r>
              <a:rPr sz="1450" spc="3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according</a:t>
            </a:r>
            <a:r>
              <a:rPr sz="1450" spc="35" dirty="0">
                <a:latin typeface="Arial MT"/>
                <a:cs typeface="Arial MT"/>
              </a:rPr>
              <a:t> </a:t>
            </a:r>
            <a:r>
              <a:rPr sz="1450" spc="60" dirty="0">
                <a:latin typeface="Arial MT"/>
                <a:cs typeface="Arial MT"/>
              </a:rPr>
              <a:t>to</a:t>
            </a:r>
            <a:r>
              <a:rPr sz="1450" spc="3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stated</a:t>
            </a:r>
            <a:r>
              <a:rPr sz="1450" spc="35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barriers, </a:t>
            </a:r>
            <a:r>
              <a:rPr sz="1450" dirty="0">
                <a:latin typeface="Arial MT"/>
                <a:cs typeface="Arial MT"/>
              </a:rPr>
              <a:t>facilitators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and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suggestions</a:t>
            </a:r>
            <a:r>
              <a:rPr sz="1450" spc="50" dirty="0">
                <a:latin typeface="Arial MT"/>
                <a:cs typeface="Arial MT"/>
              </a:rPr>
              <a:t> </a:t>
            </a:r>
            <a:r>
              <a:rPr sz="1450" spc="60" dirty="0">
                <a:latin typeface="Arial MT"/>
                <a:cs typeface="Arial MT"/>
              </a:rPr>
              <a:t>to</a:t>
            </a:r>
            <a:r>
              <a:rPr sz="1450" spc="45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increase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uptake</a:t>
            </a:r>
            <a:r>
              <a:rPr sz="1450" spc="4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using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spc="-25" dirty="0">
                <a:latin typeface="Arial MT"/>
                <a:cs typeface="Arial MT"/>
              </a:rPr>
              <a:t>the </a:t>
            </a:r>
            <a:r>
              <a:rPr sz="1450" dirty="0">
                <a:latin typeface="Arial MT"/>
                <a:cs typeface="Arial MT"/>
              </a:rPr>
              <a:t>Socio-Ecological</a:t>
            </a:r>
            <a:r>
              <a:rPr sz="1450" spc="5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Model</a:t>
            </a:r>
            <a:r>
              <a:rPr sz="1450" spc="70" dirty="0">
                <a:latin typeface="Arial MT"/>
                <a:cs typeface="Arial MT"/>
              </a:rPr>
              <a:t> </a:t>
            </a:r>
            <a:r>
              <a:rPr sz="1450" spc="60" dirty="0">
                <a:latin typeface="Arial MT"/>
                <a:cs typeface="Arial MT"/>
              </a:rPr>
              <a:t>to</a:t>
            </a:r>
            <a:r>
              <a:rPr sz="1450" spc="6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inform</a:t>
            </a:r>
            <a:r>
              <a:rPr sz="1450" spc="65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categorisation.</a:t>
            </a:r>
            <a:endParaRPr sz="1450" dirty="0">
              <a:latin typeface="Arial MT"/>
              <a:cs typeface="Arial MT"/>
            </a:endParaRPr>
          </a:p>
        </p:txBody>
      </p:sp>
      <p:sp>
        <p:nvSpPr>
          <p:cNvPr id="5" name="object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008834" y="3907669"/>
            <a:ext cx="675005" cy="692785"/>
          </a:xfrm>
          <a:custGeom>
            <a:avLst/>
            <a:gdLst/>
            <a:ahLst/>
            <a:cxnLst/>
            <a:rect l="l" t="t" r="r" b="b"/>
            <a:pathLst>
              <a:path w="675004" h="692785">
                <a:moveTo>
                  <a:pt x="337484" y="0"/>
                </a:moveTo>
                <a:lnTo>
                  <a:pt x="291687" y="3162"/>
                </a:lnTo>
                <a:lnTo>
                  <a:pt x="247763" y="12372"/>
                </a:lnTo>
                <a:lnTo>
                  <a:pt x="206115" y="27219"/>
                </a:lnTo>
                <a:lnTo>
                  <a:pt x="167144" y="47289"/>
                </a:lnTo>
                <a:lnTo>
                  <a:pt x="131253" y="72168"/>
                </a:lnTo>
                <a:lnTo>
                  <a:pt x="98842" y="101445"/>
                </a:lnTo>
                <a:lnTo>
                  <a:pt x="70315" y="134705"/>
                </a:lnTo>
                <a:lnTo>
                  <a:pt x="46074" y="171536"/>
                </a:lnTo>
                <a:lnTo>
                  <a:pt x="26519" y="211525"/>
                </a:lnTo>
                <a:lnTo>
                  <a:pt x="12054" y="254260"/>
                </a:lnTo>
                <a:lnTo>
                  <a:pt x="3080" y="299326"/>
                </a:lnTo>
                <a:lnTo>
                  <a:pt x="0" y="346311"/>
                </a:lnTo>
                <a:lnTo>
                  <a:pt x="3080" y="393310"/>
                </a:lnTo>
                <a:lnTo>
                  <a:pt x="12054" y="438388"/>
                </a:lnTo>
                <a:lnTo>
                  <a:pt x="26519" y="481132"/>
                </a:lnTo>
                <a:lnTo>
                  <a:pt x="46074" y="521129"/>
                </a:lnTo>
                <a:lnTo>
                  <a:pt x="70315" y="557966"/>
                </a:lnTo>
                <a:lnTo>
                  <a:pt x="98842" y="591230"/>
                </a:lnTo>
                <a:lnTo>
                  <a:pt x="131253" y="620510"/>
                </a:lnTo>
                <a:lnTo>
                  <a:pt x="167144" y="645391"/>
                </a:lnTo>
                <a:lnTo>
                  <a:pt x="206115" y="665462"/>
                </a:lnTo>
                <a:lnTo>
                  <a:pt x="247763" y="680310"/>
                </a:lnTo>
                <a:lnTo>
                  <a:pt x="291687" y="689521"/>
                </a:lnTo>
                <a:lnTo>
                  <a:pt x="337484" y="692683"/>
                </a:lnTo>
                <a:lnTo>
                  <a:pt x="383280" y="689521"/>
                </a:lnTo>
                <a:lnTo>
                  <a:pt x="427204" y="680310"/>
                </a:lnTo>
                <a:lnTo>
                  <a:pt x="468852" y="665462"/>
                </a:lnTo>
                <a:lnTo>
                  <a:pt x="507823" y="645391"/>
                </a:lnTo>
                <a:lnTo>
                  <a:pt x="543714" y="620510"/>
                </a:lnTo>
                <a:lnTo>
                  <a:pt x="576125" y="591230"/>
                </a:lnTo>
                <a:lnTo>
                  <a:pt x="604652" y="557966"/>
                </a:lnTo>
                <a:lnTo>
                  <a:pt x="628893" y="521129"/>
                </a:lnTo>
                <a:lnTo>
                  <a:pt x="648448" y="481132"/>
                </a:lnTo>
                <a:lnTo>
                  <a:pt x="662913" y="438388"/>
                </a:lnTo>
                <a:lnTo>
                  <a:pt x="671887" y="393310"/>
                </a:lnTo>
                <a:lnTo>
                  <a:pt x="674968" y="346311"/>
                </a:lnTo>
                <a:lnTo>
                  <a:pt x="671887" y="299326"/>
                </a:lnTo>
                <a:lnTo>
                  <a:pt x="662913" y="254260"/>
                </a:lnTo>
                <a:lnTo>
                  <a:pt x="648448" y="211525"/>
                </a:lnTo>
                <a:lnTo>
                  <a:pt x="628893" y="171536"/>
                </a:lnTo>
                <a:lnTo>
                  <a:pt x="604652" y="134705"/>
                </a:lnTo>
                <a:lnTo>
                  <a:pt x="576125" y="101445"/>
                </a:lnTo>
                <a:lnTo>
                  <a:pt x="543714" y="72168"/>
                </a:lnTo>
                <a:lnTo>
                  <a:pt x="507823" y="47289"/>
                </a:lnTo>
                <a:lnTo>
                  <a:pt x="468852" y="27219"/>
                </a:lnTo>
                <a:lnTo>
                  <a:pt x="427204" y="12372"/>
                </a:lnTo>
                <a:lnTo>
                  <a:pt x="383280" y="3162"/>
                </a:lnTo>
                <a:lnTo>
                  <a:pt x="337484" y="0"/>
                </a:lnTo>
                <a:close/>
              </a:path>
            </a:pathLst>
          </a:custGeom>
          <a:solidFill>
            <a:srgbClr val="CBB8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282977" y="4052796"/>
            <a:ext cx="127000" cy="384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50" spc="-555" dirty="0">
                <a:latin typeface="Tahoma"/>
                <a:cs typeface="Tahoma"/>
              </a:rPr>
              <a:t>1</a:t>
            </a:r>
            <a:endParaRPr sz="2350">
              <a:latin typeface="Tahoma"/>
              <a:cs typeface="Tahoma"/>
            </a:endParaRPr>
          </a:p>
        </p:txBody>
      </p:sp>
      <p:sp>
        <p:nvSpPr>
          <p:cNvPr id="9" name="object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008834" y="5447999"/>
            <a:ext cx="675005" cy="692785"/>
          </a:xfrm>
          <a:custGeom>
            <a:avLst/>
            <a:gdLst/>
            <a:ahLst/>
            <a:cxnLst/>
            <a:rect l="l" t="t" r="r" b="b"/>
            <a:pathLst>
              <a:path w="675004" h="692785">
                <a:moveTo>
                  <a:pt x="337484" y="0"/>
                </a:moveTo>
                <a:lnTo>
                  <a:pt x="291687" y="3162"/>
                </a:lnTo>
                <a:lnTo>
                  <a:pt x="247763" y="12372"/>
                </a:lnTo>
                <a:lnTo>
                  <a:pt x="206115" y="27219"/>
                </a:lnTo>
                <a:lnTo>
                  <a:pt x="167144" y="47289"/>
                </a:lnTo>
                <a:lnTo>
                  <a:pt x="131253" y="72168"/>
                </a:lnTo>
                <a:lnTo>
                  <a:pt x="98842" y="101445"/>
                </a:lnTo>
                <a:lnTo>
                  <a:pt x="70315" y="134705"/>
                </a:lnTo>
                <a:lnTo>
                  <a:pt x="46074" y="171536"/>
                </a:lnTo>
                <a:lnTo>
                  <a:pt x="26519" y="211525"/>
                </a:lnTo>
                <a:lnTo>
                  <a:pt x="12054" y="254260"/>
                </a:lnTo>
                <a:lnTo>
                  <a:pt x="3080" y="299326"/>
                </a:lnTo>
                <a:lnTo>
                  <a:pt x="0" y="346311"/>
                </a:lnTo>
                <a:lnTo>
                  <a:pt x="3080" y="393310"/>
                </a:lnTo>
                <a:lnTo>
                  <a:pt x="12054" y="438388"/>
                </a:lnTo>
                <a:lnTo>
                  <a:pt x="26519" y="481132"/>
                </a:lnTo>
                <a:lnTo>
                  <a:pt x="46074" y="521129"/>
                </a:lnTo>
                <a:lnTo>
                  <a:pt x="70315" y="557966"/>
                </a:lnTo>
                <a:lnTo>
                  <a:pt x="98842" y="591230"/>
                </a:lnTo>
                <a:lnTo>
                  <a:pt x="131253" y="620510"/>
                </a:lnTo>
                <a:lnTo>
                  <a:pt x="167144" y="645391"/>
                </a:lnTo>
                <a:lnTo>
                  <a:pt x="206115" y="665462"/>
                </a:lnTo>
                <a:lnTo>
                  <a:pt x="247763" y="680310"/>
                </a:lnTo>
                <a:lnTo>
                  <a:pt x="291687" y="689521"/>
                </a:lnTo>
                <a:lnTo>
                  <a:pt x="337484" y="692683"/>
                </a:lnTo>
                <a:lnTo>
                  <a:pt x="383280" y="689521"/>
                </a:lnTo>
                <a:lnTo>
                  <a:pt x="427204" y="680310"/>
                </a:lnTo>
                <a:lnTo>
                  <a:pt x="468852" y="665462"/>
                </a:lnTo>
                <a:lnTo>
                  <a:pt x="507823" y="645391"/>
                </a:lnTo>
                <a:lnTo>
                  <a:pt x="543714" y="620510"/>
                </a:lnTo>
                <a:lnTo>
                  <a:pt x="576125" y="591230"/>
                </a:lnTo>
                <a:lnTo>
                  <a:pt x="604652" y="557966"/>
                </a:lnTo>
                <a:lnTo>
                  <a:pt x="628893" y="521129"/>
                </a:lnTo>
                <a:lnTo>
                  <a:pt x="648448" y="481132"/>
                </a:lnTo>
                <a:lnTo>
                  <a:pt x="662913" y="438388"/>
                </a:lnTo>
                <a:lnTo>
                  <a:pt x="671887" y="393310"/>
                </a:lnTo>
                <a:lnTo>
                  <a:pt x="674968" y="346311"/>
                </a:lnTo>
                <a:lnTo>
                  <a:pt x="671887" y="299326"/>
                </a:lnTo>
                <a:lnTo>
                  <a:pt x="662913" y="254260"/>
                </a:lnTo>
                <a:lnTo>
                  <a:pt x="648448" y="211525"/>
                </a:lnTo>
                <a:lnTo>
                  <a:pt x="628893" y="171536"/>
                </a:lnTo>
                <a:lnTo>
                  <a:pt x="604652" y="134705"/>
                </a:lnTo>
                <a:lnTo>
                  <a:pt x="576125" y="101445"/>
                </a:lnTo>
                <a:lnTo>
                  <a:pt x="543714" y="72168"/>
                </a:lnTo>
                <a:lnTo>
                  <a:pt x="507823" y="47289"/>
                </a:lnTo>
                <a:lnTo>
                  <a:pt x="468852" y="27219"/>
                </a:lnTo>
                <a:lnTo>
                  <a:pt x="427204" y="12372"/>
                </a:lnTo>
                <a:lnTo>
                  <a:pt x="383280" y="3162"/>
                </a:lnTo>
                <a:lnTo>
                  <a:pt x="337484" y="0"/>
                </a:lnTo>
                <a:close/>
              </a:path>
            </a:pathLst>
          </a:custGeom>
          <a:solidFill>
            <a:srgbClr val="CBB8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234842" y="5593125"/>
            <a:ext cx="222885" cy="384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50" spc="204" dirty="0">
                <a:latin typeface="Tahoma"/>
                <a:cs typeface="Tahoma"/>
              </a:rPr>
              <a:t>2</a:t>
            </a:r>
            <a:endParaRPr sz="2350">
              <a:latin typeface="Tahoma"/>
              <a:cs typeface="Tahoma"/>
            </a:endParaRPr>
          </a:p>
        </p:txBody>
      </p:sp>
      <p:sp>
        <p:nvSpPr>
          <p:cNvPr id="11" name="object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008834" y="6424961"/>
            <a:ext cx="675005" cy="692785"/>
          </a:xfrm>
          <a:custGeom>
            <a:avLst/>
            <a:gdLst/>
            <a:ahLst/>
            <a:cxnLst/>
            <a:rect l="l" t="t" r="r" b="b"/>
            <a:pathLst>
              <a:path w="675004" h="692784">
                <a:moveTo>
                  <a:pt x="337484" y="0"/>
                </a:moveTo>
                <a:lnTo>
                  <a:pt x="291687" y="3162"/>
                </a:lnTo>
                <a:lnTo>
                  <a:pt x="247763" y="12372"/>
                </a:lnTo>
                <a:lnTo>
                  <a:pt x="206115" y="27219"/>
                </a:lnTo>
                <a:lnTo>
                  <a:pt x="167144" y="47289"/>
                </a:lnTo>
                <a:lnTo>
                  <a:pt x="131253" y="72168"/>
                </a:lnTo>
                <a:lnTo>
                  <a:pt x="98842" y="101445"/>
                </a:lnTo>
                <a:lnTo>
                  <a:pt x="70315" y="134705"/>
                </a:lnTo>
                <a:lnTo>
                  <a:pt x="46074" y="171536"/>
                </a:lnTo>
                <a:lnTo>
                  <a:pt x="26519" y="211525"/>
                </a:lnTo>
                <a:lnTo>
                  <a:pt x="12054" y="254260"/>
                </a:lnTo>
                <a:lnTo>
                  <a:pt x="3080" y="299326"/>
                </a:lnTo>
                <a:lnTo>
                  <a:pt x="0" y="346311"/>
                </a:lnTo>
                <a:lnTo>
                  <a:pt x="3080" y="393309"/>
                </a:lnTo>
                <a:lnTo>
                  <a:pt x="12054" y="438384"/>
                </a:lnTo>
                <a:lnTo>
                  <a:pt x="26519" y="481122"/>
                </a:lnTo>
                <a:lnTo>
                  <a:pt x="46074" y="521113"/>
                </a:lnTo>
                <a:lnTo>
                  <a:pt x="70315" y="557943"/>
                </a:lnTo>
                <a:lnTo>
                  <a:pt x="98842" y="591201"/>
                </a:lnTo>
                <a:lnTo>
                  <a:pt x="131253" y="620473"/>
                </a:lnTo>
                <a:lnTo>
                  <a:pt x="167144" y="645347"/>
                </a:lnTo>
                <a:lnTo>
                  <a:pt x="206115" y="665412"/>
                </a:lnTo>
                <a:lnTo>
                  <a:pt x="247763" y="680254"/>
                </a:lnTo>
                <a:lnTo>
                  <a:pt x="291687" y="689462"/>
                </a:lnTo>
                <a:lnTo>
                  <a:pt x="337484" y="692623"/>
                </a:lnTo>
                <a:lnTo>
                  <a:pt x="383280" y="689462"/>
                </a:lnTo>
                <a:lnTo>
                  <a:pt x="427204" y="680254"/>
                </a:lnTo>
                <a:lnTo>
                  <a:pt x="468852" y="665412"/>
                </a:lnTo>
                <a:lnTo>
                  <a:pt x="507823" y="645347"/>
                </a:lnTo>
                <a:lnTo>
                  <a:pt x="543714" y="620473"/>
                </a:lnTo>
                <a:lnTo>
                  <a:pt x="576125" y="591201"/>
                </a:lnTo>
                <a:lnTo>
                  <a:pt x="604652" y="557943"/>
                </a:lnTo>
                <a:lnTo>
                  <a:pt x="628893" y="521113"/>
                </a:lnTo>
                <a:lnTo>
                  <a:pt x="648448" y="481122"/>
                </a:lnTo>
                <a:lnTo>
                  <a:pt x="662913" y="438384"/>
                </a:lnTo>
                <a:lnTo>
                  <a:pt x="671887" y="393309"/>
                </a:lnTo>
                <a:lnTo>
                  <a:pt x="674968" y="346311"/>
                </a:lnTo>
                <a:lnTo>
                  <a:pt x="671887" y="299326"/>
                </a:lnTo>
                <a:lnTo>
                  <a:pt x="662913" y="254260"/>
                </a:lnTo>
                <a:lnTo>
                  <a:pt x="648448" y="211525"/>
                </a:lnTo>
                <a:lnTo>
                  <a:pt x="628893" y="171536"/>
                </a:lnTo>
                <a:lnTo>
                  <a:pt x="604652" y="134705"/>
                </a:lnTo>
                <a:lnTo>
                  <a:pt x="576125" y="101445"/>
                </a:lnTo>
                <a:lnTo>
                  <a:pt x="543714" y="72168"/>
                </a:lnTo>
                <a:lnTo>
                  <a:pt x="507823" y="47289"/>
                </a:lnTo>
                <a:lnTo>
                  <a:pt x="468852" y="27219"/>
                </a:lnTo>
                <a:lnTo>
                  <a:pt x="427204" y="12372"/>
                </a:lnTo>
                <a:lnTo>
                  <a:pt x="383280" y="3162"/>
                </a:lnTo>
                <a:lnTo>
                  <a:pt x="337484" y="0"/>
                </a:lnTo>
                <a:close/>
              </a:path>
            </a:pathLst>
          </a:custGeom>
          <a:solidFill>
            <a:srgbClr val="CBB8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238182" y="6570087"/>
            <a:ext cx="216535" cy="384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50" spc="155" dirty="0">
                <a:latin typeface="Tahoma"/>
                <a:cs typeface="Tahoma"/>
              </a:rPr>
              <a:t>3</a:t>
            </a:r>
            <a:endParaRPr sz="2350">
              <a:latin typeface="Tahoma"/>
              <a:cs typeface="Tahoma"/>
            </a:endParaRPr>
          </a:p>
        </p:txBody>
      </p:sp>
      <p:sp>
        <p:nvSpPr>
          <p:cNvPr id="40" name="object 4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70253" y="7654535"/>
            <a:ext cx="2156460" cy="812165"/>
          </a:xfrm>
          <a:custGeom>
            <a:avLst/>
            <a:gdLst/>
            <a:ahLst/>
            <a:cxnLst/>
            <a:rect l="l" t="t" r="r" b="b"/>
            <a:pathLst>
              <a:path w="2156459" h="812165">
                <a:moveTo>
                  <a:pt x="1750884" y="0"/>
                </a:moveTo>
                <a:lnTo>
                  <a:pt x="405899" y="0"/>
                </a:lnTo>
                <a:lnTo>
                  <a:pt x="358566" y="2725"/>
                </a:lnTo>
                <a:lnTo>
                  <a:pt x="312836" y="10715"/>
                </a:lnTo>
                <a:lnTo>
                  <a:pt x="269013" y="23659"/>
                </a:lnTo>
                <a:lnTo>
                  <a:pt x="227402" y="41253"/>
                </a:lnTo>
                <a:lnTo>
                  <a:pt x="188309" y="63192"/>
                </a:lnTo>
                <a:lnTo>
                  <a:pt x="152037" y="89171"/>
                </a:lnTo>
                <a:lnTo>
                  <a:pt x="118891" y="118885"/>
                </a:lnTo>
                <a:lnTo>
                  <a:pt x="89177" y="152031"/>
                </a:lnTo>
                <a:lnTo>
                  <a:pt x="63198" y="188303"/>
                </a:lnTo>
                <a:lnTo>
                  <a:pt x="41259" y="227396"/>
                </a:lnTo>
                <a:lnTo>
                  <a:pt x="23665" y="269007"/>
                </a:lnTo>
                <a:lnTo>
                  <a:pt x="10721" y="312830"/>
                </a:lnTo>
                <a:lnTo>
                  <a:pt x="2731" y="358560"/>
                </a:lnTo>
                <a:lnTo>
                  <a:pt x="0" y="405893"/>
                </a:lnTo>
                <a:lnTo>
                  <a:pt x="2731" y="453226"/>
                </a:lnTo>
                <a:lnTo>
                  <a:pt x="10721" y="498956"/>
                </a:lnTo>
                <a:lnTo>
                  <a:pt x="23665" y="542779"/>
                </a:lnTo>
                <a:lnTo>
                  <a:pt x="41259" y="584389"/>
                </a:lnTo>
                <a:lnTo>
                  <a:pt x="63198" y="623483"/>
                </a:lnTo>
                <a:lnTo>
                  <a:pt x="89177" y="659755"/>
                </a:lnTo>
                <a:lnTo>
                  <a:pt x="118891" y="692901"/>
                </a:lnTo>
                <a:lnTo>
                  <a:pt x="152037" y="722615"/>
                </a:lnTo>
                <a:lnTo>
                  <a:pt x="188309" y="748594"/>
                </a:lnTo>
                <a:lnTo>
                  <a:pt x="227402" y="770533"/>
                </a:lnTo>
                <a:lnTo>
                  <a:pt x="269013" y="788127"/>
                </a:lnTo>
                <a:lnTo>
                  <a:pt x="312836" y="801071"/>
                </a:lnTo>
                <a:lnTo>
                  <a:pt x="358566" y="809061"/>
                </a:lnTo>
                <a:lnTo>
                  <a:pt x="405899" y="811792"/>
                </a:lnTo>
                <a:lnTo>
                  <a:pt x="1750884" y="811792"/>
                </a:lnTo>
                <a:lnTo>
                  <a:pt x="1798229" y="809061"/>
                </a:lnTo>
                <a:lnTo>
                  <a:pt x="1843967" y="801071"/>
                </a:lnTo>
                <a:lnTo>
                  <a:pt x="1887794" y="788127"/>
                </a:lnTo>
                <a:lnTo>
                  <a:pt x="1929407" y="770533"/>
                </a:lnTo>
                <a:lnTo>
                  <a:pt x="1968501" y="748594"/>
                </a:lnTo>
                <a:lnTo>
                  <a:pt x="2004771" y="722615"/>
                </a:lnTo>
                <a:lnTo>
                  <a:pt x="2037914" y="692901"/>
                </a:lnTo>
                <a:lnTo>
                  <a:pt x="2067625" y="659755"/>
                </a:lnTo>
                <a:lnTo>
                  <a:pt x="2093600" y="623483"/>
                </a:lnTo>
                <a:lnTo>
                  <a:pt x="2115535" y="584389"/>
                </a:lnTo>
                <a:lnTo>
                  <a:pt x="2133125" y="542779"/>
                </a:lnTo>
                <a:lnTo>
                  <a:pt x="2146066" y="498956"/>
                </a:lnTo>
                <a:lnTo>
                  <a:pt x="2154054" y="453226"/>
                </a:lnTo>
                <a:lnTo>
                  <a:pt x="2156325" y="413856"/>
                </a:lnTo>
                <a:lnTo>
                  <a:pt x="2156325" y="397930"/>
                </a:lnTo>
                <a:lnTo>
                  <a:pt x="2154054" y="358560"/>
                </a:lnTo>
                <a:lnTo>
                  <a:pt x="2146066" y="312830"/>
                </a:lnTo>
                <a:lnTo>
                  <a:pt x="2133125" y="269007"/>
                </a:lnTo>
                <a:lnTo>
                  <a:pt x="2115535" y="227396"/>
                </a:lnTo>
                <a:lnTo>
                  <a:pt x="2093600" y="188303"/>
                </a:lnTo>
                <a:lnTo>
                  <a:pt x="2067625" y="152031"/>
                </a:lnTo>
                <a:lnTo>
                  <a:pt x="2037914" y="118885"/>
                </a:lnTo>
                <a:lnTo>
                  <a:pt x="2004771" y="89171"/>
                </a:lnTo>
                <a:lnTo>
                  <a:pt x="1968501" y="63192"/>
                </a:lnTo>
                <a:lnTo>
                  <a:pt x="1929407" y="41253"/>
                </a:lnTo>
                <a:lnTo>
                  <a:pt x="1887794" y="23659"/>
                </a:lnTo>
                <a:lnTo>
                  <a:pt x="1843967" y="10715"/>
                </a:lnTo>
                <a:lnTo>
                  <a:pt x="1798229" y="2725"/>
                </a:lnTo>
                <a:lnTo>
                  <a:pt x="1750884" y="0"/>
                </a:lnTo>
                <a:close/>
              </a:path>
            </a:pathLst>
          </a:custGeom>
          <a:solidFill>
            <a:srgbClr val="CBB8D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6" name="object 3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194919" y="8599520"/>
            <a:ext cx="2265045" cy="1152525"/>
            <a:chOff x="9194919" y="8599520"/>
            <a:chExt cx="2265045" cy="1152525"/>
          </a:xfrm>
        </p:grpSpPr>
        <p:sp>
          <p:nvSpPr>
            <p:cNvPr id="37" name="object 37"/>
            <p:cNvSpPr/>
            <p:nvPr/>
          </p:nvSpPr>
          <p:spPr>
            <a:xfrm>
              <a:off x="10180410" y="9174280"/>
              <a:ext cx="845185" cy="577850"/>
            </a:xfrm>
            <a:custGeom>
              <a:avLst/>
              <a:gdLst/>
              <a:ahLst/>
              <a:cxnLst/>
              <a:rect l="l" t="t" r="r" b="b"/>
              <a:pathLst>
                <a:path w="845184" h="577850">
                  <a:moveTo>
                    <a:pt x="95196" y="0"/>
                  </a:moveTo>
                  <a:lnTo>
                    <a:pt x="1796" y="114646"/>
                  </a:lnTo>
                  <a:lnTo>
                    <a:pt x="417" y="119234"/>
                  </a:lnTo>
                  <a:lnTo>
                    <a:pt x="0" y="122336"/>
                  </a:lnTo>
                  <a:lnTo>
                    <a:pt x="1014" y="124782"/>
                  </a:lnTo>
                  <a:lnTo>
                    <a:pt x="3519" y="126690"/>
                  </a:lnTo>
                  <a:lnTo>
                    <a:pt x="4354" y="127346"/>
                  </a:lnTo>
                  <a:lnTo>
                    <a:pt x="5368" y="127824"/>
                  </a:lnTo>
                  <a:lnTo>
                    <a:pt x="6382" y="128062"/>
                  </a:lnTo>
                  <a:lnTo>
                    <a:pt x="7455" y="128360"/>
                  </a:lnTo>
                  <a:lnTo>
                    <a:pt x="82313" y="41335"/>
                  </a:lnTo>
                  <a:lnTo>
                    <a:pt x="82059" y="89091"/>
                  </a:lnTo>
                  <a:lnTo>
                    <a:pt x="86447" y="136673"/>
                  </a:lnTo>
                  <a:lnTo>
                    <a:pt x="95296" y="183694"/>
                  </a:lnTo>
                  <a:lnTo>
                    <a:pt x="108422" y="229765"/>
                  </a:lnTo>
                  <a:lnTo>
                    <a:pt x="125644" y="274496"/>
                  </a:lnTo>
                  <a:lnTo>
                    <a:pt x="146780" y="317499"/>
                  </a:lnTo>
                  <a:lnTo>
                    <a:pt x="171648" y="358385"/>
                  </a:lnTo>
                  <a:lnTo>
                    <a:pt x="200066" y="396765"/>
                  </a:lnTo>
                  <a:lnTo>
                    <a:pt x="231851" y="432251"/>
                  </a:lnTo>
                  <a:lnTo>
                    <a:pt x="266822" y="464454"/>
                  </a:lnTo>
                  <a:lnTo>
                    <a:pt x="304797" y="492984"/>
                  </a:lnTo>
                  <a:lnTo>
                    <a:pt x="345547" y="517578"/>
                  </a:lnTo>
                  <a:lnTo>
                    <a:pt x="388359" y="537996"/>
                  </a:lnTo>
                  <a:lnTo>
                    <a:pt x="432845" y="554226"/>
                  </a:lnTo>
                  <a:lnTo>
                    <a:pt x="478620" y="566255"/>
                  </a:lnTo>
                  <a:lnTo>
                    <a:pt x="525296" y="574071"/>
                  </a:lnTo>
                  <a:lnTo>
                    <a:pt x="572486" y="577661"/>
                  </a:lnTo>
                  <a:lnTo>
                    <a:pt x="619805" y="577012"/>
                  </a:lnTo>
                  <a:lnTo>
                    <a:pt x="666864" y="572111"/>
                  </a:lnTo>
                  <a:lnTo>
                    <a:pt x="713279" y="562947"/>
                  </a:lnTo>
                  <a:lnTo>
                    <a:pt x="758661" y="549507"/>
                  </a:lnTo>
                  <a:lnTo>
                    <a:pt x="802625" y="531777"/>
                  </a:lnTo>
                  <a:lnTo>
                    <a:pt x="844833" y="509778"/>
                  </a:lnTo>
                  <a:lnTo>
                    <a:pt x="832556" y="488928"/>
                  </a:lnTo>
                  <a:lnTo>
                    <a:pt x="825184" y="493066"/>
                  </a:lnTo>
                  <a:lnTo>
                    <a:pt x="817741" y="497070"/>
                  </a:lnTo>
                  <a:lnTo>
                    <a:pt x="779496" y="515126"/>
                  </a:lnTo>
                  <a:lnTo>
                    <a:pt x="739864" y="529846"/>
                  </a:lnTo>
                  <a:lnTo>
                    <a:pt x="699088" y="541072"/>
                  </a:lnTo>
                  <a:lnTo>
                    <a:pt x="657513" y="548806"/>
                  </a:lnTo>
                  <a:lnTo>
                    <a:pt x="615424" y="552956"/>
                  </a:lnTo>
                  <a:lnTo>
                    <a:pt x="590060" y="553697"/>
                  </a:lnTo>
                  <a:lnTo>
                    <a:pt x="581605" y="553657"/>
                  </a:lnTo>
                  <a:lnTo>
                    <a:pt x="539389" y="551259"/>
                  </a:lnTo>
                  <a:lnTo>
                    <a:pt x="497558" y="545227"/>
                  </a:lnTo>
                  <a:lnTo>
                    <a:pt x="456383" y="535661"/>
                  </a:lnTo>
                  <a:lnTo>
                    <a:pt x="416181" y="522606"/>
                  </a:lnTo>
                  <a:lnTo>
                    <a:pt x="377209" y="506106"/>
                  </a:lnTo>
                  <a:lnTo>
                    <a:pt x="339859" y="486381"/>
                  </a:lnTo>
                  <a:lnTo>
                    <a:pt x="278840" y="443069"/>
                  </a:lnTo>
                  <a:lnTo>
                    <a:pt x="242851" y="408991"/>
                  </a:lnTo>
                  <a:lnTo>
                    <a:pt x="210534" y="371252"/>
                  </a:lnTo>
                  <a:lnTo>
                    <a:pt x="182117" y="330335"/>
                  </a:lnTo>
                  <a:lnTo>
                    <a:pt x="157826" y="286724"/>
                  </a:lnTo>
                  <a:lnTo>
                    <a:pt x="137887" y="240900"/>
                  </a:lnTo>
                  <a:lnTo>
                    <a:pt x="122525" y="193348"/>
                  </a:lnTo>
                  <a:lnTo>
                    <a:pt x="111968" y="144551"/>
                  </a:lnTo>
                  <a:lnTo>
                    <a:pt x="106442" y="94991"/>
                  </a:lnTo>
                  <a:lnTo>
                    <a:pt x="106172" y="45152"/>
                  </a:lnTo>
                  <a:lnTo>
                    <a:pt x="152935" y="139932"/>
                  </a:lnTo>
                  <a:lnTo>
                    <a:pt x="153353" y="141006"/>
                  </a:lnTo>
                  <a:lnTo>
                    <a:pt x="154009" y="141900"/>
                  </a:lnTo>
                  <a:lnTo>
                    <a:pt x="159735" y="144942"/>
                  </a:lnTo>
                  <a:lnTo>
                    <a:pt x="160868" y="144823"/>
                  </a:lnTo>
                  <a:lnTo>
                    <a:pt x="162001" y="144763"/>
                  </a:lnTo>
                  <a:lnTo>
                    <a:pt x="168742" y="136890"/>
                  </a:lnTo>
                  <a:lnTo>
                    <a:pt x="168622" y="134683"/>
                  </a:lnTo>
                  <a:lnTo>
                    <a:pt x="168324" y="133609"/>
                  </a:lnTo>
                  <a:lnTo>
                    <a:pt x="167847" y="132595"/>
                  </a:lnTo>
                  <a:lnTo>
                    <a:pt x="104919" y="4771"/>
                  </a:lnTo>
                  <a:lnTo>
                    <a:pt x="103547" y="1968"/>
                  </a:lnTo>
                  <a:lnTo>
                    <a:pt x="101340" y="536"/>
                  </a:lnTo>
                  <a:lnTo>
                    <a:pt x="98238" y="357"/>
                  </a:lnTo>
                  <a:lnTo>
                    <a:pt x="951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9194919" y="8599520"/>
              <a:ext cx="2265045" cy="494030"/>
            </a:xfrm>
            <a:custGeom>
              <a:avLst/>
              <a:gdLst/>
              <a:ahLst/>
              <a:cxnLst/>
              <a:rect l="l" t="t" r="r" b="b"/>
              <a:pathLst>
                <a:path w="2265045" h="494029">
                  <a:moveTo>
                    <a:pt x="2264614" y="0"/>
                  </a:moveTo>
                  <a:lnTo>
                    <a:pt x="0" y="0"/>
                  </a:lnTo>
                  <a:lnTo>
                    <a:pt x="179060" y="246939"/>
                  </a:lnTo>
                  <a:lnTo>
                    <a:pt x="0" y="493819"/>
                  </a:lnTo>
                  <a:lnTo>
                    <a:pt x="2264614" y="493819"/>
                  </a:lnTo>
                  <a:lnTo>
                    <a:pt x="2264614" y="493309"/>
                  </a:lnTo>
                  <a:lnTo>
                    <a:pt x="2085923" y="246939"/>
                  </a:lnTo>
                  <a:lnTo>
                    <a:pt x="2264614" y="510"/>
                  </a:lnTo>
                  <a:lnTo>
                    <a:pt x="2264614" y="0"/>
                  </a:lnTo>
                  <a:close/>
                </a:path>
              </a:pathLst>
            </a:custGeom>
            <a:solidFill>
              <a:srgbClr val="CBB8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" name="object 4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499867" y="7553487"/>
            <a:ext cx="2543175" cy="982980"/>
          </a:xfrm>
          <a:custGeom>
            <a:avLst/>
            <a:gdLst/>
            <a:ahLst/>
            <a:cxnLst/>
            <a:rect l="l" t="t" r="r" b="b"/>
            <a:pathLst>
              <a:path w="2543175" h="982979">
                <a:moveTo>
                  <a:pt x="2051506" y="0"/>
                </a:moveTo>
                <a:lnTo>
                  <a:pt x="491194" y="0"/>
                </a:lnTo>
                <a:lnTo>
                  <a:pt x="443890" y="2248"/>
                </a:lnTo>
                <a:lnTo>
                  <a:pt x="397857" y="8857"/>
                </a:lnTo>
                <a:lnTo>
                  <a:pt x="353302" y="19620"/>
                </a:lnTo>
                <a:lnTo>
                  <a:pt x="310431" y="34331"/>
                </a:lnTo>
                <a:lnTo>
                  <a:pt x="269450" y="52785"/>
                </a:lnTo>
                <a:lnTo>
                  <a:pt x="230564" y="74776"/>
                </a:lnTo>
                <a:lnTo>
                  <a:pt x="193980" y="100098"/>
                </a:lnTo>
                <a:lnTo>
                  <a:pt x="159903" y="128545"/>
                </a:lnTo>
                <a:lnTo>
                  <a:pt x="128539" y="159912"/>
                </a:lnTo>
                <a:lnTo>
                  <a:pt x="100093" y="193992"/>
                </a:lnTo>
                <a:lnTo>
                  <a:pt x="74773" y="230580"/>
                </a:lnTo>
                <a:lnTo>
                  <a:pt x="52783" y="269471"/>
                </a:lnTo>
                <a:lnTo>
                  <a:pt x="34330" y="310458"/>
                </a:lnTo>
                <a:lnTo>
                  <a:pt x="19619" y="353336"/>
                </a:lnTo>
                <a:lnTo>
                  <a:pt x="8857" y="397898"/>
                </a:lnTo>
                <a:lnTo>
                  <a:pt x="2248" y="443939"/>
                </a:lnTo>
                <a:lnTo>
                  <a:pt x="0" y="491254"/>
                </a:lnTo>
                <a:lnTo>
                  <a:pt x="2248" y="538559"/>
                </a:lnTo>
                <a:lnTo>
                  <a:pt x="8857" y="584594"/>
                </a:lnTo>
                <a:lnTo>
                  <a:pt x="19619" y="629151"/>
                </a:lnTo>
                <a:lnTo>
                  <a:pt x="34330" y="672026"/>
                </a:lnTo>
                <a:lnTo>
                  <a:pt x="52783" y="713011"/>
                </a:lnTo>
                <a:lnTo>
                  <a:pt x="74773" y="751901"/>
                </a:lnTo>
                <a:lnTo>
                  <a:pt x="100093" y="788491"/>
                </a:lnTo>
                <a:lnTo>
                  <a:pt x="128539" y="822573"/>
                </a:lnTo>
                <a:lnTo>
                  <a:pt x="159903" y="853942"/>
                </a:lnTo>
                <a:lnTo>
                  <a:pt x="193980" y="882393"/>
                </a:lnTo>
                <a:lnTo>
                  <a:pt x="230564" y="907718"/>
                </a:lnTo>
                <a:lnTo>
                  <a:pt x="269450" y="929712"/>
                </a:lnTo>
                <a:lnTo>
                  <a:pt x="310431" y="948170"/>
                </a:lnTo>
                <a:lnTo>
                  <a:pt x="353302" y="962884"/>
                </a:lnTo>
                <a:lnTo>
                  <a:pt x="397857" y="973649"/>
                </a:lnTo>
                <a:lnTo>
                  <a:pt x="443890" y="980260"/>
                </a:lnTo>
                <a:lnTo>
                  <a:pt x="491194" y="982509"/>
                </a:lnTo>
                <a:lnTo>
                  <a:pt x="2051506" y="982509"/>
                </a:lnTo>
                <a:lnTo>
                  <a:pt x="2098812" y="980260"/>
                </a:lnTo>
                <a:lnTo>
                  <a:pt x="2144846" y="973649"/>
                </a:lnTo>
                <a:lnTo>
                  <a:pt x="2189404" y="962884"/>
                </a:lnTo>
                <a:lnTo>
                  <a:pt x="2232278" y="948170"/>
                </a:lnTo>
                <a:lnTo>
                  <a:pt x="2273263" y="929712"/>
                </a:lnTo>
                <a:lnTo>
                  <a:pt x="2312154" y="907718"/>
                </a:lnTo>
                <a:lnTo>
                  <a:pt x="2348743" y="882393"/>
                </a:lnTo>
                <a:lnTo>
                  <a:pt x="2382825" y="853942"/>
                </a:lnTo>
                <a:lnTo>
                  <a:pt x="2414195" y="822573"/>
                </a:lnTo>
                <a:lnTo>
                  <a:pt x="2442645" y="788491"/>
                </a:lnTo>
                <a:lnTo>
                  <a:pt x="2467971" y="751901"/>
                </a:lnTo>
                <a:lnTo>
                  <a:pt x="2489965" y="713011"/>
                </a:lnTo>
                <a:lnTo>
                  <a:pt x="2508422" y="672026"/>
                </a:lnTo>
                <a:lnTo>
                  <a:pt x="2523136" y="629151"/>
                </a:lnTo>
                <a:lnTo>
                  <a:pt x="2533902" y="584594"/>
                </a:lnTo>
                <a:lnTo>
                  <a:pt x="2540512" y="538559"/>
                </a:lnTo>
                <a:lnTo>
                  <a:pt x="2542761" y="491254"/>
                </a:lnTo>
                <a:lnTo>
                  <a:pt x="2540512" y="443939"/>
                </a:lnTo>
                <a:lnTo>
                  <a:pt x="2533902" y="397898"/>
                </a:lnTo>
                <a:lnTo>
                  <a:pt x="2523136" y="353336"/>
                </a:lnTo>
                <a:lnTo>
                  <a:pt x="2508422" y="310458"/>
                </a:lnTo>
                <a:lnTo>
                  <a:pt x="2489965" y="269471"/>
                </a:lnTo>
                <a:lnTo>
                  <a:pt x="2467971" y="230580"/>
                </a:lnTo>
                <a:lnTo>
                  <a:pt x="2442645" y="193992"/>
                </a:lnTo>
                <a:lnTo>
                  <a:pt x="2414195" y="159912"/>
                </a:lnTo>
                <a:lnTo>
                  <a:pt x="2382825" y="128545"/>
                </a:lnTo>
                <a:lnTo>
                  <a:pt x="2348743" y="100098"/>
                </a:lnTo>
                <a:lnTo>
                  <a:pt x="2312154" y="74776"/>
                </a:lnTo>
                <a:lnTo>
                  <a:pt x="2273263" y="52785"/>
                </a:lnTo>
                <a:lnTo>
                  <a:pt x="2232278" y="34331"/>
                </a:lnTo>
                <a:lnTo>
                  <a:pt x="2189404" y="19620"/>
                </a:lnTo>
                <a:lnTo>
                  <a:pt x="2144846" y="8857"/>
                </a:lnTo>
                <a:lnTo>
                  <a:pt x="2098812" y="2248"/>
                </a:lnTo>
                <a:lnTo>
                  <a:pt x="2051506" y="0"/>
                </a:lnTo>
                <a:close/>
              </a:path>
            </a:pathLst>
          </a:custGeom>
          <a:solidFill>
            <a:srgbClr val="CBB8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15355" y="7689601"/>
            <a:ext cx="2580005" cy="831850"/>
          </a:xfrm>
          <a:custGeom>
            <a:avLst/>
            <a:gdLst/>
            <a:ahLst/>
            <a:cxnLst/>
            <a:rect l="l" t="t" r="r" b="b"/>
            <a:pathLst>
              <a:path w="2580004" h="831850">
                <a:moveTo>
                  <a:pt x="2163643" y="0"/>
                </a:moveTo>
                <a:lnTo>
                  <a:pt x="415860" y="0"/>
                </a:lnTo>
                <a:lnTo>
                  <a:pt x="368939" y="2652"/>
                </a:lnTo>
                <a:lnTo>
                  <a:pt x="322979" y="10499"/>
                </a:lnTo>
                <a:lnTo>
                  <a:pt x="278386" y="23373"/>
                </a:lnTo>
                <a:lnTo>
                  <a:pt x="235565" y="41106"/>
                </a:lnTo>
                <a:lnTo>
                  <a:pt x="194924" y="63533"/>
                </a:lnTo>
                <a:lnTo>
                  <a:pt x="156866" y="90487"/>
                </a:lnTo>
                <a:lnTo>
                  <a:pt x="121799" y="121799"/>
                </a:lnTo>
                <a:lnTo>
                  <a:pt x="90487" y="156847"/>
                </a:lnTo>
                <a:lnTo>
                  <a:pt x="63533" y="194897"/>
                </a:lnTo>
                <a:lnTo>
                  <a:pt x="41106" y="235540"/>
                </a:lnTo>
                <a:lnTo>
                  <a:pt x="23373" y="278367"/>
                </a:lnTo>
                <a:lnTo>
                  <a:pt x="10499" y="322969"/>
                </a:lnTo>
                <a:lnTo>
                  <a:pt x="2652" y="368936"/>
                </a:lnTo>
                <a:lnTo>
                  <a:pt x="0" y="415860"/>
                </a:lnTo>
                <a:lnTo>
                  <a:pt x="2652" y="462803"/>
                </a:lnTo>
                <a:lnTo>
                  <a:pt x="10499" y="508779"/>
                </a:lnTo>
                <a:lnTo>
                  <a:pt x="23373" y="553383"/>
                </a:lnTo>
                <a:lnTo>
                  <a:pt x="41106" y="596210"/>
                </a:lnTo>
                <a:lnTo>
                  <a:pt x="63533" y="636855"/>
                </a:lnTo>
                <a:lnTo>
                  <a:pt x="90487" y="674913"/>
                </a:lnTo>
                <a:lnTo>
                  <a:pt x="121799" y="709981"/>
                </a:lnTo>
                <a:lnTo>
                  <a:pt x="156866" y="741274"/>
                </a:lnTo>
                <a:lnTo>
                  <a:pt x="194924" y="768220"/>
                </a:lnTo>
                <a:lnTo>
                  <a:pt x="235565" y="790648"/>
                </a:lnTo>
                <a:lnTo>
                  <a:pt x="278386" y="808388"/>
                </a:lnTo>
                <a:lnTo>
                  <a:pt x="322979" y="821270"/>
                </a:lnTo>
                <a:lnTo>
                  <a:pt x="368939" y="829124"/>
                </a:lnTo>
                <a:lnTo>
                  <a:pt x="415860" y="831780"/>
                </a:lnTo>
                <a:lnTo>
                  <a:pt x="2163643" y="831780"/>
                </a:lnTo>
                <a:lnTo>
                  <a:pt x="2210568" y="829124"/>
                </a:lnTo>
                <a:lnTo>
                  <a:pt x="2256536" y="821270"/>
                </a:lnTo>
                <a:lnTo>
                  <a:pt x="2301141" y="808388"/>
                </a:lnTo>
                <a:lnTo>
                  <a:pt x="2343974" y="790648"/>
                </a:lnTo>
                <a:lnTo>
                  <a:pt x="2384628" y="768220"/>
                </a:lnTo>
                <a:lnTo>
                  <a:pt x="2422693" y="741274"/>
                </a:lnTo>
                <a:lnTo>
                  <a:pt x="2457764" y="709981"/>
                </a:lnTo>
                <a:lnTo>
                  <a:pt x="2489058" y="674913"/>
                </a:lnTo>
                <a:lnTo>
                  <a:pt x="2516003" y="636855"/>
                </a:lnTo>
                <a:lnTo>
                  <a:pt x="2538432" y="596210"/>
                </a:lnTo>
                <a:lnTo>
                  <a:pt x="2556172" y="553383"/>
                </a:lnTo>
                <a:lnTo>
                  <a:pt x="2569054" y="508779"/>
                </a:lnTo>
                <a:lnTo>
                  <a:pt x="2576908" y="462803"/>
                </a:lnTo>
                <a:lnTo>
                  <a:pt x="2579563" y="415860"/>
                </a:lnTo>
                <a:lnTo>
                  <a:pt x="2576908" y="368936"/>
                </a:lnTo>
                <a:lnTo>
                  <a:pt x="2569054" y="322969"/>
                </a:lnTo>
                <a:lnTo>
                  <a:pt x="2556172" y="278367"/>
                </a:lnTo>
                <a:lnTo>
                  <a:pt x="2538432" y="235540"/>
                </a:lnTo>
                <a:lnTo>
                  <a:pt x="2516003" y="194897"/>
                </a:lnTo>
                <a:lnTo>
                  <a:pt x="2489058" y="156847"/>
                </a:lnTo>
                <a:lnTo>
                  <a:pt x="2457764" y="121799"/>
                </a:lnTo>
                <a:lnTo>
                  <a:pt x="2422693" y="90487"/>
                </a:lnTo>
                <a:lnTo>
                  <a:pt x="2384628" y="63533"/>
                </a:lnTo>
                <a:lnTo>
                  <a:pt x="2343974" y="41106"/>
                </a:lnTo>
                <a:lnTo>
                  <a:pt x="2301141" y="23373"/>
                </a:lnTo>
                <a:lnTo>
                  <a:pt x="2256536" y="10499"/>
                </a:lnTo>
                <a:lnTo>
                  <a:pt x="2210568" y="2652"/>
                </a:lnTo>
                <a:lnTo>
                  <a:pt x="2163643" y="0"/>
                </a:lnTo>
                <a:close/>
              </a:path>
            </a:pathLst>
          </a:custGeom>
          <a:solidFill>
            <a:srgbClr val="CBB8D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6" name="object 4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170625" y="8599765"/>
            <a:ext cx="5384165" cy="3049905"/>
            <a:chOff x="6170625" y="8599765"/>
            <a:chExt cx="5384165" cy="3049905"/>
          </a:xfrm>
        </p:grpSpPr>
        <p:sp>
          <p:nvSpPr>
            <p:cNvPr id="47" name="object 47"/>
            <p:cNvSpPr/>
            <p:nvPr/>
          </p:nvSpPr>
          <p:spPr>
            <a:xfrm>
              <a:off x="10788216" y="11256745"/>
              <a:ext cx="766445" cy="393065"/>
            </a:xfrm>
            <a:custGeom>
              <a:avLst/>
              <a:gdLst/>
              <a:ahLst/>
              <a:cxnLst/>
              <a:rect l="l" t="t" r="r" b="b"/>
              <a:pathLst>
                <a:path w="766445" h="393065">
                  <a:moveTo>
                    <a:pt x="745113" y="0"/>
                  </a:moveTo>
                  <a:lnTo>
                    <a:pt x="736431" y="43969"/>
                  </a:lnTo>
                  <a:lnTo>
                    <a:pt x="723230" y="86853"/>
                  </a:lnTo>
                  <a:lnTo>
                    <a:pt x="705691" y="128218"/>
                  </a:lnTo>
                  <a:lnTo>
                    <a:pt x="683974" y="167549"/>
                  </a:lnTo>
                  <a:lnTo>
                    <a:pt x="658333" y="204464"/>
                  </a:lnTo>
                  <a:lnTo>
                    <a:pt x="629002" y="238588"/>
                  </a:lnTo>
                  <a:lnTo>
                    <a:pt x="596314" y="269538"/>
                  </a:lnTo>
                  <a:lnTo>
                    <a:pt x="560624" y="296983"/>
                  </a:lnTo>
                  <a:lnTo>
                    <a:pt x="522325" y="320654"/>
                  </a:lnTo>
                  <a:lnTo>
                    <a:pt x="481755" y="340294"/>
                  </a:lnTo>
                  <a:lnTo>
                    <a:pt x="406418" y="363447"/>
                  </a:lnTo>
                  <a:lnTo>
                    <a:pt x="357955" y="370151"/>
                  </a:lnTo>
                  <a:lnTo>
                    <a:pt x="308924" y="371277"/>
                  </a:lnTo>
                  <a:lnTo>
                    <a:pt x="259957" y="366964"/>
                  </a:lnTo>
                  <a:lnTo>
                    <a:pt x="211689" y="357351"/>
                  </a:lnTo>
                  <a:lnTo>
                    <a:pt x="164754" y="342580"/>
                  </a:lnTo>
                  <a:lnTo>
                    <a:pt x="119787" y="322789"/>
                  </a:lnTo>
                  <a:lnTo>
                    <a:pt x="77422" y="298120"/>
                  </a:lnTo>
                  <a:lnTo>
                    <a:pt x="38293" y="268710"/>
                  </a:lnTo>
                  <a:lnTo>
                    <a:pt x="130209" y="287141"/>
                  </a:lnTo>
                  <a:lnTo>
                    <a:pt x="131164" y="287380"/>
                  </a:lnTo>
                  <a:lnTo>
                    <a:pt x="132118" y="287440"/>
                  </a:lnTo>
                  <a:lnTo>
                    <a:pt x="133072" y="287261"/>
                  </a:lnTo>
                  <a:lnTo>
                    <a:pt x="134086" y="287141"/>
                  </a:lnTo>
                  <a:lnTo>
                    <a:pt x="134981" y="286783"/>
                  </a:lnTo>
                  <a:lnTo>
                    <a:pt x="135816" y="286247"/>
                  </a:lnTo>
                  <a:lnTo>
                    <a:pt x="136711" y="285710"/>
                  </a:lnTo>
                  <a:lnTo>
                    <a:pt x="137367" y="285054"/>
                  </a:lnTo>
                  <a:lnTo>
                    <a:pt x="137964" y="284219"/>
                  </a:lnTo>
                  <a:lnTo>
                    <a:pt x="138500" y="283384"/>
                  </a:lnTo>
                  <a:lnTo>
                    <a:pt x="138858" y="282489"/>
                  </a:lnTo>
                  <a:lnTo>
                    <a:pt x="139216" y="280520"/>
                  </a:lnTo>
                  <a:lnTo>
                    <a:pt x="139216" y="279566"/>
                  </a:lnTo>
                  <a:lnTo>
                    <a:pt x="138858" y="277657"/>
                  </a:lnTo>
                  <a:lnTo>
                    <a:pt x="138500" y="276763"/>
                  </a:lnTo>
                  <a:lnTo>
                    <a:pt x="137904" y="275928"/>
                  </a:lnTo>
                  <a:lnTo>
                    <a:pt x="137367" y="275093"/>
                  </a:lnTo>
                  <a:lnTo>
                    <a:pt x="133192" y="272766"/>
                  </a:lnTo>
                  <a:lnTo>
                    <a:pt x="9304" y="247774"/>
                  </a:lnTo>
                  <a:lnTo>
                    <a:pt x="6620" y="247297"/>
                  </a:lnTo>
                  <a:lnTo>
                    <a:pt x="4354" y="248072"/>
                  </a:lnTo>
                  <a:lnTo>
                    <a:pt x="2564" y="250100"/>
                  </a:lnTo>
                  <a:lnTo>
                    <a:pt x="656" y="252069"/>
                  </a:lnTo>
                  <a:lnTo>
                    <a:pt x="0" y="254335"/>
                  </a:lnTo>
                  <a:lnTo>
                    <a:pt x="596" y="257019"/>
                  </a:lnTo>
                  <a:lnTo>
                    <a:pt x="30103" y="379123"/>
                  </a:lnTo>
                  <a:lnTo>
                    <a:pt x="30593" y="380551"/>
                  </a:lnTo>
                  <a:lnTo>
                    <a:pt x="31434" y="381682"/>
                  </a:lnTo>
                  <a:lnTo>
                    <a:pt x="32567" y="382577"/>
                  </a:lnTo>
                  <a:lnTo>
                    <a:pt x="34476" y="384545"/>
                  </a:lnTo>
                  <a:lnTo>
                    <a:pt x="41991" y="383173"/>
                  </a:lnTo>
                  <a:lnTo>
                    <a:pt x="42767" y="382577"/>
                  </a:lnTo>
                  <a:lnTo>
                    <a:pt x="44974" y="377447"/>
                  </a:lnTo>
                  <a:lnTo>
                    <a:pt x="44914" y="376493"/>
                  </a:lnTo>
                  <a:lnTo>
                    <a:pt x="44735" y="375538"/>
                  </a:lnTo>
                  <a:lnTo>
                    <a:pt x="22606" y="283324"/>
                  </a:lnTo>
                  <a:lnTo>
                    <a:pt x="59389" y="311664"/>
                  </a:lnTo>
                  <a:lnTo>
                    <a:pt x="99047" y="335952"/>
                  </a:lnTo>
                  <a:lnTo>
                    <a:pt x="141086" y="356077"/>
                  </a:lnTo>
                  <a:lnTo>
                    <a:pt x="185009" y="371931"/>
                  </a:lnTo>
                  <a:lnTo>
                    <a:pt x="230320" y="383404"/>
                  </a:lnTo>
                  <a:lnTo>
                    <a:pt x="276524" y="390388"/>
                  </a:lnTo>
                  <a:lnTo>
                    <a:pt x="323126" y="392773"/>
                  </a:lnTo>
                  <a:lnTo>
                    <a:pt x="369629" y="390450"/>
                  </a:lnTo>
                  <a:lnTo>
                    <a:pt x="415538" y="383310"/>
                  </a:lnTo>
                  <a:lnTo>
                    <a:pt x="460357" y="371244"/>
                  </a:lnTo>
                  <a:lnTo>
                    <a:pt x="507484" y="352509"/>
                  </a:lnTo>
                  <a:lnTo>
                    <a:pt x="551949" y="328533"/>
                  </a:lnTo>
                  <a:lnTo>
                    <a:pt x="593373" y="299770"/>
                  </a:lnTo>
                  <a:lnTo>
                    <a:pt x="631376" y="266677"/>
                  </a:lnTo>
                  <a:lnTo>
                    <a:pt x="665581" y="229708"/>
                  </a:lnTo>
                  <a:lnTo>
                    <a:pt x="695606" y="189320"/>
                  </a:lnTo>
                  <a:lnTo>
                    <a:pt x="721075" y="145968"/>
                  </a:lnTo>
                  <a:lnTo>
                    <a:pt x="741607" y="100108"/>
                  </a:lnTo>
                  <a:lnTo>
                    <a:pt x="756824" y="52194"/>
                  </a:lnTo>
                  <a:lnTo>
                    <a:pt x="766431" y="2655"/>
                  </a:lnTo>
                  <a:lnTo>
                    <a:pt x="7451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6170625" y="8599765"/>
              <a:ext cx="2780665" cy="1151890"/>
            </a:xfrm>
            <a:custGeom>
              <a:avLst/>
              <a:gdLst/>
              <a:ahLst/>
              <a:cxnLst/>
              <a:rect l="l" t="t" r="r" b="b"/>
              <a:pathLst>
                <a:path w="2780665" h="1151890">
                  <a:moveTo>
                    <a:pt x="2205933" y="0"/>
                  </a:moveTo>
                  <a:lnTo>
                    <a:pt x="575894" y="0"/>
                  </a:lnTo>
                  <a:lnTo>
                    <a:pt x="528664" y="1903"/>
                  </a:lnTo>
                  <a:lnTo>
                    <a:pt x="482485" y="7532"/>
                  </a:lnTo>
                  <a:lnTo>
                    <a:pt x="437506" y="16732"/>
                  </a:lnTo>
                  <a:lnTo>
                    <a:pt x="393874" y="29355"/>
                  </a:lnTo>
                  <a:lnTo>
                    <a:pt x="351737" y="45253"/>
                  </a:lnTo>
                  <a:lnTo>
                    <a:pt x="311245" y="64277"/>
                  </a:lnTo>
                  <a:lnTo>
                    <a:pt x="272545" y="86280"/>
                  </a:lnTo>
                  <a:lnTo>
                    <a:pt x="235786" y="111113"/>
                  </a:lnTo>
                  <a:lnTo>
                    <a:pt x="201115" y="138628"/>
                  </a:lnTo>
                  <a:lnTo>
                    <a:pt x="168682" y="168676"/>
                  </a:lnTo>
                  <a:lnTo>
                    <a:pt x="138634" y="201109"/>
                  </a:lnTo>
                  <a:lnTo>
                    <a:pt x="111119" y="235780"/>
                  </a:lnTo>
                  <a:lnTo>
                    <a:pt x="86286" y="272539"/>
                  </a:lnTo>
                  <a:lnTo>
                    <a:pt x="64283" y="311239"/>
                  </a:lnTo>
                  <a:lnTo>
                    <a:pt x="45259" y="351731"/>
                  </a:lnTo>
                  <a:lnTo>
                    <a:pt x="29361" y="393868"/>
                  </a:lnTo>
                  <a:lnTo>
                    <a:pt x="16738" y="437500"/>
                  </a:lnTo>
                  <a:lnTo>
                    <a:pt x="7537" y="482479"/>
                  </a:lnTo>
                  <a:lnTo>
                    <a:pt x="1909" y="528658"/>
                  </a:lnTo>
                  <a:lnTo>
                    <a:pt x="0" y="575888"/>
                  </a:lnTo>
                  <a:lnTo>
                    <a:pt x="1909" y="623125"/>
                  </a:lnTo>
                  <a:lnTo>
                    <a:pt x="7537" y="669311"/>
                  </a:lnTo>
                  <a:lnTo>
                    <a:pt x="16738" y="714295"/>
                  </a:lnTo>
                  <a:lnTo>
                    <a:pt x="29361" y="757930"/>
                  </a:lnTo>
                  <a:lnTo>
                    <a:pt x="45259" y="800069"/>
                  </a:lnTo>
                  <a:lnTo>
                    <a:pt x="64283" y="840562"/>
                  </a:lnTo>
                  <a:lnTo>
                    <a:pt x="86286" y="879262"/>
                  </a:lnTo>
                  <a:lnTo>
                    <a:pt x="111119" y="916021"/>
                  </a:lnTo>
                  <a:lnTo>
                    <a:pt x="138634" y="950690"/>
                  </a:lnTo>
                  <a:lnTo>
                    <a:pt x="168682" y="983122"/>
                  </a:lnTo>
                  <a:lnTo>
                    <a:pt x="201115" y="1013167"/>
                  </a:lnTo>
                  <a:lnTo>
                    <a:pt x="235786" y="1040679"/>
                  </a:lnTo>
                  <a:lnTo>
                    <a:pt x="272545" y="1065509"/>
                  </a:lnTo>
                  <a:lnTo>
                    <a:pt x="311245" y="1087509"/>
                  </a:lnTo>
                  <a:lnTo>
                    <a:pt x="351737" y="1106531"/>
                  </a:lnTo>
                  <a:lnTo>
                    <a:pt x="393874" y="1122426"/>
                  </a:lnTo>
                  <a:lnTo>
                    <a:pt x="437506" y="1135047"/>
                  </a:lnTo>
                  <a:lnTo>
                    <a:pt x="482485" y="1144245"/>
                  </a:lnTo>
                  <a:lnTo>
                    <a:pt x="528664" y="1149873"/>
                  </a:lnTo>
                  <a:lnTo>
                    <a:pt x="575894" y="1151782"/>
                  </a:lnTo>
                  <a:lnTo>
                    <a:pt x="2205933" y="1151782"/>
                  </a:lnTo>
                  <a:lnTo>
                    <a:pt x="2253163" y="1149873"/>
                  </a:lnTo>
                  <a:lnTo>
                    <a:pt x="2299342" y="1144245"/>
                  </a:lnTo>
                  <a:lnTo>
                    <a:pt x="2344321" y="1135047"/>
                  </a:lnTo>
                  <a:lnTo>
                    <a:pt x="2387953" y="1122426"/>
                  </a:lnTo>
                  <a:lnTo>
                    <a:pt x="2430089" y="1106531"/>
                  </a:lnTo>
                  <a:lnTo>
                    <a:pt x="2470581" y="1087509"/>
                  </a:lnTo>
                  <a:lnTo>
                    <a:pt x="2509281" y="1065509"/>
                  </a:lnTo>
                  <a:lnTo>
                    <a:pt x="2546041" y="1040679"/>
                  </a:lnTo>
                  <a:lnTo>
                    <a:pt x="2580711" y="1013167"/>
                  </a:lnTo>
                  <a:lnTo>
                    <a:pt x="2613145" y="983122"/>
                  </a:lnTo>
                  <a:lnTo>
                    <a:pt x="2643193" y="950690"/>
                  </a:lnTo>
                  <a:lnTo>
                    <a:pt x="2670708" y="916021"/>
                  </a:lnTo>
                  <a:lnTo>
                    <a:pt x="2695541" y="879262"/>
                  </a:lnTo>
                  <a:lnTo>
                    <a:pt x="2717543" y="840562"/>
                  </a:lnTo>
                  <a:lnTo>
                    <a:pt x="2736568" y="800069"/>
                  </a:lnTo>
                  <a:lnTo>
                    <a:pt x="2752466" y="757930"/>
                  </a:lnTo>
                  <a:lnTo>
                    <a:pt x="2765089" y="714295"/>
                  </a:lnTo>
                  <a:lnTo>
                    <a:pt x="2774289" y="669311"/>
                  </a:lnTo>
                  <a:lnTo>
                    <a:pt x="2779918" y="623125"/>
                  </a:lnTo>
                  <a:lnTo>
                    <a:pt x="2780473" y="609388"/>
                  </a:lnTo>
                  <a:lnTo>
                    <a:pt x="2780473" y="542393"/>
                  </a:lnTo>
                  <a:lnTo>
                    <a:pt x="2774289" y="482479"/>
                  </a:lnTo>
                  <a:lnTo>
                    <a:pt x="2765089" y="437500"/>
                  </a:lnTo>
                  <a:lnTo>
                    <a:pt x="2752466" y="393868"/>
                  </a:lnTo>
                  <a:lnTo>
                    <a:pt x="2736568" y="351731"/>
                  </a:lnTo>
                  <a:lnTo>
                    <a:pt x="2717543" y="311239"/>
                  </a:lnTo>
                  <a:lnTo>
                    <a:pt x="2695541" y="272539"/>
                  </a:lnTo>
                  <a:lnTo>
                    <a:pt x="2670708" y="235780"/>
                  </a:lnTo>
                  <a:lnTo>
                    <a:pt x="2643193" y="201109"/>
                  </a:lnTo>
                  <a:lnTo>
                    <a:pt x="2613145" y="168676"/>
                  </a:lnTo>
                  <a:lnTo>
                    <a:pt x="2580711" y="138628"/>
                  </a:lnTo>
                  <a:lnTo>
                    <a:pt x="2546041" y="111113"/>
                  </a:lnTo>
                  <a:lnTo>
                    <a:pt x="2509281" y="86280"/>
                  </a:lnTo>
                  <a:lnTo>
                    <a:pt x="2470581" y="64277"/>
                  </a:lnTo>
                  <a:lnTo>
                    <a:pt x="2430089" y="45253"/>
                  </a:lnTo>
                  <a:lnTo>
                    <a:pt x="2387953" y="29355"/>
                  </a:lnTo>
                  <a:lnTo>
                    <a:pt x="2344321" y="16732"/>
                  </a:lnTo>
                  <a:lnTo>
                    <a:pt x="2299342" y="7532"/>
                  </a:lnTo>
                  <a:lnTo>
                    <a:pt x="2253163" y="1903"/>
                  </a:lnTo>
                  <a:lnTo>
                    <a:pt x="2205933" y="0"/>
                  </a:lnTo>
                  <a:close/>
                </a:path>
              </a:pathLst>
            </a:custGeom>
            <a:solidFill>
              <a:srgbClr val="CBB8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8" name="Group 157" descr="Results &amp; findings: Facilitators.">
            <a:extLst>
              <a:ext uri="{FF2B5EF4-FFF2-40B4-BE49-F238E27FC236}">
                <a16:creationId xmlns:a16="http://schemas.microsoft.com/office/drawing/2014/main" id="{9507AE51-4A72-FAAC-7AFD-BAA20FE2CF0D}"/>
              </a:ext>
            </a:extLst>
          </p:cNvPr>
          <p:cNvGrpSpPr/>
          <p:nvPr/>
        </p:nvGrpSpPr>
        <p:grpSpPr>
          <a:xfrm>
            <a:off x="6301078" y="7589906"/>
            <a:ext cx="7672393" cy="2094022"/>
            <a:chOff x="6301078" y="7589906"/>
            <a:chExt cx="7672393" cy="2094022"/>
          </a:xfrm>
        </p:grpSpPr>
        <p:sp>
          <p:nvSpPr>
            <p:cNvPr id="39" name="object 39"/>
            <p:cNvSpPr txBox="1"/>
            <p:nvPr/>
          </p:nvSpPr>
          <p:spPr>
            <a:xfrm>
              <a:off x="9383648" y="8655221"/>
              <a:ext cx="1887855" cy="34099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sz="2050" b="1" spc="-30" dirty="0">
                  <a:latin typeface="Arial"/>
                  <a:cs typeface="Arial"/>
                </a:rPr>
                <a:t>FACILITATORS</a:t>
              </a:r>
              <a:endParaRPr sz="2050">
                <a:latin typeface="Arial"/>
                <a:cs typeface="Arial"/>
              </a:endParaRPr>
            </a:p>
          </p:txBody>
        </p:sp>
        <p:sp>
          <p:nvSpPr>
            <p:cNvPr id="41" name="object 41"/>
            <p:cNvSpPr txBox="1"/>
            <p:nvPr/>
          </p:nvSpPr>
          <p:spPr>
            <a:xfrm>
              <a:off x="9389732" y="7690948"/>
              <a:ext cx="1918335" cy="70739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 marR="5080" indent="-635" algn="ctr">
                <a:lnSpc>
                  <a:spcPct val="101400"/>
                </a:lnSpc>
                <a:spcBef>
                  <a:spcPts val="110"/>
                </a:spcBef>
              </a:pPr>
              <a:r>
                <a:rPr sz="1100" b="1" spc="-25" dirty="0">
                  <a:latin typeface="Arial"/>
                  <a:cs typeface="Arial"/>
                </a:rPr>
                <a:t>Positive</a:t>
              </a:r>
              <a:r>
                <a:rPr sz="1100" b="1" spc="-20" dirty="0">
                  <a:latin typeface="Arial"/>
                  <a:cs typeface="Arial"/>
                </a:rPr>
                <a:t> </a:t>
              </a:r>
              <a:r>
                <a:rPr sz="1100" b="1" spc="-10" dirty="0">
                  <a:latin typeface="Arial"/>
                  <a:cs typeface="Arial"/>
                </a:rPr>
                <a:t>Experiences </a:t>
              </a:r>
              <a:r>
                <a:rPr sz="1100" spc="-10" dirty="0">
                  <a:latin typeface="Arial MT"/>
                  <a:cs typeface="Arial MT"/>
                </a:rPr>
                <a:t>Previous</a:t>
              </a:r>
              <a:r>
                <a:rPr sz="1100" dirty="0">
                  <a:latin typeface="Arial MT"/>
                  <a:cs typeface="Arial MT"/>
                </a:rPr>
                <a:t> positive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experiences </a:t>
              </a:r>
              <a:r>
                <a:rPr sz="1100" spc="55" dirty="0">
                  <a:latin typeface="Arial MT"/>
                  <a:cs typeface="Arial MT"/>
                </a:rPr>
                <a:t>with</a:t>
              </a:r>
              <a:r>
                <a:rPr sz="1100" spc="-25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screening</a:t>
              </a:r>
              <a:r>
                <a:rPr sz="1100" spc="-2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and</a:t>
              </a:r>
              <a:r>
                <a:rPr sz="1100" spc="-20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healthcare </a:t>
              </a:r>
              <a:r>
                <a:rPr sz="1100" dirty="0">
                  <a:latin typeface="Arial MT"/>
                  <a:cs typeface="Arial MT"/>
                </a:rPr>
                <a:t>providers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spc="-20" dirty="0">
                  <a:latin typeface="Arial MT"/>
                  <a:cs typeface="Arial MT"/>
                </a:rPr>
                <a:t>increases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uptake</a:t>
              </a:r>
              <a:endParaRPr sz="1100" dirty="0">
                <a:latin typeface="Arial MT"/>
                <a:cs typeface="Arial MT"/>
              </a:endParaRPr>
            </a:p>
          </p:txBody>
        </p:sp>
        <p:sp>
          <p:nvSpPr>
            <p:cNvPr id="43" name="object 43"/>
            <p:cNvSpPr txBox="1"/>
            <p:nvPr/>
          </p:nvSpPr>
          <p:spPr>
            <a:xfrm>
              <a:off x="11569361" y="7589906"/>
              <a:ext cx="2404110" cy="877569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 marR="5080" algn="ctr">
                <a:lnSpc>
                  <a:spcPct val="101400"/>
                </a:lnSpc>
                <a:spcBef>
                  <a:spcPts val="110"/>
                </a:spcBef>
              </a:pPr>
              <a:r>
                <a:rPr sz="1100" b="1" spc="-10" dirty="0">
                  <a:latin typeface="Arial"/>
                  <a:cs typeface="Arial"/>
                </a:rPr>
                <a:t>Trained</a:t>
              </a:r>
              <a:r>
                <a:rPr sz="1100" b="1" spc="-65" dirty="0">
                  <a:latin typeface="Arial"/>
                  <a:cs typeface="Arial"/>
                </a:rPr>
                <a:t> </a:t>
              </a:r>
              <a:r>
                <a:rPr sz="1100" b="1" dirty="0">
                  <a:latin typeface="Arial"/>
                  <a:cs typeface="Arial"/>
                </a:rPr>
                <a:t>Healthcare</a:t>
              </a:r>
              <a:r>
                <a:rPr sz="1100" b="1" spc="-60" dirty="0">
                  <a:latin typeface="Arial"/>
                  <a:cs typeface="Arial"/>
                </a:rPr>
                <a:t> </a:t>
              </a:r>
              <a:r>
                <a:rPr sz="1100" b="1" spc="-10" dirty="0">
                  <a:latin typeface="Arial"/>
                  <a:cs typeface="Arial"/>
                </a:rPr>
                <a:t>Professionals </a:t>
              </a:r>
              <a:r>
                <a:rPr sz="1100" dirty="0">
                  <a:latin typeface="Arial MT"/>
                  <a:cs typeface="Arial MT"/>
                </a:rPr>
                <a:t>Having</a:t>
              </a:r>
              <a:r>
                <a:rPr sz="1100" spc="10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technicians</a:t>
              </a:r>
              <a:r>
                <a:rPr sz="1100" spc="10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experienced</a:t>
              </a:r>
              <a:r>
                <a:rPr sz="1100" spc="10" dirty="0">
                  <a:latin typeface="Arial MT"/>
                  <a:cs typeface="Arial MT"/>
                </a:rPr>
                <a:t> </a:t>
              </a:r>
              <a:r>
                <a:rPr sz="1100" spc="-25" dirty="0">
                  <a:latin typeface="Arial MT"/>
                  <a:cs typeface="Arial MT"/>
                </a:rPr>
                <a:t>in </a:t>
              </a:r>
              <a:r>
                <a:rPr sz="1100" dirty="0">
                  <a:latin typeface="Arial MT"/>
                  <a:cs typeface="Arial MT"/>
                </a:rPr>
                <a:t>working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spc="55" dirty="0">
                  <a:latin typeface="Arial MT"/>
                  <a:cs typeface="Arial MT"/>
                </a:rPr>
                <a:t>with</a:t>
              </a:r>
              <a:r>
                <a:rPr sz="1100" spc="3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people</a:t>
              </a:r>
              <a:r>
                <a:rPr sz="1100" spc="30" dirty="0">
                  <a:latin typeface="Arial MT"/>
                  <a:cs typeface="Arial MT"/>
                </a:rPr>
                <a:t> </a:t>
              </a:r>
              <a:r>
                <a:rPr sz="1100" spc="55" dirty="0">
                  <a:latin typeface="Arial MT"/>
                  <a:cs typeface="Arial MT"/>
                </a:rPr>
                <a:t>with</a:t>
              </a:r>
              <a:r>
                <a:rPr sz="1100" spc="30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learning </a:t>
              </a:r>
              <a:r>
                <a:rPr sz="1100" dirty="0">
                  <a:latin typeface="Arial MT"/>
                  <a:cs typeface="Arial MT"/>
                </a:rPr>
                <a:t>disabilities</a:t>
              </a:r>
              <a:r>
                <a:rPr sz="1100" spc="2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improves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the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effectiveness </a:t>
              </a:r>
              <a:r>
                <a:rPr sz="1100" dirty="0">
                  <a:latin typeface="Arial MT"/>
                  <a:cs typeface="Arial MT"/>
                </a:rPr>
                <a:t>and</a:t>
              </a:r>
              <a:r>
                <a:rPr sz="1100" spc="4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comfort</a:t>
              </a:r>
              <a:r>
                <a:rPr sz="1100" spc="4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of</a:t>
              </a:r>
              <a:r>
                <a:rPr sz="1100" spc="45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screenings.</a:t>
              </a:r>
              <a:endParaRPr sz="1100" dirty="0">
                <a:latin typeface="Arial MT"/>
                <a:cs typeface="Arial MT"/>
              </a:endParaRPr>
            </a:p>
          </p:txBody>
        </p:sp>
        <p:sp>
          <p:nvSpPr>
            <p:cNvPr id="45" name="object 45"/>
            <p:cNvSpPr txBox="1"/>
            <p:nvPr/>
          </p:nvSpPr>
          <p:spPr>
            <a:xfrm>
              <a:off x="6644169" y="7734968"/>
              <a:ext cx="2522220" cy="70739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 marR="5080" indent="-635" algn="ctr">
                <a:lnSpc>
                  <a:spcPct val="101400"/>
                </a:lnSpc>
                <a:spcBef>
                  <a:spcPts val="110"/>
                </a:spcBef>
              </a:pPr>
              <a:r>
                <a:rPr sz="1100" b="1" spc="-35" dirty="0">
                  <a:latin typeface="Arial"/>
                  <a:cs typeface="Arial"/>
                </a:rPr>
                <a:t>Receiving</a:t>
              </a:r>
              <a:r>
                <a:rPr sz="1100" b="1" spc="-5" dirty="0">
                  <a:latin typeface="Arial"/>
                  <a:cs typeface="Arial"/>
                </a:rPr>
                <a:t> </a:t>
              </a:r>
              <a:r>
                <a:rPr sz="1100" b="1" spc="-20" dirty="0">
                  <a:latin typeface="Arial"/>
                  <a:cs typeface="Arial"/>
                </a:rPr>
                <a:t>Invitations</a:t>
              </a:r>
              <a:r>
                <a:rPr sz="1100" b="1" spc="-5" dirty="0">
                  <a:latin typeface="Arial"/>
                  <a:cs typeface="Arial"/>
                </a:rPr>
                <a:t> </a:t>
              </a:r>
              <a:r>
                <a:rPr sz="1100" b="1" dirty="0">
                  <a:latin typeface="Arial"/>
                  <a:cs typeface="Arial"/>
                </a:rPr>
                <a:t>to </a:t>
              </a:r>
              <a:r>
                <a:rPr sz="1100" b="1" spc="-10" dirty="0">
                  <a:latin typeface="Arial"/>
                  <a:cs typeface="Arial"/>
                </a:rPr>
                <a:t>Screening</a:t>
              </a:r>
              <a:r>
                <a:rPr sz="1100" b="1" spc="500" dirty="0">
                  <a:latin typeface="Arial"/>
                  <a:cs typeface="Arial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This</a:t>
              </a:r>
              <a:r>
                <a:rPr sz="1100" spc="-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removes the onus</a:t>
              </a:r>
              <a:r>
                <a:rPr sz="1100" spc="-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from the </a:t>
              </a:r>
              <a:r>
                <a:rPr sz="1100" spc="-20" dirty="0">
                  <a:latin typeface="Arial MT"/>
                  <a:cs typeface="Arial MT"/>
                </a:rPr>
                <a:t>woman </a:t>
              </a:r>
              <a:r>
                <a:rPr sz="1100" spc="55" dirty="0">
                  <a:latin typeface="Arial MT"/>
                  <a:cs typeface="Arial MT"/>
                </a:rPr>
                <a:t>with</a:t>
              </a:r>
              <a:r>
                <a:rPr sz="1100" spc="-1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Learning</a:t>
              </a:r>
              <a:r>
                <a:rPr sz="1100" spc="-1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Disabilities</a:t>
              </a:r>
              <a:r>
                <a:rPr sz="1100" spc="-1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or</a:t>
              </a:r>
              <a:r>
                <a:rPr sz="1100" spc="-1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her</a:t>
              </a:r>
              <a:r>
                <a:rPr sz="1100" spc="-15" dirty="0">
                  <a:latin typeface="Arial MT"/>
                  <a:cs typeface="Arial MT"/>
                </a:rPr>
                <a:t> </a:t>
              </a:r>
              <a:r>
                <a:rPr sz="1100" spc="-20" dirty="0">
                  <a:latin typeface="Arial MT"/>
                  <a:cs typeface="Arial MT"/>
                </a:rPr>
                <a:t>carer </a:t>
              </a:r>
              <a:r>
                <a:rPr sz="1100" dirty="0">
                  <a:latin typeface="Arial MT"/>
                  <a:cs typeface="Arial MT"/>
                </a:rPr>
                <a:t>from</a:t>
              </a:r>
              <a:r>
                <a:rPr sz="1100" spc="1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having</a:t>
              </a:r>
              <a:r>
                <a:rPr sz="1100" spc="1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to</a:t>
              </a:r>
              <a:r>
                <a:rPr sz="1100" spc="1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book</a:t>
              </a:r>
              <a:r>
                <a:rPr sz="1100" spc="1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an</a:t>
              </a:r>
              <a:r>
                <a:rPr sz="1100" spc="15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appointment</a:t>
              </a:r>
              <a:endParaRPr sz="1100" dirty="0">
                <a:latin typeface="Arial MT"/>
                <a:cs typeface="Arial MT"/>
              </a:endParaRPr>
            </a:p>
          </p:txBody>
        </p:sp>
        <p:sp>
          <p:nvSpPr>
            <p:cNvPr id="49" name="object 49"/>
            <p:cNvSpPr txBox="1"/>
            <p:nvPr/>
          </p:nvSpPr>
          <p:spPr>
            <a:xfrm>
              <a:off x="6301078" y="8636178"/>
              <a:ext cx="2520950" cy="104775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38430" marR="130810" algn="ctr">
                <a:lnSpc>
                  <a:spcPct val="101400"/>
                </a:lnSpc>
                <a:spcBef>
                  <a:spcPts val="110"/>
                </a:spcBef>
              </a:pPr>
              <a:r>
                <a:rPr sz="1100" b="1" spc="-35" dirty="0">
                  <a:latin typeface="Arial"/>
                  <a:cs typeface="Arial"/>
                </a:rPr>
                <a:t>Accommodations</a:t>
              </a:r>
              <a:r>
                <a:rPr sz="1100" b="1" spc="30" dirty="0">
                  <a:latin typeface="Arial"/>
                  <a:cs typeface="Arial"/>
                </a:rPr>
                <a:t> </a:t>
              </a:r>
              <a:r>
                <a:rPr sz="1100" b="1" dirty="0">
                  <a:latin typeface="Arial"/>
                  <a:cs typeface="Arial"/>
                </a:rPr>
                <a:t>for</a:t>
              </a:r>
              <a:r>
                <a:rPr sz="1100" b="1" spc="30" dirty="0">
                  <a:latin typeface="Arial"/>
                  <a:cs typeface="Arial"/>
                </a:rPr>
                <a:t> </a:t>
              </a:r>
              <a:r>
                <a:rPr sz="1100" b="1" dirty="0">
                  <a:latin typeface="Arial"/>
                  <a:cs typeface="Arial"/>
                </a:rPr>
                <a:t>Women</a:t>
              </a:r>
              <a:r>
                <a:rPr sz="1100" b="1" spc="35" dirty="0">
                  <a:latin typeface="Arial"/>
                  <a:cs typeface="Arial"/>
                </a:rPr>
                <a:t> </a:t>
              </a:r>
              <a:r>
                <a:rPr sz="1100" b="1" spc="-20" dirty="0">
                  <a:latin typeface="Arial"/>
                  <a:cs typeface="Arial"/>
                </a:rPr>
                <a:t>with </a:t>
              </a:r>
              <a:r>
                <a:rPr sz="1100" b="1" spc="-25" dirty="0">
                  <a:latin typeface="Arial"/>
                  <a:cs typeface="Arial"/>
                </a:rPr>
                <a:t>Learning </a:t>
              </a:r>
              <a:r>
                <a:rPr sz="1100" b="1" spc="-10" dirty="0">
                  <a:latin typeface="Arial"/>
                  <a:cs typeface="Arial"/>
                </a:rPr>
                <a:t>Disabilities</a:t>
              </a:r>
              <a:endParaRPr sz="1100" dirty="0">
                <a:latin typeface="Arial"/>
                <a:cs typeface="Arial"/>
              </a:endParaRPr>
            </a:p>
            <a:p>
              <a:pPr marL="12700" marR="5080" algn="ctr">
                <a:lnSpc>
                  <a:spcPct val="101400"/>
                </a:lnSpc>
              </a:pPr>
              <a:r>
                <a:rPr sz="1100" spc="-10" dirty="0">
                  <a:latin typeface="Arial MT"/>
                  <a:cs typeface="Arial MT"/>
                </a:rPr>
                <a:t>Reasonable</a:t>
              </a:r>
              <a:r>
                <a:rPr sz="1100" spc="1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adjustments</a:t>
              </a:r>
              <a:r>
                <a:rPr sz="1100" spc="1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like</a:t>
              </a:r>
              <a:r>
                <a:rPr sz="1100" spc="10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longer </a:t>
              </a:r>
              <a:r>
                <a:rPr sz="1100" dirty="0">
                  <a:latin typeface="Arial MT"/>
                  <a:cs typeface="Arial MT"/>
                </a:rPr>
                <a:t>appointment</a:t>
              </a:r>
              <a:r>
                <a:rPr sz="1100" spc="6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times</a:t>
              </a:r>
              <a:r>
                <a:rPr sz="1100" spc="6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and</a:t>
              </a:r>
              <a:r>
                <a:rPr sz="1100" spc="6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additional</a:t>
              </a:r>
              <a:r>
                <a:rPr sz="1100" spc="70" dirty="0">
                  <a:latin typeface="Arial MT"/>
                  <a:cs typeface="Arial MT"/>
                </a:rPr>
                <a:t> </a:t>
              </a:r>
              <a:r>
                <a:rPr sz="1100" spc="-20" dirty="0">
                  <a:latin typeface="Arial MT"/>
                  <a:cs typeface="Arial MT"/>
                </a:rPr>
                <a:t>staff </a:t>
              </a:r>
              <a:r>
                <a:rPr sz="1100" dirty="0">
                  <a:latin typeface="Arial MT"/>
                  <a:cs typeface="Arial MT"/>
                </a:rPr>
                <a:t>dedicated</a:t>
              </a:r>
              <a:r>
                <a:rPr sz="1100" spc="6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to</a:t>
              </a:r>
              <a:r>
                <a:rPr sz="1100" spc="6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the</a:t>
              </a:r>
              <a:r>
                <a:rPr sz="1100" spc="6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appointment</a:t>
              </a:r>
              <a:r>
                <a:rPr sz="1100" spc="6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when</a:t>
              </a:r>
              <a:r>
                <a:rPr sz="1100" spc="6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it</a:t>
              </a:r>
              <a:r>
                <a:rPr sz="1100" spc="60" dirty="0">
                  <a:latin typeface="Arial MT"/>
                  <a:cs typeface="Arial MT"/>
                </a:rPr>
                <a:t> </a:t>
              </a:r>
              <a:r>
                <a:rPr sz="1100" spc="-25" dirty="0">
                  <a:latin typeface="Arial MT"/>
                  <a:cs typeface="Arial MT"/>
                </a:rPr>
                <a:t>is </a:t>
              </a:r>
              <a:r>
                <a:rPr sz="1100" dirty="0">
                  <a:latin typeface="Arial MT"/>
                  <a:cs typeface="Arial MT"/>
                </a:rPr>
                <a:t>known</a:t>
              </a:r>
              <a:r>
                <a:rPr sz="1100" spc="3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that</a:t>
              </a:r>
              <a:r>
                <a:rPr sz="1100" spc="4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the</a:t>
              </a:r>
              <a:r>
                <a:rPr sz="1100" spc="3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woman</a:t>
              </a:r>
              <a:r>
                <a:rPr sz="1100" spc="4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has</a:t>
              </a:r>
              <a:r>
                <a:rPr sz="1100" spc="3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a</a:t>
              </a:r>
              <a:r>
                <a:rPr sz="1100" spc="40" dirty="0">
                  <a:latin typeface="Arial MT"/>
                  <a:cs typeface="Arial MT"/>
                </a:rPr>
                <a:t> </a:t>
              </a:r>
              <a:r>
                <a:rPr sz="1100" spc="-25" dirty="0">
                  <a:latin typeface="Arial MT"/>
                  <a:cs typeface="Arial MT"/>
                </a:rPr>
                <a:t>LD</a:t>
              </a:r>
              <a:endParaRPr sz="1100" dirty="0">
                <a:latin typeface="Arial MT"/>
                <a:cs typeface="Arial MT"/>
              </a:endParaRPr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1504405" y="9676754"/>
            <a:ext cx="1881505" cy="84264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80035" marR="5080" indent="-267335">
              <a:lnSpc>
                <a:spcPts val="3279"/>
              </a:lnSpc>
              <a:spcBef>
                <a:spcPts val="75"/>
              </a:spcBef>
            </a:pPr>
            <a:r>
              <a:rPr sz="2600" spc="145" dirty="0">
                <a:latin typeface="Tahoma"/>
                <a:cs typeface="Tahoma"/>
              </a:rPr>
              <a:t>Results</a:t>
            </a:r>
            <a:r>
              <a:rPr sz="2600" spc="-165" dirty="0">
                <a:latin typeface="Tahoma"/>
                <a:cs typeface="Tahoma"/>
              </a:rPr>
              <a:t> </a:t>
            </a:r>
            <a:r>
              <a:rPr sz="2600" spc="100" dirty="0">
                <a:latin typeface="Tahoma"/>
                <a:cs typeface="Tahoma"/>
              </a:rPr>
              <a:t>and </a:t>
            </a:r>
            <a:r>
              <a:rPr sz="2600" spc="95" dirty="0">
                <a:latin typeface="Tahoma"/>
                <a:cs typeface="Tahoma"/>
              </a:rPr>
              <a:t>Findings</a:t>
            </a:r>
            <a:endParaRPr sz="2600">
              <a:latin typeface="Tahoma"/>
              <a:cs typeface="Tahoma"/>
            </a:endParaRPr>
          </a:p>
        </p:txBody>
      </p:sp>
      <p:sp>
        <p:nvSpPr>
          <p:cNvPr id="21" name="object 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68716" y="9727879"/>
            <a:ext cx="2695575" cy="1021080"/>
          </a:xfrm>
          <a:custGeom>
            <a:avLst/>
            <a:gdLst/>
            <a:ahLst/>
            <a:cxnLst/>
            <a:rect l="l" t="t" r="r" b="b"/>
            <a:pathLst>
              <a:path w="2695575" h="1021079">
                <a:moveTo>
                  <a:pt x="2186488" y="0"/>
                </a:moveTo>
                <a:lnTo>
                  <a:pt x="510401" y="0"/>
                </a:lnTo>
                <a:lnTo>
                  <a:pt x="461254" y="2384"/>
                </a:lnTo>
                <a:lnTo>
                  <a:pt x="413427" y="9250"/>
                </a:lnTo>
                <a:lnTo>
                  <a:pt x="367135" y="20433"/>
                </a:lnTo>
                <a:lnTo>
                  <a:pt x="322590" y="35718"/>
                </a:lnTo>
                <a:lnTo>
                  <a:pt x="280008" y="54892"/>
                </a:lnTo>
                <a:lnTo>
                  <a:pt x="239602" y="77739"/>
                </a:lnTo>
                <a:lnTo>
                  <a:pt x="201586" y="104048"/>
                </a:lnTo>
                <a:lnTo>
                  <a:pt x="166175" y="133603"/>
                </a:lnTo>
                <a:lnTo>
                  <a:pt x="133582" y="166190"/>
                </a:lnTo>
                <a:lnTo>
                  <a:pt x="104022" y="201596"/>
                </a:lnTo>
                <a:lnTo>
                  <a:pt x="77709" y="239607"/>
                </a:lnTo>
                <a:lnTo>
                  <a:pt x="54856" y="280008"/>
                </a:lnTo>
                <a:lnTo>
                  <a:pt x="35679" y="322587"/>
                </a:lnTo>
                <a:lnTo>
                  <a:pt x="20390" y="367128"/>
                </a:lnTo>
                <a:lnTo>
                  <a:pt x="9205" y="413418"/>
                </a:lnTo>
                <a:lnTo>
                  <a:pt x="2336" y="461243"/>
                </a:lnTo>
                <a:lnTo>
                  <a:pt x="0" y="510389"/>
                </a:lnTo>
                <a:lnTo>
                  <a:pt x="2336" y="559545"/>
                </a:lnTo>
                <a:lnTo>
                  <a:pt x="9205" y="607379"/>
                </a:lnTo>
                <a:lnTo>
                  <a:pt x="20390" y="653676"/>
                </a:lnTo>
                <a:lnTo>
                  <a:pt x="35679" y="698224"/>
                </a:lnTo>
                <a:lnTo>
                  <a:pt x="54856" y="740808"/>
                </a:lnTo>
                <a:lnTo>
                  <a:pt x="77709" y="781215"/>
                </a:lnTo>
                <a:lnTo>
                  <a:pt x="104022" y="819229"/>
                </a:lnTo>
                <a:lnTo>
                  <a:pt x="133582" y="854639"/>
                </a:lnTo>
                <a:lnTo>
                  <a:pt x="166175" y="887229"/>
                </a:lnTo>
                <a:lnTo>
                  <a:pt x="201586" y="916786"/>
                </a:lnTo>
                <a:lnTo>
                  <a:pt x="239602" y="943095"/>
                </a:lnTo>
                <a:lnTo>
                  <a:pt x="280008" y="965944"/>
                </a:lnTo>
                <a:lnTo>
                  <a:pt x="322590" y="985119"/>
                </a:lnTo>
                <a:lnTo>
                  <a:pt x="367135" y="1000404"/>
                </a:lnTo>
                <a:lnTo>
                  <a:pt x="413427" y="1011587"/>
                </a:lnTo>
                <a:lnTo>
                  <a:pt x="461254" y="1018454"/>
                </a:lnTo>
                <a:lnTo>
                  <a:pt x="510401" y="1020790"/>
                </a:lnTo>
                <a:lnTo>
                  <a:pt x="2186488" y="1020790"/>
                </a:lnTo>
                <a:lnTo>
                  <a:pt x="2235644" y="1018454"/>
                </a:lnTo>
                <a:lnTo>
                  <a:pt x="2283478" y="1011587"/>
                </a:lnTo>
                <a:lnTo>
                  <a:pt x="2329776" y="1000404"/>
                </a:lnTo>
                <a:lnTo>
                  <a:pt x="2374323" y="985119"/>
                </a:lnTo>
                <a:lnTo>
                  <a:pt x="2416907" y="965944"/>
                </a:lnTo>
                <a:lnTo>
                  <a:pt x="2457314" y="943095"/>
                </a:lnTo>
                <a:lnTo>
                  <a:pt x="2495329" y="916786"/>
                </a:lnTo>
                <a:lnTo>
                  <a:pt x="2530738" y="887229"/>
                </a:lnTo>
                <a:lnTo>
                  <a:pt x="2563328" y="854639"/>
                </a:lnTo>
                <a:lnTo>
                  <a:pt x="2592885" y="819229"/>
                </a:lnTo>
                <a:lnTo>
                  <a:pt x="2619195" y="781215"/>
                </a:lnTo>
                <a:lnTo>
                  <a:pt x="2642044" y="740808"/>
                </a:lnTo>
                <a:lnTo>
                  <a:pt x="2661218" y="698224"/>
                </a:lnTo>
                <a:lnTo>
                  <a:pt x="2676503" y="653676"/>
                </a:lnTo>
                <a:lnTo>
                  <a:pt x="2687686" y="607379"/>
                </a:lnTo>
                <a:lnTo>
                  <a:pt x="2694553" y="559545"/>
                </a:lnTo>
                <a:lnTo>
                  <a:pt x="2695524" y="539127"/>
                </a:lnTo>
                <a:lnTo>
                  <a:pt x="2695524" y="481657"/>
                </a:lnTo>
                <a:lnTo>
                  <a:pt x="2687686" y="413418"/>
                </a:lnTo>
                <a:lnTo>
                  <a:pt x="2676503" y="367128"/>
                </a:lnTo>
                <a:lnTo>
                  <a:pt x="2661218" y="322587"/>
                </a:lnTo>
                <a:lnTo>
                  <a:pt x="2642044" y="280008"/>
                </a:lnTo>
                <a:lnTo>
                  <a:pt x="2619195" y="239607"/>
                </a:lnTo>
                <a:lnTo>
                  <a:pt x="2592885" y="201596"/>
                </a:lnTo>
                <a:lnTo>
                  <a:pt x="2563328" y="166190"/>
                </a:lnTo>
                <a:lnTo>
                  <a:pt x="2530738" y="133603"/>
                </a:lnTo>
                <a:lnTo>
                  <a:pt x="2495329" y="104048"/>
                </a:lnTo>
                <a:lnTo>
                  <a:pt x="2457314" y="77739"/>
                </a:lnTo>
                <a:lnTo>
                  <a:pt x="2416907" y="54892"/>
                </a:lnTo>
                <a:lnTo>
                  <a:pt x="2374323" y="35718"/>
                </a:lnTo>
                <a:lnTo>
                  <a:pt x="2329776" y="20433"/>
                </a:lnTo>
                <a:lnTo>
                  <a:pt x="2283478" y="9250"/>
                </a:lnTo>
                <a:lnTo>
                  <a:pt x="2235644" y="2384"/>
                </a:lnTo>
                <a:lnTo>
                  <a:pt x="2186488" y="0"/>
                </a:lnTo>
                <a:close/>
              </a:path>
            </a:pathLst>
          </a:custGeom>
          <a:solidFill>
            <a:srgbClr val="F8B3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168537" y="10807303"/>
            <a:ext cx="3092450" cy="814069"/>
          </a:xfrm>
          <a:custGeom>
            <a:avLst/>
            <a:gdLst/>
            <a:ahLst/>
            <a:cxnLst/>
            <a:rect l="l" t="t" r="r" b="b"/>
            <a:pathLst>
              <a:path w="3092450" h="814070">
                <a:moveTo>
                  <a:pt x="2685736" y="0"/>
                </a:moveTo>
                <a:lnTo>
                  <a:pt x="406794" y="0"/>
                </a:lnTo>
                <a:lnTo>
                  <a:pt x="359348" y="2737"/>
                </a:lnTo>
                <a:lnTo>
                  <a:pt x="313512" y="10745"/>
                </a:lnTo>
                <a:lnTo>
                  <a:pt x="269589" y="23719"/>
                </a:lnTo>
                <a:lnTo>
                  <a:pt x="227885" y="41353"/>
                </a:lnTo>
                <a:lnTo>
                  <a:pt x="188705" y="63341"/>
                </a:lnTo>
                <a:lnTo>
                  <a:pt x="152354" y="89379"/>
                </a:lnTo>
                <a:lnTo>
                  <a:pt x="119137" y="119160"/>
                </a:lnTo>
                <a:lnTo>
                  <a:pt x="89360" y="152379"/>
                </a:lnTo>
                <a:lnTo>
                  <a:pt x="63326" y="188731"/>
                </a:lnTo>
                <a:lnTo>
                  <a:pt x="41342" y="227911"/>
                </a:lnTo>
                <a:lnTo>
                  <a:pt x="23712" y="269613"/>
                </a:lnTo>
                <a:lnTo>
                  <a:pt x="10742" y="313530"/>
                </a:lnTo>
                <a:lnTo>
                  <a:pt x="2736" y="359359"/>
                </a:lnTo>
                <a:lnTo>
                  <a:pt x="0" y="406794"/>
                </a:lnTo>
                <a:lnTo>
                  <a:pt x="2736" y="454227"/>
                </a:lnTo>
                <a:lnTo>
                  <a:pt x="10742" y="500054"/>
                </a:lnTo>
                <a:lnTo>
                  <a:pt x="23712" y="543968"/>
                </a:lnTo>
                <a:lnTo>
                  <a:pt x="41342" y="585664"/>
                </a:lnTo>
                <a:lnTo>
                  <a:pt x="63326" y="624838"/>
                </a:lnTo>
                <a:lnTo>
                  <a:pt x="89360" y="661185"/>
                </a:lnTo>
                <a:lnTo>
                  <a:pt x="119137" y="694398"/>
                </a:lnTo>
                <a:lnTo>
                  <a:pt x="152354" y="724173"/>
                </a:lnTo>
                <a:lnTo>
                  <a:pt x="188705" y="750204"/>
                </a:lnTo>
                <a:lnTo>
                  <a:pt x="227885" y="772187"/>
                </a:lnTo>
                <a:lnTo>
                  <a:pt x="269589" y="789816"/>
                </a:lnTo>
                <a:lnTo>
                  <a:pt x="313512" y="802786"/>
                </a:lnTo>
                <a:lnTo>
                  <a:pt x="359348" y="810792"/>
                </a:lnTo>
                <a:lnTo>
                  <a:pt x="406794" y="813528"/>
                </a:lnTo>
                <a:lnTo>
                  <a:pt x="2685736" y="813528"/>
                </a:lnTo>
                <a:lnTo>
                  <a:pt x="2733181" y="810792"/>
                </a:lnTo>
                <a:lnTo>
                  <a:pt x="2779018" y="802786"/>
                </a:lnTo>
                <a:lnTo>
                  <a:pt x="2822940" y="789816"/>
                </a:lnTo>
                <a:lnTo>
                  <a:pt x="2864644" y="772187"/>
                </a:lnTo>
                <a:lnTo>
                  <a:pt x="2903824" y="750204"/>
                </a:lnTo>
                <a:lnTo>
                  <a:pt x="2940175" y="724173"/>
                </a:lnTo>
                <a:lnTo>
                  <a:pt x="2973392" y="694398"/>
                </a:lnTo>
                <a:lnTo>
                  <a:pt x="3003169" y="661185"/>
                </a:lnTo>
                <a:lnTo>
                  <a:pt x="3029203" y="624838"/>
                </a:lnTo>
                <a:lnTo>
                  <a:pt x="3051187" y="585664"/>
                </a:lnTo>
                <a:lnTo>
                  <a:pt x="3068817" y="543968"/>
                </a:lnTo>
                <a:lnTo>
                  <a:pt x="3081787" y="500054"/>
                </a:lnTo>
                <a:lnTo>
                  <a:pt x="3089793" y="454227"/>
                </a:lnTo>
                <a:lnTo>
                  <a:pt x="3092041" y="415272"/>
                </a:lnTo>
                <a:lnTo>
                  <a:pt x="3092041" y="398315"/>
                </a:lnTo>
                <a:lnTo>
                  <a:pt x="3089793" y="359359"/>
                </a:lnTo>
                <a:lnTo>
                  <a:pt x="3081787" y="313530"/>
                </a:lnTo>
                <a:lnTo>
                  <a:pt x="3068817" y="269613"/>
                </a:lnTo>
                <a:lnTo>
                  <a:pt x="3051187" y="227911"/>
                </a:lnTo>
                <a:lnTo>
                  <a:pt x="3029203" y="188731"/>
                </a:lnTo>
                <a:lnTo>
                  <a:pt x="3003169" y="152379"/>
                </a:lnTo>
                <a:lnTo>
                  <a:pt x="2973392" y="119160"/>
                </a:lnTo>
                <a:lnTo>
                  <a:pt x="2940175" y="89379"/>
                </a:lnTo>
                <a:lnTo>
                  <a:pt x="2903824" y="63341"/>
                </a:lnTo>
                <a:lnTo>
                  <a:pt x="2864644" y="41353"/>
                </a:lnTo>
                <a:lnTo>
                  <a:pt x="2822940" y="23719"/>
                </a:lnTo>
                <a:lnTo>
                  <a:pt x="2779018" y="10745"/>
                </a:lnTo>
                <a:lnTo>
                  <a:pt x="2733181" y="2737"/>
                </a:lnTo>
                <a:lnTo>
                  <a:pt x="2685736" y="0"/>
                </a:lnTo>
                <a:close/>
              </a:path>
            </a:pathLst>
          </a:custGeom>
          <a:solidFill>
            <a:srgbClr val="F8B3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228483" y="11715969"/>
            <a:ext cx="2475230" cy="867410"/>
          </a:xfrm>
          <a:custGeom>
            <a:avLst/>
            <a:gdLst/>
            <a:ahLst/>
            <a:cxnLst/>
            <a:rect l="l" t="t" r="r" b="b"/>
            <a:pathLst>
              <a:path w="2475229" h="867409">
                <a:moveTo>
                  <a:pt x="2041307" y="0"/>
                </a:moveTo>
                <a:lnTo>
                  <a:pt x="433695" y="0"/>
                </a:lnTo>
                <a:lnTo>
                  <a:pt x="384746" y="2768"/>
                </a:lnTo>
                <a:lnTo>
                  <a:pt x="336806" y="10955"/>
                </a:lnTo>
                <a:lnTo>
                  <a:pt x="290297" y="24387"/>
                </a:lnTo>
                <a:lnTo>
                  <a:pt x="245643" y="42887"/>
                </a:lnTo>
                <a:lnTo>
                  <a:pt x="203268" y="66281"/>
                </a:lnTo>
                <a:lnTo>
                  <a:pt x="163595" y="94393"/>
                </a:lnTo>
                <a:lnTo>
                  <a:pt x="127048" y="127048"/>
                </a:lnTo>
                <a:lnTo>
                  <a:pt x="94393" y="163598"/>
                </a:lnTo>
                <a:lnTo>
                  <a:pt x="66281" y="203278"/>
                </a:lnTo>
                <a:lnTo>
                  <a:pt x="42887" y="245661"/>
                </a:lnTo>
                <a:lnTo>
                  <a:pt x="24387" y="290322"/>
                </a:lnTo>
                <a:lnTo>
                  <a:pt x="10955" y="336832"/>
                </a:lnTo>
                <a:lnTo>
                  <a:pt x="2768" y="384765"/>
                </a:lnTo>
                <a:lnTo>
                  <a:pt x="0" y="433695"/>
                </a:lnTo>
                <a:lnTo>
                  <a:pt x="2768" y="482621"/>
                </a:lnTo>
                <a:lnTo>
                  <a:pt x="10955" y="530547"/>
                </a:lnTo>
                <a:lnTo>
                  <a:pt x="24387" y="577049"/>
                </a:lnTo>
                <a:lnTo>
                  <a:pt x="42887" y="621703"/>
                </a:lnTo>
                <a:lnTo>
                  <a:pt x="66281" y="664085"/>
                </a:lnTo>
                <a:lnTo>
                  <a:pt x="94393" y="703772"/>
                </a:lnTo>
                <a:lnTo>
                  <a:pt x="127048" y="740341"/>
                </a:lnTo>
                <a:lnTo>
                  <a:pt x="163595" y="772974"/>
                </a:lnTo>
                <a:lnTo>
                  <a:pt x="203268" y="801070"/>
                </a:lnTo>
                <a:lnTo>
                  <a:pt x="245643" y="824453"/>
                </a:lnTo>
                <a:lnTo>
                  <a:pt x="290297" y="842947"/>
                </a:lnTo>
                <a:lnTo>
                  <a:pt x="336806" y="856376"/>
                </a:lnTo>
                <a:lnTo>
                  <a:pt x="384746" y="864562"/>
                </a:lnTo>
                <a:lnTo>
                  <a:pt x="433695" y="867330"/>
                </a:lnTo>
                <a:lnTo>
                  <a:pt x="2041307" y="867330"/>
                </a:lnTo>
                <a:lnTo>
                  <a:pt x="2090255" y="864562"/>
                </a:lnTo>
                <a:lnTo>
                  <a:pt x="2138196" y="856376"/>
                </a:lnTo>
                <a:lnTo>
                  <a:pt x="2184705" y="842947"/>
                </a:lnTo>
                <a:lnTo>
                  <a:pt x="2229359" y="824453"/>
                </a:lnTo>
                <a:lnTo>
                  <a:pt x="2271734" y="801070"/>
                </a:lnTo>
                <a:lnTo>
                  <a:pt x="2311406" y="772974"/>
                </a:lnTo>
                <a:lnTo>
                  <a:pt x="2347953" y="740341"/>
                </a:lnTo>
                <a:lnTo>
                  <a:pt x="2380608" y="703772"/>
                </a:lnTo>
                <a:lnTo>
                  <a:pt x="2408720" y="664085"/>
                </a:lnTo>
                <a:lnTo>
                  <a:pt x="2432114" y="621703"/>
                </a:lnTo>
                <a:lnTo>
                  <a:pt x="2450615" y="577049"/>
                </a:lnTo>
                <a:lnTo>
                  <a:pt x="2464046" y="530547"/>
                </a:lnTo>
                <a:lnTo>
                  <a:pt x="2472234" y="482621"/>
                </a:lnTo>
                <a:lnTo>
                  <a:pt x="2475002" y="433695"/>
                </a:lnTo>
                <a:lnTo>
                  <a:pt x="2472234" y="384765"/>
                </a:lnTo>
                <a:lnTo>
                  <a:pt x="2464046" y="336832"/>
                </a:lnTo>
                <a:lnTo>
                  <a:pt x="2450615" y="290322"/>
                </a:lnTo>
                <a:lnTo>
                  <a:pt x="2432114" y="245661"/>
                </a:lnTo>
                <a:lnTo>
                  <a:pt x="2408720" y="203278"/>
                </a:lnTo>
                <a:lnTo>
                  <a:pt x="2380608" y="163598"/>
                </a:lnTo>
                <a:lnTo>
                  <a:pt x="2347953" y="127048"/>
                </a:lnTo>
                <a:lnTo>
                  <a:pt x="2311406" y="94393"/>
                </a:lnTo>
                <a:lnTo>
                  <a:pt x="2271734" y="66281"/>
                </a:lnTo>
                <a:lnTo>
                  <a:pt x="2229359" y="42887"/>
                </a:lnTo>
                <a:lnTo>
                  <a:pt x="2184705" y="24387"/>
                </a:lnTo>
                <a:lnTo>
                  <a:pt x="2138196" y="10955"/>
                </a:lnTo>
                <a:lnTo>
                  <a:pt x="2090255" y="2768"/>
                </a:lnTo>
                <a:lnTo>
                  <a:pt x="2041307" y="0"/>
                </a:lnTo>
                <a:close/>
              </a:path>
            </a:pathLst>
          </a:custGeom>
          <a:solidFill>
            <a:srgbClr val="F8B39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6" name="object 2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12678436"/>
            <a:ext cx="11134725" cy="6979284"/>
            <a:chOff x="0" y="12678436"/>
            <a:chExt cx="11134725" cy="6979284"/>
          </a:xfrm>
        </p:grpSpPr>
        <p:sp>
          <p:nvSpPr>
            <p:cNvPr id="27" name="object 27"/>
            <p:cNvSpPr/>
            <p:nvPr/>
          </p:nvSpPr>
          <p:spPr>
            <a:xfrm>
              <a:off x="0" y="16385595"/>
              <a:ext cx="3401060" cy="3272154"/>
            </a:xfrm>
            <a:custGeom>
              <a:avLst/>
              <a:gdLst/>
              <a:ahLst/>
              <a:cxnLst/>
              <a:rect l="l" t="t" r="r" b="b"/>
              <a:pathLst>
                <a:path w="3401060" h="3272155">
                  <a:moveTo>
                    <a:pt x="1676510" y="0"/>
                  </a:moveTo>
                  <a:lnTo>
                    <a:pt x="0" y="1590414"/>
                  </a:lnTo>
                  <a:lnTo>
                    <a:pt x="0" y="1681426"/>
                  </a:lnTo>
                  <a:lnTo>
                    <a:pt x="1676510" y="3271846"/>
                  </a:lnTo>
                  <a:lnTo>
                    <a:pt x="3400989" y="1635920"/>
                  </a:lnTo>
                  <a:lnTo>
                    <a:pt x="16765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81907" y="16385595"/>
              <a:ext cx="3449320" cy="3272154"/>
            </a:xfrm>
            <a:custGeom>
              <a:avLst/>
              <a:gdLst/>
              <a:ahLst/>
              <a:cxnLst/>
              <a:rect l="l" t="t" r="r" b="b"/>
              <a:pathLst>
                <a:path w="3449320" h="3272155">
                  <a:moveTo>
                    <a:pt x="1724483" y="0"/>
                  </a:moveTo>
                  <a:lnTo>
                    <a:pt x="0" y="1635920"/>
                  </a:lnTo>
                  <a:lnTo>
                    <a:pt x="1724483" y="3271846"/>
                  </a:lnTo>
                  <a:lnTo>
                    <a:pt x="3448962" y="1635920"/>
                  </a:lnTo>
                  <a:lnTo>
                    <a:pt x="1724483" y="0"/>
                  </a:lnTo>
                  <a:close/>
                </a:path>
              </a:pathLst>
            </a:custGeom>
            <a:solidFill>
              <a:srgbClr val="CBB8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868624" y="16385595"/>
              <a:ext cx="3449320" cy="3272154"/>
            </a:xfrm>
            <a:custGeom>
              <a:avLst/>
              <a:gdLst/>
              <a:ahLst/>
              <a:cxnLst/>
              <a:rect l="l" t="t" r="r" b="b"/>
              <a:pathLst>
                <a:path w="3449320" h="3272155">
                  <a:moveTo>
                    <a:pt x="1724479" y="0"/>
                  </a:moveTo>
                  <a:lnTo>
                    <a:pt x="0" y="1635920"/>
                  </a:lnTo>
                  <a:lnTo>
                    <a:pt x="1724479" y="3271846"/>
                  </a:lnTo>
                  <a:lnTo>
                    <a:pt x="3448958" y="1635920"/>
                  </a:lnTo>
                  <a:lnTo>
                    <a:pt x="172447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604267" y="16385595"/>
              <a:ext cx="3449320" cy="3272154"/>
            </a:xfrm>
            <a:custGeom>
              <a:avLst/>
              <a:gdLst/>
              <a:ahLst/>
              <a:cxnLst/>
              <a:rect l="l" t="t" r="r" b="b"/>
              <a:pathLst>
                <a:path w="3449320" h="3272155">
                  <a:moveTo>
                    <a:pt x="1724479" y="0"/>
                  </a:moveTo>
                  <a:lnTo>
                    <a:pt x="0" y="1635920"/>
                  </a:lnTo>
                  <a:lnTo>
                    <a:pt x="1724479" y="3271846"/>
                  </a:lnTo>
                  <a:lnTo>
                    <a:pt x="3448958" y="1635920"/>
                  </a:lnTo>
                  <a:lnTo>
                    <a:pt x="1724479" y="0"/>
                  </a:lnTo>
                  <a:close/>
                </a:path>
              </a:pathLst>
            </a:custGeom>
            <a:solidFill>
              <a:srgbClr val="CBB8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7882680" y="12678436"/>
              <a:ext cx="3252470" cy="652145"/>
            </a:xfrm>
            <a:custGeom>
              <a:avLst/>
              <a:gdLst/>
              <a:ahLst/>
              <a:cxnLst/>
              <a:rect l="l" t="t" r="r" b="b"/>
              <a:pathLst>
                <a:path w="3252470" h="652144">
                  <a:moveTo>
                    <a:pt x="2925875" y="0"/>
                  </a:moveTo>
                  <a:lnTo>
                    <a:pt x="325972" y="0"/>
                  </a:lnTo>
                  <a:lnTo>
                    <a:pt x="274654" y="4062"/>
                  </a:lnTo>
                  <a:lnTo>
                    <a:pt x="225068" y="16006"/>
                  </a:lnTo>
                  <a:lnTo>
                    <a:pt x="178087" y="35469"/>
                  </a:lnTo>
                  <a:lnTo>
                    <a:pt x="134585" y="62086"/>
                  </a:lnTo>
                  <a:lnTo>
                    <a:pt x="95435" y="95495"/>
                  </a:lnTo>
                  <a:lnTo>
                    <a:pt x="62033" y="134644"/>
                  </a:lnTo>
                  <a:lnTo>
                    <a:pt x="35430" y="178143"/>
                  </a:lnTo>
                  <a:lnTo>
                    <a:pt x="15985" y="225114"/>
                  </a:lnTo>
                  <a:lnTo>
                    <a:pt x="4056" y="274683"/>
                  </a:lnTo>
                  <a:lnTo>
                    <a:pt x="0" y="325972"/>
                  </a:lnTo>
                  <a:lnTo>
                    <a:pt x="4056" y="377290"/>
                  </a:lnTo>
                  <a:lnTo>
                    <a:pt x="15985" y="426876"/>
                  </a:lnTo>
                  <a:lnTo>
                    <a:pt x="35430" y="473856"/>
                  </a:lnTo>
                  <a:lnTo>
                    <a:pt x="62033" y="517358"/>
                  </a:lnTo>
                  <a:lnTo>
                    <a:pt x="95435" y="556508"/>
                  </a:lnTo>
                  <a:lnTo>
                    <a:pt x="134585" y="589888"/>
                  </a:lnTo>
                  <a:lnTo>
                    <a:pt x="178087" y="616488"/>
                  </a:lnTo>
                  <a:lnTo>
                    <a:pt x="225068" y="635941"/>
                  </a:lnTo>
                  <a:lnTo>
                    <a:pt x="274654" y="647882"/>
                  </a:lnTo>
                  <a:lnTo>
                    <a:pt x="325972" y="651944"/>
                  </a:lnTo>
                  <a:lnTo>
                    <a:pt x="2925875" y="651944"/>
                  </a:lnTo>
                  <a:lnTo>
                    <a:pt x="2977170" y="647882"/>
                  </a:lnTo>
                  <a:lnTo>
                    <a:pt x="3026750" y="635941"/>
                  </a:lnTo>
                  <a:lnTo>
                    <a:pt x="3073730" y="616488"/>
                  </a:lnTo>
                  <a:lnTo>
                    <a:pt x="3117225" y="589888"/>
                  </a:lnTo>
                  <a:lnTo>
                    <a:pt x="3156352" y="556508"/>
                  </a:lnTo>
                  <a:lnTo>
                    <a:pt x="3189761" y="517358"/>
                  </a:lnTo>
                  <a:lnTo>
                    <a:pt x="3216378" y="473856"/>
                  </a:lnTo>
                  <a:lnTo>
                    <a:pt x="3235841" y="426876"/>
                  </a:lnTo>
                  <a:lnTo>
                    <a:pt x="3247785" y="377290"/>
                  </a:lnTo>
                  <a:lnTo>
                    <a:pt x="3251847" y="325972"/>
                  </a:lnTo>
                  <a:lnTo>
                    <a:pt x="3247785" y="274683"/>
                  </a:lnTo>
                  <a:lnTo>
                    <a:pt x="3235841" y="225114"/>
                  </a:lnTo>
                  <a:lnTo>
                    <a:pt x="3216378" y="178143"/>
                  </a:lnTo>
                  <a:lnTo>
                    <a:pt x="3189761" y="134644"/>
                  </a:lnTo>
                  <a:lnTo>
                    <a:pt x="3156352" y="95495"/>
                  </a:lnTo>
                  <a:lnTo>
                    <a:pt x="3117225" y="62086"/>
                  </a:lnTo>
                  <a:lnTo>
                    <a:pt x="3073730" y="35469"/>
                  </a:lnTo>
                  <a:lnTo>
                    <a:pt x="3026750" y="16006"/>
                  </a:lnTo>
                  <a:lnTo>
                    <a:pt x="2977170" y="4062"/>
                  </a:lnTo>
                  <a:lnTo>
                    <a:pt x="2925875" y="0"/>
                  </a:lnTo>
                  <a:close/>
                </a:path>
              </a:pathLst>
            </a:custGeom>
            <a:solidFill>
              <a:srgbClr val="F8B3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61068" y="10951589"/>
            <a:ext cx="1842770" cy="494030"/>
          </a:xfrm>
          <a:custGeom>
            <a:avLst/>
            <a:gdLst/>
            <a:ahLst/>
            <a:cxnLst/>
            <a:rect l="l" t="t" r="r" b="b"/>
            <a:pathLst>
              <a:path w="1842770" h="494029">
                <a:moveTo>
                  <a:pt x="1842169" y="0"/>
                </a:moveTo>
                <a:lnTo>
                  <a:pt x="0" y="0"/>
                </a:lnTo>
                <a:lnTo>
                  <a:pt x="179060" y="246879"/>
                </a:lnTo>
                <a:lnTo>
                  <a:pt x="0" y="493819"/>
                </a:lnTo>
                <a:lnTo>
                  <a:pt x="1842169" y="493819"/>
                </a:lnTo>
                <a:lnTo>
                  <a:pt x="1842169" y="493029"/>
                </a:lnTo>
                <a:lnTo>
                  <a:pt x="1663680" y="246879"/>
                </a:lnTo>
                <a:lnTo>
                  <a:pt x="1842169" y="789"/>
                </a:lnTo>
                <a:lnTo>
                  <a:pt x="1842169" y="0"/>
                </a:lnTo>
                <a:close/>
              </a:path>
            </a:pathLst>
          </a:custGeom>
          <a:solidFill>
            <a:srgbClr val="F8B3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792956" y="11636936"/>
            <a:ext cx="2537460" cy="982344"/>
          </a:xfrm>
          <a:custGeom>
            <a:avLst/>
            <a:gdLst/>
            <a:ahLst/>
            <a:cxnLst/>
            <a:rect l="l" t="t" r="r" b="b"/>
            <a:pathLst>
              <a:path w="2537459" h="982345">
                <a:moveTo>
                  <a:pt x="2046377" y="0"/>
                </a:moveTo>
                <a:lnTo>
                  <a:pt x="490896" y="0"/>
                </a:lnTo>
                <a:lnTo>
                  <a:pt x="443622" y="2247"/>
                </a:lnTo>
                <a:lnTo>
                  <a:pt x="397619" y="8852"/>
                </a:lnTo>
                <a:lnTo>
                  <a:pt x="353093" y="19608"/>
                </a:lnTo>
                <a:lnTo>
                  <a:pt x="310249" y="34311"/>
                </a:lnTo>
                <a:lnTo>
                  <a:pt x="269293" y="52754"/>
                </a:lnTo>
                <a:lnTo>
                  <a:pt x="230431" y="74731"/>
                </a:lnTo>
                <a:lnTo>
                  <a:pt x="193868" y="100037"/>
                </a:lnTo>
                <a:lnTo>
                  <a:pt x="159811" y="128466"/>
                </a:lnTo>
                <a:lnTo>
                  <a:pt x="128466" y="159811"/>
                </a:lnTo>
                <a:lnTo>
                  <a:pt x="100037" y="193868"/>
                </a:lnTo>
                <a:lnTo>
                  <a:pt x="74731" y="230431"/>
                </a:lnTo>
                <a:lnTo>
                  <a:pt x="52754" y="269293"/>
                </a:lnTo>
                <a:lnTo>
                  <a:pt x="34311" y="310249"/>
                </a:lnTo>
                <a:lnTo>
                  <a:pt x="19608" y="353093"/>
                </a:lnTo>
                <a:lnTo>
                  <a:pt x="8852" y="397619"/>
                </a:lnTo>
                <a:lnTo>
                  <a:pt x="2247" y="443622"/>
                </a:lnTo>
                <a:lnTo>
                  <a:pt x="0" y="490896"/>
                </a:lnTo>
                <a:lnTo>
                  <a:pt x="2247" y="538179"/>
                </a:lnTo>
                <a:lnTo>
                  <a:pt x="8852" y="584189"/>
                </a:lnTo>
                <a:lnTo>
                  <a:pt x="19608" y="628721"/>
                </a:lnTo>
                <a:lnTo>
                  <a:pt x="34311" y="671568"/>
                </a:lnTo>
                <a:lnTo>
                  <a:pt x="52754" y="712526"/>
                </a:lnTo>
                <a:lnTo>
                  <a:pt x="74731" y="751388"/>
                </a:lnTo>
                <a:lnTo>
                  <a:pt x="100037" y="787950"/>
                </a:lnTo>
                <a:lnTo>
                  <a:pt x="128466" y="822005"/>
                </a:lnTo>
                <a:lnTo>
                  <a:pt x="159811" y="853348"/>
                </a:lnTo>
                <a:lnTo>
                  <a:pt x="193868" y="881773"/>
                </a:lnTo>
                <a:lnTo>
                  <a:pt x="230431" y="907076"/>
                </a:lnTo>
                <a:lnTo>
                  <a:pt x="269293" y="929050"/>
                </a:lnTo>
                <a:lnTo>
                  <a:pt x="310249" y="947489"/>
                </a:lnTo>
                <a:lnTo>
                  <a:pt x="353093" y="962189"/>
                </a:lnTo>
                <a:lnTo>
                  <a:pt x="397619" y="972943"/>
                </a:lnTo>
                <a:lnTo>
                  <a:pt x="443622" y="979546"/>
                </a:lnTo>
                <a:lnTo>
                  <a:pt x="490896" y="981793"/>
                </a:lnTo>
                <a:lnTo>
                  <a:pt x="2046377" y="981793"/>
                </a:lnTo>
                <a:lnTo>
                  <a:pt x="2093660" y="979546"/>
                </a:lnTo>
                <a:lnTo>
                  <a:pt x="2139670" y="972943"/>
                </a:lnTo>
                <a:lnTo>
                  <a:pt x="2184202" y="962189"/>
                </a:lnTo>
                <a:lnTo>
                  <a:pt x="2227049" y="947489"/>
                </a:lnTo>
                <a:lnTo>
                  <a:pt x="2268007" y="929050"/>
                </a:lnTo>
                <a:lnTo>
                  <a:pt x="2306869" y="907076"/>
                </a:lnTo>
                <a:lnTo>
                  <a:pt x="2343430" y="881773"/>
                </a:lnTo>
                <a:lnTo>
                  <a:pt x="2377485" y="853348"/>
                </a:lnTo>
                <a:lnTo>
                  <a:pt x="2408828" y="822005"/>
                </a:lnTo>
                <a:lnTo>
                  <a:pt x="2437254" y="787950"/>
                </a:lnTo>
                <a:lnTo>
                  <a:pt x="2462556" y="751388"/>
                </a:lnTo>
                <a:lnTo>
                  <a:pt x="2484530" y="712526"/>
                </a:lnTo>
                <a:lnTo>
                  <a:pt x="2502970" y="671568"/>
                </a:lnTo>
                <a:lnTo>
                  <a:pt x="2517669" y="628721"/>
                </a:lnTo>
                <a:lnTo>
                  <a:pt x="2528423" y="584189"/>
                </a:lnTo>
                <a:lnTo>
                  <a:pt x="2535027" y="538179"/>
                </a:lnTo>
                <a:lnTo>
                  <a:pt x="2537274" y="490896"/>
                </a:lnTo>
                <a:lnTo>
                  <a:pt x="2535027" y="443622"/>
                </a:lnTo>
                <a:lnTo>
                  <a:pt x="2528423" y="397619"/>
                </a:lnTo>
                <a:lnTo>
                  <a:pt x="2517669" y="353093"/>
                </a:lnTo>
                <a:lnTo>
                  <a:pt x="2502970" y="310249"/>
                </a:lnTo>
                <a:lnTo>
                  <a:pt x="2484530" y="269293"/>
                </a:lnTo>
                <a:lnTo>
                  <a:pt x="2462556" y="230431"/>
                </a:lnTo>
                <a:lnTo>
                  <a:pt x="2437254" y="193868"/>
                </a:lnTo>
                <a:lnTo>
                  <a:pt x="2408828" y="159811"/>
                </a:lnTo>
                <a:lnTo>
                  <a:pt x="2377485" y="128466"/>
                </a:lnTo>
                <a:lnTo>
                  <a:pt x="2343430" y="100037"/>
                </a:lnTo>
                <a:lnTo>
                  <a:pt x="2306869" y="74731"/>
                </a:lnTo>
                <a:lnTo>
                  <a:pt x="2268007" y="52754"/>
                </a:lnTo>
                <a:lnTo>
                  <a:pt x="2227049" y="34311"/>
                </a:lnTo>
                <a:lnTo>
                  <a:pt x="2184202" y="19608"/>
                </a:lnTo>
                <a:lnTo>
                  <a:pt x="2139670" y="8852"/>
                </a:lnTo>
                <a:lnTo>
                  <a:pt x="2093660" y="2247"/>
                </a:lnTo>
                <a:lnTo>
                  <a:pt x="2046377" y="0"/>
                </a:lnTo>
                <a:close/>
              </a:path>
            </a:pathLst>
          </a:custGeom>
          <a:solidFill>
            <a:srgbClr val="F8B39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63" name="Group 162" descr="PRISMA chart">
            <a:extLst>
              <a:ext uri="{FF2B5EF4-FFF2-40B4-BE49-F238E27FC236}">
                <a16:creationId xmlns:a16="http://schemas.microsoft.com/office/drawing/2014/main" id="{5CDA7338-1CBC-16FC-0CE5-C321F9DD1661}"/>
              </a:ext>
            </a:extLst>
          </p:cNvPr>
          <p:cNvGrpSpPr/>
          <p:nvPr/>
        </p:nvGrpSpPr>
        <p:grpSpPr>
          <a:xfrm>
            <a:off x="313359" y="7370394"/>
            <a:ext cx="13498076" cy="8112805"/>
            <a:chOff x="313359" y="7370394"/>
            <a:chExt cx="13498076" cy="8112805"/>
          </a:xfrm>
        </p:grpSpPr>
        <p:grpSp>
          <p:nvGrpSpPr>
            <p:cNvPr id="50" name="object 50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3120575" y="11723007"/>
              <a:ext cx="10690860" cy="2259965"/>
              <a:chOff x="3120575" y="11723007"/>
              <a:chExt cx="10690860" cy="2259965"/>
            </a:xfrm>
          </p:grpSpPr>
          <p:sp>
            <p:nvSpPr>
              <p:cNvPr id="51" name="object 51"/>
              <p:cNvSpPr/>
              <p:nvPr/>
            </p:nvSpPr>
            <p:spPr>
              <a:xfrm>
                <a:off x="11546213" y="11723007"/>
                <a:ext cx="2265045" cy="494030"/>
              </a:xfrm>
              <a:custGeom>
                <a:avLst/>
                <a:gdLst/>
                <a:ahLst/>
                <a:cxnLst/>
                <a:rect l="l" t="t" r="r" b="b"/>
                <a:pathLst>
                  <a:path w="2265044" h="494029">
                    <a:moveTo>
                      <a:pt x="2264614" y="0"/>
                    </a:moveTo>
                    <a:lnTo>
                      <a:pt x="0" y="0"/>
                    </a:lnTo>
                    <a:lnTo>
                      <a:pt x="179060" y="246879"/>
                    </a:lnTo>
                    <a:lnTo>
                      <a:pt x="0" y="493819"/>
                    </a:lnTo>
                    <a:lnTo>
                      <a:pt x="2264614" y="493819"/>
                    </a:lnTo>
                    <a:lnTo>
                      <a:pt x="2264614" y="493227"/>
                    </a:lnTo>
                    <a:lnTo>
                      <a:pt x="2085983" y="246879"/>
                    </a:lnTo>
                    <a:lnTo>
                      <a:pt x="2264614" y="592"/>
                    </a:lnTo>
                    <a:lnTo>
                      <a:pt x="2264614" y="0"/>
                    </a:lnTo>
                    <a:close/>
                  </a:path>
                </a:pathLst>
              </a:custGeom>
              <a:solidFill>
                <a:srgbClr val="A7A7B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52"/>
              <p:cNvSpPr/>
              <p:nvPr/>
            </p:nvSpPr>
            <p:spPr>
              <a:xfrm>
                <a:off x="3138673" y="12667402"/>
                <a:ext cx="8318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1850">
                    <a:moveTo>
                      <a:pt x="0" y="0"/>
                    </a:moveTo>
                    <a:lnTo>
                      <a:pt x="831542" y="0"/>
                    </a:lnTo>
                  </a:path>
                </a:pathLst>
              </a:custGeom>
              <a:ln w="3578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53"/>
              <p:cNvSpPr/>
              <p:nvPr/>
            </p:nvSpPr>
            <p:spPr>
              <a:xfrm>
                <a:off x="3898638" y="12613719"/>
                <a:ext cx="71755" cy="107950"/>
              </a:xfrm>
              <a:custGeom>
                <a:avLst/>
                <a:gdLst/>
                <a:ahLst/>
                <a:cxnLst/>
                <a:rect l="l" t="t" r="r" b="b"/>
                <a:pathLst>
                  <a:path w="71754" h="107950">
                    <a:moveTo>
                      <a:pt x="0" y="0"/>
                    </a:moveTo>
                    <a:lnTo>
                      <a:pt x="71576" y="53682"/>
                    </a:lnTo>
                    <a:lnTo>
                      <a:pt x="0" y="107365"/>
                    </a:lnTo>
                  </a:path>
                </a:pathLst>
              </a:custGeom>
              <a:ln w="3578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54"/>
              <p:cNvSpPr/>
              <p:nvPr/>
            </p:nvSpPr>
            <p:spPr>
              <a:xfrm>
                <a:off x="4032278" y="11997784"/>
                <a:ext cx="1967230" cy="1824989"/>
              </a:xfrm>
              <a:custGeom>
                <a:avLst/>
                <a:gdLst/>
                <a:ahLst/>
                <a:cxnLst/>
                <a:rect l="l" t="t" r="r" b="b"/>
                <a:pathLst>
                  <a:path w="1967229" h="1824990">
                    <a:moveTo>
                      <a:pt x="1966921" y="0"/>
                    </a:moveTo>
                    <a:lnTo>
                      <a:pt x="0" y="0"/>
                    </a:lnTo>
                    <a:lnTo>
                      <a:pt x="0" y="1824388"/>
                    </a:lnTo>
                    <a:lnTo>
                      <a:pt x="1966921" y="1824388"/>
                    </a:lnTo>
                    <a:lnTo>
                      <a:pt x="1966921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55"/>
              <p:cNvSpPr/>
              <p:nvPr/>
            </p:nvSpPr>
            <p:spPr>
              <a:xfrm>
                <a:off x="4140400" y="12096596"/>
                <a:ext cx="1997075" cy="1886585"/>
              </a:xfrm>
              <a:custGeom>
                <a:avLst/>
                <a:gdLst/>
                <a:ahLst/>
                <a:cxnLst/>
                <a:rect l="l" t="t" r="r" b="b"/>
                <a:pathLst>
                  <a:path w="1997075" h="1886584">
                    <a:moveTo>
                      <a:pt x="1996667" y="0"/>
                    </a:moveTo>
                    <a:lnTo>
                      <a:pt x="0" y="0"/>
                    </a:lnTo>
                    <a:lnTo>
                      <a:pt x="0" y="1886146"/>
                    </a:lnTo>
                    <a:lnTo>
                      <a:pt x="1996667" y="1886146"/>
                    </a:lnTo>
                    <a:lnTo>
                      <a:pt x="1996667" y="0"/>
                    </a:lnTo>
                    <a:close/>
                  </a:path>
                </a:pathLst>
              </a:custGeom>
              <a:solidFill>
                <a:srgbClr val="D2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62" name="object 6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313359" y="8060428"/>
              <a:ext cx="555625" cy="2021205"/>
            </a:xfrm>
            <a:custGeom>
              <a:avLst/>
              <a:gdLst/>
              <a:ahLst/>
              <a:cxnLst/>
              <a:rect l="l" t="t" r="r" b="b"/>
              <a:pathLst>
                <a:path w="555625" h="2021204">
                  <a:moveTo>
                    <a:pt x="277604" y="0"/>
                  </a:moveTo>
                  <a:lnTo>
                    <a:pt x="223194" y="5380"/>
                  </a:lnTo>
                  <a:lnTo>
                    <a:pt x="171370" y="21122"/>
                  </a:lnTo>
                  <a:lnTo>
                    <a:pt x="123590" y="46628"/>
                  </a:lnTo>
                  <a:lnTo>
                    <a:pt x="81309" y="81299"/>
                  </a:lnTo>
                  <a:lnTo>
                    <a:pt x="46640" y="123588"/>
                  </a:lnTo>
                  <a:lnTo>
                    <a:pt x="21131" y="171373"/>
                  </a:lnTo>
                  <a:lnTo>
                    <a:pt x="5383" y="223197"/>
                  </a:lnTo>
                  <a:lnTo>
                    <a:pt x="0" y="277598"/>
                  </a:lnTo>
                  <a:lnTo>
                    <a:pt x="0" y="1743130"/>
                  </a:lnTo>
                  <a:lnTo>
                    <a:pt x="5383" y="1797531"/>
                  </a:lnTo>
                  <a:lnTo>
                    <a:pt x="21131" y="1849355"/>
                  </a:lnTo>
                  <a:lnTo>
                    <a:pt x="46640" y="1897140"/>
                  </a:lnTo>
                  <a:lnTo>
                    <a:pt x="81309" y="1939429"/>
                  </a:lnTo>
                  <a:lnTo>
                    <a:pt x="123590" y="1974100"/>
                  </a:lnTo>
                  <a:lnTo>
                    <a:pt x="171370" y="1999606"/>
                  </a:lnTo>
                  <a:lnTo>
                    <a:pt x="223194" y="2015348"/>
                  </a:lnTo>
                  <a:lnTo>
                    <a:pt x="277604" y="2020728"/>
                  </a:lnTo>
                  <a:lnTo>
                    <a:pt x="332015" y="2015348"/>
                  </a:lnTo>
                  <a:lnTo>
                    <a:pt x="383839" y="1999606"/>
                  </a:lnTo>
                  <a:lnTo>
                    <a:pt x="431619" y="1974100"/>
                  </a:lnTo>
                  <a:lnTo>
                    <a:pt x="473900" y="1939429"/>
                  </a:lnTo>
                  <a:lnTo>
                    <a:pt x="508567" y="1897140"/>
                  </a:lnTo>
                  <a:lnTo>
                    <a:pt x="534078" y="1849355"/>
                  </a:lnTo>
                  <a:lnTo>
                    <a:pt x="549827" y="1797531"/>
                  </a:lnTo>
                  <a:lnTo>
                    <a:pt x="555211" y="1743130"/>
                  </a:lnTo>
                  <a:lnTo>
                    <a:pt x="555211" y="277598"/>
                  </a:lnTo>
                  <a:lnTo>
                    <a:pt x="549827" y="223197"/>
                  </a:lnTo>
                  <a:lnTo>
                    <a:pt x="534078" y="171373"/>
                  </a:lnTo>
                  <a:lnTo>
                    <a:pt x="508567" y="123588"/>
                  </a:lnTo>
                  <a:lnTo>
                    <a:pt x="473900" y="81299"/>
                  </a:lnTo>
                  <a:lnTo>
                    <a:pt x="431619" y="46628"/>
                  </a:lnTo>
                  <a:lnTo>
                    <a:pt x="383839" y="21122"/>
                  </a:lnTo>
                  <a:lnTo>
                    <a:pt x="332015" y="5380"/>
                  </a:lnTo>
                  <a:lnTo>
                    <a:pt x="277604" y="0"/>
                  </a:lnTo>
                  <a:close/>
                </a:path>
              </a:pathLst>
            </a:custGeom>
            <a:solidFill>
              <a:srgbClr val="CBB8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 txBox="1"/>
            <p:nvPr/>
          </p:nvSpPr>
          <p:spPr>
            <a:xfrm>
              <a:off x="374683" y="8204219"/>
              <a:ext cx="433070" cy="1733550"/>
            </a:xfrm>
            <a:prstGeom prst="rect">
              <a:avLst/>
            </a:prstGeom>
          </p:spPr>
          <p:txBody>
            <a:bodyPr vert="vert270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</a:pPr>
              <a:r>
                <a:rPr sz="2350" spc="-10" dirty="0">
                  <a:latin typeface="Arial MT"/>
                  <a:cs typeface="Arial MT"/>
                </a:rPr>
                <a:t>Identification</a:t>
              </a:r>
              <a:endParaRPr sz="2350">
                <a:latin typeface="Arial MT"/>
                <a:cs typeface="Arial MT"/>
              </a:endParaRPr>
            </a:p>
          </p:txBody>
        </p:sp>
        <p:sp>
          <p:nvSpPr>
            <p:cNvPr id="64" name="object 64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009815" y="8044962"/>
              <a:ext cx="1960245" cy="2052320"/>
            </a:xfrm>
            <a:custGeom>
              <a:avLst/>
              <a:gdLst/>
              <a:ahLst/>
              <a:cxnLst/>
              <a:rect l="l" t="t" r="r" b="b"/>
              <a:pathLst>
                <a:path w="1960245" h="2052320">
                  <a:moveTo>
                    <a:pt x="1960061" y="0"/>
                  </a:moveTo>
                  <a:lnTo>
                    <a:pt x="0" y="0"/>
                  </a:lnTo>
                  <a:lnTo>
                    <a:pt x="0" y="2051942"/>
                  </a:lnTo>
                  <a:lnTo>
                    <a:pt x="1960061" y="2051942"/>
                  </a:lnTo>
                  <a:lnTo>
                    <a:pt x="196006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4032278" y="8060452"/>
              <a:ext cx="1842135" cy="1786889"/>
            </a:xfrm>
            <a:custGeom>
              <a:avLst/>
              <a:gdLst/>
              <a:ahLst/>
              <a:cxnLst/>
              <a:rect l="l" t="t" r="r" b="b"/>
              <a:pathLst>
                <a:path w="1842135" h="1786890">
                  <a:moveTo>
                    <a:pt x="1842109" y="0"/>
                  </a:moveTo>
                  <a:lnTo>
                    <a:pt x="0" y="0"/>
                  </a:lnTo>
                  <a:lnTo>
                    <a:pt x="0" y="1786291"/>
                  </a:lnTo>
                  <a:lnTo>
                    <a:pt x="1842109" y="1786291"/>
                  </a:lnTo>
                  <a:lnTo>
                    <a:pt x="18421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 txBox="1"/>
            <p:nvPr/>
          </p:nvSpPr>
          <p:spPr>
            <a:xfrm>
              <a:off x="1103718" y="8136997"/>
              <a:ext cx="1960245" cy="2052320"/>
            </a:xfrm>
            <a:prstGeom prst="rect">
              <a:avLst/>
            </a:prstGeom>
            <a:solidFill>
              <a:srgbClr val="D2CCCC"/>
            </a:solidFill>
          </p:spPr>
          <p:txBody>
            <a:bodyPr vert="horz" wrap="square" lIns="0" tIns="19050" rIns="0" bIns="0" rtlCol="0">
              <a:spAutoFit/>
            </a:bodyPr>
            <a:lstStyle/>
            <a:p>
              <a:pPr marL="216535" marR="208915" algn="ctr">
                <a:lnSpc>
                  <a:spcPct val="106700"/>
                </a:lnSpc>
                <a:spcBef>
                  <a:spcPts val="150"/>
                </a:spcBef>
              </a:pPr>
              <a:r>
                <a:rPr sz="1100" dirty="0">
                  <a:latin typeface="Arial MT"/>
                  <a:cs typeface="Arial MT"/>
                </a:rPr>
                <a:t>Studies </a:t>
              </a:r>
              <a:r>
                <a:rPr sz="1100" spc="-20" dirty="0">
                  <a:latin typeface="Arial MT"/>
                  <a:cs typeface="Arial MT"/>
                </a:rPr>
                <a:t>from </a:t>
              </a:r>
              <a:r>
                <a:rPr sz="1100" dirty="0">
                  <a:latin typeface="Arial MT"/>
                  <a:cs typeface="Arial MT"/>
                </a:rPr>
                <a:t>databases/registers</a:t>
              </a:r>
              <a:r>
                <a:rPr sz="1100" spc="3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(n</a:t>
              </a:r>
              <a:r>
                <a:rPr sz="1100" spc="35" dirty="0">
                  <a:latin typeface="Arial MT"/>
                  <a:cs typeface="Arial MT"/>
                </a:rPr>
                <a:t> </a:t>
              </a:r>
              <a:r>
                <a:rPr sz="1100" spc="-50" dirty="0">
                  <a:latin typeface="Arial MT"/>
                  <a:cs typeface="Arial MT"/>
                </a:rPr>
                <a:t>= </a:t>
              </a:r>
              <a:r>
                <a:rPr sz="1100" spc="-10" dirty="0">
                  <a:latin typeface="Arial MT"/>
                  <a:cs typeface="Arial MT"/>
                </a:rPr>
                <a:t>8952)</a:t>
              </a:r>
              <a:endParaRPr sz="1100" dirty="0">
                <a:latin typeface="Arial MT"/>
                <a:cs typeface="Arial MT"/>
              </a:endParaRPr>
            </a:p>
            <a:p>
              <a:pPr marL="335280" marR="291465" algn="ctr">
                <a:lnSpc>
                  <a:spcPct val="106700"/>
                </a:lnSpc>
              </a:pPr>
              <a:r>
                <a:rPr sz="1100" spc="-20" dirty="0">
                  <a:latin typeface="Arial MT"/>
                  <a:cs typeface="Arial MT"/>
                </a:rPr>
                <a:t>PsycINFO</a:t>
              </a:r>
              <a:r>
                <a:rPr sz="1100" spc="-1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(n</a:t>
              </a:r>
              <a:r>
                <a:rPr sz="1100" spc="-1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=</a:t>
              </a:r>
              <a:r>
                <a:rPr sz="1100" spc="-10" dirty="0">
                  <a:latin typeface="Arial MT"/>
                  <a:cs typeface="Arial MT"/>
                </a:rPr>
                <a:t> 6153) </a:t>
              </a:r>
              <a:r>
                <a:rPr sz="1100" spc="-20" dirty="0">
                  <a:latin typeface="Arial MT"/>
                  <a:cs typeface="Arial MT"/>
                </a:rPr>
                <a:t>MEDLINE</a:t>
              </a:r>
              <a:r>
                <a:rPr sz="1100" spc="-1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(n</a:t>
              </a:r>
              <a:r>
                <a:rPr sz="1100" spc="-1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=</a:t>
              </a:r>
              <a:r>
                <a:rPr sz="1100" spc="-10" dirty="0">
                  <a:latin typeface="Arial MT"/>
                  <a:cs typeface="Arial MT"/>
                </a:rPr>
                <a:t> 1930) </a:t>
              </a:r>
              <a:r>
                <a:rPr sz="1100" dirty="0">
                  <a:latin typeface="Arial MT"/>
                  <a:cs typeface="Arial MT"/>
                </a:rPr>
                <a:t>CINAHL (n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= </a:t>
              </a:r>
              <a:r>
                <a:rPr sz="1100" spc="-20" dirty="0">
                  <a:latin typeface="Arial MT"/>
                  <a:cs typeface="Arial MT"/>
                </a:rPr>
                <a:t>798)</a:t>
              </a:r>
              <a:endParaRPr sz="1100" dirty="0">
                <a:latin typeface="Arial MT"/>
                <a:cs typeface="Arial MT"/>
              </a:endParaRPr>
            </a:p>
            <a:p>
              <a:pPr marL="231140" marR="187325" indent="-635" algn="ctr">
                <a:lnSpc>
                  <a:spcPct val="106700"/>
                </a:lnSpc>
              </a:pPr>
              <a:r>
                <a:rPr sz="1100" dirty="0">
                  <a:latin typeface="Arial MT"/>
                  <a:cs typeface="Arial MT"/>
                </a:rPr>
                <a:t>Google</a:t>
              </a:r>
              <a:r>
                <a:rPr sz="1100" spc="-1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Scholar</a:t>
              </a:r>
              <a:r>
                <a:rPr sz="1100" spc="-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(n</a:t>
              </a:r>
              <a:r>
                <a:rPr sz="1100" spc="-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=</a:t>
              </a:r>
              <a:r>
                <a:rPr sz="1100" spc="-5" dirty="0">
                  <a:latin typeface="Arial MT"/>
                  <a:cs typeface="Arial MT"/>
                </a:rPr>
                <a:t> </a:t>
              </a:r>
              <a:r>
                <a:rPr sz="1100" spc="-25" dirty="0">
                  <a:latin typeface="Arial MT"/>
                  <a:cs typeface="Arial MT"/>
                </a:rPr>
                <a:t>16) </a:t>
              </a:r>
              <a:r>
                <a:rPr sz="1100" dirty="0">
                  <a:latin typeface="Arial MT"/>
                  <a:cs typeface="Arial MT"/>
                </a:rPr>
                <a:t>Overton</a:t>
              </a:r>
              <a:r>
                <a:rPr sz="1100" spc="3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(n</a:t>
              </a:r>
              <a:r>
                <a:rPr sz="1100" spc="3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=</a:t>
              </a:r>
              <a:r>
                <a:rPr sz="1100" spc="30" dirty="0">
                  <a:latin typeface="Arial MT"/>
                  <a:cs typeface="Arial MT"/>
                </a:rPr>
                <a:t> </a:t>
              </a:r>
              <a:r>
                <a:rPr sz="1100" spc="-25" dirty="0">
                  <a:latin typeface="Arial MT"/>
                  <a:cs typeface="Arial MT"/>
                </a:rPr>
                <a:t>9) </a:t>
              </a:r>
              <a:r>
                <a:rPr sz="1100" dirty="0">
                  <a:latin typeface="Arial MT"/>
                  <a:cs typeface="Arial MT"/>
                </a:rPr>
                <a:t>ClinicalTrials.gov</a:t>
              </a:r>
              <a:r>
                <a:rPr sz="1100" spc="1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(n</a:t>
              </a:r>
              <a:r>
                <a:rPr sz="1100" spc="2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=</a:t>
              </a:r>
              <a:r>
                <a:rPr sz="1100" spc="15" dirty="0">
                  <a:latin typeface="Arial MT"/>
                  <a:cs typeface="Arial MT"/>
                </a:rPr>
                <a:t> </a:t>
              </a:r>
              <a:r>
                <a:rPr sz="1100" spc="-25" dirty="0">
                  <a:latin typeface="Arial MT"/>
                  <a:cs typeface="Arial MT"/>
                </a:rPr>
                <a:t>3) </a:t>
              </a:r>
              <a:r>
                <a:rPr sz="1100" dirty="0">
                  <a:latin typeface="Arial MT"/>
                  <a:cs typeface="Arial MT"/>
                </a:rPr>
                <a:t>PubMed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(n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=</a:t>
              </a:r>
              <a:r>
                <a:rPr sz="1100" spc="10" dirty="0">
                  <a:latin typeface="Arial MT"/>
                  <a:cs typeface="Arial MT"/>
                </a:rPr>
                <a:t> </a:t>
              </a:r>
              <a:r>
                <a:rPr sz="1100" spc="-25" dirty="0">
                  <a:latin typeface="Arial MT"/>
                  <a:cs typeface="Arial MT"/>
                </a:rPr>
                <a:t>1) </a:t>
              </a:r>
              <a:r>
                <a:rPr sz="1100" dirty="0">
                  <a:latin typeface="Arial MT"/>
                  <a:cs typeface="Arial MT"/>
                </a:rPr>
                <a:t>Unspecified (n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= </a:t>
              </a:r>
              <a:r>
                <a:rPr sz="1100" spc="-25" dirty="0">
                  <a:latin typeface="Arial MT"/>
                  <a:cs typeface="Arial MT"/>
                </a:rPr>
                <a:t>42)</a:t>
              </a:r>
              <a:endParaRPr sz="1100" dirty="0">
                <a:latin typeface="Arial MT"/>
                <a:cs typeface="Arial MT"/>
              </a:endParaRPr>
            </a:p>
          </p:txBody>
        </p:sp>
        <p:sp>
          <p:nvSpPr>
            <p:cNvPr id="67" name="object 67"/>
            <p:cNvSpPr txBox="1"/>
            <p:nvPr/>
          </p:nvSpPr>
          <p:spPr>
            <a:xfrm>
              <a:off x="4158939" y="8173842"/>
              <a:ext cx="1842135" cy="1786889"/>
            </a:xfrm>
            <a:prstGeom prst="rect">
              <a:avLst/>
            </a:prstGeom>
            <a:solidFill>
              <a:srgbClr val="D2CCCC"/>
            </a:solidFill>
          </p:spPr>
          <p:txBody>
            <a:bodyPr vert="horz" wrap="square" lIns="0" tIns="67945" rIns="0" bIns="0" rtlCol="0">
              <a:spAutoFit/>
            </a:bodyPr>
            <a:lstStyle/>
            <a:p>
              <a:pPr marL="128905" marR="121920" algn="ctr">
                <a:lnSpc>
                  <a:spcPct val="106700"/>
                </a:lnSpc>
                <a:spcBef>
                  <a:spcPts val="535"/>
                </a:spcBef>
              </a:pPr>
              <a:r>
                <a:rPr sz="1100" spc="-10" dirty="0">
                  <a:latin typeface="Arial MT"/>
                  <a:cs typeface="Arial MT"/>
                </a:rPr>
                <a:t>References</a:t>
              </a:r>
              <a:r>
                <a:rPr sz="1100" spc="-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removed (n </a:t>
              </a:r>
              <a:r>
                <a:rPr sz="1100" spc="-50" dirty="0">
                  <a:latin typeface="Arial MT"/>
                  <a:cs typeface="Arial MT"/>
                </a:rPr>
                <a:t>= </a:t>
              </a:r>
              <a:r>
                <a:rPr sz="1100" spc="-10" dirty="0">
                  <a:latin typeface="Arial MT"/>
                  <a:cs typeface="Arial MT"/>
                </a:rPr>
                <a:t>3961)</a:t>
              </a:r>
              <a:endParaRPr sz="1100" dirty="0">
                <a:latin typeface="Arial MT"/>
                <a:cs typeface="Arial MT"/>
              </a:endParaRPr>
            </a:p>
            <a:p>
              <a:pPr marL="158750" marR="151765" algn="ctr">
                <a:lnSpc>
                  <a:spcPct val="106700"/>
                </a:lnSpc>
              </a:pPr>
              <a:r>
                <a:rPr sz="1100" dirty="0">
                  <a:latin typeface="Arial MT"/>
                  <a:cs typeface="Arial MT"/>
                </a:rPr>
                <a:t>Duplicates</a:t>
              </a:r>
              <a:r>
                <a:rPr sz="1100" spc="90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identified </a:t>
              </a:r>
              <a:r>
                <a:rPr sz="1100" dirty="0">
                  <a:latin typeface="Arial MT"/>
                  <a:cs typeface="Arial MT"/>
                </a:rPr>
                <a:t>manually</a:t>
              </a:r>
              <a:r>
                <a:rPr sz="1100" spc="4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(n</a:t>
              </a:r>
              <a:r>
                <a:rPr sz="1100" spc="4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=</a:t>
              </a:r>
              <a:r>
                <a:rPr sz="1100" spc="50" dirty="0">
                  <a:latin typeface="Arial MT"/>
                  <a:cs typeface="Arial MT"/>
                </a:rPr>
                <a:t> </a:t>
              </a:r>
              <a:r>
                <a:rPr sz="1100" spc="-25" dirty="0">
                  <a:latin typeface="Arial MT"/>
                  <a:cs typeface="Arial MT"/>
                </a:rPr>
                <a:t>4) </a:t>
              </a:r>
              <a:r>
                <a:rPr sz="1100" dirty="0">
                  <a:latin typeface="Arial MT"/>
                  <a:cs typeface="Arial MT"/>
                </a:rPr>
                <a:t>Duplicates</a:t>
              </a:r>
              <a:r>
                <a:rPr sz="1100" spc="12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identified</a:t>
              </a:r>
              <a:r>
                <a:rPr sz="1100" spc="125" dirty="0">
                  <a:latin typeface="Arial MT"/>
                  <a:cs typeface="Arial MT"/>
                </a:rPr>
                <a:t> </a:t>
              </a:r>
              <a:r>
                <a:rPr sz="1100" spc="-25" dirty="0">
                  <a:latin typeface="Arial MT"/>
                  <a:cs typeface="Arial MT"/>
                </a:rPr>
                <a:t>by </a:t>
              </a:r>
              <a:r>
                <a:rPr sz="1100" spc="-10" dirty="0">
                  <a:latin typeface="Arial MT"/>
                  <a:cs typeface="Arial MT"/>
                </a:rPr>
                <a:t>Covidence </a:t>
              </a:r>
              <a:r>
                <a:rPr sz="1100" dirty="0">
                  <a:latin typeface="Arial MT"/>
                  <a:cs typeface="Arial MT"/>
                </a:rPr>
                <a:t>(n</a:t>
              </a:r>
              <a:r>
                <a:rPr sz="1100" spc="-1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=</a:t>
              </a:r>
              <a:r>
                <a:rPr sz="1100" spc="-5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3957) </a:t>
              </a:r>
              <a:r>
                <a:rPr sz="1100" dirty="0">
                  <a:latin typeface="Arial MT"/>
                  <a:cs typeface="Arial MT"/>
                </a:rPr>
                <a:t>Marked</a:t>
              </a:r>
              <a:r>
                <a:rPr sz="1100" spc="4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as</a:t>
              </a:r>
              <a:r>
                <a:rPr sz="1100" spc="4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ineligible</a:t>
              </a:r>
              <a:r>
                <a:rPr sz="1100" spc="40" dirty="0">
                  <a:latin typeface="Arial MT"/>
                  <a:cs typeface="Arial MT"/>
                </a:rPr>
                <a:t> </a:t>
              </a:r>
              <a:r>
                <a:rPr sz="1100" spc="-25" dirty="0">
                  <a:latin typeface="Arial MT"/>
                  <a:cs typeface="Arial MT"/>
                </a:rPr>
                <a:t>by </a:t>
              </a:r>
              <a:r>
                <a:rPr sz="1100" dirty="0">
                  <a:latin typeface="Arial MT"/>
                  <a:cs typeface="Arial MT"/>
                </a:rPr>
                <a:t>automation</a:t>
              </a:r>
              <a:r>
                <a:rPr sz="1100" spc="7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tools</a:t>
              </a:r>
              <a:r>
                <a:rPr sz="1100" spc="7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(n</a:t>
              </a:r>
              <a:r>
                <a:rPr sz="1100" spc="7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=</a:t>
              </a:r>
              <a:r>
                <a:rPr sz="1100" spc="70" dirty="0">
                  <a:latin typeface="Arial MT"/>
                  <a:cs typeface="Arial MT"/>
                </a:rPr>
                <a:t> </a:t>
              </a:r>
              <a:r>
                <a:rPr sz="1100" spc="-25" dirty="0">
                  <a:latin typeface="Arial MT"/>
                  <a:cs typeface="Arial MT"/>
                </a:rPr>
                <a:t>0)</a:t>
              </a:r>
              <a:endParaRPr sz="1100" dirty="0">
                <a:latin typeface="Arial MT"/>
                <a:cs typeface="Arial MT"/>
              </a:endParaRPr>
            </a:p>
          </p:txBody>
        </p:sp>
        <p:sp>
          <p:nvSpPr>
            <p:cNvPr id="68" name="object 68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313362" y="10264095"/>
              <a:ext cx="555625" cy="3523615"/>
            </a:xfrm>
            <a:custGeom>
              <a:avLst/>
              <a:gdLst/>
              <a:ahLst/>
              <a:cxnLst/>
              <a:rect l="l" t="t" r="r" b="b"/>
              <a:pathLst>
                <a:path w="555625" h="3523615">
                  <a:moveTo>
                    <a:pt x="277606" y="0"/>
                  </a:moveTo>
                  <a:lnTo>
                    <a:pt x="223194" y="5380"/>
                  </a:lnTo>
                  <a:lnTo>
                    <a:pt x="171370" y="21122"/>
                  </a:lnTo>
                  <a:lnTo>
                    <a:pt x="123590" y="46628"/>
                  </a:lnTo>
                  <a:lnTo>
                    <a:pt x="81309" y="81299"/>
                  </a:lnTo>
                  <a:lnTo>
                    <a:pt x="46641" y="123588"/>
                  </a:lnTo>
                  <a:lnTo>
                    <a:pt x="21131" y="171373"/>
                  </a:lnTo>
                  <a:lnTo>
                    <a:pt x="5383" y="223197"/>
                  </a:lnTo>
                  <a:lnTo>
                    <a:pt x="0" y="277598"/>
                  </a:lnTo>
                  <a:lnTo>
                    <a:pt x="0" y="3245883"/>
                  </a:lnTo>
                  <a:lnTo>
                    <a:pt x="5383" y="3300284"/>
                  </a:lnTo>
                  <a:lnTo>
                    <a:pt x="21131" y="3352107"/>
                  </a:lnTo>
                  <a:lnTo>
                    <a:pt x="46641" y="3399893"/>
                  </a:lnTo>
                  <a:lnTo>
                    <a:pt x="81309" y="3442182"/>
                  </a:lnTo>
                  <a:lnTo>
                    <a:pt x="123590" y="3476853"/>
                  </a:lnTo>
                  <a:lnTo>
                    <a:pt x="171370" y="3502358"/>
                  </a:lnTo>
                  <a:lnTo>
                    <a:pt x="223194" y="3518101"/>
                  </a:lnTo>
                  <a:lnTo>
                    <a:pt x="277606" y="3523481"/>
                  </a:lnTo>
                  <a:lnTo>
                    <a:pt x="332018" y="3518101"/>
                  </a:lnTo>
                  <a:lnTo>
                    <a:pt x="383842" y="3502358"/>
                  </a:lnTo>
                  <a:lnTo>
                    <a:pt x="431623" y="3476853"/>
                  </a:lnTo>
                  <a:lnTo>
                    <a:pt x="473903" y="3442182"/>
                  </a:lnTo>
                  <a:lnTo>
                    <a:pt x="508570" y="3399893"/>
                  </a:lnTo>
                  <a:lnTo>
                    <a:pt x="534078" y="3352107"/>
                  </a:lnTo>
                  <a:lnTo>
                    <a:pt x="549826" y="3300284"/>
                  </a:lnTo>
                  <a:lnTo>
                    <a:pt x="555208" y="3245883"/>
                  </a:lnTo>
                  <a:lnTo>
                    <a:pt x="555208" y="277598"/>
                  </a:lnTo>
                  <a:lnTo>
                    <a:pt x="549826" y="223197"/>
                  </a:lnTo>
                  <a:lnTo>
                    <a:pt x="534078" y="171373"/>
                  </a:lnTo>
                  <a:lnTo>
                    <a:pt x="508570" y="123588"/>
                  </a:lnTo>
                  <a:lnTo>
                    <a:pt x="473903" y="81299"/>
                  </a:lnTo>
                  <a:lnTo>
                    <a:pt x="431623" y="46628"/>
                  </a:lnTo>
                  <a:lnTo>
                    <a:pt x="383842" y="21122"/>
                  </a:lnTo>
                  <a:lnTo>
                    <a:pt x="332018" y="5380"/>
                  </a:lnTo>
                  <a:lnTo>
                    <a:pt x="277606" y="0"/>
                  </a:lnTo>
                  <a:close/>
                </a:path>
              </a:pathLst>
            </a:custGeom>
            <a:solidFill>
              <a:srgbClr val="CBB8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 txBox="1"/>
            <p:nvPr/>
          </p:nvSpPr>
          <p:spPr>
            <a:xfrm>
              <a:off x="374683" y="11271400"/>
              <a:ext cx="361637" cy="1425228"/>
            </a:xfrm>
            <a:prstGeom prst="rect">
              <a:avLst/>
            </a:prstGeom>
          </p:spPr>
          <p:txBody>
            <a:bodyPr vert="vert270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</a:pPr>
              <a:r>
                <a:rPr sz="2350" spc="-30" dirty="0">
                  <a:latin typeface="Arial MT"/>
                  <a:cs typeface="Arial MT"/>
                </a:rPr>
                <a:t>Screening</a:t>
              </a:r>
              <a:endParaRPr sz="2350" dirty="0">
                <a:latin typeface="Arial MT"/>
                <a:cs typeface="Arial MT"/>
              </a:endParaRPr>
            </a:p>
          </p:txBody>
        </p:sp>
        <p:grpSp>
          <p:nvGrpSpPr>
            <p:cNvPr id="70" name="object 70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1009815" y="10265230"/>
              <a:ext cx="2053589" cy="662305"/>
              <a:chOff x="1009815" y="10265230"/>
              <a:chExt cx="2053589" cy="662305"/>
            </a:xfrm>
          </p:grpSpPr>
          <p:sp>
            <p:nvSpPr>
              <p:cNvPr id="71" name="object 71"/>
              <p:cNvSpPr/>
              <p:nvPr/>
            </p:nvSpPr>
            <p:spPr>
              <a:xfrm>
                <a:off x="1009815" y="10265230"/>
                <a:ext cx="1957070" cy="542290"/>
              </a:xfrm>
              <a:custGeom>
                <a:avLst/>
                <a:gdLst/>
                <a:ahLst/>
                <a:cxnLst/>
                <a:rect l="l" t="t" r="r" b="b"/>
                <a:pathLst>
                  <a:path w="1957070" h="542290">
                    <a:moveTo>
                      <a:pt x="1956536" y="0"/>
                    </a:moveTo>
                    <a:lnTo>
                      <a:pt x="0" y="0"/>
                    </a:lnTo>
                    <a:lnTo>
                      <a:pt x="0" y="542072"/>
                    </a:lnTo>
                    <a:lnTo>
                      <a:pt x="1956536" y="542072"/>
                    </a:lnTo>
                    <a:lnTo>
                      <a:pt x="195653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72"/>
              <p:cNvSpPr/>
              <p:nvPr/>
            </p:nvSpPr>
            <p:spPr>
              <a:xfrm>
                <a:off x="1106670" y="10385419"/>
                <a:ext cx="1957070" cy="542290"/>
              </a:xfrm>
              <a:custGeom>
                <a:avLst/>
                <a:gdLst/>
                <a:ahLst/>
                <a:cxnLst/>
                <a:rect l="l" t="t" r="r" b="b"/>
                <a:pathLst>
                  <a:path w="1957070" h="542290">
                    <a:moveTo>
                      <a:pt x="1956536" y="0"/>
                    </a:moveTo>
                    <a:lnTo>
                      <a:pt x="0" y="0"/>
                    </a:lnTo>
                    <a:lnTo>
                      <a:pt x="0" y="542072"/>
                    </a:lnTo>
                    <a:lnTo>
                      <a:pt x="1956536" y="542072"/>
                    </a:lnTo>
                    <a:lnTo>
                      <a:pt x="1956536" y="0"/>
                    </a:lnTo>
                    <a:close/>
                  </a:path>
                </a:pathLst>
              </a:custGeom>
              <a:solidFill>
                <a:srgbClr val="D2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73" name="object 7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3138673" y="10249775"/>
              <a:ext cx="2861945" cy="675005"/>
              <a:chOff x="3138673" y="10249775"/>
              <a:chExt cx="2861945" cy="675005"/>
            </a:xfrm>
          </p:grpSpPr>
          <p:sp>
            <p:nvSpPr>
              <p:cNvPr id="74" name="object 74"/>
              <p:cNvSpPr/>
              <p:nvPr/>
            </p:nvSpPr>
            <p:spPr>
              <a:xfrm>
                <a:off x="3138673" y="10638083"/>
                <a:ext cx="8318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1850">
                    <a:moveTo>
                      <a:pt x="0" y="0"/>
                    </a:moveTo>
                    <a:lnTo>
                      <a:pt x="831542" y="0"/>
                    </a:lnTo>
                  </a:path>
                </a:pathLst>
              </a:custGeom>
              <a:ln w="3578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75"/>
              <p:cNvSpPr/>
              <p:nvPr/>
            </p:nvSpPr>
            <p:spPr>
              <a:xfrm>
                <a:off x="3898638" y="10584401"/>
                <a:ext cx="71755" cy="107950"/>
              </a:xfrm>
              <a:custGeom>
                <a:avLst/>
                <a:gdLst/>
                <a:ahLst/>
                <a:cxnLst/>
                <a:rect l="l" t="t" r="r" b="b"/>
                <a:pathLst>
                  <a:path w="71754" h="107950">
                    <a:moveTo>
                      <a:pt x="0" y="0"/>
                    </a:moveTo>
                    <a:lnTo>
                      <a:pt x="71576" y="53682"/>
                    </a:lnTo>
                    <a:lnTo>
                      <a:pt x="0" y="107365"/>
                    </a:lnTo>
                  </a:path>
                </a:pathLst>
              </a:custGeom>
              <a:ln w="3578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76"/>
              <p:cNvSpPr/>
              <p:nvPr/>
            </p:nvSpPr>
            <p:spPr>
              <a:xfrm>
                <a:off x="4032278" y="10249775"/>
                <a:ext cx="1860550" cy="573405"/>
              </a:xfrm>
              <a:custGeom>
                <a:avLst/>
                <a:gdLst/>
                <a:ahLst/>
                <a:cxnLst/>
                <a:rect l="l" t="t" r="r" b="b"/>
                <a:pathLst>
                  <a:path w="1860550" h="573404">
                    <a:moveTo>
                      <a:pt x="1859937" y="0"/>
                    </a:moveTo>
                    <a:lnTo>
                      <a:pt x="0" y="0"/>
                    </a:lnTo>
                    <a:lnTo>
                      <a:pt x="0" y="572976"/>
                    </a:lnTo>
                    <a:lnTo>
                      <a:pt x="1859937" y="572976"/>
                    </a:lnTo>
                    <a:lnTo>
                      <a:pt x="1859937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77"/>
              <p:cNvSpPr/>
              <p:nvPr/>
            </p:nvSpPr>
            <p:spPr>
              <a:xfrm>
                <a:off x="4140400" y="10351592"/>
                <a:ext cx="1860550" cy="573405"/>
              </a:xfrm>
              <a:custGeom>
                <a:avLst/>
                <a:gdLst/>
                <a:ahLst/>
                <a:cxnLst/>
                <a:rect l="l" t="t" r="r" b="b"/>
                <a:pathLst>
                  <a:path w="1860550" h="573404">
                    <a:moveTo>
                      <a:pt x="1859937" y="0"/>
                    </a:moveTo>
                    <a:lnTo>
                      <a:pt x="0" y="0"/>
                    </a:lnTo>
                    <a:lnTo>
                      <a:pt x="0" y="572976"/>
                    </a:lnTo>
                    <a:lnTo>
                      <a:pt x="1859937" y="572976"/>
                    </a:lnTo>
                    <a:lnTo>
                      <a:pt x="1859937" y="0"/>
                    </a:lnTo>
                    <a:close/>
                  </a:path>
                </a:pathLst>
              </a:custGeom>
              <a:solidFill>
                <a:srgbClr val="D2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8" name="object 78"/>
            <p:cNvSpPr txBox="1"/>
            <p:nvPr/>
          </p:nvSpPr>
          <p:spPr>
            <a:xfrm>
              <a:off x="1112304" y="10385420"/>
              <a:ext cx="1872614" cy="422275"/>
            </a:xfrm>
            <a:prstGeom prst="rect">
              <a:avLst/>
            </a:prstGeom>
            <a:solidFill>
              <a:srgbClr val="D2CCCC"/>
            </a:solidFill>
          </p:spPr>
          <p:txBody>
            <a:bodyPr vert="horz" wrap="square" lIns="0" tIns="83820" rIns="0" bIns="0" rtlCol="0">
              <a:spAutoFit/>
            </a:bodyPr>
            <a:lstStyle/>
            <a:p>
              <a:pPr marL="80010">
                <a:lnSpc>
                  <a:spcPct val="100000"/>
                </a:lnSpc>
                <a:spcBef>
                  <a:spcPts val="660"/>
                </a:spcBef>
              </a:pPr>
              <a:r>
                <a:rPr sz="1100" dirty="0">
                  <a:latin typeface="Arial MT"/>
                  <a:cs typeface="Arial MT"/>
                </a:rPr>
                <a:t>Studies</a:t>
              </a:r>
              <a:r>
                <a:rPr sz="1100" spc="-5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screened</a:t>
              </a:r>
              <a:r>
                <a:rPr sz="1100" spc="-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(n =</a:t>
              </a:r>
              <a:r>
                <a:rPr sz="1100" spc="-5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4991)</a:t>
              </a:r>
              <a:endParaRPr sz="1100" dirty="0">
                <a:latin typeface="Arial MT"/>
                <a:cs typeface="Arial MT"/>
              </a:endParaRPr>
            </a:p>
          </p:txBody>
        </p:sp>
        <p:sp>
          <p:nvSpPr>
            <p:cNvPr id="82" name="object 82"/>
            <p:cNvSpPr txBox="1"/>
            <p:nvPr/>
          </p:nvSpPr>
          <p:spPr>
            <a:xfrm>
              <a:off x="4372755" y="10432753"/>
              <a:ext cx="1395730" cy="376555"/>
            </a:xfrm>
            <a:prstGeom prst="rect">
              <a:avLst/>
            </a:prstGeom>
          </p:spPr>
          <p:txBody>
            <a:bodyPr vert="horz" wrap="square" lIns="0" tIns="5080" rIns="0" bIns="0" rtlCol="0">
              <a:spAutoFit/>
            </a:bodyPr>
            <a:lstStyle/>
            <a:p>
              <a:pPr marL="504825" marR="5080" indent="-492759">
                <a:lnSpc>
                  <a:spcPct val="106700"/>
                </a:lnSpc>
                <a:spcBef>
                  <a:spcPts val="40"/>
                </a:spcBef>
              </a:pPr>
              <a:r>
                <a:rPr sz="1100" dirty="0">
                  <a:latin typeface="Arial MT"/>
                  <a:cs typeface="Arial MT"/>
                </a:rPr>
                <a:t>Studies</a:t>
              </a:r>
              <a:r>
                <a:rPr sz="1100" spc="1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excluded</a:t>
              </a:r>
              <a:r>
                <a:rPr sz="1100" spc="1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(n</a:t>
              </a:r>
              <a:r>
                <a:rPr sz="1100" spc="15" dirty="0">
                  <a:latin typeface="Arial MT"/>
                  <a:cs typeface="Arial MT"/>
                </a:rPr>
                <a:t> </a:t>
              </a:r>
              <a:r>
                <a:rPr sz="1100" spc="-50" dirty="0">
                  <a:latin typeface="Arial MT"/>
                  <a:cs typeface="Arial MT"/>
                </a:rPr>
                <a:t>= </a:t>
              </a:r>
              <a:r>
                <a:rPr sz="1100" spc="-10" dirty="0">
                  <a:latin typeface="Arial MT"/>
                  <a:cs typeface="Arial MT"/>
                </a:rPr>
                <a:t>4809)</a:t>
              </a:r>
              <a:endParaRPr sz="1100" dirty="0">
                <a:latin typeface="Arial MT"/>
                <a:cs typeface="Arial MT"/>
              </a:endParaRPr>
            </a:p>
          </p:txBody>
        </p:sp>
        <p:grpSp>
          <p:nvGrpSpPr>
            <p:cNvPr id="83" name="object 83" descr="Arrow pointing down to text box below"/>
            <p:cNvGrpSpPr/>
            <p:nvPr/>
          </p:nvGrpSpPr>
          <p:grpSpPr>
            <a:xfrm>
              <a:off x="1021089" y="10940351"/>
              <a:ext cx="2053589" cy="994410"/>
              <a:chOff x="1021089" y="10940351"/>
              <a:chExt cx="2053589" cy="994410"/>
            </a:xfrm>
          </p:grpSpPr>
          <p:sp>
            <p:nvSpPr>
              <p:cNvPr id="84" name="object 84"/>
              <p:cNvSpPr/>
              <p:nvPr/>
            </p:nvSpPr>
            <p:spPr>
              <a:xfrm>
                <a:off x="2067456" y="10958449"/>
                <a:ext cx="0" cy="296545"/>
              </a:xfrm>
              <a:custGeom>
                <a:avLst/>
                <a:gdLst/>
                <a:ahLst/>
                <a:cxnLst/>
                <a:rect l="l" t="t" r="r" b="b"/>
                <a:pathLst>
                  <a:path h="296545">
                    <a:moveTo>
                      <a:pt x="0" y="0"/>
                    </a:moveTo>
                    <a:lnTo>
                      <a:pt x="0" y="296029"/>
                    </a:lnTo>
                  </a:path>
                </a:pathLst>
              </a:custGeom>
              <a:ln w="3578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85"/>
              <p:cNvSpPr/>
              <p:nvPr/>
            </p:nvSpPr>
            <p:spPr>
              <a:xfrm>
                <a:off x="2013774" y="11182901"/>
                <a:ext cx="107950" cy="71755"/>
              </a:xfrm>
              <a:custGeom>
                <a:avLst/>
                <a:gdLst/>
                <a:ahLst/>
                <a:cxnLst/>
                <a:rect l="l" t="t" r="r" b="b"/>
                <a:pathLst>
                  <a:path w="107950" h="71754">
                    <a:moveTo>
                      <a:pt x="107365" y="0"/>
                    </a:moveTo>
                    <a:lnTo>
                      <a:pt x="53682" y="71576"/>
                    </a:lnTo>
                    <a:lnTo>
                      <a:pt x="0" y="0"/>
                    </a:lnTo>
                  </a:path>
                </a:pathLst>
              </a:custGeom>
              <a:ln w="3578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86"/>
              <p:cNvSpPr/>
              <p:nvPr/>
            </p:nvSpPr>
            <p:spPr>
              <a:xfrm>
                <a:off x="1021089" y="11272374"/>
                <a:ext cx="1957070" cy="542290"/>
              </a:xfrm>
              <a:custGeom>
                <a:avLst/>
                <a:gdLst/>
                <a:ahLst/>
                <a:cxnLst/>
                <a:rect l="l" t="t" r="r" b="b"/>
                <a:pathLst>
                  <a:path w="1957070" h="542290">
                    <a:moveTo>
                      <a:pt x="1956542" y="0"/>
                    </a:moveTo>
                    <a:lnTo>
                      <a:pt x="0" y="0"/>
                    </a:lnTo>
                    <a:lnTo>
                      <a:pt x="0" y="542072"/>
                    </a:lnTo>
                    <a:lnTo>
                      <a:pt x="1956542" y="542072"/>
                    </a:lnTo>
                    <a:lnTo>
                      <a:pt x="195654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87"/>
              <p:cNvSpPr/>
              <p:nvPr/>
            </p:nvSpPr>
            <p:spPr>
              <a:xfrm>
                <a:off x="1117938" y="11392563"/>
                <a:ext cx="1957070" cy="542290"/>
              </a:xfrm>
              <a:custGeom>
                <a:avLst/>
                <a:gdLst/>
                <a:ahLst/>
                <a:cxnLst/>
                <a:rect l="l" t="t" r="r" b="b"/>
                <a:pathLst>
                  <a:path w="1957070" h="542290">
                    <a:moveTo>
                      <a:pt x="1956542" y="0"/>
                    </a:moveTo>
                    <a:lnTo>
                      <a:pt x="0" y="0"/>
                    </a:lnTo>
                    <a:lnTo>
                      <a:pt x="0" y="542072"/>
                    </a:lnTo>
                    <a:lnTo>
                      <a:pt x="1956542" y="542072"/>
                    </a:lnTo>
                    <a:lnTo>
                      <a:pt x="1956542" y="0"/>
                    </a:lnTo>
                    <a:close/>
                  </a:path>
                </a:pathLst>
              </a:custGeom>
              <a:solidFill>
                <a:srgbClr val="D2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8" name="object 88"/>
            <p:cNvSpPr txBox="1"/>
            <p:nvPr/>
          </p:nvSpPr>
          <p:spPr>
            <a:xfrm>
              <a:off x="1112304" y="11392563"/>
              <a:ext cx="1859914" cy="422275"/>
            </a:xfrm>
            <a:prstGeom prst="rect">
              <a:avLst/>
            </a:prstGeom>
            <a:solidFill>
              <a:srgbClr val="D2CCCC"/>
            </a:solidFill>
          </p:spPr>
          <p:txBody>
            <a:bodyPr vert="horz" wrap="square" lIns="0" tIns="64135" rIns="0" bIns="0" rtlCol="0">
              <a:spAutoFit/>
            </a:bodyPr>
            <a:lstStyle/>
            <a:p>
              <a:pPr marL="728345" marR="5715" indent="-607060">
                <a:lnSpc>
                  <a:spcPct val="106700"/>
                </a:lnSpc>
                <a:spcBef>
                  <a:spcPts val="505"/>
                </a:spcBef>
              </a:pPr>
              <a:r>
                <a:rPr sz="1100" dirty="0">
                  <a:latin typeface="Arial MT"/>
                  <a:cs typeface="Arial MT"/>
                </a:rPr>
                <a:t>Studies</a:t>
              </a:r>
              <a:r>
                <a:rPr sz="1100" spc="6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sought</a:t>
              </a:r>
              <a:r>
                <a:rPr sz="1100" spc="6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for</a:t>
              </a:r>
              <a:r>
                <a:rPr sz="1100" spc="65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retrieval (n=182)</a:t>
              </a:r>
              <a:endParaRPr sz="1100" dirty="0">
                <a:latin typeface="Arial MT"/>
                <a:cs typeface="Arial MT"/>
              </a:endParaRPr>
            </a:p>
          </p:txBody>
        </p:sp>
        <p:grpSp>
          <p:nvGrpSpPr>
            <p:cNvPr id="89" name="object 89" descr="Arrow pointing to text box on the right"/>
            <p:cNvGrpSpPr/>
            <p:nvPr/>
          </p:nvGrpSpPr>
          <p:grpSpPr>
            <a:xfrm>
              <a:off x="3149940" y="11266765"/>
              <a:ext cx="2850515" cy="614680"/>
              <a:chOff x="3149940" y="11266765"/>
              <a:chExt cx="2850515" cy="614680"/>
            </a:xfrm>
          </p:grpSpPr>
          <p:sp>
            <p:nvSpPr>
              <p:cNvPr id="90" name="object 90"/>
              <p:cNvSpPr/>
              <p:nvPr/>
            </p:nvSpPr>
            <p:spPr>
              <a:xfrm>
                <a:off x="3149940" y="11663598"/>
                <a:ext cx="8318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1850">
                    <a:moveTo>
                      <a:pt x="0" y="0"/>
                    </a:moveTo>
                    <a:lnTo>
                      <a:pt x="831542" y="0"/>
                    </a:lnTo>
                  </a:path>
                </a:pathLst>
              </a:custGeom>
              <a:ln w="3578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91"/>
              <p:cNvSpPr/>
              <p:nvPr/>
            </p:nvSpPr>
            <p:spPr>
              <a:xfrm>
                <a:off x="3909905" y="11609916"/>
                <a:ext cx="71755" cy="107950"/>
              </a:xfrm>
              <a:custGeom>
                <a:avLst/>
                <a:gdLst/>
                <a:ahLst/>
                <a:cxnLst/>
                <a:rect l="l" t="t" r="r" b="b"/>
                <a:pathLst>
                  <a:path w="71754" h="107950">
                    <a:moveTo>
                      <a:pt x="0" y="0"/>
                    </a:moveTo>
                    <a:lnTo>
                      <a:pt x="71576" y="53682"/>
                    </a:lnTo>
                    <a:lnTo>
                      <a:pt x="0" y="107365"/>
                    </a:lnTo>
                  </a:path>
                </a:pathLst>
              </a:custGeom>
              <a:ln w="3578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92"/>
              <p:cNvSpPr/>
              <p:nvPr/>
            </p:nvSpPr>
            <p:spPr>
              <a:xfrm>
                <a:off x="4032278" y="11266765"/>
                <a:ext cx="1859914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1859914" h="488950">
                    <a:moveTo>
                      <a:pt x="1859764" y="0"/>
                    </a:moveTo>
                    <a:lnTo>
                      <a:pt x="0" y="0"/>
                    </a:lnTo>
                    <a:lnTo>
                      <a:pt x="0" y="488809"/>
                    </a:lnTo>
                    <a:lnTo>
                      <a:pt x="1859764" y="488809"/>
                    </a:lnTo>
                    <a:lnTo>
                      <a:pt x="1859764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93"/>
              <p:cNvSpPr/>
              <p:nvPr/>
            </p:nvSpPr>
            <p:spPr>
              <a:xfrm>
                <a:off x="4140400" y="11392561"/>
                <a:ext cx="1859914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1859914" h="488950">
                    <a:moveTo>
                      <a:pt x="1859764" y="0"/>
                    </a:moveTo>
                    <a:lnTo>
                      <a:pt x="0" y="0"/>
                    </a:lnTo>
                    <a:lnTo>
                      <a:pt x="0" y="488809"/>
                    </a:lnTo>
                    <a:lnTo>
                      <a:pt x="1859764" y="488809"/>
                    </a:lnTo>
                    <a:lnTo>
                      <a:pt x="1859764" y="0"/>
                    </a:lnTo>
                    <a:close/>
                  </a:path>
                </a:pathLst>
              </a:custGeom>
              <a:solidFill>
                <a:srgbClr val="D2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4" name="object 94"/>
            <p:cNvSpPr txBox="1"/>
            <p:nvPr/>
          </p:nvSpPr>
          <p:spPr>
            <a:xfrm>
              <a:off x="4209119" y="11522925"/>
              <a:ext cx="1722755" cy="197485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</a:pPr>
              <a:r>
                <a:rPr sz="1100" dirty="0">
                  <a:latin typeface="Arial MT"/>
                  <a:cs typeface="Arial MT"/>
                </a:rPr>
                <a:t>Studies</a:t>
              </a:r>
              <a:r>
                <a:rPr sz="1100" spc="6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not</a:t>
              </a:r>
              <a:r>
                <a:rPr sz="1100" spc="6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retrieved</a:t>
              </a:r>
              <a:r>
                <a:rPr sz="1100" spc="65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(n=0)</a:t>
              </a:r>
              <a:endParaRPr sz="1100" dirty="0">
                <a:latin typeface="Arial MT"/>
                <a:cs typeface="Arial MT"/>
              </a:endParaRPr>
            </a:p>
          </p:txBody>
        </p:sp>
        <p:grpSp>
          <p:nvGrpSpPr>
            <p:cNvPr id="95" name="object 95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1009815" y="12276177"/>
              <a:ext cx="2053589" cy="662305"/>
              <a:chOff x="1009815" y="12276177"/>
              <a:chExt cx="2053925" cy="662479"/>
            </a:xfrm>
          </p:grpSpPr>
          <p:sp>
            <p:nvSpPr>
              <p:cNvPr id="96" name="object 96"/>
              <p:cNvSpPr/>
              <p:nvPr/>
            </p:nvSpPr>
            <p:spPr>
              <a:xfrm>
                <a:off x="1009815" y="12276177"/>
                <a:ext cx="1957070" cy="542290"/>
              </a:xfrm>
              <a:custGeom>
                <a:avLst/>
                <a:gdLst/>
                <a:ahLst/>
                <a:cxnLst/>
                <a:rect l="l" t="t" r="r" b="b"/>
                <a:pathLst>
                  <a:path w="1957070" h="542290">
                    <a:moveTo>
                      <a:pt x="1956536" y="0"/>
                    </a:moveTo>
                    <a:lnTo>
                      <a:pt x="0" y="0"/>
                    </a:lnTo>
                    <a:lnTo>
                      <a:pt x="0" y="542072"/>
                    </a:lnTo>
                    <a:lnTo>
                      <a:pt x="1956536" y="542072"/>
                    </a:lnTo>
                    <a:lnTo>
                      <a:pt x="195653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97"/>
              <p:cNvSpPr/>
              <p:nvPr/>
            </p:nvSpPr>
            <p:spPr>
              <a:xfrm>
                <a:off x="1106670" y="12396366"/>
                <a:ext cx="1957070" cy="542290"/>
              </a:xfrm>
              <a:custGeom>
                <a:avLst/>
                <a:gdLst/>
                <a:ahLst/>
                <a:cxnLst/>
                <a:rect l="l" t="t" r="r" b="b"/>
                <a:pathLst>
                  <a:path w="1957070" h="542290">
                    <a:moveTo>
                      <a:pt x="1956536" y="0"/>
                    </a:moveTo>
                    <a:lnTo>
                      <a:pt x="0" y="0"/>
                    </a:lnTo>
                    <a:lnTo>
                      <a:pt x="0" y="542072"/>
                    </a:lnTo>
                    <a:lnTo>
                      <a:pt x="1956536" y="542072"/>
                    </a:lnTo>
                    <a:lnTo>
                      <a:pt x="1956536" y="0"/>
                    </a:lnTo>
                    <a:close/>
                  </a:path>
                </a:pathLst>
              </a:custGeom>
              <a:solidFill>
                <a:srgbClr val="D2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8" name="object 98"/>
            <p:cNvSpPr txBox="1"/>
            <p:nvPr/>
          </p:nvSpPr>
          <p:spPr>
            <a:xfrm>
              <a:off x="1420873" y="12464098"/>
              <a:ext cx="1329055" cy="376555"/>
            </a:xfrm>
            <a:prstGeom prst="rect">
              <a:avLst/>
            </a:prstGeom>
          </p:spPr>
          <p:txBody>
            <a:bodyPr vert="horz" wrap="square" lIns="0" tIns="5080" rIns="0" bIns="0" rtlCol="0">
              <a:spAutoFit/>
            </a:bodyPr>
            <a:lstStyle/>
            <a:p>
              <a:pPr marL="102235" marR="5080" indent="-90170">
                <a:lnSpc>
                  <a:spcPct val="106700"/>
                </a:lnSpc>
                <a:spcBef>
                  <a:spcPts val="40"/>
                </a:spcBef>
              </a:pPr>
              <a:r>
                <a:rPr sz="1100" dirty="0">
                  <a:latin typeface="Arial MT"/>
                  <a:cs typeface="Arial MT"/>
                </a:rPr>
                <a:t>Studies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spc="-20" dirty="0">
                  <a:latin typeface="Arial MT"/>
                  <a:cs typeface="Arial MT"/>
                </a:rPr>
                <a:t>assessed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spc="-25" dirty="0">
                  <a:latin typeface="Arial MT"/>
                  <a:cs typeface="Arial MT"/>
                </a:rPr>
                <a:t>for </a:t>
              </a:r>
              <a:r>
                <a:rPr sz="1100" spc="10" dirty="0">
                  <a:latin typeface="Arial MT"/>
                  <a:cs typeface="Arial MT"/>
                </a:rPr>
                <a:t>eligibility</a:t>
              </a:r>
              <a:r>
                <a:rPr sz="1100" spc="160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(n=182)</a:t>
              </a:r>
              <a:endParaRPr sz="1100" dirty="0">
                <a:latin typeface="Arial MT"/>
                <a:cs typeface="Arial MT"/>
              </a:endParaRPr>
            </a:p>
          </p:txBody>
        </p:sp>
        <p:grpSp>
          <p:nvGrpSpPr>
            <p:cNvPr id="165" name="Group 164" descr="Studies excluded. ">
              <a:extLst>
                <a:ext uri="{FF2B5EF4-FFF2-40B4-BE49-F238E27FC236}">
                  <a16:creationId xmlns:a16="http://schemas.microsoft.com/office/drawing/2014/main" id="{2ED06B01-9CD8-88CD-F03F-92DE56175ACB}"/>
                </a:ext>
              </a:extLst>
            </p:cNvPr>
            <p:cNvGrpSpPr/>
            <p:nvPr/>
          </p:nvGrpSpPr>
          <p:grpSpPr>
            <a:xfrm>
              <a:off x="4208331" y="12130045"/>
              <a:ext cx="1892581" cy="1793133"/>
              <a:chOff x="4208331" y="12130045"/>
              <a:chExt cx="1892581" cy="1793133"/>
            </a:xfrm>
          </p:grpSpPr>
          <p:sp>
            <p:nvSpPr>
              <p:cNvPr id="99" name="object 99"/>
              <p:cNvSpPr txBox="1"/>
              <p:nvPr/>
            </p:nvSpPr>
            <p:spPr>
              <a:xfrm>
                <a:off x="4382728" y="12130045"/>
                <a:ext cx="1515110" cy="444674"/>
              </a:xfrm>
              <a:prstGeom prst="rect">
                <a:avLst/>
              </a:prstGeom>
            </p:spPr>
            <p:txBody>
              <a:bodyPr vert="horz" wrap="square" lIns="0" tIns="6985" rIns="0" bIns="0" rtlCol="0">
                <a:spAutoFit/>
              </a:bodyPr>
              <a:lstStyle/>
              <a:p>
                <a:pPr marL="41275" marR="5080" indent="-29209" algn="just">
                  <a:lnSpc>
                    <a:spcPct val="107600"/>
                  </a:lnSpc>
                  <a:spcBef>
                    <a:spcPts val="55"/>
                  </a:spcBef>
                </a:pPr>
                <a:r>
                  <a:rPr sz="900" b="1" spc="-10" dirty="0">
                    <a:latin typeface="Arial"/>
                    <a:cs typeface="Arial"/>
                  </a:rPr>
                  <a:t>Studies</a:t>
                </a:r>
                <a:r>
                  <a:rPr sz="900" b="1" spc="5" dirty="0">
                    <a:latin typeface="Arial"/>
                    <a:cs typeface="Arial"/>
                  </a:rPr>
                  <a:t> </a:t>
                </a:r>
                <a:r>
                  <a:rPr sz="900" b="1" spc="-10" dirty="0">
                    <a:latin typeface="Arial"/>
                    <a:cs typeface="Arial"/>
                  </a:rPr>
                  <a:t>excluded</a:t>
                </a:r>
                <a:r>
                  <a:rPr sz="900" b="1" spc="10" dirty="0">
                    <a:latin typeface="Arial"/>
                    <a:cs typeface="Arial"/>
                  </a:rPr>
                  <a:t> </a:t>
                </a:r>
                <a:r>
                  <a:rPr sz="900" b="1" dirty="0">
                    <a:latin typeface="Arial"/>
                    <a:cs typeface="Arial"/>
                  </a:rPr>
                  <a:t>(n</a:t>
                </a:r>
                <a:r>
                  <a:rPr sz="900" b="1" spc="5" dirty="0">
                    <a:latin typeface="Arial"/>
                    <a:cs typeface="Arial"/>
                  </a:rPr>
                  <a:t> </a:t>
                </a:r>
                <a:r>
                  <a:rPr sz="900" b="1" dirty="0">
                    <a:latin typeface="Arial"/>
                    <a:cs typeface="Arial"/>
                  </a:rPr>
                  <a:t>=</a:t>
                </a:r>
                <a:r>
                  <a:rPr sz="900" b="1" spc="10" dirty="0">
                    <a:latin typeface="Arial"/>
                    <a:cs typeface="Arial"/>
                  </a:rPr>
                  <a:t> </a:t>
                </a:r>
                <a:r>
                  <a:rPr lang="en-GB" sz="900" b="1" spc="-20" dirty="0">
                    <a:latin typeface="Arial"/>
                    <a:cs typeface="Arial"/>
                  </a:rPr>
                  <a:t>1</a:t>
                </a:r>
                <a:r>
                  <a:rPr sz="900" b="1" spc="-20" dirty="0">
                    <a:latin typeface="Arial"/>
                    <a:cs typeface="Arial"/>
                  </a:rPr>
                  <a:t>09) </a:t>
                </a:r>
                <a:r>
                  <a:rPr sz="900" dirty="0">
                    <a:latin typeface="Arial MT"/>
                    <a:cs typeface="Arial MT"/>
                  </a:rPr>
                  <a:t>Not</a:t>
                </a:r>
                <a:r>
                  <a:rPr sz="900" spc="6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empirical</a:t>
                </a:r>
                <a:r>
                  <a:rPr sz="900" spc="6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study</a:t>
                </a:r>
                <a:r>
                  <a:rPr sz="900" spc="6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(n</a:t>
                </a:r>
                <a:r>
                  <a:rPr sz="900" spc="6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=</a:t>
                </a:r>
                <a:r>
                  <a:rPr sz="900" spc="60" dirty="0">
                    <a:latin typeface="Arial MT"/>
                    <a:cs typeface="Arial MT"/>
                  </a:rPr>
                  <a:t> </a:t>
                </a:r>
                <a:r>
                  <a:rPr sz="900" spc="-25" dirty="0">
                    <a:latin typeface="Arial MT"/>
                    <a:cs typeface="Arial MT"/>
                  </a:rPr>
                  <a:t>17) </a:t>
                </a:r>
                <a:r>
                  <a:rPr sz="900" dirty="0">
                    <a:latin typeface="Arial MT"/>
                    <a:cs typeface="Arial MT"/>
                  </a:rPr>
                  <a:t>Article</a:t>
                </a:r>
                <a:r>
                  <a:rPr sz="900" spc="6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not</a:t>
                </a:r>
                <a:r>
                  <a:rPr sz="900" spc="7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traceable</a:t>
                </a:r>
                <a:r>
                  <a:rPr sz="900" spc="65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(n</a:t>
                </a:r>
                <a:r>
                  <a:rPr sz="900" spc="7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=</a:t>
                </a:r>
                <a:r>
                  <a:rPr sz="900" spc="70" dirty="0">
                    <a:latin typeface="Arial MT"/>
                    <a:cs typeface="Arial MT"/>
                  </a:rPr>
                  <a:t> </a:t>
                </a:r>
                <a:r>
                  <a:rPr sz="900" spc="-25" dirty="0">
                    <a:latin typeface="Arial MT"/>
                    <a:cs typeface="Arial MT"/>
                  </a:rPr>
                  <a:t>2)</a:t>
                </a:r>
                <a:endParaRPr sz="900" dirty="0">
                  <a:latin typeface="Arial MT"/>
                  <a:cs typeface="Arial MT"/>
                </a:endParaRPr>
              </a:p>
            </p:txBody>
          </p:sp>
          <p:sp>
            <p:nvSpPr>
              <p:cNvPr id="100" name="object 100"/>
              <p:cNvSpPr txBox="1"/>
              <p:nvPr/>
            </p:nvSpPr>
            <p:spPr>
              <a:xfrm>
                <a:off x="4313179" y="12572926"/>
                <a:ext cx="1682750" cy="168910"/>
              </a:xfrm>
              <a:prstGeom prst="rect">
                <a:avLst/>
              </a:prstGeom>
            </p:spPr>
            <p:txBody>
              <a:bodyPr vert="horz" wrap="square" lIns="0" tIns="1778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40"/>
                  </a:spcBef>
                </a:pPr>
                <a:r>
                  <a:rPr sz="900" dirty="0">
                    <a:latin typeface="Arial MT"/>
                    <a:cs typeface="Arial MT"/>
                  </a:rPr>
                  <a:t>Conference</a:t>
                </a:r>
                <a:r>
                  <a:rPr sz="900" spc="35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presentation</a:t>
                </a:r>
                <a:r>
                  <a:rPr sz="900" spc="45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(n</a:t>
                </a:r>
                <a:r>
                  <a:rPr sz="900" spc="5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=</a:t>
                </a:r>
                <a:r>
                  <a:rPr sz="900" spc="45" dirty="0">
                    <a:latin typeface="Arial MT"/>
                    <a:cs typeface="Arial MT"/>
                  </a:rPr>
                  <a:t> </a:t>
                </a:r>
                <a:r>
                  <a:rPr sz="900" spc="-25" dirty="0">
                    <a:latin typeface="Arial MT"/>
                    <a:cs typeface="Arial MT"/>
                  </a:rPr>
                  <a:t>1)</a:t>
                </a:r>
                <a:endParaRPr sz="900" dirty="0">
                  <a:latin typeface="Arial MT"/>
                  <a:cs typeface="Arial MT"/>
                </a:endParaRPr>
              </a:p>
            </p:txBody>
          </p:sp>
          <p:sp>
            <p:nvSpPr>
              <p:cNvPr id="101" name="object 101"/>
              <p:cNvSpPr txBox="1"/>
              <p:nvPr/>
            </p:nvSpPr>
            <p:spPr>
              <a:xfrm>
                <a:off x="4208331" y="12720553"/>
                <a:ext cx="1892300" cy="168910"/>
              </a:xfrm>
              <a:prstGeom prst="rect">
                <a:avLst/>
              </a:prstGeom>
            </p:spPr>
            <p:txBody>
              <a:bodyPr vert="horz" wrap="square" lIns="0" tIns="1778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40"/>
                  </a:spcBef>
                </a:pPr>
                <a:r>
                  <a:rPr sz="900" dirty="0">
                    <a:latin typeface="Arial MT"/>
                    <a:cs typeface="Arial MT"/>
                  </a:rPr>
                  <a:t>Article</a:t>
                </a:r>
                <a:r>
                  <a:rPr sz="900" spc="3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is</a:t>
                </a:r>
                <a:r>
                  <a:rPr sz="900" spc="4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a</a:t>
                </a:r>
                <a:r>
                  <a:rPr sz="900" spc="4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secondary</a:t>
                </a:r>
                <a:r>
                  <a:rPr sz="900" spc="4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review</a:t>
                </a:r>
                <a:r>
                  <a:rPr sz="900" spc="4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(n</a:t>
                </a:r>
                <a:r>
                  <a:rPr sz="900" spc="4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=</a:t>
                </a:r>
                <a:r>
                  <a:rPr sz="900" spc="40" dirty="0">
                    <a:latin typeface="Arial MT"/>
                    <a:cs typeface="Arial MT"/>
                  </a:rPr>
                  <a:t> </a:t>
                </a:r>
                <a:r>
                  <a:rPr sz="900" spc="-25" dirty="0">
                    <a:latin typeface="Arial MT"/>
                    <a:cs typeface="Arial MT"/>
                  </a:rPr>
                  <a:t>9)</a:t>
                </a:r>
                <a:endParaRPr sz="900" dirty="0">
                  <a:latin typeface="Arial MT"/>
                  <a:cs typeface="Arial MT"/>
                </a:endParaRPr>
              </a:p>
            </p:txBody>
          </p:sp>
          <p:sp>
            <p:nvSpPr>
              <p:cNvPr id="102" name="object 102"/>
              <p:cNvSpPr txBox="1"/>
              <p:nvPr/>
            </p:nvSpPr>
            <p:spPr>
              <a:xfrm>
                <a:off x="4216998" y="12868179"/>
                <a:ext cx="1875155" cy="168910"/>
              </a:xfrm>
              <a:prstGeom prst="rect">
                <a:avLst/>
              </a:prstGeom>
            </p:spPr>
            <p:txBody>
              <a:bodyPr vert="horz" wrap="square" lIns="0" tIns="1778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40"/>
                  </a:spcBef>
                </a:pPr>
                <a:r>
                  <a:rPr sz="900" spc="10" dirty="0">
                    <a:latin typeface="Arial MT"/>
                    <a:cs typeface="Arial MT"/>
                  </a:rPr>
                  <a:t>Unrelated</a:t>
                </a:r>
                <a:r>
                  <a:rPr sz="900" spc="45" dirty="0">
                    <a:latin typeface="Arial MT"/>
                    <a:cs typeface="Arial MT"/>
                  </a:rPr>
                  <a:t> </a:t>
                </a:r>
                <a:r>
                  <a:rPr sz="900" spc="10" dirty="0">
                    <a:latin typeface="Arial MT"/>
                    <a:cs typeface="Arial MT"/>
                  </a:rPr>
                  <a:t>to</a:t>
                </a:r>
                <a:r>
                  <a:rPr sz="900" spc="50" dirty="0">
                    <a:latin typeface="Arial MT"/>
                    <a:cs typeface="Arial MT"/>
                  </a:rPr>
                  <a:t> </a:t>
                </a:r>
                <a:r>
                  <a:rPr sz="900" spc="10" dirty="0">
                    <a:latin typeface="Arial MT"/>
                    <a:cs typeface="Arial MT"/>
                  </a:rPr>
                  <a:t>learning</a:t>
                </a:r>
                <a:r>
                  <a:rPr sz="900" spc="50" dirty="0">
                    <a:latin typeface="Arial MT"/>
                    <a:cs typeface="Arial MT"/>
                  </a:rPr>
                  <a:t> </a:t>
                </a:r>
                <a:r>
                  <a:rPr sz="900" spc="10" dirty="0">
                    <a:latin typeface="Arial MT"/>
                    <a:cs typeface="Arial MT"/>
                  </a:rPr>
                  <a:t>disability</a:t>
                </a:r>
                <a:r>
                  <a:rPr sz="900" spc="50" dirty="0">
                    <a:latin typeface="Arial MT"/>
                    <a:cs typeface="Arial MT"/>
                  </a:rPr>
                  <a:t> </a:t>
                </a:r>
                <a:r>
                  <a:rPr sz="900" spc="10" dirty="0">
                    <a:latin typeface="Arial MT"/>
                    <a:cs typeface="Arial MT"/>
                  </a:rPr>
                  <a:t>(n</a:t>
                </a:r>
                <a:r>
                  <a:rPr sz="900" spc="50" dirty="0">
                    <a:latin typeface="Arial MT"/>
                    <a:cs typeface="Arial MT"/>
                  </a:rPr>
                  <a:t> </a:t>
                </a:r>
                <a:r>
                  <a:rPr sz="900" spc="-50" dirty="0">
                    <a:latin typeface="Arial MT"/>
                    <a:cs typeface="Arial MT"/>
                  </a:rPr>
                  <a:t>=</a:t>
                </a:r>
                <a:endParaRPr sz="900" dirty="0">
                  <a:latin typeface="Arial MT"/>
                  <a:cs typeface="Arial MT"/>
                </a:endParaRPr>
              </a:p>
            </p:txBody>
          </p:sp>
          <p:sp>
            <p:nvSpPr>
              <p:cNvPr id="103" name="object 103"/>
              <p:cNvSpPr txBox="1"/>
              <p:nvPr/>
            </p:nvSpPr>
            <p:spPr>
              <a:xfrm>
                <a:off x="5037613" y="13015807"/>
                <a:ext cx="204470" cy="168910"/>
              </a:xfrm>
              <a:prstGeom prst="rect">
                <a:avLst/>
              </a:prstGeom>
            </p:spPr>
            <p:txBody>
              <a:bodyPr vert="horz" wrap="square" lIns="0" tIns="1778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40"/>
                  </a:spcBef>
                </a:pPr>
                <a:r>
                  <a:rPr sz="900" spc="-25" dirty="0">
                    <a:latin typeface="Arial MT"/>
                    <a:cs typeface="Arial MT"/>
                  </a:rPr>
                  <a:t>20)</a:t>
                </a:r>
                <a:endParaRPr sz="900" dirty="0">
                  <a:latin typeface="Arial MT"/>
                  <a:cs typeface="Arial MT"/>
                </a:endParaRPr>
              </a:p>
            </p:txBody>
          </p:sp>
          <p:sp>
            <p:nvSpPr>
              <p:cNvPr id="104" name="object 104"/>
              <p:cNvSpPr txBox="1"/>
              <p:nvPr/>
            </p:nvSpPr>
            <p:spPr>
              <a:xfrm>
                <a:off x="4208612" y="13163433"/>
                <a:ext cx="1892300" cy="168910"/>
              </a:xfrm>
              <a:prstGeom prst="rect">
                <a:avLst/>
              </a:prstGeom>
            </p:spPr>
            <p:txBody>
              <a:bodyPr vert="horz" wrap="square" lIns="0" tIns="1778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40"/>
                  </a:spcBef>
                </a:pPr>
                <a:r>
                  <a:rPr sz="900" dirty="0">
                    <a:latin typeface="Arial MT"/>
                    <a:cs typeface="Arial MT"/>
                  </a:rPr>
                  <a:t>No</a:t>
                </a:r>
                <a:r>
                  <a:rPr sz="900" spc="75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explanations</a:t>
                </a:r>
                <a:r>
                  <a:rPr sz="900" spc="75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for</a:t>
                </a:r>
                <a:r>
                  <a:rPr sz="900" spc="75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screening</a:t>
                </a:r>
                <a:r>
                  <a:rPr sz="900" spc="75" dirty="0">
                    <a:latin typeface="Arial MT"/>
                    <a:cs typeface="Arial MT"/>
                  </a:rPr>
                  <a:t> </a:t>
                </a:r>
                <a:r>
                  <a:rPr sz="900" spc="-20" dirty="0">
                    <a:latin typeface="Arial MT"/>
                    <a:cs typeface="Arial MT"/>
                  </a:rPr>
                  <a:t>take-</a:t>
                </a:r>
                <a:endParaRPr sz="900" dirty="0">
                  <a:latin typeface="Arial MT"/>
                  <a:cs typeface="Arial MT"/>
                </a:endParaRPr>
              </a:p>
            </p:txBody>
          </p:sp>
          <p:sp>
            <p:nvSpPr>
              <p:cNvPr id="105" name="object 105"/>
              <p:cNvSpPr txBox="1"/>
              <p:nvPr/>
            </p:nvSpPr>
            <p:spPr>
              <a:xfrm>
                <a:off x="4839381" y="13311060"/>
                <a:ext cx="600710" cy="168910"/>
              </a:xfrm>
              <a:prstGeom prst="rect">
                <a:avLst/>
              </a:prstGeom>
            </p:spPr>
            <p:txBody>
              <a:bodyPr vert="horz" wrap="square" lIns="0" tIns="1778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40"/>
                  </a:spcBef>
                </a:pPr>
                <a:r>
                  <a:rPr sz="900" dirty="0">
                    <a:latin typeface="Arial MT"/>
                    <a:cs typeface="Arial MT"/>
                  </a:rPr>
                  <a:t>up</a:t>
                </a:r>
                <a:r>
                  <a:rPr sz="900" spc="5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(n</a:t>
                </a:r>
                <a:r>
                  <a:rPr sz="900" spc="1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=</a:t>
                </a:r>
                <a:r>
                  <a:rPr sz="900" spc="5" dirty="0">
                    <a:latin typeface="Arial MT"/>
                    <a:cs typeface="Arial MT"/>
                  </a:rPr>
                  <a:t> </a:t>
                </a:r>
                <a:r>
                  <a:rPr sz="900" spc="-25" dirty="0">
                    <a:latin typeface="Arial MT"/>
                    <a:cs typeface="Arial MT"/>
                  </a:rPr>
                  <a:t>37)</a:t>
                </a:r>
                <a:endParaRPr sz="900">
                  <a:latin typeface="Arial MT"/>
                  <a:cs typeface="Arial MT"/>
                </a:endParaRPr>
              </a:p>
            </p:txBody>
          </p:sp>
          <p:sp>
            <p:nvSpPr>
              <p:cNvPr id="106" name="object 106"/>
              <p:cNvSpPr txBox="1"/>
              <p:nvPr/>
            </p:nvSpPr>
            <p:spPr>
              <a:xfrm>
                <a:off x="4230210" y="13458687"/>
                <a:ext cx="1849120" cy="168910"/>
              </a:xfrm>
              <a:prstGeom prst="rect">
                <a:avLst/>
              </a:prstGeom>
            </p:spPr>
            <p:txBody>
              <a:bodyPr vert="horz" wrap="square" lIns="0" tIns="1778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40"/>
                  </a:spcBef>
                </a:pPr>
                <a:r>
                  <a:rPr sz="900" spc="10" dirty="0">
                    <a:latin typeface="Arial MT"/>
                    <a:cs typeface="Arial MT"/>
                  </a:rPr>
                  <a:t>Not</a:t>
                </a:r>
                <a:r>
                  <a:rPr sz="900" spc="60" dirty="0">
                    <a:latin typeface="Arial MT"/>
                    <a:cs typeface="Arial MT"/>
                  </a:rPr>
                  <a:t> </a:t>
                </a:r>
                <a:r>
                  <a:rPr sz="900" spc="10" dirty="0">
                    <a:latin typeface="Arial MT"/>
                    <a:cs typeface="Arial MT"/>
                  </a:rPr>
                  <a:t>related</a:t>
                </a:r>
                <a:r>
                  <a:rPr sz="900" spc="65" dirty="0">
                    <a:latin typeface="Arial MT"/>
                    <a:cs typeface="Arial MT"/>
                  </a:rPr>
                  <a:t> </a:t>
                </a:r>
                <a:r>
                  <a:rPr sz="900" spc="10" dirty="0">
                    <a:latin typeface="Arial MT"/>
                    <a:cs typeface="Arial MT"/>
                  </a:rPr>
                  <a:t>to</a:t>
                </a:r>
                <a:r>
                  <a:rPr sz="900" spc="60" dirty="0">
                    <a:latin typeface="Arial MT"/>
                    <a:cs typeface="Arial MT"/>
                  </a:rPr>
                  <a:t> </a:t>
                </a:r>
                <a:r>
                  <a:rPr sz="900" spc="10" dirty="0">
                    <a:latin typeface="Arial MT"/>
                    <a:cs typeface="Arial MT"/>
                  </a:rPr>
                  <a:t>learning</a:t>
                </a:r>
                <a:r>
                  <a:rPr sz="900" spc="65" dirty="0">
                    <a:latin typeface="Arial MT"/>
                    <a:cs typeface="Arial MT"/>
                  </a:rPr>
                  <a:t> </a:t>
                </a:r>
                <a:r>
                  <a:rPr sz="900" spc="10" dirty="0">
                    <a:latin typeface="Arial MT"/>
                    <a:cs typeface="Arial MT"/>
                  </a:rPr>
                  <a:t>disability</a:t>
                </a:r>
                <a:r>
                  <a:rPr sz="900" spc="60" dirty="0">
                    <a:latin typeface="Arial MT"/>
                    <a:cs typeface="Arial MT"/>
                  </a:rPr>
                  <a:t> </a:t>
                </a:r>
                <a:r>
                  <a:rPr sz="900" spc="-25" dirty="0">
                    <a:latin typeface="Arial MT"/>
                    <a:cs typeface="Arial MT"/>
                  </a:rPr>
                  <a:t>or</a:t>
                </a:r>
                <a:endParaRPr sz="900" dirty="0">
                  <a:latin typeface="Arial MT"/>
                  <a:cs typeface="Arial MT"/>
                </a:endParaRPr>
              </a:p>
            </p:txBody>
          </p:sp>
          <p:sp>
            <p:nvSpPr>
              <p:cNvPr id="107" name="object 107"/>
              <p:cNvSpPr txBox="1"/>
              <p:nvPr/>
            </p:nvSpPr>
            <p:spPr>
              <a:xfrm>
                <a:off x="4504211" y="13606313"/>
                <a:ext cx="1271270" cy="316865"/>
              </a:xfrm>
              <a:prstGeom prst="rect">
                <a:avLst/>
              </a:prstGeom>
            </p:spPr>
            <p:txBody>
              <a:bodyPr vert="horz" wrap="square" lIns="0" tIns="6985" rIns="0" bIns="0" rtlCol="0">
                <a:spAutoFit/>
              </a:bodyPr>
              <a:lstStyle/>
              <a:p>
                <a:pPr marL="122555" marR="5080" indent="-110489">
                  <a:lnSpc>
                    <a:spcPct val="107600"/>
                  </a:lnSpc>
                  <a:spcBef>
                    <a:spcPts val="55"/>
                  </a:spcBef>
                </a:pPr>
                <a:r>
                  <a:rPr sz="900" dirty="0">
                    <a:latin typeface="Arial MT"/>
                    <a:cs typeface="Arial MT"/>
                  </a:rPr>
                  <a:t>cancer</a:t>
                </a:r>
                <a:r>
                  <a:rPr sz="900" spc="-15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screening</a:t>
                </a:r>
                <a:r>
                  <a:rPr sz="900" spc="-1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(n</a:t>
                </a:r>
                <a:r>
                  <a:rPr sz="900" spc="-1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=</a:t>
                </a:r>
                <a:r>
                  <a:rPr sz="900" spc="-10" dirty="0">
                    <a:latin typeface="Arial MT"/>
                    <a:cs typeface="Arial MT"/>
                  </a:rPr>
                  <a:t> </a:t>
                </a:r>
                <a:r>
                  <a:rPr sz="900" spc="-25" dirty="0">
                    <a:latin typeface="Arial MT"/>
                    <a:cs typeface="Arial MT"/>
                  </a:rPr>
                  <a:t>4) </a:t>
                </a:r>
                <a:r>
                  <a:rPr sz="900" dirty="0">
                    <a:latin typeface="Arial MT"/>
                    <a:cs typeface="Arial MT"/>
                  </a:rPr>
                  <a:t>Other</a:t>
                </a:r>
                <a:r>
                  <a:rPr sz="900" spc="15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reason</a:t>
                </a:r>
                <a:r>
                  <a:rPr sz="900" spc="20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(n</a:t>
                </a:r>
                <a:r>
                  <a:rPr sz="900" spc="15" dirty="0">
                    <a:latin typeface="Arial MT"/>
                    <a:cs typeface="Arial MT"/>
                  </a:rPr>
                  <a:t> </a:t>
                </a:r>
                <a:r>
                  <a:rPr sz="900" dirty="0">
                    <a:latin typeface="Arial MT"/>
                    <a:cs typeface="Arial MT"/>
                  </a:rPr>
                  <a:t>=</a:t>
                </a:r>
                <a:r>
                  <a:rPr sz="900" spc="20" dirty="0">
                    <a:latin typeface="Arial MT"/>
                    <a:cs typeface="Arial MT"/>
                  </a:rPr>
                  <a:t> </a:t>
                </a:r>
                <a:r>
                  <a:rPr sz="900" spc="-25" dirty="0">
                    <a:latin typeface="Arial MT"/>
                    <a:cs typeface="Arial MT"/>
                  </a:rPr>
                  <a:t>3)</a:t>
                </a:r>
                <a:endParaRPr sz="900">
                  <a:latin typeface="Arial MT"/>
                  <a:cs typeface="Arial MT"/>
                </a:endParaRPr>
              </a:p>
            </p:txBody>
          </p:sp>
        </p:grpSp>
        <p:sp>
          <p:nvSpPr>
            <p:cNvPr id="108" name="object 108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313366" y="13890110"/>
              <a:ext cx="555625" cy="1470025"/>
            </a:xfrm>
            <a:custGeom>
              <a:avLst/>
              <a:gdLst/>
              <a:ahLst/>
              <a:cxnLst/>
              <a:rect l="l" t="t" r="r" b="b"/>
              <a:pathLst>
                <a:path w="555625" h="1470025">
                  <a:moveTo>
                    <a:pt x="277604" y="0"/>
                  </a:moveTo>
                  <a:lnTo>
                    <a:pt x="223193" y="5380"/>
                  </a:lnTo>
                  <a:lnTo>
                    <a:pt x="171370" y="21122"/>
                  </a:lnTo>
                  <a:lnTo>
                    <a:pt x="123590" y="46628"/>
                  </a:lnTo>
                  <a:lnTo>
                    <a:pt x="81309" y="81299"/>
                  </a:lnTo>
                  <a:lnTo>
                    <a:pt x="46641" y="123588"/>
                  </a:lnTo>
                  <a:lnTo>
                    <a:pt x="21131" y="171373"/>
                  </a:lnTo>
                  <a:lnTo>
                    <a:pt x="5383" y="223197"/>
                  </a:lnTo>
                  <a:lnTo>
                    <a:pt x="0" y="277598"/>
                  </a:lnTo>
                  <a:lnTo>
                    <a:pt x="0" y="1191823"/>
                  </a:lnTo>
                  <a:lnTo>
                    <a:pt x="5383" y="1246236"/>
                  </a:lnTo>
                  <a:lnTo>
                    <a:pt x="21131" y="1298060"/>
                  </a:lnTo>
                  <a:lnTo>
                    <a:pt x="46641" y="1345841"/>
                  </a:lnTo>
                  <a:lnTo>
                    <a:pt x="81309" y="1388122"/>
                  </a:lnTo>
                  <a:lnTo>
                    <a:pt x="123590" y="1422789"/>
                  </a:lnTo>
                  <a:lnTo>
                    <a:pt x="171370" y="1448297"/>
                  </a:lnTo>
                  <a:lnTo>
                    <a:pt x="223193" y="1464044"/>
                  </a:lnTo>
                  <a:lnTo>
                    <a:pt x="277604" y="1469427"/>
                  </a:lnTo>
                  <a:lnTo>
                    <a:pt x="332014" y="1464044"/>
                  </a:lnTo>
                  <a:lnTo>
                    <a:pt x="383838" y="1448297"/>
                  </a:lnTo>
                  <a:lnTo>
                    <a:pt x="431621" y="1422789"/>
                  </a:lnTo>
                  <a:lnTo>
                    <a:pt x="473905" y="1388122"/>
                  </a:lnTo>
                  <a:lnTo>
                    <a:pt x="508571" y="1345841"/>
                  </a:lnTo>
                  <a:lnTo>
                    <a:pt x="534080" y="1298060"/>
                  </a:lnTo>
                  <a:lnTo>
                    <a:pt x="549827" y="1246236"/>
                  </a:lnTo>
                  <a:lnTo>
                    <a:pt x="555210" y="1191823"/>
                  </a:lnTo>
                  <a:lnTo>
                    <a:pt x="555210" y="277598"/>
                  </a:lnTo>
                  <a:lnTo>
                    <a:pt x="549827" y="223197"/>
                  </a:lnTo>
                  <a:lnTo>
                    <a:pt x="534080" y="171373"/>
                  </a:lnTo>
                  <a:lnTo>
                    <a:pt x="508571" y="123588"/>
                  </a:lnTo>
                  <a:lnTo>
                    <a:pt x="473905" y="81299"/>
                  </a:lnTo>
                  <a:lnTo>
                    <a:pt x="431621" y="46628"/>
                  </a:lnTo>
                  <a:lnTo>
                    <a:pt x="383838" y="21122"/>
                  </a:lnTo>
                  <a:lnTo>
                    <a:pt x="332014" y="5380"/>
                  </a:lnTo>
                  <a:lnTo>
                    <a:pt x="277604" y="0"/>
                  </a:lnTo>
                  <a:close/>
                </a:path>
              </a:pathLst>
            </a:custGeom>
            <a:solidFill>
              <a:srgbClr val="CBB8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 txBox="1"/>
            <p:nvPr/>
          </p:nvSpPr>
          <p:spPr>
            <a:xfrm>
              <a:off x="374688" y="14044655"/>
              <a:ext cx="433070" cy="1160780"/>
            </a:xfrm>
            <a:prstGeom prst="rect">
              <a:avLst/>
            </a:prstGeom>
          </p:spPr>
          <p:txBody>
            <a:bodyPr vert="vert270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</a:pPr>
              <a:r>
                <a:rPr sz="2350" spc="-10" dirty="0">
                  <a:latin typeface="Arial MT"/>
                  <a:cs typeface="Arial MT"/>
                </a:rPr>
                <a:t>Included</a:t>
              </a:r>
              <a:endParaRPr sz="2350">
                <a:latin typeface="Arial MT"/>
                <a:cs typeface="Arial MT"/>
              </a:endParaRPr>
            </a:p>
          </p:txBody>
        </p:sp>
        <p:grpSp>
          <p:nvGrpSpPr>
            <p:cNvPr id="115" name="object 115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1084708" y="14161129"/>
              <a:ext cx="2054860" cy="1322070"/>
              <a:chOff x="1084708" y="14161129"/>
              <a:chExt cx="2054860" cy="1322070"/>
            </a:xfrm>
          </p:grpSpPr>
          <p:sp>
            <p:nvSpPr>
              <p:cNvPr id="116" name="object 116"/>
              <p:cNvSpPr/>
              <p:nvPr/>
            </p:nvSpPr>
            <p:spPr>
              <a:xfrm>
                <a:off x="1084708" y="14161129"/>
                <a:ext cx="1958975" cy="1185545"/>
              </a:xfrm>
              <a:custGeom>
                <a:avLst/>
                <a:gdLst/>
                <a:ahLst/>
                <a:cxnLst/>
                <a:rect l="l" t="t" r="r" b="b"/>
                <a:pathLst>
                  <a:path w="1958975" h="1185544">
                    <a:moveTo>
                      <a:pt x="1958636" y="0"/>
                    </a:moveTo>
                    <a:lnTo>
                      <a:pt x="0" y="0"/>
                    </a:lnTo>
                    <a:lnTo>
                      <a:pt x="0" y="1185369"/>
                    </a:lnTo>
                    <a:lnTo>
                      <a:pt x="1958636" y="1185369"/>
                    </a:lnTo>
                    <a:lnTo>
                      <a:pt x="195863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117"/>
              <p:cNvSpPr/>
              <p:nvPr/>
            </p:nvSpPr>
            <p:spPr>
              <a:xfrm>
                <a:off x="1181563" y="14281306"/>
                <a:ext cx="1957705" cy="1202055"/>
              </a:xfrm>
              <a:custGeom>
                <a:avLst/>
                <a:gdLst/>
                <a:ahLst/>
                <a:cxnLst/>
                <a:rect l="l" t="t" r="r" b="b"/>
                <a:pathLst>
                  <a:path w="1957705" h="1202055">
                    <a:moveTo>
                      <a:pt x="1957496" y="0"/>
                    </a:moveTo>
                    <a:lnTo>
                      <a:pt x="0" y="0"/>
                    </a:lnTo>
                    <a:lnTo>
                      <a:pt x="0" y="1201724"/>
                    </a:lnTo>
                    <a:lnTo>
                      <a:pt x="1957496" y="1201724"/>
                    </a:lnTo>
                    <a:lnTo>
                      <a:pt x="1957496" y="0"/>
                    </a:lnTo>
                    <a:close/>
                  </a:path>
                </a:pathLst>
              </a:custGeom>
              <a:solidFill>
                <a:srgbClr val="D2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66" name="Group 165" descr="Total studies included">
              <a:extLst>
                <a:ext uri="{FF2B5EF4-FFF2-40B4-BE49-F238E27FC236}">
                  <a16:creationId xmlns:a16="http://schemas.microsoft.com/office/drawing/2014/main" id="{7C3B50BB-6D53-9215-D720-DF1D5D3ABE91}"/>
                </a:ext>
              </a:extLst>
            </p:cNvPr>
            <p:cNvGrpSpPr/>
            <p:nvPr/>
          </p:nvGrpSpPr>
          <p:grpSpPr>
            <a:xfrm>
              <a:off x="1232734" y="14317726"/>
              <a:ext cx="1854835" cy="913252"/>
              <a:chOff x="1232734" y="14317726"/>
              <a:chExt cx="1854835" cy="913252"/>
            </a:xfrm>
          </p:grpSpPr>
          <p:sp>
            <p:nvSpPr>
              <p:cNvPr id="118" name="object 118"/>
              <p:cNvSpPr txBox="1"/>
              <p:nvPr/>
            </p:nvSpPr>
            <p:spPr>
              <a:xfrm>
                <a:off x="1373579" y="14317726"/>
                <a:ext cx="1573530" cy="376555"/>
              </a:xfrm>
              <a:prstGeom prst="rect">
                <a:avLst/>
              </a:prstGeom>
            </p:spPr>
            <p:txBody>
              <a:bodyPr vert="horz" wrap="square" lIns="0" tIns="5080" rIns="0" bIns="0" rtlCol="0">
                <a:spAutoFit/>
              </a:bodyPr>
              <a:lstStyle/>
              <a:p>
                <a:pPr marL="14604" marR="5080" indent="-2540">
                  <a:lnSpc>
                    <a:spcPct val="106700"/>
                  </a:lnSpc>
                  <a:spcBef>
                    <a:spcPts val="40"/>
                  </a:spcBef>
                </a:pPr>
                <a:r>
                  <a:rPr sz="1100" dirty="0">
                    <a:latin typeface="Arial MT"/>
                    <a:cs typeface="Arial MT"/>
                  </a:rPr>
                  <a:t>Total</a:t>
                </a:r>
                <a:r>
                  <a:rPr sz="1100" spc="75" dirty="0">
                    <a:latin typeface="Arial MT"/>
                    <a:cs typeface="Arial MT"/>
                  </a:rPr>
                  <a:t> </a:t>
                </a:r>
                <a:r>
                  <a:rPr sz="1100" dirty="0">
                    <a:latin typeface="Arial MT"/>
                    <a:cs typeface="Arial MT"/>
                  </a:rPr>
                  <a:t>studies</a:t>
                </a:r>
                <a:r>
                  <a:rPr sz="1100" spc="75" dirty="0">
                    <a:latin typeface="Arial MT"/>
                    <a:cs typeface="Arial MT"/>
                  </a:rPr>
                  <a:t> </a:t>
                </a:r>
                <a:r>
                  <a:rPr sz="1100" dirty="0">
                    <a:latin typeface="Arial MT"/>
                    <a:cs typeface="Arial MT"/>
                  </a:rPr>
                  <a:t>included</a:t>
                </a:r>
                <a:r>
                  <a:rPr sz="1100" spc="75" dirty="0">
                    <a:latin typeface="Arial MT"/>
                    <a:cs typeface="Arial MT"/>
                  </a:rPr>
                  <a:t> </a:t>
                </a:r>
                <a:r>
                  <a:rPr sz="1100" spc="-25" dirty="0">
                    <a:latin typeface="Arial MT"/>
                    <a:cs typeface="Arial MT"/>
                  </a:rPr>
                  <a:t>in </a:t>
                </a:r>
                <a:r>
                  <a:rPr sz="1100" dirty="0">
                    <a:latin typeface="Arial MT"/>
                    <a:cs typeface="Arial MT"/>
                  </a:rPr>
                  <a:t>combined</a:t>
                </a:r>
                <a:r>
                  <a:rPr sz="1100" spc="70" dirty="0">
                    <a:latin typeface="Arial MT"/>
                    <a:cs typeface="Arial MT"/>
                  </a:rPr>
                  <a:t> </a:t>
                </a:r>
                <a:r>
                  <a:rPr sz="1100" dirty="0">
                    <a:latin typeface="Arial MT"/>
                    <a:cs typeface="Arial MT"/>
                  </a:rPr>
                  <a:t>review</a:t>
                </a:r>
                <a:r>
                  <a:rPr sz="1100" spc="70" dirty="0">
                    <a:latin typeface="Arial MT"/>
                    <a:cs typeface="Arial MT"/>
                  </a:rPr>
                  <a:t> </a:t>
                </a:r>
                <a:r>
                  <a:rPr sz="1100" spc="-10" dirty="0">
                    <a:latin typeface="Arial MT"/>
                    <a:cs typeface="Arial MT"/>
                  </a:rPr>
                  <a:t>(n=73)</a:t>
                </a:r>
                <a:endParaRPr sz="1100" dirty="0">
                  <a:latin typeface="Arial MT"/>
                  <a:cs typeface="Arial MT"/>
                </a:endParaRPr>
              </a:p>
            </p:txBody>
          </p:sp>
          <p:sp>
            <p:nvSpPr>
              <p:cNvPr id="119" name="object 119"/>
              <p:cNvSpPr txBox="1"/>
              <p:nvPr/>
            </p:nvSpPr>
            <p:spPr>
              <a:xfrm>
                <a:off x="1232734" y="14854552"/>
                <a:ext cx="1854835" cy="197485"/>
              </a:xfrm>
              <a:prstGeom prst="rect">
                <a:avLst/>
              </a:prstGeom>
            </p:spPr>
            <p:txBody>
              <a:bodyPr vert="horz" wrap="square" lIns="0" tIns="1587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25"/>
                  </a:spcBef>
                </a:pPr>
                <a:r>
                  <a:rPr sz="1100" b="1" spc="-25" dirty="0">
                    <a:latin typeface="Arial"/>
                    <a:cs typeface="Arial"/>
                  </a:rPr>
                  <a:t>Studies</a:t>
                </a:r>
                <a:r>
                  <a:rPr sz="1100" b="1" spc="-30" dirty="0">
                    <a:latin typeface="Arial"/>
                    <a:cs typeface="Arial"/>
                  </a:rPr>
                  <a:t> </a:t>
                </a:r>
                <a:r>
                  <a:rPr sz="1100" b="1" spc="-25" dirty="0">
                    <a:latin typeface="Arial"/>
                    <a:cs typeface="Arial"/>
                  </a:rPr>
                  <a:t>included </a:t>
                </a:r>
                <a:r>
                  <a:rPr sz="1100" b="1" dirty="0">
                    <a:latin typeface="Arial"/>
                    <a:cs typeface="Arial"/>
                  </a:rPr>
                  <a:t>relevant</a:t>
                </a:r>
                <a:r>
                  <a:rPr sz="1100" b="1" spc="-30" dirty="0">
                    <a:latin typeface="Arial"/>
                    <a:cs typeface="Arial"/>
                  </a:rPr>
                  <a:t> </a:t>
                </a:r>
                <a:r>
                  <a:rPr sz="1100" b="1" spc="-25" dirty="0">
                    <a:latin typeface="Arial"/>
                    <a:cs typeface="Arial"/>
                  </a:rPr>
                  <a:t>to</a:t>
                </a:r>
                <a:endParaRPr sz="1100" dirty="0">
                  <a:latin typeface="Arial"/>
                  <a:cs typeface="Arial"/>
                </a:endParaRPr>
              </a:p>
            </p:txBody>
          </p:sp>
          <p:sp>
            <p:nvSpPr>
              <p:cNvPr id="120" name="object 120"/>
              <p:cNvSpPr txBox="1"/>
              <p:nvPr/>
            </p:nvSpPr>
            <p:spPr>
              <a:xfrm>
                <a:off x="1473112" y="15033493"/>
                <a:ext cx="1374140" cy="197485"/>
              </a:xfrm>
              <a:prstGeom prst="rect">
                <a:avLst/>
              </a:prstGeom>
            </p:spPr>
            <p:txBody>
              <a:bodyPr vert="horz" wrap="square" lIns="0" tIns="1587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25"/>
                  </a:spcBef>
                </a:pPr>
                <a:r>
                  <a:rPr sz="1100" b="1" spc="-10" dirty="0">
                    <a:latin typeface="Arial"/>
                    <a:cs typeface="Arial"/>
                  </a:rPr>
                  <a:t>breast</a:t>
                </a:r>
                <a:r>
                  <a:rPr sz="1100" b="1" spc="-5" dirty="0">
                    <a:latin typeface="Arial"/>
                    <a:cs typeface="Arial"/>
                  </a:rPr>
                  <a:t> </a:t>
                </a:r>
                <a:r>
                  <a:rPr sz="1100" b="1" spc="-50" dirty="0">
                    <a:latin typeface="Arial"/>
                    <a:cs typeface="Arial"/>
                  </a:rPr>
                  <a:t>cancer</a:t>
                </a:r>
                <a:r>
                  <a:rPr sz="1100" b="1" spc="-5" dirty="0">
                    <a:latin typeface="Arial"/>
                    <a:cs typeface="Arial"/>
                  </a:rPr>
                  <a:t> </a:t>
                </a:r>
                <a:r>
                  <a:rPr sz="1100" b="1" spc="-10" dirty="0">
                    <a:latin typeface="Arial"/>
                    <a:cs typeface="Arial"/>
                  </a:rPr>
                  <a:t>(n=36)</a:t>
                </a:r>
                <a:endParaRPr sz="1100" dirty="0">
                  <a:latin typeface="Arial"/>
                  <a:cs typeface="Arial"/>
                </a:endParaRPr>
              </a:p>
            </p:txBody>
          </p:sp>
        </p:grpSp>
        <p:sp>
          <p:nvSpPr>
            <p:cNvPr id="147" name="object 147"/>
            <p:cNvSpPr txBox="1"/>
            <p:nvPr/>
          </p:nvSpPr>
          <p:spPr>
            <a:xfrm>
              <a:off x="1197673" y="7370394"/>
              <a:ext cx="4163695" cy="68453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4300" b="1" spc="-275" dirty="0">
                  <a:latin typeface="Verdana"/>
                  <a:cs typeface="Verdana"/>
                </a:rPr>
                <a:t>PRISMA</a:t>
              </a:r>
              <a:r>
                <a:rPr sz="4300" b="1" spc="-250" dirty="0">
                  <a:latin typeface="Verdana"/>
                  <a:cs typeface="Verdana"/>
                </a:rPr>
                <a:t> </a:t>
              </a:r>
              <a:r>
                <a:rPr sz="4300" b="1" spc="45" dirty="0">
                  <a:latin typeface="Verdana"/>
                  <a:cs typeface="Verdana"/>
                </a:rPr>
                <a:t>Chart</a:t>
              </a:r>
              <a:endParaRPr sz="4300" dirty="0">
                <a:latin typeface="Verdana"/>
                <a:cs typeface="Verdana"/>
              </a:endParaRPr>
            </a:p>
          </p:txBody>
        </p:sp>
      </p:grpSp>
      <p:grpSp>
        <p:nvGrpSpPr>
          <p:cNvPr id="159" name="Group 158" descr="Results &amp; Findings: Barriers.">
            <a:extLst>
              <a:ext uri="{FF2B5EF4-FFF2-40B4-BE49-F238E27FC236}">
                <a16:creationId xmlns:a16="http://schemas.microsoft.com/office/drawing/2014/main" id="{E80F5956-5DF2-BA6D-23F8-EA8F1D67AF72}"/>
              </a:ext>
            </a:extLst>
          </p:cNvPr>
          <p:cNvGrpSpPr/>
          <p:nvPr/>
        </p:nvGrpSpPr>
        <p:grpSpPr>
          <a:xfrm>
            <a:off x="6268332" y="9764345"/>
            <a:ext cx="4977759" cy="3492829"/>
            <a:chOff x="6268332" y="9764345"/>
            <a:chExt cx="4977759" cy="3492829"/>
          </a:xfrm>
        </p:grpSpPr>
        <p:sp>
          <p:nvSpPr>
            <p:cNvPr id="22" name="object 22"/>
            <p:cNvSpPr txBox="1"/>
            <p:nvPr/>
          </p:nvSpPr>
          <p:spPr>
            <a:xfrm>
              <a:off x="8319064" y="9764345"/>
              <a:ext cx="2596515" cy="91313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25"/>
                </a:spcBef>
              </a:pPr>
              <a:r>
                <a:rPr sz="1100" b="1" spc="-20" dirty="0">
                  <a:latin typeface="Arial"/>
                  <a:cs typeface="Arial"/>
                </a:rPr>
                <a:t>Embarrasment </a:t>
              </a:r>
              <a:r>
                <a:rPr sz="1100" b="1" spc="-10" dirty="0">
                  <a:latin typeface="Arial"/>
                  <a:cs typeface="Arial"/>
                </a:rPr>
                <a:t>and</a:t>
              </a:r>
              <a:r>
                <a:rPr sz="1100" b="1" spc="-15" dirty="0">
                  <a:latin typeface="Arial"/>
                  <a:cs typeface="Arial"/>
                </a:rPr>
                <a:t> </a:t>
              </a:r>
              <a:r>
                <a:rPr sz="1100" b="1" spc="-20" dirty="0">
                  <a:latin typeface="Arial"/>
                  <a:cs typeface="Arial"/>
                </a:rPr>
                <a:t>Fear</a:t>
              </a:r>
              <a:endParaRPr sz="1100" dirty="0">
                <a:latin typeface="Arial"/>
                <a:cs typeface="Arial"/>
              </a:endParaRPr>
            </a:p>
            <a:p>
              <a:pPr marL="12065" marR="5080" algn="ctr">
                <a:lnSpc>
                  <a:spcPct val="106700"/>
                </a:lnSpc>
              </a:pPr>
              <a:r>
                <a:rPr sz="1100" dirty="0">
                  <a:latin typeface="Arial MT"/>
                  <a:cs typeface="Arial MT"/>
                </a:rPr>
                <a:t>Women</a:t>
              </a:r>
              <a:r>
                <a:rPr sz="1100" spc="70" dirty="0">
                  <a:latin typeface="Arial MT"/>
                  <a:cs typeface="Arial MT"/>
                </a:rPr>
                <a:t> </a:t>
              </a:r>
              <a:r>
                <a:rPr sz="1100" spc="60" dirty="0">
                  <a:latin typeface="Arial MT"/>
                  <a:cs typeface="Arial MT"/>
                </a:rPr>
                <a:t>with</a:t>
              </a:r>
              <a:r>
                <a:rPr sz="1100" spc="7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Learning</a:t>
              </a:r>
              <a:r>
                <a:rPr sz="1100" spc="7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Disabilities</a:t>
              </a:r>
              <a:r>
                <a:rPr sz="1100" spc="75" dirty="0">
                  <a:latin typeface="Arial MT"/>
                  <a:cs typeface="Arial MT"/>
                </a:rPr>
                <a:t> </a:t>
              </a:r>
              <a:r>
                <a:rPr sz="1100" spc="-20" dirty="0">
                  <a:latin typeface="Arial MT"/>
                  <a:cs typeface="Arial MT"/>
                </a:rPr>
                <a:t>fear </a:t>
              </a:r>
              <a:r>
                <a:rPr sz="1100" dirty="0">
                  <a:latin typeface="Arial MT"/>
                  <a:cs typeface="Arial MT"/>
                </a:rPr>
                <a:t>and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are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embarrassed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at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the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need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spc="25" dirty="0">
                  <a:latin typeface="Arial MT"/>
                  <a:cs typeface="Arial MT"/>
                </a:rPr>
                <a:t>to </a:t>
              </a:r>
              <a:r>
                <a:rPr sz="1100" dirty="0">
                  <a:latin typeface="Arial MT"/>
                  <a:cs typeface="Arial MT"/>
                </a:rPr>
                <a:t>undress</a:t>
              </a:r>
              <a:r>
                <a:rPr sz="1100" spc="4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for</a:t>
              </a:r>
              <a:r>
                <a:rPr sz="1100" spc="4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the</a:t>
              </a:r>
              <a:r>
                <a:rPr sz="1100" spc="4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examination</a:t>
              </a:r>
              <a:r>
                <a:rPr sz="1100" spc="4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and</a:t>
              </a:r>
              <a:r>
                <a:rPr sz="1100" spc="4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fear</a:t>
              </a:r>
              <a:r>
                <a:rPr sz="1100" spc="40" dirty="0">
                  <a:latin typeface="Arial MT"/>
                  <a:cs typeface="Arial MT"/>
                </a:rPr>
                <a:t> </a:t>
              </a:r>
              <a:r>
                <a:rPr sz="1100" spc="-25" dirty="0">
                  <a:latin typeface="Arial MT"/>
                  <a:cs typeface="Arial MT"/>
                </a:rPr>
                <a:t>the </a:t>
              </a:r>
              <a:r>
                <a:rPr sz="1100" spc="-10" dirty="0">
                  <a:latin typeface="Arial MT"/>
                  <a:cs typeface="Arial MT"/>
                </a:rPr>
                <a:t>pain/discomfort</a:t>
              </a:r>
              <a:endParaRPr sz="1100" dirty="0">
                <a:latin typeface="Arial MT"/>
                <a:cs typeface="Arial MT"/>
              </a:endParaRPr>
            </a:p>
          </p:txBody>
        </p:sp>
        <p:sp>
          <p:nvSpPr>
            <p:cNvPr id="24" name="object 24"/>
            <p:cNvSpPr txBox="1"/>
            <p:nvPr/>
          </p:nvSpPr>
          <p:spPr>
            <a:xfrm>
              <a:off x="6338179" y="10843722"/>
              <a:ext cx="2753360" cy="70739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638175">
                <a:lnSpc>
                  <a:spcPct val="100000"/>
                </a:lnSpc>
                <a:spcBef>
                  <a:spcPts val="125"/>
                </a:spcBef>
              </a:pPr>
              <a:r>
                <a:rPr sz="1100" b="1" spc="-55" dirty="0">
                  <a:latin typeface="Arial"/>
                  <a:cs typeface="Arial"/>
                </a:rPr>
                <a:t>Lack</a:t>
              </a:r>
              <a:r>
                <a:rPr sz="1100" b="1" spc="-10" dirty="0">
                  <a:latin typeface="Arial"/>
                  <a:cs typeface="Arial"/>
                </a:rPr>
                <a:t> </a:t>
              </a:r>
              <a:r>
                <a:rPr sz="1100" b="1" dirty="0">
                  <a:latin typeface="Arial"/>
                  <a:cs typeface="Arial"/>
                </a:rPr>
                <a:t>of</a:t>
              </a:r>
              <a:r>
                <a:rPr sz="1100" b="1" spc="-10" dirty="0">
                  <a:latin typeface="Arial"/>
                  <a:cs typeface="Arial"/>
                </a:rPr>
                <a:t> Understanding</a:t>
              </a:r>
              <a:endParaRPr sz="1100" dirty="0">
                <a:latin typeface="Arial"/>
                <a:cs typeface="Arial"/>
              </a:endParaRPr>
            </a:p>
            <a:p>
              <a:pPr marL="40005" marR="5080" indent="-27940" algn="just">
                <a:lnSpc>
                  <a:spcPct val="101400"/>
                </a:lnSpc>
              </a:pPr>
              <a:r>
                <a:rPr sz="1100" dirty="0">
                  <a:latin typeface="Arial MT"/>
                  <a:cs typeface="Arial MT"/>
                </a:rPr>
                <a:t>Women</a:t>
              </a:r>
              <a:r>
                <a:rPr sz="1100" spc="15" dirty="0">
                  <a:latin typeface="Arial MT"/>
                  <a:cs typeface="Arial MT"/>
                </a:rPr>
                <a:t> </a:t>
              </a:r>
              <a:r>
                <a:rPr sz="1100" spc="55" dirty="0">
                  <a:latin typeface="Arial MT"/>
                  <a:cs typeface="Arial MT"/>
                </a:rPr>
                <a:t>with</a:t>
              </a:r>
              <a:r>
                <a:rPr sz="1100" spc="2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Learning</a:t>
              </a:r>
              <a:r>
                <a:rPr sz="1100" spc="2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Disabilities</a:t>
              </a:r>
              <a:r>
                <a:rPr sz="1100" spc="1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and</a:t>
              </a:r>
              <a:r>
                <a:rPr sz="1100" spc="20" dirty="0">
                  <a:latin typeface="Arial MT"/>
                  <a:cs typeface="Arial MT"/>
                </a:rPr>
                <a:t> </a:t>
              </a:r>
              <a:r>
                <a:rPr sz="1100" spc="-20" dirty="0">
                  <a:latin typeface="Arial MT"/>
                  <a:cs typeface="Arial MT"/>
                </a:rPr>
                <a:t>their </a:t>
              </a:r>
              <a:r>
                <a:rPr sz="1100" spc="-10" dirty="0">
                  <a:latin typeface="Arial MT"/>
                  <a:cs typeface="Arial MT"/>
                </a:rPr>
                <a:t>caretakers</a:t>
              </a:r>
              <a:r>
                <a:rPr sz="1100" spc="1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have</a:t>
              </a:r>
              <a:r>
                <a:rPr sz="1100" spc="2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a</a:t>
              </a:r>
              <a:r>
                <a:rPr sz="1100" spc="2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limited</a:t>
              </a:r>
              <a:r>
                <a:rPr sz="1100" spc="2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understanding</a:t>
              </a:r>
              <a:r>
                <a:rPr sz="1100" spc="15" dirty="0">
                  <a:latin typeface="Arial MT"/>
                  <a:cs typeface="Arial MT"/>
                </a:rPr>
                <a:t> </a:t>
              </a:r>
              <a:r>
                <a:rPr sz="1100" spc="-25" dirty="0">
                  <a:latin typeface="Arial MT"/>
                  <a:cs typeface="Arial MT"/>
                </a:rPr>
                <a:t>of </a:t>
              </a:r>
              <a:r>
                <a:rPr sz="1100" dirty="0">
                  <a:latin typeface="Arial MT"/>
                  <a:cs typeface="Arial MT"/>
                </a:rPr>
                <a:t>breast</a:t>
              </a:r>
              <a:r>
                <a:rPr sz="1100" spc="-10" dirty="0">
                  <a:latin typeface="Arial MT"/>
                  <a:cs typeface="Arial MT"/>
                </a:rPr>
                <a:t> screening, </a:t>
              </a:r>
              <a:r>
                <a:rPr sz="1100" dirty="0">
                  <a:latin typeface="Arial MT"/>
                  <a:cs typeface="Arial MT"/>
                </a:rPr>
                <a:t>its</a:t>
              </a:r>
              <a:r>
                <a:rPr sz="1100" spc="-1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purpose</a:t>
              </a:r>
              <a:r>
                <a:rPr sz="1100" spc="-1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and</a:t>
              </a:r>
              <a:r>
                <a:rPr sz="1100" spc="-10" dirty="0">
                  <a:latin typeface="Arial MT"/>
                  <a:cs typeface="Arial MT"/>
                </a:rPr>
                <a:t> benefits</a:t>
              </a:r>
              <a:endParaRPr sz="1100" dirty="0">
                <a:latin typeface="Arial MT"/>
                <a:cs typeface="Arial MT"/>
              </a:endParaRPr>
            </a:p>
          </p:txBody>
        </p:sp>
        <p:sp>
          <p:nvSpPr>
            <p:cNvPr id="32" name="object 32"/>
            <p:cNvSpPr txBox="1"/>
            <p:nvPr/>
          </p:nvSpPr>
          <p:spPr>
            <a:xfrm>
              <a:off x="6268332" y="11779289"/>
              <a:ext cx="2395220" cy="70739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25"/>
                </a:spcBef>
              </a:pPr>
              <a:r>
                <a:rPr sz="1100" b="1" spc="-55" dirty="0">
                  <a:latin typeface="Arial"/>
                  <a:cs typeface="Arial"/>
                </a:rPr>
                <a:t>Lack</a:t>
              </a:r>
              <a:r>
                <a:rPr sz="1100" b="1" spc="-10" dirty="0">
                  <a:latin typeface="Arial"/>
                  <a:cs typeface="Arial"/>
                </a:rPr>
                <a:t> </a:t>
              </a:r>
              <a:r>
                <a:rPr sz="1100" b="1" dirty="0">
                  <a:latin typeface="Arial"/>
                  <a:cs typeface="Arial"/>
                </a:rPr>
                <a:t>of</a:t>
              </a:r>
              <a:r>
                <a:rPr sz="1100" b="1" spc="-10" dirty="0">
                  <a:latin typeface="Arial"/>
                  <a:cs typeface="Arial"/>
                </a:rPr>
                <a:t> Awareness</a:t>
              </a:r>
              <a:endParaRPr sz="1100">
                <a:latin typeface="Arial"/>
                <a:cs typeface="Arial"/>
              </a:endParaRPr>
            </a:p>
            <a:p>
              <a:pPr marL="12700" marR="5080" algn="ctr">
                <a:lnSpc>
                  <a:spcPct val="101400"/>
                </a:lnSpc>
              </a:pPr>
              <a:r>
                <a:rPr sz="1100" dirty="0">
                  <a:latin typeface="Arial MT"/>
                  <a:cs typeface="Arial MT"/>
                </a:rPr>
                <a:t>Women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spc="55" dirty="0">
                  <a:latin typeface="Arial MT"/>
                  <a:cs typeface="Arial MT"/>
                </a:rPr>
                <a:t>with</a:t>
              </a:r>
              <a:r>
                <a:rPr sz="1100" spc="3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Learning</a:t>
              </a:r>
              <a:r>
                <a:rPr sz="1100" spc="3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Disabilities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spc="-25" dirty="0">
                  <a:latin typeface="Arial MT"/>
                  <a:cs typeface="Arial MT"/>
                </a:rPr>
                <a:t>are </a:t>
              </a:r>
              <a:r>
                <a:rPr sz="1100" dirty="0">
                  <a:latin typeface="Arial MT"/>
                  <a:cs typeface="Arial MT"/>
                </a:rPr>
                <a:t>less</a:t>
              </a:r>
              <a:r>
                <a:rPr sz="1100" spc="3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likely</a:t>
              </a:r>
              <a:r>
                <a:rPr sz="1100" spc="3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to</a:t>
              </a:r>
              <a:r>
                <a:rPr sz="1100" spc="3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be</a:t>
              </a:r>
              <a:r>
                <a:rPr sz="1100" spc="3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the</a:t>
              </a:r>
              <a:r>
                <a:rPr sz="1100" spc="3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target</a:t>
              </a:r>
              <a:r>
                <a:rPr sz="1100" spc="3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of</a:t>
              </a:r>
              <a:r>
                <a:rPr sz="1100" spc="35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media- </a:t>
              </a:r>
              <a:r>
                <a:rPr sz="1100" dirty="0">
                  <a:latin typeface="Arial MT"/>
                  <a:cs typeface="Arial MT"/>
                </a:rPr>
                <a:t>led breast awareness </a:t>
              </a:r>
              <a:r>
                <a:rPr sz="1100" spc="-10" dirty="0">
                  <a:latin typeface="Arial MT"/>
                  <a:cs typeface="Arial MT"/>
                </a:rPr>
                <a:t>campaigns</a:t>
              </a:r>
              <a:endParaRPr sz="1100">
                <a:latin typeface="Arial MT"/>
                <a:cs typeface="Arial MT"/>
              </a:endParaRPr>
            </a:p>
          </p:txBody>
        </p:sp>
        <p:sp>
          <p:nvSpPr>
            <p:cNvPr id="33" name="object 33"/>
            <p:cNvSpPr txBox="1"/>
            <p:nvPr/>
          </p:nvSpPr>
          <p:spPr>
            <a:xfrm>
              <a:off x="7905052" y="12719329"/>
              <a:ext cx="3193415" cy="537845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3335" algn="ctr">
                <a:lnSpc>
                  <a:spcPct val="100000"/>
                </a:lnSpc>
                <a:spcBef>
                  <a:spcPts val="125"/>
                </a:spcBef>
              </a:pPr>
              <a:r>
                <a:rPr sz="1100" b="1" spc="-10" dirty="0">
                  <a:latin typeface="Arial"/>
                  <a:cs typeface="Arial"/>
                </a:rPr>
                <a:t>Misconceptions</a:t>
              </a:r>
              <a:endParaRPr sz="1100">
                <a:latin typeface="Arial"/>
                <a:cs typeface="Arial"/>
              </a:endParaRPr>
            </a:p>
            <a:p>
              <a:pPr marL="12700" marR="5080" indent="13335" algn="ctr">
                <a:lnSpc>
                  <a:spcPct val="101400"/>
                </a:lnSpc>
              </a:pPr>
              <a:r>
                <a:rPr sz="1100" dirty="0">
                  <a:latin typeface="Arial MT"/>
                  <a:cs typeface="Arial MT"/>
                </a:rPr>
                <a:t>Women</a:t>
              </a:r>
              <a:r>
                <a:rPr sz="1100" spc="20" dirty="0">
                  <a:latin typeface="Arial MT"/>
                  <a:cs typeface="Arial MT"/>
                </a:rPr>
                <a:t> </a:t>
              </a:r>
              <a:r>
                <a:rPr sz="1100" spc="55" dirty="0">
                  <a:latin typeface="Arial MT"/>
                  <a:cs typeface="Arial MT"/>
                </a:rPr>
                <a:t>with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Learning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Disabilities</a:t>
              </a:r>
              <a:r>
                <a:rPr sz="1100" spc="2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and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their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carers </a:t>
              </a:r>
              <a:r>
                <a:rPr sz="1100" dirty="0">
                  <a:latin typeface="Arial MT"/>
                  <a:cs typeface="Arial MT"/>
                </a:rPr>
                <a:t>believed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that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they</a:t>
              </a:r>
              <a:r>
                <a:rPr sz="1100" spc="3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are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less</a:t>
              </a:r>
              <a:r>
                <a:rPr sz="1100" spc="3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likely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to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develop</a:t>
              </a:r>
              <a:r>
                <a:rPr sz="1100" spc="30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cancer</a:t>
              </a:r>
              <a:endParaRPr sz="1100">
                <a:latin typeface="Arial MT"/>
                <a:cs typeface="Arial MT"/>
              </a:endParaRPr>
            </a:p>
          </p:txBody>
        </p:sp>
        <p:sp>
          <p:nvSpPr>
            <p:cNvPr id="35" name="object 35"/>
            <p:cNvSpPr txBox="1"/>
            <p:nvPr/>
          </p:nvSpPr>
          <p:spPr>
            <a:xfrm>
              <a:off x="9522328" y="11007290"/>
              <a:ext cx="1320165" cy="34099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sz="2050" b="1" spc="-60" dirty="0">
                  <a:latin typeface="Arial"/>
                  <a:cs typeface="Arial"/>
                </a:rPr>
                <a:t>BARRIERS</a:t>
              </a:r>
              <a:endParaRPr sz="2050">
                <a:latin typeface="Arial"/>
                <a:cs typeface="Arial"/>
              </a:endParaRPr>
            </a:p>
          </p:txBody>
        </p:sp>
        <p:sp>
          <p:nvSpPr>
            <p:cNvPr id="140" name="object 140"/>
            <p:cNvSpPr txBox="1"/>
            <p:nvPr/>
          </p:nvSpPr>
          <p:spPr>
            <a:xfrm>
              <a:off x="8877541" y="11673355"/>
              <a:ext cx="2368550" cy="877569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125"/>
                </a:spcBef>
              </a:pPr>
              <a:r>
                <a:rPr sz="1100" b="1" dirty="0">
                  <a:latin typeface="Arial"/>
                  <a:cs typeface="Arial"/>
                </a:rPr>
                <a:t>Other</a:t>
              </a:r>
              <a:r>
                <a:rPr sz="1100" b="1" spc="-15" dirty="0">
                  <a:latin typeface="Arial"/>
                  <a:cs typeface="Arial"/>
                </a:rPr>
                <a:t> </a:t>
              </a:r>
              <a:r>
                <a:rPr sz="1100" b="1" spc="-10" dirty="0">
                  <a:latin typeface="Arial"/>
                  <a:cs typeface="Arial"/>
                </a:rPr>
                <a:t>Medical Conditions</a:t>
              </a:r>
              <a:endParaRPr sz="1100">
                <a:latin typeface="Arial"/>
                <a:cs typeface="Arial"/>
              </a:endParaRPr>
            </a:p>
            <a:p>
              <a:pPr marL="12065" marR="5080" indent="-635" algn="ctr">
                <a:lnSpc>
                  <a:spcPct val="101400"/>
                </a:lnSpc>
              </a:pPr>
              <a:r>
                <a:rPr sz="1100" dirty="0">
                  <a:latin typeface="Arial MT"/>
                  <a:cs typeface="Arial MT"/>
                </a:rPr>
                <a:t>Due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to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the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competing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nature</a:t>
              </a:r>
              <a:r>
                <a:rPr sz="1100" spc="3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of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spc="-20" dirty="0">
                  <a:latin typeface="Arial MT"/>
                  <a:cs typeface="Arial MT"/>
                </a:rPr>
                <a:t>other </a:t>
              </a:r>
              <a:r>
                <a:rPr sz="1100" dirty="0">
                  <a:latin typeface="Arial MT"/>
                  <a:cs typeface="Arial MT"/>
                </a:rPr>
                <a:t>conditions, breast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spc="-20" dirty="0">
                  <a:latin typeface="Arial MT"/>
                  <a:cs typeface="Arial MT"/>
                </a:rPr>
                <a:t>care</a:t>
              </a:r>
              <a:r>
                <a:rPr sz="1100" dirty="0">
                  <a:latin typeface="Arial MT"/>
                  <a:cs typeface="Arial MT"/>
                </a:rPr>
                <a:t> generally</a:t>
              </a:r>
              <a:r>
                <a:rPr sz="1100" spc="5" dirty="0">
                  <a:latin typeface="Arial MT"/>
                  <a:cs typeface="Arial MT"/>
                </a:rPr>
                <a:t> </a:t>
              </a:r>
              <a:r>
                <a:rPr sz="1100" spc="-20" dirty="0">
                  <a:latin typeface="Arial MT"/>
                  <a:cs typeface="Arial MT"/>
                </a:rPr>
                <a:t>gets </a:t>
              </a:r>
              <a:r>
                <a:rPr sz="1100" dirty="0">
                  <a:latin typeface="Arial MT"/>
                  <a:cs typeface="Arial MT"/>
                </a:rPr>
                <a:t>overlooked</a:t>
              </a:r>
              <a:r>
                <a:rPr sz="1100" spc="25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by</a:t>
              </a:r>
              <a:r>
                <a:rPr sz="1100" spc="30" dirty="0">
                  <a:latin typeface="Arial MT"/>
                  <a:cs typeface="Arial MT"/>
                </a:rPr>
                <a:t> </a:t>
              </a:r>
              <a:r>
                <a:rPr sz="1100" dirty="0">
                  <a:latin typeface="Arial MT"/>
                  <a:cs typeface="Arial MT"/>
                </a:rPr>
                <a:t>women</a:t>
              </a:r>
              <a:r>
                <a:rPr sz="1100" spc="30" dirty="0">
                  <a:latin typeface="Arial MT"/>
                  <a:cs typeface="Arial MT"/>
                </a:rPr>
                <a:t> </a:t>
              </a:r>
              <a:r>
                <a:rPr sz="1100" spc="55" dirty="0">
                  <a:latin typeface="Arial MT"/>
                  <a:cs typeface="Arial MT"/>
                </a:rPr>
                <a:t>with</a:t>
              </a:r>
              <a:r>
                <a:rPr sz="1100" spc="30" dirty="0">
                  <a:latin typeface="Arial MT"/>
                  <a:cs typeface="Arial MT"/>
                </a:rPr>
                <a:t> </a:t>
              </a:r>
              <a:r>
                <a:rPr sz="1100" spc="-10" dirty="0">
                  <a:latin typeface="Arial MT"/>
                  <a:cs typeface="Arial MT"/>
                </a:rPr>
                <a:t>Learning Disabilities</a:t>
              </a:r>
              <a:endParaRPr sz="1100">
                <a:latin typeface="Arial MT"/>
                <a:cs typeface="Arial MT"/>
              </a:endParaRPr>
            </a:p>
          </p:txBody>
        </p:sp>
      </p:grpSp>
      <p:grpSp>
        <p:nvGrpSpPr>
          <p:cNvPr id="79" name="object 7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138673" y="9017648"/>
            <a:ext cx="849630" cy="143510"/>
            <a:chOff x="3138673" y="9017648"/>
            <a:chExt cx="849630" cy="143510"/>
          </a:xfrm>
        </p:grpSpPr>
        <p:sp>
          <p:nvSpPr>
            <p:cNvPr id="80" name="object 80"/>
            <p:cNvSpPr/>
            <p:nvPr/>
          </p:nvSpPr>
          <p:spPr>
            <a:xfrm>
              <a:off x="3138673" y="9089224"/>
              <a:ext cx="831850" cy="0"/>
            </a:xfrm>
            <a:custGeom>
              <a:avLst/>
              <a:gdLst/>
              <a:ahLst/>
              <a:cxnLst/>
              <a:rect l="l" t="t" r="r" b="b"/>
              <a:pathLst>
                <a:path w="831850">
                  <a:moveTo>
                    <a:pt x="0" y="0"/>
                  </a:moveTo>
                  <a:lnTo>
                    <a:pt x="831542" y="0"/>
                  </a:lnTo>
                </a:path>
              </a:pathLst>
            </a:custGeom>
            <a:ln w="357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3898638" y="9035542"/>
              <a:ext cx="71755" cy="107950"/>
            </a:xfrm>
            <a:custGeom>
              <a:avLst/>
              <a:gdLst/>
              <a:ahLst/>
              <a:cxnLst/>
              <a:rect l="l" t="t" r="r" b="b"/>
              <a:pathLst>
                <a:path w="71754" h="107950">
                  <a:moveTo>
                    <a:pt x="0" y="0"/>
                  </a:moveTo>
                  <a:lnTo>
                    <a:pt x="71576" y="53682"/>
                  </a:lnTo>
                  <a:lnTo>
                    <a:pt x="0" y="107365"/>
                  </a:lnTo>
                </a:path>
              </a:pathLst>
            </a:custGeom>
            <a:ln w="357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9" name="object 10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971466" y="11934635"/>
            <a:ext cx="151765" cy="2134870"/>
            <a:chOff x="1971466" y="11934635"/>
            <a:chExt cx="151765" cy="2134870"/>
          </a:xfrm>
        </p:grpSpPr>
        <p:sp>
          <p:nvSpPr>
            <p:cNvPr id="110" name="object 110"/>
            <p:cNvSpPr/>
            <p:nvPr/>
          </p:nvSpPr>
          <p:spPr>
            <a:xfrm>
              <a:off x="2051184" y="11934635"/>
              <a:ext cx="0" cy="296545"/>
            </a:xfrm>
            <a:custGeom>
              <a:avLst/>
              <a:gdLst/>
              <a:ahLst/>
              <a:cxnLst/>
              <a:rect l="l" t="t" r="r" b="b"/>
              <a:pathLst>
                <a:path h="296545">
                  <a:moveTo>
                    <a:pt x="0" y="0"/>
                  </a:moveTo>
                  <a:lnTo>
                    <a:pt x="0" y="296088"/>
                  </a:lnTo>
                </a:path>
              </a:pathLst>
            </a:custGeom>
            <a:ln w="357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997502" y="12159148"/>
              <a:ext cx="107950" cy="71755"/>
            </a:xfrm>
            <a:custGeom>
              <a:avLst/>
              <a:gdLst/>
              <a:ahLst/>
              <a:cxnLst/>
              <a:rect l="l" t="t" r="r" b="b"/>
              <a:pathLst>
                <a:path w="107950" h="71754">
                  <a:moveTo>
                    <a:pt x="107365" y="0"/>
                  </a:moveTo>
                  <a:lnTo>
                    <a:pt x="53682" y="71576"/>
                  </a:lnTo>
                  <a:lnTo>
                    <a:pt x="0" y="0"/>
                  </a:lnTo>
                </a:path>
              </a:pathLst>
            </a:custGeom>
            <a:ln w="357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2043042" y="12963729"/>
              <a:ext cx="0" cy="1087755"/>
            </a:xfrm>
            <a:custGeom>
              <a:avLst/>
              <a:gdLst/>
              <a:ahLst/>
              <a:cxnLst/>
              <a:rect l="l" t="t" r="r" b="b"/>
              <a:pathLst>
                <a:path h="1087755">
                  <a:moveTo>
                    <a:pt x="0" y="0"/>
                  </a:moveTo>
                  <a:lnTo>
                    <a:pt x="0" y="1087488"/>
                  </a:lnTo>
                </a:path>
              </a:pathLst>
            </a:custGeom>
            <a:ln w="357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989360" y="13979641"/>
              <a:ext cx="107950" cy="71755"/>
            </a:xfrm>
            <a:custGeom>
              <a:avLst/>
              <a:gdLst/>
              <a:ahLst/>
              <a:cxnLst/>
              <a:rect l="l" t="t" r="r" b="b"/>
              <a:pathLst>
                <a:path w="107950" h="71755">
                  <a:moveTo>
                    <a:pt x="107365" y="0"/>
                  </a:moveTo>
                  <a:lnTo>
                    <a:pt x="53682" y="71576"/>
                  </a:lnTo>
                  <a:lnTo>
                    <a:pt x="0" y="0"/>
                  </a:lnTo>
                </a:path>
              </a:pathLst>
            </a:custGeom>
            <a:ln w="357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1" name="object 1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477918" y="10979086"/>
            <a:ext cx="8742045" cy="9007475"/>
            <a:chOff x="5477918" y="10979086"/>
            <a:chExt cx="8742045" cy="9007475"/>
          </a:xfrm>
        </p:grpSpPr>
        <p:sp>
          <p:nvSpPr>
            <p:cNvPr id="122" name="object 122"/>
            <p:cNvSpPr/>
            <p:nvPr/>
          </p:nvSpPr>
          <p:spPr>
            <a:xfrm>
              <a:off x="13800997" y="10979086"/>
              <a:ext cx="418465" cy="952500"/>
            </a:xfrm>
            <a:custGeom>
              <a:avLst/>
              <a:gdLst/>
              <a:ahLst/>
              <a:cxnLst/>
              <a:rect l="l" t="t" r="r" b="b"/>
              <a:pathLst>
                <a:path w="418465" h="952500">
                  <a:moveTo>
                    <a:pt x="113389" y="781856"/>
                  </a:moveTo>
                  <a:lnTo>
                    <a:pt x="111063" y="781856"/>
                  </a:lnTo>
                  <a:lnTo>
                    <a:pt x="109989" y="782095"/>
                  </a:lnTo>
                  <a:lnTo>
                    <a:pt x="108915" y="782572"/>
                  </a:lnTo>
                  <a:lnTo>
                    <a:pt x="107842" y="782990"/>
                  </a:lnTo>
                  <a:lnTo>
                    <a:pt x="106887" y="783646"/>
                  </a:lnTo>
                  <a:lnTo>
                    <a:pt x="106112" y="784481"/>
                  </a:lnTo>
                  <a:lnTo>
                    <a:pt x="2863" y="888625"/>
                  </a:lnTo>
                  <a:lnTo>
                    <a:pt x="656" y="890892"/>
                  </a:lnTo>
                  <a:lnTo>
                    <a:pt x="0" y="893576"/>
                  </a:lnTo>
                  <a:lnTo>
                    <a:pt x="835" y="896618"/>
                  </a:lnTo>
                  <a:lnTo>
                    <a:pt x="1550" y="899719"/>
                  </a:lnTo>
                  <a:lnTo>
                    <a:pt x="3399" y="901807"/>
                  </a:lnTo>
                  <a:lnTo>
                    <a:pt x="6322" y="902881"/>
                  </a:lnTo>
                  <a:lnTo>
                    <a:pt x="144464" y="951973"/>
                  </a:lnTo>
                  <a:lnTo>
                    <a:pt x="146077" y="952382"/>
                  </a:lnTo>
                  <a:lnTo>
                    <a:pt x="147583" y="952382"/>
                  </a:lnTo>
                  <a:lnTo>
                    <a:pt x="149356" y="951791"/>
                  </a:lnTo>
                  <a:lnTo>
                    <a:pt x="152517" y="951195"/>
                  </a:lnTo>
                  <a:lnTo>
                    <a:pt x="154605" y="949346"/>
                  </a:lnTo>
                  <a:lnTo>
                    <a:pt x="155619" y="946304"/>
                  </a:lnTo>
                  <a:lnTo>
                    <a:pt x="155917" y="945230"/>
                  </a:lnTo>
                  <a:lnTo>
                    <a:pt x="155858" y="941890"/>
                  </a:lnTo>
                  <a:lnTo>
                    <a:pt x="155559" y="940816"/>
                  </a:lnTo>
                  <a:lnTo>
                    <a:pt x="155082" y="939862"/>
                  </a:lnTo>
                  <a:lnTo>
                    <a:pt x="154605" y="938848"/>
                  </a:lnTo>
                  <a:lnTo>
                    <a:pt x="153889" y="937953"/>
                  </a:lnTo>
                  <a:lnTo>
                    <a:pt x="153054" y="937237"/>
                  </a:lnTo>
                  <a:lnTo>
                    <a:pt x="152219" y="936462"/>
                  </a:lnTo>
                  <a:lnTo>
                    <a:pt x="151265" y="935925"/>
                  </a:lnTo>
                  <a:lnTo>
                    <a:pt x="46047" y="898288"/>
                  </a:lnTo>
                  <a:lnTo>
                    <a:pt x="92578" y="882501"/>
                  </a:lnTo>
                  <a:lnTo>
                    <a:pt x="111757" y="873832"/>
                  </a:lnTo>
                  <a:lnTo>
                    <a:pt x="41812" y="873832"/>
                  </a:lnTo>
                  <a:lnTo>
                    <a:pt x="118220" y="796470"/>
                  </a:lnTo>
                  <a:lnTo>
                    <a:pt x="119115" y="795695"/>
                  </a:lnTo>
                  <a:lnTo>
                    <a:pt x="119771" y="794800"/>
                  </a:lnTo>
                  <a:lnTo>
                    <a:pt x="120726" y="792712"/>
                  </a:lnTo>
                  <a:lnTo>
                    <a:pt x="120964" y="791639"/>
                  </a:lnTo>
                  <a:lnTo>
                    <a:pt x="120940" y="788915"/>
                  </a:lnTo>
                  <a:lnTo>
                    <a:pt x="120785" y="788179"/>
                  </a:lnTo>
                  <a:lnTo>
                    <a:pt x="120308" y="787105"/>
                  </a:lnTo>
                  <a:lnTo>
                    <a:pt x="119890" y="786091"/>
                  </a:lnTo>
                  <a:lnTo>
                    <a:pt x="119234" y="785137"/>
                  </a:lnTo>
                  <a:lnTo>
                    <a:pt x="118528" y="784481"/>
                  </a:lnTo>
                  <a:lnTo>
                    <a:pt x="117683" y="783646"/>
                  </a:lnTo>
                  <a:lnTo>
                    <a:pt x="116705" y="782990"/>
                  </a:lnTo>
                  <a:lnTo>
                    <a:pt x="114463" y="782095"/>
                  </a:lnTo>
                  <a:lnTo>
                    <a:pt x="113389" y="781856"/>
                  </a:lnTo>
                  <a:close/>
                </a:path>
                <a:path w="418465" h="952500">
                  <a:moveTo>
                    <a:pt x="244605" y="0"/>
                  </a:moveTo>
                  <a:lnTo>
                    <a:pt x="229105" y="18074"/>
                  </a:lnTo>
                  <a:lnTo>
                    <a:pt x="235625" y="23890"/>
                  </a:lnTo>
                  <a:lnTo>
                    <a:pt x="242033" y="29802"/>
                  </a:lnTo>
                  <a:lnTo>
                    <a:pt x="272448" y="60931"/>
                  </a:lnTo>
                  <a:lnTo>
                    <a:pt x="300085" y="94541"/>
                  </a:lnTo>
                  <a:lnTo>
                    <a:pt x="324751" y="130388"/>
                  </a:lnTo>
                  <a:lnTo>
                    <a:pt x="346252" y="168221"/>
                  </a:lnTo>
                  <a:lnTo>
                    <a:pt x="364423" y="207755"/>
                  </a:lnTo>
                  <a:lnTo>
                    <a:pt x="379117" y="248729"/>
                  </a:lnTo>
                  <a:lnTo>
                    <a:pt x="390298" y="290787"/>
                  </a:lnTo>
                  <a:lnTo>
                    <a:pt x="397779" y="333652"/>
                  </a:lnTo>
                  <a:lnTo>
                    <a:pt x="401567" y="376967"/>
                  </a:lnTo>
                  <a:lnTo>
                    <a:pt x="402049" y="394394"/>
                  </a:lnTo>
                  <a:lnTo>
                    <a:pt x="402044" y="403096"/>
                  </a:lnTo>
                  <a:lnTo>
                    <a:pt x="399876" y="446549"/>
                  </a:lnTo>
                  <a:lnTo>
                    <a:pt x="393969" y="489645"/>
                  </a:lnTo>
                  <a:lnTo>
                    <a:pt x="372377" y="567759"/>
                  </a:lnTo>
                  <a:lnTo>
                    <a:pt x="353864" y="610280"/>
                  </a:lnTo>
                  <a:lnTo>
                    <a:pt x="331332" y="650919"/>
                  </a:lnTo>
                  <a:lnTo>
                    <a:pt x="305075" y="689389"/>
                  </a:lnTo>
                  <a:lnTo>
                    <a:pt x="275390" y="725403"/>
                  </a:lnTo>
                  <a:lnTo>
                    <a:pt x="242570" y="758674"/>
                  </a:lnTo>
                  <a:lnTo>
                    <a:pt x="206913" y="788915"/>
                  </a:lnTo>
                  <a:lnTo>
                    <a:pt x="168713" y="815839"/>
                  </a:lnTo>
                  <a:lnTo>
                    <a:pt x="128266" y="839158"/>
                  </a:lnTo>
                  <a:lnTo>
                    <a:pt x="85867" y="858584"/>
                  </a:lnTo>
                  <a:lnTo>
                    <a:pt x="41812" y="873832"/>
                  </a:lnTo>
                  <a:lnTo>
                    <a:pt x="111757" y="873832"/>
                  </a:lnTo>
                  <a:lnTo>
                    <a:pt x="180140" y="837848"/>
                  </a:lnTo>
                  <a:lnTo>
                    <a:pt x="220537" y="809598"/>
                  </a:lnTo>
                  <a:lnTo>
                    <a:pt x="258254" y="777812"/>
                  </a:lnTo>
                  <a:lnTo>
                    <a:pt x="292976" y="742797"/>
                  </a:lnTo>
                  <a:lnTo>
                    <a:pt x="324385" y="704862"/>
                  </a:lnTo>
                  <a:lnTo>
                    <a:pt x="352164" y="664315"/>
                  </a:lnTo>
                  <a:lnTo>
                    <a:pt x="375996" y="621464"/>
                  </a:lnTo>
                  <a:lnTo>
                    <a:pt x="395564" y="576618"/>
                  </a:lnTo>
                  <a:lnTo>
                    <a:pt x="410551" y="530085"/>
                  </a:lnTo>
                  <a:lnTo>
                    <a:pt x="418424" y="493209"/>
                  </a:lnTo>
                  <a:lnTo>
                    <a:pt x="418424" y="306849"/>
                  </a:lnTo>
                  <a:lnTo>
                    <a:pt x="402931" y="241236"/>
                  </a:lnTo>
                  <a:lnTo>
                    <a:pt x="386388" y="195429"/>
                  </a:lnTo>
                  <a:lnTo>
                    <a:pt x="365794" y="151303"/>
                  </a:lnTo>
                  <a:lnTo>
                    <a:pt x="341267" y="109240"/>
                  </a:lnTo>
                  <a:lnTo>
                    <a:pt x="312926" y="69618"/>
                  </a:lnTo>
                  <a:lnTo>
                    <a:pt x="280887" y="32820"/>
                  </a:lnTo>
                  <a:lnTo>
                    <a:pt x="246636" y="514"/>
                  </a:lnTo>
                  <a:lnTo>
                    <a:pt x="24460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11334405" y="14474940"/>
              <a:ext cx="2677795" cy="471805"/>
            </a:xfrm>
            <a:custGeom>
              <a:avLst/>
              <a:gdLst/>
              <a:ahLst/>
              <a:cxnLst/>
              <a:rect l="l" t="t" r="r" b="b"/>
              <a:pathLst>
                <a:path w="2677794" h="471805">
                  <a:moveTo>
                    <a:pt x="2441420" y="0"/>
                  </a:moveTo>
                  <a:lnTo>
                    <a:pt x="235904" y="0"/>
                  </a:lnTo>
                  <a:lnTo>
                    <a:pt x="188366" y="4792"/>
                  </a:lnTo>
                  <a:lnTo>
                    <a:pt x="144087" y="18538"/>
                  </a:lnTo>
                  <a:lnTo>
                    <a:pt x="104015" y="40288"/>
                  </a:lnTo>
                  <a:lnTo>
                    <a:pt x="69101" y="69094"/>
                  </a:lnTo>
                  <a:lnTo>
                    <a:pt x="40293" y="104007"/>
                  </a:lnTo>
                  <a:lnTo>
                    <a:pt x="18540" y="144079"/>
                  </a:lnTo>
                  <a:lnTo>
                    <a:pt x="4793" y="188361"/>
                  </a:lnTo>
                  <a:lnTo>
                    <a:pt x="0" y="235904"/>
                  </a:lnTo>
                  <a:lnTo>
                    <a:pt x="4793" y="283446"/>
                  </a:lnTo>
                  <a:lnTo>
                    <a:pt x="18540" y="327726"/>
                  </a:lnTo>
                  <a:lnTo>
                    <a:pt x="40293" y="367797"/>
                  </a:lnTo>
                  <a:lnTo>
                    <a:pt x="69101" y="402709"/>
                  </a:lnTo>
                  <a:lnTo>
                    <a:pt x="104015" y="431515"/>
                  </a:lnTo>
                  <a:lnTo>
                    <a:pt x="144087" y="453265"/>
                  </a:lnTo>
                  <a:lnTo>
                    <a:pt x="188366" y="467010"/>
                  </a:lnTo>
                  <a:lnTo>
                    <a:pt x="235904" y="471803"/>
                  </a:lnTo>
                  <a:lnTo>
                    <a:pt x="2441420" y="471803"/>
                  </a:lnTo>
                  <a:lnTo>
                    <a:pt x="2488959" y="467010"/>
                  </a:lnTo>
                  <a:lnTo>
                    <a:pt x="2533238" y="453265"/>
                  </a:lnTo>
                  <a:lnTo>
                    <a:pt x="2573310" y="431515"/>
                  </a:lnTo>
                  <a:lnTo>
                    <a:pt x="2608224" y="402709"/>
                  </a:lnTo>
                  <a:lnTo>
                    <a:pt x="2637032" y="367797"/>
                  </a:lnTo>
                  <a:lnTo>
                    <a:pt x="2658784" y="327726"/>
                  </a:lnTo>
                  <a:lnTo>
                    <a:pt x="2672532" y="283446"/>
                  </a:lnTo>
                  <a:lnTo>
                    <a:pt x="2677325" y="235904"/>
                  </a:lnTo>
                  <a:lnTo>
                    <a:pt x="2672532" y="188361"/>
                  </a:lnTo>
                  <a:lnTo>
                    <a:pt x="2658784" y="144079"/>
                  </a:lnTo>
                  <a:lnTo>
                    <a:pt x="2637032" y="104007"/>
                  </a:lnTo>
                  <a:lnTo>
                    <a:pt x="2608224" y="69094"/>
                  </a:lnTo>
                  <a:lnTo>
                    <a:pt x="2573310" y="40288"/>
                  </a:lnTo>
                  <a:lnTo>
                    <a:pt x="2533238" y="18538"/>
                  </a:lnTo>
                  <a:lnTo>
                    <a:pt x="2488959" y="4792"/>
                  </a:lnTo>
                  <a:lnTo>
                    <a:pt x="2441420" y="0"/>
                  </a:lnTo>
                  <a:close/>
                </a:path>
              </a:pathLst>
            </a:custGeom>
            <a:solidFill>
              <a:srgbClr val="A7A7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4" name="object 1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77918" y="13363366"/>
              <a:ext cx="8615231" cy="6622662"/>
            </a:xfrm>
            <a:prstGeom prst="rect">
              <a:avLst/>
            </a:prstGeom>
          </p:spPr>
        </p:pic>
      </p:grpSp>
      <p:sp>
        <p:nvSpPr>
          <p:cNvPr id="126" name="object 12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427038" y="12344345"/>
            <a:ext cx="2757805" cy="480059"/>
          </a:xfrm>
          <a:custGeom>
            <a:avLst/>
            <a:gdLst/>
            <a:ahLst/>
            <a:cxnLst/>
            <a:rect l="l" t="t" r="r" b="b"/>
            <a:pathLst>
              <a:path w="2757805" h="480059">
                <a:moveTo>
                  <a:pt x="2518425" y="0"/>
                </a:moveTo>
                <a:lnTo>
                  <a:pt x="239781" y="0"/>
                </a:lnTo>
                <a:lnTo>
                  <a:pt x="191460" y="4879"/>
                </a:lnTo>
                <a:lnTo>
                  <a:pt x="146452" y="18851"/>
                </a:lnTo>
                <a:lnTo>
                  <a:pt x="105722" y="40961"/>
                </a:lnTo>
                <a:lnTo>
                  <a:pt x="70234" y="70241"/>
                </a:lnTo>
                <a:lnTo>
                  <a:pt x="40953" y="105729"/>
                </a:lnTo>
                <a:lnTo>
                  <a:pt x="18844" y="146459"/>
                </a:lnTo>
                <a:lnTo>
                  <a:pt x="4871" y="191467"/>
                </a:lnTo>
                <a:lnTo>
                  <a:pt x="0" y="239789"/>
                </a:lnTo>
                <a:lnTo>
                  <a:pt x="4871" y="288110"/>
                </a:lnTo>
                <a:lnTo>
                  <a:pt x="18844" y="333118"/>
                </a:lnTo>
                <a:lnTo>
                  <a:pt x="40953" y="373848"/>
                </a:lnTo>
                <a:lnTo>
                  <a:pt x="70234" y="409336"/>
                </a:lnTo>
                <a:lnTo>
                  <a:pt x="105722" y="438617"/>
                </a:lnTo>
                <a:lnTo>
                  <a:pt x="146452" y="460726"/>
                </a:lnTo>
                <a:lnTo>
                  <a:pt x="191460" y="474698"/>
                </a:lnTo>
                <a:lnTo>
                  <a:pt x="239781" y="479570"/>
                </a:lnTo>
                <a:lnTo>
                  <a:pt x="2518425" y="479570"/>
                </a:lnTo>
                <a:lnTo>
                  <a:pt x="2566746" y="474698"/>
                </a:lnTo>
                <a:lnTo>
                  <a:pt x="2611754" y="460726"/>
                </a:lnTo>
                <a:lnTo>
                  <a:pt x="2652485" y="438617"/>
                </a:lnTo>
                <a:lnTo>
                  <a:pt x="2687972" y="409336"/>
                </a:lnTo>
                <a:lnTo>
                  <a:pt x="2717253" y="373848"/>
                </a:lnTo>
                <a:lnTo>
                  <a:pt x="2739362" y="333118"/>
                </a:lnTo>
                <a:lnTo>
                  <a:pt x="2753335" y="288110"/>
                </a:lnTo>
                <a:lnTo>
                  <a:pt x="2757527" y="246533"/>
                </a:lnTo>
                <a:lnTo>
                  <a:pt x="2757527" y="233044"/>
                </a:lnTo>
                <a:lnTo>
                  <a:pt x="2753335" y="191467"/>
                </a:lnTo>
                <a:lnTo>
                  <a:pt x="2739362" y="146459"/>
                </a:lnTo>
                <a:lnTo>
                  <a:pt x="2717253" y="105729"/>
                </a:lnTo>
                <a:lnTo>
                  <a:pt x="2687972" y="70241"/>
                </a:lnTo>
                <a:lnTo>
                  <a:pt x="2652485" y="40961"/>
                </a:lnTo>
                <a:lnTo>
                  <a:pt x="2611754" y="18851"/>
                </a:lnTo>
                <a:lnTo>
                  <a:pt x="2566746" y="4879"/>
                </a:lnTo>
                <a:lnTo>
                  <a:pt x="2518425" y="0"/>
                </a:lnTo>
                <a:close/>
              </a:path>
            </a:pathLst>
          </a:custGeom>
          <a:solidFill>
            <a:srgbClr val="A7A7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427038" y="12938863"/>
            <a:ext cx="2606040" cy="471805"/>
          </a:xfrm>
          <a:custGeom>
            <a:avLst/>
            <a:gdLst/>
            <a:ahLst/>
            <a:cxnLst/>
            <a:rect l="l" t="t" r="r" b="b"/>
            <a:pathLst>
              <a:path w="2606040" h="471805">
                <a:moveTo>
                  <a:pt x="2370560" y="0"/>
                </a:moveTo>
                <a:lnTo>
                  <a:pt x="235904" y="0"/>
                </a:lnTo>
                <a:lnTo>
                  <a:pt x="188366" y="4786"/>
                </a:lnTo>
                <a:lnTo>
                  <a:pt x="144087" y="18533"/>
                </a:lnTo>
                <a:lnTo>
                  <a:pt x="104015" y="40286"/>
                </a:lnTo>
                <a:lnTo>
                  <a:pt x="69101" y="69094"/>
                </a:lnTo>
                <a:lnTo>
                  <a:pt x="40293" y="104008"/>
                </a:lnTo>
                <a:lnTo>
                  <a:pt x="18540" y="144080"/>
                </a:lnTo>
                <a:lnTo>
                  <a:pt x="4793" y="188359"/>
                </a:lnTo>
                <a:lnTo>
                  <a:pt x="0" y="235897"/>
                </a:lnTo>
                <a:lnTo>
                  <a:pt x="4793" y="283435"/>
                </a:lnTo>
                <a:lnTo>
                  <a:pt x="18540" y="327715"/>
                </a:lnTo>
                <a:lnTo>
                  <a:pt x="40293" y="367786"/>
                </a:lnTo>
                <a:lnTo>
                  <a:pt x="69101" y="402701"/>
                </a:lnTo>
                <a:lnTo>
                  <a:pt x="104015" y="431509"/>
                </a:lnTo>
                <a:lnTo>
                  <a:pt x="144087" y="453261"/>
                </a:lnTo>
                <a:lnTo>
                  <a:pt x="188366" y="467009"/>
                </a:lnTo>
                <a:lnTo>
                  <a:pt x="235904" y="471802"/>
                </a:lnTo>
                <a:lnTo>
                  <a:pt x="2370560" y="471802"/>
                </a:lnTo>
                <a:lnTo>
                  <a:pt x="2418098" y="467009"/>
                </a:lnTo>
                <a:lnTo>
                  <a:pt x="2462377" y="453261"/>
                </a:lnTo>
                <a:lnTo>
                  <a:pt x="2502449" y="431509"/>
                </a:lnTo>
                <a:lnTo>
                  <a:pt x="2537363" y="402701"/>
                </a:lnTo>
                <a:lnTo>
                  <a:pt x="2566171" y="367786"/>
                </a:lnTo>
                <a:lnTo>
                  <a:pt x="2587923" y="327715"/>
                </a:lnTo>
                <a:lnTo>
                  <a:pt x="2601671" y="283435"/>
                </a:lnTo>
                <a:lnTo>
                  <a:pt x="2605975" y="240748"/>
                </a:lnTo>
                <a:lnTo>
                  <a:pt x="2605975" y="231047"/>
                </a:lnTo>
                <a:lnTo>
                  <a:pt x="2601671" y="188359"/>
                </a:lnTo>
                <a:lnTo>
                  <a:pt x="2587923" y="144080"/>
                </a:lnTo>
                <a:lnTo>
                  <a:pt x="2566171" y="104008"/>
                </a:lnTo>
                <a:lnTo>
                  <a:pt x="2537363" y="69094"/>
                </a:lnTo>
                <a:lnTo>
                  <a:pt x="2502449" y="40286"/>
                </a:lnTo>
                <a:lnTo>
                  <a:pt x="2462377" y="18533"/>
                </a:lnTo>
                <a:lnTo>
                  <a:pt x="2418098" y="4786"/>
                </a:lnTo>
                <a:lnTo>
                  <a:pt x="2370560" y="0"/>
                </a:lnTo>
                <a:close/>
              </a:path>
            </a:pathLst>
          </a:custGeom>
          <a:solidFill>
            <a:srgbClr val="A7A7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235093" y="15076476"/>
            <a:ext cx="2887345" cy="503555"/>
          </a:xfrm>
          <a:custGeom>
            <a:avLst/>
            <a:gdLst/>
            <a:ahLst/>
            <a:cxnLst/>
            <a:rect l="l" t="t" r="r" b="b"/>
            <a:pathLst>
              <a:path w="2887344" h="503555">
                <a:moveTo>
                  <a:pt x="2635513" y="0"/>
                </a:moveTo>
                <a:lnTo>
                  <a:pt x="251770" y="0"/>
                </a:lnTo>
                <a:lnTo>
                  <a:pt x="206517" y="4056"/>
                </a:lnTo>
                <a:lnTo>
                  <a:pt x="163924" y="15752"/>
                </a:lnTo>
                <a:lnTo>
                  <a:pt x="124702" y="34375"/>
                </a:lnTo>
                <a:lnTo>
                  <a:pt x="89562" y="59215"/>
                </a:lnTo>
                <a:lnTo>
                  <a:pt x="59217" y="89561"/>
                </a:lnTo>
                <a:lnTo>
                  <a:pt x="34376" y="124701"/>
                </a:lnTo>
                <a:lnTo>
                  <a:pt x="15752" y="163924"/>
                </a:lnTo>
                <a:lnTo>
                  <a:pt x="4056" y="206520"/>
                </a:lnTo>
                <a:lnTo>
                  <a:pt x="0" y="251776"/>
                </a:lnTo>
                <a:lnTo>
                  <a:pt x="4056" y="297033"/>
                </a:lnTo>
                <a:lnTo>
                  <a:pt x="15752" y="339628"/>
                </a:lnTo>
                <a:lnTo>
                  <a:pt x="34376" y="378850"/>
                </a:lnTo>
                <a:lnTo>
                  <a:pt x="59217" y="413989"/>
                </a:lnTo>
                <a:lnTo>
                  <a:pt x="89562" y="444334"/>
                </a:lnTo>
                <a:lnTo>
                  <a:pt x="124702" y="469173"/>
                </a:lnTo>
                <a:lnTo>
                  <a:pt x="163924" y="487796"/>
                </a:lnTo>
                <a:lnTo>
                  <a:pt x="206517" y="499491"/>
                </a:lnTo>
                <a:lnTo>
                  <a:pt x="251770" y="503547"/>
                </a:lnTo>
                <a:lnTo>
                  <a:pt x="2635513" y="503547"/>
                </a:lnTo>
                <a:lnTo>
                  <a:pt x="2680766" y="499491"/>
                </a:lnTo>
                <a:lnTo>
                  <a:pt x="2723359" y="487796"/>
                </a:lnTo>
                <a:lnTo>
                  <a:pt x="2762581" y="469173"/>
                </a:lnTo>
                <a:lnTo>
                  <a:pt x="2797721" y="444334"/>
                </a:lnTo>
                <a:lnTo>
                  <a:pt x="2828066" y="413989"/>
                </a:lnTo>
                <a:lnTo>
                  <a:pt x="2852907" y="378850"/>
                </a:lnTo>
                <a:lnTo>
                  <a:pt x="2871531" y="339628"/>
                </a:lnTo>
                <a:lnTo>
                  <a:pt x="2883227" y="297033"/>
                </a:lnTo>
                <a:lnTo>
                  <a:pt x="2887283" y="251776"/>
                </a:lnTo>
                <a:lnTo>
                  <a:pt x="2883227" y="206520"/>
                </a:lnTo>
                <a:lnTo>
                  <a:pt x="2871531" y="163924"/>
                </a:lnTo>
                <a:lnTo>
                  <a:pt x="2852907" y="124701"/>
                </a:lnTo>
                <a:lnTo>
                  <a:pt x="2828066" y="89561"/>
                </a:lnTo>
                <a:lnTo>
                  <a:pt x="2797721" y="59215"/>
                </a:lnTo>
                <a:lnTo>
                  <a:pt x="2762581" y="34375"/>
                </a:lnTo>
                <a:lnTo>
                  <a:pt x="2723359" y="15752"/>
                </a:lnTo>
                <a:lnTo>
                  <a:pt x="2680766" y="4056"/>
                </a:lnTo>
                <a:lnTo>
                  <a:pt x="2635513" y="0"/>
                </a:lnTo>
                <a:close/>
              </a:path>
            </a:pathLst>
          </a:custGeom>
          <a:solidFill>
            <a:srgbClr val="A7A7B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6536148" y="13456831"/>
            <a:ext cx="3758565" cy="24180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ctr">
              <a:lnSpc>
                <a:spcPct val="106800"/>
              </a:lnSpc>
              <a:spcBef>
                <a:spcPts val="90"/>
              </a:spcBef>
            </a:pPr>
            <a:r>
              <a:rPr sz="2450" b="1" spc="85" dirty="0">
                <a:latin typeface="Arial"/>
                <a:cs typeface="Arial"/>
              </a:rPr>
              <a:t>92.5%</a:t>
            </a:r>
            <a:r>
              <a:rPr sz="2450" b="1" spc="-20" dirty="0">
                <a:latin typeface="Arial"/>
                <a:cs typeface="Arial"/>
              </a:rPr>
              <a:t> </a:t>
            </a:r>
            <a:r>
              <a:rPr sz="2450" b="1" dirty="0">
                <a:latin typeface="Arial"/>
                <a:cs typeface="Arial"/>
              </a:rPr>
              <a:t>of</a:t>
            </a:r>
            <a:r>
              <a:rPr sz="2450" b="1" spc="-15" dirty="0">
                <a:latin typeface="Arial"/>
                <a:cs typeface="Arial"/>
              </a:rPr>
              <a:t> </a:t>
            </a:r>
            <a:r>
              <a:rPr sz="2450" b="1" spc="-75" dirty="0">
                <a:latin typeface="Arial"/>
                <a:cs typeface="Arial"/>
              </a:rPr>
              <a:t>nurses</a:t>
            </a:r>
            <a:r>
              <a:rPr sz="2450" b="1" spc="-20" dirty="0">
                <a:latin typeface="Arial"/>
                <a:cs typeface="Arial"/>
              </a:rPr>
              <a:t> </a:t>
            </a:r>
            <a:r>
              <a:rPr sz="2450" b="1" spc="-10" dirty="0">
                <a:latin typeface="Arial"/>
                <a:cs typeface="Arial"/>
              </a:rPr>
              <a:t>reported </a:t>
            </a:r>
            <a:r>
              <a:rPr sz="2450" b="1" spc="-25" dirty="0">
                <a:latin typeface="Arial"/>
                <a:cs typeface="Arial"/>
              </a:rPr>
              <a:t>needing</a:t>
            </a:r>
            <a:r>
              <a:rPr sz="2450" b="1" spc="-120" dirty="0">
                <a:latin typeface="Arial"/>
                <a:cs typeface="Arial"/>
              </a:rPr>
              <a:t> </a:t>
            </a:r>
            <a:r>
              <a:rPr sz="2450" b="1" spc="-10" dirty="0">
                <a:latin typeface="Arial"/>
                <a:cs typeface="Arial"/>
              </a:rPr>
              <a:t>additional support</a:t>
            </a:r>
            <a:r>
              <a:rPr sz="2450" b="1" spc="-130" dirty="0">
                <a:latin typeface="Arial"/>
                <a:cs typeface="Arial"/>
              </a:rPr>
              <a:t> </a:t>
            </a:r>
            <a:r>
              <a:rPr sz="2450" b="1" dirty="0">
                <a:latin typeface="Arial"/>
                <a:cs typeface="Arial"/>
              </a:rPr>
              <a:t>in</a:t>
            </a:r>
            <a:r>
              <a:rPr sz="2450" b="1" spc="-125" dirty="0">
                <a:latin typeface="Arial"/>
                <a:cs typeface="Arial"/>
              </a:rPr>
              <a:t> </a:t>
            </a:r>
            <a:r>
              <a:rPr sz="2450" b="1" dirty="0">
                <a:latin typeface="Arial"/>
                <a:cs typeface="Arial"/>
              </a:rPr>
              <a:t>breast</a:t>
            </a:r>
            <a:r>
              <a:rPr sz="2450" b="1" spc="-125" dirty="0">
                <a:latin typeface="Arial"/>
                <a:cs typeface="Arial"/>
              </a:rPr>
              <a:t> </a:t>
            </a:r>
            <a:r>
              <a:rPr sz="2450" b="1" spc="-10" dirty="0">
                <a:latin typeface="Arial"/>
                <a:cs typeface="Arial"/>
              </a:rPr>
              <a:t>care, </a:t>
            </a:r>
            <a:r>
              <a:rPr sz="2450" b="1" dirty="0">
                <a:latin typeface="Arial"/>
                <a:cs typeface="Arial"/>
              </a:rPr>
              <a:t>but</a:t>
            </a:r>
            <a:r>
              <a:rPr sz="2450" b="1" spc="-55" dirty="0">
                <a:latin typeface="Arial"/>
                <a:cs typeface="Arial"/>
              </a:rPr>
              <a:t> </a:t>
            </a:r>
            <a:r>
              <a:rPr sz="2450" b="1" dirty="0">
                <a:latin typeface="Arial"/>
                <a:cs typeface="Arial"/>
              </a:rPr>
              <a:t>only</a:t>
            </a:r>
            <a:r>
              <a:rPr sz="2450" b="1" spc="-55" dirty="0">
                <a:latin typeface="Arial"/>
                <a:cs typeface="Arial"/>
              </a:rPr>
              <a:t> </a:t>
            </a:r>
            <a:r>
              <a:rPr sz="2450" b="1" spc="80" dirty="0">
                <a:latin typeface="Arial"/>
                <a:cs typeface="Arial"/>
              </a:rPr>
              <a:t>8.5%</a:t>
            </a:r>
            <a:r>
              <a:rPr sz="2450" b="1" spc="-55" dirty="0">
                <a:latin typeface="Arial"/>
                <a:cs typeface="Arial"/>
              </a:rPr>
              <a:t> </a:t>
            </a:r>
            <a:r>
              <a:rPr sz="2450" b="1" spc="-40" dirty="0">
                <a:latin typeface="Arial"/>
                <a:cs typeface="Arial"/>
              </a:rPr>
              <a:t>received</a:t>
            </a:r>
            <a:r>
              <a:rPr sz="2450" b="1" spc="-55" dirty="0">
                <a:latin typeface="Arial"/>
                <a:cs typeface="Arial"/>
              </a:rPr>
              <a:t> </a:t>
            </a:r>
            <a:r>
              <a:rPr sz="2450" b="1" spc="-25" dirty="0">
                <a:latin typeface="Arial"/>
                <a:cs typeface="Arial"/>
              </a:rPr>
              <a:t>it </a:t>
            </a:r>
            <a:r>
              <a:rPr sz="2450" b="1" dirty="0">
                <a:latin typeface="Arial"/>
                <a:cs typeface="Arial"/>
              </a:rPr>
              <a:t>in</a:t>
            </a:r>
            <a:r>
              <a:rPr sz="2450" b="1" spc="-20" dirty="0">
                <a:latin typeface="Arial"/>
                <a:cs typeface="Arial"/>
              </a:rPr>
              <a:t> </a:t>
            </a:r>
            <a:r>
              <a:rPr sz="2450" b="1" dirty="0">
                <a:latin typeface="Arial"/>
                <a:cs typeface="Arial"/>
              </a:rPr>
              <a:t>the</a:t>
            </a:r>
            <a:r>
              <a:rPr sz="2450" b="1" spc="-15" dirty="0">
                <a:latin typeface="Arial"/>
                <a:cs typeface="Arial"/>
              </a:rPr>
              <a:t> </a:t>
            </a:r>
            <a:r>
              <a:rPr sz="2450" b="1" dirty="0">
                <a:latin typeface="Arial"/>
                <a:cs typeface="Arial"/>
              </a:rPr>
              <a:t>past</a:t>
            </a:r>
            <a:r>
              <a:rPr sz="2450" b="1" spc="-15" dirty="0">
                <a:latin typeface="Arial"/>
                <a:cs typeface="Arial"/>
              </a:rPr>
              <a:t> </a:t>
            </a:r>
            <a:r>
              <a:rPr lang="en-GB" sz="2450" b="1" spc="-15" dirty="0">
                <a:latin typeface="Arial"/>
                <a:cs typeface="Arial"/>
              </a:rPr>
              <a:t>1</a:t>
            </a:r>
            <a:r>
              <a:rPr sz="2450" b="1" dirty="0">
                <a:latin typeface="Arial"/>
                <a:cs typeface="Arial"/>
              </a:rPr>
              <a:t>2</a:t>
            </a:r>
            <a:r>
              <a:rPr sz="2450" b="1" spc="-15" dirty="0">
                <a:latin typeface="Arial"/>
                <a:cs typeface="Arial"/>
              </a:rPr>
              <a:t> </a:t>
            </a:r>
            <a:r>
              <a:rPr sz="2450" b="1" spc="-10" dirty="0">
                <a:latin typeface="Arial"/>
                <a:cs typeface="Arial"/>
              </a:rPr>
              <a:t>months (Kirby</a:t>
            </a:r>
            <a:r>
              <a:rPr sz="2450" b="1" spc="-160" dirty="0">
                <a:latin typeface="Arial"/>
                <a:cs typeface="Arial"/>
              </a:rPr>
              <a:t> </a:t>
            </a:r>
            <a:r>
              <a:rPr sz="2450" b="1" spc="60" dirty="0">
                <a:latin typeface="Arial"/>
                <a:cs typeface="Arial"/>
              </a:rPr>
              <a:t>20</a:t>
            </a:r>
            <a:r>
              <a:rPr lang="en-GB" sz="2450" b="1" spc="60" dirty="0">
                <a:latin typeface="Arial"/>
                <a:cs typeface="Arial"/>
              </a:rPr>
              <a:t>1</a:t>
            </a:r>
            <a:r>
              <a:rPr sz="2450" b="1" spc="60" dirty="0">
                <a:latin typeface="Arial"/>
                <a:cs typeface="Arial"/>
              </a:rPr>
              <a:t>0)</a:t>
            </a:r>
            <a:endParaRPr sz="2450" dirty="0">
              <a:latin typeface="Arial"/>
              <a:cs typeface="Arial"/>
            </a:endParaRPr>
          </a:p>
        </p:txBody>
      </p:sp>
      <p:sp>
        <p:nvSpPr>
          <p:cNvPr id="134" name="object 13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09256" y="17171098"/>
            <a:ext cx="255904" cy="2669540"/>
          </a:xfrm>
          <a:custGeom>
            <a:avLst/>
            <a:gdLst/>
            <a:ahLst/>
            <a:cxnLst/>
            <a:rect l="l" t="t" r="r" b="b"/>
            <a:pathLst>
              <a:path w="255904" h="2669540">
                <a:moveTo>
                  <a:pt x="255765" y="2541371"/>
                </a:moveTo>
                <a:lnTo>
                  <a:pt x="245719" y="2491600"/>
                </a:lnTo>
                <a:lnTo>
                  <a:pt x="218313" y="2450960"/>
                </a:lnTo>
                <a:lnTo>
                  <a:pt x="177660" y="2423553"/>
                </a:lnTo>
                <a:lnTo>
                  <a:pt x="127889" y="2413508"/>
                </a:lnTo>
                <a:lnTo>
                  <a:pt x="78105" y="2423553"/>
                </a:lnTo>
                <a:lnTo>
                  <a:pt x="37452" y="2450960"/>
                </a:lnTo>
                <a:lnTo>
                  <a:pt x="10045" y="2491600"/>
                </a:lnTo>
                <a:lnTo>
                  <a:pt x="0" y="2541371"/>
                </a:lnTo>
                <a:lnTo>
                  <a:pt x="10045" y="2591155"/>
                </a:lnTo>
                <a:lnTo>
                  <a:pt x="37452" y="2631795"/>
                </a:lnTo>
                <a:lnTo>
                  <a:pt x="78105" y="2659202"/>
                </a:lnTo>
                <a:lnTo>
                  <a:pt x="127889" y="2669248"/>
                </a:lnTo>
                <a:lnTo>
                  <a:pt x="177660" y="2659202"/>
                </a:lnTo>
                <a:lnTo>
                  <a:pt x="218313" y="2631795"/>
                </a:lnTo>
                <a:lnTo>
                  <a:pt x="245719" y="2591155"/>
                </a:lnTo>
                <a:lnTo>
                  <a:pt x="255765" y="2541371"/>
                </a:lnTo>
                <a:close/>
              </a:path>
              <a:path w="255904" h="2669540">
                <a:moveTo>
                  <a:pt x="255765" y="1938020"/>
                </a:moveTo>
                <a:lnTo>
                  <a:pt x="245719" y="1888236"/>
                </a:lnTo>
                <a:lnTo>
                  <a:pt x="218313" y="1847596"/>
                </a:lnTo>
                <a:lnTo>
                  <a:pt x="177660" y="1820189"/>
                </a:lnTo>
                <a:lnTo>
                  <a:pt x="127889" y="1810143"/>
                </a:lnTo>
                <a:lnTo>
                  <a:pt x="78105" y="1820189"/>
                </a:lnTo>
                <a:lnTo>
                  <a:pt x="37452" y="1847596"/>
                </a:lnTo>
                <a:lnTo>
                  <a:pt x="10045" y="1888236"/>
                </a:lnTo>
                <a:lnTo>
                  <a:pt x="0" y="1938020"/>
                </a:lnTo>
                <a:lnTo>
                  <a:pt x="10045" y="1987791"/>
                </a:lnTo>
                <a:lnTo>
                  <a:pt x="37452" y="2028431"/>
                </a:lnTo>
                <a:lnTo>
                  <a:pt x="78105" y="2055837"/>
                </a:lnTo>
                <a:lnTo>
                  <a:pt x="127889" y="2065883"/>
                </a:lnTo>
                <a:lnTo>
                  <a:pt x="177660" y="2055837"/>
                </a:lnTo>
                <a:lnTo>
                  <a:pt x="218313" y="2028431"/>
                </a:lnTo>
                <a:lnTo>
                  <a:pt x="245719" y="1987791"/>
                </a:lnTo>
                <a:lnTo>
                  <a:pt x="255765" y="1938020"/>
                </a:lnTo>
                <a:close/>
              </a:path>
              <a:path w="255904" h="2669540">
                <a:moveTo>
                  <a:pt x="255765" y="1334604"/>
                </a:moveTo>
                <a:lnTo>
                  <a:pt x="245719" y="1284846"/>
                </a:lnTo>
                <a:lnTo>
                  <a:pt x="218313" y="1244206"/>
                </a:lnTo>
                <a:lnTo>
                  <a:pt x="177660" y="1216787"/>
                </a:lnTo>
                <a:lnTo>
                  <a:pt x="127889" y="1206728"/>
                </a:lnTo>
                <a:lnTo>
                  <a:pt x="78105" y="1216787"/>
                </a:lnTo>
                <a:lnTo>
                  <a:pt x="37452" y="1244206"/>
                </a:lnTo>
                <a:lnTo>
                  <a:pt x="10045" y="1284846"/>
                </a:lnTo>
                <a:lnTo>
                  <a:pt x="0" y="1334604"/>
                </a:lnTo>
                <a:lnTo>
                  <a:pt x="10045" y="1384388"/>
                </a:lnTo>
                <a:lnTo>
                  <a:pt x="37452" y="1425054"/>
                </a:lnTo>
                <a:lnTo>
                  <a:pt x="78105" y="1452473"/>
                </a:lnTo>
                <a:lnTo>
                  <a:pt x="127889" y="1462519"/>
                </a:lnTo>
                <a:lnTo>
                  <a:pt x="177660" y="1452473"/>
                </a:lnTo>
                <a:lnTo>
                  <a:pt x="218313" y="1425054"/>
                </a:lnTo>
                <a:lnTo>
                  <a:pt x="245719" y="1384388"/>
                </a:lnTo>
                <a:lnTo>
                  <a:pt x="255765" y="1334604"/>
                </a:lnTo>
                <a:close/>
              </a:path>
              <a:path w="255904" h="2669540">
                <a:moveTo>
                  <a:pt x="255765" y="731240"/>
                </a:moveTo>
                <a:lnTo>
                  <a:pt x="245719" y="681469"/>
                </a:lnTo>
                <a:lnTo>
                  <a:pt x="218313" y="640816"/>
                </a:lnTo>
                <a:lnTo>
                  <a:pt x="177660" y="613410"/>
                </a:lnTo>
                <a:lnTo>
                  <a:pt x="127889" y="603364"/>
                </a:lnTo>
                <a:lnTo>
                  <a:pt x="78105" y="613410"/>
                </a:lnTo>
                <a:lnTo>
                  <a:pt x="37452" y="640816"/>
                </a:lnTo>
                <a:lnTo>
                  <a:pt x="10045" y="681469"/>
                </a:lnTo>
                <a:lnTo>
                  <a:pt x="0" y="731240"/>
                </a:lnTo>
                <a:lnTo>
                  <a:pt x="10045" y="781011"/>
                </a:lnTo>
                <a:lnTo>
                  <a:pt x="37452" y="821664"/>
                </a:lnTo>
                <a:lnTo>
                  <a:pt x="78105" y="849058"/>
                </a:lnTo>
                <a:lnTo>
                  <a:pt x="127889" y="859104"/>
                </a:lnTo>
                <a:lnTo>
                  <a:pt x="177660" y="849058"/>
                </a:lnTo>
                <a:lnTo>
                  <a:pt x="218313" y="821664"/>
                </a:lnTo>
                <a:lnTo>
                  <a:pt x="245719" y="781011"/>
                </a:lnTo>
                <a:lnTo>
                  <a:pt x="255765" y="731240"/>
                </a:lnTo>
                <a:close/>
              </a:path>
              <a:path w="255904" h="2669540">
                <a:moveTo>
                  <a:pt x="255765" y="127876"/>
                </a:moveTo>
                <a:lnTo>
                  <a:pt x="245719" y="78105"/>
                </a:lnTo>
                <a:lnTo>
                  <a:pt x="218313" y="37452"/>
                </a:lnTo>
                <a:lnTo>
                  <a:pt x="177660" y="10058"/>
                </a:lnTo>
                <a:lnTo>
                  <a:pt x="127889" y="0"/>
                </a:lnTo>
                <a:lnTo>
                  <a:pt x="78105" y="10058"/>
                </a:lnTo>
                <a:lnTo>
                  <a:pt x="37452" y="37452"/>
                </a:lnTo>
                <a:lnTo>
                  <a:pt x="10045" y="78105"/>
                </a:lnTo>
                <a:lnTo>
                  <a:pt x="0" y="127876"/>
                </a:lnTo>
                <a:lnTo>
                  <a:pt x="10045" y="177647"/>
                </a:lnTo>
                <a:lnTo>
                  <a:pt x="37452" y="218300"/>
                </a:lnTo>
                <a:lnTo>
                  <a:pt x="78105" y="245694"/>
                </a:lnTo>
                <a:lnTo>
                  <a:pt x="127889" y="255752"/>
                </a:lnTo>
                <a:lnTo>
                  <a:pt x="177660" y="245694"/>
                </a:lnTo>
                <a:lnTo>
                  <a:pt x="218313" y="218300"/>
                </a:lnTo>
                <a:lnTo>
                  <a:pt x="245719" y="177647"/>
                </a:lnTo>
                <a:lnTo>
                  <a:pt x="255765" y="127876"/>
                </a:lnTo>
                <a:close/>
              </a:path>
            </a:pathLst>
          </a:custGeom>
          <a:solidFill>
            <a:srgbClr val="F5E4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791497" y="13525546"/>
            <a:ext cx="3411220" cy="812165"/>
          </a:xfrm>
          <a:custGeom>
            <a:avLst/>
            <a:gdLst/>
            <a:ahLst/>
            <a:cxnLst/>
            <a:rect l="l" t="t" r="r" b="b"/>
            <a:pathLst>
              <a:path w="3411219" h="812165">
                <a:moveTo>
                  <a:pt x="3004848" y="0"/>
                </a:moveTo>
                <a:lnTo>
                  <a:pt x="405899" y="0"/>
                </a:lnTo>
                <a:lnTo>
                  <a:pt x="358566" y="2731"/>
                </a:lnTo>
                <a:lnTo>
                  <a:pt x="312836" y="10721"/>
                </a:lnTo>
                <a:lnTo>
                  <a:pt x="269013" y="23665"/>
                </a:lnTo>
                <a:lnTo>
                  <a:pt x="227402" y="41259"/>
                </a:lnTo>
                <a:lnTo>
                  <a:pt x="188309" y="63198"/>
                </a:lnTo>
                <a:lnTo>
                  <a:pt x="152037" y="89177"/>
                </a:lnTo>
                <a:lnTo>
                  <a:pt x="118891" y="118891"/>
                </a:lnTo>
                <a:lnTo>
                  <a:pt x="89177" y="152037"/>
                </a:lnTo>
                <a:lnTo>
                  <a:pt x="63198" y="188309"/>
                </a:lnTo>
                <a:lnTo>
                  <a:pt x="41259" y="227402"/>
                </a:lnTo>
                <a:lnTo>
                  <a:pt x="23665" y="269013"/>
                </a:lnTo>
                <a:lnTo>
                  <a:pt x="10721" y="312836"/>
                </a:lnTo>
                <a:lnTo>
                  <a:pt x="2731" y="358566"/>
                </a:lnTo>
                <a:lnTo>
                  <a:pt x="0" y="405899"/>
                </a:lnTo>
                <a:lnTo>
                  <a:pt x="2731" y="453239"/>
                </a:lnTo>
                <a:lnTo>
                  <a:pt x="10721" y="498975"/>
                </a:lnTo>
                <a:lnTo>
                  <a:pt x="23665" y="542801"/>
                </a:lnTo>
                <a:lnTo>
                  <a:pt x="41259" y="584415"/>
                </a:lnTo>
                <a:lnTo>
                  <a:pt x="63198" y="623510"/>
                </a:lnTo>
                <a:lnTo>
                  <a:pt x="89177" y="659783"/>
                </a:lnTo>
                <a:lnTo>
                  <a:pt x="118891" y="692929"/>
                </a:lnTo>
                <a:lnTo>
                  <a:pt x="152037" y="722643"/>
                </a:lnTo>
                <a:lnTo>
                  <a:pt x="188309" y="748622"/>
                </a:lnTo>
                <a:lnTo>
                  <a:pt x="227402" y="770560"/>
                </a:lnTo>
                <a:lnTo>
                  <a:pt x="269013" y="788153"/>
                </a:lnTo>
                <a:lnTo>
                  <a:pt x="312836" y="801096"/>
                </a:lnTo>
                <a:lnTo>
                  <a:pt x="358566" y="809085"/>
                </a:lnTo>
                <a:lnTo>
                  <a:pt x="405899" y="811816"/>
                </a:lnTo>
                <a:lnTo>
                  <a:pt x="3004848" y="811816"/>
                </a:lnTo>
                <a:lnTo>
                  <a:pt x="3052181" y="809085"/>
                </a:lnTo>
                <a:lnTo>
                  <a:pt x="3097912" y="801096"/>
                </a:lnTo>
                <a:lnTo>
                  <a:pt x="3141734" y="788153"/>
                </a:lnTo>
                <a:lnTo>
                  <a:pt x="3183345" y="770560"/>
                </a:lnTo>
                <a:lnTo>
                  <a:pt x="3222438" y="748622"/>
                </a:lnTo>
                <a:lnTo>
                  <a:pt x="3258710" y="722643"/>
                </a:lnTo>
                <a:lnTo>
                  <a:pt x="3291856" y="692929"/>
                </a:lnTo>
                <a:lnTo>
                  <a:pt x="3321570" y="659783"/>
                </a:lnTo>
                <a:lnTo>
                  <a:pt x="3347550" y="623510"/>
                </a:lnTo>
                <a:lnTo>
                  <a:pt x="3369488" y="584415"/>
                </a:lnTo>
                <a:lnTo>
                  <a:pt x="3387082" y="542801"/>
                </a:lnTo>
                <a:lnTo>
                  <a:pt x="3400027" y="498975"/>
                </a:lnTo>
                <a:lnTo>
                  <a:pt x="3408017" y="453239"/>
                </a:lnTo>
                <a:lnTo>
                  <a:pt x="3410748" y="405899"/>
                </a:lnTo>
                <a:lnTo>
                  <a:pt x="3408017" y="358566"/>
                </a:lnTo>
                <a:lnTo>
                  <a:pt x="3400027" y="312836"/>
                </a:lnTo>
                <a:lnTo>
                  <a:pt x="3387082" y="269013"/>
                </a:lnTo>
                <a:lnTo>
                  <a:pt x="3369488" y="227402"/>
                </a:lnTo>
                <a:lnTo>
                  <a:pt x="3347550" y="188309"/>
                </a:lnTo>
                <a:lnTo>
                  <a:pt x="3321570" y="152037"/>
                </a:lnTo>
                <a:lnTo>
                  <a:pt x="3291856" y="118891"/>
                </a:lnTo>
                <a:lnTo>
                  <a:pt x="3258710" y="89177"/>
                </a:lnTo>
                <a:lnTo>
                  <a:pt x="3222438" y="63198"/>
                </a:lnTo>
                <a:lnTo>
                  <a:pt x="3183345" y="41259"/>
                </a:lnTo>
                <a:lnTo>
                  <a:pt x="3141734" y="23665"/>
                </a:lnTo>
                <a:lnTo>
                  <a:pt x="3097912" y="10721"/>
                </a:lnTo>
                <a:lnTo>
                  <a:pt x="3052181" y="2731"/>
                </a:lnTo>
                <a:lnTo>
                  <a:pt x="3004848" y="0"/>
                </a:lnTo>
                <a:close/>
              </a:path>
            </a:pathLst>
          </a:custGeom>
          <a:solidFill>
            <a:srgbClr val="A7A7B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60" name="Group 159" descr="Results and Findings: Suggestions">
            <a:extLst>
              <a:ext uri="{FF2B5EF4-FFF2-40B4-BE49-F238E27FC236}">
                <a16:creationId xmlns:a16="http://schemas.microsoft.com/office/drawing/2014/main" id="{1E32BEA3-9353-AE59-DE71-6113BA9E1E94}"/>
              </a:ext>
            </a:extLst>
          </p:cNvPr>
          <p:cNvGrpSpPr/>
          <p:nvPr/>
        </p:nvGrpSpPr>
        <p:grpSpPr>
          <a:xfrm>
            <a:off x="10842917" y="11778708"/>
            <a:ext cx="3308350" cy="4312884"/>
            <a:chOff x="10842917" y="11778708"/>
            <a:chExt cx="3308350" cy="4312884"/>
          </a:xfrm>
        </p:grpSpPr>
        <p:sp>
          <p:nvSpPr>
            <p:cNvPr id="125" name="object 125"/>
            <p:cNvSpPr txBox="1"/>
            <p:nvPr/>
          </p:nvSpPr>
          <p:spPr>
            <a:xfrm>
              <a:off x="11436347" y="14511365"/>
              <a:ext cx="2473960" cy="345416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58419" marR="5080" indent="-46355">
                <a:lnSpc>
                  <a:spcPct val="101400"/>
                </a:lnSpc>
                <a:spcBef>
                  <a:spcPts val="110"/>
                </a:spcBef>
              </a:pPr>
              <a:r>
                <a:rPr sz="11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/>
                  <a:cs typeface="Arial"/>
                </a:rPr>
                <a:t>Developing Educational Interventions for women with LD and their carers</a:t>
              </a:r>
              <a:endParaRPr sz="11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/>
                <a:cs typeface="Arial"/>
              </a:endParaRPr>
            </a:p>
          </p:txBody>
        </p:sp>
        <p:sp>
          <p:nvSpPr>
            <p:cNvPr id="127" name="object 127"/>
            <p:cNvSpPr txBox="1"/>
            <p:nvPr/>
          </p:nvSpPr>
          <p:spPr>
            <a:xfrm>
              <a:off x="11471002" y="11778708"/>
              <a:ext cx="2670175" cy="974090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283210">
                <a:lnSpc>
                  <a:spcPct val="100000"/>
                </a:lnSpc>
                <a:spcBef>
                  <a:spcPts val="114"/>
                </a:spcBef>
              </a:pPr>
              <a:r>
                <a:rPr sz="205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/>
                  <a:cs typeface="Arial"/>
                </a:rPr>
                <a:t>SUGGESTIONS</a:t>
              </a:r>
            </a:p>
            <a:p>
              <a:pPr marL="225425" marR="5080" indent="-213360">
                <a:lnSpc>
                  <a:spcPct val="101400"/>
                </a:lnSpc>
                <a:spcBef>
                  <a:spcPts val="2310"/>
                </a:spcBef>
              </a:pPr>
              <a:r>
                <a:rPr sz="11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/>
                  <a:cs typeface="Arial"/>
                </a:rPr>
                <a:t>Training healthcare workers in providing the best care for Women with LD</a:t>
              </a:r>
            </a:p>
          </p:txBody>
        </p:sp>
        <p:sp>
          <p:nvSpPr>
            <p:cNvPr id="129" name="object 129"/>
            <p:cNvSpPr txBox="1"/>
            <p:nvPr/>
          </p:nvSpPr>
          <p:spPr>
            <a:xfrm>
              <a:off x="11740369" y="12975276"/>
              <a:ext cx="1979930" cy="345416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00965" marR="5080" indent="-88900">
                <a:lnSpc>
                  <a:spcPct val="101400"/>
                </a:lnSpc>
                <a:spcBef>
                  <a:spcPts val="110"/>
                </a:spcBef>
              </a:pPr>
              <a:r>
                <a:rPr sz="11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/>
                  <a:cs typeface="Arial"/>
                </a:rPr>
                <a:t>Making awareness campaigns accessible, with Easy Read</a:t>
              </a:r>
              <a:endParaRPr sz="11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/>
                <a:cs typeface="Arial"/>
              </a:endParaRPr>
            </a:p>
          </p:txBody>
        </p:sp>
        <p:sp>
          <p:nvSpPr>
            <p:cNvPr id="131" name="object 131"/>
            <p:cNvSpPr txBox="1"/>
            <p:nvPr/>
          </p:nvSpPr>
          <p:spPr>
            <a:xfrm>
              <a:off x="11292299" y="15126317"/>
              <a:ext cx="2773045" cy="345416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 marR="5080" indent="15240">
                <a:lnSpc>
                  <a:spcPct val="101400"/>
                </a:lnSpc>
                <a:spcBef>
                  <a:spcPts val="110"/>
                </a:spcBef>
              </a:pPr>
              <a:r>
                <a:rPr sz="11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/>
                  <a:cs typeface="Arial"/>
                </a:rPr>
                <a:t>Using alternatives like ultrasounds where mammography may be too uncomfortable</a:t>
              </a:r>
              <a:endParaRPr sz="11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/>
                <a:cs typeface="Arial"/>
              </a:endParaRPr>
            </a:p>
          </p:txBody>
        </p:sp>
        <p:sp>
          <p:nvSpPr>
            <p:cNvPr id="137" name="object 137"/>
            <p:cNvSpPr txBox="1"/>
            <p:nvPr/>
          </p:nvSpPr>
          <p:spPr>
            <a:xfrm>
              <a:off x="11384454" y="15746176"/>
              <a:ext cx="2550160" cy="345416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392430" marR="5080" indent="-380365">
                <a:lnSpc>
                  <a:spcPct val="101400"/>
                </a:lnSpc>
                <a:spcBef>
                  <a:spcPts val="110"/>
                </a:spcBef>
              </a:pPr>
              <a:r>
                <a:rPr sz="11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/>
                  <a:cs typeface="Arial"/>
                </a:rPr>
                <a:t>Include breast health in Annual Health Checks for women with LD</a:t>
              </a:r>
              <a:endParaRPr sz="11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/>
                <a:cs typeface="Arial"/>
              </a:endParaRPr>
            </a:p>
          </p:txBody>
        </p:sp>
        <p:sp>
          <p:nvSpPr>
            <p:cNvPr id="138" name="object 138"/>
            <p:cNvSpPr txBox="1"/>
            <p:nvPr/>
          </p:nvSpPr>
          <p:spPr>
            <a:xfrm>
              <a:off x="10842917" y="13561965"/>
              <a:ext cx="3308350" cy="70739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 marR="5080" algn="ctr">
                <a:lnSpc>
                  <a:spcPct val="101400"/>
                </a:lnSpc>
                <a:spcBef>
                  <a:spcPts val="110"/>
                </a:spcBef>
              </a:pPr>
              <a:r>
                <a:rPr sz="11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/>
                  <a:cs typeface="Arial"/>
                </a:rPr>
                <a:t>Healthcare professionals should reflect on implicit biases toward individuals with LD and how these biases might impact their decision-making during clinic and screening visits (Khan 2024)</a:t>
              </a:r>
              <a:endParaRPr sz="11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/>
                <a:cs typeface="Arial"/>
              </a:endParaRPr>
            </a:p>
          </p:txBody>
        </p:sp>
      </p:grpSp>
      <p:grpSp>
        <p:nvGrpSpPr>
          <p:cNvPr id="161" name="Group 160" descr="Successful interventions&#10;">
            <a:extLst>
              <a:ext uri="{FF2B5EF4-FFF2-40B4-BE49-F238E27FC236}">
                <a16:creationId xmlns:a16="http://schemas.microsoft.com/office/drawing/2014/main" id="{927148F6-BF4B-B6D0-4F23-DD9B8E9C1F96}"/>
              </a:ext>
            </a:extLst>
          </p:cNvPr>
          <p:cNvGrpSpPr/>
          <p:nvPr/>
        </p:nvGrpSpPr>
        <p:grpSpPr>
          <a:xfrm>
            <a:off x="549267" y="16850990"/>
            <a:ext cx="2686285" cy="1754216"/>
            <a:chOff x="549267" y="16850990"/>
            <a:chExt cx="2686285" cy="1754216"/>
          </a:xfrm>
        </p:grpSpPr>
        <p:sp>
          <p:nvSpPr>
            <p:cNvPr id="144" name="object 144"/>
            <p:cNvSpPr txBox="1"/>
            <p:nvPr/>
          </p:nvSpPr>
          <p:spPr>
            <a:xfrm>
              <a:off x="576807" y="16850990"/>
              <a:ext cx="2658745" cy="100266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653415" marR="645160" indent="-56515" algn="ctr">
                <a:lnSpc>
                  <a:spcPct val="115700"/>
                </a:lnSpc>
                <a:spcBef>
                  <a:spcPts val="100"/>
                </a:spcBef>
              </a:pPr>
              <a:r>
                <a:rPr sz="1700" b="1" spc="-10" dirty="0">
                  <a:latin typeface="Arial"/>
                  <a:cs typeface="Arial"/>
                </a:rPr>
                <a:t>Successful </a:t>
              </a:r>
              <a:r>
                <a:rPr sz="1700" b="1" spc="-55" dirty="0">
                  <a:latin typeface="Arial"/>
                  <a:cs typeface="Arial"/>
                </a:rPr>
                <a:t>Interventions:</a:t>
              </a:r>
              <a:endParaRPr sz="1700" dirty="0">
                <a:latin typeface="Arial"/>
                <a:cs typeface="Arial"/>
              </a:endParaRPr>
            </a:p>
            <a:p>
              <a:pPr algn="ctr">
                <a:lnSpc>
                  <a:spcPct val="100000"/>
                </a:lnSpc>
                <a:spcBef>
                  <a:spcPts val="1705"/>
                </a:spcBef>
              </a:pPr>
              <a:r>
                <a:rPr sz="1050" dirty="0">
                  <a:latin typeface="Arial MT"/>
                  <a:cs typeface="Arial MT"/>
                </a:rPr>
                <a:t>Health</a:t>
              </a:r>
              <a:r>
                <a:rPr sz="1050" spc="-20" dirty="0">
                  <a:latin typeface="Arial MT"/>
                  <a:cs typeface="Arial MT"/>
                </a:rPr>
                <a:t> </a:t>
              </a:r>
              <a:r>
                <a:rPr sz="1050" spc="-10" dirty="0">
                  <a:latin typeface="Arial MT"/>
                  <a:cs typeface="Arial MT"/>
                </a:rPr>
                <a:t>Education</a:t>
              </a:r>
              <a:r>
                <a:rPr sz="1050" spc="-15" dirty="0">
                  <a:latin typeface="Arial MT"/>
                  <a:cs typeface="Arial MT"/>
                </a:rPr>
                <a:t> </a:t>
              </a:r>
              <a:r>
                <a:rPr sz="1050" dirty="0">
                  <a:latin typeface="Arial MT"/>
                  <a:cs typeface="Arial MT"/>
                </a:rPr>
                <a:t>Curriculum</a:t>
              </a:r>
              <a:r>
                <a:rPr sz="1050" spc="-20" dirty="0">
                  <a:latin typeface="Arial MT"/>
                  <a:cs typeface="Arial MT"/>
                </a:rPr>
                <a:t> </a:t>
              </a:r>
              <a:r>
                <a:rPr sz="1050" dirty="0">
                  <a:latin typeface="Arial MT"/>
                  <a:cs typeface="Arial MT"/>
                </a:rPr>
                <a:t>(Swaine</a:t>
              </a:r>
              <a:r>
                <a:rPr sz="1050" spc="-15" dirty="0">
                  <a:latin typeface="Arial MT"/>
                  <a:cs typeface="Arial MT"/>
                </a:rPr>
                <a:t> </a:t>
              </a:r>
              <a:r>
                <a:rPr sz="1050" spc="-10" dirty="0">
                  <a:latin typeface="Arial MT"/>
                  <a:cs typeface="Arial MT"/>
                </a:rPr>
                <a:t>2014)</a:t>
              </a:r>
              <a:endParaRPr sz="1050" dirty="0">
                <a:latin typeface="Arial MT"/>
                <a:cs typeface="Arial MT"/>
              </a:endParaRPr>
            </a:p>
          </p:txBody>
        </p:sp>
        <p:sp>
          <p:nvSpPr>
            <p:cNvPr id="145" name="object 145"/>
            <p:cNvSpPr txBox="1"/>
            <p:nvPr/>
          </p:nvSpPr>
          <p:spPr>
            <a:xfrm>
              <a:off x="549267" y="18015926"/>
              <a:ext cx="2679700" cy="5892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33655" algn="ctr">
                <a:lnSpc>
                  <a:spcPct val="117400"/>
                </a:lnSpc>
                <a:spcBef>
                  <a:spcPts val="95"/>
                </a:spcBef>
              </a:pPr>
              <a:r>
                <a:rPr sz="1050" dirty="0">
                  <a:latin typeface="Arial MT"/>
                  <a:cs typeface="Arial MT"/>
                </a:rPr>
                <a:t>DVD</a:t>
              </a:r>
              <a:r>
                <a:rPr sz="1050" spc="-20" dirty="0">
                  <a:latin typeface="Arial MT"/>
                  <a:cs typeface="Arial MT"/>
                </a:rPr>
                <a:t> </a:t>
              </a:r>
              <a:r>
                <a:rPr sz="1050" dirty="0">
                  <a:latin typeface="Arial MT"/>
                  <a:cs typeface="Arial MT"/>
                </a:rPr>
                <a:t>aimed</a:t>
              </a:r>
              <a:r>
                <a:rPr sz="1050" spc="-20" dirty="0">
                  <a:latin typeface="Arial MT"/>
                  <a:cs typeface="Arial MT"/>
                </a:rPr>
                <a:t> </a:t>
              </a:r>
              <a:r>
                <a:rPr sz="1050" dirty="0">
                  <a:latin typeface="Arial MT"/>
                  <a:cs typeface="Arial MT"/>
                </a:rPr>
                <a:t>at</a:t>
              </a:r>
              <a:r>
                <a:rPr sz="1050" spc="-15" dirty="0">
                  <a:latin typeface="Arial MT"/>
                  <a:cs typeface="Arial MT"/>
                </a:rPr>
                <a:t> </a:t>
              </a:r>
              <a:r>
                <a:rPr sz="1050" spc="-10" dirty="0">
                  <a:latin typeface="Arial MT"/>
                  <a:cs typeface="Arial MT"/>
                </a:rPr>
                <a:t>increasing</a:t>
              </a:r>
              <a:r>
                <a:rPr sz="1050" spc="-20" dirty="0">
                  <a:latin typeface="Arial MT"/>
                  <a:cs typeface="Arial MT"/>
                </a:rPr>
                <a:t> </a:t>
              </a:r>
              <a:r>
                <a:rPr sz="1050" spc="-10" dirty="0">
                  <a:latin typeface="Arial MT"/>
                  <a:cs typeface="Arial MT"/>
                </a:rPr>
                <a:t>preparedness</a:t>
              </a:r>
              <a:r>
                <a:rPr sz="1050" spc="-20" dirty="0">
                  <a:latin typeface="Arial MT"/>
                  <a:cs typeface="Arial MT"/>
                </a:rPr>
                <a:t> </a:t>
              </a:r>
              <a:r>
                <a:rPr sz="1050" spc="-25" dirty="0">
                  <a:latin typeface="Arial MT"/>
                  <a:cs typeface="Arial MT"/>
                </a:rPr>
                <a:t>for </a:t>
              </a:r>
              <a:r>
                <a:rPr sz="1050" dirty="0">
                  <a:latin typeface="Arial MT"/>
                  <a:cs typeface="Arial MT"/>
                </a:rPr>
                <a:t>mammography</a:t>
              </a:r>
              <a:r>
                <a:rPr sz="1050" spc="15" dirty="0">
                  <a:latin typeface="Arial MT"/>
                  <a:cs typeface="Arial MT"/>
                </a:rPr>
                <a:t> </a:t>
              </a:r>
              <a:r>
                <a:rPr sz="1050" dirty="0">
                  <a:latin typeface="Arial MT"/>
                  <a:cs typeface="Arial MT"/>
                </a:rPr>
                <a:t>played</a:t>
              </a:r>
              <a:r>
                <a:rPr sz="1050" spc="20" dirty="0">
                  <a:latin typeface="Arial MT"/>
                  <a:cs typeface="Arial MT"/>
                </a:rPr>
                <a:t> </a:t>
              </a:r>
              <a:r>
                <a:rPr sz="1050" dirty="0">
                  <a:latin typeface="Arial MT"/>
                  <a:cs typeface="Arial MT"/>
                </a:rPr>
                <a:t>to</a:t>
              </a:r>
              <a:r>
                <a:rPr sz="1050" spc="20" dirty="0">
                  <a:latin typeface="Arial MT"/>
                  <a:cs typeface="Arial MT"/>
                </a:rPr>
                <a:t> </a:t>
              </a:r>
              <a:r>
                <a:rPr sz="1050" dirty="0">
                  <a:latin typeface="Arial MT"/>
                  <a:cs typeface="Arial MT"/>
                </a:rPr>
                <a:t>participants</a:t>
              </a:r>
              <a:r>
                <a:rPr sz="1050" spc="20" dirty="0">
                  <a:latin typeface="Arial MT"/>
                  <a:cs typeface="Arial MT"/>
                </a:rPr>
                <a:t> </a:t>
              </a:r>
              <a:r>
                <a:rPr sz="1050" spc="-10" dirty="0">
                  <a:latin typeface="Arial MT"/>
                  <a:cs typeface="Arial MT"/>
                </a:rPr>
                <a:t>before screening</a:t>
              </a:r>
              <a:r>
                <a:rPr sz="1050" spc="-50" dirty="0">
                  <a:latin typeface="Arial MT"/>
                  <a:cs typeface="Arial MT"/>
                </a:rPr>
                <a:t> </a:t>
              </a:r>
              <a:r>
                <a:rPr sz="1050" dirty="0">
                  <a:latin typeface="Arial MT"/>
                  <a:cs typeface="Arial MT"/>
                </a:rPr>
                <a:t>(Greenwood</a:t>
              </a:r>
              <a:r>
                <a:rPr sz="1050" spc="-45" dirty="0">
                  <a:latin typeface="Arial MT"/>
                  <a:cs typeface="Arial MT"/>
                </a:rPr>
                <a:t> </a:t>
              </a:r>
              <a:r>
                <a:rPr sz="1050" spc="-10" dirty="0">
                  <a:latin typeface="Arial MT"/>
                  <a:cs typeface="Arial MT"/>
                </a:rPr>
                <a:t>2014)</a:t>
              </a:r>
              <a:endParaRPr sz="1050" dirty="0">
                <a:latin typeface="Arial MT"/>
                <a:cs typeface="Arial MT"/>
              </a:endParaRPr>
            </a:p>
          </p:txBody>
        </p:sp>
      </p:grpSp>
      <p:sp>
        <p:nvSpPr>
          <p:cNvPr id="146" name="object 146"/>
          <p:cNvSpPr txBox="1"/>
          <p:nvPr/>
        </p:nvSpPr>
        <p:spPr>
          <a:xfrm>
            <a:off x="4143805" y="16851028"/>
            <a:ext cx="2449830" cy="1566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32130" marR="525780" indent="-57785" algn="ctr">
              <a:lnSpc>
                <a:spcPct val="115700"/>
              </a:lnSpc>
              <a:spcBef>
                <a:spcPts val="95"/>
              </a:spcBef>
            </a:pPr>
            <a:r>
              <a:rPr sz="1700" b="1" spc="-10" dirty="0">
                <a:latin typeface="Arial"/>
                <a:cs typeface="Arial"/>
              </a:rPr>
              <a:t>Unsuccessful </a:t>
            </a:r>
            <a:r>
              <a:rPr sz="1700" b="1" spc="-35" dirty="0">
                <a:latin typeface="Arial"/>
                <a:cs typeface="Arial"/>
              </a:rPr>
              <a:t>Interventions:</a:t>
            </a:r>
            <a:endParaRPr sz="1700" dirty="0">
              <a:latin typeface="Arial"/>
              <a:cs typeface="Arial"/>
            </a:endParaRPr>
          </a:p>
          <a:p>
            <a:pPr marL="12700" marR="5080" indent="-635" algn="ctr">
              <a:lnSpc>
                <a:spcPct val="117400"/>
              </a:lnSpc>
              <a:spcBef>
                <a:spcPts val="1490"/>
              </a:spcBef>
            </a:pPr>
            <a:r>
              <a:rPr sz="1050" dirty="0">
                <a:latin typeface="Arial MT"/>
                <a:cs typeface="Arial MT"/>
              </a:rPr>
              <a:t>One</a:t>
            </a:r>
            <a:r>
              <a:rPr sz="1050" spc="1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to</a:t>
            </a:r>
            <a:r>
              <a:rPr sz="1050" spc="2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one</a:t>
            </a:r>
            <a:r>
              <a:rPr sz="1050" spc="2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counselling</a:t>
            </a:r>
            <a:r>
              <a:rPr sz="1050" spc="2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by</a:t>
            </a:r>
            <a:r>
              <a:rPr sz="1050" spc="2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a</a:t>
            </a:r>
            <a:r>
              <a:rPr sz="1050" spc="20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community </a:t>
            </a:r>
            <a:r>
              <a:rPr sz="1050" dirty="0">
                <a:latin typeface="Arial MT"/>
                <a:cs typeface="Arial MT"/>
              </a:rPr>
              <a:t>learning</a:t>
            </a:r>
            <a:r>
              <a:rPr sz="1050" spc="6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disability</a:t>
            </a:r>
            <a:r>
              <a:rPr sz="1050" spc="6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team</a:t>
            </a:r>
            <a:r>
              <a:rPr sz="1050" spc="6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nurse,</a:t>
            </a:r>
            <a:r>
              <a:rPr sz="1050" spc="60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designed </a:t>
            </a:r>
            <a:r>
              <a:rPr sz="1050" dirty="0">
                <a:latin typeface="Arial MT"/>
                <a:cs typeface="Arial MT"/>
              </a:rPr>
              <a:t>to</a:t>
            </a:r>
            <a:r>
              <a:rPr sz="1050" spc="5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encourage</a:t>
            </a:r>
            <a:r>
              <a:rPr sz="1050" spc="5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women</a:t>
            </a:r>
            <a:r>
              <a:rPr sz="1050" spc="5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to</a:t>
            </a:r>
            <a:r>
              <a:rPr sz="1050" spc="55" dirty="0">
                <a:latin typeface="Arial MT"/>
                <a:cs typeface="Arial MT"/>
              </a:rPr>
              <a:t> </a:t>
            </a:r>
            <a:r>
              <a:rPr sz="1050" spc="-10" dirty="0">
                <a:latin typeface="Arial MT"/>
                <a:cs typeface="Arial MT"/>
              </a:rPr>
              <a:t>accept </a:t>
            </a:r>
            <a:r>
              <a:rPr sz="1050" dirty="0">
                <a:latin typeface="Arial MT"/>
                <a:cs typeface="Arial MT"/>
              </a:rPr>
              <a:t>screening</a:t>
            </a:r>
            <a:r>
              <a:rPr sz="1050" spc="1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(Biswas</a:t>
            </a:r>
            <a:r>
              <a:rPr sz="1050" spc="10" dirty="0">
                <a:latin typeface="Arial MT"/>
                <a:cs typeface="Arial MT"/>
              </a:rPr>
              <a:t> </a:t>
            </a:r>
            <a:r>
              <a:rPr sz="1050" spc="-20" dirty="0">
                <a:latin typeface="Arial MT"/>
                <a:cs typeface="Arial MT"/>
              </a:rPr>
              <a:t>2005)</a:t>
            </a:r>
            <a:endParaRPr sz="1050" dirty="0">
              <a:latin typeface="Arial MT"/>
              <a:cs typeface="Arial MT"/>
            </a:endParaRPr>
          </a:p>
        </p:txBody>
      </p:sp>
      <p:sp>
        <p:nvSpPr>
          <p:cNvPr id="154" name="object 154"/>
          <p:cNvSpPr txBox="1"/>
          <p:nvPr/>
        </p:nvSpPr>
        <p:spPr>
          <a:xfrm>
            <a:off x="2698660" y="18791130"/>
            <a:ext cx="1891664" cy="723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13199"/>
              </a:lnSpc>
              <a:spcBef>
                <a:spcPts val="100"/>
              </a:spcBef>
            </a:pPr>
            <a:r>
              <a:rPr sz="1350" spc="-65" dirty="0">
                <a:latin typeface="Arial Black"/>
                <a:cs typeface="Arial Black"/>
              </a:rPr>
              <a:t>(Only</a:t>
            </a:r>
            <a:r>
              <a:rPr sz="1350" spc="-120" dirty="0">
                <a:latin typeface="Arial Black"/>
                <a:cs typeface="Arial Black"/>
              </a:rPr>
              <a:t> </a:t>
            </a:r>
            <a:r>
              <a:rPr sz="1350" spc="-114" dirty="0">
                <a:latin typeface="Arial Black"/>
                <a:cs typeface="Arial Black"/>
              </a:rPr>
              <a:t>3</a:t>
            </a:r>
            <a:r>
              <a:rPr sz="1350" spc="-120" dirty="0">
                <a:latin typeface="Arial Black"/>
                <a:cs typeface="Arial Black"/>
              </a:rPr>
              <a:t> </a:t>
            </a:r>
            <a:r>
              <a:rPr sz="1350" spc="-45" dirty="0">
                <a:latin typeface="Arial Black"/>
                <a:cs typeface="Arial Black"/>
              </a:rPr>
              <a:t>of</a:t>
            </a:r>
            <a:r>
              <a:rPr sz="1350" spc="-120" dirty="0">
                <a:latin typeface="Arial Black"/>
                <a:cs typeface="Arial Black"/>
              </a:rPr>
              <a:t> </a:t>
            </a:r>
            <a:r>
              <a:rPr sz="1350" spc="-70" dirty="0">
                <a:latin typeface="Arial Black"/>
                <a:cs typeface="Arial Black"/>
              </a:rPr>
              <a:t>36</a:t>
            </a:r>
            <a:r>
              <a:rPr sz="1350" spc="-120" dirty="0">
                <a:latin typeface="Arial Black"/>
                <a:cs typeface="Arial Black"/>
              </a:rPr>
              <a:t> </a:t>
            </a:r>
            <a:r>
              <a:rPr sz="1350" spc="-10" dirty="0">
                <a:latin typeface="Arial Black"/>
                <a:cs typeface="Arial Black"/>
              </a:rPr>
              <a:t>breast </a:t>
            </a:r>
            <a:r>
              <a:rPr sz="1350" spc="-120" dirty="0">
                <a:latin typeface="Arial Black"/>
                <a:cs typeface="Arial Black"/>
              </a:rPr>
              <a:t>cancer</a:t>
            </a:r>
            <a:r>
              <a:rPr sz="1350" spc="-80" dirty="0">
                <a:latin typeface="Arial Black"/>
                <a:cs typeface="Arial Black"/>
              </a:rPr>
              <a:t> </a:t>
            </a:r>
            <a:r>
              <a:rPr sz="1350" spc="-85" dirty="0">
                <a:latin typeface="Arial Black"/>
                <a:cs typeface="Arial Black"/>
              </a:rPr>
              <a:t>related</a:t>
            </a:r>
            <a:r>
              <a:rPr sz="1350" spc="-80" dirty="0">
                <a:latin typeface="Arial Black"/>
                <a:cs typeface="Arial Black"/>
              </a:rPr>
              <a:t> studies </a:t>
            </a:r>
            <a:r>
              <a:rPr sz="1350" spc="-95" dirty="0">
                <a:latin typeface="Arial Black"/>
                <a:cs typeface="Arial Black"/>
              </a:rPr>
              <a:t>tested</a:t>
            </a:r>
            <a:r>
              <a:rPr sz="1350" spc="-90" dirty="0">
                <a:latin typeface="Arial Black"/>
                <a:cs typeface="Arial Black"/>
              </a:rPr>
              <a:t> </a:t>
            </a:r>
            <a:r>
              <a:rPr sz="1350" spc="-10" dirty="0">
                <a:latin typeface="Arial Black"/>
                <a:cs typeface="Arial Black"/>
              </a:rPr>
              <a:t>interventions)</a:t>
            </a:r>
            <a:endParaRPr sz="1350" dirty="0">
              <a:latin typeface="Arial Black"/>
              <a:cs typeface="Arial Black"/>
            </a:endParaRPr>
          </a:p>
        </p:txBody>
      </p:sp>
      <p:sp>
        <p:nvSpPr>
          <p:cNvPr id="153" name="object 153"/>
          <p:cNvSpPr txBox="1"/>
          <p:nvPr/>
        </p:nvSpPr>
        <p:spPr>
          <a:xfrm>
            <a:off x="7799119" y="16319194"/>
            <a:ext cx="5911215" cy="3387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83210" algn="ctr">
              <a:lnSpc>
                <a:spcPct val="100000"/>
              </a:lnSpc>
              <a:spcBef>
                <a:spcPts val="110"/>
              </a:spcBef>
            </a:pPr>
            <a:r>
              <a:rPr sz="3750" b="1" spc="-305" dirty="0">
                <a:latin typeface="Verdana"/>
                <a:cs typeface="Verdana"/>
              </a:rPr>
              <a:t>What</a:t>
            </a:r>
            <a:r>
              <a:rPr sz="3750" b="1" spc="-245" dirty="0">
                <a:latin typeface="Verdana"/>
                <a:cs typeface="Verdana"/>
              </a:rPr>
              <a:t> </a:t>
            </a:r>
            <a:r>
              <a:rPr sz="3750" b="1" spc="-20" dirty="0">
                <a:latin typeface="Verdana"/>
                <a:cs typeface="Verdana"/>
              </a:rPr>
              <a:t>Next?</a:t>
            </a:r>
            <a:endParaRPr sz="3750" dirty="0">
              <a:latin typeface="Verdana"/>
              <a:cs typeface="Verdana"/>
            </a:endParaRPr>
          </a:p>
          <a:p>
            <a:pPr marL="12700" marR="904875">
              <a:lnSpc>
                <a:spcPts val="1730"/>
              </a:lnSpc>
              <a:spcBef>
                <a:spcPts val="3025"/>
              </a:spcBef>
            </a:pPr>
            <a:r>
              <a:rPr sz="1450" dirty="0">
                <a:latin typeface="Arial MT"/>
                <a:cs typeface="Arial MT"/>
              </a:rPr>
              <a:t>Introduce</a:t>
            </a:r>
            <a:r>
              <a:rPr sz="1450" spc="1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or</a:t>
            </a:r>
            <a:r>
              <a:rPr sz="1450" spc="2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amend</a:t>
            </a:r>
            <a:r>
              <a:rPr sz="1450" spc="2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current</a:t>
            </a:r>
            <a:r>
              <a:rPr sz="1450" spc="2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policies</a:t>
            </a:r>
            <a:r>
              <a:rPr sz="1450" spc="2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to</a:t>
            </a:r>
            <a:r>
              <a:rPr sz="1450" spc="2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implement</a:t>
            </a:r>
            <a:r>
              <a:rPr sz="1450" spc="20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successful </a:t>
            </a:r>
            <a:r>
              <a:rPr sz="1450" dirty="0">
                <a:latin typeface="Arial MT"/>
                <a:cs typeface="Arial MT"/>
              </a:rPr>
              <a:t>interventions</a:t>
            </a:r>
            <a:r>
              <a:rPr sz="1450" spc="4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in</a:t>
            </a:r>
            <a:r>
              <a:rPr sz="1450" spc="4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clinical</a:t>
            </a:r>
            <a:r>
              <a:rPr sz="1450" spc="45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practice</a:t>
            </a:r>
            <a:endParaRPr sz="145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450" dirty="0">
              <a:latin typeface="Arial MT"/>
              <a:cs typeface="Arial MT"/>
            </a:endParaRPr>
          </a:p>
          <a:p>
            <a:pPr marL="12700" marR="13335">
              <a:lnSpc>
                <a:spcPts val="1730"/>
              </a:lnSpc>
            </a:pPr>
            <a:r>
              <a:rPr sz="1450" dirty="0">
                <a:latin typeface="Arial MT"/>
                <a:cs typeface="Arial MT"/>
              </a:rPr>
              <a:t>Further</a:t>
            </a:r>
            <a:r>
              <a:rPr sz="1450" spc="35" dirty="0">
                <a:latin typeface="Arial MT"/>
                <a:cs typeface="Arial MT"/>
              </a:rPr>
              <a:t> </a:t>
            </a:r>
            <a:r>
              <a:rPr sz="1450" spc="-20" dirty="0">
                <a:latin typeface="Arial MT"/>
                <a:cs typeface="Arial MT"/>
              </a:rPr>
              <a:t>research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exploring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evidence-</a:t>
            </a:r>
            <a:r>
              <a:rPr sz="1450" dirty="0">
                <a:latin typeface="Arial MT"/>
                <a:cs typeface="Arial MT"/>
              </a:rPr>
              <a:t>based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interventions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to</a:t>
            </a:r>
            <a:r>
              <a:rPr sz="1450" spc="3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combat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spc="-25" dirty="0">
                <a:latin typeface="Arial MT"/>
                <a:cs typeface="Arial MT"/>
              </a:rPr>
              <a:t>the </a:t>
            </a:r>
            <a:r>
              <a:rPr sz="1450" dirty="0">
                <a:latin typeface="Arial MT"/>
                <a:cs typeface="Arial MT"/>
              </a:rPr>
              <a:t>barriers</a:t>
            </a:r>
            <a:r>
              <a:rPr sz="1450" spc="-3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to</a:t>
            </a:r>
            <a:r>
              <a:rPr sz="1450" spc="-20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screening</a:t>
            </a:r>
            <a:r>
              <a:rPr sz="1450" spc="-2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uptake</a:t>
            </a:r>
            <a:r>
              <a:rPr sz="1450" spc="-2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is</a:t>
            </a:r>
            <a:r>
              <a:rPr sz="1450" spc="-25" dirty="0">
                <a:latin typeface="Arial MT"/>
                <a:cs typeface="Arial MT"/>
              </a:rPr>
              <a:t> </a:t>
            </a:r>
            <a:r>
              <a:rPr sz="1450" spc="-20" dirty="0">
                <a:latin typeface="Arial MT"/>
                <a:cs typeface="Arial MT"/>
              </a:rPr>
              <a:t>needed, </a:t>
            </a:r>
            <a:r>
              <a:rPr sz="1450" dirty="0">
                <a:latin typeface="Arial MT"/>
                <a:cs typeface="Arial MT"/>
              </a:rPr>
              <a:t>aimed</a:t>
            </a:r>
            <a:r>
              <a:rPr sz="1450" spc="-2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at</a:t>
            </a:r>
            <a:r>
              <a:rPr sz="1450" spc="-2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advancing</a:t>
            </a:r>
            <a:r>
              <a:rPr sz="1450" spc="-20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access, enhancing</a:t>
            </a:r>
            <a:r>
              <a:rPr sz="1450" spc="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provider</a:t>
            </a:r>
            <a:r>
              <a:rPr sz="1450" spc="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training</a:t>
            </a:r>
            <a:r>
              <a:rPr sz="1450" spc="1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and</a:t>
            </a:r>
            <a:r>
              <a:rPr sz="1450" spc="5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education,</a:t>
            </a:r>
            <a:r>
              <a:rPr sz="1450" spc="1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expanding</a:t>
            </a:r>
            <a:r>
              <a:rPr sz="1450" spc="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outreach</a:t>
            </a:r>
            <a:r>
              <a:rPr sz="1450" spc="10" dirty="0">
                <a:latin typeface="Arial MT"/>
                <a:cs typeface="Arial MT"/>
              </a:rPr>
              <a:t> </a:t>
            </a:r>
            <a:r>
              <a:rPr sz="1450" spc="-25" dirty="0">
                <a:latin typeface="Arial MT"/>
                <a:cs typeface="Arial MT"/>
              </a:rPr>
              <a:t>to </a:t>
            </a:r>
            <a:r>
              <a:rPr sz="1450" dirty="0">
                <a:latin typeface="Arial MT"/>
                <a:cs typeface="Arial MT"/>
              </a:rPr>
              <a:t>women</a:t>
            </a:r>
            <a:r>
              <a:rPr sz="1450" spc="30" dirty="0">
                <a:latin typeface="Arial MT"/>
                <a:cs typeface="Arial MT"/>
              </a:rPr>
              <a:t> </a:t>
            </a:r>
            <a:r>
              <a:rPr sz="1450" spc="70" dirty="0">
                <a:latin typeface="Arial MT"/>
                <a:cs typeface="Arial MT"/>
              </a:rPr>
              <a:t>with</a:t>
            </a:r>
            <a:r>
              <a:rPr sz="1450" spc="3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Learning</a:t>
            </a:r>
            <a:r>
              <a:rPr sz="1450" spc="3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Disabilities,</a:t>
            </a:r>
            <a:r>
              <a:rPr sz="1450" spc="3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and</a:t>
            </a:r>
            <a:r>
              <a:rPr sz="1450" spc="3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improving</a:t>
            </a:r>
            <a:r>
              <a:rPr sz="1450" spc="3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overall</a:t>
            </a:r>
            <a:r>
              <a:rPr sz="1450" spc="30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health education</a:t>
            </a:r>
            <a:endParaRPr sz="145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50" dirty="0">
              <a:latin typeface="Arial MT"/>
              <a:cs typeface="Arial MT"/>
            </a:endParaRPr>
          </a:p>
          <a:p>
            <a:pPr marL="12700" marR="5080">
              <a:lnSpc>
                <a:spcPts val="1730"/>
              </a:lnSpc>
            </a:pPr>
            <a:r>
              <a:rPr sz="1450" spc="90" dirty="0">
                <a:latin typeface="Arial MT"/>
                <a:cs typeface="Arial MT"/>
              </a:rPr>
              <a:t>We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are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currently</a:t>
            </a:r>
            <a:r>
              <a:rPr sz="1450" spc="4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in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the</a:t>
            </a:r>
            <a:r>
              <a:rPr sz="1450" spc="4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data-extraction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phase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of</a:t>
            </a:r>
            <a:r>
              <a:rPr sz="1450" spc="4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this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review,</a:t>
            </a:r>
            <a:r>
              <a:rPr sz="1450" spc="4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which</a:t>
            </a:r>
            <a:r>
              <a:rPr sz="1450" spc="40" dirty="0">
                <a:latin typeface="Arial MT"/>
                <a:cs typeface="Arial MT"/>
              </a:rPr>
              <a:t> </a:t>
            </a:r>
            <a:r>
              <a:rPr sz="1450" spc="70" dirty="0">
                <a:latin typeface="Arial MT"/>
                <a:cs typeface="Arial MT"/>
              </a:rPr>
              <a:t>will </a:t>
            </a:r>
            <a:r>
              <a:rPr sz="1450" dirty="0">
                <a:latin typeface="Arial MT"/>
                <a:cs typeface="Arial MT"/>
              </a:rPr>
              <a:t>be</a:t>
            </a:r>
            <a:r>
              <a:rPr sz="1450" spc="-25" dirty="0">
                <a:latin typeface="Arial MT"/>
                <a:cs typeface="Arial MT"/>
              </a:rPr>
              <a:t> </a:t>
            </a:r>
            <a:r>
              <a:rPr sz="1450" spc="50" dirty="0">
                <a:latin typeface="Arial MT"/>
                <a:cs typeface="Arial MT"/>
              </a:rPr>
              <a:t>followed</a:t>
            </a:r>
            <a:r>
              <a:rPr sz="1450" spc="-2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by</a:t>
            </a:r>
            <a:r>
              <a:rPr sz="1450" spc="-2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risk</a:t>
            </a:r>
            <a:r>
              <a:rPr sz="1450" spc="-2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of</a:t>
            </a:r>
            <a:r>
              <a:rPr sz="1450" spc="-2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bias</a:t>
            </a:r>
            <a:r>
              <a:rPr sz="1450" spc="-25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assessment</a:t>
            </a:r>
            <a:r>
              <a:rPr sz="1450" spc="-25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and</a:t>
            </a:r>
            <a:r>
              <a:rPr sz="1450" spc="-20" dirty="0">
                <a:latin typeface="Arial MT"/>
                <a:cs typeface="Arial MT"/>
              </a:rPr>
              <a:t> </a:t>
            </a:r>
            <a:r>
              <a:rPr sz="1450" dirty="0">
                <a:latin typeface="Arial MT"/>
                <a:cs typeface="Arial MT"/>
              </a:rPr>
              <a:t>data</a:t>
            </a:r>
            <a:r>
              <a:rPr sz="1450" spc="-25" dirty="0">
                <a:latin typeface="Arial MT"/>
                <a:cs typeface="Arial MT"/>
              </a:rPr>
              <a:t> </a:t>
            </a:r>
            <a:r>
              <a:rPr sz="1450" spc="-10" dirty="0">
                <a:latin typeface="Arial MT"/>
                <a:cs typeface="Arial MT"/>
              </a:rPr>
              <a:t>analysis.</a:t>
            </a:r>
            <a:endParaRPr sz="1450" dirty="0">
              <a:latin typeface="Arial MT"/>
              <a:cs typeface="Arial MT"/>
            </a:endParaRPr>
          </a:p>
        </p:txBody>
      </p:sp>
      <p:sp>
        <p:nvSpPr>
          <p:cNvPr id="155" name="object 155"/>
          <p:cNvSpPr txBox="1"/>
          <p:nvPr/>
        </p:nvSpPr>
        <p:spPr>
          <a:xfrm>
            <a:off x="206855" y="19760593"/>
            <a:ext cx="1647825" cy="3479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100" b="1" spc="-40" dirty="0">
                <a:latin typeface="Verdana"/>
                <a:cs typeface="Verdana"/>
              </a:rPr>
              <a:t>References</a:t>
            </a:r>
            <a:endParaRPr sz="2100">
              <a:latin typeface="Verdana"/>
              <a:cs typeface="Verdana"/>
            </a:endParaRPr>
          </a:p>
        </p:txBody>
      </p:sp>
      <p:pic>
        <p:nvPicPr>
          <p:cNvPr id="135" name="object 135" descr="QR code for references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07618" y="19657439"/>
            <a:ext cx="442880" cy="4428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4">
            <a:extLst>
              <a:ext uri="{FF2B5EF4-FFF2-40B4-BE49-F238E27FC236}">
                <a16:creationId xmlns:a16="http://schemas.microsoft.com/office/drawing/2014/main" id="{90922986-EAC5-ABAF-37FE-4BFC2C9A78C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77800" y="506244"/>
            <a:ext cx="13944600" cy="62709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1143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2700" marR="5080" lvl="0" indent="-12700" algn="l" defTabSz="914400" eaLnBrk="1" fontAlgn="auto" latinLnBrk="0" hangingPunct="1"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version of ‘Why are breast cancer screening rates lower in women with learning disabilities? A systematic review’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9345AC-863B-D789-C593-200361CEE8BB}"/>
              </a:ext>
            </a:extLst>
          </p:cNvPr>
          <p:cNvSpPr txBox="1"/>
          <p:nvPr/>
        </p:nvSpPr>
        <p:spPr>
          <a:xfrm>
            <a:off x="177800" y="1268244"/>
            <a:ext cx="13792200" cy="1743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Authors: Pritika Sagar (School of Medicine, UCLAN), Muskan Aggarwal (School of Medicine, UCLAN), Nicola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Ditzel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(School of Medicine, UCLAN), Peter Knapp (University of York), Umesh Chauhan (Mackenzie Clinical Research Institute).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Prospero</a:t>
            </a:r>
            <a:r>
              <a:rPr lang="en-GB" sz="1400" spc="10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Registration</a:t>
            </a:r>
            <a:r>
              <a:rPr lang="en-GB" sz="1400" spc="10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ID: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CRD42024558315.</a:t>
            </a:r>
          </a:p>
          <a:p>
            <a:endParaRPr lang="en-GB" sz="1400" spc="-1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spc="-10" dirty="0">
                <a:latin typeface="Arial" panose="020B0604020202020204" pitchFamily="34" charset="0"/>
                <a:cs typeface="Arial" panose="020B0604020202020204" pitchFamily="34" charset="0"/>
              </a:rPr>
              <a:t>Background: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Breast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cancer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screening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associated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early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diagnosis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30" dirty="0">
                <a:latin typeface="Arial" panose="020B0604020202020204" pitchFamily="34" charset="0"/>
                <a:cs typeface="Arial" panose="020B0604020202020204" pitchFamily="34" charset="0"/>
              </a:rPr>
              <a:t>disease,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leads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terms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35" dirty="0">
                <a:latin typeface="Arial" panose="020B0604020202020204" pitchFamily="34" charset="0"/>
                <a:cs typeface="Arial" panose="020B0604020202020204" pitchFamily="34" charset="0"/>
              </a:rPr>
              <a:t>success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survival.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learning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disabilities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(LD)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historically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uptake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breast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cancer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screening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(Health,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2020).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Existing studies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aimed at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bridging this gap, yet the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issue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persists.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systematic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review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aimed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consolidating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literature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identify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barriers,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facilitators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suggestions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uptake.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Papers included: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are primary, empirical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accounts of women with Learning Disabilities, their caretakers, relatives or healthcare workers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are quantitative, qualitative or mixed methods studies report reasons for attending (or not attending) screening.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Method: </a:t>
            </a:r>
          </a:p>
          <a:p>
            <a:pPr marL="378460" marR="85725" indent="-342900">
              <a:lnSpc>
                <a:spcPct val="103200"/>
              </a:lnSpc>
              <a:spcBef>
                <a:spcPts val="535"/>
              </a:spcBef>
              <a:buFont typeface="+mj-lt"/>
              <a:buAutoNum type="arabicPeriod"/>
            </a:pPr>
            <a:r>
              <a:rPr lang="en-GB" sz="1400" spc="125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Protocol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registered on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Prospero.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strategy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part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of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larger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combining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searches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breast,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cervical and 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bowel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cancer.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was developed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MEDLINE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adapted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databases.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language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geographical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limits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applied,</a:t>
            </a:r>
            <a:r>
              <a:rPr lang="en-GB" sz="1400" spc="7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published since</a:t>
            </a:r>
            <a:r>
              <a:rPr lang="en-GB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2000</a:t>
            </a:r>
            <a:r>
              <a:rPr lang="en-GB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 included.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8460" marR="519430" indent="-342900">
              <a:lnSpc>
                <a:spcPct val="103200"/>
              </a:lnSpc>
              <a:buFont typeface="+mj-lt"/>
              <a:buAutoNum type="arabicPeriod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Papers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selected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databases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put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5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standardised</a:t>
            </a:r>
            <a:r>
              <a:rPr lang="en-GB" sz="1400" spc="7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extraction</a:t>
            </a:r>
            <a:r>
              <a:rPr lang="en-GB" sz="1400" spc="8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n-GB" sz="1400" spc="8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GB" sz="1400" spc="8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400" spc="9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dual-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independent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reviewer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manner,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followed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citation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searching.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8460" marR="376555" indent="-342900">
              <a:lnSpc>
                <a:spcPct val="103200"/>
              </a:lnSpc>
              <a:buFont typeface="+mj-lt"/>
              <a:buAutoNum type="arabicPeriod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synthesised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according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stated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barriers,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facilitators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suggestions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uptake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Socio-Ecological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inform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categorisation.</a:t>
            </a:r>
          </a:p>
          <a:p>
            <a:pPr marL="35560" marR="376555">
              <a:lnSpc>
                <a:spcPct val="103200"/>
              </a:lnSpc>
            </a:pPr>
            <a:endParaRPr lang="en-GB" sz="1400" b="1" spc="-1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76555"/>
            <a:r>
              <a:rPr lang="en-GB" sz="1400" b="1" spc="-10" dirty="0">
                <a:latin typeface="Arial" panose="020B0604020202020204" pitchFamily="34" charset="0"/>
                <a:cs typeface="Arial" panose="020B0604020202020204" pitchFamily="34" charset="0"/>
              </a:rPr>
              <a:t>PRISMA Chart: </a:t>
            </a:r>
          </a:p>
          <a:p>
            <a:pPr marR="121920" algn="l"/>
            <a:r>
              <a:rPr lang="en-GB" sz="1400" b="1" spc="-10" dirty="0">
                <a:latin typeface="Arial" panose="020B0604020202020204" pitchFamily="34" charset="0"/>
                <a:cs typeface="Arial" panose="020B0604020202020204" pitchFamily="34" charset="0"/>
              </a:rPr>
              <a:t>Identification: </a:t>
            </a:r>
          </a:p>
          <a:p>
            <a:pPr marL="285750" marR="12192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Studies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databases/registers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5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8952).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PsycINFO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 6153),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MEDLINE</a:t>
            </a:r>
            <a:r>
              <a:rPr lang="en-GB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 1930),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CINAHL (n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798),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Google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Scholar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16),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Overton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9),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ClinicalTrials.gov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3),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PubMed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1),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Unspecified (n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42). </a:t>
            </a:r>
          </a:p>
          <a:p>
            <a:pPr marL="285750" marR="121920" indent="-285750" algn="l">
              <a:buFont typeface="Arial" panose="020B0604020202020204" pitchFamily="34" charset="0"/>
              <a:buChar char="•"/>
            </a:pP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removed (n </a:t>
            </a:r>
            <a:r>
              <a:rPr lang="en-GB" sz="1400" spc="-5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3961).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Duplicates</a:t>
            </a:r>
            <a:r>
              <a:rPr lang="en-GB" sz="1400" spc="9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identified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manually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4),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Duplicates</a:t>
            </a:r>
            <a:r>
              <a:rPr lang="en-GB" sz="1400" spc="1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identified</a:t>
            </a:r>
            <a:r>
              <a:rPr lang="en-GB" sz="1400" spc="1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Covidence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3957),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Marked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ineligible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automation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tools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0).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76555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Screening: </a:t>
            </a:r>
          </a:p>
          <a:p>
            <a:pPr marL="321310" marR="376555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screened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 =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4991). </a:t>
            </a:r>
          </a:p>
          <a:p>
            <a:pPr marL="321310" marR="376555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excluded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5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4809).</a:t>
            </a:r>
          </a:p>
          <a:p>
            <a:pPr marL="321310" marR="376555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sought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retrieval (n=182).</a:t>
            </a:r>
          </a:p>
          <a:p>
            <a:pPr marL="321310" marR="376555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retrieved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(n=0).</a:t>
            </a:r>
          </a:p>
          <a:p>
            <a:pPr marL="321310" marR="376555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assessed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eligibility</a:t>
            </a:r>
            <a:r>
              <a:rPr lang="en-GB" sz="1400" spc="1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(n=182).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1310" marR="376555" indent="-285750" algn="just">
              <a:buFont typeface="Arial" panose="020B0604020202020204" pitchFamily="34" charset="0"/>
              <a:buChar char="•"/>
            </a:pP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excluded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109):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empirical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17);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Article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traceable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2);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Conference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1);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Article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secondary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review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9); 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Unrelated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disability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(n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50" dirty="0">
                <a:latin typeface="Arial" panose="020B0604020202020204" pitchFamily="34" charset="0"/>
                <a:cs typeface="Arial" panose="020B0604020202020204" pitchFamily="34" charset="0"/>
              </a:rPr>
              <a:t>= 20);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en-GB" sz="1400" spc="7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explanations</a:t>
            </a:r>
            <a:r>
              <a:rPr lang="en-GB" sz="1400" spc="7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GB" sz="1400" spc="7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screening</a:t>
            </a:r>
            <a:r>
              <a:rPr lang="en-GB" sz="1400" spc="7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take-up (n = 37); 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related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disability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or cancer screening (n = 4); Other reason (n = 3).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76555" algn="just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Included:</a:t>
            </a:r>
          </a:p>
          <a:p>
            <a:pPr marL="321310" marR="376555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latin typeface="Arial MT"/>
                <a:cs typeface="Arial MT"/>
              </a:rPr>
              <a:t>Total</a:t>
            </a:r>
            <a:r>
              <a:rPr lang="en-GB" sz="1400" spc="75" dirty="0">
                <a:latin typeface="Arial MT"/>
                <a:cs typeface="Arial MT"/>
              </a:rPr>
              <a:t> </a:t>
            </a:r>
            <a:r>
              <a:rPr lang="en-GB" sz="1400" dirty="0">
                <a:latin typeface="Arial MT"/>
                <a:cs typeface="Arial MT"/>
              </a:rPr>
              <a:t>studies</a:t>
            </a:r>
            <a:r>
              <a:rPr lang="en-GB" sz="1400" spc="75" dirty="0">
                <a:latin typeface="Arial MT"/>
                <a:cs typeface="Arial MT"/>
              </a:rPr>
              <a:t> </a:t>
            </a:r>
            <a:r>
              <a:rPr lang="en-GB" sz="1400" dirty="0">
                <a:latin typeface="Arial MT"/>
                <a:cs typeface="Arial MT"/>
              </a:rPr>
              <a:t>included</a:t>
            </a:r>
            <a:r>
              <a:rPr lang="en-GB" sz="1400" spc="75" dirty="0">
                <a:latin typeface="Arial MT"/>
                <a:cs typeface="Arial MT"/>
              </a:rPr>
              <a:t> </a:t>
            </a:r>
            <a:r>
              <a:rPr lang="en-GB" sz="1400" spc="-25" dirty="0">
                <a:latin typeface="Arial MT"/>
                <a:cs typeface="Arial MT"/>
              </a:rPr>
              <a:t>in </a:t>
            </a:r>
            <a:r>
              <a:rPr lang="en-GB" sz="1400" dirty="0">
                <a:latin typeface="Arial MT"/>
                <a:cs typeface="Arial MT"/>
              </a:rPr>
              <a:t>combined</a:t>
            </a:r>
            <a:r>
              <a:rPr lang="en-GB" sz="1400" spc="70" dirty="0">
                <a:latin typeface="Arial MT"/>
                <a:cs typeface="Arial MT"/>
              </a:rPr>
              <a:t> </a:t>
            </a:r>
            <a:r>
              <a:rPr lang="en-GB" sz="1400" dirty="0">
                <a:latin typeface="Arial MT"/>
                <a:cs typeface="Arial MT"/>
              </a:rPr>
              <a:t>review</a:t>
            </a:r>
            <a:r>
              <a:rPr lang="en-GB" sz="1400" spc="70" dirty="0">
                <a:latin typeface="Arial MT"/>
                <a:cs typeface="Arial MT"/>
              </a:rPr>
              <a:t> </a:t>
            </a:r>
            <a:r>
              <a:rPr lang="en-GB" sz="1400" spc="-10" dirty="0">
                <a:latin typeface="Arial MT"/>
                <a:cs typeface="Arial MT"/>
              </a:rPr>
              <a:t>(n=73)</a:t>
            </a:r>
            <a:endParaRPr lang="en-GB" sz="1400" dirty="0">
              <a:latin typeface="Arial MT"/>
              <a:cs typeface="Arial MT"/>
            </a:endParaRPr>
          </a:p>
          <a:p>
            <a:pPr marL="321310" marR="376555" indent="-285750" algn="just">
              <a:buFont typeface="Arial" panose="020B0604020202020204" pitchFamily="34" charset="0"/>
              <a:buChar char="•"/>
            </a:pPr>
            <a:r>
              <a:rPr lang="en-GB" sz="1400" spc="-25" dirty="0">
                <a:latin typeface="Arial"/>
                <a:cs typeface="Arial"/>
              </a:rPr>
              <a:t>Studies</a:t>
            </a:r>
            <a:r>
              <a:rPr lang="en-GB" sz="1400" spc="-30" dirty="0">
                <a:latin typeface="Arial"/>
                <a:cs typeface="Arial"/>
              </a:rPr>
              <a:t> </a:t>
            </a:r>
            <a:r>
              <a:rPr lang="en-GB" sz="1400" spc="-25" dirty="0">
                <a:latin typeface="Arial"/>
                <a:cs typeface="Arial"/>
              </a:rPr>
              <a:t>included </a:t>
            </a:r>
            <a:r>
              <a:rPr lang="en-GB" sz="1400" dirty="0">
                <a:latin typeface="Arial"/>
                <a:cs typeface="Arial"/>
              </a:rPr>
              <a:t>relevant</a:t>
            </a:r>
            <a:r>
              <a:rPr lang="en-GB" sz="1400" spc="-30" dirty="0">
                <a:latin typeface="Arial"/>
                <a:cs typeface="Arial"/>
              </a:rPr>
              <a:t> </a:t>
            </a:r>
            <a:r>
              <a:rPr lang="en-GB" sz="1400" spc="-25" dirty="0">
                <a:latin typeface="Arial"/>
                <a:cs typeface="Arial"/>
              </a:rPr>
              <a:t>to </a:t>
            </a:r>
            <a:r>
              <a:rPr lang="en-GB" sz="1400" spc="-10" dirty="0">
                <a:latin typeface="Arial"/>
                <a:cs typeface="Arial"/>
              </a:rPr>
              <a:t>breast</a:t>
            </a:r>
            <a:r>
              <a:rPr lang="en-GB" sz="1400" spc="-5" dirty="0">
                <a:latin typeface="Arial"/>
                <a:cs typeface="Arial"/>
              </a:rPr>
              <a:t> </a:t>
            </a:r>
            <a:r>
              <a:rPr lang="en-GB" sz="1400" spc="-50" dirty="0">
                <a:latin typeface="Arial"/>
                <a:cs typeface="Arial"/>
              </a:rPr>
              <a:t>cancer</a:t>
            </a:r>
            <a:r>
              <a:rPr lang="en-GB" sz="1400" spc="-5" dirty="0">
                <a:latin typeface="Arial"/>
                <a:cs typeface="Arial"/>
              </a:rPr>
              <a:t> </a:t>
            </a:r>
            <a:r>
              <a:rPr lang="en-GB" sz="1400" spc="-10" dirty="0">
                <a:latin typeface="Arial"/>
                <a:cs typeface="Arial"/>
              </a:rPr>
              <a:t>(n=36)</a:t>
            </a:r>
            <a:endParaRPr lang="en-GB" sz="1400" dirty="0">
              <a:latin typeface="Arial"/>
              <a:cs typeface="Arial"/>
            </a:endParaRPr>
          </a:p>
          <a:p>
            <a:pPr marL="35560" marR="376555" algn="just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" marR="376555">
              <a:lnSpc>
                <a:spcPct val="103200"/>
              </a:lnSpc>
            </a:pPr>
            <a:r>
              <a:rPr lang="en-GB" sz="1400" b="1" spc="-10" dirty="0">
                <a:latin typeface="Arial" panose="020B0604020202020204" pitchFamily="34" charset="0"/>
                <a:cs typeface="Arial" panose="020B0604020202020204" pitchFamily="34" charset="0"/>
              </a:rPr>
              <a:t>Results and findings: </a:t>
            </a:r>
          </a:p>
          <a:p>
            <a:pPr marL="35560" marR="376555">
              <a:lnSpc>
                <a:spcPct val="103200"/>
              </a:lnSpc>
            </a:pPr>
            <a:r>
              <a:rPr lang="en-GB" sz="1400" b="1" spc="-10" dirty="0">
                <a:latin typeface="Arial" panose="020B0604020202020204" pitchFamily="34" charset="0"/>
                <a:cs typeface="Arial" panose="020B0604020202020204" pitchFamily="34" charset="0"/>
              </a:rPr>
              <a:t>Facilitators – </a:t>
            </a:r>
          </a:p>
          <a:p>
            <a:pPr marL="285750" marR="376555" lvl="2" indent="-285750" algn="l">
              <a:lnSpc>
                <a:spcPct val="103200"/>
              </a:lnSpc>
              <a:buFont typeface="Arial" panose="020B0604020202020204" pitchFamily="34" charset="0"/>
              <a:buChar char="•"/>
            </a:pPr>
            <a:r>
              <a:rPr lang="en-GB" sz="1400" spc="-35" dirty="0">
                <a:latin typeface="Arial" panose="020B0604020202020204" pitchFamily="34" charset="0"/>
                <a:cs typeface="Arial" panose="020B0604020202020204" pitchFamily="34" charset="0"/>
              </a:rPr>
              <a:t>Receiving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Invitations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Screening: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removes the onus</a:t>
            </a:r>
            <a:r>
              <a:rPr lang="en-GB"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from the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woman 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en-GB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Disabilities</a:t>
            </a:r>
            <a:r>
              <a:rPr lang="en-GB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GB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her</a:t>
            </a:r>
            <a:r>
              <a:rPr lang="en-GB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carer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having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book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appointment.</a:t>
            </a:r>
          </a:p>
          <a:p>
            <a:pPr marL="285750" marR="376555" lvl="2" indent="-285750" algn="l">
              <a:lnSpc>
                <a:spcPct val="103200"/>
              </a:lnSpc>
              <a:buFont typeface="Arial" panose="020B0604020202020204" pitchFamily="34" charset="0"/>
              <a:buChar char="•"/>
            </a:pP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Positive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Experiences: Previous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positive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experiences 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screening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healthcare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providers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increases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uptake.</a:t>
            </a:r>
          </a:p>
          <a:p>
            <a:pPr marL="285750" marR="376555" lvl="2" indent="-285750" algn="l">
              <a:lnSpc>
                <a:spcPct val="103200"/>
              </a:lnSpc>
              <a:buFont typeface="Arial" panose="020B0604020202020204" pitchFamily="34" charset="0"/>
              <a:buChar char="•"/>
            </a:pP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Trained</a:t>
            </a:r>
            <a:r>
              <a:rPr lang="en-GB" sz="1400" spc="-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Healthcare</a:t>
            </a:r>
            <a:r>
              <a:rPr lang="en-GB" sz="1400" spc="-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Professionals: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Having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technicians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experienced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learning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disabilities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improves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effectiveness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comfort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screenings.</a:t>
            </a:r>
          </a:p>
          <a:p>
            <a:pPr marL="285750" marR="376555" lvl="2" indent="-285750" algn="l">
              <a:lnSpc>
                <a:spcPct val="103200"/>
              </a:lnSpc>
              <a:buFont typeface="Arial" panose="020B0604020202020204" pitchFamily="34" charset="0"/>
              <a:buChar char="•"/>
            </a:pPr>
            <a:r>
              <a:rPr lang="en-GB" sz="1400" spc="-35" dirty="0">
                <a:latin typeface="Arial" panose="020B0604020202020204" pitchFamily="34" charset="0"/>
                <a:cs typeface="Arial" panose="020B0604020202020204" pitchFamily="34" charset="0"/>
              </a:rPr>
              <a:t>Accommodations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Learning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Disabilities: Reasonable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adjustments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longer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appointment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times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additional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staff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dedicated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appointment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known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woman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LD.</a:t>
            </a:r>
          </a:p>
          <a:p>
            <a:pPr marR="376555" lvl="2" algn="l">
              <a:lnSpc>
                <a:spcPct val="103200"/>
              </a:lnSpc>
            </a:pPr>
            <a:r>
              <a:rPr lang="en-GB" sz="1400" b="1" spc="-25" dirty="0">
                <a:latin typeface="Arial" panose="020B0604020202020204" pitchFamily="34" charset="0"/>
                <a:cs typeface="Arial" panose="020B0604020202020204" pitchFamily="34" charset="0"/>
              </a:rPr>
              <a:t>Barriers – </a:t>
            </a:r>
          </a:p>
          <a:p>
            <a:pPr marL="285750" indent="-285750" algn="l">
              <a:lnSpc>
                <a:spcPct val="100000"/>
              </a:lnSpc>
              <a:spcBef>
                <a:spcPts val="125"/>
              </a:spcBef>
              <a:buFont typeface="Arial" panose="020B0604020202020204" pitchFamily="34" charset="0"/>
              <a:buChar char="•"/>
            </a:pP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Embarrassment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Fear: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Disabilities</a:t>
            </a:r>
            <a:r>
              <a:rPr lang="en-GB" sz="1400" spc="7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fear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embarrassed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need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undress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examination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fear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pain/discomfort.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lnSpc>
                <a:spcPct val="100000"/>
              </a:lnSpc>
              <a:spcBef>
                <a:spcPts val="125"/>
              </a:spcBef>
              <a:buFont typeface="Arial" panose="020B0604020202020204" pitchFamily="34" charset="0"/>
              <a:buChar char="•"/>
            </a:pPr>
            <a:r>
              <a:rPr lang="en-GB" sz="1400" spc="-55" dirty="0">
                <a:latin typeface="Arial" panose="020B0604020202020204" pitchFamily="34" charset="0"/>
                <a:cs typeface="Arial" panose="020B0604020202020204" pitchFamily="34" charset="0"/>
              </a:rPr>
              <a:t>Lack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 Understanding: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Disabilities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their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caretakers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limited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understanding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breast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 screening,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 benefits.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lnSpc>
                <a:spcPct val="100000"/>
              </a:lnSpc>
              <a:spcBef>
                <a:spcPts val="125"/>
              </a:spcBef>
              <a:buFont typeface="Arial" panose="020B0604020202020204" pitchFamily="34" charset="0"/>
              <a:buChar char="•"/>
            </a:pPr>
            <a:r>
              <a:rPr lang="en-GB" sz="1400" spc="-55" dirty="0">
                <a:latin typeface="Arial" panose="020B0604020202020204" pitchFamily="34" charset="0"/>
                <a:cs typeface="Arial" panose="020B0604020202020204" pitchFamily="34" charset="0"/>
              </a:rPr>
              <a:t>Lack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 Awareness: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Disabilities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likely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media-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led breast awareness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campaigns.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lnSpc>
                <a:spcPct val="100000"/>
              </a:lnSpc>
              <a:spcBef>
                <a:spcPts val="125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en-GB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Medical Conditions: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Due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competing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nature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other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conditions, breast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care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generally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gets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overlooked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Learning Disabilities.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lnSpc>
                <a:spcPct val="100000"/>
              </a:lnSpc>
              <a:spcBef>
                <a:spcPts val="125"/>
              </a:spcBef>
              <a:buFont typeface="Arial" panose="020B0604020202020204" pitchFamily="34" charset="0"/>
              <a:buChar char="•"/>
            </a:pP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Misconceptions: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Disabilities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carers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believed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likely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develop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cancer.</a:t>
            </a:r>
          </a:p>
          <a:p>
            <a:pPr algn="l">
              <a:lnSpc>
                <a:spcPct val="100000"/>
              </a:lnSpc>
              <a:spcBef>
                <a:spcPts val="125"/>
              </a:spcBef>
            </a:pPr>
            <a:r>
              <a:rPr lang="en-GB" sz="1400" b="1" spc="-10" dirty="0">
                <a:latin typeface="Arial" panose="020B0604020202020204" pitchFamily="34" charset="0"/>
                <a:cs typeface="Arial" panose="020B0604020202020204" pitchFamily="34" charset="0"/>
              </a:rPr>
              <a:t>Suggestions – </a:t>
            </a:r>
          </a:p>
          <a:p>
            <a:pPr marL="285750" indent="-285750" algn="l">
              <a:spcBef>
                <a:spcPts val="125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healthcare workers in providing the best care for Women with LD</a:t>
            </a:r>
          </a:p>
          <a:p>
            <a:pPr marL="285750" indent="-285750" algn="l">
              <a:spcBef>
                <a:spcPts val="125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Making awareness campaigns accessible, with Easy Read</a:t>
            </a:r>
          </a:p>
          <a:p>
            <a:pPr marL="285750" indent="-285750" algn="l">
              <a:spcBef>
                <a:spcPts val="125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Healthcare professionals should reflect on implicit biases toward individuals with LD and how these biases might impact their decision-making during clinic and screening visits (Khan 2024)</a:t>
            </a:r>
          </a:p>
          <a:p>
            <a:pPr marL="285750" indent="-285750" algn="l">
              <a:spcBef>
                <a:spcPts val="125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Developing Educational Interventions for women with LD and their carers</a:t>
            </a:r>
          </a:p>
          <a:p>
            <a:pPr marL="285750" indent="-285750" algn="l">
              <a:spcBef>
                <a:spcPts val="125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alternatives like ultrasounds where mammography may be too uncomfortable</a:t>
            </a:r>
          </a:p>
          <a:p>
            <a:pPr marL="285750" indent="-285750" algn="l">
              <a:spcBef>
                <a:spcPts val="125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 breast health in Annual Health Checks for women with LD</a:t>
            </a:r>
          </a:p>
          <a:p>
            <a:pPr algn="l">
              <a:lnSpc>
                <a:spcPct val="100000"/>
              </a:lnSpc>
              <a:spcBef>
                <a:spcPts val="125"/>
              </a:spcBef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400" spc="85" dirty="0">
                <a:latin typeface="Arial" panose="020B0604020202020204" pitchFamily="34" charset="0"/>
                <a:cs typeface="Arial" panose="020B0604020202020204" pitchFamily="34" charset="0"/>
              </a:rPr>
              <a:t>92.5%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75" dirty="0">
                <a:latin typeface="Arial" panose="020B0604020202020204" pitchFamily="34" charset="0"/>
                <a:cs typeface="Arial" panose="020B0604020202020204" pitchFamily="34" charset="0"/>
              </a:rPr>
              <a:t>nurses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reported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needing</a:t>
            </a:r>
            <a:r>
              <a:rPr lang="en-GB" sz="1400" spc="-1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additional support</a:t>
            </a:r>
            <a:r>
              <a:rPr lang="en-GB" sz="1400" spc="-1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GB" sz="1400" spc="-1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breast</a:t>
            </a:r>
            <a:r>
              <a:rPr lang="en-GB" sz="1400" spc="-1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care,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en-GB" sz="1400"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en-GB" sz="1400"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80" dirty="0">
                <a:latin typeface="Arial" panose="020B0604020202020204" pitchFamily="34" charset="0"/>
                <a:cs typeface="Arial" panose="020B0604020202020204" pitchFamily="34" charset="0"/>
              </a:rPr>
              <a:t>8.5%</a:t>
            </a:r>
            <a:r>
              <a:rPr lang="en-GB" sz="1400"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40" dirty="0">
                <a:latin typeface="Arial" panose="020B0604020202020204" pitchFamily="34" charset="0"/>
                <a:cs typeface="Arial" panose="020B0604020202020204" pitchFamily="34" charset="0"/>
              </a:rPr>
              <a:t>received</a:t>
            </a:r>
            <a:r>
              <a:rPr lang="en-GB" sz="1400"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past</a:t>
            </a:r>
            <a:r>
              <a:rPr lang="en-GB" sz="1400" spc="-15" dirty="0"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months (Kirby</a:t>
            </a:r>
            <a:r>
              <a:rPr lang="en-GB" sz="1400" spc="-1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2010)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Successful Interventions:</a:t>
            </a:r>
          </a:p>
          <a:p>
            <a:pPr algn="l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Health Education Curriculum (Swaine 2014)</a:t>
            </a:r>
          </a:p>
          <a:p>
            <a:pPr algn="l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DVD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aimed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en-GB"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increasing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preparedness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mammography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played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participants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before screening</a:t>
            </a:r>
            <a:r>
              <a:rPr lang="en-GB" sz="1400" spc="-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(Greenwood</a:t>
            </a:r>
            <a:r>
              <a:rPr lang="en-GB" sz="14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2014)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400" b="1" spc="-10" dirty="0">
                <a:latin typeface="Arial" panose="020B0604020202020204" pitchFamily="34" charset="0"/>
                <a:cs typeface="Arial" panose="020B0604020202020204" pitchFamily="34" charset="0"/>
              </a:rPr>
              <a:t>Unsuccessful </a:t>
            </a:r>
            <a:r>
              <a:rPr lang="en-GB" sz="1400" b="1" spc="-35" dirty="0">
                <a:latin typeface="Arial" panose="020B0604020202020204" pitchFamily="34" charset="0"/>
                <a:cs typeface="Arial" panose="020B0604020202020204" pitchFamily="34" charset="0"/>
              </a:rPr>
              <a:t>Interventions: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-635" algn="l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counselling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community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disability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  <a:r>
              <a:rPr lang="en-GB" sz="1400" spc="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nurse,</a:t>
            </a:r>
            <a:r>
              <a:rPr lang="en-GB" sz="1400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designed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encourage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accept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screening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(Biswas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2005)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400" spc="-65" dirty="0">
                <a:latin typeface="Arial" panose="020B0604020202020204" pitchFamily="34" charset="0"/>
                <a:cs typeface="Arial" panose="020B0604020202020204" pitchFamily="34" charset="0"/>
              </a:rPr>
              <a:t>(Only</a:t>
            </a:r>
            <a:r>
              <a:rPr lang="en-GB" sz="1400" spc="-1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14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400" spc="-1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45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400" spc="-1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70" dirty="0"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  <a:r>
              <a:rPr lang="en-GB" sz="1400" spc="-1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breast </a:t>
            </a:r>
            <a:r>
              <a:rPr lang="en-GB" sz="1400" spc="-120" dirty="0">
                <a:latin typeface="Arial" panose="020B0604020202020204" pitchFamily="34" charset="0"/>
                <a:cs typeface="Arial" panose="020B0604020202020204" pitchFamily="34" charset="0"/>
              </a:rPr>
              <a:t>cancer</a:t>
            </a:r>
            <a:r>
              <a:rPr lang="en-GB" sz="1400" spc="-8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85" dirty="0">
                <a:latin typeface="Arial" panose="020B0604020202020204" pitchFamily="34" charset="0"/>
                <a:cs typeface="Arial" panose="020B0604020202020204" pitchFamily="34" charset="0"/>
              </a:rPr>
              <a:t>related</a:t>
            </a:r>
            <a:r>
              <a:rPr lang="en-GB" sz="1400" spc="-80" dirty="0">
                <a:latin typeface="Arial" panose="020B0604020202020204" pitchFamily="34" charset="0"/>
                <a:cs typeface="Arial" panose="020B0604020202020204" pitchFamily="34" charset="0"/>
              </a:rPr>
              <a:t> studies </a:t>
            </a:r>
            <a:r>
              <a:rPr lang="en-GB" sz="1400" spc="-95" dirty="0">
                <a:latin typeface="Arial" panose="020B0604020202020204" pitchFamily="34" charset="0"/>
                <a:cs typeface="Arial" panose="020B0604020202020204" pitchFamily="34" charset="0"/>
              </a:rPr>
              <a:t>tested</a:t>
            </a:r>
            <a:r>
              <a:rPr lang="en-GB" sz="1400" spc="-9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interventions).</a:t>
            </a:r>
          </a:p>
          <a:p>
            <a:pPr algn="l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What Next?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904875" algn="l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Introduce</a:t>
            </a:r>
            <a:r>
              <a:rPr lang="en-GB"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amend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policies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implement</a:t>
            </a:r>
            <a:r>
              <a:rPr lang="en-GB"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successful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interventions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clinical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practice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3335" algn="l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Further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exploring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evidence-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interventions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combat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barriers</a:t>
            </a:r>
            <a:r>
              <a:rPr lang="en-GB" sz="14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screening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uptake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needed,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aimed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advancing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access, enhancing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provider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education,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expanding</a:t>
            </a:r>
            <a:r>
              <a:rPr lang="en-GB"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outreach</a:t>
            </a:r>
            <a:r>
              <a:rPr lang="en-GB"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Disabilities,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improving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overall</a:t>
            </a:r>
            <a:r>
              <a:rPr lang="en-GB" sz="14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health education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l"/>
            <a:r>
              <a:rPr lang="en-GB" sz="1400" spc="90" dirty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currently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data-extraction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review,</a:t>
            </a:r>
            <a:r>
              <a:rPr lang="en-GB" sz="1400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en-GB" sz="1400" spc="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70" dirty="0">
                <a:latin typeface="Arial" panose="020B0604020202020204" pitchFamily="34" charset="0"/>
                <a:cs typeface="Arial" panose="020B0604020202020204" pitchFamily="34" charset="0"/>
              </a:rPr>
              <a:t>will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50" dirty="0">
                <a:latin typeface="Arial" panose="020B0604020202020204" pitchFamily="34" charset="0"/>
                <a:cs typeface="Arial" panose="020B0604020202020204" pitchFamily="34" charset="0"/>
              </a:rPr>
              <a:t>followed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bias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assessment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en-GB"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spc="-10" dirty="0">
                <a:latin typeface="Arial" panose="020B0604020202020204" pitchFamily="34" charset="0"/>
                <a:cs typeface="Arial" panose="020B0604020202020204" pitchFamily="34" charset="0"/>
              </a:rPr>
              <a:t>analysis.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References: 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https://cdn.me-qr.com/pdf/288ec672-5230-42de-af1f-94085a6ce26c.pdf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65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2023</Words>
  <Application>Microsoft Office PowerPoint</Application>
  <PresentationFormat>Custom</PresentationFormat>
  <Paragraphs>159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Black</vt:lpstr>
      <vt:lpstr>Arial MT</vt:lpstr>
      <vt:lpstr>Calibri</vt:lpstr>
      <vt:lpstr>Tahoma</vt:lpstr>
      <vt:lpstr>Verdana</vt:lpstr>
      <vt:lpstr>Office Theme</vt:lpstr>
      <vt:lpstr>‘Why are breast cancer screening rates lower in women with learning disabilities? A systematic review’</vt:lpstr>
      <vt:lpstr>Text version of ‘Why are breast cancer screening rates lower in women with learning disabilities? A systematic review’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are breast cancer screening rates lower in women with Learning Disabilities? A Systematic Review</dc:title>
  <dc:creator>Pritika Sagar</dc:creator>
  <cp:keywords>DAGQ82Xxd5o,BADI3hunm4s</cp:keywords>
  <cp:lastModifiedBy>Esther Byrom</cp:lastModifiedBy>
  <cp:revision>2</cp:revision>
  <dcterms:created xsi:type="dcterms:W3CDTF">2025-01-22T14:03:27Z</dcterms:created>
  <dcterms:modified xsi:type="dcterms:W3CDTF">2025-01-23T09:26:44Z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2024-09-18T00:00:00Z</vt:filetime>
  </property>
  <property fmtid="{D5CDD505-2E9C-101B-9397-08002B2CF9AE}" pid="3" name="Creator">
    <vt:lpwstr>Canva</vt:lpwstr>
  </property>
  <property fmtid="{D5CDD505-2E9C-101B-9397-08002B2CF9AE}" pid="4" name="LastSaved">
    <vt:filetime>2025-01-22T00:00:00Z</vt:filetime>
  </property>
  <property fmtid="{D5CDD505-2E9C-101B-9397-08002B2CF9AE}" pid="5" name="Producer">
    <vt:lpwstr>Canva</vt:lpwstr>
  </property>
</Properties>
</file>