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4249400" cy="20104100"/>
  <p:notesSz cx="14249400" cy="201041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9F62BC-2F03-4716-8D76-5E8BF717E271}" v="15" dt="2025-01-22T10:33:46.21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32" d="100"/>
          <a:sy n="32" d="100"/>
        </p:scale>
        <p:origin x="1590" y="18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ther Byrom" userId="90235773-4872-4788-adbb-58ed99b1fea1" providerId="ADAL" clId="{679F62BC-2F03-4716-8D76-5E8BF717E271}"/>
    <pc:docChg chg="undo custSel addSld delSld modSld">
      <pc:chgData name="Esther Byrom" userId="90235773-4872-4788-adbb-58ed99b1fea1" providerId="ADAL" clId="{679F62BC-2F03-4716-8D76-5E8BF717E271}" dt="2025-01-22T10:33:02.768" v="24"/>
      <pc:docMkLst>
        <pc:docMk/>
      </pc:docMkLst>
      <pc:sldChg chg="modSp mod">
        <pc:chgData name="Esther Byrom" userId="90235773-4872-4788-adbb-58ed99b1fea1" providerId="ADAL" clId="{679F62BC-2F03-4716-8D76-5E8BF717E271}" dt="2025-01-22T10:33:02.768" v="24"/>
        <pc:sldMkLst>
          <pc:docMk/>
          <pc:sldMk cId="0" sldId="256"/>
        </pc:sldMkLst>
        <pc:spChg chg="mod ord">
          <ac:chgData name="Esther Byrom" userId="90235773-4872-4788-adbb-58ed99b1fea1" providerId="ADAL" clId="{679F62BC-2F03-4716-8D76-5E8BF717E271}" dt="2025-01-22T10:22:10.374" v="9" actId="13244"/>
          <ac:spMkLst>
            <pc:docMk/>
            <pc:sldMk cId="0" sldId="256"/>
            <ac:spMk id="2" creationId="{00000000-0000-0000-0000-000000000000}"/>
          </ac:spMkLst>
        </pc:spChg>
        <pc:graphicFrameChg chg="mod">
          <ac:chgData name="Esther Byrom" userId="90235773-4872-4788-adbb-58ed99b1fea1" providerId="ADAL" clId="{679F62BC-2F03-4716-8D76-5E8BF717E271}" dt="2025-01-22T10:16:50.122" v="0" actId="962"/>
          <ac:graphicFrameMkLst>
            <pc:docMk/>
            <pc:sldMk cId="0" sldId="256"/>
            <ac:graphicFrameMk id="14" creationId="{00000000-0000-0000-0000-000000000000}"/>
          </ac:graphicFrameMkLst>
        </pc:graphicFrameChg>
        <pc:picChg chg="mod">
          <ac:chgData name="Esther Byrom" userId="90235773-4872-4788-adbb-58ed99b1fea1" providerId="ADAL" clId="{679F62BC-2F03-4716-8D76-5E8BF717E271}" dt="2025-01-22T10:33:02.768" v="24"/>
          <ac:picMkLst>
            <pc:docMk/>
            <pc:sldMk cId="0" sldId="256"/>
            <ac:picMk id="4" creationId="{00000000-0000-0000-0000-000000000000}"/>
          </ac:picMkLst>
        </pc:picChg>
        <pc:picChg chg="ord">
          <ac:chgData name="Esther Byrom" userId="90235773-4872-4788-adbb-58ed99b1fea1" providerId="ADAL" clId="{679F62BC-2F03-4716-8D76-5E8BF717E271}" dt="2025-01-22T10:18:52.022" v="4" actId="13244"/>
          <ac:picMkLst>
            <pc:docMk/>
            <pc:sldMk cId="0" sldId="256"/>
            <ac:picMk id="29" creationId="{00000000-0000-0000-0000-000000000000}"/>
          </ac:picMkLst>
        </pc:picChg>
        <pc:picChg chg="ord">
          <ac:chgData name="Esther Byrom" userId="90235773-4872-4788-adbb-58ed99b1fea1" providerId="ADAL" clId="{679F62BC-2F03-4716-8D76-5E8BF717E271}" dt="2025-01-22T10:19:11.356" v="5" actId="13244"/>
          <ac:picMkLst>
            <pc:docMk/>
            <pc:sldMk cId="0" sldId="256"/>
            <ac:picMk id="38" creationId="{00000000-0000-0000-0000-000000000000}"/>
          </ac:picMkLst>
        </pc:picChg>
        <pc:picChg chg="ord">
          <ac:chgData name="Esther Byrom" userId="90235773-4872-4788-adbb-58ed99b1fea1" providerId="ADAL" clId="{679F62BC-2F03-4716-8D76-5E8BF717E271}" dt="2025-01-22T10:19:17.847" v="6" actId="13244"/>
          <ac:picMkLst>
            <pc:docMk/>
            <pc:sldMk cId="0" sldId="256"/>
            <ac:picMk id="40" creationId="{00000000-0000-0000-0000-000000000000}"/>
          </ac:picMkLst>
        </pc:picChg>
        <pc:picChg chg="ord">
          <ac:chgData name="Esther Byrom" userId="90235773-4872-4788-adbb-58ed99b1fea1" providerId="ADAL" clId="{679F62BC-2F03-4716-8D76-5E8BF717E271}" dt="2025-01-22T10:19:26.547" v="7" actId="13244"/>
          <ac:picMkLst>
            <pc:docMk/>
            <pc:sldMk cId="0" sldId="256"/>
            <ac:picMk id="41" creationId="{00000000-0000-0000-0000-000000000000}"/>
          </ac:picMkLst>
        </pc:picChg>
        <pc:picChg chg="ord">
          <ac:chgData name="Esther Byrom" userId="90235773-4872-4788-adbb-58ed99b1fea1" providerId="ADAL" clId="{679F62BC-2F03-4716-8D76-5E8BF717E271}" dt="2025-01-22T10:19:33.337" v="8" actId="13244"/>
          <ac:picMkLst>
            <pc:docMk/>
            <pc:sldMk cId="0" sldId="256"/>
            <ac:picMk id="42" creationId="{00000000-0000-0000-0000-000000000000}"/>
          </ac:picMkLst>
        </pc:picChg>
      </pc:sldChg>
      <pc:sldChg chg="addSp delSp modSp add del mod">
        <pc:chgData name="Esther Byrom" userId="90235773-4872-4788-adbb-58ed99b1fea1" providerId="ADAL" clId="{679F62BC-2F03-4716-8D76-5E8BF717E271}" dt="2025-01-22T10:28:57.154" v="18" actId="2890"/>
        <pc:sldMkLst>
          <pc:docMk/>
          <pc:sldMk cId="2094583208" sldId="257"/>
        </pc:sldMkLst>
        <pc:graphicFrameChg chg="modGraphic">
          <ac:chgData name="Esther Byrom" userId="90235773-4872-4788-adbb-58ed99b1fea1" providerId="ADAL" clId="{679F62BC-2F03-4716-8D76-5E8BF717E271}" dt="2025-01-22T10:24:09.435" v="12" actId="2161"/>
          <ac:graphicFrameMkLst>
            <pc:docMk/>
            <pc:sldMk cId="2094583208" sldId="257"/>
            <ac:graphicFrameMk id="14" creationId="{D8B7D789-2266-75C5-96E4-A1C2E0010800}"/>
          </ac:graphicFrameMkLst>
        </pc:graphicFrameChg>
        <pc:graphicFrameChg chg="add del mod">
          <ac:chgData name="Esther Byrom" userId="90235773-4872-4788-adbb-58ed99b1fea1" providerId="ADAL" clId="{679F62BC-2F03-4716-8D76-5E8BF717E271}" dt="2025-01-22T10:27:48.490" v="17" actId="3680"/>
          <ac:graphicFrameMkLst>
            <pc:docMk/>
            <pc:sldMk cId="2094583208" sldId="257"/>
            <ac:graphicFrameMk id="39" creationId="{A9734890-8F04-2291-E5E8-08744CE10B64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8705" y="6232271"/>
            <a:ext cx="1211199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7410" y="11258296"/>
            <a:ext cx="997458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2470" y="4623943"/>
            <a:ext cx="6198489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338441" y="4623943"/>
            <a:ext cx="6198489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4244955" cy="20100925"/>
          </a:xfrm>
          <a:custGeom>
            <a:avLst/>
            <a:gdLst/>
            <a:ahLst/>
            <a:cxnLst/>
            <a:rect l="l" t="t" r="r" b="b"/>
            <a:pathLst>
              <a:path w="14244955" h="20100925">
                <a:moveTo>
                  <a:pt x="0" y="20100814"/>
                </a:moveTo>
                <a:lnTo>
                  <a:pt x="14244329" y="20100814"/>
                </a:lnTo>
                <a:lnTo>
                  <a:pt x="14244329" y="0"/>
                </a:lnTo>
                <a:lnTo>
                  <a:pt x="10" y="0"/>
                </a:lnTo>
                <a:lnTo>
                  <a:pt x="0" y="20100814"/>
                </a:lnTo>
                <a:close/>
              </a:path>
            </a:pathLst>
          </a:custGeom>
          <a:solidFill>
            <a:srgbClr val="E0ED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727302" y="2922892"/>
            <a:ext cx="12875895" cy="15003144"/>
          </a:xfrm>
          <a:custGeom>
            <a:avLst/>
            <a:gdLst/>
            <a:ahLst/>
            <a:cxnLst/>
            <a:rect l="l" t="t" r="r" b="b"/>
            <a:pathLst>
              <a:path w="12875894" h="15003144">
                <a:moveTo>
                  <a:pt x="0" y="15002599"/>
                </a:moveTo>
                <a:lnTo>
                  <a:pt x="12875400" y="15002599"/>
                </a:lnTo>
                <a:lnTo>
                  <a:pt x="12875400" y="0"/>
                </a:lnTo>
                <a:lnTo>
                  <a:pt x="0" y="0"/>
                </a:lnTo>
                <a:lnTo>
                  <a:pt x="0" y="150025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4958550" y="386130"/>
            <a:ext cx="0" cy="2198370"/>
          </a:xfrm>
          <a:custGeom>
            <a:avLst/>
            <a:gdLst/>
            <a:ahLst/>
            <a:cxnLst/>
            <a:rect l="l" t="t" r="r" b="b"/>
            <a:pathLst>
              <a:path h="2198370">
                <a:moveTo>
                  <a:pt x="0" y="0"/>
                </a:moveTo>
                <a:lnTo>
                  <a:pt x="0" y="2198115"/>
                </a:lnTo>
              </a:path>
            </a:pathLst>
          </a:custGeom>
          <a:ln w="6280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8431705" y="18312714"/>
            <a:ext cx="0" cy="1316990"/>
          </a:xfrm>
          <a:custGeom>
            <a:avLst/>
            <a:gdLst/>
            <a:ahLst/>
            <a:cxnLst/>
            <a:rect l="l" t="t" r="r" b="b"/>
            <a:pathLst>
              <a:path h="1316990">
                <a:moveTo>
                  <a:pt x="0" y="0"/>
                </a:moveTo>
                <a:lnTo>
                  <a:pt x="0" y="1316423"/>
                </a:lnTo>
              </a:path>
            </a:pathLst>
          </a:custGeom>
          <a:ln w="6280">
            <a:solidFill>
              <a:srgbClr val="EA5D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259669" y="0"/>
            <a:ext cx="1984659" cy="2009279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7123257" y="10562330"/>
            <a:ext cx="6479540" cy="7363459"/>
          </a:xfrm>
          <a:custGeom>
            <a:avLst/>
            <a:gdLst/>
            <a:ahLst/>
            <a:cxnLst/>
            <a:rect l="l" t="t" r="r" b="b"/>
            <a:pathLst>
              <a:path w="6479540" h="7363459">
                <a:moveTo>
                  <a:pt x="0" y="7363161"/>
                </a:moveTo>
                <a:lnTo>
                  <a:pt x="6479544" y="7363161"/>
                </a:lnTo>
                <a:lnTo>
                  <a:pt x="6479544" y="0"/>
                </a:lnTo>
                <a:lnTo>
                  <a:pt x="0" y="0"/>
                </a:lnTo>
                <a:lnTo>
                  <a:pt x="0" y="7363161"/>
                </a:lnTo>
                <a:close/>
              </a:path>
            </a:pathLst>
          </a:custGeom>
          <a:solidFill>
            <a:srgbClr val="C2C0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9857394" y="10809260"/>
            <a:ext cx="992505" cy="276860"/>
          </a:xfrm>
          <a:custGeom>
            <a:avLst/>
            <a:gdLst/>
            <a:ahLst/>
            <a:cxnLst/>
            <a:rect l="l" t="t" r="r" b="b"/>
            <a:pathLst>
              <a:path w="992504" h="276859">
                <a:moveTo>
                  <a:pt x="0" y="276278"/>
                </a:moveTo>
                <a:lnTo>
                  <a:pt x="992329" y="276278"/>
                </a:lnTo>
                <a:lnTo>
                  <a:pt x="992329" y="0"/>
                </a:lnTo>
                <a:lnTo>
                  <a:pt x="0" y="0"/>
                </a:lnTo>
                <a:lnTo>
                  <a:pt x="0" y="276278"/>
                </a:lnTo>
                <a:close/>
              </a:path>
            </a:pathLst>
          </a:custGeom>
          <a:ln w="16748">
            <a:solidFill>
              <a:srgbClr val="1C334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2470" y="804164"/>
            <a:ext cx="1282446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2470" y="4623943"/>
            <a:ext cx="1282446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844796" y="18696814"/>
            <a:ext cx="455980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2470" y="18696814"/>
            <a:ext cx="327736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259568" y="18696814"/>
            <a:ext cx="327736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13" Type="http://schemas.openxmlformats.org/officeDocument/2006/relationships/image" Target="../media/image13.jp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" Type="http://schemas.openxmlformats.org/officeDocument/2006/relationships/image" Target="../media/image3.jpg"/><Relationship Id="rId21" Type="http://schemas.openxmlformats.org/officeDocument/2006/relationships/image" Target="../media/image21.png"/><Relationship Id="rId7" Type="http://schemas.openxmlformats.org/officeDocument/2006/relationships/image" Target="../media/image7.jp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jp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29" Type="http://schemas.openxmlformats.org/officeDocument/2006/relationships/image" Target="../media/image29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g"/><Relationship Id="rId11" Type="http://schemas.openxmlformats.org/officeDocument/2006/relationships/image" Target="../media/image11.png"/><Relationship Id="rId24" Type="http://schemas.openxmlformats.org/officeDocument/2006/relationships/image" Target="../media/image24.jp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10" Type="http://schemas.openxmlformats.org/officeDocument/2006/relationships/image" Target="../media/image10.jpg"/><Relationship Id="rId19" Type="http://schemas.openxmlformats.org/officeDocument/2006/relationships/image" Target="../media/image19.png"/><Relationship Id="rId31" Type="http://schemas.openxmlformats.org/officeDocument/2006/relationships/image" Target="../media/image31.jpg"/><Relationship Id="rId4" Type="http://schemas.openxmlformats.org/officeDocument/2006/relationships/image" Target="../media/image4.jpg"/><Relationship Id="rId9" Type="http://schemas.openxmlformats.org/officeDocument/2006/relationships/image" Target="../media/image9.jpg"/><Relationship Id="rId14" Type="http://schemas.openxmlformats.org/officeDocument/2006/relationships/image" Target="../media/image14.jpg"/><Relationship Id="rId22" Type="http://schemas.openxmlformats.org/officeDocument/2006/relationships/image" Target="../media/image22.png"/><Relationship Id="rId27" Type="http://schemas.openxmlformats.org/officeDocument/2006/relationships/image" Target="../media/image27.jpg"/><Relationship Id="rId30" Type="http://schemas.openxmlformats.org/officeDocument/2006/relationships/image" Target="../media/image3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5135691" y="684024"/>
            <a:ext cx="6949440" cy="87503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6985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2700" marR="5080" lvl="0" indent="0" defTabSz="914400" eaLnBrk="1" fontAlgn="auto" latinLnBrk="0" hangingPunct="1">
              <a:lnSpc>
                <a:spcPct val="101899"/>
              </a:lnSpc>
              <a:spcBef>
                <a:spcPts val="5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750" b="1" i="0" u="none" strike="noStrike" kern="0" cap="none" spc="0" normalizeH="0" baseline="0" dirty="0">
                <a:ln>
                  <a:noFill/>
                </a:ln>
                <a:solidFill>
                  <a:srgbClr val="173D71"/>
                </a:solidFill>
                <a:effectLst/>
                <a:uLnTx/>
                <a:uFillTx/>
                <a:latin typeface="Arial"/>
                <a:cs typeface="Arial"/>
              </a:rPr>
              <a:t>Public</a:t>
            </a:r>
            <a:r>
              <a:rPr kumimoji="0" lang="en-GB" sz="2750" b="1" i="0" u="none" strike="noStrike" kern="0" cap="none" spc="-50" normalizeH="0" baseline="0" dirty="0">
                <a:ln>
                  <a:noFill/>
                </a:ln>
                <a:solidFill>
                  <a:srgbClr val="173D71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en-GB" sz="2750" b="1" i="0" u="none" strike="noStrike" kern="0" cap="none" spc="0" normalizeH="0" baseline="0" dirty="0">
                <a:ln>
                  <a:noFill/>
                </a:ln>
                <a:solidFill>
                  <a:srgbClr val="173D71"/>
                </a:solidFill>
                <a:effectLst/>
                <a:uLnTx/>
                <a:uFillTx/>
                <a:latin typeface="Arial"/>
                <a:cs typeface="Arial"/>
              </a:rPr>
              <a:t>Facing</a:t>
            </a:r>
            <a:r>
              <a:rPr kumimoji="0" lang="en-GB" sz="2750" b="1" i="0" u="none" strike="noStrike" kern="0" cap="none" spc="-50" normalizeH="0" baseline="0" dirty="0">
                <a:ln>
                  <a:noFill/>
                </a:ln>
                <a:solidFill>
                  <a:srgbClr val="173D71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en-GB" sz="2750" b="1" i="0" u="none" strike="noStrike" kern="0" cap="none" spc="0" normalizeH="0" baseline="0" dirty="0">
                <a:ln>
                  <a:noFill/>
                </a:ln>
                <a:solidFill>
                  <a:srgbClr val="173D71"/>
                </a:solidFill>
                <a:effectLst/>
                <a:uLnTx/>
                <a:uFillTx/>
                <a:latin typeface="Arial"/>
                <a:cs typeface="Arial"/>
              </a:rPr>
              <a:t>Information</a:t>
            </a:r>
            <a:r>
              <a:rPr kumimoji="0" lang="en-GB" sz="2750" b="1" i="0" u="none" strike="noStrike" kern="0" cap="none" spc="-5" normalizeH="0" baseline="0" dirty="0">
                <a:ln>
                  <a:noFill/>
                </a:ln>
                <a:solidFill>
                  <a:srgbClr val="173D71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en-GB" sz="2750" b="1" i="0" u="none" strike="noStrike" kern="0" cap="none" spc="0" normalizeH="0" baseline="0" dirty="0">
                <a:ln>
                  <a:noFill/>
                </a:ln>
                <a:solidFill>
                  <a:srgbClr val="173D71"/>
                </a:solidFill>
                <a:effectLst/>
                <a:uLnTx/>
                <a:uFillTx/>
                <a:latin typeface="Arial"/>
                <a:cs typeface="Arial"/>
              </a:rPr>
              <a:t>for</a:t>
            </a:r>
            <a:r>
              <a:rPr kumimoji="0" lang="en-GB" sz="2750" b="1" i="0" u="none" strike="noStrike" kern="0" cap="none" spc="15" normalizeH="0" baseline="0" dirty="0">
                <a:ln>
                  <a:noFill/>
                </a:ln>
                <a:solidFill>
                  <a:srgbClr val="173D71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en-GB" sz="2750" b="1" i="0" u="none" strike="noStrike" kern="0" cap="none" spc="0" normalizeH="0" baseline="0" dirty="0">
                <a:ln>
                  <a:noFill/>
                </a:ln>
                <a:solidFill>
                  <a:srgbClr val="173D71"/>
                </a:solidFill>
                <a:effectLst/>
                <a:uLnTx/>
                <a:uFillTx/>
                <a:latin typeface="Arial"/>
                <a:cs typeface="Arial"/>
              </a:rPr>
              <a:t>People</a:t>
            </a:r>
            <a:r>
              <a:rPr kumimoji="0" lang="en-GB" sz="2750" b="1" i="0" u="none" strike="noStrike" kern="0" cap="none" spc="-5" normalizeH="0" baseline="0" dirty="0">
                <a:ln>
                  <a:noFill/>
                </a:ln>
                <a:solidFill>
                  <a:srgbClr val="173D71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en-GB" sz="2750" b="1" i="0" u="none" strike="noStrike" kern="0" cap="none" spc="-20" normalizeH="0" baseline="0" dirty="0">
                <a:ln>
                  <a:noFill/>
                </a:ln>
                <a:solidFill>
                  <a:srgbClr val="173D71"/>
                </a:solidFill>
                <a:effectLst/>
                <a:uLnTx/>
                <a:uFillTx/>
                <a:latin typeface="Arial"/>
                <a:cs typeface="Arial"/>
              </a:rPr>
              <a:t>with </a:t>
            </a:r>
            <a:r>
              <a:rPr kumimoji="0" lang="en-GB" sz="2750" b="1" i="0" u="none" strike="noStrike" kern="0" cap="none" spc="0" normalizeH="0" baseline="0" dirty="0">
                <a:ln>
                  <a:noFill/>
                </a:ln>
                <a:solidFill>
                  <a:srgbClr val="173D71"/>
                </a:solidFill>
                <a:effectLst/>
                <a:uLnTx/>
                <a:uFillTx/>
                <a:latin typeface="Arial"/>
                <a:cs typeface="Arial"/>
              </a:rPr>
              <a:t>Shoulder</a:t>
            </a:r>
            <a:r>
              <a:rPr kumimoji="0" lang="en-GB" sz="2750" b="1" i="0" u="none" strike="noStrike" kern="0" cap="none" spc="-35" normalizeH="0" baseline="0" dirty="0">
                <a:ln>
                  <a:noFill/>
                </a:ln>
                <a:solidFill>
                  <a:srgbClr val="173D71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en-GB" sz="2750" b="1" i="0" u="none" strike="noStrike" kern="0" cap="none" spc="-10" normalizeH="0" baseline="0" dirty="0">
                <a:ln>
                  <a:noFill/>
                </a:ln>
                <a:solidFill>
                  <a:srgbClr val="173D71"/>
                </a:solidFill>
                <a:effectLst/>
                <a:uLnTx/>
                <a:uFillTx/>
                <a:latin typeface="Arial"/>
                <a:cs typeface="Arial"/>
              </a:rPr>
              <a:t>Osteoarthritis</a:t>
            </a:r>
            <a:endParaRPr kumimoji="0" lang="en-GB" sz="2750" b="0" i="0" u="none" strike="noStrike" kern="0" cap="none" spc="0" normalizeH="0" baseline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5" name="object 5" descr="The NIHR logo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4028" y="345372"/>
            <a:ext cx="4390117" cy="778597"/>
          </a:xfrm>
          <a:prstGeom prst="rect">
            <a:avLst/>
          </a:prstGeom>
        </p:spPr>
      </p:pic>
      <p:pic>
        <p:nvPicPr>
          <p:cNvPr id="46" name="object 46" descr="The Edge Hill University Medical School logo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14028" y="1431634"/>
            <a:ext cx="4390117" cy="101092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5049605" y="1881937"/>
            <a:ext cx="897890" cy="262892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en-GB" sz="1600" b="1" spc="-10" dirty="0">
                <a:solidFill>
                  <a:srgbClr val="173D71"/>
                </a:solidFill>
                <a:latin typeface="Arial"/>
                <a:cs typeface="Arial"/>
              </a:rPr>
              <a:t>Authors:</a:t>
            </a:r>
            <a:endParaRPr lang="en-GB" sz="1600" dirty="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6179294" y="1881937"/>
            <a:ext cx="1702435" cy="61849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GB" sz="1600" b="1" dirty="0" err="1">
                <a:solidFill>
                  <a:srgbClr val="173D71"/>
                </a:solidFill>
                <a:latin typeface="Arial"/>
                <a:cs typeface="Arial"/>
              </a:rPr>
              <a:t>Vrinda</a:t>
            </a:r>
            <a:r>
              <a:rPr lang="en-GB" sz="1600" b="1" spc="-25" dirty="0">
                <a:solidFill>
                  <a:srgbClr val="173D71"/>
                </a:solidFill>
                <a:latin typeface="Arial"/>
                <a:cs typeface="Arial"/>
              </a:rPr>
              <a:t> </a:t>
            </a:r>
            <a:r>
              <a:rPr lang="en-GB" sz="1600" b="1" spc="-10" dirty="0">
                <a:solidFill>
                  <a:srgbClr val="173D71"/>
                </a:solidFill>
                <a:latin typeface="Arial"/>
                <a:cs typeface="Arial"/>
              </a:rPr>
              <a:t>Aggarwal</a:t>
            </a:r>
            <a:endParaRPr lang="en-GB" sz="1600" dirty="0">
              <a:latin typeface="Arial"/>
              <a:cs typeface="Arial"/>
            </a:endParaRPr>
          </a:p>
          <a:p>
            <a:pPr marL="351155" marR="351155" algn="ctr">
              <a:lnSpc>
                <a:spcPts val="1380"/>
              </a:lnSpc>
            </a:pPr>
            <a:r>
              <a:rPr lang="en-GB" sz="1100" dirty="0">
                <a:solidFill>
                  <a:srgbClr val="1F487C"/>
                </a:solidFill>
                <a:latin typeface="Calibri"/>
                <a:cs typeface="Calibri"/>
              </a:rPr>
              <a:t>(2</a:t>
            </a:r>
            <a:r>
              <a:rPr lang="en-GB" sz="1125" baseline="25925" dirty="0">
                <a:solidFill>
                  <a:srgbClr val="1F487C"/>
                </a:solidFill>
                <a:latin typeface="Calibri"/>
                <a:cs typeface="Calibri"/>
              </a:rPr>
              <a:t>nd</a:t>
            </a:r>
            <a:r>
              <a:rPr lang="en-GB" sz="1125" spc="120" baseline="2592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lang="en-GB" sz="1100" dirty="0">
                <a:solidFill>
                  <a:srgbClr val="1F487C"/>
                </a:solidFill>
                <a:latin typeface="Calibri"/>
                <a:cs typeface="Calibri"/>
              </a:rPr>
              <a:t>year</a:t>
            </a:r>
            <a:r>
              <a:rPr lang="en-GB" sz="1100" spc="3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lang="en-GB" sz="1100" spc="-10" dirty="0">
                <a:solidFill>
                  <a:srgbClr val="1F487C"/>
                </a:solidFill>
                <a:latin typeface="Calibri"/>
                <a:cs typeface="Calibri"/>
              </a:rPr>
              <a:t>medical student)</a:t>
            </a:r>
            <a:endParaRPr lang="en-GB" sz="1100" dirty="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8104055" y="1881937"/>
            <a:ext cx="1579880" cy="44259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3020">
              <a:lnSpc>
                <a:spcPct val="100000"/>
              </a:lnSpc>
              <a:spcBef>
                <a:spcPts val="130"/>
              </a:spcBef>
            </a:pPr>
            <a:r>
              <a:rPr lang="en-GB" sz="1600" b="1" dirty="0">
                <a:solidFill>
                  <a:srgbClr val="173D71"/>
                </a:solidFill>
                <a:latin typeface="Arial"/>
                <a:cs typeface="Arial"/>
              </a:rPr>
              <a:t>Stacey</a:t>
            </a:r>
            <a:r>
              <a:rPr lang="en-GB" sz="1600" b="1" spc="140" dirty="0">
                <a:solidFill>
                  <a:srgbClr val="173D71"/>
                </a:solidFill>
                <a:latin typeface="Arial"/>
                <a:cs typeface="Arial"/>
              </a:rPr>
              <a:t> </a:t>
            </a:r>
            <a:r>
              <a:rPr lang="en-GB" sz="1600" b="1" spc="-10" dirty="0" err="1">
                <a:solidFill>
                  <a:srgbClr val="173D71"/>
                </a:solidFill>
                <a:latin typeface="Arial"/>
                <a:cs typeface="Arial"/>
              </a:rPr>
              <a:t>Lalande</a:t>
            </a:r>
            <a:endParaRPr lang="en-GB"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n-GB" sz="1100" dirty="0">
                <a:solidFill>
                  <a:srgbClr val="1F487C"/>
                </a:solidFill>
                <a:latin typeface="Calibri"/>
                <a:cs typeface="Calibri"/>
              </a:rPr>
              <a:t>(specialist</a:t>
            </a:r>
            <a:r>
              <a:rPr lang="en-GB" sz="1100" spc="9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lang="en-GB" sz="1100" spc="-10" dirty="0">
                <a:solidFill>
                  <a:srgbClr val="1F487C"/>
                </a:solidFill>
                <a:latin typeface="Calibri"/>
                <a:cs typeface="Calibri"/>
              </a:rPr>
              <a:t>physiotherapist)</a:t>
            </a:r>
            <a:endParaRPr lang="en-GB" sz="1100" dirty="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9822419" y="1881937"/>
            <a:ext cx="1729739" cy="58801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6830" algn="ctr">
              <a:lnSpc>
                <a:spcPts val="1805"/>
              </a:lnSpc>
              <a:spcBef>
                <a:spcPts val="130"/>
              </a:spcBef>
            </a:pPr>
            <a:r>
              <a:rPr lang="en-GB" sz="1600" b="1" dirty="0">
                <a:solidFill>
                  <a:srgbClr val="173D71"/>
                </a:solidFill>
                <a:latin typeface="Arial"/>
                <a:cs typeface="Arial"/>
              </a:rPr>
              <a:t>Chris</a:t>
            </a:r>
            <a:r>
              <a:rPr lang="en-GB" sz="1600" b="1" spc="80" dirty="0">
                <a:solidFill>
                  <a:srgbClr val="173D71"/>
                </a:solidFill>
                <a:latin typeface="Arial"/>
                <a:cs typeface="Arial"/>
              </a:rPr>
              <a:t> </a:t>
            </a:r>
            <a:r>
              <a:rPr lang="en-GB" sz="1600" b="1" spc="-10" dirty="0">
                <a:solidFill>
                  <a:srgbClr val="173D71"/>
                </a:solidFill>
                <a:latin typeface="Arial"/>
                <a:cs typeface="Arial"/>
              </a:rPr>
              <a:t>Littlewood</a:t>
            </a:r>
            <a:endParaRPr lang="en-GB" sz="1600" dirty="0">
              <a:latin typeface="Arial"/>
              <a:cs typeface="Arial"/>
            </a:endParaRPr>
          </a:p>
          <a:p>
            <a:pPr algn="ctr">
              <a:lnSpc>
                <a:spcPts val="1205"/>
              </a:lnSpc>
            </a:pPr>
            <a:r>
              <a:rPr lang="en-GB" sz="1100" dirty="0">
                <a:solidFill>
                  <a:srgbClr val="1F487C"/>
                </a:solidFill>
                <a:latin typeface="Calibri"/>
                <a:cs typeface="Calibri"/>
              </a:rPr>
              <a:t>(professor</a:t>
            </a:r>
            <a:r>
              <a:rPr lang="en-GB" sz="1100" spc="1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lang="en-GB" sz="1100" dirty="0">
                <a:solidFill>
                  <a:srgbClr val="1F487C"/>
                </a:solidFill>
                <a:latin typeface="Calibri"/>
                <a:cs typeface="Calibri"/>
              </a:rPr>
              <a:t>of</a:t>
            </a:r>
            <a:r>
              <a:rPr lang="en-GB" sz="1100" spc="7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lang="en-GB" sz="1100" spc="-10" dirty="0">
                <a:solidFill>
                  <a:srgbClr val="1F487C"/>
                </a:solidFill>
                <a:latin typeface="Calibri"/>
                <a:cs typeface="Calibri"/>
              </a:rPr>
              <a:t>musculoskeletal</a:t>
            </a:r>
            <a:endParaRPr lang="en-GB" sz="1100" dirty="0">
              <a:latin typeface="Calibri"/>
              <a:cs typeface="Calibri"/>
            </a:endParaRPr>
          </a:p>
          <a:p>
            <a:pPr marL="3810" algn="ctr">
              <a:lnSpc>
                <a:spcPct val="100000"/>
              </a:lnSpc>
              <a:spcBef>
                <a:spcPts val="65"/>
              </a:spcBef>
            </a:pPr>
            <a:r>
              <a:rPr lang="en-GB" sz="1100" spc="-10" dirty="0">
                <a:solidFill>
                  <a:srgbClr val="1F487C"/>
                </a:solidFill>
                <a:latin typeface="Calibri"/>
                <a:cs typeface="Calibri"/>
              </a:rPr>
              <a:t>research)</a:t>
            </a:r>
            <a:endParaRPr lang="en-GB" sz="1100" dirty="0">
              <a:latin typeface="Calibri"/>
              <a:cs typeface="Calibri"/>
            </a:endParaRPr>
          </a:p>
        </p:txBody>
      </p:sp>
      <p:grpSp>
        <p:nvGrpSpPr>
          <p:cNvPr id="7" name="object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19125" y="2954295"/>
            <a:ext cx="6345555" cy="14971394"/>
            <a:chOff x="719125" y="2954295"/>
            <a:chExt cx="6345555" cy="14971394"/>
          </a:xfrm>
        </p:grpSpPr>
        <p:sp>
          <p:nvSpPr>
            <p:cNvPr id="8" name="object 8"/>
            <p:cNvSpPr/>
            <p:nvPr/>
          </p:nvSpPr>
          <p:spPr>
            <a:xfrm>
              <a:off x="719125" y="2954295"/>
              <a:ext cx="6345555" cy="7549515"/>
            </a:xfrm>
            <a:custGeom>
              <a:avLst/>
              <a:gdLst/>
              <a:ahLst/>
              <a:cxnLst/>
              <a:rect l="l" t="t" r="r" b="b"/>
              <a:pathLst>
                <a:path w="6345555" h="7549515">
                  <a:moveTo>
                    <a:pt x="0" y="7549407"/>
                  </a:moveTo>
                  <a:lnTo>
                    <a:pt x="6345505" y="7549407"/>
                  </a:lnTo>
                  <a:lnTo>
                    <a:pt x="6345505" y="0"/>
                  </a:lnTo>
                  <a:lnTo>
                    <a:pt x="0" y="0"/>
                  </a:lnTo>
                  <a:lnTo>
                    <a:pt x="0" y="7549407"/>
                  </a:lnTo>
                  <a:close/>
                </a:path>
              </a:pathLst>
            </a:custGeom>
            <a:solidFill>
              <a:srgbClr val="ADC3E1"/>
            </a:solidFill>
          </p:spPr>
          <p:txBody>
            <a:bodyPr wrap="square" lIns="0" tIns="0" rIns="0" bIns="0" rtlCol="0"/>
            <a:lstStyle/>
            <a:p>
              <a:endParaRPr lang="en-GB" dirty="0"/>
            </a:p>
          </p:txBody>
        </p:sp>
        <p:sp>
          <p:nvSpPr>
            <p:cNvPr id="9" name="object 9"/>
            <p:cNvSpPr/>
            <p:nvPr/>
          </p:nvSpPr>
          <p:spPr>
            <a:xfrm>
              <a:off x="727302" y="10523553"/>
              <a:ext cx="6337935" cy="7402195"/>
            </a:xfrm>
            <a:custGeom>
              <a:avLst/>
              <a:gdLst/>
              <a:ahLst/>
              <a:cxnLst/>
              <a:rect l="l" t="t" r="r" b="b"/>
              <a:pathLst>
                <a:path w="6337934" h="7402194">
                  <a:moveTo>
                    <a:pt x="0" y="7401938"/>
                  </a:moveTo>
                  <a:lnTo>
                    <a:pt x="6337328" y="7401938"/>
                  </a:lnTo>
                  <a:lnTo>
                    <a:pt x="6337328" y="0"/>
                  </a:lnTo>
                  <a:lnTo>
                    <a:pt x="0" y="0"/>
                  </a:lnTo>
                  <a:lnTo>
                    <a:pt x="0" y="7401938"/>
                  </a:lnTo>
                  <a:close/>
                </a:path>
              </a:pathLst>
            </a:custGeom>
            <a:solidFill>
              <a:srgbClr val="AAE0E4"/>
            </a:solidFill>
          </p:spPr>
          <p:txBody>
            <a:bodyPr wrap="square" lIns="0" tIns="0" rIns="0" bIns="0" rtlCol="0"/>
            <a:lstStyle/>
            <a:p>
              <a:endParaRPr lang="en-GB" dirty="0"/>
            </a:p>
          </p:txBody>
        </p:sp>
        <p:sp>
          <p:nvSpPr>
            <p:cNvPr id="10" name="object 10"/>
            <p:cNvSpPr/>
            <p:nvPr/>
          </p:nvSpPr>
          <p:spPr>
            <a:xfrm>
              <a:off x="3413530" y="3136331"/>
              <a:ext cx="1049020" cy="7917815"/>
            </a:xfrm>
            <a:custGeom>
              <a:avLst/>
              <a:gdLst/>
              <a:ahLst/>
              <a:cxnLst/>
              <a:rect l="l" t="t" r="r" b="b"/>
              <a:pathLst>
                <a:path w="1049020" h="7917815">
                  <a:moveTo>
                    <a:pt x="0" y="276278"/>
                  </a:moveTo>
                  <a:lnTo>
                    <a:pt x="1048854" y="276278"/>
                  </a:lnTo>
                  <a:lnTo>
                    <a:pt x="1048854" y="0"/>
                  </a:lnTo>
                  <a:lnTo>
                    <a:pt x="0" y="0"/>
                  </a:lnTo>
                  <a:lnTo>
                    <a:pt x="0" y="276278"/>
                  </a:lnTo>
                  <a:close/>
                </a:path>
                <a:path w="1049020" h="7917815">
                  <a:moveTo>
                    <a:pt x="31402" y="7917803"/>
                  </a:moveTo>
                  <a:lnTo>
                    <a:pt x="898121" y="7917803"/>
                  </a:lnTo>
                  <a:lnTo>
                    <a:pt x="898121" y="7641525"/>
                  </a:lnTo>
                  <a:lnTo>
                    <a:pt x="31402" y="7641525"/>
                  </a:lnTo>
                  <a:lnTo>
                    <a:pt x="31402" y="7917803"/>
                  </a:lnTo>
                  <a:close/>
                </a:path>
              </a:pathLst>
            </a:custGeom>
            <a:ln w="1674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en-GB" dirty="0"/>
            </a:p>
          </p:txBody>
        </p:sp>
      </p:grpSp>
      <p:grpSp>
        <p:nvGrpSpPr>
          <p:cNvPr id="11" name="object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123257" y="2958486"/>
            <a:ext cx="6479540" cy="7555865"/>
            <a:chOff x="7123257" y="2958486"/>
            <a:chExt cx="6479540" cy="7555865"/>
          </a:xfrm>
        </p:grpSpPr>
        <p:sp>
          <p:nvSpPr>
            <p:cNvPr id="12" name="object 12">
              <a:extLst>
                <a:ext uri="{C183D7F6-B498-43B3-948B-1728B52AA6E4}">
                  <adec:decorative xmlns:adec="http://schemas.microsoft.com/office/drawing/2017/decorative" val="0"/>
                </a:ext>
              </a:extLst>
            </p:cNvPr>
            <p:cNvSpPr/>
            <p:nvPr/>
          </p:nvSpPr>
          <p:spPr>
            <a:xfrm>
              <a:off x="7123257" y="2958486"/>
              <a:ext cx="6479540" cy="7555865"/>
            </a:xfrm>
            <a:custGeom>
              <a:avLst/>
              <a:gdLst/>
              <a:ahLst/>
              <a:cxnLst/>
              <a:rect l="l" t="t" r="r" b="b"/>
              <a:pathLst>
                <a:path w="6479540" h="7555865">
                  <a:moveTo>
                    <a:pt x="0" y="7555687"/>
                  </a:moveTo>
                  <a:lnTo>
                    <a:pt x="6479444" y="7555687"/>
                  </a:lnTo>
                  <a:lnTo>
                    <a:pt x="6479444" y="0"/>
                  </a:lnTo>
                  <a:lnTo>
                    <a:pt x="0" y="0"/>
                  </a:lnTo>
                  <a:lnTo>
                    <a:pt x="0" y="7555687"/>
                  </a:lnTo>
                  <a:close/>
                </a:path>
              </a:pathLst>
            </a:custGeom>
            <a:solidFill>
              <a:srgbClr val="AEE4C4"/>
            </a:solidFill>
          </p:spPr>
          <p:txBody>
            <a:bodyPr wrap="square" lIns="0" tIns="0" rIns="0" bIns="0" rtlCol="0"/>
            <a:lstStyle/>
            <a:p>
              <a:endParaRPr lang="en-GB" dirty="0"/>
            </a:p>
          </p:txBody>
        </p:sp>
        <p:sp>
          <p:nvSpPr>
            <p:cNvPr id="13" name="object 13"/>
            <p:cNvSpPr/>
            <p:nvPr/>
          </p:nvSpPr>
          <p:spPr>
            <a:xfrm>
              <a:off x="10033249" y="3174015"/>
              <a:ext cx="647065" cy="276860"/>
            </a:xfrm>
            <a:custGeom>
              <a:avLst/>
              <a:gdLst/>
              <a:ahLst/>
              <a:cxnLst/>
              <a:rect l="l" t="t" r="r" b="b"/>
              <a:pathLst>
                <a:path w="647065" h="276860">
                  <a:moveTo>
                    <a:pt x="0" y="276278"/>
                  </a:moveTo>
                  <a:lnTo>
                    <a:pt x="646898" y="276278"/>
                  </a:lnTo>
                  <a:lnTo>
                    <a:pt x="646898" y="0"/>
                  </a:lnTo>
                  <a:lnTo>
                    <a:pt x="0" y="0"/>
                  </a:lnTo>
                  <a:lnTo>
                    <a:pt x="0" y="276278"/>
                  </a:lnTo>
                  <a:close/>
                </a:path>
              </a:pathLst>
            </a:custGeom>
            <a:ln w="16748">
              <a:solidFill>
                <a:srgbClr val="1C334E"/>
              </a:solidFill>
            </a:ln>
          </p:spPr>
          <p:txBody>
            <a:bodyPr wrap="square" lIns="0" tIns="0" rIns="0" bIns="0" rtlCol="0"/>
            <a:lstStyle/>
            <a:p>
              <a:endParaRPr lang="en-GB" dirty="0"/>
            </a:p>
          </p:txBody>
        </p:sp>
      </p:grpSp>
      <p:graphicFrame>
        <p:nvGraphicFramePr>
          <p:cNvPr id="14" name="object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603426"/>
              </p:ext>
            </p:extLst>
          </p:nvPr>
        </p:nvGraphicFramePr>
        <p:xfrm>
          <a:off x="662074" y="2899860"/>
          <a:ext cx="12940664" cy="150272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566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6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24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0158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58419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350" spc="-10" dirty="0">
                          <a:latin typeface="Calibri"/>
                          <a:cs typeface="Calibri"/>
                        </a:rPr>
                        <a:t>Introduction</a:t>
                      </a:r>
                      <a:endParaRPr sz="1350" dirty="0">
                        <a:latin typeface="Calibri"/>
                        <a:cs typeface="Calibri"/>
                      </a:endParaRPr>
                    </a:p>
                    <a:p>
                      <a:pPr marL="302260" marR="277495">
                        <a:lnSpc>
                          <a:spcPct val="102400"/>
                        </a:lnSpc>
                        <a:spcBef>
                          <a:spcPts val="1205"/>
                        </a:spcBef>
                      </a:pPr>
                      <a:r>
                        <a:rPr sz="1650" dirty="0">
                          <a:latin typeface="Calibri"/>
                          <a:cs typeface="Calibri"/>
                        </a:rPr>
                        <a:t>Shoulder</a:t>
                      </a:r>
                      <a:r>
                        <a:rPr sz="165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osteoarthritis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(OA)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is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frequent</a:t>
                      </a:r>
                      <a:r>
                        <a:rPr sz="1650" spc="10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cause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shoulder</a:t>
                      </a:r>
                      <a:r>
                        <a:rPr sz="1650" spc="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pain,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disability,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sleep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disturbances.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X-rays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show</a:t>
                      </a:r>
                      <a:r>
                        <a:rPr sz="1650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that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16.1%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20.1%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adults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aged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65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older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have</a:t>
                      </a:r>
                      <a:r>
                        <a:rPr sz="165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signs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shoulder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5" dirty="0">
                          <a:latin typeface="Calibri"/>
                          <a:cs typeface="Calibri"/>
                        </a:rPr>
                        <a:t>OA.</a:t>
                      </a:r>
                      <a:endParaRPr sz="1650" dirty="0">
                        <a:latin typeface="Calibri"/>
                        <a:cs typeface="Calibri"/>
                      </a:endParaRPr>
                    </a:p>
                    <a:p>
                      <a:pPr marL="302260" marR="125095">
                        <a:lnSpc>
                          <a:spcPct val="102400"/>
                        </a:lnSpc>
                      </a:pPr>
                      <a:r>
                        <a:rPr sz="1650" dirty="0">
                          <a:latin typeface="Calibri"/>
                          <a:cs typeface="Calibri"/>
                        </a:rPr>
                        <a:t>Clinical</a:t>
                      </a:r>
                      <a:r>
                        <a:rPr sz="1650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guidelines</a:t>
                      </a:r>
                      <a:r>
                        <a:rPr sz="165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suggest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therapeutic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exercise,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weight</a:t>
                      </a:r>
                      <a:r>
                        <a:rPr sz="1650" spc="5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management,</a:t>
                      </a:r>
                      <a:r>
                        <a:rPr sz="1650" spc="1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education</a:t>
                      </a:r>
                      <a:r>
                        <a:rPr sz="1650" spc="1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on</a:t>
                      </a:r>
                      <a:r>
                        <a:rPr sz="1650" spc="1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OA,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1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pharmacological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treatments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(starting</a:t>
                      </a:r>
                      <a:r>
                        <a:rPr sz="1650" spc="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with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topical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NSAIDs,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progressing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oral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NSAIDs,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0" dirty="0">
                          <a:latin typeface="Calibri"/>
                          <a:cs typeface="Calibri"/>
                        </a:rPr>
                        <a:t>then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intra-articular</a:t>
                      </a:r>
                      <a:r>
                        <a:rPr sz="165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corticosteroid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injections).</a:t>
                      </a:r>
                      <a:r>
                        <a:rPr sz="1650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Joint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replacement</a:t>
                      </a:r>
                      <a:r>
                        <a:rPr sz="1650" spc="1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surgery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5" dirty="0">
                          <a:latin typeface="Calibri"/>
                          <a:cs typeface="Calibri"/>
                        </a:rPr>
                        <a:t>is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considered</a:t>
                      </a:r>
                      <a:r>
                        <a:rPr sz="165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when</a:t>
                      </a:r>
                      <a:r>
                        <a:rPr sz="165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other</a:t>
                      </a:r>
                      <a:r>
                        <a:rPr sz="165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treatments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have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been</a:t>
                      </a:r>
                      <a:r>
                        <a:rPr sz="165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exhausted</a:t>
                      </a:r>
                      <a:r>
                        <a:rPr sz="165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(NICE,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2022).</a:t>
                      </a:r>
                      <a:r>
                        <a:rPr sz="165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However,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most</a:t>
                      </a:r>
                      <a:r>
                        <a:rPr sz="165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research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behind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these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recommendations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focuses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on</a:t>
                      </a:r>
                      <a:r>
                        <a:rPr sz="165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hip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knee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OA,</a:t>
                      </a:r>
                      <a:r>
                        <a:rPr sz="1650" spc="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which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differ</a:t>
                      </a:r>
                      <a:r>
                        <a:rPr sz="165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significantly</a:t>
                      </a:r>
                      <a:r>
                        <a:rPr sz="1650" spc="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from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shoulder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OA</a:t>
                      </a:r>
                      <a:r>
                        <a:rPr sz="1650" spc="1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since</a:t>
                      </a:r>
                      <a:r>
                        <a:rPr sz="1650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most</a:t>
                      </a:r>
                      <a:r>
                        <a:rPr sz="1650" spc="1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shoulder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activities</a:t>
                      </a:r>
                      <a:r>
                        <a:rPr sz="165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are</a:t>
                      </a:r>
                      <a:r>
                        <a:rPr sz="1650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non-weightbearing.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British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Elbow</a:t>
                      </a:r>
                      <a:r>
                        <a:rPr sz="1650" spc="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Shoulder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Society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(BESS)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British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Orthopaedic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Association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(BOA)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have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developed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patient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care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pathway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for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people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with</a:t>
                      </a:r>
                      <a:r>
                        <a:rPr sz="1650" spc="11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shoulder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OA,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including</a:t>
                      </a:r>
                      <a:r>
                        <a:rPr sz="1650" spc="10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non-surgical</a:t>
                      </a:r>
                      <a:r>
                        <a:rPr sz="1650" spc="1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options,</a:t>
                      </a:r>
                      <a:r>
                        <a:rPr sz="1650" spc="1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but</a:t>
                      </a:r>
                      <a:r>
                        <a:rPr sz="165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acknowledge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lack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robust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evidence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support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these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recommendations.</a:t>
                      </a:r>
                      <a:endParaRPr sz="1650" dirty="0">
                        <a:latin typeface="Calibri"/>
                        <a:cs typeface="Calibri"/>
                      </a:endParaRPr>
                    </a:p>
                    <a:p>
                      <a:pPr marL="302260" marR="301625">
                        <a:lnSpc>
                          <a:spcPct val="102400"/>
                        </a:lnSpc>
                        <a:spcBef>
                          <a:spcPts val="5"/>
                        </a:spcBef>
                      </a:pPr>
                      <a:r>
                        <a:rPr sz="1650" dirty="0">
                          <a:latin typeface="Calibri"/>
                          <a:cs typeface="Calibri"/>
                        </a:rPr>
                        <a:t>This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internship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was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aimed</a:t>
                      </a:r>
                      <a:r>
                        <a:rPr sz="165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65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gather</a:t>
                      </a:r>
                      <a:r>
                        <a:rPr sz="165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data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inform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future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research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on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best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non-surgical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treatments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for</a:t>
                      </a:r>
                      <a:r>
                        <a:rPr sz="165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people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with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shoulder</a:t>
                      </a:r>
                      <a:r>
                        <a:rPr sz="165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5" dirty="0">
                          <a:latin typeface="Calibri"/>
                          <a:cs typeface="Calibri"/>
                        </a:rPr>
                        <a:t>OA.</a:t>
                      </a:r>
                      <a:endParaRPr sz="1650" dirty="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57150">
                      <a:solidFill>
                        <a:srgbClr val="497DBA"/>
                      </a:solidFill>
                      <a:prstDash val="solid"/>
                    </a:lnL>
                    <a:lnR w="76200">
                      <a:solidFill>
                        <a:srgbClr val="497DBA"/>
                      </a:solidFill>
                      <a:prstDash val="solid"/>
                    </a:lnR>
                    <a:lnT w="76200">
                      <a:solidFill>
                        <a:srgbClr val="497DBA"/>
                      </a:solidFill>
                      <a:prstDash val="solid"/>
                    </a:lnT>
                    <a:lnB w="76200">
                      <a:solidFill>
                        <a:srgbClr val="497DBA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R="15875" algn="ctr">
                        <a:lnSpc>
                          <a:spcPct val="100000"/>
                        </a:lnSpc>
                      </a:pPr>
                      <a:r>
                        <a:rPr sz="1350" spc="-10" dirty="0">
                          <a:latin typeface="Calibri"/>
                          <a:cs typeface="Calibri"/>
                        </a:rPr>
                        <a:t>Results</a:t>
                      </a:r>
                      <a:endParaRPr sz="1350" dirty="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L="361950" marR="366395" indent="156845">
                        <a:lnSpc>
                          <a:spcPct val="102400"/>
                        </a:lnSpc>
                        <a:buChar char="•"/>
                        <a:tabLst>
                          <a:tab pos="518795" algn="l"/>
                        </a:tabLst>
                      </a:pPr>
                      <a:r>
                        <a:rPr sz="1650" dirty="0">
                          <a:latin typeface="Calibri"/>
                          <a:cs typeface="Calibri"/>
                        </a:rPr>
                        <a:t>Out</a:t>
                      </a:r>
                      <a:r>
                        <a:rPr sz="1650" spc="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20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pages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search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results,</a:t>
                      </a:r>
                      <a:r>
                        <a:rPr sz="165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28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websites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were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identified</a:t>
                      </a:r>
                      <a:r>
                        <a:rPr sz="165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5" dirty="0">
                          <a:latin typeface="Calibri"/>
                          <a:cs typeface="Calibri"/>
                        </a:rPr>
                        <a:t>as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information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sheets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available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public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for</a:t>
                      </a:r>
                      <a:r>
                        <a:rPr sz="165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people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with</a:t>
                      </a:r>
                      <a:r>
                        <a:rPr sz="165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shoulder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osteoarthritis.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These</a:t>
                      </a:r>
                      <a:r>
                        <a:rPr sz="165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sites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were</a:t>
                      </a:r>
                      <a:r>
                        <a:rPr sz="165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all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affiliated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with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NHS</a:t>
                      </a:r>
                      <a:r>
                        <a:rPr sz="165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Trusts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5" dirty="0">
                          <a:latin typeface="Calibri"/>
                          <a:cs typeface="Calibri"/>
                        </a:rPr>
                        <a:t>and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provided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relevant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public</a:t>
                      </a:r>
                      <a:r>
                        <a:rPr sz="1650" spc="1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information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for</a:t>
                      </a:r>
                      <a:r>
                        <a:rPr sz="1650" spc="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people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with</a:t>
                      </a:r>
                      <a:r>
                        <a:rPr sz="1650" spc="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shoulder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osteoarthritis.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Out</a:t>
                      </a:r>
                      <a:r>
                        <a:rPr sz="1650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28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websites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identified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with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relevant information:</a:t>
                      </a:r>
                      <a:endParaRPr sz="1650" dirty="0">
                        <a:latin typeface="Calibri"/>
                        <a:cs typeface="Calibri"/>
                      </a:endParaRPr>
                    </a:p>
                    <a:p>
                      <a:pPr marL="518795" indent="-156845">
                        <a:lnSpc>
                          <a:spcPct val="100000"/>
                        </a:lnSpc>
                        <a:spcBef>
                          <a:spcPts val="45"/>
                        </a:spcBef>
                        <a:buChar char="•"/>
                        <a:tabLst>
                          <a:tab pos="518795" algn="l"/>
                        </a:tabLst>
                      </a:pPr>
                      <a:r>
                        <a:rPr sz="1650" dirty="0">
                          <a:latin typeface="Calibri"/>
                          <a:cs typeface="Calibri"/>
                        </a:rPr>
                        <a:t>16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information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sheets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were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identified</a:t>
                      </a:r>
                      <a:r>
                        <a:rPr sz="165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with</a:t>
                      </a:r>
                      <a:r>
                        <a:rPr sz="165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first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search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0" dirty="0">
                          <a:latin typeface="Calibri"/>
                          <a:cs typeface="Calibri"/>
                        </a:rPr>
                        <a:t>term</a:t>
                      </a:r>
                      <a:endParaRPr sz="1650" dirty="0">
                        <a:latin typeface="Calibri"/>
                        <a:cs typeface="Calibri"/>
                      </a:endParaRPr>
                    </a:p>
                    <a:p>
                      <a:pPr marL="36195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650" dirty="0">
                          <a:latin typeface="Calibri"/>
                          <a:cs typeface="Calibri"/>
                        </a:rPr>
                        <a:t>put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search</a:t>
                      </a:r>
                      <a:r>
                        <a:rPr sz="165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engine</a:t>
                      </a:r>
                      <a:r>
                        <a:rPr sz="165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–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‘NHS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shoulder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osteoarthritis’.</a:t>
                      </a:r>
                      <a:endParaRPr sz="1650" dirty="0">
                        <a:latin typeface="Calibri"/>
                        <a:cs typeface="Calibri"/>
                      </a:endParaRPr>
                    </a:p>
                    <a:p>
                      <a:pPr marL="361950" marR="561975" indent="156845">
                        <a:lnSpc>
                          <a:spcPts val="2030"/>
                        </a:lnSpc>
                        <a:spcBef>
                          <a:spcPts val="75"/>
                        </a:spcBef>
                        <a:buChar char="•"/>
                        <a:tabLst>
                          <a:tab pos="518795" algn="l"/>
                        </a:tabLst>
                      </a:pPr>
                      <a:r>
                        <a:rPr sz="1650" dirty="0">
                          <a:latin typeface="Calibri"/>
                          <a:cs typeface="Calibri"/>
                        </a:rPr>
                        <a:t>12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information</a:t>
                      </a:r>
                      <a:r>
                        <a:rPr sz="1650" spc="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sheets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were</a:t>
                      </a:r>
                      <a:r>
                        <a:rPr sz="1650" spc="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identified</a:t>
                      </a:r>
                      <a:r>
                        <a:rPr sz="1650" spc="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with</a:t>
                      </a:r>
                      <a:r>
                        <a:rPr sz="165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second</a:t>
                      </a:r>
                      <a:r>
                        <a:rPr sz="1650" spc="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search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term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put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</a:t>
                      </a:r>
                      <a:r>
                        <a:rPr sz="165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search</a:t>
                      </a:r>
                      <a:r>
                        <a:rPr sz="165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engine-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’Glenohumeral</a:t>
                      </a:r>
                      <a:r>
                        <a:rPr sz="165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Osteoarthritis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NHS’.</a:t>
                      </a:r>
                      <a:endParaRPr sz="1650" dirty="0">
                        <a:latin typeface="Calibri"/>
                        <a:cs typeface="Calibri"/>
                      </a:endParaRPr>
                    </a:p>
                    <a:p>
                      <a:pPr marL="518795" indent="-156845">
                        <a:lnSpc>
                          <a:spcPts val="1950"/>
                        </a:lnSpc>
                        <a:buChar char="•"/>
                        <a:tabLst>
                          <a:tab pos="518795" algn="l"/>
                        </a:tabLst>
                      </a:pPr>
                      <a:r>
                        <a:rPr sz="1650" dirty="0">
                          <a:latin typeface="Calibri"/>
                          <a:cs typeface="Calibri"/>
                        </a:rPr>
                        <a:t>14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websites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mentioned</a:t>
                      </a:r>
                      <a:r>
                        <a:rPr sz="165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injections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being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source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treatment</a:t>
                      </a:r>
                      <a:endParaRPr sz="1650" dirty="0">
                        <a:latin typeface="Calibri"/>
                        <a:cs typeface="Calibri"/>
                      </a:endParaRPr>
                    </a:p>
                    <a:p>
                      <a:pPr marL="36195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650" dirty="0">
                          <a:latin typeface="Calibri"/>
                          <a:cs typeface="Calibri"/>
                        </a:rPr>
                        <a:t>for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people</a:t>
                      </a:r>
                      <a:r>
                        <a:rPr sz="1650" spc="10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with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shoulder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osteoarthritis.</a:t>
                      </a:r>
                      <a:endParaRPr sz="1650" dirty="0">
                        <a:latin typeface="Calibri"/>
                        <a:cs typeface="Calibri"/>
                      </a:endParaRPr>
                    </a:p>
                    <a:p>
                      <a:pPr marL="361950" marR="659130" indent="156845">
                        <a:lnSpc>
                          <a:spcPct val="102400"/>
                        </a:lnSpc>
                        <a:buChar char="•"/>
                        <a:tabLst>
                          <a:tab pos="518795" algn="l"/>
                        </a:tabLst>
                      </a:pPr>
                      <a:r>
                        <a:rPr sz="1650" dirty="0">
                          <a:latin typeface="Calibri"/>
                          <a:cs typeface="Calibri"/>
                        </a:rPr>
                        <a:t>16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mentioned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changes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</a:t>
                      </a:r>
                      <a:r>
                        <a:rPr sz="165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lifestyle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choices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that</a:t>
                      </a:r>
                      <a:r>
                        <a:rPr sz="1650" spc="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can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lead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5" dirty="0">
                          <a:latin typeface="Calibri"/>
                          <a:cs typeface="Calibri"/>
                        </a:rPr>
                        <a:t>the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improvement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condition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e.g.</a:t>
                      </a:r>
                      <a:r>
                        <a:rPr sz="1650" spc="10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weight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loss,</a:t>
                      </a:r>
                      <a:r>
                        <a:rPr sz="1650" spc="1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exercising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regularly,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not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smoking,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eating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calcium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rich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diet</a:t>
                      </a:r>
                      <a:r>
                        <a:rPr sz="1650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reducing stress.</a:t>
                      </a:r>
                      <a:endParaRPr sz="1650" dirty="0">
                        <a:latin typeface="Calibri"/>
                        <a:cs typeface="Calibri"/>
                      </a:endParaRPr>
                    </a:p>
                    <a:p>
                      <a:pPr marL="516890" indent="-154940">
                        <a:lnSpc>
                          <a:spcPct val="100000"/>
                        </a:lnSpc>
                        <a:spcBef>
                          <a:spcPts val="50"/>
                        </a:spcBef>
                        <a:buChar char="•"/>
                        <a:tabLst>
                          <a:tab pos="516890" algn="l"/>
                        </a:tabLst>
                      </a:pPr>
                      <a:r>
                        <a:rPr sz="1650" dirty="0">
                          <a:latin typeface="Calibri"/>
                          <a:cs typeface="Calibri"/>
                        </a:rPr>
                        <a:t>23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recommended</a:t>
                      </a:r>
                      <a:r>
                        <a:rPr sz="165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exercises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for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betterment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condition.</a:t>
                      </a:r>
                      <a:endParaRPr sz="1650" dirty="0">
                        <a:latin typeface="Calibri"/>
                        <a:cs typeface="Calibri"/>
                      </a:endParaRPr>
                    </a:p>
                    <a:p>
                      <a:pPr marL="518795" indent="-156845">
                        <a:lnSpc>
                          <a:spcPct val="100000"/>
                        </a:lnSpc>
                        <a:spcBef>
                          <a:spcPts val="45"/>
                        </a:spcBef>
                        <a:buChar char="•"/>
                        <a:tabLst>
                          <a:tab pos="518795" algn="l"/>
                        </a:tabLst>
                      </a:pPr>
                      <a:r>
                        <a:rPr sz="1650" dirty="0">
                          <a:latin typeface="Calibri"/>
                          <a:cs typeface="Calibri"/>
                        </a:rPr>
                        <a:t>23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recommended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range of</a:t>
                      </a:r>
                      <a:r>
                        <a:rPr sz="165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motion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or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stretch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exercises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5" dirty="0">
                          <a:latin typeface="Calibri"/>
                          <a:cs typeface="Calibri"/>
                        </a:rPr>
                        <a:t>aid</a:t>
                      </a:r>
                      <a:endParaRPr sz="1650" dirty="0">
                        <a:latin typeface="Calibri"/>
                        <a:cs typeface="Calibri"/>
                      </a:endParaRPr>
                    </a:p>
                    <a:p>
                      <a:pPr marL="36195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1650" dirty="0">
                          <a:latin typeface="Calibri"/>
                          <a:cs typeface="Calibri"/>
                        </a:rPr>
                        <a:t>healing</a:t>
                      </a:r>
                      <a:r>
                        <a:rPr sz="1650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condition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e.g.</a:t>
                      </a:r>
                      <a:r>
                        <a:rPr sz="1650" spc="1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10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shoulder</a:t>
                      </a:r>
                      <a:r>
                        <a:rPr sz="1650" spc="11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pendulum</a:t>
                      </a:r>
                      <a:r>
                        <a:rPr sz="165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exercise.</a:t>
                      </a:r>
                      <a:endParaRPr sz="1650" dirty="0">
                        <a:latin typeface="Calibri"/>
                        <a:cs typeface="Calibri"/>
                      </a:endParaRPr>
                    </a:p>
                    <a:p>
                      <a:pPr marL="361950" marR="1014094" indent="156845" algn="just">
                        <a:lnSpc>
                          <a:spcPts val="2030"/>
                        </a:lnSpc>
                        <a:spcBef>
                          <a:spcPts val="70"/>
                        </a:spcBef>
                        <a:buChar char="•"/>
                        <a:tabLst>
                          <a:tab pos="518795" algn="l"/>
                        </a:tabLst>
                      </a:pPr>
                      <a:r>
                        <a:rPr sz="1650" dirty="0">
                          <a:latin typeface="Calibri"/>
                          <a:cs typeface="Calibri"/>
                        </a:rPr>
                        <a:t>13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recommended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strength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resistance</a:t>
                      </a:r>
                      <a:r>
                        <a:rPr sz="165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exercises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5" dirty="0">
                          <a:latin typeface="Calibri"/>
                          <a:cs typeface="Calibri"/>
                        </a:rPr>
                        <a:t>aid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healing</a:t>
                      </a:r>
                      <a:r>
                        <a:rPr sz="165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for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people</a:t>
                      </a:r>
                      <a:r>
                        <a:rPr sz="1650" spc="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with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shoulder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OA</a:t>
                      </a:r>
                      <a:r>
                        <a:rPr sz="1650" spc="1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e.g.</a:t>
                      </a:r>
                      <a:r>
                        <a:rPr sz="1650" spc="10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isometric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external rotation.</a:t>
                      </a:r>
                      <a:endParaRPr sz="1650" dirty="0">
                        <a:latin typeface="Calibri"/>
                        <a:cs typeface="Calibri"/>
                      </a:endParaRPr>
                    </a:p>
                  </a:txBody>
                  <a:tcPr marL="0" marR="0" marT="70485" marB="0">
                    <a:lnL w="76200">
                      <a:solidFill>
                        <a:srgbClr val="497DBA"/>
                      </a:solidFill>
                      <a:prstDash val="solid"/>
                    </a:lnL>
                    <a:lnR w="57150">
                      <a:solidFill>
                        <a:srgbClr val="497DBA"/>
                      </a:solidFill>
                      <a:prstDash val="solid"/>
                    </a:lnR>
                    <a:lnT w="76200">
                      <a:solidFill>
                        <a:srgbClr val="497DBA"/>
                      </a:solidFill>
                      <a:prstDash val="solid"/>
                    </a:lnT>
                    <a:lnB w="76200">
                      <a:solidFill>
                        <a:srgbClr val="497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256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14604" algn="ctr">
                        <a:lnSpc>
                          <a:spcPct val="100000"/>
                        </a:lnSpc>
                      </a:pPr>
                      <a:r>
                        <a:rPr sz="1350" spc="-10" dirty="0">
                          <a:latin typeface="Calibri"/>
                          <a:cs typeface="Calibri"/>
                        </a:rPr>
                        <a:t>Methods</a:t>
                      </a:r>
                      <a:endParaRPr sz="135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24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97815" marR="422909">
                        <a:lnSpc>
                          <a:spcPct val="102400"/>
                        </a:lnSpc>
                      </a:pPr>
                      <a:r>
                        <a:rPr sz="1650" dirty="0">
                          <a:latin typeface="Calibri"/>
                          <a:cs typeface="Calibri"/>
                        </a:rPr>
                        <a:t>Two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search</a:t>
                      </a:r>
                      <a:r>
                        <a:rPr sz="165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terms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were</a:t>
                      </a:r>
                      <a:r>
                        <a:rPr sz="165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used</a:t>
                      </a:r>
                      <a:r>
                        <a:rPr sz="165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65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explore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availability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public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information</a:t>
                      </a:r>
                      <a:r>
                        <a:rPr sz="1650" spc="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sheets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people</a:t>
                      </a:r>
                      <a:r>
                        <a:rPr sz="165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with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shoulder</a:t>
                      </a:r>
                      <a:r>
                        <a:rPr sz="1650" spc="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osteoarthritis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5" dirty="0">
                          <a:latin typeface="Calibri"/>
                          <a:cs typeface="Calibri"/>
                        </a:rPr>
                        <a:t>via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Google.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search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term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“NHS</a:t>
                      </a:r>
                      <a:r>
                        <a:rPr sz="1650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shoulder</a:t>
                      </a:r>
                      <a:r>
                        <a:rPr sz="165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osteoarthritis”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5" dirty="0">
                          <a:latin typeface="Calibri"/>
                          <a:cs typeface="Calibri"/>
                        </a:rPr>
                        <a:t>and</a:t>
                      </a:r>
                      <a:endParaRPr sz="1650">
                        <a:latin typeface="Calibri"/>
                        <a:cs typeface="Calibri"/>
                      </a:endParaRPr>
                    </a:p>
                    <a:p>
                      <a:pPr marL="297815" marR="81915">
                        <a:lnSpc>
                          <a:spcPct val="102400"/>
                        </a:lnSpc>
                      </a:pPr>
                      <a:r>
                        <a:rPr sz="1650" dirty="0">
                          <a:latin typeface="Calibri"/>
                          <a:cs typeface="Calibri"/>
                        </a:rPr>
                        <a:t>“Glenohumeral</a:t>
                      </a:r>
                      <a:r>
                        <a:rPr sz="165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Osteoarthritis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NHS”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were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applied.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For</a:t>
                      </a:r>
                      <a:r>
                        <a:rPr sz="165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0" dirty="0">
                          <a:latin typeface="Calibri"/>
                          <a:cs typeface="Calibri"/>
                        </a:rPr>
                        <a:t>each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search term,</a:t>
                      </a:r>
                      <a:r>
                        <a:rPr sz="165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first</a:t>
                      </a:r>
                      <a:r>
                        <a:rPr sz="165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10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pages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search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results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were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selected,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leading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analysis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over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200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sites.</a:t>
                      </a:r>
                      <a:r>
                        <a:rPr sz="165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results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were </a:t>
                      </a:r>
                      <a:r>
                        <a:rPr sz="1650" spc="-20" dirty="0">
                          <a:latin typeface="Calibri"/>
                          <a:cs typeface="Calibri"/>
                        </a:rPr>
                        <a:t>then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systematically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reviewed</a:t>
                      </a:r>
                      <a:r>
                        <a:rPr sz="165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catalogued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into</a:t>
                      </a:r>
                      <a:r>
                        <a:rPr sz="165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spreadsheet.</a:t>
                      </a:r>
                      <a:endParaRPr sz="165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297815" marR="328295">
                        <a:lnSpc>
                          <a:spcPct val="102400"/>
                        </a:lnSpc>
                      </a:pP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spreadsheet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was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used</a:t>
                      </a:r>
                      <a:r>
                        <a:rPr sz="165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analyse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categorise</a:t>
                      </a:r>
                      <a:r>
                        <a:rPr sz="1650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5" dirty="0">
                          <a:latin typeface="Calibri"/>
                          <a:cs typeface="Calibri"/>
                        </a:rPr>
                        <a:t>the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recommendations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provided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by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various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UK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hospitals.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Key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areas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5" dirty="0">
                          <a:latin typeface="Calibri"/>
                          <a:cs typeface="Calibri"/>
                        </a:rPr>
                        <a:t>of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focus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included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exercises,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suggested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medications,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lifestyle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advice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for</a:t>
                      </a:r>
                      <a:r>
                        <a:rPr sz="165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managing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shoulder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OA.</a:t>
                      </a:r>
                      <a:r>
                        <a:rPr sz="1650" spc="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purpose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0" dirty="0">
                          <a:latin typeface="Calibri"/>
                          <a:cs typeface="Calibri"/>
                        </a:rPr>
                        <a:t>this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categorisation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was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65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assess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consistency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scope</a:t>
                      </a:r>
                      <a:r>
                        <a:rPr sz="165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5" dirty="0">
                          <a:latin typeface="Calibri"/>
                          <a:cs typeface="Calibri"/>
                        </a:rPr>
                        <a:t>of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information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being</a:t>
                      </a:r>
                      <a:r>
                        <a:rPr sz="165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disseminated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public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by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healthcare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institutions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across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5" dirty="0">
                          <a:latin typeface="Calibri"/>
                          <a:cs typeface="Calibri"/>
                        </a:rPr>
                        <a:t>UK.</a:t>
                      </a:r>
                      <a:endParaRPr sz="1650">
                        <a:latin typeface="Calibri"/>
                        <a:cs typeface="Calibri"/>
                      </a:endParaRPr>
                    </a:p>
                  </a:txBody>
                  <a:tcPr marL="0" marR="0" marT="71755" marB="0">
                    <a:lnL w="76200">
                      <a:solidFill>
                        <a:srgbClr val="497DBA"/>
                      </a:solidFill>
                      <a:prstDash val="solid"/>
                    </a:lnL>
                    <a:lnR w="3175">
                      <a:solidFill>
                        <a:srgbClr val="1C334E"/>
                      </a:solidFill>
                      <a:prstDash val="solid"/>
                    </a:lnR>
                    <a:lnT w="76200">
                      <a:solidFill>
                        <a:srgbClr val="497DBA"/>
                      </a:solidFill>
                      <a:prstDash val="solid"/>
                    </a:lnT>
                    <a:lnB w="381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1C334E"/>
                      </a:solidFill>
                      <a:prstDash val="solid"/>
                    </a:lnL>
                    <a:lnR w="76200">
                      <a:solidFill>
                        <a:srgbClr val="497DBA"/>
                      </a:solidFill>
                      <a:prstDash val="solid"/>
                    </a:lnR>
                    <a:lnT w="76200">
                      <a:solidFill>
                        <a:srgbClr val="497DBA"/>
                      </a:solidFill>
                      <a:prstDash val="solid"/>
                    </a:lnT>
                    <a:lnB w="57150">
                      <a:solidFill>
                        <a:srgbClr val="497DBA"/>
                      </a:solidFill>
                      <a:prstDash val="solid"/>
                    </a:lnB>
                    <a:solidFill>
                      <a:srgbClr val="AAE0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endParaRPr sz="1350" dirty="0">
                        <a:latin typeface="Times New Roman"/>
                        <a:cs typeface="Times New Roman"/>
                      </a:endParaRPr>
                    </a:p>
                    <a:p>
                      <a:pPr marR="95250" algn="ctr">
                        <a:lnSpc>
                          <a:spcPct val="100000"/>
                        </a:lnSpc>
                      </a:pPr>
                      <a:r>
                        <a:rPr sz="1350" spc="-10" dirty="0">
                          <a:latin typeface="Calibri"/>
                          <a:cs typeface="Calibri"/>
                        </a:rPr>
                        <a:t>Conclusion</a:t>
                      </a:r>
                      <a:endParaRPr sz="1350" dirty="0">
                        <a:latin typeface="Calibri"/>
                        <a:cs typeface="Calibri"/>
                      </a:endParaRPr>
                    </a:p>
                    <a:p>
                      <a:pPr marL="308610" marR="459740">
                        <a:lnSpc>
                          <a:spcPct val="102400"/>
                        </a:lnSpc>
                        <a:spcBef>
                          <a:spcPts val="500"/>
                        </a:spcBef>
                      </a:pPr>
                      <a:r>
                        <a:rPr sz="1650" spc="-30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65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summarise,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this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study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sheds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light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on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current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public</a:t>
                      </a:r>
                      <a:r>
                        <a:rPr sz="1650" spc="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information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available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people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with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shoulder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osteoarthritis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(OA).</a:t>
                      </a:r>
                      <a:r>
                        <a:rPr sz="1650" spc="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5" dirty="0">
                          <a:latin typeface="Calibri"/>
                          <a:cs typeface="Calibri"/>
                        </a:rPr>
                        <a:t>By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categorising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exercises</a:t>
                      </a:r>
                      <a:r>
                        <a:rPr sz="165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into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strength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resistance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training,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as</a:t>
                      </a:r>
                      <a:r>
                        <a:rPr sz="165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0" dirty="0">
                          <a:latin typeface="Calibri"/>
                          <a:cs typeface="Calibri"/>
                        </a:rPr>
                        <a:t>well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as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range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motion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stretching,</a:t>
                      </a:r>
                      <a:r>
                        <a:rPr sz="165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we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identified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primary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recommendations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for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managing</a:t>
                      </a:r>
                      <a:r>
                        <a:rPr sz="1650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shoulder</a:t>
                      </a:r>
                      <a:r>
                        <a:rPr sz="1650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OA.</a:t>
                      </a:r>
                      <a:r>
                        <a:rPr sz="1650" spc="1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General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advice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emphasised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importance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regular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exercise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joint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mobility,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alongside lifestyle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tips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for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overall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joint</a:t>
                      </a:r>
                      <a:r>
                        <a:rPr sz="165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health.</a:t>
                      </a:r>
                      <a:r>
                        <a:rPr sz="165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role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5" dirty="0">
                          <a:latin typeface="Calibri"/>
                          <a:cs typeface="Calibri"/>
                        </a:rPr>
                        <a:t>of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medication,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such</a:t>
                      </a:r>
                      <a:r>
                        <a:rPr sz="165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as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analgesics,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</a:t>
                      </a:r>
                      <a:r>
                        <a:rPr sz="1650" spc="8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symptom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management</a:t>
                      </a:r>
                      <a:r>
                        <a:rPr sz="1650" spc="11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was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0" dirty="0">
                          <a:latin typeface="Calibri"/>
                          <a:cs typeface="Calibri"/>
                        </a:rPr>
                        <a:t>also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addressed.</a:t>
                      </a:r>
                      <a:endParaRPr sz="1650" dirty="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5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355"/>
                        </a:spcBef>
                      </a:pPr>
                      <a:endParaRPr sz="1650" dirty="0">
                        <a:latin typeface="Times New Roman"/>
                        <a:cs typeface="Times New Roman"/>
                      </a:endParaRPr>
                    </a:p>
                    <a:p>
                      <a:pPr marL="308610" marR="351790">
                        <a:lnSpc>
                          <a:spcPct val="102400"/>
                        </a:lnSpc>
                      </a:pP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findings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from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this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study</a:t>
                      </a:r>
                      <a:r>
                        <a:rPr sz="1650" spc="1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will</a:t>
                      </a:r>
                      <a:r>
                        <a:rPr sz="165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be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instrumental</a:t>
                      </a:r>
                      <a:r>
                        <a:rPr sz="165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shaping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future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research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trial</a:t>
                      </a:r>
                      <a:r>
                        <a:rPr sz="165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that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aims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fill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gaps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</a:t>
                      </a:r>
                      <a:r>
                        <a:rPr sz="165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existing</a:t>
                      </a:r>
                      <a:r>
                        <a:rPr sz="165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knowledge,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particularly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given</a:t>
                      </a:r>
                      <a:r>
                        <a:rPr sz="165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that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much</a:t>
                      </a:r>
                      <a:r>
                        <a:rPr sz="165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650" spc="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current</a:t>
                      </a:r>
                      <a:r>
                        <a:rPr sz="1650" spc="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research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focuses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on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5" dirty="0">
                          <a:latin typeface="Calibri"/>
                          <a:cs typeface="Calibri"/>
                        </a:rPr>
                        <a:t>hip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knee</a:t>
                      </a:r>
                      <a:r>
                        <a:rPr sz="165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OA.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As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we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move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forwards,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this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groundwork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will</a:t>
                      </a:r>
                      <a:r>
                        <a:rPr sz="165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help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5" dirty="0">
                          <a:latin typeface="Calibri"/>
                          <a:cs typeface="Calibri"/>
                        </a:rPr>
                        <a:t>us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develop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more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targeted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interventions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educational</a:t>
                      </a:r>
                      <a:r>
                        <a:rPr sz="165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resources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25" dirty="0">
                          <a:latin typeface="Calibri"/>
                          <a:cs typeface="Calibri"/>
                        </a:rPr>
                        <a:t>for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those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suffering</a:t>
                      </a:r>
                      <a:r>
                        <a:rPr sz="165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from</a:t>
                      </a:r>
                      <a:r>
                        <a:rPr sz="1650" spc="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shoulder</a:t>
                      </a:r>
                      <a:r>
                        <a:rPr sz="1650" spc="8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OA,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ultimately</a:t>
                      </a:r>
                      <a:r>
                        <a:rPr sz="1650" spc="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leading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650" spc="7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improved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patient</a:t>
                      </a:r>
                      <a:r>
                        <a:rPr sz="1650" spc="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outcomes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and</a:t>
                      </a:r>
                      <a:r>
                        <a:rPr sz="1650" spc="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better</a:t>
                      </a:r>
                      <a:r>
                        <a:rPr sz="1650" spc="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understanding</a:t>
                      </a:r>
                      <a:r>
                        <a:rPr sz="1650" spc="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165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dirty="0">
                          <a:latin typeface="Calibri"/>
                          <a:cs typeface="Calibri"/>
                        </a:rPr>
                        <a:t>this</a:t>
                      </a:r>
                      <a:r>
                        <a:rPr sz="1650" spc="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50" spc="-10" dirty="0">
                          <a:latin typeface="Calibri"/>
                          <a:cs typeface="Calibri"/>
                        </a:rPr>
                        <a:t>condition.</a:t>
                      </a:r>
                      <a:endParaRPr sz="1650" dirty="0">
                        <a:latin typeface="Calibri"/>
                        <a:cs typeface="Calibri"/>
                      </a:endParaRPr>
                    </a:p>
                  </a:txBody>
                  <a:tcPr marL="0" marR="0" marT="105410" marB="0">
                    <a:lnL w="76200">
                      <a:solidFill>
                        <a:srgbClr val="497DBA"/>
                      </a:solidFill>
                      <a:prstDash val="solid"/>
                    </a:lnL>
                    <a:lnR w="38100">
                      <a:solidFill>
                        <a:srgbClr val="497DBA"/>
                      </a:solidFill>
                      <a:prstDash val="solid"/>
                    </a:lnR>
                    <a:lnT w="76200">
                      <a:solidFill>
                        <a:srgbClr val="497DBA"/>
                      </a:solidFill>
                      <a:prstDash val="solid"/>
                    </a:lnT>
                    <a:lnB w="57150">
                      <a:solidFill>
                        <a:srgbClr val="497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5" name="object 15" descr="An image of a shoulder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98121" y="8037117"/>
            <a:ext cx="1903012" cy="1387670"/>
          </a:xfrm>
          <a:prstGeom prst="rect">
            <a:avLst/>
          </a:prstGeom>
        </p:spPr>
      </p:pic>
      <p:pic>
        <p:nvPicPr>
          <p:cNvPr id="17" name="object 17" descr="The British Orthopaedic Association logo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083759" y="8037067"/>
            <a:ext cx="1859048" cy="797431"/>
          </a:xfrm>
          <a:prstGeom prst="rect">
            <a:avLst/>
          </a:prstGeom>
        </p:spPr>
      </p:pic>
      <p:pic>
        <p:nvPicPr>
          <p:cNvPr id="16" name="object 16" descr="An image showing damaged cartilage and decreased joint space in a shoulder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212871" y="8037117"/>
            <a:ext cx="1745998" cy="1167850"/>
          </a:xfrm>
          <a:prstGeom prst="rect">
            <a:avLst/>
          </a:prstGeom>
        </p:spPr>
      </p:pic>
      <p:pic>
        <p:nvPicPr>
          <p:cNvPr id="18" name="object 18" descr="The BESS Excellence through knowledge logo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24710" y="9638277"/>
            <a:ext cx="1230991" cy="797431"/>
          </a:xfrm>
          <a:prstGeom prst="rect">
            <a:avLst/>
          </a:prstGeom>
        </p:spPr>
      </p:pic>
      <p:pic>
        <p:nvPicPr>
          <p:cNvPr id="19" name="object 19" descr="An image showing an injection of cortisone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926744" y="9098282"/>
            <a:ext cx="2198198" cy="1224375"/>
          </a:xfrm>
          <a:prstGeom prst="rect">
            <a:avLst/>
          </a:prstGeom>
        </p:spPr>
      </p:pic>
      <p:pic>
        <p:nvPicPr>
          <p:cNvPr id="20" name="object 20" descr="An image of a  patient and doctor testing for shoulder pain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382447" y="9449910"/>
            <a:ext cx="1450811" cy="960675"/>
          </a:xfrm>
          <a:prstGeom prst="rect">
            <a:avLst/>
          </a:prstGeom>
        </p:spPr>
      </p:pic>
      <p:pic>
        <p:nvPicPr>
          <p:cNvPr id="29" name="object 29" descr="A signpost saying 'Results'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22808" y="9707339"/>
            <a:ext cx="1092818" cy="684406"/>
          </a:xfrm>
          <a:prstGeom prst="rect">
            <a:avLst/>
          </a:prstGeom>
        </p:spPr>
      </p:pic>
      <p:pic>
        <p:nvPicPr>
          <p:cNvPr id="21" name="object 21" descr="The Microsoft Excel logo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854157" y="15546793"/>
            <a:ext cx="822754" cy="822545"/>
          </a:xfrm>
          <a:prstGeom prst="rect">
            <a:avLst/>
          </a:prstGeom>
        </p:spPr>
      </p:pic>
      <p:pic>
        <p:nvPicPr>
          <p:cNvPr id="22" name="object 22" descr="A Google search bar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802523" y="15546835"/>
            <a:ext cx="1777400" cy="841344"/>
          </a:xfrm>
          <a:prstGeom prst="rect">
            <a:avLst/>
          </a:prstGeom>
        </p:spPr>
      </p:pic>
      <p:pic>
        <p:nvPicPr>
          <p:cNvPr id="23" name="object 23" descr="The NHS logo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3806024" y="15546835"/>
            <a:ext cx="1507336" cy="841344"/>
          </a:xfrm>
          <a:prstGeom prst="rect">
            <a:avLst/>
          </a:prstGeom>
        </p:spPr>
      </p:pic>
      <p:pic>
        <p:nvPicPr>
          <p:cNvPr id="24" name="object 24" descr="An image of 2 people questioning 'Advise' vs 'Advice'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470375" y="15559397"/>
            <a:ext cx="1507336" cy="847625"/>
          </a:xfrm>
          <a:prstGeom prst="rect">
            <a:avLst/>
          </a:prstGeom>
        </p:spPr>
      </p:pic>
      <p:pic>
        <p:nvPicPr>
          <p:cNvPr id="25" name="object 2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3260703" y="3203342"/>
            <a:ext cx="129798" cy="129798"/>
          </a:xfrm>
          <a:prstGeom prst="rect">
            <a:avLst/>
          </a:prstGeom>
        </p:spPr>
      </p:pic>
      <p:pic>
        <p:nvPicPr>
          <p:cNvPr id="26" name="object 2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4491611" y="3209622"/>
            <a:ext cx="129798" cy="129798"/>
          </a:xfrm>
          <a:prstGeom prst="rect">
            <a:avLst/>
          </a:prstGeom>
        </p:spPr>
      </p:pic>
      <p:pic>
        <p:nvPicPr>
          <p:cNvPr id="27" name="object 2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4340961" y="10857427"/>
            <a:ext cx="129798" cy="129798"/>
          </a:xfrm>
          <a:prstGeom prst="rect">
            <a:avLst/>
          </a:prstGeom>
        </p:spPr>
      </p:pic>
      <p:pic>
        <p:nvPicPr>
          <p:cNvPr id="28" name="object 2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3273264" y="10857427"/>
            <a:ext cx="129798" cy="129798"/>
          </a:xfrm>
          <a:prstGeom prst="rect">
            <a:avLst/>
          </a:prstGeom>
        </p:spPr>
      </p:pic>
      <p:pic>
        <p:nvPicPr>
          <p:cNvPr id="30" name="object 3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0715738" y="3234744"/>
            <a:ext cx="129798" cy="135995"/>
          </a:xfrm>
          <a:prstGeom prst="rect">
            <a:avLst/>
          </a:prstGeom>
        </p:spPr>
      </p:pic>
      <p:pic>
        <p:nvPicPr>
          <p:cNvPr id="31" name="object 3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9861581" y="3228463"/>
            <a:ext cx="129714" cy="135995"/>
          </a:xfrm>
          <a:prstGeom prst="rect">
            <a:avLst/>
          </a:prstGeom>
        </p:spPr>
      </p:pic>
      <p:pic>
        <p:nvPicPr>
          <p:cNvPr id="32" name="object 3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9679444" y="10882550"/>
            <a:ext cx="129798" cy="129714"/>
          </a:xfrm>
          <a:prstGeom prst="rect">
            <a:avLst/>
          </a:prstGeom>
        </p:spPr>
      </p:pic>
      <p:pic>
        <p:nvPicPr>
          <p:cNvPr id="33" name="object 3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10897875" y="10876270"/>
            <a:ext cx="129714" cy="135995"/>
          </a:xfrm>
          <a:prstGeom prst="rect">
            <a:avLst/>
          </a:prstGeom>
        </p:spPr>
      </p:pic>
      <p:pic>
        <p:nvPicPr>
          <p:cNvPr id="34" name="object 34" descr="A magnifying glass over a graph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885560" y="16645599"/>
            <a:ext cx="2034904" cy="1092567"/>
          </a:xfrm>
          <a:prstGeom prst="rect">
            <a:avLst/>
          </a:prstGeom>
        </p:spPr>
      </p:pic>
      <p:pic>
        <p:nvPicPr>
          <p:cNvPr id="35" name="object 35" descr="A heart with fruit and vegetables in it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3196809" y="16645599"/>
            <a:ext cx="1714595" cy="1098848"/>
          </a:xfrm>
          <a:prstGeom prst="rect">
            <a:avLst/>
          </a:prstGeom>
        </p:spPr>
      </p:pic>
      <p:pic>
        <p:nvPicPr>
          <p:cNvPr id="36" name="object 36" descr="A line graph and a bar graph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5168907" y="16661344"/>
            <a:ext cx="1601544" cy="1064263"/>
          </a:xfrm>
          <a:prstGeom prst="rect">
            <a:avLst/>
          </a:prstGeom>
        </p:spPr>
      </p:pic>
      <p:pic>
        <p:nvPicPr>
          <p:cNvPr id="40" name="object 40" descr="A paper with a star and a pencil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7247776" y="14316095"/>
            <a:ext cx="1406847" cy="1450476"/>
          </a:xfrm>
          <a:prstGeom prst="rect">
            <a:avLst/>
          </a:prstGeom>
        </p:spPr>
      </p:pic>
      <p:pic>
        <p:nvPicPr>
          <p:cNvPr id="41" name="object 41" descr="A cartoon of a person showing the range of motion of human limbs&#10;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8698587" y="13361700"/>
            <a:ext cx="1318919" cy="1601126"/>
          </a:xfrm>
          <a:prstGeom prst="rect">
            <a:avLst/>
          </a:prstGeom>
        </p:spPr>
      </p:pic>
      <p:pic>
        <p:nvPicPr>
          <p:cNvPr id="38" name="object 38" descr="Two heads with tangled lines in their heads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10111715" y="14334937"/>
            <a:ext cx="1588983" cy="853906"/>
          </a:xfrm>
          <a:prstGeom prst="rect">
            <a:avLst/>
          </a:prstGeom>
        </p:spPr>
      </p:pic>
      <p:pic>
        <p:nvPicPr>
          <p:cNvPr id="42" name="object 42" descr="A close-up of a doctor holding a patient's hands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10909347" y="13393103"/>
            <a:ext cx="1582703" cy="891589"/>
          </a:xfrm>
          <a:prstGeom prst="rect">
            <a:avLst/>
          </a:prstGeom>
        </p:spPr>
      </p:pic>
      <p:pic>
        <p:nvPicPr>
          <p:cNvPr id="37" name="object 37" descr="A diagram of a human shoulder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11788626" y="14334937"/>
            <a:ext cx="1645508" cy="1349987"/>
          </a:xfrm>
          <a:prstGeom prst="rect">
            <a:avLst/>
          </a:prstGeom>
        </p:spPr>
      </p:pic>
      <p:pic>
        <p:nvPicPr>
          <p:cNvPr id="4" name="object 4" descr="The Edge Hill University Health Research Institute logo"/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734826" y="18366049"/>
            <a:ext cx="5746720" cy="1324865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8785790" y="18187570"/>
            <a:ext cx="4788535" cy="13830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29000"/>
              </a:lnSpc>
              <a:spcBef>
                <a:spcPts val="95"/>
              </a:spcBef>
            </a:pPr>
            <a:r>
              <a:rPr lang="en-GB" sz="1150" dirty="0">
                <a:latin typeface="Arial"/>
                <a:cs typeface="Arial"/>
              </a:rPr>
              <a:t>This</a:t>
            </a:r>
            <a:r>
              <a:rPr lang="en-GB" sz="1150" spc="9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study/project</a:t>
            </a:r>
            <a:r>
              <a:rPr lang="en-GB" sz="1150" spc="105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is</a:t>
            </a:r>
            <a:r>
              <a:rPr lang="en-GB" sz="1150" spc="95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funded</a:t>
            </a:r>
            <a:r>
              <a:rPr lang="en-GB" sz="1150" spc="7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by/supported</a:t>
            </a:r>
            <a:r>
              <a:rPr lang="en-GB" sz="1150" spc="7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by</a:t>
            </a:r>
            <a:r>
              <a:rPr lang="en-GB" sz="1150" spc="9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the</a:t>
            </a:r>
            <a:r>
              <a:rPr lang="en-GB" sz="1150" spc="7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National</a:t>
            </a:r>
            <a:r>
              <a:rPr lang="en-GB" sz="1150" spc="7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Institute</a:t>
            </a:r>
            <a:r>
              <a:rPr lang="en-GB" sz="1150" spc="70" dirty="0">
                <a:latin typeface="Arial"/>
                <a:cs typeface="Arial"/>
              </a:rPr>
              <a:t> </a:t>
            </a:r>
            <a:r>
              <a:rPr lang="en-GB" sz="1150" spc="-25" dirty="0">
                <a:latin typeface="Arial"/>
                <a:cs typeface="Arial"/>
              </a:rPr>
              <a:t>for </a:t>
            </a:r>
            <a:r>
              <a:rPr lang="en-GB" sz="1150" dirty="0">
                <a:latin typeface="Arial"/>
                <a:cs typeface="Arial"/>
              </a:rPr>
              <a:t>Health</a:t>
            </a:r>
            <a:r>
              <a:rPr lang="en-GB" sz="1150" spc="95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Research</a:t>
            </a:r>
            <a:r>
              <a:rPr lang="en-GB" sz="1150" spc="10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(NIHR)</a:t>
            </a:r>
            <a:r>
              <a:rPr lang="en-GB" sz="1150" spc="12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[NIHR</a:t>
            </a:r>
            <a:r>
              <a:rPr lang="en-GB" sz="1150" spc="-2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Academy’s</a:t>
            </a:r>
            <a:r>
              <a:rPr lang="en-GB" sz="1150" spc="12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New</a:t>
            </a:r>
            <a:r>
              <a:rPr lang="en-GB" sz="1150" spc="10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Medical</a:t>
            </a:r>
            <a:r>
              <a:rPr lang="en-GB" sz="1150" spc="95" dirty="0">
                <a:latin typeface="Arial"/>
                <a:cs typeface="Arial"/>
              </a:rPr>
              <a:t> </a:t>
            </a:r>
            <a:r>
              <a:rPr lang="en-GB" sz="1150" spc="-10" dirty="0">
                <a:latin typeface="Arial"/>
                <a:cs typeface="Arial"/>
              </a:rPr>
              <a:t>Schools </a:t>
            </a:r>
            <a:r>
              <a:rPr lang="en-GB" sz="1150" dirty="0">
                <a:latin typeface="Arial"/>
                <a:cs typeface="Arial"/>
              </a:rPr>
              <a:t>Intercalation</a:t>
            </a:r>
            <a:r>
              <a:rPr lang="en-GB" sz="1150" spc="95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and</a:t>
            </a:r>
            <a:r>
              <a:rPr lang="en-GB" sz="1150" spc="10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Internship</a:t>
            </a:r>
            <a:r>
              <a:rPr lang="en-GB" sz="1150" spc="10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programme</a:t>
            </a:r>
            <a:r>
              <a:rPr lang="en-GB" sz="1150" spc="10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(Grant</a:t>
            </a:r>
            <a:r>
              <a:rPr lang="en-GB" sz="1150" spc="8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Reference</a:t>
            </a:r>
            <a:r>
              <a:rPr lang="en-GB" sz="1150" spc="100" dirty="0">
                <a:latin typeface="Arial"/>
                <a:cs typeface="Arial"/>
              </a:rPr>
              <a:t> </a:t>
            </a:r>
            <a:r>
              <a:rPr lang="en-GB" sz="1150" spc="-10" dirty="0">
                <a:latin typeface="Arial"/>
                <a:cs typeface="Arial"/>
              </a:rPr>
              <a:t>Number </a:t>
            </a:r>
            <a:r>
              <a:rPr lang="en-GB" sz="1150" dirty="0">
                <a:latin typeface="Arial"/>
                <a:cs typeface="Arial"/>
              </a:rPr>
              <a:t>NMSIDI-2023-007</a:t>
            </a:r>
            <a:r>
              <a:rPr lang="en-GB" sz="1150" spc="7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as</a:t>
            </a:r>
            <a:r>
              <a:rPr lang="en-GB" sz="1150" spc="9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part</a:t>
            </a:r>
            <a:r>
              <a:rPr lang="en-GB" sz="1150" spc="114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of</a:t>
            </a:r>
            <a:r>
              <a:rPr lang="en-GB" sz="1150" spc="5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Integrated</a:t>
            </a:r>
            <a:r>
              <a:rPr lang="en-GB" sz="1150" spc="2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Academic</a:t>
            </a:r>
            <a:r>
              <a:rPr lang="en-GB" sz="1150" spc="3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Training</a:t>
            </a:r>
            <a:r>
              <a:rPr lang="en-GB" sz="1150" spc="7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(IAT)].</a:t>
            </a:r>
            <a:r>
              <a:rPr lang="en-GB" sz="1150" spc="55" dirty="0">
                <a:latin typeface="Arial"/>
                <a:cs typeface="Arial"/>
              </a:rPr>
              <a:t> </a:t>
            </a:r>
            <a:r>
              <a:rPr lang="en-GB" sz="1150" spc="-25" dirty="0">
                <a:latin typeface="Arial"/>
                <a:cs typeface="Arial"/>
              </a:rPr>
              <a:t>The </a:t>
            </a:r>
            <a:r>
              <a:rPr lang="en-GB" sz="1150" dirty="0">
                <a:latin typeface="Arial"/>
                <a:cs typeface="Arial"/>
              </a:rPr>
              <a:t>views</a:t>
            </a:r>
            <a:r>
              <a:rPr lang="en-GB" sz="1150" spc="9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expressed</a:t>
            </a:r>
            <a:r>
              <a:rPr lang="en-GB" sz="1150" spc="7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are</a:t>
            </a:r>
            <a:r>
              <a:rPr lang="en-GB" sz="1150" spc="7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those</a:t>
            </a:r>
            <a:r>
              <a:rPr lang="en-GB" sz="1150" spc="75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of</a:t>
            </a:r>
            <a:r>
              <a:rPr lang="en-GB" sz="1150" spc="5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the</a:t>
            </a:r>
            <a:r>
              <a:rPr lang="en-GB" sz="1150" spc="7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author(s)</a:t>
            </a:r>
            <a:r>
              <a:rPr lang="en-GB" sz="1150" spc="95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and</a:t>
            </a:r>
            <a:r>
              <a:rPr lang="en-GB" sz="1150" spc="7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not</a:t>
            </a:r>
            <a:r>
              <a:rPr lang="en-GB" sz="1150" spc="11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necessarily</a:t>
            </a:r>
            <a:r>
              <a:rPr lang="en-GB" sz="1150" spc="35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those</a:t>
            </a:r>
            <a:r>
              <a:rPr lang="en-GB" sz="1150" spc="70" dirty="0">
                <a:latin typeface="Arial"/>
                <a:cs typeface="Arial"/>
              </a:rPr>
              <a:t> </a:t>
            </a:r>
            <a:r>
              <a:rPr lang="en-GB" sz="1150" spc="-25" dirty="0">
                <a:latin typeface="Arial"/>
                <a:cs typeface="Arial"/>
              </a:rPr>
              <a:t>of </a:t>
            </a:r>
            <a:r>
              <a:rPr lang="en-GB" sz="1150" dirty="0">
                <a:latin typeface="Arial"/>
                <a:cs typeface="Arial"/>
              </a:rPr>
              <a:t>the</a:t>
            </a:r>
            <a:r>
              <a:rPr lang="en-GB" sz="1150" spc="7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NIHR</a:t>
            </a:r>
            <a:r>
              <a:rPr lang="en-GB" sz="1150" spc="75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or</a:t>
            </a:r>
            <a:r>
              <a:rPr lang="en-GB" sz="1150" spc="40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the</a:t>
            </a:r>
            <a:r>
              <a:rPr lang="en-GB" sz="1150" spc="75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Department</a:t>
            </a:r>
            <a:r>
              <a:rPr lang="en-GB" sz="1150" spc="55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of</a:t>
            </a:r>
            <a:r>
              <a:rPr lang="en-GB" sz="1150" spc="55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Health</a:t>
            </a:r>
            <a:r>
              <a:rPr lang="en-GB" sz="1150" spc="75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and</a:t>
            </a:r>
            <a:r>
              <a:rPr lang="en-GB" sz="1150" spc="75" dirty="0">
                <a:latin typeface="Arial"/>
                <a:cs typeface="Arial"/>
              </a:rPr>
              <a:t> </a:t>
            </a:r>
            <a:r>
              <a:rPr lang="en-GB" sz="1150" dirty="0">
                <a:latin typeface="Arial"/>
                <a:cs typeface="Arial"/>
              </a:rPr>
              <a:t>Social</a:t>
            </a:r>
            <a:r>
              <a:rPr lang="en-GB" sz="1150" spc="70" dirty="0">
                <a:latin typeface="Arial"/>
                <a:cs typeface="Arial"/>
              </a:rPr>
              <a:t> </a:t>
            </a:r>
            <a:r>
              <a:rPr lang="en-GB" sz="1150" spc="-10" dirty="0">
                <a:latin typeface="Arial"/>
                <a:cs typeface="Arial"/>
              </a:rPr>
              <a:t>Care.</a:t>
            </a:r>
            <a:endParaRPr lang="en-GB" sz="115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789</Words>
  <Application>Microsoft Office PowerPoint</Application>
  <PresentationFormat>Custom</PresentationFormat>
  <Paragraphs>51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Public Facing Information for People with Shoulder Osteoarthritis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Esther Byrom</cp:lastModifiedBy>
  <cp:revision>6</cp:revision>
  <dcterms:created xsi:type="dcterms:W3CDTF">2025-01-16T08:06:20Z</dcterms:created>
  <dcterms:modified xsi:type="dcterms:W3CDTF">2025-01-22T10:33:49Z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2024-08-27T00:00:00Z</vt:filetime>
  </property>
  <property fmtid="{D5CDD505-2E9C-101B-9397-08002B2CF9AE}" pid="3" name="LastSaved">
    <vt:filetime>2025-01-16T00:00:00Z</vt:filetime>
  </property>
</Properties>
</file>