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20104100" cy="14198600"/>
  <p:notesSz cx="20104100" cy="14198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81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01566"/>
            <a:ext cx="17088486" cy="29817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1" i="0">
                <a:solidFill>
                  <a:srgbClr val="173D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51216"/>
            <a:ext cx="14072870" cy="3549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173D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173D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265678"/>
            <a:ext cx="8745284" cy="93710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265678"/>
            <a:ext cx="8745284" cy="93710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50" b="1" i="0">
                <a:solidFill>
                  <a:srgbClr val="173D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33" y="167"/>
            <a:ext cx="10045155" cy="709668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95098" y="2064651"/>
            <a:ext cx="18297525" cy="10612120"/>
          </a:xfrm>
          <a:custGeom>
            <a:avLst/>
            <a:gdLst/>
            <a:ahLst/>
            <a:cxnLst/>
            <a:rect l="l" t="t" r="r" b="b"/>
            <a:pathLst>
              <a:path w="18297525" h="10612120">
                <a:moveTo>
                  <a:pt x="18297463" y="10611990"/>
                </a:moveTo>
                <a:lnTo>
                  <a:pt x="0" y="10611990"/>
                </a:lnTo>
                <a:lnTo>
                  <a:pt x="0" y="0"/>
                </a:lnTo>
                <a:lnTo>
                  <a:pt x="18297463" y="0"/>
                </a:lnTo>
                <a:lnTo>
                  <a:pt x="18297463" y="106119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995007" y="268773"/>
            <a:ext cx="0" cy="1553210"/>
          </a:xfrm>
          <a:custGeom>
            <a:avLst/>
            <a:gdLst/>
            <a:ahLst/>
            <a:cxnLst/>
            <a:rect l="l" t="t" r="r" b="b"/>
            <a:pathLst>
              <a:path h="1553210">
                <a:moveTo>
                  <a:pt x="0" y="0"/>
                </a:moveTo>
                <a:lnTo>
                  <a:pt x="0" y="1553037"/>
                </a:lnTo>
              </a:path>
            </a:pathLst>
          </a:custGeom>
          <a:ln w="6327">
            <a:solidFill>
              <a:srgbClr val="497CB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1897059" y="12938831"/>
            <a:ext cx="0" cy="930275"/>
          </a:xfrm>
          <a:custGeom>
            <a:avLst/>
            <a:gdLst/>
            <a:ahLst/>
            <a:cxnLst/>
            <a:rect l="l" t="t" r="r" b="b"/>
            <a:pathLst>
              <a:path h="930275">
                <a:moveTo>
                  <a:pt x="0" y="0"/>
                </a:moveTo>
                <a:lnTo>
                  <a:pt x="0" y="930068"/>
                </a:lnTo>
              </a:path>
            </a:pathLst>
          </a:custGeom>
          <a:ln w="6327">
            <a:solidFill>
              <a:srgbClr val="EA5D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73228" y="2070767"/>
            <a:ext cx="18289270" cy="10612120"/>
          </a:xfrm>
          <a:custGeom>
            <a:avLst/>
            <a:gdLst/>
            <a:ahLst/>
            <a:cxnLst/>
            <a:rect l="l" t="t" r="r" b="b"/>
            <a:pathLst>
              <a:path w="18289270" h="10612120">
                <a:moveTo>
                  <a:pt x="0" y="0"/>
                </a:moveTo>
                <a:lnTo>
                  <a:pt x="18288894" y="0"/>
                </a:lnTo>
                <a:lnTo>
                  <a:pt x="18288894" y="10611990"/>
                </a:lnTo>
                <a:lnTo>
                  <a:pt x="0" y="10611990"/>
                </a:lnTo>
                <a:lnTo>
                  <a:pt x="0" y="0"/>
                </a:lnTo>
                <a:close/>
              </a:path>
            </a:pathLst>
          </a:custGeom>
          <a:ln w="37964">
            <a:solidFill>
              <a:srgbClr val="183D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9226310" y="919281"/>
            <a:ext cx="877790" cy="917782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7077329" y="5558267"/>
            <a:ext cx="6210935" cy="4556125"/>
          </a:xfrm>
          <a:custGeom>
            <a:avLst/>
            <a:gdLst/>
            <a:ahLst/>
            <a:cxnLst/>
            <a:rect l="l" t="t" r="r" b="b"/>
            <a:pathLst>
              <a:path w="6210934" h="4556125">
                <a:moveTo>
                  <a:pt x="6210401" y="0"/>
                </a:moveTo>
                <a:lnTo>
                  <a:pt x="0" y="0"/>
                </a:lnTo>
                <a:lnTo>
                  <a:pt x="0" y="506183"/>
                </a:lnTo>
                <a:lnTo>
                  <a:pt x="0" y="1012367"/>
                </a:lnTo>
                <a:lnTo>
                  <a:pt x="0" y="4555680"/>
                </a:lnTo>
                <a:lnTo>
                  <a:pt x="234353" y="4555680"/>
                </a:lnTo>
                <a:lnTo>
                  <a:pt x="234353" y="4049496"/>
                </a:lnTo>
                <a:lnTo>
                  <a:pt x="6210401" y="4049496"/>
                </a:lnTo>
                <a:lnTo>
                  <a:pt x="6210401" y="3543300"/>
                </a:lnTo>
                <a:lnTo>
                  <a:pt x="6210401" y="506183"/>
                </a:lnTo>
                <a:lnTo>
                  <a:pt x="6210401" y="0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135934" y="2084284"/>
            <a:ext cx="6130043" cy="709722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4905" y="2071629"/>
            <a:ext cx="12151027" cy="35233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997560" y="9280742"/>
            <a:ext cx="5225582" cy="3382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24172" y="206248"/>
            <a:ext cx="11720830" cy="11391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1" i="0">
                <a:solidFill>
                  <a:srgbClr val="173D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65678"/>
            <a:ext cx="18093690" cy="93710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204698"/>
            <a:ext cx="6433312" cy="709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204698"/>
            <a:ext cx="4623943" cy="709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204698"/>
            <a:ext cx="4623943" cy="709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260215" algn="l"/>
                <a:tab pos="10083800" algn="l"/>
              </a:tabLst>
            </a:pPr>
            <a:r>
              <a:rPr dirty="0"/>
              <a:t>International</a:t>
            </a:r>
            <a:r>
              <a:rPr spc="-45" dirty="0"/>
              <a:t> </a:t>
            </a:r>
            <a:r>
              <a:rPr dirty="0"/>
              <a:t>variations</a:t>
            </a:r>
            <a:r>
              <a:rPr spc="-35" dirty="0"/>
              <a:t> </a:t>
            </a:r>
            <a:r>
              <a:rPr dirty="0"/>
              <a:t>in</a:t>
            </a:r>
            <a:r>
              <a:rPr spc="-40" dirty="0"/>
              <a:t> </a:t>
            </a:r>
            <a:r>
              <a:rPr dirty="0"/>
              <a:t>primary</a:t>
            </a:r>
            <a:r>
              <a:rPr spc="-35" dirty="0"/>
              <a:t> </a:t>
            </a:r>
            <a:r>
              <a:rPr dirty="0"/>
              <a:t>care</a:t>
            </a:r>
            <a:r>
              <a:rPr spc="-35" dirty="0"/>
              <a:t> </a:t>
            </a:r>
            <a:r>
              <a:rPr spc="-10" dirty="0"/>
              <a:t>physician </a:t>
            </a:r>
            <a:r>
              <a:rPr dirty="0"/>
              <a:t>consultation</a:t>
            </a:r>
            <a:r>
              <a:rPr spc="-75" dirty="0"/>
              <a:t> </a:t>
            </a:r>
            <a:r>
              <a:rPr spc="-10" dirty="0"/>
              <a:t>time:</a:t>
            </a:r>
            <a:r>
              <a:rPr dirty="0"/>
              <a:t>	a</a:t>
            </a:r>
            <a:r>
              <a:rPr spc="-25" dirty="0"/>
              <a:t> </a:t>
            </a:r>
            <a:r>
              <a:rPr dirty="0"/>
              <a:t>systematic</a:t>
            </a:r>
            <a:r>
              <a:rPr spc="-20" dirty="0"/>
              <a:t> </a:t>
            </a:r>
            <a:r>
              <a:rPr dirty="0"/>
              <a:t>review</a:t>
            </a:r>
            <a:r>
              <a:rPr spc="-3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spc="-25" dirty="0"/>
              <a:t>55</a:t>
            </a:r>
            <a:r>
              <a:rPr dirty="0"/>
              <a:t>	</a:t>
            </a:r>
            <a:r>
              <a:rPr spc="-10" dirty="0"/>
              <a:t>studies</a:t>
            </a:r>
          </a:p>
        </p:txBody>
      </p:sp>
      <p:pic>
        <p:nvPicPr>
          <p:cNvPr id="9" name="object 9" descr="The NIHR logo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032851" cy="1439493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7495621" y="1505395"/>
            <a:ext cx="10925810" cy="5321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44855" marR="5080" indent="-732790">
              <a:lnSpc>
                <a:spcPct val="100600"/>
              </a:lnSpc>
              <a:spcBef>
                <a:spcPts val="95"/>
              </a:spcBef>
            </a:pP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Ahmed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Hussein,</a:t>
            </a:r>
            <a:r>
              <a:rPr sz="1650" spc="-10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Alishba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Shahid,</a:t>
            </a:r>
            <a:r>
              <a:rPr sz="1650" spc="-10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Ayesha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Habib,</a:t>
            </a:r>
            <a:r>
              <a:rPr sz="1650" spc="2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b="1" dirty="0">
                <a:solidFill>
                  <a:srgbClr val="173D71"/>
                </a:solidFill>
                <a:latin typeface="Arial"/>
                <a:cs typeface="Arial"/>
              </a:rPr>
              <a:t>Eleni</a:t>
            </a:r>
            <a:r>
              <a:rPr sz="1650" b="1" spc="-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b="1" dirty="0">
                <a:solidFill>
                  <a:srgbClr val="173D71"/>
                </a:solidFill>
                <a:latin typeface="Arial"/>
                <a:cs typeface="Arial"/>
              </a:rPr>
              <a:t>Liami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,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Faizah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Choundhury, </a:t>
            </a:r>
            <a:r>
              <a:rPr sz="1650" b="1" dirty="0">
                <a:solidFill>
                  <a:srgbClr val="173D71"/>
                </a:solidFill>
                <a:latin typeface="Arial"/>
                <a:cs typeface="Arial"/>
              </a:rPr>
              <a:t>Greg</a:t>
            </a:r>
            <a:r>
              <a:rPr sz="1650" b="1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b="1" dirty="0">
                <a:solidFill>
                  <a:srgbClr val="173D71"/>
                </a:solidFill>
                <a:latin typeface="Arial"/>
                <a:cs typeface="Arial"/>
              </a:rPr>
              <a:t>Irving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,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Humza</a:t>
            </a:r>
            <a:r>
              <a:rPr sz="1650" spc="-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Muhammad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spc="-50" dirty="0">
                <a:solidFill>
                  <a:srgbClr val="173D71"/>
                </a:solidFill>
                <a:latin typeface="Arial"/>
                <a:cs typeface="Arial"/>
              </a:rPr>
              <a:t>|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Edge Hill University Medical</a:t>
            </a:r>
            <a:r>
              <a:rPr sz="1650" spc="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School, EPIC Research,</a:t>
            </a:r>
            <a:r>
              <a:rPr sz="1650" spc="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National Institute for Health</a:t>
            </a:r>
            <a:r>
              <a:rPr sz="1650" spc="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1650" dirty="0">
                <a:solidFill>
                  <a:srgbClr val="173D71"/>
                </a:solidFill>
                <a:latin typeface="Arial"/>
                <a:cs typeface="Arial"/>
              </a:rPr>
              <a:t>and Care </a:t>
            </a:r>
            <a:r>
              <a:rPr sz="1650" spc="-10" dirty="0">
                <a:solidFill>
                  <a:srgbClr val="173D71"/>
                </a:solidFill>
                <a:latin typeface="Arial"/>
                <a:cs typeface="Arial"/>
              </a:rPr>
              <a:t>Research</a:t>
            </a:r>
            <a:endParaRPr sz="16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39508" y="2150899"/>
            <a:ext cx="1336675" cy="725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Overview</a:t>
            </a:r>
            <a:endParaRPr sz="2300">
              <a:latin typeface="Arial"/>
              <a:cs typeface="Arial"/>
            </a:endParaRPr>
          </a:p>
          <a:p>
            <a:pPr marL="66040">
              <a:lnSpc>
                <a:spcPct val="100000"/>
              </a:lnSpc>
              <a:spcBef>
                <a:spcPts val="1160"/>
              </a:spcBef>
            </a:pP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Objective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3039" y="2851877"/>
            <a:ext cx="11243945" cy="2070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6230" marR="224790" indent="-304165">
              <a:lnSpc>
                <a:spcPct val="100000"/>
              </a:lnSpc>
              <a:spcBef>
                <a:spcPts val="95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spc="-6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update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expand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upon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prior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research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examining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physician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consultation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lengths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across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economically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diverse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countries.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65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compare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developed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nations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low-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middle-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countries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insights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global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variations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allocation.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endParaRPr sz="1300" dirty="0">
              <a:latin typeface="Arial"/>
              <a:cs typeface="Arial"/>
            </a:endParaRPr>
          </a:p>
          <a:p>
            <a:pPr marL="316230" marR="5080" indent="-304165">
              <a:lnSpc>
                <a:spcPct val="100000"/>
              </a:lnSpc>
              <a:spcBef>
                <a:spcPts val="10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updated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systematic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review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regarding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review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“International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variations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physician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consultation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time: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systematic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review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67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countries”.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was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extracted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articles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between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2016-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2024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reporting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physician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consultation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lengths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300" b="1" dirty="0">
                <a:solidFill>
                  <a:srgbClr val="FFFFFF"/>
                </a:solidFill>
                <a:latin typeface="Arial"/>
                <a:cs typeface="Arial"/>
              </a:rPr>
              <a:t>Inclusion</a:t>
            </a:r>
            <a:r>
              <a:rPr sz="13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b="1" spc="-10" dirty="0">
                <a:solidFill>
                  <a:srgbClr val="FFFFFF"/>
                </a:solidFill>
                <a:latin typeface="Arial"/>
                <a:cs typeface="Arial"/>
              </a:rPr>
              <a:t>criteria</a:t>
            </a:r>
            <a:endParaRPr sz="1300" dirty="0">
              <a:latin typeface="Arial"/>
              <a:cs typeface="Arial"/>
            </a:endParaRPr>
          </a:p>
          <a:p>
            <a:pPr marL="316230" indent="-303530">
              <a:lnSpc>
                <a:spcPts val="1435"/>
              </a:lnSpc>
              <a:spcBef>
                <a:spcPts val="5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Observational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studies,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including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cross-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sectional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studies,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surveys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cohorts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(randomised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controlled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trials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excluded)</a:t>
            </a:r>
            <a:endParaRPr sz="1200" dirty="0">
              <a:latin typeface="Arial"/>
              <a:cs typeface="Arial"/>
            </a:endParaRPr>
          </a:p>
          <a:p>
            <a:pPr marL="316230" indent="-303530">
              <a:lnSpc>
                <a:spcPts val="1435"/>
              </a:lnSpc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consultation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length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included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endParaRPr sz="1200" dirty="0">
              <a:latin typeface="Arial"/>
              <a:cs typeface="Arial"/>
            </a:endParaRPr>
          </a:p>
          <a:p>
            <a:pPr marL="316230" indent="-303530">
              <a:lnSpc>
                <a:spcPts val="1435"/>
              </a:lnSpc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Study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physicians</a:t>
            </a:r>
            <a:endParaRPr sz="1200" dirty="0">
              <a:latin typeface="Arial"/>
              <a:cs typeface="Arial"/>
            </a:endParaRPr>
          </a:p>
          <a:p>
            <a:pPr marL="316230" indent="-303530">
              <a:lnSpc>
                <a:spcPts val="1435"/>
              </a:lnSpc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Studies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set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primary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care</a:t>
            </a:r>
            <a:endParaRPr sz="1200" dirty="0">
              <a:latin typeface="Arial"/>
              <a:cs typeface="Arial"/>
            </a:endParaRPr>
          </a:p>
          <a:p>
            <a:pPr marL="316230" indent="-303530">
              <a:lnSpc>
                <a:spcPts val="1435"/>
              </a:lnSpc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Studies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2016-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2024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14" name="object 14" descr="Figure 1: Screening before full assessment pie chart showing Included (156) 9.6%; Excluded (1466) 90.4%.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7560" y="5603147"/>
            <a:ext cx="6022827" cy="3628603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7318002" y="5561280"/>
            <a:ext cx="5525135" cy="3444875"/>
          </a:xfrm>
          <a:prstGeom prst="rect">
            <a:avLst/>
          </a:prstGeom>
        </p:spPr>
        <p:txBody>
          <a:bodyPr vert="horz" wrap="square" lIns="0" tIns="1155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sz="2300" b="1" dirty="0">
                <a:solidFill>
                  <a:srgbClr val="173D71"/>
                </a:solidFill>
                <a:latin typeface="Arial"/>
                <a:cs typeface="Arial"/>
              </a:rPr>
              <a:t>My</a:t>
            </a:r>
            <a:r>
              <a:rPr sz="2300" b="1" spc="2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173D71"/>
                </a:solidFill>
                <a:latin typeface="Arial"/>
                <a:cs typeface="Arial"/>
              </a:rPr>
              <a:t>contribution</a:t>
            </a:r>
            <a:endParaRPr sz="230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484"/>
              </a:spcBef>
            </a:pPr>
            <a:r>
              <a:rPr sz="1300" b="1" spc="-10" dirty="0">
                <a:latin typeface="Arial"/>
                <a:cs typeface="Arial"/>
              </a:rPr>
              <a:t>Screening</a:t>
            </a:r>
            <a:endParaRPr sz="1300" dirty="0">
              <a:latin typeface="Arial"/>
              <a:cs typeface="Arial"/>
            </a:endParaRPr>
          </a:p>
          <a:p>
            <a:pPr marL="339725" marR="5080" indent="-301625" algn="just">
              <a:lnSpc>
                <a:spcPct val="100000"/>
              </a:lnSpc>
              <a:spcBef>
                <a:spcPts val="335"/>
              </a:spcBef>
              <a:buFont typeface="MS PGothic"/>
              <a:buChar char="❖"/>
              <a:tabLst>
                <a:tab pos="342265" algn="l"/>
              </a:tabLst>
            </a:pPr>
            <a:r>
              <a:rPr sz="1200" dirty="0">
                <a:latin typeface="Arial"/>
                <a:cs typeface="Arial"/>
              </a:rPr>
              <a:t>After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studies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had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been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uploaded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Rayyan,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went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through</a:t>
            </a:r>
            <a:r>
              <a:rPr sz="1200" spc="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6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process 	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6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screening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all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1,621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papers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(at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time),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including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them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using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criteria 	</a:t>
            </a:r>
            <a:r>
              <a:rPr sz="1200" dirty="0">
                <a:latin typeface="Arial"/>
                <a:cs typeface="Arial"/>
              </a:rPr>
              <a:t>mentioned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above</a:t>
            </a:r>
            <a:endParaRPr sz="1200" dirty="0">
              <a:latin typeface="Arial"/>
              <a:cs typeface="Arial"/>
            </a:endParaRPr>
          </a:p>
          <a:p>
            <a:pPr marL="38100" algn="just">
              <a:lnSpc>
                <a:spcPct val="100000"/>
              </a:lnSpc>
              <a:spcBef>
                <a:spcPts val="345"/>
              </a:spcBef>
            </a:pPr>
            <a:r>
              <a:rPr sz="1300" b="1" dirty="0">
                <a:latin typeface="Arial"/>
                <a:cs typeface="Arial"/>
              </a:rPr>
              <a:t>Quality</a:t>
            </a:r>
            <a:r>
              <a:rPr sz="1300" b="1" spc="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assessment</a:t>
            </a:r>
            <a:endParaRPr sz="1300" dirty="0">
              <a:latin typeface="Arial"/>
              <a:cs typeface="Arial"/>
            </a:endParaRPr>
          </a:p>
          <a:p>
            <a:pPr marL="342265" marR="5715" indent="-304165">
              <a:lnSpc>
                <a:spcPct val="100000"/>
              </a:lnSpc>
              <a:spcBef>
                <a:spcPts val="340"/>
              </a:spcBef>
              <a:buFont typeface="MS PGothic"/>
              <a:buChar char="❖"/>
              <a:tabLst>
                <a:tab pos="342265" algn="l"/>
              </a:tabLst>
            </a:pPr>
            <a:r>
              <a:rPr sz="1200" dirty="0">
                <a:latin typeface="Arial"/>
                <a:cs typeface="Arial"/>
              </a:rPr>
              <a:t>Using</a:t>
            </a:r>
            <a:r>
              <a:rPr sz="1200" spc="26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NIH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study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quality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assessment</a:t>
            </a:r>
            <a:r>
              <a:rPr sz="1200" spc="26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tools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NHLBI,</a:t>
            </a:r>
            <a:r>
              <a:rPr sz="1200" spc="26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assessed</a:t>
            </a:r>
            <a:r>
              <a:rPr sz="1200" spc="2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all</a:t>
            </a:r>
            <a:r>
              <a:rPr sz="1200" spc="265" dirty="0">
                <a:latin typeface="Arial"/>
                <a:cs typeface="Arial"/>
              </a:rPr>
              <a:t> </a:t>
            </a:r>
            <a:r>
              <a:rPr sz="1200" spc="-25" dirty="0">
                <a:latin typeface="Arial"/>
                <a:cs typeface="Arial"/>
              </a:rPr>
              <a:t>47 </a:t>
            </a:r>
            <a:r>
              <a:rPr sz="1200" dirty="0">
                <a:latin typeface="Arial"/>
                <a:cs typeface="Arial"/>
              </a:rPr>
              <a:t>studies,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giving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them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rating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Good,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Fair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or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Poor.</a:t>
            </a:r>
            <a:endParaRPr sz="1200" dirty="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50"/>
              </a:spcBef>
            </a:pPr>
            <a:r>
              <a:rPr sz="1300" b="1" spc="-10" dirty="0">
                <a:latin typeface="Arial"/>
                <a:cs typeface="Arial"/>
              </a:rPr>
              <a:t>Methods</a:t>
            </a:r>
            <a:endParaRPr sz="1300" dirty="0">
              <a:latin typeface="Arial"/>
              <a:cs typeface="Arial"/>
            </a:endParaRPr>
          </a:p>
          <a:p>
            <a:pPr marL="342265" marR="13335" indent="-304165">
              <a:lnSpc>
                <a:spcPct val="100000"/>
              </a:lnSpc>
              <a:spcBef>
                <a:spcPts val="340"/>
              </a:spcBef>
              <a:buFont typeface="MS PGothic"/>
              <a:buChar char="❖"/>
              <a:tabLst>
                <a:tab pos="342265" algn="l"/>
              </a:tabLst>
            </a:pPr>
            <a:r>
              <a:rPr sz="1200" dirty="0">
                <a:latin typeface="Arial"/>
                <a:cs typeface="Arial"/>
              </a:rPr>
              <a:t>I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am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taking part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writing up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this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research paper,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and the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section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which I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spc="-20" dirty="0">
                <a:latin typeface="Arial"/>
                <a:cs typeface="Arial"/>
              </a:rPr>
              <a:t>will </a:t>
            </a:r>
            <a:r>
              <a:rPr sz="1200" dirty="0">
                <a:latin typeface="Arial"/>
                <a:cs typeface="Arial"/>
              </a:rPr>
              <a:t>be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covering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is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Methods.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will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doing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this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by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following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BMJ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format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5"/>
              </a:spcBef>
            </a:pPr>
            <a:endParaRPr sz="1200" dirty="0">
              <a:latin typeface="Arial"/>
              <a:cs typeface="Arial"/>
            </a:endParaRPr>
          </a:p>
          <a:p>
            <a:pPr marL="342265" marR="12065" algn="just">
              <a:lnSpc>
                <a:spcPct val="100000"/>
              </a:lnSpc>
              <a:spcBef>
                <a:spcPts val="5"/>
              </a:spcBef>
            </a:pPr>
            <a:r>
              <a:rPr sz="1200" dirty="0">
                <a:latin typeface="Arial"/>
                <a:cs typeface="Arial"/>
              </a:rPr>
              <a:t>Further</a:t>
            </a:r>
            <a:r>
              <a:rPr sz="1200" spc="4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note:</a:t>
            </a:r>
            <a:r>
              <a:rPr sz="1200" spc="39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Although</a:t>
            </a:r>
            <a:r>
              <a:rPr sz="1200" spc="459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my</a:t>
            </a:r>
            <a:r>
              <a:rPr sz="1200" spc="4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internship</a:t>
            </a:r>
            <a:r>
              <a:rPr sz="1200" spc="459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is</a:t>
            </a:r>
            <a:r>
              <a:rPr sz="1200" spc="459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over,</a:t>
            </a:r>
            <a:r>
              <a:rPr sz="1200" spc="4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45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have</a:t>
            </a:r>
            <a:r>
              <a:rPr sz="1200" spc="459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gained</a:t>
            </a:r>
            <a:r>
              <a:rPr sz="1200" spc="459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valuable </a:t>
            </a:r>
            <a:r>
              <a:rPr sz="1200" dirty="0">
                <a:latin typeface="Arial"/>
                <a:cs typeface="Arial"/>
              </a:rPr>
              <a:t>experience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by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working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on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this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systematic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review,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and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am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planning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spc="-25" dirty="0">
                <a:latin typeface="Arial"/>
                <a:cs typeface="Arial"/>
              </a:rPr>
              <a:t>on </a:t>
            </a:r>
            <a:r>
              <a:rPr sz="1200" dirty="0">
                <a:latin typeface="Arial"/>
                <a:cs typeface="Arial"/>
              </a:rPr>
              <a:t>continuing</a:t>
            </a:r>
            <a:r>
              <a:rPr sz="1200" spc="-3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my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work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on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this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part-</a:t>
            </a:r>
            <a:r>
              <a:rPr sz="1200" dirty="0">
                <a:latin typeface="Arial"/>
                <a:cs typeface="Arial"/>
              </a:rPr>
              <a:t>time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alongside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my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studies!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24" name="object 24" descr="Figure 2: Preliminary results for quality assessment table.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135934" y="2075285"/>
            <a:ext cx="6130043" cy="709722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22824" y="9248816"/>
            <a:ext cx="3538854" cy="34486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284480">
              <a:lnSpc>
                <a:spcPts val="2720"/>
              </a:lnSpc>
              <a:spcBef>
                <a:spcPts val="125"/>
              </a:spcBef>
            </a:pPr>
            <a:r>
              <a:rPr sz="2300" b="1" dirty="0">
                <a:solidFill>
                  <a:srgbClr val="173D71"/>
                </a:solidFill>
                <a:latin typeface="Arial"/>
                <a:cs typeface="Arial"/>
              </a:rPr>
              <a:t>Results</a:t>
            </a:r>
            <a:r>
              <a:rPr sz="2300" b="1" spc="3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173D71"/>
                </a:solidFill>
                <a:latin typeface="Arial"/>
                <a:cs typeface="Arial"/>
              </a:rPr>
              <a:t>&amp;</a:t>
            </a:r>
            <a:r>
              <a:rPr sz="2300" b="1" spc="3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173D71"/>
                </a:solidFill>
                <a:latin typeface="Arial"/>
                <a:cs typeface="Arial"/>
              </a:rPr>
              <a:t>next</a:t>
            </a:r>
            <a:r>
              <a:rPr sz="2300" b="1" spc="4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173D71"/>
                </a:solidFill>
                <a:latin typeface="Arial"/>
                <a:cs typeface="Arial"/>
              </a:rPr>
              <a:t>steps</a:t>
            </a:r>
            <a:endParaRPr sz="2300">
              <a:latin typeface="Arial"/>
              <a:cs typeface="Arial"/>
            </a:endParaRPr>
          </a:p>
          <a:p>
            <a:pPr marL="12700" algn="just">
              <a:lnSpc>
                <a:spcPts val="1520"/>
              </a:lnSpc>
            </a:pPr>
            <a:r>
              <a:rPr sz="1300" b="1" dirty="0">
                <a:latin typeface="Arial"/>
                <a:cs typeface="Arial"/>
              </a:rPr>
              <a:t>Results</a:t>
            </a:r>
            <a:r>
              <a:rPr sz="1300" b="1" spc="15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(so</a:t>
            </a:r>
            <a:r>
              <a:rPr sz="1300" b="1" spc="20" dirty="0">
                <a:latin typeface="Arial"/>
                <a:cs typeface="Arial"/>
              </a:rPr>
              <a:t> </a:t>
            </a:r>
            <a:r>
              <a:rPr sz="1300" b="1" spc="-20" dirty="0">
                <a:latin typeface="Arial"/>
                <a:cs typeface="Arial"/>
              </a:rPr>
              <a:t>far)</a:t>
            </a:r>
            <a:endParaRPr sz="1300">
              <a:latin typeface="Arial"/>
              <a:cs typeface="Arial"/>
            </a:endParaRPr>
          </a:p>
          <a:p>
            <a:pPr marL="314325" indent="-301625" algn="just">
              <a:lnSpc>
                <a:spcPts val="1435"/>
              </a:lnSpc>
              <a:spcBef>
                <a:spcPts val="335"/>
              </a:spcBef>
              <a:buFont typeface="MS PGothic"/>
              <a:buChar char="❖"/>
              <a:tabLst>
                <a:tab pos="314325" algn="l"/>
              </a:tabLst>
            </a:pPr>
            <a:r>
              <a:rPr sz="1200" dirty="0">
                <a:latin typeface="Arial"/>
                <a:cs typeface="Arial"/>
              </a:rPr>
              <a:t>47/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1625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(2.89%)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studies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have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been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included</a:t>
            </a:r>
            <a:endParaRPr sz="1200">
              <a:latin typeface="Arial"/>
              <a:cs typeface="Arial"/>
            </a:endParaRPr>
          </a:p>
          <a:p>
            <a:pPr marL="313690" marR="5080" indent="-301625" algn="just">
              <a:lnSpc>
                <a:spcPts val="1430"/>
              </a:lnSpc>
              <a:spcBef>
                <a:spcPts val="55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latin typeface="Arial"/>
                <a:cs typeface="Arial"/>
              </a:rPr>
              <a:t>There</a:t>
            </a:r>
            <a:r>
              <a:rPr sz="1200" spc="12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are</a:t>
            </a:r>
            <a:r>
              <a:rPr sz="1200" spc="130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over</a:t>
            </a:r>
            <a:r>
              <a:rPr sz="1200" spc="12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a</a:t>
            </a:r>
            <a:r>
              <a:rPr sz="1200" spc="130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dozen</a:t>
            </a:r>
            <a:r>
              <a:rPr sz="1200" spc="12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countries</a:t>
            </a:r>
            <a:r>
              <a:rPr sz="1200" spc="130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125" dirty="0">
                <a:latin typeface="Arial"/>
                <a:cs typeface="Arial"/>
              </a:rPr>
              <a:t>  </a:t>
            </a:r>
            <a:r>
              <a:rPr sz="1200" spc="-20" dirty="0">
                <a:latin typeface="Arial"/>
                <a:cs typeface="Arial"/>
              </a:rPr>
              <a:t>this 	</a:t>
            </a:r>
            <a:r>
              <a:rPr sz="1200" dirty="0">
                <a:latin typeface="Arial"/>
                <a:cs typeface="Arial"/>
              </a:rPr>
              <a:t>systematic</a:t>
            </a:r>
            <a:r>
              <a:rPr sz="1200" spc="18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review</a:t>
            </a:r>
            <a:r>
              <a:rPr sz="1200" spc="18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which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we</a:t>
            </a:r>
            <a:r>
              <a:rPr sz="1200" spc="18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did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not</a:t>
            </a:r>
            <a:r>
              <a:rPr sz="1200" spc="18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have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spc="-25" dirty="0">
                <a:latin typeface="Arial"/>
                <a:cs typeface="Arial"/>
              </a:rPr>
              <a:t>any 	</a:t>
            </a:r>
            <a:r>
              <a:rPr sz="1200" dirty="0">
                <a:latin typeface="Arial"/>
                <a:cs typeface="Arial"/>
              </a:rPr>
              <a:t>data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for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previous</a:t>
            </a:r>
            <a:r>
              <a:rPr sz="1200" spc="-20" dirty="0">
                <a:latin typeface="Arial"/>
                <a:cs typeface="Arial"/>
              </a:rPr>
              <a:t> </a:t>
            </a:r>
            <a:r>
              <a:rPr sz="1200" spc="-25" dirty="0">
                <a:latin typeface="Arial"/>
                <a:cs typeface="Arial"/>
              </a:rPr>
              <a:t>one</a:t>
            </a:r>
            <a:endParaRPr sz="1200">
              <a:latin typeface="Arial"/>
              <a:cs typeface="Arial"/>
            </a:endParaRPr>
          </a:p>
          <a:p>
            <a:pPr marL="313690" marR="6350" indent="-301625" algn="just">
              <a:lnSpc>
                <a:spcPts val="1430"/>
              </a:lnSpc>
              <a:spcBef>
                <a:spcPts val="15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latin typeface="Arial"/>
                <a:cs typeface="Arial"/>
              </a:rPr>
              <a:t>Of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44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countries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both</a:t>
            </a:r>
            <a:r>
              <a:rPr sz="1200" spc="15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reviews,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33</a:t>
            </a:r>
            <a:r>
              <a:rPr sz="1200" spc="14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(75%) 	</a:t>
            </a:r>
            <a:r>
              <a:rPr sz="1200" dirty="0">
                <a:latin typeface="Arial"/>
                <a:cs typeface="Arial"/>
              </a:rPr>
              <a:t>have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had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an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increase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consultation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length</a:t>
            </a:r>
            <a:endParaRPr sz="12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315"/>
              </a:spcBef>
            </a:pPr>
            <a:r>
              <a:rPr sz="1300" b="1" dirty="0">
                <a:latin typeface="Arial"/>
                <a:cs typeface="Arial"/>
              </a:rPr>
              <a:t>Limitations</a:t>
            </a:r>
            <a:r>
              <a:rPr sz="1300" b="1" spc="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of</a:t>
            </a:r>
            <a:r>
              <a:rPr sz="1300" b="1" spc="20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quality</a:t>
            </a:r>
            <a:endParaRPr sz="1300">
              <a:latin typeface="Arial"/>
              <a:cs typeface="Arial"/>
            </a:endParaRPr>
          </a:p>
          <a:p>
            <a:pPr marL="313690" marR="5080" indent="-301625" algn="just">
              <a:lnSpc>
                <a:spcPct val="100000"/>
              </a:lnSpc>
              <a:spcBef>
                <a:spcPts val="340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latin typeface="Arial"/>
                <a:cs typeface="Arial"/>
              </a:rPr>
              <a:t>The</a:t>
            </a:r>
            <a:r>
              <a:rPr sz="1200" spc="310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quality</a:t>
            </a:r>
            <a:r>
              <a:rPr sz="1200" spc="31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assessment</a:t>
            </a:r>
            <a:r>
              <a:rPr sz="1200" spc="31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has</a:t>
            </a:r>
            <a:r>
              <a:rPr sz="1200" spc="315" dirty="0">
                <a:latin typeface="Arial"/>
                <a:cs typeface="Arial"/>
              </a:rPr>
              <a:t>  </a:t>
            </a:r>
            <a:r>
              <a:rPr sz="1200" dirty="0">
                <a:latin typeface="Arial"/>
                <a:cs typeface="Arial"/>
              </a:rPr>
              <a:t>only</a:t>
            </a:r>
            <a:r>
              <a:rPr sz="1200" spc="315" dirty="0">
                <a:latin typeface="Arial"/>
                <a:cs typeface="Arial"/>
              </a:rPr>
              <a:t>  </a:t>
            </a:r>
            <a:r>
              <a:rPr sz="1200" spc="-20" dirty="0">
                <a:latin typeface="Arial"/>
                <a:cs typeface="Arial"/>
              </a:rPr>
              <a:t>been 	</a:t>
            </a:r>
            <a:r>
              <a:rPr sz="1200" dirty="0">
                <a:latin typeface="Arial"/>
                <a:cs typeface="Arial"/>
              </a:rPr>
              <a:t>completed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by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myself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so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far.</a:t>
            </a:r>
            <a:r>
              <a:rPr sz="1200" spc="4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This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review</a:t>
            </a:r>
            <a:r>
              <a:rPr sz="1200" spc="7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needs 	</a:t>
            </a:r>
            <a:r>
              <a:rPr sz="1200" dirty="0">
                <a:latin typeface="Arial"/>
                <a:cs typeface="Arial"/>
              </a:rPr>
              <a:t>at</a:t>
            </a:r>
            <a:r>
              <a:rPr sz="1200" spc="20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least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one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other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person</a:t>
            </a:r>
            <a:r>
              <a:rPr sz="1200" spc="20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order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to</a:t>
            </a:r>
            <a:r>
              <a:rPr sz="1200" spc="204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officially 	complete</a:t>
            </a:r>
            <a:endParaRPr sz="1200">
              <a:latin typeface="Arial"/>
              <a:cs typeface="Arial"/>
            </a:endParaRPr>
          </a:p>
          <a:p>
            <a:pPr marL="313690" marR="6350" indent="-301625" algn="just">
              <a:lnSpc>
                <a:spcPts val="1430"/>
              </a:lnSpc>
              <a:spcBef>
                <a:spcPts val="35"/>
              </a:spcBef>
              <a:buFont typeface="MS PGothic"/>
              <a:buChar char="❖"/>
              <a:tabLst>
                <a:tab pos="316230" algn="l"/>
              </a:tabLst>
            </a:pPr>
            <a:r>
              <a:rPr sz="1200" dirty="0">
                <a:latin typeface="Arial"/>
                <a:cs typeface="Arial"/>
              </a:rPr>
              <a:t>As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19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quality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19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some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studies</a:t>
            </a:r>
            <a:r>
              <a:rPr sz="1200" spc="19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is</a:t>
            </a:r>
            <a:r>
              <a:rPr sz="1200" spc="19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Poor,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spc="-20" dirty="0">
                <a:latin typeface="Arial"/>
                <a:cs typeface="Arial"/>
              </a:rPr>
              <a:t>some 	</a:t>
            </a:r>
            <a:r>
              <a:rPr sz="1200" dirty="0">
                <a:latin typeface="Arial"/>
                <a:cs typeface="Arial"/>
              </a:rPr>
              <a:t>may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argue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that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they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should</a:t>
            </a:r>
            <a:r>
              <a:rPr sz="1200" spc="12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not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included</a:t>
            </a:r>
            <a:r>
              <a:rPr sz="1200" spc="114" dirty="0">
                <a:latin typeface="Arial"/>
                <a:cs typeface="Arial"/>
              </a:rPr>
              <a:t> </a:t>
            </a:r>
            <a:r>
              <a:rPr sz="1200" spc="-25" dirty="0">
                <a:latin typeface="Arial"/>
                <a:cs typeface="Arial"/>
              </a:rPr>
              <a:t>in 	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review,</a:t>
            </a:r>
            <a:r>
              <a:rPr sz="1200" dirty="0">
                <a:latin typeface="Arial"/>
                <a:cs typeface="Arial"/>
              </a:rPr>
              <a:t> as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they may not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be a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representative 	</a:t>
            </a:r>
            <a:r>
              <a:rPr sz="1200" dirty="0">
                <a:latin typeface="Arial"/>
                <a:cs typeface="Arial"/>
              </a:rPr>
              <a:t>of</a:t>
            </a:r>
            <a:r>
              <a:rPr sz="1200" spc="-30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the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country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55109" y="2059617"/>
            <a:ext cx="6081395" cy="10610850"/>
          </a:xfrm>
          <a:custGeom>
            <a:avLst/>
            <a:gdLst/>
            <a:ahLst/>
            <a:cxnLst/>
            <a:rect l="l" t="t" r="r" b="b"/>
            <a:pathLst>
              <a:path w="6081394" h="10610850">
                <a:moveTo>
                  <a:pt x="6080828" y="7224304"/>
                </a:moveTo>
                <a:lnTo>
                  <a:pt x="6080828" y="10610469"/>
                </a:lnTo>
              </a:path>
              <a:path w="6081394" h="10610850">
                <a:moveTo>
                  <a:pt x="6080828" y="7068047"/>
                </a:moveTo>
                <a:lnTo>
                  <a:pt x="6080828" y="7138013"/>
                </a:lnTo>
              </a:path>
              <a:path w="6081394" h="10610850">
                <a:moveTo>
                  <a:pt x="6080828" y="3533748"/>
                </a:moveTo>
                <a:lnTo>
                  <a:pt x="6080828" y="6996105"/>
                </a:lnTo>
              </a:path>
              <a:path w="6081394" h="10610850">
                <a:moveTo>
                  <a:pt x="6080828" y="72"/>
                </a:moveTo>
                <a:lnTo>
                  <a:pt x="6080828" y="3469976"/>
                </a:lnTo>
              </a:path>
              <a:path w="6081394" h="10610850">
                <a:moveTo>
                  <a:pt x="0" y="7224304"/>
                </a:moveTo>
                <a:lnTo>
                  <a:pt x="0" y="10603620"/>
                </a:lnTo>
              </a:path>
              <a:path w="6081394" h="10610850">
                <a:moveTo>
                  <a:pt x="0" y="0"/>
                </a:moveTo>
                <a:lnTo>
                  <a:pt x="0" y="3469976"/>
                </a:lnTo>
              </a:path>
            </a:pathLst>
          </a:custGeom>
          <a:ln w="6327">
            <a:solidFill>
              <a:srgbClr val="183D7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object 21" descr="Figure 4: A graph showing comparable consultation lengths by country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88257" y="9239075"/>
            <a:ext cx="8547676" cy="3424168"/>
          </a:xfrm>
          <a:prstGeom prst="rect">
            <a:avLst/>
          </a:prstGeom>
        </p:spPr>
      </p:pic>
      <p:pic>
        <p:nvPicPr>
          <p:cNvPr id="15" name="object 15" descr="Figure 3: Preliminary results for quality assessment pie chart. Pie chart shows Poor 23.4%; Fair 40.4%; Good 36.2%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108897" y="9034541"/>
            <a:ext cx="6157080" cy="3628703"/>
          </a:xfrm>
          <a:prstGeom prst="rect">
            <a:avLst/>
          </a:prstGeom>
        </p:spPr>
      </p:pic>
      <p:sp>
        <p:nvSpPr>
          <p:cNvPr id="18" name="object 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135933" y="9081032"/>
            <a:ext cx="6158865" cy="21590"/>
          </a:xfrm>
          <a:custGeom>
            <a:avLst/>
            <a:gdLst/>
            <a:ahLst/>
            <a:cxnLst/>
            <a:rect l="l" t="t" r="r" b="b"/>
            <a:pathLst>
              <a:path w="6158865" h="21590">
                <a:moveTo>
                  <a:pt x="0" y="21323"/>
                </a:moveTo>
                <a:lnTo>
                  <a:pt x="6158342" y="0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7064" y="5554904"/>
            <a:ext cx="12149455" cy="13335"/>
          </a:xfrm>
          <a:custGeom>
            <a:avLst/>
            <a:gdLst/>
            <a:ahLst/>
            <a:cxnLst/>
            <a:rect l="l" t="t" r="r" b="b"/>
            <a:pathLst>
              <a:path w="12149455" h="13335">
                <a:moveTo>
                  <a:pt x="0" y="13152"/>
                </a:moveTo>
                <a:lnTo>
                  <a:pt x="12148886" y="0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29422" y="5568056"/>
            <a:ext cx="6985" cy="3632835"/>
          </a:xfrm>
          <a:custGeom>
            <a:avLst/>
            <a:gdLst/>
            <a:ahLst/>
            <a:cxnLst/>
            <a:rect l="l" t="t" r="r" b="b"/>
            <a:pathLst>
              <a:path w="6984" h="3632834">
                <a:moveTo>
                  <a:pt x="6576" y="0"/>
                </a:moveTo>
                <a:lnTo>
                  <a:pt x="0" y="3632788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2389" y="9222941"/>
            <a:ext cx="12156440" cy="36195"/>
          </a:xfrm>
          <a:custGeom>
            <a:avLst/>
            <a:gdLst/>
            <a:ahLst/>
            <a:cxnLst/>
            <a:rect l="l" t="t" r="r" b="b"/>
            <a:pathLst>
              <a:path w="12156440" h="36195">
                <a:moveTo>
                  <a:pt x="0" y="35672"/>
                </a:moveTo>
                <a:lnTo>
                  <a:pt x="12156060" y="0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88266" y="9271940"/>
            <a:ext cx="5715" cy="3420745"/>
          </a:xfrm>
          <a:custGeom>
            <a:avLst/>
            <a:gdLst/>
            <a:ahLst/>
            <a:cxnLst/>
            <a:rect l="l" t="t" r="r" b="b"/>
            <a:pathLst>
              <a:path w="5714" h="3420745">
                <a:moveTo>
                  <a:pt x="0" y="0"/>
                </a:moveTo>
                <a:lnTo>
                  <a:pt x="5380" y="3420747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110624" y="2049976"/>
            <a:ext cx="6181090" cy="7148195"/>
          </a:xfrm>
          <a:custGeom>
            <a:avLst/>
            <a:gdLst/>
            <a:ahLst/>
            <a:cxnLst/>
            <a:rect l="l" t="t" r="r" b="b"/>
            <a:pathLst>
              <a:path w="6181090" h="7148195">
                <a:moveTo>
                  <a:pt x="0" y="0"/>
                </a:moveTo>
                <a:lnTo>
                  <a:pt x="6180662" y="0"/>
                </a:lnTo>
                <a:lnTo>
                  <a:pt x="6180662" y="7147848"/>
                </a:lnTo>
                <a:lnTo>
                  <a:pt x="0" y="7147848"/>
                </a:lnTo>
                <a:lnTo>
                  <a:pt x="0" y="0"/>
                </a:lnTo>
                <a:close/>
              </a:path>
            </a:pathLst>
          </a:custGeom>
          <a:ln w="50618">
            <a:solidFill>
              <a:srgbClr val="1F487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103475" y="2048039"/>
            <a:ext cx="50800" cy="10676890"/>
          </a:xfrm>
          <a:custGeom>
            <a:avLst/>
            <a:gdLst/>
            <a:ahLst/>
            <a:cxnLst/>
            <a:rect l="l" t="t" r="r" b="b"/>
            <a:pathLst>
              <a:path w="50800" h="10676890">
                <a:moveTo>
                  <a:pt x="0" y="0"/>
                </a:moveTo>
                <a:lnTo>
                  <a:pt x="50220" y="10676559"/>
                </a:lnTo>
              </a:path>
            </a:pathLst>
          </a:custGeom>
          <a:ln w="506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 descr="The Edge Hill University Health Research Institute logo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9674" y="12842252"/>
            <a:ext cx="4221903" cy="944201"/>
          </a:xfrm>
          <a:prstGeom prst="rect">
            <a:avLst/>
          </a:prstGeom>
        </p:spPr>
      </p:pic>
      <p:pic>
        <p:nvPicPr>
          <p:cNvPr id="11" name="object 11" descr="The Edge Hill University Medical School logo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383459" y="12862759"/>
            <a:ext cx="3851618" cy="903182"/>
          </a:xfrm>
          <a:prstGeom prst="rect">
            <a:avLst/>
          </a:prstGeom>
        </p:spPr>
      </p:pic>
      <p:pic>
        <p:nvPicPr>
          <p:cNvPr id="12" name="object 12" descr="The EPIC research centre logo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386628" y="13021037"/>
            <a:ext cx="3693787" cy="903181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2169018" y="12700439"/>
            <a:ext cx="7075805" cy="1324610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ts val="1670"/>
              </a:lnSpc>
              <a:spcBef>
                <a:spcPts val="315"/>
              </a:spcBef>
            </a:pPr>
            <a:r>
              <a:rPr sz="1550" dirty="0">
                <a:latin typeface="Arial"/>
                <a:cs typeface="Arial"/>
              </a:rPr>
              <a:t>This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study/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project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is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funded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by/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supported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by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the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National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Institute</a:t>
            </a:r>
            <a:r>
              <a:rPr sz="1550" spc="14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for</a:t>
            </a:r>
            <a:r>
              <a:rPr sz="1550" spc="150" dirty="0">
                <a:latin typeface="Arial"/>
                <a:cs typeface="Arial"/>
              </a:rPr>
              <a:t> </a:t>
            </a:r>
            <a:r>
              <a:rPr sz="1550" spc="-10" dirty="0">
                <a:latin typeface="Arial"/>
                <a:cs typeface="Arial"/>
              </a:rPr>
              <a:t>Health </a:t>
            </a:r>
            <a:r>
              <a:rPr sz="1550" dirty="0">
                <a:latin typeface="Arial"/>
                <a:cs typeface="Arial"/>
              </a:rPr>
              <a:t>Research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(NIHR)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[NIHR</a:t>
            </a:r>
            <a:r>
              <a:rPr sz="1550" spc="21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Academy’s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New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Medical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Schools</a:t>
            </a:r>
            <a:r>
              <a:rPr sz="1550" spc="28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Intercalation</a:t>
            </a:r>
            <a:r>
              <a:rPr sz="1550" spc="290" dirty="0">
                <a:latin typeface="Arial"/>
                <a:cs typeface="Arial"/>
              </a:rPr>
              <a:t> </a:t>
            </a:r>
            <a:r>
              <a:rPr sz="1550" spc="-25" dirty="0">
                <a:latin typeface="Arial"/>
                <a:cs typeface="Arial"/>
              </a:rPr>
              <a:t>and </a:t>
            </a:r>
            <a:r>
              <a:rPr sz="1550" dirty="0">
                <a:latin typeface="Arial"/>
                <a:cs typeface="Arial"/>
              </a:rPr>
              <a:t>Internship</a:t>
            </a:r>
            <a:r>
              <a:rPr sz="1550" spc="17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programme,</a:t>
            </a:r>
            <a:r>
              <a:rPr sz="1550" spc="16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Grant</a:t>
            </a:r>
            <a:r>
              <a:rPr sz="1550" spc="17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Reference</a:t>
            </a:r>
            <a:r>
              <a:rPr sz="1550" spc="17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Number</a:t>
            </a:r>
            <a:r>
              <a:rPr sz="1550" spc="17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NMSIDI-2023-007)</a:t>
            </a:r>
            <a:r>
              <a:rPr sz="1550" spc="17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as</a:t>
            </a:r>
            <a:r>
              <a:rPr sz="1550" spc="17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part</a:t>
            </a:r>
            <a:r>
              <a:rPr sz="1550" spc="165" dirty="0">
                <a:latin typeface="Arial"/>
                <a:cs typeface="Arial"/>
              </a:rPr>
              <a:t> </a:t>
            </a:r>
            <a:r>
              <a:rPr sz="1550" spc="-25" dirty="0">
                <a:latin typeface="Arial"/>
                <a:cs typeface="Arial"/>
              </a:rPr>
              <a:t>of </a:t>
            </a:r>
            <a:r>
              <a:rPr sz="1550" dirty="0">
                <a:latin typeface="Arial"/>
                <a:cs typeface="Arial"/>
              </a:rPr>
              <a:t>Integrated</a:t>
            </a:r>
            <a:r>
              <a:rPr sz="1550" spc="18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Academic</a:t>
            </a:r>
            <a:r>
              <a:rPr sz="1550" spc="24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Training</a:t>
            </a:r>
            <a:r>
              <a:rPr sz="1550" spc="26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(IAT)].</a:t>
            </a:r>
            <a:r>
              <a:rPr sz="1550" spc="23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The</a:t>
            </a:r>
            <a:r>
              <a:rPr sz="1550" spc="26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views</a:t>
            </a:r>
            <a:r>
              <a:rPr sz="1550" spc="26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expressed</a:t>
            </a:r>
            <a:r>
              <a:rPr sz="1550" spc="26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are</a:t>
            </a:r>
            <a:r>
              <a:rPr sz="1550" spc="26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those</a:t>
            </a:r>
            <a:r>
              <a:rPr sz="1550" spc="26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of</a:t>
            </a:r>
            <a:r>
              <a:rPr sz="1550" spc="260" dirty="0">
                <a:latin typeface="Arial"/>
                <a:cs typeface="Arial"/>
              </a:rPr>
              <a:t> </a:t>
            </a:r>
            <a:r>
              <a:rPr sz="1550" spc="-25" dirty="0">
                <a:latin typeface="Arial"/>
                <a:cs typeface="Arial"/>
              </a:rPr>
              <a:t>the </a:t>
            </a:r>
            <a:r>
              <a:rPr sz="1550" dirty="0">
                <a:latin typeface="Arial"/>
                <a:cs typeface="Arial"/>
              </a:rPr>
              <a:t>author(s)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and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ot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necessarily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those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of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the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NIHR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or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the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Department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of</a:t>
            </a:r>
            <a:r>
              <a:rPr sz="1550" spc="50" dirty="0">
                <a:latin typeface="Arial"/>
                <a:cs typeface="Arial"/>
              </a:rPr>
              <a:t> </a:t>
            </a:r>
            <a:r>
              <a:rPr sz="1550" dirty="0">
                <a:latin typeface="Arial"/>
                <a:cs typeface="Arial"/>
              </a:rPr>
              <a:t>Health</a:t>
            </a:r>
            <a:r>
              <a:rPr sz="1550" spc="55" dirty="0">
                <a:latin typeface="Arial"/>
                <a:cs typeface="Arial"/>
              </a:rPr>
              <a:t> </a:t>
            </a:r>
            <a:r>
              <a:rPr sz="1550" spc="-25" dirty="0">
                <a:latin typeface="Arial"/>
                <a:cs typeface="Arial"/>
              </a:rPr>
              <a:t>and </a:t>
            </a:r>
            <a:r>
              <a:rPr sz="1550" dirty="0">
                <a:latin typeface="Arial"/>
                <a:cs typeface="Arial"/>
              </a:rPr>
              <a:t>Social</a:t>
            </a:r>
            <a:r>
              <a:rPr sz="1550" spc="-75" dirty="0">
                <a:latin typeface="Arial"/>
                <a:cs typeface="Arial"/>
              </a:rPr>
              <a:t> </a:t>
            </a:r>
            <a:r>
              <a:rPr sz="1550" spc="-20" dirty="0">
                <a:latin typeface="Arial"/>
                <a:cs typeface="Arial"/>
              </a:rPr>
              <a:t>Care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513</Words>
  <Application>Microsoft Office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MS PGothic</vt:lpstr>
      <vt:lpstr>Arial</vt:lpstr>
      <vt:lpstr>Calibri</vt:lpstr>
      <vt:lpstr>Office Theme</vt:lpstr>
      <vt:lpstr>International variations in primary care physician consultation time: a systematic review of 55 studies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NIHR poster template</dc:title>
  <cp:lastModifiedBy>Esther Byrom</cp:lastModifiedBy>
  <cp:revision>2</cp:revision>
  <dcterms:created xsi:type="dcterms:W3CDTF">2025-01-16T08:14:07Z</dcterms:created>
  <dcterms:modified xsi:type="dcterms:W3CDTF">2025-01-22T11:52:45Z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2025-01-15T00:00:00Z</vt:filetime>
  </property>
  <property fmtid="{D5CDD505-2E9C-101B-9397-08002B2CF9AE}" pid="3" name="Creator">
    <vt:lpwstr>Google</vt:lpwstr>
  </property>
  <property fmtid="{D5CDD505-2E9C-101B-9397-08002B2CF9AE}" pid="4" name="LastSaved">
    <vt:filetime>2025-01-16T00:00:00Z</vt:filetime>
  </property>
</Properties>
</file>