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8" autoAdjust="0"/>
    <p:restoredTop sz="94604" autoAdjust="0"/>
  </p:normalViewPr>
  <p:slideViewPr>
    <p:cSldViewPr snapToGrid="0">
      <p:cViewPr varScale="1">
        <p:scale>
          <a:sx n="23" d="100"/>
          <a:sy n="23" d="100"/>
        </p:scale>
        <p:origin x="363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441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70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6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>
                    <a:tint val="82000"/>
                  </a:schemeClr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82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82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4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7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9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9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70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57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906724-0352-C247-852E-28D26840CA23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CAB2B-952D-6348-AEA2-75F96B0C2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12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 which states &#10;Funded by NIHR &#10;National insitute for Health and Care Research">
            <a:extLst>
              <a:ext uri="{FF2B5EF4-FFF2-40B4-BE49-F238E27FC236}">
                <a16:creationId xmlns:a16="http://schemas.microsoft.com/office/drawing/2014/main" id="{7B3FA3FE-5C28-C75C-D7C2-18977B622F1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32" y="736393"/>
            <a:ext cx="9503988" cy="1688209"/>
          </a:xfrm>
          <a:prstGeom prst="rect">
            <a:avLst/>
          </a:prstGeom>
        </p:spPr>
      </p:pic>
      <p:pic>
        <p:nvPicPr>
          <p:cNvPr id="8" name="Picture 7" descr="Logo for &#10;Edge Hill University Health Research Institute ">
            <a:extLst>
              <a:ext uri="{FF2B5EF4-FFF2-40B4-BE49-F238E27FC236}">
                <a16:creationId xmlns:a16="http://schemas.microsoft.com/office/drawing/2014/main" id="{0ED6C974-1996-43E0-23BE-629D8DE046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7974" y="398628"/>
            <a:ext cx="10255582" cy="23637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41F7E69-596C-3FCF-5DC0-CC3E737C7A09}"/>
              </a:ext>
            </a:extLst>
          </p:cNvPr>
          <p:cNvSpPr txBox="1">
            <a:spLocks noRot="1" noMove="1" noResize="1" noEditPoints="1" noAdjustHandles="1" noChangeArrowheads="1" noChangeShapeType="1"/>
          </p:cNvSpPr>
          <p:nvPr/>
        </p:nvSpPr>
        <p:spPr>
          <a:xfrm>
            <a:off x="248772" y="2985271"/>
            <a:ext cx="2061482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Summer internship – </a:t>
            </a:r>
            <a:r>
              <a:rPr kumimoji="0" lang="en-GB" sz="66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interfaceregular"/>
                <a:ea typeface="+mn-ea"/>
                <a:cs typeface="+mn-cs"/>
              </a:rPr>
              <a:t>International variations in primary care physician consultation time: a systematic review of 55 studies.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By Faizah Choudhury - Edge Hill University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Supervisor – Prof Greg Irving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6A90C33-D15C-C785-2B76-2ECA28B61E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20031" y="7391379"/>
            <a:ext cx="20343563" cy="60751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9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0AD2B1-B0C1-6029-7DDF-617EDF3DB6B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02107" y="7681362"/>
            <a:ext cx="19896720" cy="5893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Objective –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describe average consultation time in primary care in different countries, an updated review.</a:t>
            </a:r>
          </a:p>
          <a:p>
            <a:pPr algn="l"/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Design and outcome measures –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approach taken followed the process for the previous paper published in 2017, “International variations in primary care physician consultation time: a systematic review of 67 countries”. This is a systematic review of papers published from 2016 or later. Data from papers relating to consultation length were collected and extracted. </a:t>
            </a:r>
          </a:p>
          <a:p>
            <a:pPr algn="l"/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Results -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55 studies were identified, through database searching and other sources, with extractable data.</a:t>
            </a:r>
          </a:p>
          <a:p>
            <a:pPr algn="l"/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Conclusion –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research for this review is ongoing, however from the data collected, it is clear there are international variations in consultation length.</a:t>
            </a:r>
            <a:endParaRPr lang="en-US" sz="3200" dirty="0"/>
          </a:p>
          <a:p>
            <a:pPr algn="l"/>
            <a:endParaRPr lang="en-US" sz="2498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102F020-345E-8D56-2F02-10851CD4C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20031" y="13830000"/>
            <a:ext cx="20343563" cy="53932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9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406959-E872-EB8C-2E36-9FD297D7FEE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0067" y="14161953"/>
            <a:ext cx="192234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My contribution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: This included establishing inclusion and exclusion criteria with my fellow interns to determine relevant studies, for example: 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8075D1-B56C-3450-8D5A-AF41BD16110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08675" y="15351010"/>
            <a:ext cx="7373597" cy="395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Inclusion criteria: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Publication date must be after 2016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The paper must be focused on primary care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Papers can be observational/cross sectional/surveys/cohorts.  </a:t>
            </a:r>
          </a:p>
          <a:p>
            <a:endParaRPr lang="en-US" sz="8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89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5F3AF0-098E-252D-F05A-9EF8BA33D08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24975" y="15757457"/>
            <a:ext cx="4036939" cy="2200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Exclusion criteria: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Secondary care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- RCTs/Randomised controlled trials</a:t>
            </a:r>
          </a:p>
          <a:p>
            <a:endParaRPr lang="en-US" sz="899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1E2BD01-2ECF-FD0F-FF07-72ED615F0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20031" y="19800881"/>
            <a:ext cx="7767299" cy="58283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98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2856E4-FB44-F02F-7390-AEB6E458B30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62732" y="20080237"/>
            <a:ext cx="70125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Personal contribution: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 took part in the systematic review by determining relevant studies for the paper and creating a search flow diagram. I also took part in extracting data by noting down the mean consultation time figures from the included papers.  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F1E4F12-A0CD-802D-FB11-C1880E07A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79379" y="19679085"/>
            <a:ext cx="12268968" cy="83396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98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blue text on a white background&#10;&#10;Logo for EPIC research centre">
            <a:extLst>
              <a:ext uri="{FF2B5EF4-FFF2-40B4-BE49-F238E27FC236}">
                <a16:creationId xmlns:a16="http://schemas.microsoft.com/office/drawing/2014/main" id="{7406C955-67D2-E769-C81B-0AA58874F7B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31" y="25520672"/>
            <a:ext cx="7440049" cy="21647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7EC4D43-D9FC-FF09-60E0-BA756996DBF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flipH="1">
            <a:off x="8589098" y="20513344"/>
            <a:ext cx="25279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Figure 1: Flow diagram of data gathering process – Made by Faizah Choudhury</a:t>
            </a:r>
          </a:p>
        </p:txBody>
      </p:sp>
      <p:pic>
        <p:nvPicPr>
          <p:cNvPr id="18" name="Picture 17" descr="A flowchart of information demonstrating data gathering process">
            <a:extLst>
              <a:ext uri="{FF2B5EF4-FFF2-40B4-BE49-F238E27FC236}">
                <a16:creationId xmlns:a16="http://schemas.microsoft.com/office/drawing/2014/main" id="{0A9CDE1A-E1C5-57D6-2025-45D0218EA47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2171" t="874" r="1957" b="2391"/>
          <a:stretch/>
        </p:blipFill>
        <p:spPr>
          <a:xfrm>
            <a:off x="10850467" y="19995522"/>
            <a:ext cx="9396189" cy="76362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FF4B61-A316-79DC-4F2B-0B53C220D9B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20357" y="27990682"/>
            <a:ext cx="9197725" cy="2014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98" b="1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This study/project is funded by/ supported by the National Institute for Health Research (NIHR) [name of NIHR programme.</a:t>
            </a:r>
            <a:endParaRPr lang="en-GB" sz="2498" b="1" baseline="30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GB" sz="2498" b="1" dirty="0">
              <a:solidFill>
                <a:srgbClr val="242424"/>
              </a:solidFill>
              <a:latin typeface="Aptos" panose="020B0004020202020204" pitchFamily="34" charset="0"/>
            </a:endParaRPr>
          </a:p>
          <a:p>
            <a:br>
              <a:rPr lang="en-GB" sz="2998" b="1" dirty="0"/>
            </a:br>
            <a:endParaRPr lang="en-US" sz="2998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1AAB9F-015A-1CA7-D8AA-E8BF3FE1606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20357" y="28591600"/>
            <a:ext cx="10691146" cy="1768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98" b="1" dirty="0">
                <a:solidFill>
                  <a:srgbClr val="242424"/>
                </a:solidFill>
                <a:latin typeface="Aptos" panose="020B0004020202020204" pitchFamily="34" charset="0"/>
              </a:rPr>
              <a:t>Grant Reference Number:</a:t>
            </a:r>
            <a:r>
              <a:rPr lang="en-GB" sz="2498" dirty="0">
                <a:solidFill>
                  <a:srgbClr val="242424"/>
                </a:solidFill>
                <a:latin typeface="Aptos" panose="020B0004020202020204" pitchFamily="34" charset="0"/>
              </a:rPr>
              <a:t> NMSIDI-2023-007</a:t>
            </a:r>
          </a:p>
          <a:p>
            <a:pPr algn="l"/>
            <a:r>
              <a:rPr lang="en-GB" sz="2498" b="1" dirty="0">
                <a:solidFill>
                  <a:srgbClr val="242424"/>
                </a:solidFill>
                <a:latin typeface="Aptos" panose="020B0004020202020204" pitchFamily="34" charset="0"/>
              </a:rPr>
              <a:t>Name of NIHR Programme:</a:t>
            </a:r>
            <a:r>
              <a:rPr lang="en-GB" sz="2498" dirty="0">
                <a:solidFill>
                  <a:srgbClr val="242424"/>
                </a:solidFill>
                <a:latin typeface="Aptos" panose="020B0004020202020204" pitchFamily="34" charset="0"/>
              </a:rPr>
              <a:t> NIHR Academy’s New Medical Schools Intercalation and Internship programme, as part of Integrated Academic Training (IAT)</a:t>
            </a:r>
          </a:p>
          <a:p>
            <a:endParaRPr lang="en-US" sz="899" dirty="0"/>
          </a:p>
        </p:txBody>
      </p:sp>
      <p:pic>
        <p:nvPicPr>
          <p:cNvPr id="3" name="Picture 2" descr="A close-up of a logo&#10;&#10;For Edge Hill University Medical School">
            <a:extLst>
              <a:ext uri="{FF2B5EF4-FFF2-40B4-BE49-F238E27FC236}">
                <a16:creationId xmlns:a16="http://schemas.microsoft.com/office/drawing/2014/main" id="{3ADE14AF-D08C-446B-FEAF-E8543A9183E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2590" y="27990682"/>
            <a:ext cx="9758650" cy="226516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CBFDB69-467B-0E03-69BE-0569A54B37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8838269">
            <a:off x="17121701" y="15645381"/>
            <a:ext cx="747562" cy="25922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9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20BB24A-1FAB-E285-5F81-CDC353538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557912">
            <a:off x="17250475" y="15609773"/>
            <a:ext cx="646048" cy="25886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9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C849627-5437-9A82-094C-E0A687855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624905">
            <a:off x="10163225" y="15929778"/>
            <a:ext cx="580114" cy="23690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9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8DACF09-95C7-F6CD-EDE5-2EDC5A03BE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8838269">
            <a:off x="9211928" y="16693379"/>
            <a:ext cx="563127" cy="14825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9"/>
          </a:p>
        </p:txBody>
      </p:sp>
    </p:spTree>
    <p:extLst>
      <p:ext uri="{BB962C8B-B14F-4D97-AF65-F5344CB8AC3E}">
        <p14:creationId xmlns:p14="http://schemas.microsoft.com/office/powerpoint/2010/main" val="604678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12975</TotalTime>
  <Words>334</Words>
  <Application>Microsoft Office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interfaceregular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FAIZAH CHOUDHURY</dc:creator>
  <cp:lastModifiedBy>Esther Byrom</cp:lastModifiedBy>
  <cp:revision>3</cp:revision>
  <dcterms:created xsi:type="dcterms:W3CDTF">2024-08-12T18:53:55Z</dcterms:created>
  <dcterms:modified xsi:type="dcterms:W3CDTF">2025-01-22T09:26:45Z</dcterms:modified>
</cp:coreProperties>
</file>