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96" r:id="rId1"/>
  </p:sldMasterIdLst>
  <p:notesMasterIdLst>
    <p:notesMasterId r:id="rId30"/>
  </p:notesMasterIdLst>
  <p:handoutMasterIdLst>
    <p:handoutMasterId r:id="rId31"/>
  </p:handoutMasterIdLst>
  <p:sldIdLst>
    <p:sldId id="258" r:id="rId2"/>
    <p:sldId id="323" r:id="rId3"/>
    <p:sldId id="338" r:id="rId4"/>
    <p:sldId id="314" r:id="rId5"/>
    <p:sldId id="313" r:id="rId6"/>
    <p:sldId id="344" r:id="rId7"/>
    <p:sldId id="341" r:id="rId8"/>
    <p:sldId id="342" r:id="rId9"/>
    <p:sldId id="337" r:id="rId10"/>
    <p:sldId id="310" r:id="rId11"/>
    <p:sldId id="316" r:id="rId12"/>
    <p:sldId id="343" r:id="rId13"/>
    <p:sldId id="317" r:id="rId14"/>
    <p:sldId id="318" r:id="rId15"/>
    <p:sldId id="327" r:id="rId16"/>
    <p:sldId id="320" r:id="rId17"/>
    <p:sldId id="321" r:id="rId18"/>
    <p:sldId id="322" r:id="rId19"/>
    <p:sldId id="326" r:id="rId20"/>
    <p:sldId id="345" r:id="rId21"/>
    <p:sldId id="336" r:id="rId22"/>
    <p:sldId id="333" r:id="rId23"/>
    <p:sldId id="339" r:id="rId24"/>
    <p:sldId id="329" r:id="rId25"/>
    <p:sldId id="340" r:id="rId26"/>
    <p:sldId id="303" r:id="rId27"/>
    <p:sldId id="334" r:id="rId28"/>
    <p:sldId id="331" r:id="rId29"/>
  </p:sldIdLst>
  <p:sldSz cx="12192000" cy="6858000"/>
  <p:notesSz cx="6888163" cy="10018713"/>
  <p:defaultTextStyle>
    <a:defPPr rtl="0"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92" userDrawn="1">
          <p15:clr>
            <a:srgbClr val="A4A3A4"/>
          </p15:clr>
        </p15:guide>
        <p15:guide id="2" pos="7056" userDrawn="1">
          <p15:clr>
            <a:srgbClr val="A4A3A4"/>
          </p15:clr>
        </p15:guide>
        <p15:guide id="3" orient="horz" pos="31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B6ED3E-ED8A-4188-AEBB-EC4F9FDE8633}" v="2" dt="2024-10-24T14:38:36.1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307" y="62"/>
      </p:cViewPr>
      <p:guideLst>
        <p:guide orient="horz" pos="1392"/>
        <p:guide pos="7056"/>
        <p:guide orient="horz" pos="31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7B86346-59A2-4282-9A64-05524C79D8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61D54C-AFC8-47F5-B030-A8ED60D0880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5536B27D-C1ED-4C55-9062-2279210E96ED}" type="datetime1">
              <a:rPr lang="en-GB" smtClean="0"/>
              <a:t>24/10/2024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3D8396-DC49-433C-84C0-BD573781E57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DA06B3-9442-49D9-BE03-080DCCEA199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FEC5AD26-F754-4E27-9D95-B069583ABB6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2084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pPr rtl="0"/>
            <a:endParaRPr lang="en-GB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B461EAF8-BEF3-4EDD-99CF-6435314FE1C9}" type="datetime1">
              <a:rPr lang="en-GB" smtClean="0"/>
              <a:pPr/>
              <a:t>24/10/2024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06" tIns="48303" rIns="96606" bIns="48303" rtlCol="0" anchor="ctr"/>
          <a:lstStyle/>
          <a:p>
            <a:pPr rt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821506"/>
            <a:ext cx="5510530" cy="3944868"/>
          </a:xfrm>
          <a:prstGeom prst="rect">
            <a:avLst/>
          </a:prstGeom>
        </p:spPr>
        <p:txBody>
          <a:bodyPr vert="horz" lIns="96606" tIns="48303" rIns="96606" bIns="48303" rtlCol="0"/>
          <a:lstStyle/>
          <a:p>
            <a:pPr lvl="0" rtl="0"/>
            <a:r>
              <a:rPr lang="en-GB" noProof="0"/>
              <a:t>Click to edit Master text styles</a:t>
            </a:r>
          </a:p>
          <a:p>
            <a:pPr lvl="1" rtl="0"/>
            <a:r>
              <a:rPr lang="en-GB" noProof="0"/>
              <a:t>Second level</a:t>
            </a:r>
          </a:p>
          <a:p>
            <a:pPr lvl="2" rtl="0"/>
            <a:r>
              <a:rPr lang="en-GB" noProof="0"/>
              <a:t>Third level</a:t>
            </a:r>
          </a:p>
          <a:p>
            <a:pPr lvl="3" rtl="0"/>
            <a:r>
              <a:rPr lang="en-GB" noProof="0"/>
              <a:t>Quarter level</a:t>
            </a:r>
          </a:p>
          <a:p>
            <a:pPr lvl="4" rtl="0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pPr rtl="0"/>
            <a:endParaRPr lang="en-GB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pPr rtl="0"/>
            <a:fld id="{D5939589-3E79-4C82-AA4A-FE78234FAA59}" type="slidenum">
              <a:rPr lang="en-GB" noProof="0" smtClean="0"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19496896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63651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25792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1112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92152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79317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09331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8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44625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64115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49344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4809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277564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65439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70572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9420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746DE6-3336-457D-A091-FA20AC1C536E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437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28040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2536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4888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25369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50736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2317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D5939589-3E79-4C82-AA4A-FE78234FAA59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2524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rtlCol="0" anchor="b"/>
          <a:lstStyle>
            <a:lvl1pPr algn="l">
              <a:defRPr sz="6000" b="1" i="0" cap="none" baseline="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n-US" noProof="0"/>
              <a:t>Click to edit Master subtitle style</a:t>
            </a:r>
            <a:endParaRPr lang="en-GB" noProof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1B787A8-0D67-4B7E-9B48-86BD906AB6B5}"/>
              </a:ext>
            </a:extLst>
          </p:cNvPr>
          <p:cNvCxnSpPr>
            <a:cxnSpLocks/>
          </p:cNvCxnSpPr>
          <p:nvPr/>
        </p:nvCxnSpPr>
        <p:spPr>
          <a:xfrm>
            <a:off x="715890" y="1114050"/>
            <a:ext cx="0" cy="5735637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9780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4752" y="1681163"/>
            <a:ext cx="4553712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2505075"/>
            <a:ext cx="4553712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84848" y="1681163"/>
            <a:ext cx="4553712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784848" y="2505075"/>
            <a:ext cx="4553712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5">
            <a:extLst>
              <a:ext uri="{FF2B5EF4-FFF2-40B4-BE49-F238E27FC236}">
                <a16:creationId xmlns:a16="http://schemas.microsoft.com/office/drawing/2014/main" id="{A9475260-301F-4744-B1DA-7B00F6FB434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4" name="Graphic 16">
            <a:extLst>
              <a:ext uri="{FF2B5EF4-FFF2-40B4-BE49-F238E27FC236}">
                <a16:creationId xmlns:a16="http://schemas.microsoft.com/office/drawing/2014/main" id="{9BBD3F4B-0836-48C5-AC68-747456D1DD50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9B4398D5-99F4-4F83-AA77-9B4177648CAF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93759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57AE-3B3B-4261-B912-BF9EB9A58C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A2D237-A706-4712-90CA-B04517CBB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44752" y="1681163"/>
            <a:ext cx="2834640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E39CA1-2B6D-427E-9688-9093D5865C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2505075"/>
            <a:ext cx="2834640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D53357-616B-47F4-944B-F979FE9663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983480" y="1681163"/>
            <a:ext cx="2834640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7EA593-3036-4FB5-94B4-D9431DF048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983480" y="2505075"/>
            <a:ext cx="2834640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60F34ED-DA60-4CC2-B735-B0EC5D9FEA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Graphic 15">
            <a:extLst>
              <a:ext uri="{FF2B5EF4-FFF2-40B4-BE49-F238E27FC236}">
                <a16:creationId xmlns:a16="http://schemas.microsoft.com/office/drawing/2014/main" id="{A9475260-301F-4744-B1DA-7B00F6FB434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4" name="Graphic 16">
            <a:extLst>
              <a:ext uri="{FF2B5EF4-FFF2-40B4-BE49-F238E27FC236}">
                <a16:creationId xmlns:a16="http://schemas.microsoft.com/office/drawing/2014/main" id="{9BBD3F4B-0836-48C5-AC68-747456D1DD50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6" name="Graphic 14">
            <a:extLst>
              <a:ext uri="{FF2B5EF4-FFF2-40B4-BE49-F238E27FC236}">
                <a16:creationId xmlns:a16="http://schemas.microsoft.com/office/drawing/2014/main" id="{9B4398D5-99F4-4F83-AA77-9B4177648CAF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2D693B15-7265-4478-9579-62FCD5222D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31352" y="1769269"/>
            <a:ext cx="2834640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17" name="Content Placeholder 5">
            <a:extLst>
              <a:ext uri="{FF2B5EF4-FFF2-40B4-BE49-F238E27FC236}">
                <a16:creationId xmlns:a16="http://schemas.microsoft.com/office/drawing/2014/main" id="{48F9E92F-BB16-4896-A47F-6497C3D705B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531352" y="2593181"/>
            <a:ext cx="2834640" cy="3684588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3730798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91656" y="804672"/>
            <a:ext cx="4434840" cy="886968"/>
          </a:xfrm>
        </p:spPr>
        <p:txBody>
          <a:bodyPr rtlCol="0" anchor="b"/>
          <a:lstStyle>
            <a:lvl1pPr algn="l">
              <a:defRPr sz="5400" b="0" i="0" cap="none" baseline="0"/>
            </a:lvl1pPr>
          </a:lstStyle>
          <a:p>
            <a:pPr rtl="0"/>
            <a:r>
              <a:rPr lang="en-GB" noProof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654" y="1801368"/>
            <a:ext cx="4434840" cy="4754880"/>
          </a:xfrm>
        </p:spPr>
        <p:txBody>
          <a:bodyPr rtlCol="0">
            <a:normAutofit/>
          </a:bodyPr>
          <a:lstStyle>
            <a:lvl1pPr marL="0" indent="0" algn="l">
              <a:lnSpc>
                <a:spcPct val="110000"/>
              </a:lnSpc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n-US" noProof="0"/>
              <a:t>Click to edit Master subtitle style</a:t>
            </a:r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1512" y="1591056"/>
            <a:ext cx="3547872" cy="365125"/>
          </a:xfrm>
        </p:spPr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endParaRPr lang="en-GB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939C974-0ED4-4915-BBF7-1FB00C18AD45}"/>
              </a:ext>
            </a:extLst>
          </p:cNvPr>
          <p:cNvCxnSpPr>
            <a:cxnSpLocks/>
          </p:cNvCxnSpPr>
          <p:nvPr userDrawn="1"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5930B2-E36D-4D05-A6B3-CA1BF61D50CC}"/>
              </a:ext>
            </a:extLst>
          </p:cNvPr>
          <p:cNvSpPr/>
          <p:nvPr userDrawn="1"/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noProof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EC7E0F-60E8-418B-978D-C607C82E97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464" y="3108960"/>
            <a:ext cx="5221224" cy="3447288"/>
          </a:xfrm>
        </p:spPr>
        <p:txBody>
          <a:bodyPr rtlCol="0"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10" name="Picture Placeholder 12">
            <a:extLst>
              <a:ext uri="{FF2B5EF4-FFF2-40B4-BE49-F238E27FC236}">
                <a16:creationId xmlns:a16="http://schemas.microsoft.com/office/drawing/2014/main" id="{F146D6C1-343E-4F97-A565-55BBB15F4C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283464" y="301752"/>
            <a:ext cx="2459736" cy="2505456"/>
          </a:xfrm>
        </p:spPr>
        <p:txBody>
          <a:bodyPr rtlCol="0"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11" name="Picture Placeholder 12">
            <a:extLst>
              <a:ext uri="{FF2B5EF4-FFF2-40B4-BE49-F238E27FC236}">
                <a16:creationId xmlns:a16="http://schemas.microsoft.com/office/drawing/2014/main" id="{BA123E2D-4554-47D5-B0EC-0C47EDB4162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4952" y="301752"/>
            <a:ext cx="2459736" cy="2505456"/>
          </a:xfrm>
        </p:spPr>
        <p:txBody>
          <a:bodyPr rtlCol="0"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US" noProof="0"/>
              <a:t>Click icon to add picture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578914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3186EA6A-5CD5-4DF7-9C8A-EDFAF28A80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777111" y="407499"/>
            <a:ext cx="1952279" cy="1952279"/>
          </a:xfrm>
          <a:custGeom>
            <a:avLst/>
            <a:gdLst>
              <a:gd name="connsiteX0" fmla="*/ 976140 w 1952279"/>
              <a:gd name="connsiteY0" fmla="*/ 0 h 1952279"/>
              <a:gd name="connsiteX1" fmla="*/ 1952279 w 1952279"/>
              <a:gd name="connsiteY1" fmla="*/ 976140 h 1952279"/>
              <a:gd name="connsiteX2" fmla="*/ 976140 w 1952279"/>
              <a:gd name="connsiteY2" fmla="*/ 1952279 h 1952279"/>
              <a:gd name="connsiteX3" fmla="*/ 0 w 1952279"/>
              <a:gd name="connsiteY3" fmla="*/ 976140 h 1952279"/>
              <a:gd name="connsiteX4" fmla="*/ 976140 w 1952279"/>
              <a:gd name="connsiteY4" fmla="*/ 0 h 19522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279" h="1952279">
                <a:moveTo>
                  <a:pt x="976140" y="0"/>
                </a:moveTo>
                <a:cubicBezTo>
                  <a:pt x="1515247" y="0"/>
                  <a:pt x="1952279" y="437033"/>
                  <a:pt x="1952279" y="976140"/>
                </a:cubicBezTo>
                <a:cubicBezTo>
                  <a:pt x="1952279" y="1515246"/>
                  <a:pt x="1515247" y="1952279"/>
                  <a:pt x="976140" y="1952279"/>
                </a:cubicBezTo>
                <a:cubicBezTo>
                  <a:pt x="437033" y="1952279"/>
                  <a:pt x="0" y="1515246"/>
                  <a:pt x="0" y="976140"/>
                </a:cubicBezTo>
                <a:cubicBezTo>
                  <a:pt x="0" y="437033"/>
                  <a:pt x="437033" y="0"/>
                  <a:pt x="976140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rt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83D5117F-F235-498D-99A5-9DE2D665576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528345" y="1972581"/>
            <a:ext cx="2290065" cy="2273502"/>
          </a:xfrm>
          <a:custGeom>
            <a:avLst/>
            <a:gdLst>
              <a:gd name="connsiteX0" fmla="*/ 1145032 w 2290065"/>
              <a:gd name="connsiteY0" fmla="*/ 0 h 2273502"/>
              <a:gd name="connsiteX1" fmla="*/ 2290065 w 2290065"/>
              <a:gd name="connsiteY1" fmla="*/ 1145033 h 2273502"/>
              <a:gd name="connsiteX2" fmla="*/ 1375797 w 2290065"/>
              <a:gd name="connsiteY2" fmla="*/ 2266803 h 2273502"/>
              <a:gd name="connsiteX3" fmla="*/ 1331903 w 2290065"/>
              <a:gd name="connsiteY3" fmla="*/ 2273502 h 2273502"/>
              <a:gd name="connsiteX4" fmla="*/ 958162 w 2290065"/>
              <a:gd name="connsiteY4" fmla="*/ 2273502 h 2273502"/>
              <a:gd name="connsiteX5" fmla="*/ 914268 w 2290065"/>
              <a:gd name="connsiteY5" fmla="*/ 2266803 h 2273502"/>
              <a:gd name="connsiteX6" fmla="*/ 5911 w 2290065"/>
              <a:gd name="connsiteY6" fmla="*/ 1262106 h 2273502"/>
              <a:gd name="connsiteX7" fmla="*/ 0 w 2290065"/>
              <a:gd name="connsiteY7" fmla="*/ 1145053 h 2273502"/>
              <a:gd name="connsiteX8" fmla="*/ 0 w 2290065"/>
              <a:gd name="connsiteY8" fmla="*/ 1145014 h 2273502"/>
              <a:gd name="connsiteX9" fmla="*/ 5911 w 2290065"/>
              <a:gd name="connsiteY9" fmla="*/ 1027960 h 2273502"/>
              <a:gd name="connsiteX10" fmla="*/ 1145032 w 2290065"/>
              <a:gd name="connsiteY10" fmla="*/ 0 h 227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90065" h="2273502">
                <a:moveTo>
                  <a:pt x="1145032" y="0"/>
                </a:moveTo>
                <a:cubicBezTo>
                  <a:pt x="1777417" y="0"/>
                  <a:pt x="2290065" y="512649"/>
                  <a:pt x="2290065" y="1145033"/>
                </a:cubicBezTo>
                <a:cubicBezTo>
                  <a:pt x="2290065" y="1698370"/>
                  <a:pt x="1897569" y="2160033"/>
                  <a:pt x="1375797" y="2266803"/>
                </a:cubicBezTo>
                <a:lnTo>
                  <a:pt x="1331903" y="2273502"/>
                </a:lnTo>
                <a:lnTo>
                  <a:pt x="958162" y="2273502"/>
                </a:lnTo>
                <a:lnTo>
                  <a:pt x="914268" y="2266803"/>
                </a:lnTo>
                <a:cubicBezTo>
                  <a:pt x="429765" y="2167660"/>
                  <a:pt x="56730" y="1762511"/>
                  <a:pt x="5911" y="1262106"/>
                </a:cubicBezTo>
                <a:lnTo>
                  <a:pt x="0" y="1145053"/>
                </a:lnTo>
                <a:lnTo>
                  <a:pt x="0" y="1145014"/>
                </a:lnTo>
                <a:lnTo>
                  <a:pt x="5911" y="1027960"/>
                </a:lnTo>
                <a:cubicBezTo>
                  <a:pt x="64548" y="450571"/>
                  <a:pt x="552172" y="0"/>
                  <a:pt x="1145032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rt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E1E0A794-F1D3-4628-B5B1-9D48AB34C3D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579539" y="4386312"/>
            <a:ext cx="3119293" cy="2462810"/>
          </a:xfrm>
          <a:custGeom>
            <a:avLst/>
            <a:gdLst>
              <a:gd name="connsiteX0" fmla="*/ 1559647 w 3119293"/>
              <a:gd name="connsiteY0" fmla="*/ 0 h 2462810"/>
              <a:gd name="connsiteX1" fmla="*/ 3119293 w 3119293"/>
              <a:gd name="connsiteY1" fmla="*/ 1559647 h 2462810"/>
              <a:gd name="connsiteX2" fmla="*/ 2852930 w 3119293"/>
              <a:gd name="connsiteY2" fmla="*/ 2431660 h 2462810"/>
              <a:gd name="connsiteX3" fmla="*/ 2829636 w 3119293"/>
              <a:gd name="connsiteY3" fmla="*/ 2462810 h 2462810"/>
              <a:gd name="connsiteX4" fmla="*/ 289658 w 3119293"/>
              <a:gd name="connsiteY4" fmla="*/ 2462810 h 2462810"/>
              <a:gd name="connsiteX5" fmla="*/ 266363 w 3119293"/>
              <a:gd name="connsiteY5" fmla="*/ 2431660 h 2462810"/>
              <a:gd name="connsiteX6" fmla="*/ 0 w 3119293"/>
              <a:gd name="connsiteY6" fmla="*/ 1559647 h 2462810"/>
              <a:gd name="connsiteX7" fmla="*/ 1559647 w 3119293"/>
              <a:gd name="connsiteY7" fmla="*/ 0 h 246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19293" h="2462810">
                <a:moveTo>
                  <a:pt x="1559647" y="0"/>
                </a:moveTo>
                <a:cubicBezTo>
                  <a:pt x="2421016" y="0"/>
                  <a:pt x="3119293" y="698278"/>
                  <a:pt x="3119293" y="1559647"/>
                </a:cubicBezTo>
                <a:cubicBezTo>
                  <a:pt x="3119293" y="1882660"/>
                  <a:pt x="3021098" y="2182739"/>
                  <a:pt x="2852930" y="2431660"/>
                </a:cubicBezTo>
                <a:lnTo>
                  <a:pt x="2829636" y="2462810"/>
                </a:lnTo>
                <a:lnTo>
                  <a:pt x="289658" y="2462810"/>
                </a:lnTo>
                <a:lnTo>
                  <a:pt x="266363" y="2431660"/>
                </a:lnTo>
                <a:cubicBezTo>
                  <a:pt x="98195" y="2182739"/>
                  <a:pt x="0" y="1882660"/>
                  <a:pt x="0" y="1559647"/>
                </a:cubicBezTo>
                <a:cubicBezTo>
                  <a:pt x="0" y="698278"/>
                  <a:pt x="698278" y="0"/>
                  <a:pt x="1559647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rt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B8D3F45B-B631-47D3-A33C-71CEC2B3602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2905" y="4018982"/>
            <a:ext cx="3854161" cy="2839018"/>
          </a:xfrm>
          <a:custGeom>
            <a:avLst/>
            <a:gdLst>
              <a:gd name="connsiteX0" fmla="*/ 1927061 w 3854161"/>
              <a:gd name="connsiteY0" fmla="*/ 0 h 2839018"/>
              <a:gd name="connsiteX1" fmla="*/ 1927101 w 3854161"/>
              <a:gd name="connsiteY1" fmla="*/ 0 h 2839018"/>
              <a:gd name="connsiteX2" fmla="*/ 2124114 w 3854161"/>
              <a:gd name="connsiteY2" fmla="*/ 9948 h 2839018"/>
              <a:gd name="connsiteX3" fmla="*/ 3854161 w 3854161"/>
              <a:gd name="connsiteY3" fmla="*/ 1927080 h 2839018"/>
              <a:gd name="connsiteX4" fmla="*/ 3702722 w 3854161"/>
              <a:gd name="connsiteY4" fmla="*/ 2677187 h 2839018"/>
              <a:gd name="connsiteX5" fmla="*/ 3624763 w 3854161"/>
              <a:gd name="connsiteY5" fmla="*/ 2839018 h 2839018"/>
              <a:gd name="connsiteX6" fmla="*/ 229398 w 3854161"/>
              <a:gd name="connsiteY6" fmla="*/ 2839018 h 2839018"/>
              <a:gd name="connsiteX7" fmla="*/ 151440 w 3854161"/>
              <a:gd name="connsiteY7" fmla="*/ 2677187 h 2839018"/>
              <a:gd name="connsiteX8" fmla="*/ 0 w 3854161"/>
              <a:gd name="connsiteY8" fmla="*/ 1927080 h 2839018"/>
              <a:gd name="connsiteX9" fmla="*/ 1730048 w 3854161"/>
              <a:gd name="connsiteY9" fmla="*/ 9948 h 2839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54161" h="2839018">
                <a:moveTo>
                  <a:pt x="1927061" y="0"/>
                </a:moveTo>
                <a:lnTo>
                  <a:pt x="1927101" y="0"/>
                </a:lnTo>
                <a:lnTo>
                  <a:pt x="2124114" y="9948"/>
                </a:lnTo>
                <a:cubicBezTo>
                  <a:pt x="3095856" y="108634"/>
                  <a:pt x="3854161" y="929301"/>
                  <a:pt x="3854161" y="1927080"/>
                </a:cubicBezTo>
                <a:cubicBezTo>
                  <a:pt x="3854161" y="2193154"/>
                  <a:pt x="3800237" y="2446634"/>
                  <a:pt x="3702722" y="2677187"/>
                </a:cubicBezTo>
                <a:lnTo>
                  <a:pt x="3624763" y="2839018"/>
                </a:lnTo>
                <a:lnTo>
                  <a:pt x="229398" y="2839018"/>
                </a:lnTo>
                <a:lnTo>
                  <a:pt x="151440" y="2677187"/>
                </a:lnTo>
                <a:cubicBezTo>
                  <a:pt x="53924" y="2446634"/>
                  <a:pt x="0" y="2193154"/>
                  <a:pt x="0" y="1927080"/>
                </a:cubicBezTo>
                <a:cubicBezTo>
                  <a:pt x="0" y="929301"/>
                  <a:pt x="758305" y="108634"/>
                  <a:pt x="1730048" y="9948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800">
                <a:solidFill>
                  <a:schemeClr val="bg1"/>
                </a:solidFill>
              </a:defRPr>
            </a:lvl1pPr>
          </a:lstStyle>
          <a:p>
            <a:pPr rt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720" y="585216"/>
            <a:ext cx="5276088" cy="2276856"/>
          </a:xfrm>
        </p:spPr>
        <p:txBody>
          <a:bodyPr rtlCol="0" anchor="b"/>
          <a:lstStyle>
            <a:lvl1pPr algn="r">
              <a:defRPr sz="4800" b="1" cap="all" spc="4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201168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en-GB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en-GB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sp>
        <p:nvSpPr>
          <p:cNvPr id="8" name="Graphic 32">
            <a:extLst>
              <a:ext uri="{FF2B5EF4-FFF2-40B4-BE49-F238E27FC236}">
                <a16:creationId xmlns:a16="http://schemas.microsoft.com/office/drawing/2014/main" id="{846CD0EA-B0AA-4845-81A5-4ADD7C58B12F}"/>
              </a:ext>
            </a:extLst>
          </p:cNvPr>
          <p:cNvSpPr/>
          <p:nvPr userDrawn="1"/>
        </p:nvSpPr>
        <p:spPr>
          <a:xfrm>
            <a:off x="1472366" y="1859534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0" name="Graphic 33">
            <a:extLst>
              <a:ext uri="{FF2B5EF4-FFF2-40B4-BE49-F238E27FC236}">
                <a16:creationId xmlns:a16="http://schemas.microsoft.com/office/drawing/2014/main" id="{0E97A0CB-7CB1-47F0-BD48-EEECBAC39CD2}"/>
              </a:ext>
            </a:extLst>
          </p:cNvPr>
          <p:cNvSpPr/>
          <p:nvPr userDrawn="1"/>
        </p:nvSpPr>
        <p:spPr>
          <a:xfrm>
            <a:off x="2014523" y="3146867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2" name="Graphic 31">
            <a:extLst>
              <a:ext uri="{FF2B5EF4-FFF2-40B4-BE49-F238E27FC236}">
                <a16:creationId xmlns:a16="http://schemas.microsoft.com/office/drawing/2014/main" id="{477816C9-06CB-4BC5-B26B-6A2877BD941A}"/>
              </a:ext>
            </a:extLst>
          </p:cNvPr>
          <p:cNvSpPr/>
          <p:nvPr userDrawn="1"/>
        </p:nvSpPr>
        <p:spPr>
          <a:xfrm>
            <a:off x="5404920" y="4508295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E7F8D-AE68-4A83-BAB5-3A97D473CE3C}"/>
              </a:ext>
            </a:extLst>
          </p:cNvPr>
          <p:cNvCxnSpPr>
            <a:cxnSpLocks/>
          </p:cNvCxnSpPr>
          <p:nvPr userDrawn="1"/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28810C-E773-43AE-A2A1-4073955CC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760720" y="3127248"/>
            <a:ext cx="5276088" cy="1124712"/>
          </a:xfrm>
        </p:spPr>
        <p:txBody>
          <a:bodyPr rtlCol="0"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0451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endParaRPr lang="en-GB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n-GB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7596AF9-469C-436D-B7D2-77952EF1825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32910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FF36D6-399B-43E3-84DD-9FC5119EC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endParaRPr lang="en-GB" noProof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234AB7-3B85-4028-A500-5A1BDBF45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1F40F0-9909-442F-BBA4-409D061ED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53C1207-D1C8-49E3-8837-E2B89D366FA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8676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0F214-646F-4D81-AD12-65628EC987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71768-C3FA-49EF-99EF-06E6C3B284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2DA6F24-ED6C-4D12-A9D6-EE37FBD686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E6AACE-FAFB-4934-8E3C-AB5B21635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1533EA-D0F8-4C79-8721-F190DE2D2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59BAC9-F101-4394-BBA4-3D21A3497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F3A79C9-7EDC-44F6-AC48-5DD98A7695AD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6805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CB71F-B6C2-4866-BC97-304F78816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5ED73B-8413-478D-80D7-B78B69763B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BDF226-1B94-4D2D-98B3-7B932FB17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0C4E9A-CA29-4CCD-ACFA-B29F80FBA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A5B7BE-3F1B-4FF3-B1D7-6E39B99D0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2F18F1-E27E-470E-AE13-4755DEE6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0F08750-B7F2-4119-B151-68DE77481335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0775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 Slide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8448" y="594360"/>
            <a:ext cx="6272784" cy="2843784"/>
          </a:xfrm>
        </p:spPr>
        <p:txBody>
          <a:bodyPr rtlCol="0" anchor="b"/>
          <a:lstStyle>
            <a:lvl1pPr algn="l">
              <a:defRPr sz="5400" b="1" i="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41848" y="4700016"/>
            <a:ext cx="5093208" cy="1197864"/>
          </a:xfrm>
        </p:spPr>
        <p:txBody>
          <a:bodyPr rtlCol="0">
            <a:normAutofit/>
          </a:bodyPr>
          <a:lstStyle>
            <a:lvl1pPr marL="0" indent="0" algn="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n-US" noProof="0"/>
              <a:t>Click to edit Master subtitle style</a:t>
            </a:r>
            <a:endParaRPr lang="en-GB" noProof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E825845-66DD-4B77-A729-CD97D156FE6C}"/>
              </a:ext>
            </a:extLst>
          </p:cNvPr>
          <p:cNvCxnSpPr>
            <a:cxnSpLocks/>
          </p:cNvCxnSpPr>
          <p:nvPr userDrawn="1"/>
        </p:nvCxnSpPr>
        <p:spPr>
          <a:xfrm>
            <a:off x="1301262" y="3496322"/>
            <a:ext cx="0" cy="335280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Graphic 12">
            <a:extLst>
              <a:ext uri="{FF2B5EF4-FFF2-40B4-BE49-F238E27FC236}">
                <a16:creationId xmlns:a16="http://schemas.microsoft.com/office/drawing/2014/main" id="{818B4386-1FCF-4ACE-BE25-AF9CC5E2256F}"/>
              </a:ext>
            </a:extLst>
          </p:cNvPr>
          <p:cNvSpPr/>
          <p:nvPr userDrawn="1"/>
        </p:nvSpPr>
        <p:spPr>
          <a:xfrm>
            <a:off x="8217780" y="2973840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21" name="Graphic 13">
            <a:extLst>
              <a:ext uri="{FF2B5EF4-FFF2-40B4-BE49-F238E27FC236}">
                <a16:creationId xmlns:a16="http://schemas.microsoft.com/office/drawing/2014/main" id="{19319560-50ED-4963-A2CF-74663239D426}"/>
              </a:ext>
            </a:extLst>
          </p:cNvPr>
          <p:cNvSpPr/>
          <p:nvPr userDrawn="1"/>
        </p:nvSpPr>
        <p:spPr>
          <a:xfrm>
            <a:off x="7859002" y="2744546"/>
            <a:ext cx="139038" cy="139038"/>
          </a:xfrm>
          <a:custGeom>
            <a:avLst/>
            <a:gdLst>
              <a:gd name="connsiteX0" fmla="*/ 129601 w 139038"/>
              <a:gd name="connsiteY0" fmla="*/ 60082 h 139038"/>
              <a:gd name="connsiteX1" fmla="*/ 78956 w 139038"/>
              <a:gd name="connsiteY1" fmla="*/ 60082 h 139038"/>
              <a:gd name="connsiteX2" fmla="*/ 78956 w 139038"/>
              <a:gd name="connsiteY2" fmla="*/ 9437 h 139038"/>
              <a:gd name="connsiteX3" fmla="*/ 69519 w 139038"/>
              <a:gd name="connsiteY3" fmla="*/ 0 h 139038"/>
              <a:gd name="connsiteX4" fmla="*/ 60082 w 139038"/>
              <a:gd name="connsiteY4" fmla="*/ 9437 h 139038"/>
              <a:gd name="connsiteX5" fmla="*/ 60082 w 139038"/>
              <a:gd name="connsiteY5" fmla="*/ 60082 h 139038"/>
              <a:gd name="connsiteX6" fmla="*/ 9437 w 139038"/>
              <a:gd name="connsiteY6" fmla="*/ 60082 h 139038"/>
              <a:gd name="connsiteX7" fmla="*/ 0 w 139038"/>
              <a:gd name="connsiteY7" fmla="*/ 69519 h 139038"/>
              <a:gd name="connsiteX8" fmla="*/ 9437 w 139038"/>
              <a:gd name="connsiteY8" fmla="*/ 78956 h 139038"/>
              <a:gd name="connsiteX9" fmla="*/ 60082 w 139038"/>
              <a:gd name="connsiteY9" fmla="*/ 78956 h 139038"/>
              <a:gd name="connsiteX10" fmla="*/ 60082 w 139038"/>
              <a:gd name="connsiteY10" fmla="*/ 129601 h 139038"/>
              <a:gd name="connsiteX11" fmla="*/ 69519 w 139038"/>
              <a:gd name="connsiteY11" fmla="*/ 139038 h 139038"/>
              <a:gd name="connsiteX12" fmla="*/ 78956 w 139038"/>
              <a:gd name="connsiteY12" fmla="*/ 129601 h 139038"/>
              <a:gd name="connsiteX13" fmla="*/ 78956 w 139038"/>
              <a:gd name="connsiteY13" fmla="*/ 78956 h 139038"/>
              <a:gd name="connsiteX14" fmla="*/ 129601 w 139038"/>
              <a:gd name="connsiteY14" fmla="*/ 78956 h 139038"/>
              <a:gd name="connsiteX15" fmla="*/ 139038 w 139038"/>
              <a:gd name="connsiteY15" fmla="*/ 69519 h 139038"/>
              <a:gd name="connsiteX16" fmla="*/ 129601 w 139038"/>
              <a:gd name="connsiteY16" fmla="*/ 60082 h 139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8" h="139038">
                <a:moveTo>
                  <a:pt x="129601" y="60082"/>
                </a:moveTo>
                <a:lnTo>
                  <a:pt x="78956" y="60082"/>
                </a:lnTo>
                <a:lnTo>
                  <a:pt x="78956" y="9437"/>
                </a:lnTo>
                <a:cubicBezTo>
                  <a:pt x="78956" y="4225"/>
                  <a:pt x="74731" y="0"/>
                  <a:pt x="69519" y="0"/>
                </a:cubicBezTo>
                <a:cubicBezTo>
                  <a:pt x="64307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7"/>
                  <a:pt x="0" y="69519"/>
                </a:cubicBezTo>
                <a:cubicBezTo>
                  <a:pt x="0" y="74731"/>
                  <a:pt x="4225" y="78956"/>
                  <a:pt x="9437" y="78956"/>
                </a:cubicBezTo>
                <a:lnTo>
                  <a:pt x="60082" y="78956"/>
                </a:lnTo>
                <a:lnTo>
                  <a:pt x="60082" y="129601"/>
                </a:lnTo>
                <a:cubicBezTo>
                  <a:pt x="60082" y="134813"/>
                  <a:pt x="64307" y="139038"/>
                  <a:pt x="69519" y="139038"/>
                </a:cubicBezTo>
                <a:cubicBezTo>
                  <a:pt x="74731" y="139038"/>
                  <a:pt x="78956" y="134813"/>
                  <a:pt x="78956" y="129601"/>
                </a:cubicBezTo>
                <a:lnTo>
                  <a:pt x="78956" y="78956"/>
                </a:lnTo>
                <a:lnTo>
                  <a:pt x="129601" y="78956"/>
                </a:lnTo>
                <a:cubicBezTo>
                  <a:pt x="134813" y="78956"/>
                  <a:pt x="139038" y="74731"/>
                  <a:pt x="139038" y="69519"/>
                </a:cubicBezTo>
                <a:cubicBezTo>
                  <a:pt x="139038" y="64307"/>
                  <a:pt x="134813" y="60082"/>
                  <a:pt x="129601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23" name="Graphic 15">
            <a:extLst>
              <a:ext uri="{FF2B5EF4-FFF2-40B4-BE49-F238E27FC236}">
                <a16:creationId xmlns:a16="http://schemas.microsoft.com/office/drawing/2014/main" id="{E5ABBDAD-943D-48F3-9C80-B29C48966C79}"/>
              </a:ext>
            </a:extLst>
          </p:cNvPr>
          <p:cNvSpPr/>
          <p:nvPr userDrawn="1"/>
        </p:nvSpPr>
        <p:spPr>
          <a:xfrm>
            <a:off x="7843462" y="3198265"/>
            <a:ext cx="127713" cy="127713"/>
          </a:xfrm>
          <a:custGeom>
            <a:avLst/>
            <a:gdLst>
              <a:gd name="connsiteX0" fmla="*/ 63857 w 127713"/>
              <a:gd name="connsiteY0" fmla="*/ 18874 h 127713"/>
              <a:gd name="connsiteX1" fmla="*/ 108839 w 127713"/>
              <a:gd name="connsiteY1" fmla="*/ 63857 h 127713"/>
              <a:gd name="connsiteX2" fmla="*/ 63857 w 127713"/>
              <a:gd name="connsiteY2" fmla="*/ 108839 h 127713"/>
              <a:gd name="connsiteX3" fmla="*/ 18874 w 127713"/>
              <a:gd name="connsiteY3" fmla="*/ 63857 h 127713"/>
              <a:gd name="connsiteX4" fmla="*/ 63857 w 127713"/>
              <a:gd name="connsiteY4" fmla="*/ 18874 h 127713"/>
              <a:gd name="connsiteX5" fmla="*/ 63857 w 127713"/>
              <a:gd name="connsiteY5" fmla="*/ 0 h 127713"/>
              <a:gd name="connsiteX6" fmla="*/ 0 w 127713"/>
              <a:gd name="connsiteY6" fmla="*/ 63857 h 127713"/>
              <a:gd name="connsiteX7" fmla="*/ 63857 w 127713"/>
              <a:gd name="connsiteY7" fmla="*/ 127713 h 127713"/>
              <a:gd name="connsiteX8" fmla="*/ 127713 w 127713"/>
              <a:gd name="connsiteY8" fmla="*/ 63857 h 127713"/>
              <a:gd name="connsiteX9" fmla="*/ 63857 w 127713"/>
              <a:gd name="connsiteY9" fmla="*/ 0 h 12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3" h="127713">
                <a:moveTo>
                  <a:pt x="63857" y="18874"/>
                </a:moveTo>
                <a:cubicBezTo>
                  <a:pt x="88700" y="18874"/>
                  <a:pt x="108839" y="39013"/>
                  <a:pt x="108839" y="63857"/>
                </a:cubicBezTo>
                <a:cubicBezTo>
                  <a:pt x="108839" y="88700"/>
                  <a:pt x="88700" y="108839"/>
                  <a:pt x="63857" y="108839"/>
                </a:cubicBezTo>
                <a:cubicBezTo>
                  <a:pt x="39013" y="108839"/>
                  <a:pt x="18874" y="88700"/>
                  <a:pt x="18874" y="63857"/>
                </a:cubicBezTo>
                <a:cubicBezTo>
                  <a:pt x="18898" y="39023"/>
                  <a:pt x="39023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3"/>
                  <a:pt x="63857" y="127713"/>
                </a:cubicBezTo>
                <a:cubicBezTo>
                  <a:pt x="99124" y="127713"/>
                  <a:pt x="127713" y="99124"/>
                  <a:pt x="127713" y="63857"/>
                </a:cubicBezTo>
                <a:cubicBezTo>
                  <a:pt x="127713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137906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34120D15-E48C-4FBE-BB95-24DB36D9F45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366432" y="2530058"/>
            <a:ext cx="3707972" cy="3707971"/>
          </a:xfrm>
          <a:custGeom>
            <a:avLst/>
            <a:gdLst>
              <a:gd name="connsiteX0" fmla="*/ 1853986 w 3707972"/>
              <a:gd name="connsiteY0" fmla="*/ 0 h 3707971"/>
              <a:gd name="connsiteX1" fmla="*/ 3707972 w 3707972"/>
              <a:gd name="connsiteY1" fmla="*/ 1853986 h 3707971"/>
              <a:gd name="connsiteX2" fmla="*/ 2043545 w 3707972"/>
              <a:gd name="connsiteY2" fmla="*/ 3698400 h 3707971"/>
              <a:gd name="connsiteX3" fmla="*/ 1854006 w 3707972"/>
              <a:gd name="connsiteY3" fmla="*/ 3707971 h 3707971"/>
              <a:gd name="connsiteX4" fmla="*/ 1853966 w 3707972"/>
              <a:gd name="connsiteY4" fmla="*/ 3707971 h 3707971"/>
              <a:gd name="connsiteX5" fmla="*/ 1664427 w 3707972"/>
              <a:gd name="connsiteY5" fmla="*/ 3698400 h 3707971"/>
              <a:gd name="connsiteX6" fmla="*/ 0 w 3707972"/>
              <a:gd name="connsiteY6" fmla="*/ 1853986 h 3707971"/>
              <a:gd name="connsiteX7" fmla="*/ 1853986 w 3707972"/>
              <a:gd name="connsiteY7" fmla="*/ 0 h 370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7972" h="3707971">
                <a:moveTo>
                  <a:pt x="1853986" y="0"/>
                </a:moveTo>
                <a:cubicBezTo>
                  <a:pt x="2877914" y="0"/>
                  <a:pt x="3707972" y="830058"/>
                  <a:pt x="3707972" y="1853986"/>
                </a:cubicBezTo>
                <a:cubicBezTo>
                  <a:pt x="3707972" y="2813919"/>
                  <a:pt x="2978429" y="3603458"/>
                  <a:pt x="2043545" y="3698400"/>
                </a:cubicBezTo>
                <a:lnTo>
                  <a:pt x="1854006" y="3707971"/>
                </a:lnTo>
                <a:lnTo>
                  <a:pt x="1853966" y="3707971"/>
                </a:lnTo>
                <a:lnTo>
                  <a:pt x="1664427" y="3698400"/>
                </a:lnTo>
                <a:cubicBezTo>
                  <a:pt x="729543" y="3603458"/>
                  <a:pt x="0" y="2813919"/>
                  <a:pt x="0" y="1853986"/>
                </a:cubicBezTo>
                <a:cubicBezTo>
                  <a:pt x="0" y="830058"/>
                  <a:pt x="830058" y="0"/>
                  <a:pt x="1853986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rt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969F227-D21C-48B3-828A-6BFA9585E82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02936" y="585216"/>
            <a:ext cx="5833872" cy="2276856"/>
          </a:xfrm>
        </p:spPr>
        <p:txBody>
          <a:bodyPr rtlCol="0" anchor="b"/>
          <a:lstStyle>
            <a:lvl1pPr algn="r">
              <a:defRPr sz="6000" b="1" cap="all" spc="400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1DFFF-E5C5-43DF-B71C-7270DB97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201168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en-GB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BC03C0-6EB7-4633-967C-12C35768BB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-548640" y="1938528"/>
            <a:ext cx="278892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en-GB" noProof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FF4306-91CD-4B7B-8A53-34BE8F997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201168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3AE7F8D-AE68-4A83-BAB5-3A97D473CE3C}"/>
              </a:ext>
            </a:extLst>
          </p:cNvPr>
          <p:cNvCxnSpPr>
            <a:cxnSpLocks/>
          </p:cNvCxnSpPr>
          <p:nvPr userDrawn="1"/>
        </p:nvCxnSpPr>
        <p:spPr>
          <a:xfrm>
            <a:off x="856114" y="3503032"/>
            <a:ext cx="0" cy="3346090"/>
          </a:xfrm>
          <a:prstGeom prst="line">
            <a:avLst/>
          </a:prstGeom>
          <a:ln w="25400" cap="sq">
            <a:solidFill>
              <a:schemeClr val="bg1"/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A928810C-E773-43AE-A2A1-4073955CC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02936" y="3127248"/>
            <a:ext cx="5833872" cy="3118104"/>
          </a:xfrm>
        </p:spPr>
        <p:txBody>
          <a:bodyPr rtlCol="0"/>
          <a:lstStyle>
            <a:lvl1pPr marL="0" indent="0" algn="r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 rtl="0"/>
            <a:r>
              <a:rPr lang="en-US" noProof="0"/>
              <a:t>Click to edit Master text styles</a:t>
            </a:r>
          </a:p>
        </p:txBody>
      </p:sp>
      <p:sp>
        <p:nvSpPr>
          <p:cNvPr id="11" name="Graphic 12">
            <a:extLst>
              <a:ext uri="{FF2B5EF4-FFF2-40B4-BE49-F238E27FC236}">
                <a16:creationId xmlns:a16="http://schemas.microsoft.com/office/drawing/2014/main" id="{EA1B6985-3E5A-40F4-9268-D4AB3BBF8C91}"/>
              </a:ext>
            </a:extLst>
          </p:cNvPr>
          <p:cNvSpPr/>
          <p:nvPr userDrawn="1"/>
        </p:nvSpPr>
        <p:spPr>
          <a:xfrm>
            <a:off x="4745394" y="276027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3" name="Graphic 13">
            <a:extLst>
              <a:ext uri="{FF2B5EF4-FFF2-40B4-BE49-F238E27FC236}">
                <a16:creationId xmlns:a16="http://schemas.microsoft.com/office/drawing/2014/main" id="{338BC906-9D03-4280-85E8-21A81BC21D73}"/>
              </a:ext>
            </a:extLst>
          </p:cNvPr>
          <p:cNvSpPr/>
          <p:nvPr userDrawn="1"/>
        </p:nvSpPr>
        <p:spPr>
          <a:xfrm>
            <a:off x="4386614" y="253098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7" name="Graphic 15">
            <a:extLst>
              <a:ext uri="{FF2B5EF4-FFF2-40B4-BE49-F238E27FC236}">
                <a16:creationId xmlns:a16="http://schemas.microsoft.com/office/drawing/2014/main" id="{C5C06D53-C9F6-47E8-BFE1-B8193A1AED8B}"/>
              </a:ext>
            </a:extLst>
          </p:cNvPr>
          <p:cNvSpPr/>
          <p:nvPr userDrawn="1"/>
        </p:nvSpPr>
        <p:spPr>
          <a:xfrm>
            <a:off x="1669987" y="6031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490768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62FC6D8-DD87-4B93-8491-43C84EE63FE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51965" y="1665520"/>
            <a:ext cx="4266960" cy="4266968"/>
          </a:xfrm>
          <a:custGeom>
            <a:avLst/>
            <a:gdLst>
              <a:gd name="connsiteX0" fmla="*/ 2133823 w 4266960"/>
              <a:gd name="connsiteY0" fmla="*/ 0 h 4266968"/>
              <a:gd name="connsiteX1" fmla="*/ 4256628 w 4266960"/>
              <a:gd name="connsiteY1" fmla="*/ 1915652 h 4266968"/>
              <a:gd name="connsiteX2" fmla="*/ 4266960 w 4266960"/>
              <a:gd name="connsiteY2" fmla="*/ 2120258 h 4266968"/>
              <a:gd name="connsiteX3" fmla="*/ 4266960 w 4266960"/>
              <a:gd name="connsiteY3" fmla="*/ 2147389 h 4266968"/>
              <a:gd name="connsiteX4" fmla="*/ 4256628 w 4266960"/>
              <a:gd name="connsiteY4" fmla="*/ 2351994 h 4266968"/>
              <a:gd name="connsiteX5" fmla="*/ 2351994 w 4266960"/>
              <a:gd name="connsiteY5" fmla="*/ 4256629 h 4266968"/>
              <a:gd name="connsiteX6" fmla="*/ 2147230 w 4266960"/>
              <a:gd name="connsiteY6" fmla="*/ 4266968 h 4266968"/>
              <a:gd name="connsiteX7" fmla="*/ 2120416 w 4266960"/>
              <a:gd name="connsiteY7" fmla="*/ 4266968 h 4266968"/>
              <a:gd name="connsiteX8" fmla="*/ 1915652 w 4266960"/>
              <a:gd name="connsiteY8" fmla="*/ 4256629 h 4266968"/>
              <a:gd name="connsiteX9" fmla="*/ 0 w 4266960"/>
              <a:gd name="connsiteY9" fmla="*/ 2133823 h 4266968"/>
              <a:gd name="connsiteX10" fmla="*/ 2133823 w 4266960"/>
              <a:gd name="connsiteY10" fmla="*/ 0 h 426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66960" h="4266968">
                <a:moveTo>
                  <a:pt x="2133823" y="0"/>
                </a:moveTo>
                <a:cubicBezTo>
                  <a:pt x="3238644" y="0"/>
                  <a:pt x="4147355" y="839660"/>
                  <a:pt x="4256628" y="1915652"/>
                </a:cubicBezTo>
                <a:lnTo>
                  <a:pt x="4266960" y="2120258"/>
                </a:lnTo>
                <a:lnTo>
                  <a:pt x="4266960" y="2147389"/>
                </a:lnTo>
                <a:lnTo>
                  <a:pt x="4256628" y="2351994"/>
                </a:lnTo>
                <a:cubicBezTo>
                  <a:pt x="4154640" y="3356254"/>
                  <a:pt x="3356253" y="4154640"/>
                  <a:pt x="2351994" y="4256629"/>
                </a:cubicBezTo>
                <a:lnTo>
                  <a:pt x="2147230" y="4266968"/>
                </a:lnTo>
                <a:lnTo>
                  <a:pt x="2120416" y="4266968"/>
                </a:lnTo>
                <a:lnTo>
                  <a:pt x="1915652" y="4256629"/>
                </a:lnTo>
                <a:cubicBezTo>
                  <a:pt x="839660" y="4147356"/>
                  <a:pt x="0" y="3238645"/>
                  <a:pt x="0" y="2133823"/>
                </a:cubicBezTo>
                <a:cubicBezTo>
                  <a:pt x="0" y="955346"/>
                  <a:pt x="955346" y="0"/>
                  <a:pt x="2133823" y="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algn="ctr">
              <a:buNone/>
              <a:defRPr/>
            </a:lvl1pPr>
          </a:lstStyle>
          <a:p>
            <a:pPr rtl="0"/>
            <a:r>
              <a:rPr lang="en-US" noProof="0"/>
              <a:t>Click icon to add picture</a:t>
            </a:r>
            <a:endParaRPr lang="en-GB" noProof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335024"/>
            <a:ext cx="6190488" cy="1179576"/>
          </a:xfrm>
        </p:spPr>
        <p:txBody>
          <a:bodyPr lIns="91440" tIns="45720" rIns="91440" bIns="45720" rtlCol="0" anchor="b"/>
          <a:lstStyle>
            <a:lvl1pPr>
              <a:defRPr sz="540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0392" y="2825496"/>
            <a:ext cx="6190488" cy="3346704"/>
          </a:xfrm>
        </p:spPr>
        <p:txBody>
          <a:bodyPr rtlCol="0"/>
          <a:lstStyle>
            <a:lvl1pPr marL="0" indent="0">
              <a:lnSpc>
                <a:spcPct val="110000"/>
              </a:lnSpc>
              <a:buNone/>
              <a:defRPr sz="2000"/>
            </a:lvl1pPr>
            <a:lvl2pPr marL="228600">
              <a:defRPr sz="1800"/>
            </a:lvl2pPr>
            <a:lvl3pPr marL="457200">
              <a:defRPr sz="1600"/>
            </a:lvl3pPr>
            <a:lvl4pPr marL="685800">
              <a:defRPr sz="1400"/>
            </a:lvl4pPr>
            <a:lvl5pPr>
              <a:defRPr sz="1400"/>
            </a:lvl5pPr>
          </a:lstStyle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7964424" y="621792"/>
            <a:ext cx="4114800" cy="365125"/>
          </a:xfrm>
        </p:spPr>
        <p:txBody>
          <a:bodyPr rtlCol="0"/>
          <a:lstStyle>
            <a:lvl1pPr>
              <a:defRPr cap="none" baseline="0">
                <a:solidFill>
                  <a:schemeClr val="accent2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A8B3D0E-ED3F-46FA-AE79-5FEFDE9168E3}"/>
              </a:ext>
            </a:extLst>
          </p:cNvPr>
          <p:cNvCxnSpPr>
            <a:cxnSpLocks/>
          </p:cNvCxnSpPr>
          <p:nvPr userDrawn="1"/>
        </p:nvCxnSpPr>
        <p:spPr>
          <a:xfrm>
            <a:off x="0" y="806470"/>
            <a:ext cx="7903723" cy="0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08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Graphic 10">
            <a:extLst>
              <a:ext uri="{FF2B5EF4-FFF2-40B4-BE49-F238E27FC236}">
                <a16:creationId xmlns:a16="http://schemas.microsoft.com/office/drawing/2014/main" id="{AAD06B87-D9B2-4F94-B734-A8F039A2033F}"/>
              </a:ext>
            </a:extLst>
          </p:cNvPr>
          <p:cNvSpPr/>
          <p:nvPr userDrawn="1"/>
        </p:nvSpPr>
        <p:spPr>
          <a:xfrm>
            <a:off x="11281590" y="2070656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9" name="Graphic 11">
            <a:extLst>
              <a:ext uri="{FF2B5EF4-FFF2-40B4-BE49-F238E27FC236}">
                <a16:creationId xmlns:a16="http://schemas.microsoft.com/office/drawing/2014/main" id="{BB13A13C-36EA-4B13-9175-C5FE95B34D33}"/>
              </a:ext>
            </a:extLst>
          </p:cNvPr>
          <p:cNvSpPr/>
          <p:nvPr userDrawn="1"/>
        </p:nvSpPr>
        <p:spPr>
          <a:xfrm>
            <a:off x="10969280" y="1780012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897111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63040"/>
            <a:ext cx="9144000" cy="2340864"/>
          </a:xfrm>
        </p:spPr>
        <p:txBody>
          <a:bodyPr rtlCol="0" anchor="b">
            <a:normAutofit/>
          </a:bodyPr>
          <a:lstStyle>
            <a:lvl1pPr algn="ctr">
              <a:defRPr sz="6000" b="1" i="0" cap="all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7048" y="3858768"/>
            <a:ext cx="9144000" cy="1325880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n-US" noProof="0"/>
              <a:t>Click to edit Master subtitle style</a:t>
            </a:r>
            <a:endParaRPr lang="en-GB" noProof="0"/>
          </a:p>
        </p:txBody>
      </p:sp>
      <p:sp>
        <p:nvSpPr>
          <p:cNvPr id="4" name="Graphic 12">
            <a:extLst>
              <a:ext uri="{FF2B5EF4-FFF2-40B4-BE49-F238E27FC236}">
                <a16:creationId xmlns:a16="http://schemas.microsoft.com/office/drawing/2014/main" id="{8A41917E-4B97-447C-98AB-970D625F1DE6}"/>
              </a:ext>
            </a:extLst>
          </p:cNvPr>
          <p:cNvSpPr/>
          <p:nvPr userDrawn="1"/>
        </p:nvSpPr>
        <p:spPr>
          <a:xfrm>
            <a:off x="10772266" y="3054359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bg1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5" name="Graphic 13">
            <a:extLst>
              <a:ext uri="{FF2B5EF4-FFF2-40B4-BE49-F238E27FC236}">
                <a16:creationId xmlns:a16="http://schemas.microsoft.com/office/drawing/2014/main" id="{3B3FD238-4561-4AF8-A1F1-185B0CAFE2AC}"/>
              </a:ext>
            </a:extLst>
          </p:cNvPr>
          <p:cNvSpPr/>
          <p:nvPr userDrawn="1"/>
        </p:nvSpPr>
        <p:spPr>
          <a:xfrm>
            <a:off x="10724364" y="2515838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bg1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6" name="Graphic 15">
            <a:extLst>
              <a:ext uri="{FF2B5EF4-FFF2-40B4-BE49-F238E27FC236}">
                <a16:creationId xmlns:a16="http://schemas.microsoft.com/office/drawing/2014/main" id="{BAB9414C-AE69-4648-873E-9CE6B2DF8A71}"/>
              </a:ext>
            </a:extLst>
          </p:cNvPr>
          <p:cNvSpPr/>
          <p:nvPr userDrawn="1"/>
        </p:nvSpPr>
        <p:spPr>
          <a:xfrm>
            <a:off x="11024834" y="2787572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bg1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7" name="Graphic 22">
            <a:extLst>
              <a:ext uri="{FF2B5EF4-FFF2-40B4-BE49-F238E27FC236}">
                <a16:creationId xmlns:a16="http://schemas.microsoft.com/office/drawing/2014/main" id="{3BF75235-4E6E-4184-82A5-EE6FE7993BBC}"/>
              </a:ext>
            </a:extLst>
          </p:cNvPr>
          <p:cNvSpPr/>
          <p:nvPr userDrawn="1"/>
        </p:nvSpPr>
        <p:spPr>
          <a:xfrm>
            <a:off x="1261869" y="2633448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1" name="Graphic 21">
            <a:extLst>
              <a:ext uri="{FF2B5EF4-FFF2-40B4-BE49-F238E27FC236}">
                <a16:creationId xmlns:a16="http://schemas.microsoft.com/office/drawing/2014/main" id="{E66FE37C-2F4B-42DA-BFF6-92DD00BDC49B}"/>
              </a:ext>
            </a:extLst>
          </p:cNvPr>
          <p:cNvSpPr/>
          <p:nvPr userDrawn="1"/>
        </p:nvSpPr>
        <p:spPr>
          <a:xfrm>
            <a:off x="1064053" y="3083338"/>
            <a:ext cx="95759" cy="95759"/>
          </a:xfrm>
          <a:custGeom>
            <a:avLst/>
            <a:gdLst>
              <a:gd name="connsiteX0" fmla="*/ 95759 w 95759"/>
              <a:gd name="connsiteY0" fmla="*/ 47880 h 95759"/>
              <a:gd name="connsiteX1" fmla="*/ 47880 w 95759"/>
              <a:gd name="connsiteY1" fmla="*/ 95759 h 95759"/>
              <a:gd name="connsiteX2" fmla="*/ 0 w 95759"/>
              <a:gd name="connsiteY2" fmla="*/ 47880 h 95759"/>
              <a:gd name="connsiteX3" fmla="*/ 47880 w 95759"/>
              <a:gd name="connsiteY3" fmla="*/ 0 h 95759"/>
              <a:gd name="connsiteX4" fmla="*/ 95759 w 95759"/>
              <a:gd name="connsiteY4" fmla="*/ 47880 h 95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759" h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chemeClr val="bg1"/>
          </a:solidFill>
          <a:ln w="469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3" name="Graphic 23">
            <a:extLst>
              <a:ext uri="{FF2B5EF4-FFF2-40B4-BE49-F238E27FC236}">
                <a16:creationId xmlns:a16="http://schemas.microsoft.com/office/drawing/2014/main" id="{DDD38822-731A-48DA-A8A0-FBBAF7A6D65D}"/>
              </a:ext>
            </a:extLst>
          </p:cNvPr>
          <p:cNvSpPr/>
          <p:nvPr userDrawn="1"/>
        </p:nvSpPr>
        <p:spPr>
          <a:xfrm>
            <a:off x="1413405" y="3492870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442482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 sz="540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5C05CAAB-DBA2-4548-AD5F-01BB97FBB207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1745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40AAD-80AF-40E7-BE3F-43D32FC68E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91656" y="841248"/>
            <a:ext cx="4434840" cy="3236976"/>
          </a:xfrm>
        </p:spPr>
        <p:txBody>
          <a:bodyPr rtlCol="0" anchor="b"/>
          <a:lstStyle>
            <a:lvl1pPr algn="l">
              <a:lnSpc>
                <a:spcPct val="110000"/>
              </a:lnSpc>
              <a:spcBef>
                <a:spcPts val="1000"/>
              </a:spcBef>
              <a:defRPr sz="3600" b="0" i="0" cap="none" baseline="0"/>
            </a:lvl1pPr>
          </a:lstStyle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C80FBD9-0977-4B2B-9318-30774BB09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91655" y="4498848"/>
            <a:ext cx="4434835" cy="510474"/>
          </a:xfrm>
        </p:spPr>
        <p:txBody>
          <a:bodyPr rtlCol="0"/>
          <a:lstStyle>
            <a:lvl1pPr marL="0" indent="0" algn="l">
              <a:lnSpc>
                <a:spcPct val="11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n-US" noProof="0"/>
              <a:t>Click to edit Master subtitle style</a:t>
            </a:r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8C2A2A-62DB-40C0-8AE7-CB9B98649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 rot="16200000">
            <a:off x="9811512" y="1591056"/>
            <a:ext cx="3547872" cy="365125"/>
          </a:xfrm>
        </p:spPr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endParaRPr lang="en-GB" noProof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1EAA4-F44C-4C1F-B8E3-1A3005300F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939C974-0ED4-4915-BBF7-1FB00C18AD45}"/>
              </a:ext>
            </a:extLst>
          </p:cNvPr>
          <p:cNvCxnSpPr>
            <a:cxnSpLocks/>
          </p:cNvCxnSpPr>
          <p:nvPr userDrawn="1"/>
        </p:nvCxnSpPr>
        <p:spPr>
          <a:xfrm>
            <a:off x="11586162" y="3619272"/>
            <a:ext cx="0" cy="3238728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15930B2-E36D-4D05-A6B3-CA1BF61D50CC}"/>
              </a:ext>
            </a:extLst>
          </p:cNvPr>
          <p:cNvSpPr/>
          <p:nvPr userDrawn="1"/>
        </p:nvSpPr>
        <p:spPr>
          <a:xfrm>
            <a:off x="0" y="0"/>
            <a:ext cx="5779911" cy="6858000"/>
          </a:xfrm>
          <a:prstGeom prst="rect">
            <a:avLst/>
          </a:prstGeom>
          <a:gradFill flip="none" rotWithShape="1">
            <a:gsLst>
              <a:gs pos="100000">
                <a:schemeClr val="accent4"/>
              </a:gs>
              <a:gs pos="0">
                <a:schemeClr val="accent2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GB" noProof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CEC7E0F-60E8-418B-978D-C607C82E97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3464" y="301752"/>
            <a:ext cx="5221224" cy="6263640"/>
          </a:xfrm>
        </p:spPr>
        <p:txBody>
          <a:bodyPr rtlCol="0" anchor="ctr"/>
          <a:lstStyle>
            <a:lvl1pPr algn="ctr">
              <a:buNone/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en-US" noProof="0"/>
              <a:t>Click icon to add picture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99048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gradFill>
          <a:gsLst>
            <a:gs pos="100000">
              <a:schemeClr val="accent4"/>
            </a:gs>
            <a:gs pos="0">
              <a:schemeClr val="accent2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6CF8C-1EA0-4E47-AC60-CAC3B80A3C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6072" y="365125"/>
            <a:ext cx="10771632" cy="1325563"/>
          </a:xfrm>
        </p:spPr>
        <p:txBody>
          <a:bodyPr rtlCol="0"/>
          <a:lstStyle>
            <a:lvl1pPr>
              <a:defRPr sz="5400" b="1" cap="none" baseline="0">
                <a:solidFill>
                  <a:schemeClr val="bg1"/>
                </a:solidFill>
              </a:defRPr>
            </a:lvl1pPr>
          </a:lstStyle>
          <a:p>
            <a:pPr rtl="0"/>
            <a:r>
              <a:rPr lang="en-GB" noProof="0"/>
              <a:t>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8CABF8-19D8-4F3C-994F-4D35EC7A2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6072" y="1825625"/>
            <a:ext cx="10771632" cy="4351338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7BB2D-4E2C-4490-A2A3-4B68BCC5D2F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58368" y="6356350"/>
            <a:ext cx="2743200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0F15D-DD72-46D5-BF0F-F506471070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503920" y="841248"/>
            <a:ext cx="3630168" cy="365125"/>
          </a:xfrm>
        </p:spPr>
        <p:txBody>
          <a:bodyPr rtlCol="0"/>
          <a:lstStyle>
            <a:lvl1pPr>
              <a:defRPr cap="none"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66FD4D-815A-431C-ADEF-DE6F236F6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pPr rtl="0"/>
              <a:t>‹#›</a:t>
            </a:fld>
            <a:endParaRPr lang="en-GB" noProof="0"/>
          </a:p>
        </p:txBody>
      </p:sp>
      <p:sp>
        <p:nvSpPr>
          <p:cNvPr id="9" name="Graphic 22">
            <a:extLst>
              <a:ext uri="{FF2B5EF4-FFF2-40B4-BE49-F238E27FC236}">
                <a16:creationId xmlns:a16="http://schemas.microsoft.com/office/drawing/2014/main" id="{4EADA2ED-8A8C-4D17-8798-F26BF3B4CE25}"/>
              </a:ext>
            </a:extLst>
          </p:cNvPr>
          <p:cNvSpPr/>
          <p:nvPr userDrawn="1"/>
        </p:nvSpPr>
        <p:spPr>
          <a:xfrm>
            <a:off x="11202264" y="344083"/>
            <a:ext cx="151536" cy="151536"/>
          </a:xfrm>
          <a:custGeom>
            <a:avLst/>
            <a:gdLst>
              <a:gd name="connsiteX0" fmla="*/ 141251 w 151536"/>
              <a:gd name="connsiteY0" fmla="*/ 65483 h 151536"/>
              <a:gd name="connsiteX1" fmla="*/ 86053 w 151536"/>
              <a:gd name="connsiteY1" fmla="*/ 65483 h 151536"/>
              <a:gd name="connsiteX2" fmla="*/ 86053 w 151536"/>
              <a:gd name="connsiteY2" fmla="*/ 10285 h 151536"/>
              <a:gd name="connsiteX3" fmla="*/ 75768 w 151536"/>
              <a:gd name="connsiteY3" fmla="*/ 0 h 151536"/>
              <a:gd name="connsiteX4" fmla="*/ 65483 w 151536"/>
              <a:gd name="connsiteY4" fmla="*/ 10285 h 151536"/>
              <a:gd name="connsiteX5" fmla="*/ 65483 w 151536"/>
              <a:gd name="connsiteY5" fmla="*/ 65483 h 151536"/>
              <a:gd name="connsiteX6" fmla="*/ 10285 w 151536"/>
              <a:gd name="connsiteY6" fmla="*/ 65483 h 151536"/>
              <a:gd name="connsiteX7" fmla="*/ 0 w 151536"/>
              <a:gd name="connsiteY7" fmla="*/ 75768 h 151536"/>
              <a:gd name="connsiteX8" fmla="*/ 10285 w 151536"/>
              <a:gd name="connsiteY8" fmla="*/ 86053 h 151536"/>
              <a:gd name="connsiteX9" fmla="*/ 65483 w 151536"/>
              <a:gd name="connsiteY9" fmla="*/ 86053 h 151536"/>
              <a:gd name="connsiteX10" fmla="*/ 65483 w 151536"/>
              <a:gd name="connsiteY10" fmla="*/ 141251 h 151536"/>
              <a:gd name="connsiteX11" fmla="*/ 75768 w 151536"/>
              <a:gd name="connsiteY11" fmla="*/ 151536 h 151536"/>
              <a:gd name="connsiteX12" fmla="*/ 86053 w 151536"/>
              <a:gd name="connsiteY12" fmla="*/ 141251 h 151536"/>
              <a:gd name="connsiteX13" fmla="*/ 86053 w 151536"/>
              <a:gd name="connsiteY13" fmla="*/ 86053 h 151536"/>
              <a:gd name="connsiteX14" fmla="*/ 141251 w 151536"/>
              <a:gd name="connsiteY14" fmla="*/ 86053 h 151536"/>
              <a:gd name="connsiteX15" fmla="*/ 151536 w 151536"/>
              <a:gd name="connsiteY15" fmla="*/ 75768 h 151536"/>
              <a:gd name="connsiteX16" fmla="*/ 141251 w 151536"/>
              <a:gd name="connsiteY16" fmla="*/ 65483 h 151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1536" h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bg1"/>
          </a:solidFill>
          <a:ln w="64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1" name="Graphic 23">
            <a:extLst>
              <a:ext uri="{FF2B5EF4-FFF2-40B4-BE49-F238E27FC236}">
                <a16:creationId xmlns:a16="http://schemas.microsoft.com/office/drawing/2014/main" id="{54AB3A25-6605-4446-9E53-ACEECD25E27B}"/>
              </a:ext>
            </a:extLst>
          </p:cNvPr>
          <p:cNvSpPr/>
          <p:nvPr userDrawn="1"/>
        </p:nvSpPr>
        <p:spPr>
          <a:xfrm>
            <a:off x="11563141" y="590910"/>
            <a:ext cx="108625" cy="108625"/>
          </a:xfrm>
          <a:custGeom>
            <a:avLst/>
            <a:gdLst>
              <a:gd name="connsiteX0" fmla="*/ 54313 w 108625"/>
              <a:gd name="connsiteY0" fmla="*/ 16053 h 108625"/>
              <a:gd name="connsiteX1" fmla="*/ 92572 w 108625"/>
              <a:gd name="connsiteY1" fmla="*/ 54313 h 108625"/>
              <a:gd name="connsiteX2" fmla="*/ 54313 w 108625"/>
              <a:gd name="connsiteY2" fmla="*/ 92572 h 108625"/>
              <a:gd name="connsiteX3" fmla="*/ 16053 w 108625"/>
              <a:gd name="connsiteY3" fmla="*/ 54313 h 108625"/>
              <a:gd name="connsiteX4" fmla="*/ 54313 w 108625"/>
              <a:gd name="connsiteY4" fmla="*/ 16053 h 108625"/>
              <a:gd name="connsiteX5" fmla="*/ 54313 w 108625"/>
              <a:gd name="connsiteY5" fmla="*/ 0 h 108625"/>
              <a:gd name="connsiteX6" fmla="*/ 0 w 108625"/>
              <a:gd name="connsiteY6" fmla="*/ 54313 h 108625"/>
              <a:gd name="connsiteX7" fmla="*/ 54313 w 108625"/>
              <a:gd name="connsiteY7" fmla="*/ 108625 h 108625"/>
              <a:gd name="connsiteX8" fmla="*/ 108625 w 108625"/>
              <a:gd name="connsiteY8" fmla="*/ 54313 h 108625"/>
              <a:gd name="connsiteX9" fmla="*/ 54313 w 108625"/>
              <a:gd name="connsiteY9" fmla="*/ 0 h 108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8625" h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bg1"/>
          </a:solidFill>
          <a:ln w="51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226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57166-6921-4546-BA2C-99E464681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B9122-6371-4049-B57A-33DED7DA2F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44752" y="1825625"/>
            <a:ext cx="4553712" cy="4351338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14555D-0753-4312-A26B-2338813F9B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84848" y="1825625"/>
            <a:ext cx="4553712" cy="4351338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/>
            <a:r>
              <a:rPr lang="en-US" noProof="0"/>
              <a:t>Click to edit Master text styles</a:t>
            </a:r>
          </a:p>
          <a:p>
            <a:pPr lvl="1" rtl="0"/>
            <a:r>
              <a:rPr lang="en-US" noProof="0"/>
              <a:t>Second level</a:t>
            </a:r>
          </a:p>
          <a:p>
            <a:pPr lvl="2" rtl="0"/>
            <a:r>
              <a:rPr lang="en-US" noProof="0"/>
              <a:t>Third level</a:t>
            </a:r>
          </a:p>
          <a:p>
            <a:pPr lvl="3" rtl="0"/>
            <a:r>
              <a:rPr lang="en-US" noProof="0"/>
              <a:t>Fourth level</a:t>
            </a:r>
          </a:p>
          <a:p>
            <a:pPr lvl="4" rtl="0"/>
            <a:r>
              <a:rPr lang="en-US" noProof="0"/>
              <a:t>Fifth level</a:t>
            </a:r>
            <a:endParaRPr lang="en-GB" noProof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FB7E8F4-3FB3-45AB-A381-9093CA95AAEE}"/>
              </a:ext>
            </a:extLst>
          </p:cNvPr>
          <p:cNvCxnSpPr>
            <a:cxnSpLocks/>
          </p:cNvCxnSpPr>
          <p:nvPr/>
        </p:nvCxnSpPr>
        <p:spPr>
          <a:xfrm>
            <a:off x="715890" y="356812"/>
            <a:ext cx="0" cy="6492875"/>
          </a:xfrm>
          <a:prstGeom prst="line">
            <a:avLst/>
          </a:prstGeom>
          <a:ln w="25400" cap="sq">
            <a:gradFill flip="none" rotWithShape="1">
              <a:gsLst>
                <a:gs pos="0">
                  <a:schemeClr val="accent2"/>
                </a:gs>
                <a:gs pos="100000">
                  <a:schemeClr val="accent4"/>
                </a:gs>
              </a:gsLst>
              <a:lin ang="16200000" scaled="1"/>
              <a:tileRect/>
            </a:gra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Graphic 15">
            <a:extLst>
              <a:ext uri="{FF2B5EF4-FFF2-40B4-BE49-F238E27FC236}">
                <a16:creationId xmlns:a16="http://schemas.microsoft.com/office/drawing/2014/main" id="{D8685329-C6A1-4CB4-8AAE-150D0341F6A2}"/>
              </a:ext>
            </a:extLst>
          </p:cNvPr>
          <p:cNvSpPr/>
          <p:nvPr userDrawn="1"/>
        </p:nvSpPr>
        <p:spPr>
          <a:xfrm>
            <a:off x="10508317" y="492206"/>
            <a:ext cx="139039" cy="139039"/>
          </a:xfrm>
          <a:custGeom>
            <a:avLst/>
            <a:gdLst>
              <a:gd name="connsiteX0" fmla="*/ 129602 w 139039"/>
              <a:gd name="connsiteY0" fmla="*/ 60082 h 139039"/>
              <a:gd name="connsiteX1" fmla="*/ 78957 w 139039"/>
              <a:gd name="connsiteY1" fmla="*/ 60082 h 139039"/>
              <a:gd name="connsiteX2" fmla="*/ 78957 w 139039"/>
              <a:gd name="connsiteY2" fmla="*/ 9437 h 139039"/>
              <a:gd name="connsiteX3" fmla="*/ 69520 w 139039"/>
              <a:gd name="connsiteY3" fmla="*/ 0 h 139039"/>
              <a:gd name="connsiteX4" fmla="*/ 60082 w 139039"/>
              <a:gd name="connsiteY4" fmla="*/ 9437 h 139039"/>
              <a:gd name="connsiteX5" fmla="*/ 60082 w 139039"/>
              <a:gd name="connsiteY5" fmla="*/ 60082 h 139039"/>
              <a:gd name="connsiteX6" fmla="*/ 9437 w 139039"/>
              <a:gd name="connsiteY6" fmla="*/ 60082 h 139039"/>
              <a:gd name="connsiteX7" fmla="*/ 0 w 139039"/>
              <a:gd name="connsiteY7" fmla="*/ 69520 h 139039"/>
              <a:gd name="connsiteX8" fmla="*/ 9437 w 139039"/>
              <a:gd name="connsiteY8" fmla="*/ 78957 h 139039"/>
              <a:gd name="connsiteX9" fmla="*/ 60082 w 139039"/>
              <a:gd name="connsiteY9" fmla="*/ 78957 h 139039"/>
              <a:gd name="connsiteX10" fmla="*/ 60082 w 139039"/>
              <a:gd name="connsiteY10" fmla="*/ 129602 h 139039"/>
              <a:gd name="connsiteX11" fmla="*/ 69520 w 139039"/>
              <a:gd name="connsiteY11" fmla="*/ 139039 h 139039"/>
              <a:gd name="connsiteX12" fmla="*/ 78957 w 139039"/>
              <a:gd name="connsiteY12" fmla="*/ 129602 h 139039"/>
              <a:gd name="connsiteX13" fmla="*/ 78957 w 139039"/>
              <a:gd name="connsiteY13" fmla="*/ 78957 h 139039"/>
              <a:gd name="connsiteX14" fmla="*/ 129602 w 139039"/>
              <a:gd name="connsiteY14" fmla="*/ 78957 h 139039"/>
              <a:gd name="connsiteX15" fmla="*/ 139039 w 139039"/>
              <a:gd name="connsiteY15" fmla="*/ 69520 h 139039"/>
              <a:gd name="connsiteX16" fmla="*/ 129602 w 139039"/>
              <a:gd name="connsiteY16" fmla="*/ 60082 h 139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39039" h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 w="6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2" name="Graphic 16">
            <a:extLst>
              <a:ext uri="{FF2B5EF4-FFF2-40B4-BE49-F238E27FC236}">
                <a16:creationId xmlns:a16="http://schemas.microsoft.com/office/drawing/2014/main" id="{83CE1DAA-30A3-41AE-8AE1-A7EE5C48A6F3}"/>
              </a:ext>
            </a:extLst>
          </p:cNvPr>
          <p:cNvSpPr/>
          <p:nvPr userDrawn="1"/>
        </p:nvSpPr>
        <p:spPr>
          <a:xfrm>
            <a:off x="11477944" y="1055581"/>
            <a:ext cx="127714" cy="127714"/>
          </a:xfrm>
          <a:custGeom>
            <a:avLst/>
            <a:gdLst>
              <a:gd name="connsiteX0" fmla="*/ 63857 w 127714"/>
              <a:gd name="connsiteY0" fmla="*/ 18874 h 127714"/>
              <a:gd name="connsiteX1" fmla="*/ 108840 w 127714"/>
              <a:gd name="connsiteY1" fmla="*/ 63857 h 127714"/>
              <a:gd name="connsiteX2" fmla="*/ 63857 w 127714"/>
              <a:gd name="connsiteY2" fmla="*/ 108840 h 127714"/>
              <a:gd name="connsiteX3" fmla="*/ 18874 w 127714"/>
              <a:gd name="connsiteY3" fmla="*/ 63857 h 127714"/>
              <a:gd name="connsiteX4" fmla="*/ 63857 w 127714"/>
              <a:gd name="connsiteY4" fmla="*/ 18874 h 127714"/>
              <a:gd name="connsiteX5" fmla="*/ 63857 w 127714"/>
              <a:gd name="connsiteY5" fmla="*/ 0 h 127714"/>
              <a:gd name="connsiteX6" fmla="*/ 0 w 127714"/>
              <a:gd name="connsiteY6" fmla="*/ 63857 h 127714"/>
              <a:gd name="connsiteX7" fmla="*/ 63857 w 127714"/>
              <a:gd name="connsiteY7" fmla="*/ 127714 h 127714"/>
              <a:gd name="connsiteX8" fmla="*/ 127714 w 127714"/>
              <a:gd name="connsiteY8" fmla="*/ 63857 h 127714"/>
              <a:gd name="connsiteX9" fmla="*/ 63857 w 127714"/>
              <a:gd name="connsiteY9" fmla="*/ 0 h 127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7714" h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 w="61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  <p:sp>
        <p:nvSpPr>
          <p:cNvPr id="14" name="Graphic 14">
            <a:extLst>
              <a:ext uri="{FF2B5EF4-FFF2-40B4-BE49-F238E27FC236}">
                <a16:creationId xmlns:a16="http://schemas.microsoft.com/office/drawing/2014/main" id="{065162DD-7ACB-4F9C-90DD-24C743035892}"/>
              </a:ext>
            </a:extLst>
          </p:cNvPr>
          <p:cNvSpPr/>
          <p:nvPr userDrawn="1"/>
        </p:nvSpPr>
        <p:spPr>
          <a:xfrm>
            <a:off x="11241555" y="446637"/>
            <a:ext cx="91138" cy="91138"/>
          </a:xfrm>
          <a:custGeom>
            <a:avLst/>
            <a:gdLst>
              <a:gd name="connsiteX0" fmla="*/ 91138 w 91138"/>
              <a:gd name="connsiteY0" fmla="*/ 45569 h 91138"/>
              <a:gd name="connsiteX1" fmla="*/ 45569 w 91138"/>
              <a:gd name="connsiteY1" fmla="*/ 91138 h 91138"/>
              <a:gd name="connsiteX2" fmla="*/ 0 w 91138"/>
              <a:gd name="connsiteY2" fmla="*/ 45569 h 91138"/>
              <a:gd name="connsiteX3" fmla="*/ 45569 w 91138"/>
              <a:gd name="connsiteY3" fmla="*/ 0 h 91138"/>
              <a:gd name="connsiteX4" fmla="*/ 91138 w 91138"/>
              <a:gd name="connsiteY4" fmla="*/ 45569 h 9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38" h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 w="422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05288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FDA4224-F4E4-47A4-ACF7-231749390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679907-DC49-4B86-A34C-C97DBC26A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n-GB" noProof="0"/>
              <a:t>Click to edit Master text styles</a:t>
            </a:r>
          </a:p>
          <a:p>
            <a:pPr lvl="1" rtl="0"/>
            <a:r>
              <a:rPr lang="en-GB" noProof="0"/>
              <a:t>Second level</a:t>
            </a:r>
          </a:p>
          <a:p>
            <a:pPr lvl="2" rtl="0"/>
            <a:r>
              <a:rPr lang="en-GB" noProof="0"/>
              <a:t>Third level</a:t>
            </a:r>
          </a:p>
          <a:p>
            <a:pPr lvl="3" rtl="0"/>
            <a:r>
              <a:rPr lang="en-GB" noProof="0"/>
              <a:t>Quarter level</a:t>
            </a:r>
          </a:p>
          <a:p>
            <a:pPr lvl="4" rtl="0"/>
            <a:r>
              <a:rPr lang="en-GB" noProof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BC8A0-34FC-4B6E-B42B-A721267D89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n-GB" noProof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9AC0B6-4CC4-4E41-8A4D-F62E17F285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i="0" cap="none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C0E9BD-90BD-46AE-8A0D-06796ADB7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i="0" cap="all" spc="1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D8DA9DAA-006C-4F4B-980E-E3DF019B24E2}" type="slidenum">
              <a:rPr lang="en-GB" noProof="0" smtClean="0"/>
              <a:t>‹#›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999713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08" r:id="rId2"/>
    <p:sldLayoutId id="2147483717" r:id="rId3"/>
    <p:sldLayoutId id="2147483710" r:id="rId4"/>
    <p:sldLayoutId id="2147483709" r:id="rId5"/>
    <p:sldLayoutId id="2147483698" r:id="rId6"/>
    <p:sldLayoutId id="2147483713" r:id="rId7"/>
    <p:sldLayoutId id="2147483712" r:id="rId8"/>
    <p:sldLayoutId id="2147483700" r:id="rId9"/>
    <p:sldLayoutId id="2147483701" r:id="rId10"/>
    <p:sldLayoutId id="2147483716" r:id="rId11"/>
    <p:sldLayoutId id="2147483714" r:id="rId12"/>
    <p:sldLayoutId id="2147483715" r:id="rId13"/>
    <p:sldLayoutId id="2147483702" r:id="rId14"/>
    <p:sldLayoutId id="2147483703" r:id="rId15"/>
    <p:sldLayoutId id="2147483704" r:id="rId16"/>
    <p:sldLayoutId id="2147483705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la.ac.uk/myglasgow/digitalaccessibility/guidelines/#d.en.671161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s://www.youtube.com/watch?v=XPoHIrLOb7w" TargetMode="External"/><Relationship Id="rId5" Type="http://schemas.openxmlformats.org/officeDocument/2006/relationships/hyperlink" Target="https://www.gla.ac.uk/myglasgow/digitalaccessibility/documents/" TargetMode="Externa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la.ac.uk/myglasgow/digitalaccessibility/guidelines/#d.en.728578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la.ac.uk/myglasgow/digitalaccessibility/guidelines/#d.en.671165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la.ac.uk/myglasgow/digitalaccessibility/guidelines/#d.en.671166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la.ac.uk/myglasgow/digitalaccessibility/guidelines/#d.en.671163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la.ac.uk/myglasgow/digitalaccessibility/guidelines/#d.en.671167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enhancementthemes.ac.uk/docs/ethemes/conference/a-digital-accessibility-toolkit-for-stem-subjects.pdf" TargetMode="External"/><Relationship Id="rId4" Type="http://schemas.openxmlformats.org/officeDocument/2006/relationships/hyperlink" Target="https://www.gla.ac.uk/myglasgow/digitalaccessibility/stemsubjects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la.ac.uk/myglasgow/digitalaccessibility/moodle/anthologyally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gla.ac.uk/myglasgow/digitalaccessibility/video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la.ac.uk/media/Media_543881_smxx.pdf" TargetMode="External"/><Relationship Id="rId3" Type="http://schemas.openxmlformats.org/officeDocument/2006/relationships/hyperlink" Target="https://www.timeshighereducation.com/campus/overcoming-barriers-accessible-and-inclusive-digital-learning" TargetMode="External"/><Relationship Id="rId7" Type="http://schemas.openxmlformats.org/officeDocument/2006/relationships/hyperlink" Target="https://www.officeforstudents.org.uk/news-blog-and-events/press-and-media/digital-poverty-risks-leaving-students-behind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doi.org/10.1007/s13384-017-0242-y" TargetMode="External"/><Relationship Id="rId5" Type="http://schemas.openxmlformats.org/officeDocument/2006/relationships/hyperlink" Target="https://disability-studies.leeds.ac.uk/wp-content/uploads/sites/40/library/finkelstein-soc-mod-repossessed.pdf" TargetMode="External"/><Relationship Id="rId4" Type="http://schemas.openxmlformats.org/officeDocument/2006/relationships/hyperlink" Target="https://doi.org/10.1007/s12528-023-09359-0" TargetMode="External"/><Relationship Id="rId9" Type="http://schemas.openxmlformats.org/officeDocument/2006/relationships/hyperlink" Target="https://doi-org.ezproxy.lib.gla.ac.uk/10.1080/03075070802597135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enti.com/al1yxp92w9y9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la.ac.uk/myglasgow/apg/policies/studentsupport/ailp/policy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hyperlink" Target="https://link.springer.com/article/10.1007/s12528-023-09359-0" TargetMode="External"/><Relationship Id="rId7" Type="http://schemas.openxmlformats.org/officeDocument/2006/relationships/hyperlink" Target="https://www.officeforstudents.org.uk/news-blog-and-events/press-and-media/digital-poverty-risks-leaving-students-behind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5.jpeg"/><Relationship Id="rId5" Type="http://schemas.openxmlformats.org/officeDocument/2006/relationships/hyperlink" Target="https://www.timeshighereducation.com/campus/overcoming-barriers-accessible-and-inclusive-digital-learning" TargetMode="Externa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id="{437F65C6-A1D2-87E3-6D6E-AACC69514C0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38201" y="1174750"/>
            <a:ext cx="7315986" cy="2497138"/>
          </a:xfrm>
        </p:spPr>
        <p:txBody>
          <a:bodyPr anchor="t"/>
          <a:lstStyle/>
          <a:p>
            <a:pPr algn="l"/>
            <a:r>
              <a:rPr lang="en-GB" altLang="en-US" sz="4000" b="0" cap="none"/>
              <a:t>Digital Accessibility for beginners and improvers</a:t>
            </a:r>
            <a:endParaRPr lang="en-US" altLang="en-US" sz="4000" b="0" cap="none"/>
          </a:p>
        </p:txBody>
      </p:sp>
      <p:grpSp>
        <p:nvGrpSpPr>
          <p:cNvPr id="3076" name="Group 20">
            <a:extLst>
              <a:ext uri="{FF2B5EF4-FFF2-40B4-BE49-F238E27FC236}">
                <a16:creationId xmlns:a16="http://schemas.microsoft.com/office/drawing/2014/main" id="{6A581BC9-2B7D-D88B-4622-048368F185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/>
        </p:nvGrpSpPr>
        <p:grpSpPr bwMode="auto">
          <a:xfrm>
            <a:off x="12068175" y="0"/>
            <a:ext cx="123825" cy="6858000"/>
            <a:chOff x="12068638" y="0"/>
            <a:chExt cx="123362" cy="6858000"/>
          </a:xfrm>
        </p:grpSpPr>
        <p:sp>
          <p:nvSpPr>
            <p:cNvPr id="22" name="Rectangle 21" descr="&quot;&quot;">
              <a:extLst>
                <a:ext uri="{FF2B5EF4-FFF2-40B4-BE49-F238E27FC236}">
                  <a16:creationId xmlns:a16="http://schemas.microsoft.com/office/drawing/2014/main" id="{36CA706A-BA1E-79AC-4375-D471AF29233F}"/>
                </a:ext>
              </a:extLst>
            </p:cNvPr>
            <p:cNvSpPr/>
            <p:nvPr/>
          </p:nvSpPr>
          <p:spPr>
            <a:xfrm>
              <a:off x="12068638" y="0"/>
              <a:ext cx="123362" cy="6858000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5"/>
                </a:gs>
              </a:gsLst>
              <a:lin ang="1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E76DE69-40AD-F1B8-41B3-7F28E82BF975}"/>
                </a:ext>
              </a:extLst>
            </p:cNvPr>
            <p:cNvSpPr/>
            <p:nvPr/>
          </p:nvSpPr>
          <p:spPr>
            <a:xfrm>
              <a:off x="12068638" y="3527553"/>
              <a:ext cx="123362" cy="3330447"/>
            </a:xfrm>
            <a:prstGeom prst="rect">
              <a:avLst/>
            </a:prstGeom>
            <a:gradFill>
              <a:gsLst>
                <a:gs pos="19000">
                  <a:schemeClr val="accent5">
                    <a:lumMod val="60000"/>
                    <a:lumOff val="40000"/>
                    <a:alpha val="0"/>
                  </a:schemeClr>
                </a:gs>
                <a:gs pos="100000">
                  <a:schemeClr val="accent5">
                    <a:lumMod val="60000"/>
                    <a:lumOff val="40000"/>
                  </a:schemeClr>
                </a:gs>
              </a:gsLst>
              <a:lin ang="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pic>
        <p:nvPicPr>
          <p:cNvPr id="2" name="Picture Placeholder 7">
            <a:extLst>
              <a:ext uri="{FF2B5EF4-FFF2-40B4-BE49-F238E27FC236}">
                <a16:creationId xmlns:a16="http://schemas.microsoft.com/office/drawing/2014/main" id="{892447A7-0C5C-4756-506E-3578F2B099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669" r="16669"/>
          <a:stretch/>
        </p:blipFill>
        <p:spPr>
          <a:xfrm>
            <a:off x="7451965" y="1665520"/>
            <a:ext cx="4266960" cy="4266968"/>
          </a:xfrm>
          <a:custGeom>
            <a:avLst/>
            <a:gdLst>
              <a:gd name="connsiteX0" fmla="*/ 2133823 w 4266960"/>
              <a:gd name="connsiteY0" fmla="*/ 0 h 4266968"/>
              <a:gd name="connsiteX1" fmla="*/ 4256628 w 4266960"/>
              <a:gd name="connsiteY1" fmla="*/ 1915652 h 4266968"/>
              <a:gd name="connsiteX2" fmla="*/ 4266960 w 4266960"/>
              <a:gd name="connsiteY2" fmla="*/ 2120258 h 4266968"/>
              <a:gd name="connsiteX3" fmla="*/ 4266960 w 4266960"/>
              <a:gd name="connsiteY3" fmla="*/ 2147389 h 4266968"/>
              <a:gd name="connsiteX4" fmla="*/ 4256628 w 4266960"/>
              <a:gd name="connsiteY4" fmla="*/ 2351994 h 4266968"/>
              <a:gd name="connsiteX5" fmla="*/ 2351994 w 4266960"/>
              <a:gd name="connsiteY5" fmla="*/ 4256629 h 4266968"/>
              <a:gd name="connsiteX6" fmla="*/ 2147230 w 4266960"/>
              <a:gd name="connsiteY6" fmla="*/ 4266968 h 4266968"/>
              <a:gd name="connsiteX7" fmla="*/ 2120416 w 4266960"/>
              <a:gd name="connsiteY7" fmla="*/ 4266968 h 4266968"/>
              <a:gd name="connsiteX8" fmla="*/ 1915652 w 4266960"/>
              <a:gd name="connsiteY8" fmla="*/ 4256629 h 4266968"/>
              <a:gd name="connsiteX9" fmla="*/ 0 w 4266960"/>
              <a:gd name="connsiteY9" fmla="*/ 2133823 h 4266968"/>
              <a:gd name="connsiteX10" fmla="*/ 2133823 w 4266960"/>
              <a:gd name="connsiteY10" fmla="*/ 0 h 426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66960" h="4266968">
                <a:moveTo>
                  <a:pt x="2133823" y="0"/>
                </a:moveTo>
                <a:cubicBezTo>
                  <a:pt x="3238644" y="0"/>
                  <a:pt x="4147355" y="839660"/>
                  <a:pt x="4256628" y="1915652"/>
                </a:cubicBezTo>
                <a:lnTo>
                  <a:pt x="4266960" y="2120258"/>
                </a:lnTo>
                <a:lnTo>
                  <a:pt x="4266960" y="2147389"/>
                </a:lnTo>
                <a:lnTo>
                  <a:pt x="4256628" y="2351994"/>
                </a:lnTo>
                <a:cubicBezTo>
                  <a:pt x="4154640" y="3356254"/>
                  <a:pt x="3356253" y="4154640"/>
                  <a:pt x="2351994" y="4256629"/>
                </a:cubicBezTo>
                <a:lnTo>
                  <a:pt x="2147230" y="4266968"/>
                </a:lnTo>
                <a:lnTo>
                  <a:pt x="2120416" y="4266968"/>
                </a:lnTo>
                <a:lnTo>
                  <a:pt x="1915652" y="4256629"/>
                </a:lnTo>
                <a:cubicBezTo>
                  <a:pt x="839660" y="4147356"/>
                  <a:pt x="0" y="3238645"/>
                  <a:pt x="0" y="2133823"/>
                </a:cubicBezTo>
                <a:cubicBezTo>
                  <a:pt x="0" y="955346"/>
                  <a:pt x="955346" y="0"/>
                  <a:pt x="2133823" y="0"/>
                </a:cubicBezTo>
                <a:close/>
              </a:path>
            </a:pathLst>
          </a:custGeom>
        </p:spPr>
      </p:pic>
      <p:sp>
        <p:nvSpPr>
          <p:cNvPr id="4" name="Subtitle 3">
            <a:extLst>
              <a:ext uri="{FF2B5EF4-FFF2-40B4-BE49-F238E27FC236}">
                <a16:creationId xmlns:a16="http://schemas.microsoft.com/office/drawing/2014/main" id="{318719C4-F068-FB33-992A-ECCA25AA95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6298407" cy="233441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Niall Barr, Senior</a:t>
            </a:r>
            <a:r>
              <a:rPr lang="en-GB">
                <a:solidFill>
                  <a:srgbClr val="000000"/>
                </a:solidFill>
                <a:ea typeface="+mn-lt"/>
                <a:cs typeface="+mn-lt"/>
              </a:rPr>
              <a:t> Learning Technology Developer</a:t>
            </a:r>
            <a:endParaRPr lang="en-US"/>
          </a:p>
          <a:p>
            <a:r>
              <a:rPr lang="en-GB">
                <a:solidFill>
                  <a:srgbClr val="000000"/>
                </a:solidFill>
              </a:rPr>
              <a:t>Katharine Terrell, Academic and Digital Development Advisor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FB95-2803-4882-8DE6-333A75D37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rtlCol="0" anchor="b">
            <a:normAutofit/>
          </a:bodyPr>
          <a:lstStyle/>
          <a:p>
            <a:pPr rtl="0"/>
            <a:r>
              <a:rPr lang="en-GB"/>
              <a:t>SCULPT principles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FC25C2-2815-4A92-A043-0CEC83591A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vert="horz" lIns="91440" tIns="45720" rIns="91440" bIns="45720" rtlCol="0" anchor="t">
            <a:normAutofit/>
          </a:bodyPr>
          <a:lstStyle/>
          <a:p>
            <a:pPr rtl="0"/>
            <a:r>
              <a:rPr lang="en-GB"/>
              <a:t>Structure (heading styles)</a:t>
            </a:r>
          </a:p>
          <a:p>
            <a:pPr rtl="0"/>
            <a:r>
              <a:rPr lang="en-GB"/>
              <a:t>Colour and contrast</a:t>
            </a:r>
          </a:p>
          <a:p>
            <a:pPr rtl="0"/>
            <a:r>
              <a:rPr lang="en-GB"/>
              <a:t>Use of Images</a:t>
            </a:r>
          </a:p>
          <a:p>
            <a:pPr rtl="0"/>
            <a:r>
              <a:rPr lang="en-GB"/>
              <a:t>Links (hyperlinks)</a:t>
            </a:r>
          </a:p>
          <a:p>
            <a:pPr rtl="0"/>
            <a:r>
              <a:rPr lang="en-GB"/>
              <a:t>Plain English</a:t>
            </a:r>
          </a:p>
          <a:p>
            <a:pPr rtl="0"/>
            <a:r>
              <a:rPr lang="en-GB"/>
              <a:t>Table Structure</a:t>
            </a:r>
          </a:p>
        </p:txBody>
      </p:sp>
      <p:pic>
        <p:nvPicPr>
          <p:cNvPr id="1028" name="Picture 4" descr="The basic six things to consider when creating accessible information. Structure: Use heading styles in your document. Colour and contrast: Consider the colours you use and the contrast between text and background. Use of images: Use alternative text on your images. Links: Describe your link. Plain English: Use clear language. Tables: Use simple tables without merged or split cells.">
            <a:extLst>
              <a:ext uri="{FF2B5EF4-FFF2-40B4-BE49-F238E27FC236}">
                <a16:creationId xmlns:a16="http://schemas.microsoft.com/office/drawing/2014/main" id="{FE57A2F3-49C0-894D-8B82-8FEAF7FE7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80012" y="1655362"/>
            <a:ext cx="6172200" cy="347186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E0D311A-C366-4A86-9404-C0F5CBF9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smtClean="0"/>
              <a:pPr rtl="0">
                <a:spcAft>
                  <a:spcPts val="600"/>
                </a:spcAft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473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FB95-2803-4882-8DE6-333A75D37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6018212" cy="1600200"/>
          </a:xfrm>
        </p:spPr>
        <p:txBody>
          <a:bodyPr rtlCol="0" anchor="b">
            <a:normAutofit/>
          </a:bodyPr>
          <a:lstStyle/>
          <a:p>
            <a:pPr rtl="0"/>
            <a:r>
              <a:rPr lang="en-GB"/>
              <a:t>Types of files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FC25C2-2815-4A92-A043-0CEC83591A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10850"/>
            <a:ext cx="3932237" cy="3811588"/>
          </a:xfrm>
        </p:spPr>
        <p:txBody>
          <a:bodyPr rtlCol="0">
            <a:normAutofit/>
          </a:bodyPr>
          <a:lstStyle/>
          <a:p>
            <a:pPr marL="285750" indent="-285750" rtl="0">
              <a:buFontTx/>
              <a:buChar char="-"/>
            </a:pPr>
            <a:r>
              <a:rPr lang="en-GB"/>
              <a:t>Microsoft Office</a:t>
            </a:r>
          </a:p>
          <a:p>
            <a:pPr marL="285750" indent="-285750" rtl="0">
              <a:buFontTx/>
              <a:buChar char="-"/>
            </a:pPr>
            <a:r>
              <a:rPr lang="en-GB"/>
              <a:t>HTML</a:t>
            </a:r>
          </a:p>
          <a:p>
            <a:pPr marL="285750" indent="-285750" rtl="0">
              <a:buFontTx/>
              <a:buChar char="-"/>
            </a:pPr>
            <a:r>
              <a:rPr lang="en-GB"/>
              <a:t>PDF (be careful!)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E0D311A-C366-4A86-9404-C0F5CBF9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smtClean="0"/>
              <a:pPr rtl="0">
                <a:spcAft>
                  <a:spcPts val="600"/>
                </a:spcAft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22377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FB95-2803-4882-8DE6-333A75D37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6018212" cy="1600200"/>
          </a:xfrm>
        </p:spPr>
        <p:txBody>
          <a:bodyPr rtlCol="0" anchor="b">
            <a:normAutofit/>
          </a:bodyPr>
          <a:lstStyle/>
          <a:p>
            <a:pPr rtl="0"/>
            <a:r>
              <a:rPr lang="en-GB"/>
              <a:t>SCULPT principle 1: </a:t>
            </a:r>
            <a:r>
              <a:rPr lang="en-GB">
                <a:hlinkClick r:id="rId3"/>
              </a:rPr>
              <a:t>Structure</a:t>
            </a:r>
            <a:endParaRPr lang="en-GB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FE57A2F3-49C0-894D-8B82-8FEAF7FE7E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247952" y="992187"/>
            <a:ext cx="1468496" cy="4873625"/>
          </a:xfrm>
          <a:prstGeom prst="rect">
            <a:avLst/>
          </a:prstGeom>
          <a:noFill/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8AFC25C2-2815-4A92-A043-0CEC83591A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10850"/>
            <a:ext cx="3932237" cy="3811588"/>
          </a:xfrm>
        </p:spPr>
        <p:txBody>
          <a:bodyPr rtlCol="0">
            <a:normAutofit/>
          </a:bodyPr>
          <a:lstStyle/>
          <a:p>
            <a:pPr rtl="0"/>
            <a:r>
              <a:rPr lang="en-GB"/>
              <a:t>Use a clear structure with: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“heading styles”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Bullet points/numbered lists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Don’t just use </a:t>
            </a:r>
            <a:r>
              <a:rPr lang="en-GB" b="1"/>
              <a:t>bold</a:t>
            </a:r>
            <a:r>
              <a:rPr lang="en-GB"/>
              <a:t> for subheadings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Sans serif font like Arial or Helvetica and use a minimum 12 point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Use tables of content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>
                <a:hlinkClick r:id="rId5"/>
              </a:rPr>
              <a:t>Guidance for Word, Excel, PowerPoint and PDFs</a:t>
            </a:r>
            <a:endParaRPr lang="en-GB"/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How </a:t>
            </a:r>
            <a:r>
              <a:rPr lang="en-GB">
                <a:hlinkClick r:id="rId6"/>
              </a:rPr>
              <a:t>screen-readers read screens</a:t>
            </a:r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E0D311A-C366-4A86-9404-C0F5CBF9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smtClean="0"/>
              <a:pPr rtl="0">
                <a:spcAft>
                  <a:spcPts val="600"/>
                </a:spcAft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3897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FB95-2803-4882-8DE6-333A75D37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8077566" cy="1600200"/>
          </a:xfrm>
        </p:spPr>
        <p:txBody>
          <a:bodyPr rtlCol="0" anchor="b">
            <a:normAutofit/>
          </a:bodyPr>
          <a:lstStyle/>
          <a:p>
            <a:pPr rtl="0"/>
            <a:r>
              <a:rPr lang="en-GB"/>
              <a:t>SCULPT principle 2: </a:t>
            </a:r>
            <a:r>
              <a:rPr lang="en-GB">
                <a:hlinkClick r:id="rId3"/>
              </a:rPr>
              <a:t>Colour and contrast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FC25C2-2815-4A92-A043-0CEC83591A9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26480"/>
            <a:ext cx="6223164" cy="4029869"/>
          </a:xfrm>
        </p:spPr>
        <p:txBody>
          <a:bodyPr rtlCol="0">
            <a:normAutofit/>
          </a:bodyPr>
          <a:lstStyle/>
          <a:p>
            <a:pPr rtl="0"/>
            <a:r>
              <a:rPr lang="en-GB"/>
              <a:t>Consider the colours you use and the contrast between text and background.</a:t>
            </a:r>
          </a:p>
          <a:p>
            <a:pPr rtl="0"/>
            <a:r>
              <a:rPr lang="en-GB"/>
              <a:t>This supports people with colour blindness or a vision impairment.</a:t>
            </a:r>
          </a:p>
          <a:p>
            <a:pPr rtl="0"/>
            <a:r>
              <a:rPr lang="en-GB"/>
              <a:t>Make sure: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Colour is not the only method of conveying meaning. e.g. using green, red and amber alone to convey a hierarchy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There is sufficient contrast between text and background colour in your document.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For example, in PowerPoint, you can use Accessibility &gt; Inspect without Colour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>
                <a:hlinkClick r:id="rId3"/>
              </a:rPr>
              <a:t>There is more information on how to do this online</a:t>
            </a:r>
            <a:r>
              <a:rPr lang="en-GB"/>
              <a:t>.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E0D311A-C366-4A86-9404-C0F5CBF9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smtClean="0"/>
              <a:pPr rtl="0">
                <a:spcAft>
                  <a:spcPts val="600"/>
                </a:spcAft>
              </a:pPr>
              <a:t>13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28A8D8-5A30-9E84-E551-A13B8E6AAB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59330" y="992187"/>
            <a:ext cx="1645739" cy="4873625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630277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FB95-2803-4882-8DE6-333A75D37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7217874" cy="1600200"/>
          </a:xfrm>
        </p:spPr>
        <p:txBody>
          <a:bodyPr rtlCol="0" anchor="b">
            <a:normAutofit/>
          </a:bodyPr>
          <a:lstStyle/>
          <a:p>
            <a:pPr rtl="0"/>
            <a:r>
              <a:rPr lang="en-GB"/>
              <a:t>SCULPT principle 3: </a:t>
            </a:r>
            <a:r>
              <a:rPr lang="en-GB">
                <a:hlinkClick r:id="rId3"/>
              </a:rPr>
              <a:t>Use of images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FC25C2-2815-4A92-A043-0CEC83591A9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432539"/>
            <a:ext cx="3932237" cy="3811588"/>
          </a:xfrm>
        </p:spPr>
        <p:txBody>
          <a:bodyPr rtlCol="0">
            <a:normAutofit/>
          </a:bodyPr>
          <a:lstStyle/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All key points should be made in the text of a document.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Use alternative (alt) text on your images, or mark as decorative.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>
                <a:hlinkClick r:id="rId3"/>
              </a:rPr>
              <a:t>Further advice on writing “alt text” especially for complex images, graphs and maps.</a:t>
            </a:r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28A8D8-5A30-9E84-E551-A13B8E6AAB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69893" y="1303800"/>
            <a:ext cx="1624614" cy="42504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E0D311A-C366-4A86-9404-C0F5CBF9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smtClean="0"/>
              <a:pPr rtl="0">
                <a:spcAft>
                  <a:spcPts val="600"/>
                </a:spcAft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27999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FB95-2803-4882-8DE6-333A75D37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7217874" cy="1600200"/>
          </a:xfrm>
        </p:spPr>
        <p:txBody>
          <a:bodyPr rtlCol="0" anchor="b">
            <a:normAutofit/>
          </a:bodyPr>
          <a:lstStyle/>
          <a:p>
            <a:pPr rtl="0"/>
            <a:r>
              <a:rPr lang="en-GB"/>
              <a:t>Let’s practice…</a:t>
            </a:r>
          </a:p>
        </p:txBody>
      </p:sp>
      <p:pic>
        <p:nvPicPr>
          <p:cNvPr id="2056" name="Picture 8" descr="No alt text provided as this image is used to provide practice in developing alt text.">
            <a:extLst>
              <a:ext uri="{FF2B5EF4-FFF2-40B4-BE49-F238E27FC236}">
                <a16:creationId xmlns:a16="http://schemas.microsoft.com/office/drawing/2014/main" id="{346C2E93-1481-2726-004C-4136ECDE2F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68" y="2224034"/>
            <a:ext cx="6581620" cy="4497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No alt text provided as this image is used to provide practice in developing alt text.">
            <a:extLst>
              <a:ext uri="{FF2B5EF4-FFF2-40B4-BE49-F238E27FC236}">
                <a16:creationId xmlns:a16="http://schemas.microsoft.com/office/drawing/2014/main" id="{E08D41B9-298C-A54A-DCCC-A99AFC7AB8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9484" y="40919"/>
            <a:ext cx="3505128" cy="327495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90F482A-2FDB-C3A0-2F02-A860841D8DD4}"/>
              </a:ext>
            </a:extLst>
          </p:cNvPr>
          <p:cNvSpPr txBox="1"/>
          <p:nvPr/>
        </p:nvSpPr>
        <p:spPr>
          <a:xfrm>
            <a:off x="7718355" y="4472754"/>
            <a:ext cx="4473645" cy="2308324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 dirty="0"/>
              <a:t>Dr </a:t>
            </a:r>
            <a:r>
              <a:rPr lang="en-US" sz="3600" dirty="0" err="1"/>
              <a:t>Hamied</a:t>
            </a:r>
            <a:r>
              <a:rPr lang="en-US" sz="3600" dirty="0"/>
              <a:t> Haroon (image removed for copyright purposes)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E0D311A-C366-4A86-9404-C0F5CBF9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smtClean="0"/>
              <a:pPr rtl="0">
                <a:spcAft>
                  <a:spcPts val="600"/>
                </a:spcAft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4210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FB95-2803-4882-8DE6-333A75D37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6857152" cy="1600200"/>
          </a:xfrm>
        </p:spPr>
        <p:txBody>
          <a:bodyPr rtlCol="0" anchor="b">
            <a:normAutofit/>
          </a:bodyPr>
          <a:lstStyle/>
          <a:p>
            <a:pPr rtl="0"/>
            <a:r>
              <a:rPr lang="en-GB"/>
              <a:t>SCULPT principle 4: </a:t>
            </a:r>
            <a:r>
              <a:rPr lang="en-GB">
                <a:hlinkClick r:id="rId3"/>
              </a:rPr>
              <a:t>Links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FC25C2-2815-4A92-A043-0CEC83591A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18666"/>
            <a:ext cx="3932237" cy="3811588"/>
          </a:xfrm>
        </p:spPr>
        <p:txBody>
          <a:bodyPr rtlCol="0">
            <a:normAutofit/>
          </a:bodyPr>
          <a:lstStyle/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Use descriptive text for your links.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Do not use “click here”.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Do not use the full address.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28A8D8-5A30-9E84-E551-A13B8E6AAB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73307" y="1257300"/>
            <a:ext cx="1617785" cy="4250400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E0D311A-C366-4A86-9404-C0F5CBF9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smtClean="0"/>
              <a:pPr rtl="0">
                <a:spcAft>
                  <a:spcPts val="600"/>
                </a:spcAft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29611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FB95-2803-4882-8DE6-333A75D37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6857152" cy="1600200"/>
          </a:xfrm>
        </p:spPr>
        <p:txBody>
          <a:bodyPr rtlCol="0" anchor="b">
            <a:normAutofit/>
          </a:bodyPr>
          <a:lstStyle/>
          <a:p>
            <a:pPr rtl="0"/>
            <a:r>
              <a:rPr lang="en-GB"/>
              <a:t>SCULPT principle 5: </a:t>
            </a:r>
            <a:r>
              <a:rPr lang="en-GB">
                <a:hlinkClick r:id="rId3"/>
              </a:rPr>
              <a:t>Plain English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FC25C2-2815-4A92-A043-0CEC83591A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18666"/>
            <a:ext cx="3932237" cy="3811588"/>
          </a:xfrm>
        </p:spPr>
        <p:txBody>
          <a:bodyPr rtlCol="0">
            <a:normAutofit/>
          </a:bodyPr>
          <a:lstStyle/>
          <a:p>
            <a:pPr rtl="0"/>
            <a:r>
              <a:rPr lang="en-GB"/>
              <a:t>Use clear language with no jargon (except…)</a:t>
            </a:r>
          </a:p>
          <a:p>
            <a:pPr rtl="0"/>
            <a:r>
              <a:rPr lang="en-GB"/>
              <a:t>This supports people with: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specific learning difficulties (</a:t>
            </a:r>
            <a:r>
              <a:rPr lang="en-GB" err="1"/>
              <a:t>SpLDs</a:t>
            </a:r>
            <a:r>
              <a:rPr lang="en-GB"/>
              <a:t>) such as dyslexia; 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English as a second or other language (ESOL);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Limited time!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28A8D8-5A30-9E84-E551-A13B8E6AAB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92846" y="992523"/>
            <a:ext cx="1578708" cy="4872954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E0D311A-C366-4A86-9404-C0F5CBF9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smtClean="0"/>
              <a:pPr rtl="0">
                <a:spcAft>
                  <a:spcPts val="600"/>
                </a:spcAft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83829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FB95-2803-4882-8DE6-333A75D37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7030304" cy="1600200"/>
          </a:xfrm>
        </p:spPr>
        <p:txBody>
          <a:bodyPr rtlCol="0" anchor="b">
            <a:normAutofit/>
          </a:bodyPr>
          <a:lstStyle/>
          <a:p>
            <a:pPr rtl="0"/>
            <a:r>
              <a:rPr lang="en-GB"/>
              <a:t>SCULPT principle 6: </a:t>
            </a:r>
            <a:r>
              <a:rPr lang="en-GB">
                <a:hlinkClick r:id="rId3"/>
              </a:rPr>
              <a:t>Table structure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FC25C2-2815-4A92-A043-0CEC83591A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18666"/>
            <a:ext cx="3932237" cy="3811588"/>
          </a:xfrm>
        </p:spPr>
        <p:txBody>
          <a:bodyPr rtlCol="0">
            <a:normAutofit/>
          </a:bodyPr>
          <a:lstStyle/>
          <a:p>
            <a:pPr rtl="0"/>
            <a:r>
              <a:rPr lang="en-GB"/>
              <a:t>Simple table structure helps people who use screen readers.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Only use tables for data when you need to.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Avoid merged cells.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Add table “headers”.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/>
              <a:t>Avoid blank cells.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28A8D8-5A30-9E84-E551-A13B8E6AAB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185031" y="937815"/>
            <a:ext cx="1594338" cy="4872954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E0D311A-C366-4A86-9404-C0F5CBF9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smtClean="0"/>
              <a:pPr rtl="0">
                <a:spcAft>
                  <a:spcPts val="600"/>
                </a:spcAft>
              </a:pPr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01049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76E4D8-BB15-A79B-A0A3-45F0FF9380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976" r="13274" b="-1"/>
          <a:stretch/>
        </p:blipFill>
        <p:spPr>
          <a:xfrm>
            <a:off x="7451965" y="1665520"/>
            <a:ext cx="4266960" cy="4266968"/>
          </a:xfrm>
          <a:custGeom>
            <a:avLst/>
            <a:gdLst>
              <a:gd name="connsiteX0" fmla="*/ 2133823 w 4266960"/>
              <a:gd name="connsiteY0" fmla="*/ 0 h 4266968"/>
              <a:gd name="connsiteX1" fmla="*/ 4256628 w 4266960"/>
              <a:gd name="connsiteY1" fmla="*/ 1915652 h 4266968"/>
              <a:gd name="connsiteX2" fmla="*/ 4266960 w 4266960"/>
              <a:gd name="connsiteY2" fmla="*/ 2120258 h 4266968"/>
              <a:gd name="connsiteX3" fmla="*/ 4266960 w 4266960"/>
              <a:gd name="connsiteY3" fmla="*/ 2147389 h 4266968"/>
              <a:gd name="connsiteX4" fmla="*/ 4256628 w 4266960"/>
              <a:gd name="connsiteY4" fmla="*/ 2351994 h 4266968"/>
              <a:gd name="connsiteX5" fmla="*/ 2351994 w 4266960"/>
              <a:gd name="connsiteY5" fmla="*/ 4256629 h 4266968"/>
              <a:gd name="connsiteX6" fmla="*/ 2147230 w 4266960"/>
              <a:gd name="connsiteY6" fmla="*/ 4266968 h 4266968"/>
              <a:gd name="connsiteX7" fmla="*/ 2120416 w 4266960"/>
              <a:gd name="connsiteY7" fmla="*/ 4266968 h 4266968"/>
              <a:gd name="connsiteX8" fmla="*/ 1915652 w 4266960"/>
              <a:gd name="connsiteY8" fmla="*/ 4256629 h 4266968"/>
              <a:gd name="connsiteX9" fmla="*/ 0 w 4266960"/>
              <a:gd name="connsiteY9" fmla="*/ 2133823 h 4266968"/>
              <a:gd name="connsiteX10" fmla="*/ 2133823 w 4266960"/>
              <a:gd name="connsiteY10" fmla="*/ 0 h 426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66960" h="4266968">
                <a:moveTo>
                  <a:pt x="2133823" y="0"/>
                </a:moveTo>
                <a:cubicBezTo>
                  <a:pt x="3238644" y="0"/>
                  <a:pt x="4147355" y="839660"/>
                  <a:pt x="4256628" y="1915652"/>
                </a:cubicBezTo>
                <a:lnTo>
                  <a:pt x="4266960" y="2120258"/>
                </a:lnTo>
                <a:lnTo>
                  <a:pt x="4266960" y="2147389"/>
                </a:lnTo>
                <a:lnTo>
                  <a:pt x="4256628" y="2351994"/>
                </a:lnTo>
                <a:cubicBezTo>
                  <a:pt x="4154640" y="3356254"/>
                  <a:pt x="3356253" y="4154640"/>
                  <a:pt x="2351994" y="4256629"/>
                </a:cubicBezTo>
                <a:lnTo>
                  <a:pt x="2147230" y="4266968"/>
                </a:lnTo>
                <a:lnTo>
                  <a:pt x="2120416" y="4266968"/>
                </a:lnTo>
                <a:lnTo>
                  <a:pt x="1915652" y="4256629"/>
                </a:lnTo>
                <a:cubicBezTo>
                  <a:pt x="839660" y="4147356"/>
                  <a:pt x="0" y="3238645"/>
                  <a:pt x="0" y="2133823"/>
                </a:cubicBezTo>
                <a:cubicBezTo>
                  <a:pt x="0" y="955346"/>
                  <a:pt x="955346" y="0"/>
                  <a:pt x="2133823" y="0"/>
                </a:cubicBezTo>
                <a:close/>
              </a:path>
            </a:pathLst>
          </a:cu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FDFB95-2803-4882-8DE6-333A75D37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560404"/>
            <a:ext cx="6190488" cy="1179576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GB" sz="4400"/>
              <a:t>Science, Technology, Engineering and Maths (</a:t>
            </a:r>
            <a:r>
              <a:rPr lang="en-GB" sz="4400">
                <a:hlinkClick r:id="rId4"/>
              </a:rPr>
              <a:t>STEM</a:t>
            </a:r>
            <a:r>
              <a:rPr lang="en-GB" sz="4400"/>
              <a:t>)</a:t>
            </a:r>
            <a:endParaRPr lang="en-US" sz="53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FC25C2-2815-4A92-A043-0CEC83591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0392" y="2825496"/>
            <a:ext cx="6190488" cy="3346704"/>
          </a:xfrm>
        </p:spPr>
        <p:txBody>
          <a:bodyPr rtlCol="0">
            <a:normAutofit fontScale="92500" lnSpcReduction="20000"/>
          </a:bodyPr>
          <a:lstStyle/>
          <a:p>
            <a:pPr rtl="0"/>
            <a:endParaRPr lang="en-GB" sz="1900"/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 sz="1900"/>
              <a:t>Check the best way to render equations and formulae depending on where you’re writing them, avoid images. 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 sz="1900"/>
              <a:t>PDFs generated from LaTeX are notoriously inaccessible to people using screen readers, though improvements are in the pipeline.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 sz="1900"/>
              <a:t>For now, it is better to use HTML with </a:t>
            </a:r>
            <a:r>
              <a:rPr lang="en-GB" sz="1900" err="1"/>
              <a:t>MathJax</a:t>
            </a:r>
            <a:r>
              <a:rPr lang="en-GB" sz="1900"/>
              <a:t>, or use R markdown/</a:t>
            </a:r>
            <a:r>
              <a:rPr lang="en-GB" sz="1900" err="1"/>
              <a:t>PanDoc</a:t>
            </a:r>
            <a:r>
              <a:rPr lang="en-GB" sz="1900"/>
              <a:t> instead, which can export to alternative formats. 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en-GB" sz="1900"/>
              <a:t>Advance HE has a </a:t>
            </a:r>
            <a:r>
              <a:rPr lang="en-GB" sz="1900">
                <a:hlinkClick r:id="rId5"/>
              </a:rPr>
              <a:t>digital accessibility toolkit</a:t>
            </a:r>
            <a:endParaRPr lang="en-GB" sz="190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E0D311A-C366-4A86-9404-C0F5CBF9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smtClean="0"/>
              <a:pPr rtl="0">
                <a:spcAft>
                  <a:spcPts val="600"/>
                </a:spcAft>
              </a:pPr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507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5A2793A-F6E0-12C7-8FAF-9E55B1673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What we’ll cover today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AE56CF2-2ACA-6824-B4DF-94E1F9FE13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0087" y="1821858"/>
            <a:ext cx="10515600" cy="366499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sz="1800"/>
              <a:t>First hour (</a:t>
            </a:r>
            <a:r>
              <a:rPr lang="en-GB" sz="1800" err="1"/>
              <a:t>ish</a:t>
            </a:r>
            <a:r>
              <a:rPr lang="en-GB" sz="1800"/>
              <a:t>):</a:t>
            </a:r>
            <a:endParaRPr lang="en-US"/>
          </a:p>
          <a:p>
            <a:pPr marL="285750" indent="-285750"/>
            <a:r>
              <a:rPr lang="en-GB" sz="1800"/>
              <a:t>Why is this important?</a:t>
            </a:r>
          </a:p>
          <a:p>
            <a:r>
              <a:rPr lang="en-GB" sz="1800"/>
              <a:t>SCULPT principles (general guidelines)			</a:t>
            </a:r>
            <a:endParaRPr lang="en-GB"/>
          </a:p>
          <a:p>
            <a:r>
              <a:rPr lang="en-GB" sz="1800"/>
              <a:t>STEM subjects			</a:t>
            </a:r>
            <a:endParaRPr lang="en-GB"/>
          </a:p>
          <a:p>
            <a:pPr marL="0" indent="0">
              <a:buNone/>
            </a:pPr>
            <a:r>
              <a:rPr lang="en-GB" sz="1800"/>
              <a:t>Second hour (ish):</a:t>
            </a:r>
          </a:p>
          <a:p>
            <a:r>
              <a:rPr lang="en-GB" sz="1800"/>
              <a:t>How to check your digital accessibility			</a:t>
            </a:r>
            <a:endParaRPr lang="en-GB"/>
          </a:p>
          <a:p>
            <a:r>
              <a:rPr lang="en-GB" sz="1800"/>
              <a:t>Practical activity    </a:t>
            </a:r>
            <a:endParaRPr lang="en-US"/>
          </a:p>
        </p:txBody>
      </p:sp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71A91426-622A-76DF-AD6D-01AB76801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noProof="0" smtClean="0"/>
              <a:pPr rtl="0">
                <a:spcAft>
                  <a:spcPts val="600"/>
                </a:spcAft>
              </a:pPr>
              <a:t>2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4544636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6D0A3CE-592C-A4BF-5D98-BE3696FBF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6288" y="905728"/>
            <a:ext cx="9816105" cy="1179576"/>
          </a:xfrm>
        </p:spPr>
        <p:txBody>
          <a:bodyPr/>
          <a:lstStyle/>
          <a:p>
            <a:r>
              <a:rPr lang="en-GB"/>
              <a:t>LaTeX accessibility </a:t>
            </a:r>
            <a:r>
              <a:rPr lang="en-GB">
                <a:solidFill>
                  <a:srgbClr val="FF0000"/>
                </a:solidFill>
              </a:rPr>
              <a:t>New!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A82664-1328-DD0E-FD5B-7400F1A27B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0391" y="2085304"/>
            <a:ext cx="9816105" cy="4086896"/>
          </a:xfrm>
        </p:spPr>
        <p:txBody>
          <a:bodyPr/>
          <a:lstStyle/>
          <a:p>
            <a:r>
              <a:rPr lang="en-GB"/>
              <a:t>Use a 2024 distribution: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New instruction (before \</a:t>
            </a:r>
            <a:r>
              <a:rPr lang="en-GB" err="1"/>
              <a:t>documentclass</a:t>
            </a:r>
            <a:r>
              <a:rPr lang="en-GB"/>
              <a:t>)</a:t>
            </a:r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 \</a:t>
            </a:r>
            <a:r>
              <a:rPr lang="en-GB" b="1" err="1">
                <a:latin typeface="Courier New" panose="02070309020205020404" pitchFamily="49" charset="0"/>
                <a:cs typeface="Courier New" panose="02070309020205020404" pitchFamily="49" charset="0"/>
              </a:rPr>
              <a:t>DocumentMetadata</a:t>
            </a:r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r>
              <a:rPr lang="en-GB" b="1" err="1">
                <a:latin typeface="Courier New" panose="02070309020205020404" pitchFamily="49" charset="0"/>
                <a:cs typeface="Courier New" panose="02070309020205020404" pitchFamily="49" charset="0"/>
              </a:rPr>
              <a:t>testphase</a:t>
            </a:r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={phase-</a:t>
            </a:r>
            <a:r>
              <a:rPr lang="en-GB" b="1" err="1">
                <a:latin typeface="Courier New" panose="02070309020205020404" pitchFamily="49" charset="0"/>
                <a:cs typeface="Courier New" panose="02070309020205020404" pitchFamily="49" charset="0"/>
              </a:rPr>
              <a:t>III,math,tabular</a:t>
            </a:r>
            <a:r>
              <a:rPr lang="en-GB" b="1">
                <a:latin typeface="Courier New" panose="02070309020205020404" pitchFamily="49" charset="0"/>
                <a:cs typeface="Courier New" panose="02070309020205020404" pitchFamily="49" charset="0"/>
              </a:rPr>
              <a:t>}}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>
                <a:cs typeface="Courier New" panose="02070309020205020404" pitchFamily="49" charset="0"/>
              </a:rPr>
              <a:t>Still under development, and some issues:</a:t>
            </a:r>
          </a:p>
          <a:p>
            <a:pPr marL="571500" lvl="1" indent="-342900"/>
            <a:r>
              <a:rPr lang="en-GB">
                <a:cs typeface="Courier New" panose="02070309020205020404" pitchFamily="49" charset="0"/>
              </a:rPr>
              <a:t>Not (yet?) compatible with </a:t>
            </a:r>
            <a:r>
              <a:rPr lang="en-GB">
                <a:latin typeface="Courier New" panose="02070309020205020404" pitchFamily="49" charset="0"/>
                <a:cs typeface="Courier New" panose="02070309020205020404" pitchFamily="49" charset="0"/>
              </a:rPr>
              <a:t>\</a:t>
            </a:r>
            <a:r>
              <a:rPr lang="en-GB" err="1">
                <a:latin typeface="Courier New" panose="02070309020205020404" pitchFamily="49" charset="0"/>
                <a:cs typeface="Courier New" panose="02070309020205020404" pitchFamily="49" charset="0"/>
              </a:rPr>
              <a:t>lstlisting</a:t>
            </a:r>
            <a:endParaRPr lang="en-GB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2C6108-1EBD-B138-59D6-19F2A9AC16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8DA9DAA-006C-4F4B-980E-E3DF019B24E2}" type="slidenum">
              <a:rPr lang="en-GB" noProof="0" smtClean="0"/>
              <a:pPr rtl="0"/>
              <a:t>20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6191529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161F0-F520-961F-68E5-2A365E98A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/>
              <a:t>How to check document accessibility 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DAE5F8-87EF-F7E5-1762-67B903AA5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8295" y="2655918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Anthology Ally on Moodle</a:t>
            </a:r>
          </a:p>
          <a:p>
            <a:r>
              <a:rPr lang="en-GB"/>
              <a:t>Microsoft accessibility checker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EBFADF-C6BB-3744-FF80-24D736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8DA9DAA-006C-4F4B-980E-E3DF019B24E2}" type="slidenum">
              <a:rPr lang="en-GB" noProof="0" smtClean="0"/>
              <a:t>21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5360937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FB95-2803-4882-8DE6-333A75D37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992" y="365125"/>
            <a:ext cx="10256808" cy="1339940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GB" sz="4400">
                <a:ea typeface="+mj-lt"/>
                <a:cs typeface="+mj-lt"/>
                <a:hlinkClick r:id="rId3"/>
              </a:rPr>
              <a:t>Anthology Ally</a:t>
            </a:r>
            <a:r>
              <a:rPr lang="en-GB" sz="4400">
                <a:ea typeface="+mj-lt"/>
                <a:cs typeface="+mj-lt"/>
              </a:rPr>
              <a:t> on Moodle</a:t>
            </a:r>
            <a:endParaRPr lang="en-US">
              <a:ea typeface="+mj-lt"/>
              <a:cs typeface="+mj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FC25C2-2815-4A92-A043-0CEC83591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6992" y="1998153"/>
            <a:ext cx="6741319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rtl="0"/>
            <a:endParaRPr lang="en-GB" sz="1900"/>
          </a:p>
          <a:p>
            <a:pPr marL="285750" indent="-285750">
              <a:buFont typeface="Arial,Sans-Serif" panose="020B0604020202020204" pitchFamily="34" charset="0"/>
              <a:buChar char="•"/>
            </a:pPr>
            <a:r>
              <a:rPr lang="en-GB" sz="1600">
                <a:cs typeface="Arial"/>
              </a:rPr>
              <a:t>Navigate to a file and see how accessible the file is.</a:t>
            </a:r>
            <a:endParaRPr lang="en-US" sz="1600">
              <a:cs typeface="Arial"/>
            </a:endParaRPr>
          </a:p>
          <a:p>
            <a:pPr marL="742950" lvl="1" indent="-285750">
              <a:buFont typeface="Arial,Sans-Serif" panose="020B0604020202020204" pitchFamily="34" charset="0"/>
              <a:buChar char="•"/>
            </a:pPr>
            <a:endParaRPr lang="en-GB" sz="1600">
              <a:cs typeface="Arial"/>
            </a:endParaRPr>
          </a:p>
          <a:p>
            <a:pPr marL="285750" indent="-285750">
              <a:lnSpc>
                <a:spcPct val="90000"/>
              </a:lnSpc>
              <a:buFont typeface="Arial,Sans-Serif" panose="020B0604020202020204" pitchFamily="34" charset="0"/>
              <a:buChar char="•"/>
            </a:pPr>
            <a:r>
              <a:rPr lang="en-GB" sz="1600">
                <a:cs typeface="Arial"/>
              </a:rPr>
              <a:t>Moodle Ally also allows students to download alternative formats.</a:t>
            </a:r>
            <a:endParaRPr lang="en-GB" sz="160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E0D311A-C366-4A86-9404-C0F5CBF9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smtClean="0"/>
              <a:pPr rtl="0">
                <a:spcAft>
                  <a:spcPts val="600"/>
                </a:spcAft>
              </a:pPr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23064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FB95-2803-4882-8DE6-333A75D37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6992" y="365125"/>
            <a:ext cx="10256808" cy="1339940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GB" sz="4400">
                <a:ea typeface="+mj-lt"/>
                <a:cs typeface="+mj-lt"/>
              </a:rPr>
              <a:t>Use Ally to check your content</a:t>
            </a:r>
            <a:endParaRPr lang="en-US">
              <a:ea typeface="+mj-lt"/>
              <a:cs typeface="+mj-lt"/>
            </a:endParaRPr>
          </a:p>
        </p:txBody>
      </p:sp>
      <p:pic>
        <p:nvPicPr>
          <p:cNvPr id="5" name="Picture 4" descr="Screenshot of Moodle showing a partly accessible programme handbook.">
            <a:extLst>
              <a:ext uri="{FF2B5EF4-FFF2-40B4-BE49-F238E27FC236}">
                <a16:creationId xmlns:a16="http://schemas.microsoft.com/office/drawing/2014/main" id="{F44B2A9A-1067-F612-C601-E459335CCF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6992" y="1937798"/>
            <a:ext cx="8591550" cy="4000500"/>
          </a:xfrm>
          <a:prstGeom prst="rect">
            <a:avLst/>
          </a:prstGeom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E0D311A-C366-4A86-9404-C0F5CBF9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smtClean="0"/>
              <a:pPr rtl="0">
                <a:spcAft>
                  <a:spcPts val="600"/>
                </a:spcAft>
              </a:pPr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68226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60C935C9-7186-1855-9B69-E814632F2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6246812" cy="621792"/>
          </a:xfrm>
        </p:spPr>
        <p:txBody>
          <a:bodyPr/>
          <a:lstStyle/>
          <a:p>
            <a:r>
              <a:rPr lang="en-GB"/>
              <a:t>Example of Moodle Ally score</a:t>
            </a:r>
          </a:p>
        </p:txBody>
      </p:sp>
      <p:pic>
        <p:nvPicPr>
          <p:cNvPr id="4098" name="Picture 2" descr="Screenshot of Moodle page containing a document entitled Vincent van Gogh with inaccessible headings highlighted. The text states &quot;Accessibility score 26%. This document contains text with insufficient contrast&quot;.">
            <a:extLst>
              <a:ext uri="{FF2B5EF4-FFF2-40B4-BE49-F238E27FC236}">
                <a16:creationId xmlns:a16="http://schemas.microsoft.com/office/drawing/2014/main" id="{828944C7-3AA0-2F3F-52F7-F83B826036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158" y="1337646"/>
            <a:ext cx="9022967" cy="5520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E0D311A-C366-4A86-9404-C0F5CBF9C81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smtClean="0"/>
              <a:pPr rtl="0">
                <a:spcAft>
                  <a:spcPts val="600"/>
                </a:spcAft>
              </a:pPr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0276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60C935C9-7186-1855-9B69-E814632F21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6246812" cy="621792"/>
          </a:xfrm>
        </p:spPr>
        <p:txBody>
          <a:bodyPr/>
          <a:lstStyle/>
          <a:p>
            <a:r>
              <a:rPr lang="en-GB"/>
              <a:t>Microsoft Accessibility checker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F2AB9B-B5C5-FFA4-A0E9-0A89E30F9CEC}"/>
              </a:ext>
            </a:extLst>
          </p:cNvPr>
          <p:cNvSpPr txBox="1"/>
          <p:nvPr/>
        </p:nvSpPr>
        <p:spPr>
          <a:xfrm>
            <a:off x="1036948" y="1725105"/>
            <a:ext cx="26206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Click on “Accessibility: Investigate” at the bottom of the window.</a:t>
            </a:r>
          </a:p>
        </p:txBody>
      </p:sp>
      <p:pic>
        <p:nvPicPr>
          <p:cNvPr id="13" name="Picture 12" descr="Screenshot of PowerPoint showing Accessibility inspection.">
            <a:extLst>
              <a:ext uri="{FF2B5EF4-FFF2-40B4-BE49-F238E27FC236}">
                <a16:creationId xmlns:a16="http://schemas.microsoft.com/office/drawing/2014/main" id="{905C934B-C3C5-2EAD-EF9D-99FB8E9A1F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6668" y="1287855"/>
            <a:ext cx="7837886" cy="5203546"/>
          </a:xfrm>
          <a:prstGeom prst="rect">
            <a:avLst/>
          </a:prstGeom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E0D311A-C366-4A86-9404-C0F5CBF9C81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smtClean="0"/>
              <a:pPr rtl="0">
                <a:spcAft>
                  <a:spcPts val="600"/>
                </a:spcAft>
              </a:pPr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90598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4FCFB7-36E5-7D5F-260D-97D32AF22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405" r="15844" b="-1"/>
          <a:stretch/>
        </p:blipFill>
        <p:spPr>
          <a:xfrm>
            <a:off x="7451965" y="1665520"/>
            <a:ext cx="4266960" cy="4266968"/>
          </a:xfrm>
          <a:custGeom>
            <a:avLst/>
            <a:gdLst>
              <a:gd name="connsiteX0" fmla="*/ 2133823 w 4266960"/>
              <a:gd name="connsiteY0" fmla="*/ 0 h 4266968"/>
              <a:gd name="connsiteX1" fmla="*/ 4256628 w 4266960"/>
              <a:gd name="connsiteY1" fmla="*/ 1915652 h 4266968"/>
              <a:gd name="connsiteX2" fmla="*/ 4266960 w 4266960"/>
              <a:gd name="connsiteY2" fmla="*/ 2120258 h 4266968"/>
              <a:gd name="connsiteX3" fmla="*/ 4266960 w 4266960"/>
              <a:gd name="connsiteY3" fmla="*/ 2147389 h 4266968"/>
              <a:gd name="connsiteX4" fmla="*/ 4256628 w 4266960"/>
              <a:gd name="connsiteY4" fmla="*/ 2351994 h 4266968"/>
              <a:gd name="connsiteX5" fmla="*/ 2351994 w 4266960"/>
              <a:gd name="connsiteY5" fmla="*/ 4256629 h 4266968"/>
              <a:gd name="connsiteX6" fmla="*/ 2147230 w 4266960"/>
              <a:gd name="connsiteY6" fmla="*/ 4266968 h 4266968"/>
              <a:gd name="connsiteX7" fmla="*/ 2120416 w 4266960"/>
              <a:gd name="connsiteY7" fmla="*/ 4266968 h 4266968"/>
              <a:gd name="connsiteX8" fmla="*/ 1915652 w 4266960"/>
              <a:gd name="connsiteY8" fmla="*/ 4256629 h 4266968"/>
              <a:gd name="connsiteX9" fmla="*/ 0 w 4266960"/>
              <a:gd name="connsiteY9" fmla="*/ 2133823 h 4266968"/>
              <a:gd name="connsiteX10" fmla="*/ 2133823 w 4266960"/>
              <a:gd name="connsiteY10" fmla="*/ 0 h 4266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266960" h="4266968">
                <a:moveTo>
                  <a:pt x="2133823" y="0"/>
                </a:moveTo>
                <a:cubicBezTo>
                  <a:pt x="3238644" y="0"/>
                  <a:pt x="4147355" y="839660"/>
                  <a:pt x="4256628" y="1915652"/>
                </a:cubicBezTo>
                <a:lnTo>
                  <a:pt x="4266960" y="2120258"/>
                </a:lnTo>
                <a:lnTo>
                  <a:pt x="4266960" y="2147389"/>
                </a:lnTo>
                <a:lnTo>
                  <a:pt x="4256628" y="2351994"/>
                </a:lnTo>
                <a:cubicBezTo>
                  <a:pt x="4154640" y="3356254"/>
                  <a:pt x="3356253" y="4154640"/>
                  <a:pt x="2351994" y="4256629"/>
                </a:cubicBezTo>
                <a:lnTo>
                  <a:pt x="2147230" y="4266968"/>
                </a:lnTo>
                <a:lnTo>
                  <a:pt x="2120416" y="4266968"/>
                </a:lnTo>
                <a:lnTo>
                  <a:pt x="1915652" y="4256629"/>
                </a:lnTo>
                <a:cubicBezTo>
                  <a:pt x="839660" y="4147356"/>
                  <a:pt x="0" y="3238645"/>
                  <a:pt x="0" y="2133823"/>
                </a:cubicBezTo>
                <a:cubicBezTo>
                  <a:pt x="0" y="955346"/>
                  <a:pt x="955346" y="0"/>
                  <a:pt x="2133823" y="0"/>
                </a:cubicBezTo>
                <a:close/>
              </a:path>
            </a:pathLst>
          </a:custGeom>
          <a:noFill/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485278-3D07-466F-8351-667A2EBEA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335024"/>
            <a:ext cx="6190488" cy="1179576"/>
          </a:xfrm>
        </p:spPr>
        <p:txBody>
          <a:bodyPr rtlCol="0" anchor="b">
            <a:normAutofit/>
          </a:bodyPr>
          <a:lstStyle/>
          <a:p>
            <a:pPr rtl="0"/>
            <a:r>
              <a:rPr lang="en-GB"/>
              <a:t>Audio and Video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D3A8CE-315B-7454-B93B-7F5EB1E846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0392" y="2825496"/>
            <a:ext cx="6190488" cy="3346704"/>
          </a:xfrm>
        </p:spPr>
        <p:txBody>
          <a:bodyPr>
            <a:normAutofit/>
          </a:bodyPr>
          <a:lstStyle/>
          <a:p>
            <a:r>
              <a:rPr lang="en-GB"/>
              <a:t>If it is produced by staff at the university, it must have a transcript/captions.</a:t>
            </a:r>
          </a:p>
          <a:p>
            <a:r>
              <a:rPr lang="en-GB"/>
              <a:t>Auto-generated captions are ok</a:t>
            </a:r>
          </a:p>
          <a:p>
            <a:r>
              <a:rPr lang="en-GB"/>
              <a:t>Properly corrected transcripts are better, especially for “required” resources</a:t>
            </a:r>
          </a:p>
          <a:p>
            <a:r>
              <a:rPr lang="en-GB">
                <a:hlinkClick r:id="rId4"/>
              </a:rPr>
              <a:t>Further information can be found here</a:t>
            </a:r>
            <a:endParaRPr lang="en-GB"/>
          </a:p>
          <a:p>
            <a:r>
              <a:rPr lang="en-GB"/>
              <a:t>(Did you know that PowerPoint subtitles can be used live?)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55FF1C-3CBD-419A-9DE4-7A8AA6371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b="1" cap="all" spc="100" smtClean="0"/>
              <a:pPr rtl="0">
                <a:spcAft>
                  <a:spcPts val="600"/>
                </a:spcAft>
              </a:pPr>
              <a:t>26</a:t>
            </a:fld>
            <a:endParaRPr lang="en-GB" b="1" cap="all" spc="100"/>
          </a:p>
        </p:txBody>
      </p:sp>
    </p:spTree>
    <p:extLst>
      <p:ext uri="{BB962C8B-B14F-4D97-AF65-F5344CB8AC3E}">
        <p14:creationId xmlns:p14="http://schemas.microsoft.com/office/powerpoint/2010/main" val="31592886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3774" y="727635"/>
            <a:ext cx="10550025" cy="1182927"/>
          </a:xfrm>
        </p:spPr>
        <p:txBody>
          <a:bodyPr anchor="b">
            <a:normAutofit/>
          </a:bodyPr>
          <a:lstStyle/>
          <a:p>
            <a:r>
              <a:rPr lang="en-US" sz="5600"/>
              <a:t>Before you leave…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3775" y="2364828"/>
            <a:ext cx="4773241" cy="4357519"/>
          </a:xfrm>
        </p:spPr>
        <p:txBody>
          <a:bodyPr anchor="t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1600">
                <a:solidFill>
                  <a:schemeClr val="tx1">
                    <a:alpha val="80000"/>
                  </a:schemeClr>
                </a:solidFill>
                <a:ea typeface="+mn-lt"/>
                <a:cs typeface="+mn-lt"/>
              </a:rPr>
              <a:t>Please answer our brief post-session questions.</a:t>
            </a:r>
          </a:p>
        </p:txBody>
      </p:sp>
      <p:pic>
        <p:nvPicPr>
          <p:cNvPr id="8" name="Picture 7" descr="A qr code on a white background">
            <a:extLst>
              <a:ext uri="{FF2B5EF4-FFF2-40B4-BE49-F238E27FC236}">
                <a16:creationId xmlns:a16="http://schemas.microsoft.com/office/drawing/2014/main" id="{154FB8A2-6A6E-E503-FF3E-948463E673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8884" y="1313234"/>
            <a:ext cx="5043116" cy="5043116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A61135-CF41-8E2E-3B20-C31BFAE9B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8DA9DAA-006C-4F4B-980E-E3DF019B24E2}" type="slidenum">
              <a:rPr lang="en-GB" noProof="0" dirty="0" smtClean="0"/>
              <a:t>27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038334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3775" y="443855"/>
            <a:ext cx="10550025" cy="1182927"/>
          </a:xfrm>
        </p:spPr>
        <p:txBody>
          <a:bodyPr anchor="b">
            <a:normAutofit/>
          </a:bodyPr>
          <a:lstStyle/>
          <a:p>
            <a:r>
              <a:rPr lang="en-US" sz="5600"/>
              <a:t>References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3775" y="1626782"/>
            <a:ext cx="10550025" cy="5095566"/>
          </a:xfrm>
        </p:spPr>
        <p:txBody>
          <a:bodyPr anchor="t">
            <a:normAutofit fontScale="925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en-US" sz="1700"/>
              <a:t>Coughlan, T. (2021) </a:t>
            </a:r>
            <a:r>
              <a:rPr lang="en-GB" altLang="en-US" sz="1700"/>
              <a:t>Overcoming barriers to accessible and inclusive digital learning. </a:t>
            </a:r>
            <a:r>
              <a:rPr lang="en-GB" altLang="en-US" sz="1700" i="1"/>
              <a:t>Times Higher Education. </a:t>
            </a:r>
            <a:r>
              <a:rPr lang="en-GB" altLang="en-US" sz="1700">
                <a:hlinkClick r:id="rId3"/>
              </a:rPr>
              <a:t>https://www.timeshighereducation.com/campus/overcoming-barriers-accessible-and-inclusive-digital-learning</a:t>
            </a:r>
            <a:r>
              <a:rPr lang="en-GB" altLang="en-US" sz="1700"/>
              <a:t> </a:t>
            </a:r>
            <a:endParaRPr lang="en-US" altLang="en-US" sz="1700"/>
          </a:p>
          <a:p>
            <a:pPr>
              <a:lnSpc>
                <a:spcPct val="120000"/>
              </a:lnSpc>
            </a:pPr>
            <a:r>
              <a:rPr lang="en-US" sz="1700" err="1">
                <a:solidFill>
                  <a:srgbClr val="333333"/>
                </a:solidFill>
                <a:ea typeface="+mn-lt"/>
                <a:cs typeface="+mn-lt"/>
              </a:rPr>
              <a:t>Fensie</a:t>
            </a:r>
            <a:r>
              <a:rPr lang="en-US" sz="1700">
                <a:solidFill>
                  <a:srgbClr val="333333"/>
                </a:solidFill>
                <a:ea typeface="+mn-lt"/>
                <a:cs typeface="+mn-lt"/>
              </a:rPr>
              <a:t>, A., </a:t>
            </a:r>
            <a:r>
              <a:rPr lang="en-US" sz="1700" i="1">
                <a:solidFill>
                  <a:srgbClr val="333333"/>
                </a:solidFill>
                <a:ea typeface="+mn-lt"/>
                <a:cs typeface="+mn-lt"/>
              </a:rPr>
              <a:t>et al.</a:t>
            </a:r>
            <a:r>
              <a:rPr lang="en-US" sz="1700">
                <a:solidFill>
                  <a:srgbClr val="333333"/>
                </a:solidFill>
                <a:ea typeface="+mn-lt"/>
                <a:cs typeface="+mn-lt"/>
              </a:rPr>
              <a:t> (2023) Engaged learning during distraction: a case study of successful working moms in distance education. </a:t>
            </a:r>
            <a:r>
              <a:rPr lang="en-US" sz="1700" i="1">
                <a:solidFill>
                  <a:srgbClr val="333333"/>
                </a:solidFill>
                <a:ea typeface="+mn-lt"/>
                <a:cs typeface="+mn-lt"/>
              </a:rPr>
              <a:t>Journal of Computing in Higher Education </a:t>
            </a:r>
            <a:r>
              <a:rPr lang="en-US" sz="1700">
                <a:solidFill>
                  <a:srgbClr val="333333"/>
                </a:solidFill>
                <a:ea typeface="+mn-lt"/>
                <a:cs typeface="+mn-lt"/>
              </a:rPr>
              <a:t>(2023). </a:t>
            </a:r>
            <a:r>
              <a:rPr lang="en-US" sz="1700">
                <a:solidFill>
                  <a:srgbClr val="333333"/>
                </a:solidFill>
                <a:ea typeface="+mn-lt"/>
                <a:cs typeface="+mn-lt"/>
                <a:hlinkClick r:id="rId4"/>
              </a:rPr>
              <a:t>https://doi.org/10.1007/s12528-023-09359-0</a:t>
            </a:r>
            <a:r>
              <a:rPr lang="en-US" sz="1700">
                <a:solidFill>
                  <a:srgbClr val="333333"/>
                </a:solidFill>
                <a:ea typeface="+mn-lt"/>
                <a:cs typeface="+mn-lt"/>
              </a:rPr>
              <a:t> </a:t>
            </a:r>
          </a:p>
          <a:p>
            <a:pPr>
              <a:lnSpc>
                <a:spcPct val="120000"/>
              </a:lnSpc>
            </a:pPr>
            <a:r>
              <a:rPr lang="en-GB" altLang="en-US" sz="1700"/>
              <a:t>Finkelstein, V. (2001) The Social Model of disability repossessed. </a:t>
            </a:r>
            <a:r>
              <a:rPr lang="en-GB" sz="1700">
                <a:hlinkClick r:id="rId5"/>
              </a:rPr>
              <a:t>https://disability-studies.leeds.ac.uk/wp-content/uploads/sites/40/library/finkelstein-soc-mod-repossessed.pdf</a:t>
            </a:r>
            <a:endParaRPr lang="en-GB" altLang="en-US" sz="1700"/>
          </a:p>
          <a:p>
            <a:pPr>
              <a:lnSpc>
                <a:spcPct val="120000"/>
              </a:lnSpc>
            </a:pPr>
            <a:r>
              <a:rPr lang="en-GB" sz="1600"/>
              <a:t>Grimes, S., </a:t>
            </a:r>
            <a:r>
              <a:rPr lang="en-GB" sz="1600" i="1"/>
              <a:t> et. al</a:t>
            </a:r>
            <a:r>
              <a:rPr lang="en-GB" sz="1600"/>
              <a:t>. (2017) Non-disclosing students with disabilities or learning challenges: characteristics and size of a hidden population. </a:t>
            </a:r>
            <a:r>
              <a:rPr lang="en-GB" sz="1600">
                <a:hlinkClick r:id="rId6"/>
              </a:rPr>
              <a:t>https://doi.org/10.1007/s13384-017-0242-y</a:t>
            </a:r>
            <a:r>
              <a:rPr lang="en-GB" sz="1600"/>
              <a:t> </a:t>
            </a:r>
            <a:endParaRPr lang="en-GB" altLang="en-US" sz="1600"/>
          </a:p>
          <a:p>
            <a:pPr>
              <a:lnSpc>
                <a:spcPct val="120000"/>
              </a:lnSpc>
            </a:pPr>
            <a:r>
              <a:rPr lang="en-GB" sz="1700"/>
              <a:t>Office for Students (2020) ‘Digital poverty’ risks leaving students behind. </a:t>
            </a:r>
            <a:r>
              <a:rPr lang="en-GB" sz="1700">
                <a:hlinkClick r:id="rId7"/>
              </a:rPr>
              <a:t>https://www.officeforstudents.org.uk/news-blog-and-events/press-and-media/digital-poverty-risks-leaving-students-behind/</a:t>
            </a:r>
            <a:r>
              <a:rPr lang="en-GB" sz="1700"/>
              <a:t> </a:t>
            </a:r>
            <a:endParaRPr lang="en-GB" sz="1700">
              <a:effectLst/>
            </a:endParaRPr>
          </a:p>
          <a:p>
            <a:pPr>
              <a:lnSpc>
                <a:spcPct val="120000"/>
              </a:lnSpc>
            </a:pPr>
            <a:r>
              <a:rPr lang="en-GB" sz="1700">
                <a:effectLst/>
              </a:rPr>
              <a:t>University of Glasgow (2021) Accessible and Inclusive Learning Policy. Glasgow: University of Glasgow. </a:t>
            </a:r>
            <a:r>
              <a:rPr lang="en-GB" sz="1700">
                <a:effectLst/>
                <a:hlinkClick r:id="rId8"/>
              </a:rPr>
              <a:t>https://www.gla.ac.uk/media/Media_543881_smxx.pdf</a:t>
            </a:r>
            <a:endParaRPr lang="en-GB" sz="1700">
              <a:effectLst/>
            </a:endParaRPr>
          </a:p>
          <a:p>
            <a:pPr>
              <a:lnSpc>
                <a:spcPct val="120000"/>
              </a:lnSpc>
            </a:pPr>
            <a:r>
              <a:rPr lang="en-GB" sz="1700" b="0" i="0" err="1">
                <a:solidFill>
                  <a:srgbClr val="333333"/>
                </a:solidFill>
                <a:effectLst/>
              </a:rPr>
              <a:t>Ulriksen</a:t>
            </a:r>
            <a:r>
              <a:rPr lang="en-GB" sz="1700" b="0" i="0">
                <a:solidFill>
                  <a:srgbClr val="333333"/>
                </a:solidFill>
                <a:effectLst/>
              </a:rPr>
              <a:t>, l. (2009) The implied student, </a:t>
            </a:r>
            <a:r>
              <a:rPr lang="en-GB" sz="1700" b="0" i="1">
                <a:solidFill>
                  <a:srgbClr val="333333"/>
                </a:solidFill>
                <a:effectLst/>
              </a:rPr>
              <a:t>Studies in Higher Education</a:t>
            </a:r>
            <a:r>
              <a:rPr lang="en-GB" sz="1700" b="0" i="0">
                <a:solidFill>
                  <a:srgbClr val="333333"/>
                </a:solidFill>
                <a:effectLst/>
              </a:rPr>
              <a:t>, 34:5, 517-532, DOI: </a:t>
            </a:r>
            <a:r>
              <a:rPr lang="en-GB" sz="1700" b="0" i="0" u="sng">
                <a:solidFill>
                  <a:srgbClr val="333333"/>
                </a:solidFill>
                <a:effectLst/>
                <a:hlinkClick r:id="rId9"/>
              </a:rPr>
              <a:t>10.1080/03075070802597135</a:t>
            </a:r>
            <a:endParaRPr lang="en-GB" sz="1700" b="0" i="0" u="sng">
              <a:solidFill>
                <a:srgbClr val="333333"/>
              </a:solidFill>
              <a:effectLst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A61135-CF41-8E2E-3B20-C31BFAE9B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8DA9DAA-006C-4F4B-980E-E3DF019B24E2}" type="slidenum">
              <a:rPr lang="en-GB" noProof="0" smtClean="0"/>
              <a:t>28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2881878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5A2793A-F6E0-12C7-8FAF-9E55B1673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Before we begin…</a:t>
            </a:r>
          </a:p>
        </p:txBody>
      </p:sp>
      <p:pic>
        <p:nvPicPr>
          <p:cNvPr id="9" name="Picture 8" descr="A QR code with a white background">
            <a:hlinkClick r:id="rId3"/>
            <a:extLst>
              <a:ext uri="{FF2B5EF4-FFF2-40B4-BE49-F238E27FC236}">
                <a16:creationId xmlns:a16="http://schemas.microsoft.com/office/drawing/2014/main" id="{EBF12765-5C5D-BB34-D836-E5F75AB7B3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7151" y="1394670"/>
            <a:ext cx="5257698" cy="5257698"/>
          </a:xfrm>
          <a:prstGeom prst="rect">
            <a:avLst/>
          </a:prstGeom>
        </p:spPr>
      </p:pic>
      <p:sp>
        <p:nvSpPr>
          <p:cNvPr id="10" name="Slide Number Placeholder 3">
            <a:extLst>
              <a:ext uri="{FF2B5EF4-FFF2-40B4-BE49-F238E27FC236}">
                <a16:creationId xmlns:a16="http://schemas.microsoft.com/office/drawing/2014/main" id="{71A91426-622A-76DF-AD6D-01AB76801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noProof="0" smtClean="0"/>
              <a:pPr rtl="0">
                <a:spcAft>
                  <a:spcPts val="600"/>
                </a:spcAft>
              </a:pPr>
              <a:t>3</a:t>
            </a:fld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6360339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115FF41-AFA4-4D25-AB42-AB034F4B4F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4672" y="1335024"/>
            <a:ext cx="6581549" cy="1179576"/>
          </a:xfrm>
        </p:spPr>
        <p:txBody>
          <a:bodyPr rtlCol="0">
            <a:normAutofit fontScale="90000"/>
          </a:bodyPr>
          <a:lstStyle/>
          <a:p>
            <a:pPr rtl="0"/>
            <a:r>
              <a:rPr lang="en-GB" sz="4800"/>
              <a:t>Why digital accessibility?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881FA9-F3B0-4912-B0E1-352094195C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GB"/>
              <a:t>It’s the right thing to do!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It’s the law (Digital Accessibility Regulations 2018)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/>
              <a:t>It's </a:t>
            </a:r>
            <a:r>
              <a:rPr lang="en-GB" err="1"/>
              <a:t>UoG</a:t>
            </a:r>
            <a:r>
              <a:rPr lang="en-GB"/>
              <a:t> policy (</a:t>
            </a:r>
            <a:r>
              <a:rPr lang="en-GB">
                <a:hlinkClick r:id="rId3"/>
              </a:rPr>
              <a:t>Accessible and Inclusive Learning Policy</a:t>
            </a:r>
            <a:r>
              <a:rPr lang="en-GB"/>
              <a:t>)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GB" sz="2000"/>
              <a:t>T</a:t>
            </a:r>
            <a:r>
              <a:rPr lang="en-GB"/>
              <a:t>echnical or pedagogical (or both, or something else?) (Coughlan, et al, 2019)</a:t>
            </a:r>
            <a:endParaRPr lang="en-GB" sz="2000"/>
          </a:p>
          <a:p>
            <a:pPr rtl="0"/>
            <a:endParaRPr lang="en-GB"/>
          </a:p>
        </p:txBody>
      </p:sp>
      <p:pic>
        <p:nvPicPr>
          <p:cNvPr id="8" name="Picture Placeholder 7" descr="Pixel park landscape">
            <a:extLst>
              <a:ext uri="{FF2B5EF4-FFF2-40B4-BE49-F238E27FC236}">
                <a16:creationId xmlns:a16="http://schemas.microsoft.com/office/drawing/2014/main" id="{B53D1AAB-32B2-4F04-828F-AB1C758AF00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/>
          <a:srcRect l="21872" r="21872"/>
          <a:stretch/>
        </p:blipFill>
        <p:spPr/>
      </p:pic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6AE2454-CE9A-4A6B-AB5A-349E0D967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8DA9DAA-006C-4F4B-980E-E3DF019B24E2}" type="slidenum">
              <a:rPr lang="en-GB" smtClean="0"/>
              <a:pPr rtl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3452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287FE-1EFA-4C15-BFDD-1EE3F2D37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GB"/>
              <a:t>Who might face digital barriers?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BDB1E1-1E05-860A-BB06-4C042E0C40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en-GB" b="0"/>
              <a:t>Parents and carers (</a:t>
            </a:r>
            <a:r>
              <a:rPr lang="en-GB" b="0">
                <a:hlinkClick r:id="rId3"/>
              </a:rPr>
              <a:t>Fensie et al, 2023</a:t>
            </a:r>
            <a:r>
              <a:rPr lang="en-GB" b="0"/>
              <a:t>)</a:t>
            </a:r>
          </a:p>
        </p:txBody>
      </p:sp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F412B74E-99A5-6D79-2206-5B8D1B3982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1444625" y="3402277"/>
            <a:ext cx="2835275" cy="1890183"/>
          </a:xfr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6E87FD8-3630-8671-8293-78436DCA372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/>
          </a:bodyPr>
          <a:lstStyle/>
          <a:p>
            <a:r>
              <a:rPr lang="en-GB" b="0"/>
              <a:t>Disabled people (</a:t>
            </a:r>
            <a:r>
              <a:rPr lang="en-GB" b="0">
                <a:hlinkClick r:id="rId5"/>
              </a:rPr>
              <a:t>Coughlan, 2021</a:t>
            </a:r>
            <a:r>
              <a:rPr lang="en-GB" b="0"/>
              <a:t>)</a:t>
            </a:r>
          </a:p>
        </p:txBody>
      </p:sp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A5AAB430-92B0-795D-9A58-3EE6B257C2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6"/>
          <a:stretch>
            <a:fillRect/>
          </a:stretch>
        </p:blipFill>
        <p:spPr>
          <a:xfrm>
            <a:off x="4983163" y="3402647"/>
            <a:ext cx="2835275" cy="1889444"/>
          </a:xfrm>
        </p:spPr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3F782AD-4DA4-81DF-FC2C-5A5E53938E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31352" y="1563077"/>
            <a:ext cx="2834640" cy="1030104"/>
          </a:xfrm>
        </p:spPr>
        <p:txBody>
          <a:bodyPr>
            <a:normAutofit fontScale="85000" lnSpcReduction="20000"/>
          </a:bodyPr>
          <a:lstStyle/>
          <a:p>
            <a:r>
              <a:rPr lang="en-GB" b="0"/>
              <a:t>Students facing “digital poverty” (</a:t>
            </a:r>
            <a:r>
              <a:rPr lang="en-GB" b="0">
                <a:hlinkClick r:id="rId7"/>
              </a:rPr>
              <a:t>Office for Students, 2020</a:t>
            </a:r>
            <a:r>
              <a:rPr lang="en-GB" b="0"/>
              <a:t>)</a:t>
            </a:r>
          </a:p>
        </p:txBody>
      </p:sp>
      <p:pic>
        <p:nvPicPr>
          <p:cNvPr id="19" name="Content Placeholder 18">
            <a:extLst>
              <a:ext uri="{FF2B5EF4-FFF2-40B4-BE49-F238E27FC236}">
                <a16:creationId xmlns:a16="http://schemas.microsoft.com/office/drawing/2014/main" id="{63D8DE11-7C38-48C3-728D-6B36CAD5FF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8"/>
          <a:stretch>
            <a:fillRect/>
          </a:stretch>
        </p:blipFill>
        <p:spPr>
          <a:xfrm>
            <a:off x="8531352" y="3529674"/>
            <a:ext cx="2835275" cy="1890183"/>
          </a:xfr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E31DF2-0419-4016-924C-21929AC1EBF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 rtlCol="0"/>
          <a:lstStyle/>
          <a:p>
            <a:pPr rtl="0"/>
            <a:fld id="{D8DA9DAA-006C-4F4B-980E-E3DF019B24E2}" type="slidenum">
              <a:rPr lang="en-GB" smtClean="0"/>
              <a:pPr rtl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028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287FE-1EFA-4C15-BFDD-1EE3F2D37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rtlCol="0" anchor="ctr">
            <a:normAutofit/>
          </a:bodyPr>
          <a:lstStyle/>
          <a:p>
            <a:pPr rtl="0"/>
            <a:r>
              <a:rPr lang="en-GB"/>
              <a:t>What does “disabled” mean, anyway?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8679ECB-3548-BAF0-46CD-87D36AD9E1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444752" y="1825625"/>
            <a:ext cx="4553712" cy="4351338"/>
          </a:xfrm>
        </p:spPr>
        <p:txBody>
          <a:bodyPr>
            <a:normAutofit/>
          </a:bodyPr>
          <a:lstStyle/>
          <a:p>
            <a:r>
              <a:rPr lang="en-GB"/>
              <a:t>The “social model” of disability says that people who have an “impairment” are disabled not by their bodies or minds, but by external barriers. (</a:t>
            </a:r>
            <a:r>
              <a:rPr lang="en-GB" altLang="en-US"/>
              <a:t>Finkelstein, 2001) </a:t>
            </a:r>
            <a:endParaRPr lang="en-GB"/>
          </a:p>
          <a:p>
            <a:r>
              <a:rPr lang="en-GB"/>
              <a:t>These barriers could be social, physical, educational, digital.</a:t>
            </a:r>
          </a:p>
        </p:txBody>
      </p:sp>
      <p:pic>
        <p:nvPicPr>
          <p:cNvPr id="1026" name="Picture 2" descr="Symbols representing wheelchair users, neurodivergent people, sign language interpreting, and a person with a stick">
            <a:extLst>
              <a:ext uri="{FF2B5EF4-FFF2-40B4-BE49-F238E27FC236}">
                <a16:creationId xmlns:a16="http://schemas.microsoft.com/office/drawing/2014/main" id="{8F95BA7E-E7A0-B726-58ED-22DC416F7A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6035" y="1825625"/>
            <a:ext cx="4351338" cy="4351338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6" name="Slide Number Placeholder 5" hidden="1">
            <a:extLst>
              <a:ext uri="{FF2B5EF4-FFF2-40B4-BE49-F238E27FC236}">
                <a16:creationId xmlns:a16="http://schemas.microsoft.com/office/drawing/2014/main" id="{8DE31DF2-0419-4016-924C-21929AC1EBFC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</p:spPr>
        <p:txBody>
          <a:bodyPr rtlCol="0"/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smtClean="0"/>
              <a:pPr rtl="0">
                <a:spcAft>
                  <a:spcPts val="600"/>
                </a:spcAft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905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93ADE-5182-DC94-4E1A-D3A77FAA8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87425"/>
          </a:xfrm>
        </p:spPr>
        <p:txBody>
          <a:bodyPr/>
          <a:lstStyle/>
          <a:p>
            <a:r>
              <a:rPr lang="en-GB"/>
              <a:t>Disability vs Learning Challenge?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6EFB7B8-C13D-030B-EE75-D5E9A13EF8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2" y="1419225"/>
            <a:ext cx="9756648" cy="4770438"/>
          </a:xfrm>
        </p:spPr>
        <p:txBody>
          <a:bodyPr/>
          <a:lstStyle/>
          <a:p>
            <a:r>
              <a:rPr lang="en-GB"/>
              <a:t>“Research suggests that students do not consider their issues to fall under the term disability, resulting in a hidden population of students who could be better supported by their university.</a:t>
            </a:r>
            <a:r>
              <a:rPr lang="en-GB" b="1"/>
              <a:t>”  </a:t>
            </a:r>
            <a:r>
              <a:rPr lang="en-GB"/>
              <a:t>Grimes et. al. 2017. </a:t>
            </a:r>
          </a:p>
          <a:p>
            <a:r>
              <a:rPr lang="en-GB"/>
              <a:t>Using the ‘non-deficit language’, Learning Challenge, Grimes et. al. found the following non disclosure rates at Newcastle University NSW. 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B1047A4-B127-93DE-60D1-E16CFE48BAA4}"/>
              </a:ext>
            </a:extLst>
          </p:cNvPr>
          <p:cNvGraphicFramePr>
            <a:graphicFrameLocks noGrp="1"/>
          </p:cNvGraphicFramePr>
          <p:nvPr/>
        </p:nvGraphicFramePr>
        <p:xfrm>
          <a:off x="1829762" y="3166087"/>
          <a:ext cx="8790111" cy="27860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5032">
                  <a:extLst>
                    <a:ext uri="{9D8B030D-6E8A-4147-A177-3AD203B41FA5}">
                      <a16:colId xmlns:a16="http://schemas.microsoft.com/office/drawing/2014/main" val="930950498"/>
                    </a:ext>
                  </a:extLst>
                </a:gridCol>
                <a:gridCol w="2025079">
                  <a:extLst>
                    <a:ext uri="{9D8B030D-6E8A-4147-A177-3AD203B41FA5}">
                      <a16:colId xmlns:a16="http://schemas.microsoft.com/office/drawing/2014/main" val="353851794"/>
                    </a:ext>
                  </a:extLst>
                </a:gridCol>
              </a:tblGrid>
              <a:tr h="464339">
                <a:tc>
                  <a:txBody>
                    <a:bodyPr/>
                    <a:lstStyle/>
                    <a:p>
                      <a:r>
                        <a:rPr lang="en-GB"/>
                        <a:t>Learning Challenge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Nondisclosed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4303033"/>
                  </a:ext>
                </a:extLst>
              </a:tr>
              <a:tr h="464339">
                <a:tc>
                  <a:txBody>
                    <a:bodyPr/>
                    <a:lstStyle/>
                    <a:p>
                      <a:r>
                        <a:rPr lang="en-GB"/>
                        <a:t>Learning difficulties, e.g. dyslexia, Asperger’s Syndrome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57%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623512"/>
                  </a:ext>
                </a:extLst>
              </a:tr>
              <a:tr h="464339">
                <a:tc>
                  <a:txBody>
                    <a:bodyPr/>
                    <a:lstStyle/>
                    <a:p>
                      <a:r>
                        <a:rPr lang="en-GB"/>
                        <a:t>Ongoing medical condition, e.g. asthma and epilepsy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43%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9858894"/>
                  </a:ext>
                </a:extLst>
              </a:tr>
              <a:tr h="464339">
                <a:tc>
                  <a:txBody>
                    <a:bodyPr/>
                    <a:lstStyle/>
                    <a:p>
                      <a:r>
                        <a:rPr lang="en-GB"/>
                        <a:t>Mental health issues, e.g. anxiety and clinical depression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60%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6262197"/>
                  </a:ext>
                </a:extLst>
              </a:tr>
              <a:tr h="464339">
                <a:tc>
                  <a:txBody>
                    <a:bodyPr/>
                    <a:lstStyle/>
                    <a:p>
                      <a:r>
                        <a:rPr lang="en-GB"/>
                        <a:t>Physical disability, e.g. deafness, blindness and mobility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17%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9976211"/>
                  </a:ext>
                </a:extLst>
              </a:tr>
              <a:tr h="464339">
                <a:tc>
                  <a:txBody>
                    <a:bodyPr/>
                    <a:lstStyle/>
                    <a:p>
                      <a:r>
                        <a:rPr lang="en-GB"/>
                        <a:t>2 or more learning challenges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/>
                        <a:t>36%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7389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9847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93ADE-5182-DC94-4E1A-D3A77FAA87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987425"/>
          </a:xfrm>
        </p:spPr>
        <p:txBody>
          <a:bodyPr/>
          <a:lstStyle/>
          <a:p>
            <a:r>
              <a:rPr lang="en-GB"/>
              <a:t>Where do I come in?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320E926-E5A6-5D3A-B29A-5633D23D4E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444751" y="2505075"/>
            <a:ext cx="3810989" cy="3684588"/>
          </a:xfrm>
        </p:spPr>
        <p:txBody>
          <a:bodyPr/>
          <a:lstStyle/>
          <a:p>
            <a:r>
              <a:rPr lang="en-GB"/>
              <a:t>Reconsider the “implied student” (</a:t>
            </a:r>
            <a:r>
              <a:rPr lang="en-GB" sz="2000" b="0" i="0" err="1">
                <a:solidFill>
                  <a:srgbClr val="333333"/>
                </a:solidFill>
                <a:effectLst/>
              </a:rPr>
              <a:t>Ulriksen</a:t>
            </a:r>
            <a:r>
              <a:rPr lang="en-GB" sz="2000" b="0" i="0">
                <a:solidFill>
                  <a:srgbClr val="333333"/>
                </a:solidFill>
                <a:effectLst/>
              </a:rPr>
              <a:t>, 2009) </a:t>
            </a:r>
            <a:endParaRPr lang="en-GB"/>
          </a:p>
          <a:p>
            <a:r>
              <a:rPr lang="en-GB"/>
              <a:t>We all have a role to play to remove barriers.</a:t>
            </a:r>
          </a:p>
          <a:p>
            <a:r>
              <a:rPr lang="en-GB"/>
              <a:t>No magic wand!</a:t>
            </a:r>
          </a:p>
          <a:p>
            <a:r>
              <a:rPr lang="en-GB"/>
              <a:t>Perfection is the enemy of good.</a:t>
            </a:r>
          </a:p>
          <a:p>
            <a:r>
              <a:rPr lang="en-GB"/>
              <a:t>Accessibility is a journey, not a destination.</a:t>
            </a:r>
          </a:p>
        </p:txBody>
      </p:sp>
      <p:pic>
        <p:nvPicPr>
          <p:cNvPr id="7" name="Picture 6" descr="People in class">
            <a:extLst>
              <a:ext uri="{FF2B5EF4-FFF2-40B4-BE49-F238E27FC236}">
                <a16:creationId xmlns:a16="http://schemas.microsoft.com/office/drawing/2014/main" id="{09CE9BBA-35DE-72E2-7FDC-41D066F9C0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6666" y="2191265"/>
            <a:ext cx="5381052" cy="3587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8412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FDFB95-2803-4882-8DE6-333A75D37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401019" cy="1600200"/>
          </a:xfrm>
        </p:spPr>
        <p:txBody>
          <a:bodyPr rtlCol="0" anchor="b">
            <a:normAutofit/>
          </a:bodyPr>
          <a:lstStyle/>
          <a:p>
            <a:r>
              <a:rPr lang="en-GB"/>
              <a:t>Here's some we made earlier!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AFC25C2-2815-4A92-A043-0CEC83591A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443921"/>
            <a:ext cx="3932237" cy="342506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We have created some examples of badly designed documents.</a:t>
            </a:r>
          </a:p>
          <a:p>
            <a:r>
              <a:rPr lang="en-GB"/>
              <a:t>As we go along, we'll show you how to apply each principle.</a:t>
            </a:r>
          </a:p>
          <a:p>
            <a:r>
              <a:rPr lang="en-GB"/>
              <a:t>Use the QR code to navigate to Padlet.</a:t>
            </a:r>
          </a:p>
          <a:p>
            <a:r>
              <a:rPr lang="en-GB"/>
              <a:t>Pick one document to work on.</a:t>
            </a:r>
          </a:p>
        </p:txBody>
      </p:sp>
      <p:pic>
        <p:nvPicPr>
          <p:cNvPr id="11" name="Picture 10" descr="A qr code on a white background">
            <a:extLst>
              <a:ext uri="{FF2B5EF4-FFF2-40B4-BE49-F238E27FC236}">
                <a16:creationId xmlns:a16="http://schemas.microsoft.com/office/drawing/2014/main" id="{19E9CB7C-E63F-7B56-EA98-5DC3E53C25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5956" y="4500779"/>
            <a:ext cx="2189650" cy="2189650"/>
          </a:xfrm>
          <a:prstGeom prst="rect">
            <a:avLst/>
          </a:prstGeom>
        </p:spPr>
      </p:pic>
      <p:pic>
        <p:nvPicPr>
          <p:cNvPr id="4" name="Picture 3" descr="Anthea Turner, a glamorous blonde woman in a sparkly dress, holding a hand made model of a Tracey Island">
            <a:extLst>
              <a:ext uri="{FF2B5EF4-FFF2-40B4-BE49-F238E27FC236}">
                <a16:creationId xmlns:a16="http://schemas.microsoft.com/office/drawing/2014/main" id="{9643D37E-848E-08D4-9561-4B0D991177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84807" y="-1"/>
            <a:ext cx="4807193" cy="481709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2F87BD0-D832-067F-2BC2-3B55B8B87366}"/>
              </a:ext>
            </a:extLst>
          </p:cNvPr>
          <p:cNvSpPr txBox="1"/>
          <p:nvPr/>
        </p:nvSpPr>
        <p:spPr>
          <a:xfrm>
            <a:off x="6331931" y="5479053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800" dirty="0"/>
              <a:t>https://tinyurl.com/4z6x96uu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E0D311A-C366-4A86-9404-C0F5CBF9C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rtlCol="0" anchor="ctr">
            <a:normAutofit/>
          </a:bodyPr>
          <a:lstStyle/>
          <a:p>
            <a:pPr rtl="0">
              <a:spcAft>
                <a:spcPts val="600"/>
              </a:spcAft>
            </a:pPr>
            <a:fld id="{D8DA9DAA-006C-4F4B-980E-E3DF019B24E2}" type="slidenum">
              <a:rPr lang="en-GB" smtClean="0"/>
              <a:pPr rtl="0">
                <a:spcAft>
                  <a:spcPts val="600"/>
                </a:spcAft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302077"/>
      </p:ext>
    </p:extLst>
  </p:cSld>
  <p:clrMapOvr>
    <a:masterClrMapping/>
  </p:clrMapOvr>
</p:sld>
</file>

<file path=ppt/theme/theme1.xml><?xml version="1.0" encoding="utf-8"?>
<a:theme xmlns:a="http://schemas.openxmlformats.org/drawingml/2006/main" name="GradientUnivers">
  <a:themeElements>
    <a:clrScheme name="Gradient">
      <a:dk1>
        <a:sysClr val="windowText" lastClr="000000"/>
      </a:dk1>
      <a:lt1>
        <a:sysClr val="window" lastClr="FFFFFF"/>
      </a:lt1>
      <a:dk2>
        <a:srgbClr val="10013F"/>
      </a:dk2>
      <a:lt2>
        <a:srgbClr val="F2F0FF"/>
      </a:lt2>
      <a:accent1>
        <a:srgbClr val="814DFF"/>
      </a:accent1>
      <a:accent2>
        <a:srgbClr val="243FFF"/>
      </a:accent2>
      <a:accent3>
        <a:srgbClr val="FF83B6"/>
      </a:accent3>
      <a:accent4>
        <a:srgbClr val="FF9022"/>
      </a:accent4>
      <a:accent5>
        <a:srgbClr val="FF1F85"/>
      </a:accent5>
      <a:accent6>
        <a:srgbClr val="1A98FF"/>
      </a:accent6>
      <a:hlink>
        <a:srgbClr val="0563C1"/>
      </a:hlink>
      <a:folHlink>
        <a:srgbClr val="954F72"/>
      </a:folHlink>
    </a:clrScheme>
    <a:fontScheme name="Univers">
      <a:majorFont>
        <a:latin typeface="Univers"/>
        <a:ea typeface=""/>
        <a:cs typeface=""/>
      </a:majorFont>
      <a:minorFont>
        <a:latin typeface="Univer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8167186_TF89338750_Win32" id="{41E8F413-9A18-4BDF-B28A-7CD5BF285DD4}" vid="{F5763C4E-78C1-4EFB-B9F5-2F4B07C76DB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{09942ED1-79FB-4C34-9C91-898EE71F6994}tf89338750_win32</Template>
  <TotalTime>0</TotalTime>
  <Words>1349</Words>
  <Application>Microsoft Office PowerPoint</Application>
  <PresentationFormat>Widescreen</PresentationFormat>
  <Paragraphs>188</Paragraphs>
  <Slides>28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Arial,Sans-Serif</vt:lpstr>
      <vt:lpstr>Arial</vt:lpstr>
      <vt:lpstr>Calibri</vt:lpstr>
      <vt:lpstr>Courier New</vt:lpstr>
      <vt:lpstr>Univers</vt:lpstr>
      <vt:lpstr>GradientUnivers</vt:lpstr>
      <vt:lpstr>Digital Accessibility for beginners and improvers</vt:lpstr>
      <vt:lpstr>What we’ll cover today</vt:lpstr>
      <vt:lpstr>Before we begin…</vt:lpstr>
      <vt:lpstr>Why digital accessibility?</vt:lpstr>
      <vt:lpstr>Who might face digital barriers?</vt:lpstr>
      <vt:lpstr>What does “disabled” mean, anyway?</vt:lpstr>
      <vt:lpstr>Disability vs Learning Challenge?</vt:lpstr>
      <vt:lpstr>Where do I come in?</vt:lpstr>
      <vt:lpstr>Here's some we made earlier!</vt:lpstr>
      <vt:lpstr>SCULPT principles</vt:lpstr>
      <vt:lpstr>Types of files</vt:lpstr>
      <vt:lpstr>SCULPT principle 1: Structure</vt:lpstr>
      <vt:lpstr>SCULPT principle 2: Colour and contrast</vt:lpstr>
      <vt:lpstr>SCULPT principle 3: Use of images</vt:lpstr>
      <vt:lpstr>Let’s practice…</vt:lpstr>
      <vt:lpstr>SCULPT principle 4: Links</vt:lpstr>
      <vt:lpstr>SCULPT principle 5: Plain English</vt:lpstr>
      <vt:lpstr>SCULPT principle 6: Table structure</vt:lpstr>
      <vt:lpstr>Science, Technology, Engineering and Maths (STEM)</vt:lpstr>
      <vt:lpstr>LaTeX accessibility New!</vt:lpstr>
      <vt:lpstr>How to check document accessibility </vt:lpstr>
      <vt:lpstr>Anthology Ally on Moodle</vt:lpstr>
      <vt:lpstr>Use Ally to check your content</vt:lpstr>
      <vt:lpstr>Example of Moodle Ally score</vt:lpstr>
      <vt:lpstr>Microsoft Accessibility checker</vt:lpstr>
      <vt:lpstr>Audio and Video</vt:lpstr>
      <vt:lpstr>Before you leave…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 Accessibility for beginners and improvers</dc:title>
  <dc:creator/>
  <cp:revision>1</cp:revision>
  <dcterms:created xsi:type="dcterms:W3CDTF">2024-03-27T09:20:15Z</dcterms:created>
  <dcterms:modified xsi:type="dcterms:W3CDTF">2024-10-24T14:38:37Z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