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4"/>
  </p:sldMasterIdLst>
  <p:notesMasterIdLst>
    <p:notesMasterId r:id="rId17"/>
  </p:notesMasterIdLst>
  <p:sldIdLst>
    <p:sldId id="696" r:id="rId5"/>
    <p:sldId id="710" r:id="rId6"/>
    <p:sldId id="708" r:id="rId7"/>
    <p:sldId id="711" r:id="rId8"/>
    <p:sldId id="712" r:id="rId9"/>
    <p:sldId id="713" r:id="rId10"/>
    <p:sldId id="715" r:id="rId11"/>
    <p:sldId id="707" r:id="rId12"/>
    <p:sldId id="716" r:id="rId13"/>
    <p:sldId id="721" r:id="rId14"/>
    <p:sldId id="718" r:id="rId15"/>
    <p:sldId id="720" r:id="rId16"/>
  </p:sldIdLst>
  <p:sldSz cx="12192000" cy="6858000"/>
  <p:notesSz cx="9926638" cy="6797675"/>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60033"/>
    <a:srgbClr val="522958"/>
    <a:srgbClr val="CC99FF"/>
    <a:srgbClr val="361B00"/>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4632F110-3E9E-8B5C-AD83-3B53D2BB4F63}" v="49" dt="2024-09-05T11:35:32.177"/>
    <p1510:client id="{7C8E54D9-CE93-4CB3-5F48-F7AE84FF2037}" v="2" dt="2024-09-05T07:46:03.694"/>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541" autoAdjust="0"/>
    <p:restoredTop sz="47826" autoAdjust="0"/>
  </p:normalViewPr>
  <p:slideViewPr>
    <p:cSldViewPr snapToGrid="0">
      <p:cViewPr varScale="1">
        <p:scale>
          <a:sx n="54" d="100"/>
          <a:sy n="54" d="100"/>
        </p:scale>
        <p:origin x="2646" y="72"/>
      </p:cViewPr>
      <p:guideLst/>
    </p:cSldViewPr>
  </p:slideViewPr>
  <p:outlineViewPr>
    <p:cViewPr>
      <p:scale>
        <a:sx n="33" d="100"/>
        <a:sy n="33" d="100"/>
      </p:scale>
      <p:origin x="0" y="0"/>
    </p:cViewPr>
  </p:outlin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elena Knapton" userId="S::knaptonp@edgehill.ac.uk::805d2a76-3311-4faa-8b88-a2f41ff8672b" providerId="AD" clId="Web-{4632F110-3E9E-8B5C-AD83-3B53D2BB4F63}"/>
    <pc:docChg chg="modSld sldOrd">
      <pc:chgData name="Helena Knapton" userId="S::knaptonp@edgehill.ac.uk::805d2a76-3311-4faa-8b88-a2f41ff8672b" providerId="AD" clId="Web-{4632F110-3E9E-8B5C-AD83-3B53D2BB4F63}" dt="2024-09-05T11:35:32.177" v="46"/>
      <pc:docMkLst>
        <pc:docMk/>
      </pc:docMkLst>
      <pc:sldChg chg="addSp delSp modSp">
        <pc:chgData name="Helena Knapton" userId="S::knaptonp@edgehill.ac.uk::805d2a76-3311-4faa-8b88-a2f41ff8672b" providerId="AD" clId="Web-{4632F110-3E9E-8B5C-AD83-3B53D2BB4F63}" dt="2024-09-05T11:27:19.116" v="31"/>
        <pc:sldMkLst>
          <pc:docMk/>
          <pc:sldMk cId="3356832445" sldId="708"/>
        </pc:sldMkLst>
        <pc:picChg chg="del">
          <ac:chgData name="Helena Knapton" userId="S::knaptonp@edgehill.ac.uk::805d2a76-3311-4faa-8b88-a2f41ff8672b" providerId="AD" clId="Web-{4632F110-3E9E-8B5C-AD83-3B53D2BB4F63}" dt="2024-09-05T11:23:57.016" v="0"/>
          <ac:picMkLst>
            <pc:docMk/>
            <pc:sldMk cId="3356832445" sldId="708"/>
            <ac:picMk id="2" creationId="{C2EFE6D1-79ED-9DA0-714A-299BC1272F44}"/>
          </ac:picMkLst>
        </pc:picChg>
        <pc:picChg chg="add mod">
          <ac:chgData name="Helena Knapton" userId="S::knaptonp@edgehill.ac.uk::805d2a76-3311-4faa-8b88-a2f41ff8672b" providerId="AD" clId="Web-{4632F110-3E9E-8B5C-AD83-3B53D2BB4F63}" dt="2024-09-05T11:27:19.116" v="31"/>
          <ac:picMkLst>
            <pc:docMk/>
            <pc:sldMk cId="3356832445" sldId="708"/>
            <ac:picMk id="3" creationId="{A97B5C68-87E5-4BC8-97B5-619C0E4DEB3E}"/>
          </ac:picMkLst>
        </pc:picChg>
      </pc:sldChg>
      <pc:sldChg chg="modSp">
        <pc:chgData name="Helena Knapton" userId="S::knaptonp@edgehill.ac.uk::805d2a76-3311-4faa-8b88-a2f41ff8672b" providerId="AD" clId="Web-{4632F110-3E9E-8B5C-AD83-3B53D2BB4F63}" dt="2024-09-05T11:34:29.534" v="44"/>
        <pc:sldMkLst>
          <pc:docMk/>
          <pc:sldMk cId="724773091" sldId="715"/>
        </pc:sldMkLst>
        <pc:spChg chg="ord">
          <ac:chgData name="Helena Knapton" userId="S::knaptonp@edgehill.ac.uk::805d2a76-3311-4faa-8b88-a2f41ff8672b" providerId="AD" clId="Web-{4632F110-3E9E-8B5C-AD83-3B53D2BB4F63}" dt="2024-09-05T11:34:29.534" v="44"/>
          <ac:spMkLst>
            <pc:docMk/>
            <pc:sldMk cId="724773091" sldId="715"/>
            <ac:spMk id="2" creationId="{D7D221C5-FE59-096D-5EB8-E5F47D7AADB6}"/>
          </ac:spMkLst>
        </pc:spChg>
        <pc:spChg chg="ord">
          <ac:chgData name="Helena Knapton" userId="S::knaptonp@edgehill.ac.uk::805d2a76-3311-4faa-8b88-a2f41ff8672b" providerId="AD" clId="Web-{4632F110-3E9E-8B5C-AD83-3B53D2BB4F63}" dt="2024-09-05T11:33:38.658" v="43"/>
          <ac:spMkLst>
            <pc:docMk/>
            <pc:sldMk cId="724773091" sldId="715"/>
            <ac:spMk id="5" creationId="{55177B58-F51E-4A88-BA74-83B9397F37E1}"/>
          </ac:spMkLst>
        </pc:spChg>
      </pc:sldChg>
      <pc:sldChg chg="addSp delSp modSp">
        <pc:chgData name="Helena Knapton" userId="S::knaptonp@edgehill.ac.uk::805d2a76-3311-4faa-8b88-a2f41ff8672b" providerId="AD" clId="Web-{4632F110-3E9E-8B5C-AD83-3B53D2BB4F63}" dt="2024-09-05T11:25:47.879" v="21"/>
        <pc:sldMkLst>
          <pc:docMk/>
          <pc:sldMk cId="1829149592" sldId="720"/>
        </pc:sldMkLst>
        <pc:picChg chg="del mod">
          <ac:chgData name="Helena Knapton" userId="S::knaptonp@edgehill.ac.uk::805d2a76-3311-4faa-8b88-a2f41ff8672b" providerId="AD" clId="Web-{4632F110-3E9E-8B5C-AD83-3B53D2BB4F63}" dt="2024-09-05T11:24:44.361" v="4"/>
          <ac:picMkLst>
            <pc:docMk/>
            <pc:sldMk cId="1829149592" sldId="720"/>
            <ac:picMk id="2" creationId="{C2EFE6D1-79ED-9DA0-714A-299BC1272F44}"/>
          </ac:picMkLst>
        </pc:picChg>
        <pc:picChg chg="add mod">
          <ac:chgData name="Helena Knapton" userId="S::knaptonp@edgehill.ac.uk::805d2a76-3311-4faa-8b88-a2f41ff8672b" providerId="AD" clId="Web-{4632F110-3E9E-8B5C-AD83-3B53D2BB4F63}" dt="2024-09-05T11:25:47.879" v="21"/>
          <ac:picMkLst>
            <pc:docMk/>
            <pc:sldMk cId="1829149592" sldId="720"/>
            <ac:picMk id="3" creationId="{3B5643C8-4BCE-B127-3EF9-96FCF8B84431}"/>
          </ac:picMkLst>
        </pc:picChg>
      </pc:sldChg>
      <pc:sldChg chg="modSp ord">
        <pc:chgData name="Helena Knapton" userId="S::knaptonp@edgehill.ac.uk::805d2a76-3311-4faa-8b88-a2f41ff8672b" providerId="AD" clId="Web-{4632F110-3E9E-8B5C-AD83-3B53D2BB4F63}" dt="2024-09-05T11:35:32.177" v="46"/>
        <pc:sldMkLst>
          <pc:docMk/>
          <pc:sldMk cId="1489715380" sldId="721"/>
        </pc:sldMkLst>
        <pc:spChg chg="mod modVis">
          <ac:chgData name="Helena Knapton" userId="S::knaptonp@edgehill.ac.uk::805d2a76-3311-4faa-8b88-a2f41ff8672b" providerId="AD" clId="Web-{4632F110-3E9E-8B5C-AD83-3B53D2BB4F63}" dt="2024-09-05T11:32:05.202" v="40"/>
          <ac:spMkLst>
            <pc:docMk/>
            <pc:sldMk cId="1489715380" sldId="721"/>
            <ac:spMk id="5" creationId="{BD9B785B-31CB-E440-1F44-4B1AB8793E73}"/>
          </ac:spMkLst>
        </pc:spChg>
        <pc:spChg chg="ord">
          <ac:chgData name="Helena Knapton" userId="S::knaptonp@edgehill.ac.uk::805d2a76-3311-4faa-8b88-a2f41ff8672b" providerId="AD" clId="Web-{4632F110-3E9E-8B5C-AD83-3B53D2BB4F63}" dt="2024-09-05T11:30:01.933" v="32"/>
          <ac:spMkLst>
            <pc:docMk/>
            <pc:sldMk cId="1489715380" sldId="721"/>
            <ac:spMk id="8" creationId="{5BB97D70-1597-E243-1140-0A799C9753F9}"/>
          </ac:spMkLst>
        </pc:spChg>
        <pc:spChg chg="mod modVis">
          <ac:chgData name="Helena Knapton" userId="S::knaptonp@edgehill.ac.uk::805d2a76-3311-4faa-8b88-a2f41ff8672b" providerId="AD" clId="Web-{4632F110-3E9E-8B5C-AD83-3B53D2BB4F63}" dt="2024-09-05T11:35:32.177" v="46"/>
          <ac:spMkLst>
            <pc:docMk/>
            <pc:sldMk cId="1489715380" sldId="721"/>
            <ac:spMk id="10" creationId="{BA733693-EB9B-40F5-A30A-77BF9CAE39A5}"/>
          </ac:spMkLst>
        </pc:spChg>
        <pc:picChg chg="mod modVis">
          <ac:chgData name="Helena Knapton" userId="S::knaptonp@edgehill.ac.uk::805d2a76-3311-4faa-8b88-a2f41ff8672b" providerId="AD" clId="Web-{4632F110-3E9E-8B5C-AD83-3B53D2BB4F63}" dt="2024-09-05T11:34:56.738" v="45"/>
          <ac:picMkLst>
            <pc:docMk/>
            <pc:sldMk cId="1489715380" sldId="721"/>
            <ac:picMk id="11" creationId="{8F6FDB35-BBF7-4236-BF66-161CC7414E11}"/>
          </ac:picMkLst>
        </pc:picChg>
      </pc:sldChg>
    </pc:docChg>
  </pc:docChgLst>
  <pc:docChgLst>
    <pc:chgData name="Helena Knapton" userId="S::knaptonp@edgehill.ac.uk::805d2a76-3311-4faa-8b88-a2f41ff8672b" providerId="AD" clId="Web-{7C8E54D9-CE93-4CB3-5F48-F7AE84FF2037}"/>
    <pc:docChg chg="modSld">
      <pc:chgData name="Helena Knapton" userId="S::knaptonp@edgehill.ac.uk::805d2a76-3311-4faa-8b88-a2f41ff8672b" providerId="AD" clId="Web-{7C8E54D9-CE93-4CB3-5F48-F7AE84FF2037}" dt="2024-09-05T07:46:03.694" v="1"/>
      <pc:docMkLst>
        <pc:docMk/>
      </pc:docMkLst>
      <pc:sldChg chg="modSp">
        <pc:chgData name="Helena Knapton" userId="S::knaptonp@edgehill.ac.uk::805d2a76-3311-4faa-8b88-a2f41ff8672b" providerId="AD" clId="Web-{7C8E54D9-CE93-4CB3-5F48-F7AE84FF2037}" dt="2024-09-05T07:46:03.694" v="1"/>
        <pc:sldMkLst>
          <pc:docMk/>
          <pc:sldMk cId="1325409896" sldId="696"/>
        </pc:sldMkLst>
        <pc:spChg chg="mod">
          <ac:chgData name="Helena Knapton" userId="S::knaptonp@edgehill.ac.uk::805d2a76-3311-4faa-8b88-a2f41ff8672b" providerId="AD" clId="Web-{7C8E54D9-CE93-4CB3-5F48-F7AE84FF2037}" dt="2024-09-05T07:46:03.694" v="1"/>
          <ac:spMkLst>
            <pc:docMk/>
            <pc:sldMk cId="1325409896" sldId="696"/>
            <ac:spMk id="10" creationId="{5E0E71DD-8059-4856-9C97-FA45F4DDA370}"/>
          </ac:spMkLst>
        </pc:spChg>
      </pc:sldChg>
    </pc:docChg>
  </pc:docChgLst>
  <pc:docChgLst>
    <pc:chgData name="Kate Stafford" userId="8fc4f1a7-43b6-4485-9aa7-f5beface3f70" providerId="ADAL" clId="{150AEC04-2E72-4921-9F7C-F21C871B5348}"/>
    <pc:docChg chg="modSld">
      <pc:chgData name="Kate Stafford" userId="8fc4f1a7-43b6-4485-9aa7-f5beface3f70" providerId="ADAL" clId="{150AEC04-2E72-4921-9F7C-F21C871B5348}" dt="2024-06-10T11:04:35.640" v="305" actId="20577"/>
      <pc:docMkLst>
        <pc:docMk/>
      </pc:docMkLst>
      <pc:sldChg chg="modSp mod">
        <pc:chgData name="Kate Stafford" userId="8fc4f1a7-43b6-4485-9aa7-f5beface3f70" providerId="ADAL" clId="{150AEC04-2E72-4921-9F7C-F21C871B5348}" dt="2024-06-10T11:04:22.673" v="211" actId="20577"/>
        <pc:sldMkLst>
          <pc:docMk/>
          <pc:sldMk cId="3077098158" sldId="707"/>
        </pc:sldMkLst>
        <pc:spChg chg="mod">
          <ac:chgData name="Kate Stafford" userId="8fc4f1a7-43b6-4485-9aa7-f5beface3f70" providerId="ADAL" clId="{150AEC04-2E72-4921-9F7C-F21C871B5348}" dt="2024-06-10T11:04:22.673" v="211" actId="20577"/>
          <ac:spMkLst>
            <pc:docMk/>
            <pc:sldMk cId="3077098158" sldId="707"/>
            <ac:spMk id="2" creationId="{D7D221C5-FE59-096D-5EB8-E5F47D7AADB6}"/>
          </ac:spMkLst>
        </pc:spChg>
      </pc:sldChg>
      <pc:sldChg chg="modSp mod">
        <pc:chgData name="Kate Stafford" userId="8fc4f1a7-43b6-4485-9aa7-f5beface3f70" providerId="ADAL" clId="{150AEC04-2E72-4921-9F7C-F21C871B5348}" dt="2024-06-10T11:02:39.006" v="2" actId="20577"/>
        <pc:sldMkLst>
          <pc:docMk/>
          <pc:sldMk cId="1017740452" sldId="711"/>
        </pc:sldMkLst>
        <pc:spChg chg="mod">
          <ac:chgData name="Kate Stafford" userId="8fc4f1a7-43b6-4485-9aa7-f5beface3f70" providerId="ADAL" clId="{150AEC04-2E72-4921-9F7C-F21C871B5348}" dt="2024-06-10T11:02:39.006" v="2" actId="20577"/>
          <ac:spMkLst>
            <pc:docMk/>
            <pc:sldMk cId="1017740452" sldId="711"/>
            <ac:spMk id="2" creationId="{D7D221C5-FE59-096D-5EB8-E5F47D7AADB6}"/>
          </ac:spMkLst>
        </pc:spChg>
      </pc:sldChg>
      <pc:sldChg chg="modSp mod">
        <pc:chgData name="Kate Stafford" userId="8fc4f1a7-43b6-4485-9aa7-f5beface3f70" providerId="ADAL" clId="{150AEC04-2E72-4921-9F7C-F21C871B5348}" dt="2024-06-10T11:02:57.147" v="6" actId="6549"/>
        <pc:sldMkLst>
          <pc:docMk/>
          <pc:sldMk cId="2612017865" sldId="712"/>
        </pc:sldMkLst>
        <pc:spChg chg="mod">
          <ac:chgData name="Kate Stafford" userId="8fc4f1a7-43b6-4485-9aa7-f5beface3f70" providerId="ADAL" clId="{150AEC04-2E72-4921-9F7C-F21C871B5348}" dt="2024-06-10T11:02:57.147" v="6" actId="6549"/>
          <ac:spMkLst>
            <pc:docMk/>
            <pc:sldMk cId="2612017865" sldId="712"/>
            <ac:spMk id="2" creationId="{D7D221C5-FE59-096D-5EB8-E5F47D7AADB6}"/>
          </ac:spMkLst>
        </pc:spChg>
      </pc:sldChg>
      <pc:sldChg chg="modSp mod">
        <pc:chgData name="Kate Stafford" userId="8fc4f1a7-43b6-4485-9aa7-f5beface3f70" providerId="ADAL" clId="{150AEC04-2E72-4921-9F7C-F21C871B5348}" dt="2024-06-10T11:03:33.940" v="114" actId="20577"/>
        <pc:sldMkLst>
          <pc:docMk/>
          <pc:sldMk cId="4246938445" sldId="713"/>
        </pc:sldMkLst>
        <pc:spChg chg="mod">
          <ac:chgData name="Kate Stafford" userId="8fc4f1a7-43b6-4485-9aa7-f5beface3f70" providerId="ADAL" clId="{150AEC04-2E72-4921-9F7C-F21C871B5348}" dt="2024-06-10T11:03:33.940" v="114" actId="20577"/>
          <ac:spMkLst>
            <pc:docMk/>
            <pc:sldMk cId="4246938445" sldId="713"/>
            <ac:spMk id="2" creationId="{D7D221C5-FE59-096D-5EB8-E5F47D7AADB6}"/>
          </ac:spMkLst>
        </pc:spChg>
      </pc:sldChg>
      <pc:sldChg chg="modSp mod">
        <pc:chgData name="Kate Stafford" userId="8fc4f1a7-43b6-4485-9aa7-f5beface3f70" providerId="ADAL" clId="{150AEC04-2E72-4921-9F7C-F21C871B5348}" dt="2024-06-10T11:04:08.986" v="206" actId="20577"/>
        <pc:sldMkLst>
          <pc:docMk/>
          <pc:sldMk cId="724773091" sldId="715"/>
        </pc:sldMkLst>
        <pc:spChg chg="mod">
          <ac:chgData name="Kate Stafford" userId="8fc4f1a7-43b6-4485-9aa7-f5beface3f70" providerId="ADAL" clId="{150AEC04-2E72-4921-9F7C-F21C871B5348}" dt="2024-06-10T11:04:08.986" v="206" actId="20577"/>
          <ac:spMkLst>
            <pc:docMk/>
            <pc:sldMk cId="724773091" sldId="715"/>
            <ac:spMk id="2" creationId="{D7D221C5-FE59-096D-5EB8-E5F47D7AADB6}"/>
          </ac:spMkLst>
        </pc:spChg>
      </pc:sldChg>
      <pc:sldChg chg="modSp mod">
        <pc:chgData name="Kate Stafford" userId="8fc4f1a7-43b6-4485-9aa7-f5beface3f70" providerId="ADAL" clId="{150AEC04-2E72-4921-9F7C-F21C871B5348}" dt="2024-06-10T11:04:35.640" v="305" actId="20577"/>
        <pc:sldMkLst>
          <pc:docMk/>
          <pc:sldMk cId="2379183371" sldId="716"/>
        </pc:sldMkLst>
        <pc:spChg chg="mod">
          <ac:chgData name="Kate Stafford" userId="8fc4f1a7-43b6-4485-9aa7-f5beface3f70" providerId="ADAL" clId="{150AEC04-2E72-4921-9F7C-F21C871B5348}" dt="2024-06-10T11:04:35.640" v="305" actId="20577"/>
          <ac:spMkLst>
            <pc:docMk/>
            <pc:sldMk cId="2379183371" sldId="716"/>
            <ac:spMk id="2" creationId="{D7D221C5-FE59-096D-5EB8-E5F47D7AADB6}"/>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4301543" cy="341064"/>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5622799" y="0"/>
            <a:ext cx="4301543" cy="341064"/>
          </a:xfrm>
          <a:prstGeom prst="rect">
            <a:avLst/>
          </a:prstGeom>
        </p:spPr>
        <p:txBody>
          <a:bodyPr vert="horz" lIns="91440" tIns="45720" rIns="91440" bIns="45720" rtlCol="0"/>
          <a:lstStyle>
            <a:lvl1pPr algn="r">
              <a:defRPr sz="1200"/>
            </a:lvl1pPr>
          </a:lstStyle>
          <a:p>
            <a:fld id="{6B2E227C-C8CB-4471-BEEE-A69B6630F78A}" type="datetimeFigureOut">
              <a:rPr lang="en-GB" smtClean="0"/>
              <a:t>05/09/2024</a:t>
            </a:fld>
            <a:endParaRPr lang="en-GB"/>
          </a:p>
        </p:txBody>
      </p:sp>
      <p:sp>
        <p:nvSpPr>
          <p:cNvPr id="4" name="Slide Image Placeholder 3"/>
          <p:cNvSpPr>
            <a:spLocks noGrp="1" noRot="1" noChangeAspect="1"/>
          </p:cNvSpPr>
          <p:nvPr>
            <p:ph type="sldImg" idx="2"/>
          </p:nvPr>
        </p:nvSpPr>
        <p:spPr>
          <a:xfrm>
            <a:off x="2925763" y="850900"/>
            <a:ext cx="4075112" cy="229235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992665" y="3271381"/>
            <a:ext cx="7941310" cy="2676585"/>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1" y="6456612"/>
            <a:ext cx="4301543" cy="341064"/>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5622799" y="6456612"/>
            <a:ext cx="4301543" cy="341064"/>
          </a:xfrm>
          <a:prstGeom prst="rect">
            <a:avLst/>
          </a:prstGeom>
        </p:spPr>
        <p:txBody>
          <a:bodyPr vert="horz" lIns="91440" tIns="45720" rIns="91440" bIns="45720" rtlCol="0" anchor="b"/>
          <a:lstStyle>
            <a:lvl1pPr algn="r">
              <a:defRPr sz="1200"/>
            </a:lvl1pPr>
          </a:lstStyle>
          <a:p>
            <a:fld id="{AEBCB2A0-0049-40A2-ACA7-25CEE127D04C}" type="slidenum">
              <a:rPr lang="en-GB" smtClean="0"/>
              <a:t>‹#›</a:t>
            </a:fld>
            <a:endParaRPr lang="en-GB"/>
          </a:p>
        </p:txBody>
      </p:sp>
    </p:spTree>
    <p:extLst>
      <p:ext uri="{BB962C8B-B14F-4D97-AF65-F5344CB8AC3E}">
        <p14:creationId xmlns:p14="http://schemas.microsoft.com/office/powerpoint/2010/main" val="114562204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25763" y="850900"/>
            <a:ext cx="4075112" cy="2292350"/>
          </a:xfrm>
        </p:spPr>
      </p:sp>
      <p:sp>
        <p:nvSpPr>
          <p:cNvPr id="3" name="Notes Placeholder 2"/>
          <p:cNvSpPr>
            <a:spLocks noGrp="1"/>
          </p:cNvSpPr>
          <p:nvPr>
            <p:ph type="body" idx="1"/>
          </p:nvPr>
        </p:nvSpPr>
        <p:spPr/>
        <p:txBody>
          <a:bodyPr/>
          <a:lstStyle/>
          <a:p>
            <a:pPr marL="285750" indent="-285750">
              <a:lnSpc>
                <a:spcPct val="200000"/>
              </a:lnSpc>
              <a:buFont typeface="Arial" panose="020B0604020202020204" pitchFamily="34" charset="0"/>
              <a:buChar char="•"/>
            </a:pPr>
            <a:r>
              <a:rPr lang="en-GB" sz="1200" dirty="0"/>
              <a:t>Professional and business communication in the world of work: the textbook</a:t>
            </a:r>
          </a:p>
          <a:p>
            <a:pPr marL="285750" indent="-285750">
              <a:lnSpc>
                <a:spcPct val="200000"/>
              </a:lnSpc>
              <a:buFont typeface="Arial" panose="020B0604020202020204" pitchFamily="34" charset="0"/>
              <a:buChar char="•"/>
            </a:pPr>
            <a:r>
              <a:rPr lang="en-GB" sz="1200" dirty="0"/>
              <a:t>The rise of ChatGPT and AI</a:t>
            </a:r>
          </a:p>
          <a:p>
            <a:pPr marL="285750" indent="-285750">
              <a:lnSpc>
                <a:spcPct val="200000"/>
              </a:lnSpc>
              <a:buFont typeface="Arial" panose="020B0604020202020204" pitchFamily="34" charset="0"/>
              <a:buChar char="•"/>
            </a:pPr>
            <a:r>
              <a:rPr lang="en-GB" sz="1200" dirty="0"/>
              <a:t>Shared commitment to student experience and individual areas of expertise</a:t>
            </a:r>
          </a:p>
          <a:p>
            <a:pPr marL="285750" indent="-285750">
              <a:lnSpc>
                <a:spcPct val="200000"/>
              </a:lnSpc>
              <a:buFont typeface="Arial" panose="020B0604020202020204" pitchFamily="34" charset="0"/>
              <a:buChar char="•"/>
            </a:pPr>
            <a:endParaRPr lang="en-GB" sz="1200" dirty="0"/>
          </a:p>
          <a:p>
            <a:pPr marL="0" indent="0">
              <a:lnSpc>
                <a:spcPct val="200000"/>
              </a:lnSpc>
              <a:buFont typeface="Arial" panose="020B0604020202020204" pitchFamily="34" charset="0"/>
              <a:buNone/>
            </a:pPr>
            <a:r>
              <a:rPr lang="en-GB" sz="1200" dirty="0"/>
              <a:t>ABSTRACT</a:t>
            </a:r>
          </a:p>
          <a:p>
            <a:pPr>
              <a:lnSpc>
                <a:spcPct val="115000"/>
              </a:lnSpc>
              <a:spcAft>
                <a:spcPts val="600"/>
              </a:spcAft>
            </a:pPr>
            <a:r>
              <a:rPr lang="en-US" sz="1800" dirty="0">
                <a:effectLst/>
                <a:latin typeface="Arial" panose="020B0604020202020204" pitchFamily="34" charset="0"/>
                <a:ea typeface="Aptos" panose="020B0004020202020204" pitchFamily="34" charset="0"/>
                <a:cs typeface="Times New Roman" panose="02020603050405020304" pitchFamily="18" charset="0"/>
              </a:rPr>
              <a:t>The third version of our text for students on </a:t>
            </a:r>
            <a:r>
              <a:rPr lang="en-US" sz="1800" i="1" dirty="0">
                <a:effectLst/>
                <a:latin typeface="Arial" panose="020B0604020202020204" pitchFamily="34" charset="0"/>
                <a:ea typeface="Aptos" panose="020B0004020202020204" pitchFamily="34" charset="0"/>
                <a:cs typeface="Times New Roman" panose="02020603050405020304" pitchFamily="18" charset="0"/>
              </a:rPr>
              <a:t>Professional and Business Communication </a:t>
            </a:r>
            <a:r>
              <a:rPr lang="en-US" sz="1800" dirty="0">
                <a:effectLst/>
                <a:latin typeface="Arial" panose="020B0604020202020204" pitchFamily="34" charset="0"/>
                <a:ea typeface="Aptos" panose="020B0004020202020204" pitchFamily="34" charset="0"/>
                <a:cs typeface="Times New Roman" panose="02020603050405020304" pitchFamily="18" charset="0"/>
              </a:rPr>
              <a:t>(Hartley, Knapton and Marriott, 2023) was published by Routledge in May 2023 from the manuscript we delivered in December 2022. Because of this timescale, we could not feature some of the post-ChatGPT developments that have become important, such as Microsoft Copilot or recent changes in patterns of hybrid working. This raises important questions:</a:t>
            </a:r>
            <a:endParaRPr lang="en-GB" sz="1800" dirty="0">
              <a:effectLst/>
              <a:latin typeface="Arial" panose="020B0604020202020204" pitchFamily="34" charset="0"/>
              <a:ea typeface="Aptos" panose="020B000402020202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en-US" sz="1800" dirty="0">
                <a:effectLst/>
                <a:latin typeface="Arial" panose="020B0604020202020204" pitchFamily="34" charset="0"/>
                <a:ea typeface="Calibri" panose="020F0502020204030204" pitchFamily="34" charset="0"/>
                <a:cs typeface="Times New Roman" panose="02020603050405020304" pitchFamily="18" charset="0"/>
              </a:rPr>
              <a:t>how much has changed in the worlds of business and the professions now that we are living in the ‘era of AI’ with the various (and some very different) predictions of likely futures? (e.g. Hobsbawm, 2022; Myerson and Ross, 2022; Susskind and Susskind, 2022; Suleyman, 2023).</a:t>
            </a:r>
            <a:endParaRPr lang="en-GB" sz="18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nSpc>
                <a:spcPct val="115000"/>
              </a:lnSpc>
              <a:spcAft>
                <a:spcPts val="800"/>
              </a:spcAft>
              <a:buFont typeface="Symbol" panose="05050102010706020507" pitchFamily="18" charset="2"/>
              <a:buChar char=""/>
            </a:pPr>
            <a:r>
              <a:rPr lang="en-US" sz="1800" dirty="0">
                <a:effectLst/>
                <a:latin typeface="Arial" panose="020B0604020202020204" pitchFamily="34" charset="0"/>
                <a:ea typeface="Calibri" panose="020F0502020204030204" pitchFamily="34" charset="0"/>
                <a:cs typeface="Times New Roman" panose="02020603050405020304" pitchFamily="18" charset="0"/>
              </a:rPr>
              <a:t>what implications do these changes have for the educational experience we offer our students? (e.g. </a:t>
            </a:r>
            <a:r>
              <a:rPr lang="en-US" sz="1800" dirty="0" err="1">
                <a:effectLst/>
                <a:latin typeface="Arial" panose="020B0604020202020204" pitchFamily="34" charset="0"/>
                <a:ea typeface="Calibri" panose="020F0502020204030204" pitchFamily="34" charset="0"/>
                <a:cs typeface="Times New Roman" panose="02020603050405020304" pitchFamily="18" charset="0"/>
              </a:rPr>
              <a:t>Beckingham</a:t>
            </a:r>
            <a:r>
              <a:rPr lang="en-US" sz="1800" dirty="0">
                <a:effectLst/>
                <a:latin typeface="Arial" panose="020B0604020202020204" pitchFamily="34" charset="0"/>
                <a:ea typeface="Calibri" panose="020F0502020204030204" pitchFamily="34" charset="0"/>
                <a:cs typeface="Times New Roman" panose="02020603050405020304" pitchFamily="18" charset="0"/>
              </a:rPr>
              <a:t> et al, 2024)</a:t>
            </a:r>
            <a:endParaRPr lang="en-GB" sz="1800"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600"/>
              </a:spcAft>
            </a:pPr>
            <a:r>
              <a:rPr lang="en-US" sz="1800" dirty="0">
                <a:effectLst/>
                <a:latin typeface="Arial" panose="020B0604020202020204" pitchFamily="34" charset="0"/>
                <a:ea typeface="Aptos" panose="020B0004020202020204" pitchFamily="34" charset="0"/>
                <a:cs typeface="Times New Roman" panose="02020603050405020304" pitchFamily="18" charset="0"/>
              </a:rPr>
              <a:t>In this workshop we will discuss the implications of recent developments in the world of work for our curriculum. </a:t>
            </a:r>
            <a:endParaRPr lang="en-GB" sz="1800" dirty="0">
              <a:effectLst/>
              <a:latin typeface="Arial" panose="020B0604020202020204" pitchFamily="34" charset="0"/>
              <a:ea typeface="Aptos" panose="020B0004020202020204" pitchFamily="34" charset="0"/>
              <a:cs typeface="Times New Roman" panose="02020603050405020304" pitchFamily="18" charset="0"/>
            </a:endParaRPr>
          </a:p>
          <a:p>
            <a:pPr>
              <a:lnSpc>
                <a:spcPct val="115000"/>
              </a:lnSpc>
              <a:spcAft>
                <a:spcPts val="600"/>
              </a:spcAft>
            </a:pPr>
            <a:r>
              <a:rPr lang="en-US" sz="1800" dirty="0">
                <a:effectLst/>
                <a:latin typeface="Arial" panose="020B0604020202020204" pitchFamily="34" charset="0"/>
                <a:ea typeface="Aptos" panose="020B0004020202020204" pitchFamily="34" charset="0"/>
                <a:cs typeface="Times New Roman" panose="02020603050405020304" pitchFamily="18" charset="0"/>
              </a:rPr>
              <a:t>We will focus on key questions, including the following:</a:t>
            </a:r>
            <a:endParaRPr lang="en-GB" sz="1800" dirty="0">
              <a:effectLst/>
              <a:latin typeface="Arial" panose="020B0604020202020204" pitchFamily="34" charset="0"/>
              <a:ea typeface="Aptos" panose="020B000402020202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en-US" sz="1800" dirty="0">
                <a:effectLst/>
                <a:latin typeface="Arial" panose="020B0604020202020204" pitchFamily="34" charset="0"/>
                <a:ea typeface="Calibri" panose="020F0502020204030204" pitchFamily="34" charset="0"/>
                <a:cs typeface="Times New Roman" panose="02020603050405020304" pitchFamily="18" charset="0"/>
              </a:rPr>
              <a:t>How and where will our students be working in the future?</a:t>
            </a:r>
            <a:endParaRPr lang="en-GB" sz="18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nSpc>
                <a:spcPct val="115000"/>
              </a:lnSpc>
              <a:buFont typeface="Symbol" panose="05050102010706020507" pitchFamily="18" charset="2"/>
              <a:buChar char=""/>
            </a:pPr>
            <a:r>
              <a:rPr lang="en-US" sz="1800" dirty="0">
                <a:effectLst/>
                <a:latin typeface="Arial" panose="020B0604020202020204" pitchFamily="34" charset="0"/>
                <a:ea typeface="Calibri" panose="020F0502020204030204" pitchFamily="34" charset="0"/>
                <a:cs typeface="Times New Roman" panose="02020603050405020304" pitchFamily="18" charset="0"/>
              </a:rPr>
              <a:t>Are we best preparing them for this range of futures? </a:t>
            </a:r>
            <a:endParaRPr lang="en-GB" sz="1800" dirty="0">
              <a:effectLst/>
              <a:latin typeface="Arial" panose="020B0604020202020204" pitchFamily="34" charset="0"/>
              <a:ea typeface="Calibri" panose="020F0502020204030204" pitchFamily="34" charset="0"/>
              <a:cs typeface="Times New Roman" panose="02020603050405020304" pitchFamily="18" charset="0"/>
            </a:endParaRPr>
          </a:p>
          <a:p>
            <a:pPr marL="342900" lvl="0" indent="-342900">
              <a:lnSpc>
                <a:spcPct val="115000"/>
              </a:lnSpc>
              <a:spcAft>
                <a:spcPts val="800"/>
              </a:spcAft>
              <a:buFont typeface="Symbol" panose="05050102010706020507" pitchFamily="18" charset="2"/>
              <a:buChar char=""/>
            </a:pPr>
            <a:r>
              <a:rPr lang="en-US" sz="1800" dirty="0">
                <a:effectLst/>
                <a:latin typeface="Arial" panose="020B0604020202020204" pitchFamily="34" charset="0"/>
                <a:ea typeface="Calibri" panose="020F0502020204030204" pitchFamily="34" charset="0"/>
                <a:cs typeface="Times New Roman" panose="02020603050405020304" pitchFamily="18" charset="0"/>
              </a:rPr>
              <a:t>How could/should we modify our curriculum to help students make the necessary transitions?</a:t>
            </a:r>
            <a:endParaRPr lang="en-GB" sz="1800" dirty="0">
              <a:effectLst/>
              <a:latin typeface="Arial" panose="020B0604020202020204" pitchFamily="34" charset="0"/>
              <a:ea typeface="Calibri" panose="020F0502020204030204" pitchFamily="34" charset="0"/>
              <a:cs typeface="Times New Roman" panose="02020603050405020304" pitchFamily="18" charset="0"/>
            </a:endParaRPr>
          </a:p>
          <a:p>
            <a:pPr>
              <a:lnSpc>
                <a:spcPct val="115000"/>
              </a:lnSpc>
              <a:spcAft>
                <a:spcPts val="600"/>
              </a:spcAft>
            </a:pPr>
            <a:r>
              <a:rPr lang="en-US" sz="1800" dirty="0">
                <a:effectLst/>
                <a:latin typeface="Arial" panose="020B0604020202020204" pitchFamily="34" charset="0"/>
                <a:ea typeface="Aptos" panose="020B0004020202020204" pitchFamily="34" charset="0"/>
                <a:cs typeface="Times New Roman" panose="02020603050405020304" pitchFamily="18" charset="0"/>
              </a:rPr>
              <a:t>The workshop will generate ideas and resources which will be collated and distributed after the conference.</a:t>
            </a:r>
            <a:endParaRPr lang="en-GB" sz="1800" dirty="0">
              <a:effectLst/>
              <a:latin typeface="Arial" panose="020B0604020202020204" pitchFamily="34" charset="0"/>
              <a:ea typeface="Aptos" panose="020B0004020202020204" pitchFamily="34" charset="0"/>
              <a:cs typeface="Times New Roman" panose="02020603050405020304" pitchFamily="18" charset="0"/>
            </a:endParaRPr>
          </a:p>
          <a:p>
            <a:pPr>
              <a:lnSpc>
                <a:spcPct val="115000"/>
              </a:lnSpc>
              <a:spcBef>
                <a:spcPts val="1200"/>
              </a:spcBef>
              <a:spcAft>
                <a:spcPts val="1200"/>
              </a:spcAft>
            </a:pPr>
            <a:r>
              <a:rPr lang="en-US" sz="1800" b="1" kern="100" dirty="0">
                <a:solidFill>
                  <a:srgbClr val="000000"/>
                </a:solidFill>
                <a:effectLst/>
                <a:latin typeface="Arial" panose="020B0604020202020204" pitchFamily="34" charset="0"/>
                <a:ea typeface="Times New Roman" panose="02020603050405020304" pitchFamily="18" charset="0"/>
                <a:cs typeface="Open Sans SemiBold" panose="020B0706030804020204" pitchFamily="34" charset="0"/>
              </a:rPr>
              <a:t>References</a:t>
            </a:r>
            <a:endParaRPr lang="en-GB" sz="1800" b="1" kern="100" dirty="0">
              <a:solidFill>
                <a:srgbClr val="000000"/>
              </a:solidFill>
              <a:effectLst/>
              <a:latin typeface="Arial" panose="020B0604020202020204" pitchFamily="34" charset="0"/>
              <a:ea typeface="Times New Roman" panose="02020603050405020304" pitchFamily="18" charset="0"/>
              <a:cs typeface="Open Sans SemiBold" panose="020B0706030804020204" pitchFamily="34" charset="0"/>
            </a:endParaRPr>
          </a:p>
          <a:p>
            <a:pPr>
              <a:lnSpc>
                <a:spcPct val="115000"/>
              </a:lnSpc>
              <a:spcAft>
                <a:spcPts val="600"/>
              </a:spcAft>
            </a:pPr>
            <a:r>
              <a:rPr lang="en-GB" sz="1800" dirty="0" err="1">
                <a:effectLst/>
                <a:latin typeface="Arial" panose="020B0604020202020204" pitchFamily="34" charset="0"/>
                <a:ea typeface="Aptos" panose="020B0004020202020204" pitchFamily="34" charset="0"/>
                <a:cs typeface="Arial" panose="020B0604020202020204" pitchFamily="34" charset="0"/>
              </a:rPr>
              <a:t>Beckingham</a:t>
            </a:r>
            <a:r>
              <a:rPr lang="en-GB" sz="1800" dirty="0">
                <a:effectLst/>
                <a:latin typeface="Arial" panose="020B0604020202020204" pitchFamily="34" charset="0"/>
                <a:ea typeface="Aptos" panose="020B0004020202020204" pitchFamily="34" charset="0"/>
                <a:cs typeface="Arial" panose="020B0604020202020204" pitchFamily="34" charset="0"/>
              </a:rPr>
              <a:t>, S., Lawrence, J., Powell, S. and Hartley, P. (eds.) (2024, in press). </a:t>
            </a:r>
            <a:r>
              <a:rPr lang="en-GB" sz="1800" i="1" dirty="0">
                <a:effectLst/>
                <a:latin typeface="Arial" panose="020B0604020202020204" pitchFamily="34" charset="0"/>
                <a:ea typeface="Aptos" panose="020B0004020202020204" pitchFamily="34" charset="0"/>
                <a:cs typeface="Arial" panose="020B0604020202020204" pitchFamily="34" charset="0"/>
              </a:rPr>
              <a:t>Using Generative AI Effectively in Higher Education</a:t>
            </a:r>
            <a:r>
              <a:rPr lang="en-GB" sz="1800" dirty="0">
                <a:effectLst/>
                <a:latin typeface="Arial" panose="020B0604020202020204" pitchFamily="34" charset="0"/>
                <a:ea typeface="Aptos" panose="020B0004020202020204" pitchFamily="34" charset="0"/>
                <a:cs typeface="Arial" panose="020B0604020202020204" pitchFamily="34" charset="0"/>
              </a:rPr>
              <a:t>. SEDA Focus/Routledge.</a:t>
            </a:r>
            <a:endParaRPr lang="en-GB" sz="1800" dirty="0">
              <a:effectLst/>
              <a:latin typeface="Arial" panose="020B0604020202020204" pitchFamily="34" charset="0"/>
              <a:ea typeface="Aptos" panose="020B0004020202020204" pitchFamily="34" charset="0"/>
              <a:cs typeface="Times New Roman" panose="02020603050405020304" pitchFamily="18" charset="0"/>
            </a:endParaRPr>
          </a:p>
          <a:p>
            <a:pPr>
              <a:lnSpc>
                <a:spcPct val="115000"/>
              </a:lnSpc>
              <a:spcAft>
                <a:spcPts val="600"/>
              </a:spcAft>
            </a:pPr>
            <a:r>
              <a:rPr lang="en-US" sz="1800" dirty="0">
                <a:effectLst/>
                <a:latin typeface="Arial" panose="020B0604020202020204" pitchFamily="34" charset="0"/>
                <a:ea typeface="Aptos" panose="020B0004020202020204" pitchFamily="34" charset="0"/>
                <a:cs typeface="Times New Roman" panose="02020603050405020304" pitchFamily="18" charset="0"/>
              </a:rPr>
              <a:t>Hartley, P., Knapton, H. and Marriott, S. (2023) </a:t>
            </a:r>
            <a:r>
              <a:rPr lang="en-US" sz="1800" i="1" dirty="0">
                <a:effectLst/>
                <a:latin typeface="Arial" panose="020B0604020202020204" pitchFamily="34" charset="0"/>
                <a:ea typeface="Aptos" panose="020B0004020202020204" pitchFamily="34" charset="0"/>
                <a:cs typeface="Times New Roman" panose="02020603050405020304" pitchFamily="18" charset="0"/>
              </a:rPr>
              <a:t>Professional and Business Communication</a:t>
            </a:r>
            <a:r>
              <a:rPr lang="en-US" sz="1800" dirty="0">
                <a:effectLst/>
                <a:latin typeface="Arial" panose="020B0604020202020204" pitchFamily="34" charset="0"/>
                <a:ea typeface="Aptos" panose="020B0004020202020204" pitchFamily="34" charset="0"/>
                <a:cs typeface="Times New Roman" panose="02020603050405020304" pitchFamily="18" charset="0"/>
              </a:rPr>
              <a:t>. 3</a:t>
            </a:r>
            <a:r>
              <a:rPr lang="en-US" sz="1800" baseline="30000" dirty="0">
                <a:effectLst/>
                <a:latin typeface="Arial" panose="020B0604020202020204" pitchFamily="34" charset="0"/>
                <a:ea typeface="Aptos" panose="020B0004020202020204" pitchFamily="34" charset="0"/>
                <a:cs typeface="Times New Roman" panose="02020603050405020304" pitchFamily="18" charset="0"/>
              </a:rPr>
              <a:t>rd</a:t>
            </a:r>
            <a:r>
              <a:rPr lang="en-US" sz="1800" dirty="0">
                <a:effectLst/>
                <a:latin typeface="Arial" panose="020B0604020202020204" pitchFamily="34" charset="0"/>
                <a:ea typeface="Aptos" panose="020B0004020202020204" pitchFamily="34" charset="0"/>
                <a:cs typeface="Times New Roman" panose="02020603050405020304" pitchFamily="18" charset="0"/>
              </a:rPr>
              <a:t> edition. Routledge.</a:t>
            </a:r>
            <a:endParaRPr lang="en-GB" sz="1800" dirty="0">
              <a:effectLst/>
              <a:latin typeface="Arial" panose="020B0604020202020204" pitchFamily="34" charset="0"/>
              <a:ea typeface="Aptos" panose="020B0004020202020204" pitchFamily="34" charset="0"/>
              <a:cs typeface="Times New Roman" panose="02020603050405020304" pitchFamily="18" charset="0"/>
            </a:endParaRPr>
          </a:p>
          <a:p>
            <a:pPr>
              <a:lnSpc>
                <a:spcPct val="115000"/>
              </a:lnSpc>
              <a:spcAft>
                <a:spcPts val="600"/>
              </a:spcAft>
            </a:pPr>
            <a:r>
              <a:rPr lang="en-US" sz="1800" dirty="0">
                <a:effectLst/>
                <a:latin typeface="Arial" panose="020B0604020202020204" pitchFamily="34" charset="0"/>
                <a:ea typeface="Aptos" panose="020B0004020202020204" pitchFamily="34" charset="0"/>
                <a:cs typeface="Times New Roman" panose="02020603050405020304" pitchFamily="18" charset="0"/>
              </a:rPr>
              <a:t>Hobsbawm, J. (2022) </a:t>
            </a:r>
            <a:r>
              <a:rPr lang="en-US" sz="1800" i="1" dirty="0">
                <a:effectLst/>
                <a:latin typeface="Arial" panose="020B0604020202020204" pitchFamily="34" charset="0"/>
                <a:ea typeface="Aptos" panose="020B0004020202020204" pitchFamily="34" charset="0"/>
                <a:cs typeface="Times New Roman" panose="02020603050405020304" pitchFamily="18" charset="0"/>
              </a:rPr>
              <a:t>The Nowhere Office</a:t>
            </a:r>
            <a:r>
              <a:rPr lang="en-US" sz="1800" dirty="0">
                <a:effectLst/>
                <a:latin typeface="Arial" panose="020B0604020202020204" pitchFamily="34" charset="0"/>
                <a:ea typeface="Aptos" panose="020B0004020202020204" pitchFamily="34" charset="0"/>
                <a:cs typeface="Times New Roman" panose="02020603050405020304" pitchFamily="18" charset="0"/>
              </a:rPr>
              <a:t>. Basic Books.</a:t>
            </a:r>
            <a:endParaRPr lang="en-GB" sz="1800" dirty="0">
              <a:effectLst/>
              <a:latin typeface="Arial" panose="020B0604020202020204" pitchFamily="34" charset="0"/>
              <a:ea typeface="Aptos" panose="020B0004020202020204" pitchFamily="34" charset="0"/>
              <a:cs typeface="Times New Roman" panose="02020603050405020304" pitchFamily="18" charset="0"/>
            </a:endParaRPr>
          </a:p>
          <a:p>
            <a:pPr>
              <a:lnSpc>
                <a:spcPct val="115000"/>
              </a:lnSpc>
              <a:spcAft>
                <a:spcPts val="600"/>
              </a:spcAft>
            </a:pPr>
            <a:r>
              <a:rPr lang="en-US" sz="1800" dirty="0">
                <a:effectLst/>
                <a:latin typeface="Arial" panose="020B0604020202020204" pitchFamily="34" charset="0"/>
                <a:ea typeface="Aptos" panose="020B0004020202020204" pitchFamily="34" charset="0"/>
                <a:cs typeface="Times New Roman" panose="02020603050405020304" pitchFamily="18" charset="0"/>
              </a:rPr>
              <a:t>Myerson, J. and Ross, P. (2022) </a:t>
            </a:r>
            <a:r>
              <a:rPr lang="en-US" sz="1800" i="1" dirty="0">
                <a:effectLst/>
                <a:latin typeface="Arial" panose="020B0604020202020204" pitchFamily="34" charset="0"/>
                <a:ea typeface="Aptos" panose="020B0004020202020204" pitchFamily="34" charset="0"/>
                <a:cs typeface="Times New Roman" panose="02020603050405020304" pitchFamily="18" charset="0"/>
              </a:rPr>
              <a:t>Unworking</a:t>
            </a:r>
            <a:r>
              <a:rPr lang="en-US" sz="1800" dirty="0">
                <a:effectLst/>
                <a:latin typeface="Arial" panose="020B0604020202020204" pitchFamily="34" charset="0"/>
                <a:ea typeface="Aptos" panose="020B0004020202020204" pitchFamily="34" charset="0"/>
                <a:cs typeface="Times New Roman" panose="02020603050405020304" pitchFamily="18" charset="0"/>
              </a:rPr>
              <a:t>. </a:t>
            </a:r>
            <a:r>
              <a:rPr lang="en-US" sz="1800" dirty="0" err="1">
                <a:effectLst/>
                <a:latin typeface="Arial" panose="020B0604020202020204" pitchFamily="34" charset="0"/>
                <a:ea typeface="Aptos" panose="020B0004020202020204" pitchFamily="34" charset="0"/>
                <a:cs typeface="Times New Roman" panose="02020603050405020304" pitchFamily="18" charset="0"/>
              </a:rPr>
              <a:t>Reaktion</a:t>
            </a:r>
            <a:r>
              <a:rPr lang="en-US" sz="1800" dirty="0">
                <a:effectLst/>
                <a:latin typeface="Arial" panose="020B0604020202020204" pitchFamily="34" charset="0"/>
                <a:ea typeface="Aptos" panose="020B0004020202020204" pitchFamily="34" charset="0"/>
                <a:cs typeface="Times New Roman" panose="02020603050405020304" pitchFamily="18" charset="0"/>
              </a:rPr>
              <a:t> Books.  </a:t>
            </a:r>
            <a:endParaRPr lang="en-GB" sz="1800" dirty="0">
              <a:effectLst/>
              <a:latin typeface="Arial" panose="020B0604020202020204" pitchFamily="34" charset="0"/>
              <a:ea typeface="Aptos" panose="020B0004020202020204" pitchFamily="34" charset="0"/>
              <a:cs typeface="Times New Roman" panose="02020603050405020304" pitchFamily="18" charset="0"/>
            </a:endParaRPr>
          </a:p>
          <a:p>
            <a:pPr>
              <a:lnSpc>
                <a:spcPct val="115000"/>
              </a:lnSpc>
              <a:spcAft>
                <a:spcPts val="600"/>
              </a:spcAft>
            </a:pPr>
            <a:r>
              <a:rPr lang="en-US" sz="1800" dirty="0">
                <a:effectLst/>
                <a:latin typeface="Arial" panose="020B0604020202020204" pitchFamily="34" charset="0"/>
                <a:ea typeface="Aptos" panose="020B0004020202020204" pitchFamily="34" charset="0"/>
                <a:cs typeface="Times New Roman" panose="02020603050405020304" pitchFamily="18" charset="0"/>
              </a:rPr>
              <a:t>Susskind, R. and Susskind, D. (2022) </a:t>
            </a:r>
            <a:r>
              <a:rPr lang="en-US" sz="1800" i="1" dirty="0">
                <a:effectLst/>
                <a:latin typeface="Arial" panose="020B0604020202020204" pitchFamily="34" charset="0"/>
                <a:ea typeface="Aptos" panose="020B0004020202020204" pitchFamily="34" charset="0"/>
                <a:cs typeface="Times New Roman" panose="02020603050405020304" pitchFamily="18" charset="0"/>
              </a:rPr>
              <a:t>The Future of the Professions</a:t>
            </a:r>
            <a:r>
              <a:rPr lang="en-US" sz="1800" dirty="0">
                <a:effectLst/>
                <a:latin typeface="Arial" panose="020B0604020202020204" pitchFamily="34" charset="0"/>
                <a:ea typeface="Aptos" panose="020B0004020202020204" pitchFamily="34" charset="0"/>
                <a:cs typeface="Times New Roman" panose="02020603050405020304" pitchFamily="18" charset="0"/>
              </a:rPr>
              <a:t>. Oxford University Press.</a:t>
            </a:r>
            <a:endParaRPr lang="en-GB" sz="1800" dirty="0">
              <a:effectLst/>
              <a:latin typeface="Arial" panose="020B0604020202020204" pitchFamily="34" charset="0"/>
              <a:ea typeface="Aptos" panose="020B0004020202020204" pitchFamily="34" charset="0"/>
              <a:cs typeface="Times New Roman" panose="02020603050405020304" pitchFamily="18" charset="0"/>
            </a:endParaRPr>
          </a:p>
          <a:p>
            <a:pPr>
              <a:lnSpc>
                <a:spcPct val="115000"/>
              </a:lnSpc>
              <a:spcAft>
                <a:spcPts val="600"/>
              </a:spcAft>
            </a:pPr>
            <a:r>
              <a:rPr lang="en-US" sz="1800" dirty="0">
                <a:effectLst/>
                <a:latin typeface="Arial" panose="020B0604020202020204" pitchFamily="34" charset="0"/>
                <a:ea typeface="Aptos" panose="020B0004020202020204" pitchFamily="34" charset="0"/>
                <a:cs typeface="Times New Roman" panose="02020603050405020304" pitchFamily="18" charset="0"/>
              </a:rPr>
              <a:t>Suleyman, M. (2023) </a:t>
            </a:r>
            <a:r>
              <a:rPr lang="en-US" sz="1800" i="1" dirty="0">
                <a:effectLst/>
                <a:latin typeface="Arial" panose="020B0604020202020204" pitchFamily="34" charset="0"/>
                <a:ea typeface="Aptos" panose="020B0004020202020204" pitchFamily="34" charset="0"/>
                <a:cs typeface="Times New Roman" panose="02020603050405020304" pitchFamily="18" charset="0"/>
              </a:rPr>
              <a:t>The Coming Wave</a:t>
            </a:r>
            <a:r>
              <a:rPr lang="en-US" sz="1800" dirty="0">
                <a:effectLst/>
                <a:latin typeface="Arial" panose="020B0604020202020204" pitchFamily="34" charset="0"/>
                <a:ea typeface="Aptos" panose="020B0004020202020204" pitchFamily="34" charset="0"/>
                <a:cs typeface="Times New Roman" panose="02020603050405020304" pitchFamily="18" charset="0"/>
              </a:rPr>
              <a:t>. London: The Bodley Head.</a:t>
            </a:r>
            <a:endParaRPr lang="en-GB" sz="1800" dirty="0">
              <a:effectLst/>
              <a:latin typeface="Arial" panose="020B0604020202020204" pitchFamily="34" charset="0"/>
              <a:ea typeface="Aptos" panose="020B0004020202020204" pitchFamily="34" charset="0"/>
              <a:cs typeface="Times New Roman" panose="02020603050405020304" pitchFamily="18" charset="0"/>
            </a:endParaRPr>
          </a:p>
          <a:p>
            <a:pPr>
              <a:lnSpc>
                <a:spcPct val="115000"/>
              </a:lnSpc>
              <a:spcAft>
                <a:spcPts val="600"/>
              </a:spcAft>
            </a:pPr>
            <a:r>
              <a:rPr lang="en-US" sz="1800" dirty="0">
                <a:effectLst/>
                <a:latin typeface="Arial" panose="020B0604020202020204" pitchFamily="34" charset="0"/>
                <a:ea typeface="Aptos" panose="020B0004020202020204" pitchFamily="34" charset="0"/>
                <a:cs typeface="Times New Roman" panose="02020603050405020304" pitchFamily="18" charset="0"/>
              </a:rPr>
              <a:t> </a:t>
            </a:r>
            <a:endParaRPr lang="en-GB" sz="1800" dirty="0">
              <a:effectLst/>
              <a:latin typeface="Arial" panose="020B0604020202020204" pitchFamily="34" charset="0"/>
              <a:ea typeface="Aptos" panose="020B0004020202020204" pitchFamily="34" charset="0"/>
              <a:cs typeface="Times New Roman" panose="02020603050405020304" pitchFamily="18" charset="0"/>
            </a:endParaRPr>
          </a:p>
          <a:p>
            <a:pPr>
              <a:lnSpc>
                <a:spcPct val="115000"/>
              </a:lnSpc>
              <a:spcAft>
                <a:spcPts val="600"/>
              </a:spcAft>
            </a:pPr>
            <a:r>
              <a:rPr lang="en-US" sz="1800" dirty="0">
                <a:effectLst/>
                <a:latin typeface="Calibri" panose="020F0502020204030204" pitchFamily="34" charset="0"/>
                <a:ea typeface="Aptos" panose="020B0004020202020204" pitchFamily="34" charset="0"/>
                <a:cs typeface="Times New Roman" panose="02020603050405020304" pitchFamily="18" charset="0"/>
              </a:rPr>
              <a:t>Additional reading not included in submission</a:t>
            </a:r>
            <a:endParaRPr lang="en-GB" sz="1800" dirty="0">
              <a:effectLst/>
              <a:latin typeface="Arial" panose="020B0604020202020204" pitchFamily="34" charset="0"/>
              <a:ea typeface="Aptos" panose="020B0004020202020204" pitchFamily="34" charset="0"/>
              <a:cs typeface="Times New Roman" panose="02020603050405020304" pitchFamily="18" charset="0"/>
            </a:endParaRPr>
          </a:p>
          <a:p>
            <a:pPr>
              <a:lnSpc>
                <a:spcPct val="115000"/>
              </a:lnSpc>
              <a:spcAft>
                <a:spcPts val="600"/>
              </a:spcAft>
            </a:pPr>
            <a:r>
              <a:rPr lang="en-US" sz="1800" dirty="0">
                <a:effectLst/>
                <a:latin typeface="Calibri" panose="020F0502020204030204" pitchFamily="34" charset="0"/>
                <a:ea typeface="Aptos" panose="020B0004020202020204" pitchFamily="34" charset="0"/>
                <a:cs typeface="Times New Roman" panose="02020603050405020304" pitchFamily="18" charset="0"/>
              </a:rPr>
              <a:t>Hughes, H.P.N., &amp; </a:t>
            </a:r>
            <a:r>
              <a:rPr lang="en-US" sz="1800" dirty="0" err="1">
                <a:effectLst/>
                <a:latin typeface="Calibri" panose="020F0502020204030204" pitchFamily="34" charset="0"/>
                <a:ea typeface="Aptos" panose="020B0004020202020204" pitchFamily="34" charset="0"/>
                <a:cs typeface="Times New Roman" panose="02020603050405020304" pitchFamily="18" charset="0"/>
              </a:rPr>
              <a:t>Thambar</a:t>
            </a:r>
            <a:r>
              <a:rPr lang="en-US" sz="1800" dirty="0">
                <a:effectLst/>
                <a:latin typeface="Calibri" panose="020F0502020204030204" pitchFamily="34" charset="0"/>
                <a:ea typeface="Aptos" panose="020B0004020202020204" pitchFamily="34" charset="0"/>
                <a:cs typeface="Times New Roman" panose="02020603050405020304" pitchFamily="18" charset="0"/>
              </a:rPr>
              <a:t>, N. (2023). The impact of hybrid working on graduate careers. In What do graduates do? Pages, 13-14. Prospects Luminate. (Highlighting some of the challenges facing graduates and how universities can support the transition). What do graduates do? 2023/24 (prismic.io)</a:t>
            </a:r>
            <a:endParaRPr lang="en-GB" sz="1800" dirty="0">
              <a:effectLst/>
              <a:latin typeface="Arial" panose="020B0604020202020204" pitchFamily="34" charset="0"/>
              <a:ea typeface="Aptos" panose="020B0004020202020204" pitchFamily="34" charset="0"/>
              <a:cs typeface="Times New Roman" panose="02020603050405020304" pitchFamily="18" charset="0"/>
            </a:endParaRPr>
          </a:p>
          <a:p>
            <a:pPr>
              <a:lnSpc>
                <a:spcPct val="115000"/>
              </a:lnSpc>
              <a:spcAft>
                <a:spcPts val="600"/>
              </a:spcAft>
            </a:pPr>
            <a:r>
              <a:rPr lang="en-US" sz="1800" dirty="0">
                <a:effectLst/>
                <a:latin typeface="Calibri" panose="020F0502020204030204" pitchFamily="34" charset="0"/>
                <a:ea typeface="Aptos" panose="020B0004020202020204" pitchFamily="34" charset="0"/>
                <a:cs typeface="Times New Roman" panose="02020603050405020304" pitchFamily="18" charset="0"/>
              </a:rPr>
              <a:t>World Economic Forum, Future of Jobs Report. (2023).  Top 10 skills on the rise. Future of Jobs: These are the most in-demand core skills in 2023 | World Economic Forum (weforum.org)</a:t>
            </a:r>
            <a:endParaRPr lang="en-GB" sz="1800" dirty="0">
              <a:effectLst/>
              <a:latin typeface="Arial" panose="020B0604020202020204" pitchFamily="34" charset="0"/>
              <a:ea typeface="Aptos" panose="020B0004020202020204" pitchFamily="34" charset="0"/>
              <a:cs typeface="Times New Roman" panose="02020603050405020304" pitchFamily="18" charset="0"/>
            </a:endParaRPr>
          </a:p>
          <a:p>
            <a:pPr>
              <a:lnSpc>
                <a:spcPct val="115000"/>
              </a:lnSpc>
              <a:spcAft>
                <a:spcPts val="600"/>
              </a:spcAft>
            </a:pPr>
            <a:r>
              <a:rPr lang="en-US" sz="1800" dirty="0">
                <a:effectLst/>
                <a:latin typeface="Calibri" panose="020F0502020204030204" pitchFamily="34" charset="0"/>
                <a:ea typeface="Aptos" panose="020B0004020202020204" pitchFamily="34" charset="0"/>
                <a:cs typeface="Times New Roman" panose="02020603050405020304" pitchFamily="18" charset="0"/>
              </a:rPr>
              <a:t> </a:t>
            </a:r>
            <a:endParaRPr lang="en-GB" sz="1800" dirty="0">
              <a:effectLst/>
              <a:latin typeface="Arial" panose="020B0604020202020204" pitchFamily="34" charset="0"/>
              <a:ea typeface="Aptos" panose="020B0004020202020204" pitchFamily="34" charset="0"/>
              <a:cs typeface="Times New Roman" panose="02020603050405020304" pitchFamily="18" charset="0"/>
            </a:endParaRPr>
          </a:p>
          <a:p>
            <a:pPr marL="0" indent="0">
              <a:lnSpc>
                <a:spcPct val="200000"/>
              </a:lnSpc>
              <a:buFont typeface="Arial" panose="020B0604020202020204" pitchFamily="34" charset="0"/>
              <a:buNone/>
            </a:pPr>
            <a:endParaRPr lang="en-GB" sz="1200" dirty="0"/>
          </a:p>
          <a:p>
            <a:endParaRPr lang="en-GB" dirty="0"/>
          </a:p>
        </p:txBody>
      </p:sp>
      <p:sp>
        <p:nvSpPr>
          <p:cNvPr id="4" name="Slide Number Placeholder 3"/>
          <p:cNvSpPr>
            <a:spLocks noGrp="1"/>
          </p:cNvSpPr>
          <p:nvPr>
            <p:ph type="sldNum" sz="quarter" idx="10"/>
          </p:nvPr>
        </p:nvSpPr>
        <p:spPr/>
        <p:txBody>
          <a:bodyPr/>
          <a:lstStyle/>
          <a:p>
            <a:fld id="{52371D14-F193-4258-91F6-EE70E71B9DC7}" type="slidenum">
              <a:rPr lang="en-GB" smtClean="0">
                <a:solidFill>
                  <a:prstClr val="black"/>
                </a:solidFill>
              </a:rPr>
              <a:pPr/>
              <a:t>2</a:t>
            </a:fld>
            <a:endParaRPr lang="en-GB">
              <a:solidFill>
                <a:prstClr val="black"/>
              </a:solidFill>
            </a:endParaRPr>
          </a:p>
        </p:txBody>
      </p:sp>
    </p:spTree>
    <p:extLst>
      <p:ext uri="{BB962C8B-B14F-4D97-AF65-F5344CB8AC3E}">
        <p14:creationId xmlns:p14="http://schemas.microsoft.com/office/powerpoint/2010/main" val="18007161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25763" y="850900"/>
            <a:ext cx="4075112" cy="22923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2371D14-F193-4258-91F6-EE70E71B9DC7}" type="slidenum">
              <a:rPr lang="en-GB" smtClean="0">
                <a:solidFill>
                  <a:prstClr val="black"/>
                </a:solidFill>
              </a:rPr>
              <a:pPr/>
              <a:t>11</a:t>
            </a:fld>
            <a:endParaRPr lang="en-GB">
              <a:solidFill>
                <a:prstClr val="black"/>
              </a:solidFill>
            </a:endParaRPr>
          </a:p>
        </p:txBody>
      </p:sp>
    </p:spTree>
    <p:extLst>
      <p:ext uri="{BB962C8B-B14F-4D97-AF65-F5344CB8AC3E}">
        <p14:creationId xmlns:p14="http://schemas.microsoft.com/office/powerpoint/2010/main" val="41616728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25763" y="850900"/>
            <a:ext cx="4075112" cy="22923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2371D14-F193-4258-91F6-EE70E71B9DC7}" type="slidenum">
              <a:rPr lang="en-GB" smtClean="0">
                <a:solidFill>
                  <a:prstClr val="black"/>
                </a:solidFill>
              </a:rPr>
              <a:pPr/>
              <a:t>12</a:t>
            </a:fld>
            <a:endParaRPr lang="en-GB">
              <a:solidFill>
                <a:prstClr val="black"/>
              </a:solidFill>
            </a:endParaRPr>
          </a:p>
        </p:txBody>
      </p:sp>
    </p:spTree>
    <p:extLst>
      <p:ext uri="{BB962C8B-B14F-4D97-AF65-F5344CB8AC3E}">
        <p14:creationId xmlns:p14="http://schemas.microsoft.com/office/powerpoint/2010/main" val="303718246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25763" y="850900"/>
            <a:ext cx="4075112" cy="22923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2371D14-F193-4258-91F6-EE70E71B9DC7}" type="slidenum">
              <a:rPr lang="en-GB" smtClean="0">
                <a:solidFill>
                  <a:prstClr val="black"/>
                </a:solidFill>
              </a:rPr>
              <a:pPr/>
              <a:t>3</a:t>
            </a:fld>
            <a:endParaRPr lang="en-GB">
              <a:solidFill>
                <a:prstClr val="black"/>
              </a:solidFill>
            </a:endParaRPr>
          </a:p>
        </p:txBody>
      </p:sp>
    </p:spTree>
    <p:extLst>
      <p:ext uri="{BB962C8B-B14F-4D97-AF65-F5344CB8AC3E}">
        <p14:creationId xmlns:p14="http://schemas.microsoft.com/office/powerpoint/2010/main" val="380902695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25763" y="850900"/>
            <a:ext cx="4075112" cy="22923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2371D14-F193-4258-91F6-EE70E71B9DC7}" type="slidenum">
              <a:rPr lang="en-GB" smtClean="0">
                <a:solidFill>
                  <a:prstClr val="black"/>
                </a:solidFill>
              </a:rPr>
              <a:pPr/>
              <a:t>5</a:t>
            </a:fld>
            <a:endParaRPr lang="en-GB">
              <a:solidFill>
                <a:prstClr val="black"/>
              </a:solidFill>
            </a:endParaRPr>
          </a:p>
        </p:txBody>
      </p:sp>
    </p:spTree>
    <p:extLst>
      <p:ext uri="{BB962C8B-B14F-4D97-AF65-F5344CB8AC3E}">
        <p14:creationId xmlns:p14="http://schemas.microsoft.com/office/powerpoint/2010/main" val="265383188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25763" y="850900"/>
            <a:ext cx="4075112" cy="22923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2371D14-F193-4258-91F6-EE70E71B9DC7}" type="slidenum">
              <a:rPr lang="en-GB" smtClean="0">
                <a:solidFill>
                  <a:prstClr val="black"/>
                </a:solidFill>
              </a:rPr>
              <a:pPr/>
              <a:t>6</a:t>
            </a:fld>
            <a:endParaRPr lang="en-GB">
              <a:solidFill>
                <a:prstClr val="black"/>
              </a:solidFill>
            </a:endParaRPr>
          </a:p>
        </p:txBody>
      </p:sp>
    </p:spTree>
    <p:extLst>
      <p:ext uri="{BB962C8B-B14F-4D97-AF65-F5344CB8AC3E}">
        <p14:creationId xmlns:p14="http://schemas.microsoft.com/office/powerpoint/2010/main" val="192235065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25763" y="850900"/>
            <a:ext cx="4075112" cy="22923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2371D14-F193-4258-91F6-EE70E71B9DC7}" type="slidenum">
              <a:rPr lang="en-GB" smtClean="0">
                <a:solidFill>
                  <a:prstClr val="black"/>
                </a:solidFill>
              </a:rPr>
              <a:pPr/>
              <a:t>7</a:t>
            </a:fld>
            <a:endParaRPr lang="en-GB">
              <a:solidFill>
                <a:prstClr val="black"/>
              </a:solidFill>
            </a:endParaRPr>
          </a:p>
        </p:txBody>
      </p:sp>
    </p:spTree>
    <p:extLst>
      <p:ext uri="{BB962C8B-B14F-4D97-AF65-F5344CB8AC3E}">
        <p14:creationId xmlns:p14="http://schemas.microsoft.com/office/powerpoint/2010/main" val="144625189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25763" y="850900"/>
            <a:ext cx="4075112" cy="22923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2371D14-F193-4258-91F6-EE70E71B9DC7}" type="slidenum">
              <a:rPr lang="en-GB" smtClean="0">
                <a:solidFill>
                  <a:prstClr val="black"/>
                </a:solidFill>
              </a:rPr>
              <a:pPr/>
              <a:t>8</a:t>
            </a:fld>
            <a:endParaRPr lang="en-GB">
              <a:solidFill>
                <a:prstClr val="black"/>
              </a:solidFill>
            </a:endParaRPr>
          </a:p>
        </p:txBody>
      </p:sp>
    </p:spTree>
    <p:extLst>
      <p:ext uri="{BB962C8B-B14F-4D97-AF65-F5344CB8AC3E}">
        <p14:creationId xmlns:p14="http://schemas.microsoft.com/office/powerpoint/2010/main" val="26579450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25763" y="850900"/>
            <a:ext cx="4075112" cy="22923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2371D14-F193-4258-91F6-EE70E71B9DC7}" type="slidenum">
              <a:rPr lang="en-GB" smtClean="0">
                <a:solidFill>
                  <a:prstClr val="black"/>
                </a:solidFill>
              </a:rPr>
              <a:pPr/>
              <a:t>9</a:t>
            </a:fld>
            <a:endParaRPr lang="en-GB">
              <a:solidFill>
                <a:prstClr val="black"/>
              </a:solidFill>
            </a:endParaRPr>
          </a:p>
        </p:txBody>
      </p:sp>
    </p:spTree>
    <p:extLst>
      <p:ext uri="{BB962C8B-B14F-4D97-AF65-F5344CB8AC3E}">
        <p14:creationId xmlns:p14="http://schemas.microsoft.com/office/powerpoint/2010/main" val="11447481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25763" y="850900"/>
            <a:ext cx="4075112" cy="22923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2371D14-F193-4258-91F6-EE70E71B9DC7}" type="slidenum">
              <a:rPr lang="en-GB" smtClean="0">
                <a:solidFill>
                  <a:prstClr val="black"/>
                </a:solidFill>
              </a:rPr>
              <a:pPr/>
              <a:t>10</a:t>
            </a:fld>
            <a:endParaRPr lang="en-GB">
              <a:solidFill>
                <a:prstClr val="black"/>
              </a:solidFill>
            </a:endParaRPr>
          </a:p>
        </p:txBody>
      </p:sp>
    </p:spTree>
    <p:extLst>
      <p:ext uri="{BB962C8B-B14F-4D97-AF65-F5344CB8AC3E}">
        <p14:creationId xmlns:p14="http://schemas.microsoft.com/office/powerpoint/2010/main" val="289641371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925763" y="850900"/>
            <a:ext cx="4075112" cy="229235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52371D14-F193-4258-91F6-EE70E71B9DC7}" type="slidenum">
              <a:rPr lang="en-GB" smtClean="0">
                <a:solidFill>
                  <a:prstClr val="black"/>
                </a:solidFill>
              </a:rPr>
              <a:pPr/>
              <a:t>4</a:t>
            </a:fld>
            <a:endParaRPr lang="en-GB">
              <a:solidFill>
                <a:prstClr val="black"/>
              </a:solidFill>
            </a:endParaRPr>
          </a:p>
        </p:txBody>
      </p:sp>
    </p:spTree>
    <p:extLst>
      <p:ext uri="{BB962C8B-B14F-4D97-AF65-F5344CB8AC3E}">
        <p14:creationId xmlns:p14="http://schemas.microsoft.com/office/powerpoint/2010/main" val="163867166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AEF3B36A-818D-47F6-A700-85BD8755155C}" type="datetimeFigureOut">
              <a:rPr lang="en-GB" smtClean="0"/>
              <a:t>05/09/2024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233280729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F3B36A-818D-47F6-A700-85BD8755155C}" type="datetimeFigureOut">
              <a:rPr lang="en-GB" smtClean="0"/>
              <a:t>05/09/2024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18811327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F3B36A-818D-47F6-A700-85BD8755155C}" type="datetimeFigureOut">
              <a:rPr lang="en-GB" smtClean="0"/>
              <a:t>05/09/2024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19626790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EF3B36A-818D-47F6-A700-85BD8755155C}" type="datetimeFigureOut">
              <a:rPr lang="en-GB" smtClean="0"/>
              <a:t>05/09/2024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31154862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EF3B36A-818D-47F6-A700-85BD8755155C}" type="datetimeFigureOut">
              <a:rPr lang="en-GB" smtClean="0"/>
              <a:t>05/09/2024</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29286697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EF3B36A-818D-47F6-A700-85BD8755155C}" type="datetimeFigureOut">
              <a:rPr lang="en-GB" smtClean="0"/>
              <a:t>05/09/2024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21941765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EF3B36A-818D-47F6-A700-85BD8755155C}" type="datetimeFigureOut">
              <a:rPr lang="en-GB" smtClean="0"/>
              <a:t>05/09/2024</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371319411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EF3B36A-818D-47F6-A700-85BD8755155C}" type="datetimeFigureOut">
              <a:rPr lang="en-GB" smtClean="0"/>
              <a:t>05/09/2024</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328423639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F3B36A-818D-47F6-A700-85BD8755155C}" type="datetimeFigureOut">
              <a:rPr lang="en-GB" smtClean="0"/>
              <a:t>05/09/2024</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7682256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EF3B36A-818D-47F6-A700-85BD8755155C}" type="datetimeFigureOut">
              <a:rPr lang="en-GB" smtClean="0"/>
              <a:t>05/09/2024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26821441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AEF3B36A-818D-47F6-A700-85BD8755155C}" type="datetimeFigureOut">
              <a:rPr lang="en-GB" smtClean="0"/>
              <a:t>05/09/2024</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EFB51E9-F5A1-46D1-B113-F3BA79A85413}" type="slidenum">
              <a:rPr lang="en-GB" smtClean="0"/>
              <a:t>‹#›</a:t>
            </a:fld>
            <a:endParaRPr lang="en-GB"/>
          </a:p>
        </p:txBody>
      </p:sp>
    </p:spTree>
    <p:extLst>
      <p:ext uri="{BB962C8B-B14F-4D97-AF65-F5344CB8AC3E}">
        <p14:creationId xmlns:p14="http://schemas.microsoft.com/office/powerpoint/2010/main" val="24845408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EF3B36A-818D-47F6-A700-85BD8755155C}" type="datetimeFigureOut">
              <a:rPr lang="en-GB" smtClean="0"/>
              <a:t>05/09/2024</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EFB51E9-F5A1-46D1-B113-F3BA79A85413}" type="slidenum">
              <a:rPr lang="en-GB" smtClean="0"/>
              <a:t>‹#›</a:t>
            </a:fld>
            <a:endParaRPr lang="en-GB"/>
          </a:p>
        </p:txBody>
      </p:sp>
    </p:spTree>
    <p:extLst>
      <p:ext uri="{BB962C8B-B14F-4D97-AF65-F5344CB8AC3E}">
        <p14:creationId xmlns:p14="http://schemas.microsoft.com/office/powerpoint/2010/main" val="2888919650"/>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hyperlink" Target="https://eur01.safelinks.protection.outlook.com/?url=https%3A%2F%2Fedgehill.padlet.org%2Fcareers80%2Fhow-do-we-help-students-to-prepare-for-their-careers-in-the--4npned00xpl2lznv&amp;data=05%7C02%7CKnaptonp%40edgehill.ac.uk%7Cec8e8ad790db46be8db808dc7feed894%7C093586914d8e491caa760a5cbd5ba734%7C0%7C0%7C638525911036511907%7CUnknown%7CTWFpbGZsb3d8eyJWIjoiMC4wLjAwMDAiLCJQIjoiV2luMzIiLCJBTiI6Ik1haWwiLCJXVCI6Mn0%3D%7C0%7C%7C%7C&amp;sdata=cWShtvVsiAnzOMKXkiOi4DU0vubNX3MRY09XI74%2B8lk%3D&amp;reserved=0" TargetMode="External"/><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hyperlink" Target="https://eur01.safelinks.protection.outlook.com/?url=https%3A%2F%2Fedgehill.padlet.org%2Fcareers80%2Fhow-do-we-help-students-to-prepare-for-their-careers-in-the--4npned00xpl2lznv&amp;data=05%7C02%7CKnaptonp%40edgehill.ac.uk%7Cec8e8ad790db46be8db808dc7feed894%7C093586914d8e491caa760a5cbd5ba734%7C0%7C0%7C638525911036511907%7CUnknown%7CTWFpbGZsb3d8eyJWIjoiMC4wLjAwMDAiLCJQIjoiV2luMzIiLCJBTiI6Ik1haWwiLCJXVCI6Mn0%3D%7C0%7C%7C%7C&amp;sdata=cWShtvVsiAnzOMKXkiOi4DU0vubNX3MRY09XI74%2B8lk%3D&amp;reserved=0"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eur01.safelinks.protection.outlook.com/?url=https%3A%2F%2Fedgehill.padlet.org%2Fcareers80%2Fhow-do-we-help-students-to-prepare-for-their-careers-in-the--4npned00xpl2lznv&amp;data=05%7C02%7CKnaptonp%40edgehill.ac.uk%7Cec8e8ad790db46be8db808dc7feed894%7C093586914d8e491caa760a5cbd5ba734%7C0%7C0%7C638525911036511907%7CUnknown%7CTWFpbGZsb3d8eyJWIjoiMC4wLjAwMDAiLCJQIjoiV2luMzIiLCJBTiI6Ik1haWwiLCJXVCI6Mn0%3D%7C0%7C%7C%7C&amp;sdata=cWShtvVsiAnzOMKXkiOi4DU0vubNX3MRY09XI74%2B8lk%3D&amp;reserved=0" TargetMode="External"/></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hyperlink" Target="https://eur01.safelinks.protection.outlook.com/?url=https%3A%2F%2Fedgehill.padlet.org%2Fcareers80%2Fhow-do-we-help-students-to-prepare-for-their-careers-in-the--4npned00xpl2lznv&amp;data=05%7C02%7CKnaptonp%40edgehill.ac.uk%7Cec8e8ad790db46be8db808dc7feed894%7C093586914d8e491caa760a5cbd5ba734%7C0%7C0%7C638525911036511907%7CUnknown%7CTWFpbGZsb3d8eyJWIjoiMC4wLjAwMDAiLCJQIjoiV2luMzIiLCJBTiI6Ik1haWwiLCJXVCI6Mn0%3D%7C0%7C%7C%7C&amp;sdata=cWShtvVsiAnzOMKXkiOi4DU0vubNX3MRY09XI74%2B8lk%3D&amp;reserved=0"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hyperlink" Target="https://eur01.safelinks.protection.outlook.com/?url=https%3A%2F%2Fedgehill.padlet.org%2Fcareers80%2Fhow-do-we-help-students-to-prepare-for-their-careers-in-the--4npned00xpl2lznv&amp;data=05%7C02%7CKnaptonp%40edgehill.ac.uk%7Cec8e8ad790db46be8db808dc7feed894%7C093586914d8e491caa760a5cbd5ba734%7C0%7C0%7C638525911036511907%7CUnknown%7CTWFpbGZsb3d8eyJWIjoiMC4wLjAwMDAiLCJQIjoiV2luMzIiLCJBTiI6Ik1haWwiLCJXVCI6Mn0%3D%7C0%7C%7C%7C&amp;sdata=cWShtvVsiAnzOMKXkiOi4DU0vubNX3MRY09XI74%2B8lk%3D&amp;reserved=0"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hyperlink" Target="https://edgehill.padlet.org/careers80/solstice2024"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4" Type="http://schemas.openxmlformats.org/officeDocument/2006/relationships/hyperlink" Target="https://eur01.safelinks.protection.outlook.com/?url=https%3A%2F%2Fedgehill.padlet.org%2Fcareers80%2Fhow-do-we-help-students-to-prepare-for-their-careers-in-the--4npned00xpl2lznv&amp;data=05%7C02%7CKnaptonp%40edgehill.ac.uk%7Cec8e8ad790db46be8db808dc7feed894%7C093586914d8e491caa760a5cbd5ba734%7C0%7C0%7C638525911036511907%7CUnknown%7CTWFpbGZsb3d8eyJWIjoiMC4wLjAwMDAiLCJQIjoiV2luMzIiLCJBTiI6Ik1haWwiLCJXVCI6Mn0%3D%7C0%7C%7C%7C&amp;sdata=cWShtvVsiAnzOMKXkiOi4DU0vubNX3MRY09XI74%2B8lk%3D&amp;reserved=0"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a:extLst>
              <a:ext uri="{FF2B5EF4-FFF2-40B4-BE49-F238E27FC236}">
                <a16:creationId xmlns:a16="http://schemas.microsoft.com/office/drawing/2014/main" id="{5E0E71DD-8059-4856-9C97-FA45F4DDA370}"/>
              </a:ext>
            </a:extLst>
          </p:cNvPr>
          <p:cNvSpPr txBox="1">
            <a:spLocks noGrp="1"/>
          </p:cNvSpPr>
          <p:nvPr>
            <p:ph type="title" idx="4294967295"/>
          </p:nvPr>
        </p:nvSpPr>
        <p:spPr>
          <a:xfrm>
            <a:off x="132750" y="1037562"/>
            <a:ext cx="11926500" cy="2308324"/>
          </a:xfrm>
          <a:prstGeom prst="rect">
            <a:avLst/>
          </a:prstGeom>
          <a:solidFill>
            <a:schemeClr val="bg2"/>
          </a:solidFill>
          <a:ln/>
        </p:spPr>
        <p:style>
          <a:lnRef idx="2">
            <a:schemeClr val="dk1"/>
          </a:lnRef>
          <a:fillRef idx="1">
            <a:schemeClr val="lt1"/>
          </a:fillRef>
          <a:effectRef idx="0">
            <a:schemeClr val="dk1"/>
          </a:effectRef>
          <a:fontRef idx="minor">
            <a:schemeClr val="dk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4800" b="0" i="0" u="none" strike="noStrike" kern="1200" cap="none" spc="0" normalizeH="0" baseline="0" noProof="0" dirty="0">
                <a:ln>
                  <a:noFill/>
                </a:ln>
                <a:solidFill>
                  <a:srgbClr val="660033"/>
                </a:solidFill>
                <a:effectLst/>
                <a:uLnTx/>
                <a:uFillTx/>
                <a:latin typeface="Calibri" panose="020F0502020204030204" pitchFamily="34" charset="0"/>
                <a:ea typeface="Calibri" panose="020F0502020204030204" pitchFamily="34" charset="0"/>
                <a:cs typeface="+mn-cs"/>
              </a:rPr>
              <a:t>Professional and business communication in the world of work: how do we help students to prepare for their careers in the new ‘era of AI’?</a:t>
            </a:r>
          </a:p>
        </p:txBody>
      </p:sp>
      <p:sp>
        <p:nvSpPr>
          <p:cNvPr id="13" name="TextBox 12">
            <a:extLst>
              <a:ext uri="{FF2B5EF4-FFF2-40B4-BE49-F238E27FC236}">
                <a16:creationId xmlns:a16="http://schemas.microsoft.com/office/drawing/2014/main" id="{0ED7F199-F9DD-4AB1-87FD-CDD8D78CC9E2}"/>
              </a:ext>
            </a:extLst>
          </p:cNvPr>
          <p:cNvSpPr txBox="1"/>
          <p:nvPr/>
        </p:nvSpPr>
        <p:spPr>
          <a:xfrm>
            <a:off x="132750" y="4672484"/>
            <a:ext cx="6720226" cy="1723549"/>
          </a:xfrm>
          <a:prstGeom prst="rect">
            <a:avLst/>
          </a:prstGeom>
          <a:noFill/>
        </p:spPr>
        <p:txBody>
          <a:bodyPr wrap="square" rtlCol="0">
            <a:spAutoFit/>
          </a:bodyPr>
          <a:lstStyle/>
          <a:p>
            <a:pPr>
              <a:spcBef>
                <a:spcPts val="600"/>
              </a:spcBef>
            </a:pPr>
            <a:r>
              <a:rPr lang="en-GB" sz="2400" dirty="0">
                <a:latin typeface="Arial" panose="020B0604020202020204" pitchFamily="34" charset="0"/>
                <a:cs typeface="Arial" panose="020B0604020202020204" pitchFamily="34" charset="0"/>
              </a:rPr>
              <a:t>2024 SOLSTICE &amp; CLT Conference</a:t>
            </a:r>
          </a:p>
          <a:p>
            <a:pPr>
              <a:spcBef>
                <a:spcPts val="600"/>
              </a:spcBef>
            </a:pPr>
            <a:r>
              <a:rPr lang="en-GB" sz="2400" dirty="0">
                <a:latin typeface="Arial" panose="020B0604020202020204" pitchFamily="34" charset="0"/>
                <a:cs typeface="Arial" panose="020B0604020202020204" pitchFamily="34" charset="0"/>
              </a:rPr>
              <a:t>Prof Peter Hartley, Dr Helena Knapton, Dr Susie Marriott &amp; Kate Stafford</a:t>
            </a:r>
          </a:p>
          <a:p>
            <a:pPr>
              <a:spcBef>
                <a:spcPts val="600"/>
              </a:spcBef>
            </a:pPr>
            <a:r>
              <a:rPr lang="en-GB" sz="2400" dirty="0">
                <a:latin typeface="Arial" panose="020B0604020202020204" pitchFamily="34" charset="0"/>
                <a:cs typeface="Arial" panose="020B0604020202020204" pitchFamily="34" charset="0"/>
              </a:rPr>
              <a:t>EDGE HILL UNIVERSITY</a:t>
            </a:r>
          </a:p>
        </p:txBody>
      </p:sp>
      <p:sp>
        <p:nvSpPr>
          <p:cNvPr id="8" name="Rectangle 7">
            <a:extLst>
              <a:ext uri="{FF2B5EF4-FFF2-40B4-BE49-F238E27FC236}">
                <a16:creationId xmlns:a16="http://schemas.microsoft.com/office/drawing/2014/main" id="{D7CBE7A4-D0C6-4A58-BF7C-19D4BED878E4}"/>
              </a:ext>
              <a:ext uri="{C183D7F6-B498-43B3-948B-1728B52AA6E4}">
                <adec:decorative xmlns:adec="http://schemas.microsoft.com/office/drawing/2017/decorative" val="1"/>
              </a:ext>
            </a:extLst>
          </p:cNvPr>
          <p:cNvSpPr/>
          <p:nvPr/>
        </p:nvSpPr>
        <p:spPr>
          <a:xfrm>
            <a:off x="0" y="0"/>
            <a:ext cx="12192000" cy="825396"/>
          </a:xfrm>
          <a:prstGeom prst="rect">
            <a:avLst/>
          </a:prstGeom>
          <a:solidFill>
            <a:srgbClr val="52295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 name="Picture 1">
            <a:extLst>
              <a:ext uri="{FF2B5EF4-FFF2-40B4-BE49-F238E27FC236}">
                <a16:creationId xmlns:a16="http://schemas.microsoft.com/office/drawing/2014/main" id="{F8C3EA8F-3411-EBEA-90EE-6A0EE64D7794}"/>
              </a:ext>
              <a:ext uri="{C183D7F6-B498-43B3-948B-1728B52AA6E4}">
                <adec:decorative xmlns:adec="http://schemas.microsoft.com/office/drawing/2017/decorative" val="1"/>
              </a:ext>
            </a:extLst>
          </p:cNvPr>
          <p:cNvPicPr>
            <a:picLocks noChangeAspect="1"/>
          </p:cNvPicPr>
          <p:nvPr/>
        </p:nvPicPr>
        <p:blipFill>
          <a:blip r:embed="rId2"/>
          <a:stretch>
            <a:fillRect/>
          </a:stretch>
        </p:blipFill>
        <p:spPr>
          <a:xfrm>
            <a:off x="10122895" y="0"/>
            <a:ext cx="1828959" cy="768163"/>
          </a:xfrm>
          <a:prstGeom prst="rect">
            <a:avLst/>
          </a:prstGeom>
        </p:spPr>
      </p:pic>
      <p:pic>
        <p:nvPicPr>
          <p:cNvPr id="12" name="Picture 11">
            <a:extLst>
              <a:ext uri="{FF2B5EF4-FFF2-40B4-BE49-F238E27FC236}">
                <a16:creationId xmlns:a16="http://schemas.microsoft.com/office/drawing/2014/main" id="{927E2704-95B3-49F2-9EEC-9FFDFC09D0D1}"/>
              </a:ext>
              <a:ext uri="{C183D7F6-B498-43B3-948B-1728B52AA6E4}">
                <adec:decorative xmlns:adec="http://schemas.microsoft.com/office/drawing/2017/decorative" val="1"/>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57974"/>
          <a:stretch/>
        </p:blipFill>
        <p:spPr>
          <a:xfrm>
            <a:off x="8902840" y="3558053"/>
            <a:ext cx="3156410" cy="3004892"/>
          </a:xfrm>
          <a:prstGeom prst="rect">
            <a:avLst/>
          </a:prstGeom>
        </p:spPr>
      </p:pic>
    </p:spTree>
    <p:extLst>
      <p:ext uri="{BB962C8B-B14F-4D97-AF65-F5344CB8AC3E}">
        <p14:creationId xmlns:p14="http://schemas.microsoft.com/office/powerpoint/2010/main" val="132540989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F6FDB35-BBF7-4236-BF66-161CC7414E11}"/>
              </a:ext>
              <a:ext uri="{C183D7F6-B498-43B3-948B-1728B52AA6E4}">
                <adec:decorative xmlns:adec="http://schemas.microsoft.com/office/drawing/2017/decorative" val="1"/>
              </a:ext>
            </a:extLst>
          </p:cNvPr>
          <p:cNvPicPr>
            <a:picLocks noChangeAspect="1"/>
          </p:cNvPicPr>
          <p:nvPr/>
        </p:nvPicPr>
        <p:blipFill rotWithShape="1">
          <a:blip r:embed="rId3"/>
          <a:srcRect l="34015" t="26397" r="36515" b="51650"/>
          <a:stretch/>
        </p:blipFill>
        <p:spPr>
          <a:xfrm>
            <a:off x="9881728" y="29296"/>
            <a:ext cx="1829981" cy="766806"/>
          </a:xfrm>
          <a:prstGeom prst="rect">
            <a:avLst/>
          </a:prstGeom>
        </p:spPr>
      </p:pic>
      <p:sp>
        <p:nvSpPr>
          <p:cNvPr id="10" name="Rectangle 9">
            <a:extLst>
              <a:ext uri="{FF2B5EF4-FFF2-40B4-BE49-F238E27FC236}">
                <a16:creationId xmlns:a16="http://schemas.microsoft.com/office/drawing/2014/main" id="{BA733693-EB9B-40F5-A30A-77BF9CAE39A5}"/>
              </a:ext>
              <a:ext uri="{C183D7F6-B498-43B3-948B-1728B52AA6E4}">
                <adec:decorative xmlns:adec="http://schemas.microsoft.com/office/drawing/2017/decorative" val="1"/>
              </a:ext>
            </a:extLst>
          </p:cNvPr>
          <p:cNvSpPr/>
          <p:nvPr/>
        </p:nvSpPr>
        <p:spPr>
          <a:xfrm>
            <a:off x="0" y="0"/>
            <a:ext cx="12192000" cy="825396"/>
          </a:xfrm>
          <a:prstGeom prst="rect">
            <a:avLst/>
          </a:prstGeom>
          <a:solidFill>
            <a:srgbClr val="52295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itle 4">
            <a:extLst>
              <a:ext uri="{FF2B5EF4-FFF2-40B4-BE49-F238E27FC236}">
                <a16:creationId xmlns:a16="http://schemas.microsoft.com/office/drawing/2014/main" id="{BD9B785B-31CB-E440-1F44-4B1AB8793E73}"/>
              </a:ext>
            </a:extLst>
          </p:cNvPr>
          <p:cNvSpPr>
            <a:spLocks noGrp="1"/>
          </p:cNvSpPr>
          <p:nvPr>
            <p:ph type="title"/>
          </p:nvPr>
        </p:nvSpPr>
        <p:spPr>
          <a:xfrm>
            <a:off x="838200" y="-1325563"/>
            <a:ext cx="10515600" cy="1325563"/>
          </a:xfrm>
        </p:spPr>
        <p:txBody>
          <a:bodyPr vert="horz" lIns="91440" tIns="45720" rIns="91440" bIns="45720" rtlCol="0" anchor="b">
            <a:normAutofit fontScale="90000"/>
          </a:bodyPr>
          <a:lstStyle/>
          <a:p>
            <a:r>
              <a:rPr lang="en-GB" dirty="0"/>
              <a:t>Areas of focus for the discussion: what difference would this make for  your course/ programme?</a:t>
            </a:r>
          </a:p>
        </p:txBody>
      </p:sp>
      <p:pic>
        <p:nvPicPr>
          <p:cNvPr id="4" name="Picture 3" descr="A qr code on a white background">
            <a:extLst>
              <a:ext uri="{FF2B5EF4-FFF2-40B4-BE49-F238E27FC236}">
                <a16:creationId xmlns:a16="http://schemas.microsoft.com/office/drawing/2014/main" id="{6C575BC8-555D-969D-11B1-3311B84BEA6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748413" y="2150959"/>
            <a:ext cx="3963296" cy="3963296"/>
          </a:xfrm>
          <a:prstGeom prst="rect">
            <a:avLst/>
          </a:prstGeom>
        </p:spPr>
      </p:pic>
      <p:sp>
        <p:nvSpPr>
          <p:cNvPr id="8" name="TextBox 7">
            <a:extLst>
              <a:ext uri="{FF2B5EF4-FFF2-40B4-BE49-F238E27FC236}">
                <a16:creationId xmlns:a16="http://schemas.microsoft.com/office/drawing/2014/main" id="{5BB97D70-1597-E243-1140-0A799C9753F9}"/>
              </a:ext>
            </a:extLst>
          </p:cNvPr>
          <p:cNvSpPr txBox="1"/>
          <p:nvPr/>
        </p:nvSpPr>
        <p:spPr>
          <a:xfrm>
            <a:off x="262692" y="2886112"/>
            <a:ext cx="7030993" cy="2492990"/>
          </a:xfrm>
          <a:prstGeom prst="rect">
            <a:avLst/>
          </a:prstGeom>
          <a:noFill/>
        </p:spPr>
        <p:txBody>
          <a:bodyPr wrap="square" rtlCol="0">
            <a:spAutoFit/>
          </a:bodyPr>
          <a:lstStyle/>
          <a:p>
            <a:pPr marL="285750" indent="-285750">
              <a:buFont typeface="Arial" panose="020B0604020202020204" pitchFamily="34" charset="0"/>
              <a:buChar char="•"/>
            </a:pPr>
            <a:r>
              <a:rPr lang="en-GB" sz="2400" dirty="0">
                <a:latin typeface="Arial" panose="020B0604020202020204" pitchFamily="34" charset="0"/>
                <a:cs typeface="Arial" panose="020B0604020202020204" pitchFamily="34" charset="0"/>
              </a:rPr>
              <a:t>Use the QR code </a:t>
            </a:r>
          </a:p>
          <a:p>
            <a:pPr marL="285750" indent="-285750">
              <a:buFont typeface="Arial" panose="020B0604020202020204" pitchFamily="34" charset="0"/>
              <a:buChar char="•"/>
            </a:pPr>
            <a:endParaRPr lang="en-GB" sz="2400" dirty="0">
              <a:latin typeface="Arial" panose="020B0604020202020204" pitchFamily="34" charset="0"/>
              <a:cs typeface="Arial" panose="020B0604020202020204" pitchFamily="34" charset="0"/>
            </a:endParaRPr>
          </a:p>
          <a:p>
            <a:r>
              <a:rPr lang="en-GB" sz="2400" dirty="0">
                <a:latin typeface="Arial" panose="020B0604020202020204" pitchFamily="34" charset="0"/>
                <a:cs typeface="Arial" panose="020B0604020202020204" pitchFamily="34" charset="0"/>
              </a:rPr>
              <a:t>    OR visit</a:t>
            </a:r>
          </a:p>
          <a:p>
            <a:endParaRPr lang="en-GB" sz="2400" u="sng" dirty="0">
              <a:solidFill>
                <a:srgbClr val="0000FF"/>
              </a:solidFill>
              <a:latin typeface="Arial" panose="020B0604020202020204" pitchFamily="34" charset="0"/>
              <a:ea typeface="Aptos" panose="020B0004020202020204" pitchFamily="34" charset="0"/>
              <a:cs typeface="Arial" panose="020B0604020202020204" pitchFamily="34" charset="0"/>
              <a:hlinkClick r:id="rId5"/>
            </a:endParaRPr>
          </a:p>
          <a:p>
            <a:pPr marL="285750" indent="-285750">
              <a:buFont typeface="Arial" panose="020B0604020202020204" pitchFamily="34" charset="0"/>
              <a:buChar char="•"/>
            </a:pPr>
            <a:r>
              <a:rPr lang="en-GB" sz="2400" u="sng" dirty="0">
                <a:solidFill>
                  <a:srgbClr val="0000FF"/>
                </a:solidFill>
                <a:effectLst/>
                <a:latin typeface="Calibri" panose="020F0502020204030204" pitchFamily="34" charset="0"/>
                <a:ea typeface="Aptos" panose="020B0004020202020204" pitchFamily="34" charset="0"/>
                <a:hlinkClick r:id="rId5"/>
              </a:rPr>
              <a:t>https://edgehill.padlet.org/careers80/solstice2024</a:t>
            </a:r>
            <a:endParaRPr lang="en-GB" sz="2400" dirty="0">
              <a:effectLst/>
              <a:latin typeface="Calibri" panose="020F0502020204030204" pitchFamily="34" charset="0"/>
              <a:ea typeface="Aptos" panose="020B0004020202020204" pitchFamily="34" charset="0"/>
            </a:endParaRPr>
          </a:p>
          <a:p>
            <a:pPr marL="285750" indent="-285750">
              <a:buFont typeface="Arial" panose="020B0604020202020204" pitchFamily="34" charset="0"/>
              <a:buChar char="•"/>
            </a:pPr>
            <a:endParaRPr lang="en-GB" dirty="0">
              <a:latin typeface="Arial" panose="020B0604020202020204" pitchFamily="34" charset="0"/>
              <a:cs typeface="Arial" panose="020B0604020202020204" pitchFamily="34" charset="0"/>
            </a:endParaRPr>
          </a:p>
          <a:p>
            <a:endParaRPr lang="en-GB" dirty="0"/>
          </a:p>
        </p:txBody>
      </p:sp>
      <p:sp>
        <p:nvSpPr>
          <p:cNvPr id="6" name="Title 4">
            <a:extLst>
              <a:ext uri="{FF2B5EF4-FFF2-40B4-BE49-F238E27FC236}">
                <a16:creationId xmlns:a16="http://schemas.microsoft.com/office/drawing/2014/main" id="{11DBA0E7-E2DB-A97F-4717-BE7E508E857A}"/>
              </a:ext>
            </a:extLst>
          </p:cNvPr>
          <p:cNvSpPr txBox="1">
            <a:spLocks/>
          </p:cNvSpPr>
          <p:nvPr/>
        </p:nvSpPr>
        <p:spPr>
          <a:xfrm>
            <a:off x="155748" y="935928"/>
            <a:ext cx="10903113" cy="70788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defTabSz="457200">
              <a:lnSpc>
                <a:spcPct val="100000"/>
              </a:lnSpc>
              <a:spcBef>
                <a:spcPts val="0"/>
              </a:spcBef>
              <a:defRPr/>
            </a:pPr>
            <a:r>
              <a:rPr lang="en-GB" sz="4000" b="1" dirty="0">
                <a:solidFill>
                  <a:srgbClr val="522958"/>
                </a:solidFill>
                <a:latin typeface="Arial" panose="020B0604020202020204" pitchFamily="34" charset="0"/>
                <a:ea typeface="Calibri" panose="020F0502020204030204" pitchFamily="34" charset="0"/>
                <a:cs typeface="Arial" panose="020B0604020202020204" pitchFamily="34" charset="0"/>
              </a:rPr>
              <a:t>To access the Padlet for today’s workshop</a:t>
            </a:r>
            <a:endParaRPr lang="en-GB" sz="1800" dirty="0">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14897153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descr="Conclusions">
            <a:extLst>
              <a:ext uri="{FF2B5EF4-FFF2-40B4-BE49-F238E27FC236}">
                <a16:creationId xmlns:a16="http://schemas.microsoft.com/office/drawing/2014/main" id="{BA733693-EB9B-40F5-A30A-77BF9CAE39A5}"/>
              </a:ext>
            </a:extLst>
          </p:cNvPr>
          <p:cNvSpPr/>
          <p:nvPr/>
        </p:nvSpPr>
        <p:spPr>
          <a:xfrm>
            <a:off x="0" y="0"/>
            <a:ext cx="12192000" cy="825396"/>
          </a:xfrm>
          <a:prstGeom prst="rect">
            <a:avLst/>
          </a:prstGeom>
          <a:solidFill>
            <a:srgbClr val="52295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a:extLst>
              <a:ext uri="{FF2B5EF4-FFF2-40B4-BE49-F238E27FC236}">
                <a16:creationId xmlns:a16="http://schemas.microsoft.com/office/drawing/2014/main" id="{8F6FDB35-BBF7-4236-BF66-161CC7414E11}"/>
              </a:ext>
              <a:ext uri="{C183D7F6-B498-43B3-948B-1728B52AA6E4}">
                <adec:decorative xmlns:adec="http://schemas.microsoft.com/office/drawing/2017/decorative" val="1"/>
              </a:ext>
            </a:extLst>
          </p:cNvPr>
          <p:cNvPicPr>
            <a:picLocks noChangeAspect="1"/>
          </p:cNvPicPr>
          <p:nvPr/>
        </p:nvPicPr>
        <p:blipFill rotWithShape="1">
          <a:blip r:embed="rId3"/>
          <a:srcRect l="34015" t="26397" r="36515" b="51650"/>
          <a:stretch/>
        </p:blipFill>
        <p:spPr>
          <a:xfrm>
            <a:off x="9881728" y="29296"/>
            <a:ext cx="1829981" cy="766806"/>
          </a:xfrm>
          <a:prstGeom prst="rect">
            <a:avLst/>
          </a:prstGeom>
        </p:spPr>
      </p:pic>
      <p:sp>
        <p:nvSpPr>
          <p:cNvPr id="4" name="Title 3">
            <a:extLst>
              <a:ext uri="{FF2B5EF4-FFF2-40B4-BE49-F238E27FC236}">
                <a16:creationId xmlns:a16="http://schemas.microsoft.com/office/drawing/2014/main" id="{7FE3D3CC-1638-4673-D9FB-6B557D32761D}"/>
              </a:ext>
            </a:extLst>
          </p:cNvPr>
          <p:cNvSpPr>
            <a:spLocks noGrp="1"/>
          </p:cNvSpPr>
          <p:nvPr>
            <p:ph type="title"/>
          </p:nvPr>
        </p:nvSpPr>
        <p:spPr>
          <a:xfrm>
            <a:off x="839788" y="-72284"/>
            <a:ext cx="10515600" cy="1325563"/>
          </a:xfrm>
          <a:noFill/>
        </p:spPr>
        <p:txBody>
          <a:bodyPr>
            <a:normAutofit/>
          </a:bodyPr>
          <a:lstStyle/>
          <a:p>
            <a:r>
              <a:rPr lang="en-GB" b="1" dirty="0">
                <a:solidFill>
                  <a:schemeClr val="bg1"/>
                </a:solidFill>
              </a:rPr>
              <a:t>Conclusions</a:t>
            </a:r>
            <a:r>
              <a:rPr lang="en-GB" b="1" dirty="0">
                <a:solidFill>
                  <a:srgbClr val="7030A0"/>
                </a:solidFill>
              </a:rPr>
              <a:t>:</a:t>
            </a:r>
          </a:p>
        </p:txBody>
      </p:sp>
      <p:sp>
        <p:nvSpPr>
          <p:cNvPr id="2" name="TextBox 1">
            <a:extLst>
              <a:ext uri="{FF2B5EF4-FFF2-40B4-BE49-F238E27FC236}">
                <a16:creationId xmlns:a16="http://schemas.microsoft.com/office/drawing/2014/main" id="{631A4A94-5D31-0A47-1B49-43D7ED3A3500}"/>
              </a:ext>
            </a:extLst>
          </p:cNvPr>
          <p:cNvSpPr txBox="1"/>
          <p:nvPr/>
        </p:nvSpPr>
        <p:spPr>
          <a:xfrm>
            <a:off x="850393" y="1589082"/>
            <a:ext cx="10515600" cy="1029256"/>
          </a:xfrm>
          <a:prstGeom prst="rect">
            <a:avLst/>
          </a:prstGeom>
          <a:noFill/>
        </p:spPr>
        <p:txBody>
          <a:bodyPr wrap="square" rtlCol="0">
            <a:spAutoFit/>
          </a:bodyPr>
          <a:lstStyle/>
          <a:p>
            <a:pPr marL="342900" lvl="0" indent="-342900">
              <a:lnSpc>
                <a:spcPct val="115000"/>
              </a:lnSpc>
              <a:buFont typeface="Symbol" panose="05050102010706020507" pitchFamily="18" charset="2"/>
              <a:buChar char=""/>
            </a:pPr>
            <a:r>
              <a:rPr lang="en-GB" sz="1800" dirty="0">
                <a:effectLst/>
                <a:latin typeface="Calibri" panose="020F0502020204030204" pitchFamily="34" charset="0"/>
                <a:ea typeface="Calibri" panose="020F0502020204030204" pitchFamily="34" charset="0"/>
                <a:cs typeface="Times New Roman" panose="02020603050405020304" pitchFamily="18" charset="0"/>
              </a:rPr>
              <a:t>How and where will our students be working in the future?</a:t>
            </a:r>
          </a:p>
          <a:p>
            <a:pPr marL="342900" lvl="0" indent="-342900">
              <a:lnSpc>
                <a:spcPct val="115000"/>
              </a:lnSpc>
              <a:buFont typeface="Symbol" panose="05050102010706020507" pitchFamily="18" charset="2"/>
              <a:buChar char=""/>
            </a:pPr>
            <a:r>
              <a:rPr lang="en-GB" sz="1800" dirty="0">
                <a:effectLst/>
                <a:latin typeface="Calibri" panose="020F0502020204030204" pitchFamily="34" charset="0"/>
                <a:ea typeface="Calibri" panose="020F0502020204030204" pitchFamily="34" charset="0"/>
                <a:cs typeface="Times New Roman" panose="02020603050405020304" pitchFamily="18" charset="0"/>
              </a:rPr>
              <a:t>Are we best preparing them for this range of futures? </a:t>
            </a:r>
          </a:p>
          <a:p>
            <a:pPr marL="342900" lvl="0" indent="-342900">
              <a:lnSpc>
                <a:spcPct val="115000"/>
              </a:lnSpc>
              <a:spcAft>
                <a:spcPts val="1000"/>
              </a:spcAft>
              <a:buFont typeface="Symbol" panose="05050102010706020507" pitchFamily="18" charset="2"/>
              <a:buChar char=""/>
            </a:pPr>
            <a:r>
              <a:rPr lang="en-GB" sz="1800" dirty="0">
                <a:effectLst/>
                <a:latin typeface="Calibri" panose="020F0502020204030204" pitchFamily="34" charset="0"/>
                <a:ea typeface="Calibri" panose="020F0502020204030204" pitchFamily="34" charset="0"/>
                <a:cs typeface="Times New Roman" panose="02020603050405020304" pitchFamily="18" charset="0"/>
              </a:rPr>
              <a:t>How could/should we modify our curriculum to help students make the necessary transitions?</a:t>
            </a:r>
          </a:p>
        </p:txBody>
      </p:sp>
      <p:sp>
        <p:nvSpPr>
          <p:cNvPr id="6" name="Text Placeholder 5">
            <a:extLst>
              <a:ext uri="{FF2B5EF4-FFF2-40B4-BE49-F238E27FC236}">
                <a16:creationId xmlns:a16="http://schemas.microsoft.com/office/drawing/2014/main" id="{BD12C500-60A6-C2F6-246E-ECA328ECAD7A}"/>
              </a:ext>
            </a:extLst>
          </p:cNvPr>
          <p:cNvSpPr>
            <a:spLocks noGrp="1"/>
          </p:cNvSpPr>
          <p:nvPr>
            <p:ph type="body" idx="1"/>
          </p:nvPr>
        </p:nvSpPr>
        <p:spPr>
          <a:xfrm>
            <a:off x="850393" y="3385893"/>
            <a:ext cx="5159830" cy="505854"/>
          </a:xfrm>
          <a:solidFill>
            <a:schemeClr val="accent4">
              <a:lumMod val="20000"/>
              <a:lumOff val="80000"/>
            </a:schemeClr>
          </a:solidFill>
          <a:ln w="3175">
            <a:solidFill>
              <a:schemeClr val="tx1"/>
            </a:solidFill>
          </a:ln>
        </p:spPr>
        <p:txBody>
          <a:bodyPr/>
          <a:lstStyle/>
          <a:p>
            <a:r>
              <a:rPr lang="en-GB" dirty="0"/>
              <a:t>Areas of Commonality</a:t>
            </a:r>
          </a:p>
        </p:txBody>
      </p:sp>
      <p:sp>
        <p:nvSpPr>
          <p:cNvPr id="7" name="Content Placeholder 6">
            <a:extLst>
              <a:ext uri="{FF2B5EF4-FFF2-40B4-BE49-F238E27FC236}">
                <a16:creationId xmlns:a16="http://schemas.microsoft.com/office/drawing/2014/main" id="{7191490F-7BD3-AB0F-2173-F619255601C6}"/>
              </a:ext>
            </a:extLst>
          </p:cNvPr>
          <p:cNvSpPr>
            <a:spLocks noGrp="1"/>
          </p:cNvSpPr>
          <p:nvPr>
            <p:ph sz="half" idx="2"/>
          </p:nvPr>
        </p:nvSpPr>
        <p:spPr>
          <a:xfrm>
            <a:off x="852436" y="3891747"/>
            <a:ext cx="5157787" cy="2549246"/>
          </a:xfrm>
          <a:ln w="3175">
            <a:solidFill>
              <a:schemeClr val="tx1"/>
            </a:solidFill>
          </a:ln>
        </p:spPr>
        <p:txBody>
          <a:bodyPr/>
          <a:lstStyle/>
          <a:p>
            <a:endParaRPr lang="en-GB" dirty="0"/>
          </a:p>
        </p:txBody>
      </p:sp>
      <p:sp>
        <p:nvSpPr>
          <p:cNvPr id="8" name="Text Placeholder 7">
            <a:extLst>
              <a:ext uri="{FF2B5EF4-FFF2-40B4-BE49-F238E27FC236}">
                <a16:creationId xmlns:a16="http://schemas.microsoft.com/office/drawing/2014/main" id="{53643CF7-0C25-04F8-8ECF-B7E2FAC25483}"/>
              </a:ext>
            </a:extLst>
          </p:cNvPr>
          <p:cNvSpPr>
            <a:spLocks noGrp="1"/>
          </p:cNvSpPr>
          <p:nvPr>
            <p:ph type="body" sz="quarter" idx="3"/>
          </p:nvPr>
        </p:nvSpPr>
        <p:spPr>
          <a:xfrm>
            <a:off x="6165204" y="3385893"/>
            <a:ext cx="5183188" cy="505854"/>
          </a:xfrm>
          <a:solidFill>
            <a:schemeClr val="accent4">
              <a:lumMod val="20000"/>
              <a:lumOff val="80000"/>
            </a:schemeClr>
          </a:solidFill>
          <a:ln w="3175">
            <a:solidFill>
              <a:schemeClr val="tx1"/>
            </a:solidFill>
          </a:ln>
        </p:spPr>
        <p:txBody>
          <a:bodyPr/>
          <a:lstStyle/>
          <a:p>
            <a:r>
              <a:rPr lang="en-GB" dirty="0"/>
              <a:t>Distinctives</a:t>
            </a:r>
          </a:p>
        </p:txBody>
      </p:sp>
      <p:sp>
        <p:nvSpPr>
          <p:cNvPr id="9" name="Content Placeholder 8">
            <a:extLst>
              <a:ext uri="{FF2B5EF4-FFF2-40B4-BE49-F238E27FC236}">
                <a16:creationId xmlns:a16="http://schemas.microsoft.com/office/drawing/2014/main" id="{A75F23FE-0A55-080D-2759-F4CB558370C4}"/>
              </a:ext>
            </a:extLst>
          </p:cNvPr>
          <p:cNvSpPr>
            <a:spLocks noGrp="1"/>
          </p:cNvSpPr>
          <p:nvPr>
            <p:ph sz="quarter" idx="4"/>
          </p:nvPr>
        </p:nvSpPr>
        <p:spPr>
          <a:xfrm>
            <a:off x="6158419" y="3891747"/>
            <a:ext cx="5183188" cy="2549246"/>
          </a:xfrm>
          <a:ln w="3175">
            <a:solidFill>
              <a:schemeClr val="tx1"/>
            </a:solidFill>
          </a:ln>
        </p:spPr>
        <p:txBody>
          <a:bodyPr/>
          <a:lstStyle/>
          <a:p>
            <a:endParaRPr lang="en-GB" dirty="0"/>
          </a:p>
        </p:txBody>
      </p:sp>
    </p:spTree>
    <p:extLst>
      <p:ext uri="{BB962C8B-B14F-4D97-AF65-F5344CB8AC3E}">
        <p14:creationId xmlns:p14="http://schemas.microsoft.com/office/powerpoint/2010/main" val="19547701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F6FDB35-BBF7-4236-BF66-161CC7414E11}"/>
              </a:ext>
              <a:ext uri="{C183D7F6-B498-43B3-948B-1728B52AA6E4}">
                <adec:decorative xmlns:adec="http://schemas.microsoft.com/office/drawing/2017/decorative" val="1"/>
              </a:ext>
            </a:extLst>
          </p:cNvPr>
          <p:cNvPicPr>
            <a:picLocks noChangeAspect="1"/>
          </p:cNvPicPr>
          <p:nvPr/>
        </p:nvPicPr>
        <p:blipFill rotWithShape="1">
          <a:blip r:embed="rId3"/>
          <a:srcRect l="34015" t="26397" r="36515" b="51650"/>
          <a:stretch/>
        </p:blipFill>
        <p:spPr>
          <a:xfrm>
            <a:off x="9881728" y="29296"/>
            <a:ext cx="1829981" cy="766806"/>
          </a:xfrm>
          <a:prstGeom prst="rect">
            <a:avLst/>
          </a:prstGeom>
        </p:spPr>
      </p:pic>
      <p:sp>
        <p:nvSpPr>
          <p:cNvPr id="10" name="Rectangle 9">
            <a:extLst>
              <a:ext uri="{FF2B5EF4-FFF2-40B4-BE49-F238E27FC236}">
                <a16:creationId xmlns:a16="http://schemas.microsoft.com/office/drawing/2014/main" id="{BA733693-EB9B-40F5-A30A-77BF9CAE39A5}"/>
              </a:ext>
              <a:ext uri="{C183D7F6-B498-43B3-948B-1728B52AA6E4}">
                <adec:decorative xmlns:adec="http://schemas.microsoft.com/office/drawing/2017/decorative" val="1"/>
              </a:ext>
            </a:extLst>
          </p:cNvPr>
          <p:cNvSpPr/>
          <p:nvPr/>
        </p:nvSpPr>
        <p:spPr>
          <a:xfrm>
            <a:off x="0" y="0"/>
            <a:ext cx="12192000" cy="825396"/>
          </a:xfrm>
          <a:prstGeom prst="rect">
            <a:avLst/>
          </a:prstGeom>
          <a:solidFill>
            <a:srgbClr val="52295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itle 4">
            <a:extLst>
              <a:ext uri="{FF2B5EF4-FFF2-40B4-BE49-F238E27FC236}">
                <a16:creationId xmlns:a16="http://schemas.microsoft.com/office/drawing/2014/main" id="{BD9B785B-31CB-E440-1F44-4B1AB8793E73}"/>
              </a:ext>
            </a:extLst>
          </p:cNvPr>
          <p:cNvSpPr>
            <a:spLocks noGrp="1"/>
          </p:cNvSpPr>
          <p:nvPr>
            <p:ph type="title"/>
          </p:nvPr>
        </p:nvSpPr>
        <p:spPr>
          <a:xfrm>
            <a:off x="838200" y="-1325563"/>
            <a:ext cx="10515600" cy="1325563"/>
          </a:xfrm>
        </p:spPr>
        <p:txBody>
          <a:bodyPr vert="horz" lIns="91440" tIns="45720" rIns="91440" bIns="45720" rtlCol="0" anchor="b">
            <a:normAutofit fontScale="90000"/>
          </a:bodyPr>
          <a:lstStyle/>
          <a:p>
            <a:r>
              <a:rPr lang="en-GB" dirty="0"/>
              <a:t>Areas of focus for the discussion: what difference would this make for  your course/ programme?</a:t>
            </a:r>
          </a:p>
        </p:txBody>
      </p:sp>
      <p:pic>
        <p:nvPicPr>
          <p:cNvPr id="3" name="Picture 2" descr="This diagram is the same as in slide 3.&#10;It is a reminder of the four areas of discussion, i.e. Artificial Intelligence, Graduate Expectations, Accessibility and Curriculum Design.  ">
            <a:extLst>
              <a:ext uri="{FF2B5EF4-FFF2-40B4-BE49-F238E27FC236}">
                <a16:creationId xmlns:a16="http://schemas.microsoft.com/office/drawing/2014/main" id="{3B5643C8-4BCE-B127-3EF9-96FCF8B84431}"/>
              </a:ext>
            </a:extLst>
          </p:cNvPr>
          <p:cNvPicPr>
            <a:picLocks noChangeAspect="1"/>
          </p:cNvPicPr>
          <p:nvPr/>
        </p:nvPicPr>
        <p:blipFill>
          <a:blip r:embed="rId4"/>
          <a:stretch>
            <a:fillRect/>
          </a:stretch>
        </p:blipFill>
        <p:spPr>
          <a:xfrm>
            <a:off x="1066228" y="0"/>
            <a:ext cx="10059544" cy="6858000"/>
          </a:xfrm>
          <a:prstGeom prst="rect">
            <a:avLst/>
          </a:prstGeom>
        </p:spPr>
      </p:pic>
    </p:spTree>
    <p:extLst>
      <p:ext uri="{BB962C8B-B14F-4D97-AF65-F5344CB8AC3E}">
        <p14:creationId xmlns:p14="http://schemas.microsoft.com/office/powerpoint/2010/main" val="18291495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5177B58-F51E-4A88-BA74-83B9397F37E1}"/>
              </a:ext>
            </a:extLst>
          </p:cNvPr>
          <p:cNvSpPr txBox="1">
            <a:spLocks noGrp="1"/>
          </p:cNvSpPr>
          <p:nvPr>
            <p:ph type="title" idx="4294967295"/>
          </p:nvPr>
        </p:nvSpPr>
        <p:spPr>
          <a:xfrm>
            <a:off x="155748" y="935928"/>
            <a:ext cx="10214149" cy="984885"/>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dirty="0">
                <a:ln>
                  <a:noFill/>
                </a:ln>
                <a:solidFill>
                  <a:srgbClr val="522958"/>
                </a:solidFill>
                <a:effectLst/>
                <a:uLnTx/>
                <a:uFillTx/>
                <a:latin typeface="Arial" panose="020B0604020202020204" pitchFamily="34" charset="0"/>
                <a:ea typeface="Calibri" panose="020F0502020204030204" pitchFamily="34" charset="0"/>
                <a:cs typeface="Arial" panose="020B0604020202020204" pitchFamily="34" charset="0"/>
              </a:rPr>
              <a:t>Introduction:   </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schemeClr val="tx1"/>
              </a:solidFill>
              <a:effectLst/>
              <a:uLnTx/>
              <a:uFillTx/>
              <a:latin typeface="Arial" panose="020B0604020202020204" pitchFamily="34" charset="0"/>
              <a:ea typeface="Calibri" panose="020F0502020204030204" pitchFamily="34" charset="0"/>
              <a:cs typeface="Arial" panose="020B0604020202020204" pitchFamily="34" charset="0"/>
            </a:endParaRPr>
          </a:p>
        </p:txBody>
      </p:sp>
      <p:sp>
        <p:nvSpPr>
          <p:cNvPr id="2" name="TextBox 1">
            <a:extLst>
              <a:ext uri="{FF2B5EF4-FFF2-40B4-BE49-F238E27FC236}">
                <a16:creationId xmlns:a16="http://schemas.microsoft.com/office/drawing/2014/main" id="{D7D221C5-FE59-096D-5EB8-E5F47D7AADB6}"/>
              </a:ext>
            </a:extLst>
          </p:cNvPr>
          <p:cNvSpPr txBox="1"/>
          <p:nvPr/>
        </p:nvSpPr>
        <p:spPr>
          <a:xfrm>
            <a:off x="783771" y="2031345"/>
            <a:ext cx="10309609" cy="4616648"/>
          </a:xfrm>
          <a:prstGeom prst="rect">
            <a:avLst/>
          </a:prstGeom>
          <a:noFill/>
        </p:spPr>
        <p:txBody>
          <a:bodyPr wrap="square" rtlCol="0">
            <a:spAutoFit/>
          </a:bodyPr>
          <a:lstStyle/>
          <a:p>
            <a:pPr>
              <a:lnSpc>
                <a:spcPct val="200000"/>
              </a:lnSpc>
            </a:pPr>
            <a:r>
              <a:rPr lang="en-GB" sz="2400" dirty="0"/>
              <a:t>We will focus on key questions, including the following:</a:t>
            </a:r>
          </a:p>
          <a:p>
            <a:pPr marL="342900" indent="-342900">
              <a:lnSpc>
                <a:spcPct val="200000"/>
              </a:lnSpc>
              <a:buFont typeface="Arial" panose="020B0604020202020204" pitchFamily="34" charset="0"/>
              <a:buChar char="•"/>
            </a:pPr>
            <a:r>
              <a:rPr lang="en-GB" sz="2400" dirty="0"/>
              <a:t>How and where will our students be working in the future?</a:t>
            </a:r>
          </a:p>
          <a:p>
            <a:pPr marL="342900" indent="-342900">
              <a:lnSpc>
                <a:spcPct val="200000"/>
              </a:lnSpc>
              <a:buFont typeface="Arial" panose="020B0604020202020204" pitchFamily="34" charset="0"/>
              <a:buChar char="•"/>
            </a:pPr>
            <a:r>
              <a:rPr lang="en-GB" sz="2400" dirty="0"/>
              <a:t>Are we best preparing them for this range of futures? </a:t>
            </a:r>
          </a:p>
          <a:p>
            <a:pPr marL="342900" indent="-342900">
              <a:lnSpc>
                <a:spcPct val="200000"/>
              </a:lnSpc>
              <a:buFont typeface="Arial" panose="020B0604020202020204" pitchFamily="34" charset="0"/>
              <a:buChar char="•"/>
            </a:pPr>
            <a:r>
              <a:rPr lang="en-GB" sz="2400" dirty="0"/>
              <a:t>How could/should we modify our curriculum to help students make the necessary transitions?</a:t>
            </a:r>
          </a:p>
          <a:p>
            <a:pPr>
              <a:lnSpc>
                <a:spcPct val="200000"/>
              </a:lnSpc>
            </a:pPr>
            <a:endParaRPr lang="en-GB" dirty="0"/>
          </a:p>
          <a:p>
            <a:endParaRPr lang="en-GB" dirty="0"/>
          </a:p>
        </p:txBody>
      </p:sp>
      <p:sp>
        <p:nvSpPr>
          <p:cNvPr id="10" name="Rectangle 9">
            <a:extLst>
              <a:ext uri="{FF2B5EF4-FFF2-40B4-BE49-F238E27FC236}">
                <a16:creationId xmlns:a16="http://schemas.microsoft.com/office/drawing/2014/main" id="{BA733693-EB9B-40F5-A30A-77BF9CAE39A5}"/>
              </a:ext>
              <a:ext uri="{C183D7F6-B498-43B3-948B-1728B52AA6E4}">
                <adec:decorative xmlns:adec="http://schemas.microsoft.com/office/drawing/2017/decorative" val="1"/>
              </a:ext>
            </a:extLst>
          </p:cNvPr>
          <p:cNvSpPr/>
          <p:nvPr/>
        </p:nvSpPr>
        <p:spPr>
          <a:xfrm>
            <a:off x="0" y="0"/>
            <a:ext cx="12192000" cy="825396"/>
          </a:xfrm>
          <a:prstGeom prst="rect">
            <a:avLst/>
          </a:prstGeom>
          <a:solidFill>
            <a:srgbClr val="52295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a:extLst>
              <a:ext uri="{FF2B5EF4-FFF2-40B4-BE49-F238E27FC236}">
                <a16:creationId xmlns:a16="http://schemas.microsoft.com/office/drawing/2014/main" id="{8F6FDB35-BBF7-4236-BF66-161CC7414E11}"/>
              </a:ext>
              <a:ext uri="{C183D7F6-B498-43B3-948B-1728B52AA6E4}">
                <adec:decorative xmlns:adec="http://schemas.microsoft.com/office/drawing/2017/decorative" val="1"/>
              </a:ext>
            </a:extLst>
          </p:cNvPr>
          <p:cNvPicPr>
            <a:picLocks noChangeAspect="1"/>
          </p:cNvPicPr>
          <p:nvPr/>
        </p:nvPicPr>
        <p:blipFill rotWithShape="1">
          <a:blip r:embed="rId3"/>
          <a:srcRect l="34015" t="26397" r="36515" b="51650"/>
          <a:stretch/>
        </p:blipFill>
        <p:spPr>
          <a:xfrm>
            <a:off x="9881728" y="29296"/>
            <a:ext cx="1829981" cy="766806"/>
          </a:xfrm>
          <a:prstGeom prst="rect">
            <a:avLst/>
          </a:prstGeom>
        </p:spPr>
      </p:pic>
    </p:spTree>
    <p:extLst>
      <p:ext uri="{BB962C8B-B14F-4D97-AF65-F5344CB8AC3E}">
        <p14:creationId xmlns:p14="http://schemas.microsoft.com/office/powerpoint/2010/main" val="17407578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8F6FDB35-BBF7-4236-BF66-161CC7414E11}"/>
              </a:ext>
              <a:ext uri="{C183D7F6-B498-43B3-948B-1728B52AA6E4}">
                <adec:decorative xmlns:adec="http://schemas.microsoft.com/office/drawing/2017/decorative" val="1"/>
              </a:ext>
            </a:extLst>
          </p:cNvPr>
          <p:cNvPicPr>
            <a:picLocks noChangeAspect="1"/>
          </p:cNvPicPr>
          <p:nvPr/>
        </p:nvPicPr>
        <p:blipFill rotWithShape="1">
          <a:blip r:embed="rId3"/>
          <a:srcRect l="34015" t="26397" r="36515" b="51650"/>
          <a:stretch/>
        </p:blipFill>
        <p:spPr>
          <a:xfrm>
            <a:off x="9881728" y="29296"/>
            <a:ext cx="1829981" cy="766806"/>
          </a:xfrm>
          <a:prstGeom prst="rect">
            <a:avLst/>
          </a:prstGeom>
        </p:spPr>
      </p:pic>
      <p:sp>
        <p:nvSpPr>
          <p:cNvPr id="10" name="Rectangle 9">
            <a:extLst>
              <a:ext uri="{FF2B5EF4-FFF2-40B4-BE49-F238E27FC236}">
                <a16:creationId xmlns:a16="http://schemas.microsoft.com/office/drawing/2014/main" id="{BA733693-EB9B-40F5-A30A-77BF9CAE39A5}"/>
              </a:ext>
              <a:ext uri="{C183D7F6-B498-43B3-948B-1728B52AA6E4}">
                <adec:decorative xmlns:adec="http://schemas.microsoft.com/office/drawing/2017/decorative" val="1"/>
              </a:ext>
            </a:extLst>
          </p:cNvPr>
          <p:cNvSpPr/>
          <p:nvPr/>
        </p:nvSpPr>
        <p:spPr>
          <a:xfrm>
            <a:off x="0" y="0"/>
            <a:ext cx="12192000" cy="825396"/>
          </a:xfrm>
          <a:prstGeom prst="rect">
            <a:avLst/>
          </a:prstGeom>
          <a:solidFill>
            <a:srgbClr val="52295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 name="Title 4">
            <a:extLst>
              <a:ext uri="{FF2B5EF4-FFF2-40B4-BE49-F238E27FC236}">
                <a16:creationId xmlns:a16="http://schemas.microsoft.com/office/drawing/2014/main" id="{BD9B785B-31CB-E440-1F44-4B1AB8793E73}"/>
              </a:ext>
            </a:extLst>
          </p:cNvPr>
          <p:cNvSpPr>
            <a:spLocks noGrp="1"/>
          </p:cNvSpPr>
          <p:nvPr>
            <p:ph type="title"/>
          </p:nvPr>
        </p:nvSpPr>
        <p:spPr>
          <a:xfrm>
            <a:off x="838200" y="-1325563"/>
            <a:ext cx="10515600" cy="1325563"/>
          </a:xfrm>
        </p:spPr>
        <p:txBody>
          <a:bodyPr vert="horz" lIns="91440" tIns="45720" rIns="91440" bIns="45720" rtlCol="0" anchor="b">
            <a:normAutofit fontScale="90000"/>
          </a:bodyPr>
          <a:lstStyle/>
          <a:p>
            <a:r>
              <a:rPr lang="en-GB" dirty="0"/>
              <a:t>Areas of focus for the discussion: what difference would this make for  your course/ programme?</a:t>
            </a:r>
          </a:p>
        </p:txBody>
      </p:sp>
      <p:pic>
        <p:nvPicPr>
          <p:cNvPr id="3" name="Picture 2" descr="This diagram provides an overview of the four areas of discussion, i.e. Artificial Intelligence, Graduate Expectations, Accessibility and Curriculum Design.">
            <a:extLst>
              <a:ext uri="{FF2B5EF4-FFF2-40B4-BE49-F238E27FC236}">
                <a16:creationId xmlns:a16="http://schemas.microsoft.com/office/drawing/2014/main" id="{A97B5C68-87E5-4BC8-97B5-619C0E4DEB3E}"/>
              </a:ext>
            </a:extLst>
          </p:cNvPr>
          <p:cNvPicPr>
            <a:picLocks noChangeAspect="1"/>
          </p:cNvPicPr>
          <p:nvPr/>
        </p:nvPicPr>
        <p:blipFill>
          <a:blip r:embed="rId4"/>
          <a:stretch>
            <a:fillRect/>
          </a:stretch>
        </p:blipFill>
        <p:spPr>
          <a:xfrm>
            <a:off x="1066228" y="0"/>
            <a:ext cx="10059544" cy="6858000"/>
          </a:xfrm>
          <a:prstGeom prst="rect">
            <a:avLst/>
          </a:prstGeom>
        </p:spPr>
      </p:pic>
    </p:spTree>
    <p:extLst>
      <p:ext uri="{BB962C8B-B14F-4D97-AF65-F5344CB8AC3E}">
        <p14:creationId xmlns:p14="http://schemas.microsoft.com/office/powerpoint/2010/main" val="33568324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5177B58-F51E-4A88-BA74-83B9397F37E1}"/>
              </a:ext>
            </a:extLst>
          </p:cNvPr>
          <p:cNvSpPr txBox="1">
            <a:spLocks noGrp="1"/>
          </p:cNvSpPr>
          <p:nvPr>
            <p:ph type="title" idx="4294967295"/>
          </p:nvPr>
        </p:nvSpPr>
        <p:spPr>
          <a:xfrm>
            <a:off x="155748" y="935928"/>
            <a:ext cx="10214149" cy="70788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dirty="0">
                <a:ln>
                  <a:noFill/>
                </a:ln>
                <a:solidFill>
                  <a:srgbClr val="522958"/>
                </a:solidFill>
                <a:effectLst/>
                <a:uLnTx/>
                <a:uFillTx/>
                <a:latin typeface="Arial" panose="020B0604020202020204" pitchFamily="34" charset="0"/>
                <a:ea typeface="Calibri" panose="020F0502020204030204" pitchFamily="34" charset="0"/>
                <a:cs typeface="Arial" panose="020B0604020202020204" pitchFamily="34" charset="0"/>
              </a:rPr>
              <a:t>Workshop format: option 1</a:t>
            </a:r>
            <a:endParaRPr kumimoji="0" lang="en-GB" sz="1800" b="0" i="0" u="none" strike="noStrike" kern="1200" cap="none" spc="0" normalizeH="0" baseline="0" noProof="0" dirty="0">
              <a:ln>
                <a:noFill/>
              </a:ln>
              <a:solidFill>
                <a:schemeClr val="tx1"/>
              </a:solidFill>
              <a:effectLst/>
              <a:uLnTx/>
              <a:uFillTx/>
              <a:latin typeface="Arial" panose="020B0604020202020204" pitchFamily="34" charset="0"/>
              <a:ea typeface="Calibri" panose="020F0502020204030204" pitchFamily="34" charset="0"/>
              <a:cs typeface="Arial" panose="020B0604020202020204" pitchFamily="34" charset="0"/>
            </a:endParaRPr>
          </a:p>
        </p:txBody>
      </p:sp>
      <p:sp>
        <p:nvSpPr>
          <p:cNvPr id="10" name="Rectangle 9">
            <a:extLst>
              <a:ext uri="{FF2B5EF4-FFF2-40B4-BE49-F238E27FC236}">
                <a16:creationId xmlns:a16="http://schemas.microsoft.com/office/drawing/2014/main" id="{BA733693-EB9B-40F5-A30A-77BF9CAE39A5}"/>
              </a:ext>
              <a:ext uri="{C183D7F6-B498-43B3-948B-1728B52AA6E4}">
                <adec:decorative xmlns:adec="http://schemas.microsoft.com/office/drawing/2017/decorative" val="1"/>
              </a:ext>
            </a:extLst>
          </p:cNvPr>
          <p:cNvSpPr/>
          <p:nvPr/>
        </p:nvSpPr>
        <p:spPr>
          <a:xfrm>
            <a:off x="0" y="0"/>
            <a:ext cx="12192000" cy="825396"/>
          </a:xfrm>
          <a:prstGeom prst="rect">
            <a:avLst/>
          </a:prstGeom>
          <a:solidFill>
            <a:srgbClr val="52295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a:extLst>
              <a:ext uri="{FF2B5EF4-FFF2-40B4-BE49-F238E27FC236}">
                <a16:creationId xmlns:a16="http://schemas.microsoft.com/office/drawing/2014/main" id="{8F6FDB35-BBF7-4236-BF66-161CC7414E11}"/>
              </a:ext>
              <a:ext uri="{C183D7F6-B498-43B3-948B-1728B52AA6E4}">
                <adec:decorative xmlns:adec="http://schemas.microsoft.com/office/drawing/2017/decorative" val="1"/>
              </a:ext>
            </a:extLst>
          </p:cNvPr>
          <p:cNvPicPr>
            <a:picLocks noChangeAspect="1"/>
          </p:cNvPicPr>
          <p:nvPr/>
        </p:nvPicPr>
        <p:blipFill rotWithShape="1">
          <a:blip r:embed="rId3"/>
          <a:srcRect l="34015" t="26397" r="36515" b="51650"/>
          <a:stretch/>
        </p:blipFill>
        <p:spPr>
          <a:xfrm>
            <a:off x="9881728" y="29296"/>
            <a:ext cx="1829981" cy="766806"/>
          </a:xfrm>
          <a:prstGeom prst="rect">
            <a:avLst/>
          </a:prstGeom>
        </p:spPr>
      </p:pic>
      <p:sp>
        <p:nvSpPr>
          <p:cNvPr id="3" name="TextBox 2">
            <a:extLst>
              <a:ext uri="{FF2B5EF4-FFF2-40B4-BE49-F238E27FC236}">
                <a16:creationId xmlns:a16="http://schemas.microsoft.com/office/drawing/2014/main" id="{E822AE1A-55EA-482A-95C3-552F0232B541}"/>
              </a:ext>
            </a:extLst>
          </p:cNvPr>
          <p:cNvSpPr txBox="1"/>
          <p:nvPr/>
        </p:nvSpPr>
        <p:spPr>
          <a:xfrm>
            <a:off x="487109" y="1745675"/>
            <a:ext cx="10309609" cy="400110"/>
          </a:xfrm>
          <a:prstGeom prst="rect">
            <a:avLst/>
          </a:prstGeom>
          <a:noFill/>
        </p:spPr>
        <p:txBody>
          <a:bodyPr wrap="square" rtlCol="0">
            <a:spAutoFit/>
          </a:bodyPr>
          <a:lstStyle/>
          <a:p>
            <a:r>
              <a:rPr lang="en-GB" sz="2000" b="1" dirty="0">
                <a:latin typeface="Arial" panose="020B0604020202020204" pitchFamily="34" charset="0"/>
                <a:cs typeface="Arial" panose="020B0604020202020204" pitchFamily="34" charset="0"/>
              </a:rPr>
              <a:t>Part 1: Discussion</a:t>
            </a:r>
          </a:p>
        </p:txBody>
      </p:sp>
      <p:sp>
        <p:nvSpPr>
          <p:cNvPr id="2" name="TextBox 1">
            <a:extLst>
              <a:ext uri="{FF2B5EF4-FFF2-40B4-BE49-F238E27FC236}">
                <a16:creationId xmlns:a16="http://schemas.microsoft.com/office/drawing/2014/main" id="{D7D221C5-FE59-096D-5EB8-E5F47D7AADB6}"/>
              </a:ext>
            </a:extLst>
          </p:cNvPr>
          <p:cNvSpPr txBox="1"/>
          <p:nvPr/>
        </p:nvSpPr>
        <p:spPr>
          <a:xfrm>
            <a:off x="682241" y="2247646"/>
            <a:ext cx="10309609" cy="2031325"/>
          </a:xfrm>
          <a:prstGeom prst="rect">
            <a:avLst/>
          </a:prstGeom>
          <a:noFill/>
        </p:spPr>
        <p:txBody>
          <a:bodyPr wrap="square" rtlCol="0">
            <a:spAutoFit/>
          </a:bodyPr>
          <a:lstStyle/>
          <a:p>
            <a:pPr marL="285750" indent="-285750">
              <a:buFont typeface="Arial" panose="020B0604020202020204" pitchFamily="34" charset="0"/>
              <a:buChar char="•"/>
            </a:pPr>
            <a:r>
              <a:rPr lang="en-GB" sz="1800" b="1" dirty="0">
                <a:latin typeface="Arial" panose="020B0604020202020204" pitchFamily="34" charset="0"/>
                <a:cs typeface="Arial" panose="020B0604020202020204" pitchFamily="34" charset="0"/>
              </a:rPr>
              <a:t>Each table </a:t>
            </a:r>
            <a:r>
              <a:rPr lang="en-GB" sz="1800" dirty="0">
                <a:latin typeface="Arial" panose="020B0604020202020204" pitchFamily="34" charset="0"/>
                <a:cs typeface="Arial" panose="020B0604020202020204" pitchFamily="34" charset="0"/>
              </a:rPr>
              <a:t>will focus on one area of discussion, i.e. AI, Accessibility, Graduate Expectations or Curriculum Design</a:t>
            </a:r>
          </a:p>
          <a:p>
            <a:pPr marL="285750" indent="-285750">
              <a:lnSpc>
                <a:spcPct val="200000"/>
              </a:lnSpc>
              <a:buFont typeface="Arial" panose="020B0604020202020204" pitchFamily="34" charset="0"/>
              <a:buChar char="•"/>
            </a:pPr>
            <a:r>
              <a:rPr lang="en-GB" dirty="0">
                <a:latin typeface="Arial" panose="020B0604020202020204" pitchFamily="34" charset="0"/>
                <a:cs typeface="Arial" panose="020B0604020202020204" pitchFamily="34" charset="0"/>
              </a:rPr>
              <a:t>Each table has a laptop with the framework and links to additional information for that focus area.</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Use the QR code to post onto the </a:t>
            </a:r>
            <a:r>
              <a:rPr lang="en-GB" dirty="0" err="1">
                <a:latin typeface="Arial" panose="020B0604020202020204" pitchFamily="34" charset="0"/>
                <a:cs typeface="Arial" panose="020B0604020202020204" pitchFamily="34" charset="0"/>
              </a:rPr>
              <a:t>padlet</a:t>
            </a:r>
            <a:r>
              <a:rPr lang="en-GB" dirty="0">
                <a:latin typeface="Arial" panose="020B0604020202020204" pitchFamily="34" charset="0"/>
                <a:cs typeface="Arial" panose="020B0604020202020204" pitchFamily="34" charset="0"/>
              </a:rPr>
              <a:t> your discussion points or </a:t>
            </a:r>
            <a:r>
              <a:rPr lang="en-GB" sz="1800" u="sng" dirty="0">
                <a:solidFill>
                  <a:srgbClr val="0000FF"/>
                </a:solidFill>
                <a:effectLst/>
                <a:latin typeface="Calibri" panose="020F0502020204030204" pitchFamily="34" charset="0"/>
                <a:ea typeface="Aptos" panose="020B0004020202020204" pitchFamily="34" charset="0"/>
                <a:hlinkClick r:id="rId4"/>
              </a:rPr>
              <a:t>https://edgehill.padlet.org/careers80/solstice2024</a:t>
            </a:r>
            <a:endParaRPr lang="en-GB" dirty="0">
              <a:latin typeface="Arial" panose="020B0604020202020204" pitchFamily="34" charset="0"/>
              <a:cs typeface="Arial" panose="020B0604020202020204" pitchFamily="34" charset="0"/>
            </a:endParaRPr>
          </a:p>
          <a:p>
            <a:endParaRPr lang="en-GB" dirty="0"/>
          </a:p>
        </p:txBody>
      </p:sp>
      <p:sp>
        <p:nvSpPr>
          <p:cNvPr id="4" name="TextBox 3">
            <a:extLst>
              <a:ext uri="{FF2B5EF4-FFF2-40B4-BE49-F238E27FC236}">
                <a16:creationId xmlns:a16="http://schemas.microsoft.com/office/drawing/2014/main" id="{06837526-0DD8-14C0-85FF-B1B70F6C1BCE}"/>
              </a:ext>
            </a:extLst>
          </p:cNvPr>
          <p:cNvSpPr txBox="1"/>
          <p:nvPr/>
        </p:nvSpPr>
        <p:spPr>
          <a:xfrm>
            <a:off x="487109" y="4475197"/>
            <a:ext cx="10309609" cy="400110"/>
          </a:xfrm>
          <a:prstGeom prst="rect">
            <a:avLst/>
          </a:prstGeom>
          <a:noFill/>
        </p:spPr>
        <p:txBody>
          <a:bodyPr wrap="square" rtlCol="0">
            <a:spAutoFit/>
          </a:bodyPr>
          <a:lstStyle/>
          <a:p>
            <a:r>
              <a:rPr lang="en-GB" sz="2000" b="1" dirty="0">
                <a:latin typeface="Arial" panose="020B0604020202020204" pitchFamily="34" charset="0"/>
                <a:cs typeface="Arial" panose="020B0604020202020204" pitchFamily="34" charset="0"/>
              </a:rPr>
              <a:t>Part 2: Review of contributions</a:t>
            </a:r>
          </a:p>
        </p:txBody>
      </p:sp>
      <p:sp>
        <p:nvSpPr>
          <p:cNvPr id="6" name="TextBox 5">
            <a:extLst>
              <a:ext uri="{FF2B5EF4-FFF2-40B4-BE49-F238E27FC236}">
                <a16:creationId xmlns:a16="http://schemas.microsoft.com/office/drawing/2014/main" id="{D8956212-CCAD-870E-21D2-823C429CA070}"/>
              </a:ext>
            </a:extLst>
          </p:cNvPr>
          <p:cNvSpPr txBox="1"/>
          <p:nvPr/>
        </p:nvSpPr>
        <p:spPr>
          <a:xfrm>
            <a:off x="682241" y="5101056"/>
            <a:ext cx="10309609" cy="1200329"/>
          </a:xfrm>
          <a:prstGeom prst="rect">
            <a:avLst/>
          </a:prstGeom>
          <a:noFill/>
        </p:spPr>
        <p:txBody>
          <a:bodyPr wrap="square" rtlCol="0">
            <a:spAutoFit/>
          </a:bodyPr>
          <a:lstStyle/>
          <a:p>
            <a:pPr marL="285750" indent="-285750">
              <a:buFont typeface="Arial" panose="020B0604020202020204" pitchFamily="34" charset="0"/>
              <a:buChar char="•"/>
            </a:pPr>
            <a:r>
              <a:rPr lang="en-GB" sz="1800" dirty="0">
                <a:latin typeface="Arial" panose="020B0604020202020204" pitchFamily="34" charset="0"/>
                <a:cs typeface="Arial" panose="020B0604020202020204" pitchFamily="34" charset="0"/>
              </a:rPr>
              <a:t>The comments on the </a:t>
            </a:r>
            <a:r>
              <a:rPr lang="en-GB" sz="1800" dirty="0" err="1">
                <a:latin typeface="Arial" panose="020B0604020202020204" pitchFamily="34" charset="0"/>
                <a:cs typeface="Arial" panose="020B0604020202020204" pitchFamily="34" charset="0"/>
              </a:rPr>
              <a:t>padlet</a:t>
            </a:r>
            <a:r>
              <a:rPr lang="en-GB" sz="1800" dirty="0">
                <a:latin typeface="Arial" panose="020B0604020202020204" pitchFamily="34" charset="0"/>
                <a:cs typeface="Arial" panose="020B0604020202020204" pitchFamily="34" charset="0"/>
              </a:rPr>
              <a:t> will be reviewed holistically</a:t>
            </a:r>
          </a:p>
          <a:p>
            <a:pPr marL="285750" indent="-285750">
              <a:buFont typeface="Arial" panose="020B0604020202020204" pitchFamily="34" charset="0"/>
              <a:buChar char="•"/>
            </a:pPr>
            <a:endParaRPr lang="en-GB"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A summary of the contributions will be written to be shared with delegates and disseminated. </a:t>
            </a:r>
          </a:p>
          <a:p>
            <a:endParaRPr lang="en-GB" dirty="0"/>
          </a:p>
        </p:txBody>
      </p:sp>
    </p:spTree>
    <p:extLst>
      <p:ext uri="{BB962C8B-B14F-4D97-AF65-F5344CB8AC3E}">
        <p14:creationId xmlns:p14="http://schemas.microsoft.com/office/powerpoint/2010/main" val="101774045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5177B58-F51E-4A88-BA74-83B9397F37E1}"/>
              </a:ext>
            </a:extLst>
          </p:cNvPr>
          <p:cNvSpPr txBox="1">
            <a:spLocks noGrp="1"/>
          </p:cNvSpPr>
          <p:nvPr>
            <p:ph type="title" idx="4294967295"/>
          </p:nvPr>
        </p:nvSpPr>
        <p:spPr>
          <a:xfrm>
            <a:off x="155748" y="935928"/>
            <a:ext cx="10214149" cy="70788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dirty="0">
                <a:ln>
                  <a:noFill/>
                </a:ln>
                <a:solidFill>
                  <a:srgbClr val="522958"/>
                </a:solidFill>
                <a:effectLst/>
                <a:uLnTx/>
                <a:uFillTx/>
                <a:latin typeface="Arial" panose="020B0604020202020204" pitchFamily="34" charset="0"/>
                <a:ea typeface="Calibri" panose="020F0502020204030204" pitchFamily="34" charset="0"/>
                <a:cs typeface="Arial" panose="020B0604020202020204" pitchFamily="34" charset="0"/>
              </a:rPr>
              <a:t>Workshop format: option 2</a:t>
            </a:r>
            <a:endParaRPr kumimoji="0" lang="en-GB" sz="1800" b="0" i="0" u="none" strike="noStrike" kern="1200" cap="none" spc="0" normalizeH="0" baseline="0" noProof="0" dirty="0">
              <a:ln>
                <a:noFill/>
              </a:ln>
              <a:solidFill>
                <a:schemeClr val="tx1"/>
              </a:solidFill>
              <a:effectLst/>
              <a:uLnTx/>
              <a:uFillTx/>
              <a:latin typeface="Arial" panose="020B0604020202020204" pitchFamily="34" charset="0"/>
              <a:ea typeface="Calibri" panose="020F0502020204030204" pitchFamily="34" charset="0"/>
              <a:cs typeface="Arial" panose="020B0604020202020204" pitchFamily="34" charset="0"/>
            </a:endParaRPr>
          </a:p>
        </p:txBody>
      </p:sp>
      <p:sp>
        <p:nvSpPr>
          <p:cNvPr id="10" name="Rectangle 9">
            <a:extLst>
              <a:ext uri="{FF2B5EF4-FFF2-40B4-BE49-F238E27FC236}">
                <a16:creationId xmlns:a16="http://schemas.microsoft.com/office/drawing/2014/main" id="{BA733693-EB9B-40F5-A30A-77BF9CAE39A5}"/>
              </a:ext>
              <a:ext uri="{C183D7F6-B498-43B3-948B-1728B52AA6E4}">
                <adec:decorative xmlns:adec="http://schemas.microsoft.com/office/drawing/2017/decorative" val="1"/>
              </a:ext>
            </a:extLst>
          </p:cNvPr>
          <p:cNvSpPr/>
          <p:nvPr/>
        </p:nvSpPr>
        <p:spPr>
          <a:xfrm>
            <a:off x="0" y="0"/>
            <a:ext cx="12192000" cy="825396"/>
          </a:xfrm>
          <a:prstGeom prst="rect">
            <a:avLst/>
          </a:prstGeom>
          <a:solidFill>
            <a:srgbClr val="52295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a:extLst>
              <a:ext uri="{FF2B5EF4-FFF2-40B4-BE49-F238E27FC236}">
                <a16:creationId xmlns:a16="http://schemas.microsoft.com/office/drawing/2014/main" id="{8F6FDB35-BBF7-4236-BF66-161CC7414E11}"/>
              </a:ext>
              <a:ext uri="{C183D7F6-B498-43B3-948B-1728B52AA6E4}">
                <adec:decorative xmlns:adec="http://schemas.microsoft.com/office/drawing/2017/decorative" val="1"/>
              </a:ext>
            </a:extLst>
          </p:cNvPr>
          <p:cNvPicPr>
            <a:picLocks noChangeAspect="1"/>
          </p:cNvPicPr>
          <p:nvPr/>
        </p:nvPicPr>
        <p:blipFill rotWithShape="1">
          <a:blip r:embed="rId3"/>
          <a:srcRect l="34015" t="26397" r="36515" b="51650"/>
          <a:stretch/>
        </p:blipFill>
        <p:spPr>
          <a:xfrm>
            <a:off x="9881728" y="29296"/>
            <a:ext cx="1829981" cy="766806"/>
          </a:xfrm>
          <a:prstGeom prst="rect">
            <a:avLst/>
          </a:prstGeom>
        </p:spPr>
      </p:pic>
      <p:sp>
        <p:nvSpPr>
          <p:cNvPr id="3" name="TextBox 2">
            <a:extLst>
              <a:ext uri="{FF2B5EF4-FFF2-40B4-BE49-F238E27FC236}">
                <a16:creationId xmlns:a16="http://schemas.microsoft.com/office/drawing/2014/main" id="{E822AE1A-55EA-482A-95C3-552F0232B541}"/>
              </a:ext>
            </a:extLst>
          </p:cNvPr>
          <p:cNvSpPr txBox="1"/>
          <p:nvPr/>
        </p:nvSpPr>
        <p:spPr>
          <a:xfrm>
            <a:off x="487109" y="1745675"/>
            <a:ext cx="10309609" cy="400110"/>
          </a:xfrm>
          <a:prstGeom prst="rect">
            <a:avLst/>
          </a:prstGeom>
          <a:noFill/>
        </p:spPr>
        <p:txBody>
          <a:bodyPr wrap="square" rtlCol="0">
            <a:spAutoFit/>
          </a:bodyPr>
          <a:lstStyle/>
          <a:p>
            <a:r>
              <a:rPr lang="en-GB" sz="2000" b="1" dirty="0">
                <a:latin typeface="Arial" panose="020B0604020202020204" pitchFamily="34" charset="0"/>
                <a:cs typeface="Arial" panose="020B0604020202020204" pitchFamily="34" charset="0"/>
              </a:rPr>
              <a:t>Part 1: Discussion</a:t>
            </a:r>
          </a:p>
        </p:txBody>
      </p:sp>
      <p:sp>
        <p:nvSpPr>
          <p:cNvPr id="2" name="TextBox 1">
            <a:extLst>
              <a:ext uri="{FF2B5EF4-FFF2-40B4-BE49-F238E27FC236}">
                <a16:creationId xmlns:a16="http://schemas.microsoft.com/office/drawing/2014/main" id="{D7D221C5-FE59-096D-5EB8-E5F47D7AADB6}"/>
              </a:ext>
            </a:extLst>
          </p:cNvPr>
          <p:cNvSpPr txBox="1"/>
          <p:nvPr/>
        </p:nvSpPr>
        <p:spPr>
          <a:xfrm>
            <a:off x="682241" y="2247646"/>
            <a:ext cx="10309609" cy="2031325"/>
          </a:xfrm>
          <a:prstGeom prst="rect">
            <a:avLst/>
          </a:prstGeom>
          <a:noFill/>
        </p:spPr>
        <p:txBody>
          <a:bodyPr wrap="square" rtlCol="0">
            <a:spAutoFit/>
          </a:bodyPr>
          <a:lstStyle/>
          <a:p>
            <a:pPr marL="285750" indent="-285750">
              <a:buFont typeface="Arial" panose="020B0604020202020204" pitchFamily="34" charset="0"/>
              <a:buChar char="•"/>
            </a:pPr>
            <a:r>
              <a:rPr lang="en-GB" sz="1800" b="1" dirty="0">
                <a:latin typeface="Arial" panose="020B0604020202020204" pitchFamily="34" charset="0"/>
                <a:cs typeface="Arial" panose="020B0604020202020204" pitchFamily="34" charset="0"/>
              </a:rPr>
              <a:t>Working as a single group </a:t>
            </a:r>
            <a:r>
              <a:rPr lang="en-GB" sz="1800" dirty="0">
                <a:latin typeface="Arial" panose="020B0604020202020204" pitchFamily="34" charset="0"/>
                <a:cs typeface="Arial" panose="020B0604020202020204" pitchFamily="34" charset="0"/>
              </a:rPr>
              <a:t>we will focus on each area of discussion for 5 minutes, i.e. AI, Accessibility, Graduate Expectations or Curriculum Design</a:t>
            </a:r>
          </a:p>
          <a:p>
            <a:pPr marL="285750" indent="-285750">
              <a:lnSpc>
                <a:spcPct val="200000"/>
              </a:lnSpc>
              <a:buFont typeface="Arial" panose="020B0604020202020204" pitchFamily="34" charset="0"/>
              <a:buChar char="•"/>
            </a:pPr>
            <a:r>
              <a:rPr lang="en-GB" dirty="0">
                <a:latin typeface="Arial" panose="020B0604020202020204" pitchFamily="34" charset="0"/>
                <a:cs typeface="Arial" panose="020B0604020202020204" pitchFamily="34" charset="0"/>
              </a:rPr>
              <a:t>Each table has a laptop with the framework and links to additional information for that focus area.</a:t>
            </a: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Use the QR code to post onto the </a:t>
            </a:r>
            <a:r>
              <a:rPr lang="en-GB" dirty="0" err="1">
                <a:latin typeface="Arial" panose="020B0604020202020204" pitchFamily="34" charset="0"/>
                <a:cs typeface="Arial" panose="020B0604020202020204" pitchFamily="34" charset="0"/>
              </a:rPr>
              <a:t>padlet</a:t>
            </a:r>
            <a:r>
              <a:rPr lang="en-GB" dirty="0">
                <a:latin typeface="Arial" panose="020B0604020202020204" pitchFamily="34" charset="0"/>
                <a:cs typeface="Arial" panose="020B0604020202020204" pitchFamily="34" charset="0"/>
              </a:rPr>
              <a:t> your discussion points or </a:t>
            </a:r>
            <a:r>
              <a:rPr lang="en-GB" sz="1800" u="sng" dirty="0">
                <a:solidFill>
                  <a:srgbClr val="0000FF"/>
                </a:solidFill>
                <a:effectLst/>
                <a:latin typeface="Calibri" panose="020F0502020204030204" pitchFamily="34" charset="0"/>
                <a:ea typeface="Aptos" panose="020B0004020202020204" pitchFamily="34" charset="0"/>
                <a:hlinkClick r:id="rId4"/>
              </a:rPr>
              <a:t>https://edgehill.padlet.org/careers80/solstice2024</a:t>
            </a:r>
            <a:endParaRPr lang="en-GB" dirty="0">
              <a:latin typeface="Arial" panose="020B0604020202020204" pitchFamily="34" charset="0"/>
              <a:cs typeface="Arial" panose="020B0604020202020204" pitchFamily="34" charset="0"/>
            </a:endParaRPr>
          </a:p>
          <a:p>
            <a:endParaRPr lang="en-GB" dirty="0"/>
          </a:p>
        </p:txBody>
      </p:sp>
      <p:sp>
        <p:nvSpPr>
          <p:cNvPr id="4" name="TextBox 3">
            <a:extLst>
              <a:ext uri="{FF2B5EF4-FFF2-40B4-BE49-F238E27FC236}">
                <a16:creationId xmlns:a16="http://schemas.microsoft.com/office/drawing/2014/main" id="{06837526-0DD8-14C0-85FF-B1B70F6C1BCE}"/>
              </a:ext>
            </a:extLst>
          </p:cNvPr>
          <p:cNvSpPr txBox="1"/>
          <p:nvPr/>
        </p:nvSpPr>
        <p:spPr>
          <a:xfrm>
            <a:off x="487108" y="4278971"/>
            <a:ext cx="10309609" cy="707886"/>
          </a:xfrm>
          <a:prstGeom prst="rect">
            <a:avLst/>
          </a:prstGeom>
          <a:noFill/>
        </p:spPr>
        <p:txBody>
          <a:bodyPr wrap="square" rtlCol="0">
            <a:spAutoFit/>
          </a:bodyPr>
          <a:lstStyle/>
          <a:p>
            <a:endParaRPr lang="en-GB" sz="2000" b="1" dirty="0">
              <a:latin typeface="Arial" panose="020B0604020202020204" pitchFamily="34" charset="0"/>
              <a:cs typeface="Arial" panose="020B0604020202020204" pitchFamily="34" charset="0"/>
            </a:endParaRPr>
          </a:p>
          <a:p>
            <a:r>
              <a:rPr lang="en-GB" sz="2000" b="1" dirty="0">
                <a:latin typeface="Arial" panose="020B0604020202020204" pitchFamily="34" charset="0"/>
                <a:cs typeface="Arial" panose="020B0604020202020204" pitchFamily="34" charset="0"/>
              </a:rPr>
              <a:t>Part 2: Review of contributions</a:t>
            </a:r>
          </a:p>
        </p:txBody>
      </p:sp>
      <p:sp>
        <p:nvSpPr>
          <p:cNvPr id="6" name="TextBox 5">
            <a:extLst>
              <a:ext uri="{FF2B5EF4-FFF2-40B4-BE49-F238E27FC236}">
                <a16:creationId xmlns:a16="http://schemas.microsoft.com/office/drawing/2014/main" id="{AA7CC87B-647E-1403-3343-1C49391A067D}"/>
              </a:ext>
            </a:extLst>
          </p:cNvPr>
          <p:cNvSpPr txBox="1"/>
          <p:nvPr/>
        </p:nvSpPr>
        <p:spPr>
          <a:xfrm>
            <a:off x="682240" y="5082962"/>
            <a:ext cx="10309609" cy="1200329"/>
          </a:xfrm>
          <a:prstGeom prst="rect">
            <a:avLst/>
          </a:prstGeom>
          <a:noFill/>
        </p:spPr>
        <p:txBody>
          <a:bodyPr wrap="square" rtlCol="0">
            <a:spAutoFit/>
          </a:bodyPr>
          <a:lstStyle/>
          <a:p>
            <a:pPr marL="285750" indent="-285750">
              <a:buFont typeface="Arial" panose="020B0604020202020204" pitchFamily="34" charset="0"/>
              <a:buChar char="•"/>
            </a:pPr>
            <a:r>
              <a:rPr lang="en-GB" sz="1800" dirty="0">
                <a:latin typeface="Arial" panose="020B0604020202020204" pitchFamily="34" charset="0"/>
                <a:cs typeface="Arial" panose="020B0604020202020204" pitchFamily="34" charset="0"/>
              </a:rPr>
              <a:t>The comments on the </a:t>
            </a:r>
            <a:r>
              <a:rPr lang="en-GB" sz="1800" dirty="0" err="1">
                <a:latin typeface="Arial" panose="020B0604020202020204" pitchFamily="34" charset="0"/>
                <a:cs typeface="Arial" panose="020B0604020202020204" pitchFamily="34" charset="0"/>
              </a:rPr>
              <a:t>padlet</a:t>
            </a:r>
            <a:r>
              <a:rPr lang="en-GB" sz="1800" dirty="0">
                <a:latin typeface="Arial" panose="020B0604020202020204" pitchFamily="34" charset="0"/>
                <a:cs typeface="Arial" panose="020B0604020202020204" pitchFamily="34" charset="0"/>
              </a:rPr>
              <a:t> will be reviewed holistically</a:t>
            </a:r>
          </a:p>
          <a:p>
            <a:pPr marL="285750" indent="-285750">
              <a:buFont typeface="Arial" panose="020B0604020202020204" pitchFamily="34" charset="0"/>
              <a:buChar char="•"/>
            </a:pPr>
            <a:endParaRPr lang="en-GB" dirty="0">
              <a:latin typeface="Arial" panose="020B0604020202020204" pitchFamily="34" charset="0"/>
              <a:cs typeface="Arial" panose="020B0604020202020204" pitchFamily="34" charset="0"/>
            </a:endParaRPr>
          </a:p>
          <a:p>
            <a:pPr marL="285750" indent="-285750">
              <a:buFont typeface="Arial" panose="020B0604020202020204" pitchFamily="34" charset="0"/>
              <a:buChar char="•"/>
            </a:pPr>
            <a:r>
              <a:rPr lang="en-GB" dirty="0">
                <a:latin typeface="Arial" panose="020B0604020202020204" pitchFamily="34" charset="0"/>
                <a:cs typeface="Arial" panose="020B0604020202020204" pitchFamily="34" charset="0"/>
              </a:rPr>
              <a:t>A summary of the contributions will be written to be shared with delegates and disseminated. </a:t>
            </a:r>
          </a:p>
          <a:p>
            <a:endParaRPr lang="en-GB" dirty="0"/>
          </a:p>
        </p:txBody>
      </p:sp>
    </p:spTree>
    <p:extLst>
      <p:ext uri="{BB962C8B-B14F-4D97-AF65-F5344CB8AC3E}">
        <p14:creationId xmlns:p14="http://schemas.microsoft.com/office/powerpoint/2010/main" val="26120178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5177B58-F51E-4A88-BA74-83B9397F37E1}"/>
              </a:ext>
            </a:extLst>
          </p:cNvPr>
          <p:cNvSpPr txBox="1">
            <a:spLocks noGrp="1"/>
          </p:cNvSpPr>
          <p:nvPr>
            <p:ph type="title" idx="4294967295"/>
          </p:nvPr>
        </p:nvSpPr>
        <p:spPr>
          <a:xfrm>
            <a:off x="155748" y="935928"/>
            <a:ext cx="10214149" cy="70788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dirty="0">
                <a:ln>
                  <a:noFill/>
                </a:ln>
                <a:solidFill>
                  <a:srgbClr val="522958"/>
                </a:solidFill>
                <a:effectLst/>
                <a:uLnTx/>
                <a:uFillTx/>
                <a:latin typeface="Arial" panose="020B0604020202020204" pitchFamily="34" charset="0"/>
                <a:ea typeface="Calibri" panose="020F0502020204030204" pitchFamily="34" charset="0"/>
                <a:cs typeface="Arial" panose="020B0604020202020204" pitchFamily="34" charset="0"/>
              </a:rPr>
              <a:t>Focus:   AI</a:t>
            </a:r>
            <a:endParaRPr kumimoji="0" lang="en-GB" sz="1800" b="0" i="0" u="none" strike="noStrike" kern="1200" cap="none" spc="0" normalizeH="0" baseline="0" noProof="0" dirty="0">
              <a:ln>
                <a:noFill/>
              </a:ln>
              <a:solidFill>
                <a:schemeClr val="tx1"/>
              </a:solidFill>
              <a:effectLst/>
              <a:uLnTx/>
              <a:uFillTx/>
              <a:latin typeface="Arial" panose="020B0604020202020204" pitchFamily="34" charset="0"/>
              <a:ea typeface="Calibri" panose="020F0502020204030204" pitchFamily="34" charset="0"/>
              <a:cs typeface="Arial" panose="020B0604020202020204" pitchFamily="34" charset="0"/>
            </a:endParaRPr>
          </a:p>
        </p:txBody>
      </p:sp>
      <p:sp>
        <p:nvSpPr>
          <p:cNvPr id="10" name="Rectangle 9">
            <a:extLst>
              <a:ext uri="{FF2B5EF4-FFF2-40B4-BE49-F238E27FC236}">
                <a16:creationId xmlns:a16="http://schemas.microsoft.com/office/drawing/2014/main" id="{BA733693-EB9B-40F5-A30A-77BF9CAE39A5}"/>
              </a:ext>
              <a:ext uri="{C183D7F6-B498-43B3-948B-1728B52AA6E4}">
                <adec:decorative xmlns:adec="http://schemas.microsoft.com/office/drawing/2017/decorative" val="1"/>
              </a:ext>
            </a:extLst>
          </p:cNvPr>
          <p:cNvSpPr/>
          <p:nvPr/>
        </p:nvSpPr>
        <p:spPr>
          <a:xfrm>
            <a:off x="0" y="0"/>
            <a:ext cx="12192000" cy="825396"/>
          </a:xfrm>
          <a:prstGeom prst="rect">
            <a:avLst/>
          </a:prstGeom>
          <a:solidFill>
            <a:srgbClr val="52295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a:extLst>
              <a:ext uri="{FF2B5EF4-FFF2-40B4-BE49-F238E27FC236}">
                <a16:creationId xmlns:a16="http://schemas.microsoft.com/office/drawing/2014/main" id="{8F6FDB35-BBF7-4236-BF66-161CC7414E11}"/>
              </a:ext>
              <a:ext uri="{C183D7F6-B498-43B3-948B-1728B52AA6E4}">
                <adec:decorative xmlns:adec="http://schemas.microsoft.com/office/drawing/2017/decorative" val="1"/>
              </a:ext>
            </a:extLst>
          </p:cNvPr>
          <p:cNvPicPr>
            <a:picLocks noChangeAspect="1"/>
          </p:cNvPicPr>
          <p:nvPr/>
        </p:nvPicPr>
        <p:blipFill rotWithShape="1">
          <a:blip r:embed="rId3"/>
          <a:srcRect l="34015" t="26397" r="36515" b="51650"/>
          <a:stretch/>
        </p:blipFill>
        <p:spPr>
          <a:xfrm>
            <a:off x="9881728" y="29296"/>
            <a:ext cx="1829981" cy="766806"/>
          </a:xfrm>
          <a:prstGeom prst="rect">
            <a:avLst/>
          </a:prstGeom>
        </p:spPr>
      </p:pic>
      <p:sp>
        <p:nvSpPr>
          <p:cNvPr id="3" name="TextBox 2">
            <a:extLst>
              <a:ext uri="{FF2B5EF4-FFF2-40B4-BE49-F238E27FC236}">
                <a16:creationId xmlns:a16="http://schemas.microsoft.com/office/drawing/2014/main" id="{E822AE1A-55EA-482A-95C3-552F0232B541}"/>
              </a:ext>
            </a:extLst>
          </p:cNvPr>
          <p:cNvSpPr txBox="1"/>
          <p:nvPr/>
        </p:nvSpPr>
        <p:spPr>
          <a:xfrm>
            <a:off x="532562" y="1825275"/>
            <a:ext cx="10309609" cy="400110"/>
          </a:xfrm>
          <a:prstGeom prst="rect">
            <a:avLst/>
          </a:prstGeom>
          <a:noFill/>
        </p:spPr>
        <p:txBody>
          <a:bodyPr wrap="square" rtlCol="0">
            <a:spAutoFit/>
          </a:bodyPr>
          <a:lstStyle/>
          <a:p>
            <a:r>
              <a:rPr lang="en-GB" sz="2000" b="1" dirty="0">
                <a:latin typeface="Arial" panose="020B0604020202020204" pitchFamily="34" charset="0"/>
                <a:cs typeface="Arial" panose="020B0604020202020204" pitchFamily="34" charset="0"/>
              </a:rPr>
              <a:t>Pick one of the bullet points to review AI and its impact on:</a:t>
            </a:r>
          </a:p>
        </p:txBody>
      </p:sp>
      <p:sp>
        <p:nvSpPr>
          <p:cNvPr id="2" name="TextBox 1">
            <a:extLst>
              <a:ext uri="{FF2B5EF4-FFF2-40B4-BE49-F238E27FC236}">
                <a16:creationId xmlns:a16="http://schemas.microsoft.com/office/drawing/2014/main" id="{D7D221C5-FE59-096D-5EB8-E5F47D7AADB6}"/>
              </a:ext>
            </a:extLst>
          </p:cNvPr>
          <p:cNvSpPr txBox="1"/>
          <p:nvPr/>
        </p:nvSpPr>
        <p:spPr>
          <a:xfrm>
            <a:off x="532562" y="2225385"/>
            <a:ext cx="10309609" cy="3693319"/>
          </a:xfrm>
          <a:prstGeom prst="rect">
            <a:avLst/>
          </a:prstGeom>
          <a:noFill/>
        </p:spPr>
        <p:txBody>
          <a:bodyPr wrap="square" rtlCol="0">
            <a:spAutoFit/>
          </a:bodyPr>
          <a:lstStyle/>
          <a:p>
            <a:pPr marL="285750" indent="-285750">
              <a:lnSpc>
                <a:spcPct val="200000"/>
              </a:lnSpc>
              <a:buFont typeface="Arial" panose="020B0604020202020204" pitchFamily="34" charset="0"/>
              <a:buChar char="•"/>
            </a:pPr>
            <a:r>
              <a:rPr lang="en-GB" sz="2400" dirty="0">
                <a:latin typeface="Arial" panose="020B0604020202020204" pitchFamily="34" charset="0"/>
                <a:cs typeface="Arial" panose="020B0604020202020204" pitchFamily="34" charset="0"/>
              </a:rPr>
              <a:t>Artificial intelligence and the employment marketplace</a:t>
            </a:r>
          </a:p>
          <a:p>
            <a:pPr marL="285750" indent="-285750">
              <a:lnSpc>
                <a:spcPct val="200000"/>
              </a:lnSpc>
              <a:buFont typeface="Arial" panose="020B0604020202020204" pitchFamily="34" charset="0"/>
              <a:buChar char="•"/>
            </a:pPr>
            <a:r>
              <a:rPr lang="en-GB" sz="2400" dirty="0">
                <a:latin typeface="Arial" panose="020B0604020202020204" pitchFamily="34" charset="0"/>
                <a:cs typeface="Arial" panose="020B0604020202020204" pitchFamily="34" charset="0"/>
              </a:rPr>
              <a:t>Teamworking</a:t>
            </a:r>
          </a:p>
          <a:p>
            <a:pPr marL="285750" indent="-285750">
              <a:lnSpc>
                <a:spcPct val="200000"/>
              </a:lnSpc>
              <a:buFont typeface="Arial" panose="020B0604020202020204" pitchFamily="34" charset="0"/>
              <a:buChar char="•"/>
            </a:pPr>
            <a:r>
              <a:rPr lang="en-GB" sz="2400" dirty="0">
                <a:latin typeface="Arial" panose="020B0604020202020204" pitchFamily="34" charset="0"/>
                <a:cs typeface="Arial" panose="020B0604020202020204" pitchFamily="34" charset="0"/>
              </a:rPr>
              <a:t>Workplace context: Flexible and homeworking, e.g. “the 4-day week”</a:t>
            </a:r>
          </a:p>
          <a:p>
            <a:pPr>
              <a:lnSpc>
                <a:spcPct val="200000"/>
              </a:lnSpc>
            </a:pPr>
            <a:r>
              <a:rPr lang="en-GB" sz="1800" u="sng" dirty="0">
                <a:solidFill>
                  <a:srgbClr val="0000FF"/>
                </a:solidFill>
                <a:effectLst/>
                <a:latin typeface="Calibri" panose="020F0502020204030204" pitchFamily="34" charset="0"/>
                <a:ea typeface="Aptos" panose="020B0004020202020204" pitchFamily="34" charset="0"/>
                <a:hlinkClick r:id="rId4"/>
              </a:rPr>
              <a:t>https://edgehill.padlet.org/careers80/solstice2024</a:t>
            </a:r>
            <a:endParaRPr lang="en-GB" sz="1800" dirty="0">
              <a:effectLst/>
              <a:latin typeface="Calibri" panose="020F0502020204030204" pitchFamily="34" charset="0"/>
              <a:ea typeface="Aptos" panose="020B0004020202020204" pitchFamily="34" charset="0"/>
            </a:endParaRPr>
          </a:p>
          <a:p>
            <a:pPr>
              <a:lnSpc>
                <a:spcPct val="200000"/>
              </a:lnSpc>
            </a:pPr>
            <a:endParaRPr lang="en-GB" sz="1800" dirty="0">
              <a:effectLst/>
              <a:latin typeface="Calibri" panose="020F0502020204030204" pitchFamily="34" charset="0"/>
              <a:ea typeface="Aptos" panose="020B0004020202020204" pitchFamily="34" charset="0"/>
            </a:endParaRPr>
          </a:p>
          <a:p>
            <a:pPr marL="285750" indent="-285750">
              <a:buFont typeface="Arial" panose="020B0604020202020204" pitchFamily="34" charset="0"/>
              <a:buChar char="•"/>
            </a:pPr>
            <a:endParaRPr lang="en-GB" dirty="0"/>
          </a:p>
        </p:txBody>
      </p:sp>
    </p:spTree>
    <p:extLst>
      <p:ext uri="{BB962C8B-B14F-4D97-AF65-F5344CB8AC3E}">
        <p14:creationId xmlns:p14="http://schemas.microsoft.com/office/powerpoint/2010/main" val="42469384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BA733693-EB9B-40F5-A30A-77BF9CAE39A5}"/>
              </a:ext>
              <a:ext uri="{C183D7F6-B498-43B3-948B-1728B52AA6E4}">
                <adec:decorative xmlns:adec="http://schemas.microsoft.com/office/drawing/2017/decorative" val="1"/>
              </a:ext>
            </a:extLst>
          </p:cNvPr>
          <p:cNvSpPr/>
          <p:nvPr/>
        </p:nvSpPr>
        <p:spPr>
          <a:xfrm>
            <a:off x="0" y="0"/>
            <a:ext cx="12192000" cy="825396"/>
          </a:xfrm>
          <a:prstGeom prst="rect">
            <a:avLst/>
          </a:prstGeom>
          <a:solidFill>
            <a:srgbClr val="52295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a:extLst>
              <a:ext uri="{FF2B5EF4-FFF2-40B4-BE49-F238E27FC236}">
                <a16:creationId xmlns:a16="http://schemas.microsoft.com/office/drawing/2014/main" id="{8F6FDB35-BBF7-4236-BF66-161CC7414E11}"/>
              </a:ext>
              <a:ext uri="{C183D7F6-B498-43B3-948B-1728B52AA6E4}">
                <adec:decorative xmlns:adec="http://schemas.microsoft.com/office/drawing/2017/decorative" val="1"/>
              </a:ext>
            </a:extLst>
          </p:cNvPr>
          <p:cNvPicPr>
            <a:picLocks noChangeAspect="1"/>
          </p:cNvPicPr>
          <p:nvPr/>
        </p:nvPicPr>
        <p:blipFill rotWithShape="1">
          <a:blip r:embed="rId3"/>
          <a:srcRect l="34015" t="26397" r="36515" b="51650"/>
          <a:stretch/>
        </p:blipFill>
        <p:spPr>
          <a:xfrm>
            <a:off x="9881728" y="29296"/>
            <a:ext cx="1829981" cy="766806"/>
          </a:xfrm>
          <a:prstGeom prst="rect">
            <a:avLst/>
          </a:prstGeom>
        </p:spPr>
      </p:pic>
      <p:sp>
        <p:nvSpPr>
          <p:cNvPr id="2" name="TextBox 1">
            <a:extLst>
              <a:ext uri="{FF2B5EF4-FFF2-40B4-BE49-F238E27FC236}">
                <a16:creationId xmlns:a16="http://schemas.microsoft.com/office/drawing/2014/main" id="{D7D221C5-FE59-096D-5EB8-E5F47D7AADB6}"/>
              </a:ext>
            </a:extLst>
          </p:cNvPr>
          <p:cNvSpPr txBox="1"/>
          <p:nvPr/>
        </p:nvSpPr>
        <p:spPr>
          <a:xfrm>
            <a:off x="663191" y="2793442"/>
            <a:ext cx="10309609" cy="3139321"/>
          </a:xfrm>
          <a:prstGeom prst="rect">
            <a:avLst/>
          </a:prstGeom>
          <a:noFill/>
        </p:spPr>
        <p:txBody>
          <a:bodyPr wrap="square" rtlCol="0">
            <a:spAutoFit/>
          </a:bodyPr>
          <a:lstStyle/>
          <a:p>
            <a:pPr marL="285750" lvl="0" indent="-285750">
              <a:lnSpc>
                <a:spcPct val="200000"/>
              </a:lnSpc>
              <a:buFont typeface="Arial" panose="020B0604020202020204" pitchFamily="34" charset="0"/>
              <a:buChar char="•"/>
            </a:pPr>
            <a:r>
              <a:rPr lang="en-GB" sz="2400" dirty="0">
                <a:latin typeface="Arial" panose="020B0604020202020204" pitchFamily="34" charset="0"/>
                <a:cs typeface="Arial" panose="020B0604020202020204" pitchFamily="34" charset="0"/>
              </a:rPr>
              <a:t>What students tell us they want</a:t>
            </a:r>
          </a:p>
          <a:p>
            <a:pPr marL="285750" lvl="0" indent="-285750">
              <a:lnSpc>
                <a:spcPct val="200000"/>
              </a:lnSpc>
              <a:buFont typeface="Arial" panose="020B0604020202020204" pitchFamily="34" charset="0"/>
              <a:buChar char="•"/>
            </a:pPr>
            <a:r>
              <a:rPr lang="en-GB" sz="2400" dirty="0">
                <a:latin typeface="Arial" panose="020B0604020202020204" pitchFamily="34" charset="0"/>
                <a:cs typeface="Arial" panose="020B0604020202020204" pitchFamily="34" charset="0"/>
              </a:rPr>
              <a:t>The reality</a:t>
            </a:r>
          </a:p>
          <a:p>
            <a:pPr marL="285750" lvl="0" indent="-285750">
              <a:lnSpc>
                <a:spcPct val="200000"/>
              </a:lnSpc>
              <a:buFont typeface="Arial" panose="020B0604020202020204" pitchFamily="34" charset="0"/>
              <a:buChar char="•"/>
            </a:pPr>
            <a:r>
              <a:rPr lang="en-GB" sz="2400" dirty="0">
                <a:latin typeface="Arial" panose="020B0604020202020204" pitchFamily="34" charset="0"/>
                <a:cs typeface="Arial" panose="020B0604020202020204" pitchFamily="34" charset="0"/>
              </a:rPr>
              <a:t>Considerations for students and employers</a:t>
            </a:r>
          </a:p>
          <a:p>
            <a:pPr>
              <a:lnSpc>
                <a:spcPct val="200000"/>
              </a:lnSpc>
            </a:pPr>
            <a:r>
              <a:rPr lang="en-GB" sz="1800" u="sng" dirty="0">
                <a:solidFill>
                  <a:srgbClr val="0000FF"/>
                </a:solidFill>
                <a:effectLst/>
                <a:latin typeface="Calibri" panose="020F0502020204030204" pitchFamily="34" charset="0"/>
                <a:ea typeface="Aptos" panose="020B0004020202020204" pitchFamily="34" charset="0"/>
                <a:hlinkClick r:id="rId4"/>
              </a:rPr>
              <a:t>https://edgehill.padlet.org/careers80/solstice2024</a:t>
            </a:r>
            <a:endParaRPr lang="en-GB" sz="1800" dirty="0">
              <a:effectLst/>
              <a:latin typeface="Calibri" panose="020F0502020204030204" pitchFamily="34" charset="0"/>
              <a:ea typeface="Aptos" panose="020B0004020202020204" pitchFamily="34" charset="0"/>
            </a:endParaRPr>
          </a:p>
          <a:p>
            <a:pPr marL="285750" indent="-285750">
              <a:buFont typeface="Arial" panose="020B0604020202020204" pitchFamily="34" charset="0"/>
              <a:buChar char="•"/>
            </a:pPr>
            <a:endParaRPr lang="en-GB" dirty="0"/>
          </a:p>
        </p:txBody>
      </p:sp>
      <p:sp>
        <p:nvSpPr>
          <p:cNvPr id="3" name="TextBox 2">
            <a:extLst>
              <a:ext uri="{FF2B5EF4-FFF2-40B4-BE49-F238E27FC236}">
                <a16:creationId xmlns:a16="http://schemas.microsoft.com/office/drawing/2014/main" id="{E822AE1A-55EA-482A-95C3-552F0232B541}"/>
              </a:ext>
            </a:extLst>
          </p:cNvPr>
          <p:cNvSpPr txBox="1"/>
          <p:nvPr/>
        </p:nvSpPr>
        <p:spPr>
          <a:xfrm>
            <a:off x="551089" y="2010194"/>
            <a:ext cx="10309609" cy="400110"/>
          </a:xfrm>
          <a:prstGeom prst="rect">
            <a:avLst/>
          </a:prstGeom>
          <a:noFill/>
        </p:spPr>
        <p:txBody>
          <a:bodyPr wrap="square" rtlCol="0">
            <a:spAutoFit/>
          </a:bodyPr>
          <a:lstStyle/>
          <a:p>
            <a:r>
              <a:rPr lang="en-GB" sz="2000" b="1" dirty="0">
                <a:latin typeface="Arial" panose="020B0604020202020204" pitchFamily="34" charset="0"/>
                <a:cs typeface="Arial" panose="020B0604020202020204" pitchFamily="34" charset="0"/>
              </a:rPr>
              <a:t>Pick one of the bullet points to review Graduate expectations</a:t>
            </a:r>
          </a:p>
        </p:txBody>
      </p:sp>
      <p:sp>
        <p:nvSpPr>
          <p:cNvPr id="5" name="Title 4">
            <a:extLst>
              <a:ext uri="{FF2B5EF4-FFF2-40B4-BE49-F238E27FC236}">
                <a16:creationId xmlns:a16="http://schemas.microsoft.com/office/drawing/2014/main" id="{55177B58-F51E-4A88-BA74-83B9397F37E1}"/>
              </a:ext>
            </a:extLst>
          </p:cNvPr>
          <p:cNvSpPr txBox="1">
            <a:spLocks noGrp="1"/>
          </p:cNvSpPr>
          <p:nvPr>
            <p:ph type="title" idx="4294967295"/>
          </p:nvPr>
        </p:nvSpPr>
        <p:spPr>
          <a:xfrm>
            <a:off x="155748" y="935928"/>
            <a:ext cx="10214149" cy="70788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dirty="0">
                <a:ln>
                  <a:noFill/>
                </a:ln>
                <a:solidFill>
                  <a:srgbClr val="522958"/>
                </a:solidFill>
                <a:effectLst/>
                <a:uLnTx/>
                <a:uFillTx/>
                <a:latin typeface="Arial" panose="020B0604020202020204" pitchFamily="34" charset="0"/>
                <a:ea typeface="Calibri" panose="020F0502020204030204" pitchFamily="34" charset="0"/>
                <a:cs typeface="Arial" panose="020B0604020202020204" pitchFamily="34" charset="0"/>
              </a:rPr>
              <a:t>Focus:   Graduate expectations</a:t>
            </a:r>
            <a:endParaRPr kumimoji="0" lang="en-GB" sz="1800" b="0" i="0" u="none" strike="noStrike" kern="1200" cap="none" spc="0" normalizeH="0" baseline="0" noProof="0" dirty="0">
              <a:ln>
                <a:noFill/>
              </a:ln>
              <a:solidFill>
                <a:schemeClr val="tx1"/>
              </a:solidFill>
              <a:effectLst/>
              <a:uLnTx/>
              <a:uFillTx/>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72477309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5177B58-F51E-4A88-BA74-83B9397F37E1}"/>
              </a:ext>
            </a:extLst>
          </p:cNvPr>
          <p:cNvSpPr txBox="1">
            <a:spLocks noGrp="1"/>
          </p:cNvSpPr>
          <p:nvPr>
            <p:ph type="title" idx="4294967295"/>
          </p:nvPr>
        </p:nvSpPr>
        <p:spPr>
          <a:xfrm>
            <a:off x="155748" y="935928"/>
            <a:ext cx="10214149" cy="70788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dirty="0">
                <a:ln>
                  <a:noFill/>
                </a:ln>
                <a:solidFill>
                  <a:srgbClr val="522958"/>
                </a:solidFill>
                <a:effectLst/>
                <a:uLnTx/>
                <a:uFillTx/>
                <a:latin typeface="Arial" panose="020B0604020202020204" pitchFamily="34" charset="0"/>
                <a:ea typeface="Calibri" panose="020F0502020204030204" pitchFamily="34" charset="0"/>
                <a:cs typeface="Arial" panose="020B0604020202020204" pitchFamily="34" charset="0"/>
              </a:rPr>
              <a:t>Focus:   Accessibility</a:t>
            </a:r>
            <a:endParaRPr kumimoji="0" lang="en-GB" sz="1800" b="0" i="0" u="none" strike="noStrike" kern="1200" cap="none" spc="0" normalizeH="0" baseline="0" noProof="0" dirty="0">
              <a:ln>
                <a:noFill/>
              </a:ln>
              <a:solidFill>
                <a:schemeClr val="tx1"/>
              </a:solidFill>
              <a:effectLst/>
              <a:uLnTx/>
              <a:uFillTx/>
              <a:latin typeface="Arial" panose="020B0604020202020204" pitchFamily="34" charset="0"/>
              <a:ea typeface="Calibri" panose="020F0502020204030204" pitchFamily="34" charset="0"/>
              <a:cs typeface="Arial" panose="020B0604020202020204" pitchFamily="34" charset="0"/>
            </a:endParaRPr>
          </a:p>
        </p:txBody>
      </p:sp>
      <p:sp>
        <p:nvSpPr>
          <p:cNvPr id="10" name="Rectangle 9">
            <a:extLst>
              <a:ext uri="{FF2B5EF4-FFF2-40B4-BE49-F238E27FC236}">
                <a16:creationId xmlns:a16="http://schemas.microsoft.com/office/drawing/2014/main" id="{BA733693-EB9B-40F5-A30A-77BF9CAE39A5}"/>
              </a:ext>
              <a:ext uri="{C183D7F6-B498-43B3-948B-1728B52AA6E4}">
                <adec:decorative xmlns:adec="http://schemas.microsoft.com/office/drawing/2017/decorative" val="1"/>
              </a:ext>
            </a:extLst>
          </p:cNvPr>
          <p:cNvSpPr/>
          <p:nvPr/>
        </p:nvSpPr>
        <p:spPr>
          <a:xfrm>
            <a:off x="0" y="0"/>
            <a:ext cx="12192000" cy="825396"/>
          </a:xfrm>
          <a:prstGeom prst="rect">
            <a:avLst/>
          </a:prstGeom>
          <a:solidFill>
            <a:srgbClr val="52295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a:extLst>
              <a:ext uri="{FF2B5EF4-FFF2-40B4-BE49-F238E27FC236}">
                <a16:creationId xmlns:a16="http://schemas.microsoft.com/office/drawing/2014/main" id="{8F6FDB35-BBF7-4236-BF66-161CC7414E11}"/>
              </a:ext>
              <a:ext uri="{C183D7F6-B498-43B3-948B-1728B52AA6E4}">
                <adec:decorative xmlns:adec="http://schemas.microsoft.com/office/drawing/2017/decorative" val="1"/>
              </a:ext>
            </a:extLst>
          </p:cNvPr>
          <p:cNvPicPr>
            <a:picLocks noChangeAspect="1"/>
          </p:cNvPicPr>
          <p:nvPr/>
        </p:nvPicPr>
        <p:blipFill rotWithShape="1">
          <a:blip r:embed="rId3"/>
          <a:srcRect l="34015" t="26397" r="36515" b="51650"/>
          <a:stretch/>
        </p:blipFill>
        <p:spPr>
          <a:xfrm>
            <a:off x="9881728" y="29296"/>
            <a:ext cx="1829981" cy="766806"/>
          </a:xfrm>
          <a:prstGeom prst="rect">
            <a:avLst/>
          </a:prstGeom>
        </p:spPr>
      </p:pic>
      <p:sp>
        <p:nvSpPr>
          <p:cNvPr id="3" name="TextBox 2">
            <a:extLst>
              <a:ext uri="{FF2B5EF4-FFF2-40B4-BE49-F238E27FC236}">
                <a16:creationId xmlns:a16="http://schemas.microsoft.com/office/drawing/2014/main" id="{E822AE1A-55EA-482A-95C3-552F0232B541}"/>
              </a:ext>
            </a:extLst>
          </p:cNvPr>
          <p:cNvSpPr txBox="1"/>
          <p:nvPr/>
        </p:nvSpPr>
        <p:spPr>
          <a:xfrm>
            <a:off x="522514" y="2019719"/>
            <a:ext cx="10309609" cy="400110"/>
          </a:xfrm>
          <a:prstGeom prst="rect">
            <a:avLst/>
          </a:prstGeom>
          <a:noFill/>
        </p:spPr>
        <p:txBody>
          <a:bodyPr wrap="square" rtlCol="0">
            <a:spAutoFit/>
          </a:bodyPr>
          <a:lstStyle/>
          <a:p>
            <a:r>
              <a:rPr lang="en-GB" sz="2000" b="1" dirty="0">
                <a:latin typeface="Arial" panose="020B0604020202020204" pitchFamily="34" charset="0"/>
                <a:cs typeface="Arial" panose="020B0604020202020204" pitchFamily="34" charset="0"/>
              </a:rPr>
              <a:t>Pick one of the bullet points to review accessibility (Invisible and Visible)</a:t>
            </a:r>
          </a:p>
        </p:txBody>
      </p:sp>
      <p:sp>
        <p:nvSpPr>
          <p:cNvPr id="2" name="TextBox 1">
            <a:extLst>
              <a:ext uri="{FF2B5EF4-FFF2-40B4-BE49-F238E27FC236}">
                <a16:creationId xmlns:a16="http://schemas.microsoft.com/office/drawing/2014/main" id="{D7D221C5-FE59-096D-5EB8-E5F47D7AADB6}"/>
              </a:ext>
            </a:extLst>
          </p:cNvPr>
          <p:cNvSpPr txBox="1"/>
          <p:nvPr/>
        </p:nvSpPr>
        <p:spPr>
          <a:xfrm>
            <a:off x="522513" y="2419829"/>
            <a:ext cx="10309609" cy="3877985"/>
          </a:xfrm>
          <a:prstGeom prst="rect">
            <a:avLst/>
          </a:prstGeom>
          <a:noFill/>
        </p:spPr>
        <p:txBody>
          <a:bodyPr wrap="square" rtlCol="0">
            <a:spAutoFit/>
          </a:bodyPr>
          <a:lstStyle/>
          <a:p>
            <a:pPr marL="285750" indent="-285750">
              <a:lnSpc>
                <a:spcPct val="200000"/>
              </a:lnSpc>
              <a:buFont typeface="Arial" panose="020B0604020202020204" pitchFamily="34" charset="0"/>
              <a:buChar char="•"/>
            </a:pPr>
            <a:r>
              <a:rPr lang="en-GB" sz="2400" dirty="0">
                <a:latin typeface="Arial" panose="020B0604020202020204" pitchFamily="34" charset="0"/>
                <a:cs typeface="Arial" panose="020B0604020202020204" pitchFamily="34" charset="0"/>
              </a:rPr>
              <a:t>What is accessibility in the workplace?</a:t>
            </a:r>
          </a:p>
          <a:p>
            <a:pPr marL="285750" indent="-285750">
              <a:lnSpc>
                <a:spcPct val="200000"/>
              </a:lnSpc>
              <a:buFont typeface="Arial" panose="020B0604020202020204" pitchFamily="34" charset="0"/>
              <a:buChar char="•"/>
            </a:pPr>
            <a:r>
              <a:rPr lang="en-GB" sz="2400" dirty="0">
                <a:latin typeface="Arial" panose="020B0604020202020204" pitchFamily="34" charset="0"/>
                <a:cs typeface="Arial" panose="020B0604020202020204" pitchFamily="34" charset="0"/>
              </a:rPr>
              <a:t>What are the barriers for recent graduates?</a:t>
            </a:r>
          </a:p>
          <a:p>
            <a:pPr marL="285750" indent="-285750">
              <a:lnSpc>
                <a:spcPct val="200000"/>
              </a:lnSpc>
              <a:buFont typeface="Arial" panose="020B0604020202020204" pitchFamily="34" charset="0"/>
              <a:buChar char="•"/>
            </a:pPr>
            <a:r>
              <a:rPr lang="en-GB" sz="2400" dirty="0">
                <a:latin typeface="Arial" panose="020B0604020202020204" pitchFamily="34" charset="0"/>
                <a:cs typeface="Arial" panose="020B0604020202020204" pitchFamily="34" charset="0"/>
              </a:rPr>
              <a:t>Stages of inclusive recruitment.</a:t>
            </a:r>
          </a:p>
          <a:p>
            <a:pPr marL="285750" indent="-285750">
              <a:lnSpc>
                <a:spcPct val="200000"/>
              </a:lnSpc>
              <a:buFont typeface="Arial" panose="020B0604020202020204" pitchFamily="34" charset="0"/>
              <a:buChar char="•"/>
            </a:pPr>
            <a:r>
              <a:rPr lang="en-GB" sz="2400" dirty="0">
                <a:latin typeface="Arial" panose="020B0604020202020204" pitchFamily="34" charset="0"/>
                <a:cs typeface="Arial" panose="020B0604020202020204" pitchFamily="34" charset="0"/>
              </a:rPr>
              <a:t>Neurodiversity in the workplace.</a:t>
            </a:r>
          </a:p>
          <a:p>
            <a:endParaRPr lang="en-GB" sz="1800" u="sng" dirty="0">
              <a:solidFill>
                <a:srgbClr val="0000FF"/>
              </a:solidFill>
              <a:effectLst/>
              <a:latin typeface="Calibri" panose="020F0502020204030204" pitchFamily="34" charset="0"/>
              <a:ea typeface="Aptos" panose="020B0004020202020204" pitchFamily="34" charset="0"/>
              <a:hlinkClick r:id="rId4"/>
            </a:endParaRPr>
          </a:p>
          <a:p>
            <a:r>
              <a:rPr lang="en-GB" sz="1800" u="sng" dirty="0">
                <a:solidFill>
                  <a:srgbClr val="0000FF"/>
                </a:solidFill>
                <a:effectLst/>
                <a:latin typeface="Calibri" panose="020F0502020204030204" pitchFamily="34" charset="0"/>
                <a:ea typeface="Aptos" panose="020B0004020202020204" pitchFamily="34" charset="0"/>
                <a:hlinkClick r:id="rId4"/>
              </a:rPr>
              <a:t>https://edgehill.padlet.org/careers80/solstice2024</a:t>
            </a:r>
            <a:endParaRPr lang="en-GB" sz="1800" dirty="0">
              <a:effectLst/>
              <a:latin typeface="Calibri" panose="020F0502020204030204" pitchFamily="34" charset="0"/>
              <a:ea typeface="Aptos" panose="020B0004020202020204" pitchFamily="34" charset="0"/>
            </a:endParaRPr>
          </a:p>
          <a:p>
            <a:endParaRPr lang="en-GB" dirty="0"/>
          </a:p>
        </p:txBody>
      </p:sp>
    </p:spTree>
    <p:extLst>
      <p:ext uri="{BB962C8B-B14F-4D97-AF65-F5344CB8AC3E}">
        <p14:creationId xmlns:p14="http://schemas.microsoft.com/office/powerpoint/2010/main" val="30770981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55177B58-F51E-4A88-BA74-83B9397F37E1}"/>
              </a:ext>
            </a:extLst>
          </p:cNvPr>
          <p:cNvSpPr txBox="1">
            <a:spLocks noGrp="1"/>
          </p:cNvSpPr>
          <p:nvPr>
            <p:ph type="title" idx="4294967295"/>
          </p:nvPr>
        </p:nvSpPr>
        <p:spPr>
          <a:xfrm>
            <a:off x="155748" y="935928"/>
            <a:ext cx="10214149" cy="707886"/>
          </a:xfrm>
          <a:prstGeom prst="rect">
            <a:avLst/>
          </a:prstGeom>
          <a:noFill/>
          <a:ln>
            <a:noFill/>
            <a:prstDash/>
          </a:ln>
          <a:effectLst/>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GB" sz="4000" b="1" i="0" u="none" strike="noStrike" kern="1200" cap="none" spc="0" normalizeH="0" baseline="0" noProof="0" dirty="0">
                <a:ln>
                  <a:noFill/>
                </a:ln>
                <a:solidFill>
                  <a:srgbClr val="522958"/>
                </a:solidFill>
                <a:effectLst/>
                <a:uLnTx/>
                <a:uFillTx/>
                <a:latin typeface="Arial" panose="020B0604020202020204" pitchFamily="34" charset="0"/>
                <a:ea typeface="Calibri" panose="020F0502020204030204" pitchFamily="34" charset="0"/>
                <a:cs typeface="Arial" panose="020B0604020202020204" pitchFamily="34" charset="0"/>
              </a:rPr>
              <a:t>Focus:   Curriculum Design</a:t>
            </a:r>
            <a:endParaRPr kumimoji="0" lang="en-GB" sz="1800" b="0" i="0" u="none" strike="noStrike" kern="1200" cap="none" spc="0" normalizeH="0" baseline="0" noProof="0" dirty="0">
              <a:ln>
                <a:noFill/>
              </a:ln>
              <a:solidFill>
                <a:schemeClr val="tx1"/>
              </a:solidFill>
              <a:effectLst/>
              <a:uLnTx/>
              <a:uFillTx/>
              <a:latin typeface="Arial" panose="020B0604020202020204" pitchFamily="34" charset="0"/>
              <a:ea typeface="Calibri" panose="020F0502020204030204" pitchFamily="34" charset="0"/>
              <a:cs typeface="Arial" panose="020B0604020202020204" pitchFamily="34" charset="0"/>
            </a:endParaRPr>
          </a:p>
        </p:txBody>
      </p:sp>
      <p:sp>
        <p:nvSpPr>
          <p:cNvPr id="10" name="Rectangle 9">
            <a:extLst>
              <a:ext uri="{FF2B5EF4-FFF2-40B4-BE49-F238E27FC236}">
                <a16:creationId xmlns:a16="http://schemas.microsoft.com/office/drawing/2014/main" id="{BA733693-EB9B-40F5-A30A-77BF9CAE39A5}"/>
              </a:ext>
              <a:ext uri="{C183D7F6-B498-43B3-948B-1728B52AA6E4}">
                <adec:decorative xmlns:adec="http://schemas.microsoft.com/office/drawing/2017/decorative" val="1"/>
              </a:ext>
            </a:extLst>
          </p:cNvPr>
          <p:cNvSpPr/>
          <p:nvPr/>
        </p:nvSpPr>
        <p:spPr>
          <a:xfrm>
            <a:off x="0" y="0"/>
            <a:ext cx="12192000" cy="825396"/>
          </a:xfrm>
          <a:prstGeom prst="rect">
            <a:avLst/>
          </a:prstGeom>
          <a:solidFill>
            <a:srgbClr val="522958"/>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a:extLst>
              <a:ext uri="{FF2B5EF4-FFF2-40B4-BE49-F238E27FC236}">
                <a16:creationId xmlns:a16="http://schemas.microsoft.com/office/drawing/2014/main" id="{8F6FDB35-BBF7-4236-BF66-161CC7414E11}"/>
              </a:ext>
              <a:ext uri="{C183D7F6-B498-43B3-948B-1728B52AA6E4}">
                <adec:decorative xmlns:adec="http://schemas.microsoft.com/office/drawing/2017/decorative" val="1"/>
              </a:ext>
            </a:extLst>
          </p:cNvPr>
          <p:cNvPicPr>
            <a:picLocks noChangeAspect="1"/>
          </p:cNvPicPr>
          <p:nvPr/>
        </p:nvPicPr>
        <p:blipFill rotWithShape="1">
          <a:blip r:embed="rId3"/>
          <a:srcRect l="34015" t="26397" r="36515" b="51650"/>
          <a:stretch/>
        </p:blipFill>
        <p:spPr>
          <a:xfrm>
            <a:off x="9881728" y="29296"/>
            <a:ext cx="1829981" cy="766806"/>
          </a:xfrm>
          <a:prstGeom prst="rect">
            <a:avLst/>
          </a:prstGeom>
        </p:spPr>
      </p:pic>
      <p:sp>
        <p:nvSpPr>
          <p:cNvPr id="3" name="TextBox 2">
            <a:extLst>
              <a:ext uri="{FF2B5EF4-FFF2-40B4-BE49-F238E27FC236}">
                <a16:creationId xmlns:a16="http://schemas.microsoft.com/office/drawing/2014/main" id="{E822AE1A-55EA-482A-95C3-552F0232B541}"/>
              </a:ext>
            </a:extLst>
          </p:cNvPr>
          <p:cNvSpPr txBox="1"/>
          <p:nvPr/>
        </p:nvSpPr>
        <p:spPr>
          <a:xfrm>
            <a:off x="522514" y="2019719"/>
            <a:ext cx="10309609" cy="400110"/>
          </a:xfrm>
          <a:prstGeom prst="rect">
            <a:avLst/>
          </a:prstGeom>
          <a:noFill/>
        </p:spPr>
        <p:txBody>
          <a:bodyPr wrap="square" rtlCol="0">
            <a:spAutoFit/>
          </a:bodyPr>
          <a:lstStyle/>
          <a:p>
            <a:r>
              <a:rPr lang="en-GB" sz="2000" b="1" dirty="0">
                <a:latin typeface="Arial" panose="020B0604020202020204" pitchFamily="34" charset="0"/>
                <a:cs typeface="Arial" panose="020B0604020202020204" pitchFamily="34" charset="0"/>
              </a:rPr>
              <a:t>Pick one of the bullet points to review curriculum design considerations</a:t>
            </a:r>
          </a:p>
        </p:txBody>
      </p:sp>
      <p:sp>
        <p:nvSpPr>
          <p:cNvPr id="2" name="TextBox 1">
            <a:extLst>
              <a:ext uri="{FF2B5EF4-FFF2-40B4-BE49-F238E27FC236}">
                <a16:creationId xmlns:a16="http://schemas.microsoft.com/office/drawing/2014/main" id="{D7D221C5-FE59-096D-5EB8-E5F47D7AADB6}"/>
              </a:ext>
            </a:extLst>
          </p:cNvPr>
          <p:cNvSpPr txBox="1"/>
          <p:nvPr/>
        </p:nvSpPr>
        <p:spPr>
          <a:xfrm>
            <a:off x="557055" y="2669617"/>
            <a:ext cx="10309609" cy="3523400"/>
          </a:xfrm>
          <a:prstGeom prst="rect">
            <a:avLst/>
          </a:prstGeom>
          <a:noFill/>
        </p:spPr>
        <p:txBody>
          <a:bodyPr wrap="square" rtlCol="0">
            <a:spAutoFit/>
          </a:bodyPr>
          <a:lstStyle/>
          <a:p>
            <a:pPr marL="285750" indent="-285750">
              <a:lnSpc>
                <a:spcPct val="200000"/>
              </a:lnSpc>
              <a:buFont typeface="Arial" panose="020B0604020202020204" pitchFamily="34" charset="0"/>
              <a:buChar char="•"/>
            </a:pPr>
            <a:r>
              <a:rPr lang="en-GB" sz="2400" dirty="0">
                <a:latin typeface="Arial" panose="020B0604020202020204" pitchFamily="34" charset="0"/>
                <a:cs typeface="Arial" panose="020B0604020202020204" pitchFamily="34" charset="0"/>
              </a:rPr>
              <a:t>Whole person development</a:t>
            </a:r>
          </a:p>
          <a:p>
            <a:pPr marL="285750" indent="-285750">
              <a:lnSpc>
                <a:spcPct val="200000"/>
              </a:lnSpc>
              <a:buFont typeface="Arial" panose="020B0604020202020204" pitchFamily="34" charset="0"/>
              <a:buChar char="•"/>
            </a:pPr>
            <a:r>
              <a:rPr lang="en-GB" sz="2400" dirty="0">
                <a:latin typeface="Arial" panose="020B0604020202020204" pitchFamily="34" charset="0"/>
                <a:cs typeface="Arial" panose="020B0604020202020204" pitchFamily="34" charset="0"/>
              </a:rPr>
              <a:t>Employer engagement partnership approaches</a:t>
            </a:r>
          </a:p>
          <a:p>
            <a:pPr marL="285750" indent="-285750">
              <a:lnSpc>
                <a:spcPct val="200000"/>
              </a:lnSpc>
              <a:buFont typeface="Arial" panose="020B0604020202020204" pitchFamily="34" charset="0"/>
              <a:buChar char="•"/>
            </a:pPr>
            <a:r>
              <a:rPr lang="en-GB" sz="2400" dirty="0">
                <a:latin typeface="Arial" panose="020B0604020202020204" pitchFamily="34" charset="0"/>
                <a:cs typeface="Arial" panose="020B0604020202020204" pitchFamily="34" charset="0"/>
              </a:rPr>
              <a:t>Authentic assessment</a:t>
            </a:r>
          </a:p>
          <a:p>
            <a:pPr marL="285750" indent="-285750">
              <a:lnSpc>
                <a:spcPct val="200000"/>
              </a:lnSpc>
              <a:buFont typeface="Arial" panose="020B0604020202020204" pitchFamily="34" charset="0"/>
              <a:buChar char="•"/>
            </a:pPr>
            <a:r>
              <a:rPr lang="en-GB" sz="2400" dirty="0">
                <a:latin typeface="Arial" panose="020B0604020202020204" pitchFamily="34" charset="0"/>
                <a:cs typeface="Arial" panose="020B0604020202020204" pitchFamily="34" charset="0"/>
              </a:rPr>
              <a:t>Delivery options</a:t>
            </a:r>
          </a:p>
          <a:p>
            <a:pPr>
              <a:lnSpc>
                <a:spcPct val="200000"/>
              </a:lnSpc>
            </a:pPr>
            <a:r>
              <a:rPr lang="en-GB" sz="1800" u="sng" dirty="0">
                <a:solidFill>
                  <a:srgbClr val="0000FF"/>
                </a:solidFill>
                <a:effectLst/>
                <a:latin typeface="Calibri" panose="020F0502020204030204" pitchFamily="34" charset="0"/>
                <a:ea typeface="Aptos" panose="020B0004020202020204" pitchFamily="34" charset="0"/>
                <a:hlinkClick r:id="rId4"/>
              </a:rPr>
              <a:t>https://edgehill.padlet.org/careers80/solstice2024</a:t>
            </a:r>
            <a:endParaRPr lang="en-GB" sz="1800" dirty="0">
              <a:effectLst/>
              <a:latin typeface="Calibri" panose="020F0502020204030204" pitchFamily="34" charset="0"/>
              <a:ea typeface="Aptos" panose="020B0004020202020204" pitchFamily="34" charset="0"/>
            </a:endParaRPr>
          </a:p>
        </p:txBody>
      </p:sp>
    </p:spTree>
    <p:extLst>
      <p:ext uri="{BB962C8B-B14F-4D97-AF65-F5344CB8AC3E}">
        <p14:creationId xmlns:p14="http://schemas.microsoft.com/office/powerpoint/2010/main" val="2379183371"/>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894D8C3BB5B6749B68A49CAC1CB48D0" ma:contentTypeVersion="18" ma:contentTypeDescription="Create a new document." ma:contentTypeScope="" ma:versionID="f9a08179b4fb90be1d27ad6f44f5737d">
  <xsd:schema xmlns:xsd="http://www.w3.org/2001/XMLSchema" xmlns:xs="http://www.w3.org/2001/XMLSchema" xmlns:p="http://schemas.microsoft.com/office/2006/metadata/properties" xmlns:ns2="db2875f5-cacf-48f2-88f5-ea369059ea2c" xmlns:ns3="3054b4f8-57d7-478d-ba32-46e1f0b16ce6" targetNamespace="http://schemas.microsoft.com/office/2006/metadata/properties" ma:root="true" ma:fieldsID="a23934e506b4944454a00acb77fbaa4e" ns2:_="" ns3:_="">
    <xsd:import namespace="db2875f5-cacf-48f2-88f5-ea369059ea2c"/>
    <xsd:import namespace="3054b4f8-57d7-478d-ba32-46e1f0b16ce6"/>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ServiceAutoKeyPoints" minOccurs="0"/>
                <xsd:element ref="ns2:MediaServiceKeyPoints" minOccurs="0"/>
                <xsd:element ref="ns3:SharedWithUsers" minOccurs="0"/>
                <xsd:element ref="ns3:SharedWithDetails" minOccurs="0"/>
                <xsd:element ref="ns2:MediaServiceLocation"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b2875f5-cacf-48f2-88f5-ea369059ea2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MediaServiceAutoKeyPoints" ma:index="15" nillable="true" ma:displayName="MediaServiceAutoKeyPoints" ma:hidden="true" ma:internalName="MediaServiceAutoKeyPoints" ma:readOnly="true">
      <xsd:simpleType>
        <xsd:restriction base="dms:Note"/>
      </xsd:simpleType>
    </xsd:element>
    <xsd:element name="MediaServiceKeyPoints" ma:index="16" nillable="true" ma:displayName="KeyPoints" ma:internalName="MediaServiceKeyPoints" ma:readOnly="true">
      <xsd:simpleType>
        <xsd:restriction base="dms:Note">
          <xsd:maxLength value="255"/>
        </xsd:restriction>
      </xsd:simpleType>
    </xsd:element>
    <xsd:element name="MediaServiceLocation" ma:index="19"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336e2fbd-7907-4c3b-9c38-9ca127abe6c5"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3054b4f8-57d7-478d-ba32-46e1f0b16ce6"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element name="TaxCatchAll" ma:index="23" nillable="true" ma:displayName="Taxonomy Catch All Column" ma:hidden="true" ma:list="{a7f01e23-02b1-4af3-a8f2-dd46d041d02e}" ma:internalName="TaxCatchAll" ma:showField="CatchAllData" ma:web="3054b4f8-57d7-478d-ba32-46e1f0b16ce6">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TaxCatchAll xmlns="3054b4f8-57d7-478d-ba32-46e1f0b16ce6" xsi:nil="true"/>
    <lcf76f155ced4ddcb4097134ff3c332f xmlns="db2875f5-cacf-48f2-88f5-ea369059ea2c">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214ADD9D-850E-4F44-B412-B09DC06EE4E7}">
  <ds:schemaRefs>
    <ds:schemaRef ds:uri="http://schemas.microsoft.com/sharepoint/v3/contenttype/forms"/>
  </ds:schemaRefs>
</ds:datastoreItem>
</file>

<file path=customXml/itemProps2.xml><?xml version="1.0" encoding="utf-8"?>
<ds:datastoreItem xmlns:ds="http://schemas.openxmlformats.org/officeDocument/2006/customXml" ds:itemID="{C6F5FEB2-0044-4EF8-84AE-1BAACEBDB3B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db2875f5-cacf-48f2-88f5-ea369059ea2c"/>
    <ds:schemaRef ds:uri="3054b4f8-57d7-478d-ba32-46e1f0b16ce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4C078D3-A6D2-4852-924A-56AE00B7020F}">
  <ds:schemaRefs>
    <ds:schemaRef ds:uri="http://schemas.microsoft.com/office/2006/documentManagement/types"/>
    <ds:schemaRef ds:uri="http://purl.org/dc/elements/1.1/"/>
    <ds:schemaRef ds:uri="http://purl.org/dc/dcmitype/"/>
    <ds:schemaRef ds:uri="http://schemas.microsoft.com/office/2006/metadata/properties"/>
    <ds:schemaRef ds:uri="http://www.w3.org/XML/1998/namespace"/>
    <ds:schemaRef ds:uri="http://purl.org/dc/terms/"/>
    <ds:schemaRef ds:uri="http://schemas.microsoft.com/office/infopath/2007/PartnerControls"/>
    <ds:schemaRef ds:uri="http://schemas.openxmlformats.org/package/2006/metadata/core-properties"/>
    <ds:schemaRef ds:uri="d6f84b81-f492-4944-ab1e-1881e63b8f33"/>
    <ds:schemaRef ds:uri="3054b4f8-57d7-478d-ba32-46e1f0b16ce6"/>
    <ds:schemaRef ds:uri="db2875f5-cacf-48f2-88f5-ea369059ea2c"/>
  </ds:schemaRefs>
</ds:datastoreItem>
</file>

<file path=docProps/app.xml><?xml version="1.0" encoding="utf-8"?>
<Properties xmlns="http://schemas.openxmlformats.org/officeDocument/2006/extended-properties" xmlns:vt="http://schemas.openxmlformats.org/officeDocument/2006/docPropsVTypes">
  <Template>Office Theme</Template>
  <TotalTime>3127</TotalTime>
  <Words>1163</Words>
  <Application>Microsoft Office PowerPoint</Application>
  <PresentationFormat>Widescreen</PresentationFormat>
  <Paragraphs>107</Paragraphs>
  <Slides>12</Slides>
  <Notes>11</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Office Theme</vt:lpstr>
      <vt:lpstr>Professional and business communication in the world of work: how do we help students to prepare for their careers in the new ‘era of AI’?</vt:lpstr>
      <vt:lpstr>Introduction:    </vt:lpstr>
      <vt:lpstr>Areas of focus for the discussion: what difference would this make for  your course/ programme?</vt:lpstr>
      <vt:lpstr>Workshop format: option 1</vt:lpstr>
      <vt:lpstr>Workshop format: option 2</vt:lpstr>
      <vt:lpstr>Focus:   AI</vt:lpstr>
      <vt:lpstr>Focus:   Graduate expectations</vt:lpstr>
      <vt:lpstr>Focus:   Accessibility</vt:lpstr>
      <vt:lpstr>Focus:   Curriculum Design</vt:lpstr>
      <vt:lpstr>Areas of focus for the discussion: what difference would this make for  your course/ programme?</vt:lpstr>
      <vt:lpstr>Conclusions:</vt:lpstr>
      <vt:lpstr>Areas of focus for the discussion: what difference would this make for  your course/ programme?</vt:lpstr>
    </vt:vector>
  </TitlesOfParts>
  <Company>Edge Hill University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Annual Provider Review</dc:title>
  <dc:creator>Anthony Turjansky</dc:creator>
  <cp:lastModifiedBy>Kate Stafford</cp:lastModifiedBy>
  <cp:revision>211</cp:revision>
  <cp:lastPrinted>2024-06-07T12:32:18Z</cp:lastPrinted>
  <dcterms:created xsi:type="dcterms:W3CDTF">2016-10-25T10:22:54Z</dcterms:created>
  <dcterms:modified xsi:type="dcterms:W3CDTF">2024-09-05T11:35:32Z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0x0101002894D8C3BB5B6749B68A49CAC1CB48D0</vt:lpwstr>
  </property>
  <property fmtid="{D5CDD505-2E9C-101B-9397-08002B2CF9AE}" pid="3" name="MediaServiceImageTags">
    <vt:lpwstr/>
  </property>
</Properties>
</file>