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3"/>
  </p:sldMasterIdLst>
  <p:notesMasterIdLst>
    <p:notesMasterId r:id="rId12"/>
  </p:notesMasterIdLst>
  <p:sldIdLst>
    <p:sldId id="696" r:id="rId4"/>
    <p:sldId id="713" r:id="rId5"/>
    <p:sldId id="723" r:id="rId6"/>
    <p:sldId id="725" r:id="rId7"/>
    <p:sldId id="726" r:id="rId8"/>
    <p:sldId id="727" r:id="rId9"/>
    <p:sldId id="728" r:id="rId10"/>
    <p:sldId id="72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B08A49A-7DD7-6FD1-751B-9583D1BA0D33}" v="1" dt="2024-09-05T11:21:52.669"/>
    <p1510:client id="{F2D179D9-588D-9392-8173-0E612F2752FD}" v="59" dt="2024-09-05T07:45:19.21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18" Type="http://schemas.microsoft.com/office/2015/10/relationships/revisionInfo" Target="revisionInfo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a Knapton" userId="S::knaptonp@edgehill.ac.uk::805d2a76-3311-4faa-8b88-a2f41ff8672b" providerId="AD" clId="Web-{F2D179D9-588D-9392-8173-0E612F2752FD}"/>
    <pc:docChg chg="modSld">
      <pc:chgData name="Helena Knapton" userId="S::knaptonp@edgehill.ac.uk::805d2a76-3311-4faa-8b88-a2f41ff8672b" providerId="AD" clId="Web-{F2D179D9-588D-9392-8173-0E612F2752FD}" dt="2024-09-05T07:45:19.219" v="58"/>
      <pc:docMkLst>
        <pc:docMk/>
      </pc:docMkLst>
      <pc:sldChg chg="modSp">
        <pc:chgData name="Helena Knapton" userId="S::knaptonp@edgehill.ac.uk::805d2a76-3311-4faa-8b88-a2f41ff8672b" providerId="AD" clId="Web-{F2D179D9-588D-9392-8173-0E612F2752FD}" dt="2024-09-05T07:41:03.085" v="1"/>
        <pc:sldMkLst>
          <pc:docMk/>
          <pc:sldMk cId="1325409896" sldId="696"/>
        </pc:sldMkLst>
        <pc:spChg chg="mod">
          <ac:chgData name="Helena Knapton" userId="S::knaptonp@edgehill.ac.uk::805d2a76-3311-4faa-8b88-a2f41ff8672b" providerId="AD" clId="Web-{F2D179D9-588D-9392-8173-0E612F2752FD}" dt="2024-09-05T07:41:03.085" v="1"/>
          <ac:spMkLst>
            <pc:docMk/>
            <pc:sldMk cId="1325409896" sldId="696"/>
            <ac:spMk id="10" creationId="{5E0E71DD-8059-4856-9C97-FA45F4DDA370}"/>
          </ac:spMkLst>
        </pc:spChg>
      </pc:sldChg>
      <pc:sldChg chg="modSp">
        <pc:chgData name="Helena Knapton" userId="S::knaptonp@edgehill.ac.uk::805d2a76-3311-4faa-8b88-a2f41ff8672b" providerId="AD" clId="Web-{F2D179D9-588D-9392-8173-0E612F2752FD}" dt="2024-09-05T07:42:21.447" v="14"/>
        <pc:sldMkLst>
          <pc:docMk/>
          <pc:sldMk cId="3356832445" sldId="708"/>
        </pc:sldMkLst>
        <pc:picChg chg="mod">
          <ac:chgData name="Helena Knapton" userId="S::knaptonp@edgehill.ac.uk::805d2a76-3311-4faa-8b88-a2f41ff8672b" providerId="AD" clId="Web-{F2D179D9-588D-9392-8173-0E612F2752FD}" dt="2024-09-05T07:42:21.447" v="14"/>
          <ac:picMkLst>
            <pc:docMk/>
            <pc:sldMk cId="3356832445" sldId="708"/>
            <ac:picMk id="2" creationId="{C2EFE6D1-79ED-9DA0-714A-299BC1272F44}"/>
          </ac:picMkLst>
        </pc:picChg>
      </pc:sldChg>
      <pc:sldChg chg="delSp modSp">
        <pc:chgData name="Helena Knapton" userId="S::knaptonp@edgehill.ac.uk::805d2a76-3311-4faa-8b88-a2f41ff8672b" providerId="AD" clId="Web-{F2D179D9-588D-9392-8173-0E612F2752FD}" dt="2024-09-05T07:45:19.219" v="58"/>
        <pc:sldMkLst>
          <pc:docMk/>
          <pc:sldMk cId="1951576167" sldId="728"/>
        </pc:sldMkLst>
        <pc:spChg chg="del mod">
          <ac:chgData name="Helena Knapton" userId="S::knaptonp@edgehill.ac.uk::805d2a76-3311-4faa-8b88-a2f41ff8672b" providerId="AD" clId="Web-{F2D179D9-588D-9392-8173-0E612F2752FD}" dt="2024-09-05T07:45:07.969" v="57"/>
          <ac:spMkLst>
            <pc:docMk/>
            <pc:sldMk cId="1951576167" sldId="728"/>
            <ac:spMk id="2" creationId="{D7D221C5-FE59-096D-5EB8-E5F47D7AADB6}"/>
          </ac:spMkLst>
        </pc:spChg>
        <pc:spChg chg="del">
          <ac:chgData name="Helena Knapton" userId="S::knaptonp@edgehill.ac.uk::805d2a76-3311-4faa-8b88-a2f41ff8672b" providerId="AD" clId="Web-{F2D179D9-588D-9392-8173-0E612F2752FD}" dt="2024-09-05T07:45:19.219" v="58"/>
          <ac:spMkLst>
            <pc:docMk/>
            <pc:sldMk cId="1951576167" sldId="728"/>
            <ac:spMk id="6" creationId="{3B966964-C496-822B-A7BA-B2A64971A6E0}"/>
          </ac:spMkLst>
        </pc:spChg>
      </pc:sldChg>
    </pc:docChg>
  </pc:docChgLst>
  <pc:docChgLst>
    <pc:chgData name="Helena Knapton" userId="S::knaptonp@edgehill.ac.uk::805d2a76-3311-4faa-8b88-a2f41ff8672b" providerId="AD" clId="Web-{1B08A49A-7DD7-6FD1-751B-9583D1BA0D33}"/>
    <pc:docChg chg="delSld">
      <pc:chgData name="Helena Knapton" userId="S::knaptonp@edgehill.ac.uk::805d2a76-3311-4faa-8b88-a2f41ff8672b" providerId="AD" clId="Web-{1B08A49A-7DD7-6FD1-751B-9583D1BA0D33}" dt="2024-09-05T11:21:52.669" v="0"/>
      <pc:docMkLst>
        <pc:docMk/>
      </pc:docMkLst>
      <pc:sldChg chg="del">
        <pc:chgData name="Helena Knapton" userId="S::knaptonp@edgehill.ac.uk::805d2a76-3311-4faa-8b88-a2f41ff8672b" providerId="AD" clId="Web-{1B08A49A-7DD7-6FD1-751B-9583D1BA0D33}" dt="2024-09-05T11:21:52.669" v="0"/>
        <pc:sldMkLst>
          <pc:docMk/>
          <pc:sldMk cId="3356832445" sldId="708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9BAB92-BBF3-4DB5-ABC0-5A5D6CB0071F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D2286A-9C88-4A47-8E07-4D46DF08D68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1779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71D14-F193-4258-91F6-EE70E71B9DC7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62518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71D14-F193-4258-91F6-EE70E71B9DC7}" type="slidenum">
              <a:rPr lang="en-GB" smtClean="0">
                <a:solidFill>
                  <a:prstClr val="black"/>
                </a:solidFill>
              </a:rPr>
              <a:pPr/>
              <a:t>4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29604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71D14-F193-4258-91F6-EE70E71B9DC7}" type="slidenum">
              <a:rPr lang="en-GB" smtClean="0">
                <a:solidFill>
                  <a:prstClr val="black"/>
                </a:solidFill>
              </a:rPr>
              <a:pPr/>
              <a:t>5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26327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71D14-F193-4258-91F6-EE70E71B9DC7}" type="slidenum">
              <a:rPr lang="en-GB" smtClean="0">
                <a:solidFill>
                  <a:prstClr val="black"/>
                </a:solidFill>
              </a:rPr>
              <a:pPr/>
              <a:t>6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67793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71D14-F193-4258-91F6-EE70E71B9DC7}" type="slidenum">
              <a:rPr lang="en-GB" smtClean="0">
                <a:solidFill>
                  <a:prstClr val="black"/>
                </a:solidFill>
              </a:rPr>
              <a:pPr/>
              <a:t>7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2393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71D14-F193-4258-91F6-EE70E71B9DC7}" type="slidenum">
              <a:rPr lang="en-GB" smtClean="0">
                <a:solidFill>
                  <a:prstClr val="black"/>
                </a:solidFill>
              </a:rPr>
              <a:pPr/>
              <a:t>8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6678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22275" y="1241425"/>
            <a:ext cx="5953125" cy="3349625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2371D14-F193-4258-91F6-EE70E71B9DC7}" type="slidenum">
              <a:rPr lang="en-GB" smtClean="0">
                <a:solidFill>
                  <a:prstClr val="black"/>
                </a:solidFill>
              </a:rPr>
              <a:pPr/>
              <a:t>9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41596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C06C6-64C1-7F5D-32B6-76EC90AFF7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4DC9061-8A44-4A59-8CE3-534263E1F47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48CEB94-E089-4832-BC40-CC01361794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BB0CDA7-D353-1DAE-0E32-7B3E285915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0A22E36-5E7B-4C42-4EC7-026F2C6C8A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23471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46E5122-6E32-0BC1-0E93-19261B478A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92C7A9D-6A36-EE7B-2AEC-60455653124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88ED66-F195-A1FF-5FA0-E53697698C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3F666A-87CD-7216-939E-2A91D940C7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5AD989-77DC-B748-11DB-779BF1F61C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70124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C84EC8C-AF2C-986A-BFA2-0037F5E1BDF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89B4B78-11D6-23A5-B13D-72F775743FC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B3A21A8-BE7F-F6B3-6F7A-1624E6BFDF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3CDA8D-9E4E-0D8B-1908-185FD266FF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2A6B48-A9AC-48D4-46C4-3A729886F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6501154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2193D1-B601-6FFD-9D2A-953804C65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E15CF2-F69B-C3C5-F3A7-72A4F10C148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51EF2-9509-1D29-545A-2F33C65190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10C2449-1C54-10F4-C92B-3EC0B81CE1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4D0A7B-ADEB-221B-733A-6DC33619C0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002885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967F52-E376-FF59-6DA2-6D1653FA54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37E1738-7213-CB4F-8ED8-DBFC919E1EE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9F155D-5731-E3FF-A47C-E96DDAC12D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1BE02A-ABA6-8204-0A4F-9A80A49FB6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DDE534A-E78F-DF32-E3F1-769C1F6C22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683773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6D8FAE-C7D3-7C93-46C2-6CBFA1DA0EF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E2D4C40-1796-7D4B-085B-EE8B050AE79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98CA46D-4386-A629-5064-74C68EB56B7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742577A-13AC-00D5-8BB4-BCE1E68DAB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A2C9C3-EA0D-C2CC-9724-19C43A0E54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9B2686D-154E-8A07-4CF7-A885287BAE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73788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418E82-8358-B83D-AF42-E098B4A07A6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4FFD2A-B71A-AFF6-5580-6C701140C8F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EC7D1C1-A042-AE31-7462-5608F4C0608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3E10081-CEDC-CD99-13E2-4A443D14BB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A4525F4-749B-E02E-BD88-C9EF9E53C9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086349-1EAE-1020-CE99-021BACEF6F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B015D5-158E-2093-F4C3-EBF8AEA15D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F6E3E79-69BC-7735-F725-99D6B157B7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530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3EA08-2ACC-16C0-B200-CCDDA147F4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D1FECB-FE06-018D-CB24-39C9D38603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D480B3F-ABB6-DB09-8019-AE24E92DE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DB829AC-9E9C-B508-F2D8-C46EFF14B6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181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B5DB319-AD41-B147-5EFE-8D5664FEC6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EA1A0F6-65C1-D635-A7BE-D6CAF4578B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48DDC50-0235-057E-0368-3A3015CC971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96213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65904C-1976-D788-1E48-4E80102EB9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11C616-8670-3F32-0051-7B11C9603AD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344DD60-E9DD-A15B-46BA-F613F90F162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947BBCF-333A-641F-50F2-9736078A56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EBFC790-18BE-7501-76AF-8218EE4732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3866D5E-1590-0FEC-F3FE-2FED07C8DA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49227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3C6E14-B1A8-82E2-767D-8C20E57C44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5062C1-F37D-3BCF-E196-24E4CFBB887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0352AD1-A07C-3B92-B089-1F15EC1931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77443DF-30CC-2B18-D432-7A460F45EA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7D32687-7066-D073-9388-FA59789173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85A9C71-EFA0-6ADF-ACE1-10C5B27C90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63726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E524DCA-C6E8-5E92-EE32-48ACFDD4A0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C91A3E-9AB6-68F9-1751-BD29D52E98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977F25-F3F7-5B7C-BFDF-A3A3C67E60B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C080FCA-D101-4622-BCD0-783DA28D4F8B}" type="datetimeFigureOut">
              <a:rPr lang="en-GB" smtClean="0"/>
              <a:t>05/09/2024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F1BDF9-F49F-8285-97F8-7E1E58108D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7CCF9D7-1836-8A08-6631-AA8982AC03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39B60B5-7754-4F62-8EEF-CA3FF5BE9A6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5278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ur01.safelinks.protection.outlook.com/?url=https%3A%2F%2Fedgehill.padlet.org%2Fcareers80%2Fhow-do-we-help-students-to-prepare-for-their-careers-in-the--4npned00xpl2lznv&amp;data=05%7C02%7CKnaptonp%40edgehill.ac.uk%7Cec8e8ad790db46be8db808dc7feed894%7C093586914d8e491caa760a5cbd5ba734%7C0%7C0%7C638525911036511907%7CUnknown%7CTWFpbGZsb3d8eyJWIjoiMC4wLjAwMDAiLCJQIjoiV2luMzIiLCJBTiI6Ik1haWwiLCJXVCI6Mn0%3D%7C0%7C%7C%7C&amp;sdata=cWShtvVsiAnzOMKXkiOi4DU0vubNX3MRY09XI74%2B8lk%3D&amp;reserved=0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weforum.org/agenda/2024/02/work-and-workplace-trends-to-watch-2024/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hbr.org/2024/01/9-trends-that-will-shape-work-in-2024-and-beyond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forbes.com/sites/forbestechcouncil/2024/04/18/seven-trends-reshaping-the-workplace-in-2024/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microsoft.com/en-us/worklab/work-trend-index/ai-at-work-is-here-now-comes-the-hard-part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>
            <a:extLst>
              <a:ext uri="{FF2B5EF4-FFF2-40B4-BE49-F238E27FC236}">
                <a16:creationId xmlns:a16="http://schemas.microsoft.com/office/drawing/2014/main" id="{5E0E71DD-8059-4856-9C97-FA45F4DDA370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32750" y="1037562"/>
            <a:ext cx="11926500" cy="2308324"/>
          </a:xfrm>
          <a:prstGeom prst="rect">
            <a:avLst/>
          </a:prstGeom>
          <a:solidFill>
            <a:schemeClr val="bg2"/>
          </a:solidFill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800" b="0" i="0" u="none" strike="noStrike" kern="1200" cap="none" spc="0" normalizeH="0" baseline="0" noProof="0" dirty="0">
                <a:ln>
                  <a:noFill/>
                </a:ln>
                <a:solidFill>
                  <a:srgbClr val="660033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+mn-cs"/>
              </a:rPr>
              <a:t>Professional and business communication in the world of work: how do we help students to prepare for their careers in the new ‘era of AI’?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ED7F199-F9DD-4AB1-87FD-CDD8D78CC9E2}"/>
              </a:ext>
            </a:extLst>
          </p:cNvPr>
          <p:cNvSpPr txBox="1"/>
          <p:nvPr/>
        </p:nvSpPr>
        <p:spPr>
          <a:xfrm>
            <a:off x="132750" y="4672484"/>
            <a:ext cx="6720226" cy="172354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2024 SOLSTICE &amp; CLT Conference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Prof Peter Hartley, Dr Helena Knapton, Dr Susie Marriott &amp; Kate Stafford</a:t>
            </a:r>
          </a:p>
          <a:p>
            <a:pPr>
              <a:spcBef>
                <a:spcPts val="600"/>
              </a:spcBef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EDGE HILL UNIVERSITY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7CBE7A4-D0C6-4A58-BF7C-19D4BED878E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825396"/>
          </a:xfrm>
          <a:prstGeom prst="rect">
            <a:avLst/>
          </a:prstGeom>
          <a:solidFill>
            <a:srgbClr val="522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8C3EA8F-3411-EBEA-90EE-6A0EE64D77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22895" y="0"/>
            <a:ext cx="1828959" cy="768163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27E2704-95B3-49F2-9EEC-9FFDFC09D0D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7974"/>
          <a:stretch/>
        </p:blipFill>
        <p:spPr>
          <a:xfrm>
            <a:off x="8902840" y="3558053"/>
            <a:ext cx="3156410" cy="30048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54098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177B58-F51E-4A88-BA74-83B9397F37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5748" y="935928"/>
            <a:ext cx="10214149" cy="7078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52295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Focus:   Future Workplaces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733693-EB9B-40F5-A30A-77BF9CAE3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825396"/>
          </a:xfrm>
          <a:prstGeom prst="rect">
            <a:avLst/>
          </a:prstGeom>
          <a:solidFill>
            <a:srgbClr val="522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6FDB35-BBF7-4236-BF66-161CC7414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15" t="26397" r="36515" b="51650"/>
          <a:stretch/>
        </p:blipFill>
        <p:spPr>
          <a:xfrm>
            <a:off x="9881728" y="29296"/>
            <a:ext cx="1829981" cy="7668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22AE1A-55EA-482A-95C3-552F0232B541}"/>
              </a:ext>
            </a:extLst>
          </p:cNvPr>
          <p:cNvSpPr txBox="1"/>
          <p:nvPr/>
        </p:nvSpPr>
        <p:spPr>
          <a:xfrm>
            <a:off x="522514" y="2019719"/>
            <a:ext cx="10309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Pick one of the bullet points to review likely future developments: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221C5-FE59-096D-5EB8-E5F47D7AADB6}"/>
              </a:ext>
            </a:extLst>
          </p:cNvPr>
          <p:cNvSpPr txBox="1"/>
          <p:nvPr/>
        </p:nvSpPr>
        <p:spPr>
          <a:xfrm>
            <a:off x="663191" y="2793442"/>
            <a:ext cx="10309609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Artificial intelligence and the employment marketplace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Teamworking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Workplace context: Flexible and homeworking, e.g. “the 4-day week”</a:t>
            </a:r>
          </a:p>
          <a:p>
            <a:pPr>
              <a:lnSpc>
                <a:spcPct val="200000"/>
              </a:lnSpc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0" lang="en-GB" sz="2400" b="0" i="0" u="sng" strike="noStrike" kern="1200" cap="none" spc="0" normalizeH="0" baseline="0" noProof="0" dirty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Calibri" panose="020F0502020204030204" pitchFamily="34" charset="0"/>
                <a:ea typeface="Aptos" panose="020B0004020202020204" pitchFamily="34" charset="0"/>
                <a:cs typeface="+mn-cs"/>
                <a:hlinkClick r:id="rId4"/>
              </a:rPr>
              <a:t>How do we help students to prepare for their careers in the new 'era of AI'? (padlet.org)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Aptos" panose="020B0004020202020204" pitchFamily="34" charset="0"/>
              <a:cs typeface="+mn-cs"/>
            </a:endParaRPr>
          </a:p>
          <a:p>
            <a:pPr>
              <a:lnSpc>
                <a:spcPct val="200000"/>
              </a:lnSpc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200000"/>
              </a:lnSpc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469384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177B58-F51E-4A88-BA74-83B9397F37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5748" y="935928"/>
            <a:ext cx="11689249" cy="7078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52295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Workplace trends 1: World Economic Forum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733693-EB9B-40F5-A30A-77BF9CAE3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825396"/>
          </a:xfrm>
          <a:prstGeom prst="rect">
            <a:avLst/>
          </a:prstGeom>
          <a:solidFill>
            <a:srgbClr val="522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6FDB35-BBF7-4236-BF66-161CC7414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15" t="26397" r="36515" b="51650"/>
          <a:stretch/>
        </p:blipFill>
        <p:spPr>
          <a:xfrm>
            <a:off x="9881728" y="29296"/>
            <a:ext cx="1829981" cy="7668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D221C5-FE59-096D-5EB8-E5F47D7AADB6}"/>
              </a:ext>
            </a:extLst>
          </p:cNvPr>
          <p:cNvSpPr txBox="1"/>
          <p:nvPr/>
        </p:nvSpPr>
        <p:spPr>
          <a:xfrm>
            <a:off x="155748" y="1871384"/>
            <a:ext cx="10309609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GenAI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boosts productivity, unevenly.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Digital jobs keep growing.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Unemployment levels could rise.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More pop-up offices.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Skills will become even more important.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More women enter the workforce. 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See at: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https://www.weforum.org/agenda/2024/02/work-and-workplace-trends-to-watch-2024/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B59098-38E9-3F3C-9FE4-66B0462C3BB2}"/>
              </a:ext>
            </a:extLst>
          </p:cNvPr>
          <p:cNvSpPr txBox="1"/>
          <p:nvPr/>
        </p:nvSpPr>
        <p:spPr>
          <a:xfrm>
            <a:off x="8159261" y="5183408"/>
            <a:ext cx="368573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See at: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https://www.weforum.org/agenda/2024/02/work-and-workplace-trends-to-watch-2024/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61075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177B58-F51E-4A88-BA74-83B9397F37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5748" y="935928"/>
            <a:ext cx="11689249" cy="7078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52295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Workplace trends 2: Harvard Business Review 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733693-EB9B-40F5-A30A-77BF9CAE3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825396"/>
          </a:xfrm>
          <a:prstGeom prst="rect">
            <a:avLst/>
          </a:prstGeom>
          <a:solidFill>
            <a:srgbClr val="522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6FDB35-BBF7-4236-BF66-161CC7414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15" t="26397" r="36515" b="51650"/>
          <a:stretch/>
        </p:blipFill>
        <p:spPr>
          <a:xfrm>
            <a:off x="9881728" y="29296"/>
            <a:ext cx="1829981" cy="7668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D221C5-FE59-096D-5EB8-E5F47D7AADB6}"/>
              </a:ext>
            </a:extLst>
          </p:cNvPr>
          <p:cNvSpPr txBox="1"/>
          <p:nvPr/>
        </p:nvSpPr>
        <p:spPr>
          <a:xfrm>
            <a:off x="155748" y="1871384"/>
            <a:ext cx="10309609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Organisations offer “creative benefits” re cost of work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GenAI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experiments “hard lessons and painful costs.”</a:t>
            </a:r>
            <a:b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“AI will create, not diminish, workforce opportunity”. (job redesign)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4-day weeks “routine’.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Conflict resolution “must-have skill for managers.”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Skill requirements “overtake degree requirements”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Climate change protection – “new employee benefit”.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DEI (diverse, equitable, inclusive) “more embedded”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Traditional stereotypes of career paths “collapse”.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B59098-38E9-3F3C-9FE4-66B0462C3BB2}"/>
              </a:ext>
            </a:extLst>
          </p:cNvPr>
          <p:cNvSpPr txBox="1"/>
          <p:nvPr/>
        </p:nvSpPr>
        <p:spPr>
          <a:xfrm>
            <a:off x="8159261" y="5183408"/>
            <a:ext cx="3685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See at: </a:t>
            </a:r>
            <a:b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https://hbr.org/2024/01/9-trends-that-will-shape-work-in-2024-and-beyond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751203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177B58-F51E-4A88-BA74-83B9397F37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5748" y="935928"/>
            <a:ext cx="11689249" cy="7078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52295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Workplace trends 3: Forbes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733693-EB9B-40F5-A30A-77BF9CAE3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825396"/>
          </a:xfrm>
          <a:prstGeom prst="rect">
            <a:avLst/>
          </a:prstGeom>
          <a:solidFill>
            <a:srgbClr val="522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6FDB35-BBF7-4236-BF66-161CC7414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15" t="26397" r="36515" b="51650"/>
          <a:stretch/>
        </p:blipFill>
        <p:spPr>
          <a:xfrm>
            <a:off x="9881728" y="29296"/>
            <a:ext cx="1829981" cy="7668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D221C5-FE59-096D-5EB8-E5F47D7AADB6}"/>
              </a:ext>
            </a:extLst>
          </p:cNvPr>
          <p:cNvSpPr txBox="1"/>
          <p:nvPr/>
        </p:nvSpPr>
        <p:spPr>
          <a:xfrm>
            <a:off x="155748" y="1871384"/>
            <a:ext cx="11450098" cy="39018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2400" b="1" dirty="0">
                <a:latin typeface="Arial" panose="020B0604020202020204" pitchFamily="34" charset="0"/>
                <a:cs typeface="Arial" panose="020B0604020202020204" pitchFamily="34" charset="0"/>
              </a:rPr>
              <a:t>“how we engage with work environments is redefined again”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Workplace strategies more “data-driven”/use of ”better analytics tools”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Companies will “incentivise workplace attendance”/”utilisation will increase”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Many workplaces “will shrink”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“transition to shared spaces”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Elevated “workplace environment and experience”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B59098-38E9-3F3C-9FE4-66B0462C3BB2}"/>
              </a:ext>
            </a:extLst>
          </p:cNvPr>
          <p:cNvSpPr txBox="1"/>
          <p:nvPr/>
        </p:nvSpPr>
        <p:spPr>
          <a:xfrm>
            <a:off x="8159261" y="5183408"/>
            <a:ext cx="368573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See at: </a:t>
            </a:r>
          </a:p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https://www.forbes.com/sites/forbestechcouncil/2024/04/18/seven-trends-reshaping-the-workplace-in-2024/</a:t>
            </a:r>
            <a:endParaRPr lang="en-GB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47443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177B58-F51E-4A88-BA74-83B9397F37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5748" y="935928"/>
            <a:ext cx="11689249" cy="1323439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52295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Workplace trends 4: </a:t>
            </a:r>
            <a:b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52295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r>
              <a:rPr lang="en-GB" sz="4000" b="1" dirty="0">
                <a:solidFill>
                  <a:srgbClr val="522958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Microsoft 2024 Work Trend Index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733693-EB9B-40F5-A30A-77BF9CAE3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825396"/>
          </a:xfrm>
          <a:prstGeom prst="rect">
            <a:avLst/>
          </a:prstGeom>
          <a:solidFill>
            <a:srgbClr val="522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6FDB35-BBF7-4236-BF66-161CC7414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15" t="26397" r="36515" b="51650"/>
          <a:stretch/>
        </p:blipFill>
        <p:spPr>
          <a:xfrm>
            <a:off x="9881728" y="29296"/>
            <a:ext cx="1829981" cy="76680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D7D221C5-FE59-096D-5EB8-E5F47D7AADB6}"/>
              </a:ext>
            </a:extLst>
          </p:cNvPr>
          <p:cNvSpPr txBox="1"/>
          <p:nvPr/>
        </p:nvSpPr>
        <p:spPr>
          <a:xfrm>
            <a:off x="155748" y="1871384"/>
            <a:ext cx="11450098" cy="27938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en-GB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“Employees want AI at work – and they won’t wait for companies to catch up.”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“For employees, AI raises the bar and breaks the career ceiling.”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“The rise of the AI power user – and what they reveal about the future”</a:t>
            </a:r>
          </a:p>
          <a:p>
            <a:pPr marL="34290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EB59098-38E9-3F3C-9FE4-66B0462C3BB2}"/>
              </a:ext>
            </a:extLst>
          </p:cNvPr>
          <p:cNvSpPr txBox="1"/>
          <p:nvPr/>
        </p:nvSpPr>
        <p:spPr>
          <a:xfrm>
            <a:off x="8159261" y="5183408"/>
            <a:ext cx="368573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See at: 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https://www.microsoft.com/en-us/worklab/work-trend-index/ai-at-work-is-here-now-comes-the-hard-part</a:t>
            </a:r>
            <a:r>
              <a:rPr lang="en-GB" sz="1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80194933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177B58-F51E-4A88-BA74-83B9397F37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935928"/>
            <a:ext cx="12192000" cy="7078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52295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Workplace trends 5: ”Future of the Professions”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733693-EB9B-40F5-A30A-77BF9CAE3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825396"/>
          </a:xfrm>
          <a:prstGeom prst="rect">
            <a:avLst/>
          </a:prstGeom>
          <a:solidFill>
            <a:srgbClr val="522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6FDB35-BBF7-4236-BF66-161CC7414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15" t="26397" r="36515" b="51650"/>
          <a:stretch/>
        </p:blipFill>
        <p:spPr>
          <a:xfrm>
            <a:off x="9881728" y="29296"/>
            <a:ext cx="1829981" cy="766806"/>
          </a:xfrm>
          <a:prstGeom prst="rect">
            <a:avLst/>
          </a:prstGeom>
        </p:spPr>
      </p:pic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CEFC07EA-15B5-E677-7911-1949382D280E}"/>
              </a:ext>
            </a:extLst>
          </p:cNvPr>
          <p:cNvGraphicFramePr>
            <a:graphicFrameLocks noGrp="1"/>
          </p:cNvGraphicFramePr>
          <p:nvPr/>
        </p:nvGraphicFramePr>
        <p:xfrm>
          <a:off x="0" y="1754346"/>
          <a:ext cx="12192000" cy="5101816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065563">
                  <a:extLst>
                    <a:ext uri="{9D8B030D-6E8A-4147-A177-3AD203B41FA5}">
                      <a16:colId xmlns:a16="http://schemas.microsoft.com/office/drawing/2014/main" val="2701582995"/>
                    </a:ext>
                  </a:extLst>
                </a:gridCol>
                <a:gridCol w="8126437">
                  <a:extLst>
                    <a:ext uri="{9D8B030D-6E8A-4147-A177-3AD203B41FA5}">
                      <a16:colId xmlns:a16="http://schemas.microsoft.com/office/drawing/2014/main" val="1553778488"/>
                    </a:ext>
                  </a:extLst>
                </a:gridCol>
              </a:tblGrid>
              <a:tr h="255729"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Pattern</a:t>
                      </a:r>
                      <a:endParaRPr lang="en-GB" sz="2000" b="1" i="1" kern="100" dirty="0">
                        <a:solidFill>
                          <a:srgbClr val="10137D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Bef>
                          <a:spcPts val="1200"/>
                        </a:spcBef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Trend</a:t>
                      </a:r>
                      <a:endParaRPr lang="en-GB" sz="2000" b="1" i="1" kern="100" dirty="0">
                        <a:solidFill>
                          <a:srgbClr val="10137D"/>
                        </a:solidFill>
                        <a:effectLst/>
                        <a:latin typeface="Calibri" panose="020F050202020403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796494787"/>
                  </a:ext>
                </a:extLst>
              </a:tr>
              <a:tr h="30409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End of an era 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The move from bespoke service, the bypassed gatekeepers, shift from reactive to proactive, the more-for-less challenge,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980344155"/>
                  </a:ext>
                </a:extLst>
              </a:tr>
              <a:tr h="35668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Transformation by technology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>
                          <a:effectLst/>
                        </a:rPr>
                        <a:t>Automation, innovation</a:t>
                      </a:r>
                      <a:endParaRPr lang="en-GB" sz="20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97645765"/>
                  </a:ext>
                </a:extLst>
              </a:tr>
              <a:tr h="323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Emerging skills &amp; competences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Different ways of communicating, mastery of data, new relationships with technology, diversification.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72396623"/>
                  </a:ext>
                </a:extLst>
              </a:tr>
              <a:tr h="35169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Professional work reconfigured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Routinisation, disintermediation and reintermediation, decomposition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809431891"/>
                  </a:ext>
                </a:extLst>
              </a:tr>
              <a:tr h="32355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>
                          <a:effectLst/>
                        </a:rPr>
                        <a:t>New labour models</a:t>
                      </a:r>
                      <a:endParaRPr lang="en-GB" sz="20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Labour arbitrage, para professionalisation and delegation, flexible self-employment, new specialists, users, machines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873421566"/>
                  </a:ext>
                </a:extLst>
              </a:tr>
              <a:tr h="47830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More options for recipients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Online selection, online self-help, personalization and mass customization, embedded knowledge, online collaboration, realisation of latent demand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14012417"/>
                  </a:ext>
                </a:extLst>
              </a:tr>
              <a:tr h="33762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>
                          <a:effectLst/>
                        </a:rPr>
                        <a:t>Preoccupations of professional firms</a:t>
                      </a:r>
                      <a:endParaRPr lang="en-GB" sz="20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Liberalisation, globalisation, specialisation, new business models, fewer partnerships and consolidation</a:t>
                      </a:r>
                      <a:endParaRPr lang="en-GB" sz="2000" kern="100" dirty="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953630721"/>
                  </a:ext>
                </a:extLst>
              </a:tr>
              <a:tr h="30700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>
                          <a:effectLst/>
                        </a:rPr>
                        <a:t>Demystification</a:t>
                      </a:r>
                      <a:endParaRPr lang="en-GB" sz="2000" kern="100">
                        <a:effectLst/>
                        <a:latin typeface="Arial" panose="020B0604020202020204" pitchFamily="34" charset="0"/>
                        <a:ea typeface="Calibri" panose="020F0502020204030204" pitchFamily="34" charset="0"/>
                        <a:cs typeface="Times New Roman (Body CS)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en-GB" sz="2000" kern="100" dirty="0">
                          <a:effectLst/>
                        </a:rPr>
                        <a:t>The professional activity will be more widely understood</a:t>
                      </a: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1588894"/>
                  </a:ext>
                </a:extLst>
              </a:tr>
            </a:tbl>
          </a:graphicData>
        </a:graphic>
      </p:graphicFrame>
      <p:sp>
        <p:nvSpPr>
          <p:cNvPr id="7" name="TextBox 6">
            <a:extLst>
              <a:ext uri="{FF2B5EF4-FFF2-40B4-BE49-F238E27FC236}">
                <a16:creationId xmlns:a16="http://schemas.microsoft.com/office/drawing/2014/main" id="{3367A788-63B2-85A6-EBB9-E8694636E3EF}"/>
              </a:ext>
            </a:extLst>
          </p:cNvPr>
          <p:cNvSpPr txBox="1"/>
          <p:nvPr/>
        </p:nvSpPr>
        <p:spPr>
          <a:xfrm>
            <a:off x="3587262" y="6459372"/>
            <a:ext cx="6808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/>
              <a:t>See Susskind and Susskind (2022) The future of the professions, OUP.</a:t>
            </a:r>
          </a:p>
        </p:txBody>
      </p:sp>
    </p:spTree>
    <p:extLst>
      <p:ext uri="{BB962C8B-B14F-4D97-AF65-F5344CB8AC3E}">
        <p14:creationId xmlns:p14="http://schemas.microsoft.com/office/powerpoint/2010/main" val="19515761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5177B58-F51E-4A88-BA74-83B9397F37E1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155748" y="935928"/>
            <a:ext cx="10214149" cy="707886"/>
          </a:xfrm>
          <a:prstGeom prst="rect">
            <a:avLst/>
          </a:prstGeom>
          <a:noFill/>
          <a:ln>
            <a:noFill/>
            <a:prstDash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4000" b="1" i="0" u="none" strike="noStrike" kern="1200" cap="none" spc="0" normalizeH="0" baseline="0" noProof="0" dirty="0">
                <a:ln>
                  <a:noFill/>
                </a:ln>
                <a:solidFill>
                  <a:srgbClr val="522958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Focus:   Future Workplaces</a:t>
            </a:r>
            <a:endParaRPr kumimoji="0" lang="en-GB" sz="1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A733693-EB9B-40F5-A30A-77BF9CAE39A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/>
          <p:nvPr/>
        </p:nvSpPr>
        <p:spPr>
          <a:xfrm>
            <a:off x="0" y="0"/>
            <a:ext cx="12192000" cy="825396"/>
          </a:xfrm>
          <a:prstGeom prst="rect">
            <a:avLst/>
          </a:prstGeom>
          <a:solidFill>
            <a:srgbClr val="52295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8F6FDB35-BBF7-4236-BF66-161CC7414E1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4015" t="26397" r="36515" b="51650"/>
          <a:stretch/>
        </p:blipFill>
        <p:spPr>
          <a:xfrm>
            <a:off x="9881728" y="29296"/>
            <a:ext cx="1829981" cy="76680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822AE1A-55EA-482A-95C3-552F0232B541}"/>
              </a:ext>
            </a:extLst>
          </p:cNvPr>
          <p:cNvSpPr txBox="1"/>
          <p:nvPr/>
        </p:nvSpPr>
        <p:spPr>
          <a:xfrm>
            <a:off x="522514" y="2019719"/>
            <a:ext cx="103096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Pick one of the bullet points to review likely future developments: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7D221C5-FE59-096D-5EB8-E5F47D7AADB6}"/>
              </a:ext>
            </a:extLst>
          </p:cNvPr>
          <p:cNvSpPr txBox="1"/>
          <p:nvPr/>
        </p:nvSpPr>
        <p:spPr>
          <a:xfrm>
            <a:off x="663191" y="2793442"/>
            <a:ext cx="10309609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Artificial intelligence and the employment marketplace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Teamworking</a:t>
            </a:r>
          </a:p>
          <a:p>
            <a:pPr marL="285750" indent="-285750">
              <a:lnSpc>
                <a:spcPct val="200000"/>
              </a:lnSpc>
              <a:buFont typeface="Arial" panose="020B0604020202020204" pitchFamily="34" charset="0"/>
              <a:buChar char="•"/>
            </a:pP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Workplace context: Flexible and homeworking, e.g. “the 4-day week”</a:t>
            </a:r>
          </a:p>
          <a:p>
            <a:pPr>
              <a:lnSpc>
                <a:spcPct val="200000"/>
              </a:lnSpc>
            </a:pP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322120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4D8C3BB5B6749B68A49CAC1CB48D0" ma:contentTypeVersion="18" ma:contentTypeDescription="Create a new document." ma:contentTypeScope="" ma:versionID="f9a08179b4fb90be1d27ad6f44f5737d">
  <xsd:schema xmlns:xsd="http://www.w3.org/2001/XMLSchema" xmlns:xs="http://www.w3.org/2001/XMLSchema" xmlns:p="http://schemas.microsoft.com/office/2006/metadata/properties" xmlns:ns2="db2875f5-cacf-48f2-88f5-ea369059ea2c" xmlns:ns3="3054b4f8-57d7-478d-ba32-46e1f0b16ce6" targetNamespace="http://schemas.microsoft.com/office/2006/metadata/properties" ma:root="true" ma:fieldsID="a23934e506b4944454a00acb77fbaa4e" ns2:_="" ns3:_="">
    <xsd:import namespace="db2875f5-cacf-48f2-88f5-ea369059ea2c"/>
    <xsd:import namespace="3054b4f8-57d7-478d-ba32-46e1f0b16c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2875f5-cacf-48f2-88f5-ea369059ea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36e2fbd-7907-4c3b-9c38-9ca127abe6c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54b4f8-57d7-478d-ba32-46e1f0b16ce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7f01e23-02b1-4af3-a8f2-dd46d041d02e}" ma:internalName="TaxCatchAll" ma:showField="CatchAllData" ma:web="3054b4f8-57d7-478d-ba32-46e1f0b16c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48645DC4-8643-4138-B390-1647D913C41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2875f5-cacf-48f2-88f5-ea369059ea2c"/>
    <ds:schemaRef ds:uri="3054b4f8-57d7-478d-ba32-46e1f0b16c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5977A035-C18F-4169-8C81-DD165D23CB7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667</Words>
  <Application>Microsoft Office PowerPoint</Application>
  <PresentationFormat>Widescreen</PresentationFormat>
  <Paragraphs>81</Paragraphs>
  <Slides>8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Professional and business communication in the world of work: how do we help students to prepare for their careers in the new ‘era of AI’?</vt:lpstr>
      <vt:lpstr>Focus:   Future Workplaces</vt:lpstr>
      <vt:lpstr>Workplace trends 1: World Economic Forum</vt:lpstr>
      <vt:lpstr>Workplace trends 2: Harvard Business Review </vt:lpstr>
      <vt:lpstr>Workplace trends 3: Forbes</vt:lpstr>
      <vt:lpstr>Workplace trends 4:  Microsoft 2024 Work Trend Index</vt:lpstr>
      <vt:lpstr>Workplace trends 5: ”Future of the Professions”</vt:lpstr>
      <vt:lpstr>Focus:   Future Workplaces</vt:lpstr>
    </vt:vector>
  </TitlesOfParts>
  <Company>Edge Hill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Professional and business communication in the world of work: how do we help students to prepare for their careers in the new ‘era of AI’?</dc:title>
  <dc:creator>Helena Knapton</dc:creator>
  <cp:lastModifiedBy>Helena Knapton</cp:lastModifiedBy>
  <cp:revision>35</cp:revision>
  <dcterms:created xsi:type="dcterms:W3CDTF">2024-06-10T06:36:42Z</dcterms:created>
  <dcterms:modified xsi:type="dcterms:W3CDTF">2024-09-05T11:21:53Z</dcterms:modified>
</cp:coreProperties>
</file>