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13"/>
  </p:notesMasterIdLst>
  <p:sldIdLst>
    <p:sldId id="696" r:id="rId5"/>
    <p:sldId id="707" r:id="rId6"/>
    <p:sldId id="708" r:id="rId7"/>
    <p:sldId id="709" r:id="rId8"/>
    <p:sldId id="714" r:id="rId9"/>
    <p:sldId id="711" r:id="rId10"/>
    <p:sldId id="710" r:id="rId11"/>
    <p:sldId id="712" r:id="rId12"/>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33"/>
    <a:srgbClr val="522958"/>
    <a:srgbClr val="CC99FF"/>
    <a:srgbClr val="361B00"/>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6F9252F-756F-D774-2F6A-8A30C7337ABF}" v="3" dt="2024-09-05T07:35:02.572"/>
    <p1510:client id="{D2C21C37-0A15-29E3-014E-B585B60A4CDA}" v="9" dt="2024-09-05T07:33:45.98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55" autoAdjust="0"/>
    <p:restoredTop sz="83431" autoAdjust="0"/>
  </p:normalViewPr>
  <p:slideViewPr>
    <p:cSldViewPr snapToGrid="0">
      <p:cViewPr>
        <p:scale>
          <a:sx n="100" d="100"/>
          <a:sy n="100" d="100"/>
        </p:scale>
        <p:origin x="846" y="-13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usie Marriott" userId="572c8816-9b3e-446b-b2a6-b5cd1eea7da4" providerId="ADAL" clId="{3D3CBDC5-44B5-4D09-93A3-2D635181A0B9}"/>
    <pc:docChg chg="custSel addSld delSld modSld">
      <pc:chgData name="Susie Marriott" userId="572c8816-9b3e-446b-b2a6-b5cd1eea7da4" providerId="ADAL" clId="{3D3CBDC5-44B5-4D09-93A3-2D635181A0B9}" dt="2024-07-10T14:40:04.960" v="1827" actId="207"/>
      <pc:docMkLst>
        <pc:docMk/>
      </pc:docMkLst>
      <pc:sldChg chg="addSp modSp mod">
        <pc:chgData name="Susie Marriott" userId="572c8816-9b3e-446b-b2a6-b5cd1eea7da4" providerId="ADAL" clId="{3D3CBDC5-44B5-4D09-93A3-2D635181A0B9}" dt="2024-07-10T14:29:00.589" v="99" actId="207"/>
        <pc:sldMkLst>
          <pc:docMk/>
          <pc:sldMk cId="3077098158" sldId="707"/>
        </pc:sldMkLst>
        <pc:spChg chg="add mod">
          <ac:chgData name="Susie Marriott" userId="572c8816-9b3e-446b-b2a6-b5cd1eea7da4" providerId="ADAL" clId="{3D3CBDC5-44B5-4D09-93A3-2D635181A0B9}" dt="2024-07-10T14:29:00.589" v="99" actId="207"/>
          <ac:spMkLst>
            <pc:docMk/>
            <pc:sldMk cId="3077098158" sldId="707"/>
            <ac:spMk id="4" creationId="{05A9F55C-21B6-1063-3969-1C8BBCBECF80}"/>
          </ac:spMkLst>
        </pc:spChg>
      </pc:sldChg>
      <pc:sldChg chg="addSp delSp modSp mod">
        <pc:chgData name="Susie Marriott" userId="572c8816-9b3e-446b-b2a6-b5cd1eea7da4" providerId="ADAL" clId="{3D3CBDC5-44B5-4D09-93A3-2D635181A0B9}" dt="2024-07-10T14:31:40.054" v="640" actId="20577"/>
        <pc:sldMkLst>
          <pc:docMk/>
          <pc:sldMk cId="277806250" sldId="708"/>
        </pc:sldMkLst>
        <pc:spChg chg="add del mod">
          <ac:chgData name="Susie Marriott" userId="572c8816-9b3e-446b-b2a6-b5cd1eea7da4" providerId="ADAL" clId="{3D3CBDC5-44B5-4D09-93A3-2D635181A0B9}" dt="2024-07-10T14:28:13.364" v="2"/>
          <ac:spMkLst>
            <pc:docMk/>
            <pc:sldMk cId="277806250" sldId="708"/>
            <ac:spMk id="4" creationId="{5CB878DF-9996-78A2-ECCB-8230D97FA1F2}"/>
          </ac:spMkLst>
        </pc:spChg>
        <pc:spChg chg="add mod">
          <ac:chgData name="Susie Marriott" userId="572c8816-9b3e-446b-b2a6-b5cd1eea7da4" providerId="ADAL" clId="{3D3CBDC5-44B5-4D09-93A3-2D635181A0B9}" dt="2024-07-10T14:31:40.054" v="640" actId="20577"/>
          <ac:spMkLst>
            <pc:docMk/>
            <pc:sldMk cId="277806250" sldId="708"/>
            <ac:spMk id="6" creationId="{3FE8D7D9-6573-AF7D-353E-FB43E168C6DD}"/>
          </ac:spMkLst>
        </pc:spChg>
      </pc:sldChg>
      <pc:sldChg chg="addSp modSp mod">
        <pc:chgData name="Susie Marriott" userId="572c8816-9b3e-446b-b2a6-b5cd1eea7da4" providerId="ADAL" clId="{3D3CBDC5-44B5-4D09-93A3-2D635181A0B9}" dt="2024-07-10T14:39:41.180" v="1826" actId="20577"/>
        <pc:sldMkLst>
          <pc:docMk/>
          <pc:sldMk cId="1033900380" sldId="710"/>
        </pc:sldMkLst>
        <pc:spChg chg="add mod">
          <ac:chgData name="Susie Marriott" userId="572c8816-9b3e-446b-b2a6-b5cd1eea7da4" providerId="ADAL" clId="{3D3CBDC5-44B5-4D09-93A3-2D635181A0B9}" dt="2024-07-10T14:39:41.180" v="1826" actId="20577"/>
          <ac:spMkLst>
            <pc:docMk/>
            <pc:sldMk cId="1033900380" sldId="710"/>
            <ac:spMk id="4" creationId="{D4741D39-543E-AFEE-ED05-A0D6C5546817}"/>
          </ac:spMkLst>
        </pc:spChg>
      </pc:sldChg>
      <pc:sldChg chg="modSp mod">
        <pc:chgData name="Susie Marriott" userId="572c8816-9b3e-446b-b2a6-b5cd1eea7da4" providerId="ADAL" clId="{3D3CBDC5-44B5-4D09-93A3-2D635181A0B9}" dt="2024-07-10T14:40:04.960" v="1827" actId="207"/>
        <pc:sldMkLst>
          <pc:docMk/>
          <pc:sldMk cId="4220381981" sldId="712"/>
        </pc:sldMkLst>
        <pc:spChg chg="mod">
          <ac:chgData name="Susie Marriott" userId="572c8816-9b3e-446b-b2a6-b5cd1eea7da4" providerId="ADAL" clId="{3D3CBDC5-44B5-4D09-93A3-2D635181A0B9}" dt="2024-07-10T14:40:04.960" v="1827" actId="207"/>
          <ac:spMkLst>
            <pc:docMk/>
            <pc:sldMk cId="4220381981" sldId="712"/>
            <ac:spMk id="3" creationId="{64B01025-7762-6BED-7DA2-053F41EFD345}"/>
          </ac:spMkLst>
        </pc:spChg>
      </pc:sldChg>
      <pc:sldChg chg="new del">
        <pc:chgData name="Susie Marriott" userId="572c8816-9b3e-446b-b2a6-b5cd1eea7da4" providerId="ADAL" clId="{3D3CBDC5-44B5-4D09-93A3-2D635181A0B9}" dt="2024-07-10T14:32:14.566" v="643" actId="2696"/>
        <pc:sldMkLst>
          <pc:docMk/>
          <pc:sldMk cId="1901315339" sldId="713"/>
        </pc:sldMkLst>
      </pc:sldChg>
      <pc:sldChg chg="modSp add mod">
        <pc:chgData name="Susie Marriott" userId="572c8816-9b3e-446b-b2a6-b5cd1eea7da4" providerId="ADAL" clId="{3D3CBDC5-44B5-4D09-93A3-2D635181A0B9}" dt="2024-07-10T14:38:25.759" v="1558" actId="20577"/>
        <pc:sldMkLst>
          <pc:docMk/>
          <pc:sldMk cId="3320484711" sldId="714"/>
        </pc:sldMkLst>
        <pc:spChg chg="mod">
          <ac:chgData name="Susie Marriott" userId="572c8816-9b3e-446b-b2a6-b5cd1eea7da4" providerId="ADAL" clId="{3D3CBDC5-44B5-4D09-93A3-2D635181A0B9}" dt="2024-07-10T14:38:25.759" v="1558" actId="20577"/>
          <ac:spMkLst>
            <pc:docMk/>
            <pc:sldMk cId="3320484711" sldId="714"/>
            <ac:spMk id="2" creationId="{D7D221C5-FE59-096D-5EB8-E5F47D7AADB6}"/>
          </ac:spMkLst>
        </pc:spChg>
      </pc:sldChg>
    </pc:docChg>
  </pc:docChgLst>
  <pc:docChgLst>
    <pc:chgData name="Helena Knapton" userId="S::knaptonp@edgehill.ac.uk::805d2a76-3311-4faa-8b88-a2f41ff8672b" providerId="AD" clId="Web-{D2C21C37-0A15-29E3-014E-B585B60A4CDA}"/>
    <pc:docChg chg="addSld modSld">
      <pc:chgData name="Helena Knapton" userId="S::knaptonp@edgehill.ac.uk::805d2a76-3311-4faa-8b88-a2f41ff8672b" providerId="AD" clId="Web-{D2C21C37-0A15-29E3-014E-B585B60A4CDA}" dt="2024-09-05T07:33:45.980" v="8"/>
      <pc:docMkLst>
        <pc:docMk/>
      </pc:docMkLst>
      <pc:sldChg chg="modSp">
        <pc:chgData name="Helena Knapton" userId="S::knaptonp@edgehill.ac.uk::805d2a76-3311-4faa-8b88-a2f41ff8672b" providerId="AD" clId="Web-{D2C21C37-0A15-29E3-014E-B585B60A4CDA}" dt="2024-09-05T07:33:08.572" v="2"/>
        <pc:sldMkLst>
          <pc:docMk/>
          <pc:sldMk cId="1325409896" sldId="696"/>
        </pc:sldMkLst>
        <pc:spChg chg="mod">
          <ac:chgData name="Helena Knapton" userId="S::knaptonp@edgehill.ac.uk::805d2a76-3311-4faa-8b88-a2f41ff8672b" providerId="AD" clId="Web-{D2C21C37-0A15-29E3-014E-B585B60A4CDA}" dt="2024-09-05T07:33:08.572" v="2"/>
          <ac:spMkLst>
            <pc:docMk/>
            <pc:sldMk cId="1325409896" sldId="696"/>
            <ac:spMk id="10" creationId="{5E0E71DD-8059-4856-9C97-FA45F4DDA370}"/>
          </ac:spMkLst>
        </pc:spChg>
      </pc:sldChg>
      <pc:sldChg chg="modSp">
        <pc:chgData name="Helena Knapton" userId="S::knaptonp@edgehill.ac.uk::805d2a76-3311-4faa-8b88-a2f41ff8672b" providerId="AD" clId="Web-{D2C21C37-0A15-29E3-014E-B585B60A4CDA}" dt="2024-09-05T07:33:17.901" v="3"/>
        <pc:sldMkLst>
          <pc:docMk/>
          <pc:sldMk cId="3077098158" sldId="707"/>
        </pc:sldMkLst>
        <pc:spChg chg="mod">
          <ac:chgData name="Helena Knapton" userId="S::knaptonp@edgehill.ac.uk::805d2a76-3311-4faa-8b88-a2f41ff8672b" providerId="AD" clId="Web-{D2C21C37-0A15-29E3-014E-B585B60A4CDA}" dt="2024-09-05T07:33:17.901" v="3"/>
          <ac:spMkLst>
            <pc:docMk/>
            <pc:sldMk cId="3077098158" sldId="707"/>
            <ac:spMk id="5" creationId="{55177B58-F51E-4A88-BA74-83B9397F37E1}"/>
          </ac:spMkLst>
        </pc:spChg>
      </pc:sldChg>
      <pc:sldChg chg="modSp">
        <pc:chgData name="Helena Knapton" userId="S::knaptonp@edgehill.ac.uk::805d2a76-3311-4faa-8b88-a2f41ff8672b" providerId="AD" clId="Web-{D2C21C37-0A15-29E3-014E-B585B60A4CDA}" dt="2024-09-05T07:33:24.370" v="4"/>
        <pc:sldMkLst>
          <pc:docMk/>
          <pc:sldMk cId="277806250" sldId="708"/>
        </pc:sldMkLst>
        <pc:spChg chg="mod">
          <ac:chgData name="Helena Knapton" userId="S::knaptonp@edgehill.ac.uk::805d2a76-3311-4faa-8b88-a2f41ff8672b" providerId="AD" clId="Web-{D2C21C37-0A15-29E3-014E-B585B60A4CDA}" dt="2024-09-05T07:33:24.370" v="4"/>
          <ac:spMkLst>
            <pc:docMk/>
            <pc:sldMk cId="277806250" sldId="708"/>
            <ac:spMk id="5" creationId="{55177B58-F51E-4A88-BA74-83B9397F37E1}"/>
          </ac:spMkLst>
        </pc:spChg>
      </pc:sldChg>
      <pc:sldChg chg="modSp">
        <pc:chgData name="Helena Knapton" userId="S::knaptonp@edgehill.ac.uk::805d2a76-3311-4faa-8b88-a2f41ff8672b" providerId="AD" clId="Web-{D2C21C37-0A15-29E3-014E-B585B60A4CDA}" dt="2024-09-05T07:33:28.995" v="5"/>
        <pc:sldMkLst>
          <pc:docMk/>
          <pc:sldMk cId="1759730144" sldId="709"/>
        </pc:sldMkLst>
        <pc:spChg chg="mod">
          <ac:chgData name="Helena Knapton" userId="S::knaptonp@edgehill.ac.uk::805d2a76-3311-4faa-8b88-a2f41ff8672b" providerId="AD" clId="Web-{D2C21C37-0A15-29E3-014E-B585B60A4CDA}" dt="2024-09-05T07:33:28.995" v="5"/>
          <ac:spMkLst>
            <pc:docMk/>
            <pc:sldMk cId="1759730144" sldId="709"/>
            <ac:spMk id="5" creationId="{55177B58-F51E-4A88-BA74-83B9397F37E1}"/>
          </ac:spMkLst>
        </pc:spChg>
      </pc:sldChg>
      <pc:sldChg chg="modSp">
        <pc:chgData name="Helena Knapton" userId="S::knaptonp@edgehill.ac.uk::805d2a76-3311-4faa-8b88-a2f41ff8672b" providerId="AD" clId="Web-{D2C21C37-0A15-29E3-014E-B585B60A4CDA}" dt="2024-09-05T07:33:45.980" v="8"/>
        <pc:sldMkLst>
          <pc:docMk/>
          <pc:sldMk cId="1033900380" sldId="710"/>
        </pc:sldMkLst>
        <pc:spChg chg="mod">
          <ac:chgData name="Helena Knapton" userId="S::knaptonp@edgehill.ac.uk::805d2a76-3311-4faa-8b88-a2f41ff8672b" providerId="AD" clId="Web-{D2C21C37-0A15-29E3-014E-B585B60A4CDA}" dt="2024-09-05T07:33:45.980" v="8"/>
          <ac:spMkLst>
            <pc:docMk/>
            <pc:sldMk cId="1033900380" sldId="710"/>
            <ac:spMk id="5" creationId="{55177B58-F51E-4A88-BA74-83B9397F37E1}"/>
          </ac:spMkLst>
        </pc:spChg>
      </pc:sldChg>
      <pc:sldChg chg="modSp">
        <pc:chgData name="Helena Knapton" userId="S::knaptonp@edgehill.ac.uk::805d2a76-3311-4faa-8b88-a2f41ff8672b" providerId="AD" clId="Web-{D2C21C37-0A15-29E3-014E-B585B60A4CDA}" dt="2024-09-05T07:33:39.651" v="7"/>
        <pc:sldMkLst>
          <pc:docMk/>
          <pc:sldMk cId="1864548863" sldId="711"/>
        </pc:sldMkLst>
        <pc:spChg chg="mod">
          <ac:chgData name="Helena Knapton" userId="S::knaptonp@edgehill.ac.uk::805d2a76-3311-4faa-8b88-a2f41ff8672b" providerId="AD" clId="Web-{D2C21C37-0A15-29E3-014E-B585B60A4CDA}" dt="2024-09-05T07:33:39.651" v="7"/>
          <ac:spMkLst>
            <pc:docMk/>
            <pc:sldMk cId="1864548863" sldId="711"/>
            <ac:spMk id="5" creationId="{55177B58-F51E-4A88-BA74-83B9397F37E1}"/>
          </ac:spMkLst>
        </pc:spChg>
      </pc:sldChg>
      <pc:sldChg chg="modSp">
        <pc:chgData name="Helena Knapton" userId="S::knaptonp@edgehill.ac.uk::805d2a76-3311-4faa-8b88-a2f41ff8672b" providerId="AD" clId="Web-{D2C21C37-0A15-29E3-014E-B585B60A4CDA}" dt="2024-09-05T07:33:35.089" v="6"/>
        <pc:sldMkLst>
          <pc:docMk/>
          <pc:sldMk cId="3320484711" sldId="714"/>
        </pc:sldMkLst>
        <pc:spChg chg="mod">
          <ac:chgData name="Helena Knapton" userId="S::knaptonp@edgehill.ac.uk::805d2a76-3311-4faa-8b88-a2f41ff8672b" providerId="AD" clId="Web-{D2C21C37-0A15-29E3-014E-B585B60A4CDA}" dt="2024-09-05T07:33:35.089" v="6"/>
          <ac:spMkLst>
            <pc:docMk/>
            <pc:sldMk cId="3320484711" sldId="714"/>
            <ac:spMk id="5" creationId="{55177B58-F51E-4A88-BA74-83B9397F37E1}"/>
          </ac:spMkLst>
        </pc:spChg>
      </pc:sldChg>
      <pc:sldChg chg="add">
        <pc:chgData name="Helena Knapton" userId="S::knaptonp@edgehill.ac.uk::805d2a76-3311-4faa-8b88-a2f41ff8672b" providerId="AD" clId="Web-{D2C21C37-0A15-29E3-014E-B585B60A4CDA}" dt="2024-09-05T07:09:19.401" v="0"/>
        <pc:sldMkLst>
          <pc:docMk/>
          <pc:sldMk cId="2755684592" sldId="724"/>
        </pc:sldMkLst>
      </pc:sldChg>
    </pc:docChg>
  </pc:docChgLst>
  <pc:docChgLst>
    <pc:chgData name="Helena Knapton" userId="S::knaptonp@edgehill.ac.uk::805d2a76-3311-4faa-8b88-a2f41ff8672b" providerId="AD" clId="Web-{66F9252F-756F-D774-2F6A-8A30C7337ABF}"/>
    <pc:docChg chg="delSld modSld">
      <pc:chgData name="Helena Knapton" userId="S::knaptonp@edgehill.ac.uk::805d2a76-3311-4faa-8b88-a2f41ff8672b" providerId="AD" clId="Web-{66F9252F-756F-D774-2F6A-8A30C7337ABF}" dt="2024-09-05T07:35:02.572" v="2"/>
      <pc:docMkLst>
        <pc:docMk/>
      </pc:docMkLst>
      <pc:sldChg chg="modSp">
        <pc:chgData name="Helena Knapton" userId="S::knaptonp@edgehill.ac.uk::805d2a76-3311-4faa-8b88-a2f41ff8672b" providerId="AD" clId="Web-{66F9252F-756F-D774-2F6A-8A30C7337ABF}" dt="2024-09-05T07:34:45.899" v="1"/>
        <pc:sldMkLst>
          <pc:docMk/>
          <pc:sldMk cId="1325409896" sldId="696"/>
        </pc:sldMkLst>
        <pc:picChg chg="mod">
          <ac:chgData name="Helena Knapton" userId="S::knaptonp@edgehill.ac.uk::805d2a76-3311-4faa-8b88-a2f41ff8672b" providerId="AD" clId="Web-{66F9252F-756F-D774-2F6A-8A30C7337ABF}" dt="2024-09-05T07:34:45.899" v="1"/>
          <ac:picMkLst>
            <pc:docMk/>
            <pc:sldMk cId="1325409896" sldId="696"/>
            <ac:picMk id="12" creationId="{927E2704-95B3-49F2-9EEC-9FFDFC09D0D1}"/>
          </ac:picMkLst>
        </pc:picChg>
      </pc:sldChg>
      <pc:sldChg chg="del">
        <pc:chgData name="Helena Knapton" userId="S::knaptonp@edgehill.ac.uk::805d2a76-3311-4faa-8b88-a2f41ff8672b" providerId="AD" clId="Web-{66F9252F-756F-D774-2F6A-8A30C7337ABF}" dt="2024-09-05T07:35:02.572" v="2"/>
        <pc:sldMkLst>
          <pc:docMk/>
          <pc:sldMk cId="2755684592" sldId="724"/>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6B2E227C-C8CB-4471-BEEE-A69B6630F78A}" type="datetimeFigureOut">
              <a:rPr lang="en-GB" smtClean="0"/>
              <a:t>05/09/2024</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AEBCB2A0-0049-40A2-ACA7-25CEE127D04C}" type="slidenum">
              <a:rPr lang="en-GB" smtClean="0"/>
              <a:t>‹#›</a:t>
            </a:fld>
            <a:endParaRPr lang="en-GB"/>
          </a:p>
        </p:txBody>
      </p:sp>
    </p:spTree>
    <p:extLst>
      <p:ext uri="{BB962C8B-B14F-4D97-AF65-F5344CB8AC3E}">
        <p14:creationId xmlns:p14="http://schemas.microsoft.com/office/powerpoint/2010/main" val="1145622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3</a:t>
            </a:fld>
            <a:endParaRPr lang="en-GB">
              <a:solidFill>
                <a:prstClr val="black"/>
              </a:solidFill>
            </a:endParaRPr>
          </a:p>
        </p:txBody>
      </p:sp>
    </p:spTree>
    <p:extLst>
      <p:ext uri="{BB962C8B-B14F-4D97-AF65-F5344CB8AC3E}">
        <p14:creationId xmlns:p14="http://schemas.microsoft.com/office/powerpoint/2010/main" val="114474815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4</a:t>
            </a:fld>
            <a:endParaRPr lang="en-GB">
              <a:solidFill>
                <a:prstClr val="black"/>
              </a:solidFill>
            </a:endParaRPr>
          </a:p>
        </p:txBody>
      </p:sp>
    </p:spTree>
    <p:extLst>
      <p:ext uri="{BB962C8B-B14F-4D97-AF65-F5344CB8AC3E}">
        <p14:creationId xmlns:p14="http://schemas.microsoft.com/office/powerpoint/2010/main" val="72549577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5</a:t>
            </a:fld>
            <a:endParaRPr lang="en-GB">
              <a:solidFill>
                <a:prstClr val="black"/>
              </a:solidFill>
            </a:endParaRPr>
          </a:p>
        </p:txBody>
      </p:sp>
    </p:spTree>
    <p:extLst>
      <p:ext uri="{BB962C8B-B14F-4D97-AF65-F5344CB8AC3E}">
        <p14:creationId xmlns:p14="http://schemas.microsoft.com/office/powerpoint/2010/main" val="35695727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6</a:t>
            </a:fld>
            <a:endParaRPr lang="en-GB">
              <a:solidFill>
                <a:prstClr val="black"/>
              </a:solidFill>
            </a:endParaRPr>
          </a:p>
        </p:txBody>
      </p:sp>
    </p:spTree>
    <p:extLst>
      <p:ext uri="{BB962C8B-B14F-4D97-AF65-F5344CB8AC3E}">
        <p14:creationId xmlns:p14="http://schemas.microsoft.com/office/powerpoint/2010/main" val="889713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7</a:t>
            </a:fld>
            <a:endParaRPr lang="en-GB">
              <a:solidFill>
                <a:prstClr val="black"/>
              </a:solidFill>
            </a:endParaRPr>
          </a:p>
        </p:txBody>
      </p:sp>
    </p:spTree>
    <p:extLst>
      <p:ext uri="{BB962C8B-B14F-4D97-AF65-F5344CB8AC3E}">
        <p14:creationId xmlns:p14="http://schemas.microsoft.com/office/powerpoint/2010/main" val="154189032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8</a:t>
            </a:fld>
            <a:endParaRPr lang="en-GB">
              <a:solidFill>
                <a:prstClr val="black"/>
              </a:solidFill>
            </a:endParaRPr>
          </a:p>
        </p:txBody>
      </p:sp>
    </p:spTree>
    <p:extLst>
      <p:ext uri="{BB962C8B-B14F-4D97-AF65-F5344CB8AC3E}">
        <p14:creationId xmlns:p14="http://schemas.microsoft.com/office/powerpoint/2010/main" val="29335488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23328072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1881132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1962679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3115486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2928669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F3B36A-818D-47F6-A700-85BD8755155C}" type="datetimeFigureOut">
              <a:rPr lang="en-GB" smtClean="0"/>
              <a:t>05/09/2024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219417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EF3B36A-818D-47F6-A700-85BD8755155C}" type="datetimeFigureOut">
              <a:rPr lang="en-GB" smtClean="0"/>
              <a:t>05/09/2024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3713194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EF3B36A-818D-47F6-A700-85BD8755155C}" type="datetimeFigureOut">
              <a:rPr lang="en-GB" smtClean="0"/>
              <a:t>05/09/2024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3284236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F3B36A-818D-47F6-A700-85BD8755155C}" type="datetimeFigureOut">
              <a:rPr lang="en-GB" smtClean="0"/>
              <a:t>05/09/2024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768225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EF3B36A-818D-47F6-A700-85BD8755155C}" type="datetimeFigureOut">
              <a:rPr lang="en-GB" smtClean="0"/>
              <a:t>05/09/2024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2682144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EF3B36A-818D-47F6-A700-85BD8755155C}" type="datetimeFigureOut">
              <a:rPr lang="en-GB" smtClean="0"/>
              <a:t>05/09/2024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2484540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F3B36A-818D-47F6-A700-85BD8755155C}" type="datetimeFigureOut">
              <a:rPr lang="en-GB" smtClean="0"/>
              <a:t>05/09/2024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FB51E9-F5A1-46D1-B113-F3BA79A85413}" type="slidenum">
              <a:rPr lang="en-GB" smtClean="0"/>
              <a:t>‹#›</a:t>
            </a:fld>
            <a:endParaRPr lang="en-GB"/>
          </a:p>
        </p:txBody>
      </p:sp>
    </p:spTree>
    <p:extLst>
      <p:ext uri="{BB962C8B-B14F-4D97-AF65-F5344CB8AC3E}">
        <p14:creationId xmlns:p14="http://schemas.microsoft.com/office/powerpoint/2010/main" val="288891965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hyperlink" Target="https://www.cipd.org/uk/knowledge/guides/inclusive-employers/#what-is-equality-diversity-and-inclusion-edi" TargetMode="Externa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7CBE7A4-D0C6-4A58-BF7C-19D4BED878E4}"/>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itle 9">
            <a:extLst>
              <a:ext uri="{FF2B5EF4-FFF2-40B4-BE49-F238E27FC236}">
                <a16:creationId xmlns:a16="http://schemas.microsoft.com/office/drawing/2014/main" id="{5E0E71DD-8059-4856-9C97-FA45F4DDA370}"/>
              </a:ext>
            </a:extLst>
          </p:cNvPr>
          <p:cNvSpPr txBox="1">
            <a:spLocks noGrp="1"/>
          </p:cNvSpPr>
          <p:nvPr>
            <p:ph type="title" idx="4294967295"/>
          </p:nvPr>
        </p:nvSpPr>
        <p:spPr>
          <a:xfrm>
            <a:off x="132750" y="1037562"/>
            <a:ext cx="11926500" cy="2308324"/>
          </a:xfrm>
          <a:prstGeom prst="rect">
            <a:avLst/>
          </a:prstGeom>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800" b="0" i="0" u="none" strike="noStrike" kern="1200" cap="none" spc="0" normalizeH="0" baseline="0" noProof="0" dirty="0">
                <a:ln>
                  <a:noFill/>
                </a:ln>
                <a:solidFill>
                  <a:srgbClr val="660033"/>
                </a:solidFill>
                <a:effectLst/>
                <a:uLnTx/>
                <a:uFillTx/>
                <a:latin typeface="Calibri" panose="020F0502020204030204" pitchFamily="34" charset="0"/>
                <a:ea typeface="Calibri" panose="020F0502020204030204" pitchFamily="34" charset="0"/>
                <a:cs typeface="+mn-cs"/>
              </a:rPr>
              <a:t>Professional and business communication in the world of work: how do we help students to prepare for their careers in the new ‘era of AI’?</a:t>
            </a:r>
          </a:p>
        </p:txBody>
      </p:sp>
      <p:pic>
        <p:nvPicPr>
          <p:cNvPr id="11" name="Picture 10">
            <a:extLst>
              <a:ext uri="{FF2B5EF4-FFF2-40B4-BE49-F238E27FC236}">
                <a16:creationId xmlns:a16="http://schemas.microsoft.com/office/drawing/2014/main" id="{59827EAD-B803-4A1F-8CD6-475BCB6F89E3}"/>
              </a:ext>
              <a:ext uri="{C183D7F6-B498-43B3-948B-1728B52AA6E4}">
                <adec:decorative xmlns:adec="http://schemas.microsoft.com/office/drawing/2017/decorative" val="1"/>
              </a:ext>
            </a:extLst>
          </p:cNvPr>
          <p:cNvPicPr>
            <a:picLocks noChangeAspect="1"/>
          </p:cNvPicPr>
          <p:nvPr/>
        </p:nvPicPr>
        <p:blipFill rotWithShape="1">
          <a:blip r:embed="rId2"/>
          <a:srcRect l="34015" t="26397" r="36515" b="51650"/>
          <a:stretch/>
        </p:blipFill>
        <p:spPr>
          <a:xfrm>
            <a:off x="9881728" y="29296"/>
            <a:ext cx="1829981" cy="766806"/>
          </a:xfrm>
          <a:prstGeom prst="rect">
            <a:avLst/>
          </a:prstGeom>
        </p:spPr>
      </p:pic>
      <p:pic>
        <p:nvPicPr>
          <p:cNvPr id="12" name="Picture 11">
            <a:extLst>
              <a:ext uri="{FF2B5EF4-FFF2-40B4-BE49-F238E27FC236}">
                <a16:creationId xmlns:a16="http://schemas.microsoft.com/office/drawing/2014/main" id="{927E2704-95B3-49F2-9EEC-9FFDFC09D0D1}"/>
              </a:ext>
              <a:ext uri="{C183D7F6-B498-43B3-948B-1728B52AA6E4}">
                <adec:decorative xmlns:adec="http://schemas.microsoft.com/office/drawing/2017/decorative" val="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57974"/>
          <a:stretch/>
        </p:blipFill>
        <p:spPr>
          <a:xfrm>
            <a:off x="8902840" y="3558053"/>
            <a:ext cx="3156410" cy="3004892"/>
          </a:xfrm>
          <a:prstGeom prst="rect">
            <a:avLst/>
          </a:prstGeom>
        </p:spPr>
      </p:pic>
      <p:sp>
        <p:nvSpPr>
          <p:cNvPr id="13" name="TextBox 12">
            <a:extLst>
              <a:ext uri="{FF2B5EF4-FFF2-40B4-BE49-F238E27FC236}">
                <a16:creationId xmlns:a16="http://schemas.microsoft.com/office/drawing/2014/main" id="{0ED7F199-F9DD-4AB1-87FD-CDD8D78CC9E2}"/>
              </a:ext>
            </a:extLst>
          </p:cNvPr>
          <p:cNvSpPr txBox="1"/>
          <p:nvPr/>
        </p:nvSpPr>
        <p:spPr>
          <a:xfrm>
            <a:off x="132750" y="4672484"/>
            <a:ext cx="6720226" cy="1723549"/>
          </a:xfrm>
          <a:prstGeom prst="rect">
            <a:avLst/>
          </a:prstGeom>
          <a:noFill/>
        </p:spPr>
        <p:txBody>
          <a:bodyPr wrap="square" rtlCol="0">
            <a:spAutoFit/>
          </a:bodyPr>
          <a:lstStyle/>
          <a:p>
            <a:pPr>
              <a:spcBef>
                <a:spcPts val="600"/>
              </a:spcBef>
            </a:pPr>
            <a:r>
              <a:rPr lang="en-GB" sz="2400" dirty="0">
                <a:latin typeface="Arial" panose="020B0604020202020204" pitchFamily="34" charset="0"/>
                <a:cs typeface="Arial" panose="020B0604020202020204" pitchFamily="34" charset="0"/>
              </a:rPr>
              <a:t>2024 SOLSTICE &amp; CLT Conference</a:t>
            </a:r>
          </a:p>
          <a:p>
            <a:pPr>
              <a:spcBef>
                <a:spcPts val="600"/>
              </a:spcBef>
            </a:pPr>
            <a:r>
              <a:rPr lang="en-GB" sz="2400" dirty="0">
                <a:latin typeface="Arial" panose="020B0604020202020204" pitchFamily="34" charset="0"/>
                <a:cs typeface="Arial" panose="020B0604020202020204" pitchFamily="34" charset="0"/>
              </a:rPr>
              <a:t>Prof Peter Hartley, Dr Helena Knapton, Dr Susie Marriott &amp; Kate Stafford</a:t>
            </a:r>
          </a:p>
          <a:p>
            <a:pPr>
              <a:spcBef>
                <a:spcPts val="600"/>
              </a:spcBef>
            </a:pPr>
            <a:r>
              <a:rPr lang="en-GB" sz="2400" dirty="0">
                <a:latin typeface="Arial" panose="020B0604020202020204" pitchFamily="34" charset="0"/>
                <a:cs typeface="Arial" panose="020B0604020202020204" pitchFamily="34" charset="0"/>
              </a:rPr>
              <a:t>EDGE HILL UNIVERSITY</a:t>
            </a:r>
          </a:p>
        </p:txBody>
      </p:sp>
    </p:spTree>
    <p:extLst>
      <p:ext uri="{BB962C8B-B14F-4D97-AF65-F5344CB8AC3E}">
        <p14:creationId xmlns:p14="http://schemas.microsoft.com/office/powerpoint/2010/main" val="1325409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155748" y="935928"/>
            <a:ext cx="10214149"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panose="020B0604020202020204" pitchFamily="34" charset="0"/>
                <a:ea typeface="Calibri" panose="020F0502020204030204" pitchFamily="34" charset="0"/>
                <a:cs typeface="Arial" panose="020B0604020202020204" pitchFamily="34" charset="0"/>
              </a:rPr>
              <a:t>Focus:   Accessibility</a:t>
            </a:r>
            <a:endPar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E822AE1A-55EA-482A-95C3-552F0232B541}"/>
              </a:ext>
            </a:extLst>
          </p:cNvPr>
          <p:cNvSpPr txBox="1"/>
          <p:nvPr/>
        </p:nvSpPr>
        <p:spPr>
          <a:xfrm>
            <a:off x="522514" y="2019719"/>
            <a:ext cx="10309609" cy="400110"/>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Pick one of the bullet points to review accessibility (Invisible and Visible)</a:t>
            </a:r>
          </a:p>
        </p:txBody>
      </p:sp>
      <p:sp>
        <p:nvSpPr>
          <p:cNvPr id="2" name="TextBox 1">
            <a:extLst>
              <a:ext uri="{FF2B5EF4-FFF2-40B4-BE49-F238E27FC236}">
                <a16:creationId xmlns:a16="http://schemas.microsoft.com/office/drawing/2014/main" id="{D7D221C5-FE59-096D-5EB8-E5F47D7AADB6}"/>
              </a:ext>
            </a:extLst>
          </p:cNvPr>
          <p:cNvSpPr txBox="1"/>
          <p:nvPr/>
        </p:nvSpPr>
        <p:spPr>
          <a:xfrm>
            <a:off x="663191" y="2793442"/>
            <a:ext cx="10309609" cy="2585323"/>
          </a:xfrm>
          <a:prstGeom prst="rect">
            <a:avLst/>
          </a:prstGeom>
          <a:noFill/>
        </p:spPr>
        <p:txBody>
          <a:bodyPr wrap="square" rtlCol="0">
            <a:spAutoFit/>
          </a:bodyPr>
          <a:lstStyle/>
          <a:p>
            <a:pPr marL="285750" indent="-285750">
              <a:lnSpc>
                <a:spcPct val="200000"/>
              </a:lnSpc>
              <a:buFont typeface="Arial" panose="020B0604020202020204" pitchFamily="34" charset="0"/>
              <a:buChar char="•"/>
            </a:pPr>
            <a:r>
              <a:rPr lang="en-GB" dirty="0"/>
              <a:t>How do graduate recruiters screen so that it is equitable?</a:t>
            </a:r>
          </a:p>
          <a:p>
            <a:pPr marL="285750" indent="-285750">
              <a:lnSpc>
                <a:spcPct val="200000"/>
              </a:lnSpc>
              <a:buFont typeface="Arial" panose="020B0604020202020204" pitchFamily="34" charset="0"/>
              <a:buChar char="•"/>
            </a:pPr>
            <a:r>
              <a:rPr lang="en-GB" dirty="0"/>
              <a:t>Where does EDI and the Inclusion Team feature?</a:t>
            </a:r>
          </a:p>
          <a:p>
            <a:pPr marL="285750" indent="-285750">
              <a:lnSpc>
                <a:spcPct val="200000"/>
              </a:lnSpc>
              <a:buFont typeface="Arial" panose="020B0604020202020204" pitchFamily="34" charset="0"/>
              <a:buChar char="•"/>
            </a:pPr>
            <a:r>
              <a:rPr lang="en-GB" dirty="0"/>
              <a:t>Why don’t students like to disclose?</a:t>
            </a:r>
          </a:p>
          <a:p>
            <a:pPr marL="285750" indent="-285750">
              <a:lnSpc>
                <a:spcPct val="200000"/>
              </a:lnSpc>
              <a:buFont typeface="Arial" panose="020B0604020202020204" pitchFamily="34" charset="0"/>
              <a:buChar char="•"/>
            </a:pPr>
            <a:r>
              <a:rPr lang="en-GB" dirty="0"/>
              <a:t>Understanding the neurodiverse-friendly employer, GCHQ.</a:t>
            </a:r>
          </a:p>
          <a:p>
            <a:pPr marL="285750" indent="-285750">
              <a:buFont typeface="Arial" panose="020B0604020202020204" pitchFamily="34" charset="0"/>
              <a:buChar char="•"/>
            </a:pPr>
            <a:endParaRPr lang="en-GB" dirty="0"/>
          </a:p>
        </p:txBody>
      </p:sp>
      <p:sp>
        <p:nvSpPr>
          <p:cNvPr id="4" name="TextBox 3">
            <a:extLst>
              <a:ext uri="{FF2B5EF4-FFF2-40B4-BE49-F238E27FC236}">
                <a16:creationId xmlns:a16="http://schemas.microsoft.com/office/drawing/2014/main" id="{05A9F55C-21B6-1063-3969-1C8BBCBECF80}"/>
              </a:ext>
            </a:extLst>
          </p:cNvPr>
          <p:cNvSpPr txBox="1"/>
          <p:nvPr/>
        </p:nvSpPr>
        <p:spPr>
          <a:xfrm>
            <a:off x="663191" y="5383046"/>
            <a:ext cx="10641204" cy="369332"/>
          </a:xfrm>
          <a:prstGeom prst="rect">
            <a:avLst/>
          </a:prstGeom>
          <a:noFill/>
        </p:spPr>
        <p:txBody>
          <a:bodyPr wrap="square" rtlCol="0">
            <a:spAutoFit/>
          </a:bodyPr>
          <a:lstStyle/>
          <a:p>
            <a:r>
              <a:rPr lang="en-GB" dirty="0">
                <a:solidFill>
                  <a:srgbClr val="7030A0"/>
                </a:solidFill>
              </a:rPr>
              <a:t>Participants included 2 student SU Reps/ Former lead for Nursing Studies / 2 LTD specialists</a:t>
            </a:r>
          </a:p>
        </p:txBody>
      </p:sp>
    </p:spTree>
    <p:extLst>
      <p:ext uri="{BB962C8B-B14F-4D97-AF65-F5344CB8AC3E}">
        <p14:creationId xmlns:p14="http://schemas.microsoft.com/office/powerpoint/2010/main" val="30770981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155748" y="935928"/>
            <a:ext cx="10214149"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panose="020B0604020202020204" pitchFamily="34" charset="0"/>
                <a:ea typeface="Calibri" panose="020F0502020204030204" pitchFamily="34" charset="0"/>
                <a:cs typeface="Arial" panose="020B0604020202020204" pitchFamily="34" charset="0"/>
              </a:rPr>
              <a:t>What is Accessibility in the Workplace?</a:t>
            </a:r>
            <a:endPar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E822AE1A-55EA-482A-95C3-552F0232B541}"/>
              </a:ext>
            </a:extLst>
          </p:cNvPr>
          <p:cNvSpPr txBox="1"/>
          <p:nvPr/>
        </p:nvSpPr>
        <p:spPr>
          <a:xfrm>
            <a:off x="522514" y="2019719"/>
            <a:ext cx="10309609" cy="400110"/>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According to ACAS the key definition is:</a:t>
            </a:r>
          </a:p>
        </p:txBody>
      </p:sp>
      <p:sp>
        <p:nvSpPr>
          <p:cNvPr id="2" name="TextBox 1">
            <a:extLst>
              <a:ext uri="{FF2B5EF4-FFF2-40B4-BE49-F238E27FC236}">
                <a16:creationId xmlns:a16="http://schemas.microsoft.com/office/drawing/2014/main" id="{D7D221C5-FE59-096D-5EB8-E5F47D7AADB6}"/>
              </a:ext>
            </a:extLst>
          </p:cNvPr>
          <p:cNvSpPr txBox="1"/>
          <p:nvPr/>
        </p:nvSpPr>
        <p:spPr>
          <a:xfrm>
            <a:off x="522514" y="2974312"/>
            <a:ext cx="10309609" cy="2031325"/>
          </a:xfrm>
          <a:prstGeom prst="rect">
            <a:avLst/>
          </a:prstGeom>
          <a:noFill/>
        </p:spPr>
        <p:txBody>
          <a:bodyPr wrap="square" rtlCol="0">
            <a:spAutoFit/>
          </a:bodyPr>
          <a:lstStyle/>
          <a:p>
            <a:pPr algn="l" fontAlgn="base"/>
            <a:r>
              <a:rPr lang="en-GB" b="0" i="0" dirty="0">
                <a:solidFill>
                  <a:srgbClr val="000000"/>
                </a:solidFill>
                <a:effectLst/>
              </a:rPr>
              <a:t>Accessibility at work is about removing barriers to make sure disabled people can take an active part in working life.</a:t>
            </a:r>
          </a:p>
          <a:p>
            <a:pPr algn="l" fontAlgn="base"/>
            <a:endParaRPr lang="en-GB" b="0" i="0" dirty="0">
              <a:solidFill>
                <a:srgbClr val="000000"/>
              </a:solidFill>
              <a:effectLst/>
            </a:endParaRPr>
          </a:p>
          <a:p>
            <a:pPr algn="l" fontAlgn="base"/>
            <a:r>
              <a:rPr lang="en-GB" b="0" i="0" dirty="0">
                <a:solidFill>
                  <a:srgbClr val="000000"/>
                </a:solidFill>
                <a:effectLst/>
              </a:rPr>
              <a:t>Employers should make sure their workplace, and the way they work, is accessible to as many people as possible. This is on top of the legal requirement to make </a:t>
            </a:r>
            <a:r>
              <a:rPr lang="en-GB" b="0" i="0" dirty="0">
                <a:effectLst/>
              </a:rPr>
              <a:t>reasonable adjustments </a:t>
            </a:r>
            <a:r>
              <a:rPr lang="en-GB" b="0" i="0" dirty="0">
                <a:solidFill>
                  <a:srgbClr val="000000"/>
                </a:solidFill>
                <a:effectLst/>
              </a:rPr>
              <a:t>for disabled staff and job applicants.</a:t>
            </a:r>
          </a:p>
          <a:p>
            <a:endParaRPr lang="en-GB" dirty="0"/>
          </a:p>
        </p:txBody>
      </p:sp>
      <p:sp>
        <p:nvSpPr>
          <p:cNvPr id="6" name="TextBox 5">
            <a:extLst>
              <a:ext uri="{FF2B5EF4-FFF2-40B4-BE49-F238E27FC236}">
                <a16:creationId xmlns:a16="http://schemas.microsoft.com/office/drawing/2014/main" id="{3FE8D7D9-6573-AF7D-353E-FB43E168C6DD}"/>
              </a:ext>
            </a:extLst>
          </p:cNvPr>
          <p:cNvSpPr txBox="1"/>
          <p:nvPr/>
        </p:nvSpPr>
        <p:spPr>
          <a:xfrm>
            <a:off x="577779" y="4761937"/>
            <a:ext cx="10199077" cy="2031325"/>
          </a:xfrm>
          <a:prstGeom prst="rect">
            <a:avLst/>
          </a:prstGeom>
          <a:noFill/>
        </p:spPr>
        <p:txBody>
          <a:bodyPr wrap="square" rtlCol="0">
            <a:spAutoFit/>
          </a:bodyPr>
          <a:lstStyle/>
          <a:p>
            <a:r>
              <a:rPr lang="en-GB" dirty="0">
                <a:solidFill>
                  <a:srgbClr val="7030A0"/>
                </a:solidFill>
              </a:rPr>
              <a:t>The debate ranged around admission onto programmes.  An instance was given for a students who was using a wheelchair enrolling for a Nursing Programme.  This option was not suitable for the student so an alternative was identified. </a:t>
            </a:r>
          </a:p>
          <a:p>
            <a:r>
              <a:rPr lang="en-GB" dirty="0">
                <a:solidFill>
                  <a:srgbClr val="7030A0"/>
                </a:solidFill>
              </a:rPr>
              <a:t>There were also conversations regarding suitability of placements for students and disclosure of any invisible disabilities at times of application.  Previously this has emerged during the placement when it has become more complex to make adjustments.</a:t>
            </a:r>
          </a:p>
          <a:p>
            <a:r>
              <a:rPr lang="en-GB" dirty="0">
                <a:solidFill>
                  <a:srgbClr val="7030A0"/>
                </a:solidFill>
              </a:rPr>
              <a:t> </a:t>
            </a:r>
          </a:p>
        </p:txBody>
      </p:sp>
    </p:spTree>
    <p:extLst>
      <p:ext uri="{BB962C8B-B14F-4D97-AF65-F5344CB8AC3E}">
        <p14:creationId xmlns:p14="http://schemas.microsoft.com/office/powerpoint/2010/main" val="2778062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155748" y="935928"/>
            <a:ext cx="10214149"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panose="020B0604020202020204" pitchFamily="34" charset="0"/>
                <a:ea typeface="Calibri" panose="020F0502020204030204" pitchFamily="34" charset="0"/>
                <a:cs typeface="Arial" panose="020B0604020202020204" pitchFamily="34" charset="0"/>
              </a:rPr>
              <a:t>What is Accessibility in the Workplace?</a:t>
            </a:r>
            <a:endPar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E822AE1A-55EA-482A-95C3-552F0232B541}"/>
              </a:ext>
            </a:extLst>
          </p:cNvPr>
          <p:cNvSpPr txBox="1"/>
          <p:nvPr/>
        </p:nvSpPr>
        <p:spPr>
          <a:xfrm>
            <a:off x="522514" y="2019719"/>
            <a:ext cx="10309609" cy="400110"/>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What are the barriers for recent graduates?</a:t>
            </a:r>
          </a:p>
        </p:txBody>
      </p:sp>
      <p:sp>
        <p:nvSpPr>
          <p:cNvPr id="2" name="TextBox 1">
            <a:extLst>
              <a:ext uri="{FF2B5EF4-FFF2-40B4-BE49-F238E27FC236}">
                <a16:creationId xmlns:a16="http://schemas.microsoft.com/office/drawing/2014/main" id="{D7D221C5-FE59-096D-5EB8-E5F47D7AADB6}"/>
              </a:ext>
            </a:extLst>
          </p:cNvPr>
          <p:cNvSpPr txBox="1"/>
          <p:nvPr/>
        </p:nvSpPr>
        <p:spPr>
          <a:xfrm>
            <a:off x="522514" y="2795734"/>
            <a:ext cx="10309609" cy="3693319"/>
          </a:xfrm>
          <a:prstGeom prst="rect">
            <a:avLst/>
          </a:prstGeom>
          <a:noFill/>
        </p:spPr>
        <p:txBody>
          <a:bodyPr wrap="square" rtlCol="0">
            <a:spAutoFit/>
          </a:bodyPr>
          <a:lstStyle/>
          <a:p>
            <a:pPr algn="l"/>
            <a:r>
              <a:rPr lang="en-GB" b="0" i="0" dirty="0">
                <a:solidFill>
                  <a:srgbClr val="485D65"/>
                </a:solidFill>
                <a:effectLst/>
                <a:latin typeface="Source Sans Pro" panose="020B0503030403020204" pitchFamily="34" charset="0"/>
              </a:rPr>
              <a:t>Students with disabilities face a range of barriers when transitioning into employment from higher education. For instance, compared to other students, students with severe disabilities have limited opportunities to gain work experience. Unable to work in many of the sectors that young people typically go into between graduation and their ideal career, some find it difficult to obtain the experience that many employers require.</a:t>
            </a:r>
            <a:endParaRPr lang="en-GB" baseline="30000" dirty="0">
              <a:solidFill>
                <a:srgbClr val="485D65"/>
              </a:solidFill>
              <a:latin typeface="Source Sans Pro" panose="020B0503030403020204" pitchFamily="34" charset="0"/>
            </a:endParaRPr>
          </a:p>
          <a:p>
            <a:pPr algn="l"/>
            <a:endParaRPr lang="en-GB" b="0" i="0" dirty="0">
              <a:solidFill>
                <a:srgbClr val="485D65"/>
              </a:solidFill>
              <a:effectLst/>
              <a:latin typeface="Source Sans Pro" panose="020B0503030403020204" pitchFamily="34" charset="0"/>
            </a:endParaRPr>
          </a:p>
          <a:p>
            <a:pPr algn="l"/>
            <a:r>
              <a:rPr lang="en-GB" b="0" i="0" dirty="0">
                <a:solidFill>
                  <a:srgbClr val="485D65"/>
                </a:solidFill>
                <a:effectLst/>
                <a:latin typeface="Source Sans Pro" panose="020B0503030403020204" pitchFamily="34" charset="0"/>
              </a:rPr>
              <a:t>Employers also face barriers when attempting to recruit graduates with disabilities. Although the government provides financial support for disabled students transitioning into work through the Access to Work scheme, there appears to be a lack of awareness among both employers and graduates regarding the support available, with 66% of employers citing the cost of workplace adjustments as a barrier when surveyed and less than a quarter of adults with disabilities in the UK saying that they've received Access to Work support.</a:t>
            </a:r>
          </a:p>
          <a:p>
            <a:endParaRPr lang="en-GB" dirty="0"/>
          </a:p>
        </p:txBody>
      </p:sp>
    </p:spTree>
    <p:extLst>
      <p:ext uri="{BB962C8B-B14F-4D97-AF65-F5344CB8AC3E}">
        <p14:creationId xmlns:p14="http://schemas.microsoft.com/office/powerpoint/2010/main" val="17597301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155748" y="935928"/>
            <a:ext cx="10214149"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panose="020B0604020202020204" pitchFamily="34" charset="0"/>
                <a:ea typeface="Calibri" panose="020F0502020204030204" pitchFamily="34" charset="0"/>
                <a:cs typeface="Arial" panose="020B0604020202020204" pitchFamily="34" charset="0"/>
              </a:rPr>
              <a:t>What is Accessibility in the Workplace?</a:t>
            </a:r>
            <a:endPar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E822AE1A-55EA-482A-95C3-552F0232B541}"/>
              </a:ext>
            </a:extLst>
          </p:cNvPr>
          <p:cNvSpPr txBox="1"/>
          <p:nvPr/>
        </p:nvSpPr>
        <p:spPr>
          <a:xfrm>
            <a:off x="522514" y="2019719"/>
            <a:ext cx="10309609" cy="400110"/>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What are the barriers for recent graduates?</a:t>
            </a:r>
          </a:p>
        </p:txBody>
      </p:sp>
      <p:sp>
        <p:nvSpPr>
          <p:cNvPr id="2" name="TextBox 1">
            <a:extLst>
              <a:ext uri="{FF2B5EF4-FFF2-40B4-BE49-F238E27FC236}">
                <a16:creationId xmlns:a16="http://schemas.microsoft.com/office/drawing/2014/main" id="{D7D221C5-FE59-096D-5EB8-E5F47D7AADB6}"/>
              </a:ext>
            </a:extLst>
          </p:cNvPr>
          <p:cNvSpPr txBox="1"/>
          <p:nvPr/>
        </p:nvSpPr>
        <p:spPr>
          <a:xfrm>
            <a:off x="655864" y="2795734"/>
            <a:ext cx="10309609" cy="3970318"/>
          </a:xfrm>
          <a:prstGeom prst="rect">
            <a:avLst/>
          </a:prstGeom>
          <a:noFill/>
        </p:spPr>
        <p:txBody>
          <a:bodyPr wrap="square" rtlCol="0">
            <a:spAutoFit/>
          </a:bodyPr>
          <a:lstStyle/>
          <a:p>
            <a:r>
              <a:rPr lang="en-GB" dirty="0">
                <a:solidFill>
                  <a:srgbClr val="7030A0"/>
                </a:solidFill>
              </a:rPr>
              <a:t>This included discussions around recent pandemic and the ‘</a:t>
            </a:r>
            <a:r>
              <a:rPr lang="en-GB" i="1" dirty="0">
                <a:solidFill>
                  <a:srgbClr val="7030A0"/>
                </a:solidFill>
              </a:rPr>
              <a:t>aftershocks</a:t>
            </a:r>
            <a:r>
              <a:rPr lang="en-GB" dirty="0">
                <a:solidFill>
                  <a:srgbClr val="7030A0"/>
                </a:solidFill>
              </a:rPr>
              <a:t>’ of this with mental health, social skills, hybrid working and confidence levels.  </a:t>
            </a:r>
          </a:p>
          <a:p>
            <a:endParaRPr lang="en-GB" dirty="0">
              <a:solidFill>
                <a:srgbClr val="7030A0"/>
              </a:solidFill>
            </a:endParaRPr>
          </a:p>
          <a:p>
            <a:r>
              <a:rPr lang="en-GB" dirty="0">
                <a:solidFill>
                  <a:srgbClr val="7030A0"/>
                </a:solidFill>
              </a:rPr>
              <a:t>Within the recruitment process the video interview process can prove cumbersome and off putting for candidates.  Whilst candidates may be familiar with online social skills through gaming, facetime etc, when applied to a real work situation this seems to be a barrier???</a:t>
            </a:r>
          </a:p>
          <a:p>
            <a:endParaRPr lang="en-GB" dirty="0">
              <a:solidFill>
                <a:srgbClr val="7030A0"/>
              </a:solidFill>
            </a:endParaRPr>
          </a:p>
          <a:p>
            <a:r>
              <a:rPr lang="en-GB" dirty="0">
                <a:solidFill>
                  <a:srgbClr val="7030A0"/>
                </a:solidFill>
              </a:rPr>
              <a:t>There was also a conversation from the SU participants regarding placement experience and developing skills.  In their situation they felt that this had been done well and they had gained significant value, however, they were not sure from the wide range of programmes, for example, humanities related subjects where application for work experience/placements would be so streamlined in comparison to say a business related course.</a:t>
            </a:r>
          </a:p>
          <a:p>
            <a:endParaRPr lang="en-GB" dirty="0">
              <a:solidFill>
                <a:srgbClr val="7030A0"/>
              </a:solidFill>
            </a:endParaRPr>
          </a:p>
          <a:p>
            <a:endParaRPr lang="en-GB" dirty="0">
              <a:solidFill>
                <a:srgbClr val="7030A0"/>
              </a:solidFill>
            </a:endParaRPr>
          </a:p>
        </p:txBody>
      </p:sp>
    </p:spTree>
    <p:extLst>
      <p:ext uri="{BB962C8B-B14F-4D97-AF65-F5344CB8AC3E}">
        <p14:creationId xmlns:p14="http://schemas.microsoft.com/office/powerpoint/2010/main" val="332048471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155748" y="935928"/>
            <a:ext cx="10214149"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panose="020B0604020202020204" pitchFamily="34" charset="0"/>
                <a:ea typeface="Calibri" panose="020F0502020204030204" pitchFamily="34" charset="0"/>
                <a:cs typeface="Arial" panose="020B0604020202020204" pitchFamily="34" charset="0"/>
              </a:rPr>
              <a:t>What is Accessibility in the Workplace?</a:t>
            </a:r>
            <a:endPar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DEF81FED-1C42-CDF0-7AE9-55C03FC95BF0}"/>
              </a:ext>
              <a:ext uri="{C183D7F6-B498-43B3-948B-1728B52AA6E4}">
                <adec:decorative xmlns:adec="http://schemas.microsoft.com/office/drawing/2017/decorative" val="1"/>
              </a:ext>
            </a:extLst>
          </p:cNvPr>
          <p:cNvPicPr>
            <a:picLocks noChangeAspect="1"/>
          </p:cNvPicPr>
          <p:nvPr/>
        </p:nvPicPr>
        <p:blipFill>
          <a:blip r:embed="rId4"/>
          <a:stretch>
            <a:fillRect/>
          </a:stretch>
        </p:blipFill>
        <p:spPr>
          <a:xfrm>
            <a:off x="3309631" y="1643814"/>
            <a:ext cx="5974671" cy="5149597"/>
          </a:xfrm>
          <a:prstGeom prst="rect">
            <a:avLst/>
          </a:prstGeom>
        </p:spPr>
      </p:pic>
      <p:sp>
        <p:nvSpPr>
          <p:cNvPr id="7" name="TextBox 6">
            <a:extLst>
              <a:ext uri="{FF2B5EF4-FFF2-40B4-BE49-F238E27FC236}">
                <a16:creationId xmlns:a16="http://schemas.microsoft.com/office/drawing/2014/main" id="{0F623144-E64F-D802-40F6-47B240D63C95}"/>
              </a:ext>
            </a:extLst>
          </p:cNvPr>
          <p:cNvSpPr txBox="1"/>
          <p:nvPr/>
        </p:nvSpPr>
        <p:spPr>
          <a:xfrm>
            <a:off x="155748" y="3957002"/>
            <a:ext cx="9586128" cy="261610"/>
          </a:xfrm>
          <a:prstGeom prst="rect">
            <a:avLst/>
          </a:prstGeom>
          <a:noFill/>
        </p:spPr>
        <p:txBody>
          <a:bodyPr wrap="square" rtlCol="0">
            <a:spAutoFit/>
          </a:bodyPr>
          <a:lstStyle/>
          <a:p>
            <a:r>
              <a:rPr lang="en-GB" sz="1100" dirty="0">
                <a:hlinkClick r:id="rId5"/>
              </a:rPr>
              <a:t>Inclusive recruitment: Guide for employers | CIPD</a:t>
            </a:r>
            <a:endParaRPr lang="en-GB" sz="1100" dirty="0"/>
          </a:p>
        </p:txBody>
      </p:sp>
    </p:spTree>
    <p:extLst>
      <p:ext uri="{BB962C8B-B14F-4D97-AF65-F5344CB8AC3E}">
        <p14:creationId xmlns:p14="http://schemas.microsoft.com/office/powerpoint/2010/main" val="186454886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155748" y="935928"/>
            <a:ext cx="10214149"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panose="020B0604020202020204" pitchFamily="34" charset="0"/>
                <a:ea typeface="Calibri" panose="020F0502020204030204" pitchFamily="34" charset="0"/>
                <a:cs typeface="Arial" panose="020B0604020202020204" pitchFamily="34" charset="0"/>
              </a:rPr>
              <a:t>What is Accessibility in the Workplace?</a:t>
            </a:r>
            <a:endPar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E822AE1A-55EA-482A-95C3-552F0232B541}"/>
              </a:ext>
            </a:extLst>
          </p:cNvPr>
          <p:cNvSpPr txBox="1"/>
          <p:nvPr/>
        </p:nvSpPr>
        <p:spPr>
          <a:xfrm>
            <a:off x="522514" y="2019719"/>
            <a:ext cx="10309609" cy="400110"/>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Neurodiversity</a:t>
            </a:r>
          </a:p>
        </p:txBody>
      </p:sp>
      <p:sp>
        <p:nvSpPr>
          <p:cNvPr id="2" name="TextBox 1">
            <a:extLst>
              <a:ext uri="{FF2B5EF4-FFF2-40B4-BE49-F238E27FC236}">
                <a16:creationId xmlns:a16="http://schemas.microsoft.com/office/drawing/2014/main" id="{D7D221C5-FE59-096D-5EB8-E5F47D7AADB6}"/>
              </a:ext>
            </a:extLst>
          </p:cNvPr>
          <p:cNvSpPr txBox="1"/>
          <p:nvPr/>
        </p:nvSpPr>
        <p:spPr>
          <a:xfrm>
            <a:off x="522514" y="2795734"/>
            <a:ext cx="10309609" cy="2308324"/>
          </a:xfrm>
          <a:prstGeom prst="rect">
            <a:avLst/>
          </a:prstGeom>
          <a:noFill/>
        </p:spPr>
        <p:txBody>
          <a:bodyPr wrap="square" rtlCol="0">
            <a:spAutoFit/>
          </a:bodyPr>
          <a:lstStyle/>
          <a:p>
            <a:r>
              <a:rPr lang="en-GB" dirty="0"/>
              <a:t>With at least a fifth of the UK adult population described as being neurodivergent, it's important for employers to ensure workplaces are inclusive for everyone, including those whose brains may work differently to others.</a:t>
            </a:r>
          </a:p>
          <a:p>
            <a:endParaRPr lang="en-GB" dirty="0"/>
          </a:p>
          <a:p>
            <a:r>
              <a:rPr lang="en-GB" b="0" i="0" dirty="0">
                <a:solidFill>
                  <a:srgbClr val="485D65"/>
                </a:solidFill>
                <a:effectLst/>
                <a:latin typeface="Source Sans Pro" panose="020B0503030403020204" pitchFamily="34" charset="0"/>
              </a:rPr>
              <a:t>'Harnessing, celebrating and maximising neurodiversity in the workplace is vital to creating a successful workspace,' says Jane Cullen, training manager at The Brain Charity. 'Neurodivergent employees have incredible strengths, so hiring neurodiverse staff comes with huge benefits and allows recruiters to access a wider talent pool.'</a:t>
            </a:r>
            <a:endParaRPr lang="en-GB" dirty="0"/>
          </a:p>
        </p:txBody>
      </p:sp>
      <p:sp>
        <p:nvSpPr>
          <p:cNvPr id="4" name="TextBox 3">
            <a:extLst>
              <a:ext uri="{FF2B5EF4-FFF2-40B4-BE49-F238E27FC236}">
                <a16:creationId xmlns:a16="http://schemas.microsoft.com/office/drawing/2014/main" id="{D4741D39-543E-AFEE-ED05-A0D6C5546817}"/>
              </a:ext>
            </a:extLst>
          </p:cNvPr>
          <p:cNvSpPr txBox="1"/>
          <p:nvPr/>
        </p:nvSpPr>
        <p:spPr>
          <a:xfrm>
            <a:off x="628650" y="5229225"/>
            <a:ext cx="10658475" cy="1200329"/>
          </a:xfrm>
          <a:prstGeom prst="rect">
            <a:avLst/>
          </a:prstGeom>
          <a:noFill/>
        </p:spPr>
        <p:txBody>
          <a:bodyPr wrap="square" rtlCol="0">
            <a:spAutoFit/>
          </a:bodyPr>
          <a:lstStyle/>
          <a:p>
            <a:r>
              <a:rPr lang="en-GB" dirty="0">
                <a:solidFill>
                  <a:srgbClr val="7030A0"/>
                </a:solidFill>
              </a:rPr>
              <a:t>A conversation regarding Civil Service and in particular GCHQ where active recruitment of individuals who could ‘see outside the box’ was preferred.</a:t>
            </a:r>
          </a:p>
          <a:p>
            <a:endParaRPr lang="en-GB" dirty="0">
              <a:solidFill>
                <a:srgbClr val="7030A0"/>
              </a:solidFill>
            </a:endParaRPr>
          </a:p>
          <a:p>
            <a:r>
              <a:rPr lang="en-GB" dirty="0">
                <a:solidFill>
                  <a:srgbClr val="7030A0"/>
                </a:solidFill>
              </a:rPr>
              <a:t>How could this be more broadly recognised across key employers and in particular SME’s?</a:t>
            </a:r>
          </a:p>
        </p:txBody>
      </p:sp>
    </p:spTree>
    <p:extLst>
      <p:ext uri="{BB962C8B-B14F-4D97-AF65-F5344CB8AC3E}">
        <p14:creationId xmlns:p14="http://schemas.microsoft.com/office/powerpoint/2010/main" val="103390038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02075-B683-3C8A-FED5-4BF6ED52FDF4}"/>
              </a:ext>
            </a:extLst>
          </p:cNvPr>
          <p:cNvSpPr>
            <a:spLocks noGrp="1"/>
          </p:cNvSpPr>
          <p:nvPr>
            <p:ph type="title"/>
          </p:nvPr>
        </p:nvSpPr>
        <p:spPr/>
        <p:txBody>
          <a:bodyPr/>
          <a:lstStyle/>
          <a:p>
            <a:r>
              <a:rPr lang="en-GB" dirty="0"/>
              <a:t>Info from Kate</a:t>
            </a:r>
          </a:p>
        </p:txBody>
      </p:sp>
      <p:sp>
        <p:nvSpPr>
          <p:cNvPr id="3" name="Content Placeholder 2">
            <a:extLst>
              <a:ext uri="{FF2B5EF4-FFF2-40B4-BE49-F238E27FC236}">
                <a16:creationId xmlns:a16="http://schemas.microsoft.com/office/drawing/2014/main" id="{64B01025-7762-6BED-7DA2-053F41EFD345}"/>
              </a:ext>
            </a:extLst>
          </p:cNvPr>
          <p:cNvSpPr>
            <a:spLocks noGrp="1"/>
          </p:cNvSpPr>
          <p:nvPr>
            <p:ph idx="1"/>
          </p:nvPr>
        </p:nvSpPr>
        <p:spPr/>
        <p:txBody>
          <a:bodyPr>
            <a:normAutofit fontScale="92500" lnSpcReduction="20000"/>
          </a:bodyPr>
          <a:lstStyle/>
          <a:p>
            <a:r>
              <a:rPr lang="en-GB" dirty="0"/>
              <a:t>Benefits of openness webinar – my plus universities (Mark) </a:t>
            </a:r>
          </a:p>
          <a:p>
            <a:r>
              <a:rPr lang="en-GB" dirty="0"/>
              <a:t>I attended a webinar on the 14th hosted by https://myplusuniversitiesclub.com/ - about encouraging openness when students ask about if/why/how they should disclose their disability to employers. </a:t>
            </a:r>
            <a:r>
              <a:rPr lang="en-GB" dirty="0">
                <a:solidFill>
                  <a:srgbClr val="7030A0"/>
                </a:solidFill>
              </a:rPr>
              <a:t>The main takeaways were that students with disabilities still fear being open with employers, that they have no obligation to disclose but we can present benefits of being open (and the consequences of not.) The webinar then went on to discuss when and how students could share their disability in a factual way, highlight their strengths and communicating what adjustments they may need.</a:t>
            </a:r>
            <a:r>
              <a:rPr lang="en-GB" dirty="0"/>
              <a:t> Full document is here:  Disclosing disabilities (my plus students webinar).docx. Some resources in there too – the student facing website is very impressive. They have a careers event  Future You now open to applications from students on 20th June. </a:t>
            </a:r>
          </a:p>
          <a:p>
            <a:endParaRPr lang="en-GB" dirty="0"/>
          </a:p>
        </p:txBody>
      </p:sp>
    </p:spTree>
    <p:extLst>
      <p:ext uri="{BB962C8B-B14F-4D97-AF65-F5344CB8AC3E}">
        <p14:creationId xmlns:p14="http://schemas.microsoft.com/office/powerpoint/2010/main" val="422038198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894D8C3BB5B6749B68A49CAC1CB48D0" ma:contentTypeVersion="18" ma:contentTypeDescription="Create a new document." ma:contentTypeScope="" ma:versionID="f9a08179b4fb90be1d27ad6f44f5737d">
  <xsd:schema xmlns:xsd="http://www.w3.org/2001/XMLSchema" xmlns:xs="http://www.w3.org/2001/XMLSchema" xmlns:p="http://schemas.microsoft.com/office/2006/metadata/properties" xmlns:ns2="db2875f5-cacf-48f2-88f5-ea369059ea2c" xmlns:ns3="3054b4f8-57d7-478d-ba32-46e1f0b16ce6" targetNamespace="http://schemas.microsoft.com/office/2006/metadata/properties" ma:root="true" ma:fieldsID="a23934e506b4944454a00acb77fbaa4e" ns2:_="" ns3:_="">
    <xsd:import namespace="db2875f5-cacf-48f2-88f5-ea369059ea2c"/>
    <xsd:import namespace="3054b4f8-57d7-478d-ba32-46e1f0b16ce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2875f5-cacf-48f2-88f5-ea369059ea2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36e2fbd-7907-4c3b-9c38-9ca127abe6c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054b4f8-57d7-478d-ba32-46e1f0b16ce6"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a7f01e23-02b1-4af3-a8f2-dd46d041d02e}" ma:internalName="TaxCatchAll" ma:showField="CatchAllData" ma:web="3054b4f8-57d7-478d-ba32-46e1f0b16ce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3054b4f8-57d7-478d-ba32-46e1f0b16ce6" xsi:nil="true"/>
    <lcf76f155ced4ddcb4097134ff3c332f xmlns="db2875f5-cacf-48f2-88f5-ea369059ea2c">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14ADD9D-850E-4F44-B412-B09DC06EE4E7}">
  <ds:schemaRefs>
    <ds:schemaRef ds:uri="http://schemas.microsoft.com/sharepoint/v3/contenttype/forms"/>
  </ds:schemaRefs>
</ds:datastoreItem>
</file>

<file path=customXml/itemProps2.xml><?xml version="1.0" encoding="utf-8"?>
<ds:datastoreItem xmlns:ds="http://schemas.openxmlformats.org/officeDocument/2006/customXml" ds:itemID="{24667DE8-6203-4D4C-9A9B-AA6F6A3C5B9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b2875f5-cacf-48f2-88f5-ea369059ea2c"/>
    <ds:schemaRef ds:uri="3054b4f8-57d7-478d-ba32-46e1f0b16ce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4C078D3-A6D2-4852-924A-56AE00B7020F}">
  <ds:schemaRefs>
    <ds:schemaRef ds:uri="http://schemas.microsoft.com/office/2006/metadata/properties"/>
    <ds:schemaRef ds:uri="http://schemas.microsoft.com/office/infopath/2007/PartnerControls"/>
    <ds:schemaRef ds:uri="http://www.w3.org/XML/1998/namespace"/>
    <ds:schemaRef ds:uri="http://schemas.openxmlformats.org/package/2006/metadata/core-properties"/>
    <ds:schemaRef ds:uri="http://schemas.microsoft.com/office/2006/documentManagement/types"/>
    <ds:schemaRef ds:uri="http://purl.org/dc/terms/"/>
    <ds:schemaRef ds:uri="d6f84b81-f492-4944-ab1e-1881e63b8f33"/>
    <ds:schemaRef ds:uri="http://purl.org/dc/elements/1.1/"/>
    <ds:schemaRef ds:uri="http://purl.org/dc/dcmitype/"/>
    <ds:schemaRef ds:uri="3054b4f8-57d7-478d-ba32-46e1f0b16ce6"/>
    <ds:schemaRef ds:uri="db2875f5-cacf-48f2-88f5-ea369059ea2c"/>
  </ds:schemaRefs>
</ds:datastoreItem>
</file>

<file path=docProps/app.xml><?xml version="1.0" encoding="utf-8"?>
<Properties xmlns="http://schemas.openxmlformats.org/officeDocument/2006/extended-properties" xmlns:vt="http://schemas.openxmlformats.org/officeDocument/2006/docPropsVTypes">
  <Template>Office Theme</Template>
  <TotalTime>2334</TotalTime>
  <Words>926</Words>
  <Application>Microsoft Office PowerPoint</Application>
  <PresentationFormat>Widescreen</PresentationFormat>
  <Paragraphs>50</Paragraphs>
  <Slides>8</Slides>
  <Notes>6</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Professional and business communication in the world of work: how do we help students to prepare for their careers in the new ‘era of AI’?</vt:lpstr>
      <vt:lpstr>Focus:   Accessibility</vt:lpstr>
      <vt:lpstr>What is Accessibility in the Workplace?</vt:lpstr>
      <vt:lpstr>What is Accessibility in the Workplace?</vt:lpstr>
      <vt:lpstr>What is Accessibility in the Workplace?</vt:lpstr>
      <vt:lpstr>What is Accessibility in the Workplace?</vt:lpstr>
      <vt:lpstr>What is Accessibility in the Workplace?</vt:lpstr>
      <vt:lpstr>Info from Kate</vt:lpstr>
    </vt:vector>
  </TitlesOfParts>
  <Company>Edge Hill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Provider Review</dc:title>
  <dc:creator>Anthony Turjansky</dc:creator>
  <cp:lastModifiedBy>Susie Marriott</cp:lastModifiedBy>
  <cp:revision>167</cp:revision>
  <cp:lastPrinted>2022-11-04T12:01:55Z</cp:lastPrinted>
  <dcterms:created xsi:type="dcterms:W3CDTF">2016-10-25T10:22:54Z</dcterms:created>
  <dcterms:modified xsi:type="dcterms:W3CDTF">2024-09-05T07:35:05Z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0x0101002894D8C3BB5B6749B68A49CAC1CB48D0</vt:lpwstr>
  </property>
  <property fmtid="{D5CDD505-2E9C-101B-9397-08002B2CF9AE}" pid="3" name="MediaServiceImageTags">
    <vt:lpwstr/>
  </property>
</Properties>
</file>