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23.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ppt/changesInfos/changesInfo1.xml" ContentType="application/vnd.ms-powerpoint.changesinfo+xml"/>
  <Override PartName="/ppt/revisionInfo.xml" ContentType="application/vnd.ms-powerpoint.revisioninfo+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27"/>
  </p:notesMasterIdLst>
  <p:sldIdLst>
    <p:sldId id="282" r:id="rId4"/>
    <p:sldId id="281" r:id="rId5"/>
    <p:sldId id="285" r:id="rId6"/>
    <p:sldId id="286" r:id="rId7"/>
    <p:sldId id="289" r:id="rId8"/>
    <p:sldId id="292" r:id="rId9"/>
    <p:sldId id="290" r:id="rId10"/>
    <p:sldId id="257" r:id="rId11"/>
    <p:sldId id="283" r:id="rId12"/>
    <p:sldId id="284" r:id="rId13"/>
    <p:sldId id="287" r:id="rId14"/>
    <p:sldId id="291" r:id="rId15"/>
    <p:sldId id="293" r:id="rId16"/>
    <p:sldId id="294" r:id="rId17"/>
    <p:sldId id="295" r:id="rId18"/>
    <p:sldId id="296" r:id="rId19"/>
    <p:sldId id="297" r:id="rId20"/>
    <p:sldId id="298" r:id="rId21"/>
    <p:sldId id="299" r:id="rId22"/>
    <p:sldId id="300" r:id="rId23"/>
    <p:sldId id="301" r:id="rId24"/>
    <p:sldId id="302" r:id="rId25"/>
    <p:sldId id="30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9F3A88-90A8-43EB-ACD6-6E60A4B14AF5}" v="53" dt="2024-07-01T01:28:35.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5" d="100"/>
          <a:sy n="65" d="100"/>
        </p:scale>
        <p:origin x="72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1.xml"/><Relationship Id="rId21" Type="http://schemas.openxmlformats.org/officeDocument/2006/relationships/slide" Target="slides/slide18.xml"/><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juolachi Obiora" userId="e440c14b9c1ac3d4" providerId="LiveId" clId="{A99F3A88-90A8-43EB-ACD6-6E60A4B14AF5}"/>
    <pc:docChg chg="undo custSel addSld modSld">
      <pc:chgData name="Ijuolachi Obiora" userId="e440c14b9c1ac3d4" providerId="LiveId" clId="{A99F3A88-90A8-43EB-ACD6-6E60A4B14AF5}" dt="2024-07-01T01:29:52.469" v="491" actId="14100"/>
      <pc:docMkLst>
        <pc:docMk/>
      </pc:docMkLst>
      <pc:sldChg chg="modSp setBg modAnim">
        <pc:chgData name="Ijuolachi Obiora" userId="e440c14b9c1ac3d4" providerId="LiveId" clId="{A99F3A88-90A8-43EB-ACD6-6E60A4B14AF5}" dt="2024-07-01T01:20:06.836" v="434"/>
        <pc:sldMkLst>
          <pc:docMk/>
          <pc:sldMk cId="3367157739" sldId="257"/>
        </pc:sldMkLst>
        <pc:spChg chg="mod">
          <ac:chgData name="Ijuolachi Obiora" userId="e440c14b9c1ac3d4" providerId="LiveId" clId="{A99F3A88-90A8-43EB-ACD6-6E60A4B14AF5}" dt="2024-07-01T01:19:54.708" v="433" actId="20577"/>
          <ac:spMkLst>
            <pc:docMk/>
            <pc:sldMk cId="3367157739" sldId="257"/>
            <ac:spMk id="11" creationId="{101BAC5D-2755-5D76-F6EA-D9DDB2EC6175}"/>
          </ac:spMkLst>
        </pc:spChg>
      </pc:sldChg>
      <pc:sldChg chg="setBg modAnim">
        <pc:chgData name="Ijuolachi Obiora" userId="e440c14b9c1ac3d4" providerId="LiveId" clId="{A99F3A88-90A8-43EB-ACD6-6E60A4B14AF5}" dt="2024-07-01T01:20:24.213" v="436"/>
        <pc:sldMkLst>
          <pc:docMk/>
          <pc:sldMk cId="1415627967" sldId="283"/>
        </pc:sldMkLst>
      </pc:sldChg>
      <pc:sldChg chg="setBg modAnim">
        <pc:chgData name="Ijuolachi Obiora" userId="e440c14b9c1ac3d4" providerId="LiveId" clId="{A99F3A88-90A8-43EB-ACD6-6E60A4B14AF5}" dt="2024-07-01T01:20:38.818" v="438"/>
        <pc:sldMkLst>
          <pc:docMk/>
          <pc:sldMk cId="3485890806" sldId="284"/>
        </pc:sldMkLst>
      </pc:sldChg>
      <pc:sldChg chg="setBg modAnim">
        <pc:chgData name="Ijuolachi Obiora" userId="e440c14b9c1ac3d4" providerId="LiveId" clId="{A99F3A88-90A8-43EB-ACD6-6E60A4B14AF5}" dt="2024-07-01T01:18:20.136" v="419"/>
        <pc:sldMkLst>
          <pc:docMk/>
          <pc:sldMk cId="1791944589" sldId="285"/>
        </pc:sldMkLst>
      </pc:sldChg>
      <pc:sldChg chg="setBg">
        <pc:chgData name="Ijuolachi Obiora" userId="e440c14b9c1ac3d4" providerId="LiveId" clId="{A99F3A88-90A8-43EB-ACD6-6E60A4B14AF5}" dt="2024-07-01T01:09:18.441" v="239"/>
        <pc:sldMkLst>
          <pc:docMk/>
          <pc:sldMk cId="3078904397" sldId="286"/>
        </pc:sldMkLst>
      </pc:sldChg>
      <pc:sldChg chg="setBg">
        <pc:chgData name="Ijuolachi Obiora" userId="e440c14b9c1ac3d4" providerId="LiveId" clId="{A99F3A88-90A8-43EB-ACD6-6E60A4B14AF5}" dt="2024-07-01T01:10:48.797" v="246"/>
        <pc:sldMkLst>
          <pc:docMk/>
          <pc:sldMk cId="1603686678" sldId="287"/>
        </pc:sldMkLst>
      </pc:sldChg>
      <pc:sldChg chg="modSp setBg modAnim">
        <pc:chgData name="Ijuolachi Obiora" userId="e440c14b9c1ac3d4" providerId="LiveId" clId="{A99F3A88-90A8-43EB-ACD6-6E60A4B14AF5}" dt="2024-07-01T01:18:48.565" v="424"/>
        <pc:sldMkLst>
          <pc:docMk/>
          <pc:sldMk cId="409809070" sldId="289"/>
        </pc:sldMkLst>
        <pc:spChg chg="mod">
          <ac:chgData name="Ijuolachi Obiora" userId="e440c14b9c1ac3d4" providerId="LiveId" clId="{A99F3A88-90A8-43EB-ACD6-6E60A4B14AF5}" dt="2024-07-01T01:18:44.150" v="423" actId="20577"/>
          <ac:spMkLst>
            <pc:docMk/>
            <pc:sldMk cId="409809070" sldId="289"/>
            <ac:spMk id="3" creationId="{F7ECB5D1-72B7-182B-791E-CCCE635AA661}"/>
          </ac:spMkLst>
        </pc:spChg>
      </pc:sldChg>
      <pc:sldChg chg="modSp mod setBg modAnim">
        <pc:chgData name="Ijuolachi Obiora" userId="e440c14b9c1ac3d4" providerId="LiveId" clId="{A99F3A88-90A8-43EB-ACD6-6E60A4B14AF5}" dt="2024-07-01T01:19:29.605" v="430"/>
        <pc:sldMkLst>
          <pc:docMk/>
          <pc:sldMk cId="4250192424" sldId="290"/>
        </pc:sldMkLst>
        <pc:spChg chg="mod">
          <ac:chgData name="Ijuolachi Obiora" userId="e440c14b9c1ac3d4" providerId="LiveId" clId="{A99F3A88-90A8-43EB-ACD6-6E60A4B14AF5}" dt="2024-07-01T01:19:03.032" v="426" actId="27636"/>
          <ac:spMkLst>
            <pc:docMk/>
            <pc:sldMk cId="4250192424" sldId="290"/>
            <ac:spMk id="3" creationId="{8773B9B7-9079-8B00-044F-DEB3ED84AA60}"/>
          </ac:spMkLst>
        </pc:spChg>
      </pc:sldChg>
      <pc:sldChg chg="addSp delSp modSp mod setBg">
        <pc:chgData name="Ijuolachi Obiora" userId="e440c14b9c1ac3d4" providerId="LiveId" clId="{A99F3A88-90A8-43EB-ACD6-6E60A4B14AF5}" dt="2024-07-01T01:29:52.469" v="491" actId="14100"/>
        <pc:sldMkLst>
          <pc:docMk/>
          <pc:sldMk cId="3190245301" sldId="291"/>
        </pc:sldMkLst>
        <pc:spChg chg="mod">
          <ac:chgData name="Ijuolachi Obiora" userId="e440c14b9c1ac3d4" providerId="LiveId" clId="{A99F3A88-90A8-43EB-ACD6-6E60A4B14AF5}" dt="2024-07-01T01:29:52.469" v="491" actId="14100"/>
          <ac:spMkLst>
            <pc:docMk/>
            <pc:sldMk cId="3190245301" sldId="291"/>
            <ac:spMk id="2" creationId="{8B1975AC-049F-4AF9-CB54-F2D649A66884}"/>
          </ac:spMkLst>
        </pc:spChg>
        <pc:spChg chg="mod ord">
          <ac:chgData name="Ijuolachi Obiora" userId="e440c14b9c1ac3d4" providerId="LiveId" clId="{A99F3A88-90A8-43EB-ACD6-6E60A4B14AF5}" dt="2024-07-01T01:29:46.396" v="490" actId="255"/>
          <ac:spMkLst>
            <pc:docMk/>
            <pc:sldMk cId="3190245301" sldId="291"/>
            <ac:spMk id="3" creationId="{3359F19B-B7AD-6511-01AC-FA4EE3C13A15}"/>
          </ac:spMkLst>
        </pc:spChg>
        <pc:spChg chg="add del">
          <ac:chgData name="Ijuolachi Obiora" userId="e440c14b9c1ac3d4" providerId="LiveId" clId="{A99F3A88-90A8-43EB-ACD6-6E60A4B14AF5}" dt="2024-07-01T01:29:19.302" v="486" actId="26606"/>
          <ac:spMkLst>
            <pc:docMk/>
            <pc:sldMk cId="3190245301" sldId="291"/>
            <ac:spMk id="9" creationId="{2B97F24A-32CE-4C1C-A50D-3016B394DCFB}"/>
          </ac:spMkLst>
        </pc:spChg>
        <pc:spChg chg="add del">
          <ac:chgData name="Ijuolachi Obiora" userId="e440c14b9c1ac3d4" providerId="LiveId" clId="{A99F3A88-90A8-43EB-ACD6-6E60A4B14AF5}" dt="2024-07-01T01:29:19.302" v="486" actId="26606"/>
          <ac:spMkLst>
            <pc:docMk/>
            <pc:sldMk cId="3190245301" sldId="291"/>
            <ac:spMk id="11" creationId="{6357EC4F-235E-4222-A36F-C7878ACE37F2}"/>
          </ac:spMkLst>
        </pc:spChg>
        <pc:picChg chg="add mod">
          <ac:chgData name="Ijuolachi Obiora" userId="e440c14b9c1ac3d4" providerId="LiveId" clId="{A99F3A88-90A8-43EB-ACD6-6E60A4B14AF5}" dt="2024-07-01T01:29:33.431" v="488" actId="14100"/>
          <ac:picMkLst>
            <pc:docMk/>
            <pc:sldMk cId="3190245301" sldId="291"/>
            <ac:picMk id="4" creationId="{CDB7B322-A444-FEAA-FC5D-ED62DA3C8C33}"/>
          </ac:picMkLst>
        </pc:picChg>
      </pc:sldChg>
      <pc:sldChg chg="setBg">
        <pc:chgData name="Ijuolachi Obiora" userId="e440c14b9c1ac3d4" providerId="LiveId" clId="{A99F3A88-90A8-43EB-ACD6-6E60A4B14AF5}" dt="2024-07-01T01:09:52.581" v="241"/>
        <pc:sldMkLst>
          <pc:docMk/>
          <pc:sldMk cId="3278389812" sldId="292"/>
        </pc:sldMkLst>
      </pc:sldChg>
      <pc:sldChg chg="setBg">
        <pc:chgData name="Ijuolachi Obiora" userId="e440c14b9c1ac3d4" providerId="LiveId" clId="{A99F3A88-90A8-43EB-ACD6-6E60A4B14AF5}" dt="2024-07-01T01:11:07.125" v="248"/>
        <pc:sldMkLst>
          <pc:docMk/>
          <pc:sldMk cId="2859684955" sldId="293"/>
        </pc:sldMkLst>
      </pc:sldChg>
      <pc:sldChg chg="setBg modAnim">
        <pc:chgData name="Ijuolachi Obiora" userId="e440c14b9c1ac3d4" providerId="LiveId" clId="{A99F3A88-90A8-43EB-ACD6-6E60A4B14AF5}" dt="2024-07-01T01:21:15.775" v="442"/>
        <pc:sldMkLst>
          <pc:docMk/>
          <pc:sldMk cId="3816543804" sldId="294"/>
        </pc:sldMkLst>
      </pc:sldChg>
      <pc:sldChg chg="setBg">
        <pc:chgData name="Ijuolachi Obiora" userId="e440c14b9c1ac3d4" providerId="LiveId" clId="{A99F3A88-90A8-43EB-ACD6-6E60A4B14AF5}" dt="2024-07-01T01:11:24.504" v="250"/>
        <pc:sldMkLst>
          <pc:docMk/>
          <pc:sldMk cId="3067567109" sldId="295"/>
        </pc:sldMkLst>
      </pc:sldChg>
      <pc:sldChg chg="addSp delSp modSp mod setBg">
        <pc:chgData name="Ijuolachi Obiora" userId="e440c14b9c1ac3d4" providerId="LiveId" clId="{A99F3A88-90A8-43EB-ACD6-6E60A4B14AF5}" dt="2024-07-01T01:11:36.898" v="251"/>
        <pc:sldMkLst>
          <pc:docMk/>
          <pc:sldMk cId="4147245940" sldId="296"/>
        </pc:sldMkLst>
        <pc:spChg chg="mod">
          <ac:chgData name="Ijuolachi Obiora" userId="e440c14b9c1ac3d4" providerId="LiveId" clId="{A99F3A88-90A8-43EB-ACD6-6E60A4B14AF5}" dt="2024-07-01T00:55:21.485" v="9" actId="26606"/>
          <ac:spMkLst>
            <pc:docMk/>
            <pc:sldMk cId="4147245940" sldId="296"/>
            <ac:spMk id="2" creationId="{20607665-DE3A-1F0E-53F7-00C31A9A8D80}"/>
          </ac:spMkLst>
        </pc:spChg>
        <pc:spChg chg="mod ord">
          <ac:chgData name="Ijuolachi Obiora" userId="e440c14b9c1ac3d4" providerId="LiveId" clId="{A99F3A88-90A8-43EB-ACD6-6E60A4B14AF5}" dt="2024-07-01T00:55:21.485" v="9" actId="26606"/>
          <ac:spMkLst>
            <pc:docMk/>
            <pc:sldMk cId="4147245940" sldId="296"/>
            <ac:spMk id="3" creationId="{36786CAD-3BCA-4293-A757-88526FF3E9B9}"/>
          </ac:spMkLst>
        </pc:spChg>
        <pc:spChg chg="add del">
          <ac:chgData name="Ijuolachi Obiora" userId="e440c14b9c1ac3d4" providerId="LiveId" clId="{A99F3A88-90A8-43EB-ACD6-6E60A4B14AF5}" dt="2024-07-01T00:55:21.481" v="8" actId="26606"/>
          <ac:spMkLst>
            <pc:docMk/>
            <pc:sldMk cId="4147245940" sldId="296"/>
            <ac:spMk id="9" creationId="{F13C74B1-5B17-4795-BED0-7140497B445A}"/>
          </ac:spMkLst>
        </pc:spChg>
        <pc:spChg chg="add del">
          <ac:chgData name="Ijuolachi Obiora" userId="e440c14b9c1ac3d4" providerId="LiveId" clId="{A99F3A88-90A8-43EB-ACD6-6E60A4B14AF5}" dt="2024-07-01T00:55:21.481" v="8" actId="26606"/>
          <ac:spMkLst>
            <pc:docMk/>
            <pc:sldMk cId="4147245940" sldId="296"/>
            <ac:spMk id="11" creationId="{D4974D33-8DC5-464E-8C6D-BE58F0669C17}"/>
          </ac:spMkLst>
        </pc:spChg>
        <pc:spChg chg="add">
          <ac:chgData name="Ijuolachi Obiora" userId="e440c14b9c1ac3d4" providerId="LiveId" clId="{A99F3A88-90A8-43EB-ACD6-6E60A4B14AF5}" dt="2024-07-01T00:55:21.485" v="9" actId="26606"/>
          <ac:spMkLst>
            <pc:docMk/>
            <pc:sldMk cId="4147245940" sldId="296"/>
            <ac:spMk id="13" creationId="{0007FE00-9498-4706-B255-6437B0252C02}"/>
          </ac:spMkLst>
        </pc:spChg>
        <pc:spChg chg="add">
          <ac:chgData name="Ijuolachi Obiora" userId="e440c14b9c1ac3d4" providerId="LiveId" clId="{A99F3A88-90A8-43EB-ACD6-6E60A4B14AF5}" dt="2024-07-01T00:55:21.485" v="9" actId="26606"/>
          <ac:spMkLst>
            <pc:docMk/>
            <pc:sldMk cId="4147245940" sldId="296"/>
            <ac:spMk id="14" creationId="{2EB492CD-616E-47F8-933B-5E2D952A0593}"/>
          </ac:spMkLst>
        </pc:spChg>
        <pc:spChg chg="add">
          <ac:chgData name="Ijuolachi Obiora" userId="e440c14b9c1ac3d4" providerId="LiveId" clId="{A99F3A88-90A8-43EB-ACD6-6E60A4B14AF5}" dt="2024-07-01T00:55:21.485" v="9" actId="26606"/>
          <ac:spMkLst>
            <pc:docMk/>
            <pc:sldMk cId="4147245940" sldId="296"/>
            <ac:spMk id="15" creationId="{59383CF9-23B5-4335-9B21-1791C4CF1C75}"/>
          </ac:spMkLst>
        </pc:spChg>
        <pc:picChg chg="add mod">
          <ac:chgData name="Ijuolachi Obiora" userId="e440c14b9c1ac3d4" providerId="LiveId" clId="{A99F3A88-90A8-43EB-ACD6-6E60A4B14AF5}" dt="2024-07-01T00:55:54.655" v="11" actId="962"/>
          <ac:picMkLst>
            <pc:docMk/>
            <pc:sldMk cId="4147245940" sldId="296"/>
            <ac:picMk id="4" creationId="{20290FFE-3765-0A67-5B5C-1B8DAADD3943}"/>
          </ac:picMkLst>
        </pc:picChg>
      </pc:sldChg>
      <pc:sldChg chg="addSp delSp modSp new mod setBg addAnim">
        <pc:chgData name="Ijuolachi Obiora" userId="e440c14b9c1ac3d4" providerId="LiveId" clId="{A99F3A88-90A8-43EB-ACD6-6E60A4B14AF5}" dt="2024-07-01T01:11:44.049" v="252"/>
        <pc:sldMkLst>
          <pc:docMk/>
          <pc:sldMk cId="2313044753" sldId="297"/>
        </pc:sldMkLst>
        <pc:spChg chg="mod">
          <ac:chgData name="Ijuolachi Obiora" userId="e440c14b9c1ac3d4" providerId="LiveId" clId="{A99F3A88-90A8-43EB-ACD6-6E60A4B14AF5}" dt="2024-07-01T00:59:40.046" v="67" actId="26606"/>
          <ac:spMkLst>
            <pc:docMk/>
            <pc:sldMk cId="2313044753" sldId="297"/>
            <ac:spMk id="2" creationId="{1B9F762D-2C76-C541-CF46-7ADE5E330FAC}"/>
          </ac:spMkLst>
        </pc:spChg>
        <pc:spChg chg="mod">
          <ac:chgData name="Ijuolachi Obiora" userId="e440c14b9c1ac3d4" providerId="LiveId" clId="{A99F3A88-90A8-43EB-ACD6-6E60A4B14AF5}" dt="2024-07-01T00:58:32.676" v="17" actId="20577"/>
          <ac:spMkLst>
            <pc:docMk/>
            <pc:sldMk cId="2313044753" sldId="297"/>
            <ac:spMk id="3" creationId="{AA6D0FBA-4A24-3977-0A12-1434C160B9F3}"/>
          </ac:spMkLst>
        </pc:spChg>
        <pc:spChg chg="add del">
          <ac:chgData name="Ijuolachi Obiora" userId="e440c14b9c1ac3d4" providerId="LiveId" clId="{A99F3A88-90A8-43EB-ACD6-6E60A4B14AF5}" dt="2024-07-01T00:58:39.072" v="18" actId="26606"/>
          <ac:spMkLst>
            <pc:docMk/>
            <pc:sldMk cId="2313044753" sldId="297"/>
            <ac:spMk id="9" creationId="{F13C74B1-5B17-4795-BED0-7140497B445A}"/>
          </ac:spMkLst>
        </pc:spChg>
        <pc:spChg chg="add del">
          <ac:chgData name="Ijuolachi Obiora" userId="e440c14b9c1ac3d4" providerId="LiveId" clId="{A99F3A88-90A8-43EB-ACD6-6E60A4B14AF5}" dt="2024-07-01T00:58:39.072" v="18" actId="26606"/>
          <ac:spMkLst>
            <pc:docMk/>
            <pc:sldMk cId="2313044753" sldId="297"/>
            <ac:spMk id="11" creationId="{D4974D33-8DC5-464E-8C6D-BE58F0669C17}"/>
          </ac:spMkLst>
        </pc:spChg>
        <pc:spChg chg="add del">
          <ac:chgData name="Ijuolachi Obiora" userId="e440c14b9c1ac3d4" providerId="LiveId" clId="{A99F3A88-90A8-43EB-ACD6-6E60A4B14AF5}" dt="2024-07-01T00:59:40.046" v="67" actId="26606"/>
          <ac:spMkLst>
            <pc:docMk/>
            <pc:sldMk cId="2313044753" sldId="297"/>
            <ac:spMk id="16" creationId="{F13C74B1-5B17-4795-BED0-7140497B445A}"/>
          </ac:spMkLst>
        </pc:spChg>
        <pc:spChg chg="add del">
          <ac:chgData name="Ijuolachi Obiora" userId="e440c14b9c1ac3d4" providerId="LiveId" clId="{A99F3A88-90A8-43EB-ACD6-6E60A4B14AF5}" dt="2024-07-01T00:59:40.046" v="67" actId="26606"/>
          <ac:spMkLst>
            <pc:docMk/>
            <pc:sldMk cId="2313044753" sldId="297"/>
            <ac:spMk id="18" creationId="{D4974D33-8DC5-464E-8C6D-BE58F0669C17}"/>
          </ac:spMkLst>
        </pc:spChg>
        <pc:spChg chg="add">
          <ac:chgData name="Ijuolachi Obiora" userId="e440c14b9c1ac3d4" providerId="LiveId" clId="{A99F3A88-90A8-43EB-ACD6-6E60A4B14AF5}" dt="2024-07-01T00:59:40.046" v="67" actId="26606"/>
          <ac:spMkLst>
            <pc:docMk/>
            <pc:sldMk cId="2313044753" sldId="297"/>
            <ac:spMk id="23" creationId="{F13C74B1-5B17-4795-BED0-7140497B445A}"/>
          </ac:spMkLst>
        </pc:spChg>
        <pc:spChg chg="add">
          <ac:chgData name="Ijuolachi Obiora" userId="e440c14b9c1ac3d4" providerId="LiveId" clId="{A99F3A88-90A8-43EB-ACD6-6E60A4B14AF5}" dt="2024-07-01T00:59:40.046" v="67" actId="26606"/>
          <ac:spMkLst>
            <pc:docMk/>
            <pc:sldMk cId="2313044753" sldId="297"/>
            <ac:spMk id="25" creationId="{D4974D33-8DC5-464E-8C6D-BE58F0669C17}"/>
          </ac:spMkLst>
        </pc:spChg>
        <pc:picChg chg="add mod">
          <ac:chgData name="Ijuolachi Obiora" userId="e440c14b9c1ac3d4" providerId="LiveId" clId="{A99F3A88-90A8-43EB-ACD6-6E60A4B14AF5}" dt="2024-07-01T00:58:26.449" v="16" actId="26606"/>
          <ac:picMkLst>
            <pc:docMk/>
            <pc:sldMk cId="2313044753" sldId="297"/>
            <ac:picMk id="4" creationId="{19864755-82E4-BA8E-C2EA-BDDF0E3D0B2F}"/>
          </ac:picMkLst>
        </pc:picChg>
      </pc:sldChg>
      <pc:sldChg chg="addSp modSp new mod setBg">
        <pc:chgData name="Ijuolachi Obiora" userId="e440c14b9c1ac3d4" providerId="LiveId" clId="{A99F3A88-90A8-43EB-ACD6-6E60A4B14AF5}" dt="2024-07-01T01:11:51.611" v="253"/>
        <pc:sldMkLst>
          <pc:docMk/>
          <pc:sldMk cId="3031789161" sldId="298"/>
        </pc:sldMkLst>
        <pc:spChg chg="mod">
          <ac:chgData name="Ijuolachi Obiora" userId="e440c14b9c1ac3d4" providerId="LiveId" clId="{A99F3A88-90A8-43EB-ACD6-6E60A4B14AF5}" dt="2024-07-01T01:02:06.263" v="123" actId="26606"/>
          <ac:spMkLst>
            <pc:docMk/>
            <pc:sldMk cId="3031789161" sldId="298"/>
            <ac:spMk id="2" creationId="{AE32ED89-2C38-5C6B-E5C4-464C4F8CBB9E}"/>
          </ac:spMkLst>
        </pc:spChg>
        <pc:spChg chg="mod">
          <ac:chgData name="Ijuolachi Obiora" userId="e440c14b9c1ac3d4" providerId="LiveId" clId="{A99F3A88-90A8-43EB-ACD6-6E60A4B14AF5}" dt="2024-07-01T01:02:06.263" v="123" actId="26606"/>
          <ac:spMkLst>
            <pc:docMk/>
            <pc:sldMk cId="3031789161" sldId="298"/>
            <ac:spMk id="3" creationId="{497532DA-3067-AEDB-823F-E32865550A6D}"/>
          </ac:spMkLst>
        </pc:spChg>
        <pc:spChg chg="add">
          <ac:chgData name="Ijuolachi Obiora" userId="e440c14b9c1ac3d4" providerId="LiveId" clId="{A99F3A88-90A8-43EB-ACD6-6E60A4B14AF5}" dt="2024-07-01T01:02:06.263" v="123" actId="26606"/>
          <ac:spMkLst>
            <pc:docMk/>
            <pc:sldMk cId="3031789161" sldId="298"/>
            <ac:spMk id="9" creationId="{9B7AD9F6-8CE7-4299-8FC6-328F4DCD3FF9}"/>
          </ac:spMkLst>
        </pc:spChg>
        <pc:spChg chg="add">
          <ac:chgData name="Ijuolachi Obiora" userId="e440c14b9c1ac3d4" providerId="LiveId" clId="{A99F3A88-90A8-43EB-ACD6-6E60A4B14AF5}" dt="2024-07-01T01:02:06.263" v="123" actId="26606"/>
          <ac:spMkLst>
            <pc:docMk/>
            <pc:sldMk cId="3031789161" sldId="298"/>
            <ac:spMk id="11" creationId="{F49775AF-8896-43EE-92C6-83497D6DC56F}"/>
          </ac:spMkLst>
        </pc:spChg>
        <pc:picChg chg="add mod">
          <ac:chgData name="Ijuolachi Obiora" userId="e440c14b9c1ac3d4" providerId="LiveId" clId="{A99F3A88-90A8-43EB-ACD6-6E60A4B14AF5}" dt="2024-07-01T01:02:06.263" v="123" actId="26606"/>
          <ac:picMkLst>
            <pc:docMk/>
            <pc:sldMk cId="3031789161" sldId="298"/>
            <ac:picMk id="4" creationId="{8675F702-56D5-FA81-D498-FF525CA5965E}"/>
          </ac:picMkLst>
        </pc:picChg>
      </pc:sldChg>
      <pc:sldChg chg="addSp modSp new mod setBg">
        <pc:chgData name="Ijuolachi Obiora" userId="e440c14b9c1ac3d4" providerId="LiveId" clId="{A99F3A88-90A8-43EB-ACD6-6E60A4B14AF5}" dt="2024-07-01T01:11:59.539" v="254"/>
        <pc:sldMkLst>
          <pc:docMk/>
          <pc:sldMk cId="2140276199" sldId="299"/>
        </pc:sldMkLst>
        <pc:spChg chg="mod">
          <ac:chgData name="Ijuolachi Obiora" userId="e440c14b9c1ac3d4" providerId="LiveId" clId="{A99F3A88-90A8-43EB-ACD6-6E60A4B14AF5}" dt="2024-07-01T01:04:07.349" v="181" actId="26606"/>
          <ac:spMkLst>
            <pc:docMk/>
            <pc:sldMk cId="2140276199" sldId="299"/>
            <ac:spMk id="2" creationId="{878E3D0A-07F2-315C-78C4-446BEBC24FDD}"/>
          </ac:spMkLst>
        </pc:spChg>
        <pc:spChg chg="mod">
          <ac:chgData name="Ijuolachi Obiora" userId="e440c14b9c1ac3d4" providerId="LiveId" clId="{A99F3A88-90A8-43EB-ACD6-6E60A4B14AF5}" dt="2024-07-01T01:04:07.349" v="181" actId="26606"/>
          <ac:spMkLst>
            <pc:docMk/>
            <pc:sldMk cId="2140276199" sldId="299"/>
            <ac:spMk id="3" creationId="{76B56A7C-1CEA-F0DE-EAF9-29ECC554859C}"/>
          </ac:spMkLst>
        </pc:spChg>
        <pc:spChg chg="add">
          <ac:chgData name="Ijuolachi Obiora" userId="e440c14b9c1ac3d4" providerId="LiveId" clId="{A99F3A88-90A8-43EB-ACD6-6E60A4B14AF5}" dt="2024-07-01T01:04:07.349" v="181" actId="26606"/>
          <ac:spMkLst>
            <pc:docMk/>
            <pc:sldMk cId="2140276199" sldId="299"/>
            <ac:spMk id="9" creationId="{743AA782-23D1-4521-8CAD-47662984AA08}"/>
          </ac:spMkLst>
        </pc:spChg>
        <pc:spChg chg="add">
          <ac:chgData name="Ijuolachi Obiora" userId="e440c14b9c1ac3d4" providerId="LiveId" clId="{A99F3A88-90A8-43EB-ACD6-6E60A4B14AF5}" dt="2024-07-01T01:04:07.349" v="181" actId="26606"/>
          <ac:spMkLst>
            <pc:docMk/>
            <pc:sldMk cId="2140276199" sldId="299"/>
            <ac:spMk id="11" creationId="{71877DBC-BB60-40F0-AC93-2ACDBAAE60CE}"/>
          </ac:spMkLst>
        </pc:spChg>
        <pc:picChg chg="add mod">
          <ac:chgData name="Ijuolachi Obiora" userId="e440c14b9c1ac3d4" providerId="LiveId" clId="{A99F3A88-90A8-43EB-ACD6-6E60A4B14AF5}" dt="2024-07-01T01:04:20.958" v="183" actId="962"/>
          <ac:picMkLst>
            <pc:docMk/>
            <pc:sldMk cId="2140276199" sldId="299"/>
            <ac:picMk id="4" creationId="{96B53082-8444-B5F6-CA34-50EF733DC427}"/>
          </ac:picMkLst>
        </pc:picChg>
      </pc:sldChg>
      <pc:sldChg chg="addSp delSp modSp new mod setBg">
        <pc:chgData name="Ijuolachi Obiora" userId="e440c14b9c1ac3d4" providerId="LiveId" clId="{A99F3A88-90A8-43EB-ACD6-6E60A4B14AF5}" dt="2024-07-01T01:12:07.235" v="255"/>
        <pc:sldMkLst>
          <pc:docMk/>
          <pc:sldMk cId="2177108218" sldId="300"/>
        </pc:sldMkLst>
        <pc:spChg chg="mod">
          <ac:chgData name="Ijuolachi Obiora" userId="e440c14b9c1ac3d4" providerId="LiveId" clId="{A99F3A88-90A8-43EB-ACD6-6E60A4B14AF5}" dt="2024-07-01T01:07:09.942" v="235" actId="26606"/>
          <ac:spMkLst>
            <pc:docMk/>
            <pc:sldMk cId="2177108218" sldId="300"/>
            <ac:spMk id="2" creationId="{1CA823CD-0CF4-BDE5-D7EF-D2C9D0B39E08}"/>
          </ac:spMkLst>
        </pc:spChg>
        <pc:spChg chg="add del mod">
          <ac:chgData name="Ijuolachi Obiora" userId="e440c14b9c1ac3d4" providerId="LiveId" clId="{A99F3A88-90A8-43EB-ACD6-6E60A4B14AF5}" dt="2024-07-01T01:07:09.942" v="235" actId="26606"/>
          <ac:spMkLst>
            <pc:docMk/>
            <pc:sldMk cId="2177108218" sldId="300"/>
            <ac:spMk id="3" creationId="{C0D49F5F-5689-4A69-DD6A-3F8D4E54955E}"/>
          </ac:spMkLst>
        </pc:spChg>
        <pc:spChg chg="add">
          <ac:chgData name="Ijuolachi Obiora" userId="e440c14b9c1ac3d4" providerId="LiveId" clId="{A99F3A88-90A8-43EB-ACD6-6E60A4B14AF5}" dt="2024-07-01T01:07:09.942" v="235" actId="26606"/>
          <ac:spMkLst>
            <pc:docMk/>
            <pc:sldMk cId="2177108218" sldId="300"/>
            <ac:spMk id="10" creationId="{2B97F24A-32CE-4C1C-A50D-3016B394DCFB}"/>
          </ac:spMkLst>
        </pc:spChg>
        <pc:spChg chg="add">
          <ac:chgData name="Ijuolachi Obiora" userId="e440c14b9c1ac3d4" providerId="LiveId" clId="{A99F3A88-90A8-43EB-ACD6-6E60A4B14AF5}" dt="2024-07-01T01:07:09.942" v="235" actId="26606"/>
          <ac:spMkLst>
            <pc:docMk/>
            <pc:sldMk cId="2177108218" sldId="300"/>
            <ac:spMk id="12" creationId="{CD8B4F24-440B-49E9-B85D-733523DC064B}"/>
          </ac:spMkLst>
        </pc:spChg>
        <pc:picChg chg="add mod">
          <ac:chgData name="Ijuolachi Obiora" userId="e440c14b9c1ac3d4" providerId="LiveId" clId="{A99F3A88-90A8-43EB-ACD6-6E60A4B14AF5}" dt="2024-07-01T01:05:21.171" v="231"/>
          <ac:picMkLst>
            <pc:docMk/>
            <pc:sldMk cId="2177108218" sldId="300"/>
            <ac:picMk id="4" creationId="{DEEFC964-E6CB-EA82-08DA-49937FEC6C1D}"/>
          </ac:picMkLst>
        </pc:picChg>
        <pc:picChg chg="add mod">
          <ac:chgData name="Ijuolachi Obiora" userId="e440c14b9c1ac3d4" providerId="LiveId" clId="{A99F3A88-90A8-43EB-ACD6-6E60A4B14AF5}" dt="2024-07-01T01:07:09.942" v="235" actId="26606"/>
          <ac:picMkLst>
            <pc:docMk/>
            <pc:sldMk cId="2177108218" sldId="300"/>
            <ac:picMk id="5" creationId="{1552C4DC-4463-BCFC-9C10-06A4827CAA52}"/>
          </ac:picMkLst>
        </pc:picChg>
      </pc:sldChg>
      <pc:sldChg chg="modSp new mod setBg">
        <pc:chgData name="Ijuolachi Obiora" userId="e440c14b9c1ac3d4" providerId="LiveId" clId="{A99F3A88-90A8-43EB-ACD6-6E60A4B14AF5}" dt="2024-07-01T01:21:37.539" v="446" actId="20577"/>
        <pc:sldMkLst>
          <pc:docMk/>
          <pc:sldMk cId="1570601232" sldId="301"/>
        </pc:sldMkLst>
        <pc:spChg chg="mod">
          <ac:chgData name="Ijuolachi Obiora" userId="e440c14b9c1ac3d4" providerId="LiveId" clId="{A99F3A88-90A8-43EB-ACD6-6E60A4B14AF5}" dt="2024-07-01T01:13:44.370" v="314" actId="313"/>
          <ac:spMkLst>
            <pc:docMk/>
            <pc:sldMk cId="1570601232" sldId="301"/>
            <ac:spMk id="2" creationId="{8D975D21-D98D-48CC-F66A-D946ADAD066F}"/>
          </ac:spMkLst>
        </pc:spChg>
        <pc:spChg chg="mod">
          <ac:chgData name="Ijuolachi Obiora" userId="e440c14b9c1ac3d4" providerId="LiveId" clId="{A99F3A88-90A8-43EB-ACD6-6E60A4B14AF5}" dt="2024-07-01T01:21:37.539" v="446" actId="20577"/>
          <ac:spMkLst>
            <pc:docMk/>
            <pc:sldMk cId="1570601232" sldId="301"/>
            <ac:spMk id="3" creationId="{6A710DDD-F540-3C64-1C5F-481541C063CC}"/>
          </ac:spMkLst>
        </pc:spChg>
      </pc:sldChg>
      <pc:sldChg chg="modSp new mod setBg">
        <pc:chgData name="Ijuolachi Obiora" userId="e440c14b9c1ac3d4" providerId="LiveId" clId="{A99F3A88-90A8-43EB-ACD6-6E60A4B14AF5}" dt="2024-07-01T01:26:02.668" v="465" actId="27636"/>
        <pc:sldMkLst>
          <pc:docMk/>
          <pc:sldMk cId="1297217868" sldId="302"/>
        </pc:sldMkLst>
        <pc:spChg chg="mod">
          <ac:chgData name="Ijuolachi Obiora" userId="e440c14b9c1ac3d4" providerId="LiveId" clId="{A99F3A88-90A8-43EB-ACD6-6E60A4B14AF5}" dt="2024-07-01T01:24:00.012" v="463" actId="207"/>
          <ac:spMkLst>
            <pc:docMk/>
            <pc:sldMk cId="1297217868" sldId="302"/>
            <ac:spMk id="2" creationId="{6F836EF7-11CD-078C-5082-415C642C2D71}"/>
          </ac:spMkLst>
        </pc:spChg>
        <pc:spChg chg="mod">
          <ac:chgData name="Ijuolachi Obiora" userId="e440c14b9c1ac3d4" providerId="LiveId" clId="{A99F3A88-90A8-43EB-ACD6-6E60A4B14AF5}" dt="2024-07-01T01:26:02.668" v="465" actId="27636"/>
          <ac:spMkLst>
            <pc:docMk/>
            <pc:sldMk cId="1297217868" sldId="302"/>
            <ac:spMk id="3" creationId="{CE87D987-2131-F475-556D-96278AD134B1}"/>
          </ac:spMkLst>
        </pc:spChg>
      </pc:sldChg>
      <pc:sldChg chg="modSp new mod setBg">
        <pc:chgData name="Ijuolachi Obiora" userId="e440c14b9c1ac3d4" providerId="LiveId" clId="{A99F3A88-90A8-43EB-ACD6-6E60A4B14AF5}" dt="2024-07-01T01:26:54.980" v="481" actId="27636"/>
        <pc:sldMkLst>
          <pc:docMk/>
          <pc:sldMk cId="1392912305" sldId="303"/>
        </pc:sldMkLst>
        <pc:spChg chg="mod">
          <ac:chgData name="Ijuolachi Obiora" userId="e440c14b9c1ac3d4" providerId="LiveId" clId="{A99F3A88-90A8-43EB-ACD6-6E60A4B14AF5}" dt="2024-07-01T01:26:28.776" v="479" actId="5793"/>
          <ac:spMkLst>
            <pc:docMk/>
            <pc:sldMk cId="1392912305" sldId="303"/>
            <ac:spMk id="2" creationId="{E4D097BA-22DC-9E16-38F9-77836F60E341}"/>
          </ac:spMkLst>
        </pc:spChg>
        <pc:spChg chg="mod">
          <ac:chgData name="Ijuolachi Obiora" userId="e440c14b9c1ac3d4" providerId="LiveId" clId="{A99F3A88-90A8-43EB-ACD6-6E60A4B14AF5}" dt="2024-07-01T01:26:54.980" v="481" actId="27636"/>
          <ac:spMkLst>
            <pc:docMk/>
            <pc:sldMk cId="1392912305" sldId="303"/>
            <ac:spMk id="3" creationId="{A0C93A55-C37B-CB22-D565-40D965D05D9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010882-1312-4552-9113-FEF15C2E327F}" type="datetimeFigureOut">
              <a:rPr lang="en-GB" smtClean="0"/>
              <a:t>01/07/2024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954F-E542-4920-BD6E-235F8C6D6C6B}" type="slidenum">
              <a:rPr lang="en-GB" smtClean="0"/>
              <a:t>‹#›</a:t>
            </a:fld>
            <a:endParaRPr lang="en-GB"/>
          </a:p>
        </p:txBody>
      </p:sp>
    </p:spTree>
    <p:extLst>
      <p:ext uri="{BB962C8B-B14F-4D97-AF65-F5344CB8AC3E}">
        <p14:creationId xmlns:p14="http://schemas.microsoft.com/office/powerpoint/2010/main" val="3888443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EEB4EE6E-C0DF-4EB1-8875-16F6BF599544}" type="slidenum">
              <a:rPr lang="en-GB" smtClean="0"/>
              <a:t>2</a:t>
            </a:fld>
            <a:endParaRPr lang="en-GB"/>
          </a:p>
        </p:txBody>
      </p:sp>
    </p:spTree>
    <p:extLst>
      <p:ext uri="{BB962C8B-B14F-4D97-AF65-F5344CB8AC3E}">
        <p14:creationId xmlns:p14="http://schemas.microsoft.com/office/powerpoint/2010/main" val="3789478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CBHE is currently pushing for internal transitions for students who are currently studying FE courses, this paper concentrates on the over 25’s.</a:t>
            </a:r>
          </a:p>
        </p:txBody>
      </p:sp>
      <p:sp>
        <p:nvSpPr>
          <p:cNvPr id="4" name="Slide Number Placeholder 3"/>
          <p:cNvSpPr>
            <a:spLocks noGrp="1"/>
          </p:cNvSpPr>
          <p:nvPr>
            <p:ph type="sldNum" sz="quarter" idx="5"/>
          </p:nvPr>
        </p:nvSpPr>
        <p:spPr/>
        <p:txBody>
          <a:bodyPr/>
          <a:lstStyle/>
          <a:p>
            <a:fld id="{2C41954F-E542-4920-BD6E-235F8C6D6C6B}" type="slidenum">
              <a:rPr lang="en-GB" smtClean="0"/>
              <a:t>5</a:t>
            </a:fld>
            <a:endParaRPr lang="en-GB"/>
          </a:p>
        </p:txBody>
      </p:sp>
    </p:spTree>
    <p:extLst>
      <p:ext uri="{BB962C8B-B14F-4D97-AF65-F5344CB8AC3E}">
        <p14:creationId xmlns:p14="http://schemas.microsoft.com/office/powerpoint/2010/main" val="2454126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Indeed, student achievement is often interchanged with academic achievement or academic success or student success, the main idea is not in the terms used but in what it means to the student, either by obtaining a skill, accomplishing a goal, engaging in a purposeful activity, a sense of satisfaction, a positive view of post-education outcome, and feeling capable to meet the demands of a global economy.</a:t>
            </a:r>
          </a:p>
          <a:p>
            <a:endParaRPr lang="en-GB" dirty="0"/>
          </a:p>
        </p:txBody>
      </p:sp>
      <p:sp>
        <p:nvSpPr>
          <p:cNvPr id="4" name="Slide Number Placeholder 3"/>
          <p:cNvSpPr>
            <a:spLocks noGrp="1"/>
          </p:cNvSpPr>
          <p:nvPr>
            <p:ph type="sldNum" sz="quarter" idx="5"/>
          </p:nvPr>
        </p:nvSpPr>
        <p:spPr/>
        <p:txBody>
          <a:bodyPr/>
          <a:lstStyle/>
          <a:p>
            <a:fld id="{2C41954F-E542-4920-BD6E-235F8C6D6C6B}" type="slidenum">
              <a:rPr lang="en-GB" smtClean="0"/>
              <a:t>11</a:t>
            </a:fld>
            <a:endParaRPr lang="en-GB"/>
          </a:p>
        </p:txBody>
      </p:sp>
    </p:spTree>
    <p:extLst>
      <p:ext uri="{BB962C8B-B14F-4D97-AF65-F5344CB8AC3E}">
        <p14:creationId xmlns:p14="http://schemas.microsoft.com/office/powerpoint/2010/main" val="1827521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they all proposed that to understand student’s achievement and motivation behaviour, it is important to consider the reasons why they are engaged in academic work.</a:t>
            </a:r>
          </a:p>
        </p:txBody>
      </p:sp>
      <p:sp>
        <p:nvSpPr>
          <p:cNvPr id="4" name="Slide Number Placeholder 3"/>
          <p:cNvSpPr>
            <a:spLocks noGrp="1"/>
          </p:cNvSpPr>
          <p:nvPr>
            <p:ph type="sldNum" sz="quarter" idx="5"/>
          </p:nvPr>
        </p:nvSpPr>
        <p:spPr/>
        <p:txBody>
          <a:bodyPr/>
          <a:lstStyle/>
          <a:p>
            <a:fld id="{2C41954F-E542-4920-BD6E-235F8C6D6C6B}" type="slidenum">
              <a:rPr lang="en-GB" smtClean="0"/>
              <a:t>12</a:t>
            </a:fld>
            <a:endParaRPr lang="en-GB"/>
          </a:p>
        </p:txBody>
      </p:sp>
    </p:spTree>
    <p:extLst>
      <p:ext uri="{BB962C8B-B14F-4D97-AF65-F5344CB8AC3E}">
        <p14:creationId xmlns:p14="http://schemas.microsoft.com/office/powerpoint/2010/main" val="3707135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1954F-E542-4920-BD6E-235F8C6D6C6B}" type="slidenum">
              <a:rPr lang="en-GB" smtClean="0"/>
              <a:t>22</a:t>
            </a:fld>
            <a:endParaRPr lang="en-GB"/>
          </a:p>
        </p:txBody>
      </p:sp>
    </p:spTree>
    <p:extLst>
      <p:ext uri="{BB962C8B-B14F-4D97-AF65-F5344CB8AC3E}">
        <p14:creationId xmlns:p14="http://schemas.microsoft.com/office/powerpoint/2010/main" val="1056493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20AB8-729D-D81C-9CFE-A88BD10EF9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53EB0E2-814D-983D-A072-3F96FA50A9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3D21292-98AE-5BD5-C782-17FB3F1A0370}"/>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5" name="Footer Placeholder 4">
            <a:extLst>
              <a:ext uri="{FF2B5EF4-FFF2-40B4-BE49-F238E27FC236}">
                <a16:creationId xmlns:a16="http://schemas.microsoft.com/office/drawing/2014/main" id="{A7601026-6B95-3ED1-B006-FEDD6228647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8C0A585-53C7-03F4-E7CB-7099CA8ADCF6}"/>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3013808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1BB98-96F7-62BF-EB94-E0CF1A09850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AAB39B7-CDA3-7B5C-7BAE-7A7F48ED40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F6B86B0-2353-7BC1-C3A1-2100E78BB293}"/>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5" name="Footer Placeholder 4">
            <a:extLst>
              <a:ext uri="{FF2B5EF4-FFF2-40B4-BE49-F238E27FC236}">
                <a16:creationId xmlns:a16="http://schemas.microsoft.com/office/drawing/2014/main" id="{20D68E33-69DC-3903-FB5F-92B3F0221E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A46070-5593-90D6-2FC3-837BE96900E4}"/>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4281394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C94D17-9ED4-6DD6-D3F2-F39F88712BD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412EFE8-AC9E-FBFF-9DE3-EE0844E27E2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C6CDC3-788C-61DF-3BF6-F88A58D85FC5}"/>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5" name="Footer Placeholder 4">
            <a:extLst>
              <a:ext uri="{FF2B5EF4-FFF2-40B4-BE49-F238E27FC236}">
                <a16:creationId xmlns:a16="http://schemas.microsoft.com/office/drawing/2014/main" id="{29EF8AFB-024E-C253-9726-976D6101DA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9ED7D2E-F1E6-2650-EC7D-487A44917DF0}"/>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3458731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695A76E-1EF3-4F47-9E87-6FCAB7D5DFE2}"/>
              </a:ext>
            </a:extLst>
          </p:cNvPr>
          <p:cNvSpPr>
            <a:spLocks noGrp="1"/>
          </p:cNvSpPr>
          <p:nvPr>
            <p:ph type="title"/>
          </p:nvPr>
        </p:nvSpPr>
        <p:spPr>
          <a:xfrm>
            <a:off x="5604846" y="860615"/>
            <a:ext cx="5922279" cy="1272986"/>
          </a:xfrm>
          <a:prstGeom prst="rect">
            <a:avLst/>
          </a:prstGeom>
        </p:spPr>
        <p:txBody>
          <a:bodyPr rtlCol="0">
            <a:normAutofit/>
          </a:bodyPr>
          <a:lstStyle/>
          <a:p>
            <a:pPr rtl="0"/>
            <a:r>
              <a:rPr lang="en-US" sz="4000" noProof="0"/>
              <a:t>Click to edit Master title style</a:t>
            </a:r>
            <a:endParaRPr lang="en-GB" sz="4000" noProof="0"/>
          </a:p>
        </p:txBody>
      </p:sp>
      <p:sp>
        <p:nvSpPr>
          <p:cNvPr id="18" name="Picture Placeholder 16">
            <a:extLst>
              <a:ext uri="{FF2B5EF4-FFF2-40B4-BE49-F238E27FC236}">
                <a16:creationId xmlns:a16="http://schemas.microsoft.com/office/drawing/2014/main" id="{EAD023B5-9ABC-4D4A-A1AD-D4D83D662192}"/>
              </a:ext>
            </a:extLst>
          </p:cNvPr>
          <p:cNvSpPr>
            <a:spLocks noGrp="1"/>
          </p:cNvSpPr>
          <p:nvPr>
            <p:ph type="pic" sz="quarter" idx="13" hasCustomPrompt="1"/>
          </p:nvPr>
        </p:nvSpPr>
        <p:spPr>
          <a:xfrm>
            <a:off x="-1" y="1"/>
            <a:ext cx="4876799" cy="6858000"/>
          </a:xfrm>
          <a:prstGeom prst="rect">
            <a:avLst/>
          </a:prstGeom>
        </p:spPr>
        <p:txBody>
          <a:bodyPr rtlCol="0"/>
          <a:lstStyle>
            <a:lvl1pPr marL="0" indent="0" algn="ctr">
              <a:buNone/>
              <a:defRPr/>
            </a:lvl1pPr>
          </a:lstStyle>
          <a:p>
            <a:pPr rtl="0"/>
            <a:r>
              <a:rPr lang="en-GB" noProof="0"/>
              <a:t>Insert photo here</a:t>
            </a:r>
          </a:p>
        </p:txBody>
      </p:sp>
      <p:cxnSp>
        <p:nvCxnSpPr>
          <p:cNvPr id="10" name="Straight Connector 9">
            <a:extLst>
              <a:ext uri="{FF2B5EF4-FFF2-40B4-BE49-F238E27FC236}">
                <a16:creationId xmlns:a16="http://schemas.microsoft.com/office/drawing/2014/main" id="{C0AFB647-646C-4130-9EF5-C19C686B184A}"/>
              </a:ext>
              <a:ext uri="{C183D7F6-B498-43B3-948B-1728B52AA6E4}">
                <adec:decorative xmlns:adec="http://schemas.microsoft.com/office/drawing/2017/decorative" xmlns="" val="1"/>
              </a:ext>
            </a:extLst>
          </p:cNvPr>
          <p:cNvCxnSpPr>
            <a:cxnSpLocks/>
          </p:cNvCxnSpPr>
          <p:nvPr userDrawn="1"/>
        </p:nvCxnSpPr>
        <p:spPr>
          <a:xfrm>
            <a:off x="5715000" y="738013"/>
            <a:ext cx="5676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A09D5546-AD01-4B29-B174-EDA7105100BE}"/>
              </a:ext>
            </a:extLst>
          </p:cNvPr>
          <p:cNvSpPr>
            <a:spLocks noGrp="1"/>
          </p:cNvSpPr>
          <p:nvPr>
            <p:ph idx="1"/>
          </p:nvPr>
        </p:nvSpPr>
        <p:spPr>
          <a:xfrm>
            <a:off x="5566943" y="2133600"/>
            <a:ext cx="6005933" cy="3774464"/>
          </a:xfrm>
          <a:prstGeom prst="rect">
            <a:avLst/>
          </a:prstGeom>
        </p:spPr>
        <p:txBody>
          <a:bodyPr rtlCol="0">
            <a:normAutofit/>
          </a:bodyPr>
          <a:lstStyle>
            <a:lvl1pPr marL="0" indent="0">
              <a:lnSpc>
                <a:spcPct val="100000"/>
              </a:lnSpc>
              <a:buNone/>
              <a:defRPr sz="1800"/>
            </a:lvl1pPr>
          </a:lstStyle>
          <a:p>
            <a:pPr lvl="0" rtl="0"/>
            <a:r>
              <a:rPr lang="en-US" noProof="0"/>
              <a:t>Click to edit Master text styles</a:t>
            </a:r>
          </a:p>
        </p:txBody>
      </p:sp>
      <p:cxnSp>
        <p:nvCxnSpPr>
          <p:cNvPr id="12" name="Straight Connector 11">
            <a:extLst>
              <a:ext uri="{FF2B5EF4-FFF2-40B4-BE49-F238E27FC236}">
                <a16:creationId xmlns:a16="http://schemas.microsoft.com/office/drawing/2014/main" id="{5C0A0972-FD9A-4E9D-A0A3-BD0AF8C7B74C}"/>
              </a:ext>
              <a:ext uri="{C183D7F6-B498-43B3-948B-1728B52AA6E4}">
                <adec:decorative xmlns:adec="http://schemas.microsoft.com/office/drawing/2017/decorative" xmlns="" val="1"/>
              </a:ext>
            </a:extLst>
          </p:cNvPr>
          <p:cNvCxnSpPr>
            <a:cxnSpLocks/>
          </p:cNvCxnSpPr>
          <p:nvPr userDrawn="1"/>
        </p:nvCxnSpPr>
        <p:spPr>
          <a:xfrm>
            <a:off x="5715000" y="6134100"/>
            <a:ext cx="5676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3B2F557-7BE5-4154-A82F-928EE54A585D}"/>
              </a:ext>
            </a:extLst>
          </p:cNvPr>
          <p:cNvSpPr>
            <a:spLocks noGrp="1"/>
          </p:cNvSpPr>
          <p:nvPr>
            <p:ph type="ftr" sz="quarter" idx="11"/>
          </p:nvPr>
        </p:nvSpPr>
        <p:spPr>
          <a:xfrm>
            <a:off x="715383" y="6356350"/>
            <a:ext cx="4539727" cy="365125"/>
          </a:xfrm>
          <a:prstGeom prst="rect">
            <a:avLst/>
          </a:prstGeom>
        </p:spPr>
        <p:txBody>
          <a:bodyPr rtlCol="0"/>
          <a:lstStyle>
            <a:lvl1pPr>
              <a:defRPr>
                <a:solidFill>
                  <a:schemeClr val="bg1"/>
                </a:solidFill>
                <a:effectLst/>
              </a:defRPr>
            </a:lvl1pPr>
          </a:lstStyle>
          <a:p>
            <a:pPr rtl="0"/>
            <a:r>
              <a:rPr lang="en-GB" noProof="0"/>
              <a:t>PRESENTATION TITLE</a:t>
            </a:r>
          </a:p>
        </p:txBody>
      </p:sp>
      <p:sp>
        <p:nvSpPr>
          <p:cNvPr id="14" name="Date Placeholder 3">
            <a:extLst>
              <a:ext uri="{FF2B5EF4-FFF2-40B4-BE49-F238E27FC236}">
                <a16:creationId xmlns:a16="http://schemas.microsoft.com/office/drawing/2014/main" id="{DE54A7E3-1026-464C-BB67-2D7F714067E7}"/>
              </a:ext>
            </a:extLst>
          </p:cNvPr>
          <p:cNvSpPr>
            <a:spLocks noGrp="1"/>
          </p:cNvSpPr>
          <p:nvPr>
            <p:ph type="dt" sz="half" idx="10"/>
          </p:nvPr>
        </p:nvSpPr>
        <p:spPr>
          <a:xfrm>
            <a:off x="8369448" y="6356350"/>
            <a:ext cx="2592594" cy="365125"/>
          </a:xfrm>
          <a:prstGeom prst="rect">
            <a:avLst/>
          </a:prstGeom>
        </p:spPr>
        <p:txBody>
          <a:bodyPr rtlCol="0"/>
          <a:lstStyle/>
          <a:p>
            <a:pPr rtl="0"/>
            <a:r>
              <a:rPr lang="en-GB" noProof="0"/>
              <a:t>2/11/20XX</a:t>
            </a:r>
          </a:p>
        </p:txBody>
      </p:sp>
      <p:sp>
        <p:nvSpPr>
          <p:cNvPr id="15" name="Slide Number Placeholder 5">
            <a:extLst>
              <a:ext uri="{FF2B5EF4-FFF2-40B4-BE49-F238E27FC236}">
                <a16:creationId xmlns:a16="http://schemas.microsoft.com/office/drawing/2014/main" id="{F1723F54-B646-4D12-AEA1-08269C254710}"/>
              </a:ext>
            </a:extLst>
          </p:cNvPr>
          <p:cNvSpPr>
            <a:spLocks noGrp="1"/>
          </p:cNvSpPr>
          <p:nvPr>
            <p:ph type="sldNum" sz="quarter" idx="12"/>
          </p:nvPr>
        </p:nvSpPr>
        <p:spPr>
          <a:xfrm>
            <a:off x="10919012" y="6356350"/>
            <a:ext cx="672354" cy="365125"/>
          </a:xfrm>
          <a:prstGeom prst="rect">
            <a:avLst/>
          </a:prstGeom>
        </p:spPr>
        <p:txBody>
          <a:bodyPr rtlCol="0"/>
          <a:lstStyle/>
          <a:p>
            <a:pPr rtl="0"/>
            <a:fld id="{E30AF5A0-43BB-4336-8627-9123B9144D80}" type="slidenum">
              <a:rPr lang="en-GB" noProof="0" smtClean="0"/>
              <a:t>‹#›</a:t>
            </a:fld>
            <a:endParaRPr lang="en-GB" noProof="0"/>
          </a:p>
        </p:txBody>
      </p:sp>
    </p:spTree>
    <p:extLst>
      <p:ext uri="{BB962C8B-B14F-4D97-AF65-F5344CB8AC3E}">
        <p14:creationId xmlns:p14="http://schemas.microsoft.com/office/powerpoint/2010/main" val="2324665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B5F4C-3C34-BB6B-D181-EC0FF58662C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A11E3C9-BC15-DA40-DA10-5CCDA16F44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6FF193D-26D6-EE57-1EE6-E1623FBB20C0}"/>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5" name="Footer Placeholder 4">
            <a:extLst>
              <a:ext uri="{FF2B5EF4-FFF2-40B4-BE49-F238E27FC236}">
                <a16:creationId xmlns:a16="http://schemas.microsoft.com/office/drawing/2014/main" id="{53001CD7-07C3-5BD7-33AD-83B3EDA2E54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5FE411-78AB-692B-F243-3180758FCA7E}"/>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2218576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688A4-AC32-08CD-F131-85823881207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96990B-5789-B04E-401F-6D0E275572E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6A3BBC-7E35-8ABA-A02F-B258ACB86447}"/>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5" name="Footer Placeholder 4">
            <a:extLst>
              <a:ext uri="{FF2B5EF4-FFF2-40B4-BE49-F238E27FC236}">
                <a16:creationId xmlns:a16="http://schemas.microsoft.com/office/drawing/2014/main" id="{AF3FC813-6ABD-DCBB-CF99-6B575A62F2B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1F37A76-7D68-5FE8-0865-99B74962BA93}"/>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1837706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FE789-DB97-3C29-804F-124793916C9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D2B916F-DEE2-C093-6326-AB8133A0D6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56E2D33-1A44-FC54-E03A-3B52BD72B3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E3633A1-FE37-C612-90F2-121040DD399A}"/>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6" name="Footer Placeholder 5">
            <a:extLst>
              <a:ext uri="{FF2B5EF4-FFF2-40B4-BE49-F238E27FC236}">
                <a16:creationId xmlns:a16="http://schemas.microsoft.com/office/drawing/2014/main" id="{5BAA3798-DABA-D7B1-B92E-E8099801FA3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45F5E56-29B1-8C8B-E207-BD5A3B8C8BCF}"/>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1687776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67DF4-07B9-87E6-F4F8-AAF521B4442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FBDDA3F-7394-5022-6E15-E9CC45EA30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839318-2981-B1DD-96EB-0D4E10D546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E5F252A-5947-0CEF-D42B-9CB4A7E548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F83F8-33D4-E36A-F629-F6DCECD8F0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984BF97-2BEF-0F0C-0896-57E2CDD8C610}"/>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8" name="Footer Placeholder 7">
            <a:extLst>
              <a:ext uri="{FF2B5EF4-FFF2-40B4-BE49-F238E27FC236}">
                <a16:creationId xmlns:a16="http://schemas.microsoft.com/office/drawing/2014/main" id="{9753CCC1-EC74-768F-88D6-3101EE2D0C1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14BDAB0-26A5-847C-341E-F2438A20A7CD}"/>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1933945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47B02-DD8D-DFC9-60D9-28CD8E06A05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1BA5B82-4BE0-9D59-BCBE-E7608C9D890C}"/>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4" name="Footer Placeholder 3">
            <a:extLst>
              <a:ext uri="{FF2B5EF4-FFF2-40B4-BE49-F238E27FC236}">
                <a16:creationId xmlns:a16="http://schemas.microsoft.com/office/drawing/2014/main" id="{7B679E62-DB21-F2D5-F456-0D6FB7AD2CC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A51E3DA-3BF0-B092-5D45-BE15560F1E23}"/>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1969650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845D26-2076-A745-F7B7-815F4DF1BE91}"/>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3" name="Footer Placeholder 2">
            <a:extLst>
              <a:ext uri="{FF2B5EF4-FFF2-40B4-BE49-F238E27FC236}">
                <a16:creationId xmlns:a16="http://schemas.microsoft.com/office/drawing/2014/main" id="{732C5D7A-7F23-CB60-EE9E-FDDAAD95C79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621322B-671E-E58C-1773-3E26DC42A165}"/>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236704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72769-5054-CFF9-0A07-6C303F2151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EE014E9-6ADC-D5C5-A2B4-74AC9815D0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2E18F74-5B40-0924-B642-CE2070B8CC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922B1D-7800-77D8-3780-6DC3A4CF7CC1}"/>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6" name="Footer Placeholder 5">
            <a:extLst>
              <a:ext uri="{FF2B5EF4-FFF2-40B4-BE49-F238E27FC236}">
                <a16:creationId xmlns:a16="http://schemas.microsoft.com/office/drawing/2014/main" id="{4CEB33B3-ED97-D91A-A50A-D2D8D456A1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19FC54-00A0-AAE7-B2B0-AF0D146540F0}"/>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3602630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84685-774E-1700-437B-1F2F21235E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034A949-FD48-CDBC-459A-DE82F5603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ACA1D76-8DFE-DC71-E492-586A966EA3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1ABE59-0374-2A61-615C-68A32A2FAB37}"/>
              </a:ext>
            </a:extLst>
          </p:cNvPr>
          <p:cNvSpPr>
            <a:spLocks noGrp="1"/>
          </p:cNvSpPr>
          <p:nvPr>
            <p:ph type="dt" sz="half" idx="10"/>
          </p:nvPr>
        </p:nvSpPr>
        <p:spPr/>
        <p:txBody>
          <a:bodyPr/>
          <a:lstStyle/>
          <a:p>
            <a:fld id="{ADA1F97B-1C25-49BE-B6B2-09D5875EE428}" type="datetimeFigureOut">
              <a:rPr lang="en-GB" smtClean="0"/>
              <a:t>01/07/2024</a:t>
            </a:fld>
            <a:endParaRPr lang="en-GB"/>
          </a:p>
        </p:txBody>
      </p:sp>
      <p:sp>
        <p:nvSpPr>
          <p:cNvPr id="6" name="Footer Placeholder 5">
            <a:extLst>
              <a:ext uri="{FF2B5EF4-FFF2-40B4-BE49-F238E27FC236}">
                <a16:creationId xmlns:a16="http://schemas.microsoft.com/office/drawing/2014/main" id="{D475246E-BDFD-1BC5-B3E7-676658C1330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52C09D2-D083-D347-15FB-29CC2D4D5EF7}"/>
              </a:ext>
            </a:extLst>
          </p:cNvPr>
          <p:cNvSpPr>
            <a:spLocks noGrp="1"/>
          </p:cNvSpPr>
          <p:nvPr>
            <p:ph type="sldNum" sz="quarter" idx="12"/>
          </p:nvPr>
        </p:nvSpPr>
        <p:spPr/>
        <p:txBody>
          <a:bodyPr/>
          <a:lstStyle/>
          <a:p>
            <a:fld id="{61829FB2-5D08-4DEB-94A6-1335FAFB3306}" type="slidenum">
              <a:rPr lang="en-GB" smtClean="0"/>
              <a:t>‹#›</a:t>
            </a:fld>
            <a:endParaRPr lang="en-GB"/>
          </a:p>
        </p:txBody>
      </p:sp>
    </p:spTree>
    <p:extLst>
      <p:ext uri="{BB962C8B-B14F-4D97-AF65-F5344CB8AC3E}">
        <p14:creationId xmlns:p14="http://schemas.microsoft.com/office/powerpoint/2010/main" val="117716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49017-6070-721F-CFB3-7E2750FF4E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4C947-BC24-DA35-132F-6935ADBF9A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2B9183-5091-18D5-E4F0-52949F2207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DA1F97B-1C25-49BE-B6B2-09D5875EE428}" type="datetimeFigureOut">
              <a:rPr lang="en-GB" smtClean="0"/>
              <a:t>01/07/2024</a:t>
            </a:fld>
            <a:endParaRPr lang="en-GB"/>
          </a:p>
        </p:txBody>
      </p:sp>
      <p:sp>
        <p:nvSpPr>
          <p:cNvPr id="5" name="Footer Placeholder 4">
            <a:extLst>
              <a:ext uri="{FF2B5EF4-FFF2-40B4-BE49-F238E27FC236}">
                <a16:creationId xmlns:a16="http://schemas.microsoft.com/office/drawing/2014/main" id="{69AAAA67-EB53-2549-9F55-6CFBF37255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31FED3E-454B-9CE1-7A38-BCC308B8D2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1829FB2-5D08-4DEB-94A6-1335FAFB3306}" type="slidenum">
              <a:rPr lang="en-GB" smtClean="0"/>
              <a:t>‹#›</a:t>
            </a:fld>
            <a:endParaRPr lang="en-GB"/>
          </a:p>
        </p:txBody>
      </p:sp>
    </p:spTree>
    <p:extLst>
      <p:ext uri="{BB962C8B-B14F-4D97-AF65-F5344CB8AC3E}">
        <p14:creationId xmlns:p14="http://schemas.microsoft.com/office/powerpoint/2010/main" val="3052487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002/he.325" TargetMode="External"/><Relationship Id="rId7" Type="http://schemas.openxmlformats.org/officeDocument/2006/relationships/hyperlink" Target="https://doi.org/10.1037/0022-3514.44.4.702"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doi.org/10.1037/1089-2680.10.4.302" TargetMode="External"/><Relationship Id="rId5" Type="http://schemas.openxmlformats.org/officeDocument/2006/relationships/hyperlink" Target="https://doi.org/10.1016/j.paid.2019.01.038" TargetMode="External"/><Relationship Id="rId4" Type="http://schemas.openxmlformats.org/officeDocument/2006/relationships/hyperlink" Target="https://doi.org/10.1080/13636820.2020.1771090"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7227/JACE.19.2.4" TargetMode="External"/><Relationship Id="rId2" Type="http://schemas.openxmlformats.org/officeDocument/2006/relationships/hyperlink" Target="https://doi.org/10.1007/s10780-019-09380-2" TargetMode="External"/><Relationship Id="rId1" Type="http://schemas.openxmlformats.org/officeDocument/2006/relationships/slideLayout" Target="../slideLayouts/slideLayout2.xml"/><Relationship Id="rId6" Type="http://schemas.openxmlformats.org/officeDocument/2006/relationships/hyperlink" Target="https://doi.org/10.1037/0022-0663.96.2.236" TargetMode="External"/><Relationship Id="rId5" Type="http://schemas.openxmlformats.org/officeDocument/2006/relationships/hyperlink" Target="https://doi.org/10.1007/s11256-014-0300-y" TargetMode="External"/><Relationship Id="rId4" Type="http://schemas.openxmlformats.org/officeDocument/2006/relationships/hyperlink" Target="https://doi.org/10.1080/00220973.2011.63516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1B4AC7-7B3E-BAC3-5952-42201DC7AAFC}"/>
              </a:ext>
            </a:extLst>
          </p:cNvPr>
          <p:cNvPicPr>
            <a:picLocks noChangeAspect="1"/>
          </p:cNvPicPr>
          <p:nvPr/>
        </p:nvPicPr>
        <p:blipFill rotWithShape="1">
          <a:blip r:embed="rId2">
            <a:alphaModFix amt="50000"/>
          </a:blip>
          <a:srcRect b="17582"/>
          <a:stretch/>
        </p:blipFill>
        <p:spPr>
          <a:xfrm>
            <a:off x="20" y="1"/>
            <a:ext cx="12191980" cy="6857999"/>
          </a:xfrm>
          <a:prstGeom prst="rect">
            <a:avLst/>
          </a:prstGeom>
        </p:spPr>
      </p:pic>
      <p:sp>
        <p:nvSpPr>
          <p:cNvPr id="7" name="Title 6">
            <a:extLst>
              <a:ext uri="{FF2B5EF4-FFF2-40B4-BE49-F238E27FC236}">
                <a16:creationId xmlns:a16="http://schemas.microsoft.com/office/drawing/2014/main" id="{B2DE522D-C0C4-2C4B-1434-BC5E1C49967F}"/>
              </a:ext>
            </a:extLst>
          </p:cNvPr>
          <p:cNvSpPr>
            <a:spLocks noGrp="1"/>
          </p:cNvSpPr>
          <p:nvPr>
            <p:ph type="ctrTitle"/>
          </p:nvPr>
        </p:nvSpPr>
        <p:spPr>
          <a:xfrm>
            <a:off x="500743" y="1101385"/>
            <a:ext cx="10167257" cy="3629706"/>
          </a:xfrm>
        </p:spPr>
        <p:txBody>
          <a:bodyPr>
            <a:normAutofit fontScale="90000"/>
          </a:bodyPr>
          <a:lstStyle/>
          <a:p>
            <a:r>
              <a:rPr lang="en-GB" dirty="0"/>
              <a:t>Outcome and achievement: An observational study of the student experience in A CBHE institution and what achievement means for them.</a:t>
            </a:r>
          </a:p>
        </p:txBody>
      </p:sp>
      <p:sp>
        <p:nvSpPr>
          <p:cNvPr id="8" name="Subtitle 7">
            <a:extLst>
              <a:ext uri="{FF2B5EF4-FFF2-40B4-BE49-F238E27FC236}">
                <a16:creationId xmlns:a16="http://schemas.microsoft.com/office/drawing/2014/main" id="{CA354946-8A35-B223-377B-68431326B428}"/>
              </a:ext>
            </a:extLst>
          </p:cNvPr>
          <p:cNvSpPr>
            <a:spLocks noGrp="1"/>
          </p:cNvSpPr>
          <p:nvPr>
            <p:ph type="subTitle" idx="1"/>
          </p:nvPr>
        </p:nvSpPr>
        <p:spPr>
          <a:xfrm>
            <a:off x="1524000" y="4731091"/>
            <a:ext cx="9144000" cy="1349829"/>
          </a:xfrm>
        </p:spPr>
        <p:txBody>
          <a:bodyPr/>
          <a:lstStyle/>
          <a:p>
            <a:r>
              <a:rPr lang="en-GB" dirty="0"/>
              <a:t>                         Ijuolachi Obiora</a:t>
            </a:r>
          </a:p>
        </p:txBody>
      </p:sp>
    </p:spTree>
    <p:extLst>
      <p:ext uri="{BB962C8B-B14F-4D97-AF65-F5344CB8AC3E}">
        <p14:creationId xmlns:p14="http://schemas.microsoft.com/office/powerpoint/2010/main" val="65420086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1EA4E-0D94-4EE5-6922-2E18802C783B}"/>
              </a:ext>
            </a:extLst>
          </p:cNvPr>
          <p:cNvSpPr>
            <a:spLocks noGrp="1"/>
          </p:cNvSpPr>
          <p:nvPr>
            <p:ph type="title"/>
          </p:nvPr>
        </p:nvSpPr>
        <p:spPr/>
        <p:txBody>
          <a:bodyPr/>
          <a:lstStyle/>
          <a:p>
            <a:r>
              <a:rPr lang="en-GB" dirty="0"/>
              <a:t>Definitions of Achievement</a:t>
            </a:r>
          </a:p>
        </p:txBody>
      </p:sp>
      <p:sp>
        <p:nvSpPr>
          <p:cNvPr id="3" name="Content Placeholder 2">
            <a:extLst>
              <a:ext uri="{FF2B5EF4-FFF2-40B4-BE49-F238E27FC236}">
                <a16:creationId xmlns:a16="http://schemas.microsoft.com/office/drawing/2014/main" id="{5B56D1C9-4872-6C13-983D-04E26B9479B8}"/>
              </a:ext>
            </a:extLst>
          </p:cNvPr>
          <p:cNvSpPr>
            <a:spLocks noGrp="1"/>
          </p:cNvSpPr>
          <p:nvPr>
            <p:ph idx="1"/>
          </p:nvPr>
        </p:nvSpPr>
        <p:spPr/>
        <p:txBody>
          <a:bodyPr>
            <a:normAutofit fontScale="92500" lnSpcReduction="10000"/>
          </a:bodyPr>
          <a:lstStyle/>
          <a:p>
            <a:pPr marL="0" indent="0">
              <a:lnSpc>
                <a:spcPct val="150000"/>
              </a:lnSpc>
              <a:buNone/>
            </a:pPr>
            <a:r>
              <a:rPr lang="en-GB" dirty="0"/>
              <a:t>“The amount of academic content a student learns in a determined amount of time” (Carter, 2016). As cited in </a:t>
            </a:r>
            <a:r>
              <a:rPr lang="en-GB" dirty="0" err="1"/>
              <a:t>Saoudil</a:t>
            </a:r>
            <a:r>
              <a:rPr lang="en-GB" dirty="0"/>
              <a:t> et al., (2020). </a:t>
            </a:r>
          </a:p>
          <a:p>
            <a:pPr marL="0" indent="0">
              <a:lnSpc>
                <a:spcPct val="150000"/>
              </a:lnSpc>
              <a:buNone/>
            </a:pPr>
            <a:endParaRPr lang="en-GB" dirty="0"/>
          </a:p>
          <a:p>
            <a:pPr marL="0" indent="0">
              <a:lnSpc>
                <a:spcPct val="150000"/>
              </a:lnSpc>
              <a:buNone/>
            </a:pPr>
            <a:r>
              <a:rPr lang="en-GB" dirty="0"/>
              <a:t>“performance improvement and the success rate of students in public examinations.” (Burke &amp; Sass, 2013) as cited in </a:t>
            </a:r>
            <a:r>
              <a:rPr lang="en-GB" dirty="0" err="1"/>
              <a:t>Saoudi</a:t>
            </a:r>
            <a:r>
              <a:rPr lang="en-GB" dirty="0"/>
              <a:t> et al., (2020).</a:t>
            </a:r>
          </a:p>
        </p:txBody>
      </p:sp>
    </p:spTree>
    <p:extLst>
      <p:ext uri="{BB962C8B-B14F-4D97-AF65-F5344CB8AC3E}">
        <p14:creationId xmlns:p14="http://schemas.microsoft.com/office/powerpoint/2010/main" val="3485890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508F2-0C2B-6BB9-1652-A8BACA8420A4}"/>
              </a:ext>
            </a:extLst>
          </p:cNvPr>
          <p:cNvSpPr>
            <a:spLocks noGrp="1"/>
          </p:cNvSpPr>
          <p:nvPr>
            <p:ph type="title"/>
          </p:nvPr>
        </p:nvSpPr>
        <p:spPr/>
        <p:txBody>
          <a:bodyPr/>
          <a:lstStyle/>
          <a:p>
            <a:r>
              <a:rPr lang="en-GB" dirty="0"/>
              <a:t>Definitions of achievement</a:t>
            </a:r>
          </a:p>
        </p:txBody>
      </p:sp>
      <p:sp>
        <p:nvSpPr>
          <p:cNvPr id="3" name="Content Placeholder 2">
            <a:extLst>
              <a:ext uri="{FF2B5EF4-FFF2-40B4-BE49-F238E27FC236}">
                <a16:creationId xmlns:a16="http://schemas.microsoft.com/office/drawing/2014/main" id="{9921114B-3BF4-91A6-7B65-4E0EBC278D7D}"/>
              </a:ext>
            </a:extLst>
          </p:cNvPr>
          <p:cNvSpPr>
            <a:spLocks noGrp="1"/>
          </p:cNvSpPr>
          <p:nvPr>
            <p:ph idx="1"/>
          </p:nvPr>
        </p:nvSpPr>
        <p:spPr/>
        <p:txBody>
          <a:bodyPr>
            <a:normAutofit fontScale="92500"/>
          </a:bodyPr>
          <a:lstStyle/>
          <a:p>
            <a:pPr marL="0" indent="0">
              <a:lnSpc>
                <a:spcPct val="150000"/>
              </a:lnSpc>
              <a:buNone/>
            </a:pPr>
            <a:r>
              <a:rPr lang="en-GB" dirty="0"/>
              <a:t>Carter, (2016); Burke &amp; Sass, (2013), centre the definition of achievement to taught curriculum, others, (Bracey and Resnick 1998; Education Evolving, 2016), extend the definition beyond the curriculum to include acquired knowledge, economic prosperity at large, skills and attitude to individuals and the society’s wellbeing.</a:t>
            </a:r>
          </a:p>
        </p:txBody>
      </p:sp>
    </p:spTree>
    <p:extLst>
      <p:ext uri="{BB962C8B-B14F-4D97-AF65-F5344CB8AC3E}">
        <p14:creationId xmlns:p14="http://schemas.microsoft.com/office/powerpoint/2010/main" val="1603686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975AC-049F-4AF9-CB54-F2D649A66884}"/>
              </a:ext>
            </a:extLst>
          </p:cNvPr>
          <p:cNvSpPr>
            <a:spLocks noGrp="1"/>
          </p:cNvSpPr>
          <p:nvPr>
            <p:ph type="title"/>
          </p:nvPr>
        </p:nvSpPr>
        <p:spPr>
          <a:xfrm>
            <a:off x="481013" y="3752849"/>
            <a:ext cx="3290887" cy="1417865"/>
          </a:xfrm>
        </p:spPr>
        <p:txBody>
          <a:bodyPr anchor="ctr">
            <a:normAutofit/>
          </a:bodyPr>
          <a:lstStyle/>
          <a:p>
            <a:r>
              <a:rPr lang="en-GB" sz="3600" dirty="0"/>
              <a:t>Theoretical Framework</a:t>
            </a:r>
          </a:p>
        </p:txBody>
      </p:sp>
      <p:pic>
        <p:nvPicPr>
          <p:cNvPr id="4" name="Picture 3">
            <a:extLst>
              <a:ext uri="{FF2B5EF4-FFF2-40B4-BE49-F238E27FC236}">
                <a16:creationId xmlns:a16="http://schemas.microsoft.com/office/drawing/2014/main" id="{CDB7B322-A444-FEAA-FC5D-ED62DA3C8C33}"/>
              </a:ext>
            </a:extLst>
          </p:cNvPr>
          <p:cNvPicPr>
            <a:picLocks noChangeAspect="1"/>
          </p:cNvPicPr>
          <p:nvPr/>
        </p:nvPicPr>
        <p:blipFill rotWithShape="1">
          <a:blip r:embed="rId3"/>
          <a:srcRect t="25266" b="13865"/>
          <a:stretch/>
        </p:blipFill>
        <p:spPr>
          <a:xfrm>
            <a:off x="20" y="10"/>
            <a:ext cx="12191980" cy="2775847"/>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3359F19B-B7AD-6511-01AC-FA4EE3C13A15}"/>
              </a:ext>
            </a:extLst>
          </p:cNvPr>
          <p:cNvSpPr>
            <a:spLocks noGrp="1"/>
          </p:cNvSpPr>
          <p:nvPr>
            <p:ph idx="1"/>
          </p:nvPr>
        </p:nvSpPr>
        <p:spPr>
          <a:xfrm>
            <a:off x="4223982" y="3015344"/>
            <a:ext cx="7485413" cy="3190194"/>
          </a:xfrm>
        </p:spPr>
        <p:txBody>
          <a:bodyPr anchor="ctr">
            <a:normAutofit/>
          </a:bodyPr>
          <a:lstStyle/>
          <a:p>
            <a:pPr marL="0" indent="0">
              <a:buNone/>
            </a:pPr>
            <a:r>
              <a:rPr lang="en-GB" sz="2000" b="1" dirty="0"/>
              <a:t>Achievement Goal Theory: </a:t>
            </a:r>
            <a:r>
              <a:rPr lang="en-GB" sz="2000" dirty="0"/>
              <a:t>Achievement goal orientation is described as the tendency to strive for aims related to achievement. (Janke &amp; </a:t>
            </a:r>
            <a:r>
              <a:rPr lang="en-GB" sz="2000" dirty="0" err="1"/>
              <a:t>Dickhäuser</a:t>
            </a:r>
            <a:r>
              <a:rPr lang="en-GB" sz="2000" dirty="0"/>
              <a:t>, 2019).  In the works of Ames, (1992); Dweck &amp; </a:t>
            </a:r>
            <a:r>
              <a:rPr lang="en-GB" sz="2000" dirty="0" err="1"/>
              <a:t>Legget</a:t>
            </a:r>
            <a:r>
              <a:rPr lang="en-GB" sz="2000" dirty="0"/>
              <a:t> (1988) and </a:t>
            </a:r>
            <a:r>
              <a:rPr lang="en-GB" sz="2000" dirty="0" err="1"/>
              <a:t>Urdan</a:t>
            </a:r>
            <a:r>
              <a:rPr lang="en-GB" sz="2000" dirty="0"/>
              <a:t>, (1997) as cited in Wolter (2004).</a:t>
            </a:r>
          </a:p>
        </p:txBody>
      </p:sp>
    </p:spTree>
    <p:extLst>
      <p:ext uri="{BB962C8B-B14F-4D97-AF65-F5344CB8AC3E}">
        <p14:creationId xmlns:p14="http://schemas.microsoft.com/office/powerpoint/2010/main" val="3190245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71F35-243B-176B-E7FD-5520C0BE8454}"/>
              </a:ext>
            </a:extLst>
          </p:cNvPr>
          <p:cNvSpPr>
            <a:spLocks noGrp="1"/>
          </p:cNvSpPr>
          <p:nvPr>
            <p:ph type="title"/>
          </p:nvPr>
        </p:nvSpPr>
        <p:spPr/>
        <p:txBody>
          <a:bodyPr/>
          <a:lstStyle/>
          <a:p>
            <a:r>
              <a:rPr lang="en-GB" dirty="0"/>
              <a:t>Theoretical Framework</a:t>
            </a:r>
          </a:p>
        </p:txBody>
      </p:sp>
      <p:sp>
        <p:nvSpPr>
          <p:cNvPr id="3" name="Content Placeholder 2">
            <a:extLst>
              <a:ext uri="{FF2B5EF4-FFF2-40B4-BE49-F238E27FC236}">
                <a16:creationId xmlns:a16="http://schemas.microsoft.com/office/drawing/2014/main" id="{AAF24B58-A036-7DC6-5F3F-B1BDD1F1F117}"/>
              </a:ext>
            </a:extLst>
          </p:cNvPr>
          <p:cNvSpPr>
            <a:spLocks noGrp="1"/>
          </p:cNvSpPr>
          <p:nvPr>
            <p:ph idx="1"/>
          </p:nvPr>
        </p:nvSpPr>
        <p:spPr/>
        <p:txBody>
          <a:bodyPr/>
          <a:lstStyle/>
          <a:p>
            <a:pPr marL="0" indent="0">
              <a:lnSpc>
                <a:spcPct val="150000"/>
              </a:lnSpc>
              <a:buNone/>
            </a:pPr>
            <a:r>
              <a:rPr lang="en-GB" dirty="0"/>
              <a:t>Wolters (2004) explained that </a:t>
            </a:r>
            <a:r>
              <a:rPr lang="en-GB" b="1" dirty="0"/>
              <a:t>achievement goal theory </a:t>
            </a:r>
            <a:r>
              <a:rPr lang="en-GB" dirty="0"/>
              <a:t>determines the motivational engagement for students; it determines their choice of activities, their efforts within those activities and their persistence within those activities.</a:t>
            </a:r>
          </a:p>
        </p:txBody>
      </p:sp>
    </p:spTree>
    <p:extLst>
      <p:ext uri="{BB962C8B-B14F-4D97-AF65-F5344CB8AC3E}">
        <p14:creationId xmlns:p14="http://schemas.microsoft.com/office/powerpoint/2010/main" val="2859684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406FC-9C7D-6566-B9BF-47FD02230008}"/>
              </a:ext>
            </a:extLst>
          </p:cNvPr>
          <p:cNvSpPr>
            <a:spLocks noGrp="1"/>
          </p:cNvSpPr>
          <p:nvPr>
            <p:ph type="title"/>
          </p:nvPr>
        </p:nvSpPr>
        <p:spPr/>
        <p:txBody>
          <a:bodyPr/>
          <a:lstStyle/>
          <a:p>
            <a:r>
              <a:rPr lang="en-GB" dirty="0"/>
              <a:t>Theoretical Framework</a:t>
            </a:r>
          </a:p>
        </p:txBody>
      </p:sp>
      <p:sp>
        <p:nvSpPr>
          <p:cNvPr id="3" name="Content Placeholder 2">
            <a:extLst>
              <a:ext uri="{FF2B5EF4-FFF2-40B4-BE49-F238E27FC236}">
                <a16:creationId xmlns:a16="http://schemas.microsoft.com/office/drawing/2014/main" id="{95FCFE6F-02F2-93C2-919D-BC40F8749281}"/>
              </a:ext>
            </a:extLst>
          </p:cNvPr>
          <p:cNvSpPr>
            <a:spLocks noGrp="1"/>
          </p:cNvSpPr>
          <p:nvPr>
            <p:ph idx="1"/>
          </p:nvPr>
        </p:nvSpPr>
        <p:spPr/>
        <p:txBody>
          <a:bodyPr>
            <a:normAutofit fontScale="92500" lnSpcReduction="20000"/>
          </a:bodyPr>
          <a:lstStyle/>
          <a:p>
            <a:r>
              <a:rPr lang="en-GB" dirty="0"/>
              <a:t>(Elliot &amp; McGregor, 2001; </a:t>
            </a:r>
            <a:r>
              <a:rPr lang="en-GB" dirty="0" err="1"/>
              <a:t>Pintrich</a:t>
            </a:r>
            <a:r>
              <a:rPr lang="en-GB" dirty="0"/>
              <a:t>, 1999). </a:t>
            </a:r>
          </a:p>
          <a:p>
            <a:r>
              <a:rPr lang="en-GB" b="1" dirty="0"/>
              <a:t>The mastery approach: </a:t>
            </a:r>
            <a:r>
              <a:rPr lang="en-GB" dirty="0"/>
              <a:t>students strive as much as possible to overcome a challenge, learn as much as possible and increase their level of competence.</a:t>
            </a:r>
          </a:p>
          <a:p>
            <a:r>
              <a:rPr lang="en-GB" dirty="0"/>
              <a:t>Mastery avoidance: students work or engage in academics to avoid losing knowledge or skills that have already been acquired.</a:t>
            </a:r>
          </a:p>
          <a:p>
            <a:r>
              <a:rPr lang="en-GB" b="1" dirty="0"/>
              <a:t>Performance approach: </a:t>
            </a:r>
            <a:r>
              <a:rPr lang="en-GB" dirty="0"/>
              <a:t>students engage in education to prove their ability to others.</a:t>
            </a:r>
          </a:p>
          <a:p>
            <a:r>
              <a:rPr lang="en-GB" dirty="0"/>
              <a:t>Performance avoidance: students engage in academics to avoid performing less than their peers or to avoid appearing incompetent or lacking in ability. </a:t>
            </a:r>
          </a:p>
          <a:p>
            <a:endParaRPr lang="en-GB" dirty="0"/>
          </a:p>
        </p:txBody>
      </p:sp>
    </p:spTree>
    <p:extLst>
      <p:ext uri="{BB962C8B-B14F-4D97-AF65-F5344CB8AC3E}">
        <p14:creationId xmlns:p14="http://schemas.microsoft.com/office/powerpoint/2010/main" val="381654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55CA618-78A6-47F6-B865-E9315164FB4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83D307E-DF68-43F8-97CE-0AAE950A712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71255" y="-1"/>
            <a:ext cx="7649490" cy="5728133"/>
            <a:chOff x="329184" y="1"/>
            <a:chExt cx="524256" cy="5728133"/>
          </a:xfrm>
        </p:grpSpPr>
        <p:cxnSp>
          <p:nvCxnSpPr>
            <p:cNvPr id="13" name="Straight Connector 12">
              <a:extLst>
                <a:ext uri="{FF2B5EF4-FFF2-40B4-BE49-F238E27FC236}">
                  <a16:creationId xmlns:a16="http://schemas.microsoft.com/office/drawing/2014/main" id="{5546E3D2-37BF-4528-9851-2B2F628234A2}"/>
                </a:ext>
                <a:ext uri="{C183D7F6-B498-43B3-948B-1728B52AA6E4}">
                  <adec:decorative xmlns:adec="http://schemas.microsoft.com/office/drawing/2017/decorative" xmlns="" val="1"/>
                </a:ext>
              </a:extLst>
            </p:cNvPr>
            <p:cNvCxnSpPr>
              <a:cxnSpLocks/>
            </p:cNvCxnSpPr>
            <p:nvPr>
              <p:extLst>
                <p:ext uri="{386F3935-93C4-4BCD-93E2-E3B085C9AB24}">
                  <p16:designElem xmlns:p16="http://schemas.microsoft.com/office/powerpoint/2015/main" val="1"/>
                </p:ext>
              </p:extLst>
            </p:nvPr>
          </p:nvCxnSpPr>
          <p:spPr>
            <a:xfrm flipH="1">
              <a:off x="329184" y="5728134"/>
              <a:ext cx="523824"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752A0C69-DC4E-4FC0-843C-BAA27B3A5621}"/>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Rectangle 15">
            <a:extLst>
              <a:ext uri="{FF2B5EF4-FFF2-40B4-BE49-F238E27FC236}">
                <a16:creationId xmlns:a16="http://schemas.microsoft.com/office/drawing/2014/main" id="{8ED94938-268E-4C0A-A08A-B3980C78BAE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318045"/>
            <a:ext cx="10999072" cy="532513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224DFC-53F7-C38E-D0E2-501BACAC0067}"/>
              </a:ext>
            </a:extLst>
          </p:cNvPr>
          <p:cNvSpPr>
            <a:spLocks noGrp="1"/>
          </p:cNvSpPr>
          <p:nvPr>
            <p:ph type="title"/>
          </p:nvPr>
        </p:nvSpPr>
        <p:spPr>
          <a:xfrm>
            <a:off x="1060232" y="3941205"/>
            <a:ext cx="10071536" cy="929750"/>
          </a:xfrm>
        </p:spPr>
        <p:txBody>
          <a:bodyPr vert="horz" lIns="91440" tIns="45720" rIns="91440" bIns="45720" rtlCol="0" anchor="b">
            <a:normAutofit/>
          </a:bodyPr>
          <a:lstStyle/>
          <a:p>
            <a:pPr algn="ctr"/>
            <a:r>
              <a:rPr lang="en-US" sz="5200" dirty="0"/>
              <a:t>Theoretical Framework</a:t>
            </a:r>
          </a:p>
        </p:txBody>
      </p:sp>
      <p:pic>
        <p:nvPicPr>
          <p:cNvPr id="4" name="Content Placeholder 3" descr="A close up of a paper&#10;&#10;Description automatically generated">
            <a:extLst>
              <a:ext uri="{FF2B5EF4-FFF2-40B4-BE49-F238E27FC236}">
                <a16:creationId xmlns:a16="http://schemas.microsoft.com/office/drawing/2014/main" id="{0D5FA459-9375-5AB3-671E-9B847C4E4568}"/>
              </a:ext>
            </a:extLst>
          </p:cNvPr>
          <p:cNvPicPr>
            <a:picLocks noGrp="1" noChangeAspect="1"/>
          </p:cNvPicPr>
          <p:nvPr>
            <p:ph idx="1"/>
          </p:nvPr>
        </p:nvPicPr>
        <p:blipFill>
          <a:blip r:embed="rId2"/>
          <a:stretch>
            <a:fillRect/>
          </a:stretch>
        </p:blipFill>
        <p:spPr>
          <a:xfrm>
            <a:off x="897717" y="1416715"/>
            <a:ext cx="5069590" cy="1508203"/>
          </a:xfrm>
          <a:prstGeom prst="rect">
            <a:avLst/>
          </a:prstGeom>
        </p:spPr>
      </p:pic>
      <p:pic>
        <p:nvPicPr>
          <p:cNvPr id="5" name="Picture 4" descr="A pyramid of different colored triangles&#10;&#10;Description automatically generated with medium confidence">
            <a:extLst>
              <a:ext uri="{FF2B5EF4-FFF2-40B4-BE49-F238E27FC236}">
                <a16:creationId xmlns:a16="http://schemas.microsoft.com/office/drawing/2014/main" id="{F9F8B1D8-376F-DFAA-D25D-D6468046658B}"/>
              </a:ext>
            </a:extLst>
          </p:cNvPr>
          <p:cNvPicPr>
            <a:picLocks noChangeAspect="1"/>
          </p:cNvPicPr>
          <p:nvPr/>
        </p:nvPicPr>
        <p:blipFill>
          <a:blip r:embed="rId3"/>
          <a:stretch>
            <a:fillRect/>
          </a:stretch>
        </p:blipFill>
        <p:spPr>
          <a:xfrm>
            <a:off x="6228507" y="765064"/>
            <a:ext cx="5065776" cy="2811505"/>
          </a:xfrm>
          <a:prstGeom prst="rect">
            <a:avLst/>
          </a:prstGeom>
        </p:spPr>
      </p:pic>
      <p:sp>
        <p:nvSpPr>
          <p:cNvPr id="7" name="TextBox 6">
            <a:extLst>
              <a:ext uri="{FF2B5EF4-FFF2-40B4-BE49-F238E27FC236}">
                <a16:creationId xmlns:a16="http://schemas.microsoft.com/office/drawing/2014/main" id="{CC2C30A1-E3C4-FE7B-42F9-2F0DDCC689A2}"/>
              </a:ext>
            </a:extLst>
          </p:cNvPr>
          <p:cNvSpPr txBox="1"/>
          <p:nvPr/>
        </p:nvSpPr>
        <p:spPr>
          <a:xfrm>
            <a:off x="897717" y="2843202"/>
            <a:ext cx="5326978" cy="584775"/>
          </a:xfrm>
          <a:prstGeom prst="rect">
            <a:avLst/>
          </a:prstGeom>
          <a:noFill/>
        </p:spPr>
        <p:txBody>
          <a:bodyPr wrap="square">
            <a:spAutoFit/>
          </a:bodyPr>
          <a:lstStyle/>
          <a:p>
            <a:r>
              <a:rPr lang="en-GB" sz="1600" dirty="0"/>
              <a:t>Rectified version of Maslow’s hierarchy of needs. </a:t>
            </a:r>
            <a:r>
              <a:rPr lang="en-GB" sz="1600" dirty="0" err="1"/>
              <a:t>Koltko</a:t>
            </a:r>
            <a:r>
              <a:rPr lang="en-GB" sz="1600" dirty="0"/>
              <a:t>-Rivera (2006)</a:t>
            </a:r>
          </a:p>
        </p:txBody>
      </p:sp>
    </p:spTree>
    <p:extLst>
      <p:ext uri="{BB962C8B-B14F-4D97-AF65-F5344CB8AC3E}">
        <p14:creationId xmlns:p14="http://schemas.microsoft.com/office/powerpoint/2010/main" val="3067567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EB492CD-616E-47F8-933B-5E2D952A059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Arc 14">
            <a:extLst>
              <a:ext uri="{FF2B5EF4-FFF2-40B4-BE49-F238E27FC236}">
                <a16:creationId xmlns:a16="http://schemas.microsoft.com/office/drawing/2014/main" id="{59383CF9-23B5-4335-9B21-1791C4CF1C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0607665-DE3A-1F0E-53F7-00C31A9A8D80}"/>
              </a:ext>
            </a:extLst>
          </p:cNvPr>
          <p:cNvSpPr>
            <a:spLocks noGrp="1"/>
          </p:cNvSpPr>
          <p:nvPr>
            <p:ph type="title"/>
          </p:nvPr>
        </p:nvSpPr>
        <p:spPr>
          <a:xfrm>
            <a:off x="5894962" y="479493"/>
            <a:ext cx="5458838" cy="1325563"/>
          </a:xfrm>
        </p:spPr>
        <p:txBody>
          <a:bodyPr>
            <a:normAutofit fontScale="90000"/>
          </a:bodyPr>
          <a:lstStyle/>
          <a:p>
            <a:r>
              <a:rPr lang="en-GB" sz="4100"/>
              <a:t>What does achievement mean for our students?</a:t>
            </a:r>
          </a:p>
        </p:txBody>
      </p:sp>
      <p:sp>
        <p:nvSpPr>
          <p:cNvPr id="13" name="Freeform: Shape 12">
            <a:extLst>
              <a:ext uri="{FF2B5EF4-FFF2-40B4-BE49-F238E27FC236}">
                <a16:creationId xmlns:a16="http://schemas.microsoft.com/office/drawing/2014/main" id="{0007FE00-9498-4706-B255-6437B0252C0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A person with his fists in the air&#10;&#10;Description automatically generated">
            <a:extLst>
              <a:ext uri="{FF2B5EF4-FFF2-40B4-BE49-F238E27FC236}">
                <a16:creationId xmlns:a16="http://schemas.microsoft.com/office/drawing/2014/main" id="{20290FFE-3765-0A67-5B5C-1B8DAADD3943}"/>
              </a:ext>
            </a:extLst>
          </p:cNvPr>
          <p:cNvPicPr>
            <a:picLocks noChangeAspect="1"/>
          </p:cNvPicPr>
          <p:nvPr/>
        </p:nvPicPr>
        <p:blipFill>
          <a:blip r:embed="rId2"/>
          <a:stretch>
            <a:fillRect/>
          </a:stretch>
        </p:blipFill>
        <p:spPr>
          <a:xfrm>
            <a:off x="703182" y="1815366"/>
            <a:ext cx="4777381" cy="3057523"/>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Content Placeholder 2">
            <a:extLst>
              <a:ext uri="{FF2B5EF4-FFF2-40B4-BE49-F238E27FC236}">
                <a16:creationId xmlns:a16="http://schemas.microsoft.com/office/drawing/2014/main" id="{36786CAD-3BCA-4293-A757-88526FF3E9B9}"/>
              </a:ext>
            </a:extLst>
          </p:cNvPr>
          <p:cNvSpPr>
            <a:spLocks noGrp="1"/>
          </p:cNvSpPr>
          <p:nvPr>
            <p:ph idx="1"/>
          </p:nvPr>
        </p:nvSpPr>
        <p:spPr>
          <a:xfrm>
            <a:off x="5894962" y="2417062"/>
            <a:ext cx="5458838" cy="4192520"/>
          </a:xfrm>
        </p:spPr>
        <p:txBody>
          <a:bodyPr>
            <a:normAutofit/>
          </a:bodyPr>
          <a:lstStyle/>
          <a:p>
            <a:pPr marL="0" indent="0">
              <a:buNone/>
            </a:pPr>
            <a:r>
              <a:rPr lang="en-GB" dirty="0"/>
              <a:t>Achievement is being able to upload documents on OneNote all by yourself</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4147245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F13C74B1-5B17-4795-BED0-7140497B445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9F762D-2C76-C541-CF46-7ADE5E330FAC}"/>
              </a:ext>
            </a:extLst>
          </p:cNvPr>
          <p:cNvSpPr>
            <a:spLocks noGrp="1"/>
          </p:cNvSpPr>
          <p:nvPr>
            <p:ph type="title"/>
          </p:nvPr>
        </p:nvSpPr>
        <p:spPr>
          <a:xfrm>
            <a:off x="640080" y="325369"/>
            <a:ext cx="4368602" cy="1956841"/>
          </a:xfrm>
        </p:spPr>
        <p:txBody>
          <a:bodyPr anchor="b">
            <a:normAutofit fontScale="90000"/>
          </a:bodyPr>
          <a:lstStyle/>
          <a:p>
            <a:r>
              <a:rPr lang="en-GB" sz="4200"/>
              <a:t>What does achievement mean for our students?</a:t>
            </a:r>
          </a:p>
        </p:txBody>
      </p:sp>
      <p:sp>
        <p:nvSpPr>
          <p:cNvPr id="2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A6D0FBA-4A24-3977-0A12-1434C160B9F3}"/>
              </a:ext>
            </a:extLst>
          </p:cNvPr>
          <p:cNvSpPr>
            <a:spLocks noGrp="1"/>
          </p:cNvSpPr>
          <p:nvPr>
            <p:ph idx="1"/>
          </p:nvPr>
        </p:nvSpPr>
        <p:spPr>
          <a:xfrm>
            <a:off x="640080" y="2872899"/>
            <a:ext cx="4243589" cy="3320668"/>
          </a:xfrm>
        </p:spPr>
        <p:txBody>
          <a:bodyPr>
            <a:normAutofit/>
          </a:bodyPr>
          <a:lstStyle/>
          <a:p>
            <a:pPr marL="0" indent="0">
              <a:buNone/>
            </a:pPr>
            <a:r>
              <a:rPr lang="en-GB" sz="2200" dirty="0"/>
              <a:t>Achievement is realising that you can aim for higher or better </a:t>
            </a:r>
          </a:p>
        </p:txBody>
      </p:sp>
      <p:pic>
        <p:nvPicPr>
          <p:cNvPr id="4" name="Picture 3">
            <a:extLst>
              <a:ext uri="{FF2B5EF4-FFF2-40B4-BE49-F238E27FC236}">
                <a16:creationId xmlns:a16="http://schemas.microsoft.com/office/drawing/2014/main" id="{19864755-82E4-BA8E-C2EA-BDDF0E3D0B2F}"/>
              </a:ext>
            </a:extLst>
          </p:cNvPr>
          <p:cNvPicPr>
            <a:picLocks noChangeAspect="1"/>
          </p:cNvPicPr>
          <p:nvPr/>
        </p:nvPicPr>
        <p:blipFill rotWithShape="1">
          <a:blip r:embed="rId2"/>
          <a:srcRect l="17880" r="15668"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31304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32ED89-2C38-5C6B-E5C4-464C4F8CBB9E}"/>
              </a:ext>
            </a:extLst>
          </p:cNvPr>
          <p:cNvSpPr>
            <a:spLocks noGrp="1"/>
          </p:cNvSpPr>
          <p:nvPr>
            <p:ph type="title"/>
          </p:nvPr>
        </p:nvSpPr>
        <p:spPr>
          <a:xfrm>
            <a:off x="5297762" y="640080"/>
            <a:ext cx="6251110" cy="3566160"/>
          </a:xfrm>
        </p:spPr>
        <p:txBody>
          <a:bodyPr vert="horz" lIns="91440" tIns="45720" rIns="91440" bIns="45720" rtlCol="0" anchor="b">
            <a:normAutofit/>
          </a:bodyPr>
          <a:lstStyle/>
          <a:p>
            <a:r>
              <a:rPr lang="en-US" sz="5400"/>
              <a:t>What does achievement mean for our students?</a:t>
            </a:r>
          </a:p>
        </p:txBody>
      </p:sp>
      <p:sp>
        <p:nvSpPr>
          <p:cNvPr id="3" name="Content Placeholder 2">
            <a:extLst>
              <a:ext uri="{FF2B5EF4-FFF2-40B4-BE49-F238E27FC236}">
                <a16:creationId xmlns:a16="http://schemas.microsoft.com/office/drawing/2014/main" id="{497532DA-3067-AEDB-823F-E32865550A6D}"/>
              </a:ext>
            </a:extLst>
          </p:cNvPr>
          <p:cNvSpPr>
            <a:spLocks noGrp="1"/>
          </p:cNvSpPr>
          <p:nvPr>
            <p:ph idx="1"/>
          </p:nvPr>
        </p:nvSpPr>
        <p:spPr>
          <a:xfrm>
            <a:off x="5297760" y="4636008"/>
            <a:ext cx="6251111" cy="1572768"/>
          </a:xfrm>
        </p:spPr>
        <p:txBody>
          <a:bodyPr vert="horz" lIns="91440" tIns="45720" rIns="91440" bIns="45720" rtlCol="0">
            <a:normAutofit/>
          </a:bodyPr>
          <a:lstStyle/>
          <a:p>
            <a:pPr marL="0" indent="0">
              <a:buNone/>
            </a:pPr>
            <a:r>
              <a:rPr lang="en-US" sz="2400"/>
              <a:t>Achievement is meeting like minds and starting a business together.</a:t>
            </a:r>
          </a:p>
        </p:txBody>
      </p:sp>
      <p:pic>
        <p:nvPicPr>
          <p:cNvPr id="4" name="Picture 3">
            <a:extLst>
              <a:ext uri="{FF2B5EF4-FFF2-40B4-BE49-F238E27FC236}">
                <a16:creationId xmlns:a16="http://schemas.microsoft.com/office/drawing/2014/main" id="{8675F702-56D5-FA81-D498-FF525CA5965E}"/>
              </a:ext>
            </a:extLst>
          </p:cNvPr>
          <p:cNvPicPr>
            <a:picLocks noChangeAspect="1"/>
          </p:cNvPicPr>
          <p:nvPr/>
        </p:nvPicPr>
        <p:blipFill rotWithShape="1">
          <a:blip r:embed="rId2"/>
          <a:srcRect r="-1" b="1709"/>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1789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43AA782-23D1-4521-8CAD-47662984AA0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8E3D0A-07F2-315C-78C4-446BEBC24FDD}"/>
              </a:ext>
            </a:extLst>
          </p:cNvPr>
          <p:cNvSpPr>
            <a:spLocks noGrp="1"/>
          </p:cNvSpPr>
          <p:nvPr>
            <p:ph type="title"/>
          </p:nvPr>
        </p:nvSpPr>
        <p:spPr>
          <a:xfrm>
            <a:off x="630936" y="640080"/>
            <a:ext cx="4818888" cy="1481328"/>
          </a:xfrm>
        </p:spPr>
        <p:txBody>
          <a:bodyPr anchor="b">
            <a:normAutofit fontScale="90000"/>
          </a:bodyPr>
          <a:lstStyle/>
          <a:p>
            <a:r>
              <a:rPr lang="en-GB" sz="3400"/>
              <a:t>What does achievement mean for our students?</a:t>
            </a:r>
          </a:p>
        </p:txBody>
      </p:sp>
      <p:sp>
        <p:nvSpPr>
          <p:cNvPr id="11"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6B56A7C-1CEA-F0DE-EAF9-29ECC554859C}"/>
              </a:ext>
            </a:extLst>
          </p:cNvPr>
          <p:cNvSpPr>
            <a:spLocks noGrp="1"/>
          </p:cNvSpPr>
          <p:nvPr>
            <p:ph idx="1"/>
          </p:nvPr>
        </p:nvSpPr>
        <p:spPr>
          <a:xfrm>
            <a:off x="630936" y="2660904"/>
            <a:ext cx="4818888" cy="3547872"/>
          </a:xfrm>
        </p:spPr>
        <p:txBody>
          <a:bodyPr anchor="t">
            <a:normAutofit/>
          </a:bodyPr>
          <a:lstStyle/>
          <a:p>
            <a:pPr marL="0" indent="0">
              <a:buNone/>
            </a:pPr>
            <a:r>
              <a:rPr lang="en-GB" sz="2200"/>
              <a:t>Achievement is getting better at academic writing especially referencing.</a:t>
            </a:r>
          </a:p>
          <a:p>
            <a:pPr marL="0" indent="0">
              <a:buNone/>
            </a:pPr>
            <a:endParaRPr lang="en-GB" sz="2200"/>
          </a:p>
        </p:txBody>
      </p:sp>
      <p:pic>
        <p:nvPicPr>
          <p:cNvPr id="4" name="Picture 3" descr="A hand writing on a whiteboard&#10;&#10;Description automatically generated">
            <a:extLst>
              <a:ext uri="{FF2B5EF4-FFF2-40B4-BE49-F238E27FC236}">
                <a16:creationId xmlns:a16="http://schemas.microsoft.com/office/drawing/2014/main" id="{96B53082-8444-B5F6-CA34-50EF733DC427}"/>
              </a:ext>
            </a:extLst>
          </p:cNvPr>
          <p:cNvPicPr>
            <a:picLocks noChangeAspect="1"/>
          </p:cNvPicPr>
          <p:nvPr/>
        </p:nvPicPr>
        <p:blipFill>
          <a:blip r:embed="rId2"/>
          <a:stretch>
            <a:fillRect/>
          </a:stretch>
        </p:blipFill>
        <p:spPr>
          <a:xfrm>
            <a:off x="6099048" y="2002845"/>
            <a:ext cx="5458968" cy="2852310"/>
          </a:xfrm>
          <a:prstGeom prst="rect">
            <a:avLst/>
          </a:prstGeom>
        </p:spPr>
      </p:pic>
    </p:spTree>
    <p:extLst>
      <p:ext uri="{BB962C8B-B14F-4D97-AF65-F5344CB8AC3E}">
        <p14:creationId xmlns:p14="http://schemas.microsoft.com/office/powerpoint/2010/main" val="2140276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23FC7E0-8B1E-46C1-B5D2-6A4336A2CE90}"/>
              </a:ext>
            </a:extLst>
          </p:cNvPr>
          <p:cNvSpPr>
            <a:spLocks noGrp="1"/>
          </p:cNvSpPr>
          <p:nvPr>
            <p:ph type="title"/>
          </p:nvPr>
        </p:nvSpPr>
        <p:spPr>
          <a:xfrm>
            <a:off x="5604846" y="860615"/>
            <a:ext cx="5922279" cy="1272986"/>
          </a:xfrm>
        </p:spPr>
        <p:txBody>
          <a:bodyPr rtlCol="0"/>
          <a:lstStyle/>
          <a:p>
            <a:pPr rtl="0"/>
            <a:r>
              <a:rPr lang="en-GB" dirty="0"/>
              <a:t>Content</a:t>
            </a:r>
          </a:p>
        </p:txBody>
      </p:sp>
      <p:pic>
        <p:nvPicPr>
          <p:cNvPr id="17" name="Picture Placeholder 16" descr="Logs Stacked ">
            <a:extLst>
              <a:ext uri="{FF2B5EF4-FFF2-40B4-BE49-F238E27FC236}">
                <a16:creationId xmlns:a16="http://schemas.microsoft.com/office/drawing/2014/main" id="{069DD88F-78FC-4DAA-A2E4-DDE824B5301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1" y="1"/>
            <a:ext cx="4876799" cy="6858000"/>
          </a:xfrm>
        </p:spPr>
      </p:pic>
      <p:sp>
        <p:nvSpPr>
          <p:cNvPr id="15" name="Content Placeholder 14">
            <a:extLst>
              <a:ext uri="{FF2B5EF4-FFF2-40B4-BE49-F238E27FC236}">
                <a16:creationId xmlns:a16="http://schemas.microsoft.com/office/drawing/2014/main" id="{7A36CB73-B78B-49B6-935C-9C0ABBB49C0C}"/>
              </a:ext>
            </a:extLst>
          </p:cNvPr>
          <p:cNvSpPr>
            <a:spLocks noGrp="1"/>
          </p:cNvSpPr>
          <p:nvPr>
            <p:ph idx="1"/>
          </p:nvPr>
        </p:nvSpPr>
        <p:spPr>
          <a:xfrm>
            <a:off x="5566943" y="2133600"/>
            <a:ext cx="6005933" cy="3774464"/>
          </a:xfrm>
        </p:spPr>
        <p:txBody>
          <a:bodyPr rtlCol="0"/>
          <a:lstStyle/>
          <a:p>
            <a:pPr rtl="0"/>
            <a:r>
              <a:rPr lang="en-GB" dirty="0"/>
              <a:t>Introduction</a:t>
            </a:r>
          </a:p>
          <a:p>
            <a:pPr rtl="0"/>
            <a:r>
              <a:rPr lang="en-GB" dirty="0"/>
              <a:t>Definitions of achievement</a:t>
            </a:r>
          </a:p>
          <a:p>
            <a:pPr rtl="0"/>
            <a:r>
              <a:rPr lang="en-GB" dirty="0"/>
              <a:t>Theoretical Framework</a:t>
            </a:r>
          </a:p>
          <a:p>
            <a:pPr rtl="0"/>
            <a:r>
              <a:rPr lang="en-GB" dirty="0"/>
              <a:t>Definitions of achievement from observing students</a:t>
            </a:r>
          </a:p>
          <a:p>
            <a:pPr rtl="0"/>
            <a:r>
              <a:rPr lang="en-GB" dirty="0"/>
              <a:t>Supporting students’ achievement as teachers</a:t>
            </a:r>
          </a:p>
          <a:p>
            <a:pPr rtl="0"/>
            <a:r>
              <a:rPr lang="en-GB" dirty="0"/>
              <a:t>Conclusion </a:t>
            </a:r>
          </a:p>
          <a:p>
            <a:pPr rtl="0"/>
            <a:endParaRPr lang="en-GB" dirty="0"/>
          </a:p>
        </p:txBody>
      </p:sp>
      <p:sp>
        <p:nvSpPr>
          <p:cNvPr id="12" name="Footer Placeholder 11">
            <a:extLst>
              <a:ext uri="{FF2B5EF4-FFF2-40B4-BE49-F238E27FC236}">
                <a16:creationId xmlns:a16="http://schemas.microsoft.com/office/drawing/2014/main" id="{2A9A318B-C356-4589-A8F8-8553636F670F}"/>
              </a:ext>
            </a:extLst>
          </p:cNvPr>
          <p:cNvSpPr>
            <a:spLocks noGrp="1"/>
          </p:cNvSpPr>
          <p:nvPr>
            <p:ph type="ftr" sz="quarter" idx="11"/>
          </p:nvPr>
        </p:nvSpPr>
        <p:spPr>
          <a:xfrm>
            <a:off x="715383" y="6356350"/>
            <a:ext cx="4539727" cy="365125"/>
          </a:xfrm>
        </p:spPr>
        <p:txBody>
          <a:bodyPr rtlCol="0"/>
          <a:lstStyle/>
          <a:p>
            <a:pPr rtl="0"/>
            <a:r>
              <a:rPr lang="en-GB"/>
              <a:t>PRESENTATION TITLE</a:t>
            </a:r>
          </a:p>
        </p:txBody>
      </p:sp>
      <p:sp>
        <p:nvSpPr>
          <p:cNvPr id="10" name="Date Placeholder 9">
            <a:extLst>
              <a:ext uri="{FF2B5EF4-FFF2-40B4-BE49-F238E27FC236}">
                <a16:creationId xmlns:a16="http://schemas.microsoft.com/office/drawing/2014/main" id="{783B1F06-4CB0-449A-A15D-1B0E201DB3F7}"/>
              </a:ext>
            </a:extLst>
          </p:cNvPr>
          <p:cNvSpPr>
            <a:spLocks noGrp="1"/>
          </p:cNvSpPr>
          <p:nvPr>
            <p:ph type="dt" sz="half" idx="10"/>
          </p:nvPr>
        </p:nvSpPr>
        <p:spPr>
          <a:xfrm>
            <a:off x="8369448" y="6356350"/>
            <a:ext cx="2592594" cy="365125"/>
          </a:xfrm>
        </p:spPr>
        <p:txBody>
          <a:bodyPr rtlCol="0"/>
          <a:lstStyle/>
          <a:p>
            <a:pPr rtl="0"/>
            <a:r>
              <a:rPr lang="en-GB"/>
              <a:t>2/11/20XX</a:t>
            </a:r>
          </a:p>
        </p:txBody>
      </p:sp>
      <p:sp>
        <p:nvSpPr>
          <p:cNvPr id="13" name="Slide Number Placeholder 12">
            <a:extLst>
              <a:ext uri="{FF2B5EF4-FFF2-40B4-BE49-F238E27FC236}">
                <a16:creationId xmlns:a16="http://schemas.microsoft.com/office/drawing/2014/main" id="{76654C7F-5F04-43D8-88C7-13355302CC32}"/>
              </a:ext>
            </a:extLst>
          </p:cNvPr>
          <p:cNvSpPr>
            <a:spLocks noGrp="1"/>
          </p:cNvSpPr>
          <p:nvPr>
            <p:ph type="sldNum" sz="quarter" idx="12"/>
          </p:nvPr>
        </p:nvSpPr>
        <p:spPr>
          <a:xfrm>
            <a:off x="10919012" y="6356350"/>
            <a:ext cx="672354" cy="365125"/>
          </a:xfrm>
        </p:spPr>
        <p:txBody>
          <a:bodyPr rtlCol="0"/>
          <a:lstStyle/>
          <a:p>
            <a:pPr rtl="0"/>
            <a:fld id="{E30AF5A0-43BB-4336-8627-9123B9144D80}" type="slidenum">
              <a:rPr lang="en-GB" smtClean="0"/>
              <a:pPr rtl="0"/>
              <a:t>2</a:t>
            </a:fld>
            <a:endParaRPr lang="en-GB"/>
          </a:p>
        </p:txBody>
      </p:sp>
    </p:spTree>
    <p:extLst>
      <p:ext uri="{BB962C8B-B14F-4D97-AF65-F5344CB8AC3E}">
        <p14:creationId xmlns:p14="http://schemas.microsoft.com/office/powerpoint/2010/main" val="1482028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B97F24A-32CE-4C1C-A50D-3016B394DCF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A823CD-0CF4-BDE5-D7EF-D2C9D0B39E08}"/>
              </a:ext>
            </a:extLst>
          </p:cNvPr>
          <p:cNvSpPr>
            <a:spLocks noGrp="1"/>
          </p:cNvSpPr>
          <p:nvPr>
            <p:ph type="title"/>
          </p:nvPr>
        </p:nvSpPr>
        <p:spPr>
          <a:xfrm>
            <a:off x="630936" y="639520"/>
            <a:ext cx="3429000" cy="1719072"/>
          </a:xfrm>
        </p:spPr>
        <p:txBody>
          <a:bodyPr anchor="b">
            <a:normAutofit fontScale="90000"/>
          </a:bodyPr>
          <a:lstStyle/>
          <a:p>
            <a:r>
              <a:rPr lang="en-GB" sz="3000"/>
              <a:t>What does achievement mean for our students?</a:t>
            </a:r>
          </a:p>
        </p:txBody>
      </p:sp>
      <p:sp>
        <p:nvSpPr>
          <p:cNvPr id="12"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0D49F5F-5689-4A69-DD6A-3F8D4E54955E}"/>
              </a:ext>
            </a:extLst>
          </p:cNvPr>
          <p:cNvSpPr>
            <a:spLocks noGrp="1"/>
          </p:cNvSpPr>
          <p:nvPr>
            <p:ph idx="1"/>
          </p:nvPr>
        </p:nvSpPr>
        <p:spPr>
          <a:xfrm>
            <a:off x="630936" y="2807208"/>
            <a:ext cx="3429000" cy="3410712"/>
          </a:xfrm>
        </p:spPr>
        <p:txBody>
          <a:bodyPr anchor="t">
            <a:normAutofit/>
          </a:bodyPr>
          <a:lstStyle/>
          <a:p>
            <a:pPr marL="0" indent="0">
              <a:buNone/>
            </a:pPr>
            <a:r>
              <a:rPr lang="en-GB" sz="2200"/>
              <a:t>Achievement is showing my daughter that it is possible</a:t>
            </a:r>
          </a:p>
        </p:txBody>
      </p:sp>
      <p:pic>
        <p:nvPicPr>
          <p:cNvPr id="5" name="Picture 4">
            <a:extLst>
              <a:ext uri="{FF2B5EF4-FFF2-40B4-BE49-F238E27FC236}">
                <a16:creationId xmlns:a16="http://schemas.microsoft.com/office/drawing/2014/main" id="{1552C4DC-4463-BCFC-9C10-06A4827CAA52}"/>
              </a:ext>
            </a:extLst>
          </p:cNvPr>
          <p:cNvPicPr>
            <a:picLocks noChangeAspect="1"/>
          </p:cNvPicPr>
          <p:nvPr/>
        </p:nvPicPr>
        <p:blipFill>
          <a:blip r:embed="rId2"/>
          <a:stretch>
            <a:fillRect/>
          </a:stretch>
        </p:blipFill>
        <p:spPr>
          <a:xfrm>
            <a:off x="4654296" y="1133513"/>
            <a:ext cx="6903720" cy="4590973"/>
          </a:xfrm>
          <a:prstGeom prst="rect">
            <a:avLst/>
          </a:prstGeom>
        </p:spPr>
      </p:pic>
    </p:spTree>
    <p:extLst>
      <p:ext uri="{BB962C8B-B14F-4D97-AF65-F5344CB8AC3E}">
        <p14:creationId xmlns:p14="http://schemas.microsoft.com/office/powerpoint/2010/main" val="2177108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75D21-D98D-48CC-F66A-D946ADAD066F}"/>
              </a:ext>
            </a:extLst>
          </p:cNvPr>
          <p:cNvSpPr>
            <a:spLocks noGrp="1"/>
          </p:cNvSpPr>
          <p:nvPr>
            <p:ph type="title"/>
          </p:nvPr>
        </p:nvSpPr>
        <p:spPr/>
        <p:txBody>
          <a:bodyPr/>
          <a:lstStyle/>
          <a:p>
            <a:r>
              <a:rPr lang="en-GB" dirty="0"/>
              <a:t>Supporting student’s achievements as teachers</a:t>
            </a:r>
          </a:p>
        </p:txBody>
      </p:sp>
      <p:sp>
        <p:nvSpPr>
          <p:cNvPr id="3" name="Content Placeholder 2">
            <a:extLst>
              <a:ext uri="{FF2B5EF4-FFF2-40B4-BE49-F238E27FC236}">
                <a16:creationId xmlns:a16="http://schemas.microsoft.com/office/drawing/2014/main" id="{6A710DDD-F540-3C64-1C5F-481541C063CC}"/>
              </a:ext>
            </a:extLst>
          </p:cNvPr>
          <p:cNvSpPr>
            <a:spLocks noGrp="1"/>
          </p:cNvSpPr>
          <p:nvPr>
            <p:ph idx="1"/>
          </p:nvPr>
        </p:nvSpPr>
        <p:spPr/>
        <p:txBody>
          <a:bodyPr>
            <a:normAutofit fontScale="92500" lnSpcReduction="10000"/>
          </a:bodyPr>
          <a:lstStyle/>
          <a:p>
            <a:pPr marL="0" indent="0">
              <a:buNone/>
            </a:pPr>
            <a:r>
              <a:rPr lang="en-GB" dirty="0"/>
              <a:t>Promoting and fostering a more competitive environment.</a:t>
            </a:r>
          </a:p>
          <a:p>
            <a:pPr marL="0" indent="0">
              <a:buNone/>
            </a:pPr>
            <a:endParaRPr lang="en-GB" dirty="0"/>
          </a:p>
          <a:p>
            <a:pPr marL="0" indent="0">
              <a:buNone/>
            </a:pPr>
            <a:r>
              <a:rPr lang="en-GB" dirty="0"/>
              <a:t>Evaluation.</a:t>
            </a:r>
          </a:p>
          <a:p>
            <a:pPr marL="0" indent="0">
              <a:buNone/>
            </a:pPr>
            <a:endParaRPr lang="en-GB" dirty="0"/>
          </a:p>
          <a:p>
            <a:pPr marL="0" indent="0">
              <a:buNone/>
            </a:pPr>
            <a:r>
              <a:rPr lang="en-GB" dirty="0"/>
              <a:t>Grouping practice.</a:t>
            </a:r>
          </a:p>
          <a:p>
            <a:pPr marL="0" indent="0">
              <a:buNone/>
            </a:pPr>
            <a:endParaRPr lang="en-GB" dirty="0"/>
          </a:p>
          <a:p>
            <a:pPr marL="0" indent="0">
              <a:buNone/>
            </a:pPr>
            <a:r>
              <a:rPr lang="en-GB" dirty="0"/>
              <a:t>Reward structures.</a:t>
            </a:r>
          </a:p>
          <a:p>
            <a:pPr marL="0" indent="0">
              <a:buNone/>
            </a:pPr>
            <a:endParaRPr lang="en-GB" dirty="0"/>
          </a:p>
          <a:p>
            <a:pPr marL="0" indent="0">
              <a:buNone/>
            </a:pPr>
            <a:r>
              <a:rPr lang="en-GB" dirty="0"/>
              <a:t>Understand what motivates the student!!!</a:t>
            </a:r>
          </a:p>
        </p:txBody>
      </p:sp>
    </p:spTree>
    <p:extLst>
      <p:ext uri="{BB962C8B-B14F-4D97-AF65-F5344CB8AC3E}">
        <p14:creationId xmlns:p14="http://schemas.microsoft.com/office/powerpoint/2010/main" val="1570601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36EF7-11CD-078C-5082-415C642C2D71}"/>
              </a:ext>
            </a:extLst>
          </p:cNvPr>
          <p:cNvSpPr>
            <a:spLocks noGrp="1"/>
          </p:cNvSpPr>
          <p:nvPr>
            <p:ph type="title"/>
          </p:nvPr>
        </p:nvSpPr>
        <p:spPr/>
        <p:txBody>
          <a:bodyPr/>
          <a:lstStyle/>
          <a:p>
            <a:r>
              <a:rPr lang="en-GB" dirty="0">
                <a:solidFill>
                  <a:schemeClr val="accent1">
                    <a:lumMod val="50000"/>
                  </a:schemeClr>
                </a:solidFill>
              </a:rPr>
              <a:t>References </a:t>
            </a:r>
          </a:p>
        </p:txBody>
      </p:sp>
      <p:sp>
        <p:nvSpPr>
          <p:cNvPr id="3" name="Content Placeholder 2">
            <a:extLst>
              <a:ext uri="{FF2B5EF4-FFF2-40B4-BE49-F238E27FC236}">
                <a16:creationId xmlns:a16="http://schemas.microsoft.com/office/drawing/2014/main" id="{CE87D987-2131-F475-556D-96278AD134B1}"/>
              </a:ext>
            </a:extLst>
          </p:cNvPr>
          <p:cNvSpPr>
            <a:spLocks noGrp="1"/>
          </p:cNvSpPr>
          <p:nvPr>
            <p:ph idx="1"/>
          </p:nvPr>
        </p:nvSpPr>
        <p:spPr/>
        <p:txBody>
          <a:bodyPr>
            <a:normAutofit fontScale="47500" lnSpcReduction="20000"/>
          </a:bodyPr>
          <a:lstStyle/>
          <a:p>
            <a:pPr algn="just">
              <a:lnSpc>
                <a:spcPct val="115000"/>
              </a:lnSpc>
              <a:spcAft>
                <a:spcPts val="800"/>
              </a:spcAft>
            </a:pP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Dillon, J. (2007). Reflections on widening participation policy: macro influences and micro implications.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Widening Participation and Lifelong Learning</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9</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(2), 16–25.</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Hardin, C. J. (2008). Adult students in higher education: A portrait of transitions.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New Directions for Higher Education</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2008</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(144), 49–57.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3"/>
              </a:rPr>
              <a:t>https://doi.org/10.1002/he.325</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Henderson, H. (2020). Local students in higher education cold spots: placed possible selves and college-based higher education.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Journal of Vocational Education &amp; Training</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72</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(4), 608–608.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4"/>
              </a:rPr>
              <a:t>https://doi.org/10.1080/13636820.2020.1771090</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u="sng"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Janke, S., &amp; </a:t>
            </a:r>
            <a:r>
              <a:rPr lang="en-GB" sz="2800" u="sng" kern="100" dirty="0" err="1">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Dickhäuser</a:t>
            </a:r>
            <a:r>
              <a:rPr lang="en-GB" sz="2800" u="sng"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O. (2019). </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A neglected tenet of achievement goal theory: Associations between life aspirations and achievement goal orientations.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Personality and Individual Differences</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142</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90–99.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5"/>
              </a:rPr>
              <a:t>https://doi.org/10.1016/j.paid.2019.01.038</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err="1">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Koltko</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-Rivera, M. E. (2006). Rediscovering the Later Version of Maslow’s Hierarchy of Needs: Self-Transcendence and Opportunities for Theory, Research, and Unification.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Review of General Psychology</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10</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(4), 302–317.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6"/>
              </a:rPr>
              <a:t>https://doi.org/10.1037/1089-2680.10.4.302</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err="1">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Ronis</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D. L., Hansen, R. D., &amp; O’Leary, V. E. (1983). Understanding the meaning of achievement attributions: A test of derived locus and stability scores.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Journal of Personality and Social Psychology</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44</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(4), 702–711.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7"/>
              </a:rPr>
              <a:t>https://doi.org/10.1037/0022-3514.44.4.702</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297217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097BA-22DC-9E16-38F9-77836F60E341}"/>
              </a:ext>
            </a:extLst>
          </p:cNvPr>
          <p:cNvSpPr>
            <a:spLocks noGrp="1"/>
          </p:cNvSpPr>
          <p:nvPr>
            <p:ph type="title"/>
          </p:nvPr>
        </p:nvSpPr>
        <p:spPr/>
        <p:txBody>
          <a:bodyPr/>
          <a:lstStyle/>
          <a:p>
            <a:r>
              <a:rPr lang="en-GB" dirty="0"/>
              <a:t>References </a:t>
            </a:r>
          </a:p>
        </p:txBody>
      </p:sp>
      <p:sp>
        <p:nvSpPr>
          <p:cNvPr id="3" name="Content Placeholder 2">
            <a:extLst>
              <a:ext uri="{FF2B5EF4-FFF2-40B4-BE49-F238E27FC236}">
                <a16:creationId xmlns:a16="http://schemas.microsoft.com/office/drawing/2014/main" id="{A0C93A55-C37B-CB22-D565-40D965D05D9A}"/>
              </a:ext>
            </a:extLst>
          </p:cNvPr>
          <p:cNvSpPr>
            <a:spLocks noGrp="1"/>
          </p:cNvSpPr>
          <p:nvPr>
            <p:ph idx="1"/>
          </p:nvPr>
        </p:nvSpPr>
        <p:spPr/>
        <p:txBody>
          <a:bodyPr>
            <a:normAutofit fontScale="55000" lnSpcReduction="20000"/>
          </a:bodyPr>
          <a:lstStyle/>
          <a:p>
            <a:pPr algn="just">
              <a:lnSpc>
                <a:spcPct val="115000"/>
              </a:lnSpc>
              <a:spcAft>
                <a:spcPts val="800"/>
              </a:spcAft>
            </a:pPr>
            <a:r>
              <a:rPr lang="it-IT"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Saoudi, K., Chroqui, R., &amp; Okar, C. (2020). </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Student Achievement in Moroccan Student Achievement in Moroccan Educational Reforms: A Significant Gap Between Aspired Outcomes and Current Practices.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Interchange (Toronto. 1984)</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51</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(2), 117–136.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2"/>
              </a:rPr>
              <a:t>https://doi.org/10.1007/s10780-019-09380-2</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err="1">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Sellar</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S., &amp; </a:t>
            </a:r>
            <a:r>
              <a:rPr lang="en-GB" sz="2800" kern="100" dirty="0" err="1">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Storan</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J. (2013). “There was something about aspiration”: Widening participation policy affects in England and Australia.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Journal of Adult and Continuing Education</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19</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(2), 45–65.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3"/>
              </a:rPr>
              <a:t>https://doi.org/10.7227/JACE.19.2.4</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Shim, S. S., Cho, Y., &amp; Cassady, J. (2013). Goal Structures: The Role of Teachers’ Achievement Goals and Theories of Intelligence.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The Journal of Experimental Education</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81</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(1), 84–104.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4"/>
              </a:rPr>
              <a:t>https://doi.org/10.1080/00220973.2011.635168</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err="1">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Wiggan</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G. (2014). Student Achievement for Whom? High-performing and Still ‘Playing the Game,’ the Meaning of School Achievement Among High Achieving African American Students.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The Urban Review</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46</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(3), 476–492.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5"/>
              </a:rPr>
              <a:t>https://doi.org/10.1007/s11256-014-0300-y</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pP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Wolters, C. A. (2004). Advancing Achievement Goal Theory: Using Goal Structures and Goal Orientations to Predict Students’ Motivation, Cognition, and Achievement.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Journal of Educational Psychology</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 </a:t>
            </a:r>
            <a:r>
              <a:rPr lang="en-GB" sz="2800" i="1"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96</a:t>
            </a:r>
            <a:r>
              <a:rPr lang="en-GB" sz="2800" kern="100" dirty="0">
                <a:solidFill>
                  <a:srgbClr val="3A3A3A"/>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rPr>
              <a:t>(2), 236–250. </a:t>
            </a:r>
            <a:r>
              <a:rPr lang="en-GB" sz="2800" u="sng" kern="100" dirty="0">
                <a:solidFill>
                  <a:srgbClr val="467886"/>
                </a:solidFill>
                <a:effectLst/>
                <a:highlight>
                  <a:srgbClr val="FFFFFF"/>
                </a:highlight>
                <a:latin typeface="Arial" panose="020B0604020202020204" pitchFamily="34" charset="0"/>
                <a:ea typeface="Aptos" panose="020B0004020202020204" pitchFamily="34" charset="0"/>
                <a:cs typeface="Times New Roman" panose="02020603050405020304" pitchFamily="18" charset="0"/>
                <a:hlinkClick r:id="rId6"/>
              </a:rPr>
              <a:t>https://doi.org/10.1037/0022-0663.96.2.236</a:t>
            </a:r>
            <a:endParaRPr lang="en-GB" sz="2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392912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7AF77C5-CB95-E67E-CC42-79744B2E16E7}"/>
              </a:ext>
            </a:extLst>
          </p:cNvPr>
          <p:cNvSpPr>
            <a:spLocks noGrp="1"/>
          </p:cNvSpPr>
          <p:nvPr>
            <p:ph type="title"/>
          </p:nvPr>
        </p:nvSpPr>
        <p:spPr/>
        <p:txBody>
          <a:bodyPr/>
          <a:lstStyle/>
          <a:p>
            <a:r>
              <a:rPr lang="en-GB" dirty="0"/>
              <a:t>Introduction</a:t>
            </a:r>
          </a:p>
        </p:txBody>
      </p:sp>
      <p:sp>
        <p:nvSpPr>
          <p:cNvPr id="8" name="Content Placeholder 7">
            <a:extLst>
              <a:ext uri="{FF2B5EF4-FFF2-40B4-BE49-F238E27FC236}">
                <a16:creationId xmlns:a16="http://schemas.microsoft.com/office/drawing/2014/main" id="{0AED0825-BA5D-D002-D65B-4C2F7ECAF08B}"/>
              </a:ext>
            </a:extLst>
          </p:cNvPr>
          <p:cNvSpPr>
            <a:spLocks noGrp="1"/>
          </p:cNvSpPr>
          <p:nvPr>
            <p:ph idx="1"/>
          </p:nvPr>
        </p:nvSpPr>
        <p:spPr/>
        <p:txBody>
          <a:bodyPr>
            <a:normAutofit fontScale="85000" lnSpcReduction="20000"/>
          </a:bodyPr>
          <a:lstStyle/>
          <a:p>
            <a:pPr marL="0" indent="0">
              <a:lnSpc>
                <a:spcPct val="150000"/>
              </a:lnSpc>
              <a:buNone/>
            </a:pPr>
            <a:r>
              <a:rPr lang="en-GB" dirty="0"/>
              <a:t>College-based higher education is centred on widening participation and enabling a sense of community, attracting a group referred to as ‘local students by Henderson (2020). </a:t>
            </a:r>
          </a:p>
          <a:p>
            <a:pPr marL="0" indent="0">
              <a:lnSpc>
                <a:spcPct val="150000"/>
              </a:lnSpc>
              <a:buNone/>
            </a:pPr>
            <a:endParaRPr lang="en-GB" dirty="0"/>
          </a:p>
          <a:p>
            <a:pPr marL="0" indent="0">
              <a:lnSpc>
                <a:spcPct val="150000"/>
              </a:lnSpc>
              <a:buNone/>
            </a:pPr>
            <a:r>
              <a:rPr lang="en-GB" dirty="0"/>
              <a:t>CBHE is aimed at embedding work-based learning locally to give students an alternative learning opportunity in a familiar location.</a:t>
            </a:r>
          </a:p>
        </p:txBody>
      </p:sp>
    </p:spTree>
    <p:extLst>
      <p:ext uri="{BB962C8B-B14F-4D97-AF65-F5344CB8AC3E}">
        <p14:creationId xmlns:p14="http://schemas.microsoft.com/office/powerpoint/2010/main" val="179194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DCFA1-12C9-886A-C01A-2AD454EE8C9C}"/>
              </a:ext>
            </a:extLst>
          </p:cNvPr>
          <p:cNvSpPr>
            <a:spLocks noGrp="1"/>
          </p:cNvSpPr>
          <p:nvPr>
            <p:ph type="title"/>
          </p:nvPr>
        </p:nvSpPr>
        <p:spPr/>
        <p:txBody>
          <a:bodyPr/>
          <a:lstStyle/>
          <a:p>
            <a:r>
              <a:rPr lang="en-GB" dirty="0"/>
              <a:t>Widening Participation agenda, CBHE student and achievement.</a:t>
            </a:r>
          </a:p>
        </p:txBody>
      </p:sp>
      <p:sp>
        <p:nvSpPr>
          <p:cNvPr id="3" name="Content Placeholder 2">
            <a:extLst>
              <a:ext uri="{FF2B5EF4-FFF2-40B4-BE49-F238E27FC236}">
                <a16:creationId xmlns:a16="http://schemas.microsoft.com/office/drawing/2014/main" id="{F4EF1F2C-5705-0540-5317-A2730C7EB718}"/>
              </a:ext>
            </a:extLst>
          </p:cNvPr>
          <p:cNvSpPr>
            <a:spLocks noGrp="1"/>
          </p:cNvSpPr>
          <p:nvPr>
            <p:ph idx="1"/>
          </p:nvPr>
        </p:nvSpPr>
        <p:spPr/>
        <p:txBody>
          <a:bodyPr/>
          <a:lstStyle/>
          <a:p>
            <a:pPr marL="0" indent="0">
              <a:lnSpc>
                <a:spcPct val="150000"/>
              </a:lnSpc>
              <a:buNone/>
            </a:pPr>
            <a:r>
              <a:rPr lang="en-GB" dirty="0"/>
              <a:t>For students in the widening participation agenda, achievement goes beyond self-perception or imagination of who one is or who one could become, it is the realisation of whom one has become, what one can now do and their self-confidence.</a:t>
            </a:r>
          </a:p>
        </p:txBody>
      </p:sp>
    </p:spTree>
    <p:extLst>
      <p:ext uri="{BB962C8B-B14F-4D97-AF65-F5344CB8AC3E}">
        <p14:creationId xmlns:p14="http://schemas.microsoft.com/office/powerpoint/2010/main" val="3078904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58F99-E4CF-679F-75C3-6208FE0E31A8}"/>
              </a:ext>
            </a:extLst>
          </p:cNvPr>
          <p:cNvSpPr>
            <a:spLocks noGrp="1"/>
          </p:cNvSpPr>
          <p:nvPr>
            <p:ph type="title"/>
          </p:nvPr>
        </p:nvSpPr>
        <p:spPr/>
        <p:txBody>
          <a:bodyPr/>
          <a:lstStyle/>
          <a:p>
            <a:r>
              <a:rPr lang="en-GB" dirty="0"/>
              <a:t>Widening participation and the CBHE student</a:t>
            </a:r>
          </a:p>
        </p:txBody>
      </p:sp>
      <p:sp>
        <p:nvSpPr>
          <p:cNvPr id="3" name="Content Placeholder 2">
            <a:extLst>
              <a:ext uri="{FF2B5EF4-FFF2-40B4-BE49-F238E27FC236}">
                <a16:creationId xmlns:a16="http://schemas.microsoft.com/office/drawing/2014/main" id="{F7ECB5D1-72B7-182B-791E-CCCE635AA661}"/>
              </a:ext>
            </a:extLst>
          </p:cNvPr>
          <p:cNvSpPr>
            <a:spLocks noGrp="1"/>
          </p:cNvSpPr>
          <p:nvPr>
            <p:ph idx="1"/>
          </p:nvPr>
        </p:nvSpPr>
        <p:spPr/>
        <p:txBody>
          <a:bodyPr>
            <a:normAutofit fontScale="92500" lnSpcReduction="10000"/>
          </a:bodyPr>
          <a:lstStyle/>
          <a:p>
            <a:pPr marL="0" indent="0">
              <a:buNone/>
            </a:pPr>
            <a:r>
              <a:rPr lang="en-GB" b="1" dirty="0"/>
              <a:t>Macro analysis: </a:t>
            </a:r>
            <a:r>
              <a:rPr lang="en-GB" dirty="0"/>
              <a:t>(Gibbs, 2001; Thomas, 2001; </a:t>
            </a:r>
            <a:r>
              <a:rPr lang="en-GB" dirty="0" err="1"/>
              <a:t>Levidow</a:t>
            </a:r>
            <a:r>
              <a:rPr lang="en-GB" dirty="0"/>
              <a:t>, 2002; Elliott, 2003).</a:t>
            </a:r>
          </a:p>
          <a:p>
            <a:pPr marL="0" indent="0">
              <a:buNone/>
            </a:pPr>
            <a:endParaRPr lang="en-GB" dirty="0"/>
          </a:p>
          <a:p>
            <a:pPr marL="0" indent="0">
              <a:buNone/>
            </a:pPr>
            <a:r>
              <a:rPr lang="en-GB" b="1" dirty="0" err="1"/>
              <a:t>Meso</a:t>
            </a:r>
            <a:r>
              <a:rPr lang="en-GB" b="1" dirty="0"/>
              <a:t> analysis: </a:t>
            </a:r>
            <a:r>
              <a:rPr lang="en-GB" dirty="0"/>
              <a:t>(Watt and Paterson, 2000; HEFCE, 2002; Johnson and Deem, 2003; Lall et al., 2003; O’Hara and Bingham, 2004).</a:t>
            </a:r>
          </a:p>
          <a:p>
            <a:pPr marL="0" indent="0">
              <a:buNone/>
            </a:pPr>
            <a:endParaRPr lang="en-GB" dirty="0"/>
          </a:p>
          <a:p>
            <a:pPr marL="0" indent="0">
              <a:buNone/>
            </a:pPr>
            <a:r>
              <a:rPr lang="en-GB" b="1" dirty="0"/>
              <a:t>Micro analysis: </a:t>
            </a:r>
            <a:r>
              <a:rPr lang="en-GB" dirty="0"/>
              <a:t>(Forsyth and Furlong, 2000; Christie et al., 2001; Connor, 2001; Marks et al., 2003; Read &amp; </a:t>
            </a:r>
            <a:r>
              <a:rPr lang="en-GB" dirty="0" err="1"/>
              <a:t>Leathwood</a:t>
            </a:r>
            <a:r>
              <a:rPr lang="en-GB" dirty="0"/>
              <a:t>, 2003; Universities UK, 2003; Callender &amp; Jackson, 2005).</a:t>
            </a:r>
          </a:p>
        </p:txBody>
      </p:sp>
    </p:spTree>
    <p:extLst>
      <p:ext uri="{BB962C8B-B14F-4D97-AF65-F5344CB8AC3E}">
        <p14:creationId xmlns:p14="http://schemas.microsoft.com/office/powerpoint/2010/main" val="40980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170BF-4551-5B1D-5D7D-D5C5B5E64BF0}"/>
              </a:ext>
            </a:extLst>
          </p:cNvPr>
          <p:cNvSpPr>
            <a:spLocks noGrp="1"/>
          </p:cNvSpPr>
          <p:nvPr>
            <p:ph type="title"/>
          </p:nvPr>
        </p:nvSpPr>
        <p:spPr/>
        <p:txBody>
          <a:bodyPr/>
          <a:lstStyle/>
          <a:p>
            <a:r>
              <a:rPr lang="en-GB" dirty="0"/>
              <a:t>Challenges/Barriers</a:t>
            </a:r>
          </a:p>
        </p:txBody>
      </p:sp>
      <p:sp>
        <p:nvSpPr>
          <p:cNvPr id="3" name="Content Placeholder 2">
            <a:extLst>
              <a:ext uri="{FF2B5EF4-FFF2-40B4-BE49-F238E27FC236}">
                <a16:creationId xmlns:a16="http://schemas.microsoft.com/office/drawing/2014/main" id="{3753B32C-691E-9CAB-061A-2C484A42FF8A}"/>
              </a:ext>
            </a:extLst>
          </p:cNvPr>
          <p:cNvSpPr>
            <a:spLocks noGrp="1"/>
          </p:cNvSpPr>
          <p:nvPr>
            <p:ph idx="1"/>
          </p:nvPr>
        </p:nvSpPr>
        <p:spPr/>
        <p:txBody>
          <a:bodyPr/>
          <a:lstStyle/>
          <a:p>
            <a:pPr marL="0" indent="0">
              <a:lnSpc>
                <a:spcPct val="150000"/>
              </a:lnSpc>
              <a:buNone/>
            </a:pPr>
            <a:r>
              <a:rPr lang="en-GB" dirty="0"/>
              <a:t>Adult learners experience different barriers or challenges in their pursuit of higher education. These challenges range from situational, institutional, psychological, and educational (Hardin, 2008). </a:t>
            </a:r>
          </a:p>
        </p:txBody>
      </p:sp>
    </p:spTree>
    <p:extLst>
      <p:ext uri="{BB962C8B-B14F-4D97-AF65-F5344CB8AC3E}">
        <p14:creationId xmlns:p14="http://schemas.microsoft.com/office/powerpoint/2010/main" val="3278389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10C48-D8B1-F49A-08DB-6084AE84CEBA}"/>
              </a:ext>
            </a:extLst>
          </p:cNvPr>
          <p:cNvSpPr>
            <a:spLocks noGrp="1"/>
          </p:cNvSpPr>
          <p:nvPr>
            <p:ph type="title"/>
          </p:nvPr>
        </p:nvSpPr>
        <p:spPr>
          <a:xfrm>
            <a:off x="838200" y="365126"/>
            <a:ext cx="10515600" cy="745218"/>
          </a:xfrm>
        </p:spPr>
        <p:txBody>
          <a:bodyPr/>
          <a:lstStyle/>
          <a:p>
            <a:r>
              <a:rPr lang="en-GB" dirty="0"/>
              <a:t>Challenges/Barriers</a:t>
            </a:r>
          </a:p>
        </p:txBody>
      </p:sp>
      <p:sp>
        <p:nvSpPr>
          <p:cNvPr id="3" name="Content Placeholder 2">
            <a:extLst>
              <a:ext uri="{FF2B5EF4-FFF2-40B4-BE49-F238E27FC236}">
                <a16:creationId xmlns:a16="http://schemas.microsoft.com/office/drawing/2014/main" id="{8773B9B7-9079-8B00-044F-DEB3ED84AA60}"/>
              </a:ext>
            </a:extLst>
          </p:cNvPr>
          <p:cNvSpPr>
            <a:spLocks noGrp="1"/>
          </p:cNvSpPr>
          <p:nvPr>
            <p:ph idx="1"/>
          </p:nvPr>
        </p:nvSpPr>
        <p:spPr>
          <a:xfrm>
            <a:off x="838200" y="1306286"/>
            <a:ext cx="10515600" cy="4870677"/>
          </a:xfrm>
        </p:spPr>
        <p:txBody>
          <a:bodyPr>
            <a:normAutofit fontScale="85000" lnSpcReduction="10000"/>
          </a:bodyPr>
          <a:lstStyle/>
          <a:p>
            <a:pPr marL="0" indent="0">
              <a:lnSpc>
                <a:spcPct val="150000"/>
              </a:lnSpc>
              <a:buNone/>
            </a:pPr>
            <a:r>
              <a:rPr lang="en-GB" dirty="0"/>
              <a:t>Meeting the needs of students from diverse backgrounds.</a:t>
            </a:r>
          </a:p>
          <a:p>
            <a:pPr marL="0" indent="0">
              <a:lnSpc>
                <a:spcPct val="150000"/>
              </a:lnSpc>
              <a:buNone/>
            </a:pPr>
            <a:r>
              <a:rPr lang="en-GB" dirty="0"/>
              <a:t>Chronic underfunding: deficient in the resources needed to support widening participation.</a:t>
            </a:r>
          </a:p>
          <a:p>
            <a:pPr marL="0" indent="0">
              <a:lnSpc>
                <a:spcPct val="150000"/>
              </a:lnSpc>
              <a:buNone/>
            </a:pPr>
            <a:r>
              <a:rPr lang="en-GB" dirty="0"/>
              <a:t>Retention and progression: experienced with nontraditional students. </a:t>
            </a:r>
          </a:p>
          <a:p>
            <a:pPr marL="0" indent="0">
              <a:lnSpc>
                <a:spcPct val="150000"/>
              </a:lnSpc>
              <a:buNone/>
            </a:pPr>
            <a:r>
              <a:rPr lang="en-GB" dirty="0"/>
              <a:t>Access: the ratio of people who can access higher education from the higher social classes compared to lower social classes is 2:1. Dillon (2007).</a:t>
            </a:r>
          </a:p>
        </p:txBody>
      </p:sp>
    </p:spTree>
    <p:extLst>
      <p:ext uri="{BB962C8B-B14F-4D97-AF65-F5344CB8AC3E}">
        <p14:creationId xmlns:p14="http://schemas.microsoft.com/office/powerpoint/2010/main" val="4250192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useBgFill="1">
        <p:nvSpPr>
          <p:cNvPr id="44"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45" name="Rectangle 44">
            <a:extLst>
              <a:ext uri="{FF2B5EF4-FFF2-40B4-BE49-F238E27FC236}">
                <a16:creationId xmlns:a16="http://schemas.microsoft.com/office/drawing/2014/main" id="{E81BF4F6-F2CF-4984-9D14-D6966D92F9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64D2F19A-53E3-C773-CE73-5DE15800A234}"/>
              </a:ext>
            </a:extLst>
          </p:cNvPr>
          <p:cNvSpPr>
            <a:spLocks noGrp="1"/>
          </p:cNvSpPr>
          <p:nvPr>
            <p:ph type="title"/>
          </p:nvPr>
        </p:nvSpPr>
        <p:spPr>
          <a:xfrm>
            <a:off x="761803" y="350196"/>
            <a:ext cx="4646904" cy="1624520"/>
          </a:xfrm>
        </p:spPr>
        <p:txBody>
          <a:bodyPr anchor="ctr">
            <a:normAutofit/>
          </a:bodyPr>
          <a:lstStyle/>
          <a:p>
            <a:r>
              <a:rPr lang="en-GB" sz="4000"/>
              <a:t>Definitions of Achievement</a:t>
            </a:r>
          </a:p>
        </p:txBody>
      </p:sp>
      <p:sp>
        <p:nvSpPr>
          <p:cNvPr id="11" name="Content Placeholder 10">
            <a:extLst>
              <a:ext uri="{FF2B5EF4-FFF2-40B4-BE49-F238E27FC236}">
                <a16:creationId xmlns:a16="http://schemas.microsoft.com/office/drawing/2014/main" id="{101BAC5D-2755-5D76-F6EA-D9DDB2EC6175}"/>
              </a:ext>
            </a:extLst>
          </p:cNvPr>
          <p:cNvSpPr>
            <a:spLocks noGrp="1"/>
          </p:cNvSpPr>
          <p:nvPr>
            <p:ph idx="1"/>
          </p:nvPr>
        </p:nvSpPr>
        <p:spPr>
          <a:xfrm>
            <a:off x="761802" y="2743200"/>
            <a:ext cx="4646905" cy="3613149"/>
          </a:xfrm>
        </p:spPr>
        <p:txBody>
          <a:bodyPr anchor="ctr">
            <a:normAutofit lnSpcReduction="10000"/>
          </a:bodyPr>
          <a:lstStyle/>
          <a:p>
            <a:pPr marL="0" indent="0">
              <a:buNone/>
            </a:pPr>
            <a:r>
              <a:rPr lang="en-GB" sz="2000" dirty="0"/>
              <a:t>Meeting the norms of standardized measures and end-of-course testing related to the Common Core.</a:t>
            </a:r>
          </a:p>
          <a:p>
            <a:pPr marL="0" indent="0">
              <a:buNone/>
            </a:pPr>
            <a:endParaRPr lang="en-GB" sz="2000" dirty="0"/>
          </a:p>
          <a:p>
            <a:pPr marL="0" indent="0">
              <a:buNone/>
            </a:pPr>
            <a:r>
              <a:rPr lang="en-GB" sz="2000" dirty="0"/>
              <a:t>Social dimensions such as community involvement and personal growth and development</a:t>
            </a:r>
          </a:p>
          <a:p>
            <a:pPr marL="0" indent="0">
              <a:buNone/>
            </a:pPr>
            <a:endParaRPr lang="en-GB" sz="2000" dirty="0"/>
          </a:p>
          <a:p>
            <a:pPr marL="0" indent="0">
              <a:buNone/>
            </a:pPr>
            <a:r>
              <a:rPr lang="en-GB" sz="2000" dirty="0"/>
              <a:t>(</a:t>
            </a:r>
            <a:r>
              <a:rPr lang="en-GB" sz="2000" dirty="0" err="1"/>
              <a:t>Wiggan</a:t>
            </a:r>
            <a:r>
              <a:rPr lang="en-GB" sz="2000" dirty="0"/>
              <a:t>, 2014)</a:t>
            </a:r>
            <a:endParaRPr lang="en-US" sz="2000" dirty="0"/>
          </a:p>
        </p:txBody>
      </p:sp>
      <p:pic>
        <p:nvPicPr>
          <p:cNvPr id="7" name="Content Placeholder 6" descr="A group of people walking outside a building&#10;&#10;Description automatically generated">
            <a:extLst>
              <a:ext uri="{FF2B5EF4-FFF2-40B4-BE49-F238E27FC236}">
                <a16:creationId xmlns:a16="http://schemas.microsoft.com/office/drawing/2014/main" id="{6529992D-2824-8A07-DA7E-D3321FAAF52A}"/>
              </a:ext>
            </a:extLst>
          </p:cNvPr>
          <p:cNvPicPr>
            <a:picLocks noChangeAspect="1"/>
          </p:cNvPicPr>
          <p:nvPr/>
        </p:nvPicPr>
        <p:blipFill rotWithShape="1">
          <a:blip r:embed="rId2"/>
          <a:srcRect l="24359" r="2" b="2"/>
          <a:stretch/>
        </p:blipFill>
        <p:spPr>
          <a:xfrm>
            <a:off x="6096000" y="1"/>
            <a:ext cx="6102825" cy="6858000"/>
          </a:xfrm>
          <a:prstGeom prst="rect">
            <a:avLst/>
          </a:prstGeom>
        </p:spPr>
      </p:pic>
    </p:spTree>
    <p:extLst>
      <p:ext uri="{BB962C8B-B14F-4D97-AF65-F5344CB8AC3E}">
        <p14:creationId xmlns:p14="http://schemas.microsoft.com/office/powerpoint/2010/main" val="336715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animEffect transition="in" filter="fade">
                                      <p:cBhvr>
                                        <p:cTn id="14" dur="1000"/>
                                        <p:tgtEl>
                                          <p:spTgt spid="11">
                                            <p:txEl>
                                              <p:pRg st="2" end="2"/>
                                            </p:txEl>
                                          </p:spTgt>
                                        </p:tgtEl>
                                      </p:cBhvr>
                                    </p:animEffect>
                                    <p:anim calcmode="lin" valueType="num">
                                      <p:cBhvr>
                                        <p:cTn id="15"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fade">
                                      <p:cBhvr>
                                        <p:cTn id="19" dur="1000"/>
                                        <p:tgtEl>
                                          <p:spTgt spid="11">
                                            <p:txEl>
                                              <p:pRg st="4" end="4"/>
                                            </p:txEl>
                                          </p:spTgt>
                                        </p:tgtEl>
                                      </p:cBhvr>
                                    </p:animEffect>
                                    <p:anim calcmode="lin" valueType="num">
                                      <p:cBhvr>
                                        <p:cTn id="20"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1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40E04-BED2-C1BA-6CFF-736809EC7630}"/>
              </a:ext>
            </a:extLst>
          </p:cNvPr>
          <p:cNvSpPr>
            <a:spLocks noGrp="1"/>
          </p:cNvSpPr>
          <p:nvPr>
            <p:ph type="title"/>
          </p:nvPr>
        </p:nvSpPr>
        <p:spPr/>
        <p:txBody>
          <a:bodyPr/>
          <a:lstStyle/>
          <a:p>
            <a:r>
              <a:rPr lang="en-GB" dirty="0"/>
              <a:t>Definitions of Achievement</a:t>
            </a:r>
          </a:p>
        </p:txBody>
      </p:sp>
      <p:sp>
        <p:nvSpPr>
          <p:cNvPr id="3" name="Content Placeholder 2">
            <a:extLst>
              <a:ext uri="{FF2B5EF4-FFF2-40B4-BE49-F238E27FC236}">
                <a16:creationId xmlns:a16="http://schemas.microsoft.com/office/drawing/2014/main" id="{B0FFC853-6DB2-33CF-8025-857BD672C2F6}"/>
              </a:ext>
            </a:extLst>
          </p:cNvPr>
          <p:cNvSpPr>
            <a:spLocks noGrp="1"/>
          </p:cNvSpPr>
          <p:nvPr>
            <p:ph idx="1"/>
          </p:nvPr>
        </p:nvSpPr>
        <p:spPr/>
        <p:txBody>
          <a:bodyPr>
            <a:normAutofit fontScale="85000" lnSpcReduction="20000"/>
          </a:bodyPr>
          <a:lstStyle/>
          <a:p>
            <a:pPr marL="0" indent="0">
              <a:lnSpc>
                <a:spcPct val="150000"/>
              </a:lnSpc>
              <a:buNone/>
            </a:pPr>
            <a:r>
              <a:rPr lang="en-GB" dirty="0"/>
              <a:t>A behaviour change, an improvement in ability, putting in extra effort to achieve a goal, producing solutions to solve a difficult task and of course not forgetting the role of luck. (</a:t>
            </a:r>
            <a:r>
              <a:rPr lang="en-GB" dirty="0" err="1"/>
              <a:t>Ronis</a:t>
            </a:r>
            <a:r>
              <a:rPr lang="en-GB" dirty="0"/>
              <a:t> et al., 2013).</a:t>
            </a:r>
          </a:p>
          <a:p>
            <a:pPr marL="0" indent="0">
              <a:lnSpc>
                <a:spcPct val="150000"/>
              </a:lnSpc>
              <a:buNone/>
            </a:pPr>
            <a:endParaRPr lang="en-GB" dirty="0"/>
          </a:p>
          <a:p>
            <a:pPr marL="0" indent="0">
              <a:lnSpc>
                <a:spcPct val="150000"/>
              </a:lnSpc>
              <a:buNone/>
            </a:pPr>
            <a:r>
              <a:rPr lang="en-GB" dirty="0"/>
              <a:t>An attitude toward a future goal; a desire for something above or beyond an individual’s present circumstances (</a:t>
            </a:r>
            <a:r>
              <a:rPr lang="en-GB" dirty="0" err="1"/>
              <a:t>Sellar</a:t>
            </a:r>
            <a:r>
              <a:rPr lang="en-GB" dirty="0"/>
              <a:t> &amp; </a:t>
            </a:r>
            <a:r>
              <a:rPr lang="en-GB" dirty="0" err="1"/>
              <a:t>Storan</a:t>
            </a:r>
            <a:r>
              <a:rPr lang="en-GB" dirty="0"/>
              <a:t> 2013). </a:t>
            </a:r>
          </a:p>
        </p:txBody>
      </p:sp>
    </p:spTree>
    <p:extLst>
      <p:ext uri="{BB962C8B-B14F-4D97-AF65-F5344CB8AC3E}">
        <p14:creationId xmlns:p14="http://schemas.microsoft.com/office/powerpoint/2010/main" val="141562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48664BECCFD16408471C213D24B1521" ma:contentTypeVersion="17" ma:contentTypeDescription="Create a new document." ma:contentTypeScope="" ma:versionID="cec41397bb896823d8aa81f5248ae1b1">
  <xsd:schema xmlns:xsd="http://www.w3.org/2001/XMLSchema" xmlns:xs="http://www.w3.org/2001/XMLSchema" xmlns:p="http://schemas.microsoft.com/office/2006/metadata/properties" xmlns:ns2="ec8f0de8-2357-4133-b23e-a5b61326a331" xmlns:ns3="f65114f1-c6c9-4ae1-8495-ac62679420ec" targetNamespace="http://schemas.microsoft.com/office/2006/metadata/properties" ma:root="true" ma:fieldsID="efa471ef742012f1e0221a2b3245a408" ns2:_="" ns3:_="">
    <xsd:import namespace="ec8f0de8-2357-4133-b23e-a5b61326a331"/>
    <xsd:import namespace="f65114f1-c6c9-4ae1-8495-ac62679420e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8f0de8-2357-4133-b23e-a5b61326a3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22dd4bc3-6ae8-4f90-a7aa-f02eda266d3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65114f1-c6c9-4ae1-8495-ac62679420ec"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40cb982-9f6d-4d6b-98c6-5d8ec03209ba}" ma:internalName="TaxCatchAll" ma:showField="CatchAllData" ma:web="f65114f1-c6c9-4ae1-8495-ac62679420e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65114f1-c6c9-4ae1-8495-ac62679420ec" xsi:nil="true"/>
    <lcf76f155ced4ddcb4097134ff3c332f xmlns="ec8f0de8-2357-4133-b23e-a5b61326a33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8629C3A-C504-4AAA-B2B4-3307E5012566}">
  <ds:schemaRefs>
    <ds:schemaRef ds:uri="http://schemas.microsoft.com/sharepoint/v3/contenttype/forms"/>
  </ds:schemaRefs>
</ds:datastoreItem>
</file>

<file path=customXml/itemProps2.xml><?xml version="1.0" encoding="utf-8"?>
<ds:datastoreItem xmlns:ds="http://schemas.openxmlformats.org/officeDocument/2006/customXml" ds:itemID="{7CA0C7D7-BE06-401C-B970-E6EFEB051D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8f0de8-2357-4133-b23e-a5b61326a331"/>
    <ds:schemaRef ds:uri="f65114f1-c6c9-4ae1-8495-ac62679420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141F13-DC64-4877-9C24-C5622D08C18C}"/>
</file>

<file path=docProps/app.xml><?xml version="1.0" encoding="utf-8"?>
<Properties xmlns="http://schemas.openxmlformats.org/officeDocument/2006/extended-properties" xmlns:vt="http://schemas.openxmlformats.org/officeDocument/2006/docPropsVTypes">
  <TotalTime>1010</TotalTime>
  <Words>1515</Words>
  <Application>Microsoft Office PowerPoint</Application>
  <PresentationFormat>Widescreen</PresentationFormat>
  <Paragraphs>100</Paragraphs>
  <Slides>23</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Aptos</vt:lpstr>
      <vt:lpstr>Aptos Display</vt:lpstr>
      <vt:lpstr>Arial</vt:lpstr>
      <vt:lpstr>Calibri</vt:lpstr>
      <vt:lpstr>Times New Roman</vt:lpstr>
      <vt:lpstr>Office Theme</vt:lpstr>
      <vt:lpstr>Outcome and achievement: An observational study of the student experience in A CBHE institution and what achievement means for them.</vt:lpstr>
      <vt:lpstr>Content</vt:lpstr>
      <vt:lpstr>Introduction</vt:lpstr>
      <vt:lpstr>Widening Participation agenda, CBHE student and achievement.</vt:lpstr>
      <vt:lpstr>Widening participation and the CBHE student</vt:lpstr>
      <vt:lpstr>Challenges/Barriers</vt:lpstr>
      <vt:lpstr>Challenges/Barriers</vt:lpstr>
      <vt:lpstr>Definitions of Achievement</vt:lpstr>
      <vt:lpstr>Definitions of Achievement</vt:lpstr>
      <vt:lpstr>Definitions of Achievement</vt:lpstr>
      <vt:lpstr>Definitions of achievement</vt:lpstr>
      <vt:lpstr>Theoretical Framework</vt:lpstr>
      <vt:lpstr>Theoretical Framework</vt:lpstr>
      <vt:lpstr>Theoretical Framework</vt:lpstr>
      <vt:lpstr>Theoretical Framework</vt:lpstr>
      <vt:lpstr>What does achievement mean for our students?</vt:lpstr>
      <vt:lpstr>What does achievement mean for our students?</vt:lpstr>
      <vt:lpstr>What does achievement mean for our students?</vt:lpstr>
      <vt:lpstr>What does achievement mean for our students?</vt:lpstr>
      <vt:lpstr>What does achievement mean for our students?</vt:lpstr>
      <vt:lpstr>Supporting student’s achievements as teachers</vt:lpstr>
      <vt:lpstr>References </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Outcome and achievement: An observational study of the student experience in A CBHE institution and what achievement means for them.</dc:title>
  <dc:creator>Ijuolachi Obiora</dc:creator>
  <cp:lastModifiedBy>Peace Igi-Ehon</cp:lastModifiedBy>
  <cp:revision>2</cp:revision>
  <dcterms:created xsi:type="dcterms:W3CDTF">2024-06-30T08:40:32Z</dcterms:created>
  <dcterms:modified xsi:type="dcterms:W3CDTF">2024-07-01T09:39:59Z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0x010100B48664BECCFD16408471C213D24B1521</vt:lpwstr>
  </property>
</Properties>
</file>