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1"/>
  </p:notesMasterIdLst>
  <p:sldIdLst>
    <p:sldId id="256" r:id="rId5"/>
    <p:sldId id="348" r:id="rId6"/>
    <p:sldId id="332" r:id="rId7"/>
    <p:sldId id="347" r:id="rId8"/>
    <p:sldId id="355" r:id="rId9"/>
    <p:sldId id="331" r:id="rId10"/>
    <p:sldId id="330" r:id="rId11"/>
    <p:sldId id="352" r:id="rId12"/>
    <p:sldId id="345" r:id="rId13"/>
    <p:sldId id="354" r:id="rId14"/>
    <p:sldId id="346" r:id="rId15"/>
    <p:sldId id="358" r:id="rId16"/>
    <p:sldId id="359" r:id="rId17"/>
    <p:sldId id="357" r:id="rId18"/>
    <p:sldId id="356" r:id="rId19"/>
    <p:sldId id="365" r:id="rId20"/>
    <p:sldId id="360" r:id="rId21"/>
    <p:sldId id="361" r:id="rId22"/>
    <p:sldId id="364" r:id="rId23"/>
    <p:sldId id="362" r:id="rId24"/>
    <p:sldId id="337" r:id="rId25"/>
    <p:sldId id="327" r:id="rId26"/>
    <p:sldId id="366" r:id="rId27"/>
    <p:sldId id="313" r:id="rId28"/>
    <p:sldId id="353" r:id="rId29"/>
    <p:sldId id="363"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5E979B-B1BE-4C22-9645-7D32AF7399E5}" v="96" dt="2024-06-30T16:13:26.968"/>
    <p1510:client id="{3D34E4AB-1418-44FE-8E47-259A308931A0}" v="351" dt="2024-06-30T17:46:44.053"/>
    <p1510:client id="{75FD741E-405A-4CD7-9BA4-8A6EC69CF6AF}" v="41" dt="2024-06-30T16:18:42.332"/>
    <p1510:client id="{D4FC44CF-C251-CA5C-23BD-C0453227C11F}" v="1055" dt="2024-06-30T17:46:12.954"/>
    <p1510:client id="{D7A40AA8-1945-4181-9F56-473D66080EB6}" v="21" dt="2024-06-30T16:30:25.048"/>
    <p1510:client id="{EA5B48D5-A2FF-4F94-BAC0-198C04A2BBA1}" v="69" dt="2024-06-30T16:59:14.7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A1641-8666-478F-8ADA-5E292DCE397F}" type="datetimeFigureOut">
              <a:rPr lang="en-GB" smtClean="0"/>
              <a:t>30/06/2024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95FF3D-4858-467D-AFE1-24F51504C867}" type="slidenum">
              <a:rPr lang="en-GB" smtClean="0"/>
              <a:t>‹#›</a:t>
            </a:fld>
            <a:endParaRPr lang="en-GB"/>
          </a:p>
        </p:txBody>
      </p:sp>
    </p:spTree>
    <p:extLst>
      <p:ext uri="{BB962C8B-B14F-4D97-AF65-F5344CB8AC3E}">
        <p14:creationId xmlns:p14="http://schemas.microsoft.com/office/powerpoint/2010/main" val="2079371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495FF3D-4858-467D-AFE1-24F51504C867}" type="slidenum">
              <a:rPr lang="en-GB" smtClean="0"/>
              <a:t>1</a:t>
            </a:fld>
            <a:endParaRPr lang="en-GB"/>
          </a:p>
        </p:txBody>
      </p:sp>
    </p:spTree>
    <p:extLst>
      <p:ext uri="{BB962C8B-B14F-4D97-AF65-F5344CB8AC3E}">
        <p14:creationId xmlns:p14="http://schemas.microsoft.com/office/powerpoint/2010/main" val="926507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495FF3D-4858-467D-AFE1-24F51504C867}" type="slidenum">
              <a:rPr lang="en-GB" smtClean="0"/>
              <a:t>21</a:t>
            </a:fld>
            <a:endParaRPr lang="en-GB"/>
          </a:p>
        </p:txBody>
      </p:sp>
    </p:spTree>
    <p:extLst>
      <p:ext uri="{BB962C8B-B14F-4D97-AF65-F5344CB8AC3E}">
        <p14:creationId xmlns:p14="http://schemas.microsoft.com/office/powerpoint/2010/main" val="6958087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1037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_Blank">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09840-1BA9-794B-B6C8-62CEBF6E4524}"/>
              </a:ext>
            </a:extLst>
          </p:cNvPr>
          <p:cNvSpPr>
            <a:spLocks noGrp="1"/>
          </p:cNvSpPr>
          <p:nvPr>
            <p:ph type="title" hasCustomPrompt="1"/>
          </p:nvPr>
        </p:nvSpPr>
        <p:spPr>
          <a:xfrm>
            <a:off x="831850" y="1497706"/>
            <a:ext cx="10545233" cy="2447214"/>
          </a:xfrm>
          <a:prstGeom prst="rect">
            <a:avLst/>
          </a:prstGeom>
        </p:spPr>
        <p:txBody>
          <a:bodyPr anchor="b"/>
          <a:lstStyle>
            <a:lvl1pPr>
              <a:lnSpc>
                <a:spcPct val="80000"/>
              </a:lnSpc>
              <a:defRPr sz="6000"/>
            </a:lvl1pPr>
          </a:lstStyle>
          <a:p>
            <a:r>
              <a:rPr lang="en-GB"/>
              <a:t>This is just a blank page</a:t>
            </a:r>
            <a:endParaRPr lang="en-US"/>
          </a:p>
        </p:txBody>
      </p:sp>
      <p:sp>
        <p:nvSpPr>
          <p:cNvPr id="3" name="Text Placeholder 2">
            <a:extLst>
              <a:ext uri="{FF2B5EF4-FFF2-40B4-BE49-F238E27FC236}">
                <a16:creationId xmlns:a16="http://schemas.microsoft.com/office/drawing/2014/main" id="{6DB09810-EF52-624F-B7A6-B1FDF0C4B77E}"/>
              </a:ext>
            </a:extLst>
          </p:cNvPr>
          <p:cNvSpPr>
            <a:spLocks noGrp="1"/>
          </p:cNvSpPr>
          <p:nvPr>
            <p:ph type="body" idx="1"/>
          </p:nvPr>
        </p:nvSpPr>
        <p:spPr>
          <a:xfrm>
            <a:off x="831851" y="4209961"/>
            <a:ext cx="10515600" cy="1428839"/>
          </a:xfrm>
        </p:spPr>
        <p:txBody>
          <a:bodyPr/>
          <a:lstStyle>
            <a:lvl1pPr marL="0" indent="0">
              <a:lnSpc>
                <a:spcPct val="7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71553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_Blank">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09840-1BA9-794B-B6C8-62CEBF6E4524}"/>
              </a:ext>
            </a:extLst>
          </p:cNvPr>
          <p:cNvSpPr>
            <a:spLocks noGrp="1"/>
          </p:cNvSpPr>
          <p:nvPr>
            <p:ph type="title" hasCustomPrompt="1"/>
          </p:nvPr>
        </p:nvSpPr>
        <p:spPr>
          <a:xfrm>
            <a:off x="831850" y="1497706"/>
            <a:ext cx="10545233" cy="2447214"/>
          </a:xfrm>
          <a:prstGeom prst="rect">
            <a:avLst/>
          </a:prstGeom>
        </p:spPr>
        <p:txBody>
          <a:bodyPr anchor="b"/>
          <a:lstStyle>
            <a:lvl1pPr>
              <a:lnSpc>
                <a:spcPct val="80000"/>
              </a:lnSpc>
              <a:defRPr sz="6000">
                <a:solidFill>
                  <a:schemeClr val="bg1"/>
                </a:solidFill>
              </a:defRPr>
            </a:lvl1pPr>
          </a:lstStyle>
          <a:p>
            <a:r>
              <a:rPr lang="en-GB"/>
              <a:t>This is just a blank page</a:t>
            </a:r>
            <a:endParaRPr lang="en-US"/>
          </a:p>
        </p:txBody>
      </p:sp>
      <p:sp>
        <p:nvSpPr>
          <p:cNvPr id="3" name="Text Placeholder 2">
            <a:extLst>
              <a:ext uri="{FF2B5EF4-FFF2-40B4-BE49-F238E27FC236}">
                <a16:creationId xmlns:a16="http://schemas.microsoft.com/office/drawing/2014/main" id="{6DB09810-EF52-624F-B7A6-B1FDF0C4B77E}"/>
              </a:ext>
            </a:extLst>
          </p:cNvPr>
          <p:cNvSpPr>
            <a:spLocks noGrp="1"/>
          </p:cNvSpPr>
          <p:nvPr>
            <p:ph type="body" idx="1"/>
          </p:nvPr>
        </p:nvSpPr>
        <p:spPr>
          <a:xfrm>
            <a:off x="831851" y="4209961"/>
            <a:ext cx="10515600" cy="1428839"/>
          </a:xfrm>
          <a:noFill/>
        </p:spPr>
        <p:txBody>
          <a:bodyPr/>
          <a:lstStyle>
            <a:lvl1pPr marL="0" indent="0">
              <a:lnSpc>
                <a:spcPct val="70000"/>
              </a:lnSpc>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271168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09840-1BA9-794B-B6C8-62CEBF6E4524}"/>
              </a:ext>
            </a:extLst>
          </p:cNvPr>
          <p:cNvSpPr>
            <a:spLocks noGrp="1"/>
          </p:cNvSpPr>
          <p:nvPr>
            <p:ph type="title" hasCustomPrompt="1"/>
          </p:nvPr>
        </p:nvSpPr>
        <p:spPr>
          <a:xfrm>
            <a:off x="831850" y="1497706"/>
            <a:ext cx="10545233" cy="2447214"/>
          </a:xfrm>
          <a:prstGeom prst="rect">
            <a:avLst/>
          </a:prstGeom>
        </p:spPr>
        <p:txBody>
          <a:bodyPr anchor="b"/>
          <a:lstStyle>
            <a:lvl1pPr>
              <a:lnSpc>
                <a:spcPct val="80000"/>
              </a:lnSpc>
              <a:defRPr sz="6000">
                <a:solidFill>
                  <a:schemeClr val="bg1"/>
                </a:solidFill>
              </a:defRPr>
            </a:lvl1pPr>
          </a:lstStyle>
          <a:p>
            <a:r>
              <a:rPr lang="en-GB"/>
              <a:t>This is just a blank page</a:t>
            </a:r>
            <a:endParaRPr lang="en-US"/>
          </a:p>
        </p:txBody>
      </p:sp>
      <p:sp>
        <p:nvSpPr>
          <p:cNvPr id="3" name="Text Placeholder 2">
            <a:extLst>
              <a:ext uri="{FF2B5EF4-FFF2-40B4-BE49-F238E27FC236}">
                <a16:creationId xmlns:a16="http://schemas.microsoft.com/office/drawing/2014/main" id="{6DB09810-EF52-624F-B7A6-B1FDF0C4B77E}"/>
              </a:ext>
            </a:extLst>
          </p:cNvPr>
          <p:cNvSpPr>
            <a:spLocks noGrp="1"/>
          </p:cNvSpPr>
          <p:nvPr>
            <p:ph type="body" idx="1"/>
          </p:nvPr>
        </p:nvSpPr>
        <p:spPr>
          <a:xfrm>
            <a:off x="831851" y="4209961"/>
            <a:ext cx="10515600" cy="1428839"/>
          </a:xfrm>
          <a:noFill/>
        </p:spPr>
        <p:txBody>
          <a:bodyPr/>
          <a:lstStyle>
            <a:lvl1pPr marL="0" indent="0">
              <a:lnSpc>
                <a:spcPct val="70000"/>
              </a:lnSpc>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464062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1199322"/>
            <a:ext cx="3932237" cy="1600200"/>
          </a:xfrm>
          <a:prstGeom prst="rect">
            <a:avLst/>
          </a:prstGeom>
        </p:spPr>
        <p:txBody>
          <a:bodyPr anchor="t"/>
          <a:lstStyle>
            <a:lvl1pPr>
              <a:lnSpc>
                <a:spcPct val="80000"/>
              </a:lnSpc>
              <a:defRPr sz="3200"/>
            </a:lvl1pPr>
          </a:lstStyle>
          <a:p>
            <a:r>
              <a:rPr lang="en-US"/>
              <a:t>Click to edit Master title style</a:t>
            </a:r>
          </a:p>
        </p:txBody>
      </p:sp>
      <p:sp>
        <p:nvSpPr>
          <p:cNvPr id="4" name="Text Placeholder 3"/>
          <p:cNvSpPr>
            <a:spLocks noGrp="1"/>
          </p:cNvSpPr>
          <p:nvPr>
            <p:ph type="body" sz="half" idx="2"/>
          </p:nvPr>
        </p:nvSpPr>
        <p:spPr>
          <a:xfrm>
            <a:off x="839788" y="2975113"/>
            <a:ext cx="3932237" cy="3201850"/>
          </a:xfrm>
        </p:spPr>
        <p:txBody>
          <a:bodyPr/>
          <a:lstStyle>
            <a:lvl1pPr marL="0" indent="0">
              <a:buNone/>
              <a:defRPr sz="1600">
                <a:solidFill>
                  <a:schemeClr val="accent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Text Placeholder 2">
            <a:extLst>
              <a:ext uri="{FF2B5EF4-FFF2-40B4-BE49-F238E27FC236}">
                <a16:creationId xmlns:a16="http://schemas.microsoft.com/office/drawing/2014/main" id="{56C2590D-CF7F-AD4F-85A4-5AF5D4F02F81}"/>
              </a:ext>
            </a:extLst>
          </p:cNvPr>
          <p:cNvSpPr>
            <a:spLocks noGrp="1"/>
          </p:cNvSpPr>
          <p:nvPr>
            <p:ph idx="10"/>
          </p:nvPr>
        </p:nvSpPr>
        <p:spPr>
          <a:xfrm>
            <a:off x="5181599" y="1186071"/>
            <a:ext cx="6195484" cy="469126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06076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1192696"/>
            <a:ext cx="3932237" cy="1431096"/>
          </a:xfrm>
          <a:prstGeom prst="rect">
            <a:avLst/>
          </a:prstGeom>
        </p:spPr>
        <p:txBody>
          <a:bodyPr anchor="t"/>
          <a:lstStyle>
            <a:lvl1pPr>
              <a:lnSpc>
                <a:spcPct val="80000"/>
              </a:lnSpc>
              <a:defRPr sz="3200"/>
            </a:lvl1pPr>
          </a:lstStyle>
          <a:p>
            <a:r>
              <a:rPr lang="en-US"/>
              <a:t>Click to edit Master title style</a:t>
            </a:r>
          </a:p>
        </p:txBody>
      </p:sp>
      <p:sp>
        <p:nvSpPr>
          <p:cNvPr id="3" name="Picture Placeholder 2"/>
          <p:cNvSpPr>
            <a:spLocks noGrp="1" noChangeAspect="1"/>
          </p:cNvSpPr>
          <p:nvPr>
            <p:ph type="pic" idx="1"/>
          </p:nvPr>
        </p:nvSpPr>
        <p:spPr>
          <a:xfrm>
            <a:off x="5183188" y="1192697"/>
            <a:ext cx="6172200" cy="466835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716696"/>
            <a:ext cx="3932237" cy="3372678"/>
          </a:xfrm>
        </p:spPr>
        <p:txBody>
          <a:bodyPr/>
          <a:lstStyle>
            <a:lvl1pPr marL="0" indent="0">
              <a:buNone/>
              <a:defRPr sz="1600">
                <a:solidFill>
                  <a:schemeClr val="accent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67129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14917" y="2862470"/>
            <a:ext cx="10562167" cy="1530555"/>
          </a:xfrm>
          <a:prstGeom prst="rect">
            <a:avLst/>
          </a:prstGeom>
        </p:spPr>
        <p:txBody>
          <a:bodyPr anchor="t"/>
          <a:lstStyle>
            <a:lvl1pPr algn="ctr">
              <a:lnSpc>
                <a:spcPct val="80000"/>
              </a:lnSpc>
              <a:defRPr sz="6000"/>
            </a:lvl1pPr>
          </a:lstStyle>
          <a:p>
            <a:r>
              <a:rPr lang="en-GB"/>
              <a:t>Click to edit </a:t>
            </a:r>
            <a:br>
              <a:rPr lang="en-GB"/>
            </a:br>
            <a:r>
              <a:rPr lang="en-GB"/>
              <a:t>Master title style</a:t>
            </a:r>
            <a:endParaRPr lang="en-US"/>
          </a:p>
        </p:txBody>
      </p:sp>
      <p:sp>
        <p:nvSpPr>
          <p:cNvPr id="3" name="Subtitle 2"/>
          <p:cNvSpPr>
            <a:spLocks noGrp="1"/>
          </p:cNvSpPr>
          <p:nvPr>
            <p:ph type="subTitle" idx="1"/>
          </p:nvPr>
        </p:nvSpPr>
        <p:spPr>
          <a:xfrm>
            <a:off x="814917" y="4742330"/>
            <a:ext cx="10562167" cy="793376"/>
          </a:xfrm>
        </p:spPr>
        <p:txBody>
          <a:bodyPr anchor="b"/>
          <a:lstStyle>
            <a:lvl1pPr marL="0" indent="0" algn="ctr">
              <a:lnSpc>
                <a:spcPct val="70000"/>
              </a:lnSpc>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878032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549275"/>
            <a:ext cx="10515600" cy="1141414"/>
          </a:xfrm>
          <a:prstGeom prst="rect">
            <a:avLst/>
          </a:prstGeom>
        </p:spPr>
        <p:txBody>
          <a:bodyPr anchor="t"/>
          <a:lstStyle>
            <a:lvl1pPr>
              <a:lnSpc>
                <a:spcPct val="80000"/>
              </a:lnSpc>
              <a:defRPr/>
            </a:lvl1pPr>
          </a:lstStyle>
          <a:p>
            <a:r>
              <a:rPr lang="en-GB"/>
              <a:t>Click to edit </a:t>
            </a:r>
            <a:br>
              <a:rPr lang="en-GB"/>
            </a:br>
            <a:r>
              <a:rPr lang="en-GB"/>
              <a:t>Master title style</a:t>
            </a:r>
            <a:endParaRPr lang="en-U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3452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497706"/>
            <a:ext cx="10545233" cy="2447214"/>
          </a:xfrm>
          <a:prstGeom prst="rect">
            <a:avLst/>
          </a:prstGeom>
        </p:spPr>
        <p:txBody>
          <a:bodyPr anchor="b"/>
          <a:lstStyle>
            <a:lvl1pPr>
              <a:lnSpc>
                <a:spcPct val="80000"/>
              </a:lnSpc>
              <a:defRPr sz="6000"/>
            </a:lvl1pPr>
          </a:lstStyle>
          <a:p>
            <a:r>
              <a:rPr lang="en-GB"/>
              <a:t>Click to edit </a:t>
            </a:r>
            <a:br>
              <a:rPr lang="en-GB"/>
            </a:br>
            <a:r>
              <a:rPr lang="en-GB"/>
              <a:t>Master title style</a:t>
            </a:r>
            <a:endParaRPr lang="en-US"/>
          </a:p>
        </p:txBody>
      </p:sp>
      <p:sp>
        <p:nvSpPr>
          <p:cNvPr id="3" name="Text Placeholder 2"/>
          <p:cNvSpPr>
            <a:spLocks noGrp="1"/>
          </p:cNvSpPr>
          <p:nvPr>
            <p:ph type="body" idx="1"/>
          </p:nvPr>
        </p:nvSpPr>
        <p:spPr>
          <a:xfrm>
            <a:off x="831851" y="4209961"/>
            <a:ext cx="10515600" cy="1428839"/>
          </a:xfrm>
        </p:spPr>
        <p:txBody>
          <a:bodyPr/>
          <a:lstStyle>
            <a:lvl1pPr marL="0" indent="0">
              <a:lnSpc>
                <a:spcPct val="70000"/>
              </a:lnSpc>
              <a:buNone/>
              <a:defRPr sz="2400">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410628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549275"/>
            <a:ext cx="9788728" cy="1141414"/>
          </a:xfrm>
          <a:prstGeom prst="rect">
            <a:avLst/>
          </a:prstGeom>
        </p:spPr>
        <p:txBody>
          <a:bodyPr anchor="t"/>
          <a:lstStyle>
            <a:lvl1pPr>
              <a:lnSpc>
                <a:spcPct val="80000"/>
              </a:lnSpc>
              <a:defRPr/>
            </a:lvl1pPr>
          </a:lstStyle>
          <a:p>
            <a:r>
              <a:rPr lang="en-GB"/>
              <a:t>Click to edit </a:t>
            </a:r>
            <a:br>
              <a:rPr lang="en-GB"/>
            </a:br>
            <a:r>
              <a:rPr lang="en-GB"/>
              <a:t>Master title style</a:t>
            </a:r>
            <a:endParaRPr lang="en-US"/>
          </a:p>
        </p:txBody>
      </p:sp>
      <p:sp>
        <p:nvSpPr>
          <p:cNvPr id="8" name="Text Placeholder 2">
            <a:extLst>
              <a:ext uri="{FF2B5EF4-FFF2-40B4-BE49-F238E27FC236}">
                <a16:creationId xmlns:a16="http://schemas.microsoft.com/office/drawing/2014/main" id="{B34BE96B-5651-5442-A66F-C88F9EF457C2}"/>
              </a:ext>
            </a:extLst>
          </p:cNvPr>
          <p:cNvSpPr>
            <a:spLocks noGrp="1"/>
          </p:cNvSpPr>
          <p:nvPr>
            <p:ph idx="10"/>
          </p:nvPr>
        </p:nvSpPr>
        <p:spPr>
          <a:xfrm>
            <a:off x="838200" y="1825625"/>
            <a:ext cx="5181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C7AA01A7-7A64-EC48-B0FC-AD23ED901B44}"/>
              </a:ext>
            </a:extLst>
          </p:cNvPr>
          <p:cNvSpPr>
            <a:spLocks noGrp="1"/>
          </p:cNvSpPr>
          <p:nvPr>
            <p:ph idx="11"/>
          </p:nvPr>
        </p:nvSpPr>
        <p:spPr>
          <a:xfrm>
            <a:off x="6192079" y="1825625"/>
            <a:ext cx="5181600" cy="40053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0824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9" y="549275"/>
            <a:ext cx="10193540" cy="1141414"/>
          </a:xfrm>
          <a:prstGeom prst="rect">
            <a:avLst/>
          </a:prstGeom>
        </p:spPr>
        <p:txBody>
          <a:bodyPr anchor="t"/>
          <a:lstStyle>
            <a:lvl1pPr>
              <a:lnSpc>
                <a:spcPct val="80000"/>
              </a:lnSpc>
              <a:defRPr b="0"/>
            </a:lvl1pPr>
          </a:lstStyle>
          <a:p>
            <a:r>
              <a:rPr lang="en-GB"/>
              <a:t>Click to edit </a:t>
            </a:r>
            <a:br>
              <a:rPr lang="en-GB"/>
            </a:br>
            <a:r>
              <a:rPr lang="en-GB"/>
              <a:t>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2">
            <a:extLst>
              <a:ext uri="{FF2B5EF4-FFF2-40B4-BE49-F238E27FC236}">
                <a16:creationId xmlns:a16="http://schemas.microsoft.com/office/drawing/2014/main" id="{4D1B4AA5-56D6-8B4C-BC4D-237175AF15FB}"/>
              </a:ext>
            </a:extLst>
          </p:cNvPr>
          <p:cNvSpPr>
            <a:spLocks noGrp="1"/>
          </p:cNvSpPr>
          <p:nvPr>
            <p:ph idx="10"/>
          </p:nvPr>
        </p:nvSpPr>
        <p:spPr>
          <a:xfrm>
            <a:off x="838201" y="2505076"/>
            <a:ext cx="5181601" cy="362405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D79CDB6E-ACC3-1B4B-8C15-EED4018F7F15}"/>
              </a:ext>
            </a:extLst>
          </p:cNvPr>
          <p:cNvSpPr>
            <a:spLocks noGrp="1"/>
          </p:cNvSpPr>
          <p:nvPr>
            <p:ph idx="11"/>
          </p:nvPr>
        </p:nvSpPr>
        <p:spPr>
          <a:xfrm>
            <a:off x="6174409" y="2505076"/>
            <a:ext cx="5202676" cy="327949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2091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1" y="549275"/>
            <a:ext cx="10221068" cy="1141414"/>
          </a:xfrm>
          <a:prstGeom prst="rect">
            <a:avLst/>
          </a:prstGeom>
        </p:spPr>
        <p:txBody>
          <a:bodyPr anchor="t"/>
          <a:lstStyle/>
          <a:p>
            <a:r>
              <a:rPr lang="en-GB"/>
              <a:t>Click to edit </a:t>
            </a:r>
            <a:br>
              <a:rPr lang="en-GB"/>
            </a:br>
            <a:r>
              <a:rPr lang="en-GB"/>
              <a:t>Master title style</a:t>
            </a:r>
            <a:endParaRPr lang="en-US"/>
          </a:p>
        </p:txBody>
      </p:sp>
    </p:spTree>
    <p:extLst>
      <p:ext uri="{BB962C8B-B14F-4D97-AF65-F5344CB8AC3E}">
        <p14:creationId xmlns:p14="http://schemas.microsoft.com/office/powerpoint/2010/main" val="1722046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37716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Blank">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09840-1BA9-794B-B6C8-62CEBF6E4524}"/>
              </a:ext>
            </a:extLst>
          </p:cNvPr>
          <p:cNvSpPr>
            <a:spLocks noGrp="1"/>
          </p:cNvSpPr>
          <p:nvPr>
            <p:ph type="title" hasCustomPrompt="1"/>
          </p:nvPr>
        </p:nvSpPr>
        <p:spPr>
          <a:xfrm>
            <a:off x="831850" y="1497706"/>
            <a:ext cx="10545233" cy="2447214"/>
          </a:xfrm>
          <a:prstGeom prst="rect">
            <a:avLst/>
          </a:prstGeom>
        </p:spPr>
        <p:txBody>
          <a:bodyPr anchor="b"/>
          <a:lstStyle>
            <a:lvl1pPr>
              <a:lnSpc>
                <a:spcPct val="80000"/>
              </a:lnSpc>
              <a:defRPr sz="6000"/>
            </a:lvl1pPr>
          </a:lstStyle>
          <a:p>
            <a:r>
              <a:rPr lang="en-GB"/>
              <a:t>This is just a blank page</a:t>
            </a:r>
            <a:endParaRPr lang="en-US"/>
          </a:p>
        </p:txBody>
      </p:sp>
      <p:sp>
        <p:nvSpPr>
          <p:cNvPr id="3" name="Text Placeholder 2">
            <a:extLst>
              <a:ext uri="{FF2B5EF4-FFF2-40B4-BE49-F238E27FC236}">
                <a16:creationId xmlns:a16="http://schemas.microsoft.com/office/drawing/2014/main" id="{6DB09810-EF52-624F-B7A6-B1FDF0C4B77E}"/>
              </a:ext>
            </a:extLst>
          </p:cNvPr>
          <p:cNvSpPr>
            <a:spLocks noGrp="1"/>
          </p:cNvSpPr>
          <p:nvPr>
            <p:ph type="body" idx="1"/>
          </p:nvPr>
        </p:nvSpPr>
        <p:spPr>
          <a:xfrm>
            <a:off x="831851" y="4209961"/>
            <a:ext cx="10515600" cy="1428839"/>
          </a:xfrm>
        </p:spPr>
        <p:txBody>
          <a:bodyPr/>
          <a:lstStyle>
            <a:lvl1pPr marL="0" indent="0">
              <a:lnSpc>
                <a:spcPct val="70000"/>
              </a:lnSpc>
              <a:buNone/>
              <a:defRPr sz="2400">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6853266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6"/>
            <a:ext cx="10515600" cy="398545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Placeholder 7">
            <a:extLst>
              <a:ext uri="{FF2B5EF4-FFF2-40B4-BE49-F238E27FC236}">
                <a16:creationId xmlns:a16="http://schemas.microsoft.com/office/drawing/2014/main" id="{52823FC1-ECBF-9245-B886-5A85101A3115}"/>
              </a:ext>
            </a:extLst>
          </p:cNvPr>
          <p:cNvSpPr>
            <a:spLocks noGrp="1"/>
          </p:cNvSpPr>
          <p:nvPr>
            <p:ph type="title"/>
          </p:nvPr>
        </p:nvSpPr>
        <p:spPr>
          <a:xfrm>
            <a:off x="838200" y="365126"/>
            <a:ext cx="10515600" cy="1325563"/>
          </a:xfrm>
          <a:prstGeom prst="rect">
            <a:avLst/>
          </a:prstGeom>
        </p:spPr>
        <p:txBody>
          <a:bodyPr vert="horz" lIns="91440" tIns="45720" rIns="91440" bIns="45720" rtlCol="0" anchor="t">
            <a:normAutofit/>
          </a:bodyPr>
          <a:lstStyle/>
          <a:p>
            <a:r>
              <a:rPr lang="en-GB"/>
              <a:t>Click to edit </a:t>
            </a:r>
            <a:br>
              <a:rPr lang="en-GB"/>
            </a:br>
            <a:r>
              <a:rPr lang="en-GB"/>
              <a:t>Master title style</a:t>
            </a:r>
            <a:endParaRPr lang="en-US"/>
          </a:p>
        </p:txBody>
      </p:sp>
    </p:spTree>
    <p:extLst>
      <p:ext uri="{BB962C8B-B14F-4D97-AF65-F5344CB8AC3E}">
        <p14:creationId xmlns:p14="http://schemas.microsoft.com/office/powerpoint/2010/main" val="2220237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80000"/>
        </a:lnSpc>
        <a:spcBef>
          <a:spcPct val="0"/>
        </a:spcBef>
        <a:buNone/>
        <a:defRPr sz="4400" kern="1200">
          <a:solidFill>
            <a:schemeClr val="tx1"/>
          </a:solidFill>
          <a:latin typeface="+mj-lt"/>
          <a:ea typeface="+mj-ea"/>
          <a:cs typeface="+mj-cs"/>
        </a:defRPr>
      </a:lvl1pPr>
    </p:titleStyle>
    <p:bodyStyle>
      <a:lvl1pPr marL="184150" indent="-184150" algn="l" defTabSz="914400" rtl="0" eaLnBrk="1" latinLnBrk="0" hangingPunct="1">
        <a:lnSpc>
          <a:spcPct val="80000"/>
        </a:lnSpc>
        <a:spcBef>
          <a:spcPts val="1000"/>
        </a:spcBef>
        <a:buClr>
          <a:schemeClr val="accent2"/>
        </a:buClr>
        <a:buFont typeface="Arial" panose="020B0604020202020204" pitchFamily="34" charset="0"/>
        <a:buChar char="•"/>
        <a:tabLst/>
        <a:defRPr sz="2400" kern="1200">
          <a:solidFill>
            <a:schemeClr val="tx1"/>
          </a:solidFill>
          <a:latin typeface="+mn-lt"/>
          <a:ea typeface="+mn-ea"/>
          <a:cs typeface="+mn-cs"/>
        </a:defRPr>
      </a:lvl1pPr>
      <a:lvl2pPr marL="360363" indent="-163513" algn="l" defTabSz="914400" rtl="0" eaLnBrk="1" latinLnBrk="0" hangingPunct="1">
        <a:lnSpc>
          <a:spcPct val="80000"/>
        </a:lnSpc>
        <a:spcBef>
          <a:spcPts val="500"/>
        </a:spcBef>
        <a:buClr>
          <a:schemeClr val="accent2"/>
        </a:buClr>
        <a:buFont typeface="Arial" panose="020B0604020202020204" pitchFamily="34" charset="0"/>
        <a:buChar char="•"/>
        <a:tabLst/>
        <a:defRPr sz="2000" kern="1200">
          <a:solidFill>
            <a:schemeClr val="tx1"/>
          </a:solidFill>
          <a:latin typeface="+mn-lt"/>
          <a:ea typeface="+mn-ea"/>
          <a:cs typeface="+mn-cs"/>
        </a:defRPr>
      </a:lvl2pPr>
      <a:lvl3pPr marL="538163" indent="-157163" algn="l" defTabSz="914400" rtl="0" eaLnBrk="1" latinLnBrk="0" hangingPunct="1">
        <a:lnSpc>
          <a:spcPct val="80000"/>
        </a:lnSpc>
        <a:spcBef>
          <a:spcPts val="500"/>
        </a:spcBef>
        <a:buClr>
          <a:schemeClr val="accent2"/>
        </a:buClr>
        <a:buFont typeface="Arial" panose="020B0604020202020204" pitchFamily="34" charset="0"/>
        <a:buChar char="•"/>
        <a:tabLst/>
        <a:defRPr sz="1800" kern="1200">
          <a:solidFill>
            <a:schemeClr val="tx1"/>
          </a:solidFill>
          <a:latin typeface="+mn-lt"/>
          <a:ea typeface="+mn-ea"/>
          <a:cs typeface="+mn-cs"/>
        </a:defRPr>
      </a:lvl3pPr>
      <a:lvl4pPr marL="669925" indent="-138113" algn="l" defTabSz="914400" rtl="0" eaLnBrk="1" latinLnBrk="0" hangingPunct="1">
        <a:lnSpc>
          <a:spcPct val="80000"/>
        </a:lnSpc>
        <a:spcBef>
          <a:spcPts val="500"/>
        </a:spcBef>
        <a:buClr>
          <a:schemeClr val="accent2"/>
        </a:buClr>
        <a:buFont typeface="Arial" panose="020B0604020202020204" pitchFamily="34" charset="0"/>
        <a:buChar char="•"/>
        <a:tabLst/>
        <a:defRPr sz="1600" kern="1200">
          <a:solidFill>
            <a:schemeClr val="tx1">
              <a:lumMod val="50000"/>
              <a:lumOff val="50000"/>
            </a:schemeClr>
          </a:solidFill>
          <a:latin typeface="+mn-lt"/>
          <a:ea typeface="+mn-ea"/>
          <a:cs typeface="+mn-cs"/>
        </a:defRPr>
      </a:lvl4pPr>
      <a:lvl5pPr marL="801688" indent="-131763" algn="l" defTabSz="914400" rtl="0" eaLnBrk="1" latinLnBrk="0" hangingPunct="1">
        <a:lnSpc>
          <a:spcPct val="80000"/>
        </a:lnSpc>
        <a:spcBef>
          <a:spcPts val="500"/>
        </a:spcBef>
        <a:buClr>
          <a:schemeClr val="accent2"/>
        </a:buClr>
        <a:buFont typeface="Arial" panose="020B0604020202020204" pitchFamily="34" charset="0"/>
        <a:buChar char="•"/>
        <a:tabLst/>
        <a:defRPr sz="14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guide id="3" orient="horz" pos="232">
          <p15:clr>
            <a:srgbClr val="F26B43"/>
          </p15:clr>
        </p15:guide>
        <p15:guide id="4" orient="horz" pos="3589">
          <p15:clr>
            <a:srgbClr val="F26B43"/>
          </p15:clr>
        </p15:guide>
        <p15:guide id="5" pos="385">
          <p15:clr>
            <a:srgbClr val="F26B43"/>
          </p15:clr>
        </p15:guide>
        <p15:guide id="6" pos="5375">
          <p15:clr>
            <a:srgbClr val="F26B43"/>
          </p15:clr>
        </p15:guide>
        <p15:guide id="7" orient="horz" pos="34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s://www.advance-he.ac.uk/profile/stuart-norton" TargetMode="External"/><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BE5EB82-AD1D-979E-EFA3-FF30B696FDB8}"/>
              </a:ext>
            </a:extLst>
          </p:cNvPr>
          <p:cNvSpPr txBox="1"/>
          <p:nvPr/>
        </p:nvSpPr>
        <p:spPr>
          <a:xfrm>
            <a:off x="814917" y="2862470"/>
            <a:ext cx="10562167" cy="1530555"/>
          </a:xfrm>
          <a:prstGeom prst="rect">
            <a:avLst/>
          </a:prstGeom>
        </p:spPr>
        <p:txBody>
          <a:bodyPr vert="horz" lIns="91440" tIns="45720" rIns="91440" bIns="45720" rtlCol="0" anchor="t">
            <a:normAutofit fontScale="92500" lnSpcReduction="20000"/>
          </a:bodyPr>
          <a:lstStyle/>
          <a:p>
            <a:pPr algn="ctr" defTabSz="914400">
              <a:lnSpc>
                <a:spcPct val="80000"/>
              </a:lnSpc>
              <a:spcBef>
                <a:spcPct val="0"/>
              </a:spcBef>
              <a:spcAft>
                <a:spcPts val="600"/>
              </a:spcAft>
            </a:pPr>
            <a:r>
              <a:rPr lang="en-US" sz="6500">
                <a:latin typeface="+mj-lt"/>
                <a:ea typeface="+mj-ea"/>
                <a:cs typeface="+mj-cs"/>
              </a:rPr>
              <a:t>The Chamber Challenge</a:t>
            </a:r>
          </a:p>
          <a:p>
            <a:pPr algn="ctr" defTabSz="914400">
              <a:lnSpc>
                <a:spcPct val="80000"/>
              </a:lnSpc>
              <a:spcBef>
                <a:spcPct val="0"/>
              </a:spcBef>
              <a:spcAft>
                <a:spcPts val="600"/>
              </a:spcAft>
            </a:pPr>
            <a:endParaRPr lang="en-US" sz="3300">
              <a:latin typeface="+mj-lt"/>
              <a:ea typeface="+mj-ea"/>
              <a:cs typeface="+mj-cs"/>
            </a:endParaRPr>
          </a:p>
          <a:p>
            <a:pPr algn="ctr" defTabSz="914400">
              <a:lnSpc>
                <a:spcPct val="80000"/>
              </a:lnSpc>
              <a:spcBef>
                <a:spcPct val="0"/>
              </a:spcBef>
              <a:spcAft>
                <a:spcPts val="600"/>
              </a:spcAft>
            </a:pPr>
            <a:r>
              <a:rPr lang="en-US" sz="3300">
                <a:latin typeface="+mj-lt"/>
                <a:ea typeface="+mj-ea"/>
                <a:cs typeface="+mj-cs"/>
              </a:rPr>
              <a:t>Empowering Students through Creative Expression</a:t>
            </a:r>
          </a:p>
        </p:txBody>
      </p:sp>
      <p:sp>
        <p:nvSpPr>
          <p:cNvPr id="7" name="Subtitle 2">
            <a:extLst>
              <a:ext uri="{FF2B5EF4-FFF2-40B4-BE49-F238E27FC236}">
                <a16:creationId xmlns:a16="http://schemas.microsoft.com/office/drawing/2014/main" id="{223CEFE5-9ECE-843C-8008-B83A18C0483F}"/>
              </a:ext>
            </a:extLst>
          </p:cNvPr>
          <p:cNvSpPr>
            <a:spLocks noGrp="1"/>
          </p:cNvSpPr>
          <p:nvPr>
            <p:ph type="subTitle" idx="1"/>
          </p:nvPr>
        </p:nvSpPr>
        <p:spPr>
          <a:xfrm>
            <a:off x="814917" y="4742330"/>
            <a:ext cx="10562167" cy="793376"/>
          </a:xfrm>
        </p:spPr>
        <p:txBody>
          <a:bodyPr vert="horz" lIns="91440" tIns="45720" rIns="91440" bIns="45720" rtlCol="0" anchor="b">
            <a:normAutofit/>
          </a:bodyPr>
          <a:lstStyle/>
          <a:p>
            <a:r>
              <a:rPr lang="en-US" b="1">
                <a:solidFill>
                  <a:schemeClr val="tx1">
                    <a:lumMod val="95000"/>
                    <a:lumOff val="5000"/>
                  </a:schemeClr>
                </a:solidFill>
              </a:rPr>
              <a:t>Aliah Ali, Sara Brown and Gillian Reid</a:t>
            </a:r>
          </a:p>
        </p:txBody>
      </p:sp>
    </p:spTree>
    <p:extLst>
      <p:ext uri="{BB962C8B-B14F-4D97-AF65-F5344CB8AC3E}">
        <p14:creationId xmlns:p14="http://schemas.microsoft.com/office/powerpoint/2010/main" val="42569947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4DFA89-1720-8AAE-5D0D-B43BB2898732}"/>
              </a:ext>
            </a:extLst>
          </p:cNvPr>
          <p:cNvSpPr>
            <a:spLocks noGrp="1"/>
          </p:cNvSpPr>
          <p:nvPr>
            <p:ph type="title"/>
          </p:nvPr>
        </p:nvSpPr>
        <p:spPr>
          <a:xfrm>
            <a:off x="838200" y="549275"/>
            <a:ext cx="9788728" cy="1141414"/>
          </a:xfrm>
        </p:spPr>
        <p:txBody>
          <a:bodyPr>
            <a:normAutofit fontScale="90000"/>
          </a:bodyPr>
          <a:lstStyle/>
          <a:p>
            <a:r>
              <a:rPr lang="en-GB" sz="3600"/>
              <a:t>Increasing Employability through Innovative Education and Entrepreneurship – A Tale of Two Students </a:t>
            </a:r>
            <a:r>
              <a:rPr lang="en-GB"/>
              <a:t>….</a:t>
            </a:r>
            <a:endParaRPr lang="en-US"/>
          </a:p>
        </p:txBody>
      </p:sp>
      <p:pic>
        <p:nvPicPr>
          <p:cNvPr id="5" name="Picture Placeholder 4">
            <a:extLst>
              <a:ext uri="{FF2B5EF4-FFF2-40B4-BE49-F238E27FC236}">
                <a16:creationId xmlns:a16="http://schemas.microsoft.com/office/drawing/2014/main" id="{62FDC4BD-94AE-F244-9EDD-90D0CD3933DF}"/>
              </a:ext>
            </a:extLst>
          </p:cNvPr>
          <p:cNvPicPr>
            <a:picLocks noGrp="1" noChangeAspect="1"/>
          </p:cNvPicPr>
          <p:nvPr>
            <p:ph idx="10"/>
          </p:nvPr>
        </p:nvPicPr>
        <p:blipFill>
          <a:blip r:embed="rId2"/>
          <a:stretch>
            <a:fillRect/>
          </a:stretch>
        </p:blipFill>
        <p:spPr>
          <a:xfrm>
            <a:off x="1078890" y="1835651"/>
            <a:ext cx="3557219" cy="4351338"/>
          </a:xfrm>
          <a:prstGeom prst="rect">
            <a:avLst/>
          </a:prstGeom>
          <a:noFill/>
        </p:spPr>
      </p:pic>
      <p:pic>
        <p:nvPicPr>
          <p:cNvPr id="6" name="Content Placeholder 5">
            <a:extLst>
              <a:ext uri="{FF2B5EF4-FFF2-40B4-BE49-F238E27FC236}">
                <a16:creationId xmlns:a16="http://schemas.microsoft.com/office/drawing/2014/main" id="{51B6FDA0-1A13-7D3E-5730-03AFC9B70FF8}"/>
              </a:ext>
            </a:extLst>
          </p:cNvPr>
          <p:cNvPicPr>
            <a:picLocks noGrp="1" noChangeAspect="1"/>
          </p:cNvPicPr>
          <p:nvPr>
            <p:ph idx="11"/>
          </p:nvPr>
        </p:nvPicPr>
        <p:blipFill rotWithShape="1">
          <a:blip r:embed="rId3"/>
          <a:srcRect l="39" t="15114" r="43776" b="15211"/>
          <a:stretch/>
        </p:blipFill>
        <p:spPr>
          <a:xfrm>
            <a:off x="5735053" y="1559640"/>
            <a:ext cx="5027427" cy="4254585"/>
          </a:xfrm>
          <a:prstGeom prst="rect">
            <a:avLst/>
          </a:prstGeom>
        </p:spPr>
      </p:pic>
    </p:spTree>
    <p:extLst>
      <p:ext uri="{BB962C8B-B14F-4D97-AF65-F5344CB8AC3E}">
        <p14:creationId xmlns:p14="http://schemas.microsoft.com/office/powerpoint/2010/main" val="1035985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4" descr="A green throne in a room with columns and candles&#10;&#10;Description automatically generated">
            <a:extLst>
              <a:ext uri="{FF2B5EF4-FFF2-40B4-BE49-F238E27FC236}">
                <a16:creationId xmlns:a16="http://schemas.microsoft.com/office/drawing/2014/main" id="{E4A8B0CB-C518-DF66-7F1F-D32C94D747A2}"/>
              </a:ext>
            </a:extLst>
          </p:cNvPr>
          <p:cNvPicPr>
            <a:picLocks noChangeAspect="1"/>
          </p:cNvPicPr>
          <p:nvPr/>
        </p:nvPicPr>
        <p:blipFill rotWithShape="1">
          <a:blip r:embed="rId2"/>
          <a:srcRect l="6930" t="79" b="-319"/>
          <a:stretch/>
        </p:blipFill>
        <p:spPr>
          <a:xfrm>
            <a:off x="-1356" y="-2184"/>
            <a:ext cx="8755166" cy="4185788"/>
          </a:xfrm>
          <a:prstGeom prst="rect">
            <a:avLst/>
          </a:prstGeom>
          <a:noFill/>
        </p:spPr>
      </p:pic>
      <p:sp>
        <p:nvSpPr>
          <p:cNvPr id="2" name="Title 1">
            <a:extLst>
              <a:ext uri="{FF2B5EF4-FFF2-40B4-BE49-F238E27FC236}">
                <a16:creationId xmlns:a16="http://schemas.microsoft.com/office/drawing/2014/main" id="{68202B0E-DBF1-D48B-BF09-2323AA7D9EA9}"/>
              </a:ext>
            </a:extLst>
          </p:cNvPr>
          <p:cNvSpPr>
            <a:spLocks noGrp="1"/>
          </p:cNvSpPr>
          <p:nvPr>
            <p:ph type="title"/>
          </p:nvPr>
        </p:nvSpPr>
        <p:spPr>
          <a:xfrm>
            <a:off x="-992" y="4519214"/>
            <a:ext cx="2740230" cy="1863308"/>
          </a:xfrm>
        </p:spPr>
        <p:txBody>
          <a:bodyPr anchor="t">
            <a:normAutofit/>
          </a:bodyPr>
          <a:lstStyle/>
          <a:p>
            <a:r>
              <a:rPr lang="en-GB"/>
              <a:t>Making it Happen:</a:t>
            </a:r>
          </a:p>
        </p:txBody>
      </p:sp>
      <p:sp>
        <p:nvSpPr>
          <p:cNvPr id="3" name="Text Placeholder 2">
            <a:extLst>
              <a:ext uri="{FF2B5EF4-FFF2-40B4-BE49-F238E27FC236}">
                <a16:creationId xmlns:a16="http://schemas.microsoft.com/office/drawing/2014/main" id="{E90E4092-57E2-5C0C-14AF-4FE20D60C805}"/>
              </a:ext>
            </a:extLst>
          </p:cNvPr>
          <p:cNvSpPr>
            <a:spLocks noGrp="1"/>
          </p:cNvSpPr>
          <p:nvPr>
            <p:ph idx="10"/>
          </p:nvPr>
        </p:nvSpPr>
        <p:spPr>
          <a:xfrm>
            <a:off x="2945659" y="4095076"/>
            <a:ext cx="2203784" cy="2005181"/>
          </a:xfrm>
          <a:ln>
            <a:noFill/>
          </a:ln>
        </p:spPr>
        <p:txBody>
          <a:bodyPr vert="horz" lIns="91440" tIns="45720" rIns="91440" bIns="45720" rtlCol="0" anchor="t">
            <a:normAutofit/>
          </a:bodyPr>
          <a:lstStyle/>
          <a:p>
            <a:pPr marL="0" indent="0">
              <a:buNone/>
            </a:pPr>
            <a:r>
              <a:rPr lang="en-GB" b="1">
                <a:solidFill>
                  <a:schemeClr val="bg1"/>
                </a:solidFill>
              </a:rPr>
              <a:t>The Venue</a:t>
            </a:r>
            <a:endParaRPr lang="en-US" b="1">
              <a:solidFill>
                <a:schemeClr val="bg1"/>
              </a:solidFill>
            </a:endParaRPr>
          </a:p>
          <a:p>
            <a:pPr marL="0" indent="0">
              <a:buNone/>
            </a:pPr>
            <a:r>
              <a:rPr lang="en-GB" b="1"/>
              <a:t>Venue</a:t>
            </a:r>
          </a:p>
          <a:p>
            <a:pPr marL="0" indent="0">
              <a:buNone/>
            </a:pPr>
            <a:endParaRPr lang="en-GB" b="1"/>
          </a:p>
          <a:p>
            <a:pPr marL="0" indent="0">
              <a:buNone/>
            </a:pPr>
            <a:r>
              <a:rPr lang="en-GB" b="1"/>
              <a:t>Marketing</a:t>
            </a:r>
            <a:endParaRPr lang="en-GB"/>
          </a:p>
          <a:p>
            <a:pPr marL="285750" indent="-285750">
              <a:buFont typeface="Wingdings" panose="020B0604020202020204" pitchFamily="34" charset="0"/>
              <a:buChar char="Ø"/>
            </a:pPr>
            <a:endParaRPr lang="en-GB" b="1"/>
          </a:p>
          <a:p>
            <a:pPr marL="0" indent="0">
              <a:buNone/>
            </a:pPr>
            <a:endParaRPr lang="en-GB" b="1"/>
          </a:p>
          <a:p>
            <a:pPr marL="0" indent="0">
              <a:buNone/>
            </a:pPr>
            <a:endParaRPr lang="en-GB" b="1"/>
          </a:p>
        </p:txBody>
      </p:sp>
      <p:pic>
        <p:nvPicPr>
          <p:cNvPr id="5" name="Content Placeholder 4">
            <a:extLst>
              <a:ext uri="{FF2B5EF4-FFF2-40B4-BE49-F238E27FC236}">
                <a16:creationId xmlns:a16="http://schemas.microsoft.com/office/drawing/2014/main" id="{1CFC3BEF-5442-463D-C4E4-256EF6EC47B3}"/>
              </a:ext>
            </a:extLst>
          </p:cNvPr>
          <p:cNvPicPr>
            <a:picLocks noGrp="1" noChangeAspect="1"/>
          </p:cNvPicPr>
          <p:nvPr>
            <p:ph idx="11"/>
          </p:nvPr>
        </p:nvPicPr>
        <p:blipFill rotWithShape="1">
          <a:blip r:embed="rId3"/>
          <a:srcRect l="2974" r="-1" b="-1"/>
          <a:stretch/>
        </p:blipFill>
        <p:spPr>
          <a:xfrm>
            <a:off x="6928953" y="-2184"/>
            <a:ext cx="5261810" cy="4185804"/>
          </a:xfrm>
          <a:prstGeom prst="rect">
            <a:avLst/>
          </a:prstGeom>
          <a:noFill/>
        </p:spPr>
      </p:pic>
      <p:sp>
        <p:nvSpPr>
          <p:cNvPr id="8" name="Text Placeholder 2">
            <a:extLst>
              <a:ext uri="{FF2B5EF4-FFF2-40B4-BE49-F238E27FC236}">
                <a16:creationId xmlns:a16="http://schemas.microsoft.com/office/drawing/2014/main" id="{5C4AA206-AC6F-DAB9-557E-CEB819C5B5D9}"/>
              </a:ext>
            </a:extLst>
          </p:cNvPr>
          <p:cNvSpPr txBox="1">
            <a:spLocks/>
          </p:cNvSpPr>
          <p:nvPr/>
        </p:nvSpPr>
        <p:spPr>
          <a:xfrm>
            <a:off x="4722322" y="3074397"/>
            <a:ext cx="2203784" cy="3128127"/>
          </a:xfrm>
          <a:prstGeom prst="rect">
            <a:avLst/>
          </a:prstGeom>
          <a:ln>
            <a:noFill/>
          </a:ln>
        </p:spPr>
        <p:txBody>
          <a:bodyPr vert="horz" lIns="91440" tIns="45720" rIns="91440" bIns="45720" rtlCol="0" anchor="t">
            <a:normAutofit lnSpcReduction="10000"/>
          </a:bodyPr>
          <a:lstStyle>
            <a:lvl1pPr marL="184150" indent="-184150" algn="l" defTabSz="914400" rtl="0" eaLnBrk="1" latinLnBrk="0" hangingPunct="1">
              <a:lnSpc>
                <a:spcPct val="80000"/>
              </a:lnSpc>
              <a:spcBef>
                <a:spcPts val="1000"/>
              </a:spcBef>
              <a:buClr>
                <a:schemeClr val="accent2"/>
              </a:buClr>
              <a:buFont typeface="Arial" panose="020B0604020202020204" pitchFamily="34" charset="0"/>
              <a:buChar char="•"/>
              <a:tabLst/>
              <a:defRPr sz="2400" kern="1200">
                <a:solidFill>
                  <a:schemeClr val="tx1"/>
                </a:solidFill>
                <a:latin typeface="+mn-lt"/>
                <a:ea typeface="+mn-ea"/>
                <a:cs typeface="+mn-cs"/>
              </a:defRPr>
            </a:lvl1pPr>
            <a:lvl2pPr marL="360363" indent="-163513" algn="l" defTabSz="914400" rtl="0" eaLnBrk="1" latinLnBrk="0" hangingPunct="1">
              <a:lnSpc>
                <a:spcPct val="80000"/>
              </a:lnSpc>
              <a:spcBef>
                <a:spcPts val="500"/>
              </a:spcBef>
              <a:buClr>
                <a:schemeClr val="accent2"/>
              </a:buClr>
              <a:buFont typeface="Arial" panose="020B0604020202020204" pitchFamily="34" charset="0"/>
              <a:buChar char="•"/>
              <a:tabLst/>
              <a:defRPr sz="2000" kern="1200">
                <a:solidFill>
                  <a:schemeClr val="tx1"/>
                </a:solidFill>
                <a:latin typeface="+mn-lt"/>
                <a:ea typeface="+mn-ea"/>
                <a:cs typeface="+mn-cs"/>
              </a:defRPr>
            </a:lvl2pPr>
            <a:lvl3pPr marL="538163" indent="-157163" algn="l" defTabSz="914400" rtl="0" eaLnBrk="1" latinLnBrk="0" hangingPunct="1">
              <a:lnSpc>
                <a:spcPct val="80000"/>
              </a:lnSpc>
              <a:spcBef>
                <a:spcPts val="500"/>
              </a:spcBef>
              <a:buClr>
                <a:schemeClr val="accent2"/>
              </a:buClr>
              <a:buFont typeface="Arial" panose="020B0604020202020204" pitchFamily="34" charset="0"/>
              <a:buChar char="•"/>
              <a:tabLst/>
              <a:defRPr sz="1800" kern="1200">
                <a:solidFill>
                  <a:schemeClr val="tx1"/>
                </a:solidFill>
                <a:latin typeface="+mn-lt"/>
                <a:ea typeface="+mn-ea"/>
                <a:cs typeface="+mn-cs"/>
              </a:defRPr>
            </a:lvl3pPr>
            <a:lvl4pPr marL="669925" indent="-138113" algn="l" defTabSz="914400" rtl="0" eaLnBrk="1" latinLnBrk="0" hangingPunct="1">
              <a:lnSpc>
                <a:spcPct val="80000"/>
              </a:lnSpc>
              <a:spcBef>
                <a:spcPts val="500"/>
              </a:spcBef>
              <a:buClr>
                <a:schemeClr val="accent2"/>
              </a:buClr>
              <a:buFont typeface="Arial" panose="020B0604020202020204" pitchFamily="34" charset="0"/>
              <a:buChar char="•"/>
              <a:tabLst/>
              <a:defRPr sz="1600" kern="1200">
                <a:solidFill>
                  <a:schemeClr val="tx1">
                    <a:lumMod val="50000"/>
                    <a:lumOff val="50000"/>
                  </a:schemeClr>
                </a:solidFill>
                <a:latin typeface="+mn-lt"/>
                <a:ea typeface="+mn-ea"/>
                <a:cs typeface="+mn-cs"/>
              </a:defRPr>
            </a:lvl4pPr>
            <a:lvl5pPr marL="801688" indent="-131763" algn="l" defTabSz="914400" rtl="0" eaLnBrk="1" latinLnBrk="0" hangingPunct="1">
              <a:lnSpc>
                <a:spcPct val="80000"/>
              </a:lnSpc>
              <a:spcBef>
                <a:spcPts val="500"/>
              </a:spcBef>
              <a:buClr>
                <a:schemeClr val="accent2"/>
              </a:buClr>
              <a:buFont typeface="Arial" panose="020B0604020202020204" pitchFamily="34" charset="0"/>
              <a:buChar char="•"/>
              <a:tabLst/>
              <a:defRPr sz="14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b="1">
              <a:solidFill>
                <a:schemeClr val="bg1"/>
              </a:solidFill>
            </a:endParaRPr>
          </a:p>
          <a:p>
            <a:pPr marL="285750" indent="-285750">
              <a:buFont typeface="Wingdings" panose="020B0604020202020204" pitchFamily="34" charset="0"/>
              <a:buChar char="Ø"/>
            </a:pPr>
            <a:endParaRPr lang="en-GB" b="1"/>
          </a:p>
          <a:p>
            <a:pPr marL="0" indent="0">
              <a:buFont typeface="Arial" panose="020B0604020202020204" pitchFamily="34" charset="0"/>
              <a:buNone/>
            </a:pPr>
            <a:endParaRPr lang="en-GB" b="1"/>
          </a:p>
          <a:p>
            <a:pPr marL="285750" indent="-285750">
              <a:buFont typeface="Wingdings" panose="020B0604020202020204" pitchFamily="34" charset="0"/>
              <a:buChar char="Ø"/>
            </a:pPr>
            <a:endParaRPr lang="en-GB" b="1"/>
          </a:p>
          <a:p>
            <a:pPr marL="0" indent="0">
              <a:buFont typeface="Arial" panose="020B0604020202020204" pitchFamily="34" charset="0"/>
              <a:buNone/>
            </a:pPr>
            <a:r>
              <a:rPr lang="en-GB" b="1"/>
              <a:t>Application process</a:t>
            </a:r>
          </a:p>
          <a:p>
            <a:pPr marL="285750" indent="-285750">
              <a:buFont typeface="Wingdings" panose="05000000000000000000" pitchFamily="2" charset="2"/>
              <a:buChar char="Ø"/>
            </a:pPr>
            <a:endParaRPr lang="en-GB" b="1"/>
          </a:p>
          <a:p>
            <a:pPr marL="0" indent="0">
              <a:buFont typeface="Arial" panose="020B0604020202020204" pitchFamily="34" charset="0"/>
              <a:buNone/>
            </a:pPr>
            <a:r>
              <a:rPr lang="en-GB" b="1"/>
              <a:t>Mentoring</a:t>
            </a:r>
          </a:p>
          <a:p>
            <a:pPr marL="285750" indent="-285750">
              <a:buFont typeface="Wingdings" panose="05000000000000000000" pitchFamily="2" charset="2"/>
              <a:buChar char="Ø"/>
            </a:pPr>
            <a:endParaRPr lang="en-GB" b="1"/>
          </a:p>
          <a:p>
            <a:pPr marL="0" indent="0">
              <a:buFont typeface="Arial" panose="020B0604020202020204" pitchFamily="34" charset="0"/>
              <a:buNone/>
            </a:pPr>
            <a:endParaRPr lang="en-GB" b="1"/>
          </a:p>
        </p:txBody>
      </p:sp>
      <p:sp>
        <p:nvSpPr>
          <p:cNvPr id="9" name="Text Placeholder 2">
            <a:extLst>
              <a:ext uri="{FF2B5EF4-FFF2-40B4-BE49-F238E27FC236}">
                <a16:creationId xmlns:a16="http://schemas.microsoft.com/office/drawing/2014/main" id="{60B087DB-5307-D3F6-CE1C-0412A9628AE6}"/>
              </a:ext>
            </a:extLst>
          </p:cNvPr>
          <p:cNvSpPr txBox="1">
            <a:spLocks/>
          </p:cNvSpPr>
          <p:nvPr/>
        </p:nvSpPr>
        <p:spPr>
          <a:xfrm>
            <a:off x="6627322" y="2813713"/>
            <a:ext cx="2203784" cy="2897521"/>
          </a:xfrm>
          <a:prstGeom prst="rect">
            <a:avLst/>
          </a:prstGeom>
          <a:ln>
            <a:noFill/>
          </a:ln>
        </p:spPr>
        <p:txBody>
          <a:bodyPr vert="horz" lIns="91440" tIns="45720" rIns="91440" bIns="45720" rtlCol="0" anchor="t">
            <a:normAutofit/>
          </a:bodyPr>
          <a:lstStyle>
            <a:lvl1pPr marL="184150" indent="-184150" algn="l" defTabSz="914400" rtl="0" eaLnBrk="1" latinLnBrk="0" hangingPunct="1">
              <a:lnSpc>
                <a:spcPct val="80000"/>
              </a:lnSpc>
              <a:spcBef>
                <a:spcPts val="1000"/>
              </a:spcBef>
              <a:buClr>
                <a:schemeClr val="accent2"/>
              </a:buClr>
              <a:buFont typeface="Arial" panose="020B0604020202020204" pitchFamily="34" charset="0"/>
              <a:buChar char="•"/>
              <a:tabLst/>
              <a:defRPr sz="2400" kern="1200">
                <a:solidFill>
                  <a:schemeClr val="tx1"/>
                </a:solidFill>
                <a:latin typeface="+mn-lt"/>
                <a:ea typeface="+mn-ea"/>
                <a:cs typeface="+mn-cs"/>
              </a:defRPr>
            </a:lvl1pPr>
            <a:lvl2pPr marL="360363" indent="-163513" algn="l" defTabSz="914400" rtl="0" eaLnBrk="1" latinLnBrk="0" hangingPunct="1">
              <a:lnSpc>
                <a:spcPct val="80000"/>
              </a:lnSpc>
              <a:spcBef>
                <a:spcPts val="500"/>
              </a:spcBef>
              <a:buClr>
                <a:schemeClr val="accent2"/>
              </a:buClr>
              <a:buFont typeface="Arial" panose="020B0604020202020204" pitchFamily="34" charset="0"/>
              <a:buChar char="•"/>
              <a:tabLst/>
              <a:defRPr sz="2000" kern="1200">
                <a:solidFill>
                  <a:schemeClr val="tx1"/>
                </a:solidFill>
                <a:latin typeface="+mn-lt"/>
                <a:ea typeface="+mn-ea"/>
                <a:cs typeface="+mn-cs"/>
              </a:defRPr>
            </a:lvl2pPr>
            <a:lvl3pPr marL="538163" indent="-157163" algn="l" defTabSz="914400" rtl="0" eaLnBrk="1" latinLnBrk="0" hangingPunct="1">
              <a:lnSpc>
                <a:spcPct val="80000"/>
              </a:lnSpc>
              <a:spcBef>
                <a:spcPts val="500"/>
              </a:spcBef>
              <a:buClr>
                <a:schemeClr val="accent2"/>
              </a:buClr>
              <a:buFont typeface="Arial" panose="020B0604020202020204" pitchFamily="34" charset="0"/>
              <a:buChar char="•"/>
              <a:tabLst/>
              <a:defRPr sz="1800" kern="1200">
                <a:solidFill>
                  <a:schemeClr val="tx1"/>
                </a:solidFill>
                <a:latin typeface="+mn-lt"/>
                <a:ea typeface="+mn-ea"/>
                <a:cs typeface="+mn-cs"/>
              </a:defRPr>
            </a:lvl3pPr>
            <a:lvl4pPr marL="669925" indent="-138113" algn="l" defTabSz="914400" rtl="0" eaLnBrk="1" latinLnBrk="0" hangingPunct="1">
              <a:lnSpc>
                <a:spcPct val="80000"/>
              </a:lnSpc>
              <a:spcBef>
                <a:spcPts val="500"/>
              </a:spcBef>
              <a:buClr>
                <a:schemeClr val="accent2"/>
              </a:buClr>
              <a:buFont typeface="Arial" panose="020B0604020202020204" pitchFamily="34" charset="0"/>
              <a:buChar char="•"/>
              <a:tabLst/>
              <a:defRPr sz="1600" kern="1200">
                <a:solidFill>
                  <a:schemeClr val="tx1">
                    <a:lumMod val="50000"/>
                    <a:lumOff val="50000"/>
                  </a:schemeClr>
                </a:solidFill>
                <a:latin typeface="+mn-lt"/>
                <a:ea typeface="+mn-ea"/>
                <a:cs typeface="+mn-cs"/>
              </a:defRPr>
            </a:lvl4pPr>
            <a:lvl5pPr marL="801688" indent="-131763" algn="l" defTabSz="914400" rtl="0" eaLnBrk="1" latinLnBrk="0" hangingPunct="1">
              <a:lnSpc>
                <a:spcPct val="80000"/>
              </a:lnSpc>
              <a:spcBef>
                <a:spcPts val="500"/>
              </a:spcBef>
              <a:buClr>
                <a:schemeClr val="accent2"/>
              </a:buClr>
              <a:buFont typeface="Arial" panose="020B0604020202020204" pitchFamily="34" charset="0"/>
              <a:buChar char="•"/>
              <a:tabLst/>
              <a:defRPr sz="14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b="1">
              <a:solidFill>
                <a:schemeClr val="bg1"/>
              </a:solidFill>
            </a:endParaRPr>
          </a:p>
          <a:p>
            <a:pPr marL="285750" indent="-285750">
              <a:buFont typeface="Wingdings" panose="020B0604020202020204" pitchFamily="34" charset="0"/>
              <a:buChar char="Ø"/>
            </a:pPr>
            <a:endParaRPr lang="en-GB" b="1"/>
          </a:p>
          <a:p>
            <a:pPr marL="0" indent="0">
              <a:buFont typeface="Arial" panose="020B0604020202020204" pitchFamily="34" charset="0"/>
              <a:buNone/>
            </a:pPr>
            <a:endParaRPr lang="en-GB" b="1"/>
          </a:p>
          <a:p>
            <a:pPr marL="285750" indent="-285750">
              <a:buFont typeface="Wingdings" panose="020B0604020202020204" pitchFamily="34" charset="0"/>
              <a:buChar char="Ø"/>
            </a:pPr>
            <a:endParaRPr lang="en-GB" b="1"/>
          </a:p>
          <a:p>
            <a:pPr marL="0" indent="0">
              <a:buFont typeface="Arial" panose="020B0604020202020204" pitchFamily="34" charset="0"/>
              <a:buNone/>
            </a:pPr>
            <a:endParaRPr lang="en-GB" b="1"/>
          </a:p>
          <a:p>
            <a:pPr marL="0" indent="0">
              <a:buNone/>
            </a:pPr>
            <a:r>
              <a:rPr lang="en-GB" b="1"/>
              <a:t>Budgeting</a:t>
            </a:r>
          </a:p>
          <a:p>
            <a:pPr marL="285750" indent="-285750">
              <a:buFont typeface="Wingdings" panose="05000000000000000000" pitchFamily="2" charset="2"/>
              <a:buChar char="Ø"/>
            </a:pPr>
            <a:endParaRPr lang="en-GB" b="1"/>
          </a:p>
          <a:p>
            <a:pPr marL="0" indent="0">
              <a:buFont typeface="Arial" panose="020B0604020202020204" pitchFamily="34" charset="0"/>
              <a:buNone/>
            </a:pPr>
            <a:endParaRPr lang="en-GB" b="1"/>
          </a:p>
        </p:txBody>
      </p:sp>
      <p:sp>
        <p:nvSpPr>
          <p:cNvPr id="11" name="Text Placeholder 2">
            <a:extLst>
              <a:ext uri="{FF2B5EF4-FFF2-40B4-BE49-F238E27FC236}">
                <a16:creationId xmlns:a16="http://schemas.microsoft.com/office/drawing/2014/main" id="{F3B036D0-2542-0487-0C06-6118CF0C244F}"/>
              </a:ext>
            </a:extLst>
          </p:cNvPr>
          <p:cNvSpPr txBox="1">
            <a:spLocks/>
          </p:cNvSpPr>
          <p:nvPr/>
        </p:nvSpPr>
        <p:spPr>
          <a:xfrm>
            <a:off x="8622558" y="2934028"/>
            <a:ext cx="2203784" cy="3007812"/>
          </a:xfrm>
          <a:prstGeom prst="rect">
            <a:avLst/>
          </a:prstGeom>
          <a:ln>
            <a:noFill/>
          </a:ln>
        </p:spPr>
        <p:txBody>
          <a:bodyPr vert="horz" lIns="91440" tIns="45720" rIns="91440" bIns="45720" rtlCol="0" anchor="t">
            <a:normAutofit lnSpcReduction="10000"/>
          </a:bodyPr>
          <a:lstStyle>
            <a:lvl1pPr marL="184150" indent="-184150" algn="l" defTabSz="914400" rtl="0" eaLnBrk="1" latinLnBrk="0" hangingPunct="1">
              <a:lnSpc>
                <a:spcPct val="80000"/>
              </a:lnSpc>
              <a:spcBef>
                <a:spcPts val="1000"/>
              </a:spcBef>
              <a:buClr>
                <a:schemeClr val="accent2"/>
              </a:buClr>
              <a:buFont typeface="Arial" panose="020B0604020202020204" pitchFamily="34" charset="0"/>
              <a:buChar char="•"/>
              <a:tabLst/>
              <a:defRPr sz="2400" kern="1200">
                <a:solidFill>
                  <a:schemeClr val="tx1"/>
                </a:solidFill>
                <a:latin typeface="+mn-lt"/>
                <a:ea typeface="+mn-ea"/>
                <a:cs typeface="+mn-cs"/>
              </a:defRPr>
            </a:lvl1pPr>
            <a:lvl2pPr marL="360363" indent="-163513" algn="l" defTabSz="914400" rtl="0" eaLnBrk="1" latinLnBrk="0" hangingPunct="1">
              <a:lnSpc>
                <a:spcPct val="80000"/>
              </a:lnSpc>
              <a:spcBef>
                <a:spcPts val="500"/>
              </a:spcBef>
              <a:buClr>
                <a:schemeClr val="accent2"/>
              </a:buClr>
              <a:buFont typeface="Arial" panose="020B0604020202020204" pitchFamily="34" charset="0"/>
              <a:buChar char="•"/>
              <a:tabLst/>
              <a:defRPr sz="2000" kern="1200">
                <a:solidFill>
                  <a:schemeClr val="tx1"/>
                </a:solidFill>
                <a:latin typeface="+mn-lt"/>
                <a:ea typeface="+mn-ea"/>
                <a:cs typeface="+mn-cs"/>
              </a:defRPr>
            </a:lvl2pPr>
            <a:lvl3pPr marL="538163" indent="-157163" algn="l" defTabSz="914400" rtl="0" eaLnBrk="1" latinLnBrk="0" hangingPunct="1">
              <a:lnSpc>
                <a:spcPct val="80000"/>
              </a:lnSpc>
              <a:spcBef>
                <a:spcPts val="500"/>
              </a:spcBef>
              <a:buClr>
                <a:schemeClr val="accent2"/>
              </a:buClr>
              <a:buFont typeface="Arial" panose="020B0604020202020204" pitchFamily="34" charset="0"/>
              <a:buChar char="•"/>
              <a:tabLst/>
              <a:defRPr sz="1800" kern="1200">
                <a:solidFill>
                  <a:schemeClr val="tx1"/>
                </a:solidFill>
                <a:latin typeface="+mn-lt"/>
                <a:ea typeface="+mn-ea"/>
                <a:cs typeface="+mn-cs"/>
              </a:defRPr>
            </a:lvl3pPr>
            <a:lvl4pPr marL="669925" indent="-138113" algn="l" defTabSz="914400" rtl="0" eaLnBrk="1" latinLnBrk="0" hangingPunct="1">
              <a:lnSpc>
                <a:spcPct val="80000"/>
              </a:lnSpc>
              <a:spcBef>
                <a:spcPts val="500"/>
              </a:spcBef>
              <a:buClr>
                <a:schemeClr val="accent2"/>
              </a:buClr>
              <a:buFont typeface="Arial" panose="020B0604020202020204" pitchFamily="34" charset="0"/>
              <a:buChar char="•"/>
              <a:tabLst/>
              <a:defRPr sz="1600" kern="1200">
                <a:solidFill>
                  <a:schemeClr val="tx1">
                    <a:lumMod val="50000"/>
                    <a:lumOff val="50000"/>
                  </a:schemeClr>
                </a:solidFill>
                <a:latin typeface="+mn-lt"/>
                <a:ea typeface="+mn-ea"/>
                <a:cs typeface="+mn-cs"/>
              </a:defRPr>
            </a:lvl4pPr>
            <a:lvl5pPr marL="801688" indent="-131763" algn="l" defTabSz="914400" rtl="0" eaLnBrk="1" latinLnBrk="0" hangingPunct="1">
              <a:lnSpc>
                <a:spcPct val="80000"/>
              </a:lnSpc>
              <a:spcBef>
                <a:spcPts val="500"/>
              </a:spcBef>
              <a:buClr>
                <a:schemeClr val="accent2"/>
              </a:buClr>
              <a:buFont typeface="Arial" panose="020B0604020202020204" pitchFamily="34" charset="0"/>
              <a:buChar char="•"/>
              <a:tabLst/>
              <a:defRPr sz="14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b="1">
              <a:solidFill>
                <a:schemeClr val="bg1"/>
              </a:solidFill>
            </a:endParaRPr>
          </a:p>
          <a:p>
            <a:pPr marL="285750" indent="-285750">
              <a:buFont typeface="Wingdings" panose="020B0604020202020204" pitchFamily="34" charset="0"/>
              <a:buChar char="Ø"/>
            </a:pPr>
            <a:endParaRPr lang="en-GB" b="1"/>
          </a:p>
          <a:p>
            <a:pPr marL="0" indent="0">
              <a:buFont typeface="Arial" panose="020B0604020202020204" pitchFamily="34" charset="0"/>
              <a:buNone/>
            </a:pPr>
            <a:endParaRPr lang="en-GB" b="1"/>
          </a:p>
          <a:p>
            <a:pPr marL="285750" indent="-285750">
              <a:buFont typeface="Wingdings" panose="020B0604020202020204" pitchFamily="34" charset="0"/>
              <a:buChar char="Ø"/>
            </a:pPr>
            <a:endParaRPr lang="en-GB" b="1"/>
          </a:p>
          <a:p>
            <a:pPr marL="0" indent="0">
              <a:buFont typeface="Arial" panose="020B0604020202020204" pitchFamily="34" charset="0"/>
              <a:buNone/>
            </a:pPr>
            <a:endParaRPr lang="en-GB" b="1"/>
          </a:p>
          <a:p>
            <a:pPr marL="285750" indent="-285750">
              <a:buFont typeface="Wingdings" panose="05000000000000000000" pitchFamily="2" charset="2"/>
              <a:buChar char="Ø"/>
            </a:pPr>
            <a:endParaRPr lang="en-GB" b="1"/>
          </a:p>
          <a:p>
            <a:pPr marL="0" indent="0">
              <a:buFont typeface="Arial" panose="020B0604020202020204" pitchFamily="34" charset="0"/>
              <a:buNone/>
            </a:pPr>
            <a:r>
              <a:rPr lang="en-GB" b="1"/>
              <a:t>Making them feel special </a:t>
            </a:r>
          </a:p>
        </p:txBody>
      </p:sp>
    </p:spTree>
    <p:extLst>
      <p:ext uri="{BB962C8B-B14F-4D97-AF65-F5344CB8AC3E}">
        <p14:creationId xmlns:p14="http://schemas.microsoft.com/office/powerpoint/2010/main" val="3863223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oster for a conference&#10;&#10;Description automatically generated">
            <a:extLst>
              <a:ext uri="{FF2B5EF4-FFF2-40B4-BE49-F238E27FC236}">
                <a16:creationId xmlns:a16="http://schemas.microsoft.com/office/drawing/2014/main" id="{26CFBF07-C75A-49B9-34CF-B23016BFC99B}"/>
              </a:ext>
            </a:extLst>
          </p:cNvPr>
          <p:cNvPicPr>
            <a:picLocks noGrp="1" noChangeAspect="1"/>
          </p:cNvPicPr>
          <p:nvPr>
            <p:ph idx="1"/>
          </p:nvPr>
        </p:nvPicPr>
        <p:blipFill rotWithShape="1">
          <a:blip r:embed="rId2"/>
          <a:srcRect/>
          <a:stretch/>
        </p:blipFill>
        <p:spPr>
          <a:xfrm>
            <a:off x="20" y="10"/>
            <a:ext cx="12191980" cy="6857990"/>
          </a:xfrm>
          <a:noFill/>
        </p:spPr>
      </p:pic>
    </p:spTree>
    <p:extLst>
      <p:ext uri="{BB962C8B-B14F-4D97-AF65-F5344CB8AC3E}">
        <p14:creationId xmlns:p14="http://schemas.microsoft.com/office/powerpoint/2010/main" val="1702846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5BF38A5-8B9F-D673-2C09-18B807F223A0}"/>
              </a:ext>
            </a:extLst>
          </p:cNvPr>
          <p:cNvPicPr>
            <a:picLocks noGrp="1" noChangeAspect="1"/>
          </p:cNvPicPr>
          <p:nvPr>
            <p:ph idx="1"/>
          </p:nvPr>
        </p:nvPicPr>
        <p:blipFill rotWithShape="1">
          <a:blip r:embed="rId2"/>
          <a:srcRect/>
          <a:stretch/>
        </p:blipFill>
        <p:spPr>
          <a:xfrm>
            <a:off x="20" y="10"/>
            <a:ext cx="12191980" cy="6857990"/>
          </a:xfrm>
          <a:noFill/>
        </p:spPr>
      </p:pic>
    </p:spTree>
    <p:extLst>
      <p:ext uri="{BB962C8B-B14F-4D97-AF65-F5344CB8AC3E}">
        <p14:creationId xmlns:p14="http://schemas.microsoft.com/office/powerpoint/2010/main" val="905848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oster for a movie&#10;&#10;Description automatically generated">
            <a:extLst>
              <a:ext uri="{FF2B5EF4-FFF2-40B4-BE49-F238E27FC236}">
                <a16:creationId xmlns:a16="http://schemas.microsoft.com/office/drawing/2014/main" id="{FD4E878F-2D4E-8838-2765-3B433190F46F}"/>
              </a:ext>
            </a:extLst>
          </p:cNvPr>
          <p:cNvPicPr>
            <a:picLocks noGrp="1" noChangeAspect="1"/>
          </p:cNvPicPr>
          <p:nvPr>
            <p:ph idx="1"/>
          </p:nvPr>
        </p:nvPicPr>
        <p:blipFill rotWithShape="1">
          <a:blip r:embed="rId2"/>
          <a:srcRect/>
          <a:stretch/>
        </p:blipFill>
        <p:spPr>
          <a:xfrm>
            <a:off x="20" y="10"/>
            <a:ext cx="12191980" cy="6857990"/>
          </a:xfrm>
          <a:noFill/>
        </p:spPr>
      </p:pic>
    </p:spTree>
    <p:extLst>
      <p:ext uri="{BB962C8B-B14F-4D97-AF65-F5344CB8AC3E}">
        <p14:creationId xmlns:p14="http://schemas.microsoft.com/office/powerpoint/2010/main" val="9131781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oster for a movie&#10;&#10;Description automatically generated">
            <a:extLst>
              <a:ext uri="{FF2B5EF4-FFF2-40B4-BE49-F238E27FC236}">
                <a16:creationId xmlns:a16="http://schemas.microsoft.com/office/drawing/2014/main" id="{7E8C3F48-2357-B171-0044-3275D3198B70}"/>
              </a:ext>
            </a:extLst>
          </p:cNvPr>
          <p:cNvPicPr>
            <a:picLocks noGrp="1" noChangeAspect="1"/>
          </p:cNvPicPr>
          <p:nvPr>
            <p:ph idx="1"/>
          </p:nvPr>
        </p:nvPicPr>
        <p:blipFill rotWithShape="1">
          <a:blip r:embed="rId2"/>
          <a:srcRect/>
          <a:stretch/>
        </p:blipFill>
        <p:spPr>
          <a:xfrm>
            <a:off x="20" y="10"/>
            <a:ext cx="12191980" cy="6857990"/>
          </a:xfrm>
          <a:noFill/>
        </p:spPr>
      </p:pic>
    </p:spTree>
    <p:extLst>
      <p:ext uri="{BB962C8B-B14F-4D97-AF65-F5344CB8AC3E}">
        <p14:creationId xmlns:p14="http://schemas.microsoft.com/office/powerpoint/2010/main" val="353293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pic>
        <p:nvPicPr>
          <p:cNvPr id="4" name="Picture 3" descr="A screenshot of a cellphone&#10;&#10;Description automatically generated">
            <a:extLst>
              <a:ext uri="{FF2B5EF4-FFF2-40B4-BE49-F238E27FC236}">
                <a16:creationId xmlns:a16="http://schemas.microsoft.com/office/drawing/2014/main" id="{DEC2B4B0-9A23-97A3-9968-80195A6E0DA8}"/>
              </a:ext>
            </a:extLst>
          </p:cNvPr>
          <p:cNvPicPr>
            <a:picLocks noChangeAspect="1"/>
          </p:cNvPicPr>
          <p:nvPr/>
        </p:nvPicPr>
        <p:blipFill>
          <a:blip r:embed="rId2"/>
          <a:stretch>
            <a:fillRect/>
          </a:stretch>
        </p:blipFill>
        <p:spPr>
          <a:xfrm>
            <a:off x="4541659" y="68263"/>
            <a:ext cx="3108682" cy="6721475"/>
          </a:xfrm>
          <a:prstGeom prst="rect">
            <a:avLst/>
          </a:prstGeom>
          <a:noFill/>
        </p:spPr>
      </p:pic>
    </p:spTree>
    <p:extLst>
      <p:ext uri="{BB962C8B-B14F-4D97-AF65-F5344CB8AC3E}">
        <p14:creationId xmlns:p14="http://schemas.microsoft.com/office/powerpoint/2010/main" val="3396284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person taking a selfie&#10;&#10;Description automatically generated">
            <a:extLst>
              <a:ext uri="{FF2B5EF4-FFF2-40B4-BE49-F238E27FC236}">
                <a16:creationId xmlns:a16="http://schemas.microsoft.com/office/drawing/2014/main" id="{E8ABDC1D-D980-A8B1-57E3-4BEA6C193399}"/>
              </a:ext>
            </a:extLst>
          </p:cNvPr>
          <p:cNvPicPr>
            <a:picLocks noGrp="1" noChangeAspect="1"/>
          </p:cNvPicPr>
          <p:nvPr>
            <p:ph idx="1"/>
          </p:nvPr>
        </p:nvPicPr>
        <p:blipFill rotWithShape="1">
          <a:blip r:embed="rId2"/>
          <a:srcRect/>
          <a:stretch/>
        </p:blipFill>
        <p:spPr>
          <a:xfrm>
            <a:off x="20" y="10"/>
            <a:ext cx="12191980" cy="6857990"/>
          </a:xfrm>
          <a:noFill/>
        </p:spPr>
      </p:pic>
      <p:pic>
        <p:nvPicPr>
          <p:cNvPr id="5" name="Picture 4" descr="A person taking a selfie&#10;&#10;Description automatically generated">
            <a:extLst>
              <a:ext uri="{FF2B5EF4-FFF2-40B4-BE49-F238E27FC236}">
                <a16:creationId xmlns:a16="http://schemas.microsoft.com/office/drawing/2014/main" id="{CB6FDC89-4DB2-080B-C4CE-07ECB366BD8B}"/>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368620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9926-5AB4-03D1-CA2C-171838486F33}"/>
              </a:ext>
            </a:extLst>
          </p:cNvPr>
          <p:cNvSpPr>
            <a:spLocks noGrp="1"/>
          </p:cNvSpPr>
          <p:nvPr>
            <p:ph type="title"/>
          </p:nvPr>
        </p:nvSpPr>
        <p:spPr>
          <a:xfrm>
            <a:off x="719472" y="306980"/>
            <a:ext cx="3932237" cy="567490"/>
          </a:xfrm>
        </p:spPr>
        <p:txBody>
          <a:bodyPr anchor="t">
            <a:normAutofit/>
          </a:bodyPr>
          <a:lstStyle/>
          <a:p>
            <a:r>
              <a:rPr lang="en-US"/>
              <a:t>Maggie's story</a:t>
            </a:r>
          </a:p>
        </p:txBody>
      </p:sp>
      <p:sp>
        <p:nvSpPr>
          <p:cNvPr id="9" name="Text Placeholder 2">
            <a:extLst>
              <a:ext uri="{FF2B5EF4-FFF2-40B4-BE49-F238E27FC236}">
                <a16:creationId xmlns:a16="http://schemas.microsoft.com/office/drawing/2014/main" id="{9FE71442-AC5A-5397-7D72-8C042D07BE9B}"/>
              </a:ext>
            </a:extLst>
          </p:cNvPr>
          <p:cNvSpPr>
            <a:spLocks noGrp="1"/>
          </p:cNvSpPr>
          <p:nvPr>
            <p:ph type="body" sz="half" idx="2"/>
          </p:nvPr>
        </p:nvSpPr>
        <p:spPr>
          <a:xfrm>
            <a:off x="569078" y="1140539"/>
            <a:ext cx="4684208" cy="5046450"/>
          </a:xfrm>
        </p:spPr>
        <p:txBody>
          <a:bodyPr vert="horz" lIns="91440" tIns="45720" rIns="91440" bIns="45720" rtlCol="0" anchor="t">
            <a:normAutofit/>
          </a:bodyPr>
          <a:lstStyle/>
          <a:p>
            <a:pPr marL="285750" indent="-285750">
              <a:buFont typeface="Wingdings" panose="020B0604020202020204" pitchFamily="34" charset="0"/>
              <a:buChar char="§"/>
            </a:pPr>
            <a:r>
              <a:rPr lang="en-US">
                <a:solidFill>
                  <a:schemeClr val="tx1"/>
                </a:solidFill>
              </a:rPr>
              <a:t>Commenced study in September 2022</a:t>
            </a:r>
            <a:endParaRPr lang="en-US"/>
          </a:p>
          <a:p>
            <a:pPr marL="285750" indent="-285750">
              <a:buFont typeface="Wingdings" panose="020B0604020202020204" pitchFamily="34" charset="0"/>
              <a:buChar char="§"/>
            </a:pPr>
            <a:r>
              <a:rPr lang="en-US">
                <a:solidFill>
                  <a:schemeClr val="tx1"/>
                </a:solidFill>
              </a:rPr>
              <a:t>Came an hour early to class</a:t>
            </a:r>
          </a:p>
          <a:p>
            <a:pPr marL="285750" indent="-285750">
              <a:buFont typeface="Wingdings" panose="020B0604020202020204" pitchFamily="34" charset="0"/>
              <a:buChar char="§"/>
            </a:pPr>
            <a:r>
              <a:rPr lang="en-US">
                <a:solidFill>
                  <a:schemeClr val="tx1"/>
                </a:solidFill>
              </a:rPr>
              <a:t>Sat at the back of the class</a:t>
            </a:r>
          </a:p>
          <a:p>
            <a:pPr marL="285750" indent="-285750">
              <a:buFont typeface="Wingdings" panose="020B0604020202020204" pitchFamily="34" charset="0"/>
              <a:buChar char="§"/>
            </a:pPr>
            <a:r>
              <a:rPr lang="en-US">
                <a:solidFill>
                  <a:schemeClr val="tx1"/>
                </a:solidFill>
              </a:rPr>
              <a:t>Imposter syndrome </a:t>
            </a:r>
          </a:p>
          <a:p>
            <a:pPr marL="285750" indent="-285750">
              <a:buFont typeface="Wingdings" panose="020B0604020202020204" pitchFamily="34" charset="0"/>
              <a:buChar char="§"/>
            </a:pPr>
            <a:r>
              <a:rPr lang="en-US">
                <a:solidFill>
                  <a:schemeClr val="tx1"/>
                </a:solidFill>
              </a:rPr>
              <a:t>Working in a hospice- inspiration for the book</a:t>
            </a:r>
          </a:p>
          <a:p>
            <a:pPr marL="285750" indent="-285750">
              <a:buFont typeface="Wingdings" panose="020B0604020202020204" pitchFamily="34" charset="0"/>
              <a:buChar char="§"/>
            </a:pPr>
            <a:r>
              <a:rPr lang="en-US">
                <a:solidFill>
                  <a:schemeClr val="tx1"/>
                </a:solidFill>
              </a:rPr>
              <a:t>Being creative brought her out of herself- drew the pictures herself</a:t>
            </a:r>
          </a:p>
          <a:p>
            <a:pPr marL="285750" indent="-285750">
              <a:buFont typeface="Wingdings" panose="020B0604020202020204" pitchFamily="34" charset="0"/>
              <a:buChar char="§"/>
            </a:pPr>
            <a:r>
              <a:rPr lang="en-US">
                <a:solidFill>
                  <a:schemeClr val="tx1"/>
                </a:solidFill>
              </a:rPr>
              <a:t>Formative asked if she could make it rhyme - problem solve</a:t>
            </a:r>
          </a:p>
          <a:p>
            <a:pPr marL="285750" indent="-285750">
              <a:buFont typeface="Wingdings" panose="020B0604020202020204" pitchFamily="34" charset="0"/>
              <a:buChar char="§"/>
            </a:pPr>
            <a:r>
              <a:rPr lang="en-US">
                <a:solidFill>
                  <a:schemeClr val="tx1"/>
                </a:solidFill>
              </a:rPr>
              <a:t>She was very nervous at the symposium</a:t>
            </a:r>
          </a:p>
          <a:p>
            <a:pPr marL="285750" indent="-285750">
              <a:buFont typeface="Wingdings" panose="020B0604020202020204" pitchFamily="34" charset="0"/>
              <a:buChar char="§"/>
            </a:pPr>
            <a:r>
              <a:rPr lang="en-US">
                <a:solidFill>
                  <a:schemeClr val="tx1"/>
                </a:solidFill>
              </a:rPr>
              <a:t>Chamber Challenge day - did not wish to compete</a:t>
            </a:r>
          </a:p>
          <a:p>
            <a:pPr marL="285750" indent="-285750">
              <a:buFont typeface="Wingdings" panose="020B0604020202020204" pitchFamily="34" charset="0"/>
              <a:buChar char="§"/>
            </a:pPr>
            <a:r>
              <a:rPr lang="en-US">
                <a:solidFill>
                  <a:schemeClr val="tx1"/>
                </a:solidFill>
              </a:rPr>
              <a:t>2 weeks later she presented at the Rotary Club</a:t>
            </a:r>
          </a:p>
          <a:p>
            <a:pPr marL="285750" indent="-285750">
              <a:buFont typeface="Wingdings" panose="020B0604020202020204" pitchFamily="34" charset="0"/>
              <a:buChar char="§"/>
            </a:pPr>
            <a:r>
              <a:rPr lang="en-US">
                <a:solidFill>
                  <a:schemeClr val="tx1"/>
                </a:solidFill>
              </a:rPr>
              <a:t>Joins new first years to speak about her creation</a:t>
            </a:r>
          </a:p>
          <a:p>
            <a:pPr marL="285750" indent="-285750">
              <a:buFont typeface="Wingdings" panose="020B0604020202020204" pitchFamily="34" charset="0"/>
              <a:buChar char="§"/>
            </a:pPr>
            <a:r>
              <a:rPr lang="en-US">
                <a:solidFill>
                  <a:schemeClr val="tx1"/>
                </a:solidFill>
              </a:rPr>
              <a:t>She applied for Nursing</a:t>
            </a:r>
          </a:p>
          <a:p>
            <a:pPr marL="285750" indent="-285750">
              <a:buFont typeface="Wingdings" panose="020B0604020202020204" pitchFamily="34" charset="0"/>
              <a:buChar char="§"/>
            </a:pPr>
            <a:r>
              <a:rPr lang="en-US">
                <a:solidFill>
                  <a:schemeClr val="tx1"/>
                </a:solidFill>
              </a:rPr>
              <a:t>Biggest achievement was confidence</a:t>
            </a:r>
          </a:p>
        </p:txBody>
      </p:sp>
      <p:pic>
        <p:nvPicPr>
          <p:cNvPr id="4" name="Content Placeholder 3" descr="A white paper with black text and a drawing on it&#10;&#10;Description automatically generated">
            <a:extLst>
              <a:ext uri="{FF2B5EF4-FFF2-40B4-BE49-F238E27FC236}">
                <a16:creationId xmlns:a16="http://schemas.microsoft.com/office/drawing/2014/main" id="{AE238A7A-5EE5-D199-BA8B-22BAA64C1DD4}"/>
              </a:ext>
            </a:extLst>
          </p:cNvPr>
          <p:cNvPicPr>
            <a:picLocks noGrp="1" noChangeAspect="1"/>
          </p:cNvPicPr>
          <p:nvPr>
            <p:ph idx="10"/>
          </p:nvPr>
        </p:nvPicPr>
        <p:blipFill>
          <a:blip r:embed="rId2"/>
          <a:stretch>
            <a:fillRect/>
          </a:stretch>
        </p:blipFill>
        <p:spPr>
          <a:xfrm>
            <a:off x="5181599" y="1208398"/>
            <a:ext cx="6195484" cy="4646614"/>
          </a:xfrm>
          <a:noFill/>
        </p:spPr>
      </p:pic>
    </p:spTree>
    <p:extLst>
      <p:ext uri="{BB962C8B-B14F-4D97-AF65-F5344CB8AC3E}">
        <p14:creationId xmlns:p14="http://schemas.microsoft.com/office/powerpoint/2010/main" val="184165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3DA31-F122-A4F7-0255-70BC163D0872}"/>
              </a:ext>
            </a:extLst>
          </p:cNvPr>
          <p:cNvSpPr>
            <a:spLocks noGrp="1"/>
          </p:cNvSpPr>
          <p:nvPr>
            <p:ph type="title"/>
          </p:nvPr>
        </p:nvSpPr>
        <p:spPr/>
        <p:txBody>
          <a:bodyPr/>
          <a:lstStyle/>
          <a:p>
            <a:r>
              <a:rPr lang="en-US"/>
              <a:t>Impact</a:t>
            </a:r>
          </a:p>
        </p:txBody>
      </p:sp>
      <p:sp>
        <p:nvSpPr>
          <p:cNvPr id="3" name="Content Placeholder 2">
            <a:extLst>
              <a:ext uri="{FF2B5EF4-FFF2-40B4-BE49-F238E27FC236}">
                <a16:creationId xmlns:a16="http://schemas.microsoft.com/office/drawing/2014/main" id="{E80235D7-EDA7-E95E-A755-2706AF1D66C2}"/>
              </a:ext>
            </a:extLst>
          </p:cNvPr>
          <p:cNvSpPr>
            <a:spLocks noGrp="1"/>
          </p:cNvSpPr>
          <p:nvPr>
            <p:ph idx="1"/>
          </p:nvPr>
        </p:nvSpPr>
        <p:spPr>
          <a:xfrm>
            <a:off x="838200" y="1336796"/>
            <a:ext cx="10515600" cy="4474283"/>
          </a:xfrm>
        </p:spPr>
        <p:txBody>
          <a:bodyPr vert="horz" lIns="91440" tIns="45720" rIns="91440" bIns="45720" rtlCol="0" anchor="t">
            <a:normAutofit/>
          </a:bodyPr>
          <a:lstStyle/>
          <a:p>
            <a:r>
              <a:rPr lang="en-US" sz="3600"/>
              <a:t>Threadgold Funeral Directors</a:t>
            </a:r>
          </a:p>
          <a:p>
            <a:r>
              <a:rPr lang="en-US" sz="3600"/>
              <a:t>9 Hospices across England and Wales</a:t>
            </a:r>
          </a:p>
          <a:p>
            <a:r>
              <a:rPr lang="en-US" sz="3600"/>
              <a:t>Under consultation with the NHS</a:t>
            </a:r>
          </a:p>
          <a:p>
            <a:endParaRPr lang="en-US"/>
          </a:p>
        </p:txBody>
      </p:sp>
      <p:pic>
        <p:nvPicPr>
          <p:cNvPr id="6" name="Picture 5" descr="A logo with sun and green grass&#10;&#10;Description automatically generated">
            <a:extLst>
              <a:ext uri="{FF2B5EF4-FFF2-40B4-BE49-F238E27FC236}">
                <a16:creationId xmlns:a16="http://schemas.microsoft.com/office/drawing/2014/main" id="{37B3652C-D70E-3738-E514-467036CF317B}"/>
              </a:ext>
            </a:extLst>
          </p:cNvPr>
          <p:cNvPicPr>
            <a:picLocks noChangeAspect="1"/>
          </p:cNvPicPr>
          <p:nvPr/>
        </p:nvPicPr>
        <p:blipFill>
          <a:blip r:embed="rId2"/>
          <a:stretch>
            <a:fillRect/>
          </a:stretch>
        </p:blipFill>
        <p:spPr>
          <a:xfrm>
            <a:off x="7889959" y="3564355"/>
            <a:ext cx="2828925" cy="1714500"/>
          </a:xfrm>
          <a:prstGeom prst="rect">
            <a:avLst/>
          </a:prstGeom>
        </p:spPr>
      </p:pic>
      <p:pic>
        <p:nvPicPr>
          <p:cNvPr id="7" name="Picture 6" descr="A logo with a yellow arrow&#10;&#10;Description automatically generated">
            <a:extLst>
              <a:ext uri="{FF2B5EF4-FFF2-40B4-BE49-F238E27FC236}">
                <a16:creationId xmlns:a16="http://schemas.microsoft.com/office/drawing/2014/main" id="{20E5EFC8-8071-910E-9201-4357F5B8BEB2}"/>
              </a:ext>
            </a:extLst>
          </p:cNvPr>
          <p:cNvPicPr>
            <a:picLocks noChangeAspect="1"/>
          </p:cNvPicPr>
          <p:nvPr/>
        </p:nvPicPr>
        <p:blipFill>
          <a:blip r:embed="rId3"/>
          <a:stretch>
            <a:fillRect/>
          </a:stretch>
        </p:blipFill>
        <p:spPr>
          <a:xfrm>
            <a:off x="4400801" y="3825039"/>
            <a:ext cx="2828925" cy="1714500"/>
          </a:xfrm>
          <a:prstGeom prst="rect">
            <a:avLst/>
          </a:prstGeom>
        </p:spPr>
      </p:pic>
      <p:pic>
        <p:nvPicPr>
          <p:cNvPr id="8" name="Picture 7" descr="A logo with a laurel wreath&#10;&#10;Description automatically generated">
            <a:extLst>
              <a:ext uri="{FF2B5EF4-FFF2-40B4-BE49-F238E27FC236}">
                <a16:creationId xmlns:a16="http://schemas.microsoft.com/office/drawing/2014/main" id="{38406327-EAB1-8530-29B0-BCD104DD7D46}"/>
              </a:ext>
            </a:extLst>
          </p:cNvPr>
          <p:cNvPicPr>
            <a:picLocks noChangeAspect="1"/>
          </p:cNvPicPr>
          <p:nvPr/>
        </p:nvPicPr>
        <p:blipFill>
          <a:blip r:embed="rId4"/>
          <a:stretch>
            <a:fillRect/>
          </a:stretch>
        </p:blipFill>
        <p:spPr>
          <a:xfrm>
            <a:off x="8823158" y="1228223"/>
            <a:ext cx="2616868" cy="2346157"/>
          </a:xfrm>
          <a:prstGeom prst="rect">
            <a:avLst/>
          </a:prstGeom>
        </p:spPr>
      </p:pic>
      <p:pic>
        <p:nvPicPr>
          <p:cNvPr id="9" name="Picture 8" descr="A blue and white sign with white letters&#10;&#10;Description automatically generated">
            <a:extLst>
              <a:ext uri="{FF2B5EF4-FFF2-40B4-BE49-F238E27FC236}">
                <a16:creationId xmlns:a16="http://schemas.microsoft.com/office/drawing/2014/main" id="{91FD5444-C2A6-FE42-1C86-E080A0777193}"/>
              </a:ext>
            </a:extLst>
          </p:cNvPr>
          <p:cNvPicPr>
            <a:picLocks noChangeAspect="1"/>
          </p:cNvPicPr>
          <p:nvPr/>
        </p:nvPicPr>
        <p:blipFill>
          <a:blip r:embed="rId5"/>
          <a:stretch>
            <a:fillRect/>
          </a:stretch>
        </p:blipFill>
        <p:spPr>
          <a:xfrm>
            <a:off x="986528" y="3965408"/>
            <a:ext cx="3088153" cy="1574132"/>
          </a:xfrm>
          <a:prstGeom prst="rect">
            <a:avLst/>
          </a:prstGeom>
        </p:spPr>
      </p:pic>
    </p:spTree>
    <p:extLst>
      <p:ext uri="{BB962C8B-B14F-4D97-AF65-F5344CB8AC3E}">
        <p14:creationId xmlns:p14="http://schemas.microsoft.com/office/powerpoint/2010/main" val="3797718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6B2B8-91B7-3725-0144-C867A28D62D0}"/>
              </a:ext>
            </a:extLst>
          </p:cNvPr>
          <p:cNvSpPr>
            <a:spLocks noGrp="1"/>
          </p:cNvSpPr>
          <p:nvPr>
            <p:ph type="title"/>
          </p:nvPr>
        </p:nvSpPr>
        <p:spPr>
          <a:xfrm>
            <a:off x="838200" y="549275"/>
            <a:ext cx="9788728" cy="1141414"/>
          </a:xfrm>
        </p:spPr>
        <p:txBody>
          <a:bodyPr anchor="t">
            <a:normAutofit/>
          </a:bodyPr>
          <a:lstStyle/>
          <a:p>
            <a:r>
              <a:rPr lang="en-GB"/>
              <a:t>What is Creativity?</a:t>
            </a:r>
          </a:p>
        </p:txBody>
      </p:sp>
      <p:sp>
        <p:nvSpPr>
          <p:cNvPr id="3" name="Content Placeholder 2">
            <a:extLst>
              <a:ext uri="{FF2B5EF4-FFF2-40B4-BE49-F238E27FC236}">
                <a16:creationId xmlns:a16="http://schemas.microsoft.com/office/drawing/2014/main" id="{1AF0404E-18DF-D808-FF47-F7EE7EFD3ADB}"/>
              </a:ext>
            </a:extLst>
          </p:cNvPr>
          <p:cNvSpPr>
            <a:spLocks noGrp="1"/>
          </p:cNvSpPr>
          <p:nvPr>
            <p:ph idx="10"/>
          </p:nvPr>
        </p:nvSpPr>
        <p:spPr>
          <a:xfrm>
            <a:off x="838200" y="1825625"/>
            <a:ext cx="5181600" cy="4351338"/>
          </a:xfrm>
        </p:spPr>
        <p:txBody>
          <a:bodyPr>
            <a:normAutofit/>
          </a:bodyPr>
          <a:lstStyle/>
          <a:p>
            <a:endParaRPr lang="en-GB"/>
          </a:p>
          <a:p>
            <a:endParaRPr lang="en-GB"/>
          </a:p>
          <a:p>
            <a:r>
              <a:rPr lang="en-GB"/>
              <a:t>It is usually defined in terms of imagination and innovation and especially related to the Arts, yet creativity is not about art per se but the quality of being artful.</a:t>
            </a:r>
          </a:p>
          <a:p>
            <a:r>
              <a:rPr lang="en-GB"/>
              <a:t>Being creative means embracing curiosity and developing a passion for innovation (Cohen,2022).         </a:t>
            </a:r>
          </a:p>
        </p:txBody>
      </p:sp>
      <p:pic>
        <p:nvPicPr>
          <p:cNvPr id="5" name="Content Placeholder 4">
            <a:extLst>
              <a:ext uri="{FF2B5EF4-FFF2-40B4-BE49-F238E27FC236}">
                <a16:creationId xmlns:a16="http://schemas.microsoft.com/office/drawing/2014/main" id="{4BF77589-138D-2922-8E7A-A2600461E6F2}"/>
              </a:ext>
            </a:extLst>
          </p:cNvPr>
          <p:cNvPicPr>
            <a:picLocks noGrp="1" noChangeAspect="1"/>
          </p:cNvPicPr>
          <p:nvPr>
            <p:ph idx="11"/>
          </p:nvPr>
        </p:nvPicPr>
        <p:blipFill>
          <a:blip r:embed="rId2"/>
          <a:stretch>
            <a:fillRect/>
          </a:stretch>
        </p:blipFill>
        <p:spPr>
          <a:xfrm>
            <a:off x="6192079" y="2098133"/>
            <a:ext cx="5181600" cy="3460315"/>
          </a:xfrm>
          <a:prstGeom prst="rect">
            <a:avLst/>
          </a:prstGeom>
          <a:noFill/>
        </p:spPr>
      </p:pic>
    </p:spTree>
    <p:extLst>
      <p:ext uri="{BB962C8B-B14F-4D97-AF65-F5344CB8AC3E}">
        <p14:creationId xmlns:p14="http://schemas.microsoft.com/office/powerpoint/2010/main" val="3322832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erson taking a selfie&#10;&#10;Description automatically generated">
            <a:extLst>
              <a:ext uri="{FF2B5EF4-FFF2-40B4-BE49-F238E27FC236}">
                <a16:creationId xmlns:a16="http://schemas.microsoft.com/office/drawing/2014/main" id="{8921399A-17A8-5031-5BFE-66E22F0DB214}"/>
              </a:ext>
            </a:extLst>
          </p:cNvPr>
          <p:cNvPicPr>
            <a:picLocks noGrp="1" noChangeAspect="1"/>
          </p:cNvPicPr>
          <p:nvPr>
            <p:ph idx="1"/>
          </p:nvPr>
        </p:nvPicPr>
        <p:blipFill rotWithShape="1">
          <a:blip r:embed="rId2"/>
          <a:srcRect/>
          <a:stretch/>
        </p:blipFill>
        <p:spPr>
          <a:xfrm>
            <a:off x="20" y="10"/>
            <a:ext cx="12191980" cy="6857990"/>
          </a:xfrm>
          <a:noFill/>
        </p:spPr>
      </p:pic>
      <p:pic>
        <p:nvPicPr>
          <p:cNvPr id="6" name="Picture 5" descr="A person taking a selfie&#10;&#10;Description automatically generated">
            <a:extLst>
              <a:ext uri="{FF2B5EF4-FFF2-40B4-BE49-F238E27FC236}">
                <a16:creationId xmlns:a16="http://schemas.microsoft.com/office/drawing/2014/main" id="{E74C4748-53B3-7910-1BA8-AB2F66354BFD}"/>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540462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F262C-1DFD-79DF-8ECB-37235AC3EED8}"/>
              </a:ext>
            </a:extLst>
          </p:cNvPr>
          <p:cNvSpPr>
            <a:spLocks noGrp="1"/>
          </p:cNvSpPr>
          <p:nvPr>
            <p:ph type="title"/>
          </p:nvPr>
        </p:nvSpPr>
        <p:spPr>
          <a:xfrm>
            <a:off x="838200" y="549275"/>
            <a:ext cx="9788728" cy="1069663"/>
          </a:xfrm>
        </p:spPr>
        <p:txBody>
          <a:bodyPr anchor="t">
            <a:normAutofit fontScale="90000"/>
          </a:bodyPr>
          <a:lstStyle/>
          <a:p>
            <a:r>
              <a:rPr lang="en-GB" sz="4100"/>
              <a:t>My Journey to Confidence through Creative Expression</a:t>
            </a:r>
          </a:p>
        </p:txBody>
      </p:sp>
      <p:sp>
        <p:nvSpPr>
          <p:cNvPr id="12" name="Text Placeholder 3">
            <a:extLst>
              <a:ext uri="{FF2B5EF4-FFF2-40B4-BE49-F238E27FC236}">
                <a16:creationId xmlns:a16="http://schemas.microsoft.com/office/drawing/2014/main" id="{4A851F0A-D8FE-F54E-E2BD-36BFCB30FBDE}"/>
              </a:ext>
            </a:extLst>
          </p:cNvPr>
          <p:cNvSpPr>
            <a:spLocks noGrp="1"/>
          </p:cNvSpPr>
          <p:nvPr>
            <p:ph idx="10"/>
          </p:nvPr>
        </p:nvSpPr>
        <p:spPr>
          <a:xfrm>
            <a:off x="387016" y="1865730"/>
            <a:ext cx="5712994" cy="4311233"/>
          </a:xfrm>
        </p:spPr>
        <p:txBody>
          <a:bodyPr vert="horz" lIns="91440" tIns="45720" rIns="91440" bIns="45720" rtlCol="0" anchor="t">
            <a:normAutofit lnSpcReduction="10000"/>
          </a:bodyPr>
          <a:lstStyle/>
          <a:p>
            <a:endParaRPr lang="en-US"/>
          </a:p>
          <a:p>
            <a:r>
              <a:rPr lang="en-US"/>
              <a:t>My drawings enabled me to address the daily challenges that my service user and all people living with disabilities must contend with. </a:t>
            </a:r>
          </a:p>
          <a:p>
            <a:r>
              <a:rPr lang="en-US"/>
              <a:t>I was uncertain as to how my intervention would be received but I was encouraged by my tutor which gave me the confidence to succeed. </a:t>
            </a:r>
          </a:p>
          <a:p>
            <a:r>
              <a:rPr lang="en-US"/>
              <a:t>Being afforded the opportunity to be creative enabled me to project my message  and share my values, subsequently, improving and developing my communication skills. </a:t>
            </a:r>
          </a:p>
        </p:txBody>
      </p:sp>
      <p:pic>
        <p:nvPicPr>
          <p:cNvPr id="7" name="Picture 6">
            <a:extLst>
              <a:ext uri="{FF2B5EF4-FFF2-40B4-BE49-F238E27FC236}">
                <a16:creationId xmlns:a16="http://schemas.microsoft.com/office/drawing/2014/main" id="{A9622881-149F-0A0E-54BA-04F31EAC7550}"/>
              </a:ext>
            </a:extLst>
          </p:cNvPr>
          <p:cNvPicPr>
            <a:picLocks noChangeAspect="1"/>
          </p:cNvPicPr>
          <p:nvPr/>
        </p:nvPicPr>
        <p:blipFill rotWithShape="1">
          <a:blip r:embed="rId3">
            <a:extLst>
              <a:ext uri="{28A0092B-C50C-407E-A947-70E740481C1C}">
                <a14:useLocalDpi xmlns:a14="http://schemas.microsoft.com/office/drawing/2010/main" val="0"/>
              </a:ext>
            </a:extLst>
          </a:blip>
          <a:srcRect l="3288" r="3288"/>
          <a:stretch/>
        </p:blipFill>
        <p:spPr>
          <a:xfrm>
            <a:off x="6192079" y="1866277"/>
            <a:ext cx="5181600" cy="3924027"/>
          </a:xfrm>
          <a:prstGeom prst="rect">
            <a:avLst/>
          </a:prstGeom>
          <a:noFill/>
        </p:spPr>
      </p:pic>
    </p:spTree>
    <p:extLst>
      <p:ext uri="{BB962C8B-B14F-4D97-AF65-F5344CB8AC3E}">
        <p14:creationId xmlns:p14="http://schemas.microsoft.com/office/powerpoint/2010/main" val="12330554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8959771-1DFE-4C97-5342-304B95167ED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0181" r="-2016" b="19288"/>
          <a:stretch/>
        </p:blipFill>
        <p:spPr>
          <a:xfrm>
            <a:off x="202620" y="1405952"/>
            <a:ext cx="3860506" cy="4354770"/>
          </a:xfrm>
        </p:spPr>
      </p:pic>
      <p:pic>
        <p:nvPicPr>
          <p:cNvPr id="5" name="Picture 4">
            <a:extLst>
              <a:ext uri="{FF2B5EF4-FFF2-40B4-BE49-F238E27FC236}">
                <a16:creationId xmlns:a16="http://schemas.microsoft.com/office/drawing/2014/main" id="{709764EF-EA81-7E30-2F77-B3CA78031C21}"/>
              </a:ext>
            </a:extLst>
          </p:cNvPr>
          <p:cNvPicPr>
            <a:picLocks noChangeAspect="1"/>
          </p:cNvPicPr>
          <p:nvPr/>
        </p:nvPicPr>
        <p:blipFill rotWithShape="1">
          <a:blip r:embed="rId3">
            <a:extLst>
              <a:ext uri="{28A0092B-C50C-407E-A947-70E740481C1C}">
                <a14:useLocalDpi xmlns:a14="http://schemas.microsoft.com/office/drawing/2010/main" val="0"/>
              </a:ext>
            </a:extLst>
          </a:blip>
          <a:srcRect t="24794" r="275"/>
          <a:stretch/>
        </p:blipFill>
        <p:spPr>
          <a:xfrm>
            <a:off x="8128877" y="1405951"/>
            <a:ext cx="3775296" cy="4354770"/>
          </a:xfrm>
          <a:prstGeom prst="rect">
            <a:avLst/>
          </a:prstGeom>
        </p:spPr>
      </p:pic>
      <p:sp>
        <p:nvSpPr>
          <p:cNvPr id="6" name="TextBox 5">
            <a:extLst>
              <a:ext uri="{FF2B5EF4-FFF2-40B4-BE49-F238E27FC236}">
                <a16:creationId xmlns:a16="http://schemas.microsoft.com/office/drawing/2014/main" id="{D83538FE-B52E-309F-248A-52967A04A6AE}"/>
              </a:ext>
            </a:extLst>
          </p:cNvPr>
          <p:cNvSpPr txBox="1"/>
          <p:nvPr/>
        </p:nvSpPr>
        <p:spPr>
          <a:xfrm>
            <a:off x="4501775" y="1726986"/>
            <a:ext cx="1141187" cy="3007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TextBox 6">
            <a:extLst>
              <a:ext uri="{FF2B5EF4-FFF2-40B4-BE49-F238E27FC236}">
                <a16:creationId xmlns:a16="http://schemas.microsoft.com/office/drawing/2014/main" id="{35D1F4D8-B697-304D-32C6-8928E2AA82D9}"/>
              </a:ext>
            </a:extLst>
          </p:cNvPr>
          <p:cNvSpPr txBox="1"/>
          <p:nvPr/>
        </p:nvSpPr>
        <p:spPr>
          <a:xfrm>
            <a:off x="129668" y="172052"/>
            <a:ext cx="6833858"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Arial Rounded MT Bold" panose="020F0704030504030204" pitchFamily="34" charset="77"/>
                <a:ea typeface="+mn-ea"/>
                <a:cs typeface="+mn-cs"/>
              </a:rPr>
              <a:t>Creating an intervention inspired by my service user – Introducing Jaik</a:t>
            </a:r>
          </a:p>
        </p:txBody>
      </p:sp>
      <p:pic>
        <p:nvPicPr>
          <p:cNvPr id="9" name="Picture 8">
            <a:extLst>
              <a:ext uri="{FF2B5EF4-FFF2-40B4-BE49-F238E27FC236}">
                <a16:creationId xmlns:a16="http://schemas.microsoft.com/office/drawing/2014/main" id="{9D2426E0-3A7B-7A8E-6FCF-EE3D380601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8353" y="1405951"/>
            <a:ext cx="3775296" cy="4354770"/>
          </a:xfrm>
          <a:prstGeom prst="rect">
            <a:avLst/>
          </a:prstGeom>
        </p:spPr>
      </p:pic>
    </p:spTree>
    <p:extLst>
      <p:ext uri="{BB962C8B-B14F-4D97-AF65-F5344CB8AC3E}">
        <p14:creationId xmlns:p14="http://schemas.microsoft.com/office/powerpoint/2010/main" val="25082067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147C8FF-4059-39C1-8DF0-E68F895D366D}"/>
              </a:ext>
            </a:extLst>
          </p:cNvPr>
          <p:cNvSpPr>
            <a:spLocks noGrp="1"/>
          </p:cNvSpPr>
          <p:nvPr>
            <p:ph type="pic" idx="1"/>
          </p:nvPr>
        </p:nvSpPr>
        <p:spPr/>
      </p:sp>
      <p:sp>
        <p:nvSpPr>
          <p:cNvPr id="4" name="Text Placeholder 3">
            <a:extLst>
              <a:ext uri="{FF2B5EF4-FFF2-40B4-BE49-F238E27FC236}">
                <a16:creationId xmlns:a16="http://schemas.microsoft.com/office/drawing/2014/main" id="{0EEEA27E-5280-2C7B-4E0C-B07C4200D0A6}"/>
              </a:ext>
            </a:extLst>
          </p:cNvPr>
          <p:cNvSpPr>
            <a:spLocks noGrp="1"/>
          </p:cNvSpPr>
          <p:nvPr>
            <p:ph type="body" sz="half" idx="2"/>
          </p:nvPr>
        </p:nvSpPr>
        <p:spPr>
          <a:xfrm>
            <a:off x="940051" y="1714064"/>
            <a:ext cx="3932237" cy="3372678"/>
          </a:xfrm>
        </p:spPr>
        <p:txBody>
          <a:bodyPr vert="horz" lIns="91440" tIns="45720" rIns="91440" bIns="45720" rtlCol="0" anchor="t">
            <a:normAutofit/>
          </a:bodyPr>
          <a:lstStyle/>
          <a:p>
            <a:endParaRPr lang="en-GB" sz="2800">
              <a:solidFill>
                <a:schemeClr val="tx2">
                  <a:lumMod val="50000"/>
                </a:schemeClr>
              </a:solidFill>
            </a:endParaRPr>
          </a:p>
          <a:p>
            <a:r>
              <a:rPr lang="en-GB" sz="2800">
                <a:solidFill>
                  <a:schemeClr val="tx2">
                    <a:lumMod val="50000"/>
                  </a:schemeClr>
                </a:solidFill>
              </a:rPr>
              <a:t>A book to promote a change of mindset, educate and raise awareness about people living with disabilities.</a:t>
            </a:r>
            <a:endParaRPr lang="en-GB">
              <a:solidFill>
                <a:schemeClr val="tx2">
                  <a:lumMod val="50000"/>
                </a:schemeClr>
              </a:solidFill>
            </a:endParaRPr>
          </a:p>
        </p:txBody>
      </p:sp>
      <p:pic>
        <p:nvPicPr>
          <p:cNvPr id="6" name="Picture 5" descr="A group of children in a wheelchair&#10;&#10;Description automatically generated">
            <a:extLst>
              <a:ext uri="{FF2B5EF4-FFF2-40B4-BE49-F238E27FC236}">
                <a16:creationId xmlns:a16="http://schemas.microsoft.com/office/drawing/2014/main" id="{532428C0-BCA5-7593-93FB-19370F927BD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7542" y="992171"/>
            <a:ext cx="6353991" cy="4868881"/>
          </a:xfrm>
          <a:prstGeom prst="rect">
            <a:avLst/>
          </a:prstGeom>
          <a:noFill/>
        </p:spPr>
      </p:pic>
    </p:spTree>
    <p:extLst>
      <p:ext uri="{BB962C8B-B14F-4D97-AF65-F5344CB8AC3E}">
        <p14:creationId xmlns:p14="http://schemas.microsoft.com/office/powerpoint/2010/main" val="19261713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BED8A90-7B15-3993-208E-326625DFB31E}"/>
              </a:ext>
            </a:extLst>
          </p:cNvPr>
          <p:cNvSpPr>
            <a:spLocks noGrp="1"/>
          </p:cNvSpPr>
          <p:nvPr>
            <p:ph type="title"/>
          </p:nvPr>
        </p:nvSpPr>
        <p:spPr>
          <a:xfrm>
            <a:off x="4308893" y="1830980"/>
            <a:ext cx="3932237" cy="1600200"/>
          </a:xfrm>
        </p:spPr>
        <p:txBody>
          <a:bodyPr>
            <a:normAutofit/>
          </a:bodyPr>
          <a:lstStyle/>
          <a:p>
            <a:r>
              <a:rPr lang="en-US" sz="4400"/>
              <a:t>Next Steps</a:t>
            </a:r>
          </a:p>
        </p:txBody>
      </p:sp>
      <p:sp>
        <p:nvSpPr>
          <p:cNvPr id="9" name="Text Placeholder 2">
            <a:extLst>
              <a:ext uri="{FF2B5EF4-FFF2-40B4-BE49-F238E27FC236}">
                <a16:creationId xmlns:a16="http://schemas.microsoft.com/office/drawing/2014/main" id="{5A8125CE-43A0-C768-B15F-4CFE8BBD7E25}"/>
              </a:ext>
            </a:extLst>
          </p:cNvPr>
          <p:cNvSpPr>
            <a:spLocks noGrp="1"/>
          </p:cNvSpPr>
          <p:nvPr>
            <p:ph type="body" sz="half" idx="2"/>
          </p:nvPr>
        </p:nvSpPr>
        <p:spPr>
          <a:xfrm>
            <a:off x="667260" y="3448242"/>
            <a:ext cx="6905512" cy="2096117"/>
          </a:xfrm>
        </p:spPr>
        <p:txBody>
          <a:bodyPr vert="horz" lIns="91440" tIns="45720" rIns="91440" bIns="45720" rtlCol="0" anchor="t">
            <a:normAutofit/>
          </a:bodyPr>
          <a:lstStyle/>
          <a:p>
            <a:pPr marL="285750" indent="-285750">
              <a:buChar char="•"/>
            </a:pPr>
            <a:r>
              <a:rPr lang="en-US" sz="3200">
                <a:solidFill>
                  <a:schemeClr val="tx1"/>
                </a:solidFill>
              </a:rPr>
              <a:t>Printing the book</a:t>
            </a:r>
          </a:p>
          <a:p>
            <a:pPr marL="285750" indent="-285750">
              <a:buChar char="•"/>
            </a:pPr>
            <a:r>
              <a:rPr lang="en-US" sz="3200">
                <a:solidFill>
                  <a:schemeClr val="tx1"/>
                </a:solidFill>
              </a:rPr>
              <a:t>Distribution </a:t>
            </a:r>
          </a:p>
          <a:p>
            <a:pPr marL="285750" indent="-285750">
              <a:buChar char="•"/>
            </a:pPr>
            <a:r>
              <a:rPr lang="en-US" sz="3200">
                <a:solidFill>
                  <a:schemeClr val="tx1"/>
                </a:solidFill>
              </a:rPr>
              <a:t>Marketing </a:t>
            </a:r>
          </a:p>
          <a:p>
            <a:pPr marL="285750" indent="-285750">
              <a:buChar char="•"/>
            </a:pPr>
            <a:r>
              <a:rPr lang="en-US" sz="3200">
                <a:solidFill>
                  <a:schemeClr val="tx1"/>
                </a:solidFill>
              </a:rPr>
              <a:t>Professional publishing of the book</a:t>
            </a:r>
          </a:p>
          <a:p>
            <a:pPr marL="285750" indent="-285750">
              <a:buChar char="•"/>
            </a:pPr>
            <a:endParaRPr lang="en-US"/>
          </a:p>
        </p:txBody>
      </p:sp>
      <p:pic>
        <p:nvPicPr>
          <p:cNvPr id="2" name="Picture 1">
            <a:extLst>
              <a:ext uri="{FF2B5EF4-FFF2-40B4-BE49-F238E27FC236}">
                <a16:creationId xmlns:a16="http://schemas.microsoft.com/office/drawing/2014/main" id="{36CF8DB1-98EB-CA6B-2DA9-16AF43321108}"/>
              </a:ext>
            </a:extLst>
          </p:cNvPr>
          <p:cNvPicPr>
            <a:picLocks noChangeAspect="1"/>
          </p:cNvPicPr>
          <p:nvPr/>
        </p:nvPicPr>
        <p:blipFill rotWithShape="1">
          <a:blip r:embed="rId2"/>
          <a:srcRect l="-1331" t="10776" r="1498" b="-413"/>
          <a:stretch/>
        </p:blipFill>
        <p:spPr>
          <a:xfrm>
            <a:off x="-1899225" y="1050945"/>
            <a:ext cx="5129658" cy="2068556"/>
          </a:xfrm>
          <a:prstGeom prst="rect">
            <a:avLst/>
          </a:prstGeom>
          <a:noFill/>
        </p:spPr>
      </p:pic>
      <p:pic>
        <p:nvPicPr>
          <p:cNvPr id="3" name="Picture 2">
            <a:extLst>
              <a:ext uri="{FF2B5EF4-FFF2-40B4-BE49-F238E27FC236}">
                <a16:creationId xmlns:a16="http://schemas.microsoft.com/office/drawing/2014/main" id="{D6EE6181-B172-C5D9-3BE7-28392732A521}"/>
              </a:ext>
            </a:extLst>
          </p:cNvPr>
          <p:cNvPicPr>
            <a:picLocks noChangeAspect="1"/>
          </p:cNvPicPr>
          <p:nvPr/>
        </p:nvPicPr>
        <p:blipFill>
          <a:blip r:embed="rId3"/>
          <a:stretch>
            <a:fillRect/>
          </a:stretch>
        </p:blipFill>
        <p:spPr>
          <a:xfrm>
            <a:off x="5570463" y="818062"/>
            <a:ext cx="6181191" cy="5267033"/>
          </a:xfrm>
          <a:prstGeom prst="rect">
            <a:avLst/>
          </a:prstGeom>
        </p:spPr>
      </p:pic>
    </p:spTree>
    <p:extLst>
      <p:ext uri="{BB962C8B-B14F-4D97-AF65-F5344CB8AC3E}">
        <p14:creationId xmlns:p14="http://schemas.microsoft.com/office/powerpoint/2010/main" val="2072295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45D7B-3F54-195E-539E-7321E67EEC41}"/>
              </a:ext>
            </a:extLst>
          </p:cNvPr>
          <p:cNvSpPr>
            <a:spLocks noGrp="1"/>
          </p:cNvSpPr>
          <p:nvPr>
            <p:ph type="title"/>
          </p:nvPr>
        </p:nvSpPr>
        <p:spPr>
          <a:xfrm>
            <a:off x="838200" y="549275"/>
            <a:ext cx="9788728" cy="1141414"/>
          </a:xfrm>
        </p:spPr>
        <p:txBody>
          <a:bodyPr anchor="t">
            <a:normAutofit/>
          </a:bodyPr>
          <a:lstStyle/>
          <a:p>
            <a:r>
              <a:rPr lang="en-GB"/>
              <a:t>Urgent! Creativity Needed in HE</a:t>
            </a:r>
          </a:p>
        </p:txBody>
      </p:sp>
      <p:sp>
        <p:nvSpPr>
          <p:cNvPr id="3" name="Text Placeholder 2">
            <a:extLst>
              <a:ext uri="{FF2B5EF4-FFF2-40B4-BE49-F238E27FC236}">
                <a16:creationId xmlns:a16="http://schemas.microsoft.com/office/drawing/2014/main" id="{A0BCA85B-533A-3EF9-3FE4-A8B7FB4893DE}"/>
              </a:ext>
            </a:extLst>
          </p:cNvPr>
          <p:cNvSpPr>
            <a:spLocks noGrp="1"/>
          </p:cNvSpPr>
          <p:nvPr>
            <p:ph idx="10"/>
          </p:nvPr>
        </p:nvSpPr>
        <p:spPr>
          <a:xfrm>
            <a:off x="277484" y="1408683"/>
            <a:ext cx="6130504" cy="4768280"/>
          </a:xfrm>
        </p:spPr>
        <p:txBody>
          <a:bodyPr vert="horz" lIns="91440" tIns="45720" rIns="91440" bIns="45720" rtlCol="0" anchor="t">
            <a:noAutofit/>
          </a:bodyPr>
          <a:lstStyle/>
          <a:p>
            <a:endParaRPr lang="en-GB" sz="1700"/>
          </a:p>
          <a:p>
            <a:r>
              <a:rPr lang="en-GB" sz="2000"/>
              <a:t>Creative teachers are essential to student creativity (Fischer, 2020; Fischer &amp; Golden, 2018; Li, Chen &amp; Kang, 2022; Wang &amp; Jia, 2023) and to implement higher education curriculum more effectively (Ayob et al, 2021).</a:t>
            </a:r>
          </a:p>
          <a:p>
            <a:r>
              <a:rPr lang="en-GB" sz="2000"/>
              <a:t>University students require not only professional skills, but also soft skills, which include the ability to creatively tackle complex problems, collaborate with others, and address economic, social, and cultural issues to effectively navigate the challenges of an ever-changing world (Tell &amp; </a:t>
            </a:r>
            <a:r>
              <a:rPr lang="en-GB" sz="2000" err="1"/>
              <a:t>Hoveskog</a:t>
            </a:r>
            <a:r>
              <a:rPr lang="en-GB" sz="2000"/>
              <a:t>, 2022).</a:t>
            </a:r>
          </a:p>
          <a:p>
            <a:r>
              <a:rPr lang="en-GB" sz="2000"/>
              <a:t> In efforts to nurture the creative development of our students, the faculty and its academic staff constitute an integral part of this educational practice (Vodovnik, 2019).</a:t>
            </a:r>
          </a:p>
          <a:p>
            <a:endParaRPr lang="en-GB" sz="1700"/>
          </a:p>
        </p:txBody>
      </p:sp>
      <p:pic>
        <p:nvPicPr>
          <p:cNvPr id="5" name="Content Placeholder 4">
            <a:extLst>
              <a:ext uri="{FF2B5EF4-FFF2-40B4-BE49-F238E27FC236}">
                <a16:creationId xmlns:a16="http://schemas.microsoft.com/office/drawing/2014/main" id="{41324101-12F1-3746-007E-E2677FD559B1}"/>
              </a:ext>
            </a:extLst>
          </p:cNvPr>
          <p:cNvPicPr>
            <a:picLocks noGrp="1" noChangeAspect="1"/>
          </p:cNvPicPr>
          <p:nvPr>
            <p:ph idx="11"/>
          </p:nvPr>
        </p:nvPicPr>
        <p:blipFill>
          <a:blip r:embed="rId2"/>
          <a:stretch>
            <a:fillRect/>
          </a:stretch>
        </p:blipFill>
        <p:spPr>
          <a:xfrm>
            <a:off x="6780213" y="1825625"/>
            <a:ext cx="4005332" cy="4005332"/>
          </a:xfrm>
          <a:prstGeom prst="rect">
            <a:avLst/>
          </a:prstGeom>
          <a:noFill/>
        </p:spPr>
      </p:pic>
    </p:spTree>
    <p:extLst>
      <p:ext uri="{BB962C8B-B14F-4D97-AF65-F5344CB8AC3E}">
        <p14:creationId xmlns:p14="http://schemas.microsoft.com/office/powerpoint/2010/main" val="26527171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849E2-D44D-F3E3-3C0B-E28C915AD870}"/>
              </a:ext>
            </a:extLst>
          </p:cNvPr>
          <p:cNvSpPr>
            <a:spLocks noGrp="1"/>
          </p:cNvSpPr>
          <p:nvPr>
            <p:ph type="title"/>
          </p:nvPr>
        </p:nvSpPr>
        <p:spPr>
          <a:xfrm>
            <a:off x="839789" y="549275"/>
            <a:ext cx="10193540" cy="1141414"/>
          </a:xfrm>
        </p:spPr>
        <p:txBody>
          <a:bodyPr anchor="t">
            <a:normAutofit/>
          </a:bodyPr>
          <a:lstStyle/>
          <a:p>
            <a:r>
              <a:rPr lang="en-US"/>
              <a:t>Final thought....</a:t>
            </a:r>
          </a:p>
        </p:txBody>
      </p:sp>
      <p:pic>
        <p:nvPicPr>
          <p:cNvPr id="4" name="Picture 3" descr="A diagram of a diagram&#10;&#10;Description automatically generated">
            <a:extLst>
              <a:ext uri="{FF2B5EF4-FFF2-40B4-BE49-F238E27FC236}">
                <a16:creationId xmlns:a16="http://schemas.microsoft.com/office/drawing/2014/main" id="{E72F5DC0-A5B3-CAE1-515E-EAE7AD97C3E1}"/>
              </a:ext>
            </a:extLst>
          </p:cNvPr>
          <p:cNvPicPr>
            <a:picLocks noChangeAspect="1"/>
          </p:cNvPicPr>
          <p:nvPr/>
        </p:nvPicPr>
        <p:blipFill rotWithShape="1">
          <a:blip r:embed="rId2"/>
          <a:srcRect l="5314" r="9541" b="-3"/>
          <a:stretch/>
        </p:blipFill>
        <p:spPr>
          <a:xfrm>
            <a:off x="-84221" y="1484730"/>
            <a:ext cx="5181600" cy="4351338"/>
          </a:xfrm>
          <a:prstGeom prst="rect">
            <a:avLst/>
          </a:prstGeom>
          <a:noFill/>
        </p:spPr>
      </p:pic>
      <p:sp>
        <p:nvSpPr>
          <p:cNvPr id="3" name="Content Placeholder 2">
            <a:extLst>
              <a:ext uri="{FF2B5EF4-FFF2-40B4-BE49-F238E27FC236}">
                <a16:creationId xmlns:a16="http://schemas.microsoft.com/office/drawing/2014/main" id="{B100D10C-8E3C-988E-EB62-84FBC3DC7E6A}"/>
              </a:ext>
            </a:extLst>
          </p:cNvPr>
          <p:cNvSpPr>
            <a:spLocks noGrp="1"/>
          </p:cNvSpPr>
          <p:nvPr>
            <p:ph idx="11"/>
          </p:nvPr>
        </p:nvSpPr>
        <p:spPr>
          <a:xfrm>
            <a:off x="5159370" y="1063626"/>
            <a:ext cx="6615361" cy="5188436"/>
          </a:xfrm>
        </p:spPr>
        <p:txBody>
          <a:bodyPr vert="horz" lIns="91440" tIns="45720" rIns="91440" bIns="45720" rtlCol="0" anchor="t">
            <a:normAutofit fontScale="92500"/>
          </a:bodyPr>
          <a:lstStyle/>
          <a:p>
            <a:pPr marL="0" indent="0">
              <a:lnSpc>
                <a:spcPct val="150000"/>
              </a:lnSpc>
              <a:buNone/>
            </a:pPr>
            <a:r>
              <a:rPr lang="en-US" sz="2000"/>
              <a:t>"Through the 3 Es – Employability, Enterprise and Entrepreneurship education we can help students to generate and apply ideas within different contexts; engaging creativity, idea generation, problem solving and innovation. As a result we will develop learners with a mindset and a set of skills that will enable to them to respond to opportunities and needs, develop their initiative, explore decision-making under uncertainty, and focus on problem-solving, communicating value to others and their own personal effectiveness to help them become better students, citizens and leaders of tomorrow. "</a:t>
            </a:r>
            <a:endParaRPr lang="en-US"/>
          </a:p>
          <a:p>
            <a:r>
              <a:rPr lang="en-US" sz="1700" b="1">
                <a:hlinkClick r:id="rId3"/>
              </a:rPr>
              <a:t>Stuart Norton</a:t>
            </a:r>
            <a:r>
              <a:rPr lang="en-US" sz="1700" b="1"/>
              <a:t>, </a:t>
            </a:r>
            <a:br>
              <a:rPr lang="en-US" sz="1700" b="1"/>
            </a:br>
            <a:r>
              <a:rPr lang="en-US" sz="1700" b="1"/>
              <a:t>Senior Adviser (Learning and Teaching)</a:t>
            </a:r>
            <a:br>
              <a:rPr lang="en-US" sz="1700" b="1"/>
            </a:br>
            <a:r>
              <a:rPr lang="en-US" sz="1700" b="1"/>
              <a:t>Advance HE</a:t>
            </a:r>
            <a:endParaRPr lang="en-US" sz="1700"/>
          </a:p>
          <a:p>
            <a:endParaRPr lang="en-US" sz="1700"/>
          </a:p>
        </p:txBody>
      </p:sp>
    </p:spTree>
    <p:extLst>
      <p:ext uri="{BB962C8B-B14F-4D97-AF65-F5344CB8AC3E}">
        <p14:creationId xmlns:p14="http://schemas.microsoft.com/office/powerpoint/2010/main" val="543286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D5112-672A-0C1C-6FFF-7BBB9CD53DF0}"/>
              </a:ext>
            </a:extLst>
          </p:cNvPr>
          <p:cNvSpPr>
            <a:spLocks noGrp="1"/>
          </p:cNvSpPr>
          <p:nvPr>
            <p:ph type="title"/>
          </p:nvPr>
        </p:nvSpPr>
        <p:spPr>
          <a:xfrm>
            <a:off x="838200" y="549275"/>
            <a:ext cx="9788728" cy="1141414"/>
          </a:xfrm>
        </p:spPr>
        <p:txBody>
          <a:bodyPr anchor="t">
            <a:normAutofit/>
          </a:bodyPr>
          <a:lstStyle/>
          <a:p>
            <a:r>
              <a:rPr lang="en-GB"/>
              <a:t>Do Schools Really Kill Creativity?</a:t>
            </a:r>
          </a:p>
        </p:txBody>
      </p:sp>
      <p:pic>
        <p:nvPicPr>
          <p:cNvPr id="5" name="Picture 4">
            <a:extLst>
              <a:ext uri="{FF2B5EF4-FFF2-40B4-BE49-F238E27FC236}">
                <a16:creationId xmlns:a16="http://schemas.microsoft.com/office/drawing/2014/main" id="{9EF93C29-A57B-E1D3-30E5-4161D8437669}"/>
              </a:ext>
            </a:extLst>
          </p:cNvPr>
          <p:cNvPicPr>
            <a:picLocks noChangeAspect="1"/>
          </p:cNvPicPr>
          <p:nvPr/>
        </p:nvPicPr>
        <p:blipFill>
          <a:blip r:embed="rId2"/>
          <a:stretch>
            <a:fillRect/>
          </a:stretch>
        </p:blipFill>
        <p:spPr>
          <a:xfrm>
            <a:off x="1133015" y="1484730"/>
            <a:ext cx="4351338" cy="4351338"/>
          </a:xfrm>
          <a:prstGeom prst="rect">
            <a:avLst/>
          </a:prstGeom>
          <a:noFill/>
        </p:spPr>
      </p:pic>
      <p:sp>
        <p:nvSpPr>
          <p:cNvPr id="4" name="Content Placeholder 3">
            <a:extLst>
              <a:ext uri="{FF2B5EF4-FFF2-40B4-BE49-F238E27FC236}">
                <a16:creationId xmlns:a16="http://schemas.microsoft.com/office/drawing/2014/main" id="{FD97EF5F-9CB8-B4EB-94FB-B1057EA7D9EE}"/>
              </a:ext>
            </a:extLst>
          </p:cNvPr>
          <p:cNvSpPr>
            <a:spLocks noGrp="1"/>
          </p:cNvSpPr>
          <p:nvPr>
            <p:ph idx="11"/>
          </p:nvPr>
        </p:nvSpPr>
        <p:spPr>
          <a:xfrm>
            <a:off x="6021632" y="1574967"/>
            <a:ext cx="5181600" cy="4005332"/>
          </a:xfrm>
        </p:spPr>
        <p:txBody>
          <a:bodyPr vert="horz" lIns="91440" tIns="45720" rIns="91440" bIns="45720" rtlCol="0" anchor="t">
            <a:normAutofit fontScale="92500" lnSpcReduction="10000"/>
          </a:bodyPr>
          <a:lstStyle/>
          <a:p>
            <a:r>
              <a:rPr lang="en-GB"/>
              <a:t>Sir Ken Robinson argues ‘We don’t grow into creativity, we grow out of it; or rather we get educated out of it’ (TEDtalks,2006).</a:t>
            </a:r>
          </a:p>
          <a:p>
            <a:r>
              <a:rPr lang="en-GB"/>
              <a:t>Malaguzzi (1998) discusses how education separates the head from the body, thus highlighting the detrimental impact caused by a lack of creativity.</a:t>
            </a:r>
          </a:p>
          <a:p>
            <a:r>
              <a:rPr lang="en-GB" err="1"/>
              <a:t>Khomami</a:t>
            </a:r>
            <a:r>
              <a:rPr lang="en-GB"/>
              <a:t> (2023) recognises that  despite the benefits of arts for the creative economy, there has been a systematic  exclusion and downgrading of creative subjects and experiences within the state funded educational system.</a:t>
            </a:r>
          </a:p>
        </p:txBody>
      </p:sp>
    </p:spTree>
    <p:extLst>
      <p:ext uri="{BB962C8B-B14F-4D97-AF65-F5344CB8AC3E}">
        <p14:creationId xmlns:p14="http://schemas.microsoft.com/office/powerpoint/2010/main" val="3992236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D4C7-D236-1733-7F35-81CF6B1151C5}"/>
              </a:ext>
            </a:extLst>
          </p:cNvPr>
          <p:cNvSpPr>
            <a:spLocks noGrp="1"/>
          </p:cNvSpPr>
          <p:nvPr>
            <p:ph type="title"/>
          </p:nvPr>
        </p:nvSpPr>
        <p:spPr>
          <a:xfrm>
            <a:off x="838200" y="549275"/>
            <a:ext cx="10515600" cy="1141414"/>
          </a:xfrm>
        </p:spPr>
        <p:txBody>
          <a:bodyPr anchor="t">
            <a:normAutofit/>
          </a:bodyPr>
          <a:lstStyle/>
          <a:p>
            <a:r>
              <a:rPr lang="en-GB"/>
              <a:t>A Wicked Problem</a:t>
            </a:r>
          </a:p>
        </p:txBody>
      </p:sp>
      <p:sp>
        <p:nvSpPr>
          <p:cNvPr id="3" name="Content Placeholder 2">
            <a:extLst>
              <a:ext uri="{FF2B5EF4-FFF2-40B4-BE49-F238E27FC236}">
                <a16:creationId xmlns:a16="http://schemas.microsoft.com/office/drawing/2014/main" id="{64BB2476-D6C0-BBAE-821C-10E2F5221122}"/>
              </a:ext>
            </a:extLst>
          </p:cNvPr>
          <p:cNvSpPr>
            <a:spLocks noGrp="1"/>
          </p:cNvSpPr>
          <p:nvPr>
            <p:ph idx="1"/>
          </p:nvPr>
        </p:nvSpPr>
        <p:spPr>
          <a:xfrm>
            <a:off x="838200" y="1825626"/>
            <a:ext cx="10515600" cy="3985453"/>
          </a:xfrm>
        </p:spPr>
        <p:txBody>
          <a:bodyPr>
            <a:normAutofit/>
          </a:bodyPr>
          <a:lstStyle/>
          <a:p>
            <a:r>
              <a:rPr lang="en-GB"/>
              <a:t>Sir Ken Robinson was not alone in claiming schools are killing creativity.</a:t>
            </a:r>
          </a:p>
          <a:p>
            <a:endParaRPr lang="en-GB"/>
          </a:p>
          <a:p>
            <a:r>
              <a:rPr lang="en-GB"/>
              <a:t>In 1968, Land and Jarman conducted a longitudinal study beginning with children of 5 years. </a:t>
            </a:r>
          </a:p>
          <a:p>
            <a:endParaRPr lang="en-GB"/>
          </a:p>
          <a:p>
            <a:r>
              <a:rPr lang="en-GB"/>
              <a:t>This was the same test used by NASA to select innovative engineers.</a:t>
            </a:r>
          </a:p>
          <a:p>
            <a:endParaRPr lang="en-GB"/>
          </a:p>
          <a:p>
            <a:r>
              <a:rPr lang="en-GB"/>
              <a:t> The same children were retested in terms of creativity when they were 10 years of age (1978), and again at 15 years of age (1983). Later, 280,000 adults were tested.   </a:t>
            </a:r>
          </a:p>
        </p:txBody>
      </p:sp>
    </p:spTree>
    <p:extLst>
      <p:ext uri="{BB962C8B-B14F-4D97-AF65-F5344CB8AC3E}">
        <p14:creationId xmlns:p14="http://schemas.microsoft.com/office/powerpoint/2010/main" val="72485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1B732-E90B-FD60-A18A-2DB4238F08AC}"/>
              </a:ext>
            </a:extLst>
          </p:cNvPr>
          <p:cNvSpPr>
            <a:spLocks noGrp="1"/>
          </p:cNvSpPr>
          <p:nvPr>
            <p:ph type="title"/>
          </p:nvPr>
        </p:nvSpPr>
        <p:spPr/>
        <p:txBody>
          <a:bodyPr>
            <a:normAutofit fontScale="90000"/>
          </a:bodyPr>
          <a:lstStyle/>
          <a:p>
            <a:r>
              <a:rPr lang="en-GB"/>
              <a:t>Results of the Longitudinal Study</a:t>
            </a:r>
            <a:br>
              <a:rPr lang="en-GB"/>
            </a:br>
            <a:r>
              <a:rPr lang="en-GB"/>
              <a:t> </a:t>
            </a:r>
            <a:r>
              <a:rPr lang="en-GB" sz="3600"/>
              <a:t>(Jarman &amp; Land, 1996) </a:t>
            </a:r>
          </a:p>
        </p:txBody>
      </p:sp>
      <p:graphicFrame>
        <p:nvGraphicFramePr>
          <p:cNvPr id="4" name="Content Placeholder 3">
            <a:extLst>
              <a:ext uri="{FF2B5EF4-FFF2-40B4-BE49-F238E27FC236}">
                <a16:creationId xmlns:a16="http://schemas.microsoft.com/office/drawing/2014/main" id="{71EF6E7C-B094-E6DA-C5AD-5E62D3A4E026}"/>
              </a:ext>
            </a:extLst>
          </p:cNvPr>
          <p:cNvGraphicFramePr>
            <a:graphicFrameLocks noGrp="1"/>
          </p:cNvGraphicFramePr>
          <p:nvPr>
            <p:ph idx="1"/>
            <p:extLst>
              <p:ext uri="{D42A27DB-BD31-4B8C-83A1-F6EECF244321}">
                <p14:modId xmlns:p14="http://schemas.microsoft.com/office/powerpoint/2010/main" val="1499393251"/>
              </p:ext>
            </p:extLst>
          </p:nvPr>
        </p:nvGraphicFramePr>
        <p:xfrm>
          <a:off x="838200" y="1825624"/>
          <a:ext cx="10515597" cy="3555845"/>
        </p:xfrm>
        <a:graphic>
          <a:graphicData uri="http://schemas.openxmlformats.org/drawingml/2006/table">
            <a:tbl>
              <a:tblPr firstRow="1" bandRow="1">
                <a:tableStyleId>{5C22544A-7EE6-4342-B048-85BDC9FD1C3A}</a:tableStyleId>
              </a:tblPr>
              <a:tblGrid>
                <a:gridCol w="3505199">
                  <a:extLst>
                    <a:ext uri="{9D8B030D-6E8A-4147-A177-3AD203B41FA5}">
                      <a16:colId xmlns:a16="http://schemas.microsoft.com/office/drawing/2014/main" val="3616255440"/>
                    </a:ext>
                  </a:extLst>
                </a:gridCol>
                <a:gridCol w="3505199">
                  <a:extLst>
                    <a:ext uri="{9D8B030D-6E8A-4147-A177-3AD203B41FA5}">
                      <a16:colId xmlns:a16="http://schemas.microsoft.com/office/drawing/2014/main" val="922623476"/>
                    </a:ext>
                  </a:extLst>
                </a:gridCol>
                <a:gridCol w="3505199">
                  <a:extLst>
                    <a:ext uri="{9D8B030D-6E8A-4147-A177-3AD203B41FA5}">
                      <a16:colId xmlns:a16="http://schemas.microsoft.com/office/drawing/2014/main" val="1970102544"/>
                    </a:ext>
                  </a:extLst>
                </a:gridCol>
              </a:tblGrid>
              <a:tr h="711169">
                <a:tc>
                  <a:txBody>
                    <a:bodyPr/>
                    <a:lstStyle/>
                    <a:p>
                      <a:r>
                        <a:rPr lang="en-GB">
                          <a:solidFill>
                            <a:schemeClr val="tx1"/>
                          </a:solidFill>
                        </a:rPr>
                        <a:t>Age</a:t>
                      </a:r>
                    </a:p>
                  </a:txBody>
                  <a:tcPr/>
                </a:tc>
                <a:tc>
                  <a:txBody>
                    <a:bodyPr/>
                    <a:lstStyle/>
                    <a:p>
                      <a:r>
                        <a:rPr lang="en-GB">
                          <a:solidFill>
                            <a:schemeClr val="tx1"/>
                          </a:solidFill>
                        </a:rPr>
                        <a:t>Number in Cohort</a:t>
                      </a:r>
                    </a:p>
                  </a:txBody>
                  <a:tcPr/>
                </a:tc>
                <a:tc>
                  <a:txBody>
                    <a:bodyPr/>
                    <a:lstStyle/>
                    <a:p>
                      <a:r>
                        <a:rPr lang="en-GB">
                          <a:solidFill>
                            <a:schemeClr val="tx1"/>
                          </a:solidFill>
                        </a:rPr>
                        <a:t>High Creativity  Score</a:t>
                      </a:r>
                    </a:p>
                  </a:txBody>
                  <a:tcPr/>
                </a:tc>
                <a:extLst>
                  <a:ext uri="{0D108BD9-81ED-4DB2-BD59-A6C34878D82A}">
                    <a16:rowId xmlns:a16="http://schemas.microsoft.com/office/drawing/2014/main" val="356209169"/>
                  </a:ext>
                </a:extLst>
              </a:tr>
              <a:tr h="711169">
                <a:tc>
                  <a:txBody>
                    <a:bodyPr/>
                    <a:lstStyle/>
                    <a:p>
                      <a:r>
                        <a:rPr lang="en-GB"/>
                        <a:t>5 years</a:t>
                      </a:r>
                    </a:p>
                  </a:txBody>
                  <a:tcPr/>
                </a:tc>
                <a:tc>
                  <a:txBody>
                    <a:bodyPr/>
                    <a:lstStyle/>
                    <a:p>
                      <a:r>
                        <a:rPr lang="en-GB"/>
                        <a:t>1.600</a:t>
                      </a:r>
                    </a:p>
                  </a:txBody>
                  <a:tcPr/>
                </a:tc>
                <a:tc>
                  <a:txBody>
                    <a:bodyPr/>
                    <a:lstStyle/>
                    <a:p>
                      <a:r>
                        <a:rPr lang="en-GB"/>
                        <a:t>98%</a:t>
                      </a:r>
                    </a:p>
                  </a:txBody>
                  <a:tcPr/>
                </a:tc>
                <a:extLst>
                  <a:ext uri="{0D108BD9-81ED-4DB2-BD59-A6C34878D82A}">
                    <a16:rowId xmlns:a16="http://schemas.microsoft.com/office/drawing/2014/main" val="2906309051"/>
                  </a:ext>
                </a:extLst>
              </a:tr>
              <a:tr h="711169">
                <a:tc>
                  <a:txBody>
                    <a:bodyPr/>
                    <a:lstStyle/>
                    <a:p>
                      <a:r>
                        <a:rPr lang="en-GB"/>
                        <a:t>10 years</a:t>
                      </a:r>
                    </a:p>
                  </a:txBody>
                  <a:tcPr/>
                </a:tc>
                <a:tc>
                  <a:txBody>
                    <a:bodyPr/>
                    <a:lstStyle/>
                    <a:p>
                      <a:r>
                        <a:rPr lang="en-GB"/>
                        <a:t>1,600</a:t>
                      </a:r>
                    </a:p>
                  </a:txBody>
                  <a:tcPr/>
                </a:tc>
                <a:tc>
                  <a:txBody>
                    <a:bodyPr/>
                    <a:lstStyle/>
                    <a:p>
                      <a:r>
                        <a:rPr lang="en-GB"/>
                        <a:t>68%</a:t>
                      </a:r>
                    </a:p>
                  </a:txBody>
                  <a:tcPr/>
                </a:tc>
                <a:extLst>
                  <a:ext uri="{0D108BD9-81ED-4DB2-BD59-A6C34878D82A}">
                    <a16:rowId xmlns:a16="http://schemas.microsoft.com/office/drawing/2014/main" val="1755987689"/>
                  </a:ext>
                </a:extLst>
              </a:tr>
              <a:tr h="711169">
                <a:tc>
                  <a:txBody>
                    <a:bodyPr/>
                    <a:lstStyle/>
                    <a:p>
                      <a:r>
                        <a:rPr lang="en-GB"/>
                        <a:t>15 years</a:t>
                      </a:r>
                    </a:p>
                  </a:txBody>
                  <a:tcPr/>
                </a:tc>
                <a:tc>
                  <a:txBody>
                    <a:bodyPr/>
                    <a:lstStyle/>
                    <a:p>
                      <a:r>
                        <a:rPr lang="en-GB"/>
                        <a:t>1,600</a:t>
                      </a:r>
                    </a:p>
                  </a:txBody>
                  <a:tcPr/>
                </a:tc>
                <a:tc>
                  <a:txBody>
                    <a:bodyPr/>
                    <a:lstStyle/>
                    <a:p>
                      <a:r>
                        <a:rPr lang="en-GB"/>
                        <a:t>12%</a:t>
                      </a:r>
                    </a:p>
                  </a:txBody>
                  <a:tcPr/>
                </a:tc>
                <a:extLst>
                  <a:ext uri="{0D108BD9-81ED-4DB2-BD59-A6C34878D82A}">
                    <a16:rowId xmlns:a16="http://schemas.microsoft.com/office/drawing/2014/main" val="494847310"/>
                  </a:ext>
                </a:extLst>
              </a:tr>
              <a:tr h="711169">
                <a:tc>
                  <a:txBody>
                    <a:bodyPr/>
                    <a:lstStyle/>
                    <a:p>
                      <a:r>
                        <a:rPr lang="en-GB"/>
                        <a:t>25 + (Average 31)</a:t>
                      </a:r>
                    </a:p>
                  </a:txBody>
                  <a:tcPr/>
                </a:tc>
                <a:tc>
                  <a:txBody>
                    <a:bodyPr/>
                    <a:lstStyle/>
                    <a:p>
                      <a:r>
                        <a:rPr lang="en-GB"/>
                        <a:t>280,000</a:t>
                      </a:r>
                    </a:p>
                  </a:txBody>
                  <a:tcPr/>
                </a:tc>
                <a:tc>
                  <a:txBody>
                    <a:bodyPr/>
                    <a:lstStyle/>
                    <a:p>
                      <a:r>
                        <a:rPr lang="en-GB"/>
                        <a:t>2%</a:t>
                      </a:r>
                    </a:p>
                  </a:txBody>
                  <a:tcPr/>
                </a:tc>
                <a:extLst>
                  <a:ext uri="{0D108BD9-81ED-4DB2-BD59-A6C34878D82A}">
                    <a16:rowId xmlns:a16="http://schemas.microsoft.com/office/drawing/2014/main" val="3328579422"/>
                  </a:ext>
                </a:extLst>
              </a:tr>
            </a:tbl>
          </a:graphicData>
        </a:graphic>
      </p:graphicFrame>
    </p:spTree>
    <p:extLst>
      <p:ext uri="{BB962C8B-B14F-4D97-AF65-F5344CB8AC3E}">
        <p14:creationId xmlns:p14="http://schemas.microsoft.com/office/powerpoint/2010/main" val="3958013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407F8-5859-C467-8802-0900BEBA78D0}"/>
              </a:ext>
            </a:extLst>
          </p:cNvPr>
          <p:cNvSpPr>
            <a:spLocks noGrp="1"/>
          </p:cNvSpPr>
          <p:nvPr>
            <p:ph type="title"/>
          </p:nvPr>
        </p:nvSpPr>
        <p:spPr>
          <a:xfrm>
            <a:off x="838200" y="549275"/>
            <a:ext cx="10515600" cy="761365"/>
          </a:xfrm>
        </p:spPr>
        <p:txBody>
          <a:bodyPr anchor="t">
            <a:normAutofit/>
          </a:bodyPr>
          <a:lstStyle/>
          <a:p>
            <a:r>
              <a:rPr lang="en-GB" sz="3600"/>
              <a:t>The Value of Creative Expression in Higher Education </a:t>
            </a:r>
          </a:p>
        </p:txBody>
      </p:sp>
      <p:sp>
        <p:nvSpPr>
          <p:cNvPr id="4" name="Content Placeholder 3">
            <a:extLst>
              <a:ext uri="{FF2B5EF4-FFF2-40B4-BE49-F238E27FC236}">
                <a16:creationId xmlns:a16="http://schemas.microsoft.com/office/drawing/2014/main" id="{6C8241D4-D493-BA59-40BB-76BBA309CC62}"/>
              </a:ext>
            </a:extLst>
          </p:cNvPr>
          <p:cNvSpPr>
            <a:spLocks noGrp="1"/>
          </p:cNvSpPr>
          <p:nvPr>
            <p:ph idx="1"/>
          </p:nvPr>
        </p:nvSpPr>
        <p:spPr>
          <a:xfrm>
            <a:off x="838200" y="1825626"/>
            <a:ext cx="10515600" cy="3985453"/>
          </a:xfrm>
        </p:spPr>
        <p:txBody>
          <a:bodyPr vert="horz" lIns="91440" tIns="45720" rIns="91440" bIns="45720" rtlCol="0" anchor="t">
            <a:normAutofit lnSpcReduction="10000"/>
          </a:bodyPr>
          <a:lstStyle/>
          <a:p>
            <a:r>
              <a:rPr lang="en-GB"/>
              <a:t>According to Meng (2016) business is calling out for more creativity but is struggling to find it amongst graduates adding how young children fizz with ideas, but the moment they go to school, they begin to lose the freedom to explore, take risks and experiment.’ </a:t>
            </a:r>
          </a:p>
          <a:p>
            <a:pPr marL="0" indent="0">
              <a:buNone/>
            </a:pPr>
            <a:endParaRPr lang="en-GB"/>
          </a:p>
          <a:p>
            <a:r>
              <a:rPr lang="en-GB" err="1"/>
              <a:t>Welkener</a:t>
            </a:r>
            <a:r>
              <a:rPr lang="en-GB"/>
              <a:t> (2000) found that undergraduate students felt their creativity was stifled by faculty expectations and they feared to exhibit anymore out-of-the-box thinking than what they perceived the teacher wanted to see.</a:t>
            </a:r>
          </a:p>
          <a:p>
            <a:endParaRPr lang="en-GB"/>
          </a:p>
          <a:p>
            <a:r>
              <a:rPr lang="en-GB"/>
              <a:t>However, creativity requires the acquisition of knowledge and skills within a specific domain. To support employability, we need to encourage our students to be creative; encouraging self -efficacy and facilitating growth (Coles, 2020).</a:t>
            </a:r>
          </a:p>
        </p:txBody>
      </p:sp>
    </p:spTree>
    <p:extLst>
      <p:ext uri="{BB962C8B-B14F-4D97-AF65-F5344CB8AC3E}">
        <p14:creationId xmlns:p14="http://schemas.microsoft.com/office/powerpoint/2010/main" val="13963219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8E8E2-25BF-1E73-2ED3-2268939AD202}"/>
              </a:ext>
            </a:extLst>
          </p:cNvPr>
          <p:cNvSpPr>
            <a:spLocks noGrp="1"/>
          </p:cNvSpPr>
          <p:nvPr>
            <p:ph type="title"/>
          </p:nvPr>
        </p:nvSpPr>
        <p:spPr/>
        <p:txBody>
          <a:bodyPr/>
          <a:lstStyle/>
          <a:p>
            <a:r>
              <a:rPr lang="en-GB"/>
              <a:t>The Learning Zone Model </a:t>
            </a:r>
            <a:r>
              <a:rPr lang="en-GB" sz="2400"/>
              <a:t>(</a:t>
            </a:r>
            <a:r>
              <a:rPr lang="en-GB" sz="2400" err="1"/>
              <a:t>Senninger</a:t>
            </a:r>
            <a:r>
              <a:rPr lang="en-GB" sz="2400"/>
              <a:t>, 2000) </a:t>
            </a:r>
          </a:p>
        </p:txBody>
      </p:sp>
      <p:sp>
        <p:nvSpPr>
          <p:cNvPr id="3" name="Text Placeholder 2">
            <a:extLst>
              <a:ext uri="{FF2B5EF4-FFF2-40B4-BE49-F238E27FC236}">
                <a16:creationId xmlns:a16="http://schemas.microsoft.com/office/drawing/2014/main" id="{0D05ED7F-54FD-BCFD-B9AB-587A8D45D0F3}"/>
              </a:ext>
            </a:extLst>
          </p:cNvPr>
          <p:cNvSpPr>
            <a:spLocks noGrp="1"/>
          </p:cNvSpPr>
          <p:nvPr>
            <p:ph type="body" sz="half" idx="2"/>
          </p:nvPr>
        </p:nvSpPr>
        <p:spPr>
          <a:xfrm>
            <a:off x="839788" y="2340864"/>
            <a:ext cx="3932237" cy="3836099"/>
          </a:xfrm>
        </p:spPr>
        <p:txBody>
          <a:bodyPr>
            <a:noAutofit/>
          </a:bodyPr>
          <a:lstStyle/>
          <a:p>
            <a:pPr marL="342900" indent="-342900">
              <a:buFont typeface="Wingdings" panose="05000000000000000000" pitchFamily="2" charset="2"/>
              <a:buChar char="v"/>
            </a:pPr>
            <a:r>
              <a:rPr lang="en-GB" sz="2400">
                <a:solidFill>
                  <a:schemeClr val="tx1"/>
                </a:solidFill>
              </a:rPr>
              <a:t>Based on Vygotsky’s Zone of Proximal Development. </a:t>
            </a:r>
          </a:p>
          <a:p>
            <a:pPr marL="342900" indent="-342900">
              <a:buFont typeface="Wingdings" panose="05000000000000000000" pitchFamily="2" charset="2"/>
              <a:buChar char="v"/>
            </a:pPr>
            <a:r>
              <a:rPr lang="en-GB" sz="2400">
                <a:solidFill>
                  <a:schemeClr val="tx1"/>
                </a:solidFill>
              </a:rPr>
              <a:t>Encourages individuals to understand and expand their own boundaries and ‘comfort zones’.</a:t>
            </a:r>
          </a:p>
          <a:p>
            <a:pPr marL="342900" indent="-342900">
              <a:buFont typeface="Wingdings" panose="05000000000000000000" pitchFamily="2" charset="2"/>
              <a:buChar char="v"/>
            </a:pPr>
            <a:r>
              <a:rPr lang="en-GB" sz="2400">
                <a:solidFill>
                  <a:schemeClr val="tx1"/>
                </a:solidFill>
              </a:rPr>
              <a:t>Utilises social pedagogy whereby daily life situations are viewed as learning opportunities. </a:t>
            </a:r>
          </a:p>
        </p:txBody>
      </p:sp>
      <p:pic>
        <p:nvPicPr>
          <p:cNvPr id="8" name="Content Placeholder 7">
            <a:extLst>
              <a:ext uri="{FF2B5EF4-FFF2-40B4-BE49-F238E27FC236}">
                <a16:creationId xmlns:a16="http://schemas.microsoft.com/office/drawing/2014/main" id="{6126771B-5D13-3DCF-24C0-ECFF51C21DD6}"/>
              </a:ext>
            </a:extLst>
          </p:cNvPr>
          <p:cNvPicPr>
            <a:picLocks noGrp="1" noChangeAspect="1"/>
          </p:cNvPicPr>
          <p:nvPr>
            <p:ph idx="10"/>
          </p:nvPr>
        </p:nvPicPr>
        <p:blipFill>
          <a:blip r:embed="rId2"/>
          <a:stretch>
            <a:fillRect/>
          </a:stretch>
        </p:blipFill>
        <p:spPr>
          <a:xfrm>
            <a:off x="5943600" y="1199322"/>
            <a:ext cx="4663440" cy="4579685"/>
          </a:xfrm>
          <a:prstGeom prst="rect">
            <a:avLst/>
          </a:prstGeom>
        </p:spPr>
      </p:pic>
    </p:spTree>
    <p:extLst>
      <p:ext uri="{BB962C8B-B14F-4D97-AF65-F5344CB8AC3E}">
        <p14:creationId xmlns:p14="http://schemas.microsoft.com/office/powerpoint/2010/main" val="3297453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FBC32-4066-EAF8-1E5C-74771A9F0C65}"/>
              </a:ext>
            </a:extLst>
          </p:cNvPr>
          <p:cNvSpPr>
            <a:spLocks noGrp="1"/>
          </p:cNvSpPr>
          <p:nvPr>
            <p:ph type="title"/>
          </p:nvPr>
        </p:nvSpPr>
        <p:spPr>
          <a:xfrm>
            <a:off x="838200" y="549275"/>
            <a:ext cx="9788728" cy="1141414"/>
          </a:xfrm>
        </p:spPr>
        <p:txBody>
          <a:bodyPr anchor="t">
            <a:normAutofit/>
          </a:bodyPr>
          <a:lstStyle/>
          <a:p>
            <a:r>
              <a:rPr lang="en-GB" sz="4100"/>
              <a:t>Breaking the Ice – My Story, My Change, My Way … </a:t>
            </a:r>
          </a:p>
        </p:txBody>
      </p:sp>
      <p:sp>
        <p:nvSpPr>
          <p:cNvPr id="3" name="Text Placeholder 2">
            <a:extLst>
              <a:ext uri="{FF2B5EF4-FFF2-40B4-BE49-F238E27FC236}">
                <a16:creationId xmlns:a16="http://schemas.microsoft.com/office/drawing/2014/main" id="{46157F71-0277-965B-D16F-D8F424F82241}"/>
              </a:ext>
            </a:extLst>
          </p:cNvPr>
          <p:cNvSpPr>
            <a:spLocks noGrp="1"/>
          </p:cNvSpPr>
          <p:nvPr>
            <p:ph idx="10"/>
          </p:nvPr>
        </p:nvSpPr>
        <p:spPr>
          <a:xfrm>
            <a:off x="838200" y="1825625"/>
            <a:ext cx="5181600" cy="4351338"/>
          </a:xfrm>
        </p:spPr>
        <p:txBody>
          <a:bodyPr>
            <a:normAutofit/>
          </a:bodyPr>
          <a:lstStyle/>
          <a:p>
            <a:endParaRPr lang="en-GB"/>
          </a:p>
          <a:p>
            <a:r>
              <a:rPr lang="en-GB"/>
              <a:t>Innovative use of ice breakers and opportunities to relate theory to practice provide a catalyst for change and afford creative expression.</a:t>
            </a:r>
          </a:p>
          <a:p>
            <a:r>
              <a:rPr lang="en-GB"/>
              <a:t>Students are engaged through use of mood cards, story boards and opportunities to apply lived experience to theoretical models of change.</a:t>
            </a:r>
          </a:p>
        </p:txBody>
      </p:sp>
      <p:pic>
        <p:nvPicPr>
          <p:cNvPr id="8" name="Content Placeholder 7">
            <a:extLst>
              <a:ext uri="{FF2B5EF4-FFF2-40B4-BE49-F238E27FC236}">
                <a16:creationId xmlns:a16="http://schemas.microsoft.com/office/drawing/2014/main" id="{7753DBC3-2525-4D62-AB26-3B61BCA5AF44}"/>
              </a:ext>
            </a:extLst>
          </p:cNvPr>
          <p:cNvPicPr>
            <a:picLocks noGrp="1" noChangeAspect="1"/>
          </p:cNvPicPr>
          <p:nvPr>
            <p:ph idx="11"/>
          </p:nvPr>
        </p:nvPicPr>
        <p:blipFill>
          <a:blip r:embed="rId2"/>
          <a:stretch>
            <a:fillRect/>
          </a:stretch>
        </p:blipFill>
        <p:spPr>
          <a:xfrm>
            <a:off x="6549343" y="1825625"/>
            <a:ext cx="4467072" cy="4005332"/>
          </a:xfrm>
          <a:prstGeom prst="rect">
            <a:avLst/>
          </a:prstGeom>
          <a:noFill/>
        </p:spPr>
      </p:pic>
    </p:spTree>
    <p:extLst>
      <p:ext uri="{BB962C8B-B14F-4D97-AF65-F5344CB8AC3E}">
        <p14:creationId xmlns:p14="http://schemas.microsoft.com/office/powerpoint/2010/main" val="747517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929BD-C6DE-AD93-5B93-C410692CB20A}"/>
              </a:ext>
            </a:extLst>
          </p:cNvPr>
          <p:cNvSpPr>
            <a:spLocks noGrp="1"/>
          </p:cNvSpPr>
          <p:nvPr>
            <p:ph type="title"/>
          </p:nvPr>
        </p:nvSpPr>
        <p:spPr/>
        <p:txBody>
          <a:bodyPr>
            <a:normAutofit fontScale="90000"/>
          </a:bodyPr>
          <a:lstStyle/>
          <a:p>
            <a:r>
              <a:rPr lang="en-GB"/>
              <a:t> Fostering a Creative Mindset through a Health Promotion Module </a:t>
            </a:r>
          </a:p>
        </p:txBody>
      </p:sp>
      <p:pic>
        <p:nvPicPr>
          <p:cNvPr id="5" name="Content Placeholder 4">
            <a:extLst>
              <a:ext uri="{FF2B5EF4-FFF2-40B4-BE49-F238E27FC236}">
                <a16:creationId xmlns:a16="http://schemas.microsoft.com/office/drawing/2014/main" id="{52F97C55-BF72-1354-FCA8-316AB38A9BE4}"/>
              </a:ext>
            </a:extLst>
          </p:cNvPr>
          <p:cNvPicPr>
            <a:picLocks noGrp="1" noChangeAspect="1"/>
          </p:cNvPicPr>
          <p:nvPr>
            <p:ph idx="10"/>
          </p:nvPr>
        </p:nvPicPr>
        <p:blipFill>
          <a:blip r:embed="rId2"/>
          <a:stretch>
            <a:fillRect/>
          </a:stretch>
        </p:blipFill>
        <p:spPr>
          <a:xfrm>
            <a:off x="838200" y="2543969"/>
            <a:ext cx="5181600" cy="2914650"/>
          </a:xfrm>
          <a:prstGeom prst="rect">
            <a:avLst/>
          </a:prstGeom>
        </p:spPr>
      </p:pic>
      <p:sp>
        <p:nvSpPr>
          <p:cNvPr id="4" name="Content Placeholder 3">
            <a:extLst>
              <a:ext uri="{FF2B5EF4-FFF2-40B4-BE49-F238E27FC236}">
                <a16:creationId xmlns:a16="http://schemas.microsoft.com/office/drawing/2014/main" id="{C7CBD5A2-F25E-6692-5324-1A5B32148F2D}"/>
              </a:ext>
            </a:extLst>
          </p:cNvPr>
          <p:cNvSpPr>
            <a:spLocks noGrp="1"/>
          </p:cNvSpPr>
          <p:nvPr>
            <p:ph idx="11"/>
          </p:nvPr>
        </p:nvSpPr>
        <p:spPr/>
        <p:txBody>
          <a:bodyPr vert="horz" lIns="91440" tIns="45720" rIns="91440" bIns="45720" rtlCol="0" anchor="t">
            <a:normAutofit lnSpcReduction="10000"/>
          </a:bodyPr>
          <a:lstStyle/>
          <a:p>
            <a:r>
              <a:rPr lang="en-GB"/>
              <a:t>A Ten Week Module.</a:t>
            </a:r>
          </a:p>
          <a:p>
            <a:r>
              <a:rPr lang="en-GB"/>
              <a:t>Encouraging Creativity and Innovation.</a:t>
            </a:r>
          </a:p>
          <a:p>
            <a:r>
              <a:rPr lang="en-GB"/>
              <a:t>Students are challenged to critically examine and apply the evidence base for individuals with complex health and social care needs. </a:t>
            </a:r>
          </a:p>
          <a:p>
            <a:r>
              <a:rPr lang="en-GB"/>
              <a:t>This is evidenced in the design of a health promotion, rehabilitation or reablement intervention.</a:t>
            </a:r>
          </a:p>
          <a:p>
            <a:r>
              <a:rPr lang="en-GB"/>
              <a:t> Prototype interventions are presented collectively at a Health Symposium.</a:t>
            </a:r>
          </a:p>
          <a:p>
            <a:endParaRPr lang="en-GB"/>
          </a:p>
        </p:txBody>
      </p:sp>
    </p:spTree>
    <p:extLst>
      <p:ext uri="{BB962C8B-B14F-4D97-AF65-F5344CB8AC3E}">
        <p14:creationId xmlns:p14="http://schemas.microsoft.com/office/powerpoint/2010/main" val="3502179909"/>
      </p:ext>
    </p:extLst>
  </p:cSld>
  <p:clrMapOvr>
    <a:masterClrMapping/>
  </p:clrMapOvr>
</p:sld>
</file>

<file path=ppt/theme/theme1.xml><?xml version="1.0" encoding="utf-8"?>
<a:theme xmlns:a="http://schemas.openxmlformats.org/drawingml/2006/main" name="Theme1">
  <a:themeElements>
    <a:clrScheme name="DN Colleges Colours">
      <a:dk1>
        <a:srgbClr val="000000"/>
      </a:dk1>
      <a:lt1>
        <a:srgbClr val="FFFFFF"/>
      </a:lt1>
      <a:dk2>
        <a:srgbClr val="44546A"/>
      </a:dk2>
      <a:lt2>
        <a:srgbClr val="E7E6E6"/>
      </a:lt2>
      <a:accent1>
        <a:srgbClr val="D6DF00"/>
      </a:accent1>
      <a:accent2>
        <a:srgbClr val="009BBF"/>
      </a:accent2>
      <a:accent3>
        <a:srgbClr val="D30050"/>
      </a:accent3>
      <a:accent4>
        <a:srgbClr val="009EE0"/>
      </a:accent4>
      <a:accent5>
        <a:srgbClr val="782453"/>
      </a:accent5>
      <a:accent6>
        <a:srgbClr val="009049"/>
      </a:accent6>
      <a:hlink>
        <a:srgbClr val="009BBF"/>
      </a:hlink>
      <a:folHlink>
        <a:srgbClr val="D3005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30F07881-4551-4FD0-A239-635D905A1F20}" vid="{679AA68D-61F5-40A1-BCFE-5D935108C9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65114f1-c6c9-4ae1-8495-ac62679420ec" xsi:nil="true"/>
    <lcf76f155ced4ddcb4097134ff3c332f xmlns="ec8f0de8-2357-4133-b23e-a5b61326a33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48664BECCFD16408471C213D24B1521" ma:contentTypeVersion="17" ma:contentTypeDescription="Create a new document." ma:contentTypeScope="" ma:versionID="cec41397bb896823d8aa81f5248ae1b1">
  <xsd:schema xmlns:xsd="http://www.w3.org/2001/XMLSchema" xmlns:xs="http://www.w3.org/2001/XMLSchema" xmlns:p="http://schemas.microsoft.com/office/2006/metadata/properties" xmlns:ns2="ec8f0de8-2357-4133-b23e-a5b61326a331" xmlns:ns3="f65114f1-c6c9-4ae1-8495-ac62679420ec" targetNamespace="http://schemas.microsoft.com/office/2006/metadata/properties" ma:root="true" ma:fieldsID="efa471ef742012f1e0221a2b3245a408" ns2:_="" ns3:_="">
    <xsd:import namespace="ec8f0de8-2357-4133-b23e-a5b61326a331"/>
    <xsd:import namespace="f65114f1-c6c9-4ae1-8495-ac62679420e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8f0de8-2357-4133-b23e-a5b61326a3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22dd4bc3-6ae8-4f90-a7aa-f02eda266d3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65114f1-c6c9-4ae1-8495-ac62679420ec"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e40cb982-9f6d-4d6b-98c6-5d8ec03209ba}" ma:internalName="TaxCatchAll" ma:showField="CatchAllData" ma:web="f65114f1-c6c9-4ae1-8495-ac62679420e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330F31D-95EB-4996-A3B8-AB98797EEFA9}">
  <ds:schemaRefs>
    <ds:schemaRef ds:uri="http://schemas.microsoft.com/sharepoint/v3/contenttype/forms"/>
  </ds:schemaRefs>
</ds:datastoreItem>
</file>

<file path=customXml/itemProps2.xml><?xml version="1.0" encoding="utf-8"?>
<ds:datastoreItem xmlns:ds="http://schemas.openxmlformats.org/officeDocument/2006/customXml" ds:itemID="{19A6F48E-7E76-4BEA-A7C3-A8AC5A63028B}">
  <ds:schemaRefs>
    <ds:schemaRef ds:uri="3614c88b-e000-43fe-9ff0-2a86606d06cc"/>
    <ds:schemaRef ds:uri="94c9ab94-1b66-42ad-a8cb-a50ae984737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B354F2E-6CDB-4E9C-80FE-CC628D2F3095}"/>
</file>

<file path=docProps/app.xml><?xml version="1.0" encoding="utf-8"?>
<Properties xmlns="http://schemas.openxmlformats.org/officeDocument/2006/extended-properties" xmlns:vt="http://schemas.openxmlformats.org/officeDocument/2006/docPropsVTypes">
  <Template>Theme1</Template>
  <Application>Microsoft Office PowerPoint</Application>
  <PresentationFormat>Widescreen</PresentationFormat>
  <Slides>26</Slides>
  <Notes>2</Notes>
  <HiddenSlides>0</HiddenSlide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Theme1</vt:lpstr>
      <vt:lpstr>PowerPoint Presentation</vt:lpstr>
      <vt:lpstr>What is Creativity?</vt:lpstr>
      <vt:lpstr>Do Schools Really Kill Creativity?</vt:lpstr>
      <vt:lpstr>A Wicked Problem</vt:lpstr>
      <vt:lpstr>Results of the Longitudinal Study  (Jarman &amp; Land, 1996) </vt:lpstr>
      <vt:lpstr>The Value of Creative Expression in Higher Education </vt:lpstr>
      <vt:lpstr>The Learning Zone Model (Senninger, 2000) </vt:lpstr>
      <vt:lpstr>Breaking the Ice – My Story, My Change, My Way … </vt:lpstr>
      <vt:lpstr> Fostering a Creative Mindset through a Health Promotion Module </vt:lpstr>
      <vt:lpstr>Increasing Employability through Innovative Education and Entrepreneurship – A Tale of Two Students ….</vt:lpstr>
      <vt:lpstr>Making it Happen:</vt:lpstr>
      <vt:lpstr>PowerPoint Presentation</vt:lpstr>
      <vt:lpstr>PowerPoint Presentation</vt:lpstr>
      <vt:lpstr>PowerPoint Presentation</vt:lpstr>
      <vt:lpstr>PowerPoint Presentation</vt:lpstr>
      <vt:lpstr>PowerPoint Presentation</vt:lpstr>
      <vt:lpstr>PowerPoint Presentation</vt:lpstr>
      <vt:lpstr>Maggie's story</vt:lpstr>
      <vt:lpstr>Impact</vt:lpstr>
      <vt:lpstr>PowerPoint Presentation</vt:lpstr>
      <vt:lpstr>My Journey to Confidence through Creative Expression</vt:lpstr>
      <vt:lpstr>PowerPoint Presentation</vt:lpstr>
      <vt:lpstr>PowerPoint Presentation</vt:lpstr>
      <vt:lpstr>Next Steps</vt:lpstr>
      <vt:lpstr>Urgent! Creativity Needed in HE</vt:lpstr>
      <vt:lpstr>Final thought....</vt:lpstr>
    </vt:vector>
  </TitlesOfParts>
  <Company>York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Division name</dc:title>
  <dc:creator>Sharon Smith</dc:creator>
  <cp:revision>1</cp:revision>
  <dcterms:created xsi:type="dcterms:W3CDTF">2017-12-20T14:00:54Z</dcterms:created>
  <dcterms:modified xsi:type="dcterms:W3CDTF">2024-06-30T18:33:30Z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0x010100B48664BECCFD16408471C213D24B1521</vt:lpwstr>
  </property>
</Properties>
</file>