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FD7658-EB35-45CE-8A25-1B4C51192301}" v="94" dt="2024-06-13T15:34:56.5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08" autoAdjust="0"/>
    <p:restoredTop sz="86385" autoAdjust="0"/>
  </p:normalViewPr>
  <p:slideViewPr>
    <p:cSldViewPr snapToGrid="0">
      <p:cViewPr>
        <p:scale>
          <a:sx n="68" d="100"/>
          <a:sy n="68" d="100"/>
        </p:scale>
        <p:origin x="1104" y="66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BYATTE" userId="S::24670308@edgehill.ac.uk::4d63697f-6f80-419b-80ea-235b4210220d" providerId="AD" clId="Web-{F4ABC56E-4FEA-C138-29C0-B002FE420AEB}"/>
    <pc:docChg chg="modSld">
      <pc:chgData name="DANIELLE BYATTE" userId="S::24670308@edgehill.ac.uk::4d63697f-6f80-419b-80ea-235b4210220d" providerId="AD" clId="Web-{F4ABC56E-4FEA-C138-29C0-B002FE420AEB}" dt="2024-06-07T17:55:02.440" v="5"/>
      <pc:docMkLst>
        <pc:docMk/>
      </pc:docMkLst>
      <pc:sldChg chg="addSp delSp modSp">
        <pc:chgData name="DANIELLE BYATTE" userId="S::24670308@edgehill.ac.uk::4d63697f-6f80-419b-80ea-235b4210220d" providerId="AD" clId="Web-{F4ABC56E-4FEA-C138-29C0-B002FE420AEB}" dt="2024-06-07T17:55:02.440" v="5"/>
        <pc:sldMkLst>
          <pc:docMk/>
          <pc:sldMk cId="109857222" sldId="256"/>
        </pc:sldMkLst>
        <pc:picChg chg="del">
          <ac:chgData name="DANIELLE BYATTE" userId="S::24670308@edgehill.ac.uk::4d63697f-6f80-419b-80ea-235b4210220d" providerId="AD" clId="Web-{F4ABC56E-4FEA-C138-29C0-B002FE420AEB}" dt="2024-06-07T17:54:39.315" v="0"/>
          <ac:picMkLst>
            <pc:docMk/>
            <pc:sldMk cId="109857222" sldId="256"/>
            <ac:picMk id="2" creationId="{120DD4DA-75F4-BCBC-18E4-5629386C4D8F}"/>
          </ac:picMkLst>
        </pc:picChg>
        <pc:picChg chg="add mod">
          <ac:chgData name="DANIELLE BYATTE" userId="S::24670308@edgehill.ac.uk::4d63697f-6f80-419b-80ea-235b4210220d" providerId="AD" clId="Web-{F4ABC56E-4FEA-C138-29C0-B002FE420AEB}" dt="2024-06-07T17:55:02.440" v="5"/>
          <ac:picMkLst>
            <pc:docMk/>
            <pc:sldMk cId="109857222" sldId="256"/>
            <ac:picMk id="3" creationId="{B98C2C83-DCD7-C3A6-BEE0-8B122FD009C2}"/>
          </ac:picMkLst>
        </pc:picChg>
      </pc:sldChg>
    </pc:docChg>
  </pc:docChgLst>
  <pc:docChgLst>
    <pc:chgData name="DANIELLE BYATTE" userId="S::24670308@edgehill.ac.uk::4d63697f-6f80-419b-80ea-235b4210220d" providerId="AD" clId="Web-{B731BD48-2829-6076-6C89-5D8CF91A59A6}"/>
    <pc:docChg chg="modSld">
      <pc:chgData name="DANIELLE BYATTE" userId="S::24670308@edgehill.ac.uk::4d63697f-6f80-419b-80ea-235b4210220d" providerId="AD" clId="Web-{B731BD48-2829-6076-6C89-5D8CF91A59A6}" dt="2024-06-07T17:50:36.482" v="94"/>
      <pc:docMkLst>
        <pc:docMk/>
      </pc:docMkLst>
      <pc:sldChg chg="modSp">
        <pc:chgData name="DANIELLE BYATTE" userId="S::24670308@edgehill.ac.uk::4d63697f-6f80-419b-80ea-235b4210220d" providerId="AD" clId="Web-{B731BD48-2829-6076-6C89-5D8CF91A59A6}" dt="2024-06-07T17:50:36.482" v="94"/>
        <pc:sldMkLst>
          <pc:docMk/>
          <pc:sldMk cId="109857222" sldId="256"/>
        </pc:sldMkLst>
        <pc:picChg chg="mod">
          <ac:chgData name="DANIELLE BYATTE" userId="S::24670308@edgehill.ac.uk::4d63697f-6f80-419b-80ea-235b4210220d" providerId="AD" clId="Web-{B731BD48-2829-6076-6C89-5D8CF91A59A6}" dt="2024-06-07T17:50:36.482" v="94"/>
          <ac:picMkLst>
            <pc:docMk/>
            <pc:sldMk cId="109857222" sldId="256"/>
            <ac:picMk id="2" creationId="{120DD4DA-75F4-BCBC-18E4-5629386C4D8F}"/>
          </ac:picMkLst>
        </pc:picChg>
      </pc:sldChg>
    </pc:docChg>
  </pc:docChgLst>
  <pc:docChgLst>
    <pc:chgData name="Esther Byrom" userId="90235773-4872-4788-adbb-58ed99b1fea1" providerId="ADAL" clId="{D6FD7658-EB35-45CE-8A25-1B4C51192301}"/>
    <pc:docChg chg="undo custSel addSld modSld">
      <pc:chgData name="Esther Byrom" userId="90235773-4872-4788-adbb-58ed99b1fea1" providerId="ADAL" clId="{D6FD7658-EB35-45CE-8A25-1B4C51192301}" dt="2024-06-13T15:34:56.507" v="278" actId="13244"/>
      <pc:docMkLst>
        <pc:docMk/>
      </pc:docMkLst>
      <pc:sldChg chg="addSp modSp mod">
        <pc:chgData name="Esther Byrom" userId="90235773-4872-4788-adbb-58ed99b1fea1" providerId="ADAL" clId="{D6FD7658-EB35-45CE-8A25-1B4C51192301}" dt="2024-06-13T15:34:32.722" v="276" actId="13244"/>
        <pc:sldMkLst>
          <pc:docMk/>
          <pc:sldMk cId="109857222" sldId="256"/>
        </pc:sldMkLst>
        <pc:spChg chg="add mod">
          <ac:chgData name="Esther Byrom" userId="90235773-4872-4788-adbb-58ed99b1fea1" providerId="ADAL" clId="{D6FD7658-EB35-45CE-8A25-1B4C51192301}" dt="2024-06-13T15:34:32.722" v="276" actId="13244"/>
          <ac:spMkLst>
            <pc:docMk/>
            <pc:sldMk cId="109857222" sldId="256"/>
            <ac:spMk id="2" creationId="{12DB4891-374A-6784-C74E-167C82BA7D9F}"/>
          </ac:spMkLst>
        </pc:spChg>
        <pc:picChg chg="mod">
          <ac:chgData name="Esther Byrom" userId="90235773-4872-4788-adbb-58ed99b1fea1" providerId="ADAL" clId="{D6FD7658-EB35-45CE-8A25-1B4C51192301}" dt="2024-06-13T15:31:43.723" v="188" actId="962"/>
          <ac:picMkLst>
            <pc:docMk/>
            <pc:sldMk cId="109857222" sldId="256"/>
            <ac:picMk id="3" creationId="{B98C2C83-DCD7-C3A6-BEE0-8B122FD009C2}"/>
          </ac:picMkLst>
        </pc:picChg>
      </pc:sldChg>
      <pc:sldChg chg="addSp modSp new mod">
        <pc:chgData name="Esther Byrom" userId="90235773-4872-4788-adbb-58ed99b1fea1" providerId="ADAL" clId="{D6FD7658-EB35-45CE-8A25-1B4C51192301}" dt="2024-06-13T15:33:30.362" v="221" actId="33553"/>
        <pc:sldMkLst>
          <pc:docMk/>
          <pc:sldMk cId="474561713" sldId="257"/>
        </pc:sldMkLst>
        <pc:spChg chg="add mod">
          <ac:chgData name="Esther Byrom" userId="90235773-4872-4788-adbb-58ed99b1fea1" providerId="ADAL" clId="{D6FD7658-EB35-45CE-8A25-1B4C51192301}" dt="2024-06-13T15:25:20.257" v="108" actId="14100"/>
          <ac:spMkLst>
            <pc:docMk/>
            <pc:sldMk cId="474561713" sldId="257"/>
            <ac:spMk id="2" creationId="{73175F04-BA6A-9333-1D9E-BED516E93804}"/>
          </ac:spMkLst>
        </pc:spChg>
        <pc:spChg chg="add mod">
          <ac:chgData name="Esther Byrom" userId="90235773-4872-4788-adbb-58ed99b1fea1" providerId="ADAL" clId="{D6FD7658-EB35-45CE-8A25-1B4C51192301}" dt="2024-06-13T15:33:30.362" v="221" actId="33553"/>
          <ac:spMkLst>
            <pc:docMk/>
            <pc:sldMk cId="474561713" sldId="257"/>
            <ac:spMk id="3" creationId="{CB913336-889C-8A83-5411-FDA279C421C4}"/>
          </ac:spMkLst>
        </pc:spChg>
        <pc:spChg chg="add mod">
          <ac:chgData name="Esther Byrom" userId="90235773-4872-4788-adbb-58ed99b1fea1" providerId="ADAL" clId="{D6FD7658-EB35-45CE-8A25-1B4C51192301}" dt="2024-06-13T15:26:22.552" v="115" actId="14100"/>
          <ac:spMkLst>
            <pc:docMk/>
            <pc:sldMk cId="474561713" sldId="257"/>
            <ac:spMk id="4" creationId="{99B5EEF2-8D4D-9991-C284-7DDB28D1D989}"/>
          </ac:spMkLst>
        </pc:spChg>
      </pc:sldChg>
      <pc:sldChg chg="addSp modSp new mod">
        <pc:chgData name="Esther Byrom" userId="90235773-4872-4788-adbb-58ed99b1fea1" providerId="ADAL" clId="{D6FD7658-EB35-45CE-8A25-1B4C51192301}" dt="2024-06-13T15:34:46.134" v="277" actId="13244"/>
        <pc:sldMkLst>
          <pc:docMk/>
          <pc:sldMk cId="2159151645" sldId="258"/>
        </pc:sldMkLst>
        <pc:spChg chg="add mod">
          <ac:chgData name="Esther Byrom" userId="90235773-4872-4788-adbb-58ed99b1fea1" providerId="ADAL" clId="{D6FD7658-EB35-45CE-8A25-1B4C51192301}" dt="2024-06-13T15:27:55.907" v="130" actId="14100"/>
          <ac:spMkLst>
            <pc:docMk/>
            <pc:sldMk cId="2159151645" sldId="258"/>
            <ac:spMk id="2" creationId="{DB4FF40A-BE57-4BE9-7BD4-18F98E061ABD}"/>
          </ac:spMkLst>
        </pc:spChg>
        <pc:spChg chg="add mod">
          <ac:chgData name="Esther Byrom" userId="90235773-4872-4788-adbb-58ed99b1fea1" providerId="ADAL" clId="{D6FD7658-EB35-45CE-8A25-1B4C51192301}" dt="2024-06-13T15:30:04.838" v="170" actId="14100"/>
          <ac:spMkLst>
            <pc:docMk/>
            <pc:sldMk cId="2159151645" sldId="258"/>
            <ac:spMk id="3" creationId="{4F5B4645-9FFD-1711-4CC4-01E6CDAF3913}"/>
          </ac:spMkLst>
        </pc:spChg>
        <pc:spChg chg="add mod">
          <ac:chgData name="Esther Byrom" userId="90235773-4872-4788-adbb-58ed99b1fea1" providerId="ADAL" clId="{D6FD7658-EB35-45CE-8A25-1B4C51192301}" dt="2024-06-13T15:34:46.134" v="277" actId="13244"/>
          <ac:spMkLst>
            <pc:docMk/>
            <pc:sldMk cId="2159151645" sldId="258"/>
            <ac:spMk id="4" creationId="{7E4216D2-5184-409C-4A4A-F557D4B6B644}"/>
          </ac:spMkLst>
        </pc:spChg>
      </pc:sldChg>
      <pc:sldChg chg="addSp modSp new mod">
        <pc:chgData name="Esther Byrom" userId="90235773-4872-4788-adbb-58ed99b1fea1" providerId="ADAL" clId="{D6FD7658-EB35-45CE-8A25-1B4C51192301}" dt="2024-06-13T15:34:56.507" v="278" actId="13244"/>
        <pc:sldMkLst>
          <pc:docMk/>
          <pc:sldMk cId="1384722424" sldId="259"/>
        </pc:sldMkLst>
        <pc:spChg chg="add mod">
          <ac:chgData name="Esther Byrom" userId="90235773-4872-4788-adbb-58ed99b1fea1" providerId="ADAL" clId="{D6FD7658-EB35-45CE-8A25-1B4C51192301}" dt="2024-06-13T15:30:44.972" v="178" actId="14100"/>
          <ac:spMkLst>
            <pc:docMk/>
            <pc:sldMk cId="1384722424" sldId="259"/>
            <ac:spMk id="2" creationId="{22FE1CE0-7D5A-92B9-EA89-114CB9E18085}"/>
          </ac:spMkLst>
        </pc:spChg>
        <pc:spChg chg="add mod">
          <ac:chgData name="Esther Byrom" userId="90235773-4872-4788-adbb-58ed99b1fea1" providerId="ADAL" clId="{D6FD7658-EB35-45CE-8A25-1B4C51192301}" dt="2024-06-13T15:34:56.507" v="278" actId="13244"/>
          <ac:spMkLst>
            <pc:docMk/>
            <pc:sldMk cId="1384722424" sldId="259"/>
            <ac:spMk id="3" creationId="{AFA615D2-FD76-EE7F-5F1E-4E9362405C2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6/13/2024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6/13/2024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6/13/2024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846CE7D5-CF57-46EF-B807-FDD0502418D4}" type="datetimeFigureOut">
              <a:rPr lang="en-US" smtClean="0"/>
              <a:t>6/13/2024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B4891-374A-6784-C74E-167C82BA7D9F}"/>
              </a:ext>
            </a:extLst>
          </p:cNvPr>
          <p:cNvSpPr>
            <a:spLocks noGrp="1"/>
          </p:cNvSpPr>
          <p:nvPr>
            <p:ph type="title" idx="4294967295"/>
          </p:nvPr>
        </p:nvSpPr>
        <p:spPr>
          <a:xfrm>
            <a:off x="0" y="-466799"/>
            <a:ext cx="7886700" cy="466799"/>
          </a:xfrm>
        </p:spPr>
        <p:txBody>
          <a:bodyPr>
            <a:noAutofit/>
          </a:bodyPr>
          <a:lstStyle/>
          <a:p>
            <a:r>
              <a:rPr lang="en-GB" sz="2400" dirty="0"/>
              <a:t>Visual Literacy Poster</a:t>
            </a:r>
          </a:p>
        </p:txBody>
      </p:sp>
      <p:pic>
        <p:nvPicPr>
          <p:cNvPr id="3" name="Picture 2" descr="An academic poster discussing the importance of Visual Literacy as a means of developing academic participation with Education and lifelong applications. An abstract is presented at the top of the page, with the main page content being split into the separate sections of: Introduction, Positionality, Definitions &amp; Theoretical Frameworks, Discussion &amp; Implications for Practice, Literature Review, and Recommendations. The poster has a muted background of a multicoloured ink splatter that is partially-hidden behind the text boxes, with two decorative ink splatters in opposing corners. A QR code is present in the top-right of the poster. A full-text version is available on the next slides. ">
            <a:extLst>
              <a:ext uri="{FF2B5EF4-FFF2-40B4-BE49-F238E27FC236}">
                <a16:creationId xmlns:a16="http://schemas.microsoft.com/office/drawing/2014/main" id="{B98C2C83-DCD7-C3A6-BEE0-8B122FD009C2}"/>
              </a:ext>
            </a:extLst>
          </p:cNvPr>
          <p:cNvPicPr>
            <a:picLocks noChangeAspect="1"/>
          </p:cNvPicPr>
          <p:nvPr/>
        </p:nvPicPr>
        <p:blipFill>
          <a:blip r:embed="rId2"/>
          <a:stretch>
            <a:fillRect/>
          </a:stretch>
        </p:blipFill>
        <p:spPr>
          <a:xfrm>
            <a:off x="0" y="5513"/>
            <a:ext cx="9143999" cy="6854324"/>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175F04-BA6A-9333-1D9E-BED516E93804}"/>
              </a:ext>
            </a:extLst>
          </p:cNvPr>
          <p:cNvSpPr txBox="1"/>
          <p:nvPr/>
        </p:nvSpPr>
        <p:spPr>
          <a:xfrm>
            <a:off x="236765" y="749983"/>
            <a:ext cx="4335235" cy="5955617"/>
          </a:xfrm>
          <a:prstGeom prst="rect">
            <a:avLst/>
          </a:prstGeom>
          <a:noFill/>
        </p:spPr>
        <p:txBody>
          <a:bodyPr wrap="square" rtlCol="0">
            <a:noAutofit/>
          </a:bodyPr>
          <a:lstStyle/>
          <a:p>
            <a:pPr>
              <a:lnSpc>
                <a:spcPct val="90000"/>
              </a:lnSpc>
            </a:pPr>
            <a:r>
              <a:rPr lang="en-GB" sz="1100" b="1" dirty="0">
                <a:effectLst/>
                <a:latin typeface="Calibri" panose="020F0502020204030204" pitchFamily="34" charset="0"/>
                <a:ea typeface="Calibri" panose="020F0502020204030204" pitchFamily="34" charset="0"/>
                <a:cs typeface="Calibri" panose="020F0502020204030204" pitchFamily="34" charset="0"/>
              </a:rPr>
              <a:t>Abstract</a:t>
            </a:r>
            <a:br>
              <a:rPr lang="en-GB" sz="1100" b="1"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This poster seeks to address the awareness of visual literacy practices amongst both Early Career Teachers and established practitioners, with a focus on the resulting impacts on the learner journey when engaging with different phases of education. </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Using Bourdieu's notions of Power and Habitus (Bourdieu 1986), the disaffection and disengagement of learners is discussed in relation to traditional teaching practices, and how the development of visual literacy skills can seek to repair damaging historical power relationships that have marginalised students within the classroom. </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Drawing upon existing pedagogical approaches for visual literacy such as </a:t>
            </a:r>
            <a:r>
              <a:rPr lang="en-GB" sz="1100" dirty="0" err="1">
                <a:effectLst/>
                <a:latin typeface="Calibri" panose="020F0502020204030204" pitchFamily="34" charset="0"/>
                <a:ea typeface="Calibri" panose="020F0502020204030204" pitchFamily="34" charset="0"/>
                <a:cs typeface="Calibri" panose="020F0502020204030204" pitchFamily="34" charset="0"/>
              </a:rPr>
              <a:t>Statton</a:t>
            </a:r>
            <a:r>
              <a:rPr lang="en-GB" sz="1100" dirty="0">
                <a:effectLst/>
                <a:latin typeface="Calibri" panose="020F0502020204030204" pitchFamily="34" charset="0"/>
                <a:ea typeface="Calibri" panose="020F0502020204030204" pitchFamily="34" charset="0"/>
                <a:cs typeface="Calibri" panose="020F0502020204030204" pitchFamily="34" charset="0"/>
              </a:rPr>
              <a:t> Thompson's DIG Method (2019), in addition to the author's development of visually literate teaching resources in her own practice, it opens discussion for the transfer of critical thinking skills across curriculum areas via the visual literacy skillset.</a:t>
            </a:r>
          </a:p>
          <a:p>
            <a:pPr>
              <a:lnSpc>
                <a:spcPct val="90000"/>
              </a:lnSpc>
            </a:pP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b="1" dirty="0">
                <a:effectLst/>
                <a:latin typeface="Calibri" panose="020F0502020204030204" pitchFamily="34" charset="0"/>
                <a:ea typeface="Calibri" panose="020F0502020204030204" pitchFamily="34" charset="0"/>
                <a:cs typeface="Calibri" panose="020F0502020204030204" pitchFamily="34" charset="0"/>
              </a:rPr>
              <a:t>Introduction</a:t>
            </a:r>
            <a:br>
              <a:rPr lang="en-GB" sz="1100" b="1"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Visual literacy is an essential part of a learner's toolkit (Elam 2012) with respect to developing their critical awareness of visual information and developing a personal response or understanding that is proportionate to the content they are exposed to. In 2011, the Association of College and Research Libraries (henceforth ACRL) defined visual literacy - in relation to Higher Education - as “…a set of abilities that enables an individual to effectively find, interpret, evaluate, use, and create images and visual media. Visual literacy skills equip a learner to understand and analyse the contextual, cultural, ethical, aesthetic, intellectual, and technical components involved in the production and use of visual materials.” (ACRL 2011, para 2)</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Visual literacy may therefore be positioned as a catalyst to understanding the dissemination of information across a range of curriculum areas. The key cognitive tools required to critically engage with visuals (i.e. photographic images, diagrams, charts, tables, videos etc.) are often not embedded with meaningful focus or with a sustained long-term approach within the classroom (Garcia Fernandez et al. 2024).</a:t>
            </a:r>
            <a:br>
              <a:rPr lang="en-GB" sz="1100" dirty="0">
                <a:effectLst/>
                <a:latin typeface="Calibri" panose="020F0502020204030204" pitchFamily="34" charset="0"/>
                <a:ea typeface="Calibri" panose="020F0502020204030204" pitchFamily="34" charset="0"/>
                <a:cs typeface="Calibri" panose="020F0502020204030204" pitchFamily="34" charset="0"/>
              </a:rPr>
            </a:b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n-GB" sz="1100" b="1" dirty="0">
                <a:effectLst/>
                <a:latin typeface="Calibri" panose="020F0502020204030204" pitchFamily="34" charset="0"/>
                <a:ea typeface="Calibri" panose="020F0502020204030204" pitchFamily="34" charset="0"/>
                <a:cs typeface="Calibri" panose="020F0502020204030204" pitchFamily="34" charset="0"/>
              </a:rPr>
              <a:t>Positionality</a:t>
            </a:r>
            <a:br>
              <a:rPr lang="en-GB" sz="1100" b="1"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As a researcher of Visual Literacy, it is important to acknowledge my own experiences with the critical and artistic skillsets that are developed through the aims of the Visual Literacy framework. </a:t>
            </a:r>
          </a:p>
        </p:txBody>
      </p:sp>
      <p:sp>
        <p:nvSpPr>
          <p:cNvPr id="3" name="Title 1">
            <a:extLst>
              <a:ext uri="{FF2B5EF4-FFF2-40B4-BE49-F238E27FC236}">
                <a16:creationId xmlns:a16="http://schemas.microsoft.com/office/drawing/2014/main" id="{CB913336-889C-8A83-5411-FDA279C421C4}"/>
              </a:ext>
            </a:extLst>
          </p:cNvPr>
          <p:cNvSpPr txBox="1">
            <a:spLocks noGrp="1"/>
          </p:cNvSpPr>
          <p:nvPr>
            <p:ph type="title" idx="4294967295"/>
          </p:nvPr>
        </p:nvSpPr>
        <p:spPr>
          <a:xfrm>
            <a:off x="236765" y="260307"/>
            <a:ext cx="8670470" cy="575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1600" b="1" i="0" u="none" strike="noStrike" kern="1200" cap="none" spc="0" normalizeH="0" baseline="0" noProof="0" dirty="0">
                <a:ln>
                  <a:noFill/>
                </a:ln>
                <a:solidFill>
                  <a:schemeClr val="tx1"/>
                </a:solidFill>
                <a:effectLst/>
                <a:uLnTx/>
                <a:uFillTx/>
                <a:latin typeface="+mj-lt"/>
                <a:ea typeface="+mj-ea"/>
                <a:cs typeface="+mj-cs"/>
              </a:rPr>
              <a:t>“Visual Literacy: A tool to develop academic participation within Education and lifelong applications. </a:t>
            </a:r>
            <a:r>
              <a:rPr kumimoji="0" lang="en-GB" sz="1600" b="0" i="0" u="none" strike="noStrike" kern="1200" cap="none" spc="0" normalizeH="0" baseline="0" noProof="0" dirty="0">
                <a:ln>
                  <a:noFill/>
                </a:ln>
                <a:solidFill>
                  <a:schemeClr val="tx1"/>
                </a:solidFill>
                <a:effectLst/>
                <a:uLnTx/>
                <a:uFillTx/>
                <a:latin typeface="+mj-lt"/>
                <a:ea typeface="+mj-ea"/>
                <a:cs typeface="+mj-cs"/>
              </a:rPr>
              <a:t>Full-text of the poster by Danielle </a:t>
            </a:r>
            <a:r>
              <a:rPr kumimoji="0" lang="en-GB" sz="1600" b="0" i="0" u="none" strike="noStrike" kern="1200" cap="none" spc="0" normalizeH="0" baseline="0" noProof="0" dirty="0" err="1">
                <a:ln>
                  <a:noFill/>
                </a:ln>
                <a:solidFill>
                  <a:schemeClr val="tx1"/>
                </a:solidFill>
                <a:effectLst/>
                <a:uLnTx/>
                <a:uFillTx/>
                <a:latin typeface="+mj-lt"/>
                <a:ea typeface="+mj-ea"/>
                <a:cs typeface="+mj-cs"/>
              </a:rPr>
              <a:t>Byatte</a:t>
            </a:r>
            <a:r>
              <a:rPr kumimoji="0" lang="en-GB" sz="1600" b="0" i="0" u="none" strike="noStrike" kern="1200" cap="none" spc="0" normalizeH="0" baseline="0" noProof="0" dirty="0">
                <a:ln>
                  <a:noFill/>
                </a:ln>
                <a:solidFill>
                  <a:schemeClr val="tx1"/>
                </a:solidFill>
                <a:effectLst/>
                <a:uLnTx/>
                <a:uFillTx/>
                <a:latin typeface="+mj-lt"/>
                <a:ea typeface="+mj-ea"/>
                <a:cs typeface="+mj-cs"/>
              </a:rPr>
              <a:t>, Edge Hill University</a:t>
            </a:r>
          </a:p>
        </p:txBody>
      </p:sp>
      <p:sp>
        <p:nvSpPr>
          <p:cNvPr id="4" name="TextBox 3">
            <a:extLst>
              <a:ext uri="{FF2B5EF4-FFF2-40B4-BE49-F238E27FC236}">
                <a16:creationId xmlns:a16="http://schemas.microsoft.com/office/drawing/2014/main" id="{99B5EEF2-8D4D-9991-C284-7DDB28D1D989}"/>
              </a:ext>
            </a:extLst>
          </p:cNvPr>
          <p:cNvSpPr txBox="1"/>
          <p:nvPr/>
        </p:nvSpPr>
        <p:spPr>
          <a:xfrm>
            <a:off x="4572000" y="749983"/>
            <a:ext cx="4335235" cy="5955617"/>
          </a:xfrm>
          <a:prstGeom prst="rect">
            <a:avLst/>
          </a:prstGeom>
          <a:noFill/>
        </p:spPr>
        <p:txBody>
          <a:bodyPr wrap="square" rtlCol="0">
            <a:noAutofit/>
          </a:bodyPr>
          <a:lstStyle/>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Studying subjects such as Media Studies and Photography at Post-16 allowed me to develop my visual literacy skills across multiple applications: advertising and political campaigns, along with fashion photography and documentary photography. In relation to the content of my undergraduate degree (BA (Hons) Photography), the strength of my visual </a:t>
            </a:r>
            <a:r>
              <a:rPr lang="en-GB" sz="1100" dirty="0" err="1">
                <a:effectLst/>
                <a:latin typeface="Calibri" panose="020F0502020204030204" pitchFamily="34" charset="0"/>
                <a:ea typeface="Calibri" panose="020F0502020204030204" pitchFamily="34" charset="0"/>
                <a:cs typeface="Calibri" panose="020F0502020204030204" pitchFamily="34" charset="0"/>
              </a:rPr>
              <a:t>Iiteracy</a:t>
            </a:r>
            <a:r>
              <a:rPr lang="en-GB" sz="1100" dirty="0">
                <a:effectLst/>
                <a:latin typeface="Calibri" panose="020F0502020204030204" pitchFamily="34" charset="0"/>
                <a:ea typeface="Calibri" panose="020F0502020204030204" pitchFamily="34" charset="0"/>
                <a:cs typeface="Calibri" panose="020F0502020204030204" pitchFamily="34" charset="0"/>
              </a:rPr>
              <a:t> skills was developed through critical lenses such as the image-making process in relation to ethics, power, and autonomy. This allowed me to understand the impact of aesthetic elements within visual imagery, but also the contextual factors that visual outputs can be situated within.</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My own Visual Literacy skillset has allowed me to progress through my career as a FE Visual Arts Teacher, in tandem with the theoretical foundations gained through ITT.</a:t>
            </a:r>
            <a:br>
              <a:rPr lang="en-GB" sz="1100" dirty="0">
                <a:effectLst/>
                <a:latin typeface="Calibri" panose="020F0502020204030204" pitchFamily="34" charset="0"/>
                <a:ea typeface="Calibri" panose="020F0502020204030204" pitchFamily="34" charset="0"/>
                <a:cs typeface="Calibri" panose="020F0502020204030204" pitchFamily="34" charset="0"/>
              </a:rPr>
            </a:b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n-GB" sz="1100" b="1" dirty="0">
                <a:effectLst/>
                <a:latin typeface="Calibri" panose="020F0502020204030204" pitchFamily="34" charset="0"/>
                <a:ea typeface="Calibri" panose="020F0502020204030204" pitchFamily="34" charset="0"/>
                <a:cs typeface="Calibri" panose="020F0502020204030204" pitchFamily="34" charset="0"/>
              </a:rPr>
              <a:t>Definitions &amp; Theoretical Frameworks</a:t>
            </a:r>
            <a:br>
              <a:rPr lang="en-GB" sz="1100" b="1"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Visual </a:t>
            </a:r>
            <a:r>
              <a:rPr lang="en-GB" sz="1100" dirty="0" err="1">
                <a:effectLst/>
                <a:latin typeface="Calibri" panose="020F0502020204030204" pitchFamily="34" charset="0"/>
                <a:ea typeface="Calibri" panose="020F0502020204030204" pitchFamily="34" charset="0"/>
                <a:cs typeface="Calibri" panose="020F0502020204030204" pitchFamily="34" charset="0"/>
              </a:rPr>
              <a:t>Iiteracy</a:t>
            </a:r>
            <a:r>
              <a:rPr lang="en-GB" sz="1100" dirty="0">
                <a:effectLst/>
                <a:latin typeface="Calibri" panose="020F0502020204030204" pitchFamily="34" charset="0"/>
                <a:ea typeface="Calibri" panose="020F0502020204030204" pitchFamily="34" charset="0"/>
                <a:cs typeface="Calibri" panose="020F0502020204030204" pitchFamily="34" charset="0"/>
              </a:rPr>
              <a:t> can be defined as "understanding how people perceive objects, interpret what they see, and what they learn from them" (</a:t>
            </a:r>
            <a:r>
              <a:rPr lang="en-GB" sz="1100" dirty="0" err="1">
                <a:effectLst/>
                <a:latin typeface="Calibri" panose="020F0502020204030204" pitchFamily="34" charset="0"/>
                <a:ea typeface="Calibri" panose="020F0502020204030204" pitchFamily="34" charset="0"/>
                <a:cs typeface="Calibri" panose="020F0502020204030204" pitchFamily="34" charset="0"/>
              </a:rPr>
              <a:t>Elins</a:t>
            </a:r>
            <a:r>
              <a:rPr lang="en-GB" sz="1100" dirty="0">
                <a:effectLst/>
                <a:latin typeface="Calibri" panose="020F0502020204030204" pitchFamily="34" charset="0"/>
                <a:ea typeface="Calibri" panose="020F0502020204030204" pitchFamily="34" charset="0"/>
                <a:cs typeface="Calibri" panose="020F0502020204030204" pitchFamily="34" charset="0"/>
              </a:rPr>
              <a:t> 2008, p1-21). By this, it could be said that visual literacy is the toolkit developed through a learner's education whereby visuals such as drawings, photographs, diagrams etc. can be viewed, dissected and consequently lead to an understanding or judgement (de Saussure 1959; Barthes 1972).</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The critical thought process helps a learner to develop a more astute understanding as to whether they are an active or passive viewer (Hall 1973), and if they can apply these interpretive processes to both shallow and deep images (</a:t>
            </a:r>
            <a:r>
              <a:rPr lang="en-GB" sz="1100" dirty="0" err="1">
                <a:effectLst/>
                <a:latin typeface="Calibri" panose="020F0502020204030204" pitchFamily="34" charset="0"/>
                <a:ea typeface="Calibri" panose="020F0502020204030204" pitchFamily="34" charset="0"/>
                <a:cs typeface="Calibri" panose="020F0502020204030204" pitchFamily="34" charset="0"/>
              </a:rPr>
              <a:t>Statton</a:t>
            </a:r>
            <a:r>
              <a:rPr lang="en-GB" sz="1100" dirty="0">
                <a:effectLst/>
                <a:latin typeface="Calibri" panose="020F0502020204030204" pitchFamily="34" charset="0"/>
                <a:ea typeface="Calibri" panose="020F0502020204030204" pitchFamily="34" charset="0"/>
                <a:cs typeface="Calibri" panose="020F0502020204030204" pitchFamily="34" charset="0"/>
              </a:rPr>
              <a:t> Thompson 2019). In turn it is thought that the process of developing visual literacy skills in relation to critical thinking will help learners to engage with academic visuals with a more meaningful approach, whilst also being able to develop their own learner identity. This fosters a sense of agency in cases whereby traditional schooling has enforced a negative identity upon a learner due to their </a:t>
            </a:r>
            <a:r>
              <a:rPr lang="en-GB" sz="1100" dirty="0" err="1">
                <a:effectLst/>
                <a:latin typeface="Calibri" panose="020F0502020204030204" pitchFamily="34" charset="0"/>
                <a:ea typeface="Calibri" panose="020F0502020204030204" pitchFamily="34" charset="0"/>
                <a:cs typeface="Calibri" panose="020F0502020204030204" pitchFamily="34" charset="0"/>
              </a:rPr>
              <a:t>Iimited</a:t>
            </a:r>
            <a:r>
              <a:rPr lang="en-GB" sz="1100" dirty="0">
                <a:effectLst/>
                <a:latin typeface="Calibri" panose="020F0502020204030204" pitchFamily="34" charset="0"/>
                <a:ea typeface="Calibri" panose="020F0502020204030204" pitchFamily="34" charset="0"/>
                <a:cs typeface="Calibri" panose="020F0502020204030204" pitchFamily="34" charset="0"/>
              </a:rPr>
              <a:t> performance in formal assessments or curricula (Duckworth &amp; </a:t>
            </a:r>
            <a:r>
              <a:rPr lang="en-GB" sz="1100" dirty="0" err="1">
                <a:effectLst/>
                <a:latin typeface="Calibri" panose="020F0502020204030204" pitchFamily="34" charset="0"/>
                <a:ea typeface="Calibri" panose="020F0502020204030204" pitchFamily="34" charset="0"/>
                <a:cs typeface="Calibri" panose="020F0502020204030204" pitchFamily="34" charset="0"/>
              </a:rPr>
              <a:t>Tett</a:t>
            </a:r>
            <a:r>
              <a:rPr lang="en-GB" sz="1100" dirty="0">
                <a:effectLst/>
                <a:latin typeface="Calibri" panose="020F0502020204030204" pitchFamily="34" charset="0"/>
                <a:ea typeface="Calibri" panose="020F0502020204030204" pitchFamily="34" charset="0"/>
                <a:cs typeface="Calibri" panose="020F0502020204030204" pitchFamily="34" charset="0"/>
              </a:rPr>
              <a:t> 2019).</a:t>
            </a:r>
            <a:br>
              <a:rPr lang="en-GB" sz="1100" dirty="0">
                <a:effectLst/>
                <a:latin typeface="Calibri" panose="020F0502020204030204" pitchFamily="34" charset="0"/>
                <a:ea typeface="Calibri" panose="020F0502020204030204" pitchFamily="34" charset="0"/>
                <a:cs typeface="Calibri" panose="020F0502020204030204" pitchFamily="34" charset="0"/>
              </a:rPr>
            </a:b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a:lnSpc>
                <a:spcPct val="90000"/>
              </a:lnSpc>
            </a:pPr>
            <a:r>
              <a:rPr lang="en-GB" sz="1100" b="1" dirty="0">
                <a:effectLst/>
                <a:latin typeface="Calibri" panose="020F0502020204030204" pitchFamily="34" charset="0"/>
                <a:ea typeface="Calibri" panose="020F0502020204030204" pitchFamily="34" charset="0"/>
                <a:cs typeface="Calibri" panose="020F0502020204030204" pitchFamily="34" charset="0"/>
              </a:rPr>
              <a:t>Discussion &amp; Implications for Practice</a:t>
            </a:r>
            <a:br>
              <a:rPr lang="en-GB" sz="1100" b="1"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Through the policy perspective, the introduction of both the English Baccalaureate (Department for Education 2011) and Progress 8 (Department for Education 2014) in secondary schools could be seen as damaging in relation to the public perception of the Arts. Due to the lack</a:t>
            </a:r>
          </a:p>
        </p:txBody>
      </p:sp>
    </p:spTree>
    <p:extLst>
      <p:ext uri="{BB962C8B-B14F-4D97-AF65-F5344CB8AC3E}">
        <p14:creationId xmlns:p14="http://schemas.microsoft.com/office/powerpoint/2010/main" val="474561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E4216D2-5184-409C-4A4A-F557D4B6B644}"/>
              </a:ext>
            </a:extLst>
          </p:cNvPr>
          <p:cNvSpPr>
            <a:spLocks noGrp="1"/>
          </p:cNvSpPr>
          <p:nvPr>
            <p:ph type="title" idx="4294967295"/>
          </p:nvPr>
        </p:nvSpPr>
        <p:spPr>
          <a:xfrm>
            <a:off x="0" y="-569341"/>
            <a:ext cx="7886700" cy="466800"/>
          </a:xfrm>
        </p:spPr>
        <p:txBody>
          <a:bodyPr>
            <a:normAutofit/>
          </a:bodyPr>
          <a:lstStyle/>
          <a:p>
            <a:r>
              <a:rPr lang="en-GB" sz="2400" dirty="0"/>
              <a:t>Visual Literacy: Full text</a:t>
            </a:r>
            <a:r>
              <a:rPr lang="en-GB" sz="2400" baseline="0" dirty="0"/>
              <a:t> continued 1</a:t>
            </a:r>
            <a:endParaRPr lang="en-GB" sz="2400" dirty="0"/>
          </a:p>
        </p:txBody>
      </p:sp>
      <p:sp>
        <p:nvSpPr>
          <p:cNvPr id="2" name="TextBox 1">
            <a:extLst>
              <a:ext uri="{FF2B5EF4-FFF2-40B4-BE49-F238E27FC236}">
                <a16:creationId xmlns:a16="http://schemas.microsoft.com/office/drawing/2014/main" id="{DB4FF40A-BE57-4BE9-7BD4-18F98E061ABD}"/>
              </a:ext>
            </a:extLst>
          </p:cNvPr>
          <p:cNvSpPr txBox="1"/>
          <p:nvPr/>
        </p:nvSpPr>
        <p:spPr>
          <a:xfrm>
            <a:off x="236765" y="130859"/>
            <a:ext cx="4335235" cy="6596283"/>
          </a:xfrm>
          <a:prstGeom prst="rect">
            <a:avLst/>
          </a:prstGeom>
          <a:noFill/>
        </p:spPr>
        <p:txBody>
          <a:bodyPr wrap="square" rtlCol="0">
            <a:noAutofit/>
          </a:bodyPr>
          <a:lstStyle/>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of emphasis places on the Arts within the National Curriculum because of increased weighting given to STEM subjects in preparation for the labour market, learners were now disincentivised from choosing to continue with Arts-based study at post-compulsory levels. This derived from the narrative perpetuated by the government and their policy implementations (House of Commons Education Committee 2011, Summary 3). This is a far cry from the origins of visual literacy as a skillset (Stratton 2019, in Riley 2024), with subjects such as Photography and Graphic Design now only being deemed relevant in relation to fields such as Social Media Marketing or Advertising (Lister 2013). Whilst both fields could be considered as vital areas that support the global economy (ibid. 2013), teachers were seen to shift focus towards teacher-led delivery (Fulford, Duckworth &amp; Jamieson 2023) to reach performance expectations enforced by the rollout of these two policies (Sutton Trust 2018).</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Within my own teaching practice (A-Level Digital Photography), the embedding of visual literacy skills is of paramount importance to the student's realisation of course's Assessment Objectives (Edexcel 2023). Visual literacy is developed within each stage: students learn to critically analyse existing artworks in their research stage, as well as transferring this knowledge of photographic composition approaches to their own photoshoots and editing. At the end of the module, they are then tasked with critically analysing their own photographs in a similar approach to the research stage, whilst evaluating the differences. In effect, this approach to the structure of the course is like that of the DIG Method created by </a:t>
            </a:r>
            <a:r>
              <a:rPr lang="en-GB" sz="1100" dirty="0" err="1">
                <a:effectLst/>
                <a:latin typeface="Calibri" panose="020F0502020204030204" pitchFamily="34" charset="0"/>
                <a:ea typeface="Calibri" panose="020F0502020204030204" pitchFamily="34" charset="0"/>
                <a:cs typeface="Calibri" panose="020F0502020204030204" pitchFamily="34" charset="0"/>
              </a:rPr>
              <a:t>Statton</a:t>
            </a:r>
            <a:r>
              <a:rPr lang="en-GB" sz="1100" dirty="0">
                <a:effectLst/>
                <a:latin typeface="Calibri" panose="020F0502020204030204" pitchFamily="34" charset="0"/>
                <a:ea typeface="Calibri" panose="020F0502020204030204" pitchFamily="34" charset="0"/>
                <a:cs typeface="Calibri" panose="020F0502020204030204" pitchFamily="34" charset="0"/>
              </a:rPr>
              <a:t> Thompson 2019), which encourages students to produce critical readings of deep images to generate a more academically informed understanding of the visual provided. These interpretations are generated following a process of analysing, interpreting, evaluating and comprehending. Similar critical readings – i.e. readings of visuals that are produced with the intention of persuading, informing or misleading (ibid. 2019), as opposed to shallow visuals that seek to simply entertain (</a:t>
            </a:r>
            <a:r>
              <a:rPr lang="en-GB" sz="1100" dirty="0" err="1">
                <a:effectLst/>
                <a:latin typeface="Calibri" panose="020F0502020204030204" pitchFamily="34" charset="0"/>
                <a:ea typeface="Calibri" panose="020F0502020204030204" pitchFamily="34" charset="0"/>
                <a:cs typeface="Calibri" panose="020F0502020204030204" pitchFamily="34" charset="0"/>
              </a:rPr>
              <a:t>Blumler</a:t>
            </a:r>
            <a:r>
              <a:rPr lang="en-GB" sz="1100" dirty="0">
                <a:effectLst/>
                <a:latin typeface="Calibri" panose="020F0502020204030204" pitchFamily="34" charset="0"/>
                <a:ea typeface="Calibri" panose="020F0502020204030204" pitchFamily="34" charset="0"/>
                <a:cs typeface="Calibri" panose="020F0502020204030204" pitchFamily="34" charset="0"/>
              </a:rPr>
              <a:t> &amp; Katz 1974) – are essential to success on the course that I deliver as part of my teaching. Learners are expected to develop astute understandings of the creative and purposeful decision making that informs the production of both photographic artworks and that of broader visual arts fields to make progress in their own portfolios. In turn, this tandem development of both visual literacy competencies and metacognitive approaches help to foster a sense of agency for the learner, as learners are developing skills that improve their cultural capital (Bourdieu 1986) that may have been inaccessible due to previous disengagement with prior learning. As a result, the learner may then feel encouraged to seek wider opportunities </a:t>
            </a:r>
          </a:p>
        </p:txBody>
      </p:sp>
      <p:sp>
        <p:nvSpPr>
          <p:cNvPr id="3" name="TextBox 2">
            <a:extLst>
              <a:ext uri="{FF2B5EF4-FFF2-40B4-BE49-F238E27FC236}">
                <a16:creationId xmlns:a16="http://schemas.microsoft.com/office/drawing/2014/main" id="{4F5B4645-9FFD-1711-4CC4-01E6CDAF3913}"/>
              </a:ext>
            </a:extLst>
          </p:cNvPr>
          <p:cNvSpPr txBox="1"/>
          <p:nvPr/>
        </p:nvSpPr>
        <p:spPr>
          <a:xfrm>
            <a:off x="4572000" y="130860"/>
            <a:ext cx="4335235" cy="6596282"/>
          </a:xfrm>
          <a:prstGeom prst="rect">
            <a:avLst/>
          </a:prstGeom>
          <a:noFill/>
        </p:spPr>
        <p:txBody>
          <a:bodyPr wrap="square" rtlCol="0">
            <a:noAutofit/>
          </a:bodyPr>
          <a:lstStyle/>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to exercise this newly developed capital that will increase their social mobility (OECD 2023) in line with Neoliberal aims for the labour market (Riley 2024). </a:t>
            </a:r>
          </a:p>
          <a:p>
            <a:pPr>
              <a:lnSpc>
                <a:spcPct val="90000"/>
              </a:lnSpc>
            </a:pP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b="1" dirty="0">
                <a:effectLst/>
                <a:latin typeface="Calibri" panose="020F0502020204030204" pitchFamily="34" charset="0"/>
                <a:ea typeface="Calibri" panose="020F0502020204030204" pitchFamily="34" charset="0"/>
                <a:cs typeface="Calibri" panose="020F0502020204030204" pitchFamily="34" charset="0"/>
              </a:rPr>
              <a:t>Literature Review</a:t>
            </a:r>
            <a:br>
              <a:rPr lang="en-GB" sz="1100" b="1"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Visual literacy is still an area that requires a heightened concentration of study to be understood and embedded within professional practice to a standard that is both measurable and impactful. </a:t>
            </a:r>
            <a:r>
              <a:rPr lang="en-GB" sz="1100" dirty="0" err="1">
                <a:effectLst/>
                <a:latin typeface="Calibri" panose="020F0502020204030204" pitchFamily="34" charset="0"/>
                <a:ea typeface="Calibri" panose="020F0502020204030204" pitchFamily="34" charset="0"/>
                <a:cs typeface="Calibri" panose="020F0502020204030204" pitchFamily="34" charset="0"/>
              </a:rPr>
              <a:t>Statton</a:t>
            </a:r>
            <a:r>
              <a:rPr lang="en-GB" sz="1100" dirty="0">
                <a:effectLst/>
                <a:latin typeface="Calibri" panose="020F0502020204030204" pitchFamily="34" charset="0"/>
                <a:ea typeface="Calibri" panose="020F0502020204030204" pitchFamily="34" charset="0"/>
                <a:cs typeface="Calibri" panose="020F0502020204030204" pitchFamily="34" charset="0"/>
              </a:rPr>
              <a:t> Thompson (2019; 2022) makes sustained commentary on the need for clarity of what visual literacy is defined by within classroom practice. It is discussed that the low value placed on visual literacy by professionals across multiple phases of education stems from a distinct lack of understanding as to how it plays a role in wider curriculum areas, rather than a dismissive antipathy of the skillset. Indeed, for there to be improved advocacy in the approach to developing visual literacy for learners, a clearer definition of potential visual literacy applications across different subject areas could be explored. In turn, this may help to bridge the gap to motivating educators to consider the lifelong applications of the skillset, both in future learning and wider contexts. </a:t>
            </a:r>
          </a:p>
          <a:p>
            <a:pPr>
              <a:lnSpc>
                <a:spcPct val="90000"/>
              </a:lnSpc>
            </a:pPr>
            <a:r>
              <a:rPr lang="en-GB" sz="1100" dirty="0">
                <a:effectLst/>
                <a:latin typeface="Calibri" panose="020F0502020204030204" pitchFamily="34" charset="0"/>
                <a:ea typeface="Calibri" panose="020F0502020204030204" pitchFamily="34" charset="0"/>
                <a:cs typeface="Calibri" panose="020F0502020204030204" pitchFamily="34" charset="0"/>
              </a:rPr>
              <a:t>Garcia Fernandez (et al 2024) refers to the notion that ECT's are re-using pre-existing visual teaching resources in their teaching practice, due to a lack of awareness surrounding the impact of visual literacy in relation to memory and recall. This was found to be the case when participants of</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the study shared that they could not remember certain diagrams or models that had been delivered as part of their primary school education, which then decreased further when looking at further</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visuals that had been shared during their secondary education. Perhaps ironically, ECT's struggled to see the value in creating their own visual materials to embed in their own teaching practice due to similar lived experiences. This then perpetuates the cycle of undervaluing visual literacy as a transferrable skillset across curriculum areas that will inevitably be passed onto their learners. Likewise Elam (2012) found that there were limited opportunities for ECT's to engage with visual </a:t>
            </a:r>
            <a:r>
              <a:rPr lang="en-GB" sz="1100" dirty="0" err="1">
                <a:effectLst/>
                <a:latin typeface="Calibri" panose="020F0502020204030204" pitchFamily="34" charset="0"/>
                <a:ea typeface="Calibri" panose="020F0502020204030204" pitchFamily="34" charset="0"/>
                <a:cs typeface="Calibri" panose="020F0502020204030204" pitchFamily="34" charset="0"/>
              </a:rPr>
              <a:t>Iiteracy</a:t>
            </a:r>
            <a:r>
              <a:rPr lang="en-GB" sz="1100" dirty="0">
                <a:effectLst/>
                <a:latin typeface="Calibri" panose="020F0502020204030204" pitchFamily="34" charset="0"/>
                <a:ea typeface="Calibri" panose="020F0502020204030204" pitchFamily="34" charset="0"/>
                <a:cs typeface="Calibri" panose="020F0502020204030204" pitchFamily="34" charset="0"/>
              </a:rPr>
              <a:t> awareness training as part of their ITT, resulting in not only a lack of knowledge around the field, but also a lack of provision in relation to the implementation of such skills within their future teaching pedagogy. As ECT's are then assuming that learners are bringing a certain level of</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visual literacy ability to the classroom to engage with their studies, it is then automatically marginalising learners who may not be considered as visually literate due to a lack of scaffolded support in previous educational experiences (Vygotsky 1978).</a:t>
            </a:r>
            <a:br>
              <a:rPr lang="en-GB" sz="1100" dirty="0">
                <a:effectLst/>
                <a:latin typeface="Calibri" panose="020F0502020204030204" pitchFamily="34" charset="0"/>
                <a:ea typeface="Calibri" panose="020F0502020204030204" pitchFamily="34" charset="0"/>
                <a:cs typeface="Calibri" panose="020F0502020204030204" pitchFamily="34" charset="0"/>
              </a:rPr>
            </a:br>
            <a:endParaRPr lang="en-GB" sz="11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59151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AFA615D2-FD76-EE7F-5F1E-4E9362405C2B}"/>
              </a:ext>
            </a:extLst>
          </p:cNvPr>
          <p:cNvSpPr txBox="1">
            <a:spLocks noGrp="1"/>
          </p:cNvSpPr>
          <p:nvPr>
            <p:ph type="title" idx="4294967295"/>
          </p:nvPr>
        </p:nvSpPr>
        <p:spPr>
          <a:xfrm>
            <a:off x="0" y="-569341"/>
            <a:ext cx="7886700" cy="4668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0" i="0" u="none" strike="noStrike" kern="1200" cap="none" spc="0" normalizeH="0" baseline="0" noProof="0" dirty="0">
                <a:ln>
                  <a:noFill/>
                </a:ln>
                <a:solidFill>
                  <a:schemeClr val="tx1"/>
                </a:solidFill>
                <a:effectLst/>
                <a:uLnTx/>
                <a:uFillTx/>
                <a:latin typeface="+mj-lt"/>
                <a:ea typeface="+mj-ea"/>
                <a:cs typeface="+mj-cs"/>
              </a:rPr>
              <a:t>Visual Literacy: Full text continued 2</a:t>
            </a:r>
          </a:p>
        </p:txBody>
      </p:sp>
      <p:sp>
        <p:nvSpPr>
          <p:cNvPr id="2" name="TextBox 1">
            <a:extLst>
              <a:ext uri="{FF2B5EF4-FFF2-40B4-BE49-F238E27FC236}">
                <a16:creationId xmlns:a16="http://schemas.microsoft.com/office/drawing/2014/main" id="{22FE1CE0-7D5A-92B9-EA89-114CB9E18085}"/>
              </a:ext>
            </a:extLst>
          </p:cNvPr>
          <p:cNvSpPr txBox="1"/>
          <p:nvPr/>
        </p:nvSpPr>
        <p:spPr>
          <a:xfrm>
            <a:off x="236765" y="168959"/>
            <a:ext cx="4335235" cy="4231591"/>
          </a:xfrm>
          <a:prstGeom prst="rect">
            <a:avLst/>
          </a:prstGeom>
          <a:noFill/>
        </p:spPr>
        <p:txBody>
          <a:bodyPr wrap="square" rtlCol="0">
            <a:noAutofit/>
          </a:bodyPr>
          <a:lstStyle/>
          <a:p>
            <a:pPr>
              <a:lnSpc>
                <a:spcPct val="90000"/>
              </a:lnSpc>
            </a:pPr>
            <a:r>
              <a:rPr lang="en-GB" sz="1100" b="1" dirty="0">
                <a:effectLst/>
                <a:latin typeface="Calibri" panose="020F0502020204030204" pitchFamily="34" charset="0"/>
                <a:ea typeface="Calibri" panose="020F0502020204030204" pitchFamily="34" charset="0"/>
                <a:cs typeface="Calibri" panose="020F0502020204030204" pitchFamily="34" charset="0"/>
              </a:rPr>
              <a:t>Recommendations</a:t>
            </a:r>
            <a:endParaRPr lang="en-GB"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90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The ability to recognise Visual Literacy as a means of memory, recall and metacognition in the classroom (Education Endowment Foundation 2021), in addition to its transferrable qualities as a form of decoding visual media in a day-to-day life driven by technology (</a:t>
            </a:r>
            <a:r>
              <a:rPr lang="en-GB" sz="1100" dirty="0" err="1">
                <a:effectLst/>
                <a:latin typeface="Calibri" panose="020F0502020204030204" pitchFamily="34" charset="0"/>
                <a:ea typeface="Calibri" panose="020F0502020204030204" pitchFamily="34" charset="0"/>
                <a:cs typeface="Calibri" panose="020F0502020204030204" pitchFamily="34" charset="0"/>
              </a:rPr>
              <a:t>Brumberger</a:t>
            </a:r>
            <a:r>
              <a:rPr lang="en-GB" sz="1100" dirty="0">
                <a:effectLst/>
                <a:latin typeface="Calibri" panose="020F0502020204030204" pitchFamily="34" charset="0"/>
                <a:ea typeface="Calibri" panose="020F0502020204030204" pitchFamily="34" charset="0"/>
                <a:cs typeface="Calibri" panose="020F0502020204030204" pitchFamily="34" charset="0"/>
              </a:rPr>
              <a:t> 2019, p10).</a:t>
            </a:r>
          </a:p>
          <a:p>
            <a:pPr marL="342900" lvl="0" indent="-342900">
              <a:lnSpc>
                <a:spcPct val="90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As new visual resources are not being produced by ECT's due to a limited understanding of the importance of visuals within teaching and learning, a measurable change in the delivery of ITT needs to address the lack of focus in this area (</a:t>
            </a:r>
            <a:r>
              <a:rPr lang="en-GB" sz="1100" dirty="0" err="1">
                <a:effectLst/>
                <a:latin typeface="Calibri" panose="020F0502020204030204" pitchFamily="34" charset="0"/>
                <a:ea typeface="Calibri" panose="020F0502020204030204" pitchFamily="34" charset="0"/>
                <a:cs typeface="Calibri" panose="020F0502020204030204" pitchFamily="34" charset="0"/>
              </a:rPr>
              <a:t>Eilam</a:t>
            </a:r>
            <a:r>
              <a:rPr lang="en-GB" sz="1100" dirty="0">
                <a:effectLst/>
                <a:latin typeface="Calibri" panose="020F0502020204030204" pitchFamily="34" charset="0"/>
                <a:ea typeface="Calibri" panose="020F0502020204030204" pitchFamily="34" charset="0"/>
                <a:cs typeface="Calibri" panose="020F0502020204030204" pitchFamily="34" charset="0"/>
              </a:rPr>
              <a:t> 2012). Staff advocating for the opportunities</a:t>
            </a:r>
            <a:br>
              <a:rPr lang="en-GB" sz="1100" dirty="0">
                <a:effectLst/>
                <a:latin typeface="Calibri" panose="020F0502020204030204" pitchFamily="34" charset="0"/>
                <a:ea typeface="Calibri" panose="020F0502020204030204" pitchFamily="34" charset="0"/>
                <a:cs typeface="Calibri" panose="020F0502020204030204" pitchFamily="34" charset="0"/>
              </a:rPr>
            </a:br>
            <a:r>
              <a:rPr lang="en-GB" sz="1100" dirty="0">
                <a:effectLst/>
                <a:latin typeface="Calibri" panose="020F0502020204030204" pitchFamily="34" charset="0"/>
                <a:ea typeface="Calibri" panose="020F0502020204030204" pitchFamily="34" charset="0"/>
                <a:cs typeface="Calibri" panose="020F0502020204030204" pitchFamily="34" charset="0"/>
              </a:rPr>
              <a:t>created by Visual Literacy is key to its longevity as a critical framework. </a:t>
            </a:r>
          </a:p>
          <a:p>
            <a:pPr marL="342900" lvl="0" indent="-342900">
              <a:lnSpc>
                <a:spcPct val="90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Lynch (2008) suggests that meaning change can start from early years, reducing the chance for those in adult education being viewed as poor economic units because of poor social mobility. Increasing learner's exposure to the critical thinking skills involved with visual literacy at each education stage could help to increase its effectiveness within the learner journey. </a:t>
            </a:r>
          </a:p>
          <a:p>
            <a:pPr marL="342900" lvl="0" indent="-342900">
              <a:lnSpc>
                <a:spcPct val="90000"/>
              </a:lnSpc>
              <a:buFont typeface="Symbol" panose="05050102010706020507" pitchFamily="18" charset="2"/>
              <a:buChar char=""/>
            </a:pPr>
            <a:r>
              <a:rPr lang="en-GB" sz="1100" dirty="0">
                <a:effectLst/>
                <a:latin typeface="Calibri" panose="020F0502020204030204" pitchFamily="34" charset="0"/>
                <a:ea typeface="Calibri" panose="020F0502020204030204" pitchFamily="34" charset="0"/>
                <a:cs typeface="Calibri" panose="020F0502020204030204" pitchFamily="34" charset="0"/>
              </a:rPr>
              <a:t>In order to both increase Visual Literacy awareness and to become more accessible, there is a consideration for media-based research to be held to the same academic standing as that of the traditional research paper (</a:t>
            </a:r>
            <a:r>
              <a:rPr lang="en-GB" sz="1100" dirty="0" err="1">
                <a:effectLst/>
                <a:latin typeface="Calibri" panose="020F0502020204030204" pitchFamily="34" charset="0"/>
                <a:ea typeface="Calibri" panose="020F0502020204030204" pitchFamily="34" charset="0"/>
                <a:cs typeface="Calibri" panose="020F0502020204030204" pitchFamily="34" charset="0"/>
              </a:rPr>
              <a:t>Statton</a:t>
            </a:r>
            <a:r>
              <a:rPr lang="en-GB" sz="1100" dirty="0">
                <a:effectLst/>
                <a:latin typeface="Calibri" panose="020F0502020204030204" pitchFamily="34" charset="0"/>
                <a:ea typeface="Calibri" panose="020F0502020204030204" pitchFamily="34" charset="0"/>
                <a:cs typeface="Calibri" panose="020F0502020204030204" pitchFamily="34" charset="0"/>
              </a:rPr>
              <a:t> Thompson et al 2022).</a:t>
            </a:r>
          </a:p>
        </p:txBody>
      </p:sp>
    </p:spTree>
    <p:extLst>
      <p:ext uri="{BB962C8B-B14F-4D97-AF65-F5344CB8AC3E}">
        <p14:creationId xmlns:p14="http://schemas.microsoft.com/office/powerpoint/2010/main" val="1384722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61</TotalTime>
  <Words>2018</Words>
  <Application>Microsoft Office PowerPoint</Application>
  <PresentationFormat>On-screen Show (4:3)</PresentationFormat>
  <Paragraphs>21</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Aptos</vt:lpstr>
      <vt:lpstr>Aptos Display</vt:lpstr>
      <vt:lpstr>Arial</vt:lpstr>
      <vt:lpstr>Calibri</vt:lpstr>
      <vt:lpstr>Symbol</vt:lpstr>
      <vt:lpstr>office theme</vt:lpstr>
      <vt:lpstr>Visual Literacy Poster</vt:lpstr>
      <vt:lpstr>“Visual Literacy: A tool to develop academic participation within Education and lifelong applications. Full-text of the poster by Danielle Byatte, Edge Hill University</vt:lpstr>
      <vt:lpstr>Visual Literacy: Full text continued 1</vt:lpstr>
      <vt:lpstr>Visual Literacy: Full text continued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Esther Byrom</cp:lastModifiedBy>
  <cp:revision>106</cp:revision>
  <dcterms:created xsi:type="dcterms:W3CDTF">2024-05-20T19:41:13Z</dcterms:created>
  <dcterms:modified xsi:type="dcterms:W3CDTF">2024-06-13T15:34:57Z</dcterms:modified>
</cp:coreProperties>
</file>