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3" r:id="rId2"/>
  </p:sldMasterIdLst>
  <p:notesMasterIdLst>
    <p:notesMasterId r:id="rId4"/>
  </p:notesMasterIdLst>
  <p:handoutMasterIdLst>
    <p:handoutMasterId r:id="rId5"/>
  </p:handoutMasterIdLst>
  <p:sldIdLst>
    <p:sldId id="258" r:id="rId3"/>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264" userDrawn="1">
          <p15:clr>
            <a:srgbClr val="A4A3A4"/>
          </p15:clr>
        </p15:guide>
        <p15:guide id="6" pos="2738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50" autoAdjust="0"/>
    <p:restoredTop sz="84990" autoAdjust="0"/>
  </p:normalViewPr>
  <p:slideViewPr>
    <p:cSldViewPr snapToGrid="0" snapToObjects="1" showGuides="1">
      <p:cViewPr>
        <p:scale>
          <a:sx n="30" d="100"/>
          <a:sy n="30" d="100"/>
        </p:scale>
        <p:origin x="54" y="-1104"/>
      </p:cViewPr>
      <p:guideLst>
        <p:guide orient="horz" pos="3318"/>
        <p:guide orient="horz" pos="288"/>
        <p:guide orient="horz" pos="20160"/>
        <p:guide orient="horz"/>
        <p:guide pos="264"/>
        <p:guide pos="27384"/>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52" d="100"/>
          <a:sy n="52" d="100"/>
        </p:scale>
        <p:origin x="2946" y="3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microsoft.com/office/2016/11/relationships/changesInfo" Target="changesInfos/changesInfo1.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Byrom" userId="90235773-4872-4788-adbb-58ed99b1fea1" providerId="ADAL" clId="{99BBBC97-BA06-4C46-B098-2FFF6B9CBD55}"/>
    <pc:docChg chg="modSld">
      <pc:chgData name="Esther Byrom" userId="90235773-4872-4788-adbb-58ed99b1fea1" providerId="ADAL" clId="{99BBBC97-BA06-4C46-B098-2FFF6B9CBD55}" dt="2024-06-13T15:46:08.806" v="1" actId="171"/>
      <pc:docMkLst>
        <pc:docMk/>
      </pc:docMkLst>
      <pc:sldChg chg="modSp mod">
        <pc:chgData name="Esther Byrom" userId="90235773-4872-4788-adbb-58ed99b1fea1" providerId="ADAL" clId="{99BBBC97-BA06-4C46-B098-2FFF6B9CBD55}" dt="2024-06-13T15:46:08.806" v="1" actId="171"/>
        <pc:sldMkLst>
          <pc:docMk/>
          <pc:sldMk cId="3727187881" sldId="258"/>
        </pc:sldMkLst>
        <pc:spChg chg="ord">
          <ac:chgData name="Esther Byrom" userId="90235773-4872-4788-adbb-58ed99b1fea1" providerId="ADAL" clId="{99BBBC97-BA06-4C46-B098-2FFF6B9CBD55}" dt="2024-06-13T15:46:08.806" v="1" actId="171"/>
          <ac:spMkLst>
            <pc:docMk/>
            <pc:sldMk cId="3727187881" sldId="258"/>
            <ac:spMk id="56" creationId="{038071AA-DF5B-7E22-D57A-A0EBF062CA65}"/>
          </ac:spMkLst>
        </pc:spChg>
        <pc:spChg chg="ord">
          <ac:chgData name="Esther Byrom" userId="90235773-4872-4788-adbb-58ed99b1fea1" providerId="ADAL" clId="{99BBBC97-BA06-4C46-B098-2FFF6B9CBD55}" dt="2024-06-13T15:46:03.048" v="0" actId="13244"/>
          <ac:spMkLst>
            <pc:docMk/>
            <pc:sldMk cId="3727187881" sldId="258"/>
            <ac:spMk id="57" creationId="{2E8526AE-A04F-508E-AF6C-E9C74A9166B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6/13/2024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dirty="0"/>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6/13/2024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G" dirty="0"/>
          </a:p>
        </p:txBody>
      </p:sp>
      <p:sp>
        <p:nvSpPr>
          <p:cNvPr id="4" name="Slide Number Placeholder 3"/>
          <p:cNvSpPr>
            <a:spLocks noGrp="1"/>
          </p:cNvSpPr>
          <p:nvPr>
            <p:ph type="sldNum" sz="quarter" idx="5"/>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56601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6x48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5548749"/>
            <a:ext cx="10048875" cy="754045"/>
          </a:xfrm>
          <a:prstGeom prst="rect">
            <a:avLst/>
          </a:prstGeom>
          <a:noFill/>
        </p:spPr>
        <p:txBody>
          <a:bodyPr lIns="91436" tIns="91436" rIns="91436" bIns="91436" anchor="ctr" anchorCtr="0">
            <a:spAutoFit/>
          </a:bodyPr>
          <a:lstStyle>
            <a:lvl1pPr marL="0" indent="0" algn="l">
              <a:buClr>
                <a:schemeClr val="accent1"/>
              </a:buClr>
              <a:buSzPct val="100000"/>
              <a:buFont typeface="Wingdings" pitchFamily="2" charset="2"/>
              <a:buNone/>
              <a:defRPr sz="3700" b="1" u="sng" baseline="0">
                <a:solidFill>
                  <a:schemeClr val="accent1"/>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4212513"/>
            <a:ext cx="10050462" cy="754045"/>
          </a:xfrm>
          <a:prstGeom prst="rect">
            <a:avLst/>
          </a:prstGeom>
          <a:noFill/>
        </p:spPr>
        <p:txBody>
          <a:bodyPr wrap="square" lIns="91436" tIns="91436" rIns="91436" bIns="91436" anchor="ctr" anchorCtr="0">
            <a:spAutoFit/>
          </a:bodyPr>
          <a:lstStyle>
            <a:lvl1pPr marL="0" indent="0" algn="l">
              <a:buClr>
                <a:schemeClr val="accent1"/>
              </a:buClr>
              <a:buSzPct val="100000"/>
              <a:buFont typeface="Wingdings" pitchFamily="2" charset="2"/>
              <a:buNone/>
              <a:defRPr sz="3700" b="1" u="sng" baseline="0">
                <a:solidFill>
                  <a:schemeClr val="accent1"/>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60161"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60162" y="5548749"/>
            <a:ext cx="10048875" cy="754045"/>
          </a:xfrm>
          <a:prstGeom prst="rect">
            <a:avLst/>
          </a:prstGeom>
          <a:noFill/>
        </p:spPr>
        <p:txBody>
          <a:bodyPr lIns="91436" tIns="91436" rIns="91436" bIns="91436" anchor="ctr" anchorCtr="0">
            <a:spAutoFit/>
          </a:bodyPr>
          <a:lstStyle>
            <a:lvl1pPr marL="0" indent="0" algn="l">
              <a:buClr>
                <a:schemeClr val="accent1"/>
              </a:buClr>
              <a:buSzPct val="100000"/>
              <a:buFont typeface="Wingdings" pitchFamily="2" charset="2"/>
              <a:buNone/>
              <a:defRPr sz="3700" b="1" u="sng" baseline="0">
                <a:solidFill>
                  <a:schemeClr val="accent1"/>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385343"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377404" y="5548749"/>
            <a:ext cx="10058400" cy="754045"/>
          </a:xfrm>
          <a:prstGeom prst="rect">
            <a:avLst/>
          </a:prstGeom>
          <a:noFill/>
        </p:spPr>
        <p:txBody>
          <a:bodyPr lIns="91436" tIns="91436" rIns="91436" bIns="91436" anchor="ctr" anchorCtr="0">
            <a:spAutoFit/>
          </a:bodyPr>
          <a:lstStyle>
            <a:lvl1pPr marL="0" indent="0" algn="l">
              <a:buClr>
                <a:schemeClr val="accent1"/>
              </a:buClr>
              <a:buSzPct val="100000"/>
              <a:buFont typeface="Wingdings" pitchFamily="2" charset="2"/>
              <a:buNone/>
              <a:defRPr sz="3700" b="1" u="sng" baseline="0">
                <a:solidFill>
                  <a:schemeClr val="accent1"/>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3390292" y="5548749"/>
            <a:ext cx="10047018" cy="754045"/>
          </a:xfrm>
          <a:prstGeom prst="rect">
            <a:avLst/>
          </a:prstGeom>
          <a:noFill/>
        </p:spPr>
        <p:txBody>
          <a:bodyPr wrap="square" lIns="91436" tIns="91436" rIns="91436" bIns="91436" anchor="ctr" anchorCtr="0">
            <a:spAutoFit/>
          </a:bodyPr>
          <a:lstStyle>
            <a:lvl1pPr marL="0" indent="0" algn="l">
              <a:buClr>
                <a:schemeClr val="accent1"/>
              </a:buClr>
              <a:buSzPct val="100000"/>
              <a:buFont typeface="Wingdings" pitchFamily="2" charset="2"/>
              <a:buNone/>
              <a:defRPr sz="3700" b="1" u="sng" baseline="0">
                <a:solidFill>
                  <a:schemeClr val="accent1"/>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390292"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390292" y="14272738"/>
            <a:ext cx="10047018" cy="754045"/>
          </a:xfrm>
          <a:prstGeom prst="rect">
            <a:avLst/>
          </a:prstGeom>
          <a:noFill/>
        </p:spPr>
        <p:txBody>
          <a:bodyPr wrap="square" lIns="91436" tIns="91436" rIns="91436" bIns="91436" anchor="ctr" anchorCtr="0">
            <a:spAutoFit/>
          </a:bodyPr>
          <a:lstStyle>
            <a:lvl1pPr marL="0" indent="0" algn="l">
              <a:buClr>
                <a:schemeClr val="accent1"/>
              </a:buClr>
              <a:buSzPct val="100000"/>
              <a:buFont typeface="Wingdings" pitchFamily="2" charset="2"/>
              <a:buNone/>
              <a:defRPr sz="3700" b="1" u="sng" baseline="0">
                <a:solidFill>
                  <a:schemeClr val="accent1"/>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3390292"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390292" y="25679401"/>
            <a:ext cx="10047018" cy="754045"/>
          </a:xfrm>
          <a:prstGeom prst="rect">
            <a:avLst/>
          </a:prstGeom>
          <a:noFill/>
        </p:spPr>
        <p:txBody>
          <a:bodyPr wrap="square" lIns="91436" tIns="91436" rIns="91436" bIns="91436" anchor="ctr" anchorCtr="0">
            <a:spAutoFit/>
          </a:bodyPr>
          <a:lstStyle>
            <a:lvl1pPr marL="0" indent="0" algn="l">
              <a:buClr>
                <a:schemeClr val="accent1"/>
              </a:buClr>
              <a:buSzPct val="100000"/>
              <a:buFont typeface="Wingdings" pitchFamily="2" charset="2"/>
              <a:buNone/>
              <a:defRPr sz="3700" b="1" u="sng" baseline="0">
                <a:solidFill>
                  <a:schemeClr val="accent1"/>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390292"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127915"/>
            <a:ext cx="31998968" cy="1280160"/>
          </a:xfrm>
          <a:prstGeom prst="rect">
            <a:avLst/>
          </a:prstGeom>
        </p:spPr>
        <p:txBody>
          <a:bodyPr>
            <a:normAutofit/>
          </a:bodyPr>
          <a:lstStyle>
            <a:lvl1pPr marL="0" indent="0" algn="ctr">
              <a:buFontTx/>
              <a:buNone/>
              <a:defRPr sz="54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1847755"/>
            <a:ext cx="31998968" cy="1280160"/>
          </a:xfrm>
          <a:prstGeom prst="rect">
            <a:avLst/>
          </a:prstGeom>
        </p:spPr>
        <p:txBody>
          <a:bodyPr anchor="t" anchorCtr="1">
            <a:normAutofit/>
          </a:bodyPr>
          <a:lstStyle>
            <a:lvl1pPr marL="0" indent="0" algn="ctr">
              <a:buFontTx/>
              <a:buNone/>
              <a:defRPr sz="8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209781"/>
            <a:ext cx="31998968" cy="1637973"/>
          </a:xfrm>
          <a:prstGeom prst="rect">
            <a:avLst/>
          </a:prstGeom>
        </p:spPr>
        <p:txBody>
          <a:bodyPr anchor="t" anchorCtr="1">
            <a:normAutofit/>
          </a:bodyPr>
          <a:lstStyle>
            <a:lvl1pPr marL="0" indent="0" algn="ctr">
              <a:buFontTx/>
              <a:buNone/>
              <a:defRPr sz="9600" b="1">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9674"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77827"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477825"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11460161"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1460162"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22385343"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22377404"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33390292"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33390292"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33390292"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33390292"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33390292"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33390292"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59674"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affiliations</a:t>
            </a:r>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authors</a:t>
            </a:r>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b="1">
                <a:solidFill>
                  <a:schemeClr val="accent5">
                    <a:lumMod val="50000"/>
                  </a:schemeClr>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a:t>Click here to add title</a:t>
            </a:r>
          </a:p>
        </p:txBody>
      </p:sp>
    </p:spTree>
    <p:extLst>
      <p:ext uri="{BB962C8B-B14F-4D97-AF65-F5344CB8AC3E}">
        <p14:creationId xmlns:p14="http://schemas.microsoft.com/office/powerpoint/2010/main" val="43886464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36598284-F28D-A64F-83EE-A86CA6EC938B}"/>
              </a:ext>
            </a:extLst>
          </p:cNvPr>
          <p:cNvSpPr/>
          <p:nvPr userDrawn="1"/>
        </p:nvSpPr>
        <p:spPr>
          <a:xfrm rot="10800000">
            <a:off x="0" y="31365486"/>
            <a:ext cx="43891200" cy="15497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A8CE8E3-AE08-7141-8144-8FB830A2D4B4}"/>
              </a:ext>
            </a:extLst>
          </p:cNvPr>
          <p:cNvSpPr/>
          <p:nvPr userDrawn="1"/>
        </p:nvSpPr>
        <p:spPr>
          <a:xfrm>
            <a:off x="0" y="1"/>
            <a:ext cx="43891200" cy="44927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 Box 14">
            <a:extLst>
              <a:ext uri="{FF2B5EF4-FFF2-40B4-BE49-F238E27FC236}">
                <a16:creationId xmlns:a16="http://schemas.microsoft.com/office/drawing/2014/main" id="{3FFCB1CF-053D-954E-8947-A06DFECB49EC}"/>
              </a:ext>
            </a:extLst>
          </p:cNvPr>
          <p:cNvSpPr txBox="1">
            <a:spLocks noChangeArrowheads="1"/>
          </p:cNvSpPr>
          <p:nvPr userDrawn="1"/>
        </p:nvSpPr>
        <p:spPr bwMode="auto">
          <a:xfrm>
            <a:off x="1128393" y="31971938"/>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2"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0B91B61-1BF7-CF4F-A115-F49A79331A94}"/>
              </a:ext>
            </a:extLst>
          </p:cNvPr>
          <p:cNvSpPr/>
          <p:nvPr userDrawn="1"/>
        </p:nvSpPr>
        <p:spPr>
          <a:xfrm rot="10800000">
            <a:off x="0" y="31365486"/>
            <a:ext cx="43891200" cy="15497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3DC4674-0CF7-354A-A116-FE36983B2F8A}"/>
              </a:ext>
            </a:extLst>
          </p:cNvPr>
          <p:cNvSpPr/>
          <p:nvPr userDrawn="1"/>
        </p:nvSpPr>
        <p:spPr>
          <a:xfrm>
            <a:off x="0" y="1"/>
            <a:ext cx="43891200" cy="44927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Box 14">
            <a:extLst>
              <a:ext uri="{FF2B5EF4-FFF2-40B4-BE49-F238E27FC236}">
                <a16:creationId xmlns:a16="http://schemas.microsoft.com/office/drawing/2014/main" id="{DE33BC39-810B-224F-8803-2E61979327C9}"/>
              </a:ext>
            </a:extLst>
          </p:cNvPr>
          <p:cNvSpPr txBox="1">
            <a:spLocks noChangeArrowheads="1"/>
          </p:cNvSpPr>
          <p:nvPr userDrawn="1"/>
        </p:nvSpPr>
        <p:spPr bwMode="auto">
          <a:xfrm>
            <a:off x="1128393" y="31971938"/>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8" name="Text Placeholder 3">
            <a:extLst>
              <a:ext uri="{FF2B5EF4-FFF2-40B4-BE49-F238E27FC236}">
                <a16:creationId xmlns:a16="http://schemas.microsoft.com/office/drawing/2014/main" id="{5DD732AC-3E9E-AA4A-B182-B91BD39117A4}"/>
              </a:ext>
            </a:extLst>
          </p:cNvPr>
          <p:cNvSpPr txBox="1">
            <a:spLocks/>
          </p:cNvSpPr>
          <p:nvPr userDrawn="1"/>
        </p:nvSpPr>
        <p:spPr>
          <a:xfrm>
            <a:off x="459674" y="6378481"/>
            <a:ext cx="10056813" cy="846363"/>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Type in or paste your text here</a:t>
            </a:r>
          </a:p>
        </p:txBody>
      </p:sp>
      <p:sp>
        <p:nvSpPr>
          <p:cNvPr id="9" name="Text Placeholder 5">
            <a:extLst>
              <a:ext uri="{FF2B5EF4-FFF2-40B4-BE49-F238E27FC236}">
                <a16:creationId xmlns:a16="http://schemas.microsoft.com/office/drawing/2014/main" id="{609F4039-E820-734C-ADDF-D84CC5DAE2AE}"/>
              </a:ext>
            </a:extLst>
          </p:cNvPr>
          <p:cNvSpPr txBox="1">
            <a:spLocks/>
          </p:cNvSpPr>
          <p:nvPr userDrawn="1"/>
        </p:nvSpPr>
        <p:spPr>
          <a:xfrm>
            <a:off x="477827" y="5548749"/>
            <a:ext cx="10048875" cy="754045"/>
          </a:xfrm>
          <a:prstGeom prst="rect">
            <a:avLst/>
          </a:prstGeom>
          <a:noFill/>
        </p:spPr>
        <p:txBody>
          <a:bodyPr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(click to edit) INTRODUCTION or ABSTRACT</a:t>
            </a:r>
          </a:p>
        </p:txBody>
      </p:sp>
      <p:sp>
        <p:nvSpPr>
          <p:cNvPr id="11" name="Text Placeholder 5">
            <a:extLst>
              <a:ext uri="{FF2B5EF4-FFF2-40B4-BE49-F238E27FC236}">
                <a16:creationId xmlns:a16="http://schemas.microsoft.com/office/drawing/2014/main" id="{9E0C7155-99EC-7148-984A-9AED97984EBE}"/>
              </a:ext>
            </a:extLst>
          </p:cNvPr>
          <p:cNvSpPr txBox="1">
            <a:spLocks/>
          </p:cNvSpPr>
          <p:nvPr userDrawn="1"/>
        </p:nvSpPr>
        <p:spPr>
          <a:xfrm>
            <a:off x="477825" y="14212513"/>
            <a:ext cx="10050462" cy="754045"/>
          </a:xfrm>
          <a:prstGeom prst="rect">
            <a:avLst/>
          </a:prstGeom>
          <a:noFill/>
        </p:spPr>
        <p:txBody>
          <a:bodyPr wrap="square"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(click to edit)  OBJECTIVES</a:t>
            </a:r>
          </a:p>
        </p:txBody>
      </p:sp>
      <p:sp>
        <p:nvSpPr>
          <p:cNvPr id="12" name="Text Placeholder 3">
            <a:extLst>
              <a:ext uri="{FF2B5EF4-FFF2-40B4-BE49-F238E27FC236}">
                <a16:creationId xmlns:a16="http://schemas.microsoft.com/office/drawing/2014/main" id="{FD6EF4D6-BCDF-0E4D-8328-4D5259E0E1AF}"/>
              </a:ext>
            </a:extLst>
          </p:cNvPr>
          <p:cNvSpPr txBox="1">
            <a:spLocks/>
          </p:cNvSpPr>
          <p:nvPr userDrawn="1"/>
        </p:nvSpPr>
        <p:spPr>
          <a:xfrm>
            <a:off x="11460161" y="6378481"/>
            <a:ext cx="10048874" cy="846363"/>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Type in or paste your text here</a:t>
            </a:r>
          </a:p>
        </p:txBody>
      </p:sp>
      <p:sp>
        <p:nvSpPr>
          <p:cNvPr id="13" name="Text Placeholder 5">
            <a:extLst>
              <a:ext uri="{FF2B5EF4-FFF2-40B4-BE49-F238E27FC236}">
                <a16:creationId xmlns:a16="http://schemas.microsoft.com/office/drawing/2014/main" id="{F03D84C9-4789-2645-A0D4-1041D18D8A3D}"/>
              </a:ext>
            </a:extLst>
          </p:cNvPr>
          <p:cNvSpPr txBox="1">
            <a:spLocks/>
          </p:cNvSpPr>
          <p:nvPr userDrawn="1"/>
        </p:nvSpPr>
        <p:spPr>
          <a:xfrm>
            <a:off x="11460162" y="5548749"/>
            <a:ext cx="10048875" cy="754045"/>
          </a:xfrm>
          <a:prstGeom prst="rect">
            <a:avLst/>
          </a:prstGeom>
          <a:noFill/>
        </p:spPr>
        <p:txBody>
          <a:bodyPr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(click to edit)  MATERIALS &amp; METHODS</a:t>
            </a:r>
          </a:p>
        </p:txBody>
      </p:sp>
      <p:sp>
        <p:nvSpPr>
          <p:cNvPr id="14" name="Text Placeholder 3">
            <a:extLst>
              <a:ext uri="{FF2B5EF4-FFF2-40B4-BE49-F238E27FC236}">
                <a16:creationId xmlns:a16="http://schemas.microsoft.com/office/drawing/2014/main" id="{48B0F29A-1496-164F-B7A8-A71F3831EAD6}"/>
              </a:ext>
            </a:extLst>
          </p:cNvPr>
          <p:cNvSpPr txBox="1">
            <a:spLocks/>
          </p:cNvSpPr>
          <p:nvPr userDrawn="1"/>
        </p:nvSpPr>
        <p:spPr>
          <a:xfrm>
            <a:off x="22385343" y="6378481"/>
            <a:ext cx="10048874" cy="846363"/>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Type in or paste your text here</a:t>
            </a:r>
          </a:p>
        </p:txBody>
      </p:sp>
      <p:sp>
        <p:nvSpPr>
          <p:cNvPr id="15" name="Text Placeholder 5">
            <a:extLst>
              <a:ext uri="{FF2B5EF4-FFF2-40B4-BE49-F238E27FC236}">
                <a16:creationId xmlns:a16="http://schemas.microsoft.com/office/drawing/2014/main" id="{F8EF562C-EBD7-054A-A2AC-2878C2B07911}"/>
              </a:ext>
            </a:extLst>
          </p:cNvPr>
          <p:cNvSpPr txBox="1">
            <a:spLocks/>
          </p:cNvSpPr>
          <p:nvPr userDrawn="1"/>
        </p:nvSpPr>
        <p:spPr>
          <a:xfrm>
            <a:off x="22377404" y="5548749"/>
            <a:ext cx="10058400" cy="754045"/>
          </a:xfrm>
          <a:prstGeom prst="rect">
            <a:avLst/>
          </a:prstGeom>
          <a:noFill/>
        </p:spPr>
        <p:txBody>
          <a:bodyPr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(click to edit)  RESULTS</a:t>
            </a:r>
          </a:p>
        </p:txBody>
      </p:sp>
      <p:sp>
        <p:nvSpPr>
          <p:cNvPr id="16" name="Text Placeholder 5">
            <a:extLst>
              <a:ext uri="{FF2B5EF4-FFF2-40B4-BE49-F238E27FC236}">
                <a16:creationId xmlns:a16="http://schemas.microsoft.com/office/drawing/2014/main" id="{6EBFD6E6-D930-EE40-8FC7-D76AF1D0E745}"/>
              </a:ext>
            </a:extLst>
          </p:cNvPr>
          <p:cNvSpPr txBox="1">
            <a:spLocks/>
          </p:cNvSpPr>
          <p:nvPr userDrawn="1"/>
        </p:nvSpPr>
        <p:spPr>
          <a:xfrm>
            <a:off x="33390292" y="5548749"/>
            <a:ext cx="10047018" cy="754045"/>
          </a:xfrm>
          <a:prstGeom prst="rect">
            <a:avLst/>
          </a:prstGeom>
          <a:noFill/>
        </p:spPr>
        <p:txBody>
          <a:bodyPr wrap="square"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(click to edit)  CONCLUSIONS</a:t>
            </a:r>
          </a:p>
        </p:txBody>
      </p:sp>
      <p:sp>
        <p:nvSpPr>
          <p:cNvPr id="17" name="Text Placeholder 3">
            <a:extLst>
              <a:ext uri="{FF2B5EF4-FFF2-40B4-BE49-F238E27FC236}">
                <a16:creationId xmlns:a16="http://schemas.microsoft.com/office/drawing/2014/main" id="{802A46EB-776F-BF46-A88D-CF9AB67DA71E}"/>
              </a:ext>
            </a:extLst>
          </p:cNvPr>
          <p:cNvSpPr txBox="1">
            <a:spLocks/>
          </p:cNvSpPr>
          <p:nvPr userDrawn="1"/>
        </p:nvSpPr>
        <p:spPr>
          <a:xfrm>
            <a:off x="33390292" y="6378481"/>
            <a:ext cx="10047018" cy="846363"/>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Type in or paste your text here</a:t>
            </a:r>
          </a:p>
        </p:txBody>
      </p:sp>
      <p:sp>
        <p:nvSpPr>
          <p:cNvPr id="18" name="Text Placeholder 5">
            <a:extLst>
              <a:ext uri="{FF2B5EF4-FFF2-40B4-BE49-F238E27FC236}">
                <a16:creationId xmlns:a16="http://schemas.microsoft.com/office/drawing/2014/main" id="{25460E65-74E6-8846-A727-BB6BBAD071AE}"/>
              </a:ext>
            </a:extLst>
          </p:cNvPr>
          <p:cNvSpPr txBox="1">
            <a:spLocks/>
          </p:cNvSpPr>
          <p:nvPr userDrawn="1"/>
        </p:nvSpPr>
        <p:spPr>
          <a:xfrm>
            <a:off x="33390292" y="14272738"/>
            <a:ext cx="10047018" cy="754045"/>
          </a:xfrm>
          <a:prstGeom prst="rect">
            <a:avLst/>
          </a:prstGeom>
          <a:noFill/>
        </p:spPr>
        <p:txBody>
          <a:bodyPr wrap="square"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(click to edit)  REFERENCES</a:t>
            </a:r>
          </a:p>
        </p:txBody>
      </p:sp>
      <p:sp>
        <p:nvSpPr>
          <p:cNvPr id="19" name="Text Placeholder 3">
            <a:extLst>
              <a:ext uri="{FF2B5EF4-FFF2-40B4-BE49-F238E27FC236}">
                <a16:creationId xmlns:a16="http://schemas.microsoft.com/office/drawing/2014/main" id="{4F37FE17-0EC4-9F4C-9A7E-25D1C6169A89}"/>
              </a:ext>
            </a:extLst>
          </p:cNvPr>
          <p:cNvSpPr txBox="1">
            <a:spLocks/>
          </p:cNvSpPr>
          <p:nvPr userDrawn="1"/>
        </p:nvSpPr>
        <p:spPr>
          <a:xfrm>
            <a:off x="33390292" y="15011402"/>
            <a:ext cx="10052050" cy="846363"/>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Type in or paste your text here</a:t>
            </a:r>
          </a:p>
        </p:txBody>
      </p:sp>
      <p:sp>
        <p:nvSpPr>
          <p:cNvPr id="20" name="Text Placeholder 5">
            <a:extLst>
              <a:ext uri="{FF2B5EF4-FFF2-40B4-BE49-F238E27FC236}">
                <a16:creationId xmlns:a16="http://schemas.microsoft.com/office/drawing/2014/main" id="{99AB85CB-8CCD-D64F-BB54-7D62FBC4C219}"/>
              </a:ext>
            </a:extLst>
          </p:cNvPr>
          <p:cNvSpPr txBox="1">
            <a:spLocks/>
          </p:cNvSpPr>
          <p:nvPr userDrawn="1"/>
        </p:nvSpPr>
        <p:spPr>
          <a:xfrm>
            <a:off x="33390292" y="25679401"/>
            <a:ext cx="10047018" cy="754045"/>
          </a:xfrm>
          <a:prstGeom prst="rect">
            <a:avLst/>
          </a:prstGeom>
          <a:noFill/>
        </p:spPr>
        <p:txBody>
          <a:bodyPr wrap="square"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(click to edit)  ACKNOWLEDGEMENTS or  CONTACT</a:t>
            </a:r>
          </a:p>
        </p:txBody>
      </p:sp>
      <p:sp>
        <p:nvSpPr>
          <p:cNvPr id="21" name="Text Placeholder 3">
            <a:extLst>
              <a:ext uri="{FF2B5EF4-FFF2-40B4-BE49-F238E27FC236}">
                <a16:creationId xmlns:a16="http://schemas.microsoft.com/office/drawing/2014/main" id="{13FCCE08-C822-FD48-95EB-FFA5C8601F56}"/>
              </a:ext>
            </a:extLst>
          </p:cNvPr>
          <p:cNvSpPr txBox="1">
            <a:spLocks/>
          </p:cNvSpPr>
          <p:nvPr userDrawn="1"/>
        </p:nvSpPr>
        <p:spPr>
          <a:xfrm>
            <a:off x="33390292" y="26433446"/>
            <a:ext cx="10052050" cy="846363"/>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Type in or paste your text here</a:t>
            </a:r>
          </a:p>
        </p:txBody>
      </p:sp>
      <p:sp>
        <p:nvSpPr>
          <p:cNvPr id="22" name="Text Placeholder 3">
            <a:extLst>
              <a:ext uri="{FF2B5EF4-FFF2-40B4-BE49-F238E27FC236}">
                <a16:creationId xmlns:a16="http://schemas.microsoft.com/office/drawing/2014/main" id="{84E05100-FF55-554B-9C62-0172D9F4627E}"/>
              </a:ext>
            </a:extLst>
          </p:cNvPr>
          <p:cNvSpPr txBox="1">
            <a:spLocks/>
          </p:cNvSpPr>
          <p:nvPr userDrawn="1"/>
        </p:nvSpPr>
        <p:spPr>
          <a:xfrm>
            <a:off x="459674" y="14951552"/>
            <a:ext cx="10056813" cy="846363"/>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Type in or paste your text here</a:t>
            </a:r>
          </a:p>
        </p:txBody>
      </p:sp>
      <p:sp>
        <p:nvSpPr>
          <p:cNvPr id="23" name="Text Placeholder 76">
            <a:extLst>
              <a:ext uri="{FF2B5EF4-FFF2-40B4-BE49-F238E27FC236}">
                <a16:creationId xmlns:a16="http://schemas.microsoft.com/office/drawing/2014/main" id="{0F455A0D-C545-4747-8E3B-634B87BC0696}"/>
              </a:ext>
            </a:extLst>
          </p:cNvPr>
          <p:cNvSpPr txBox="1">
            <a:spLocks/>
          </p:cNvSpPr>
          <p:nvPr userDrawn="1"/>
        </p:nvSpPr>
        <p:spPr>
          <a:xfrm>
            <a:off x="5932593" y="3127915"/>
            <a:ext cx="31998968" cy="1280160"/>
          </a:xfrm>
          <a:prstGeom prst="rect">
            <a:avLst/>
          </a:prstGeom>
        </p:spPr>
        <p:txBody>
          <a:bodyPr>
            <a:normAutofit/>
          </a:bodyPr>
          <a:lstStyle>
            <a:lvl1pPr marL="0" indent="0" algn="ctr" defTabSz="4388900" rtl="0" eaLnBrk="1" latinLnBrk="0" hangingPunct="1">
              <a:spcBef>
                <a:spcPct val="20000"/>
              </a:spcBef>
              <a:buFontTx/>
              <a:buNone/>
              <a:defRPr sz="5400" kern="1200">
                <a:solidFill>
                  <a:schemeClr val="bg1"/>
                </a:solidFill>
                <a:latin typeface="+mj-lt"/>
                <a:ea typeface="+mn-ea"/>
                <a:cs typeface="+mn-cs"/>
              </a:defRPr>
            </a:lvl1pPr>
            <a:lvl2pPr marL="3565982" indent="-1371531" algn="l" defTabSz="4388900" rtl="0" eaLnBrk="1" latinLnBrk="0" hangingPunct="1">
              <a:spcBef>
                <a:spcPct val="20000"/>
              </a:spcBef>
              <a:buFontTx/>
              <a:buNone/>
              <a:defRPr sz="7200" kern="1200">
                <a:solidFill>
                  <a:schemeClr val="tx1"/>
                </a:solidFill>
                <a:latin typeface="+mn-lt"/>
                <a:ea typeface="+mn-ea"/>
                <a:cs typeface="+mn-cs"/>
              </a:defRPr>
            </a:lvl2pPr>
            <a:lvl3pPr marL="5486126" indent="-1097226" algn="l" defTabSz="4388900" rtl="0" eaLnBrk="1" latinLnBrk="0" hangingPunct="1">
              <a:spcBef>
                <a:spcPct val="20000"/>
              </a:spcBef>
              <a:buFontTx/>
              <a:buNone/>
              <a:defRPr sz="7200" kern="1200">
                <a:solidFill>
                  <a:schemeClr val="tx1"/>
                </a:solidFill>
                <a:latin typeface="+mn-lt"/>
                <a:ea typeface="+mn-ea"/>
                <a:cs typeface="+mn-cs"/>
              </a:defRPr>
            </a:lvl3pPr>
            <a:lvl4pPr marL="7680577" indent="-1097226" algn="l" defTabSz="4388900" rtl="0" eaLnBrk="1" latinLnBrk="0" hangingPunct="1">
              <a:spcBef>
                <a:spcPct val="20000"/>
              </a:spcBef>
              <a:buFontTx/>
              <a:buNone/>
              <a:defRPr sz="7200" kern="1200">
                <a:solidFill>
                  <a:schemeClr val="tx1"/>
                </a:solidFill>
                <a:latin typeface="+mn-lt"/>
                <a:ea typeface="+mn-ea"/>
                <a:cs typeface="+mn-cs"/>
              </a:defRPr>
            </a:lvl4pPr>
            <a:lvl5pPr marL="9875026" indent="-1097226" algn="l" defTabSz="4388900" rtl="0" eaLnBrk="1" latinLnBrk="0" hangingPunct="1">
              <a:spcBef>
                <a:spcPct val="20000"/>
              </a:spcBef>
              <a:buFontTx/>
              <a:buNone/>
              <a:defRPr sz="72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Click here to add affiliations</a:t>
            </a:r>
          </a:p>
        </p:txBody>
      </p:sp>
      <p:sp>
        <p:nvSpPr>
          <p:cNvPr id="24" name="Text Placeholder 76">
            <a:extLst>
              <a:ext uri="{FF2B5EF4-FFF2-40B4-BE49-F238E27FC236}">
                <a16:creationId xmlns:a16="http://schemas.microsoft.com/office/drawing/2014/main" id="{007FCA07-B2D2-8D4C-8FC8-0CA2ED81515C}"/>
              </a:ext>
            </a:extLst>
          </p:cNvPr>
          <p:cNvSpPr txBox="1">
            <a:spLocks/>
          </p:cNvSpPr>
          <p:nvPr userDrawn="1"/>
        </p:nvSpPr>
        <p:spPr>
          <a:xfrm>
            <a:off x="5932593" y="1847755"/>
            <a:ext cx="31998968" cy="1280160"/>
          </a:xfrm>
          <a:prstGeom prst="rect">
            <a:avLst/>
          </a:prstGeom>
        </p:spPr>
        <p:txBody>
          <a:bodyPr anchor="t" anchorCtr="1">
            <a:normAutofit lnSpcReduction="10000"/>
          </a:bodyPr>
          <a:lstStyle>
            <a:lvl1pPr marL="0" indent="0" algn="ctr" defTabSz="4388900" rtl="0" eaLnBrk="1" latinLnBrk="0" hangingPunct="1">
              <a:spcBef>
                <a:spcPct val="20000"/>
              </a:spcBef>
              <a:buFontTx/>
              <a:buNone/>
              <a:defRPr sz="8000" kern="1200">
                <a:solidFill>
                  <a:schemeClr val="bg1"/>
                </a:solidFill>
                <a:latin typeface="+mj-lt"/>
                <a:ea typeface="+mn-ea"/>
                <a:cs typeface="+mn-cs"/>
              </a:defRPr>
            </a:lvl1pPr>
            <a:lvl2pPr marL="3565982" indent="-1371531" algn="l" defTabSz="4388900" rtl="0" eaLnBrk="1" latinLnBrk="0" hangingPunct="1">
              <a:spcBef>
                <a:spcPct val="20000"/>
              </a:spcBef>
              <a:buFontTx/>
              <a:buNone/>
              <a:defRPr sz="7200" kern="1200">
                <a:solidFill>
                  <a:schemeClr val="tx1"/>
                </a:solidFill>
                <a:latin typeface="+mn-lt"/>
                <a:ea typeface="+mn-ea"/>
                <a:cs typeface="+mn-cs"/>
              </a:defRPr>
            </a:lvl2pPr>
            <a:lvl3pPr marL="5486126" indent="-1097226" algn="l" defTabSz="4388900" rtl="0" eaLnBrk="1" latinLnBrk="0" hangingPunct="1">
              <a:spcBef>
                <a:spcPct val="20000"/>
              </a:spcBef>
              <a:buFontTx/>
              <a:buNone/>
              <a:defRPr sz="7200" kern="1200">
                <a:solidFill>
                  <a:schemeClr val="tx1"/>
                </a:solidFill>
                <a:latin typeface="+mn-lt"/>
                <a:ea typeface="+mn-ea"/>
                <a:cs typeface="+mn-cs"/>
              </a:defRPr>
            </a:lvl3pPr>
            <a:lvl4pPr marL="7680577" indent="-1097226" algn="l" defTabSz="4388900" rtl="0" eaLnBrk="1" latinLnBrk="0" hangingPunct="1">
              <a:spcBef>
                <a:spcPct val="20000"/>
              </a:spcBef>
              <a:buFontTx/>
              <a:buNone/>
              <a:defRPr sz="7200" kern="1200">
                <a:solidFill>
                  <a:schemeClr val="tx1"/>
                </a:solidFill>
                <a:latin typeface="+mn-lt"/>
                <a:ea typeface="+mn-ea"/>
                <a:cs typeface="+mn-cs"/>
              </a:defRPr>
            </a:lvl4pPr>
            <a:lvl5pPr marL="9875026" indent="-1097226" algn="l" defTabSz="4388900" rtl="0" eaLnBrk="1" latinLnBrk="0" hangingPunct="1">
              <a:spcBef>
                <a:spcPct val="20000"/>
              </a:spcBef>
              <a:buFontTx/>
              <a:buNone/>
              <a:defRPr sz="72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Click here to add authors</a:t>
            </a:r>
          </a:p>
        </p:txBody>
      </p:sp>
      <p:sp>
        <p:nvSpPr>
          <p:cNvPr id="25" name="Text Placeholder 76">
            <a:extLst>
              <a:ext uri="{FF2B5EF4-FFF2-40B4-BE49-F238E27FC236}">
                <a16:creationId xmlns:a16="http://schemas.microsoft.com/office/drawing/2014/main" id="{7C518942-3AE3-994C-8E67-4A9277D25E95}"/>
              </a:ext>
            </a:extLst>
          </p:cNvPr>
          <p:cNvSpPr txBox="1">
            <a:spLocks/>
          </p:cNvSpPr>
          <p:nvPr userDrawn="1"/>
        </p:nvSpPr>
        <p:spPr>
          <a:xfrm>
            <a:off x="5932593" y="209781"/>
            <a:ext cx="31998968" cy="1637973"/>
          </a:xfrm>
          <a:prstGeom prst="rect">
            <a:avLst/>
          </a:prstGeom>
        </p:spPr>
        <p:txBody>
          <a:bodyPr anchor="t" anchorCtr="1">
            <a:normAutofit/>
          </a:bodyPr>
          <a:lstStyle>
            <a:lvl1pPr marL="0" indent="0" algn="ctr" defTabSz="4388900" rtl="0" eaLnBrk="1" latinLnBrk="0" hangingPunct="1">
              <a:spcBef>
                <a:spcPct val="20000"/>
              </a:spcBef>
              <a:buFontTx/>
              <a:buNone/>
              <a:defRPr sz="9600" b="1" kern="1200">
                <a:solidFill>
                  <a:schemeClr val="bg1"/>
                </a:solidFill>
                <a:latin typeface="+mj-lt"/>
                <a:ea typeface="+mn-ea"/>
                <a:cs typeface="+mn-cs"/>
              </a:defRPr>
            </a:lvl1pPr>
            <a:lvl2pPr marL="3565982" indent="-1371531" algn="l" defTabSz="4388900" rtl="0" eaLnBrk="1" latinLnBrk="0" hangingPunct="1">
              <a:spcBef>
                <a:spcPct val="20000"/>
              </a:spcBef>
              <a:buFontTx/>
              <a:buNone/>
              <a:defRPr sz="7200" kern="1200">
                <a:solidFill>
                  <a:schemeClr val="tx1"/>
                </a:solidFill>
                <a:latin typeface="+mn-lt"/>
                <a:ea typeface="+mn-ea"/>
                <a:cs typeface="+mn-cs"/>
              </a:defRPr>
            </a:lvl2pPr>
            <a:lvl3pPr marL="5486126" indent="-1097226" algn="l" defTabSz="4388900" rtl="0" eaLnBrk="1" latinLnBrk="0" hangingPunct="1">
              <a:spcBef>
                <a:spcPct val="20000"/>
              </a:spcBef>
              <a:buFontTx/>
              <a:buNone/>
              <a:defRPr sz="7200" kern="1200">
                <a:solidFill>
                  <a:schemeClr val="tx1"/>
                </a:solidFill>
                <a:latin typeface="+mn-lt"/>
                <a:ea typeface="+mn-ea"/>
                <a:cs typeface="+mn-cs"/>
              </a:defRPr>
            </a:lvl3pPr>
            <a:lvl4pPr marL="7680577" indent="-1097226" algn="l" defTabSz="4388900" rtl="0" eaLnBrk="1" latinLnBrk="0" hangingPunct="1">
              <a:spcBef>
                <a:spcPct val="20000"/>
              </a:spcBef>
              <a:buFontTx/>
              <a:buNone/>
              <a:defRPr sz="7200" kern="1200">
                <a:solidFill>
                  <a:schemeClr val="tx1"/>
                </a:solidFill>
                <a:latin typeface="+mn-lt"/>
                <a:ea typeface="+mn-ea"/>
                <a:cs typeface="+mn-cs"/>
              </a:defRPr>
            </a:lvl4pPr>
            <a:lvl5pPr marL="9875026" indent="-1097226" algn="l" defTabSz="4388900" rtl="0" eaLnBrk="1" latinLnBrk="0" hangingPunct="1">
              <a:spcBef>
                <a:spcPct val="20000"/>
              </a:spcBef>
              <a:buFontTx/>
              <a:buNone/>
              <a:defRPr sz="72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Click here to add title</a:t>
            </a:r>
          </a:p>
        </p:txBody>
      </p:sp>
    </p:spTree>
    <p:extLst>
      <p:ext uri="{BB962C8B-B14F-4D97-AF65-F5344CB8AC3E}">
        <p14:creationId xmlns:p14="http://schemas.microsoft.com/office/powerpoint/2010/main" val="717728416"/>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4D173F97-16EA-804F-A097-81BA0AA49E2D}"/>
              </a:ext>
            </a:extLst>
          </p:cNvPr>
          <p:cNvSpPr>
            <a:spLocks noGrp="1"/>
          </p:cNvSpPr>
          <p:nvPr>
            <p:ph type="body" sz="quarter" idx="153"/>
          </p:nvPr>
        </p:nvSpPr>
        <p:spPr/>
        <p:txBody>
          <a:bodyPr>
            <a:normAutofit fontScale="62500" lnSpcReduction="20000"/>
          </a:bodyPr>
          <a:lstStyle/>
          <a:p>
            <a:r>
              <a:rPr lang="en-US" sz="9600" b="1" dirty="0"/>
              <a:t>The Role of Students' Perception of Internationalization of Higher Education (IoHE) in Mitigating Culture Shock for International Students</a:t>
            </a:r>
            <a:endParaRPr lang="en-US" dirty="0"/>
          </a:p>
        </p:txBody>
      </p:sp>
      <p:sp>
        <p:nvSpPr>
          <p:cNvPr id="17" name="Text Placeholder 16">
            <a:extLst>
              <a:ext uri="{FF2B5EF4-FFF2-40B4-BE49-F238E27FC236}">
                <a16:creationId xmlns:a16="http://schemas.microsoft.com/office/drawing/2014/main" id="{151933EC-B042-8942-9D9C-760FADF42540}"/>
              </a:ext>
            </a:extLst>
          </p:cNvPr>
          <p:cNvSpPr>
            <a:spLocks noGrp="1"/>
          </p:cNvSpPr>
          <p:nvPr>
            <p:ph type="body" sz="quarter" idx="151"/>
          </p:nvPr>
        </p:nvSpPr>
        <p:spPr/>
        <p:txBody>
          <a:bodyPr>
            <a:normAutofit lnSpcReduction="10000"/>
          </a:bodyPr>
          <a:lstStyle/>
          <a:p>
            <a:r>
              <a:rPr lang="en-US" dirty="0"/>
              <a:t>Blessing Ogechukwu Patrick</a:t>
            </a:r>
          </a:p>
        </p:txBody>
      </p:sp>
      <p:sp>
        <p:nvSpPr>
          <p:cNvPr id="16" name="Text Placeholder 15">
            <a:extLst>
              <a:ext uri="{FF2B5EF4-FFF2-40B4-BE49-F238E27FC236}">
                <a16:creationId xmlns:a16="http://schemas.microsoft.com/office/drawing/2014/main" id="{06B6F172-D328-DF42-880A-89E335C89DF1}"/>
              </a:ext>
            </a:extLst>
          </p:cNvPr>
          <p:cNvSpPr>
            <a:spLocks noGrp="1"/>
          </p:cNvSpPr>
          <p:nvPr>
            <p:ph type="body" sz="quarter" idx="150"/>
          </p:nvPr>
        </p:nvSpPr>
        <p:spPr/>
        <p:txBody>
          <a:bodyPr/>
          <a:lstStyle/>
          <a:p>
            <a:r>
              <a:rPr lang="en-US" dirty="0"/>
              <a:t>25920146@edgehill.ac.uk</a:t>
            </a:r>
          </a:p>
          <a:p>
            <a:endParaRPr lang="en-US" dirty="0"/>
          </a:p>
        </p:txBody>
      </p:sp>
      <p:sp>
        <p:nvSpPr>
          <p:cNvPr id="3" name="Text Placeholder 2">
            <a:extLst>
              <a:ext uri="{FF2B5EF4-FFF2-40B4-BE49-F238E27FC236}">
                <a16:creationId xmlns:a16="http://schemas.microsoft.com/office/drawing/2014/main" id="{BB9651DF-245B-DE47-A8E1-DE4F451C0B9E}"/>
              </a:ext>
            </a:extLst>
          </p:cNvPr>
          <p:cNvSpPr>
            <a:spLocks noGrp="1"/>
          </p:cNvSpPr>
          <p:nvPr>
            <p:ph type="body" sz="quarter" idx="11"/>
          </p:nvPr>
        </p:nvSpPr>
        <p:spPr>
          <a:xfrm>
            <a:off x="477827" y="5084404"/>
            <a:ext cx="10048875" cy="754045"/>
          </a:xfrm>
        </p:spPr>
        <p:txBody>
          <a:bodyPr/>
          <a:lstStyle/>
          <a:p>
            <a:r>
              <a:rPr lang="en-NG" dirty="0"/>
              <a:t>Abstract</a:t>
            </a:r>
          </a:p>
        </p:txBody>
      </p:sp>
      <p:sp>
        <p:nvSpPr>
          <p:cNvPr id="20" name="Text Placeholder 1">
            <a:extLst>
              <a:ext uri="{FF2B5EF4-FFF2-40B4-BE49-F238E27FC236}">
                <a16:creationId xmlns:a16="http://schemas.microsoft.com/office/drawing/2014/main" id="{CEBB2A2D-71FF-9B27-61AD-F175AF58B4DD}"/>
              </a:ext>
            </a:extLst>
          </p:cNvPr>
          <p:cNvSpPr txBox="1">
            <a:spLocks/>
          </p:cNvSpPr>
          <p:nvPr/>
        </p:nvSpPr>
        <p:spPr>
          <a:xfrm>
            <a:off x="147064" y="5957372"/>
            <a:ext cx="10254760" cy="9941161"/>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lgn="just" defTabSz="914400">
              <a:spcBef>
                <a:spcPts val="0"/>
              </a:spcBef>
              <a:defRPr/>
            </a:pPr>
            <a:r>
              <a:rPr lang="en-US" sz="2800" dirty="0">
                <a:solidFill>
                  <a:schemeClr val="tx1"/>
                </a:solidFill>
              </a:rPr>
              <a:t>Understanding the role of international students’ (IS) perception of internationalization of Higher Education (IoHE) in mitigating culture shock can inform the development of targeted support services, intercultural initiatives, and orientation programs tailored to the needs of specific groups of IS. This study reviews academic literature and seeks to reveal how culture shock could impede acculturation and, amongst others, academic and research abilities, and how the ambiguity, complexity, and non-specificity of certain internationalization strategies could elicit varying perceptions from diverse people. It was observed that although there have been evidenced increase in student mobility in the past decade, there remains scarcity of published studies on students’ perception of internationalization practices and the effectiveness of specific interventions/strategies for them in their universities, and as a significant contribution to this body of research, seeks to challenge the assumption that merely providing a policy context or framework, or funding, on the national or international level can effectively guide universities towards a successful path of internationalization. Based on literature, this research ambitiously seeks to draw attention to how IS’s perception of internationalization strategies relates to the culture shock experienced, and believes that positive perceptions of internationalization can enhance students' acculturation.</a:t>
            </a:r>
          </a:p>
        </p:txBody>
      </p:sp>
      <p:sp>
        <p:nvSpPr>
          <p:cNvPr id="21" name="Text Placeholder 2">
            <a:extLst>
              <a:ext uri="{FF2B5EF4-FFF2-40B4-BE49-F238E27FC236}">
                <a16:creationId xmlns:a16="http://schemas.microsoft.com/office/drawing/2014/main" id="{1A7E626A-A69C-E08E-526E-8957A6B53880}"/>
              </a:ext>
            </a:extLst>
          </p:cNvPr>
          <p:cNvSpPr txBox="1">
            <a:spLocks/>
          </p:cNvSpPr>
          <p:nvPr/>
        </p:nvSpPr>
        <p:spPr>
          <a:xfrm>
            <a:off x="11486232" y="5368932"/>
            <a:ext cx="10048875" cy="978377"/>
          </a:xfrm>
          <a:prstGeom prst="rect">
            <a:avLst/>
          </a:prstGeom>
          <a:noFill/>
        </p:spPr>
        <p:txBody>
          <a:bodyPr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Problem of Study</a:t>
            </a:r>
          </a:p>
          <a:p>
            <a:endParaRPr lang="en-US" dirty="0"/>
          </a:p>
        </p:txBody>
      </p:sp>
      <p:sp>
        <p:nvSpPr>
          <p:cNvPr id="2" name="Text Placeholder 1">
            <a:extLst>
              <a:ext uri="{FF2B5EF4-FFF2-40B4-BE49-F238E27FC236}">
                <a16:creationId xmlns:a16="http://schemas.microsoft.com/office/drawing/2014/main" id="{3A31384A-E981-0946-ADDC-4722A18960F3}"/>
              </a:ext>
            </a:extLst>
          </p:cNvPr>
          <p:cNvSpPr>
            <a:spLocks noGrp="1"/>
          </p:cNvSpPr>
          <p:nvPr>
            <p:ph type="body" sz="quarter" idx="10"/>
          </p:nvPr>
        </p:nvSpPr>
        <p:spPr>
          <a:xfrm>
            <a:off x="11421425" y="6291729"/>
            <a:ext cx="10056813" cy="3133143"/>
          </a:xfrm>
        </p:spPr>
        <p: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800" i="0" u="none" strike="noStrike" kern="1200" cap="none" spc="0" normalizeH="0" baseline="0" noProof="0" dirty="0">
                <a:ln>
                  <a:noFill/>
                </a:ln>
                <a:solidFill>
                  <a:schemeClr val="tx1"/>
                </a:solidFill>
                <a:effectLst/>
                <a:uLnTx/>
                <a:uFillTx/>
              </a:rPr>
              <a:t> Culture shock remains inevitable despite efforts by UK universities Kemiche, 2021)</a:t>
            </a:r>
          </a:p>
          <a:p>
            <a:pPr marL="0" marR="0" lvl="0" indent="0" algn="l" defTabSz="914400" rtl="0" eaLnBrk="1" fontAlgn="auto" latinLnBrk="0" hangingPunct="1">
              <a:lnSpc>
                <a:spcPct val="100000"/>
              </a:lnSpc>
              <a:spcBef>
                <a:spcPts val="0"/>
              </a:spcBef>
              <a:spcAft>
                <a:spcPts val="0"/>
              </a:spcAft>
              <a:buClrTx/>
              <a:buSzTx/>
              <a:tabLst/>
              <a:defRPr/>
            </a:pPr>
            <a:endParaRPr kumimoji="0" lang="en-US" sz="2800" i="0" u="none" strike="noStrike" kern="1200" cap="none" spc="0" normalizeH="0" baseline="0" noProof="0" dirty="0">
              <a:ln>
                <a:noFill/>
              </a:ln>
              <a:solidFill>
                <a:schemeClr val="tx1"/>
              </a:solidFill>
              <a:effectLst/>
              <a:uLnTx/>
              <a:uFillTx/>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800" i="0" u="none" strike="noStrike" kern="1200" cap="none" spc="0" normalizeH="0" baseline="0" noProof="0" dirty="0">
                <a:ln>
                  <a:noFill/>
                </a:ln>
                <a:solidFill>
                  <a:schemeClr val="tx1"/>
                </a:solidFill>
                <a:effectLst/>
                <a:uLnTx/>
                <a:uFillTx/>
              </a:rPr>
              <a:t> Unlink/disconnection between internationalization efforts and actual results achieved (Marangell, 2023)</a:t>
            </a:r>
          </a:p>
          <a:p>
            <a:endParaRPr lang="en-US" sz="2800" dirty="0">
              <a:solidFill>
                <a:schemeClr val="tx1"/>
              </a:solidFill>
            </a:endParaRPr>
          </a:p>
        </p:txBody>
      </p:sp>
      <p:sp>
        <p:nvSpPr>
          <p:cNvPr id="6" name="Text Placeholder 5">
            <a:extLst>
              <a:ext uri="{FF2B5EF4-FFF2-40B4-BE49-F238E27FC236}">
                <a16:creationId xmlns:a16="http://schemas.microsoft.com/office/drawing/2014/main" id="{8AFEEE7D-41C4-3B45-BFE6-D61F77CAFF9F}"/>
              </a:ext>
            </a:extLst>
          </p:cNvPr>
          <p:cNvSpPr>
            <a:spLocks noGrp="1"/>
          </p:cNvSpPr>
          <p:nvPr>
            <p:ph type="body" sz="quarter" idx="22"/>
          </p:nvPr>
        </p:nvSpPr>
        <p:spPr>
          <a:xfrm>
            <a:off x="11678913" y="9821864"/>
            <a:ext cx="10048875" cy="754045"/>
          </a:xfrm>
        </p:spPr>
        <p:txBody>
          <a:bodyPr/>
          <a:lstStyle/>
          <a:p>
            <a:r>
              <a:rPr lang="en-US" dirty="0"/>
              <a:t>Aim</a:t>
            </a:r>
          </a:p>
        </p:txBody>
      </p:sp>
      <p:sp>
        <p:nvSpPr>
          <p:cNvPr id="5" name="Text Placeholder 4">
            <a:extLst>
              <a:ext uri="{FF2B5EF4-FFF2-40B4-BE49-F238E27FC236}">
                <a16:creationId xmlns:a16="http://schemas.microsoft.com/office/drawing/2014/main" id="{734D45A7-2E10-C448-9D0E-72B47E945C7F}"/>
              </a:ext>
            </a:extLst>
          </p:cNvPr>
          <p:cNvSpPr>
            <a:spLocks noGrp="1"/>
          </p:cNvSpPr>
          <p:nvPr>
            <p:ph type="body" sz="quarter" idx="21"/>
          </p:nvPr>
        </p:nvSpPr>
        <p:spPr>
          <a:xfrm>
            <a:off x="11333564" y="10772821"/>
            <a:ext cx="10048874" cy="2271369"/>
          </a:xfrm>
        </p:spPr>
        <p:txBody>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800" i="0" u="none" strike="noStrike" kern="1200" cap="none" spc="0" normalizeH="0" baseline="0" noProof="0" dirty="0">
                <a:ln>
                  <a:noFill/>
                </a:ln>
                <a:solidFill>
                  <a:schemeClr val="tx1"/>
                </a:solidFill>
                <a:effectLst/>
                <a:uLnTx/>
                <a:uFillTx/>
                <a:ea typeface="DengXian" panose="02010600030101010101" pitchFamily="2" charset="-122"/>
              </a:rPr>
              <a:t>To understand </a:t>
            </a:r>
            <a:r>
              <a:rPr kumimoji="0" lang="en-NG" sz="2800" i="0" u="none" strike="noStrike" kern="1200" cap="none" spc="0" normalizeH="0" baseline="0" noProof="0" dirty="0">
                <a:ln>
                  <a:noFill/>
                </a:ln>
                <a:solidFill>
                  <a:schemeClr val="tx1"/>
                </a:solidFill>
                <a:effectLst/>
                <a:uLnTx/>
                <a:uFillTx/>
                <a:ea typeface="DengXian" panose="02010600030101010101" pitchFamily="2" charset="-122"/>
              </a:rPr>
              <a:t>how students perception of internationalization practices at their universities can play a role in the mitigation of culture shock</a:t>
            </a:r>
            <a:endParaRPr kumimoji="0" lang="en-NG" sz="2800" i="0" u="none" strike="noStrike" kern="1200" cap="none" spc="0" normalizeH="0" baseline="0" noProof="0" dirty="0">
              <a:ln>
                <a:noFill/>
              </a:ln>
              <a:solidFill>
                <a:schemeClr val="tx1"/>
              </a:solidFill>
              <a:effectLst/>
              <a:uLnTx/>
              <a:uFillTx/>
            </a:endParaRPr>
          </a:p>
          <a:p>
            <a:endParaRPr lang="en-US" sz="2800" dirty="0">
              <a:solidFill>
                <a:schemeClr val="tx1"/>
              </a:solidFill>
            </a:endParaRPr>
          </a:p>
        </p:txBody>
      </p:sp>
      <p:sp>
        <p:nvSpPr>
          <p:cNvPr id="8" name="Text Placeholder 7">
            <a:extLst>
              <a:ext uri="{FF2B5EF4-FFF2-40B4-BE49-F238E27FC236}">
                <a16:creationId xmlns:a16="http://schemas.microsoft.com/office/drawing/2014/main" id="{BDBE325A-33E3-B441-A039-0C963F23F3C2}"/>
              </a:ext>
            </a:extLst>
          </p:cNvPr>
          <p:cNvSpPr>
            <a:spLocks noGrp="1"/>
          </p:cNvSpPr>
          <p:nvPr>
            <p:ph type="body" sz="quarter" idx="24"/>
          </p:nvPr>
        </p:nvSpPr>
        <p:spPr>
          <a:xfrm>
            <a:off x="22298029" y="5117597"/>
            <a:ext cx="10058400" cy="754045"/>
          </a:xfrm>
        </p:spPr>
        <p:txBody>
          <a:bodyPr/>
          <a:lstStyle/>
          <a:p>
            <a:r>
              <a:rPr lang="en-US" dirty="0"/>
              <a:t>Research Question</a:t>
            </a:r>
          </a:p>
        </p:txBody>
      </p:sp>
      <p:sp>
        <p:nvSpPr>
          <p:cNvPr id="7" name="Text Placeholder 6">
            <a:extLst>
              <a:ext uri="{FF2B5EF4-FFF2-40B4-BE49-F238E27FC236}">
                <a16:creationId xmlns:a16="http://schemas.microsoft.com/office/drawing/2014/main" id="{AFF5B475-9F52-1146-91E8-20386B9076AF}"/>
              </a:ext>
            </a:extLst>
          </p:cNvPr>
          <p:cNvSpPr>
            <a:spLocks noGrp="1"/>
          </p:cNvSpPr>
          <p:nvPr>
            <p:ph type="body" sz="quarter" idx="23"/>
          </p:nvPr>
        </p:nvSpPr>
        <p:spPr>
          <a:xfrm>
            <a:off x="22233222" y="5801016"/>
            <a:ext cx="10048874" cy="2271369"/>
          </a:xfrm>
        </p:spPr>
        <p:txBody>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800" i="0" u="none" strike="noStrike" kern="1200" cap="none" spc="0" normalizeH="0" baseline="0" noProof="0" dirty="0">
                <a:ln>
                  <a:noFill/>
                </a:ln>
                <a:solidFill>
                  <a:schemeClr val="tx1"/>
                </a:solidFill>
                <a:effectLst/>
                <a:uLnTx/>
                <a:uFillTx/>
                <a:ea typeface="DengXian" panose="02010600030101010101" pitchFamily="2" charset="-122"/>
              </a:rPr>
              <a:t>What role can students perceptions of </a:t>
            </a:r>
            <a:r>
              <a:rPr kumimoji="0" lang="en-NG" sz="2800" i="0" u="none" strike="noStrike" kern="1200" cap="none" spc="0" normalizeH="0" baseline="0" noProof="0" dirty="0">
                <a:ln>
                  <a:noFill/>
                </a:ln>
                <a:solidFill>
                  <a:schemeClr val="tx1"/>
                </a:solidFill>
                <a:effectLst/>
                <a:uLnTx/>
                <a:uFillTx/>
                <a:ea typeface="DengXian" panose="02010600030101010101" pitchFamily="2" charset="-122"/>
              </a:rPr>
              <a:t>internationalization practices at their universities can play </a:t>
            </a:r>
            <a:r>
              <a:rPr kumimoji="0" lang="en-US" sz="2800" i="0" u="none" strike="noStrike" kern="1200" cap="none" spc="0" normalizeH="0" baseline="0" noProof="0" dirty="0">
                <a:ln>
                  <a:noFill/>
                </a:ln>
                <a:solidFill>
                  <a:schemeClr val="tx1"/>
                </a:solidFill>
                <a:effectLst/>
                <a:uLnTx/>
                <a:uFillTx/>
                <a:ea typeface="DengXian" panose="02010600030101010101" pitchFamily="2" charset="-122"/>
              </a:rPr>
              <a:t>in</a:t>
            </a:r>
            <a:r>
              <a:rPr kumimoji="0" lang="en-NG" sz="2800" i="0" u="none" strike="noStrike" kern="1200" cap="none" spc="0" normalizeH="0" baseline="0" noProof="0" dirty="0">
                <a:ln>
                  <a:noFill/>
                </a:ln>
                <a:solidFill>
                  <a:schemeClr val="tx1"/>
                </a:solidFill>
                <a:effectLst/>
                <a:uLnTx/>
                <a:uFillTx/>
                <a:ea typeface="DengXian" panose="02010600030101010101" pitchFamily="2" charset="-122"/>
              </a:rPr>
              <a:t> mitigation of culture shock</a:t>
            </a:r>
            <a:r>
              <a:rPr kumimoji="0" lang="en-US" sz="2800" i="0" u="none" strike="noStrike" kern="1200" cap="none" spc="0" normalizeH="0" baseline="0" noProof="0" dirty="0">
                <a:ln>
                  <a:noFill/>
                </a:ln>
                <a:solidFill>
                  <a:schemeClr val="tx1"/>
                </a:solidFill>
                <a:effectLst/>
                <a:uLnTx/>
                <a:uFillTx/>
                <a:ea typeface="DengXian" panose="02010600030101010101" pitchFamily="2" charset="-122"/>
              </a:rPr>
              <a:t>?</a:t>
            </a:r>
            <a:endParaRPr kumimoji="0" lang="en-NG" sz="2800" i="0" u="none" strike="noStrike" kern="1200" cap="none" spc="0" normalizeH="0" baseline="0" noProof="0" dirty="0">
              <a:ln>
                <a:noFill/>
              </a:ln>
              <a:solidFill>
                <a:schemeClr val="tx1"/>
              </a:solidFill>
              <a:effectLst/>
              <a:uLnTx/>
              <a:uFillTx/>
            </a:endParaRPr>
          </a:p>
          <a:p>
            <a:endParaRPr lang="en-US" sz="2800" dirty="0">
              <a:solidFill>
                <a:schemeClr val="tx1"/>
              </a:solidFill>
            </a:endParaRPr>
          </a:p>
        </p:txBody>
      </p:sp>
      <p:sp>
        <p:nvSpPr>
          <p:cNvPr id="9" name="Text Placeholder 8">
            <a:extLst>
              <a:ext uri="{FF2B5EF4-FFF2-40B4-BE49-F238E27FC236}">
                <a16:creationId xmlns:a16="http://schemas.microsoft.com/office/drawing/2014/main" id="{027FBB48-301F-E54B-9C0F-B0AF4F8F13C3}"/>
              </a:ext>
            </a:extLst>
          </p:cNvPr>
          <p:cNvSpPr>
            <a:spLocks noGrp="1"/>
          </p:cNvSpPr>
          <p:nvPr>
            <p:ph type="body" sz="quarter" idx="25"/>
          </p:nvPr>
        </p:nvSpPr>
        <p:spPr>
          <a:xfrm>
            <a:off x="33315959" y="5212575"/>
            <a:ext cx="10047018" cy="754045"/>
          </a:xfrm>
        </p:spPr>
        <p:txBody>
          <a:bodyPr/>
          <a:lstStyle/>
          <a:p>
            <a:r>
              <a:rPr lang="en-US" dirty="0"/>
              <a:t>Definition</a:t>
            </a:r>
          </a:p>
        </p:txBody>
      </p:sp>
      <p:sp>
        <p:nvSpPr>
          <p:cNvPr id="10" name="Text Placeholder 9">
            <a:extLst>
              <a:ext uri="{FF2B5EF4-FFF2-40B4-BE49-F238E27FC236}">
                <a16:creationId xmlns:a16="http://schemas.microsoft.com/office/drawing/2014/main" id="{A84428BB-306F-7648-8365-865D8442AB50}"/>
              </a:ext>
            </a:extLst>
          </p:cNvPr>
          <p:cNvSpPr>
            <a:spLocks noGrp="1"/>
          </p:cNvSpPr>
          <p:nvPr>
            <p:ph type="body" sz="quarter" idx="26"/>
          </p:nvPr>
        </p:nvSpPr>
        <p:spPr>
          <a:xfrm>
            <a:off x="33251152" y="5897269"/>
            <a:ext cx="10047018" cy="4530449"/>
          </a:xfrm>
        </p:spPr>
        <p:txBody>
          <a:bodyPr/>
          <a:lstStyle/>
          <a:p>
            <a:r>
              <a:rPr lang="en-US" sz="2800" dirty="0">
                <a:solidFill>
                  <a:schemeClr val="tx1"/>
                </a:solidFill>
              </a:rPr>
              <a:t>Students' perception of internationalization in this study refers to their </a:t>
            </a:r>
          </a:p>
          <a:p>
            <a:pPr marL="285750" indent="-285750">
              <a:buFont typeface="Wingdings" panose="05000000000000000000" pitchFamily="2" charset="2"/>
              <a:buChar char="q"/>
            </a:pPr>
            <a:r>
              <a:rPr lang="en-US" sz="2800" dirty="0">
                <a:solidFill>
                  <a:schemeClr val="tx1"/>
                </a:solidFill>
              </a:rPr>
              <a:t>awareness, </a:t>
            </a:r>
          </a:p>
          <a:p>
            <a:pPr marL="285750" indent="-285750">
              <a:buFont typeface="Wingdings" panose="05000000000000000000" pitchFamily="2" charset="2"/>
              <a:buChar char="q"/>
            </a:pPr>
            <a:r>
              <a:rPr lang="en-US" sz="2800" dirty="0">
                <a:solidFill>
                  <a:schemeClr val="tx1"/>
                </a:solidFill>
              </a:rPr>
              <a:t>understanding, and </a:t>
            </a:r>
          </a:p>
          <a:p>
            <a:pPr marL="285750" indent="-285750">
              <a:buFont typeface="Wingdings" panose="05000000000000000000" pitchFamily="2" charset="2"/>
              <a:buChar char="q"/>
            </a:pPr>
            <a:r>
              <a:rPr lang="en-US" sz="2800" dirty="0">
                <a:solidFill>
                  <a:schemeClr val="tx1"/>
                </a:solidFill>
              </a:rPr>
              <a:t>interpretation of the internationalization efforts implemented by their educational institution. </a:t>
            </a:r>
            <a:br>
              <a:rPr lang="en-US" sz="2800" dirty="0">
                <a:solidFill>
                  <a:schemeClr val="tx1"/>
                </a:solidFill>
              </a:rPr>
            </a:br>
            <a:endParaRPr lang="en-US" sz="2800" dirty="0">
              <a:solidFill>
                <a:schemeClr val="tx1"/>
              </a:solidFill>
            </a:endParaRPr>
          </a:p>
          <a:p>
            <a:r>
              <a:rPr lang="de-DE" sz="1800" dirty="0">
                <a:solidFill>
                  <a:schemeClr val="tx1"/>
                </a:solidFill>
              </a:rPr>
              <a:t>(Buckner &amp; Stein, 2020; Tight, 2021; Kemiche, 2021)</a:t>
            </a:r>
          </a:p>
          <a:p>
            <a:endParaRPr lang="en-US" dirty="0">
              <a:solidFill>
                <a:schemeClr val="tx1"/>
              </a:solidFill>
            </a:endParaRPr>
          </a:p>
        </p:txBody>
      </p:sp>
      <p:sp>
        <p:nvSpPr>
          <p:cNvPr id="4" name="Text Placeholder 3">
            <a:extLst>
              <a:ext uri="{FF2B5EF4-FFF2-40B4-BE49-F238E27FC236}">
                <a16:creationId xmlns:a16="http://schemas.microsoft.com/office/drawing/2014/main" id="{B3A75B69-B887-494F-8354-19A97A084D60}"/>
              </a:ext>
            </a:extLst>
          </p:cNvPr>
          <p:cNvSpPr>
            <a:spLocks noGrp="1"/>
          </p:cNvSpPr>
          <p:nvPr>
            <p:ph type="body" sz="quarter" idx="20"/>
          </p:nvPr>
        </p:nvSpPr>
        <p:spPr>
          <a:xfrm>
            <a:off x="22414728" y="7532489"/>
            <a:ext cx="10050462" cy="754045"/>
          </a:xfrm>
        </p:spPr>
        <p:txBody>
          <a:bodyPr/>
          <a:lstStyle/>
          <a:p>
            <a:r>
              <a:rPr lang="en-US" dirty="0"/>
              <a:t>Characteristics of International Students</a:t>
            </a:r>
          </a:p>
        </p:txBody>
      </p:sp>
      <p:sp>
        <p:nvSpPr>
          <p:cNvPr id="15" name="Text Placeholder 14">
            <a:extLst>
              <a:ext uri="{FF2B5EF4-FFF2-40B4-BE49-F238E27FC236}">
                <a16:creationId xmlns:a16="http://schemas.microsoft.com/office/drawing/2014/main" id="{E88D1D93-1749-134C-B259-6CB1F13ABE6B}"/>
              </a:ext>
            </a:extLst>
          </p:cNvPr>
          <p:cNvSpPr>
            <a:spLocks noGrp="1"/>
          </p:cNvSpPr>
          <p:nvPr>
            <p:ph type="body" sz="quarter" idx="96"/>
          </p:nvPr>
        </p:nvSpPr>
        <p:spPr>
          <a:xfrm>
            <a:off x="22315690" y="8692169"/>
            <a:ext cx="10056813" cy="4715115"/>
          </a:xfrm>
        </p:spPr>
        <p:txBody>
          <a:bodyPr/>
          <a:lstStyle/>
          <a:p>
            <a:pPr marL="285750" indent="-285750">
              <a:buFont typeface="Wingdings" panose="05000000000000000000" pitchFamily="2" charset="2"/>
              <a:buChar char="q"/>
            </a:pPr>
            <a:r>
              <a:rPr lang="en-US" sz="2800" dirty="0">
                <a:solidFill>
                  <a:schemeClr val="tx1"/>
                </a:solidFill>
              </a:rPr>
              <a:t>Tend to stay within their own groups and communities (Patrick, 2020; Kemiche, 2021)</a:t>
            </a:r>
          </a:p>
          <a:p>
            <a:pPr marL="285750" indent="-285750">
              <a:buFont typeface="Wingdings" panose="05000000000000000000" pitchFamily="2" charset="2"/>
              <a:buChar char="q"/>
            </a:pPr>
            <a:endParaRPr lang="en-US" sz="2800" dirty="0">
              <a:solidFill>
                <a:schemeClr val="tx1"/>
              </a:solidFill>
            </a:endParaRPr>
          </a:p>
          <a:p>
            <a:pPr marL="285750" indent="-285750">
              <a:buFont typeface="Wingdings" panose="05000000000000000000" pitchFamily="2" charset="2"/>
              <a:buChar char="q"/>
            </a:pPr>
            <a:r>
              <a:rPr lang="en-US" sz="2800" dirty="0">
                <a:solidFill>
                  <a:schemeClr val="tx1"/>
                </a:solidFill>
              </a:rPr>
              <a:t>Struggle to make important contacts with local students (Berry, 2017; </a:t>
            </a:r>
            <a:r>
              <a:rPr lang="en-NG" sz="28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Renc-roe</a:t>
            </a:r>
            <a:r>
              <a:rPr lang="en-US" sz="28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 &amp;</a:t>
            </a:r>
            <a:r>
              <a:rPr lang="en-NG" sz="2800" dirty="0">
                <a:solidFill>
                  <a:schemeClr val="tx1"/>
                </a:solidFill>
                <a:effectLst/>
                <a:latin typeface="Calibri" panose="020F0502020204030204" pitchFamily="34" charset="0"/>
                <a:ea typeface="DengXian" panose="02010600030101010101" pitchFamily="2" charset="-122"/>
                <a:cs typeface="Times New Roman" panose="02020603050405020304" pitchFamily="18" charset="0"/>
              </a:rPr>
              <a:t> Roxå, 2014</a:t>
            </a:r>
            <a:r>
              <a:rPr lang="en-US" sz="2800" dirty="0">
                <a:solidFill>
                  <a:schemeClr val="tx1"/>
                </a:solidFill>
              </a:rPr>
              <a:t>)</a:t>
            </a:r>
          </a:p>
          <a:p>
            <a:pPr marL="285750" indent="-285750">
              <a:buFont typeface="Wingdings" panose="05000000000000000000" pitchFamily="2" charset="2"/>
              <a:buChar char="q"/>
            </a:pPr>
            <a:endParaRPr lang="en-US" sz="2800" dirty="0">
              <a:solidFill>
                <a:schemeClr val="tx1"/>
              </a:solidFill>
            </a:endParaRPr>
          </a:p>
          <a:p>
            <a:pPr marL="285750" indent="-285750">
              <a:buFont typeface="Wingdings" panose="05000000000000000000" pitchFamily="2" charset="2"/>
              <a:buChar char="q"/>
            </a:pPr>
            <a:r>
              <a:rPr lang="en-US" sz="2800" dirty="0">
                <a:solidFill>
                  <a:schemeClr val="tx1"/>
                </a:solidFill>
              </a:rPr>
              <a:t>High hopes of making new friends and broadening horizons often unmet (Patrick 2020)</a:t>
            </a:r>
          </a:p>
          <a:p>
            <a:endParaRPr lang="en-US" dirty="0">
              <a:solidFill>
                <a:schemeClr val="tx1"/>
              </a:solidFill>
            </a:endParaRPr>
          </a:p>
        </p:txBody>
      </p:sp>
      <p:sp>
        <p:nvSpPr>
          <p:cNvPr id="11" name="Text Placeholder 10">
            <a:extLst>
              <a:ext uri="{FF2B5EF4-FFF2-40B4-BE49-F238E27FC236}">
                <a16:creationId xmlns:a16="http://schemas.microsoft.com/office/drawing/2014/main" id="{38D54E99-CD09-EA42-AB77-4AB0DEE80F55}"/>
              </a:ext>
            </a:extLst>
          </p:cNvPr>
          <p:cNvSpPr>
            <a:spLocks noGrp="1"/>
          </p:cNvSpPr>
          <p:nvPr>
            <p:ph type="body" sz="quarter" idx="27"/>
          </p:nvPr>
        </p:nvSpPr>
        <p:spPr>
          <a:xfrm>
            <a:off x="354806" y="16685316"/>
            <a:ext cx="10047018" cy="1415764"/>
          </a:xfrm>
        </p:spPr>
        <p:txBody>
          <a:bodyPr/>
          <a:lstStyle/>
          <a:p>
            <a:r>
              <a:rPr lang="en-US" sz="4000" b="1" u="sng" dirty="0"/>
              <a:t>Negative Impacts on Academics and Well-being</a:t>
            </a:r>
            <a:endParaRPr lang="en-US" dirty="0"/>
          </a:p>
        </p:txBody>
      </p:sp>
      <p:sp>
        <p:nvSpPr>
          <p:cNvPr id="12" name="Text Placeholder 11">
            <a:extLst>
              <a:ext uri="{FF2B5EF4-FFF2-40B4-BE49-F238E27FC236}">
                <a16:creationId xmlns:a16="http://schemas.microsoft.com/office/drawing/2014/main" id="{D11F3E96-6F91-E14D-AC57-F39AA9727DD5}"/>
              </a:ext>
            </a:extLst>
          </p:cNvPr>
          <p:cNvSpPr>
            <a:spLocks noGrp="1"/>
          </p:cNvSpPr>
          <p:nvPr>
            <p:ph type="body" sz="quarter" idx="28"/>
          </p:nvPr>
        </p:nvSpPr>
        <p:spPr>
          <a:xfrm>
            <a:off x="375682" y="18376389"/>
            <a:ext cx="10052050" cy="5318357"/>
          </a:xfrm>
        </p:spPr>
        <p:txBody>
          <a:bodyPr/>
          <a:lstStyle/>
          <a:p>
            <a:pPr marL="285750" indent="-285750">
              <a:buFont typeface="Wingdings" panose="05000000000000000000" pitchFamily="2" charset="2"/>
              <a:buChar char="q"/>
            </a:pPr>
            <a:r>
              <a:rPr lang="en-US" sz="2800" dirty="0"/>
              <a:t>Academic and research abilities affected (Gbadamosi, 2018; Kristiana et al., 2022)</a:t>
            </a:r>
          </a:p>
          <a:p>
            <a:pPr marL="285750" indent="-285750">
              <a:buFont typeface="Wingdings" panose="05000000000000000000" pitchFamily="2" charset="2"/>
              <a:buChar char="q"/>
            </a:pPr>
            <a:endParaRPr lang="en-US" sz="2800" dirty="0"/>
          </a:p>
          <a:p>
            <a:pPr marL="285750" indent="-285750">
              <a:buFont typeface="Wingdings" panose="05000000000000000000" pitchFamily="2" charset="2"/>
              <a:buChar char="q"/>
            </a:pPr>
            <a:r>
              <a:rPr lang="en-US" sz="2800" dirty="0"/>
              <a:t>Depression (Li, 2021)</a:t>
            </a:r>
          </a:p>
          <a:p>
            <a:pPr marL="285750" indent="-285750">
              <a:buFont typeface="Wingdings" panose="05000000000000000000" pitchFamily="2" charset="2"/>
              <a:buChar char="q"/>
            </a:pPr>
            <a:endParaRPr lang="en-US" sz="2800" dirty="0"/>
          </a:p>
          <a:p>
            <a:pPr marL="285750" indent="-285750">
              <a:buFont typeface="Wingdings" panose="05000000000000000000" pitchFamily="2" charset="2"/>
              <a:buChar char="q"/>
            </a:pPr>
            <a:r>
              <a:rPr lang="en-US" sz="2800" dirty="0"/>
              <a:t>Language &amp; weather-induced introversion (Patrick, 2020; Li, 2021)</a:t>
            </a:r>
          </a:p>
          <a:p>
            <a:pPr marL="285750" indent="-285750">
              <a:buFont typeface="Wingdings" panose="05000000000000000000" pitchFamily="2" charset="2"/>
              <a:buChar char="q"/>
            </a:pPr>
            <a:endParaRPr lang="en-US" sz="2800" dirty="0"/>
          </a:p>
          <a:p>
            <a:pPr marL="285750" indent="-285750">
              <a:buFont typeface="Wingdings" panose="05000000000000000000" pitchFamily="2" charset="2"/>
              <a:buChar char="q"/>
            </a:pPr>
            <a:r>
              <a:rPr lang="en-US" sz="2800" dirty="0"/>
              <a:t>Ethnocentrism (Shan et al., 2020; Patrick, 2020)</a:t>
            </a:r>
            <a:endParaRPr lang="en-NG" sz="2800" dirty="0"/>
          </a:p>
          <a:p>
            <a:endParaRPr lang="en-US" dirty="0"/>
          </a:p>
        </p:txBody>
      </p:sp>
      <p:sp>
        <p:nvSpPr>
          <p:cNvPr id="49" name="Text Placeholder 3">
            <a:extLst>
              <a:ext uri="{FF2B5EF4-FFF2-40B4-BE49-F238E27FC236}">
                <a16:creationId xmlns:a16="http://schemas.microsoft.com/office/drawing/2014/main" id="{551AB784-1FFB-9DE0-F07A-1089ACBF36A1}"/>
              </a:ext>
            </a:extLst>
          </p:cNvPr>
          <p:cNvSpPr txBox="1">
            <a:spLocks/>
          </p:cNvSpPr>
          <p:nvPr/>
        </p:nvSpPr>
        <p:spPr>
          <a:xfrm>
            <a:off x="11184769" y="13396858"/>
            <a:ext cx="9461936" cy="2803836"/>
          </a:xfrm>
          <a:prstGeom prst="rect">
            <a:avLst/>
          </a:prstGeom>
          <a:noFill/>
        </p:spPr>
        <p:txBody>
          <a:bodyPr wrap="square"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Literature review</a:t>
            </a:r>
          </a:p>
          <a:p>
            <a:r>
              <a:rPr lang="en-US" dirty="0"/>
              <a:t>The progressive/on-going review of literature </a:t>
            </a:r>
          </a:p>
          <a:p>
            <a:r>
              <a:rPr lang="en-US" dirty="0"/>
              <a:t>on this topic is divided into 4 themes</a:t>
            </a:r>
          </a:p>
          <a:p>
            <a:endParaRPr lang="en-US" dirty="0"/>
          </a:p>
        </p:txBody>
      </p:sp>
      <p:sp>
        <p:nvSpPr>
          <p:cNvPr id="47" name="Text Placeholder 3">
            <a:extLst>
              <a:ext uri="{FF2B5EF4-FFF2-40B4-BE49-F238E27FC236}">
                <a16:creationId xmlns:a16="http://schemas.microsoft.com/office/drawing/2014/main" id="{1B690056-B600-42A1-49C6-91DF1A1EC990}"/>
              </a:ext>
            </a:extLst>
          </p:cNvPr>
          <p:cNvSpPr txBox="1">
            <a:spLocks/>
          </p:cNvSpPr>
          <p:nvPr/>
        </p:nvSpPr>
        <p:spPr>
          <a:xfrm>
            <a:off x="11070299" y="16176339"/>
            <a:ext cx="10050462" cy="754045"/>
          </a:xfrm>
          <a:prstGeom prst="rect">
            <a:avLst/>
          </a:prstGeom>
          <a:noFill/>
        </p:spPr>
        <p:txBody>
          <a:bodyPr wrap="square"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Efforts by Universities</a:t>
            </a:r>
          </a:p>
        </p:txBody>
      </p:sp>
      <p:sp>
        <p:nvSpPr>
          <p:cNvPr id="48" name="Text Placeholder 14">
            <a:extLst>
              <a:ext uri="{FF2B5EF4-FFF2-40B4-BE49-F238E27FC236}">
                <a16:creationId xmlns:a16="http://schemas.microsoft.com/office/drawing/2014/main" id="{D10AB989-08D0-AEF2-7963-6D0049FCD339}"/>
              </a:ext>
            </a:extLst>
          </p:cNvPr>
          <p:cNvSpPr txBox="1">
            <a:spLocks/>
          </p:cNvSpPr>
          <p:nvPr/>
        </p:nvSpPr>
        <p:spPr>
          <a:xfrm>
            <a:off x="10818672" y="17032785"/>
            <a:ext cx="10056813" cy="4856692"/>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285750" indent="-285750">
              <a:buFont typeface="Wingdings" panose="05000000000000000000" pitchFamily="2" charset="2"/>
              <a:buChar char="q"/>
            </a:pPr>
            <a:r>
              <a:rPr lang="en-US" sz="2800" dirty="0">
                <a:solidFill>
                  <a:schemeClr val="tx1"/>
                </a:solidFill>
              </a:rPr>
              <a:t>Providing high-quality educational opportunities</a:t>
            </a:r>
          </a:p>
          <a:p>
            <a:pPr marL="285750" indent="-285750">
              <a:buFont typeface="Wingdings" panose="05000000000000000000" pitchFamily="2" charset="2"/>
              <a:buChar char="q"/>
            </a:pPr>
            <a:endParaRPr lang="en-US" sz="2800" dirty="0">
              <a:solidFill>
                <a:schemeClr val="tx1"/>
              </a:solidFill>
            </a:endParaRPr>
          </a:p>
          <a:p>
            <a:pPr marL="285750" indent="-285750">
              <a:buFont typeface="Wingdings" panose="05000000000000000000" pitchFamily="2" charset="2"/>
              <a:buChar char="q"/>
            </a:pPr>
            <a:r>
              <a:rPr lang="en-US" sz="2800" dirty="0">
                <a:solidFill>
                  <a:schemeClr val="tx1"/>
                </a:solidFill>
              </a:rPr>
              <a:t>Offering sociocultural contexts and programs to encourage student participation</a:t>
            </a:r>
          </a:p>
          <a:p>
            <a:pPr marL="285750" indent="-285750">
              <a:buFont typeface="Wingdings" panose="05000000000000000000" pitchFamily="2" charset="2"/>
              <a:buChar char="q"/>
            </a:pPr>
            <a:endParaRPr lang="en-US" sz="2800" dirty="0">
              <a:solidFill>
                <a:schemeClr val="tx1"/>
              </a:solidFill>
            </a:endParaRPr>
          </a:p>
          <a:p>
            <a:pPr marL="285750" indent="-285750">
              <a:buFont typeface="Wingdings" panose="05000000000000000000" pitchFamily="2" charset="2"/>
              <a:buChar char="q"/>
            </a:pPr>
            <a:r>
              <a:rPr lang="en-US" sz="2800" dirty="0">
                <a:solidFill>
                  <a:schemeClr val="tx1"/>
                </a:solidFill>
              </a:rPr>
              <a:t>Aiming to help international students settle in and mitigate culture shock and loneliness</a:t>
            </a:r>
          </a:p>
          <a:p>
            <a:endParaRPr lang="en-US" sz="2800" dirty="0">
              <a:solidFill>
                <a:schemeClr val="tx1"/>
              </a:solidFill>
            </a:endParaRPr>
          </a:p>
          <a:p>
            <a:r>
              <a:rPr lang="en-US" sz="2800" dirty="0">
                <a:solidFill>
                  <a:schemeClr val="tx1"/>
                </a:solidFill>
              </a:rPr>
              <a:t> (Marangell, 2023; Patrick, 2020; Kamm, Liebig, &amp; Boffi, 2022)</a:t>
            </a:r>
            <a:endParaRPr lang="en-NG" sz="2800" dirty="0">
              <a:solidFill>
                <a:schemeClr val="tx1"/>
              </a:solidFill>
            </a:endParaRPr>
          </a:p>
        </p:txBody>
      </p:sp>
      <p:sp>
        <p:nvSpPr>
          <p:cNvPr id="43" name="Text Placeholder 3">
            <a:extLst>
              <a:ext uri="{FF2B5EF4-FFF2-40B4-BE49-F238E27FC236}">
                <a16:creationId xmlns:a16="http://schemas.microsoft.com/office/drawing/2014/main" id="{8C3FED76-22FC-0F46-C19F-F9F1DA5359E6}"/>
              </a:ext>
            </a:extLst>
          </p:cNvPr>
          <p:cNvSpPr txBox="1">
            <a:spLocks/>
          </p:cNvSpPr>
          <p:nvPr/>
        </p:nvSpPr>
        <p:spPr>
          <a:xfrm>
            <a:off x="622545" y="24271965"/>
            <a:ext cx="10050462" cy="1323431"/>
          </a:xfrm>
          <a:prstGeom prst="rect">
            <a:avLst/>
          </a:prstGeom>
          <a:noFill/>
        </p:spPr>
        <p:txBody>
          <a:bodyPr wrap="square"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Culture Shock and its Impact on International Students</a:t>
            </a:r>
          </a:p>
        </p:txBody>
      </p:sp>
      <p:sp>
        <p:nvSpPr>
          <p:cNvPr id="44" name="Text Placeholder 14">
            <a:extLst>
              <a:ext uri="{FF2B5EF4-FFF2-40B4-BE49-F238E27FC236}">
                <a16:creationId xmlns:a16="http://schemas.microsoft.com/office/drawing/2014/main" id="{2F6F1134-DC55-9CDE-945D-E6D02879A3C4}"/>
              </a:ext>
            </a:extLst>
          </p:cNvPr>
          <p:cNvSpPr txBox="1">
            <a:spLocks/>
          </p:cNvSpPr>
          <p:nvPr/>
        </p:nvSpPr>
        <p:spPr>
          <a:xfrm>
            <a:off x="461787" y="25606028"/>
            <a:ext cx="10056813" cy="4942869"/>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buFont typeface="Wingdings" panose="05000000000000000000" pitchFamily="2" charset="2"/>
              <a:buChar char="q"/>
            </a:pPr>
            <a:r>
              <a:rPr lang="en-US" sz="2800" dirty="0">
                <a:solidFill>
                  <a:schemeClr val="tx1"/>
                </a:solidFill>
                <a:effectLst/>
              </a:rPr>
              <a:t>Academic challenges, </a:t>
            </a:r>
          </a:p>
          <a:p>
            <a:pPr>
              <a:buFont typeface="Wingdings" panose="05000000000000000000" pitchFamily="2" charset="2"/>
              <a:buChar char="q"/>
            </a:pPr>
            <a:r>
              <a:rPr lang="en-US" sz="2800" dirty="0">
                <a:solidFill>
                  <a:schemeClr val="tx1"/>
                </a:solidFill>
                <a:effectLst/>
              </a:rPr>
              <a:t>social isolation, and </a:t>
            </a:r>
          </a:p>
          <a:p>
            <a:pPr>
              <a:buFont typeface="Wingdings" panose="05000000000000000000" pitchFamily="2" charset="2"/>
              <a:buChar char="q"/>
            </a:pPr>
            <a:r>
              <a:rPr lang="en-US" sz="2800" dirty="0">
                <a:solidFill>
                  <a:schemeClr val="tx1"/>
                </a:solidFill>
                <a:effectLst/>
              </a:rPr>
              <a:t>Cultural adjustment    </a:t>
            </a:r>
          </a:p>
          <a:p>
            <a:pPr>
              <a:buFont typeface="Wingdings" panose="05000000000000000000" pitchFamily="2" charset="2"/>
              <a:buChar char="q"/>
            </a:pPr>
            <a:r>
              <a:rPr lang="en-US" sz="2800" dirty="0">
                <a:solidFill>
                  <a:schemeClr val="tx1"/>
                </a:solidFill>
                <a:effectLst/>
              </a:rPr>
              <a:t>Communication with professors, classmates, and staff    </a:t>
            </a:r>
          </a:p>
          <a:p>
            <a:pPr>
              <a:buFont typeface="Wingdings" panose="05000000000000000000" pitchFamily="2" charset="2"/>
              <a:buChar char="q"/>
            </a:pPr>
            <a:r>
              <a:rPr lang="en-US" sz="2800" dirty="0">
                <a:solidFill>
                  <a:schemeClr val="tx1"/>
                </a:solidFill>
                <a:effectLst/>
              </a:rPr>
              <a:t>Anxiety</a:t>
            </a:r>
          </a:p>
          <a:p>
            <a:pPr>
              <a:buFont typeface="Wingdings" panose="05000000000000000000" pitchFamily="2" charset="2"/>
              <a:buChar char="q"/>
            </a:pPr>
            <a:r>
              <a:rPr lang="en-US" sz="2800" dirty="0">
                <a:solidFill>
                  <a:schemeClr val="tx1"/>
                </a:solidFill>
                <a:effectLst/>
              </a:rPr>
              <a:t>Acculturative stress</a:t>
            </a:r>
          </a:p>
          <a:p>
            <a:pPr>
              <a:buFont typeface="Wingdings" panose="05000000000000000000" pitchFamily="2" charset="2"/>
              <a:buChar char="q"/>
            </a:pPr>
            <a:endParaRPr lang="en-US" sz="2800" dirty="0">
              <a:solidFill>
                <a:schemeClr val="tx1"/>
              </a:solidFill>
              <a:effectLst/>
            </a:endParaRPr>
          </a:p>
          <a:p>
            <a:pPr marL="36900" indent="0">
              <a:buNone/>
            </a:pPr>
            <a:r>
              <a:rPr lang="en-US" sz="2800" dirty="0">
                <a:solidFill>
                  <a:schemeClr val="tx1"/>
                </a:solidFill>
                <a:effectLst/>
              </a:rPr>
              <a:t>(Alsafar, 2015; Moshtari and Safarpour, 2024; Renc-Roe &amp; Roxå, 2014; Patrick, 2020; Kemiche, 2021)</a:t>
            </a:r>
            <a:endParaRPr lang="en-NG" sz="2800" dirty="0">
              <a:solidFill>
                <a:schemeClr val="tx1"/>
              </a:solidFill>
              <a:effectLst/>
            </a:endParaRPr>
          </a:p>
        </p:txBody>
      </p:sp>
      <p:sp>
        <p:nvSpPr>
          <p:cNvPr id="39" name="Text Placeholder 3">
            <a:extLst>
              <a:ext uri="{FF2B5EF4-FFF2-40B4-BE49-F238E27FC236}">
                <a16:creationId xmlns:a16="http://schemas.microsoft.com/office/drawing/2014/main" id="{891A3951-20CC-9D46-BF65-C546BFEC9C7A}"/>
              </a:ext>
            </a:extLst>
          </p:cNvPr>
          <p:cNvSpPr txBox="1">
            <a:spLocks/>
          </p:cNvSpPr>
          <p:nvPr/>
        </p:nvSpPr>
        <p:spPr>
          <a:xfrm>
            <a:off x="10890506" y="22371315"/>
            <a:ext cx="10050462" cy="1323431"/>
          </a:xfrm>
          <a:prstGeom prst="rect">
            <a:avLst/>
          </a:prstGeom>
          <a:noFill/>
        </p:spPr>
        <p:txBody>
          <a:bodyPr wrap="square"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Students perception - Ambiguity and Complexity of Internationalization Strategies</a:t>
            </a:r>
          </a:p>
        </p:txBody>
      </p:sp>
      <p:sp>
        <p:nvSpPr>
          <p:cNvPr id="40" name="Text Placeholder 14">
            <a:extLst>
              <a:ext uri="{FF2B5EF4-FFF2-40B4-BE49-F238E27FC236}">
                <a16:creationId xmlns:a16="http://schemas.microsoft.com/office/drawing/2014/main" id="{EF5A26D5-7EE3-FD7F-061B-605A778B4103}"/>
              </a:ext>
            </a:extLst>
          </p:cNvPr>
          <p:cNvSpPr txBox="1">
            <a:spLocks/>
          </p:cNvSpPr>
          <p:nvPr/>
        </p:nvSpPr>
        <p:spPr>
          <a:xfrm>
            <a:off x="10816414" y="24176584"/>
            <a:ext cx="10056813" cy="6149354"/>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buFont typeface="Wingdings" panose="05000000000000000000" pitchFamily="2" charset="2"/>
              <a:buChar char="q"/>
            </a:pPr>
            <a:r>
              <a:rPr lang="en-US" sz="2800" dirty="0">
                <a:solidFill>
                  <a:schemeClr val="tx1"/>
                </a:solidFill>
                <a:effectLst/>
              </a:rPr>
              <a:t>Neoliberal approach that treats internationalization of HE as a marketing strategy (Kemiche and Beighton, 2021), </a:t>
            </a:r>
          </a:p>
          <a:p>
            <a:pPr>
              <a:buFont typeface="Wingdings" panose="05000000000000000000" pitchFamily="2" charset="2"/>
              <a:buChar char="q"/>
            </a:pPr>
            <a:endParaRPr lang="en-US" sz="2800" dirty="0">
              <a:solidFill>
                <a:schemeClr val="tx1"/>
              </a:solidFill>
              <a:effectLst/>
            </a:endParaRPr>
          </a:p>
          <a:p>
            <a:pPr>
              <a:buFont typeface="Wingdings" panose="05000000000000000000" pitchFamily="2" charset="2"/>
              <a:buChar char="q"/>
            </a:pPr>
            <a:r>
              <a:rPr lang="en-US" sz="2800" dirty="0">
                <a:solidFill>
                  <a:schemeClr val="tx1"/>
                </a:solidFill>
                <a:effectLst/>
              </a:rPr>
              <a:t>Limited internationalization of the curriculum, political rhetoric than facts (Kemiche, 2021) </a:t>
            </a:r>
          </a:p>
          <a:p>
            <a:pPr>
              <a:buFont typeface="Wingdings" panose="05000000000000000000" pitchFamily="2" charset="2"/>
              <a:buChar char="q"/>
            </a:pPr>
            <a:endParaRPr lang="en-US" sz="2800" dirty="0">
              <a:solidFill>
                <a:schemeClr val="tx1"/>
              </a:solidFill>
              <a:effectLst/>
            </a:endParaRPr>
          </a:p>
          <a:p>
            <a:pPr>
              <a:buFont typeface="Wingdings" panose="05000000000000000000" pitchFamily="2" charset="2"/>
              <a:buChar char="q"/>
            </a:pPr>
            <a:r>
              <a:rPr lang="en-US" sz="2800" dirty="0">
                <a:solidFill>
                  <a:schemeClr val="tx1"/>
                </a:solidFill>
                <a:effectLst/>
              </a:rPr>
              <a:t>Gaps between the internationalization policy (Marangell, S., 2023; Mittelmeier, Slof, &amp; Rienties, 2021)</a:t>
            </a:r>
          </a:p>
          <a:p>
            <a:pPr>
              <a:buFont typeface="Wingdings" panose="05000000000000000000" pitchFamily="2" charset="2"/>
              <a:buChar char="q"/>
            </a:pPr>
            <a:endParaRPr lang="en-US" sz="2800" dirty="0">
              <a:solidFill>
                <a:schemeClr val="tx1"/>
              </a:solidFill>
              <a:effectLst/>
            </a:endParaRPr>
          </a:p>
          <a:p>
            <a:pPr>
              <a:buFont typeface="Wingdings" panose="05000000000000000000" pitchFamily="2" charset="2"/>
              <a:buChar char="q"/>
            </a:pPr>
            <a:r>
              <a:rPr lang="en-US" sz="2800" dirty="0">
                <a:solidFill>
                  <a:schemeClr val="tx1"/>
                </a:solidFill>
                <a:effectLst/>
              </a:rPr>
              <a:t>Non-specificity of internationalization strategies implemented by universities contributing to varying perceptions among international students (Mittelmeier, Slof, &amp; Rienties, 2021).</a:t>
            </a:r>
            <a:endParaRPr lang="en-NG" sz="2800" dirty="0">
              <a:solidFill>
                <a:schemeClr val="tx1"/>
              </a:solidFill>
              <a:effectLst/>
            </a:endParaRPr>
          </a:p>
        </p:txBody>
      </p:sp>
      <p:sp>
        <p:nvSpPr>
          <p:cNvPr id="45" name="Text Placeholder 3">
            <a:extLst>
              <a:ext uri="{FF2B5EF4-FFF2-40B4-BE49-F238E27FC236}">
                <a16:creationId xmlns:a16="http://schemas.microsoft.com/office/drawing/2014/main" id="{28221F5F-D474-6098-21BB-4B5D0AEA20CA}"/>
              </a:ext>
            </a:extLst>
          </p:cNvPr>
          <p:cNvSpPr txBox="1">
            <a:spLocks/>
          </p:cNvSpPr>
          <p:nvPr/>
        </p:nvSpPr>
        <p:spPr>
          <a:xfrm>
            <a:off x="21932077" y="20484402"/>
            <a:ext cx="10050462" cy="1323431"/>
          </a:xfrm>
          <a:prstGeom prst="rect">
            <a:avLst/>
          </a:prstGeom>
          <a:noFill/>
        </p:spPr>
        <p:txBody>
          <a:bodyPr wrap="square"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Effectiveness of Interventions and Support Services</a:t>
            </a:r>
          </a:p>
        </p:txBody>
      </p:sp>
      <p:sp>
        <p:nvSpPr>
          <p:cNvPr id="46" name="Text Placeholder 14">
            <a:extLst>
              <a:ext uri="{FF2B5EF4-FFF2-40B4-BE49-F238E27FC236}">
                <a16:creationId xmlns:a16="http://schemas.microsoft.com/office/drawing/2014/main" id="{85DF1B22-35B6-33A2-9A37-3F1D6F29EDAA}"/>
              </a:ext>
            </a:extLst>
          </p:cNvPr>
          <p:cNvSpPr txBox="1">
            <a:spLocks/>
          </p:cNvSpPr>
          <p:nvPr/>
        </p:nvSpPr>
        <p:spPr>
          <a:xfrm>
            <a:off x="21996727" y="21783465"/>
            <a:ext cx="10056813" cy="3822563"/>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buFont typeface="Wingdings" panose="05000000000000000000" pitchFamily="2" charset="2"/>
              <a:buChar char="q"/>
            </a:pPr>
            <a:r>
              <a:rPr lang="en-US" sz="2800" dirty="0">
                <a:solidFill>
                  <a:schemeClr val="tx1"/>
                </a:solidFill>
                <a:effectLst/>
              </a:rPr>
              <a:t>Comprehensive understanding of international students’ challenges to be addressed (Patrick, 2020)</a:t>
            </a:r>
          </a:p>
          <a:p>
            <a:pPr>
              <a:buFont typeface="Wingdings" panose="05000000000000000000" pitchFamily="2" charset="2"/>
              <a:buChar char="q"/>
            </a:pPr>
            <a:endParaRPr lang="en-US" sz="2800" dirty="0">
              <a:solidFill>
                <a:schemeClr val="tx1"/>
              </a:solidFill>
              <a:effectLst/>
            </a:endParaRPr>
          </a:p>
          <a:p>
            <a:pPr>
              <a:buFont typeface="Wingdings" panose="05000000000000000000" pitchFamily="2" charset="2"/>
              <a:buChar char="q"/>
            </a:pPr>
            <a:r>
              <a:rPr lang="en-US" sz="2800" dirty="0">
                <a:solidFill>
                  <a:schemeClr val="tx1"/>
                </a:solidFill>
                <a:effectLst/>
              </a:rPr>
              <a:t>Orientation programs serving as specific interventions (Kemichi, 2021; Moshtari and Safarpour, 2024)</a:t>
            </a:r>
          </a:p>
          <a:p>
            <a:pPr>
              <a:buFont typeface="Wingdings" panose="05000000000000000000" pitchFamily="2" charset="2"/>
              <a:buChar char="q"/>
            </a:pPr>
            <a:endParaRPr lang="en-US" sz="2800" dirty="0">
              <a:solidFill>
                <a:schemeClr val="tx1"/>
              </a:solidFill>
              <a:effectLst/>
            </a:endParaRPr>
          </a:p>
          <a:p>
            <a:pPr>
              <a:buFont typeface="Wingdings" panose="05000000000000000000" pitchFamily="2" charset="2"/>
              <a:buChar char="q"/>
            </a:pPr>
            <a:r>
              <a:rPr lang="en-US" sz="2800" dirty="0">
                <a:solidFill>
                  <a:schemeClr val="tx1"/>
                </a:solidFill>
                <a:effectLst/>
              </a:rPr>
              <a:t>Peer mentoring programs (Alsafar, 2015; Wieringa, 2023)</a:t>
            </a:r>
          </a:p>
        </p:txBody>
      </p:sp>
      <p:sp>
        <p:nvSpPr>
          <p:cNvPr id="31" name="Text Placeholder 10">
            <a:extLst>
              <a:ext uri="{FF2B5EF4-FFF2-40B4-BE49-F238E27FC236}">
                <a16:creationId xmlns:a16="http://schemas.microsoft.com/office/drawing/2014/main" id="{809FBF5F-1A3D-3FF1-4A1D-9904B5D4A24A}"/>
              </a:ext>
            </a:extLst>
          </p:cNvPr>
          <p:cNvSpPr txBox="1">
            <a:spLocks/>
          </p:cNvSpPr>
          <p:nvPr/>
        </p:nvSpPr>
        <p:spPr>
          <a:xfrm>
            <a:off x="22334246" y="13165047"/>
            <a:ext cx="10047018" cy="754045"/>
          </a:xfrm>
          <a:prstGeom prst="rect">
            <a:avLst/>
          </a:prstGeom>
          <a:noFill/>
        </p:spPr>
        <p:txBody>
          <a:bodyPr wrap="square"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Study Framework</a:t>
            </a:r>
          </a:p>
        </p:txBody>
      </p:sp>
      <p:sp>
        <p:nvSpPr>
          <p:cNvPr id="55" name="Flowchart: Connector 54">
            <a:extLst>
              <a:ext uri="{FF2B5EF4-FFF2-40B4-BE49-F238E27FC236}">
                <a16:creationId xmlns:a16="http://schemas.microsoft.com/office/drawing/2014/main" id="{A4CBAACC-27A0-2403-F0D2-7D94FB1FAA1F}"/>
              </a:ext>
            </a:extLst>
          </p:cNvPr>
          <p:cNvSpPr/>
          <p:nvPr/>
        </p:nvSpPr>
        <p:spPr>
          <a:xfrm>
            <a:off x="21382438" y="14503745"/>
            <a:ext cx="5816404" cy="5586794"/>
          </a:xfrm>
          <a:prstGeom prst="flowChartConnector">
            <a:avLst/>
          </a:prstGeom>
          <a:solidFill>
            <a:srgbClr val="C00000"/>
          </a:solidFill>
          <a:ln w="12700" cap="flat" cmpd="sng" algn="ctr">
            <a:solidFill>
              <a:srgbClr val="632423">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latin typeface="Tw Cen MT"/>
                <a:ea typeface="+mn-ea"/>
                <a:cs typeface="+mn-cs"/>
              </a:rPr>
              <a:t>Internationalization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latin typeface="Tw Cen MT"/>
                <a:ea typeface="+mn-ea"/>
                <a:cs typeface="+mn-cs"/>
              </a:rPr>
              <a:t>of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latin typeface="Tw Cen MT"/>
                <a:ea typeface="+mn-ea"/>
                <a:cs typeface="+mn-cs"/>
              </a:rPr>
              <a:t>Higher Education</a:t>
            </a:r>
            <a:endParaRPr kumimoji="0" lang="en-NG" sz="2000" b="0" i="0" u="none" strike="noStrike" kern="0" cap="none" spc="0" normalizeH="0" baseline="0" noProof="0" dirty="0">
              <a:ln>
                <a:noFill/>
              </a:ln>
              <a:solidFill>
                <a:srgbClr val="FFFFFF"/>
              </a:solidFill>
              <a:effectLst/>
              <a:uLnTx/>
              <a:uFillTx/>
              <a:latin typeface="Tw Cen MT"/>
              <a:ea typeface="+mn-ea"/>
              <a:cs typeface="+mn-cs"/>
            </a:endParaRPr>
          </a:p>
        </p:txBody>
      </p:sp>
      <p:sp>
        <p:nvSpPr>
          <p:cNvPr id="56" name="Flowchart: Connector 55">
            <a:extLst>
              <a:ext uri="{FF2B5EF4-FFF2-40B4-BE49-F238E27FC236}">
                <a16:creationId xmlns:a16="http://schemas.microsoft.com/office/drawing/2014/main" id="{038071AA-DF5B-7E22-D57A-A0EBF062CA65}"/>
              </a:ext>
            </a:extLst>
          </p:cNvPr>
          <p:cNvSpPr/>
          <p:nvPr/>
        </p:nvSpPr>
        <p:spPr>
          <a:xfrm>
            <a:off x="25899009" y="14528112"/>
            <a:ext cx="5434965" cy="5586795"/>
          </a:xfrm>
          <a:prstGeom prst="flowChartConnector">
            <a:avLst/>
          </a:prstGeom>
          <a:solidFill>
            <a:srgbClr val="C00000"/>
          </a:solidFill>
          <a:ln w="12700" cap="flat" cmpd="sng" algn="ctr">
            <a:solidFill>
              <a:srgbClr val="632423">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latin typeface="Tw Cen MT"/>
                <a:ea typeface="+mn-ea"/>
                <a:cs typeface="+mn-cs"/>
              </a:rPr>
              <a:t>   Culture Shock</a:t>
            </a:r>
            <a:endParaRPr kumimoji="0" lang="en-NG" sz="2000" b="1" i="0" u="none" strike="noStrike" kern="0" cap="none" spc="0" normalizeH="0" baseline="0" noProof="0" dirty="0">
              <a:ln>
                <a:noFill/>
              </a:ln>
              <a:solidFill>
                <a:srgbClr val="FFFFFF"/>
              </a:solidFill>
              <a:effectLst/>
              <a:uLnTx/>
              <a:uFillTx/>
              <a:latin typeface="Tw Cen MT"/>
              <a:ea typeface="+mn-ea"/>
              <a:cs typeface="+mn-cs"/>
            </a:endParaRPr>
          </a:p>
        </p:txBody>
      </p:sp>
      <p:sp>
        <p:nvSpPr>
          <p:cNvPr id="57" name="Flowchart: Connector 56">
            <a:extLst>
              <a:ext uri="{FF2B5EF4-FFF2-40B4-BE49-F238E27FC236}">
                <a16:creationId xmlns:a16="http://schemas.microsoft.com/office/drawing/2014/main" id="{2E8526AE-A04F-508E-AF6C-E9C74A9166B8}"/>
              </a:ext>
            </a:extLst>
          </p:cNvPr>
          <p:cNvSpPr/>
          <p:nvPr/>
        </p:nvSpPr>
        <p:spPr>
          <a:xfrm>
            <a:off x="25662401" y="14429857"/>
            <a:ext cx="1919290" cy="5743582"/>
          </a:xfrm>
          <a:prstGeom prst="flowChartConnector">
            <a:avLst/>
          </a:prstGeom>
          <a:solidFill>
            <a:srgbClr val="C00000"/>
          </a:solidFill>
          <a:ln w="12700" cap="flat" cmpd="sng" algn="ctr">
            <a:solidFill>
              <a:srgbClr val="632423">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latin typeface="Tw Cen MT"/>
                <a:ea typeface="+mn-ea"/>
                <a:cs typeface="+mn-cs"/>
              </a:rPr>
              <a:t>Students’ Positive Perception</a:t>
            </a:r>
            <a:endParaRPr kumimoji="0" lang="en-NG" sz="2000" b="1" i="0" u="none" strike="noStrike" kern="0" cap="none" spc="0" normalizeH="0" baseline="0" noProof="0" dirty="0">
              <a:ln>
                <a:noFill/>
              </a:ln>
              <a:solidFill>
                <a:srgbClr val="FFFFFF"/>
              </a:solidFill>
              <a:effectLst/>
              <a:uLnTx/>
              <a:uFillTx/>
              <a:latin typeface="Tw Cen MT"/>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NG" sz="2000" b="0" i="0" u="none" strike="noStrike" kern="0" cap="none" spc="0" normalizeH="0" baseline="0" noProof="0" dirty="0">
              <a:ln>
                <a:noFill/>
              </a:ln>
              <a:solidFill>
                <a:srgbClr val="FFFFFF"/>
              </a:solidFill>
              <a:effectLst/>
              <a:uLnTx/>
              <a:uFillTx/>
              <a:latin typeface="Tw Cen MT"/>
              <a:ea typeface="+mn-ea"/>
              <a:cs typeface="+mn-cs"/>
            </a:endParaRPr>
          </a:p>
        </p:txBody>
      </p:sp>
      <p:sp>
        <p:nvSpPr>
          <p:cNvPr id="58" name="Arrow: Down 57" descr="Pointer indicating students' positive perception of IoHE as a mitigation factor for culture shock ">
            <a:extLst>
              <a:ext uri="{FF2B5EF4-FFF2-40B4-BE49-F238E27FC236}">
                <a16:creationId xmlns:a16="http://schemas.microsoft.com/office/drawing/2014/main" id="{D5C4632A-B3A1-DEC8-7B38-99DA810F7024}"/>
              </a:ext>
            </a:extLst>
          </p:cNvPr>
          <p:cNvSpPr/>
          <p:nvPr/>
        </p:nvSpPr>
        <p:spPr>
          <a:xfrm rot="3367710">
            <a:off x="27261809" y="13429623"/>
            <a:ext cx="356300" cy="1269843"/>
          </a:xfrm>
          <a:prstGeom prst="downArrow">
            <a:avLst/>
          </a:prstGeom>
          <a:solidFill>
            <a:srgbClr val="C00000"/>
          </a:solidFill>
          <a:ln w="12700" cap="flat" cmpd="sng" algn="ctr">
            <a:solidFill>
              <a:srgbClr val="632423">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NG" sz="1800" b="0" i="0" u="none" strike="noStrike" kern="0" cap="none" spc="0" normalizeH="0" baseline="0" noProof="0" dirty="0">
              <a:ln>
                <a:noFill/>
              </a:ln>
              <a:solidFill>
                <a:srgbClr val="FFFFFF"/>
              </a:solidFill>
              <a:effectLst/>
              <a:uLnTx/>
              <a:uFillTx/>
              <a:latin typeface="Tw Cen MT"/>
              <a:ea typeface="+mn-ea"/>
              <a:cs typeface="+mn-cs"/>
            </a:endParaRPr>
          </a:p>
        </p:txBody>
      </p:sp>
      <p:sp>
        <p:nvSpPr>
          <p:cNvPr id="59" name="Rectangle: Rounded Corners 58">
            <a:extLst>
              <a:ext uri="{FF2B5EF4-FFF2-40B4-BE49-F238E27FC236}">
                <a16:creationId xmlns:a16="http://schemas.microsoft.com/office/drawing/2014/main" id="{A693D7BD-0F80-A683-962C-99D8717C5945}"/>
              </a:ext>
            </a:extLst>
          </p:cNvPr>
          <p:cNvSpPr/>
          <p:nvPr/>
        </p:nvSpPr>
        <p:spPr>
          <a:xfrm>
            <a:off x="28126042" y="12807719"/>
            <a:ext cx="3001211" cy="973802"/>
          </a:xfrm>
          <a:prstGeom prst="roundRect">
            <a:avLst/>
          </a:prstGeom>
          <a:solidFill>
            <a:srgbClr val="C00000"/>
          </a:solidFill>
          <a:ln w="12700" cap="flat" cmpd="sng" algn="ctr">
            <a:solidFill>
              <a:srgbClr val="632423">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latin typeface="Tw Cen MT"/>
                <a:ea typeface="+mn-ea"/>
                <a:cs typeface="+mn-cs"/>
              </a:rPr>
              <a:t>Mitigation factor</a:t>
            </a:r>
            <a:endParaRPr kumimoji="0" lang="en-NG" sz="1800" b="1" i="0" u="none" strike="noStrike" kern="0" cap="none" spc="0" normalizeH="0" baseline="0" noProof="0" dirty="0">
              <a:ln>
                <a:noFill/>
              </a:ln>
              <a:solidFill>
                <a:srgbClr val="FFFFFF"/>
              </a:solidFill>
              <a:effectLst/>
              <a:uLnTx/>
              <a:uFillTx/>
              <a:latin typeface="Tw Cen MT"/>
              <a:ea typeface="+mn-ea"/>
              <a:cs typeface="+mn-cs"/>
            </a:endParaRPr>
          </a:p>
        </p:txBody>
      </p:sp>
      <p:sp>
        <p:nvSpPr>
          <p:cNvPr id="41" name="Text Placeholder 3">
            <a:extLst>
              <a:ext uri="{FF2B5EF4-FFF2-40B4-BE49-F238E27FC236}">
                <a16:creationId xmlns:a16="http://schemas.microsoft.com/office/drawing/2014/main" id="{E7FE5026-1EB7-A3F1-BE33-6111A635CF7C}"/>
              </a:ext>
            </a:extLst>
          </p:cNvPr>
          <p:cNvSpPr txBox="1">
            <a:spLocks/>
          </p:cNvSpPr>
          <p:nvPr/>
        </p:nvSpPr>
        <p:spPr>
          <a:xfrm>
            <a:off x="22191667" y="25679904"/>
            <a:ext cx="10050462" cy="754045"/>
          </a:xfrm>
          <a:prstGeom prst="rect">
            <a:avLst/>
          </a:prstGeom>
          <a:noFill/>
        </p:spPr>
        <p:txBody>
          <a:bodyPr wrap="square" lIns="91436" tIns="91436" rIns="91436" bIns="91436" anchor="ctr" anchorCtr="0">
            <a:spAutoFit/>
          </a:bodyPr>
          <a:lstStyle>
            <a:lvl1pPr marL="0" indent="0" algn="l" defTabSz="4388900" rtl="0" eaLnBrk="1" latinLnBrk="0" hangingPunct="1">
              <a:spcBef>
                <a:spcPct val="20000"/>
              </a:spcBef>
              <a:buClr>
                <a:schemeClr val="accent1"/>
              </a:buClr>
              <a:buSzPct val="100000"/>
              <a:buFont typeface="Wingdings" pitchFamily="2" charset="2"/>
              <a:buNone/>
              <a:defRPr sz="3700" b="1" u="sng" kern="1200" baseline="0">
                <a:solidFill>
                  <a:schemeClr val="accent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dirty="0"/>
              <a:t>Summary</a:t>
            </a:r>
          </a:p>
        </p:txBody>
      </p:sp>
      <p:sp>
        <p:nvSpPr>
          <p:cNvPr id="42" name="Text Placeholder 14">
            <a:extLst>
              <a:ext uri="{FF2B5EF4-FFF2-40B4-BE49-F238E27FC236}">
                <a16:creationId xmlns:a16="http://schemas.microsoft.com/office/drawing/2014/main" id="{D16AF4F8-6BB8-2D18-C53C-38D3B44E902B}"/>
              </a:ext>
            </a:extLst>
          </p:cNvPr>
          <p:cNvSpPr txBox="1">
            <a:spLocks/>
          </p:cNvSpPr>
          <p:nvPr/>
        </p:nvSpPr>
        <p:spPr>
          <a:xfrm>
            <a:off x="21893853" y="26145251"/>
            <a:ext cx="10056813" cy="4770515"/>
          </a:xfrm>
          <a:prstGeom prst="rect">
            <a:avLst/>
          </a:prstGeom>
        </p:spPr>
        <p:txBody>
          <a:bodyPr wrap="square" lIns="228589" tIns="228589" rIns="228589" bIns="228589">
            <a:spAutoFit/>
          </a:bodyPr>
          <a:lstStyle>
            <a:lvl1pPr marL="0" indent="0" algn="l" defTabSz="4388900" rtl="0" eaLnBrk="1" latinLnBrk="0" hangingPunct="1">
              <a:spcBef>
                <a:spcPct val="20000"/>
              </a:spcBef>
              <a:buFont typeface="Arial" pitchFamily="34" charset="0"/>
              <a:buNone/>
              <a:defRPr sz="2500" kern="1200">
                <a:solidFill>
                  <a:schemeClr val="accent5">
                    <a:lumMod val="50000"/>
                  </a:schemeClr>
                </a:solidFill>
                <a:latin typeface="Times New Roman" pitchFamily="18" charset="0"/>
                <a:ea typeface="+mn-ea"/>
                <a:cs typeface="Times New Roman" pitchFamily="18" charset="0"/>
              </a:defRPr>
            </a:lvl1pPr>
            <a:lvl2pPr marL="1485825"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2pPr>
            <a:lvl3pPr marL="2057297" indent="-571471"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3pPr>
            <a:lvl4pPr marL="2685916" indent="-628619"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4pPr>
            <a:lvl5pPr marL="3143093" indent="-457177" algn="l" defTabSz="4388900" rtl="0" eaLnBrk="1" latinLnBrk="0" hangingPunct="1">
              <a:spcBef>
                <a:spcPct val="20000"/>
              </a:spcBef>
              <a:buFont typeface="Arial" pitchFamily="34" charset="0"/>
              <a:buChar char="»"/>
              <a:defRPr sz="2500" kern="1200">
                <a:solidFill>
                  <a:schemeClr val="tx1"/>
                </a:solidFill>
                <a:latin typeface="Trebuchet MS" pitchFamily="34" charset="0"/>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marL="36900" indent="0" algn="just">
              <a:buNone/>
            </a:pPr>
            <a:r>
              <a:rPr lang="en-US" sz="2800" dirty="0"/>
              <a:t>The literature reviewed highlights the importance of students' perception of internationalization in mitigating culture shock for international students. Positive perceptions, shaped by institutional support, cross-cultural interactions, and inclusive policies, contribute to students' sense of belonging and cultural competence. Future research should continue to explore the complex relationship between students' perception of internationalization and their experiences of culture shock, informing the development of effective support strategies for international students world wide.</a:t>
            </a:r>
            <a:endParaRPr lang="en-NG" sz="2800" dirty="0"/>
          </a:p>
        </p:txBody>
      </p:sp>
      <p:sp>
        <p:nvSpPr>
          <p:cNvPr id="13" name="Text Placeholder 12">
            <a:extLst>
              <a:ext uri="{FF2B5EF4-FFF2-40B4-BE49-F238E27FC236}">
                <a16:creationId xmlns:a16="http://schemas.microsoft.com/office/drawing/2014/main" id="{43E79531-0049-6141-B5CA-58A1EF687D2C}"/>
              </a:ext>
            </a:extLst>
          </p:cNvPr>
          <p:cNvSpPr>
            <a:spLocks noGrp="1"/>
          </p:cNvSpPr>
          <p:nvPr>
            <p:ph type="body" sz="quarter" idx="29"/>
          </p:nvPr>
        </p:nvSpPr>
        <p:spPr>
          <a:xfrm>
            <a:off x="32960405" y="10119205"/>
            <a:ext cx="10047018" cy="754045"/>
          </a:xfrm>
        </p:spPr>
        <p:txBody>
          <a:bodyPr/>
          <a:lstStyle/>
          <a:p>
            <a:r>
              <a:rPr lang="en-US" dirty="0"/>
              <a:t>References</a:t>
            </a:r>
          </a:p>
        </p:txBody>
      </p:sp>
      <p:sp>
        <p:nvSpPr>
          <p:cNvPr id="14" name="Text Placeholder 13">
            <a:extLst>
              <a:ext uri="{FF2B5EF4-FFF2-40B4-BE49-F238E27FC236}">
                <a16:creationId xmlns:a16="http://schemas.microsoft.com/office/drawing/2014/main" id="{D746C96D-B21A-EA44-A733-07A4BF375FD4}"/>
              </a:ext>
            </a:extLst>
          </p:cNvPr>
          <p:cNvSpPr>
            <a:spLocks noGrp="1"/>
          </p:cNvSpPr>
          <p:nvPr>
            <p:ph type="body" sz="quarter" idx="30"/>
          </p:nvPr>
        </p:nvSpPr>
        <p:spPr>
          <a:xfrm>
            <a:off x="32765484" y="10873250"/>
            <a:ext cx="10052050" cy="21291960"/>
          </a:xfrm>
        </p:spPr>
        <p:txBody>
          <a:bodyPr/>
          <a:lstStyle/>
          <a:p>
            <a:r>
              <a:rPr lang="en-US" sz="2400" dirty="0">
                <a:solidFill>
                  <a:schemeClr val="tx1"/>
                </a:solidFill>
              </a:rPr>
              <a:t>ALSAFAR, T., 2015. The influence of a peer mentor program for international students on domestic peer mentors and their intercultural development (Doctoral dissertation, Memorial University of Newfoundland).</a:t>
            </a:r>
          </a:p>
          <a:p>
            <a:endParaRPr lang="en-US" sz="2400" dirty="0">
              <a:solidFill>
                <a:schemeClr val="tx1"/>
              </a:solidFill>
            </a:endParaRPr>
          </a:p>
          <a:p>
            <a:r>
              <a:rPr lang="en-US" sz="2400" dirty="0">
                <a:solidFill>
                  <a:schemeClr val="tx1"/>
                </a:solidFill>
              </a:rPr>
              <a:t>BERRY, J. W. 2017. Theories and models of acculturation. The Oxford handbook of acculturation and health, 15-28.</a:t>
            </a:r>
          </a:p>
          <a:p>
            <a:endParaRPr lang="en-US" sz="2400" dirty="0">
              <a:solidFill>
                <a:schemeClr val="tx1"/>
              </a:solidFill>
            </a:endParaRPr>
          </a:p>
          <a:p>
            <a:r>
              <a:rPr lang="en-US" sz="2400" dirty="0">
                <a:solidFill>
                  <a:schemeClr val="tx1"/>
                </a:solidFill>
              </a:rPr>
              <a:t>BUCKNER, E. AND STEIN, S., 2020. What counts as internationalization? Deconstructing the internationalization imperative. Journal of Studies in International Education, 24(2), pp.151-166.</a:t>
            </a:r>
          </a:p>
          <a:p>
            <a:endParaRPr lang="en-US" sz="2400" dirty="0">
              <a:solidFill>
                <a:schemeClr val="tx1"/>
              </a:solidFill>
            </a:endParaRPr>
          </a:p>
          <a:p>
            <a:r>
              <a:rPr lang="en-US" sz="2400" dirty="0">
                <a:solidFill>
                  <a:schemeClr val="tx1"/>
                </a:solidFill>
              </a:rPr>
              <a:t>KAMM, E., LIEBIG, T., &amp; BOFFI, G. 2022. Retention and economic impact of international students in the OECD. In International migration outlook 2022 (pp. 179-206). Paris: OECD. doi:10.1787/30fe16d2-en</a:t>
            </a:r>
          </a:p>
          <a:p>
            <a:endParaRPr lang="en-US" sz="2400" dirty="0">
              <a:solidFill>
                <a:schemeClr val="tx1"/>
              </a:solidFill>
            </a:endParaRPr>
          </a:p>
          <a:p>
            <a:r>
              <a:rPr lang="en-US" sz="2400" dirty="0">
                <a:solidFill>
                  <a:schemeClr val="tx1"/>
                </a:solidFill>
              </a:rPr>
              <a:t>KEMICHE, Z., 2021. Internationalisation of higher education: lived experiences of international students and perspectives on the global university. Canterbury Christ Church University (United Kingdom).</a:t>
            </a:r>
          </a:p>
          <a:p>
            <a:endParaRPr lang="en-US" sz="2400" dirty="0">
              <a:solidFill>
                <a:schemeClr val="tx1"/>
              </a:solidFill>
            </a:endParaRPr>
          </a:p>
          <a:p>
            <a:r>
              <a:rPr lang="en-US" sz="2400" dirty="0">
                <a:solidFill>
                  <a:schemeClr val="tx1"/>
                </a:solidFill>
              </a:rPr>
              <a:t>KEMICHE, Z. AND BEIGHTON, C., 2021. " It’s like very white-winged”: students’ perceptions of the image and reality of Internationalization in UK Higher Education. Journal for Critical Education Policy Studies, 19(1).</a:t>
            </a:r>
          </a:p>
          <a:p>
            <a:endParaRPr lang="en-US" sz="2400" dirty="0">
              <a:solidFill>
                <a:schemeClr val="tx1"/>
              </a:solidFill>
            </a:endParaRPr>
          </a:p>
          <a:p>
            <a:r>
              <a:rPr lang="en-US" sz="2400" dirty="0">
                <a:solidFill>
                  <a:schemeClr val="tx1"/>
                </a:solidFill>
              </a:rPr>
              <a:t>MARANGELL, S., 2023. Exploring students’ experiences of an internationalized university through a person-in-context lens. Journal of Comparative &amp; International Higher Education, 15(2), pp.134-165.</a:t>
            </a:r>
          </a:p>
          <a:p>
            <a:endParaRPr lang="en-US" sz="2400" dirty="0">
              <a:solidFill>
                <a:schemeClr val="tx1"/>
              </a:solidFill>
            </a:endParaRPr>
          </a:p>
          <a:p>
            <a:r>
              <a:rPr lang="en-US" sz="2400" dirty="0">
                <a:solidFill>
                  <a:schemeClr val="tx1"/>
                </a:solidFill>
              </a:rPr>
              <a:t>MITTELMEIER, J., SLOF, B. AND RIENTIES, B., 2021. Students’ perspectives on curriculum internationalization policies in transition: Insights from a master’s degree programme in the Netherlands. Innovations in Education and Teaching International, 58(1), pp.107-119.</a:t>
            </a:r>
          </a:p>
          <a:p>
            <a:endParaRPr lang="en-US" sz="2400" dirty="0">
              <a:solidFill>
                <a:schemeClr val="tx1"/>
              </a:solidFill>
            </a:endParaRPr>
          </a:p>
          <a:p>
            <a:r>
              <a:rPr lang="en-US" sz="2400" dirty="0">
                <a:solidFill>
                  <a:schemeClr val="tx1"/>
                </a:solidFill>
              </a:rPr>
              <a:t>MOSHTARI, M. AND SAFARPOUR, A., 2024. Challenges and strategies for the internationalization of higher education in low-income East African countries. Higher Education, 87(1), pp.89-109.</a:t>
            </a:r>
          </a:p>
          <a:p>
            <a:endParaRPr lang="en-US" sz="2400" dirty="0">
              <a:solidFill>
                <a:schemeClr val="tx1"/>
              </a:solidFill>
            </a:endParaRPr>
          </a:p>
          <a:p>
            <a:r>
              <a:rPr lang="en-US" sz="2400" dirty="0">
                <a:solidFill>
                  <a:schemeClr val="tx1"/>
                </a:solidFill>
              </a:rPr>
              <a:t>PATRICK, O.B., 2020. Effects and Remedies of Culture Shock on Higher Education Students in China. European Journal of Research and Reflection in Educational Sciences Vol, 8(12).</a:t>
            </a:r>
          </a:p>
          <a:p>
            <a:endParaRPr lang="en-US" sz="2400" dirty="0">
              <a:solidFill>
                <a:schemeClr val="tx1"/>
              </a:solidFill>
            </a:endParaRPr>
          </a:p>
          <a:p>
            <a:r>
              <a:rPr lang="en-US" sz="2400" dirty="0">
                <a:solidFill>
                  <a:schemeClr val="tx1"/>
                </a:solidFill>
              </a:rPr>
              <a:t>RENC-ROE, J. &amp; ROXÅ, T. 2014. The internationalization of a university as local practices: A case study. Education Inquiry, 5, 24048.</a:t>
            </a:r>
          </a:p>
          <a:p>
            <a:endParaRPr lang="en-US" sz="2400" dirty="0">
              <a:solidFill>
                <a:schemeClr val="tx1"/>
              </a:solidFill>
            </a:endParaRPr>
          </a:p>
          <a:p>
            <a:r>
              <a:rPr lang="en-US" sz="2400" dirty="0">
                <a:solidFill>
                  <a:schemeClr val="tx1"/>
                </a:solidFill>
              </a:rPr>
              <a:t>TIGHT, M., 2021. Globalization and internationalization as frameworks for higher education research. Research Papers in Education, 36(1), pp.52-74.</a:t>
            </a:r>
          </a:p>
          <a:p>
            <a:endParaRPr lang="en-US" sz="2400" dirty="0">
              <a:solidFill>
                <a:schemeClr val="tx1"/>
              </a:solidFill>
            </a:endParaRPr>
          </a:p>
          <a:p>
            <a:r>
              <a:rPr lang="en-US" sz="2400" dirty="0">
                <a:solidFill>
                  <a:schemeClr val="tx1"/>
                </a:solidFill>
              </a:rPr>
              <a:t>WIERINGA, T.M., 2023. Facilitating Sense of Belonging for Collectivist International Students: Intervention Strategy Utilizing Peer Support.</a:t>
            </a:r>
          </a:p>
          <a:p>
            <a:endParaRPr lang="en-US" sz="2400" dirty="0">
              <a:solidFill>
                <a:schemeClr val="tx1"/>
              </a:solidFill>
            </a:endParaRPr>
          </a:p>
          <a:p>
            <a:endParaRPr lang="en-US" sz="2400" dirty="0">
              <a:solidFill>
                <a:schemeClr val="tx1"/>
              </a:solidFill>
            </a:endParaRPr>
          </a:p>
          <a:p>
            <a:endParaRPr lang="en-US" sz="2400" dirty="0">
              <a:solidFill>
                <a:schemeClr val="tx1"/>
              </a:solidFill>
            </a:endParaRPr>
          </a:p>
        </p:txBody>
      </p:sp>
    </p:spTree>
    <p:extLst>
      <p:ext uri="{BB962C8B-B14F-4D97-AF65-F5344CB8AC3E}">
        <p14:creationId xmlns:p14="http://schemas.microsoft.com/office/powerpoint/2010/main" val="3727187881"/>
      </p:ext>
    </p:extLst>
  </p:cSld>
  <p:clrMapOvr>
    <a:masterClrMapping/>
  </p:clrMapOvr>
</p:sld>
</file>

<file path=ppt/theme/theme1.xml><?xml version="1.0" encoding="utf-8"?>
<a:theme xmlns:a="http://schemas.openxmlformats.org/drawingml/2006/main" name="36x48-Templat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Without guides">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2131</TotalTime>
  <Words>1274</Words>
  <Application>Microsoft Office PowerPoint</Application>
  <PresentationFormat>Custom</PresentationFormat>
  <Paragraphs>104</Paragraphs>
  <Slides>1</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vt:i4>
      </vt:variant>
    </vt:vector>
  </HeadingPairs>
  <TitlesOfParts>
    <vt:vector size="10" baseType="lpstr">
      <vt:lpstr>DengXian</vt:lpstr>
      <vt:lpstr>Arial</vt:lpstr>
      <vt:lpstr>Calibri</vt:lpstr>
      <vt:lpstr>Times New Roman</vt:lpstr>
      <vt:lpstr>Trebuchet MS</vt:lpstr>
      <vt:lpstr>Tw Cen MT</vt:lpstr>
      <vt:lpstr>Wingdings</vt:lpstr>
      <vt:lpstr>36x48-Template</vt:lpstr>
      <vt:lpstr>Without guides</vt:lpstr>
      <vt:lpstr>PowerPoint Presentation</vt:lpstr>
    </vt:vector>
  </TitlesOfParts>
  <Manager>A. Kotoulas</Manager>
  <Company>Canterbury Media Services, Inc.</Company>
  <LinksUpToDate>false</LinksUpToDate>
  <SharedDoc>false</SharedDoc>
  <HyperlinkBase>https://www.posterpresentations.com/free-poster-templates.html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PowerPoint Presentation</dc:title>
  <dc:subject>Research poster presentation template</dc:subject>
  <dc:creator>PosterPresentations.com</dc:creator>
  <cp:keywords>36x48 Powerpoint poster template, scientific poster template, research poster template</cp:keywords>
  <dc:description>This template is the property of PosterPresentations.com. You are free to modify and print the template as needed, as long as the PosterPresentations.com watermark at the bottom left of the page is visible. Call us if you need help with this poster template. 1-866-649-3004 (c)PosterPresentations.com</dc:description>
  <cp:lastModifiedBy>Esther Byrom</cp:lastModifiedBy>
  <cp:revision>75</cp:revision>
  <dcterms:created xsi:type="dcterms:W3CDTF">2012-02-03T19:11:35Z</dcterms:created>
  <dcterms:modified xsi:type="dcterms:W3CDTF">2024-06-13T15:46:13Z</dcterms:modified>
  <cp:category>Research poster templates</cp:category>
</cp:coreProperties>
</file>