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59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12" autoAdjust="0"/>
  </p:normalViewPr>
  <p:slideViewPr>
    <p:cSldViewPr snapToGrid="0">
      <p:cViewPr varScale="1">
        <p:scale>
          <a:sx n="22" d="100"/>
          <a:sy n="22" d="100"/>
        </p:scale>
        <p:origin x="166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ku\Documents\working%20fil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wku\Documents\working%20fil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wku\Documents\working%20fil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wku\Documents\working%20file.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r>
              <a:rPr lang="en-US" sz="4000" b="1" dirty="0">
                <a:solidFill>
                  <a:schemeClr val="bg1">
                    <a:lumMod val="95000"/>
                  </a:schemeClr>
                </a:solidFill>
              </a:rPr>
              <a:t>Visa Requirements</a:t>
            </a: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endParaRPr lang="en-US"/>
        </a:p>
      </c:txPr>
    </c:title>
    <c:autoTitleDeleted val="0"/>
    <c:plotArea>
      <c:layout>
        <c:manualLayout>
          <c:layoutTarget val="inner"/>
          <c:xMode val="edge"/>
          <c:yMode val="edge"/>
          <c:x val="9.9930664916885389E-2"/>
          <c:y val="0.17581036745406825"/>
          <c:w val="0.86951377952755904"/>
          <c:h val="0.65763852435112269"/>
        </c:manualLayout>
      </c:layout>
      <c:lineChart>
        <c:grouping val="standard"/>
        <c:varyColors val="0"/>
        <c:ser>
          <c:idx val="0"/>
          <c:order val="0"/>
          <c:tx>
            <c:strRef>
              <c:f>Sheet1!$G$9</c:f>
              <c:strCache>
                <c:ptCount val="1"/>
                <c:pt idx="0">
                  <c:v>Working class</c:v>
                </c:pt>
              </c:strCache>
            </c:strRef>
          </c:tx>
          <c:spPr>
            <a:ln w="63500" cap="rnd">
              <a:solidFill>
                <a:schemeClr val="accent6">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Sheet1!$H$9:$J$9</c:f>
              <c:numCache>
                <c:formatCode>General</c:formatCode>
                <c:ptCount val="3"/>
                <c:pt idx="0">
                  <c:v>2.77</c:v>
                </c:pt>
                <c:pt idx="1">
                  <c:v>2.66</c:v>
                </c:pt>
                <c:pt idx="2">
                  <c:v>2.52</c:v>
                </c:pt>
              </c:numCache>
            </c:numRef>
          </c:val>
          <c:smooth val="0"/>
          <c:extLst>
            <c:ext xmlns:c16="http://schemas.microsoft.com/office/drawing/2014/chart" uri="{C3380CC4-5D6E-409C-BE32-E72D297353CC}">
              <c16:uniqueId val="{00000000-528F-4F11-8015-A4B1DDFAD93E}"/>
            </c:ext>
          </c:extLst>
        </c:ser>
        <c:ser>
          <c:idx val="1"/>
          <c:order val="1"/>
          <c:tx>
            <c:strRef>
              <c:f>Sheet1!$G$10</c:f>
              <c:strCache>
                <c:ptCount val="1"/>
                <c:pt idx="0">
                  <c:v>Mddle class</c:v>
                </c:pt>
              </c:strCache>
            </c:strRef>
          </c:tx>
          <c:spPr>
            <a:ln w="63500" cap="rnd">
              <a:solidFill>
                <a:schemeClr val="accent4">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Sheet1!$H$10:$J$10</c:f>
              <c:numCache>
                <c:formatCode>General</c:formatCode>
                <c:ptCount val="3"/>
                <c:pt idx="0">
                  <c:v>2.39</c:v>
                </c:pt>
                <c:pt idx="1">
                  <c:v>2.3199999999999998</c:v>
                </c:pt>
                <c:pt idx="2">
                  <c:v>2.29</c:v>
                </c:pt>
              </c:numCache>
            </c:numRef>
          </c:val>
          <c:smooth val="0"/>
          <c:extLst>
            <c:ext xmlns:c16="http://schemas.microsoft.com/office/drawing/2014/chart" uri="{C3380CC4-5D6E-409C-BE32-E72D297353CC}">
              <c16:uniqueId val="{00000001-528F-4F11-8015-A4B1DDFAD93E}"/>
            </c:ext>
          </c:extLst>
        </c:ser>
        <c:ser>
          <c:idx val="2"/>
          <c:order val="2"/>
          <c:tx>
            <c:strRef>
              <c:f>Sheet1!$G$11</c:f>
              <c:strCache>
                <c:ptCount val="1"/>
                <c:pt idx="0">
                  <c:v>Upper class</c:v>
                </c:pt>
              </c:strCache>
            </c:strRef>
          </c:tx>
          <c:spPr>
            <a:ln w="63500" cap="rnd">
              <a:solidFill>
                <a:schemeClr val="accent2">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Sheet1!$H$11:$J$11</c:f>
              <c:numCache>
                <c:formatCode>General</c:formatCode>
                <c:ptCount val="3"/>
                <c:pt idx="0">
                  <c:v>2.25</c:v>
                </c:pt>
                <c:pt idx="1">
                  <c:v>2.25</c:v>
                </c:pt>
                <c:pt idx="2">
                  <c:v>2.1749999999999998</c:v>
                </c:pt>
              </c:numCache>
            </c:numRef>
          </c:val>
          <c:smooth val="0"/>
          <c:extLst>
            <c:ext xmlns:c16="http://schemas.microsoft.com/office/drawing/2014/chart" uri="{C3380CC4-5D6E-409C-BE32-E72D297353CC}">
              <c16:uniqueId val="{00000002-528F-4F11-8015-A4B1DDFAD93E}"/>
            </c:ext>
          </c:extLst>
        </c:ser>
        <c:dLbls>
          <c:showLegendKey val="0"/>
          <c:showVal val="0"/>
          <c:showCatName val="0"/>
          <c:showSerName val="0"/>
          <c:showPercent val="0"/>
          <c:showBubbleSize val="0"/>
        </c:dLbls>
        <c:smooth val="0"/>
        <c:axId val="1071489072"/>
        <c:axId val="1071498640"/>
      </c:lineChart>
      <c:catAx>
        <c:axId val="1071489072"/>
        <c:scaling>
          <c:orientation val="minMax"/>
        </c:scaling>
        <c:delete val="1"/>
        <c:axPos val="b"/>
        <c:title>
          <c:tx>
            <c:rich>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a:solidFill>
                      <a:schemeClr val="bg1">
                        <a:lumMod val="95000"/>
                      </a:schemeClr>
                    </a:solidFill>
                  </a:rPr>
                  <a:t>Pre-Migration</a:t>
                </a:r>
                <a:r>
                  <a:rPr lang="en-US" sz="4000" baseline="0">
                    <a:solidFill>
                      <a:schemeClr val="bg1">
                        <a:lumMod val="95000"/>
                      </a:schemeClr>
                    </a:solidFill>
                  </a:rPr>
                  <a:t> Process</a:t>
                </a:r>
                <a:endParaRPr lang="en-US" sz="4000">
                  <a:solidFill>
                    <a:schemeClr val="bg1">
                      <a:lumMod val="95000"/>
                    </a:schemeClr>
                  </a:solidFill>
                </a:endParaRPr>
              </a:p>
            </c:rich>
          </c:tx>
          <c:overlay val="0"/>
          <c:spPr>
            <a:noFill/>
            <a:ln>
              <a:noFill/>
            </a:ln>
            <a:effectLst/>
          </c:spPr>
          <c:txPr>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none"/>
        <c:minorTickMark val="none"/>
        <c:tickLblPos val="nextTo"/>
        <c:crossAx val="1071498640"/>
        <c:crosses val="autoZero"/>
        <c:auto val="1"/>
        <c:lblAlgn val="ctr"/>
        <c:lblOffset val="100"/>
        <c:noMultiLvlLbl val="0"/>
      </c:catAx>
      <c:valAx>
        <c:axId val="1071498640"/>
        <c:scaling>
          <c:orientation val="minMax"/>
          <c:max val="3"/>
          <c:min val="2"/>
        </c:scaling>
        <c:delete val="1"/>
        <c:axPos val="l"/>
        <c:majorGridlines>
          <c:spPr>
            <a:ln w="9525" cap="flat" cmpd="sng" algn="ctr">
              <a:solidFill>
                <a:schemeClr val="bg2">
                  <a:lumMod val="50000"/>
                </a:schemeClr>
              </a:solidFill>
              <a:round/>
            </a:ln>
            <a:effectLst/>
          </c:spPr>
        </c:majorGridlines>
        <c:title>
          <c:tx>
            <c:rich>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dirty="0">
                    <a:solidFill>
                      <a:schemeClr val="bg1">
                        <a:lumMod val="95000"/>
                      </a:schemeClr>
                    </a:solidFill>
                  </a:rPr>
                  <a:t>Difficulty</a:t>
                </a:r>
              </a:p>
            </c:rich>
          </c:tx>
          <c:overlay val="0"/>
          <c:spPr>
            <a:noFill/>
            <a:ln>
              <a:noFill/>
            </a:ln>
            <a:effectLst/>
          </c:spPr>
          <c:txPr>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none"/>
        <c:minorTickMark val="none"/>
        <c:tickLblPos val="nextTo"/>
        <c:crossAx val="1071489072"/>
        <c:crosses val="autoZero"/>
        <c:crossBetween val="between"/>
        <c:majorUnit val="1"/>
      </c:valAx>
      <c:spPr>
        <a:noFill/>
        <a:ln>
          <a:noFill/>
        </a:ln>
        <a:effectLst/>
      </c:spPr>
    </c:plotArea>
    <c:plotVisOnly val="1"/>
    <c:dispBlanksAs val="gap"/>
    <c:showDLblsOverMax val="0"/>
  </c:chart>
  <c:spPr>
    <a:solidFill>
      <a:schemeClr val="tx1"/>
    </a:solidFill>
    <a:ln w="9525" cap="flat" cmpd="sng" algn="ctr">
      <a:solidFill>
        <a:schemeClr val="tx1">
          <a:lumMod val="15000"/>
          <a:lumOff val="85000"/>
        </a:schemeClr>
      </a:solidFill>
      <a:round/>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r>
              <a:rPr lang="en-US" sz="4000" b="1">
                <a:solidFill>
                  <a:schemeClr val="bg1">
                    <a:lumMod val="95000"/>
                  </a:schemeClr>
                </a:solidFill>
              </a:rPr>
              <a:t>Entrance Requirements</a:t>
            </a: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endParaRPr lang="en-US"/>
        </a:p>
      </c:txPr>
    </c:title>
    <c:autoTitleDeleted val="0"/>
    <c:plotArea>
      <c:layout>
        <c:manualLayout>
          <c:layoutTarget val="inner"/>
          <c:xMode val="edge"/>
          <c:yMode val="edge"/>
          <c:x val="9.9930664916885389E-2"/>
          <c:y val="0.17581036745406825"/>
          <c:w val="0.86951377952755904"/>
          <c:h val="0.65763852435112269"/>
        </c:manualLayout>
      </c:layout>
      <c:lineChart>
        <c:grouping val="standard"/>
        <c:varyColors val="0"/>
        <c:ser>
          <c:idx val="0"/>
          <c:order val="0"/>
          <c:tx>
            <c:strRef>
              <c:f>Sheet1!$G$14</c:f>
              <c:strCache>
                <c:ptCount val="1"/>
                <c:pt idx="0">
                  <c:v>Working class</c:v>
                </c:pt>
              </c:strCache>
            </c:strRef>
          </c:tx>
          <c:spPr>
            <a:ln w="63500" cap="rnd">
              <a:solidFill>
                <a:schemeClr val="accent6">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Sheet1!$H$14:$J$14</c:f>
              <c:numCache>
                <c:formatCode>General</c:formatCode>
                <c:ptCount val="3"/>
                <c:pt idx="0">
                  <c:v>2.97</c:v>
                </c:pt>
                <c:pt idx="1">
                  <c:v>2.97</c:v>
                </c:pt>
                <c:pt idx="2">
                  <c:v>2.7</c:v>
                </c:pt>
              </c:numCache>
            </c:numRef>
          </c:val>
          <c:smooth val="0"/>
          <c:extLst>
            <c:ext xmlns:c16="http://schemas.microsoft.com/office/drawing/2014/chart" uri="{C3380CC4-5D6E-409C-BE32-E72D297353CC}">
              <c16:uniqueId val="{00000000-DA3A-42FE-987A-70F77F4DCE8B}"/>
            </c:ext>
          </c:extLst>
        </c:ser>
        <c:ser>
          <c:idx val="1"/>
          <c:order val="1"/>
          <c:tx>
            <c:strRef>
              <c:f>Sheet1!$G$15</c:f>
              <c:strCache>
                <c:ptCount val="1"/>
                <c:pt idx="0">
                  <c:v>Mddle class</c:v>
                </c:pt>
              </c:strCache>
            </c:strRef>
          </c:tx>
          <c:spPr>
            <a:ln w="63500" cap="rnd">
              <a:solidFill>
                <a:schemeClr val="accent4">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Sheet1!$H$15:$J$15</c:f>
              <c:numCache>
                <c:formatCode>General</c:formatCode>
                <c:ptCount val="3"/>
                <c:pt idx="0">
                  <c:v>2.79</c:v>
                </c:pt>
                <c:pt idx="1">
                  <c:v>2.73</c:v>
                </c:pt>
                <c:pt idx="2">
                  <c:v>2.6749999999999998</c:v>
                </c:pt>
              </c:numCache>
            </c:numRef>
          </c:val>
          <c:smooth val="0"/>
          <c:extLst>
            <c:ext xmlns:c16="http://schemas.microsoft.com/office/drawing/2014/chart" uri="{C3380CC4-5D6E-409C-BE32-E72D297353CC}">
              <c16:uniqueId val="{00000001-DA3A-42FE-987A-70F77F4DCE8B}"/>
            </c:ext>
          </c:extLst>
        </c:ser>
        <c:ser>
          <c:idx val="2"/>
          <c:order val="2"/>
          <c:tx>
            <c:strRef>
              <c:f>Sheet1!$G$16</c:f>
              <c:strCache>
                <c:ptCount val="1"/>
                <c:pt idx="0">
                  <c:v>Upper class</c:v>
                </c:pt>
              </c:strCache>
            </c:strRef>
          </c:tx>
          <c:spPr>
            <a:ln w="63500" cap="rnd">
              <a:solidFill>
                <a:schemeClr val="accent2">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Sheet1!$H$16:$J$16</c:f>
              <c:numCache>
                <c:formatCode>General</c:formatCode>
                <c:ptCount val="3"/>
                <c:pt idx="0">
                  <c:v>2.5299999999999998</c:v>
                </c:pt>
                <c:pt idx="1">
                  <c:v>2.5</c:v>
                </c:pt>
                <c:pt idx="2">
                  <c:v>2.9649999999999999</c:v>
                </c:pt>
              </c:numCache>
            </c:numRef>
          </c:val>
          <c:smooth val="0"/>
          <c:extLst>
            <c:ext xmlns:c16="http://schemas.microsoft.com/office/drawing/2014/chart" uri="{C3380CC4-5D6E-409C-BE32-E72D297353CC}">
              <c16:uniqueId val="{00000002-DA3A-42FE-987A-70F77F4DCE8B}"/>
            </c:ext>
          </c:extLst>
        </c:ser>
        <c:dLbls>
          <c:showLegendKey val="0"/>
          <c:showVal val="0"/>
          <c:showCatName val="0"/>
          <c:showSerName val="0"/>
          <c:showPercent val="0"/>
          <c:showBubbleSize val="0"/>
        </c:dLbls>
        <c:smooth val="0"/>
        <c:axId val="1071489072"/>
        <c:axId val="1071498640"/>
      </c:lineChart>
      <c:catAx>
        <c:axId val="1071489072"/>
        <c:scaling>
          <c:orientation val="minMax"/>
        </c:scaling>
        <c:delete val="1"/>
        <c:axPos val="b"/>
        <c:title>
          <c:tx>
            <c:rich>
              <a:bodyPr rot="0" spcFirstLastPara="1" vertOverflow="ellipsis" vert="horz" wrap="square" anchor="ctr" anchorCtr="1"/>
              <a:lstStyle/>
              <a:p>
                <a:pPr>
                  <a:defRPr sz="3600" b="0" i="0" u="none" strike="noStrike" kern="1200" baseline="0">
                    <a:solidFill>
                      <a:schemeClr val="bg1">
                        <a:lumMod val="95000"/>
                      </a:schemeClr>
                    </a:solidFill>
                    <a:latin typeface="+mn-lt"/>
                    <a:ea typeface="+mn-ea"/>
                    <a:cs typeface="+mn-cs"/>
                  </a:defRPr>
                </a:pPr>
                <a:r>
                  <a:rPr lang="en-US" sz="3600">
                    <a:solidFill>
                      <a:schemeClr val="bg1">
                        <a:lumMod val="95000"/>
                      </a:schemeClr>
                    </a:solidFill>
                  </a:rPr>
                  <a:t>Pre-Migration</a:t>
                </a:r>
                <a:r>
                  <a:rPr lang="en-US" sz="3600" baseline="0">
                    <a:solidFill>
                      <a:schemeClr val="bg1">
                        <a:lumMod val="95000"/>
                      </a:schemeClr>
                    </a:solidFill>
                  </a:rPr>
                  <a:t> Process</a:t>
                </a:r>
                <a:endParaRPr lang="en-US" sz="3600">
                  <a:solidFill>
                    <a:schemeClr val="bg1">
                      <a:lumMod val="95000"/>
                    </a:schemeClr>
                  </a:solidFill>
                </a:endParaRPr>
              </a:p>
            </c:rich>
          </c:tx>
          <c:overlay val="0"/>
          <c:spPr>
            <a:noFill/>
            <a:ln>
              <a:noFill/>
            </a:ln>
            <a:effectLst/>
          </c:spPr>
          <c:txPr>
            <a:bodyPr rot="0" spcFirstLastPara="1" vertOverflow="ellipsis" vert="horz" wrap="square" anchor="ctr" anchorCtr="1"/>
            <a:lstStyle/>
            <a:p>
              <a:pPr>
                <a:defRPr sz="3600" b="0" i="0" u="none" strike="noStrike" kern="1200" baseline="0">
                  <a:solidFill>
                    <a:schemeClr val="bg1">
                      <a:lumMod val="95000"/>
                    </a:schemeClr>
                  </a:solidFill>
                  <a:latin typeface="+mn-lt"/>
                  <a:ea typeface="+mn-ea"/>
                  <a:cs typeface="+mn-cs"/>
                </a:defRPr>
              </a:pPr>
              <a:endParaRPr lang="en-US"/>
            </a:p>
          </c:txPr>
        </c:title>
        <c:numFmt formatCode="General" sourceLinked="1"/>
        <c:majorTickMark val="none"/>
        <c:minorTickMark val="none"/>
        <c:tickLblPos val="nextTo"/>
        <c:crossAx val="1071498640"/>
        <c:crosses val="autoZero"/>
        <c:auto val="1"/>
        <c:lblAlgn val="ctr"/>
        <c:lblOffset val="100"/>
        <c:noMultiLvlLbl val="0"/>
      </c:catAx>
      <c:valAx>
        <c:axId val="1071498640"/>
        <c:scaling>
          <c:orientation val="minMax"/>
          <c:max val="3"/>
          <c:min val="2"/>
        </c:scaling>
        <c:delete val="1"/>
        <c:axPos val="l"/>
        <c:majorGridlines>
          <c:spPr>
            <a:ln w="9525" cap="flat" cmpd="sng" algn="ctr">
              <a:solidFill>
                <a:schemeClr val="bg2">
                  <a:lumMod val="50000"/>
                </a:schemeClr>
              </a:solidFill>
              <a:round/>
            </a:ln>
            <a:effectLst/>
          </c:spPr>
        </c:majorGridlines>
        <c:title>
          <c:tx>
            <c:rich>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dirty="0">
                    <a:solidFill>
                      <a:schemeClr val="bg1">
                        <a:lumMod val="95000"/>
                      </a:schemeClr>
                    </a:solidFill>
                  </a:rPr>
                  <a:t>Difficulty</a:t>
                </a:r>
              </a:p>
            </c:rich>
          </c:tx>
          <c:overlay val="0"/>
          <c:spPr>
            <a:noFill/>
            <a:ln>
              <a:noFill/>
            </a:ln>
            <a:effectLst/>
          </c:spPr>
          <c:txPr>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none"/>
        <c:minorTickMark val="none"/>
        <c:tickLblPos val="nextTo"/>
        <c:crossAx val="1071489072"/>
        <c:crosses val="autoZero"/>
        <c:crossBetween val="between"/>
        <c:majorUnit val="1"/>
      </c:valAx>
      <c:spPr>
        <a:noFill/>
        <a:ln>
          <a:noFill/>
        </a:ln>
        <a:effectLst/>
      </c:spPr>
    </c:plotArea>
    <c:plotVisOnly val="1"/>
    <c:dispBlanksAs val="gap"/>
    <c:showDLblsOverMax val="0"/>
  </c:chart>
  <c:spPr>
    <a:solidFill>
      <a:schemeClr val="tx1"/>
    </a:solidFill>
    <a:ln w="9525" cap="flat" cmpd="sng" algn="ctr">
      <a:solidFill>
        <a:schemeClr val="tx1">
          <a:lumMod val="15000"/>
          <a:lumOff val="85000"/>
        </a:schemeClr>
      </a:solidFill>
      <a:round/>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r>
              <a:rPr lang="en-US" sz="4000" b="1" dirty="0">
                <a:solidFill>
                  <a:schemeClr val="bg1">
                    <a:lumMod val="95000"/>
                  </a:schemeClr>
                </a:solidFill>
              </a:rPr>
              <a:t>Financial</a:t>
            </a:r>
            <a:r>
              <a:rPr lang="en-US" sz="4000" b="1" baseline="0" dirty="0">
                <a:solidFill>
                  <a:schemeClr val="bg1">
                    <a:lumMod val="95000"/>
                  </a:schemeClr>
                </a:solidFill>
              </a:rPr>
              <a:t> Costs</a:t>
            </a:r>
            <a:endParaRPr lang="en-US" sz="4000" b="1" dirty="0">
              <a:solidFill>
                <a:schemeClr val="bg1">
                  <a:lumMod val="95000"/>
                </a:schemeClr>
              </a:solidFill>
            </a:endParaRP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endParaRPr lang="en-US"/>
        </a:p>
      </c:txPr>
    </c:title>
    <c:autoTitleDeleted val="0"/>
    <c:plotArea>
      <c:layout>
        <c:manualLayout>
          <c:layoutTarget val="inner"/>
          <c:xMode val="edge"/>
          <c:yMode val="edge"/>
          <c:x val="9.9930664916885389E-2"/>
          <c:y val="0.17581036745406825"/>
          <c:w val="0.86951377952755904"/>
          <c:h val="0.65763852435112269"/>
        </c:manualLayout>
      </c:layout>
      <c:lineChart>
        <c:grouping val="standard"/>
        <c:varyColors val="0"/>
        <c:ser>
          <c:idx val="0"/>
          <c:order val="0"/>
          <c:tx>
            <c:strRef>
              <c:f>Sheet1!$G$19</c:f>
              <c:strCache>
                <c:ptCount val="1"/>
                <c:pt idx="0">
                  <c:v>Working class</c:v>
                </c:pt>
              </c:strCache>
            </c:strRef>
          </c:tx>
          <c:spPr>
            <a:ln w="63500" cap="rnd">
              <a:solidFill>
                <a:schemeClr val="accent6">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Sheet1!$H$19:$J$19</c:f>
              <c:numCache>
                <c:formatCode>General</c:formatCode>
                <c:ptCount val="3"/>
                <c:pt idx="0">
                  <c:v>3.53</c:v>
                </c:pt>
                <c:pt idx="1">
                  <c:v>3.34</c:v>
                </c:pt>
                <c:pt idx="2">
                  <c:v>3.3149999999999999</c:v>
                </c:pt>
              </c:numCache>
            </c:numRef>
          </c:val>
          <c:smooth val="0"/>
          <c:extLst>
            <c:ext xmlns:c16="http://schemas.microsoft.com/office/drawing/2014/chart" uri="{C3380CC4-5D6E-409C-BE32-E72D297353CC}">
              <c16:uniqueId val="{00000000-228B-4D7D-8D03-692DA91262F0}"/>
            </c:ext>
          </c:extLst>
        </c:ser>
        <c:ser>
          <c:idx val="1"/>
          <c:order val="1"/>
          <c:tx>
            <c:strRef>
              <c:f>Sheet1!$G$20</c:f>
              <c:strCache>
                <c:ptCount val="1"/>
                <c:pt idx="0">
                  <c:v>Mddle class</c:v>
                </c:pt>
              </c:strCache>
            </c:strRef>
          </c:tx>
          <c:spPr>
            <a:ln w="63500" cap="rnd">
              <a:solidFill>
                <a:schemeClr val="accent4">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Sheet1!$H$20:$J$20</c:f>
              <c:numCache>
                <c:formatCode>General</c:formatCode>
                <c:ptCount val="3"/>
                <c:pt idx="0">
                  <c:v>2.67</c:v>
                </c:pt>
                <c:pt idx="1">
                  <c:v>2.7</c:v>
                </c:pt>
                <c:pt idx="2">
                  <c:v>2.6550000000000002</c:v>
                </c:pt>
              </c:numCache>
            </c:numRef>
          </c:val>
          <c:smooth val="0"/>
          <c:extLst>
            <c:ext xmlns:c16="http://schemas.microsoft.com/office/drawing/2014/chart" uri="{C3380CC4-5D6E-409C-BE32-E72D297353CC}">
              <c16:uniqueId val="{00000001-228B-4D7D-8D03-692DA91262F0}"/>
            </c:ext>
          </c:extLst>
        </c:ser>
        <c:ser>
          <c:idx val="2"/>
          <c:order val="2"/>
          <c:tx>
            <c:strRef>
              <c:f>Sheet1!$G$21</c:f>
              <c:strCache>
                <c:ptCount val="1"/>
                <c:pt idx="0">
                  <c:v>Upper class</c:v>
                </c:pt>
              </c:strCache>
            </c:strRef>
          </c:tx>
          <c:spPr>
            <a:ln w="63500" cap="rnd">
              <a:solidFill>
                <a:schemeClr val="accent2">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Sheet1!$H$21:$J$21</c:f>
              <c:numCache>
                <c:formatCode>General</c:formatCode>
                <c:ptCount val="3"/>
                <c:pt idx="0">
                  <c:v>2.29</c:v>
                </c:pt>
                <c:pt idx="1">
                  <c:v>2.25</c:v>
                </c:pt>
                <c:pt idx="2">
                  <c:v>2.27</c:v>
                </c:pt>
              </c:numCache>
            </c:numRef>
          </c:val>
          <c:smooth val="0"/>
          <c:extLst>
            <c:ext xmlns:c16="http://schemas.microsoft.com/office/drawing/2014/chart" uri="{C3380CC4-5D6E-409C-BE32-E72D297353CC}">
              <c16:uniqueId val="{00000002-228B-4D7D-8D03-692DA91262F0}"/>
            </c:ext>
          </c:extLst>
        </c:ser>
        <c:dLbls>
          <c:showLegendKey val="0"/>
          <c:showVal val="0"/>
          <c:showCatName val="0"/>
          <c:showSerName val="0"/>
          <c:showPercent val="0"/>
          <c:showBubbleSize val="0"/>
        </c:dLbls>
        <c:smooth val="0"/>
        <c:axId val="1071489072"/>
        <c:axId val="1071498640"/>
      </c:lineChart>
      <c:catAx>
        <c:axId val="1071489072"/>
        <c:scaling>
          <c:orientation val="minMax"/>
        </c:scaling>
        <c:delete val="1"/>
        <c:axPos val="b"/>
        <c:title>
          <c:tx>
            <c:rich>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a:solidFill>
                      <a:schemeClr val="bg1">
                        <a:lumMod val="95000"/>
                      </a:schemeClr>
                    </a:solidFill>
                  </a:rPr>
                  <a:t>Pre-Migration</a:t>
                </a:r>
                <a:r>
                  <a:rPr lang="en-US" sz="4000" baseline="0">
                    <a:solidFill>
                      <a:schemeClr val="bg1">
                        <a:lumMod val="95000"/>
                      </a:schemeClr>
                    </a:solidFill>
                  </a:rPr>
                  <a:t> Process</a:t>
                </a:r>
                <a:endParaRPr lang="en-US" sz="4000">
                  <a:solidFill>
                    <a:schemeClr val="bg1">
                      <a:lumMod val="95000"/>
                    </a:schemeClr>
                  </a:solidFill>
                </a:endParaRPr>
              </a:p>
            </c:rich>
          </c:tx>
          <c:overlay val="0"/>
          <c:spPr>
            <a:noFill/>
            <a:ln>
              <a:noFill/>
            </a:ln>
            <a:effectLst/>
          </c:spPr>
          <c:txPr>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out"/>
        <c:minorTickMark val="none"/>
        <c:tickLblPos val="nextTo"/>
        <c:crossAx val="1071498640"/>
        <c:crosses val="autoZero"/>
        <c:auto val="1"/>
        <c:lblAlgn val="ctr"/>
        <c:lblOffset val="100"/>
        <c:noMultiLvlLbl val="0"/>
      </c:catAx>
      <c:valAx>
        <c:axId val="1071498640"/>
        <c:scaling>
          <c:orientation val="minMax"/>
          <c:max val="4"/>
          <c:min val="2"/>
        </c:scaling>
        <c:delete val="1"/>
        <c:axPos val="l"/>
        <c:majorGridlines>
          <c:spPr>
            <a:ln w="9525" cap="flat" cmpd="sng" algn="ctr">
              <a:solidFill>
                <a:schemeClr val="bg2">
                  <a:lumMod val="50000"/>
                </a:schemeClr>
              </a:solidFill>
              <a:round/>
            </a:ln>
            <a:effectLst/>
          </c:spPr>
        </c:majorGridlines>
        <c:title>
          <c:tx>
            <c:rich>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dirty="0">
                    <a:solidFill>
                      <a:schemeClr val="bg1">
                        <a:lumMod val="95000"/>
                      </a:schemeClr>
                    </a:solidFill>
                  </a:rPr>
                  <a:t>Difficulty</a:t>
                </a:r>
              </a:p>
            </c:rich>
          </c:tx>
          <c:overlay val="0"/>
          <c:spPr>
            <a:noFill/>
            <a:ln>
              <a:noFill/>
            </a:ln>
            <a:effectLst/>
          </c:spPr>
          <c:txPr>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out"/>
        <c:minorTickMark val="none"/>
        <c:tickLblPos val="nextTo"/>
        <c:crossAx val="1071489072"/>
        <c:crosses val="autoZero"/>
        <c:crossBetween val="between"/>
        <c:majorUnit val="2"/>
      </c:valAx>
      <c:spPr>
        <a:noFill/>
        <a:ln>
          <a:noFill/>
        </a:ln>
        <a:effectLst/>
      </c:spPr>
    </c:plotArea>
    <c:plotVisOnly val="1"/>
    <c:dispBlanksAs val="gap"/>
    <c:showDLblsOverMax val="0"/>
  </c:chart>
  <c:spPr>
    <a:solidFill>
      <a:schemeClr val="tx1"/>
    </a:solidFill>
    <a:ln w="9525" cap="flat" cmpd="sng" algn="ctr">
      <a:solidFill>
        <a:schemeClr val="tx1">
          <a:lumMod val="15000"/>
          <a:lumOff val="85000"/>
        </a:schemeClr>
      </a:solidFill>
      <a:round/>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r>
              <a:rPr lang="en-US" sz="4000" b="1" dirty="0">
                <a:solidFill>
                  <a:schemeClr val="bg1">
                    <a:lumMod val="95000"/>
                  </a:schemeClr>
                </a:solidFill>
              </a:rPr>
              <a:t>Family ties</a:t>
            </a:r>
          </a:p>
        </c:rich>
      </c:tx>
      <c:overlay val="0"/>
      <c:spPr>
        <a:noFill/>
        <a:ln>
          <a:noFill/>
        </a:ln>
        <a:effectLst/>
      </c:spPr>
      <c:txPr>
        <a:bodyPr rot="0" spcFirstLastPara="1" vertOverflow="ellipsis" vert="horz" wrap="square" anchor="ctr" anchorCtr="1"/>
        <a:lstStyle/>
        <a:p>
          <a:pPr>
            <a:defRPr sz="4000" b="1" i="0" u="none" strike="noStrike" kern="1200" spc="0" baseline="0">
              <a:solidFill>
                <a:schemeClr val="bg1">
                  <a:lumMod val="95000"/>
                </a:schemeClr>
              </a:solidFill>
              <a:latin typeface="+mn-lt"/>
              <a:ea typeface="+mn-ea"/>
              <a:cs typeface="+mn-cs"/>
            </a:defRPr>
          </a:pPr>
          <a:endParaRPr lang="en-US"/>
        </a:p>
      </c:txPr>
    </c:title>
    <c:autoTitleDeleted val="0"/>
    <c:plotArea>
      <c:layout>
        <c:manualLayout>
          <c:layoutTarget val="inner"/>
          <c:xMode val="edge"/>
          <c:yMode val="edge"/>
          <c:x val="9.2564370320001824E-2"/>
          <c:y val="0.16768411154684995"/>
          <c:w val="0.86951377952755904"/>
          <c:h val="0.65763852435112269"/>
        </c:manualLayout>
      </c:layout>
      <c:lineChart>
        <c:grouping val="standard"/>
        <c:varyColors val="0"/>
        <c:ser>
          <c:idx val="0"/>
          <c:order val="0"/>
          <c:tx>
            <c:strRef>
              <c:f>Sheet1!$G$24</c:f>
              <c:strCache>
                <c:ptCount val="1"/>
                <c:pt idx="0">
                  <c:v>Working class</c:v>
                </c:pt>
              </c:strCache>
            </c:strRef>
          </c:tx>
          <c:spPr>
            <a:ln w="63500" cap="rnd">
              <a:solidFill>
                <a:schemeClr val="accent6">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Sheet1!$H$24:$J$24</c:f>
              <c:numCache>
                <c:formatCode>General</c:formatCode>
                <c:ptCount val="3"/>
                <c:pt idx="0">
                  <c:v>2.57</c:v>
                </c:pt>
                <c:pt idx="1">
                  <c:v>2.13</c:v>
                </c:pt>
                <c:pt idx="2">
                  <c:v>2.1349999999999998</c:v>
                </c:pt>
              </c:numCache>
            </c:numRef>
          </c:val>
          <c:smooth val="0"/>
          <c:extLst>
            <c:ext xmlns:c16="http://schemas.microsoft.com/office/drawing/2014/chart" uri="{C3380CC4-5D6E-409C-BE32-E72D297353CC}">
              <c16:uniqueId val="{00000000-FF94-4DC4-87CB-E0A115E98150}"/>
            </c:ext>
          </c:extLst>
        </c:ser>
        <c:ser>
          <c:idx val="1"/>
          <c:order val="1"/>
          <c:tx>
            <c:strRef>
              <c:f>Sheet1!$G$25</c:f>
              <c:strCache>
                <c:ptCount val="1"/>
                <c:pt idx="0">
                  <c:v>Mddle class</c:v>
                </c:pt>
              </c:strCache>
            </c:strRef>
          </c:tx>
          <c:spPr>
            <a:ln w="63500" cap="rnd">
              <a:solidFill>
                <a:schemeClr val="accent4">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Sheet1!$H$25:$J$25</c:f>
              <c:numCache>
                <c:formatCode>General</c:formatCode>
                <c:ptCount val="3"/>
                <c:pt idx="0">
                  <c:v>2.13</c:v>
                </c:pt>
                <c:pt idx="1">
                  <c:v>2.06</c:v>
                </c:pt>
                <c:pt idx="2">
                  <c:v>2.1150000000000002</c:v>
                </c:pt>
              </c:numCache>
            </c:numRef>
          </c:val>
          <c:smooth val="0"/>
          <c:extLst>
            <c:ext xmlns:c16="http://schemas.microsoft.com/office/drawing/2014/chart" uri="{C3380CC4-5D6E-409C-BE32-E72D297353CC}">
              <c16:uniqueId val="{00000001-FF94-4DC4-87CB-E0A115E98150}"/>
            </c:ext>
          </c:extLst>
        </c:ser>
        <c:ser>
          <c:idx val="2"/>
          <c:order val="2"/>
          <c:tx>
            <c:strRef>
              <c:f>Sheet1!$G$26</c:f>
              <c:strCache>
                <c:ptCount val="1"/>
                <c:pt idx="0">
                  <c:v>Upper class</c:v>
                </c:pt>
              </c:strCache>
            </c:strRef>
          </c:tx>
          <c:spPr>
            <a:ln w="63500" cap="rnd">
              <a:solidFill>
                <a:schemeClr val="accent2">
                  <a:lumMod val="60000"/>
                  <a:lumOff val="40000"/>
                </a:schemeClr>
              </a:solidFill>
              <a:round/>
            </a:ln>
            <a:effectLst/>
          </c:spPr>
          <c:marker>
            <c:symbol val="none"/>
          </c:marker>
          <c:cat>
            <c:strRef>
              <c:f>Sheet1!$H$8:$J$8</c:f>
              <c:strCache>
                <c:ptCount val="3"/>
                <c:pt idx="0">
                  <c:v>Stage 1</c:v>
                </c:pt>
                <c:pt idx="1">
                  <c:v>Stage 2</c:v>
                </c:pt>
                <c:pt idx="2">
                  <c:v>Stage 3</c:v>
                </c:pt>
              </c:strCache>
            </c:strRef>
          </c:cat>
          <c:val>
            <c:numRef>
              <c:f>Sheet1!$H$26:$J$26</c:f>
              <c:numCache>
                <c:formatCode>General</c:formatCode>
                <c:ptCount val="3"/>
                <c:pt idx="0">
                  <c:v>2.0299999999999998</c:v>
                </c:pt>
                <c:pt idx="1">
                  <c:v>2.0299999999999998</c:v>
                </c:pt>
                <c:pt idx="2">
                  <c:v>1.9300000000000002</c:v>
                </c:pt>
              </c:numCache>
            </c:numRef>
          </c:val>
          <c:smooth val="0"/>
          <c:extLst>
            <c:ext xmlns:c16="http://schemas.microsoft.com/office/drawing/2014/chart" uri="{C3380CC4-5D6E-409C-BE32-E72D297353CC}">
              <c16:uniqueId val="{00000002-FF94-4DC4-87CB-E0A115E98150}"/>
            </c:ext>
          </c:extLst>
        </c:ser>
        <c:dLbls>
          <c:showLegendKey val="0"/>
          <c:showVal val="0"/>
          <c:showCatName val="0"/>
          <c:showSerName val="0"/>
          <c:showPercent val="0"/>
          <c:showBubbleSize val="0"/>
        </c:dLbls>
        <c:smooth val="0"/>
        <c:axId val="1071489072"/>
        <c:axId val="1071498640"/>
      </c:lineChart>
      <c:catAx>
        <c:axId val="1071489072"/>
        <c:scaling>
          <c:orientation val="minMax"/>
        </c:scaling>
        <c:delete val="1"/>
        <c:axPos val="b"/>
        <c:title>
          <c:tx>
            <c:rich>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dirty="0">
                    <a:solidFill>
                      <a:schemeClr val="bg1">
                        <a:lumMod val="95000"/>
                      </a:schemeClr>
                    </a:solidFill>
                  </a:rPr>
                  <a:t>Pre-Migration</a:t>
                </a:r>
                <a:r>
                  <a:rPr lang="en-US" sz="4000" baseline="0" dirty="0">
                    <a:solidFill>
                      <a:schemeClr val="bg1">
                        <a:lumMod val="95000"/>
                      </a:schemeClr>
                    </a:solidFill>
                  </a:rPr>
                  <a:t> Process</a:t>
                </a:r>
                <a:endParaRPr lang="en-US" sz="4000" dirty="0">
                  <a:solidFill>
                    <a:schemeClr val="bg1">
                      <a:lumMod val="95000"/>
                    </a:schemeClr>
                  </a:solidFill>
                </a:endParaRPr>
              </a:p>
            </c:rich>
          </c:tx>
          <c:layout>
            <c:manualLayout>
              <c:xMode val="edge"/>
              <c:yMode val="edge"/>
              <c:x val="0.22935801740654468"/>
              <c:y val="0.82532266589384196"/>
            </c:manualLayout>
          </c:layout>
          <c:overlay val="0"/>
          <c:spPr>
            <a:noFill/>
            <a:ln>
              <a:noFill/>
            </a:ln>
            <a:effectLst/>
          </c:spPr>
          <c:txPr>
            <a:bodyPr rot="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out"/>
        <c:minorTickMark val="none"/>
        <c:tickLblPos val="nextTo"/>
        <c:crossAx val="1071498640"/>
        <c:crosses val="autoZero"/>
        <c:auto val="1"/>
        <c:lblAlgn val="ctr"/>
        <c:lblOffset val="100"/>
        <c:noMultiLvlLbl val="0"/>
      </c:catAx>
      <c:valAx>
        <c:axId val="1071498640"/>
        <c:scaling>
          <c:orientation val="minMax"/>
          <c:max val="3"/>
          <c:min val="1.9"/>
        </c:scaling>
        <c:delete val="1"/>
        <c:axPos val="l"/>
        <c:majorGridlines>
          <c:spPr>
            <a:ln w="9525" cap="flat" cmpd="sng" algn="ctr">
              <a:solidFill>
                <a:schemeClr val="bg2">
                  <a:lumMod val="50000"/>
                </a:schemeClr>
              </a:solidFill>
              <a:round/>
            </a:ln>
            <a:effectLst/>
          </c:spPr>
        </c:majorGridlines>
        <c:title>
          <c:tx>
            <c:rich>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r>
                  <a:rPr lang="en-US" sz="4000" dirty="0">
                    <a:solidFill>
                      <a:schemeClr val="bg1">
                        <a:lumMod val="95000"/>
                      </a:schemeClr>
                    </a:solidFill>
                  </a:rPr>
                  <a:t>Difficulty</a:t>
                </a:r>
              </a:p>
            </c:rich>
          </c:tx>
          <c:overlay val="0"/>
          <c:spPr>
            <a:noFill/>
            <a:ln>
              <a:noFill/>
            </a:ln>
            <a:effectLst/>
          </c:spPr>
          <c:txPr>
            <a:bodyPr rot="-5400000" spcFirstLastPara="1" vertOverflow="ellipsis" vert="horz" wrap="square" anchor="ctr" anchorCtr="1"/>
            <a:lstStyle/>
            <a:p>
              <a:pPr>
                <a:defRPr sz="4000" b="0" i="0" u="none" strike="noStrike" kern="1200" baseline="0">
                  <a:solidFill>
                    <a:schemeClr val="bg1">
                      <a:lumMod val="95000"/>
                    </a:schemeClr>
                  </a:solidFill>
                  <a:latin typeface="+mn-lt"/>
                  <a:ea typeface="+mn-ea"/>
                  <a:cs typeface="+mn-cs"/>
                </a:defRPr>
              </a:pPr>
              <a:endParaRPr lang="en-US"/>
            </a:p>
          </c:txPr>
        </c:title>
        <c:numFmt formatCode="General" sourceLinked="1"/>
        <c:majorTickMark val="out"/>
        <c:minorTickMark val="none"/>
        <c:tickLblPos val="nextTo"/>
        <c:crossAx val="1071489072"/>
        <c:crosses val="autoZero"/>
        <c:crossBetween val="between"/>
        <c:majorUnit val="1.1000000000000001"/>
      </c:valAx>
      <c:spPr>
        <a:noFill/>
        <a:ln>
          <a:noFill/>
        </a:ln>
        <a:effectLst/>
      </c:spPr>
    </c:plotArea>
    <c:plotVisOnly val="1"/>
    <c:dispBlanksAs val="gap"/>
    <c:showDLblsOverMax val="0"/>
  </c:chart>
  <c:spPr>
    <a:solidFill>
      <a:schemeClr val="tx1"/>
    </a:solidFill>
    <a:ln w="9525" cap="flat" cmpd="sng" algn="ctr">
      <a:solidFill>
        <a:schemeClr val="tx1">
          <a:lumMod val="15000"/>
          <a:lumOff val="85000"/>
        </a:schemeClr>
      </a:solidFill>
      <a:round/>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5ABD105-6FFD-4933-981E-AF86DF60A18A}"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1840768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ABD105-6FFD-4933-981E-AF86DF60A18A}"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423465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ABD105-6FFD-4933-981E-AF86DF60A18A}"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1504488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ABD105-6FFD-4933-981E-AF86DF60A18A}"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4070345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5ABD105-6FFD-4933-981E-AF86DF60A18A}" type="datetimeFigureOut">
              <a:rPr lang="en-US" smtClean="0"/>
              <a:t>6/18/2024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367087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ABD105-6FFD-4933-981E-AF86DF60A18A}"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2074907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ABD105-6FFD-4933-981E-AF86DF60A18A}" type="datetimeFigureOut">
              <a:rPr lang="en-US" smtClean="0"/>
              <a:t>6/18/2024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208972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ABD105-6FFD-4933-981E-AF86DF60A18A}" type="datetimeFigureOut">
              <a:rPr lang="en-US" smtClean="0"/>
              <a:t>6/18/2024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292326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ABD105-6FFD-4933-981E-AF86DF60A18A}" type="datetimeFigureOut">
              <a:rPr lang="en-US" smtClean="0"/>
              <a:t>6/18/2024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1778092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5ABD105-6FFD-4933-981E-AF86DF60A18A}"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3255617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Edit Master text styles</a:t>
            </a:r>
          </a:p>
        </p:txBody>
      </p:sp>
      <p:sp>
        <p:nvSpPr>
          <p:cNvPr id="5" name="Date Placeholder 4"/>
          <p:cNvSpPr>
            <a:spLocks noGrp="1"/>
          </p:cNvSpPr>
          <p:nvPr>
            <p:ph type="dt" sz="half" idx="10"/>
          </p:nvPr>
        </p:nvSpPr>
        <p:spPr/>
        <p:txBody>
          <a:bodyPr/>
          <a:lstStyle/>
          <a:p>
            <a:fld id="{E5ABD105-6FFD-4933-981E-AF86DF60A18A}" type="datetimeFigureOut">
              <a:rPr lang="en-US" smtClean="0"/>
              <a:t>6/18/2024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F7DDEE-BC7D-48CA-BF93-342C2C7E60DC}" type="slidenum">
              <a:rPr lang="en-US" smtClean="0"/>
              <a:t>‹#›</a:t>
            </a:fld>
            <a:endParaRPr lang="en-US"/>
          </a:p>
        </p:txBody>
      </p:sp>
    </p:spTree>
    <p:extLst>
      <p:ext uri="{BB962C8B-B14F-4D97-AF65-F5344CB8AC3E}">
        <p14:creationId xmlns:p14="http://schemas.microsoft.com/office/powerpoint/2010/main" val="409786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5ABD105-6FFD-4933-981E-AF86DF60A18A}" type="datetimeFigureOut">
              <a:rPr lang="en-US" smtClean="0"/>
              <a:t>6/18/2024</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E3F7DDEE-BC7D-48CA-BF93-342C2C7E60DC}" type="slidenum">
              <a:rPr lang="en-US" smtClean="0"/>
              <a:t>‹#›</a:t>
            </a:fld>
            <a:endParaRPr lang="en-US"/>
          </a:p>
        </p:txBody>
      </p:sp>
    </p:spTree>
    <p:extLst>
      <p:ext uri="{BB962C8B-B14F-4D97-AF65-F5344CB8AC3E}">
        <p14:creationId xmlns:p14="http://schemas.microsoft.com/office/powerpoint/2010/main" val="2617418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chart" Target="../charts/chart1.xml"/><Relationship Id="rId7" Type="http://schemas.openxmlformats.org/officeDocument/2006/relationships/hyperlink" Target="mailto:Nworkman@kean.edu"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3846856" cy="32885142"/>
          </a:xfrm>
          <a:prstGeom prst="rect">
            <a:avLst/>
          </a:prstGeom>
        </p:spPr>
      </p:pic>
      <p:sp>
        <p:nvSpPr>
          <p:cNvPr id="3" name="TextBox 2"/>
          <p:cNvSpPr txBox="1"/>
          <p:nvPr/>
        </p:nvSpPr>
        <p:spPr>
          <a:xfrm flipH="1">
            <a:off x="1133657" y="1022554"/>
            <a:ext cx="6410143" cy="3631763"/>
          </a:xfrm>
          <a:prstGeom prst="rect">
            <a:avLst/>
          </a:prstGeom>
          <a:noFill/>
        </p:spPr>
        <p:txBody>
          <a:bodyPr wrap="square" rtlCol="0">
            <a:spAutoFit/>
          </a:bodyPr>
          <a:lstStyle/>
          <a:p>
            <a:pPr algn="r"/>
            <a:r>
              <a:rPr lang="en-US" sz="11500" dirty="0">
                <a:latin typeface="Bebas Neue" panose="020B0606020202050201" pitchFamily="34" charset="0"/>
              </a:rPr>
              <a:t>Access and </a:t>
            </a:r>
          </a:p>
          <a:p>
            <a:pPr algn="r"/>
            <a:r>
              <a:rPr lang="en-US" sz="11500" dirty="0">
                <a:latin typeface="Bebas Neue" panose="020B0606020202050201" pitchFamily="34" charset="0"/>
              </a:rPr>
              <a:t>Opportunity</a:t>
            </a:r>
          </a:p>
        </p:txBody>
      </p:sp>
      <p:sp>
        <p:nvSpPr>
          <p:cNvPr id="4" name="Rectangle 3">
            <a:extLst>
              <a:ext uri="{C183D7F6-B498-43B3-948B-1728B52AA6E4}">
                <adec:decorative xmlns:adec="http://schemas.microsoft.com/office/drawing/2017/decorative" val="1"/>
              </a:ext>
            </a:extLst>
          </p:cNvPr>
          <p:cNvSpPr/>
          <p:nvPr/>
        </p:nvSpPr>
        <p:spPr>
          <a:xfrm>
            <a:off x="7694492" y="1487025"/>
            <a:ext cx="114300" cy="2895600"/>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p:cNvSpPr txBox="1"/>
          <p:nvPr/>
        </p:nvSpPr>
        <p:spPr>
          <a:xfrm>
            <a:off x="8229600" y="1066800"/>
            <a:ext cx="21259800" cy="3443058"/>
          </a:xfrm>
          <a:prstGeom prst="rect">
            <a:avLst/>
          </a:prstGeom>
          <a:noFill/>
        </p:spPr>
        <p:txBody>
          <a:bodyPr wrap="square" rtlCol="0">
            <a:spAutoFit/>
          </a:bodyPr>
          <a:lstStyle/>
          <a:p>
            <a:r>
              <a:rPr lang="en-US" dirty="0">
                <a:latin typeface="Lucida Sans" panose="020B0602030504020204" pitchFamily="34" charset="0"/>
              </a:rPr>
              <a:t>How Socio-economic Factors Influence the Challenges and Barriers Faced by Prospective International Students</a:t>
            </a:r>
          </a:p>
        </p:txBody>
      </p:sp>
      <p:sp>
        <p:nvSpPr>
          <p:cNvPr id="6" name="TextBox 5"/>
          <p:cNvSpPr txBox="1"/>
          <p:nvPr/>
        </p:nvSpPr>
        <p:spPr>
          <a:xfrm>
            <a:off x="1019357" y="6424033"/>
            <a:ext cx="6410143" cy="1446550"/>
          </a:xfrm>
          <a:prstGeom prst="rect">
            <a:avLst/>
          </a:prstGeom>
          <a:noFill/>
        </p:spPr>
        <p:txBody>
          <a:bodyPr wrap="square" rtlCol="0">
            <a:spAutoFit/>
          </a:bodyPr>
          <a:lstStyle/>
          <a:p>
            <a:r>
              <a:rPr lang="en-US" sz="8800" dirty="0">
                <a:latin typeface="Bebas Neue" panose="020B0606020202050201" pitchFamily="34" charset="0"/>
              </a:rPr>
              <a:t>Introduction:</a:t>
            </a:r>
          </a:p>
        </p:txBody>
      </p:sp>
      <p:sp>
        <p:nvSpPr>
          <p:cNvPr id="19" name="Rectangle 18"/>
          <p:cNvSpPr/>
          <p:nvPr/>
        </p:nvSpPr>
        <p:spPr>
          <a:xfrm>
            <a:off x="1019357" y="7739064"/>
            <a:ext cx="18525943" cy="6863417"/>
          </a:xfrm>
          <a:prstGeom prst="rect">
            <a:avLst/>
          </a:prstGeom>
        </p:spPr>
        <p:txBody>
          <a:bodyPr wrap="square">
            <a:spAutoFit/>
          </a:bodyPr>
          <a:lstStyle/>
          <a:p>
            <a:pPr algn="just"/>
            <a:r>
              <a:rPr lang="en-US" sz="4000" dirty="0">
                <a:latin typeface="Lucida Sans" panose="020B0602030504020204" pitchFamily="34" charset="0"/>
                <a:ea typeface="DengXian" panose="02010600030101010101" pitchFamily="2" charset="-122"/>
                <a:cs typeface="Times New Roman" panose="02020603050405020304" pitchFamily="18" charset="0"/>
              </a:rPr>
              <a:t>At present, the majority of the body of existing research into student migration has been conducted on students who have already managed to migrate abroad, or students who are capable and planning on studying abroad. This leaves a significant gap in our understanding of student migration: an understanding of those who cannot study abroad. Despite the benefits of international education programs largely reflecting the individual agency of those who take part (Tan et al., 2023) access to these programs remains a restrictive and elitist barrier that renders access to intellectual capital unequal among different groups of prospective students (Igarashi, 2014). </a:t>
            </a:r>
          </a:p>
          <a:p>
            <a:pPr algn="just"/>
            <a:endParaRPr lang="en-US" sz="4000" dirty="0">
              <a:latin typeface="Lucida Sans" panose="020B0602030504020204" pitchFamily="34" charset="0"/>
            </a:endParaRPr>
          </a:p>
        </p:txBody>
      </p:sp>
      <p:sp>
        <p:nvSpPr>
          <p:cNvPr id="21" name="Rectangle 20"/>
          <p:cNvSpPr/>
          <p:nvPr/>
        </p:nvSpPr>
        <p:spPr>
          <a:xfrm>
            <a:off x="1019357" y="14375873"/>
            <a:ext cx="12976858" cy="3785652"/>
          </a:xfrm>
          <a:prstGeom prst="rect">
            <a:avLst/>
          </a:prstGeom>
        </p:spPr>
        <p:txBody>
          <a:bodyPr wrap="square">
            <a:spAutoFit/>
          </a:bodyPr>
          <a:lstStyle/>
          <a:p>
            <a:pPr algn="just"/>
            <a:r>
              <a:rPr lang="en-US" sz="4000" dirty="0">
                <a:latin typeface="Lucida Sans" panose="020B0602030504020204" pitchFamily="34" charset="0"/>
              </a:rPr>
              <a:t>Universities, openly motivated by the powerful financial incentives of international education (Findlay et al., 2017), are enjoying the capital that international students bring in, while benefiting from a body of literature that largely overlooks the systemic inequalities within these migrant flows. </a:t>
            </a:r>
          </a:p>
        </p:txBody>
      </p:sp>
      <p:sp>
        <p:nvSpPr>
          <p:cNvPr id="7" name="TextBox 6"/>
          <p:cNvSpPr txBox="1"/>
          <p:nvPr/>
        </p:nvSpPr>
        <p:spPr>
          <a:xfrm>
            <a:off x="1133657" y="20384496"/>
            <a:ext cx="10443707" cy="1446550"/>
          </a:xfrm>
          <a:prstGeom prst="rect">
            <a:avLst/>
          </a:prstGeom>
          <a:noFill/>
        </p:spPr>
        <p:txBody>
          <a:bodyPr wrap="square" rtlCol="0">
            <a:spAutoFit/>
          </a:bodyPr>
          <a:lstStyle/>
          <a:p>
            <a:r>
              <a:rPr lang="en-US" sz="8800" dirty="0">
                <a:latin typeface="Bebas Neue" panose="020B0606020202050201" pitchFamily="34" charset="0"/>
              </a:rPr>
              <a:t>Research Objectives:</a:t>
            </a:r>
          </a:p>
        </p:txBody>
      </p:sp>
      <p:sp>
        <p:nvSpPr>
          <p:cNvPr id="22" name="Rectangle 21"/>
          <p:cNvSpPr/>
          <p:nvPr/>
        </p:nvSpPr>
        <p:spPr>
          <a:xfrm>
            <a:off x="1247957" y="21860440"/>
            <a:ext cx="12125143" cy="5303183"/>
          </a:xfrm>
          <a:prstGeom prst="rect">
            <a:avLst/>
          </a:prstGeom>
        </p:spPr>
        <p:txBody>
          <a:bodyPr wrap="square">
            <a:spAutoFit/>
          </a:bodyPr>
          <a:lstStyle/>
          <a:p>
            <a:pPr>
              <a:lnSpc>
                <a:spcPct val="107000"/>
              </a:lnSpc>
              <a:spcAft>
                <a:spcPts val="800"/>
              </a:spcAft>
            </a:pPr>
            <a:r>
              <a:rPr lang="en-US" sz="4000" b="1" dirty="0">
                <a:latin typeface="Lucida Sans" panose="020B0602030504020204" pitchFamily="34" charset="0"/>
                <a:ea typeface="DengXian" panose="02010600030101010101" pitchFamily="2" charset="-122"/>
                <a:cs typeface="Times New Roman" panose="02020603050405020304" pitchFamily="18" charset="0"/>
              </a:rPr>
              <a:t>1 - </a:t>
            </a:r>
            <a:r>
              <a:rPr lang="en-US" sz="4000" dirty="0">
                <a:latin typeface="Lucida Sans" panose="020B0602030504020204" pitchFamily="34" charset="0"/>
                <a:ea typeface="DengXian" panose="02010600030101010101" pitchFamily="2" charset="-122"/>
                <a:cs typeface="Times New Roman" panose="02020603050405020304" pitchFamily="18" charset="0"/>
              </a:rPr>
              <a:t>To begin to incorporate diverse socio-economic perspectives into our understanding of student migration</a:t>
            </a:r>
          </a:p>
          <a:p>
            <a:pPr>
              <a:lnSpc>
                <a:spcPct val="107000"/>
              </a:lnSpc>
              <a:spcAft>
                <a:spcPts val="800"/>
              </a:spcAft>
            </a:pPr>
            <a:endParaRPr lang="en-US" sz="2000" dirty="0">
              <a:latin typeface="Lucida Sans" panose="020B060203050402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US" sz="4000" b="1" dirty="0">
                <a:latin typeface="Lucida Sans" panose="020B0602030504020204" pitchFamily="34" charset="0"/>
                <a:ea typeface="DengXian" panose="02010600030101010101" pitchFamily="2" charset="-122"/>
                <a:cs typeface="Times New Roman" panose="02020603050405020304" pitchFamily="18" charset="0"/>
              </a:rPr>
              <a:t>2 - </a:t>
            </a:r>
            <a:r>
              <a:rPr lang="en-US" sz="4000" dirty="0">
                <a:latin typeface="Lucida Sans" panose="020B0602030504020204" pitchFamily="34" charset="0"/>
                <a:ea typeface="DengXian" panose="02010600030101010101" pitchFamily="2" charset="-122"/>
                <a:cs typeface="Times New Roman" panose="02020603050405020304" pitchFamily="18" charset="0"/>
              </a:rPr>
              <a:t>To compare the perceived difficulty of potential migratory challenges between students of different socio-economic backgrounds</a:t>
            </a:r>
            <a:endParaRPr lang="en-US" sz="4000" dirty="0">
              <a:effectLst/>
              <a:latin typeface="Lucida Sans" panose="020B0602030504020204" pitchFamily="34" charset="0"/>
              <a:ea typeface="DengXian" panose="02010600030101010101" pitchFamily="2" charset="-122"/>
              <a:cs typeface="Times New Roman" panose="02020603050405020304" pitchFamily="18" charset="0"/>
            </a:endParaRPr>
          </a:p>
        </p:txBody>
      </p:sp>
      <p:sp>
        <p:nvSpPr>
          <p:cNvPr id="12" name="TextBox 11"/>
          <p:cNvSpPr txBox="1"/>
          <p:nvPr/>
        </p:nvSpPr>
        <p:spPr>
          <a:xfrm>
            <a:off x="14818442" y="13919586"/>
            <a:ext cx="6410143" cy="1446550"/>
          </a:xfrm>
          <a:prstGeom prst="rect">
            <a:avLst/>
          </a:prstGeom>
          <a:noFill/>
        </p:spPr>
        <p:txBody>
          <a:bodyPr wrap="square" rtlCol="0">
            <a:spAutoFit/>
          </a:bodyPr>
          <a:lstStyle/>
          <a:p>
            <a:r>
              <a:rPr lang="en-US" sz="8800" dirty="0">
                <a:latin typeface="Bebas Neue" panose="020B0606020202050201" pitchFamily="34" charset="0"/>
              </a:rPr>
              <a:t>Method:</a:t>
            </a:r>
          </a:p>
        </p:txBody>
      </p:sp>
      <p:sp>
        <p:nvSpPr>
          <p:cNvPr id="15" name="Rectangle 14"/>
          <p:cNvSpPr/>
          <p:nvPr/>
        </p:nvSpPr>
        <p:spPr>
          <a:xfrm>
            <a:off x="14818442" y="15203752"/>
            <a:ext cx="12232558" cy="13830966"/>
          </a:xfrm>
          <a:prstGeom prst="rect">
            <a:avLst/>
          </a:prstGeom>
        </p:spPr>
        <p:txBody>
          <a:bodyPr wrap="square">
            <a:spAutoFit/>
          </a:bodyPr>
          <a:lstStyle/>
          <a:p>
            <a:r>
              <a:rPr lang="en-US" sz="4300" b="1" dirty="0">
                <a:latin typeface="Lucida Sans" panose="020B0602030504020204" pitchFamily="34" charset="0"/>
              </a:rPr>
              <a:t>Stage 1: </a:t>
            </a:r>
            <a:r>
              <a:rPr lang="en-US" sz="4300" dirty="0">
                <a:latin typeface="Lucida Sans" panose="020B0602030504020204" pitchFamily="34" charset="0"/>
              </a:rPr>
              <a:t>A pilot investigation conducted 20 interviews with undergraduate students in a Chinese university to investigate the language and variance in their individual decision-making processes</a:t>
            </a:r>
          </a:p>
          <a:p>
            <a:endParaRPr lang="en-US" sz="4300" b="1" dirty="0">
              <a:latin typeface="Lucida Sans" panose="020B0602030504020204" pitchFamily="34" charset="0"/>
            </a:endParaRPr>
          </a:p>
          <a:p>
            <a:r>
              <a:rPr lang="en-US" sz="4300" b="1" dirty="0">
                <a:latin typeface="Lucida Sans" panose="020B0602030504020204" pitchFamily="34" charset="0"/>
              </a:rPr>
              <a:t>Stage 2: </a:t>
            </a:r>
            <a:r>
              <a:rPr lang="en-US" sz="4300" dirty="0">
                <a:latin typeface="Lucida Sans" panose="020B0602030504020204" pitchFamily="34" charset="0"/>
              </a:rPr>
              <a:t>The implementation of a quantitative survey instrument to (n= 490) students across multiple Chinese universities.</a:t>
            </a:r>
          </a:p>
          <a:p>
            <a:pPr>
              <a:lnSpc>
                <a:spcPct val="107000"/>
              </a:lnSpc>
              <a:spcAft>
                <a:spcPts val="800"/>
              </a:spcAft>
            </a:pPr>
            <a:endParaRPr lang="en-US" sz="4300" dirty="0">
              <a:effectLst/>
              <a:latin typeface="Lucida Sans" panose="020B0602030504020204" pitchFamily="34" charset="0"/>
              <a:ea typeface="DengXian" panose="02010600030101010101" pitchFamily="2" charset="-122"/>
              <a:cs typeface="Times New Roman" panose="02020603050405020304" pitchFamily="18" charset="0"/>
            </a:endParaRPr>
          </a:p>
          <a:p>
            <a:pPr>
              <a:lnSpc>
                <a:spcPct val="107000"/>
              </a:lnSpc>
              <a:spcAft>
                <a:spcPts val="800"/>
              </a:spcAft>
            </a:pPr>
            <a:endParaRPr lang="en-US" sz="4300" dirty="0">
              <a:latin typeface="Lucida Sans" panose="020B0602030504020204" pitchFamily="34" charset="0"/>
              <a:ea typeface="DengXian" panose="02010600030101010101" pitchFamily="2" charset="-122"/>
              <a:cs typeface="Times New Roman" panose="02020603050405020304" pitchFamily="18" charset="0"/>
            </a:endParaRPr>
          </a:p>
          <a:p>
            <a:pPr>
              <a:lnSpc>
                <a:spcPct val="107000"/>
              </a:lnSpc>
              <a:spcAft>
                <a:spcPts val="800"/>
              </a:spcAft>
            </a:pPr>
            <a:endParaRPr lang="en-US" sz="4300" dirty="0">
              <a:effectLst/>
              <a:latin typeface="Lucida Sans" panose="020B0602030504020204" pitchFamily="34" charset="0"/>
              <a:ea typeface="DengXian" panose="02010600030101010101" pitchFamily="2" charset="-122"/>
              <a:cs typeface="Times New Roman" panose="02020603050405020304" pitchFamily="18" charset="0"/>
            </a:endParaRPr>
          </a:p>
          <a:p>
            <a:pPr>
              <a:lnSpc>
                <a:spcPct val="107000"/>
              </a:lnSpc>
              <a:spcAft>
                <a:spcPts val="800"/>
              </a:spcAft>
            </a:pPr>
            <a:endParaRPr lang="en-US" sz="4300" dirty="0">
              <a:effectLst/>
              <a:latin typeface="Lucida Sans" panose="020B0602030504020204" pitchFamily="34" charset="0"/>
              <a:ea typeface="DengXian" panose="02010600030101010101" pitchFamily="2" charset="-122"/>
              <a:cs typeface="Times New Roman" panose="02020603050405020304" pitchFamily="18" charset="0"/>
            </a:endParaRPr>
          </a:p>
          <a:p>
            <a:pPr>
              <a:lnSpc>
                <a:spcPct val="107000"/>
              </a:lnSpc>
              <a:spcAft>
                <a:spcPts val="800"/>
              </a:spcAft>
            </a:pPr>
            <a:r>
              <a:rPr lang="en-US" sz="4300" dirty="0">
                <a:latin typeface="Lucida Sans" panose="020B0602030504020204" pitchFamily="34" charset="0"/>
              </a:rPr>
              <a:t>The survey instrument tasked students with identifying the importance of various challenges and barriers across multiple phases of their pre-departure process.</a:t>
            </a:r>
          </a:p>
          <a:p>
            <a:pPr>
              <a:lnSpc>
                <a:spcPct val="107000"/>
              </a:lnSpc>
              <a:spcAft>
                <a:spcPts val="800"/>
              </a:spcAft>
            </a:pPr>
            <a:endParaRPr lang="en-US" sz="4000" dirty="0">
              <a:effectLst/>
              <a:latin typeface="Lucida Sans" panose="020B0602030504020204" pitchFamily="34" charset="0"/>
              <a:ea typeface="DengXian" panose="02010600030101010101" pitchFamily="2" charset="-122"/>
              <a:cs typeface="Times New Roman" panose="02020603050405020304" pitchFamily="18" charset="0"/>
            </a:endParaRPr>
          </a:p>
        </p:txBody>
      </p:sp>
      <p:graphicFrame>
        <p:nvGraphicFramePr>
          <p:cNvPr id="17" name="Table 16" descr="This table shows the participants of the study broken down by gender (169 male, 298 female) and gives the average age: 21. "/>
          <p:cNvGraphicFramePr>
            <a:graphicFrameLocks noGrp="1"/>
          </p:cNvGraphicFramePr>
          <p:nvPr>
            <p:extLst>
              <p:ext uri="{D42A27DB-BD31-4B8C-83A1-F6EECF244321}">
                <p14:modId xmlns:p14="http://schemas.microsoft.com/office/powerpoint/2010/main" val="294973627"/>
              </p:ext>
            </p:extLst>
          </p:nvPr>
        </p:nvGraphicFramePr>
        <p:xfrm>
          <a:off x="15360042" y="22250834"/>
          <a:ext cx="10744200" cy="2240280"/>
        </p:xfrm>
        <a:graphic>
          <a:graphicData uri="http://schemas.openxmlformats.org/drawingml/2006/table">
            <a:tbl>
              <a:tblPr firstRow="1" bandRow="1">
                <a:tableStyleId>{5940675A-B579-460E-94D1-54222C63F5DA}</a:tableStyleId>
              </a:tblPr>
              <a:tblGrid>
                <a:gridCol w="5372100">
                  <a:extLst>
                    <a:ext uri="{9D8B030D-6E8A-4147-A177-3AD203B41FA5}">
                      <a16:colId xmlns:a16="http://schemas.microsoft.com/office/drawing/2014/main" val="980735724"/>
                    </a:ext>
                  </a:extLst>
                </a:gridCol>
                <a:gridCol w="5372100">
                  <a:extLst>
                    <a:ext uri="{9D8B030D-6E8A-4147-A177-3AD203B41FA5}">
                      <a16:colId xmlns:a16="http://schemas.microsoft.com/office/drawing/2014/main" val="530701305"/>
                    </a:ext>
                  </a:extLst>
                </a:gridCol>
              </a:tblGrid>
              <a:tr h="370840">
                <a:tc>
                  <a:txBody>
                    <a:bodyPr/>
                    <a:lstStyle/>
                    <a:p>
                      <a:r>
                        <a:rPr lang="en-US" sz="4300" b="1" dirty="0">
                          <a:solidFill>
                            <a:schemeClr val="bg1"/>
                          </a:solidFill>
                          <a:latin typeface="Lucida Sans" panose="020B0602030504020204" pitchFamily="34" charset="0"/>
                        </a:rPr>
                        <a:t>Male</a:t>
                      </a:r>
                    </a:p>
                  </a:txBody>
                  <a:tcPr>
                    <a:solidFill>
                      <a:schemeClr val="accent5">
                        <a:lumMod val="75000"/>
                      </a:schemeClr>
                    </a:solidFill>
                  </a:tcPr>
                </a:tc>
                <a:tc>
                  <a:txBody>
                    <a:bodyPr/>
                    <a:lstStyle/>
                    <a:p>
                      <a:r>
                        <a:rPr lang="en-US" sz="4300" dirty="0">
                          <a:latin typeface="Lucida Sans" panose="020B0602030504020204" pitchFamily="34" charset="0"/>
                        </a:rPr>
                        <a:t>169</a:t>
                      </a:r>
                    </a:p>
                  </a:txBody>
                  <a:tcPr/>
                </a:tc>
                <a:extLst>
                  <a:ext uri="{0D108BD9-81ED-4DB2-BD59-A6C34878D82A}">
                    <a16:rowId xmlns:a16="http://schemas.microsoft.com/office/drawing/2014/main" val="2998992774"/>
                  </a:ext>
                </a:extLst>
              </a:tr>
              <a:tr h="370840">
                <a:tc>
                  <a:txBody>
                    <a:bodyPr/>
                    <a:lstStyle/>
                    <a:p>
                      <a:r>
                        <a:rPr lang="en-US" sz="4300" b="1" dirty="0">
                          <a:solidFill>
                            <a:schemeClr val="bg1"/>
                          </a:solidFill>
                          <a:latin typeface="Lucida Sans" panose="020B0602030504020204" pitchFamily="34" charset="0"/>
                        </a:rPr>
                        <a:t>Female</a:t>
                      </a:r>
                    </a:p>
                  </a:txBody>
                  <a:tcPr>
                    <a:solidFill>
                      <a:schemeClr val="accent5">
                        <a:lumMod val="75000"/>
                      </a:schemeClr>
                    </a:solidFill>
                  </a:tcPr>
                </a:tc>
                <a:tc>
                  <a:txBody>
                    <a:bodyPr/>
                    <a:lstStyle/>
                    <a:p>
                      <a:r>
                        <a:rPr lang="en-US" sz="4300" dirty="0">
                          <a:latin typeface="Lucida Sans" panose="020B0602030504020204" pitchFamily="34" charset="0"/>
                        </a:rPr>
                        <a:t>298</a:t>
                      </a:r>
                    </a:p>
                  </a:txBody>
                  <a:tcPr/>
                </a:tc>
                <a:extLst>
                  <a:ext uri="{0D108BD9-81ED-4DB2-BD59-A6C34878D82A}">
                    <a16:rowId xmlns:a16="http://schemas.microsoft.com/office/drawing/2014/main" val="1387189373"/>
                  </a:ext>
                </a:extLst>
              </a:tr>
              <a:tr h="370840">
                <a:tc>
                  <a:txBody>
                    <a:bodyPr/>
                    <a:lstStyle/>
                    <a:p>
                      <a:r>
                        <a:rPr lang="en-US" sz="4300" b="1" dirty="0">
                          <a:solidFill>
                            <a:schemeClr val="bg1"/>
                          </a:solidFill>
                          <a:latin typeface="Lucida Sans" panose="020B0602030504020204" pitchFamily="34" charset="0"/>
                        </a:rPr>
                        <a:t>Average Age</a:t>
                      </a:r>
                    </a:p>
                  </a:txBody>
                  <a:tcPr>
                    <a:solidFill>
                      <a:schemeClr val="accent5">
                        <a:lumMod val="75000"/>
                      </a:schemeClr>
                    </a:solidFill>
                  </a:tcPr>
                </a:tc>
                <a:tc>
                  <a:txBody>
                    <a:bodyPr/>
                    <a:lstStyle/>
                    <a:p>
                      <a:r>
                        <a:rPr lang="en-US" sz="4300" dirty="0">
                          <a:latin typeface="Lucida Sans" panose="020B0602030504020204" pitchFamily="34" charset="0"/>
                        </a:rPr>
                        <a:t>21</a:t>
                      </a:r>
                    </a:p>
                  </a:txBody>
                  <a:tcPr/>
                </a:tc>
                <a:extLst>
                  <a:ext uri="{0D108BD9-81ED-4DB2-BD59-A6C34878D82A}">
                    <a16:rowId xmlns:a16="http://schemas.microsoft.com/office/drawing/2014/main" val="3834351595"/>
                  </a:ext>
                </a:extLst>
              </a:tr>
            </a:tbl>
          </a:graphicData>
        </a:graphic>
      </p:graphicFrame>
      <p:sp>
        <p:nvSpPr>
          <p:cNvPr id="8" name="TextBox 7"/>
          <p:cNvSpPr txBox="1"/>
          <p:nvPr/>
        </p:nvSpPr>
        <p:spPr>
          <a:xfrm>
            <a:off x="30468702" y="1897198"/>
            <a:ext cx="6410143" cy="1446550"/>
          </a:xfrm>
          <a:prstGeom prst="rect">
            <a:avLst/>
          </a:prstGeom>
          <a:noFill/>
        </p:spPr>
        <p:txBody>
          <a:bodyPr wrap="square" rtlCol="0">
            <a:spAutoFit/>
          </a:bodyPr>
          <a:lstStyle/>
          <a:p>
            <a:r>
              <a:rPr lang="en-US" sz="8800" dirty="0">
                <a:latin typeface="Bebas Neue" panose="020B0606020202050201" pitchFamily="34" charset="0"/>
              </a:rPr>
              <a:t>Results:</a:t>
            </a:r>
          </a:p>
        </p:txBody>
      </p:sp>
      <p:sp>
        <p:nvSpPr>
          <p:cNvPr id="25" name="Rectangle 24"/>
          <p:cNvSpPr/>
          <p:nvPr/>
        </p:nvSpPr>
        <p:spPr>
          <a:xfrm>
            <a:off x="30830521" y="3662230"/>
            <a:ext cx="12314280" cy="1261884"/>
          </a:xfrm>
          <a:prstGeom prst="rect">
            <a:avLst/>
          </a:prstGeom>
        </p:spPr>
        <p:txBody>
          <a:bodyPr wrap="square">
            <a:spAutoFit/>
          </a:bodyPr>
          <a:lstStyle/>
          <a:p>
            <a:r>
              <a:rPr lang="en-US" sz="3800" b="1" dirty="0">
                <a:latin typeface="Lucida Sans" panose="020B0602030504020204" pitchFamily="34" charset="0"/>
              </a:rPr>
              <a:t>Perceived difficulties during the first phase of the student’s pre-departure process</a:t>
            </a:r>
          </a:p>
        </p:txBody>
      </p:sp>
      <p:graphicFrame>
        <p:nvGraphicFramePr>
          <p:cNvPr id="33" name="Table 32" descr="Table of how a student's wealth impacts their ability to go abroad. It shows the comparative values for visa requirements, University Entrance Requirements, Language barriers, Financial costs, Discrimination, Family ties, Cultural Differences, and Dangers. The noteworthy trend is that all of the challenges are perceived to be larger by students of a lower socio-economic standing. "/>
          <p:cNvGraphicFramePr>
            <a:graphicFrameLocks noGrp="1"/>
          </p:cNvGraphicFramePr>
          <p:nvPr>
            <p:extLst>
              <p:ext uri="{D42A27DB-BD31-4B8C-83A1-F6EECF244321}">
                <p14:modId xmlns:p14="http://schemas.microsoft.com/office/powerpoint/2010/main" val="3182391111"/>
              </p:ext>
            </p:extLst>
          </p:nvPr>
        </p:nvGraphicFramePr>
        <p:xfrm>
          <a:off x="20891275" y="5266314"/>
          <a:ext cx="22638312" cy="4410484"/>
        </p:xfrm>
        <a:graphic>
          <a:graphicData uri="http://schemas.openxmlformats.org/drawingml/2006/table">
            <a:tbl>
              <a:tblPr firstRow="1">
                <a:tableStyleId>{793D81CF-94F2-401A-BA57-92F5A7B2D0C5}</a:tableStyleId>
              </a:tblPr>
              <a:tblGrid>
                <a:gridCol w="3910834">
                  <a:extLst>
                    <a:ext uri="{9D8B030D-6E8A-4147-A177-3AD203B41FA5}">
                      <a16:colId xmlns:a16="http://schemas.microsoft.com/office/drawing/2014/main" val="3353294483"/>
                    </a:ext>
                  </a:extLst>
                </a:gridCol>
                <a:gridCol w="2364092">
                  <a:extLst>
                    <a:ext uri="{9D8B030D-6E8A-4147-A177-3AD203B41FA5}">
                      <a16:colId xmlns:a16="http://schemas.microsoft.com/office/drawing/2014/main" val="3182462657"/>
                    </a:ext>
                  </a:extLst>
                </a:gridCol>
                <a:gridCol w="2365516">
                  <a:extLst>
                    <a:ext uri="{9D8B030D-6E8A-4147-A177-3AD203B41FA5}">
                      <a16:colId xmlns:a16="http://schemas.microsoft.com/office/drawing/2014/main" val="42578120"/>
                    </a:ext>
                  </a:extLst>
                </a:gridCol>
                <a:gridCol w="2365516">
                  <a:extLst>
                    <a:ext uri="{9D8B030D-6E8A-4147-A177-3AD203B41FA5}">
                      <a16:colId xmlns:a16="http://schemas.microsoft.com/office/drawing/2014/main" val="2769216533"/>
                    </a:ext>
                  </a:extLst>
                </a:gridCol>
                <a:gridCol w="2341292">
                  <a:extLst>
                    <a:ext uri="{9D8B030D-6E8A-4147-A177-3AD203B41FA5}">
                      <a16:colId xmlns:a16="http://schemas.microsoft.com/office/drawing/2014/main" val="1111911691"/>
                    </a:ext>
                  </a:extLst>
                </a:gridCol>
                <a:gridCol w="2691436">
                  <a:extLst>
                    <a:ext uri="{9D8B030D-6E8A-4147-A177-3AD203B41FA5}">
                      <a16:colId xmlns:a16="http://schemas.microsoft.com/office/drawing/2014/main" val="2529989380"/>
                    </a:ext>
                  </a:extLst>
                </a:gridCol>
                <a:gridCol w="1594109">
                  <a:extLst>
                    <a:ext uri="{9D8B030D-6E8A-4147-A177-3AD203B41FA5}">
                      <a16:colId xmlns:a16="http://schemas.microsoft.com/office/drawing/2014/main" val="3158361904"/>
                    </a:ext>
                  </a:extLst>
                </a:gridCol>
                <a:gridCol w="2640001">
                  <a:extLst>
                    <a:ext uri="{9D8B030D-6E8A-4147-A177-3AD203B41FA5}">
                      <a16:colId xmlns:a16="http://schemas.microsoft.com/office/drawing/2014/main" val="2116017023"/>
                    </a:ext>
                  </a:extLst>
                </a:gridCol>
                <a:gridCol w="2365516">
                  <a:extLst>
                    <a:ext uri="{9D8B030D-6E8A-4147-A177-3AD203B41FA5}">
                      <a16:colId xmlns:a16="http://schemas.microsoft.com/office/drawing/2014/main" val="1701853571"/>
                    </a:ext>
                  </a:extLst>
                </a:gridCol>
              </a:tblGrid>
              <a:tr h="2133836">
                <a:tc>
                  <a:txBody>
                    <a:bodyPr/>
                    <a:lstStyle/>
                    <a:p>
                      <a:pPr marL="38100" marR="38100" algn="ctr">
                        <a:lnSpc>
                          <a:spcPct val="100000"/>
                        </a:lnSpc>
                        <a:spcBef>
                          <a:spcPts val="0"/>
                        </a:spcBef>
                        <a:spcAft>
                          <a:spcPts val="0"/>
                        </a:spcAft>
                      </a:pPr>
                      <a:r>
                        <a:rPr lang="en-US" sz="4000" b="1" dirty="0">
                          <a:solidFill>
                            <a:schemeClr val="bg1"/>
                          </a:solidFill>
                          <a:effectLst/>
                          <a:latin typeface="+mn-lt"/>
                        </a:rPr>
                        <a:t>Parents wealth</a:t>
                      </a:r>
                      <a:endParaRPr lang="en-US" sz="4000" b="1" dirty="0">
                        <a:solidFill>
                          <a:schemeClr val="bg1"/>
                        </a:solidFill>
                        <a:effectLst/>
                        <a:latin typeface="+mn-lt"/>
                        <a:ea typeface="DengXian" panose="02010600030101010101" pitchFamily="2" charset="-122"/>
                        <a:cs typeface="Times New Roman" panose="02020603050405020304" pitchFamily="18" charset="0"/>
                      </a:endParaRPr>
                    </a:p>
                  </a:txBody>
                  <a:tcPr marL="0" marR="0" marT="0" marB="0" anchor="ctr">
                    <a:solidFill>
                      <a:schemeClr val="accent5">
                        <a:lumMod val="75000"/>
                      </a:schemeClr>
                    </a:solidFill>
                  </a:tcPr>
                </a:tc>
                <a:tc>
                  <a:txBody>
                    <a:bodyPr/>
                    <a:lstStyle/>
                    <a:p>
                      <a:pPr marL="38100" marR="38100" algn="ctr">
                        <a:lnSpc>
                          <a:spcPct val="100000"/>
                        </a:lnSpc>
                        <a:spcBef>
                          <a:spcPts val="0"/>
                        </a:spcBef>
                        <a:spcAft>
                          <a:spcPts val="0"/>
                        </a:spcAft>
                      </a:pPr>
                      <a:r>
                        <a:rPr lang="en-US" sz="3200" b="1" dirty="0">
                          <a:effectLst/>
                          <a:latin typeface="+mn-lt"/>
                        </a:rPr>
                        <a:t>Visa requirements</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University Entrance Requirement</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Language Barriers</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Financial Costs</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Discrimination</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Family ties </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Cultural Differences</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200" b="1" dirty="0">
                          <a:effectLst/>
                          <a:latin typeface="+mn-lt"/>
                        </a:rPr>
                        <a:t>Dangers/Instability</a:t>
                      </a:r>
                      <a:endParaRPr lang="en-US" sz="3200" b="1" dirty="0">
                        <a:effectLst/>
                        <a:latin typeface="+mn-lt"/>
                        <a:ea typeface="DengXian"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2717856767"/>
                  </a:ext>
                </a:extLst>
              </a:tr>
              <a:tr h="814474">
                <a:tc>
                  <a:txBody>
                    <a:bodyPr/>
                    <a:lstStyle/>
                    <a:p>
                      <a:pPr marL="38100" marR="38100" algn="ctr">
                        <a:lnSpc>
                          <a:spcPct val="100000"/>
                        </a:lnSpc>
                        <a:spcBef>
                          <a:spcPts val="0"/>
                        </a:spcBef>
                        <a:spcAft>
                          <a:spcPts val="0"/>
                        </a:spcAft>
                      </a:pPr>
                      <a:r>
                        <a:rPr lang="en-US" sz="4000" b="1" dirty="0">
                          <a:solidFill>
                            <a:schemeClr val="bg1"/>
                          </a:solidFill>
                          <a:effectLst/>
                          <a:latin typeface="+mn-lt"/>
                        </a:rPr>
                        <a:t>Working Class</a:t>
                      </a:r>
                      <a:endParaRPr lang="en-US" sz="4000" b="1" dirty="0">
                        <a:solidFill>
                          <a:schemeClr val="bg1"/>
                        </a:solidFill>
                        <a:effectLst/>
                        <a:latin typeface="+mn-lt"/>
                        <a:ea typeface="DengXian" panose="02010600030101010101" pitchFamily="2" charset="-122"/>
                        <a:cs typeface="Times New Roman" panose="02020603050405020304" pitchFamily="18" charset="0"/>
                      </a:endParaRPr>
                    </a:p>
                  </a:txBody>
                  <a:tcPr marL="0" marR="0" marT="0" marB="0" anchor="ctr">
                    <a:solidFill>
                      <a:schemeClr val="accent5">
                        <a:lumMod val="75000"/>
                      </a:schemeClr>
                    </a:solidFill>
                  </a:tcPr>
                </a:tc>
                <a:tc>
                  <a:txBody>
                    <a:bodyPr/>
                    <a:lstStyle/>
                    <a:p>
                      <a:pPr marL="38100" marR="38100" algn="ctr">
                        <a:lnSpc>
                          <a:spcPct val="100000"/>
                        </a:lnSpc>
                        <a:spcBef>
                          <a:spcPts val="0"/>
                        </a:spcBef>
                        <a:spcAft>
                          <a:spcPts val="0"/>
                        </a:spcAft>
                      </a:pPr>
                      <a:r>
                        <a:rPr lang="en-US" sz="3600" dirty="0">
                          <a:effectLst/>
                          <a:latin typeface="+mn-lt"/>
                        </a:rPr>
                        <a:t>2.77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2.97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3.02</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3.53</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2.85</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2.57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2.77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ct val="100000"/>
                        </a:lnSpc>
                        <a:spcBef>
                          <a:spcPts val="0"/>
                        </a:spcBef>
                        <a:spcAft>
                          <a:spcPts val="0"/>
                        </a:spcAft>
                      </a:pPr>
                      <a:r>
                        <a:rPr lang="en-US" sz="3600" dirty="0">
                          <a:effectLst/>
                          <a:latin typeface="+mn-lt"/>
                        </a:rPr>
                        <a:t>3.10</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939657866"/>
                  </a:ext>
                </a:extLst>
              </a:tr>
              <a:tr h="740329">
                <a:tc>
                  <a:txBody>
                    <a:bodyPr/>
                    <a:lstStyle/>
                    <a:p>
                      <a:pPr marL="38100" marR="38100" algn="ctr">
                        <a:lnSpc>
                          <a:spcPts val="1600"/>
                        </a:lnSpc>
                        <a:spcBef>
                          <a:spcPts val="0"/>
                        </a:spcBef>
                        <a:spcAft>
                          <a:spcPts val="0"/>
                        </a:spcAft>
                      </a:pPr>
                      <a:r>
                        <a:rPr lang="en-US" sz="4000" b="1" dirty="0">
                          <a:solidFill>
                            <a:schemeClr val="bg1"/>
                          </a:solidFill>
                          <a:effectLst/>
                          <a:latin typeface="+mn-lt"/>
                        </a:rPr>
                        <a:t>Middle Class</a:t>
                      </a:r>
                      <a:endParaRPr lang="en-US" sz="4000" b="1" dirty="0">
                        <a:solidFill>
                          <a:schemeClr val="bg1"/>
                        </a:solidFill>
                        <a:effectLst/>
                        <a:latin typeface="+mn-lt"/>
                        <a:ea typeface="DengXian" panose="02010600030101010101" pitchFamily="2" charset="-122"/>
                        <a:cs typeface="Times New Roman" panose="02020603050405020304" pitchFamily="18" charset="0"/>
                      </a:endParaRPr>
                    </a:p>
                  </a:txBody>
                  <a:tcPr marL="0" marR="0" marT="0" marB="0" anchor="ctr">
                    <a:solidFill>
                      <a:schemeClr val="accent5">
                        <a:lumMod val="75000"/>
                      </a:schemeClr>
                    </a:solidFill>
                  </a:tcPr>
                </a:tc>
                <a:tc>
                  <a:txBody>
                    <a:bodyPr/>
                    <a:lstStyle/>
                    <a:p>
                      <a:pPr marL="38100" marR="38100" algn="ctr">
                        <a:lnSpc>
                          <a:spcPts val="1600"/>
                        </a:lnSpc>
                        <a:spcBef>
                          <a:spcPts val="0"/>
                        </a:spcBef>
                        <a:spcAft>
                          <a:spcPts val="0"/>
                        </a:spcAft>
                      </a:pPr>
                      <a:r>
                        <a:rPr lang="en-US" sz="3600" dirty="0">
                          <a:effectLst/>
                          <a:latin typeface="+mn-lt"/>
                        </a:rPr>
                        <a:t>2.39</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2.79</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2.71</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2.79</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2.57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2.13</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2.55</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2.94</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999681379"/>
                  </a:ext>
                </a:extLst>
              </a:tr>
              <a:tr h="721845">
                <a:tc>
                  <a:txBody>
                    <a:bodyPr/>
                    <a:lstStyle/>
                    <a:p>
                      <a:pPr marL="38100" marR="38100" algn="ctr">
                        <a:lnSpc>
                          <a:spcPts val="1600"/>
                        </a:lnSpc>
                        <a:spcBef>
                          <a:spcPts val="0"/>
                        </a:spcBef>
                        <a:spcAft>
                          <a:spcPts val="0"/>
                        </a:spcAft>
                      </a:pPr>
                      <a:r>
                        <a:rPr lang="en-US" sz="4000" b="1" dirty="0">
                          <a:solidFill>
                            <a:schemeClr val="bg1"/>
                          </a:solidFill>
                          <a:effectLst/>
                          <a:latin typeface="+mn-lt"/>
                        </a:rPr>
                        <a:t>Upper Class</a:t>
                      </a:r>
                      <a:endParaRPr lang="en-US" sz="4000" b="1" dirty="0">
                        <a:solidFill>
                          <a:schemeClr val="bg1"/>
                        </a:solidFill>
                        <a:effectLst/>
                        <a:latin typeface="+mn-lt"/>
                        <a:ea typeface="DengXian" panose="02010600030101010101" pitchFamily="2" charset="-122"/>
                        <a:cs typeface="Times New Roman" panose="02020603050405020304" pitchFamily="18" charset="0"/>
                      </a:endParaRPr>
                    </a:p>
                  </a:txBody>
                  <a:tcPr marL="0" marR="0" marT="0" marB="0" anchor="ctr">
                    <a:solidFill>
                      <a:schemeClr val="accent5">
                        <a:lumMod val="75000"/>
                      </a:schemeClr>
                    </a:solidFill>
                  </a:tcPr>
                </a:tc>
                <a:tc>
                  <a:txBody>
                    <a:bodyPr/>
                    <a:lstStyle/>
                    <a:p>
                      <a:pPr marL="38100" marR="38100" algn="ctr">
                        <a:lnSpc>
                          <a:spcPts val="1600"/>
                        </a:lnSpc>
                        <a:spcBef>
                          <a:spcPts val="0"/>
                        </a:spcBef>
                        <a:spcAft>
                          <a:spcPts val="0"/>
                        </a:spcAft>
                      </a:pPr>
                      <a:r>
                        <a:rPr lang="en-US" sz="3600" dirty="0">
                          <a:effectLst/>
                          <a:latin typeface="+mn-lt"/>
                        </a:rPr>
                        <a:t>2.27</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2.61</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2.55</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2.28</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2.48</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2.00</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2.52</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tc>
                  <a:txBody>
                    <a:bodyPr/>
                    <a:lstStyle/>
                    <a:p>
                      <a:pPr marL="38100" marR="38100" algn="ctr">
                        <a:lnSpc>
                          <a:spcPts val="1600"/>
                        </a:lnSpc>
                        <a:spcBef>
                          <a:spcPts val="0"/>
                        </a:spcBef>
                        <a:spcAft>
                          <a:spcPts val="0"/>
                        </a:spcAft>
                      </a:pPr>
                      <a:r>
                        <a:rPr lang="en-US" sz="3600" dirty="0">
                          <a:effectLst/>
                          <a:latin typeface="+mn-lt"/>
                        </a:rPr>
                        <a:t>3.00</a:t>
                      </a:r>
                      <a:endParaRPr lang="en-US" sz="3600" dirty="0">
                        <a:effectLst/>
                        <a:latin typeface="+mn-lt"/>
                        <a:ea typeface="DengXian" panose="02010600030101010101" pitchFamily="2" charset="-122"/>
                        <a:cs typeface="Times New Roman" panose="02020603050405020304" pitchFamily="18" charset="0"/>
                      </a:endParaRPr>
                    </a:p>
                  </a:txBody>
                  <a:tcPr marL="0" marR="0" marT="0" marB="0" anchor="ctr"/>
                </a:tc>
                <a:extLst>
                  <a:ext uri="{0D108BD9-81ED-4DB2-BD59-A6C34878D82A}">
                    <a16:rowId xmlns:a16="http://schemas.microsoft.com/office/drawing/2014/main" val="1123740243"/>
                  </a:ext>
                </a:extLst>
              </a:tr>
            </a:tbl>
          </a:graphicData>
        </a:graphic>
      </p:graphicFrame>
      <p:sp>
        <p:nvSpPr>
          <p:cNvPr id="34" name="Rectangle 33"/>
          <p:cNvSpPr/>
          <p:nvPr/>
        </p:nvSpPr>
        <p:spPr>
          <a:xfrm>
            <a:off x="23269991" y="10566525"/>
            <a:ext cx="9651505" cy="1969385"/>
          </a:xfrm>
          <a:prstGeom prst="rect">
            <a:avLst/>
          </a:prstGeom>
        </p:spPr>
        <p:txBody>
          <a:bodyPr wrap="square">
            <a:spAutoFit/>
          </a:bodyPr>
          <a:lstStyle/>
          <a:p>
            <a:pPr>
              <a:lnSpc>
                <a:spcPct val="107000"/>
              </a:lnSpc>
              <a:spcAft>
                <a:spcPts val="800"/>
              </a:spcAft>
            </a:pPr>
            <a:r>
              <a:rPr lang="en-US" sz="3800" b="1" dirty="0">
                <a:latin typeface="Lucida Sans" panose="020B0602030504020204" pitchFamily="34" charset="0"/>
              </a:rPr>
              <a:t>Percentage of students who identify as being unable to study abroad, and the stage of the process they reached</a:t>
            </a:r>
          </a:p>
        </p:txBody>
      </p:sp>
      <p:graphicFrame>
        <p:nvGraphicFramePr>
          <p:cNvPr id="23" name="Table 22" descr="This table shows the percentages of students who identify that they are capable of studying abroad, divided by their family's socio-economic identity. Throughout all three stages of the pre-departure process, working class students are far more likely to identify as being unable to study abroad."/>
          <p:cNvGraphicFramePr>
            <a:graphicFrameLocks noGrp="1"/>
          </p:cNvGraphicFramePr>
          <p:nvPr>
            <p:extLst>
              <p:ext uri="{D42A27DB-BD31-4B8C-83A1-F6EECF244321}">
                <p14:modId xmlns:p14="http://schemas.microsoft.com/office/powerpoint/2010/main" val="2792119085"/>
              </p:ext>
            </p:extLst>
          </p:nvPr>
        </p:nvGraphicFramePr>
        <p:xfrm>
          <a:off x="33130643" y="10540720"/>
          <a:ext cx="10398944" cy="5340096"/>
        </p:xfrm>
        <a:graphic>
          <a:graphicData uri="http://schemas.openxmlformats.org/drawingml/2006/table">
            <a:tbl>
              <a:tblPr firstRow="1" bandRow="1">
                <a:tableStyleId>{10A1B5D5-9B99-4C35-A422-299274C87663}</a:tableStyleId>
              </a:tblPr>
              <a:tblGrid>
                <a:gridCol w="2599736">
                  <a:extLst>
                    <a:ext uri="{9D8B030D-6E8A-4147-A177-3AD203B41FA5}">
                      <a16:colId xmlns:a16="http://schemas.microsoft.com/office/drawing/2014/main" val="3277694500"/>
                    </a:ext>
                  </a:extLst>
                </a:gridCol>
                <a:gridCol w="2599736">
                  <a:extLst>
                    <a:ext uri="{9D8B030D-6E8A-4147-A177-3AD203B41FA5}">
                      <a16:colId xmlns:a16="http://schemas.microsoft.com/office/drawing/2014/main" val="179172096"/>
                    </a:ext>
                  </a:extLst>
                </a:gridCol>
                <a:gridCol w="2599736">
                  <a:extLst>
                    <a:ext uri="{9D8B030D-6E8A-4147-A177-3AD203B41FA5}">
                      <a16:colId xmlns:a16="http://schemas.microsoft.com/office/drawing/2014/main" val="4106838875"/>
                    </a:ext>
                  </a:extLst>
                </a:gridCol>
                <a:gridCol w="2599736">
                  <a:extLst>
                    <a:ext uri="{9D8B030D-6E8A-4147-A177-3AD203B41FA5}">
                      <a16:colId xmlns:a16="http://schemas.microsoft.com/office/drawing/2014/main" val="3175764643"/>
                    </a:ext>
                  </a:extLst>
                </a:gridCol>
              </a:tblGrid>
              <a:tr h="1393148">
                <a:tc>
                  <a:txBody>
                    <a:bodyPr/>
                    <a:lstStyle/>
                    <a:p>
                      <a:endParaRPr lang="en-US" dirty="0"/>
                    </a:p>
                  </a:txBody>
                  <a:tcPr>
                    <a:solidFill>
                      <a:schemeClr val="accent5">
                        <a:lumMod val="75000"/>
                      </a:schemeClr>
                    </a:solidFill>
                  </a:tcPr>
                </a:tc>
                <a:tc>
                  <a:txBody>
                    <a:bodyPr/>
                    <a:lstStyle/>
                    <a:p>
                      <a:r>
                        <a:rPr lang="en-US" sz="4000" dirty="0"/>
                        <a:t>Working class</a:t>
                      </a:r>
                    </a:p>
                  </a:txBody>
                  <a:tcPr>
                    <a:solidFill>
                      <a:schemeClr val="accent5">
                        <a:lumMod val="75000"/>
                      </a:schemeClr>
                    </a:solidFill>
                  </a:tcPr>
                </a:tc>
                <a:tc>
                  <a:txBody>
                    <a:bodyPr/>
                    <a:lstStyle/>
                    <a:p>
                      <a:r>
                        <a:rPr lang="en-US" sz="4000" dirty="0"/>
                        <a:t>Middle class</a:t>
                      </a:r>
                    </a:p>
                  </a:txBody>
                  <a:tcPr>
                    <a:solidFill>
                      <a:schemeClr val="accent5">
                        <a:lumMod val="75000"/>
                      </a:schemeClr>
                    </a:solidFill>
                  </a:tcPr>
                </a:tc>
                <a:tc>
                  <a:txBody>
                    <a:bodyPr/>
                    <a:lstStyle/>
                    <a:p>
                      <a:r>
                        <a:rPr lang="en-US" sz="4000" dirty="0"/>
                        <a:t>Upper class</a:t>
                      </a:r>
                    </a:p>
                  </a:txBody>
                  <a:tcPr>
                    <a:solidFill>
                      <a:schemeClr val="accent5">
                        <a:lumMod val="75000"/>
                      </a:schemeClr>
                    </a:solidFill>
                  </a:tcPr>
                </a:tc>
                <a:extLst>
                  <a:ext uri="{0D108BD9-81ED-4DB2-BD59-A6C34878D82A}">
                    <a16:rowId xmlns:a16="http://schemas.microsoft.com/office/drawing/2014/main" val="3769539074"/>
                  </a:ext>
                </a:extLst>
              </a:tr>
              <a:tr h="1275779">
                <a:tc>
                  <a:txBody>
                    <a:bodyPr/>
                    <a:lstStyle/>
                    <a:p>
                      <a:r>
                        <a:rPr lang="en-US" sz="4000" b="1" dirty="0"/>
                        <a:t>Stage 1: </a:t>
                      </a:r>
                      <a:r>
                        <a:rPr lang="en-US" sz="4000" dirty="0"/>
                        <a:t>Discovery</a:t>
                      </a:r>
                    </a:p>
                  </a:txBody>
                  <a:tcPr>
                    <a:solidFill>
                      <a:schemeClr val="bg1"/>
                    </a:solidFill>
                  </a:tcPr>
                </a:tc>
                <a:tc>
                  <a:txBody>
                    <a:bodyPr/>
                    <a:lstStyle/>
                    <a:p>
                      <a:r>
                        <a:rPr lang="en-US" sz="4000" dirty="0"/>
                        <a:t>72.5%</a:t>
                      </a:r>
                    </a:p>
                  </a:txBody>
                  <a:tcPr>
                    <a:solidFill>
                      <a:schemeClr val="bg1"/>
                    </a:solidFill>
                  </a:tcPr>
                </a:tc>
                <a:tc>
                  <a:txBody>
                    <a:bodyPr/>
                    <a:lstStyle/>
                    <a:p>
                      <a:r>
                        <a:rPr lang="en-US" sz="4000" dirty="0"/>
                        <a:t>20.5%</a:t>
                      </a:r>
                    </a:p>
                  </a:txBody>
                  <a:tcPr>
                    <a:solidFill>
                      <a:schemeClr val="bg1"/>
                    </a:solidFill>
                  </a:tcPr>
                </a:tc>
                <a:tc>
                  <a:txBody>
                    <a:bodyPr/>
                    <a:lstStyle/>
                    <a:p>
                      <a:r>
                        <a:rPr lang="en-US" sz="4000" dirty="0"/>
                        <a:t>17.6%</a:t>
                      </a:r>
                    </a:p>
                  </a:txBody>
                  <a:tcPr>
                    <a:solidFill>
                      <a:schemeClr val="bg1"/>
                    </a:solidFill>
                  </a:tcPr>
                </a:tc>
                <a:extLst>
                  <a:ext uri="{0D108BD9-81ED-4DB2-BD59-A6C34878D82A}">
                    <a16:rowId xmlns:a16="http://schemas.microsoft.com/office/drawing/2014/main" val="1966146240"/>
                  </a:ext>
                </a:extLst>
              </a:tr>
              <a:tr h="1296652">
                <a:tc>
                  <a:txBody>
                    <a:bodyPr/>
                    <a:lstStyle/>
                    <a:p>
                      <a:r>
                        <a:rPr lang="en-US" sz="4000" b="1" dirty="0"/>
                        <a:t>Stage 2: </a:t>
                      </a:r>
                      <a:r>
                        <a:rPr lang="en-US" sz="4000" dirty="0"/>
                        <a:t>Evaluation</a:t>
                      </a:r>
                    </a:p>
                  </a:txBody>
                  <a:tcPr>
                    <a:solidFill>
                      <a:schemeClr val="bg1"/>
                    </a:solidFill>
                  </a:tcPr>
                </a:tc>
                <a:tc>
                  <a:txBody>
                    <a:bodyPr/>
                    <a:lstStyle/>
                    <a:p>
                      <a:r>
                        <a:rPr lang="en-US" sz="4000" dirty="0"/>
                        <a:t>49.5%</a:t>
                      </a:r>
                    </a:p>
                  </a:txBody>
                  <a:tcPr>
                    <a:solidFill>
                      <a:schemeClr val="bg1"/>
                    </a:solidFill>
                  </a:tcPr>
                </a:tc>
                <a:tc>
                  <a:txBody>
                    <a:bodyPr/>
                    <a:lstStyle/>
                    <a:p>
                      <a:r>
                        <a:rPr lang="en-US" sz="4000" dirty="0"/>
                        <a:t>13.2%</a:t>
                      </a:r>
                    </a:p>
                  </a:txBody>
                  <a:tcPr>
                    <a:solidFill>
                      <a:schemeClr val="bg1"/>
                    </a:solidFill>
                  </a:tcPr>
                </a:tc>
                <a:tc>
                  <a:txBody>
                    <a:bodyPr/>
                    <a:lstStyle/>
                    <a:p>
                      <a:r>
                        <a:rPr lang="en-US" sz="4000" dirty="0"/>
                        <a:t>9.4%</a:t>
                      </a:r>
                    </a:p>
                  </a:txBody>
                  <a:tcPr>
                    <a:solidFill>
                      <a:schemeClr val="bg1"/>
                    </a:solidFill>
                  </a:tcPr>
                </a:tc>
                <a:extLst>
                  <a:ext uri="{0D108BD9-81ED-4DB2-BD59-A6C34878D82A}">
                    <a16:rowId xmlns:a16="http://schemas.microsoft.com/office/drawing/2014/main" val="3661618622"/>
                  </a:ext>
                </a:extLst>
              </a:tr>
              <a:tr h="1296652">
                <a:tc>
                  <a:txBody>
                    <a:bodyPr/>
                    <a:lstStyle/>
                    <a:p>
                      <a:r>
                        <a:rPr lang="en-US" sz="4000" b="1" dirty="0"/>
                        <a:t>Stage 3: </a:t>
                      </a:r>
                      <a:r>
                        <a:rPr lang="en-US" sz="4000" dirty="0"/>
                        <a:t>Application</a:t>
                      </a:r>
                    </a:p>
                  </a:txBody>
                  <a:tcPr>
                    <a:solidFill>
                      <a:schemeClr val="bg1"/>
                    </a:solidFill>
                  </a:tcPr>
                </a:tc>
                <a:tc>
                  <a:txBody>
                    <a:bodyPr/>
                    <a:lstStyle/>
                    <a:p>
                      <a:r>
                        <a:rPr lang="en-US" sz="4000" dirty="0"/>
                        <a:t>42.2%</a:t>
                      </a:r>
                    </a:p>
                  </a:txBody>
                  <a:tcPr>
                    <a:solidFill>
                      <a:schemeClr val="bg1"/>
                    </a:solidFill>
                  </a:tcPr>
                </a:tc>
                <a:tc>
                  <a:txBody>
                    <a:bodyPr/>
                    <a:lstStyle/>
                    <a:p>
                      <a:r>
                        <a:rPr lang="en-US" sz="4000" dirty="0"/>
                        <a:t>4.9%</a:t>
                      </a:r>
                    </a:p>
                  </a:txBody>
                  <a:tcPr>
                    <a:solidFill>
                      <a:schemeClr val="bg1"/>
                    </a:solidFill>
                  </a:tcPr>
                </a:tc>
                <a:tc>
                  <a:txBody>
                    <a:bodyPr/>
                    <a:lstStyle/>
                    <a:p>
                      <a:r>
                        <a:rPr lang="en-US" sz="4000" dirty="0"/>
                        <a:t>9.1%</a:t>
                      </a:r>
                    </a:p>
                  </a:txBody>
                  <a:tcPr>
                    <a:solidFill>
                      <a:schemeClr val="bg1"/>
                    </a:solidFill>
                  </a:tcPr>
                </a:tc>
                <a:extLst>
                  <a:ext uri="{0D108BD9-81ED-4DB2-BD59-A6C34878D82A}">
                    <a16:rowId xmlns:a16="http://schemas.microsoft.com/office/drawing/2014/main" val="81395980"/>
                  </a:ext>
                </a:extLst>
              </a:tr>
            </a:tbl>
          </a:graphicData>
        </a:graphic>
      </p:graphicFrame>
      <p:sp>
        <p:nvSpPr>
          <p:cNvPr id="35" name="Rectangle 34"/>
          <p:cNvSpPr/>
          <p:nvPr/>
        </p:nvSpPr>
        <p:spPr>
          <a:xfrm>
            <a:off x="27581558" y="13666920"/>
            <a:ext cx="5187472" cy="3220753"/>
          </a:xfrm>
          <a:prstGeom prst="rect">
            <a:avLst/>
          </a:prstGeom>
        </p:spPr>
        <p:txBody>
          <a:bodyPr wrap="square">
            <a:spAutoFit/>
          </a:bodyPr>
          <a:lstStyle/>
          <a:p>
            <a:pPr>
              <a:lnSpc>
                <a:spcPct val="107000"/>
              </a:lnSpc>
              <a:spcAft>
                <a:spcPts val="800"/>
              </a:spcAft>
            </a:pPr>
            <a:r>
              <a:rPr lang="en-US" sz="3800" b="1" dirty="0">
                <a:latin typeface="Lucida Sans" panose="020B0602030504020204" pitchFamily="34" charset="0"/>
              </a:rPr>
              <a:t>Development of perceived difficulties through the whole pre-departure process.</a:t>
            </a:r>
          </a:p>
        </p:txBody>
      </p:sp>
      <p:graphicFrame>
        <p:nvGraphicFramePr>
          <p:cNvPr id="28" name="Chart 27" descr="This graph shows how the barrier of visa requirements declines during the pre-departure process, but is always significantly higher for working class students. "/>
          <p:cNvGraphicFramePr>
            <a:graphicFrameLocks/>
          </p:cNvGraphicFramePr>
          <p:nvPr>
            <p:extLst>
              <p:ext uri="{D42A27DB-BD31-4B8C-83A1-F6EECF244321}">
                <p14:modId xmlns:p14="http://schemas.microsoft.com/office/powerpoint/2010/main" val="2015587975"/>
              </p:ext>
            </p:extLst>
          </p:nvPr>
        </p:nvGraphicFramePr>
        <p:xfrm>
          <a:off x="27723258" y="16955277"/>
          <a:ext cx="7644469" cy="45866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Chart 28" descr="This shows how the challenge of university entrance requirements changes during the pre-departure process. Initially working class students view it as a greater challenges, but this narrows towards the end of the pre-departure process. "/>
          <p:cNvGraphicFramePr>
            <a:graphicFrameLocks/>
          </p:cNvGraphicFramePr>
          <p:nvPr>
            <p:extLst>
              <p:ext uri="{D42A27DB-BD31-4B8C-83A1-F6EECF244321}">
                <p14:modId xmlns:p14="http://schemas.microsoft.com/office/powerpoint/2010/main" val="958333082"/>
              </p:ext>
            </p:extLst>
          </p:nvPr>
        </p:nvGraphicFramePr>
        <p:xfrm>
          <a:off x="27723257" y="21860440"/>
          <a:ext cx="7644469" cy="44627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Chart 29" descr="This graph shows how the barrier of financial costs evolves through the pre-departure process. For middle-class and upper-class students it remains stationary, but for working class students it is significantly higher and decreasing during the process. "/>
          <p:cNvGraphicFramePr>
            <a:graphicFrameLocks/>
          </p:cNvGraphicFramePr>
          <p:nvPr>
            <p:extLst>
              <p:ext uri="{D42A27DB-BD31-4B8C-83A1-F6EECF244321}">
                <p14:modId xmlns:p14="http://schemas.microsoft.com/office/powerpoint/2010/main" val="3628739041"/>
              </p:ext>
            </p:extLst>
          </p:nvPr>
        </p:nvGraphicFramePr>
        <p:xfrm>
          <a:off x="35624730" y="16967012"/>
          <a:ext cx="7741456" cy="464487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1" name="Chart 30" descr="This graph shows how family ties impacts students through the pre-departure process. Initially is a much more significant problem for working class students, but the difference narrows as they proceed through the process of studying abroad. "/>
          <p:cNvGraphicFramePr>
            <a:graphicFrameLocks/>
          </p:cNvGraphicFramePr>
          <p:nvPr>
            <p:extLst>
              <p:ext uri="{D42A27DB-BD31-4B8C-83A1-F6EECF244321}">
                <p14:modId xmlns:p14="http://schemas.microsoft.com/office/powerpoint/2010/main" val="2076705246"/>
              </p:ext>
            </p:extLst>
          </p:nvPr>
        </p:nvGraphicFramePr>
        <p:xfrm>
          <a:off x="35624730" y="21878850"/>
          <a:ext cx="7741456" cy="4444303"/>
        </p:xfrm>
        <a:graphic>
          <a:graphicData uri="http://schemas.openxmlformats.org/drawingml/2006/chart">
            <c:chart xmlns:c="http://schemas.openxmlformats.org/drawingml/2006/chart" xmlns:r="http://schemas.openxmlformats.org/officeDocument/2006/relationships" r:id="rId6"/>
          </a:graphicData>
        </a:graphic>
      </p:graphicFrame>
      <p:sp>
        <p:nvSpPr>
          <p:cNvPr id="37" name="Rectangle 36"/>
          <p:cNvSpPr/>
          <p:nvPr/>
        </p:nvSpPr>
        <p:spPr>
          <a:xfrm>
            <a:off x="27723257" y="27114029"/>
            <a:ext cx="8204490" cy="1323439"/>
          </a:xfrm>
          <a:prstGeom prst="rect">
            <a:avLst/>
          </a:prstGeom>
        </p:spPr>
        <p:txBody>
          <a:bodyPr wrap="none">
            <a:spAutoFit/>
          </a:bodyPr>
          <a:lstStyle/>
          <a:p>
            <a:r>
              <a:rPr lang="en-US" sz="8000" dirty="0">
                <a:latin typeface="Bebas Neue" panose="020B0606020202050201" pitchFamily="34" charset="0"/>
              </a:rPr>
              <a:t>Key Research Outcomes</a:t>
            </a:r>
          </a:p>
        </p:txBody>
      </p:sp>
      <p:sp>
        <p:nvSpPr>
          <p:cNvPr id="24" name="Rectangle 23"/>
          <p:cNvSpPr/>
          <p:nvPr/>
        </p:nvSpPr>
        <p:spPr>
          <a:xfrm>
            <a:off x="16551354" y="28481236"/>
            <a:ext cx="26978233" cy="3785652"/>
          </a:xfrm>
          <a:prstGeom prst="rect">
            <a:avLst/>
          </a:prstGeom>
        </p:spPr>
        <p:txBody>
          <a:bodyPr wrap="square">
            <a:spAutoFit/>
          </a:bodyPr>
          <a:lstStyle/>
          <a:p>
            <a:r>
              <a:rPr lang="en-US" sz="4000" b="1" dirty="0">
                <a:latin typeface="Lucida Sans" panose="020B0602030504020204" pitchFamily="34" charset="0"/>
              </a:rPr>
              <a:t>1,</a:t>
            </a:r>
            <a:r>
              <a:rPr lang="en-US" sz="4000" dirty="0">
                <a:latin typeface="Lucida Sans" panose="020B0602030504020204" pitchFamily="34" charset="0"/>
              </a:rPr>
              <a:t> There are statistically significant differences in perceived barriers to international education between different socio-economic classes</a:t>
            </a:r>
          </a:p>
          <a:p>
            <a:r>
              <a:rPr lang="en-US" sz="4000" b="1" dirty="0">
                <a:latin typeface="Lucida Sans" panose="020B0602030504020204" pitchFamily="34" charset="0"/>
              </a:rPr>
              <a:t>2,</a:t>
            </a:r>
            <a:r>
              <a:rPr lang="en-US" sz="4000" dirty="0">
                <a:latin typeface="Lucida Sans" panose="020B0602030504020204" pitchFamily="34" charset="0"/>
              </a:rPr>
              <a:t> These differences are most acute during the initial considerations and discovery of international education</a:t>
            </a:r>
          </a:p>
          <a:p>
            <a:r>
              <a:rPr lang="en-US" sz="4000" b="1" dirty="0">
                <a:latin typeface="Lucida Sans" panose="020B0602030504020204" pitchFamily="34" charset="0"/>
              </a:rPr>
              <a:t>3,</a:t>
            </a:r>
            <a:r>
              <a:rPr lang="en-US" sz="4000" dirty="0">
                <a:latin typeface="Lucida Sans" panose="020B0602030504020204" pitchFamily="34" charset="0"/>
              </a:rPr>
              <a:t> The perceived barriers manifest in a significantly higher proportion of working class students self-identifying as incapable of studying abroad, before embarking on research and information gathering. </a:t>
            </a:r>
          </a:p>
        </p:txBody>
      </p:sp>
      <p:sp>
        <p:nvSpPr>
          <p:cNvPr id="41" name="Rectangle 40"/>
          <p:cNvSpPr/>
          <p:nvPr/>
        </p:nvSpPr>
        <p:spPr>
          <a:xfrm>
            <a:off x="715626" y="29180576"/>
            <a:ext cx="7098559" cy="2734531"/>
          </a:xfrm>
          <a:prstGeom prst="rect">
            <a:avLst/>
          </a:prstGeom>
        </p:spPr>
        <p:txBody>
          <a:bodyPr wrap="square">
            <a:spAutoFit/>
          </a:bodyPr>
          <a:lstStyle/>
          <a:p>
            <a:pPr algn="r">
              <a:lnSpc>
                <a:spcPct val="107000"/>
              </a:lnSpc>
              <a:spcAft>
                <a:spcPts val="800"/>
              </a:spcAft>
            </a:pPr>
            <a:r>
              <a:rPr lang="en-US" sz="4000" dirty="0">
                <a:latin typeface="Lucida Sans" panose="020B0602030504020204" pitchFamily="34" charset="0"/>
                <a:ea typeface="DengXian" panose="02010600030101010101" pitchFamily="2" charset="-122"/>
                <a:cs typeface="Times New Roman" panose="02020603050405020304" pitchFamily="18" charset="0"/>
              </a:rPr>
              <a:t>Nathan</a:t>
            </a:r>
            <a:r>
              <a:rPr lang="en-US" sz="3600" dirty="0">
                <a:latin typeface="Lucida Sans" panose="020B0602030504020204" pitchFamily="34" charset="0"/>
                <a:ea typeface="DengXian" panose="02010600030101010101" pitchFamily="2" charset="-122"/>
                <a:cs typeface="Times New Roman" panose="02020603050405020304" pitchFamily="18" charset="0"/>
              </a:rPr>
              <a:t> Workman</a:t>
            </a:r>
          </a:p>
          <a:p>
            <a:pPr algn="r">
              <a:lnSpc>
                <a:spcPct val="107000"/>
              </a:lnSpc>
              <a:spcAft>
                <a:spcPts val="800"/>
              </a:spcAft>
            </a:pPr>
            <a:r>
              <a:rPr lang="en-US" sz="3600" dirty="0">
                <a:latin typeface="Lucida Sans" panose="020B0602030504020204" pitchFamily="34" charset="0"/>
                <a:ea typeface="DengXian" panose="02010600030101010101" pitchFamily="2" charset="-122"/>
                <a:cs typeface="Times New Roman" panose="02020603050405020304" pitchFamily="18" charset="0"/>
                <a:hlinkClick r:id="rId7"/>
              </a:rPr>
              <a:t>Nworkman@kean.edu</a:t>
            </a:r>
            <a:endParaRPr lang="en-US" sz="3600" dirty="0">
              <a:latin typeface="Lucida Sans" panose="020B0602030504020204" pitchFamily="34" charset="0"/>
              <a:ea typeface="DengXian" panose="02010600030101010101" pitchFamily="2" charset="-122"/>
              <a:cs typeface="Times New Roman" panose="02020603050405020304" pitchFamily="18" charset="0"/>
            </a:endParaRPr>
          </a:p>
          <a:p>
            <a:pPr algn="r">
              <a:lnSpc>
                <a:spcPct val="107000"/>
              </a:lnSpc>
              <a:spcAft>
                <a:spcPts val="800"/>
              </a:spcAft>
            </a:pPr>
            <a:r>
              <a:rPr lang="en-US" sz="3600" dirty="0">
                <a:effectLst/>
                <a:latin typeface="Lucida Sans" panose="020B0602030504020204" pitchFamily="34" charset="0"/>
                <a:ea typeface="DengXian" panose="02010600030101010101" pitchFamily="2" charset="-122"/>
                <a:cs typeface="Times New Roman" panose="02020603050405020304" pitchFamily="18" charset="0"/>
              </a:rPr>
              <a:t>University of Bath &amp; Wenzhou Kean University</a:t>
            </a:r>
          </a:p>
        </p:txBody>
      </p:sp>
      <p:pic>
        <p:nvPicPr>
          <p:cNvPr id="1034" name="Picture 10" descr="University of Bath Logo PNG Vector (EPS) Free Downloa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1004" y="29166039"/>
            <a:ext cx="3602026" cy="12607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IS Master Program"/>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21004" y="30615126"/>
            <a:ext cx="4876800" cy="1266826"/>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46">
            <a:extLst>
              <a:ext uri="{C183D7F6-B498-43B3-948B-1728B52AA6E4}">
                <adec:decorative xmlns:adec="http://schemas.microsoft.com/office/drawing/2017/decorative" val="1"/>
              </a:ext>
            </a:extLst>
          </p:cNvPr>
          <p:cNvSpPr/>
          <p:nvPr/>
        </p:nvSpPr>
        <p:spPr>
          <a:xfrm>
            <a:off x="7937841" y="29018722"/>
            <a:ext cx="114300" cy="2895600"/>
          </a:xfrm>
          <a:prstGeom prst="rect">
            <a:avLst/>
          </a:prstGeom>
          <a:solidFill>
            <a:srgbClr val="000000">
              <a:alpha val="40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36" name="Rectangle 35">
            <a:extLst>
              <a:ext uri="{C183D7F6-B498-43B3-948B-1728B52AA6E4}">
                <adec:decorative xmlns:adec="http://schemas.microsoft.com/office/drawing/2017/decorative" val="1"/>
              </a:ext>
            </a:extLst>
          </p:cNvPr>
          <p:cNvSpPr/>
          <p:nvPr/>
        </p:nvSpPr>
        <p:spPr>
          <a:xfrm>
            <a:off x="33322606" y="16058546"/>
            <a:ext cx="3647741" cy="718017"/>
          </a:xfrm>
          <a:prstGeom prst="rect">
            <a:avLst/>
          </a:prstGeom>
          <a:solidFill>
            <a:schemeClr val="accent6">
              <a:lumMod val="60000"/>
              <a:lumOff val="40000"/>
            </a:schemeClr>
          </a:solidFill>
        </p:spPr>
        <p:txBody>
          <a:bodyPr wrap="square">
            <a:spAutoFit/>
          </a:bodyPr>
          <a:lstStyle/>
          <a:p>
            <a:pPr>
              <a:lnSpc>
                <a:spcPct val="107000"/>
              </a:lnSpc>
              <a:spcAft>
                <a:spcPts val="800"/>
              </a:spcAft>
            </a:pPr>
            <a:r>
              <a:rPr lang="en-US" sz="3800" dirty="0">
                <a:latin typeface="Lucida Sans" panose="020B0602030504020204" pitchFamily="34" charset="0"/>
              </a:rPr>
              <a:t>Working Class</a:t>
            </a:r>
          </a:p>
        </p:txBody>
      </p:sp>
      <p:sp>
        <p:nvSpPr>
          <p:cNvPr id="38" name="Rectangle 37">
            <a:extLst>
              <a:ext uri="{C183D7F6-B498-43B3-948B-1728B52AA6E4}">
                <adec:decorative xmlns:adec="http://schemas.microsoft.com/office/drawing/2017/decorative" val="1"/>
              </a:ext>
            </a:extLst>
          </p:cNvPr>
          <p:cNvSpPr/>
          <p:nvPr/>
        </p:nvSpPr>
        <p:spPr>
          <a:xfrm>
            <a:off x="36970347" y="16051513"/>
            <a:ext cx="3326753" cy="718017"/>
          </a:xfrm>
          <a:prstGeom prst="rect">
            <a:avLst/>
          </a:prstGeom>
          <a:solidFill>
            <a:schemeClr val="accent4">
              <a:lumMod val="60000"/>
              <a:lumOff val="40000"/>
            </a:schemeClr>
          </a:solidFill>
        </p:spPr>
        <p:txBody>
          <a:bodyPr wrap="square">
            <a:spAutoFit/>
          </a:bodyPr>
          <a:lstStyle/>
          <a:p>
            <a:pPr>
              <a:lnSpc>
                <a:spcPct val="107000"/>
              </a:lnSpc>
              <a:spcAft>
                <a:spcPts val="800"/>
              </a:spcAft>
            </a:pPr>
            <a:r>
              <a:rPr lang="en-US" sz="3800" dirty="0">
                <a:latin typeface="Lucida Sans" panose="020B0602030504020204" pitchFamily="34" charset="0"/>
              </a:rPr>
              <a:t>Middle Class</a:t>
            </a:r>
          </a:p>
        </p:txBody>
      </p:sp>
      <p:sp>
        <p:nvSpPr>
          <p:cNvPr id="39" name="Rectangle 38">
            <a:extLst>
              <a:ext uri="{C183D7F6-B498-43B3-948B-1728B52AA6E4}">
                <adec:decorative xmlns:adec="http://schemas.microsoft.com/office/drawing/2017/decorative" val="1"/>
              </a:ext>
            </a:extLst>
          </p:cNvPr>
          <p:cNvSpPr/>
          <p:nvPr/>
        </p:nvSpPr>
        <p:spPr>
          <a:xfrm>
            <a:off x="40111465" y="16051512"/>
            <a:ext cx="3245024" cy="734496"/>
          </a:xfrm>
          <a:prstGeom prst="rect">
            <a:avLst/>
          </a:prstGeom>
          <a:solidFill>
            <a:schemeClr val="accent2">
              <a:lumMod val="60000"/>
              <a:lumOff val="40000"/>
            </a:schemeClr>
          </a:solidFill>
        </p:spPr>
        <p:txBody>
          <a:bodyPr wrap="square">
            <a:spAutoFit/>
          </a:bodyPr>
          <a:lstStyle/>
          <a:p>
            <a:pPr>
              <a:lnSpc>
                <a:spcPct val="107000"/>
              </a:lnSpc>
              <a:spcAft>
                <a:spcPts val="800"/>
              </a:spcAft>
            </a:pPr>
            <a:r>
              <a:rPr lang="en-US" sz="3900" dirty="0">
                <a:latin typeface="Lucida Sans" panose="020B0602030504020204" pitchFamily="34" charset="0"/>
              </a:rPr>
              <a:t>Upper Class</a:t>
            </a:r>
          </a:p>
        </p:txBody>
      </p:sp>
    </p:spTree>
    <p:extLst>
      <p:ext uri="{BB962C8B-B14F-4D97-AF65-F5344CB8AC3E}">
        <p14:creationId xmlns:p14="http://schemas.microsoft.com/office/powerpoint/2010/main" val="30469995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525</Words>
  <Application>Microsoft Office PowerPoint</Application>
  <PresentationFormat>Custom</PresentationFormat>
  <Paragraphs>102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Bebas Neue</vt:lpstr>
      <vt:lpstr>Calibri</vt:lpstr>
      <vt:lpstr>Calibri Light</vt:lpstr>
      <vt:lpstr>Lucida Sans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wku</dc:creator>
  <cp:lastModifiedBy>Esther Byrom</cp:lastModifiedBy>
  <cp:revision>20</cp:revision>
  <dcterms:created xsi:type="dcterms:W3CDTF">2024-06-12T06:28:01Z</dcterms:created>
  <dcterms:modified xsi:type="dcterms:W3CDTF">2024-06-18T08:27:56Z</dcterms:modified>
</cp:coreProperties>
</file>