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190EDFC-3B0D-4953-9025-3A7602D37FCB}" v="31" dt="2024-06-10T14:02:24.18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635" autoAdjust="0"/>
    <p:restoredTop sz="94604" autoAdjust="0"/>
  </p:normalViewPr>
  <p:slideViewPr>
    <p:cSldViewPr snapToGrid="0">
      <p:cViewPr varScale="1">
        <p:scale>
          <a:sx n="104" d="100"/>
          <a:sy n="104" d="100"/>
        </p:scale>
        <p:origin x="220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4F5C88A-7FF7-4BB2-8C17-C77F0E34E3F3}" type="datetimeFigureOut">
              <a:rPr lang="en-GB" smtClean="0"/>
              <a:t>19/06/2024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48E57FF-14A2-4AB9-B442-77B34FB0467B}" type="slidenum">
              <a:rPr lang="en-GB" smtClean="0"/>
              <a:t>‹#›</a:t>
            </a:fld>
            <a:endParaRPr lang="en-GB" dirty="0"/>
          </a:p>
        </p:txBody>
      </p:sp>
    </p:spTree>
    <p:extLst>
      <p:ext uri="{BB962C8B-B14F-4D97-AF65-F5344CB8AC3E}">
        <p14:creationId xmlns:p14="http://schemas.microsoft.com/office/powerpoint/2010/main" val="18499828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4F5C88A-7FF7-4BB2-8C17-C77F0E34E3F3}" type="datetimeFigureOut">
              <a:rPr lang="en-GB" smtClean="0"/>
              <a:t>19/06/2024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48E57FF-14A2-4AB9-B442-77B34FB0467B}" type="slidenum">
              <a:rPr lang="en-GB" smtClean="0"/>
              <a:t>‹#›</a:t>
            </a:fld>
            <a:endParaRPr lang="en-GB" dirty="0"/>
          </a:p>
        </p:txBody>
      </p:sp>
    </p:spTree>
    <p:extLst>
      <p:ext uri="{BB962C8B-B14F-4D97-AF65-F5344CB8AC3E}">
        <p14:creationId xmlns:p14="http://schemas.microsoft.com/office/powerpoint/2010/main" val="20599254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4F5C88A-7FF7-4BB2-8C17-C77F0E34E3F3}" type="datetimeFigureOut">
              <a:rPr lang="en-GB" smtClean="0"/>
              <a:t>19/06/2024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48E57FF-14A2-4AB9-B442-77B34FB0467B}" type="slidenum">
              <a:rPr lang="en-GB" smtClean="0"/>
              <a:t>‹#›</a:t>
            </a:fld>
            <a:endParaRPr lang="en-GB" dirty="0"/>
          </a:p>
        </p:txBody>
      </p:sp>
    </p:spTree>
    <p:extLst>
      <p:ext uri="{BB962C8B-B14F-4D97-AF65-F5344CB8AC3E}">
        <p14:creationId xmlns:p14="http://schemas.microsoft.com/office/powerpoint/2010/main" val="10965090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4F5C88A-7FF7-4BB2-8C17-C77F0E34E3F3}" type="datetimeFigureOut">
              <a:rPr lang="en-GB" smtClean="0"/>
              <a:t>19/06/2024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48E57FF-14A2-4AB9-B442-77B34FB0467B}" type="slidenum">
              <a:rPr lang="en-GB" smtClean="0"/>
              <a:t>‹#›</a:t>
            </a:fld>
            <a:endParaRPr lang="en-GB" dirty="0"/>
          </a:p>
        </p:txBody>
      </p:sp>
    </p:spTree>
    <p:extLst>
      <p:ext uri="{BB962C8B-B14F-4D97-AF65-F5344CB8AC3E}">
        <p14:creationId xmlns:p14="http://schemas.microsoft.com/office/powerpoint/2010/main" val="13053712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4F5C88A-7FF7-4BB2-8C17-C77F0E34E3F3}" type="datetimeFigureOut">
              <a:rPr lang="en-GB" smtClean="0"/>
              <a:t>19/06/2024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48E57FF-14A2-4AB9-B442-77B34FB0467B}" type="slidenum">
              <a:rPr lang="en-GB" smtClean="0"/>
              <a:t>‹#›</a:t>
            </a:fld>
            <a:endParaRPr lang="en-GB" dirty="0"/>
          </a:p>
        </p:txBody>
      </p:sp>
    </p:spTree>
    <p:extLst>
      <p:ext uri="{BB962C8B-B14F-4D97-AF65-F5344CB8AC3E}">
        <p14:creationId xmlns:p14="http://schemas.microsoft.com/office/powerpoint/2010/main" val="10434329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4F5C88A-7FF7-4BB2-8C17-C77F0E34E3F3}" type="datetimeFigureOut">
              <a:rPr lang="en-GB" smtClean="0"/>
              <a:t>19/06/2024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E48E57FF-14A2-4AB9-B442-77B34FB0467B}" type="slidenum">
              <a:rPr lang="en-GB" smtClean="0"/>
              <a:t>‹#›</a:t>
            </a:fld>
            <a:endParaRPr lang="en-GB" dirty="0"/>
          </a:p>
        </p:txBody>
      </p:sp>
    </p:spTree>
    <p:extLst>
      <p:ext uri="{BB962C8B-B14F-4D97-AF65-F5344CB8AC3E}">
        <p14:creationId xmlns:p14="http://schemas.microsoft.com/office/powerpoint/2010/main" val="3753788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4F5C88A-7FF7-4BB2-8C17-C77F0E34E3F3}" type="datetimeFigureOut">
              <a:rPr lang="en-GB" smtClean="0"/>
              <a:t>19/06/2024</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E48E57FF-14A2-4AB9-B442-77B34FB0467B}" type="slidenum">
              <a:rPr lang="en-GB" smtClean="0"/>
              <a:t>‹#›</a:t>
            </a:fld>
            <a:endParaRPr lang="en-GB" dirty="0"/>
          </a:p>
        </p:txBody>
      </p:sp>
    </p:spTree>
    <p:extLst>
      <p:ext uri="{BB962C8B-B14F-4D97-AF65-F5344CB8AC3E}">
        <p14:creationId xmlns:p14="http://schemas.microsoft.com/office/powerpoint/2010/main" val="1275398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4F5C88A-7FF7-4BB2-8C17-C77F0E34E3F3}" type="datetimeFigureOut">
              <a:rPr lang="en-GB" smtClean="0"/>
              <a:t>19/06/2024</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E48E57FF-14A2-4AB9-B442-77B34FB0467B}" type="slidenum">
              <a:rPr lang="en-GB" smtClean="0"/>
              <a:t>‹#›</a:t>
            </a:fld>
            <a:endParaRPr lang="en-GB" dirty="0"/>
          </a:p>
        </p:txBody>
      </p:sp>
    </p:spTree>
    <p:extLst>
      <p:ext uri="{BB962C8B-B14F-4D97-AF65-F5344CB8AC3E}">
        <p14:creationId xmlns:p14="http://schemas.microsoft.com/office/powerpoint/2010/main" val="816817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F5C88A-7FF7-4BB2-8C17-C77F0E34E3F3}" type="datetimeFigureOut">
              <a:rPr lang="en-GB" smtClean="0"/>
              <a:t>19/06/2024</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E48E57FF-14A2-4AB9-B442-77B34FB0467B}" type="slidenum">
              <a:rPr lang="en-GB" smtClean="0"/>
              <a:t>‹#›</a:t>
            </a:fld>
            <a:endParaRPr lang="en-GB" dirty="0"/>
          </a:p>
        </p:txBody>
      </p:sp>
    </p:spTree>
    <p:extLst>
      <p:ext uri="{BB962C8B-B14F-4D97-AF65-F5344CB8AC3E}">
        <p14:creationId xmlns:p14="http://schemas.microsoft.com/office/powerpoint/2010/main" val="17484562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4F5C88A-7FF7-4BB2-8C17-C77F0E34E3F3}" type="datetimeFigureOut">
              <a:rPr lang="en-GB" smtClean="0"/>
              <a:t>19/06/2024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E48E57FF-14A2-4AB9-B442-77B34FB0467B}" type="slidenum">
              <a:rPr lang="en-GB" smtClean="0"/>
              <a:t>‹#›</a:t>
            </a:fld>
            <a:endParaRPr lang="en-GB" dirty="0"/>
          </a:p>
        </p:txBody>
      </p:sp>
    </p:spTree>
    <p:extLst>
      <p:ext uri="{BB962C8B-B14F-4D97-AF65-F5344CB8AC3E}">
        <p14:creationId xmlns:p14="http://schemas.microsoft.com/office/powerpoint/2010/main" val="14552041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4F5C88A-7FF7-4BB2-8C17-C77F0E34E3F3}" type="datetimeFigureOut">
              <a:rPr lang="en-GB" smtClean="0"/>
              <a:t>19/06/2024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E48E57FF-14A2-4AB9-B442-77B34FB0467B}" type="slidenum">
              <a:rPr lang="en-GB" smtClean="0"/>
              <a:t>‹#›</a:t>
            </a:fld>
            <a:endParaRPr lang="en-GB" dirty="0"/>
          </a:p>
        </p:txBody>
      </p:sp>
    </p:spTree>
    <p:extLst>
      <p:ext uri="{BB962C8B-B14F-4D97-AF65-F5344CB8AC3E}">
        <p14:creationId xmlns:p14="http://schemas.microsoft.com/office/powerpoint/2010/main" val="15917642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4F5C88A-7FF7-4BB2-8C17-C77F0E34E3F3}" type="datetimeFigureOut">
              <a:rPr lang="en-GB" smtClean="0"/>
              <a:t>19/06/2024</a:t>
            </a:fld>
            <a:endParaRPr lang="en-GB"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48E57FF-14A2-4AB9-B442-77B34FB0467B}" type="slidenum">
              <a:rPr lang="en-GB" smtClean="0"/>
              <a:t>‹#›</a:t>
            </a:fld>
            <a:endParaRPr lang="en-GB" dirty="0"/>
          </a:p>
        </p:txBody>
      </p:sp>
    </p:spTree>
    <p:extLst>
      <p:ext uri="{BB962C8B-B14F-4D97-AF65-F5344CB8AC3E}">
        <p14:creationId xmlns:p14="http://schemas.microsoft.com/office/powerpoint/2010/main" val="461847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Placeholder 5">
            <a:extLst>
              <a:ext uri="{FF2B5EF4-FFF2-40B4-BE49-F238E27FC236}">
                <a16:creationId xmlns:a16="http://schemas.microsoft.com/office/drawing/2014/main" id="{3FC87330-C4BC-2EAA-4AF4-9A079BE3763B}"/>
              </a:ext>
            </a:extLst>
          </p:cNvPr>
          <p:cNvSpPr txBox="1"/>
          <p:nvPr/>
        </p:nvSpPr>
        <p:spPr>
          <a:xfrm>
            <a:off x="1149187" y="137056"/>
            <a:ext cx="6845625" cy="259268"/>
          </a:xfrm>
          <a:prstGeom prst="rect">
            <a:avLst/>
          </a:prstGeom>
        </p:spPr>
        <p:txBody>
          <a:bodyPr lIns="0" tIns="0" rIns="0" bIns="0">
            <a:noAutofit/>
          </a:bodyPr>
          <a:lstStyle>
            <a:defPPr>
              <a:defRPr kern="1200"/>
            </a:defPPr>
            <a:lvl1pPr marL="0" marR="0" indent="0" algn="l" defTabSz="3783013" rtl="0" eaLnBrk="1" fontAlgn="auto" latinLnBrk="0" hangingPunct="1">
              <a:lnSpc>
                <a:spcPct val="100000"/>
              </a:lnSpc>
              <a:spcBef>
                <a:spcPts val="600"/>
              </a:spcBef>
              <a:spcAft>
                <a:spcPct val="0"/>
              </a:spcAft>
              <a:buClrTx/>
              <a:buSzTx/>
              <a:buFontTx/>
              <a:buNone/>
              <a:defRPr sz="6000" kern="1200" baseline="0">
                <a:solidFill>
                  <a:schemeClr val="tx2"/>
                </a:solidFill>
                <a:latin typeface="Franklin Gothic Heavy" pitchFamily="34" charset="0"/>
                <a:ea typeface="+mn-ea"/>
                <a:cs typeface="+mn-cs"/>
              </a:defRPr>
            </a:lvl1pPr>
            <a:lvl2pPr marL="1880543" indent="0" algn="l" defTabSz="3761086" rtl="0" eaLnBrk="1" latinLnBrk="0" hangingPunct="1">
              <a:spcBef>
                <a:spcPct val="20000"/>
              </a:spcBef>
              <a:buFontTx/>
              <a:buNone/>
              <a:defRPr sz="11500" kern="1200">
                <a:solidFill>
                  <a:schemeClr val="tx1"/>
                </a:solidFill>
                <a:latin typeface="+mn-lt"/>
                <a:ea typeface="+mn-ea"/>
                <a:cs typeface="+mn-cs"/>
              </a:defRPr>
            </a:lvl2pPr>
            <a:lvl3pPr marL="3761086" indent="0" algn="l" defTabSz="3761086" rtl="0" eaLnBrk="1" latinLnBrk="0" hangingPunct="1">
              <a:spcBef>
                <a:spcPct val="20000"/>
              </a:spcBef>
              <a:buFontTx/>
              <a:buNone/>
              <a:defRPr sz="9900" kern="1200">
                <a:solidFill>
                  <a:schemeClr val="tx1"/>
                </a:solidFill>
                <a:latin typeface="+mn-lt"/>
                <a:ea typeface="+mn-ea"/>
                <a:cs typeface="+mn-cs"/>
              </a:defRPr>
            </a:lvl3pPr>
            <a:lvl4pPr marL="5641629" indent="0" algn="l" defTabSz="3761086" rtl="0" eaLnBrk="1" latinLnBrk="0" hangingPunct="1">
              <a:spcBef>
                <a:spcPct val="20000"/>
              </a:spcBef>
              <a:buFontTx/>
              <a:buNone/>
              <a:defRPr sz="8200" kern="1200">
                <a:solidFill>
                  <a:schemeClr val="tx1"/>
                </a:solidFill>
                <a:latin typeface="+mn-lt"/>
                <a:ea typeface="+mn-ea"/>
                <a:cs typeface="+mn-cs"/>
              </a:defRPr>
            </a:lvl4pPr>
            <a:lvl5pPr marL="7522172" indent="0" algn="l" defTabSz="3761086" rtl="0" eaLnBrk="1" latinLnBrk="0" hangingPunct="1">
              <a:spcBef>
                <a:spcPct val="20000"/>
              </a:spcBef>
              <a:buFontTx/>
              <a:buNone/>
              <a:defRPr sz="8200" kern="1200">
                <a:solidFill>
                  <a:schemeClr val="tx1"/>
                </a:solidFill>
                <a:latin typeface="+mn-lt"/>
                <a:ea typeface="+mn-ea"/>
                <a:cs typeface="+mn-cs"/>
              </a:defRPr>
            </a:lvl5pPr>
            <a:lvl6pPr marL="10342988"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6pPr>
            <a:lvl7pPr marL="12223531"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7pPr>
            <a:lvl8pPr marL="14104074"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8pPr>
            <a:lvl9pPr marL="15984617"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9pPr>
          </a:lstStyle>
          <a:p>
            <a:pPr algn="ctr" defTabSz="2820815">
              <a:spcBef>
                <a:spcPct val="20000"/>
              </a:spcBef>
              <a:defRPr/>
            </a:pPr>
            <a:r>
              <a:rPr lang="en-US" sz="1800" dirty="0">
                <a:solidFill>
                  <a:schemeClr val="accent1">
                    <a:lumMod val="75000"/>
                  </a:schemeClr>
                </a:solidFill>
                <a:latin typeface="Amaranth" panose="02000503050000020004" pitchFamily="2" charset="0"/>
                <a:cs typeface="Times New Roman" pitchFamily="18" charset="0"/>
              </a:rPr>
              <a:t>Exploring Mental Health: The Experiences of Higher Education Students</a:t>
            </a:r>
          </a:p>
        </p:txBody>
      </p:sp>
      <p:sp>
        <p:nvSpPr>
          <p:cNvPr id="22" name="Text Placeholder 5">
            <a:extLst>
              <a:ext uri="{FF2B5EF4-FFF2-40B4-BE49-F238E27FC236}">
                <a16:creationId xmlns:a16="http://schemas.microsoft.com/office/drawing/2014/main" id="{321DD745-BACF-9D06-E2D5-FF21D576D9C8}"/>
              </a:ext>
            </a:extLst>
          </p:cNvPr>
          <p:cNvSpPr txBox="1"/>
          <p:nvPr/>
        </p:nvSpPr>
        <p:spPr>
          <a:xfrm>
            <a:off x="2110588" y="501232"/>
            <a:ext cx="4922822" cy="355482"/>
          </a:xfrm>
          <a:prstGeom prst="rect">
            <a:avLst/>
          </a:prstGeom>
        </p:spPr>
        <p:txBody>
          <a:bodyPr wrap="square" lIns="0" tIns="0" rIns="0" bIns="0">
            <a:spAutoFit/>
          </a:bodyPr>
          <a:lstStyle>
            <a:defPPr>
              <a:defRPr kern="1200"/>
            </a:defPPr>
            <a:lvl1pPr marL="0" marR="0" indent="0" algn="l" defTabSz="3761086" rtl="0" eaLnBrk="1" fontAlgn="auto" latinLnBrk="0" hangingPunct="1">
              <a:lnSpc>
                <a:spcPct val="100000"/>
              </a:lnSpc>
              <a:spcBef>
                <a:spcPct val="20000"/>
              </a:spcBef>
              <a:spcAft>
                <a:spcPct val="0"/>
              </a:spcAft>
              <a:buClrTx/>
              <a:buSzTx/>
              <a:buFont typeface="Arial" pitchFamily="34" charset="0"/>
              <a:buNone/>
              <a:defRPr sz="6000" kern="1200" baseline="0">
                <a:solidFill>
                  <a:schemeClr val="tx2"/>
                </a:solidFill>
                <a:latin typeface="Franklin Gothic Heavy" pitchFamily="34" charset="0"/>
                <a:ea typeface="+mn-ea"/>
                <a:cs typeface="+mn-cs"/>
              </a:defRPr>
            </a:lvl1pPr>
            <a:lvl2pPr marL="1880543" indent="0" algn="l" defTabSz="3761086" rtl="0" eaLnBrk="1" latinLnBrk="0" hangingPunct="1">
              <a:spcBef>
                <a:spcPct val="20000"/>
              </a:spcBef>
              <a:buFontTx/>
              <a:buNone/>
              <a:defRPr sz="11500" kern="1200">
                <a:solidFill>
                  <a:schemeClr val="tx1"/>
                </a:solidFill>
                <a:latin typeface="+mn-lt"/>
                <a:ea typeface="+mn-ea"/>
                <a:cs typeface="+mn-cs"/>
              </a:defRPr>
            </a:lvl2pPr>
            <a:lvl3pPr marL="3761086" indent="0" algn="l" defTabSz="3761086" rtl="0" eaLnBrk="1" latinLnBrk="0" hangingPunct="1">
              <a:spcBef>
                <a:spcPct val="20000"/>
              </a:spcBef>
              <a:buFontTx/>
              <a:buNone/>
              <a:defRPr sz="9900" kern="1200">
                <a:solidFill>
                  <a:schemeClr val="tx1"/>
                </a:solidFill>
                <a:latin typeface="+mn-lt"/>
                <a:ea typeface="+mn-ea"/>
                <a:cs typeface="+mn-cs"/>
              </a:defRPr>
            </a:lvl3pPr>
            <a:lvl4pPr marL="5641629" indent="0" algn="l" defTabSz="3761086" rtl="0" eaLnBrk="1" latinLnBrk="0" hangingPunct="1">
              <a:spcBef>
                <a:spcPct val="20000"/>
              </a:spcBef>
              <a:buFontTx/>
              <a:buNone/>
              <a:defRPr sz="8200" kern="1200">
                <a:solidFill>
                  <a:schemeClr val="tx1"/>
                </a:solidFill>
                <a:latin typeface="+mn-lt"/>
                <a:ea typeface="+mn-ea"/>
                <a:cs typeface="+mn-cs"/>
              </a:defRPr>
            </a:lvl4pPr>
            <a:lvl5pPr marL="7522172" indent="0" algn="l" defTabSz="3761086" rtl="0" eaLnBrk="1" latinLnBrk="0" hangingPunct="1">
              <a:spcBef>
                <a:spcPct val="20000"/>
              </a:spcBef>
              <a:buFontTx/>
              <a:buNone/>
              <a:defRPr sz="8200" kern="1200">
                <a:solidFill>
                  <a:schemeClr val="tx1"/>
                </a:solidFill>
                <a:latin typeface="+mn-lt"/>
                <a:ea typeface="+mn-ea"/>
                <a:cs typeface="+mn-cs"/>
              </a:defRPr>
            </a:lvl5pPr>
            <a:lvl6pPr marL="10342988"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6pPr>
            <a:lvl7pPr marL="12223531"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7pPr>
            <a:lvl8pPr marL="14104074"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8pPr>
            <a:lvl9pPr marL="15984617"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9pPr>
          </a:lstStyle>
          <a:p>
            <a:pPr algn="ctr">
              <a:defRPr/>
            </a:pPr>
            <a:r>
              <a:rPr lang="en-US" sz="1050" dirty="0">
                <a:solidFill>
                  <a:schemeClr val="accent1">
                    <a:lumMod val="75000"/>
                  </a:schemeClr>
                </a:solidFill>
                <a:latin typeface="Titillium Web" panose="00000500000000000000" pitchFamily="2" charset="0"/>
                <a:cs typeface="Times New Roman" pitchFamily="18" charset="0"/>
              </a:rPr>
              <a:t>Christina Rimmer, 3</a:t>
            </a:r>
            <a:r>
              <a:rPr lang="en-US" sz="1050" baseline="30000" dirty="0">
                <a:solidFill>
                  <a:schemeClr val="accent1">
                    <a:lumMod val="75000"/>
                  </a:schemeClr>
                </a:solidFill>
                <a:latin typeface="Titillium Web" panose="00000500000000000000" pitchFamily="2" charset="0"/>
                <a:cs typeface="Times New Roman" pitchFamily="18" charset="0"/>
              </a:rPr>
              <a:t>rd</a:t>
            </a:r>
            <a:r>
              <a:rPr lang="en-US" sz="1050" dirty="0">
                <a:solidFill>
                  <a:schemeClr val="accent1">
                    <a:lumMod val="75000"/>
                  </a:schemeClr>
                </a:solidFill>
                <a:latin typeface="Titillium Web" panose="00000500000000000000" pitchFamily="2" charset="0"/>
                <a:cs typeface="Times New Roman" pitchFamily="18" charset="0"/>
              </a:rPr>
              <a:t> year, BA(Hons) Teaching, Learning and Child Development</a:t>
            </a:r>
          </a:p>
          <a:p>
            <a:pPr algn="ctr">
              <a:defRPr/>
            </a:pPr>
            <a:r>
              <a:rPr lang="en-US" sz="1050" dirty="0">
                <a:solidFill>
                  <a:schemeClr val="accent1">
                    <a:lumMod val="75000"/>
                  </a:schemeClr>
                </a:solidFill>
                <a:latin typeface="Titillium Web" panose="00000500000000000000" pitchFamily="2" charset="0"/>
                <a:cs typeface="Times New Roman" pitchFamily="18" charset="0"/>
              </a:rPr>
              <a:t>Faculty of Education, Primary and Childhood Department, Edge Hill University</a:t>
            </a:r>
          </a:p>
        </p:txBody>
      </p:sp>
      <p:grpSp>
        <p:nvGrpSpPr>
          <p:cNvPr id="50" name="Group 49">
            <a:extLst>
              <a:ext uri="{FF2B5EF4-FFF2-40B4-BE49-F238E27FC236}">
                <a16:creationId xmlns:a16="http://schemas.microsoft.com/office/drawing/2014/main" id="{0CE685E0-92CB-8266-363C-AF2A103CB40F}"/>
              </a:ext>
              <a:ext uri="{C183D7F6-B498-43B3-948B-1728B52AA6E4}">
                <adec:decorative xmlns:adec="http://schemas.microsoft.com/office/drawing/2017/decorative" val="1"/>
              </a:ext>
            </a:extLst>
          </p:cNvPr>
          <p:cNvGrpSpPr/>
          <p:nvPr/>
        </p:nvGrpSpPr>
        <p:grpSpPr>
          <a:xfrm>
            <a:off x="111644" y="909457"/>
            <a:ext cx="4163219" cy="2391659"/>
            <a:chOff x="148857" y="1290716"/>
            <a:chExt cx="5898547" cy="1684728"/>
          </a:xfrm>
        </p:grpSpPr>
        <p:grpSp>
          <p:nvGrpSpPr>
            <p:cNvPr id="16" name="Group 15">
              <a:extLst>
                <a:ext uri="{FF2B5EF4-FFF2-40B4-BE49-F238E27FC236}">
                  <a16:creationId xmlns:a16="http://schemas.microsoft.com/office/drawing/2014/main" id="{65FF7267-ECF3-5A3F-C10D-85C92F644DA8}"/>
                </a:ext>
              </a:extLst>
            </p:cNvPr>
            <p:cNvGrpSpPr/>
            <p:nvPr/>
          </p:nvGrpSpPr>
          <p:grpSpPr>
            <a:xfrm>
              <a:off x="148858" y="1290716"/>
              <a:ext cx="5898546" cy="1618310"/>
              <a:chOff x="685801" y="5445691"/>
              <a:chExt cx="21098781" cy="9961970"/>
            </a:xfrm>
          </p:grpSpPr>
          <p:sp>
            <p:nvSpPr>
              <p:cNvPr id="17" name="Rectangle 16">
                <a:extLst>
                  <a:ext uri="{FF2B5EF4-FFF2-40B4-BE49-F238E27FC236}">
                    <a16:creationId xmlns:a16="http://schemas.microsoft.com/office/drawing/2014/main" id="{F707BC3A-20F0-E2C1-2A73-BED095956FC7}"/>
                  </a:ext>
                </a:extLst>
              </p:cNvPr>
              <p:cNvSpPr/>
              <p:nvPr/>
            </p:nvSpPr>
            <p:spPr>
              <a:xfrm>
                <a:off x="959813" y="5752283"/>
                <a:ext cx="20824769" cy="96553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8" name="Rectangle 17">
                <a:extLst>
                  <a:ext uri="{FF2B5EF4-FFF2-40B4-BE49-F238E27FC236}">
                    <a16:creationId xmlns:a16="http://schemas.microsoft.com/office/drawing/2014/main" id="{977D70FC-6A8F-0E4E-89CA-12CF2A1EF630}"/>
                  </a:ext>
                </a:extLst>
              </p:cNvPr>
              <p:cNvSpPr/>
              <p:nvPr/>
            </p:nvSpPr>
            <p:spPr>
              <a:xfrm>
                <a:off x="685801" y="5445691"/>
                <a:ext cx="20770396" cy="9655379"/>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
          <p:nvSpPr>
            <p:cNvPr id="19" name="TextBox 18">
              <a:extLst>
                <a:ext uri="{FF2B5EF4-FFF2-40B4-BE49-F238E27FC236}">
                  <a16:creationId xmlns:a16="http://schemas.microsoft.com/office/drawing/2014/main" id="{19A1B52C-DF41-7889-C925-E4ECFDC8D07A}"/>
                </a:ext>
              </a:extLst>
            </p:cNvPr>
            <p:cNvSpPr txBox="1"/>
            <p:nvPr/>
          </p:nvSpPr>
          <p:spPr>
            <a:xfrm>
              <a:off x="204158" y="1579714"/>
              <a:ext cx="5696532" cy="1395730"/>
            </a:xfrm>
            <a:prstGeom prst="rect">
              <a:avLst/>
            </a:prstGeom>
            <a:noFill/>
          </p:spPr>
          <p:txBody>
            <a:bodyPr wrap="square" rtlCol="0">
              <a:spAutoFit/>
            </a:bodyPr>
            <a:lstStyle/>
            <a:p>
              <a:pPr lvl="0"/>
              <a:r>
                <a:rPr lang="en-US" sz="800" dirty="0">
                  <a:solidFill>
                    <a:schemeClr val="bg1"/>
                  </a:solidFill>
                  <a:latin typeface="Titillium Web" panose="00000500000000000000" pitchFamily="2" charset="0"/>
                  <a:cs typeface="Times New Roman" pitchFamily="18" charset="0"/>
                </a:rPr>
                <a:t>Student mental health is of growing concern for practitioners, as this can determine the likelihood of students progressing in their academic studies (UCAS, 2021). The Office for National Statistics (ONS) (2022) found that student life satisfaction is significantly lower than the rest of the population.  UCAS (2021) also stated that student mental health declarations had increased by 450% in 2021, and the UK Government’s research briefing (Lewis and Bolton, 2023) found that declarations had increased almost sevenfold in the last decade. Studies have found that workload, academic demands, assessments, social environments and tutor bonds have all been linked to student mental health (Lipson and Eisenberg, 2017; Evans et al., 2018; McIntyre et al., 2019). This exploratory study aimed to </a:t>
              </a:r>
              <a:r>
                <a:rPr lang="en-GB" sz="800" dirty="0">
                  <a:solidFill>
                    <a:schemeClr val="bg1"/>
                  </a:solidFill>
                  <a:latin typeface="Titillium Web" panose="00000500000000000000" pitchFamily="2" charset="0"/>
                  <a:cs typeface="Times New Roman" pitchFamily="18" charset="0"/>
                </a:rPr>
                <a:t>provide insights into the lives of students during university, through a lens of their experiences of mental health and wellbeing.</a:t>
              </a:r>
              <a:endParaRPr lang="en-US" sz="800" dirty="0">
                <a:solidFill>
                  <a:schemeClr val="bg1"/>
                </a:solidFill>
                <a:latin typeface="Titillium Web" panose="00000500000000000000" pitchFamily="2" charset="0"/>
                <a:cs typeface="Times New Roman" pitchFamily="18" charset="0"/>
              </a:endParaRPr>
            </a:p>
            <a:p>
              <a:pPr lvl="0"/>
              <a:r>
                <a:rPr lang="en-GB" sz="800" dirty="0">
                  <a:solidFill>
                    <a:schemeClr val="bg1"/>
                  </a:solidFill>
                  <a:latin typeface="Titillium Web" panose="00000500000000000000" pitchFamily="2" charset="0"/>
                  <a:cs typeface="Times New Roman" pitchFamily="18" charset="0"/>
                </a:rPr>
                <a:t>As a current student in HE, someone who has experienced poor mental health in the past and has worked professionally with young adults struggling with their mental health, this topic is particularly relevant to my own experiences and interests. </a:t>
              </a:r>
              <a:endParaRPr lang="en-US" sz="800" dirty="0">
                <a:solidFill>
                  <a:schemeClr val="bg1"/>
                </a:solidFill>
                <a:latin typeface="Titillium Web" panose="00000500000000000000" pitchFamily="2" charset="0"/>
                <a:cs typeface="Times New Roman" pitchFamily="18" charset="0"/>
              </a:endParaRPr>
            </a:p>
          </p:txBody>
        </p:sp>
        <p:sp>
          <p:nvSpPr>
            <p:cNvPr id="20" name="Rectangle 19">
              <a:extLst>
                <a:ext uri="{FF2B5EF4-FFF2-40B4-BE49-F238E27FC236}">
                  <a16:creationId xmlns:a16="http://schemas.microsoft.com/office/drawing/2014/main" id="{44694230-53ED-63A4-9F6F-4C14198BFED7}"/>
                </a:ext>
              </a:extLst>
            </p:cNvPr>
            <p:cNvSpPr/>
            <p:nvPr/>
          </p:nvSpPr>
          <p:spPr>
            <a:xfrm>
              <a:off x="148857" y="1364885"/>
              <a:ext cx="2300734" cy="1592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205740" rIns="205740" rtlCol="0" anchor="ctr"/>
            <a:lstStyle/>
            <a:p>
              <a:r>
                <a:rPr lang="en-US" sz="825" dirty="0">
                  <a:solidFill>
                    <a:schemeClr val="accent1">
                      <a:lumMod val="75000"/>
                    </a:schemeClr>
                  </a:solidFill>
                  <a:latin typeface="Amaranth" panose="02000503050000020004" pitchFamily="2" charset="0"/>
                  <a:cs typeface="Times New Roman" pitchFamily="18" charset="0"/>
                </a:rPr>
                <a:t>Introduction</a:t>
              </a:r>
            </a:p>
          </p:txBody>
        </p:sp>
      </p:grpSp>
      <p:grpSp>
        <p:nvGrpSpPr>
          <p:cNvPr id="51" name="Group 50" descr="A graph displaying the increase in mental health conditions reported by students from 2010-2021.">
            <a:extLst>
              <a:ext uri="{FF2B5EF4-FFF2-40B4-BE49-F238E27FC236}">
                <a16:creationId xmlns:a16="http://schemas.microsoft.com/office/drawing/2014/main" id="{31AACBA0-51CD-A303-2135-5E65217B4B60}"/>
              </a:ext>
            </a:extLst>
          </p:cNvPr>
          <p:cNvGrpSpPr/>
          <p:nvPr/>
        </p:nvGrpSpPr>
        <p:grpSpPr>
          <a:xfrm>
            <a:off x="92547" y="3825586"/>
            <a:ext cx="1886078" cy="1879727"/>
            <a:chOff x="732332" y="4100668"/>
            <a:chExt cx="1821777" cy="1452074"/>
          </a:xfrm>
        </p:grpSpPr>
        <p:grpSp>
          <p:nvGrpSpPr>
            <p:cNvPr id="13" name="Group 12">
              <a:extLst>
                <a:ext uri="{FF2B5EF4-FFF2-40B4-BE49-F238E27FC236}">
                  <a16:creationId xmlns:a16="http://schemas.microsoft.com/office/drawing/2014/main" id="{56481C09-68BD-2AA4-E67D-E134C14347D1}"/>
                </a:ext>
              </a:extLst>
            </p:cNvPr>
            <p:cNvGrpSpPr/>
            <p:nvPr/>
          </p:nvGrpSpPr>
          <p:grpSpPr>
            <a:xfrm>
              <a:off x="732332" y="4100668"/>
              <a:ext cx="1821777" cy="1452074"/>
              <a:chOff x="685803" y="16029734"/>
              <a:chExt cx="6516398" cy="8335522"/>
            </a:xfrm>
          </p:grpSpPr>
          <p:sp>
            <p:nvSpPr>
              <p:cNvPr id="14" name="Rectangle 13">
                <a:extLst>
                  <a:ext uri="{FF2B5EF4-FFF2-40B4-BE49-F238E27FC236}">
                    <a16:creationId xmlns:a16="http://schemas.microsoft.com/office/drawing/2014/main" id="{5FBB9E0A-F016-6CF5-58B4-628C830F6569}"/>
                  </a:ext>
                </a:extLst>
              </p:cNvPr>
              <p:cNvSpPr/>
              <p:nvPr/>
            </p:nvSpPr>
            <p:spPr>
              <a:xfrm>
                <a:off x="959815" y="16420744"/>
                <a:ext cx="6242386" cy="794451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5" name="Rectangle 14">
                <a:extLst>
                  <a:ext uri="{FF2B5EF4-FFF2-40B4-BE49-F238E27FC236}">
                    <a16:creationId xmlns:a16="http://schemas.microsoft.com/office/drawing/2014/main" id="{2184B2B4-3A92-03C0-57D8-58179327B06B}"/>
                  </a:ext>
                </a:extLst>
              </p:cNvPr>
              <p:cNvSpPr/>
              <p:nvPr/>
            </p:nvSpPr>
            <p:spPr>
              <a:xfrm>
                <a:off x="685803" y="16029734"/>
                <a:ext cx="6258268" cy="8192396"/>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pic>
          <p:nvPicPr>
            <p:cNvPr id="34" name="Picture 33">
              <a:extLst>
                <a:ext uri="{FF2B5EF4-FFF2-40B4-BE49-F238E27FC236}">
                  <a16:creationId xmlns:a16="http://schemas.microsoft.com/office/drawing/2014/main" id="{292DFA1E-66B1-7790-E2A7-29795EF920CA}"/>
                </a:ext>
              </a:extLst>
            </p:cNvPr>
            <p:cNvPicPr>
              <a:picLocks noChangeAspect="1"/>
            </p:cNvPicPr>
            <p:nvPr/>
          </p:nvPicPr>
          <p:blipFill>
            <a:blip r:embed="rId2">
              <a:duotone>
                <a:schemeClr val="accent2">
                  <a:shade val="45000"/>
                  <a:satMod val="135000"/>
                </a:schemeClr>
                <a:prstClr val="white"/>
              </a:duotone>
            </a:blip>
            <a:stretch>
              <a:fillRect/>
            </a:stretch>
          </p:blipFill>
          <p:spPr>
            <a:xfrm>
              <a:off x="808937" y="4175483"/>
              <a:ext cx="1610730" cy="1275042"/>
            </a:xfrm>
            <a:prstGeom prst="rect">
              <a:avLst/>
            </a:prstGeom>
          </p:spPr>
        </p:pic>
      </p:grpSp>
      <p:grpSp>
        <p:nvGrpSpPr>
          <p:cNvPr id="49" name="Group 48">
            <a:extLst>
              <a:ext uri="{FF2B5EF4-FFF2-40B4-BE49-F238E27FC236}">
                <a16:creationId xmlns:a16="http://schemas.microsoft.com/office/drawing/2014/main" id="{32908180-97CB-FA65-6383-BDDAA61D1619}"/>
              </a:ext>
              <a:ext uri="{C183D7F6-B498-43B3-948B-1728B52AA6E4}">
                <adec:decorative xmlns:adec="http://schemas.microsoft.com/office/drawing/2017/decorative" val="1"/>
              </a:ext>
            </a:extLst>
          </p:cNvPr>
          <p:cNvGrpSpPr/>
          <p:nvPr/>
        </p:nvGrpSpPr>
        <p:grpSpPr>
          <a:xfrm>
            <a:off x="2037159" y="3241415"/>
            <a:ext cx="2237704" cy="1524035"/>
            <a:chOff x="3165904" y="3017390"/>
            <a:chExt cx="2881499" cy="2862413"/>
          </a:xfrm>
        </p:grpSpPr>
        <p:grpSp>
          <p:nvGrpSpPr>
            <p:cNvPr id="4" name="Group 3">
              <a:extLst>
                <a:ext uri="{FF2B5EF4-FFF2-40B4-BE49-F238E27FC236}">
                  <a16:creationId xmlns:a16="http://schemas.microsoft.com/office/drawing/2014/main" id="{E7E2FB83-A458-9B70-EDCE-F942B5BA6283}"/>
                </a:ext>
              </a:extLst>
            </p:cNvPr>
            <p:cNvGrpSpPr/>
            <p:nvPr/>
          </p:nvGrpSpPr>
          <p:grpSpPr>
            <a:xfrm>
              <a:off x="3165904" y="3017390"/>
              <a:ext cx="2881499" cy="2862413"/>
              <a:chOff x="11477614" y="16029727"/>
              <a:chExt cx="10306968" cy="16431473"/>
            </a:xfrm>
          </p:grpSpPr>
          <p:sp>
            <p:nvSpPr>
              <p:cNvPr id="5" name="Rectangle 4">
                <a:extLst>
                  <a:ext uri="{FF2B5EF4-FFF2-40B4-BE49-F238E27FC236}">
                    <a16:creationId xmlns:a16="http://schemas.microsoft.com/office/drawing/2014/main" id="{7B9FDA38-9360-394D-183F-5E4C9234721C}"/>
                  </a:ext>
                </a:extLst>
              </p:cNvPr>
              <p:cNvSpPr/>
              <p:nvPr/>
            </p:nvSpPr>
            <p:spPr>
              <a:xfrm>
                <a:off x="11762041" y="16420742"/>
                <a:ext cx="10022541" cy="1604045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 name="Rectangle 5">
                <a:extLst>
                  <a:ext uri="{FF2B5EF4-FFF2-40B4-BE49-F238E27FC236}">
                    <a16:creationId xmlns:a16="http://schemas.microsoft.com/office/drawing/2014/main" id="{BB6A5C22-A697-DD50-0411-AF0D64624FBD}"/>
                  </a:ext>
                </a:extLst>
              </p:cNvPr>
              <p:cNvSpPr/>
              <p:nvPr/>
            </p:nvSpPr>
            <p:spPr>
              <a:xfrm>
                <a:off x="11477614" y="16029727"/>
                <a:ext cx="9978583" cy="1613599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
          <p:nvSpPr>
            <p:cNvPr id="25" name="TextBox 24">
              <a:extLst>
                <a:ext uri="{FF2B5EF4-FFF2-40B4-BE49-F238E27FC236}">
                  <a16:creationId xmlns:a16="http://schemas.microsoft.com/office/drawing/2014/main" id="{5705367C-0110-940D-392E-1D66699C6E84}"/>
                </a:ext>
              </a:extLst>
            </p:cNvPr>
            <p:cNvSpPr txBox="1"/>
            <p:nvPr/>
          </p:nvSpPr>
          <p:spPr>
            <a:xfrm>
              <a:off x="3221204" y="3406026"/>
              <a:ext cx="2650191" cy="2301436"/>
            </a:xfrm>
            <a:prstGeom prst="rect">
              <a:avLst/>
            </a:prstGeom>
            <a:noFill/>
          </p:spPr>
          <p:txBody>
            <a:bodyPr wrap="square" rtlCol="0">
              <a:spAutoFit/>
            </a:bodyPr>
            <a:lstStyle/>
            <a:p>
              <a:pPr lvl="0"/>
              <a:r>
                <a:rPr lang="en-US" sz="680" dirty="0">
                  <a:solidFill>
                    <a:schemeClr val="bg1"/>
                  </a:solidFill>
                  <a:latin typeface="Titillium Web" panose="00000500000000000000" pitchFamily="2" charset="0"/>
                  <a:cs typeface="Times New Roman" pitchFamily="18" charset="0"/>
                </a:rPr>
                <a:t>This study chose to apply interpretative phenomenological analysis (IPA) as a methodology, focusing on the critical interpretation of individual’s lived experiences. Five participants were chosen using purposive sampling based on their varied experiences of mental health. All were enrolled on either an undergraduate or postgraduate course. They submitted a 5-day journal and attended a 1-1 interview.  This data was recorded and transcribed for analysis, which was then conducted using the IPA framework laid out by Smith and Nizza (2022).</a:t>
              </a:r>
            </a:p>
          </p:txBody>
        </p:sp>
        <p:sp>
          <p:nvSpPr>
            <p:cNvPr id="26" name="Rectangle 25">
              <a:extLst>
                <a:ext uri="{FF2B5EF4-FFF2-40B4-BE49-F238E27FC236}">
                  <a16:creationId xmlns:a16="http://schemas.microsoft.com/office/drawing/2014/main" id="{1D709560-4F22-A5A9-BA71-BF615CAC0118}"/>
                </a:ext>
              </a:extLst>
            </p:cNvPr>
            <p:cNvSpPr/>
            <p:nvPr/>
          </p:nvSpPr>
          <p:spPr>
            <a:xfrm>
              <a:off x="3165904" y="3092204"/>
              <a:ext cx="2300734" cy="3620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205740" rIns="205740" rtlCol="0" anchor="ctr"/>
            <a:lstStyle/>
            <a:p>
              <a:r>
                <a:rPr lang="en-US" sz="1050" dirty="0">
                  <a:solidFill>
                    <a:schemeClr val="accent1">
                      <a:lumMod val="75000"/>
                    </a:schemeClr>
                  </a:solidFill>
                  <a:latin typeface="Amaranth" panose="02000503050000020004" pitchFamily="2" charset="0"/>
                  <a:cs typeface="Times New Roman" pitchFamily="18" charset="0"/>
                </a:rPr>
                <a:t>Methodology</a:t>
              </a:r>
            </a:p>
          </p:txBody>
        </p:sp>
      </p:grpSp>
      <p:grpSp>
        <p:nvGrpSpPr>
          <p:cNvPr id="52" name="Group 51">
            <a:extLst>
              <a:ext uri="{FF2B5EF4-FFF2-40B4-BE49-F238E27FC236}">
                <a16:creationId xmlns:a16="http://schemas.microsoft.com/office/drawing/2014/main" id="{9B7AA030-A891-3613-26D8-712D8C5A9F27}"/>
              </a:ext>
              <a:ext uri="{C183D7F6-B498-43B3-948B-1728B52AA6E4}">
                <adec:decorative xmlns:adec="http://schemas.microsoft.com/office/drawing/2017/decorative" val="1"/>
              </a:ext>
            </a:extLst>
          </p:cNvPr>
          <p:cNvGrpSpPr/>
          <p:nvPr/>
        </p:nvGrpSpPr>
        <p:grpSpPr>
          <a:xfrm>
            <a:off x="4367601" y="926725"/>
            <a:ext cx="2388878" cy="5095253"/>
            <a:chOff x="6178267" y="1290716"/>
            <a:chExt cx="2883273" cy="4589088"/>
          </a:xfrm>
        </p:grpSpPr>
        <p:grpSp>
          <p:nvGrpSpPr>
            <p:cNvPr id="7" name="Group 6">
              <a:extLst>
                <a:ext uri="{FF2B5EF4-FFF2-40B4-BE49-F238E27FC236}">
                  <a16:creationId xmlns:a16="http://schemas.microsoft.com/office/drawing/2014/main" id="{EAD7A23B-8FDA-1E37-955B-D871EA4376D1}"/>
                </a:ext>
              </a:extLst>
            </p:cNvPr>
            <p:cNvGrpSpPr/>
            <p:nvPr/>
          </p:nvGrpSpPr>
          <p:grpSpPr>
            <a:xfrm>
              <a:off x="6182951" y="1290716"/>
              <a:ext cx="2878589" cy="4589088"/>
              <a:chOff x="22269428" y="5445691"/>
              <a:chExt cx="10296556" cy="27015508"/>
            </a:xfrm>
          </p:grpSpPr>
          <p:sp>
            <p:nvSpPr>
              <p:cNvPr id="8" name="Rectangle 7">
                <a:extLst>
                  <a:ext uri="{FF2B5EF4-FFF2-40B4-BE49-F238E27FC236}">
                    <a16:creationId xmlns:a16="http://schemas.microsoft.com/office/drawing/2014/main" id="{A3E44822-F8F3-DD6E-A05E-ADA17B34015A}"/>
                  </a:ext>
                </a:extLst>
              </p:cNvPr>
              <p:cNvSpPr/>
              <p:nvPr/>
            </p:nvSpPr>
            <p:spPr>
              <a:xfrm>
                <a:off x="22543444" y="5952232"/>
                <a:ext cx="10022541" cy="2650896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 name="Rectangle 8">
                <a:extLst>
                  <a:ext uri="{FF2B5EF4-FFF2-40B4-BE49-F238E27FC236}">
                    <a16:creationId xmlns:a16="http://schemas.microsoft.com/office/drawing/2014/main" id="{A898CEE6-657E-90F1-44AD-9B2F01F7F4E5}"/>
                  </a:ext>
                </a:extLst>
              </p:cNvPr>
              <p:cNvSpPr/>
              <p:nvPr/>
            </p:nvSpPr>
            <p:spPr>
              <a:xfrm>
                <a:off x="22269428" y="5445691"/>
                <a:ext cx="9978583" cy="2672002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
          <p:nvSpPr>
            <p:cNvPr id="27" name="TextBox 26">
              <a:extLst>
                <a:ext uri="{FF2B5EF4-FFF2-40B4-BE49-F238E27FC236}">
                  <a16:creationId xmlns:a16="http://schemas.microsoft.com/office/drawing/2014/main" id="{63D1A429-B333-C1CA-F6DB-375643A16CE0}"/>
                </a:ext>
              </a:extLst>
            </p:cNvPr>
            <p:cNvSpPr txBox="1"/>
            <p:nvPr/>
          </p:nvSpPr>
          <p:spPr>
            <a:xfrm>
              <a:off x="6241165" y="1514088"/>
              <a:ext cx="2650190" cy="996418"/>
            </a:xfrm>
            <a:prstGeom prst="rect">
              <a:avLst/>
            </a:prstGeom>
            <a:noFill/>
          </p:spPr>
          <p:txBody>
            <a:bodyPr wrap="square" rtlCol="0">
              <a:spAutoFit/>
            </a:bodyPr>
            <a:lstStyle/>
            <a:p>
              <a:pPr lvl="0"/>
              <a:r>
                <a:rPr lang="en-US" sz="700" dirty="0">
                  <a:solidFill>
                    <a:schemeClr val="bg1"/>
                  </a:solidFill>
                  <a:latin typeface="Titillium Web" panose="00000500000000000000" pitchFamily="2" charset="0"/>
                  <a:cs typeface="Times New Roman" pitchFamily="18" charset="0"/>
                </a:rPr>
                <a:t>Results were categorized into three group experiential themes (GETs). </a:t>
              </a:r>
            </a:p>
            <a:p>
              <a:pPr lvl="0"/>
              <a:r>
                <a:rPr lang="en-US" sz="700" b="1" dirty="0">
                  <a:solidFill>
                    <a:schemeClr val="bg1"/>
                  </a:solidFill>
                  <a:latin typeface="Titillium Web" panose="00000500000000000000" pitchFamily="2" charset="0"/>
                  <a:cs typeface="Times New Roman" pitchFamily="18" charset="0"/>
                </a:rPr>
                <a:t>GET 1: Academic Lives of Participants</a:t>
              </a:r>
            </a:p>
            <a:p>
              <a:pPr lvl="0"/>
              <a:r>
                <a:rPr lang="en-US" sz="700" dirty="0">
                  <a:solidFill>
                    <a:schemeClr val="bg1"/>
                  </a:solidFill>
                  <a:latin typeface="Titillium Web" panose="00000500000000000000" pitchFamily="2" charset="0"/>
                  <a:cs typeface="Times New Roman" pitchFamily="18" charset="0"/>
                </a:rPr>
                <a:t>Participants almost exclusively referenced assessments as a point of academic stress. Their opinions on workload varied, some struggling to manage due to external factors, others seemed quite used to independent study. </a:t>
              </a:r>
            </a:p>
          </p:txBody>
        </p:sp>
        <p:sp>
          <p:nvSpPr>
            <p:cNvPr id="28" name="Rectangle 27">
              <a:extLst>
                <a:ext uri="{FF2B5EF4-FFF2-40B4-BE49-F238E27FC236}">
                  <a16:creationId xmlns:a16="http://schemas.microsoft.com/office/drawing/2014/main" id="{F8955C22-C265-2BC4-062C-003FE10F4014}"/>
                </a:ext>
              </a:extLst>
            </p:cNvPr>
            <p:cNvSpPr/>
            <p:nvPr/>
          </p:nvSpPr>
          <p:spPr>
            <a:xfrm>
              <a:off x="6185863" y="1364885"/>
              <a:ext cx="2300734" cy="1592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205740" rIns="205740" rtlCol="0" anchor="ctr"/>
            <a:lstStyle/>
            <a:p>
              <a:r>
                <a:rPr lang="en-US" sz="1050" dirty="0">
                  <a:solidFill>
                    <a:schemeClr val="accent1">
                      <a:lumMod val="75000"/>
                    </a:schemeClr>
                  </a:solidFill>
                  <a:latin typeface="Amaranth" panose="02000503050000020004" pitchFamily="2" charset="0"/>
                  <a:cs typeface="Times New Roman" pitchFamily="18" charset="0"/>
                </a:rPr>
                <a:t>Results</a:t>
              </a:r>
            </a:p>
          </p:txBody>
        </p:sp>
        <p:sp>
          <p:nvSpPr>
            <p:cNvPr id="2" name="Rectangle 1">
              <a:extLst>
                <a:ext uri="{FF2B5EF4-FFF2-40B4-BE49-F238E27FC236}">
                  <a16:creationId xmlns:a16="http://schemas.microsoft.com/office/drawing/2014/main" id="{9C6F4B8E-78DB-6567-072B-853C80255E2C}"/>
                </a:ext>
              </a:extLst>
            </p:cNvPr>
            <p:cNvSpPr/>
            <p:nvPr/>
          </p:nvSpPr>
          <p:spPr>
            <a:xfrm>
              <a:off x="6178267" y="2490990"/>
              <a:ext cx="2071728" cy="3033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rIns="54000" rtlCol="0" anchor="ctr"/>
            <a:lstStyle/>
            <a:p>
              <a:r>
                <a:rPr lang="en-GB" sz="450" i="1" dirty="0">
                  <a:solidFill>
                    <a:schemeClr val="accent1">
                      <a:lumMod val="75000"/>
                    </a:schemeClr>
                  </a:solidFill>
                  <a:latin typeface="Amaranth" panose="02000503050000020004" pitchFamily="2" charset="0"/>
                  <a:cs typeface="Times New Roman" pitchFamily="18" charset="0"/>
                </a:rPr>
                <a:t>“In exams they’re just stressing and then they’re having anxiety attacks. Happens quite frequently for some people.” -John</a:t>
              </a:r>
              <a:endParaRPr lang="en-US" sz="750" i="1" dirty="0">
                <a:solidFill>
                  <a:schemeClr val="accent1">
                    <a:lumMod val="75000"/>
                  </a:schemeClr>
                </a:solidFill>
                <a:latin typeface="Amaranth" panose="02000503050000020004" pitchFamily="2" charset="0"/>
                <a:cs typeface="Times New Roman" pitchFamily="18" charset="0"/>
              </a:endParaRPr>
            </a:p>
          </p:txBody>
        </p:sp>
        <p:sp>
          <p:nvSpPr>
            <p:cNvPr id="23" name="TextBox 22">
              <a:extLst>
                <a:ext uri="{FF2B5EF4-FFF2-40B4-BE49-F238E27FC236}">
                  <a16:creationId xmlns:a16="http://schemas.microsoft.com/office/drawing/2014/main" id="{A2BC2E93-B30D-1F63-284B-B622D0C66DF7}"/>
                </a:ext>
              </a:extLst>
            </p:cNvPr>
            <p:cNvSpPr txBox="1"/>
            <p:nvPr/>
          </p:nvSpPr>
          <p:spPr>
            <a:xfrm>
              <a:off x="6259557" y="2830255"/>
              <a:ext cx="2619523" cy="1221417"/>
            </a:xfrm>
            <a:prstGeom prst="rect">
              <a:avLst/>
            </a:prstGeom>
            <a:noFill/>
          </p:spPr>
          <p:txBody>
            <a:bodyPr wrap="square" rtlCol="0">
              <a:spAutoFit/>
            </a:bodyPr>
            <a:lstStyle/>
            <a:p>
              <a:pPr lvl="0"/>
              <a:r>
                <a:rPr lang="en-US" sz="700" b="1" dirty="0">
                  <a:solidFill>
                    <a:schemeClr val="bg1"/>
                  </a:solidFill>
                  <a:latin typeface="Titillium Web" panose="00000500000000000000" pitchFamily="2" charset="0"/>
                  <a:cs typeface="Times New Roman" pitchFamily="18" charset="0"/>
                </a:rPr>
                <a:t>GET 2: General Views on Mental Health and Wellbeing</a:t>
              </a:r>
            </a:p>
            <a:p>
              <a:pPr lvl="0"/>
              <a:r>
                <a:rPr lang="en-US" sz="700" dirty="0">
                  <a:solidFill>
                    <a:schemeClr val="bg1"/>
                  </a:solidFill>
                  <a:latin typeface="Titillium Web" panose="00000500000000000000" pitchFamily="2" charset="0"/>
                  <a:cs typeface="Times New Roman" pitchFamily="18" charset="0"/>
                </a:rPr>
                <a:t>Most participants were aware of mental health as a concept, but definitions varied, ranging from ‘emotional wellbeing’ to ‘just being mentally ill’.  All felt that stigma was the denial or judgment of someone's mental health but had diverse levels of experience. Students were concerned around the lack of support available to them, or the education they received about mental health. </a:t>
              </a:r>
            </a:p>
          </p:txBody>
        </p:sp>
        <p:sp>
          <p:nvSpPr>
            <p:cNvPr id="24" name="Rectangle 23">
              <a:extLst>
                <a:ext uri="{FF2B5EF4-FFF2-40B4-BE49-F238E27FC236}">
                  <a16:creationId xmlns:a16="http://schemas.microsoft.com/office/drawing/2014/main" id="{0A88B0AC-8BC2-8BE5-C04A-AAD3BA466DB7}"/>
                </a:ext>
              </a:extLst>
            </p:cNvPr>
            <p:cNvSpPr/>
            <p:nvPr/>
          </p:nvSpPr>
          <p:spPr>
            <a:xfrm>
              <a:off x="6187392" y="3994621"/>
              <a:ext cx="2062604" cy="3855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rIns="54000" rtlCol="0" anchor="ctr"/>
            <a:lstStyle/>
            <a:p>
              <a:r>
                <a:rPr lang="en-GB" sz="450" i="1" dirty="0">
                  <a:solidFill>
                    <a:schemeClr val="accent1">
                      <a:lumMod val="75000"/>
                    </a:schemeClr>
                  </a:solidFill>
                  <a:latin typeface="Amaranth" panose="02000503050000020004" pitchFamily="2" charset="0"/>
                  <a:cs typeface="Times New Roman" pitchFamily="18" charset="0"/>
                </a:rPr>
                <a:t>“My course does explore mental health of like students a little bit, but not- maybe not as much as I thought it might’ve. I think particularly for how much of like a focus university tries to put on mental health, maybe like it's not a good reflection of that.” -Nikolas</a:t>
              </a:r>
              <a:endParaRPr lang="en-US" sz="750" i="1" dirty="0">
                <a:solidFill>
                  <a:schemeClr val="accent1">
                    <a:lumMod val="75000"/>
                  </a:schemeClr>
                </a:solidFill>
                <a:latin typeface="Amaranth" panose="02000503050000020004" pitchFamily="2" charset="0"/>
                <a:cs typeface="Times New Roman" pitchFamily="18" charset="0"/>
              </a:endParaRPr>
            </a:p>
          </p:txBody>
        </p:sp>
        <p:sp>
          <p:nvSpPr>
            <p:cNvPr id="31" name="TextBox 30">
              <a:extLst>
                <a:ext uri="{FF2B5EF4-FFF2-40B4-BE49-F238E27FC236}">
                  <a16:creationId xmlns:a16="http://schemas.microsoft.com/office/drawing/2014/main" id="{A74CE69C-8D01-C459-7EF7-87354C32F919}"/>
                </a:ext>
              </a:extLst>
            </p:cNvPr>
            <p:cNvSpPr txBox="1"/>
            <p:nvPr/>
          </p:nvSpPr>
          <p:spPr>
            <a:xfrm>
              <a:off x="6271846" y="4400395"/>
              <a:ext cx="2619523" cy="1108918"/>
            </a:xfrm>
            <a:prstGeom prst="rect">
              <a:avLst/>
            </a:prstGeom>
            <a:noFill/>
          </p:spPr>
          <p:txBody>
            <a:bodyPr wrap="square" rtlCol="0">
              <a:spAutoFit/>
            </a:bodyPr>
            <a:lstStyle/>
            <a:p>
              <a:pPr lvl="0"/>
              <a:r>
                <a:rPr lang="en-US" sz="700" b="1" dirty="0">
                  <a:solidFill>
                    <a:schemeClr val="bg1"/>
                  </a:solidFill>
                  <a:latin typeface="Titillium Web" panose="00000500000000000000" pitchFamily="2" charset="0"/>
                  <a:cs typeface="Times New Roman" pitchFamily="18" charset="0"/>
                </a:rPr>
                <a:t>GET 3: Social Experiences at University</a:t>
              </a:r>
            </a:p>
            <a:p>
              <a:pPr lvl="0"/>
              <a:r>
                <a:rPr lang="en-US" sz="700" dirty="0">
                  <a:solidFill>
                    <a:schemeClr val="bg1"/>
                  </a:solidFill>
                  <a:latin typeface="Titillium Web" panose="00000500000000000000" pitchFamily="2" charset="0"/>
                  <a:cs typeface="Times New Roman" pitchFamily="18" charset="0"/>
                </a:rPr>
                <a:t>When asked about their social experiences at university, despite an open question, all participants chose to initially focus on the stress socializing can cause. Despite this, participants went on to speak of how forming new connections at university has been a positive experience for them. Finding those with similar interests and mindsets appeared to positively impact students’ mental health.</a:t>
              </a:r>
            </a:p>
          </p:txBody>
        </p:sp>
        <p:sp>
          <p:nvSpPr>
            <p:cNvPr id="3" name="Rectangle 2">
              <a:extLst>
                <a:ext uri="{FF2B5EF4-FFF2-40B4-BE49-F238E27FC236}">
                  <a16:creationId xmlns:a16="http://schemas.microsoft.com/office/drawing/2014/main" id="{409AF0A9-6E68-9CEA-C230-53F6AC6BC256}"/>
                </a:ext>
              </a:extLst>
            </p:cNvPr>
            <p:cNvSpPr/>
            <p:nvPr/>
          </p:nvSpPr>
          <p:spPr>
            <a:xfrm>
              <a:off x="6187390" y="5479526"/>
              <a:ext cx="2062603" cy="3033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rIns="54000" rtlCol="0" anchor="ctr"/>
            <a:lstStyle/>
            <a:p>
              <a:r>
                <a:rPr lang="en-GB" sz="450" i="1" dirty="0">
                  <a:solidFill>
                    <a:schemeClr val="accent1">
                      <a:lumMod val="75000"/>
                    </a:schemeClr>
                  </a:solidFill>
                  <a:latin typeface="Amaranth" panose="02000503050000020004" pitchFamily="2" charset="0"/>
                  <a:cs typeface="Times New Roman" pitchFamily="18" charset="0"/>
                </a:rPr>
                <a:t>“I want to join as many different clubs as possible to make sure I stay around the people that have similar interests to me.” -Jane</a:t>
              </a:r>
              <a:endParaRPr lang="en-US" sz="750" i="1" dirty="0">
                <a:solidFill>
                  <a:schemeClr val="accent1">
                    <a:lumMod val="75000"/>
                  </a:schemeClr>
                </a:solidFill>
                <a:latin typeface="Amaranth" panose="02000503050000020004" pitchFamily="2" charset="0"/>
                <a:cs typeface="Times New Roman" pitchFamily="18" charset="0"/>
              </a:endParaRPr>
            </a:p>
          </p:txBody>
        </p:sp>
      </p:grpSp>
      <p:grpSp>
        <p:nvGrpSpPr>
          <p:cNvPr id="53" name="Group 52">
            <a:extLst>
              <a:ext uri="{FF2B5EF4-FFF2-40B4-BE49-F238E27FC236}">
                <a16:creationId xmlns:a16="http://schemas.microsoft.com/office/drawing/2014/main" id="{DDC2013C-CF59-9C7E-9E67-9056293F46D9}"/>
              </a:ext>
              <a:ext uri="{C183D7F6-B498-43B3-948B-1728B52AA6E4}">
                <adec:decorative xmlns:adec="http://schemas.microsoft.com/office/drawing/2017/decorative" val="1"/>
              </a:ext>
            </a:extLst>
          </p:cNvPr>
          <p:cNvGrpSpPr/>
          <p:nvPr/>
        </p:nvGrpSpPr>
        <p:grpSpPr>
          <a:xfrm>
            <a:off x="6827260" y="926725"/>
            <a:ext cx="2265396" cy="5094994"/>
            <a:chOff x="9199999" y="1290716"/>
            <a:chExt cx="2878588" cy="4589088"/>
          </a:xfrm>
        </p:grpSpPr>
        <p:grpSp>
          <p:nvGrpSpPr>
            <p:cNvPr id="10" name="Group 9">
              <a:extLst>
                <a:ext uri="{FF2B5EF4-FFF2-40B4-BE49-F238E27FC236}">
                  <a16:creationId xmlns:a16="http://schemas.microsoft.com/office/drawing/2014/main" id="{FA02D755-A8E0-8DCB-9B56-93843701FA7A}"/>
                </a:ext>
              </a:extLst>
            </p:cNvPr>
            <p:cNvGrpSpPr/>
            <p:nvPr/>
          </p:nvGrpSpPr>
          <p:grpSpPr>
            <a:xfrm>
              <a:off x="9199999" y="1290716"/>
              <a:ext cx="2878588" cy="4589088"/>
              <a:chOff x="33061244" y="5445691"/>
              <a:chExt cx="10296555" cy="27015508"/>
            </a:xfrm>
          </p:grpSpPr>
          <p:sp>
            <p:nvSpPr>
              <p:cNvPr id="11" name="Rectangle 10">
                <a:extLst>
                  <a:ext uri="{FF2B5EF4-FFF2-40B4-BE49-F238E27FC236}">
                    <a16:creationId xmlns:a16="http://schemas.microsoft.com/office/drawing/2014/main" id="{1EF4CB0A-5492-D53A-BDA8-EB0CC5D00F30}"/>
                  </a:ext>
                </a:extLst>
              </p:cNvPr>
              <p:cNvSpPr/>
              <p:nvPr/>
            </p:nvSpPr>
            <p:spPr>
              <a:xfrm>
                <a:off x="33335257" y="5952231"/>
                <a:ext cx="10022542" cy="2650896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 name="Rectangle 11">
                <a:extLst>
                  <a:ext uri="{FF2B5EF4-FFF2-40B4-BE49-F238E27FC236}">
                    <a16:creationId xmlns:a16="http://schemas.microsoft.com/office/drawing/2014/main" id="{25DDCDB5-2CF7-DFDE-4A6B-32850B6E14F0}"/>
                  </a:ext>
                </a:extLst>
              </p:cNvPr>
              <p:cNvSpPr/>
              <p:nvPr/>
            </p:nvSpPr>
            <p:spPr>
              <a:xfrm>
                <a:off x="33061244" y="5445691"/>
                <a:ext cx="9978583" cy="2672002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
          <p:nvSpPr>
            <p:cNvPr id="29" name="TextBox 28">
              <a:extLst>
                <a:ext uri="{FF2B5EF4-FFF2-40B4-BE49-F238E27FC236}">
                  <a16:creationId xmlns:a16="http://schemas.microsoft.com/office/drawing/2014/main" id="{28FE0027-FAAF-8EE6-5C1B-8EAA7E2D190E}"/>
                </a:ext>
              </a:extLst>
            </p:cNvPr>
            <p:cNvSpPr txBox="1"/>
            <p:nvPr/>
          </p:nvSpPr>
          <p:spPr>
            <a:xfrm>
              <a:off x="9259562" y="1504804"/>
              <a:ext cx="2650190" cy="4345361"/>
            </a:xfrm>
            <a:prstGeom prst="rect">
              <a:avLst/>
            </a:prstGeom>
            <a:noFill/>
          </p:spPr>
          <p:txBody>
            <a:bodyPr wrap="square" rtlCol="0">
              <a:spAutoFit/>
            </a:bodyPr>
            <a:lstStyle/>
            <a:p>
              <a:pPr lvl="0"/>
              <a:r>
                <a:rPr lang="en-US" sz="750" dirty="0">
                  <a:solidFill>
                    <a:schemeClr val="bg1"/>
                  </a:solidFill>
                  <a:latin typeface="Titillium Web" panose="00000500000000000000" pitchFamily="2" charset="0"/>
                  <a:cs typeface="Times New Roman" pitchFamily="18" charset="0"/>
                </a:rPr>
                <a:t>This study intended to explore the lives of students surrounding their mental health and wellbeing, as current research suggests this is a serious issue within the population. </a:t>
              </a:r>
            </a:p>
            <a:p>
              <a:pPr lvl="0"/>
              <a:r>
                <a:rPr lang="en-US" sz="750" b="1" dirty="0">
                  <a:solidFill>
                    <a:schemeClr val="bg1"/>
                  </a:solidFill>
                  <a:latin typeface="Titillium Web" panose="00000500000000000000" pitchFamily="2" charset="0"/>
                  <a:cs typeface="Times New Roman" pitchFamily="18" charset="0"/>
                </a:rPr>
                <a:t>Academia:</a:t>
              </a:r>
            </a:p>
            <a:p>
              <a:r>
                <a:rPr lang="en-US" sz="750" dirty="0">
                  <a:solidFill>
                    <a:schemeClr val="bg1"/>
                  </a:solidFill>
                  <a:latin typeface="Titillium Web" panose="00000500000000000000" pitchFamily="2" charset="0"/>
                  <a:cs typeface="Times New Roman" pitchFamily="18" charset="0"/>
                </a:rPr>
                <a:t>Students chose to focus on assignments and deadlines even when interview questions were phrased generally. This suggests a large amount of mental effort is dedicated to these events, so practitioners may do well to target their support to these situations. Some participants finding their time-management to be subpar, so a gentler transition to independent study may be best for the first few months of university. </a:t>
              </a:r>
            </a:p>
            <a:p>
              <a:r>
                <a:rPr lang="en-US" sz="750" b="1" dirty="0">
                  <a:solidFill>
                    <a:schemeClr val="bg1"/>
                  </a:solidFill>
                  <a:latin typeface="Titillium Web" panose="00000500000000000000" pitchFamily="2" charset="0"/>
                  <a:cs typeface="Times New Roman" pitchFamily="18" charset="0"/>
                </a:rPr>
                <a:t>Mental Health and Wellbeing</a:t>
              </a:r>
            </a:p>
            <a:p>
              <a:pPr lvl="0"/>
              <a:r>
                <a:rPr lang="en-US" sz="750" dirty="0">
                  <a:solidFill>
                    <a:schemeClr val="bg1"/>
                  </a:solidFill>
                  <a:latin typeface="Titillium Web" panose="00000500000000000000" pitchFamily="2" charset="0"/>
                  <a:cs typeface="Times New Roman" pitchFamily="18" charset="0"/>
                </a:rPr>
                <a:t>Students discussed diverse levels of knowledge and experience of mental health and stigma. They also felt concerned that there was a lack of knowledge about the subject and the support available to them. Increasing awareness of support services available through course induction programs, and reminders throughout the year may increase access to services for students. Universities may also wish to examine the use of contact-based approaches, where those with experience of mental health issues speak with students to reduce the fear and uncertainty around mental wellbeing. </a:t>
              </a:r>
            </a:p>
            <a:p>
              <a:pPr lvl="0"/>
              <a:r>
                <a:rPr lang="en-US" sz="750" b="1" dirty="0">
                  <a:solidFill>
                    <a:schemeClr val="bg1"/>
                  </a:solidFill>
                  <a:latin typeface="Titillium Web" panose="00000500000000000000" pitchFamily="2" charset="0"/>
                  <a:cs typeface="Times New Roman" pitchFamily="18" charset="0"/>
                </a:rPr>
                <a:t>Social:</a:t>
              </a:r>
            </a:p>
            <a:p>
              <a:pPr lvl="0"/>
              <a:r>
                <a:rPr lang="en-US" sz="750" dirty="0">
                  <a:solidFill>
                    <a:schemeClr val="bg1"/>
                  </a:solidFill>
                  <a:latin typeface="Titillium Web" panose="00000500000000000000" pitchFamily="2" charset="0"/>
                  <a:cs typeface="Times New Roman" pitchFamily="18" charset="0"/>
                </a:rPr>
                <a:t>Social experiences varied, however those living away from university reported lower social satisfaction due to their inability to commit to events on campus and having less time with their course mates. Students who took part in extracurricular activities had a social support network that they made use of, further benefitting their mental health. Improving access for all student groups may benefit student mental wellbeing. </a:t>
              </a:r>
            </a:p>
          </p:txBody>
        </p:sp>
        <p:sp>
          <p:nvSpPr>
            <p:cNvPr id="30" name="Rectangle 29">
              <a:extLst>
                <a:ext uri="{FF2B5EF4-FFF2-40B4-BE49-F238E27FC236}">
                  <a16:creationId xmlns:a16="http://schemas.microsoft.com/office/drawing/2014/main" id="{8F6CAB67-07FC-0FF3-90BF-FD340603DD6C}"/>
                </a:ext>
              </a:extLst>
            </p:cNvPr>
            <p:cNvSpPr/>
            <p:nvPr/>
          </p:nvSpPr>
          <p:spPr>
            <a:xfrm>
              <a:off x="9204259" y="1364885"/>
              <a:ext cx="2300734" cy="1592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205740" rIns="205740" rtlCol="0" anchor="ctr"/>
            <a:lstStyle/>
            <a:p>
              <a:r>
                <a:rPr lang="en-US" sz="750" dirty="0">
                  <a:solidFill>
                    <a:schemeClr val="accent1">
                      <a:lumMod val="75000"/>
                    </a:schemeClr>
                  </a:solidFill>
                  <a:latin typeface="Amaranth" panose="02000503050000020004" pitchFamily="2" charset="0"/>
                  <a:cs typeface="Times New Roman" pitchFamily="18" charset="0"/>
                </a:rPr>
                <a:t>Conclusions and Recommendations</a:t>
              </a:r>
            </a:p>
          </p:txBody>
        </p:sp>
      </p:grpSp>
      <p:grpSp>
        <p:nvGrpSpPr>
          <p:cNvPr id="38" name="Group 37">
            <a:extLst>
              <a:ext uri="{FF2B5EF4-FFF2-40B4-BE49-F238E27FC236}">
                <a16:creationId xmlns:a16="http://schemas.microsoft.com/office/drawing/2014/main" id="{1DBFCBF3-67DA-E408-C8E2-6828351631E8}"/>
              </a:ext>
              <a:ext uri="{C183D7F6-B498-43B3-948B-1728B52AA6E4}">
                <adec:decorative xmlns:adec="http://schemas.microsoft.com/office/drawing/2017/decorative" val="1"/>
              </a:ext>
            </a:extLst>
          </p:cNvPr>
          <p:cNvGrpSpPr/>
          <p:nvPr/>
        </p:nvGrpSpPr>
        <p:grpSpPr>
          <a:xfrm>
            <a:off x="107481" y="6110612"/>
            <a:ext cx="6643036" cy="608825"/>
            <a:chOff x="204159" y="5976621"/>
            <a:chExt cx="5821941" cy="739362"/>
          </a:xfrm>
        </p:grpSpPr>
        <p:sp>
          <p:nvSpPr>
            <p:cNvPr id="35" name="Rectangle 34">
              <a:extLst>
                <a:ext uri="{FF2B5EF4-FFF2-40B4-BE49-F238E27FC236}">
                  <a16:creationId xmlns:a16="http://schemas.microsoft.com/office/drawing/2014/main" id="{DD6A995E-69F5-116C-6F44-930CA65F659D}"/>
                </a:ext>
              </a:extLst>
            </p:cNvPr>
            <p:cNvSpPr/>
            <p:nvPr/>
          </p:nvSpPr>
          <p:spPr>
            <a:xfrm>
              <a:off x="204159" y="5976621"/>
              <a:ext cx="5821941" cy="718393"/>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6" name="Rectangle 35">
              <a:extLst>
                <a:ext uri="{FF2B5EF4-FFF2-40B4-BE49-F238E27FC236}">
                  <a16:creationId xmlns:a16="http://schemas.microsoft.com/office/drawing/2014/main" id="{ED433148-3F7B-7F6B-34F2-9DC983A90C5B}"/>
                </a:ext>
              </a:extLst>
            </p:cNvPr>
            <p:cNvSpPr/>
            <p:nvPr/>
          </p:nvSpPr>
          <p:spPr>
            <a:xfrm>
              <a:off x="204159" y="6028095"/>
              <a:ext cx="2156269" cy="123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205740" rIns="205740" rtlCol="0" anchor="ctr"/>
            <a:lstStyle/>
            <a:p>
              <a:r>
                <a:rPr lang="en-US" sz="1050" dirty="0">
                  <a:solidFill>
                    <a:schemeClr val="accent1">
                      <a:lumMod val="75000"/>
                    </a:schemeClr>
                  </a:solidFill>
                  <a:latin typeface="Amaranth" panose="02000503050000020004" pitchFamily="2" charset="0"/>
                  <a:cs typeface="Times New Roman" pitchFamily="18" charset="0"/>
                </a:rPr>
                <a:t>References</a:t>
              </a:r>
            </a:p>
          </p:txBody>
        </p:sp>
        <p:sp>
          <p:nvSpPr>
            <p:cNvPr id="37" name="TextBox 36">
              <a:extLst>
                <a:ext uri="{FF2B5EF4-FFF2-40B4-BE49-F238E27FC236}">
                  <a16:creationId xmlns:a16="http://schemas.microsoft.com/office/drawing/2014/main" id="{4C25384E-03AD-F045-3170-58FABD7BE698}"/>
                </a:ext>
              </a:extLst>
            </p:cNvPr>
            <p:cNvSpPr txBox="1"/>
            <p:nvPr/>
          </p:nvSpPr>
          <p:spPr>
            <a:xfrm>
              <a:off x="206446" y="6161796"/>
              <a:ext cx="5817366" cy="554187"/>
            </a:xfrm>
            <a:prstGeom prst="rect">
              <a:avLst/>
            </a:prstGeom>
            <a:noFill/>
          </p:spPr>
          <p:txBody>
            <a:bodyPr wrap="square" rtlCol="0">
              <a:spAutoFit/>
            </a:bodyPr>
            <a:lstStyle/>
            <a:p>
              <a:pPr lvl="0"/>
              <a:r>
                <a:rPr lang="en-GB" sz="338" dirty="0">
                  <a:solidFill>
                    <a:schemeClr val="bg1"/>
                  </a:solidFill>
                  <a:latin typeface="Titillium Web" panose="00000500000000000000" pitchFamily="2" charset="0"/>
                  <a:cs typeface="Times New Roman" pitchFamily="18" charset="0"/>
                </a:rPr>
                <a:t>EVANS T. M., BIRA, L., BELTRAN GASTELUM, J., VANDERFORD, N. L., 2018, Evidence for a mental health crisis in graduate education [online], Nature Biotechnology, 36(3), pp. 282-284, available from http://dx.doi.org/10.1038/nbt.4089 [accessed 23/04/24] </a:t>
              </a:r>
            </a:p>
            <a:p>
              <a:pPr lvl="0"/>
              <a:r>
                <a:rPr lang="en-GB" sz="338" dirty="0">
                  <a:solidFill>
                    <a:schemeClr val="bg1"/>
                  </a:solidFill>
                  <a:latin typeface="Titillium Web" panose="00000500000000000000" pitchFamily="2" charset="0"/>
                  <a:cs typeface="Times New Roman" pitchFamily="18" charset="0"/>
                </a:rPr>
                <a:t>LEWIS, J., and BOLTON, P., 2023, Student mental health in England: Statistics, policy, and guidance [online], available from https://researchbriefings.files.parliament.uk/documents/CBP-8593/CBP-8593.pdf [accessed 16/12/23]</a:t>
              </a:r>
            </a:p>
            <a:p>
              <a:pPr lvl="0"/>
              <a:r>
                <a:rPr lang="en-GB" sz="338" dirty="0">
                  <a:solidFill>
                    <a:schemeClr val="bg1"/>
                  </a:solidFill>
                  <a:latin typeface="Titillium Web" panose="00000500000000000000" pitchFamily="2" charset="0"/>
                  <a:cs typeface="Times New Roman" pitchFamily="18" charset="0"/>
                </a:rPr>
                <a:t>LIPSON, S. K., and EISENBERG, D., 2017, Mental health and academic attitudes and expectations in university populations: results from the healthy minds study [online], Journal of Mental Health, 2793), pp. 205-213, available from https://doi.org/10.1080/09638237.2017.1417567 [accessed 23/04/24]</a:t>
              </a:r>
            </a:p>
            <a:p>
              <a:pPr lvl="0"/>
              <a:r>
                <a:rPr lang="en-GB" sz="338" dirty="0">
                  <a:solidFill>
                    <a:schemeClr val="bg1"/>
                  </a:solidFill>
                  <a:latin typeface="Titillium Web" panose="00000500000000000000" pitchFamily="2" charset="0"/>
                  <a:cs typeface="Times New Roman" pitchFamily="18" charset="0"/>
                </a:rPr>
                <a:t>MCINTYRE, J. C., WORSLEY, J., CORCORAN, R., HARRISON WOODS, P., and BENTALL, R. P., 2019, Academic and non-academic predictors of student psychological distress: the role of social identity and loneliness [online], Journal of Mental Health, 27(3), pp. 230-239, available from https://doi.org/10.1080/09638237.2018.1437608 [accessed 23/04/24]   </a:t>
              </a:r>
            </a:p>
            <a:p>
              <a:pPr lvl="0"/>
              <a:r>
                <a:rPr lang="en-GB" sz="338" dirty="0">
                  <a:solidFill>
                    <a:schemeClr val="bg1"/>
                  </a:solidFill>
                  <a:latin typeface="Titillium Web" panose="00000500000000000000" pitchFamily="2" charset="0"/>
                  <a:cs typeface="Times New Roman" pitchFamily="18" charset="0"/>
                </a:rPr>
                <a:t>OFFICE FOR NATIONAL STATISTICS, 2022, Coronavirus and higher education students: 25 February to 7 March 2022 [online], available from https://www.ons.gov.uk/peoplepopulationandcommunity/healthandsocialcare/healthandwellbeing/bulletins/coronavirusandhighereducationstudents/25februaryto7march2022 [accessed 22/12/23] </a:t>
              </a:r>
            </a:p>
            <a:p>
              <a:pPr lvl="0"/>
              <a:r>
                <a:rPr lang="en-GB" sz="338" dirty="0">
                  <a:solidFill>
                    <a:schemeClr val="bg1"/>
                  </a:solidFill>
                  <a:latin typeface="Titillium Web" panose="00000500000000000000" pitchFamily="2" charset="0"/>
                  <a:cs typeface="Times New Roman" pitchFamily="18" charset="0"/>
                </a:rPr>
                <a:t>SMITH, J.A., and NIZZA, I.E., 2022, Essentials of Interpretative Phenomenological Analysis, Washington: American Psychological Association </a:t>
              </a:r>
            </a:p>
            <a:p>
              <a:pPr lvl="0"/>
              <a:r>
                <a:rPr lang="en-GB" sz="338" dirty="0">
                  <a:solidFill>
                    <a:schemeClr val="bg1"/>
                  </a:solidFill>
                  <a:latin typeface="Titillium Web" panose="00000500000000000000" pitchFamily="2" charset="0"/>
                  <a:cs typeface="Times New Roman" pitchFamily="18" charset="0"/>
                </a:rPr>
                <a:t>UCAS, 2021, 450% Increase in Student Mental Health Declarations [online], available from https://www.ucas.com/corporate/news-and-key-documents/news/450-increase-student-mental-health-declarations-over-last-decade-progress-still-needed-address [accessed 07/05/23] </a:t>
              </a:r>
            </a:p>
          </p:txBody>
        </p:sp>
      </p:grpSp>
      <p:grpSp>
        <p:nvGrpSpPr>
          <p:cNvPr id="39" name="Group 38">
            <a:extLst>
              <a:ext uri="{FF2B5EF4-FFF2-40B4-BE49-F238E27FC236}">
                <a16:creationId xmlns:a16="http://schemas.microsoft.com/office/drawing/2014/main" id="{B2288752-9580-F1C9-0EE2-486801F1CF66}"/>
              </a:ext>
              <a:ext uri="{C183D7F6-B498-43B3-948B-1728B52AA6E4}">
                <adec:decorative xmlns:adec="http://schemas.microsoft.com/office/drawing/2017/decorative" val="1"/>
              </a:ext>
            </a:extLst>
          </p:cNvPr>
          <p:cNvGrpSpPr/>
          <p:nvPr/>
        </p:nvGrpSpPr>
        <p:grpSpPr>
          <a:xfrm>
            <a:off x="6888740" y="6110612"/>
            <a:ext cx="2110116" cy="591558"/>
            <a:chOff x="204159" y="5976621"/>
            <a:chExt cx="5821941" cy="718393"/>
          </a:xfrm>
        </p:grpSpPr>
        <p:sp>
          <p:nvSpPr>
            <p:cNvPr id="40" name="Rectangle 39">
              <a:extLst>
                <a:ext uri="{FF2B5EF4-FFF2-40B4-BE49-F238E27FC236}">
                  <a16:creationId xmlns:a16="http://schemas.microsoft.com/office/drawing/2014/main" id="{1AB53627-8F4A-F2A5-629C-25B436126156}"/>
                </a:ext>
              </a:extLst>
            </p:cNvPr>
            <p:cNvSpPr/>
            <p:nvPr/>
          </p:nvSpPr>
          <p:spPr>
            <a:xfrm>
              <a:off x="204159" y="5976621"/>
              <a:ext cx="5821941" cy="718393"/>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1" name="Rectangle 40">
              <a:extLst>
                <a:ext uri="{FF2B5EF4-FFF2-40B4-BE49-F238E27FC236}">
                  <a16:creationId xmlns:a16="http://schemas.microsoft.com/office/drawing/2014/main" id="{7489B7C4-210A-71C4-9140-97D70ED9C6EE}"/>
                </a:ext>
              </a:extLst>
            </p:cNvPr>
            <p:cNvSpPr/>
            <p:nvPr/>
          </p:nvSpPr>
          <p:spPr>
            <a:xfrm>
              <a:off x="204159" y="6028095"/>
              <a:ext cx="2920386" cy="123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205740" rIns="205740" rtlCol="0" anchor="ctr"/>
            <a:lstStyle/>
            <a:p>
              <a:r>
                <a:rPr lang="en-US" sz="1050" dirty="0">
                  <a:solidFill>
                    <a:schemeClr val="accent1">
                      <a:lumMod val="75000"/>
                    </a:schemeClr>
                  </a:solidFill>
                  <a:latin typeface="Amaranth" panose="02000503050000020004" pitchFamily="2" charset="0"/>
                  <a:cs typeface="Times New Roman" pitchFamily="18" charset="0"/>
                </a:rPr>
                <a:t>Contact</a:t>
              </a:r>
            </a:p>
          </p:txBody>
        </p:sp>
        <p:sp>
          <p:nvSpPr>
            <p:cNvPr id="42" name="TextBox 41">
              <a:extLst>
                <a:ext uri="{FF2B5EF4-FFF2-40B4-BE49-F238E27FC236}">
                  <a16:creationId xmlns:a16="http://schemas.microsoft.com/office/drawing/2014/main" id="{356F6318-ECAC-D11B-A178-B2B81E926CF9}"/>
                </a:ext>
              </a:extLst>
            </p:cNvPr>
            <p:cNvSpPr txBox="1"/>
            <p:nvPr/>
          </p:nvSpPr>
          <p:spPr>
            <a:xfrm>
              <a:off x="237908" y="6195746"/>
              <a:ext cx="5781485" cy="392454"/>
            </a:xfrm>
            <a:prstGeom prst="rect">
              <a:avLst/>
            </a:prstGeom>
            <a:noFill/>
          </p:spPr>
          <p:txBody>
            <a:bodyPr wrap="square" rtlCol="0">
              <a:spAutoFit/>
            </a:bodyPr>
            <a:lstStyle/>
            <a:p>
              <a:pPr lvl="0"/>
              <a:r>
                <a:rPr lang="en-US" sz="750" dirty="0">
                  <a:solidFill>
                    <a:schemeClr val="bg1"/>
                  </a:solidFill>
                  <a:latin typeface="Titillium Web" panose="00000500000000000000" pitchFamily="2" charset="0"/>
                  <a:cs typeface="Times New Roman" pitchFamily="18" charset="0"/>
                </a:rPr>
                <a:t>Christina Rimmer</a:t>
              </a:r>
            </a:p>
            <a:p>
              <a:pPr lvl="0"/>
              <a:r>
                <a:rPr lang="en-US" sz="750" dirty="0">
                  <a:solidFill>
                    <a:schemeClr val="bg1"/>
                  </a:solidFill>
                  <a:latin typeface="Titillium Web" panose="00000500000000000000" pitchFamily="2" charset="0"/>
                  <a:cs typeface="Times New Roman" pitchFamily="18" charset="0"/>
                </a:rPr>
                <a:t>24994677@edgehill.ac.uk</a:t>
              </a:r>
            </a:p>
          </p:txBody>
        </p:sp>
      </p:grpSp>
      <p:pic>
        <p:nvPicPr>
          <p:cNvPr id="44" name="Picture 43">
            <a:extLst>
              <a:ext uri="{FF2B5EF4-FFF2-40B4-BE49-F238E27FC236}">
                <a16:creationId xmlns:a16="http://schemas.microsoft.com/office/drawing/2014/main" id="{DED2CCB1-E9E9-11C6-0801-14F2CDA0A74C}"/>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8425520" y="6124857"/>
            <a:ext cx="563067" cy="563067"/>
          </a:xfrm>
          <a:prstGeom prst="rect">
            <a:avLst/>
          </a:prstGeom>
        </p:spPr>
      </p:pic>
      <p:grpSp>
        <p:nvGrpSpPr>
          <p:cNvPr id="32" name="Group 31">
            <a:extLst>
              <a:ext uri="{FF2B5EF4-FFF2-40B4-BE49-F238E27FC236}">
                <a16:creationId xmlns:a16="http://schemas.microsoft.com/office/drawing/2014/main" id="{CF87498D-F21C-ED57-49FE-B4295C9A4FF0}"/>
              </a:ext>
              <a:ext uri="{C183D7F6-B498-43B3-948B-1728B52AA6E4}">
                <adec:decorative xmlns:adec="http://schemas.microsoft.com/office/drawing/2017/decorative" val="1"/>
              </a:ext>
            </a:extLst>
          </p:cNvPr>
          <p:cNvGrpSpPr/>
          <p:nvPr/>
        </p:nvGrpSpPr>
        <p:grpSpPr>
          <a:xfrm>
            <a:off x="2037159" y="4787647"/>
            <a:ext cx="2237704" cy="1234331"/>
            <a:chOff x="3165904" y="3017390"/>
            <a:chExt cx="2881499" cy="2862413"/>
          </a:xfrm>
        </p:grpSpPr>
        <p:grpSp>
          <p:nvGrpSpPr>
            <p:cNvPr id="33" name="Group 32">
              <a:extLst>
                <a:ext uri="{FF2B5EF4-FFF2-40B4-BE49-F238E27FC236}">
                  <a16:creationId xmlns:a16="http://schemas.microsoft.com/office/drawing/2014/main" id="{EB67FE75-EB97-1FCC-EFC4-8F50BD4F0172}"/>
                </a:ext>
              </a:extLst>
            </p:cNvPr>
            <p:cNvGrpSpPr/>
            <p:nvPr/>
          </p:nvGrpSpPr>
          <p:grpSpPr>
            <a:xfrm>
              <a:off x="3165904" y="3017390"/>
              <a:ext cx="2881499" cy="2862413"/>
              <a:chOff x="11477614" y="16029727"/>
              <a:chExt cx="10306968" cy="16431473"/>
            </a:xfrm>
          </p:grpSpPr>
          <p:sp>
            <p:nvSpPr>
              <p:cNvPr id="46" name="Rectangle 45">
                <a:extLst>
                  <a:ext uri="{FF2B5EF4-FFF2-40B4-BE49-F238E27FC236}">
                    <a16:creationId xmlns:a16="http://schemas.microsoft.com/office/drawing/2014/main" id="{19DE5518-87F6-393F-36AA-829E61D2C22A}"/>
                  </a:ext>
                </a:extLst>
              </p:cNvPr>
              <p:cNvSpPr/>
              <p:nvPr/>
            </p:nvSpPr>
            <p:spPr>
              <a:xfrm>
                <a:off x="11762041" y="16420742"/>
                <a:ext cx="10022541" cy="1604045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7" name="Rectangle 46">
                <a:extLst>
                  <a:ext uri="{FF2B5EF4-FFF2-40B4-BE49-F238E27FC236}">
                    <a16:creationId xmlns:a16="http://schemas.microsoft.com/office/drawing/2014/main" id="{471779B4-9F55-E16E-513F-406BF33F5955}"/>
                  </a:ext>
                </a:extLst>
              </p:cNvPr>
              <p:cNvSpPr/>
              <p:nvPr/>
            </p:nvSpPr>
            <p:spPr>
              <a:xfrm>
                <a:off x="11477614" y="16029727"/>
                <a:ext cx="9978583" cy="1613599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
          <p:nvSpPr>
            <p:cNvPr id="43" name="TextBox 42">
              <a:extLst>
                <a:ext uri="{FF2B5EF4-FFF2-40B4-BE49-F238E27FC236}">
                  <a16:creationId xmlns:a16="http://schemas.microsoft.com/office/drawing/2014/main" id="{6E759ACD-C940-1919-F0AD-2927A6056951}"/>
                </a:ext>
              </a:extLst>
            </p:cNvPr>
            <p:cNvSpPr txBox="1"/>
            <p:nvPr/>
          </p:nvSpPr>
          <p:spPr>
            <a:xfrm>
              <a:off x="3214946" y="3631911"/>
              <a:ext cx="2650190" cy="2155519"/>
            </a:xfrm>
            <a:prstGeom prst="rect">
              <a:avLst/>
            </a:prstGeom>
            <a:noFill/>
          </p:spPr>
          <p:txBody>
            <a:bodyPr wrap="square" rtlCol="0">
              <a:spAutoFit/>
            </a:bodyPr>
            <a:lstStyle/>
            <a:p>
              <a:pPr lvl="0"/>
              <a:r>
                <a:rPr lang="en-US" sz="700" dirty="0">
                  <a:solidFill>
                    <a:schemeClr val="bg1"/>
                  </a:solidFill>
                  <a:latin typeface="Titillium Web" panose="00000500000000000000" pitchFamily="2" charset="0"/>
                  <a:cs typeface="Times New Roman" pitchFamily="18" charset="0"/>
                </a:rPr>
                <a:t>Ethical approval was granted by research supervisor. All participants gave fully informed consent through the use of participant information sheets and signed consent forms. Participants had two weeks to withdraw from the study after their interview, after which their data would be anonymized for analysis and unable to be extracted from the dataset.</a:t>
              </a:r>
            </a:p>
          </p:txBody>
        </p:sp>
        <p:sp>
          <p:nvSpPr>
            <p:cNvPr id="45" name="Rectangle 44">
              <a:extLst>
                <a:ext uri="{FF2B5EF4-FFF2-40B4-BE49-F238E27FC236}">
                  <a16:creationId xmlns:a16="http://schemas.microsoft.com/office/drawing/2014/main" id="{5D775A87-3739-4532-701E-16AF8008B30F}"/>
                </a:ext>
              </a:extLst>
            </p:cNvPr>
            <p:cNvSpPr/>
            <p:nvPr/>
          </p:nvSpPr>
          <p:spPr>
            <a:xfrm>
              <a:off x="3165904" y="3092204"/>
              <a:ext cx="2300734" cy="4943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205740" rIns="205740" rtlCol="0" anchor="ctr"/>
            <a:lstStyle/>
            <a:p>
              <a:r>
                <a:rPr lang="en-US" sz="1050" dirty="0">
                  <a:solidFill>
                    <a:schemeClr val="accent1">
                      <a:lumMod val="75000"/>
                    </a:schemeClr>
                  </a:solidFill>
                  <a:latin typeface="Amaranth" panose="02000503050000020004" pitchFamily="2" charset="0"/>
                  <a:cs typeface="Times New Roman" pitchFamily="18" charset="0"/>
                </a:rPr>
                <a:t>Ethics</a:t>
              </a:r>
            </a:p>
          </p:txBody>
        </p:sp>
      </p:grpSp>
    </p:spTree>
    <p:extLst>
      <p:ext uri="{BB962C8B-B14F-4D97-AF65-F5344CB8AC3E}">
        <p14:creationId xmlns:p14="http://schemas.microsoft.com/office/powerpoint/2010/main" val="1011039875"/>
      </p:ext>
    </p:extLst>
  </p:cSld>
  <p:clrMapOvr>
    <a:masterClrMapping/>
  </p:clrMapOvr>
</p:sld>
</file>

<file path=ppt/theme/theme1.xml><?xml version="1.0" encoding="utf-8"?>
<a:theme xmlns:a="http://schemas.openxmlformats.org/drawingml/2006/main" name="Office Theme">
  <a:themeElements>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Ion Boardroom</Template>
  <TotalTime>324</TotalTime>
  <Words>1341</Words>
  <Application>Microsoft Office PowerPoint</Application>
  <PresentationFormat>On-screen Show (4:3)</PresentationFormat>
  <Paragraphs>40</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Amaranth</vt:lpstr>
      <vt:lpstr>Aptos</vt:lpstr>
      <vt:lpstr>Aptos Display</vt:lpstr>
      <vt:lpstr>Arial</vt:lpstr>
      <vt:lpstr>Titillium Web</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Christina Rimmer</dc:creator>
  <cp:lastModifiedBy>Esther Byrom</cp:lastModifiedBy>
  <cp:revision>3</cp:revision>
  <dcterms:created xsi:type="dcterms:W3CDTF">2024-06-08T11:57:13Z</dcterms:created>
  <dcterms:modified xsi:type="dcterms:W3CDTF">2024-06-19T13:13:16Z</dcterms:modified>
</cp:coreProperties>
</file>