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sldIdLst>
    <p:sldId id="258" r:id="rId2"/>
    <p:sldId id="257" r:id="rId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1A5D4E7-CAF4-4FA3-91E4-1664A3D47883}" v="28" dt="2024-06-17T15:07:56.04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57" autoAdjust="0"/>
    <p:restoredTop sz="86385" autoAdjust="0"/>
  </p:normalViewPr>
  <p:slideViewPr>
    <p:cSldViewPr snapToGrid="0">
      <p:cViewPr varScale="1">
        <p:scale>
          <a:sx n="95" d="100"/>
          <a:sy n="95" d="100"/>
        </p:scale>
        <p:origin x="330" y="75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84" d="100"/>
          <a:sy n="84" d="100"/>
        </p:scale>
        <p:origin x="3828"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sther Byrom" userId="90235773-4872-4788-adbb-58ed99b1fea1" providerId="ADAL" clId="{D1A5D4E7-CAF4-4FA3-91E4-1664A3D47883}"/>
    <pc:docChg chg="undo custSel addSld delSld modSld">
      <pc:chgData name="Esther Byrom" userId="90235773-4872-4788-adbb-58ed99b1fea1" providerId="ADAL" clId="{D1A5D4E7-CAF4-4FA3-91E4-1664A3D47883}" dt="2024-06-17T15:07:56.046" v="43" actId="13244"/>
      <pc:docMkLst>
        <pc:docMk/>
      </pc:docMkLst>
      <pc:sldChg chg="add del">
        <pc:chgData name="Esther Byrom" userId="90235773-4872-4788-adbb-58ed99b1fea1" providerId="ADAL" clId="{D1A5D4E7-CAF4-4FA3-91E4-1664A3D47883}" dt="2024-06-17T15:06:50.475" v="33"/>
        <pc:sldMkLst>
          <pc:docMk/>
          <pc:sldMk cId="214738746" sldId="256"/>
        </pc:sldMkLst>
      </pc:sldChg>
      <pc:sldChg chg="modSp add del mod">
        <pc:chgData name="Esther Byrom" userId="90235773-4872-4788-adbb-58ed99b1fea1" providerId="ADAL" clId="{D1A5D4E7-CAF4-4FA3-91E4-1664A3D47883}" dt="2024-06-17T15:07:32.525" v="39" actId="2696"/>
        <pc:sldMkLst>
          <pc:docMk/>
          <pc:sldMk cId="1086796673" sldId="256"/>
        </pc:sldMkLst>
        <pc:graphicFrameChg chg="mod ord">
          <ac:chgData name="Esther Byrom" userId="90235773-4872-4788-adbb-58ed99b1fea1" providerId="ADAL" clId="{D1A5D4E7-CAF4-4FA3-91E4-1664A3D47883}" dt="2024-06-17T15:04:10.672" v="16" actId="5736"/>
          <ac:graphicFrameMkLst>
            <pc:docMk/>
            <pc:sldMk cId="1086796673" sldId="256"/>
            <ac:graphicFrameMk id="4" creationId="{15CC654E-2000-E820-E878-E2B46B35D814}"/>
          </ac:graphicFrameMkLst>
        </pc:graphicFrameChg>
      </pc:sldChg>
      <pc:sldChg chg="addSp delSp modSp new mod">
        <pc:chgData name="Esther Byrom" userId="90235773-4872-4788-adbb-58ed99b1fea1" providerId="ADAL" clId="{D1A5D4E7-CAF4-4FA3-91E4-1664A3D47883}" dt="2024-06-17T15:07:56.046" v="43" actId="13244"/>
        <pc:sldMkLst>
          <pc:docMk/>
          <pc:sldMk cId="3625385884" sldId="258"/>
        </pc:sldMkLst>
        <pc:spChg chg="del mod">
          <ac:chgData name="Esther Byrom" userId="90235773-4872-4788-adbb-58ed99b1fea1" providerId="ADAL" clId="{D1A5D4E7-CAF4-4FA3-91E4-1664A3D47883}" dt="2024-06-17T15:07:47.700" v="41" actId="478"/>
          <ac:spMkLst>
            <pc:docMk/>
            <pc:sldMk cId="3625385884" sldId="258"/>
            <ac:spMk id="2" creationId="{EAAA9CFE-C1EB-E5D2-7B03-C56C6912C6CD}"/>
          </ac:spMkLst>
        </pc:spChg>
        <pc:spChg chg="add mod">
          <ac:chgData name="Esther Byrom" userId="90235773-4872-4788-adbb-58ed99b1fea1" providerId="ADAL" clId="{D1A5D4E7-CAF4-4FA3-91E4-1664A3D47883}" dt="2024-06-17T15:07:56.046" v="43" actId="13244"/>
          <ac:spMkLst>
            <pc:docMk/>
            <pc:sldMk cId="3625385884" sldId="258"/>
            <ac:spMk id="3" creationId="{355C053E-BA19-05AE-3854-8C80B83FB762}"/>
          </ac:spMkLst>
        </pc:spChg>
        <pc:spChg chg="del">
          <ac:chgData name="Esther Byrom" userId="90235773-4872-4788-adbb-58ed99b1fea1" providerId="ADAL" clId="{D1A5D4E7-CAF4-4FA3-91E4-1664A3D47883}" dt="2024-06-17T15:04:28.272" v="18"/>
          <ac:spMkLst>
            <pc:docMk/>
            <pc:sldMk cId="3625385884" sldId="258"/>
            <ac:spMk id="3" creationId="{51F51A76-A235-92C0-89E2-1FFC51770D7C}"/>
          </ac:spMkLst>
        </pc:spChg>
        <pc:spChg chg="add del mod">
          <ac:chgData name="Esther Byrom" userId="90235773-4872-4788-adbb-58ed99b1fea1" providerId="ADAL" clId="{D1A5D4E7-CAF4-4FA3-91E4-1664A3D47883}" dt="2024-06-17T15:05:05.527" v="27" actId="22"/>
          <ac:spMkLst>
            <pc:docMk/>
            <pc:sldMk cId="3625385884" sldId="258"/>
            <ac:spMk id="7" creationId="{B175F9AB-A29B-83B3-604E-58663AF9F95A}"/>
          </ac:spMkLst>
        </pc:spChg>
        <pc:picChg chg="add mod">
          <ac:chgData name="Esther Byrom" userId="90235773-4872-4788-adbb-58ed99b1fea1" providerId="ADAL" clId="{D1A5D4E7-CAF4-4FA3-91E4-1664A3D47883}" dt="2024-06-17T15:05:10.049" v="29" actId="962"/>
          <ac:picMkLst>
            <pc:docMk/>
            <pc:sldMk cId="3625385884" sldId="258"/>
            <ac:picMk id="5" creationId="{91800271-FE6F-2127-AF9D-BEFC984A7FCB}"/>
          </ac:picMkLst>
        </pc:picChg>
      </pc:sldChg>
      <pc:sldChg chg="add del">
        <pc:chgData name="Esther Byrom" userId="90235773-4872-4788-adbb-58ed99b1fea1" providerId="ADAL" clId="{D1A5D4E7-CAF4-4FA3-91E4-1664A3D47883}" dt="2024-06-17T15:07:05.822" v="37"/>
        <pc:sldMkLst>
          <pc:docMk/>
          <pc:sldMk cId="3089586296" sldId="259"/>
        </pc:sldMkLst>
      </pc:sldChg>
    </pc:docChg>
  </pc:docChgLst>
  <pc:docChgLst>
    <pc:chgData name="Esther Byrom" userId="90235773-4872-4788-adbb-58ed99b1fea1" providerId="ADAL" clId="{AE684908-E51C-4136-A08B-3569C666B786}"/>
    <pc:docChg chg="undo custSel modSld">
      <pc:chgData name="Esther Byrom" userId="90235773-4872-4788-adbb-58ed99b1fea1" providerId="ADAL" clId="{AE684908-E51C-4136-A08B-3569C666B786}" dt="2024-06-14T15:08:23.759" v="219" actId="6549"/>
      <pc:docMkLst>
        <pc:docMk/>
      </pc:docMkLst>
      <pc:sldChg chg="delSp modSp mod">
        <pc:chgData name="Esther Byrom" userId="90235773-4872-4788-adbb-58ed99b1fea1" providerId="ADAL" clId="{AE684908-E51C-4136-A08B-3569C666B786}" dt="2024-06-14T14:58:49.683" v="164" actId="478"/>
        <pc:sldMkLst>
          <pc:docMk/>
          <pc:sldMk cId="1086796673" sldId="256"/>
        </pc:sldMkLst>
        <pc:spChg chg="mod">
          <ac:chgData name="Esther Byrom" userId="90235773-4872-4788-adbb-58ed99b1fea1" providerId="ADAL" clId="{AE684908-E51C-4136-A08B-3569C666B786}" dt="2024-06-14T14:58:40.200" v="163" actId="113"/>
          <ac:spMkLst>
            <pc:docMk/>
            <pc:sldMk cId="1086796673" sldId="256"/>
            <ac:spMk id="2" creationId="{E5137A2E-8803-C0D9-FF1F-2281E530B1A3}"/>
          </ac:spMkLst>
        </pc:spChg>
        <pc:spChg chg="del">
          <ac:chgData name="Esther Byrom" userId="90235773-4872-4788-adbb-58ed99b1fea1" providerId="ADAL" clId="{AE684908-E51C-4136-A08B-3569C666B786}" dt="2024-06-14T14:58:49.683" v="164" actId="478"/>
          <ac:spMkLst>
            <pc:docMk/>
            <pc:sldMk cId="1086796673" sldId="256"/>
            <ac:spMk id="3" creationId="{A45F75A5-0B8B-57AA-B2D8-27F4BA9801E3}"/>
          </ac:spMkLst>
        </pc:spChg>
        <pc:graphicFrameChg chg="mod">
          <ac:chgData name="Esther Byrom" userId="90235773-4872-4788-adbb-58ed99b1fea1" providerId="ADAL" clId="{AE684908-E51C-4136-A08B-3569C666B786}" dt="2024-06-14T14:56:34.410" v="144" actId="962"/>
          <ac:graphicFrameMkLst>
            <pc:docMk/>
            <pc:sldMk cId="1086796673" sldId="256"/>
            <ac:graphicFrameMk id="4" creationId="{15CC654E-2000-E820-E878-E2B46B35D814}"/>
          </ac:graphicFrameMkLst>
        </pc:graphicFrameChg>
      </pc:sldChg>
      <pc:sldChg chg="addSp modSp mod">
        <pc:chgData name="Esther Byrom" userId="90235773-4872-4788-adbb-58ed99b1fea1" providerId="ADAL" clId="{AE684908-E51C-4136-A08B-3569C666B786}" dt="2024-06-14T15:08:23.759" v="219" actId="6549"/>
        <pc:sldMkLst>
          <pc:docMk/>
          <pc:sldMk cId="3680725110" sldId="257"/>
        </pc:sldMkLst>
        <pc:spChg chg="mod">
          <ac:chgData name="Esther Byrom" userId="90235773-4872-4788-adbb-58ed99b1fea1" providerId="ADAL" clId="{AE684908-E51C-4136-A08B-3569C666B786}" dt="2024-06-14T15:05:27.475" v="178" actId="1076"/>
          <ac:spMkLst>
            <pc:docMk/>
            <pc:sldMk cId="3680725110" sldId="257"/>
            <ac:spMk id="2" creationId="{B76702DF-68CC-2E31-B831-C82A1D78AECB}"/>
          </ac:spMkLst>
        </pc:spChg>
        <pc:spChg chg="add mod">
          <ac:chgData name="Esther Byrom" userId="90235773-4872-4788-adbb-58ed99b1fea1" providerId="ADAL" clId="{AE684908-E51C-4136-A08B-3569C666B786}" dt="2024-06-14T15:07:37.771" v="210" actId="948"/>
          <ac:spMkLst>
            <pc:docMk/>
            <pc:sldMk cId="3680725110" sldId="257"/>
            <ac:spMk id="4" creationId="{71F2C03B-4DB0-CB3F-95DB-88B587D92AB8}"/>
          </ac:spMkLst>
        </pc:spChg>
        <pc:spChg chg="add mod">
          <ac:chgData name="Esther Byrom" userId="90235773-4872-4788-adbb-58ed99b1fea1" providerId="ADAL" clId="{AE684908-E51C-4136-A08B-3569C666B786}" dt="2024-06-14T15:08:23.759" v="219" actId="6549"/>
          <ac:spMkLst>
            <pc:docMk/>
            <pc:sldMk cId="3680725110" sldId="257"/>
            <ac:spMk id="5" creationId="{AC9BFD7A-4413-DDED-2202-86448709816B}"/>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3B9009A-83FD-4AFD-B9D7-43CCEC6DDC6C}" type="datetimeFigureOut">
              <a:rPr lang="en-GB" smtClean="0"/>
              <a:t>17/06/2024</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B6C2EB6-51DA-436C-BF8C-23679F84C1EC}" type="slidenum">
              <a:rPr lang="en-GB" smtClean="0"/>
              <a:t>‹#›</a:t>
            </a:fld>
            <a:endParaRPr lang="en-GB"/>
          </a:p>
        </p:txBody>
      </p:sp>
    </p:spTree>
    <p:extLst>
      <p:ext uri="{BB962C8B-B14F-4D97-AF65-F5344CB8AC3E}">
        <p14:creationId xmlns:p14="http://schemas.microsoft.com/office/powerpoint/2010/main" val="40598072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26836BC-2E10-4631-8DD5-4F092FDF8A09}" type="datetimeFigureOut">
              <a:rPr lang="en-GB" smtClean="0"/>
              <a:t>17/06/2024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D9657A9-A6A1-4C0E-A6CB-7873AD81D40F}" type="slidenum">
              <a:rPr lang="en-GB" smtClean="0"/>
              <a:t>‹#›</a:t>
            </a:fld>
            <a:endParaRPr lang="en-GB"/>
          </a:p>
        </p:txBody>
      </p:sp>
    </p:spTree>
    <p:extLst>
      <p:ext uri="{BB962C8B-B14F-4D97-AF65-F5344CB8AC3E}">
        <p14:creationId xmlns:p14="http://schemas.microsoft.com/office/powerpoint/2010/main" val="13635812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26836BC-2E10-4631-8DD5-4F092FDF8A09}" type="datetimeFigureOut">
              <a:rPr lang="en-GB" smtClean="0"/>
              <a:t>17/06/2024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D9657A9-A6A1-4C0E-A6CB-7873AD81D40F}" type="slidenum">
              <a:rPr lang="en-GB" smtClean="0"/>
              <a:t>‹#›</a:t>
            </a:fld>
            <a:endParaRPr lang="en-GB"/>
          </a:p>
        </p:txBody>
      </p:sp>
    </p:spTree>
    <p:extLst>
      <p:ext uri="{BB962C8B-B14F-4D97-AF65-F5344CB8AC3E}">
        <p14:creationId xmlns:p14="http://schemas.microsoft.com/office/powerpoint/2010/main" val="42260125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26836BC-2E10-4631-8DD5-4F092FDF8A09}" type="datetimeFigureOut">
              <a:rPr lang="en-GB" smtClean="0"/>
              <a:t>17/06/2024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D9657A9-A6A1-4C0E-A6CB-7873AD81D40F}" type="slidenum">
              <a:rPr lang="en-GB" smtClean="0"/>
              <a:t>‹#›</a:t>
            </a:fld>
            <a:endParaRPr lang="en-GB"/>
          </a:p>
        </p:txBody>
      </p:sp>
    </p:spTree>
    <p:extLst>
      <p:ext uri="{BB962C8B-B14F-4D97-AF65-F5344CB8AC3E}">
        <p14:creationId xmlns:p14="http://schemas.microsoft.com/office/powerpoint/2010/main" val="27628839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26836BC-2E10-4631-8DD5-4F092FDF8A09}" type="datetimeFigureOut">
              <a:rPr lang="en-GB" smtClean="0"/>
              <a:t>17/06/2024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D9657A9-A6A1-4C0E-A6CB-7873AD81D40F}" type="slidenum">
              <a:rPr lang="en-GB" smtClean="0"/>
              <a:t>‹#›</a:t>
            </a:fld>
            <a:endParaRPr lang="en-GB"/>
          </a:p>
        </p:txBody>
      </p:sp>
    </p:spTree>
    <p:extLst>
      <p:ext uri="{BB962C8B-B14F-4D97-AF65-F5344CB8AC3E}">
        <p14:creationId xmlns:p14="http://schemas.microsoft.com/office/powerpoint/2010/main" val="16473299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26836BC-2E10-4631-8DD5-4F092FDF8A09}" type="datetimeFigureOut">
              <a:rPr lang="en-GB" smtClean="0"/>
              <a:t>17/06/2024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D9657A9-A6A1-4C0E-A6CB-7873AD81D40F}" type="slidenum">
              <a:rPr lang="en-GB" smtClean="0"/>
              <a:t>‹#›</a:t>
            </a:fld>
            <a:endParaRPr lang="en-GB"/>
          </a:p>
        </p:txBody>
      </p:sp>
    </p:spTree>
    <p:extLst>
      <p:ext uri="{BB962C8B-B14F-4D97-AF65-F5344CB8AC3E}">
        <p14:creationId xmlns:p14="http://schemas.microsoft.com/office/powerpoint/2010/main" val="36050165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26836BC-2E10-4631-8DD5-4F092FDF8A09}" type="datetimeFigureOut">
              <a:rPr lang="en-GB" smtClean="0"/>
              <a:t>17/06/2024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D9657A9-A6A1-4C0E-A6CB-7873AD81D40F}" type="slidenum">
              <a:rPr lang="en-GB" smtClean="0"/>
              <a:t>‹#›</a:t>
            </a:fld>
            <a:endParaRPr lang="en-GB"/>
          </a:p>
        </p:txBody>
      </p:sp>
    </p:spTree>
    <p:extLst>
      <p:ext uri="{BB962C8B-B14F-4D97-AF65-F5344CB8AC3E}">
        <p14:creationId xmlns:p14="http://schemas.microsoft.com/office/powerpoint/2010/main" val="1960947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26836BC-2E10-4631-8DD5-4F092FDF8A09}" type="datetimeFigureOut">
              <a:rPr lang="en-GB" smtClean="0"/>
              <a:t>17/06/2024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D9657A9-A6A1-4C0E-A6CB-7873AD81D40F}" type="slidenum">
              <a:rPr lang="en-GB" smtClean="0"/>
              <a:t>‹#›</a:t>
            </a:fld>
            <a:endParaRPr lang="en-GB"/>
          </a:p>
        </p:txBody>
      </p:sp>
    </p:spTree>
    <p:extLst>
      <p:ext uri="{BB962C8B-B14F-4D97-AF65-F5344CB8AC3E}">
        <p14:creationId xmlns:p14="http://schemas.microsoft.com/office/powerpoint/2010/main" val="17688797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26836BC-2E10-4631-8DD5-4F092FDF8A09}" type="datetimeFigureOut">
              <a:rPr lang="en-GB" smtClean="0"/>
              <a:t>17/06/2024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D9657A9-A6A1-4C0E-A6CB-7873AD81D40F}" type="slidenum">
              <a:rPr lang="en-GB" smtClean="0"/>
              <a:t>‹#›</a:t>
            </a:fld>
            <a:endParaRPr lang="en-GB"/>
          </a:p>
        </p:txBody>
      </p:sp>
    </p:spTree>
    <p:extLst>
      <p:ext uri="{BB962C8B-B14F-4D97-AF65-F5344CB8AC3E}">
        <p14:creationId xmlns:p14="http://schemas.microsoft.com/office/powerpoint/2010/main" val="37081282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6836BC-2E10-4631-8DD5-4F092FDF8A09}" type="datetimeFigureOut">
              <a:rPr lang="en-GB" smtClean="0"/>
              <a:t>17/06/2024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D9657A9-A6A1-4C0E-A6CB-7873AD81D40F}" type="slidenum">
              <a:rPr lang="en-GB" smtClean="0"/>
              <a:t>‹#›</a:t>
            </a:fld>
            <a:endParaRPr lang="en-GB"/>
          </a:p>
        </p:txBody>
      </p:sp>
    </p:spTree>
    <p:extLst>
      <p:ext uri="{BB962C8B-B14F-4D97-AF65-F5344CB8AC3E}">
        <p14:creationId xmlns:p14="http://schemas.microsoft.com/office/powerpoint/2010/main" val="9924016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26836BC-2E10-4631-8DD5-4F092FDF8A09}" type="datetimeFigureOut">
              <a:rPr lang="en-GB" smtClean="0"/>
              <a:t>17/06/2024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D9657A9-A6A1-4C0E-A6CB-7873AD81D40F}" type="slidenum">
              <a:rPr lang="en-GB" smtClean="0"/>
              <a:t>‹#›</a:t>
            </a:fld>
            <a:endParaRPr lang="en-GB"/>
          </a:p>
        </p:txBody>
      </p:sp>
    </p:spTree>
    <p:extLst>
      <p:ext uri="{BB962C8B-B14F-4D97-AF65-F5344CB8AC3E}">
        <p14:creationId xmlns:p14="http://schemas.microsoft.com/office/powerpoint/2010/main" val="21361981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26836BC-2E10-4631-8DD5-4F092FDF8A09}" type="datetimeFigureOut">
              <a:rPr lang="en-GB" smtClean="0"/>
              <a:t>17/06/2024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D9657A9-A6A1-4C0E-A6CB-7873AD81D40F}" type="slidenum">
              <a:rPr lang="en-GB" smtClean="0"/>
              <a:t>‹#›</a:t>
            </a:fld>
            <a:endParaRPr lang="en-GB"/>
          </a:p>
        </p:txBody>
      </p:sp>
    </p:spTree>
    <p:extLst>
      <p:ext uri="{BB962C8B-B14F-4D97-AF65-F5344CB8AC3E}">
        <p14:creationId xmlns:p14="http://schemas.microsoft.com/office/powerpoint/2010/main" val="24728118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26836BC-2E10-4631-8DD5-4F092FDF8A09}" type="datetimeFigureOut">
              <a:rPr lang="en-GB" smtClean="0"/>
              <a:t>17/06/2024</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2D9657A9-A6A1-4C0E-A6CB-7873AD81D40F}" type="slidenum">
              <a:rPr lang="en-GB" smtClean="0"/>
              <a:t>‹#›</a:t>
            </a:fld>
            <a:endParaRPr lang="en-GB"/>
          </a:p>
        </p:txBody>
      </p:sp>
    </p:spTree>
    <p:extLst>
      <p:ext uri="{BB962C8B-B14F-4D97-AF65-F5344CB8AC3E}">
        <p14:creationId xmlns:p14="http://schemas.microsoft.com/office/powerpoint/2010/main" val="2388450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355C053E-BA19-05AE-3854-8C80B83FB762}"/>
              </a:ext>
            </a:extLst>
          </p:cNvPr>
          <p:cNvSpPr txBox="1">
            <a:spLocks noGrp="1"/>
          </p:cNvSpPr>
          <p:nvPr>
            <p:ph type="title" idx="4294967295"/>
          </p:nvPr>
        </p:nvSpPr>
        <p:spPr>
          <a:xfrm>
            <a:off x="0" y="-697230"/>
            <a:ext cx="9144000" cy="582930"/>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2000" b="0" i="0" u="none" strike="noStrike" kern="1200" cap="none" spc="0" normalizeH="0" baseline="0" noProof="0" dirty="0">
                <a:ln>
                  <a:noFill/>
                </a:ln>
                <a:solidFill>
                  <a:schemeClr val="tx1"/>
                </a:solidFill>
                <a:effectLst/>
                <a:uLnTx/>
                <a:uFillTx/>
                <a:latin typeface="+mj-lt"/>
                <a:ea typeface="+mj-ea"/>
                <a:cs typeface="+mj-cs"/>
              </a:rPr>
              <a:t>USING CO-DESIGN TO CONDUCT EQUITABLE RESEARCH</a:t>
            </a:r>
          </a:p>
        </p:txBody>
      </p:sp>
      <p:pic>
        <p:nvPicPr>
          <p:cNvPr id="5" name="Content Placeholder 4" descr="A poster which provides detail on the project &quot;Using co-design to conduct equitable research&quot;. A full-text version is available on the next slide. ">
            <a:extLst>
              <a:ext uri="{FF2B5EF4-FFF2-40B4-BE49-F238E27FC236}">
                <a16:creationId xmlns:a16="http://schemas.microsoft.com/office/drawing/2014/main" id="{91800271-FE6F-2127-AF9D-BEFC984A7FC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
            <a:ext cx="9144000" cy="6858001"/>
          </a:xfrm>
        </p:spPr>
      </p:pic>
    </p:spTree>
    <p:extLst>
      <p:ext uri="{BB962C8B-B14F-4D97-AF65-F5344CB8AC3E}">
        <p14:creationId xmlns:p14="http://schemas.microsoft.com/office/powerpoint/2010/main" val="36253858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6702DF-68CC-2E31-B831-C82A1D78AECB}"/>
              </a:ext>
            </a:extLst>
          </p:cNvPr>
          <p:cNvSpPr>
            <a:spLocks noGrp="1"/>
          </p:cNvSpPr>
          <p:nvPr>
            <p:ph type="title"/>
          </p:nvPr>
        </p:nvSpPr>
        <p:spPr>
          <a:xfrm>
            <a:off x="232410" y="54419"/>
            <a:ext cx="7886700" cy="617854"/>
          </a:xfrm>
        </p:spPr>
        <p:txBody>
          <a:bodyPr>
            <a:normAutofit/>
          </a:bodyPr>
          <a:lstStyle/>
          <a:p>
            <a:r>
              <a:rPr lang="en-GB" sz="1600" b="1" dirty="0">
                <a:effectLst/>
                <a:latin typeface="Calibri Light" panose="020F0302020204030204" pitchFamily="34" charset="0"/>
                <a:ea typeface="Calibri" panose="020F0502020204030204" pitchFamily="34" charset="0"/>
                <a:cs typeface="Calibri Light" panose="020F0302020204030204" pitchFamily="34" charset="0"/>
              </a:rPr>
              <a:t>USING CO-DESIGN TO CONDUCT EQUITABLE RESEARCH</a:t>
            </a:r>
            <a:r>
              <a:rPr lang="en-GB" sz="1600" dirty="0">
                <a:effectLst/>
                <a:latin typeface="Calibri Light" panose="020F0302020204030204" pitchFamily="34" charset="0"/>
                <a:ea typeface="Calibri" panose="020F0502020204030204" pitchFamily="34" charset="0"/>
                <a:cs typeface="Calibri Light" panose="020F0302020204030204" pitchFamily="34" charset="0"/>
              </a:rPr>
              <a:t>. </a:t>
            </a:r>
            <a:r>
              <a:rPr lang="en-GB" sz="1600" dirty="0">
                <a:latin typeface="Calibri Light" panose="020F0302020204030204" pitchFamily="34" charset="0"/>
                <a:cs typeface="Calibri Light" panose="020F0302020204030204" pitchFamily="34" charset="0"/>
              </a:rPr>
              <a:t>Full-text of the poster by Claire </a:t>
            </a:r>
            <a:r>
              <a:rPr lang="en-GB" sz="1600" dirty="0" err="1">
                <a:latin typeface="Calibri Light" panose="020F0302020204030204" pitchFamily="34" charset="0"/>
                <a:cs typeface="Calibri Light" panose="020F0302020204030204" pitchFamily="34" charset="0"/>
              </a:rPr>
              <a:t>Wicher</a:t>
            </a:r>
            <a:r>
              <a:rPr lang="en-GB" sz="1600" dirty="0">
                <a:latin typeface="Calibri Light" panose="020F0302020204030204" pitchFamily="34" charset="0"/>
                <a:cs typeface="Calibri Light" panose="020F0302020204030204" pitchFamily="34" charset="0"/>
              </a:rPr>
              <a:t>, EdD Doctoral Student, Edge Hill University, Head of Education at </a:t>
            </a:r>
            <a:r>
              <a:rPr lang="en-GB" sz="1600" dirty="0" err="1">
                <a:latin typeface="Calibri Light" panose="020F0302020204030204" pitchFamily="34" charset="0"/>
                <a:cs typeface="Calibri Light" panose="020F0302020204030204" pitchFamily="34" charset="0"/>
              </a:rPr>
              <a:t>Madlab</a:t>
            </a:r>
            <a:endParaRPr lang="en-GB" sz="4000" dirty="0">
              <a:latin typeface="Calibri Light" panose="020F0302020204030204" pitchFamily="34" charset="0"/>
              <a:cs typeface="Calibri Light" panose="020F0302020204030204" pitchFamily="34" charset="0"/>
            </a:endParaRPr>
          </a:p>
        </p:txBody>
      </p:sp>
      <p:sp>
        <p:nvSpPr>
          <p:cNvPr id="4" name="TextBox 3">
            <a:extLst>
              <a:ext uri="{FF2B5EF4-FFF2-40B4-BE49-F238E27FC236}">
                <a16:creationId xmlns:a16="http://schemas.microsoft.com/office/drawing/2014/main" id="{71F2C03B-4DB0-CB3F-95DB-88B587D92AB8}"/>
              </a:ext>
            </a:extLst>
          </p:cNvPr>
          <p:cNvSpPr txBox="1"/>
          <p:nvPr/>
        </p:nvSpPr>
        <p:spPr>
          <a:xfrm>
            <a:off x="232410" y="672273"/>
            <a:ext cx="4339590" cy="6040115"/>
          </a:xfrm>
          <a:prstGeom prst="rect">
            <a:avLst/>
          </a:prstGeom>
          <a:noFill/>
        </p:spPr>
        <p:txBody>
          <a:bodyPr wrap="square" rtlCol="0">
            <a:spAutoFit/>
          </a:bodyPr>
          <a:lstStyle/>
          <a:p>
            <a:pPr>
              <a:lnSpc>
                <a:spcPct val="90000"/>
              </a:lnSpc>
              <a:spcAft>
                <a:spcPts val="1200"/>
              </a:spcAft>
            </a:pPr>
            <a:r>
              <a:rPr lang="en-GB" sz="1100" dirty="0">
                <a:effectLst/>
                <a:latin typeface="Calibri" panose="020F0502020204030204" pitchFamily="34" charset="0"/>
                <a:ea typeface="Calibri" panose="020F0502020204030204" pitchFamily="34" charset="0"/>
                <a:cs typeface="Calibri" panose="020F0502020204030204" pitchFamily="34" charset="0"/>
              </a:rPr>
              <a:t>My research aims to explore NEET learners' perceptions of identity development on a blended learning web development course.</a:t>
            </a:r>
          </a:p>
          <a:p>
            <a:pPr>
              <a:lnSpc>
                <a:spcPct val="90000"/>
              </a:lnSpc>
              <a:spcAft>
                <a:spcPts val="1200"/>
              </a:spcAft>
            </a:pPr>
            <a:r>
              <a:rPr lang="en-GB" sz="1100" dirty="0">
                <a:effectLst/>
                <a:latin typeface="Calibri" panose="020F0502020204030204" pitchFamily="34" charset="0"/>
                <a:ea typeface="Calibri" panose="020F0502020204030204" pitchFamily="34" charset="0"/>
                <a:cs typeface="Calibri" panose="020F0502020204030204" pitchFamily="34" charset="0"/>
              </a:rPr>
              <a:t>01. INTRODUCTION</a:t>
            </a:r>
            <a:br>
              <a:rPr lang="en-GB" sz="1100" dirty="0">
                <a:effectLst/>
                <a:latin typeface="Calibri" panose="020F0502020204030204" pitchFamily="34" charset="0"/>
                <a:ea typeface="Calibri" panose="020F0502020204030204" pitchFamily="34" charset="0"/>
                <a:cs typeface="Calibri" panose="020F0502020204030204" pitchFamily="34" charset="0"/>
              </a:rPr>
            </a:br>
            <a:r>
              <a:rPr lang="en-GB" sz="1100" dirty="0">
                <a:effectLst/>
                <a:latin typeface="Calibri" panose="020F0502020204030204" pitchFamily="34" charset="0"/>
                <a:ea typeface="Calibri" panose="020F0502020204030204" pitchFamily="34" charset="0"/>
                <a:cs typeface="Calibri" panose="020F0502020204030204" pitchFamily="34" charset="0"/>
              </a:rPr>
              <a:t>Following a social constructivist approach, this research aims to put the participant at the forefront of all aspects, including research design.</a:t>
            </a:r>
            <a:br>
              <a:rPr lang="en-GB" sz="1100" dirty="0">
                <a:effectLst/>
                <a:latin typeface="Calibri" panose="020F0502020204030204" pitchFamily="34" charset="0"/>
                <a:ea typeface="Calibri" panose="020F0502020204030204" pitchFamily="34" charset="0"/>
                <a:cs typeface="Calibri" panose="020F0502020204030204" pitchFamily="34" charset="0"/>
              </a:rPr>
            </a:br>
            <a:r>
              <a:rPr lang="en-GB" sz="1100" dirty="0">
                <a:effectLst/>
                <a:latin typeface="Calibri" panose="020F0502020204030204" pitchFamily="34" charset="0"/>
                <a:ea typeface="Calibri" panose="020F0502020204030204" pitchFamily="34" charset="0"/>
                <a:cs typeface="Calibri" panose="020F0502020204030204" pitchFamily="34" charset="0"/>
              </a:rPr>
              <a:t>Participants will be aged 18-24, are likely to belong to an ethnic minority group, face barriers to learning and employment, and may also have a disability or mental health issue. The voices of the people being researched must also be reflected in the research design to ensure that the research is most appropriately designed for the target audience. </a:t>
            </a:r>
          </a:p>
          <a:p>
            <a:pPr>
              <a:lnSpc>
                <a:spcPct val="90000"/>
              </a:lnSpc>
              <a:spcAft>
                <a:spcPts val="1200"/>
              </a:spcAft>
            </a:pPr>
            <a:r>
              <a:rPr lang="en-GB" sz="1100" dirty="0">
                <a:effectLst/>
                <a:latin typeface="Calibri" panose="020F0502020204030204" pitchFamily="34" charset="0"/>
                <a:ea typeface="Calibri" panose="020F0502020204030204" pitchFamily="34" charset="0"/>
                <a:cs typeface="Calibri" panose="020F0502020204030204" pitchFamily="34" charset="0"/>
              </a:rPr>
              <a:t>02. OBJECTIVE</a:t>
            </a:r>
            <a:br>
              <a:rPr lang="en-GB" sz="1100" dirty="0">
                <a:effectLst/>
                <a:latin typeface="Calibri" panose="020F0502020204030204" pitchFamily="34" charset="0"/>
                <a:ea typeface="Calibri" panose="020F0502020204030204" pitchFamily="34" charset="0"/>
                <a:cs typeface="Calibri" panose="020F0502020204030204" pitchFamily="34" charset="0"/>
              </a:rPr>
            </a:br>
            <a:r>
              <a:rPr lang="en-GB" sz="1100" dirty="0">
                <a:effectLst/>
                <a:latin typeface="Calibri" panose="020F0502020204030204" pitchFamily="34" charset="0"/>
                <a:ea typeface="Calibri" panose="020F0502020204030204" pitchFamily="34" charset="0"/>
                <a:cs typeface="Calibri" panose="020F0502020204030204" pitchFamily="34" charset="0"/>
              </a:rPr>
              <a:t>I aim to embed co-design in the production of my research methods, allowing this research to be done ‘with’ the target audience instead of ‘on’ them. </a:t>
            </a:r>
            <a:br>
              <a:rPr lang="en-GB" sz="1100" dirty="0">
                <a:effectLst/>
                <a:latin typeface="Calibri" panose="020F0502020204030204" pitchFamily="34" charset="0"/>
                <a:ea typeface="Calibri" panose="020F0502020204030204" pitchFamily="34" charset="0"/>
                <a:cs typeface="Calibri" panose="020F0502020204030204" pitchFamily="34" charset="0"/>
              </a:rPr>
            </a:br>
            <a:r>
              <a:rPr lang="en-GB" sz="1100" dirty="0">
                <a:effectLst/>
                <a:latin typeface="Calibri" panose="020F0502020204030204" pitchFamily="34" charset="0"/>
                <a:ea typeface="Calibri" panose="020F0502020204030204" pitchFamily="34" charset="0"/>
                <a:cs typeface="Calibri" panose="020F0502020204030204" pitchFamily="34" charset="0"/>
              </a:rPr>
              <a:t>This will make the research more equitable, reduce the power dynamic between the participants and the researcher, and give the participants more agency and voice. </a:t>
            </a:r>
          </a:p>
          <a:p>
            <a:pPr>
              <a:lnSpc>
                <a:spcPct val="90000"/>
              </a:lnSpc>
              <a:spcAft>
                <a:spcPts val="1200"/>
              </a:spcAft>
            </a:pPr>
            <a:r>
              <a:rPr lang="en-GB" sz="1100" dirty="0">
                <a:effectLst/>
                <a:latin typeface="Calibri" panose="020F0502020204030204" pitchFamily="34" charset="0"/>
                <a:ea typeface="Calibri" panose="020F0502020204030204" pitchFamily="34" charset="0"/>
                <a:cs typeface="Calibri" panose="020F0502020204030204" pitchFamily="34" charset="0"/>
              </a:rPr>
              <a:t>03. METHODOLOGY</a:t>
            </a:r>
            <a:br>
              <a:rPr lang="en-GB" sz="1100" dirty="0">
                <a:effectLst/>
                <a:latin typeface="Calibri" panose="020F0502020204030204" pitchFamily="34" charset="0"/>
                <a:ea typeface="Calibri" panose="020F0502020204030204" pitchFamily="34" charset="0"/>
                <a:cs typeface="Calibri" panose="020F0502020204030204" pitchFamily="34" charset="0"/>
              </a:rPr>
            </a:br>
            <a:r>
              <a:rPr lang="en-GB" sz="1100" dirty="0">
                <a:effectLst/>
                <a:latin typeface="Calibri" panose="020F0502020204030204" pitchFamily="34" charset="0"/>
                <a:ea typeface="Calibri" panose="020F0502020204030204" pitchFamily="34" charset="0"/>
                <a:cs typeface="Calibri" panose="020F0502020204030204" pitchFamily="34" charset="0"/>
              </a:rPr>
              <a:t>To design the final interview and focus group questions and the approaches used to conduct questioning for this research, I will first conduct a co-design focus group with approximately 5 prior leamers with whom I have a good working relationship.</a:t>
            </a:r>
            <a:br>
              <a:rPr lang="en-GB" sz="1100" dirty="0">
                <a:effectLst/>
                <a:latin typeface="Calibri" panose="020F0502020204030204" pitchFamily="34" charset="0"/>
                <a:ea typeface="Calibri" panose="020F0502020204030204" pitchFamily="34" charset="0"/>
                <a:cs typeface="Calibri" panose="020F0502020204030204" pitchFamily="34" charset="0"/>
              </a:rPr>
            </a:br>
            <a:r>
              <a:rPr lang="en-GB" sz="1100" dirty="0">
                <a:effectLst/>
                <a:latin typeface="Calibri" panose="020F0502020204030204" pitchFamily="34" charset="0"/>
                <a:ea typeface="Calibri" panose="020F0502020204030204" pitchFamily="34" charset="0"/>
                <a:cs typeface="Calibri" panose="020F0502020204030204" pitchFamily="34" charset="0"/>
              </a:rPr>
              <a:t>Focus groups will be facilitated online using Miro, a free digital collaboration platform designed for communication and innovation.</a:t>
            </a:r>
          </a:p>
          <a:p>
            <a:pPr>
              <a:lnSpc>
                <a:spcPct val="90000"/>
              </a:lnSpc>
              <a:spcAft>
                <a:spcPts val="1200"/>
              </a:spcAft>
            </a:pPr>
            <a:r>
              <a:rPr lang="en-GB" sz="1100" dirty="0">
                <a:effectLst/>
                <a:latin typeface="Calibri" panose="020F0502020204030204" pitchFamily="34" charset="0"/>
                <a:ea typeface="Calibri" panose="020F0502020204030204" pitchFamily="34" charset="0"/>
                <a:cs typeface="Calibri" panose="020F0502020204030204" pitchFamily="34" charset="0"/>
              </a:rPr>
              <a:t>04. PRE-REQUISITES</a:t>
            </a:r>
            <a:br>
              <a:rPr lang="en-GB" sz="1100" dirty="0">
                <a:effectLst/>
                <a:latin typeface="Calibri" panose="020F0502020204030204" pitchFamily="34" charset="0"/>
                <a:ea typeface="Calibri" panose="020F0502020204030204" pitchFamily="34" charset="0"/>
                <a:cs typeface="Calibri" panose="020F0502020204030204" pitchFamily="34" charset="0"/>
              </a:rPr>
            </a:br>
            <a:r>
              <a:rPr lang="en-GB" sz="1100" dirty="0">
                <a:effectLst/>
                <a:latin typeface="Calibri" panose="020F0502020204030204" pitchFamily="34" charset="0"/>
                <a:ea typeface="Calibri" panose="020F0502020204030204" pitchFamily="34" charset="0"/>
                <a:cs typeface="Calibri" panose="020F0502020204030204" pitchFamily="34" charset="0"/>
              </a:rPr>
              <a:t>Whilst the co-production phase of this research is only in the planning stages, I have used this approach previously to co-produce the learner journey and learner experience of our current programming course.</a:t>
            </a:r>
            <a:br>
              <a:rPr lang="en-GB" sz="1100" dirty="0">
                <a:effectLst/>
                <a:latin typeface="Calibri" panose="020F0502020204030204" pitchFamily="34" charset="0"/>
                <a:ea typeface="Calibri" panose="020F0502020204030204" pitchFamily="34" charset="0"/>
                <a:cs typeface="Calibri" panose="020F0502020204030204" pitchFamily="34" charset="0"/>
              </a:rPr>
            </a:br>
            <a:r>
              <a:rPr lang="en-GB" sz="1100" dirty="0">
                <a:effectLst/>
                <a:latin typeface="Calibri" panose="020F0502020204030204" pitchFamily="34" charset="0"/>
                <a:ea typeface="Calibri" panose="020F0502020204030204" pitchFamily="34" charset="0"/>
                <a:cs typeface="Calibri" panose="020F0502020204030204" pitchFamily="34" charset="0"/>
              </a:rPr>
              <a:t>I have found that by building a culture of learner agency, I have demonstrated the value of feedback and built sufficient trust for prior learners to feel confident participating in these focus group sessions. </a:t>
            </a:r>
          </a:p>
          <a:p>
            <a:pPr>
              <a:lnSpc>
                <a:spcPct val="90000"/>
              </a:lnSpc>
            </a:pPr>
            <a:r>
              <a:rPr lang="en-GB" sz="1100" dirty="0">
                <a:effectLst/>
                <a:latin typeface="Calibri" panose="020F0502020204030204" pitchFamily="34" charset="0"/>
                <a:ea typeface="Calibri" panose="020F0502020204030204" pitchFamily="34" charset="0"/>
                <a:cs typeface="Calibri" panose="020F0502020204030204" pitchFamily="34" charset="0"/>
              </a:rPr>
              <a:t>MAKING SPACES</a:t>
            </a:r>
          </a:p>
          <a:p>
            <a:pPr>
              <a:lnSpc>
                <a:spcPct val="90000"/>
              </a:lnSpc>
            </a:pPr>
            <a:r>
              <a:rPr lang="en-GB" sz="1100" dirty="0">
                <a:effectLst/>
                <a:latin typeface="Calibri" panose="020F0502020204030204" pitchFamily="34" charset="0"/>
                <a:ea typeface="Calibri" panose="020F0502020204030204" pitchFamily="34" charset="0"/>
                <a:cs typeface="Calibri" panose="020F0502020204030204" pitchFamily="34" charset="0"/>
              </a:rPr>
              <a:t>Previous work done on co-production was conducted in partnership with UCL’s Making Spaces project. </a:t>
            </a:r>
          </a:p>
        </p:txBody>
      </p:sp>
      <p:sp>
        <p:nvSpPr>
          <p:cNvPr id="5" name="TextBox 4">
            <a:extLst>
              <a:ext uri="{FF2B5EF4-FFF2-40B4-BE49-F238E27FC236}">
                <a16:creationId xmlns:a16="http://schemas.microsoft.com/office/drawing/2014/main" id="{AC9BFD7A-4413-DDED-2202-86448709816B}"/>
              </a:ext>
            </a:extLst>
          </p:cNvPr>
          <p:cNvSpPr txBox="1"/>
          <p:nvPr/>
        </p:nvSpPr>
        <p:spPr>
          <a:xfrm>
            <a:off x="4572000" y="672273"/>
            <a:ext cx="4339590" cy="6190926"/>
          </a:xfrm>
          <a:prstGeom prst="rect">
            <a:avLst/>
          </a:prstGeom>
          <a:noFill/>
        </p:spPr>
        <p:txBody>
          <a:bodyPr wrap="square" rtlCol="0">
            <a:spAutoFit/>
          </a:bodyPr>
          <a:lstStyle/>
          <a:p>
            <a:pPr>
              <a:lnSpc>
                <a:spcPct val="90000"/>
              </a:lnSpc>
            </a:pPr>
            <a:r>
              <a:rPr lang="en-GB" sz="1100" dirty="0">
                <a:effectLst/>
                <a:latin typeface="Calibri" panose="020F0502020204030204" pitchFamily="34" charset="0"/>
                <a:ea typeface="Calibri" panose="020F0502020204030204" pitchFamily="34" charset="0"/>
                <a:cs typeface="Calibri" panose="020F0502020204030204" pitchFamily="34" charset="0"/>
              </a:rPr>
              <a:t>05. MIRO</a:t>
            </a:r>
            <a:br>
              <a:rPr lang="en-GB" sz="1100" dirty="0">
                <a:effectLst/>
                <a:latin typeface="Calibri" panose="020F0502020204030204" pitchFamily="34" charset="0"/>
                <a:ea typeface="Calibri" panose="020F0502020204030204" pitchFamily="34" charset="0"/>
                <a:cs typeface="Calibri" panose="020F0502020204030204" pitchFamily="34" charset="0"/>
              </a:rPr>
            </a:br>
            <a:r>
              <a:rPr lang="en-GB" sz="1100" dirty="0" err="1">
                <a:effectLst/>
                <a:latin typeface="Calibri" panose="020F0502020204030204" pitchFamily="34" charset="0"/>
                <a:ea typeface="Calibri" panose="020F0502020204030204" pitchFamily="34" charset="0"/>
                <a:cs typeface="Calibri" panose="020F0502020204030204" pitchFamily="34" charset="0"/>
              </a:rPr>
              <a:t>Miro</a:t>
            </a:r>
            <a:r>
              <a:rPr lang="en-GB" sz="1100" dirty="0">
                <a:effectLst/>
                <a:latin typeface="Calibri" panose="020F0502020204030204" pitchFamily="34" charset="0"/>
                <a:ea typeface="Calibri" panose="020F0502020204030204" pitchFamily="34" charset="0"/>
                <a:cs typeface="Calibri" panose="020F0502020204030204" pitchFamily="34" charset="0"/>
              </a:rPr>
              <a:t> will predominantly be used as a tool to spark discussions around identity, leading to identifying how to explore this in a way that is appropriate and meaningful to the target audience. This will be achieved through a number of collaborative working techniques, such as 'six thinking hats’, concept mapping, brainwriting and empathy maps (for example).</a:t>
            </a:r>
          </a:p>
          <a:p>
            <a:pPr>
              <a:lnSpc>
                <a:spcPct val="90000"/>
              </a:lnSpc>
              <a:spcAft>
                <a:spcPts val="1200"/>
              </a:spcAft>
            </a:pPr>
            <a:r>
              <a:rPr lang="en-GB" sz="1100" dirty="0">
                <a:effectLst/>
                <a:latin typeface="Calibri" panose="020F0502020204030204" pitchFamily="34" charset="0"/>
                <a:ea typeface="Calibri" panose="020F0502020204030204" pitchFamily="34" charset="0"/>
                <a:cs typeface="Calibri" panose="020F0502020204030204" pitchFamily="34" charset="0"/>
              </a:rPr>
              <a:t>“Good questions do not necessarily produce good research, but poorly conceived or constructed questions will likely create problems that affect all subsequent stages of a study.” (Agee, 2009:431).</a:t>
            </a:r>
            <a:br>
              <a:rPr lang="en-GB" sz="1100" dirty="0">
                <a:effectLst/>
                <a:latin typeface="Calibri" panose="020F0502020204030204" pitchFamily="34" charset="0"/>
                <a:ea typeface="Calibri" panose="020F0502020204030204" pitchFamily="34" charset="0"/>
                <a:cs typeface="Calibri" panose="020F0502020204030204" pitchFamily="34" charset="0"/>
              </a:rPr>
            </a:br>
            <a:r>
              <a:rPr lang="en-GB" sz="1100" dirty="0">
                <a:effectLst/>
                <a:latin typeface="Calibri" panose="020F0502020204030204" pitchFamily="34" charset="0"/>
                <a:ea typeface="Calibri" panose="020F0502020204030204" pitchFamily="34" charset="0"/>
                <a:cs typeface="Calibri" panose="020F0502020204030204" pitchFamily="34" charset="0"/>
              </a:rPr>
              <a:t>Collaborating with people who share the lived experiences of potential participants mitigates the risk of poor-quality questions from the start. </a:t>
            </a:r>
          </a:p>
          <a:p>
            <a:pPr>
              <a:lnSpc>
                <a:spcPct val="90000"/>
              </a:lnSpc>
              <a:spcAft>
                <a:spcPts val="1200"/>
              </a:spcAft>
            </a:pPr>
            <a:r>
              <a:rPr lang="en-GB" sz="1100" dirty="0">
                <a:effectLst/>
                <a:latin typeface="Calibri" panose="020F0502020204030204" pitchFamily="34" charset="0"/>
                <a:ea typeface="Calibri" panose="020F0502020204030204" pitchFamily="34" charset="0"/>
                <a:cs typeface="Calibri" panose="020F0502020204030204" pitchFamily="34" charset="0"/>
              </a:rPr>
              <a:t>"We conduct qualitative research when we want to empower individuals to share their stories, hear their voices, and minimize the power relationships that often exist between a researcher and the participants in a study. To further de-emphasize a power relationship, we must collaborate directly with participants by having them review our research questions, or by having them collaborate with us during the data analysis and interpretation phases of research." (Creswell 2013:48)</a:t>
            </a:r>
          </a:p>
          <a:p>
            <a:pPr>
              <a:lnSpc>
                <a:spcPct val="90000"/>
              </a:lnSpc>
              <a:spcAft>
                <a:spcPts val="1200"/>
              </a:spcAft>
            </a:pPr>
            <a:r>
              <a:rPr lang="en-GB" sz="1100" dirty="0">
                <a:effectLst/>
                <a:latin typeface="Calibri" panose="020F0502020204030204" pitchFamily="34" charset="0"/>
                <a:ea typeface="Calibri" panose="020F0502020204030204" pitchFamily="34" charset="0"/>
                <a:cs typeface="Calibri" panose="020F0502020204030204" pitchFamily="34" charset="0"/>
              </a:rPr>
              <a:t>06. CONCLUSION</a:t>
            </a:r>
            <a:br>
              <a:rPr lang="en-GB" sz="1100" dirty="0">
                <a:effectLst/>
                <a:latin typeface="Calibri" panose="020F0502020204030204" pitchFamily="34" charset="0"/>
                <a:ea typeface="Calibri" panose="020F0502020204030204" pitchFamily="34" charset="0"/>
                <a:cs typeface="Calibri" panose="020F0502020204030204" pitchFamily="34" charset="0"/>
              </a:rPr>
            </a:br>
            <a:r>
              <a:rPr lang="en-GB" sz="1100" dirty="0">
                <a:effectLst/>
                <a:latin typeface="Calibri" panose="020F0502020204030204" pitchFamily="34" charset="0"/>
                <a:ea typeface="Calibri" panose="020F0502020204030204" pitchFamily="34" charset="0"/>
                <a:cs typeface="Calibri" panose="020F0502020204030204" pitchFamily="34" charset="0"/>
              </a:rPr>
              <a:t>Co-design has been seen to nurture young people's agency, especially those from under-served communities. It provides insight for the researcher into how to better meet the needs of participants from diverse </a:t>
            </a:r>
            <a:r>
              <a:rPr lang="en-GB" sz="1100">
                <a:effectLst/>
                <a:latin typeface="Calibri" panose="020F0502020204030204" pitchFamily="34" charset="0"/>
                <a:ea typeface="Calibri" panose="020F0502020204030204" pitchFamily="34" charset="0"/>
                <a:cs typeface="Calibri" panose="020F0502020204030204" pitchFamily="34" charset="0"/>
              </a:rPr>
              <a:t>backgrounds. For </a:t>
            </a:r>
            <a:r>
              <a:rPr lang="en-GB" sz="1100" dirty="0">
                <a:effectLst/>
                <a:latin typeface="Calibri" panose="020F0502020204030204" pitchFamily="34" charset="0"/>
                <a:ea typeface="Calibri" panose="020F0502020204030204" pitchFamily="34" charset="0"/>
                <a:cs typeface="Calibri" panose="020F0502020204030204" pitchFamily="34" charset="0"/>
              </a:rPr>
              <a:t>further reading, and impact evidence please look at UCL's YESTEM and Making Spaces projects.</a:t>
            </a:r>
          </a:p>
          <a:p>
            <a:pPr>
              <a:lnSpc>
                <a:spcPct val="90000"/>
              </a:lnSpc>
            </a:pPr>
            <a:r>
              <a:rPr lang="en-GB" sz="1100" dirty="0">
                <a:effectLst/>
                <a:latin typeface="Calibri" panose="020F0502020204030204" pitchFamily="34" charset="0"/>
                <a:ea typeface="Calibri" panose="020F0502020204030204" pitchFamily="34" charset="0"/>
                <a:cs typeface="Calibri" panose="020F0502020204030204" pitchFamily="34" charset="0"/>
              </a:rPr>
              <a:t>07. REFERENCES</a:t>
            </a:r>
          </a:p>
          <a:p>
            <a:pPr>
              <a:lnSpc>
                <a:spcPct val="90000"/>
              </a:lnSpc>
            </a:pPr>
            <a:r>
              <a:rPr lang="en-GB" sz="1100" dirty="0">
                <a:effectLst/>
                <a:latin typeface="Calibri" panose="020F0502020204030204" pitchFamily="34" charset="0"/>
                <a:ea typeface="Calibri" panose="020F0502020204030204" pitchFamily="34" charset="0"/>
                <a:cs typeface="Calibri" panose="020F0502020204030204" pitchFamily="34" charset="0"/>
              </a:rPr>
              <a:t>Agee, J., 2009. Developing qualitative research questions: a reflective process. International Journal of Qualitative Studies in Education. 22(4), pp.431-447.</a:t>
            </a:r>
          </a:p>
          <a:p>
            <a:pPr>
              <a:lnSpc>
                <a:spcPct val="90000"/>
              </a:lnSpc>
            </a:pPr>
            <a:r>
              <a:rPr lang="en-GB" sz="1100" dirty="0">
                <a:effectLst/>
                <a:latin typeface="Calibri" panose="020F0502020204030204" pitchFamily="34" charset="0"/>
                <a:ea typeface="Calibri" panose="020F0502020204030204" pitchFamily="34" charset="0"/>
                <a:cs typeface="Calibri" panose="020F0502020204030204" pitchFamily="34" charset="0"/>
              </a:rPr>
              <a:t>Archer, L., DeWitt, J., Freedman, E. and Thomas, K., 2022. Developing equitable practice with youth in makerspaces: ideas and case studies from the Making Spaces project – Main Report.</a:t>
            </a:r>
          </a:p>
          <a:p>
            <a:pPr>
              <a:lnSpc>
                <a:spcPct val="90000"/>
              </a:lnSpc>
            </a:pPr>
            <a:r>
              <a:rPr lang="en-GB" sz="1100" dirty="0">
                <a:effectLst/>
                <a:latin typeface="Calibri" panose="020F0502020204030204" pitchFamily="34" charset="0"/>
                <a:ea typeface="Calibri" panose="020F0502020204030204" pitchFamily="34" charset="0"/>
                <a:cs typeface="Calibri" panose="020F0502020204030204" pitchFamily="34" charset="0"/>
              </a:rPr>
              <a:t>Cresswell, J.W., 2013. Research Design: Qualitative, Quantitative, and Mixed Methods Approaches. 4</a:t>
            </a:r>
            <a:r>
              <a:rPr lang="en-GB" sz="1100" baseline="30000" dirty="0">
                <a:effectLst/>
                <a:latin typeface="Calibri" panose="020F0502020204030204" pitchFamily="34" charset="0"/>
                <a:ea typeface="Calibri" panose="020F0502020204030204" pitchFamily="34" charset="0"/>
                <a:cs typeface="Calibri" panose="020F0502020204030204" pitchFamily="34" charset="0"/>
              </a:rPr>
              <a:t>th</a:t>
            </a:r>
            <a:r>
              <a:rPr lang="en-GB" sz="1100" dirty="0">
                <a:effectLst/>
                <a:latin typeface="Calibri" panose="020F0502020204030204" pitchFamily="34" charset="0"/>
                <a:ea typeface="Calibri" panose="020F0502020204030204" pitchFamily="34" charset="0"/>
                <a:cs typeface="Calibri" panose="020F0502020204030204" pitchFamily="34" charset="0"/>
              </a:rPr>
              <a:t> Ed. London: Sage Publications, Inc.</a:t>
            </a:r>
          </a:p>
          <a:p>
            <a:pPr>
              <a:lnSpc>
                <a:spcPct val="90000"/>
              </a:lnSpc>
            </a:pPr>
            <a:r>
              <a:rPr lang="en-GB" sz="1100" dirty="0">
                <a:effectLst/>
                <a:latin typeface="Calibri" panose="020F0502020204030204" pitchFamily="34" charset="0"/>
                <a:ea typeface="Calibri" panose="020F0502020204030204" pitchFamily="34" charset="0"/>
                <a:cs typeface="Calibri" panose="020F0502020204030204" pitchFamily="34" charset="0"/>
              </a:rPr>
              <a:t>YESTEM Project Team, 2021. YESTEM Insight: The Equity Compass: A Toom for supporting socially just practice – Teacher Edition. </a:t>
            </a:r>
          </a:p>
        </p:txBody>
      </p:sp>
    </p:spTree>
    <p:extLst>
      <p:ext uri="{BB962C8B-B14F-4D97-AF65-F5344CB8AC3E}">
        <p14:creationId xmlns:p14="http://schemas.microsoft.com/office/powerpoint/2010/main" val="368072511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57</TotalTime>
  <Words>755</Words>
  <Application>Microsoft Office PowerPoint</Application>
  <PresentationFormat>On-screen Show (4:3)</PresentationFormat>
  <Paragraphs>18</Paragraphs>
  <Slides>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vt:i4>
      </vt:variant>
    </vt:vector>
  </HeadingPairs>
  <TitlesOfParts>
    <vt:vector size="8" baseType="lpstr">
      <vt:lpstr>Aptos</vt:lpstr>
      <vt:lpstr>Aptos Display</vt:lpstr>
      <vt:lpstr>Arial</vt:lpstr>
      <vt:lpstr>Calibri</vt:lpstr>
      <vt:lpstr>Calibri Light</vt:lpstr>
      <vt:lpstr>Office Theme</vt:lpstr>
      <vt:lpstr>USING CO-DESIGN TO CONDUCT EQUITABLE RESEARCH</vt:lpstr>
      <vt:lpstr>USING CO-DESIGN TO CONDUCT EQUITABLE RESEARCH. Full-text of the poster by Claire Wicher, EdD Doctoral Student, Edge Hill University, Head of Education at Madlab</vt:lpstr>
    </vt:vector>
  </TitlesOfParts>
  <Company>Edge Hill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Esther Byrom</dc:creator>
  <cp:lastModifiedBy>Esther Byrom</cp:lastModifiedBy>
  <cp:revision>1</cp:revision>
  <dcterms:created xsi:type="dcterms:W3CDTF">2024-06-14T14:16:34Z</dcterms:created>
  <dcterms:modified xsi:type="dcterms:W3CDTF">2024-06-17T15:07:56Z</dcterms:modified>
</cp:coreProperties>
</file>