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25" autoAdjust="0"/>
    <p:restoredTop sz="96357" autoAdjust="0"/>
  </p:normalViewPr>
  <p:slideViewPr>
    <p:cSldViewPr snapToGrid="0">
      <p:cViewPr>
        <p:scale>
          <a:sx n="112" d="100"/>
          <a:sy n="112" d="100"/>
        </p:scale>
        <p:origin x="1536" y="6"/>
      </p:cViewPr>
      <p:guideLst/>
    </p:cSldViewPr>
  </p:slideViewPr>
  <p:outlineViewPr>
    <p:cViewPr>
      <p:scale>
        <a:sx n="33" d="100"/>
        <a:sy n="33" d="100"/>
      </p:scale>
      <p:origin x="0" y="0"/>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B92D8869-6399-4444-A9E8-0733AB054962}" type="datetimeFigureOut">
              <a:rPr lang="en-GB" smtClean="0"/>
              <a:t>10/06/2024</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3965794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92D8869-6399-4444-A9E8-0733AB054962}" type="datetimeFigureOut">
              <a:rPr lang="en-GB" smtClean="0"/>
              <a:t>10/06/2024</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33569709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92D8869-6399-4444-A9E8-0733AB054962}" type="datetimeFigureOut">
              <a:rPr lang="en-GB" smtClean="0"/>
              <a:t>10/06/2024</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1812422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92D8869-6399-4444-A9E8-0733AB054962}" type="datetimeFigureOut">
              <a:rPr lang="en-GB" smtClean="0"/>
              <a:t>10/06/2024</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49659558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92D8869-6399-4444-A9E8-0733AB054962}" type="datetimeFigureOut">
              <a:rPr lang="en-GB" smtClean="0"/>
              <a:t>10/06/2024</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9232232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B92D8869-6399-4444-A9E8-0733AB054962}" type="datetimeFigureOut">
              <a:rPr lang="en-GB" smtClean="0"/>
              <a:t>10/06/2024</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20745405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92D8869-6399-4444-A9E8-0733AB054962}" type="datetimeFigureOut">
              <a:rPr lang="en-GB" smtClean="0"/>
              <a:t>10/06/2024</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337722916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92D8869-6399-4444-A9E8-0733AB054962}" type="datetimeFigureOut">
              <a:rPr lang="en-GB" smtClean="0"/>
              <a:t>10/06/2024</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35105350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92D8869-6399-4444-A9E8-0733AB054962}" type="datetimeFigureOut">
              <a:rPr lang="en-GB" smtClean="0"/>
              <a:t>10/06/2024</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161495118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B92D8869-6399-4444-A9E8-0733AB054962}" type="datetimeFigureOut">
              <a:rPr lang="en-GB" smtClean="0"/>
              <a:t>10/06/2024</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1542816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B92D8869-6399-4444-A9E8-0733AB054962}" type="datetimeFigureOut">
              <a:rPr lang="en-GB" smtClean="0"/>
              <a:t>10/06/2024</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A95571C4-ECA7-4C59-9A61-8367BA0F97B5}" type="slidenum">
              <a:rPr lang="en-GB" smtClean="0"/>
              <a:t>‹#›</a:t>
            </a:fld>
            <a:endParaRPr lang="en-GB"/>
          </a:p>
        </p:txBody>
      </p:sp>
    </p:spTree>
    <p:extLst>
      <p:ext uri="{BB962C8B-B14F-4D97-AF65-F5344CB8AC3E}">
        <p14:creationId xmlns:p14="http://schemas.microsoft.com/office/powerpoint/2010/main" val="414744963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92D8869-6399-4444-A9E8-0733AB054962}" type="datetimeFigureOut">
              <a:rPr lang="en-GB" smtClean="0"/>
              <a:t>10/06/2024</a:t>
            </a:fld>
            <a:endParaRPr lang="en-GB"/>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95571C4-ECA7-4C59-9A61-8367BA0F97B5}" type="slidenum">
              <a:rPr lang="en-GB" smtClean="0"/>
              <a:t>‹#›</a:t>
            </a:fld>
            <a:endParaRPr lang="en-GB"/>
          </a:p>
        </p:txBody>
      </p:sp>
    </p:spTree>
    <p:extLst>
      <p:ext uri="{BB962C8B-B14F-4D97-AF65-F5344CB8AC3E}">
        <p14:creationId xmlns:p14="http://schemas.microsoft.com/office/powerpoint/2010/main" val="46312801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3D03C4-B7A8-B7FE-B0E2-4C2C2CA0611F}"/>
              </a:ext>
            </a:extLst>
          </p:cNvPr>
          <p:cNvSpPr>
            <a:spLocks noGrp="1"/>
          </p:cNvSpPr>
          <p:nvPr>
            <p:ph type="ctrTitle"/>
          </p:nvPr>
        </p:nvSpPr>
        <p:spPr>
          <a:xfrm>
            <a:off x="685800" y="-430755"/>
            <a:ext cx="7772400" cy="348752"/>
          </a:xfrm>
        </p:spPr>
        <p:txBody>
          <a:bodyPr/>
          <a:lstStyle/>
          <a:p>
            <a:r>
              <a:rPr lang="en-GB" sz="1600" b="1" kern="1200" dirty="0">
                <a:solidFill>
                  <a:srgbClr val="000000"/>
                </a:solidFill>
                <a:effectLst/>
                <a:latin typeface="Calibri Light" panose="020F0302020204030204" pitchFamily="34" charset="0"/>
                <a:ea typeface="+mj-ea"/>
                <a:cs typeface="+mj-cs"/>
              </a:rPr>
              <a:t>“I’m doing what I can with what I’ve got” </a:t>
            </a:r>
            <a:endParaRPr lang="en-GB" dirty="0"/>
          </a:p>
        </p:txBody>
      </p:sp>
      <p:pic>
        <p:nvPicPr>
          <p:cNvPr id="15" name="Picture 14" descr="A poster which provides detail on the project &quot;I'm doing what I can with what I've got - staff perceptions of support for students with care experience in Higher Education&quot;. A full-text version is available on the next slide. ">
            <a:extLst>
              <a:ext uri="{FF2B5EF4-FFF2-40B4-BE49-F238E27FC236}">
                <a16:creationId xmlns:a16="http://schemas.microsoft.com/office/drawing/2014/main" id="{CEC247A7-32A6-CB74-B5EC-431B7C3AEC37}"/>
              </a:ext>
            </a:extLst>
          </p:cNvPr>
          <p:cNvPicPr>
            <a:picLocks noChangeAspect="1"/>
          </p:cNvPicPr>
          <p:nvPr/>
        </p:nvPicPr>
        <p:blipFill rotWithShape="1">
          <a:blip r:embed="rId2">
            <a:extLst>
              <a:ext uri="{28A0092B-C50C-407E-A947-70E740481C1C}">
                <a14:useLocalDpi xmlns:a14="http://schemas.microsoft.com/office/drawing/2010/main" val="0"/>
              </a:ext>
            </a:extLst>
          </a:blip>
          <a:srcRect l="640" r="517"/>
          <a:stretch/>
        </p:blipFill>
        <p:spPr>
          <a:xfrm>
            <a:off x="0" y="0"/>
            <a:ext cx="9144000" cy="6858000"/>
          </a:xfrm>
          <a:prstGeom prst="rect">
            <a:avLst/>
          </a:prstGeom>
        </p:spPr>
      </p:pic>
    </p:spTree>
    <p:extLst>
      <p:ext uri="{BB962C8B-B14F-4D97-AF65-F5344CB8AC3E}">
        <p14:creationId xmlns:p14="http://schemas.microsoft.com/office/powerpoint/2010/main" val="1330291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F8F90A-538B-C5FB-24AE-9B3F754470F5}"/>
              </a:ext>
            </a:extLst>
          </p:cNvPr>
          <p:cNvSpPr>
            <a:spLocks noGrp="1"/>
          </p:cNvSpPr>
          <p:nvPr>
            <p:ph type="title"/>
          </p:nvPr>
        </p:nvSpPr>
        <p:spPr>
          <a:xfrm>
            <a:off x="236765" y="260307"/>
            <a:ext cx="8670470" cy="575400"/>
          </a:xfrm>
        </p:spPr>
        <p:txBody>
          <a:bodyPr>
            <a:noAutofit/>
          </a:bodyPr>
          <a:lstStyle/>
          <a:p>
            <a:r>
              <a:rPr lang="en-GB" sz="1600" b="1" dirty="0"/>
              <a:t>“I’m doing what I can with what I’ve got” - Staff perceptions of support for students with care experience in Higher Education. </a:t>
            </a:r>
            <a:r>
              <a:rPr lang="en-GB" sz="1600" dirty="0"/>
              <a:t>Full-text of the poster by Anna Wooley, Edge Hill University</a:t>
            </a:r>
          </a:p>
        </p:txBody>
      </p:sp>
      <p:sp>
        <p:nvSpPr>
          <p:cNvPr id="5" name="TextBox 4">
            <a:extLst>
              <a:ext uri="{FF2B5EF4-FFF2-40B4-BE49-F238E27FC236}">
                <a16:creationId xmlns:a16="http://schemas.microsoft.com/office/drawing/2014/main" id="{8C2843F5-1901-7015-F2F8-712D7C04CA26}"/>
              </a:ext>
            </a:extLst>
          </p:cNvPr>
          <p:cNvSpPr txBox="1"/>
          <p:nvPr/>
        </p:nvSpPr>
        <p:spPr>
          <a:xfrm>
            <a:off x="236765" y="874893"/>
            <a:ext cx="4335235" cy="5722800"/>
          </a:xfrm>
          <a:prstGeom prst="rect">
            <a:avLst/>
          </a:prstGeom>
          <a:noFill/>
        </p:spPr>
        <p:txBody>
          <a:bodyPr wrap="square" rtlCol="0">
            <a:noAutofit/>
          </a:bodyPr>
          <a:lstStyle/>
          <a:p>
            <a:pPr>
              <a:lnSpc>
                <a:spcPct val="90000"/>
              </a:lnSpc>
            </a:pPr>
            <a:r>
              <a:rPr lang="en-GB" sz="1100" b="1" dirty="0"/>
              <a:t>Introduction</a:t>
            </a:r>
          </a:p>
          <a:p>
            <a:pPr>
              <a:lnSpc>
                <a:spcPct val="90000"/>
              </a:lnSpc>
            </a:pPr>
            <a:r>
              <a:rPr lang="en-GB" sz="1100" dirty="0"/>
              <a:t>The seminal work of the ‘By Degrees’ research project (Jackson, Ajayi and Quigley, 2005) raised awareness of the shockingly low numbers of individuals with care experience accessing and succeeding in Higher Education (HE). Subsequent research has identified that the HE sector’s progress has been slow to improve this over the past decade (Harrison, 2020; Stevenson et al. 2021), with only 13% of care-experienced students accessing HE compared to 43% of their non-care-experienced peers (Office for Students, 2022). </a:t>
            </a:r>
          </a:p>
          <a:p>
            <a:pPr>
              <a:lnSpc>
                <a:spcPct val="90000"/>
              </a:lnSpc>
              <a:spcBef>
                <a:spcPts val="1000"/>
              </a:spcBef>
            </a:pPr>
            <a:r>
              <a:rPr lang="en-GB" sz="1100" b="1" dirty="0"/>
              <a:t>Objective</a:t>
            </a:r>
          </a:p>
          <a:p>
            <a:pPr>
              <a:lnSpc>
                <a:spcPct val="90000"/>
              </a:lnSpc>
            </a:pPr>
            <a:r>
              <a:rPr lang="en-GB" sz="1100" dirty="0"/>
              <a:t>The study investigated the working practices of HE staff utilising the following questions: How can care-experienced students be better supported to access and succeed in HE? What are the factors which enable or detract from a successful approach to supporting care-experienced students?</a:t>
            </a:r>
          </a:p>
          <a:p>
            <a:pPr>
              <a:lnSpc>
                <a:spcPct val="90000"/>
              </a:lnSpc>
              <a:spcBef>
                <a:spcPts val="1000"/>
              </a:spcBef>
            </a:pPr>
            <a:r>
              <a:rPr lang="en-GB" sz="1100" b="1" dirty="0"/>
              <a:t>Methodology</a:t>
            </a:r>
          </a:p>
          <a:p>
            <a:pPr marL="171450" indent="-171450">
              <a:lnSpc>
                <a:spcPct val="90000"/>
              </a:lnSpc>
              <a:buFont typeface="Arial" panose="020B0604020202020204" pitchFamily="34" charset="0"/>
              <a:buChar char="•"/>
            </a:pPr>
            <a:r>
              <a:rPr lang="en-GB" sz="1100" dirty="0"/>
              <a:t>Explorative case study approach via semi-structured interviews with staff from HE institutions in England who work directly with care-experienced students. </a:t>
            </a:r>
          </a:p>
          <a:p>
            <a:pPr marL="171450" indent="-171450">
              <a:lnSpc>
                <a:spcPct val="90000"/>
              </a:lnSpc>
              <a:buFont typeface="Arial" panose="020B0604020202020204" pitchFamily="34" charset="0"/>
              <a:buChar char="•"/>
            </a:pPr>
            <a:r>
              <a:rPr lang="en-GB" sz="1100" dirty="0" err="1"/>
              <a:t>Engestrom’s</a:t>
            </a:r>
            <a:r>
              <a:rPr lang="en-GB" sz="1100" dirty="0"/>
              <a:t> ‘collective activity system’ model (1987) of Activity Theory was used for question design and analysis to examine the different activity systems at work and show areas of congruence and contradiction (tensions) within the different participants’ systems of working. </a:t>
            </a:r>
          </a:p>
          <a:p>
            <a:pPr>
              <a:lnSpc>
                <a:spcPct val="90000"/>
              </a:lnSpc>
              <a:spcBef>
                <a:spcPts val="1000"/>
              </a:spcBef>
            </a:pPr>
            <a:r>
              <a:rPr lang="en-GB" sz="1100" b="1" dirty="0"/>
              <a:t>Results/Findings</a:t>
            </a:r>
          </a:p>
          <a:p>
            <a:pPr>
              <a:lnSpc>
                <a:spcPct val="90000"/>
              </a:lnSpc>
            </a:pPr>
            <a:r>
              <a:rPr lang="en-GB" sz="1100" dirty="0"/>
              <a:t>Key supporting factors: </a:t>
            </a:r>
          </a:p>
          <a:p>
            <a:pPr marL="171450" indent="-171450">
              <a:lnSpc>
                <a:spcPct val="90000"/>
              </a:lnSpc>
              <a:buFont typeface="Arial" panose="020B0604020202020204" pitchFamily="34" charset="0"/>
              <a:buChar char="•"/>
            </a:pPr>
            <a:r>
              <a:rPr lang="en-GB" sz="1100" dirty="0"/>
              <a:t>Tools: Having a policy which makes the support strategically accountable within an institution ensures it is reviewed for impact. </a:t>
            </a:r>
          </a:p>
          <a:p>
            <a:pPr marL="171450" indent="-171450">
              <a:lnSpc>
                <a:spcPct val="90000"/>
              </a:lnSpc>
              <a:buFont typeface="Arial" panose="020B0604020202020204" pitchFamily="34" charset="0"/>
              <a:buChar char="•"/>
            </a:pPr>
            <a:r>
              <a:rPr lang="en-GB" sz="1100" dirty="0"/>
              <a:t>Tools: Having a designated HE point of contact and having a ‘soft’ budget for replicating parental support, e.g. moving in costs and celebration events. </a:t>
            </a:r>
          </a:p>
          <a:p>
            <a:pPr>
              <a:lnSpc>
                <a:spcPct val="90000"/>
              </a:lnSpc>
            </a:pPr>
            <a:r>
              <a:rPr lang="en-GB" sz="1100" dirty="0"/>
              <a:t>Key factors affecting: </a:t>
            </a:r>
          </a:p>
          <a:p>
            <a:pPr marL="171450" indent="-171450">
              <a:lnSpc>
                <a:spcPct val="90000"/>
              </a:lnSpc>
              <a:buFont typeface="Arial" panose="020B0604020202020204" pitchFamily="34" charset="0"/>
              <a:buChar char="•"/>
            </a:pPr>
            <a:r>
              <a:rPr lang="en-GB" sz="1100" dirty="0"/>
              <a:t>Division of labour: Student support is being driven by passionate but overcommitted staff, which often leads to staff turnover and lack of support for the students. </a:t>
            </a:r>
          </a:p>
        </p:txBody>
      </p:sp>
      <p:sp>
        <p:nvSpPr>
          <p:cNvPr id="6" name="TextBox 5">
            <a:extLst>
              <a:ext uri="{FF2B5EF4-FFF2-40B4-BE49-F238E27FC236}">
                <a16:creationId xmlns:a16="http://schemas.microsoft.com/office/drawing/2014/main" id="{10153790-1C81-293A-8C85-3BF005F4B09B}"/>
              </a:ext>
            </a:extLst>
          </p:cNvPr>
          <p:cNvSpPr txBox="1"/>
          <p:nvPr/>
        </p:nvSpPr>
        <p:spPr>
          <a:xfrm>
            <a:off x="4648912" y="874893"/>
            <a:ext cx="4258323" cy="5376344"/>
          </a:xfrm>
          <a:prstGeom prst="rect">
            <a:avLst/>
          </a:prstGeom>
          <a:noFill/>
        </p:spPr>
        <p:txBody>
          <a:bodyPr wrap="square" rtlCol="0">
            <a:noAutofit/>
          </a:bodyPr>
          <a:lstStyle/>
          <a:p>
            <a:pPr marL="171450" indent="-171450">
              <a:lnSpc>
                <a:spcPct val="90000"/>
              </a:lnSpc>
              <a:buFont typeface="Arial" panose="020B0604020202020204" pitchFamily="34" charset="0"/>
              <a:buChar char="•"/>
            </a:pPr>
            <a:r>
              <a:rPr lang="en-GB" sz="1100" dirty="0"/>
              <a:t>Values and community: Lack of senior leadership support and buy-in from other teams, especially in relation to allocation of resources.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Tools: Difficulty in sharing information on students between internal department and external teams, especially in relation to GDPR.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Tools: Definition of ‘care-experienced’ is too restrictive for additional financial support.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Community: Lack of information and communication amongst Local Authority support staff regarding HE when advising students pre-entry and on-course. </a:t>
            </a:r>
          </a:p>
          <a:p>
            <a:pPr marL="0" marR="0" lvl="0" indent="0" algn="l" defTabSz="457200" rtl="0" eaLnBrk="1" fontAlgn="auto" latinLnBrk="0" hangingPunct="1">
              <a:lnSpc>
                <a:spcPct val="90000"/>
              </a:lnSpc>
              <a:spcBef>
                <a:spcPts val="1000"/>
              </a:spcBef>
              <a:spcAft>
                <a:spcPts val="0"/>
              </a:spcAft>
              <a:buClrTx/>
              <a:buSzTx/>
              <a:buFont typeface="Arial" panose="020B0604020202020204" pitchFamily="34" charset="0"/>
              <a:buNone/>
              <a:tabLst/>
              <a:defRPr/>
            </a:pPr>
            <a:r>
              <a:rPr kumimoji="0" lang="en-GB" sz="1100" b="1" i="0" u="none" strike="noStrike" kern="1200" cap="none" spc="0" normalizeH="0" baseline="0" noProof="0" dirty="0">
                <a:ln>
                  <a:noFill/>
                </a:ln>
                <a:solidFill>
                  <a:prstClr val="black"/>
                </a:solidFill>
                <a:effectLst/>
                <a:uLnTx/>
                <a:uFillTx/>
                <a:ea typeface="+mn-ea"/>
                <a:cs typeface="+mn-cs"/>
              </a:rPr>
              <a:t>Recommendations</a:t>
            </a:r>
            <a:r>
              <a:rPr kumimoji="0" lang="en-GB" sz="1100" b="0" i="0" u="none" strike="noStrike" kern="1200" cap="none" spc="0" normalizeH="0" baseline="0" noProof="0" dirty="0">
                <a:ln>
                  <a:noFill/>
                </a:ln>
                <a:solidFill>
                  <a:prstClr val="black"/>
                </a:solidFill>
                <a:effectLst/>
                <a:uLnTx/>
                <a:uFillTx/>
                <a:ea typeface="+mn-ea"/>
                <a:cs typeface="+mn-cs"/>
              </a:rPr>
              <a:t>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Utilise student voice, staff forums and use intersectional student data in business cases to publicly show the need for more resourcing.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Regional collectives of HEIs could act as a single point of contact for Local Authorities to support with communication and knowledge sharing.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Use alternative and more inclusive definitions of care-experience for providing financial support to students.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Create data sharing tools between internal teams, e.g. ‘consent to share’ forms.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Better mental health provision for support staff.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Holding virtual HE training sessions or CPD conferences for Local Authority or education-related support workers. </a:t>
            </a:r>
          </a:p>
          <a:p>
            <a:pPr marL="0" marR="0" lvl="0" indent="0" algn="l" defTabSz="457200" rtl="0" eaLnBrk="1" fontAlgn="auto" latinLnBrk="0" hangingPunct="1">
              <a:lnSpc>
                <a:spcPct val="90000"/>
              </a:lnSpc>
              <a:spcBef>
                <a:spcPts val="1000"/>
              </a:spcBef>
              <a:spcAft>
                <a:spcPts val="0"/>
              </a:spcAft>
              <a:buClrTx/>
              <a:buSzTx/>
              <a:buFont typeface="Arial" panose="020B0604020202020204" pitchFamily="34" charset="0"/>
              <a:buNone/>
              <a:tabLst/>
              <a:defRPr/>
            </a:pPr>
            <a:r>
              <a:rPr kumimoji="0" lang="en-GB" sz="1100" b="1" i="0" u="none" strike="noStrike" kern="1200" cap="none" spc="0" normalizeH="0" baseline="0" noProof="0" dirty="0">
                <a:ln>
                  <a:noFill/>
                </a:ln>
                <a:solidFill>
                  <a:prstClr val="black"/>
                </a:solidFill>
                <a:effectLst/>
                <a:uLnTx/>
                <a:uFillTx/>
                <a:ea typeface="+mn-ea"/>
                <a:cs typeface="+mn-cs"/>
              </a:rPr>
              <a:t>References</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err="1">
                <a:ln>
                  <a:noFill/>
                </a:ln>
                <a:solidFill>
                  <a:prstClr val="black"/>
                </a:solidFill>
                <a:effectLst/>
                <a:uLnTx/>
                <a:uFillTx/>
                <a:ea typeface="+mn-ea"/>
                <a:cs typeface="+mn-cs"/>
              </a:rPr>
              <a:t>Engestrom</a:t>
            </a:r>
            <a:r>
              <a:rPr kumimoji="0" lang="en-GB" sz="1100" b="0" i="0" u="none" strike="noStrike" kern="1200" cap="none" spc="0" normalizeH="0" baseline="0" noProof="0" dirty="0">
                <a:ln>
                  <a:noFill/>
                </a:ln>
                <a:solidFill>
                  <a:prstClr val="black"/>
                </a:solidFill>
                <a:effectLst/>
                <a:uLnTx/>
                <a:uFillTx/>
                <a:ea typeface="+mn-ea"/>
                <a:cs typeface="+mn-cs"/>
              </a:rPr>
              <a:t>, Y. (1987). Learning by Expanding: An Activity Theoretical Approach to Developmental Research. </a:t>
            </a:r>
            <a:r>
              <a:rPr kumimoji="0" lang="en-GB" sz="1100" b="0" i="0" u="none" strike="noStrike" kern="1200" cap="none" spc="0" normalizeH="0" baseline="0" noProof="0" dirty="0" err="1">
                <a:ln>
                  <a:noFill/>
                </a:ln>
                <a:solidFill>
                  <a:prstClr val="black"/>
                </a:solidFill>
                <a:effectLst/>
                <a:uLnTx/>
                <a:uFillTx/>
                <a:ea typeface="+mn-ea"/>
                <a:cs typeface="+mn-cs"/>
              </a:rPr>
              <a:t>Orienta-Konsultit</a:t>
            </a:r>
            <a:r>
              <a:rPr kumimoji="0" lang="en-GB" sz="1100" b="0" i="0" u="none" strike="noStrike" kern="1200" cap="none" spc="0" normalizeH="0" baseline="0" noProof="0" dirty="0">
                <a:ln>
                  <a:noFill/>
                </a:ln>
                <a:solidFill>
                  <a:prstClr val="black"/>
                </a:solidFill>
                <a:effectLst/>
                <a:uLnTx/>
                <a:uFillTx/>
                <a:ea typeface="+mn-ea"/>
                <a:cs typeface="+mn-cs"/>
              </a:rPr>
              <a:t>, Helsinki.</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Harrison, N. (2020). Patters of participation in higher education for care-experienced students in England: why has there not been more progress? Studies in Higher Education, 45(9), 1986-2000.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Jackson, S., Ajayi, S., and Quigley, M. (2005). By Degrees: Going to University from Care. </a:t>
            </a:r>
          </a:p>
          <a:p>
            <a:pPr marL="171450" marR="0" lvl="0" indent="-171450" algn="l" defTabSz="457200" rtl="0" eaLnBrk="1" fontAlgn="auto" latinLnBrk="0" hangingPunct="1">
              <a:lnSpc>
                <a:spcPct val="90000"/>
              </a:lnSpc>
              <a:spcBef>
                <a:spcPts val="0"/>
              </a:spcBef>
              <a:spcAft>
                <a:spcPts val="0"/>
              </a:spcAft>
              <a:buClrTx/>
              <a:buSzTx/>
              <a:buFont typeface="Arial" panose="020B0604020202020204" pitchFamily="34" charset="0"/>
              <a:buChar char="•"/>
              <a:tabLst/>
              <a:defRPr/>
            </a:pPr>
            <a:r>
              <a:rPr kumimoji="0" lang="en-GB" sz="1100" b="0" i="0" u="none" strike="noStrike" kern="1200" cap="none" spc="0" normalizeH="0" baseline="0" noProof="0" dirty="0">
                <a:ln>
                  <a:noFill/>
                </a:ln>
                <a:solidFill>
                  <a:prstClr val="black"/>
                </a:solidFill>
                <a:effectLst/>
                <a:uLnTx/>
                <a:uFillTx/>
                <a:ea typeface="+mn-ea"/>
                <a:cs typeface="+mn-cs"/>
              </a:rPr>
              <a:t>Office for Students. (2022). Care experienced students and looked after children. </a:t>
            </a:r>
          </a:p>
        </p:txBody>
      </p:sp>
    </p:spTree>
    <p:extLst>
      <p:ext uri="{BB962C8B-B14F-4D97-AF65-F5344CB8AC3E}">
        <p14:creationId xmlns:p14="http://schemas.microsoft.com/office/powerpoint/2010/main" val="3748037595"/>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 2013 - 2022</Template>
  <TotalTime>57</TotalTime>
  <Words>636</Words>
  <Application>Microsoft Office PowerPoint</Application>
  <PresentationFormat>On-screen Show (4:3)</PresentationFormat>
  <Paragraphs>31</Paragraphs>
  <Slides>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Calibri Light</vt:lpstr>
      <vt:lpstr>Office Theme</vt:lpstr>
      <vt:lpstr>“I’m doing what I can with what I’ve got” </vt:lpstr>
      <vt:lpstr>“I’m doing what I can with what I’ve got” - Staff perceptions of support for students with care experience in Higher Education. Full-text of the poster by Anna Wooley, Edge Hill University</vt:lpstr>
    </vt:vector>
  </TitlesOfParts>
  <Company>Edge Hill University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Anna Wooley</dc:creator>
  <cp:lastModifiedBy>Esther Byrom</cp:lastModifiedBy>
  <cp:revision>2</cp:revision>
  <dcterms:created xsi:type="dcterms:W3CDTF">2024-06-10T09:31:26Z</dcterms:created>
  <dcterms:modified xsi:type="dcterms:W3CDTF">2024-06-10T15:17:06Z</dcterms:modified>
</cp:coreProperties>
</file>

<file path=docProps/thumbnail.jpeg>
</file>