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71" r:id="rId2"/>
    <p:sldId id="274" r:id="rId3"/>
    <p:sldId id="442" r:id="rId4"/>
    <p:sldId id="447" r:id="rId5"/>
    <p:sldId id="628" r:id="rId6"/>
    <p:sldId id="438" r:id="rId7"/>
    <p:sldId id="440" r:id="rId8"/>
    <p:sldId id="326" r:id="rId9"/>
    <p:sldId id="257" r:id="rId10"/>
    <p:sldId id="629" r:id="rId11"/>
    <p:sldId id="272" r:id="rId12"/>
    <p:sldId id="279" r:id="rId13"/>
    <p:sldId id="280" r:id="rId14"/>
    <p:sldId id="639" r:id="rId15"/>
    <p:sldId id="318" r:id="rId16"/>
    <p:sldId id="263" r:id="rId17"/>
    <p:sldId id="633" r:id="rId18"/>
    <p:sldId id="634" r:id="rId19"/>
    <p:sldId id="267" r:id="rId20"/>
    <p:sldId id="264" r:id="rId21"/>
    <p:sldId id="268" r:id="rId22"/>
    <p:sldId id="261" r:id="rId23"/>
    <p:sldId id="283" r:id="rId24"/>
    <p:sldId id="642" r:id="rId25"/>
    <p:sldId id="631" r:id="rId26"/>
    <p:sldId id="632" r:id="rId27"/>
    <p:sldId id="448" r:id="rId28"/>
    <p:sldId id="449" r:id="rId29"/>
    <p:sldId id="641" r:id="rId30"/>
    <p:sldId id="450" r:id="rId31"/>
    <p:sldId id="289" r:id="rId32"/>
    <p:sldId id="454" r:id="rId33"/>
    <p:sldId id="295" r:id="rId34"/>
    <p:sldId id="293" r:id="rId35"/>
    <p:sldId id="294" r:id="rId36"/>
    <p:sldId id="451" r:id="rId37"/>
    <p:sldId id="345" r:id="rId38"/>
    <p:sldId id="301" r:id="rId39"/>
    <p:sldId id="637" r:id="rId40"/>
    <p:sldId id="437" r:id="rId41"/>
    <p:sldId id="439" r:id="rId42"/>
    <p:sldId id="446" r:id="rId43"/>
    <p:sldId id="445" r:id="rId44"/>
    <p:sldId id="441" r:id="rId45"/>
    <p:sldId id="635" r:id="rId46"/>
    <p:sldId id="636" r:id="rId47"/>
    <p:sldId id="287" r:id="rId48"/>
    <p:sldId id="288" r:id="rId49"/>
    <p:sldId id="291" r:id="rId50"/>
    <p:sldId id="640" r:id="rId51"/>
    <p:sldId id="45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56C0DA-644C-4EB7-9A94-D128F78D5CB4}" v="690" dt="2024-06-11T13:27:38.1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61" autoAdjust="0"/>
    <p:restoredTop sz="50881" autoAdjust="0"/>
  </p:normalViewPr>
  <p:slideViewPr>
    <p:cSldViewPr snapToGrid="0">
      <p:cViewPr varScale="1">
        <p:scale>
          <a:sx n="54" d="100"/>
          <a:sy n="54" d="100"/>
        </p:scale>
        <p:origin x="1998" y="72"/>
      </p:cViewPr>
      <p:guideLst/>
    </p:cSldViewPr>
  </p:slideViewPr>
  <p:outlineViewPr>
    <p:cViewPr>
      <p:scale>
        <a:sx n="33" d="100"/>
        <a:sy n="33" d="100"/>
      </p:scale>
      <p:origin x="0" y="-2400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2A5FD8-5BBC-4FDB-A5E2-BDBC738A956C}" type="datetimeFigureOut">
              <a:rPr lang="en-GB" smtClean="0"/>
              <a:t>11/06/2024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30B53B-7F4E-40FB-AAE6-E7C7BDEEE7FA}" type="slidenum">
              <a:rPr lang="en-GB" smtClean="0"/>
              <a:t>‹#›</a:t>
            </a:fld>
            <a:endParaRPr lang="en-GB"/>
          </a:p>
        </p:txBody>
      </p:sp>
    </p:spTree>
    <p:extLst>
      <p:ext uri="{BB962C8B-B14F-4D97-AF65-F5344CB8AC3E}">
        <p14:creationId xmlns:p14="http://schemas.microsoft.com/office/powerpoint/2010/main" val="658239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i.org/10.1073/pnas.1211286109"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i.org/10.1089/15246090152563579"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doi.org/10.1097/MLR.0b013e3181789496" TargetMode="External"/><Relationship Id="rId4" Type="http://schemas.openxmlformats.org/officeDocument/2006/relationships/hyperlink" Target="https://doi.org/10.1002/gps.3908"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i.org/10.1111/j.1540-6237.2006.00383.x"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doi.org/10.1073/pnas.1516047113" TargetMode="External"/><Relationship Id="rId4" Type="http://schemas.openxmlformats.org/officeDocument/2006/relationships/hyperlink" Target="https://doi.org/10.1080/07418829100090911"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doi.org/10.1007/s11606-007-0160-1"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i.org/10.1086/669608"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i.org/10.1016/j.poetic.2012.08.002" TargetMode="External"/><Relationship Id="rId2" Type="http://schemas.openxmlformats.org/officeDocument/2006/relationships/slide" Target="../slides/slide46.xml"/><Relationship Id="rId1" Type="http://schemas.openxmlformats.org/officeDocument/2006/relationships/notesMaster" Target="../notesMasters/notesMaster1.xml"/><Relationship Id="rId5" Type="http://schemas.openxmlformats.org/officeDocument/2006/relationships/hyperlink" Target="https://doi.org/10.1207/S1532785XMEP0503_02" TargetMode="External"/><Relationship Id="rId4" Type="http://schemas.openxmlformats.org/officeDocument/2006/relationships/hyperlink" Target="https://doi.org/10.3916/C41-2013-17"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i.org/10.1016/j.poetic.2012.08.002" TargetMode="External"/><Relationship Id="rId7" Type="http://schemas.openxmlformats.org/officeDocument/2006/relationships/hyperlink" Target="https://doi.org/10.1080/08838151.2017.1344669"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doi.org/10.3916/C41-2013-17" TargetMode="External"/><Relationship Id="rId5" Type="http://schemas.openxmlformats.org/officeDocument/2006/relationships/hyperlink" Target="https://doi.org/10.1080/10646170802665208" TargetMode="External"/><Relationship Id="rId4" Type="http://schemas.openxmlformats.org/officeDocument/2006/relationships/hyperlink" Target="https://doi.org/10.1207/S1532785XMEP0503_02"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slides are before the title, to avoid the title influencing answers to these exercises***</a:t>
            </a:r>
          </a:p>
          <a:p>
            <a:endParaRPr lang="en-GB" dirty="0"/>
          </a:p>
          <a:p>
            <a:r>
              <a:rPr lang="en-GB" dirty="0"/>
              <a:t>Even a decade ago, people found this “conundrum” difficult to solve. The original answer was that the surgeon is the child’s Mother. Now, people are immediately likely to suggest that the surgeon is the child’s other father, which indicates that despite a reduction in the unconscious bias that suggests “parents” means “Mother and Father”, there is still a strong assumption that surgeons are exclusively male. </a:t>
            </a:r>
          </a:p>
        </p:txBody>
      </p:sp>
      <p:sp>
        <p:nvSpPr>
          <p:cNvPr id="4" name="Slide Number Placeholder 3"/>
          <p:cNvSpPr>
            <a:spLocks noGrp="1"/>
          </p:cNvSpPr>
          <p:nvPr>
            <p:ph type="sldNum" sz="quarter" idx="5"/>
          </p:nvPr>
        </p:nvSpPr>
        <p:spPr/>
        <p:txBody>
          <a:bodyPr/>
          <a:lstStyle/>
          <a:p>
            <a:fld id="{9F30B53B-7F4E-40FB-AAE6-E7C7BDEEE7FA}" type="slidenum">
              <a:rPr lang="en-GB" smtClean="0"/>
              <a:t>1</a:t>
            </a:fld>
            <a:endParaRPr lang="en-GB"/>
          </a:p>
        </p:txBody>
      </p:sp>
    </p:spTree>
    <p:extLst>
      <p:ext uri="{BB962C8B-B14F-4D97-AF65-F5344CB8AC3E}">
        <p14:creationId xmlns:p14="http://schemas.microsoft.com/office/powerpoint/2010/main" val="733208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they ALL are (or were in 2020)! Except</a:t>
            </a:r>
            <a:r>
              <a:rPr lang="en-GB" baseline="0" dirty="0"/>
              <a:t> for Nava Ashraf, who is a Professor of Economics.</a:t>
            </a:r>
            <a:endParaRPr lang="en-GB" dirty="0"/>
          </a:p>
        </p:txBody>
      </p:sp>
      <p:sp>
        <p:nvSpPr>
          <p:cNvPr id="4" name="Slide Number Placeholder 3"/>
          <p:cNvSpPr>
            <a:spLocks noGrp="1"/>
          </p:cNvSpPr>
          <p:nvPr>
            <p:ph type="sldNum" sz="quarter" idx="10"/>
          </p:nvPr>
        </p:nvSpPr>
        <p:spPr/>
        <p:txBody>
          <a:bodyPr/>
          <a:lstStyle/>
          <a:p>
            <a:fld id="{6B3638E8-58B3-4AB4-9A00-310F1F9B6269}" type="slidenum">
              <a:rPr lang="en-GB" smtClean="0"/>
              <a:t>14</a:t>
            </a:fld>
            <a:endParaRPr lang="en-GB"/>
          </a:p>
        </p:txBody>
      </p:sp>
    </p:spTree>
    <p:extLst>
      <p:ext uri="{BB962C8B-B14F-4D97-AF65-F5344CB8AC3E}">
        <p14:creationId xmlns:p14="http://schemas.microsoft.com/office/powerpoint/2010/main" val="1451315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 they ALL are (or were in 2020)! Except</a:t>
            </a:r>
            <a:r>
              <a:rPr lang="en-GB" baseline="0" dirty="0"/>
              <a:t> for Nava Ashraf, who is a Professor of Economics.</a:t>
            </a:r>
            <a:endParaRPr lang="en-GB" dirty="0"/>
          </a:p>
        </p:txBody>
      </p:sp>
      <p:sp>
        <p:nvSpPr>
          <p:cNvPr id="4" name="Slide Number Placeholder 3"/>
          <p:cNvSpPr>
            <a:spLocks noGrp="1"/>
          </p:cNvSpPr>
          <p:nvPr>
            <p:ph type="sldNum" sz="quarter" idx="10"/>
          </p:nvPr>
        </p:nvSpPr>
        <p:spPr/>
        <p:txBody>
          <a:bodyPr/>
          <a:lstStyle/>
          <a:p>
            <a:fld id="{6B3638E8-58B3-4AB4-9A00-310F1F9B6269}" type="slidenum">
              <a:rPr lang="en-GB" smtClean="0"/>
              <a:t>15</a:t>
            </a:fld>
            <a:endParaRPr lang="en-GB"/>
          </a:p>
        </p:txBody>
      </p:sp>
    </p:spTree>
    <p:extLst>
      <p:ext uri="{BB962C8B-B14F-4D97-AF65-F5344CB8AC3E}">
        <p14:creationId xmlns:p14="http://schemas.microsoft.com/office/powerpoint/2010/main" val="1306639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16</a:t>
            </a:fld>
            <a:endParaRPr lang="en-GB"/>
          </a:p>
        </p:txBody>
      </p:sp>
    </p:spTree>
    <p:extLst>
      <p:ext uri="{BB962C8B-B14F-4D97-AF65-F5344CB8AC3E}">
        <p14:creationId xmlns:p14="http://schemas.microsoft.com/office/powerpoint/2010/main" val="3790092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Moss-</a:t>
            </a:r>
            <a:r>
              <a:rPr lang="en-GB" dirty="0" err="1"/>
              <a:t>Racusin</a:t>
            </a:r>
            <a:r>
              <a:rPr lang="en-GB" dirty="0"/>
              <a:t>, C. A., Dovidio, J. F., </a:t>
            </a:r>
            <a:r>
              <a:rPr lang="en-GB" dirty="0" err="1"/>
              <a:t>Brescoll</a:t>
            </a:r>
            <a:r>
              <a:rPr lang="en-GB" dirty="0"/>
              <a:t>, V. L., &amp; </a:t>
            </a:r>
            <a:r>
              <a:rPr lang="en-GB" dirty="0" err="1"/>
              <a:t>Handelsman</a:t>
            </a:r>
            <a:r>
              <a:rPr lang="en-GB" dirty="0"/>
              <a:t>, J. (2012). Science faculty’s subtle gender biases </a:t>
            </a:r>
            <a:r>
              <a:rPr lang="en-GB" dirty="0" err="1"/>
              <a:t>favor</a:t>
            </a:r>
            <a:r>
              <a:rPr lang="en-GB" dirty="0"/>
              <a:t> male students. </a:t>
            </a:r>
            <a:r>
              <a:rPr lang="en-GB" i="1" dirty="0"/>
              <a:t>Proceedings of the National Academy of Sciences</a:t>
            </a:r>
            <a:r>
              <a:rPr lang="en-GB" dirty="0"/>
              <a:t>, </a:t>
            </a:r>
            <a:r>
              <a:rPr lang="en-GB" i="1" dirty="0"/>
              <a:t>109</a:t>
            </a:r>
            <a:r>
              <a:rPr lang="en-GB" dirty="0"/>
              <a:t>(41), 16474-16479. </a:t>
            </a:r>
            <a:r>
              <a:rPr lang="en-GB" dirty="0">
                <a:hlinkClick r:id="rId3"/>
              </a:rPr>
              <a:t>https://doi.org/10.1073/pnas.1211286109</a:t>
            </a:r>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22</a:t>
            </a:fld>
            <a:endParaRPr lang="en-GB"/>
          </a:p>
        </p:txBody>
      </p:sp>
    </p:spTree>
    <p:extLst>
      <p:ext uri="{BB962C8B-B14F-4D97-AF65-F5344CB8AC3E}">
        <p14:creationId xmlns:p14="http://schemas.microsoft.com/office/powerpoint/2010/main" val="4175732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0" dirty="0">
              <a:solidFill>
                <a:srgbClr val="222222"/>
              </a:solidFill>
              <a:effectLst/>
              <a:latin typeface="Arial" panose="020B0604020202020204" pitchFamily="34" charset="0"/>
            </a:endParaRPr>
          </a:p>
          <a:p>
            <a:pPr marL="228600" indent="-228600">
              <a:buFont typeface="+mj-lt"/>
              <a:buAutoNum type="arabicPeriod"/>
            </a:pPr>
            <a:r>
              <a:rPr lang="en-GB" b="0" i="0" dirty="0" err="1">
                <a:solidFill>
                  <a:srgbClr val="222222"/>
                </a:solidFill>
                <a:effectLst/>
                <a:latin typeface="Arial" panose="020B0604020202020204" pitchFamily="34" charset="0"/>
              </a:rPr>
              <a:t>Bertakis</a:t>
            </a:r>
            <a:r>
              <a:rPr lang="en-GB" b="0" i="0" dirty="0">
                <a:solidFill>
                  <a:srgbClr val="222222"/>
                </a:solidFill>
                <a:effectLst/>
                <a:latin typeface="Arial" panose="020B0604020202020204" pitchFamily="34" charset="0"/>
              </a:rPr>
              <a:t>, K. D., Helms, L. J., Callahan, E. J., Azari, R., Leigh, P., &amp; Robbins, J. A. (2001). Patient gender differences in the diagnosis of depression in primary care. </a:t>
            </a:r>
            <a:r>
              <a:rPr lang="en-GB" b="0" i="1" dirty="0">
                <a:solidFill>
                  <a:srgbClr val="222222"/>
                </a:solidFill>
                <a:effectLst/>
                <a:latin typeface="Arial" panose="020B0604020202020204" pitchFamily="34" charset="0"/>
              </a:rPr>
              <a:t>Journal of women's health &amp; gender-based medicine</a:t>
            </a:r>
            <a:r>
              <a:rPr lang="en-GB" b="0" i="0" dirty="0">
                <a:solidFill>
                  <a:srgbClr val="222222"/>
                </a:solidFill>
                <a:effectLst/>
                <a:latin typeface="Arial" panose="020B0604020202020204" pitchFamily="34" charset="0"/>
              </a:rPr>
              <a:t>, </a:t>
            </a:r>
            <a:r>
              <a:rPr lang="en-GB" b="0" i="1" dirty="0">
                <a:solidFill>
                  <a:srgbClr val="222222"/>
                </a:solidFill>
                <a:effectLst/>
                <a:latin typeface="Arial" panose="020B0604020202020204" pitchFamily="34" charset="0"/>
              </a:rPr>
              <a:t>10</a:t>
            </a:r>
            <a:r>
              <a:rPr lang="en-GB" b="0" i="0" dirty="0">
                <a:solidFill>
                  <a:srgbClr val="222222"/>
                </a:solidFill>
                <a:effectLst/>
                <a:latin typeface="Arial" panose="020B0604020202020204" pitchFamily="34" charset="0"/>
              </a:rPr>
              <a:t>(7), 689-698. </a:t>
            </a:r>
            <a:r>
              <a:rPr lang="en-GB" b="0" i="0" u="sng" dirty="0">
                <a:solidFill>
                  <a:srgbClr val="892035"/>
                </a:solidFill>
                <a:effectLst/>
                <a:latin typeface="Roboto" panose="02000000000000000000" pitchFamily="2" charset="0"/>
                <a:hlinkClick r:id="rId3"/>
              </a:rPr>
              <a:t>https://doi.org/10.1089/15246090152563579</a:t>
            </a:r>
            <a:endParaRPr lang="en-GB" b="0" i="0" u="sng" dirty="0">
              <a:solidFill>
                <a:srgbClr val="892035"/>
              </a:solidFill>
              <a:effectLst/>
              <a:latin typeface="Roboto" panose="02000000000000000000" pitchFamily="2" charset="0"/>
            </a:endParaRPr>
          </a:p>
          <a:p>
            <a:pPr marL="228600" indent="-228600">
              <a:buFont typeface="+mj-lt"/>
              <a:buAutoNum type="arabicPeriod"/>
            </a:pPr>
            <a:r>
              <a:rPr lang="en-GB" b="0" i="0" dirty="0">
                <a:solidFill>
                  <a:srgbClr val="222222"/>
                </a:solidFill>
                <a:effectLst/>
                <a:latin typeface="Arial" panose="020B0604020202020204" pitchFamily="34" charset="0"/>
              </a:rPr>
              <a:t>Pickett, Y. R., </a:t>
            </a:r>
            <a:r>
              <a:rPr lang="en-GB" b="0" i="0" dirty="0" err="1">
                <a:solidFill>
                  <a:srgbClr val="222222"/>
                </a:solidFill>
                <a:effectLst/>
                <a:latin typeface="Arial" panose="020B0604020202020204" pitchFamily="34" charset="0"/>
              </a:rPr>
              <a:t>Bazelais</a:t>
            </a:r>
            <a:r>
              <a:rPr lang="en-GB" b="0" i="0" dirty="0">
                <a:solidFill>
                  <a:srgbClr val="222222"/>
                </a:solidFill>
                <a:effectLst/>
                <a:latin typeface="Arial" panose="020B0604020202020204" pitchFamily="34" charset="0"/>
              </a:rPr>
              <a:t>, K. N., &amp; Bruce, M. L. (2013). Late‐life depression in older African Americans: A comprehensive review of epidemiological and clinical data. </a:t>
            </a:r>
            <a:r>
              <a:rPr lang="en-GB" b="0" i="1" dirty="0">
                <a:solidFill>
                  <a:srgbClr val="222222"/>
                </a:solidFill>
                <a:effectLst/>
                <a:latin typeface="Arial" panose="020B0604020202020204" pitchFamily="34" charset="0"/>
              </a:rPr>
              <a:t>International journal of geriatric psychiatry</a:t>
            </a:r>
            <a:r>
              <a:rPr lang="en-GB" b="0" i="0" dirty="0">
                <a:solidFill>
                  <a:srgbClr val="222222"/>
                </a:solidFill>
                <a:effectLst/>
                <a:latin typeface="Arial" panose="020B0604020202020204" pitchFamily="34" charset="0"/>
              </a:rPr>
              <a:t>, </a:t>
            </a:r>
            <a:r>
              <a:rPr lang="en-GB" b="0" i="1" dirty="0">
                <a:solidFill>
                  <a:srgbClr val="222222"/>
                </a:solidFill>
                <a:effectLst/>
                <a:latin typeface="Arial" panose="020B0604020202020204" pitchFamily="34" charset="0"/>
              </a:rPr>
              <a:t>28</a:t>
            </a:r>
            <a:r>
              <a:rPr lang="en-GB" b="0" i="0" dirty="0">
                <a:solidFill>
                  <a:srgbClr val="222222"/>
                </a:solidFill>
                <a:effectLst/>
                <a:latin typeface="Arial" panose="020B0604020202020204" pitchFamily="34" charset="0"/>
              </a:rPr>
              <a:t>(9), 903-913. </a:t>
            </a:r>
            <a:r>
              <a:rPr lang="en-GB" b="0" i="0" u="none" strike="noStrike" dirty="0">
                <a:effectLst/>
                <a:latin typeface="Open Sans" panose="020B0606030504020204" pitchFamily="34" charset="0"/>
                <a:hlinkClick r:id="rId4"/>
              </a:rPr>
              <a:t>https://doi.org/10.1002/gps.3908</a:t>
            </a:r>
            <a:endParaRPr lang="en-GB" b="0" i="0" u="sng" dirty="0">
              <a:solidFill>
                <a:srgbClr val="892035"/>
              </a:solidFill>
              <a:effectLst/>
              <a:latin typeface="Roboto" panose="02000000000000000000" pitchFamily="2"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22222"/>
                </a:solidFill>
                <a:effectLst/>
                <a:latin typeface="Arial" panose="020B0604020202020204" pitchFamily="34" charset="0"/>
              </a:rPr>
              <a:t>Stockdale, S. E., Lagomasino, I. T., Siddique, J., McGuire, T., &amp; Miranda, J. (2008). Racial and ethnic disparities in detection and treatment of depression and anxiety among psychiatric and primary health care visits, 1995–2005. </a:t>
            </a:r>
            <a:r>
              <a:rPr lang="en-GB" b="0" i="1" dirty="0">
                <a:solidFill>
                  <a:srgbClr val="222222"/>
                </a:solidFill>
                <a:effectLst/>
                <a:latin typeface="Arial" panose="020B0604020202020204" pitchFamily="34" charset="0"/>
              </a:rPr>
              <a:t>Medical care</a:t>
            </a:r>
            <a:r>
              <a:rPr lang="en-GB" b="0" i="0" dirty="0">
                <a:solidFill>
                  <a:srgbClr val="222222"/>
                </a:solidFill>
                <a:effectLst/>
                <a:latin typeface="Arial" panose="020B0604020202020204" pitchFamily="34" charset="0"/>
              </a:rPr>
              <a:t>, </a:t>
            </a:r>
            <a:r>
              <a:rPr lang="en-GB" b="0" i="1" dirty="0">
                <a:solidFill>
                  <a:srgbClr val="222222"/>
                </a:solidFill>
                <a:effectLst/>
                <a:latin typeface="Arial" panose="020B0604020202020204" pitchFamily="34" charset="0"/>
              </a:rPr>
              <a:t>46</a:t>
            </a:r>
            <a:r>
              <a:rPr lang="en-GB" b="0" i="0" dirty="0">
                <a:solidFill>
                  <a:srgbClr val="222222"/>
                </a:solidFill>
                <a:effectLst/>
                <a:latin typeface="Arial" panose="020B0604020202020204" pitchFamily="34" charset="0"/>
              </a:rPr>
              <a:t>(7), 668-677.</a:t>
            </a:r>
            <a:r>
              <a:rPr lang="en-GB" b="0" i="0" u="sng" dirty="0">
                <a:solidFill>
                  <a:srgbClr val="892035"/>
                </a:solidFill>
                <a:effectLst/>
                <a:latin typeface="Roboto" panose="02000000000000000000" pitchFamily="2" charset="0"/>
              </a:rPr>
              <a:t> </a:t>
            </a: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https://doi.org/10.1097/MLR.0b013e3181789496</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endParaRPr lang="en-GB" b="0" i="0" dirty="0">
              <a:solidFill>
                <a:srgbClr val="222222"/>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23</a:t>
            </a:fld>
            <a:endParaRPr lang="en-GB"/>
          </a:p>
        </p:txBody>
      </p:sp>
    </p:spTree>
    <p:extLst>
      <p:ext uri="{BB962C8B-B14F-4D97-AF65-F5344CB8AC3E}">
        <p14:creationId xmlns:p14="http://schemas.microsoft.com/office/powerpoint/2010/main" val="4048990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22222"/>
                </a:solidFill>
                <a:effectLst/>
                <a:latin typeface="Arial" panose="020B0604020202020204" pitchFamily="34" charset="0"/>
              </a:rPr>
              <a:t>Fernando Rodriguez, S., Curry, T. R., &amp; Lee, G. (2006). Gender differences in criminal sentencing: Do effects vary across violent, property, and drug offenses?. </a:t>
            </a:r>
            <a:r>
              <a:rPr lang="en-GB" b="0" i="1" dirty="0">
                <a:solidFill>
                  <a:srgbClr val="222222"/>
                </a:solidFill>
                <a:effectLst/>
                <a:latin typeface="Arial" panose="020B0604020202020204" pitchFamily="34" charset="0"/>
              </a:rPr>
              <a:t>Social Science Quarterly</a:t>
            </a:r>
            <a:r>
              <a:rPr lang="en-GB" b="0" i="0" dirty="0">
                <a:solidFill>
                  <a:srgbClr val="222222"/>
                </a:solidFill>
                <a:effectLst/>
                <a:latin typeface="Arial" panose="020B0604020202020204" pitchFamily="34" charset="0"/>
              </a:rPr>
              <a:t>, </a:t>
            </a:r>
            <a:r>
              <a:rPr lang="en-GB" b="0" i="1" dirty="0">
                <a:solidFill>
                  <a:srgbClr val="222222"/>
                </a:solidFill>
                <a:effectLst/>
                <a:latin typeface="Arial" panose="020B0604020202020204" pitchFamily="34" charset="0"/>
              </a:rPr>
              <a:t>87</a:t>
            </a:r>
            <a:r>
              <a:rPr lang="en-GB" b="0" i="0" dirty="0">
                <a:solidFill>
                  <a:srgbClr val="222222"/>
                </a:solidFill>
                <a:effectLst/>
                <a:latin typeface="Arial" panose="020B0604020202020204" pitchFamily="34" charset="0"/>
              </a:rPr>
              <a:t>(2), 318-339.</a:t>
            </a:r>
            <a:r>
              <a:rPr lang="en-GB" b="0" i="0" dirty="0">
                <a:solidFill>
                  <a:srgbClr val="222222"/>
                </a:solidFill>
                <a:effectLst/>
                <a:latin typeface="OpenSansRegular"/>
              </a:rPr>
              <a:t> </a:t>
            </a:r>
            <a:r>
              <a:rPr lang="en-GB" b="0" i="0" u="none" strike="noStrike" dirty="0">
                <a:effectLst/>
                <a:latin typeface="Open Sans" panose="020B0606030504020204" pitchFamily="34" charset="0"/>
                <a:hlinkClick r:id="rId3"/>
              </a:rPr>
              <a:t>https://doi.org/10.1111/j.1540-6237.2006.00383.x</a:t>
            </a:r>
            <a:endParaRPr lang="en-GB" b="0" i="0" dirty="0">
              <a:solidFill>
                <a:srgbClr val="222222"/>
              </a:solidFill>
              <a:effectLst/>
              <a:latin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222222"/>
                </a:solidFill>
                <a:effectLst/>
                <a:latin typeface="Arial" panose="020B0604020202020204" pitchFamily="34" charset="0"/>
              </a:rPr>
              <a:t>Hedderman, C., &amp; Hough, M. (1994). </a:t>
            </a:r>
            <a:r>
              <a:rPr lang="en-GB" b="0" i="1" dirty="0">
                <a:solidFill>
                  <a:srgbClr val="222222"/>
                </a:solidFill>
                <a:effectLst/>
                <a:latin typeface="Arial" panose="020B0604020202020204" pitchFamily="34" charset="0"/>
              </a:rPr>
              <a:t>Does the criminal justice system treat men and women differently?</a:t>
            </a:r>
            <a:r>
              <a:rPr lang="en-GB" b="0" i="0" dirty="0">
                <a:solidFill>
                  <a:srgbClr val="222222"/>
                </a:solidFill>
                <a:effectLst/>
                <a:latin typeface="Arial" panose="020B0604020202020204" pitchFamily="34" charset="0"/>
              </a:rPr>
              <a:t> (pp. 1-4). London: Home Office.</a:t>
            </a:r>
          </a:p>
          <a:p>
            <a:pPr marL="228600" indent="-228600">
              <a:buFont typeface="+mj-lt"/>
              <a:buAutoNum type="arabicPeriod"/>
            </a:pPr>
            <a:r>
              <a:rPr lang="en-GB" b="0" i="0" dirty="0">
                <a:solidFill>
                  <a:srgbClr val="222222"/>
                </a:solidFill>
                <a:effectLst/>
                <a:latin typeface="Arial" panose="020B0604020202020204" pitchFamily="34" charset="0"/>
              </a:rPr>
              <a:t>Crew, B. K. (1991). Sex differences in criminal sentencing: Chivalry or patriarchy? </a:t>
            </a:r>
            <a:r>
              <a:rPr lang="en-GB" b="0" i="1" dirty="0">
                <a:solidFill>
                  <a:srgbClr val="222222"/>
                </a:solidFill>
                <a:effectLst/>
                <a:latin typeface="Arial" panose="020B0604020202020204" pitchFamily="34" charset="0"/>
              </a:rPr>
              <a:t>Justice Quarterly</a:t>
            </a:r>
            <a:r>
              <a:rPr lang="en-GB" b="0" i="0" dirty="0">
                <a:solidFill>
                  <a:srgbClr val="222222"/>
                </a:solidFill>
                <a:effectLst/>
                <a:latin typeface="Arial" panose="020B0604020202020204" pitchFamily="34" charset="0"/>
              </a:rPr>
              <a:t>, </a:t>
            </a:r>
            <a:r>
              <a:rPr lang="en-GB" b="0" i="1" dirty="0">
                <a:solidFill>
                  <a:srgbClr val="222222"/>
                </a:solidFill>
                <a:effectLst/>
                <a:latin typeface="Arial" panose="020B0604020202020204" pitchFamily="34" charset="0"/>
              </a:rPr>
              <a:t>8</a:t>
            </a:r>
            <a:r>
              <a:rPr lang="en-GB" b="0" i="0" dirty="0">
                <a:solidFill>
                  <a:srgbClr val="222222"/>
                </a:solidFill>
                <a:effectLst/>
                <a:latin typeface="Arial" panose="020B0604020202020204" pitchFamily="34" charset="0"/>
              </a:rPr>
              <a:t>(1), 59-83. </a:t>
            </a:r>
            <a:r>
              <a:rPr lang="en-GB" b="0" i="0" dirty="0">
                <a:effectLst/>
                <a:latin typeface="OpenSansRegular"/>
                <a:hlinkClick r:id="rId4"/>
              </a:rPr>
              <a:t>https://doi.org/10.1080/07418829100090911</a:t>
            </a:r>
            <a:endParaRPr lang="en-GB" b="0" i="0" dirty="0">
              <a:effectLst/>
              <a:latin typeface="OpenSansRegular"/>
            </a:endParaRPr>
          </a:p>
          <a:p>
            <a:pPr marL="228600" indent="-228600">
              <a:buFont typeface="+mj-lt"/>
              <a:buAutoNum type="arabicPeriod"/>
            </a:pPr>
            <a:r>
              <a:rPr lang="en-GB" b="0" i="0" dirty="0">
                <a:effectLst/>
                <a:latin typeface="OpenSansRegular"/>
              </a:rPr>
              <a:t>Hoffman, K. M., </a:t>
            </a:r>
            <a:r>
              <a:rPr lang="en-GB" b="0" i="0" dirty="0" err="1">
                <a:effectLst/>
                <a:latin typeface="OpenSansRegular"/>
              </a:rPr>
              <a:t>Trawalter</a:t>
            </a:r>
            <a:r>
              <a:rPr lang="en-GB" b="0" i="0" dirty="0">
                <a:effectLst/>
                <a:latin typeface="OpenSansRegular"/>
              </a:rPr>
              <a:t>, S., </a:t>
            </a:r>
            <a:r>
              <a:rPr lang="en-GB" b="0" i="0" dirty="0" err="1">
                <a:effectLst/>
                <a:latin typeface="OpenSansRegular"/>
              </a:rPr>
              <a:t>Axt</a:t>
            </a:r>
            <a:r>
              <a:rPr lang="en-GB" b="0" i="0" dirty="0">
                <a:effectLst/>
                <a:latin typeface="OpenSansRegular"/>
              </a:rPr>
              <a:t>, J. R., &amp; Oliver, M. N. (2016). Racial bias in pain assessment and treatment recommendations, and false beliefs about biological differences between blacks and whites. Proceedings of the National Academy of Sciences, 113(16), 4296-4301. </a:t>
            </a:r>
            <a:r>
              <a:rPr lang="en-GB" b="0" i="0" u="sng" dirty="0">
                <a:effectLst/>
                <a:latin typeface="Open Sans" panose="020B0606030504020204" pitchFamily="34" charset="0"/>
                <a:hlinkClick r:id="rId5"/>
              </a:rPr>
              <a:t>https://doi.org/10.1073/pnas.1516047113</a:t>
            </a:r>
            <a:endParaRPr lang="en-GB" b="0" i="0" u="sng" dirty="0">
              <a:effectLst/>
              <a:latin typeface="Open Sans" panose="020B0606030504020204" pitchFamily="34" charset="0"/>
            </a:endParaRPr>
          </a:p>
          <a:p>
            <a:pPr marL="0" indent="0">
              <a:buFont typeface="+mj-lt"/>
              <a:buNone/>
            </a:pPr>
            <a:endParaRPr lang="en-GB" b="0" i="0" dirty="0">
              <a:effectLst/>
              <a:latin typeface="OpenSansRegular"/>
            </a:endParaRPr>
          </a:p>
          <a:p>
            <a:pPr marL="228600" indent="-228600">
              <a:buFont typeface="+mj-lt"/>
              <a:buAutoNum type="arabicPeriod"/>
            </a:pPr>
            <a:endParaRPr lang="en-GB" b="0" i="0" dirty="0">
              <a:effectLst/>
              <a:latin typeface="OpenSansRegular"/>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24</a:t>
            </a:fld>
            <a:endParaRPr lang="en-GB"/>
          </a:p>
        </p:txBody>
      </p:sp>
    </p:spTree>
    <p:extLst>
      <p:ext uri="{BB962C8B-B14F-4D97-AF65-F5344CB8AC3E}">
        <p14:creationId xmlns:p14="http://schemas.microsoft.com/office/powerpoint/2010/main" val="1052144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Please think about the 5 people you TRUST the most, who are NOT members of your family, and list them in the handout provided (Exercise 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Handout Table for this should include the following headers at the top of each column: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Initials</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Gender</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Age</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Ethnicity</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Sexual Orientation</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Religion/ Belief System</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Married</a:t>
            </a:r>
            <a:endParaRPr lang="en-GB"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Highest level of Education</a:t>
            </a:r>
            <a:endParaRPr lang="en-GB" sz="1800" b="0" i="0" u="none" strike="noStrike" dirty="0">
              <a:effectLst/>
              <a:latin typeface="Arial" panose="020B0604020202020204" pitchFamily="34" charset="0"/>
            </a:endParaRPr>
          </a:p>
          <a:p>
            <a:pPr marL="0" marR="0" indent="0" algn="l" rtl="0" eaLnBrk="1" fontAlgn="auto"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Do they have a physical disability?</a:t>
            </a:r>
            <a:endParaRPr lang="en-GB" sz="1800" b="0" i="0" u="none" strike="noStrike" dirty="0">
              <a:effectLst/>
              <a:latin typeface="Arial" panose="020B0604020202020204" pitchFamily="34" charset="0"/>
            </a:endParaRPr>
          </a:p>
          <a:p>
            <a:pPr marL="0" marR="0" indent="0" algn="l" rtl="0" eaLnBrk="1" fontAlgn="auto" latinLnBrk="0" hangingPunct="1">
              <a:spcBef>
                <a:spcPts val="0"/>
              </a:spcBef>
              <a:spcAft>
                <a:spcPts val="0"/>
              </a:spcAft>
            </a:pPr>
            <a:r>
              <a:rPr lang="en-GB" sz="1800" b="1" i="0" u="none" strike="noStrike" kern="1200" dirty="0">
                <a:solidFill>
                  <a:srgbClr val="FFFFFF"/>
                </a:solidFill>
                <a:effectLst/>
                <a:latin typeface="Calibri" panose="020F0502020204030204" pitchFamily="34" charset="0"/>
              </a:rPr>
              <a:t>Do they experience mental health issues?</a:t>
            </a:r>
            <a:endParaRPr lang="en-GB" sz="1800" b="0" i="0" u="none" strike="noStrike"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25</a:t>
            </a:fld>
            <a:endParaRPr lang="en-GB"/>
          </a:p>
        </p:txBody>
      </p:sp>
    </p:spTree>
    <p:extLst>
      <p:ext uri="{BB962C8B-B14F-4D97-AF65-F5344CB8AC3E}">
        <p14:creationId xmlns:p14="http://schemas.microsoft.com/office/powerpoint/2010/main" val="523159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222222"/>
                </a:solidFill>
                <a:effectLst/>
                <a:latin typeface="Merriweather Sans" pitchFamily="2" charset="0"/>
              </a:rPr>
              <a:t>1. Burgess, D., van </a:t>
            </a:r>
            <a:r>
              <a:rPr lang="en-GB" b="0" i="0" dirty="0" err="1">
                <a:solidFill>
                  <a:srgbClr val="222222"/>
                </a:solidFill>
                <a:effectLst/>
                <a:latin typeface="Merriweather Sans" pitchFamily="2" charset="0"/>
              </a:rPr>
              <a:t>Ryn</a:t>
            </a:r>
            <a:r>
              <a:rPr lang="en-GB" b="0" i="0" dirty="0">
                <a:solidFill>
                  <a:srgbClr val="222222"/>
                </a:solidFill>
                <a:effectLst/>
                <a:latin typeface="Merriweather Sans" pitchFamily="2" charset="0"/>
              </a:rPr>
              <a:t>, M., Dovidio, J. </a:t>
            </a:r>
            <a:r>
              <a:rPr lang="en-GB" b="0" i="1" dirty="0">
                <a:solidFill>
                  <a:srgbClr val="222222"/>
                </a:solidFill>
                <a:effectLst/>
                <a:latin typeface="Merriweather Sans" pitchFamily="2" charset="0"/>
              </a:rPr>
              <a:t>et al.</a:t>
            </a:r>
            <a:r>
              <a:rPr lang="en-GB" b="0" i="0" dirty="0">
                <a:solidFill>
                  <a:srgbClr val="222222"/>
                </a:solidFill>
                <a:effectLst/>
                <a:latin typeface="Merriweather Sans" pitchFamily="2" charset="0"/>
              </a:rPr>
              <a:t> Reducing Racial Bias Among Health Care Providers: Lessons from Social-Cognitive Psychology. </a:t>
            </a:r>
            <a:r>
              <a:rPr lang="en-GB" b="0" i="1" dirty="0">
                <a:solidFill>
                  <a:srgbClr val="222222"/>
                </a:solidFill>
                <a:effectLst/>
                <a:latin typeface="Merriweather Sans" pitchFamily="2" charset="0"/>
              </a:rPr>
              <a:t>J GEN INTERN MED</a:t>
            </a:r>
            <a:r>
              <a:rPr lang="en-GB" b="0" i="0" dirty="0">
                <a:solidFill>
                  <a:srgbClr val="222222"/>
                </a:solidFill>
                <a:effectLst/>
                <a:latin typeface="Merriweather Sans" pitchFamily="2" charset="0"/>
              </a:rPr>
              <a:t> </a:t>
            </a:r>
            <a:r>
              <a:rPr lang="en-GB" b="1" i="0" dirty="0">
                <a:solidFill>
                  <a:srgbClr val="222222"/>
                </a:solidFill>
                <a:effectLst/>
                <a:latin typeface="Merriweather Sans" pitchFamily="2" charset="0"/>
              </a:rPr>
              <a:t>22</a:t>
            </a:r>
            <a:r>
              <a:rPr lang="en-GB" b="0" i="0" dirty="0">
                <a:solidFill>
                  <a:srgbClr val="222222"/>
                </a:solidFill>
                <a:effectLst/>
                <a:latin typeface="Merriweather Sans" pitchFamily="2" charset="0"/>
              </a:rPr>
              <a:t>, 882–887 (2007). </a:t>
            </a: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https://doi.org/10.1007/s11606-007-0160-1</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27</a:t>
            </a:fld>
            <a:endParaRPr lang="en-GB"/>
          </a:p>
        </p:txBody>
      </p:sp>
    </p:spTree>
    <p:extLst>
      <p:ext uri="{BB962C8B-B14F-4D97-AF65-F5344CB8AC3E}">
        <p14:creationId xmlns:p14="http://schemas.microsoft.com/office/powerpoint/2010/main" val="2876692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22222"/>
                </a:solidFill>
                <a:effectLst/>
                <a:latin typeface="Arial" panose="020B0604020202020204" pitchFamily="34" charset="0"/>
              </a:rPr>
              <a:t>1. McIntosh, P. (2001). White privilege and male privilege: A personal account of coming to see correspondences through work in women’s studies (1988). </a:t>
            </a:r>
            <a:r>
              <a:rPr lang="en-GB" b="0" i="1" dirty="0">
                <a:solidFill>
                  <a:srgbClr val="222222"/>
                </a:solidFill>
                <a:effectLst/>
                <a:latin typeface="Arial" panose="020B0604020202020204" pitchFamily="34" charset="0"/>
              </a:rPr>
              <a:t>Race, class, and gender: An anthology</a:t>
            </a:r>
            <a:r>
              <a:rPr lang="en-GB" b="0" i="0" dirty="0">
                <a:solidFill>
                  <a:srgbClr val="222222"/>
                </a:solidFill>
                <a:effectLst/>
                <a:latin typeface="Arial" panose="020B0604020202020204" pitchFamily="34" charset="0"/>
              </a:rPr>
              <a:t>, 95-105.</a:t>
            </a:r>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32</a:t>
            </a:fld>
            <a:endParaRPr lang="en-GB"/>
          </a:p>
        </p:txBody>
      </p:sp>
    </p:spTree>
    <p:extLst>
      <p:ext uri="{BB962C8B-B14F-4D97-AF65-F5344CB8AC3E}">
        <p14:creationId xmlns:p14="http://schemas.microsoft.com/office/powerpoint/2010/main" val="3124556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Feel free to remove this cartoon. It provides a succinct explanation of how privilege works to add up over time.</a:t>
            </a:r>
          </a:p>
        </p:txBody>
      </p:sp>
      <p:sp>
        <p:nvSpPr>
          <p:cNvPr id="4" name="Slide Number Placeholder 3"/>
          <p:cNvSpPr>
            <a:spLocks noGrp="1"/>
          </p:cNvSpPr>
          <p:nvPr>
            <p:ph type="sldNum" sz="quarter" idx="5"/>
          </p:nvPr>
        </p:nvSpPr>
        <p:spPr/>
        <p:txBody>
          <a:bodyPr/>
          <a:lstStyle/>
          <a:p>
            <a:fld id="{9F30B53B-7F4E-40FB-AAE6-E7C7BDEEE7FA}" type="slidenum">
              <a:rPr lang="en-GB" smtClean="0"/>
              <a:t>34</a:t>
            </a:fld>
            <a:endParaRPr lang="en-GB"/>
          </a:p>
        </p:txBody>
      </p:sp>
    </p:spTree>
    <p:extLst>
      <p:ext uri="{BB962C8B-B14F-4D97-AF65-F5344CB8AC3E}">
        <p14:creationId xmlns:p14="http://schemas.microsoft.com/office/powerpoint/2010/main" val="2454158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script for this exercise has been appended, or you can read the following: </a:t>
            </a:r>
          </a:p>
          <a:p>
            <a:endParaRPr lang="en-GB" dirty="0"/>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SCENARIO (to be read to students):</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You are going on holiday abroad with two of your friends, and arrive just in time to board at the gate. You hand your boarding pass to the person at the gate, and then rush to get to your seat on the plane. As you put your bag into the overhead locker you hear the couple seated in front of you discussing the fact that it is their 15 year anniversary.</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You put on your headphones and settle in for the short hop over to the continent. The weather during the flight is terrible, and it is a very rough flight. You have to circle the airport for a long time before you make a heavy landing, and the as everyone disembarks, the pilot is on-hand to apologise for the turbulence, delays and rough landing.</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But you don’t mind too much because you discover that the resort has sent a driver to pick you up and take you to your hotel.</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2</a:t>
            </a:fld>
            <a:endParaRPr lang="en-GB"/>
          </a:p>
        </p:txBody>
      </p:sp>
    </p:spTree>
    <p:extLst>
      <p:ext uri="{BB962C8B-B14F-4D97-AF65-F5344CB8AC3E}">
        <p14:creationId xmlns:p14="http://schemas.microsoft.com/office/powerpoint/2010/main" val="4116712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Times New Roman" panose="02020603050405020304" pitchFamily="18" charset="0"/>
                <a:ea typeface="Times New Roman" panose="02020603050405020304" pitchFamily="18" charset="0"/>
              </a:rPr>
              <a:t>1. Crenshaw, K. (1989). </a:t>
            </a:r>
            <a:r>
              <a:rPr lang="en-GB" sz="1800" i="1" dirty="0">
                <a:effectLst/>
                <a:latin typeface="Times New Roman" panose="02020603050405020304" pitchFamily="18" charset="0"/>
                <a:ea typeface="Times New Roman" panose="02020603050405020304" pitchFamily="18" charset="0"/>
              </a:rPr>
              <a:t>Demarginalizing the intersection of race and sex: A Black feminist critique of antidiscrimination doctrine, feminist theory and antiracist politics</a:t>
            </a:r>
            <a:r>
              <a:rPr lang="en-GB" sz="1800" dirty="0">
                <a:effectLst/>
                <a:latin typeface="Times New Roman" panose="02020603050405020304" pitchFamily="18" charset="0"/>
                <a:ea typeface="Times New Roman" panose="02020603050405020304" pitchFamily="18" charset="0"/>
              </a:rPr>
              <a:t>. University of Chicago Legal Forum, 1989, 139–167.</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Times New Roman" panose="02020603050405020304" pitchFamily="18" charset="0"/>
                <a:ea typeface="Times New Roman" panose="02020603050405020304" pitchFamily="18" charset="0"/>
              </a:rPr>
              <a:t>2. Cho, S., Crenshaw, K. W., &amp; McCall, L. (2013). Toward a field of intersectionality studies: Theory, applications, and praxis. </a:t>
            </a:r>
            <a:r>
              <a:rPr lang="en-GB" sz="1800" i="1" dirty="0">
                <a:effectLst/>
                <a:latin typeface="Times New Roman" panose="02020603050405020304" pitchFamily="18" charset="0"/>
                <a:ea typeface="Times New Roman" panose="02020603050405020304" pitchFamily="18" charset="0"/>
              </a:rPr>
              <a:t>Signs, 38(4),</a:t>
            </a:r>
            <a:r>
              <a:rPr lang="en-GB" sz="1800" dirty="0">
                <a:effectLst/>
                <a:latin typeface="Times New Roman" panose="02020603050405020304" pitchFamily="18" charset="0"/>
                <a:ea typeface="Times New Roman" panose="02020603050405020304" pitchFamily="18" charset="0"/>
              </a:rPr>
              <a:t> 785–810. </a:t>
            </a:r>
            <a:r>
              <a:rPr lang="en-GB" sz="1800" dirty="0">
                <a:solidFill>
                  <a:srgbClr val="0563C1"/>
                </a:solidFill>
                <a:effectLst/>
                <a:latin typeface="Times New Roman" panose="02020603050405020304" pitchFamily="18" charset="0"/>
                <a:ea typeface="Times New Roman" panose="02020603050405020304" pitchFamily="18" charset="0"/>
                <a:hlinkClick r:id="rId3"/>
              </a:rPr>
              <a:t>https://doi.org/10.1086/669608</a:t>
            </a: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36</a:t>
            </a:fld>
            <a:endParaRPr lang="en-GB"/>
          </a:p>
        </p:txBody>
      </p:sp>
    </p:spTree>
    <p:extLst>
      <p:ext uri="{BB962C8B-B14F-4D97-AF65-F5344CB8AC3E}">
        <p14:creationId xmlns:p14="http://schemas.microsoft.com/office/powerpoint/2010/main" val="3805861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When speaking to children, you can also ask “where is your adult?” rather than “where is your parent?”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Pronouns are not “preferred”; saying ‘preferred’ or ‘chosen’ pronouns/ names, implies that being trans or non-binary is a choice or preference rather than an inherent characteristic of that individual </a:t>
            </a:r>
          </a:p>
          <a:p>
            <a:r>
              <a:rPr lang="en-GB" dirty="0"/>
              <a:t> </a:t>
            </a:r>
          </a:p>
        </p:txBody>
      </p:sp>
      <p:sp>
        <p:nvSpPr>
          <p:cNvPr id="4" name="Slide Number Placeholder 3"/>
          <p:cNvSpPr>
            <a:spLocks noGrp="1"/>
          </p:cNvSpPr>
          <p:nvPr>
            <p:ph type="sldNum" sz="quarter" idx="5"/>
          </p:nvPr>
        </p:nvSpPr>
        <p:spPr/>
        <p:txBody>
          <a:bodyPr/>
          <a:lstStyle/>
          <a:p>
            <a:fld id="{9F30B53B-7F4E-40FB-AAE6-E7C7BDEEE7FA}" type="slidenum">
              <a:rPr lang="en-GB" smtClean="0"/>
              <a:t>41</a:t>
            </a:fld>
            <a:endParaRPr lang="en-GB"/>
          </a:p>
        </p:txBody>
      </p:sp>
    </p:spTree>
    <p:extLst>
      <p:ext uri="{BB962C8B-B14F-4D97-AF65-F5344CB8AC3E}">
        <p14:creationId xmlns:p14="http://schemas.microsoft.com/office/powerpoint/2010/main" val="3859020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When speaking to children, you can also ask “where is your adult?” rather than “where is your parent?”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Pronouns are not “preferred”; saying ‘preferred’ or ‘chosen’ pronouns/ names, implies that being trans or non-binary is a choice or preference rather than an inherent characteristic of that individual </a:t>
            </a:r>
          </a:p>
          <a:p>
            <a:r>
              <a:rPr lang="en-GB" dirty="0"/>
              <a:t> </a:t>
            </a:r>
          </a:p>
        </p:txBody>
      </p:sp>
      <p:sp>
        <p:nvSpPr>
          <p:cNvPr id="4" name="Slide Number Placeholder 3"/>
          <p:cNvSpPr>
            <a:spLocks noGrp="1"/>
          </p:cNvSpPr>
          <p:nvPr>
            <p:ph type="sldNum" sz="quarter" idx="5"/>
          </p:nvPr>
        </p:nvSpPr>
        <p:spPr/>
        <p:txBody>
          <a:bodyPr/>
          <a:lstStyle/>
          <a:p>
            <a:fld id="{9F30B53B-7F4E-40FB-AAE6-E7C7BDEEE7FA}" type="slidenum">
              <a:rPr lang="en-GB" smtClean="0"/>
              <a:t>42</a:t>
            </a:fld>
            <a:endParaRPr lang="en-GB"/>
          </a:p>
        </p:txBody>
      </p:sp>
    </p:spTree>
    <p:extLst>
      <p:ext uri="{BB962C8B-B14F-4D97-AF65-F5344CB8AC3E}">
        <p14:creationId xmlns:p14="http://schemas.microsoft.com/office/powerpoint/2010/main" val="2342539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Pronouns are not “preferred”; saying ‘preferred’ or ‘chosen’ pronouns/ names, implies that being trans or non-binary is a choice or preference rather than an inherent characteristic of that individual </a:t>
            </a:r>
          </a:p>
          <a:p>
            <a:r>
              <a:rPr lang="en-GB" dirty="0"/>
              <a:t> </a:t>
            </a:r>
          </a:p>
        </p:txBody>
      </p:sp>
      <p:sp>
        <p:nvSpPr>
          <p:cNvPr id="4" name="Slide Number Placeholder 3"/>
          <p:cNvSpPr>
            <a:spLocks noGrp="1"/>
          </p:cNvSpPr>
          <p:nvPr>
            <p:ph type="sldNum" sz="quarter" idx="5"/>
          </p:nvPr>
        </p:nvSpPr>
        <p:spPr/>
        <p:txBody>
          <a:bodyPr/>
          <a:lstStyle/>
          <a:p>
            <a:fld id="{9F30B53B-7F4E-40FB-AAE6-E7C7BDEEE7FA}" type="slidenum">
              <a:rPr lang="en-GB" smtClean="0"/>
              <a:t>43</a:t>
            </a:fld>
            <a:endParaRPr lang="en-GB"/>
          </a:p>
        </p:txBody>
      </p:sp>
    </p:spTree>
    <p:extLst>
      <p:ext uri="{BB962C8B-B14F-4D97-AF65-F5344CB8AC3E}">
        <p14:creationId xmlns:p14="http://schemas.microsoft.com/office/powerpoint/2010/main" val="22832061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solidFill>
                  <a:srgbClr val="0D0D0D"/>
                </a:solidFill>
                <a:effectLst/>
                <a:latin typeface="Söhne"/>
              </a:rPr>
              <a:t>Rule of thumb (1857)</a:t>
            </a:r>
            <a:r>
              <a:rPr lang="en-GB" b="0" i="0" dirty="0">
                <a:solidFill>
                  <a:srgbClr val="0D0D0D"/>
                </a:solidFill>
                <a:effectLst/>
                <a:latin typeface="Söhne"/>
              </a:rPr>
              <a:t>: While commonly used to describe a general principle or guideline, this phrase has been associated with an outdated English law that allowed men to beat their wives with a stick as long as it was no thicker than the husband's thumb, perpetuating violence against women.</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44</a:t>
            </a:fld>
            <a:endParaRPr lang="en-GB"/>
          </a:p>
        </p:txBody>
      </p:sp>
    </p:spTree>
    <p:extLst>
      <p:ext uri="{BB962C8B-B14F-4D97-AF65-F5344CB8AC3E}">
        <p14:creationId xmlns:p14="http://schemas.microsoft.com/office/powerpoint/2010/main" val="35040459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45</a:t>
            </a:fld>
            <a:endParaRPr lang="en-GB"/>
          </a:p>
        </p:txBody>
      </p:sp>
    </p:spTree>
    <p:extLst>
      <p:ext uri="{BB962C8B-B14F-4D97-AF65-F5344CB8AC3E}">
        <p14:creationId xmlns:p14="http://schemas.microsoft.com/office/powerpoint/2010/main" val="7234924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to ask students for group discussion:</a:t>
            </a:r>
          </a:p>
          <a:p>
            <a:endParaRPr lang="en-GB" dirty="0"/>
          </a:p>
          <a:p>
            <a:r>
              <a:rPr lang="en-GB" dirty="0"/>
              <a:t>How does your social media feed compare to that of others? Are you seeing the same things? Or very different? Do the people you see on your screen look like you? </a:t>
            </a:r>
          </a:p>
          <a:p>
            <a:endParaRPr lang="en-GB" dirty="0"/>
          </a:p>
          <a:p>
            <a:r>
              <a:rPr lang="en-GB" dirty="0"/>
              <a:t>Ask students to discuss their Streaming Services feeds. How does your streaming media consumption compare to that of others? Are you watching the same things? Or very different? Do the people you see on screen look like you? </a:t>
            </a:r>
          </a:p>
          <a:p>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REFLFECTION POINT: As we discussed earlier, media </a:t>
            </a:r>
            <a:r>
              <a:rPr lang="en-GB" sz="1200" dirty="0">
                <a:effectLst/>
                <a:highlight>
                  <a:srgbClr val="FFFFFF"/>
                </a:highlight>
                <a:latin typeface="Times New Roman" panose="02020603050405020304" pitchFamily="18" charset="0"/>
                <a:ea typeface="Times New Roman" panose="02020603050405020304" pitchFamily="18" charset="0"/>
              </a:rPr>
              <a:t>serves as a source from which individuals develop knowledge and understanding of how things typically work (Baumann &amp; de Laat, 2012; </a:t>
            </a:r>
            <a:r>
              <a:rPr lang="en-GB" sz="1200" dirty="0" err="1">
                <a:effectLst/>
                <a:highlight>
                  <a:srgbClr val="FFFFFF"/>
                </a:highlight>
                <a:latin typeface="Times New Roman" panose="02020603050405020304" pitchFamily="18" charset="0"/>
                <a:ea typeface="Times New Roman" panose="02020603050405020304" pitchFamily="18" charset="0"/>
              </a:rPr>
              <a:t>Tortajada-Giménez</a:t>
            </a:r>
            <a:r>
              <a:rPr lang="en-GB" sz="1200" dirty="0">
                <a:effectLst/>
                <a:highlight>
                  <a:srgbClr val="FFFFFF"/>
                </a:highlight>
                <a:latin typeface="Times New Roman" panose="02020603050405020304" pitchFamily="18" charset="0"/>
                <a:ea typeface="Times New Roman" panose="02020603050405020304" pitchFamily="18" charset="0"/>
              </a:rPr>
              <a:t>, et al., 2013) , so media exposure often serves as a proxy for experience (Bandura, 2009; </a:t>
            </a:r>
            <a:r>
              <a:rPr lang="en-GB" sz="1200" dirty="0" err="1">
                <a:effectLst/>
                <a:highlight>
                  <a:srgbClr val="FFFFFF"/>
                </a:highlight>
                <a:latin typeface="Times New Roman" panose="02020603050405020304" pitchFamily="18" charset="0"/>
                <a:ea typeface="Times New Roman" panose="02020603050405020304" pitchFamily="18" charset="0"/>
              </a:rPr>
              <a:t>Busselle</a:t>
            </a:r>
            <a:r>
              <a:rPr lang="en-GB" sz="1200" dirty="0">
                <a:effectLst/>
                <a:highlight>
                  <a:srgbClr val="FFFFFF"/>
                </a:highlight>
                <a:latin typeface="Times New Roman" panose="02020603050405020304" pitchFamily="18" charset="0"/>
                <a:ea typeface="Times New Roman" panose="02020603050405020304" pitchFamily="18" charset="0"/>
              </a:rPr>
              <a:t> &amp; Shrum, 2003). People generally used to watch a lot of the same media, but now with personalised algorithms this is not the case. Often, we are seeing vastly different content to our friends and family. Is this likely to be a negative or positive thing? What might the consequences of this be?</a:t>
            </a:r>
            <a:endParaRPr lang="en-GB" sz="1200" dirty="0"/>
          </a:p>
          <a:p>
            <a:endParaRPr lang="en-GB" sz="1200" dirty="0">
              <a:effectLst/>
              <a:highlight>
                <a:srgbClr val="FFFFFF"/>
              </a:highlight>
              <a:latin typeface="Times New Roman" panose="02020603050405020304" pitchFamily="18" charset="0"/>
              <a:ea typeface="Times New Roman" panose="02020603050405020304" pitchFamily="18" charset="0"/>
            </a:endParaRPr>
          </a:p>
          <a:p>
            <a:endParaRPr lang="en-GB" sz="1200" dirty="0">
              <a:effectLst/>
              <a:highlight>
                <a:srgbClr val="FFFFFF"/>
              </a:highlight>
              <a:latin typeface="Times New Roman" panose="02020603050405020304" pitchFamily="18" charset="0"/>
              <a:ea typeface="Times New Roman" panose="02020603050405020304" pitchFamily="18"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effectLst/>
                <a:latin typeface="Times New Roman" panose="02020603050405020304" pitchFamily="18" charset="0"/>
                <a:ea typeface="Times New Roman" panose="02020603050405020304" pitchFamily="18" charset="0"/>
              </a:rPr>
              <a:t>Baumann, S., de Laat, K. (2012). Socially defunct: A comparative analysis of the underrepresentation of older women in advertising. </a:t>
            </a:r>
            <a:r>
              <a:rPr lang="en-GB" sz="1200" i="1" dirty="0">
                <a:effectLst/>
                <a:latin typeface="Times New Roman" panose="02020603050405020304" pitchFamily="18" charset="0"/>
                <a:ea typeface="Times New Roman" panose="02020603050405020304" pitchFamily="18" charset="0"/>
              </a:rPr>
              <a:t>Poetics, 40(6),</a:t>
            </a:r>
            <a:r>
              <a:rPr lang="en-GB" sz="1200" dirty="0">
                <a:effectLst/>
                <a:latin typeface="Times New Roman" panose="02020603050405020304" pitchFamily="18" charset="0"/>
                <a:ea typeface="Times New Roman" panose="02020603050405020304" pitchFamily="18" charset="0"/>
              </a:rPr>
              <a:t> 514-541. </a:t>
            </a:r>
            <a:r>
              <a:rPr lang="en-GB" sz="1200" dirty="0">
                <a:solidFill>
                  <a:srgbClr val="0563C1"/>
                </a:solidFill>
                <a:effectLst/>
                <a:latin typeface="Times New Roman" panose="02020603050405020304" pitchFamily="18" charset="0"/>
                <a:ea typeface="Times New Roman" panose="02020603050405020304" pitchFamily="18" charset="0"/>
                <a:hlinkClick r:id="rId3"/>
              </a:rPr>
              <a:t>https://doi.org/10.1016/j.poetic.2012.08.002</a:t>
            </a:r>
            <a:endParaRPr lang="en-GB" sz="1200" dirty="0">
              <a:solidFill>
                <a:srgbClr val="0563C1"/>
              </a:solidFill>
              <a:effectLst/>
              <a:latin typeface="Times New Roman" panose="02020603050405020304" pitchFamily="18" charset="0"/>
              <a:ea typeface="Times New Roman" panose="02020603050405020304" pitchFamily="18"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err="1">
                <a:effectLst/>
                <a:latin typeface="Times New Roman" panose="02020603050405020304" pitchFamily="18" charset="0"/>
                <a:ea typeface="Times New Roman" panose="02020603050405020304" pitchFamily="18" charset="0"/>
              </a:rPr>
              <a:t>Tortajada-Giménez</a:t>
            </a:r>
            <a:r>
              <a:rPr lang="en-GB" sz="1200" dirty="0">
                <a:effectLst/>
                <a:latin typeface="Times New Roman" panose="02020603050405020304" pitchFamily="18" charset="0"/>
                <a:ea typeface="Times New Roman" panose="02020603050405020304" pitchFamily="18" charset="0"/>
              </a:rPr>
              <a:t>, I., </a:t>
            </a:r>
            <a:r>
              <a:rPr lang="en-GB" sz="1200" dirty="0" err="1">
                <a:effectLst/>
                <a:latin typeface="Times New Roman" panose="02020603050405020304" pitchFamily="18" charset="0"/>
                <a:ea typeface="Times New Roman" panose="02020603050405020304" pitchFamily="18" charset="0"/>
              </a:rPr>
              <a:t>Araüna-Baró</a:t>
            </a:r>
            <a:r>
              <a:rPr lang="en-GB" sz="1200" dirty="0">
                <a:effectLst/>
                <a:latin typeface="Times New Roman" panose="02020603050405020304" pitchFamily="18" charset="0"/>
                <a:ea typeface="Times New Roman" panose="02020603050405020304" pitchFamily="18" charset="0"/>
              </a:rPr>
              <a:t>, N., &amp; Martínez-Martínez, I. (2013). Advertising stereotypes and gender representation in social networking sites. [</a:t>
            </a:r>
            <a:r>
              <a:rPr lang="en-GB" sz="1200" dirty="0" err="1">
                <a:effectLst/>
                <a:latin typeface="Times New Roman" panose="02020603050405020304" pitchFamily="18" charset="0"/>
                <a:ea typeface="Times New Roman" panose="02020603050405020304" pitchFamily="18" charset="0"/>
              </a:rPr>
              <a:t>Estereotipos</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publicitarios</a:t>
            </a:r>
            <a:r>
              <a:rPr lang="en-GB" sz="1200" dirty="0">
                <a:effectLst/>
                <a:latin typeface="Times New Roman" panose="02020603050405020304" pitchFamily="18" charset="0"/>
                <a:ea typeface="Times New Roman" panose="02020603050405020304" pitchFamily="18" charset="0"/>
              </a:rPr>
              <a:t> y </a:t>
            </a:r>
            <a:r>
              <a:rPr lang="en-GB" sz="1200" dirty="0" err="1">
                <a:effectLst/>
                <a:latin typeface="Times New Roman" panose="02020603050405020304" pitchFamily="18" charset="0"/>
                <a:ea typeface="Times New Roman" panose="02020603050405020304" pitchFamily="18" charset="0"/>
              </a:rPr>
              <a:t>representaciones</a:t>
            </a:r>
            <a:r>
              <a:rPr lang="en-GB" sz="1200" dirty="0">
                <a:effectLst/>
                <a:latin typeface="Times New Roman" panose="02020603050405020304" pitchFamily="18" charset="0"/>
                <a:ea typeface="Times New Roman" panose="02020603050405020304" pitchFamily="18" charset="0"/>
              </a:rPr>
              <a:t> de </a:t>
            </a:r>
            <a:r>
              <a:rPr lang="en-GB" sz="1200" dirty="0" err="1">
                <a:effectLst/>
                <a:latin typeface="Times New Roman" panose="02020603050405020304" pitchFamily="18" charset="0"/>
                <a:ea typeface="Times New Roman" panose="02020603050405020304" pitchFamily="18" charset="0"/>
              </a:rPr>
              <a:t>género</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en</a:t>
            </a:r>
            <a:r>
              <a:rPr lang="en-GB" sz="1200" dirty="0">
                <a:effectLst/>
                <a:latin typeface="Times New Roman" panose="02020603050405020304" pitchFamily="18" charset="0"/>
                <a:ea typeface="Times New Roman" panose="02020603050405020304" pitchFamily="18" charset="0"/>
              </a:rPr>
              <a:t> las redes </a:t>
            </a:r>
            <a:r>
              <a:rPr lang="en-GB" sz="1200" dirty="0" err="1">
                <a:effectLst/>
                <a:latin typeface="Times New Roman" panose="02020603050405020304" pitchFamily="18" charset="0"/>
                <a:ea typeface="Times New Roman" panose="02020603050405020304" pitchFamily="18" charset="0"/>
              </a:rPr>
              <a:t>sociales</a:t>
            </a:r>
            <a:r>
              <a:rPr lang="en-GB" sz="1200" dirty="0">
                <a:effectLst/>
                <a:latin typeface="Times New Roman" panose="02020603050405020304" pitchFamily="18" charset="0"/>
                <a:ea typeface="Times New Roman" panose="02020603050405020304" pitchFamily="18" charset="0"/>
              </a:rPr>
              <a:t>]. </a:t>
            </a:r>
            <a:r>
              <a:rPr lang="en-GB" sz="1200" i="1" dirty="0" err="1">
                <a:effectLst/>
                <a:latin typeface="Times New Roman" panose="02020603050405020304" pitchFamily="18" charset="0"/>
                <a:ea typeface="Times New Roman" panose="02020603050405020304" pitchFamily="18" charset="0"/>
              </a:rPr>
              <a:t>Comunicar</a:t>
            </a:r>
            <a:r>
              <a:rPr lang="en-GB" sz="1200" i="1" dirty="0">
                <a:effectLst/>
                <a:latin typeface="Times New Roman" panose="02020603050405020304" pitchFamily="18" charset="0"/>
                <a:ea typeface="Times New Roman" panose="02020603050405020304" pitchFamily="18" charset="0"/>
              </a:rPr>
              <a:t>, 41</a:t>
            </a:r>
            <a:r>
              <a:rPr lang="en-GB" sz="1200" dirty="0">
                <a:effectLst/>
                <a:latin typeface="Times New Roman" panose="02020603050405020304" pitchFamily="18" charset="0"/>
                <a:ea typeface="Times New Roman" panose="02020603050405020304" pitchFamily="18" charset="0"/>
              </a:rPr>
              <a:t>, 177-186. </a:t>
            </a:r>
            <a:r>
              <a:rPr lang="en-GB" sz="1200" dirty="0">
                <a:solidFill>
                  <a:srgbClr val="0563C1"/>
                </a:solidFill>
                <a:effectLst/>
                <a:latin typeface="Times New Roman" panose="02020603050405020304" pitchFamily="18" charset="0"/>
                <a:ea typeface="Times New Roman" panose="02020603050405020304" pitchFamily="18" charset="0"/>
                <a:hlinkClick r:id="rId4"/>
              </a:rPr>
              <a:t>https://doi.org/10.3916/C41-2013-17</a:t>
            </a:r>
            <a:r>
              <a:rPr lang="en-GB" sz="1200" dirty="0">
                <a:effectLst/>
                <a:latin typeface="Times New Roman" panose="02020603050405020304" pitchFamily="18" charset="0"/>
                <a:ea typeface="Times New Roman" panose="02020603050405020304" pitchFamily="18" charset="0"/>
              </a:rPr>
              <a:t>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dirty="0">
                <a:effectLst/>
                <a:latin typeface="Times New Roman" panose="02020603050405020304" pitchFamily="18" charset="0"/>
                <a:ea typeface="Times New Roman" panose="02020603050405020304" pitchFamily="18" charset="0"/>
              </a:rPr>
              <a:t>Bandura, A. (2009). Social cognitive theory of mass communication. In J. Bryant &amp; M. B. Oliver (Eds.), </a:t>
            </a:r>
            <a:r>
              <a:rPr lang="en-GB" sz="1200" i="1" dirty="0">
                <a:effectLst/>
                <a:latin typeface="Times New Roman" panose="02020603050405020304" pitchFamily="18" charset="0"/>
                <a:ea typeface="Times New Roman" panose="02020603050405020304" pitchFamily="18" charset="0"/>
              </a:rPr>
              <a:t>Media Effects: Advances in Theory and Research</a:t>
            </a:r>
            <a:r>
              <a:rPr lang="en-GB" sz="1200" dirty="0">
                <a:effectLst/>
                <a:latin typeface="Times New Roman" panose="02020603050405020304" pitchFamily="18" charset="0"/>
                <a:ea typeface="Times New Roman" panose="02020603050405020304" pitchFamily="18" charset="0"/>
              </a:rPr>
              <a:t> (3rd ed., pp. 94–124). New York, NY: Routledge.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dirty="0" err="1">
                <a:effectLst/>
                <a:latin typeface="Times New Roman" panose="02020603050405020304" pitchFamily="18" charset="0"/>
                <a:ea typeface="Times New Roman" panose="02020603050405020304" pitchFamily="18" charset="0"/>
              </a:rPr>
              <a:t>Busselle</a:t>
            </a:r>
            <a:r>
              <a:rPr lang="en-GB" sz="1200" dirty="0">
                <a:effectLst/>
                <a:latin typeface="Times New Roman" panose="02020603050405020304" pitchFamily="18" charset="0"/>
                <a:ea typeface="Times New Roman" panose="02020603050405020304" pitchFamily="18" charset="0"/>
              </a:rPr>
              <a:t>, R. W., &amp; Shrum, L. J. (2003). Media exposure and exemplar accessibility. </a:t>
            </a:r>
            <a:r>
              <a:rPr lang="en-GB" sz="1200" i="1" dirty="0">
                <a:effectLst/>
                <a:latin typeface="Times New Roman" panose="02020603050405020304" pitchFamily="18" charset="0"/>
                <a:ea typeface="Times New Roman" panose="02020603050405020304" pitchFamily="18" charset="0"/>
              </a:rPr>
              <a:t>Media Psychology, 5(3)</a:t>
            </a:r>
            <a:r>
              <a:rPr lang="en-GB" sz="1200" dirty="0">
                <a:effectLst/>
                <a:latin typeface="Times New Roman" panose="02020603050405020304" pitchFamily="18" charset="0"/>
                <a:ea typeface="Times New Roman" panose="02020603050405020304" pitchFamily="18" charset="0"/>
              </a:rPr>
              <a:t>, 255–282. </a:t>
            </a:r>
            <a:r>
              <a:rPr lang="en-GB" sz="1200" dirty="0">
                <a:solidFill>
                  <a:srgbClr val="1155CC"/>
                </a:solidFill>
                <a:effectLst/>
                <a:latin typeface="Times New Roman" panose="02020603050405020304" pitchFamily="18" charset="0"/>
                <a:ea typeface="Times New Roman" panose="02020603050405020304" pitchFamily="18" charset="0"/>
                <a:hlinkClick r:id="rId5"/>
              </a:rPr>
              <a:t>https://doi.org/10.1207/S1532785XMEP0503_02</a:t>
            </a:r>
            <a:endParaRPr lang="en-GB" sz="1200" dirty="0">
              <a:solidFill>
                <a:srgbClr val="1155CC"/>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solidFill>
                <a:srgbClr val="1155CC"/>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effectLst/>
              <a:latin typeface="Times New Roman" panose="02020603050405020304" pitchFamily="18" charset="0"/>
              <a:ea typeface="Times New Roman" panose="02020603050405020304" pitchFamily="18" charset="0"/>
            </a:endParaRPr>
          </a:p>
          <a:p>
            <a:endParaRPr lang="en-GB" sz="1200" dirty="0">
              <a:effectLst/>
              <a:highlight>
                <a:srgbClr val="FFFFFF"/>
              </a:highlight>
              <a:latin typeface="Times New Roman" panose="02020603050405020304" pitchFamily="18" charset="0"/>
              <a:ea typeface="Times New Roman" panose="02020603050405020304" pitchFamily="18" charset="0"/>
            </a:endParaRP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46</a:t>
            </a:fld>
            <a:endParaRPr lang="en-GB"/>
          </a:p>
        </p:txBody>
      </p:sp>
    </p:spTree>
    <p:extLst>
      <p:ext uri="{BB962C8B-B14F-4D97-AF65-F5344CB8AC3E}">
        <p14:creationId xmlns:p14="http://schemas.microsoft.com/office/powerpoint/2010/main" val="2320351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47</a:t>
            </a:fld>
            <a:endParaRPr lang="en-GB"/>
          </a:p>
        </p:txBody>
      </p:sp>
    </p:spTree>
    <p:extLst>
      <p:ext uri="{BB962C8B-B14F-4D97-AF65-F5344CB8AC3E}">
        <p14:creationId xmlns:p14="http://schemas.microsoft.com/office/powerpoint/2010/main" val="12351749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50</a:t>
            </a:fld>
            <a:endParaRPr lang="en-GB"/>
          </a:p>
        </p:txBody>
      </p:sp>
    </p:spTree>
    <p:extLst>
      <p:ext uri="{BB962C8B-B14F-4D97-AF65-F5344CB8AC3E}">
        <p14:creationId xmlns:p14="http://schemas.microsoft.com/office/powerpoint/2010/main" val="499816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QUESTIONS ABOUT THE SCENARIO:</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Where were you going on holiday?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(Ask students to state this to see if there any similarities in their answers).</a:t>
            </a:r>
          </a:p>
          <a:p>
            <a:pPr marL="342900" lvl="0" indent="-342900">
              <a:lnSpc>
                <a:spcPct val="107000"/>
              </a:lnSpc>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gender was the person who took your ticket at the gate? Did anyone think of a male gate attendant?</a:t>
            </a:r>
          </a:p>
          <a:p>
            <a:pPr marL="342900" lvl="0" indent="-342900">
              <a:lnSpc>
                <a:spcPct val="107000"/>
              </a:lnSpc>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about the couple celebrating their anniversary? Were they a heterosexual couple? Did anyone think of two men? Or two women?</a:t>
            </a:r>
          </a:p>
          <a:p>
            <a:pPr marL="342900" lvl="0" indent="-342900">
              <a:lnSpc>
                <a:spcPct val="107000"/>
              </a:lnSpc>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gender was the pilot? Were they white?</a:t>
            </a:r>
          </a:p>
          <a:p>
            <a:pPr marL="342900" lvl="0" indent="-342900">
              <a:lnSpc>
                <a:spcPct val="107000"/>
              </a:lnSpc>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What about the driver? What gender were they? Ethnicity?</a:t>
            </a:r>
          </a:p>
          <a:p>
            <a:pPr marL="342900" lvl="0" indent="-342900">
              <a:lnSpc>
                <a:spcPct val="107000"/>
              </a:lnSpc>
              <a:spcAft>
                <a:spcPts val="800"/>
              </a:spcAft>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Did anyone you think of have a disability? Were any of them wearing a religious head covering? Were any of them trans or non-binary? Were any of them pregnant?</a:t>
            </a:r>
          </a:p>
          <a:p>
            <a:pPr>
              <a:lnSpc>
                <a:spcPct val="107000"/>
              </a:lnSpc>
              <a:spcAft>
                <a:spcPts val="800"/>
              </a:spcAft>
            </a:pP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EXPLANATION:</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People tend to think automatically of others that are similar to themselves, and that fit with their own experience, even when in a more international context, such as an airport or international flight. People are also more comfortable with things that are familiar to them, and rely on stereotypes to fill in for real experience; this is why almost everyone would have thought of a middle-aged white male as the pilot. </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Our experience (and not all of it real – media accounts for a LOT of what we think of as experience) tells us that the majority of pilots are white and male. That doesn’t mean they ALWAYS are, or that the best pilots are middle-aged white men, but people who fit this stereotype are usually judged to be more competent, even when people have no further information on which to base this decision.</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This is unconscious bias.</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3</a:t>
            </a:fld>
            <a:endParaRPr lang="en-GB"/>
          </a:p>
        </p:txBody>
      </p:sp>
    </p:spTree>
    <p:extLst>
      <p:ext uri="{BB962C8B-B14F-4D97-AF65-F5344CB8AC3E}">
        <p14:creationId xmlns:p14="http://schemas.microsoft.com/office/powerpoint/2010/main" val="4220760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4</a:t>
            </a:fld>
            <a:endParaRPr lang="en-GB"/>
          </a:p>
        </p:txBody>
      </p:sp>
    </p:spTree>
    <p:extLst>
      <p:ext uri="{BB962C8B-B14F-4D97-AF65-F5344CB8AC3E}">
        <p14:creationId xmlns:p14="http://schemas.microsoft.com/office/powerpoint/2010/main" val="3249711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5</a:t>
            </a:fld>
            <a:endParaRPr lang="en-GB"/>
          </a:p>
        </p:txBody>
      </p:sp>
    </p:spTree>
    <p:extLst>
      <p:ext uri="{BB962C8B-B14F-4D97-AF65-F5344CB8AC3E}">
        <p14:creationId xmlns:p14="http://schemas.microsoft.com/office/powerpoint/2010/main" val="2044500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All exercises and slides are intended to be discursive. </a:t>
            </a:r>
          </a:p>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7</a:t>
            </a:fld>
            <a:endParaRPr lang="en-GB"/>
          </a:p>
        </p:txBody>
      </p:sp>
    </p:spTree>
    <p:extLst>
      <p:ext uri="{BB962C8B-B14F-4D97-AF65-F5344CB8AC3E}">
        <p14:creationId xmlns:p14="http://schemas.microsoft.com/office/powerpoint/2010/main" val="3145667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F30B53B-7F4E-40FB-AAE6-E7C7BDEEE7FA}" type="slidenum">
              <a:rPr lang="en-GB" smtClean="0"/>
              <a:t>8</a:t>
            </a:fld>
            <a:endParaRPr lang="en-GB"/>
          </a:p>
        </p:txBody>
      </p:sp>
    </p:spTree>
    <p:extLst>
      <p:ext uri="{BB962C8B-B14F-4D97-AF65-F5344CB8AC3E}">
        <p14:creationId xmlns:p14="http://schemas.microsoft.com/office/powerpoint/2010/main" val="98280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Unconscious bias is also affected by our media consumption. </a:t>
            </a:r>
            <a:r>
              <a:rPr lang="en-GB" sz="1800" dirty="0">
                <a:effectLst/>
                <a:highlight>
                  <a:srgbClr val="FFFFFF"/>
                </a:highlight>
                <a:latin typeface="Times New Roman" panose="02020603050405020304" pitchFamily="18" charset="0"/>
              </a:rPr>
              <a:t>E</a:t>
            </a:r>
            <a:r>
              <a:rPr lang="en-GB" sz="1800" dirty="0">
                <a:effectLst/>
                <a:highlight>
                  <a:srgbClr val="FFFFFF"/>
                </a:highlight>
                <a:latin typeface="Times New Roman" panose="02020603050405020304" pitchFamily="18" charset="0"/>
                <a:ea typeface="Times New Roman" panose="02020603050405020304" pitchFamily="18" charset="0"/>
              </a:rPr>
              <a:t>ven though we may be aware on an intellectual level that what we see within both traditional and social media is not a true reflection of the real world, our brains are less discerning in this respect, and so media exposure often serves as a proxy for experience (Bandura, 2009; </a:t>
            </a:r>
            <a:r>
              <a:rPr lang="en-GB" sz="1800" dirty="0" err="1">
                <a:effectLst/>
                <a:highlight>
                  <a:srgbClr val="FFFFFF"/>
                </a:highlight>
                <a:latin typeface="Times New Roman" panose="02020603050405020304" pitchFamily="18" charset="0"/>
                <a:ea typeface="Times New Roman" panose="02020603050405020304" pitchFamily="18" charset="0"/>
              </a:rPr>
              <a:t>Busselle</a:t>
            </a:r>
            <a:r>
              <a:rPr lang="en-GB" sz="1800" dirty="0">
                <a:effectLst/>
                <a:highlight>
                  <a:srgbClr val="FFFFFF"/>
                </a:highlight>
                <a:latin typeface="Times New Roman" panose="02020603050405020304" pitchFamily="18" charset="0"/>
                <a:ea typeface="Times New Roman" panose="02020603050405020304" pitchFamily="18" charset="0"/>
              </a:rPr>
              <a:t> &amp; Shrum, 2003). </a:t>
            </a:r>
            <a:endParaRPr lang="en-GB" sz="1800" dirty="0"/>
          </a:p>
          <a:p>
            <a:endParaRPr lang="en-GB" sz="1800" dirty="0">
              <a:effectLst/>
              <a:highlight>
                <a:srgbClr val="FFFFFF"/>
              </a:highlight>
              <a:latin typeface="Times New Roman" panose="02020603050405020304" pitchFamily="18" charset="0"/>
              <a:ea typeface="Times New Roman" panose="02020603050405020304" pitchFamily="18" charset="0"/>
            </a:endParaRPr>
          </a:p>
          <a:p>
            <a:r>
              <a:rPr lang="en-GB" sz="1800" dirty="0">
                <a:effectLst/>
                <a:highlight>
                  <a:srgbClr val="FFFFFF"/>
                </a:highlight>
                <a:latin typeface="Times New Roman" panose="02020603050405020304" pitchFamily="18" charset="0"/>
                <a:ea typeface="Times New Roman" panose="02020603050405020304" pitchFamily="18" charset="0"/>
              </a:rPr>
              <a:t>Media messages act as “agents of socialisation” (Klein &amp; </a:t>
            </a:r>
            <a:r>
              <a:rPr lang="en-GB" sz="1800" dirty="0" err="1">
                <a:effectLst/>
                <a:highlight>
                  <a:srgbClr val="FFFFFF"/>
                </a:highlight>
                <a:latin typeface="Times New Roman" panose="02020603050405020304" pitchFamily="18" charset="0"/>
                <a:ea typeface="Times New Roman" panose="02020603050405020304" pitchFamily="18" charset="0"/>
              </a:rPr>
              <a:t>Shiffman</a:t>
            </a:r>
            <a:r>
              <a:rPr lang="en-GB" sz="1800" dirty="0">
                <a:effectLst/>
                <a:highlight>
                  <a:srgbClr val="FFFFFF"/>
                </a:highlight>
                <a:latin typeface="Times New Roman" panose="02020603050405020304" pitchFamily="18" charset="0"/>
                <a:ea typeface="Times New Roman" panose="02020603050405020304" pitchFamily="18" charset="0"/>
              </a:rPr>
              <a:t>, 2009) that both reflect dominant cultural schemas </a:t>
            </a:r>
            <a:r>
              <a:rPr lang="en-GB" sz="1800" i="1" dirty="0">
                <a:effectLst/>
                <a:highlight>
                  <a:srgbClr val="FFFFFF"/>
                </a:highlight>
                <a:latin typeface="Times New Roman" panose="02020603050405020304" pitchFamily="18" charset="0"/>
                <a:ea typeface="Times New Roman" panose="02020603050405020304" pitchFamily="18" charset="0"/>
              </a:rPr>
              <a:t>and </a:t>
            </a:r>
            <a:r>
              <a:rPr lang="en-GB" sz="1800" dirty="0">
                <a:effectLst/>
                <a:highlight>
                  <a:srgbClr val="FFFFFF"/>
                </a:highlight>
                <a:latin typeface="Times New Roman" panose="02020603050405020304" pitchFamily="18" charset="0"/>
                <a:ea typeface="Times New Roman" panose="02020603050405020304" pitchFamily="18" charset="0"/>
              </a:rPr>
              <a:t>serve as a source from which individuals develop knowledge and understanding of how things typically work (Baumann &amp; de Laat, 2012; </a:t>
            </a:r>
            <a:r>
              <a:rPr lang="en-GB" sz="1800" dirty="0" err="1">
                <a:effectLst/>
                <a:highlight>
                  <a:srgbClr val="FFFFFF"/>
                </a:highlight>
                <a:latin typeface="Times New Roman" panose="02020603050405020304" pitchFamily="18" charset="0"/>
                <a:ea typeface="Times New Roman" panose="02020603050405020304" pitchFamily="18" charset="0"/>
              </a:rPr>
              <a:t>Tortajada-Giménez</a:t>
            </a:r>
            <a:r>
              <a:rPr lang="en-GB" sz="1800" dirty="0">
                <a:effectLst/>
                <a:highlight>
                  <a:srgbClr val="FFFFFF"/>
                </a:highlight>
                <a:latin typeface="Times New Roman" panose="02020603050405020304" pitchFamily="18" charset="0"/>
                <a:ea typeface="Times New Roman" panose="02020603050405020304" pitchFamily="18" charset="0"/>
              </a:rPr>
              <a:t>, et al., 2013). This means that beliefs, attitudes and expectations that are based on media representations are often used for real-world decision making (</a:t>
            </a:r>
            <a:r>
              <a:rPr lang="en-GB" sz="1800" dirty="0" err="1">
                <a:effectLst/>
                <a:highlight>
                  <a:srgbClr val="FFFFFF"/>
                </a:highlight>
                <a:latin typeface="Times New Roman" panose="02020603050405020304" pitchFamily="18" charset="0"/>
                <a:ea typeface="Times New Roman" panose="02020603050405020304" pitchFamily="18" charset="0"/>
              </a:rPr>
              <a:t>Tukachinsky</a:t>
            </a:r>
            <a:r>
              <a:rPr lang="en-GB" sz="1800" dirty="0">
                <a:effectLst/>
                <a:highlight>
                  <a:srgbClr val="FFFFFF"/>
                </a:highlight>
                <a:latin typeface="Times New Roman" panose="02020603050405020304" pitchFamily="18" charset="0"/>
                <a:ea typeface="Times New Roman" panose="02020603050405020304" pitchFamily="18" charset="0"/>
              </a:rPr>
              <a:t> et al., 2017). </a:t>
            </a:r>
          </a:p>
          <a:p>
            <a:endParaRPr lang="en-GB" sz="1800" dirty="0">
              <a:effectLst/>
              <a:highlight>
                <a:srgbClr val="FFFFFF"/>
              </a:highligh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effectLst/>
                <a:latin typeface="Times New Roman" panose="02020603050405020304" pitchFamily="18" charset="0"/>
                <a:ea typeface="Times New Roman" panose="02020603050405020304" pitchFamily="18" charset="0"/>
              </a:rPr>
              <a:t>Bandura, A. (2009). Social cognitive theory of mass communication. In J. Bryant &amp; M. B. Oliver (Eds.), </a:t>
            </a:r>
            <a:r>
              <a:rPr lang="en-GB" sz="1800" i="1" dirty="0">
                <a:effectLst/>
                <a:latin typeface="Times New Roman" panose="02020603050405020304" pitchFamily="18" charset="0"/>
                <a:ea typeface="Times New Roman" panose="02020603050405020304" pitchFamily="18" charset="0"/>
              </a:rPr>
              <a:t>Media Effects: Advances in Theory and Research</a:t>
            </a:r>
            <a:r>
              <a:rPr lang="en-GB" sz="1800" dirty="0">
                <a:effectLst/>
                <a:latin typeface="Times New Roman" panose="02020603050405020304" pitchFamily="18" charset="0"/>
                <a:ea typeface="Times New Roman" panose="02020603050405020304" pitchFamily="18" charset="0"/>
              </a:rPr>
              <a:t> (3rd ed., pp. 94–124). New York, NY: Routledge.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effectLst/>
                <a:latin typeface="Times New Roman" panose="02020603050405020304" pitchFamily="18" charset="0"/>
                <a:ea typeface="Times New Roman" panose="02020603050405020304" pitchFamily="18" charset="0"/>
              </a:rPr>
              <a:t>Baumann, S., de Laat, K. (2012). Socially defunct: A comparative analysis of the underrepresentation of older women in advertising. </a:t>
            </a:r>
            <a:r>
              <a:rPr lang="en-GB" sz="1800" i="1" dirty="0">
                <a:effectLst/>
                <a:latin typeface="Times New Roman" panose="02020603050405020304" pitchFamily="18" charset="0"/>
                <a:ea typeface="Times New Roman" panose="02020603050405020304" pitchFamily="18" charset="0"/>
              </a:rPr>
              <a:t>Poetics, 40(6),</a:t>
            </a:r>
            <a:r>
              <a:rPr lang="en-GB" sz="1800" dirty="0">
                <a:effectLst/>
                <a:latin typeface="Times New Roman" panose="02020603050405020304" pitchFamily="18" charset="0"/>
                <a:ea typeface="Times New Roman" panose="02020603050405020304" pitchFamily="18" charset="0"/>
              </a:rPr>
              <a:t> 514-541. </a:t>
            </a:r>
            <a:r>
              <a:rPr lang="en-GB" sz="1800" dirty="0">
                <a:solidFill>
                  <a:srgbClr val="0563C1"/>
                </a:solidFill>
                <a:effectLst/>
                <a:latin typeface="Times New Roman" panose="02020603050405020304" pitchFamily="18" charset="0"/>
                <a:ea typeface="Times New Roman" panose="02020603050405020304" pitchFamily="18" charset="0"/>
                <a:hlinkClick r:id="rId3"/>
              </a:rPr>
              <a:t>https://doi.org/10.1016/j.poetic.2012.08.002</a:t>
            </a:r>
            <a:endParaRPr lang="en-GB"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err="1">
                <a:effectLst/>
                <a:latin typeface="Times New Roman" panose="02020603050405020304" pitchFamily="18" charset="0"/>
                <a:ea typeface="Times New Roman" panose="02020603050405020304" pitchFamily="18" charset="0"/>
              </a:rPr>
              <a:t>Busselle</a:t>
            </a:r>
            <a:r>
              <a:rPr lang="en-GB" sz="1800" dirty="0">
                <a:effectLst/>
                <a:latin typeface="Times New Roman" panose="02020603050405020304" pitchFamily="18" charset="0"/>
                <a:ea typeface="Times New Roman" panose="02020603050405020304" pitchFamily="18" charset="0"/>
              </a:rPr>
              <a:t>, R. W., &amp; Shrum, L. J. (2003). Media exposure and exemplar accessibility. </a:t>
            </a:r>
            <a:r>
              <a:rPr lang="en-GB" sz="1800" i="1" dirty="0">
                <a:effectLst/>
                <a:latin typeface="Times New Roman" panose="02020603050405020304" pitchFamily="18" charset="0"/>
                <a:ea typeface="Times New Roman" panose="02020603050405020304" pitchFamily="18" charset="0"/>
              </a:rPr>
              <a:t>Media Psychology, 5(3)</a:t>
            </a:r>
            <a:r>
              <a:rPr lang="en-GB" sz="1800" dirty="0">
                <a:effectLst/>
                <a:latin typeface="Times New Roman" panose="02020603050405020304" pitchFamily="18" charset="0"/>
                <a:ea typeface="Times New Roman" panose="02020603050405020304" pitchFamily="18" charset="0"/>
              </a:rPr>
              <a:t>, 255–282. </a:t>
            </a:r>
            <a:r>
              <a:rPr lang="en-GB" sz="1800" dirty="0">
                <a:solidFill>
                  <a:srgbClr val="1155CC"/>
                </a:solidFill>
                <a:effectLst/>
                <a:latin typeface="Times New Roman" panose="02020603050405020304" pitchFamily="18" charset="0"/>
                <a:ea typeface="Times New Roman" panose="02020603050405020304" pitchFamily="18" charset="0"/>
                <a:hlinkClick r:id="rId4"/>
              </a:rPr>
              <a:t>https://doi.org/10.1207/S1532785XMEP0503_02</a:t>
            </a:r>
            <a:endParaRPr lang="en-GB" sz="1800" dirty="0">
              <a:solidFill>
                <a:srgbClr val="1155CC"/>
              </a:solidFill>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effectLst/>
                <a:latin typeface="Times New Roman" panose="02020603050405020304" pitchFamily="18" charset="0"/>
                <a:ea typeface="Times New Roman" panose="02020603050405020304" pitchFamily="18" charset="0"/>
              </a:rPr>
              <a:t>Klein, H., &amp; </a:t>
            </a:r>
            <a:r>
              <a:rPr lang="en-GB" sz="1800" dirty="0" err="1">
                <a:effectLst/>
                <a:latin typeface="Times New Roman" panose="02020603050405020304" pitchFamily="18" charset="0"/>
                <a:ea typeface="Times New Roman" panose="02020603050405020304" pitchFamily="18" charset="0"/>
              </a:rPr>
              <a:t>Shiffman</a:t>
            </a:r>
            <a:r>
              <a:rPr lang="en-GB" sz="1800" dirty="0">
                <a:effectLst/>
                <a:latin typeface="Times New Roman" panose="02020603050405020304" pitchFamily="18" charset="0"/>
                <a:ea typeface="Times New Roman" panose="02020603050405020304" pitchFamily="18" charset="0"/>
              </a:rPr>
              <a:t>, K. S. (2009). Underrepresentation and symbolic annihilation of socially disenfranchised groups (“out groups”) in animated cartoons. </a:t>
            </a:r>
            <a:r>
              <a:rPr lang="en-GB" sz="1800" i="1" dirty="0">
                <a:effectLst/>
                <a:latin typeface="Times New Roman" panose="02020603050405020304" pitchFamily="18" charset="0"/>
                <a:ea typeface="Times New Roman" panose="02020603050405020304" pitchFamily="18" charset="0"/>
              </a:rPr>
              <a:t>Howard Journal of Communications, 20(1),</a:t>
            </a:r>
            <a:r>
              <a:rPr lang="en-GB" sz="1800" dirty="0">
                <a:effectLst/>
                <a:latin typeface="Times New Roman" panose="02020603050405020304" pitchFamily="18" charset="0"/>
                <a:ea typeface="Times New Roman" panose="02020603050405020304" pitchFamily="18" charset="0"/>
              </a:rPr>
              <a:t> 55-72. </a:t>
            </a:r>
            <a:r>
              <a:rPr lang="en-GB" sz="1800" dirty="0">
                <a:solidFill>
                  <a:srgbClr val="0563C1"/>
                </a:solidFill>
                <a:effectLst/>
                <a:latin typeface="Times New Roman" panose="02020603050405020304" pitchFamily="18" charset="0"/>
                <a:ea typeface="Times New Roman" panose="02020603050405020304" pitchFamily="18" charset="0"/>
                <a:hlinkClick r:id="rId5"/>
              </a:rPr>
              <a:t>https://doi.org/10.1080/10646170802665208</a:t>
            </a:r>
            <a:r>
              <a:rPr lang="en-GB" sz="1800" dirty="0">
                <a:effectLst/>
                <a:latin typeface="Times New Roman" panose="02020603050405020304" pitchFamily="18" charset="0"/>
                <a:ea typeface="Times New Roman" panose="02020603050405020304" pitchFamily="18" charset="0"/>
              </a:rPr>
              <a:t>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err="1">
                <a:effectLst/>
                <a:latin typeface="Times New Roman" panose="02020603050405020304" pitchFamily="18" charset="0"/>
                <a:ea typeface="Times New Roman" panose="02020603050405020304" pitchFamily="18" charset="0"/>
              </a:rPr>
              <a:t>Tortajada-Giménez</a:t>
            </a:r>
            <a:r>
              <a:rPr lang="en-GB" sz="1800" dirty="0">
                <a:effectLst/>
                <a:latin typeface="Times New Roman" panose="02020603050405020304" pitchFamily="18" charset="0"/>
                <a:ea typeface="Times New Roman" panose="02020603050405020304" pitchFamily="18" charset="0"/>
              </a:rPr>
              <a:t>, I., </a:t>
            </a:r>
            <a:r>
              <a:rPr lang="en-GB" sz="1800" dirty="0" err="1">
                <a:effectLst/>
                <a:latin typeface="Times New Roman" panose="02020603050405020304" pitchFamily="18" charset="0"/>
                <a:ea typeface="Times New Roman" panose="02020603050405020304" pitchFamily="18" charset="0"/>
              </a:rPr>
              <a:t>Araüna-Baró</a:t>
            </a:r>
            <a:r>
              <a:rPr lang="en-GB" sz="1800" dirty="0">
                <a:effectLst/>
                <a:latin typeface="Times New Roman" panose="02020603050405020304" pitchFamily="18" charset="0"/>
                <a:ea typeface="Times New Roman" panose="02020603050405020304" pitchFamily="18" charset="0"/>
              </a:rPr>
              <a:t>, N., &amp; Martínez-Martínez, I. (2013). Advertising stereotypes and gender representation in social networking sites. [</a:t>
            </a:r>
            <a:r>
              <a:rPr lang="en-GB" sz="1800" dirty="0" err="1">
                <a:effectLst/>
                <a:latin typeface="Times New Roman" panose="02020603050405020304" pitchFamily="18" charset="0"/>
                <a:ea typeface="Times New Roman" panose="02020603050405020304" pitchFamily="18" charset="0"/>
              </a:rPr>
              <a:t>Estereotipos</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publicitarios</a:t>
            </a:r>
            <a:r>
              <a:rPr lang="en-GB" sz="1800" dirty="0">
                <a:effectLst/>
                <a:latin typeface="Times New Roman" panose="02020603050405020304" pitchFamily="18" charset="0"/>
                <a:ea typeface="Times New Roman" panose="02020603050405020304" pitchFamily="18" charset="0"/>
              </a:rPr>
              <a:t> y </a:t>
            </a:r>
            <a:r>
              <a:rPr lang="en-GB" sz="1800" dirty="0" err="1">
                <a:effectLst/>
                <a:latin typeface="Times New Roman" panose="02020603050405020304" pitchFamily="18" charset="0"/>
                <a:ea typeface="Times New Roman" panose="02020603050405020304" pitchFamily="18" charset="0"/>
              </a:rPr>
              <a:t>representaciones</a:t>
            </a:r>
            <a:r>
              <a:rPr lang="en-GB" sz="1800" dirty="0">
                <a:effectLst/>
                <a:latin typeface="Times New Roman" panose="02020603050405020304" pitchFamily="18" charset="0"/>
                <a:ea typeface="Times New Roman" panose="02020603050405020304" pitchFamily="18" charset="0"/>
              </a:rPr>
              <a:t> de </a:t>
            </a:r>
            <a:r>
              <a:rPr lang="en-GB" sz="1800" dirty="0" err="1">
                <a:effectLst/>
                <a:latin typeface="Times New Roman" panose="02020603050405020304" pitchFamily="18" charset="0"/>
                <a:ea typeface="Times New Roman" panose="02020603050405020304" pitchFamily="18" charset="0"/>
              </a:rPr>
              <a:t>género</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en</a:t>
            </a:r>
            <a:r>
              <a:rPr lang="en-GB" sz="1800" dirty="0">
                <a:effectLst/>
                <a:latin typeface="Times New Roman" panose="02020603050405020304" pitchFamily="18" charset="0"/>
                <a:ea typeface="Times New Roman" panose="02020603050405020304" pitchFamily="18" charset="0"/>
              </a:rPr>
              <a:t> las redes </a:t>
            </a:r>
            <a:r>
              <a:rPr lang="en-GB" sz="1800" dirty="0" err="1">
                <a:effectLst/>
                <a:latin typeface="Times New Roman" panose="02020603050405020304" pitchFamily="18" charset="0"/>
                <a:ea typeface="Times New Roman" panose="02020603050405020304" pitchFamily="18" charset="0"/>
              </a:rPr>
              <a:t>sociales</a:t>
            </a:r>
            <a:r>
              <a:rPr lang="en-GB" sz="1800" dirty="0">
                <a:effectLst/>
                <a:latin typeface="Times New Roman" panose="02020603050405020304" pitchFamily="18" charset="0"/>
                <a:ea typeface="Times New Roman" panose="02020603050405020304" pitchFamily="18" charset="0"/>
              </a:rPr>
              <a:t>]. </a:t>
            </a:r>
            <a:r>
              <a:rPr lang="en-GB" sz="1800" i="1" dirty="0" err="1">
                <a:effectLst/>
                <a:latin typeface="Times New Roman" panose="02020603050405020304" pitchFamily="18" charset="0"/>
                <a:ea typeface="Times New Roman" panose="02020603050405020304" pitchFamily="18" charset="0"/>
              </a:rPr>
              <a:t>Comunicar</a:t>
            </a:r>
            <a:r>
              <a:rPr lang="en-GB" sz="1800" i="1" dirty="0">
                <a:effectLst/>
                <a:latin typeface="Times New Roman" panose="02020603050405020304" pitchFamily="18" charset="0"/>
                <a:ea typeface="Times New Roman" panose="02020603050405020304" pitchFamily="18" charset="0"/>
              </a:rPr>
              <a:t>, 41</a:t>
            </a:r>
            <a:r>
              <a:rPr lang="en-GB" sz="1800" dirty="0">
                <a:effectLst/>
                <a:latin typeface="Times New Roman" panose="02020603050405020304" pitchFamily="18" charset="0"/>
                <a:ea typeface="Times New Roman" panose="02020603050405020304" pitchFamily="18" charset="0"/>
              </a:rPr>
              <a:t>, 177-186. </a:t>
            </a:r>
            <a:r>
              <a:rPr lang="en-GB" sz="1800" dirty="0">
                <a:solidFill>
                  <a:srgbClr val="0563C1"/>
                </a:solidFill>
                <a:effectLst/>
                <a:latin typeface="Times New Roman" panose="02020603050405020304" pitchFamily="18" charset="0"/>
                <a:ea typeface="Times New Roman" panose="02020603050405020304" pitchFamily="18" charset="0"/>
                <a:hlinkClick r:id="rId6"/>
              </a:rPr>
              <a:t>https://doi.org/10.3916/C41-2013-17</a:t>
            </a:r>
            <a:r>
              <a:rPr lang="en-GB" sz="1800" dirty="0">
                <a:effectLst/>
                <a:latin typeface="Times New Roman" panose="02020603050405020304" pitchFamily="18" charset="0"/>
                <a:ea typeface="Times New Roman" panose="02020603050405020304" pitchFamily="18" charset="0"/>
              </a:rPr>
              <a:t>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err="1">
                <a:effectLst/>
                <a:latin typeface="Times New Roman" panose="02020603050405020304" pitchFamily="18" charset="0"/>
                <a:ea typeface="Times New Roman" panose="02020603050405020304" pitchFamily="18" charset="0"/>
              </a:rPr>
              <a:t>Tukachinsky</a:t>
            </a:r>
            <a:r>
              <a:rPr lang="en-GB" sz="1800" dirty="0">
                <a:effectLst/>
                <a:latin typeface="Times New Roman" panose="02020603050405020304" pitchFamily="18" charset="0"/>
                <a:ea typeface="Times New Roman" panose="02020603050405020304" pitchFamily="18" charset="0"/>
              </a:rPr>
              <a:t>, R., </a:t>
            </a:r>
            <a:r>
              <a:rPr lang="en-GB" sz="1800" dirty="0" err="1">
                <a:effectLst/>
                <a:latin typeface="Times New Roman" panose="02020603050405020304" pitchFamily="18" charset="0"/>
                <a:ea typeface="Times New Roman" panose="02020603050405020304" pitchFamily="18" charset="0"/>
              </a:rPr>
              <a:t>Mastro</a:t>
            </a:r>
            <a:r>
              <a:rPr lang="en-GB" sz="1800" dirty="0">
                <a:effectLst/>
                <a:latin typeface="Times New Roman" panose="02020603050405020304" pitchFamily="18" charset="0"/>
                <a:ea typeface="Times New Roman" panose="02020603050405020304" pitchFamily="18" charset="0"/>
              </a:rPr>
              <a:t>, D., &amp; </a:t>
            </a:r>
            <a:r>
              <a:rPr lang="en-GB" sz="1800" dirty="0" err="1">
                <a:effectLst/>
                <a:latin typeface="Times New Roman" panose="02020603050405020304" pitchFamily="18" charset="0"/>
                <a:ea typeface="Times New Roman" panose="02020603050405020304" pitchFamily="18" charset="0"/>
              </a:rPr>
              <a:t>Yarchi</a:t>
            </a:r>
            <a:r>
              <a:rPr lang="en-GB" sz="1800" dirty="0">
                <a:effectLst/>
                <a:latin typeface="Times New Roman" panose="02020603050405020304" pitchFamily="18" charset="0"/>
                <a:ea typeface="Times New Roman" panose="02020603050405020304" pitchFamily="18" charset="0"/>
              </a:rPr>
              <a:t>, M. (2017). The effect of prime-time television ethnic/racial stereotypes on Latino and black Americans: A longitudinal national level study. </a:t>
            </a:r>
            <a:r>
              <a:rPr lang="en-GB" sz="1800" i="1" dirty="0">
                <a:effectLst/>
                <a:latin typeface="Times New Roman" panose="02020603050405020304" pitchFamily="18" charset="0"/>
                <a:ea typeface="Times New Roman" panose="02020603050405020304" pitchFamily="18" charset="0"/>
              </a:rPr>
              <a:t>Journal of Broadcasting &amp; Electronic Media, 61(3),</a:t>
            </a:r>
            <a:r>
              <a:rPr lang="en-GB" sz="1800" dirty="0">
                <a:effectLst/>
                <a:latin typeface="Times New Roman" panose="02020603050405020304" pitchFamily="18" charset="0"/>
                <a:ea typeface="Times New Roman" panose="02020603050405020304" pitchFamily="18" charset="0"/>
              </a:rPr>
              <a:t> 538–556. </a:t>
            </a:r>
            <a:r>
              <a:rPr lang="en-GB" sz="1800" dirty="0">
                <a:solidFill>
                  <a:srgbClr val="0563C1"/>
                </a:solidFill>
                <a:effectLst/>
                <a:latin typeface="Times New Roman" panose="02020603050405020304" pitchFamily="18" charset="0"/>
                <a:ea typeface="Times New Roman" panose="02020603050405020304" pitchFamily="18" charset="0"/>
                <a:hlinkClick r:id="rId7"/>
              </a:rPr>
              <a:t>https://doi.org/10.1080/08838151.2017.1344669</a:t>
            </a:r>
            <a:r>
              <a:rPr lang="en-GB" sz="1800" dirty="0">
                <a:effectLst/>
                <a:latin typeface="Times New Roman" panose="02020603050405020304" pitchFamily="18" charset="0"/>
                <a:ea typeface="Times New Roman" panose="02020603050405020304" pitchFamily="18"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solidFill>
                <a:srgbClr val="1155CC"/>
              </a:solidFill>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a:p>
            <a:endParaRPr lang="en-GB" sz="1800" dirty="0">
              <a:effectLst/>
              <a:highlight>
                <a:srgbClr val="FFFFFF"/>
              </a:highligh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F30B53B-7F4E-40FB-AAE6-E7C7BDEEE7FA}" type="slidenum">
              <a:rPr lang="en-GB" smtClean="0"/>
              <a:t>10</a:t>
            </a:fld>
            <a:endParaRPr lang="en-GB"/>
          </a:p>
        </p:txBody>
      </p:sp>
    </p:spTree>
    <p:extLst>
      <p:ext uri="{BB962C8B-B14F-4D97-AF65-F5344CB8AC3E}">
        <p14:creationId xmlns:p14="http://schemas.microsoft.com/office/powerpoint/2010/main" val="2724544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B3638E8-58B3-4AB4-9A00-310F1F9B6269}" type="slidenum">
              <a:rPr lang="en-GB" smtClean="0"/>
              <a:t>13</a:t>
            </a:fld>
            <a:endParaRPr lang="en-GB"/>
          </a:p>
        </p:txBody>
      </p:sp>
    </p:spTree>
    <p:extLst>
      <p:ext uri="{BB962C8B-B14F-4D97-AF65-F5344CB8AC3E}">
        <p14:creationId xmlns:p14="http://schemas.microsoft.com/office/powerpoint/2010/main" val="4132001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11/06/2024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91194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11/06/2024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721352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11/06/2024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2863884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D83CE2-AA9D-4D88-9C25-D4D64F2EB499}" type="datetimeFigureOut">
              <a:rPr lang="en-GB" smtClean="0"/>
              <a:t>11/06/2024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085231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8D83CE2-AA9D-4D88-9C25-D4D64F2EB499}" type="datetimeFigureOut">
              <a:rPr lang="en-GB" smtClean="0"/>
              <a:t>11/06/2024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1144440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8D83CE2-AA9D-4D88-9C25-D4D64F2EB499}" type="datetimeFigureOut">
              <a:rPr lang="en-GB" smtClean="0"/>
              <a:t>11/06/2024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46903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8D83CE2-AA9D-4D88-9C25-D4D64F2EB499}" type="datetimeFigureOut">
              <a:rPr lang="en-GB" smtClean="0"/>
              <a:t>11/06/2024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2164610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8D83CE2-AA9D-4D88-9C25-D4D64F2EB499}" type="datetimeFigureOut">
              <a:rPr lang="en-GB" smtClean="0"/>
              <a:t>11/06/2024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4013952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83CE2-AA9D-4D88-9C25-D4D64F2EB499}" type="datetimeFigureOut">
              <a:rPr lang="en-GB" smtClean="0"/>
              <a:t>11/06/2024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373331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D83CE2-AA9D-4D88-9C25-D4D64F2EB499}" type="datetimeFigureOut">
              <a:rPr lang="en-GB" smtClean="0"/>
              <a:t>11/06/2024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525566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D83CE2-AA9D-4D88-9C25-D4D64F2EB499}" type="datetimeFigureOut">
              <a:rPr lang="en-GB" smtClean="0"/>
              <a:t>11/06/2024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82F3BF-C598-4A6A-B6A6-5C4E36901100}" type="slidenum">
              <a:rPr lang="en-GB" smtClean="0"/>
              <a:t>‹#›</a:t>
            </a:fld>
            <a:endParaRPr lang="en-GB"/>
          </a:p>
        </p:txBody>
      </p:sp>
    </p:spTree>
    <p:extLst>
      <p:ext uri="{BB962C8B-B14F-4D97-AF65-F5344CB8AC3E}">
        <p14:creationId xmlns:p14="http://schemas.microsoft.com/office/powerpoint/2010/main" val="2505257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D83CE2-AA9D-4D88-9C25-D4D64F2EB499}" type="datetimeFigureOut">
              <a:rPr lang="en-GB" smtClean="0"/>
              <a:t>11/06/2024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82F3BF-C598-4A6A-B6A6-5C4E36901100}" type="slidenum">
              <a:rPr lang="en-GB" smtClean="0"/>
              <a:t>‹#›</a:t>
            </a:fld>
            <a:endParaRPr lang="en-GB"/>
          </a:p>
        </p:txBody>
      </p:sp>
    </p:spTree>
    <p:extLst>
      <p:ext uri="{BB962C8B-B14F-4D97-AF65-F5344CB8AC3E}">
        <p14:creationId xmlns:p14="http://schemas.microsoft.com/office/powerpoint/2010/main" val="3623202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8.png"/><Relationship Id="rId7" Type="http://schemas.openxmlformats.org/officeDocument/2006/relationships/image" Target="../media/image15.png"/><Relationship Id="rId12"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image" Target="../media/image12.jpe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www.entrepreneur.com/slideshow/304571"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3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jpg"/></Relationships>
</file>

<file path=ppt/slides/_rels/slide46.xml.rels><?xml version="1.0" encoding="UTF-8" standalone="yes"?>
<Relationships xmlns="http://schemas.openxmlformats.org/package/2006/relationships"><Relationship Id="rId8" Type="http://schemas.openxmlformats.org/officeDocument/2006/relationships/image" Target="../media/image51.jpeg"/><Relationship Id="rId13" Type="http://schemas.openxmlformats.org/officeDocument/2006/relationships/image" Target="../media/image56.png"/><Relationship Id="rId3" Type="http://schemas.openxmlformats.org/officeDocument/2006/relationships/image" Target="../media/image46.jpeg"/><Relationship Id="rId7" Type="http://schemas.openxmlformats.org/officeDocument/2006/relationships/image" Target="../media/image50.jpeg"/><Relationship Id="rId12"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9.jpeg"/><Relationship Id="rId11" Type="http://schemas.openxmlformats.org/officeDocument/2006/relationships/image" Target="../media/image54.png"/><Relationship Id="rId5" Type="http://schemas.openxmlformats.org/officeDocument/2006/relationships/image" Target="../media/image48.jpeg"/><Relationship Id="rId10" Type="http://schemas.openxmlformats.org/officeDocument/2006/relationships/image" Target="../media/image53.png"/><Relationship Id="rId4" Type="http://schemas.openxmlformats.org/officeDocument/2006/relationships/image" Target="../media/image47.jpeg"/><Relationship Id="rId9"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edf.org.uk/" TargetMode="External"/><Relationship Id="rId2" Type="http://schemas.openxmlformats.org/officeDocument/2006/relationships/hyperlink" Target="http://www.equalityadvisoryservice.com/" TargetMode="External"/><Relationship Id="rId1" Type="http://schemas.openxmlformats.org/officeDocument/2006/relationships/slideLayout" Target="../slideLayouts/slideLayout2.xml"/><Relationship Id="rId5" Type="http://schemas.openxmlformats.org/officeDocument/2006/relationships/hyperlink" Target="http://www.gov.uk/government/policies/equality" TargetMode="External"/><Relationship Id="rId4" Type="http://schemas.openxmlformats.org/officeDocument/2006/relationships/hyperlink" Target="http://www.ecu.ac.uk/"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hyperlink" Target="mailto:kmckenzie@lincoln.ac.uk" TargetMode="External"/><Relationship Id="rId2" Type="http://schemas.openxmlformats.org/officeDocument/2006/relationships/hyperlink" Target="https://orcid.org/0000-0002-9525-0218" TargetMode="Externa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Conundrum?</a:t>
            </a:r>
          </a:p>
        </p:txBody>
      </p:sp>
      <p:sp>
        <p:nvSpPr>
          <p:cNvPr id="3" name="Content Placeholder 2"/>
          <p:cNvSpPr>
            <a:spLocks noGrp="1"/>
          </p:cNvSpPr>
          <p:nvPr>
            <p:ph idx="1"/>
          </p:nvPr>
        </p:nvSpPr>
        <p:spPr/>
        <p:txBody>
          <a:bodyPr/>
          <a:lstStyle/>
          <a:p>
            <a:pPr marL="0" indent="0">
              <a:buNone/>
            </a:pPr>
            <a:r>
              <a:rPr lang="en-GB" dirty="0"/>
              <a:t>A young boy and his father are taking a walk when they are hit by a car. The father is killed instantly, and the young boy is flown to the nearest trauma centre.</a:t>
            </a:r>
          </a:p>
          <a:p>
            <a:pPr marL="0" indent="0">
              <a:buNone/>
            </a:pPr>
            <a:endParaRPr lang="en-GB" sz="1200" dirty="0"/>
          </a:p>
          <a:p>
            <a:pPr marL="0" indent="0">
              <a:buNone/>
            </a:pPr>
            <a:r>
              <a:rPr lang="en-GB" dirty="0"/>
              <a:t>The surgeon enters the operating theatre, sees the boy and says </a:t>
            </a:r>
            <a:r>
              <a:rPr lang="en-GB" i="1" dirty="0"/>
              <a:t>“I can’t operate on him – he’s my son!”</a:t>
            </a:r>
          </a:p>
          <a:p>
            <a:endParaRPr lang="en-GB" dirty="0"/>
          </a:p>
        </p:txBody>
      </p:sp>
      <p:pic>
        <p:nvPicPr>
          <p:cNvPr id="4" name="Picture 3" descr="Decorative image of a stainless steel surgeon's scalpel "/>
          <p:cNvPicPr>
            <a:picLocks noChangeAspect="1"/>
          </p:cNvPicPr>
          <p:nvPr/>
        </p:nvPicPr>
        <p:blipFill>
          <a:blip r:embed="rId3">
            <a:clrChange>
              <a:clrFrom>
                <a:srgbClr val="FFFFFF"/>
              </a:clrFrom>
              <a:clrTo>
                <a:srgbClr val="FFFFFF">
                  <a:alpha val="0"/>
                </a:srgbClr>
              </a:clrTo>
            </a:clrChange>
          </a:blip>
          <a:stretch>
            <a:fillRect/>
          </a:stretch>
        </p:blipFill>
        <p:spPr>
          <a:xfrm>
            <a:off x="7990900" y="4230622"/>
            <a:ext cx="2439866" cy="2439866"/>
          </a:xfrm>
          <a:prstGeom prst="rect">
            <a:avLst/>
          </a:prstGeom>
        </p:spPr>
      </p:pic>
    </p:spTree>
    <p:extLst>
      <p:ext uri="{BB962C8B-B14F-4D97-AF65-F5344CB8AC3E}">
        <p14:creationId xmlns:p14="http://schemas.microsoft.com/office/powerpoint/2010/main" val="264610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Unconscious Bias? </a:t>
            </a:r>
            <a:r>
              <a:rPr lang="en-GB" dirty="0">
                <a:solidFill>
                  <a:srgbClr val="F8F8F8"/>
                </a:solidFill>
              </a:rPr>
              <a:t>Slide B</a:t>
            </a:r>
          </a:p>
        </p:txBody>
      </p:sp>
      <p:sp>
        <p:nvSpPr>
          <p:cNvPr id="3" name="Content Placeholder 2"/>
          <p:cNvSpPr>
            <a:spLocks noGrp="1"/>
          </p:cNvSpPr>
          <p:nvPr>
            <p:ph idx="1"/>
          </p:nvPr>
        </p:nvSpPr>
        <p:spPr/>
        <p:txBody>
          <a:bodyPr>
            <a:normAutofit/>
          </a:bodyPr>
          <a:lstStyle/>
          <a:p>
            <a:pPr>
              <a:spcAft>
                <a:spcPts val="1200"/>
              </a:spcAft>
            </a:pPr>
            <a:r>
              <a:rPr lang="en-GB" dirty="0"/>
              <a:t>Formed outside of our conscious awareness </a:t>
            </a:r>
          </a:p>
          <a:p>
            <a:pPr>
              <a:spcAft>
                <a:spcPts val="1200"/>
              </a:spcAft>
            </a:pPr>
            <a:r>
              <a:rPr lang="en-GB" dirty="0"/>
              <a:t>We may not be aware of these views and opinions, or be aware of their full impact and implications</a:t>
            </a:r>
          </a:p>
          <a:p>
            <a:pPr>
              <a:spcAft>
                <a:spcPts val="1200"/>
              </a:spcAft>
            </a:pPr>
            <a:r>
              <a:rPr lang="en-GB" dirty="0"/>
              <a:t>Far more prevalent than conscious prejudice </a:t>
            </a:r>
          </a:p>
          <a:p>
            <a:pPr lvl="1">
              <a:spcAft>
                <a:spcPts val="1200"/>
              </a:spcAft>
              <a:buFont typeface="Calibri" panose="020F0502020204030204" pitchFamily="34" charset="0"/>
              <a:buChar char="–"/>
            </a:pPr>
            <a:r>
              <a:rPr lang="en-GB" dirty="0"/>
              <a:t>often incompatible with one’s conscious values</a:t>
            </a:r>
          </a:p>
          <a:p>
            <a:pPr>
              <a:spcAft>
                <a:spcPts val="1200"/>
              </a:spcAft>
            </a:pPr>
            <a:r>
              <a:rPr lang="en-GB" dirty="0"/>
              <a:t>Influenced by our </a:t>
            </a:r>
            <a:r>
              <a:rPr lang="en-GB" b="1" dirty="0"/>
              <a:t>background</a:t>
            </a:r>
            <a:r>
              <a:rPr lang="en-GB" dirty="0"/>
              <a:t>, </a:t>
            </a:r>
            <a:r>
              <a:rPr lang="en-GB" b="1" dirty="0"/>
              <a:t>cultural          environment</a:t>
            </a:r>
            <a:r>
              <a:rPr lang="en-GB" dirty="0"/>
              <a:t> and </a:t>
            </a:r>
            <a:r>
              <a:rPr lang="en-GB" b="1" dirty="0"/>
              <a:t>personal experiences*</a:t>
            </a:r>
            <a:endParaRPr lang="en-GB" dirty="0"/>
          </a:p>
          <a:p>
            <a:pPr marL="0" indent="0">
              <a:buNone/>
            </a:pPr>
            <a:endParaRPr lang="en-GB" dirty="0"/>
          </a:p>
        </p:txBody>
      </p:sp>
      <p:pic>
        <p:nvPicPr>
          <p:cNvPr id="4098" name="Picture 2" descr="Decorative image of a blue silhouetted head with cogs inside, and a cloud of blue circles above the hear, containing symbols that depict science, art, music, mathematics and geograph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6922" y="3705855"/>
            <a:ext cx="2935467" cy="3152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42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Unconscious Bias? </a:t>
            </a:r>
            <a:r>
              <a:rPr lang="en-GB" dirty="0">
                <a:solidFill>
                  <a:srgbClr val="F8F8F8"/>
                </a:solidFill>
              </a:rPr>
              <a:t>Slide C</a:t>
            </a:r>
            <a:endParaRPr lang="en-GB" dirty="0">
              <a:solidFill>
                <a:schemeClr val="accent1">
                  <a:lumMod val="50000"/>
                </a:schemeClr>
              </a:solidFill>
            </a:endParaRPr>
          </a:p>
        </p:txBody>
      </p:sp>
      <p:sp>
        <p:nvSpPr>
          <p:cNvPr id="3" name="Content Placeholder 2"/>
          <p:cNvSpPr>
            <a:spLocks noGrp="1"/>
          </p:cNvSpPr>
          <p:nvPr>
            <p:ph idx="1"/>
          </p:nvPr>
        </p:nvSpPr>
        <p:spPr/>
        <p:txBody>
          <a:bodyPr>
            <a:normAutofit/>
          </a:bodyPr>
          <a:lstStyle/>
          <a:p>
            <a:pPr>
              <a:spcAft>
                <a:spcPts val="1200"/>
              </a:spcAft>
            </a:pPr>
            <a:r>
              <a:rPr lang="en-GB" dirty="0"/>
              <a:t>Such</a:t>
            </a:r>
            <a:r>
              <a:rPr lang="en-GB" b="1" dirty="0"/>
              <a:t> </a:t>
            </a:r>
            <a:r>
              <a:rPr lang="en-GB" dirty="0"/>
              <a:t>biases stem from the tendency to organize social worlds by categorising</a:t>
            </a:r>
          </a:p>
          <a:p>
            <a:pPr lvl="1">
              <a:spcAft>
                <a:spcPts val="1200"/>
              </a:spcAft>
              <a:buFont typeface="Calibri" panose="020F0502020204030204" pitchFamily="34" charset="0"/>
              <a:buChar char="–"/>
            </a:pPr>
            <a:r>
              <a:rPr lang="en-GB" dirty="0"/>
              <a:t>useful when making quick judgments or assessments</a:t>
            </a:r>
          </a:p>
          <a:p>
            <a:pPr>
              <a:spcAft>
                <a:spcPts val="1200"/>
              </a:spcAft>
            </a:pPr>
            <a:r>
              <a:rPr lang="en-GB" dirty="0"/>
              <a:t>Certain scenarios can activate unconscious attitudes and beliefs</a:t>
            </a:r>
          </a:p>
          <a:p>
            <a:pPr lvl="1">
              <a:spcAft>
                <a:spcPts val="1200"/>
              </a:spcAft>
              <a:buFont typeface="Calibri" panose="020F0502020204030204" pitchFamily="34" charset="0"/>
              <a:buChar char="–"/>
            </a:pPr>
            <a:r>
              <a:rPr lang="en-GB" dirty="0"/>
              <a:t>e.g. biases may be more prevalent when multi-tasking or                                    working under time pressure</a:t>
            </a:r>
          </a:p>
        </p:txBody>
      </p:sp>
      <p:pic>
        <p:nvPicPr>
          <p:cNvPr id="3074" name="Picture 2" descr="Decorative image of a stainless steel analogue stop-watch"/>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88342" y="4204550"/>
            <a:ext cx="2064633" cy="210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634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C183D7F6-B498-43B3-948B-1728B52AA6E4}">
                <adec:decorative xmlns:adec="http://schemas.microsoft.com/office/drawing/2017/decorative" val="1"/>
              </a:ext>
            </a:extLst>
          </p:cNvPr>
          <p:cNvGrpSpPr/>
          <p:nvPr/>
        </p:nvGrpSpPr>
        <p:grpSpPr>
          <a:xfrm>
            <a:off x="9330838" y="3291727"/>
            <a:ext cx="2932234" cy="3217984"/>
            <a:chOff x="9259766" y="3370385"/>
            <a:chExt cx="2932234" cy="3217984"/>
          </a:xfrm>
        </p:grpSpPr>
        <p:pic>
          <p:nvPicPr>
            <p:cNvPr id="6" name="Picture 5" descr="Decorative image of an Erlenmeyer or conical flask"/>
            <p:cNvPicPr>
              <a:picLocks noChangeAspect="1"/>
            </p:cNvPicPr>
            <p:nvPr/>
          </p:nvPicPr>
          <p:blipFill>
            <a:blip r:embed="rId2">
              <a:clrChange>
                <a:clrFrom>
                  <a:srgbClr val="FFFFFF"/>
                </a:clrFrom>
                <a:clrTo>
                  <a:srgbClr val="FFFFFF">
                    <a:alpha val="0"/>
                  </a:srgbClr>
                </a:clrTo>
              </a:clrChange>
            </a:blip>
            <a:stretch>
              <a:fillRect/>
            </a:stretch>
          </p:blipFill>
          <p:spPr>
            <a:xfrm>
              <a:off x="9259766" y="3370385"/>
              <a:ext cx="2932234" cy="2932234"/>
            </a:xfrm>
            <a:prstGeom prst="rect">
              <a:avLst/>
            </a:prstGeom>
          </p:spPr>
        </p:pic>
        <p:sp>
          <p:nvSpPr>
            <p:cNvPr id="4" name="Rectangle 3"/>
            <p:cNvSpPr/>
            <p:nvPr/>
          </p:nvSpPr>
          <p:spPr>
            <a:xfrm>
              <a:off x="9615191" y="3692769"/>
              <a:ext cx="2215661" cy="2895600"/>
            </a:xfrm>
            <a:prstGeom prst="rect">
              <a:avLst/>
            </a:prstGeom>
            <a:noFill/>
            <a:ln w="762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 name="Title 1"/>
          <p:cNvSpPr>
            <a:spLocks noGrp="1"/>
          </p:cNvSpPr>
          <p:nvPr>
            <p:ph type="ctrTitle"/>
          </p:nvPr>
        </p:nvSpPr>
        <p:spPr>
          <a:xfrm>
            <a:off x="1652955" y="502139"/>
            <a:ext cx="9144000" cy="2387600"/>
          </a:xfrm>
        </p:spPr>
        <p:txBody>
          <a:bodyPr/>
          <a:lstStyle/>
          <a:p>
            <a:r>
              <a:rPr lang="en-GB" dirty="0">
                <a:solidFill>
                  <a:schemeClr val="accent1">
                    <a:lumMod val="50000"/>
                  </a:schemeClr>
                </a:solidFill>
              </a:rPr>
              <a:t>Chemistry Professor?</a:t>
            </a:r>
          </a:p>
        </p:txBody>
      </p:sp>
      <p:sp>
        <p:nvSpPr>
          <p:cNvPr id="3" name="TextBox 2"/>
          <p:cNvSpPr txBox="1"/>
          <p:nvPr/>
        </p:nvSpPr>
        <p:spPr>
          <a:xfrm>
            <a:off x="2063262" y="3106615"/>
            <a:ext cx="7948245" cy="2554545"/>
          </a:xfrm>
          <a:prstGeom prst="rect">
            <a:avLst/>
          </a:prstGeom>
          <a:noFill/>
        </p:spPr>
        <p:txBody>
          <a:bodyPr wrap="square" rtlCol="0">
            <a:spAutoFit/>
          </a:bodyPr>
          <a:lstStyle/>
          <a:p>
            <a:pPr algn="ctr"/>
            <a:r>
              <a:rPr lang="en-GB" sz="3200" dirty="0"/>
              <a:t>Please carefully examine the pictures on the next slide and decide between you which of these people is a Professor of Chemistry.</a:t>
            </a:r>
          </a:p>
          <a:p>
            <a:pPr algn="ctr"/>
            <a:endParaRPr lang="en-GB" sz="3200" dirty="0"/>
          </a:p>
          <a:p>
            <a:pPr algn="ctr"/>
            <a:r>
              <a:rPr lang="en-GB" sz="3200" dirty="0"/>
              <a:t>Be prepared to justify your answer! </a:t>
            </a:r>
          </a:p>
        </p:txBody>
      </p:sp>
    </p:spTree>
    <p:extLst>
      <p:ext uri="{BB962C8B-B14F-4D97-AF65-F5344CB8AC3E}">
        <p14:creationId xmlns:p14="http://schemas.microsoft.com/office/powerpoint/2010/main" val="619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50D55-42AC-366F-D5A5-5A43FE9D8E1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Which of these Individuals is a Chemistry Professor?</a:t>
            </a:r>
          </a:p>
        </p:txBody>
      </p:sp>
      <p:pic>
        <p:nvPicPr>
          <p:cNvPr id="1026" name="Picture 2" descr="Photographs of 10 individuals. Six of these individuals can be read as feminine. Two of these individuals are older adults with white hair. Three of the women and two of the men are BIPOC.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451" y="383341"/>
            <a:ext cx="1737360" cy="24298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Photographs of 10 individuals. Six of these individuals can be read as feminine. Two of these individuals are older adults with white hair. Three of the women and two of the men are BIPOC. "/>
          <p:cNvPicPr>
            <a:picLocks noChangeAspect="1"/>
          </p:cNvPicPr>
          <p:nvPr/>
        </p:nvPicPr>
        <p:blipFill>
          <a:blip r:embed="rId4"/>
          <a:stretch>
            <a:fillRect/>
          </a:stretch>
        </p:blipFill>
        <p:spPr>
          <a:xfrm>
            <a:off x="2838915" y="383341"/>
            <a:ext cx="1624176" cy="2436264"/>
          </a:xfrm>
          <a:prstGeom prst="rect">
            <a:avLst/>
          </a:prstGeom>
        </p:spPr>
      </p:pic>
      <p:pic>
        <p:nvPicPr>
          <p:cNvPr id="6" name="Content Placeholder 5" descr="Photographs of 10 individuals. Six of these individuals can be read as feminine. Two of these individuals are older adults with white hair. Three of the women and two of the men are BIPOC. ">
            <a:extLst>
              <a:ext uri="{C183D7F6-B498-43B3-948B-1728B52AA6E4}">
                <adec:decorative xmlns:adec="http://schemas.microsoft.com/office/drawing/2017/decorative" val="0"/>
              </a:ext>
            </a:extLst>
          </p:cNvPr>
          <p:cNvPicPr>
            <a:picLocks noGrp="1" noChangeAspect="1"/>
          </p:cNvPicPr>
          <p:nvPr>
            <p:ph idx="1"/>
          </p:nvPr>
        </p:nvPicPr>
        <p:blipFill>
          <a:blip r:embed="rId5"/>
          <a:stretch>
            <a:fillRect/>
          </a:stretch>
        </p:blipFill>
        <p:spPr>
          <a:xfrm>
            <a:off x="4782462" y="170894"/>
            <a:ext cx="2607553" cy="2290999"/>
          </a:xfrm>
          <a:prstGeom prst="rect">
            <a:avLst/>
          </a:prstGeom>
        </p:spPr>
      </p:pic>
      <p:pic>
        <p:nvPicPr>
          <p:cNvPr id="12" name="Picture 11" descr="Photographs of 10 individuals. Six of these individuals can be read as feminine. Two of these individuals are older adults with white hair. Three of the women and two of the men are BIPOC. "/>
          <p:cNvPicPr>
            <a:picLocks noChangeAspect="1"/>
          </p:cNvPicPr>
          <p:nvPr/>
        </p:nvPicPr>
        <p:blipFill>
          <a:blip r:embed="rId6">
            <a:clrChange>
              <a:clrFrom>
                <a:srgbClr val="82C214"/>
              </a:clrFrom>
              <a:clrTo>
                <a:srgbClr val="82C214">
                  <a:alpha val="0"/>
                </a:srgbClr>
              </a:clrTo>
            </a:clrChange>
          </a:blip>
          <a:stretch>
            <a:fillRect/>
          </a:stretch>
        </p:blipFill>
        <p:spPr>
          <a:xfrm>
            <a:off x="7577850" y="340507"/>
            <a:ext cx="1945764" cy="2365210"/>
          </a:xfrm>
          <a:prstGeom prst="rect">
            <a:avLst/>
          </a:prstGeom>
        </p:spPr>
      </p:pic>
      <p:pic>
        <p:nvPicPr>
          <p:cNvPr id="10" name="Picture 9" descr="Photographs of 10 individuals. Six of these individuals can be read as feminine. Two of these individuals are older adults with white hair. Three of the women and two of the men are BIPOC. "/>
          <p:cNvPicPr>
            <a:picLocks noChangeAspect="1"/>
          </p:cNvPicPr>
          <p:nvPr/>
        </p:nvPicPr>
        <p:blipFill>
          <a:blip r:embed="rId7"/>
          <a:stretch>
            <a:fillRect/>
          </a:stretch>
        </p:blipFill>
        <p:spPr>
          <a:xfrm>
            <a:off x="9746750" y="340507"/>
            <a:ext cx="1999364" cy="1999364"/>
          </a:xfrm>
          <a:prstGeom prst="rect">
            <a:avLst/>
          </a:prstGeom>
        </p:spPr>
      </p:pic>
      <p:pic>
        <p:nvPicPr>
          <p:cNvPr id="14" name="Picture 13" descr="Photographs of 10 individuals. Six of these individuals can be read as feminine. Two of these individuals are older adults with white hair. Three of the women and two of the men are BIPOC. "/>
          <p:cNvPicPr>
            <a:picLocks noChangeAspect="1"/>
          </p:cNvPicPr>
          <p:nvPr/>
        </p:nvPicPr>
        <p:blipFill>
          <a:blip r:embed="rId8"/>
          <a:stretch>
            <a:fillRect/>
          </a:stretch>
        </p:blipFill>
        <p:spPr>
          <a:xfrm>
            <a:off x="435809" y="3429130"/>
            <a:ext cx="2075629" cy="2427636"/>
          </a:xfrm>
          <a:prstGeom prst="rect">
            <a:avLst/>
          </a:prstGeom>
        </p:spPr>
      </p:pic>
      <p:pic>
        <p:nvPicPr>
          <p:cNvPr id="17" name="Picture 16" descr="Photographs of 10 individuals. Six of these individuals can be read as feminine. Two of these individuals are older adults with white hair. Three of the women and two of the men are BIPOC. "/>
          <p:cNvPicPr>
            <a:picLocks noChangeAspect="1"/>
          </p:cNvPicPr>
          <p:nvPr/>
        </p:nvPicPr>
        <p:blipFill>
          <a:blip r:embed="rId9"/>
          <a:stretch>
            <a:fillRect/>
          </a:stretch>
        </p:blipFill>
        <p:spPr>
          <a:xfrm>
            <a:off x="2753821" y="3432873"/>
            <a:ext cx="2187053" cy="2768422"/>
          </a:xfrm>
          <a:prstGeom prst="rect">
            <a:avLst/>
          </a:prstGeom>
        </p:spPr>
      </p:pic>
      <p:sp>
        <p:nvSpPr>
          <p:cNvPr id="28" name="TextBox 27">
            <a:extLst>
              <a:ext uri="{C183D7F6-B498-43B3-948B-1728B52AA6E4}">
                <adec:decorative xmlns:adec="http://schemas.microsoft.com/office/drawing/2017/decorative" val="1"/>
              </a:ext>
            </a:extLst>
          </p:cNvPr>
          <p:cNvSpPr txBox="1"/>
          <p:nvPr/>
        </p:nvSpPr>
        <p:spPr>
          <a:xfrm>
            <a:off x="2606003" y="6037318"/>
            <a:ext cx="2391263" cy="523220"/>
          </a:xfrm>
          <a:prstGeom prst="rect">
            <a:avLst/>
          </a:prstGeom>
          <a:solidFill>
            <a:schemeClr val="bg1"/>
          </a:solidFill>
        </p:spPr>
        <p:txBody>
          <a:bodyPr wrap="square" rtlCol="0">
            <a:spAutoFit/>
          </a:bodyPr>
          <a:lstStyle/>
          <a:p>
            <a:pPr algn="ctr"/>
            <a:r>
              <a:rPr lang="en-GB" sz="1400" dirty="0"/>
              <a:t>Professor Nava Ashraf</a:t>
            </a:r>
          </a:p>
          <a:p>
            <a:pPr algn="ctr"/>
            <a:r>
              <a:rPr lang="en-GB" sz="1400" dirty="0"/>
              <a:t>London School of Economics</a:t>
            </a:r>
          </a:p>
        </p:txBody>
      </p:sp>
      <p:pic>
        <p:nvPicPr>
          <p:cNvPr id="20" name="Picture 19" descr="Photographs of 10 individuals. Six of these individuals can be read as feminine. Two of these individuals are older adults with white hair. Three of the women and two of the men are BIPOC. "/>
          <p:cNvPicPr>
            <a:picLocks noChangeAspect="1"/>
          </p:cNvPicPr>
          <p:nvPr/>
        </p:nvPicPr>
        <p:blipFill>
          <a:blip r:embed="rId10"/>
          <a:stretch>
            <a:fillRect/>
          </a:stretch>
        </p:blipFill>
        <p:spPr>
          <a:xfrm>
            <a:off x="5129027" y="3177171"/>
            <a:ext cx="1914422" cy="2860147"/>
          </a:xfrm>
          <a:prstGeom prst="rect">
            <a:avLst/>
          </a:prstGeom>
        </p:spPr>
      </p:pic>
      <p:pic>
        <p:nvPicPr>
          <p:cNvPr id="5" name="Picture 4" descr="Photographs of 10 individuals. Six of these individuals can be read as feminine. Two of these individuals are older adults with white hair. Three of the women and two of the men are BIPOC. "/>
          <p:cNvPicPr>
            <a:picLocks noChangeAspect="1"/>
          </p:cNvPicPr>
          <p:nvPr/>
        </p:nvPicPr>
        <p:blipFill>
          <a:blip r:embed="rId11"/>
          <a:stretch>
            <a:fillRect/>
          </a:stretch>
        </p:blipFill>
        <p:spPr>
          <a:xfrm>
            <a:off x="7120382" y="3408451"/>
            <a:ext cx="2562075" cy="2448315"/>
          </a:xfrm>
          <a:prstGeom prst="rect">
            <a:avLst/>
          </a:prstGeom>
        </p:spPr>
      </p:pic>
      <p:pic>
        <p:nvPicPr>
          <p:cNvPr id="24" name="Picture 23" descr="Photographs of 10 individuals. Six of these individuals can be read as feminine. Two of these individuals are older adults with white hair. Three of the women and two of the men are BIPOC. "/>
          <p:cNvPicPr>
            <a:picLocks noChangeAspect="1"/>
          </p:cNvPicPr>
          <p:nvPr/>
        </p:nvPicPr>
        <p:blipFill>
          <a:blip r:embed="rId12"/>
          <a:stretch>
            <a:fillRect/>
          </a:stretch>
        </p:blipFill>
        <p:spPr>
          <a:xfrm>
            <a:off x="9568572" y="3465793"/>
            <a:ext cx="2365695" cy="2365695"/>
          </a:xfrm>
          <a:prstGeom prst="rect">
            <a:avLst/>
          </a:prstGeom>
        </p:spPr>
      </p:pic>
      <p:sp>
        <p:nvSpPr>
          <p:cNvPr id="22" name="Rectangle 21">
            <a:extLst>
              <a:ext uri="{C183D7F6-B498-43B3-948B-1728B52AA6E4}">
                <adec:decorative xmlns:adec="http://schemas.microsoft.com/office/drawing/2017/decorative" val="1"/>
              </a:ext>
            </a:extLst>
          </p:cNvPr>
          <p:cNvSpPr/>
          <p:nvPr/>
        </p:nvSpPr>
        <p:spPr>
          <a:xfrm>
            <a:off x="7120382" y="3429130"/>
            <a:ext cx="174605" cy="3335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C183D7F6-B498-43B3-948B-1728B52AA6E4}">
                <adec:decorative xmlns:adec="http://schemas.microsoft.com/office/drawing/2017/decorative" val="1"/>
              </a:ext>
            </a:extLst>
          </p:cNvPr>
          <p:cNvSpPr/>
          <p:nvPr/>
        </p:nvSpPr>
        <p:spPr>
          <a:xfrm>
            <a:off x="216361" y="2330297"/>
            <a:ext cx="11529753" cy="113549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C183D7F6-B498-43B3-948B-1728B52AA6E4}">
                <adec:decorative xmlns:adec="http://schemas.microsoft.com/office/drawing/2017/decorative" val="1"/>
              </a:ext>
            </a:extLst>
          </p:cNvPr>
          <p:cNvSpPr/>
          <p:nvPr/>
        </p:nvSpPr>
        <p:spPr>
          <a:xfrm>
            <a:off x="9523614" y="3429131"/>
            <a:ext cx="235776" cy="3335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C183D7F6-B498-43B3-948B-1728B52AA6E4}">
                <adec:decorative xmlns:adec="http://schemas.microsoft.com/office/drawing/2017/decorative" val="1"/>
              </a:ext>
            </a:extLst>
          </p:cNvPr>
          <p:cNvSpPr/>
          <p:nvPr/>
        </p:nvSpPr>
        <p:spPr>
          <a:xfrm>
            <a:off x="152065" y="5835792"/>
            <a:ext cx="11529753" cy="967237"/>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C183D7F6-B498-43B3-948B-1728B52AA6E4}">
                <adec:decorative xmlns:adec="http://schemas.microsoft.com/office/drawing/2017/decorative" val="1"/>
              </a:ext>
            </a:extLst>
          </p:cNvPr>
          <p:cNvSpPr/>
          <p:nvPr/>
        </p:nvSpPr>
        <p:spPr>
          <a:xfrm>
            <a:off x="11752083" y="3064506"/>
            <a:ext cx="235776" cy="333508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p:cNvSpPr txBox="1"/>
          <p:nvPr/>
        </p:nvSpPr>
        <p:spPr>
          <a:xfrm>
            <a:off x="435809" y="2461893"/>
            <a:ext cx="11310305" cy="369332"/>
          </a:xfrm>
          <a:prstGeom prst="rect">
            <a:avLst/>
          </a:prstGeom>
          <a:noFill/>
        </p:spPr>
        <p:txBody>
          <a:bodyPr wrap="square" rtlCol="0">
            <a:spAutoFit/>
          </a:bodyPr>
          <a:lstStyle/>
          <a:p>
            <a:r>
              <a:rPr lang="en-GB" dirty="0"/>
              <a:t>             A			     B			 C		            D		                   E</a:t>
            </a:r>
          </a:p>
        </p:txBody>
      </p:sp>
      <p:sp>
        <p:nvSpPr>
          <p:cNvPr id="21" name="TextBox 20"/>
          <p:cNvSpPr txBox="1"/>
          <p:nvPr/>
        </p:nvSpPr>
        <p:spPr>
          <a:xfrm>
            <a:off x="472802" y="6060062"/>
            <a:ext cx="11310305" cy="369332"/>
          </a:xfrm>
          <a:prstGeom prst="rect">
            <a:avLst/>
          </a:prstGeom>
          <a:noFill/>
        </p:spPr>
        <p:txBody>
          <a:bodyPr wrap="square" rtlCol="0">
            <a:spAutoFit/>
          </a:bodyPr>
          <a:lstStyle/>
          <a:p>
            <a:r>
              <a:rPr lang="en-GB" dirty="0"/>
              <a:t>             F			     G			 H		            I		                      J</a:t>
            </a:r>
          </a:p>
        </p:txBody>
      </p:sp>
    </p:spTree>
    <p:extLst>
      <p:ext uri="{BB962C8B-B14F-4D97-AF65-F5344CB8AC3E}">
        <p14:creationId xmlns:p14="http://schemas.microsoft.com/office/powerpoint/2010/main" val="2273226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DAF51-AAD6-1911-42C9-0FAD666E7C6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All of these individuals are Chemistry Professors…</a:t>
            </a:r>
          </a:p>
        </p:txBody>
      </p:sp>
      <p:pic>
        <p:nvPicPr>
          <p:cNvPr id="1026" name="Picture 2" descr="Professor Sir Martyn Poliakoff, University of Nottingh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451" y="395698"/>
            <a:ext cx="1737360" cy="24298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Professor Nazira Karodia, University of Wolverhampton&#10;"/>
          <p:cNvPicPr>
            <a:picLocks noChangeAspect="1"/>
          </p:cNvPicPr>
          <p:nvPr/>
        </p:nvPicPr>
        <p:blipFill>
          <a:blip r:embed="rId4"/>
          <a:stretch>
            <a:fillRect/>
          </a:stretch>
        </p:blipFill>
        <p:spPr>
          <a:xfrm>
            <a:off x="2838915" y="383341"/>
            <a:ext cx="1624176" cy="2436264"/>
          </a:xfrm>
          <a:prstGeom prst="rect">
            <a:avLst/>
          </a:prstGeom>
        </p:spPr>
      </p:pic>
      <p:pic>
        <p:nvPicPr>
          <p:cNvPr id="6" name="Content Placeholder 5" descr="Professor Belinda Colston, University of Lincoln"/>
          <p:cNvPicPr>
            <a:picLocks noGrp="1" noChangeAspect="1"/>
          </p:cNvPicPr>
          <p:nvPr>
            <p:ph idx="1"/>
          </p:nvPr>
        </p:nvPicPr>
        <p:blipFill>
          <a:blip r:embed="rId5">
            <a:clrChange>
              <a:clrFrom>
                <a:srgbClr val="FFFFFF"/>
              </a:clrFrom>
              <a:clrTo>
                <a:srgbClr val="FFFFFF">
                  <a:alpha val="0"/>
                </a:srgbClr>
              </a:clrTo>
            </a:clrChange>
          </a:blip>
          <a:stretch>
            <a:fillRect/>
          </a:stretch>
        </p:blipFill>
        <p:spPr>
          <a:xfrm>
            <a:off x="4782462" y="170894"/>
            <a:ext cx="2607553" cy="2290999"/>
          </a:xfrm>
          <a:prstGeom prst="rect">
            <a:avLst/>
          </a:prstGeom>
        </p:spPr>
      </p:pic>
      <p:pic>
        <p:nvPicPr>
          <p:cNvPr id="12" name="Picture 11" descr="Professor Kalowale Adebayo, University of Greenwich&#10;"/>
          <p:cNvPicPr>
            <a:picLocks noChangeAspect="1"/>
          </p:cNvPicPr>
          <p:nvPr/>
        </p:nvPicPr>
        <p:blipFill>
          <a:blip r:embed="rId6">
            <a:clrChange>
              <a:clrFrom>
                <a:srgbClr val="82C214"/>
              </a:clrFrom>
              <a:clrTo>
                <a:srgbClr val="82C214">
                  <a:alpha val="0"/>
                </a:srgbClr>
              </a:clrTo>
            </a:clrChange>
          </a:blip>
          <a:stretch>
            <a:fillRect/>
          </a:stretch>
        </p:blipFill>
        <p:spPr>
          <a:xfrm>
            <a:off x="7577850" y="340507"/>
            <a:ext cx="1945764" cy="2365210"/>
          </a:xfrm>
          <a:prstGeom prst="rect">
            <a:avLst/>
          </a:prstGeom>
          <a:ln>
            <a:solidFill>
              <a:srgbClr val="F8F8F8"/>
            </a:solidFill>
          </a:ln>
        </p:spPr>
      </p:pic>
      <p:pic>
        <p:nvPicPr>
          <p:cNvPr id="10" name="Picture 9" descr="Professor Rachel O’Reilly, University of Birmingham"/>
          <p:cNvPicPr>
            <a:picLocks noChangeAspect="1"/>
          </p:cNvPicPr>
          <p:nvPr/>
        </p:nvPicPr>
        <p:blipFill>
          <a:blip r:embed="rId7"/>
          <a:stretch>
            <a:fillRect/>
          </a:stretch>
        </p:blipFill>
        <p:spPr>
          <a:xfrm>
            <a:off x="9746750" y="340507"/>
            <a:ext cx="1999364" cy="1999364"/>
          </a:xfrm>
          <a:prstGeom prst="rect">
            <a:avLst/>
          </a:prstGeom>
        </p:spPr>
      </p:pic>
      <p:pic>
        <p:nvPicPr>
          <p:cNvPr id="14" name="Picture 13" descr="Professor Beining Chen, University of Sheffield"/>
          <p:cNvPicPr>
            <a:picLocks noChangeAspect="1"/>
          </p:cNvPicPr>
          <p:nvPr/>
        </p:nvPicPr>
        <p:blipFill>
          <a:blip r:embed="rId8"/>
          <a:stretch>
            <a:fillRect/>
          </a:stretch>
        </p:blipFill>
        <p:spPr>
          <a:xfrm>
            <a:off x="435809" y="3429130"/>
            <a:ext cx="2075629" cy="2427636"/>
          </a:xfrm>
          <a:prstGeom prst="rect">
            <a:avLst/>
          </a:prstGeom>
        </p:spPr>
      </p:pic>
      <p:pic>
        <p:nvPicPr>
          <p:cNvPr id="17" name="Picture 16" descr="Photographs of 10 individuals. Six of these individuals can be read as feminine. Two of these individuals are older adults with white hair. Three of the women and two of the men are BIPOC. "/>
          <p:cNvPicPr>
            <a:picLocks noChangeAspect="1"/>
          </p:cNvPicPr>
          <p:nvPr/>
        </p:nvPicPr>
        <p:blipFill>
          <a:blip r:embed="rId9"/>
          <a:stretch>
            <a:fillRect/>
          </a:stretch>
        </p:blipFill>
        <p:spPr>
          <a:xfrm>
            <a:off x="2753821" y="3432873"/>
            <a:ext cx="2187053" cy="2768422"/>
          </a:xfrm>
          <a:prstGeom prst="rect">
            <a:avLst/>
          </a:prstGeom>
        </p:spPr>
      </p:pic>
      <p:pic>
        <p:nvPicPr>
          <p:cNvPr id="20" name="Picture 19" descr="Photographs of 10 individuals. Six of these individuals can be read as feminine. Two of these individuals are older adults with white hair. Three of the women and two of the men are BIPOC. "/>
          <p:cNvPicPr>
            <a:picLocks noChangeAspect="1"/>
          </p:cNvPicPr>
          <p:nvPr/>
        </p:nvPicPr>
        <p:blipFill>
          <a:blip r:embed="rId10"/>
          <a:stretch>
            <a:fillRect/>
          </a:stretch>
        </p:blipFill>
        <p:spPr>
          <a:xfrm>
            <a:off x="5129027" y="3177171"/>
            <a:ext cx="1914422" cy="2860147"/>
          </a:xfrm>
          <a:prstGeom prst="rect">
            <a:avLst/>
          </a:prstGeom>
        </p:spPr>
      </p:pic>
      <p:pic>
        <p:nvPicPr>
          <p:cNvPr id="5" name="Picture 4" descr="Photographs of 10 individuals. Six of these individuals can be read as feminine. Two of these individuals are older adults with white hair. Three of the women and two of the men are BIPOC. "/>
          <p:cNvPicPr>
            <a:picLocks noChangeAspect="1"/>
          </p:cNvPicPr>
          <p:nvPr/>
        </p:nvPicPr>
        <p:blipFill>
          <a:blip r:embed="rId11">
            <a:clrChange>
              <a:clrFrom>
                <a:srgbClr val="FFFFFF"/>
              </a:clrFrom>
              <a:clrTo>
                <a:srgbClr val="FFFFFF">
                  <a:alpha val="0"/>
                </a:srgbClr>
              </a:clrTo>
            </a:clrChange>
          </a:blip>
          <a:stretch>
            <a:fillRect/>
          </a:stretch>
        </p:blipFill>
        <p:spPr>
          <a:xfrm>
            <a:off x="7120382" y="3408451"/>
            <a:ext cx="2562075" cy="2448315"/>
          </a:xfrm>
          <a:prstGeom prst="rect">
            <a:avLst/>
          </a:prstGeom>
        </p:spPr>
      </p:pic>
      <p:pic>
        <p:nvPicPr>
          <p:cNvPr id="24" name="Picture 23" descr="Photographs of 10 individuals. Six of these individuals can be read as feminine. Two of these individuals are older adults with white hair. Three of the women and two of the men are BIPOC. "/>
          <p:cNvPicPr>
            <a:picLocks noChangeAspect="1"/>
          </p:cNvPicPr>
          <p:nvPr/>
        </p:nvPicPr>
        <p:blipFill>
          <a:blip r:embed="rId12"/>
          <a:stretch>
            <a:fillRect/>
          </a:stretch>
        </p:blipFill>
        <p:spPr>
          <a:xfrm>
            <a:off x="9568572" y="3465793"/>
            <a:ext cx="2365695" cy="2365695"/>
          </a:xfrm>
          <a:prstGeom prst="rect">
            <a:avLst/>
          </a:prstGeom>
        </p:spPr>
      </p:pic>
      <p:sp>
        <p:nvSpPr>
          <p:cNvPr id="22" name="Rectangle 21">
            <a:extLst>
              <a:ext uri="{C183D7F6-B498-43B3-948B-1728B52AA6E4}">
                <adec:decorative xmlns:adec="http://schemas.microsoft.com/office/drawing/2017/decorative" val="1"/>
              </a:ext>
            </a:extLst>
          </p:cNvPr>
          <p:cNvSpPr/>
          <p:nvPr/>
        </p:nvSpPr>
        <p:spPr>
          <a:xfrm>
            <a:off x="7120382" y="3429130"/>
            <a:ext cx="174605"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C183D7F6-B498-43B3-948B-1728B52AA6E4}">
                <adec:decorative xmlns:adec="http://schemas.microsoft.com/office/drawing/2017/decorative" val="1"/>
              </a:ext>
            </a:extLst>
          </p:cNvPr>
          <p:cNvSpPr/>
          <p:nvPr/>
        </p:nvSpPr>
        <p:spPr>
          <a:xfrm>
            <a:off x="216361" y="2330297"/>
            <a:ext cx="11529753" cy="113549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C183D7F6-B498-43B3-948B-1728B52AA6E4}">
                <adec:decorative xmlns:adec="http://schemas.microsoft.com/office/drawing/2017/decorative" val="1"/>
              </a:ext>
            </a:extLst>
          </p:cNvPr>
          <p:cNvSpPr/>
          <p:nvPr/>
        </p:nvSpPr>
        <p:spPr>
          <a:xfrm>
            <a:off x="9523614" y="3429131"/>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C183D7F6-B498-43B3-948B-1728B52AA6E4}">
                <adec:decorative xmlns:adec="http://schemas.microsoft.com/office/drawing/2017/decorative" val="1"/>
              </a:ext>
            </a:extLst>
          </p:cNvPr>
          <p:cNvSpPr/>
          <p:nvPr/>
        </p:nvSpPr>
        <p:spPr>
          <a:xfrm>
            <a:off x="152065" y="5835792"/>
            <a:ext cx="11529753" cy="967237"/>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177369" y="2512676"/>
            <a:ext cx="2391263" cy="523220"/>
          </a:xfrm>
          <a:prstGeom prst="rect">
            <a:avLst/>
          </a:prstGeom>
          <a:noFill/>
        </p:spPr>
        <p:txBody>
          <a:bodyPr wrap="square" rtlCol="0">
            <a:spAutoFit/>
          </a:bodyPr>
          <a:lstStyle/>
          <a:p>
            <a:pPr algn="ctr"/>
            <a:r>
              <a:rPr lang="en-GB" sz="1400" dirty="0"/>
              <a:t>Professor Sir Martyn </a:t>
            </a:r>
            <a:r>
              <a:rPr lang="en-GB" sz="1400" dirty="0" err="1"/>
              <a:t>Poliakoff</a:t>
            </a:r>
            <a:endParaRPr lang="en-GB" sz="1400" dirty="0"/>
          </a:p>
          <a:p>
            <a:pPr algn="ctr"/>
            <a:r>
              <a:rPr lang="en-GB" sz="1400" dirty="0"/>
              <a:t>University of Nottingham</a:t>
            </a:r>
          </a:p>
        </p:txBody>
      </p:sp>
      <p:sp>
        <p:nvSpPr>
          <p:cNvPr id="23" name="TextBox 22"/>
          <p:cNvSpPr txBox="1"/>
          <p:nvPr/>
        </p:nvSpPr>
        <p:spPr>
          <a:xfrm>
            <a:off x="2576250" y="2512676"/>
            <a:ext cx="2410523" cy="523220"/>
          </a:xfrm>
          <a:prstGeom prst="rect">
            <a:avLst/>
          </a:prstGeom>
          <a:noFill/>
        </p:spPr>
        <p:txBody>
          <a:bodyPr wrap="square" rtlCol="0">
            <a:spAutoFit/>
          </a:bodyPr>
          <a:lstStyle/>
          <a:p>
            <a:pPr algn="ctr"/>
            <a:r>
              <a:rPr lang="en-GB" sz="1400" dirty="0"/>
              <a:t>Professor </a:t>
            </a:r>
            <a:r>
              <a:rPr lang="en-GB" sz="1400" dirty="0" err="1"/>
              <a:t>Nazira</a:t>
            </a:r>
            <a:r>
              <a:rPr lang="en-GB" sz="1400" dirty="0"/>
              <a:t> </a:t>
            </a:r>
            <a:r>
              <a:rPr lang="en-GB" sz="1400" dirty="0" err="1"/>
              <a:t>Karodia</a:t>
            </a:r>
            <a:endParaRPr lang="en-GB" sz="1400" dirty="0"/>
          </a:p>
          <a:p>
            <a:pPr algn="ctr"/>
            <a:r>
              <a:rPr lang="en-GB" sz="1400" dirty="0"/>
              <a:t>University of Wolverhampton</a:t>
            </a:r>
          </a:p>
        </p:txBody>
      </p:sp>
      <p:sp>
        <p:nvSpPr>
          <p:cNvPr id="21" name="TextBox 20"/>
          <p:cNvSpPr txBox="1"/>
          <p:nvPr/>
        </p:nvSpPr>
        <p:spPr>
          <a:xfrm>
            <a:off x="5052654" y="2515447"/>
            <a:ext cx="2270859" cy="523220"/>
          </a:xfrm>
          <a:prstGeom prst="rect">
            <a:avLst/>
          </a:prstGeom>
          <a:noFill/>
        </p:spPr>
        <p:txBody>
          <a:bodyPr wrap="square" rtlCol="0">
            <a:spAutoFit/>
          </a:bodyPr>
          <a:lstStyle/>
          <a:p>
            <a:pPr algn="ctr"/>
            <a:r>
              <a:rPr lang="en-GB" sz="1400" dirty="0"/>
              <a:t>Professor Belinda Colston</a:t>
            </a:r>
          </a:p>
          <a:p>
            <a:pPr algn="ctr"/>
            <a:r>
              <a:rPr lang="en-GB" sz="1400" dirty="0"/>
              <a:t>University of Lincoln</a:t>
            </a:r>
          </a:p>
        </p:txBody>
      </p:sp>
      <p:sp>
        <p:nvSpPr>
          <p:cNvPr id="27" name="TextBox 26"/>
          <p:cNvSpPr txBox="1"/>
          <p:nvPr/>
        </p:nvSpPr>
        <p:spPr>
          <a:xfrm>
            <a:off x="7389394" y="2482980"/>
            <a:ext cx="2260338" cy="523220"/>
          </a:xfrm>
          <a:prstGeom prst="rect">
            <a:avLst/>
          </a:prstGeom>
          <a:noFill/>
        </p:spPr>
        <p:txBody>
          <a:bodyPr wrap="square" rtlCol="0">
            <a:spAutoFit/>
          </a:bodyPr>
          <a:lstStyle/>
          <a:p>
            <a:pPr algn="ctr"/>
            <a:r>
              <a:rPr lang="en-GB" sz="1400" dirty="0"/>
              <a:t>Professor </a:t>
            </a:r>
            <a:r>
              <a:rPr lang="en-GB" sz="1400" dirty="0" err="1"/>
              <a:t>Kalowale</a:t>
            </a:r>
            <a:r>
              <a:rPr lang="en-GB" sz="1400" dirty="0"/>
              <a:t> Adebayo</a:t>
            </a:r>
          </a:p>
          <a:p>
            <a:pPr algn="ctr"/>
            <a:r>
              <a:rPr lang="en-GB" sz="1400" dirty="0"/>
              <a:t>University of Greenwich</a:t>
            </a:r>
          </a:p>
        </p:txBody>
      </p:sp>
      <p:sp>
        <p:nvSpPr>
          <p:cNvPr id="26" name="TextBox 25"/>
          <p:cNvSpPr txBox="1"/>
          <p:nvPr/>
        </p:nvSpPr>
        <p:spPr>
          <a:xfrm>
            <a:off x="9603844" y="2491629"/>
            <a:ext cx="2309184" cy="738664"/>
          </a:xfrm>
          <a:prstGeom prst="rect">
            <a:avLst/>
          </a:prstGeom>
          <a:noFill/>
        </p:spPr>
        <p:txBody>
          <a:bodyPr wrap="square" rtlCol="0">
            <a:spAutoFit/>
          </a:bodyPr>
          <a:lstStyle/>
          <a:p>
            <a:pPr algn="ctr"/>
            <a:r>
              <a:rPr lang="en-GB" sz="1400" dirty="0"/>
              <a:t>Professor Rachel O’Reilly </a:t>
            </a:r>
          </a:p>
          <a:p>
            <a:pPr algn="ctr"/>
            <a:r>
              <a:rPr lang="en-GB" sz="1400" dirty="0"/>
              <a:t>University of Birmingham</a:t>
            </a:r>
          </a:p>
          <a:p>
            <a:pPr algn="ctr"/>
            <a:r>
              <a:rPr lang="en-GB" sz="1400" dirty="0"/>
              <a:t>(Also Head of School)</a:t>
            </a:r>
          </a:p>
        </p:txBody>
      </p:sp>
      <p:sp>
        <p:nvSpPr>
          <p:cNvPr id="31" name="TextBox 30"/>
          <p:cNvSpPr txBox="1"/>
          <p:nvPr/>
        </p:nvSpPr>
        <p:spPr>
          <a:xfrm>
            <a:off x="177369" y="6037318"/>
            <a:ext cx="2391263" cy="523220"/>
          </a:xfrm>
          <a:prstGeom prst="rect">
            <a:avLst/>
          </a:prstGeom>
          <a:noFill/>
        </p:spPr>
        <p:txBody>
          <a:bodyPr wrap="square" rtlCol="0">
            <a:spAutoFit/>
          </a:bodyPr>
          <a:lstStyle/>
          <a:p>
            <a:pPr algn="ctr"/>
            <a:r>
              <a:rPr lang="en-GB" sz="1400" dirty="0"/>
              <a:t>Professor </a:t>
            </a:r>
            <a:r>
              <a:rPr lang="en-GB" sz="1400" dirty="0" err="1"/>
              <a:t>Beining</a:t>
            </a:r>
            <a:r>
              <a:rPr lang="en-GB" sz="1400" dirty="0"/>
              <a:t> Chen</a:t>
            </a:r>
          </a:p>
          <a:p>
            <a:pPr algn="ctr"/>
            <a:r>
              <a:rPr lang="en-GB" sz="1400" dirty="0"/>
              <a:t>University of Sheffield</a:t>
            </a:r>
          </a:p>
        </p:txBody>
      </p:sp>
      <p:sp>
        <p:nvSpPr>
          <p:cNvPr id="28" name="TextBox 27"/>
          <p:cNvSpPr txBox="1"/>
          <p:nvPr/>
        </p:nvSpPr>
        <p:spPr>
          <a:xfrm>
            <a:off x="2606003" y="6037318"/>
            <a:ext cx="2391263" cy="523220"/>
          </a:xfrm>
          <a:prstGeom prst="rect">
            <a:avLst/>
          </a:prstGeom>
          <a:solidFill>
            <a:schemeClr val="bg1"/>
          </a:solidFill>
        </p:spPr>
        <p:txBody>
          <a:bodyPr wrap="square" rtlCol="0">
            <a:spAutoFit/>
          </a:bodyPr>
          <a:lstStyle/>
          <a:p>
            <a:pPr algn="ctr"/>
            <a:r>
              <a:rPr lang="en-GB" sz="1400" dirty="0"/>
              <a:t>Professor Nava Ashraf</a:t>
            </a:r>
          </a:p>
          <a:p>
            <a:pPr algn="ctr"/>
            <a:r>
              <a:rPr lang="en-GB" sz="1400" dirty="0"/>
              <a:t>London School of Economics</a:t>
            </a:r>
          </a:p>
        </p:txBody>
      </p:sp>
      <p:sp>
        <p:nvSpPr>
          <p:cNvPr id="32" name="TextBox 31">
            <a:extLst>
              <a:ext uri="{C183D7F6-B498-43B3-948B-1728B52AA6E4}">
                <adec:decorative xmlns:adec="http://schemas.microsoft.com/office/drawing/2017/decorative" val="1"/>
              </a:ext>
            </a:extLst>
          </p:cNvPr>
          <p:cNvSpPr txBox="1"/>
          <p:nvPr/>
        </p:nvSpPr>
        <p:spPr>
          <a:xfrm>
            <a:off x="2606003" y="6037318"/>
            <a:ext cx="2391263" cy="523220"/>
          </a:xfrm>
          <a:prstGeom prst="rect">
            <a:avLst/>
          </a:prstGeom>
          <a:solidFill>
            <a:srgbClr val="F8F8F8"/>
          </a:solidFill>
        </p:spPr>
        <p:txBody>
          <a:bodyPr wrap="square" rtlCol="0">
            <a:spAutoFit/>
          </a:bodyPr>
          <a:lstStyle/>
          <a:p>
            <a:pPr algn="ctr"/>
            <a:r>
              <a:rPr lang="en-GB" sz="1400" dirty="0"/>
              <a:t>Professor Nava Ashraf</a:t>
            </a:r>
          </a:p>
          <a:p>
            <a:pPr algn="ctr"/>
            <a:r>
              <a:rPr lang="en-GB" sz="1400" dirty="0"/>
              <a:t>London School of Economics</a:t>
            </a:r>
          </a:p>
        </p:txBody>
      </p:sp>
      <p:sp>
        <p:nvSpPr>
          <p:cNvPr id="33" name="TextBox 32"/>
          <p:cNvSpPr txBox="1"/>
          <p:nvPr/>
        </p:nvSpPr>
        <p:spPr>
          <a:xfrm>
            <a:off x="4829354" y="6049042"/>
            <a:ext cx="2465633" cy="523220"/>
          </a:xfrm>
          <a:prstGeom prst="rect">
            <a:avLst/>
          </a:prstGeom>
          <a:solidFill>
            <a:srgbClr val="F8F8F8"/>
          </a:solidFill>
        </p:spPr>
        <p:txBody>
          <a:bodyPr wrap="square" rtlCol="0">
            <a:spAutoFit/>
          </a:bodyPr>
          <a:lstStyle/>
          <a:p>
            <a:pPr algn="ctr"/>
            <a:r>
              <a:rPr lang="en-GB" sz="1400" dirty="0"/>
              <a:t>Professor </a:t>
            </a:r>
            <a:r>
              <a:rPr lang="en-GB" sz="1400" dirty="0" err="1"/>
              <a:t>Varinder</a:t>
            </a:r>
            <a:r>
              <a:rPr lang="en-GB" sz="1400" dirty="0"/>
              <a:t> K. Aggarwal</a:t>
            </a:r>
          </a:p>
          <a:p>
            <a:pPr algn="ctr"/>
            <a:r>
              <a:rPr lang="en-GB" sz="1400" dirty="0"/>
              <a:t>University of Bristol</a:t>
            </a:r>
          </a:p>
        </p:txBody>
      </p:sp>
      <p:sp>
        <p:nvSpPr>
          <p:cNvPr id="19" name="TextBox 18"/>
          <p:cNvSpPr txBox="1"/>
          <p:nvPr/>
        </p:nvSpPr>
        <p:spPr>
          <a:xfrm>
            <a:off x="7342882" y="6037318"/>
            <a:ext cx="2372108" cy="523220"/>
          </a:xfrm>
          <a:prstGeom prst="rect">
            <a:avLst/>
          </a:prstGeom>
          <a:noFill/>
        </p:spPr>
        <p:txBody>
          <a:bodyPr wrap="square" rtlCol="0">
            <a:spAutoFit/>
          </a:bodyPr>
          <a:lstStyle/>
          <a:p>
            <a:pPr algn="ctr"/>
            <a:r>
              <a:rPr lang="en-GB" sz="1400" dirty="0"/>
              <a:t>Professor Steve Davies</a:t>
            </a:r>
          </a:p>
          <a:p>
            <a:pPr algn="ctr"/>
            <a:r>
              <a:rPr lang="en-GB" sz="1400" dirty="0"/>
              <a:t>Oxford University</a:t>
            </a:r>
          </a:p>
        </p:txBody>
      </p:sp>
      <p:sp>
        <p:nvSpPr>
          <p:cNvPr id="34" name="TextBox 33"/>
          <p:cNvSpPr txBox="1"/>
          <p:nvPr/>
        </p:nvSpPr>
        <p:spPr>
          <a:xfrm>
            <a:off x="9710944" y="6037319"/>
            <a:ext cx="2372108" cy="523220"/>
          </a:xfrm>
          <a:prstGeom prst="rect">
            <a:avLst/>
          </a:prstGeom>
          <a:noFill/>
        </p:spPr>
        <p:txBody>
          <a:bodyPr wrap="square" rtlCol="0">
            <a:spAutoFit/>
          </a:bodyPr>
          <a:lstStyle/>
          <a:p>
            <a:pPr algn="ctr"/>
            <a:r>
              <a:rPr lang="en-GB" sz="1400" dirty="0"/>
              <a:t>Professor Nicole </a:t>
            </a:r>
            <a:r>
              <a:rPr lang="en-GB" sz="1400" dirty="0" err="1"/>
              <a:t>Pamme</a:t>
            </a:r>
            <a:endParaRPr lang="en-GB" sz="1400" dirty="0"/>
          </a:p>
          <a:p>
            <a:pPr algn="ctr"/>
            <a:r>
              <a:rPr lang="en-GB" sz="1400" dirty="0"/>
              <a:t>University of Hull</a:t>
            </a:r>
          </a:p>
        </p:txBody>
      </p:sp>
      <p:sp>
        <p:nvSpPr>
          <p:cNvPr id="30" name="Rectangle 29">
            <a:extLst>
              <a:ext uri="{C183D7F6-B498-43B3-948B-1728B52AA6E4}">
                <adec:decorative xmlns:adec="http://schemas.microsoft.com/office/drawing/2017/decorative" val="1"/>
              </a:ext>
            </a:extLst>
          </p:cNvPr>
          <p:cNvSpPr/>
          <p:nvPr/>
        </p:nvSpPr>
        <p:spPr>
          <a:xfrm>
            <a:off x="11752083" y="3064506"/>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6573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7AF8-C551-A98D-8E4E-941A05DBEA4C}"/>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All of these individuals are Chemistry Professors…except Prof. Nava Ashraf</a:t>
            </a:r>
          </a:p>
        </p:txBody>
      </p:sp>
      <p:sp>
        <p:nvSpPr>
          <p:cNvPr id="35" name="Rectangle 34" descr="Purple box around the image of Prof. Nava Ashraf from LSE to indicate that she is not a Professor of Chemistry.">
            <a:extLst>
              <a:ext uri="{FF2B5EF4-FFF2-40B4-BE49-F238E27FC236}">
                <a16:creationId xmlns:a16="http://schemas.microsoft.com/office/drawing/2014/main" id="{C28528D3-9970-4635-8AA1-163419DA4C2B}"/>
              </a:ext>
            </a:extLst>
          </p:cNvPr>
          <p:cNvSpPr/>
          <p:nvPr/>
        </p:nvSpPr>
        <p:spPr>
          <a:xfrm>
            <a:off x="2699591" y="3230293"/>
            <a:ext cx="2241283" cy="353392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2606003" y="6037318"/>
            <a:ext cx="2391263" cy="523220"/>
          </a:xfrm>
          <a:prstGeom prst="rect">
            <a:avLst/>
          </a:prstGeom>
          <a:solidFill>
            <a:schemeClr val="bg1"/>
          </a:solidFill>
        </p:spPr>
        <p:txBody>
          <a:bodyPr wrap="square" rtlCol="0">
            <a:spAutoFit/>
          </a:bodyPr>
          <a:lstStyle/>
          <a:p>
            <a:pPr algn="ctr"/>
            <a:r>
              <a:rPr lang="en-GB" sz="1400" dirty="0"/>
              <a:t>Professor Nava Ashraf</a:t>
            </a:r>
          </a:p>
          <a:p>
            <a:pPr algn="ctr"/>
            <a:r>
              <a:rPr lang="en-GB" sz="1400" dirty="0"/>
              <a:t>London School of Economics</a:t>
            </a:r>
          </a:p>
        </p:txBody>
      </p:sp>
      <p:pic>
        <p:nvPicPr>
          <p:cNvPr id="17" name="Picture 16" descr="Professor Nava Ashraf, London School of Economics"/>
          <p:cNvPicPr>
            <a:picLocks noChangeAspect="1"/>
          </p:cNvPicPr>
          <p:nvPr/>
        </p:nvPicPr>
        <p:blipFill>
          <a:blip r:embed="rId3"/>
          <a:stretch>
            <a:fillRect/>
          </a:stretch>
        </p:blipFill>
        <p:spPr>
          <a:xfrm>
            <a:off x="2753821" y="3432873"/>
            <a:ext cx="2187053" cy="2768422"/>
          </a:xfrm>
          <a:prstGeom prst="rect">
            <a:avLst/>
          </a:prstGeom>
        </p:spPr>
      </p:pic>
      <p:pic>
        <p:nvPicPr>
          <p:cNvPr id="1026" name="Picture 2" descr="Professor Sir Martyn Poliakoff, University of Nottingha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451" y="383341"/>
            <a:ext cx="1737360" cy="24298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Professor Nazira Karodia, University of Wolverhampton"/>
          <p:cNvPicPr>
            <a:picLocks noChangeAspect="1"/>
          </p:cNvPicPr>
          <p:nvPr/>
        </p:nvPicPr>
        <p:blipFill>
          <a:blip r:embed="rId5"/>
          <a:stretch>
            <a:fillRect/>
          </a:stretch>
        </p:blipFill>
        <p:spPr>
          <a:xfrm>
            <a:off x="2838915" y="383341"/>
            <a:ext cx="1624176" cy="2436264"/>
          </a:xfrm>
          <a:prstGeom prst="rect">
            <a:avLst/>
          </a:prstGeom>
        </p:spPr>
      </p:pic>
      <p:pic>
        <p:nvPicPr>
          <p:cNvPr id="6" name="Content Placeholder 5" descr="Professor Belinda Colston, University of Lincoln"/>
          <p:cNvPicPr>
            <a:picLocks noGrp="1" noChangeAspect="1"/>
          </p:cNvPicPr>
          <p:nvPr>
            <p:ph idx="1"/>
          </p:nvPr>
        </p:nvPicPr>
        <p:blipFill>
          <a:blip r:embed="rId6">
            <a:clrChange>
              <a:clrFrom>
                <a:srgbClr val="FFFFFF"/>
              </a:clrFrom>
              <a:clrTo>
                <a:srgbClr val="FFFFFF">
                  <a:alpha val="0"/>
                </a:srgbClr>
              </a:clrTo>
            </a:clrChange>
          </a:blip>
          <a:stretch>
            <a:fillRect/>
          </a:stretch>
        </p:blipFill>
        <p:spPr>
          <a:xfrm>
            <a:off x="4782462" y="170894"/>
            <a:ext cx="2607553" cy="2290999"/>
          </a:xfrm>
          <a:prstGeom prst="rect">
            <a:avLst/>
          </a:prstGeom>
        </p:spPr>
      </p:pic>
      <p:pic>
        <p:nvPicPr>
          <p:cNvPr id="12" name="Picture 11" descr="Professor Kalowale Adebayo, University of Greenwich"/>
          <p:cNvPicPr>
            <a:picLocks noChangeAspect="1"/>
          </p:cNvPicPr>
          <p:nvPr/>
        </p:nvPicPr>
        <p:blipFill>
          <a:blip r:embed="rId7">
            <a:clrChange>
              <a:clrFrom>
                <a:srgbClr val="82C214"/>
              </a:clrFrom>
              <a:clrTo>
                <a:srgbClr val="82C214">
                  <a:alpha val="0"/>
                </a:srgbClr>
              </a:clrTo>
            </a:clrChange>
          </a:blip>
          <a:stretch>
            <a:fillRect/>
          </a:stretch>
        </p:blipFill>
        <p:spPr>
          <a:xfrm>
            <a:off x="7577850" y="340507"/>
            <a:ext cx="1945764" cy="2365210"/>
          </a:xfrm>
          <a:prstGeom prst="rect">
            <a:avLst/>
          </a:prstGeom>
          <a:ln>
            <a:solidFill>
              <a:srgbClr val="F8F8F8"/>
            </a:solidFill>
          </a:ln>
        </p:spPr>
      </p:pic>
      <p:pic>
        <p:nvPicPr>
          <p:cNvPr id="10" name="Picture 9" descr="Professor Rachel O’Reilly, University of Birmingham"/>
          <p:cNvPicPr>
            <a:picLocks noChangeAspect="1"/>
          </p:cNvPicPr>
          <p:nvPr/>
        </p:nvPicPr>
        <p:blipFill>
          <a:blip r:embed="rId8"/>
          <a:stretch>
            <a:fillRect/>
          </a:stretch>
        </p:blipFill>
        <p:spPr>
          <a:xfrm>
            <a:off x="9746750" y="340507"/>
            <a:ext cx="1999364" cy="1999364"/>
          </a:xfrm>
          <a:prstGeom prst="rect">
            <a:avLst/>
          </a:prstGeom>
        </p:spPr>
      </p:pic>
      <p:pic>
        <p:nvPicPr>
          <p:cNvPr id="14" name="Picture 13" descr="Professor Beining Chen, University of Sheffield"/>
          <p:cNvPicPr>
            <a:picLocks noChangeAspect="1"/>
          </p:cNvPicPr>
          <p:nvPr/>
        </p:nvPicPr>
        <p:blipFill>
          <a:blip r:embed="rId9"/>
          <a:stretch>
            <a:fillRect/>
          </a:stretch>
        </p:blipFill>
        <p:spPr>
          <a:xfrm>
            <a:off x="435809" y="3429130"/>
            <a:ext cx="2075629" cy="2427636"/>
          </a:xfrm>
          <a:prstGeom prst="rect">
            <a:avLst/>
          </a:prstGeom>
        </p:spPr>
      </p:pic>
      <p:pic>
        <p:nvPicPr>
          <p:cNvPr id="20" name="Picture 19" descr="Professor Varinder K. Aggarwal, University of Bristol"/>
          <p:cNvPicPr>
            <a:picLocks noChangeAspect="1"/>
          </p:cNvPicPr>
          <p:nvPr/>
        </p:nvPicPr>
        <p:blipFill>
          <a:blip r:embed="rId10"/>
          <a:stretch>
            <a:fillRect/>
          </a:stretch>
        </p:blipFill>
        <p:spPr>
          <a:xfrm>
            <a:off x="5129027" y="3177171"/>
            <a:ext cx="1914422" cy="2860147"/>
          </a:xfrm>
          <a:prstGeom prst="rect">
            <a:avLst/>
          </a:prstGeom>
        </p:spPr>
      </p:pic>
      <p:pic>
        <p:nvPicPr>
          <p:cNvPr id="5" name="Picture 4" descr="Professor Steve Davies, Oxford University "/>
          <p:cNvPicPr>
            <a:picLocks noChangeAspect="1"/>
          </p:cNvPicPr>
          <p:nvPr/>
        </p:nvPicPr>
        <p:blipFill>
          <a:blip r:embed="rId11">
            <a:clrChange>
              <a:clrFrom>
                <a:srgbClr val="FFFFFF"/>
              </a:clrFrom>
              <a:clrTo>
                <a:srgbClr val="FFFFFF">
                  <a:alpha val="0"/>
                </a:srgbClr>
              </a:clrTo>
            </a:clrChange>
          </a:blip>
          <a:stretch>
            <a:fillRect/>
          </a:stretch>
        </p:blipFill>
        <p:spPr>
          <a:xfrm>
            <a:off x="7120382" y="3408451"/>
            <a:ext cx="2562075" cy="2448315"/>
          </a:xfrm>
          <a:prstGeom prst="rect">
            <a:avLst/>
          </a:prstGeom>
        </p:spPr>
      </p:pic>
      <p:pic>
        <p:nvPicPr>
          <p:cNvPr id="24" name="Picture 23" descr="Professor Nicole Pamme, University of Hull"/>
          <p:cNvPicPr>
            <a:picLocks noChangeAspect="1"/>
          </p:cNvPicPr>
          <p:nvPr/>
        </p:nvPicPr>
        <p:blipFill>
          <a:blip r:embed="rId12"/>
          <a:stretch>
            <a:fillRect/>
          </a:stretch>
        </p:blipFill>
        <p:spPr>
          <a:xfrm>
            <a:off x="9568572" y="3465793"/>
            <a:ext cx="2365695" cy="2365695"/>
          </a:xfrm>
          <a:prstGeom prst="rect">
            <a:avLst/>
          </a:prstGeom>
        </p:spPr>
      </p:pic>
      <p:sp>
        <p:nvSpPr>
          <p:cNvPr id="22" name="Rectangle 21">
            <a:extLst>
              <a:ext uri="{C183D7F6-B498-43B3-948B-1728B52AA6E4}">
                <adec:decorative xmlns:adec="http://schemas.microsoft.com/office/drawing/2017/decorative" val="1"/>
              </a:ext>
            </a:extLst>
          </p:cNvPr>
          <p:cNvSpPr/>
          <p:nvPr/>
        </p:nvSpPr>
        <p:spPr>
          <a:xfrm>
            <a:off x="7120382" y="3429130"/>
            <a:ext cx="174605"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C183D7F6-B498-43B3-948B-1728B52AA6E4}">
                <adec:decorative xmlns:adec="http://schemas.microsoft.com/office/drawing/2017/decorative" val="1"/>
              </a:ext>
            </a:extLst>
          </p:cNvPr>
          <p:cNvSpPr/>
          <p:nvPr/>
        </p:nvSpPr>
        <p:spPr>
          <a:xfrm>
            <a:off x="216361" y="2330297"/>
            <a:ext cx="11529753" cy="113549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C183D7F6-B498-43B3-948B-1728B52AA6E4}">
                <adec:decorative xmlns:adec="http://schemas.microsoft.com/office/drawing/2017/decorative" val="1"/>
              </a:ext>
            </a:extLst>
          </p:cNvPr>
          <p:cNvSpPr/>
          <p:nvPr/>
        </p:nvSpPr>
        <p:spPr>
          <a:xfrm>
            <a:off x="9523614" y="3429131"/>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C183D7F6-B498-43B3-948B-1728B52AA6E4}">
                <adec:decorative xmlns:adec="http://schemas.microsoft.com/office/drawing/2017/decorative" val="1"/>
              </a:ext>
            </a:extLst>
          </p:cNvPr>
          <p:cNvSpPr/>
          <p:nvPr/>
        </p:nvSpPr>
        <p:spPr>
          <a:xfrm>
            <a:off x="152065" y="5835792"/>
            <a:ext cx="11529753" cy="967237"/>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C183D7F6-B498-43B3-948B-1728B52AA6E4}">
                <adec:decorative xmlns:adec="http://schemas.microsoft.com/office/drawing/2017/decorative" val="1"/>
              </a:ext>
            </a:extLst>
          </p:cNvPr>
          <p:cNvSpPr/>
          <p:nvPr/>
        </p:nvSpPr>
        <p:spPr>
          <a:xfrm>
            <a:off x="11752083" y="3064506"/>
            <a:ext cx="235776" cy="3335085"/>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177369" y="2512676"/>
            <a:ext cx="2391263" cy="523220"/>
          </a:xfrm>
          <a:prstGeom prst="rect">
            <a:avLst/>
          </a:prstGeom>
          <a:noFill/>
        </p:spPr>
        <p:txBody>
          <a:bodyPr wrap="square" rtlCol="0">
            <a:spAutoFit/>
          </a:bodyPr>
          <a:lstStyle/>
          <a:p>
            <a:pPr algn="ctr"/>
            <a:r>
              <a:rPr lang="en-GB" sz="1400" dirty="0"/>
              <a:t>Professor Sir Martyn </a:t>
            </a:r>
            <a:r>
              <a:rPr lang="en-GB" sz="1400" dirty="0" err="1"/>
              <a:t>Poliakoff</a:t>
            </a:r>
            <a:endParaRPr lang="en-GB" sz="1400" dirty="0"/>
          </a:p>
          <a:p>
            <a:pPr algn="ctr"/>
            <a:r>
              <a:rPr lang="en-GB" sz="1400" dirty="0"/>
              <a:t>University of Nottingham</a:t>
            </a:r>
          </a:p>
        </p:txBody>
      </p:sp>
      <p:sp>
        <p:nvSpPr>
          <p:cNvPr id="23" name="TextBox 22"/>
          <p:cNvSpPr txBox="1"/>
          <p:nvPr/>
        </p:nvSpPr>
        <p:spPr>
          <a:xfrm>
            <a:off x="2576250" y="2512676"/>
            <a:ext cx="2410523" cy="523220"/>
          </a:xfrm>
          <a:prstGeom prst="rect">
            <a:avLst/>
          </a:prstGeom>
          <a:noFill/>
        </p:spPr>
        <p:txBody>
          <a:bodyPr wrap="square" rtlCol="0">
            <a:spAutoFit/>
          </a:bodyPr>
          <a:lstStyle/>
          <a:p>
            <a:pPr algn="ctr"/>
            <a:r>
              <a:rPr lang="en-GB" sz="1400" dirty="0"/>
              <a:t>Professor </a:t>
            </a:r>
            <a:r>
              <a:rPr lang="en-GB" sz="1400" dirty="0" err="1"/>
              <a:t>Nazira</a:t>
            </a:r>
            <a:r>
              <a:rPr lang="en-GB" sz="1400" dirty="0"/>
              <a:t> </a:t>
            </a:r>
            <a:r>
              <a:rPr lang="en-GB" sz="1400" dirty="0" err="1"/>
              <a:t>Karodia</a:t>
            </a:r>
            <a:endParaRPr lang="en-GB" sz="1400" dirty="0"/>
          </a:p>
          <a:p>
            <a:pPr algn="ctr"/>
            <a:r>
              <a:rPr lang="en-GB" sz="1400" dirty="0"/>
              <a:t>University of Wolverhampton</a:t>
            </a:r>
          </a:p>
        </p:txBody>
      </p:sp>
      <p:sp>
        <p:nvSpPr>
          <p:cNvPr id="21" name="TextBox 20"/>
          <p:cNvSpPr txBox="1"/>
          <p:nvPr/>
        </p:nvSpPr>
        <p:spPr>
          <a:xfrm>
            <a:off x="5052654" y="2515447"/>
            <a:ext cx="2270859" cy="523220"/>
          </a:xfrm>
          <a:prstGeom prst="rect">
            <a:avLst/>
          </a:prstGeom>
          <a:noFill/>
        </p:spPr>
        <p:txBody>
          <a:bodyPr wrap="square" rtlCol="0">
            <a:spAutoFit/>
          </a:bodyPr>
          <a:lstStyle/>
          <a:p>
            <a:pPr algn="ctr"/>
            <a:r>
              <a:rPr lang="en-GB" sz="1400" dirty="0"/>
              <a:t>Professor Belinda Colston</a:t>
            </a:r>
          </a:p>
          <a:p>
            <a:pPr algn="ctr"/>
            <a:r>
              <a:rPr lang="en-GB" sz="1400" dirty="0"/>
              <a:t>University of Lincoln</a:t>
            </a:r>
          </a:p>
        </p:txBody>
      </p:sp>
      <p:sp>
        <p:nvSpPr>
          <p:cNvPr id="27" name="TextBox 26"/>
          <p:cNvSpPr txBox="1"/>
          <p:nvPr/>
        </p:nvSpPr>
        <p:spPr>
          <a:xfrm>
            <a:off x="7389394" y="2482980"/>
            <a:ext cx="2260338" cy="523220"/>
          </a:xfrm>
          <a:prstGeom prst="rect">
            <a:avLst/>
          </a:prstGeom>
          <a:noFill/>
        </p:spPr>
        <p:txBody>
          <a:bodyPr wrap="square" rtlCol="0">
            <a:spAutoFit/>
          </a:bodyPr>
          <a:lstStyle/>
          <a:p>
            <a:pPr algn="ctr"/>
            <a:r>
              <a:rPr lang="en-GB" sz="1400" dirty="0"/>
              <a:t>Professor </a:t>
            </a:r>
            <a:r>
              <a:rPr lang="en-GB" sz="1400" dirty="0" err="1"/>
              <a:t>Kalowale</a:t>
            </a:r>
            <a:r>
              <a:rPr lang="en-GB" sz="1400" dirty="0"/>
              <a:t> Adebayo</a:t>
            </a:r>
          </a:p>
          <a:p>
            <a:pPr algn="ctr"/>
            <a:r>
              <a:rPr lang="en-GB" sz="1400" dirty="0"/>
              <a:t>University of Greenwich</a:t>
            </a:r>
          </a:p>
        </p:txBody>
      </p:sp>
      <p:sp>
        <p:nvSpPr>
          <p:cNvPr id="26" name="TextBox 25"/>
          <p:cNvSpPr txBox="1"/>
          <p:nvPr/>
        </p:nvSpPr>
        <p:spPr>
          <a:xfrm>
            <a:off x="9603844" y="2491629"/>
            <a:ext cx="2309184" cy="738664"/>
          </a:xfrm>
          <a:prstGeom prst="rect">
            <a:avLst/>
          </a:prstGeom>
          <a:noFill/>
        </p:spPr>
        <p:txBody>
          <a:bodyPr wrap="square" rtlCol="0">
            <a:spAutoFit/>
          </a:bodyPr>
          <a:lstStyle/>
          <a:p>
            <a:pPr algn="ctr"/>
            <a:r>
              <a:rPr lang="en-GB" sz="1400" dirty="0"/>
              <a:t>Professor Rachel O’Reilly </a:t>
            </a:r>
          </a:p>
          <a:p>
            <a:pPr algn="ctr"/>
            <a:r>
              <a:rPr lang="en-GB" sz="1400" dirty="0"/>
              <a:t>University of Birmingham</a:t>
            </a:r>
          </a:p>
          <a:p>
            <a:pPr algn="ctr"/>
            <a:r>
              <a:rPr lang="en-GB" sz="1400" dirty="0"/>
              <a:t>(Also Head of School)</a:t>
            </a:r>
          </a:p>
        </p:txBody>
      </p:sp>
      <p:sp>
        <p:nvSpPr>
          <p:cNvPr id="31" name="TextBox 30"/>
          <p:cNvSpPr txBox="1"/>
          <p:nvPr/>
        </p:nvSpPr>
        <p:spPr>
          <a:xfrm>
            <a:off x="177369" y="6037318"/>
            <a:ext cx="2391263" cy="523220"/>
          </a:xfrm>
          <a:prstGeom prst="rect">
            <a:avLst/>
          </a:prstGeom>
          <a:noFill/>
        </p:spPr>
        <p:txBody>
          <a:bodyPr wrap="square" rtlCol="0">
            <a:spAutoFit/>
          </a:bodyPr>
          <a:lstStyle/>
          <a:p>
            <a:pPr algn="ctr"/>
            <a:r>
              <a:rPr lang="en-GB" sz="1400" dirty="0"/>
              <a:t>Professor </a:t>
            </a:r>
            <a:r>
              <a:rPr lang="en-GB" sz="1400" dirty="0" err="1"/>
              <a:t>Beining</a:t>
            </a:r>
            <a:r>
              <a:rPr lang="en-GB" sz="1400" dirty="0"/>
              <a:t> Chen</a:t>
            </a:r>
          </a:p>
          <a:p>
            <a:pPr algn="ctr"/>
            <a:r>
              <a:rPr lang="en-GB" sz="1400" dirty="0"/>
              <a:t>University of Sheffield</a:t>
            </a:r>
          </a:p>
        </p:txBody>
      </p:sp>
      <p:sp>
        <p:nvSpPr>
          <p:cNvPr id="32" name="TextBox 31"/>
          <p:cNvSpPr txBox="1"/>
          <p:nvPr/>
        </p:nvSpPr>
        <p:spPr>
          <a:xfrm>
            <a:off x="2606003" y="6037318"/>
            <a:ext cx="2391263" cy="523220"/>
          </a:xfrm>
          <a:prstGeom prst="rect">
            <a:avLst/>
          </a:prstGeom>
          <a:solidFill>
            <a:srgbClr val="F8F8F8"/>
          </a:solidFill>
        </p:spPr>
        <p:txBody>
          <a:bodyPr wrap="square" rtlCol="0">
            <a:spAutoFit/>
          </a:bodyPr>
          <a:lstStyle/>
          <a:p>
            <a:pPr algn="ctr"/>
            <a:r>
              <a:rPr lang="en-GB" sz="1400" dirty="0"/>
              <a:t>Professor Nava Ashraf</a:t>
            </a:r>
          </a:p>
          <a:p>
            <a:pPr algn="ctr"/>
            <a:r>
              <a:rPr lang="en-GB" sz="1400" dirty="0"/>
              <a:t>London School of Economics</a:t>
            </a:r>
          </a:p>
        </p:txBody>
      </p:sp>
      <p:sp>
        <p:nvSpPr>
          <p:cNvPr id="33" name="TextBox 32"/>
          <p:cNvSpPr txBox="1"/>
          <p:nvPr/>
        </p:nvSpPr>
        <p:spPr>
          <a:xfrm>
            <a:off x="4829354" y="6049042"/>
            <a:ext cx="2465633" cy="523220"/>
          </a:xfrm>
          <a:prstGeom prst="rect">
            <a:avLst/>
          </a:prstGeom>
          <a:solidFill>
            <a:srgbClr val="F8F8F8"/>
          </a:solidFill>
        </p:spPr>
        <p:txBody>
          <a:bodyPr wrap="square" rtlCol="0">
            <a:spAutoFit/>
          </a:bodyPr>
          <a:lstStyle/>
          <a:p>
            <a:pPr algn="ctr"/>
            <a:r>
              <a:rPr lang="en-GB" sz="1400" dirty="0"/>
              <a:t>Professor </a:t>
            </a:r>
            <a:r>
              <a:rPr lang="en-GB" sz="1400" dirty="0" err="1"/>
              <a:t>Varinder</a:t>
            </a:r>
            <a:r>
              <a:rPr lang="en-GB" sz="1400" dirty="0"/>
              <a:t> K. Aggarwal</a:t>
            </a:r>
          </a:p>
          <a:p>
            <a:pPr algn="ctr"/>
            <a:r>
              <a:rPr lang="en-GB" sz="1400" dirty="0"/>
              <a:t>University of Bristol</a:t>
            </a:r>
          </a:p>
        </p:txBody>
      </p:sp>
      <p:sp>
        <p:nvSpPr>
          <p:cNvPr id="19" name="TextBox 18"/>
          <p:cNvSpPr txBox="1"/>
          <p:nvPr/>
        </p:nvSpPr>
        <p:spPr>
          <a:xfrm>
            <a:off x="7342882" y="6037318"/>
            <a:ext cx="2372108" cy="523220"/>
          </a:xfrm>
          <a:prstGeom prst="rect">
            <a:avLst/>
          </a:prstGeom>
          <a:noFill/>
        </p:spPr>
        <p:txBody>
          <a:bodyPr wrap="square" rtlCol="0">
            <a:spAutoFit/>
          </a:bodyPr>
          <a:lstStyle/>
          <a:p>
            <a:pPr algn="ctr"/>
            <a:r>
              <a:rPr lang="en-GB" sz="1400" dirty="0"/>
              <a:t>Professor Steve Davies</a:t>
            </a:r>
          </a:p>
          <a:p>
            <a:pPr algn="ctr"/>
            <a:r>
              <a:rPr lang="en-GB" sz="1400" dirty="0"/>
              <a:t>Oxford University</a:t>
            </a:r>
          </a:p>
        </p:txBody>
      </p:sp>
      <p:sp>
        <p:nvSpPr>
          <p:cNvPr id="34" name="TextBox 33"/>
          <p:cNvSpPr txBox="1"/>
          <p:nvPr/>
        </p:nvSpPr>
        <p:spPr>
          <a:xfrm>
            <a:off x="9710944" y="6037319"/>
            <a:ext cx="2372108" cy="523220"/>
          </a:xfrm>
          <a:prstGeom prst="rect">
            <a:avLst/>
          </a:prstGeom>
          <a:noFill/>
        </p:spPr>
        <p:txBody>
          <a:bodyPr wrap="square" rtlCol="0">
            <a:spAutoFit/>
          </a:bodyPr>
          <a:lstStyle/>
          <a:p>
            <a:pPr algn="ctr"/>
            <a:r>
              <a:rPr lang="en-GB" sz="1400" dirty="0"/>
              <a:t>Professor Nicole </a:t>
            </a:r>
            <a:r>
              <a:rPr lang="en-GB" sz="1400" dirty="0" err="1"/>
              <a:t>Pamme</a:t>
            </a:r>
            <a:endParaRPr lang="en-GB" sz="1400" dirty="0"/>
          </a:p>
          <a:p>
            <a:pPr algn="ctr"/>
            <a:r>
              <a:rPr lang="en-GB" sz="1400" dirty="0"/>
              <a:t>University of Hull</a:t>
            </a:r>
          </a:p>
        </p:txBody>
      </p:sp>
      <p:sp>
        <p:nvSpPr>
          <p:cNvPr id="3" name="Rectangle 2" descr="Purple box around the image of Prof. Nava Ashraf from LSE to indicate that she is not a Professor of Chemistry. ">
            <a:extLst>
              <a:ext uri="{FF2B5EF4-FFF2-40B4-BE49-F238E27FC236}">
                <a16:creationId xmlns:a16="http://schemas.microsoft.com/office/drawing/2014/main" id="{110203A0-8510-631B-FAC0-5A4B18028568}"/>
              </a:ext>
            </a:extLst>
          </p:cNvPr>
          <p:cNvSpPr/>
          <p:nvPr/>
        </p:nvSpPr>
        <p:spPr>
          <a:xfrm>
            <a:off x="2691038" y="3268207"/>
            <a:ext cx="2251665" cy="353392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81915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Types of Bias: Affinity Bias</a:t>
            </a:r>
          </a:p>
        </p:txBody>
      </p:sp>
      <p:sp>
        <p:nvSpPr>
          <p:cNvPr id="3" name="Content Placeholder 2"/>
          <p:cNvSpPr>
            <a:spLocks noGrp="1"/>
          </p:cNvSpPr>
          <p:nvPr>
            <p:ph idx="1"/>
          </p:nvPr>
        </p:nvSpPr>
        <p:spPr/>
        <p:txBody>
          <a:bodyPr/>
          <a:lstStyle/>
          <a:p>
            <a:pPr>
              <a:spcAft>
                <a:spcPts val="1200"/>
              </a:spcAft>
            </a:pPr>
            <a:r>
              <a:rPr lang="en-GB" dirty="0"/>
              <a:t>Unconscious preference for people with whom we share similar qualities</a:t>
            </a:r>
          </a:p>
          <a:p>
            <a:pPr>
              <a:spcAft>
                <a:spcPts val="1200"/>
              </a:spcAft>
            </a:pPr>
            <a:r>
              <a:rPr lang="en-GB" dirty="0"/>
              <a:t>They are familiar and relatable e.g. same hobbies, music preference, University </a:t>
            </a:r>
            <a:r>
              <a:rPr lang="en-GB" dirty="0" err="1"/>
              <a:t>etc</a:t>
            </a:r>
            <a:endParaRPr lang="en-GB" dirty="0"/>
          </a:p>
          <a:p>
            <a:pPr>
              <a:spcAft>
                <a:spcPts val="1200"/>
              </a:spcAft>
            </a:pPr>
            <a:r>
              <a:rPr lang="en-GB" dirty="0"/>
              <a:t>Result: Reduction in diversity of experience and opinions</a:t>
            </a:r>
          </a:p>
          <a:p>
            <a:pPr lvl="1">
              <a:spcAft>
                <a:spcPts val="1200"/>
              </a:spcAft>
              <a:buFont typeface="Calibri" panose="020F0502020204030204" pitchFamily="34" charset="0"/>
              <a:buChar char="–"/>
            </a:pPr>
            <a:r>
              <a:rPr lang="en-GB" dirty="0"/>
              <a:t> Reduced creativity and less successful                                                                            problem-solving </a:t>
            </a:r>
          </a:p>
          <a:p>
            <a:endParaRPr lang="en-GB" dirty="0"/>
          </a:p>
        </p:txBody>
      </p:sp>
      <p:pic>
        <p:nvPicPr>
          <p:cNvPr id="4" name="Picture 3" descr="Cartoon showing four virtually identical men in suits with striped ties and large moustaches. Three of them are interviewing the fourth, and the caption below says &quot;Frankly, Dinsdale, we like the look of you&quot;"/>
          <p:cNvPicPr>
            <a:picLocks noChangeAspect="1"/>
          </p:cNvPicPr>
          <p:nvPr/>
        </p:nvPicPr>
        <p:blipFill>
          <a:blip r:embed="rId3">
            <a:clrChange>
              <a:clrFrom>
                <a:srgbClr val="FFFFFF"/>
              </a:clrFrom>
              <a:clrTo>
                <a:srgbClr val="FFFFFF">
                  <a:alpha val="0"/>
                </a:srgbClr>
              </a:clrTo>
            </a:clrChange>
          </a:blip>
          <a:stretch>
            <a:fillRect/>
          </a:stretch>
        </p:blipFill>
        <p:spPr>
          <a:xfrm>
            <a:off x="7243637" y="4565015"/>
            <a:ext cx="4352205" cy="2034568"/>
          </a:xfrm>
          <a:prstGeom prst="rect">
            <a:avLst/>
          </a:prstGeom>
        </p:spPr>
      </p:pic>
    </p:spTree>
    <p:extLst>
      <p:ext uri="{BB962C8B-B14F-4D97-AF65-F5344CB8AC3E}">
        <p14:creationId xmlns:p14="http://schemas.microsoft.com/office/powerpoint/2010/main" val="680799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spcAft>
                <a:spcPts val="1200"/>
              </a:spcAft>
            </a:pPr>
            <a:r>
              <a:rPr lang="en-GB" b="1" i="0" dirty="0">
                <a:solidFill>
                  <a:srgbClr val="0D0D0D"/>
                </a:solidFill>
                <a:effectLst/>
                <a:latin typeface="Söhne"/>
              </a:rPr>
              <a:t>Anchoring Bias: </a:t>
            </a:r>
            <a:r>
              <a:rPr lang="en-GB" dirty="0">
                <a:solidFill>
                  <a:srgbClr val="0D0D0D"/>
                </a:solidFill>
                <a:latin typeface="Söhne"/>
              </a:rPr>
              <a:t>undue influence from </a:t>
            </a:r>
            <a:r>
              <a:rPr lang="en-GB" b="0" i="0" dirty="0">
                <a:solidFill>
                  <a:srgbClr val="0D0D0D"/>
                </a:solidFill>
                <a:effectLst/>
                <a:latin typeface="Söhne"/>
              </a:rPr>
              <a:t>the first piece of information (the "anchor") we received, which influences our subsequent judgments or estimations, even if the anchor is arbitrary or irrelevant</a:t>
            </a:r>
          </a:p>
          <a:p>
            <a:pPr>
              <a:spcAft>
                <a:spcPts val="1200"/>
              </a:spcAft>
            </a:pPr>
            <a:endParaRPr lang="en-GB" sz="100" dirty="0"/>
          </a:p>
          <a:p>
            <a:pPr>
              <a:spcAft>
                <a:spcPts val="1200"/>
              </a:spcAft>
            </a:pPr>
            <a:r>
              <a:rPr lang="en-GB" b="1" dirty="0"/>
              <a:t>Confirmation Bias: </a:t>
            </a:r>
            <a:r>
              <a:rPr lang="en-GB" dirty="0"/>
              <a:t>searching for evidence that backs up our opinions, rather than looking at the whole picture, or evidence against our opinions</a:t>
            </a:r>
          </a:p>
          <a:p>
            <a:pPr lvl="1">
              <a:spcAft>
                <a:spcPts val="1200"/>
              </a:spcAft>
              <a:buFont typeface="Calibri" panose="020F0502020204030204" pitchFamily="34" charset="0"/>
              <a:buChar char="–"/>
            </a:pPr>
            <a:r>
              <a:rPr lang="en-GB" dirty="0"/>
              <a:t>Leads to selective observation</a:t>
            </a:r>
          </a:p>
          <a:p>
            <a:pPr lvl="1">
              <a:spcAft>
                <a:spcPts val="1200"/>
              </a:spcAft>
              <a:buFont typeface="Calibri" panose="020F0502020204030204" pitchFamily="34" charset="0"/>
              <a:buChar char="–"/>
            </a:pPr>
            <a:r>
              <a:rPr lang="en-GB" dirty="0"/>
              <a:t>More willing to accept evidence that confirms prior belief</a:t>
            </a:r>
          </a:p>
          <a:p>
            <a:pPr lvl="1">
              <a:spcAft>
                <a:spcPts val="1200"/>
              </a:spcAft>
              <a:buFont typeface="Calibri" panose="020F0502020204030204" pitchFamily="34" charset="0"/>
              <a:buChar char="–"/>
            </a:pPr>
            <a:r>
              <a:rPr lang="en-GB" dirty="0"/>
              <a:t>More critical of evidence that disproves or negates prior beliefs</a:t>
            </a:r>
          </a:p>
        </p:txBody>
      </p:sp>
      <p:sp>
        <p:nvSpPr>
          <p:cNvPr id="4" name="Title 3"/>
          <p:cNvSpPr>
            <a:spLocks noGrp="1"/>
          </p:cNvSpPr>
          <p:nvPr>
            <p:ph type="title"/>
          </p:nvPr>
        </p:nvSpPr>
        <p:spPr/>
        <p:txBody>
          <a:bodyPr/>
          <a:lstStyle/>
          <a:p>
            <a:r>
              <a:rPr lang="en-GB" dirty="0">
                <a:solidFill>
                  <a:schemeClr val="accent1">
                    <a:lumMod val="50000"/>
                  </a:schemeClr>
                </a:solidFill>
              </a:rPr>
              <a:t>Anchoring Bias &amp; Confirmation Bias</a:t>
            </a:r>
          </a:p>
        </p:txBody>
      </p:sp>
    </p:spTree>
    <p:extLst>
      <p:ext uri="{BB962C8B-B14F-4D97-AF65-F5344CB8AC3E}">
        <p14:creationId xmlns:p14="http://schemas.microsoft.com/office/powerpoint/2010/main" val="220606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Beauty Bias &amp; Halo Effect</a:t>
            </a:r>
          </a:p>
        </p:txBody>
      </p:sp>
      <p:sp>
        <p:nvSpPr>
          <p:cNvPr id="3" name="Content Placeholder 2"/>
          <p:cNvSpPr>
            <a:spLocks noGrp="1"/>
          </p:cNvSpPr>
          <p:nvPr>
            <p:ph idx="1"/>
          </p:nvPr>
        </p:nvSpPr>
        <p:spPr/>
        <p:txBody>
          <a:bodyPr/>
          <a:lstStyle/>
          <a:p>
            <a:r>
              <a:rPr lang="en-GB" dirty="0"/>
              <a:t>Tend to think that the most </a:t>
            </a:r>
            <a:r>
              <a:rPr lang="en-GB" b="1" dirty="0">
                <a:solidFill>
                  <a:schemeClr val="accent1">
                    <a:lumMod val="50000"/>
                  </a:schemeClr>
                </a:solidFill>
                <a:hlinkClick r:id="rId2">
                  <a:extLst>
                    <a:ext uri="{A12FA001-AC4F-418D-AE19-62706E023703}">
                      <ahyp:hlinkClr xmlns:ahyp="http://schemas.microsoft.com/office/drawing/2018/hyperlinkcolor" val="tx"/>
                    </a:ext>
                  </a:extLst>
                </a:hlinkClick>
              </a:rPr>
              <a:t>attractive individual</a:t>
            </a:r>
            <a:r>
              <a:rPr lang="en-GB" dirty="0">
                <a:solidFill>
                  <a:schemeClr val="accent1">
                    <a:lumMod val="50000"/>
                  </a:schemeClr>
                </a:solidFill>
              </a:rPr>
              <a:t> will </a:t>
            </a:r>
            <a:r>
              <a:rPr lang="en-GB" dirty="0"/>
              <a:t>be the most competent and successful, which feeds into;</a:t>
            </a:r>
          </a:p>
          <a:p>
            <a:endParaRPr lang="en-GB" sz="400" dirty="0"/>
          </a:p>
          <a:p>
            <a:pPr lvl="1">
              <a:buFont typeface="Calibri" panose="020F0502020204030204" pitchFamily="34" charset="0"/>
              <a:buChar char="–"/>
            </a:pPr>
            <a:r>
              <a:rPr lang="en-GB" dirty="0"/>
              <a:t>Halo effect - focus on one particularly impressive feature about a person. </a:t>
            </a:r>
          </a:p>
          <a:p>
            <a:pPr lvl="1">
              <a:buFont typeface="Calibri" panose="020F0502020204030204" pitchFamily="34" charset="0"/>
              <a:buChar char="–"/>
            </a:pPr>
            <a:r>
              <a:rPr lang="en-GB" dirty="0"/>
              <a:t>view everything about the person in a positive “halo” light</a:t>
            </a:r>
          </a:p>
          <a:p>
            <a:pPr lvl="1">
              <a:buFont typeface="Calibri" panose="020F0502020204030204" pitchFamily="34" charset="0"/>
              <a:buChar char="–"/>
            </a:pPr>
            <a:r>
              <a:rPr lang="en-GB" dirty="0"/>
              <a:t>makes us think that they are better than they really are</a:t>
            </a:r>
          </a:p>
          <a:p>
            <a:pPr lvl="1"/>
            <a:endParaRPr lang="en-GB" sz="1200" dirty="0"/>
          </a:p>
          <a:p>
            <a:r>
              <a:rPr lang="en-GB" dirty="0"/>
              <a:t>Similar to affinity and confirmation bias </a:t>
            </a:r>
          </a:p>
          <a:p>
            <a:endParaRPr lang="en-GB" sz="400" dirty="0"/>
          </a:p>
          <a:p>
            <a:pPr lvl="1">
              <a:buFont typeface="Calibri" panose="020F0502020204030204" pitchFamily="34" charset="0"/>
              <a:buChar char="–"/>
            </a:pPr>
            <a:r>
              <a:rPr lang="en-GB" dirty="0"/>
              <a:t>Makes us overlook other information</a:t>
            </a:r>
          </a:p>
          <a:p>
            <a:pPr lvl="1">
              <a:buFont typeface="Calibri" panose="020F0502020204030204" pitchFamily="34" charset="0"/>
              <a:buChar char="–"/>
            </a:pPr>
            <a:r>
              <a:rPr lang="en-GB" dirty="0"/>
              <a:t>Skews our opinion of other aspects of the person                                                  (especially negative ones)</a:t>
            </a:r>
          </a:p>
        </p:txBody>
      </p:sp>
      <p:pic>
        <p:nvPicPr>
          <p:cNvPr id="6146" name="Picture 2" descr="Image of a golden &quot;halo&quo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32638" y="2302939"/>
            <a:ext cx="5731856" cy="5731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98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Horns Effect</a:t>
            </a:r>
          </a:p>
        </p:txBody>
      </p:sp>
      <p:sp>
        <p:nvSpPr>
          <p:cNvPr id="3" name="Content Placeholder 2"/>
          <p:cNvSpPr>
            <a:spLocks noGrp="1"/>
          </p:cNvSpPr>
          <p:nvPr>
            <p:ph idx="1"/>
          </p:nvPr>
        </p:nvSpPr>
        <p:spPr/>
        <p:txBody>
          <a:bodyPr/>
          <a:lstStyle/>
          <a:p>
            <a:pPr>
              <a:spcAft>
                <a:spcPts val="1200"/>
              </a:spcAft>
            </a:pPr>
            <a:r>
              <a:rPr lang="en-GB" dirty="0"/>
              <a:t>Opposite of the halo effect</a:t>
            </a:r>
          </a:p>
          <a:p>
            <a:pPr>
              <a:spcAft>
                <a:spcPts val="1200"/>
              </a:spcAft>
            </a:pPr>
            <a:r>
              <a:rPr lang="en-GB" dirty="0"/>
              <a:t>We focus on one particularly negative feature about an individual, which clouds our view of their other qualities</a:t>
            </a:r>
          </a:p>
          <a:p>
            <a:pPr>
              <a:spcAft>
                <a:spcPts val="1200"/>
              </a:spcAft>
            </a:pPr>
            <a:r>
              <a:rPr lang="en-GB" dirty="0"/>
              <a:t>Remember that one mistake or flaw does not represent the person as a whole!</a:t>
            </a:r>
          </a:p>
        </p:txBody>
      </p:sp>
      <p:pic>
        <p:nvPicPr>
          <p:cNvPr id="7170" name="Picture 2" descr="Decorative image of a black headband with red plastic &quot;devil&quot; horns on it "/>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173461">
            <a:off x="8674503" y="4420925"/>
            <a:ext cx="2059095" cy="1994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271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Exercise 1</a:t>
            </a:r>
            <a:r>
              <a:rPr lang="en-GB" dirty="0">
                <a:solidFill>
                  <a:srgbClr val="F8F8F8"/>
                </a:solidFill>
              </a:rPr>
              <a:t>a</a:t>
            </a:r>
          </a:p>
        </p:txBody>
      </p:sp>
      <p:sp>
        <p:nvSpPr>
          <p:cNvPr id="3" name="Content Placeholder 2"/>
          <p:cNvSpPr>
            <a:spLocks noGrp="1"/>
          </p:cNvSpPr>
          <p:nvPr>
            <p:ph idx="1"/>
          </p:nvPr>
        </p:nvSpPr>
        <p:spPr/>
        <p:txBody>
          <a:bodyPr/>
          <a:lstStyle/>
          <a:p>
            <a:r>
              <a:rPr lang="en-GB" dirty="0"/>
              <a:t>I’m going to read out a holiday scenario to you.</a:t>
            </a:r>
          </a:p>
          <a:p>
            <a:endParaRPr lang="en-GB" dirty="0"/>
          </a:p>
          <a:p>
            <a:r>
              <a:rPr lang="en-GB" dirty="0"/>
              <a:t>Please try to imagine the scenario as vividly as you can, as if you are really experiencing it yourself. Try to think and feel how you would think and feel if it was actually happening to you.</a:t>
            </a:r>
          </a:p>
          <a:p>
            <a:endParaRPr lang="en-GB" dirty="0"/>
          </a:p>
          <a:p>
            <a:r>
              <a:rPr lang="en-GB" dirty="0"/>
              <a:t>Afterwards, I’m going to ask you some questions                                               and you’ll write down your answers.</a:t>
            </a:r>
          </a:p>
          <a:p>
            <a:endParaRPr lang="en-GB" dirty="0"/>
          </a:p>
        </p:txBody>
      </p:sp>
      <p:pic>
        <p:nvPicPr>
          <p:cNvPr id="1026" name="Picture 2" descr="Decorative image of a commercial aircraft, with blue marking on the tail and wings"/>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16983" y="4459481"/>
            <a:ext cx="3066346" cy="1717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46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Attribution Bias</a:t>
            </a:r>
          </a:p>
        </p:txBody>
      </p:sp>
      <p:sp>
        <p:nvSpPr>
          <p:cNvPr id="3" name="Content Placeholder 2"/>
          <p:cNvSpPr>
            <a:spLocks noGrp="1"/>
          </p:cNvSpPr>
          <p:nvPr>
            <p:ph idx="1"/>
          </p:nvPr>
        </p:nvSpPr>
        <p:spPr/>
        <p:txBody>
          <a:bodyPr/>
          <a:lstStyle/>
          <a:p>
            <a:pPr>
              <a:spcAft>
                <a:spcPts val="1200"/>
              </a:spcAft>
            </a:pPr>
            <a:r>
              <a:rPr lang="en-GB" dirty="0"/>
              <a:t>How we perceive our actions and those of others. </a:t>
            </a:r>
          </a:p>
          <a:p>
            <a:pPr>
              <a:spcAft>
                <a:spcPts val="1200"/>
              </a:spcAft>
            </a:pPr>
            <a:r>
              <a:rPr lang="en-GB" dirty="0"/>
              <a:t>Attribute our own accomplishments to our skill and personality, and our failures to external factors</a:t>
            </a:r>
          </a:p>
          <a:p>
            <a:pPr>
              <a:spcAft>
                <a:spcPts val="1200"/>
              </a:spcAft>
            </a:pPr>
            <a:r>
              <a:rPr lang="en-GB" dirty="0"/>
              <a:t>When other people do something successfully -                                          consider them lucky, and more likely to attribute                                                   errors to poor capabilities or personal qualities.</a:t>
            </a:r>
          </a:p>
          <a:p>
            <a:endParaRPr lang="en-GB" dirty="0"/>
          </a:p>
        </p:txBody>
      </p:sp>
      <p:pic>
        <p:nvPicPr>
          <p:cNvPr id="5122" name="Picture 2" descr="Decorative image of an iron horsesho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361860">
            <a:off x="8849211" y="3859184"/>
            <a:ext cx="2226037" cy="222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999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22072" y="2681243"/>
            <a:ext cx="10515600" cy="2852737"/>
          </a:xfrm>
        </p:spPr>
        <p:txBody>
          <a:bodyPr>
            <a:normAutofit fontScale="90000"/>
          </a:bodyPr>
          <a:lstStyle/>
          <a:p>
            <a:r>
              <a:rPr lang="en-GB" sz="5300" dirty="0">
                <a:solidFill>
                  <a:schemeClr val="accent1">
                    <a:lumMod val="50000"/>
                  </a:schemeClr>
                </a:solidFill>
              </a:rPr>
              <a:t>Perhaps the most intriguing bias of all is that we tend to assume that everyone else is more susceptible to having biases than we are…</a:t>
            </a:r>
            <a:br>
              <a:rPr lang="en-GB" dirty="0">
                <a:solidFill>
                  <a:schemeClr val="accent1">
                    <a:lumMod val="75000"/>
                  </a:schemeClr>
                </a:solidFill>
              </a:rPr>
            </a:br>
            <a:endParaRPr lang="en-GB" dirty="0">
              <a:solidFill>
                <a:schemeClr val="accent1">
                  <a:lumMod val="75000"/>
                </a:schemeClr>
              </a:solidFill>
            </a:endParaRPr>
          </a:p>
        </p:txBody>
      </p:sp>
      <p:pic>
        <p:nvPicPr>
          <p:cNvPr id="3" name="Picture 2" descr="Decorative image of a name tag that says &quot;Hello I'm Better Than You&quot;"/>
          <p:cNvPicPr>
            <a:picLocks noChangeAspect="1"/>
          </p:cNvPicPr>
          <p:nvPr/>
        </p:nvPicPr>
        <p:blipFill>
          <a:blip r:embed="rId2"/>
          <a:stretch>
            <a:fillRect/>
          </a:stretch>
        </p:blipFill>
        <p:spPr>
          <a:xfrm>
            <a:off x="9180350" y="5123411"/>
            <a:ext cx="2381250" cy="1504950"/>
          </a:xfrm>
          <a:prstGeom prst="rect">
            <a:avLst/>
          </a:prstGeom>
        </p:spPr>
      </p:pic>
    </p:spTree>
    <p:extLst>
      <p:ext uri="{BB962C8B-B14F-4D97-AF65-F5344CB8AC3E}">
        <p14:creationId xmlns:p14="http://schemas.microsoft.com/office/powerpoint/2010/main" val="1927343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Example: Unconscious Bias Research</a:t>
            </a:r>
          </a:p>
        </p:txBody>
      </p:sp>
      <p:sp>
        <p:nvSpPr>
          <p:cNvPr id="3" name="Content Placeholder 2"/>
          <p:cNvSpPr>
            <a:spLocks noGrp="1"/>
          </p:cNvSpPr>
          <p:nvPr>
            <p:ph idx="1"/>
          </p:nvPr>
        </p:nvSpPr>
        <p:spPr/>
        <p:txBody>
          <a:bodyPr>
            <a:normAutofit/>
          </a:bodyPr>
          <a:lstStyle/>
          <a:p>
            <a:r>
              <a:rPr lang="en-GB" dirty="0"/>
              <a:t>A study of science faculties in higher education institutions </a:t>
            </a:r>
            <a:r>
              <a:rPr lang="en-GB" sz="1800" dirty="0"/>
              <a:t>(Moss-</a:t>
            </a:r>
            <a:r>
              <a:rPr lang="en-GB" sz="1800" dirty="0" err="1"/>
              <a:t>Racusin</a:t>
            </a:r>
            <a:r>
              <a:rPr lang="en-GB" sz="1800" dirty="0"/>
              <a:t> </a:t>
            </a:r>
            <a:r>
              <a:rPr lang="en-GB" sz="1800" i="1" dirty="0"/>
              <a:t>et al </a:t>
            </a:r>
            <a:r>
              <a:rPr lang="en-GB" sz="1800" dirty="0"/>
              <a:t>2012)</a:t>
            </a:r>
            <a:r>
              <a:rPr lang="en-GB" dirty="0"/>
              <a:t>. Staff reviewed</a:t>
            </a:r>
            <a:r>
              <a:rPr lang="en-GB" b="1" dirty="0"/>
              <a:t> identical applications</a:t>
            </a:r>
            <a:r>
              <a:rPr lang="en-GB" dirty="0"/>
              <a:t>, apart from the gender of the name of the applicant:</a:t>
            </a:r>
          </a:p>
          <a:p>
            <a:endParaRPr lang="en-GB" dirty="0"/>
          </a:p>
        </p:txBody>
      </p:sp>
      <p:pic>
        <p:nvPicPr>
          <p:cNvPr id="8194" name="Picture 2" descr="Image of a blue &quot;masculine&quot; symbol"/>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73672" y="2950398"/>
            <a:ext cx="3730679" cy="2101791"/>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1208776" y="3404913"/>
            <a:ext cx="3816424" cy="504056"/>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Rate as better qualified</a:t>
            </a:r>
          </a:p>
        </p:txBody>
      </p:sp>
      <p:sp>
        <p:nvSpPr>
          <p:cNvPr id="5" name="Rounded Rectangle 4"/>
          <p:cNvSpPr/>
          <p:nvPr/>
        </p:nvSpPr>
        <p:spPr>
          <a:xfrm>
            <a:off x="2547724" y="4149489"/>
            <a:ext cx="3816424" cy="504056"/>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Want to hire</a:t>
            </a:r>
          </a:p>
        </p:txBody>
      </p:sp>
      <p:sp>
        <p:nvSpPr>
          <p:cNvPr id="6" name="Rounded Rectangle 5"/>
          <p:cNvSpPr/>
          <p:nvPr/>
        </p:nvSpPr>
        <p:spPr>
          <a:xfrm>
            <a:off x="3666965" y="4894065"/>
            <a:ext cx="4858070" cy="696358"/>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Suggest higher starting salary</a:t>
            </a:r>
          </a:p>
        </p:txBody>
      </p:sp>
      <p:sp>
        <p:nvSpPr>
          <p:cNvPr id="7" name="Rounded Rectangle 6"/>
          <p:cNvSpPr/>
          <p:nvPr/>
        </p:nvSpPr>
        <p:spPr>
          <a:xfrm>
            <a:off x="4797944" y="5830943"/>
            <a:ext cx="7195729" cy="648364"/>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t>More willing to invest in their development </a:t>
            </a:r>
          </a:p>
        </p:txBody>
      </p:sp>
    </p:spTree>
    <p:extLst>
      <p:ext uri="{BB962C8B-B14F-4D97-AF65-F5344CB8AC3E}">
        <p14:creationId xmlns:p14="http://schemas.microsoft.com/office/powerpoint/2010/main" val="302275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75000"/>
                  </a:schemeClr>
                </a:solidFill>
              </a:rPr>
              <a:t>Unconscious Bias in Clinical Psychology</a:t>
            </a:r>
          </a:p>
        </p:txBody>
      </p:sp>
      <p:sp>
        <p:nvSpPr>
          <p:cNvPr id="3" name="Content Placeholder 2"/>
          <p:cNvSpPr>
            <a:spLocks noGrp="1"/>
          </p:cNvSpPr>
          <p:nvPr>
            <p:ph idx="1"/>
          </p:nvPr>
        </p:nvSpPr>
        <p:spPr/>
        <p:txBody>
          <a:bodyPr>
            <a:normAutofit/>
          </a:bodyPr>
          <a:lstStyle/>
          <a:p>
            <a:pPr>
              <a:lnSpc>
                <a:spcPct val="105000"/>
              </a:lnSpc>
              <a:spcBef>
                <a:spcPts val="1800"/>
              </a:spcBef>
              <a:spcAft>
                <a:spcPts val="1800"/>
              </a:spcAft>
            </a:pPr>
            <a:r>
              <a:rPr lang="en-GB" dirty="0"/>
              <a:t>Gender &amp; Ethnicity Bias effects exist in the diagnosis of Clinical Disorders</a:t>
            </a:r>
            <a:endParaRPr lang="en-GB" sz="1000" dirty="0"/>
          </a:p>
          <a:p>
            <a:pPr lvl="1">
              <a:lnSpc>
                <a:spcPct val="105000"/>
              </a:lnSpc>
              <a:spcAft>
                <a:spcPts val="600"/>
              </a:spcAft>
              <a:buFont typeface="Calibri" panose="020F0502020204030204" pitchFamily="34" charset="0"/>
              <a:buChar char="-"/>
            </a:pPr>
            <a:r>
              <a:rPr lang="en-GB" dirty="0"/>
              <a:t>The WHO report that doctors are up to </a:t>
            </a:r>
            <a:r>
              <a:rPr lang="en-GB" b="1" dirty="0"/>
              <a:t>3x more likely </a:t>
            </a:r>
            <a:r>
              <a:rPr lang="en-GB" dirty="0"/>
              <a:t>to </a:t>
            </a:r>
            <a:r>
              <a:rPr lang="en-GB" b="1" dirty="0"/>
              <a:t>diagnose</a:t>
            </a:r>
            <a:r>
              <a:rPr lang="en-GB" dirty="0"/>
              <a:t> depression in </a:t>
            </a:r>
            <a:r>
              <a:rPr lang="en-GB" b="1" dirty="0"/>
              <a:t>women </a:t>
            </a:r>
            <a:r>
              <a:rPr lang="en-GB" dirty="0"/>
              <a:t>rather than men even when they display the </a:t>
            </a:r>
            <a:r>
              <a:rPr lang="en-GB" b="1" dirty="0"/>
              <a:t>same scores </a:t>
            </a:r>
            <a:r>
              <a:rPr lang="en-GB" dirty="0"/>
              <a:t>on standardised measures/present the </a:t>
            </a:r>
            <a:r>
              <a:rPr lang="en-GB" b="1" dirty="0"/>
              <a:t>same symptoms </a:t>
            </a:r>
            <a:r>
              <a:rPr lang="en-GB" sz="1800" dirty="0"/>
              <a:t>(e.g. </a:t>
            </a:r>
            <a:r>
              <a:rPr lang="en-GB" sz="1800" dirty="0" err="1"/>
              <a:t>Bertakis</a:t>
            </a:r>
            <a:r>
              <a:rPr lang="en-GB" sz="1800" dirty="0"/>
              <a:t> et al., 2001)</a:t>
            </a:r>
          </a:p>
          <a:p>
            <a:pPr lvl="1">
              <a:lnSpc>
                <a:spcPct val="105000"/>
              </a:lnSpc>
              <a:spcAft>
                <a:spcPts val="600"/>
              </a:spcAft>
              <a:buFont typeface="Calibri" panose="020F0502020204030204" pitchFamily="34" charset="0"/>
              <a:buChar char="-"/>
            </a:pPr>
            <a:endParaRPr lang="en-GB" sz="800" dirty="0"/>
          </a:p>
          <a:p>
            <a:pPr lvl="1">
              <a:lnSpc>
                <a:spcPct val="105000"/>
              </a:lnSpc>
              <a:spcAft>
                <a:spcPts val="600"/>
              </a:spcAft>
              <a:buFont typeface="Calibri" panose="020F0502020204030204" pitchFamily="34" charset="0"/>
              <a:buChar char="-"/>
            </a:pPr>
            <a:r>
              <a:rPr lang="en-GB" dirty="0"/>
              <a:t>People from ethnic minority groups have a </a:t>
            </a:r>
            <a:r>
              <a:rPr lang="en-GB" b="1" dirty="0"/>
              <a:t>higher prevalence </a:t>
            </a:r>
            <a:r>
              <a:rPr lang="en-GB" dirty="0"/>
              <a:t>of late-life </a:t>
            </a:r>
            <a:r>
              <a:rPr lang="en-GB" b="1" dirty="0"/>
              <a:t>depression</a:t>
            </a:r>
            <a:r>
              <a:rPr lang="en-GB" dirty="0"/>
              <a:t> relative to reference groups, but </a:t>
            </a:r>
            <a:r>
              <a:rPr lang="en-GB" b="1" dirty="0"/>
              <a:t>lower</a:t>
            </a:r>
            <a:r>
              <a:rPr lang="en-GB" dirty="0"/>
              <a:t> rates of </a:t>
            </a:r>
            <a:r>
              <a:rPr lang="en-GB" b="1" dirty="0"/>
              <a:t>recognition</a:t>
            </a:r>
            <a:r>
              <a:rPr lang="en-GB" dirty="0"/>
              <a:t> and </a:t>
            </a:r>
            <a:r>
              <a:rPr lang="en-GB" b="1" dirty="0"/>
              <a:t>treatment</a:t>
            </a:r>
            <a:r>
              <a:rPr lang="en-GB" dirty="0"/>
              <a:t>, and </a:t>
            </a:r>
            <a:r>
              <a:rPr lang="en-GB" b="1" dirty="0"/>
              <a:t>poorer outcomes </a:t>
            </a:r>
            <a:r>
              <a:rPr lang="en-GB" sz="1800" dirty="0"/>
              <a:t>(Pickett et al., 2013; Stockdale et al., 2008)</a:t>
            </a:r>
          </a:p>
          <a:p>
            <a:pPr lvl="1">
              <a:lnSpc>
                <a:spcPct val="105000"/>
              </a:lnSpc>
              <a:spcAft>
                <a:spcPts val="600"/>
              </a:spcAft>
            </a:pPr>
            <a:endParaRPr lang="en-GB" sz="900" dirty="0"/>
          </a:p>
          <a:p>
            <a:endParaRPr lang="en-GB" dirty="0"/>
          </a:p>
        </p:txBody>
      </p:sp>
    </p:spTree>
    <p:extLst>
      <p:ext uri="{BB962C8B-B14F-4D97-AF65-F5344CB8AC3E}">
        <p14:creationId xmlns:p14="http://schemas.microsoft.com/office/powerpoint/2010/main" val="247178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B4A61-51E9-E050-AF6C-FC95B6BC6CA5}"/>
              </a:ext>
            </a:extLst>
          </p:cNvPr>
          <p:cNvSpPr>
            <a:spLocks noGrp="1"/>
          </p:cNvSpPr>
          <p:nvPr>
            <p:ph type="title"/>
          </p:nvPr>
        </p:nvSpPr>
        <p:spPr/>
        <p:txBody>
          <a:bodyPr/>
          <a:lstStyle/>
          <a:p>
            <a:r>
              <a:rPr lang="en-GB" dirty="0">
                <a:solidFill>
                  <a:schemeClr val="accent1">
                    <a:lumMod val="50000"/>
                  </a:schemeClr>
                </a:solidFill>
              </a:rPr>
              <a:t>Bias in Forensic &amp; Medical Settings</a:t>
            </a:r>
          </a:p>
        </p:txBody>
      </p:sp>
      <p:sp>
        <p:nvSpPr>
          <p:cNvPr id="3" name="Content Placeholder 2">
            <a:extLst>
              <a:ext uri="{FF2B5EF4-FFF2-40B4-BE49-F238E27FC236}">
                <a16:creationId xmlns:a16="http://schemas.microsoft.com/office/drawing/2014/main" id="{C21D80F0-660C-88AE-C797-5152D88EC44B}"/>
              </a:ext>
            </a:extLst>
          </p:cNvPr>
          <p:cNvSpPr>
            <a:spLocks noGrp="1"/>
          </p:cNvSpPr>
          <p:nvPr>
            <p:ph idx="1"/>
          </p:nvPr>
        </p:nvSpPr>
        <p:spPr>
          <a:xfrm>
            <a:off x="838200" y="1825625"/>
            <a:ext cx="10515600" cy="4667250"/>
          </a:xfrm>
        </p:spPr>
        <p:txBody>
          <a:bodyPr>
            <a:normAutofit/>
          </a:bodyPr>
          <a:lstStyle/>
          <a:p>
            <a:pPr>
              <a:lnSpc>
                <a:spcPct val="105000"/>
              </a:lnSpc>
              <a:spcAft>
                <a:spcPts val="600"/>
              </a:spcAft>
            </a:pPr>
            <a:r>
              <a:rPr lang="en-GB" dirty="0"/>
              <a:t>Gender, race &amp; criminal sentencing</a:t>
            </a:r>
          </a:p>
          <a:p>
            <a:pPr lvl="1">
              <a:lnSpc>
                <a:spcPct val="105000"/>
              </a:lnSpc>
              <a:spcAft>
                <a:spcPts val="600"/>
              </a:spcAft>
            </a:pPr>
            <a:r>
              <a:rPr lang="en-GB" dirty="0"/>
              <a:t>Women and men </a:t>
            </a:r>
            <a:r>
              <a:rPr lang="en-GB" b="1" dirty="0"/>
              <a:t>differ in the sentences </a:t>
            </a:r>
            <a:r>
              <a:rPr lang="en-GB" dirty="0"/>
              <a:t>they receive, and in the likelihood of receiving a custodial sentence </a:t>
            </a:r>
            <a:r>
              <a:rPr lang="en-GB" sz="1800" dirty="0"/>
              <a:t>(</a:t>
            </a:r>
            <a:r>
              <a:rPr lang="en-GB" sz="1800" b="0" i="0" dirty="0">
                <a:solidFill>
                  <a:srgbClr val="222222"/>
                </a:solidFill>
                <a:effectLst/>
              </a:rPr>
              <a:t>Fernando Rodriguez et al., 2006; </a:t>
            </a:r>
            <a:r>
              <a:rPr lang="en-GB" sz="1800" dirty="0"/>
              <a:t>Hedderman &amp; Hough, 1994), </a:t>
            </a:r>
            <a:r>
              <a:rPr lang="en-GB" dirty="0"/>
              <a:t>while race has been shown to affect sentencing for men</a:t>
            </a:r>
            <a:r>
              <a:rPr lang="en-GB" sz="1800" dirty="0"/>
              <a:t> (Crew, 1991). </a:t>
            </a:r>
          </a:p>
          <a:p>
            <a:pPr lvl="1">
              <a:lnSpc>
                <a:spcPct val="105000"/>
              </a:lnSpc>
              <a:spcAft>
                <a:spcPts val="600"/>
              </a:spcAft>
            </a:pPr>
            <a:endParaRPr lang="en-GB" sz="1800" dirty="0"/>
          </a:p>
          <a:p>
            <a:pPr>
              <a:spcBef>
                <a:spcPts val="1200"/>
              </a:spcBef>
              <a:spcAft>
                <a:spcPts val="1200"/>
              </a:spcAft>
            </a:pPr>
            <a:r>
              <a:rPr lang="en-GB" dirty="0"/>
              <a:t>73% of white medical students held at least one </a:t>
            </a:r>
            <a:r>
              <a:rPr lang="en-GB" b="1" dirty="0"/>
              <a:t>false belief </a:t>
            </a:r>
            <a:r>
              <a:rPr lang="en-GB" dirty="0"/>
              <a:t>about “biological differences” between races </a:t>
            </a:r>
            <a:r>
              <a:rPr lang="en-GB" sz="1800" dirty="0"/>
              <a:t>(Hoffman, </a:t>
            </a:r>
            <a:r>
              <a:rPr lang="en-GB" sz="1800" dirty="0" err="1"/>
              <a:t>Trawalter</a:t>
            </a:r>
            <a:r>
              <a:rPr lang="en-GB" sz="1800" dirty="0"/>
              <a:t>, </a:t>
            </a:r>
            <a:r>
              <a:rPr lang="en-GB" sz="1800" dirty="0" err="1"/>
              <a:t>Axt</a:t>
            </a:r>
            <a:r>
              <a:rPr lang="en-GB" sz="1800" dirty="0"/>
              <a:t> </a:t>
            </a:r>
            <a:r>
              <a:rPr lang="en-GB" sz="1800" i="1" dirty="0"/>
              <a:t>et al.</a:t>
            </a:r>
            <a:r>
              <a:rPr lang="en-GB" sz="1800" dirty="0"/>
              <a:t>, 2016)</a:t>
            </a:r>
            <a:r>
              <a:rPr lang="en-GB" dirty="0"/>
              <a:t>;</a:t>
            </a:r>
          </a:p>
          <a:p>
            <a:pPr lvl="1">
              <a:spcBef>
                <a:spcPts val="1200"/>
              </a:spcBef>
              <a:spcAft>
                <a:spcPts val="1200"/>
              </a:spcAft>
              <a:buFont typeface="Calibri" panose="020F0502020204030204" pitchFamily="34" charset="0"/>
              <a:buChar char="–"/>
            </a:pPr>
            <a:r>
              <a:rPr lang="en-GB" dirty="0"/>
              <a:t>higher pain tolerance, thicker skin, less sensitive nerve endings, stronger immune systems</a:t>
            </a:r>
          </a:p>
          <a:p>
            <a:endParaRPr lang="en-GB" dirty="0"/>
          </a:p>
        </p:txBody>
      </p:sp>
    </p:spTree>
    <p:extLst>
      <p:ext uri="{BB962C8B-B14F-4D97-AF65-F5344CB8AC3E}">
        <p14:creationId xmlns:p14="http://schemas.microsoft.com/office/powerpoint/2010/main" val="261740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3414" y="752167"/>
            <a:ext cx="5747825" cy="3811587"/>
          </a:xfrm>
        </p:spPr>
        <p:txBody>
          <a:bodyPr>
            <a:normAutofit/>
          </a:bodyPr>
          <a:lstStyle/>
          <a:p>
            <a:pPr algn="ctr"/>
            <a:r>
              <a:rPr lang="en-GB" sz="4400" dirty="0">
                <a:solidFill>
                  <a:schemeClr val="accent1">
                    <a:lumMod val="50000"/>
                  </a:schemeClr>
                </a:solidFill>
              </a:rPr>
              <a:t>Real-world Evidence of Unconscious Bias:</a:t>
            </a:r>
            <a:br>
              <a:rPr lang="en-GB" sz="4400" dirty="0">
                <a:solidFill>
                  <a:schemeClr val="accent1">
                    <a:lumMod val="50000"/>
                  </a:schemeClr>
                </a:solidFill>
              </a:rPr>
            </a:br>
            <a:r>
              <a:rPr lang="en-GB" sz="4400" dirty="0">
                <a:solidFill>
                  <a:schemeClr val="accent1">
                    <a:lumMod val="50000"/>
                  </a:schemeClr>
                </a:solidFill>
              </a:rPr>
              <a:t>Individual Exercise</a:t>
            </a:r>
          </a:p>
        </p:txBody>
      </p:sp>
      <p:pic>
        <p:nvPicPr>
          <p:cNvPr id="3" name="Picture 2" descr="Decorative image of a human head silhouette, full of cogs being manipulated by stick figures"/>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Effect>
                      <a14:saturation sat="33000"/>
                    </a14:imgEffect>
                  </a14:imgLayer>
                </a14:imgProps>
              </a:ext>
            </a:extLst>
          </a:blip>
          <a:stretch>
            <a:fillRect/>
          </a:stretch>
        </p:blipFill>
        <p:spPr>
          <a:xfrm>
            <a:off x="7419977" y="1014156"/>
            <a:ext cx="3668177" cy="4872038"/>
          </a:xfrm>
          <a:prstGeom prst="rect">
            <a:avLst/>
          </a:prstGeom>
        </p:spPr>
      </p:pic>
    </p:spTree>
    <p:extLst>
      <p:ext uri="{BB962C8B-B14F-4D97-AF65-F5344CB8AC3E}">
        <p14:creationId xmlns:p14="http://schemas.microsoft.com/office/powerpoint/2010/main" val="1578185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Patterns?</a:t>
            </a:r>
          </a:p>
        </p:txBody>
      </p:sp>
      <p:sp>
        <p:nvSpPr>
          <p:cNvPr id="3" name="Content Placeholder 2"/>
          <p:cNvSpPr>
            <a:spLocks noGrp="1"/>
          </p:cNvSpPr>
          <p:nvPr>
            <p:ph idx="1"/>
          </p:nvPr>
        </p:nvSpPr>
        <p:spPr/>
        <p:txBody>
          <a:bodyPr>
            <a:normAutofit fontScale="92500" lnSpcReduction="10000"/>
          </a:bodyPr>
          <a:lstStyle/>
          <a:p>
            <a:pPr>
              <a:spcAft>
                <a:spcPts val="1200"/>
              </a:spcAft>
            </a:pPr>
            <a:r>
              <a:rPr lang="en-GB" dirty="0"/>
              <a:t>Do you notice any patterns in the types of people you have listed below? </a:t>
            </a:r>
          </a:p>
          <a:p>
            <a:pPr>
              <a:spcAft>
                <a:spcPts val="1200"/>
              </a:spcAft>
            </a:pPr>
            <a:r>
              <a:rPr lang="en-GB" dirty="0"/>
              <a:t>How similar to YOU are the people you have listed?</a:t>
            </a:r>
          </a:p>
          <a:p>
            <a:pPr>
              <a:spcAft>
                <a:spcPts val="1200"/>
              </a:spcAft>
            </a:pPr>
            <a:r>
              <a:rPr lang="en-GB" dirty="0"/>
              <a:t>Do you think you may have any kinds of unconscious bias when it comes to the people you trust the most?</a:t>
            </a:r>
          </a:p>
          <a:p>
            <a:pPr>
              <a:spcAft>
                <a:spcPts val="1200"/>
              </a:spcAft>
            </a:pPr>
            <a:r>
              <a:rPr lang="en-GB" dirty="0"/>
              <a:t>The categories listed loosely correspond to the 9 characteristics that are protected under the Equality Act 2010 – it is illegal to discriminate based on these characteristics </a:t>
            </a:r>
            <a:r>
              <a:rPr lang="en-GB" sz="2200" dirty="0"/>
              <a:t>(*more on this in a bit!)</a:t>
            </a:r>
          </a:p>
          <a:p>
            <a:pPr>
              <a:spcAft>
                <a:spcPts val="1200"/>
              </a:spcAft>
            </a:pPr>
            <a:r>
              <a:rPr lang="en-GB" dirty="0"/>
              <a:t>You may not consciously discriminate, but you can probably see you have an implicit preference for people who share similar characteristics to you</a:t>
            </a:r>
          </a:p>
        </p:txBody>
      </p:sp>
    </p:spTree>
    <p:extLst>
      <p:ext uri="{BB962C8B-B14F-4D97-AF65-F5344CB8AC3E}">
        <p14:creationId xmlns:p14="http://schemas.microsoft.com/office/powerpoint/2010/main" val="372912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How to Counter Unconscious Bias 1</a:t>
            </a:r>
          </a:p>
        </p:txBody>
      </p:sp>
      <p:sp>
        <p:nvSpPr>
          <p:cNvPr id="3" name="Content Placeholder 2"/>
          <p:cNvSpPr>
            <a:spLocks noGrp="1"/>
          </p:cNvSpPr>
          <p:nvPr>
            <p:ph idx="1"/>
          </p:nvPr>
        </p:nvSpPr>
        <p:spPr/>
        <p:txBody>
          <a:bodyPr>
            <a:normAutofit fontScale="92500" lnSpcReduction="10000"/>
          </a:bodyPr>
          <a:lstStyle/>
          <a:p>
            <a:pPr>
              <a:spcAft>
                <a:spcPts val="1200"/>
              </a:spcAft>
            </a:pPr>
            <a:r>
              <a:rPr lang="en-GB" dirty="0"/>
              <a:t>Promoting </a:t>
            </a:r>
            <a:r>
              <a:rPr lang="en-GB" b="1" dirty="0"/>
              <a:t>self-awareness</a:t>
            </a:r>
          </a:p>
          <a:p>
            <a:pPr lvl="1">
              <a:spcAft>
                <a:spcPts val="1200"/>
              </a:spcAft>
              <a:buFont typeface="Calibri" panose="020F0502020204030204" pitchFamily="34" charset="0"/>
              <a:buChar char="–"/>
            </a:pPr>
            <a:r>
              <a:rPr lang="en-GB" dirty="0"/>
              <a:t> recognizing one’s biases </a:t>
            </a:r>
          </a:p>
          <a:p>
            <a:pPr>
              <a:spcAft>
                <a:spcPts val="1200"/>
              </a:spcAft>
            </a:pPr>
            <a:r>
              <a:rPr lang="en-GB" b="1" dirty="0"/>
              <a:t>Reflect </a:t>
            </a:r>
            <a:r>
              <a:rPr lang="en-GB" dirty="0"/>
              <a:t>on situations in which you may have encountered bias </a:t>
            </a:r>
          </a:p>
          <a:p>
            <a:pPr lvl="1">
              <a:spcAft>
                <a:spcPts val="1200"/>
              </a:spcAft>
              <a:buFont typeface="Calibri" panose="020F0502020204030204" pitchFamily="34" charset="0"/>
              <a:buChar char="–"/>
            </a:pPr>
            <a:r>
              <a:rPr lang="en-GB" dirty="0"/>
              <a:t> have you done the same?</a:t>
            </a:r>
          </a:p>
          <a:p>
            <a:pPr>
              <a:spcAft>
                <a:spcPts val="1200"/>
              </a:spcAft>
            </a:pPr>
            <a:r>
              <a:rPr lang="en-GB" b="1" dirty="0"/>
              <a:t>Understanding the nature of bias</a:t>
            </a:r>
            <a:endParaRPr lang="en-GB" dirty="0"/>
          </a:p>
          <a:p>
            <a:pPr lvl="1">
              <a:spcAft>
                <a:spcPts val="1200"/>
              </a:spcAft>
              <a:buFont typeface="Calibri" panose="020F0502020204030204" pitchFamily="34" charset="0"/>
              <a:buChar char="–"/>
            </a:pPr>
            <a:r>
              <a:rPr lang="en-GB" dirty="0"/>
              <a:t>The strategy of categorization that gives rise to unconscious bias is a normal aspect of human cognition. </a:t>
            </a:r>
          </a:p>
          <a:p>
            <a:pPr lvl="1">
              <a:spcAft>
                <a:spcPts val="1200"/>
              </a:spcAft>
              <a:buFont typeface="Calibri" panose="020F0502020204030204" pitchFamily="34" charset="0"/>
              <a:buChar char="–"/>
            </a:pPr>
            <a:r>
              <a:rPr lang="en-GB" dirty="0"/>
              <a:t>Understanding this important concept can help individuals approach their own biases in a more informed and open way </a:t>
            </a:r>
            <a:r>
              <a:rPr lang="en-GB" sz="1900" dirty="0"/>
              <a:t>(Burgess, 2007).</a:t>
            </a:r>
            <a:endParaRPr lang="en-GB" dirty="0"/>
          </a:p>
          <a:p>
            <a:endParaRPr lang="en-GB" dirty="0"/>
          </a:p>
          <a:p>
            <a:endParaRPr lang="en-GB" dirty="0"/>
          </a:p>
        </p:txBody>
      </p:sp>
    </p:spTree>
    <p:extLst>
      <p:ext uri="{BB962C8B-B14F-4D97-AF65-F5344CB8AC3E}">
        <p14:creationId xmlns:p14="http://schemas.microsoft.com/office/powerpoint/2010/main" val="338855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How to Counter Unconscious Bias 2</a:t>
            </a:r>
          </a:p>
        </p:txBody>
      </p:sp>
      <p:sp>
        <p:nvSpPr>
          <p:cNvPr id="3" name="Content Placeholder 2"/>
          <p:cNvSpPr>
            <a:spLocks noGrp="1"/>
          </p:cNvSpPr>
          <p:nvPr>
            <p:ph idx="1"/>
          </p:nvPr>
        </p:nvSpPr>
        <p:spPr/>
        <p:txBody>
          <a:bodyPr>
            <a:normAutofit/>
          </a:bodyPr>
          <a:lstStyle/>
          <a:p>
            <a:pPr>
              <a:spcAft>
                <a:spcPts val="1200"/>
              </a:spcAft>
            </a:pPr>
            <a:r>
              <a:rPr lang="en-GB" sz="2800" dirty="0"/>
              <a:t>Be aware of and question your own assumptions</a:t>
            </a:r>
          </a:p>
          <a:p>
            <a:pPr>
              <a:spcAft>
                <a:spcPts val="1200"/>
              </a:spcAft>
            </a:pPr>
            <a:r>
              <a:rPr lang="en-GB" sz="2800" dirty="0"/>
              <a:t>Use inclusive language</a:t>
            </a:r>
          </a:p>
          <a:p>
            <a:pPr>
              <a:spcAft>
                <a:spcPts val="1200"/>
              </a:spcAft>
            </a:pPr>
            <a:r>
              <a:rPr lang="en-GB" sz="2800" dirty="0"/>
              <a:t>Seek out counter-stereotypes</a:t>
            </a:r>
          </a:p>
          <a:p>
            <a:pPr>
              <a:spcAft>
                <a:spcPts val="1200"/>
              </a:spcAft>
            </a:pPr>
            <a:r>
              <a:rPr lang="en-GB" sz="2800" dirty="0"/>
              <a:t>Interact with socially dissimilar groups</a:t>
            </a:r>
          </a:p>
          <a:p>
            <a:pPr>
              <a:spcAft>
                <a:spcPts val="1200"/>
              </a:spcAft>
            </a:pPr>
            <a:r>
              <a:rPr lang="en-GB" sz="2800" dirty="0"/>
              <a:t>(Respectfully) call out unconscious bias when you see it</a:t>
            </a:r>
          </a:p>
          <a:p>
            <a:r>
              <a:rPr lang="en-GB" dirty="0"/>
              <a:t>Diversify your (social) media diet!</a:t>
            </a:r>
            <a:r>
              <a:rPr lang="en-GB" sz="2800" dirty="0"/>
              <a:t> </a:t>
            </a:r>
          </a:p>
          <a:p>
            <a:pPr marL="0" indent="0">
              <a:buNone/>
            </a:pPr>
            <a:endParaRPr lang="en-GB" dirty="0"/>
          </a:p>
          <a:p>
            <a:endParaRPr lang="en-GB" dirty="0"/>
          </a:p>
        </p:txBody>
      </p:sp>
    </p:spTree>
    <p:extLst>
      <p:ext uri="{BB962C8B-B14F-4D97-AF65-F5344CB8AC3E}">
        <p14:creationId xmlns:p14="http://schemas.microsoft.com/office/powerpoint/2010/main" val="299381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How to Counter Unconscious Bias</a:t>
            </a:r>
          </a:p>
        </p:txBody>
      </p:sp>
      <p:sp>
        <p:nvSpPr>
          <p:cNvPr id="3" name="Content Placeholder 2"/>
          <p:cNvSpPr>
            <a:spLocks noGrp="1"/>
          </p:cNvSpPr>
          <p:nvPr>
            <p:ph idx="1"/>
          </p:nvPr>
        </p:nvSpPr>
        <p:spPr/>
        <p:txBody>
          <a:bodyPr>
            <a:normAutofit/>
          </a:bodyPr>
          <a:lstStyle/>
          <a:p>
            <a:pPr>
              <a:lnSpc>
                <a:spcPct val="110000"/>
              </a:lnSpc>
              <a:spcAft>
                <a:spcPts val="1200"/>
              </a:spcAft>
            </a:pPr>
            <a:r>
              <a:rPr lang="en-GB" dirty="0"/>
              <a:t>Develop meaningful relationships with minoritized or marginalised </a:t>
            </a:r>
            <a:r>
              <a:rPr lang="en-GB"/>
              <a:t>people and communities  </a:t>
            </a:r>
            <a:endParaRPr lang="en-GB" dirty="0"/>
          </a:p>
          <a:p>
            <a:pPr>
              <a:lnSpc>
                <a:spcPct val="110000"/>
              </a:lnSpc>
              <a:spcAft>
                <a:spcPts val="1200"/>
              </a:spcAft>
            </a:pPr>
            <a:r>
              <a:rPr lang="en-GB" dirty="0"/>
              <a:t>Working </a:t>
            </a:r>
            <a:r>
              <a:rPr lang="en-GB" b="1" u="sng" dirty="0"/>
              <a:t>with</a:t>
            </a:r>
            <a:r>
              <a:rPr lang="en-GB" dirty="0"/>
              <a:t>, not for, excluded communities to be </a:t>
            </a:r>
            <a:r>
              <a:rPr lang="en-GB" i="1" dirty="0"/>
              <a:t>inclusive</a:t>
            </a:r>
            <a:endParaRPr lang="en-GB" dirty="0"/>
          </a:p>
          <a:p>
            <a:endParaRPr lang="en-GB" dirty="0"/>
          </a:p>
          <a:p>
            <a:pPr marL="0" indent="0" algn="ctr">
              <a:buNone/>
            </a:pPr>
            <a:r>
              <a:rPr lang="en-GB" sz="4400" dirty="0">
                <a:solidFill>
                  <a:schemeClr val="accent1">
                    <a:lumMod val="75000"/>
                  </a:schemeClr>
                </a:solidFill>
              </a:rPr>
              <a:t>“Not about me, without me”</a:t>
            </a:r>
            <a:br>
              <a:rPr lang="en-GB" dirty="0"/>
            </a:br>
            <a:endParaRPr lang="en-GB" dirty="0"/>
          </a:p>
        </p:txBody>
      </p:sp>
    </p:spTree>
    <p:extLst>
      <p:ext uri="{BB962C8B-B14F-4D97-AF65-F5344CB8AC3E}">
        <p14:creationId xmlns:p14="http://schemas.microsoft.com/office/powerpoint/2010/main" val="3274601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Exercise 1</a:t>
            </a:r>
            <a:r>
              <a:rPr lang="en-GB" dirty="0">
                <a:solidFill>
                  <a:srgbClr val="F8F8F8"/>
                </a:solidFill>
              </a:rPr>
              <a:t>b</a:t>
            </a:r>
          </a:p>
        </p:txBody>
      </p:sp>
      <p:sp>
        <p:nvSpPr>
          <p:cNvPr id="3" name="Content Placeholder 2"/>
          <p:cNvSpPr>
            <a:spLocks noGrp="1"/>
          </p:cNvSpPr>
          <p:nvPr>
            <p:ph idx="1"/>
          </p:nvPr>
        </p:nvSpPr>
        <p:spPr/>
        <p:txBody>
          <a:bodyPr>
            <a:normAutofit lnSpcReduction="10000"/>
          </a:bodyPr>
          <a:lstStyle/>
          <a:p>
            <a:r>
              <a:rPr lang="en-GB" dirty="0"/>
              <a:t>Please think about or share your answers to the following questions:</a:t>
            </a:r>
          </a:p>
          <a:p>
            <a:pPr marL="0" indent="0">
              <a:buNone/>
            </a:pPr>
            <a:endParaRPr lang="en-GB" sz="1200" dirty="0"/>
          </a:p>
          <a:p>
            <a:pPr lvl="1">
              <a:spcAft>
                <a:spcPts val="1200"/>
              </a:spcAft>
              <a:buFont typeface="Calibri" panose="020F0502020204030204" pitchFamily="34" charset="0"/>
              <a:buChar char="–"/>
            </a:pPr>
            <a:r>
              <a:rPr lang="en-GB" dirty="0"/>
              <a:t>Q1: Where were you going on holiday?</a:t>
            </a:r>
          </a:p>
          <a:p>
            <a:pPr lvl="1">
              <a:spcAft>
                <a:spcPts val="1200"/>
              </a:spcAft>
              <a:buFont typeface="Calibri" panose="020F0502020204030204" pitchFamily="34" charset="0"/>
              <a:buChar char="–"/>
            </a:pPr>
            <a:r>
              <a:rPr lang="en-GB" dirty="0"/>
              <a:t>Q2: What gender was the person who checked your boarding pass?</a:t>
            </a:r>
          </a:p>
          <a:p>
            <a:pPr lvl="1">
              <a:spcAft>
                <a:spcPts val="1200"/>
              </a:spcAft>
              <a:buFont typeface="Calibri" panose="020F0502020204030204" pitchFamily="34" charset="0"/>
              <a:buChar char="–"/>
            </a:pPr>
            <a:r>
              <a:rPr lang="en-GB" dirty="0"/>
              <a:t>Q3: What gender were the couple celebrating their anniversary? </a:t>
            </a:r>
          </a:p>
          <a:p>
            <a:pPr lvl="1">
              <a:spcAft>
                <a:spcPts val="1200"/>
              </a:spcAft>
              <a:buFont typeface="Calibri" panose="020F0502020204030204" pitchFamily="34" charset="0"/>
              <a:buChar char="–"/>
            </a:pPr>
            <a:r>
              <a:rPr lang="en-GB" dirty="0"/>
              <a:t>Q4: What gender and ethnicity was the pilot?</a:t>
            </a:r>
          </a:p>
          <a:p>
            <a:pPr lvl="1">
              <a:spcAft>
                <a:spcPts val="1200"/>
              </a:spcAft>
              <a:buFont typeface="Calibri" panose="020F0502020204030204" pitchFamily="34" charset="0"/>
              <a:buChar char="–"/>
            </a:pPr>
            <a:r>
              <a:rPr lang="en-GB" dirty="0"/>
              <a:t>Q5: What gender and ethnicity was the driver?</a:t>
            </a:r>
          </a:p>
          <a:p>
            <a:pPr lvl="1">
              <a:spcAft>
                <a:spcPts val="1200"/>
              </a:spcAft>
              <a:buFont typeface="Calibri" panose="020F0502020204030204" pitchFamily="34" charset="0"/>
              <a:buChar char="–"/>
            </a:pPr>
            <a:r>
              <a:rPr lang="en-GB" dirty="0"/>
              <a:t>Q6: Did anyone you think of have a disability? Were any of them wearing a religious head covering? Were any of them trans or nonbinary? Were any of them pregnant?</a:t>
            </a:r>
          </a:p>
          <a:p>
            <a:endParaRPr lang="en-GB" dirty="0"/>
          </a:p>
        </p:txBody>
      </p:sp>
      <p:pic>
        <p:nvPicPr>
          <p:cNvPr id="4" name="Picture 2" descr="Image result for suitcase">
            <a:extLst>
              <a:ext uri="{FF2B5EF4-FFF2-40B4-BE49-F238E27FC236}">
                <a16:creationId xmlns:a16="http://schemas.microsoft.com/office/drawing/2014/main" id="{8209F782-160D-61D3-AFCB-53815CB5D8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5605" y="2313379"/>
            <a:ext cx="2506807" cy="2506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03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Prejudice, Discrimination &amp; Oppression</a:t>
            </a:r>
          </a:p>
        </p:txBody>
      </p:sp>
      <p:sp>
        <p:nvSpPr>
          <p:cNvPr id="3" name="Content Placeholder 2"/>
          <p:cNvSpPr>
            <a:spLocks noGrp="1"/>
          </p:cNvSpPr>
          <p:nvPr>
            <p:ph idx="1"/>
          </p:nvPr>
        </p:nvSpPr>
        <p:spPr>
          <a:xfrm>
            <a:off x="838201" y="1825625"/>
            <a:ext cx="8763000" cy="4351338"/>
          </a:xfrm>
        </p:spPr>
        <p:txBody>
          <a:bodyPr>
            <a:normAutofit lnSpcReduction="10000"/>
          </a:bodyPr>
          <a:lstStyle/>
          <a:p>
            <a:pPr>
              <a:lnSpc>
                <a:spcPct val="100000"/>
              </a:lnSpc>
              <a:spcAft>
                <a:spcPts val="1200"/>
              </a:spcAft>
            </a:pPr>
            <a:r>
              <a:rPr lang="en-GB" b="1" dirty="0"/>
              <a:t>Prejudice: </a:t>
            </a:r>
            <a:r>
              <a:rPr lang="en-GB" dirty="0"/>
              <a:t>a preconceived opinion not based on reason or experience</a:t>
            </a:r>
          </a:p>
          <a:p>
            <a:pPr>
              <a:lnSpc>
                <a:spcPct val="100000"/>
              </a:lnSpc>
              <a:spcAft>
                <a:spcPts val="1200"/>
              </a:spcAft>
            </a:pPr>
            <a:r>
              <a:rPr lang="en-GB" b="1" dirty="0"/>
              <a:t>Discrimination: </a:t>
            </a:r>
            <a:r>
              <a:rPr lang="en-GB" dirty="0"/>
              <a:t>unjust or prejudicial treatment of different categories of people, on the grounds of a specific group trait</a:t>
            </a:r>
          </a:p>
          <a:p>
            <a:pPr>
              <a:lnSpc>
                <a:spcPct val="100000"/>
              </a:lnSpc>
              <a:spcAft>
                <a:spcPts val="1200"/>
              </a:spcAft>
            </a:pPr>
            <a:r>
              <a:rPr lang="en-GB" b="1" dirty="0"/>
              <a:t>Oppression: </a:t>
            </a:r>
            <a:r>
              <a:rPr lang="en-GB" dirty="0"/>
              <a:t>systemic and/or institutionalised mistreatment of one group by another, often                               involving the abuse of power and the denial of                          rights and opportunities</a:t>
            </a:r>
          </a:p>
          <a:p>
            <a:pPr marL="0" indent="0">
              <a:buNone/>
            </a:pPr>
            <a:endParaRPr lang="en-GB" dirty="0"/>
          </a:p>
          <a:p>
            <a:pPr marL="0" indent="0">
              <a:buNone/>
            </a:pPr>
            <a:endParaRPr lang="en-GB" sz="900" dirty="0">
              <a:solidFill>
                <a:srgbClr val="F8F8F8"/>
              </a:solidFill>
            </a:endParaRPr>
          </a:p>
          <a:p>
            <a:endParaRPr lang="en-GB" dirty="0"/>
          </a:p>
        </p:txBody>
      </p:sp>
      <p:pic>
        <p:nvPicPr>
          <p:cNvPr id="2050" name="Picture 2" descr="Diagram showing that Affect (Prejudice &amp; Ingroup favouritism) leads to Behaviour (Discrimination) which leads to Cognition (Stereotyping) which leads back to Affect.">
            <a:extLst>
              <a:ext uri="{FF2B5EF4-FFF2-40B4-BE49-F238E27FC236}">
                <a16:creationId xmlns:a16="http://schemas.microsoft.com/office/drawing/2014/main" id="{781164C4-CECF-A5AE-0B33-9CB8D8026625}"/>
              </a:ext>
            </a:extLst>
          </p:cNvPr>
          <p:cNvPicPr>
            <a:picLocks noChangeAspect="1" noChangeArrowheads="1"/>
          </p:cNvPicPr>
          <p:nvPr/>
        </p:nvPicPr>
        <p:blipFill>
          <a:blip r:embed="rId2" cstate="print">
            <a:clrChange>
              <a:clrFrom>
                <a:srgbClr val="FFFFFF"/>
              </a:clrFrom>
              <a:clrTo>
                <a:srgbClr val="FFFFFF">
                  <a:alpha val="0"/>
                </a:srgbClr>
              </a:clrTo>
            </a:clrChange>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377740" y="3603649"/>
            <a:ext cx="3534342" cy="2618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59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ecorative image of a row of white egg cups holding white eggs, with one much larger golden egg in the second egg cup from the right. "/>
          <p:cNvPicPr>
            <a:picLocks noChangeAspect="1"/>
          </p:cNvPicPr>
          <p:nvPr/>
        </p:nvPicPr>
        <p:blipFill>
          <a:blip r:embed="rId2"/>
          <a:stretch>
            <a:fillRect/>
          </a:stretch>
        </p:blipFill>
        <p:spPr>
          <a:xfrm>
            <a:off x="-193880" y="0"/>
            <a:ext cx="14034050" cy="7017025"/>
          </a:xfrm>
          <a:prstGeom prst="rect">
            <a:avLst/>
          </a:prstGeom>
        </p:spPr>
      </p:pic>
      <p:sp>
        <p:nvSpPr>
          <p:cNvPr id="4" name="Title 3"/>
          <p:cNvSpPr>
            <a:spLocks noGrp="1"/>
          </p:cNvSpPr>
          <p:nvPr>
            <p:ph type="title"/>
          </p:nvPr>
        </p:nvSpPr>
        <p:spPr/>
        <p:txBody>
          <a:bodyPr/>
          <a:lstStyle/>
          <a:p>
            <a:r>
              <a:rPr lang="en-GB" dirty="0">
                <a:solidFill>
                  <a:schemeClr val="accent1">
                    <a:lumMod val="50000"/>
                  </a:schemeClr>
                </a:solidFill>
              </a:rPr>
              <a:t>What is Privilege?</a:t>
            </a:r>
          </a:p>
        </p:txBody>
      </p:sp>
    </p:spTree>
    <p:extLst>
      <p:ext uri="{BB962C8B-B14F-4D97-AF65-F5344CB8AC3E}">
        <p14:creationId xmlns:p14="http://schemas.microsoft.com/office/powerpoint/2010/main" val="7666344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Privilege? </a:t>
            </a:r>
            <a:r>
              <a:rPr lang="en-GB" dirty="0">
                <a:solidFill>
                  <a:srgbClr val="F8F8F8"/>
                </a:solidFill>
              </a:rPr>
              <a:t>b</a:t>
            </a:r>
          </a:p>
        </p:txBody>
      </p:sp>
      <p:sp>
        <p:nvSpPr>
          <p:cNvPr id="3" name="Content Placeholder 2"/>
          <p:cNvSpPr>
            <a:spLocks noGrp="1"/>
          </p:cNvSpPr>
          <p:nvPr>
            <p:ph idx="1"/>
          </p:nvPr>
        </p:nvSpPr>
        <p:spPr/>
        <p:txBody>
          <a:bodyPr>
            <a:normAutofit fontScale="92500" lnSpcReduction="10000"/>
          </a:bodyPr>
          <a:lstStyle/>
          <a:p>
            <a:r>
              <a:rPr lang="en-GB" dirty="0"/>
              <a:t>A set of unearned benefits given to people who fit into a specific social group </a:t>
            </a:r>
            <a:r>
              <a:rPr lang="en-GB" sz="2000" dirty="0"/>
              <a:t>(McIntosh, 1988)</a:t>
            </a:r>
          </a:p>
          <a:p>
            <a:endParaRPr lang="en-GB" sz="1200" dirty="0"/>
          </a:p>
          <a:p>
            <a:r>
              <a:rPr lang="en-GB" dirty="0"/>
              <a:t>Privilege is the other side of oppression; privileged groups have power over oppressed groups</a:t>
            </a:r>
          </a:p>
          <a:p>
            <a:endParaRPr lang="en-GB" sz="1200" dirty="0"/>
          </a:p>
          <a:p>
            <a:r>
              <a:rPr lang="en-GB" dirty="0"/>
              <a:t>Privilege is about </a:t>
            </a:r>
            <a:r>
              <a:rPr lang="en-GB" u="sng" dirty="0"/>
              <a:t>context</a:t>
            </a:r>
          </a:p>
          <a:p>
            <a:pPr marL="0" indent="0">
              <a:buNone/>
            </a:pPr>
            <a:endParaRPr lang="en-GB" sz="1200" dirty="0"/>
          </a:p>
          <a:p>
            <a:r>
              <a:rPr lang="en-GB" dirty="0"/>
              <a:t>Must be understood in terms of societal power systems: </a:t>
            </a:r>
          </a:p>
          <a:p>
            <a:pPr lvl="1">
              <a:buFont typeface="Calibri" panose="020F0502020204030204" pitchFamily="34" charset="0"/>
              <a:buChar char="‒"/>
            </a:pPr>
            <a:r>
              <a:rPr lang="en-GB" dirty="0"/>
              <a:t>Examples: patriarchy, racism, colourism, heterosexism, cissexism, classism, colonialism, ablism</a:t>
            </a:r>
          </a:p>
          <a:p>
            <a:pPr lvl="1">
              <a:buFont typeface="Calibri" panose="020F0502020204030204" pitchFamily="34" charset="0"/>
              <a:buChar char="‒"/>
            </a:pPr>
            <a:r>
              <a:rPr lang="en-GB" dirty="0"/>
              <a:t>These systems interact together in one giant system called the kyriarchy</a:t>
            </a:r>
          </a:p>
          <a:p>
            <a:endParaRPr lang="en-GB" dirty="0"/>
          </a:p>
        </p:txBody>
      </p:sp>
    </p:spTree>
    <p:extLst>
      <p:ext uri="{BB962C8B-B14F-4D97-AF65-F5344CB8AC3E}">
        <p14:creationId xmlns:p14="http://schemas.microsoft.com/office/powerpoint/2010/main" val="174359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C74DF-3B18-BC10-6E07-29A54BEC785E}"/>
              </a:ext>
            </a:extLst>
          </p:cNvPr>
          <p:cNvSpPr>
            <a:spLocks noGrp="1"/>
          </p:cNvSpPr>
          <p:nvPr>
            <p:ph type="title"/>
          </p:nvPr>
        </p:nvSpPr>
        <p:spPr/>
        <p:txBody>
          <a:bodyPr/>
          <a:lstStyle/>
          <a:p>
            <a:r>
              <a:rPr lang="en-US" dirty="0">
                <a:solidFill>
                  <a:schemeClr val="accent1">
                    <a:lumMod val="50000"/>
                  </a:schemeClr>
                </a:solidFill>
              </a:rPr>
              <a:t>What types of privilege can you think of?</a:t>
            </a:r>
            <a:endParaRPr lang="en-GB" dirty="0">
              <a:solidFill>
                <a:schemeClr val="accent1">
                  <a:lumMod val="50000"/>
                </a:schemeClr>
              </a:solidFill>
            </a:endParaRPr>
          </a:p>
        </p:txBody>
      </p:sp>
      <p:sp>
        <p:nvSpPr>
          <p:cNvPr id="3" name="Content Placeholder 2">
            <a:extLst>
              <a:ext uri="{FF2B5EF4-FFF2-40B4-BE49-F238E27FC236}">
                <a16:creationId xmlns:a16="http://schemas.microsoft.com/office/drawing/2014/main" id="{80B2B726-31B2-744D-433A-0178B7761278}"/>
              </a:ext>
            </a:extLst>
          </p:cNvPr>
          <p:cNvSpPr>
            <a:spLocks noGrp="1"/>
          </p:cNvSpPr>
          <p:nvPr>
            <p:ph idx="1"/>
          </p:nvPr>
        </p:nvSpPr>
        <p:spPr/>
        <p:txBody>
          <a:bodyPr numCol="3">
            <a:normAutofit/>
          </a:bodyPr>
          <a:lstStyle/>
          <a:p>
            <a:pPr lvl="1"/>
            <a:r>
              <a:rPr lang="en-US" dirty="0"/>
              <a:t>Sex		</a:t>
            </a:r>
          </a:p>
          <a:p>
            <a:pPr lvl="1"/>
            <a:r>
              <a:rPr lang="en-US" dirty="0"/>
              <a:t>Gender</a:t>
            </a:r>
          </a:p>
          <a:p>
            <a:pPr lvl="1"/>
            <a:r>
              <a:rPr lang="en-US" dirty="0"/>
              <a:t>Race</a:t>
            </a:r>
          </a:p>
          <a:p>
            <a:pPr lvl="1"/>
            <a:r>
              <a:rPr lang="en-US" dirty="0"/>
              <a:t>Sexuality</a:t>
            </a:r>
          </a:p>
          <a:p>
            <a:pPr lvl="1"/>
            <a:r>
              <a:rPr lang="en-US" dirty="0"/>
              <a:t>Age</a:t>
            </a:r>
          </a:p>
          <a:p>
            <a:pPr lvl="1"/>
            <a:r>
              <a:rPr lang="en-US" dirty="0"/>
              <a:t>Nationality</a:t>
            </a:r>
          </a:p>
          <a:p>
            <a:pPr lvl="1"/>
            <a:r>
              <a:rPr lang="en-US" dirty="0"/>
              <a:t>Religion</a:t>
            </a:r>
          </a:p>
          <a:p>
            <a:pPr lvl="1"/>
            <a:r>
              <a:rPr lang="en-US" dirty="0"/>
              <a:t>Ablism</a:t>
            </a:r>
          </a:p>
          <a:p>
            <a:pPr lvl="1"/>
            <a:r>
              <a:rPr lang="en-US" dirty="0"/>
              <a:t>Body size</a:t>
            </a:r>
          </a:p>
          <a:p>
            <a:pPr lvl="1"/>
            <a:r>
              <a:rPr lang="en-US" dirty="0"/>
              <a:t>Physical Health </a:t>
            </a:r>
          </a:p>
          <a:p>
            <a:pPr lvl="1"/>
            <a:r>
              <a:rPr lang="en-US" dirty="0"/>
              <a:t>Mental Health</a:t>
            </a:r>
          </a:p>
          <a:p>
            <a:pPr lvl="1"/>
            <a:r>
              <a:rPr lang="en-US" dirty="0"/>
              <a:t>Socio-economic</a:t>
            </a:r>
          </a:p>
          <a:p>
            <a:pPr lvl="1"/>
            <a:r>
              <a:rPr lang="en-US" dirty="0"/>
              <a:t>Education</a:t>
            </a:r>
          </a:p>
          <a:p>
            <a:pPr lvl="1"/>
            <a:r>
              <a:rPr lang="en-US" dirty="0"/>
              <a:t>Intellectual</a:t>
            </a:r>
          </a:p>
          <a:p>
            <a:pPr lvl="1"/>
            <a:r>
              <a:rPr lang="en-US" dirty="0"/>
              <a:t>Neurotypicality</a:t>
            </a:r>
          </a:p>
          <a:p>
            <a:pPr lvl="1"/>
            <a:r>
              <a:rPr lang="en-US" dirty="0"/>
              <a:t>Age</a:t>
            </a:r>
          </a:p>
          <a:p>
            <a:pPr lvl="1"/>
            <a:r>
              <a:rPr lang="en-US" dirty="0"/>
              <a:t>Geographical Location</a:t>
            </a:r>
          </a:p>
          <a:p>
            <a:pPr lvl="1"/>
            <a:r>
              <a:rPr lang="en-US" dirty="0"/>
              <a:t>Aboriginality</a:t>
            </a:r>
          </a:p>
          <a:p>
            <a:pPr lvl="1"/>
            <a:r>
              <a:rPr lang="en-US" dirty="0"/>
              <a:t>Immigration Status</a:t>
            </a:r>
          </a:p>
          <a:p>
            <a:pPr lvl="1"/>
            <a:r>
              <a:rPr lang="en-US" dirty="0"/>
              <a:t>Family Status </a:t>
            </a:r>
          </a:p>
          <a:p>
            <a:pPr lvl="1"/>
            <a:r>
              <a:rPr lang="en-US" dirty="0"/>
              <a:t>Heritage/History</a:t>
            </a:r>
          </a:p>
          <a:p>
            <a:pPr lvl="1"/>
            <a:r>
              <a:rPr lang="en-US" dirty="0"/>
              <a:t>Language </a:t>
            </a:r>
          </a:p>
          <a:p>
            <a:pPr lvl="1"/>
            <a:r>
              <a:rPr lang="en-US" dirty="0"/>
              <a:t>Occupation</a:t>
            </a:r>
          </a:p>
          <a:p>
            <a:pPr lvl="1"/>
            <a:r>
              <a:rPr lang="en-US" dirty="0"/>
              <a:t>Social Class</a:t>
            </a:r>
          </a:p>
          <a:p>
            <a:pPr lvl="1"/>
            <a:r>
              <a:rPr lang="en-US" dirty="0"/>
              <a:t>Accent</a:t>
            </a:r>
          </a:p>
          <a:p>
            <a:pPr lvl="1"/>
            <a:r>
              <a:rPr lang="en-US" dirty="0"/>
              <a:t>Anything else?</a:t>
            </a:r>
          </a:p>
          <a:p>
            <a:pPr lvl="1"/>
            <a:endParaRPr lang="en-US" dirty="0"/>
          </a:p>
          <a:p>
            <a:pPr lvl="1"/>
            <a:endParaRPr lang="en-US" dirty="0"/>
          </a:p>
          <a:p>
            <a:pPr lvl="1"/>
            <a:endParaRPr lang="en-US" dirty="0"/>
          </a:p>
          <a:p>
            <a:endParaRPr lang="en-GB" dirty="0"/>
          </a:p>
        </p:txBody>
      </p:sp>
      <p:pic>
        <p:nvPicPr>
          <p:cNvPr id="4" name="Picture 3" descr="Image containing the text &quot;If you don't have to think about it, it's a privilege. ">
            <a:extLst>
              <a:ext uri="{FF2B5EF4-FFF2-40B4-BE49-F238E27FC236}">
                <a16:creationId xmlns:a16="http://schemas.microsoft.com/office/drawing/2014/main" id="{509A93BE-6F58-0724-7AD7-7C0FC26375B9}"/>
              </a:ext>
            </a:extLst>
          </p:cNvPr>
          <p:cNvPicPr>
            <a:picLocks noChangeAspect="1"/>
          </p:cNvPicPr>
          <p:nvPr/>
        </p:nvPicPr>
        <p:blipFill>
          <a:blip r:embed="rId2"/>
          <a:stretch>
            <a:fillRect/>
          </a:stretch>
        </p:blipFill>
        <p:spPr>
          <a:xfrm>
            <a:off x="8449936" y="4671391"/>
            <a:ext cx="3263843" cy="1713518"/>
          </a:xfrm>
          <a:prstGeom prst="rect">
            <a:avLst/>
          </a:prstGeom>
        </p:spPr>
      </p:pic>
    </p:spTree>
    <p:extLst>
      <p:ext uri="{BB962C8B-B14F-4D97-AF65-F5344CB8AC3E}">
        <p14:creationId xmlns:p14="http://schemas.microsoft.com/office/powerpoint/2010/main" val="400670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3">
                                            <p:txEl>
                                              <p:pRg st="12" end="12"/>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
                                            <p:txEl>
                                              <p:pRg st="14" end="14"/>
                                            </p:txEl>
                                          </p:spTgt>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3">
                                            <p:txEl>
                                              <p:pRg st="15" end="15"/>
                                            </p:txEl>
                                          </p:spTgt>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3">
                                            <p:txEl>
                                              <p:pRg st="16" end="16"/>
                                            </p:txEl>
                                          </p:spTgt>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3">
                                            <p:txEl>
                                              <p:pRg st="17" end="17"/>
                                            </p:txEl>
                                          </p:spTgt>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3">
                                            <p:txEl>
                                              <p:pRg st="18" end="18"/>
                                            </p:txEl>
                                          </p:spTgt>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
                                            <p:txEl>
                                              <p:pRg st="19" end="19"/>
                                            </p:txEl>
                                          </p:spTgt>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3">
                                            <p:txEl>
                                              <p:pRg st="20" end="20"/>
                                            </p:txEl>
                                          </p:spTgt>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3">
                                            <p:txEl>
                                              <p:pRg st="21" end="21"/>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
                                            <p:txEl>
                                              <p:pRg st="22" end="22"/>
                                            </p:txEl>
                                          </p:spTgt>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3">
                                            <p:txEl>
                                              <p:pRg st="23" end="23"/>
                                            </p:txEl>
                                          </p:spTgt>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3">
                                            <p:txEl>
                                              <p:pRg st="24" end="24"/>
                                            </p:txEl>
                                          </p:spTgt>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3">
                                            <p:txEl>
                                              <p:pRg st="25" end="25"/>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8A8490-AC93-6555-968C-742E2FD576B5}"/>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On A Plate – Pages 1 &amp; 2</a:t>
            </a:r>
          </a:p>
        </p:txBody>
      </p:sp>
      <p:grpSp>
        <p:nvGrpSpPr>
          <p:cNvPr id="5" name="Group 4" descr="2 comic pages of a cartoon by Toby Morris showing how privilege works, and adds up over time. ">
            <a:extLst>
              <a:ext uri="{FF2B5EF4-FFF2-40B4-BE49-F238E27FC236}">
                <a16:creationId xmlns:a16="http://schemas.microsoft.com/office/drawing/2014/main" id="{75396FAB-BB52-4599-20C7-0CF562225E10}"/>
              </a:ext>
            </a:extLst>
          </p:cNvPr>
          <p:cNvGrpSpPr/>
          <p:nvPr/>
        </p:nvGrpSpPr>
        <p:grpSpPr>
          <a:xfrm>
            <a:off x="1494918" y="365125"/>
            <a:ext cx="9333657" cy="6198814"/>
            <a:chOff x="1494918" y="365125"/>
            <a:chExt cx="9333657" cy="6198814"/>
          </a:xfrm>
        </p:grpSpPr>
        <p:pic>
          <p:nvPicPr>
            <p:cNvPr id="4" name="Picture 3" descr="A comic page of a cartoon explaining how privilege works to add up over time. ">
              <a:extLst>
                <a:ext uri="{FF2B5EF4-FFF2-40B4-BE49-F238E27FC236}">
                  <a16:creationId xmlns:a16="http://schemas.microsoft.com/office/drawing/2014/main" id="{5D4FDF51-ED88-2221-45EE-22E0D19E55C2}"/>
                </a:ext>
              </a:extLst>
            </p:cNvPr>
            <p:cNvPicPr>
              <a:picLocks noChangeAspect="1"/>
            </p:cNvPicPr>
            <p:nvPr/>
          </p:nvPicPr>
          <p:blipFill>
            <a:blip r:embed="rId3"/>
            <a:stretch>
              <a:fillRect/>
            </a:stretch>
          </p:blipFill>
          <p:spPr>
            <a:xfrm>
              <a:off x="1494918" y="365125"/>
              <a:ext cx="4441320" cy="6198814"/>
            </a:xfrm>
            <a:prstGeom prst="rect">
              <a:avLst/>
            </a:prstGeom>
          </p:spPr>
        </p:pic>
        <p:pic>
          <p:nvPicPr>
            <p:cNvPr id="1026" name="Picture 2">
              <a:extLst>
                <a:ext uri="{FF2B5EF4-FFF2-40B4-BE49-F238E27FC236}">
                  <a16:creationId xmlns:a16="http://schemas.microsoft.com/office/drawing/2014/main" id="{6D6EFBBC-E5C6-A67D-81FE-CC1E724D07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4790" y="365125"/>
              <a:ext cx="4413785" cy="61988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31308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8EDBE-59A4-F540-35D8-9AB61ACBE77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On A Plate – Pages 3 &amp; 4</a:t>
            </a:r>
          </a:p>
        </p:txBody>
      </p:sp>
      <p:grpSp>
        <p:nvGrpSpPr>
          <p:cNvPr id="4" name="Group 3" descr="2 further comic pages of a cartoon by Toby Morris showing how privilege works, and adds up over time.  ">
            <a:extLst>
              <a:ext uri="{FF2B5EF4-FFF2-40B4-BE49-F238E27FC236}">
                <a16:creationId xmlns:a16="http://schemas.microsoft.com/office/drawing/2014/main" id="{C9D0936F-5C1E-4F0C-13AD-03CCA58A76DB}"/>
              </a:ext>
            </a:extLst>
          </p:cNvPr>
          <p:cNvGrpSpPr/>
          <p:nvPr/>
        </p:nvGrpSpPr>
        <p:grpSpPr>
          <a:xfrm>
            <a:off x="1212576" y="196055"/>
            <a:ext cx="9755116" cy="6661945"/>
            <a:chOff x="1212576" y="196055"/>
            <a:chExt cx="9755116" cy="6661945"/>
          </a:xfrm>
        </p:grpSpPr>
        <p:pic>
          <p:nvPicPr>
            <p:cNvPr id="2050" name="Picture 2">
              <a:extLst>
                <a:ext uri="{FF2B5EF4-FFF2-40B4-BE49-F238E27FC236}">
                  <a16:creationId xmlns:a16="http://schemas.microsoft.com/office/drawing/2014/main" id="{5E9589F7-214A-2322-7A2E-892386566F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2576" y="196055"/>
              <a:ext cx="4608443" cy="64658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47F0B70-20F8-DA06-0148-A2D1E67C09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982" y="198782"/>
              <a:ext cx="4596710" cy="66592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16444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Intersectionality</a:t>
            </a:r>
          </a:p>
        </p:txBody>
      </p:sp>
      <p:sp>
        <p:nvSpPr>
          <p:cNvPr id="3" name="Content Placeholder 2"/>
          <p:cNvSpPr>
            <a:spLocks noGrp="1"/>
          </p:cNvSpPr>
          <p:nvPr>
            <p:ph idx="1"/>
          </p:nvPr>
        </p:nvSpPr>
        <p:spPr/>
        <p:txBody>
          <a:bodyPr>
            <a:normAutofit lnSpcReduction="10000"/>
          </a:bodyPr>
          <a:lstStyle/>
          <a:p>
            <a:r>
              <a:rPr lang="en-GB" dirty="0"/>
              <a:t>Privileges and oppressions affect each other, but they do not negate each other</a:t>
            </a:r>
          </a:p>
          <a:p>
            <a:endParaRPr lang="en-GB" sz="1200" dirty="0"/>
          </a:p>
          <a:p>
            <a:r>
              <a:rPr lang="en-GB" dirty="0"/>
              <a:t>All aspects of our identities (whether oppressed or privileged by society) interact</a:t>
            </a:r>
          </a:p>
          <a:p>
            <a:endParaRPr lang="en-GB" sz="1200" dirty="0"/>
          </a:p>
          <a:p>
            <a:r>
              <a:rPr lang="en-GB" dirty="0"/>
              <a:t>We experience the aspects of our own                                                       identities collectively and simultaneously,                                                             not individually</a:t>
            </a:r>
          </a:p>
          <a:p>
            <a:endParaRPr lang="en-GB" sz="1200" dirty="0"/>
          </a:p>
          <a:p>
            <a:r>
              <a:rPr lang="en-GB" dirty="0"/>
              <a:t>This is </a:t>
            </a:r>
            <a:r>
              <a:rPr lang="en-GB" b="1" i="1" dirty="0"/>
              <a:t>Intersectionality </a:t>
            </a:r>
            <a:r>
              <a:rPr lang="en-GB" sz="2000" dirty="0"/>
              <a:t>(Crenshaw, 1989;                                                                                      Cho et al., 2013).</a:t>
            </a:r>
            <a:endParaRPr lang="en-GB" dirty="0"/>
          </a:p>
        </p:txBody>
      </p:sp>
      <p:pic>
        <p:nvPicPr>
          <p:cNvPr id="6" name="Picture 5" descr="Mid-blue vector Image of a person with short afro hair and glasses, with their mouth open, next to text saying: &#10;&quot;There is no such thing as a single-issue struggle because we do not live single-issue lives. Audre Lorde. &quot;">
            <a:extLst>
              <a:ext uri="{FF2B5EF4-FFF2-40B4-BE49-F238E27FC236}">
                <a16:creationId xmlns:a16="http://schemas.microsoft.com/office/drawing/2014/main" id="{F2077F71-5697-ADAF-EB0D-6256E246E5F4}"/>
              </a:ext>
            </a:extLst>
          </p:cNvPr>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7375662" y="3752816"/>
            <a:ext cx="4895850" cy="3219450"/>
          </a:xfrm>
          <a:prstGeom prst="rect">
            <a:avLst/>
          </a:prstGeom>
        </p:spPr>
      </p:pic>
    </p:spTree>
    <p:extLst>
      <p:ext uri="{BB962C8B-B14F-4D97-AF65-F5344CB8AC3E}">
        <p14:creationId xmlns:p14="http://schemas.microsoft.com/office/powerpoint/2010/main" val="170630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053099-AA70-4756-AB85-FBFF08517AC3}"/>
              </a:ext>
            </a:extLst>
          </p:cNvPr>
          <p:cNvSpPr>
            <a:spLocks noGrp="1"/>
          </p:cNvSpPr>
          <p:nvPr>
            <p:ph type="title"/>
          </p:nvPr>
        </p:nvSpPr>
        <p:spPr/>
        <p:txBody>
          <a:bodyPr/>
          <a:lstStyle/>
          <a:p>
            <a:r>
              <a:rPr lang="en-GB" dirty="0">
                <a:solidFill>
                  <a:schemeClr val="accent1">
                    <a:lumMod val="75000"/>
                  </a:schemeClr>
                </a:solidFill>
              </a:rPr>
              <a:t>Not all discrimination is intentional…</a:t>
            </a:r>
          </a:p>
        </p:txBody>
      </p:sp>
      <p:sp>
        <p:nvSpPr>
          <p:cNvPr id="5" name="Content Placeholder 4">
            <a:extLst>
              <a:ext uri="{FF2B5EF4-FFF2-40B4-BE49-F238E27FC236}">
                <a16:creationId xmlns:a16="http://schemas.microsoft.com/office/drawing/2014/main" id="{D5E5F69B-AB51-47B9-BE31-5AAAD362DD4C}"/>
              </a:ext>
            </a:extLst>
          </p:cNvPr>
          <p:cNvSpPr>
            <a:spLocks noGrp="1"/>
          </p:cNvSpPr>
          <p:nvPr>
            <p:ph idx="1"/>
          </p:nvPr>
        </p:nvSpPr>
        <p:spPr>
          <a:xfrm>
            <a:off x="838200" y="1825625"/>
            <a:ext cx="6812902" cy="4351338"/>
          </a:xfrm>
        </p:spPr>
        <p:txBody>
          <a:bodyPr/>
          <a:lstStyle/>
          <a:p>
            <a:pPr>
              <a:spcBef>
                <a:spcPts val="1800"/>
              </a:spcBef>
              <a:spcAft>
                <a:spcPts val="1200"/>
              </a:spcAft>
            </a:pPr>
            <a:r>
              <a:rPr lang="en-GB" sz="3200" dirty="0"/>
              <a:t>…but the outcomes are often the same</a:t>
            </a:r>
          </a:p>
          <a:p>
            <a:pPr>
              <a:spcBef>
                <a:spcPts val="1800"/>
              </a:spcBef>
              <a:spcAft>
                <a:spcPts val="1200"/>
              </a:spcAft>
            </a:pPr>
            <a:r>
              <a:rPr lang="en-GB" sz="3200" dirty="0"/>
              <a:t>Hard for someone to know the intention behind discrimination</a:t>
            </a:r>
          </a:p>
          <a:p>
            <a:pPr>
              <a:spcBef>
                <a:spcPts val="1800"/>
              </a:spcBef>
              <a:spcAft>
                <a:spcPts val="1200"/>
              </a:spcAft>
            </a:pPr>
            <a:r>
              <a:rPr lang="en-GB" sz="3200" dirty="0"/>
              <a:t>Safer to assume that the discrimination was deliberate</a:t>
            </a:r>
          </a:p>
          <a:p>
            <a:endParaRPr lang="en-GB" dirty="0"/>
          </a:p>
        </p:txBody>
      </p:sp>
      <p:pic>
        <p:nvPicPr>
          <p:cNvPr id="3074" name="Picture 2" descr="Best Unbalanced Scale Stock Photos, Pictures &amp;amp; Royalty ...">
            <a:extLst>
              <a:ext uri="{FF2B5EF4-FFF2-40B4-BE49-F238E27FC236}">
                <a16:creationId xmlns:a16="http://schemas.microsoft.com/office/drawing/2014/main" id="{CB428135-D882-48E4-98AB-D13DDBDD8AD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82175" y="2915437"/>
            <a:ext cx="4609825" cy="3261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1123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txBox="1">
            <a:spLocks noGrp="1"/>
          </p:cNvSpPr>
          <p:nvPr>
            <p:ph type="title"/>
          </p:nvPr>
        </p:nvSpPr>
        <p:spPr/>
        <p:txBody>
          <a:bodyPr/>
          <a:lstStyle/>
          <a:p>
            <a:pPr lvl="0"/>
            <a:r>
              <a:rPr lang="en-GB" dirty="0">
                <a:solidFill>
                  <a:schemeClr val="accent1">
                    <a:lumMod val="50000"/>
                  </a:schemeClr>
                </a:solidFill>
              </a:rPr>
              <a:t>Protected Characteristics (in the UK)</a:t>
            </a:r>
          </a:p>
        </p:txBody>
      </p:sp>
      <p:sp>
        <p:nvSpPr>
          <p:cNvPr id="3" name="Content Placeholder 5"/>
          <p:cNvSpPr txBox="1">
            <a:spLocks noGrp="1"/>
          </p:cNvSpPr>
          <p:nvPr>
            <p:ph idx="1"/>
          </p:nvPr>
        </p:nvSpPr>
        <p:spPr/>
        <p:txBody>
          <a:bodyPr/>
          <a:lstStyle/>
          <a:p>
            <a:pPr lvl="0">
              <a:lnSpc>
                <a:spcPct val="70000"/>
              </a:lnSpc>
            </a:pPr>
            <a:r>
              <a:rPr lang="en-GB" sz="2400" dirty="0"/>
              <a:t>Under the UK Equality Act 2010, there are nine protected characteristics:</a:t>
            </a:r>
          </a:p>
          <a:p>
            <a:pPr lvl="0">
              <a:lnSpc>
                <a:spcPct val="70000"/>
              </a:lnSpc>
            </a:pPr>
            <a:endParaRPr lang="en-GB" sz="1200" dirty="0"/>
          </a:p>
          <a:p>
            <a:pPr lvl="0">
              <a:lnSpc>
                <a:spcPct val="70000"/>
              </a:lnSpc>
            </a:pPr>
            <a:r>
              <a:rPr lang="en-GB" sz="2400" dirty="0"/>
              <a:t>Age</a:t>
            </a:r>
          </a:p>
          <a:p>
            <a:pPr lvl="0">
              <a:lnSpc>
                <a:spcPct val="70000"/>
              </a:lnSpc>
            </a:pPr>
            <a:r>
              <a:rPr lang="en-GB" sz="2400" dirty="0"/>
              <a:t>Disability</a:t>
            </a:r>
          </a:p>
          <a:p>
            <a:pPr lvl="0">
              <a:lnSpc>
                <a:spcPct val="70000"/>
              </a:lnSpc>
            </a:pPr>
            <a:r>
              <a:rPr lang="en-GB" sz="2400" dirty="0"/>
              <a:t>Gender Reassignment</a:t>
            </a:r>
          </a:p>
          <a:p>
            <a:pPr lvl="0">
              <a:lnSpc>
                <a:spcPct val="70000"/>
              </a:lnSpc>
            </a:pPr>
            <a:r>
              <a:rPr lang="en-GB" sz="2400" dirty="0"/>
              <a:t>Marriage and Civil Partnership</a:t>
            </a:r>
          </a:p>
          <a:p>
            <a:pPr lvl="0">
              <a:lnSpc>
                <a:spcPct val="70000"/>
              </a:lnSpc>
            </a:pPr>
            <a:r>
              <a:rPr lang="en-GB" sz="2400" dirty="0"/>
              <a:t>Pregnancy and Maternity</a:t>
            </a:r>
          </a:p>
          <a:p>
            <a:pPr lvl="0">
              <a:lnSpc>
                <a:spcPct val="70000"/>
              </a:lnSpc>
            </a:pPr>
            <a:r>
              <a:rPr lang="en-GB" sz="2400" dirty="0"/>
              <a:t>Race</a:t>
            </a:r>
          </a:p>
          <a:p>
            <a:pPr lvl="0">
              <a:lnSpc>
                <a:spcPct val="70000"/>
              </a:lnSpc>
            </a:pPr>
            <a:r>
              <a:rPr lang="en-GB" sz="2400" dirty="0"/>
              <a:t>Religion or Belief</a:t>
            </a:r>
          </a:p>
          <a:p>
            <a:pPr lvl="0">
              <a:lnSpc>
                <a:spcPct val="70000"/>
              </a:lnSpc>
            </a:pPr>
            <a:r>
              <a:rPr lang="en-GB" sz="2400" dirty="0"/>
              <a:t>Sex</a:t>
            </a:r>
          </a:p>
          <a:p>
            <a:pPr lvl="0">
              <a:lnSpc>
                <a:spcPct val="70000"/>
              </a:lnSpc>
            </a:pPr>
            <a:r>
              <a:rPr lang="en-GB" sz="2400" dirty="0"/>
              <a:t>Sexual Orientation</a:t>
            </a:r>
          </a:p>
        </p:txBody>
      </p:sp>
      <p:pic>
        <p:nvPicPr>
          <p:cNvPr id="4" name="Picture 2" descr="No. 9 Rainbow Border Birthday Candle"/>
          <p:cNvPicPr>
            <a:picLocks noChangeAspect="1"/>
          </p:cNvPicPr>
          <p:nvPr/>
        </p:nvPicPr>
        <p:blipFill>
          <a:blip r:embed="rId2">
            <a:clrChange>
              <a:clrFrom>
                <a:srgbClr val="FFFFFF"/>
              </a:clrFrom>
              <a:clrTo>
                <a:srgbClr val="FFFFFF">
                  <a:alpha val="0"/>
                </a:srgbClr>
              </a:clrTo>
            </a:clrChange>
          </a:blip>
          <a:srcRect/>
          <a:stretch>
            <a:fillRect/>
          </a:stretch>
        </p:blipFill>
        <p:spPr>
          <a:xfrm>
            <a:off x="7099538" y="2812145"/>
            <a:ext cx="3266840" cy="3266840"/>
          </a:xfrm>
          <a:prstGeom prst="rect">
            <a:avLst/>
          </a:prstGeom>
          <a:noFill/>
          <a:ln cap="flat">
            <a:noFill/>
          </a:ln>
        </p:spPr>
      </p:pic>
    </p:spTree>
    <p:extLst>
      <p:ext uri="{BB962C8B-B14F-4D97-AF65-F5344CB8AC3E}">
        <p14:creationId xmlns:p14="http://schemas.microsoft.com/office/powerpoint/2010/main" val="1333140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GB" dirty="0">
                <a:solidFill>
                  <a:schemeClr val="accent1">
                    <a:lumMod val="50000"/>
                  </a:schemeClr>
                </a:solidFill>
              </a:rPr>
              <a:t>When ‘Protected Characteristics’ Apply</a:t>
            </a:r>
          </a:p>
        </p:txBody>
      </p:sp>
      <p:sp>
        <p:nvSpPr>
          <p:cNvPr id="3" name="Content Placeholder 2"/>
          <p:cNvSpPr txBox="1">
            <a:spLocks noGrp="1"/>
          </p:cNvSpPr>
          <p:nvPr>
            <p:ph idx="1"/>
          </p:nvPr>
        </p:nvSpPr>
        <p:spPr/>
        <p:txBody>
          <a:bodyPr>
            <a:normAutofit lnSpcReduction="10000"/>
          </a:bodyPr>
          <a:lstStyle/>
          <a:p>
            <a:pPr lvl="0">
              <a:lnSpc>
                <a:spcPct val="140000"/>
              </a:lnSpc>
            </a:pPr>
            <a:r>
              <a:rPr lang="en-GB" sz="2700" dirty="0"/>
              <a:t>In the workplace</a:t>
            </a:r>
          </a:p>
          <a:p>
            <a:pPr lvl="0">
              <a:lnSpc>
                <a:spcPct val="140000"/>
              </a:lnSpc>
            </a:pPr>
            <a:r>
              <a:rPr lang="en-GB" sz="2700" dirty="0"/>
              <a:t>Using public services, </a:t>
            </a:r>
            <a:r>
              <a:rPr lang="en-GB" sz="2700" dirty="0" err="1"/>
              <a:t>eg.</a:t>
            </a:r>
            <a:r>
              <a:rPr lang="en-GB" sz="2700" dirty="0"/>
              <a:t> healthcare or education </a:t>
            </a:r>
          </a:p>
          <a:p>
            <a:pPr lvl="0">
              <a:lnSpc>
                <a:spcPct val="140000"/>
              </a:lnSpc>
            </a:pPr>
            <a:r>
              <a:rPr lang="en-GB" sz="2700" dirty="0"/>
              <a:t>Using businesses and organisations that provide goods and services</a:t>
            </a:r>
          </a:p>
          <a:p>
            <a:pPr lvl="0">
              <a:lnSpc>
                <a:spcPct val="140000"/>
              </a:lnSpc>
            </a:pPr>
            <a:r>
              <a:rPr lang="en-GB" sz="2700" dirty="0"/>
              <a:t>Using transport</a:t>
            </a:r>
          </a:p>
          <a:p>
            <a:pPr lvl="0">
              <a:lnSpc>
                <a:spcPct val="140000"/>
              </a:lnSpc>
            </a:pPr>
            <a:r>
              <a:rPr lang="en-GB" sz="2700" dirty="0"/>
              <a:t>Joining a club or association </a:t>
            </a:r>
          </a:p>
          <a:p>
            <a:pPr lvl="0">
              <a:lnSpc>
                <a:spcPct val="110000"/>
              </a:lnSpc>
            </a:pPr>
            <a:r>
              <a:rPr lang="en-GB" sz="2700" dirty="0"/>
              <a:t>Contact with public bodies, </a:t>
            </a:r>
            <a:r>
              <a:rPr lang="en-GB" sz="2700" dirty="0" err="1"/>
              <a:t>eg.</a:t>
            </a:r>
            <a:r>
              <a:rPr lang="en-GB" sz="2700" dirty="0"/>
              <a:t> local council                                                             or government departments</a:t>
            </a:r>
          </a:p>
        </p:txBody>
      </p:sp>
      <p:pic>
        <p:nvPicPr>
          <p:cNvPr id="4" name="Picture 3">
            <a:extLst>
              <a:ext uri="{FF2B5EF4-FFF2-40B4-BE49-F238E27FC236}">
                <a16:creationId xmlns:a16="http://schemas.microsoft.com/office/drawing/2014/main" id="{7ABE6FBE-D4ED-CC93-AF62-6DC0A5E0045E}"/>
              </a:ext>
              <a:ext uri="{C183D7F6-B498-43B3-948B-1728B52AA6E4}">
                <adec:decorative xmlns:adec="http://schemas.microsoft.com/office/drawing/2017/decorative" val="1"/>
              </a:ext>
            </a:extLst>
          </p:cNvPr>
          <p:cNvPicPr>
            <a:picLocks noChangeAspect="1"/>
          </p:cNvPicPr>
          <p:nvPr/>
        </p:nvPicPr>
        <p:blipFill>
          <a:blip r:embed="rId2">
            <a:clrChange>
              <a:clrFrom>
                <a:srgbClr val="FCFEFF"/>
              </a:clrFrom>
              <a:clrTo>
                <a:srgbClr val="FCFEFF">
                  <a:alpha val="0"/>
                </a:srgbClr>
              </a:clrTo>
            </a:clrChange>
          </a:blip>
          <a:stretch>
            <a:fillRect/>
          </a:stretch>
        </p:blipFill>
        <p:spPr>
          <a:xfrm>
            <a:off x="8613912" y="4332846"/>
            <a:ext cx="2739887" cy="1941196"/>
          </a:xfrm>
          <a:prstGeom prst="rect">
            <a:avLst/>
          </a:prstGeom>
        </p:spPr>
      </p:pic>
    </p:spTree>
    <p:extLst>
      <p:ext uri="{BB962C8B-B14F-4D97-AF65-F5344CB8AC3E}">
        <p14:creationId xmlns:p14="http://schemas.microsoft.com/office/powerpoint/2010/main" val="296742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4160A9C-B380-927E-37BF-B96B978DF1DD}"/>
              </a:ext>
              <a:ext uri="{C183D7F6-B498-43B3-948B-1728B52AA6E4}">
                <adec:decorative xmlns:adec="http://schemas.microsoft.com/office/drawing/2017/decorative" val="1"/>
              </a:ext>
            </a:extLst>
          </p:cNvPr>
          <p:cNvPicPr>
            <a:picLocks noChangeAspect="1"/>
          </p:cNvPicPr>
          <p:nvPr/>
        </p:nvPicPr>
        <p:blipFill>
          <a:blip r:embed="rId3">
            <a:alphaModFix amt="70000"/>
          </a:blip>
          <a:stretch>
            <a:fillRect/>
          </a:stretch>
        </p:blipFill>
        <p:spPr>
          <a:xfrm>
            <a:off x="-20" y="31997"/>
            <a:ext cx="12192000" cy="6826003"/>
          </a:xfrm>
          <a:prstGeom prst="rect">
            <a:avLst/>
          </a:prstGeom>
        </p:spPr>
      </p:pic>
      <p:sp>
        <p:nvSpPr>
          <p:cNvPr id="2" name="Title 1">
            <a:extLst>
              <a:ext uri="{FF2B5EF4-FFF2-40B4-BE49-F238E27FC236}">
                <a16:creationId xmlns:a16="http://schemas.microsoft.com/office/drawing/2014/main" id="{A6DA83F2-78CB-0881-EC6A-4903495BCDCC}"/>
              </a:ext>
            </a:extLst>
          </p:cNvPr>
          <p:cNvSpPr>
            <a:spLocks noGrp="1"/>
          </p:cNvSpPr>
          <p:nvPr>
            <p:ph type="ctrTitle"/>
          </p:nvPr>
        </p:nvSpPr>
        <p:spPr>
          <a:xfrm>
            <a:off x="1523980" y="1515901"/>
            <a:ext cx="9144000" cy="2900518"/>
          </a:xfrm>
        </p:spPr>
        <p:txBody>
          <a:bodyPr>
            <a:normAutofit fontScale="90000"/>
          </a:bodyPr>
          <a:lstStyle/>
          <a:p>
            <a:br>
              <a:rPr lang="en-US" dirty="0">
                <a:solidFill>
                  <a:srgbClr val="FFFFFF"/>
                </a:solidFill>
                <a:effectLst>
                  <a:outerShdw blurRad="38100" dist="38100" dir="2700000" algn="tl">
                    <a:srgbClr val="000000">
                      <a:alpha val="43137"/>
                    </a:srgbClr>
                  </a:outerShdw>
                </a:effectLst>
                <a:latin typeface="+mn-lt"/>
              </a:rPr>
            </a:br>
            <a:r>
              <a:rPr lang="en-US" dirty="0">
                <a:solidFill>
                  <a:srgbClr val="FFFFFF"/>
                </a:solidFill>
                <a:effectLst>
                  <a:outerShdw blurRad="38100" dist="38100" dir="2700000" algn="tl">
                    <a:srgbClr val="000000">
                      <a:alpha val="43137"/>
                    </a:srgbClr>
                  </a:outerShdw>
                </a:effectLst>
                <a:latin typeface="+mn-lt"/>
              </a:rPr>
              <a:t>Understanding                 Unconscious Bias, Privilege &amp; Intersectionality </a:t>
            </a:r>
          </a:p>
        </p:txBody>
      </p:sp>
      <p:sp>
        <p:nvSpPr>
          <p:cNvPr id="3" name="Subtitle 2">
            <a:extLst>
              <a:ext uri="{FF2B5EF4-FFF2-40B4-BE49-F238E27FC236}">
                <a16:creationId xmlns:a16="http://schemas.microsoft.com/office/drawing/2014/main" id="{725B83FD-023E-53D2-20E7-BE7DFBFA37A9}"/>
              </a:ext>
            </a:extLst>
          </p:cNvPr>
          <p:cNvSpPr>
            <a:spLocks noGrp="1"/>
          </p:cNvSpPr>
          <p:nvPr>
            <p:ph type="subTitle" idx="1"/>
          </p:nvPr>
        </p:nvSpPr>
        <p:spPr>
          <a:xfrm>
            <a:off x="1523980" y="4416419"/>
            <a:ext cx="9144000" cy="1098395"/>
          </a:xfrm>
        </p:spPr>
        <p:txBody>
          <a:bodyPr>
            <a:normAutofit fontScale="92500" lnSpcReduction="20000"/>
          </a:bodyPr>
          <a:lstStyle/>
          <a:p>
            <a:endParaRPr lang="en-GB" sz="1300" dirty="0">
              <a:solidFill>
                <a:srgbClr val="FFFFFF"/>
              </a:solidFill>
            </a:endParaRPr>
          </a:p>
          <a:p>
            <a:endParaRPr lang="en-GB" dirty="0">
              <a:solidFill>
                <a:srgbClr val="FFFFFF"/>
              </a:solidFill>
            </a:endParaRPr>
          </a:p>
          <a:p>
            <a:r>
              <a:rPr lang="en-GB" sz="3000" dirty="0">
                <a:solidFill>
                  <a:srgbClr val="FFFFFF"/>
                </a:solidFill>
              </a:rPr>
              <a:t>Dr Kirsten McKenzie</a:t>
            </a:r>
          </a:p>
          <a:p>
            <a:endParaRPr lang="en-GB" dirty="0">
              <a:solidFill>
                <a:srgbClr val="FFFFFF"/>
              </a:solidFill>
            </a:endParaRPr>
          </a:p>
        </p:txBody>
      </p:sp>
      <p:pic>
        <p:nvPicPr>
          <p:cNvPr id="7" name="Picture 6" descr="University of Lincoln logo">
            <a:extLst>
              <a:ext uri="{FF2B5EF4-FFF2-40B4-BE49-F238E27FC236}">
                <a16:creationId xmlns:a16="http://schemas.microsoft.com/office/drawing/2014/main" id="{79AEB092-057B-35AE-3E84-BCF724A5C101}"/>
              </a:ext>
            </a:extLst>
          </p:cNvPr>
          <p:cNvPicPr>
            <a:picLocks noChangeAspect="1"/>
          </p:cNvPicPr>
          <p:nvPr/>
        </p:nvPicPr>
        <p:blipFill>
          <a:blip r:embed="rId4">
            <a:clrChange>
              <a:clrFrom>
                <a:srgbClr val="002E5F"/>
              </a:clrFrom>
              <a:clrTo>
                <a:srgbClr val="002E5F">
                  <a:alpha val="0"/>
                </a:srgbClr>
              </a:clrTo>
            </a:clrChange>
          </a:blip>
          <a:stretch>
            <a:fillRect/>
          </a:stretch>
        </p:blipFill>
        <p:spPr>
          <a:xfrm>
            <a:off x="10517510" y="242195"/>
            <a:ext cx="1285231" cy="1273705"/>
          </a:xfrm>
          <a:prstGeom prst="rect">
            <a:avLst/>
          </a:prstGeom>
        </p:spPr>
      </p:pic>
    </p:spTree>
    <p:extLst>
      <p:ext uri="{BB962C8B-B14F-4D97-AF65-F5344CB8AC3E}">
        <p14:creationId xmlns:p14="http://schemas.microsoft.com/office/powerpoint/2010/main" val="746882268"/>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D4551-BA35-7759-BCBD-75A485CB5D74}"/>
              </a:ext>
            </a:extLst>
          </p:cNvPr>
          <p:cNvSpPr>
            <a:spLocks noGrp="1"/>
          </p:cNvSpPr>
          <p:nvPr>
            <p:ph type="title"/>
          </p:nvPr>
        </p:nvSpPr>
        <p:spPr/>
        <p:txBody>
          <a:bodyPr/>
          <a:lstStyle/>
          <a:p>
            <a:r>
              <a:rPr lang="en-GB" dirty="0">
                <a:solidFill>
                  <a:schemeClr val="accent1">
                    <a:lumMod val="50000"/>
                  </a:schemeClr>
                </a:solidFill>
              </a:rPr>
              <a:t>Language Matters</a:t>
            </a:r>
          </a:p>
        </p:txBody>
      </p:sp>
      <p:sp>
        <p:nvSpPr>
          <p:cNvPr id="3" name="Content Placeholder 2">
            <a:extLst>
              <a:ext uri="{FF2B5EF4-FFF2-40B4-BE49-F238E27FC236}">
                <a16:creationId xmlns:a16="http://schemas.microsoft.com/office/drawing/2014/main" id="{8CA3717C-C609-6525-8A20-FB9645B93EF2}"/>
              </a:ext>
            </a:extLst>
          </p:cNvPr>
          <p:cNvSpPr>
            <a:spLocks noGrp="1"/>
          </p:cNvSpPr>
          <p:nvPr>
            <p:ph idx="1"/>
          </p:nvPr>
        </p:nvSpPr>
        <p:spPr/>
        <p:txBody>
          <a:bodyPr/>
          <a:lstStyle/>
          <a:p>
            <a:r>
              <a:rPr lang="en-GB" dirty="0"/>
              <a:t>The words we use have an impact upon the way we think and how we treat people</a:t>
            </a:r>
          </a:p>
          <a:p>
            <a:endParaRPr lang="en-GB" sz="1200" dirty="0"/>
          </a:p>
          <a:p>
            <a:r>
              <a:rPr lang="en-GB" dirty="0"/>
              <a:t>Because we often use language to talk about </a:t>
            </a:r>
            <a:r>
              <a:rPr lang="en-GB" i="1" dirty="0"/>
              <a:t>things </a:t>
            </a:r>
            <a:r>
              <a:rPr lang="en-GB" dirty="0"/>
              <a:t>language retains historical and cultural artefacts and values</a:t>
            </a:r>
          </a:p>
          <a:p>
            <a:endParaRPr lang="en-GB" sz="1200" dirty="0"/>
          </a:p>
          <a:p>
            <a:r>
              <a:rPr lang="en-GB" dirty="0"/>
              <a:t>Language also reflects power differentials </a:t>
            </a:r>
          </a:p>
          <a:p>
            <a:pPr marL="0" indent="0">
              <a:buNone/>
            </a:pPr>
            <a:endParaRPr lang="en-GB" sz="1200" dirty="0"/>
          </a:p>
          <a:p>
            <a:r>
              <a:rPr lang="en-GB" dirty="0"/>
              <a:t>Inclusive language </a:t>
            </a:r>
            <a:r>
              <a:rPr lang="en-GB" b="0" i="0" dirty="0">
                <a:solidFill>
                  <a:srgbClr val="0D0D0D"/>
                </a:solidFill>
                <a:effectLst/>
                <a:latin typeface="Söhne"/>
              </a:rPr>
              <a:t>helps prevent harm, offense,                                                      or marginalisation of individuals and/or groups </a:t>
            </a:r>
            <a:endParaRPr lang="en-GB" dirty="0"/>
          </a:p>
          <a:p>
            <a:endParaRPr lang="en-GB" dirty="0"/>
          </a:p>
          <a:p>
            <a:endParaRPr lang="en-GB" dirty="0"/>
          </a:p>
        </p:txBody>
      </p:sp>
      <p:pic>
        <p:nvPicPr>
          <p:cNvPr id="6" name="Picture 5" descr="Decorative image of wooden scrabble tiles in a jumble">
            <a:extLst>
              <a:ext uri="{FF2B5EF4-FFF2-40B4-BE49-F238E27FC236}">
                <a16:creationId xmlns:a16="http://schemas.microsoft.com/office/drawing/2014/main" id="{B8006D5E-927C-3224-163D-9B22DC07523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713838" y="3628103"/>
            <a:ext cx="3210232" cy="3210232"/>
          </a:xfrm>
          <a:prstGeom prst="rect">
            <a:avLst/>
          </a:prstGeom>
        </p:spPr>
      </p:pic>
    </p:spTree>
    <p:extLst>
      <p:ext uri="{BB962C8B-B14F-4D97-AF65-F5344CB8AC3E}">
        <p14:creationId xmlns:p14="http://schemas.microsoft.com/office/powerpoint/2010/main" val="20102838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7EC7D-F5B0-B90E-54E3-24FBB007F327}"/>
              </a:ext>
            </a:extLst>
          </p:cNvPr>
          <p:cNvSpPr>
            <a:spLocks noGrp="1"/>
          </p:cNvSpPr>
          <p:nvPr>
            <p:ph type="title"/>
          </p:nvPr>
        </p:nvSpPr>
        <p:spPr/>
        <p:txBody>
          <a:bodyPr/>
          <a:lstStyle/>
          <a:p>
            <a:r>
              <a:rPr lang="en-GB" dirty="0">
                <a:solidFill>
                  <a:schemeClr val="accent1">
                    <a:lumMod val="50000"/>
                  </a:schemeClr>
                </a:solidFill>
              </a:rPr>
              <a:t>Using Inclusive Language 1</a:t>
            </a:r>
          </a:p>
        </p:txBody>
      </p:sp>
      <p:sp>
        <p:nvSpPr>
          <p:cNvPr id="3" name="Content Placeholder 2">
            <a:extLst>
              <a:ext uri="{FF2B5EF4-FFF2-40B4-BE49-F238E27FC236}">
                <a16:creationId xmlns:a16="http://schemas.microsoft.com/office/drawing/2014/main" id="{70A2213E-480B-BB56-7D0A-02DCB9AE50EA}"/>
              </a:ext>
            </a:extLst>
          </p:cNvPr>
          <p:cNvSpPr>
            <a:spLocks noGrp="1"/>
          </p:cNvSpPr>
          <p:nvPr>
            <p:ph idx="1"/>
          </p:nvPr>
        </p:nvSpPr>
        <p:spPr>
          <a:xfrm>
            <a:off x="838201" y="1825625"/>
            <a:ext cx="7391400" cy="4351338"/>
          </a:xfrm>
        </p:spPr>
        <p:txBody>
          <a:bodyPr>
            <a:normAutofit/>
          </a:bodyPr>
          <a:lstStyle/>
          <a:p>
            <a:pPr>
              <a:spcBef>
                <a:spcPts val="1200"/>
              </a:spcBef>
              <a:spcAft>
                <a:spcPts val="1200"/>
              </a:spcAft>
            </a:pPr>
            <a:r>
              <a:rPr lang="en-GB" b="1" dirty="0"/>
              <a:t>Avoid assumptions &amp; stereotypes: </a:t>
            </a:r>
          </a:p>
          <a:p>
            <a:pPr lvl="1">
              <a:spcBef>
                <a:spcPts val="1200"/>
              </a:spcBef>
              <a:spcAft>
                <a:spcPts val="1200"/>
              </a:spcAft>
              <a:buFont typeface="Calibri" panose="020F0502020204030204" pitchFamily="34" charset="0"/>
              <a:buChar char="‒"/>
            </a:pPr>
            <a:r>
              <a:rPr lang="en-GB" sz="2800" dirty="0"/>
              <a:t>Do not make assumptions about people's identities or experiences</a:t>
            </a:r>
          </a:p>
          <a:p>
            <a:pPr lvl="1">
              <a:spcBef>
                <a:spcPts val="1200"/>
              </a:spcBef>
              <a:spcAft>
                <a:spcPts val="1200"/>
              </a:spcAft>
              <a:buFont typeface="Calibri" panose="020F0502020204030204" pitchFamily="34" charset="0"/>
              <a:buChar char="‒"/>
            </a:pPr>
            <a:r>
              <a:rPr lang="en-GB" sz="2800" dirty="0">
                <a:solidFill>
                  <a:srgbClr val="0D0D0D"/>
                </a:solidFill>
                <a:latin typeface="Söhne"/>
              </a:rPr>
              <a:t>Use t</a:t>
            </a:r>
            <a:r>
              <a:rPr lang="en-GB" sz="2800" b="0" i="0" dirty="0">
                <a:solidFill>
                  <a:srgbClr val="0D0D0D"/>
                </a:solidFill>
                <a:effectLst/>
                <a:latin typeface="Söhne"/>
              </a:rPr>
              <a:t>erms like "partner" instead of assuming someone's marital status </a:t>
            </a:r>
          </a:p>
          <a:p>
            <a:pPr lvl="1">
              <a:spcBef>
                <a:spcPts val="1200"/>
              </a:spcBef>
              <a:spcAft>
                <a:spcPts val="1200"/>
              </a:spcAft>
              <a:buFont typeface="Calibri" panose="020F0502020204030204" pitchFamily="34" charset="0"/>
              <a:buChar char="‒"/>
            </a:pPr>
            <a:r>
              <a:rPr lang="en-GB" sz="2800" dirty="0"/>
              <a:t>List options like “carer, guardian, parent or caregiver” instead of just “parents”</a:t>
            </a:r>
          </a:p>
          <a:p>
            <a:pPr lvl="1">
              <a:spcBef>
                <a:spcPts val="600"/>
              </a:spcBef>
              <a:spcAft>
                <a:spcPts val="600"/>
              </a:spcAft>
              <a:buFont typeface="Calibri" panose="020F0502020204030204" pitchFamily="34" charset="0"/>
              <a:buChar char="‒"/>
            </a:pPr>
            <a:endParaRPr lang="en-GB" dirty="0"/>
          </a:p>
          <a:p>
            <a:pPr marL="457200" lvl="1" indent="0">
              <a:spcBef>
                <a:spcPts val="600"/>
              </a:spcBef>
              <a:spcAft>
                <a:spcPts val="600"/>
              </a:spcAft>
              <a:buNone/>
            </a:pPr>
            <a:endParaRPr lang="en-GB" dirty="0"/>
          </a:p>
          <a:p>
            <a:pPr>
              <a:spcBef>
                <a:spcPts val="600"/>
              </a:spcBef>
              <a:spcAft>
                <a:spcPts val="600"/>
              </a:spcAft>
            </a:pPr>
            <a:endParaRPr lang="en-GB" dirty="0"/>
          </a:p>
          <a:p>
            <a:pPr lvl="1">
              <a:spcBef>
                <a:spcPts val="600"/>
              </a:spcBef>
              <a:spcAft>
                <a:spcPts val="600"/>
              </a:spcAft>
              <a:buFont typeface="Calibri" panose="020F0502020204030204" pitchFamily="34" charset="0"/>
              <a:buChar char="–"/>
            </a:pPr>
            <a:endParaRPr lang="en-GB" dirty="0"/>
          </a:p>
          <a:p>
            <a:pPr lvl="1">
              <a:buFont typeface="Calibri" panose="020F0502020204030204" pitchFamily="34" charset="0"/>
              <a:buChar char="‒"/>
            </a:pPr>
            <a:endParaRPr lang="en-GB" dirty="0"/>
          </a:p>
          <a:p>
            <a:pPr lvl="1">
              <a:buFont typeface="Calibri" panose="020F0502020204030204" pitchFamily="34" charset="0"/>
              <a:buChar char="‒"/>
            </a:pPr>
            <a:endParaRPr lang="en-GB" dirty="0"/>
          </a:p>
          <a:p>
            <a:pPr lvl="1">
              <a:buFont typeface="Calibri" panose="020F0502020204030204" pitchFamily="34" charset="0"/>
              <a:buChar char="‒"/>
            </a:pPr>
            <a:endParaRPr lang="en-GB" sz="1200" dirty="0"/>
          </a:p>
        </p:txBody>
      </p:sp>
      <p:pic>
        <p:nvPicPr>
          <p:cNvPr id="5122" name="Picture 2" descr="Book Review: 'Language City,' by Ross Perlin - The New York Times">
            <a:extLst>
              <a:ext uri="{FF2B5EF4-FFF2-40B4-BE49-F238E27FC236}">
                <a16:creationId xmlns:a16="http://schemas.microsoft.com/office/drawing/2014/main" id="{031A7DB8-007B-0B01-2EB2-5F57173B1758}"/>
              </a:ext>
            </a:extLst>
          </p:cNvPr>
          <p:cNvPicPr>
            <a:picLocks noChangeAspect="1" noChangeArrowheads="1"/>
          </p:cNvPicPr>
          <p:nvPr/>
        </p:nvPicPr>
        <p:blipFill>
          <a:blip r:embed="rId3">
            <a:clrChange>
              <a:clrFrom>
                <a:srgbClr val="F1E6A4"/>
              </a:clrFrom>
              <a:clrTo>
                <a:srgbClr val="F1E6A4">
                  <a:alpha val="0"/>
                </a:srgbClr>
              </a:clrTo>
            </a:clrChange>
            <a:extLst>
              <a:ext uri="{28A0092B-C50C-407E-A947-70E740481C1C}">
                <a14:useLocalDpi xmlns:a14="http://schemas.microsoft.com/office/drawing/2010/main" val="0"/>
              </a:ext>
            </a:extLst>
          </a:blip>
          <a:srcRect/>
          <a:stretch>
            <a:fillRect/>
          </a:stretch>
        </p:blipFill>
        <p:spPr bwMode="auto">
          <a:xfrm>
            <a:off x="8694356" y="2592992"/>
            <a:ext cx="3041408" cy="2823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2196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7EC7D-F5B0-B90E-54E3-24FBB007F327}"/>
              </a:ext>
            </a:extLst>
          </p:cNvPr>
          <p:cNvSpPr>
            <a:spLocks noGrp="1"/>
          </p:cNvSpPr>
          <p:nvPr>
            <p:ph type="title"/>
          </p:nvPr>
        </p:nvSpPr>
        <p:spPr/>
        <p:txBody>
          <a:bodyPr/>
          <a:lstStyle/>
          <a:p>
            <a:r>
              <a:rPr lang="en-GB" dirty="0">
                <a:solidFill>
                  <a:schemeClr val="accent1">
                    <a:lumMod val="50000"/>
                  </a:schemeClr>
                </a:solidFill>
              </a:rPr>
              <a:t>Using Inclusive Language 2</a:t>
            </a:r>
          </a:p>
        </p:txBody>
      </p:sp>
      <p:sp>
        <p:nvSpPr>
          <p:cNvPr id="3" name="Content Placeholder 2">
            <a:extLst>
              <a:ext uri="{FF2B5EF4-FFF2-40B4-BE49-F238E27FC236}">
                <a16:creationId xmlns:a16="http://schemas.microsoft.com/office/drawing/2014/main" id="{70A2213E-480B-BB56-7D0A-02DCB9AE50EA}"/>
              </a:ext>
            </a:extLst>
          </p:cNvPr>
          <p:cNvSpPr>
            <a:spLocks noGrp="1"/>
          </p:cNvSpPr>
          <p:nvPr>
            <p:ph idx="1"/>
          </p:nvPr>
        </p:nvSpPr>
        <p:spPr/>
        <p:txBody>
          <a:bodyPr>
            <a:normAutofit/>
          </a:bodyPr>
          <a:lstStyle/>
          <a:p>
            <a:pPr>
              <a:spcBef>
                <a:spcPts val="600"/>
              </a:spcBef>
              <a:spcAft>
                <a:spcPts val="600"/>
              </a:spcAft>
            </a:pPr>
            <a:r>
              <a:rPr lang="en-GB" b="1" dirty="0"/>
              <a:t>Avoid</a:t>
            </a:r>
            <a:r>
              <a:rPr lang="en-GB" dirty="0"/>
              <a:t> terminology that makes a </a:t>
            </a:r>
            <a:r>
              <a:rPr lang="en-GB" b="1" dirty="0"/>
              <a:t>value judgement </a:t>
            </a:r>
            <a:r>
              <a:rPr lang="en-GB" dirty="0"/>
              <a:t>or centres a specific group trait as the baseline:</a:t>
            </a:r>
          </a:p>
          <a:p>
            <a:pPr lvl="1">
              <a:spcBef>
                <a:spcPts val="1800"/>
              </a:spcBef>
              <a:spcAft>
                <a:spcPts val="1800"/>
              </a:spcAft>
              <a:buFont typeface="Calibri" panose="020F0502020204030204" pitchFamily="34" charset="0"/>
              <a:buChar char="–"/>
            </a:pPr>
            <a:r>
              <a:rPr lang="en-GB" sz="2800" dirty="0"/>
              <a:t>A value judgement is an assessment of individuals, objects, or events in terms of the values held by the </a:t>
            </a:r>
            <a:r>
              <a:rPr lang="en-GB" sz="2800" i="1" dirty="0"/>
              <a:t>observer </a:t>
            </a:r>
            <a:r>
              <a:rPr lang="en-GB" sz="2800" dirty="0"/>
              <a:t>rather than in terms of their intrinsic characteristics objectively considered, e.g. “elderly” – use “older adults” instead</a:t>
            </a:r>
          </a:p>
          <a:p>
            <a:pPr lvl="1">
              <a:spcBef>
                <a:spcPts val="1800"/>
              </a:spcBef>
              <a:spcAft>
                <a:spcPts val="1800"/>
              </a:spcAft>
              <a:buFont typeface="Calibri" panose="020F0502020204030204" pitchFamily="34" charset="0"/>
              <a:buChar char="–"/>
            </a:pPr>
            <a:r>
              <a:rPr lang="en-GB" sz="2800" dirty="0"/>
              <a:t>Do not describe people based on what they are not</a:t>
            </a:r>
          </a:p>
          <a:p>
            <a:pPr lvl="1">
              <a:spcBef>
                <a:spcPts val="600"/>
              </a:spcBef>
              <a:spcAft>
                <a:spcPts val="600"/>
              </a:spcAft>
              <a:buFont typeface="Calibri" panose="020F0502020204030204" pitchFamily="34" charset="0"/>
              <a:buChar char="–"/>
            </a:pPr>
            <a:endParaRPr lang="en-GB" dirty="0"/>
          </a:p>
          <a:p>
            <a:pPr>
              <a:spcBef>
                <a:spcPts val="600"/>
              </a:spcBef>
              <a:spcAft>
                <a:spcPts val="600"/>
              </a:spcAft>
            </a:pPr>
            <a:endParaRPr lang="en-GB" dirty="0"/>
          </a:p>
          <a:p>
            <a:pPr lvl="1">
              <a:spcBef>
                <a:spcPts val="600"/>
              </a:spcBef>
              <a:spcAft>
                <a:spcPts val="600"/>
              </a:spcAft>
              <a:buFont typeface="Calibri" panose="020F0502020204030204" pitchFamily="34" charset="0"/>
              <a:buChar char="–"/>
            </a:pPr>
            <a:endParaRPr lang="en-GB" dirty="0"/>
          </a:p>
          <a:p>
            <a:pPr lvl="1">
              <a:buFont typeface="Calibri" panose="020F0502020204030204" pitchFamily="34" charset="0"/>
              <a:buChar char="‒"/>
            </a:pPr>
            <a:endParaRPr lang="en-GB" dirty="0"/>
          </a:p>
          <a:p>
            <a:pPr lvl="1">
              <a:buFont typeface="Calibri" panose="020F0502020204030204" pitchFamily="34" charset="0"/>
              <a:buChar char="‒"/>
            </a:pPr>
            <a:endParaRPr lang="en-GB" dirty="0"/>
          </a:p>
          <a:p>
            <a:pPr lvl="1">
              <a:buFont typeface="Calibri" panose="020F0502020204030204" pitchFamily="34" charset="0"/>
              <a:buChar char="‒"/>
            </a:pPr>
            <a:endParaRPr lang="en-GB" sz="1200" dirty="0"/>
          </a:p>
        </p:txBody>
      </p:sp>
    </p:spTree>
    <p:extLst>
      <p:ext uri="{BB962C8B-B14F-4D97-AF65-F5344CB8AC3E}">
        <p14:creationId xmlns:p14="http://schemas.microsoft.com/office/powerpoint/2010/main" val="6824870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7EC7D-F5B0-B90E-54E3-24FBB007F327}"/>
              </a:ext>
            </a:extLst>
          </p:cNvPr>
          <p:cNvSpPr>
            <a:spLocks noGrp="1"/>
          </p:cNvSpPr>
          <p:nvPr>
            <p:ph type="title"/>
          </p:nvPr>
        </p:nvSpPr>
        <p:spPr/>
        <p:txBody>
          <a:bodyPr/>
          <a:lstStyle/>
          <a:p>
            <a:r>
              <a:rPr lang="en-GB" dirty="0">
                <a:solidFill>
                  <a:schemeClr val="accent1">
                    <a:lumMod val="50000"/>
                  </a:schemeClr>
                </a:solidFill>
              </a:rPr>
              <a:t>Using Inclusive Language 3</a:t>
            </a:r>
          </a:p>
        </p:txBody>
      </p:sp>
      <p:sp>
        <p:nvSpPr>
          <p:cNvPr id="3" name="Content Placeholder 2">
            <a:extLst>
              <a:ext uri="{FF2B5EF4-FFF2-40B4-BE49-F238E27FC236}">
                <a16:creationId xmlns:a16="http://schemas.microsoft.com/office/drawing/2014/main" id="{70A2213E-480B-BB56-7D0A-02DCB9AE50EA}"/>
              </a:ext>
            </a:extLst>
          </p:cNvPr>
          <p:cNvSpPr>
            <a:spLocks noGrp="1"/>
          </p:cNvSpPr>
          <p:nvPr>
            <p:ph idx="1"/>
          </p:nvPr>
        </p:nvSpPr>
        <p:spPr/>
        <p:txBody>
          <a:bodyPr>
            <a:normAutofit lnSpcReduction="10000"/>
          </a:bodyPr>
          <a:lstStyle/>
          <a:p>
            <a:pPr>
              <a:spcBef>
                <a:spcPts val="1200"/>
              </a:spcBef>
              <a:spcAft>
                <a:spcPts val="1200"/>
              </a:spcAft>
            </a:pPr>
            <a:r>
              <a:rPr lang="en-GB" b="1" dirty="0"/>
              <a:t>Use Gender-neutral language: </a:t>
            </a:r>
          </a:p>
          <a:p>
            <a:pPr lvl="1">
              <a:spcBef>
                <a:spcPts val="1200"/>
              </a:spcBef>
              <a:spcAft>
                <a:spcPts val="1200"/>
              </a:spcAft>
              <a:buFontTx/>
              <a:buChar char="–"/>
            </a:pPr>
            <a:r>
              <a:rPr lang="en-GB" sz="2800" b="0" i="0" dirty="0">
                <a:solidFill>
                  <a:srgbClr val="0D0D0D"/>
                </a:solidFill>
                <a:effectLst/>
                <a:latin typeface="Söhne"/>
              </a:rPr>
              <a:t>Use terms like "they," "them," or "their“ when gender is unknown or irrelevant</a:t>
            </a:r>
          </a:p>
          <a:p>
            <a:pPr lvl="1">
              <a:spcBef>
                <a:spcPts val="1200"/>
              </a:spcBef>
              <a:spcAft>
                <a:spcPts val="1200"/>
              </a:spcAft>
              <a:buFontTx/>
              <a:buChar char="–"/>
            </a:pPr>
            <a:r>
              <a:rPr lang="en-GB" sz="2800" b="0" i="0" dirty="0">
                <a:solidFill>
                  <a:srgbClr val="0D0D0D"/>
                </a:solidFill>
                <a:effectLst/>
                <a:latin typeface="Söhne"/>
              </a:rPr>
              <a:t>Where possible, rephrase sentences to eliminate the need for gendered pronouns at all</a:t>
            </a:r>
          </a:p>
          <a:p>
            <a:pPr marL="457200" lvl="1" indent="0">
              <a:spcBef>
                <a:spcPts val="1200"/>
              </a:spcBef>
              <a:spcAft>
                <a:spcPts val="1200"/>
              </a:spcAft>
              <a:buNone/>
            </a:pPr>
            <a:endParaRPr lang="en-GB" sz="1050" b="0" i="0" dirty="0">
              <a:solidFill>
                <a:srgbClr val="0D0D0D"/>
              </a:solidFill>
              <a:effectLst/>
              <a:latin typeface="Söhne"/>
            </a:endParaRPr>
          </a:p>
          <a:p>
            <a:pPr>
              <a:spcBef>
                <a:spcPts val="1200"/>
              </a:spcBef>
              <a:spcAft>
                <a:spcPts val="1200"/>
              </a:spcAft>
            </a:pPr>
            <a:r>
              <a:rPr lang="en-GB" b="1" dirty="0"/>
              <a:t>Respect Pronouns:</a:t>
            </a:r>
          </a:p>
          <a:p>
            <a:pPr lvl="1">
              <a:spcBef>
                <a:spcPts val="1200"/>
              </a:spcBef>
              <a:spcAft>
                <a:spcPts val="1200"/>
              </a:spcAft>
              <a:buFontTx/>
              <a:buChar char="–"/>
            </a:pPr>
            <a:r>
              <a:rPr lang="en-GB" sz="2800" b="0" i="0" dirty="0">
                <a:solidFill>
                  <a:srgbClr val="0D0D0D"/>
                </a:solidFill>
                <a:effectLst/>
                <a:latin typeface="Söhne"/>
              </a:rPr>
              <a:t>If you are unsure of someone's pronouns, </a:t>
            </a:r>
            <a:r>
              <a:rPr lang="en-GB" sz="2800" dirty="0">
                <a:solidFill>
                  <a:srgbClr val="0D0D0D"/>
                </a:solidFill>
                <a:latin typeface="Söhne"/>
              </a:rPr>
              <a:t>ask them </a:t>
            </a:r>
            <a:r>
              <a:rPr lang="en-GB" sz="2800" b="0" i="0" dirty="0">
                <a:solidFill>
                  <a:srgbClr val="0D0D0D"/>
                </a:solidFill>
                <a:effectLst/>
                <a:latin typeface="Söhne"/>
              </a:rPr>
              <a:t>politely </a:t>
            </a:r>
            <a:endParaRPr lang="en-GB" sz="2800" b="1" dirty="0"/>
          </a:p>
        </p:txBody>
      </p:sp>
    </p:spTree>
    <p:extLst>
      <p:ext uri="{BB962C8B-B14F-4D97-AF65-F5344CB8AC3E}">
        <p14:creationId xmlns:p14="http://schemas.microsoft.com/office/powerpoint/2010/main" val="33827990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41001-3F75-ABFE-E723-33821A225150}"/>
              </a:ext>
            </a:extLst>
          </p:cNvPr>
          <p:cNvSpPr>
            <a:spLocks noGrp="1"/>
          </p:cNvSpPr>
          <p:nvPr>
            <p:ph type="title"/>
          </p:nvPr>
        </p:nvSpPr>
        <p:spPr/>
        <p:txBody>
          <a:bodyPr/>
          <a:lstStyle/>
          <a:p>
            <a:r>
              <a:rPr lang="en-GB" dirty="0">
                <a:solidFill>
                  <a:schemeClr val="accent1">
                    <a:lumMod val="50000"/>
                  </a:schemeClr>
                </a:solidFill>
              </a:rPr>
              <a:t>Using Inclusive Language 4</a:t>
            </a:r>
          </a:p>
        </p:txBody>
      </p:sp>
      <p:sp>
        <p:nvSpPr>
          <p:cNvPr id="3" name="Content Placeholder 2">
            <a:extLst>
              <a:ext uri="{FF2B5EF4-FFF2-40B4-BE49-F238E27FC236}">
                <a16:creationId xmlns:a16="http://schemas.microsoft.com/office/drawing/2014/main" id="{D0C403A9-221E-31AA-CD95-7AC087A8C324}"/>
              </a:ext>
            </a:extLst>
          </p:cNvPr>
          <p:cNvSpPr>
            <a:spLocks noGrp="1"/>
          </p:cNvSpPr>
          <p:nvPr>
            <p:ph idx="1"/>
          </p:nvPr>
        </p:nvSpPr>
        <p:spPr/>
        <p:txBody>
          <a:bodyPr>
            <a:normAutofit/>
          </a:bodyPr>
          <a:lstStyle/>
          <a:p>
            <a:pPr>
              <a:spcBef>
                <a:spcPts val="1800"/>
              </a:spcBef>
              <a:spcAft>
                <a:spcPts val="1800"/>
              </a:spcAft>
            </a:pPr>
            <a:r>
              <a:rPr lang="en-GB" b="1" dirty="0">
                <a:solidFill>
                  <a:srgbClr val="0D0D0D"/>
                </a:solidFill>
                <a:latin typeface="Söhne"/>
              </a:rPr>
              <a:t>Labels</a:t>
            </a:r>
            <a:r>
              <a:rPr lang="en-GB" dirty="0">
                <a:solidFill>
                  <a:srgbClr val="0D0D0D"/>
                </a:solidFill>
                <a:latin typeface="Söhne"/>
              </a:rPr>
              <a:t> </a:t>
            </a:r>
            <a:r>
              <a:rPr lang="en-GB" dirty="0"/>
              <a:t>MUST be </a:t>
            </a:r>
            <a:r>
              <a:rPr lang="en-GB" b="1" dirty="0"/>
              <a:t>chosen by the individuals </a:t>
            </a:r>
            <a:r>
              <a:rPr lang="en-GB" dirty="0"/>
              <a:t>concerned - not imposed by others</a:t>
            </a:r>
          </a:p>
          <a:p>
            <a:pPr>
              <a:spcBef>
                <a:spcPts val="1800"/>
              </a:spcBef>
              <a:spcAft>
                <a:spcPts val="1800"/>
              </a:spcAft>
            </a:pPr>
            <a:r>
              <a:rPr lang="en-GB" dirty="0"/>
              <a:t>Consider the cultural and historical background of terms even if they are familiar, e.g. “rule of thumb”</a:t>
            </a:r>
          </a:p>
          <a:p>
            <a:pPr>
              <a:spcBef>
                <a:spcPts val="1800"/>
              </a:spcBef>
              <a:spcAft>
                <a:spcPts val="1800"/>
              </a:spcAft>
            </a:pPr>
            <a:r>
              <a:rPr lang="en-GB" b="1" i="0" dirty="0">
                <a:solidFill>
                  <a:srgbClr val="0D0D0D"/>
                </a:solidFill>
                <a:effectLst/>
                <a:latin typeface="Söhne"/>
              </a:rPr>
              <a:t>Be open to feedback </a:t>
            </a:r>
            <a:r>
              <a:rPr lang="en-GB" b="0" i="0" dirty="0">
                <a:solidFill>
                  <a:srgbClr val="0D0D0D"/>
                </a:solidFill>
                <a:effectLst/>
                <a:latin typeface="Söhne"/>
              </a:rPr>
              <a:t>and willing to learn from others. Language is constantly evolving</a:t>
            </a:r>
            <a:r>
              <a:rPr lang="en-GB" dirty="0">
                <a:solidFill>
                  <a:srgbClr val="0D0D0D"/>
                </a:solidFill>
                <a:latin typeface="Söhne"/>
              </a:rPr>
              <a:t>!</a:t>
            </a:r>
            <a:endParaRPr lang="en-GB" b="0" i="0" dirty="0">
              <a:solidFill>
                <a:srgbClr val="0D0D0D"/>
              </a:solidFill>
              <a:effectLst/>
              <a:latin typeface="Söhne"/>
            </a:endParaRPr>
          </a:p>
          <a:p>
            <a:endParaRPr lang="en-GB" dirty="0"/>
          </a:p>
          <a:p>
            <a:endParaRPr lang="en-GB" dirty="0"/>
          </a:p>
        </p:txBody>
      </p:sp>
    </p:spTree>
    <p:extLst>
      <p:ext uri="{BB962C8B-B14F-4D97-AF65-F5344CB8AC3E}">
        <p14:creationId xmlns:p14="http://schemas.microsoft.com/office/powerpoint/2010/main" val="1999012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135560" y="836713"/>
            <a:ext cx="7772400" cy="1470025"/>
          </a:xfrm>
        </p:spPr>
        <p:txBody>
          <a:bodyPr/>
          <a:lstStyle/>
          <a:p>
            <a:r>
              <a:rPr lang="en-GB" dirty="0">
                <a:solidFill>
                  <a:schemeClr val="accent1">
                    <a:lumMod val="50000"/>
                  </a:schemeClr>
                </a:solidFill>
              </a:rPr>
              <a:t>Another Exercise</a:t>
            </a:r>
          </a:p>
        </p:txBody>
      </p:sp>
      <p:sp>
        <p:nvSpPr>
          <p:cNvPr id="7" name="Subtitle 6"/>
          <p:cNvSpPr>
            <a:spLocks noGrp="1"/>
          </p:cNvSpPr>
          <p:nvPr>
            <p:ph type="subTitle" idx="1"/>
          </p:nvPr>
        </p:nvSpPr>
        <p:spPr>
          <a:xfrm>
            <a:off x="2976620" y="2368799"/>
            <a:ext cx="6400800" cy="1752600"/>
          </a:xfrm>
        </p:spPr>
        <p:txBody>
          <a:bodyPr>
            <a:normAutofit/>
          </a:bodyPr>
          <a:lstStyle/>
          <a:p>
            <a:r>
              <a:rPr lang="en-GB" sz="3200" dirty="0">
                <a:solidFill>
                  <a:schemeClr val="accent1">
                    <a:lumMod val="50000"/>
                  </a:schemeClr>
                </a:solidFill>
              </a:rPr>
              <a:t>Get out your phones!</a:t>
            </a:r>
          </a:p>
        </p:txBody>
      </p:sp>
      <p:sp>
        <p:nvSpPr>
          <p:cNvPr id="5" name="Slide Number Placeholder 4"/>
          <p:cNvSpPr>
            <a:spLocks noGrp="1"/>
          </p:cNvSpPr>
          <p:nvPr>
            <p:ph type="sldNum" sz="quarter" idx="12"/>
          </p:nvPr>
        </p:nvSpPr>
        <p:spPr/>
        <p:txBody>
          <a:bodyPr/>
          <a:lstStyle/>
          <a:p>
            <a:fld id="{452D8A52-D6D2-4F9C-B18B-4A3F6CCAF1DD}" type="slidenum">
              <a:rPr lang="en-GB" smtClean="0"/>
              <a:t>45</a:t>
            </a:fld>
            <a:endParaRPr lang="en-GB"/>
          </a:p>
        </p:txBody>
      </p:sp>
      <p:grpSp>
        <p:nvGrpSpPr>
          <p:cNvPr id="3" name="Group 2" descr="4 images of different types of smart phones, the last of which has a smashed screen">
            <a:extLst>
              <a:ext uri="{FF2B5EF4-FFF2-40B4-BE49-F238E27FC236}">
                <a16:creationId xmlns:a16="http://schemas.microsoft.com/office/drawing/2014/main" id="{1AF0B99F-BB0C-56AF-BCC0-EFBC255062FF}"/>
              </a:ext>
            </a:extLst>
          </p:cNvPr>
          <p:cNvGrpSpPr/>
          <p:nvPr/>
        </p:nvGrpSpPr>
        <p:grpSpPr>
          <a:xfrm>
            <a:off x="2510476" y="3327733"/>
            <a:ext cx="7975357" cy="2675776"/>
            <a:chOff x="2510476" y="3327733"/>
            <a:chExt cx="7975357" cy="2675776"/>
          </a:xfrm>
        </p:grpSpPr>
        <p:pic>
          <p:nvPicPr>
            <p:cNvPr id="10" name="Picture 9" descr="4 images of different types of smart phones, the last of which has a smashed scre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89744" y="3327733"/>
              <a:ext cx="4426537" cy="2642708"/>
            </a:xfrm>
            <a:prstGeom prst="rect">
              <a:avLst/>
            </a:prstGeom>
          </p:spPr>
        </p:pic>
        <p:pic>
          <p:nvPicPr>
            <p:cNvPr id="9" name="Picture 8" descr="4 images of different types of smart phones, the last of which has a smashed screen"/>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21360" y="3421519"/>
              <a:ext cx="2755660" cy="2480094"/>
            </a:xfrm>
            <a:prstGeom prst="rect">
              <a:avLst/>
            </a:prstGeom>
          </p:spPr>
        </p:pic>
        <p:pic>
          <p:nvPicPr>
            <p:cNvPr id="2" name="Picture 1" descr="4 images of different types of smart phones, the last of which has a smashed screen"/>
            <p:cNvPicPr>
              <a:picLocks noChangeAspect="1"/>
            </p:cNvPicPr>
            <p:nvPr/>
          </p:nvPicPr>
          <p:blipFill>
            <a:blip r:embed="rId5">
              <a:clrChange>
                <a:clrFrom>
                  <a:srgbClr val="FFFFFF"/>
                </a:clrFrom>
                <a:clrTo>
                  <a:srgbClr val="FFFFFF">
                    <a:alpha val="0"/>
                  </a:srgbClr>
                </a:clrTo>
              </a:clrChange>
            </a:blip>
            <a:stretch>
              <a:fillRect/>
            </a:stretch>
          </p:blipFill>
          <p:spPr>
            <a:xfrm>
              <a:off x="6968529" y="3407738"/>
              <a:ext cx="3517304" cy="2595771"/>
            </a:xfrm>
            <a:prstGeom prst="rect">
              <a:avLst/>
            </a:prstGeom>
          </p:spPr>
        </p:pic>
        <p:pic>
          <p:nvPicPr>
            <p:cNvPr id="11" name="Picture 10" descr="4 images of different types of smart phones, the last of which has a smashed screen">
              <a:extLst>
                <a:ext uri="{FF2B5EF4-FFF2-40B4-BE49-F238E27FC236}">
                  <a16:creationId xmlns:a16="http://schemas.microsoft.com/office/drawing/2014/main" id="{2135F7DC-3A66-0F50-4756-C83A9E392AA7}"/>
                </a:ext>
              </a:extLst>
            </p:cNvPr>
            <p:cNvPicPr>
              <a:picLocks noChangeAspect="1"/>
            </p:cNvPicPr>
            <p:nvPr/>
          </p:nvPicPr>
          <p:blipFill>
            <a:blip r:embed="rId6">
              <a:clrChange>
                <a:clrFrom>
                  <a:srgbClr val="ECECEC"/>
                </a:clrFrom>
                <a:clrTo>
                  <a:srgbClr val="ECECEC">
                    <a:alpha val="0"/>
                  </a:srgbClr>
                </a:clrTo>
              </a:clrChange>
            </a:blip>
            <a:stretch>
              <a:fillRect/>
            </a:stretch>
          </p:blipFill>
          <p:spPr>
            <a:xfrm>
              <a:off x="2510476" y="3407738"/>
              <a:ext cx="1400064" cy="2532747"/>
            </a:xfrm>
            <a:prstGeom prst="rect">
              <a:avLst/>
            </a:prstGeom>
          </p:spPr>
        </p:pic>
      </p:grpSp>
    </p:spTree>
    <p:extLst>
      <p:ext uri="{BB962C8B-B14F-4D97-AF65-F5344CB8AC3E}">
        <p14:creationId xmlns:p14="http://schemas.microsoft.com/office/powerpoint/2010/main" val="34194994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44274-0342-470F-9B1C-671B5C89D0F6}"/>
              </a:ext>
            </a:extLst>
          </p:cNvPr>
          <p:cNvSpPr>
            <a:spLocks noGrp="1"/>
          </p:cNvSpPr>
          <p:nvPr>
            <p:ph type="title"/>
          </p:nvPr>
        </p:nvSpPr>
        <p:spPr>
          <a:xfrm>
            <a:off x="838200" y="319546"/>
            <a:ext cx="10515600" cy="1325563"/>
          </a:xfrm>
        </p:spPr>
        <p:txBody>
          <a:bodyPr>
            <a:normAutofit/>
          </a:bodyPr>
          <a:lstStyle/>
          <a:p>
            <a:pPr algn="ctr"/>
            <a:r>
              <a:rPr lang="en-GB" sz="6600" dirty="0">
                <a:solidFill>
                  <a:schemeClr val="accent1">
                    <a:lumMod val="50000"/>
                  </a:schemeClr>
                </a:solidFill>
              </a:rPr>
              <a:t>Social Media</a:t>
            </a:r>
          </a:p>
        </p:txBody>
      </p:sp>
      <p:grpSp>
        <p:nvGrpSpPr>
          <p:cNvPr id="11" name="Group 10" descr="Decorative images of Social Media Logos (Tiktok, Weibo, Snapchat, Instagram, Facebook, X)">
            <a:extLst>
              <a:ext uri="{FF2B5EF4-FFF2-40B4-BE49-F238E27FC236}">
                <a16:creationId xmlns:a16="http://schemas.microsoft.com/office/drawing/2014/main" id="{41C3BB62-4E83-5225-002C-9041240DADAA}"/>
              </a:ext>
            </a:extLst>
          </p:cNvPr>
          <p:cNvGrpSpPr/>
          <p:nvPr/>
        </p:nvGrpSpPr>
        <p:grpSpPr>
          <a:xfrm>
            <a:off x="1448719" y="1645109"/>
            <a:ext cx="9284961" cy="1468521"/>
            <a:chOff x="1448719" y="1645109"/>
            <a:chExt cx="9284961" cy="1468521"/>
          </a:xfrm>
        </p:grpSpPr>
        <p:pic>
          <p:nvPicPr>
            <p:cNvPr id="1028" name="Picture 4" descr="Decorative images of Social Media Logos (Tiktok, Weibo, Snapchat, Instagram, Facebook, X)&#10;&#10;">
              <a:extLst>
                <a:ext uri="{FF2B5EF4-FFF2-40B4-BE49-F238E27FC236}">
                  <a16:creationId xmlns:a16="http://schemas.microsoft.com/office/drawing/2014/main" id="{0C295135-20E9-4D30-819B-369533FB747C}"/>
                </a:ext>
              </a:extLst>
            </p:cNvPr>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720099"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Decorative images of Social Media Logos (Tiktok, Weibo, Snapchat, Instagram, Facebook, X)&#10;&#10;">
              <a:extLst>
                <a:ext uri="{FF2B5EF4-FFF2-40B4-BE49-F238E27FC236}">
                  <a16:creationId xmlns:a16="http://schemas.microsoft.com/office/drawing/2014/main" id="{D98615E2-450D-4B23-A9A8-E0CA3599A34F}"/>
                </a:ext>
              </a:extLst>
            </p:cNvPr>
            <p:cNvPicPr>
              <a:picLocks noChangeAspect="1" noChangeArrowheads="1"/>
            </p:cNvPicPr>
            <p:nvPr/>
          </p:nvPicPr>
          <p:blipFill>
            <a:blip r:embed="rId4">
              <a:clrChange>
                <a:clrFrom>
                  <a:srgbClr val="FFFFE8"/>
                </a:clrFrom>
                <a:clrTo>
                  <a:srgbClr val="FFFFE8">
                    <a:alpha val="0"/>
                  </a:srgbClr>
                </a:clrTo>
              </a:clrChange>
              <a:extLst>
                <a:ext uri="{28A0092B-C50C-407E-A947-70E740481C1C}">
                  <a14:useLocalDpi xmlns:a14="http://schemas.microsoft.com/office/drawing/2010/main" val="0"/>
                </a:ext>
              </a:extLst>
            </a:blip>
            <a:srcRect/>
            <a:stretch>
              <a:fillRect/>
            </a:stretch>
          </p:blipFill>
          <p:spPr bwMode="auto">
            <a:xfrm>
              <a:off x="4557093"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Decorative images of Social Media Logos (Tiktok, Weibo, Snapchat, Instagram, Facebook, X)&#10;&#10;">
              <a:extLst>
                <a:ext uri="{FF2B5EF4-FFF2-40B4-BE49-F238E27FC236}">
                  <a16:creationId xmlns:a16="http://schemas.microsoft.com/office/drawing/2014/main" id="{3F7A833C-22E6-4B9D-BCF7-B5C7DC612968}"/>
                </a:ext>
              </a:extLst>
            </p:cNvPr>
            <p:cNvPicPr>
              <a:picLocks noChangeAspect="1" noChangeArrowheads="1"/>
            </p:cNvPicPr>
            <p:nvPr/>
          </p:nvPicPr>
          <p:blipFill>
            <a:blip r:embed="rId5">
              <a:clrChange>
                <a:clrFrom>
                  <a:srgbClr val="F7FFF9"/>
                </a:clrFrom>
                <a:clrTo>
                  <a:srgbClr val="F7FFF9">
                    <a:alpha val="0"/>
                  </a:srgbClr>
                </a:clrTo>
              </a:clrChange>
              <a:extLst>
                <a:ext uri="{28A0092B-C50C-407E-A947-70E740481C1C}">
                  <a14:useLocalDpi xmlns:a14="http://schemas.microsoft.com/office/drawing/2010/main" val="0"/>
                </a:ext>
              </a:extLst>
            </a:blip>
            <a:srcRect/>
            <a:stretch>
              <a:fillRect/>
            </a:stretch>
          </p:blipFill>
          <p:spPr bwMode="auto">
            <a:xfrm>
              <a:off x="6193228"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ecorative images of Social Media Logos (Tiktok, Weibo, Snapchat, Instagram, Facebook, X)&#10;&#10;">
              <a:extLst>
                <a:ext uri="{FF2B5EF4-FFF2-40B4-BE49-F238E27FC236}">
                  <a16:creationId xmlns:a16="http://schemas.microsoft.com/office/drawing/2014/main" id="{606C1CC1-762D-4375-80B4-82A87F55A5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8719"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ecorative images of Social Media Logos (Tiktok, Weibo, Snapchat, Instagram, Facebook, X)&#10;&#10;">
              <a:extLst>
                <a:ext uri="{FF2B5EF4-FFF2-40B4-BE49-F238E27FC236}">
                  <a16:creationId xmlns:a16="http://schemas.microsoft.com/office/drawing/2014/main" id="{DF606676-E799-4D1F-BB6F-C67C11EEF135}"/>
                </a:ext>
              </a:extLst>
            </p:cNvPr>
            <p:cNvPicPr>
              <a:picLocks noChangeAspect="1" noChangeArrowheads="1"/>
            </p:cNvPicPr>
            <p:nvPr/>
          </p:nvPicPr>
          <p:blipFill>
            <a:blip r:embed="rId7">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2975590" y="1645109"/>
              <a:ext cx="1432078" cy="143207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ecorative images of Social Media Logos (Tiktok, Weibo, Snapchat, Instagram, Facebook, X)&#10;&#10;">
              <a:extLst>
                <a:ext uri="{FF2B5EF4-FFF2-40B4-BE49-F238E27FC236}">
                  <a16:creationId xmlns:a16="http://schemas.microsoft.com/office/drawing/2014/main" id="{5D8C0B30-9B52-6945-C3FA-0409E0F362B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01602" y="1681552"/>
              <a:ext cx="1432078" cy="1432078"/>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itle 1">
            <a:extLst>
              <a:ext uri="{FF2B5EF4-FFF2-40B4-BE49-F238E27FC236}">
                <a16:creationId xmlns:a16="http://schemas.microsoft.com/office/drawing/2014/main" id="{7366B212-89B7-ECE2-02A4-CBFCAF9B6457}"/>
              </a:ext>
            </a:extLst>
          </p:cNvPr>
          <p:cNvSpPr txBox="1">
            <a:spLocks/>
          </p:cNvSpPr>
          <p:nvPr/>
        </p:nvSpPr>
        <p:spPr>
          <a:xfrm>
            <a:off x="838200" y="331453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6600" dirty="0">
                <a:solidFill>
                  <a:schemeClr val="accent1">
                    <a:lumMod val="50000"/>
                  </a:schemeClr>
                </a:solidFill>
              </a:rPr>
              <a:t>Streaming Media</a:t>
            </a:r>
          </a:p>
        </p:txBody>
      </p:sp>
      <p:grpSp>
        <p:nvGrpSpPr>
          <p:cNvPr id="10" name="Group 9" descr="Decorative images of Streaming Media Logos (Netflix, Disney+, YouTube, Prime Video and Apple TV)">
            <a:extLst>
              <a:ext uri="{FF2B5EF4-FFF2-40B4-BE49-F238E27FC236}">
                <a16:creationId xmlns:a16="http://schemas.microsoft.com/office/drawing/2014/main" id="{837F80C7-DF58-2C4F-1B36-F67B075DE566}"/>
              </a:ext>
            </a:extLst>
          </p:cNvPr>
          <p:cNvGrpSpPr/>
          <p:nvPr/>
        </p:nvGrpSpPr>
        <p:grpSpPr>
          <a:xfrm>
            <a:off x="690402" y="4368289"/>
            <a:ext cx="10014108" cy="2206583"/>
            <a:chOff x="690402" y="4368289"/>
            <a:chExt cx="10014108" cy="2206583"/>
          </a:xfrm>
        </p:grpSpPr>
        <p:pic>
          <p:nvPicPr>
            <p:cNvPr id="5" name="Picture 4" descr="Decorative images of ">
              <a:extLst>
                <a:ext uri="{FF2B5EF4-FFF2-40B4-BE49-F238E27FC236}">
                  <a16:creationId xmlns:a16="http://schemas.microsoft.com/office/drawing/2014/main" id="{81BC62DD-EFDB-50A2-5583-3D44DAC381A1}"/>
                </a:ext>
              </a:extLst>
            </p:cNvPr>
            <p:cNvPicPr>
              <a:picLocks noChangeAspect="1"/>
            </p:cNvPicPr>
            <p:nvPr/>
          </p:nvPicPr>
          <p:blipFill>
            <a:blip r:embed="rId9">
              <a:clrChange>
                <a:clrFrom>
                  <a:srgbClr val="F8F8F8"/>
                </a:clrFrom>
                <a:clrTo>
                  <a:srgbClr val="F8F8F8">
                    <a:alpha val="0"/>
                  </a:srgbClr>
                </a:clrTo>
              </a:clrChange>
            </a:blip>
            <a:stretch>
              <a:fillRect/>
            </a:stretch>
          </p:blipFill>
          <p:spPr>
            <a:xfrm>
              <a:off x="690402" y="4368289"/>
              <a:ext cx="4134679" cy="2170165"/>
            </a:xfrm>
            <a:prstGeom prst="rect">
              <a:avLst/>
            </a:prstGeom>
          </p:spPr>
        </p:pic>
        <p:pic>
          <p:nvPicPr>
            <p:cNvPr id="6" name="Picture 5" descr="Decorative images of ">
              <a:extLst>
                <a:ext uri="{FF2B5EF4-FFF2-40B4-BE49-F238E27FC236}">
                  <a16:creationId xmlns:a16="http://schemas.microsoft.com/office/drawing/2014/main" id="{2C2220C4-2D3B-410F-CB6A-06076C83F7A7}"/>
                </a:ext>
              </a:extLst>
            </p:cNvPr>
            <p:cNvPicPr>
              <a:picLocks noChangeAspect="1"/>
            </p:cNvPicPr>
            <p:nvPr/>
          </p:nvPicPr>
          <p:blipFill>
            <a:blip r:embed="rId10">
              <a:clrChange>
                <a:clrFrom>
                  <a:srgbClr val="F8F8F8"/>
                </a:clrFrom>
                <a:clrTo>
                  <a:srgbClr val="F8F8F8">
                    <a:alpha val="0"/>
                  </a:srgbClr>
                </a:clrTo>
              </a:clrChange>
            </a:blip>
            <a:stretch>
              <a:fillRect/>
            </a:stretch>
          </p:blipFill>
          <p:spPr>
            <a:xfrm>
              <a:off x="2350310" y="4402750"/>
              <a:ext cx="4114715" cy="2160226"/>
            </a:xfrm>
            <a:prstGeom prst="rect">
              <a:avLst/>
            </a:prstGeom>
          </p:spPr>
        </p:pic>
        <p:pic>
          <p:nvPicPr>
            <p:cNvPr id="7" name="Picture 2" descr="Decorative images of ">
              <a:extLst>
                <a:ext uri="{FF2B5EF4-FFF2-40B4-BE49-F238E27FC236}">
                  <a16:creationId xmlns:a16="http://schemas.microsoft.com/office/drawing/2014/main" id="{CC5DF315-C327-FF58-9D64-A3508761B0B4}"/>
                </a:ext>
              </a:extLst>
            </p:cNvPr>
            <p:cNvPicPr>
              <a:picLocks noChangeAspect="1" noChangeArrowheads="1"/>
            </p:cNvPicPr>
            <p:nvPr/>
          </p:nvPicPr>
          <p:blipFill>
            <a:blip r:embed="rId11" cstate="print">
              <a:clrChange>
                <a:clrFrom>
                  <a:srgbClr val="F8F8F8"/>
                </a:clrFrom>
                <a:clrTo>
                  <a:srgbClr val="F8F8F8">
                    <a:alpha val="0"/>
                  </a:srgbClr>
                </a:clrTo>
              </a:clrChange>
              <a:extLst>
                <a:ext uri="{28A0092B-C50C-407E-A947-70E740481C1C}">
                  <a14:useLocalDpi xmlns:a14="http://schemas.microsoft.com/office/drawing/2010/main" val="0"/>
                </a:ext>
              </a:extLst>
            </a:blip>
            <a:srcRect/>
            <a:stretch>
              <a:fillRect/>
            </a:stretch>
          </p:blipFill>
          <p:spPr bwMode="auto">
            <a:xfrm>
              <a:off x="5630831" y="4386013"/>
              <a:ext cx="4169254" cy="218885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Decorative images of ">
              <a:extLst>
                <a:ext uri="{FF2B5EF4-FFF2-40B4-BE49-F238E27FC236}">
                  <a16:creationId xmlns:a16="http://schemas.microsoft.com/office/drawing/2014/main" id="{DB7D1ABE-EA51-C103-0FE7-B0B63135F6F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36124" y="4666451"/>
              <a:ext cx="1627985" cy="16279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ecorative images of ">
              <a:extLst>
                <a:ext uri="{FF2B5EF4-FFF2-40B4-BE49-F238E27FC236}">
                  <a16:creationId xmlns:a16="http://schemas.microsoft.com/office/drawing/2014/main" id="{17CB3D4A-9093-8EBE-6C93-62CDDB58C247}"/>
                </a:ext>
              </a:extLst>
            </p:cNvPr>
            <p:cNvPicPr>
              <a:picLocks noChangeAspect="1"/>
            </p:cNvPicPr>
            <p:nvPr/>
          </p:nvPicPr>
          <p:blipFill>
            <a:blip r:embed="rId13">
              <a:clrChange>
                <a:clrFrom>
                  <a:srgbClr val="FEFEFE"/>
                </a:clrFrom>
                <a:clrTo>
                  <a:srgbClr val="FEFEFE">
                    <a:alpha val="0"/>
                  </a:srgbClr>
                </a:clrTo>
              </a:clrChange>
            </a:blip>
            <a:stretch>
              <a:fillRect/>
            </a:stretch>
          </p:blipFill>
          <p:spPr>
            <a:xfrm>
              <a:off x="8017961" y="4726621"/>
              <a:ext cx="2686549" cy="1507642"/>
            </a:xfrm>
            <a:prstGeom prst="rect">
              <a:avLst/>
            </a:prstGeom>
          </p:spPr>
        </p:pic>
      </p:grpSp>
    </p:spTree>
    <p:extLst>
      <p:ext uri="{BB962C8B-B14F-4D97-AF65-F5344CB8AC3E}">
        <p14:creationId xmlns:p14="http://schemas.microsoft.com/office/powerpoint/2010/main" val="10763266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Homework Task 1: Your Choice</a:t>
            </a:r>
          </a:p>
        </p:txBody>
      </p:sp>
      <p:sp>
        <p:nvSpPr>
          <p:cNvPr id="3" name="Content Placeholder 2"/>
          <p:cNvSpPr>
            <a:spLocks noGrp="1"/>
          </p:cNvSpPr>
          <p:nvPr>
            <p:ph idx="1"/>
          </p:nvPr>
        </p:nvSpPr>
        <p:spPr/>
        <p:txBody>
          <a:bodyPr>
            <a:normAutofit/>
          </a:bodyPr>
          <a:lstStyle/>
          <a:p>
            <a:pPr marL="514350" indent="-514350">
              <a:spcAft>
                <a:spcPts val="1200"/>
              </a:spcAft>
              <a:buFont typeface="+mj-lt"/>
              <a:buAutoNum type="arabicPeriod"/>
            </a:pPr>
            <a:r>
              <a:rPr lang="en-GB" dirty="0"/>
              <a:t>Email me 200 words of self-reflection regarding your own unconscious biases &amp; how others’ unconscious biases have affected/might affect you, e.g.</a:t>
            </a:r>
          </a:p>
          <a:p>
            <a:pPr lvl="1">
              <a:spcAft>
                <a:spcPts val="1200"/>
              </a:spcAft>
              <a:buFont typeface="Calibri" panose="020F0502020204030204" pitchFamily="34" charset="0"/>
              <a:buChar char="–"/>
            </a:pPr>
            <a:r>
              <a:rPr lang="en-GB" dirty="0"/>
              <a:t>“I didn’t expect lecturers to be …”</a:t>
            </a:r>
          </a:p>
          <a:p>
            <a:pPr lvl="1">
              <a:spcAft>
                <a:spcPts val="1200"/>
              </a:spcAft>
              <a:buFont typeface="Calibri" panose="020F0502020204030204" pitchFamily="34" charset="0"/>
              <a:buChar char="–"/>
            </a:pPr>
            <a:r>
              <a:rPr lang="en-GB" dirty="0"/>
              <a:t>“People probably don’t expect me to be …”</a:t>
            </a:r>
          </a:p>
          <a:p>
            <a:pPr lvl="1">
              <a:spcAft>
                <a:spcPts val="1200"/>
              </a:spcAft>
              <a:buFont typeface="Calibri" panose="020F0502020204030204" pitchFamily="34" charset="0"/>
              <a:buChar char="–"/>
            </a:pPr>
            <a:endParaRPr lang="en-GB" dirty="0"/>
          </a:p>
          <a:p>
            <a:pPr marL="514350" indent="-514350">
              <a:spcAft>
                <a:spcPts val="1200"/>
              </a:spcAft>
              <a:buFont typeface="+mj-lt"/>
              <a:buAutoNum type="arabicPeriod"/>
            </a:pPr>
            <a:r>
              <a:rPr lang="en-GB" dirty="0"/>
              <a:t>Email me 200 words of self-reflection about your                                                      own experiences of privilege and oppression</a:t>
            </a:r>
          </a:p>
        </p:txBody>
      </p:sp>
      <p:pic>
        <p:nvPicPr>
          <p:cNvPr id="9218" name="Picture 2" descr="Decorative image of an ornate silver-and-pearl stand mirro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28023" y="3293253"/>
            <a:ext cx="3078920" cy="3018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8474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Homework Task 2</a:t>
            </a:r>
          </a:p>
        </p:txBody>
      </p:sp>
      <p:sp>
        <p:nvSpPr>
          <p:cNvPr id="3" name="Content Placeholder 2"/>
          <p:cNvSpPr>
            <a:spLocks noGrp="1"/>
          </p:cNvSpPr>
          <p:nvPr>
            <p:ph idx="1"/>
          </p:nvPr>
        </p:nvSpPr>
        <p:spPr/>
        <p:txBody>
          <a:bodyPr/>
          <a:lstStyle/>
          <a:p>
            <a:r>
              <a:rPr lang="en-GB" sz="3200" dirty="0"/>
              <a:t>Please read through:</a:t>
            </a:r>
          </a:p>
          <a:p>
            <a:endParaRPr lang="en-GB" sz="500" dirty="0"/>
          </a:p>
          <a:p>
            <a:pPr lvl="1">
              <a:spcAft>
                <a:spcPts val="1200"/>
              </a:spcAft>
              <a:buFont typeface="Calibri" panose="020F0502020204030204" pitchFamily="34" charset="0"/>
              <a:buChar char="–"/>
            </a:pPr>
            <a:r>
              <a:rPr lang="en-GB" sz="2800" dirty="0"/>
              <a:t>The University’s Respect Charter</a:t>
            </a:r>
          </a:p>
          <a:p>
            <a:pPr lvl="1">
              <a:spcAft>
                <a:spcPts val="1200"/>
              </a:spcAft>
              <a:buFont typeface="Calibri" panose="020F0502020204030204" pitchFamily="34" charset="0"/>
              <a:buChar char="–"/>
            </a:pPr>
            <a:r>
              <a:rPr lang="en-GB" sz="2800" dirty="0"/>
              <a:t>The Student Conduct Regulations </a:t>
            </a:r>
          </a:p>
          <a:p>
            <a:pPr lvl="1">
              <a:spcAft>
                <a:spcPts val="1200"/>
              </a:spcAft>
              <a:buFont typeface="Calibri" panose="020F0502020204030204" pitchFamily="34" charset="0"/>
              <a:buChar char="–"/>
            </a:pPr>
            <a:r>
              <a:rPr lang="en-GB" sz="2800" dirty="0"/>
              <a:t>The Student Social Media Use Policy</a:t>
            </a:r>
          </a:p>
          <a:p>
            <a:endParaRPr lang="en-GB" dirty="0"/>
          </a:p>
        </p:txBody>
      </p:sp>
      <p:pic>
        <p:nvPicPr>
          <p:cNvPr id="11266" name="Picture 2" descr="Decorative image of a very old book"/>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629525" y="3538537"/>
            <a:ext cx="3724275" cy="2638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4739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solidFill>
                  <a:schemeClr val="accent1">
                    <a:lumMod val="50000"/>
                  </a:schemeClr>
                </a:solidFill>
              </a:rPr>
              <a:t>Useful Resources</a:t>
            </a:r>
          </a:p>
        </p:txBody>
      </p:sp>
      <p:sp>
        <p:nvSpPr>
          <p:cNvPr id="3" name="Content Placeholder 2"/>
          <p:cNvSpPr>
            <a:spLocks noGrp="1"/>
          </p:cNvSpPr>
          <p:nvPr>
            <p:ph idx="1"/>
          </p:nvPr>
        </p:nvSpPr>
        <p:spPr/>
        <p:txBody>
          <a:bodyPr>
            <a:normAutofit lnSpcReduction="10000"/>
          </a:bodyPr>
          <a:lstStyle/>
          <a:p>
            <a:pPr>
              <a:spcAft>
                <a:spcPts val="1000"/>
              </a:spcAft>
            </a:pPr>
            <a:r>
              <a:rPr lang="en-GB" dirty="0"/>
              <a:t>Equality Advisory and Support Service: </a:t>
            </a:r>
            <a:r>
              <a:rPr lang="en-GB" dirty="0">
                <a:hlinkClick r:id="rId2"/>
              </a:rPr>
              <a:t>www.equalityadvisoryservice.com/</a:t>
            </a:r>
            <a:endParaRPr lang="en-GB" dirty="0"/>
          </a:p>
          <a:p>
            <a:pPr>
              <a:spcAft>
                <a:spcPts val="1000"/>
              </a:spcAft>
            </a:pPr>
            <a:endParaRPr lang="en-GB" sz="1000" dirty="0"/>
          </a:p>
          <a:p>
            <a:pPr>
              <a:spcAft>
                <a:spcPts val="1000"/>
              </a:spcAft>
            </a:pPr>
            <a:r>
              <a:rPr lang="en-GB" dirty="0">
                <a:hlinkClick r:id="rId3"/>
              </a:rPr>
              <a:t>Equality and Diversity Forum: http://www.edf.org.uk/</a:t>
            </a:r>
            <a:endParaRPr lang="en-GB" dirty="0"/>
          </a:p>
          <a:p>
            <a:pPr>
              <a:spcAft>
                <a:spcPts val="1000"/>
              </a:spcAft>
            </a:pPr>
            <a:endParaRPr lang="en-GB" sz="1000" dirty="0"/>
          </a:p>
          <a:p>
            <a:pPr>
              <a:spcAft>
                <a:spcPts val="1000"/>
              </a:spcAft>
            </a:pPr>
            <a:r>
              <a:rPr lang="en-GB" dirty="0"/>
              <a:t>Equality Challenge Unit: </a:t>
            </a:r>
            <a:r>
              <a:rPr lang="en-GB" dirty="0">
                <a:hlinkClick r:id="rId4"/>
              </a:rPr>
              <a:t>www.ecu.ac.uk</a:t>
            </a:r>
            <a:endParaRPr lang="en-GB" dirty="0"/>
          </a:p>
          <a:p>
            <a:pPr>
              <a:spcAft>
                <a:spcPts val="1000"/>
              </a:spcAft>
            </a:pPr>
            <a:endParaRPr lang="en-GB" sz="1100" dirty="0"/>
          </a:p>
          <a:p>
            <a:pPr>
              <a:spcAft>
                <a:spcPts val="1000"/>
              </a:spcAft>
            </a:pPr>
            <a:r>
              <a:rPr lang="en-GB" dirty="0">
                <a:hlinkClick r:id="rId5"/>
              </a:rPr>
              <a:t>UK Government Equality Policies: www.gov.uk/government/policies/equality</a:t>
            </a:r>
            <a:endParaRPr lang="en-GB" dirty="0"/>
          </a:p>
          <a:p>
            <a:pPr>
              <a:spcAft>
                <a:spcPts val="1000"/>
              </a:spcAft>
            </a:pPr>
            <a:endParaRPr lang="en-GB" dirty="0"/>
          </a:p>
          <a:p>
            <a:pPr>
              <a:spcAft>
                <a:spcPts val="1000"/>
              </a:spcAft>
            </a:pPr>
            <a:endParaRPr lang="en-GB" dirty="0"/>
          </a:p>
          <a:p>
            <a:endParaRPr lang="en-GB" dirty="0"/>
          </a:p>
        </p:txBody>
      </p:sp>
    </p:spTree>
    <p:extLst>
      <p:ext uri="{BB962C8B-B14F-4D97-AF65-F5344CB8AC3E}">
        <p14:creationId xmlns:p14="http://schemas.microsoft.com/office/powerpoint/2010/main" val="168513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909C6-547E-4498-B4CE-82D3D7A30DE8}"/>
              </a:ext>
            </a:extLst>
          </p:cNvPr>
          <p:cNvSpPr>
            <a:spLocks noGrp="1"/>
          </p:cNvSpPr>
          <p:nvPr>
            <p:ph type="title"/>
          </p:nvPr>
        </p:nvSpPr>
        <p:spPr/>
        <p:txBody>
          <a:bodyPr/>
          <a:lstStyle/>
          <a:p>
            <a:pPr algn="ctr"/>
            <a:r>
              <a:rPr lang="en-GB" dirty="0">
                <a:solidFill>
                  <a:schemeClr val="accent1">
                    <a:lumMod val="50000"/>
                  </a:schemeClr>
                </a:solidFill>
              </a:rPr>
              <a:t>Questions?</a:t>
            </a:r>
          </a:p>
        </p:txBody>
      </p:sp>
      <p:pic>
        <p:nvPicPr>
          <p:cNvPr id="1026" name="Picture 2" descr="QR code for this padlet">
            <a:extLst>
              <a:ext uri="{FF2B5EF4-FFF2-40B4-BE49-F238E27FC236}">
                <a16:creationId xmlns:a16="http://schemas.microsoft.com/office/drawing/2014/main" id="{46B9D55B-1E34-4D69-9805-6F957197FE94}"/>
              </a:ext>
            </a:extLst>
          </p:cNvPr>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51827" y="2252917"/>
            <a:ext cx="3511261" cy="351126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a:extLst>
              <a:ext uri="{FF2B5EF4-FFF2-40B4-BE49-F238E27FC236}">
                <a16:creationId xmlns:a16="http://schemas.microsoft.com/office/drawing/2014/main" id="{CD630718-D217-4FDF-A91E-70DB327A5EAA}"/>
              </a:ext>
            </a:extLst>
          </p:cNvPr>
          <p:cNvSpPr>
            <a:spLocks noGrp="1"/>
          </p:cNvSpPr>
          <p:nvPr>
            <p:ph sz="quarter" idx="4"/>
          </p:nvPr>
        </p:nvSpPr>
        <p:spPr/>
        <p:txBody>
          <a:bodyPr/>
          <a:lstStyle/>
          <a:p>
            <a:endParaRPr lang="en-GB" dirty="0"/>
          </a:p>
          <a:p>
            <a:pPr marL="0" indent="0">
              <a:buNone/>
            </a:pPr>
            <a:r>
              <a:rPr lang="en-GB" dirty="0">
                <a:solidFill>
                  <a:schemeClr val="bg1">
                    <a:lumMod val="65000"/>
                  </a:schemeClr>
                </a:solidFill>
              </a:rPr>
              <a:t>[link to same </a:t>
            </a:r>
            <a:r>
              <a:rPr lang="en-GB" dirty="0" err="1">
                <a:solidFill>
                  <a:schemeClr val="bg1">
                    <a:lumMod val="65000"/>
                  </a:schemeClr>
                </a:solidFill>
              </a:rPr>
              <a:t>padlet</a:t>
            </a:r>
            <a:r>
              <a:rPr lang="en-GB" dirty="0">
                <a:solidFill>
                  <a:schemeClr val="bg1">
                    <a:lumMod val="65000"/>
                  </a:schemeClr>
                </a:solidFill>
              </a:rPr>
              <a:t> as QR code]</a:t>
            </a:r>
          </a:p>
        </p:txBody>
      </p:sp>
    </p:spTree>
    <p:extLst>
      <p:ext uri="{BB962C8B-B14F-4D97-AF65-F5344CB8AC3E}">
        <p14:creationId xmlns:p14="http://schemas.microsoft.com/office/powerpoint/2010/main" val="35115800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909C6-547E-4498-B4CE-82D3D7A30DE8}"/>
              </a:ext>
            </a:extLst>
          </p:cNvPr>
          <p:cNvSpPr>
            <a:spLocks noGrp="1"/>
          </p:cNvSpPr>
          <p:nvPr>
            <p:ph type="title"/>
          </p:nvPr>
        </p:nvSpPr>
        <p:spPr/>
        <p:txBody>
          <a:bodyPr/>
          <a:lstStyle/>
          <a:p>
            <a:pPr algn="ctr"/>
            <a:r>
              <a:rPr lang="en-GB" dirty="0">
                <a:solidFill>
                  <a:schemeClr val="accent1">
                    <a:lumMod val="50000"/>
                  </a:schemeClr>
                </a:solidFill>
              </a:rPr>
              <a:t>Questions? Feedback?</a:t>
            </a:r>
          </a:p>
        </p:txBody>
      </p:sp>
      <p:pic>
        <p:nvPicPr>
          <p:cNvPr id="1026" name="Picture 2" descr="QR code for this padlet">
            <a:extLst>
              <a:ext uri="{FF2B5EF4-FFF2-40B4-BE49-F238E27FC236}">
                <a16:creationId xmlns:a16="http://schemas.microsoft.com/office/drawing/2014/main" id="{46B9D55B-1E34-4D69-9805-6F957197FE94}"/>
              </a:ext>
            </a:extLst>
          </p:cNvPr>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51827" y="2252917"/>
            <a:ext cx="3511261" cy="351126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a:extLst>
              <a:ext uri="{FF2B5EF4-FFF2-40B4-BE49-F238E27FC236}">
                <a16:creationId xmlns:a16="http://schemas.microsoft.com/office/drawing/2014/main" id="{CD630718-D217-4FDF-A91E-70DB327A5EAA}"/>
              </a:ext>
            </a:extLst>
          </p:cNvPr>
          <p:cNvSpPr>
            <a:spLocks noGrp="1"/>
          </p:cNvSpPr>
          <p:nvPr>
            <p:ph sz="quarter" idx="4"/>
          </p:nvPr>
        </p:nvSpPr>
        <p:spPr/>
        <p:txBody>
          <a:bodyPr/>
          <a:lstStyle/>
          <a:p>
            <a:endParaRPr lang="en-GB" dirty="0"/>
          </a:p>
          <a:p>
            <a:pPr marL="0" indent="0">
              <a:buNone/>
            </a:pPr>
            <a:r>
              <a:rPr lang="en-GB" dirty="0">
                <a:solidFill>
                  <a:schemeClr val="bg1">
                    <a:lumMod val="65000"/>
                  </a:schemeClr>
                </a:solidFill>
              </a:rPr>
              <a:t>[link to same </a:t>
            </a:r>
            <a:r>
              <a:rPr lang="en-GB" dirty="0" err="1">
                <a:solidFill>
                  <a:schemeClr val="bg1">
                    <a:lumMod val="65000"/>
                  </a:schemeClr>
                </a:solidFill>
              </a:rPr>
              <a:t>padlet</a:t>
            </a:r>
            <a:r>
              <a:rPr lang="en-GB" dirty="0">
                <a:solidFill>
                  <a:schemeClr val="bg1">
                    <a:lumMod val="65000"/>
                  </a:schemeClr>
                </a:solidFill>
              </a:rPr>
              <a:t> as QR code]</a:t>
            </a:r>
          </a:p>
        </p:txBody>
      </p:sp>
    </p:spTree>
    <p:extLst>
      <p:ext uri="{BB962C8B-B14F-4D97-AF65-F5344CB8AC3E}">
        <p14:creationId xmlns:p14="http://schemas.microsoft.com/office/powerpoint/2010/main" val="35983682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2059-D6CF-CBA2-AB71-FA8ABB92D31E}"/>
              </a:ext>
            </a:extLst>
          </p:cNvPr>
          <p:cNvSpPr>
            <a:spLocks noGrp="1"/>
          </p:cNvSpPr>
          <p:nvPr>
            <p:ph type="title"/>
          </p:nvPr>
        </p:nvSpPr>
        <p:spPr/>
        <p:txBody>
          <a:bodyPr/>
          <a:lstStyle/>
          <a:p>
            <a:r>
              <a:rPr lang="en-GB" dirty="0">
                <a:solidFill>
                  <a:schemeClr val="accent1">
                    <a:lumMod val="50000"/>
                  </a:schemeClr>
                </a:solidFill>
              </a:rPr>
              <a:t>Feedback</a:t>
            </a:r>
          </a:p>
        </p:txBody>
      </p:sp>
      <p:sp>
        <p:nvSpPr>
          <p:cNvPr id="3" name="Content Placeholder 2">
            <a:extLst>
              <a:ext uri="{FF2B5EF4-FFF2-40B4-BE49-F238E27FC236}">
                <a16:creationId xmlns:a16="http://schemas.microsoft.com/office/drawing/2014/main" id="{0200F250-A816-765B-4E8F-1C65E64676FF}"/>
              </a:ext>
            </a:extLst>
          </p:cNvPr>
          <p:cNvSpPr>
            <a:spLocks noGrp="1"/>
          </p:cNvSpPr>
          <p:nvPr>
            <p:ph idx="1"/>
          </p:nvPr>
        </p:nvSpPr>
        <p:spPr/>
        <p:txBody>
          <a:bodyPr/>
          <a:lstStyle/>
          <a:p>
            <a:pPr marL="0" indent="0">
              <a:spcBef>
                <a:spcPts val="1200"/>
              </a:spcBef>
              <a:spcAft>
                <a:spcPts val="1200"/>
              </a:spcAft>
              <a:buNone/>
            </a:pPr>
            <a:r>
              <a:rPr lang="en-GB" dirty="0"/>
              <a:t>This seminar was developed by:</a:t>
            </a:r>
          </a:p>
          <a:p>
            <a:pPr>
              <a:spcBef>
                <a:spcPts val="1200"/>
              </a:spcBef>
              <a:spcAft>
                <a:spcPts val="1200"/>
              </a:spcAft>
            </a:pPr>
            <a:r>
              <a:rPr lang="en-GB" dirty="0"/>
              <a:t>Dr Kirsten McKenzie, School of Psychology;                                                                  </a:t>
            </a:r>
            <a:r>
              <a:rPr lang="en-GB" sz="24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https://orcid.org/0000-0002-9525-0218</a:t>
            </a:r>
            <a:r>
              <a:rPr lang="en-GB" sz="2400"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 </a:t>
            </a:r>
            <a:r>
              <a:rPr lang="en-GB" sz="2400"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kmckenzie@lincoln.ac.uk</a:t>
            </a:r>
            <a:endParaRPr lang="en-GB" sz="2400"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endParaRPr>
          </a:p>
          <a:p>
            <a:endParaRPr lang="en-GB" sz="1400" dirty="0"/>
          </a:p>
          <a:p>
            <a:pPr marL="0" indent="0" algn="ctr">
              <a:buNone/>
            </a:pPr>
            <a:r>
              <a:rPr lang="en-GB" dirty="0"/>
              <a:t>I would love to heard your feedback or suggestions!</a:t>
            </a:r>
          </a:p>
        </p:txBody>
      </p:sp>
      <p:pic>
        <p:nvPicPr>
          <p:cNvPr id="5" name="Picture 2" descr="QR code to provide feedback on this presentation">
            <a:extLst>
              <a:ext uri="{FF2B5EF4-FFF2-40B4-BE49-F238E27FC236}">
                <a16:creationId xmlns:a16="http://schemas.microsoft.com/office/drawing/2014/main" id="{0E1E8135-F615-9FBD-A530-007FD96319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8863" y="4518602"/>
            <a:ext cx="1974273" cy="197427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Lincoln University">
            <a:extLst>
              <a:ext uri="{FF2B5EF4-FFF2-40B4-BE49-F238E27FC236}">
                <a16:creationId xmlns:a16="http://schemas.microsoft.com/office/drawing/2014/main" id="{A2234CAE-223B-DF5B-B41B-BC39CA2D5B20}"/>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96621" y="402327"/>
            <a:ext cx="1497303" cy="998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744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62D97-7293-0791-0624-4DFDE583BB43}"/>
              </a:ext>
            </a:extLst>
          </p:cNvPr>
          <p:cNvSpPr>
            <a:spLocks noGrp="1"/>
          </p:cNvSpPr>
          <p:nvPr>
            <p:ph type="title"/>
          </p:nvPr>
        </p:nvSpPr>
        <p:spPr/>
        <p:txBody>
          <a:bodyPr/>
          <a:lstStyle/>
          <a:p>
            <a:r>
              <a:rPr lang="en-GB" dirty="0">
                <a:solidFill>
                  <a:schemeClr val="accent1">
                    <a:lumMod val="50000"/>
                  </a:schemeClr>
                </a:solidFill>
              </a:rPr>
              <a:t>Tutorial Structure</a:t>
            </a:r>
          </a:p>
        </p:txBody>
      </p:sp>
      <p:sp>
        <p:nvSpPr>
          <p:cNvPr id="3" name="Content Placeholder 2">
            <a:extLst>
              <a:ext uri="{FF2B5EF4-FFF2-40B4-BE49-F238E27FC236}">
                <a16:creationId xmlns:a16="http://schemas.microsoft.com/office/drawing/2014/main" id="{75826C64-94EB-38DD-876E-0B89ADC34175}"/>
              </a:ext>
            </a:extLst>
          </p:cNvPr>
          <p:cNvSpPr>
            <a:spLocks noGrp="1"/>
          </p:cNvSpPr>
          <p:nvPr>
            <p:ph idx="1"/>
          </p:nvPr>
        </p:nvSpPr>
        <p:spPr/>
        <p:txBody>
          <a:bodyPr/>
          <a:lstStyle/>
          <a:p>
            <a:r>
              <a:rPr lang="en-GB" dirty="0"/>
              <a:t>Unconscious Bias</a:t>
            </a:r>
          </a:p>
          <a:p>
            <a:pPr lvl="1">
              <a:buFont typeface="Calibri" panose="020F0502020204030204" pitchFamily="34" charset="0"/>
              <a:buChar char="‒"/>
            </a:pPr>
            <a:r>
              <a:rPr lang="en-GB" dirty="0"/>
              <a:t>What is it?</a:t>
            </a:r>
          </a:p>
          <a:p>
            <a:pPr lvl="1">
              <a:buFont typeface="Calibri" panose="020F0502020204030204" pitchFamily="34" charset="0"/>
              <a:buChar char="‒"/>
            </a:pPr>
            <a:r>
              <a:rPr lang="en-GB" dirty="0"/>
              <a:t>Evidence of relevant real-world effects</a:t>
            </a:r>
          </a:p>
          <a:p>
            <a:pPr lvl="1">
              <a:buFont typeface="Calibri" panose="020F0502020204030204" pitchFamily="34" charset="0"/>
              <a:buChar char="‒"/>
            </a:pPr>
            <a:r>
              <a:rPr lang="en-GB" dirty="0"/>
              <a:t>How to counter unconscious bias</a:t>
            </a:r>
          </a:p>
          <a:p>
            <a:pPr lvl="1"/>
            <a:endParaRPr lang="en-GB" sz="1400" dirty="0"/>
          </a:p>
          <a:p>
            <a:r>
              <a:rPr lang="en-GB" dirty="0"/>
              <a:t>Privilege &amp; Intersectionality </a:t>
            </a:r>
          </a:p>
          <a:p>
            <a:endParaRPr lang="en-GB" sz="1400" dirty="0"/>
          </a:p>
          <a:p>
            <a:r>
              <a:rPr lang="en-GB" dirty="0"/>
              <a:t>Using Inclusive Language </a:t>
            </a:r>
          </a:p>
          <a:p>
            <a:endParaRPr lang="en-GB" dirty="0"/>
          </a:p>
          <a:p>
            <a:pPr lvl="1"/>
            <a:endParaRPr lang="en-GB" dirty="0"/>
          </a:p>
          <a:p>
            <a:endParaRPr lang="en-GB" dirty="0"/>
          </a:p>
        </p:txBody>
      </p:sp>
      <p:pic>
        <p:nvPicPr>
          <p:cNvPr id="3076" name="Picture 4" descr="Wooden Jenga-style Puzzle">
            <a:extLst>
              <a:ext uri="{FF2B5EF4-FFF2-40B4-BE49-F238E27FC236}">
                <a16:creationId xmlns:a16="http://schemas.microsoft.com/office/drawing/2014/main" id="{AA85B166-38EB-AAC9-944F-11BB1D80BFAA}"/>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96981" y="1690688"/>
            <a:ext cx="2443163" cy="3917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083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118D8-5296-D414-A705-A26DD0B1A3E9}"/>
              </a:ext>
            </a:extLst>
          </p:cNvPr>
          <p:cNvSpPr>
            <a:spLocks noGrp="1"/>
          </p:cNvSpPr>
          <p:nvPr>
            <p:ph type="title"/>
          </p:nvPr>
        </p:nvSpPr>
        <p:spPr/>
        <p:txBody>
          <a:bodyPr/>
          <a:lstStyle/>
          <a:p>
            <a:r>
              <a:rPr lang="en-GB" dirty="0">
                <a:solidFill>
                  <a:schemeClr val="accent1">
                    <a:lumMod val="50000"/>
                  </a:schemeClr>
                </a:solidFill>
              </a:rPr>
              <a:t>Learning Objectives</a:t>
            </a:r>
          </a:p>
        </p:txBody>
      </p:sp>
      <p:sp>
        <p:nvSpPr>
          <p:cNvPr id="3" name="Content Placeholder 2">
            <a:extLst>
              <a:ext uri="{FF2B5EF4-FFF2-40B4-BE49-F238E27FC236}">
                <a16:creationId xmlns:a16="http://schemas.microsoft.com/office/drawing/2014/main" id="{267B3DC6-AC69-767D-FB71-537DED102189}"/>
              </a:ext>
            </a:extLst>
          </p:cNvPr>
          <p:cNvSpPr>
            <a:spLocks noGrp="1"/>
          </p:cNvSpPr>
          <p:nvPr>
            <p:ph idx="1"/>
          </p:nvPr>
        </p:nvSpPr>
        <p:spPr/>
        <p:txBody>
          <a:bodyPr>
            <a:normAutofit fontScale="85000" lnSpcReduction="20000"/>
          </a:bodyPr>
          <a:lstStyle/>
          <a:p>
            <a:pPr algn="l">
              <a:spcAft>
                <a:spcPts val="1200"/>
              </a:spcAft>
              <a:buFont typeface="+mj-lt"/>
              <a:buAutoNum type="arabicPeriod"/>
            </a:pPr>
            <a:r>
              <a:rPr lang="en-GB" b="0" i="0" dirty="0">
                <a:solidFill>
                  <a:srgbClr val="0D0D0D"/>
                </a:solidFill>
                <a:effectLst/>
                <a:latin typeface="Söhne"/>
              </a:rPr>
              <a:t> Be able to define the concepts of unconscious bias, privilege, and intersectionality</a:t>
            </a:r>
          </a:p>
          <a:p>
            <a:pPr algn="l">
              <a:spcAft>
                <a:spcPts val="1200"/>
              </a:spcAft>
              <a:buFont typeface="+mj-lt"/>
              <a:buAutoNum type="arabicPeriod"/>
            </a:pPr>
            <a:r>
              <a:rPr lang="en-GB" b="0" i="0" dirty="0">
                <a:solidFill>
                  <a:srgbClr val="0D0D0D"/>
                </a:solidFill>
                <a:effectLst/>
                <a:latin typeface="Söhne"/>
              </a:rPr>
              <a:t> Understand how unconscious bias operates, including its impact on decision-making and behaviour</a:t>
            </a:r>
          </a:p>
          <a:p>
            <a:pPr algn="l">
              <a:spcAft>
                <a:spcPts val="1200"/>
              </a:spcAft>
              <a:buFont typeface="+mj-lt"/>
              <a:buAutoNum type="arabicPeriod"/>
            </a:pPr>
            <a:r>
              <a:rPr lang="en-GB" b="0" i="0" dirty="0">
                <a:solidFill>
                  <a:srgbClr val="0D0D0D"/>
                </a:solidFill>
                <a:effectLst/>
                <a:latin typeface="Söhne"/>
              </a:rPr>
              <a:t> Recognise different forms of privilege and their effects on individual experiences and societal structures</a:t>
            </a:r>
          </a:p>
          <a:p>
            <a:pPr algn="l">
              <a:spcAft>
                <a:spcPts val="1200"/>
              </a:spcAft>
              <a:buFont typeface="+mj-lt"/>
              <a:buAutoNum type="arabicPeriod"/>
            </a:pPr>
            <a:r>
              <a:rPr lang="en-GB" b="0" i="0" dirty="0">
                <a:solidFill>
                  <a:srgbClr val="0D0D0D"/>
                </a:solidFill>
                <a:effectLst/>
                <a:latin typeface="Söhne"/>
              </a:rPr>
              <a:t> Examine the concept of intersectionality and how various aspects of identity combine to shape people's lived experiences</a:t>
            </a:r>
          </a:p>
          <a:p>
            <a:pPr algn="l">
              <a:spcAft>
                <a:spcPts val="1200"/>
              </a:spcAft>
              <a:buFont typeface="+mj-lt"/>
              <a:buAutoNum type="arabicPeriod"/>
            </a:pPr>
            <a:r>
              <a:rPr lang="en-GB" b="0" i="0" dirty="0">
                <a:solidFill>
                  <a:srgbClr val="0D0D0D"/>
                </a:solidFill>
                <a:effectLst/>
                <a:latin typeface="Söhne"/>
              </a:rPr>
              <a:t> Reflect on personal biases and privileges</a:t>
            </a:r>
          </a:p>
          <a:p>
            <a:pPr algn="l">
              <a:spcAft>
                <a:spcPts val="1200"/>
              </a:spcAft>
              <a:buFont typeface="+mj-lt"/>
              <a:buAutoNum type="arabicPeriod"/>
            </a:pPr>
            <a:r>
              <a:rPr lang="en-GB" b="0" i="0" dirty="0">
                <a:solidFill>
                  <a:srgbClr val="0D0D0D"/>
                </a:solidFill>
                <a:effectLst/>
                <a:latin typeface="Söhne"/>
              </a:rPr>
              <a:t> Explore strategies for mitigating bias and leveraging privilege for positive change</a:t>
            </a:r>
          </a:p>
          <a:p>
            <a:endParaRPr lang="en-GB" dirty="0"/>
          </a:p>
        </p:txBody>
      </p:sp>
    </p:spTree>
    <p:extLst>
      <p:ext uri="{BB962C8B-B14F-4D97-AF65-F5344CB8AC3E}">
        <p14:creationId xmlns:p14="http://schemas.microsoft.com/office/powerpoint/2010/main" val="156197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C29DF-1BA6-475F-8055-4C08858C2595}"/>
              </a:ext>
            </a:extLst>
          </p:cNvPr>
          <p:cNvSpPr>
            <a:spLocks noGrp="1"/>
          </p:cNvSpPr>
          <p:nvPr>
            <p:ph type="title"/>
          </p:nvPr>
        </p:nvSpPr>
        <p:spPr/>
        <p:txBody>
          <a:bodyPr/>
          <a:lstStyle/>
          <a:p>
            <a:r>
              <a:rPr lang="en-GB" dirty="0">
                <a:solidFill>
                  <a:schemeClr val="accent1">
                    <a:lumMod val="50000"/>
                  </a:schemeClr>
                </a:solidFill>
              </a:rPr>
              <a:t>Why Learn This Stuff?</a:t>
            </a:r>
          </a:p>
        </p:txBody>
      </p:sp>
      <p:sp>
        <p:nvSpPr>
          <p:cNvPr id="3" name="Content Placeholder 2">
            <a:extLst>
              <a:ext uri="{FF2B5EF4-FFF2-40B4-BE49-F238E27FC236}">
                <a16:creationId xmlns:a16="http://schemas.microsoft.com/office/drawing/2014/main" id="{67CFC31B-361D-4A02-A1E0-0592A4D14A1D}"/>
              </a:ext>
            </a:extLst>
          </p:cNvPr>
          <p:cNvSpPr>
            <a:spLocks noGrp="1"/>
          </p:cNvSpPr>
          <p:nvPr>
            <p:ph idx="1"/>
          </p:nvPr>
        </p:nvSpPr>
        <p:spPr/>
        <p:txBody>
          <a:bodyPr/>
          <a:lstStyle/>
          <a:p>
            <a:pPr>
              <a:spcBef>
                <a:spcPts val="1200"/>
              </a:spcBef>
              <a:spcAft>
                <a:spcPts val="1200"/>
              </a:spcAft>
            </a:pPr>
            <a:r>
              <a:rPr lang="en-GB" dirty="0"/>
              <a:t>Psychology is about behaviour</a:t>
            </a:r>
          </a:p>
          <a:p>
            <a:pPr>
              <a:spcBef>
                <a:spcPts val="1200"/>
              </a:spcBef>
              <a:spcAft>
                <a:spcPts val="1200"/>
              </a:spcAft>
            </a:pPr>
            <a:r>
              <a:rPr lang="en-GB" dirty="0"/>
              <a:t>Behaviour always occurs in CONTEXT</a:t>
            </a:r>
          </a:p>
          <a:p>
            <a:pPr>
              <a:spcBef>
                <a:spcPts val="1200"/>
              </a:spcBef>
              <a:spcAft>
                <a:spcPts val="1200"/>
              </a:spcAft>
            </a:pPr>
            <a:r>
              <a:rPr lang="en-GB" dirty="0"/>
              <a:t>Understanding the widespread inequalities in society helps provide context for behaviour at both group and individual levels</a:t>
            </a:r>
          </a:p>
          <a:p>
            <a:pPr>
              <a:spcBef>
                <a:spcPts val="1200"/>
              </a:spcBef>
              <a:spcAft>
                <a:spcPts val="1200"/>
              </a:spcAft>
            </a:pPr>
            <a:r>
              <a:rPr lang="en-GB" dirty="0"/>
              <a:t>If we become aware of our own biases, then we can try to challenge them</a:t>
            </a:r>
          </a:p>
          <a:p>
            <a:endParaRPr lang="en-GB" dirty="0"/>
          </a:p>
        </p:txBody>
      </p:sp>
    </p:spTree>
    <p:extLst>
      <p:ext uri="{BB962C8B-B14F-4D97-AF65-F5344CB8AC3E}">
        <p14:creationId xmlns:p14="http://schemas.microsoft.com/office/powerpoint/2010/main" val="3346572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What is Unconscious Bias? </a:t>
            </a:r>
            <a:r>
              <a:rPr lang="en-GB" dirty="0">
                <a:solidFill>
                  <a:srgbClr val="F8F8F8"/>
                </a:solidFill>
              </a:rPr>
              <a:t>Slide A</a:t>
            </a:r>
          </a:p>
        </p:txBody>
      </p:sp>
      <p:sp>
        <p:nvSpPr>
          <p:cNvPr id="3" name="Content Placeholder 2"/>
          <p:cNvSpPr>
            <a:spLocks noGrp="1"/>
          </p:cNvSpPr>
          <p:nvPr>
            <p:ph idx="1"/>
          </p:nvPr>
        </p:nvSpPr>
        <p:spPr/>
        <p:txBody>
          <a:bodyPr>
            <a:normAutofit/>
          </a:bodyPr>
          <a:lstStyle/>
          <a:p>
            <a:r>
              <a:rPr lang="en-GB" b="1" dirty="0"/>
              <a:t>Unconscious biases</a:t>
            </a:r>
            <a:r>
              <a:rPr lang="en-GB" dirty="0"/>
              <a:t> are stereotypes about certain groups of people, places or situations</a:t>
            </a:r>
          </a:p>
        </p:txBody>
      </p:sp>
      <p:grpSp>
        <p:nvGrpSpPr>
          <p:cNvPr id="7" name="Group 6" descr="Image stating that Unconscious Biases = Hidden Beliefs. &#10;Perceptions and responses combine to create biases about people, places and situations. "/>
          <p:cNvGrpSpPr/>
          <p:nvPr/>
        </p:nvGrpSpPr>
        <p:grpSpPr>
          <a:xfrm>
            <a:off x="2571856" y="2584579"/>
            <a:ext cx="6917377" cy="3813272"/>
            <a:chOff x="2618509" y="2696547"/>
            <a:chExt cx="6917377" cy="3813272"/>
          </a:xfrm>
        </p:grpSpPr>
        <p:pic>
          <p:nvPicPr>
            <p:cNvPr id="4" name="Picture 2" descr="Related image"/>
            <p:cNvPicPr>
              <a:picLocks noChangeAspect="1" noChangeArrowheads="1"/>
            </p:cNvPicPr>
            <p:nvPr/>
          </p:nvPicPr>
          <p:blipFill>
            <a:blip r:embed="rId2">
              <a:clrChange>
                <a:clrFrom>
                  <a:srgbClr val="FCFCFC"/>
                </a:clrFrom>
                <a:clrTo>
                  <a:srgbClr val="FCFCFC">
                    <a:alpha val="0"/>
                  </a:srgbClr>
                </a:clrTo>
              </a:clrChange>
              <a:extLst>
                <a:ext uri="{28A0092B-C50C-407E-A947-70E740481C1C}">
                  <a14:useLocalDpi xmlns:a14="http://schemas.microsoft.com/office/drawing/2010/main" val="0"/>
                </a:ext>
              </a:extLst>
            </a:blip>
            <a:srcRect/>
            <a:stretch>
              <a:fillRect/>
            </a:stretch>
          </p:blipFill>
          <p:spPr bwMode="auto">
            <a:xfrm>
              <a:off x="2618509" y="2776658"/>
              <a:ext cx="6636730" cy="37331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154955" y="2696547"/>
              <a:ext cx="1380931" cy="550506"/>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8" name="Rectangle 7">
            <a:extLst>
              <a:ext uri="{FF2B5EF4-FFF2-40B4-BE49-F238E27FC236}">
                <a16:creationId xmlns:a16="http://schemas.microsoft.com/office/drawing/2014/main" id="{0ADF75D2-DD5C-AA73-BE30-039BC05AD129}"/>
              </a:ext>
              <a:ext uri="{C183D7F6-B498-43B3-948B-1728B52AA6E4}">
                <adec:decorative xmlns:adec="http://schemas.microsoft.com/office/drawing/2017/decorative" val="1"/>
              </a:ext>
            </a:extLst>
          </p:cNvPr>
          <p:cNvSpPr/>
          <p:nvPr/>
        </p:nvSpPr>
        <p:spPr>
          <a:xfrm rot="5400000">
            <a:off x="7591776" y="4559581"/>
            <a:ext cx="3321952" cy="472961"/>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3338A27B-6469-AC81-CD02-C8BCCCF8E941}"/>
              </a:ext>
              <a:ext uri="{C183D7F6-B498-43B3-948B-1728B52AA6E4}">
                <adec:decorative xmlns:adec="http://schemas.microsoft.com/office/drawing/2017/decorative" val="1"/>
              </a:ext>
            </a:extLst>
          </p:cNvPr>
          <p:cNvSpPr/>
          <p:nvPr/>
        </p:nvSpPr>
        <p:spPr>
          <a:xfrm rot="5400000">
            <a:off x="696577" y="4309588"/>
            <a:ext cx="3762754" cy="472961"/>
          </a:xfrm>
          <a:prstGeom prst="rect">
            <a:avLst/>
          </a:prstGeom>
          <a:solidFill>
            <a:srgbClr val="F8F8F8"/>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841306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1238</TotalTime>
  <Words>5005</Words>
  <Application>Microsoft Office PowerPoint</Application>
  <PresentationFormat>Widescreen</PresentationFormat>
  <Paragraphs>479</Paragraphs>
  <Slides>51</Slides>
  <Notes>28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51</vt:i4>
      </vt:variant>
    </vt:vector>
  </HeadingPairs>
  <TitlesOfParts>
    <vt:vector size="61" baseType="lpstr">
      <vt:lpstr>Arial</vt:lpstr>
      <vt:lpstr>Calibri</vt:lpstr>
      <vt:lpstr>Calibri Light</vt:lpstr>
      <vt:lpstr>Merriweather Sans</vt:lpstr>
      <vt:lpstr>Open Sans</vt:lpstr>
      <vt:lpstr>OpenSansRegular</vt:lpstr>
      <vt:lpstr>Roboto</vt:lpstr>
      <vt:lpstr>Söhne</vt:lpstr>
      <vt:lpstr>Times New Roman</vt:lpstr>
      <vt:lpstr>Office Theme</vt:lpstr>
      <vt:lpstr>Conundrum?</vt:lpstr>
      <vt:lpstr>Exercise 1a</vt:lpstr>
      <vt:lpstr>Exercise 1b</vt:lpstr>
      <vt:lpstr> Understanding                 Unconscious Bias, Privilege &amp; Intersectionality </vt:lpstr>
      <vt:lpstr>Questions?</vt:lpstr>
      <vt:lpstr>Tutorial Structure</vt:lpstr>
      <vt:lpstr>Learning Objectives</vt:lpstr>
      <vt:lpstr>Why Learn This Stuff?</vt:lpstr>
      <vt:lpstr>What is Unconscious Bias? Slide A</vt:lpstr>
      <vt:lpstr>What is Unconscious Bias? Slide B</vt:lpstr>
      <vt:lpstr>What is Unconscious Bias? Slide C</vt:lpstr>
      <vt:lpstr>Chemistry Professor?</vt:lpstr>
      <vt:lpstr>Which of these Individuals is a Chemistry Professor?</vt:lpstr>
      <vt:lpstr>All of these individuals are Chemistry Professors…</vt:lpstr>
      <vt:lpstr>All of these individuals are Chemistry Professors…except Prof. Nava Ashraf</vt:lpstr>
      <vt:lpstr>Types of Bias: Affinity Bias</vt:lpstr>
      <vt:lpstr>Anchoring Bias &amp; Confirmation Bias</vt:lpstr>
      <vt:lpstr>Beauty Bias &amp; Halo Effect</vt:lpstr>
      <vt:lpstr>Horns Effect</vt:lpstr>
      <vt:lpstr>Attribution Bias</vt:lpstr>
      <vt:lpstr>Perhaps the most intriguing bias of all is that we tend to assume that everyone else is more susceptible to having biases than we are… </vt:lpstr>
      <vt:lpstr>Example: Unconscious Bias Research</vt:lpstr>
      <vt:lpstr>Unconscious Bias in Clinical Psychology</vt:lpstr>
      <vt:lpstr>Bias in Forensic &amp; Medical Settings</vt:lpstr>
      <vt:lpstr>Real-world Evidence of Unconscious Bias: Individual Exercise</vt:lpstr>
      <vt:lpstr>Patterns?</vt:lpstr>
      <vt:lpstr>How to Counter Unconscious Bias 1</vt:lpstr>
      <vt:lpstr>How to Counter Unconscious Bias 2</vt:lpstr>
      <vt:lpstr>How to Counter Unconscious Bias</vt:lpstr>
      <vt:lpstr>Prejudice, Discrimination &amp; Oppression</vt:lpstr>
      <vt:lpstr>What is Privilege?</vt:lpstr>
      <vt:lpstr>What is Privilege? b</vt:lpstr>
      <vt:lpstr>What types of privilege can you think of?</vt:lpstr>
      <vt:lpstr>On A Plate – Pages 1 &amp; 2</vt:lpstr>
      <vt:lpstr>On A Plate – Pages 3 &amp; 4</vt:lpstr>
      <vt:lpstr>Intersectionality</vt:lpstr>
      <vt:lpstr>Not all discrimination is intentional…</vt:lpstr>
      <vt:lpstr>Protected Characteristics (in the UK)</vt:lpstr>
      <vt:lpstr>When ‘Protected Characteristics’ Apply</vt:lpstr>
      <vt:lpstr>Language Matters</vt:lpstr>
      <vt:lpstr>Using Inclusive Language 1</vt:lpstr>
      <vt:lpstr>Using Inclusive Language 2</vt:lpstr>
      <vt:lpstr>Using Inclusive Language 3</vt:lpstr>
      <vt:lpstr>Using Inclusive Language 4</vt:lpstr>
      <vt:lpstr>Another Exercise</vt:lpstr>
      <vt:lpstr>Social Media</vt:lpstr>
      <vt:lpstr>Homework Task 1: Your Choice</vt:lpstr>
      <vt:lpstr>Homework Task 2</vt:lpstr>
      <vt:lpstr>Useful Resources</vt:lpstr>
      <vt:lpstr>Questions? Feedback?</vt:lpstr>
      <vt:lpstr>Feedback</vt:lpstr>
    </vt:vector>
  </TitlesOfParts>
  <Company>University of Lincoln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Unconscious Bias, Privilege &amp; Oppression</dc:title>
  <dc:creator>Kirsten McKenzie</dc:creator>
  <cp:keywords>EDI, Privilege, Inclusion</cp:keywords>
  <cp:lastModifiedBy>Kirsten McKenzie</cp:lastModifiedBy>
  <cp:revision>18</cp:revision>
  <dcterms:created xsi:type="dcterms:W3CDTF">2019-09-05T09:36:12Z</dcterms:created>
  <dcterms:modified xsi:type="dcterms:W3CDTF">2024-06-11T13:28:45Z</dcterms:modified>
  <cp:category>Tutorial</cp:category>
</cp:coreProperties>
</file>