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1" r:id="rId1"/>
  </p:sldMasterIdLst>
  <p:sldIdLst>
    <p:sldId id="256" r:id="rId2"/>
    <p:sldId id="257" r:id="rId3"/>
    <p:sldId id="258" r:id="rId4"/>
    <p:sldId id="276" r:id="rId5"/>
    <p:sldId id="259" r:id="rId6"/>
    <p:sldId id="260" r:id="rId7"/>
    <p:sldId id="261" r:id="rId8"/>
    <p:sldId id="262" r:id="rId9"/>
    <p:sldId id="265" r:id="rId10"/>
    <p:sldId id="263" r:id="rId11"/>
    <p:sldId id="264" r:id="rId12"/>
    <p:sldId id="266" r:id="rId13"/>
    <p:sldId id="267" r:id="rId14"/>
    <p:sldId id="268" r:id="rId15"/>
    <p:sldId id="269" r:id="rId16"/>
    <p:sldId id="270" r:id="rId17"/>
    <p:sldId id="271" r:id="rId18"/>
    <p:sldId id="272" r:id="rId19"/>
    <p:sldId id="273" r:id="rId20"/>
    <p:sldId id="274" r:id="rId21"/>
    <p:sldId id="275" r:id="rId22"/>
    <p:sldId id="277"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3807C6-EDAB-4109-9D28-8FA82B651337}" v="18" dt="2024-02-12T08:33:57.9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E1A06-8754-4870-9E44-E39BADAD984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527F020-BBC3-49BB-91C2-5B2CBD64B3C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67C0C22-EBDA-4130-87AE-CB28BC19B077}"/>
              </a:ext>
            </a:extLst>
          </p:cNvPr>
          <p:cNvSpPr>
            <a:spLocks noGrp="1"/>
          </p:cNvSpPr>
          <p:nvPr>
            <p:ph type="dt" sz="half" idx="10"/>
          </p:nvPr>
        </p:nvSpPr>
        <p:spPr/>
        <p:txBody>
          <a:bodyPr/>
          <a:lstStyle/>
          <a:p>
            <a:fld id="{82EDB8D0-98ED-4B86-9D5F-E61ADC70144D}" type="datetimeFigureOut">
              <a:rPr lang="en-US" smtClean="0"/>
              <a:t>2/12/2024</a:t>
            </a:fld>
            <a:endParaRPr lang="en-US" dirty="0"/>
          </a:p>
        </p:txBody>
      </p:sp>
      <p:sp>
        <p:nvSpPr>
          <p:cNvPr id="5" name="Footer Placeholder 4">
            <a:extLst>
              <a:ext uri="{FF2B5EF4-FFF2-40B4-BE49-F238E27FC236}">
                <a16:creationId xmlns:a16="http://schemas.microsoft.com/office/drawing/2014/main" id="{E2A419A8-07CA-4A4C-AEC2-C40D4D50AF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FA7B86-E610-42EA-B4DC-C2F447785273}"/>
              </a:ext>
            </a:extLst>
          </p:cNvPr>
          <p:cNvSpPr>
            <a:spLocks noGrp="1"/>
          </p:cNvSpPr>
          <p:nvPr>
            <p:ph type="sldNum" sz="quarter" idx="12"/>
          </p:nvPr>
        </p:nvSpPr>
        <p:spPr/>
        <p:txBody>
          <a:bodyPr/>
          <a:lstStyle/>
          <a:p>
            <a:fld id="{4854181D-6920-4594-9A5D-6CE56DC9F8B2}" type="slidenum">
              <a:rPr lang="en-US" smtClean="0"/>
              <a:t>‹#›</a:t>
            </a:fld>
            <a:endParaRPr lang="en-US"/>
          </a:p>
        </p:txBody>
      </p:sp>
      <p:sp>
        <p:nvSpPr>
          <p:cNvPr id="7" name="Freeform: Shape 6">
            <a:extLst>
              <a:ext uri="{FF2B5EF4-FFF2-40B4-BE49-F238E27FC236}">
                <a16:creationId xmlns:a16="http://schemas.microsoft.com/office/drawing/2014/main" id="{8A7BA06D-B3FF-4E91-8639-B4569AE3AA23}"/>
              </a:ext>
            </a:extLst>
          </p:cNvPr>
          <p:cNvSpPr/>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c 7">
            <a:extLst>
              <a:ext uri="{FF2B5EF4-FFF2-40B4-BE49-F238E27FC236}">
                <a16:creationId xmlns:a16="http://schemas.microsoft.com/office/drawing/2014/main" id="{2B30C86D-5A07-48BC-9C9D-6F9A2DB1E9E1}"/>
              </a:ext>
            </a:extLst>
          </p:cNvPr>
          <p:cNvSpPr/>
          <p:nvPr/>
        </p:nvSpPr>
        <p:spPr>
          <a:xfrm rot="10800000" flipV="1">
            <a:off x="555710" y="106482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38323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6E5D1-6D19-4E7F-9B4E-42326B7716F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AD2A06C-F91A-4ADC-9CD2-61F0A4D7EE1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43AA9A-2280-4F63-8B3D-20742AE6901F}"/>
              </a:ext>
            </a:extLst>
          </p:cNvPr>
          <p:cNvSpPr>
            <a:spLocks noGrp="1"/>
          </p:cNvSpPr>
          <p:nvPr>
            <p:ph type="dt" sz="half" idx="10"/>
          </p:nvPr>
        </p:nvSpPr>
        <p:spPr/>
        <p:txBody>
          <a:bodyPr/>
          <a:lstStyle/>
          <a:p>
            <a:fld id="{82EDB8D0-98ED-4B86-9D5F-E61ADC70144D}" type="datetimeFigureOut">
              <a:rPr lang="en-US" smtClean="0"/>
              <a:t>2/12/2024</a:t>
            </a:fld>
            <a:endParaRPr lang="en-US"/>
          </a:p>
        </p:txBody>
      </p:sp>
      <p:sp>
        <p:nvSpPr>
          <p:cNvPr id="5" name="Footer Placeholder 4">
            <a:extLst>
              <a:ext uri="{FF2B5EF4-FFF2-40B4-BE49-F238E27FC236}">
                <a16:creationId xmlns:a16="http://schemas.microsoft.com/office/drawing/2014/main" id="{E40D986B-E58E-43B6-8A80-FFA9D8F748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140D36-2E71-4F27-967F-7A3E4C6EE197}"/>
              </a:ext>
            </a:extLst>
          </p:cNvPr>
          <p:cNvSpPr>
            <a:spLocks noGrp="1"/>
          </p:cNvSpPr>
          <p:nvPr>
            <p:ph type="sldNum" sz="quarter" idx="12"/>
          </p:nvPr>
        </p:nvSpPr>
        <p:spPr/>
        <p:txBody>
          <a:bodyPr/>
          <a:lstStyle/>
          <a:p>
            <a:fld id="{4854181D-6920-4594-9A5D-6CE56DC9F8B2}" type="slidenum">
              <a:rPr lang="en-US" smtClean="0"/>
              <a:t>‹#›</a:t>
            </a:fld>
            <a:endParaRPr lang="en-US"/>
          </a:p>
        </p:txBody>
      </p:sp>
      <p:sp>
        <p:nvSpPr>
          <p:cNvPr id="7" name="Freeform: Shape 6">
            <a:extLst>
              <a:ext uri="{FF2B5EF4-FFF2-40B4-BE49-F238E27FC236}">
                <a16:creationId xmlns:a16="http://schemas.microsoft.com/office/drawing/2014/main" id="{C1609904-5327-4D2C-A445-B270A00F3B5F}"/>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Shape 7">
            <a:extLst>
              <a:ext uri="{FF2B5EF4-FFF2-40B4-BE49-F238E27FC236}">
                <a16:creationId xmlns:a16="http://schemas.microsoft.com/office/drawing/2014/main" id="{30FC7BEC-08C5-4D95-9C84-B48BC8AD1C94}"/>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06592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1FEA3D-0C7F-45CD-B6A0-942F707B363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E8B8A12-BCE6-4D03-A637-1DEC8924BEF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749755-9FF4-428A-AEB7-1A6477466741}"/>
              </a:ext>
            </a:extLst>
          </p:cNvPr>
          <p:cNvSpPr>
            <a:spLocks noGrp="1"/>
          </p:cNvSpPr>
          <p:nvPr>
            <p:ph type="dt" sz="half" idx="10"/>
          </p:nvPr>
        </p:nvSpPr>
        <p:spPr/>
        <p:txBody>
          <a:bodyPr/>
          <a:lstStyle/>
          <a:p>
            <a:fld id="{82EDB8D0-98ED-4B86-9D5F-E61ADC70144D}" type="datetimeFigureOut">
              <a:rPr lang="en-US" smtClean="0"/>
              <a:t>2/12/2024</a:t>
            </a:fld>
            <a:endParaRPr lang="en-US"/>
          </a:p>
        </p:txBody>
      </p:sp>
      <p:sp>
        <p:nvSpPr>
          <p:cNvPr id="5" name="Footer Placeholder 4">
            <a:extLst>
              <a:ext uri="{FF2B5EF4-FFF2-40B4-BE49-F238E27FC236}">
                <a16:creationId xmlns:a16="http://schemas.microsoft.com/office/drawing/2014/main" id="{A5141836-11E2-49FD-877D-53B74514A9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D24C42-4B05-4EEF-BE14-29041EC9C0E5}"/>
              </a:ext>
            </a:extLst>
          </p:cNvPr>
          <p:cNvSpPr>
            <a:spLocks noGrp="1"/>
          </p:cNvSpPr>
          <p:nvPr>
            <p:ph type="sldNum" sz="quarter" idx="12"/>
          </p:nvPr>
        </p:nvSpPr>
        <p:spPr/>
        <p:txBody>
          <a:bodyPr/>
          <a:lstStyle/>
          <a:p>
            <a:fld id="{4854181D-6920-4594-9A5D-6CE56DC9F8B2}" type="slidenum">
              <a:rPr lang="en-US" smtClean="0"/>
              <a:t>‹#›</a:t>
            </a:fld>
            <a:endParaRPr lang="en-US"/>
          </a:p>
        </p:txBody>
      </p:sp>
      <p:sp>
        <p:nvSpPr>
          <p:cNvPr id="7" name="Freeform: Shape 6">
            <a:extLst>
              <a:ext uri="{FF2B5EF4-FFF2-40B4-BE49-F238E27FC236}">
                <a16:creationId xmlns:a16="http://schemas.microsoft.com/office/drawing/2014/main" id="{5BADDEB1-F604-408B-B02A-A2814606E6AF}"/>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Shape 7">
            <a:extLst>
              <a:ext uri="{FF2B5EF4-FFF2-40B4-BE49-F238E27FC236}">
                <a16:creationId xmlns:a16="http://schemas.microsoft.com/office/drawing/2014/main" id="{D8DF7987-332F-4D6C-81C3-990F39C76C96}"/>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4812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9FF209-11EE-4A3F-9685-A155FECD0D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A47AF11-F208-4FDA-9E19-D6CA3472134E}"/>
              </a:ext>
            </a:extLst>
          </p:cNvPr>
          <p:cNvSpPr>
            <a:spLocks noGrp="1"/>
          </p:cNvSpPr>
          <p:nvPr>
            <p:ph idx="1"/>
          </p:nvPr>
        </p:nvSpPr>
        <p:spPr>
          <a:xfrm>
            <a:off x="838200" y="1825625"/>
            <a:ext cx="10515600" cy="38597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E82FA1-02B7-467E-9F16-D178149407C5}"/>
              </a:ext>
            </a:extLst>
          </p:cNvPr>
          <p:cNvSpPr>
            <a:spLocks noGrp="1"/>
          </p:cNvSpPr>
          <p:nvPr>
            <p:ph type="dt" sz="half" idx="10"/>
          </p:nvPr>
        </p:nvSpPr>
        <p:spPr/>
        <p:txBody>
          <a:bodyPr/>
          <a:lstStyle/>
          <a:p>
            <a:fld id="{82EDB8D0-98ED-4B86-9D5F-E61ADC70144D}" type="datetimeFigureOut">
              <a:rPr lang="en-US" smtClean="0"/>
              <a:t>2/12/2024</a:t>
            </a:fld>
            <a:endParaRPr lang="en-US" dirty="0"/>
          </a:p>
        </p:txBody>
      </p:sp>
      <p:sp>
        <p:nvSpPr>
          <p:cNvPr id="5" name="Footer Placeholder 4">
            <a:extLst>
              <a:ext uri="{FF2B5EF4-FFF2-40B4-BE49-F238E27FC236}">
                <a16:creationId xmlns:a16="http://schemas.microsoft.com/office/drawing/2014/main" id="{6D389247-FB8A-4494-859B-B3754B02A5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CA5B62-3338-46A5-B381-A63B88CB0DDA}"/>
              </a:ext>
            </a:extLst>
          </p:cNvPr>
          <p:cNvSpPr>
            <a:spLocks noGrp="1"/>
          </p:cNvSpPr>
          <p:nvPr>
            <p:ph type="sldNum" sz="quarter" idx="12"/>
          </p:nvPr>
        </p:nvSpPr>
        <p:spPr/>
        <p:txBody>
          <a:bodyPr/>
          <a:lstStyle/>
          <a:p>
            <a:fld id="{4854181D-6920-4594-9A5D-6CE56DC9F8B2}" type="slidenum">
              <a:rPr lang="en-US" smtClean="0"/>
              <a:t>‹#›</a:t>
            </a:fld>
            <a:endParaRPr lang="en-US"/>
          </a:p>
        </p:txBody>
      </p:sp>
      <p:sp>
        <p:nvSpPr>
          <p:cNvPr id="7" name="Freeform: Shape 6">
            <a:extLst>
              <a:ext uri="{FF2B5EF4-FFF2-40B4-BE49-F238E27FC236}">
                <a16:creationId xmlns:a16="http://schemas.microsoft.com/office/drawing/2014/main" id="{23DA7759-3209-4FE2-96D1-4EEDD81E9EA0}"/>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Freeform: Shape 7">
            <a:extLst>
              <a:ext uri="{FF2B5EF4-FFF2-40B4-BE49-F238E27FC236}">
                <a16:creationId xmlns:a16="http://schemas.microsoft.com/office/drawing/2014/main" id="{41460DAD-8769-4C9F-9C8C-BB0443909D76}"/>
              </a:ext>
            </a:extLst>
          </p:cNvPr>
          <p:cNvSpPr/>
          <p:nvPr/>
        </p:nvSpPr>
        <p:spPr>
          <a:xfrm flipH="1">
            <a:off x="123536" y="5717905"/>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6184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4C0001-5D76-45A0-A9F4-7172BDDD5D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E1462C4-0E4B-4DB7-A8BF-FE55142760A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AA5F313-1240-47AE-A026-7F349292B5CA}"/>
              </a:ext>
            </a:extLst>
          </p:cNvPr>
          <p:cNvSpPr>
            <a:spLocks noGrp="1"/>
          </p:cNvSpPr>
          <p:nvPr>
            <p:ph type="dt" sz="half" idx="10"/>
          </p:nvPr>
        </p:nvSpPr>
        <p:spPr/>
        <p:txBody>
          <a:bodyPr/>
          <a:lstStyle/>
          <a:p>
            <a:fld id="{82EDB8D0-98ED-4B86-9D5F-E61ADC70144D}" type="datetimeFigureOut">
              <a:rPr lang="en-US" smtClean="0"/>
              <a:t>2/12/2024</a:t>
            </a:fld>
            <a:endParaRPr lang="en-US"/>
          </a:p>
        </p:txBody>
      </p:sp>
      <p:sp>
        <p:nvSpPr>
          <p:cNvPr id="5" name="Footer Placeholder 4">
            <a:extLst>
              <a:ext uri="{FF2B5EF4-FFF2-40B4-BE49-F238E27FC236}">
                <a16:creationId xmlns:a16="http://schemas.microsoft.com/office/drawing/2014/main" id="{22448158-6132-4335-B8E1-F6A8963837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94C5B6-1598-48B4-9B3A-3078FDBE90B7}"/>
              </a:ext>
            </a:extLst>
          </p:cNvPr>
          <p:cNvSpPr>
            <a:spLocks noGrp="1"/>
          </p:cNvSpPr>
          <p:nvPr>
            <p:ph type="sldNum" sz="quarter" idx="12"/>
          </p:nvPr>
        </p:nvSpPr>
        <p:spPr/>
        <p:txBody>
          <a:bodyPr/>
          <a:lstStyle/>
          <a:p>
            <a:fld id="{4854181D-6920-4594-9A5D-6CE56DC9F8B2}" type="slidenum">
              <a:rPr lang="en-US" smtClean="0"/>
              <a:t>‹#›</a:t>
            </a:fld>
            <a:endParaRPr lang="en-US"/>
          </a:p>
        </p:txBody>
      </p:sp>
      <p:sp>
        <p:nvSpPr>
          <p:cNvPr id="9" name="Freeform: Shape 8">
            <a:extLst>
              <a:ext uri="{FF2B5EF4-FFF2-40B4-BE49-F238E27FC236}">
                <a16:creationId xmlns:a16="http://schemas.microsoft.com/office/drawing/2014/main" id="{FEDBDD32-D3EE-4848-A112-BA814D4631CD}"/>
              </a:ext>
            </a:extLst>
          </p:cNvPr>
          <p:cNvSpPr/>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Arc 9">
            <a:extLst>
              <a:ext uri="{FF2B5EF4-FFF2-40B4-BE49-F238E27FC236}">
                <a16:creationId xmlns:a16="http://schemas.microsoft.com/office/drawing/2014/main" id="{61350361-843C-49D0-BD6A-ECDBA3842BA0}"/>
              </a:ext>
            </a:extLst>
          </p:cNvPr>
          <p:cNvSpPr/>
          <p:nvPr/>
        </p:nvSpPr>
        <p:spPr>
          <a:xfrm rot="10800000" flipV="1">
            <a:off x="555710" y="106482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5419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BFD05-2CB2-4A7E-89E7-57615BA82B4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F9532B8-D460-476D-816F-725E8D96C0A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6F7120F-70AF-4ED5-B364-3AA55C6B44B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3D8B65F-F709-469F-9961-4D01896CAA12}"/>
              </a:ext>
            </a:extLst>
          </p:cNvPr>
          <p:cNvSpPr>
            <a:spLocks noGrp="1"/>
          </p:cNvSpPr>
          <p:nvPr>
            <p:ph type="dt" sz="half" idx="10"/>
          </p:nvPr>
        </p:nvSpPr>
        <p:spPr/>
        <p:txBody>
          <a:bodyPr/>
          <a:lstStyle/>
          <a:p>
            <a:fld id="{82EDB8D0-98ED-4B86-9D5F-E61ADC70144D}" type="datetimeFigureOut">
              <a:rPr lang="en-US" smtClean="0"/>
              <a:t>2/12/2024</a:t>
            </a:fld>
            <a:endParaRPr lang="en-US"/>
          </a:p>
        </p:txBody>
      </p:sp>
      <p:sp>
        <p:nvSpPr>
          <p:cNvPr id="6" name="Footer Placeholder 5">
            <a:extLst>
              <a:ext uri="{FF2B5EF4-FFF2-40B4-BE49-F238E27FC236}">
                <a16:creationId xmlns:a16="http://schemas.microsoft.com/office/drawing/2014/main" id="{B781C6BC-B23D-48BC-AD44-654DDB8D01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100D60B-86A1-479D-BCE8-06D2C3DBC94E}"/>
              </a:ext>
            </a:extLst>
          </p:cNvPr>
          <p:cNvSpPr>
            <a:spLocks noGrp="1"/>
          </p:cNvSpPr>
          <p:nvPr>
            <p:ph type="sldNum" sz="quarter" idx="12"/>
          </p:nvPr>
        </p:nvSpPr>
        <p:spPr/>
        <p:txBody>
          <a:bodyPr/>
          <a:lstStyle/>
          <a:p>
            <a:fld id="{4854181D-6920-4594-9A5D-6CE56DC9F8B2}" type="slidenum">
              <a:rPr lang="en-US" smtClean="0"/>
              <a:t>‹#›</a:t>
            </a:fld>
            <a:endParaRPr lang="en-US"/>
          </a:p>
        </p:txBody>
      </p:sp>
      <p:sp>
        <p:nvSpPr>
          <p:cNvPr id="8" name="Freeform: Shape 7">
            <a:extLst>
              <a:ext uri="{FF2B5EF4-FFF2-40B4-BE49-F238E27FC236}">
                <a16:creationId xmlns:a16="http://schemas.microsoft.com/office/drawing/2014/main" id="{B4EC5136-99DA-40B5-8F79-5C3A56D38BA1}"/>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4F8FB775-26C4-41BA-837C-4478D48D2157}"/>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8129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2983E-E761-4429-9203-7FE8B2DB67E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21E9B7-62BE-49BA-AC6B-55250D6627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C41A3FD-B90A-4C31-BD6B-581F9E2E0E5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60D1D55-B722-4968-B171-AF3B462DDAD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71085A8-02C2-4E7F-935E-5AEECBAD19B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A8A5018-8A77-40E8-B159-4894ECF228B1}"/>
              </a:ext>
            </a:extLst>
          </p:cNvPr>
          <p:cNvSpPr>
            <a:spLocks noGrp="1"/>
          </p:cNvSpPr>
          <p:nvPr>
            <p:ph type="dt" sz="half" idx="10"/>
          </p:nvPr>
        </p:nvSpPr>
        <p:spPr/>
        <p:txBody>
          <a:bodyPr/>
          <a:lstStyle/>
          <a:p>
            <a:fld id="{82EDB8D0-98ED-4B86-9D5F-E61ADC70144D}" type="datetimeFigureOut">
              <a:rPr lang="en-US" smtClean="0"/>
              <a:t>2/12/2024</a:t>
            </a:fld>
            <a:endParaRPr lang="en-US"/>
          </a:p>
        </p:txBody>
      </p:sp>
      <p:sp>
        <p:nvSpPr>
          <p:cNvPr id="8" name="Footer Placeholder 7">
            <a:extLst>
              <a:ext uri="{FF2B5EF4-FFF2-40B4-BE49-F238E27FC236}">
                <a16:creationId xmlns:a16="http://schemas.microsoft.com/office/drawing/2014/main" id="{8AD79441-8908-4461-9FDD-BCE63883709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8D29F7D-B101-4950-A2C0-F350FB26D45F}"/>
              </a:ext>
            </a:extLst>
          </p:cNvPr>
          <p:cNvSpPr>
            <a:spLocks noGrp="1"/>
          </p:cNvSpPr>
          <p:nvPr>
            <p:ph type="sldNum" sz="quarter" idx="12"/>
          </p:nvPr>
        </p:nvSpPr>
        <p:spPr/>
        <p:txBody>
          <a:bodyPr/>
          <a:lstStyle/>
          <a:p>
            <a:fld id="{4854181D-6920-4594-9A5D-6CE56DC9F8B2}" type="slidenum">
              <a:rPr lang="en-US" smtClean="0"/>
              <a:t>‹#›</a:t>
            </a:fld>
            <a:endParaRPr lang="en-US"/>
          </a:p>
        </p:txBody>
      </p:sp>
      <p:sp>
        <p:nvSpPr>
          <p:cNvPr id="10" name="Freeform: Shape 9">
            <a:extLst>
              <a:ext uri="{FF2B5EF4-FFF2-40B4-BE49-F238E27FC236}">
                <a16:creationId xmlns:a16="http://schemas.microsoft.com/office/drawing/2014/main" id="{862D7398-9A79-4B24-9C7D-F0DEED57C70B}"/>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Shape 10">
            <a:extLst>
              <a:ext uri="{FF2B5EF4-FFF2-40B4-BE49-F238E27FC236}">
                <a16:creationId xmlns:a16="http://schemas.microsoft.com/office/drawing/2014/main" id="{C07F28CD-1873-4E36-A064-2D25E0A85017}"/>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7182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11BF3-02E8-4EB7-818E-652B82CF2C9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54D3190-B78C-42F1-9D62-F523886BBE51}"/>
              </a:ext>
            </a:extLst>
          </p:cNvPr>
          <p:cNvSpPr>
            <a:spLocks noGrp="1"/>
          </p:cNvSpPr>
          <p:nvPr>
            <p:ph type="dt" sz="half" idx="10"/>
          </p:nvPr>
        </p:nvSpPr>
        <p:spPr/>
        <p:txBody>
          <a:bodyPr/>
          <a:lstStyle/>
          <a:p>
            <a:fld id="{82EDB8D0-98ED-4B86-9D5F-E61ADC70144D}" type="datetimeFigureOut">
              <a:rPr lang="en-US" smtClean="0"/>
              <a:t>2/12/2024</a:t>
            </a:fld>
            <a:endParaRPr lang="en-US"/>
          </a:p>
        </p:txBody>
      </p:sp>
      <p:sp>
        <p:nvSpPr>
          <p:cNvPr id="4" name="Footer Placeholder 3">
            <a:extLst>
              <a:ext uri="{FF2B5EF4-FFF2-40B4-BE49-F238E27FC236}">
                <a16:creationId xmlns:a16="http://schemas.microsoft.com/office/drawing/2014/main" id="{EA381C40-F9FC-4D58-8508-F0632DF5A01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101CBCC-4CC2-49BD-B155-01E0F4D798BE}"/>
              </a:ext>
            </a:extLst>
          </p:cNvPr>
          <p:cNvSpPr>
            <a:spLocks noGrp="1"/>
          </p:cNvSpPr>
          <p:nvPr>
            <p:ph type="sldNum" sz="quarter" idx="12"/>
          </p:nvPr>
        </p:nvSpPr>
        <p:spPr/>
        <p:txBody>
          <a:bodyPr/>
          <a:lstStyle/>
          <a:p>
            <a:fld id="{4854181D-6920-4594-9A5D-6CE56DC9F8B2}" type="slidenum">
              <a:rPr lang="en-US" smtClean="0"/>
              <a:t>‹#›</a:t>
            </a:fld>
            <a:endParaRPr lang="en-US"/>
          </a:p>
        </p:txBody>
      </p:sp>
      <p:sp>
        <p:nvSpPr>
          <p:cNvPr id="6" name="Freeform: Shape 5">
            <a:extLst>
              <a:ext uri="{FF2B5EF4-FFF2-40B4-BE49-F238E27FC236}">
                <a16:creationId xmlns:a16="http://schemas.microsoft.com/office/drawing/2014/main" id="{DC13EF9C-0B5A-4364-91AA-E5DD5B536E54}"/>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8F674475-6327-490A-BD7F-084F5C07F2E4}"/>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2607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024287-C9B9-48AC-8E4D-A282DE2F44F5}"/>
              </a:ext>
            </a:extLst>
          </p:cNvPr>
          <p:cNvSpPr>
            <a:spLocks noGrp="1"/>
          </p:cNvSpPr>
          <p:nvPr>
            <p:ph type="dt" sz="half" idx="10"/>
          </p:nvPr>
        </p:nvSpPr>
        <p:spPr/>
        <p:txBody>
          <a:bodyPr/>
          <a:lstStyle/>
          <a:p>
            <a:fld id="{82EDB8D0-98ED-4B86-9D5F-E61ADC70144D}" type="datetimeFigureOut">
              <a:rPr lang="en-US" smtClean="0"/>
              <a:t>2/12/2024</a:t>
            </a:fld>
            <a:endParaRPr lang="en-US"/>
          </a:p>
        </p:txBody>
      </p:sp>
      <p:sp>
        <p:nvSpPr>
          <p:cNvPr id="3" name="Footer Placeholder 2">
            <a:extLst>
              <a:ext uri="{FF2B5EF4-FFF2-40B4-BE49-F238E27FC236}">
                <a16:creationId xmlns:a16="http://schemas.microsoft.com/office/drawing/2014/main" id="{2D34C9A2-75A7-4164-B3B8-E6A9D60BA0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CBE73CE-2859-4D49-A9EC-26AF3FBDF6A3}"/>
              </a:ext>
            </a:extLst>
          </p:cNvPr>
          <p:cNvSpPr>
            <a:spLocks noGrp="1"/>
          </p:cNvSpPr>
          <p:nvPr>
            <p:ph type="sldNum" sz="quarter" idx="12"/>
          </p:nvPr>
        </p:nvSpPr>
        <p:spPr/>
        <p:txBody>
          <a:bodyPr/>
          <a:lstStyle/>
          <a:p>
            <a:fld id="{4854181D-6920-4594-9A5D-6CE56DC9F8B2}" type="slidenum">
              <a:rPr lang="en-US" smtClean="0"/>
              <a:t>‹#›</a:t>
            </a:fld>
            <a:endParaRPr lang="en-US"/>
          </a:p>
        </p:txBody>
      </p:sp>
      <p:sp>
        <p:nvSpPr>
          <p:cNvPr id="5" name="Freeform: Shape 4">
            <a:extLst>
              <a:ext uri="{FF2B5EF4-FFF2-40B4-BE49-F238E27FC236}">
                <a16:creationId xmlns:a16="http://schemas.microsoft.com/office/drawing/2014/main" id="{AA5ED585-FEBB-4DAD-84C0-97BEE6C360C3}"/>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reeform: Shape 5">
            <a:extLst>
              <a:ext uri="{FF2B5EF4-FFF2-40B4-BE49-F238E27FC236}">
                <a16:creationId xmlns:a16="http://schemas.microsoft.com/office/drawing/2014/main" id="{EF6AC352-A720-4DB3-87CA-A33B0607CA2F}"/>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96699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FC812-4DB6-4F98-9404-29C191D3BA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2F0855E-0CD6-47DD-B648-4C84C783D78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D50082B-17D7-4D61-8AEB-81517D85D2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A70783-FF31-4C4E-9196-EB169B209747}"/>
              </a:ext>
            </a:extLst>
          </p:cNvPr>
          <p:cNvSpPr>
            <a:spLocks noGrp="1"/>
          </p:cNvSpPr>
          <p:nvPr>
            <p:ph type="dt" sz="half" idx="10"/>
          </p:nvPr>
        </p:nvSpPr>
        <p:spPr/>
        <p:txBody>
          <a:bodyPr/>
          <a:lstStyle/>
          <a:p>
            <a:fld id="{82EDB8D0-98ED-4B86-9D5F-E61ADC70144D}" type="datetimeFigureOut">
              <a:rPr lang="en-US" smtClean="0"/>
              <a:t>2/12/2024</a:t>
            </a:fld>
            <a:endParaRPr lang="en-US"/>
          </a:p>
        </p:txBody>
      </p:sp>
      <p:sp>
        <p:nvSpPr>
          <p:cNvPr id="6" name="Footer Placeholder 5">
            <a:extLst>
              <a:ext uri="{FF2B5EF4-FFF2-40B4-BE49-F238E27FC236}">
                <a16:creationId xmlns:a16="http://schemas.microsoft.com/office/drawing/2014/main" id="{7D92E260-747D-40FD-A062-9DD5E6835AB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87E50A0-1E05-49C5-88C9-46267751201F}"/>
              </a:ext>
            </a:extLst>
          </p:cNvPr>
          <p:cNvSpPr>
            <a:spLocks noGrp="1"/>
          </p:cNvSpPr>
          <p:nvPr>
            <p:ph type="sldNum" sz="quarter" idx="12"/>
          </p:nvPr>
        </p:nvSpPr>
        <p:spPr/>
        <p:txBody>
          <a:bodyPr/>
          <a:lstStyle/>
          <a:p>
            <a:fld id="{4854181D-6920-4594-9A5D-6CE56DC9F8B2}" type="slidenum">
              <a:rPr lang="en-US" smtClean="0"/>
              <a:t>‹#›</a:t>
            </a:fld>
            <a:endParaRPr lang="en-US"/>
          </a:p>
        </p:txBody>
      </p:sp>
      <p:sp>
        <p:nvSpPr>
          <p:cNvPr id="8" name="Freeform: Shape 7">
            <a:extLst>
              <a:ext uri="{FF2B5EF4-FFF2-40B4-BE49-F238E27FC236}">
                <a16:creationId xmlns:a16="http://schemas.microsoft.com/office/drawing/2014/main" id="{2C155C63-9F58-4422-B669-F97486280671}"/>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385DBA62-0EDB-47AA-86C7-90463BC9B308}"/>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6866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D7521-E43D-41D1-B458-26B20DC6DDD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2472CF2-2653-4B98-A416-D7A0A860EC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6EF87F5-0B10-4AC7-9599-F088C5E796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2A07CB7-0520-4D64-B76C-C31AC557832D}"/>
              </a:ext>
            </a:extLst>
          </p:cNvPr>
          <p:cNvSpPr>
            <a:spLocks noGrp="1"/>
          </p:cNvSpPr>
          <p:nvPr>
            <p:ph type="dt" sz="half" idx="10"/>
          </p:nvPr>
        </p:nvSpPr>
        <p:spPr/>
        <p:txBody>
          <a:bodyPr/>
          <a:lstStyle/>
          <a:p>
            <a:fld id="{82EDB8D0-98ED-4B86-9D5F-E61ADC70144D}" type="datetimeFigureOut">
              <a:rPr lang="en-US" smtClean="0"/>
              <a:t>2/12/2024</a:t>
            </a:fld>
            <a:endParaRPr lang="en-US"/>
          </a:p>
        </p:txBody>
      </p:sp>
      <p:sp>
        <p:nvSpPr>
          <p:cNvPr id="6" name="Footer Placeholder 5">
            <a:extLst>
              <a:ext uri="{FF2B5EF4-FFF2-40B4-BE49-F238E27FC236}">
                <a16:creationId xmlns:a16="http://schemas.microsoft.com/office/drawing/2014/main" id="{92EEB226-AD45-45DF-AAB5-5513AE732A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E96AEB-9481-4CCE-B110-FEDD334835B8}"/>
              </a:ext>
            </a:extLst>
          </p:cNvPr>
          <p:cNvSpPr>
            <a:spLocks noGrp="1"/>
          </p:cNvSpPr>
          <p:nvPr>
            <p:ph type="sldNum" sz="quarter" idx="12"/>
          </p:nvPr>
        </p:nvSpPr>
        <p:spPr/>
        <p:txBody>
          <a:bodyPr/>
          <a:lstStyle/>
          <a:p>
            <a:fld id="{4854181D-6920-4594-9A5D-6CE56DC9F8B2}" type="slidenum">
              <a:rPr lang="en-US" smtClean="0"/>
              <a:t>‹#›</a:t>
            </a:fld>
            <a:endParaRPr lang="en-US"/>
          </a:p>
        </p:txBody>
      </p:sp>
      <p:sp>
        <p:nvSpPr>
          <p:cNvPr id="8" name="Freeform: Shape 7">
            <a:extLst>
              <a:ext uri="{FF2B5EF4-FFF2-40B4-BE49-F238E27FC236}">
                <a16:creationId xmlns:a16="http://schemas.microsoft.com/office/drawing/2014/main" id="{6BA9707F-7BCE-464F-BF45-E216527084EE}"/>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BC589723-2CC8-49D1-B4E1-36FECED6A2D7}"/>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46437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7EC5685-19F1-49DA-ADE5-D5D32F1659B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FFC0A4D-22A1-4554-B5DE-887974F4DF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9D5CDC-F2CE-410E-AD13-DDC235C71C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cap="none" spc="0" baseline="0">
                <a:solidFill>
                  <a:schemeClr val="tx1">
                    <a:tint val="75000"/>
                  </a:schemeClr>
                </a:solidFill>
                <a:latin typeface="+mn-lt"/>
              </a:defRPr>
            </a:lvl1pPr>
          </a:lstStyle>
          <a:p>
            <a:fld id="{82EDB8D0-98ED-4B86-9D5F-E61ADC70144D}" type="datetimeFigureOut">
              <a:rPr lang="en-US" smtClean="0"/>
              <a:pPr/>
              <a:t>2/12/2024</a:t>
            </a:fld>
            <a:endParaRPr lang="en-US" dirty="0"/>
          </a:p>
        </p:txBody>
      </p:sp>
      <p:sp>
        <p:nvSpPr>
          <p:cNvPr id="5" name="Footer Placeholder 4">
            <a:extLst>
              <a:ext uri="{FF2B5EF4-FFF2-40B4-BE49-F238E27FC236}">
                <a16:creationId xmlns:a16="http://schemas.microsoft.com/office/drawing/2014/main" id="{9340CD45-794A-4BB0-A427-0CE61AEAF48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cap="none" spc="0" baseline="0">
                <a:solidFill>
                  <a:schemeClr val="tx1">
                    <a:tint val="75000"/>
                  </a:schemeClr>
                </a:solidFill>
                <a:latin typeface="+mn-lt"/>
              </a:defRPr>
            </a:lvl1pPr>
          </a:lstStyle>
          <a:p>
            <a:endParaRPr lang="en-US"/>
          </a:p>
        </p:txBody>
      </p:sp>
      <p:sp>
        <p:nvSpPr>
          <p:cNvPr id="6" name="Slide Number Placeholder 5">
            <a:extLst>
              <a:ext uri="{FF2B5EF4-FFF2-40B4-BE49-F238E27FC236}">
                <a16:creationId xmlns:a16="http://schemas.microsoft.com/office/drawing/2014/main" id="{FCB3AB91-9588-4071-92D2-364F4A6ED0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cap="none" spc="0" baseline="0">
                <a:solidFill>
                  <a:schemeClr val="tx1">
                    <a:tint val="75000"/>
                  </a:schemeClr>
                </a:solidFill>
                <a:latin typeface="+mn-lt"/>
              </a:defRPr>
            </a:lvl1pPr>
          </a:lstStyle>
          <a:p>
            <a:fld id="{4854181D-6920-4594-9A5D-6CE56DC9F8B2}" type="slidenum">
              <a:rPr lang="en-US" smtClean="0"/>
              <a:pPr/>
              <a:t>‹#›</a:t>
            </a:fld>
            <a:endParaRPr lang="en-US"/>
          </a:p>
        </p:txBody>
      </p:sp>
    </p:spTree>
    <p:extLst>
      <p:ext uri="{BB962C8B-B14F-4D97-AF65-F5344CB8AC3E}">
        <p14:creationId xmlns:p14="http://schemas.microsoft.com/office/powerpoint/2010/main" val="2334293242"/>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44" r:id="rId6"/>
    <p:sldLayoutId id="2147483740" r:id="rId7"/>
    <p:sldLayoutId id="2147483741" r:id="rId8"/>
    <p:sldLayoutId id="2147483742" r:id="rId9"/>
    <p:sldLayoutId id="2147483743" r:id="rId10"/>
    <p:sldLayoutId id="214748374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conunpardeguindillas.com/2016/07/Escape-room-casa-tarradellas.html" TargetMode="Externa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hyperlink" Target="https://creativecommons.org/licenses/by-nc-nd/3.0/"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mailto:jenniferpark@bpp.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362D44EE-C852-4460-B8B5-C4F2BC2051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03921E0-FE2B-DAF0-C312-F98789484662}"/>
              </a:ext>
            </a:extLst>
          </p:cNvPr>
          <p:cNvSpPr>
            <a:spLocks noGrp="1"/>
          </p:cNvSpPr>
          <p:nvPr>
            <p:ph type="ctrTitle"/>
          </p:nvPr>
        </p:nvSpPr>
        <p:spPr>
          <a:xfrm>
            <a:off x="6194716" y="739978"/>
            <a:ext cx="5334930" cy="3004145"/>
          </a:xfrm>
        </p:spPr>
        <p:txBody>
          <a:bodyPr>
            <a:normAutofit/>
          </a:bodyPr>
          <a:lstStyle/>
          <a:p>
            <a:r>
              <a:rPr lang="en-GB" dirty="0"/>
              <a:t>How to design Escape Room with MS Office</a:t>
            </a:r>
          </a:p>
        </p:txBody>
      </p:sp>
      <p:sp>
        <p:nvSpPr>
          <p:cNvPr id="3" name="Subtitle 2">
            <a:extLst>
              <a:ext uri="{FF2B5EF4-FFF2-40B4-BE49-F238E27FC236}">
                <a16:creationId xmlns:a16="http://schemas.microsoft.com/office/drawing/2014/main" id="{70674018-50A5-0213-110E-453EBCB5F535}"/>
              </a:ext>
            </a:extLst>
          </p:cNvPr>
          <p:cNvSpPr>
            <a:spLocks noGrp="1"/>
          </p:cNvSpPr>
          <p:nvPr>
            <p:ph type="subTitle" idx="1"/>
          </p:nvPr>
        </p:nvSpPr>
        <p:spPr>
          <a:xfrm>
            <a:off x="6194715" y="3744123"/>
            <a:ext cx="5719558" cy="2281288"/>
          </a:xfrm>
        </p:spPr>
        <p:txBody>
          <a:bodyPr>
            <a:normAutofit/>
          </a:bodyPr>
          <a:lstStyle/>
          <a:p>
            <a:endParaRPr lang="en-GB" dirty="0"/>
          </a:p>
          <a:p>
            <a:r>
              <a:rPr lang="en-GB" dirty="0"/>
              <a:t>Jennifer Park</a:t>
            </a:r>
          </a:p>
          <a:p>
            <a:r>
              <a:rPr lang="en-GB" sz="2200" dirty="0"/>
              <a:t>Associate Professor of Educational Practice  BPP University</a:t>
            </a:r>
          </a:p>
          <a:p>
            <a:r>
              <a:rPr lang="en-GB" sz="2200" dirty="0">
                <a:effectLst/>
                <a:latin typeface="Calibri" panose="020F0502020204030204" pitchFamily="34" charset="0"/>
                <a:ea typeface="Malgun Gothic" panose="020B0503020000020004" pitchFamily="34" charset="-127"/>
                <a:cs typeface="Arial" panose="020B0604020202020204" pitchFamily="34" charset="0"/>
              </a:rPr>
              <a:t>ORCID:0000-0002-1269-739X</a:t>
            </a:r>
            <a:endParaRPr lang="en-GB" sz="2200" dirty="0"/>
          </a:p>
        </p:txBody>
      </p:sp>
      <p:sp>
        <p:nvSpPr>
          <p:cNvPr id="30" name="Freeform: Shape 29">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30529" y="1"/>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Freeform: Shape 31">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349052"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Shape 33">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Freeform: Shape 35">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Shape 37">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697761"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5" name="Picture 4" descr="A group of photos and a pen on a table">
            <a:extLst>
              <a:ext uri="{FF2B5EF4-FFF2-40B4-BE49-F238E27FC236}">
                <a16:creationId xmlns:a16="http://schemas.microsoft.com/office/drawing/2014/main" id="{00236490-AF7D-AD36-A56E-D7399841367A}"/>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6083" r="18664" b="-3"/>
          <a:stretch/>
        </p:blipFill>
        <p:spPr>
          <a:xfrm>
            <a:off x="631840" y="59872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p:spPr>
      </p:pic>
      <p:sp>
        <p:nvSpPr>
          <p:cNvPr id="40" name="Freeform: Shape 39">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520513"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021CD15D-65F5-898C-242D-5E26DB9BE1D8}"/>
              </a:ext>
            </a:extLst>
          </p:cNvPr>
          <p:cNvSpPr txBox="1"/>
          <p:nvPr/>
        </p:nvSpPr>
        <p:spPr>
          <a:xfrm>
            <a:off x="9412072" y="6657945"/>
            <a:ext cx="2779928" cy="200055"/>
          </a:xfrm>
          <a:prstGeom prst="rect">
            <a:avLst/>
          </a:prstGeom>
          <a:solidFill>
            <a:srgbClr val="000000"/>
          </a:solidFill>
        </p:spPr>
        <p:txBody>
          <a:bodyPr wrap="none" rtlCol="0">
            <a:spAutoFit/>
          </a:bodyPr>
          <a:lstStyle/>
          <a:p>
            <a:pPr algn="r">
              <a:spcAft>
                <a:spcPts val="600"/>
              </a:spcAft>
            </a:pPr>
            <a:r>
              <a:rPr lang="en-GB" sz="700">
                <a:solidFill>
                  <a:srgbClr val="FFFFFF"/>
                </a:solidFill>
                <a:hlinkClick r:id="rId3" tooltip="http://www.conunpardeguindillas.com/2016/07/Escape-room-casa-tarradellas.html">
                  <a:extLst>
                    <a:ext uri="{A12FA001-AC4F-418D-AE19-62706E023703}">
                      <ahyp:hlinkClr xmlns:ahyp="http://schemas.microsoft.com/office/drawing/2018/hyperlinkcolor" val="tx"/>
                    </a:ext>
                  </a:extLst>
                </a:hlinkClick>
              </a:rPr>
              <a:t>This Photo</a:t>
            </a:r>
            <a:r>
              <a:rPr lang="en-GB" sz="700">
                <a:solidFill>
                  <a:srgbClr val="FFFFFF"/>
                </a:solidFill>
              </a:rPr>
              <a:t> by Unknown Author is licensed under </a:t>
            </a:r>
            <a:r>
              <a:rPr lang="en-GB" sz="700">
                <a:solidFill>
                  <a:srgbClr val="FFFFFF"/>
                </a:solidFill>
                <a:hlinkClick r:id="rId4" tooltip="https://creativecommons.org/licenses/by-nc-nd/3.0/">
                  <a:extLst>
                    <a:ext uri="{A12FA001-AC4F-418D-AE19-62706E023703}">
                      <ahyp:hlinkClr xmlns:ahyp="http://schemas.microsoft.com/office/drawing/2018/hyperlinkcolor" val="tx"/>
                    </a:ext>
                  </a:extLst>
                </a:hlinkClick>
              </a:rPr>
              <a:t>CC BY-NC-ND</a:t>
            </a:r>
            <a:endParaRPr lang="en-GB" sz="700">
              <a:solidFill>
                <a:srgbClr val="FFFFFF"/>
              </a:solidFill>
            </a:endParaRPr>
          </a:p>
        </p:txBody>
      </p:sp>
    </p:spTree>
    <p:extLst>
      <p:ext uri="{BB962C8B-B14F-4D97-AF65-F5344CB8AC3E}">
        <p14:creationId xmlns:p14="http://schemas.microsoft.com/office/powerpoint/2010/main" val="22092760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E81091A-F99F-94EC-8294-582A20CF9DC9}"/>
              </a:ext>
            </a:extLst>
          </p:cNvPr>
          <p:cNvSpPr>
            <a:spLocks noGrp="1"/>
          </p:cNvSpPr>
          <p:nvPr>
            <p:ph idx="1"/>
          </p:nvPr>
        </p:nvSpPr>
        <p:spPr>
          <a:xfrm>
            <a:off x="316602" y="157210"/>
            <a:ext cx="11037198" cy="5528157"/>
          </a:xfrm>
        </p:spPr>
        <p:txBody>
          <a:bodyPr>
            <a:normAutofit fontScale="25000" lnSpcReduction="20000"/>
          </a:bodyPr>
          <a:lstStyle/>
          <a:p>
            <a:pPr marL="0" indent="0">
              <a:buNone/>
            </a:pPr>
            <a:r>
              <a:rPr lang="en-GB" sz="11200" b="1" kern="100" dirty="0">
                <a:effectLst/>
                <a:latin typeface="Calibri" panose="020F0502020204030204" pitchFamily="34" charset="0"/>
                <a:ea typeface="Calibri" panose="020F0502020204030204" pitchFamily="34" charset="0"/>
                <a:cs typeface="Times New Roman" panose="02020603050405020304" pitchFamily="18" charset="0"/>
              </a:rPr>
              <a:t>There are two ways to add clue objects on the slides.</a:t>
            </a:r>
          </a:p>
          <a:p>
            <a:pPr marL="0" indent="0">
              <a:buNone/>
            </a:pPr>
            <a:endParaRPr lang="en-GB" sz="70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b="1"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buAutoNum type="arabicParenR"/>
            </a:pPr>
            <a:r>
              <a:rPr lang="en-GB" sz="8000" b="1" u="sng" dirty="0">
                <a:effectLst/>
                <a:latin typeface="Calibri" panose="020F0502020204030204" pitchFamily="34" charset="0"/>
                <a:ea typeface="Calibri" panose="020F0502020204030204" pitchFamily="34" charset="0"/>
                <a:cs typeface="Times New Roman" panose="02020603050405020304" pitchFamily="18" charset="0"/>
              </a:rPr>
              <a:t>Use the objects in the background picture</a:t>
            </a:r>
          </a:p>
          <a:p>
            <a:pPr marL="0" indent="0">
              <a:buNone/>
            </a:pPr>
            <a:r>
              <a:rPr lang="en-US" sz="8000" dirty="0">
                <a:latin typeface="Calibri" panose="020F0502020204030204" pitchFamily="34" charset="0"/>
                <a:cs typeface="Calibri" panose="020F0502020204030204" pitchFamily="34" charset="0"/>
              </a:rPr>
              <a:t> If you use the objects in the background picture for the clue, </a:t>
            </a:r>
          </a:p>
          <a:p>
            <a:pPr marL="0" indent="0">
              <a:buNone/>
            </a:pPr>
            <a:r>
              <a:rPr lang="en-US" sz="8000" dirty="0">
                <a:latin typeface="Calibri" panose="020F0502020204030204" pitchFamily="34" charset="0"/>
                <a:cs typeface="Calibri" panose="020F0502020204030204" pitchFamily="34" charset="0"/>
              </a:rPr>
              <a:t> make sure you keep the background </a:t>
            </a:r>
            <a:r>
              <a:rPr lang="en-US" sz="8000" dirty="0" err="1">
                <a:latin typeface="Calibri" panose="020F0502020204030204" pitchFamily="34" charset="0"/>
                <a:cs typeface="Calibri" panose="020F0502020204030204" pitchFamily="34" charset="0"/>
              </a:rPr>
              <a:t>colour</a:t>
            </a:r>
            <a:r>
              <a:rPr lang="en-US" sz="8000" dirty="0">
                <a:latin typeface="Calibri" panose="020F0502020204030204" pitchFamily="34" charset="0"/>
                <a:cs typeface="Calibri" panose="020F0502020204030204" pitchFamily="34" charset="0"/>
              </a:rPr>
              <a:t> </a:t>
            </a:r>
          </a:p>
          <a:p>
            <a:pPr marL="0" indent="0">
              <a:buNone/>
            </a:pPr>
            <a:r>
              <a:rPr lang="en-US" sz="8000" dirty="0">
                <a:latin typeface="Calibri" panose="020F0502020204030204" pitchFamily="34" charset="0"/>
                <a:cs typeface="Calibri" panose="020F0502020204030204" pitchFamily="34" charset="0"/>
              </a:rPr>
              <a:t>(blue in the picture left) until you add the link.</a:t>
            </a:r>
          </a:p>
          <a:p>
            <a:pPr marL="342900" indent="-342900">
              <a:buAutoNum type="arabicParenR"/>
            </a:pPr>
            <a:endParaRPr lang="en-GB" sz="5500" dirty="0">
              <a:effectLst/>
              <a:latin typeface="Calibri" panose="020F0502020204030204" pitchFamily="34" charset="0"/>
              <a:ea typeface="Calibri" panose="020F0502020204030204" pitchFamily="34" charset="0"/>
              <a:cs typeface="Times New Roman" panose="02020603050405020304" pitchFamily="18" charset="0"/>
            </a:endParaRPr>
          </a:p>
          <a:p>
            <a:pPr marL="514350" indent="-514350">
              <a:buAutoNum type="arabicParenR"/>
            </a:pPr>
            <a:endParaRPr lang="en-GB" sz="5500" kern="100" dirty="0">
              <a:latin typeface="Calibri" panose="020F0502020204030204" pitchFamily="34" charset="0"/>
              <a:ea typeface="Calibri" panose="020F0502020204030204" pitchFamily="34" charset="0"/>
              <a:cs typeface="Times New Roman" panose="02020603050405020304" pitchFamily="18" charset="0"/>
            </a:endParaRPr>
          </a:p>
          <a:p>
            <a:pPr marL="514350" indent="-514350">
              <a:buAutoNum type="arabicParenR"/>
            </a:pPr>
            <a:endParaRPr lang="en-GB" sz="3600" kern="100" dirty="0">
              <a:effectLst/>
              <a:latin typeface="Calibri" panose="020F0502020204030204" pitchFamily="34" charset="0"/>
              <a:ea typeface="Calibri" panose="020F0502020204030204" pitchFamily="34" charset="0"/>
              <a:cs typeface="Times New Roman" panose="02020603050405020304" pitchFamily="18" charset="0"/>
            </a:endParaRPr>
          </a:p>
          <a:p>
            <a:pPr marL="514350" indent="-514350">
              <a:buAutoNum type="arabicParenR"/>
            </a:pPr>
            <a:endParaRPr lang="en-GB" sz="3600" kern="100" dirty="0">
              <a:latin typeface="Calibri" panose="020F0502020204030204" pitchFamily="34" charset="0"/>
              <a:ea typeface="Calibri" panose="020F0502020204030204" pitchFamily="34" charset="0"/>
              <a:cs typeface="Times New Roman" panose="02020603050405020304" pitchFamily="18" charset="0"/>
            </a:endParaRPr>
          </a:p>
          <a:p>
            <a:pPr marL="514350" indent="-514350">
              <a:buAutoNum type="arabicParenR"/>
            </a:pPr>
            <a:endParaRPr lang="en-GB" sz="3600" kern="100" dirty="0">
              <a:effectLst/>
              <a:latin typeface="Calibri" panose="020F0502020204030204" pitchFamily="34" charset="0"/>
              <a:ea typeface="Calibri" panose="020F0502020204030204" pitchFamily="34" charset="0"/>
              <a:cs typeface="Times New Roman" panose="02020603050405020304" pitchFamily="18" charset="0"/>
            </a:endParaRPr>
          </a:p>
          <a:p>
            <a:pPr marL="514350" indent="-514350">
              <a:buAutoNum type="arabicParenR"/>
            </a:pPr>
            <a:endParaRPr lang="en-GB" sz="3600" kern="100" dirty="0">
              <a:latin typeface="Calibri" panose="020F0502020204030204" pitchFamily="34" charset="0"/>
              <a:ea typeface="Calibri" panose="020F0502020204030204" pitchFamily="34" charset="0"/>
              <a:cs typeface="Times New Roman" panose="02020603050405020304" pitchFamily="18" charset="0"/>
            </a:endParaRPr>
          </a:p>
          <a:p>
            <a:pPr marL="514350" indent="-514350">
              <a:buAutoNum type="arabicParenR"/>
            </a:pPr>
            <a:endParaRPr lang="en-GB" sz="8000" kern="100" dirty="0">
              <a:effectLst/>
              <a:latin typeface="Calibri" panose="020F0502020204030204" pitchFamily="34" charset="0"/>
              <a:ea typeface="Calibri" panose="020F0502020204030204" pitchFamily="34" charset="0"/>
              <a:cs typeface="Times New Roman" panose="02020603050405020304" pitchFamily="18" charset="0"/>
            </a:endParaRPr>
          </a:p>
          <a:p>
            <a:pPr marL="514350" indent="-514350">
              <a:buAutoNum type="arabicParenR"/>
            </a:pPr>
            <a:endParaRPr lang="en-GB" sz="8000" kern="1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8000" b="1" u="sng" kern="100" dirty="0">
                <a:effectLst/>
                <a:latin typeface="Calibri" panose="020F0502020204030204" pitchFamily="34" charset="0"/>
                <a:ea typeface="Calibri" panose="020F0502020204030204" pitchFamily="34" charset="0"/>
                <a:cs typeface="Times New Roman" panose="02020603050405020304" pitchFamily="18" charset="0"/>
              </a:rPr>
              <a:t>2) Or, Add different object pictures on the background.</a:t>
            </a:r>
          </a:p>
          <a:p>
            <a:pPr marL="0" indent="0">
              <a:buNone/>
            </a:pPr>
            <a:r>
              <a:rPr lang="en-GB" sz="8000" kern="100" dirty="0">
                <a:effectLst/>
                <a:latin typeface="Calibri" panose="020F0502020204030204" pitchFamily="34" charset="0"/>
                <a:ea typeface="Calibri" panose="020F0502020204030204" pitchFamily="34" charset="0"/>
                <a:cs typeface="Times New Roman" panose="02020603050405020304" pitchFamily="18" charset="0"/>
              </a:rPr>
              <a:t>You can see extra object on the wall in the picture right)</a:t>
            </a:r>
          </a:p>
          <a:p>
            <a:pPr marL="0" indent="0">
              <a:buNone/>
            </a:pPr>
            <a:br>
              <a:rPr lang="en-GB" sz="3600" kern="100" dirty="0">
                <a:effectLst/>
                <a:latin typeface="Calibri" panose="020F0502020204030204" pitchFamily="34" charset="0"/>
                <a:ea typeface="Calibri" panose="020F0502020204030204" pitchFamily="34" charset="0"/>
                <a:cs typeface="Times New Roman" panose="02020603050405020304" pitchFamily="18" charset="0"/>
              </a:rPr>
            </a:br>
            <a:endParaRPr lang="en-GB" sz="3600" dirty="0"/>
          </a:p>
        </p:txBody>
      </p:sp>
      <p:pic>
        <p:nvPicPr>
          <p:cNvPr id="4" name="Picture 3">
            <a:extLst>
              <a:ext uri="{FF2B5EF4-FFF2-40B4-BE49-F238E27FC236}">
                <a16:creationId xmlns:a16="http://schemas.microsoft.com/office/drawing/2014/main" id="{ED3D7283-F1B2-C730-4BF6-87345077AD18}"/>
              </a:ext>
            </a:extLst>
          </p:cNvPr>
          <p:cNvPicPr>
            <a:picLocks noChangeAspect="1"/>
          </p:cNvPicPr>
          <p:nvPr/>
        </p:nvPicPr>
        <p:blipFill>
          <a:blip r:embed="rId2"/>
          <a:stretch>
            <a:fillRect/>
          </a:stretch>
        </p:blipFill>
        <p:spPr>
          <a:xfrm>
            <a:off x="7021919" y="812895"/>
            <a:ext cx="4196254" cy="2348116"/>
          </a:xfrm>
          <a:prstGeom prst="rect">
            <a:avLst/>
          </a:prstGeom>
        </p:spPr>
      </p:pic>
      <p:pic>
        <p:nvPicPr>
          <p:cNvPr id="5" name="Picture 4">
            <a:extLst>
              <a:ext uri="{FF2B5EF4-FFF2-40B4-BE49-F238E27FC236}">
                <a16:creationId xmlns:a16="http://schemas.microsoft.com/office/drawing/2014/main" id="{7C368490-7517-9793-3D8E-E08EAF143C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1918" y="4012451"/>
            <a:ext cx="4196255" cy="2363125"/>
          </a:xfrm>
          <a:prstGeom prst="rect">
            <a:avLst/>
          </a:prstGeom>
        </p:spPr>
      </p:pic>
    </p:spTree>
    <p:extLst>
      <p:ext uri="{BB962C8B-B14F-4D97-AF65-F5344CB8AC3E}">
        <p14:creationId xmlns:p14="http://schemas.microsoft.com/office/powerpoint/2010/main" val="22822622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B8942-4F21-1969-FD4B-B51E49850D0D}"/>
              </a:ext>
            </a:extLst>
          </p:cNvPr>
          <p:cNvSpPr>
            <a:spLocks noGrp="1"/>
          </p:cNvSpPr>
          <p:nvPr>
            <p:ph type="title"/>
          </p:nvPr>
        </p:nvSpPr>
        <p:spPr>
          <a:xfrm>
            <a:off x="180975" y="226712"/>
            <a:ext cx="10515600" cy="1154414"/>
          </a:xfrm>
        </p:spPr>
        <p:txBody>
          <a:bodyPr>
            <a:normAutofit/>
          </a:bodyPr>
          <a:lstStyle/>
          <a:p>
            <a:r>
              <a:rPr lang="en-GB" sz="2800" b="1" kern="100" dirty="0">
                <a:effectLst/>
                <a:latin typeface="Calibri" panose="020F0502020204030204" pitchFamily="34" charset="0"/>
                <a:ea typeface="Calibri" panose="020F0502020204030204" pitchFamily="34" charset="0"/>
                <a:cs typeface="Times New Roman" panose="02020603050405020304" pitchFamily="18" charset="0"/>
              </a:rPr>
              <a:t>Step 6. Questions to unlock each clue (MS Forms)</a:t>
            </a:r>
            <a:br>
              <a:rPr lang="en-GB" sz="2800" b="1" kern="100" dirty="0">
                <a:effectLst/>
                <a:latin typeface="Calibri" panose="020F0502020204030204" pitchFamily="34" charset="0"/>
                <a:ea typeface="Calibri" panose="020F0502020204030204" pitchFamily="34" charset="0"/>
                <a:cs typeface="Times New Roman" panose="02020603050405020304" pitchFamily="18" charset="0"/>
              </a:rPr>
            </a:br>
            <a:endParaRPr lang="en-GB" sz="2800" b="1" dirty="0"/>
          </a:p>
        </p:txBody>
      </p:sp>
      <p:sp>
        <p:nvSpPr>
          <p:cNvPr id="3" name="Content Placeholder 2">
            <a:extLst>
              <a:ext uri="{FF2B5EF4-FFF2-40B4-BE49-F238E27FC236}">
                <a16:creationId xmlns:a16="http://schemas.microsoft.com/office/drawing/2014/main" id="{099361E8-1D70-C221-40F7-2A6A1BD75D68}"/>
              </a:ext>
            </a:extLst>
          </p:cNvPr>
          <p:cNvSpPr>
            <a:spLocks noGrp="1"/>
          </p:cNvSpPr>
          <p:nvPr>
            <p:ph idx="1"/>
          </p:nvPr>
        </p:nvSpPr>
        <p:spPr>
          <a:xfrm>
            <a:off x="371475" y="1295400"/>
            <a:ext cx="10515600" cy="4551892"/>
          </a:xfrm>
        </p:spPr>
        <p:txBody>
          <a:bodyPr/>
          <a:lstStyle/>
          <a:p>
            <a:r>
              <a:rPr lang="en-GB" sz="2000" kern="100" dirty="0">
                <a:effectLst/>
                <a:latin typeface="Calibri" panose="020F0502020204030204" pitchFamily="34" charset="0"/>
                <a:ea typeface="Calibri" panose="020F0502020204030204" pitchFamily="34" charset="0"/>
                <a:cs typeface="Times New Roman" panose="02020603050405020304" pitchFamily="18" charset="0"/>
              </a:rPr>
              <a:t>On the first page (Cover) - Make it clear which clue they are unlocking.</a:t>
            </a:r>
          </a:p>
          <a:p>
            <a:endParaRPr lang="en-GB" dirty="0"/>
          </a:p>
        </p:txBody>
      </p:sp>
      <p:pic>
        <p:nvPicPr>
          <p:cNvPr id="10" name="Picture 9">
            <a:extLst>
              <a:ext uri="{FF2B5EF4-FFF2-40B4-BE49-F238E27FC236}">
                <a16:creationId xmlns:a16="http://schemas.microsoft.com/office/drawing/2014/main" id="{CA9294B8-617E-938C-C70E-4FA7A99315EC}"/>
              </a:ext>
            </a:extLst>
          </p:cNvPr>
          <p:cNvPicPr>
            <a:picLocks noChangeAspect="1"/>
          </p:cNvPicPr>
          <p:nvPr/>
        </p:nvPicPr>
        <p:blipFill>
          <a:blip r:embed="rId2"/>
          <a:stretch>
            <a:fillRect/>
          </a:stretch>
        </p:blipFill>
        <p:spPr>
          <a:xfrm>
            <a:off x="2594984" y="2170339"/>
            <a:ext cx="7791363" cy="4237087"/>
          </a:xfrm>
          <a:prstGeom prst="rect">
            <a:avLst/>
          </a:prstGeom>
        </p:spPr>
      </p:pic>
    </p:spTree>
    <p:extLst>
      <p:ext uri="{BB962C8B-B14F-4D97-AF65-F5344CB8AC3E}">
        <p14:creationId xmlns:p14="http://schemas.microsoft.com/office/powerpoint/2010/main" val="38481298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8608F-6965-F663-37FD-C1239EEE9A35}"/>
              </a:ext>
            </a:extLst>
          </p:cNvPr>
          <p:cNvSpPr>
            <a:spLocks noGrp="1"/>
          </p:cNvSpPr>
          <p:nvPr>
            <p:ph type="title"/>
          </p:nvPr>
        </p:nvSpPr>
        <p:spPr>
          <a:xfrm>
            <a:off x="838200" y="365126"/>
            <a:ext cx="10515600" cy="825500"/>
          </a:xfrm>
        </p:spPr>
        <p:txBody>
          <a:bodyPr>
            <a:noAutofit/>
          </a:bodyPr>
          <a:lstStyle/>
          <a:p>
            <a:r>
              <a:rPr lang="en-GB" sz="2800" dirty="0"/>
              <a:t>On MS Forms: </a:t>
            </a:r>
            <a:r>
              <a:rPr lang="en-GB" sz="2800" kern="100" dirty="0">
                <a:effectLst/>
                <a:latin typeface="Calibri" panose="020F0502020204030204" pitchFamily="34" charset="0"/>
                <a:ea typeface="Calibri" panose="020F0502020204030204" pitchFamily="34" charset="0"/>
                <a:cs typeface="Times New Roman" panose="02020603050405020304" pitchFamily="18" charset="0"/>
              </a:rPr>
              <a:t>Each question = Each section.</a:t>
            </a:r>
            <a:br>
              <a:rPr lang="en-GB" sz="2800" kern="100" dirty="0">
                <a:effectLst/>
                <a:latin typeface="Calibri" panose="020F0502020204030204" pitchFamily="34" charset="0"/>
                <a:ea typeface="Calibri" panose="020F0502020204030204" pitchFamily="34" charset="0"/>
                <a:cs typeface="Times New Roman" panose="02020603050405020304" pitchFamily="18" charset="0"/>
              </a:rPr>
            </a:br>
            <a:endParaRPr lang="en-GB" sz="2800" dirty="0"/>
          </a:p>
        </p:txBody>
      </p:sp>
      <p:pic>
        <p:nvPicPr>
          <p:cNvPr id="4" name="Content Placeholder 3">
            <a:extLst>
              <a:ext uri="{FF2B5EF4-FFF2-40B4-BE49-F238E27FC236}">
                <a16:creationId xmlns:a16="http://schemas.microsoft.com/office/drawing/2014/main" id="{61559F14-7D90-2999-1C78-EBA2B2258849}"/>
              </a:ext>
            </a:extLst>
          </p:cNvPr>
          <p:cNvPicPr>
            <a:picLocks noGrp="1" noChangeAspect="1"/>
          </p:cNvPicPr>
          <p:nvPr>
            <p:ph idx="1"/>
          </p:nvPr>
        </p:nvPicPr>
        <p:blipFill>
          <a:blip r:embed="rId2"/>
          <a:stretch>
            <a:fillRect/>
          </a:stretch>
        </p:blipFill>
        <p:spPr>
          <a:xfrm>
            <a:off x="466043" y="1617425"/>
            <a:ext cx="5458507" cy="2712876"/>
          </a:xfrm>
          <a:prstGeom prst="rect">
            <a:avLst/>
          </a:prstGeom>
        </p:spPr>
      </p:pic>
      <p:sp>
        <p:nvSpPr>
          <p:cNvPr id="6" name="TextBox 5">
            <a:extLst>
              <a:ext uri="{FF2B5EF4-FFF2-40B4-BE49-F238E27FC236}">
                <a16:creationId xmlns:a16="http://schemas.microsoft.com/office/drawing/2014/main" id="{FAAFF944-D8B6-183D-A97E-1FBC6D24D649}"/>
              </a:ext>
            </a:extLst>
          </p:cNvPr>
          <p:cNvSpPr txBox="1"/>
          <p:nvPr/>
        </p:nvSpPr>
        <p:spPr>
          <a:xfrm>
            <a:off x="6715125" y="1350470"/>
            <a:ext cx="4839382" cy="3246786"/>
          </a:xfrm>
          <a:prstGeom prst="rect">
            <a:avLst/>
          </a:prstGeom>
          <a:noFill/>
        </p:spPr>
        <p:txBody>
          <a:bodyPr wrap="square">
            <a:spAutoFit/>
          </a:bodyPr>
          <a:lstStyle/>
          <a:p>
            <a:pPr>
              <a:lnSpc>
                <a:spcPct val="107000"/>
              </a:lnSpc>
              <a:spcAft>
                <a:spcPts val="800"/>
              </a:spcAft>
            </a:pP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If you don’t use “Section” for each question, when students click the correct answer, the next question will be shown automatically. Therefore, students can just keep clicking the answer until it shows the next question.</a:t>
            </a:r>
          </a:p>
          <a:p>
            <a:pPr>
              <a:lnSpc>
                <a:spcPct val="107000"/>
              </a:lnSpc>
              <a:spcAft>
                <a:spcPts val="800"/>
              </a:spcAft>
            </a:pPr>
            <a:endParaRPr lang="en-GB" sz="20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However, if you use “section”, students should submit the answer to find out whether it is a correct or incorrect answer.</a:t>
            </a:r>
          </a:p>
        </p:txBody>
      </p:sp>
    </p:spTree>
    <p:extLst>
      <p:ext uri="{BB962C8B-B14F-4D97-AF65-F5344CB8AC3E}">
        <p14:creationId xmlns:p14="http://schemas.microsoft.com/office/powerpoint/2010/main" val="30509960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B7A89-4D97-599F-A754-FDFBE99B7F53}"/>
              </a:ext>
            </a:extLst>
          </p:cNvPr>
          <p:cNvSpPr>
            <a:spLocks noGrp="1"/>
          </p:cNvSpPr>
          <p:nvPr>
            <p:ph type="title"/>
          </p:nvPr>
        </p:nvSpPr>
        <p:spPr>
          <a:xfrm>
            <a:off x="838200" y="365126"/>
            <a:ext cx="10515600" cy="1092200"/>
          </a:xfrm>
        </p:spPr>
        <p:txBody>
          <a:bodyPr>
            <a:normAutofit/>
          </a:bodyPr>
          <a:lstStyle/>
          <a:p>
            <a:r>
              <a:rPr lang="en-GB" sz="2800" dirty="0"/>
              <a:t>MS Forms : </a:t>
            </a:r>
            <a:r>
              <a:rPr lang="en-GB" sz="2800" kern="100" dirty="0">
                <a:effectLst/>
                <a:latin typeface="Calibri" panose="020F0502020204030204" pitchFamily="34" charset="0"/>
                <a:ea typeface="Calibri" panose="020F0502020204030204" pitchFamily="34" charset="0"/>
                <a:cs typeface="Times New Roman" panose="02020603050405020304" pitchFamily="18" charset="0"/>
              </a:rPr>
              <a:t>Section for when the incorrect answer was selected.</a:t>
            </a:r>
            <a:br>
              <a:rPr lang="en-GB" sz="2800" kern="100" dirty="0">
                <a:effectLst/>
                <a:latin typeface="Calibri" panose="020F0502020204030204" pitchFamily="34" charset="0"/>
                <a:ea typeface="Calibri" panose="020F0502020204030204" pitchFamily="34" charset="0"/>
                <a:cs typeface="Times New Roman" panose="02020603050405020304" pitchFamily="18" charset="0"/>
              </a:rPr>
            </a:br>
            <a:endParaRPr lang="en-GB" sz="2800" dirty="0"/>
          </a:p>
        </p:txBody>
      </p:sp>
      <p:pic>
        <p:nvPicPr>
          <p:cNvPr id="4" name="Content Placeholder 3">
            <a:extLst>
              <a:ext uri="{FF2B5EF4-FFF2-40B4-BE49-F238E27FC236}">
                <a16:creationId xmlns:a16="http://schemas.microsoft.com/office/drawing/2014/main" id="{9E86E321-1190-319A-4F73-E06FF60CF901}"/>
              </a:ext>
            </a:extLst>
          </p:cNvPr>
          <p:cNvPicPr>
            <a:picLocks noGrp="1" noChangeAspect="1"/>
          </p:cNvPicPr>
          <p:nvPr>
            <p:ph idx="1"/>
          </p:nvPr>
        </p:nvPicPr>
        <p:blipFill>
          <a:blip r:embed="rId2"/>
          <a:stretch>
            <a:fillRect/>
          </a:stretch>
        </p:blipFill>
        <p:spPr>
          <a:xfrm>
            <a:off x="1789027" y="1372054"/>
            <a:ext cx="9975850" cy="5120820"/>
          </a:xfrm>
          <a:prstGeom prst="rect">
            <a:avLst/>
          </a:prstGeom>
        </p:spPr>
      </p:pic>
    </p:spTree>
    <p:extLst>
      <p:ext uri="{BB962C8B-B14F-4D97-AF65-F5344CB8AC3E}">
        <p14:creationId xmlns:p14="http://schemas.microsoft.com/office/powerpoint/2010/main" val="17656803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E34A4-68F0-D99E-E9AE-C821F1A273BD}"/>
              </a:ext>
            </a:extLst>
          </p:cNvPr>
          <p:cNvSpPr>
            <a:spLocks noGrp="1"/>
          </p:cNvSpPr>
          <p:nvPr>
            <p:ph type="title"/>
          </p:nvPr>
        </p:nvSpPr>
        <p:spPr/>
        <p:txBody>
          <a:bodyPr>
            <a:normAutofit fontScale="90000"/>
          </a:bodyPr>
          <a:lstStyle/>
          <a:p>
            <a:pPr marL="342900" lvl="0" indent="-342900">
              <a:lnSpc>
                <a:spcPct val="107000"/>
              </a:lnSpc>
            </a:pPr>
            <a:br>
              <a:rPr lang="en-GB" sz="3100" kern="100" dirty="0">
                <a:effectLst/>
                <a:latin typeface="Calibri" panose="020F0502020204030204" pitchFamily="34" charset="0"/>
                <a:ea typeface="Calibri" panose="020F0502020204030204" pitchFamily="34" charset="0"/>
                <a:cs typeface="Times New Roman" panose="02020603050405020304" pitchFamily="18" charset="0"/>
              </a:rPr>
            </a:br>
            <a:br>
              <a:rPr lang="en-GB" sz="3100" kern="100" dirty="0">
                <a:effectLst/>
                <a:latin typeface="Calibri" panose="020F0502020204030204" pitchFamily="34" charset="0"/>
                <a:ea typeface="Calibri" panose="020F0502020204030204" pitchFamily="34" charset="0"/>
                <a:cs typeface="Times New Roman" panose="02020603050405020304" pitchFamily="18" charset="0"/>
              </a:rPr>
            </a:br>
            <a:r>
              <a:rPr lang="en-GB" sz="3100" kern="100" dirty="0">
                <a:effectLst/>
                <a:latin typeface="Calibri" panose="020F0502020204030204" pitchFamily="34" charset="0"/>
                <a:ea typeface="Calibri" panose="020F0502020204030204" pitchFamily="34" charset="0"/>
                <a:cs typeface="Times New Roman" panose="02020603050405020304" pitchFamily="18" charset="0"/>
              </a:rPr>
              <a:t>Section for when the final question is answered correctly and unlocks the clue.  (Don’t forget to add the secret code!)</a:t>
            </a:r>
            <a:br>
              <a:rPr lang="en-GB" sz="3100" kern="100" dirty="0">
                <a:effectLst/>
                <a:latin typeface="Calibri" panose="020F0502020204030204" pitchFamily="34" charset="0"/>
                <a:ea typeface="Calibri" panose="020F0502020204030204" pitchFamily="34" charset="0"/>
                <a:cs typeface="Times New Roman" panose="02020603050405020304" pitchFamily="18" charset="0"/>
              </a:rPr>
            </a:br>
            <a:r>
              <a:rPr lang="en-GB" sz="3100" kern="100" dirty="0">
                <a:effectLst/>
                <a:latin typeface="Calibri" panose="020F0502020204030204" pitchFamily="34" charset="0"/>
                <a:ea typeface="Calibri" panose="020F0502020204030204" pitchFamily="34" charset="0"/>
                <a:cs typeface="Times New Roman" panose="02020603050405020304" pitchFamily="18" charset="0"/>
              </a:rPr>
              <a:t>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endParaRPr lang="en-GB" dirty="0"/>
          </a:p>
        </p:txBody>
      </p:sp>
      <p:pic>
        <p:nvPicPr>
          <p:cNvPr id="4" name="Content Placeholder 3">
            <a:extLst>
              <a:ext uri="{FF2B5EF4-FFF2-40B4-BE49-F238E27FC236}">
                <a16:creationId xmlns:a16="http://schemas.microsoft.com/office/drawing/2014/main" id="{7A140383-F1CE-7BE1-0081-FF8AC2590BD0}"/>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442819" y="2036180"/>
            <a:ext cx="7587006" cy="4450070"/>
          </a:xfrm>
          <a:prstGeom prst="rect">
            <a:avLst/>
          </a:prstGeom>
          <a:noFill/>
        </p:spPr>
      </p:pic>
    </p:spTree>
    <p:extLst>
      <p:ext uri="{BB962C8B-B14F-4D97-AF65-F5344CB8AC3E}">
        <p14:creationId xmlns:p14="http://schemas.microsoft.com/office/powerpoint/2010/main" val="32126888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7B5AE-314C-0830-F966-6D97CB2F082F}"/>
              </a:ext>
            </a:extLst>
          </p:cNvPr>
          <p:cNvSpPr>
            <a:spLocks noGrp="1"/>
          </p:cNvSpPr>
          <p:nvPr>
            <p:ph type="title"/>
          </p:nvPr>
        </p:nvSpPr>
        <p:spPr/>
        <p:txBody>
          <a:bodyPr>
            <a:normAutofit/>
          </a:bodyPr>
          <a:lstStyle/>
          <a:p>
            <a:r>
              <a:rPr lang="en-GB" sz="2800" kern="100" dirty="0">
                <a:effectLst/>
                <a:latin typeface="Calibri" panose="020F0502020204030204" pitchFamily="34" charset="0"/>
                <a:ea typeface="Calibri" panose="020F0502020204030204" pitchFamily="34" charset="0"/>
                <a:cs typeface="Times New Roman" panose="02020603050405020304" pitchFamily="18" charset="0"/>
              </a:rPr>
              <a:t>On Form, after you design all questions and sections, link with the “add branching” function. Branching is which section will show. </a:t>
            </a:r>
            <a:br>
              <a:rPr lang="en-GB" sz="2800" kern="100" dirty="0">
                <a:effectLst/>
                <a:latin typeface="Calibri" panose="020F0502020204030204" pitchFamily="34" charset="0"/>
                <a:ea typeface="Calibri" panose="020F0502020204030204" pitchFamily="34" charset="0"/>
                <a:cs typeface="Times New Roman" panose="02020603050405020304" pitchFamily="18" charset="0"/>
              </a:rPr>
            </a:br>
            <a:endParaRPr lang="en-GB" sz="2800" dirty="0"/>
          </a:p>
        </p:txBody>
      </p:sp>
      <p:pic>
        <p:nvPicPr>
          <p:cNvPr id="4" name="Content Placeholder 3">
            <a:extLst>
              <a:ext uri="{FF2B5EF4-FFF2-40B4-BE49-F238E27FC236}">
                <a16:creationId xmlns:a16="http://schemas.microsoft.com/office/drawing/2014/main" id="{E080C25C-89AE-66FB-BB8E-E7C588CB407B}"/>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91109" y="1690688"/>
            <a:ext cx="5366733" cy="2968254"/>
          </a:xfrm>
          <a:prstGeom prst="rect">
            <a:avLst/>
          </a:prstGeom>
          <a:noFill/>
        </p:spPr>
      </p:pic>
      <p:pic>
        <p:nvPicPr>
          <p:cNvPr id="5" name="Picture 4">
            <a:extLst>
              <a:ext uri="{FF2B5EF4-FFF2-40B4-BE49-F238E27FC236}">
                <a16:creationId xmlns:a16="http://schemas.microsoft.com/office/drawing/2014/main" id="{083BFB71-F863-70DC-E323-43FF38E7E08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0" y="2347058"/>
            <a:ext cx="5426710" cy="3825142"/>
          </a:xfrm>
          <a:prstGeom prst="rect">
            <a:avLst/>
          </a:prstGeom>
          <a:noFill/>
        </p:spPr>
      </p:pic>
    </p:spTree>
    <p:extLst>
      <p:ext uri="{BB962C8B-B14F-4D97-AF65-F5344CB8AC3E}">
        <p14:creationId xmlns:p14="http://schemas.microsoft.com/office/powerpoint/2010/main" val="21191146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81880-FF11-9575-139B-5DB89886ADE8}"/>
              </a:ext>
            </a:extLst>
          </p:cNvPr>
          <p:cNvSpPr>
            <a:spLocks noGrp="1"/>
          </p:cNvSpPr>
          <p:nvPr>
            <p:ph type="title"/>
          </p:nvPr>
        </p:nvSpPr>
        <p:spPr/>
        <p:txBody>
          <a:bodyPr/>
          <a:lstStyle/>
          <a:p>
            <a:r>
              <a:rPr lang="en-GB" sz="2800" kern="100" dirty="0">
                <a:effectLst/>
                <a:latin typeface="Calibri" panose="020F0502020204030204" pitchFamily="34" charset="0"/>
                <a:ea typeface="Calibri" panose="020F0502020204030204" pitchFamily="34" charset="0"/>
                <a:cs typeface="Times New Roman" panose="02020603050405020304" pitchFamily="18" charset="0"/>
              </a:rPr>
              <a:t>Section for unlocking the clue – branching should be “end form”.</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endParaRPr lang="en-GB" dirty="0"/>
          </a:p>
        </p:txBody>
      </p:sp>
      <p:pic>
        <p:nvPicPr>
          <p:cNvPr id="4" name="Content Placeholder 3">
            <a:extLst>
              <a:ext uri="{FF2B5EF4-FFF2-40B4-BE49-F238E27FC236}">
                <a16:creationId xmlns:a16="http://schemas.microsoft.com/office/drawing/2014/main" id="{195C9364-67B1-AFC4-5155-13C2AF5FA2F6}"/>
              </a:ext>
            </a:extLst>
          </p:cNvPr>
          <p:cNvPicPr>
            <a:picLocks noGrp="1" noChangeAspect="1"/>
          </p:cNvPicPr>
          <p:nvPr>
            <p:ph idx="1"/>
          </p:nvPr>
        </p:nvPicPr>
        <p:blipFill>
          <a:blip r:embed="rId2"/>
          <a:stretch>
            <a:fillRect/>
          </a:stretch>
        </p:blipFill>
        <p:spPr>
          <a:xfrm>
            <a:off x="2349046" y="1244600"/>
            <a:ext cx="7721723" cy="5156200"/>
          </a:xfrm>
          <a:prstGeom prst="rect">
            <a:avLst/>
          </a:prstGeom>
        </p:spPr>
      </p:pic>
    </p:spTree>
    <p:extLst>
      <p:ext uri="{BB962C8B-B14F-4D97-AF65-F5344CB8AC3E}">
        <p14:creationId xmlns:p14="http://schemas.microsoft.com/office/powerpoint/2010/main" val="21615512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B1504-855E-4C17-A354-4925D1E7B19C}"/>
              </a:ext>
            </a:extLst>
          </p:cNvPr>
          <p:cNvSpPr>
            <a:spLocks noGrp="1"/>
          </p:cNvSpPr>
          <p:nvPr>
            <p:ph type="title"/>
          </p:nvPr>
        </p:nvSpPr>
        <p:spPr>
          <a:xfrm>
            <a:off x="495300" y="447396"/>
            <a:ext cx="10515600" cy="1848130"/>
          </a:xfrm>
        </p:spPr>
        <p:txBody>
          <a:bodyPr>
            <a:noAutofit/>
          </a:bodyPr>
          <a:lstStyle/>
          <a:p>
            <a:pPr marL="342900" lvl="0" indent="-342900">
              <a:lnSpc>
                <a:spcPct val="107000"/>
              </a:lnSpc>
            </a:pPr>
            <a:r>
              <a:rPr lang="en-GB" sz="2800" kern="100" dirty="0">
                <a:latin typeface="Calibri" panose="020F0502020204030204" pitchFamily="34" charset="0"/>
                <a:ea typeface="Calibri" panose="020F0502020204030204" pitchFamily="34" charset="0"/>
                <a:cs typeface="Times New Roman" panose="02020603050405020304" pitchFamily="18" charset="0"/>
              </a:rPr>
              <a:t>    </a:t>
            </a:r>
            <a:r>
              <a:rPr lang="en-GB" sz="2400" kern="100" dirty="0">
                <a:latin typeface="Calibri" panose="020F0502020204030204" pitchFamily="34" charset="0"/>
                <a:ea typeface="Calibri" panose="020F0502020204030204" pitchFamily="34" charset="0"/>
                <a:cs typeface="Times New Roman" panose="02020603050405020304" pitchFamily="18" charset="0"/>
              </a:rPr>
              <a:t>MS Form : </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Settings to collect responses – Anyone can respond.</a:t>
            </a:r>
            <a:br>
              <a:rPr lang="en-GB" sz="2400" kern="100" dirty="0">
                <a:effectLst/>
                <a:latin typeface="Calibri" panose="020F0502020204030204" pitchFamily="34" charset="0"/>
                <a:ea typeface="Calibri" panose="020F0502020204030204" pitchFamily="34" charset="0"/>
                <a:cs typeface="Times New Roman" panose="02020603050405020304" pitchFamily="18" charset="0"/>
              </a:rPr>
            </a:b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For students to access all questions, they will initially log in with their institution log-in. </a:t>
            </a:r>
            <a:r>
              <a:rPr lang="en-GB" sz="2400" kern="100" dirty="0">
                <a:latin typeface="Calibri" panose="020F0502020204030204" pitchFamily="34" charset="0"/>
                <a:ea typeface="Calibri" panose="020F0502020204030204" pitchFamily="34" charset="0"/>
                <a:cs typeface="Times New Roman" panose="02020603050405020304" pitchFamily="18" charset="0"/>
              </a:rPr>
              <a:t>(MS Word, PPT, and PDF will require institution log-in if you wish to share documents with students.)</a:t>
            </a:r>
            <a:r>
              <a:rPr lang="en-GB" sz="2400" kern="100" dirty="0">
                <a:effectLst/>
                <a:latin typeface="Calibri" panose="020F0502020204030204" pitchFamily="34" charset="0"/>
                <a:ea typeface="Calibri" panose="020F0502020204030204" pitchFamily="34" charset="0"/>
                <a:cs typeface="Times New Roman" panose="02020603050405020304" pitchFamily="18" charset="0"/>
              </a:rPr>
              <a:t>Unless you set it up as “anyone can respond”, each time the system will ask students to log in with their institution account.</a:t>
            </a:r>
            <a:br>
              <a:rPr lang="en-GB" sz="2400" kern="100" dirty="0">
                <a:effectLst/>
                <a:latin typeface="Calibri" panose="020F0502020204030204" pitchFamily="34" charset="0"/>
                <a:ea typeface="Calibri" panose="020F0502020204030204" pitchFamily="34" charset="0"/>
                <a:cs typeface="Times New Roman" panose="02020603050405020304" pitchFamily="18" charset="0"/>
              </a:rPr>
            </a:br>
            <a:endParaRPr lang="en-GB" sz="2400" dirty="0"/>
          </a:p>
        </p:txBody>
      </p:sp>
      <p:pic>
        <p:nvPicPr>
          <p:cNvPr id="4" name="Content Placeholder 3">
            <a:extLst>
              <a:ext uri="{FF2B5EF4-FFF2-40B4-BE49-F238E27FC236}">
                <a16:creationId xmlns:a16="http://schemas.microsoft.com/office/drawing/2014/main" id="{37637D9F-7728-DAE0-C09B-2D232205B67B}"/>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95300" y="2711169"/>
            <a:ext cx="5140288" cy="3851555"/>
          </a:xfrm>
          <a:prstGeom prst="rect">
            <a:avLst/>
          </a:prstGeom>
          <a:noFill/>
        </p:spPr>
      </p:pic>
      <p:pic>
        <p:nvPicPr>
          <p:cNvPr id="5" name="Picture 4">
            <a:extLst>
              <a:ext uri="{FF2B5EF4-FFF2-40B4-BE49-F238E27FC236}">
                <a16:creationId xmlns:a16="http://schemas.microsoft.com/office/drawing/2014/main" id="{0B6BBE33-DC78-EE02-A45F-F87CE04517D7}"/>
              </a:ext>
            </a:extLst>
          </p:cNvPr>
          <p:cNvPicPr>
            <a:picLocks noChangeAspect="1"/>
          </p:cNvPicPr>
          <p:nvPr/>
        </p:nvPicPr>
        <p:blipFill>
          <a:blip r:embed="rId3"/>
          <a:stretch>
            <a:fillRect/>
          </a:stretch>
        </p:blipFill>
        <p:spPr>
          <a:xfrm>
            <a:off x="6254826" y="2711169"/>
            <a:ext cx="5289473" cy="3851555"/>
          </a:xfrm>
          <a:prstGeom prst="rect">
            <a:avLst/>
          </a:prstGeom>
        </p:spPr>
      </p:pic>
    </p:spTree>
    <p:extLst>
      <p:ext uri="{BB962C8B-B14F-4D97-AF65-F5344CB8AC3E}">
        <p14:creationId xmlns:p14="http://schemas.microsoft.com/office/powerpoint/2010/main" val="7434788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2012A-32D0-D67B-9E06-0D7DA5ECFFC2}"/>
              </a:ext>
            </a:extLst>
          </p:cNvPr>
          <p:cNvSpPr>
            <a:spLocks noGrp="1"/>
          </p:cNvSpPr>
          <p:nvPr>
            <p:ph type="title"/>
          </p:nvPr>
        </p:nvSpPr>
        <p:spPr>
          <a:xfrm>
            <a:off x="371475" y="365125"/>
            <a:ext cx="10982325" cy="1325563"/>
          </a:xfrm>
        </p:spPr>
        <p:txBody>
          <a:bodyPr>
            <a:normAutofit/>
          </a:bodyPr>
          <a:lstStyle/>
          <a:p>
            <a:r>
              <a:rPr lang="en-GB" sz="2800" kern="100" dirty="0">
                <a:effectLst/>
                <a:latin typeface="Calibri" panose="020F0502020204030204" pitchFamily="34" charset="0"/>
                <a:ea typeface="Calibri" panose="020F0502020204030204" pitchFamily="34" charset="0"/>
                <a:cs typeface="Times New Roman" panose="02020603050405020304" pitchFamily="18" charset="0"/>
              </a:rPr>
              <a:t>Copy the link and insert it on the object in PPT. You can shorten the link and insert it in PPT. </a:t>
            </a:r>
            <a:br>
              <a:rPr lang="en-GB" sz="2800" kern="100" dirty="0">
                <a:effectLst/>
                <a:latin typeface="Calibri" panose="020F0502020204030204" pitchFamily="34" charset="0"/>
                <a:ea typeface="Calibri" panose="020F0502020204030204" pitchFamily="34" charset="0"/>
                <a:cs typeface="Times New Roman" panose="02020603050405020304" pitchFamily="18" charset="0"/>
              </a:rPr>
            </a:br>
            <a:endParaRPr lang="en-GB" sz="2800" dirty="0"/>
          </a:p>
        </p:txBody>
      </p:sp>
      <p:pic>
        <p:nvPicPr>
          <p:cNvPr id="4" name="Content Placeholder 3">
            <a:extLst>
              <a:ext uri="{FF2B5EF4-FFF2-40B4-BE49-F238E27FC236}">
                <a16:creationId xmlns:a16="http://schemas.microsoft.com/office/drawing/2014/main" id="{B656E507-A295-723B-9715-5A5DB89D70BA}"/>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095548" y="1690688"/>
            <a:ext cx="8389855" cy="4944746"/>
          </a:xfrm>
          <a:prstGeom prst="rect">
            <a:avLst/>
          </a:prstGeom>
          <a:noFill/>
        </p:spPr>
      </p:pic>
    </p:spTree>
    <p:extLst>
      <p:ext uri="{BB962C8B-B14F-4D97-AF65-F5344CB8AC3E}">
        <p14:creationId xmlns:p14="http://schemas.microsoft.com/office/powerpoint/2010/main" val="13675762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94B2BC-345A-978E-7C85-7DFE42EBE36B}"/>
              </a:ext>
            </a:extLst>
          </p:cNvPr>
          <p:cNvSpPr>
            <a:spLocks noGrp="1"/>
          </p:cNvSpPr>
          <p:nvPr>
            <p:ph type="title"/>
          </p:nvPr>
        </p:nvSpPr>
        <p:spPr>
          <a:xfrm>
            <a:off x="304800" y="365125"/>
            <a:ext cx="10515600" cy="939800"/>
          </a:xfrm>
        </p:spPr>
        <p:txBody>
          <a:bodyPr>
            <a:normAutofit/>
          </a:bodyPr>
          <a:lstStyle/>
          <a:p>
            <a:r>
              <a:rPr lang="en-GB" sz="2800" b="1" kern="100" dirty="0">
                <a:effectLst/>
                <a:latin typeface="Calibri" panose="020F0502020204030204" pitchFamily="34" charset="0"/>
                <a:ea typeface="Calibri" panose="020F0502020204030204" pitchFamily="34" charset="0"/>
                <a:cs typeface="Times New Roman" panose="02020603050405020304" pitchFamily="18" charset="0"/>
              </a:rPr>
              <a:t>Step 7. Order of clue (Words or PPT)</a:t>
            </a:r>
            <a:br>
              <a:rPr lang="en-GB" sz="2800" kern="100" dirty="0">
                <a:effectLst/>
                <a:latin typeface="Calibri" panose="020F0502020204030204" pitchFamily="34" charset="0"/>
                <a:ea typeface="Calibri" panose="020F0502020204030204" pitchFamily="34" charset="0"/>
                <a:cs typeface="Times New Roman" panose="02020603050405020304" pitchFamily="18" charset="0"/>
              </a:rPr>
            </a:br>
            <a:endParaRPr lang="en-GB" sz="2800" dirty="0"/>
          </a:p>
        </p:txBody>
      </p:sp>
      <p:sp>
        <p:nvSpPr>
          <p:cNvPr id="3" name="Content Placeholder 2">
            <a:extLst>
              <a:ext uri="{FF2B5EF4-FFF2-40B4-BE49-F238E27FC236}">
                <a16:creationId xmlns:a16="http://schemas.microsoft.com/office/drawing/2014/main" id="{576FCB6C-319A-B849-39C8-1AA1DC15492C}"/>
              </a:ext>
            </a:extLst>
          </p:cNvPr>
          <p:cNvSpPr>
            <a:spLocks noGrp="1"/>
          </p:cNvSpPr>
          <p:nvPr>
            <p:ph idx="1"/>
          </p:nvPr>
        </p:nvSpPr>
        <p:spPr>
          <a:xfrm>
            <a:off x="485775" y="1235075"/>
            <a:ext cx="10515600" cy="3859742"/>
          </a:xfrm>
        </p:spPr>
        <p:txBody>
          <a:bodyPr/>
          <a:lstStyle/>
          <a:p>
            <a:pPr marL="342900" lvl="0" indent="-342900">
              <a:lnSpc>
                <a:spcPct val="107000"/>
              </a:lnSpc>
              <a:buFont typeface="+mj-lt"/>
              <a:buAutoNum type="arabicPeriod"/>
            </a:pP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This is to tell students the order of clues for secret code. </a:t>
            </a:r>
          </a:p>
          <a:p>
            <a:pPr marL="342900" lvl="0" indent="-342900">
              <a:lnSpc>
                <a:spcPct val="107000"/>
              </a:lnSpc>
              <a:buFont typeface="+mj-lt"/>
              <a:buAutoNum type="arabicPeriod"/>
            </a:pP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Make sure you “share” with players and restrict to only “View”.</a:t>
            </a:r>
          </a:p>
          <a:p>
            <a:pPr marL="342900" lvl="0" indent="-342900">
              <a:lnSpc>
                <a:spcPct val="107000"/>
              </a:lnSpc>
              <a:spcAft>
                <a:spcPts val="800"/>
              </a:spcAft>
              <a:buFont typeface="+mj-lt"/>
              <a:buAutoNum type="arabicPeriod"/>
            </a:pP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Insert the link on the object in the PPT.</a:t>
            </a:r>
          </a:p>
          <a:p>
            <a:endParaRPr lang="en-GB" dirty="0"/>
          </a:p>
        </p:txBody>
      </p:sp>
      <p:pic>
        <p:nvPicPr>
          <p:cNvPr id="4" name="Picture 3">
            <a:extLst>
              <a:ext uri="{FF2B5EF4-FFF2-40B4-BE49-F238E27FC236}">
                <a16:creationId xmlns:a16="http://schemas.microsoft.com/office/drawing/2014/main" id="{C8FBC011-146D-2AEF-C2E6-34B39D3A55D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2900573"/>
            <a:ext cx="3562350" cy="2862051"/>
          </a:xfrm>
          <a:prstGeom prst="rect">
            <a:avLst/>
          </a:prstGeom>
          <a:noFill/>
        </p:spPr>
      </p:pic>
      <p:pic>
        <p:nvPicPr>
          <p:cNvPr id="5" name="Picture 4">
            <a:extLst>
              <a:ext uri="{FF2B5EF4-FFF2-40B4-BE49-F238E27FC236}">
                <a16:creationId xmlns:a16="http://schemas.microsoft.com/office/drawing/2014/main" id="{5EA495AE-9934-F8AF-D955-5D6799FC15C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91012" y="2900573"/>
            <a:ext cx="3609975" cy="2862051"/>
          </a:xfrm>
          <a:prstGeom prst="rect">
            <a:avLst/>
          </a:prstGeom>
          <a:noFill/>
        </p:spPr>
      </p:pic>
      <p:pic>
        <p:nvPicPr>
          <p:cNvPr id="6" name="Picture 5">
            <a:extLst>
              <a:ext uri="{FF2B5EF4-FFF2-40B4-BE49-F238E27FC236}">
                <a16:creationId xmlns:a16="http://schemas.microsoft.com/office/drawing/2014/main" id="{3B15FD49-8C9A-BCE1-3DAB-844DE05C84C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24852" y="1924050"/>
            <a:ext cx="3667125" cy="4130675"/>
          </a:xfrm>
          <a:prstGeom prst="rect">
            <a:avLst/>
          </a:prstGeom>
          <a:noFill/>
        </p:spPr>
      </p:pic>
    </p:spTree>
    <p:extLst>
      <p:ext uri="{BB962C8B-B14F-4D97-AF65-F5344CB8AC3E}">
        <p14:creationId xmlns:p14="http://schemas.microsoft.com/office/powerpoint/2010/main" val="1897840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DC51A-9FD2-930A-6447-610800BCC787}"/>
              </a:ext>
            </a:extLst>
          </p:cNvPr>
          <p:cNvSpPr>
            <a:spLocks noGrp="1"/>
          </p:cNvSpPr>
          <p:nvPr>
            <p:ph type="title"/>
          </p:nvPr>
        </p:nvSpPr>
        <p:spPr/>
        <p:txBody>
          <a:bodyPr/>
          <a:lstStyle/>
          <a:p>
            <a:r>
              <a:rPr lang="en-GB" dirty="0"/>
              <a:t>Why MS Office?</a:t>
            </a:r>
          </a:p>
        </p:txBody>
      </p:sp>
      <p:sp>
        <p:nvSpPr>
          <p:cNvPr id="3" name="Content Placeholder 2">
            <a:extLst>
              <a:ext uri="{FF2B5EF4-FFF2-40B4-BE49-F238E27FC236}">
                <a16:creationId xmlns:a16="http://schemas.microsoft.com/office/drawing/2014/main" id="{E416FF63-D8D6-B7A6-48A7-30C054EDE1FA}"/>
              </a:ext>
            </a:extLst>
          </p:cNvPr>
          <p:cNvSpPr>
            <a:spLocks noGrp="1"/>
          </p:cNvSpPr>
          <p:nvPr>
            <p:ph idx="1"/>
          </p:nvPr>
        </p:nvSpPr>
        <p:spPr>
          <a:xfrm>
            <a:off x="838200" y="1524000"/>
            <a:ext cx="10515600" cy="4161367"/>
          </a:xfrm>
        </p:spPr>
        <p:txBody>
          <a:bodyPr/>
          <a:lstStyle/>
          <a:p>
            <a:r>
              <a:rPr lang="en-GB" dirty="0"/>
              <a:t>Most of UK HEs use Office365 – SharePoint, MS Office, Outlook.</a:t>
            </a:r>
          </a:p>
          <a:p>
            <a:endParaRPr lang="en-GB" dirty="0"/>
          </a:p>
          <a:p>
            <a:r>
              <a:rPr lang="en-GB" dirty="0"/>
              <a:t>Students and staff in one institution have access to the institution’s Office 365.</a:t>
            </a:r>
          </a:p>
          <a:p>
            <a:endParaRPr lang="en-GB" dirty="0"/>
          </a:p>
          <a:p>
            <a:r>
              <a:rPr lang="en-GB" dirty="0"/>
              <a:t>Different ways to use MS Office to design fun and easy </a:t>
            </a:r>
            <a:r>
              <a:rPr lang="en-GB" dirty="0" err="1"/>
              <a:t>Escaperoom</a:t>
            </a:r>
            <a:r>
              <a:rPr lang="en-GB" dirty="0"/>
              <a:t> but this guideline focuses on how to use MS Forms, PowerPoint and Word. </a:t>
            </a:r>
          </a:p>
        </p:txBody>
      </p:sp>
    </p:spTree>
    <p:extLst>
      <p:ext uri="{BB962C8B-B14F-4D97-AF65-F5344CB8AC3E}">
        <p14:creationId xmlns:p14="http://schemas.microsoft.com/office/powerpoint/2010/main" val="36444993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4CF4C6-B751-85C0-A186-01D350CBAB48}"/>
              </a:ext>
            </a:extLst>
          </p:cNvPr>
          <p:cNvSpPr>
            <a:spLocks noGrp="1"/>
          </p:cNvSpPr>
          <p:nvPr>
            <p:ph type="title"/>
          </p:nvPr>
        </p:nvSpPr>
        <p:spPr/>
        <p:txBody>
          <a:bodyPr>
            <a:normAutofit/>
          </a:bodyPr>
          <a:lstStyle/>
          <a:p>
            <a:r>
              <a:rPr lang="en-GB" sz="2800" b="1" kern="100" dirty="0">
                <a:effectLst/>
                <a:latin typeface="Calibri" panose="020F0502020204030204" pitchFamily="34" charset="0"/>
                <a:ea typeface="Calibri" panose="020F0502020204030204" pitchFamily="34" charset="0"/>
                <a:cs typeface="Times New Roman" panose="02020603050405020304" pitchFamily="18" charset="0"/>
              </a:rPr>
              <a:t>Step 8. Unlock the room </a:t>
            </a:r>
            <a:br>
              <a:rPr lang="en-GB" sz="2800" b="1" kern="100" dirty="0">
                <a:effectLst/>
                <a:latin typeface="Calibri" panose="020F0502020204030204" pitchFamily="34" charset="0"/>
                <a:ea typeface="Calibri" panose="020F0502020204030204" pitchFamily="34" charset="0"/>
                <a:cs typeface="Times New Roman" panose="02020603050405020304" pitchFamily="18" charset="0"/>
              </a:rPr>
            </a:br>
            <a:endParaRPr lang="en-GB" sz="2800" b="1" dirty="0"/>
          </a:p>
        </p:txBody>
      </p:sp>
      <p:sp>
        <p:nvSpPr>
          <p:cNvPr id="3" name="Content Placeholder 2">
            <a:extLst>
              <a:ext uri="{FF2B5EF4-FFF2-40B4-BE49-F238E27FC236}">
                <a16:creationId xmlns:a16="http://schemas.microsoft.com/office/drawing/2014/main" id="{7C2C1B76-49CB-E1ED-FE19-7B4FFB91457F}"/>
              </a:ext>
            </a:extLst>
          </p:cNvPr>
          <p:cNvSpPr>
            <a:spLocks noGrp="1"/>
          </p:cNvSpPr>
          <p:nvPr>
            <p:ph idx="1"/>
          </p:nvPr>
        </p:nvSpPr>
        <p:spPr/>
        <p:txBody>
          <a:bodyPr/>
          <a:lstStyle/>
          <a:p>
            <a:pPr marL="342900" lvl="0" indent="-342900">
              <a:lnSpc>
                <a:spcPct val="107000"/>
              </a:lnSpc>
              <a:buFont typeface="+mj-lt"/>
              <a:buAutoNum type="arabicPeriod"/>
            </a:pPr>
            <a:r>
              <a:rPr lang="en-GB" sz="2200" kern="100" dirty="0">
                <a:effectLst/>
                <a:latin typeface="Calibri" panose="020F0502020204030204" pitchFamily="34" charset="0"/>
                <a:ea typeface="Calibri" panose="020F0502020204030204" pitchFamily="34" charset="0"/>
                <a:cs typeface="Times New Roman" panose="02020603050405020304" pitchFamily="18" charset="0"/>
              </a:rPr>
              <a:t>You have already planned the object to unlock the room on PPT. (for example, door key) If you haven’t, don’t forget to add the object on the slide.</a:t>
            </a:r>
          </a:p>
          <a:p>
            <a:pPr marL="342900" lvl="0" indent="-342900">
              <a:lnSpc>
                <a:spcPct val="107000"/>
              </a:lnSpc>
              <a:buFont typeface="+mj-lt"/>
              <a:buAutoNum type="arabicPeriod"/>
            </a:pPr>
            <a:r>
              <a:rPr lang="en-GB" sz="2200" kern="100" dirty="0">
                <a:effectLst/>
                <a:latin typeface="Calibri" panose="020F0502020204030204" pitchFamily="34" charset="0"/>
                <a:ea typeface="Calibri" panose="020F0502020204030204" pitchFamily="34" charset="0"/>
                <a:cs typeface="Times New Roman" panose="02020603050405020304" pitchFamily="18" charset="0"/>
              </a:rPr>
              <a:t>Design what you want students to see when they unlock the room – Words or PDF as you will need to password protect the document. </a:t>
            </a:r>
          </a:p>
          <a:p>
            <a:pPr marL="342900" lvl="0" indent="-342900">
              <a:lnSpc>
                <a:spcPct val="107000"/>
              </a:lnSpc>
              <a:buFont typeface="+mj-lt"/>
              <a:buAutoNum type="arabicPeriod"/>
            </a:pPr>
            <a:r>
              <a:rPr lang="en-GB" sz="2200" kern="100" dirty="0">
                <a:effectLst/>
                <a:latin typeface="Calibri" panose="020F0502020204030204" pitchFamily="34" charset="0"/>
                <a:ea typeface="Calibri" panose="020F0502020204030204" pitchFamily="34" charset="0"/>
                <a:cs typeface="Times New Roman" panose="02020603050405020304" pitchFamily="18" charset="0"/>
              </a:rPr>
              <a:t>Password Protection with your secret code.</a:t>
            </a:r>
          </a:p>
          <a:p>
            <a:pPr marL="342900" lvl="0" indent="-342900">
              <a:lnSpc>
                <a:spcPct val="107000"/>
              </a:lnSpc>
              <a:spcAft>
                <a:spcPts val="800"/>
              </a:spcAft>
              <a:buFont typeface="+mj-lt"/>
              <a:buAutoNum type="arabicPeriod"/>
            </a:pPr>
            <a:r>
              <a:rPr lang="en-GB" sz="2200" kern="100" dirty="0">
                <a:effectLst/>
                <a:latin typeface="Calibri" panose="020F0502020204030204" pitchFamily="34" charset="0"/>
                <a:ea typeface="Calibri" panose="020F0502020204030204" pitchFamily="34" charset="0"/>
                <a:cs typeface="Times New Roman" panose="02020603050405020304" pitchFamily="18" charset="0"/>
              </a:rPr>
              <a:t>Insert the link on the object in the PPT. </a:t>
            </a:r>
          </a:p>
          <a:p>
            <a:endParaRPr lang="en-GB" dirty="0"/>
          </a:p>
        </p:txBody>
      </p:sp>
    </p:spTree>
    <p:extLst>
      <p:ext uri="{BB962C8B-B14F-4D97-AF65-F5344CB8AC3E}">
        <p14:creationId xmlns:p14="http://schemas.microsoft.com/office/powerpoint/2010/main" val="33523471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E8B7B-B29F-1F14-540B-D0E247F20B71}"/>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E188087D-2A0D-CD07-2196-91B3336F31E0}"/>
              </a:ext>
            </a:extLst>
          </p:cNvPr>
          <p:cNvSpPr>
            <a:spLocks noGrp="1"/>
          </p:cNvSpPr>
          <p:nvPr>
            <p:ph idx="1"/>
          </p:nvPr>
        </p:nvSpPr>
        <p:spPr/>
        <p:txBody>
          <a:bodyPr/>
          <a:lstStyle/>
          <a:p>
            <a:pPr marL="0" indent="0">
              <a:lnSpc>
                <a:spcPct val="107000"/>
              </a:lnSpc>
              <a:spcAft>
                <a:spcPts val="800"/>
              </a:spcAft>
              <a:buNone/>
            </a:pPr>
            <a:r>
              <a:rPr lang="en-GB" b="1" kern="100" dirty="0">
                <a:effectLst/>
                <a:latin typeface="Calibri" panose="020F0502020204030204" pitchFamily="34" charset="0"/>
                <a:ea typeface="Calibri" panose="020F0502020204030204" pitchFamily="34" charset="0"/>
                <a:cs typeface="Times New Roman" panose="02020603050405020304" pitchFamily="18" charset="0"/>
              </a:rPr>
              <a:t>Step 9. Check whether all links are working and ask someone to try!</a:t>
            </a:r>
          </a:p>
          <a:p>
            <a:pPr marL="0" indent="0">
              <a:lnSpc>
                <a:spcPct val="107000"/>
              </a:lnSpc>
              <a:spcAft>
                <a:spcPts val="800"/>
              </a:spcAft>
              <a:buNone/>
            </a:pPr>
            <a:endParaRPr lang="en-GB" b="1"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en-GB" b="1" kern="100" dirty="0">
                <a:effectLst/>
                <a:latin typeface="Calibri" panose="020F0502020204030204" pitchFamily="34" charset="0"/>
                <a:ea typeface="Calibri" panose="020F0502020204030204" pitchFamily="34" charset="0"/>
                <a:cs typeface="Times New Roman" panose="02020603050405020304" pitchFamily="18" charset="0"/>
              </a:rPr>
              <a:t>Step 10. </a:t>
            </a:r>
            <a:r>
              <a:rPr lang="en-GB" b="1"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Save it as Power Point Show </a:t>
            </a:r>
            <a:r>
              <a:rPr lang="en-GB" b="1" kern="100" dirty="0">
                <a:effectLst/>
                <a:latin typeface="Calibri" panose="020F0502020204030204" pitchFamily="34" charset="0"/>
                <a:ea typeface="Calibri" panose="020F0502020204030204" pitchFamily="34" charset="0"/>
                <a:cs typeface="Times New Roman" panose="02020603050405020304" pitchFamily="18" charset="0"/>
              </a:rPr>
              <a:t>and ask someone to try again. </a:t>
            </a:r>
          </a:p>
          <a:p>
            <a:endParaRPr lang="en-GB" dirty="0"/>
          </a:p>
        </p:txBody>
      </p:sp>
    </p:spTree>
    <p:extLst>
      <p:ext uri="{BB962C8B-B14F-4D97-AF65-F5344CB8AC3E}">
        <p14:creationId xmlns:p14="http://schemas.microsoft.com/office/powerpoint/2010/main" val="10185600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D79D2-7DFF-C209-3155-BA32B6037563}"/>
              </a:ext>
            </a:extLst>
          </p:cNvPr>
          <p:cNvSpPr>
            <a:spLocks noGrp="1"/>
          </p:cNvSpPr>
          <p:nvPr>
            <p:ph type="title"/>
          </p:nvPr>
        </p:nvSpPr>
        <p:spPr>
          <a:xfrm>
            <a:off x="914400" y="2103437"/>
            <a:ext cx="10515600" cy="1325563"/>
          </a:xfrm>
        </p:spPr>
        <p:txBody>
          <a:bodyPr>
            <a:normAutofit fontScale="90000"/>
          </a:bodyPr>
          <a:lstStyle/>
          <a:p>
            <a:r>
              <a:rPr lang="en-GB" dirty="0"/>
              <a:t>If you have any questions, please contact me at   </a:t>
            </a:r>
            <a:br>
              <a:rPr lang="en-GB" dirty="0"/>
            </a:br>
            <a:r>
              <a:rPr lang="en-GB" dirty="0">
                <a:hlinkClick r:id="rId2"/>
              </a:rPr>
              <a:t>jenniferpark@bpp.com</a:t>
            </a:r>
            <a:br>
              <a:rPr lang="en-GB" dirty="0"/>
            </a:br>
            <a:br>
              <a:rPr lang="en-GB" dirty="0"/>
            </a:br>
            <a:endParaRPr lang="en-GB" dirty="0"/>
          </a:p>
        </p:txBody>
      </p:sp>
    </p:spTree>
    <p:extLst>
      <p:ext uri="{BB962C8B-B14F-4D97-AF65-F5344CB8AC3E}">
        <p14:creationId xmlns:p14="http://schemas.microsoft.com/office/powerpoint/2010/main" val="15243827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19BA3-29EB-F819-397B-3D9304BBA97A}"/>
              </a:ext>
            </a:extLst>
          </p:cNvPr>
          <p:cNvSpPr>
            <a:spLocks noGrp="1"/>
          </p:cNvSpPr>
          <p:nvPr>
            <p:ph type="title"/>
          </p:nvPr>
        </p:nvSpPr>
        <p:spPr/>
        <p:txBody>
          <a:bodyPr>
            <a:normAutofit/>
          </a:bodyPr>
          <a:lstStyle/>
          <a:p>
            <a:pPr algn="ctr"/>
            <a:r>
              <a:rPr lang="en-GB" sz="5000" dirty="0"/>
              <a:t>Please remember! </a:t>
            </a:r>
          </a:p>
        </p:txBody>
      </p:sp>
      <p:sp>
        <p:nvSpPr>
          <p:cNvPr id="3" name="Content Placeholder 2">
            <a:extLst>
              <a:ext uri="{FF2B5EF4-FFF2-40B4-BE49-F238E27FC236}">
                <a16:creationId xmlns:a16="http://schemas.microsoft.com/office/drawing/2014/main" id="{418D14C8-06D3-015E-2592-D419F0036183}"/>
              </a:ext>
            </a:extLst>
          </p:cNvPr>
          <p:cNvSpPr>
            <a:spLocks noGrp="1"/>
          </p:cNvSpPr>
          <p:nvPr>
            <p:ph idx="1"/>
          </p:nvPr>
        </p:nvSpPr>
        <p:spPr/>
        <p:txBody>
          <a:bodyPr/>
          <a:lstStyle/>
          <a:p>
            <a:pPr marL="0" indent="0" algn="ctr">
              <a:buNone/>
            </a:pPr>
            <a:endParaRPr lang="en-GB" sz="4000" i="1"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ctr">
              <a:buNone/>
            </a:pPr>
            <a:r>
              <a:rPr lang="en-GB" sz="4000" i="1" kern="100" dirty="0">
                <a:effectLst/>
                <a:latin typeface="Calibri" panose="020F0502020204030204" pitchFamily="34" charset="0"/>
                <a:ea typeface="Calibri" panose="020F0502020204030204" pitchFamily="34" charset="0"/>
                <a:cs typeface="Times New Roman" panose="02020603050405020304" pitchFamily="18" charset="0"/>
              </a:rPr>
              <a:t>All files should be saved in One Drive NOT your personal folder on your laptop.</a:t>
            </a:r>
            <a:endParaRPr lang="en-GB" sz="40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3859610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A47B2-824A-C0B6-ED03-3DD460B834BF}"/>
              </a:ext>
            </a:extLst>
          </p:cNvPr>
          <p:cNvSpPr>
            <a:spLocks noGrp="1"/>
          </p:cNvSpPr>
          <p:nvPr>
            <p:ph type="title"/>
          </p:nvPr>
        </p:nvSpPr>
        <p:spPr>
          <a:xfrm>
            <a:off x="289560" y="273686"/>
            <a:ext cx="10515600" cy="807508"/>
          </a:xfrm>
        </p:spPr>
        <p:txBody>
          <a:bodyPr/>
          <a:lstStyle/>
          <a:p>
            <a:r>
              <a:rPr lang="en-GB" dirty="0"/>
              <a:t>Steps to design </a:t>
            </a:r>
            <a:r>
              <a:rPr lang="en-GB" dirty="0" err="1"/>
              <a:t>Escaperoom</a:t>
            </a:r>
            <a:endParaRPr lang="en-GB" dirty="0"/>
          </a:p>
        </p:txBody>
      </p:sp>
      <p:sp>
        <p:nvSpPr>
          <p:cNvPr id="3" name="Content Placeholder 2">
            <a:extLst>
              <a:ext uri="{FF2B5EF4-FFF2-40B4-BE49-F238E27FC236}">
                <a16:creationId xmlns:a16="http://schemas.microsoft.com/office/drawing/2014/main" id="{78A3BF5A-6C85-12EA-877B-5F405BF00CEC}"/>
              </a:ext>
            </a:extLst>
          </p:cNvPr>
          <p:cNvSpPr>
            <a:spLocks noGrp="1"/>
          </p:cNvSpPr>
          <p:nvPr>
            <p:ph idx="1"/>
          </p:nvPr>
        </p:nvSpPr>
        <p:spPr>
          <a:xfrm>
            <a:off x="1798320" y="1249680"/>
            <a:ext cx="9555480" cy="5262880"/>
          </a:xfrm>
        </p:spPr>
        <p:txBody>
          <a:bodyPr>
            <a:normAutofit fontScale="25000" lnSpcReduction="20000"/>
          </a:bodyPr>
          <a:lstStyle/>
          <a:p>
            <a:pPr>
              <a:lnSpc>
                <a:spcPct val="107000"/>
              </a:lnSpc>
              <a:spcAft>
                <a:spcPts val="800"/>
              </a:spcAft>
            </a:pPr>
            <a:r>
              <a:rPr lang="en-US" sz="8000" dirty="0">
                <a:latin typeface="Calibri" panose="020F0502020204030204" pitchFamily="34" charset="0"/>
                <a:cs typeface="Calibri" panose="020F0502020204030204" pitchFamily="34" charset="0"/>
              </a:rPr>
              <a:t>Step 1. Plan  (MS Word)</a:t>
            </a:r>
          </a:p>
          <a:p>
            <a:pPr>
              <a:lnSpc>
                <a:spcPct val="107000"/>
              </a:lnSpc>
              <a:spcAft>
                <a:spcPts val="800"/>
              </a:spcAft>
            </a:pPr>
            <a:r>
              <a:rPr lang="en-GB" sz="8000" kern="100" dirty="0">
                <a:effectLst/>
                <a:latin typeface="Calibri" panose="020F0502020204030204" pitchFamily="34" charset="0"/>
                <a:ea typeface="Calibri" panose="020F0502020204030204" pitchFamily="34" charset="0"/>
                <a:cs typeface="Times New Roman" panose="02020603050405020304" pitchFamily="18" charset="0"/>
              </a:rPr>
              <a:t>Step 2. Set up Questions for each clue (MS Word)</a:t>
            </a:r>
          </a:p>
          <a:p>
            <a:pPr>
              <a:lnSpc>
                <a:spcPct val="107000"/>
              </a:lnSpc>
              <a:spcAft>
                <a:spcPts val="800"/>
              </a:spcAft>
            </a:pPr>
            <a:r>
              <a:rPr lang="en-GB" sz="8000" kern="100" dirty="0">
                <a:effectLst/>
                <a:latin typeface="Calibri" panose="020F0502020204030204" pitchFamily="34" charset="0"/>
                <a:ea typeface="Calibri" panose="020F0502020204030204" pitchFamily="34" charset="0"/>
                <a:cs typeface="Times New Roman" panose="02020603050405020304" pitchFamily="18" charset="0"/>
              </a:rPr>
              <a:t>Step 3. Images: use stock images</a:t>
            </a:r>
          </a:p>
          <a:p>
            <a:pPr>
              <a:lnSpc>
                <a:spcPct val="107000"/>
              </a:lnSpc>
              <a:spcAft>
                <a:spcPts val="800"/>
              </a:spcAft>
            </a:pPr>
            <a:r>
              <a:rPr lang="en-GB" sz="8000" dirty="0">
                <a:effectLst/>
                <a:latin typeface="Calibri" panose="020F0502020204030204" pitchFamily="34" charset="0"/>
                <a:ea typeface="Calibri" panose="020F0502020204030204" pitchFamily="34" charset="0"/>
                <a:cs typeface="Times New Roman" panose="02020603050405020304" pitchFamily="18" charset="0"/>
              </a:rPr>
              <a:t>Step 4. Escape room design (PPT)</a:t>
            </a:r>
          </a:p>
          <a:p>
            <a:pPr>
              <a:lnSpc>
                <a:spcPct val="107000"/>
              </a:lnSpc>
              <a:spcAft>
                <a:spcPts val="800"/>
              </a:spcAft>
            </a:pPr>
            <a:r>
              <a:rPr lang="en-GB" sz="8000" kern="100" dirty="0">
                <a:effectLst/>
                <a:latin typeface="Calibri" panose="020F0502020204030204" pitchFamily="34" charset="0"/>
                <a:ea typeface="Calibri" panose="020F0502020204030204" pitchFamily="34" charset="0"/>
                <a:cs typeface="Times New Roman" panose="02020603050405020304" pitchFamily="18" charset="0"/>
              </a:rPr>
              <a:t>Step 5. Add clue objects on PPT slide. (PPT)</a:t>
            </a:r>
          </a:p>
          <a:p>
            <a:pPr>
              <a:lnSpc>
                <a:spcPct val="107000"/>
              </a:lnSpc>
              <a:spcAft>
                <a:spcPts val="800"/>
              </a:spcAft>
            </a:pPr>
            <a:r>
              <a:rPr lang="en-GB" sz="8000" kern="100" dirty="0">
                <a:effectLst/>
                <a:latin typeface="Calibri" panose="020F0502020204030204" pitchFamily="34" charset="0"/>
                <a:ea typeface="Calibri" panose="020F0502020204030204" pitchFamily="34" charset="0"/>
                <a:cs typeface="Times New Roman" panose="02020603050405020304" pitchFamily="18" charset="0"/>
              </a:rPr>
              <a:t>Step 6. Questions to unlock each clue (</a:t>
            </a:r>
            <a:r>
              <a:rPr lang="en-GB" sz="8000" kern="100" dirty="0">
                <a:latin typeface="Calibri" panose="020F0502020204030204" pitchFamily="34" charset="0"/>
                <a:ea typeface="Calibri" panose="020F0502020204030204" pitchFamily="34" charset="0"/>
                <a:cs typeface="Times New Roman" panose="02020603050405020304" pitchFamily="18" charset="0"/>
              </a:rPr>
              <a:t>MS </a:t>
            </a:r>
            <a:r>
              <a:rPr lang="en-GB" sz="8000" kern="100" dirty="0">
                <a:effectLst/>
                <a:latin typeface="Calibri" panose="020F0502020204030204" pitchFamily="34" charset="0"/>
                <a:ea typeface="Calibri" panose="020F0502020204030204" pitchFamily="34" charset="0"/>
                <a:cs typeface="Times New Roman" panose="02020603050405020304" pitchFamily="18" charset="0"/>
              </a:rPr>
              <a:t>Forms)</a:t>
            </a:r>
          </a:p>
          <a:p>
            <a:pPr>
              <a:lnSpc>
                <a:spcPct val="107000"/>
              </a:lnSpc>
              <a:spcAft>
                <a:spcPts val="800"/>
              </a:spcAft>
            </a:pPr>
            <a:r>
              <a:rPr lang="en-GB" sz="8000" kern="100" dirty="0">
                <a:effectLst/>
                <a:latin typeface="Calibri" panose="020F0502020204030204" pitchFamily="34" charset="0"/>
                <a:ea typeface="Calibri" panose="020F0502020204030204" pitchFamily="34" charset="0"/>
                <a:cs typeface="Times New Roman" panose="02020603050405020304" pitchFamily="18" charset="0"/>
              </a:rPr>
              <a:t>Step 7. Order of clue (Word or PPT)</a:t>
            </a:r>
          </a:p>
          <a:p>
            <a:pPr>
              <a:lnSpc>
                <a:spcPct val="107000"/>
              </a:lnSpc>
              <a:spcAft>
                <a:spcPts val="800"/>
              </a:spcAft>
            </a:pPr>
            <a:r>
              <a:rPr lang="en-GB" sz="8000" kern="100" dirty="0">
                <a:effectLst/>
                <a:latin typeface="Calibri" panose="020F0502020204030204" pitchFamily="34" charset="0"/>
                <a:ea typeface="Calibri" panose="020F0502020204030204" pitchFamily="34" charset="0"/>
                <a:cs typeface="Times New Roman" panose="02020603050405020304" pitchFamily="18" charset="0"/>
              </a:rPr>
              <a:t>Step 8. Unlock the room (PPT and Word/PDF)</a:t>
            </a:r>
          </a:p>
          <a:p>
            <a:pPr>
              <a:lnSpc>
                <a:spcPct val="107000"/>
              </a:lnSpc>
              <a:spcAft>
                <a:spcPts val="800"/>
              </a:spcAft>
            </a:pPr>
            <a:r>
              <a:rPr lang="en-GB" sz="8000" kern="100" dirty="0">
                <a:effectLst/>
                <a:latin typeface="Calibri" panose="020F0502020204030204" pitchFamily="34" charset="0"/>
                <a:ea typeface="Calibri" panose="020F0502020204030204" pitchFamily="34" charset="0"/>
                <a:cs typeface="Times New Roman" panose="02020603050405020304" pitchFamily="18" charset="0"/>
              </a:rPr>
              <a:t>Step 9. Check whether all links are working and ask someone to try!</a:t>
            </a:r>
          </a:p>
          <a:p>
            <a:pPr>
              <a:lnSpc>
                <a:spcPct val="107000"/>
              </a:lnSpc>
              <a:spcAft>
                <a:spcPts val="800"/>
              </a:spcAft>
            </a:pPr>
            <a:r>
              <a:rPr lang="en-GB" sz="8000" kern="100" dirty="0">
                <a:effectLst/>
                <a:latin typeface="Calibri" panose="020F0502020204030204" pitchFamily="34" charset="0"/>
                <a:ea typeface="Calibri" panose="020F0502020204030204" pitchFamily="34" charset="0"/>
                <a:cs typeface="Times New Roman" panose="02020603050405020304" pitchFamily="18" charset="0"/>
              </a:rPr>
              <a:t>Step 10. Save it as </a:t>
            </a:r>
            <a:r>
              <a:rPr lang="en-GB" sz="8000" b="1"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Power Point Show </a:t>
            </a:r>
            <a:r>
              <a:rPr lang="en-GB" sz="8000" kern="100" dirty="0">
                <a:effectLst/>
                <a:latin typeface="Calibri" panose="020F0502020204030204" pitchFamily="34" charset="0"/>
                <a:ea typeface="Calibri" panose="020F0502020204030204" pitchFamily="34" charset="0"/>
                <a:cs typeface="Times New Roman" panose="02020603050405020304" pitchFamily="18" charset="0"/>
              </a:rPr>
              <a:t>and ask someone to try again. </a:t>
            </a:r>
          </a:p>
          <a:p>
            <a:endParaRPr lang="en-GB" dirty="0"/>
          </a:p>
        </p:txBody>
      </p:sp>
    </p:spTree>
    <p:extLst>
      <p:ext uri="{BB962C8B-B14F-4D97-AF65-F5344CB8AC3E}">
        <p14:creationId xmlns:p14="http://schemas.microsoft.com/office/powerpoint/2010/main" val="37141043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7FC22B83-53AC-410A-E1D1-338762B79304}"/>
              </a:ext>
            </a:extLst>
          </p:cNvPr>
          <p:cNvSpPr>
            <a:spLocks noGrp="1"/>
          </p:cNvSpPr>
          <p:nvPr>
            <p:ph idx="1"/>
          </p:nvPr>
        </p:nvSpPr>
        <p:spPr>
          <a:xfrm>
            <a:off x="838200" y="415925"/>
            <a:ext cx="10515600" cy="5268913"/>
          </a:xfrm>
        </p:spPr>
        <p:txBody>
          <a:bodyPr/>
          <a:lstStyle/>
          <a:p>
            <a:pPr marL="0" indent="0">
              <a:buNone/>
            </a:pPr>
            <a:r>
              <a:rPr lang="en-US" sz="3000" b="1" dirty="0">
                <a:latin typeface="Calibri" panose="020F0502020204030204" pitchFamily="34" charset="0"/>
                <a:cs typeface="Calibri" panose="020F0502020204030204" pitchFamily="34" charset="0"/>
              </a:rPr>
              <a:t>Step 1. Plan  (MS Word)</a:t>
            </a:r>
          </a:p>
          <a:p>
            <a:pPr marL="0" indent="0">
              <a:buNone/>
            </a:pPr>
            <a:endParaRPr lang="en-US" dirty="0">
              <a:latin typeface="Calibri" panose="020F0502020204030204" pitchFamily="34" charset="0"/>
              <a:cs typeface="Calibri" panose="020F0502020204030204" pitchFamily="34" charset="0"/>
            </a:endParaRPr>
          </a:p>
          <a:p>
            <a:pPr marL="0" indent="0">
              <a:buNone/>
            </a:pPr>
            <a:r>
              <a:rPr lang="en-US" dirty="0">
                <a:latin typeface="Calibri" panose="020F0502020204030204" pitchFamily="34" charset="0"/>
                <a:cs typeface="Calibri" panose="020F0502020204030204" pitchFamily="34" charset="0"/>
              </a:rPr>
              <a:t>1.	How many clues? – Number of clues = number of forms </a:t>
            </a:r>
          </a:p>
          <a:p>
            <a:pPr marL="0" indent="0">
              <a:buNone/>
            </a:pPr>
            <a:r>
              <a:rPr lang="en-US" dirty="0">
                <a:latin typeface="Calibri" panose="020F0502020204030204" pitchFamily="34" charset="0"/>
                <a:cs typeface="Calibri" panose="020F0502020204030204" pitchFamily="34" charset="0"/>
              </a:rPr>
              <a:t>For example, if this is for the revision class, maybe 8 clues = 8 topics</a:t>
            </a:r>
          </a:p>
          <a:p>
            <a:pPr marL="0" indent="0">
              <a:buNone/>
            </a:pPr>
            <a:endParaRPr lang="en-US" dirty="0">
              <a:latin typeface="Calibri" panose="020F0502020204030204" pitchFamily="34" charset="0"/>
              <a:cs typeface="Calibri" panose="020F0502020204030204" pitchFamily="34" charset="0"/>
            </a:endParaRPr>
          </a:p>
          <a:p>
            <a:pPr marL="514350" indent="-514350">
              <a:buAutoNum type="arabicPeriod" startAt="2"/>
            </a:pPr>
            <a:r>
              <a:rPr lang="en-US" dirty="0">
                <a:latin typeface="Calibri" panose="020F0502020204030204" pitchFamily="34" charset="0"/>
                <a:cs typeface="Calibri" panose="020F0502020204030204" pitchFamily="34" charset="0"/>
              </a:rPr>
              <a:t>How many questions for each clue? </a:t>
            </a:r>
          </a:p>
          <a:p>
            <a:pPr marL="0" indent="0">
              <a:buNone/>
            </a:pPr>
            <a:endParaRPr lang="en-US" dirty="0">
              <a:latin typeface="Calibri" panose="020F0502020204030204" pitchFamily="34" charset="0"/>
              <a:cs typeface="Calibri" panose="020F0502020204030204" pitchFamily="34" charset="0"/>
            </a:endParaRPr>
          </a:p>
          <a:p>
            <a:pPr marL="514350" indent="-514350">
              <a:buAutoNum type="arabicPeriod" startAt="3"/>
            </a:pPr>
            <a:r>
              <a:rPr lang="en-US" dirty="0">
                <a:latin typeface="Calibri" panose="020F0502020204030204" pitchFamily="34" charset="0"/>
                <a:cs typeface="Calibri" panose="020F0502020204030204" pitchFamily="34" charset="0"/>
              </a:rPr>
              <a:t>Order of clue = Secret Code for the final escape </a:t>
            </a:r>
          </a:p>
          <a:p>
            <a:pPr marL="0" indent="0">
              <a:buNone/>
            </a:pPr>
            <a:r>
              <a:rPr lang="en-US" dirty="0">
                <a:latin typeface="Calibri" panose="020F0502020204030204" pitchFamily="34" charset="0"/>
                <a:cs typeface="Calibri" panose="020F0502020204030204" pitchFamily="34" charset="0"/>
              </a:rPr>
              <a:t>(Write down the code for yourself so you don’t forget!)</a:t>
            </a:r>
          </a:p>
          <a:p>
            <a:endParaRPr lang="en-GB" dirty="0"/>
          </a:p>
        </p:txBody>
      </p:sp>
    </p:spTree>
    <p:extLst>
      <p:ext uri="{BB962C8B-B14F-4D97-AF65-F5344CB8AC3E}">
        <p14:creationId xmlns:p14="http://schemas.microsoft.com/office/powerpoint/2010/main" val="30036832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25CE8D6-0A9E-019A-CD7D-1834E2C7907E}"/>
              </a:ext>
            </a:extLst>
          </p:cNvPr>
          <p:cNvSpPr>
            <a:spLocks noGrp="1"/>
          </p:cNvSpPr>
          <p:nvPr>
            <p:ph idx="1"/>
          </p:nvPr>
        </p:nvSpPr>
        <p:spPr>
          <a:xfrm>
            <a:off x="721360" y="558800"/>
            <a:ext cx="10632440" cy="5126038"/>
          </a:xfrm>
        </p:spPr>
        <p:txBody>
          <a:bodyPr/>
          <a:lstStyle/>
          <a:p>
            <a:pPr marL="0" indent="0">
              <a:buNone/>
            </a:pPr>
            <a:r>
              <a:rPr lang="en-GB" sz="3000" b="1" kern="100" dirty="0">
                <a:effectLst/>
                <a:latin typeface="Calibri" panose="020F0502020204030204" pitchFamily="34" charset="0"/>
                <a:ea typeface="Calibri" panose="020F0502020204030204" pitchFamily="34" charset="0"/>
                <a:cs typeface="Times New Roman" panose="02020603050405020304" pitchFamily="18" charset="0"/>
              </a:rPr>
              <a:t>Step 2. Set up Questions for each clue (MS Word)</a:t>
            </a:r>
          </a:p>
          <a:p>
            <a:pPr marL="0" indent="0">
              <a:buNone/>
            </a:pPr>
            <a:endParaRPr lang="en-GB" sz="3600" kern="1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kern="100" dirty="0">
                <a:effectLst/>
                <a:latin typeface="Calibri" panose="020F0502020204030204" pitchFamily="34" charset="0"/>
                <a:ea typeface="Calibri" panose="020F0502020204030204" pitchFamily="34" charset="0"/>
                <a:cs typeface="Times New Roman" panose="02020603050405020304" pitchFamily="18" charset="0"/>
              </a:rPr>
              <a:t>You can skip this step and start to organise questions on MS Forms directly. </a:t>
            </a:r>
          </a:p>
          <a:p>
            <a:pPr marL="0" indent="0">
              <a:buNone/>
            </a:pPr>
            <a:endParaRPr lang="en-GB"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kern="100" dirty="0">
                <a:effectLst/>
                <a:latin typeface="Calibri" panose="020F0502020204030204" pitchFamily="34" charset="0"/>
                <a:ea typeface="Calibri" panose="020F0502020204030204" pitchFamily="34" charset="0"/>
                <a:cs typeface="Times New Roman" panose="02020603050405020304" pitchFamily="18" charset="0"/>
              </a:rPr>
              <a:t>However, I found that setting up questions for each clue on MS Word and transferring to MS Forms later was easier. </a:t>
            </a:r>
          </a:p>
          <a:p>
            <a:endParaRPr lang="en-GB" dirty="0"/>
          </a:p>
        </p:txBody>
      </p:sp>
    </p:spTree>
    <p:extLst>
      <p:ext uri="{BB962C8B-B14F-4D97-AF65-F5344CB8AC3E}">
        <p14:creationId xmlns:p14="http://schemas.microsoft.com/office/powerpoint/2010/main" val="355045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6EF671-6998-01EC-F59B-8638EA8788B4}"/>
              </a:ext>
            </a:extLst>
          </p:cNvPr>
          <p:cNvSpPr>
            <a:spLocks noGrp="1"/>
          </p:cNvSpPr>
          <p:nvPr>
            <p:ph idx="1"/>
          </p:nvPr>
        </p:nvSpPr>
        <p:spPr>
          <a:xfrm>
            <a:off x="838200" y="538480"/>
            <a:ext cx="10515600" cy="5146887"/>
          </a:xfrm>
        </p:spPr>
        <p:txBody>
          <a:bodyPr/>
          <a:lstStyle/>
          <a:p>
            <a:pPr marL="0" indent="0">
              <a:buNone/>
            </a:pPr>
            <a:r>
              <a:rPr lang="en-GB" sz="3000" b="1" kern="100" dirty="0">
                <a:effectLst/>
                <a:latin typeface="Calibri" panose="020F0502020204030204" pitchFamily="34" charset="0"/>
                <a:ea typeface="Calibri" panose="020F0502020204030204" pitchFamily="34" charset="0"/>
                <a:cs typeface="Times New Roman" panose="02020603050405020304" pitchFamily="18" charset="0"/>
              </a:rPr>
              <a:t>Step 3. Images: use stock images </a:t>
            </a:r>
          </a:p>
          <a:p>
            <a:pPr marL="0" indent="0">
              <a:buNone/>
            </a:pPr>
            <a:endParaRPr lang="en-GB" sz="3600" kern="100" dirty="0">
              <a:latin typeface="Calibri" panose="020F0502020204030204" pitchFamily="34" charset="0"/>
              <a:ea typeface="Calibri" panose="020F0502020204030204" pitchFamily="34" charset="0"/>
              <a:cs typeface="Times New Roman" panose="02020603050405020304" pitchFamily="18" charset="0"/>
            </a:endParaRPr>
          </a:p>
          <a:p>
            <a:r>
              <a:rPr lang="en-GB" kern="100" dirty="0">
                <a:effectLst/>
                <a:latin typeface="Calibri" panose="020F0502020204030204" pitchFamily="34" charset="0"/>
                <a:ea typeface="Calibri" panose="020F0502020204030204" pitchFamily="34" charset="0"/>
                <a:cs typeface="Times New Roman" panose="02020603050405020304" pitchFamily="18" charset="0"/>
              </a:rPr>
              <a:t>Find and save pictures from stock images in your folder – easier to use.  </a:t>
            </a:r>
          </a:p>
          <a:p>
            <a:endParaRPr lang="en-GB" kern="100" dirty="0">
              <a:latin typeface="Calibri" panose="020F0502020204030204" pitchFamily="34" charset="0"/>
              <a:ea typeface="Calibri" panose="020F0502020204030204" pitchFamily="34" charset="0"/>
              <a:cs typeface="Times New Roman" panose="02020603050405020304" pitchFamily="18" charset="0"/>
            </a:endParaRPr>
          </a:p>
          <a:p>
            <a:r>
              <a:rPr lang="en-GB" kern="100" dirty="0">
                <a:latin typeface="Calibri" panose="020F0502020204030204" pitchFamily="34" charset="0"/>
                <a:ea typeface="Calibri" panose="020F0502020204030204" pitchFamily="34" charset="0"/>
                <a:cs typeface="Times New Roman" panose="02020603050405020304" pitchFamily="18" charset="0"/>
              </a:rPr>
              <a:t>You can take pictures yourself and save images in your folder.</a:t>
            </a:r>
            <a:endParaRPr lang="en-GB"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10074965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4C555-B8CE-DDD1-C797-1E202D9C87BC}"/>
              </a:ext>
            </a:extLst>
          </p:cNvPr>
          <p:cNvSpPr>
            <a:spLocks noGrp="1"/>
          </p:cNvSpPr>
          <p:nvPr>
            <p:ph type="title"/>
          </p:nvPr>
        </p:nvSpPr>
        <p:spPr>
          <a:xfrm>
            <a:off x="838200" y="365125"/>
            <a:ext cx="10515600" cy="1016635"/>
          </a:xfrm>
        </p:spPr>
        <p:txBody>
          <a:bodyPr>
            <a:normAutofit/>
          </a:bodyPr>
          <a:lstStyle/>
          <a:p>
            <a:r>
              <a:rPr lang="en-GB" sz="3000" b="1" dirty="0">
                <a:effectLst/>
                <a:latin typeface="Calibri" panose="020F0502020204030204" pitchFamily="34" charset="0"/>
                <a:ea typeface="Calibri" panose="020F0502020204030204" pitchFamily="34" charset="0"/>
                <a:cs typeface="Times New Roman" panose="02020603050405020304" pitchFamily="18" charset="0"/>
              </a:rPr>
              <a:t>Step 4. Escape room design (PowerPoint)</a:t>
            </a:r>
            <a:endParaRPr lang="en-GB" sz="3000" b="1" dirty="0"/>
          </a:p>
        </p:txBody>
      </p:sp>
      <p:sp>
        <p:nvSpPr>
          <p:cNvPr id="3" name="Content Placeholder 2">
            <a:extLst>
              <a:ext uri="{FF2B5EF4-FFF2-40B4-BE49-F238E27FC236}">
                <a16:creationId xmlns:a16="http://schemas.microsoft.com/office/drawing/2014/main" id="{110CA225-E298-6BD4-850F-1277DF418E7B}"/>
              </a:ext>
            </a:extLst>
          </p:cNvPr>
          <p:cNvSpPr>
            <a:spLocks noGrp="1"/>
          </p:cNvSpPr>
          <p:nvPr>
            <p:ph idx="1"/>
          </p:nvPr>
        </p:nvSpPr>
        <p:spPr>
          <a:xfrm>
            <a:off x="838200" y="1259840"/>
            <a:ext cx="10515600" cy="4425527"/>
          </a:xfrm>
        </p:spPr>
        <p:txBody>
          <a:bodyPr/>
          <a:lstStyle/>
          <a:p>
            <a:pPr marL="0" indent="0">
              <a:buNone/>
            </a:pPr>
            <a:r>
              <a:rPr lang="en-US" dirty="0">
                <a:latin typeface="Calibri" panose="020F0502020204030204" pitchFamily="34" charset="0"/>
                <a:cs typeface="Calibri" panose="020F0502020204030204" pitchFamily="34" charset="0"/>
              </a:rPr>
              <a:t>Background : Make sure you add a background picture as background on the slide. If you just add a picture and adjust the size, the picture might move when you move the cursor. </a:t>
            </a:r>
            <a:endParaRPr lang="en-GB" dirty="0">
              <a:latin typeface="Calibri" panose="020F0502020204030204" pitchFamily="34" charset="0"/>
              <a:cs typeface="Calibri" panose="020F0502020204030204" pitchFamily="34" charset="0"/>
            </a:endParaRPr>
          </a:p>
        </p:txBody>
      </p:sp>
      <p:pic>
        <p:nvPicPr>
          <p:cNvPr id="4" name="Picture 3">
            <a:extLst>
              <a:ext uri="{FF2B5EF4-FFF2-40B4-BE49-F238E27FC236}">
                <a16:creationId xmlns:a16="http://schemas.microsoft.com/office/drawing/2014/main" id="{A4E5C9E1-934E-4154-130B-F45C0615C30F}"/>
              </a:ext>
            </a:extLst>
          </p:cNvPr>
          <p:cNvPicPr>
            <a:picLocks noChangeAspect="1"/>
          </p:cNvPicPr>
          <p:nvPr/>
        </p:nvPicPr>
        <p:blipFill>
          <a:blip r:embed="rId2"/>
          <a:stretch>
            <a:fillRect/>
          </a:stretch>
        </p:blipFill>
        <p:spPr>
          <a:xfrm>
            <a:off x="3063626" y="3120886"/>
            <a:ext cx="5730737" cy="3200677"/>
          </a:xfrm>
          <a:prstGeom prst="rect">
            <a:avLst/>
          </a:prstGeom>
        </p:spPr>
      </p:pic>
    </p:spTree>
    <p:extLst>
      <p:ext uri="{BB962C8B-B14F-4D97-AF65-F5344CB8AC3E}">
        <p14:creationId xmlns:p14="http://schemas.microsoft.com/office/powerpoint/2010/main" val="40436998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F1B69-5885-E34F-B02D-981F5C41C27B}"/>
              </a:ext>
            </a:extLst>
          </p:cNvPr>
          <p:cNvSpPr>
            <a:spLocks noGrp="1"/>
          </p:cNvSpPr>
          <p:nvPr>
            <p:ph type="title"/>
          </p:nvPr>
        </p:nvSpPr>
        <p:spPr>
          <a:xfrm>
            <a:off x="838200" y="365126"/>
            <a:ext cx="10515600" cy="920750"/>
          </a:xfrm>
        </p:spPr>
        <p:txBody>
          <a:bodyPr>
            <a:normAutofit/>
          </a:bodyPr>
          <a:lstStyle/>
          <a:p>
            <a:r>
              <a:rPr lang="en-GB" sz="3000" b="1" kern="100" dirty="0">
                <a:effectLst/>
                <a:latin typeface="Calibri" panose="020F0502020204030204" pitchFamily="34" charset="0"/>
                <a:ea typeface="Calibri" panose="020F0502020204030204" pitchFamily="34" charset="0"/>
                <a:cs typeface="Times New Roman" panose="02020603050405020304" pitchFamily="18" charset="0"/>
              </a:rPr>
              <a:t>Step 5. Add clue objects on PPT slide.</a:t>
            </a:r>
            <a:endParaRPr lang="en-GB" sz="3000" b="1" dirty="0"/>
          </a:p>
        </p:txBody>
      </p:sp>
      <p:sp>
        <p:nvSpPr>
          <p:cNvPr id="3" name="Content Placeholder 2">
            <a:extLst>
              <a:ext uri="{FF2B5EF4-FFF2-40B4-BE49-F238E27FC236}">
                <a16:creationId xmlns:a16="http://schemas.microsoft.com/office/drawing/2014/main" id="{1F61D181-E6AF-2975-426C-CF2933626B5B}"/>
              </a:ext>
            </a:extLst>
          </p:cNvPr>
          <p:cNvSpPr>
            <a:spLocks noGrp="1"/>
          </p:cNvSpPr>
          <p:nvPr>
            <p:ph idx="1"/>
          </p:nvPr>
        </p:nvSpPr>
        <p:spPr>
          <a:xfrm>
            <a:off x="838200" y="1825625"/>
            <a:ext cx="11028680" cy="3859742"/>
          </a:xfrm>
        </p:spPr>
        <p:txBody>
          <a:bodyPr/>
          <a:lstStyle/>
          <a:p>
            <a:pPr marL="0" indent="0">
              <a:buNone/>
            </a:pPr>
            <a:r>
              <a:rPr lang="en-US" dirty="0"/>
              <a:t>• </a:t>
            </a:r>
            <a:r>
              <a:rPr lang="en-US" dirty="0">
                <a:latin typeface="Calibri" panose="020F0502020204030204" pitchFamily="34" charset="0"/>
                <a:cs typeface="Calibri" panose="020F0502020204030204" pitchFamily="34" charset="0"/>
              </a:rPr>
              <a:t>Number of objects for clues = number of clues + 2 (1 to find out the order of clues and 1 for the final escape) </a:t>
            </a:r>
          </a:p>
          <a:p>
            <a:endParaRPr lang="en-US" dirty="0">
              <a:latin typeface="Calibri" panose="020F0502020204030204" pitchFamily="34" charset="0"/>
              <a:cs typeface="Calibri" panose="020F0502020204030204" pitchFamily="34" charset="0"/>
            </a:endParaRPr>
          </a:p>
          <a:p>
            <a:pPr marL="0" indent="0">
              <a:buNone/>
            </a:pPr>
            <a:r>
              <a:rPr lang="en-US" dirty="0">
                <a:latin typeface="Calibri" panose="020F0502020204030204" pitchFamily="34" charset="0"/>
                <a:cs typeface="Calibri" panose="020F0502020204030204" pitchFamily="34" charset="0"/>
              </a:rPr>
              <a:t>• If you use the objects in the background picture for the clue, make sure you keep the background </a:t>
            </a:r>
            <a:r>
              <a:rPr lang="en-US" dirty="0" err="1">
                <a:latin typeface="Calibri" panose="020F0502020204030204" pitchFamily="34" charset="0"/>
                <a:cs typeface="Calibri" panose="020F0502020204030204" pitchFamily="34" charset="0"/>
              </a:rPr>
              <a:t>colour</a:t>
            </a:r>
            <a:r>
              <a:rPr lang="en-US" dirty="0">
                <a:latin typeface="Calibri" panose="020F0502020204030204" pitchFamily="34" charset="0"/>
                <a:cs typeface="Calibri" panose="020F0502020204030204" pitchFamily="34" charset="0"/>
              </a:rPr>
              <a:t> until you add the link</a:t>
            </a:r>
          </a:p>
          <a:p>
            <a:endParaRPr lang="en-GB" dirty="0"/>
          </a:p>
        </p:txBody>
      </p:sp>
    </p:spTree>
    <p:extLst>
      <p:ext uri="{BB962C8B-B14F-4D97-AF65-F5344CB8AC3E}">
        <p14:creationId xmlns:p14="http://schemas.microsoft.com/office/powerpoint/2010/main" val="4190725014"/>
      </p:ext>
    </p:extLst>
  </p:cSld>
  <p:clrMapOvr>
    <a:masterClrMapping/>
  </p:clrMapOvr>
</p:sld>
</file>

<file path=ppt/theme/theme1.xml><?xml version="1.0" encoding="utf-8"?>
<a:theme xmlns:a="http://schemas.openxmlformats.org/drawingml/2006/main" name="ShapesVTI">
  <a:themeElements>
    <a:clrScheme name="Office">
      <a:dk1>
        <a:srgbClr val="000000"/>
      </a:dk1>
      <a:lt1>
        <a:srgbClr val="FFFFFF"/>
      </a:lt1>
      <a:dk2>
        <a:srgbClr val="262626"/>
      </a:dk2>
      <a:lt2>
        <a:srgbClr val="FFFFFF"/>
      </a:lt2>
      <a:accent1>
        <a:srgbClr val="F5A700"/>
      </a:accent1>
      <a:accent2>
        <a:srgbClr val="00A5AB"/>
      </a:accent2>
      <a:accent3>
        <a:srgbClr val="09963B"/>
      </a:accent3>
      <a:accent4>
        <a:srgbClr val="E64823"/>
      </a:accent4>
      <a:accent5>
        <a:srgbClr val="9C6A6A"/>
      </a:accent5>
      <a:accent6>
        <a:srgbClr val="824F8C"/>
      </a:accent6>
      <a:hlink>
        <a:srgbClr val="2998E3"/>
      </a:hlink>
      <a:folHlink>
        <a:srgbClr val="7F723D"/>
      </a:folHlink>
    </a:clrScheme>
    <a:fontScheme name="Festival">
      <a:majorFont>
        <a:latin typeface="Tw Cen MT"/>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hapesVTI" id="{C78D20FD-A872-4243-8597-B534C62538FF}" vid="{7CAFCCF9-7834-41D6-B6AB-7D225A18A4E9}"/>
    </a:ext>
  </a:extLst>
</a:theme>
</file>

<file path=docProps/app.xml><?xml version="1.0" encoding="utf-8"?>
<Properties xmlns="http://schemas.openxmlformats.org/officeDocument/2006/extended-properties" xmlns:vt="http://schemas.openxmlformats.org/officeDocument/2006/docPropsVTypes">
  <TotalTime>87</TotalTime>
  <Words>1052</Words>
  <Application>Microsoft Office PowerPoint</Application>
  <PresentationFormat>Widescreen</PresentationFormat>
  <Paragraphs>94</Paragraphs>
  <Slides>22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Avenir Next LT Pro</vt:lpstr>
      <vt:lpstr>Calibri</vt:lpstr>
      <vt:lpstr>Tw Cen MT</vt:lpstr>
      <vt:lpstr>ShapesVTI</vt:lpstr>
      <vt:lpstr>How to design Escape Room with MS Office</vt:lpstr>
      <vt:lpstr>Why MS Office?</vt:lpstr>
      <vt:lpstr>Please remember! </vt:lpstr>
      <vt:lpstr>Steps to design Escaperoom</vt:lpstr>
      <vt:lpstr>PowerPoint Presentation</vt:lpstr>
      <vt:lpstr>PowerPoint Presentation</vt:lpstr>
      <vt:lpstr>PowerPoint Presentation</vt:lpstr>
      <vt:lpstr>Step 4. Escape room design (PowerPoint)</vt:lpstr>
      <vt:lpstr>Step 5. Add clue objects on PPT slide.</vt:lpstr>
      <vt:lpstr>PowerPoint Presentation</vt:lpstr>
      <vt:lpstr>Step 6. Questions to unlock each clue (MS Forms) </vt:lpstr>
      <vt:lpstr>On MS Forms: Each question = Each section. </vt:lpstr>
      <vt:lpstr>MS Forms : Section for when the incorrect answer was selected. </vt:lpstr>
      <vt:lpstr>  Section for when the final question is answered correctly and unlocks the clue.  (Don’t forget to add the secret code!)   </vt:lpstr>
      <vt:lpstr>On Form, after you design all questions and sections, link with the “add branching” function. Branching is which section will show.  </vt:lpstr>
      <vt:lpstr>Section for unlocking the clue – branching should be “end form”. </vt:lpstr>
      <vt:lpstr>    MS Form : Settings to collect responses – Anyone can respond. For students to access all questions, they will initially log in with their institution log-in. (MS Word, PPT, and PDF will require institution log-in if you wish to share documents with students.)Unless you set it up as “anyone can respond”, each time the system will ask students to log in with their institution account. </vt:lpstr>
      <vt:lpstr>Copy the link and insert it on the object in PPT. You can shorten the link and insert it in PPT.  </vt:lpstr>
      <vt:lpstr>Step 7. Order of clue (Words or PPT) </vt:lpstr>
      <vt:lpstr>Step 8. Unlock the room  </vt:lpstr>
      <vt:lpstr>PowerPoint Presentation</vt:lpstr>
      <vt:lpstr>If you have any questions, please contact me at    jenniferpark@bpp.com  </vt:lpstr>
    </vt:vector>
  </TitlesOfParts>
  <Company>BPP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design Escaperoom with MS Office</dc:title>
  <dc:creator>Jennifer Park</dc:creator>
  <cp:lastModifiedBy>Dawne Irving Bell</cp:lastModifiedBy>
  <cp:revision>2</cp:revision>
  <dcterms:created xsi:type="dcterms:W3CDTF">2024-02-11T14:59:05Z</dcterms:created>
  <dcterms:modified xsi:type="dcterms:W3CDTF">2024-02-12T12:51:26Z</dcterms:modified>
</cp:coreProperties>
</file>