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3648" r:id="rId1"/>
  </p:sldMasterIdLst>
  <p:notesMasterIdLst>
    <p:notesMasterId r:id="rId26"/>
  </p:notesMasterIdLst>
  <p:sldIdLst>
    <p:sldId id="256" r:id="rId2"/>
    <p:sldId id="289" r:id="rId3"/>
    <p:sldId id="287" r:id="rId4"/>
    <p:sldId id="288" r:id="rId5"/>
    <p:sldId id="257" r:id="rId6"/>
    <p:sldId id="267" r:id="rId7"/>
    <p:sldId id="275" r:id="rId8"/>
    <p:sldId id="266" r:id="rId9"/>
    <p:sldId id="279" r:id="rId10"/>
    <p:sldId id="281" r:id="rId11"/>
    <p:sldId id="280" r:id="rId12"/>
    <p:sldId id="286" r:id="rId13"/>
    <p:sldId id="268" r:id="rId14"/>
    <p:sldId id="277" r:id="rId15"/>
    <p:sldId id="274" r:id="rId16"/>
    <p:sldId id="272" r:id="rId17"/>
    <p:sldId id="283" r:id="rId18"/>
    <p:sldId id="284" r:id="rId19"/>
    <p:sldId id="270" r:id="rId20"/>
    <p:sldId id="263" r:id="rId21"/>
    <p:sldId id="282" r:id="rId22"/>
    <p:sldId id="265" r:id="rId23"/>
    <p:sldId id="269" r:id="rId24"/>
    <p:sldId id="285"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3DB754-D32D-43AE-AB92-443CA354A52E}" v="326" dt="2023-11-22T14:19:39.3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3" autoAdjust="0"/>
    <p:restoredTop sz="86463" autoAdjust="0"/>
  </p:normalViewPr>
  <p:slideViewPr>
    <p:cSldViewPr snapToGrid="0">
      <p:cViewPr varScale="1">
        <p:scale>
          <a:sx n="75" d="100"/>
          <a:sy n="75" d="100"/>
        </p:scale>
        <p:origin x="77" y="278"/>
      </p:cViewPr>
      <p:guideLst/>
    </p:cSldViewPr>
  </p:slideViewPr>
  <p:outlineViewPr>
    <p:cViewPr>
      <p:scale>
        <a:sx n="33" d="100"/>
        <a:sy n="33" d="100"/>
      </p:scale>
      <p:origin x="0" y="-6648"/>
    </p:cViewPr>
  </p:outlineViewPr>
  <p:notesTextViewPr>
    <p:cViewPr>
      <p:scale>
        <a:sx n="1" d="1"/>
        <a:sy n="1" d="1"/>
      </p:scale>
      <p:origin x="0" y="0"/>
    </p:cViewPr>
  </p:notesTextViewPr>
  <p:notesViewPr>
    <p:cSldViewPr snapToGrid="0">
      <p:cViewPr varScale="1">
        <p:scale>
          <a:sx n="65" d="100"/>
          <a:sy n="65" d="100"/>
        </p:scale>
        <p:origin x="1358"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C28D8C-3EE0-4EC8-BC78-2198AE6DC385}" type="doc">
      <dgm:prSet loTypeId="urn:microsoft.com/office/officeart/2017/3/layout/HorizontalPathTimeline" loCatId="process" qsTypeId="urn:microsoft.com/office/officeart/2005/8/quickstyle/simple1" qsCatId="simple" csTypeId="urn:microsoft.com/office/officeart/2005/8/colors/accent1_2" csCatId="accent1" phldr="1"/>
      <dgm:spPr/>
      <dgm:t>
        <a:bodyPr/>
        <a:lstStyle/>
        <a:p>
          <a:endParaRPr lang="en-US"/>
        </a:p>
      </dgm:t>
    </dgm:pt>
    <dgm:pt modelId="{AC79CCDC-3E62-407F-BAC3-91EEB7F5D9DC}">
      <dgm:prSet custT="1"/>
      <dgm:spPr/>
      <dgm:t>
        <a:bodyPr/>
        <a:lstStyle/>
        <a:p>
          <a:pPr>
            <a:defRPr b="1"/>
          </a:pPr>
          <a:r>
            <a:rPr lang="en-US" sz="1800" dirty="0"/>
            <a:t>1930s</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259DF7E1-9CB3-4A66-8652-01F92B514FA8}" type="parTrans" cxnId="{55C8A2F2-BC18-4D27-A431-B047DB9C2E48}">
      <dgm:prSet/>
      <dgm:spPr/>
      <dgm:t>
        <a:bodyPr/>
        <a:lstStyle/>
        <a:p>
          <a:endParaRPr lang="en-US"/>
        </a:p>
      </dgm:t>
    </dgm:pt>
    <dgm:pt modelId="{98027207-A089-4DC1-B4F0-FF17E87EF57D}" type="sibTrans" cxnId="{55C8A2F2-BC18-4D27-A431-B047DB9C2E48}">
      <dgm:prSet/>
      <dgm:spPr/>
      <dgm:t>
        <a:bodyPr/>
        <a:lstStyle/>
        <a:p>
          <a:endParaRPr lang="en-US"/>
        </a:p>
      </dgm:t>
    </dgm:pt>
    <dgm:pt modelId="{59C7C476-857F-4BC8-A6D8-971F7343E7E8}">
      <dgm:prSet custT="1"/>
      <dgm:spPr/>
      <dgm:t>
        <a:bodyPr/>
        <a:lstStyle/>
        <a:p>
          <a:r>
            <a:rPr lang="en-US" sz="1800" dirty="0"/>
            <a:t>Science fiction fanzines (magazines made by fans) (Duncombe, in </a:t>
          </a:r>
          <a:r>
            <a:rPr lang="en-US" sz="1800" dirty="0" err="1"/>
            <a:t>Creasap</a:t>
          </a:r>
          <a:r>
            <a:rPr lang="en-US" sz="1800" dirty="0"/>
            <a:t>, 2014, p. 156)</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C362ADBD-F2CC-43F5-AC4C-A37443D11D4B}" type="parTrans" cxnId="{C943576C-DD21-41D6-ACD1-5EBF6E174C87}">
      <dgm:prSet/>
      <dgm:spPr/>
      <dgm:t>
        <a:bodyPr/>
        <a:lstStyle/>
        <a:p>
          <a:endParaRPr lang="en-US"/>
        </a:p>
      </dgm:t>
    </dgm:pt>
    <dgm:pt modelId="{08A0E103-B74F-416C-A49B-66A255D5602B}" type="sibTrans" cxnId="{C943576C-DD21-41D6-ACD1-5EBF6E174C87}">
      <dgm:prSet/>
      <dgm:spPr/>
      <dgm:t>
        <a:bodyPr/>
        <a:lstStyle/>
        <a:p>
          <a:endParaRPr lang="en-US"/>
        </a:p>
      </dgm:t>
    </dgm:pt>
    <dgm:pt modelId="{A067F829-97E2-4FED-99CC-63E9B104CE1B}">
      <dgm:prSet custT="1"/>
      <dgm:spPr/>
      <dgm:t>
        <a:bodyPr/>
        <a:lstStyle/>
        <a:p>
          <a:pPr>
            <a:defRPr b="1"/>
          </a:pPr>
          <a:r>
            <a:rPr lang="en-US" sz="1800"/>
            <a:t>1970s</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36041A31-7BEF-4C7C-B17D-24BBD5A574C3}" type="parTrans" cxnId="{89A6611C-57BD-405B-9247-E02021AFD702}">
      <dgm:prSet/>
      <dgm:spPr/>
      <dgm:t>
        <a:bodyPr/>
        <a:lstStyle/>
        <a:p>
          <a:endParaRPr lang="en-US"/>
        </a:p>
      </dgm:t>
    </dgm:pt>
    <dgm:pt modelId="{61A6A06F-5A78-4C3B-8EDC-7D69377F0F5F}" type="sibTrans" cxnId="{89A6611C-57BD-405B-9247-E02021AFD702}">
      <dgm:prSet/>
      <dgm:spPr/>
      <dgm:t>
        <a:bodyPr/>
        <a:lstStyle/>
        <a:p>
          <a:endParaRPr lang="en-US"/>
        </a:p>
      </dgm:t>
    </dgm:pt>
    <dgm:pt modelId="{61046656-EDDB-4C9C-945A-4071A6385D87}">
      <dgm:prSet custT="1"/>
      <dgm:spPr/>
      <dgm:t>
        <a:bodyPr/>
        <a:lstStyle/>
        <a:p>
          <a:r>
            <a:rPr lang="en-US" sz="1800" dirty="0"/>
            <a:t>Punk rock (ignored by mainstream) (Duncombe, in </a:t>
          </a:r>
          <a:r>
            <a:rPr lang="en-US" sz="1800" dirty="0" err="1"/>
            <a:t>Creasap</a:t>
          </a:r>
          <a:r>
            <a:rPr lang="en-US" sz="1800" dirty="0"/>
            <a:t>, 2014, p. 157)</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A00170A8-A3AF-4569-B04E-F40F137CAD60}" type="parTrans" cxnId="{DBB266BC-B455-4A42-AF1F-C05398354774}">
      <dgm:prSet/>
      <dgm:spPr/>
      <dgm:t>
        <a:bodyPr/>
        <a:lstStyle/>
        <a:p>
          <a:endParaRPr lang="en-US"/>
        </a:p>
      </dgm:t>
    </dgm:pt>
    <dgm:pt modelId="{5B8AECF1-E95C-44F6-91B0-58B552659D60}" type="sibTrans" cxnId="{DBB266BC-B455-4A42-AF1F-C05398354774}">
      <dgm:prSet/>
      <dgm:spPr/>
      <dgm:t>
        <a:bodyPr/>
        <a:lstStyle/>
        <a:p>
          <a:endParaRPr lang="en-US"/>
        </a:p>
      </dgm:t>
    </dgm:pt>
    <dgm:pt modelId="{FC640674-BB15-4F21-B15F-14E2762B62F3}">
      <dgm:prSet custT="1"/>
      <dgm:spPr/>
      <dgm:t>
        <a:bodyPr/>
        <a:lstStyle/>
        <a:p>
          <a:pPr>
            <a:defRPr b="1"/>
          </a:pPr>
          <a:r>
            <a:rPr lang="en-US" sz="1800"/>
            <a:t>1990s</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5C25BB4D-FBB6-496C-9D6F-D7ECC09004AF}" type="parTrans" cxnId="{BFF9F1DB-82BB-4D88-BF81-14991C2EE788}">
      <dgm:prSet/>
      <dgm:spPr/>
      <dgm:t>
        <a:bodyPr/>
        <a:lstStyle/>
        <a:p>
          <a:endParaRPr lang="en-US"/>
        </a:p>
      </dgm:t>
    </dgm:pt>
    <dgm:pt modelId="{D588F0CC-F904-423F-84F6-0A899C521E68}" type="sibTrans" cxnId="{BFF9F1DB-82BB-4D88-BF81-14991C2EE788}">
      <dgm:prSet/>
      <dgm:spPr/>
      <dgm:t>
        <a:bodyPr/>
        <a:lstStyle/>
        <a:p>
          <a:endParaRPr lang="en-US"/>
        </a:p>
      </dgm:t>
    </dgm:pt>
    <dgm:pt modelId="{31934271-C7FF-4CC3-9185-DD339456E2BE}">
      <dgm:prSet custT="1"/>
      <dgm:spPr/>
      <dgm:t>
        <a:bodyPr/>
        <a:lstStyle/>
        <a:p>
          <a:r>
            <a:rPr lang="en-US" sz="1800" dirty="0"/>
            <a:t>Riot </a:t>
          </a:r>
          <a:r>
            <a:rPr lang="en-US" sz="1800" dirty="0" err="1"/>
            <a:t>grrrl</a:t>
          </a:r>
          <a:r>
            <a:rPr lang="en-US" sz="1800" dirty="0"/>
            <a:t>, “a small movement […] confronting sexism in punk rock music </a:t>
          </a:r>
          <a:r>
            <a:rPr lang="en-US" sz="1800" baseline="0" dirty="0"/>
            <a:t>subcultures</a:t>
          </a:r>
          <a:r>
            <a:rPr lang="en-US" sz="1800" dirty="0"/>
            <a:t> and grew into a national movement of young women confronting sexism in their everyday lives (Marcus, in </a:t>
          </a:r>
          <a:r>
            <a:rPr lang="en-US" sz="1800" dirty="0" err="1"/>
            <a:t>Creasap</a:t>
          </a:r>
          <a:r>
            <a:rPr lang="en-US" sz="1800" dirty="0"/>
            <a:t>, 2014, p. 157).</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0BBFC0D1-8316-42DE-99EB-037020C72F75}" type="parTrans" cxnId="{87FD2CDA-4EBB-4B84-B2DC-C96BCB2ADCDD}">
      <dgm:prSet/>
      <dgm:spPr/>
      <dgm:t>
        <a:bodyPr/>
        <a:lstStyle/>
        <a:p>
          <a:endParaRPr lang="en-US"/>
        </a:p>
      </dgm:t>
    </dgm:pt>
    <dgm:pt modelId="{38716A19-B043-43C8-955A-C0DF7AF09BAF}" type="sibTrans" cxnId="{87FD2CDA-4EBB-4B84-B2DC-C96BCB2ADCDD}">
      <dgm:prSet/>
      <dgm:spPr/>
      <dgm:t>
        <a:bodyPr/>
        <a:lstStyle/>
        <a:p>
          <a:endParaRPr lang="en-US"/>
        </a:p>
      </dgm:t>
    </dgm:pt>
    <dgm:pt modelId="{618EED94-0E1A-4AE3-99B4-CBA50C32B5D6}">
      <dgm:prSet custT="1"/>
      <dgm:spPr/>
      <dgm:t>
        <a:bodyPr/>
        <a:lstStyle/>
        <a:p>
          <a:pPr>
            <a:defRPr b="1"/>
          </a:pPr>
          <a:r>
            <a:rPr lang="en-US" sz="1800" dirty="0"/>
            <a:t>2003</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4EE1B18B-2F4C-4DC7-BFCE-31E28F6A3B64}" type="parTrans" cxnId="{A2070E86-4273-475C-804C-143EC428EF0F}">
      <dgm:prSet/>
      <dgm:spPr/>
      <dgm:t>
        <a:bodyPr/>
        <a:lstStyle/>
        <a:p>
          <a:endParaRPr lang="en-US"/>
        </a:p>
      </dgm:t>
    </dgm:pt>
    <dgm:pt modelId="{E9801F50-671A-46E2-BF43-D350727C8CD4}" type="sibTrans" cxnId="{A2070E86-4273-475C-804C-143EC428EF0F}">
      <dgm:prSet/>
      <dgm:spPr/>
      <dgm:t>
        <a:bodyPr/>
        <a:lstStyle/>
        <a:p>
          <a:endParaRPr lang="en-US"/>
        </a:p>
      </dgm:t>
    </dgm:pt>
    <dgm:pt modelId="{C703AF6C-4C3A-416B-AB99-C2ED21867E19}">
      <dgm:prSet custT="1"/>
      <dgm:spPr/>
      <dgm:t>
        <a:bodyPr/>
        <a:lstStyle/>
        <a:p>
          <a:r>
            <a:rPr lang="en-US" sz="1800"/>
            <a:t>started to be archived at Barnard zine library (Eichhorn 2013)</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4B9701FA-4658-4911-80AE-92C3B9EDE7FE}" type="parTrans" cxnId="{5B2E63B6-B8BC-47F1-903D-3B082F74DB61}">
      <dgm:prSet/>
      <dgm:spPr/>
      <dgm:t>
        <a:bodyPr/>
        <a:lstStyle/>
        <a:p>
          <a:endParaRPr lang="en-US"/>
        </a:p>
      </dgm:t>
    </dgm:pt>
    <dgm:pt modelId="{3F3E93E4-7AF5-44F8-826D-6F480B0D2A5E}" type="sibTrans" cxnId="{5B2E63B6-B8BC-47F1-903D-3B082F74DB61}">
      <dgm:prSet/>
      <dgm:spPr/>
      <dgm:t>
        <a:bodyPr/>
        <a:lstStyle/>
        <a:p>
          <a:endParaRPr lang="en-US"/>
        </a:p>
      </dgm:t>
    </dgm:pt>
    <dgm:pt modelId="{275D3828-E764-4BAD-AE15-D7742DE067CA}">
      <dgm:prSet custT="1"/>
      <dgm:spPr/>
      <dgm:t>
        <a:bodyPr/>
        <a:lstStyle/>
        <a:p>
          <a:pPr>
            <a:defRPr b="1"/>
          </a:pPr>
          <a:r>
            <a:rPr lang="en-US" sz="1800"/>
            <a:t>2012</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836A22CC-0CF8-4EC0-BF32-708AFA1EFB79}" type="parTrans" cxnId="{E3AB88CF-E99A-4FBD-BD8A-56A45BAB43EB}">
      <dgm:prSet/>
      <dgm:spPr/>
      <dgm:t>
        <a:bodyPr/>
        <a:lstStyle/>
        <a:p>
          <a:endParaRPr lang="en-US"/>
        </a:p>
      </dgm:t>
    </dgm:pt>
    <dgm:pt modelId="{DBB9A759-F628-4527-9855-C24A118A723D}" type="sibTrans" cxnId="{E3AB88CF-E99A-4FBD-BD8A-56A45BAB43EB}">
      <dgm:prSet/>
      <dgm:spPr/>
      <dgm:t>
        <a:bodyPr/>
        <a:lstStyle/>
        <a:p>
          <a:endParaRPr lang="en-US"/>
        </a:p>
      </dgm:t>
    </dgm:pt>
    <dgm:pt modelId="{C82D055C-4803-479D-A7A6-BF6A77206040}">
      <dgm:prSet custT="1"/>
      <dgm:spPr/>
      <dgm:t>
        <a:bodyPr/>
        <a:lstStyle/>
        <a:p>
          <a:r>
            <a:rPr lang="en-US" sz="1800" dirty="0"/>
            <a:t>Nguyen (2012) explores the problems the riot </a:t>
          </a:r>
          <a:r>
            <a:rPr lang="en-US" sz="1800" dirty="0" err="1"/>
            <a:t>grrrl</a:t>
          </a:r>
          <a:r>
            <a:rPr lang="en-US" sz="1800" dirty="0"/>
            <a:t> and zine scene have with race and racism (and sexism). (see also </a:t>
          </a:r>
          <a:r>
            <a:rPr lang="en-US" sz="1800" dirty="0" err="1"/>
            <a:t>Radway</a:t>
          </a:r>
          <a:r>
            <a:rPr lang="en-US" sz="1800" dirty="0"/>
            <a:t>, 2016).</a:t>
          </a:r>
        </a:p>
      </dgm:t>
      <dgm:extLst>
        <a:ext uri="{E40237B7-FDA0-4F09-8148-C483321AD2D9}">
          <dgm14:cNvPr xmlns:dgm14="http://schemas.microsoft.com/office/drawing/2010/diagram" id="0" name=""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
      </dgm:extLst>
    </dgm:pt>
    <dgm:pt modelId="{1D5D0FFE-A872-4AF9-8AC9-57F33EF236B1}" type="parTrans" cxnId="{E02450BD-E967-47F3-84C3-E357AB80EC3F}">
      <dgm:prSet/>
      <dgm:spPr/>
      <dgm:t>
        <a:bodyPr/>
        <a:lstStyle/>
        <a:p>
          <a:endParaRPr lang="en-US"/>
        </a:p>
      </dgm:t>
    </dgm:pt>
    <dgm:pt modelId="{FC12524F-2701-4DAD-A918-E8386378516D}" type="sibTrans" cxnId="{E02450BD-E967-47F3-84C3-E357AB80EC3F}">
      <dgm:prSet/>
      <dgm:spPr/>
      <dgm:t>
        <a:bodyPr/>
        <a:lstStyle/>
        <a:p>
          <a:endParaRPr lang="en-US"/>
        </a:p>
      </dgm:t>
    </dgm:pt>
    <dgm:pt modelId="{8B7941A3-2C1E-4F15-B59E-25EA452296E3}" type="pres">
      <dgm:prSet presAssocID="{ECC28D8C-3EE0-4EC8-BC78-2198AE6DC385}" presName="root" presStyleCnt="0">
        <dgm:presLayoutVars>
          <dgm:chMax/>
          <dgm:chPref/>
          <dgm:animLvl val="lvl"/>
        </dgm:presLayoutVars>
      </dgm:prSet>
      <dgm:spPr/>
    </dgm:pt>
    <dgm:pt modelId="{73FD6E95-087F-4EF3-B046-60DDB1ECAE7D}" type="pres">
      <dgm:prSet presAssocID="{ECC28D8C-3EE0-4EC8-BC78-2198AE6DC385}" presName="divider" presStyleLbl="node1" presStyleIdx="0" presStyleCnt="1"/>
      <dgm:spPr/>
    </dgm:pt>
    <dgm:pt modelId="{33D37C59-AA2A-43B0-A6E5-08B00CD874AB}" type="pres">
      <dgm:prSet presAssocID="{ECC28D8C-3EE0-4EC8-BC78-2198AE6DC385}" presName="nodes" presStyleCnt="0">
        <dgm:presLayoutVars>
          <dgm:chMax/>
          <dgm:chPref/>
          <dgm:animLvl val="lvl"/>
        </dgm:presLayoutVars>
      </dgm:prSet>
      <dgm:spPr/>
    </dgm:pt>
    <dgm:pt modelId="{892840AB-B824-4766-B439-D777BDD8CB14}" type="pres">
      <dgm:prSet presAssocID="{AC79CCDC-3E62-407F-BAC3-91EEB7F5D9DC}" presName="composite" presStyleCnt="0"/>
      <dgm:spPr/>
    </dgm:pt>
    <dgm:pt modelId="{F61BD3B1-7C6A-4A5B-8E88-306A6B6C1BDA}" type="pres">
      <dgm:prSet presAssocID="{AC79CCDC-3E62-407F-BAC3-91EEB7F5D9DC}" presName="L1TextContainer" presStyleLbl="revTx" presStyleIdx="0" presStyleCnt="5">
        <dgm:presLayoutVars>
          <dgm:chMax val="1"/>
          <dgm:chPref val="1"/>
          <dgm:bulletEnabled val="1"/>
        </dgm:presLayoutVars>
      </dgm:prSet>
      <dgm:spPr/>
    </dgm:pt>
    <dgm:pt modelId="{20E18091-67A1-40EB-A6A6-9C754D956724}" type="pres">
      <dgm:prSet presAssocID="{AC79CCDC-3E62-407F-BAC3-91EEB7F5D9DC}" presName="L2TextContainerWrapper" presStyleCnt="0">
        <dgm:presLayoutVars>
          <dgm:chMax val="0"/>
          <dgm:chPref val="0"/>
          <dgm:bulletEnabled val="1"/>
        </dgm:presLayoutVars>
      </dgm:prSet>
      <dgm:spPr/>
    </dgm:pt>
    <dgm:pt modelId="{0CC80705-2C55-47F1-B8B4-57B2952372F2}" type="pres">
      <dgm:prSet presAssocID="{AC79CCDC-3E62-407F-BAC3-91EEB7F5D9DC}" presName="L2TextContainer" presStyleLbl="bgAccFollowNode1" presStyleIdx="0" presStyleCnt="5"/>
      <dgm:spPr/>
    </dgm:pt>
    <dgm:pt modelId="{AEBD5493-9845-4FF7-A326-134539252D6C}" type="pres">
      <dgm:prSet presAssocID="{AC79CCDC-3E62-407F-BAC3-91EEB7F5D9DC}" presName="FlexibleEmptyPlaceHolder" presStyleCnt="0"/>
      <dgm:spPr/>
    </dgm:pt>
    <dgm:pt modelId="{EAAB7896-5217-4C99-93C6-FF5056609A5D}" type="pres">
      <dgm:prSet presAssocID="{AC79CCDC-3E62-407F-BAC3-91EEB7F5D9DC}" presName="ConnectLine" presStyleLbl="alignNode1" presStyleIdx="0" presStyleCnt="5"/>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C0E050E5-3F6B-4B8A-A091-74D9C83F766D}" type="pres">
      <dgm:prSet presAssocID="{AC79CCDC-3E62-407F-BAC3-91EEB7F5D9DC}" presName="ConnectorPoint" presStyleLbl="fgAcc1" presStyleIdx="0" presStyleCnt="5"/>
      <dgm:spPr>
        <a:solidFill>
          <a:schemeClr val="lt1">
            <a:alpha val="90000"/>
            <a:hueOff val="0"/>
            <a:satOff val="0"/>
            <a:lumOff val="0"/>
            <a:alphaOff val="0"/>
          </a:schemeClr>
        </a:solidFill>
        <a:ln w="12700" cap="flat" cmpd="sng" algn="ctr">
          <a:noFill/>
          <a:prstDash val="solid"/>
          <a:miter lim="800000"/>
        </a:ln>
        <a:effectLst/>
      </dgm:spPr>
    </dgm:pt>
    <dgm:pt modelId="{70171485-7429-4D1B-9416-093CD4DE9538}" type="pres">
      <dgm:prSet presAssocID="{AC79CCDC-3E62-407F-BAC3-91EEB7F5D9DC}" presName="EmptyPlaceHolder" presStyleCnt="0"/>
      <dgm:spPr/>
    </dgm:pt>
    <dgm:pt modelId="{03DDDA85-21A4-4612-9AA1-0848192B8B6E}" type="pres">
      <dgm:prSet presAssocID="{98027207-A089-4DC1-B4F0-FF17E87EF57D}" presName="spaceBetweenRectangles" presStyleCnt="0"/>
      <dgm:spPr/>
    </dgm:pt>
    <dgm:pt modelId="{76B04C35-602F-4A04-AFB3-3A080A166599}" type="pres">
      <dgm:prSet presAssocID="{A067F829-97E2-4FED-99CC-63E9B104CE1B}" presName="composite" presStyleCnt="0"/>
      <dgm:spPr/>
    </dgm:pt>
    <dgm:pt modelId="{4F939260-A46D-4B8D-93CD-FE69857AC6C9}" type="pres">
      <dgm:prSet presAssocID="{A067F829-97E2-4FED-99CC-63E9B104CE1B}" presName="L1TextContainer" presStyleLbl="revTx" presStyleIdx="1" presStyleCnt="5">
        <dgm:presLayoutVars>
          <dgm:chMax val="1"/>
          <dgm:chPref val="1"/>
          <dgm:bulletEnabled val="1"/>
        </dgm:presLayoutVars>
      </dgm:prSet>
      <dgm:spPr/>
    </dgm:pt>
    <dgm:pt modelId="{1DD9D4B2-9DCE-4E0C-A63C-45A1376F3CBC}" type="pres">
      <dgm:prSet presAssocID="{A067F829-97E2-4FED-99CC-63E9B104CE1B}" presName="L2TextContainerWrapper" presStyleCnt="0">
        <dgm:presLayoutVars>
          <dgm:chMax val="0"/>
          <dgm:chPref val="0"/>
          <dgm:bulletEnabled val="1"/>
        </dgm:presLayoutVars>
      </dgm:prSet>
      <dgm:spPr/>
    </dgm:pt>
    <dgm:pt modelId="{E8433BEC-08F2-4629-97C8-AD2BEE608F8A}" type="pres">
      <dgm:prSet presAssocID="{A067F829-97E2-4FED-99CC-63E9B104CE1B}" presName="L2TextContainer" presStyleLbl="bgAccFollowNode1" presStyleIdx="1" presStyleCnt="5"/>
      <dgm:spPr/>
    </dgm:pt>
    <dgm:pt modelId="{4FCCAB34-B547-4422-BBBE-7D1CE8B3A17F}" type="pres">
      <dgm:prSet presAssocID="{A067F829-97E2-4FED-99CC-63E9B104CE1B}" presName="FlexibleEmptyPlaceHolder" presStyleCnt="0"/>
      <dgm:spPr/>
    </dgm:pt>
    <dgm:pt modelId="{3A681185-47EF-4701-B75E-CA3DDB20DE2A}" type="pres">
      <dgm:prSet presAssocID="{A067F829-97E2-4FED-99CC-63E9B104CE1B}" presName="ConnectLine" presStyleLbl="alignNode1" presStyleIdx="1" presStyleCnt="5"/>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E0E352F0-D8A0-426A-8541-1483F65605EC}" type="pres">
      <dgm:prSet presAssocID="{A067F829-97E2-4FED-99CC-63E9B104CE1B}" presName="ConnectorPoint" presStyleLbl="fgAcc1" presStyleIdx="1" presStyleCnt="5"/>
      <dgm:spPr>
        <a:solidFill>
          <a:schemeClr val="lt1">
            <a:alpha val="90000"/>
            <a:hueOff val="0"/>
            <a:satOff val="0"/>
            <a:lumOff val="0"/>
            <a:alphaOff val="0"/>
          </a:schemeClr>
        </a:solidFill>
        <a:ln w="12700" cap="flat" cmpd="sng" algn="ctr">
          <a:noFill/>
          <a:prstDash val="solid"/>
          <a:miter lim="800000"/>
        </a:ln>
        <a:effectLst/>
      </dgm:spPr>
    </dgm:pt>
    <dgm:pt modelId="{EBE3C5E5-BD09-4140-B14C-0EF8309B9D41}" type="pres">
      <dgm:prSet presAssocID="{A067F829-97E2-4FED-99CC-63E9B104CE1B}" presName="EmptyPlaceHolder" presStyleCnt="0"/>
      <dgm:spPr/>
    </dgm:pt>
    <dgm:pt modelId="{E412CF92-826E-4988-AE86-2D9665A04E3C}" type="pres">
      <dgm:prSet presAssocID="{61A6A06F-5A78-4C3B-8EDC-7D69377F0F5F}" presName="spaceBetweenRectangles" presStyleCnt="0"/>
      <dgm:spPr/>
    </dgm:pt>
    <dgm:pt modelId="{A03F8469-81FF-44D8-B57F-6BDF422933B3}" type="pres">
      <dgm:prSet presAssocID="{FC640674-BB15-4F21-B15F-14E2762B62F3}" presName="composite" presStyleCnt="0"/>
      <dgm:spPr/>
    </dgm:pt>
    <dgm:pt modelId="{21C5339B-E748-4C36-8626-E43C42417A89}" type="pres">
      <dgm:prSet presAssocID="{FC640674-BB15-4F21-B15F-14E2762B62F3}" presName="L1TextContainer" presStyleLbl="revTx" presStyleIdx="2" presStyleCnt="5">
        <dgm:presLayoutVars>
          <dgm:chMax val="1"/>
          <dgm:chPref val="1"/>
          <dgm:bulletEnabled val="1"/>
        </dgm:presLayoutVars>
      </dgm:prSet>
      <dgm:spPr/>
    </dgm:pt>
    <dgm:pt modelId="{4B0A6AC7-7D66-4C64-9D26-3BEE5033857D}" type="pres">
      <dgm:prSet presAssocID="{FC640674-BB15-4F21-B15F-14E2762B62F3}" presName="L2TextContainerWrapper" presStyleCnt="0">
        <dgm:presLayoutVars>
          <dgm:chMax val="0"/>
          <dgm:chPref val="0"/>
          <dgm:bulletEnabled val="1"/>
        </dgm:presLayoutVars>
      </dgm:prSet>
      <dgm:spPr/>
    </dgm:pt>
    <dgm:pt modelId="{DCD6C4A5-C471-40BD-9306-FA0D3FD18E96}" type="pres">
      <dgm:prSet presAssocID="{FC640674-BB15-4F21-B15F-14E2762B62F3}" presName="L2TextContainer" presStyleLbl="bgAccFollowNode1" presStyleIdx="2" presStyleCnt="5" custScaleX="149917"/>
      <dgm:spPr/>
    </dgm:pt>
    <dgm:pt modelId="{AABD47AE-D447-46DE-B46F-F3150E057788}" type="pres">
      <dgm:prSet presAssocID="{FC640674-BB15-4F21-B15F-14E2762B62F3}" presName="FlexibleEmptyPlaceHolder" presStyleCnt="0"/>
      <dgm:spPr/>
    </dgm:pt>
    <dgm:pt modelId="{9ECD8CFB-8E02-4BE3-9001-F6639F9D251D}" type="pres">
      <dgm:prSet presAssocID="{FC640674-BB15-4F21-B15F-14E2762B62F3}" presName="ConnectLine" presStyleLbl="alignNode1" presStyleIdx="2" presStyleCnt="5"/>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BED4E4D0-1A03-4C7E-89EB-1709CF51C135}" type="pres">
      <dgm:prSet presAssocID="{FC640674-BB15-4F21-B15F-14E2762B62F3}" presName="ConnectorPoint" presStyleLbl="fgAcc1" presStyleIdx="2" presStyleCnt="5"/>
      <dgm:spPr>
        <a:solidFill>
          <a:schemeClr val="lt1">
            <a:alpha val="90000"/>
            <a:hueOff val="0"/>
            <a:satOff val="0"/>
            <a:lumOff val="0"/>
            <a:alphaOff val="0"/>
          </a:schemeClr>
        </a:solidFill>
        <a:ln w="12700" cap="flat" cmpd="sng" algn="ctr">
          <a:noFill/>
          <a:prstDash val="solid"/>
          <a:miter lim="800000"/>
        </a:ln>
        <a:effectLst/>
      </dgm:spPr>
    </dgm:pt>
    <dgm:pt modelId="{0150DDA4-6D27-4A99-A7D0-5710CE3EF16E}" type="pres">
      <dgm:prSet presAssocID="{FC640674-BB15-4F21-B15F-14E2762B62F3}" presName="EmptyPlaceHolder" presStyleCnt="0"/>
      <dgm:spPr/>
    </dgm:pt>
    <dgm:pt modelId="{2847036A-E361-47F0-98B8-33C46BAE0302}" type="pres">
      <dgm:prSet presAssocID="{D588F0CC-F904-423F-84F6-0A899C521E68}" presName="spaceBetweenRectangles" presStyleCnt="0"/>
      <dgm:spPr/>
    </dgm:pt>
    <dgm:pt modelId="{A5087B34-3C86-4109-9440-0EBBBD52352D}" type="pres">
      <dgm:prSet presAssocID="{618EED94-0E1A-4AE3-99B4-CBA50C32B5D6}" presName="composite" presStyleCnt="0"/>
      <dgm:spPr/>
    </dgm:pt>
    <dgm:pt modelId="{824C209B-17CA-47A9-B82F-97EBFDF27E01}" type="pres">
      <dgm:prSet presAssocID="{618EED94-0E1A-4AE3-99B4-CBA50C32B5D6}" presName="L1TextContainer" presStyleLbl="revTx" presStyleIdx="3" presStyleCnt="5">
        <dgm:presLayoutVars>
          <dgm:chMax val="1"/>
          <dgm:chPref val="1"/>
          <dgm:bulletEnabled val="1"/>
        </dgm:presLayoutVars>
      </dgm:prSet>
      <dgm:spPr/>
    </dgm:pt>
    <dgm:pt modelId="{07D6FB68-D108-4B61-81D2-92353F2940C6}" type="pres">
      <dgm:prSet presAssocID="{618EED94-0E1A-4AE3-99B4-CBA50C32B5D6}" presName="L2TextContainerWrapper" presStyleCnt="0">
        <dgm:presLayoutVars>
          <dgm:chMax val="0"/>
          <dgm:chPref val="0"/>
          <dgm:bulletEnabled val="1"/>
        </dgm:presLayoutVars>
      </dgm:prSet>
      <dgm:spPr/>
    </dgm:pt>
    <dgm:pt modelId="{B1E3ACE3-CD63-470C-ABD7-A6481B61915C}" type="pres">
      <dgm:prSet presAssocID="{618EED94-0E1A-4AE3-99B4-CBA50C32B5D6}" presName="L2TextContainer" presStyleLbl="bgAccFollowNode1" presStyleIdx="3" presStyleCnt="5"/>
      <dgm:spPr/>
    </dgm:pt>
    <dgm:pt modelId="{A29D9493-20ED-4176-8C43-3F09D95F82B6}" type="pres">
      <dgm:prSet presAssocID="{618EED94-0E1A-4AE3-99B4-CBA50C32B5D6}" presName="FlexibleEmptyPlaceHolder" presStyleCnt="0"/>
      <dgm:spPr/>
    </dgm:pt>
    <dgm:pt modelId="{6B89063E-B698-4DC4-8871-01C7ECB39712}" type="pres">
      <dgm:prSet presAssocID="{618EED94-0E1A-4AE3-99B4-CBA50C32B5D6}" presName="ConnectLine" presStyleLbl="alignNode1" presStyleIdx="3" presStyleCnt="5"/>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D3648C23-41B6-44E7-BDB2-59E2F7F32914}" type="pres">
      <dgm:prSet presAssocID="{618EED94-0E1A-4AE3-99B4-CBA50C32B5D6}" presName="ConnectorPoint" presStyleLbl="fgAcc1" presStyleIdx="3" presStyleCnt="5"/>
      <dgm:spPr>
        <a:solidFill>
          <a:schemeClr val="lt1">
            <a:alpha val="90000"/>
            <a:hueOff val="0"/>
            <a:satOff val="0"/>
            <a:lumOff val="0"/>
            <a:alphaOff val="0"/>
          </a:schemeClr>
        </a:solidFill>
        <a:ln w="12700" cap="flat" cmpd="sng" algn="ctr">
          <a:noFill/>
          <a:prstDash val="solid"/>
          <a:miter lim="800000"/>
        </a:ln>
        <a:effectLst/>
      </dgm:spPr>
    </dgm:pt>
    <dgm:pt modelId="{53953B49-05B7-44FA-9EC1-3B31225817DF}" type="pres">
      <dgm:prSet presAssocID="{618EED94-0E1A-4AE3-99B4-CBA50C32B5D6}" presName="EmptyPlaceHolder" presStyleCnt="0"/>
      <dgm:spPr/>
    </dgm:pt>
    <dgm:pt modelId="{4D7D4CCC-2BF1-48DC-BDF5-7F81D2A1632F}" type="pres">
      <dgm:prSet presAssocID="{E9801F50-671A-46E2-BF43-D350727C8CD4}" presName="spaceBetweenRectangles" presStyleCnt="0"/>
      <dgm:spPr/>
    </dgm:pt>
    <dgm:pt modelId="{C8DFEDE9-DD34-463E-BDCB-FFBCD6A074F1}" type="pres">
      <dgm:prSet presAssocID="{275D3828-E764-4BAD-AE15-D7742DE067CA}" presName="composite" presStyleCnt="0"/>
      <dgm:spPr/>
    </dgm:pt>
    <dgm:pt modelId="{A41D7F7F-3942-4D07-8403-997090998A69}" type="pres">
      <dgm:prSet presAssocID="{275D3828-E764-4BAD-AE15-D7742DE067CA}" presName="L1TextContainer" presStyleLbl="revTx" presStyleIdx="4" presStyleCnt="5">
        <dgm:presLayoutVars>
          <dgm:chMax val="1"/>
          <dgm:chPref val="1"/>
          <dgm:bulletEnabled val="1"/>
        </dgm:presLayoutVars>
      </dgm:prSet>
      <dgm:spPr/>
    </dgm:pt>
    <dgm:pt modelId="{F70E339B-63F4-4CBC-9C28-0DD256921AE1}" type="pres">
      <dgm:prSet presAssocID="{275D3828-E764-4BAD-AE15-D7742DE067CA}" presName="L2TextContainerWrapper" presStyleCnt="0">
        <dgm:presLayoutVars>
          <dgm:chMax val="0"/>
          <dgm:chPref val="0"/>
          <dgm:bulletEnabled val="1"/>
        </dgm:presLayoutVars>
      </dgm:prSet>
      <dgm:spPr/>
    </dgm:pt>
    <dgm:pt modelId="{8993E62B-EFA0-4123-AA15-D122A8B05B1D}" type="pres">
      <dgm:prSet presAssocID="{275D3828-E764-4BAD-AE15-D7742DE067CA}" presName="L2TextContainer" presStyleLbl="bgAccFollowNode1" presStyleIdx="4" presStyleCnt="5"/>
      <dgm:spPr/>
    </dgm:pt>
    <dgm:pt modelId="{BDED39CB-63FC-4713-A1E2-6482432AF6D0}" type="pres">
      <dgm:prSet presAssocID="{275D3828-E764-4BAD-AE15-D7742DE067CA}" presName="FlexibleEmptyPlaceHolder" presStyleCnt="0"/>
      <dgm:spPr/>
    </dgm:pt>
    <dgm:pt modelId="{935D7501-2034-4A15-9170-2AB64891F696}" type="pres">
      <dgm:prSet presAssocID="{275D3828-E764-4BAD-AE15-D7742DE067CA}" presName="ConnectLine" presStyleLbl="alignNode1" presStyleIdx="4" presStyleCnt="5"/>
      <dgm:spPr>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gm:spPr>
    </dgm:pt>
    <dgm:pt modelId="{59C547E4-6BD6-4E4D-9EC2-B99195C6A3F8}" type="pres">
      <dgm:prSet presAssocID="{275D3828-E764-4BAD-AE15-D7742DE067CA}" presName="ConnectorPoint" presStyleLbl="fgAcc1" presStyleIdx="4" presStyleCnt="5"/>
      <dgm:spPr>
        <a:solidFill>
          <a:schemeClr val="lt1">
            <a:alpha val="90000"/>
            <a:hueOff val="0"/>
            <a:satOff val="0"/>
            <a:lumOff val="0"/>
            <a:alphaOff val="0"/>
          </a:schemeClr>
        </a:solidFill>
        <a:ln w="12700" cap="flat" cmpd="sng" algn="ctr">
          <a:noFill/>
          <a:prstDash val="solid"/>
          <a:miter lim="800000"/>
        </a:ln>
        <a:effectLst/>
      </dgm:spPr>
    </dgm:pt>
    <dgm:pt modelId="{F7BF94C9-ED70-4E83-B974-255D39E66F5F}" type="pres">
      <dgm:prSet presAssocID="{275D3828-E764-4BAD-AE15-D7742DE067CA}" presName="EmptyPlaceHolder" presStyleCnt="0"/>
      <dgm:spPr/>
    </dgm:pt>
  </dgm:ptLst>
  <dgm:cxnLst>
    <dgm:cxn modelId="{F893DC01-43E3-4BE8-841E-EC4579859013}" type="presOf" srcId="{61046656-EDDB-4C9C-945A-4071A6385D87}" destId="{E8433BEC-08F2-4629-97C8-AD2BEE608F8A}" srcOrd="0" destOrd="0" presId="urn:microsoft.com/office/officeart/2017/3/layout/HorizontalPathTimeline"/>
    <dgm:cxn modelId="{8AAD6606-2538-46A2-9872-12E241BB918D}" type="presOf" srcId="{275D3828-E764-4BAD-AE15-D7742DE067CA}" destId="{A41D7F7F-3942-4D07-8403-997090998A69}" srcOrd="0" destOrd="0" presId="urn:microsoft.com/office/officeart/2017/3/layout/HorizontalPathTimeline"/>
    <dgm:cxn modelId="{E884190F-985D-4653-BAFF-EC397171834C}" type="presOf" srcId="{C703AF6C-4C3A-416B-AB99-C2ED21867E19}" destId="{B1E3ACE3-CD63-470C-ABD7-A6481B61915C}" srcOrd="0" destOrd="0" presId="urn:microsoft.com/office/officeart/2017/3/layout/HorizontalPathTimeline"/>
    <dgm:cxn modelId="{89A6611C-57BD-405B-9247-E02021AFD702}" srcId="{ECC28D8C-3EE0-4EC8-BC78-2198AE6DC385}" destId="{A067F829-97E2-4FED-99CC-63E9B104CE1B}" srcOrd="1" destOrd="0" parTransId="{36041A31-7BEF-4C7C-B17D-24BBD5A574C3}" sibTransId="{61A6A06F-5A78-4C3B-8EDC-7D69377F0F5F}"/>
    <dgm:cxn modelId="{2A168928-9372-493C-8920-45EE66121C0D}" type="presOf" srcId="{AC79CCDC-3E62-407F-BAC3-91EEB7F5D9DC}" destId="{F61BD3B1-7C6A-4A5B-8E88-306A6B6C1BDA}" srcOrd="0" destOrd="0" presId="urn:microsoft.com/office/officeart/2017/3/layout/HorizontalPathTimeline"/>
    <dgm:cxn modelId="{FB5F2140-6360-498C-89E2-5C5D1F9C4D5A}" type="presOf" srcId="{A067F829-97E2-4FED-99CC-63E9B104CE1B}" destId="{4F939260-A46D-4B8D-93CD-FE69857AC6C9}" srcOrd="0" destOrd="0" presId="urn:microsoft.com/office/officeart/2017/3/layout/HorizontalPathTimeline"/>
    <dgm:cxn modelId="{C943576C-DD21-41D6-ACD1-5EBF6E174C87}" srcId="{AC79CCDC-3E62-407F-BAC3-91EEB7F5D9DC}" destId="{59C7C476-857F-4BC8-A6D8-971F7343E7E8}" srcOrd="0" destOrd="0" parTransId="{C362ADBD-F2CC-43F5-AC4C-A37443D11D4B}" sibTransId="{08A0E103-B74F-416C-A49B-66A255D5602B}"/>
    <dgm:cxn modelId="{2AF16D4F-6B56-4C97-8F9D-6A73D547D69F}" type="presOf" srcId="{ECC28D8C-3EE0-4EC8-BC78-2198AE6DC385}" destId="{8B7941A3-2C1E-4F15-B59E-25EA452296E3}" srcOrd="0" destOrd="0" presId="urn:microsoft.com/office/officeart/2017/3/layout/HorizontalPathTimeline"/>
    <dgm:cxn modelId="{FDED1350-779E-4F3D-AAD7-A00293993CD4}" type="presOf" srcId="{31934271-C7FF-4CC3-9185-DD339456E2BE}" destId="{DCD6C4A5-C471-40BD-9306-FA0D3FD18E96}" srcOrd="0" destOrd="0" presId="urn:microsoft.com/office/officeart/2017/3/layout/HorizontalPathTimeline"/>
    <dgm:cxn modelId="{A2070E86-4273-475C-804C-143EC428EF0F}" srcId="{ECC28D8C-3EE0-4EC8-BC78-2198AE6DC385}" destId="{618EED94-0E1A-4AE3-99B4-CBA50C32B5D6}" srcOrd="3" destOrd="0" parTransId="{4EE1B18B-2F4C-4DC7-BFCE-31E28F6A3B64}" sibTransId="{E9801F50-671A-46E2-BF43-D350727C8CD4}"/>
    <dgm:cxn modelId="{5B2E63B6-B8BC-47F1-903D-3B082F74DB61}" srcId="{618EED94-0E1A-4AE3-99B4-CBA50C32B5D6}" destId="{C703AF6C-4C3A-416B-AB99-C2ED21867E19}" srcOrd="0" destOrd="0" parTransId="{4B9701FA-4658-4911-80AE-92C3B9EDE7FE}" sibTransId="{3F3E93E4-7AF5-44F8-826D-6F480B0D2A5E}"/>
    <dgm:cxn modelId="{DBB266BC-B455-4A42-AF1F-C05398354774}" srcId="{A067F829-97E2-4FED-99CC-63E9B104CE1B}" destId="{61046656-EDDB-4C9C-945A-4071A6385D87}" srcOrd="0" destOrd="0" parTransId="{A00170A8-A3AF-4569-B04E-F40F137CAD60}" sibTransId="{5B8AECF1-E95C-44F6-91B0-58B552659D60}"/>
    <dgm:cxn modelId="{E02450BD-E967-47F3-84C3-E357AB80EC3F}" srcId="{275D3828-E764-4BAD-AE15-D7742DE067CA}" destId="{C82D055C-4803-479D-A7A6-BF6A77206040}" srcOrd="0" destOrd="0" parTransId="{1D5D0FFE-A872-4AF9-8AC9-57F33EF236B1}" sibTransId="{FC12524F-2701-4DAD-A918-E8386378516D}"/>
    <dgm:cxn modelId="{A89CD7CB-FB39-484C-B226-CDC8FE737AC2}" type="presOf" srcId="{FC640674-BB15-4F21-B15F-14E2762B62F3}" destId="{21C5339B-E748-4C36-8626-E43C42417A89}" srcOrd="0" destOrd="0" presId="urn:microsoft.com/office/officeart/2017/3/layout/HorizontalPathTimeline"/>
    <dgm:cxn modelId="{E3AB88CF-E99A-4FBD-BD8A-56A45BAB43EB}" srcId="{ECC28D8C-3EE0-4EC8-BC78-2198AE6DC385}" destId="{275D3828-E764-4BAD-AE15-D7742DE067CA}" srcOrd="4" destOrd="0" parTransId="{836A22CC-0CF8-4EC0-BF32-708AFA1EFB79}" sibTransId="{DBB9A759-F628-4527-9855-C24A118A723D}"/>
    <dgm:cxn modelId="{793699D2-D30D-49B9-9E28-1D81952373A6}" type="presOf" srcId="{C82D055C-4803-479D-A7A6-BF6A77206040}" destId="{8993E62B-EFA0-4123-AA15-D122A8B05B1D}" srcOrd="0" destOrd="0" presId="urn:microsoft.com/office/officeart/2017/3/layout/HorizontalPathTimeline"/>
    <dgm:cxn modelId="{63D2C5D9-D99F-4D36-9CDC-379EDEA8ABAB}" type="presOf" srcId="{59C7C476-857F-4BC8-A6D8-971F7343E7E8}" destId="{0CC80705-2C55-47F1-B8B4-57B2952372F2}" srcOrd="0" destOrd="0" presId="urn:microsoft.com/office/officeart/2017/3/layout/HorizontalPathTimeline"/>
    <dgm:cxn modelId="{87FD2CDA-4EBB-4B84-B2DC-C96BCB2ADCDD}" srcId="{FC640674-BB15-4F21-B15F-14E2762B62F3}" destId="{31934271-C7FF-4CC3-9185-DD339456E2BE}" srcOrd="0" destOrd="0" parTransId="{0BBFC0D1-8316-42DE-99EB-037020C72F75}" sibTransId="{38716A19-B043-43C8-955A-C0DF7AF09BAF}"/>
    <dgm:cxn modelId="{BFF9F1DB-82BB-4D88-BF81-14991C2EE788}" srcId="{ECC28D8C-3EE0-4EC8-BC78-2198AE6DC385}" destId="{FC640674-BB15-4F21-B15F-14E2762B62F3}" srcOrd="2" destOrd="0" parTransId="{5C25BB4D-FBB6-496C-9D6F-D7ECC09004AF}" sibTransId="{D588F0CC-F904-423F-84F6-0A899C521E68}"/>
    <dgm:cxn modelId="{EBCBA6EB-2978-4748-B5E1-9D5ED8C0F7CE}" type="presOf" srcId="{618EED94-0E1A-4AE3-99B4-CBA50C32B5D6}" destId="{824C209B-17CA-47A9-B82F-97EBFDF27E01}" srcOrd="0" destOrd="0" presId="urn:microsoft.com/office/officeart/2017/3/layout/HorizontalPathTimeline"/>
    <dgm:cxn modelId="{55C8A2F2-BC18-4D27-A431-B047DB9C2E48}" srcId="{ECC28D8C-3EE0-4EC8-BC78-2198AE6DC385}" destId="{AC79CCDC-3E62-407F-BAC3-91EEB7F5D9DC}" srcOrd="0" destOrd="0" parTransId="{259DF7E1-9CB3-4A66-8652-01F92B514FA8}" sibTransId="{98027207-A089-4DC1-B4F0-FF17E87EF57D}"/>
    <dgm:cxn modelId="{A37BC2E0-1493-4FD4-9088-153E71E614C4}" type="presParOf" srcId="{8B7941A3-2C1E-4F15-B59E-25EA452296E3}" destId="{73FD6E95-087F-4EF3-B046-60DDB1ECAE7D}" srcOrd="0" destOrd="0" presId="urn:microsoft.com/office/officeart/2017/3/layout/HorizontalPathTimeline"/>
    <dgm:cxn modelId="{2BAAF8D9-92EE-4C24-AD9D-632A796777D7}" type="presParOf" srcId="{8B7941A3-2C1E-4F15-B59E-25EA452296E3}" destId="{33D37C59-AA2A-43B0-A6E5-08B00CD874AB}" srcOrd="1" destOrd="0" presId="urn:microsoft.com/office/officeart/2017/3/layout/HorizontalPathTimeline"/>
    <dgm:cxn modelId="{D9165900-0A6C-4A94-9F0B-2A0543E5B361}" type="presParOf" srcId="{33D37C59-AA2A-43B0-A6E5-08B00CD874AB}" destId="{892840AB-B824-4766-B439-D777BDD8CB14}" srcOrd="0" destOrd="0" presId="urn:microsoft.com/office/officeart/2017/3/layout/HorizontalPathTimeline"/>
    <dgm:cxn modelId="{A854985B-E25E-459A-80B2-87D71BE11B78}" type="presParOf" srcId="{892840AB-B824-4766-B439-D777BDD8CB14}" destId="{F61BD3B1-7C6A-4A5B-8E88-306A6B6C1BDA}" srcOrd="0" destOrd="0" presId="urn:microsoft.com/office/officeart/2017/3/layout/HorizontalPathTimeline"/>
    <dgm:cxn modelId="{95A95027-4F72-4D2D-B1B2-3CAFDE2D4A80}" type="presParOf" srcId="{892840AB-B824-4766-B439-D777BDD8CB14}" destId="{20E18091-67A1-40EB-A6A6-9C754D956724}" srcOrd="1" destOrd="0" presId="urn:microsoft.com/office/officeart/2017/3/layout/HorizontalPathTimeline"/>
    <dgm:cxn modelId="{1B873D04-1585-43D1-BCED-4F3E650A865D}" type="presParOf" srcId="{20E18091-67A1-40EB-A6A6-9C754D956724}" destId="{0CC80705-2C55-47F1-B8B4-57B2952372F2}" srcOrd="0" destOrd="0" presId="urn:microsoft.com/office/officeart/2017/3/layout/HorizontalPathTimeline"/>
    <dgm:cxn modelId="{A8BC2806-0116-4788-B1F1-B714415A6F62}" type="presParOf" srcId="{20E18091-67A1-40EB-A6A6-9C754D956724}" destId="{AEBD5493-9845-4FF7-A326-134539252D6C}" srcOrd="1" destOrd="0" presId="urn:microsoft.com/office/officeart/2017/3/layout/HorizontalPathTimeline"/>
    <dgm:cxn modelId="{CDD7EA49-B7AA-46A1-95DD-B0B8ACA9CEC7}" type="presParOf" srcId="{892840AB-B824-4766-B439-D777BDD8CB14}" destId="{EAAB7896-5217-4C99-93C6-FF5056609A5D}" srcOrd="2" destOrd="0" presId="urn:microsoft.com/office/officeart/2017/3/layout/HorizontalPathTimeline"/>
    <dgm:cxn modelId="{D0FEA8B2-7FA8-4FE1-88E1-E4C58FF2ABD4}" type="presParOf" srcId="{892840AB-B824-4766-B439-D777BDD8CB14}" destId="{C0E050E5-3F6B-4B8A-A091-74D9C83F766D}" srcOrd="3" destOrd="0" presId="urn:microsoft.com/office/officeart/2017/3/layout/HorizontalPathTimeline"/>
    <dgm:cxn modelId="{01639FDA-6903-442A-8B84-E3F909A3216B}" type="presParOf" srcId="{892840AB-B824-4766-B439-D777BDD8CB14}" destId="{70171485-7429-4D1B-9416-093CD4DE9538}" srcOrd="4" destOrd="0" presId="urn:microsoft.com/office/officeart/2017/3/layout/HorizontalPathTimeline"/>
    <dgm:cxn modelId="{1EA82229-DF6D-4693-B292-D1639D99977C}" type="presParOf" srcId="{33D37C59-AA2A-43B0-A6E5-08B00CD874AB}" destId="{03DDDA85-21A4-4612-9AA1-0848192B8B6E}" srcOrd="1" destOrd="0" presId="urn:microsoft.com/office/officeart/2017/3/layout/HorizontalPathTimeline"/>
    <dgm:cxn modelId="{85B21C4F-092F-4343-A52B-8C98A33D709C}" type="presParOf" srcId="{33D37C59-AA2A-43B0-A6E5-08B00CD874AB}" destId="{76B04C35-602F-4A04-AFB3-3A080A166599}" srcOrd="2" destOrd="0" presId="urn:microsoft.com/office/officeart/2017/3/layout/HorizontalPathTimeline"/>
    <dgm:cxn modelId="{D6187159-9596-4920-99E9-F85EABB6C433}" type="presParOf" srcId="{76B04C35-602F-4A04-AFB3-3A080A166599}" destId="{4F939260-A46D-4B8D-93CD-FE69857AC6C9}" srcOrd="0" destOrd="0" presId="urn:microsoft.com/office/officeart/2017/3/layout/HorizontalPathTimeline"/>
    <dgm:cxn modelId="{DF52B8A5-44D9-475C-9448-167515DC16C7}" type="presParOf" srcId="{76B04C35-602F-4A04-AFB3-3A080A166599}" destId="{1DD9D4B2-9DCE-4E0C-A63C-45A1376F3CBC}" srcOrd="1" destOrd="0" presId="urn:microsoft.com/office/officeart/2017/3/layout/HorizontalPathTimeline"/>
    <dgm:cxn modelId="{3BD3FB3E-D90B-41DB-9CE7-0ADAD017FABE}" type="presParOf" srcId="{1DD9D4B2-9DCE-4E0C-A63C-45A1376F3CBC}" destId="{E8433BEC-08F2-4629-97C8-AD2BEE608F8A}" srcOrd="0" destOrd="0" presId="urn:microsoft.com/office/officeart/2017/3/layout/HorizontalPathTimeline"/>
    <dgm:cxn modelId="{C8757888-B592-4C04-AE02-99E1FB5D19CB}" type="presParOf" srcId="{1DD9D4B2-9DCE-4E0C-A63C-45A1376F3CBC}" destId="{4FCCAB34-B547-4422-BBBE-7D1CE8B3A17F}" srcOrd="1" destOrd="0" presId="urn:microsoft.com/office/officeart/2017/3/layout/HorizontalPathTimeline"/>
    <dgm:cxn modelId="{8C898B94-489C-4941-90E6-4BFF9F31C3B8}" type="presParOf" srcId="{76B04C35-602F-4A04-AFB3-3A080A166599}" destId="{3A681185-47EF-4701-B75E-CA3DDB20DE2A}" srcOrd="2" destOrd="0" presId="urn:microsoft.com/office/officeart/2017/3/layout/HorizontalPathTimeline"/>
    <dgm:cxn modelId="{FECC0757-3FE1-449A-BC62-F81548097354}" type="presParOf" srcId="{76B04C35-602F-4A04-AFB3-3A080A166599}" destId="{E0E352F0-D8A0-426A-8541-1483F65605EC}" srcOrd="3" destOrd="0" presId="urn:microsoft.com/office/officeart/2017/3/layout/HorizontalPathTimeline"/>
    <dgm:cxn modelId="{F04EB3FC-B2D5-4E6B-8D73-835610A5B063}" type="presParOf" srcId="{76B04C35-602F-4A04-AFB3-3A080A166599}" destId="{EBE3C5E5-BD09-4140-B14C-0EF8309B9D41}" srcOrd="4" destOrd="0" presId="urn:microsoft.com/office/officeart/2017/3/layout/HorizontalPathTimeline"/>
    <dgm:cxn modelId="{5BB7EB49-F6EC-4BB0-B817-4E1594B5AFD7}" type="presParOf" srcId="{33D37C59-AA2A-43B0-A6E5-08B00CD874AB}" destId="{E412CF92-826E-4988-AE86-2D9665A04E3C}" srcOrd="3" destOrd="0" presId="urn:microsoft.com/office/officeart/2017/3/layout/HorizontalPathTimeline"/>
    <dgm:cxn modelId="{309BE0AD-E68F-4A9D-8226-3C7EE31CF98C}" type="presParOf" srcId="{33D37C59-AA2A-43B0-A6E5-08B00CD874AB}" destId="{A03F8469-81FF-44D8-B57F-6BDF422933B3}" srcOrd="4" destOrd="0" presId="urn:microsoft.com/office/officeart/2017/3/layout/HorizontalPathTimeline"/>
    <dgm:cxn modelId="{BA9FF0C3-6493-4742-8FBD-A4263BCDE886}" type="presParOf" srcId="{A03F8469-81FF-44D8-B57F-6BDF422933B3}" destId="{21C5339B-E748-4C36-8626-E43C42417A89}" srcOrd="0" destOrd="0" presId="urn:microsoft.com/office/officeart/2017/3/layout/HorizontalPathTimeline"/>
    <dgm:cxn modelId="{E0FFDF06-F5B7-4B60-8E52-5EE750A02AB4}" type="presParOf" srcId="{A03F8469-81FF-44D8-B57F-6BDF422933B3}" destId="{4B0A6AC7-7D66-4C64-9D26-3BEE5033857D}" srcOrd="1" destOrd="0" presId="urn:microsoft.com/office/officeart/2017/3/layout/HorizontalPathTimeline"/>
    <dgm:cxn modelId="{6E53C631-3DF7-4A2D-9FEB-8EBF54CBE729}" type="presParOf" srcId="{4B0A6AC7-7D66-4C64-9D26-3BEE5033857D}" destId="{DCD6C4A5-C471-40BD-9306-FA0D3FD18E96}" srcOrd="0" destOrd="0" presId="urn:microsoft.com/office/officeart/2017/3/layout/HorizontalPathTimeline"/>
    <dgm:cxn modelId="{CD722F6F-9248-454F-9704-A7CC85A8CA77}" type="presParOf" srcId="{4B0A6AC7-7D66-4C64-9D26-3BEE5033857D}" destId="{AABD47AE-D447-46DE-B46F-F3150E057788}" srcOrd="1" destOrd="0" presId="urn:microsoft.com/office/officeart/2017/3/layout/HorizontalPathTimeline"/>
    <dgm:cxn modelId="{8BC4210E-EDC2-4313-BBBC-C30DA7003CB3}" type="presParOf" srcId="{A03F8469-81FF-44D8-B57F-6BDF422933B3}" destId="{9ECD8CFB-8E02-4BE3-9001-F6639F9D251D}" srcOrd="2" destOrd="0" presId="urn:microsoft.com/office/officeart/2017/3/layout/HorizontalPathTimeline"/>
    <dgm:cxn modelId="{3A717749-A1F7-4B03-8065-D3BBD4A850AB}" type="presParOf" srcId="{A03F8469-81FF-44D8-B57F-6BDF422933B3}" destId="{BED4E4D0-1A03-4C7E-89EB-1709CF51C135}" srcOrd="3" destOrd="0" presId="urn:microsoft.com/office/officeart/2017/3/layout/HorizontalPathTimeline"/>
    <dgm:cxn modelId="{250C8D0C-5A3B-4736-A8BF-783E70B2EA73}" type="presParOf" srcId="{A03F8469-81FF-44D8-B57F-6BDF422933B3}" destId="{0150DDA4-6D27-4A99-A7D0-5710CE3EF16E}" srcOrd="4" destOrd="0" presId="urn:microsoft.com/office/officeart/2017/3/layout/HorizontalPathTimeline"/>
    <dgm:cxn modelId="{3D1BE4CD-1C69-4D38-8FD3-156E6EE289C4}" type="presParOf" srcId="{33D37C59-AA2A-43B0-A6E5-08B00CD874AB}" destId="{2847036A-E361-47F0-98B8-33C46BAE0302}" srcOrd="5" destOrd="0" presId="urn:microsoft.com/office/officeart/2017/3/layout/HorizontalPathTimeline"/>
    <dgm:cxn modelId="{136EFA00-A23D-43C3-AEA7-FD235135F69A}" type="presParOf" srcId="{33D37C59-AA2A-43B0-A6E5-08B00CD874AB}" destId="{A5087B34-3C86-4109-9440-0EBBBD52352D}" srcOrd="6" destOrd="0" presId="urn:microsoft.com/office/officeart/2017/3/layout/HorizontalPathTimeline"/>
    <dgm:cxn modelId="{467DD394-2E52-4971-9D1D-FD0B48460656}" type="presParOf" srcId="{A5087B34-3C86-4109-9440-0EBBBD52352D}" destId="{824C209B-17CA-47A9-B82F-97EBFDF27E01}" srcOrd="0" destOrd="0" presId="urn:microsoft.com/office/officeart/2017/3/layout/HorizontalPathTimeline"/>
    <dgm:cxn modelId="{07F44D88-0C2F-4E1C-95EA-1C1C62E8FDF1}" type="presParOf" srcId="{A5087B34-3C86-4109-9440-0EBBBD52352D}" destId="{07D6FB68-D108-4B61-81D2-92353F2940C6}" srcOrd="1" destOrd="0" presId="urn:microsoft.com/office/officeart/2017/3/layout/HorizontalPathTimeline"/>
    <dgm:cxn modelId="{53CED433-89F4-4571-B84A-24F40A201257}" type="presParOf" srcId="{07D6FB68-D108-4B61-81D2-92353F2940C6}" destId="{B1E3ACE3-CD63-470C-ABD7-A6481B61915C}" srcOrd="0" destOrd="0" presId="urn:microsoft.com/office/officeart/2017/3/layout/HorizontalPathTimeline"/>
    <dgm:cxn modelId="{445780F9-7663-49BA-9DDE-B3EA056016CA}" type="presParOf" srcId="{07D6FB68-D108-4B61-81D2-92353F2940C6}" destId="{A29D9493-20ED-4176-8C43-3F09D95F82B6}" srcOrd="1" destOrd="0" presId="urn:microsoft.com/office/officeart/2017/3/layout/HorizontalPathTimeline"/>
    <dgm:cxn modelId="{2A238756-E790-4B15-88B1-9BE03E93B6EF}" type="presParOf" srcId="{A5087B34-3C86-4109-9440-0EBBBD52352D}" destId="{6B89063E-B698-4DC4-8871-01C7ECB39712}" srcOrd="2" destOrd="0" presId="urn:microsoft.com/office/officeart/2017/3/layout/HorizontalPathTimeline"/>
    <dgm:cxn modelId="{51E6986A-B26C-492C-961D-4B3A214F95F4}" type="presParOf" srcId="{A5087B34-3C86-4109-9440-0EBBBD52352D}" destId="{D3648C23-41B6-44E7-BDB2-59E2F7F32914}" srcOrd="3" destOrd="0" presId="urn:microsoft.com/office/officeart/2017/3/layout/HorizontalPathTimeline"/>
    <dgm:cxn modelId="{DFDBAC1E-5826-4978-AB57-494ACC63E697}" type="presParOf" srcId="{A5087B34-3C86-4109-9440-0EBBBD52352D}" destId="{53953B49-05B7-44FA-9EC1-3B31225817DF}" srcOrd="4" destOrd="0" presId="urn:microsoft.com/office/officeart/2017/3/layout/HorizontalPathTimeline"/>
    <dgm:cxn modelId="{A3313A2F-11CB-45AD-8D9A-C4B076A524F2}" type="presParOf" srcId="{33D37C59-AA2A-43B0-A6E5-08B00CD874AB}" destId="{4D7D4CCC-2BF1-48DC-BDF5-7F81D2A1632F}" srcOrd="7" destOrd="0" presId="urn:microsoft.com/office/officeart/2017/3/layout/HorizontalPathTimeline"/>
    <dgm:cxn modelId="{5F85604E-2ABC-42B7-9886-9C84CBB8697D}" type="presParOf" srcId="{33D37C59-AA2A-43B0-A6E5-08B00CD874AB}" destId="{C8DFEDE9-DD34-463E-BDCB-FFBCD6A074F1}" srcOrd="8" destOrd="0" presId="urn:microsoft.com/office/officeart/2017/3/layout/HorizontalPathTimeline"/>
    <dgm:cxn modelId="{CA2D1B1C-2DC2-4B5E-9641-405491C83FA6}" type="presParOf" srcId="{C8DFEDE9-DD34-463E-BDCB-FFBCD6A074F1}" destId="{A41D7F7F-3942-4D07-8403-997090998A69}" srcOrd="0" destOrd="0" presId="urn:microsoft.com/office/officeart/2017/3/layout/HorizontalPathTimeline"/>
    <dgm:cxn modelId="{CCDFFCEB-3631-4A02-AFA4-465636DE06EE}" type="presParOf" srcId="{C8DFEDE9-DD34-463E-BDCB-FFBCD6A074F1}" destId="{F70E339B-63F4-4CBC-9C28-0DD256921AE1}" srcOrd="1" destOrd="0" presId="urn:microsoft.com/office/officeart/2017/3/layout/HorizontalPathTimeline"/>
    <dgm:cxn modelId="{0F9E6BE1-A786-4BD6-A25F-B86DC8D001F4}" type="presParOf" srcId="{F70E339B-63F4-4CBC-9C28-0DD256921AE1}" destId="{8993E62B-EFA0-4123-AA15-D122A8B05B1D}" srcOrd="0" destOrd="0" presId="urn:microsoft.com/office/officeart/2017/3/layout/HorizontalPathTimeline"/>
    <dgm:cxn modelId="{C3D1C936-33BA-4BFD-903B-3DE117FD6C95}" type="presParOf" srcId="{F70E339B-63F4-4CBC-9C28-0DD256921AE1}" destId="{BDED39CB-63FC-4713-A1E2-6482432AF6D0}" srcOrd="1" destOrd="0" presId="urn:microsoft.com/office/officeart/2017/3/layout/HorizontalPathTimeline"/>
    <dgm:cxn modelId="{BC8C39FF-9624-4AE7-A94E-859828560DE6}" type="presParOf" srcId="{C8DFEDE9-DD34-463E-BDCB-FFBCD6A074F1}" destId="{935D7501-2034-4A15-9170-2AB64891F696}" srcOrd="2" destOrd="0" presId="urn:microsoft.com/office/officeart/2017/3/layout/HorizontalPathTimeline"/>
    <dgm:cxn modelId="{B6A72CF4-83E7-4CE8-93AF-F132C88C2931}" type="presParOf" srcId="{C8DFEDE9-DD34-463E-BDCB-FFBCD6A074F1}" destId="{59C547E4-6BD6-4E4D-9EC2-B99195C6A3F8}" srcOrd="3" destOrd="0" presId="urn:microsoft.com/office/officeart/2017/3/layout/HorizontalPathTimeline"/>
    <dgm:cxn modelId="{879743F3-9B29-4DF7-A23F-0A2887D8A009}" type="presParOf" srcId="{C8DFEDE9-DD34-463E-BDCB-FFBCD6A074F1}" destId="{F7BF94C9-ED70-4E83-B974-255D39E66F5F}" srcOrd="4" destOrd="0" presId="urn:microsoft.com/office/officeart/2017/3/layout/HorizontalPath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CF2739-9475-42FF-AF7D-BA324A619FEA}"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en-US"/>
        </a:p>
      </dgm:t>
    </dgm:pt>
    <dgm:pt modelId="{1062487E-A88D-4A8F-99A3-E355798AA3D1}">
      <dgm:prSet/>
      <dgm:spPr/>
      <dgm:t>
        <a:bodyPr/>
        <a:lstStyle/>
        <a:p>
          <a:r>
            <a:rPr lang="en-GB" dirty="0"/>
            <a:t>Music</a:t>
          </a:r>
          <a:endParaRPr lang="en-US" dirty="0"/>
        </a:p>
      </dgm:t>
      <dgm:extLst>
        <a:ext uri="{E40237B7-FDA0-4F09-8148-C483321AD2D9}">
          <dgm14:cNvPr xmlns:dgm14="http://schemas.microsoft.com/office/drawing/2010/diagram" id="0" name="" descr="Music&#10;“DIY” culture&#10;Feminism&#10;Anti-racism/race&#10;What else?"/>
        </a:ext>
      </dgm:extLst>
    </dgm:pt>
    <dgm:pt modelId="{4E17D456-4A0A-4444-9912-B8A01D08D819}" type="parTrans" cxnId="{764DFF67-B108-4ECE-81E5-DAE17C7FB6F3}">
      <dgm:prSet/>
      <dgm:spPr/>
      <dgm:t>
        <a:bodyPr/>
        <a:lstStyle/>
        <a:p>
          <a:endParaRPr lang="en-US"/>
        </a:p>
      </dgm:t>
    </dgm:pt>
    <dgm:pt modelId="{B2A21ED7-541E-4860-8F10-4A8E94246D3F}" type="sibTrans" cxnId="{764DFF67-B108-4ECE-81E5-DAE17C7FB6F3}">
      <dgm:prSet/>
      <dgm:spPr/>
      <dgm:t>
        <a:bodyPr/>
        <a:lstStyle/>
        <a:p>
          <a:endParaRPr lang="en-US"/>
        </a:p>
      </dgm:t>
    </dgm:pt>
    <dgm:pt modelId="{6C1EF1D8-2ECB-4B99-A5A7-C22A6FDA9CA1}">
      <dgm:prSet/>
      <dgm:spPr/>
      <dgm:t>
        <a:bodyPr/>
        <a:lstStyle/>
        <a:p>
          <a:r>
            <a:rPr lang="en-GB" dirty="0"/>
            <a:t>“DIY” culture</a:t>
          </a:r>
          <a:endParaRPr lang="en-US" dirty="0"/>
        </a:p>
      </dgm:t>
      <dgm:extLst>
        <a:ext uri="{E40237B7-FDA0-4F09-8148-C483321AD2D9}">
          <dgm14:cNvPr xmlns:dgm14="http://schemas.microsoft.com/office/drawing/2010/diagram" id="0" name="" descr="Music&#10;“DIY” culture&#10;Feminism&#10;Anti-racism/race&#10;What else?"/>
        </a:ext>
      </dgm:extLst>
    </dgm:pt>
    <dgm:pt modelId="{7165BBB4-705B-4FD8-9E0B-DA0A8D9156A5}" type="parTrans" cxnId="{1A4276E9-88AB-4AE9-B064-DBF628FB2AD6}">
      <dgm:prSet/>
      <dgm:spPr/>
      <dgm:t>
        <a:bodyPr/>
        <a:lstStyle/>
        <a:p>
          <a:endParaRPr lang="en-US"/>
        </a:p>
      </dgm:t>
    </dgm:pt>
    <dgm:pt modelId="{5FB714AB-5864-4D8E-AE04-E355C8AE1240}" type="sibTrans" cxnId="{1A4276E9-88AB-4AE9-B064-DBF628FB2AD6}">
      <dgm:prSet/>
      <dgm:spPr/>
      <dgm:t>
        <a:bodyPr/>
        <a:lstStyle/>
        <a:p>
          <a:endParaRPr lang="en-US"/>
        </a:p>
      </dgm:t>
    </dgm:pt>
    <dgm:pt modelId="{B4A5A045-85C9-472E-9535-6AA1A93B5BC2}">
      <dgm:prSet/>
      <dgm:spPr/>
      <dgm:t>
        <a:bodyPr/>
        <a:lstStyle/>
        <a:p>
          <a:r>
            <a:rPr lang="en-GB" dirty="0"/>
            <a:t>Feminism</a:t>
          </a:r>
          <a:endParaRPr lang="en-US" dirty="0"/>
        </a:p>
      </dgm:t>
      <dgm:extLst>
        <a:ext uri="{E40237B7-FDA0-4F09-8148-C483321AD2D9}">
          <dgm14:cNvPr xmlns:dgm14="http://schemas.microsoft.com/office/drawing/2010/diagram" id="0" name="" descr="Music&#10;“DIY” culture&#10;Feminism&#10;Anti-racism/race&#10;What else?"/>
        </a:ext>
      </dgm:extLst>
    </dgm:pt>
    <dgm:pt modelId="{0EE422CB-3229-4FF3-9105-F8B3FC907535}" type="parTrans" cxnId="{75557264-F479-4FFD-B3E0-1D1AAF1D0B9B}">
      <dgm:prSet/>
      <dgm:spPr/>
      <dgm:t>
        <a:bodyPr/>
        <a:lstStyle/>
        <a:p>
          <a:endParaRPr lang="en-US"/>
        </a:p>
      </dgm:t>
    </dgm:pt>
    <dgm:pt modelId="{A6FB077B-CF7B-4638-A16B-184620C5115A}" type="sibTrans" cxnId="{75557264-F479-4FFD-B3E0-1D1AAF1D0B9B}">
      <dgm:prSet/>
      <dgm:spPr/>
      <dgm:t>
        <a:bodyPr/>
        <a:lstStyle/>
        <a:p>
          <a:endParaRPr lang="en-US"/>
        </a:p>
      </dgm:t>
    </dgm:pt>
    <dgm:pt modelId="{AC38B58C-67C7-473F-AFED-94B591CF0BE1}">
      <dgm:prSet/>
      <dgm:spPr/>
      <dgm:t>
        <a:bodyPr/>
        <a:lstStyle/>
        <a:p>
          <a:r>
            <a:rPr lang="en-GB" dirty="0"/>
            <a:t>Anti-racism/race</a:t>
          </a:r>
          <a:endParaRPr lang="en-US" dirty="0"/>
        </a:p>
      </dgm:t>
      <dgm:extLst>
        <a:ext uri="{E40237B7-FDA0-4F09-8148-C483321AD2D9}">
          <dgm14:cNvPr xmlns:dgm14="http://schemas.microsoft.com/office/drawing/2010/diagram" id="0" name="" descr="Music&#10;“DIY” culture&#10;Feminism&#10;Anti-racism/race&#10;What else?"/>
        </a:ext>
      </dgm:extLst>
    </dgm:pt>
    <dgm:pt modelId="{22AB88A7-D44B-464A-ADC2-7A483D984E81}" type="parTrans" cxnId="{1BAA88E7-1ECD-4E65-9EEF-9BFE69014CB3}">
      <dgm:prSet/>
      <dgm:spPr/>
      <dgm:t>
        <a:bodyPr/>
        <a:lstStyle/>
        <a:p>
          <a:endParaRPr lang="en-US"/>
        </a:p>
      </dgm:t>
    </dgm:pt>
    <dgm:pt modelId="{6B848C24-7128-45D3-9C3D-54FF1E346BF5}" type="sibTrans" cxnId="{1BAA88E7-1ECD-4E65-9EEF-9BFE69014CB3}">
      <dgm:prSet/>
      <dgm:spPr/>
      <dgm:t>
        <a:bodyPr/>
        <a:lstStyle/>
        <a:p>
          <a:endParaRPr lang="en-US"/>
        </a:p>
      </dgm:t>
    </dgm:pt>
    <dgm:pt modelId="{D92864C2-94D6-4534-AEEE-C3001B3F08D2}">
      <dgm:prSet/>
      <dgm:spPr/>
      <dgm:t>
        <a:bodyPr/>
        <a:lstStyle/>
        <a:p>
          <a:r>
            <a:rPr lang="en-GB" dirty="0"/>
            <a:t>What else?</a:t>
          </a:r>
          <a:endParaRPr lang="en-US" dirty="0"/>
        </a:p>
      </dgm:t>
      <dgm:extLst>
        <a:ext uri="{E40237B7-FDA0-4F09-8148-C483321AD2D9}">
          <dgm14:cNvPr xmlns:dgm14="http://schemas.microsoft.com/office/drawing/2010/diagram" id="0" name="" descr="Music&#10;“DIY” culture&#10;Feminism&#10;Anti-racism/race&#10;What else?"/>
        </a:ext>
      </dgm:extLst>
    </dgm:pt>
    <dgm:pt modelId="{79B5F181-DD57-4912-B85C-C3674316E073}" type="parTrans" cxnId="{DDF97973-7E13-43D1-B7C6-A85B1BF7000E}">
      <dgm:prSet/>
      <dgm:spPr/>
      <dgm:t>
        <a:bodyPr/>
        <a:lstStyle/>
        <a:p>
          <a:endParaRPr lang="en-US"/>
        </a:p>
      </dgm:t>
    </dgm:pt>
    <dgm:pt modelId="{A84082A3-239F-4309-B0CF-9A119041CE9A}" type="sibTrans" cxnId="{DDF97973-7E13-43D1-B7C6-A85B1BF7000E}">
      <dgm:prSet/>
      <dgm:spPr/>
      <dgm:t>
        <a:bodyPr/>
        <a:lstStyle/>
        <a:p>
          <a:endParaRPr lang="en-US"/>
        </a:p>
      </dgm:t>
    </dgm:pt>
    <dgm:pt modelId="{407BE630-7FE2-47A5-9175-9163D205D283}" type="pres">
      <dgm:prSet presAssocID="{A7CF2739-9475-42FF-AF7D-BA324A619FEA}" presName="vert0" presStyleCnt="0">
        <dgm:presLayoutVars>
          <dgm:dir/>
          <dgm:animOne val="branch"/>
          <dgm:animLvl val="lvl"/>
        </dgm:presLayoutVars>
      </dgm:prSet>
      <dgm:spPr/>
    </dgm:pt>
    <dgm:pt modelId="{514A80E1-807A-48A0-850E-C2E9935DBCA9}" type="pres">
      <dgm:prSet presAssocID="{1062487E-A88D-4A8F-99A3-E355798AA3D1}" presName="thickLine" presStyleLbl="alignNode1" presStyleIdx="0" presStyleCnt="5"/>
      <dgm:spPr/>
    </dgm:pt>
    <dgm:pt modelId="{CE7AAA9E-DA39-4F69-8409-22A64DF097DC}" type="pres">
      <dgm:prSet presAssocID="{1062487E-A88D-4A8F-99A3-E355798AA3D1}" presName="horz1" presStyleCnt="0"/>
      <dgm:spPr/>
    </dgm:pt>
    <dgm:pt modelId="{D62B9869-CAAD-47DE-BAF9-2D11DB46284F}" type="pres">
      <dgm:prSet presAssocID="{1062487E-A88D-4A8F-99A3-E355798AA3D1}" presName="tx1" presStyleLbl="revTx" presStyleIdx="0" presStyleCnt="5"/>
      <dgm:spPr/>
    </dgm:pt>
    <dgm:pt modelId="{3286B4E6-024C-464A-921B-C5C6BC9C1E95}" type="pres">
      <dgm:prSet presAssocID="{1062487E-A88D-4A8F-99A3-E355798AA3D1}" presName="vert1" presStyleCnt="0"/>
      <dgm:spPr/>
    </dgm:pt>
    <dgm:pt modelId="{18305079-030B-4E7E-A5D5-BB9F0F6C420B}" type="pres">
      <dgm:prSet presAssocID="{6C1EF1D8-2ECB-4B99-A5A7-C22A6FDA9CA1}" presName="thickLine" presStyleLbl="alignNode1" presStyleIdx="1" presStyleCnt="5"/>
      <dgm:spPr/>
    </dgm:pt>
    <dgm:pt modelId="{2372AEFA-BCD4-4589-A440-FF101A03A796}" type="pres">
      <dgm:prSet presAssocID="{6C1EF1D8-2ECB-4B99-A5A7-C22A6FDA9CA1}" presName="horz1" presStyleCnt="0"/>
      <dgm:spPr/>
    </dgm:pt>
    <dgm:pt modelId="{A96CDEE5-F55F-48A2-8E07-1E042AD99CDC}" type="pres">
      <dgm:prSet presAssocID="{6C1EF1D8-2ECB-4B99-A5A7-C22A6FDA9CA1}" presName="tx1" presStyleLbl="revTx" presStyleIdx="1" presStyleCnt="5"/>
      <dgm:spPr/>
    </dgm:pt>
    <dgm:pt modelId="{A39BEE4E-4054-446C-B22B-7E15036FFBA6}" type="pres">
      <dgm:prSet presAssocID="{6C1EF1D8-2ECB-4B99-A5A7-C22A6FDA9CA1}" presName="vert1" presStyleCnt="0"/>
      <dgm:spPr/>
    </dgm:pt>
    <dgm:pt modelId="{B0AA6F9D-AFF4-4785-BA41-21EFA1753402}" type="pres">
      <dgm:prSet presAssocID="{B4A5A045-85C9-472E-9535-6AA1A93B5BC2}" presName="thickLine" presStyleLbl="alignNode1" presStyleIdx="2" presStyleCnt="5"/>
      <dgm:spPr/>
    </dgm:pt>
    <dgm:pt modelId="{69688CC3-4255-4855-8C33-C8668935B34F}" type="pres">
      <dgm:prSet presAssocID="{B4A5A045-85C9-472E-9535-6AA1A93B5BC2}" presName="horz1" presStyleCnt="0"/>
      <dgm:spPr/>
    </dgm:pt>
    <dgm:pt modelId="{DAE7CEDE-197D-4BF0-AF03-A1780EDEBB40}" type="pres">
      <dgm:prSet presAssocID="{B4A5A045-85C9-472E-9535-6AA1A93B5BC2}" presName="tx1" presStyleLbl="revTx" presStyleIdx="2" presStyleCnt="5"/>
      <dgm:spPr/>
    </dgm:pt>
    <dgm:pt modelId="{21CB71DD-4F8C-4FF6-B407-C8321F653A18}" type="pres">
      <dgm:prSet presAssocID="{B4A5A045-85C9-472E-9535-6AA1A93B5BC2}" presName="vert1" presStyleCnt="0"/>
      <dgm:spPr/>
    </dgm:pt>
    <dgm:pt modelId="{7470E124-3E4B-4557-B330-AEE507465E33}" type="pres">
      <dgm:prSet presAssocID="{AC38B58C-67C7-473F-AFED-94B591CF0BE1}" presName="thickLine" presStyleLbl="alignNode1" presStyleIdx="3" presStyleCnt="5"/>
      <dgm:spPr/>
    </dgm:pt>
    <dgm:pt modelId="{DEE2416B-A6BF-42B6-9DFC-4EF1EC701881}" type="pres">
      <dgm:prSet presAssocID="{AC38B58C-67C7-473F-AFED-94B591CF0BE1}" presName="horz1" presStyleCnt="0"/>
      <dgm:spPr/>
    </dgm:pt>
    <dgm:pt modelId="{3495C625-AD44-46D5-BD6E-9C087762B475}" type="pres">
      <dgm:prSet presAssocID="{AC38B58C-67C7-473F-AFED-94B591CF0BE1}" presName="tx1" presStyleLbl="revTx" presStyleIdx="3" presStyleCnt="5"/>
      <dgm:spPr/>
    </dgm:pt>
    <dgm:pt modelId="{40A45A36-5689-4CCF-B06B-9068D967A99F}" type="pres">
      <dgm:prSet presAssocID="{AC38B58C-67C7-473F-AFED-94B591CF0BE1}" presName="vert1" presStyleCnt="0"/>
      <dgm:spPr/>
    </dgm:pt>
    <dgm:pt modelId="{C6A2CCD6-3D9A-4340-A179-48AB537E239C}" type="pres">
      <dgm:prSet presAssocID="{D92864C2-94D6-4534-AEEE-C3001B3F08D2}" presName="thickLine" presStyleLbl="alignNode1" presStyleIdx="4" presStyleCnt="5"/>
      <dgm:spPr/>
    </dgm:pt>
    <dgm:pt modelId="{232461C6-0CEA-436B-88E8-5162AC0B0B89}" type="pres">
      <dgm:prSet presAssocID="{D92864C2-94D6-4534-AEEE-C3001B3F08D2}" presName="horz1" presStyleCnt="0"/>
      <dgm:spPr/>
    </dgm:pt>
    <dgm:pt modelId="{CDEF7C66-71FD-4EC9-85A7-F7E5BA71B3D8}" type="pres">
      <dgm:prSet presAssocID="{D92864C2-94D6-4534-AEEE-C3001B3F08D2}" presName="tx1" presStyleLbl="revTx" presStyleIdx="4" presStyleCnt="5"/>
      <dgm:spPr/>
    </dgm:pt>
    <dgm:pt modelId="{C01DECF2-BC91-465A-899A-A979F968BC92}" type="pres">
      <dgm:prSet presAssocID="{D92864C2-94D6-4534-AEEE-C3001B3F08D2}" presName="vert1" presStyleCnt="0"/>
      <dgm:spPr/>
    </dgm:pt>
  </dgm:ptLst>
  <dgm:cxnLst>
    <dgm:cxn modelId="{4C317509-8CFD-42A8-8C0A-B08A039596D0}" type="presOf" srcId="{6C1EF1D8-2ECB-4B99-A5A7-C22A6FDA9CA1}" destId="{A96CDEE5-F55F-48A2-8E07-1E042AD99CDC}" srcOrd="0" destOrd="0" presId="urn:microsoft.com/office/officeart/2008/layout/LinedList"/>
    <dgm:cxn modelId="{75557264-F479-4FFD-B3E0-1D1AAF1D0B9B}" srcId="{A7CF2739-9475-42FF-AF7D-BA324A619FEA}" destId="{B4A5A045-85C9-472E-9535-6AA1A93B5BC2}" srcOrd="2" destOrd="0" parTransId="{0EE422CB-3229-4FF3-9105-F8B3FC907535}" sibTransId="{A6FB077B-CF7B-4638-A16B-184620C5115A}"/>
    <dgm:cxn modelId="{764DFF67-B108-4ECE-81E5-DAE17C7FB6F3}" srcId="{A7CF2739-9475-42FF-AF7D-BA324A619FEA}" destId="{1062487E-A88D-4A8F-99A3-E355798AA3D1}" srcOrd="0" destOrd="0" parTransId="{4E17D456-4A0A-4444-9912-B8A01D08D819}" sibTransId="{B2A21ED7-541E-4860-8F10-4A8E94246D3F}"/>
    <dgm:cxn modelId="{3F7EE44B-87C7-4595-90B2-2711092DBBAB}" type="presOf" srcId="{A7CF2739-9475-42FF-AF7D-BA324A619FEA}" destId="{407BE630-7FE2-47A5-9175-9163D205D283}" srcOrd="0" destOrd="0" presId="urn:microsoft.com/office/officeart/2008/layout/LinedList"/>
    <dgm:cxn modelId="{0CBDF34D-FF9B-4D5C-9AAA-B8928582269A}" type="presOf" srcId="{1062487E-A88D-4A8F-99A3-E355798AA3D1}" destId="{D62B9869-CAAD-47DE-BAF9-2D11DB46284F}" srcOrd="0" destOrd="0" presId="urn:microsoft.com/office/officeart/2008/layout/LinedList"/>
    <dgm:cxn modelId="{DDF97973-7E13-43D1-B7C6-A85B1BF7000E}" srcId="{A7CF2739-9475-42FF-AF7D-BA324A619FEA}" destId="{D92864C2-94D6-4534-AEEE-C3001B3F08D2}" srcOrd="4" destOrd="0" parTransId="{79B5F181-DD57-4912-B85C-C3674316E073}" sibTransId="{A84082A3-239F-4309-B0CF-9A119041CE9A}"/>
    <dgm:cxn modelId="{119324B0-AAC7-479A-BC92-8F07CCCB00BC}" type="presOf" srcId="{B4A5A045-85C9-472E-9535-6AA1A93B5BC2}" destId="{DAE7CEDE-197D-4BF0-AF03-A1780EDEBB40}" srcOrd="0" destOrd="0" presId="urn:microsoft.com/office/officeart/2008/layout/LinedList"/>
    <dgm:cxn modelId="{7C9979CB-68A9-4181-BE9F-0A39D40331D4}" type="presOf" srcId="{D92864C2-94D6-4534-AEEE-C3001B3F08D2}" destId="{CDEF7C66-71FD-4EC9-85A7-F7E5BA71B3D8}" srcOrd="0" destOrd="0" presId="urn:microsoft.com/office/officeart/2008/layout/LinedList"/>
    <dgm:cxn modelId="{1BAA88E7-1ECD-4E65-9EEF-9BFE69014CB3}" srcId="{A7CF2739-9475-42FF-AF7D-BA324A619FEA}" destId="{AC38B58C-67C7-473F-AFED-94B591CF0BE1}" srcOrd="3" destOrd="0" parTransId="{22AB88A7-D44B-464A-ADC2-7A483D984E81}" sibTransId="{6B848C24-7128-45D3-9C3D-54FF1E346BF5}"/>
    <dgm:cxn modelId="{1A4276E9-88AB-4AE9-B064-DBF628FB2AD6}" srcId="{A7CF2739-9475-42FF-AF7D-BA324A619FEA}" destId="{6C1EF1D8-2ECB-4B99-A5A7-C22A6FDA9CA1}" srcOrd="1" destOrd="0" parTransId="{7165BBB4-705B-4FD8-9E0B-DA0A8D9156A5}" sibTransId="{5FB714AB-5864-4D8E-AE04-E355C8AE1240}"/>
    <dgm:cxn modelId="{AAA2F5F4-C626-4D47-A7B5-9B26F291C367}" type="presOf" srcId="{AC38B58C-67C7-473F-AFED-94B591CF0BE1}" destId="{3495C625-AD44-46D5-BD6E-9C087762B475}" srcOrd="0" destOrd="0" presId="urn:microsoft.com/office/officeart/2008/layout/LinedList"/>
    <dgm:cxn modelId="{A6CF2659-9D9A-4157-868C-07AA577E1914}" type="presParOf" srcId="{407BE630-7FE2-47A5-9175-9163D205D283}" destId="{514A80E1-807A-48A0-850E-C2E9935DBCA9}" srcOrd="0" destOrd="0" presId="urn:microsoft.com/office/officeart/2008/layout/LinedList"/>
    <dgm:cxn modelId="{384D5711-F8C7-4953-9076-E897D9CC73EF}" type="presParOf" srcId="{407BE630-7FE2-47A5-9175-9163D205D283}" destId="{CE7AAA9E-DA39-4F69-8409-22A64DF097DC}" srcOrd="1" destOrd="0" presId="urn:microsoft.com/office/officeart/2008/layout/LinedList"/>
    <dgm:cxn modelId="{0127A89C-992D-48CC-83E1-3431A1EA79DD}" type="presParOf" srcId="{CE7AAA9E-DA39-4F69-8409-22A64DF097DC}" destId="{D62B9869-CAAD-47DE-BAF9-2D11DB46284F}" srcOrd="0" destOrd="0" presId="urn:microsoft.com/office/officeart/2008/layout/LinedList"/>
    <dgm:cxn modelId="{795905ED-A347-4939-9D40-5414947736A6}" type="presParOf" srcId="{CE7AAA9E-DA39-4F69-8409-22A64DF097DC}" destId="{3286B4E6-024C-464A-921B-C5C6BC9C1E95}" srcOrd="1" destOrd="0" presId="urn:microsoft.com/office/officeart/2008/layout/LinedList"/>
    <dgm:cxn modelId="{75407680-CD65-4E07-93CE-A74CCDC8C0E4}" type="presParOf" srcId="{407BE630-7FE2-47A5-9175-9163D205D283}" destId="{18305079-030B-4E7E-A5D5-BB9F0F6C420B}" srcOrd="2" destOrd="0" presId="urn:microsoft.com/office/officeart/2008/layout/LinedList"/>
    <dgm:cxn modelId="{24504494-9BB2-4B64-9C25-0958E329BADB}" type="presParOf" srcId="{407BE630-7FE2-47A5-9175-9163D205D283}" destId="{2372AEFA-BCD4-4589-A440-FF101A03A796}" srcOrd="3" destOrd="0" presId="urn:microsoft.com/office/officeart/2008/layout/LinedList"/>
    <dgm:cxn modelId="{E94BB232-E981-4C0A-BE6F-BD411B77B5F6}" type="presParOf" srcId="{2372AEFA-BCD4-4589-A440-FF101A03A796}" destId="{A96CDEE5-F55F-48A2-8E07-1E042AD99CDC}" srcOrd="0" destOrd="0" presId="urn:microsoft.com/office/officeart/2008/layout/LinedList"/>
    <dgm:cxn modelId="{F97C8473-0F1D-4624-A81F-2B76DB9985DA}" type="presParOf" srcId="{2372AEFA-BCD4-4589-A440-FF101A03A796}" destId="{A39BEE4E-4054-446C-B22B-7E15036FFBA6}" srcOrd="1" destOrd="0" presId="urn:microsoft.com/office/officeart/2008/layout/LinedList"/>
    <dgm:cxn modelId="{79D37A81-34D8-4D8B-BF09-6B71AD276118}" type="presParOf" srcId="{407BE630-7FE2-47A5-9175-9163D205D283}" destId="{B0AA6F9D-AFF4-4785-BA41-21EFA1753402}" srcOrd="4" destOrd="0" presId="urn:microsoft.com/office/officeart/2008/layout/LinedList"/>
    <dgm:cxn modelId="{9DB93370-32EF-484B-B96C-F32387268FE3}" type="presParOf" srcId="{407BE630-7FE2-47A5-9175-9163D205D283}" destId="{69688CC3-4255-4855-8C33-C8668935B34F}" srcOrd="5" destOrd="0" presId="urn:microsoft.com/office/officeart/2008/layout/LinedList"/>
    <dgm:cxn modelId="{73476F3D-57E3-489A-8D21-61D619EFAFAB}" type="presParOf" srcId="{69688CC3-4255-4855-8C33-C8668935B34F}" destId="{DAE7CEDE-197D-4BF0-AF03-A1780EDEBB40}" srcOrd="0" destOrd="0" presId="urn:microsoft.com/office/officeart/2008/layout/LinedList"/>
    <dgm:cxn modelId="{86B3C6AB-FC99-43BF-93AB-AF4CDCFB032D}" type="presParOf" srcId="{69688CC3-4255-4855-8C33-C8668935B34F}" destId="{21CB71DD-4F8C-4FF6-B407-C8321F653A18}" srcOrd="1" destOrd="0" presId="urn:microsoft.com/office/officeart/2008/layout/LinedList"/>
    <dgm:cxn modelId="{56E640BF-B01E-445B-85D9-BDA96E82796E}" type="presParOf" srcId="{407BE630-7FE2-47A5-9175-9163D205D283}" destId="{7470E124-3E4B-4557-B330-AEE507465E33}" srcOrd="6" destOrd="0" presId="urn:microsoft.com/office/officeart/2008/layout/LinedList"/>
    <dgm:cxn modelId="{C5D38ED1-7A76-4E98-B8F3-C04C4E48E55C}" type="presParOf" srcId="{407BE630-7FE2-47A5-9175-9163D205D283}" destId="{DEE2416B-A6BF-42B6-9DFC-4EF1EC701881}" srcOrd="7" destOrd="0" presId="urn:microsoft.com/office/officeart/2008/layout/LinedList"/>
    <dgm:cxn modelId="{AF5D607A-6B88-4A15-8B9A-DFFB6D7C21CE}" type="presParOf" srcId="{DEE2416B-A6BF-42B6-9DFC-4EF1EC701881}" destId="{3495C625-AD44-46D5-BD6E-9C087762B475}" srcOrd="0" destOrd="0" presId="urn:microsoft.com/office/officeart/2008/layout/LinedList"/>
    <dgm:cxn modelId="{92B9D2D2-5170-49F3-9D81-BCE4C28BE56C}" type="presParOf" srcId="{DEE2416B-A6BF-42B6-9DFC-4EF1EC701881}" destId="{40A45A36-5689-4CCF-B06B-9068D967A99F}" srcOrd="1" destOrd="0" presId="urn:microsoft.com/office/officeart/2008/layout/LinedList"/>
    <dgm:cxn modelId="{39CCDF0D-D91F-4F8F-BF25-63B70FC0145D}" type="presParOf" srcId="{407BE630-7FE2-47A5-9175-9163D205D283}" destId="{C6A2CCD6-3D9A-4340-A179-48AB537E239C}" srcOrd="8" destOrd="0" presId="urn:microsoft.com/office/officeart/2008/layout/LinedList"/>
    <dgm:cxn modelId="{8374BC90-07CB-4671-858F-AA276BE9A70A}" type="presParOf" srcId="{407BE630-7FE2-47A5-9175-9163D205D283}" destId="{232461C6-0CEA-436B-88E8-5162AC0B0B89}" srcOrd="9" destOrd="0" presId="urn:microsoft.com/office/officeart/2008/layout/LinedList"/>
    <dgm:cxn modelId="{0F29FF2E-8FFD-4E60-8BAB-B52E101E97F1}" type="presParOf" srcId="{232461C6-0CEA-436B-88E8-5162AC0B0B89}" destId="{CDEF7C66-71FD-4EC9-85A7-F7E5BA71B3D8}" srcOrd="0" destOrd="0" presId="urn:microsoft.com/office/officeart/2008/layout/LinedList"/>
    <dgm:cxn modelId="{E21DB061-5B3C-4862-9561-2D1A7B676FB3}" type="presParOf" srcId="{232461C6-0CEA-436B-88E8-5162AC0B0B89}" destId="{C01DECF2-BC91-465A-899A-A979F968BC92}"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CF2739-9475-42FF-AF7D-BA324A619FEA}"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en-US"/>
        </a:p>
      </dgm:t>
    </dgm:pt>
    <dgm:pt modelId="{1062487E-A88D-4A8F-99A3-E355798AA3D1}">
      <dgm:prSet/>
      <dgm:spPr/>
      <dgm:t>
        <a:bodyPr/>
        <a:lstStyle/>
        <a:p>
          <a:r>
            <a:rPr lang="en-GB" dirty="0"/>
            <a:t>Visual</a:t>
          </a:r>
          <a:endParaRPr lang="en-US" dirty="0"/>
        </a:p>
      </dgm:t>
    </dgm:pt>
    <dgm:pt modelId="{4E17D456-4A0A-4444-9912-B8A01D08D819}" type="parTrans" cxnId="{764DFF67-B108-4ECE-81E5-DAE17C7FB6F3}">
      <dgm:prSet/>
      <dgm:spPr/>
      <dgm:t>
        <a:bodyPr/>
        <a:lstStyle/>
        <a:p>
          <a:endParaRPr lang="en-US"/>
        </a:p>
      </dgm:t>
    </dgm:pt>
    <dgm:pt modelId="{B2A21ED7-541E-4860-8F10-4A8E94246D3F}" type="sibTrans" cxnId="{764DFF67-B108-4ECE-81E5-DAE17C7FB6F3}">
      <dgm:prSet/>
      <dgm:spPr/>
      <dgm:t>
        <a:bodyPr/>
        <a:lstStyle/>
        <a:p>
          <a:endParaRPr lang="en-US"/>
        </a:p>
      </dgm:t>
    </dgm:pt>
    <dgm:pt modelId="{6C1EF1D8-2ECB-4B99-A5A7-C22A6FDA9CA1}">
      <dgm:prSet/>
      <dgm:spPr/>
      <dgm:t>
        <a:bodyPr/>
        <a:lstStyle/>
        <a:p>
          <a:r>
            <a:rPr lang="en-GB" dirty="0"/>
            <a:t>Informal</a:t>
          </a:r>
          <a:endParaRPr lang="en-US" dirty="0"/>
        </a:p>
      </dgm:t>
    </dgm:pt>
    <dgm:pt modelId="{7165BBB4-705B-4FD8-9E0B-DA0A8D9156A5}" type="parTrans" cxnId="{1A4276E9-88AB-4AE9-B064-DBF628FB2AD6}">
      <dgm:prSet/>
      <dgm:spPr/>
      <dgm:t>
        <a:bodyPr/>
        <a:lstStyle/>
        <a:p>
          <a:endParaRPr lang="en-US"/>
        </a:p>
      </dgm:t>
    </dgm:pt>
    <dgm:pt modelId="{5FB714AB-5864-4D8E-AE04-E355C8AE1240}" type="sibTrans" cxnId="{1A4276E9-88AB-4AE9-B064-DBF628FB2AD6}">
      <dgm:prSet/>
      <dgm:spPr/>
      <dgm:t>
        <a:bodyPr/>
        <a:lstStyle/>
        <a:p>
          <a:endParaRPr lang="en-US"/>
        </a:p>
      </dgm:t>
    </dgm:pt>
    <dgm:pt modelId="{B4A5A045-85C9-472E-9535-6AA1A93B5BC2}">
      <dgm:prSet/>
      <dgm:spPr/>
      <dgm:t>
        <a:bodyPr/>
        <a:lstStyle/>
        <a:p>
          <a:r>
            <a:rPr lang="en-GB" dirty="0"/>
            <a:t>No set size</a:t>
          </a:r>
        </a:p>
      </dgm:t>
    </dgm:pt>
    <dgm:pt modelId="{0EE422CB-3229-4FF3-9105-F8B3FC907535}" type="parTrans" cxnId="{75557264-F479-4FFD-B3E0-1D1AAF1D0B9B}">
      <dgm:prSet/>
      <dgm:spPr/>
      <dgm:t>
        <a:bodyPr/>
        <a:lstStyle/>
        <a:p>
          <a:endParaRPr lang="en-US"/>
        </a:p>
      </dgm:t>
    </dgm:pt>
    <dgm:pt modelId="{A6FB077B-CF7B-4638-A16B-184620C5115A}" type="sibTrans" cxnId="{75557264-F479-4FFD-B3E0-1D1AAF1D0B9B}">
      <dgm:prSet/>
      <dgm:spPr/>
      <dgm:t>
        <a:bodyPr/>
        <a:lstStyle/>
        <a:p>
          <a:endParaRPr lang="en-US"/>
        </a:p>
      </dgm:t>
    </dgm:pt>
    <dgm:pt modelId="{AC38B58C-67C7-473F-AFED-94B591CF0BE1}">
      <dgm:prSet/>
      <dgm:spPr/>
      <dgm:t>
        <a:bodyPr/>
        <a:lstStyle/>
        <a:p>
          <a:r>
            <a:rPr lang="en-US" dirty="0"/>
            <a:t>What else…?</a:t>
          </a:r>
        </a:p>
      </dgm:t>
    </dgm:pt>
    <dgm:pt modelId="{22AB88A7-D44B-464A-ADC2-7A483D984E81}" type="parTrans" cxnId="{1BAA88E7-1ECD-4E65-9EEF-9BFE69014CB3}">
      <dgm:prSet/>
      <dgm:spPr/>
      <dgm:t>
        <a:bodyPr/>
        <a:lstStyle/>
        <a:p>
          <a:endParaRPr lang="en-US"/>
        </a:p>
      </dgm:t>
    </dgm:pt>
    <dgm:pt modelId="{6B848C24-7128-45D3-9C3D-54FF1E346BF5}" type="sibTrans" cxnId="{1BAA88E7-1ECD-4E65-9EEF-9BFE69014CB3}">
      <dgm:prSet/>
      <dgm:spPr/>
      <dgm:t>
        <a:bodyPr/>
        <a:lstStyle/>
        <a:p>
          <a:endParaRPr lang="en-US"/>
        </a:p>
      </dgm:t>
    </dgm:pt>
    <dgm:pt modelId="{AE718077-9D6E-4781-B365-AE0B8FA53037}">
      <dgm:prSet/>
      <dgm:spPr/>
      <dgm:t>
        <a:bodyPr/>
        <a:lstStyle/>
        <a:p>
          <a:r>
            <a:rPr lang="en-GB" dirty="0"/>
            <a:t>Self-published</a:t>
          </a:r>
        </a:p>
      </dgm:t>
    </dgm:pt>
    <dgm:pt modelId="{F88F31EE-0514-403E-BDAB-857540FF4603}" type="parTrans" cxnId="{0B6096D2-33FA-4FB5-A31C-1CA27FB3DDCD}">
      <dgm:prSet/>
      <dgm:spPr/>
      <dgm:t>
        <a:bodyPr/>
        <a:lstStyle/>
        <a:p>
          <a:endParaRPr lang="en-GB"/>
        </a:p>
      </dgm:t>
    </dgm:pt>
    <dgm:pt modelId="{FEDFBB4E-D306-44BA-8428-CB7B05B3B045}" type="sibTrans" cxnId="{0B6096D2-33FA-4FB5-A31C-1CA27FB3DDCD}">
      <dgm:prSet/>
      <dgm:spPr/>
      <dgm:t>
        <a:bodyPr/>
        <a:lstStyle/>
        <a:p>
          <a:endParaRPr lang="en-GB"/>
        </a:p>
      </dgm:t>
    </dgm:pt>
    <dgm:pt modelId="{407BE630-7FE2-47A5-9175-9163D205D283}" type="pres">
      <dgm:prSet presAssocID="{A7CF2739-9475-42FF-AF7D-BA324A619FEA}" presName="vert0" presStyleCnt="0">
        <dgm:presLayoutVars>
          <dgm:dir/>
          <dgm:animOne val="branch"/>
          <dgm:animLvl val="lvl"/>
        </dgm:presLayoutVars>
      </dgm:prSet>
      <dgm:spPr/>
    </dgm:pt>
    <dgm:pt modelId="{514A80E1-807A-48A0-850E-C2E9935DBCA9}" type="pres">
      <dgm:prSet presAssocID="{1062487E-A88D-4A8F-99A3-E355798AA3D1}" presName="thickLine" presStyleLbl="alignNode1" presStyleIdx="0" presStyleCnt="5"/>
      <dgm:spPr/>
    </dgm:pt>
    <dgm:pt modelId="{CE7AAA9E-DA39-4F69-8409-22A64DF097DC}" type="pres">
      <dgm:prSet presAssocID="{1062487E-A88D-4A8F-99A3-E355798AA3D1}" presName="horz1" presStyleCnt="0"/>
      <dgm:spPr/>
    </dgm:pt>
    <dgm:pt modelId="{D62B9869-CAAD-47DE-BAF9-2D11DB46284F}" type="pres">
      <dgm:prSet presAssocID="{1062487E-A88D-4A8F-99A3-E355798AA3D1}" presName="tx1" presStyleLbl="revTx" presStyleIdx="0" presStyleCnt="5"/>
      <dgm:spPr/>
    </dgm:pt>
    <dgm:pt modelId="{3286B4E6-024C-464A-921B-C5C6BC9C1E95}" type="pres">
      <dgm:prSet presAssocID="{1062487E-A88D-4A8F-99A3-E355798AA3D1}" presName="vert1" presStyleCnt="0"/>
      <dgm:spPr/>
    </dgm:pt>
    <dgm:pt modelId="{18305079-030B-4E7E-A5D5-BB9F0F6C420B}" type="pres">
      <dgm:prSet presAssocID="{6C1EF1D8-2ECB-4B99-A5A7-C22A6FDA9CA1}" presName="thickLine" presStyleLbl="alignNode1" presStyleIdx="1" presStyleCnt="5"/>
      <dgm:spPr/>
    </dgm:pt>
    <dgm:pt modelId="{2372AEFA-BCD4-4589-A440-FF101A03A796}" type="pres">
      <dgm:prSet presAssocID="{6C1EF1D8-2ECB-4B99-A5A7-C22A6FDA9CA1}" presName="horz1" presStyleCnt="0"/>
      <dgm:spPr/>
    </dgm:pt>
    <dgm:pt modelId="{A96CDEE5-F55F-48A2-8E07-1E042AD99CDC}" type="pres">
      <dgm:prSet presAssocID="{6C1EF1D8-2ECB-4B99-A5A7-C22A6FDA9CA1}" presName="tx1" presStyleLbl="revTx" presStyleIdx="1" presStyleCnt="5"/>
      <dgm:spPr/>
    </dgm:pt>
    <dgm:pt modelId="{A39BEE4E-4054-446C-B22B-7E15036FFBA6}" type="pres">
      <dgm:prSet presAssocID="{6C1EF1D8-2ECB-4B99-A5A7-C22A6FDA9CA1}" presName="vert1" presStyleCnt="0"/>
      <dgm:spPr/>
    </dgm:pt>
    <dgm:pt modelId="{B0AA6F9D-AFF4-4785-BA41-21EFA1753402}" type="pres">
      <dgm:prSet presAssocID="{B4A5A045-85C9-472E-9535-6AA1A93B5BC2}" presName="thickLine" presStyleLbl="alignNode1" presStyleIdx="2" presStyleCnt="5"/>
      <dgm:spPr/>
    </dgm:pt>
    <dgm:pt modelId="{69688CC3-4255-4855-8C33-C8668935B34F}" type="pres">
      <dgm:prSet presAssocID="{B4A5A045-85C9-472E-9535-6AA1A93B5BC2}" presName="horz1" presStyleCnt="0"/>
      <dgm:spPr/>
    </dgm:pt>
    <dgm:pt modelId="{DAE7CEDE-197D-4BF0-AF03-A1780EDEBB40}" type="pres">
      <dgm:prSet presAssocID="{B4A5A045-85C9-472E-9535-6AA1A93B5BC2}" presName="tx1" presStyleLbl="revTx" presStyleIdx="2" presStyleCnt="5"/>
      <dgm:spPr/>
    </dgm:pt>
    <dgm:pt modelId="{21CB71DD-4F8C-4FF6-B407-C8321F653A18}" type="pres">
      <dgm:prSet presAssocID="{B4A5A045-85C9-472E-9535-6AA1A93B5BC2}" presName="vert1" presStyleCnt="0"/>
      <dgm:spPr/>
    </dgm:pt>
    <dgm:pt modelId="{2FF84BB8-0D0F-4656-B98A-1EAC9164B33C}" type="pres">
      <dgm:prSet presAssocID="{AE718077-9D6E-4781-B365-AE0B8FA53037}" presName="thickLine" presStyleLbl="alignNode1" presStyleIdx="3" presStyleCnt="5"/>
      <dgm:spPr/>
    </dgm:pt>
    <dgm:pt modelId="{44F5E8DD-BEFA-4AE7-85C7-FCE4BEAE5363}" type="pres">
      <dgm:prSet presAssocID="{AE718077-9D6E-4781-B365-AE0B8FA53037}" presName="horz1" presStyleCnt="0"/>
      <dgm:spPr/>
    </dgm:pt>
    <dgm:pt modelId="{20014F7D-E4E6-4610-A049-63458CAA2884}" type="pres">
      <dgm:prSet presAssocID="{AE718077-9D6E-4781-B365-AE0B8FA53037}" presName="tx1" presStyleLbl="revTx" presStyleIdx="3" presStyleCnt="5"/>
      <dgm:spPr/>
    </dgm:pt>
    <dgm:pt modelId="{D7DF5B9C-D6C6-4864-8844-0C0C4E09C3AD}" type="pres">
      <dgm:prSet presAssocID="{AE718077-9D6E-4781-B365-AE0B8FA53037}" presName="vert1" presStyleCnt="0"/>
      <dgm:spPr/>
    </dgm:pt>
    <dgm:pt modelId="{7470E124-3E4B-4557-B330-AEE507465E33}" type="pres">
      <dgm:prSet presAssocID="{AC38B58C-67C7-473F-AFED-94B591CF0BE1}" presName="thickLine" presStyleLbl="alignNode1" presStyleIdx="4" presStyleCnt="5"/>
      <dgm:spPr/>
    </dgm:pt>
    <dgm:pt modelId="{DEE2416B-A6BF-42B6-9DFC-4EF1EC701881}" type="pres">
      <dgm:prSet presAssocID="{AC38B58C-67C7-473F-AFED-94B591CF0BE1}" presName="horz1" presStyleCnt="0"/>
      <dgm:spPr/>
    </dgm:pt>
    <dgm:pt modelId="{3495C625-AD44-46D5-BD6E-9C087762B475}" type="pres">
      <dgm:prSet presAssocID="{AC38B58C-67C7-473F-AFED-94B591CF0BE1}" presName="tx1" presStyleLbl="revTx" presStyleIdx="4" presStyleCnt="5"/>
      <dgm:spPr/>
    </dgm:pt>
    <dgm:pt modelId="{40A45A36-5689-4CCF-B06B-9068D967A99F}" type="pres">
      <dgm:prSet presAssocID="{AC38B58C-67C7-473F-AFED-94B591CF0BE1}" presName="vert1" presStyleCnt="0"/>
      <dgm:spPr/>
    </dgm:pt>
  </dgm:ptLst>
  <dgm:cxnLst>
    <dgm:cxn modelId="{4C317509-8CFD-42A8-8C0A-B08A039596D0}" type="presOf" srcId="{6C1EF1D8-2ECB-4B99-A5A7-C22A6FDA9CA1}" destId="{A96CDEE5-F55F-48A2-8E07-1E042AD99CDC}" srcOrd="0" destOrd="0" presId="urn:microsoft.com/office/officeart/2008/layout/LinedList"/>
    <dgm:cxn modelId="{75557264-F479-4FFD-B3E0-1D1AAF1D0B9B}" srcId="{A7CF2739-9475-42FF-AF7D-BA324A619FEA}" destId="{B4A5A045-85C9-472E-9535-6AA1A93B5BC2}" srcOrd="2" destOrd="0" parTransId="{0EE422CB-3229-4FF3-9105-F8B3FC907535}" sibTransId="{A6FB077B-CF7B-4638-A16B-184620C5115A}"/>
    <dgm:cxn modelId="{764DFF67-B108-4ECE-81E5-DAE17C7FB6F3}" srcId="{A7CF2739-9475-42FF-AF7D-BA324A619FEA}" destId="{1062487E-A88D-4A8F-99A3-E355798AA3D1}" srcOrd="0" destOrd="0" parTransId="{4E17D456-4A0A-4444-9912-B8A01D08D819}" sibTransId="{B2A21ED7-541E-4860-8F10-4A8E94246D3F}"/>
    <dgm:cxn modelId="{3F7EE44B-87C7-4595-90B2-2711092DBBAB}" type="presOf" srcId="{A7CF2739-9475-42FF-AF7D-BA324A619FEA}" destId="{407BE630-7FE2-47A5-9175-9163D205D283}" srcOrd="0" destOrd="0" presId="urn:microsoft.com/office/officeart/2008/layout/LinedList"/>
    <dgm:cxn modelId="{0CBDF34D-FF9B-4D5C-9AAA-B8928582269A}" type="presOf" srcId="{1062487E-A88D-4A8F-99A3-E355798AA3D1}" destId="{D62B9869-CAAD-47DE-BAF9-2D11DB46284F}" srcOrd="0" destOrd="0" presId="urn:microsoft.com/office/officeart/2008/layout/LinedList"/>
    <dgm:cxn modelId="{119324B0-AAC7-479A-BC92-8F07CCCB00BC}" type="presOf" srcId="{B4A5A045-85C9-472E-9535-6AA1A93B5BC2}" destId="{DAE7CEDE-197D-4BF0-AF03-A1780EDEBB40}" srcOrd="0" destOrd="0" presId="urn:microsoft.com/office/officeart/2008/layout/LinedList"/>
    <dgm:cxn modelId="{513B1CD2-7B74-46B9-B758-842BF0E29A4A}" type="presOf" srcId="{AE718077-9D6E-4781-B365-AE0B8FA53037}" destId="{20014F7D-E4E6-4610-A049-63458CAA2884}" srcOrd="0" destOrd="0" presId="urn:microsoft.com/office/officeart/2008/layout/LinedList"/>
    <dgm:cxn modelId="{0B6096D2-33FA-4FB5-A31C-1CA27FB3DDCD}" srcId="{A7CF2739-9475-42FF-AF7D-BA324A619FEA}" destId="{AE718077-9D6E-4781-B365-AE0B8FA53037}" srcOrd="3" destOrd="0" parTransId="{F88F31EE-0514-403E-BDAB-857540FF4603}" sibTransId="{FEDFBB4E-D306-44BA-8428-CB7B05B3B045}"/>
    <dgm:cxn modelId="{1BAA88E7-1ECD-4E65-9EEF-9BFE69014CB3}" srcId="{A7CF2739-9475-42FF-AF7D-BA324A619FEA}" destId="{AC38B58C-67C7-473F-AFED-94B591CF0BE1}" srcOrd="4" destOrd="0" parTransId="{22AB88A7-D44B-464A-ADC2-7A483D984E81}" sibTransId="{6B848C24-7128-45D3-9C3D-54FF1E346BF5}"/>
    <dgm:cxn modelId="{1A4276E9-88AB-4AE9-B064-DBF628FB2AD6}" srcId="{A7CF2739-9475-42FF-AF7D-BA324A619FEA}" destId="{6C1EF1D8-2ECB-4B99-A5A7-C22A6FDA9CA1}" srcOrd="1" destOrd="0" parTransId="{7165BBB4-705B-4FD8-9E0B-DA0A8D9156A5}" sibTransId="{5FB714AB-5864-4D8E-AE04-E355C8AE1240}"/>
    <dgm:cxn modelId="{AAA2F5F4-C626-4D47-A7B5-9B26F291C367}" type="presOf" srcId="{AC38B58C-67C7-473F-AFED-94B591CF0BE1}" destId="{3495C625-AD44-46D5-BD6E-9C087762B475}" srcOrd="0" destOrd="0" presId="urn:microsoft.com/office/officeart/2008/layout/LinedList"/>
    <dgm:cxn modelId="{A6CF2659-9D9A-4157-868C-07AA577E1914}" type="presParOf" srcId="{407BE630-7FE2-47A5-9175-9163D205D283}" destId="{514A80E1-807A-48A0-850E-C2E9935DBCA9}" srcOrd="0" destOrd="0" presId="urn:microsoft.com/office/officeart/2008/layout/LinedList"/>
    <dgm:cxn modelId="{384D5711-F8C7-4953-9076-E897D9CC73EF}" type="presParOf" srcId="{407BE630-7FE2-47A5-9175-9163D205D283}" destId="{CE7AAA9E-DA39-4F69-8409-22A64DF097DC}" srcOrd="1" destOrd="0" presId="urn:microsoft.com/office/officeart/2008/layout/LinedList"/>
    <dgm:cxn modelId="{0127A89C-992D-48CC-83E1-3431A1EA79DD}" type="presParOf" srcId="{CE7AAA9E-DA39-4F69-8409-22A64DF097DC}" destId="{D62B9869-CAAD-47DE-BAF9-2D11DB46284F}" srcOrd="0" destOrd="0" presId="urn:microsoft.com/office/officeart/2008/layout/LinedList"/>
    <dgm:cxn modelId="{795905ED-A347-4939-9D40-5414947736A6}" type="presParOf" srcId="{CE7AAA9E-DA39-4F69-8409-22A64DF097DC}" destId="{3286B4E6-024C-464A-921B-C5C6BC9C1E95}" srcOrd="1" destOrd="0" presId="urn:microsoft.com/office/officeart/2008/layout/LinedList"/>
    <dgm:cxn modelId="{75407680-CD65-4E07-93CE-A74CCDC8C0E4}" type="presParOf" srcId="{407BE630-7FE2-47A5-9175-9163D205D283}" destId="{18305079-030B-4E7E-A5D5-BB9F0F6C420B}" srcOrd="2" destOrd="0" presId="urn:microsoft.com/office/officeart/2008/layout/LinedList"/>
    <dgm:cxn modelId="{24504494-9BB2-4B64-9C25-0958E329BADB}" type="presParOf" srcId="{407BE630-7FE2-47A5-9175-9163D205D283}" destId="{2372AEFA-BCD4-4589-A440-FF101A03A796}" srcOrd="3" destOrd="0" presId="urn:microsoft.com/office/officeart/2008/layout/LinedList"/>
    <dgm:cxn modelId="{E94BB232-E981-4C0A-BE6F-BD411B77B5F6}" type="presParOf" srcId="{2372AEFA-BCD4-4589-A440-FF101A03A796}" destId="{A96CDEE5-F55F-48A2-8E07-1E042AD99CDC}" srcOrd="0" destOrd="0" presId="urn:microsoft.com/office/officeart/2008/layout/LinedList"/>
    <dgm:cxn modelId="{F97C8473-0F1D-4624-A81F-2B76DB9985DA}" type="presParOf" srcId="{2372AEFA-BCD4-4589-A440-FF101A03A796}" destId="{A39BEE4E-4054-446C-B22B-7E15036FFBA6}" srcOrd="1" destOrd="0" presId="urn:microsoft.com/office/officeart/2008/layout/LinedList"/>
    <dgm:cxn modelId="{79D37A81-34D8-4D8B-BF09-6B71AD276118}" type="presParOf" srcId="{407BE630-7FE2-47A5-9175-9163D205D283}" destId="{B0AA6F9D-AFF4-4785-BA41-21EFA1753402}" srcOrd="4" destOrd="0" presId="urn:microsoft.com/office/officeart/2008/layout/LinedList"/>
    <dgm:cxn modelId="{9DB93370-32EF-484B-B96C-F32387268FE3}" type="presParOf" srcId="{407BE630-7FE2-47A5-9175-9163D205D283}" destId="{69688CC3-4255-4855-8C33-C8668935B34F}" srcOrd="5" destOrd="0" presId="urn:microsoft.com/office/officeart/2008/layout/LinedList"/>
    <dgm:cxn modelId="{73476F3D-57E3-489A-8D21-61D619EFAFAB}" type="presParOf" srcId="{69688CC3-4255-4855-8C33-C8668935B34F}" destId="{DAE7CEDE-197D-4BF0-AF03-A1780EDEBB40}" srcOrd="0" destOrd="0" presId="urn:microsoft.com/office/officeart/2008/layout/LinedList"/>
    <dgm:cxn modelId="{86B3C6AB-FC99-43BF-93AB-AF4CDCFB032D}" type="presParOf" srcId="{69688CC3-4255-4855-8C33-C8668935B34F}" destId="{21CB71DD-4F8C-4FF6-B407-C8321F653A18}" srcOrd="1" destOrd="0" presId="urn:microsoft.com/office/officeart/2008/layout/LinedList"/>
    <dgm:cxn modelId="{A2F68BB7-DDAE-41E3-8565-3A3ED767AEB1}" type="presParOf" srcId="{407BE630-7FE2-47A5-9175-9163D205D283}" destId="{2FF84BB8-0D0F-4656-B98A-1EAC9164B33C}" srcOrd="6" destOrd="0" presId="urn:microsoft.com/office/officeart/2008/layout/LinedList"/>
    <dgm:cxn modelId="{0818F5EC-60D5-411E-9963-39A2018BC9A0}" type="presParOf" srcId="{407BE630-7FE2-47A5-9175-9163D205D283}" destId="{44F5E8DD-BEFA-4AE7-85C7-FCE4BEAE5363}" srcOrd="7" destOrd="0" presId="urn:microsoft.com/office/officeart/2008/layout/LinedList"/>
    <dgm:cxn modelId="{F458B115-531E-4D1C-BCC2-66E99C09FE0A}" type="presParOf" srcId="{44F5E8DD-BEFA-4AE7-85C7-FCE4BEAE5363}" destId="{20014F7D-E4E6-4610-A049-63458CAA2884}" srcOrd="0" destOrd="0" presId="urn:microsoft.com/office/officeart/2008/layout/LinedList"/>
    <dgm:cxn modelId="{24502C27-47D8-4FA5-AD98-D4A3C995669C}" type="presParOf" srcId="{44F5E8DD-BEFA-4AE7-85C7-FCE4BEAE5363}" destId="{D7DF5B9C-D6C6-4864-8844-0C0C4E09C3AD}" srcOrd="1" destOrd="0" presId="urn:microsoft.com/office/officeart/2008/layout/LinedList"/>
    <dgm:cxn modelId="{56E640BF-B01E-445B-85D9-BDA96E82796E}" type="presParOf" srcId="{407BE630-7FE2-47A5-9175-9163D205D283}" destId="{7470E124-3E4B-4557-B330-AEE507465E33}" srcOrd="8" destOrd="0" presId="urn:microsoft.com/office/officeart/2008/layout/LinedList"/>
    <dgm:cxn modelId="{C5D38ED1-7A76-4E98-B8F3-C04C4E48E55C}" type="presParOf" srcId="{407BE630-7FE2-47A5-9175-9163D205D283}" destId="{DEE2416B-A6BF-42B6-9DFC-4EF1EC701881}" srcOrd="9" destOrd="0" presId="urn:microsoft.com/office/officeart/2008/layout/LinedList"/>
    <dgm:cxn modelId="{AF5D607A-6B88-4A15-8B9A-DFFB6D7C21CE}" type="presParOf" srcId="{DEE2416B-A6BF-42B6-9DFC-4EF1EC701881}" destId="{3495C625-AD44-46D5-BD6E-9C087762B475}" srcOrd="0" destOrd="0" presId="urn:microsoft.com/office/officeart/2008/layout/LinedList"/>
    <dgm:cxn modelId="{92B9D2D2-5170-49F3-9D81-BCE4C28BE56C}" type="presParOf" srcId="{DEE2416B-A6BF-42B6-9DFC-4EF1EC701881}" destId="{40A45A36-5689-4CCF-B06B-9068D967A99F}"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1BD3B1-7C6A-4A5B-8E88-306A6B6C1BDA}">
      <dsp:nvSpPr>
        <dsp:cNvPr id="0" name=""/>
        <dsp:cNvSpPr/>
      </dsp:nvSpPr>
      <dsp:spPr>
        <a:xfrm>
          <a:off x="355132" y="2539027"/>
          <a:ext cx="2840812" cy="5342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800100">
            <a:lnSpc>
              <a:spcPct val="90000"/>
            </a:lnSpc>
            <a:spcBef>
              <a:spcPct val="0"/>
            </a:spcBef>
            <a:spcAft>
              <a:spcPct val="35000"/>
            </a:spcAft>
            <a:buNone/>
            <a:defRPr b="1"/>
          </a:pPr>
          <a:r>
            <a:rPr lang="en-US" sz="1800" kern="1200" dirty="0"/>
            <a:t>1930s</a:t>
          </a:r>
        </a:p>
      </dsp:txBody>
      <dsp:txXfrm>
        <a:off x="355132" y="2539027"/>
        <a:ext cx="2840812" cy="534283"/>
      </dsp:txXfrm>
    </dsp:sp>
    <dsp:sp modelId="{73FD6E95-087F-4EF3-B046-60DDB1ECAE7D}">
      <dsp:nvSpPr>
        <dsp:cNvPr id="0" name=""/>
        <dsp:cNvSpPr/>
      </dsp:nvSpPr>
      <dsp:spPr>
        <a:xfrm>
          <a:off x="0" y="2269521"/>
          <a:ext cx="11786839" cy="18912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C80705-2C55-47F1-B8B4-57B2952372F2}">
      <dsp:nvSpPr>
        <dsp:cNvPr id="0" name=""/>
        <dsp:cNvSpPr/>
      </dsp:nvSpPr>
      <dsp:spPr>
        <a:xfrm>
          <a:off x="213091" y="105349"/>
          <a:ext cx="3124893" cy="136038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0" tIns="171450" rIns="171450" bIns="171450" numCol="1" spcCol="1270" anchor="ctr" anchorCtr="0">
          <a:noAutofit/>
        </a:bodyPr>
        <a:lstStyle/>
        <a:p>
          <a:pPr marL="0" lvl="0" indent="0" algn="l" defTabSz="800100">
            <a:lnSpc>
              <a:spcPct val="90000"/>
            </a:lnSpc>
            <a:spcBef>
              <a:spcPct val="0"/>
            </a:spcBef>
            <a:spcAft>
              <a:spcPct val="35000"/>
            </a:spcAft>
            <a:buNone/>
          </a:pPr>
          <a:r>
            <a:rPr lang="en-US" sz="1800" kern="1200" dirty="0"/>
            <a:t>Science fiction fanzines (magazines made by fans) (Duncombe, in </a:t>
          </a:r>
          <a:r>
            <a:rPr lang="en-US" sz="1800" kern="1200" dirty="0" err="1"/>
            <a:t>Creasap</a:t>
          </a:r>
          <a:r>
            <a:rPr lang="en-US" sz="1800" kern="1200" dirty="0"/>
            <a:t>, 2014, p. 156)</a:t>
          </a:r>
        </a:p>
      </dsp:txBody>
      <dsp:txXfrm>
        <a:off x="213091" y="105349"/>
        <a:ext cx="3124893" cy="1360383"/>
      </dsp:txXfrm>
    </dsp:sp>
    <dsp:sp modelId="{EAAB7896-5217-4C99-93C6-FF5056609A5D}">
      <dsp:nvSpPr>
        <dsp:cNvPr id="0" name=""/>
        <dsp:cNvSpPr/>
      </dsp:nvSpPr>
      <dsp:spPr>
        <a:xfrm>
          <a:off x="1775538" y="1465732"/>
          <a:ext cx="0" cy="803788"/>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4F939260-A46D-4B8D-93CD-FE69857AC6C9}">
      <dsp:nvSpPr>
        <dsp:cNvPr id="0" name=""/>
        <dsp:cNvSpPr/>
      </dsp:nvSpPr>
      <dsp:spPr>
        <a:xfrm>
          <a:off x="2130639" y="1654859"/>
          <a:ext cx="2840812" cy="5342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800100">
            <a:lnSpc>
              <a:spcPct val="90000"/>
            </a:lnSpc>
            <a:spcBef>
              <a:spcPct val="0"/>
            </a:spcBef>
            <a:spcAft>
              <a:spcPct val="35000"/>
            </a:spcAft>
            <a:buNone/>
            <a:defRPr b="1"/>
          </a:pPr>
          <a:r>
            <a:rPr lang="en-US" sz="1800" kern="1200"/>
            <a:t>1970s</a:t>
          </a:r>
        </a:p>
      </dsp:txBody>
      <dsp:txXfrm>
        <a:off x="2130639" y="1654859"/>
        <a:ext cx="2840812" cy="534283"/>
      </dsp:txXfrm>
    </dsp:sp>
    <dsp:sp modelId="{E8433BEC-08F2-4629-97C8-AD2BEE608F8A}">
      <dsp:nvSpPr>
        <dsp:cNvPr id="0" name=""/>
        <dsp:cNvSpPr/>
      </dsp:nvSpPr>
      <dsp:spPr>
        <a:xfrm>
          <a:off x="1988599" y="3262437"/>
          <a:ext cx="3124893" cy="111304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0" tIns="171450" rIns="171450" bIns="171450" numCol="1" spcCol="1270" anchor="ctr" anchorCtr="0">
          <a:noAutofit/>
        </a:bodyPr>
        <a:lstStyle/>
        <a:p>
          <a:pPr marL="0" lvl="0" indent="0" algn="l" defTabSz="800100">
            <a:lnSpc>
              <a:spcPct val="90000"/>
            </a:lnSpc>
            <a:spcBef>
              <a:spcPct val="0"/>
            </a:spcBef>
            <a:spcAft>
              <a:spcPct val="35000"/>
            </a:spcAft>
            <a:buNone/>
          </a:pPr>
          <a:r>
            <a:rPr lang="en-US" sz="1800" kern="1200" dirty="0"/>
            <a:t>Punk rock (ignored by mainstream) (Duncombe, in </a:t>
          </a:r>
          <a:r>
            <a:rPr lang="en-US" sz="1800" kern="1200" dirty="0" err="1"/>
            <a:t>Creasap</a:t>
          </a:r>
          <a:r>
            <a:rPr lang="en-US" sz="1800" kern="1200" dirty="0"/>
            <a:t>, 2014, p. 157)</a:t>
          </a:r>
        </a:p>
      </dsp:txBody>
      <dsp:txXfrm>
        <a:off x="1988599" y="3262437"/>
        <a:ext cx="3124893" cy="1113040"/>
      </dsp:txXfrm>
    </dsp:sp>
    <dsp:sp modelId="{3A681185-47EF-4701-B75E-CA3DDB20DE2A}">
      <dsp:nvSpPr>
        <dsp:cNvPr id="0" name=""/>
        <dsp:cNvSpPr/>
      </dsp:nvSpPr>
      <dsp:spPr>
        <a:xfrm>
          <a:off x="3551046" y="2458648"/>
          <a:ext cx="0" cy="803788"/>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C0E050E5-3F6B-4B8A-A091-74D9C83F766D}">
      <dsp:nvSpPr>
        <dsp:cNvPr id="0" name=""/>
        <dsp:cNvSpPr/>
      </dsp:nvSpPr>
      <dsp:spPr>
        <a:xfrm>
          <a:off x="1716436" y="2304982"/>
          <a:ext cx="118204" cy="118204"/>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E0E352F0-D8A0-426A-8541-1483F65605EC}">
      <dsp:nvSpPr>
        <dsp:cNvPr id="0" name=""/>
        <dsp:cNvSpPr/>
      </dsp:nvSpPr>
      <dsp:spPr>
        <a:xfrm>
          <a:off x="3491944" y="2304982"/>
          <a:ext cx="118204" cy="118204"/>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1C5339B-E748-4C36-8626-E43C42417A89}">
      <dsp:nvSpPr>
        <dsp:cNvPr id="0" name=""/>
        <dsp:cNvSpPr/>
      </dsp:nvSpPr>
      <dsp:spPr>
        <a:xfrm>
          <a:off x="4473013" y="2539027"/>
          <a:ext cx="2840812" cy="5342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800100">
            <a:lnSpc>
              <a:spcPct val="90000"/>
            </a:lnSpc>
            <a:spcBef>
              <a:spcPct val="0"/>
            </a:spcBef>
            <a:spcAft>
              <a:spcPct val="35000"/>
            </a:spcAft>
            <a:buNone/>
            <a:defRPr b="1"/>
          </a:pPr>
          <a:r>
            <a:rPr lang="en-US" sz="1800" kern="1200"/>
            <a:t>1990s</a:t>
          </a:r>
        </a:p>
      </dsp:txBody>
      <dsp:txXfrm>
        <a:off x="4473013" y="2539027"/>
        <a:ext cx="2840812" cy="534283"/>
      </dsp:txXfrm>
    </dsp:sp>
    <dsp:sp modelId="{DCD6C4A5-C471-40BD-9306-FA0D3FD18E96}">
      <dsp:nvSpPr>
        <dsp:cNvPr id="0" name=""/>
        <dsp:cNvSpPr/>
      </dsp:nvSpPr>
      <dsp:spPr>
        <a:xfrm>
          <a:off x="3551046" y="44416"/>
          <a:ext cx="4684746" cy="142131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0" tIns="171450" rIns="171450" bIns="171450" numCol="1" spcCol="1270" anchor="ctr" anchorCtr="0">
          <a:noAutofit/>
        </a:bodyPr>
        <a:lstStyle/>
        <a:p>
          <a:pPr marL="0" lvl="0" indent="0" algn="l" defTabSz="800100">
            <a:lnSpc>
              <a:spcPct val="90000"/>
            </a:lnSpc>
            <a:spcBef>
              <a:spcPct val="0"/>
            </a:spcBef>
            <a:spcAft>
              <a:spcPct val="35000"/>
            </a:spcAft>
            <a:buNone/>
          </a:pPr>
          <a:r>
            <a:rPr lang="en-US" sz="1800" kern="1200" dirty="0"/>
            <a:t>Riot </a:t>
          </a:r>
          <a:r>
            <a:rPr lang="en-US" sz="1800" kern="1200" dirty="0" err="1"/>
            <a:t>grrrl</a:t>
          </a:r>
          <a:r>
            <a:rPr lang="en-US" sz="1800" kern="1200" dirty="0"/>
            <a:t>, “a small movement […] confronting sexism in punk rock music </a:t>
          </a:r>
          <a:r>
            <a:rPr lang="en-US" sz="1800" kern="1200" baseline="0" dirty="0"/>
            <a:t>subcultures</a:t>
          </a:r>
          <a:r>
            <a:rPr lang="en-US" sz="1800" kern="1200" dirty="0"/>
            <a:t> and grew into a national movement of young women confronting sexism in their everyday lives (Marcus, in </a:t>
          </a:r>
          <a:r>
            <a:rPr lang="en-US" sz="1800" kern="1200" dirty="0" err="1"/>
            <a:t>Creasap</a:t>
          </a:r>
          <a:r>
            <a:rPr lang="en-US" sz="1800" kern="1200" dirty="0"/>
            <a:t>, 2014, p. 157).</a:t>
          </a:r>
        </a:p>
      </dsp:txBody>
      <dsp:txXfrm>
        <a:off x="3551046" y="44416"/>
        <a:ext cx="4684746" cy="1421316"/>
      </dsp:txXfrm>
    </dsp:sp>
    <dsp:sp modelId="{9ECD8CFB-8E02-4BE3-9001-F6639F9D251D}">
      <dsp:nvSpPr>
        <dsp:cNvPr id="0" name=""/>
        <dsp:cNvSpPr/>
      </dsp:nvSpPr>
      <dsp:spPr>
        <a:xfrm>
          <a:off x="5893419" y="1465732"/>
          <a:ext cx="0" cy="803788"/>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824C209B-17CA-47A9-B82F-97EBFDF27E01}">
      <dsp:nvSpPr>
        <dsp:cNvPr id="0" name=""/>
        <dsp:cNvSpPr/>
      </dsp:nvSpPr>
      <dsp:spPr>
        <a:xfrm>
          <a:off x="6815386" y="1654859"/>
          <a:ext cx="2840812" cy="5342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800100">
            <a:lnSpc>
              <a:spcPct val="90000"/>
            </a:lnSpc>
            <a:spcBef>
              <a:spcPct val="0"/>
            </a:spcBef>
            <a:spcAft>
              <a:spcPct val="35000"/>
            </a:spcAft>
            <a:buNone/>
            <a:defRPr b="1"/>
          </a:pPr>
          <a:r>
            <a:rPr lang="en-US" sz="1800" kern="1200" dirty="0"/>
            <a:t>2003</a:t>
          </a:r>
        </a:p>
      </dsp:txBody>
      <dsp:txXfrm>
        <a:off x="6815386" y="1654859"/>
        <a:ext cx="2840812" cy="534283"/>
      </dsp:txXfrm>
    </dsp:sp>
    <dsp:sp modelId="{B1E3ACE3-CD63-470C-ABD7-A6481B61915C}">
      <dsp:nvSpPr>
        <dsp:cNvPr id="0" name=""/>
        <dsp:cNvSpPr/>
      </dsp:nvSpPr>
      <dsp:spPr>
        <a:xfrm>
          <a:off x="6673346" y="3262437"/>
          <a:ext cx="3124893" cy="111304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0" tIns="171450" rIns="171450" bIns="171450" numCol="1" spcCol="1270" anchor="ctr" anchorCtr="0">
          <a:noAutofit/>
        </a:bodyPr>
        <a:lstStyle/>
        <a:p>
          <a:pPr marL="0" lvl="0" indent="0" algn="l" defTabSz="800100">
            <a:lnSpc>
              <a:spcPct val="90000"/>
            </a:lnSpc>
            <a:spcBef>
              <a:spcPct val="0"/>
            </a:spcBef>
            <a:spcAft>
              <a:spcPct val="35000"/>
            </a:spcAft>
            <a:buNone/>
          </a:pPr>
          <a:r>
            <a:rPr lang="en-US" sz="1800" kern="1200"/>
            <a:t>started to be archived at Barnard zine library (Eichhorn 2013)</a:t>
          </a:r>
        </a:p>
      </dsp:txBody>
      <dsp:txXfrm>
        <a:off x="6673346" y="3262437"/>
        <a:ext cx="3124893" cy="1113040"/>
      </dsp:txXfrm>
    </dsp:sp>
    <dsp:sp modelId="{6B89063E-B698-4DC4-8871-01C7ECB39712}">
      <dsp:nvSpPr>
        <dsp:cNvPr id="0" name=""/>
        <dsp:cNvSpPr/>
      </dsp:nvSpPr>
      <dsp:spPr>
        <a:xfrm>
          <a:off x="8235792" y="2458648"/>
          <a:ext cx="0" cy="803788"/>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BED4E4D0-1A03-4C7E-89EB-1709CF51C135}">
      <dsp:nvSpPr>
        <dsp:cNvPr id="0" name=""/>
        <dsp:cNvSpPr/>
      </dsp:nvSpPr>
      <dsp:spPr>
        <a:xfrm>
          <a:off x="5834317" y="2304982"/>
          <a:ext cx="118204" cy="118204"/>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D3648C23-41B6-44E7-BDB2-59E2F7F32914}">
      <dsp:nvSpPr>
        <dsp:cNvPr id="0" name=""/>
        <dsp:cNvSpPr/>
      </dsp:nvSpPr>
      <dsp:spPr>
        <a:xfrm>
          <a:off x="8176690" y="2304982"/>
          <a:ext cx="118204" cy="118204"/>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A41D7F7F-3942-4D07-8403-997090998A69}">
      <dsp:nvSpPr>
        <dsp:cNvPr id="0" name=""/>
        <dsp:cNvSpPr/>
      </dsp:nvSpPr>
      <dsp:spPr>
        <a:xfrm>
          <a:off x="8590894" y="2539027"/>
          <a:ext cx="2840812" cy="5342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800100">
            <a:lnSpc>
              <a:spcPct val="90000"/>
            </a:lnSpc>
            <a:spcBef>
              <a:spcPct val="0"/>
            </a:spcBef>
            <a:spcAft>
              <a:spcPct val="35000"/>
            </a:spcAft>
            <a:buNone/>
            <a:defRPr b="1"/>
          </a:pPr>
          <a:r>
            <a:rPr lang="en-US" sz="1800" kern="1200"/>
            <a:t>2012</a:t>
          </a:r>
        </a:p>
      </dsp:txBody>
      <dsp:txXfrm>
        <a:off x="8590894" y="2539027"/>
        <a:ext cx="2840812" cy="534283"/>
      </dsp:txXfrm>
    </dsp:sp>
    <dsp:sp modelId="{8993E62B-EFA0-4123-AA15-D122A8B05B1D}">
      <dsp:nvSpPr>
        <dsp:cNvPr id="0" name=""/>
        <dsp:cNvSpPr/>
      </dsp:nvSpPr>
      <dsp:spPr>
        <a:xfrm>
          <a:off x="8448853" y="0"/>
          <a:ext cx="3124893" cy="146573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0" tIns="171450" rIns="171450" bIns="171450" numCol="1" spcCol="1270" anchor="ctr" anchorCtr="0">
          <a:noAutofit/>
        </a:bodyPr>
        <a:lstStyle/>
        <a:p>
          <a:pPr marL="0" lvl="0" indent="0" algn="l" defTabSz="800100">
            <a:lnSpc>
              <a:spcPct val="90000"/>
            </a:lnSpc>
            <a:spcBef>
              <a:spcPct val="0"/>
            </a:spcBef>
            <a:spcAft>
              <a:spcPct val="35000"/>
            </a:spcAft>
            <a:buNone/>
          </a:pPr>
          <a:r>
            <a:rPr lang="en-US" sz="1800" kern="1200" dirty="0"/>
            <a:t>Nguyen (2012) explores the problems the riot </a:t>
          </a:r>
          <a:r>
            <a:rPr lang="en-US" sz="1800" kern="1200" dirty="0" err="1"/>
            <a:t>grrrl</a:t>
          </a:r>
          <a:r>
            <a:rPr lang="en-US" sz="1800" kern="1200" dirty="0"/>
            <a:t> and zine scene have with race and racism (and sexism). (see also </a:t>
          </a:r>
          <a:r>
            <a:rPr lang="en-US" sz="1800" kern="1200" dirty="0" err="1"/>
            <a:t>Radway</a:t>
          </a:r>
          <a:r>
            <a:rPr lang="en-US" sz="1800" kern="1200" dirty="0"/>
            <a:t>, 2016).</a:t>
          </a:r>
        </a:p>
      </dsp:txBody>
      <dsp:txXfrm>
        <a:off x="8448853" y="0"/>
        <a:ext cx="3124893" cy="1465732"/>
      </dsp:txXfrm>
    </dsp:sp>
    <dsp:sp modelId="{935D7501-2034-4A15-9170-2AB64891F696}">
      <dsp:nvSpPr>
        <dsp:cNvPr id="0" name=""/>
        <dsp:cNvSpPr/>
      </dsp:nvSpPr>
      <dsp:spPr>
        <a:xfrm>
          <a:off x="10011300" y="1465732"/>
          <a:ext cx="0" cy="803788"/>
        </a:xfrm>
        <a:prstGeom prst="line">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dash"/>
          <a:miter lim="800000"/>
        </a:ln>
        <a:effectLst/>
      </dsp:spPr>
      <dsp:style>
        <a:lnRef idx="2">
          <a:scrgbClr r="0" g="0" b="0"/>
        </a:lnRef>
        <a:fillRef idx="1">
          <a:scrgbClr r="0" g="0" b="0"/>
        </a:fillRef>
        <a:effectRef idx="0">
          <a:scrgbClr r="0" g="0" b="0"/>
        </a:effectRef>
        <a:fontRef idx="minor">
          <a:schemeClr val="lt1"/>
        </a:fontRef>
      </dsp:style>
    </dsp:sp>
    <dsp:sp modelId="{59C547E4-6BD6-4E4D-9EC2-B99195C6A3F8}">
      <dsp:nvSpPr>
        <dsp:cNvPr id="0" name=""/>
        <dsp:cNvSpPr/>
      </dsp:nvSpPr>
      <dsp:spPr>
        <a:xfrm>
          <a:off x="9952198" y="2304982"/>
          <a:ext cx="118204" cy="118204"/>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4A80E1-807A-48A0-850E-C2E9935DBCA9}">
      <dsp:nvSpPr>
        <dsp:cNvPr id="0" name=""/>
        <dsp:cNvSpPr/>
      </dsp:nvSpPr>
      <dsp:spPr>
        <a:xfrm>
          <a:off x="0" y="675"/>
          <a:ext cx="6900512"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62B9869-CAAD-47DE-BAF9-2D11DB46284F}">
      <dsp:nvSpPr>
        <dsp:cNvPr id="0" name=""/>
        <dsp:cNvSpPr/>
      </dsp:nvSpPr>
      <dsp:spPr>
        <a:xfrm>
          <a:off x="0" y="675"/>
          <a:ext cx="6900512" cy="110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GB" sz="5100" kern="1200" dirty="0"/>
            <a:t>Music</a:t>
          </a:r>
          <a:endParaRPr lang="en-US" sz="5100" kern="1200" dirty="0"/>
        </a:p>
      </dsp:txBody>
      <dsp:txXfrm>
        <a:off x="0" y="675"/>
        <a:ext cx="6900512" cy="1106957"/>
      </dsp:txXfrm>
    </dsp:sp>
    <dsp:sp modelId="{18305079-030B-4E7E-A5D5-BB9F0F6C420B}">
      <dsp:nvSpPr>
        <dsp:cNvPr id="0" name=""/>
        <dsp:cNvSpPr/>
      </dsp:nvSpPr>
      <dsp:spPr>
        <a:xfrm>
          <a:off x="0" y="1107633"/>
          <a:ext cx="690051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6CDEE5-F55F-48A2-8E07-1E042AD99CDC}">
      <dsp:nvSpPr>
        <dsp:cNvPr id="0" name=""/>
        <dsp:cNvSpPr/>
      </dsp:nvSpPr>
      <dsp:spPr>
        <a:xfrm>
          <a:off x="0" y="1107633"/>
          <a:ext cx="6900512" cy="110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GB" sz="5100" kern="1200" dirty="0"/>
            <a:t>“DIY” culture</a:t>
          </a:r>
          <a:endParaRPr lang="en-US" sz="5100" kern="1200" dirty="0"/>
        </a:p>
      </dsp:txBody>
      <dsp:txXfrm>
        <a:off x="0" y="1107633"/>
        <a:ext cx="6900512" cy="1106957"/>
      </dsp:txXfrm>
    </dsp:sp>
    <dsp:sp modelId="{B0AA6F9D-AFF4-4785-BA41-21EFA1753402}">
      <dsp:nvSpPr>
        <dsp:cNvPr id="0" name=""/>
        <dsp:cNvSpPr/>
      </dsp:nvSpPr>
      <dsp:spPr>
        <a:xfrm>
          <a:off x="0" y="2214591"/>
          <a:ext cx="6900512"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AE7CEDE-197D-4BF0-AF03-A1780EDEBB40}">
      <dsp:nvSpPr>
        <dsp:cNvPr id="0" name=""/>
        <dsp:cNvSpPr/>
      </dsp:nvSpPr>
      <dsp:spPr>
        <a:xfrm>
          <a:off x="0" y="2214591"/>
          <a:ext cx="6900512" cy="110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GB" sz="5100" kern="1200" dirty="0"/>
            <a:t>Feminism</a:t>
          </a:r>
          <a:endParaRPr lang="en-US" sz="5100" kern="1200" dirty="0"/>
        </a:p>
      </dsp:txBody>
      <dsp:txXfrm>
        <a:off x="0" y="2214591"/>
        <a:ext cx="6900512" cy="1106957"/>
      </dsp:txXfrm>
    </dsp:sp>
    <dsp:sp modelId="{7470E124-3E4B-4557-B330-AEE507465E33}">
      <dsp:nvSpPr>
        <dsp:cNvPr id="0" name=""/>
        <dsp:cNvSpPr/>
      </dsp:nvSpPr>
      <dsp:spPr>
        <a:xfrm>
          <a:off x="0" y="3321549"/>
          <a:ext cx="6900512"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95C625-AD44-46D5-BD6E-9C087762B475}">
      <dsp:nvSpPr>
        <dsp:cNvPr id="0" name=""/>
        <dsp:cNvSpPr/>
      </dsp:nvSpPr>
      <dsp:spPr>
        <a:xfrm>
          <a:off x="0" y="3321549"/>
          <a:ext cx="6900512" cy="110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GB" sz="5100" kern="1200" dirty="0"/>
            <a:t>Anti-racism/race</a:t>
          </a:r>
          <a:endParaRPr lang="en-US" sz="5100" kern="1200" dirty="0"/>
        </a:p>
      </dsp:txBody>
      <dsp:txXfrm>
        <a:off x="0" y="3321549"/>
        <a:ext cx="6900512" cy="1106957"/>
      </dsp:txXfrm>
    </dsp:sp>
    <dsp:sp modelId="{C6A2CCD6-3D9A-4340-A179-48AB537E239C}">
      <dsp:nvSpPr>
        <dsp:cNvPr id="0" name=""/>
        <dsp:cNvSpPr/>
      </dsp:nvSpPr>
      <dsp:spPr>
        <a:xfrm>
          <a:off x="0" y="4428507"/>
          <a:ext cx="6900512"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EF7C66-71FD-4EC9-85A7-F7E5BA71B3D8}">
      <dsp:nvSpPr>
        <dsp:cNvPr id="0" name=""/>
        <dsp:cNvSpPr/>
      </dsp:nvSpPr>
      <dsp:spPr>
        <a:xfrm>
          <a:off x="0" y="4428507"/>
          <a:ext cx="6900512" cy="110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GB" sz="5100" kern="1200" dirty="0"/>
            <a:t>What else?</a:t>
          </a:r>
          <a:endParaRPr lang="en-US" sz="5100" kern="1200" dirty="0"/>
        </a:p>
      </dsp:txBody>
      <dsp:txXfrm>
        <a:off x="0" y="4428507"/>
        <a:ext cx="6900512" cy="110695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4A80E1-807A-48A0-850E-C2E9935DBCA9}">
      <dsp:nvSpPr>
        <dsp:cNvPr id="0" name=""/>
        <dsp:cNvSpPr/>
      </dsp:nvSpPr>
      <dsp:spPr>
        <a:xfrm>
          <a:off x="0" y="675"/>
          <a:ext cx="6900512"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62B9869-CAAD-47DE-BAF9-2D11DB46284F}">
      <dsp:nvSpPr>
        <dsp:cNvPr id="0" name=""/>
        <dsp:cNvSpPr/>
      </dsp:nvSpPr>
      <dsp:spPr>
        <a:xfrm>
          <a:off x="0" y="675"/>
          <a:ext cx="6900512" cy="110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GB" sz="5100" kern="1200" dirty="0"/>
            <a:t>Visual</a:t>
          </a:r>
          <a:endParaRPr lang="en-US" sz="5100" kern="1200" dirty="0"/>
        </a:p>
      </dsp:txBody>
      <dsp:txXfrm>
        <a:off x="0" y="675"/>
        <a:ext cx="6900512" cy="1106957"/>
      </dsp:txXfrm>
    </dsp:sp>
    <dsp:sp modelId="{18305079-030B-4E7E-A5D5-BB9F0F6C420B}">
      <dsp:nvSpPr>
        <dsp:cNvPr id="0" name=""/>
        <dsp:cNvSpPr/>
      </dsp:nvSpPr>
      <dsp:spPr>
        <a:xfrm>
          <a:off x="0" y="1107633"/>
          <a:ext cx="6900512"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6CDEE5-F55F-48A2-8E07-1E042AD99CDC}">
      <dsp:nvSpPr>
        <dsp:cNvPr id="0" name=""/>
        <dsp:cNvSpPr/>
      </dsp:nvSpPr>
      <dsp:spPr>
        <a:xfrm>
          <a:off x="0" y="1107633"/>
          <a:ext cx="6900512" cy="110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GB" sz="5100" kern="1200" dirty="0"/>
            <a:t>Informal</a:t>
          </a:r>
          <a:endParaRPr lang="en-US" sz="5100" kern="1200" dirty="0"/>
        </a:p>
      </dsp:txBody>
      <dsp:txXfrm>
        <a:off x="0" y="1107633"/>
        <a:ext cx="6900512" cy="1106957"/>
      </dsp:txXfrm>
    </dsp:sp>
    <dsp:sp modelId="{B0AA6F9D-AFF4-4785-BA41-21EFA1753402}">
      <dsp:nvSpPr>
        <dsp:cNvPr id="0" name=""/>
        <dsp:cNvSpPr/>
      </dsp:nvSpPr>
      <dsp:spPr>
        <a:xfrm>
          <a:off x="0" y="2214591"/>
          <a:ext cx="6900512"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AE7CEDE-197D-4BF0-AF03-A1780EDEBB40}">
      <dsp:nvSpPr>
        <dsp:cNvPr id="0" name=""/>
        <dsp:cNvSpPr/>
      </dsp:nvSpPr>
      <dsp:spPr>
        <a:xfrm>
          <a:off x="0" y="2214591"/>
          <a:ext cx="6900512" cy="110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GB" sz="5100" kern="1200" dirty="0"/>
            <a:t>No set size</a:t>
          </a:r>
        </a:p>
      </dsp:txBody>
      <dsp:txXfrm>
        <a:off x="0" y="2214591"/>
        <a:ext cx="6900512" cy="1106957"/>
      </dsp:txXfrm>
    </dsp:sp>
    <dsp:sp modelId="{2FF84BB8-0D0F-4656-B98A-1EAC9164B33C}">
      <dsp:nvSpPr>
        <dsp:cNvPr id="0" name=""/>
        <dsp:cNvSpPr/>
      </dsp:nvSpPr>
      <dsp:spPr>
        <a:xfrm>
          <a:off x="0" y="3321549"/>
          <a:ext cx="6900512"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014F7D-E4E6-4610-A049-63458CAA2884}">
      <dsp:nvSpPr>
        <dsp:cNvPr id="0" name=""/>
        <dsp:cNvSpPr/>
      </dsp:nvSpPr>
      <dsp:spPr>
        <a:xfrm>
          <a:off x="0" y="3321549"/>
          <a:ext cx="6900512" cy="110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GB" sz="5100" kern="1200" dirty="0"/>
            <a:t>Self-published</a:t>
          </a:r>
        </a:p>
      </dsp:txBody>
      <dsp:txXfrm>
        <a:off x="0" y="3321549"/>
        <a:ext cx="6900512" cy="1106957"/>
      </dsp:txXfrm>
    </dsp:sp>
    <dsp:sp modelId="{7470E124-3E4B-4557-B330-AEE507465E33}">
      <dsp:nvSpPr>
        <dsp:cNvPr id="0" name=""/>
        <dsp:cNvSpPr/>
      </dsp:nvSpPr>
      <dsp:spPr>
        <a:xfrm>
          <a:off x="0" y="4428507"/>
          <a:ext cx="6900512"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95C625-AD44-46D5-BD6E-9C087762B475}">
      <dsp:nvSpPr>
        <dsp:cNvPr id="0" name=""/>
        <dsp:cNvSpPr/>
      </dsp:nvSpPr>
      <dsp:spPr>
        <a:xfrm>
          <a:off x="0" y="4428507"/>
          <a:ext cx="6900512" cy="110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310" tIns="194310" rIns="194310" bIns="194310" numCol="1" spcCol="1270" anchor="t" anchorCtr="0">
          <a:noAutofit/>
        </a:bodyPr>
        <a:lstStyle/>
        <a:p>
          <a:pPr marL="0" lvl="0" indent="0" algn="l" defTabSz="2266950">
            <a:lnSpc>
              <a:spcPct val="90000"/>
            </a:lnSpc>
            <a:spcBef>
              <a:spcPct val="0"/>
            </a:spcBef>
            <a:spcAft>
              <a:spcPct val="35000"/>
            </a:spcAft>
            <a:buNone/>
          </a:pPr>
          <a:r>
            <a:rPr lang="en-US" sz="5100" kern="1200" dirty="0"/>
            <a:t>What else…?</a:t>
          </a:r>
        </a:p>
      </dsp:txBody>
      <dsp:txXfrm>
        <a:off x="0" y="4428507"/>
        <a:ext cx="6900512" cy="1106957"/>
      </dsp:txXfrm>
    </dsp:sp>
  </dsp:spTree>
</dsp:drawing>
</file>

<file path=ppt/diagrams/layout1.xml><?xml version="1.0" encoding="utf-8"?>
<dgm:layoutDef xmlns:dgm="http://schemas.openxmlformats.org/drawingml/2006/diagram" xmlns:a="http://schemas.openxmlformats.org/drawingml/2006/main" uniqueId="urn:microsoft.com/office/officeart/2017/3/layout/HorizontalPathTimeline">
  <dgm:title val="Horizontal Path Timeline"/>
  <dgm:desc val="Use to show a list of events in chronological order. The rectangular shape contains the description while the date is shown near the circular dot along the time line. It's the perfect SmartArt for displaying large amount of text with a short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refType="h" fact="0.04"/>
      <dgm:constr type="ctrY" for="ch" forName="divider" refType="h" fact="0.5"/>
      <dgm:constr type="l" for="ch" forName="divider"/>
      <dgm:constr type="w" for="ch" forName="nodes" refType="w"/>
      <dgm:constr type="h" for="ch" forName="nodes" refType="h"/>
    </dgm:constrLst>
    <dgm:layoutNode name="divider" styleLbl="node1">
      <dgm:alg type="sp"/>
      <dgm:shape xmlns:r="http://schemas.openxmlformats.org/officeDocument/2006/relationships" type="rect" r:blip="" zOrderOff="2">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
                <dgm:constr type="l" for="ch" forName="L1TextContainer" refType="w" fact="0.1"/>
                <dgm:constr type="t" for="ch" forName="L1TextContainer" refType="h" fact="0.537"/>
                <dgm:constr type="h" for="ch" forName="L1TextContainer" refType="h" fact="0.113"/>
                <dgm:constr type="w" for="ch" forName="L2TextContainerWrapper" refType="w" fact="0.88"/>
                <dgm:constr type="h" for="ch" forName="L2TextContainerWrapper" refType="h" fact="0.31"/>
                <dgm:constr type="b" for="ch" forName="L2TextContainerWrapper" refType="h" fact="0.31"/>
                <dgm:constr type="l" for="ch" forName="L2TextContainerWrapper" refType="w" fact="0.06"/>
                <dgm:constr type="w" for="ch" forName="ConnectLine"/>
                <dgm:constr type="l" for="ch" forName="ConnectLine" refType="w" fact="0.5"/>
                <dgm:constr type="h" for="ch" forName="ConnectLine" refType="h" fact="0.17"/>
                <dgm:constr type="t" for="ch" forName="ConnectLine" refType="h" fact="0.31"/>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
                <dgm:constr type="l" for="ch" forName="L1TextContainer" refType="w" fact="0.1"/>
                <dgm:constr type="t" for="ch" forName="L1TextContainer" refType="h" fact="0.35"/>
                <dgm:constr type="h" for="ch" forName="L1TextContainer" refType="h" fact="0.113"/>
                <dgm:constr type="w" for="ch" forName="L2TextContainerWrapper" refType="w" fact="0.88"/>
                <dgm:constr type="h" for="ch" forName="L2TextContainerWrapper" refType="h" fact="0.31"/>
                <dgm:constr type="t" for="ch" forName="L2TextContainerWrapper" refType="h" fact="0.69"/>
                <dgm:constr type="l" for="ch" forName="L2TextContainerWrapper" refType="w" fact="0.06"/>
                <dgm:constr type="w" for="ch" forName="ConnectLine"/>
                <dgm:constr type="l" for="ch" forName="ConnectLine" refType="w" fact="0.5"/>
                <dgm:constr type="h" for="ch" forName="ConnectLine" refType="h" fact="0.17"/>
                <dgm:constr type="t" for="ch" forName="ConnectLine" refType="h" fact="0.52"/>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styleLbl="bgAccFollowNode1">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45"/>
                  <dgm:constr type="b" for="ch" forName="L2TextContainer" refType="h"/>
                  <dgm:constr type="h" for="ch" forName="FlexibleEmptyPlaceHolder" refType="h" fact="0.55"/>
                </dgm:constrLst>
              </dgm:if>
              <dgm:else name="CaseForPlacingL2TextContaineBelowDivider">
                <dgm:constrLst>
                  <dgm:constr type="h" for="ch" forName="L2TextContainer" refType="h" fact="0.45"/>
                  <dgm:constr type="h" for="ch" forName="FlexibleEmptyPlaceHolder" refType="h" fact="0.55"/>
                  <dgm:constr type="b" for="ch" forName="FlexibleEmptyPlaceHolder" refType="h"/>
                </dgm:constrLst>
              </dgm:else>
            </dgm:choose>
            <dgm:layoutNode name="L2TextContainer" styleLbl="bgAccFollowNode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lMarg" refType="primFontSz" fact="0.75"/>
                <dgm:constr type="rMarg" refType="primFontSz" fact="0.75"/>
                <dgm:constr type="tMarg" refType="primFontSz" fact="0.75"/>
                <dgm:constr type="bMarg" refType="primFontSz" fact="0.75"/>
              </dgm:constrLst>
              <dgm:ruleLst>
                <dgm:rule type="h" val="INF" fact="NaN" max="NaN"/>
                <dgm:rule type="primFontSz" val="11" fact="NaN" max="NaN"/>
                <dgm:rule type="secFontSz" val="9"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alignNode1" moveWith="L2TextContainer">
            <dgm:alg type="sp"/>
            <dgm:shape xmlns:r="http://schemas.openxmlformats.org/officeDocument/2006/relationships" type="line" r:blip="" zOrderOff="-1">
              <dgm:adjLst/>
              <dgm:extLst>
                <a:ext uri="{B698B0E9-8C71-41B9-8309-B3DCBF30829C}">
                  <dgm1612:spPr xmlns:dgm1612="http://schemas.microsoft.com/office/drawing/2016/12/diagram">
                    <a:ln w="6350">
                      <a:prstDash val="dash"/>
                    </a:ln>
                  </dgm1612:spPr>
                </a:ext>
              </dgm:extLst>
            </dgm:shape>
            <dgm:presOf/>
            <dgm:constrLst/>
          </dgm:layoutNode>
          <dgm:layoutNode name="ConnectorPoint" styleLbl="fgAcc1" moveWith="L2TextContainer">
            <dgm:alg type="sp"/>
            <dgm:shape xmlns:r="http://schemas.openxmlformats.org/officeDocument/2006/relationships" type="ellipse" r:blip="" zOrderOff="10">
              <dgm:adjLst/>
              <dgm:extLst>
                <a:ext uri="{B698B0E9-8C71-41B9-8309-B3DCBF30829C}">
                  <dgm1612:spPr xmlns:dgm1612="http://schemas.microsoft.com/office/drawing/2016/12/diagram">
                    <a:ln>
                      <a:noFill/>
                    </a:ln>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33538D-713C-4E39-88E8-4C19B8E1E380}" type="datetimeFigureOut">
              <a:rPr lang="en-GB" smtClean="0"/>
              <a:t>22/11/2023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C905EB-0BD9-4525-A0A6-EBCF5146F096}" type="slidenum">
              <a:rPr lang="en-GB" smtClean="0"/>
              <a:t>‹#›</a:t>
            </a:fld>
            <a:endParaRPr lang="en-GB"/>
          </a:p>
        </p:txBody>
      </p:sp>
    </p:spTree>
    <p:extLst>
      <p:ext uri="{BB962C8B-B14F-4D97-AF65-F5344CB8AC3E}">
        <p14:creationId xmlns:p14="http://schemas.microsoft.com/office/powerpoint/2010/main" val="3971681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1</a:t>
            </a:fld>
            <a:endParaRPr lang="en-GB"/>
          </a:p>
        </p:txBody>
      </p:sp>
    </p:spTree>
    <p:extLst>
      <p:ext uri="{BB962C8B-B14F-4D97-AF65-F5344CB8AC3E}">
        <p14:creationId xmlns:p14="http://schemas.microsoft.com/office/powerpoint/2010/main" val="35111686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10</a:t>
            </a:fld>
            <a:endParaRPr lang="en-GB"/>
          </a:p>
        </p:txBody>
      </p:sp>
    </p:spTree>
    <p:extLst>
      <p:ext uri="{BB962C8B-B14F-4D97-AF65-F5344CB8AC3E}">
        <p14:creationId xmlns:p14="http://schemas.microsoft.com/office/powerpoint/2010/main" val="4082053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11</a:t>
            </a:fld>
            <a:endParaRPr lang="en-GB"/>
          </a:p>
        </p:txBody>
      </p:sp>
    </p:spTree>
    <p:extLst>
      <p:ext uri="{BB962C8B-B14F-4D97-AF65-F5344CB8AC3E}">
        <p14:creationId xmlns:p14="http://schemas.microsoft.com/office/powerpoint/2010/main" val="237310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12</a:t>
            </a:fld>
            <a:endParaRPr lang="en-GB"/>
          </a:p>
        </p:txBody>
      </p:sp>
    </p:spTree>
    <p:extLst>
      <p:ext uri="{BB962C8B-B14F-4D97-AF65-F5344CB8AC3E}">
        <p14:creationId xmlns:p14="http://schemas.microsoft.com/office/powerpoint/2010/main" val="3714550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13</a:t>
            </a:fld>
            <a:endParaRPr lang="en-GB"/>
          </a:p>
        </p:txBody>
      </p:sp>
    </p:spTree>
    <p:extLst>
      <p:ext uri="{BB962C8B-B14F-4D97-AF65-F5344CB8AC3E}">
        <p14:creationId xmlns:p14="http://schemas.microsoft.com/office/powerpoint/2010/main" val="965248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14</a:t>
            </a:fld>
            <a:endParaRPr lang="en-GB"/>
          </a:p>
        </p:txBody>
      </p:sp>
    </p:spTree>
    <p:extLst>
      <p:ext uri="{BB962C8B-B14F-4D97-AF65-F5344CB8AC3E}">
        <p14:creationId xmlns:p14="http://schemas.microsoft.com/office/powerpoint/2010/main" val="31111651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15</a:t>
            </a:fld>
            <a:endParaRPr lang="en-GB"/>
          </a:p>
        </p:txBody>
      </p:sp>
    </p:spTree>
    <p:extLst>
      <p:ext uri="{BB962C8B-B14F-4D97-AF65-F5344CB8AC3E}">
        <p14:creationId xmlns:p14="http://schemas.microsoft.com/office/powerpoint/2010/main" val="38588051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16</a:t>
            </a:fld>
            <a:endParaRPr lang="en-GB"/>
          </a:p>
        </p:txBody>
      </p:sp>
    </p:spTree>
    <p:extLst>
      <p:ext uri="{BB962C8B-B14F-4D97-AF65-F5344CB8AC3E}">
        <p14:creationId xmlns:p14="http://schemas.microsoft.com/office/powerpoint/2010/main" val="40356678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17</a:t>
            </a:fld>
            <a:endParaRPr lang="en-GB"/>
          </a:p>
        </p:txBody>
      </p:sp>
    </p:spTree>
    <p:extLst>
      <p:ext uri="{BB962C8B-B14F-4D97-AF65-F5344CB8AC3E}">
        <p14:creationId xmlns:p14="http://schemas.microsoft.com/office/powerpoint/2010/main" val="5107858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18</a:t>
            </a:fld>
            <a:endParaRPr lang="en-GB"/>
          </a:p>
        </p:txBody>
      </p:sp>
    </p:spTree>
    <p:extLst>
      <p:ext uri="{BB962C8B-B14F-4D97-AF65-F5344CB8AC3E}">
        <p14:creationId xmlns:p14="http://schemas.microsoft.com/office/powerpoint/2010/main" val="10702648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2C905EB-0BD9-4525-A0A6-EBCF5146F096}" type="slidenum">
              <a:rPr lang="en-GB" smtClean="0"/>
              <a:t>19</a:t>
            </a:fld>
            <a:endParaRPr lang="en-GB"/>
          </a:p>
        </p:txBody>
      </p:sp>
    </p:spTree>
    <p:extLst>
      <p:ext uri="{BB962C8B-B14F-4D97-AF65-F5344CB8AC3E}">
        <p14:creationId xmlns:p14="http://schemas.microsoft.com/office/powerpoint/2010/main" val="69813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2</a:t>
            </a:fld>
            <a:endParaRPr lang="en-GB"/>
          </a:p>
        </p:txBody>
      </p:sp>
    </p:spTree>
    <p:extLst>
      <p:ext uri="{BB962C8B-B14F-4D97-AF65-F5344CB8AC3E}">
        <p14:creationId xmlns:p14="http://schemas.microsoft.com/office/powerpoint/2010/main" val="10800122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20</a:t>
            </a:fld>
            <a:endParaRPr lang="en-GB"/>
          </a:p>
        </p:txBody>
      </p:sp>
    </p:spTree>
    <p:extLst>
      <p:ext uri="{BB962C8B-B14F-4D97-AF65-F5344CB8AC3E}">
        <p14:creationId xmlns:p14="http://schemas.microsoft.com/office/powerpoint/2010/main" val="29335993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21</a:t>
            </a:fld>
            <a:endParaRPr lang="en-GB"/>
          </a:p>
        </p:txBody>
      </p:sp>
    </p:spTree>
    <p:extLst>
      <p:ext uri="{BB962C8B-B14F-4D97-AF65-F5344CB8AC3E}">
        <p14:creationId xmlns:p14="http://schemas.microsoft.com/office/powerpoint/2010/main" val="39841583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22</a:t>
            </a:fld>
            <a:endParaRPr lang="en-GB"/>
          </a:p>
        </p:txBody>
      </p:sp>
    </p:spTree>
    <p:extLst>
      <p:ext uri="{BB962C8B-B14F-4D97-AF65-F5344CB8AC3E}">
        <p14:creationId xmlns:p14="http://schemas.microsoft.com/office/powerpoint/2010/main" val="5371640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23</a:t>
            </a:fld>
            <a:endParaRPr lang="en-GB"/>
          </a:p>
        </p:txBody>
      </p:sp>
    </p:spTree>
    <p:extLst>
      <p:ext uri="{BB962C8B-B14F-4D97-AF65-F5344CB8AC3E}">
        <p14:creationId xmlns:p14="http://schemas.microsoft.com/office/powerpoint/2010/main" val="3010991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3</a:t>
            </a:fld>
            <a:endParaRPr lang="en-GB"/>
          </a:p>
        </p:txBody>
      </p:sp>
    </p:spTree>
    <p:extLst>
      <p:ext uri="{BB962C8B-B14F-4D97-AF65-F5344CB8AC3E}">
        <p14:creationId xmlns:p14="http://schemas.microsoft.com/office/powerpoint/2010/main" val="3711003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4</a:t>
            </a:fld>
            <a:endParaRPr lang="en-GB"/>
          </a:p>
        </p:txBody>
      </p:sp>
    </p:spTree>
    <p:extLst>
      <p:ext uri="{BB962C8B-B14F-4D97-AF65-F5344CB8AC3E}">
        <p14:creationId xmlns:p14="http://schemas.microsoft.com/office/powerpoint/2010/main" val="27965333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5</a:t>
            </a:fld>
            <a:endParaRPr lang="en-GB"/>
          </a:p>
        </p:txBody>
      </p:sp>
    </p:spTree>
    <p:extLst>
      <p:ext uri="{BB962C8B-B14F-4D97-AF65-F5344CB8AC3E}">
        <p14:creationId xmlns:p14="http://schemas.microsoft.com/office/powerpoint/2010/main" val="6561987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6</a:t>
            </a:fld>
            <a:endParaRPr lang="en-GB"/>
          </a:p>
        </p:txBody>
      </p:sp>
    </p:spTree>
    <p:extLst>
      <p:ext uri="{BB962C8B-B14F-4D97-AF65-F5344CB8AC3E}">
        <p14:creationId xmlns:p14="http://schemas.microsoft.com/office/powerpoint/2010/main" val="1727768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7</a:t>
            </a:fld>
            <a:endParaRPr lang="en-GB"/>
          </a:p>
        </p:txBody>
      </p:sp>
    </p:spTree>
    <p:extLst>
      <p:ext uri="{BB962C8B-B14F-4D97-AF65-F5344CB8AC3E}">
        <p14:creationId xmlns:p14="http://schemas.microsoft.com/office/powerpoint/2010/main" val="3538651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8</a:t>
            </a:fld>
            <a:endParaRPr lang="en-GB"/>
          </a:p>
        </p:txBody>
      </p:sp>
    </p:spTree>
    <p:extLst>
      <p:ext uri="{BB962C8B-B14F-4D97-AF65-F5344CB8AC3E}">
        <p14:creationId xmlns:p14="http://schemas.microsoft.com/office/powerpoint/2010/main" val="10953899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2C905EB-0BD9-4525-A0A6-EBCF5146F096}" type="slidenum">
              <a:rPr lang="en-GB" smtClean="0"/>
              <a:t>9</a:t>
            </a:fld>
            <a:endParaRPr lang="en-GB"/>
          </a:p>
        </p:txBody>
      </p:sp>
    </p:spTree>
    <p:extLst>
      <p:ext uri="{BB962C8B-B14F-4D97-AF65-F5344CB8AC3E}">
        <p14:creationId xmlns:p14="http://schemas.microsoft.com/office/powerpoint/2010/main" val="33850602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E1CD1-57A7-4B13-979F-5D3DB38D45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D5F79CF-D235-4F80-BF8E-C915628C984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C3CFA23-C31D-4E24-BE36-1519ACF05898}"/>
              </a:ext>
            </a:extLst>
          </p:cNvPr>
          <p:cNvSpPr>
            <a:spLocks noGrp="1"/>
          </p:cNvSpPr>
          <p:nvPr>
            <p:ph type="dt" sz="half" idx="10"/>
          </p:nvPr>
        </p:nvSpPr>
        <p:spPr/>
        <p:txBody>
          <a:bodyPr/>
          <a:lstStyle/>
          <a:p>
            <a:fld id="{10B2B49D-A766-4C1A-9CAE-0FF1E88AFCF4}" type="datetimeFigureOut">
              <a:rPr lang="en-GB" smtClean="0"/>
              <a:t>22/11/2023</a:t>
            </a:fld>
            <a:endParaRPr lang="en-GB"/>
          </a:p>
        </p:txBody>
      </p:sp>
      <p:sp>
        <p:nvSpPr>
          <p:cNvPr id="5" name="Footer Placeholder 4">
            <a:extLst>
              <a:ext uri="{FF2B5EF4-FFF2-40B4-BE49-F238E27FC236}">
                <a16:creationId xmlns:a16="http://schemas.microsoft.com/office/drawing/2014/main" id="{C1321C74-42B7-4F72-A786-0A0E77C81C5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1B12465-AF12-4379-B8C7-81BF8A20910A}"/>
              </a:ext>
            </a:extLst>
          </p:cNvPr>
          <p:cNvSpPr>
            <a:spLocks noGrp="1"/>
          </p:cNvSpPr>
          <p:nvPr>
            <p:ph type="sldNum" sz="quarter" idx="12"/>
          </p:nvPr>
        </p:nvSpPr>
        <p:spPr/>
        <p:txBody>
          <a:bodyPr/>
          <a:lstStyle/>
          <a:p>
            <a:fld id="{A3730064-4CE9-4672-8E4A-319B5477B8FA}" type="slidenum">
              <a:rPr lang="en-GB" smtClean="0"/>
              <a:t>‹#›</a:t>
            </a:fld>
            <a:endParaRPr lang="en-GB"/>
          </a:p>
        </p:txBody>
      </p:sp>
    </p:spTree>
    <p:extLst>
      <p:ext uri="{BB962C8B-B14F-4D97-AF65-F5344CB8AC3E}">
        <p14:creationId xmlns:p14="http://schemas.microsoft.com/office/powerpoint/2010/main" val="5134924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2B458-E054-40A6-8976-23D2168290BF}"/>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1AEF5C6-0BC0-4DC8-AF62-09AA6A252D4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E05ABB-464F-432E-96AD-55112EB4BB31}"/>
              </a:ext>
            </a:extLst>
          </p:cNvPr>
          <p:cNvSpPr>
            <a:spLocks noGrp="1"/>
          </p:cNvSpPr>
          <p:nvPr>
            <p:ph type="dt" sz="half" idx="10"/>
          </p:nvPr>
        </p:nvSpPr>
        <p:spPr/>
        <p:txBody>
          <a:bodyPr/>
          <a:lstStyle/>
          <a:p>
            <a:fld id="{10B2B49D-A766-4C1A-9CAE-0FF1E88AFCF4}" type="datetimeFigureOut">
              <a:rPr lang="en-GB" smtClean="0"/>
              <a:t>22/11/2023</a:t>
            </a:fld>
            <a:endParaRPr lang="en-GB"/>
          </a:p>
        </p:txBody>
      </p:sp>
      <p:sp>
        <p:nvSpPr>
          <p:cNvPr id="5" name="Footer Placeholder 4">
            <a:extLst>
              <a:ext uri="{FF2B5EF4-FFF2-40B4-BE49-F238E27FC236}">
                <a16:creationId xmlns:a16="http://schemas.microsoft.com/office/drawing/2014/main" id="{6CB3E229-5696-4123-A4D9-9584F11350C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A3571B5-E08E-4B84-9173-0F2F22481AB1}"/>
              </a:ext>
            </a:extLst>
          </p:cNvPr>
          <p:cNvSpPr>
            <a:spLocks noGrp="1"/>
          </p:cNvSpPr>
          <p:nvPr>
            <p:ph type="sldNum" sz="quarter" idx="12"/>
          </p:nvPr>
        </p:nvSpPr>
        <p:spPr/>
        <p:txBody>
          <a:bodyPr/>
          <a:lstStyle/>
          <a:p>
            <a:fld id="{A3730064-4CE9-4672-8E4A-319B5477B8FA}" type="slidenum">
              <a:rPr lang="en-GB" smtClean="0"/>
              <a:t>‹#›</a:t>
            </a:fld>
            <a:endParaRPr lang="en-GB"/>
          </a:p>
        </p:txBody>
      </p:sp>
    </p:spTree>
    <p:extLst>
      <p:ext uri="{BB962C8B-B14F-4D97-AF65-F5344CB8AC3E}">
        <p14:creationId xmlns:p14="http://schemas.microsoft.com/office/powerpoint/2010/main" val="3681327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9BCCBA-AB74-4C9C-B2AD-207FCB12E7C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A009D13-BF0E-47AC-98BA-9EF58555FB5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B99263C-CF6B-4C39-B6ED-9AA2E872EC67}"/>
              </a:ext>
            </a:extLst>
          </p:cNvPr>
          <p:cNvSpPr>
            <a:spLocks noGrp="1"/>
          </p:cNvSpPr>
          <p:nvPr>
            <p:ph type="dt" sz="half" idx="10"/>
          </p:nvPr>
        </p:nvSpPr>
        <p:spPr/>
        <p:txBody>
          <a:bodyPr/>
          <a:lstStyle/>
          <a:p>
            <a:fld id="{10B2B49D-A766-4C1A-9CAE-0FF1E88AFCF4}" type="datetimeFigureOut">
              <a:rPr lang="en-GB" smtClean="0"/>
              <a:t>22/11/2023</a:t>
            </a:fld>
            <a:endParaRPr lang="en-GB"/>
          </a:p>
        </p:txBody>
      </p:sp>
      <p:sp>
        <p:nvSpPr>
          <p:cNvPr id="5" name="Footer Placeholder 4">
            <a:extLst>
              <a:ext uri="{FF2B5EF4-FFF2-40B4-BE49-F238E27FC236}">
                <a16:creationId xmlns:a16="http://schemas.microsoft.com/office/drawing/2014/main" id="{BF75C821-8C5C-4876-92C4-4972041B8A6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93BDEAC-F066-4BB0-A480-4824F4170D0D}"/>
              </a:ext>
            </a:extLst>
          </p:cNvPr>
          <p:cNvSpPr>
            <a:spLocks noGrp="1"/>
          </p:cNvSpPr>
          <p:nvPr>
            <p:ph type="sldNum" sz="quarter" idx="12"/>
          </p:nvPr>
        </p:nvSpPr>
        <p:spPr/>
        <p:txBody>
          <a:bodyPr/>
          <a:lstStyle/>
          <a:p>
            <a:fld id="{A3730064-4CE9-4672-8E4A-319B5477B8FA}" type="slidenum">
              <a:rPr lang="en-GB" smtClean="0"/>
              <a:t>‹#›</a:t>
            </a:fld>
            <a:endParaRPr lang="en-GB"/>
          </a:p>
        </p:txBody>
      </p:sp>
    </p:spTree>
    <p:extLst>
      <p:ext uri="{BB962C8B-B14F-4D97-AF65-F5344CB8AC3E}">
        <p14:creationId xmlns:p14="http://schemas.microsoft.com/office/powerpoint/2010/main" val="1255753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EC2CC-65D5-4A64-976B-EEDA510A5FF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C110079-115B-4BD3-AD03-7082E3E2512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EFD9055-CFFF-4C1A-A19F-B1AD19DA303F}"/>
              </a:ext>
            </a:extLst>
          </p:cNvPr>
          <p:cNvSpPr>
            <a:spLocks noGrp="1"/>
          </p:cNvSpPr>
          <p:nvPr>
            <p:ph type="dt" sz="half" idx="10"/>
          </p:nvPr>
        </p:nvSpPr>
        <p:spPr/>
        <p:txBody>
          <a:bodyPr/>
          <a:lstStyle/>
          <a:p>
            <a:fld id="{10B2B49D-A766-4C1A-9CAE-0FF1E88AFCF4}" type="datetimeFigureOut">
              <a:rPr lang="en-GB" smtClean="0"/>
              <a:t>22/11/2023</a:t>
            </a:fld>
            <a:endParaRPr lang="en-GB"/>
          </a:p>
        </p:txBody>
      </p:sp>
      <p:sp>
        <p:nvSpPr>
          <p:cNvPr id="5" name="Footer Placeholder 4">
            <a:extLst>
              <a:ext uri="{FF2B5EF4-FFF2-40B4-BE49-F238E27FC236}">
                <a16:creationId xmlns:a16="http://schemas.microsoft.com/office/drawing/2014/main" id="{A94F3844-CA00-4A15-A739-505AA6BCCE5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0DD99D-B275-4989-A606-FADFA326C645}"/>
              </a:ext>
            </a:extLst>
          </p:cNvPr>
          <p:cNvSpPr>
            <a:spLocks noGrp="1"/>
          </p:cNvSpPr>
          <p:nvPr>
            <p:ph type="sldNum" sz="quarter" idx="12"/>
          </p:nvPr>
        </p:nvSpPr>
        <p:spPr/>
        <p:txBody>
          <a:bodyPr/>
          <a:lstStyle/>
          <a:p>
            <a:fld id="{A3730064-4CE9-4672-8E4A-319B5477B8FA}" type="slidenum">
              <a:rPr lang="en-GB" smtClean="0"/>
              <a:t>‹#›</a:t>
            </a:fld>
            <a:endParaRPr lang="en-GB"/>
          </a:p>
        </p:txBody>
      </p:sp>
    </p:spTree>
    <p:extLst>
      <p:ext uri="{BB962C8B-B14F-4D97-AF65-F5344CB8AC3E}">
        <p14:creationId xmlns:p14="http://schemas.microsoft.com/office/powerpoint/2010/main" val="2354009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714BD-56B3-4D41-A6EC-353873C5D28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7038336-450D-4E67-A965-9EEFD4E425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95EE70D-44FC-46D9-81AF-F5B798E6DE33}"/>
              </a:ext>
            </a:extLst>
          </p:cNvPr>
          <p:cNvSpPr>
            <a:spLocks noGrp="1"/>
          </p:cNvSpPr>
          <p:nvPr>
            <p:ph type="dt" sz="half" idx="10"/>
          </p:nvPr>
        </p:nvSpPr>
        <p:spPr/>
        <p:txBody>
          <a:bodyPr/>
          <a:lstStyle/>
          <a:p>
            <a:fld id="{10B2B49D-A766-4C1A-9CAE-0FF1E88AFCF4}" type="datetimeFigureOut">
              <a:rPr lang="en-GB" smtClean="0"/>
              <a:t>22/11/2023</a:t>
            </a:fld>
            <a:endParaRPr lang="en-GB"/>
          </a:p>
        </p:txBody>
      </p:sp>
      <p:sp>
        <p:nvSpPr>
          <p:cNvPr id="5" name="Footer Placeholder 4">
            <a:extLst>
              <a:ext uri="{FF2B5EF4-FFF2-40B4-BE49-F238E27FC236}">
                <a16:creationId xmlns:a16="http://schemas.microsoft.com/office/drawing/2014/main" id="{32F37680-FDEF-47DD-9B88-7DEA5D2947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30DA013-B256-45A6-95D7-63BAD11C49B6}"/>
              </a:ext>
            </a:extLst>
          </p:cNvPr>
          <p:cNvSpPr>
            <a:spLocks noGrp="1"/>
          </p:cNvSpPr>
          <p:nvPr>
            <p:ph type="sldNum" sz="quarter" idx="12"/>
          </p:nvPr>
        </p:nvSpPr>
        <p:spPr/>
        <p:txBody>
          <a:bodyPr/>
          <a:lstStyle/>
          <a:p>
            <a:fld id="{A3730064-4CE9-4672-8E4A-319B5477B8FA}" type="slidenum">
              <a:rPr lang="en-GB" smtClean="0"/>
              <a:t>‹#›</a:t>
            </a:fld>
            <a:endParaRPr lang="en-GB"/>
          </a:p>
        </p:txBody>
      </p:sp>
    </p:spTree>
    <p:extLst>
      <p:ext uri="{BB962C8B-B14F-4D97-AF65-F5344CB8AC3E}">
        <p14:creationId xmlns:p14="http://schemas.microsoft.com/office/powerpoint/2010/main" val="1036060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EFA25-3710-4D4C-9801-657CE284464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44B34A7-8198-4040-8F58-CA1C49E3E2A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7A6BB48-67D1-403A-95E2-598C0DACDDD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7A6E782-E7FE-476F-963F-93DC005B3355}"/>
              </a:ext>
            </a:extLst>
          </p:cNvPr>
          <p:cNvSpPr>
            <a:spLocks noGrp="1"/>
          </p:cNvSpPr>
          <p:nvPr>
            <p:ph type="dt" sz="half" idx="10"/>
          </p:nvPr>
        </p:nvSpPr>
        <p:spPr/>
        <p:txBody>
          <a:bodyPr/>
          <a:lstStyle/>
          <a:p>
            <a:fld id="{10B2B49D-A766-4C1A-9CAE-0FF1E88AFCF4}" type="datetimeFigureOut">
              <a:rPr lang="en-GB" smtClean="0"/>
              <a:t>22/11/2023</a:t>
            </a:fld>
            <a:endParaRPr lang="en-GB"/>
          </a:p>
        </p:txBody>
      </p:sp>
      <p:sp>
        <p:nvSpPr>
          <p:cNvPr id="6" name="Footer Placeholder 5">
            <a:extLst>
              <a:ext uri="{FF2B5EF4-FFF2-40B4-BE49-F238E27FC236}">
                <a16:creationId xmlns:a16="http://schemas.microsoft.com/office/drawing/2014/main" id="{DC5C83C4-AF34-48E6-8637-F2D5806331C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1E59C3E-3188-4DEE-87F4-73238FEE99B0}"/>
              </a:ext>
            </a:extLst>
          </p:cNvPr>
          <p:cNvSpPr>
            <a:spLocks noGrp="1"/>
          </p:cNvSpPr>
          <p:nvPr>
            <p:ph type="sldNum" sz="quarter" idx="12"/>
          </p:nvPr>
        </p:nvSpPr>
        <p:spPr/>
        <p:txBody>
          <a:bodyPr/>
          <a:lstStyle/>
          <a:p>
            <a:fld id="{A3730064-4CE9-4672-8E4A-319B5477B8FA}" type="slidenum">
              <a:rPr lang="en-GB" smtClean="0"/>
              <a:t>‹#›</a:t>
            </a:fld>
            <a:endParaRPr lang="en-GB"/>
          </a:p>
        </p:txBody>
      </p:sp>
    </p:spTree>
    <p:extLst>
      <p:ext uri="{BB962C8B-B14F-4D97-AF65-F5344CB8AC3E}">
        <p14:creationId xmlns:p14="http://schemas.microsoft.com/office/powerpoint/2010/main" val="10086085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DCE3C-684B-4973-BF97-FB2331EC6984}"/>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779DB85-EA81-4B7D-B49E-95111F591A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58461BF-EC42-4271-B498-1381792C5F4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2DBCBE3-6819-4603-983E-F934F66937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0840DC3-A6CA-40C6-B0A7-7F3B96EBB42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A6ACE45-2FFC-42FC-8CF0-11665CC399EF}"/>
              </a:ext>
            </a:extLst>
          </p:cNvPr>
          <p:cNvSpPr>
            <a:spLocks noGrp="1"/>
          </p:cNvSpPr>
          <p:nvPr>
            <p:ph type="dt" sz="half" idx="10"/>
          </p:nvPr>
        </p:nvSpPr>
        <p:spPr/>
        <p:txBody>
          <a:bodyPr/>
          <a:lstStyle/>
          <a:p>
            <a:fld id="{10B2B49D-A766-4C1A-9CAE-0FF1E88AFCF4}" type="datetimeFigureOut">
              <a:rPr lang="en-GB" smtClean="0"/>
              <a:t>22/11/2023</a:t>
            </a:fld>
            <a:endParaRPr lang="en-GB"/>
          </a:p>
        </p:txBody>
      </p:sp>
      <p:sp>
        <p:nvSpPr>
          <p:cNvPr id="8" name="Footer Placeholder 7">
            <a:extLst>
              <a:ext uri="{FF2B5EF4-FFF2-40B4-BE49-F238E27FC236}">
                <a16:creationId xmlns:a16="http://schemas.microsoft.com/office/drawing/2014/main" id="{964C502A-0DF4-4A22-A0B6-A19E85DCC4B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FB72A21-5494-4DA1-BF62-8AD33E27E9D3}"/>
              </a:ext>
            </a:extLst>
          </p:cNvPr>
          <p:cNvSpPr>
            <a:spLocks noGrp="1"/>
          </p:cNvSpPr>
          <p:nvPr>
            <p:ph type="sldNum" sz="quarter" idx="12"/>
          </p:nvPr>
        </p:nvSpPr>
        <p:spPr/>
        <p:txBody>
          <a:bodyPr/>
          <a:lstStyle/>
          <a:p>
            <a:fld id="{A3730064-4CE9-4672-8E4A-319B5477B8FA}" type="slidenum">
              <a:rPr lang="en-GB" smtClean="0"/>
              <a:t>‹#›</a:t>
            </a:fld>
            <a:endParaRPr lang="en-GB"/>
          </a:p>
        </p:txBody>
      </p:sp>
    </p:spTree>
    <p:extLst>
      <p:ext uri="{BB962C8B-B14F-4D97-AF65-F5344CB8AC3E}">
        <p14:creationId xmlns:p14="http://schemas.microsoft.com/office/powerpoint/2010/main" val="4255175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EFAD3-6B41-4B0F-9CA9-E3271D873A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C81240D-60EA-45E3-9CC2-CB4A145E639E}"/>
              </a:ext>
            </a:extLst>
          </p:cNvPr>
          <p:cNvSpPr>
            <a:spLocks noGrp="1"/>
          </p:cNvSpPr>
          <p:nvPr>
            <p:ph type="dt" sz="half" idx="10"/>
          </p:nvPr>
        </p:nvSpPr>
        <p:spPr/>
        <p:txBody>
          <a:bodyPr/>
          <a:lstStyle/>
          <a:p>
            <a:fld id="{10B2B49D-A766-4C1A-9CAE-0FF1E88AFCF4}" type="datetimeFigureOut">
              <a:rPr lang="en-GB" smtClean="0"/>
              <a:t>22/11/2023</a:t>
            </a:fld>
            <a:endParaRPr lang="en-GB"/>
          </a:p>
        </p:txBody>
      </p:sp>
      <p:sp>
        <p:nvSpPr>
          <p:cNvPr id="4" name="Footer Placeholder 3">
            <a:extLst>
              <a:ext uri="{FF2B5EF4-FFF2-40B4-BE49-F238E27FC236}">
                <a16:creationId xmlns:a16="http://schemas.microsoft.com/office/drawing/2014/main" id="{1E4431A4-5809-4D6D-A138-403ACE4A148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CC0D5CB-5A36-4935-81E1-B506AEF4AD40}"/>
              </a:ext>
            </a:extLst>
          </p:cNvPr>
          <p:cNvSpPr>
            <a:spLocks noGrp="1"/>
          </p:cNvSpPr>
          <p:nvPr>
            <p:ph type="sldNum" sz="quarter" idx="12"/>
          </p:nvPr>
        </p:nvSpPr>
        <p:spPr/>
        <p:txBody>
          <a:bodyPr/>
          <a:lstStyle/>
          <a:p>
            <a:fld id="{A3730064-4CE9-4672-8E4A-319B5477B8FA}" type="slidenum">
              <a:rPr lang="en-GB" smtClean="0"/>
              <a:t>‹#›</a:t>
            </a:fld>
            <a:endParaRPr lang="en-GB"/>
          </a:p>
        </p:txBody>
      </p:sp>
    </p:spTree>
    <p:extLst>
      <p:ext uri="{BB962C8B-B14F-4D97-AF65-F5344CB8AC3E}">
        <p14:creationId xmlns:p14="http://schemas.microsoft.com/office/powerpoint/2010/main" val="31908183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7EB57D8-9EBB-41DA-8B1F-02F92F9047DF}"/>
              </a:ext>
            </a:extLst>
          </p:cNvPr>
          <p:cNvSpPr>
            <a:spLocks noGrp="1"/>
          </p:cNvSpPr>
          <p:nvPr>
            <p:ph type="dt" sz="half" idx="10"/>
          </p:nvPr>
        </p:nvSpPr>
        <p:spPr/>
        <p:txBody>
          <a:bodyPr/>
          <a:lstStyle/>
          <a:p>
            <a:fld id="{10B2B49D-A766-4C1A-9CAE-0FF1E88AFCF4}" type="datetimeFigureOut">
              <a:rPr lang="en-GB" smtClean="0"/>
              <a:t>22/11/2023</a:t>
            </a:fld>
            <a:endParaRPr lang="en-GB"/>
          </a:p>
        </p:txBody>
      </p:sp>
      <p:sp>
        <p:nvSpPr>
          <p:cNvPr id="3" name="Footer Placeholder 2">
            <a:extLst>
              <a:ext uri="{FF2B5EF4-FFF2-40B4-BE49-F238E27FC236}">
                <a16:creationId xmlns:a16="http://schemas.microsoft.com/office/drawing/2014/main" id="{CAA10BE6-BEFA-4CD5-9731-9E45241DD7C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851BEEC-3920-46A9-A9E2-B122851CF822}"/>
              </a:ext>
            </a:extLst>
          </p:cNvPr>
          <p:cNvSpPr>
            <a:spLocks noGrp="1"/>
          </p:cNvSpPr>
          <p:nvPr>
            <p:ph type="sldNum" sz="quarter" idx="12"/>
          </p:nvPr>
        </p:nvSpPr>
        <p:spPr/>
        <p:txBody>
          <a:bodyPr/>
          <a:lstStyle/>
          <a:p>
            <a:fld id="{A3730064-4CE9-4672-8E4A-319B5477B8FA}" type="slidenum">
              <a:rPr lang="en-GB" smtClean="0"/>
              <a:t>‹#›</a:t>
            </a:fld>
            <a:endParaRPr lang="en-GB"/>
          </a:p>
        </p:txBody>
      </p:sp>
    </p:spTree>
    <p:extLst>
      <p:ext uri="{BB962C8B-B14F-4D97-AF65-F5344CB8AC3E}">
        <p14:creationId xmlns:p14="http://schemas.microsoft.com/office/powerpoint/2010/main" val="3567318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BC4B4F-D5B2-47EF-9441-AA7FDE3226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8524A43-F534-4F7F-9B08-72A52993DB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8C6A996-4541-49A1-A9FA-2F997AE033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8985E16-57EC-4800-8D65-C1D013984DD0}"/>
              </a:ext>
            </a:extLst>
          </p:cNvPr>
          <p:cNvSpPr>
            <a:spLocks noGrp="1"/>
          </p:cNvSpPr>
          <p:nvPr>
            <p:ph type="dt" sz="half" idx="10"/>
          </p:nvPr>
        </p:nvSpPr>
        <p:spPr/>
        <p:txBody>
          <a:bodyPr/>
          <a:lstStyle/>
          <a:p>
            <a:fld id="{10B2B49D-A766-4C1A-9CAE-0FF1E88AFCF4}" type="datetimeFigureOut">
              <a:rPr lang="en-GB" smtClean="0"/>
              <a:t>22/11/2023</a:t>
            </a:fld>
            <a:endParaRPr lang="en-GB"/>
          </a:p>
        </p:txBody>
      </p:sp>
      <p:sp>
        <p:nvSpPr>
          <p:cNvPr id="6" name="Footer Placeholder 5">
            <a:extLst>
              <a:ext uri="{FF2B5EF4-FFF2-40B4-BE49-F238E27FC236}">
                <a16:creationId xmlns:a16="http://schemas.microsoft.com/office/drawing/2014/main" id="{BF731930-74DE-41C2-9FF4-9E33D637B34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00EB151-B9F9-4C5B-A30D-B1521C0B8747}"/>
              </a:ext>
            </a:extLst>
          </p:cNvPr>
          <p:cNvSpPr>
            <a:spLocks noGrp="1"/>
          </p:cNvSpPr>
          <p:nvPr>
            <p:ph type="sldNum" sz="quarter" idx="12"/>
          </p:nvPr>
        </p:nvSpPr>
        <p:spPr/>
        <p:txBody>
          <a:bodyPr/>
          <a:lstStyle/>
          <a:p>
            <a:fld id="{A3730064-4CE9-4672-8E4A-319B5477B8FA}" type="slidenum">
              <a:rPr lang="en-GB" smtClean="0"/>
              <a:t>‹#›</a:t>
            </a:fld>
            <a:endParaRPr lang="en-GB"/>
          </a:p>
        </p:txBody>
      </p:sp>
    </p:spTree>
    <p:extLst>
      <p:ext uri="{BB962C8B-B14F-4D97-AF65-F5344CB8AC3E}">
        <p14:creationId xmlns:p14="http://schemas.microsoft.com/office/powerpoint/2010/main" val="25683126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EF3F7-2465-481E-A837-2F1D8B004AF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CCE87CF-4259-4781-927C-D6573DE2B7D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0F861DC-A93A-4975-81EB-920BD5B7CB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10FAAB1-2BEB-4349-AD0F-250DC0A1CC6B}"/>
              </a:ext>
            </a:extLst>
          </p:cNvPr>
          <p:cNvSpPr>
            <a:spLocks noGrp="1"/>
          </p:cNvSpPr>
          <p:nvPr>
            <p:ph type="dt" sz="half" idx="10"/>
          </p:nvPr>
        </p:nvSpPr>
        <p:spPr/>
        <p:txBody>
          <a:bodyPr/>
          <a:lstStyle/>
          <a:p>
            <a:fld id="{10B2B49D-A766-4C1A-9CAE-0FF1E88AFCF4}" type="datetimeFigureOut">
              <a:rPr lang="en-GB" smtClean="0"/>
              <a:t>22/11/2023</a:t>
            </a:fld>
            <a:endParaRPr lang="en-GB"/>
          </a:p>
        </p:txBody>
      </p:sp>
      <p:sp>
        <p:nvSpPr>
          <p:cNvPr id="6" name="Footer Placeholder 5">
            <a:extLst>
              <a:ext uri="{FF2B5EF4-FFF2-40B4-BE49-F238E27FC236}">
                <a16:creationId xmlns:a16="http://schemas.microsoft.com/office/drawing/2014/main" id="{9BCFD90C-DE0E-490F-9515-B64BBFDE3FB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7788E59-00DB-4F9F-A7CF-41FAD83302F5}"/>
              </a:ext>
            </a:extLst>
          </p:cNvPr>
          <p:cNvSpPr>
            <a:spLocks noGrp="1"/>
          </p:cNvSpPr>
          <p:nvPr>
            <p:ph type="sldNum" sz="quarter" idx="12"/>
          </p:nvPr>
        </p:nvSpPr>
        <p:spPr/>
        <p:txBody>
          <a:bodyPr/>
          <a:lstStyle/>
          <a:p>
            <a:fld id="{A3730064-4CE9-4672-8E4A-319B5477B8FA}" type="slidenum">
              <a:rPr lang="en-GB" smtClean="0"/>
              <a:t>‹#›</a:t>
            </a:fld>
            <a:endParaRPr lang="en-GB"/>
          </a:p>
        </p:txBody>
      </p:sp>
    </p:spTree>
    <p:extLst>
      <p:ext uri="{BB962C8B-B14F-4D97-AF65-F5344CB8AC3E}">
        <p14:creationId xmlns:p14="http://schemas.microsoft.com/office/powerpoint/2010/main" val="3407298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42067C-D156-44D4-9FE8-34C85995972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4C0545C-24C7-4FAB-8694-6696C085A0C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25A667C-EB13-4815-B51C-20B1CDC718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B2B49D-A766-4C1A-9CAE-0FF1E88AFCF4}" type="datetimeFigureOut">
              <a:rPr lang="en-GB" smtClean="0"/>
              <a:t>22/11/2023</a:t>
            </a:fld>
            <a:endParaRPr lang="en-GB"/>
          </a:p>
        </p:txBody>
      </p:sp>
      <p:sp>
        <p:nvSpPr>
          <p:cNvPr id="5" name="Footer Placeholder 4">
            <a:extLst>
              <a:ext uri="{FF2B5EF4-FFF2-40B4-BE49-F238E27FC236}">
                <a16:creationId xmlns:a16="http://schemas.microsoft.com/office/drawing/2014/main" id="{564FB466-D5E8-49E5-8F09-18ABFD8E83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1DA9243B-8C5A-42FE-B934-8781CE94E9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730064-4CE9-4672-8E4A-319B5477B8FA}" type="slidenum">
              <a:rPr lang="en-GB" smtClean="0"/>
              <a:t>‹#›</a:t>
            </a:fld>
            <a:endParaRPr lang="en-GB"/>
          </a:p>
        </p:txBody>
      </p:sp>
    </p:spTree>
    <p:extLst>
      <p:ext uri="{BB962C8B-B14F-4D97-AF65-F5344CB8AC3E}">
        <p14:creationId xmlns:p14="http://schemas.microsoft.com/office/powerpoint/2010/main" val="22518637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https://zines.barnard.edu/zine-basics/how-make-zine"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hyperlink" Target="http://en.wikibooks.org/wiki/Zine_makin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uizl.wordpress.com/uk-and-ireland-zine-libraries-directory/"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issuu.com/poczineproject" TargetMode="External"/><Relationship Id="rId5" Type="http://schemas.openxmlformats.org/officeDocument/2006/relationships/hyperlink" Target="https://zines.barnard.edu/barnard-zines-online-links" TargetMode="External"/><Relationship Id="rId4" Type="http://schemas.openxmlformats.org/officeDocument/2006/relationships/hyperlink" Target="https://www.librarycat.org/lib/QueerZineLibrary/search/collection/605090"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s://doi.org/10.1080/0740770X.2012.721082" TargetMode="External"/><Relationship Id="rId3" Type="http://schemas.openxmlformats.org/officeDocument/2006/relationships/hyperlink" Target="http://shura.shu.ac.uk/15872/" TargetMode="External"/><Relationship Id="rId7" Type="http://schemas.openxmlformats.org/officeDocument/2006/relationships/hyperlink" Target="https://wowlit.org/on-line-publications/stories/volume-ix-issue-1/5/" TargetMode="External"/><Relationship Id="rId12" Type="http://schemas.openxmlformats.org/officeDocument/2006/relationships/hyperlink" Target="https://search-ebscohost-com.yorksj.idm.oclc.org/login.aspx?direct=true&amp;db=nlebk&amp;AN=884171&amp;site=eds-live&amp;scope=site"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s://clio.columbia.edu/catalog/10985153" TargetMode="External"/><Relationship Id="rId11" Type="http://schemas.openxmlformats.org/officeDocument/2006/relationships/hyperlink" Target="https://search-ebscohost-com.yorksj.idm.oclc.org/login.aspx?direct=true&amp;db=mzh&amp;AN=2014025782&amp;site=eds-live&amp;scope=site" TargetMode="External"/><Relationship Id="rId5" Type="http://schemas.openxmlformats.org/officeDocument/2006/relationships/hyperlink" Target="http://www.jstor.org/stable/j.ctt14bsx7w" TargetMode="External"/><Relationship Id="rId10" Type="http://schemas.openxmlformats.org/officeDocument/2006/relationships/hyperlink" Target="https://ebookcentral-proquest-com.yorksj.idm.oclc.org/lib/yorksj/detail.action?docID=865810" TargetMode="External"/><Relationship Id="rId4" Type="http://schemas.openxmlformats.org/officeDocument/2006/relationships/hyperlink" Target="https://www.jstor.org/stable/10.5406/femteacher.24.3.0155" TargetMode="External"/><Relationship Id="rId9" Type="http://schemas.openxmlformats.org/officeDocument/2006/relationships/hyperlink" Target="https://doi.org/10.5951/mathteacmiddscho.23.1.0020"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hura.shu.ac.uk/15872/"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hyperlink" Target="https://phdzines.files.wordpress.com/2019/11/phd_thesis_zine-1.pdf" TargetMode="External"/><Relationship Id="rId5" Type="http://schemas.openxmlformats.org/officeDocument/2006/relationships/hyperlink" Target="https://commons.wikimedia.org/wiki/File:Zines-fromlondonsymp07.jpg" TargetMode="External"/><Relationship Id="rId4" Type="http://schemas.openxmlformats.org/officeDocument/2006/relationships/hyperlink" Target="https://commons.wikimedia.org/wiki/File:SF_punk_zines_at_Prelinger_Library.jpg"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jstor.org/stable/26975598" TargetMode="External"/><Relationship Id="rId2" Type="http://schemas.openxmlformats.org/officeDocument/2006/relationships/hyperlink" Target="https://search-ebscohost-com.yorksj.idm.oclc.org/login.aspx?direct=true&amp;db=edsjsr&amp;AN=edsjsr.1395861&amp;site=eds-live&amp;scope=site" TargetMode="External"/><Relationship Id="rId1" Type="http://schemas.openxmlformats.org/officeDocument/2006/relationships/slideLayout" Target="../slideLayouts/slideLayout2.xml"/><Relationship Id="rId4" Type="http://schemas.openxmlformats.org/officeDocument/2006/relationships/hyperlink" Target="https://doi.org/10.1515/transcript.9783839421574.250"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s://issuu.com/poczineproject"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278ADA9-6383-4BDD-80D2-8899A40268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84B7147-B0F6-40ED-B5A2-FF72BC8198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Rectangle 11">
            <a:extLst>
              <a:ext uri="{FF2B5EF4-FFF2-40B4-BE49-F238E27FC236}">
                <a16:creationId xmlns:a16="http://schemas.microsoft.com/office/drawing/2014/main" id="{B36D2DE0-0628-4A9A-A59D-7BA8B5EB30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8E405C9-94BE-41DA-928C-DEC9A8550E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15929" y="148929"/>
            <a:ext cx="6560142" cy="65601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392F271C-C776-4800-B3E3-0BD03986A769}"/>
              </a:ext>
            </a:extLst>
          </p:cNvPr>
          <p:cNvSpPr>
            <a:spLocks noGrp="1"/>
          </p:cNvSpPr>
          <p:nvPr>
            <p:ph type="ctrTitle"/>
          </p:nvPr>
        </p:nvSpPr>
        <p:spPr>
          <a:xfrm>
            <a:off x="3315031" y="402946"/>
            <a:ext cx="5561938" cy="953013"/>
          </a:xfrm>
        </p:spPr>
        <p:txBody>
          <a:bodyPr>
            <a:normAutofit/>
          </a:bodyPr>
          <a:lstStyle/>
          <a:p>
            <a:r>
              <a:rPr lang="en-GB" dirty="0"/>
              <a:t>Zines</a:t>
            </a:r>
          </a:p>
        </p:txBody>
      </p:sp>
      <p:sp>
        <p:nvSpPr>
          <p:cNvPr id="3" name="Subtitle 2">
            <a:extLst>
              <a:ext uri="{FF2B5EF4-FFF2-40B4-BE49-F238E27FC236}">
                <a16:creationId xmlns:a16="http://schemas.microsoft.com/office/drawing/2014/main" id="{89F4582C-E4F6-414C-9451-A60CEA9FDD8D}"/>
              </a:ext>
            </a:extLst>
          </p:cNvPr>
          <p:cNvSpPr>
            <a:spLocks noGrp="1"/>
          </p:cNvSpPr>
          <p:nvPr>
            <p:ph type="subTitle" idx="1"/>
          </p:nvPr>
        </p:nvSpPr>
        <p:spPr>
          <a:xfrm>
            <a:off x="3022606" y="2356626"/>
            <a:ext cx="6146788" cy="3275462"/>
          </a:xfrm>
        </p:spPr>
        <p:txBody>
          <a:bodyPr>
            <a:normAutofit fontScale="92500" lnSpcReduction="20000"/>
          </a:bodyPr>
          <a:lstStyle/>
          <a:p>
            <a:r>
              <a:rPr lang="en-GB" dirty="0"/>
              <a:t>Dr Katharine Terrell FHEA</a:t>
            </a:r>
          </a:p>
          <a:p>
            <a:r>
              <a:rPr lang="en-GB" dirty="0"/>
              <a:t>Lecturer – Academic and Digital Development Advisor, Glasgow University</a:t>
            </a:r>
          </a:p>
          <a:p>
            <a:endParaRPr lang="en-GB" dirty="0"/>
          </a:p>
          <a:p>
            <a:r>
              <a:rPr lang="en-GB" dirty="0"/>
              <a:t>#creativeHE event “Compassion and creativity”</a:t>
            </a:r>
          </a:p>
          <a:p>
            <a:r>
              <a:rPr lang="en-GB" dirty="0"/>
              <a:t>24</a:t>
            </a:r>
            <a:r>
              <a:rPr lang="en-GB" baseline="30000" dirty="0"/>
              <a:t>th</a:t>
            </a:r>
            <a:r>
              <a:rPr lang="en-GB" dirty="0"/>
              <a:t> May 2023</a:t>
            </a:r>
          </a:p>
          <a:p>
            <a:r>
              <a:rPr lang="en-GB" dirty="0"/>
              <a:t>Adapted from slides used for module “Understanding Childhoods” on the programme “Children, Young People and Education” at York St John University.</a:t>
            </a:r>
          </a:p>
          <a:p>
            <a:endParaRPr lang="en-GB" dirty="0"/>
          </a:p>
        </p:txBody>
      </p:sp>
      <p:sp>
        <p:nvSpPr>
          <p:cNvPr id="16" name="Arc 15">
            <a:extLst>
              <a:ext uri="{FF2B5EF4-FFF2-40B4-BE49-F238E27FC236}">
                <a16:creationId xmlns:a16="http://schemas.microsoft.com/office/drawing/2014/main" id="{D2091A72-D5BB-42AC-8FD3-F7747D9086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9222429" flipV="1">
            <a:off x="2494119" y="6170"/>
            <a:ext cx="6816262" cy="6816262"/>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8" name="Oval 17">
            <a:extLst>
              <a:ext uri="{FF2B5EF4-FFF2-40B4-BE49-F238E27FC236}">
                <a16:creationId xmlns:a16="http://schemas.microsoft.com/office/drawing/2014/main" id="{6ED12BFC-A737-46AF-8411-481112D54B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00995" y="5310973"/>
            <a:ext cx="705948" cy="6867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47304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our photos from the social justice zine fair, showing young people behind tables, one of which has a rainbow pride flag. They are showing various zines to the camera.">
            <a:extLst>
              <a:ext uri="{FF2B5EF4-FFF2-40B4-BE49-F238E27FC236}">
                <a16:creationId xmlns:a16="http://schemas.microsoft.com/office/drawing/2014/main" id="{F9C06602-5577-4FB9-987B-A6B4C528FFFF}"/>
              </a:ext>
            </a:extLst>
          </p:cNvPr>
          <p:cNvPicPr>
            <a:picLocks noChangeAspect="1"/>
          </p:cNvPicPr>
          <p:nvPr/>
        </p:nvPicPr>
        <p:blipFill>
          <a:blip r:embed="rId3"/>
          <a:stretch>
            <a:fillRect/>
          </a:stretch>
        </p:blipFill>
        <p:spPr>
          <a:xfrm>
            <a:off x="469900" y="333698"/>
            <a:ext cx="11256192" cy="6192800"/>
          </a:xfrm>
          <a:prstGeom prst="rect">
            <a:avLst/>
          </a:prstGeom>
        </p:spPr>
      </p:pic>
      <p:sp>
        <p:nvSpPr>
          <p:cNvPr id="5" name="Title 1">
            <a:extLst>
              <a:ext uri="{FF2B5EF4-FFF2-40B4-BE49-F238E27FC236}">
                <a16:creationId xmlns:a16="http://schemas.microsoft.com/office/drawing/2014/main" id="{B1AA016E-1373-3069-79C6-72DF8E7A1B17}"/>
              </a:ext>
            </a:extLst>
          </p:cNvPr>
          <p:cNvSpPr>
            <a:spLocks noGrp="1"/>
          </p:cNvSpPr>
          <p:nvPr>
            <p:ph type="title"/>
          </p:nvPr>
        </p:nvSpPr>
        <p:spPr>
          <a:xfrm>
            <a:off x="3788918" y="3010768"/>
            <a:ext cx="4614164" cy="836464"/>
          </a:xfrm>
          <a:solidFill>
            <a:schemeClr val="bg1"/>
          </a:solidFill>
        </p:spPr>
        <p:txBody>
          <a:bodyPr vert="horz" lIns="91440" tIns="45720" rIns="91440" bIns="45720" rtlCol="0" anchor="ctr">
            <a:normAutofit/>
          </a:bodyPr>
          <a:lstStyle/>
          <a:p>
            <a:r>
              <a:rPr lang="en-US" sz="4000" kern="1200" dirty="0">
                <a:solidFill>
                  <a:schemeClr val="tx1"/>
                </a:solidFill>
                <a:latin typeface="+mj-lt"/>
                <a:ea typeface="+mj-ea"/>
                <a:cs typeface="+mj-cs"/>
              </a:rPr>
              <a:t>Social justice zine fair</a:t>
            </a:r>
          </a:p>
        </p:txBody>
      </p:sp>
    </p:spTree>
    <p:extLst>
      <p:ext uri="{BB962C8B-B14F-4D97-AF65-F5344CB8AC3E}">
        <p14:creationId xmlns:p14="http://schemas.microsoft.com/office/powerpoint/2010/main" val="4108030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C0CADE7-C14D-491F-AE24-6076EEA9B16A}"/>
              </a:ext>
            </a:extLst>
          </p:cNvPr>
          <p:cNvSpPr>
            <a:spLocks noGrp="1"/>
          </p:cNvSpPr>
          <p:nvPr>
            <p:ph type="title"/>
          </p:nvPr>
        </p:nvSpPr>
        <p:spPr>
          <a:xfrm>
            <a:off x="635000" y="640823"/>
            <a:ext cx="3418659" cy="5583148"/>
          </a:xfrm>
        </p:spPr>
        <p:txBody>
          <a:bodyPr anchor="ctr">
            <a:normAutofit/>
          </a:bodyPr>
          <a:lstStyle/>
          <a:p>
            <a:r>
              <a:rPr lang="en-GB" sz="5400" dirty="0"/>
              <a:t>Features </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descr="Visual, Informal, No set size, self-published, what else?">
            <a:extLst>
              <a:ext uri="{FF2B5EF4-FFF2-40B4-BE49-F238E27FC236}">
                <a16:creationId xmlns:a16="http://schemas.microsoft.com/office/drawing/2014/main" id="{AFB7727B-13C7-4867-80DB-E2BE5932C271}"/>
              </a:ext>
            </a:extLst>
          </p:cNvPr>
          <p:cNvGraphicFramePr>
            <a:graphicFrameLocks noGrp="1"/>
          </p:cNvGraphicFramePr>
          <p:nvPr>
            <p:ph idx="1"/>
            <p:extLst>
              <p:ext uri="{D42A27DB-BD31-4B8C-83A1-F6EECF244321}">
                <p14:modId xmlns:p14="http://schemas.microsoft.com/office/powerpoint/2010/main" val="1779384215"/>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19853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2D2B266D-3625-4584-A5C3-7D3F672CFF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C463B99A-73EE-4FBB-B7C4-F9F9BCC25C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Shape 34">
            <a:extLst>
              <a:ext uri="{FF2B5EF4-FFF2-40B4-BE49-F238E27FC236}">
                <a16:creationId xmlns:a16="http://schemas.microsoft.com/office/drawing/2014/main" id="{A5D2A5D1-BA0D-47D3-B051-DA7743C46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219825"/>
          </a:xfrm>
          <a:custGeom>
            <a:avLst/>
            <a:gdLst>
              <a:gd name="connsiteX0" fmla="*/ 6789701 w 12192000"/>
              <a:gd name="connsiteY0" fmla="*/ 6151588 h 6219825"/>
              <a:gd name="connsiteX1" fmla="*/ 6788702 w 12192000"/>
              <a:gd name="connsiteY1" fmla="*/ 6151666 h 6219825"/>
              <a:gd name="connsiteX2" fmla="*/ 6788476 w 12192000"/>
              <a:gd name="connsiteY2" fmla="*/ 6152200 h 6219825"/>
              <a:gd name="connsiteX3" fmla="*/ 9834 w 12192000"/>
              <a:gd name="connsiteY3" fmla="*/ 0 h 6219825"/>
              <a:gd name="connsiteX4" fmla="*/ 12357 w 12192000"/>
              <a:gd name="connsiteY4" fmla="*/ 1 h 6219825"/>
              <a:gd name="connsiteX5" fmla="*/ 12192000 w 12192000"/>
              <a:gd name="connsiteY5" fmla="*/ 1 h 6219825"/>
              <a:gd name="connsiteX6" fmla="*/ 12192000 w 12192000"/>
              <a:gd name="connsiteY6" fmla="*/ 5105401 h 6219825"/>
              <a:gd name="connsiteX7" fmla="*/ 12191716 w 12192000"/>
              <a:gd name="connsiteY7" fmla="*/ 5105401 h 6219825"/>
              <a:gd name="connsiteX8" fmla="*/ 12192000 w 12192000"/>
              <a:gd name="connsiteY8" fmla="*/ 5256977 h 6219825"/>
              <a:gd name="connsiteX9" fmla="*/ 12061096 w 12192000"/>
              <a:gd name="connsiteY9" fmla="*/ 5296034 h 6219825"/>
              <a:gd name="connsiteX10" fmla="*/ 11676800 w 12192000"/>
              <a:gd name="connsiteY10" fmla="*/ 5399652 h 6219825"/>
              <a:gd name="connsiteX11" fmla="*/ 10425355 w 12192000"/>
              <a:gd name="connsiteY11" fmla="*/ 5683310 h 6219825"/>
              <a:gd name="connsiteX12" fmla="*/ 9424022 w 12192000"/>
              <a:gd name="connsiteY12" fmla="*/ 5858546 h 6219825"/>
              <a:gd name="connsiteX13" fmla="*/ 8458419 w 12192000"/>
              <a:gd name="connsiteY13" fmla="*/ 5992303 h 6219825"/>
              <a:gd name="connsiteX14" fmla="*/ 7715970 w 12192000"/>
              <a:gd name="connsiteY14" fmla="*/ 6072283 h 6219825"/>
              <a:gd name="connsiteX15" fmla="*/ 6951716 w 12192000"/>
              <a:gd name="connsiteY15" fmla="*/ 6138091 h 6219825"/>
              <a:gd name="connsiteX16" fmla="*/ 6936303 w 12192000"/>
              <a:gd name="connsiteY16" fmla="*/ 6140163 h 6219825"/>
              <a:gd name="connsiteX17" fmla="*/ 6790448 w 12192000"/>
              <a:gd name="connsiteY17" fmla="*/ 6151529 h 6219825"/>
              <a:gd name="connsiteX18" fmla="*/ 6799941 w 12192000"/>
              <a:gd name="connsiteY18" fmla="*/ 6153349 h 6219825"/>
              <a:gd name="connsiteX19" fmla="*/ 6835432 w 12192000"/>
              <a:gd name="connsiteY19" fmla="*/ 6151642 h 6219825"/>
              <a:gd name="connsiteX20" fmla="*/ 6884003 w 12192000"/>
              <a:gd name="connsiteY20" fmla="*/ 6148662 h 6219825"/>
              <a:gd name="connsiteX21" fmla="*/ 7578771 w 12192000"/>
              <a:gd name="connsiteY21" fmla="*/ 6116122 h 6219825"/>
              <a:gd name="connsiteX22" fmla="*/ 8623845 w 12192000"/>
              <a:gd name="connsiteY22" fmla="*/ 6029188 h 6219825"/>
              <a:gd name="connsiteX23" fmla="*/ 9479970 w 12192000"/>
              <a:gd name="connsiteY23" fmla="*/ 5925239 h 6219825"/>
              <a:gd name="connsiteX24" fmla="*/ 10629308 w 12192000"/>
              <a:gd name="connsiteY24" fmla="*/ 5731000 h 6219825"/>
              <a:gd name="connsiteX25" fmla="*/ 11998498 w 12192000"/>
              <a:gd name="connsiteY25" fmla="*/ 5404869 h 6219825"/>
              <a:gd name="connsiteX26" fmla="*/ 12192000 w 12192000"/>
              <a:gd name="connsiteY26" fmla="*/ 5347846 h 6219825"/>
              <a:gd name="connsiteX27" fmla="*/ 12192000 w 12192000"/>
              <a:gd name="connsiteY27" fmla="*/ 5402606 h 6219825"/>
              <a:gd name="connsiteX28" fmla="*/ 11829257 w 12192000"/>
              <a:gd name="connsiteY28" fmla="*/ 5507950 h 6219825"/>
              <a:gd name="connsiteX29" fmla="*/ 10939183 w 12192000"/>
              <a:gd name="connsiteY29" fmla="*/ 5722555 h 6219825"/>
              <a:gd name="connsiteX30" fmla="*/ 9985530 w 12192000"/>
              <a:gd name="connsiteY30" fmla="*/ 5902635 h 6219825"/>
              <a:gd name="connsiteX31" fmla="*/ 9186882 w 12192000"/>
              <a:gd name="connsiteY31" fmla="*/ 6018631 h 6219825"/>
              <a:gd name="connsiteX32" fmla="*/ 8578198 w 12192000"/>
              <a:gd name="connsiteY32" fmla="*/ 6088179 h 6219825"/>
              <a:gd name="connsiteX33" fmla="*/ 7864358 w 12192000"/>
              <a:gd name="connsiteY33" fmla="*/ 6149656 h 6219825"/>
              <a:gd name="connsiteX34" fmla="*/ 6935502 w 12192000"/>
              <a:gd name="connsiteY34" fmla="*/ 6201071 h 6219825"/>
              <a:gd name="connsiteX35" fmla="*/ 6477750 w 12192000"/>
              <a:gd name="connsiteY35" fmla="*/ 6214980 h 6219825"/>
              <a:gd name="connsiteX36" fmla="*/ 6362294 w 12192000"/>
              <a:gd name="connsiteY36" fmla="*/ 6219825 h 6219825"/>
              <a:gd name="connsiteX37" fmla="*/ 6057129 w 12192000"/>
              <a:gd name="connsiteY37" fmla="*/ 6219825 h 6219825"/>
              <a:gd name="connsiteX38" fmla="*/ 5977784 w 12192000"/>
              <a:gd name="connsiteY38" fmla="*/ 6215229 h 6219825"/>
              <a:gd name="connsiteX39" fmla="*/ 5265087 w 12192000"/>
              <a:gd name="connsiteY39" fmla="*/ 6178965 h 6219825"/>
              <a:gd name="connsiteX40" fmla="*/ 4346277 w 12192000"/>
              <a:gd name="connsiteY40" fmla="*/ 6116869 h 6219825"/>
              <a:gd name="connsiteX41" fmla="*/ 3373045 w 12192000"/>
              <a:gd name="connsiteY41" fmla="*/ 6018259 h 6219825"/>
              <a:gd name="connsiteX42" fmla="*/ 2362173 w 12192000"/>
              <a:gd name="connsiteY42" fmla="*/ 5899282 h 6219825"/>
              <a:gd name="connsiteX43" fmla="*/ 1233178 w 12192000"/>
              <a:gd name="connsiteY43" fmla="*/ 5726033 h 6219825"/>
              <a:gd name="connsiteX44" fmla="*/ 68500 w 12192000"/>
              <a:gd name="connsiteY44" fmla="*/ 5486226 h 6219825"/>
              <a:gd name="connsiteX45" fmla="*/ 0 w 12192000"/>
              <a:gd name="connsiteY45" fmla="*/ 5468863 h 6219825"/>
              <a:gd name="connsiteX46" fmla="*/ 0 w 12192000"/>
              <a:gd name="connsiteY46" fmla="*/ 5412351 h 6219825"/>
              <a:gd name="connsiteX47" fmla="*/ 72441 w 12192000"/>
              <a:gd name="connsiteY47" fmla="*/ 5431135 h 6219825"/>
              <a:gd name="connsiteX48" fmla="*/ 600716 w 12192000"/>
              <a:gd name="connsiteY48" fmla="*/ 5549555 h 6219825"/>
              <a:gd name="connsiteX49" fmla="*/ 1769512 w 12192000"/>
              <a:gd name="connsiteY49" fmla="*/ 5759811 h 6219825"/>
              <a:gd name="connsiteX50" fmla="*/ 2613554 w 12192000"/>
              <a:gd name="connsiteY50" fmla="*/ 5876802 h 6219825"/>
              <a:gd name="connsiteX51" fmla="*/ 2581134 w 12192000"/>
              <a:gd name="connsiteY51" fmla="*/ 5866867 h 6219825"/>
              <a:gd name="connsiteX52" fmla="*/ 1112635 w 12192000"/>
              <a:gd name="connsiteY52" fmla="*/ 5534031 h 6219825"/>
              <a:gd name="connsiteX53" fmla="*/ 420412 w 12192000"/>
              <a:gd name="connsiteY53" fmla="*/ 5334514 h 6219825"/>
              <a:gd name="connsiteX54" fmla="*/ 0 w 12192000"/>
              <a:gd name="connsiteY54" fmla="*/ 5195539 h 6219825"/>
              <a:gd name="connsiteX55" fmla="*/ 60 w 12192000"/>
              <a:gd name="connsiteY55" fmla="*/ 5105401 h 6219825"/>
              <a:gd name="connsiteX56" fmla="*/ 0 w 12192000"/>
              <a:gd name="connsiteY56" fmla="*/ 5105401 h 6219825"/>
              <a:gd name="connsiteX57" fmla="*/ 0 w 12192000"/>
              <a:gd name="connsiteY57" fmla="*/ 1 h 6219825"/>
              <a:gd name="connsiteX58" fmla="*/ 9834 w 12192000"/>
              <a:gd name="connsiteY58" fmla="*/ 1 h 621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192000" h="6219825">
                <a:moveTo>
                  <a:pt x="6789701" y="6151588"/>
                </a:moveTo>
                <a:lnTo>
                  <a:pt x="6788702" y="6151666"/>
                </a:lnTo>
                <a:cubicBezTo>
                  <a:pt x="6788627" y="6151844"/>
                  <a:pt x="6788551" y="6152022"/>
                  <a:pt x="6788476" y="6152200"/>
                </a:cubicBezTo>
                <a:close/>
                <a:moveTo>
                  <a:pt x="9834" y="0"/>
                </a:moveTo>
                <a:lnTo>
                  <a:pt x="12357" y="1"/>
                </a:lnTo>
                <a:lnTo>
                  <a:pt x="12192000" y="1"/>
                </a:lnTo>
                <a:lnTo>
                  <a:pt x="12192000" y="5105401"/>
                </a:lnTo>
                <a:lnTo>
                  <a:pt x="12191716" y="5105401"/>
                </a:lnTo>
                <a:lnTo>
                  <a:pt x="12192000" y="5256977"/>
                </a:lnTo>
                <a:lnTo>
                  <a:pt x="12061096" y="5296034"/>
                </a:lnTo>
                <a:cubicBezTo>
                  <a:pt x="11933500" y="5332263"/>
                  <a:pt x="11805390" y="5366806"/>
                  <a:pt x="11676800" y="5399652"/>
                </a:cubicBezTo>
                <a:cubicBezTo>
                  <a:pt x="11262789" y="5507204"/>
                  <a:pt x="10845343" y="5600846"/>
                  <a:pt x="10425355" y="5683310"/>
                </a:cubicBezTo>
                <a:cubicBezTo>
                  <a:pt x="10092810" y="5748549"/>
                  <a:pt x="9759033" y="5806970"/>
                  <a:pt x="9424022" y="5858546"/>
                </a:cubicBezTo>
                <a:cubicBezTo>
                  <a:pt x="9102997" y="5908224"/>
                  <a:pt x="8781133" y="5952809"/>
                  <a:pt x="8458419" y="5992303"/>
                </a:cubicBezTo>
                <a:cubicBezTo>
                  <a:pt x="8211360" y="6022481"/>
                  <a:pt x="7963792" y="6048065"/>
                  <a:pt x="7715970" y="6072283"/>
                </a:cubicBezTo>
                <a:lnTo>
                  <a:pt x="6951716" y="6138091"/>
                </a:lnTo>
                <a:lnTo>
                  <a:pt x="6936303" y="6140163"/>
                </a:lnTo>
                <a:lnTo>
                  <a:pt x="6790448" y="6151529"/>
                </a:lnTo>
                <a:lnTo>
                  <a:pt x="6799941" y="6153349"/>
                </a:lnTo>
                <a:cubicBezTo>
                  <a:pt x="6811623" y="6153816"/>
                  <a:pt x="6823734" y="6151642"/>
                  <a:pt x="6835432" y="6151642"/>
                </a:cubicBezTo>
                <a:cubicBezTo>
                  <a:pt x="6851580" y="6151642"/>
                  <a:pt x="6867729" y="6149034"/>
                  <a:pt x="6884003" y="6148662"/>
                </a:cubicBezTo>
                <a:cubicBezTo>
                  <a:pt x="7115805" y="6143198"/>
                  <a:pt x="7347351" y="6131026"/>
                  <a:pt x="7578771" y="6116122"/>
                </a:cubicBezTo>
                <a:cubicBezTo>
                  <a:pt x="7927552" y="6093644"/>
                  <a:pt x="8276080" y="6065453"/>
                  <a:pt x="8623845" y="6029188"/>
                </a:cubicBezTo>
                <a:cubicBezTo>
                  <a:pt x="8909939" y="5999878"/>
                  <a:pt x="9195310" y="5965228"/>
                  <a:pt x="9479970" y="5925239"/>
                </a:cubicBezTo>
                <a:cubicBezTo>
                  <a:pt x="9864901" y="5870842"/>
                  <a:pt x="10248014" y="5806101"/>
                  <a:pt x="10629308" y="5731000"/>
                </a:cubicBezTo>
                <a:cubicBezTo>
                  <a:pt x="11090114" y="5639842"/>
                  <a:pt x="11546975" y="5532291"/>
                  <a:pt x="11998498" y="5404869"/>
                </a:cubicBezTo>
                <a:lnTo>
                  <a:pt x="12192000" y="5347846"/>
                </a:lnTo>
                <a:lnTo>
                  <a:pt x="12192000" y="5402606"/>
                </a:lnTo>
                <a:lnTo>
                  <a:pt x="11829257" y="5507950"/>
                </a:lnTo>
                <a:cubicBezTo>
                  <a:pt x="11534769" y="5587680"/>
                  <a:pt x="11238120" y="5658596"/>
                  <a:pt x="10939183" y="5722555"/>
                </a:cubicBezTo>
                <a:cubicBezTo>
                  <a:pt x="10622824" y="5790365"/>
                  <a:pt x="10304941" y="5850387"/>
                  <a:pt x="9985530" y="5902635"/>
                </a:cubicBezTo>
                <a:cubicBezTo>
                  <a:pt x="9720036" y="5946102"/>
                  <a:pt x="9453814" y="5984764"/>
                  <a:pt x="9186882" y="6018631"/>
                </a:cubicBezTo>
                <a:cubicBezTo>
                  <a:pt x="8984197" y="6044216"/>
                  <a:pt x="8781514" y="6068309"/>
                  <a:pt x="8578198" y="6088179"/>
                </a:cubicBezTo>
                <a:lnTo>
                  <a:pt x="7864358" y="6149656"/>
                </a:lnTo>
                <a:cubicBezTo>
                  <a:pt x="7554994" y="6172009"/>
                  <a:pt x="7245502" y="6189895"/>
                  <a:pt x="6935502" y="6201071"/>
                </a:cubicBezTo>
                <a:lnTo>
                  <a:pt x="6477750" y="6214980"/>
                </a:lnTo>
                <a:cubicBezTo>
                  <a:pt x="6439195" y="6212895"/>
                  <a:pt x="6400529" y="6214521"/>
                  <a:pt x="6362294" y="6219825"/>
                </a:cubicBezTo>
                <a:lnTo>
                  <a:pt x="6057129" y="6219825"/>
                </a:lnTo>
                <a:lnTo>
                  <a:pt x="5977784" y="6215229"/>
                </a:lnTo>
                <a:lnTo>
                  <a:pt x="5265087" y="6178965"/>
                </a:lnTo>
                <a:cubicBezTo>
                  <a:pt x="4958267" y="6166544"/>
                  <a:pt x="4651826" y="6146055"/>
                  <a:pt x="4346277" y="6116869"/>
                </a:cubicBezTo>
                <a:lnTo>
                  <a:pt x="3373045" y="6018259"/>
                </a:lnTo>
                <a:cubicBezTo>
                  <a:pt x="3035412" y="5983982"/>
                  <a:pt x="2698456" y="5944327"/>
                  <a:pt x="2362173" y="5899282"/>
                </a:cubicBezTo>
                <a:cubicBezTo>
                  <a:pt x="1984692" y="5849108"/>
                  <a:pt x="1608364" y="5791358"/>
                  <a:pt x="1233178" y="5726033"/>
                </a:cubicBezTo>
                <a:cubicBezTo>
                  <a:pt x="842181" y="5657291"/>
                  <a:pt x="453758" y="5578770"/>
                  <a:pt x="68500" y="5486226"/>
                </a:cubicBezTo>
                <a:lnTo>
                  <a:pt x="0" y="5468863"/>
                </a:lnTo>
                <a:lnTo>
                  <a:pt x="0" y="5412351"/>
                </a:lnTo>
                <a:lnTo>
                  <a:pt x="72441" y="5431135"/>
                </a:lnTo>
                <a:cubicBezTo>
                  <a:pt x="247961" y="5473331"/>
                  <a:pt x="424164" y="5512608"/>
                  <a:pt x="600716" y="5549555"/>
                </a:cubicBezTo>
                <a:cubicBezTo>
                  <a:pt x="988279" y="5630403"/>
                  <a:pt x="1378133" y="5699330"/>
                  <a:pt x="1769512" y="5759811"/>
                </a:cubicBezTo>
                <a:cubicBezTo>
                  <a:pt x="2052426" y="5803406"/>
                  <a:pt x="2335725" y="5843519"/>
                  <a:pt x="2613554" y="5876802"/>
                </a:cubicBezTo>
                <a:cubicBezTo>
                  <a:pt x="2605544" y="5879410"/>
                  <a:pt x="2594611" y="5869350"/>
                  <a:pt x="2581134" y="5866867"/>
                </a:cubicBezTo>
                <a:cubicBezTo>
                  <a:pt x="2087178" y="5774877"/>
                  <a:pt x="1597684" y="5663937"/>
                  <a:pt x="1112635" y="5534031"/>
                </a:cubicBezTo>
                <a:cubicBezTo>
                  <a:pt x="880453" y="5471934"/>
                  <a:pt x="649713" y="5405428"/>
                  <a:pt x="420412" y="5334514"/>
                </a:cubicBezTo>
                <a:lnTo>
                  <a:pt x="0" y="5195539"/>
                </a:lnTo>
                <a:lnTo>
                  <a:pt x="60" y="5105401"/>
                </a:lnTo>
                <a:lnTo>
                  <a:pt x="0" y="5105401"/>
                </a:lnTo>
                <a:lnTo>
                  <a:pt x="0" y="1"/>
                </a:lnTo>
                <a:lnTo>
                  <a:pt x="9834" y="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86B4159D-FACF-EEFD-1CCA-D076EBF56200}"/>
              </a:ext>
            </a:extLst>
          </p:cNvPr>
          <p:cNvSpPr>
            <a:spLocks noGrp="1"/>
          </p:cNvSpPr>
          <p:nvPr>
            <p:ph type="title"/>
          </p:nvPr>
        </p:nvSpPr>
        <p:spPr>
          <a:xfrm>
            <a:off x="630936" y="640823"/>
            <a:ext cx="3419856" cy="5583148"/>
          </a:xfrm>
        </p:spPr>
        <p:txBody>
          <a:bodyPr vert="horz" lIns="91440" tIns="45720" rIns="91440" bIns="45720" rtlCol="0" anchor="ctr">
            <a:normAutofit/>
          </a:bodyPr>
          <a:lstStyle/>
          <a:p>
            <a:r>
              <a:rPr lang="en-US" sz="5400" kern="1200" dirty="0">
                <a:solidFill>
                  <a:schemeClr val="tx1"/>
                </a:solidFill>
                <a:latin typeface="+mj-lt"/>
                <a:ea typeface="+mj-ea"/>
                <a:cs typeface="+mj-cs"/>
              </a:rPr>
              <a:t>Zine-making for teen girls</a:t>
            </a:r>
          </a:p>
        </p:txBody>
      </p:sp>
      <p:pic>
        <p:nvPicPr>
          <p:cNvPr id="5" name="Picture Placeholder 4" descr="Two photographs of girls and young women making zines by drawing, writing and cutting. There are two quotes from Grrrl Zines A-Go-Go. The first quote says &quot;This DIY ethic is the cornerstone of the political aspect of Grrrl Zines A-Go-Go. We believe zine-making embodies the phrase 'the personal is political' by encouraging active participation in the creation of one's own culture, and independence from mainstream media.&quot; The second quote says &quot;Zine-making is especially important for teen girls who discover a new avenue for expression that is uncensored; something that they can produce alone, without the need for experts or expensive tools - their tools are their mind and a pen - anyone can do it.&quot;">
            <a:extLst>
              <a:ext uri="{FF2B5EF4-FFF2-40B4-BE49-F238E27FC236}">
                <a16:creationId xmlns:a16="http://schemas.microsoft.com/office/drawing/2014/main" id="{E03CA165-5FA6-4EE1-84F8-33B45F6855BD}"/>
              </a:ext>
            </a:extLst>
          </p:cNvPr>
          <p:cNvPicPr>
            <a:picLocks noGrp="1" noChangeAspect="1"/>
          </p:cNvPicPr>
          <p:nvPr>
            <p:ph type="pic" idx="1"/>
          </p:nvPr>
        </p:nvPicPr>
        <p:blipFill rotWithShape="1">
          <a:blip r:embed="rId3"/>
          <a:srcRect l="3114"/>
          <a:stretch/>
        </p:blipFill>
        <p:spPr>
          <a:xfrm>
            <a:off x="3914079" y="13562"/>
            <a:ext cx="8006575" cy="5764112"/>
          </a:xfrm>
          <a:prstGeom prst="rect">
            <a:avLst/>
          </a:prstGeom>
        </p:spPr>
      </p:pic>
      <p:sp>
        <p:nvSpPr>
          <p:cNvPr id="11" name="TextBox 10">
            <a:extLst>
              <a:ext uri="{FF2B5EF4-FFF2-40B4-BE49-F238E27FC236}">
                <a16:creationId xmlns:a16="http://schemas.microsoft.com/office/drawing/2014/main" id="{F84FDB8D-262D-4E7E-AD67-39656912B49B}"/>
              </a:ext>
            </a:extLst>
          </p:cNvPr>
          <p:cNvSpPr txBox="1"/>
          <p:nvPr/>
        </p:nvSpPr>
        <p:spPr>
          <a:xfrm>
            <a:off x="6824546" y="6133171"/>
            <a:ext cx="5096108" cy="369332"/>
          </a:xfrm>
          <a:prstGeom prst="rect">
            <a:avLst/>
          </a:prstGeom>
          <a:solidFill>
            <a:schemeClr val="bg1"/>
          </a:solidFill>
        </p:spPr>
        <p:txBody>
          <a:bodyPr wrap="square" rtlCol="0">
            <a:spAutoFit/>
          </a:bodyPr>
          <a:lstStyle/>
          <a:p>
            <a:r>
              <a:rPr lang="en-GB" dirty="0" err="1"/>
              <a:t>Zobl</a:t>
            </a:r>
            <a:r>
              <a:rPr lang="en-GB" dirty="0"/>
              <a:t>,  p. 267</a:t>
            </a:r>
          </a:p>
        </p:txBody>
      </p:sp>
    </p:spTree>
    <p:extLst>
      <p:ext uri="{BB962C8B-B14F-4D97-AF65-F5344CB8AC3E}">
        <p14:creationId xmlns:p14="http://schemas.microsoft.com/office/powerpoint/2010/main" val="5616888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A8908DB7-C3A6-4FCB-9820-CEE02B398C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C0CADE7-C14D-491F-AE24-6076EEA9B16A}"/>
              </a:ext>
            </a:extLst>
          </p:cNvPr>
          <p:cNvSpPr>
            <a:spLocks noGrp="1"/>
          </p:cNvSpPr>
          <p:nvPr>
            <p:ph type="title"/>
          </p:nvPr>
        </p:nvSpPr>
        <p:spPr>
          <a:xfrm>
            <a:off x="630936" y="640823"/>
            <a:ext cx="3419856" cy="5583148"/>
          </a:xfrm>
        </p:spPr>
        <p:txBody>
          <a:bodyPr vert="horz" lIns="91440" tIns="45720" rIns="91440" bIns="45720" rtlCol="0" anchor="ctr">
            <a:normAutofit/>
          </a:bodyPr>
          <a:lstStyle/>
          <a:p>
            <a:r>
              <a:rPr lang="en-US" sz="5400" kern="1200" dirty="0">
                <a:solidFill>
                  <a:schemeClr val="tx1"/>
                </a:solidFill>
                <a:latin typeface="+mj-lt"/>
                <a:ea typeface="+mj-ea"/>
                <a:cs typeface="+mj-cs"/>
              </a:rPr>
              <a:t>Zines and academia</a:t>
            </a:r>
          </a:p>
        </p:txBody>
      </p:sp>
      <p:sp>
        <p:nvSpPr>
          <p:cNvPr id="21" name="sketch line">
            <a:extLst>
              <a:ext uri="{FF2B5EF4-FFF2-40B4-BE49-F238E27FC236}">
                <a16:creationId xmlns:a16="http://schemas.microsoft.com/office/drawing/2014/main" id="{535742DD-1B16-4E9D-B715-0D74B4574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267200" y="630936"/>
            <a:ext cx="18288" cy="5590381"/>
          </a:xfrm>
          <a:custGeom>
            <a:avLst/>
            <a:gdLst>
              <a:gd name="connsiteX0" fmla="*/ 0 w 18288"/>
              <a:gd name="connsiteY0" fmla="*/ 0 h 5590381"/>
              <a:gd name="connsiteX1" fmla="*/ 18288 w 18288"/>
              <a:gd name="connsiteY1" fmla="*/ 0 h 5590381"/>
              <a:gd name="connsiteX2" fmla="*/ 18288 w 18288"/>
              <a:gd name="connsiteY2" fmla="*/ 754701 h 5590381"/>
              <a:gd name="connsiteX3" fmla="*/ 18288 w 18288"/>
              <a:gd name="connsiteY3" fmla="*/ 1565307 h 5590381"/>
              <a:gd name="connsiteX4" fmla="*/ 18288 w 18288"/>
              <a:gd name="connsiteY4" fmla="*/ 2152297 h 5590381"/>
              <a:gd name="connsiteX5" fmla="*/ 18288 w 18288"/>
              <a:gd name="connsiteY5" fmla="*/ 2906998 h 5590381"/>
              <a:gd name="connsiteX6" fmla="*/ 18288 w 18288"/>
              <a:gd name="connsiteY6" fmla="*/ 3549892 h 5590381"/>
              <a:gd name="connsiteX7" fmla="*/ 18288 w 18288"/>
              <a:gd name="connsiteY7" fmla="*/ 4080978 h 5590381"/>
              <a:gd name="connsiteX8" fmla="*/ 18288 w 18288"/>
              <a:gd name="connsiteY8" fmla="*/ 4835680 h 5590381"/>
              <a:gd name="connsiteX9" fmla="*/ 18288 w 18288"/>
              <a:gd name="connsiteY9" fmla="*/ 5590381 h 5590381"/>
              <a:gd name="connsiteX10" fmla="*/ 0 w 18288"/>
              <a:gd name="connsiteY10" fmla="*/ 5590381 h 5590381"/>
              <a:gd name="connsiteX11" fmla="*/ 0 w 18288"/>
              <a:gd name="connsiteY11" fmla="*/ 4835680 h 5590381"/>
              <a:gd name="connsiteX12" fmla="*/ 0 w 18288"/>
              <a:gd name="connsiteY12" fmla="*/ 4304593 h 5590381"/>
              <a:gd name="connsiteX13" fmla="*/ 0 w 18288"/>
              <a:gd name="connsiteY13" fmla="*/ 3773507 h 5590381"/>
              <a:gd name="connsiteX14" fmla="*/ 0 w 18288"/>
              <a:gd name="connsiteY14" fmla="*/ 3186517 h 5590381"/>
              <a:gd name="connsiteX15" fmla="*/ 0 w 18288"/>
              <a:gd name="connsiteY15" fmla="*/ 2487720 h 5590381"/>
              <a:gd name="connsiteX16" fmla="*/ 0 w 18288"/>
              <a:gd name="connsiteY16" fmla="*/ 1956633 h 5590381"/>
              <a:gd name="connsiteX17" fmla="*/ 0 w 18288"/>
              <a:gd name="connsiteY17" fmla="*/ 1425547 h 5590381"/>
              <a:gd name="connsiteX18" fmla="*/ 0 w 18288"/>
              <a:gd name="connsiteY18" fmla="*/ 614942 h 5590381"/>
              <a:gd name="connsiteX19" fmla="*/ 0 w 18288"/>
              <a:gd name="connsiteY19" fmla="*/ 0 h 559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88" h="5590381" fill="none" extrusionOk="0">
                <a:moveTo>
                  <a:pt x="0" y="0"/>
                </a:moveTo>
                <a:cubicBezTo>
                  <a:pt x="7726" y="-435"/>
                  <a:pt x="14198" y="437"/>
                  <a:pt x="18288" y="0"/>
                </a:cubicBezTo>
                <a:cubicBezTo>
                  <a:pt x="-5226" y="225076"/>
                  <a:pt x="46275" y="562283"/>
                  <a:pt x="18288" y="754701"/>
                </a:cubicBezTo>
                <a:cubicBezTo>
                  <a:pt x="-9699" y="947119"/>
                  <a:pt x="30081" y="1239251"/>
                  <a:pt x="18288" y="1565307"/>
                </a:cubicBezTo>
                <a:cubicBezTo>
                  <a:pt x="6495" y="1891363"/>
                  <a:pt x="7160" y="1999140"/>
                  <a:pt x="18288" y="2152297"/>
                </a:cubicBezTo>
                <a:cubicBezTo>
                  <a:pt x="29417" y="2305454"/>
                  <a:pt x="28705" y="2598333"/>
                  <a:pt x="18288" y="2906998"/>
                </a:cubicBezTo>
                <a:cubicBezTo>
                  <a:pt x="7871" y="3215663"/>
                  <a:pt x="35263" y="3327412"/>
                  <a:pt x="18288" y="3549892"/>
                </a:cubicBezTo>
                <a:cubicBezTo>
                  <a:pt x="1313" y="3772372"/>
                  <a:pt x="38561" y="3843836"/>
                  <a:pt x="18288" y="4080978"/>
                </a:cubicBezTo>
                <a:cubicBezTo>
                  <a:pt x="-1985" y="4318120"/>
                  <a:pt x="-3806" y="4511166"/>
                  <a:pt x="18288" y="4835680"/>
                </a:cubicBezTo>
                <a:cubicBezTo>
                  <a:pt x="40382" y="5160194"/>
                  <a:pt x="-13070" y="5401748"/>
                  <a:pt x="18288" y="5590381"/>
                </a:cubicBezTo>
                <a:cubicBezTo>
                  <a:pt x="12010" y="5589863"/>
                  <a:pt x="6799" y="5589982"/>
                  <a:pt x="0" y="5590381"/>
                </a:cubicBezTo>
                <a:cubicBezTo>
                  <a:pt x="-6480" y="5250523"/>
                  <a:pt x="-32148" y="5052531"/>
                  <a:pt x="0" y="4835680"/>
                </a:cubicBezTo>
                <a:cubicBezTo>
                  <a:pt x="32148" y="4618829"/>
                  <a:pt x="5352" y="4496374"/>
                  <a:pt x="0" y="4304593"/>
                </a:cubicBezTo>
                <a:cubicBezTo>
                  <a:pt x="-5352" y="4112812"/>
                  <a:pt x="9645" y="3919423"/>
                  <a:pt x="0" y="3773507"/>
                </a:cubicBezTo>
                <a:cubicBezTo>
                  <a:pt x="-9645" y="3627591"/>
                  <a:pt x="-10654" y="3330687"/>
                  <a:pt x="0" y="3186517"/>
                </a:cubicBezTo>
                <a:cubicBezTo>
                  <a:pt x="10654" y="3042347"/>
                  <a:pt x="18181" y="2635923"/>
                  <a:pt x="0" y="2487720"/>
                </a:cubicBezTo>
                <a:cubicBezTo>
                  <a:pt x="-18181" y="2339517"/>
                  <a:pt x="-7947" y="2113537"/>
                  <a:pt x="0" y="1956633"/>
                </a:cubicBezTo>
                <a:cubicBezTo>
                  <a:pt x="7947" y="1799729"/>
                  <a:pt x="-15145" y="1657735"/>
                  <a:pt x="0" y="1425547"/>
                </a:cubicBezTo>
                <a:cubicBezTo>
                  <a:pt x="15145" y="1193359"/>
                  <a:pt x="-23832" y="948054"/>
                  <a:pt x="0" y="614942"/>
                </a:cubicBezTo>
                <a:cubicBezTo>
                  <a:pt x="23832" y="281831"/>
                  <a:pt x="2816" y="129878"/>
                  <a:pt x="0" y="0"/>
                </a:cubicBezTo>
                <a:close/>
              </a:path>
              <a:path w="18288" h="5590381" stroke="0" extrusionOk="0">
                <a:moveTo>
                  <a:pt x="0" y="0"/>
                </a:moveTo>
                <a:cubicBezTo>
                  <a:pt x="5871" y="848"/>
                  <a:pt x="11713" y="-200"/>
                  <a:pt x="18288" y="0"/>
                </a:cubicBezTo>
                <a:cubicBezTo>
                  <a:pt x="41141" y="165299"/>
                  <a:pt x="3613" y="427555"/>
                  <a:pt x="18288" y="698798"/>
                </a:cubicBezTo>
                <a:cubicBezTo>
                  <a:pt x="32963" y="970041"/>
                  <a:pt x="19680" y="1226199"/>
                  <a:pt x="18288" y="1397595"/>
                </a:cubicBezTo>
                <a:cubicBezTo>
                  <a:pt x="16896" y="1568991"/>
                  <a:pt x="38798" y="1794517"/>
                  <a:pt x="18288" y="2152297"/>
                </a:cubicBezTo>
                <a:cubicBezTo>
                  <a:pt x="-2222" y="2510077"/>
                  <a:pt x="40846" y="2594424"/>
                  <a:pt x="18288" y="2739287"/>
                </a:cubicBezTo>
                <a:cubicBezTo>
                  <a:pt x="-4270" y="2884150"/>
                  <a:pt x="27117" y="3129706"/>
                  <a:pt x="18288" y="3493988"/>
                </a:cubicBezTo>
                <a:cubicBezTo>
                  <a:pt x="9459" y="3858270"/>
                  <a:pt x="54201" y="4041447"/>
                  <a:pt x="18288" y="4304593"/>
                </a:cubicBezTo>
                <a:cubicBezTo>
                  <a:pt x="-17625" y="4567740"/>
                  <a:pt x="49627" y="5149125"/>
                  <a:pt x="18288" y="5590381"/>
                </a:cubicBezTo>
                <a:cubicBezTo>
                  <a:pt x="10860" y="5590744"/>
                  <a:pt x="7568" y="5590157"/>
                  <a:pt x="0" y="5590381"/>
                </a:cubicBezTo>
                <a:cubicBezTo>
                  <a:pt x="36767" y="5266821"/>
                  <a:pt x="-16223" y="5116146"/>
                  <a:pt x="0" y="4835680"/>
                </a:cubicBezTo>
                <a:cubicBezTo>
                  <a:pt x="16223" y="4555214"/>
                  <a:pt x="-16316" y="4356490"/>
                  <a:pt x="0" y="4136882"/>
                </a:cubicBezTo>
                <a:cubicBezTo>
                  <a:pt x="16316" y="3917274"/>
                  <a:pt x="8005" y="3773465"/>
                  <a:pt x="0" y="3549892"/>
                </a:cubicBezTo>
                <a:cubicBezTo>
                  <a:pt x="-8005" y="3326319"/>
                  <a:pt x="27623" y="3052456"/>
                  <a:pt x="0" y="2851094"/>
                </a:cubicBezTo>
                <a:cubicBezTo>
                  <a:pt x="-27623" y="2649732"/>
                  <a:pt x="5614" y="2455815"/>
                  <a:pt x="0" y="2264104"/>
                </a:cubicBezTo>
                <a:cubicBezTo>
                  <a:pt x="-5614" y="2072393"/>
                  <a:pt x="22598" y="1990723"/>
                  <a:pt x="0" y="1733018"/>
                </a:cubicBezTo>
                <a:cubicBezTo>
                  <a:pt x="-22598" y="1475313"/>
                  <a:pt x="-6965" y="1369123"/>
                  <a:pt x="0" y="1090124"/>
                </a:cubicBezTo>
                <a:cubicBezTo>
                  <a:pt x="6965" y="811125"/>
                  <a:pt x="-19273" y="507044"/>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3114097614">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comic strip style picture titled Investigating the lived experience of an after-school Minecraft club&quot; by Chris Bailey, Sheffield Hallam University. Chris is a black and white line drawing in a black-and-white Minecraft scene on the back of a colourful Minecraft avatar. Two speech bubbles say &quot;This qualitative study seeks to explore and illuminate the lived experience of a group of ten and eleven-year-old children playing in and around the popular multiplayer, sandbox video game, Minecraft, during a year long after-school club.&quot;">
            <a:extLst>
              <a:ext uri="{FF2B5EF4-FFF2-40B4-BE49-F238E27FC236}">
                <a16:creationId xmlns:a16="http://schemas.microsoft.com/office/drawing/2014/main" id="{3FC3D11C-A5EA-41A8-8FD2-8A6C772D2F3E}"/>
              </a:ext>
            </a:extLst>
          </p:cNvPr>
          <p:cNvPicPr>
            <a:picLocks noChangeAspect="1"/>
          </p:cNvPicPr>
          <p:nvPr/>
        </p:nvPicPr>
        <p:blipFill>
          <a:blip r:embed="rId3"/>
          <a:stretch>
            <a:fillRect/>
          </a:stretch>
        </p:blipFill>
        <p:spPr>
          <a:xfrm>
            <a:off x="4654296" y="662760"/>
            <a:ext cx="6894576" cy="3849984"/>
          </a:xfrm>
          <a:prstGeom prst="rect">
            <a:avLst/>
          </a:prstGeom>
        </p:spPr>
      </p:pic>
      <p:sp>
        <p:nvSpPr>
          <p:cNvPr id="8" name="TextBox 7">
            <a:extLst>
              <a:ext uri="{FF2B5EF4-FFF2-40B4-BE49-F238E27FC236}">
                <a16:creationId xmlns:a16="http://schemas.microsoft.com/office/drawing/2014/main" id="{DF9CE71E-D43B-4FC0-A4FF-B8445532D110}"/>
              </a:ext>
            </a:extLst>
          </p:cNvPr>
          <p:cNvSpPr txBox="1"/>
          <p:nvPr/>
        </p:nvSpPr>
        <p:spPr>
          <a:xfrm>
            <a:off x="4654296" y="4798577"/>
            <a:ext cx="6894576" cy="1428487"/>
          </a:xfrm>
          <a:prstGeom prst="rect">
            <a:avLst/>
          </a:prstGeom>
        </p:spPr>
        <p:txBody>
          <a:bodyPr vert="horz" lIns="91440" tIns="45720" rIns="91440" bIns="45720" rtlCol="0" anchor="t">
            <a:normAutofit/>
          </a:bodyPr>
          <a:lstStyle/>
          <a:p>
            <a:pPr>
              <a:lnSpc>
                <a:spcPct val="90000"/>
              </a:lnSpc>
              <a:spcAft>
                <a:spcPts val="600"/>
              </a:spcAft>
            </a:pPr>
            <a:r>
              <a:rPr lang="en-US" sz="2200" dirty="0"/>
              <a:t>Bailey, 2017</a:t>
            </a:r>
          </a:p>
        </p:txBody>
      </p:sp>
    </p:spTree>
    <p:extLst>
      <p:ext uri="{BB962C8B-B14F-4D97-AF65-F5344CB8AC3E}">
        <p14:creationId xmlns:p14="http://schemas.microsoft.com/office/powerpoint/2010/main" val="15072339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A8908DB7-C3A6-4FCB-9820-CEE02B398C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C0CADE7-C14D-491F-AE24-6076EEA9B16A}"/>
              </a:ext>
            </a:extLst>
          </p:cNvPr>
          <p:cNvSpPr>
            <a:spLocks noGrp="1"/>
          </p:cNvSpPr>
          <p:nvPr>
            <p:ph type="title"/>
          </p:nvPr>
        </p:nvSpPr>
        <p:spPr>
          <a:xfrm>
            <a:off x="630936" y="640823"/>
            <a:ext cx="3419856" cy="5583148"/>
          </a:xfrm>
        </p:spPr>
        <p:txBody>
          <a:bodyPr vert="horz" lIns="91440" tIns="45720" rIns="91440" bIns="45720" rtlCol="0" anchor="ctr">
            <a:normAutofit/>
          </a:bodyPr>
          <a:lstStyle/>
          <a:p>
            <a:r>
              <a:rPr lang="en-US" sz="5400" kern="1200" dirty="0">
                <a:solidFill>
                  <a:schemeClr val="tx1"/>
                </a:solidFill>
                <a:latin typeface="+mj-lt"/>
                <a:ea typeface="+mj-ea"/>
                <a:cs typeface="+mj-cs"/>
              </a:rPr>
              <a:t>Formal vs. informal</a:t>
            </a:r>
          </a:p>
        </p:txBody>
      </p:sp>
      <p:sp>
        <p:nvSpPr>
          <p:cNvPr id="21" name="sketch line">
            <a:extLst>
              <a:ext uri="{FF2B5EF4-FFF2-40B4-BE49-F238E27FC236}">
                <a16:creationId xmlns:a16="http://schemas.microsoft.com/office/drawing/2014/main" id="{535742DD-1B16-4E9D-B715-0D74B4574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267200" y="630936"/>
            <a:ext cx="18288" cy="5590381"/>
          </a:xfrm>
          <a:custGeom>
            <a:avLst/>
            <a:gdLst>
              <a:gd name="connsiteX0" fmla="*/ 0 w 18288"/>
              <a:gd name="connsiteY0" fmla="*/ 0 h 5590381"/>
              <a:gd name="connsiteX1" fmla="*/ 18288 w 18288"/>
              <a:gd name="connsiteY1" fmla="*/ 0 h 5590381"/>
              <a:gd name="connsiteX2" fmla="*/ 18288 w 18288"/>
              <a:gd name="connsiteY2" fmla="*/ 754701 h 5590381"/>
              <a:gd name="connsiteX3" fmla="*/ 18288 w 18288"/>
              <a:gd name="connsiteY3" fmla="*/ 1565307 h 5590381"/>
              <a:gd name="connsiteX4" fmla="*/ 18288 w 18288"/>
              <a:gd name="connsiteY4" fmla="*/ 2152297 h 5590381"/>
              <a:gd name="connsiteX5" fmla="*/ 18288 w 18288"/>
              <a:gd name="connsiteY5" fmla="*/ 2906998 h 5590381"/>
              <a:gd name="connsiteX6" fmla="*/ 18288 w 18288"/>
              <a:gd name="connsiteY6" fmla="*/ 3549892 h 5590381"/>
              <a:gd name="connsiteX7" fmla="*/ 18288 w 18288"/>
              <a:gd name="connsiteY7" fmla="*/ 4080978 h 5590381"/>
              <a:gd name="connsiteX8" fmla="*/ 18288 w 18288"/>
              <a:gd name="connsiteY8" fmla="*/ 4835680 h 5590381"/>
              <a:gd name="connsiteX9" fmla="*/ 18288 w 18288"/>
              <a:gd name="connsiteY9" fmla="*/ 5590381 h 5590381"/>
              <a:gd name="connsiteX10" fmla="*/ 0 w 18288"/>
              <a:gd name="connsiteY10" fmla="*/ 5590381 h 5590381"/>
              <a:gd name="connsiteX11" fmla="*/ 0 w 18288"/>
              <a:gd name="connsiteY11" fmla="*/ 4835680 h 5590381"/>
              <a:gd name="connsiteX12" fmla="*/ 0 w 18288"/>
              <a:gd name="connsiteY12" fmla="*/ 4304593 h 5590381"/>
              <a:gd name="connsiteX13" fmla="*/ 0 w 18288"/>
              <a:gd name="connsiteY13" fmla="*/ 3773507 h 5590381"/>
              <a:gd name="connsiteX14" fmla="*/ 0 w 18288"/>
              <a:gd name="connsiteY14" fmla="*/ 3186517 h 5590381"/>
              <a:gd name="connsiteX15" fmla="*/ 0 w 18288"/>
              <a:gd name="connsiteY15" fmla="*/ 2487720 h 5590381"/>
              <a:gd name="connsiteX16" fmla="*/ 0 w 18288"/>
              <a:gd name="connsiteY16" fmla="*/ 1956633 h 5590381"/>
              <a:gd name="connsiteX17" fmla="*/ 0 w 18288"/>
              <a:gd name="connsiteY17" fmla="*/ 1425547 h 5590381"/>
              <a:gd name="connsiteX18" fmla="*/ 0 w 18288"/>
              <a:gd name="connsiteY18" fmla="*/ 614942 h 5590381"/>
              <a:gd name="connsiteX19" fmla="*/ 0 w 18288"/>
              <a:gd name="connsiteY19" fmla="*/ 0 h 559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88" h="5590381" fill="none" extrusionOk="0">
                <a:moveTo>
                  <a:pt x="0" y="0"/>
                </a:moveTo>
                <a:cubicBezTo>
                  <a:pt x="7726" y="-435"/>
                  <a:pt x="14198" y="437"/>
                  <a:pt x="18288" y="0"/>
                </a:cubicBezTo>
                <a:cubicBezTo>
                  <a:pt x="-5226" y="225076"/>
                  <a:pt x="46275" y="562283"/>
                  <a:pt x="18288" y="754701"/>
                </a:cubicBezTo>
                <a:cubicBezTo>
                  <a:pt x="-9699" y="947119"/>
                  <a:pt x="30081" y="1239251"/>
                  <a:pt x="18288" y="1565307"/>
                </a:cubicBezTo>
                <a:cubicBezTo>
                  <a:pt x="6495" y="1891363"/>
                  <a:pt x="7160" y="1999140"/>
                  <a:pt x="18288" y="2152297"/>
                </a:cubicBezTo>
                <a:cubicBezTo>
                  <a:pt x="29417" y="2305454"/>
                  <a:pt x="28705" y="2598333"/>
                  <a:pt x="18288" y="2906998"/>
                </a:cubicBezTo>
                <a:cubicBezTo>
                  <a:pt x="7871" y="3215663"/>
                  <a:pt x="35263" y="3327412"/>
                  <a:pt x="18288" y="3549892"/>
                </a:cubicBezTo>
                <a:cubicBezTo>
                  <a:pt x="1313" y="3772372"/>
                  <a:pt x="38561" y="3843836"/>
                  <a:pt x="18288" y="4080978"/>
                </a:cubicBezTo>
                <a:cubicBezTo>
                  <a:pt x="-1985" y="4318120"/>
                  <a:pt x="-3806" y="4511166"/>
                  <a:pt x="18288" y="4835680"/>
                </a:cubicBezTo>
                <a:cubicBezTo>
                  <a:pt x="40382" y="5160194"/>
                  <a:pt x="-13070" y="5401748"/>
                  <a:pt x="18288" y="5590381"/>
                </a:cubicBezTo>
                <a:cubicBezTo>
                  <a:pt x="12010" y="5589863"/>
                  <a:pt x="6799" y="5589982"/>
                  <a:pt x="0" y="5590381"/>
                </a:cubicBezTo>
                <a:cubicBezTo>
                  <a:pt x="-6480" y="5250523"/>
                  <a:pt x="-32148" y="5052531"/>
                  <a:pt x="0" y="4835680"/>
                </a:cubicBezTo>
                <a:cubicBezTo>
                  <a:pt x="32148" y="4618829"/>
                  <a:pt x="5352" y="4496374"/>
                  <a:pt x="0" y="4304593"/>
                </a:cubicBezTo>
                <a:cubicBezTo>
                  <a:pt x="-5352" y="4112812"/>
                  <a:pt x="9645" y="3919423"/>
                  <a:pt x="0" y="3773507"/>
                </a:cubicBezTo>
                <a:cubicBezTo>
                  <a:pt x="-9645" y="3627591"/>
                  <a:pt x="-10654" y="3330687"/>
                  <a:pt x="0" y="3186517"/>
                </a:cubicBezTo>
                <a:cubicBezTo>
                  <a:pt x="10654" y="3042347"/>
                  <a:pt x="18181" y="2635923"/>
                  <a:pt x="0" y="2487720"/>
                </a:cubicBezTo>
                <a:cubicBezTo>
                  <a:pt x="-18181" y="2339517"/>
                  <a:pt x="-7947" y="2113537"/>
                  <a:pt x="0" y="1956633"/>
                </a:cubicBezTo>
                <a:cubicBezTo>
                  <a:pt x="7947" y="1799729"/>
                  <a:pt x="-15145" y="1657735"/>
                  <a:pt x="0" y="1425547"/>
                </a:cubicBezTo>
                <a:cubicBezTo>
                  <a:pt x="15145" y="1193359"/>
                  <a:pt x="-23832" y="948054"/>
                  <a:pt x="0" y="614942"/>
                </a:cubicBezTo>
                <a:cubicBezTo>
                  <a:pt x="23832" y="281831"/>
                  <a:pt x="2816" y="129878"/>
                  <a:pt x="0" y="0"/>
                </a:cubicBezTo>
                <a:close/>
              </a:path>
              <a:path w="18288" h="5590381" stroke="0" extrusionOk="0">
                <a:moveTo>
                  <a:pt x="0" y="0"/>
                </a:moveTo>
                <a:cubicBezTo>
                  <a:pt x="5871" y="848"/>
                  <a:pt x="11713" y="-200"/>
                  <a:pt x="18288" y="0"/>
                </a:cubicBezTo>
                <a:cubicBezTo>
                  <a:pt x="41141" y="165299"/>
                  <a:pt x="3613" y="427555"/>
                  <a:pt x="18288" y="698798"/>
                </a:cubicBezTo>
                <a:cubicBezTo>
                  <a:pt x="32963" y="970041"/>
                  <a:pt x="19680" y="1226199"/>
                  <a:pt x="18288" y="1397595"/>
                </a:cubicBezTo>
                <a:cubicBezTo>
                  <a:pt x="16896" y="1568991"/>
                  <a:pt x="38798" y="1794517"/>
                  <a:pt x="18288" y="2152297"/>
                </a:cubicBezTo>
                <a:cubicBezTo>
                  <a:pt x="-2222" y="2510077"/>
                  <a:pt x="40846" y="2594424"/>
                  <a:pt x="18288" y="2739287"/>
                </a:cubicBezTo>
                <a:cubicBezTo>
                  <a:pt x="-4270" y="2884150"/>
                  <a:pt x="27117" y="3129706"/>
                  <a:pt x="18288" y="3493988"/>
                </a:cubicBezTo>
                <a:cubicBezTo>
                  <a:pt x="9459" y="3858270"/>
                  <a:pt x="54201" y="4041447"/>
                  <a:pt x="18288" y="4304593"/>
                </a:cubicBezTo>
                <a:cubicBezTo>
                  <a:pt x="-17625" y="4567740"/>
                  <a:pt x="49627" y="5149125"/>
                  <a:pt x="18288" y="5590381"/>
                </a:cubicBezTo>
                <a:cubicBezTo>
                  <a:pt x="10860" y="5590744"/>
                  <a:pt x="7568" y="5590157"/>
                  <a:pt x="0" y="5590381"/>
                </a:cubicBezTo>
                <a:cubicBezTo>
                  <a:pt x="36767" y="5266821"/>
                  <a:pt x="-16223" y="5116146"/>
                  <a:pt x="0" y="4835680"/>
                </a:cubicBezTo>
                <a:cubicBezTo>
                  <a:pt x="16223" y="4555214"/>
                  <a:pt x="-16316" y="4356490"/>
                  <a:pt x="0" y="4136882"/>
                </a:cubicBezTo>
                <a:cubicBezTo>
                  <a:pt x="16316" y="3917274"/>
                  <a:pt x="8005" y="3773465"/>
                  <a:pt x="0" y="3549892"/>
                </a:cubicBezTo>
                <a:cubicBezTo>
                  <a:pt x="-8005" y="3326319"/>
                  <a:pt x="27623" y="3052456"/>
                  <a:pt x="0" y="2851094"/>
                </a:cubicBezTo>
                <a:cubicBezTo>
                  <a:pt x="-27623" y="2649732"/>
                  <a:pt x="5614" y="2455815"/>
                  <a:pt x="0" y="2264104"/>
                </a:cubicBezTo>
                <a:cubicBezTo>
                  <a:pt x="-5614" y="2072393"/>
                  <a:pt x="22598" y="1990723"/>
                  <a:pt x="0" y="1733018"/>
                </a:cubicBezTo>
                <a:cubicBezTo>
                  <a:pt x="-22598" y="1475313"/>
                  <a:pt x="-6965" y="1369123"/>
                  <a:pt x="0" y="1090124"/>
                </a:cubicBezTo>
                <a:cubicBezTo>
                  <a:pt x="6965" y="811125"/>
                  <a:pt x="-19273" y="507044"/>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3114097614">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F9CE71E-D43B-4FC0-A4FF-B8445532D110}"/>
              </a:ext>
              <a:ext uri="{C183D7F6-B498-43B3-948B-1728B52AA6E4}">
                <adec:decorative xmlns:adec="http://schemas.microsoft.com/office/drawing/2017/decorative" val="1"/>
              </a:ext>
            </a:extLst>
          </p:cNvPr>
          <p:cNvSpPr txBox="1"/>
          <p:nvPr/>
        </p:nvSpPr>
        <p:spPr>
          <a:xfrm>
            <a:off x="5431536" y="1905001"/>
            <a:ext cx="5769864" cy="2517370"/>
          </a:xfrm>
          <a:prstGeom prst="rect">
            <a:avLst/>
          </a:prstGeom>
        </p:spPr>
        <p:txBody>
          <a:bodyPr vert="horz" lIns="91440" tIns="45720" rIns="91440" bIns="45720" rtlCol="0" anchor="t">
            <a:normAutofit/>
          </a:bodyPr>
          <a:lstStyle/>
          <a:p>
            <a:pPr>
              <a:lnSpc>
                <a:spcPct val="90000"/>
              </a:lnSpc>
              <a:spcAft>
                <a:spcPts val="600"/>
              </a:spcAft>
            </a:pPr>
            <a:r>
              <a:rPr lang="en-GB" sz="2400" dirty="0">
                <a:effectLst/>
              </a:rPr>
              <a:t>“Unlike research papers, zine style is decidedly informal. Images are hand-drawn or cut-and-pasted by hand. Essays, poems, or confessional stories might also be hand-</a:t>
            </a:r>
            <a:br>
              <a:rPr lang="en-GB" sz="2400" dirty="0"/>
            </a:br>
            <a:r>
              <a:rPr lang="en-GB" sz="2400" dirty="0">
                <a:effectLst/>
              </a:rPr>
              <a:t>written—or typed with drawings framing</a:t>
            </a:r>
            <a:br>
              <a:rPr lang="en-GB" sz="2400" dirty="0"/>
            </a:br>
            <a:r>
              <a:rPr lang="en-GB" sz="2400" dirty="0">
                <a:effectLst/>
              </a:rPr>
              <a:t>the paragraphs.”</a:t>
            </a:r>
            <a:endParaRPr lang="en-US" sz="2200" dirty="0"/>
          </a:p>
        </p:txBody>
      </p:sp>
      <p:sp>
        <p:nvSpPr>
          <p:cNvPr id="3" name="Speech Bubble: Rectangle with Corners Rounded 2">
            <a:extLst>
              <a:ext uri="{FF2B5EF4-FFF2-40B4-BE49-F238E27FC236}">
                <a16:creationId xmlns:a16="http://schemas.microsoft.com/office/drawing/2014/main" id="{52366CF8-F4E3-4633-852A-FF4F860C69CB}"/>
              </a:ext>
              <a:ext uri="{C183D7F6-B498-43B3-948B-1728B52AA6E4}">
                <adec:decorative xmlns:adec="http://schemas.microsoft.com/office/drawing/2017/decorative" val="1"/>
              </a:ext>
            </a:extLst>
          </p:cNvPr>
          <p:cNvSpPr/>
          <p:nvPr/>
        </p:nvSpPr>
        <p:spPr>
          <a:xfrm>
            <a:off x="5173980" y="1541715"/>
            <a:ext cx="6129528" cy="2732314"/>
          </a:xfrm>
          <a:prstGeom prst="wedgeRoundRectCallout">
            <a:avLst>
              <a:gd name="adj1" fmla="val -1788"/>
              <a:gd name="adj2" fmla="val 93778"/>
              <a:gd name="adj3" fmla="val 16667"/>
            </a:avLst>
          </a:prstGeom>
          <a:noFill/>
          <a:ln w="381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8D01650-C9ED-4F58-A669-813784E9003D}"/>
              </a:ext>
            </a:extLst>
          </p:cNvPr>
          <p:cNvSpPr txBox="1"/>
          <p:nvPr/>
        </p:nvSpPr>
        <p:spPr>
          <a:xfrm>
            <a:off x="8317992" y="5316285"/>
            <a:ext cx="3080440" cy="369332"/>
          </a:xfrm>
          <a:prstGeom prst="rect">
            <a:avLst/>
          </a:prstGeom>
          <a:noFill/>
        </p:spPr>
        <p:txBody>
          <a:bodyPr wrap="square">
            <a:spAutoFit/>
          </a:bodyPr>
          <a:lstStyle/>
          <a:p>
            <a:r>
              <a:rPr lang="en-GB" dirty="0" err="1"/>
              <a:t>Creasap</a:t>
            </a:r>
            <a:r>
              <a:rPr lang="en-GB" dirty="0"/>
              <a:t> (2014, p. 155) </a:t>
            </a:r>
          </a:p>
        </p:txBody>
      </p:sp>
    </p:spTree>
    <p:extLst>
      <p:ext uri="{BB962C8B-B14F-4D97-AF65-F5344CB8AC3E}">
        <p14:creationId xmlns:p14="http://schemas.microsoft.com/office/powerpoint/2010/main" val="10867339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C4879EFC-8E62-4E00-973C-C45EE9EC67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CECA18-2533-4EBC-B346-8FEA295BFAC8}"/>
              </a:ext>
            </a:extLst>
          </p:cNvPr>
          <p:cNvSpPr>
            <a:spLocks noGrp="1"/>
          </p:cNvSpPr>
          <p:nvPr>
            <p:ph type="title"/>
          </p:nvPr>
        </p:nvSpPr>
        <p:spPr>
          <a:xfrm>
            <a:off x="638881" y="457200"/>
            <a:ext cx="10909640" cy="1368614"/>
          </a:xfrm>
        </p:spPr>
        <p:txBody>
          <a:bodyPr vert="horz" lIns="91440" tIns="45720" rIns="91440" bIns="45720" rtlCol="0" anchor="ctr">
            <a:normAutofit/>
          </a:bodyPr>
          <a:lstStyle/>
          <a:p>
            <a:pPr algn="ctr"/>
            <a:r>
              <a:rPr lang="en-US" sz="6600"/>
              <a:t>Presenting complex information</a:t>
            </a:r>
          </a:p>
        </p:txBody>
      </p:sp>
      <p:sp>
        <p:nvSpPr>
          <p:cNvPr id="19" name="sketch line">
            <a:extLst>
              <a:ext uri="{FF2B5EF4-FFF2-40B4-BE49-F238E27FC236}">
                <a16:creationId xmlns:a16="http://schemas.microsoft.com/office/drawing/2014/main" id="{D6A9C53F-5F90-40A5-8C85-5412D39C8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50080" y="1850683"/>
            <a:ext cx="3291840" cy="18288"/>
          </a:xfrm>
          <a:custGeom>
            <a:avLst/>
            <a:gdLst>
              <a:gd name="connsiteX0" fmla="*/ 0 w 3291840"/>
              <a:gd name="connsiteY0" fmla="*/ 0 h 18288"/>
              <a:gd name="connsiteX1" fmla="*/ 658368 w 3291840"/>
              <a:gd name="connsiteY1" fmla="*/ 0 h 18288"/>
              <a:gd name="connsiteX2" fmla="*/ 1283818 w 3291840"/>
              <a:gd name="connsiteY2" fmla="*/ 0 h 18288"/>
              <a:gd name="connsiteX3" fmla="*/ 1909267 w 3291840"/>
              <a:gd name="connsiteY3" fmla="*/ 0 h 18288"/>
              <a:gd name="connsiteX4" fmla="*/ 2633472 w 3291840"/>
              <a:gd name="connsiteY4" fmla="*/ 0 h 18288"/>
              <a:gd name="connsiteX5" fmla="*/ 3291840 w 3291840"/>
              <a:gd name="connsiteY5" fmla="*/ 0 h 18288"/>
              <a:gd name="connsiteX6" fmla="*/ 3291840 w 3291840"/>
              <a:gd name="connsiteY6" fmla="*/ 18288 h 18288"/>
              <a:gd name="connsiteX7" fmla="*/ 2633472 w 3291840"/>
              <a:gd name="connsiteY7" fmla="*/ 18288 h 18288"/>
              <a:gd name="connsiteX8" fmla="*/ 2073859 w 3291840"/>
              <a:gd name="connsiteY8" fmla="*/ 18288 h 18288"/>
              <a:gd name="connsiteX9" fmla="*/ 1448410 w 3291840"/>
              <a:gd name="connsiteY9" fmla="*/ 18288 h 18288"/>
              <a:gd name="connsiteX10" fmla="*/ 822960 w 3291840"/>
              <a:gd name="connsiteY10" fmla="*/ 18288 h 18288"/>
              <a:gd name="connsiteX11" fmla="*/ 0 w 3291840"/>
              <a:gd name="connsiteY11" fmla="*/ 18288 h 18288"/>
              <a:gd name="connsiteX12" fmla="*/ 0 w 329184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91840" h="18288" fill="none" extrusionOk="0">
                <a:moveTo>
                  <a:pt x="0" y="0"/>
                </a:moveTo>
                <a:cubicBezTo>
                  <a:pt x="173077" y="-20031"/>
                  <a:pt x="443104" y="6424"/>
                  <a:pt x="658368" y="0"/>
                </a:cubicBezTo>
                <a:cubicBezTo>
                  <a:pt x="873632" y="-6424"/>
                  <a:pt x="1034028" y="11764"/>
                  <a:pt x="1283818" y="0"/>
                </a:cubicBezTo>
                <a:cubicBezTo>
                  <a:pt x="1533608" y="-11764"/>
                  <a:pt x="1691227" y="-30112"/>
                  <a:pt x="1909267" y="0"/>
                </a:cubicBezTo>
                <a:cubicBezTo>
                  <a:pt x="2127307" y="30112"/>
                  <a:pt x="2272465" y="-18735"/>
                  <a:pt x="2633472" y="0"/>
                </a:cubicBezTo>
                <a:cubicBezTo>
                  <a:pt x="2994479" y="18735"/>
                  <a:pt x="3023324" y="-32030"/>
                  <a:pt x="3291840" y="0"/>
                </a:cubicBezTo>
                <a:cubicBezTo>
                  <a:pt x="3291406" y="7551"/>
                  <a:pt x="3291373" y="9822"/>
                  <a:pt x="3291840" y="18288"/>
                </a:cubicBezTo>
                <a:cubicBezTo>
                  <a:pt x="3048445" y="38989"/>
                  <a:pt x="2846548" y="-14400"/>
                  <a:pt x="2633472" y="18288"/>
                </a:cubicBezTo>
                <a:cubicBezTo>
                  <a:pt x="2420396" y="50976"/>
                  <a:pt x="2304099" y="6336"/>
                  <a:pt x="2073859" y="18288"/>
                </a:cubicBezTo>
                <a:cubicBezTo>
                  <a:pt x="1843619" y="30240"/>
                  <a:pt x="1706926" y="10778"/>
                  <a:pt x="1448410" y="18288"/>
                </a:cubicBezTo>
                <a:cubicBezTo>
                  <a:pt x="1189894" y="25798"/>
                  <a:pt x="1002278" y="8992"/>
                  <a:pt x="822960" y="18288"/>
                </a:cubicBezTo>
                <a:cubicBezTo>
                  <a:pt x="643642" y="27585"/>
                  <a:pt x="307039" y="38051"/>
                  <a:pt x="0" y="18288"/>
                </a:cubicBezTo>
                <a:cubicBezTo>
                  <a:pt x="60" y="11696"/>
                  <a:pt x="66" y="3758"/>
                  <a:pt x="0" y="0"/>
                </a:cubicBezTo>
                <a:close/>
              </a:path>
              <a:path w="3291840" h="18288" stroke="0" extrusionOk="0">
                <a:moveTo>
                  <a:pt x="0" y="0"/>
                </a:moveTo>
                <a:cubicBezTo>
                  <a:pt x="195850" y="28018"/>
                  <a:pt x="434891" y="17390"/>
                  <a:pt x="592531" y="0"/>
                </a:cubicBezTo>
                <a:cubicBezTo>
                  <a:pt x="750171" y="-17390"/>
                  <a:pt x="1018709" y="32200"/>
                  <a:pt x="1316736" y="0"/>
                </a:cubicBezTo>
                <a:cubicBezTo>
                  <a:pt x="1614763" y="-32200"/>
                  <a:pt x="1696480" y="-11367"/>
                  <a:pt x="1876349" y="0"/>
                </a:cubicBezTo>
                <a:cubicBezTo>
                  <a:pt x="2056218" y="11367"/>
                  <a:pt x="2193364" y="13433"/>
                  <a:pt x="2435962" y="0"/>
                </a:cubicBezTo>
                <a:cubicBezTo>
                  <a:pt x="2678560" y="-13433"/>
                  <a:pt x="3010901" y="-42367"/>
                  <a:pt x="3291840" y="0"/>
                </a:cubicBezTo>
                <a:cubicBezTo>
                  <a:pt x="3291758" y="4406"/>
                  <a:pt x="3291751" y="9982"/>
                  <a:pt x="3291840" y="18288"/>
                </a:cubicBezTo>
                <a:cubicBezTo>
                  <a:pt x="3108993" y="14228"/>
                  <a:pt x="2952658" y="46900"/>
                  <a:pt x="2666390" y="18288"/>
                </a:cubicBezTo>
                <a:cubicBezTo>
                  <a:pt x="2380122" y="-10324"/>
                  <a:pt x="2263855" y="41055"/>
                  <a:pt x="2040941" y="18288"/>
                </a:cubicBezTo>
                <a:cubicBezTo>
                  <a:pt x="1818027" y="-4479"/>
                  <a:pt x="1675097" y="6509"/>
                  <a:pt x="1415491" y="18288"/>
                </a:cubicBezTo>
                <a:cubicBezTo>
                  <a:pt x="1155885" y="30068"/>
                  <a:pt x="852976" y="36210"/>
                  <a:pt x="691286" y="18288"/>
                </a:cubicBezTo>
                <a:cubicBezTo>
                  <a:pt x="529596" y="366"/>
                  <a:pt x="187183" y="13912"/>
                  <a:pt x="0" y="18288"/>
                </a:cubicBezTo>
                <a:cubicBezTo>
                  <a:pt x="189" y="14288"/>
                  <a:pt x="-703" y="374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This zine is hand drawn in a colourful cartoony style, with hand written cursive. The front cover of this zine has the title &quot;Missionaries and Jews in Victorian London&quot; in  bubble writing. It shows a smiling Victorian woman with an open book looking at a woman with a baby looking unsure. The other page is titled &quot;Questions&quot;. The text reads: &quot;How important were the missionaries to the survival of the new Jewish immigrants in the UK? What did the British Jewish community think of the missions and were their actions every influenced by them? What did these interactions mean for Jewish-Christian relations in England?">
            <a:extLst>
              <a:ext uri="{FF2B5EF4-FFF2-40B4-BE49-F238E27FC236}">
                <a16:creationId xmlns:a16="http://schemas.microsoft.com/office/drawing/2014/main" id="{B9A36ABB-95FC-4008-BAA6-B184052D15EA}"/>
              </a:ext>
            </a:extLst>
          </p:cNvPr>
          <p:cNvPicPr>
            <a:picLocks noChangeAspect="1"/>
          </p:cNvPicPr>
          <p:nvPr/>
        </p:nvPicPr>
        <p:blipFill>
          <a:blip r:embed="rId3"/>
          <a:stretch>
            <a:fillRect/>
          </a:stretch>
        </p:blipFill>
        <p:spPr>
          <a:xfrm>
            <a:off x="-3048" y="2514600"/>
            <a:ext cx="6096000" cy="4343400"/>
          </a:xfrm>
          <a:prstGeom prst="rect">
            <a:avLst/>
          </a:prstGeom>
        </p:spPr>
      </p:pic>
      <p:pic>
        <p:nvPicPr>
          <p:cNvPr id="17" name="Picture 16" descr="The inner pages. On the left, a boat shows migration from Russia to England in the 1880s. A hand points with a speech bubble saying &quot;We must tell the Jews the Good News!&quot; A group of Jewish migrants at the London docks look on as a priest waves and says welcome. The text says &quot;Over the 19th century there were several evangelical religious revivals in the UK that led the Victorians to set up hundreds of different missions both abroad and at home. As Christians became aware of their duty to tell Jews about Jesus large numbers of Jewish immigrants were arriving in England's ports. This was seen as a sign from God He was bringing them to be converted! The second page is laid out in the style of a travel document with small passport photo and travel stamp. The text reads: Jewish immigrant. Russian or Polish. Single Male. Fleeing persecution both physical and political/economic. Yiddish speaker - may know Hebrew as well as East European languages but not English. Came from a traditional Jewish religious orthodoxy. Limited trade knowledge/professional skills. No money or possessions.">
            <a:extLst>
              <a:ext uri="{FF2B5EF4-FFF2-40B4-BE49-F238E27FC236}">
                <a16:creationId xmlns:a16="http://schemas.microsoft.com/office/drawing/2014/main" id="{480D7068-50D9-4398-94C1-EE12C9240B53}"/>
              </a:ext>
            </a:extLst>
          </p:cNvPr>
          <p:cNvPicPr>
            <a:picLocks noChangeAspect="1"/>
          </p:cNvPicPr>
          <p:nvPr/>
        </p:nvPicPr>
        <p:blipFill>
          <a:blip r:embed="rId4"/>
          <a:stretch>
            <a:fillRect/>
          </a:stretch>
        </p:blipFill>
        <p:spPr>
          <a:xfrm rot="10800000">
            <a:off x="6096000" y="2560320"/>
            <a:ext cx="6096000" cy="4297680"/>
          </a:xfrm>
          <a:prstGeom prst="rect">
            <a:avLst/>
          </a:prstGeom>
        </p:spPr>
      </p:pic>
    </p:spTree>
    <p:extLst>
      <p:ext uri="{BB962C8B-B14F-4D97-AF65-F5344CB8AC3E}">
        <p14:creationId xmlns:p14="http://schemas.microsoft.com/office/powerpoint/2010/main" val="27709654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97733C-E1AD-4B7B-B8BD-BDBB48658AD2}"/>
              </a:ext>
            </a:extLst>
          </p:cNvPr>
          <p:cNvSpPr>
            <a:spLocks noGrp="1"/>
          </p:cNvSpPr>
          <p:nvPr>
            <p:ph type="title"/>
          </p:nvPr>
        </p:nvSpPr>
        <p:spPr>
          <a:xfrm>
            <a:off x="838200" y="365125"/>
            <a:ext cx="10515600" cy="1325563"/>
          </a:xfrm>
        </p:spPr>
        <p:txBody>
          <a:bodyPr>
            <a:normAutofit/>
          </a:bodyPr>
          <a:lstStyle/>
          <a:p>
            <a:r>
              <a:rPr lang="en-GB" sz="5400" dirty="0"/>
              <a:t>Academic zines: referencing</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In the same comic-book style of the previous Minecraft illustration, it states &quot;Drawing on the work of Deleuze and Guattari (1987) this research employs a playful and emergent methodological approach referred to as 'rhizomic ethnography'&quot;. This is partly shown in speech bubble coming from two heads.">
            <a:extLst>
              <a:ext uri="{FF2B5EF4-FFF2-40B4-BE49-F238E27FC236}">
                <a16:creationId xmlns:a16="http://schemas.microsoft.com/office/drawing/2014/main" id="{2A1EDAC5-3145-4B96-83DB-C5D04BBE6231}"/>
              </a:ext>
            </a:extLst>
          </p:cNvPr>
          <p:cNvPicPr>
            <a:picLocks noGrp="1" noChangeAspect="1"/>
          </p:cNvPicPr>
          <p:nvPr>
            <p:ph idx="1"/>
          </p:nvPr>
        </p:nvPicPr>
        <p:blipFill>
          <a:blip r:embed="rId3"/>
          <a:stretch>
            <a:fillRect/>
          </a:stretch>
        </p:blipFill>
        <p:spPr>
          <a:xfrm>
            <a:off x="587181" y="1885125"/>
            <a:ext cx="11017638" cy="4377644"/>
          </a:xfrm>
          <a:prstGeom prst="rect">
            <a:avLst/>
          </a:prstGeom>
        </p:spPr>
      </p:pic>
    </p:spTree>
    <p:extLst>
      <p:ext uri="{BB962C8B-B14F-4D97-AF65-F5344CB8AC3E}">
        <p14:creationId xmlns:p14="http://schemas.microsoft.com/office/powerpoint/2010/main" val="12070123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97733C-E1AD-4B7B-B8BD-BDBB48658AD2}"/>
              </a:ext>
            </a:extLst>
          </p:cNvPr>
          <p:cNvSpPr>
            <a:spLocks noGrp="1"/>
          </p:cNvSpPr>
          <p:nvPr>
            <p:ph type="title"/>
          </p:nvPr>
        </p:nvSpPr>
        <p:spPr>
          <a:xfrm>
            <a:off x="838200" y="365125"/>
            <a:ext cx="10515600" cy="1325563"/>
          </a:xfrm>
        </p:spPr>
        <p:txBody>
          <a:bodyPr>
            <a:normAutofit fontScale="90000"/>
          </a:bodyPr>
          <a:lstStyle/>
          <a:p>
            <a:r>
              <a:rPr lang="en-GB" sz="5400" dirty="0"/>
              <a:t>What about children and young people?</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8FC16EDF-E374-4825-A066-EE3F1134ABFB}"/>
              </a:ext>
            </a:extLst>
          </p:cNvPr>
          <p:cNvSpPr>
            <a:spLocks noGrp="1"/>
          </p:cNvSpPr>
          <p:nvPr>
            <p:ph idx="1"/>
          </p:nvPr>
        </p:nvSpPr>
        <p:spPr>
          <a:xfrm>
            <a:off x="836676" y="2141537"/>
            <a:ext cx="10515600" cy="4351338"/>
          </a:xfrm>
        </p:spPr>
        <p:txBody>
          <a:bodyPr/>
          <a:lstStyle/>
          <a:p>
            <a:r>
              <a:rPr lang="en-GB" dirty="0"/>
              <a:t>Anything can be the topic of a zine</a:t>
            </a:r>
          </a:p>
          <a:p>
            <a:r>
              <a:rPr lang="en-GB" dirty="0"/>
              <a:t>BUT for young people (especially girls), zines can be a way to explore their own experiences in a creative way.</a:t>
            </a:r>
          </a:p>
        </p:txBody>
      </p:sp>
    </p:spTree>
    <p:extLst>
      <p:ext uri="{BB962C8B-B14F-4D97-AF65-F5344CB8AC3E}">
        <p14:creationId xmlns:p14="http://schemas.microsoft.com/office/powerpoint/2010/main" val="40575807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FFA86A-47C8-4D22-B478-A1020BCADBAB}"/>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000" dirty="0"/>
              <a:t>Guzzetti and Gamboa (2004)</a:t>
            </a:r>
          </a:p>
        </p:txBody>
      </p:sp>
      <p:sp>
        <p:nvSpPr>
          <p:cNvPr id="1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59C8E60-8F88-45A5-A97D-77FCE0716244}"/>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dirty="0"/>
              <a:t>Focus on social justice</a:t>
            </a:r>
          </a:p>
          <a:p>
            <a:r>
              <a:rPr lang="en-US" sz="2200" dirty="0"/>
              <a:t>Teenage girls created zines that reflected their identities and beliefs.</a:t>
            </a:r>
          </a:p>
          <a:p>
            <a:r>
              <a:rPr lang="en-US" sz="2200" dirty="0"/>
              <a:t>They found they could write against gender stereotypes.</a:t>
            </a:r>
          </a:p>
          <a:p>
            <a:r>
              <a:rPr lang="en-US" sz="2200" dirty="0"/>
              <a:t>Important that it is a “do-it-yourself” (DIY) approach.</a:t>
            </a:r>
          </a:p>
        </p:txBody>
      </p:sp>
      <p:pic>
        <p:nvPicPr>
          <p:cNvPr id="6" name="Content Placeholder 5" descr="A teenage girl with a dark bob and thick rimmed glasses, wearing a checked shirt over a t-shirt, smiles into the camera and shows off various zines.">
            <a:extLst>
              <a:ext uri="{FF2B5EF4-FFF2-40B4-BE49-F238E27FC236}">
                <a16:creationId xmlns:a16="http://schemas.microsoft.com/office/drawing/2014/main" id="{3011D432-5198-47F4-AC1E-773929C7FC14}"/>
              </a:ext>
            </a:extLst>
          </p:cNvPr>
          <p:cNvPicPr>
            <a:picLocks noGrp="1" noChangeAspect="1"/>
          </p:cNvPicPr>
          <p:nvPr>
            <p:ph sz="half" idx="2"/>
          </p:nvPr>
        </p:nvPicPr>
        <p:blipFill rotWithShape="1">
          <a:blip r:embed="rId3"/>
          <a:srcRect r="1" b="9525"/>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7" name="TextBox 6">
            <a:extLst>
              <a:ext uri="{FF2B5EF4-FFF2-40B4-BE49-F238E27FC236}">
                <a16:creationId xmlns:a16="http://schemas.microsoft.com/office/drawing/2014/main" id="{45D09D9F-4C0F-41A2-AC84-FC1D271A40FF}"/>
              </a:ext>
            </a:extLst>
          </p:cNvPr>
          <p:cNvSpPr txBox="1"/>
          <p:nvPr/>
        </p:nvSpPr>
        <p:spPr>
          <a:xfrm>
            <a:off x="8207827" y="6031458"/>
            <a:ext cx="3712029" cy="646331"/>
          </a:xfrm>
          <a:prstGeom prst="rect">
            <a:avLst/>
          </a:prstGeom>
          <a:solidFill>
            <a:schemeClr val="bg1"/>
          </a:solidFill>
        </p:spPr>
        <p:txBody>
          <a:bodyPr wrap="square" rtlCol="0">
            <a:spAutoFit/>
          </a:bodyPr>
          <a:lstStyle/>
          <a:p>
            <a:r>
              <a:rPr lang="en-GB" dirty="0"/>
              <a:t>Janene Irving holding zines (Guzzetti &amp; </a:t>
            </a:r>
            <a:r>
              <a:rPr lang="en-GB" dirty="0" err="1"/>
              <a:t>Gamboa</a:t>
            </a:r>
            <a:r>
              <a:rPr lang="en-GB" dirty="0"/>
              <a:t>, 2004, p. 423)</a:t>
            </a:r>
          </a:p>
        </p:txBody>
      </p:sp>
    </p:spTree>
    <p:extLst>
      <p:ext uri="{BB962C8B-B14F-4D97-AF65-F5344CB8AC3E}">
        <p14:creationId xmlns:p14="http://schemas.microsoft.com/office/powerpoint/2010/main" val="14186429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C0CADE7-C14D-491F-AE24-6076EEA9B16A}"/>
              </a:ext>
            </a:extLst>
          </p:cNvPr>
          <p:cNvSpPr>
            <a:spLocks noGrp="1"/>
          </p:cNvSpPr>
          <p:nvPr>
            <p:ph type="title"/>
          </p:nvPr>
        </p:nvSpPr>
        <p:spPr>
          <a:xfrm>
            <a:off x="640080" y="325369"/>
            <a:ext cx="4368602" cy="1956841"/>
          </a:xfrm>
        </p:spPr>
        <p:txBody>
          <a:bodyPr anchor="b">
            <a:normAutofit/>
          </a:bodyPr>
          <a:lstStyle/>
          <a:p>
            <a:r>
              <a:rPr lang="en-GB" sz="5400" dirty="0"/>
              <a:t>How to make zines</a:t>
            </a:r>
          </a:p>
        </p:txBody>
      </p:sp>
      <p:sp>
        <p:nvSpPr>
          <p:cNvPr id="1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D70C863-D0BE-447E-8AD9-39411A972717}"/>
              </a:ext>
            </a:extLst>
          </p:cNvPr>
          <p:cNvSpPr>
            <a:spLocks noGrp="1"/>
          </p:cNvSpPr>
          <p:nvPr>
            <p:ph idx="1"/>
          </p:nvPr>
        </p:nvSpPr>
        <p:spPr>
          <a:xfrm>
            <a:off x="640080" y="2872899"/>
            <a:ext cx="4243589" cy="3320668"/>
          </a:xfrm>
        </p:spPr>
        <p:txBody>
          <a:bodyPr>
            <a:normAutofit/>
          </a:bodyPr>
          <a:lstStyle/>
          <a:p>
            <a:r>
              <a:rPr lang="en-GB" sz="2200" dirty="0">
                <a:hlinkClick r:id="rId3"/>
              </a:rPr>
              <a:t>How to Make a Zine (Barnard University) </a:t>
            </a:r>
            <a:endParaRPr lang="en-GB" sz="2200" dirty="0"/>
          </a:p>
          <a:p>
            <a:r>
              <a:rPr lang="en-GB" sz="2200" dirty="0">
                <a:effectLst/>
                <a:latin typeface="Arial" panose="020B0604020202020204" pitchFamily="34" charset="0"/>
                <a:hlinkClick r:id="rId4"/>
              </a:rPr>
              <a:t>Zine making (</a:t>
            </a:r>
            <a:r>
              <a:rPr lang="en-GB" sz="2200" dirty="0" err="1">
                <a:effectLst/>
                <a:latin typeface="Arial" panose="020B0604020202020204" pitchFamily="34" charset="0"/>
                <a:hlinkClick r:id="rId4"/>
              </a:rPr>
              <a:t>Wikibooks</a:t>
            </a:r>
            <a:r>
              <a:rPr lang="en-GB" sz="2200" dirty="0">
                <a:effectLst/>
                <a:latin typeface="Arial" panose="020B0604020202020204" pitchFamily="34" charset="0"/>
                <a:hlinkClick r:id="rId4"/>
              </a:rPr>
              <a:t>)</a:t>
            </a:r>
            <a:endParaRPr lang="en-GB" sz="2200" dirty="0">
              <a:effectLst/>
              <a:latin typeface="Arial" panose="020B0604020202020204" pitchFamily="34" charset="0"/>
            </a:endParaRPr>
          </a:p>
          <a:p>
            <a:endParaRPr lang="en-GB" sz="2200" dirty="0"/>
          </a:p>
          <a:p>
            <a:endParaRPr lang="en-GB" sz="2200" dirty="0"/>
          </a:p>
          <a:p>
            <a:endParaRPr lang="en-GB" sz="2200" dirty="0"/>
          </a:p>
        </p:txBody>
      </p:sp>
      <p:pic>
        <p:nvPicPr>
          <p:cNvPr id="5" name="Picture 4" descr="Various zines ">
            <a:extLst>
              <a:ext uri="{FF2B5EF4-FFF2-40B4-BE49-F238E27FC236}">
                <a16:creationId xmlns:a16="http://schemas.microsoft.com/office/drawing/2014/main" id="{A2CCE874-E4BF-4C32-87C4-3A9CDD69CEBC}"/>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TextBox 5">
            <a:extLst>
              <a:ext uri="{FF2B5EF4-FFF2-40B4-BE49-F238E27FC236}">
                <a16:creationId xmlns:a16="http://schemas.microsoft.com/office/drawing/2014/main" id="{8BDEFDFA-E06E-4610-A549-D3AC5D1B39EE}"/>
              </a:ext>
            </a:extLst>
          </p:cNvPr>
          <p:cNvSpPr txBox="1"/>
          <p:nvPr/>
        </p:nvSpPr>
        <p:spPr>
          <a:xfrm>
            <a:off x="7740619" y="100361"/>
            <a:ext cx="4368602" cy="369332"/>
          </a:xfrm>
          <a:prstGeom prst="rect">
            <a:avLst/>
          </a:prstGeom>
          <a:solidFill>
            <a:schemeClr val="bg1"/>
          </a:solidFill>
        </p:spPr>
        <p:txBody>
          <a:bodyPr wrap="square" rtlCol="0">
            <a:spAutoFit/>
          </a:bodyPr>
          <a:lstStyle/>
          <a:p>
            <a:r>
              <a:rPr lang="en-GB" i="1" dirty="0"/>
              <a:t>Look: Some zines </a:t>
            </a:r>
            <a:r>
              <a:rPr lang="en-GB" dirty="0"/>
              <a:t>(</a:t>
            </a:r>
            <a:r>
              <a:rPr lang="en-GB" dirty="0" err="1"/>
              <a:t>Mcld</a:t>
            </a:r>
            <a:r>
              <a:rPr lang="en-GB" dirty="0"/>
              <a:t>, 2007)</a:t>
            </a:r>
          </a:p>
        </p:txBody>
      </p:sp>
    </p:spTree>
    <p:extLst>
      <p:ext uri="{BB962C8B-B14F-4D97-AF65-F5344CB8AC3E}">
        <p14:creationId xmlns:p14="http://schemas.microsoft.com/office/powerpoint/2010/main" val="11902824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90BCD9-B127-4DA4-9CDA-5EA918EA0945}"/>
              </a:ext>
            </a:extLst>
          </p:cNvPr>
          <p:cNvSpPr>
            <a:spLocks noGrp="1"/>
          </p:cNvSpPr>
          <p:nvPr>
            <p:ph type="title"/>
          </p:nvPr>
        </p:nvSpPr>
        <p:spPr>
          <a:xfrm>
            <a:off x="343887" y="588382"/>
            <a:ext cx="4368602" cy="848067"/>
          </a:xfrm>
        </p:spPr>
        <p:txBody>
          <a:bodyPr anchor="b">
            <a:normAutofit/>
          </a:bodyPr>
          <a:lstStyle/>
          <a:p>
            <a:r>
              <a:rPr lang="en-GB" sz="5400" dirty="0"/>
              <a:t>What is a zine?</a:t>
            </a:r>
          </a:p>
        </p:txBody>
      </p:sp>
      <p:sp>
        <p:nvSpPr>
          <p:cNvPr id="4" name="Title 1">
            <a:extLst>
              <a:ext uri="{FF2B5EF4-FFF2-40B4-BE49-F238E27FC236}">
                <a16:creationId xmlns:a16="http://schemas.microsoft.com/office/drawing/2014/main" id="{AAB5807A-9179-D046-5578-1346E168B504}"/>
              </a:ext>
            </a:extLst>
          </p:cNvPr>
          <p:cNvSpPr txBox="1">
            <a:spLocks/>
          </p:cNvSpPr>
          <p:nvPr/>
        </p:nvSpPr>
        <p:spPr>
          <a:xfrm>
            <a:off x="823883" y="1599133"/>
            <a:ext cx="4368602" cy="848067"/>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latin typeface="+mn-lt"/>
              </a:rPr>
              <a:t>Short for “magazine”, pronounced “</a:t>
            </a:r>
            <a:r>
              <a:rPr lang="en-GB" sz="2800" dirty="0" err="1">
                <a:latin typeface="+mn-lt"/>
              </a:rPr>
              <a:t>zeen</a:t>
            </a:r>
            <a:r>
              <a:rPr lang="en-GB" sz="2800" dirty="0">
                <a:latin typeface="+mn-lt"/>
              </a:rPr>
              <a:t>”</a:t>
            </a:r>
            <a:endParaRPr lang="en-GB" sz="2800" dirty="0"/>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26261C2-59EC-47A0-BC35-6E85F9997E89}"/>
              </a:ext>
            </a:extLst>
          </p:cNvPr>
          <p:cNvSpPr>
            <a:spLocks noGrp="1"/>
          </p:cNvSpPr>
          <p:nvPr>
            <p:ph idx="1"/>
          </p:nvPr>
        </p:nvSpPr>
        <p:spPr>
          <a:xfrm>
            <a:off x="195943" y="2872898"/>
            <a:ext cx="4996543" cy="3985101"/>
          </a:xfrm>
        </p:spPr>
        <p:txBody>
          <a:bodyPr vert="horz" lIns="91440" tIns="45720" rIns="91440" bIns="45720" rtlCol="0" anchor="t">
            <a:normAutofit/>
          </a:bodyPr>
          <a:lstStyle/>
          <a:p>
            <a:pPr marL="0" indent="0">
              <a:buNone/>
            </a:pPr>
            <a:r>
              <a:rPr lang="en-GB" sz="2000" dirty="0"/>
              <a:t>“They can be a messy hodgepodge of personal thoughts or an expertly designed political treatise. They can fit easily into a pocket or take up an entire 8 1/2 x 11 sheet of paper. They can be heavily collaged or minimalist; </a:t>
            </a:r>
            <a:r>
              <a:rPr lang="en-GB" sz="2000" dirty="0" err="1"/>
              <a:t>colored</a:t>
            </a:r>
            <a:r>
              <a:rPr lang="en-GB" sz="2000" dirty="0"/>
              <a:t> or black-and-white; handwritten or typed; stapled, sewn, or loose. The unifying thread is their outside of-the-mainstream existence as independently written, produced, and distributed media that value freedom of expression and freedom from rules above all else.” (Duke University Library, in Radway, 2012, p. 28)</a:t>
            </a:r>
          </a:p>
        </p:txBody>
      </p:sp>
      <p:pic>
        <p:nvPicPr>
          <p:cNvPr id="5" name="Picture 4" descr="Various zines in a box">
            <a:extLst>
              <a:ext uri="{FF2B5EF4-FFF2-40B4-BE49-F238E27FC236}">
                <a16:creationId xmlns:a16="http://schemas.microsoft.com/office/drawing/2014/main" id="{6E0358A8-883E-47F9-917F-1D483604279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310177"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TextBox 5">
            <a:extLst>
              <a:ext uri="{FF2B5EF4-FFF2-40B4-BE49-F238E27FC236}">
                <a16:creationId xmlns:a16="http://schemas.microsoft.com/office/drawing/2014/main" id="{F751D839-15B0-459E-87E7-E67C7DA07CF4}"/>
              </a:ext>
            </a:extLst>
          </p:cNvPr>
          <p:cNvSpPr txBox="1"/>
          <p:nvPr/>
        </p:nvSpPr>
        <p:spPr>
          <a:xfrm>
            <a:off x="7358744" y="6008914"/>
            <a:ext cx="4637314" cy="369332"/>
          </a:xfrm>
          <a:prstGeom prst="rect">
            <a:avLst/>
          </a:prstGeom>
          <a:solidFill>
            <a:schemeClr val="bg1"/>
          </a:solidFill>
        </p:spPr>
        <p:txBody>
          <a:bodyPr wrap="square" rtlCol="0">
            <a:spAutoFit/>
          </a:bodyPr>
          <a:lstStyle/>
          <a:p>
            <a:r>
              <a:rPr lang="en-GB" i="1" dirty="0"/>
              <a:t>SF punk zines at </a:t>
            </a:r>
            <a:r>
              <a:rPr lang="en-GB" i="1" dirty="0" err="1"/>
              <a:t>Prelinger</a:t>
            </a:r>
            <a:r>
              <a:rPr lang="en-GB" i="1" dirty="0"/>
              <a:t> Library </a:t>
            </a:r>
            <a:r>
              <a:rPr lang="en-GB" dirty="0"/>
              <a:t>(</a:t>
            </a:r>
            <a:r>
              <a:rPr lang="en-GB" dirty="0" err="1"/>
              <a:t>Eyink</a:t>
            </a:r>
            <a:r>
              <a:rPr lang="en-GB" dirty="0"/>
              <a:t>, 2012)</a:t>
            </a:r>
            <a:r>
              <a:rPr lang="en-GB" i="1" dirty="0"/>
              <a:t> </a:t>
            </a:r>
          </a:p>
        </p:txBody>
      </p:sp>
    </p:spTree>
    <p:extLst>
      <p:ext uri="{BB962C8B-B14F-4D97-AF65-F5344CB8AC3E}">
        <p14:creationId xmlns:p14="http://schemas.microsoft.com/office/powerpoint/2010/main" val="41411748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05CBC3C-2E5A-4839-8B9B-2E5A6ADF0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27FF362-FC97-4BF5-949B-D4ADFA26E4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8888549">
            <a:off x="-1059473" y="-1108988"/>
            <a:ext cx="7179830" cy="5226565"/>
          </a:xfrm>
          <a:custGeom>
            <a:avLst/>
            <a:gdLst>
              <a:gd name="connsiteX0" fmla="*/ 5217841 w 7179830"/>
              <a:gd name="connsiteY0" fmla="*/ 464824 h 5226565"/>
              <a:gd name="connsiteX1" fmla="*/ 5222490 w 7179830"/>
              <a:gd name="connsiteY1" fmla="*/ 464289 h 5226565"/>
              <a:gd name="connsiteX2" fmla="*/ 5216768 w 7179830"/>
              <a:gd name="connsiteY2" fmla="*/ 463394 h 5226565"/>
              <a:gd name="connsiteX3" fmla="*/ 5217841 w 7179830"/>
              <a:gd name="connsiteY3" fmla="*/ 464824 h 5226565"/>
              <a:gd name="connsiteX4" fmla="*/ 4945201 w 7179830"/>
              <a:gd name="connsiteY4" fmla="*/ 5226565 h 5226565"/>
              <a:gd name="connsiteX5" fmla="*/ 140449 w 7179830"/>
              <a:gd name="connsiteY5" fmla="*/ 2240811 h 5226565"/>
              <a:gd name="connsiteX6" fmla="*/ 232913 w 7179830"/>
              <a:gd name="connsiteY6" fmla="*/ 2052782 h 5226565"/>
              <a:gd name="connsiteX7" fmla="*/ 375714 w 7179830"/>
              <a:gd name="connsiteY7" fmla="*/ 1803205 h 5226565"/>
              <a:gd name="connsiteX8" fmla="*/ 1512756 w 7179830"/>
              <a:gd name="connsiteY8" fmla="*/ 638448 h 5226565"/>
              <a:gd name="connsiteX9" fmla="*/ 2902095 w 7179830"/>
              <a:gd name="connsiteY9" fmla="*/ 120440 h 5226565"/>
              <a:gd name="connsiteX10" fmla="*/ 2848453 w 7179830"/>
              <a:gd name="connsiteY10" fmla="*/ 125626 h 5226565"/>
              <a:gd name="connsiteX11" fmla="*/ 1837830 w 7179830"/>
              <a:gd name="connsiteY11" fmla="*/ 426203 h 5226565"/>
              <a:gd name="connsiteX12" fmla="*/ 214608 w 7179830"/>
              <a:gd name="connsiteY12" fmla="*/ 1882239 h 5226565"/>
              <a:gd name="connsiteX13" fmla="*/ 91317 w 7179830"/>
              <a:gd name="connsiteY13" fmla="*/ 2123701 h 5226565"/>
              <a:gd name="connsiteX14" fmla="*/ 64092 w 7179830"/>
              <a:gd name="connsiteY14" fmla="*/ 2193361 h 5226565"/>
              <a:gd name="connsiteX15" fmla="*/ 0 w 7179830"/>
              <a:gd name="connsiteY15" fmla="*/ 2153533 h 5226565"/>
              <a:gd name="connsiteX16" fmla="*/ 42834 w 7179830"/>
              <a:gd name="connsiteY16" fmla="*/ 2047277 h 5226565"/>
              <a:gd name="connsiteX17" fmla="*/ 923582 w 7179830"/>
              <a:gd name="connsiteY17" fmla="*/ 915600 h 5226565"/>
              <a:gd name="connsiteX18" fmla="*/ 2686989 w 7179830"/>
              <a:gd name="connsiteY18" fmla="*/ 73950 h 5226565"/>
              <a:gd name="connsiteX19" fmla="*/ 3059983 w 7179830"/>
              <a:gd name="connsiteY19" fmla="*/ 20308 h 5226565"/>
              <a:gd name="connsiteX20" fmla="*/ 3454435 w 7179830"/>
              <a:gd name="connsiteY20" fmla="*/ 1176 h 5226565"/>
              <a:gd name="connsiteX21" fmla="*/ 3923806 w 7179830"/>
              <a:gd name="connsiteY21" fmla="*/ 49990 h 5226565"/>
              <a:gd name="connsiteX22" fmla="*/ 5350874 w 7179830"/>
              <a:gd name="connsiteY22" fmla="*/ 426917 h 5226565"/>
              <a:gd name="connsiteX23" fmla="*/ 6607360 w 7179830"/>
              <a:gd name="connsiteY23" fmla="*/ 1075097 h 5226565"/>
              <a:gd name="connsiteX24" fmla="*/ 7110534 w 7179830"/>
              <a:gd name="connsiteY24" fmla="*/ 1541421 h 5226565"/>
              <a:gd name="connsiteX25" fmla="*/ 7179830 w 7179830"/>
              <a:gd name="connsiteY25" fmla="*/ 1630542 h 5226565"/>
              <a:gd name="connsiteX26" fmla="*/ 7136295 w 7179830"/>
              <a:gd name="connsiteY26" fmla="*/ 1700600 h 5226565"/>
              <a:gd name="connsiteX27" fmla="*/ 7131140 w 7179830"/>
              <a:gd name="connsiteY27" fmla="*/ 1693045 h 5226565"/>
              <a:gd name="connsiteX28" fmla="*/ 6577499 w 7179830"/>
              <a:gd name="connsiteY28" fmla="*/ 1148230 h 5226565"/>
              <a:gd name="connsiteX29" fmla="*/ 5494816 w 7179830"/>
              <a:gd name="connsiteY29" fmla="*/ 563527 h 5226565"/>
              <a:gd name="connsiteX30" fmla="*/ 5366967 w 7179830"/>
              <a:gd name="connsiteY30" fmla="*/ 514176 h 5226565"/>
              <a:gd name="connsiteX31" fmla="*/ 5244661 w 7179830"/>
              <a:gd name="connsiteY31" fmla="*/ 470725 h 5226565"/>
              <a:gd name="connsiteX32" fmla="*/ 5904822 w 7179830"/>
              <a:gd name="connsiteY32" fmla="*/ 815468 h 5226565"/>
              <a:gd name="connsiteX33" fmla="*/ 7015222 w 7179830"/>
              <a:gd name="connsiteY33" fmla="*/ 1815185 h 5226565"/>
              <a:gd name="connsiteX34" fmla="*/ 7040454 w 7179830"/>
              <a:gd name="connsiteY34" fmla="*/ 1854830 h 522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179830" h="5226565">
                <a:moveTo>
                  <a:pt x="5217841" y="464824"/>
                </a:moveTo>
                <a:lnTo>
                  <a:pt x="5222490" y="464289"/>
                </a:lnTo>
                <a:lnTo>
                  <a:pt x="5216768" y="463394"/>
                </a:lnTo>
                <a:cubicBezTo>
                  <a:pt x="5216768" y="463394"/>
                  <a:pt x="5216768" y="464646"/>
                  <a:pt x="5217841" y="464824"/>
                </a:cubicBezTo>
                <a:close/>
                <a:moveTo>
                  <a:pt x="4945201" y="5226565"/>
                </a:moveTo>
                <a:lnTo>
                  <a:pt x="140449" y="2240811"/>
                </a:lnTo>
                <a:lnTo>
                  <a:pt x="232913" y="2052782"/>
                </a:lnTo>
                <a:cubicBezTo>
                  <a:pt x="277693" y="1968290"/>
                  <a:pt x="325201" y="1885054"/>
                  <a:pt x="375714" y="1803205"/>
                </a:cubicBezTo>
                <a:cubicBezTo>
                  <a:pt x="667528" y="1329721"/>
                  <a:pt x="1039629" y="935091"/>
                  <a:pt x="1512756" y="638448"/>
                </a:cubicBezTo>
                <a:cubicBezTo>
                  <a:pt x="1939392" y="370950"/>
                  <a:pt x="2405724" y="210560"/>
                  <a:pt x="2902095" y="120440"/>
                </a:cubicBezTo>
                <a:cubicBezTo>
                  <a:pt x="2884054" y="118134"/>
                  <a:pt x="2865727" y="119904"/>
                  <a:pt x="2848453" y="125626"/>
                </a:cubicBezTo>
                <a:cubicBezTo>
                  <a:pt x="2498704" y="175943"/>
                  <a:pt x="2158217" y="277201"/>
                  <a:pt x="1837830" y="426203"/>
                </a:cubicBezTo>
                <a:cubicBezTo>
                  <a:pt x="1147094" y="744660"/>
                  <a:pt x="593502" y="1217071"/>
                  <a:pt x="214608" y="1882239"/>
                </a:cubicBezTo>
                <a:cubicBezTo>
                  <a:pt x="169441" y="1960776"/>
                  <a:pt x="128308" y="2041369"/>
                  <a:pt x="91317" y="2123701"/>
                </a:cubicBezTo>
                <a:lnTo>
                  <a:pt x="64092" y="2193361"/>
                </a:lnTo>
                <a:lnTo>
                  <a:pt x="0" y="2153533"/>
                </a:lnTo>
                <a:lnTo>
                  <a:pt x="42834" y="2047277"/>
                </a:lnTo>
                <a:cubicBezTo>
                  <a:pt x="241792" y="1615775"/>
                  <a:pt x="541268" y="1241591"/>
                  <a:pt x="923582" y="915600"/>
                </a:cubicBezTo>
                <a:cubicBezTo>
                  <a:pt x="1435331" y="478415"/>
                  <a:pt x="2028081" y="205375"/>
                  <a:pt x="2686989" y="73950"/>
                </a:cubicBezTo>
                <a:cubicBezTo>
                  <a:pt x="2810367" y="49274"/>
                  <a:pt x="2934818" y="32466"/>
                  <a:pt x="3059983" y="20308"/>
                </a:cubicBezTo>
                <a:cubicBezTo>
                  <a:pt x="3185149" y="8148"/>
                  <a:pt x="3308706" y="2963"/>
                  <a:pt x="3454435" y="1176"/>
                </a:cubicBezTo>
                <a:cubicBezTo>
                  <a:pt x="3599805" y="-5977"/>
                  <a:pt x="3761985" y="20665"/>
                  <a:pt x="3923806" y="49990"/>
                </a:cubicBezTo>
                <a:cubicBezTo>
                  <a:pt x="4409449" y="137964"/>
                  <a:pt x="4886867" y="257228"/>
                  <a:pt x="5350874" y="426917"/>
                </a:cubicBezTo>
                <a:cubicBezTo>
                  <a:pt x="5797001" y="589991"/>
                  <a:pt x="6223101" y="792223"/>
                  <a:pt x="6607360" y="1075097"/>
                </a:cubicBezTo>
                <a:cubicBezTo>
                  <a:pt x="6794438" y="1212779"/>
                  <a:pt x="6965102" y="1365689"/>
                  <a:pt x="7110534" y="1541421"/>
                </a:cubicBezTo>
                <a:lnTo>
                  <a:pt x="7179830" y="1630542"/>
                </a:lnTo>
                <a:lnTo>
                  <a:pt x="7136295" y="1700600"/>
                </a:lnTo>
                <a:lnTo>
                  <a:pt x="7131140" y="1693045"/>
                </a:lnTo>
                <a:cubicBezTo>
                  <a:pt x="6977874" y="1483026"/>
                  <a:pt x="6788448" y="1305671"/>
                  <a:pt x="6577499" y="1148230"/>
                </a:cubicBezTo>
                <a:cubicBezTo>
                  <a:pt x="6245452" y="900401"/>
                  <a:pt x="5878538" y="716408"/>
                  <a:pt x="5494816" y="563527"/>
                </a:cubicBezTo>
                <a:cubicBezTo>
                  <a:pt x="5452491" y="546487"/>
                  <a:pt x="5409881" y="530036"/>
                  <a:pt x="5366967" y="514176"/>
                </a:cubicBezTo>
                <a:cubicBezTo>
                  <a:pt x="5326377" y="499156"/>
                  <a:pt x="5285430" y="485210"/>
                  <a:pt x="5244661" y="470725"/>
                </a:cubicBezTo>
                <a:cubicBezTo>
                  <a:pt x="5471517" y="572127"/>
                  <a:pt x="5691970" y="687263"/>
                  <a:pt x="5904822" y="815468"/>
                </a:cubicBezTo>
                <a:cubicBezTo>
                  <a:pt x="6336645" y="1080104"/>
                  <a:pt x="6718758" y="1400351"/>
                  <a:pt x="7015222" y="1815185"/>
                </a:cubicBezTo>
                <a:lnTo>
                  <a:pt x="7040454" y="1854830"/>
                </a:lnTo>
                <a:close/>
              </a:path>
            </a:pathLst>
          </a:custGeom>
          <a:solidFill>
            <a:schemeClr val="accent2"/>
          </a:solidFill>
          <a:ln w="12700"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7C0CADE7-C14D-491F-AE24-6076EEA9B16A}"/>
              </a:ext>
            </a:extLst>
          </p:cNvPr>
          <p:cNvSpPr>
            <a:spLocks noGrp="1"/>
          </p:cNvSpPr>
          <p:nvPr>
            <p:ph type="title"/>
          </p:nvPr>
        </p:nvSpPr>
        <p:spPr>
          <a:xfrm>
            <a:off x="841246" y="673770"/>
            <a:ext cx="3644489" cy="2414488"/>
          </a:xfrm>
        </p:spPr>
        <p:txBody>
          <a:bodyPr anchor="t">
            <a:normAutofit/>
          </a:bodyPr>
          <a:lstStyle/>
          <a:p>
            <a:r>
              <a:rPr lang="en-GB" sz="5400">
                <a:solidFill>
                  <a:srgbClr val="FFFFFF"/>
                </a:solidFill>
              </a:rPr>
              <a:t>Where to find paper zines</a:t>
            </a:r>
          </a:p>
        </p:txBody>
      </p:sp>
      <p:sp>
        <p:nvSpPr>
          <p:cNvPr id="3" name="Content Placeholder 2">
            <a:extLst>
              <a:ext uri="{FF2B5EF4-FFF2-40B4-BE49-F238E27FC236}">
                <a16:creationId xmlns:a16="http://schemas.microsoft.com/office/drawing/2014/main" id="{FD70C863-D0BE-447E-8AD9-39411A972717}"/>
              </a:ext>
            </a:extLst>
          </p:cNvPr>
          <p:cNvSpPr>
            <a:spLocks noGrp="1"/>
          </p:cNvSpPr>
          <p:nvPr>
            <p:ph idx="1"/>
          </p:nvPr>
        </p:nvSpPr>
        <p:spPr>
          <a:xfrm>
            <a:off x="6095999" y="882315"/>
            <a:ext cx="5254754" cy="5294647"/>
          </a:xfrm>
        </p:spPr>
        <p:txBody>
          <a:bodyPr>
            <a:normAutofit/>
          </a:bodyPr>
          <a:lstStyle/>
          <a:p>
            <a:endParaRPr lang="en-GB" sz="2200" dirty="0">
              <a:latin typeface="Arial" panose="020B0604020202020204" pitchFamily="34" charset="0"/>
              <a:hlinkClick r:id="rId3"/>
            </a:endParaRPr>
          </a:p>
          <a:p>
            <a:r>
              <a:rPr lang="en-GB" sz="2200" dirty="0">
                <a:latin typeface="Arial" panose="020B0604020202020204" pitchFamily="34" charset="0"/>
              </a:rPr>
              <a:t>Zines are traditionally sold in “distros” – just search for “zine distro” and you will find loads, selling zines for a few pounds. Also take a look at Etsy!</a:t>
            </a:r>
          </a:p>
          <a:p>
            <a:r>
              <a:rPr lang="en-GB" sz="2200" dirty="0">
                <a:latin typeface="Arial" panose="020B0604020202020204" pitchFamily="34" charset="0"/>
                <a:hlinkClick r:id="rId3"/>
              </a:rPr>
              <a:t>UK and Ireland Zine libraries</a:t>
            </a:r>
            <a:endParaRPr lang="en-GB" sz="2200" dirty="0">
              <a:latin typeface="Arial" panose="020B0604020202020204" pitchFamily="34" charset="0"/>
            </a:endParaRPr>
          </a:p>
          <a:p>
            <a:pPr marL="0" indent="0">
              <a:buNone/>
            </a:pPr>
            <a:endParaRPr lang="en-GB" sz="2200" dirty="0"/>
          </a:p>
          <a:p>
            <a:endParaRPr lang="en-GB" sz="2200" dirty="0"/>
          </a:p>
        </p:txBody>
      </p:sp>
    </p:spTree>
    <p:extLst>
      <p:ext uri="{BB962C8B-B14F-4D97-AF65-F5344CB8AC3E}">
        <p14:creationId xmlns:p14="http://schemas.microsoft.com/office/powerpoint/2010/main" val="18119270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C0CADE7-C14D-491F-AE24-6076EEA9B16A}"/>
              </a:ext>
            </a:extLst>
          </p:cNvPr>
          <p:cNvSpPr>
            <a:spLocks noGrp="1"/>
          </p:cNvSpPr>
          <p:nvPr>
            <p:ph type="title"/>
          </p:nvPr>
        </p:nvSpPr>
        <p:spPr>
          <a:xfrm>
            <a:off x="5297762" y="329184"/>
            <a:ext cx="6251110" cy="1783080"/>
          </a:xfrm>
        </p:spPr>
        <p:txBody>
          <a:bodyPr anchor="b">
            <a:normAutofit/>
          </a:bodyPr>
          <a:lstStyle/>
          <a:p>
            <a:r>
              <a:rPr lang="en-GB" sz="4600"/>
              <a:t>Where to find electronic versions of zines</a:t>
            </a:r>
          </a:p>
        </p:txBody>
      </p:sp>
      <p:pic>
        <p:nvPicPr>
          <p:cNvPr id="7" name="Picture 6" descr="Book cover of &quot;Girl Zines: Making media, doing feminism&quot; by Alison Piepmeier with a foreword by Andi Zeisler.">
            <a:extLst>
              <a:ext uri="{FF2B5EF4-FFF2-40B4-BE49-F238E27FC236}">
                <a16:creationId xmlns:a16="http://schemas.microsoft.com/office/drawing/2014/main" id="{DDA88423-AAF0-4078-904D-0AEEB761D800}"/>
              </a:ext>
            </a:extLst>
          </p:cNvPr>
          <p:cNvPicPr>
            <a:picLocks noChangeAspect="1"/>
          </p:cNvPicPr>
          <p:nvPr/>
        </p:nvPicPr>
        <p:blipFill rotWithShape="1">
          <a:blip r:embed="rId3"/>
          <a:srcRect r="1" b="2447"/>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4"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D70C863-D0BE-447E-8AD9-39411A972717}"/>
              </a:ext>
            </a:extLst>
          </p:cNvPr>
          <p:cNvSpPr>
            <a:spLocks noGrp="1"/>
          </p:cNvSpPr>
          <p:nvPr>
            <p:ph idx="1"/>
          </p:nvPr>
        </p:nvSpPr>
        <p:spPr>
          <a:xfrm>
            <a:off x="5297762" y="2706624"/>
            <a:ext cx="6251110" cy="3483864"/>
          </a:xfrm>
        </p:spPr>
        <p:txBody>
          <a:bodyPr>
            <a:normAutofit/>
          </a:bodyPr>
          <a:lstStyle/>
          <a:p>
            <a:r>
              <a:rPr lang="en-GB" sz="2400" dirty="0">
                <a:effectLst/>
                <a:latin typeface="Arial" panose="020B0604020202020204" pitchFamily="34" charset="0"/>
                <a:cs typeface="Arial" panose="020B0604020202020204" pitchFamily="34" charset="0"/>
                <a:hlinkClick r:id="rId4"/>
              </a:rPr>
              <a:t>Queer Zine library</a:t>
            </a:r>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hlinkClick r:id="rId5"/>
              </a:rPr>
              <a:t>Barnard zines</a:t>
            </a:r>
            <a:endParaRPr lang="en-GB" sz="2400" dirty="0">
              <a:latin typeface="Arial" panose="020B0604020202020204" pitchFamily="34" charset="0"/>
              <a:cs typeface="Arial" panose="020B0604020202020204" pitchFamily="34" charset="0"/>
            </a:endParaRPr>
          </a:p>
          <a:p>
            <a:r>
              <a:rPr lang="en-GB" sz="2400" dirty="0">
                <a:effectLst/>
                <a:latin typeface="Arial" panose="020B0604020202020204" pitchFamily="34" charset="0"/>
                <a:cs typeface="Arial" panose="020B0604020202020204" pitchFamily="34" charset="0"/>
                <a:hlinkClick r:id="rId6"/>
              </a:rPr>
              <a:t>People of </a:t>
            </a:r>
            <a:r>
              <a:rPr lang="en-GB" sz="2400" dirty="0" err="1">
                <a:effectLst/>
                <a:latin typeface="Arial" panose="020B0604020202020204" pitchFamily="34" charset="0"/>
                <a:cs typeface="Arial" panose="020B0604020202020204" pitchFamily="34" charset="0"/>
                <a:hlinkClick r:id="rId6"/>
              </a:rPr>
              <a:t>Color</a:t>
            </a:r>
            <a:r>
              <a:rPr lang="en-GB" sz="2400" dirty="0">
                <a:effectLst/>
                <a:latin typeface="Arial" panose="020B0604020202020204" pitchFamily="34" charset="0"/>
                <a:cs typeface="Arial" panose="020B0604020202020204" pitchFamily="34" charset="0"/>
                <a:hlinkClick r:id="rId6"/>
              </a:rPr>
              <a:t> Zine Project</a:t>
            </a:r>
            <a:endParaRPr lang="en-GB" sz="2400" dirty="0">
              <a:effectLst/>
              <a:latin typeface="Arial" panose="020B0604020202020204" pitchFamily="34" charset="0"/>
              <a:cs typeface="Arial" panose="020B0604020202020204" pitchFamily="34" charset="0"/>
            </a:endParaRPr>
          </a:p>
          <a:p>
            <a:r>
              <a:rPr lang="en-GB" sz="2400" dirty="0" err="1">
                <a:effectLst/>
                <a:latin typeface="Arial" panose="020B0604020202020204" pitchFamily="34" charset="0"/>
                <a:cs typeface="Arial" panose="020B0604020202020204" pitchFamily="34" charset="0"/>
              </a:rPr>
              <a:t>Piepmeier</a:t>
            </a:r>
            <a:r>
              <a:rPr lang="en-GB" sz="2400" dirty="0">
                <a:effectLst/>
                <a:latin typeface="Arial" panose="020B0604020202020204" pitchFamily="34" charset="0"/>
                <a:cs typeface="Arial" panose="020B0604020202020204" pitchFamily="34" charset="0"/>
              </a:rPr>
              <a:t> (2009) – </a:t>
            </a:r>
            <a:r>
              <a:rPr lang="en-GB" sz="2400" dirty="0" err="1">
                <a:effectLst/>
                <a:latin typeface="Arial" panose="020B0604020202020204" pitchFamily="34" charset="0"/>
                <a:cs typeface="Arial" panose="020B0604020202020204" pitchFamily="34" charset="0"/>
              </a:rPr>
              <a:t>ebook</a:t>
            </a:r>
            <a:r>
              <a:rPr lang="en-GB" sz="2400" dirty="0">
                <a:effectLst/>
                <a:latin typeface="Arial" panose="020B0604020202020204" pitchFamily="34" charset="0"/>
                <a:cs typeface="Arial" panose="020B0604020202020204" pitchFamily="34" charset="0"/>
              </a:rPr>
              <a:t> covering lots of information and examples</a:t>
            </a:r>
          </a:p>
        </p:txBody>
      </p:sp>
    </p:spTree>
    <p:extLst>
      <p:ext uri="{BB962C8B-B14F-4D97-AF65-F5344CB8AC3E}">
        <p14:creationId xmlns:p14="http://schemas.microsoft.com/office/powerpoint/2010/main" val="34989334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CADE7-C14D-491F-AE24-6076EEA9B16A}"/>
              </a:ext>
            </a:extLst>
          </p:cNvPr>
          <p:cNvSpPr>
            <a:spLocks noGrp="1"/>
          </p:cNvSpPr>
          <p:nvPr>
            <p:ph type="title"/>
          </p:nvPr>
        </p:nvSpPr>
        <p:spPr>
          <a:xfrm>
            <a:off x="838200" y="18255"/>
            <a:ext cx="10515600" cy="1325563"/>
          </a:xfrm>
        </p:spPr>
        <p:txBody>
          <a:bodyPr/>
          <a:lstStyle/>
          <a:p>
            <a:r>
              <a:rPr lang="en-GB" dirty="0"/>
              <a:t>Bibliography</a:t>
            </a:r>
          </a:p>
        </p:txBody>
      </p:sp>
      <p:sp>
        <p:nvSpPr>
          <p:cNvPr id="3" name="Content Placeholder 2">
            <a:extLst>
              <a:ext uri="{FF2B5EF4-FFF2-40B4-BE49-F238E27FC236}">
                <a16:creationId xmlns:a16="http://schemas.microsoft.com/office/drawing/2014/main" id="{FD70C863-D0BE-447E-8AD9-39411A972717}"/>
              </a:ext>
            </a:extLst>
          </p:cNvPr>
          <p:cNvSpPr>
            <a:spLocks noGrp="1"/>
          </p:cNvSpPr>
          <p:nvPr>
            <p:ph idx="1"/>
          </p:nvPr>
        </p:nvSpPr>
        <p:spPr>
          <a:xfrm>
            <a:off x="235527" y="1130531"/>
            <a:ext cx="11720946" cy="5378335"/>
          </a:xfrm>
        </p:spPr>
        <p:txBody>
          <a:bodyPr>
            <a:noAutofit/>
          </a:bodyPr>
          <a:lstStyle/>
          <a:p>
            <a:pPr marL="0" indent="0">
              <a:lnSpc>
                <a:spcPct val="100000"/>
              </a:lnSpc>
              <a:spcBef>
                <a:spcPts val="600"/>
              </a:spcBef>
              <a:buNone/>
            </a:pPr>
            <a:r>
              <a:rPr lang="en-GB" sz="1400" dirty="0"/>
              <a:t>Bailey, C. (2017). </a:t>
            </a:r>
            <a:r>
              <a:rPr lang="en-GB" sz="1400" i="1" dirty="0"/>
              <a:t>Investigating the lived experience of an after-school Minecraft club.</a:t>
            </a:r>
            <a:r>
              <a:rPr lang="en-GB" sz="1400" dirty="0"/>
              <a:t> Doctoral dissertation, Sheffield Hallam University. Available at: </a:t>
            </a:r>
            <a:r>
              <a:rPr lang="en-GB" sz="1400" dirty="0">
                <a:hlinkClick r:id="rId3"/>
              </a:rPr>
              <a:t>http://shura.shu.ac.uk/15872/</a:t>
            </a:r>
            <a:r>
              <a:rPr lang="en-GB" sz="1400" dirty="0"/>
              <a:t> </a:t>
            </a:r>
          </a:p>
          <a:p>
            <a:pPr marL="0" indent="0">
              <a:lnSpc>
                <a:spcPct val="100000"/>
              </a:lnSpc>
              <a:spcBef>
                <a:spcPts val="600"/>
              </a:spcBef>
              <a:buNone/>
            </a:pPr>
            <a:r>
              <a:rPr lang="en-GB" sz="1400" dirty="0" err="1"/>
              <a:t>Creasap</a:t>
            </a:r>
            <a:r>
              <a:rPr lang="en-GB" sz="1400" dirty="0"/>
              <a:t>, K. (2014). Zine-making as feminist pedagogy. </a:t>
            </a:r>
            <a:r>
              <a:rPr lang="en-GB" sz="1400" i="1" dirty="0"/>
              <a:t>Feminist Teacher 24</a:t>
            </a:r>
            <a:r>
              <a:rPr lang="en-GB" sz="1400" dirty="0"/>
              <a:t>(3), pp. 155-168. Available at: </a:t>
            </a:r>
            <a:r>
              <a:rPr lang="en-GB" sz="1400" dirty="0">
                <a:hlinkClick r:id="rId4"/>
              </a:rPr>
              <a:t>https://www.jstor.org/stable/10.5406/femteacher.24.3.0155</a:t>
            </a:r>
            <a:r>
              <a:rPr lang="en-GB" sz="1400" dirty="0"/>
              <a:t> </a:t>
            </a:r>
          </a:p>
          <a:p>
            <a:pPr marL="0" indent="0">
              <a:lnSpc>
                <a:spcPct val="100000"/>
              </a:lnSpc>
              <a:spcBef>
                <a:spcPts val="600"/>
              </a:spcBef>
              <a:buNone/>
            </a:pPr>
            <a:r>
              <a:rPr lang="en-GB" sz="1400" dirty="0"/>
              <a:t>Eichhorn, K. (2013). </a:t>
            </a:r>
            <a:r>
              <a:rPr lang="en-GB" sz="1400" i="1" dirty="0"/>
              <a:t>The Archival Turn in Feminism: Outrage in Order</a:t>
            </a:r>
            <a:r>
              <a:rPr lang="en-GB" sz="1400" dirty="0"/>
              <a:t>. Temple University Press. </a:t>
            </a:r>
            <a:r>
              <a:rPr lang="en-GB" sz="1400" dirty="0">
                <a:hlinkClick r:id="rId5"/>
              </a:rPr>
              <a:t>http://www.jstor.org/stable/j.ctt14bsx7w</a:t>
            </a:r>
            <a:r>
              <a:rPr lang="en-GB" sz="1400" dirty="0"/>
              <a:t> </a:t>
            </a:r>
          </a:p>
          <a:p>
            <a:pPr marL="0" indent="0">
              <a:lnSpc>
                <a:spcPct val="100000"/>
              </a:lnSpc>
              <a:spcBef>
                <a:spcPts val="600"/>
              </a:spcBef>
              <a:buNone/>
            </a:pPr>
            <a:r>
              <a:rPr lang="en-GB" sz="1400" dirty="0" err="1"/>
              <a:t>Mintzer</a:t>
            </a:r>
            <a:r>
              <a:rPr lang="en-GB" sz="1400" dirty="0"/>
              <a:t>, H. (2013/4) </a:t>
            </a:r>
            <a:r>
              <a:rPr lang="en-GB" sz="1400" i="1" dirty="0"/>
              <a:t>Fangirl4Life:  Fandom, Feminism, &amp; the Fictional Girls Who Taught Me to Be Strong. </a:t>
            </a:r>
            <a:r>
              <a:rPr lang="en-GB" sz="1400" dirty="0"/>
              <a:t>[Self-published]. Available at: </a:t>
            </a:r>
            <a:r>
              <a:rPr lang="en-GB" sz="1400" dirty="0">
                <a:hlinkClick r:id="rId6"/>
              </a:rPr>
              <a:t>https://clio.columbia.edu/catalog/10985153</a:t>
            </a:r>
            <a:r>
              <a:rPr lang="en-GB" sz="1400" dirty="0"/>
              <a:t> </a:t>
            </a:r>
          </a:p>
          <a:p>
            <a:pPr marL="0" indent="0">
              <a:lnSpc>
                <a:spcPct val="100000"/>
              </a:lnSpc>
              <a:spcBef>
                <a:spcPts val="600"/>
              </a:spcBef>
              <a:buNone/>
            </a:pPr>
            <a:r>
              <a:rPr lang="en-GB" sz="1400" dirty="0"/>
              <a:t>Moore, A. (2021) </a:t>
            </a:r>
            <a:r>
              <a:rPr lang="en-GB" sz="1400" dirty="0" err="1"/>
              <a:t>Paychecks</a:t>
            </a:r>
            <a:r>
              <a:rPr lang="en-GB" sz="1400" dirty="0"/>
              <a:t>, Bills, and… ‘Zines? Exploring Financial Literacy and Systemic Poverty with Eighth Graders. In </a:t>
            </a:r>
            <a:r>
              <a:rPr lang="en-GB" sz="1400" i="1" dirty="0"/>
              <a:t>WOW Stories</a:t>
            </a:r>
            <a:r>
              <a:rPr lang="en-GB" sz="1400" dirty="0"/>
              <a:t>, 9(1), Available at: </a:t>
            </a:r>
            <a:r>
              <a:rPr lang="en-GB" sz="1400" dirty="0">
                <a:hlinkClick r:id="rId7"/>
              </a:rPr>
              <a:t>https://wowlit.org/on-line-publications/stories/volume-ix-issue-1/5/</a:t>
            </a:r>
            <a:r>
              <a:rPr lang="en-GB" sz="1400" dirty="0"/>
              <a:t> </a:t>
            </a:r>
          </a:p>
          <a:p>
            <a:pPr marL="0" indent="0">
              <a:lnSpc>
                <a:spcPct val="100000"/>
              </a:lnSpc>
              <a:spcBef>
                <a:spcPts val="600"/>
              </a:spcBef>
              <a:buNone/>
            </a:pPr>
            <a:r>
              <a:rPr lang="en-GB" sz="1400" dirty="0"/>
              <a:t>Nguyen, M. (2012) Riot </a:t>
            </a:r>
            <a:r>
              <a:rPr lang="en-GB" sz="1400" dirty="0" err="1"/>
              <a:t>Grrrl</a:t>
            </a:r>
            <a:r>
              <a:rPr lang="en-GB" sz="1400" dirty="0"/>
              <a:t>, Race, and Revival, </a:t>
            </a:r>
            <a:r>
              <a:rPr lang="en-GB" sz="1400" i="1" dirty="0"/>
              <a:t>Women &amp; Performance: a journal of feminist theory</a:t>
            </a:r>
            <a:r>
              <a:rPr lang="en-GB" sz="1400" dirty="0"/>
              <a:t>, 22:2-3, 173-196, DOI: </a:t>
            </a:r>
            <a:r>
              <a:rPr lang="en-GB" sz="1400" dirty="0">
                <a:hlinkClick r:id="rId8"/>
              </a:rPr>
              <a:t>10.1080/0740770X.2012.721082</a:t>
            </a:r>
            <a:r>
              <a:rPr lang="en-GB" sz="1400" dirty="0"/>
              <a:t> </a:t>
            </a:r>
          </a:p>
          <a:p>
            <a:pPr marL="0" indent="0">
              <a:lnSpc>
                <a:spcPct val="100000"/>
              </a:lnSpc>
              <a:spcBef>
                <a:spcPts val="600"/>
              </a:spcBef>
              <a:buNone/>
            </a:pPr>
            <a:r>
              <a:rPr lang="en-GB" sz="1400" dirty="0" err="1"/>
              <a:t>Oslund</a:t>
            </a:r>
            <a:r>
              <a:rPr lang="en-GB" sz="1400" dirty="0"/>
              <a:t>, J. &amp; Barton, J. (2017). Creating Zines: Supporting Powerful Math Identities. </a:t>
            </a:r>
            <a:r>
              <a:rPr lang="en-GB" sz="1400" i="1" dirty="0"/>
              <a:t>Mathematics Teaching in the Middle School</a:t>
            </a:r>
            <a:r>
              <a:rPr lang="en-GB" sz="1400" dirty="0"/>
              <a:t>, </a:t>
            </a:r>
            <a:r>
              <a:rPr lang="en-GB" sz="1400" i="1" dirty="0"/>
              <a:t>23</a:t>
            </a:r>
            <a:r>
              <a:rPr lang="en-GB" sz="1400" dirty="0"/>
              <a:t>(1), 20–28. </a:t>
            </a:r>
            <a:r>
              <a:rPr lang="en-GB" sz="1400" dirty="0">
                <a:hlinkClick r:id="rId9"/>
              </a:rPr>
              <a:t>https://doi.org/10.5951/mathteacmiddscho.23.1.0020</a:t>
            </a:r>
            <a:r>
              <a:rPr lang="en-GB" sz="1400" dirty="0"/>
              <a:t> </a:t>
            </a:r>
          </a:p>
          <a:p>
            <a:pPr marL="0" indent="0">
              <a:lnSpc>
                <a:spcPct val="100000"/>
              </a:lnSpc>
              <a:spcBef>
                <a:spcPts val="600"/>
              </a:spcBef>
              <a:buNone/>
            </a:pPr>
            <a:r>
              <a:rPr lang="en-GB" sz="1400" dirty="0" err="1">
                <a:effectLst/>
              </a:rPr>
              <a:t>Piepmeier</a:t>
            </a:r>
            <a:r>
              <a:rPr lang="en-GB" sz="1400" dirty="0">
                <a:effectLst/>
              </a:rPr>
              <a:t>, A. (2009). </a:t>
            </a:r>
            <a:r>
              <a:rPr lang="en-GB" sz="1400" i="1" dirty="0">
                <a:effectLst/>
              </a:rPr>
              <a:t>Girl zines: Making media, </a:t>
            </a:r>
            <a:r>
              <a:rPr lang="en-GB" sz="1400" i="1" dirty="0"/>
              <a:t>d</a:t>
            </a:r>
            <a:r>
              <a:rPr lang="en-GB" sz="1400" i="1" dirty="0">
                <a:effectLst/>
              </a:rPr>
              <a:t>oing </a:t>
            </a:r>
            <a:r>
              <a:rPr lang="en-GB" sz="1400" i="1" dirty="0"/>
              <a:t>f</a:t>
            </a:r>
            <a:r>
              <a:rPr lang="en-GB" sz="1400" i="1" dirty="0">
                <a:effectLst/>
              </a:rPr>
              <a:t>eminism. </a:t>
            </a:r>
            <a:r>
              <a:rPr lang="en-GB" sz="1400" dirty="0">
                <a:effectLst/>
              </a:rPr>
              <a:t>New York: NYU Press. Available at: </a:t>
            </a:r>
            <a:r>
              <a:rPr lang="en-GB" sz="1400" dirty="0">
                <a:effectLst/>
                <a:hlinkClick r:id="rId10"/>
              </a:rPr>
              <a:t>https://ebookcentral-proquest-com.yorksj.idm.oclc.org/lib/yorksj/detail.action?docID</a:t>
            </a:r>
            <a:r>
              <a:rPr lang="en-GB" sz="1400">
                <a:effectLst/>
                <a:hlinkClick r:id="rId10"/>
              </a:rPr>
              <a:t>=865810</a:t>
            </a:r>
            <a:r>
              <a:rPr lang="en-GB" sz="1400">
                <a:effectLst/>
              </a:rPr>
              <a:t> </a:t>
            </a:r>
            <a:endParaRPr lang="en-GB" sz="1400" dirty="0">
              <a:effectLst/>
            </a:endParaRPr>
          </a:p>
          <a:p>
            <a:pPr marL="0" indent="0">
              <a:lnSpc>
                <a:spcPct val="100000"/>
              </a:lnSpc>
              <a:spcBef>
                <a:spcPts val="600"/>
              </a:spcBef>
              <a:buNone/>
            </a:pPr>
            <a:r>
              <a:rPr lang="en-GB" sz="1400" dirty="0" err="1"/>
              <a:t>Radway</a:t>
            </a:r>
            <a:r>
              <a:rPr lang="en-GB" sz="1400" dirty="0"/>
              <a:t>, J. (2012) ‘Zines Then and Now: What Are They? What Do You Do with Them? How Do They Work?’, in Lang, A. (ed.) </a:t>
            </a:r>
            <a:r>
              <a:rPr lang="en-GB" sz="1400" i="1" dirty="0"/>
              <a:t>From Codex to Hypertext: Reading at the Turn of the Twenty-First Century</a:t>
            </a:r>
            <a:r>
              <a:rPr lang="en-GB" sz="1400" dirty="0"/>
              <a:t>. Amherst, MA: University of Massachusetts Press, pp. 27–47. Available at: </a:t>
            </a:r>
            <a:r>
              <a:rPr lang="en-GB" sz="1400" dirty="0">
                <a:hlinkClick r:id="rId11"/>
              </a:rPr>
              <a:t>https://search-ebscohost-com.yorksj.idm.oclc.org/login.aspx?direct=true&amp;db=mzh&amp;AN=2014025782&amp;site=eds-live&amp;scope=site</a:t>
            </a:r>
            <a:r>
              <a:rPr lang="en-GB" sz="1400" dirty="0"/>
              <a:t> </a:t>
            </a:r>
            <a:endParaRPr lang="en-GB" sz="1400" dirty="0">
              <a:effectLst/>
            </a:endParaRPr>
          </a:p>
          <a:p>
            <a:pPr marL="0" indent="0">
              <a:lnSpc>
                <a:spcPct val="100000"/>
              </a:lnSpc>
              <a:spcBef>
                <a:spcPts val="600"/>
              </a:spcBef>
              <a:buNone/>
            </a:pPr>
            <a:r>
              <a:rPr lang="en-GB" sz="1400" dirty="0" err="1"/>
              <a:t>Radway</a:t>
            </a:r>
            <a:r>
              <a:rPr lang="en-GB" sz="1400" dirty="0"/>
              <a:t>, J. (2016) Girl Zine Networks, Underground Itineraries, and Riot </a:t>
            </a:r>
            <a:r>
              <a:rPr lang="en-GB" sz="1400" dirty="0" err="1"/>
              <a:t>Grrrl</a:t>
            </a:r>
            <a:r>
              <a:rPr lang="en-GB" sz="1400" dirty="0"/>
              <a:t> History: Making Sense of the Struggle for New Social Forms in the 1990s and Beyond’, </a:t>
            </a:r>
            <a:r>
              <a:rPr lang="en-GB" sz="1400" i="1" dirty="0"/>
              <a:t>Journal of American Studies</a:t>
            </a:r>
            <a:r>
              <a:rPr lang="en-GB" sz="1400" dirty="0"/>
              <a:t>, 50(1), pp. 1–31. </a:t>
            </a:r>
            <a:r>
              <a:rPr lang="en-GB" sz="1400" dirty="0" err="1"/>
              <a:t>doi</a:t>
            </a:r>
            <a:r>
              <a:rPr lang="en-GB" sz="1400" dirty="0"/>
              <a:t>: 10.1017/S0021875815002625.</a:t>
            </a:r>
            <a:endParaRPr lang="en-GB" sz="1400" dirty="0">
              <a:effectLst/>
            </a:endParaRPr>
          </a:p>
          <a:p>
            <a:pPr marL="0" indent="0">
              <a:lnSpc>
                <a:spcPct val="100000"/>
              </a:lnSpc>
              <a:spcBef>
                <a:spcPts val="600"/>
              </a:spcBef>
              <a:buNone/>
            </a:pPr>
            <a:r>
              <a:rPr lang="en-GB" sz="1400" dirty="0" err="1"/>
              <a:t>Zobl</a:t>
            </a:r>
            <a:r>
              <a:rPr lang="en-GB" sz="1400" dirty="0"/>
              <a:t>, E. (2014). From DIY to Collaborative Fields of Experimentation: Feminist Media and Cultural Production. In E. </a:t>
            </a:r>
            <a:r>
              <a:rPr lang="en-GB" sz="1400" dirty="0" err="1"/>
              <a:t>Zobl</a:t>
            </a:r>
            <a:r>
              <a:rPr lang="en-GB" sz="1400" dirty="0"/>
              <a:t> and R. </a:t>
            </a:r>
            <a:r>
              <a:rPr lang="en-GB" sz="1400" dirty="0" err="1"/>
              <a:t>Drüeke</a:t>
            </a:r>
            <a:r>
              <a:rPr lang="en-GB" sz="1400" dirty="0"/>
              <a:t> </a:t>
            </a:r>
            <a:r>
              <a:rPr lang="en-GB" sz="1400" i="1" dirty="0"/>
              <a:t>Feminist Media : Participatory Spaces, Networks and Cultural Citizenship</a:t>
            </a:r>
            <a:r>
              <a:rPr lang="en-GB" sz="1400" dirty="0"/>
              <a:t>. Bielefeld: transcript Verlag, pp. 265-269. Available at: </a:t>
            </a:r>
            <a:r>
              <a:rPr lang="en-GB" sz="1400" dirty="0">
                <a:hlinkClick r:id="rId12"/>
              </a:rPr>
              <a:t>https://search-ebscohost-com.yorksj.idm.oclc.org/login.aspx?direct=true&amp;db=nlebk&amp;AN=884171&amp;site=eds-live&amp;scope=site</a:t>
            </a:r>
            <a:r>
              <a:rPr lang="en-GB" sz="1400" dirty="0"/>
              <a:t> </a:t>
            </a:r>
          </a:p>
        </p:txBody>
      </p:sp>
    </p:spTree>
    <p:extLst>
      <p:ext uri="{BB962C8B-B14F-4D97-AF65-F5344CB8AC3E}">
        <p14:creationId xmlns:p14="http://schemas.microsoft.com/office/powerpoint/2010/main" val="24432932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CADE7-C14D-491F-AE24-6076EEA9B16A}"/>
              </a:ext>
            </a:extLst>
          </p:cNvPr>
          <p:cNvSpPr>
            <a:spLocks noGrp="1"/>
          </p:cNvSpPr>
          <p:nvPr>
            <p:ph type="title"/>
          </p:nvPr>
        </p:nvSpPr>
        <p:spPr>
          <a:xfrm>
            <a:off x="838200" y="340186"/>
            <a:ext cx="10515600" cy="1325563"/>
          </a:xfrm>
        </p:spPr>
        <p:txBody>
          <a:bodyPr/>
          <a:lstStyle/>
          <a:p>
            <a:r>
              <a:rPr lang="en-GB" dirty="0"/>
              <a:t>Images </a:t>
            </a:r>
          </a:p>
        </p:txBody>
      </p:sp>
      <p:sp>
        <p:nvSpPr>
          <p:cNvPr id="3" name="Content Placeholder 2">
            <a:extLst>
              <a:ext uri="{FF2B5EF4-FFF2-40B4-BE49-F238E27FC236}">
                <a16:creationId xmlns:a16="http://schemas.microsoft.com/office/drawing/2014/main" id="{FD70C863-D0BE-447E-8AD9-39411A972717}"/>
              </a:ext>
            </a:extLst>
          </p:cNvPr>
          <p:cNvSpPr>
            <a:spLocks noGrp="1"/>
          </p:cNvSpPr>
          <p:nvPr>
            <p:ph idx="1"/>
          </p:nvPr>
        </p:nvSpPr>
        <p:spPr/>
        <p:txBody>
          <a:bodyPr>
            <a:normAutofit fontScale="77500" lnSpcReduction="20000"/>
          </a:bodyPr>
          <a:lstStyle/>
          <a:p>
            <a:pPr marL="0" indent="0">
              <a:buNone/>
            </a:pPr>
            <a:r>
              <a:rPr lang="en-GB" dirty="0"/>
              <a:t>[anon] (1975) La Raza: News &amp; political thought of the Chicano struggle, 2(6). Los Angeles: [self-published] </a:t>
            </a:r>
          </a:p>
          <a:p>
            <a:pPr marL="0" indent="0">
              <a:buNone/>
            </a:pPr>
            <a:r>
              <a:rPr lang="en-GB" dirty="0"/>
              <a:t>Bailey, C. (2017). </a:t>
            </a:r>
            <a:r>
              <a:rPr lang="en-GB" i="1" dirty="0"/>
              <a:t>Investigating the lived experience of an after-school Minecraft club. </a:t>
            </a:r>
            <a:r>
              <a:rPr lang="en-GB" dirty="0"/>
              <a:t>[Cartoon] In </a:t>
            </a:r>
            <a:r>
              <a:rPr lang="en-GB" i="1" dirty="0"/>
              <a:t>Investigating the lived experience of an after-school Minecraft club.</a:t>
            </a:r>
            <a:r>
              <a:rPr lang="en-GB" dirty="0"/>
              <a:t> Doctoral dissertation, Sheffield Hallam University. Available at: </a:t>
            </a:r>
            <a:r>
              <a:rPr lang="en-GB" dirty="0">
                <a:hlinkClick r:id="rId3"/>
              </a:rPr>
              <a:t>http://shura.shu.ac.uk/15872/</a:t>
            </a:r>
            <a:endParaRPr lang="en-GB" dirty="0"/>
          </a:p>
          <a:p>
            <a:pPr marL="0" indent="0">
              <a:buNone/>
            </a:pPr>
            <a:r>
              <a:rPr lang="en-GB" dirty="0" err="1"/>
              <a:t>Eyink</a:t>
            </a:r>
            <a:r>
              <a:rPr lang="en-GB" dirty="0"/>
              <a:t>, L. (2012) </a:t>
            </a:r>
            <a:r>
              <a:rPr lang="en-GB" i="1" dirty="0"/>
              <a:t>SF punk zines at </a:t>
            </a:r>
            <a:r>
              <a:rPr lang="en-GB" i="1" dirty="0" err="1"/>
              <a:t>Prelinger</a:t>
            </a:r>
            <a:r>
              <a:rPr lang="en-GB" i="1" dirty="0"/>
              <a:t> Library</a:t>
            </a:r>
            <a:r>
              <a:rPr lang="en-GB" dirty="0"/>
              <a:t>. Available at: </a:t>
            </a:r>
            <a:r>
              <a:rPr lang="en-GB" dirty="0">
                <a:hlinkClick r:id="rId4"/>
              </a:rPr>
              <a:t>https://commons.wikimedia.org/wiki/File:SF_punk_zines_at_Prelinger_Library.jpg</a:t>
            </a:r>
            <a:r>
              <a:rPr lang="en-GB" dirty="0"/>
              <a:t> </a:t>
            </a:r>
          </a:p>
          <a:p>
            <a:pPr marL="0" indent="0">
              <a:buNone/>
            </a:pPr>
            <a:r>
              <a:rPr lang="en-GB" dirty="0" err="1"/>
              <a:t>Mcld</a:t>
            </a:r>
            <a:r>
              <a:rPr lang="en-GB" dirty="0"/>
              <a:t> (2007) </a:t>
            </a:r>
            <a:r>
              <a:rPr lang="en-GB" i="1" dirty="0"/>
              <a:t>Look: Some zines</a:t>
            </a:r>
            <a:r>
              <a:rPr lang="en-GB" dirty="0"/>
              <a:t>. Available at: </a:t>
            </a:r>
            <a:r>
              <a:rPr lang="en-GB" dirty="0">
                <a:hlinkClick r:id="rId5"/>
              </a:rPr>
              <a:t>https://commons.wikimedia.org/wiki/File:Zines-fromlondonsymp07.jpg</a:t>
            </a:r>
            <a:r>
              <a:rPr lang="en-GB" dirty="0"/>
              <a:t> </a:t>
            </a:r>
          </a:p>
          <a:p>
            <a:pPr marL="0" indent="0">
              <a:buNone/>
            </a:pPr>
            <a:r>
              <a:rPr lang="en-GB" dirty="0"/>
              <a:t>@adisorderedmind_zines (2019) </a:t>
            </a:r>
            <a:r>
              <a:rPr lang="en-GB" i="1" dirty="0"/>
              <a:t>Missionaries and Jews in Victorian London</a:t>
            </a:r>
            <a:r>
              <a:rPr lang="en-GB" dirty="0"/>
              <a:t>. Available at: </a:t>
            </a:r>
            <a:r>
              <a:rPr lang="en-GB" dirty="0">
                <a:hlinkClick r:id="rId6"/>
              </a:rPr>
              <a:t>https://phdzines.files.wordpress.com/2019/11/phd_thesis_zine-1.pdf</a:t>
            </a:r>
            <a:r>
              <a:rPr lang="en-GB" dirty="0"/>
              <a:t> </a:t>
            </a:r>
          </a:p>
          <a:p>
            <a:pPr marL="0" indent="0">
              <a:buNone/>
            </a:pPr>
            <a:r>
              <a:rPr lang="en-GB" dirty="0"/>
              <a:t> </a:t>
            </a:r>
          </a:p>
          <a:p>
            <a:pPr marL="0" indent="0">
              <a:buNone/>
            </a:pPr>
            <a:r>
              <a:rPr lang="en-GB" dirty="0"/>
              <a:t> </a:t>
            </a:r>
          </a:p>
          <a:p>
            <a:endParaRPr lang="en-GB" dirty="0"/>
          </a:p>
        </p:txBody>
      </p:sp>
    </p:spTree>
    <p:extLst>
      <p:ext uri="{BB962C8B-B14F-4D97-AF65-F5344CB8AC3E}">
        <p14:creationId xmlns:p14="http://schemas.microsoft.com/office/powerpoint/2010/main" val="30937349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CADE7-C14D-491F-AE24-6076EEA9B16A}"/>
              </a:ext>
            </a:extLst>
          </p:cNvPr>
          <p:cNvSpPr>
            <a:spLocks noGrp="1"/>
          </p:cNvSpPr>
          <p:nvPr>
            <p:ph type="title"/>
          </p:nvPr>
        </p:nvSpPr>
        <p:spPr>
          <a:xfrm>
            <a:off x="838200" y="340186"/>
            <a:ext cx="10515600" cy="1325563"/>
          </a:xfrm>
        </p:spPr>
        <p:txBody>
          <a:bodyPr/>
          <a:lstStyle/>
          <a:p>
            <a:r>
              <a:rPr lang="en-GB" dirty="0"/>
              <a:t>Further reading</a:t>
            </a:r>
          </a:p>
        </p:txBody>
      </p:sp>
      <p:sp>
        <p:nvSpPr>
          <p:cNvPr id="3" name="Content Placeholder 2">
            <a:extLst>
              <a:ext uri="{FF2B5EF4-FFF2-40B4-BE49-F238E27FC236}">
                <a16:creationId xmlns:a16="http://schemas.microsoft.com/office/drawing/2014/main" id="{FD70C863-D0BE-447E-8AD9-39411A972717}"/>
              </a:ext>
            </a:extLst>
          </p:cNvPr>
          <p:cNvSpPr>
            <a:spLocks noGrp="1"/>
          </p:cNvSpPr>
          <p:nvPr>
            <p:ph idx="1"/>
          </p:nvPr>
        </p:nvSpPr>
        <p:spPr/>
        <p:txBody>
          <a:bodyPr>
            <a:normAutofit fontScale="70000" lnSpcReduction="20000"/>
          </a:bodyPr>
          <a:lstStyle/>
          <a:p>
            <a:r>
              <a:rPr lang="en-GB" dirty="0"/>
              <a:t>Burkholder, C., Hamill, K. and Thorpe, A. (2021) ‘Zine Production with Queer Youth and Pre-Service Teachers in New Brunswick, Canada: Exploring Connections, Divergences, and Visual Practices’, </a:t>
            </a:r>
            <a:r>
              <a:rPr lang="en-GB" i="1" dirty="0"/>
              <a:t>Canadian Journal of Education</a:t>
            </a:r>
            <a:r>
              <a:rPr lang="en-GB" dirty="0"/>
              <a:t>, 44(1), pp. 89–115. </a:t>
            </a:r>
            <a:r>
              <a:rPr lang="en-GB" dirty="0" err="1"/>
              <a:t>doi</a:t>
            </a:r>
            <a:r>
              <a:rPr lang="en-GB" dirty="0"/>
              <a:t>: 10.53967/cje-rce.v44i1.4535 </a:t>
            </a:r>
          </a:p>
          <a:p>
            <a:r>
              <a:rPr lang="en-GB" dirty="0"/>
              <a:t>Harris, A. (2003) ‘</a:t>
            </a:r>
            <a:r>
              <a:rPr lang="en-GB" dirty="0" err="1"/>
              <a:t>gURL</a:t>
            </a:r>
            <a:r>
              <a:rPr lang="en-GB" dirty="0"/>
              <a:t> Scenes and </a:t>
            </a:r>
            <a:r>
              <a:rPr lang="en-GB" dirty="0" err="1"/>
              <a:t>Grrrl</a:t>
            </a:r>
            <a:r>
              <a:rPr lang="en-GB" dirty="0"/>
              <a:t> Zines: The Regulation and Resistance of Girls in Late Modernity’, </a:t>
            </a:r>
            <a:r>
              <a:rPr lang="en-GB" i="1" dirty="0"/>
              <a:t>Feminist Review</a:t>
            </a:r>
            <a:r>
              <a:rPr lang="en-GB" dirty="0"/>
              <a:t>, (75), pp. 38–56. Available at: </a:t>
            </a:r>
            <a:r>
              <a:rPr lang="en-GB" dirty="0">
                <a:hlinkClick r:id="rId2"/>
              </a:rPr>
              <a:t>https://search-ebscohost-com.yorksj.idm.oclc.org/login.aspx?direct=true&amp;db=edsjsr&amp;AN=edsjsr.1395861&amp;site=eds-live&amp;scope=site</a:t>
            </a:r>
            <a:r>
              <a:rPr lang="en-GB" dirty="0"/>
              <a:t> </a:t>
            </a:r>
          </a:p>
          <a:p>
            <a:r>
              <a:rPr lang="en-GB" dirty="0"/>
              <a:t>Hart-Mann, J., &amp; </a:t>
            </a:r>
            <a:r>
              <a:rPr lang="en-GB" dirty="0" err="1"/>
              <a:t>Canalos</a:t>
            </a:r>
            <a:r>
              <a:rPr lang="en-GB" dirty="0"/>
              <a:t>, A. (2020). Creating social change through art: The greater Chaco art zines. </a:t>
            </a:r>
            <a:r>
              <a:rPr lang="en-GB" i="1" dirty="0"/>
              <a:t>Natural Resources Journal</a:t>
            </a:r>
            <a:r>
              <a:rPr lang="en-GB" dirty="0"/>
              <a:t>, </a:t>
            </a:r>
            <a:r>
              <a:rPr lang="en-GB" i="1" dirty="0"/>
              <a:t>60</a:t>
            </a:r>
            <a:r>
              <a:rPr lang="en-GB" dirty="0"/>
              <a:t>(2), 305–332. Available at: </a:t>
            </a:r>
            <a:r>
              <a:rPr lang="en-GB" dirty="0">
                <a:hlinkClick r:id="rId3"/>
              </a:rPr>
              <a:t>https://www.jstor.org/stable/26975598</a:t>
            </a:r>
            <a:r>
              <a:rPr lang="en-GB" dirty="0"/>
              <a:t> </a:t>
            </a:r>
          </a:p>
          <a:p>
            <a:r>
              <a:rPr lang="en-GB" dirty="0" err="1"/>
              <a:t>Piepmeier</a:t>
            </a:r>
            <a:r>
              <a:rPr lang="en-GB" dirty="0"/>
              <a:t>, A. (2014) "Pedagogy of Hope: Feminist Zines“, in </a:t>
            </a:r>
            <a:r>
              <a:rPr lang="en-GB" dirty="0" err="1"/>
              <a:t>Zobl</a:t>
            </a:r>
            <a:r>
              <a:rPr lang="en-GB" dirty="0"/>
              <a:t>, E. and </a:t>
            </a:r>
            <a:r>
              <a:rPr lang="en-GB" dirty="0" err="1"/>
              <a:t>Drüeke</a:t>
            </a:r>
            <a:r>
              <a:rPr lang="en-GB" dirty="0"/>
              <a:t>, R. </a:t>
            </a:r>
            <a:r>
              <a:rPr lang="en-GB" i="1" dirty="0"/>
              <a:t>Feminist Media: Participatory Spaces, Networks and Cultural Citizenship</a:t>
            </a:r>
            <a:r>
              <a:rPr lang="en-GB" dirty="0"/>
              <a:t>, Bielefeld: transcript Verlag, pp. 250-264. Available at: </a:t>
            </a:r>
            <a:r>
              <a:rPr lang="en-GB" dirty="0">
                <a:hlinkClick r:id="rId4"/>
              </a:rPr>
              <a:t>https://doi.org/10.1515/transcript.9783839421574.250 </a:t>
            </a:r>
            <a:endParaRPr lang="en-GB" dirty="0"/>
          </a:p>
          <a:p>
            <a:r>
              <a:rPr lang="en-GB" dirty="0" err="1"/>
              <a:t>Triggs</a:t>
            </a:r>
            <a:r>
              <a:rPr lang="en-GB" dirty="0"/>
              <a:t>, T. (2010) </a:t>
            </a:r>
            <a:r>
              <a:rPr lang="en-GB" i="1" dirty="0"/>
              <a:t>Fanzines. </a:t>
            </a:r>
            <a:r>
              <a:rPr lang="en-GB" dirty="0"/>
              <a:t>London: Thames &amp; Hudson.</a:t>
            </a:r>
            <a:endParaRPr lang="en-GB" i="1" dirty="0"/>
          </a:p>
          <a:p>
            <a:pPr marL="0" indent="0">
              <a:buNone/>
            </a:pPr>
            <a:r>
              <a:rPr lang="en-GB" dirty="0"/>
              <a:t> </a:t>
            </a:r>
          </a:p>
          <a:p>
            <a:pPr marL="0" indent="0">
              <a:buNone/>
            </a:pPr>
            <a:r>
              <a:rPr lang="en-GB" dirty="0"/>
              <a:t> </a:t>
            </a:r>
          </a:p>
          <a:p>
            <a:endParaRPr lang="en-GB" dirty="0"/>
          </a:p>
        </p:txBody>
      </p:sp>
    </p:spTree>
    <p:extLst>
      <p:ext uri="{BB962C8B-B14F-4D97-AF65-F5344CB8AC3E}">
        <p14:creationId xmlns:p14="http://schemas.microsoft.com/office/powerpoint/2010/main" val="5970550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90BCD9-B127-4DA4-9CDA-5EA918EA0945}"/>
              </a:ext>
            </a:extLst>
          </p:cNvPr>
          <p:cNvSpPr>
            <a:spLocks noGrp="1"/>
          </p:cNvSpPr>
          <p:nvPr>
            <p:ph type="title"/>
          </p:nvPr>
        </p:nvSpPr>
        <p:spPr>
          <a:xfrm>
            <a:off x="630936" y="639520"/>
            <a:ext cx="3429000" cy="1719072"/>
          </a:xfrm>
        </p:spPr>
        <p:txBody>
          <a:bodyPr anchor="b">
            <a:normAutofit/>
          </a:bodyPr>
          <a:lstStyle/>
          <a:p>
            <a:r>
              <a:rPr lang="en-GB" sz="5000"/>
              <a:t>How are they made?</a:t>
            </a:r>
          </a:p>
        </p:txBody>
      </p:sp>
      <p:sp>
        <p:nvSpPr>
          <p:cNvPr id="12"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26261C2-59EC-47A0-BC35-6E85F9997E89}"/>
              </a:ext>
            </a:extLst>
          </p:cNvPr>
          <p:cNvSpPr>
            <a:spLocks noGrp="1"/>
          </p:cNvSpPr>
          <p:nvPr>
            <p:ph idx="1"/>
          </p:nvPr>
        </p:nvSpPr>
        <p:spPr>
          <a:xfrm>
            <a:off x="630936" y="2807208"/>
            <a:ext cx="3429000" cy="3410712"/>
          </a:xfrm>
        </p:spPr>
        <p:txBody>
          <a:bodyPr anchor="t">
            <a:normAutofit/>
          </a:bodyPr>
          <a:lstStyle/>
          <a:p>
            <a:r>
              <a:rPr lang="en-GB" sz="2200"/>
              <a:t>Electronically or by hand.</a:t>
            </a:r>
          </a:p>
          <a:p>
            <a:r>
              <a:rPr lang="en-GB" sz="2200"/>
              <a:t>You can choose either for your assignment.</a:t>
            </a:r>
          </a:p>
          <a:p>
            <a:r>
              <a:rPr lang="en-GB" sz="2200"/>
              <a:t>You will have further information on how to create a zine electronically later in the semester.</a:t>
            </a:r>
          </a:p>
        </p:txBody>
      </p:sp>
      <p:pic>
        <p:nvPicPr>
          <p:cNvPr id="5" name="Picture 4" descr="1. Fold any size paper into eighths. 2. Cut along the horizontal center fold line to that the paper appears as shown. (This is most easily accomplished by folding the paper along the center vertical fold, cutting the horizontal fold to the next vertical fold.) 3. Fold paper in half along the horizontal line. Open the cut sections so as to push the vertical center fols away from each other and to push the far right and far left sections together. 4. Pinch or rub the folds to make them sharp and to allow the booklet to lie flat.">
            <a:extLst>
              <a:ext uri="{FF2B5EF4-FFF2-40B4-BE49-F238E27FC236}">
                <a16:creationId xmlns:a16="http://schemas.microsoft.com/office/drawing/2014/main" id="{65C6AD19-E4BF-49ED-B7FE-0D63F1CF7DE9}"/>
              </a:ext>
            </a:extLst>
          </p:cNvPr>
          <p:cNvPicPr>
            <a:picLocks noChangeAspect="1"/>
          </p:cNvPicPr>
          <p:nvPr/>
        </p:nvPicPr>
        <p:blipFill>
          <a:blip r:embed="rId3"/>
          <a:stretch>
            <a:fillRect/>
          </a:stretch>
        </p:blipFill>
        <p:spPr>
          <a:xfrm>
            <a:off x="4891262" y="640080"/>
            <a:ext cx="6429787" cy="5577840"/>
          </a:xfrm>
          <a:prstGeom prst="rect">
            <a:avLst/>
          </a:prstGeom>
        </p:spPr>
      </p:pic>
      <p:sp>
        <p:nvSpPr>
          <p:cNvPr id="9" name="TextBox 8">
            <a:extLst>
              <a:ext uri="{FF2B5EF4-FFF2-40B4-BE49-F238E27FC236}">
                <a16:creationId xmlns:a16="http://schemas.microsoft.com/office/drawing/2014/main" id="{659BE838-5A8D-49DF-809D-BF521F10139E}"/>
              </a:ext>
            </a:extLst>
          </p:cNvPr>
          <p:cNvSpPr txBox="1"/>
          <p:nvPr/>
        </p:nvSpPr>
        <p:spPr>
          <a:xfrm>
            <a:off x="4891262" y="6211669"/>
            <a:ext cx="7300738" cy="646331"/>
          </a:xfrm>
          <a:prstGeom prst="rect">
            <a:avLst/>
          </a:prstGeom>
          <a:noFill/>
        </p:spPr>
        <p:txBody>
          <a:bodyPr wrap="square">
            <a:spAutoFit/>
          </a:bodyPr>
          <a:lstStyle/>
          <a:p>
            <a:r>
              <a:rPr lang="en-GB" i="1" dirty="0"/>
              <a:t>Students are shown how to make a zine from one piece of paper </a:t>
            </a:r>
            <a:r>
              <a:rPr lang="en-GB" dirty="0"/>
              <a:t>(</a:t>
            </a:r>
            <a:r>
              <a:rPr lang="en-GB" dirty="0" err="1"/>
              <a:t>Oslund</a:t>
            </a:r>
            <a:r>
              <a:rPr lang="en-GB" dirty="0"/>
              <a:t> &amp; Barton, 2017, p. 23). </a:t>
            </a:r>
          </a:p>
        </p:txBody>
      </p:sp>
    </p:spTree>
    <p:extLst>
      <p:ext uri="{BB962C8B-B14F-4D97-AF65-F5344CB8AC3E}">
        <p14:creationId xmlns:p14="http://schemas.microsoft.com/office/powerpoint/2010/main" val="15028405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E02BE5E-76B8-46FB-B994-B1BA9A71EE25}"/>
              </a:ext>
            </a:extLst>
          </p:cNvPr>
          <p:cNvSpPr>
            <a:spLocks noGrp="1"/>
          </p:cNvSpPr>
          <p:nvPr>
            <p:ph type="title"/>
          </p:nvPr>
        </p:nvSpPr>
        <p:spPr>
          <a:xfrm>
            <a:off x="838200" y="365125"/>
            <a:ext cx="10515600" cy="1325563"/>
          </a:xfrm>
        </p:spPr>
        <p:txBody>
          <a:bodyPr>
            <a:normAutofit/>
          </a:bodyPr>
          <a:lstStyle/>
          <a:p>
            <a:r>
              <a:rPr lang="en-GB" sz="5400" dirty="0"/>
              <a:t>Zine history</a:t>
            </a:r>
          </a:p>
        </p:txBody>
      </p:sp>
      <p:sp>
        <p:nvSpPr>
          <p:cNvPr id="13"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5" name="Content Placeholder 2" descr="1930s Science fiction fanzines (magazines made by fans) (Duncombe, in Creasap, 2014, p. 156)&#10;1970s Punk rock (ignored by mainstream) (Duncombe, in Creasap, 2014, p. 157)&#10;1990s Riot grrrl, “a small movement […] confronting sexism in punk rock music subcultures and grew into a national movement of young women confronting sexism in their everyday lives (Marcus, in Creasap, 2014, p. 157).&#10;2003 started to be archived at Barnard zine library (Eichhorn 2013)&#10;2012 Nguyen (2012) explores the problems the riot grrrl and zine scene have with race and racism (and sexism). (see also Radway, 2016).">
            <a:extLst>
              <a:ext uri="{FF2B5EF4-FFF2-40B4-BE49-F238E27FC236}">
                <a16:creationId xmlns:a16="http://schemas.microsoft.com/office/drawing/2014/main" id="{A63DE43F-2CB4-4CCA-A922-A10ECDD91496}"/>
              </a:ext>
            </a:extLst>
          </p:cNvPr>
          <p:cNvGraphicFramePr/>
          <p:nvPr>
            <p:extLst>
              <p:ext uri="{D42A27DB-BD31-4B8C-83A1-F6EECF244321}">
                <p14:modId xmlns:p14="http://schemas.microsoft.com/office/powerpoint/2010/main" val="53014185"/>
              </p:ext>
            </p:extLst>
          </p:nvPr>
        </p:nvGraphicFramePr>
        <p:xfrm>
          <a:off x="122663" y="1825625"/>
          <a:ext cx="11786839" cy="47281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34718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90BCD9-B127-4DA4-9CDA-5EA918EA0945}"/>
              </a:ext>
            </a:extLst>
          </p:cNvPr>
          <p:cNvSpPr>
            <a:spLocks noGrp="1"/>
          </p:cNvSpPr>
          <p:nvPr>
            <p:ph type="title"/>
          </p:nvPr>
        </p:nvSpPr>
        <p:spPr>
          <a:xfrm>
            <a:off x="640080" y="325369"/>
            <a:ext cx="4368602" cy="1956841"/>
          </a:xfrm>
        </p:spPr>
        <p:txBody>
          <a:bodyPr anchor="b">
            <a:normAutofit/>
          </a:bodyPr>
          <a:lstStyle/>
          <a:p>
            <a:r>
              <a:rPr lang="en-GB" sz="5400" dirty="0"/>
              <a:t>Let’s look at some…</a:t>
            </a:r>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26261C2-59EC-47A0-BC35-6E85F9997E89}"/>
              </a:ext>
            </a:extLst>
          </p:cNvPr>
          <p:cNvSpPr>
            <a:spLocks noGrp="1"/>
          </p:cNvSpPr>
          <p:nvPr>
            <p:ph idx="1"/>
          </p:nvPr>
        </p:nvSpPr>
        <p:spPr>
          <a:xfrm>
            <a:off x="640080" y="2872898"/>
            <a:ext cx="4149634" cy="3659733"/>
          </a:xfrm>
        </p:spPr>
        <p:txBody>
          <a:bodyPr>
            <a:normAutofit/>
          </a:bodyPr>
          <a:lstStyle/>
          <a:p>
            <a:pPr marL="0" indent="0">
              <a:buNone/>
            </a:pPr>
            <a:r>
              <a:rPr lang="en-GB" sz="2000" dirty="0"/>
              <a:t>What do you notice about:</a:t>
            </a:r>
          </a:p>
          <a:p>
            <a:pPr>
              <a:buFontTx/>
              <a:buChar char="-"/>
            </a:pPr>
            <a:r>
              <a:rPr lang="en-GB" sz="2000" dirty="0"/>
              <a:t>Topics covered?</a:t>
            </a:r>
          </a:p>
          <a:p>
            <a:pPr>
              <a:buFontTx/>
              <a:buChar char="-"/>
            </a:pPr>
            <a:r>
              <a:rPr lang="en-GB" sz="2000" dirty="0"/>
              <a:t>Style and features?</a:t>
            </a:r>
          </a:p>
          <a:p>
            <a:pPr>
              <a:buFontTx/>
              <a:buChar char="-"/>
            </a:pPr>
            <a:endParaRPr lang="en-GB" sz="2000" dirty="0"/>
          </a:p>
        </p:txBody>
      </p:sp>
      <p:pic>
        <p:nvPicPr>
          <p:cNvPr id="5" name="Picture 4" descr="A group of zines in a box">
            <a:extLst>
              <a:ext uri="{FF2B5EF4-FFF2-40B4-BE49-F238E27FC236}">
                <a16:creationId xmlns:a16="http://schemas.microsoft.com/office/drawing/2014/main" id="{6E0358A8-883E-47F9-917F-1D483604279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TextBox 5">
            <a:extLst>
              <a:ext uri="{FF2B5EF4-FFF2-40B4-BE49-F238E27FC236}">
                <a16:creationId xmlns:a16="http://schemas.microsoft.com/office/drawing/2014/main" id="{F751D839-15B0-459E-87E7-E67C7DA07CF4}"/>
              </a:ext>
            </a:extLst>
          </p:cNvPr>
          <p:cNvSpPr txBox="1"/>
          <p:nvPr/>
        </p:nvSpPr>
        <p:spPr>
          <a:xfrm>
            <a:off x="10624457" y="6008914"/>
            <a:ext cx="1371600" cy="369332"/>
          </a:xfrm>
          <a:prstGeom prst="rect">
            <a:avLst/>
          </a:prstGeom>
          <a:solidFill>
            <a:schemeClr val="bg1"/>
          </a:solidFill>
        </p:spPr>
        <p:txBody>
          <a:bodyPr wrap="square" rtlCol="0">
            <a:spAutoFit/>
          </a:bodyPr>
          <a:lstStyle/>
          <a:p>
            <a:r>
              <a:rPr lang="en-GB" dirty="0" err="1"/>
              <a:t>Eyink</a:t>
            </a:r>
            <a:r>
              <a:rPr lang="en-GB" dirty="0"/>
              <a:t>, 2012</a:t>
            </a:r>
          </a:p>
        </p:txBody>
      </p:sp>
      <p:sp>
        <p:nvSpPr>
          <p:cNvPr id="9" name="TextBox 8">
            <a:extLst>
              <a:ext uri="{FF2B5EF4-FFF2-40B4-BE49-F238E27FC236}">
                <a16:creationId xmlns:a16="http://schemas.microsoft.com/office/drawing/2014/main" id="{1CCD6BF1-67F5-4BA4-81DC-D9B8858479A7}"/>
              </a:ext>
            </a:extLst>
          </p:cNvPr>
          <p:cNvSpPr txBox="1"/>
          <p:nvPr/>
        </p:nvSpPr>
        <p:spPr>
          <a:xfrm>
            <a:off x="7358744" y="6008914"/>
            <a:ext cx="4637314" cy="369332"/>
          </a:xfrm>
          <a:prstGeom prst="rect">
            <a:avLst/>
          </a:prstGeom>
          <a:solidFill>
            <a:schemeClr val="bg1"/>
          </a:solidFill>
        </p:spPr>
        <p:txBody>
          <a:bodyPr wrap="square" rtlCol="0">
            <a:spAutoFit/>
          </a:bodyPr>
          <a:lstStyle/>
          <a:p>
            <a:r>
              <a:rPr lang="en-GB" i="1" dirty="0"/>
              <a:t>SF punk zines at </a:t>
            </a:r>
            <a:r>
              <a:rPr lang="en-GB" i="1" dirty="0" err="1"/>
              <a:t>Prelinger</a:t>
            </a:r>
            <a:r>
              <a:rPr lang="en-GB" i="1" dirty="0"/>
              <a:t> Library </a:t>
            </a:r>
            <a:r>
              <a:rPr lang="en-GB" dirty="0"/>
              <a:t>(</a:t>
            </a:r>
            <a:r>
              <a:rPr lang="en-GB" dirty="0" err="1"/>
              <a:t>Eyink</a:t>
            </a:r>
            <a:r>
              <a:rPr lang="en-GB" dirty="0"/>
              <a:t>, 2012)</a:t>
            </a:r>
            <a:r>
              <a:rPr lang="en-GB" i="1" dirty="0"/>
              <a:t> </a:t>
            </a:r>
          </a:p>
        </p:txBody>
      </p:sp>
    </p:spTree>
    <p:extLst>
      <p:ext uri="{BB962C8B-B14F-4D97-AF65-F5344CB8AC3E}">
        <p14:creationId xmlns:p14="http://schemas.microsoft.com/office/powerpoint/2010/main" val="401906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C0CADE7-C14D-491F-AE24-6076EEA9B16A}"/>
              </a:ext>
            </a:extLst>
          </p:cNvPr>
          <p:cNvSpPr>
            <a:spLocks noGrp="1"/>
          </p:cNvSpPr>
          <p:nvPr>
            <p:ph type="title"/>
          </p:nvPr>
        </p:nvSpPr>
        <p:spPr>
          <a:xfrm>
            <a:off x="635000" y="640823"/>
            <a:ext cx="3418659" cy="5583148"/>
          </a:xfrm>
        </p:spPr>
        <p:txBody>
          <a:bodyPr anchor="ctr">
            <a:normAutofit/>
          </a:bodyPr>
          <a:lstStyle/>
          <a:p>
            <a:r>
              <a:rPr lang="en-GB" sz="5400"/>
              <a:t>Topics</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descr="Music&#10;“DIY” culture&#10;Feminism&#10;Anti-racism/race&#10;What else?">
            <a:extLst>
              <a:ext uri="{FF2B5EF4-FFF2-40B4-BE49-F238E27FC236}">
                <a16:creationId xmlns:a16="http://schemas.microsoft.com/office/drawing/2014/main" id="{AFB7727B-13C7-4867-80DB-E2BE5932C271}"/>
              </a:ext>
            </a:extLst>
          </p:cNvPr>
          <p:cNvGraphicFramePr>
            <a:graphicFrameLocks noGrp="1"/>
          </p:cNvGraphicFramePr>
          <p:nvPr>
            <p:ph idx="1"/>
            <p:extLst>
              <p:ext uri="{D42A27DB-BD31-4B8C-83A1-F6EECF244321}">
                <p14:modId xmlns:p14="http://schemas.microsoft.com/office/powerpoint/2010/main" val="336912024"/>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40202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CECA18-2533-4EBC-B346-8FEA295BFAC8}"/>
              </a:ext>
            </a:extLst>
          </p:cNvPr>
          <p:cNvSpPr>
            <a:spLocks noGrp="1"/>
          </p:cNvSpPr>
          <p:nvPr>
            <p:ph type="title"/>
          </p:nvPr>
        </p:nvSpPr>
        <p:spPr>
          <a:xfrm>
            <a:off x="630936" y="640080"/>
            <a:ext cx="4818888" cy="1481328"/>
          </a:xfrm>
        </p:spPr>
        <p:txBody>
          <a:bodyPr vert="horz" lIns="91440" tIns="45720" rIns="91440" bIns="45720" rtlCol="0" anchor="b">
            <a:normAutofit/>
          </a:bodyPr>
          <a:lstStyle/>
          <a:p>
            <a:r>
              <a:rPr lang="en-US" sz="5000" kern="1200" dirty="0">
                <a:solidFill>
                  <a:schemeClr val="tx1"/>
                </a:solidFill>
                <a:latin typeface="+mj-lt"/>
                <a:ea typeface="+mj-ea"/>
                <a:cs typeface="+mj-cs"/>
              </a:rPr>
              <a:t>Feminist</a:t>
            </a:r>
          </a:p>
        </p:txBody>
      </p:sp>
      <p:sp>
        <p:nvSpPr>
          <p:cNvPr id="26"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1F628B06-C6D7-4DFE-BAB7-6E91B4C3D660}"/>
              </a:ext>
            </a:extLst>
          </p:cNvPr>
          <p:cNvSpPr>
            <a:spLocks noGrp="1"/>
          </p:cNvSpPr>
          <p:nvPr>
            <p:ph type="body" sz="half" idx="2"/>
          </p:nvPr>
        </p:nvSpPr>
        <p:spPr>
          <a:xfrm>
            <a:off x="630936" y="2670048"/>
            <a:ext cx="11201835" cy="3547872"/>
          </a:xfrm>
        </p:spPr>
        <p:txBody>
          <a:bodyPr vert="horz" lIns="91440" tIns="45720" rIns="91440" bIns="45720" rtlCol="0" anchor="t">
            <a:normAutofit/>
          </a:bodyPr>
          <a:lstStyle/>
          <a:p>
            <a:r>
              <a:rPr lang="en-US" sz="2000" dirty="0"/>
              <a:t>“</a:t>
            </a:r>
            <a:r>
              <a:rPr lang="en-GB" sz="2400" dirty="0">
                <a:effectLst/>
              </a:rPr>
              <a:t>Zine-making employs three principles of feminist pedagogy: participatory learning, validation of personal experience, and the development of critical thinking skills” (</a:t>
            </a:r>
            <a:r>
              <a:rPr lang="en-GB" sz="2400" dirty="0" err="1">
                <a:effectLst/>
              </a:rPr>
              <a:t>Creasap</a:t>
            </a:r>
            <a:r>
              <a:rPr lang="en-GB" sz="2400" dirty="0">
                <a:effectLst/>
              </a:rPr>
              <a:t>, 2014, p. 156)</a:t>
            </a:r>
            <a:endParaRPr lang="en-US" sz="2000" dirty="0"/>
          </a:p>
        </p:txBody>
      </p:sp>
    </p:spTree>
    <p:extLst>
      <p:ext uri="{BB962C8B-B14F-4D97-AF65-F5344CB8AC3E}">
        <p14:creationId xmlns:p14="http://schemas.microsoft.com/office/powerpoint/2010/main" val="28679221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CECA18-2533-4EBC-B346-8FEA295BFAC8}"/>
              </a:ext>
            </a:extLst>
          </p:cNvPr>
          <p:cNvSpPr>
            <a:spLocks noGrp="1"/>
          </p:cNvSpPr>
          <p:nvPr>
            <p:ph type="title"/>
          </p:nvPr>
        </p:nvSpPr>
        <p:spPr>
          <a:xfrm>
            <a:off x="630936" y="640080"/>
            <a:ext cx="4818888" cy="1481328"/>
          </a:xfrm>
        </p:spPr>
        <p:txBody>
          <a:bodyPr vert="horz" lIns="91440" tIns="45720" rIns="91440" bIns="45720" rtlCol="0" anchor="b">
            <a:normAutofit/>
          </a:bodyPr>
          <a:lstStyle/>
          <a:p>
            <a:r>
              <a:rPr lang="en-US" sz="5000" kern="1200">
                <a:solidFill>
                  <a:schemeClr val="tx1"/>
                </a:solidFill>
                <a:latin typeface="+mj-lt"/>
                <a:ea typeface="+mj-ea"/>
                <a:cs typeface="+mj-cs"/>
              </a:rPr>
              <a:t>“The personal is political”</a:t>
            </a:r>
          </a:p>
        </p:txBody>
      </p:sp>
      <p:sp>
        <p:nvSpPr>
          <p:cNvPr id="26"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1F628B06-C6D7-4DFE-BAB7-6E91B4C3D660}"/>
              </a:ext>
            </a:extLst>
          </p:cNvPr>
          <p:cNvSpPr>
            <a:spLocks noGrp="1"/>
          </p:cNvSpPr>
          <p:nvPr>
            <p:ph type="body" sz="half" idx="2"/>
          </p:nvPr>
        </p:nvSpPr>
        <p:spPr>
          <a:xfrm>
            <a:off x="630936" y="2660904"/>
            <a:ext cx="4818888" cy="3547872"/>
          </a:xfrm>
        </p:spPr>
        <p:txBody>
          <a:bodyPr vert="horz" lIns="91440" tIns="45720" rIns="91440" bIns="45720" rtlCol="0" anchor="t">
            <a:normAutofit/>
          </a:bodyPr>
          <a:lstStyle/>
          <a:p>
            <a:pPr indent="-228600">
              <a:buFont typeface="Arial" panose="020B0604020202020204" pitchFamily="34" charset="0"/>
              <a:buChar char="•"/>
            </a:pPr>
            <a:r>
              <a:rPr lang="en-US" sz="2000" dirty="0"/>
              <a:t>“Fangirl 4 life” by Holli Michele </a:t>
            </a:r>
            <a:r>
              <a:rPr lang="en-US" sz="2000" dirty="0" err="1"/>
              <a:t>Mintzer</a:t>
            </a:r>
            <a:endParaRPr lang="en-US" sz="2000" dirty="0"/>
          </a:p>
          <a:p>
            <a:pPr indent="-228600">
              <a:buFont typeface="Arial" panose="020B0604020202020204" pitchFamily="34" charset="0"/>
              <a:buChar char="•"/>
            </a:pPr>
            <a:r>
              <a:rPr lang="en-US" sz="2000" dirty="0"/>
              <a:t>“This zine breaks down what fandom and fan culture is from a feminist and feminine perspective. 28-year-old Holli writes about her love of Buffy the Vampire Slayer, draws "Patron Saints of Children's Literature," and unpacks the idea of "Geek Girl Cred." She explains terms related to fanfiction and gives recommendations for subversive fanfiction works. The zine is typed with hand-drawn illustrations.”</a:t>
            </a:r>
          </a:p>
          <a:p>
            <a:pPr indent="-228600">
              <a:buFont typeface="Arial" panose="020B0604020202020204" pitchFamily="34" charset="0"/>
              <a:buChar char="•"/>
            </a:pPr>
            <a:endParaRPr lang="en-US" sz="2000" dirty="0"/>
          </a:p>
        </p:txBody>
      </p:sp>
      <p:pic>
        <p:nvPicPr>
          <p:cNvPr id="5" name="Picture Placeholder 4" descr="Front cover of &quot;Fangirl 4 life&quot; showing the 11th doctor's sonic screwdriver from Doctor Who, the elder wand from Harry Potter, crossed over Captain America's shield. Underneath text reads &quot;Fandom, feminism and the fictional girls who taught me to be strong&quot;. ">
            <a:extLst>
              <a:ext uri="{FF2B5EF4-FFF2-40B4-BE49-F238E27FC236}">
                <a16:creationId xmlns:a16="http://schemas.microsoft.com/office/drawing/2014/main" id="{92E3062B-1F0F-4BD7-BF81-140192ADD6F2}"/>
              </a:ext>
            </a:extLst>
          </p:cNvPr>
          <p:cNvPicPr>
            <a:picLocks noGrp="1" noChangeAspect="1"/>
          </p:cNvPicPr>
          <p:nvPr>
            <p:ph type="pic" idx="1"/>
          </p:nvPr>
        </p:nvPicPr>
        <p:blipFill rotWithShape="1">
          <a:blip r:embed="rId3"/>
          <a:srcRect t="1496" r="-2" b="-2"/>
          <a:stretch/>
        </p:blipFill>
        <p:spPr>
          <a:xfrm>
            <a:off x="6995282" y="640080"/>
            <a:ext cx="3666499" cy="5577840"/>
          </a:xfrm>
          <a:prstGeom prst="rect">
            <a:avLst/>
          </a:prstGeom>
          <a:ln>
            <a:solidFill>
              <a:schemeClr val="tx1"/>
            </a:solidFill>
          </a:ln>
        </p:spPr>
      </p:pic>
    </p:spTree>
    <p:extLst>
      <p:ext uri="{BB962C8B-B14F-4D97-AF65-F5344CB8AC3E}">
        <p14:creationId xmlns:p14="http://schemas.microsoft.com/office/powerpoint/2010/main" val="4863289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CECA18-2533-4EBC-B346-8FEA295BFAC8}"/>
              </a:ext>
            </a:extLst>
          </p:cNvPr>
          <p:cNvSpPr>
            <a:spLocks noGrp="1"/>
          </p:cNvSpPr>
          <p:nvPr>
            <p:ph type="title"/>
          </p:nvPr>
        </p:nvSpPr>
        <p:spPr>
          <a:xfrm>
            <a:off x="630936" y="640080"/>
            <a:ext cx="4818888" cy="1481328"/>
          </a:xfrm>
        </p:spPr>
        <p:txBody>
          <a:bodyPr vert="horz" lIns="91440" tIns="45720" rIns="91440" bIns="45720" rtlCol="0" anchor="b">
            <a:normAutofit/>
          </a:bodyPr>
          <a:lstStyle/>
          <a:p>
            <a:r>
              <a:rPr lang="en-US" sz="5000" kern="1200" dirty="0">
                <a:solidFill>
                  <a:schemeClr val="tx1"/>
                </a:solidFill>
                <a:latin typeface="+mj-lt"/>
                <a:ea typeface="+mj-ea"/>
                <a:cs typeface="+mj-cs"/>
              </a:rPr>
              <a:t>Anti-racism/</a:t>
            </a:r>
            <a:br>
              <a:rPr lang="en-US" sz="5000" kern="1200" dirty="0">
                <a:solidFill>
                  <a:schemeClr val="tx1"/>
                </a:solidFill>
                <a:latin typeface="+mj-lt"/>
                <a:ea typeface="+mj-ea"/>
                <a:cs typeface="+mj-cs"/>
              </a:rPr>
            </a:br>
            <a:r>
              <a:rPr lang="en-US" sz="5000" kern="1200" dirty="0">
                <a:solidFill>
                  <a:schemeClr val="tx1"/>
                </a:solidFill>
                <a:latin typeface="+mj-lt"/>
                <a:ea typeface="+mj-ea"/>
                <a:cs typeface="+mj-cs"/>
              </a:rPr>
              <a:t>race</a:t>
            </a:r>
          </a:p>
        </p:txBody>
      </p:sp>
      <p:sp>
        <p:nvSpPr>
          <p:cNvPr id="26"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1F628B06-C6D7-4DFE-BAB7-6E91B4C3D660}"/>
              </a:ext>
            </a:extLst>
          </p:cNvPr>
          <p:cNvSpPr>
            <a:spLocks noGrp="1"/>
          </p:cNvSpPr>
          <p:nvPr>
            <p:ph type="body" sz="half" idx="2"/>
          </p:nvPr>
        </p:nvSpPr>
        <p:spPr>
          <a:xfrm>
            <a:off x="630936" y="2660904"/>
            <a:ext cx="4165508" cy="3547872"/>
          </a:xfrm>
        </p:spPr>
        <p:txBody>
          <a:bodyPr vert="horz" lIns="91440" tIns="45720" rIns="91440" bIns="45720" rtlCol="0" anchor="t">
            <a:normAutofit/>
          </a:bodyPr>
          <a:lstStyle/>
          <a:p>
            <a:r>
              <a:rPr lang="en-GB" sz="2400" dirty="0">
                <a:effectLst/>
                <a:latin typeface="Arial" panose="020B0604020202020204" pitchFamily="34" charset="0"/>
              </a:rPr>
              <a:t>E.g. </a:t>
            </a:r>
            <a:r>
              <a:rPr lang="en-GB" sz="2400" dirty="0">
                <a:effectLst/>
                <a:latin typeface="Arial" panose="020B0604020202020204" pitchFamily="34" charset="0"/>
                <a:hlinkClick r:id="rId3"/>
              </a:rPr>
              <a:t>the People of </a:t>
            </a:r>
            <a:r>
              <a:rPr lang="en-GB" sz="2400" dirty="0" err="1">
                <a:effectLst/>
                <a:latin typeface="Arial" panose="020B0604020202020204" pitchFamily="34" charset="0"/>
                <a:hlinkClick r:id="rId3"/>
              </a:rPr>
              <a:t>Color</a:t>
            </a:r>
            <a:r>
              <a:rPr lang="en-GB" sz="2400" dirty="0">
                <a:effectLst/>
                <a:latin typeface="Arial" panose="020B0604020202020204" pitchFamily="34" charset="0"/>
                <a:hlinkClick r:id="rId3"/>
              </a:rPr>
              <a:t> (POC) Zine Project</a:t>
            </a:r>
            <a:endParaRPr lang="en-GB" sz="2400" dirty="0">
              <a:latin typeface="Arial" panose="020B0604020202020204" pitchFamily="34" charset="0"/>
            </a:endParaRPr>
          </a:p>
          <a:p>
            <a:r>
              <a:rPr lang="en-GB" sz="2400" dirty="0">
                <a:latin typeface="Arial" panose="020B0604020202020204" pitchFamily="34" charset="0"/>
              </a:rPr>
              <a:t>([anon], 1975)</a:t>
            </a:r>
            <a:endParaRPr lang="en-US" sz="2000" dirty="0"/>
          </a:p>
        </p:txBody>
      </p:sp>
      <p:pic>
        <p:nvPicPr>
          <p:cNvPr id="5" name="Picture 4" descr="Zine titled &quot;La Raza&quot;, subtitled &quot;News and political thought of the Chicano Struggle. 1975 vol. 2, no. 6, Spanish/English 75 cents. 1975 international women's year, ano internacional&quot;. A Chicano woman with long hair and a bandana holds a child and holds her fist in the air.&quot;">
            <a:extLst>
              <a:ext uri="{FF2B5EF4-FFF2-40B4-BE49-F238E27FC236}">
                <a16:creationId xmlns:a16="http://schemas.microsoft.com/office/drawing/2014/main" id="{05097FD7-72EA-4B77-A1F9-A40B1A995E6D}"/>
              </a:ext>
            </a:extLst>
          </p:cNvPr>
          <p:cNvPicPr>
            <a:picLocks noChangeAspect="1"/>
          </p:cNvPicPr>
          <p:nvPr/>
        </p:nvPicPr>
        <p:blipFill>
          <a:blip r:embed="rId4"/>
          <a:stretch>
            <a:fillRect/>
          </a:stretch>
        </p:blipFill>
        <p:spPr>
          <a:xfrm>
            <a:off x="6836376" y="0"/>
            <a:ext cx="5355624" cy="6858000"/>
          </a:xfrm>
          <a:prstGeom prst="rect">
            <a:avLst/>
          </a:prstGeom>
        </p:spPr>
      </p:pic>
    </p:spTree>
    <p:extLst>
      <p:ext uri="{BB962C8B-B14F-4D97-AF65-F5344CB8AC3E}">
        <p14:creationId xmlns:p14="http://schemas.microsoft.com/office/powerpoint/2010/main" val="31778289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1876</Words>
  <Application>Microsoft Office PowerPoint</Application>
  <PresentationFormat>Widescreen</PresentationFormat>
  <Paragraphs>137</Paragraphs>
  <Slides>24</Slides>
  <Notes>23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Calibri Light</vt:lpstr>
      <vt:lpstr>Office Theme</vt:lpstr>
      <vt:lpstr>Zines</vt:lpstr>
      <vt:lpstr>What is a zine?</vt:lpstr>
      <vt:lpstr>How are they made?</vt:lpstr>
      <vt:lpstr>Zine history</vt:lpstr>
      <vt:lpstr>Let’s look at some…</vt:lpstr>
      <vt:lpstr>Topics</vt:lpstr>
      <vt:lpstr>Feminist</vt:lpstr>
      <vt:lpstr>“The personal is political”</vt:lpstr>
      <vt:lpstr>Anti-racism/ race</vt:lpstr>
      <vt:lpstr>Social justice zine fair</vt:lpstr>
      <vt:lpstr>Features </vt:lpstr>
      <vt:lpstr>Zine-making for teen girls</vt:lpstr>
      <vt:lpstr>Zines and academia</vt:lpstr>
      <vt:lpstr>Formal vs. informal</vt:lpstr>
      <vt:lpstr>Presenting complex information</vt:lpstr>
      <vt:lpstr>Academic zines: referencing</vt:lpstr>
      <vt:lpstr>What about children and young people?</vt:lpstr>
      <vt:lpstr>Guzzetti and Gamboa (2004)</vt:lpstr>
      <vt:lpstr>How to make zines</vt:lpstr>
      <vt:lpstr>Where to find paper zines</vt:lpstr>
      <vt:lpstr>Where to find electronic versions of zines</vt:lpstr>
      <vt:lpstr>Bibliography</vt:lpstr>
      <vt:lpstr>Images </vt:lpstr>
      <vt:lpstr>Further reading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2023-11-22T14:12:54Z</dcterms:created>
  <dcterms:modified xsi:type="dcterms:W3CDTF">2023-11-22T14:20:39Z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