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81" r:id="rId2"/>
    <p:sldId id="256" r:id="rId3"/>
    <p:sldId id="338" r:id="rId4"/>
    <p:sldId id="298" r:id="rId5"/>
    <p:sldId id="257" r:id="rId6"/>
    <p:sldId id="258" r:id="rId7"/>
    <p:sldId id="259" r:id="rId8"/>
    <p:sldId id="260" r:id="rId9"/>
    <p:sldId id="261" r:id="rId10"/>
    <p:sldId id="262" r:id="rId11"/>
    <p:sldId id="264" r:id="rId12"/>
    <p:sldId id="334" r:id="rId13"/>
    <p:sldId id="265" r:id="rId14"/>
    <p:sldId id="266" r:id="rId15"/>
    <p:sldId id="267" r:id="rId16"/>
    <p:sldId id="335" r:id="rId17"/>
    <p:sldId id="269" r:id="rId18"/>
    <p:sldId id="270" r:id="rId19"/>
    <p:sldId id="271" r:id="rId20"/>
    <p:sldId id="336" r:id="rId21"/>
    <p:sldId id="278" r:id="rId22"/>
    <p:sldId id="277" r:id="rId23"/>
    <p:sldId id="280" r:id="rId24"/>
    <p:sldId id="337" r:id="rId25"/>
    <p:sldId id="33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DD0850-AFF1-4E4B-8381-A8B8D542899B}" v="903" dt="2024-11-26T10:15:46.1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2" autoAdjust="0"/>
    <p:restoredTop sz="72902" autoAdjust="0"/>
  </p:normalViewPr>
  <p:slideViewPr>
    <p:cSldViewPr snapToGrid="0">
      <p:cViewPr varScale="1">
        <p:scale>
          <a:sx n="78" d="100"/>
          <a:sy n="78" d="100"/>
        </p:scale>
        <p:origin x="1506" y="306"/>
      </p:cViewPr>
      <p:guideLst/>
    </p:cSldViewPr>
  </p:slideViewPr>
  <p:outlineViewPr>
    <p:cViewPr>
      <p:scale>
        <a:sx n="33" d="100"/>
        <a:sy n="33" d="100"/>
      </p:scale>
      <p:origin x="0" y="-18900"/>
    </p:cViewPr>
  </p:outlineViewPr>
  <p:notesTextViewPr>
    <p:cViewPr>
      <p:scale>
        <a:sx n="1" d="1"/>
        <a:sy n="1" d="1"/>
      </p:scale>
      <p:origin x="0" y="0"/>
    </p:cViewPr>
  </p:notesTextViewPr>
  <p:notesViewPr>
    <p:cSldViewPr snapToGrid="0">
      <p:cViewPr varScale="1">
        <p:scale>
          <a:sx n="62" d="100"/>
          <a:sy n="62" d="100"/>
        </p:scale>
        <p:origin x="1373"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94DD0850-AFF1-4E4B-8381-A8B8D542899B}"/>
    <pc:docChg chg="modSld">
      <pc:chgData name="Esther Byrom" userId="90235773-4872-4788-adbb-58ed99b1fea1" providerId="ADAL" clId="{94DD0850-AFF1-4E4B-8381-A8B8D542899B}" dt="2024-11-26T10:15:46.116" v="919" actId="962"/>
      <pc:docMkLst>
        <pc:docMk/>
      </pc:docMkLst>
      <pc:sldChg chg="addSp modSp mod">
        <pc:chgData name="Esther Byrom" userId="90235773-4872-4788-adbb-58ed99b1fea1" providerId="ADAL" clId="{94DD0850-AFF1-4E4B-8381-A8B8D542899B}" dt="2024-11-26T10:14:12.171" v="893" actId="13244"/>
        <pc:sldMkLst>
          <pc:docMk/>
          <pc:sldMk cId="1447981471" sldId="257"/>
        </pc:sldMkLst>
        <pc:spChg chg="add mod">
          <ac:chgData name="Esther Byrom" userId="90235773-4872-4788-adbb-58ed99b1fea1" providerId="ADAL" clId="{94DD0850-AFF1-4E4B-8381-A8B8D542899B}" dt="2024-11-26T10:14:12.171" v="893" actId="13244"/>
          <ac:spMkLst>
            <pc:docMk/>
            <pc:sldMk cId="1447981471" sldId="257"/>
            <ac:spMk id="3" creationId="{E1065C3F-239E-A46B-F498-E6BDFB7245E6}"/>
          </ac:spMkLst>
        </pc:spChg>
      </pc:sldChg>
      <pc:sldChg chg="addSp modSp mod">
        <pc:chgData name="Esther Byrom" userId="90235773-4872-4788-adbb-58ed99b1fea1" providerId="ADAL" clId="{94DD0850-AFF1-4E4B-8381-A8B8D542899B}" dt="2024-11-26T10:14:19.686" v="895" actId="962"/>
        <pc:sldMkLst>
          <pc:docMk/>
          <pc:sldMk cId="634943772" sldId="258"/>
        </pc:sldMkLst>
        <pc:spChg chg="mod">
          <ac:chgData name="Esther Byrom" userId="90235773-4872-4788-adbb-58ed99b1fea1" providerId="ADAL" clId="{94DD0850-AFF1-4E4B-8381-A8B8D542899B}" dt="2024-11-26T10:00:00.836" v="86" actId="33553"/>
          <ac:spMkLst>
            <pc:docMk/>
            <pc:sldMk cId="634943772" sldId="258"/>
            <ac:spMk id="2" creationId="{C417BDC1-98F9-B8B8-1DF3-A4A4AC11B741}"/>
          </ac:spMkLst>
        </pc:spChg>
        <pc:spChg chg="add mod">
          <ac:chgData name="Esther Byrom" userId="90235773-4872-4788-adbb-58ed99b1fea1" providerId="ADAL" clId="{94DD0850-AFF1-4E4B-8381-A8B8D542899B}" dt="2024-11-26T10:14:19.686" v="895" actId="962"/>
          <ac:spMkLst>
            <pc:docMk/>
            <pc:sldMk cId="634943772" sldId="258"/>
            <ac:spMk id="4" creationId="{E1065C3F-239E-A46B-F498-E6BDFB7245E6}"/>
          </ac:spMkLst>
        </pc:spChg>
      </pc:sldChg>
      <pc:sldChg chg="addSp modSp mod">
        <pc:chgData name="Esther Byrom" userId="90235773-4872-4788-adbb-58ed99b1fea1" providerId="ADAL" clId="{94DD0850-AFF1-4E4B-8381-A8B8D542899B}" dt="2024-11-26T10:14:25.350" v="896" actId="13244"/>
        <pc:sldMkLst>
          <pc:docMk/>
          <pc:sldMk cId="1357263766" sldId="259"/>
        </pc:sldMkLst>
        <pc:spChg chg="add mod">
          <ac:chgData name="Esther Byrom" userId="90235773-4872-4788-adbb-58ed99b1fea1" providerId="ADAL" clId="{94DD0850-AFF1-4E4B-8381-A8B8D542899B}" dt="2024-11-26T10:14:25.350" v="896" actId="13244"/>
          <ac:spMkLst>
            <pc:docMk/>
            <pc:sldMk cId="1357263766" sldId="259"/>
            <ac:spMk id="2" creationId="{E1065C3F-239E-A46B-F498-E6BDFB7245E6}"/>
          </ac:spMkLst>
        </pc:spChg>
      </pc:sldChg>
      <pc:sldChg chg="addSp modSp mod">
        <pc:chgData name="Esther Byrom" userId="90235773-4872-4788-adbb-58ed99b1fea1" providerId="ADAL" clId="{94DD0850-AFF1-4E4B-8381-A8B8D542899B}" dt="2024-11-26T10:14:34.464" v="899" actId="962"/>
        <pc:sldMkLst>
          <pc:docMk/>
          <pc:sldMk cId="3085478520" sldId="260"/>
        </pc:sldMkLst>
        <pc:spChg chg="mod">
          <ac:chgData name="Esther Byrom" userId="90235773-4872-4788-adbb-58ed99b1fea1" providerId="ADAL" clId="{94DD0850-AFF1-4E4B-8381-A8B8D542899B}" dt="2024-11-26T10:14:33.481" v="898" actId="13244"/>
          <ac:spMkLst>
            <pc:docMk/>
            <pc:sldMk cId="3085478520" sldId="260"/>
            <ac:spMk id="2" creationId="{1D04C154-2D97-F82C-8776-D1856366AD15}"/>
          </ac:spMkLst>
        </pc:spChg>
        <pc:spChg chg="add mod">
          <ac:chgData name="Esther Byrom" userId="90235773-4872-4788-adbb-58ed99b1fea1" providerId="ADAL" clId="{94DD0850-AFF1-4E4B-8381-A8B8D542899B}" dt="2024-11-26T10:14:34.464" v="899" actId="962"/>
          <ac:spMkLst>
            <pc:docMk/>
            <pc:sldMk cId="3085478520" sldId="260"/>
            <ac:spMk id="4" creationId="{E1065C3F-239E-A46B-F498-E6BDFB7245E6}"/>
          </ac:spMkLst>
        </pc:spChg>
      </pc:sldChg>
      <pc:sldChg chg="addSp modSp mod">
        <pc:chgData name="Esther Byrom" userId="90235773-4872-4788-adbb-58ed99b1fea1" providerId="ADAL" clId="{94DD0850-AFF1-4E4B-8381-A8B8D542899B}" dt="2024-11-26T10:14:39.665" v="900" actId="13244"/>
        <pc:sldMkLst>
          <pc:docMk/>
          <pc:sldMk cId="770545370" sldId="261"/>
        </pc:sldMkLst>
        <pc:spChg chg="add mod">
          <ac:chgData name="Esther Byrom" userId="90235773-4872-4788-adbb-58ed99b1fea1" providerId="ADAL" clId="{94DD0850-AFF1-4E4B-8381-A8B8D542899B}" dt="2024-11-26T10:14:39.665" v="900" actId="13244"/>
          <ac:spMkLst>
            <pc:docMk/>
            <pc:sldMk cId="770545370" sldId="261"/>
            <ac:spMk id="3" creationId="{E1065C3F-239E-A46B-F498-E6BDFB7245E6}"/>
          </ac:spMkLst>
        </pc:spChg>
      </pc:sldChg>
      <pc:sldChg chg="addSp modSp mod">
        <pc:chgData name="Esther Byrom" userId="90235773-4872-4788-adbb-58ed99b1fea1" providerId="ADAL" clId="{94DD0850-AFF1-4E4B-8381-A8B8D542899B}" dt="2024-11-26T10:14:47.102" v="902" actId="962"/>
        <pc:sldMkLst>
          <pc:docMk/>
          <pc:sldMk cId="739391888" sldId="262"/>
        </pc:sldMkLst>
        <pc:spChg chg="mod">
          <ac:chgData name="Esther Byrom" userId="90235773-4872-4788-adbb-58ed99b1fea1" providerId="ADAL" clId="{94DD0850-AFF1-4E4B-8381-A8B8D542899B}" dt="2024-11-26T10:01:43.487" v="233" actId="33553"/>
          <ac:spMkLst>
            <pc:docMk/>
            <pc:sldMk cId="739391888" sldId="262"/>
            <ac:spMk id="2" creationId="{C417BDC1-98F9-B8B8-1DF3-A4A4AC11B741}"/>
          </ac:spMkLst>
        </pc:spChg>
        <pc:spChg chg="add mod">
          <ac:chgData name="Esther Byrom" userId="90235773-4872-4788-adbb-58ed99b1fea1" providerId="ADAL" clId="{94DD0850-AFF1-4E4B-8381-A8B8D542899B}" dt="2024-11-26T10:14:47.102" v="902" actId="962"/>
          <ac:spMkLst>
            <pc:docMk/>
            <pc:sldMk cId="739391888" sldId="262"/>
            <ac:spMk id="4" creationId="{E1065C3F-239E-A46B-F498-E6BDFB7245E6}"/>
          </ac:spMkLst>
        </pc:spChg>
      </pc:sldChg>
      <pc:sldChg chg="addSp modSp mod">
        <pc:chgData name="Esther Byrom" userId="90235773-4872-4788-adbb-58ed99b1fea1" providerId="ADAL" clId="{94DD0850-AFF1-4E4B-8381-A8B8D542899B}" dt="2024-11-26T10:14:54.342" v="903" actId="13244"/>
        <pc:sldMkLst>
          <pc:docMk/>
          <pc:sldMk cId="207746533" sldId="264"/>
        </pc:sldMkLst>
        <pc:spChg chg="add mod">
          <ac:chgData name="Esther Byrom" userId="90235773-4872-4788-adbb-58ed99b1fea1" providerId="ADAL" clId="{94DD0850-AFF1-4E4B-8381-A8B8D542899B}" dt="2024-11-26T10:14:54.342" v="903" actId="13244"/>
          <ac:spMkLst>
            <pc:docMk/>
            <pc:sldMk cId="207746533" sldId="264"/>
            <ac:spMk id="2" creationId="{3692A076-885F-FD2B-F0D6-06CD404834F9}"/>
          </ac:spMkLst>
        </pc:spChg>
      </pc:sldChg>
      <pc:sldChg chg="addSp modSp mod">
        <pc:chgData name="Esther Byrom" userId="90235773-4872-4788-adbb-58ed99b1fea1" providerId="ADAL" clId="{94DD0850-AFF1-4E4B-8381-A8B8D542899B}" dt="2024-11-26T10:15:08.379" v="907" actId="13244"/>
        <pc:sldMkLst>
          <pc:docMk/>
          <pc:sldMk cId="2157429957" sldId="265"/>
        </pc:sldMkLst>
        <pc:spChg chg="add mod">
          <ac:chgData name="Esther Byrom" userId="90235773-4872-4788-adbb-58ed99b1fea1" providerId="ADAL" clId="{94DD0850-AFF1-4E4B-8381-A8B8D542899B}" dt="2024-11-26T10:15:08.379" v="907" actId="13244"/>
          <ac:spMkLst>
            <pc:docMk/>
            <pc:sldMk cId="2157429957" sldId="265"/>
            <ac:spMk id="3" creationId="{86B6B552-5578-D970-8FF3-B470A792132D}"/>
          </ac:spMkLst>
        </pc:spChg>
      </pc:sldChg>
      <pc:sldChg chg="addSp modSp mod">
        <pc:chgData name="Esther Byrom" userId="90235773-4872-4788-adbb-58ed99b1fea1" providerId="ADAL" clId="{94DD0850-AFF1-4E4B-8381-A8B8D542899B}" dt="2024-11-26T10:15:12.930" v="908" actId="13244"/>
        <pc:sldMkLst>
          <pc:docMk/>
          <pc:sldMk cId="3352743809" sldId="266"/>
        </pc:sldMkLst>
        <pc:spChg chg="add mod">
          <ac:chgData name="Esther Byrom" userId="90235773-4872-4788-adbb-58ed99b1fea1" providerId="ADAL" clId="{94DD0850-AFF1-4E4B-8381-A8B8D542899B}" dt="2024-11-26T10:15:12.930" v="908" actId="13244"/>
          <ac:spMkLst>
            <pc:docMk/>
            <pc:sldMk cId="3352743809" sldId="266"/>
            <ac:spMk id="2" creationId="{CF57FEA2-D490-FFA1-AE6D-C3B6146F56BA}"/>
          </ac:spMkLst>
        </pc:spChg>
      </pc:sldChg>
      <pc:sldChg chg="addSp modSp mod">
        <pc:chgData name="Esther Byrom" userId="90235773-4872-4788-adbb-58ed99b1fea1" providerId="ADAL" clId="{94DD0850-AFF1-4E4B-8381-A8B8D542899B}" dt="2024-11-26T10:15:17.417" v="909" actId="13244"/>
        <pc:sldMkLst>
          <pc:docMk/>
          <pc:sldMk cId="2735928146" sldId="267"/>
        </pc:sldMkLst>
        <pc:spChg chg="add mod">
          <ac:chgData name="Esther Byrom" userId="90235773-4872-4788-adbb-58ed99b1fea1" providerId="ADAL" clId="{94DD0850-AFF1-4E4B-8381-A8B8D542899B}" dt="2024-11-26T10:15:17.417" v="909" actId="13244"/>
          <ac:spMkLst>
            <pc:docMk/>
            <pc:sldMk cId="2735928146" sldId="267"/>
            <ac:spMk id="2" creationId="{2AB798D7-EDEB-E69E-24DB-F713F3763811}"/>
          </ac:spMkLst>
        </pc:spChg>
      </pc:sldChg>
      <pc:sldChg chg="addSp modSp mod">
        <pc:chgData name="Esther Byrom" userId="90235773-4872-4788-adbb-58ed99b1fea1" providerId="ADAL" clId="{94DD0850-AFF1-4E4B-8381-A8B8D542899B}" dt="2024-11-26T10:12:49.266" v="830" actId="6549"/>
        <pc:sldMkLst>
          <pc:docMk/>
          <pc:sldMk cId="263858179" sldId="269"/>
        </pc:sldMkLst>
        <pc:spChg chg="add mod">
          <ac:chgData name="Esther Byrom" userId="90235773-4872-4788-adbb-58ed99b1fea1" providerId="ADAL" clId="{94DD0850-AFF1-4E4B-8381-A8B8D542899B}" dt="2024-11-26T10:12:49.266" v="830" actId="6549"/>
          <ac:spMkLst>
            <pc:docMk/>
            <pc:sldMk cId="263858179" sldId="269"/>
            <ac:spMk id="3" creationId="{38CF00D2-424D-46DE-2290-2E490A5BCA5E}"/>
          </ac:spMkLst>
        </pc:spChg>
      </pc:sldChg>
      <pc:sldChg chg="addSp modSp mod">
        <pc:chgData name="Esther Byrom" userId="90235773-4872-4788-adbb-58ed99b1fea1" providerId="ADAL" clId="{94DD0850-AFF1-4E4B-8381-A8B8D542899B}" dt="2024-11-26T10:15:32.989" v="914" actId="962"/>
        <pc:sldMkLst>
          <pc:docMk/>
          <pc:sldMk cId="33604274" sldId="270"/>
        </pc:sldMkLst>
        <pc:spChg chg="mod">
          <ac:chgData name="Esther Byrom" userId="90235773-4872-4788-adbb-58ed99b1fea1" providerId="ADAL" clId="{94DD0850-AFF1-4E4B-8381-A8B8D542899B}" dt="2024-11-26T10:04:06.509" v="495" actId="33553"/>
          <ac:spMkLst>
            <pc:docMk/>
            <pc:sldMk cId="33604274" sldId="270"/>
            <ac:spMk id="2" creationId="{9ACE3416-4329-FE8C-26E9-10A7175E7D81}"/>
          </ac:spMkLst>
        </pc:spChg>
        <pc:spChg chg="add mod">
          <ac:chgData name="Esther Byrom" userId="90235773-4872-4788-adbb-58ed99b1fea1" providerId="ADAL" clId="{94DD0850-AFF1-4E4B-8381-A8B8D542899B}" dt="2024-11-26T10:15:32.989" v="914" actId="962"/>
          <ac:spMkLst>
            <pc:docMk/>
            <pc:sldMk cId="33604274" sldId="270"/>
            <ac:spMk id="4" creationId="{F04FF588-F69A-0330-5743-F0803B8FAE53}"/>
          </ac:spMkLst>
        </pc:spChg>
      </pc:sldChg>
      <pc:sldChg chg="addSp modSp mod">
        <pc:chgData name="Esther Byrom" userId="90235773-4872-4788-adbb-58ed99b1fea1" providerId="ADAL" clId="{94DD0850-AFF1-4E4B-8381-A8B8D542899B}" dt="2024-11-26T10:13:01.480" v="854" actId="6549"/>
        <pc:sldMkLst>
          <pc:docMk/>
          <pc:sldMk cId="3005260048" sldId="271"/>
        </pc:sldMkLst>
        <pc:spChg chg="add mod">
          <ac:chgData name="Esther Byrom" userId="90235773-4872-4788-adbb-58ed99b1fea1" providerId="ADAL" clId="{94DD0850-AFF1-4E4B-8381-A8B8D542899B}" dt="2024-11-26T10:13:01.480" v="854" actId="6549"/>
          <ac:spMkLst>
            <pc:docMk/>
            <pc:sldMk cId="3005260048" sldId="271"/>
            <ac:spMk id="2" creationId="{14A839C2-0BF3-5933-480B-A857D18FE4C2}"/>
          </ac:spMkLst>
        </pc:spChg>
      </pc:sldChg>
      <pc:sldChg chg="addSp modSp mod">
        <pc:chgData name="Esther Byrom" userId="90235773-4872-4788-adbb-58ed99b1fea1" providerId="ADAL" clId="{94DD0850-AFF1-4E4B-8381-A8B8D542899B}" dt="2024-11-26T10:15:46.116" v="919" actId="962"/>
        <pc:sldMkLst>
          <pc:docMk/>
          <pc:sldMk cId="1451153366" sldId="277"/>
        </pc:sldMkLst>
        <pc:spChg chg="mod">
          <ac:chgData name="Esther Byrom" userId="90235773-4872-4788-adbb-58ed99b1fea1" providerId="ADAL" clId="{94DD0850-AFF1-4E4B-8381-A8B8D542899B}" dt="2024-11-26T10:07:49.351" v="633" actId="33553"/>
          <ac:spMkLst>
            <pc:docMk/>
            <pc:sldMk cId="1451153366" sldId="277"/>
            <ac:spMk id="2" creationId="{90BE58E7-4339-4498-A92F-69AB19CE366B}"/>
          </ac:spMkLst>
        </pc:spChg>
        <pc:spChg chg="add mod">
          <ac:chgData name="Esther Byrom" userId="90235773-4872-4788-adbb-58ed99b1fea1" providerId="ADAL" clId="{94DD0850-AFF1-4E4B-8381-A8B8D542899B}" dt="2024-11-26T10:15:46.116" v="919" actId="962"/>
          <ac:spMkLst>
            <pc:docMk/>
            <pc:sldMk cId="1451153366" sldId="277"/>
            <ac:spMk id="4" creationId="{67A80E2E-E1B3-34FE-0550-7233FB6B6239}"/>
          </ac:spMkLst>
        </pc:spChg>
      </pc:sldChg>
      <pc:sldChg chg="addSp modSp mod">
        <pc:chgData name="Esther Byrom" userId="90235773-4872-4788-adbb-58ed99b1fea1" providerId="ADAL" clId="{94DD0850-AFF1-4E4B-8381-A8B8D542899B}" dt="2024-11-26T10:13:21.564" v="873" actId="20577"/>
        <pc:sldMkLst>
          <pc:docMk/>
          <pc:sldMk cId="98075956" sldId="278"/>
        </pc:sldMkLst>
        <pc:spChg chg="add mod">
          <ac:chgData name="Esther Byrom" userId="90235773-4872-4788-adbb-58ed99b1fea1" providerId="ADAL" clId="{94DD0850-AFF1-4E4B-8381-A8B8D542899B}" dt="2024-11-26T10:06:41.328" v="553" actId="20577"/>
          <ac:spMkLst>
            <pc:docMk/>
            <pc:sldMk cId="98075956" sldId="278"/>
            <ac:spMk id="3" creationId="{C73050B2-7D3F-B7F8-C250-D777CB13F87B}"/>
          </ac:spMkLst>
        </pc:spChg>
        <pc:spChg chg="add mod">
          <ac:chgData name="Esther Byrom" userId="90235773-4872-4788-adbb-58ed99b1fea1" providerId="ADAL" clId="{94DD0850-AFF1-4E4B-8381-A8B8D542899B}" dt="2024-11-26T10:13:21.564" v="873" actId="20577"/>
          <ac:spMkLst>
            <pc:docMk/>
            <pc:sldMk cId="98075956" sldId="278"/>
            <ac:spMk id="4" creationId="{7F84542E-47F5-18F6-DDDE-44863E032011}"/>
          </ac:spMkLst>
        </pc:spChg>
      </pc:sldChg>
      <pc:sldChg chg="addSp modSp mod">
        <pc:chgData name="Esther Byrom" userId="90235773-4872-4788-adbb-58ed99b1fea1" providerId="ADAL" clId="{94DD0850-AFF1-4E4B-8381-A8B8D542899B}" dt="2024-11-26T10:13:31.244" v="883" actId="20577"/>
        <pc:sldMkLst>
          <pc:docMk/>
          <pc:sldMk cId="99423418" sldId="280"/>
        </pc:sldMkLst>
        <pc:spChg chg="add mod">
          <ac:chgData name="Esther Byrom" userId="90235773-4872-4788-adbb-58ed99b1fea1" providerId="ADAL" clId="{94DD0850-AFF1-4E4B-8381-A8B8D542899B}" dt="2024-11-26T10:13:31.244" v="883" actId="20577"/>
          <ac:spMkLst>
            <pc:docMk/>
            <pc:sldMk cId="99423418" sldId="280"/>
            <ac:spMk id="2" creationId="{B9A03C61-A1FD-2B09-ECD6-C2B7F30E2C52}"/>
          </ac:spMkLst>
        </pc:spChg>
      </pc:sldChg>
      <pc:sldChg chg="addSp modSp mod">
        <pc:chgData name="Esther Byrom" userId="90235773-4872-4788-adbb-58ed99b1fea1" providerId="ADAL" clId="{94DD0850-AFF1-4E4B-8381-A8B8D542899B}" dt="2024-11-26T10:14:02.647" v="892" actId="13244"/>
        <pc:sldMkLst>
          <pc:docMk/>
          <pc:sldMk cId="3463040890" sldId="298"/>
        </pc:sldMkLst>
        <pc:spChg chg="add mod">
          <ac:chgData name="Esther Byrom" userId="90235773-4872-4788-adbb-58ed99b1fea1" providerId="ADAL" clId="{94DD0850-AFF1-4E4B-8381-A8B8D542899B}" dt="2024-11-26T10:14:02.647" v="892" actId="13244"/>
          <ac:spMkLst>
            <pc:docMk/>
            <pc:sldMk cId="3463040890" sldId="298"/>
            <ac:spMk id="3" creationId="{E1065C3F-239E-A46B-F498-E6BDFB7245E6}"/>
          </ac:spMkLst>
        </pc:spChg>
      </pc:sldChg>
      <pc:sldChg chg="addSp modSp mod">
        <pc:chgData name="Esther Byrom" userId="90235773-4872-4788-adbb-58ed99b1fea1" providerId="ADAL" clId="{94DD0850-AFF1-4E4B-8381-A8B8D542899B}" dt="2024-11-26T10:15:03.081" v="906" actId="962"/>
        <pc:sldMkLst>
          <pc:docMk/>
          <pc:sldMk cId="1486073999" sldId="334"/>
        </pc:sldMkLst>
        <pc:spChg chg="mod">
          <ac:chgData name="Esther Byrom" userId="90235773-4872-4788-adbb-58ed99b1fea1" providerId="ADAL" clId="{94DD0850-AFF1-4E4B-8381-A8B8D542899B}" dt="2024-11-26T10:02:07.398" v="242" actId="33553"/>
          <ac:spMkLst>
            <pc:docMk/>
            <pc:sldMk cId="1486073999" sldId="334"/>
            <ac:spMk id="2" creationId="{1D04C154-2D97-F82C-8776-D1856366AD15}"/>
          </ac:spMkLst>
        </pc:spChg>
        <pc:spChg chg="mod">
          <ac:chgData name="Esther Byrom" userId="90235773-4872-4788-adbb-58ed99b1fea1" providerId="ADAL" clId="{94DD0850-AFF1-4E4B-8381-A8B8D542899B}" dt="2024-11-26T10:15:01.691" v="905" actId="13244"/>
          <ac:spMkLst>
            <pc:docMk/>
            <pc:sldMk cId="1486073999" sldId="334"/>
            <ac:spMk id="3" creationId="{D2AD7CBD-D546-C76C-107A-1F507017BA01}"/>
          </ac:spMkLst>
        </pc:spChg>
        <pc:spChg chg="add mod">
          <ac:chgData name="Esther Byrom" userId="90235773-4872-4788-adbb-58ed99b1fea1" providerId="ADAL" clId="{94DD0850-AFF1-4E4B-8381-A8B8D542899B}" dt="2024-11-26T10:15:03.081" v="906" actId="962"/>
          <ac:spMkLst>
            <pc:docMk/>
            <pc:sldMk cId="1486073999" sldId="334"/>
            <ac:spMk id="4" creationId="{667B5D0D-6973-81E7-BEBC-D659E749E2A0}"/>
          </ac:spMkLst>
        </pc:spChg>
      </pc:sldChg>
      <pc:sldChg chg="addSp modSp mod">
        <pc:chgData name="Esther Byrom" userId="90235773-4872-4788-adbb-58ed99b1fea1" providerId="ADAL" clId="{94DD0850-AFF1-4E4B-8381-A8B8D542899B}" dt="2024-11-26T10:15:25.929" v="912" actId="962"/>
        <pc:sldMkLst>
          <pc:docMk/>
          <pc:sldMk cId="1521204357" sldId="335"/>
        </pc:sldMkLst>
        <pc:spChg chg="mod">
          <ac:chgData name="Esther Byrom" userId="90235773-4872-4788-adbb-58ed99b1fea1" providerId="ADAL" clId="{94DD0850-AFF1-4E4B-8381-A8B8D542899B}" dt="2024-11-26T10:15:24.891" v="911" actId="13244"/>
          <ac:spMkLst>
            <pc:docMk/>
            <pc:sldMk cId="1521204357" sldId="335"/>
            <ac:spMk id="2" creationId="{1D04C154-2D97-F82C-8776-D1856366AD15}"/>
          </ac:spMkLst>
        </pc:spChg>
        <pc:spChg chg="add mod">
          <ac:chgData name="Esther Byrom" userId="90235773-4872-4788-adbb-58ed99b1fea1" providerId="ADAL" clId="{94DD0850-AFF1-4E4B-8381-A8B8D542899B}" dt="2024-11-26T10:15:25.929" v="912" actId="962"/>
          <ac:spMkLst>
            <pc:docMk/>
            <pc:sldMk cId="1521204357" sldId="335"/>
            <ac:spMk id="4" creationId="{B78422B1-0539-A52D-5600-9D344EA465C6}"/>
          </ac:spMkLst>
        </pc:spChg>
      </pc:sldChg>
      <pc:sldChg chg="addSp modSp mod">
        <pc:chgData name="Esther Byrom" userId="90235773-4872-4788-adbb-58ed99b1fea1" providerId="ADAL" clId="{94DD0850-AFF1-4E4B-8381-A8B8D542899B}" dt="2024-11-26T10:15:40.728" v="917" actId="962"/>
        <pc:sldMkLst>
          <pc:docMk/>
          <pc:sldMk cId="857311645" sldId="336"/>
        </pc:sldMkLst>
        <pc:spChg chg="mod">
          <ac:chgData name="Esther Byrom" userId="90235773-4872-4788-adbb-58ed99b1fea1" providerId="ADAL" clId="{94DD0850-AFF1-4E4B-8381-A8B8D542899B}" dt="2024-11-26T10:04:32.400" v="549" actId="33553"/>
          <ac:spMkLst>
            <pc:docMk/>
            <pc:sldMk cId="857311645" sldId="336"/>
            <ac:spMk id="2" creationId="{1D04C154-2D97-F82C-8776-D1856366AD15}"/>
          </ac:spMkLst>
        </pc:spChg>
        <pc:spChg chg="mod">
          <ac:chgData name="Esther Byrom" userId="90235773-4872-4788-adbb-58ed99b1fea1" providerId="ADAL" clId="{94DD0850-AFF1-4E4B-8381-A8B8D542899B}" dt="2024-11-26T10:15:39.381" v="916" actId="13244"/>
          <ac:spMkLst>
            <pc:docMk/>
            <pc:sldMk cId="857311645" sldId="336"/>
            <ac:spMk id="3" creationId="{D2AD7CBD-D546-C76C-107A-1F507017BA01}"/>
          </ac:spMkLst>
        </pc:spChg>
        <pc:spChg chg="add mod">
          <ac:chgData name="Esther Byrom" userId="90235773-4872-4788-adbb-58ed99b1fea1" providerId="ADAL" clId="{94DD0850-AFF1-4E4B-8381-A8B8D542899B}" dt="2024-11-26T10:15:40.728" v="917" actId="962"/>
          <ac:spMkLst>
            <pc:docMk/>
            <pc:sldMk cId="857311645" sldId="336"/>
            <ac:spMk id="4" creationId="{F557F045-4310-3487-D939-40710C2AEB21}"/>
          </ac:spMkLst>
        </pc:spChg>
      </pc:sldChg>
      <pc:sldChg chg="addSp modSp mod">
        <pc:chgData name="Esther Byrom" userId="90235773-4872-4788-adbb-58ed99b1fea1" providerId="ADAL" clId="{94DD0850-AFF1-4E4B-8381-A8B8D542899B}" dt="2024-11-26T10:13:54.110" v="891" actId="962"/>
        <pc:sldMkLst>
          <pc:docMk/>
          <pc:sldMk cId="3780124504" sldId="337"/>
        </pc:sldMkLst>
        <pc:spChg chg="mod">
          <ac:chgData name="Esther Byrom" userId="90235773-4872-4788-adbb-58ed99b1fea1" providerId="ADAL" clId="{94DD0850-AFF1-4E4B-8381-A8B8D542899B}" dt="2024-11-26T10:08:29.070" v="730" actId="33553"/>
          <ac:spMkLst>
            <pc:docMk/>
            <pc:sldMk cId="3780124504" sldId="337"/>
            <ac:spMk id="2" creationId="{1D04C154-2D97-F82C-8776-D1856366AD15}"/>
          </ac:spMkLst>
        </pc:spChg>
        <pc:spChg chg="mod">
          <ac:chgData name="Esther Byrom" userId="90235773-4872-4788-adbb-58ed99b1fea1" providerId="ADAL" clId="{94DD0850-AFF1-4E4B-8381-A8B8D542899B}" dt="2024-11-26T10:13:51.344" v="889" actId="13244"/>
          <ac:spMkLst>
            <pc:docMk/>
            <pc:sldMk cId="3780124504" sldId="337"/>
            <ac:spMk id="3" creationId="{D2AD7CBD-D546-C76C-107A-1F507017BA01}"/>
          </ac:spMkLst>
        </pc:spChg>
        <pc:spChg chg="add mod">
          <ac:chgData name="Esther Byrom" userId="90235773-4872-4788-adbb-58ed99b1fea1" providerId="ADAL" clId="{94DD0850-AFF1-4E4B-8381-A8B8D542899B}" dt="2024-11-26T10:13:54.110" v="891" actId="962"/>
          <ac:spMkLst>
            <pc:docMk/>
            <pc:sldMk cId="3780124504" sldId="337"/>
            <ac:spMk id="4" creationId="{8CDB73F6-3DB9-3926-345E-86581F6A38EF}"/>
          </ac:spMkLst>
        </pc:spChg>
      </pc:sldChg>
      <pc:sldChg chg="modSp">
        <pc:chgData name="Esther Byrom" userId="90235773-4872-4788-adbb-58ed99b1fea1" providerId="ADAL" clId="{94DD0850-AFF1-4E4B-8381-A8B8D542899B}" dt="2024-11-26T10:08:44.645" v="732" actId="13244"/>
        <pc:sldMkLst>
          <pc:docMk/>
          <pc:sldMk cId="2061623948" sldId="338"/>
        </pc:sldMkLst>
        <pc:picChg chg="mod">
          <ac:chgData name="Esther Byrom" userId="90235773-4872-4788-adbb-58ed99b1fea1" providerId="ADAL" clId="{94DD0850-AFF1-4E4B-8381-A8B8D542899B}" dt="2024-11-26T10:08:44.645" v="732" actId="13244"/>
          <ac:picMkLst>
            <pc:docMk/>
            <pc:sldMk cId="2061623948" sldId="338"/>
            <ac:picMk id="8196" creationId="{7E72F8E6-5081-2B2F-9086-052CE3460F4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CA3114-2751-43EB-9592-812DA5FF3458}" type="datetimeFigureOut">
              <a:rPr lang="en-GB" smtClean="0"/>
              <a:t>26/11/2024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8D57FE-DC70-41FB-83D2-E3BD6C6BCFD1}" type="slidenum">
              <a:rPr lang="en-GB" smtClean="0"/>
              <a:t>‹#›</a:t>
            </a:fld>
            <a:endParaRPr lang="en-GB"/>
          </a:p>
        </p:txBody>
      </p:sp>
    </p:spTree>
    <p:extLst>
      <p:ext uri="{BB962C8B-B14F-4D97-AF65-F5344CB8AC3E}">
        <p14:creationId xmlns:p14="http://schemas.microsoft.com/office/powerpoint/2010/main" val="1257695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Teacher notes: </a:t>
            </a:r>
          </a:p>
          <a:p>
            <a:pPr eaLnBrk="1" hangingPunct="1">
              <a:spcBef>
                <a:spcPct val="0"/>
              </a:spcBef>
            </a:pPr>
            <a:r>
              <a:rPr lang="en-GB" altLang="en-US" dirty="0"/>
              <a:t>To introduce the topic the approach of semiotics can be explained. Semiotics is the study of signs and meaning in words, images or cultural objects.</a:t>
            </a:r>
          </a:p>
          <a:p>
            <a:pPr>
              <a:defRPr/>
            </a:pPr>
            <a:r>
              <a:rPr lang="en-GB" sz="1200" dirty="0">
                <a:latin typeface="Playpen Sans" panose="020B0604020202020204" charset="0"/>
                <a:ea typeface="Playpen Sans" panose="020B0604020202020204" charset="0"/>
              </a:rPr>
              <a:t>This project uses the theory of Roland Barthes, whose work on semiotics suggests that images contain two types of meaning: </a:t>
            </a:r>
          </a:p>
          <a:p>
            <a:pPr>
              <a:defRPr/>
            </a:pPr>
            <a:r>
              <a:rPr lang="en-GB" sz="1200" dirty="0">
                <a:latin typeface="Playpen Sans" panose="020B0604020202020204" charset="0"/>
                <a:ea typeface="Playpen Sans" panose="020B0604020202020204" charset="0"/>
              </a:rPr>
              <a:t>                             </a:t>
            </a:r>
            <a:r>
              <a:rPr lang="en-GB" sz="1200" b="1" i="1" dirty="0">
                <a:latin typeface="Playpen Sans" panose="020B0604020202020204" charset="0"/>
                <a:ea typeface="Playpen Sans" panose="020B0604020202020204" charset="0"/>
              </a:rPr>
              <a:t>Denoted / obvious meaning</a:t>
            </a:r>
            <a:r>
              <a:rPr lang="en-GB" sz="1200" dirty="0">
                <a:latin typeface="Playpen Sans" panose="020B0604020202020204" charset="0"/>
                <a:ea typeface="Playpen Sans" panose="020B0604020202020204" charset="0"/>
              </a:rPr>
              <a:t> - the surface meaning</a:t>
            </a:r>
          </a:p>
          <a:p>
            <a:pPr>
              <a:defRPr/>
            </a:pPr>
            <a:r>
              <a:rPr lang="en-GB" sz="1200" b="1" i="1" dirty="0">
                <a:latin typeface="Playpen Sans" panose="020B0604020202020204" charset="0"/>
                <a:ea typeface="Playpen Sans" panose="020B0604020202020204" charset="0"/>
              </a:rPr>
              <a:t>                            Connoted / sometimes hidden message</a:t>
            </a:r>
            <a:r>
              <a:rPr lang="en-GB" sz="1200" dirty="0">
                <a:latin typeface="Playpen Sans" panose="020B0604020202020204" charset="0"/>
                <a:ea typeface="Playpen Sans" panose="020B0604020202020204" charset="0"/>
              </a:rPr>
              <a:t> - symbolic and socially created </a:t>
            </a:r>
          </a:p>
          <a:p>
            <a:pPr eaLnBrk="1" hangingPunct="1">
              <a:spcBef>
                <a:spcPct val="0"/>
              </a:spcBef>
            </a:pPr>
            <a:r>
              <a:rPr lang="en-GB" altLang="en-US" dirty="0"/>
              <a:t> </a:t>
            </a:r>
          </a:p>
          <a:p>
            <a:pPr eaLnBrk="1" hangingPunct="1">
              <a:spcBef>
                <a:spcPct val="0"/>
              </a:spcBef>
            </a:pPr>
            <a:r>
              <a:rPr lang="en-GB" altLang="en-US" dirty="0"/>
              <a:t>Denoted– red rose </a:t>
            </a:r>
          </a:p>
          <a:p>
            <a:pPr eaLnBrk="1" hangingPunct="1">
              <a:spcBef>
                <a:spcPct val="0"/>
              </a:spcBef>
            </a:pPr>
            <a:r>
              <a:rPr lang="en-GB" altLang="en-US" dirty="0"/>
              <a:t>Connoted – romance, Lancashire/ sports teams, Film American Beauty – cultural  </a:t>
            </a:r>
          </a:p>
          <a:p>
            <a:pPr eaLnBrk="1" hangingPunct="1">
              <a:spcBef>
                <a:spcPct val="0"/>
              </a:spcBef>
            </a:pPr>
            <a:r>
              <a:rPr lang="en-GB" altLang="en-US" dirty="0"/>
              <a:t>Punctum – emotional – personal response</a:t>
            </a:r>
          </a:p>
          <a:p>
            <a:pPr eaLnBrk="1" hangingPunct="1">
              <a:spcBef>
                <a:spcPct val="0"/>
              </a:spcBef>
            </a:pPr>
            <a:endParaRPr lang="en-GB" altLang="en-US" dirty="0"/>
          </a:p>
          <a:p>
            <a:pPr eaLnBrk="1" hangingPunct="1">
              <a:spcBef>
                <a:spcPct val="0"/>
              </a:spcBef>
            </a:pPr>
            <a:r>
              <a:rPr lang="en-GB" altLang="en-US" dirty="0"/>
              <a:t>It is important for pupils to understand how to ‘read’ and interpret meanings within images so they can think more deeply about the messages that are conveyed in adverts, memes and posts they see when online, which might not always be apparent.</a:t>
            </a:r>
          </a:p>
          <a:p>
            <a:pPr eaLnBrk="1" hangingPunct="1">
              <a:spcBef>
                <a:spcPct val="0"/>
              </a:spcBef>
            </a:pPr>
            <a:endParaRPr lang="en-GB" altLang="en-US" dirty="0"/>
          </a:p>
          <a:p>
            <a:pPr marL="0" marR="0" lvl="0" indent="0" algn="l" defTabSz="914400" rtl="0" eaLnBrk="1" fontAlgn="auto" latinLnBrk="0" hangingPunct="1">
              <a:lnSpc>
                <a:spcPct val="100000"/>
              </a:lnSpc>
              <a:spcBef>
                <a:spcPct val="0"/>
              </a:spcBef>
              <a:spcAft>
                <a:spcPts val="0"/>
              </a:spcAft>
              <a:buClrTx/>
              <a:buSzTx/>
              <a:buFontTx/>
              <a:buNone/>
              <a:tabLst/>
              <a:defRPr/>
            </a:pPr>
            <a:r>
              <a:rPr lang="en-GB" altLang="en-US" dirty="0"/>
              <a:t>Everyone may have a different response as it may depend on their own experiences of education.</a:t>
            </a:r>
          </a:p>
          <a:p>
            <a:pPr eaLnBrk="1" hangingPunct="1">
              <a:spcBef>
                <a:spcPct val="0"/>
              </a:spcBef>
            </a:pPr>
            <a:endParaRPr lang="en-GB" altLang="en-US" dirty="0"/>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3</a:t>
            </a:fld>
            <a:endParaRPr lang="en-GB" altLang="en-US"/>
          </a:p>
        </p:txBody>
      </p:sp>
    </p:spTree>
    <p:extLst>
      <p:ext uri="{BB962C8B-B14F-4D97-AF65-F5344CB8AC3E}">
        <p14:creationId xmlns:p14="http://schemas.microsoft.com/office/powerpoint/2010/main" val="42374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8D57FE-DC70-41FB-83D2-E3BD6C6BCFD1}" type="slidenum">
              <a:rPr lang="en-GB" smtClean="0"/>
              <a:t>25</a:t>
            </a:fld>
            <a:endParaRPr lang="en-GB"/>
          </a:p>
        </p:txBody>
      </p:sp>
    </p:spTree>
    <p:extLst>
      <p:ext uri="{BB962C8B-B14F-4D97-AF65-F5344CB8AC3E}">
        <p14:creationId xmlns:p14="http://schemas.microsoft.com/office/powerpoint/2010/main" val="3885379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11/26/2024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mailto:woolhouc@edgehill.ac.u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59670" y="532285"/>
            <a:ext cx="5934667" cy="3369155"/>
          </a:xfrm>
        </p:spPr>
        <p:txBody>
          <a:bodyPr anchor="ctr">
            <a:normAutofit fontScale="90000"/>
          </a:bodyPr>
          <a:lstStyle/>
          <a:p>
            <a:pPr algn="l">
              <a:lnSpc>
                <a:spcPct val="100000"/>
              </a:lnSpc>
            </a:pPr>
            <a:r>
              <a:rPr lang="en-US" sz="5400" b="1" u="sng" dirty="0">
                <a:solidFill>
                  <a:schemeClr val="accent1">
                    <a:lumMod val="75000"/>
                  </a:schemeClr>
                </a:solidFill>
                <a:latin typeface="Playpen Sans" panose="020B0604020202020204" charset="0"/>
                <a:ea typeface="Playpen Sans" panose="020B0604020202020204" charset="0"/>
                <a:cs typeface="Calibri Light"/>
              </a:rPr>
              <a:t>Inclusion Lesson Resources,</a:t>
            </a:r>
            <a:br>
              <a:rPr lang="en-US" sz="5400" b="1" u="sng" dirty="0">
                <a:solidFill>
                  <a:schemeClr val="accent1">
                    <a:lumMod val="75000"/>
                  </a:schemeClr>
                </a:solidFill>
                <a:latin typeface="Playpen Sans" panose="020B0604020202020204" charset="0"/>
                <a:ea typeface="Playpen Sans" panose="020B0604020202020204" charset="0"/>
                <a:cs typeface="Calibri Light"/>
              </a:rPr>
            </a:br>
            <a:r>
              <a:rPr lang="en-US" sz="5400" b="1" u="sng" dirty="0">
                <a:solidFill>
                  <a:schemeClr val="accent1">
                    <a:lumMod val="75000"/>
                  </a:schemeClr>
                </a:solidFill>
                <a:latin typeface="Playpen Sans" panose="020B0604020202020204" charset="0"/>
                <a:ea typeface="Playpen Sans" panose="020B0604020202020204" charset="0"/>
                <a:cs typeface="Calibri Light"/>
              </a:rPr>
              <a:t>Aimed towards ages 11-16</a:t>
            </a:r>
            <a:endParaRPr lang="en-US" sz="4800" i="1" dirty="0">
              <a:solidFill>
                <a:schemeClr val="accent1">
                  <a:lumMod val="75000"/>
                </a:schemeClr>
              </a:solidFill>
              <a:latin typeface="Playpen Sans" panose="020B0604020202020204" charset="0"/>
              <a:ea typeface="Playpen Sans" panose="020B0604020202020204" charset="0"/>
            </a:endParaRPr>
          </a:p>
        </p:txBody>
      </p:sp>
      <p:sp>
        <p:nvSpPr>
          <p:cNvPr id="3" name="Subtitle 2"/>
          <p:cNvSpPr>
            <a:spLocks noGrp="1"/>
          </p:cNvSpPr>
          <p:nvPr>
            <p:ph type="subTitle" idx="1"/>
          </p:nvPr>
        </p:nvSpPr>
        <p:spPr>
          <a:xfrm>
            <a:off x="6159670" y="4286723"/>
            <a:ext cx="5509135" cy="2210385"/>
          </a:xfrm>
        </p:spPr>
        <p:txBody>
          <a:bodyPr anchor="b">
            <a:normAutofit/>
          </a:bodyPr>
          <a:lstStyle/>
          <a:p>
            <a:pPr algn="l">
              <a:lnSpc>
                <a:spcPct val="110000"/>
              </a:lnSpc>
            </a:pPr>
            <a:r>
              <a:rPr lang="en-US" dirty="0">
                <a:solidFill>
                  <a:schemeClr val="tx1"/>
                </a:solidFill>
                <a:latin typeface="Playpen Sans" panose="020B0604020202020204" charset="0"/>
                <a:ea typeface="Playpen Sans" panose="020B0604020202020204" charset="0"/>
              </a:rPr>
              <a:t>The following slides contain flashcards and question sheets that can be used to discuss ways of approaching the topic of inclusion surrounding situations within your classroom and school.</a:t>
            </a:r>
          </a:p>
        </p:txBody>
      </p:sp>
      <p:pic>
        <p:nvPicPr>
          <p:cNvPr id="4" name="Picture 3" descr="A colo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20" y="11"/>
            <a:ext cx="6095978" cy="6857989"/>
          </a:xfrm>
          <a:prstGeom prst="rect">
            <a:avLst/>
          </a:prstGeom>
        </p:spPr>
      </p:pic>
      <p:sp>
        <p:nvSpPr>
          <p:cNvPr id="5" name="Slide Number Placeholder 4">
            <a:extLst>
              <a:ext uri="{FF2B5EF4-FFF2-40B4-BE49-F238E27FC236}">
                <a16:creationId xmlns:a16="http://schemas.microsoft.com/office/drawing/2014/main" id="{5C5D2356-6118-D3D8-4813-E4477A149CDA}"/>
              </a:ext>
            </a:extLst>
          </p:cNvPr>
          <p:cNvSpPr>
            <a:spLocks noGrp="1"/>
          </p:cNvSpPr>
          <p:nvPr>
            <p:ph type="sldNum" sz="quarter" idx="12"/>
          </p:nvPr>
        </p:nvSpPr>
        <p:spPr/>
        <p:txBody>
          <a:bodyPr/>
          <a:lstStyle/>
          <a:p>
            <a:fld id="{B4A918BC-4D43-4B42-B3C0-E7EBE25E6AF0}" type="slidenum">
              <a:rPr lang="en-US" smtClean="0"/>
              <a:t>1</a:t>
            </a:fld>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1065C3F-239E-A46B-F498-E6BDFB7245E6}"/>
              </a:ext>
              <a:ext uri="{C183D7F6-B498-43B3-948B-1728B52AA6E4}">
                <adec:decorative xmlns:adec="http://schemas.microsoft.com/office/drawing/2017/decorative" val="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In the art room: Questions with example answers</a:t>
            </a:r>
          </a:p>
        </p:txBody>
      </p:sp>
      <p:sp>
        <p:nvSpPr>
          <p:cNvPr id="2" name="Title 1">
            <a:extLst>
              <a:ext uri="{FF2B5EF4-FFF2-40B4-BE49-F238E27FC236}">
                <a16:creationId xmlns:a16="http://schemas.microsoft.com/office/drawing/2014/main" id="{C417BDC1-98F9-B8B8-1DF3-A4A4AC11B741}"/>
              </a:ext>
            </a:extLst>
          </p:cNvPr>
          <p:cNvSpPr>
            <a:spLocks/>
          </p:cNvSpPr>
          <p:nvPr/>
        </p:nvSpPr>
        <p:spPr>
          <a:xfrm>
            <a:off x="838200" y="365125"/>
            <a:ext cx="10515600" cy="74169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 with example answers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D4337E25-0DB4-890E-32F6-B003E25A4C93}"/>
              </a:ext>
            </a:extLst>
          </p:cNvPr>
          <p:cNvSpPr>
            <a:spLocks noGrp="1"/>
          </p:cNvSpPr>
          <p:nvPr>
            <p:ph idx="1"/>
          </p:nvPr>
        </p:nvSpPr>
        <p:spPr>
          <a:xfrm>
            <a:off x="224642" y="1063626"/>
            <a:ext cx="11614067" cy="5756583"/>
          </a:xfrm>
        </p:spPr>
        <p:txBody>
          <a:bodyPr vert="horz" lIns="91440" tIns="45720" rIns="91440" bIns="45720" rtlCol="0" anchor="t">
            <a:normAutofit/>
          </a:bodyPr>
          <a:lstStyle/>
          <a:p>
            <a:pPr marL="0" indent="0">
              <a:lnSpc>
                <a:spcPct val="100000"/>
              </a:lnSpc>
              <a:spcBef>
                <a:spcPts val="0"/>
              </a:spcBef>
              <a:buNone/>
            </a:pPr>
            <a:r>
              <a:rPr lang="en-US" sz="2000" b="1" u="sng" dirty="0">
                <a:cs typeface="Arial"/>
              </a:rPr>
              <a:t>What is happening on in the picture:</a:t>
            </a:r>
            <a:endParaRPr lang="en-US" sz="2000" dirty="0">
              <a:cs typeface="Arial"/>
            </a:endParaRPr>
          </a:p>
          <a:p>
            <a:pPr marL="0" indent="0">
              <a:lnSpc>
                <a:spcPct val="100000"/>
              </a:lnSpc>
              <a:spcBef>
                <a:spcPts val="0"/>
              </a:spcBef>
              <a:buNone/>
            </a:pPr>
            <a:r>
              <a:rPr lang="en-US" sz="2000" dirty="0">
                <a:ea typeface="+mn-lt"/>
                <a:cs typeface="+mn-lt"/>
              </a:rPr>
              <a:t>Secondary school pupil is working with an Art teacher.</a:t>
            </a:r>
            <a:endParaRPr lang="en-US" sz="2000" dirty="0">
              <a:cs typeface="Calibri" panose="020F0502020204030204"/>
            </a:endParaRPr>
          </a:p>
          <a:p>
            <a:pPr marL="0" indent="0">
              <a:lnSpc>
                <a:spcPct val="100000"/>
              </a:lnSpc>
              <a:spcBef>
                <a:spcPts val="0"/>
              </a:spcBef>
              <a:buNone/>
            </a:pPr>
            <a:r>
              <a:rPr lang="en-US" sz="2000" dirty="0">
                <a:ea typeface="+mn-lt"/>
                <a:cs typeface="+mn-lt"/>
              </a:rPr>
              <a:t>He is engaged in an art activity in an art classroom with a teacher</a:t>
            </a:r>
            <a:endParaRPr lang="en-US" sz="2000" dirty="0">
              <a:cs typeface="Calibri" panose="020F0502020204030204"/>
            </a:endParaRPr>
          </a:p>
          <a:p>
            <a:pPr marL="0" indent="0">
              <a:lnSpc>
                <a:spcPct val="100000"/>
              </a:lnSpc>
              <a:spcBef>
                <a:spcPts val="0"/>
              </a:spcBef>
              <a:buNone/>
            </a:pPr>
            <a:endParaRPr lang="en-US" sz="2000" dirty="0">
              <a:cs typeface="Arial"/>
            </a:endParaRPr>
          </a:p>
          <a:p>
            <a:pPr marL="0" indent="0">
              <a:lnSpc>
                <a:spcPct val="100000"/>
              </a:lnSpc>
              <a:spcBef>
                <a:spcPts val="0"/>
              </a:spcBef>
              <a:buNone/>
            </a:pPr>
            <a:r>
              <a:rPr lang="en-US" sz="2000" b="1" u="sng" dirty="0">
                <a:cs typeface="Arial"/>
              </a:rPr>
              <a:t>Is the pupil engaged with his learning:</a:t>
            </a:r>
            <a:endParaRPr lang="en-US" sz="2000" dirty="0">
              <a:cs typeface="Arial"/>
            </a:endParaRPr>
          </a:p>
          <a:p>
            <a:pPr marL="0" indent="0">
              <a:lnSpc>
                <a:spcPct val="100000"/>
              </a:lnSpc>
              <a:spcBef>
                <a:spcPts val="0"/>
              </a:spcBef>
              <a:buNone/>
            </a:pPr>
            <a:r>
              <a:rPr lang="en-US" sz="2000" dirty="0">
                <a:cs typeface="Calibri"/>
              </a:rPr>
              <a:t>He is engaged in an art activity in an art classroom with a teacher</a:t>
            </a:r>
          </a:p>
          <a:p>
            <a:pPr marL="0" indent="0">
              <a:lnSpc>
                <a:spcPct val="100000"/>
              </a:lnSpc>
              <a:spcBef>
                <a:spcPts val="0"/>
              </a:spcBef>
              <a:buNone/>
            </a:pPr>
            <a:r>
              <a:rPr lang="en-GB" sz="2000" dirty="0">
                <a:cs typeface="Calibri"/>
              </a:rPr>
              <a:t>Inclusion – co-operative and partnership learning.</a:t>
            </a:r>
          </a:p>
          <a:p>
            <a:pPr marL="0" indent="0">
              <a:lnSpc>
                <a:spcPct val="100000"/>
              </a:lnSpc>
              <a:spcBef>
                <a:spcPts val="0"/>
              </a:spcBef>
              <a:buNone/>
            </a:pPr>
            <a:endParaRPr lang="en-GB" sz="2000" dirty="0">
              <a:cs typeface="Calibri"/>
            </a:endParaRPr>
          </a:p>
          <a:p>
            <a:pPr marL="0" indent="0">
              <a:lnSpc>
                <a:spcPct val="100000"/>
              </a:lnSpc>
              <a:spcBef>
                <a:spcPts val="0"/>
              </a:spcBef>
              <a:buNone/>
            </a:pPr>
            <a:r>
              <a:rPr lang="en-US" sz="2000" b="1" u="sng" dirty="0">
                <a:cs typeface="Arial"/>
              </a:rPr>
              <a:t>Is this an example of inclusive learning:</a:t>
            </a:r>
            <a:endParaRPr lang="en-US" sz="2000" dirty="0">
              <a:cs typeface="Arial"/>
            </a:endParaRPr>
          </a:p>
          <a:p>
            <a:pPr marL="0" indent="0">
              <a:lnSpc>
                <a:spcPct val="100000"/>
              </a:lnSpc>
              <a:spcBef>
                <a:spcPts val="0"/>
              </a:spcBef>
              <a:buNone/>
            </a:pPr>
            <a:r>
              <a:rPr lang="en-GB" sz="2000" dirty="0">
                <a:cs typeface="Calibri"/>
              </a:rPr>
              <a:t>Individualised learning</a:t>
            </a:r>
          </a:p>
          <a:p>
            <a:pPr marL="0" indent="0">
              <a:lnSpc>
                <a:spcPct val="100000"/>
              </a:lnSpc>
              <a:spcBef>
                <a:spcPts val="0"/>
              </a:spcBef>
              <a:buNone/>
            </a:pPr>
            <a:r>
              <a:rPr lang="en-GB" sz="2000" dirty="0">
                <a:cs typeface="Calibri"/>
              </a:rPr>
              <a:t>It is difficult to tell if it is inclusion – is the photo taken in an inclusive setting; where are the other children?  It may be that the teacher is helping the child develop skill to support participation in a group.</a:t>
            </a:r>
          </a:p>
          <a:p>
            <a:pPr marL="0" indent="0">
              <a:lnSpc>
                <a:spcPct val="100000"/>
              </a:lnSpc>
              <a:spcBef>
                <a:spcPts val="0"/>
              </a:spcBef>
              <a:buNone/>
            </a:pPr>
            <a:endParaRPr lang="en-US" sz="2000" dirty="0">
              <a:cs typeface="Arial"/>
            </a:endParaRPr>
          </a:p>
          <a:p>
            <a:pPr marL="0" indent="0">
              <a:lnSpc>
                <a:spcPct val="100000"/>
              </a:lnSpc>
              <a:spcBef>
                <a:spcPts val="0"/>
              </a:spcBef>
              <a:buNone/>
            </a:pPr>
            <a:r>
              <a:rPr lang="en-US" sz="2000" b="1" u="sng" dirty="0">
                <a:cs typeface="Arial"/>
              </a:rPr>
              <a:t>What else do you notice:</a:t>
            </a:r>
          </a:p>
          <a:p>
            <a:pPr marL="0" indent="0">
              <a:lnSpc>
                <a:spcPct val="100000"/>
              </a:lnSpc>
              <a:spcBef>
                <a:spcPts val="0"/>
              </a:spcBef>
              <a:buNone/>
            </a:pPr>
            <a:r>
              <a:rPr lang="en-GB" sz="2000" dirty="0">
                <a:cs typeface="Calibri"/>
              </a:rPr>
              <a:t>The boy has control and the teacher is guiding, scaffolding</a:t>
            </a:r>
            <a:endParaRPr lang="en-US" sz="2000" dirty="0">
              <a:cs typeface="Calibri"/>
            </a:endParaRPr>
          </a:p>
          <a:p>
            <a:pPr marL="0" indent="0">
              <a:lnSpc>
                <a:spcPct val="100000"/>
              </a:lnSpc>
              <a:spcBef>
                <a:spcPts val="0"/>
              </a:spcBef>
              <a:buNone/>
            </a:pPr>
            <a:r>
              <a:rPr lang="en-GB" sz="2000" dirty="0">
                <a:cs typeface="Calibri"/>
              </a:rPr>
              <a:t>Wider shot needed for context, Assume it is just the 2 of them</a:t>
            </a:r>
            <a:endParaRPr lang="en-US" sz="2000" dirty="0">
              <a:cs typeface="Calibri"/>
            </a:endParaRPr>
          </a:p>
          <a:p>
            <a:pPr marL="0" indent="0">
              <a:lnSpc>
                <a:spcPct val="100000"/>
              </a:lnSpc>
              <a:spcBef>
                <a:spcPts val="0"/>
              </a:spcBef>
              <a:buNone/>
            </a:pPr>
            <a:r>
              <a:rPr lang="en-GB" sz="2000" dirty="0">
                <a:cs typeface="Calibri"/>
              </a:rPr>
              <a:t>Looks like father and son</a:t>
            </a:r>
          </a:p>
          <a:p>
            <a:endParaRPr lang="en-US" sz="1600" b="1" u="sng" dirty="0">
              <a:latin typeface="Arial"/>
              <a:cs typeface="Arial"/>
            </a:endParaRPr>
          </a:p>
        </p:txBody>
      </p:sp>
    </p:spTree>
    <p:extLst>
      <p:ext uri="{BB962C8B-B14F-4D97-AF65-F5344CB8AC3E}">
        <p14:creationId xmlns:p14="http://schemas.microsoft.com/office/powerpoint/2010/main" val="739391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3692A076-885F-FD2B-F0D6-06CD404834F9}"/>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In the art room 2</a:t>
            </a:r>
          </a:p>
        </p:txBody>
      </p:sp>
      <p:pic>
        <p:nvPicPr>
          <p:cNvPr id="3" name="Picture 2" descr="Secondary school pupil is working with an Art teacher.&#10;The student is male with a tie and white shirt.&#10;He identified as having SEND&#10;He is engaged in an art activity in a art class room with a teacher&#10;This image is owned and under the copyright of VOICES (EHU)">
            <a:extLst>
              <a:ext uri="{FF2B5EF4-FFF2-40B4-BE49-F238E27FC236}">
                <a16:creationId xmlns:a16="http://schemas.microsoft.com/office/drawing/2014/main" id="{4CEBE121-9058-BC63-87D0-D953B171BD43}"/>
              </a:ext>
            </a:extLst>
          </p:cNvPr>
          <p:cNvPicPr>
            <a:picLocks noChangeAspect="1"/>
          </p:cNvPicPr>
          <p:nvPr/>
        </p:nvPicPr>
        <p:blipFill>
          <a:blip r:embed="rId2"/>
          <a:stretch>
            <a:fillRect/>
          </a:stretch>
        </p:blipFill>
        <p:spPr>
          <a:xfrm>
            <a:off x="1686296" y="51163"/>
            <a:ext cx="9086602" cy="6755674"/>
          </a:xfrm>
          <a:prstGeom prst="rect">
            <a:avLst/>
          </a:prstGeom>
        </p:spPr>
      </p:pic>
    </p:spTree>
    <p:extLst>
      <p:ext uri="{BB962C8B-B14F-4D97-AF65-F5344CB8AC3E}">
        <p14:creationId xmlns:p14="http://schemas.microsoft.com/office/powerpoint/2010/main" val="207746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667B5D0D-6973-81E7-BEBC-D659E749E2A0}"/>
              </a:ext>
              <a:ext uri="{C183D7F6-B498-43B3-948B-1728B52AA6E4}">
                <adec:decorative xmlns:adec="http://schemas.microsoft.com/office/drawing/2017/decorative" val="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In the art room: Questions</a:t>
            </a:r>
          </a:p>
        </p:txBody>
      </p:sp>
      <p:sp>
        <p:nvSpPr>
          <p:cNvPr id="2" name="Title 1">
            <a:extLst>
              <a:ext uri="{FF2B5EF4-FFF2-40B4-BE49-F238E27FC236}">
                <a16:creationId xmlns:a16="http://schemas.microsoft.com/office/drawing/2014/main" id="{1D04C154-2D97-F82C-8776-D1856366AD15}"/>
              </a:ext>
            </a:extLst>
          </p:cNvPr>
          <p:cNvSpPr>
            <a:spLocks/>
          </p:cNvSpPr>
          <p:nvPr/>
        </p:nvSpPr>
        <p:spPr>
          <a:xfrm>
            <a:off x="8992589" y="-1031"/>
            <a:ext cx="2519549" cy="13453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D2AD7CBD-D546-C76C-107A-1F507017BA01}"/>
              </a:ext>
            </a:extLst>
          </p:cNvPr>
          <p:cNvSpPr>
            <a:spLocks noGrp="1"/>
          </p:cNvSpPr>
          <p:nvPr>
            <p:ph idx="1"/>
          </p:nvPr>
        </p:nvSpPr>
        <p:spPr>
          <a:xfrm>
            <a:off x="838200" y="905288"/>
            <a:ext cx="10515600" cy="5815961"/>
          </a:xfrm>
        </p:spPr>
        <p:txBody>
          <a:bodyPr vert="horz" lIns="91440" tIns="45720" rIns="91440" bIns="45720" rtlCol="0" anchor="t">
            <a:normAutofit/>
          </a:bodyPr>
          <a:lstStyle/>
          <a:p>
            <a:pPr marL="0" indent="0">
              <a:buNone/>
            </a:pPr>
            <a:r>
              <a:rPr lang="en-US" sz="2000" b="1" dirty="0">
                <a:cs typeface="Arial"/>
              </a:rPr>
              <a:t>What is happening in the picture:</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What do you think the teacher is saying?</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What do you think the boy is thinking?</a:t>
            </a:r>
            <a:endParaRPr lang="en-US" sz="2000" dirty="0">
              <a:cs typeface="Arial"/>
            </a:endParaRPr>
          </a:p>
          <a:p>
            <a:pPr marL="0" indent="0">
              <a:buNone/>
            </a:pPr>
            <a:endParaRPr lang="en-GB"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What else do you notice:</a:t>
            </a:r>
            <a:endParaRPr lang="en-US" sz="2000" dirty="0"/>
          </a:p>
        </p:txBody>
      </p:sp>
    </p:spTree>
    <p:extLst>
      <p:ext uri="{BB962C8B-B14F-4D97-AF65-F5344CB8AC3E}">
        <p14:creationId xmlns:p14="http://schemas.microsoft.com/office/powerpoint/2010/main" val="1486073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B6B552-5578-D970-8FF3-B470A792132D}"/>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Two boys 1</a:t>
            </a:r>
          </a:p>
        </p:txBody>
      </p:sp>
      <p:pic>
        <p:nvPicPr>
          <p:cNvPr id="2" name="Picture 2" descr="Two boys sat together at a table, both are not doing work.&#10;The pupil closest to the right looks stern and appears to be waiting for instructions.&#10;The pupil closest to the left is looking directly at the camera, pulling a face.&#10;Both pupils are sat in a class which has all sorts of folders and books on the surrounding shelves.&#10;This image is owned and under the copyright of VOICES (EHU)">
            <a:extLst>
              <a:ext uri="{FF2B5EF4-FFF2-40B4-BE49-F238E27FC236}">
                <a16:creationId xmlns:a16="http://schemas.microsoft.com/office/drawing/2014/main" id="{60D2E94C-3936-159B-CFFE-1F8A3C6FC81C}"/>
              </a:ext>
            </a:extLst>
          </p:cNvPr>
          <p:cNvPicPr>
            <a:picLocks noChangeAspect="1"/>
          </p:cNvPicPr>
          <p:nvPr/>
        </p:nvPicPr>
        <p:blipFill>
          <a:blip r:embed="rId2"/>
          <a:stretch>
            <a:fillRect/>
          </a:stretch>
        </p:blipFill>
        <p:spPr>
          <a:xfrm>
            <a:off x="726373" y="147"/>
            <a:ext cx="10877797" cy="6857704"/>
          </a:xfrm>
          <a:prstGeom prst="rect">
            <a:avLst/>
          </a:prstGeom>
        </p:spPr>
      </p:pic>
    </p:spTree>
    <p:extLst>
      <p:ext uri="{BB962C8B-B14F-4D97-AF65-F5344CB8AC3E}">
        <p14:creationId xmlns:p14="http://schemas.microsoft.com/office/powerpoint/2010/main" val="215742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CF57FEA2-D490-FFA1-AE6D-C3B6146F56BA}"/>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Two boys: Questions with example answers</a:t>
            </a:r>
          </a:p>
        </p:txBody>
      </p:sp>
      <p:sp>
        <p:nvSpPr>
          <p:cNvPr id="3" name="Content Placeholder 2">
            <a:extLst>
              <a:ext uri="{FF2B5EF4-FFF2-40B4-BE49-F238E27FC236}">
                <a16:creationId xmlns:a16="http://schemas.microsoft.com/office/drawing/2014/main" id="{B8D89FF9-E438-A364-E569-559CDF2EEF64}"/>
              </a:ext>
            </a:extLst>
          </p:cNvPr>
          <p:cNvSpPr>
            <a:spLocks noGrp="1"/>
          </p:cNvSpPr>
          <p:nvPr>
            <p:ph idx="1"/>
          </p:nvPr>
        </p:nvSpPr>
        <p:spPr>
          <a:xfrm>
            <a:off x="76201" y="83913"/>
            <a:ext cx="11649633" cy="6726400"/>
          </a:xfrm>
        </p:spPr>
        <p:txBody>
          <a:bodyPr vert="horz" lIns="91440" tIns="45720" rIns="91440" bIns="45720" rtlCol="0" anchor="t">
            <a:noAutofit/>
          </a:bodyPr>
          <a:lstStyle/>
          <a:p>
            <a:pPr marL="0" indent="0">
              <a:lnSpc>
                <a:spcPct val="110000"/>
              </a:lnSpc>
              <a:spcBef>
                <a:spcPts val="0"/>
              </a:spcBef>
              <a:buNone/>
            </a:pPr>
            <a:r>
              <a:rPr lang="en-US" sz="2000" b="1" u="sng" dirty="0">
                <a:cs typeface="Arial"/>
              </a:rPr>
              <a:t>What is happening in the picture:</a:t>
            </a:r>
            <a:endParaRPr lang="en-US" sz="2000" dirty="0">
              <a:cs typeface="Arial"/>
            </a:endParaRPr>
          </a:p>
          <a:p>
            <a:pPr marL="0" indent="0">
              <a:lnSpc>
                <a:spcPct val="110000"/>
              </a:lnSpc>
              <a:spcBef>
                <a:spcPts val="0"/>
              </a:spcBef>
              <a:buNone/>
            </a:pPr>
            <a:r>
              <a:rPr lang="en-US" sz="2000" dirty="0">
                <a:ea typeface="+mn-lt"/>
                <a:cs typeface="+mn-lt"/>
              </a:rPr>
              <a:t>Two boys sat together at a table, both are not doing work.</a:t>
            </a:r>
            <a:endParaRPr lang="en-US" sz="2000" dirty="0">
              <a:cs typeface="Calibri"/>
            </a:endParaRPr>
          </a:p>
          <a:p>
            <a:pPr marL="0" indent="0">
              <a:lnSpc>
                <a:spcPct val="110000"/>
              </a:lnSpc>
              <a:spcBef>
                <a:spcPts val="0"/>
              </a:spcBef>
              <a:buNone/>
            </a:pPr>
            <a:r>
              <a:rPr lang="en-US" sz="2000" dirty="0">
                <a:ea typeface="+mn-lt"/>
                <a:cs typeface="+mn-lt"/>
              </a:rPr>
              <a:t>The pupil closest to the right looks stern and appears to be waiting for instructions.</a:t>
            </a:r>
            <a:endParaRPr lang="en-US" sz="2000" dirty="0">
              <a:cs typeface="Calibri"/>
            </a:endParaRPr>
          </a:p>
          <a:p>
            <a:pPr marL="0" indent="0">
              <a:lnSpc>
                <a:spcPct val="110000"/>
              </a:lnSpc>
              <a:spcBef>
                <a:spcPts val="0"/>
              </a:spcBef>
              <a:buNone/>
            </a:pPr>
            <a:r>
              <a:rPr lang="en-US" sz="2000" dirty="0">
                <a:ea typeface="+mn-lt"/>
                <a:cs typeface="+mn-lt"/>
              </a:rPr>
              <a:t>The pupil closest to the left is looking directly at the camera, pulling a face.</a:t>
            </a:r>
            <a:endParaRPr lang="en-US" sz="2000" dirty="0">
              <a:cs typeface="Calibri"/>
            </a:endParaRPr>
          </a:p>
          <a:p>
            <a:pPr marL="0" indent="0">
              <a:lnSpc>
                <a:spcPct val="110000"/>
              </a:lnSpc>
              <a:spcBef>
                <a:spcPts val="0"/>
              </a:spcBef>
              <a:buNone/>
            </a:pPr>
            <a:r>
              <a:rPr lang="en-US" sz="2000" dirty="0">
                <a:ea typeface="+mn-lt"/>
                <a:cs typeface="+mn-lt"/>
              </a:rPr>
              <a:t>Both pupils are sat in a class which has all sorts of folders and books on the surrounding shelves.</a:t>
            </a:r>
            <a:endParaRPr lang="en-US" sz="2000" dirty="0">
              <a:cs typeface="Calibri"/>
            </a:endParaRPr>
          </a:p>
          <a:p>
            <a:pPr marL="0" indent="0">
              <a:lnSpc>
                <a:spcPct val="110000"/>
              </a:lnSpc>
              <a:spcBef>
                <a:spcPts val="0"/>
              </a:spcBef>
              <a:buNone/>
            </a:pPr>
            <a:endParaRPr lang="en-US" sz="2000" dirty="0">
              <a:cs typeface="Arial"/>
            </a:endParaRPr>
          </a:p>
          <a:p>
            <a:pPr marL="0" indent="0">
              <a:lnSpc>
                <a:spcPct val="110000"/>
              </a:lnSpc>
              <a:spcBef>
                <a:spcPts val="0"/>
              </a:spcBef>
              <a:buNone/>
            </a:pPr>
            <a:r>
              <a:rPr lang="en-US" sz="2000" b="1" u="sng" dirty="0">
                <a:cs typeface="Arial"/>
              </a:rPr>
              <a:t>Is the pupil at the back of the image engaged with his learning:</a:t>
            </a:r>
            <a:endParaRPr lang="en-US" sz="2000" dirty="0">
              <a:cs typeface="Arial"/>
            </a:endParaRPr>
          </a:p>
          <a:p>
            <a:pPr marL="0" indent="0">
              <a:lnSpc>
                <a:spcPct val="110000"/>
              </a:lnSpc>
              <a:spcBef>
                <a:spcPts val="0"/>
              </a:spcBef>
              <a:buNone/>
            </a:pPr>
            <a:r>
              <a:rPr lang="en-GB" sz="2000" dirty="0">
                <a:cs typeface="Times New Roman"/>
              </a:rPr>
              <a:t>Is it significant that boy on right is not looking at camera. – bored disengaged?</a:t>
            </a:r>
            <a:endParaRPr lang="en-US" sz="2000" dirty="0">
              <a:cs typeface="Times New Roman"/>
            </a:endParaRPr>
          </a:p>
          <a:p>
            <a:pPr marL="0" indent="0">
              <a:lnSpc>
                <a:spcPct val="110000"/>
              </a:lnSpc>
              <a:spcBef>
                <a:spcPts val="0"/>
              </a:spcBef>
              <a:buNone/>
            </a:pPr>
            <a:r>
              <a:rPr lang="en-GB" sz="2000" dirty="0">
                <a:cs typeface="Times New Roman"/>
              </a:rPr>
              <a:t>Possibly Severe learning difficulties and/or behaviour problems.</a:t>
            </a:r>
          </a:p>
          <a:p>
            <a:pPr marL="0" indent="0">
              <a:lnSpc>
                <a:spcPct val="110000"/>
              </a:lnSpc>
              <a:spcBef>
                <a:spcPts val="0"/>
              </a:spcBef>
              <a:buNone/>
            </a:pPr>
            <a:endParaRPr lang="en-US" sz="2000" dirty="0">
              <a:cs typeface="Arial"/>
            </a:endParaRPr>
          </a:p>
          <a:p>
            <a:pPr marL="0" indent="0">
              <a:lnSpc>
                <a:spcPct val="110000"/>
              </a:lnSpc>
              <a:spcBef>
                <a:spcPts val="0"/>
              </a:spcBef>
              <a:buNone/>
            </a:pPr>
            <a:r>
              <a:rPr lang="en-US" sz="2000" b="1" u="sng" dirty="0">
                <a:cs typeface="Arial"/>
              </a:rPr>
              <a:t>How would you engage with this pupil:</a:t>
            </a:r>
            <a:endParaRPr lang="en-US" sz="2000" dirty="0">
              <a:cs typeface="Arial"/>
            </a:endParaRPr>
          </a:p>
          <a:p>
            <a:pPr marL="0" indent="0">
              <a:lnSpc>
                <a:spcPct val="110000"/>
              </a:lnSpc>
              <a:spcBef>
                <a:spcPts val="0"/>
              </a:spcBef>
              <a:buNone/>
            </a:pPr>
            <a:r>
              <a:rPr lang="en-GB" sz="2000" dirty="0">
                <a:cs typeface="Arial"/>
              </a:rPr>
              <a:t>(These responses will be based on the reactions of the other pupil)</a:t>
            </a:r>
          </a:p>
          <a:p>
            <a:pPr marL="0" indent="0">
              <a:lnSpc>
                <a:spcPct val="110000"/>
              </a:lnSpc>
              <a:spcBef>
                <a:spcPts val="0"/>
              </a:spcBef>
              <a:buNone/>
            </a:pPr>
            <a:r>
              <a:rPr lang="en-GB" sz="2000" dirty="0">
                <a:cs typeface="Times New Roman"/>
              </a:rPr>
              <a:t>Compliant – book open ready to work with a pen (boy on right).</a:t>
            </a:r>
            <a:endParaRPr lang="en-US" sz="2000" dirty="0">
              <a:cs typeface="Times New Roman"/>
            </a:endParaRPr>
          </a:p>
          <a:p>
            <a:pPr marL="0" indent="0">
              <a:lnSpc>
                <a:spcPct val="110000"/>
              </a:lnSpc>
              <a:spcBef>
                <a:spcPts val="0"/>
              </a:spcBef>
              <a:buNone/>
            </a:pPr>
            <a:r>
              <a:rPr lang="en-GB" sz="2000" dirty="0">
                <a:cs typeface="Times New Roman"/>
              </a:rPr>
              <a:t>Boy on left doesn’t have a pen, is not sat patiently waiting for lesson to begin.</a:t>
            </a:r>
            <a:endParaRPr lang="en-US" sz="2000" dirty="0">
              <a:cs typeface="Times New Roman"/>
            </a:endParaRPr>
          </a:p>
          <a:p>
            <a:pPr marL="0" indent="0">
              <a:lnSpc>
                <a:spcPct val="110000"/>
              </a:lnSpc>
              <a:spcBef>
                <a:spcPts val="0"/>
              </a:spcBef>
              <a:buNone/>
            </a:pPr>
            <a:endParaRPr lang="en-US" sz="2000" dirty="0">
              <a:cs typeface="Arial"/>
            </a:endParaRPr>
          </a:p>
          <a:p>
            <a:pPr marL="0" indent="0">
              <a:lnSpc>
                <a:spcPct val="110000"/>
              </a:lnSpc>
              <a:spcBef>
                <a:spcPts val="0"/>
              </a:spcBef>
              <a:buNone/>
            </a:pPr>
            <a:r>
              <a:rPr lang="en-US" sz="2000" b="1" u="sng" dirty="0">
                <a:cs typeface="Arial"/>
              </a:rPr>
              <a:t>What else do you notice:</a:t>
            </a:r>
          </a:p>
          <a:p>
            <a:pPr marL="0" indent="0">
              <a:lnSpc>
                <a:spcPct val="110000"/>
              </a:lnSpc>
              <a:spcBef>
                <a:spcPts val="0"/>
              </a:spcBef>
              <a:buNone/>
            </a:pPr>
            <a:r>
              <a:rPr lang="en-GB" sz="2000" dirty="0">
                <a:cs typeface="Times New Roman"/>
              </a:rPr>
              <a:t>Exclusion – no girls, gap between boys and looking at different things.</a:t>
            </a:r>
            <a:endParaRPr lang="en-US" sz="2000" dirty="0">
              <a:cs typeface="Times New Roman"/>
            </a:endParaRPr>
          </a:p>
          <a:p>
            <a:pPr marL="0" indent="0">
              <a:lnSpc>
                <a:spcPct val="110000"/>
              </a:lnSpc>
              <a:spcBef>
                <a:spcPts val="0"/>
              </a:spcBef>
              <a:buNone/>
            </a:pPr>
            <a:r>
              <a:rPr lang="en-GB" sz="2000" dirty="0">
                <a:cs typeface="Times New Roman"/>
              </a:rPr>
              <a:t>No common point in their vision.</a:t>
            </a:r>
            <a:endParaRPr lang="en-US" sz="2000" dirty="0">
              <a:cs typeface="Times New Roman"/>
            </a:endParaRPr>
          </a:p>
          <a:p>
            <a:pPr marL="0" indent="0">
              <a:lnSpc>
                <a:spcPct val="110000"/>
              </a:lnSpc>
              <a:spcBef>
                <a:spcPts val="0"/>
              </a:spcBef>
              <a:buNone/>
            </a:pPr>
            <a:r>
              <a:rPr lang="en-GB" sz="2000" dirty="0">
                <a:cs typeface="Times New Roman"/>
              </a:rPr>
              <a:t>Whiteboard position poor, table layout: excluded from other pupils.</a:t>
            </a:r>
            <a:endParaRPr lang="en-US" sz="2000" dirty="0">
              <a:cs typeface="Times New Roman"/>
            </a:endParaRPr>
          </a:p>
          <a:p>
            <a:pPr marL="0" indent="0">
              <a:lnSpc>
                <a:spcPct val="110000"/>
              </a:lnSpc>
              <a:spcBef>
                <a:spcPts val="0"/>
              </a:spcBef>
              <a:buNone/>
            </a:pPr>
            <a:r>
              <a:rPr lang="en-GB" sz="2000" dirty="0">
                <a:cs typeface="Times New Roman"/>
              </a:rPr>
              <a:t>Inclusion – shared equipment, inclusive for pupils on table.</a:t>
            </a:r>
            <a:endParaRPr lang="en-US" sz="2000" dirty="0">
              <a:cs typeface="Times New Roman"/>
            </a:endParaRPr>
          </a:p>
        </p:txBody>
      </p:sp>
    </p:spTree>
    <p:extLst>
      <p:ext uri="{BB962C8B-B14F-4D97-AF65-F5344CB8AC3E}">
        <p14:creationId xmlns:p14="http://schemas.microsoft.com/office/powerpoint/2010/main" val="3352743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2AB798D7-EDEB-E69E-24DB-F713F376381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Two boys 2</a:t>
            </a:r>
          </a:p>
        </p:txBody>
      </p:sp>
      <p:pic>
        <p:nvPicPr>
          <p:cNvPr id="3" name="Picture 2" descr="Two boys sat together at a table, both are not doing work.&#10;The pupil closest to the right looks stern and appears to be waiting for instructions.&#10;The pupil closest to the left is looking directly at the camera, pulling a face.&#10;Both pupils are sat in a class which has all sorts of folders and books on the surrounding shelves.&#10;This image is owned and under the copyright of VOICES (EHU)">
            <a:extLst>
              <a:ext uri="{FF2B5EF4-FFF2-40B4-BE49-F238E27FC236}">
                <a16:creationId xmlns:a16="http://schemas.microsoft.com/office/drawing/2014/main" id="{16333898-F9AA-0A4D-60B6-1F8CD1B4D2CB}"/>
              </a:ext>
            </a:extLst>
          </p:cNvPr>
          <p:cNvPicPr>
            <a:picLocks noChangeAspect="1"/>
          </p:cNvPicPr>
          <p:nvPr/>
        </p:nvPicPr>
        <p:blipFill>
          <a:blip r:embed="rId2"/>
          <a:stretch>
            <a:fillRect/>
          </a:stretch>
        </p:blipFill>
        <p:spPr>
          <a:xfrm>
            <a:off x="726373" y="147"/>
            <a:ext cx="10877797" cy="6857704"/>
          </a:xfrm>
          <a:prstGeom prst="rect">
            <a:avLst/>
          </a:prstGeom>
        </p:spPr>
      </p:pic>
    </p:spTree>
    <p:extLst>
      <p:ext uri="{BB962C8B-B14F-4D97-AF65-F5344CB8AC3E}">
        <p14:creationId xmlns:p14="http://schemas.microsoft.com/office/powerpoint/2010/main" val="2735928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78422B1-0539-A52D-5600-9D344EA465C6}"/>
              </a:ext>
              <a:ext uri="{C183D7F6-B498-43B3-948B-1728B52AA6E4}">
                <adec:decorative xmlns:adec="http://schemas.microsoft.com/office/drawing/2017/decorative" val="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Two boys: Questions</a:t>
            </a:r>
          </a:p>
        </p:txBody>
      </p:sp>
      <p:sp>
        <p:nvSpPr>
          <p:cNvPr id="2" name="Title 1">
            <a:extLst>
              <a:ext uri="{FF2B5EF4-FFF2-40B4-BE49-F238E27FC236}">
                <a16:creationId xmlns:a16="http://schemas.microsoft.com/office/drawing/2014/main" id="{1D04C154-2D97-F82C-8776-D1856366AD15}"/>
              </a:ext>
            </a:extLst>
          </p:cNvPr>
          <p:cNvSpPr>
            <a:spLocks/>
          </p:cNvSpPr>
          <p:nvPr/>
        </p:nvSpPr>
        <p:spPr>
          <a:xfrm>
            <a:off x="8992589" y="-1031"/>
            <a:ext cx="2519549" cy="13453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D2AD7CBD-D546-C76C-107A-1F507017BA01}"/>
              </a:ext>
            </a:extLst>
          </p:cNvPr>
          <p:cNvSpPr>
            <a:spLocks noGrp="1"/>
          </p:cNvSpPr>
          <p:nvPr>
            <p:ph idx="1"/>
          </p:nvPr>
        </p:nvSpPr>
        <p:spPr>
          <a:xfrm>
            <a:off x="838200" y="905288"/>
            <a:ext cx="10515600" cy="5815961"/>
          </a:xfrm>
        </p:spPr>
        <p:txBody>
          <a:bodyPr vert="horz" lIns="91440" tIns="45720" rIns="91440" bIns="45720" rtlCol="0" anchor="t">
            <a:normAutofit/>
          </a:bodyPr>
          <a:lstStyle/>
          <a:p>
            <a:pPr marL="0" indent="0">
              <a:buNone/>
            </a:pPr>
            <a:r>
              <a:rPr lang="en-US" sz="2000" b="1" dirty="0">
                <a:cs typeface="Arial"/>
              </a:rPr>
              <a:t>What is happening in the picture:</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Do you think the boys are friends? Why or why not?</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Do you think they are enjoying their lesson? Why or why not?</a:t>
            </a:r>
            <a:endParaRPr lang="en-US" sz="2000" dirty="0">
              <a:cs typeface="Arial"/>
            </a:endParaRPr>
          </a:p>
          <a:p>
            <a:pPr marL="0" indent="0">
              <a:buNone/>
            </a:pPr>
            <a:endParaRPr lang="en-GB"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What else do you notice:</a:t>
            </a:r>
            <a:endParaRPr lang="en-US" sz="2000" dirty="0"/>
          </a:p>
        </p:txBody>
      </p:sp>
    </p:spTree>
    <p:extLst>
      <p:ext uri="{BB962C8B-B14F-4D97-AF65-F5344CB8AC3E}">
        <p14:creationId xmlns:p14="http://schemas.microsoft.com/office/powerpoint/2010/main" val="1521204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HU)">
            <a:extLst>
              <a:ext uri="{FF2B5EF4-FFF2-40B4-BE49-F238E27FC236}">
                <a16:creationId xmlns:a16="http://schemas.microsoft.com/office/drawing/2014/main" id="{8093261E-5C9B-39CB-FC3F-4B2C023AE1CE}"/>
              </a:ext>
            </a:extLst>
          </p:cNvPr>
          <p:cNvPicPr>
            <a:picLocks noChangeAspect="1"/>
          </p:cNvPicPr>
          <p:nvPr/>
        </p:nvPicPr>
        <p:blipFill>
          <a:blip r:embed="rId2"/>
          <a:stretch>
            <a:fillRect/>
          </a:stretch>
        </p:blipFill>
        <p:spPr>
          <a:xfrm>
            <a:off x="1107743" y="-1801"/>
            <a:ext cx="10169855" cy="6861600"/>
          </a:xfrm>
          <a:prstGeom prst="rect">
            <a:avLst/>
          </a:prstGeom>
        </p:spPr>
      </p:pic>
      <p:sp>
        <p:nvSpPr>
          <p:cNvPr id="3" name="Title 2">
            <a:extLst>
              <a:ext uri="{FF2B5EF4-FFF2-40B4-BE49-F238E27FC236}">
                <a16:creationId xmlns:a16="http://schemas.microsoft.com/office/drawing/2014/main" id="{38CF00D2-424D-46DE-2290-2E490A5BCA5E}"/>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Class in rows 1</a:t>
            </a:r>
          </a:p>
        </p:txBody>
      </p:sp>
    </p:spTree>
    <p:extLst>
      <p:ext uri="{BB962C8B-B14F-4D97-AF65-F5344CB8AC3E}">
        <p14:creationId xmlns:p14="http://schemas.microsoft.com/office/powerpoint/2010/main" val="263858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F04FF588-F69A-0330-5743-F0803B8FAE53}"/>
              </a:ext>
              <a:ext uri="{C183D7F6-B498-43B3-948B-1728B52AA6E4}">
                <adec:decorative xmlns:adec="http://schemas.microsoft.com/office/drawing/2017/decorative" val="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Class in rows: Questions with example answers</a:t>
            </a:r>
          </a:p>
        </p:txBody>
      </p:sp>
      <p:sp>
        <p:nvSpPr>
          <p:cNvPr id="2" name="Title 1">
            <a:extLst>
              <a:ext uri="{FF2B5EF4-FFF2-40B4-BE49-F238E27FC236}">
                <a16:creationId xmlns:a16="http://schemas.microsoft.com/office/drawing/2014/main" id="{9ACE3416-4329-FE8C-26E9-10A7175E7D81}"/>
              </a:ext>
            </a:extLst>
          </p:cNvPr>
          <p:cNvSpPr>
            <a:spLocks/>
          </p:cNvSpPr>
          <p:nvPr/>
        </p:nvSpPr>
        <p:spPr>
          <a:xfrm>
            <a:off x="4994563" y="-1031"/>
            <a:ext cx="7200406" cy="8703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97500"/>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 with example answers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6C11136E-A6D5-D1A7-8EB1-D9C7684A71D9}"/>
              </a:ext>
            </a:extLst>
          </p:cNvPr>
          <p:cNvSpPr>
            <a:spLocks noGrp="1"/>
          </p:cNvSpPr>
          <p:nvPr>
            <p:ph idx="1"/>
          </p:nvPr>
        </p:nvSpPr>
        <p:spPr>
          <a:xfrm>
            <a:off x="385763" y="1171574"/>
            <a:ext cx="10968037" cy="5678323"/>
          </a:xfrm>
        </p:spPr>
        <p:txBody>
          <a:bodyPr vert="horz" lIns="91440" tIns="45720" rIns="91440" bIns="45720" rtlCol="0" anchor="t">
            <a:normAutofit/>
          </a:bodyPr>
          <a:lstStyle/>
          <a:p>
            <a:pPr marL="0" indent="0">
              <a:lnSpc>
                <a:spcPct val="100000"/>
              </a:lnSpc>
              <a:spcBef>
                <a:spcPts val="0"/>
              </a:spcBef>
              <a:buNone/>
            </a:pPr>
            <a:r>
              <a:rPr lang="en-US" sz="1800" b="1" u="sng" dirty="0">
                <a:cs typeface="Arial"/>
              </a:rPr>
              <a:t>What is happening in the picture:</a:t>
            </a:r>
            <a:endParaRPr lang="en-US" sz="1800" dirty="0">
              <a:cs typeface="Arial"/>
            </a:endParaRPr>
          </a:p>
          <a:p>
            <a:pPr marL="0" indent="0">
              <a:lnSpc>
                <a:spcPct val="100000"/>
              </a:lnSpc>
              <a:spcBef>
                <a:spcPts val="0"/>
              </a:spcBef>
              <a:buNone/>
            </a:pPr>
            <a:r>
              <a:rPr lang="en-US" sz="1800" dirty="0">
                <a:ea typeface="+mn-lt"/>
                <a:cs typeface="+mn-lt"/>
              </a:rPr>
              <a:t>A group of pupils in a classroom, no teacher is present. All of the pupils appear to be working alone. All in black formal uniform. Various expressions. One girl has no paper or pen, head in hands. Some pupils are in rows and some are on desks along. All pupils appear to face a board. In a classroom with pin boards behind the students.</a:t>
            </a:r>
            <a:endParaRPr lang="en-US" sz="1800" dirty="0">
              <a:cs typeface="Calibri" panose="020F0502020204030204"/>
            </a:endParaRPr>
          </a:p>
          <a:p>
            <a:pPr marL="0" indent="0">
              <a:lnSpc>
                <a:spcPct val="100000"/>
              </a:lnSpc>
              <a:spcBef>
                <a:spcPts val="0"/>
              </a:spcBef>
              <a:buNone/>
            </a:pPr>
            <a:endParaRPr lang="en-US" sz="1800" dirty="0">
              <a:cs typeface="Arial"/>
            </a:endParaRPr>
          </a:p>
          <a:p>
            <a:pPr marL="0" indent="0">
              <a:lnSpc>
                <a:spcPct val="100000"/>
              </a:lnSpc>
              <a:spcBef>
                <a:spcPts val="0"/>
              </a:spcBef>
              <a:buNone/>
            </a:pPr>
            <a:r>
              <a:rPr lang="en-US" sz="1800" b="1" u="sng" dirty="0">
                <a:cs typeface="Arial"/>
              </a:rPr>
              <a:t>What type of class do you think this is:</a:t>
            </a:r>
          </a:p>
          <a:p>
            <a:pPr marL="0" indent="0">
              <a:lnSpc>
                <a:spcPct val="100000"/>
              </a:lnSpc>
              <a:spcBef>
                <a:spcPts val="0"/>
              </a:spcBef>
              <a:buNone/>
            </a:pPr>
            <a:r>
              <a:rPr lang="en-US" sz="1800" dirty="0">
                <a:cs typeface="Arial"/>
              </a:rPr>
              <a:t>Very focused and quiet. </a:t>
            </a:r>
            <a:r>
              <a:rPr lang="en-GB" sz="1800" dirty="0">
                <a:cs typeface="Calibri"/>
              </a:rPr>
              <a:t>The pupils are not attentive of the photograph being taken. </a:t>
            </a:r>
          </a:p>
          <a:p>
            <a:pPr marL="0" indent="0">
              <a:lnSpc>
                <a:spcPct val="100000"/>
              </a:lnSpc>
              <a:spcBef>
                <a:spcPts val="0"/>
              </a:spcBef>
              <a:buNone/>
            </a:pPr>
            <a:r>
              <a:rPr lang="en-GB" sz="1800" dirty="0">
                <a:cs typeface="Arial"/>
              </a:rPr>
              <a:t>Looks like they are doing a test/exam.</a:t>
            </a:r>
          </a:p>
          <a:p>
            <a:pPr marL="0" indent="0">
              <a:lnSpc>
                <a:spcPct val="100000"/>
              </a:lnSpc>
              <a:spcBef>
                <a:spcPts val="0"/>
              </a:spcBef>
              <a:buNone/>
            </a:pPr>
            <a:endParaRPr lang="en-US" sz="1800" dirty="0">
              <a:cs typeface="Arial"/>
            </a:endParaRPr>
          </a:p>
          <a:p>
            <a:pPr marL="0" indent="0">
              <a:lnSpc>
                <a:spcPct val="100000"/>
              </a:lnSpc>
              <a:spcBef>
                <a:spcPts val="0"/>
              </a:spcBef>
              <a:buNone/>
            </a:pPr>
            <a:r>
              <a:rPr lang="en-US" sz="1800" b="1" u="sng" dirty="0">
                <a:cs typeface="Arial"/>
              </a:rPr>
              <a:t>Do you think the pupils are enjoying their lesson? Why or why not?:</a:t>
            </a:r>
            <a:endParaRPr lang="en-US" sz="1800" dirty="0">
              <a:cs typeface="Arial"/>
            </a:endParaRPr>
          </a:p>
          <a:p>
            <a:pPr marL="0" indent="0">
              <a:lnSpc>
                <a:spcPct val="100000"/>
              </a:lnSpc>
              <a:spcBef>
                <a:spcPts val="0"/>
              </a:spcBef>
              <a:buNone/>
            </a:pPr>
            <a:r>
              <a:rPr lang="en-GB" sz="1800" dirty="0">
                <a:cs typeface="Calibri"/>
              </a:rPr>
              <a:t>Disengagement – the girl on the left may have personal issues</a:t>
            </a:r>
          </a:p>
          <a:p>
            <a:pPr marL="0" indent="0">
              <a:lnSpc>
                <a:spcPct val="100000"/>
              </a:lnSpc>
              <a:spcBef>
                <a:spcPts val="0"/>
              </a:spcBef>
              <a:buNone/>
            </a:pPr>
            <a:r>
              <a:rPr lang="en-GB" sz="1800" dirty="0">
                <a:cs typeface="Calibri"/>
              </a:rPr>
              <a:t>Attention is drawn to the child holding their head in hands. The pupil is excluded from the class activity as they are not working and appear to be disinterested or trying to distract others. They also have no equipment out.</a:t>
            </a:r>
          </a:p>
          <a:p>
            <a:pPr marL="0" indent="0">
              <a:lnSpc>
                <a:spcPct val="100000"/>
              </a:lnSpc>
              <a:spcBef>
                <a:spcPts val="0"/>
              </a:spcBef>
              <a:buNone/>
            </a:pPr>
            <a:r>
              <a:rPr lang="en-GB" sz="1800" dirty="0">
                <a:cs typeface="Calibri"/>
              </a:rPr>
              <a:t>Inclusion – all are included in the same activity or exclusion – some are sitting alone and working individually</a:t>
            </a:r>
          </a:p>
          <a:p>
            <a:pPr marL="0" indent="0">
              <a:lnSpc>
                <a:spcPct val="100000"/>
              </a:lnSpc>
              <a:spcBef>
                <a:spcPts val="0"/>
              </a:spcBef>
              <a:buNone/>
            </a:pPr>
            <a:endParaRPr lang="en-GB" sz="1800" dirty="0">
              <a:cs typeface="Calibri"/>
            </a:endParaRPr>
          </a:p>
          <a:p>
            <a:pPr marL="0" indent="0">
              <a:lnSpc>
                <a:spcPct val="100000"/>
              </a:lnSpc>
              <a:spcBef>
                <a:spcPts val="0"/>
              </a:spcBef>
              <a:buNone/>
            </a:pPr>
            <a:r>
              <a:rPr lang="en-US" sz="1800" b="1" u="sng" dirty="0">
                <a:cs typeface="Arial"/>
              </a:rPr>
              <a:t>What else do you notice:</a:t>
            </a:r>
          </a:p>
          <a:p>
            <a:pPr marL="0" indent="0">
              <a:lnSpc>
                <a:spcPct val="100000"/>
              </a:lnSpc>
              <a:spcBef>
                <a:spcPts val="0"/>
              </a:spcBef>
              <a:buNone/>
            </a:pPr>
            <a:r>
              <a:rPr lang="en-US" sz="1800" dirty="0">
                <a:cs typeface="Arial"/>
              </a:rPr>
              <a:t>Various amounts of equipment</a:t>
            </a:r>
          </a:p>
          <a:p>
            <a:pPr marL="0" indent="0">
              <a:lnSpc>
                <a:spcPct val="100000"/>
              </a:lnSpc>
              <a:spcBef>
                <a:spcPts val="0"/>
              </a:spcBef>
              <a:buNone/>
            </a:pPr>
            <a:r>
              <a:rPr lang="en-GB" sz="1800" dirty="0">
                <a:cs typeface="Arial"/>
              </a:rPr>
              <a:t>no consideration of learning styles. R</a:t>
            </a:r>
            <a:r>
              <a:rPr lang="en-GB" sz="1800" dirty="0">
                <a:cs typeface="Calibri"/>
              </a:rPr>
              <a:t>esources are not provided.</a:t>
            </a:r>
            <a:endParaRPr lang="en-US" sz="1800" dirty="0">
              <a:cs typeface="Calibri"/>
            </a:endParaRPr>
          </a:p>
        </p:txBody>
      </p:sp>
    </p:spTree>
    <p:extLst>
      <p:ext uri="{BB962C8B-B14F-4D97-AF65-F5344CB8AC3E}">
        <p14:creationId xmlns:p14="http://schemas.microsoft.com/office/powerpoint/2010/main" val="33604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HU)">
            <a:extLst>
              <a:ext uri="{FF2B5EF4-FFF2-40B4-BE49-F238E27FC236}">
                <a16:creationId xmlns:a16="http://schemas.microsoft.com/office/drawing/2014/main" id="{AE3B98C1-768E-CA74-74A8-EBA33E87671B}"/>
              </a:ext>
            </a:extLst>
          </p:cNvPr>
          <p:cNvPicPr>
            <a:picLocks noChangeAspect="1"/>
          </p:cNvPicPr>
          <p:nvPr/>
        </p:nvPicPr>
        <p:blipFill>
          <a:blip r:embed="rId2"/>
          <a:stretch>
            <a:fillRect/>
          </a:stretch>
        </p:blipFill>
        <p:spPr>
          <a:xfrm>
            <a:off x="1107743" y="-1801"/>
            <a:ext cx="10169855" cy="6861600"/>
          </a:xfrm>
          <a:prstGeom prst="rect">
            <a:avLst/>
          </a:prstGeom>
        </p:spPr>
      </p:pic>
      <p:sp>
        <p:nvSpPr>
          <p:cNvPr id="2" name="Title 2">
            <a:extLst>
              <a:ext uri="{FF2B5EF4-FFF2-40B4-BE49-F238E27FC236}">
                <a16:creationId xmlns:a16="http://schemas.microsoft.com/office/drawing/2014/main" id="{14A839C2-0BF3-5933-480B-A857D18FE4C2}"/>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Class in rows 2</a:t>
            </a:r>
          </a:p>
        </p:txBody>
      </p:sp>
    </p:spTree>
    <p:extLst>
      <p:ext uri="{BB962C8B-B14F-4D97-AF65-F5344CB8AC3E}">
        <p14:creationId xmlns:p14="http://schemas.microsoft.com/office/powerpoint/2010/main" val="3005260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0CC0F-B3D8-9AEC-8515-73C2C177D14D}"/>
              </a:ext>
            </a:extLst>
          </p:cNvPr>
          <p:cNvSpPr>
            <a:spLocks noGrp="1"/>
          </p:cNvSpPr>
          <p:nvPr>
            <p:ph type="title"/>
          </p:nvPr>
        </p:nvSpPr>
        <p:spPr/>
        <p:txBody>
          <a:bodyPr/>
          <a:lstStyle/>
          <a:p>
            <a:r>
              <a:rPr lang="en-US" b="1" u="sng" dirty="0">
                <a:latin typeface="Bahnschrift"/>
              </a:rPr>
              <a:t>Guide to using these flashcards </a:t>
            </a:r>
            <a:endParaRPr lang="en-US" dirty="0"/>
          </a:p>
        </p:txBody>
      </p:sp>
      <p:sp>
        <p:nvSpPr>
          <p:cNvPr id="3" name="Subtitle 2">
            <a:extLst>
              <a:ext uri="{FF2B5EF4-FFF2-40B4-BE49-F238E27FC236}">
                <a16:creationId xmlns:a16="http://schemas.microsoft.com/office/drawing/2014/main" id="{22E337A4-014F-B2C4-A5F7-55A61BCD96A8}"/>
              </a:ext>
            </a:extLst>
          </p:cNvPr>
          <p:cNvSpPr>
            <a:spLocks noGrp="1"/>
          </p:cNvSpPr>
          <p:nvPr>
            <p:ph idx="1"/>
          </p:nvPr>
        </p:nvSpPr>
        <p:spPr>
          <a:xfrm>
            <a:off x="838200" y="1764455"/>
            <a:ext cx="10713522" cy="5093545"/>
          </a:xfrm>
        </p:spPr>
        <p:txBody>
          <a:bodyPr vert="horz" lIns="91440" tIns="45720" rIns="91440" bIns="45720" rtlCol="0" anchor="t">
            <a:normAutofit/>
          </a:bodyPr>
          <a:lstStyle/>
          <a:p>
            <a:pPr marL="0" indent="0">
              <a:lnSpc>
                <a:spcPct val="110000"/>
              </a:lnSpc>
              <a:buNone/>
            </a:pPr>
            <a:r>
              <a:rPr lang="en-GB" dirty="0">
                <a:cs typeface="Segoe UI"/>
              </a:rPr>
              <a:t>The resources in these packs are split into activities suitable for pupils in the range of ages 11 to 16 but not exclusive to them.</a:t>
            </a:r>
            <a:endParaRPr lang="en-US" dirty="0">
              <a:cs typeface="Segoe UI"/>
            </a:endParaRPr>
          </a:p>
          <a:p>
            <a:pPr marL="0" indent="0">
              <a:lnSpc>
                <a:spcPct val="100000"/>
              </a:lnSpc>
              <a:spcBef>
                <a:spcPts val="0"/>
              </a:spcBef>
              <a:buNone/>
            </a:pPr>
            <a:r>
              <a:rPr lang="en-GB" dirty="0">
                <a:ea typeface="Playpen Sans" panose="020B0604020202020204" charset="0"/>
              </a:rPr>
              <a:t>The resources are organised in pairs unless otherwise stated. The first of each pair will be an example resource (a guide for teachers). The second pair is a blank version for pupils to use. This can be printed or displayed.</a:t>
            </a:r>
          </a:p>
          <a:p>
            <a:pPr marL="0" indent="0">
              <a:lnSpc>
                <a:spcPct val="100000"/>
              </a:lnSpc>
              <a:spcBef>
                <a:spcPts val="0"/>
              </a:spcBef>
              <a:buNone/>
            </a:pPr>
            <a:r>
              <a:rPr lang="en-GB" dirty="0">
                <a:ea typeface="Playpen Sans" panose="020B0604020202020204" charset="0"/>
              </a:rPr>
              <a:t>- All resources have been created with responses and opinions found by the ‘VOICES’ research project through workshops, which worked with pupils, students, teachers, and </a:t>
            </a:r>
            <a:r>
              <a:rPr lang="en-GB" dirty="0">
                <a:ea typeface="Playpen Sans" panose="020B0604020202020204" charset="0"/>
                <a:cs typeface="+mn-lt"/>
              </a:rPr>
              <a:t>academics.</a:t>
            </a:r>
            <a:endParaRPr lang="en-GB" dirty="0">
              <a:ea typeface="Playpen Sans" panose="020B0604020202020204" charset="0"/>
            </a:endParaRPr>
          </a:p>
          <a:p>
            <a:pPr marL="0" indent="0">
              <a:lnSpc>
                <a:spcPct val="100000"/>
              </a:lnSpc>
              <a:spcBef>
                <a:spcPts val="0"/>
              </a:spcBef>
              <a:buNone/>
            </a:pPr>
            <a:r>
              <a:rPr lang="en-GB" dirty="0">
                <a:ea typeface="Playpen Sans" panose="020B0604020202020204" charset="0"/>
              </a:rPr>
              <a:t>- All images of school situations are owned and under the copyright of  ‘VOICES’ (EHU).</a:t>
            </a:r>
          </a:p>
        </p:txBody>
      </p:sp>
    </p:spTree>
    <p:extLst>
      <p:ext uri="{BB962C8B-B14F-4D97-AF65-F5344CB8AC3E}">
        <p14:creationId xmlns:p14="http://schemas.microsoft.com/office/powerpoint/2010/main" val="2248519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F557F045-4310-3487-D939-40710C2AEB21}"/>
              </a:ext>
              <a:ext uri="{C183D7F6-B498-43B3-948B-1728B52AA6E4}">
                <adec:decorative xmlns:adec="http://schemas.microsoft.com/office/drawing/2017/decorative" val="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Class in rows: Questions</a:t>
            </a:r>
          </a:p>
        </p:txBody>
      </p:sp>
      <p:sp>
        <p:nvSpPr>
          <p:cNvPr id="2" name="Title 1">
            <a:extLst>
              <a:ext uri="{FF2B5EF4-FFF2-40B4-BE49-F238E27FC236}">
                <a16:creationId xmlns:a16="http://schemas.microsoft.com/office/drawing/2014/main" id="{1D04C154-2D97-F82C-8776-D1856366AD15}"/>
              </a:ext>
            </a:extLst>
          </p:cNvPr>
          <p:cNvSpPr>
            <a:spLocks/>
          </p:cNvSpPr>
          <p:nvPr/>
        </p:nvSpPr>
        <p:spPr>
          <a:xfrm>
            <a:off x="8992589" y="-1031"/>
            <a:ext cx="2519549" cy="13453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D2AD7CBD-D546-C76C-107A-1F507017BA01}"/>
              </a:ext>
            </a:extLst>
          </p:cNvPr>
          <p:cNvSpPr>
            <a:spLocks noGrp="1"/>
          </p:cNvSpPr>
          <p:nvPr>
            <p:ph idx="1"/>
          </p:nvPr>
        </p:nvSpPr>
        <p:spPr>
          <a:xfrm>
            <a:off x="838200" y="905288"/>
            <a:ext cx="10515600" cy="5815961"/>
          </a:xfrm>
        </p:spPr>
        <p:txBody>
          <a:bodyPr vert="horz" lIns="91440" tIns="45720" rIns="91440" bIns="45720" rtlCol="0" anchor="t">
            <a:normAutofit/>
          </a:bodyPr>
          <a:lstStyle/>
          <a:p>
            <a:pPr marL="0" indent="0">
              <a:buNone/>
            </a:pPr>
            <a:r>
              <a:rPr lang="en-US" sz="2000" b="1" dirty="0">
                <a:cs typeface="Arial"/>
              </a:rPr>
              <a:t>What is happening in the picture:</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Do you think the children are enjoying their lesson? Why or why not?</a:t>
            </a:r>
            <a:endParaRPr lang="en-US" sz="2000" dirty="0">
              <a:cs typeface="Arial"/>
            </a:endParaRPr>
          </a:p>
          <a:p>
            <a:pPr marL="0" indent="0">
              <a:buNone/>
            </a:pPr>
            <a:endParaRPr lang="en-GB"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Do all the children look like friends and included in what is going on?</a:t>
            </a:r>
            <a:endParaRPr lang="en-US" sz="2000" dirty="0">
              <a:cs typeface="Arial"/>
            </a:endParaRPr>
          </a:p>
          <a:p>
            <a:pPr marL="0" indent="0">
              <a:buNone/>
            </a:pPr>
            <a:endParaRPr lang="en-GB"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What else do you notice:</a:t>
            </a:r>
            <a:endParaRPr lang="en-US" sz="2000" dirty="0"/>
          </a:p>
        </p:txBody>
      </p:sp>
    </p:spTree>
    <p:extLst>
      <p:ext uri="{BB962C8B-B14F-4D97-AF65-F5344CB8AC3E}">
        <p14:creationId xmlns:p14="http://schemas.microsoft.com/office/powerpoint/2010/main" val="8573116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HU)">
            <a:extLst>
              <a:ext uri="{FF2B5EF4-FFF2-40B4-BE49-F238E27FC236}">
                <a16:creationId xmlns:a16="http://schemas.microsoft.com/office/drawing/2014/main" id="{AA37C2AF-B8B4-A593-3FC8-1E264545C170}"/>
              </a:ext>
            </a:extLst>
          </p:cNvPr>
          <p:cNvPicPr>
            <a:picLocks noChangeAspect="1"/>
          </p:cNvPicPr>
          <p:nvPr/>
        </p:nvPicPr>
        <p:blipFill>
          <a:blip r:embed="rId2"/>
          <a:stretch>
            <a:fillRect/>
          </a:stretch>
        </p:blipFill>
        <p:spPr>
          <a:xfrm>
            <a:off x="864920" y="-901"/>
            <a:ext cx="10561121" cy="6859799"/>
          </a:xfrm>
          <a:prstGeom prst="rect">
            <a:avLst/>
          </a:prstGeom>
        </p:spPr>
      </p:pic>
      <p:sp>
        <p:nvSpPr>
          <p:cNvPr id="4" name="Title 2">
            <a:extLst>
              <a:ext uri="{FF2B5EF4-FFF2-40B4-BE49-F238E27FC236}">
                <a16:creationId xmlns:a16="http://schemas.microsoft.com/office/drawing/2014/main" id="{7F84542E-47F5-18F6-DDDE-44863E03201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Computer room 1</a:t>
            </a:r>
          </a:p>
        </p:txBody>
      </p:sp>
    </p:spTree>
    <p:extLst>
      <p:ext uri="{BB962C8B-B14F-4D97-AF65-F5344CB8AC3E}">
        <p14:creationId xmlns:p14="http://schemas.microsoft.com/office/powerpoint/2010/main" val="98075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67A80E2E-E1B3-34FE-0550-7233FB6B6239}"/>
              </a:ext>
              <a:ext uri="{C183D7F6-B498-43B3-948B-1728B52AA6E4}">
                <adec:decorative xmlns:adec="http://schemas.microsoft.com/office/drawing/2017/decorative" val="1"/>
              </a:ext>
            </a:extLst>
          </p:cNvPr>
          <p:cNvSpPr txBox="1">
            <a:spLocks noGrp="1"/>
          </p:cNvSpPr>
          <p:nvPr>
            <p:ph type="title" idx="4294967295"/>
          </p:nvPr>
        </p:nvSpPr>
        <p:spPr>
          <a:xfrm>
            <a:off x="0" y="-461665"/>
            <a:ext cx="737616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Computer room: Questions with example answers</a:t>
            </a:r>
          </a:p>
        </p:txBody>
      </p:sp>
      <p:sp>
        <p:nvSpPr>
          <p:cNvPr id="2" name="Title 1">
            <a:extLst>
              <a:ext uri="{FF2B5EF4-FFF2-40B4-BE49-F238E27FC236}">
                <a16:creationId xmlns:a16="http://schemas.microsoft.com/office/drawing/2014/main" id="{90BE58E7-4339-4498-A92F-69AB19CE366B}"/>
              </a:ext>
            </a:extLst>
          </p:cNvPr>
          <p:cNvSpPr>
            <a:spLocks/>
          </p:cNvSpPr>
          <p:nvPr/>
        </p:nvSpPr>
        <p:spPr>
          <a:xfrm>
            <a:off x="4731388" y="151"/>
            <a:ext cx="7463581" cy="853334"/>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 with example answers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BCC1FE10-0EA7-547D-F1FC-BDD52BAFD6A2}"/>
              </a:ext>
            </a:extLst>
          </p:cNvPr>
          <p:cNvSpPr>
            <a:spLocks noGrp="1"/>
          </p:cNvSpPr>
          <p:nvPr>
            <p:ph idx="1"/>
          </p:nvPr>
        </p:nvSpPr>
        <p:spPr>
          <a:xfrm>
            <a:off x="531126" y="847536"/>
            <a:ext cx="11061509" cy="6011814"/>
          </a:xfrm>
        </p:spPr>
        <p:txBody>
          <a:bodyPr vert="horz" lIns="91440" tIns="45720" rIns="91440" bIns="45720" rtlCol="0" anchor="t">
            <a:normAutofit/>
          </a:bodyPr>
          <a:lstStyle/>
          <a:p>
            <a:pPr marL="0" indent="0">
              <a:lnSpc>
                <a:spcPct val="110000"/>
              </a:lnSpc>
              <a:spcBef>
                <a:spcPts val="0"/>
              </a:spcBef>
              <a:buNone/>
            </a:pPr>
            <a:r>
              <a:rPr lang="en-US" sz="1800" b="1" u="sng" dirty="0">
                <a:cs typeface="Arial"/>
              </a:rPr>
              <a:t>What is happening in the picture:</a:t>
            </a:r>
            <a:endParaRPr lang="en-US" sz="1800" dirty="0">
              <a:cs typeface="Arial"/>
            </a:endParaRPr>
          </a:p>
          <a:p>
            <a:pPr marL="0" indent="0">
              <a:lnSpc>
                <a:spcPct val="110000"/>
              </a:lnSpc>
              <a:spcBef>
                <a:spcPts val="0"/>
              </a:spcBef>
              <a:buNone/>
            </a:pPr>
            <a:r>
              <a:rPr lang="en-US" sz="1800" dirty="0">
                <a:ea typeface="+mn-lt"/>
                <a:cs typeface="+mn-lt"/>
              </a:rPr>
              <a:t>A group of boys sitting in front of computers in a classroom. They have their backs facing the camera.</a:t>
            </a:r>
            <a:endParaRPr lang="en-US" sz="1800" dirty="0">
              <a:cs typeface="Calibri"/>
            </a:endParaRPr>
          </a:p>
          <a:p>
            <a:pPr marL="0" indent="0">
              <a:lnSpc>
                <a:spcPct val="110000"/>
              </a:lnSpc>
              <a:spcBef>
                <a:spcPts val="0"/>
              </a:spcBef>
              <a:buNone/>
            </a:pPr>
            <a:r>
              <a:rPr lang="en-US" sz="1800" dirty="0">
                <a:ea typeface="+mn-lt"/>
                <a:cs typeface="+mn-lt"/>
              </a:rPr>
              <a:t>3 boys are sharing one computer and the fourth is working alone. All are wearing </a:t>
            </a:r>
            <a:r>
              <a:rPr lang="en-US" sz="1800" dirty="0" err="1">
                <a:ea typeface="+mn-lt"/>
                <a:cs typeface="+mn-lt"/>
              </a:rPr>
              <a:t>hoddie</a:t>
            </a:r>
            <a:r>
              <a:rPr lang="en-US" sz="1800" dirty="0">
                <a:ea typeface="+mn-lt"/>
                <a:cs typeface="+mn-lt"/>
              </a:rPr>
              <a:t>-like coats, three black, one grey. The student in the grey hoodie is second from the left.</a:t>
            </a:r>
            <a:endParaRPr lang="en-US" sz="1800" dirty="0">
              <a:cs typeface="Calibri"/>
            </a:endParaRPr>
          </a:p>
          <a:p>
            <a:pPr marL="0" indent="0">
              <a:lnSpc>
                <a:spcPct val="110000"/>
              </a:lnSpc>
              <a:spcBef>
                <a:spcPts val="0"/>
              </a:spcBef>
              <a:buNone/>
            </a:pPr>
            <a:r>
              <a:rPr lang="en-US" sz="1800" dirty="0">
                <a:ea typeface="+mn-lt"/>
                <a:cs typeface="+mn-lt"/>
              </a:rPr>
              <a:t>We cannot see their faces from this angle.</a:t>
            </a:r>
            <a:endParaRPr lang="en-US" sz="1800" dirty="0">
              <a:cs typeface="Calibri"/>
            </a:endParaRPr>
          </a:p>
          <a:p>
            <a:pPr marL="0" indent="0">
              <a:lnSpc>
                <a:spcPct val="110000"/>
              </a:lnSpc>
              <a:spcBef>
                <a:spcPts val="0"/>
              </a:spcBef>
              <a:buNone/>
            </a:pPr>
            <a:endParaRPr lang="en-US" sz="1800" dirty="0">
              <a:cs typeface="Arial"/>
            </a:endParaRPr>
          </a:p>
          <a:p>
            <a:pPr marL="0" indent="0">
              <a:lnSpc>
                <a:spcPct val="110000"/>
              </a:lnSpc>
              <a:spcBef>
                <a:spcPts val="0"/>
              </a:spcBef>
              <a:buNone/>
            </a:pPr>
            <a:r>
              <a:rPr lang="en-US" sz="1800" b="1" u="sng" dirty="0">
                <a:cs typeface="Arial"/>
              </a:rPr>
              <a:t>Are the pupils working together and should they:</a:t>
            </a:r>
          </a:p>
          <a:p>
            <a:pPr marL="0" indent="0">
              <a:lnSpc>
                <a:spcPct val="110000"/>
              </a:lnSpc>
              <a:spcBef>
                <a:spcPts val="0"/>
              </a:spcBef>
              <a:buNone/>
            </a:pPr>
            <a:r>
              <a:rPr lang="en-US" sz="1800" dirty="0">
                <a:cs typeface="Arial"/>
              </a:rPr>
              <a:t>Looks like the pupils should be working in pairs. The three boys closest to the left seem to be group together.</a:t>
            </a:r>
          </a:p>
          <a:p>
            <a:pPr marL="0" indent="0">
              <a:lnSpc>
                <a:spcPct val="110000"/>
              </a:lnSpc>
              <a:spcBef>
                <a:spcPts val="0"/>
              </a:spcBef>
              <a:buNone/>
            </a:pPr>
            <a:r>
              <a:rPr lang="en-US" sz="1800" dirty="0">
                <a:cs typeface="Arial"/>
              </a:rPr>
              <a:t>The right most pupil looks to be working alone.</a:t>
            </a:r>
          </a:p>
          <a:p>
            <a:pPr marL="0" indent="0">
              <a:lnSpc>
                <a:spcPct val="110000"/>
              </a:lnSpc>
              <a:spcBef>
                <a:spcPts val="0"/>
              </a:spcBef>
              <a:buNone/>
            </a:pPr>
            <a:endParaRPr lang="en-US" sz="1800" dirty="0">
              <a:cs typeface="Arial"/>
            </a:endParaRPr>
          </a:p>
          <a:p>
            <a:pPr marL="0" indent="0">
              <a:lnSpc>
                <a:spcPct val="110000"/>
              </a:lnSpc>
              <a:spcBef>
                <a:spcPts val="0"/>
              </a:spcBef>
              <a:buNone/>
            </a:pPr>
            <a:r>
              <a:rPr lang="en-US" sz="1800" b="1" u="sng" dirty="0">
                <a:cs typeface="Arial"/>
              </a:rPr>
              <a:t>What do not you see from this view:</a:t>
            </a:r>
            <a:endParaRPr lang="en-US" sz="1800" dirty="0">
              <a:cs typeface="Arial"/>
            </a:endParaRPr>
          </a:p>
          <a:p>
            <a:pPr marL="0" indent="0">
              <a:lnSpc>
                <a:spcPct val="110000"/>
              </a:lnSpc>
              <a:spcBef>
                <a:spcPts val="0"/>
              </a:spcBef>
              <a:buNone/>
            </a:pPr>
            <a:r>
              <a:rPr lang="en-GB" sz="1800" dirty="0">
                <a:cs typeface="Arial"/>
              </a:rPr>
              <a:t>The teacher's point of view or any other students and only seeing the backs of the pupils.</a:t>
            </a:r>
          </a:p>
          <a:p>
            <a:pPr marL="0" indent="0">
              <a:lnSpc>
                <a:spcPct val="110000"/>
              </a:lnSpc>
              <a:spcBef>
                <a:spcPts val="0"/>
              </a:spcBef>
              <a:buNone/>
            </a:pPr>
            <a:endParaRPr lang="en-US" sz="1800" dirty="0">
              <a:cs typeface="Arial"/>
            </a:endParaRPr>
          </a:p>
          <a:p>
            <a:pPr marL="0" indent="0">
              <a:lnSpc>
                <a:spcPct val="110000"/>
              </a:lnSpc>
              <a:spcBef>
                <a:spcPts val="0"/>
              </a:spcBef>
              <a:buNone/>
            </a:pPr>
            <a:r>
              <a:rPr lang="en-US" sz="1800" b="1" u="sng" dirty="0">
                <a:cs typeface="Arial"/>
              </a:rPr>
              <a:t>What else do you notice:</a:t>
            </a:r>
          </a:p>
          <a:p>
            <a:pPr marL="0" indent="0">
              <a:lnSpc>
                <a:spcPct val="110000"/>
              </a:lnSpc>
              <a:spcBef>
                <a:spcPts val="0"/>
              </a:spcBef>
              <a:buNone/>
            </a:pPr>
            <a:r>
              <a:rPr lang="en-GB" sz="1800" dirty="0">
                <a:cs typeface="Calibri"/>
              </a:rPr>
              <a:t>However, all in hoodies, almost like a uniform.</a:t>
            </a:r>
            <a:endParaRPr lang="en-US" sz="1800" dirty="0">
              <a:cs typeface="Calibri"/>
            </a:endParaRPr>
          </a:p>
          <a:p>
            <a:pPr marL="0" indent="0">
              <a:lnSpc>
                <a:spcPct val="110000"/>
              </a:lnSpc>
              <a:spcBef>
                <a:spcPts val="0"/>
              </a:spcBef>
              <a:buNone/>
            </a:pPr>
            <a:r>
              <a:rPr lang="en-GB" sz="1800" dirty="0">
                <a:cs typeface="Calibri"/>
              </a:rPr>
              <a:t>Exclusion – boy second from left is doing all the work. The boy to the far right is working alone. </a:t>
            </a:r>
            <a:endParaRPr lang="en-US" sz="1800" dirty="0">
              <a:cs typeface="Calibri"/>
            </a:endParaRPr>
          </a:p>
          <a:p>
            <a:pPr marL="0" indent="0">
              <a:lnSpc>
                <a:spcPct val="110000"/>
              </a:lnSpc>
              <a:spcBef>
                <a:spcPts val="0"/>
              </a:spcBef>
              <a:buNone/>
            </a:pPr>
            <a:r>
              <a:rPr lang="en-GB" sz="1800" dirty="0">
                <a:cs typeface="Calibri"/>
              </a:rPr>
              <a:t>The boy first from the left and the boy third from the left are just sitting around letting the student in white do all the work.</a:t>
            </a:r>
            <a:endParaRPr lang="en-US" sz="1800" dirty="0">
              <a:cs typeface="Calibri"/>
            </a:endParaRPr>
          </a:p>
          <a:p>
            <a:pPr marL="0" indent="0">
              <a:lnSpc>
                <a:spcPct val="110000"/>
              </a:lnSpc>
              <a:spcBef>
                <a:spcPts val="0"/>
              </a:spcBef>
              <a:buNone/>
            </a:pPr>
            <a:r>
              <a:rPr lang="en-GB" sz="1800" dirty="0">
                <a:cs typeface="Calibri"/>
              </a:rPr>
              <a:t>Naughty boys?</a:t>
            </a:r>
          </a:p>
        </p:txBody>
      </p:sp>
    </p:spTree>
    <p:extLst>
      <p:ext uri="{BB962C8B-B14F-4D97-AF65-F5344CB8AC3E}">
        <p14:creationId xmlns:p14="http://schemas.microsoft.com/office/powerpoint/2010/main" val="1451153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HU)">
            <a:extLst>
              <a:ext uri="{FF2B5EF4-FFF2-40B4-BE49-F238E27FC236}">
                <a16:creationId xmlns:a16="http://schemas.microsoft.com/office/drawing/2014/main" id="{AC8406E2-257F-ABEA-416D-992C6A6762A7}"/>
              </a:ext>
            </a:extLst>
          </p:cNvPr>
          <p:cNvPicPr>
            <a:picLocks noChangeAspect="1"/>
          </p:cNvPicPr>
          <p:nvPr/>
        </p:nvPicPr>
        <p:blipFill>
          <a:blip r:embed="rId2"/>
          <a:stretch>
            <a:fillRect/>
          </a:stretch>
        </p:blipFill>
        <p:spPr>
          <a:xfrm>
            <a:off x="864920" y="-901"/>
            <a:ext cx="10561121" cy="6859799"/>
          </a:xfrm>
          <a:prstGeom prst="rect">
            <a:avLst/>
          </a:prstGeom>
        </p:spPr>
      </p:pic>
      <p:sp>
        <p:nvSpPr>
          <p:cNvPr id="2" name="Title 2">
            <a:extLst>
              <a:ext uri="{FF2B5EF4-FFF2-40B4-BE49-F238E27FC236}">
                <a16:creationId xmlns:a16="http://schemas.microsoft.com/office/drawing/2014/main" id="{B9A03C61-A1FD-2B09-ECD6-C2B7F30E2C52}"/>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Computer room 2</a:t>
            </a:r>
          </a:p>
        </p:txBody>
      </p:sp>
    </p:spTree>
    <p:extLst>
      <p:ext uri="{BB962C8B-B14F-4D97-AF65-F5344CB8AC3E}">
        <p14:creationId xmlns:p14="http://schemas.microsoft.com/office/powerpoint/2010/main" val="994234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CDB73F6-3DB9-3926-345E-86581F6A38EF}"/>
              </a:ext>
              <a:ext uri="{C183D7F6-B498-43B3-948B-1728B52AA6E4}">
                <adec:decorative xmlns:adec="http://schemas.microsoft.com/office/drawing/2017/decorative" val="1"/>
              </a:ext>
            </a:extLst>
          </p:cNvPr>
          <p:cNvSpPr txBox="1">
            <a:spLocks noGrp="1"/>
          </p:cNvSpPr>
          <p:nvPr>
            <p:ph type="title" idx="4294967295"/>
          </p:nvPr>
        </p:nvSpPr>
        <p:spPr>
          <a:xfrm>
            <a:off x="0" y="-461665"/>
            <a:ext cx="651052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Computer room: Questions</a:t>
            </a:r>
          </a:p>
        </p:txBody>
      </p:sp>
      <p:sp>
        <p:nvSpPr>
          <p:cNvPr id="2" name="Title 1">
            <a:extLst>
              <a:ext uri="{FF2B5EF4-FFF2-40B4-BE49-F238E27FC236}">
                <a16:creationId xmlns:a16="http://schemas.microsoft.com/office/drawing/2014/main" id="{1D04C154-2D97-F82C-8776-D1856366AD15}"/>
              </a:ext>
            </a:extLst>
          </p:cNvPr>
          <p:cNvSpPr>
            <a:spLocks/>
          </p:cNvSpPr>
          <p:nvPr/>
        </p:nvSpPr>
        <p:spPr>
          <a:xfrm>
            <a:off x="8992589" y="-1031"/>
            <a:ext cx="2519549" cy="13453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D2AD7CBD-D546-C76C-107A-1F507017BA01}"/>
              </a:ext>
            </a:extLst>
          </p:cNvPr>
          <p:cNvSpPr>
            <a:spLocks noGrp="1"/>
          </p:cNvSpPr>
          <p:nvPr>
            <p:ph idx="1"/>
          </p:nvPr>
        </p:nvSpPr>
        <p:spPr>
          <a:xfrm>
            <a:off x="838200" y="905288"/>
            <a:ext cx="10515600" cy="5815961"/>
          </a:xfrm>
        </p:spPr>
        <p:txBody>
          <a:bodyPr vert="horz" lIns="91440" tIns="45720" rIns="91440" bIns="45720" rtlCol="0" anchor="t">
            <a:normAutofit/>
          </a:bodyPr>
          <a:lstStyle/>
          <a:p>
            <a:r>
              <a:rPr lang="en-US" sz="2000" b="1" dirty="0">
                <a:cs typeface="Arial"/>
              </a:rPr>
              <a:t>What is happening in the picture:</a:t>
            </a:r>
            <a:endParaRPr lang="en-US" sz="2000" dirty="0">
              <a:cs typeface="Arial"/>
            </a:endParaRPr>
          </a:p>
          <a:p>
            <a:endParaRPr lang="en-US" sz="2000" dirty="0">
              <a:cs typeface="Arial"/>
            </a:endParaRPr>
          </a:p>
          <a:p>
            <a:endParaRPr lang="en-US" sz="2000" dirty="0">
              <a:cs typeface="Arial"/>
            </a:endParaRPr>
          </a:p>
          <a:p>
            <a:endParaRPr lang="en-US" sz="2000" dirty="0">
              <a:cs typeface="Arial"/>
            </a:endParaRPr>
          </a:p>
          <a:p>
            <a:r>
              <a:rPr lang="en-US" sz="2000" b="1" dirty="0">
                <a:cs typeface="Arial"/>
              </a:rPr>
              <a:t>Are the children working together? Should they work together?</a:t>
            </a:r>
            <a:endParaRPr lang="en-US" sz="2000" dirty="0">
              <a:cs typeface="Arial"/>
            </a:endParaRPr>
          </a:p>
          <a:p>
            <a:endParaRPr lang="en-US" sz="2000" dirty="0">
              <a:cs typeface="Arial"/>
            </a:endParaRPr>
          </a:p>
          <a:p>
            <a:endParaRPr lang="en-US" sz="2000" dirty="0">
              <a:cs typeface="Arial"/>
            </a:endParaRPr>
          </a:p>
          <a:p>
            <a:endParaRPr lang="en-US" sz="2000" dirty="0">
              <a:cs typeface="Arial"/>
            </a:endParaRPr>
          </a:p>
          <a:p>
            <a:r>
              <a:rPr lang="en-US" sz="2000" b="1" dirty="0">
                <a:cs typeface="Arial"/>
              </a:rPr>
              <a:t>What do you not see in this image?</a:t>
            </a:r>
            <a:endParaRPr lang="en-US" sz="2000" dirty="0">
              <a:cs typeface="Arial"/>
            </a:endParaRPr>
          </a:p>
          <a:p>
            <a:endParaRPr lang="en-GB" sz="2000" dirty="0">
              <a:cs typeface="Arial"/>
            </a:endParaRPr>
          </a:p>
          <a:p>
            <a:endParaRPr lang="en-US" sz="2000" dirty="0">
              <a:cs typeface="Arial"/>
            </a:endParaRPr>
          </a:p>
          <a:p>
            <a:endParaRPr lang="en-US" sz="2000" dirty="0">
              <a:cs typeface="Arial"/>
            </a:endParaRPr>
          </a:p>
          <a:p>
            <a:r>
              <a:rPr lang="en-US" sz="2000" b="1" dirty="0">
                <a:cs typeface="Arial"/>
              </a:rPr>
              <a:t>What else do you notice:</a:t>
            </a:r>
            <a:endParaRPr lang="en-US" sz="2000" dirty="0"/>
          </a:p>
        </p:txBody>
      </p:sp>
    </p:spTree>
    <p:extLst>
      <p:ext uri="{BB962C8B-B14F-4D97-AF65-F5344CB8AC3E}">
        <p14:creationId xmlns:p14="http://schemas.microsoft.com/office/powerpoint/2010/main" val="3780124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splattered paint&#10;Various round shapes and colours">
            <a:extLst>
              <a:ext uri="{FF2B5EF4-FFF2-40B4-BE49-F238E27FC236}">
                <a16:creationId xmlns:a16="http://schemas.microsoft.com/office/drawing/2014/main" id="{F20AEDE8-A1B3-D8AB-47A0-BC03E4FEB293}"/>
              </a:ext>
              <a:ext uri="{C183D7F6-B498-43B3-948B-1728B52AA6E4}">
                <adec:decorative xmlns:adec="http://schemas.microsoft.com/office/drawing/2017/decorative" val="0"/>
              </a:ext>
            </a:extLst>
          </p:cNvPr>
          <p:cNvPicPr>
            <a:picLocks noChangeAspect="1"/>
          </p:cNvPicPr>
          <p:nvPr/>
        </p:nvPicPr>
        <p:blipFill rotWithShape="1">
          <a:blip r:embed="rId3">
            <a:alphaModFix amt="20000"/>
          </a:blip>
          <a:srcRect l="37943" r="11237" b="8"/>
          <a:stretch/>
        </p:blipFill>
        <p:spPr>
          <a:xfrm>
            <a:off x="20" y="-3223256"/>
            <a:ext cx="12191980" cy="13716006"/>
          </a:xfrm>
          <a:prstGeom prst="rect">
            <a:avLst/>
          </a:prstGeom>
        </p:spPr>
      </p:pic>
      <p:sp>
        <p:nvSpPr>
          <p:cNvPr id="2" name="Title 1">
            <a:extLst>
              <a:ext uri="{FF2B5EF4-FFF2-40B4-BE49-F238E27FC236}">
                <a16:creationId xmlns:a16="http://schemas.microsoft.com/office/drawing/2014/main" id="{BE823602-4D53-CA9A-3ADF-DF61A84A0649}"/>
              </a:ext>
            </a:extLst>
          </p:cNvPr>
          <p:cNvSpPr>
            <a:spLocks noGrp="1"/>
          </p:cNvSpPr>
          <p:nvPr>
            <p:ph type="title"/>
          </p:nvPr>
        </p:nvSpPr>
        <p:spPr>
          <a:xfrm>
            <a:off x="1384300" y="431800"/>
            <a:ext cx="9423400" cy="762000"/>
          </a:xfrm>
          <a:solidFill>
            <a:schemeClr val="bg1"/>
          </a:solidFill>
        </p:spPr>
        <p:txBody>
          <a:bodyPr/>
          <a:lstStyle/>
          <a:p>
            <a:r>
              <a:rPr lang="en-GB" dirty="0"/>
              <a:t>Sharing your experience as a teacher</a:t>
            </a:r>
          </a:p>
        </p:txBody>
      </p:sp>
      <p:sp>
        <p:nvSpPr>
          <p:cNvPr id="3" name="Content Placeholder 2">
            <a:extLst>
              <a:ext uri="{FF2B5EF4-FFF2-40B4-BE49-F238E27FC236}">
                <a16:creationId xmlns:a16="http://schemas.microsoft.com/office/drawing/2014/main" id="{F6C2C652-B8C5-3A42-7E77-B53062DC21F6}"/>
              </a:ext>
            </a:extLst>
          </p:cNvPr>
          <p:cNvSpPr>
            <a:spLocks noGrp="1"/>
          </p:cNvSpPr>
          <p:nvPr>
            <p:ph idx="1"/>
          </p:nvPr>
        </p:nvSpPr>
        <p:spPr>
          <a:xfrm>
            <a:off x="1384300" y="1600200"/>
            <a:ext cx="9423400" cy="4622800"/>
          </a:xfrm>
          <a:solidFill>
            <a:schemeClr val="bg1"/>
          </a:solidFill>
        </p:spPr>
        <p:txBody>
          <a:bodyPr>
            <a:normAutofit fontScale="70000" lnSpcReduction="20000"/>
          </a:bodyPr>
          <a:lstStyle/>
          <a:p>
            <a:pPr marL="0" indent="0" algn="ctr">
              <a:buNone/>
            </a:pPr>
            <a:endParaRPr lang="en-GB" dirty="0"/>
          </a:p>
          <a:p>
            <a:pPr marL="0" indent="0">
              <a:buNone/>
            </a:pPr>
            <a:r>
              <a:rPr lang="en-GB" sz="3200" dirty="0"/>
              <a:t>These slides were produced as part of the ‘Visualising Opportunities: Inclusion for Children Education and Society (VOICES) project at Edge Hill University.</a:t>
            </a:r>
          </a:p>
          <a:p>
            <a:pPr marL="0" indent="0">
              <a:buNone/>
            </a:pPr>
            <a:endParaRPr lang="en-GB" sz="3200" dirty="0"/>
          </a:p>
          <a:p>
            <a:pPr marL="0" indent="0">
              <a:buNone/>
            </a:pPr>
            <a:r>
              <a:rPr lang="en-GB" sz="3200" dirty="0"/>
              <a:t>We would really like to hear what it was like to use these resources with your pupils and/or to see what responses to the activities the children offered.</a:t>
            </a:r>
          </a:p>
          <a:p>
            <a:pPr marL="0" indent="0">
              <a:buNone/>
            </a:pPr>
            <a:endParaRPr lang="en-GB" sz="3200" dirty="0"/>
          </a:p>
          <a:p>
            <a:pPr marL="0" indent="0">
              <a:buNone/>
            </a:pPr>
            <a:r>
              <a:rPr lang="en-GB" sz="3200" dirty="0"/>
              <a:t>If you are able, we would really appreciate a short email offering some feedback on what went well, what you feel we could improve and anything else you would like to share.</a:t>
            </a:r>
          </a:p>
          <a:p>
            <a:pPr marL="0" indent="0">
              <a:buNone/>
            </a:pPr>
            <a:endParaRPr lang="en-GB" sz="3200" dirty="0"/>
          </a:p>
          <a:p>
            <a:pPr marL="0" indent="0">
              <a:buNone/>
            </a:pPr>
            <a:r>
              <a:rPr lang="en-GB" sz="3200" dirty="0"/>
              <a:t>Please email Dr Clare Woolhouse from the ‘VOICES’ team at Edge Hill University to help their research or if you would like to get involved in running your own school based research project: </a:t>
            </a:r>
            <a:r>
              <a:rPr lang="en-GB" sz="3200" dirty="0">
                <a:hlinkClick r:id="rId4"/>
              </a:rPr>
              <a:t>woolhouc@edgehill.ac.uk</a:t>
            </a:r>
            <a:endParaRPr lang="en-GB" sz="3200" dirty="0"/>
          </a:p>
          <a:p>
            <a:pPr marL="0" indent="0" algn="ctr">
              <a:buNone/>
            </a:pPr>
            <a:endParaRPr lang="en-GB" sz="1733" dirty="0"/>
          </a:p>
        </p:txBody>
      </p:sp>
      <p:sp>
        <p:nvSpPr>
          <p:cNvPr id="4" name="Slide Number Placeholder 3">
            <a:extLst>
              <a:ext uri="{FF2B5EF4-FFF2-40B4-BE49-F238E27FC236}">
                <a16:creationId xmlns:a16="http://schemas.microsoft.com/office/drawing/2014/main" id="{1118F09A-3A17-15E9-9B5A-80B8D8C33673}"/>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3351436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646923" y="456523"/>
            <a:ext cx="7568821" cy="515719"/>
          </a:xfrm>
        </p:spPr>
        <p:txBody>
          <a:bodyPr>
            <a:noAutofit/>
          </a:bodyPr>
          <a:lstStyle/>
          <a:p>
            <a:pPr algn="ctr" eaLnBrk="1" hangingPunct="1"/>
            <a:r>
              <a:rPr lang="en-GB" altLang="en-US" sz="3600" b="1" u="sng" dirty="0">
                <a:latin typeface="+mn-lt"/>
              </a:rPr>
              <a:t>Using images to understand our world</a:t>
            </a:r>
          </a:p>
        </p:txBody>
      </p:sp>
      <p:pic>
        <p:nvPicPr>
          <p:cNvPr id="8196" name="Picture 4" descr="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96582" y="135848"/>
            <a:ext cx="2250642" cy="2953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646923" y="1327032"/>
            <a:ext cx="10884359" cy="5210540"/>
          </a:xfrm>
        </p:spPr>
        <p:txBody>
          <a:bodyPr vert="horz" lIns="60960" tIns="30480" rIns="60960" bIns="30480" rtlCol="0" anchor="t">
            <a:noAutofit/>
          </a:bodyPr>
          <a:lstStyle/>
          <a:p>
            <a:pPr marL="0" indent="0">
              <a:lnSpc>
                <a:spcPct val="100000"/>
              </a:lnSpc>
              <a:buNone/>
              <a:defRPr/>
            </a:pPr>
            <a:r>
              <a:rPr lang="en-GB" sz="2000" dirty="0"/>
              <a:t>Images have sometimes obvious and sometimes hidden meanings.</a:t>
            </a:r>
          </a:p>
          <a:p>
            <a:pPr marL="0" indent="0">
              <a:lnSpc>
                <a:spcPct val="100000"/>
              </a:lnSpc>
              <a:buNone/>
              <a:defRPr/>
            </a:pPr>
            <a:r>
              <a:rPr lang="en-GB" sz="2000" dirty="0"/>
              <a:t>The surface meaning of the object may be obvious – for example the image of a red rose.</a:t>
            </a:r>
          </a:p>
          <a:p>
            <a:pPr marL="0" indent="0">
              <a:lnSpc>
                <a:spcPct val="100000"/>
              </a:lnSpc>
              <a:buNone/>
              <a:defRPr/>
            </a:pPr>
            <a:r>
              <a:rPr lang="en-GB" sz="2000" dirty="0"/>
              <a:t>The deeper, maybe hidden meaning is what we think about when we see a red rose.</a:t>
            </a:r>
          </a:p>
          <a:p>
            <a:pPr marL="0" indent="0">
              <a:lnSpc>
                <a:spcPct val="100000"/>
              </a:lnSpc>
              <a:buNone/>
              <a:defRPr/>
            </a:pPr>
            <a:r>
              <a:rPr lang="en-GB" sz="2000" dirty="0"/>
              <a:t>What is the deeper meaning you think about when you see a red rose?</a:t>
            </a:r>
          </a:p>
          <a:p>
            <a:pPr marL="0" indent="0">
              <a:lnSpc>
                <a:spcPct val="100000"/>
              </a:lnSpc>
              <a:buNone/>
              <a:defRPr/>
            </a:pPr>
            <a:r>
              <a:rPr lang="en-GB" sz="2000" dirty="0"/>
              <a:t>Do you know someone who grows them? Do you think about them?</a:t>
            </a:r>
          </a:p>
          <a:p>
            <a:pPr marL="0" indent="0">
              <a:lnSpc>
                <a:spcPct val="100000"/>
              </a:lnSpc>
              <a:buNone/>
              <a:defRPr/>
            </a:pPr>
            <a:r>
              <a:rPr lang="en-GB" sz="2000" dirty="0"/>
              <a:t>Red roses are sometimes given to show love.</a:t>
            </a:r>
          </a:p>
          <a:p>
            <a:pPr marL="0" indent="0">
              <a:lnSpc>
                <a:spcPct val="100000"/>
              </a:lnSpc>
              <a:buNone/>
              <a:defRPr/>
            </a:pPr>
            <a:r>
              <a:rPr lang="en-GB" sz="2000" dirty="0"/>
              <a:t>Maybe you think about sport - the red rose is the </a:t>
            </a:r>
            <a:r>
              <a:rPr lang="en-GB" sz="2000" dirty="0">
                <a:solidFill>
                  <a:srgbClr val="001D35"/>
                </a:solidFill>
              </a:rPr>
              <a:t>emblem of Lancashire County Cricket Club</a:t>
            </a:r>
            <a:r>
              <a:rPr lang="en-GB" sz="2000" dirty="0"/>
              <a:t>, t</a:t>
            </a:r>
            <a:r>
              <a:rPr lang="en-GB" sz="2000" dirty="0">
                <a:solidFill>
                  <a:srgbClr val="410007"/>
                </a:solidFill>
              </a:rPr>
              <a:t>he red roses is the nickname of the England women's national rugby union.</a:t>
            </a:r>
          </a:p>
          <a:p>
            <a:pPr marL="0" indent="0">
              <a:lnSpc>
                <a:spcPct val="100000"/>
              </a:lnSpc>
              <a:buNone/>
              <a:defRPr/>
            </a:pPr>
            <a:r>
              <a:rPr lang="en-GB" sz="2000" dirty="0"/>
              <a:t>All these different ideas are valid, and each will depend upon who is ‘reading’ this image. Sometimes an image can make you feel happy or sad, the image can affect you because something within the image ‘jumps out’. </a:t>
            </a:r>
          </a:p>
          <a:p>
            <a:pPr marL="0" indent="0">
              <a:lnSpc>
                <a:spcPct val="100000"/>
              </a:lnSpc>
              <a:spcBef>
                <a:spcPts val="0"/>
              </a:spcBef>
              <a:buNone/>
              <a:defRPr/>
            </a:pPr>
            <a:br>
              <a:rPr lang="en-GB" sz="2000" dirty="0"/>
            </a:br>
            <a:r>
              <a:rPr lang="en-GB" sz="2000" u="sng" dirty="0"/>
              <a:t>You should express yourself freely and it is fantastic if everyone has a different answer to the questions about the images on the next slides! </a:t>
            </a:r>
          </a:p>
        </p:txBody>
      </p:sp>
      <p:sp>
        <p:nvSpPr>
          <p:cNvPr id="2" name="Slide Number Placeholder 1">
            <a:extLst>
              <a:ext uri="{FF2B5EF4-FFF2-40B4-BE49-F238E27FC236}">
                <a16:creationId xmlns:a16="http://schemas.microsoft.com/office/drawing/2014/main" id="{1C0BFE56-DEC6-4260-691B-3038E1B93A66}"/>
              </a:ext>
            </a:extLst>
          </p:cNvPr>
          <p:cNvSpPr>
            <a:spLocks noGrp="1"/>
          </p:cNvSpPr>
          <p:nvPr>
            <p:ph type="sldNum" sz="quarter" idx="12"/>
          </p:nvPr>
        </p:nvSpPr>
        <p:spPr/>
        <p:txBody>
          <a:bodyPr/>
          <a:lstStyle/>
          <a:p>
            <a:fld id="{B4A918BC-4D43-4B42-B3C0-E7EBE25E6AF0}" type="slidenum">
              <a:rPr lang="en-US" smtClean="0"/>
              <a:t>3</a:t>
            </a:fld>
            <a:endParaRPr lang="en-US"/>
          </a:p>
        </p:txBody>
      </p:sp>
    </p:spTree>
    <p:extLst>
      <p:ext uri="{BB962C8B-B14F-4D97-AF65-F5344CB8AC3E}">
        <p14:creationId xmlns:p14="http://schemas.microsoft.com/office/powerpoint/2010/main" val="2061623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65C3F-239E-A46B-F498-E6BDFB7245E6}"/>
              </a:ext>
            </a:extLst>
          </p:cNvPr>
          <p:cNvSpPr txBox="1">
            <a:spLocks noGrp="1"/>
          </p:cNvSpPr>
          <p:nvPr>
            <p:ph type="title" idx="4294967295"/>
          </p:nvPr>
        </p:nvSpPr>
        <p:spPr>
          <a:xfrm>
            <a:off x="0" y="-424174"/>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Contents</a:t>
            </a:r>
          </a:p>
        </p:txBody>
      </p:sp>
      <p:pic>
        <p:nvPicPr>
          <p:cNvPr id="9" name="Picture 8" descr="A colorful splattered paint&#10;Various round shapes and colours">
            <a:extLst>
              <a:ext uri="{FF2B5EF4-FFF2-40B4-BE49-F238E27FC236}">
                <a16:creationId xmlns:a16="http://schemas.microsoft.com/office/drawing/2014/main" id="{325708DF-F4C8-6208-F17E-2B1A50AE3B98}"/>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76199" y="-3223256"/>
            <a:ext cx="12191980" cy="13716006"/>
          </a:xfrm>
          <a:prstGeom prst="rect">
            <a:avLst/>
          </a:prstGeom>
        </p:spPr>
      </p:pic>
      <p:graphicFrame>
        <p:nvGraphicFramePr>
          <p:cNvPr id="4" name="Table 3">
            <a:extLst>
              <a:ext uri="{FF2B5EF4-FFF2-40B4-BE49-F238E27FC236}">
                <a16:creationId xmlns:a16="http://schemas.microsoft.com/office/drawing/2014/main" id="{A3662F7C-3CA6-93CE-CEF0-388181069F2C}"/>
              </a:ext>
            </a:extLst>
          </p:cNvPr>
          <p:cNvGraphicFramePr>
            <a:graphicFrameLocks noGrp="1"/>
          </p:cNvGraphicFramePr>
          <p:nvPr>
            <p:extLst>
              <p:ext uri="{D42A27DB-BD31-4B8C-83A1-F6EECF244321}">
                <p14:modId xmlns:p14="http://schemas.microsoft.com/office/powerpoint/2010/main" val="2757867655"/>
              </p:ext>
            </p:extLst>
          </p:nvPr>
        </p:nvGraphicFramePr>
        <p:xfrm>
          <a:off x="453878" y="320951"/>
          <a:ext cx="11131826" cy="5751939"/>
        </p:xfrm>
        <a:graphic>
          <a:graphicData uri="http://schemas.openxmlformats.org/drawingml/2006/table">
            <a:tbl>
              <a:tblPr firstRow="1" bandRow="1">
                <a:tableStyleId>{5940675A-B579-460E-94D1-54222C63F5DA}</a:tableStyleId>
              </a:tblPr>
              <a:tblGrid>
                <a:gridCol w="519046">
                  <a:extLst>
                    <a:ext uri="{9D8B030D-6E8A-4147-A177-3AD203B41FA5}">
                      <a16:colId xmlns:a16="http://schemas.microsoft.com/office/drawing/2014/main" val="1189269142"/>
                    </a:ext>
                  </a:extLst>
                </a:gridCol>
                <a:gridCol w="4052954">
                  <a:extLst>
                    <a:ext uri="{9D8B030D-6E8A-4147-A177-3AD203B41FA5}">
                      <a16:colId xmlns:a16="http://schemas.microsoft.com/office/drawing/2014/main" val="87906084"/>
                    </a:ext>
                  </a:extLst>
                </a:gridCol>
                <a:gridCol w="3816626">
                  <a:extLst>
                    <a:ext uri="{9D8B030D-6E8A-4147-A177-3AD203B41FA5}">
                      <a16:colId xmlns:a16="http://schemas.microsoft.com/office/drawing/2014/main" val="3282008723"/>
                    </a:ext>
                  </a:extLst>
                </a:gridCol>
                <a:gridCol w="1583391">
                  <a:extLst>
                    <a:ext uri="{9D8B030D-6E8A-4147-A177-3AD203B41FA5}">
                      <a16:colId xmlns:a16="http://schemas.microsoft.com/office/drawing/2014/main" val="2321090263"/>
                    </a:ext>
                  </a:extLst>
                </a:gridCol>
                <a:gridCol w="1159809">
                  <a:extLst>
                    <a:ext uri="{9D8B030D-6E8A-4147-A177-3AD203B41FA5}">
                      <a16:colId xmlns:a16="http://schemas.microsoft.com/office/drawing/2014/main" val="4046568228"/>
                    </a:ext>
                  </a:extLst>
                </a:gridCol>
              </a:tblGrid>
              <a:tr h="1278078">
                <a:tc>
                  <a:txBody>
                    <a:bodyPr/>
                    <a:lstStyle/>
                    <a:p>
                      <a:endParaRPr lang="en-GB" sz="1200" b="1" i="1">
                        <a:latin typeface="Playpen Sans" panose="020B0604020202020204" charset="0"/>
                        <a:ea typeface="Playpen Sans" panose="020B060402020202020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2400" b="1" i="1" dirty="0">
                          <a:latin typeface="+mn-lt"/>
                          <a:ea typeface="Playpen Sans" panose="020B0604020202020204" charset="0"/>
                        </a:rPr>
                        <a:t>Contents</a:t>
                      </a: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GB" sz="2400" b="1" i="1" dirty="0">
                          <a:latin typeface="+mn-lt"/>
                          <a:ea typeface="Playpen Sans" panose="020B0604020202020204" charset="0"/>
                        </a:rPr>
                        <a:t>Type of Task</a:t>
                      </a:r>
                    </a:p>
                  </a:txBody>
                  <a:tcPr>
                    <a:solidFill>
                      <a:schemeClr val="bg1"/>
                    </a:solidFill>
                  </a:tcPr>
                </a:tc>
                <a:tc>
                  <a:txBody>
                    <a:bodyPr/>
                    <a:lstStyle/>
                    <a:p>
                      <a:r>
                        <a:rPr lang="en-GB" sz="2400" b="1" i="1" dirty="0">
                          <a:latin typeface="+mn-lt"/>
                          <a:ea typeface="Playpen Sans" panose="020B0604020202020204" charset="0"/>
                        </a:rPr>
                        <a:t>Approx. Duration</a:t>
                      </a:r>
                    </a:p>
                  </a:txBody>
                  <a:tcPr>
                    <a:solidFill>
                      <a:schemeClr val="bg1"/>
                    </a:solidFill>
                  </a:tcPr>
                </a:tc>
                <a:tc>
                  <a:txBody>
                    <a:bodyPr/>
                    <a:lstStyle/>
                    <a:p>
                      <a:r>
                        <a:rPr lang="en-GB" sz="2400" b="1" i="1" dirty="0">
                          <a:latin typeface="+mn-lt"/>
                          <a:ea typeface="Playpen Sans" panose="020B0604020202020204" charset="0"/>
                        </a:rPr>
                        <a:t>Slide no.</a:t>
                      </a:r>
                    </a:p>
                  </a:txBody>
                  <a:tcPr>
                    <a:solidFill>
                      <a:schemeClr val="bg1"/>
                    </a:solidFill>
                  </a:tcPr>
                </a:tc>
                <a:extLst>
                  <a:ext uri="{0D108BD9-81ED-4DB2-BD59-A6C34878D82A}">
                    <a16:rowId xmlns:a16="http://schemas.microsoft.com/office/drawing/2014/main" val="358858835"/>
                  </a:ext>
                </a:extLst>
              </a:tr>
              <a:tr h="1587084">
                <a:tc>
                  <a:txBody>
                    <a:bodyPr/>
                    <a:lstStyle/>
                    <a:p>
                      <a:r>
                        <a:rPr lang="en-GB" sz="2400" dirty="0">
                          <a:latin typeface="+mn-lt"/>
                          <a:ea typeface="Playpen Sans" panose="020B0604020202020204" charset="0"/>
                        </a:rPr>
                        <a:t>1</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400" dirty="0">
                          <a:latin typeface="+mn-lt"/>
                          <a:ea typeface="Playpen Sans" panose="020B0604020202020204" charset="0"/>
                        </a:rPr>
                        <a:t>Using images to talk about how experiences of inclusive education – </a:t>
                      </a:r>
                    </a:p>
                    <a:p>
                      <a:r>
                        <a:rPr lang="en-GB" sz="2400" dirty="0">
                          <a:latin typeface="+mn-lt"/>
                          <a:ea typeface="Playpen Sans" panose="020B0604020202020204" charset="0"/>
                        </a:rPr>
                        <a:t>Smile for the camera</a:t>
                      </a:r>
                    </a:p>
                  </a:txBody>
                  <a:tcPr>
                    <a:solidFill>
                      <a:schemeClr val="bg1"/>
                    </a:solidFill>
                  </a:tcPr>
                </a:tc>
                <a:tc>
                  <a:txBody>
                    <a:bodyPr/>
                    <a:lstStyle/>
                    <a:p>
                      <a:r>
                        <a:rPr lang="en-GB" sz="2400" dirty="0">
                          <a:latin typeface="+mn-lt"/>
                          <a:ea typeface="Playpen Sans" panose="020B0604020202020204" charset="0"/>
                        </a:rPr>
                        <a:t>Group discussion and writing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5-8</a:t>
                      </a:r>
                    </a:p>
                  </a:txBody>
                  <a:tcPr>
                    <a:solidFill>
                      <a:schemeClr val="bg1"/>
                    </a:solidFill>
                  </a:tcPr>
                </a:tc>
                <a:extLst>
                  <a:ext uri="{0D108BD9-81ED-4DB2-BD59-A6C34878D82A}">
                    <a16:rowId xmlns:a16="http://schemas.microsoft.com/office/drawing/2014/main" val="4155859412"/>
                  </a:ext>
                </a:extLst>
              </a:tr>
              <a:tr h="764307">
                <a:tc>
                  <a:txBody>
                    <a:bodyPr/>
                    <a:lstStyle/>
                    <a:p>
                      <a:r>
                        <a:rPr lang="en-GB" sz="2400" dirty="0">
                          <a:latin typeface="+mn-lt"/>
                          <a:ea typeface="Playpen Sans" panose="020B0604020202020204" charset="0"/>
                        </a:rPr>
                        <a:t>2</a:t>
                      </a: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GB" sz="2400" dirty="0">
                          <a:latin typeface="+mn-lt"/>
                          <a:ea typeface="Playpen Sans" panose="020B0604020202020204" charset="0"/>
                        </a:rPr>
                        <a:t>In the art room</a:t>
                      </a:r>
                    </a:p>
                  </a:txBody>
                  <a:tcPr>
                    <a:solidFill>
                      <a:schemeClr val="bg1"/>
                    </a:solidFill>
                  </a:tcPr>
                </a:tc>
                <a:tc>
                  <a:txBody>
                    <a:bodyPr/>
                    <a:lstStyle/>
                    <a:p>
                      <a:r>
                        <a:rPr lang="en-GB" sz="2400" dirty="0">
                          <a:latin typeface="+mn-lt"/>
                          <a:ea typeface="Playpen Sans" panose="020B0604020202020204" charset="0"/>
                        </a:rPr>
                        <a:t>Group discussion and writing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9-12</a:t>
                      </a:r>
                    </a:p>
                  </a:txBody>
                  <a:tcPr>
                    <a:solidFill>
                      <a:schemeClr val="bg1"/>
                    </a:solidFill>
                  </a:tcPr>
                </a:tc>
                <a:extLst>
                  <a:ext uri="{0D108BD9-81ED-4DB2-BD59-A6C34878D82A}">
                    <a16:rowId xmlns:a16="http://schemas.microsoft.com/office/drawing/2014/main" val="1154632951"/>
                  </a:ext>
                </a:extLst>
              </a:tr>
              <a:tr h="826448">
                <a:tc>
                  <a:txBody>
                    <a:bodyPr/>
                    <a:lstStyle/>
                    <a:p>
                      <a:r>
                        <a:rPr lang="en-GB" sz="2400" dirty="0">
                          <a:latin typeface="+mn-lt"/>
                          <a:ea typeface="Playpen Sans" panose="020B0604020202020204" charset="0"/>
                        </a:rPr>
                        <a:t>3</a:t>
                      </a:r>
                    </a:p>
                  </a:txBody>
                  <a:tcPr>
                    <a:solidFill>
                      <a:schemeClr val="bg1"/>
                    </a:solidFill>
                  </a:tcPr>
                </a:tc>
                <a:tc>
                  <a:txBody>
                    <a:bodyPr/>
                    <a:lstStyle/>
                    <a:p>
                      <a:r>
                        <a:rPr lang="en-GB" sz="2400" dirty="0">
                          <a:latin typeface="+mn-lt"/>
                          <a:ea typeface="Playpen Sans" panose="020B0604020202020204" charset="0"/>
                        </a:rPr>
                        <a:t>Two boys</a:t>
                      </a:r>
                    </a:p>
                  </a:txBody>
                  <a:tcPr>
                    <a:solidFill>
                      <a:schemeClr val="bg1"/>
                    </a:solidFill>
                  </a:tcPr>
                </a:tc>
                <a:tc>
                  <a:txBody>
                    <a:bodyPr/>
                    <a:lstStyle/>
                    <a:p>
                      <a:r>
                        <a:rPr lang="en-GB" sz="2400" dirty="0">
                          <a:latin typeface="+mn-lt"/>
                          <a:ea typeface="Playpen Sans" panose="020B0604020202020204" charset="0"/>
                        </a:rPr>
                        <a:t>Group discussion and writing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13-16</a:t>
                      </a:r>
                    </a:p>
                  </a:txBody>
                  <a:tcPr>
                    <a:solidFill>
                      <a:schemeClr val="bg1"/>
                    </a:solidFill>
                  </a:tcPr>
                </a:tc>
                <a:extLst>
                  <a:ext uri="{0D108BD9-81ED-4DB2-BD59-A6C34878D82A}">
                    <a16:rowId xmlns:a16="http://schemas.microsoft.com/office/drawing/2014/main" val="135122324"/>
                  </a:ext>
                </a:extLst>
              </a:tr>
              <a:tr h="694969">
                <a:tc>
                  <a:txBody>
                    <a:bodyPr/>
                    <a:lstStyle/>
                    <a:p>
                      <a:r>
                        <a:rPr lang="en-GB" sz="2400" dirty="0">
                          <a:latin typeface="+mn-lt"/>
                          <a:ea typeface="Playpen Sans" panose="020B0604020202020204" charset="0"/>
                        </a:rPr>
                        <a:t>4</a:t>
                      </a:r>
                    </a:p>
                  </a:txBody>
                  <a:tcPr>
                    <a:solidFill>
                      <a:schemeClr val="bg1"/>
                    </a:solidFill>
                  </a:tcPr>
                </a:tc>
                <a:tc>
                  <a:txBody>
                    <a:bodyPr/>
                    <a:lstStyle/>
                    <a:p>
                      <a:r>
                        <a:rPr lang="en-GB" sz="2400" dirty="0">
                          <a:latin typeface="+mn-lt"/>
                          <a:ea typeface="Playpen Sans" panose="020B0604020202020204" charset="0"/>
                        </a:rPr>
                        <a:t>Class in rows</a:t>
                      </a:r>
                    </a:p>
                  </a:txBody>
                  <a:tcPr>
                    <a:solidFill>
                      <a:schemeClr val="bg1"/>
                    </a:solidFill>
                  </a:tcPr>
                </a:tc>
                <a:tc>
                  <a:txBody>
                    <a:bodyPr/>
                    <a:lstStyle/>
                    <a:p>
                      <a:r>
                        <a:rPr lang="en-GB" sz="2400" dirty="0">
                          <a:latin typeface="+mn-lt"/>
                          <a:ea typeface="Playpen Sans" panose="020B0604020202020204" charset="0"/>
                        </a:rPr>
                        <a:t>Group discussion and writing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17-20</a:t>
                      </a:r>
                    </a:p>
                  </a:txBody>
                  <a:tcPr>
                    <a:solidFill>
                      <a:schemeClr val="bg1"/>
                    </a:solidFill>
                  </a:tcPr>
                </a:tc>
                <a:extLst>
                  <a:ext uri="{0D108BD9-81ED-4DB2-BD59-A6C34878D82A}">
                    <a16:rowId xmlns:a16="http://schemas.microsoft.com/office/drawing/2014/main" val="108259336"/>
                  </a:ext>
                </a:extLst>
              </a:tr>
              <a:tr h="601053">
                <a:tc>
                  <a:txBody>
                    <a:bodyPr/>
                    <a:lstStyle/>
                    <a:p>
                      <a:r>
                        <a:rPr lang="en-GB" sz="2400" dirty="0">
                          <a:latin typeface="+mn-lt"/>
                          <a:ea typeface="Playpen Sans" panose="020B0604020202020204" charset="0"/>
                        </a:rPr>
                        <a:t>5</a:t>
                      </a:r>
                    </a:p>
                  </a:txBody>
                  <a:tcPr>
                    <a:solidFill>
                      <a:schemeClr val="bg1"/>
                    </a:solidFill>
                  </a:tcPr>
                </a:tc>
                <a:tc>
                  <a:txBody>
                    <a:bodyPr/>
                    <a:lstStyle/>
                    <a:p>
                      <a:r>
                        <a:rPr lang="en-GB" sz="2400" dirty="0">
                          <a:latin typeface="+mn-lt"/>
                          <a:ea typeface="Playpen Sans" panose="020B0604020202020204" charset="0"/>
                        </a:rPr>
                        <a:t>In the computer room</a:t>
                      </a:r>
                    </a:p>
                  </a:txBody>
                  <a:tcPr>
                    <a:solidFill>
                      <a:schemeClr val="bg1"/>
                    </a:solidFill>
                  </a:tcPr>
                </a:tc>
                <a:tc>
                  <a:txBody>
                    <a:bodyPr/>
                    <a:lstStyle/>
                    <a:p>
                      <a:r>
                        <a:rPr lang="en-GB" sz="2400" dirty="0">
                          <a:latin typeface="+mn-lt"/>
                          <a:ea typeface="Playpen Sans" panose="020B0604020202020204" charset="0"/>
                        </a:rPr>
                        <a:t>Group discussion and writing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21-24</a:t>
                      </a:r>
                    </a:p>
                  </a:txBody>
                  <a:tcPr>
                    <a:solidFill>
                      <a:schemeClr val="bg1"/>
                    </a:solidFill>
                  </a:tcPr>
                </a:tc>
                <a:extLst>
                  <a:ext uri="{0D108BD9-81ED-4DB2-BD59-A6C34878D82A}">
                    <a16:rowId xmlns:a16="http://schemas.microsoft.com/office/drawing/2014/main" val="1311044874"/>
                  </a:ext>
                </a:extLst>
              </a:tr>
            </a:tbl>
          </a:graphicData>
        </a:graphic>
      </p:graphicFrame>
      <p:sp>
        <p:nvSpPr>
          <p:cNvPr id="2" name="Slide Number Placeholder 1">
            <a:extLst>
              <a:ext uri="{FF2B5EF4-FFF2-40B4-BE49-F238E27FC236}">
                <a16:creationId xmlns:a16="http://schemas.microsoft.com/office/drawing/2014/main" id="{654E5081-47FC-70EF-28CE-9C3ECCD93B79}"/>
              </a:ext>
            </a:extLst>
          </p:cNvPr>
          <p:cNvSpPr>
            <a:spLocks noGrp="1"/>
          </p:cNvSpPr>
          <p:nvPr>
            <p:ph type="sldNum" sz="quarter" idx="12"/>
          </p:nvPr>
        </p:nvSpPr>
        <p:spPr/>
        <p:txBody>
          <a:bodyPr/>
          <a:lstStyle/>
          <a:p>
            <a:fld id="{B4A918BC-4D43-4B42-B3C0-E7EBE25E6AF0}" type="slidenum">
              <a:rPr lang="en-US" smtClean="0"/>
              <a:t>4</a:t>
            </a:fld>
            <a:endParaRPr lang="en-US"/>
          </a:p>
        </p:txBody>
      </p:sp>
    </p:spTree>
    <p:extLst>
      <p:ext uri="{BB962C8B-B14F-4D97-AF65-F5344CB8AC3E}">
        <p14:creationId xmlns:p14="http://schemas.microsoft.com/office/powerpoint/2010/main" val="346304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65C3F-239E-A46B-F498-E6BDFB7245E6}"/>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Group of pupils 1</a:t>
            </a:r>
          </a:p>
        </p:txBody>
      </p:sp>
      <p:pic>
        <p:nvPicPr>
          <p:cNvPr id="2" name="Picture 2"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HU)">
            <a:extLst>
              <a:ext uri="{FF2B5EF4-FFF2-40B4-BE49-F238E27FC236}">
                <a16:creationId xmlns:a16="http://schemas.microsoft.com/office/drawing/2014/main" id="{E7079F53-FEE3-FE8F-70D2-5D3E15B86057}"/>
              </a:ext>
            </a:extLst>
          </p:cNvPr>
          <p:cNvPicPr>
            <a:picLocks noChangeAspect="1"/>
          </p:cNvPicPr>
          <p:nvPr/>
        </p:nvPicPr>
        <p:blipFill>
          <a:blip r:embed="rId2"/>
          <a:stretch>
            <a:fillRect/>
          </a:stretch>
        </p:blipFill>
        <p:spPr>
          <a:xfrm>
            <a:off x="1221474" y="2854"/>
            <a:ext cx="9282752" cy="6852291"/>
          </a:xfrm>
          <a:prstGeom prst="rect">
            <a:avLst/>
          </a:prstGeom>
        </p:spPr>
      </p:pic>
    </p:spTree>
    <p:extLst>
      <p:ext uri="{BB962C8B-B14F-4D97-AF65-F5344CB8AC3E}">
        <p14:creationId xmlns:p14="http://schemas.microsoft.com/office/powerpoint/2010/main" val="1447981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1065C3F-239E-A46B-F498-E6BDFB7245E6}"/>
              </a:ext>
              <a:ext uri="{C183D7F6-B498-43B3-948B-1728B52AA6E4}">
                <adec:decorative xmlns:adec="http://schemas.microsoft.com/office/drawing/2017/decorative" val="1"/>
              </a:ext>
            </a:extLst>
          </p:cNvPr>
          <p:cNvSpPr txBox="1">
            <a:spLocks noGrp="1"/>
          </p:cNvSpPr>
          <p:nvPr>
            <p:ph type="title" idx="4294967295"/>
          </p:nvPr>
        </p:nvSpPr>
        <p:spPr>
          <a:xfrm>
            <a:off x="0" y="-484183"/>
            <a:ext cx="6242304"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Group of pupils: Questions &amp; example answers</a:t>
            </a:r>
          </a:p>
        </p:txBody>
      </p:sp>
      <p:sp>
        <p:nvSpPr>
          <p:cNvPr id="2" name="Title 1">
            <a:extLst>
              <a:ext uri="{FF2B5EF4-FFF2-40B4-BE49-F238E27FC236}">
                <a16:creationId xmlns:a16="http://schemas.microsoft.com/office/drawing/2014/main" id="{C417BDC1-98F9-B8B8-1DF3-A4A4AC11B741}"/>
              </a:ext>
            </a:extLst>
          </p:cNvPr>
          <p:cNvSpPr>
            <a:spLocks/>
          </p:cNvSpPr>
          <p:nvPr/>
        </p:nvSpPr>
        <p:spPr>
          <a:xfrm>
            <a:off x="838200" y="58346"/>
            <a:ext cx="10515600" cy="71200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 with example answers</a:t>
            </a:r>
            <a:endParaRPr kumimoji="0" lang="en-US" sz="3600" b="1" i="0" u="sng" strike="noStrike" kern="1200" cap="none" spc="0" normalizeH="0" baseline="0" noProof="0" dirty="0">
              <a:ln>
                <a:noFill/>
              </a:ln>
              <a:solidFill>
                <a:schemeClr val="tx1"/>
              </a:solidFill>
              <a:effectLst/>
              <a:uLnTx/>
              <a:uFillTx/>
              <a:latin typeface="Arial"/>
              <a:ea typeface="+mj-ea"/>
              <a:cs typeface="+mj-cs"/>
            </a:endParaRPr>
          </a:p>
        </p:txBody>
      </p:sp>
      <p:sp>
        <p:nvSpPr>
          <p:cNvPr id="3" name="Content Placeholder 2">
            <a:extLst>
              <a:ext uri="{FF2B5EF4-FFF2-40B4-BE49-F238E27FC236}">
                <a16:creationId xmlns:a16="http://schemas.microsoft.com/office/drawing/2014/main" id="{D4337E25-0DB4-890E-32F6-B003E25A4C93}"/>
              </a:ext>
            </a:extLst>
          </p:cNvPr>
          <p:cNvSpPr>
            <a:spLocks noGrp="1"/>
          </p:cNvSpPr>
          <p:nvPr>
            <p:ph idx="1"/>
          </p:nvPr>
        </p:nvSpPr>
        <p:spPr>
          <a:xfrm>
            <a:off x="600694" y="875599"/>
            <a:ext cx="11079677" cy="5984195"/>
          </a:xfrm>
        </p:spPr>
        <p:txBody>
          <a:bodyPr vert="horz" lIns="91440" tIns="45720" rIns="91440" bIns="45720" rtlCol="0" anchor="t">
            <a:normAutofit/>
          </a:bodyPr>
          <a:lstStyle/>
          <a:p>
            <a:pPr marL="0" indent="0">
              <a:lnSpc>
                <a:spcPct val="100000"/>
              </a:lnSpc>
              <a:spcBef>
                <a:spcPts val="0"/>
              </a:spcBef>
              <a:buNone/>
            </a:pPr>
            <a:r>
              <a:rPr lang="en-US" sz="2000" b="1" u="sng" dirty="0">
                <a:cs typeface="Arial"/>
              </a:rPr>
              <a:t>What is happening in the picture:</a:t>
            </a:r>
            <a:endParaRPr lang="en-US" sz="2000" dirty="0">
              <a:cs typeface="Arial"/>
            </a:endParaRPr>
          </a:p>
          <a:p>
            <a:pPr marL="0" indent="0">
              <a:lnSpc>
                <a:spcPct val="100000"/>
              </a:lnSpc>
              <a:spcBef>
                <a:spcPts val="0"/>
              </a:spcBef>
              <a:buNone/>
            </a:pPr>
            <a:r>
              <a:rPr lang="en-US" sz="2000" dirty="0">
                <a:cs typeface="Arial"/>
              </a:rPr>
              <a:t>A group of pupils posing for a photo. The background is a board full of various examples of learning.</a:t>
            </a:r>
          </a:p>
          <a:p>
            <a:pPr marL="0" indent="0">
              <a:lnSpc>
                <a:spcPct val="100000"/>
              </a:lnSpc>
              <a:spcBef>
                <a:spcPts val="0"/>
              </a:spcBef>
              <a:buNone/>
            </a:pPr>
            <a:r>
              <a:rPr lang="en-US" sz="2000" dirty="0">
                <a:cs typeface="Arial"/>
              </a:rPr>
              <a:t>Male pupils at the front, female pupils at the back. All the female students are smiling, and the male all look stern with mixed expressions.</a:t>
            </a:r>
          </a:p>
          <a:p>
            <a:pPr marL="0" indent="0">
              <a:lnSpc>
                <a:spcPct val="100000"/>
              </a:lnSpc>
              <a:spcBef>
                <a:spcPts val="0"/>
              </a:spcBef>
              <a:buNone/>
            </a:pPr>
            <a:endParaRPr lang="en-US" sz="2000" dirty="0">
              <a:cs typeface="Arial"/>
            </a:endParaRPr>
          </a:p>
          <a:p>
            <a:pPr marL="0" indent="0">
              <a:lnSpc>
                <a:spcPct val="100000"/>
              </a:lnSpc>
              <a:spcBef>
                <a:spcPts val="0"/>
              </a:spcBef>
              <a:buNone/>
            </a:pPr>
            <a:r>
              <a:rPr lang="en-US" sz="2000" b="1" u="sng" dirty="0">
                <a:cs typeface="Arial"/>
              </a:rPr>
              <a:t>Does the image look forced in any way:</a:t>
            </a:r>
            <a:endParaRPr lang="en-US" sz="2000" dirty="0">
              <a:cs typeface="Arial"/>
            </a:endParaRPr>
          </a:p>
          <a:p>
            <a:pPr marL="0" indent="0">
              <a:lnSpc>
                <a:spcPct val="100000"/>
              </a:lnSpc>
              <a:spcBef>
                <a:spcPts val="0"/>
              </a:spcBef>
              <a:buNone/>
            </a:pPr>
            <a:r>
              <a:rPr lang="en-GB" sz="2000" dirty="0">
                <a:cs typeface="Times New Roman"/>
              </a:rPr>
              <a:t>The image is staged. </a:t>
            </a:r>
            <a:r>
              <a:rPr lang="en-GB" sz="2000" dirty="0">
                <a:cs typeface="Calibri"/>
              </a:rPr>
              <a:t>Images in background for younger children that the class is, background is inappropriate for age.</a:t>
            </a:r>
            <a:endParaRPr lang="en-US" sz="2000" dirty="0">
              <a:cs typeface="Calibri"/>
            </a:endParaRPr>
          </a:p>
          <a:p>
            <a:pPr marL="0" indent="0">
              <a:lnSpc>
                <a:spcPct val="100000"/>
              </a:lnSpc>
              <a:spcBef>
                <a:spcPts val="0"/>
              </a:spcBef>
              <a:buNone/>
            </a:pPr>
            <a:r>
              <a:rPr lang="en-GB" sz="2000" dirty="0">
                <a:cs typeface="Calibri"/>
              </a:rPr>
              <a:t>Trying to be inclusive. Would these kids have a class and work like this?</a:t>
            </a:r>
            <a:endParaRPr lang="en-US" sz="2000" dirty="0">
              <a:cs typeface="Calibri"/>
            </a:endParaRPr>
          </a:p>
          <a:p>
            <a:pPr marL="0" indent="0">
              <a:lnSpc>
                <a:spcPct val="100000"/>
              </a:lnSpc>
              <a:spcBef>
                <a:spcPts val="0"/>
              </a:spcBef>
              <a:buNone/>
            </a:pPr>
            <a:endParaRPr lang="en-US" sz="2000" dirty="0">
              <a:cs typeface="Arial"/>
            </a:endParaRPr>
          </a:p>
          <a:p>
            <a:pPr marL="0" indent="0">
              <a:lnSpc>
                <a:spcPct val="100000"/>
              </a:lnSpc>
              <a:spcBef>
                <a:spcPts val="0"/>
              </a:spcBef>
              <a:buNone/>
            </a:pPr>
            <a:r>
              <a:rPr lang="en-US" sz="2000" b="1" u="sng" dirty="0">
                <a:cs typeface="Arial"/>
              </a:rPr>
              <a:t>Do all the pupils look like friends and included in what is going on:</a:t>
            </a:r>
            <a:endParaRPr lang="en-US" sz="2000" dirty="0">
              <a:cs typeface="Arial"/>
            </a:endParaRPr>
          </a:p>
          <a:p>
            <a:pPr marL="0" indent="0">
              <a:lnSpc>
                <a:spcPct val="100000"/>
              </a:lnSpc>
              <a:spcBef>
                <a:spcPts val="0"/>
              </a:spcBef>
              <a:buNone/>
            </a:pPr>
            <a:r>
              <a:rPr lang="en-GB" sz="2000" dirty="0">
                <a:cs typeface="Calibri"/>
              </a:rPr>
              <a:t>No interaction. "Its ‘sad’"</a:t>
            </a:r>
          </a:p>
          <a:p>
            <a:pPr marL="0" indent="0">
              <a:lnSpc>
                <a:spcPct val="100000"/>
              </a:lnSpc>
              <a:spcBef>
                <a:spcPts val="0"/>
              </a:spcBef>
              <a:buNone/>
            </a:pPr>
            <a:r>
              <a:rPr lang="en-GB" sz="2000" dirty="0">
                <a:cs typeface="Calibri"/>
              </a:rPr>
              <a:t>3 at back are friends and get credits for supporting others, who don’t know what is happening (they are proud).</a:t>
            </a:r>
          </a:p>
          <a:p>
            <a:pPr marL="0" indent="0">
              <a:lnSpc>
                <a:spcPct val="100000"/>
              </a:lnSpc>
              <a:spcBef>
                <a:spcPts val="0"/>
              </a:spcBef>
              <a:buNone/>
            </a:pPr>
            <a:r>
              <a:rPr lang="en-GB" sz="2000" dirty="0">
                <a:cs typeface="Calibri"/>
              </a:rPr>
              <a:t>The male pupils in the middle both look uncomfortable, various levels of eye contact.</a:t>
            </a:r>
          </a:p>
          <a:p>
            <a:pPr marL="0" indent="0">
              <a:lnSpc>
                <a:spcPct val="100000"/>
              </a:lnSpc>
              <a:spcBef>
                <a:spcPts val="0"/>
              </a:spcBef>
              <a:buNone/>
            </a:pPr>
            <a:endParaRPr lang="en-US" sz="2000" dirty="0">
              <a:cs typeface="Arial"/>
            </a:endParaRPr>
          </a:p>
          <a:p>
            <a:pPr marL="0" indent="0">
              <a:lnSpc>
                <a:spcPct val="100000"/>
              </a:lnSpc>
              <a:spcBef>
                <a:spcPts val="0"/>
              </a:spcBef>
              <a:buNone/>
            </a:pPr>
            <a:r>
              <a:rPr lang="en-US" sz="2000" b="1" u="sng" dirty="0">
                <a:cs typeface="Arial"/>
              </a:rPr>
              <a:t>What else do you notice:</a:t>
            </a:r>
          </a:p>
          <a:p>
            <a:pPr marL="0" indent="0">
              <a:lnSpc>
                <a:spcPct val="100000"/>
              </a:lnSpc>
              <a:spcBef>
                <a:spcPts val="0"/>
              </a:spcBef>
              <a:buNone/>
            </a:pPr>
            <a:r>
              <a:rPr lang="en-US" sz="2000" dirty="0">
                <a:cs typeface="Arial"/>
              </a:rPr>
              <a:t>Difference in uniform</a:t>
            </a:r>
          </a:p>
          <a:p>
            <a:pPr marL="0" indent="0">
              <a:lnSpc>
                <a:spcPct val="100000"/>
              </a:lnSpc>
              <a:spcBef>
                <a:spcPts val="0"/>
              </a:spcBef>
              <a:buNone/>
            </a:pPr>
            <a:r>
              <a:rPr lang="en-US" sz="2000" dirty="0">
                <a:cs typeface="Arial"/>
              </a:rPr>
              <a:t>Male pupils are more spread out.</a:t>
            </a:r>
          </a:p>
        </p:txBody>
      </p:sp>
    </p:spTree>
    <p:extLst>
      <p:ext uri="{BB962C8B-B14F-4D97-AF65-F5344CB8AC3E}">
        <p14:creationId xmlns:p14="http://schemas.microsoft.com/office/powerpoint/2010/main" val="634943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E1065C3F-239E-A46B-F498-E6BDFB7245E6}"/>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Group of pupils 2</a:t>
            </a:r>
          </a:p>
        </p:txBody>
      </p:sp>
      <p:pic>
        <p:nvPicPr>
          <p:cNvPr id="3" name="Picture 2" descr="A group of pupils with various expressions, posing for a photo. 4 boys at the front, all sitting on chairs, varied uniforms, spread out. All of the boys look very stern and not looking at the camera. 3 girls are standing behind the boys, all smiling, all in green uniform. This takes place in a classroom with posters and computers behind the pupils. This image is owned and under the copyright of VOICES (EHU)">
            <a:extLst>
              <a:ext uri="{FF2B5EF4-FFF2-40B4-BE49-F238E27FC236}">
                <a16:creationId xmlns:a16="http://schemas.microsoft.com/office/drawing/2014/main" id="{AD1FA96C-7CCC-AADD-4DCC-979D6903589D}"/>
              </a:ext>
            </a:extLst>
          </p:cNvPr>
          <p:cNvPicPr>
            <a:picLocks noChangeAspect="1"/>
          </p:cNvPicPr>
          <p:nvPr/>
        </p:nvPicPr>
        <p:blipFill>
          <a:blip r:embed="rId2"/>
          <a:stretch>
            <a:fillRect/>
          </a:stretch>
        </p:blipFill>
        <p:spPr>
          <a:xfrm>
            <a:off x="1221474" y="2854"/>
            <a:ext cx="9282752" cy="6852291"/>
          </a:xfrm>
          <a:prstGeom prst="rect">
            <a:avLst/>
          </a:prstGeom>
        </p:spPr>
      </p:pic>
    </p:spTree>
    <p:extLst>
      <p:ext uri="{BB962C8B-B14F-4D97-AF65-F5344CB8AC3E}">
        <p14:creationId xmlns:p14="http://schemas.microsoft.com/office/powerpoint/2010/main" val="1357263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1065C3F-239E-A46B-F498-E6BDFB7245E6}"/>
              </a:ext>
              <a:ext uri="{C183D7F6-B498-43B3-948B-1728B52AA6E4}">
                <adec:decorative xmlns:adec="http://schemas.microsoft.com/office/drawing/2017/decorative" val="1"/>
              </a:ext>
            </a:extLst>
          </p:cNvPr>
          <p:cNvSpPr txBox="1">
            <a:spLocks noGrp="1"/>
          </p:cNvSpPr>
          <p:nvPr>
            <p:ph type="title" idx="4294967295"/>
          </p:nvPr>
        </p:nvSpPr>
        <p:spPr>
          <a:xfrm>
            <a:off x="0" y="-46269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Group of pupils: Questions</a:t>
            </a:r>
          </a:p>
        </p:txBody>
      </p:sp>
      <p:sp>
        <p:nvSpPr>
          <p:cNvPr id="2" name="Title 1">
            <a:extLst>
              <a:ext uri="{FF2B5EF4-FFF2-40B4-BE49-F238E27FC236}">
                <a16:creationId xmlns:a16="http://schemas.microsoft.com/office/drawing/2014/main" id="{1D04C154-2D97-F82C-8776-D1856366AD15}"/>
              </a:ext>
            </a:extLst>
          </p:cNvPr>
          <p:cNvSpPr>
            <a:spLocks/>
          </p:cNvSpPr>
          <p:nvPr/>
        </p:nvSpPr>
        <p:spPr>
          <a:xfrm>
            <a:off x="8992589" y="-1031"/>
            <a:ext cx="2519549" cy="134535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sng" strike="noStrike" kern="1200" cap="none" spc="0" normalizeH="0" baseline="0" noProof="0" dirty="0">
                <a:ln>
                  <a:noFill/>
                </a:ln>
                <a:solidFill>
                  <a:schemeClr val="tx1"/>
                </a:solidFill>
                <a:effectLst/>
                <a:uLnTx/>
                <a:uFillTx/>
                <a:latin typeface="Arial"/>
                <a:ea typeface="+mj-ea"/>
                <a:cs typeface="Calibri Light"/>
              </a:rPr>
              <a:t>Questions</a:t>
            </a:r>
            <a:endParaRPr kumimoji="0" lang="en-US" sz="3600" b="0" i="0" u="none" strike="noStrike" kern="1200" cap="none" spc="0" normalizeH="0" baseline="0" noProof="0" dirty="0">
              <a:ln>
                <a:noFill/>
              </a:ln>
              <a:solidFill>
                <a:schemeClr val="tx1"/>
              </a:solidFill>
              <a:effectLst/>
              <a:uLnTx/>
              <a:uFillTx/>
              <a:latin typeface="Arial"/>
              <a:ea typeface="+mj-ea"/>
              <a:cs typeface="Arial"/>
            </a:endParaRPr>
          </a:p>
        </p:txBody>
      </p:sp>
      <p:sp>
        <p:nvSpPr>
          <p:cNvPr id="3" name="Content Placeholder 2">
            <a:extLst>
              <a:ext uri="{FF2B5EF4-FFF2-40B4-BE49-F238E27FC236}">
                <a16:creationId xmlns:a16="http://schemas.microsoft.com/office/drawing/2014/main" id="{D2AD7CBD-D546-C76C-107A-1F507017BA01}"/>
              </a:ext>
            </a:extLst>
          </p:cNvPr>
          <p:cNvSpPr>
            <a:spLocks noGrp="1"/>
          </p:cNvSpPr>
          <p:nvPr>
            <p:ph idx="1"/>
          </p:nvPr>
        </p:nvSpPr>
        <p:spPr>
          <a:xfrm>
            <a:off x="838200" y="905288"/>
            <a:ext cx="10515600" cy="5815961"/>
          </a:xfrm>
        </p:spPr>
        <p:txBody>
          <a:bodyPr vert="horz" lIns="91440" tIns="45720" rIns="91440" bIns="45720" rtlCol="0" anchor="t">
            <a:normAutofit/>
          </a:bodyPr>
          <a:lstStyle/>
          <a:p>
            <a:pPr marL="0" indent="0">
              <a:buNone/>
            </a:pPr>
            <a:r>
              <a:rPr lang="en-US" sz="2000" b="1" dirty="0">
                <a:cs typeface="Arial"/>
              </a:rPr>
              <a:t>What is happening in the picture:</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Does the image look forced in any way:</a:t>
            </a: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Do all the pupils look like friends and included in what is going on:</a:t>
            </a:r>
            <a:endParaRPr lang="en-US" sz="2000" dirty="0">
              <a:cs typeface="Arial"/>
            </a:endParaRPr>
          </a:p>
          <a:p>
            <a:pPr marL="0" indent="0">
              <a:buNone/>
            </a:pPr>
            <a:endParaRPr lang="en-GB" sz="2000" dirty="0">
              <a:cs typeface="Arial"/>
            </a:endParaRPr>
          </a:p>
          <a:p>
            <a:pPr marL="0" indent="0">
              <a:buNone/>
            </a:pPr>
            <a:endParaRPr lang="en-US" sz="2000" dirty="0">
              <a:cs typeface="Arial"/>
            </a:endParaRPr>
          </a:p>
          <a:p>
            <a:pPr marL="0" indent="0">
              <a:buNone/>
            </a:pPr>
            <a:endParaRPr lang="en-US" sz="2000" dirty="0">
              <a:cs typeface="Arial"/>
            </a:endParaRPr>
          </a:p>
          <a:p>
            <a:pPr marL="0" indent="0">
              <a:buNone/>
            </a:pPr>
            <a:r>
              <a:rPr lang="en-US" sz="2000" b="1" dirty="0">
                <a:cs typeface="Arial"/>
              </a:rPr>
              <a:t>What else do you notice:</a:t>
            </a:r>
            <a:endParaRPr lang="en-US" sz="2000" dirty="0"/>
          </a:p>
        </p:txBody>
      </p:sp>
    </p:spTree>
    <p:extLst>
      <p:ext uri="{BB962C8B-B14F-4D97-AF65-F5344CB8AC3E}">
        <p14:creationId xmlns:p14="http://schemas.microsoft.com/office/powerpoint/2010/main" val="3085478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65C3F-239E-A46B-F498-E6BDFB7245E6}"/>
              </a:ext>
            </a:extLst>
          </p:cNvPr>
          <p:cNvSpPr txBox="1">
            <a:spLocks noGrp="1"/>
          </p:cNvSpPr>
          <p:nvPr>
            <p:ph type="title" idx="4294967295"/>
          </p:nvPr>
        </p:nvSpPr>
        <p:spPr>
          <a:xfrm>
            <a:off x="0" y="-459270"/>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In the art room 1</a:t>
            </a:r>
          </a:p>
        </p:txBody>
      </p:sp>
      <p:pic>
        <p:nvPicPr>
          <p:cNvPr id="2" name="Picture 2" descr="Secondary school pupil is working with an Art teacher.&#10;The pupil is male with a tie and white shirt.&#10;He identified as having SEND&#10;He is engaged in an art activity in a art class room with a teacher&#10;This image is owned and under the copyright of VOICES (EHU)">
            <a:extLst>
              <a:ext uri="{FF2B5EF4-FFF2-40B4-BE49-F238E27FC236}">
                <a16:creationId xmlns:a16="http://schemas.microsoft.com/office/drawing/2014/main" id="{A92EFF4D-0F88-21D3-710C-6FAF49FB9C8F}"/>
              </a:ext>
            </a:extLst>
          </p:cNvPr>
          <p:cNvPicPr>
            <a:picLocks noChangeAspect="1"/>
          </p:cNvPicPr>
          <p:nvPr/>
        </p:nvPicPr>
        <p:blipFill>
          <a:blip r:embed="rId2"/>
          <a:stretch>
            <a:fillRect/>
          </a:stretch>
        </p:blipFill>
        <p:spPr>
          <a:xfrm>
            <a:off x="1686296" y="51163"/>
            <a:ext cx="9086602" cy="6755674"/>
          </a:xfrm>
          <a:prstGeom prst="rect">
            <a:avLst/>
          </a:prstGeom>
        </p:spPr>
      </p:pic>
    </p:spTree>
    <p:extLst>
      <p:ext uri="{BB962C8B-B14F-4D97-AF65-F5344CB8AC3E}">
        <p14:creationId xmlns:p14="http://schemas.microsoft.com/office/powerpoint/2010/main" val="7705453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45</TotalTime>
  <Words>2046</Words>
  <Application>Microsoft Office PowerPoint</Application>
  <PresentationFormat>Widescreen</PresentationFormat>
  <Paragraphs>254</Paragraphs>
  <Slides>25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Aptos</vt:lpstr>
      <vt:lpstr>Arial</vt:lpstr>
      <vt:lpstr>Bahnschrift</vt:lpstr>
      <vt:lpstr>Calibri</vt:lpstr>
      <vt:lpstr>Calibri Light</vt:lpstr>
      <vt:lpstr>Playpen Sans</vt:lpstr>
      <vt:lpstr>Segoe UI</vt:lpstr>
      <vt:lpstr>Times New Roman</vt:lpstr>
      <vt:lpstr>office theme</vt:lpstr>
      <vt:lpstr>Inclusion Lesson Resources, Aimed towards ages 11-16</vt:lpstr>
      <vt:lpstr>Guide to using these flashcards </vt:lpstr>
      <vt:lpstr>Using images to understand our world</vt:lpstr>
      <vt:lpstr>Contents</vt:lpstr>
      <vt:lpstr>Group of pupils 1</vt:lpstr>
      <vt:lpstr>Group of pupils: Questions &amp; example answers</vt:lpstr>
      <vt:lpstr>Group of pupils 2</vt:lpstr>
      <vt:lpstr>Group of pupils: Questions</vt:lpstr>
      <vt:lpstr>In the art room 1</vt:lpstr>
      <vt:lpstr>In the art room: Questions with example answers</vt:lpstr>
      <vt:lpstr>In the art room 2</vt:lpstr>
      <vt:lpstr>In the art room: Questions</vt:lpstr>
      <vt:lpstr>Two boys 1</vt:lpstr>
      <vt:lpstr>Two boys: Questions with example answers</vt:lpstr>
      <vt:lpstr>Two boys 2</vt:lpstr>
      <vt:lpstr>Two boys: Questions</vt:lpstr>
      <vt:lpstr>Class in rows 1</vt:lpstr>
      <vt:lpstr>Class in rows: Questions with example answers</vt:lpstr>
      <vt:lpstr>Class in rows 2</vt:lpstr>
      <vt:lpstr>Class in rows: Questions</vt:lpstr>
      <vt:lpstr>Computer room 1</vt:lpstr>
      <vt:lpstr>Computer room: Questions with example answers</vt:lpstr>
      <vt:lpstr>Computer room 2</vt:lpstr>
      <vt:lpstr>Computer room: Questions</vt:lpstr>
      <vt:lpstr>Sharing your experience as a teacher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Clarebob Woolhouse</dc:creator>
  <cp:lastModifiedBy>Esther Byrom</cp:lastModifiedBy>
  <cp:revision>497</cp:revision>
  <dcterms:created xsi:type="dcterms:W3CDTF">2023-08-01T13:16:12Z</dcterms:created>
  <dcterms:modified xsi:type="dcterms:W3CDTF">2024-11-26T10:15:54Z</dcterms:modified>
</cp:coreProperties>
</file>