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95" r:id="rId3"/>
    <p:sldId id="336" r:id="rId4"/>
    <p:sldId id="337" r:id="rId5"/>
    <p:sldId id="328" r:id="rId6"/>
    <p:sldId id="339" r:id="rId7"/>
    <p:sldId id="340" r:id="rId8"/>
    <p:sldId id="338" r:id="rId9"/>
    <p:sldId id="264" r:id="rId10"/>
    <p:sldId id="265" r:id="rId11"/>
    <p:sldId id="266" r:id="rId12"/>
  </p:sldIdLst>
  <p:sldSz cx="9144000" cy="6858000" type="screen4x3"/>
  <p:notesSz cx="68119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>
          <p15:clr>
            <a:srgbClr val="A4A3A4"/>
          </p15:clr>
        </p15:guide>
        <p15:guide id="2" pos="21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66" d="100"/>
          <a:sy n="66" d="100"/>
        </p:scale>
        <p:origin x="123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A79A23-58FA-4E4F-9A48-9A84E51BFB3B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16EB3F-BC6B-46A1-A1C0-30BEA85F6F0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564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" y="177800"/>
            <a:ext cx="6286500" cy="6223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20800"/>
            <a:ext cx="8229600" cy="48053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839D26-A73C-47E5-B64C-235AEA915AD9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C303B-407B-4D0F-88B1-3A05BBF2BDA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463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193800"/>
            <a:ext cx="2057400" cy="49323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93800"/>
            <a:ext cx="6019800" cy="49323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55C50A-4953-4712-82DA-82B416F74280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22E72-F31B-4BF4-A7AF-6B647BF3D4E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1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6264696" cy="490066"/>
          </a:xfrm>
        </p:spPr>
        <p:txBody>
          <a:bodyPr>
            <a:no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AE2677-FA57-4B45-919A-A9B1CCB1FF2B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0E19F-5D33-43C1-ACF6-F760D90E01C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033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74C911-2FEF-4CB7-8EF0-3251B8061F5D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BC194-2F53-49FE-83CC-8BF746223DA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502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8438"/>
            <a:ext cx="6400800" cy="601662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7144AD-9A61-4BAB-970B-592B8F5C96E8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319A4-714D-42E1-AB1E-2004E1ACD57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638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500"/>
            <a:ext cx="6273800" cy="6096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421012-FAEE-4A81-9FBA-001B85792E32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5EE41-6B11-4FFA-BE97-916DF765B53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3919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3200"/>
            <a:ext cx="6400800" cy="5969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99A8C7-346E-450D-97B9-D2B0DFF7D16A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CF7F5-35E4-41C4-B010-F1C6F13561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377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BDC1F1-09F8-4347-889F-D34081782479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21C23-09F3-4E63-AB6E-1F1C40DEC52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967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4900"/>
            <a:ext cx="3008313" cy="8509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30300"/>
            <a:ext cx="5111750" cy="49958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68500"/>
            <a:ext cx="3008313" cy="41576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BC7DD6-CF9B-4208-817C-572A23672042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420625-3D18-4C62-90B8-8321E210257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35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22488" y="1155699"/>
            <a:ext cx="4799012" cy="357187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28A9D0-9EE5-4EFD-9DDD-ED59C3FAC6EE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1C733-AFC3-44D8-A015-6D46E002C52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494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59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EC18EF5-6C9B-48F7-9339-C5EFA43574D3}" type="datetimeFigureOut">
              <a:rPr lang="en-GB"/>
              <a:pPr/>
              <a:t>30/03/2022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AC686DD6-3E68-43F0-B889-AB3183A2207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0" y="188913"/>
            <a:ext cx="6516688" cy="641350"/>
          </a:xfrm>
          <a:prstGeom prst="round1Rect">
            <a:avLst>
              <a:gd name="adj" fmla="val 36213"/>
            </a:avLst>
          </a:prstGeom>
          <a:solidFill>
            <a:srgbClr val="023D79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36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" name="Footer Placeholder 10"/>
          <p:cNvSpPr txBox="1">
            <a:spLocks/>
          </p:cNvSpPr>
          <p:nvPr/>
        </p:nvSpPr>
        <p:spPr>
          <a:xfrm>
            <a:off x="119063" y="6384925"/>
            <a:ext cx="24257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GB" sz="1400">
              <a:solidFill>
                <a:schemeClr val="tx2"/>
              </a:solidFill>
            </a:endParaRPr>
          </a:p>
        </p:txBody>
      </p:sp>
      <p:graphicFrame>
        <p:nvGraphicFramePr>
          <p:cNvPr id="2586" name="Object 538"/>
          <p:cNvGraphicFramePr>
            <a:graphicFrameLocks noChangeAspect="1"/>
          </p:cNvGraphicFramePr>
          <p:nvPr/>
        </p:nvGraphicFramePr>
        <p:xfrm>
          <a:off x="71438" y="6308725"/>
          <a:ext cx="9037637" cy="6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7" name="CS ChemDraw Drawing" r:id="rId14" imgW="5793741" imgH="69643" progId="ChemDraw.Document.6.0">
                  <p:embed/>
                </p:oleObj>
              </mc:Choice>
              <mc:Fallback>
                <p:oleObj name="CS ChemDraw Drawing" r:id="rId14" imgW="5793741" imgH="69643" progId="ChemDraw.Document.6.0">
                  <p:embed/>
                  <p:pic>
                    <p:nvPicPr>
                      <p:cNvPr id="0" name="Object 5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6308725"/>
                        <a:ext cx="9037637" cy="69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87" name="Object 539"/>
          <p:cNvGraphicFramePr>
            <a:graphicFrameLocks noChangeAspect="1"/>
          </p:cNvGraphicFramePr>
          <p:nvPr/>
        </p:nvGraphicFramePr>
        <p:xfrm>
          <a:off x="0" y="1052513"/>
          <a:ext cx="9037638" cy="6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48" name="CS ChemDraw Drawing" r:id="rId16" imgW="5793741" imgH="69643" progId="ChemDraw.Document.6.0">
                  <p:embed/>
                </p:oleObj>
              </mc:Choice>
              <mc:Fallback>
                <p:oleObj name="CS ChemDraw Drawing" r:id="rId16" imgW="5793741" imgH="69643" progId="ChemDraw.Document.6.0">
                  <p:embed/>
                  <p:pic>
                    <p:nvPicPr>
                      <p:cNvPr id="0" name="Object 5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052513"/>
                        <a:ext cx="9037638" cy="69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Virtual drug discovery exercise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53451" y="3791309"/>
            <a:ext cx="7837098" cy="1752600"/>
          </a:xfrm>
        </p:spPr>
        <p:txBody>
          <a:bodyPr/>
          <a:lstStyle/>
          <a:p>
            <a:r>
              <a:rPr lang="en-GB" dirty="0"/>
              <a:t>An assessed problem-based learning exercise</a:t>
            </a:r>
          </a:p>
        </p:txBody>
      </p:sp>
    </p:spTree>
    <p:extLst>
      <p:ext uri="{BB962C8B-B14F-4D97-AF65-F5344CB8AC3E}">
        <p14:creationId xmlns:p14="http://schemas.microsoft.com/office/powerpoint/2010/main" val="3719375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A78BBA-3F18-4291-A5BB-4C3ED53B1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Team roles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06054E7-26EB-4C86-B6B6-767DAB5B3C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 need to assign some roles to your teams</a:t>
            </a:r>
          </a:p>
          <a:p>
            <a:r>
              <a:rPr lang="en-GB" dirty="0"/>
              <a:t>For example:</a:t>
            </a:r>
          </a:p>
          <a:p>
            <a:pPr lvl="1"/>
            <a:r>
              <a:rPr lang="en-GB" dirty="0"/>
              <a:t>Team leader</a:t>
            </a:r>
          </a:p>
          <a:p>
            <a:pPr lvl="1"/>
            <a:r>
              <a:rPr lang="en-GB" dirty="0"/>
              <a:t>Meeting organiser</a:t>
            </a:r>
          </a:p>
          <a:p>
            <a:pPr lvl="1"/>
            <a:r>
              <a:rPr lang="en-GB" dirty="0"/>
              <a:t>Note taker</a:t>
            </a:r>
          </a:p>
          <a:p>
            <a:r>
              <a:rPr lang="en-GB" dirty="0"/>
              <a:t>Can have other roles too</a:t>
            </a:r>
          </a:p>
        </p:txBody>
      </p:sp>
    </p:spTree>
    <p:extLst>
      <p:ext uri="{BB962C8B-B14F-4D97-AF65-F5344CB8AC3E}">
        <p14:creationId xmlns:p14="http://schemas.microsoft.com/office/powerpoint/2010/main" val="1234350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7D567A-713D-4E4E-A1B1-C0F6DFD85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Knowing me, knowing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F94009C-273E-42EF-99B1-837F6F3C2F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Write down what </a:t>
            </a:r>
            <a:r>
              <a:rPr lang="en-GB" b="1" u="sng" dirty="0"/>
              <a:t>you</a:t>
            </a:r>
            <a:r>
              <a:rPr lang="en-GB" dirty="0"/>
              <a:t> want to get out of this exercise – what do you want to develop, learn or offer?</a:t>
            </a:r>
          </a:p>
          <a:p>
            <a:r>
              <a:rPr lang="en-GB" dirty="0"/>
              <a:t>Discussion time</a:t>
            </a:r>
          </a:p>
        </p:txBody>
      </p:sp>
    </p:spTree>
    <p:extLst>
      <p:ext uri="{BB962C8B-B14F-4D97-AF65-F5344CB8AC3E}">
        <p14:creationId xmlns:p14="http://schemas.microsoft.com/office/powerpoint/2010/main" val="2199331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>
            <a:extLst>
              <a:ext uri="{FF2B5EF4-FFF2-40B4-BE49-F238E27FC236}">
                <a16:creationId xmlns:a16="http://schemas.microsoft.com/office/drawing/2014/main" xmlns="" id="{AD267081-B281-4A06-8203-DE2F94860B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What is a team?</a:t>
            </a:r>
          </a:p>
        </p:txBody>
      </p:sp>
      <p:sp>
        <p:nvSpPr>
          <p:cNvPr id="192515" name="Rectangle 3">
            <a:extLst>
              <a:ext uri="{FF2B5EF4-FFF2-40B4-BE49-F238E27FC236}">
                <a16:creationId xmlns:a16="http://schemas.microsoft.com/office/drawing/2014/main" xmlns="" id="{CFB7BBA8-4321-4759-9D76-B60B375EB2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87680" y="1800429"/>
            <a:ext cx="8168639" cy="2658360"/>
          </a:xfrm>
        </p:spPr>
        <p:txBody>
          <a:bodyPr/>
          <a:lstStyle/>
          <a:p>
            <a:pPr marL="6350" indent="-6350">
              <a:buFont typeface="Wingdings" panose="05000000000000000000" pitchFamily="2" charset="2"/>
              <a:buNone/>
            </a:pPr>
            <a:r>
              <a:rPr lang="en-GB" altLang="en-US" sz="2400" dirty="0"/>
              <a:t>A team is a small number of people with </a:t>
            </a:r>
            <a:r>
              <a:rPr lang="en-GB" altLang="en-US" sz="2400" u="sng" dirty="0"/>
              <a:t>complementary skills</a:t>
            </a:r>
            <a:r>
              <a:rPr lang="en-GB" altLang="en-US" sz="2400" dirty="0"/>
              <a:t> who are committed to a </a:t>
            </a:r>
            <a:r>
              <a:rPr lang="en-GB" altLang="en-US" sz="2400" u="sng" dirty="0"/>
              <a:t>common purpose</a:t>
            </a:r>
            <a:r>
              <a:rPr lang="en-GB" altLang="en-US" sz="2400" dirty="0"/>
              <a:t>, set of performance </a:t>
            </a:r>
            <a:r>
              <a:rPr lang="en-GB" altLang="en-US" sz="2400" u="sng" dirty="0"/>
              <a:t>goals</a:t>
            </a:r>
            <a:r>
              <a:rPr lang="en-GB" altLang="en-US" sz="2400" dirty="0"/>
              <a:t>, and approach for which they hold themselves </a:t>
            </a:r>
            <a:r>
              <a:rPr lang="en-GB" altLang="en-US" sz="2400" u="sng" dirty="0"/>
              <a:t>mutually accountable</a:t>
            </a:r>
            <a:r>
              <a:rPr lang="en-GB" altLang="en-US" sz="2400" dirty="0"/>
              <a:t>.</a:t>
            </a:r>
          </a:p>
          <a:p>
            <a:pPr marL="6350" indent="-6350" algn="just">
              <a:buFont typeface="Wingdings" panose="05000000000000000000" pitchFamily="2" charset="2"/>
              <a:buNone/>
            </a:pPr>
            <a:endParaRPr lang="en-GB" altLang="en-US" sz="2400" dirty="0"/>
          </a:p>
          <a:p>
            <a:pPr marL="6350" indent="-6350" algn="r">
              <a:buFont typeface="Wingdings" panose="05000000000000000000" pitchFamily="2" charset="2"/>
              <a:buNone/>
            </a:pPr>
            <a:r>
              <a:rPr lang="en-GB" altLang="en-US" sz="2400" b="1" dirty="0"/>
              <a:t>     </a:t>
            </a:r>
            <a:r>
              <a:rPr lang="en-GB" altLang="en-US" sz="2000" i="1" dirty="0" err="1"/>
              <a:t>Kaltzenbach</a:t>
            </a:r>
            <a:r>
              <a:rPr lang="en-GB" altLang="en-US" sz="2000" i="1" dirty="0"/>
              <a:t> and Smith  </a:t>
            </a:r>
            <a:r>
              <a:rPr lang="en-GB" altLang="en-US" sz="2000" i="1" u="sng" dirty="0"/>
              <a:t>The wisdom of teams</a:t>
            </a:r>
            <a:endParaRPr lang="en-GB" altLang="en-US" sz="20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>
            <a:extLst>
              <a:ext uri="{FF2B5EF4-FFF2-40B4-BE49-F238E27FC236}">
                <a16:creationId xmlns:a16="http://schemas.microsoft.com/office/drawing/2014/main" xmlns="" id="{F82F3F61-E97D-43A6-9019-BB28F2DF97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Team elements</a:t>
            </a:r>
          </a:p>
        </p:txBody>
      </p:sp>
      <p:sp>
        <p:nvSpPr>
          <p:cNvPr id="239619" name="Rectangle 3">
            <a:extLst>
              <a:ext uri="{FF2B5EF4-FFF2-40B4-BE49-F238E27FC236}">
                <a16:creationId xmlns:a16="http://schemas.microsoft.com/office/drawing/2014/main" xmlns="" id="{2A69BA45-FBBA-4F41-A784-EA8D42A7C1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GB" altLang="en-US" dirty="0"/>
              <a:t>Environment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dirty="0"/>
          </a:p>
          <a:p>
            <a:pPr>
              <a:buFont typeface="Wingdings" panose="05000000000000000000" pitchFamily="2" charset="2"/>
              <a:buNone/>
            </a:pPr>
            <a:r>
              <a:rPr lang="en-GB" altLang="en-US" dirty="0"/>
              <a:t>				Emotions			Purpose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sz="2400" dirty="0"/>
          </a:p>
          <a:p>
            <a:pPr>
              <a:buFont typeface="Wingdings" panose="05000000000000000000" pitchFamily="2" charset="2"/>
              <a:buNone/>
            </a:pPr>
            <a:r>
              <a:rPr lang="en-GB" altLang="en-US" dirty="0"/>
              <a:t>		Personalities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dirty="0"/>
          </a:p>
          <a:p>
            <a:pPr>
              <a:buFont typeface="Wingdings" panose="05000000000000000000" pitchFamily="2" charset="2"/>
              <a:buNone/>
            </a:pPr>
            <a:r>
              <a:rPr lang="en-GB" altLang="en-US" dirty="0"/>
              <a:t>				Roles		</a:t>
            </a:r>
          </a:p>
          <a:p>
            <a:pPr>
              <a:buFont typeface="Wingdings" panose="05000000000000000000" pitchFamily="2" charset="2"/>
              <a:buNone/>
            </a:pPr>
            <a:r>
              <a:rPr lang="en-GB" altLang="en-US" dirty="0"/>
              <a:t>						Experience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8673306-0BC1-44C2-AAB1-8C66DFB9F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3" y="203200"/>
            <a:ext cx="6400800" cy="596900"/>
          </a:xfrm>
        </p:spPr>
        <p:txBody>
          <a:bodyPr/>
          <a:lstStyle/>
          <a:p>
            <a:pPr algn="l"/>
            <a:r>
              <a:rPr lang="en-GB" dirty="0"/>
              <a:t>Team initiations</a:t>
            </a:r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E08E972B-FE53-4DEE-BCF8-BEE0857CFC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427344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dirty="0"/>
              <a:t>Introductions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dirty="0"/>
          </a:p>
          <a:p>
            <a:r>
              <a:rPr lang="en-GB" altLang="en-US" dirty="0"/>
              <a:t>Practise listening to each other</a:t>
            </a:r>
          </a:p>
          <a:p>
            <a:endParaRPr lang="en-GB" altLang="en-US" dirty="0"/>
          </a:p>
          <a:p>
            <a:r>
              <a:rPr lang="en-GB" altLang="en-US" dirty="0"/>
              <a:t>Establish goals, roles and team rules</a:t>
            </a:r>
          </a:p>
          <a:p>
            <a:endParaRPr lang="en-GB" altLang="en-US" dirty="0"/>
          </a:p>
          <a:p>
            <a:r>
              <a:rPr lang="en-GB" altLang="en-US" dirty="0"/>
              <a:t>Clarify task and assessment criteria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40517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>
            <a:extLst>
              <a:ext uri="{FF2B5EF4-FFF2-40B4-BE49-F238E27FC236}">
                <a16:creationId xmlns:a16="http://schemas.microsoft.com/office/drawing/2014/main" xmlns="" id="{2FA06C3D-7A44-4A8E-8EC5-3A1320E79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Active Listening</a:t>
            </a:r>
          </a:p>
        </p:txBody>
      </p:sp>
      <p:sp>
        <p:nvSpPr>
          <p:cNvPr id="230403" name="Rectangle 3">
            <a:extLst>
              <a:ext uri="{FF2B5EF4-FFF2-40B4-BE49-F238E27FC236}">
                <a16:creationId xmlns:a16="http://schemas.microsoft.com/office/drawing/2014/main" xmlns="" id="{017FC81E-9512-4FFD-A3C2-9AC24F7F19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34431" y="1491207"/>
            <a:ext cx="8275138" cy="4681537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altLang="en-US" sz="2800" dirty="0"/>
              <a:t>Focus completely on the other person.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altLang="en-US" sz="2800" dirty="0"/>
              <a:t>Let the other person know you want to hear them and give them time to express themselves. Now is not the time for judgement.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altLang="en-US" sz="2800" dirty="0"/>
              <a:t>Provide positive body language to indicate you are paying attention: </a:t>
            </a:r>
            <a:r>
              <a:rPr lang="en-GB" altLang="en-US" sz="2800" i="1" dirty="0" err="1"/>
              <a:t>eg</a:t>
            </a:r>
            <a:r>
              <a:rPr lang="en-GB" altLang="en-US" sz="2800" dirty="0"/>
              <a:t> smiling, eye contact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altLang="en-US" sz="2800" dirty="0"/>
              <a:t>Seek to get to the essence of what is said. Try not to interrupt but do summarise back or ask questions to clarify.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>
            <a:extLst>
              <a:ext uri="{FF2B5EF4-FFF2-40B4-BE49-F238E27FC236}">
                <a16:creationId xmlns:a16="http://schemas.microsoft.com/office/drawing/2014/main" xmlns="" id="{ABEFD7EC-A84D-48C3-AACD-7FF640627D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/>
              <a:t>Just listen</a:t>
            </a:r>
          </a:p>
        </p:txBody>
      </p:sp>
      <p:sp>
        <p:nvSpPr>
          <p:cNvPr id="241667" name="Rectangle 3">
            <a:extLst>
              <a:ext uri="{FF2B5EF4-FFF2-40B4-BE49-F238E27FC236}">
                <a16:creationId xmlns:a16="http://schemas.microsoft.com/office/drawing/2014/main" xmlns="" id="{6C8E51B2-655D-4225-BFC8-CA762CF29D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1480105"/>
            <a:ext cx="8229600" cy="4851025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altLang="en-US" sz="2800" dirty="0"/>
              <a:t>Person one talks for 1 minute about their experience of group or team work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altLang="en-US" sz="2800" dirty="0"/>
              <a:t>Person 2 ACTIVELY listens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altLang="en-US" sz="2800" dirty="0"/>
              <a:t>Person 2 then asks 2 questions to clarify a point (and to show they were listening) 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endParaRPr lang="en-GB" altLang="en-US" sz="1400" dirty="0"/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altLang="en-US" sz="2800" dirty="0"/>
              <a:t>Then swap over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en-GB" altLang="en-US" sz="2800" dirty="0"/>
              <a:t>Finally, tell the rest of your team about your </a:t>
            </a:r>
            <a:r>
              <a:rPr lang="en-GB" altLang="en-US" sz="2800" b="1" u="sng" dirty="0"/>
              <a:t>partner’s</a:t>
            </a:r>
            <a:r>
              <a:rPr lang="en-GB" altLang="en-US" sz="2800" dirty="0"/>
              <a:t> experience of team working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8B61F63-5185-4038-8ACE-A935418E8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794" y="203200"/>
            <a:ext cx="6305006" cy="596900"/>
          </a:xfrm>
        </p:spPr>
        <p:txBody>
          <a:bodyPr/>
          <a:lstStyle/>
          <a:p>
            <a:pPr algn="l"/>
            <a:r>
              <a:rPr lang="en-GB" dirty="0"/>
              <a:t>Skills development</a:t>
            </a:r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xmlns="" id="{69C78833-E67C-4753-8B7A-DBEE12D27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7218" y="1419725"/>
            <a:ext cx="75897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sz="2400" dirty="0">
                <a:latin typeface="Arial" panose="020B0604020202020204" pitchFamily="34" charset="0"/>
              </a:rPr>
              <a:t>What skills do you need to work effectively in a group?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55A4FE31-F899-4851-AE31-7D87AA599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410" y="2183765"/>
            <a:ext cx="7725000" cy="336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numCol="2"/>
          <a:lstStyle>
            <a:lvl1pPr marL="342900" indent="-342900" algn="l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altLang="en-US" sz="2400" dirty="0"/>
              <a:t>Communication		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Listening			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Negotiation		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Leadership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Empathy			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Organisation		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Time management	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Reliability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Participation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Critical analysis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Problem solving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Respect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Trust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Patience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Delegation</a:t>
            </a:r>
          </a:p>
          <a:p>
            <a:pPr>
              <a:lnSpc>
                <a:spcPct val="90000"/>
              </a:lnSpc>
            </a:pPr>
            <a:r>
              <a:rPr lang="en-GB" altLang="en-US" sz="2400" dirty="0"/>
              <a:t>Peer support</a:t>
            </a:r>
          </a:p>
        </p:txBody>
      </p:sp>
    </p:spTree>
    <p:extLst>
      <p:ext uri="{BB962C8B-B14F-4D97-AF65-F5344CB8AC3E}">
        <p14:creationId xmlns:p14="http://schemas.microsoft.com/office/powerpoint/2010/main" val="374909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932D21-F92F-458A-905A-4AC1205FE8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Self-assessment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D3C1A087-84C7-46CA-9EB3-9EABC4FCF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679893"/>
            <a:ext cx="8229600" cy="2874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tx1"/>
              </a:buClr>
              <a:buSzPct val="7500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tx1"/>
              </a:buClr>
              <a:buSzPct val="75000"/>
              <a:buFont typeface="Wingdings" panose="05000000000000000000" pitchFamily="2" charset="2"/>
              <a:buChar char="l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spcBef>
                <a:spcPct val="20000"/>
              </a:spcBef>
              <a:buClr>
                <a:schemeClr val="tx1"/>
              </a:buClr>
              <a:buSzPct val="8000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altLang="en-US" dirty="0"/>
              <a:t>Identify and write down…</a:t>
            </a:r>
          </a:p>
          <a:p>
            <a:endParaRPr lang="en-GB" altLang="en-US" dirty="0"/>
          </a:p>
          <a:p>
            <a:pPr>
              <a:buFont typeface="Wingdings" panose="05000000000000000000" pitchFamily="2" charset="2"/>
              <a:buNone/>
            </a:pPr>
            <a:r>
              <a:rPr lang="en-GB" altLang="en-US" dirty="0"/>
              <a:t>		….one skill you feel you are good at</a:t>
            </a:r>
          </a:p>
          <a:p>
            <a:pPr>
              <a:buFont typeface="Wingdings" panose="05000000000000000000" pitchFamily="2" charset="2"/>
              <a:buNone/>
            </a:pPr>
            <a:endParaRPr lang="en-GB" altLang="en-US" dirty="0"/>
          </a:p>
          <a:p>
            <a:pPr>
              <a:buFont typeface="Wingdings" panose="05000000000000000000" pitchFamily="2" charset="2"/>
              <a:buNone/>
            </a:pPr>
            <a:r>
              <a:rPr lang="en-GB" altLang="en-US" dirty="0"/>
              <a:t>		…and one you would like to develop</a:t>
            </a:r>
          </a:p>
        </p:txBody>
      </p:sp>
    </p:spTree>
    <p:extLst>
      <p:ext uri="{BB962C8B-B14F-4D97-AF65-F5344CB8AC3E}">
        <p14:creationId xmlns:p14="http://schemas.microsoft.com/office/powerpoint/2010/main" val="4165117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9DDA07-98F5-4360-9141-AE35E0ACB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Team building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07C42EC-0ED7-4D6B-86C7-4CD117C63F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Team name</a:t>
            </a:r>
          </a:p>
          <a:p>
            <a:r>
              <a:rPr lang="en-GB" dirty="0"/>
              <a:t>Team logo</a:t>
            </a:r>
          </a:p>
          <a:p>
            <a:r>
              <a:rPr lang="en-GB" dirty="0"/>
              <a:t>Team charter</a:t>
            </a:r>
          </a:p>
          <a:p>
            <a:pPr lvl="1"/>
            <a:r>
              <a:rPr lang="en-GB" dirty="0"/>
              <a:t>Up to 6 rules/commitments</a:t>
            </a:r>
          </a:p>
          <a:p>
            <a:pPr lvl="1"/>
            <a:r>
              <a:rPr lang="en-GB" dirty="0"/>
              <a:t>Up to 3 consequences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794658"/>
      </p:ext>
    </p:extLst>
  </p:cSld>
  <p:clrMapOvr>
    <a:masterClrMapping/>
  </p:clrMapOvr>
</p:sld>
</file>

<file path=ppt/theme/theme1.xml><?xml version="1.0" encoding="utf-8"?>
<a:theme xmlns:a="http://schemas.openxmlformats.org/drawingml/2006/main" name="Chemistr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emistry" id="{6CAE7925-7F51-4BAF-A91A-1D9C913D6826}" vid="{5AACDDB9-DC41-47D8-ACE4-8AA6A72830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Chemistry</Template>
  <TotalTime>1304</TotalTime>
  <Words>303</Words>
  <Application>Microsoft Office PowerPoint</Application>
  <PresentationFormat>On-screen Show (4:3)</PresentationFormat>
  <Paragraphs>75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Chemistry</vt:lpstr>
      <vt:lpstr>CS ChemDraw Drawing</vt:lpstr>
      <vt:lpstr>Virtual drug discovery exercise</vt:lpstr>
      <vt:lpstr>What is a team?</vt:lpstr>
      <vt:lpstr>Team elements</vt:lpstr>
      <vt:lpstr>Team initiations</vt:lpstr>
      <vt:lpstr>Active Listening</vt:lpstr>
      <vt:lpstr>Just listen</vt:lpstr>
      <vt:lpstr>Skills development</vt:lpstr>
      <vt:lpstr>Self-assessment</vt:lpstr>
      <vt:lpstr>Team building</vt:lpstr>
      <vt:lpstr>Team roles</vt:lpstr>
      <vt:lpstr>Knowing me, knowing you</vt:lpstr>
    </vt:vector>
  </TitlesOfParts>
  <Company>University of Bath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allocation 2017-18</dc:title>
  <dc:creator>Stephen Flower</dc:creator>
  <cp:lastModifiedBy>Charlotte Dodson</cp:lastModifiedBy>
  <cp:revision>32</cp:revision>
  <dcterms:created xsi:type="dcterms:W3CDTF">2017-10-26T09:18:14Z</dcterms:created>
  <dcterms:modified xsi:type="dcterms:W3CDTF">2022-03-30T11:24:39Z</dcterms:modified>
</cp:coreProperties>
</file>