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
  </p:notesMasterIdLst>
  <p:sldIdLst>
    <p:sldId id="258" r:id="rId2"/>
    <p:sldId id="261" r:id="rId3"/>
    <p:sldId id="259" r:id="rId4"/>
    <p:sldId id="264" r:id="rId5"/>
    <p:sldId id="257" r:id="rId6"/>
  </p:sldIdLst>
  <p:sldSz cx="9144000" cy="6858000" type="screen4x3"/>
  <p:notesSz cx="6858000" cy="9144000"/>
  <p:custDataLst>
    <p:tags r:id="rId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initials="S" lastIdx="1" clrIdx="0">
    <p:extLst>
      <p:ext uri="{19B8F6BF-5375-455C-9EA6-DF929625EA0E}">
        <p15:presenceInfo xmlns:p15="http://schemas.microsoft.com/office/powerpoint/2012/main" userId="Sara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1" autoAdjust="0"/>
    <p:restoredTop sz="81250" autoAdjust="0"/>
  </p:normalViewPr>
  <p:slideViewPr>
    <p:cSldViewPr snapToGrid="0">
      <p:cViewPr varScale="1">
        <p:scale>
          <a:sx n="49" d="100"/>
          <a:sy n="49" d="100"/>
        </p:scale>
        <p:origin x="1234"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SE Sarah" userId="ef2f4190-b0d9-499d-8ebf-eaa31cab1505" providerId="ADAL" clId="{44825949-A1B2-47D4-8968-E2E0D2497536}"/>
    <pc:docChg chg="custSel modSld">
      <pc:chgData name="ROSE Sarah" userId="ef2f4190-b0d9-499d-8ebf-eaa31cab1505" providerId="ADAL" clId="{44825949-A1B2-47D4-8968-E2E0D2497536}" dt="2020-11-08T21:12:42.333" v="1" actId="22"/>
      <pc:docMkLst>
        <pc:docMk/>
      </pc:docMkLst>
      <pc:sldChg chg="addSp delSp mod">
        <pc:chgData name="ROSE Sarah" userId="ef2f4190-b0d9-499d-8ebf-eaa31cab1505" providerId="ADAL" clId="{44825949-A1B2-47D4-8968-E2E0D2497536}" dt="2020-11-08T21:12:42.333" v="1" actId="22"/>
        <pc:sldMkLst>
          <pc:docMk/>
          <pc:sldMk cId="567623652" sldId="263"/>
        </pc:sldMkLst>
        <pc:picChg chg="add">
          <ac:chgData name="ROSE Sarah" userId="ef2f4190-b0d9-499d-8ebf-eaa31cab1505" providerId="ADAL" clId="{44825949-A1B2-47D4-8968-E2E0D2497536}" dt="2020-11-08T21:12:42.333" v="1" actId="22"/>
          <ac:picMkLst>
            <pc:docMk/>
            <pc:sldMk cId="567623652" sldId="263"/>
            <ac:picMk id="3" creationId="{9183D705-0E55-4424-A012-62A40A998A66}"/>
          </ac:picMkLst>
        </pc:picChg>
        <pc:picChg chg="del">
          <ac:chgData name="ROSE Sarah" userId="ef2f4190-b0d9-499d-8ebf-eaa31cab1505" providerId="ADAL" clId="{44825949-A1B2-47D4-8968-E2E0D2497536}" dt="2020-11-08T21:12:41.757" v="0" actId="478"/>
          <ac:picMkLst>
            <pc:docMk/>
            <pc:sldMk cId="567623652" sldId="263"/>
            <ac:picMk id="5" creationId="{71E7E4D4-8898-4631-AA4A-C04D83EF177D}"/>
          </ac:picMkLst>
        </pc:picChg>
      </pc:sldChg>
    </pc:docChg>
  </pc:docChgLst>
  <pc:docChgLst>
    <pc:chgData name="ROSE Sarah" userId="ef2f4190-b0d9-499d-8ebf-eaa31cab1505" providerId="ADAL" clId="{BAF17306-2D0C-4E70-A82B-52DD6D141900}"/>
    <pc:docChg chg="custSel addSld delSld modSld">
      <pc:chgData name="ROSE Sarah" userId="ef2f4190-b0d9-499d-8ebf-eaa31cab1505" providerId="ADAL" clId="{BAF17306-2D0C-4E70-A82B-52DD6D141900}" dt="2021-11-01T09:42:16.615" v="190" actId="47"/>
      <pc:docMkLst>
        <pc:docMk/>
      </pc:docMkLst>
      <pc:sldChg chg="del">
        <pc:chgData name="ROSE Sarah" userId="ef2f4190-b0d9-499d-8ebf-eaa31cab1505" providerId="ADAL" clId="{BAF17306-2D0C-4E70-A82B-52DD6D141900}" dt="2021-11-01T09:42:16.615" v="190" actId="47"/>
        <pc:sldMkLst>
          <pc:docMk/>
          <pc:sldMk cId="567623652" sldId="263"/>
        </pc:sldMkLst>
      </pc:sldChg>
      <pc:sldChg chg="addSp delSp modSp new mod setBg modNotesTx">
        <pc:chgData name="ROSE Sarah" userId="ef2f4190-b0d9-499d-8ebf-eaa31cab1505" providerId="ADAL" clId="{BAF17306-2D0C-4E70-A82B-52DD6D141900}" dt="2021-11-01T09:41:54.477" v="189" actId="313"/>
        <pc:sldMkLst>
          <pc:docMk/>
          <pc:sldMk cId="1549745850" sldId="264"/>
        </pc:sldMkLst>
        <pc:spChg chg="del">
          <ac:chgData name="ROSE Sarah" userId="ef2f4190-b0d9-499d-8ebf-eaa31cab1505" providerId="ADAL" clId="{BAF17306-2D0C-4E70-A82B-52DD6D141900}" dt="2021-11-01T09:39:53.003" v="2" actId="26606"/>
          <ac:spMkLst>
            <pc:docMk/>
            <pc:sldMk cId="1549745850" sldId="264"/>
            <ac:spMk id="2" creationId="{0E8B21EA-BA6D-4CB9-B963-F3183CAD1725}"/>
          </ac:spMkLst>
        </pc:spChg>
        <pc:spChg chg="del">
          <ac:chgData name="ROSE Sarah" userId="ef2f4190-b0d9-499d-8ebf-eaa31cab1505" providerId="ADAL" clId="{BAF17306-2D0C-4E70-A82B-52DD6D141900}" dt="2021-11-01T09:39:46.670" v="1"/>
          <ac:spMkLst>
            <pc:docMk/>
            <pc:sldMk cId="1549745850" sldId="264"/>
            <ac:spMk id="3" creationId="{996A356F-9C21-49A9-B88E-D14A3EE19163}"/>
          </ac:spMkLst>
        </pc:spChg>
        <pc:graphicFrameChg chg="add mod modGraphic">
          <ac:chgData name="ROSE Sarah" userId="ef2f4190-b0d9-499d-8ebf-eaa31cab1505" providerId="ADAL" clId="{BAF17306-2D0C-4E70-A82B-52DD6D141900}" dt="2021-11-01T09:40:36.906" v="14" actId="6549"/>
          <ac:graphicFrameMkLst>
            <pc:docMk/>
            <pc:sldMk cId="1549745850" sldId="264"/>
            <ac:graphicFrameMk id="4" creationId="{BE45BFC2-838F-43E3-9D22-6946DB3352DD}"/>
          </ac:graphicFrameMkLst>
        </pc:graphicFrameChg>
      </pc:sldChg>
    </pc:docChg>
  </pc:docChgLst>
  <pc:docChgLst>
    <pc:chgData name="ROSE Sarah" userId="ef2f4190-b0d9-499d-8ebf-eaa31cab1505" providerId="ADAL" clId="{8D7606AA-38AA-4875-9B21-997FA9C6BC2C}"/>
    <pc:docChg chg="custSel replTag delTag">
      <pc:chgData name="ROSE Sarah" userId="ef2f4190-b0d9-499d-8ebf-eaa31cab1505" providerId="ADAL" clId="{8D7606AA-38AA-4875-9B21-997FA9C6BC2C}" dt="2022-11-15T09:30:25.032" v="3"/>
      <pc:docMkLst>
        <pc:docMk/>
      </pc:docMkLst>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69E767-9FF5-4BFC-8F18-7B9625679CE0}" type="datetimeFigureOut">
              <a:rPr lang="en-GB" smtClean="0"/>
              <a:t>15/11/2022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EE157D-CCE9-4A64-8408-53FF669771C4}" type="slidenum">
              <a:rPr lang="en-GB" smtClean="0"/>
              <a:t>‹#›</a:t>
            </a:fld>
            <a:endParaRPr lang="en-GB"/>
          </a:p>
        </p:txBody>
      </p:sp>
    </p:spTree>
    <p:extLst>
      <p:ext uri="{BB962C8B-B14F-4D97-AF65-F5344CB8AC3E}">
        <p14:creationId xmlns:p14="http://schemas.microsoft.com/office/powerpoint/2010/main" val="37029066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222222"/>
                </a:solidFill>
                <a:effectLst/>
                <a:latin typeface="Arial" panose="020B0604020202020204" pitchFamily="34" charset="0"/>
              </a:rPr>
              <a:t>Examples of opportunities for feedback at University: tutor and peer feedback during group work and class discussions, feedback on tasks in lectures, feedback on formative assessments, feedback during conversations with tutors, feedback on summative assessment.</a:t>
            </a:r>
          </a:p>
          <a:p>
            <a:endParaRPr lang="en-GB" b="0" i="0" dirty="0">
              <a:solidFill>
                <a:srgbClr val="222222"/>
              </a:solidFill>
              <a:effectLst/>
              <a:latin typeface="Arial" panose="020B0604020202020204" pitchFamily="34" charset="0"/>
            </a:endParaRPr>
          </a:p>
          <a:p>
            <a:r>
              <a:rPr lang="en-GB" b="0" i="0" dirty="0">
                <a:solidFill>
                  <a:srgbClr val="222222"/>
                </a:solidFill>
                <a:effectLst/>
                <a:latin typeface="Arial" panose="020B0604020202020204" pitchFamily="34" charset="0"/>
              </a:rPr>
              <a:t>Hattie, J., &amp; Timperley, H. (2007). The power of feedback. </a:t>
            </a:r>
            <a:r>
              <a:rPr lang="en-GB" b="0" i="1" dirty="0">
                <a:solidFill>
                  <a:srgbClr val="222222"/>
                </a:solidFill>
                <a:effectLst/>
                <a:latin typeface="Arial" panose="020B0604020202020204" pitchFamily="34" charset="0"/>
              </a:rPr>
              <a:t>Review of educational research</a:t>
            </a:r>
            <a:r>
              <a:rPr lang="en-GB" b="0" i="0" dirty="0">
                <a:solidFill>
                  <a:srgbClr val="222222"/>
                </a:solidFill>
                <a:effectLst/>
                <a:latin typeface="Arial" panose="020B0604020202020204" pitchFamily="34" charset="0"/>
              </a:rPr>
              <a:t>, </a:t>
            </a:r>
            <a:r>
              <a:rPr lang="en-GB" b="0" i="1" dirty="0">
                <a:solidFill>
                  <a:srgbClr val="222222"/>
                </a:solidFill>
                <a:effectLst/>
                <a:latin typeface="Arial" panose="020B0604020202020204" pitchFamily="34" charset="0"/>
              </a:rPr>
              <a:t>77</a:t>
            </a:r>
            <a:r>
              <a:rPr lang="en-GB" b="0" i="0" dirty="0">
                <a:solidFill>
                  <a:srgbClr val="222222"/>
                </a:solidFill>
                <a:effectLst/>
                <a:latin typeface="Arial" panose="020B0604020202020204" pitchFamily="34" charset="0"/>
              </a:rPr>
              <a:t>(1), 81-112.</a:t>
            </a:r>
            <a:endParaRPr lang="en-GB" dirty="0"/>
          </a:p>
          <a:p>
            <a:endParaRPr lang="en-GB" dirty="0"/>
          </a:p>
        </p:txBody>
      </p:sp>
      <p:sp>
        <p:nvSpPr>
          <p:cNvPr id="4" name="Slide Number Placeholder 3"/>
          <p:cNvSpPr>
            <a:spLocks noGrp="1"/>
          </p:cNvSpPr>
          <p:nvPr>
            <p:ph type="sldNum" sz="quarter" idx="5"/>
          </p:nvPr>
        </p:nvSpPr>
        <p:spPr/>
        <p:txBody>
          <a:bodyPr/>
          <a:lstStyle/>
          <a:p>
            <a:fld id="{BAEE157D-CCE9-4A64-8408-53FF669771C4}" type="slidenum">
              <a:rPr lang="en-GB" smtClean="0"/>
              <a:t>1</a:t>
            </a:fld>
            <a:endParaRPr lang="en-GB"/>
          </a:p>
        </p:txBody>
      </p:sp>
    </p:spTree>
    <p:extLst>
      <p:ext uri="{BB962C8B-B14F-4D97-AF65-F5344CB8AC3E}">
        <p14:creationId xmlns:p14="http://schemas.microsoft.com/office/powerpoint/2010/main" val="1590995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AEE157D-CCE9-4A64-8408-53FF669771C4}" type="slidenum">
              <a:rPr lang="en-GB" smtClean="0"/>
              <a:t>2</a:t>
            </a:fld>
            <a:endParaRPr lang="en-GB"/>
          </a:p>
        </p:txBody>
      </p:sp>
    </p:spTree>
    <p:extLst>
      <p:ext uri="{BB962C8B-B14F-4D97-AF65-F5344CB8AC3E}">
        <p14:creationId xmlns:p14="http://schemas.microsoft.com/office/powerpoint/2010/main" val="40294274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Question 1 does not need to be completed by students who have not yet received assessment feedback – so are submitting on of their first assessments.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Examples of things for question 1 could be referencing/critical evaluation /structure etc.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Question 2: encourage them to be as specific as possible in their response – and reassure them that we do expect the assessments to be challenging!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Question 3: this is the question that we currently use – you could maybe give them some examples such as ‘</a:t>
            </a:r>
            <a:r>
              <a:rPr lang="en-GB" sz="1800" dirty="0">
                <a:effectLst/>
                <a:latin typeface="Calibri" panose="020F0502020204030204" pitchFamily="34" charset="0"/>
                <a:ea typeface="Calibri" panose="020F0502020204030204" pitchFamily="34" charset="0"/>
                <a:cs typeface="Times New Roman" panose="02020603050405020304" pitchFamily="18" charset="0"/>
              </a:rPr>
              <a:t>What is the most important aspect of my work to focus on to help me improve my next assignment? What is the main thing that I could do to improve my critical evaluation’</a:t>
            </a:r>
            <a:endParaRPr lang="en-GB" dirty="0"/>
          </a:p>
          <a:p>
            <a:endParaRPr lang="en-GB" dirty="0"/>
          </a:p>
        </p:txBody>
      </p:sp>
      <p:sp>
        <p:nvSpPr>
          <p:cNvPr id="4" name="Slide Number Placeholder 3"/>
          <p:cNvSpPr>
            <a:spLocks noGrp="1"/>
          </p:cNvSpPr>
          <p:nvPr>
            <p:ph type="sldNum" sz="quarter" idx="5"/>
          </p:nvPr>
        </p:nvSpPr>
        <p:spPr/>
        <p:txBody>
          <a:bodyPr/>
          <a:lstStyle/>
          <a:p>
            <a:fld id="{BAEE157D-CCE9-4A64-8408-53FF669771C4}" type="slidenum">
              <a:rPr lang="en-GB" smtClean="0"/>
              <a:t>3</a:t>
            </a:fld>
            <a:endParaRPr lang="en-GB"/>
          </a:p>
        </p:txBody>
      </p:sp>
    </p:spTree>
    <p:extLst>
      <p:ext uri="{BB962C8B-B14F-4D97-AF65-F5344CB8AC3E}">
        <p14:creationId xmlns:p14="http://schemas.microsoft.com/office/powerpoint/2010/main" val="722841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the new cover sheet that students will complete – this will appear after the template which has the information about the module, assessment, word count and any negotiated deadline. So it will be page 2 of their assessment. </a:t>
            </a:r>
          </a:p>
          <a:p>
            <a:endParaRPr lang="en-GB" dirty="0"/>
          </a:p>
          <a:p>
            <a:r>
              <a:rPr lang="en-GB" b="1" dirty="0"/>
              <a:t>You could clarify that while page 1 is compulsory this page, page 2, is optional.</a:t>
            </a:r>
          </a:p>
          <a:p>
            <a:endParaRPr lang="en-GB" dirty="0"/>
          </a:p>
          <a:p>
            <a:r>
              <a:rPr lang="en-GB" dirty="0"/>
              <a:t>You could clarify that while page 1 is </a:t>
            </a:r>
            <a:r>
              <a:rPr lang="en-GB" dirty="0" err="1"/>
              <a:t>optinal</a:t>
            </a:r>
            <a:r>
              <a:rPr lang="en-GB" dirty="0"/>
              <a:t>, this page, page 2 is optional </a:t>
            </a:r>
          </a:p>
        </p:txBody>
      </p:sp>
      <p:sp>
        <p:nvSpPr>
          <p:cNvPr id="4" name="Slide Number Placeholder 3"/>
          <p:cNvSpPr>
            <a:spLocks noGrp="1"/>
          </p:cNvSpPr>
          <p:nvPr>
            <p:ph type="sldNum" sz="quarter" idx="5"/>
          </p:nvPr>
        </p:nvSpPr>
        <p:spPr/>
        <p:txBody>
          <a:bodyPr/>
          <a:lstStyle/>
          <a:p>
            <a:fld id="{BAEE157D-CCE9-4A64-8408-53FF669771C4}" type="slidenum">
              <a:rPr lang="en-GB" smtClean="0"/>
              <a:t>4</a:t>
            </a:fld>
            <a:endParaRPr lang="en-GB"/>
          </a:p>
        </p:txBody>
      </p:sp>
    </p:spTree>
    <p:extLst>
      <p:ext uri="{BB962C8B-B14F-4D97-AF65-F5344CB8AC3E}">
        <p14:creationId xmlns:p14="http://schemas.microsoft.com/office/powerpoint/2010/main" val="1803006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Could explain that marks are released as provisional until they are verified by the external examiner before the official results release date. </a:t>
            </a:r>
          </a:p>
          <a:p>
            <a:endParaRPr lang="en-GB" dirty="0"/>
          </a:p>
          <a:p>
            <a:r>
              <a:rPr lang="en-GB" dirty="0"/>
              <a:t>Could also mention rubric feedback</a:t>
            </a:r>
          </a:p>
        </p:txBody>
      </p:sp>
      <p:sp>
        <p:nvSpPr>
          <p:cNvPr id="4" name="Slide Number Placeholder 3"/>
          <p:cNvSpPr>
            <a:spLocks noGrp="1"/>
          </p:cNvSpPr>
          <p:nvPr>
            <p:ph type="sldNum" sz="quarter" idx="5"/>
          </p:nvPr>
        </p:nvSpPr>
        <p:spPr/>
        <p:txBody>
          <a:bodyPr/>
          <a:lstStyle/>
          <a:p>
            <a:fld id="{BAEE157D-CCE9-4A64-8408-53FF669771C4}" type="slidenum">
              <a:rPr lang="en-GB" smtClean="0"/>
              <a:t>5</a:t>
            </a:fld>
            <a:endParaRPr lang="en-GB"/>
          </a:p>
        </p:txBody>
      </p:sp>
    </p:spTree>
    <p:extLst>
      <p:ext uri="{BB962C8B-B14F-4D97-AF65-F5344CB8AC3E}">
        <p14:creationId xmlns:p14="http://schemas.microsoft.com/office/powerpoint/2010/main" val="3501561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1C040-6F83-4795-BD46-A977D9446416}"/>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EE4C39E6-047E-40DA-BF9F-BBB643855835}"/>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EAF6462-ED97-43AC-AEC8-30F9A6266F21}"/>
              </a:ext>
            </a:extLst>
          </p:cNvPr>
          <p:cNvSpPr>
            <a:spLocks noGrp="1"/>
          </p:cNvSpPr>
          <p:nvPr>
            <p:ph type="dt" sz="half" idx="10"/>
          </p:nvPr>
        </p:nvSpPr>
        <p:spPr/>
        <p:txBody>
          <a:bodyPr/>
          <a:lstStyle/>
          <a:p>
            <a:fld id="{54290D93-EF38-4AF6-ACF8-B35FA691C357}" type="datetimeFigureOut">
              <a:rPr lang="en-GB" smtClean="0"/>
              <a:t>15/11/2022</a:t>
            </a:fld>
            <a:endParaRPr lang="en-GB"/>
          </a:p>
        </p:txBody>
      </p:sp>
      <p:sp>
        <p:nvSpPr>
          <p:cNvPr id="5" name="Footer Placeholder 4">
            <a:extLst>
              <a:ext uri="{FF2B5EF4-FFF2-40B4-BE49-F238E27FC236}">
                <a16:creationId xmlns:a16="http://schemas.microsoft.com/office/drawing/2014/main" id="{79FB393C-2F12-4FD5-BE27-B7CC17D28C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FC3397E-053B-4D48-A296-CB1979248207}"/>
              </a:ext>
            </a:extLst>
          </p:cNvPr>
          <p:cNvSpPr>
            <a:spLocks noGrp="1"/>
          </p:cNvSpPr>
          <p:nvPr>
            <p:ph type="sldNum" sz="quarter" idx="12"/>
          </p:nvPr>
        </p:nvSpPr>
        <p:spPr/>
        <p:txBody>
          <a:bodyPr/>
          <a:lstStyle/>
          <a:p>
            <a:fld id="{9F646B4E-6E9E-4A9A-801E-963C2854945C}" type="slidenum">
              <a:rPr lang="en-GB" smtClean="0"/>
              <a:t>‹#›</a:t>
            </a:fld>
            <a:endParaRPr lang="en-GB"/>
          </a:p>
        </p:txBody>
      </p:sp>
    </p:spTree>
    <p:extLst>
      <p:ext uri="{BB962C8B-B14F-4D97-AF65-F5344CB8AC3E}">
        <p14:creationId xmlns:p14="http://schemas.microsoft.com/office/powerpoint/2010/main" val="3293722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3748-5255-4CA2-BE40-5D273E4EE8C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91E2813-4291-4D06-9B27-E645C1BD1EC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EC1088-B4FA-4EF5-8460-0B5B355140C8}"/>
              </a:ext>
            </a:extLst>
          </p:cNvPr>
          <p:cNvSpPr>
            <a:spLocks noGrp="1"/>
          </p:cNvSpPr>
          <p:nvPr>
            <p:ph type="dt" sz="half" idx="10"/>
          </p:nvPr>
        </p:nvSpPr>
        <p:spPr/>
        <p:txBody>
          <a:bodyPr/>
          <a:lstStyle/>
          <a:p>
            <a:fld id="{54290D93-EF38-4AF6-ACF8-B35FA691C357}" type="datetimeFigureOut">
              <a:rPr lang="en-GB" smtClean="0"/>
              <a:t>15/11/2022</a:t>
            </a:fld>
            <a:endParaRPr lang="en-GB"/>
          </a:p>
        </p:txBody>
      </p:sp>
      <p:sp>
        <p:nvSpPr>
          <p:cNvPr id="5" name="Footer Placeholder 4">
            <a:extLst>
              <a:ext uri="{FF2B5EF4-FFF2-40B4-BE49-F238E27FC236}">
                <a16:creationId xmlns:a16="http://schemas.microsoft.com/office/drawing/2014/main" id="{DA7B844E-983A-48B8-9BF4-791178036D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7876E61-74E8-4A5B-A93E-E35472269E53}"/>
              </a:ext>
            </a:extLst>
          </p:cNvPr>
          <p:cNvSpPr>
            <a:spLocks noGrp="1"/>
          </p:cNvSpPr>
          <p:nvPr>
            <p:ph type="sldNum" sz="quarter" idx="12"/>
          </p:nvPr>
        </p:nvSpPr>
        <p:spPr/>
        <p:txBody>
          <a:bodyPr/>
          <a:lstStyle/>
          <a:p>
            <a:fld id="{9F646B4E-6E9E-4A9A-801E-963C2854945C}" type="slidenum">
              <a:rPr lang="en-GB" smtClean="0"/>
              <a:t>‹#›</a:t>
            </a:fld>
            <a:endParaRPr lang="en-GB"/>
          </a:p>
        </p:txBody>
      </p:sp>
    </p:spTree>
    <p:extLst>
      <p:ext uri="{BB962C8B-B14F-4D97-AF65-F5344CB8AC3E}">
        <p14:creationId xmlns:p14="http://schemas.microsoft.com/office/powerpoint/2010/main" val="250063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0ADA90C-3842-4098-97A3-3D6380E41C01}"/>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E7E67A1-F904-4B19-880E-225061BC0A5B}"/>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03ECDB5-5DD9-470C-97A2-09737EABE78E}"/>
              </a:ext>
            </a:extLst>
          </p:cNvPr>
          <p:cNvSpPr>
            <a:spLocks noGrp="1"/>
          </p:cNvSpPr>
          <p:nvPr>
            <p:ph type="dt" sz="half" idx="10"/>
          </p:nvPr>
        </p:nvSpPr>
        <p:spPr/>
        <p:txBody>
          <a:bodyPr/>
          <a:lstStyle/>
          <a:p>
            <a:fld id="{54290D93-EF38-4AF6-ACF8-B35FA691C357}" type="datetimeFigureOut">
              <a:rPr lang="en-GB" smtClean="0"/>
              <a:t>15/11/2022</a:t>
            </a:fld>
            <a:endParaRPr lang="en-GB"/>
          </a:p>
        </p:txBody>
      </p:sp>
      <p:sp>
        <p:nvSpPr>
          <p:cNvPr id="5" name="Footer Placeholder 4">
            <a:extLst>
              <a:ext uri="{FF2B5EF4-FFF2-40B4-BE49-F238E27FC236}">
                <a16:creationId xmlns:a16="http://schemas.microsoft.com/office/drawing/2014/main" id="{3D3BAA5C-4F55-43D9-9AFD-4B540CAF7C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F9441B-63B2-4E99-84C1-A288634FFD72}"/>
              </a:ext>
            </a:extLst>
          </p:cNvPr>
          <p:cNvSpPr>
            <a:spLocks noGrp="1"/>
          </p:cNvSpPr>
          <p:nvPr>
            <p:ph type="sldNum" sz="quarter" idx="12"/>
          </p:nvPr>
        </p:nvSpPr>
        <p:spPr/>
        <p:txBody>
          <a:bodyPr/>
          <a:lstStyle/>
          <a:p>
            <a:fld id="{9F646B4E-6E9E-4A9A-801E-963C2854945C}" type="slidenum">
              <a:rPr lang="en-GB" smtClean="0"/>
              <a:t>‹#›</a:t>
            </a:fld>
            <a:endParaRPr lang="en-GB"/>
          </a:p>
        </p:txBody>
      </p:sp>
    </p:spTree>
    <p:extLst>
      <p:ext uri="{BB962C8B-B14F-4D97-AF65-F5344CB8AC3E}">
        <p14:creationId xmlns:p14="http://schemas.microsoft.com/office/powerpoint/2010/main" val="2274304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7047E3-936A-4B4F-AE08-173C38FA88D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D71BC4B-C5D7-4287-8D5F-87125925E34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4FE249-91A6-49DF-80BC-FAC673C8CCF8}"/>
              </a:ext>
            </a:extLst>
          </p:cNvPr>
          <p:cNvSpPr>
            <a:spLocks noGrp="1"/>
          </p:cNvSpPr>
          <p:nvPr>
            <p:ph type="dt" sz="half" idx="10"/>
          </p:nvPr>
        </p:nvSpPr>
        <p:spPr/>
        <p:txBody>
          <a:bodyPr/>
          <a:lstStyle/>
          <a:p>
            <a:fld id="{54290D93-EF38-4AF6-ACF8-B35FA691C357}" type="datetimeFigureOut">
              <a:rPr lang="en-GB" smtClean="0"/>
              <a:t>15/11/2022</a:t>
            </a:fld>
            <a:endParaRPr lang="en-GB"/>
          </a:p>
        </p:txBody>
      </p:sp>
      <p:sp>
        <p:nvSpPr>
          <p:cNvPr id="5" name="Footer Placeholder 4">
            <a:extLst>
              <a:ext uri="{FF2B5EF4-FFF2-40B4-BE49-F238E27FC236}">
                <a16:creationId xmlns:a16="http://schemas.microsoft.com/office/drawing/2014/main" id="{BB7B31FB-A978-4CEE-A7FC-B70BAB12B95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D9CD00-219A-47A0-B2A4-27F40F3CF12D}"/>
              </a:ext>
            </a:extLst>
          </p:cNvPr>
          <p:cNvSpPr>
            <a:spLocks noGrp="1"/>
          </p:cNvSpPr>
          <p:nvPr>
            <p:ph type="sldNum" sz="quarter" idx="12"/>
          </p:nvPr>
        </p:nvSpPr>
        <p:spPr/>
        <p:txBody>
          <a:bodyPr/>
          <a:lstStyle/>
          <a:p>
            <a:fld id="{9F646B4E-6E9E-4A9A-801E-963C2854945C}" type="slidenum">
              <a:rPr lang="en-GB" smtClean="0"/>
              <a:t>‹#›</a:t>
            </a:fld>
            <a:endParaRPr lang="en-GB"/>
          </a:p>
        </p:txBody>
      </p:sp>
    </p:spTree>
    <p:extLst>
      <p:ext uri="{BB962C8B-B14F-4D97-AF65-F5344CB8AC3E}">
        <p14:creationId xmlns:p14="http://schemas.microsoft.com/office/powerpoint/2010/main" val="96904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87CDD-0AC4-4454-B9D7-B401DDD26C82}"/>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17127F2-5DB6-4EFC-A3F9-EA7A03E13121}"/>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9CF914D-3583-4937-9229-34FFAB53A544}"/>
              </a:ext>
            </a:extLst>
          </p:cNvPr>
          <p:cNvSpPr>
            <a:spLocks noGrp="1"/>
          </p:cNvSpPr>
          <p:nvPr>
            <p:ph type="dt" sz="half" idx="10"/>
          </p:nvPr>
        </p:nvSpPr>
        <p:spPr/>
        <p:txBody>
          <a:bodyPr/>
          <a:lstStyle/>
          <a:p>
            <a:fld id="{54290D93-EF38-4AF6-ACF8-B35FA691C357}" type="datetimeFigureOut">
              <a:rPr lang="en-GB" smtClean="0"/>
              <a:t>15/11/2022</a:t>
            </a:fld>
            <a:endParaRPr lang="en-GB"/>
          </a:p>
        </p:txBody>
      </p:sp>
      <p:sp>
        <p:nvSpPr>
          <p:cNvPr id="5" name="Footer Placeholder 4">
            <a:extLst>
              <a:ext uri="{FF2B5EF4-FFF2-40B4-BE49-F238E27FC236}">
                <a16:creationId xmlns:a16="http://schemas.microsoft.com/office/drawing/2014/main" id="{BBFBD3D0-CE08-44EA-BAB8-37411CB45A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218F559-4357-408F-9024-647BCF25E2F0}"/>
              </a:ext>
            </a:extLst>
          </p:cNvPr>
          <p:cNvSpPr>
            <a:spLocks noGrp="1"/>
          </p:cNvSpPr>
          <p:nvPr>
            <p:ph type="sldNum" sz="quarter" idx="12"/>
          </p:nvPr>
        </p:nvSpPr>
        <p:spPr/>
        <p:txBody>
          <a:bodyPr/>
          <a:lstStyle/>
          <a:p>
            <a:fld id="{9F646B4E-6E9E-4A9A-801E-963C2854945C}" type="slidenum">
              <a:rPr lang="en-GB" smtClean="0"/>
              <a:t>‹#›</a:t>
            </a:fld>
            <a:endParaRPr lang="en-GB"/>
          </a:p>
        </p:txBody>
      </p:sp>
    </p:spTree>
    <p:extLst>
      <p:ext uri="{BB962C8B-B14F-4D97-AF65-F5344CB8AC3E}">
        <p14:creationId xmlns:p14="http://schemas.microsoft.com/office/powerpoint/2010/main" val="2550107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AE60A-C286-4E73-913E-B54ADA2DE7F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EA79EA9-6516-464E-B24F-5C5D8778B20E}"/>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B379034-47AA-4968-8FB2-30D3F0005B20}"/>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50780C3-51C6-4EFB-B67C-81258C471058}"/>
              </a:ext>
            </a:extLst>
          </p:cNvPr>
          <p:cNvSpPr>
            <a:spLocks noGrp="1"/>
          </p:cNvSpPr>
          <p:nvPr>
            <p:ph type="dt" sz="half" idx="10"/>
          </p:nvPr>
        </p:nvSpPr>
        <p:spPr/>
        <p:txBody>
          <a:bodyPr/>
          <a:lstStyle/>
          <a:p>
            <a:fld id="{54290D93-EF38-4AF6-ACF8-B35FA691C357}" type="datetimeFigureOut">
              <a:rPr lang="en-GB" smtClean="0"/>
              <a:t>15/11/2022</a:t>
            </a:fld>
            <a:endParaRPr lang="en-GB"/>
          </a:p>
        </p:txBody>
      </p:sp>
      <p:sp>
        <p:nvSpPr>
          <p:cNvPr id="6" name="Footer Placeholder 5">
            <a:extLst>
              <a:ext uri="{FF2B5EF4-FFF2-40B4-BE49-F238E27FC236}">
                <a16:creationId xmlns:a16="http://schemas.microsoft.com/office/drawing/2014/main" id="{B1CF2954-ABE9-4B94-87B8-29DCB9B8654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392982C-B407-4A89-9F4B-170DE63C2896}"/>
              </a:ext>
            </a:extLst>
          </p:cNvPr>
          <p:cNvSpPr>
            <a:spLocks noGrp="1"/>
          </p:cNvSpPr>
          <p:nvPr>
            <p:ph type="sldNum" sz="quarter" idx="12"/>
          </p:nvPr>
        </p:nvSpPr>
        <p:spPr/>
        <p:txBody>
          <a:bodyPr/>
          <a:lstStyle/>
          <a:p>
            <a:fld id="{9F646B4E-6E9E-4A9A-801E-963C2854945C}" type="slidenum">
              <a:rPr lang="en-GB" smtClean="0"/>
              <a:t>‹#›</a:t>
            </a:fld>
            <a:endParaRPr lang="en-GB"/>
          </a:p>
        </p:txBody>
      </p:sp>
    </p:spTree>
    <p:extLst>
      <p:ext uri="{BB962C8B-B14F-4D97-AF65-F5344CB8AC3E}">
        <p14:creationId xmlns:p14="http://schemas.microsoft.com/office/powerpoint/2010/main" val="2806518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96A11-B611-4B0B-98CE-F9953CD9168C}"/>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A7172C3-9ED6-4220-878D-D9861A12AB9C}"/>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DF884555-C962-4E41-81A7-F1CD354970BC}"/>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F2FA519-A0C1-4D81-82FC-A5D007887786}"/>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D4E6C2AC-D8EE-4480-931B-1879FE4B7342}"/>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D1349ED-DDCD-417E-9427-60730356BB30}"/>
              </a:ext>
            </a:extLst>
          </p:cNvPr>
          <p:cNvSpPr>
            <a:spLocks noGrp="1"/>
          </p:cNvSpPr>
          <p:nvPr>
            <p:ph type="dt" sz="half" idx="10"/>
          </p:nvPr>
        </p:nvSpPr>
        <p:spPr/>
        <p:txBody>
          <a:bodyPr/>
          <a:lstStyle/>
          <a:p>
            <a:fld id="{54290D93-EF38-4AF6-ACF8-B35FA691C357}" type="datetimeFigureOut">
              <a:rPr lang="en-GB" smtClean="0"/>
              <a:t>15/11/2022</a:t>
            </a:fld>
            <a:endParaRPr lang="en-GB"/>
          </a:p>
        </p:txBody>
      </p:sp>
      <p:sp>
        <p:nvSpPr>
          <p:cNvPr id="8" name="Footer Placeholder 7">
            <a:extLst>
              <a:ext uri="{FF2B5EF4-FFF2-40B4-BE49-F238E27FC236}">
                <a16:creationId xmlns:a16="http://schemas.microsoft.com/office/drawing/2014/main" id="{60B4E2AD-C25D-4CBA-A20F-BFE043C66B0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DD8459F-5DE7-46AA-97E2-5272A29245C2}"/>
              </a:ext>
            </a:extLst>
          </p:cNvPr>
          <p:cNvSpPr>
            <a:spLocks noGrp="1"/>
          </p:cNvSpPr>
          <p:nvPr>
            <p:ph type="sldNum" sz="quarter" idx="12"/>
          </p:nvPr>
        </p:nvSpPr>
        <p:spPr/>
        <p:txBody>
          <a:bodyPr/>
          <a:lstStyle/>
          <a:p>
            <a:fld id="{9F646B4E-6E9E-4A9A-801E-963C2854945C}" type="slidenum">
              <a:rPr lang="en-GB" smtClean="0"/>
              <a:t>‹#›</a:t>
            </a:fld>
            <a:endParaRPr lang="en-GB"/>
          </a:p>
        </p:txBody>
      </p:sp>
    </p:spTree>
    <p:extLst>
      <p:ext uri="{BB962C8B-B14F-4D97-AF65-F5344CB8AC3E}">
        <p14:creationId xmlns:p14="http://schemas.microsoft.com/office/powerpoint/2010/main" val="2355243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EC87B-00E7-4DEE-9D9D-E340138AEAB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60CE3B1-C30A-432F-887E-FAB7BAE36E6B}"/>
              </a:ext>
            </a:extLst>
          </p:cNvPr>
          <p:cNvSpPr>
            <a:spLocks noGrp="1"/>
          </p:cNvSpPr>
          <p:nvPr>
            <p:ph type="dt" sz="half" idx="10"/>
          </p:nvPr>
        </p:nvSpPr>
        <p:spPr/>
        <p:txBody>
          <a:bodyPr/>
          <a:lstStyle/>
          <a:p>
            <a:fld id="{54290D93-EF38-4AF6-ACF8-B35FA691C357}" type="datetimeFigureOut">
              <a:rPr lang="en-GB" smtClean="0"/>
              <a:t>15/11/2022</a:t>
            </a:fld>
            <a:endParaRPr lang="en-GB"/>
          </a:p>
        </p:txBody>
      </p:sp>
      <p:sp>
        <p:nvSpPr>
          <p:cNvPr id="4" name="Footer Placeholder 3">
            <a:extLst>
              <a:ext uri="{FF2B5EF4-FFF2-40B4-BE49-F238E27FC236}">
                <a16:creationId xmlns:a16="http://schemas.microsoft.com/office/drawing/2014/main" id="{B7533D0B-C3FA-4BDF-8BBE-0D107038015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7DE01A3-F6F4-4B14-9873-72751AB5F883}"/>
              </a:ext>
            </a:extLst>
          </p:cNvPr>
          <p:cNvSpPr>
            <a:spLocks noGrp="1"/>
          </p:cNvSpPr>
          <p:nvPr>
            <p:ph type="sldNum" sz="quarter" idx="12"/>
          </p:nvPr>
        </p:nvSpPr>
        <p:spPr/>
        <p:txBody>
          <a:bodyPr/>
          <a:lstStyle/>
          <a:p>
            <a:fld id="{9F646B4E-6E9E-4A9A-801E-963C2854945C}" type="slidenum">
              <a:rPr lang="en-GB" smtClean="0"/>
              <a:t>‹#›</a:t>
            </a:fld>
            <a:endParaRPr lang="en-GB"/>
          </a:p>
        </p:txBody>
      </p:sp>
    </p:spTree>
    <p:extLst>
      <p:ext uri="{BB962C8B-B14F-4D97-AF65-F5344CB8AC3E}">
        <p14:creationId xmlns:p14="http://schemas.microsoft.com/office/powerpoint/2010/main" val="3035659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E916B1-B871-4C8F-AA97-1EA3345902F0}"/>
              </a:ext>
            </a:extLst>
          </p:cNvPr>
          <p:cNvSpPr>
            <a:spLocks noGrp="1"/>
          </p:cNvSpPr>
          <p:nvPr>
            <p:ph type="dt" sz="half" idx="10"/>
          </p:nvPr>
        </p:nvSpPr>
        <p:spPr/>
        <p:txBody>
          <a:bodyPr/>
          <a:lstStyle/>
          <a:p>
            <a:fld id="{54290D93-EF38-4AF6-ACF8-B35FA691C357}" type="datetimeFigureOut">
              <a:rPr lang="en-GB" smtClean="0"/>
              <a:t>15/11/2022</a:t>
            </a:fld>
            <a:endParaRPr lang="en-GB"/>
          </a:p>
        </p:txBody>
      </p:sp>
      <p:sp>
        <p:nvSpPr>
          <p:cNvPr id="3" name="Footer Placeholder 2">
            <a:extLst>
              <a:ext uri="{FF2B5EF4-FFF2-40B4-BE49-F238E27FC236}">
                <a16:creationId xmlns:a16="http://schemas.microsoft.com/office/drawing/2014/main" id="{B9889E75-1229-4E04-BE76-469E68AFEB9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69703CB-058D-4F71-A0B3-41F46144035E}"/>
              </a:ext>
            </a:extLst>
          </p:cNvPr>
          <p:cNvSpPr>
            <a:spLocks noGrp="1"/>
          </p:cNvSpPr>
          <p:nvPr>
            <p:ph type="sldNum" sz="quarter" idx="12"/>
          </p:nvPr>
        </p:nvSpPr>
        <p:spPr/>
        <p:txBody>
          <a:bodyPr/>
          <a:lstStyle/>
          <a:p>
            <a:fld id="{9F646B4E-6E9E-4A9A-801E-963C2854945C}" type="slidenum">
              <a:rPr lang="en-GB" smtClean="0"/>
              <a:t>‹#›</a:t>
            </a:fld>
            <a:endParaRPr lang="en-GB"/>
          </a:p>
        </p:txBody>
      </p:sp>
    </p:spTree>
    <p:extLst>
      <p:ext uri="{BB962C8B-B14F-4D97-AF65-F5344CB8AC3E}">
        <p14:creationId xmlns:p14="http://schemas.microsoft.com/office/powerpoint/2010/main" val="1875130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BF58A-69C3-4B1F-A1C0-A975E4AB777A}"/>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253EF9C-2DCF-4725-B3E1-114E1CB055C0}"/>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B4EDF53-CA1F-4EDB-AC11-024934A0672B}"/>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B1D5ECC2-E476-402D-A2E7-D2760780F7F8}"/>
              </a:ext>
            </a:extLst>
          </p:cNvPr>
          <p:cNvSpPr>
            <a:spLocks noGrp="1"/>
          </p:cNvSpPr>
          <p:nvPr>
            <p:ph type="dt" sz="half" idx="10"/>
          </p:nvPr>
        </p:nvSpPr>
        <p:spPr/>
        <p:txBody>
          <a:bodyPr/>
          <a:lstStyle/>
          <a:p>
            <a:fld id="{54290D93-EF38-4AF6-ACF8-B35FA691C357}" type="datetimeFigureOut">
              <a:rPr lang="en-GB" smtClean="0"/>
              <a:t>15/11/2022</a:t>
            </a:fld>
            <a:endParaRPr lang="en-GB"/>
          </a:p>
        </p:txBody>
      </p:sp>
      <p:sp>
        <p:nvSpPr>
          <p:cNvPr id="6" name="Footer Placeholder 5">
            <a:extLst>
              <a:ext uri="{FF2B5EF4-FFF2-40B4-BE49-F238E27FC236}">
                <a16:creationId xmlns:a16="http://schemas.microsoft.com/office/drawing/2014/main" id="{59F00A61-3C77-4B9E-8B31-3DECFC275FF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4B3EF63-C286-4042-A3BD-B0319C5B5871}"/>
              </a:ext>
            </a:extLst>
          </p:cNvPr>
          <p:cNvSpPr>
            <a:spLocks noGrp="1"/>
          </p:cNvSpPr>
          <p:nvPr>
            <p:ph type="sldNum" sz="quarter" idx="12"/>
          </p:nvPr>
        </p:nvSpPr>
        <p:spPr/>
        <p:txBody>
          <a:bodyPr/>
          <a:lstStyle/>
          <a:p>
            <a:fld id="{9F646B4E-6E9E-4A9A-801E-963C2854945C}" type="slidenum">
              <a:rPr lang="en-GB" smtClean="0"/>
              <a:t>‹#›</a:t>
            </a:fld>
            <a:endParaRPr lang="en-GB"/>
          </a:p>
        </p:txBody>
      </p:sp>
    </p:spTree>
    <p:extLst>
      <p:ext uri="{BB962C8B-B14F-4D97-AF65-F5344CB8AC3E}">
        <p14:creationId xmlns:p14="http://schemas.microsoft.com/office/powerpoint/2010/main" val="1487784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72729-4624-4015-A07A-3BAFA37B4171}"/>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3D6C602-ABE5-41E8-8B89-5A88E06B6555}"/>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E5479ED5-3F71-4F99-A729-82200FF91A07}"/>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CD5916DB-7137-4086-9379-285279181742}"/>
              </a:ext>
            </a:extLst>
          </p:cNvPr>
          <p:cNvSpPr>
            <a:spLocks noGrp="1"/>
          </p:cNvSpPr>
          <p:nvPr>
            <p:ph type="dt" sz="half" idx="10"/>
          </p:nvPr>
        </p:nvSpPr>
        <p:spPr/>
        <p:txBody>
          <a:bodyPr/>
          <a:lstStyle/>
          <a:p>
            <a:fld id="{54290D93-EF38-4AF6-ACF8-B35FA691C357}" type="datetimeFigureOut">
              <a:rPr lang="en-GB" smtClean="0"/>
              <a:t>15/11/2022</a:t>
            </a:fld>
            <a:endParaRPr lang="en-GB"/>
          </a:p>
        </p:txBody>
      </p:sp>
      <p:sp>
        <p:nvSpPr>
          <p:cNvPr id="6" name="Footer Placeholder 5">
            <a:extLst>
              <a:ext uri="{FF2B5EF4-FFF2-40B4-BE49-F238E27FC236}">
                <a16:creationId xmlns:a16="http://schemas.microsoft.com/office/drawing/2014/main" id="{5B0E510C-B4A9-4B1E-9840-BB6DCF5C124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3EC137F-7AC9-43C6-AA44-FA18FD3A07ED}"/>
              </a:ext>
            </a:extLst>
          </p:cNvPr>
          <p:cNvSpPr>
            <a:spLocks noGrp="1"/>
          </p:cNvSpPr>
          <p:nvPr>
            <p:ph type="sldNum" sz="quarter" idx="12"/>
          </p:nvPr>
        </p:nvSpPr>
        <p:spPr/>
        <p:txBody>
          <a:bodyPr/>
          <a:lstStyle/>
          <a:p>
            <a:fld id="{9F646B4E-6E9E-4A9A-801E-963C2854945C}" type="slidenum">
              <a:rPr lang="en-GB" smtClean="0"/>
              <a:t>‹#›</a:t>
            </a:fld>
            <a:endParaRPr lang="en-GB"/>
          </a:p>
        </p:txBody>
      </p:sp>
    </p:spTree>
    <p:extLst>
      <p:ext uri="{BB962C8B-B14F-4D97-AF65-F5344CB8AC3E}">
        <p14:creationId xmlns:p14="http://schemas.microsoft.com/office/powerpoint/2010/main" val="1682103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E71C75-A4B7-448A-9176-5CB30A554D35}"/>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622CE7B-6EBB-4479-9948-714AA0CA5CF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801D6C-F5F1-48AB-95F9-161CEB4A23D0}"/>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4290D93-EF38-4AF6-ACF8-B35FA691C357}" type="datetimeFigureOut">
              <a:rPr lang="en-GB" smtClean="0"/>
              <a:t>15/11/2022</a:t>
            </a:fld>
            <a:endParaRPr lang="en-GB"/>
          </a:p>
        </p:txBody>
      </p:sp>
      <p:sp>
        <p:nvSpPr>
          <p:cNvPr id="5" name="Footer Placeholder 4">
            <a:extLst>
              <a:ext uri="{FF2B5EF4-FFF2-40B4-BE49-F238E27FC236}">
                <a16:creationId xmlns:a16="http://schemas.microsoft.com/office/drawing/2014/main" id="{D59B05B6-C2C1-40B8-8EED-689171D2861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F5FE128-B655-4979-8CBD-B87228B5A1DE}"/>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F646B4E-6E9E-4A9A-801E-963C2854945C}" type="slidenum">
              <a:rPr lang="en-GB" smtClean="0"/>
              <a:t>‹#›</a:t>
            </a:fld>
            <a:endParaRPr lang="en-GB"/>
          </a:p>
        </p:txBody>
      </p:sp>
    </p:spTree>
    <p:extLst>
      <p:ext uri="{BB962C8B-B14F-4D97-AF65-F5344CB8AC3E}">
        <p14:creationId xmlns:p14="http://schemas.microsoft.com/office/powerpoint/2010/main" val="281925653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48D63-17DC-4BF4-8F74-217E84D3ACA2}"/>
              </a:ext>
            </a:extLst>
          </p:cNvPr>
          <p:cNvSpPr>
            <a:spLocks noGrp="1"/>
          </p:cNvSpPr>
          <p:nvPr>
            <p:ph type="title"/>
          </p:nvPr>
        </p:nvSpPr>
        <p:spPr>
          <a:xfrm>
            <a:off x="840699" y="687480"/>
            <a:ext cx="5605629" cy="994172"/>
          </a:xfrm>
        </p:spPr>
        <p:txBody>
          <a:bodyPr>
            <a:normAutofit/>
          </a:bodyPr>
          <a:lstStyle/>
          <a:p>
            <a:r>
              <a:rPr lang="en-GB" sz="3850" dirty="0"/>
              <a:t>Feedback</a:t>
            </a:r>
          </a:p>
        </p:txBody>
      </p:sp>
      <p:sp>
        <p:nvSpPr>
          <p:cNvPr id="3" name="Content Placeholder 2">
            <a:extLst>
              <a:ext uri="{FF2B5EF4-FFF2-40B4-BE49-F238E27FC236}">
                <a16:creationId xmlns:a16="http://schemas.microsoft.com/office/drawing/2014/main" id="{344CAD02-6956-4B44-8A22-4520B1D034D6}"/>
              </a:ext>
            </a:extLst>
          </p:cNvPr>
          <p:cNvSpPr>
            <a:spLocks noGrp="1"/>
          </p:cNvSpPr>
          <p:nvPr>
            <p:ph idx="1"/>
          </p:nvPr>
        </p:nvSpPr>
        <p:spPr>
          <a:xfrm>
            <a:off x="852321" y="2227943"/>
            <a:ext cx="5291759" cy="4512826"/>
          </a:xfrm>
        </p:spPr>
        <p:txBody>
          <a:bodyPr anchor="ctr">
            <a:normAutofit/>
          </a:bodyPr>
          <a:lstStyle/>
          <a:p>
            <a:r>
              <a:rPr lang="en-GB" dirty="0"/>
              <a:t>Lots of opportunities for feedback at University.</a:t>
            </a:r>
          </a:p>
          <a:p>
            <a:endParaRPr lang="en-GB" dirty="0"/>
          </a:p>
          <a:p>
            <a:r>
              <a:rPr lang="en-GB" dirty="0"/>
              <a:t>Evidence suggests that feedback one of the most powerful influences on learning and achievement (Hattie &amp; Timperley, 2007).</a:t>
            </a:r>
          </a:p>
          <a:p>
            <a:pPr marL="0" indent="0">
              <a:buNone/>
            </a:pPr>
            <a:endParaRPr lang="en-GB" dirty="0"/>
          </a:p>
          <a:p>
            <a:r>
              <a:rPr lang="en-GB" dirty="0"/>
              <a:t>Assessment feedback is one example of feedback that you will receive.</a:t>
            </a:r>
          </a:p>
          <a:p>
            <a:endParaRPr lang="en-GB" dirty="0"/>
          </a:p>
          <a:p>
            <a:r>
              <a:rPr lang="en-GB" dirty="0"/>
              <a:t>In personal tutorials we will ask you to reflect on assessment feedback and develop SMART goals, this is a transferable skill.</a:t>
            </a:r>
          </a:p>
          <a:p>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10"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 name="Graphic 6" descr="Circles with arrows">
            <a:extLst>
              <a:ext uri="{FF2B5EF4-FFF2-40B4-BE49-F238E27FC236}">
                <a16:creationId xmlns:a16="http://schemas.microsoft.com/office/drawing/2014/main" id="{050B372F-DFB3-4E97-9741-2BF94159EF9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6624964" y="2865141"/>
            <a:ext cx="1143455" cy="1143455"/>
          </a:xfrm>
          <a:prstGeom prst="rect">
            <a:avLst/>
          </a:prstGeom>
        </p:spPr>
      </p:pic>
    </p:spTree>
    <p:extLst>
      <p:ext uri="{BB962C8B-B14F-4D97-AF65-F5344CB8AC3E}">
        <p14:creationId xmlns:p14="http://schemas.microsoft.com/office/powerpoint/2010/main" val="1103428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48D63-17DC-4BF4-8F74-217E84D3ACA2}"/>
              </a:ext>
            </a:extLst>
          </p:cNvPr>
          <p:cNvSpPr>
            <a:spLocks noGrp="1"/>
          </p:cNvSpPr>
          <p:nvPr>
            <p:ph type="title"/>
          </p:nvPr>
        </p:nvSpPr>
        <p:spPr>
          <a:xfrm>
            <a:off x="840699" y="687480"/>
            <a:ext cx="5605629" cy="994172"/>
          </a:xfrm>
        </p:spPr>
        <p:txBody>
          <a:bodyPr>
            <a:normAutofit/>
          </a:bodyPr>
          <a:lstStyle/>
          <a:p>
            <a:r>
              <a:rPr lang="en-GB" sz="3850" dirty="0"/>
              <a:t>Improving the feedback</a:t>
            </a:r>
          </a:p>
        </p:txBody>
      </p:sp>
      <p:sp>
        <p:nvSpPr>
          <p:cNvPr id="3" name="Content Placeholder 2">
            <a:extLst>
              <a:ext uri="{FF2B5EF4-FFF2-40B4-BE49-F238E27FC236}">
                <a16:creationId xmlns:a16="http://schemas.microsoft.com/office/drawing/2014/main" id="{344CAD02-6956-4B44-8A22-4520B1D034D6}"/>
              </a:ext>
            </a:extLst>
          </p:cNvPr>
          <p:cNvSpPr>
            <a:spLocks noGrp="1"/>
          </p:cNvSpPr>
          <p:nvPr>
            <p:ph idx="1"/>
          </p:nvPr>
        </p:nvSpPr>
        <p:spPr>
          <a:xfrm>
            <a:off x="852321" y="2227943"/>
            <a:ext cx="5138171" cy="4512826"/>
          </a:xfrm>
        </p:spPr>
        <p:txBody>
          <a:bodyPr anchor="ctr">
            <a:normAutofit/>
          </a:bodyPr>
          <a:lstStyle/>
          <a:p>
            <a:r>
              <a:rPr lang="en-GB" dirty="0">
                <a:effectLst/>
                <a:latin typeface="Calibri" panose="020F0502020204030204" pitchFamily="34" charset="0"/>
                <a:ea typeface="Calibri" panose="020F0502020204030204" pitchFamily="34" charset="0"/>
                <a:cs typeface="Times New Roman" panose="02020603050405020304" pitchFamily="18" charset="0"/>
              </a:rPr>
              <a:t>We want the feedback that you receive to be useful and relevant to you.</a:t>
            </a:r>
          </a:p>
          <a:p>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r>
              <a:rPr lang="en-GB" dirty="0">
                <a:latin typeface="Calibri" panose="020F0502020204030204" pitchFamily="34" charset="0"/>
                <a:ea typeface="Calibri" panose="020F0502020204030204" pitchFamily="34" charset="0"/>
                <a:cs typeface="Times New Roman" panose="02020603050405020304" pitchFamily="18" charset="0"/>
              </a:rPr>
              <a:t>But all the marking is done with the work anonymised – this means that even though your tutor might know you well they do not know that it is you they are writing the feedback for!</a:t>
            </a:r>
          </a:p>
          <a:p>
            <a:endParaRPr lang="en-GB" dirty="0">
              <a:latin typeface="Calibri" panose="020F0502020204030204" pitchFamily="34" charset="0"/>
              <a:ea typeface="Calibri" panose="020F0502020204030204" pitchFamily="34" charset="0"/>
              <a:cs typeface="Times New Roman" panose="02020603050405020304" pitchFamily="18" charset="0"/>
            </a:endParaRPr>
          </a:p>
          <a:p>
            <a:r>
              <a:rPr lang="en-GB" dirty="0">
                <a:effectLst/>
                <a:latin typeface="Calibri" panose="020F0502020204030204" pitchFamily="34" charset="0"/>
                <a:ea typeface="Calibri" panose="020F0502020204030204" pitchFamily="34" charset="0"/>
                <a:cs typeface="Times New Roman" panose="02020603050405020304" pitchFamily="18" charset="0"/>
              </a:rPr>
              <a:t>Therefore to make the feedback more personalised to you we need your help…</a:t>
            </a:r>
          </a:p>
          <a:p>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10"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 name="Graphic 6" descr="Customer Review">
            <a:extLst>
              <a:ext uri="{FF2B5EF4-FFF2-40B4-BE49-F238E27FC236}">
                <a16:creationId xmlns:a16="http://schemas.microsoft.com/office/drawing/2014/main" id="{050B372F-DFB3-4E97-9741-2BF94159EF9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24964" y="2865141"/>
            <a:ext cx="1143455" cy="1143455"/>
          </a:xfrm>
          <a:prstGeom prst="rect">
            <a:avLst/>
          </a:prstGeom>
        </p:spPr>
      </p:pic>
    </p:spTree>
    <p:extLst>
      <p:ext uri="{BB962C8B-B14F-4D97-AF65-F5344CB8AC3E}">
        <p14:creationId xmlns:p14="http://schemas.microsoft.com/office/powerpoint/2010/main" val="822666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99D23-8697-473E-B67D-751E7201BEAB}"/>
              </a:ext>
            </a:extLst>
          </p:cNvPr>
          <p:cNvSpPr>
            <a:spLocks noGrp="1"/>
          </p:cNvSpPr>
          <p:nvPr>
            <p:ph type="title"/>
          </p:nvPr>
        </p:nvSpPr>
        <p:spPr>
          <a:xfrm>
            <a:off x="852321" y="627564"/>
            <a:ext cx="5605629" cy="1325563"/>
          </a:xfrm>
        </p:spPr>
        <p:txBody>
          <a:bodyPr>
            <a:normAutofit/>
          </a:bodyPr>
          <a:lstStyle/>
          <a:p>
            <a:r>
              <a:rPr lang="en-GB" dirty="0"/>
              <a:t>What you need to do</a:t>
            </a:r>
          </a:p>
        </p:txBody>
      </p:sp>
      <p:sp>
        <p:nvSpPr>
          <p:cNvPr id="3" name="Content Placeholder 2">
            <a:extLst>
              <a:ext uri="{FF2B5EF4-FFF2-40B4-BE49-F238E27FC236}">
                <a16:creationId xmlns:a16="http://schemas.microsoft.com/office/drawing/2014/main" id="{9B6270A3-1035-496D-A26C-F13F57CA7982}"/>
              </a:ext>
            </a:extLst>
          </p:cNvPr>
          <p:cNvSpPr>
            <a:spLocks noGrp="1"/>
          </p:cNvSpPr>
          <p:nvPr>
            <p:ph idx="1"/>
          </p:nvPr>
        </p:nvSpPr>
        <p:spPr>
          <a:xfrm>
            <a:off x="852321" y="2278173"/>
            <a:ext cx="4850901" cy="4133916"/>
          </a:xfrm>
        </p:spPr>
        <p:txBody>
          <a:bodyPr anchor="ctr">
            <a:normAutofit lnSpcReduction="10000"/>
          </a:bodyPr>
          <a:lstStyle/>
          <a:p>
            <a:pPr marL="0" indent="0">
              <a:buNone/>
            </a:pPr>
            <a:r>
              <a:rPr lang="en-GB" sz="2000" dirty="0">
                <a:latin typeface="Calibri" panose="020F0502020204030204" pitchFamily="34" charset="0"/>
                <a:ea typeface="Calibri" panose="020F0502020204030204" pitchFamily="34" charset="0"/>
                <a:cs typeface="Times New Roman" panose="02020603050405020304" pitchFamily="18" charset="0"/>
              </a:rPr>
              <a:t>When you submit your assessments you need to answer three questions:</a:t>
            </a:r>
          </a:p>
          <a:p>
            <a:pPr marL="457200" indent="-457200">
              <a:buAutoNum type="arabicPeriod"/>
            </a:pPr>
            <a:r>
              <a:rPr lang="en-GB" sz="2000" dirty="0">
                <a:effectLst/>
                <a:latin typeface="Calibri" panose="020F0502020204030204" pitchFamily="34" charset="0"/>
                <a:ea typeface="Calibri" panose="020F0502020204030204" pitchFamily="34" charset="0"/>
                <a:cs typeface="Times New Roman" panose="02020603050405020304" pitchFamily="18" charset="0"/>
              </a:rPr>
              <a:t>From your feedback on previous assessments what have you focused most on improving for this assessment?  AND what actions have you taken in making this improvement? </a:t>
            </a:r>
          </a:p>
          <a:p>
            <a:pPr marL="457200" indent="-457200">
              <a:buAutoNum type="arabicPeriod"/>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2000" dirty="0">
                <a:effectLst/>
                <a:latin typeface="Calibri" panose="020F0502020204030204" pitchFamily="34" charset="0"/>
                <a:ea typeface="Calibri" panose="020F0502020204030204" pitchFamily="34" charset="0"/>
                <a:cs typeface="Times New Roman" panose="02020603050405020304" pitchFamily="18" charset="0"/>
              </a:rPr>
              <a:t>2. What did you find most challenging when preparing this assessment?  </a:t>
            </a:r>
          </a:p>
          <a:p>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2000" dirty="0">
                <a:effectLst/>
                <a:latin typeface="Calibri" panose="020F0502020204030204" pitchFamily="34" charset="0"/>
                <a:ea typeface="Calibri" panose="020F0502020204030204" pitchFamily="34" charset="0"/>
                <a:cs typeface="Times New Roman" panose="02020603050405020304" pitchFamily="18" charset="0"/>
              </a:rPr>
              <a:t>3. What would you particularly like the marker to comment / give feedback on?</a:t>
            </a:r>
          </a:p>
          <a:p>
            <a:endParaRPr lang="en-GB" sz="1600" dirty="0"/>
          </a:p>
        </p:txBody>
      </p:sp>
      <p:sp>
        <p:nvSpPr>
          <p:cNvPr id="71" name="Rectangle 7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66660" y="0"/>
            <a:ext cx="1577340" cy="6858000"/>
          </a:xfrm>
          <a:prstGeom prst="rect">
            <a:avLst/>
          </a:prstGeom>
          <a:solidFill>
            <a:srgbClr val="2F41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86550" y="2358913"/>
            <a:ext cx="1605129" cy="2140172"/>
          </a:xfrm>
          <a:prstGeom prst="ellipse">
            <a:avLst/>
          </a:prstGeom>
          <a:solidFill>
            <a:srgbClr val="FFFFFF"/>
          </a:solidFill>
          <a:ln w="22225">
            <a:solidFill>
              <a:srgbClr val="FFA5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1518C49-81F3-47B4-8156-6188CE68B7B2}"/>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4530" r="6129" b="2"/>
          <a:stretch/>
        </p:blipFill>
        <p:spPr bwMode="auto">
          <a:xfrm>
            <a:off x="6773057" y="2474254"/>
            <a:ext cx="1434420" cy="1909489"/>
          </a:xfrm>
          <a:custGeom>
            <a:avLst/>
            <a:gdLst/>
            <a:ahLst/>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2290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BE45BFC2-838F-43E3-9D22-6946DB3352DD}"/>
              </a:ext>
            </a:extLst>
          </p:cNvPr>
          <p:cNvGraphicFramePr>
            <a:graphicFrameLocks noGrp="1"/>
          </p:cNvGraphicFramePr>
          <p:nvPr>
            <p:ph idx="1"/>
            <p:extLst>
              <p:ext uri="{D42A27DB-BD31-4B8C-83A1-F6EECF244321}">
                <p14:modId xmlns:p14="http://schemas.microsoft.com/office/powerpoint/2010/main" val="354784513"/>
              </p:ext>
            </p:extLst>
          </p:nvPr>
        </p:nvGraphicFramePr>
        <p:xfrm>
          <a:off x="320040" y="297180"/>
          <a:ext cx="8618220" cy="6468492"/>
        </p:xfrm>
        <a:graphic>
          <a:graphicData uri="http://schemas.openxmlformats.org/drawingml/2006/table">
            <a:tbl>
              <a:tblPr firstRow="1" firstCol="1" lastRow="1" lastCol="1" bandRow="1" bandCol="1"/>
              <a:tblGrid>
                <a:gridCol w="8618220">
                  <a:extLst>
                    <a:ext uri="{9D8B030D-6E8A-4147-A177-3AD203B41FA5}">
                      <a16:colId xmlns:a16="http://schemas.microsoft.com/office/drawing/2014/main" val="2601191327"/>
                    </a:ext>
                  </a:extLst>
                </a:gridCol>
              </a:tblGrid>
              <a:tr h="2131945">
                <a:tc>
                  <a:txBody>
                    <a:bodyPr/>
                    <a:lstStyle/>
                    <a:p>
                      <a:pPr algn="ctr" fontAlgn="t">
                        <a:lnSpc>
                          <a:spcPct val="107000"/>
                        </a:lnSpc>
                        <a:spcBef>
                          <a:spcPts val="0"/>
                        </a:spcBef>
                        <a:spcAft>
                          <a:spcPts val="800"/>
                        </a:spcAft>
                      </a:pPr>
                      <a:r>
                        <a:rPr lang="en-GB" sz="1600" b="1" i="0" u="none" strike="noStrike" dirty="0">
                          <a:effectLst/>
                          <a:latin typeface="Calibri" panose="020F0502020204030204" pitchFamily="34" charset="0"/>
                          <a:ea typeface="Calibri" panose="020F0502020204030204" pitchFamily="34" charset="0"/>
                          <a:cs typeface="Times New Roman" panose="02020603050405020304" pitchFamily="18" charset="0"/>
                        </a:rPr>
                        <a:t>REFLECTION ON FEEDBACK</a:t>
                      </a:r>
                      <a:endParaRPr lang="en-GB" sz="2400" b="0" i="0" u="none" strike="noStrike" dirty="0">
                        <a:effectLst/>
                        <a:latin typeface="Arial" panose="020B0604020202020204" pitchFamily="34" charset="0"/>
                      </a:endParaRPr>
                    </a:p>
                    <a:p>
                      <a:pPr algn="ctr" fontAlgn="t">
                        <a:lnSpc>
                          <a:spcPct val="107000"/>
                        </a:lnSpc>
                        <a:spcBef>
                          <a:spcPts val="0"/>
                        </a:spcBef>
                        <a:spcAft>
                          <a:spcPts val="800"/>
                        </a:spcAft>
                      </a:pPr>
                      <a:r>
                        <a:rPr lang="en-GB" sz="1600" b="0" i="0" u="none" strike="noStrike" dirty="0">
                          <a:effectLst/>
                          <a:latin typeface="Calibri" panose="020F0502020204030204" pitchFamily="34" charset="0"/>
                          <a:ea typeface="Calibri" panose="020F0502020204030204" pitchFamily="34" charset="0"/>
                          <a:cs typeface="Times New Roman" panose="02020603050405020304" pitchFamily="18" charset="0"/>
                        </a:rPr>
                        <a:t>We want to help you to produce good assignments and to develop a wide range of skills while you are at University. To help us, to help you, please provide some answers to the following questions before submitting your assessment. This will help you reflect on feedback already received, develop your skills, and help us to provide you with relevant and personalised feedback.</a:t>
                      </a:r>
                      <a:endParaRPr lang="en-GB" sz="2400" b="0" i="0" u="none" strike="noStrike" dirty="0">
                        <a:effectLst/>
                        <a:latin typeface="Arial" panose="020B0604020202020204" pitchFamily="34" charset="0"/>
                      </a:endParaRPr>
                    </a:p>
                    <a:p>
                      <a:pPr algn="ctr" fontAlgn="t">
                        <a:lnSpc>
                          <a:spcPct val="107000"/>
                        </a:lnSpc>
                        <a:spcBef>
                          <a:spcPts val="0"/>
                        </a:spcBef>
                        <a:spcAft>
                          <a:spcPts val="800"/>
                        </a:spcAft>
                      </a:pPr>
                      <a:r>
                        <a:rPr lang="en-GB" sz="1600" b="0" i="0" u="none" strike="noStrike" dirty="0">
                          <a:effectLst/>
                          <a:latin typeface="Calibri" panose="020F0502020204030204" pitchFamily="34" charset="0"/>
                          <a:ea typeface="Calibri" panose="020F0502020204030204" pitchFamily="34" charset="0"/>
                          <a:cs typeface="Times New Roman" panose="02020603050405020304" pitchFamily="18" charset="0"/>
                        </a:rPr>
                        <a:t>This is an optional opportunity. We will still mark your work if you do not use this opportunity to help us give you more personalised feedback.</a:t>
                      </a:r>
                      <a:endParaRPr lang="en-GB" sz="2400" b="0" i="0" u="none" strike="noStrike" dirty="0">
                        <a:effectLst/>
                        <a:latin typeface="Arial" panose="020B0604020202020204" pitchFamily="34" charset="0"/>
                      </a:endParaRPr>
                    </a:p>
                    <a:p>
                      <a:pPr algn="ctr" fontAlgn="t">
                        <a:lnSpc>
                          <a:spcPct val="107000"/>
                        </a:lnSpc>
                        <a:spcBef>
                          <a:spcPts val="300"/>
                        </a:spcBef>
                        <a:spcAft>
                          <a:spcPts val="300"/>
                        </a:spcAft>
                      </a:pPr>
                      <a:r>
                        <a:rPr lang="en-GB" sz="16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GB" sz="2400" b="0" i="0" u="none" strike="noStrike" dirty="0">
                        <a:effectLst/>
                        <a:latin typeface="Arial" panose="020B0604020202020204" pitchFamily="34" charset="0"/>
                      </a:endParaRPr>
                    </a:p>
                  </a:txBody>
                  <a:tcPr marL="67640" marR="67640" marT="939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19307858"/>
                  </a:ext>
                </a:extLst>
              </a:tr>
              <a:tr h="1236559">
                <a:tc>
                  <a:txBody>
                    <a:bodyPr/>
                    <a:lstStyle/>
                    <a:p>
                      <a:pPr algn="l" fontAlgn="t">
                        <a:lnSpc>
                          <a:spcPct val="107000"/>
                        </a:lnSpc>
                        <a:spcBef>
                          <a:spcPts val="600"/>
                        </a:spcBef>
                        <a:spcAft>
                          <a:spcPts val="600"/>
                        </a:spcAft>
                      </a:pPr>
                      <a:r>
                        <a:rPr lang="en-GB" sz="1600" b="1" i="0"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1a. From your feedback on previous assessments what have you focused </a:t>
                      </a:r>
                      <a:r>
                        <a:rPr lang="en-GB" sz="1600" b="1" i="1"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most</a:t>
                      </a:r>
                      <a:r>
                        <a:rPr lang="en-GB" sz="1600" b="1" i="0"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on improving for this assessment? </a:t>
                      </a:r>
                      <a:endParaRPr lang="en-GB" sz="2400" b="0" i="0" u="none" strike="noStrike" dirty="0">
                        <a:effectLst/>
                        <a:latin typeface="Arial" panose="020B0604020202020204" pitchFamily="34" charset="0"/>
                      </a:endParaRPr>
                    </a:p>
                    <a:p>
                      <a:pPr algn="l" fontAlgn="t">
                        <a:lnSpc>
                          <a:spcPct val="107000"/>
                        </a:lnSpc>
                        <a:spcBef>
                          <a:spcPts val="600"/>
                        </a:spcBef>
                        <a:spcAft>
                          <a:spcPts val="600"/>
                        </a:spcAft>
                      </a:pPr>
                      <a:r>
                        <a:rPr lang="en-GB" sz="1600" b="0" i="0"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[INSERT]</a:t>
                      </a:r>
                      <a:endParaRPr lang="en-GB" sz="2400" b="0" i="0" u="none" strike="noStrike" dirty="0">
                        <a:effectLst/>
                        <a:latin typeface="Arial" panose="020B0604020202020204" pitchFamily="34" charset="0"/>
                      </a:endParaRPr>
                    </a:p>
                  </a:txBody>
                  <a:tcPr marL="67640" marR="67640" marT="939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13033024"/>
                  </a:ext>
                </a:extLst>
              </a:tr>
              <a:tr h="1023101">
                <a:tc>
                  <a:txBody>
                    <a:bodyPr/>
                    <a:lstStyle/>
                    <a:p>
                      <a:pPr algn="l" fontAlgn="t">
                        <a:lnSpc>
                          <a:spcPct val="107000"/>
                        </a:lnSpc>
                        <a:spcBef>
                          <a:spcPts val="600"/>
                        </a:spcBef>
                        <a:spcAft>
                          <a:spcPts val="600"/>
                        </a:spcAft>
                      </a:pPr>
                      <a:r>
                        <a:rPr lang="en-GB" sz="1600" b="1" i="0"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1b. What actions have you taken in making this improvement? </a:t>
                      </a:r>
                      <a:endParaRPr lang="en-GB" sz="2400" b="0" i="0" u="none" strike="noStrike" dirty="0">
                        <a:effectLst/>
                        <a:latin typeface="Arial" panose="020B0604020202020204" pitchFamily="34" charset="0"/>
                      </a:endParaRPr>
                    </a:p>
                    <a:p>
                      <a:pPr algn="l" fontAlgn="t">
                        <a:lnSpc>
                          <a:spcPct val="107000"/>
                        </a:lnSpc>
                        <a:spcBef>
                          <a:spcPts val="600"/>
                        </a:spcBef>
                        <a:spcAft>
                          <a:spcPts val="600"/>
                        </a:spcAft>
                      </a:pPr>
                      <a:r>
                        <a:rPr lang="en-GB" sz="1600" b="0" i="0"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[INSERT]</a:t>
                      </a:r>
                      <a:r>
                        <a:rPr lang="en-GB" sz="1600" b="1"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GB" sz="2400" b="0" i="0" u="none" strike="noStrike" dirty="0">
                        <a:effectLst/>
                        <a:latin typeface="Arial" panose="020B0604020202020204" pitchFamily="34" charset="0"/>
                      </a:endParaRPr>
                    </a:p>
                  </a:txBody>
                  <a:tcPr marL="67640" marR="67640" marT="939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615622650"/>
                  </a:ext>
                </a:extLst>
              </a:tr>
              <a:tr h="995398">
                <a:tc>
                  <a:txBody>
                    <a:bodyPr/>
                    <a:lstStyle/>
                    <a:p>
                      <a:pPr algn="l" fontAlgn="t">
                        <a:lnSpc>
                          <a:spcPct val="107000"/>
                        </a:lnSpc>
                        <a:spcBef>
                          <a:spcPts val="0"/>
                        </a:spcBef>
                        <a:spcAft>
                          <a:spcPts val="800"/>
                        </a:spcAft>
                      </a:pPr>
                      <a:r>
                        <a:rPr lang="en-GB" sz="1600" b="1" i="0"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 What did you find most challenging when preparing this assessment?  </a:t>
                      </a:r>
                      <a:endParaRPr lang="en-GB" sz="2400" b="0" i="0" u="none" strike="noStrike" dirty="0">
                        <a:effectLst/>
                        <a:latin typeface="Arial" panose="020B0604020202020204" pitchFamily="34" charset="0"/>
                      </a:endParaRPr>
                    </a:p>
                    <a:p>
                      <a:pPr algn="l" fontAlgn="t">
                        <a:lnSpc>
                          <a:spcPct val="107000"/>
                        </a:lnSpc>
                        <a:spcBef>
                          <a:spcPts val="0"/>
                        </a:spcBef>
                        <a:spcAft>
                          <a:spcPts val="800"/>
                        </a:spcAft>
                      </a:pPr>
                      <a:r>
                        <a:rPr lang="en-GB" sz="1600" b="0" i="0"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[INSERT]</a:t>
                      </a:r>
                      <a:endParaRPr lang="en-GB" sz="2400" b="0" i="0" u="none" strike="noStrike" dirty="0">
                        <a:effectLst/>
                        <a:latin typeface="Arial" panose="020B0604020202020204" pitchFamily="34" charset="0"/>
                      </a:endParaRPr>
                    </a:p>
                  </a:txBody>
                  <a:tcPr marL="67640" marR="67640" marT="939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703566573"/>
                  </a:ext>
                </a:extLst>
              </a:tr>
              <a:tr h="773767">
                <a:tc>
                  <a:txBody>
                    <a:bodyPr/>
                    <a:lstStyle/>
                    <a:p>
                      <a:pPr algn="l" fontAlgn="t">
                        <a:lnSpc>
                          <a:spcPct val="107000"/>
                        </a:lnSpc>
                        <a:spcBef>
                          <a:spcPts val="0"/>
                        </a:spcBef>
                        <a:spcAft>
                          <a:spcPts val="0"/>
                        </a:spcAft>
                      </a:pPr>
                      <a:r>
                        <a:rPr lang="en-GB" sz="1600" b="1" i="0"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3. What would you particularly like the marker to comment / give feedback on?</a:t>
                      </a:r>
                      <a:r>
                        <a:rPr lang="en-GB" sz="1600" b="0" i="0" u="none" strike="noStrike"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GB" sz="2400" b="0" i="0" u="none" strike="noStrike" dirty="0">
                        <a:effectLst/>
                        <a:latin typeface="Arial" panose="020B0604020202020204" pitchFamily="34" charset="0"/>
                      </a:endParaRPr>
                    </a:p>
                    <a:p>
                      <a:pPr algn="l" fontAlgn="t">
                        <a:lnSpc>
                          <a:spcPct val="107000"/>
                        </a:lnSpc>
                        <a:spcBef>
                          <a:spcPts val="0"/>
                        </a:spcBef>
                        <a:spcAft>
                          <a:spcPts val="0"/>
                        </a:spcAft>
                      </a:pPr>
                      <a:r>
                        <a:rPr lang="en-GB" sz="1600" b="0" i="0" u="none" strike="noStrike"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[INSERT]</a:t>
                      </a:r>
                      <a:r>
                        <a:rPr lang="en-GB" sz="1600" b="1"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GB" sz="2400" b="0" i="0" u="none" strike="noStrike" dirty="0">
                        <a:effectLst/>
                        <a:latin typeface="Arial" panose="020B0604020202020204" pitchFamily="34" charset="0"/>
                      </a:endParaRPr>
                    </a:p>
                  </a:txBody>
                  <a:tcPr marL="67640" marR="67640" marT="939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857034917"/>
                  </a:ext>
                </a:extLst>
              </a:tr>
            </a:tbl>
          </a:graphicData>
        </a:graphic>
      </p:graphicFrame>
    </p:spTree>
    <p:extLst>
      <p:ext uri="{BB962C8B-B14F-4D97-AF65-F5344CB8AC3E}">
        <p14:creationId xmlns:p14="http://schemas.microsoft.com/office/powerpoint/2010/main" val="1549745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6199B-7CE0-4D50-8D35-6AF81684FB9F}"/>
              </a:ext>
            </a:extLst>
          </p:cNvPr>
          <p:cNvSpPr>
            <a:spLocks noGrp="1"/>
          </p:cNvSpPr>
          <p:nvPr>
            <p:ph type="title"/>
          </p:nvPr>
        </p:nvSpPr>
        <p:spPr>
          <a:xfrm>
            <a:off x="852320" y="734372"/>
            <a:ext cx="5605629" cy="994172"/>
          </a:xfrm>
        </p:spPr>
        <p:txBody>
          <a:bodyPr>
            <a:normAutofit/>
          </a:bodyPr>
          <a:lstStyle/>
          <a:p>
            <a:r>
              <a:rPr lang="en-GB" dirty="0"/>
              <a:t>Assessment Feedback Process</a:t>
            </a:r>
          </a:p>
        </p:txBody>
      </p:sp>
      <p:sp>
        <p:nvSpPr>
          <p:cNvPr id="3" name="Content Placeholder 2">
            <a:extLst>
              <a:ext uri="{FF2B5EF4-FFF2-40B4-BE49-F238E27FC236}">
                <a16:creationId xmlns:a16="http://schemas.microsoft.com/office/drawing/2014/main" id="{40BC08C4-ACCE-49E1-A3A6-4D054CCE65CE}"/>
              </a:ext>
            </a:extLst>
          </p:cNvPr>
          <p:cNvSpPr>
            <a:spLocks noGrp="1"/>
          </p:cNvSpPr>
          <p:nvPr>
            <p:ph idx="1"/>
          </p:nvPr>
        </p:nvSpPr>
        <p:spPr>
          <a:xfrm>
            <a:off x="852320" y="1993481"/>
            <a:ext cx="5594007" cy="4465934"/>
          </a:xfrm>
        </p:spPr>
        <p:txBody>
          <a:bodyPr anchor="ctr">
            <a:noAutofit/>
          </a:bodyPr>
          <a:lstStyle/>
          <a:p>
            <a:r>
              <a:rPr lang="en-GB" dirty="0"/>
              <a:t>All marking is done anonymously.</a:t>
            </a:r>
          </a:p>
          <a:p>
            <a:r>
              <a:rPr lang="en-GB" dirty="0"/>
              <a:t>Mark and feedback is provided by a ‘first’ marker. </a:t>
            </a:r>
          </a:p>
          <a:p>
            <a:r>
              <a:rPr lang="en-GB" dirty="0"/>
              <a:t>Second person moderates to ensure marking standards are consistent and fair. </a:t>
            </a:r>
          </a:p>
          <a:p>
            <a:r>
              <a:rPr lang="en-GB" dirty="0"/>
              <a:t>External examiner reviews marks and submissions to confirm our standards are appropriate and equivalent to other Universities. </a:t>
            </a:r>
          </a:p>
          <a:p>
            <a:r>
              <a:rPr lang="en-GB" dirty="0"/>
              <a:t>You will have access to your feedback and mark 20 working days after you submitted the work. </a:t>
            </a:r>
          </a:p>
          <a:p>
            <a:r>
              <a:rPr lang="en-GB" dirty="0"/>
              <a:t>Your feedback will consist of comments on your work and some summary comments, this will provide a direct answer to the question you asked.</a:t>
            </a:r>
          </a:p>
        </p:txBody>
      </p:sp>
      <p:sp>
        <p:nvSpPr>
          <p:cNvPr id="10"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 name="Graphic 6" descr="Clipboard">
            <a:extLst>
              <a:ext uri="{FF2B5EF4-FFF2-40B4-BE49-F238E27FC236}">
                <a16:creationId xmlns:a16="http://schemas.microsoft.com/office/drawing/2014/main" id="{EFC58B3E-E11C-4E14-9455-89FCF95899F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24964" y="2865141"/>
            <a:ext cx="1143455" cy="1143455"/>
          </a:xfrm>
          <a:prstGeom prst="rect">
            <a:avLst/>
          </a:prstGeom>
        </p:spPr>
      </p:pic>
    </p:spTree>
    <p:extLst>
      <p:ext uri="{BB962C8B-B14F-4D97-AF65-F5344CB8AC3E}">
        <p14:creationId xmlns:p14="http://schemas.microsoft.com/office/powerpoint/2010/main" val="31681856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a361a3eb-54d7-4141-961c-f977fe5aaec6"/>
</p:tagLst>
</file>

<file path=ppt/theme/theme1.xml><?xml version="1.0" encoding="utf-8"?>
<a:theme xmlns:a="http://schemas.openxmlformats.org/drawingml/2006/main" name="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784</Words>
  <Application>Microsoft Office PowerPoint</Application>
  <PresentationFormat>On-screen Show (4:3)</PresentationFormat>
  <Paragraphs>62</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Feedback</vt:lpstr>
      <vt:lpstr>Improving the feedback</vt:lpstr>
      <vt:lpstr>What you need to do</vt:lpstr>
      <vt:lpstr>PowerPoint Presentation</vt:lpstr>
      <vt:lpstr>Assessment Feedback Process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Feedback</dc:title>
  <dc:creator>Sarah</dc:creator>
  <cp:lastModifiedBy>ROSE Sarah</cp:lastModifiedBy>
  <cp:revision>1</cp:revision>
  <dcterms:created xsi:type="dcterms:W3CDTF">2020-11-04T21:39:20Z</dcterms:created>
  <dcterms:modified xsi:type="dcterms:W3CDTF">2022-11-15T09:30:25Z</dcterms:modified>
</cp:coreProperties>
</file>