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sldIdLst>
    <p:sldId id="256" r:id="rId5"/>
    <p:sldId id="368" r:id="rId6"/>
    <p:sldId id="388" r:id="rId7"/>
    <p:sldId id="327" r:id="rId8"/>
    <p:sldId id="303" r:id="rId9"/>
    <p:sldId id="741" r:id="rId10"/>
    <p:sldId id="717" r:id="rId11"/>
    <p:sldId id="719" r:id="rId12"/>
    <p:sldId id="708" r:id="rId13"/>
    <p:sldId id="739" r:id="rId14"/>
    <p:sldId id="730" r:id="rId15"/>
    <p:sldId id="726" r:id="rId16"/>
    <p:sldId id="740" r:id="rId17"/>
    <p:sldId id="723" r:id="rId18"/>
    <p:sldId id="315" r:id="rId19"/>
    <p:sldId id="716" r:id="rId20"/>
    <p:sldId id="446" r:id="rId21"/>
    <p:sldId id="743" r:id="rId22"/>
    <p:sldId id="742" r:id="rId23"/>
    <p:sldId id="443" r:id="rId24"/>
    <p:sldId id="442" r:id="rId25"/>
    <p:sldId id="444" r:id="rId26"/>
    <p:sldId id="27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E6005B"/>
    <a:srgbClr val="F07D00"/>
    <a:srgbClr val="B5B0AC"/>
    <a:srgbClr val="6F6258"/>
    <a:srgbClr val="EC6D86"/>
    <a:srgbClr val="9E043D"/>
    <a:srgbClr val="BB3F07"/>
    <a:srgbClr val="C7D533"/>
    <a:srgbClr val="821E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EF024A-A057-7E42-6120-9B39DD1FA62F}" v="58" dt="2021-11-16T15:38:13.267"/>
    <p1510:client id="{161C0CE8-8A81-DB30-1B6C-5170E40468BE}" v="1" dt="2021-11-03T13:48:17.213"/>
    <p1510:client id="{2AEE867E-4208-88D4-7E98-5298A461B698}" v="27" dt="2021-11-02T16:37:30.069"/>
    <p1510:client id="{5FDDF6C7-A288-D3DF-8D21-4925E87F6879}" v="509" dt="2021-11-03T08:47:34.840"/>
    <p1510:client id="{A7831381-05CF-4C72-A3AE-EF12C8091072}" v="713" dt="2021-11-03T10:56:35.763"/>
    <p1510:client id="{C7DC38AF-F862-25BB-2181-F02264C2474F}" v="754" dt="2021-11-03T10:36:13.706"/>
    <p1510:client id="{D8429257-CA88-4201-0680-E41247640928}" v="325" dt="2021-11-03T13:54:43.403"/>
    <p1510:client id="{F0A20CA8-6699-94DE-10A0-75A54CD2DBD3}" v="552" dt="2021-11-02T15:47:59.6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spPr>
            <a:ln w="22225" cmpd="sng">
              <a:solidFill>
                <a:schemeClr val="bg1"/>
              </a:solidFill>
            </a:ln>
          </c:spPr>
          <c:dPt>
            <c:idx val="0"/>
            <c:bubble3D val="0"/>
            <c:spPr>
              <a:solidFill>
                <a:schemeClr val="accent1"/>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36A-4F14-95E1-7D1FF9CBEF97}"/>
              </c:ext>
            </c:extLst>
          </c:dPt>
          <c:dPt>
            <c:idx val="1"/>
            <c:bubble3D val="0"/>
            <c:spPr>
              <a:solidFill>
                <a:srgbClr val="004877"/>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636A-4F14-95E1-7D1FF9CBEF97}"/>
              </c:ext>
            </c:extLst>
          </c:dPt>
          <c:dPt>
            <c:idx val="2"/>
            <c:bubble3D val="0"/>
            <c:spPr>
              <a:solidFill>
                <a:schemeClr val="accent3"/>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636A-4F14-95E1-7D1FF9CBEF97}"/>
              </c:ext>
            </c:extLst>
          </c:dPt>
          <c:dPt>
            <c:idx val="3"/>
            <c:bubble3D val="0"/>
            <c:spPr>
              <a:solidFill>
                <a:schemeClr val="accent2">
                  <a:lumMod val="60000"/>
                </a:schemeClr>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636A-4F14-95E1-7D1FF9CBEF97}"/>
              </c:ext>
            </c:extLst>
          </c:dPt>
          <c:dPt>
            <c:idx val="4"/>
            <c:bubble3D val="0"/>
            <c:spPr>
              <a:solidFill>
                <a:schemeClr val="accent3">
                  <a:lumMod val="60000"/>
                </a:schemeClr>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636A-4F14-95E1-7D1FF9CBEF97}"/>
              </c:ext>
            </c:extLst>
          </c:dPt>
          <c:dPt>
            <c:idx val="5"/>
            <c:bubble3D val="0"/>
            <c:spPr>
              <a:solidFill>
                <a:schemeClr val="accent4">
                  <a:lumMod val="60000"/>
                </a:schemeClr>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636A-4F14-95E1-7D1FF9CBEF97}"/>
              </c:ext>
            </c:extLst>
          </c:dPt>
          <c:dPt>
            <c:idx val="8"/>
            <c:bubble3D val="0"/>
            <c:spPr>
              <a:solidFill>
                <a:schemeClr val="accent5">
                  <a:lumMod val="60000"/>
                </a:schemeClr>
              </a:solidFill>
              <a:ln w="22225" cmpd="sng">
                <a:solidFill>
                  <a:schemeClr val="bg1"/>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1-636A-4F14-95E1-7D1FF9CBEF97}"/>
              </c:ext>
            </c:extLst>
          </c:dPt>
          <c:dLbls>
            <c:dLbl>
              <c:idx val="0"/>
              <c:layout>
                <c:manualLayout>
                  <c:x val="4.0125168620034485E-2"/>
                  <c:y val="-6.8211856789045511E-3"/>
                </c:manualLayout>
              </c:layout>
              <c:tx>
                <c:rich>
                  <a:bodyPr/>
                  <a:lstStyle/>
                  <a:p>
                    <a:fld id="{E961BE18-DDBB-4E3E-999A-39A103BC79CB}" type="CATEGORYNAME">
                      <a:rPr lang="en-US"/>
                      <a:pPr/>
                      <a:t>[CATEGORY NAME]</a:t>
                    </a:fld>
                    <a:r>
                      <a:rPr lang="en-US"/>
                      <a:t>
</a:t>
                    </a:r>
                  </a:p>
                </c:rich>
              </c:tx>
              <c:dLblPos val="bestFit"/>
              <c:showLegendKey val="0"/>
              <c:showVal val="0"/>
              <c:showCatName val="1"/>
              <c:showSerName val="0"/>
              <c:showPercent val="1"/>
              <c:showBubbleSize val="0"/>
              <c:extLst>
                <c:ext xmlns:c15="http://schemas.microsoft.com/office/drawing/2012/chart" uri="{CE6537A1-D6FC-4f65-9D91-7224C49458BB}">
                  <c15:layout>
                    <c:manualLayout>
                      <c:w val="0.16620493801686545"/>
                      <c:h val="0.15514104708100518"/>
                    </c:manualLayout>
                  </c15:layout>
                  <c15:dlblFieldTable/>
                  <c15:showDataLabelsRange val="0"/>
                </c:ext>
                <c:ext xmlns:c16="http://schemas.microsoft.com/office/drawing/2014/chart" uri="{C3380CC4-5D6E-409C-BE32-E72D297353CC}">
                  <c16:uniqueId val="{00000001-636A-4F14-95E1-7D1FF9CBEF97}"/>
                </c:ext>
              </c:extLst>
            </c:dLbl>
            <c:dLbl>
              <c:idx val="1"/>
              <c:tx>
                <c:rich>
                  <a:bodyPr/>
                  <a:lstStyle/>
                  <a:p>
                    <a:r>
                      <a:rPr lang="en-US"/>
                      <a:t>Taught classes</a:t>
                    </a:r>
                    <a:r>
                      <a:rPr lang="en-US" baseline="0"/>
                      <a:t>
</a:t>
                    </a:r>
                  </a:p>
                </c:rich>
              </c:tx>
              <c:dLblPos val="outEnd"/>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636A-4F14-95E1-7D1FF9CBEF97}"/>
                </c:ext>
              </c:extLst>
            </c:dLbl>
            <c:dLbl>
              <c:idx val="2"/>
              <c:layout>
                <c:manualLayout>
                  <c:x val="3.6732182032283567E-2"/>
                  <c:y val="-6.7824051770579361E-2"/>
                </c:manualLayout>
              </c:layout>
              <c:tx>
                <c:rich>
                  <a:bodyPr/>
                  <a:lstStyle/>
                  <a:p>
                    <a:fld id="{1321F07F-391D-4D1E-BCC7-2D9C920BE79E}" type="CATEGORYNAME">
                      <a:rPr lang="en-GB" smtClean="0"/>
                      <a:pPr/>
                      <a:t>[CATEGORY NAME]</a:t>
                    </a:fld>
                    <a:endParaRPr lang="en-GB"/>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36A-4F14-95E1-7D1FF9CBEF97}"/>
                </c:ext>
              </c:extLst>
            </c:dLbl>
            <c:dLbl>
              <c:idx val="3"/>
              <c:tx>
                <c:rich>
                  <a:bodyPr/>
                  <a:lstStyle/>
                  <a:p>
                    <a:r>
                      <a:rPr lang="en-US" sz="1200" baseline="0"/>
                      <a:t>NOW Activities
</a:t>
                    </a:r>
                  </a:p>
                </c:rich>
              </c:tx>
              <c:dLblPos val="outEnd"/>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7-636A-4F14-95E1-7D1FF9CBEF97}"/>
                </c:ext>
              </c:extLst>
            </c:dLbl>
            <c:dLbl>
              <c:idx val="4"/>
              <c:tx>
                <c:rich>
                  <a:bodyPr/>
                  <a:lstStyle/>
                  <a:p>
                    <a:fld id="{C447F110-503F-46AC-AB87-7A624D034280}" type="CATEGORYNAME">
                      <a:rPr lang="en-US" sz="900"/>
                      <a:pPr/>
                      <a:t>[CATEGORY NAME]</a:t>
                    </a:fld>
                    <a:r>
                      <a:rPr lang="en-US" sz="1200" baseline="0"/>
                      <a:t>
</a:t>
                    </a:r>
                  </a:p>
                </c:rich>
              </c:tx>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636A-4F14-95E1-7D1FF9CBEF97}"/>
                </c:ext>
              </c:extLst>
            </c:dLbl>
            <c:dLbl>
              <c:idx val="5"/>
              <c:layout>
                <c:manualLayout>
                  <c:x val="2.4571176632731357E-2"/>
                  <c:y val="0"/>
                </c:manualLayout>
              </c:layout>
              <c:tx>
                <c:rich>
                  <a:bodyPr/>
                  <a:lstStyle/>
                  <a:p>
                    <a:r>
                      <a:rPr lang="en-US" sz="900"/>
                      <a:t>Independent Study</a:t>
                    </a:r>
                    <a:r>
                      <a:rPr lang="en-US" sz="900" baseline="0"/>
                      <a:t>
</a:t>
                    </a:r>
                    <a:endParaRPr lang="en-US" sz="900"/>
                  </a:p>
                </c:rich>
              </c:tx>
              <c:dLblPos val="bestFit"/>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B-636A-4F14-95E1-7D1FF9CBEF97}"/>
                </c:ext>
              </c:extLst>
            </c:dLbl>
            <c:dLbl>
              <c:idx val="8"/>
              <c:layout>
                <c:manualLayout>
                  <c:x val="3.1250000000000002E-3"/>
                  <c:y val="-2.3437498558224745E-3"/>
                </c:manualLayout>
              </c:layout>
              <c:tx>
                <c:rich>
                  <a:bodyPr/>
                  <a:lstStyle/>
                  <a:p>
                    <a:fld id="{0EB7415D-56F7-45E4-ADF6-7A09481936AB}" type="CATEGORYNAME">
                      <a:rPr lang="en-US" sz="1200"/>
                      <a:pPr/>
                      <a:t>[CATEGORY NAME]</a:t>
                    </a:fld>
                    <a:r>
                      <a:rPr lang="en-US" sz="1200" baseline="0"/>
                      <a:t>
10%</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636A-4F14-95E1-7D1FF9CBEF97}"/>
                </c:ext>
              </c:extLst>
            </c:dLbl>
            <c:spPr>
              <a:noFill/>
              <a:ln>
                <a:noFill/>
              </a:ln>
              <a:effectLst/>
            </c:spPr>
            <c:txPr>
              <a:bodyPr rot="0" vert="horz"/>
              <a:lstStyle/>
              <a:p>
                <a:pPr>
                  <a:defRPr sz="900"/>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Sheet1!$A$2:$A$10</c:f>
              <c:strCache>
                <c:ptCount val="6"/>
                <c:pt idx="1">
                  <c:v>Taught Blocks</c:v>
                </c:pt>
                <c:pt idx="2">
                  <c:v>Work Based Projects / Practice Based Enquiry</c:v>
                </c:pt>
                <c:pt idx="3">
                  <c:v>NTU NOW Activities </c:v>
                </c:pt>
                <c:pt idx="4">
                  <c:v>e-Portfolio Development</c:v>
                </c:pt>
                <c:pt idx="5">
                  <c:v>Indpendent Study</c:v>
                </c:pt>
              </c:strCache>
            </c:strRef>
          </c:cat>
          <c:val>
            <c:numRef>
              <c:f>Sheet1!$B$2:$B$10</c:f>
              <c:numCache>
                <c:formatCode>0%</c:formatCode>
                <c:ptCount val="9"/>
                <c:pt idx="1">
                  <c:v>0.3</c:v>
                </c:pt>
                <c:pt idx="2">
                  <c:v>0.2</c:v>
                </c:pt>
                <c:pt idx="3">
                  <c:v>0.1</c:v>
                </c:pt>
                <c:pt idx="4">
                  <c:v>0.2</c:v>
                </c:pt>
                <c:pt idx="5">
                  <c:v>0.2</c:v>
                </c:pt>
              </c:numCache>
            </c:numRef>
          </c:val>
          <c:extLst>
            <c:ext xmlns:c16="http://schemas.microsoft.com/office/drawing/2014/chart" uri="{C3380CC4-5D6E-409C-BE32-E72D297353CC}">
              <c16:uniqueId val="{00000016-636A-4F14-95E1-7D1FF9CBEF97}"/>
            </c:ext>
          </c:extLst>
        </c:ser>
        <c:dLbls>
          <c:dLblPos val="outEnd"/>
          <c:showLegendKey val="0"/>
          <c:showVal val="0"/>
          <c:showCatName val="0"/>
          <c:showSerName val="0"/>
          <c:showPercent val="1"/>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solidFill>
            <a:schemeClr val="accent4">
              <a:lumMod val="50000"/>
            </a:schemeClr>
          </a:solidFill>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181D7C-81F1-BA48-B0CF-02C398C91972}" type="datetimeFigureOut">
              <a:rPr lang="en-US" smtClean="0"/>
              <a:t>11/18/2021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F88987-9C11-FC43-B2CE-3A9A6A29209B}" type="slidenum">
              <a:rPr lang="en-US" smtClean="0"/>
              <a:t>‹#›</a:t>
            </a:fld>
            <a:endParaRPr lang="en-US"/>
          </a:p>
        </p:txBody>
      </p:sp>
    </p:spTree>
    <p:extLst>
      <p:ext uri="{BB962C8B-B14F-4D97-AF65-F5344CB8AC3E}">
        <p14:creationId xmlns:p14="http://schemas.microsoft.com/office/powerpoint/2010/main" val="1950018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5</a:t>
            </a:fld>
            <a:endParaRPr lang="en-US"/>
          </a:p>
        </p:txBody>
      </p:sp>
    </p:spTree>
    <p:extLst>
      <p:ext uri="{BB962C8B-B14F-4D97-AF65-F5344CB8AC3E}">
        <p14:creationId xmlns:p14="http://schemas.microsoft.com/office/powerpoint/2010/main" val="1706903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Yes </a:t>
            </a:r>
          </a:p>
        </p:txBody>
      </p:sp>
      <p:sp>
        <p:nvSpPr>
          <p:cNvPr id="4" name="Slide Number Placeholder 3"/>
          <p:cNvSpPr>
            <a:spLocks noGrp="1"/>
          </p:cNvSpPr>
          <p:nvPr>
            <p:ph type="sldNum" sz="quarter" idx="5"/>
          </p:nvPr>
        </p:nvSpPr>
        <p:spPr/>
        <p:txBody>
          <a:bodyPr/>
          <a:lstStyle/>
          <a:p>
            <a:fld id="{D7F88987-9C11-FC43-B2CE-3A9A6A29209B}" type="slidenum">
              <a:rPr lang="en-US" smtClean="0"/>
              <a:t>18</a:t>
            </a:fld>
            <a:endParaRPr lang="en-US"/>
          </a:p>
        </p:txBody>
      </p:sp>
    </p:spTree>
    <p:extLst>
      <p:ext uri="{BB962C8B-B14F-4D97-AF65-F5344CB8AC3E}">
        <p14:creationId xmlns:p14="http://schemas.microsoft.com/office/powerpoint/2010/main" val="3078780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Yes</a:t>
            </a:r>
          </a:p>
        </p:txBody>
      </p:sp>
      <p:sp>
        <p:nvSpPr>
          <p:cNvPr id="4" name="Slide Number Placeholder 3"/>
          <p:cNvSpPr>
            <a:spLocks noGrp="1"/>
          </p:cNvSpPr>
          <p:nvPr>
            <p:ph type="sldNum" sz="quarter" idx="5"/>
          </p:nvPr>
        </p:nvSpPr>
        <p:spPr/>
        <p:txBody>
          <a:bodyPr/>
          <a:lstStyle/>
          <a:p>
            <a:fld id="{D7F88987-9C11-FC43-B2CE-3A9A6A29209B}" type="slidenum">
              <a:rPr lang="en-US" smtClean="0"/>
              <a:t>19</a:t>
            </a:fld>
            <a:endParaRPr lang="en-US"/>
          </a:p>
        </p:txBody>
      </p:sp>
    </p:spTree>
    <p:extLst>
      <p:ext uri="{BB962C8B-B14F-4D97-AF65-F5344CB8AC3E}">
        <p14:creationId xmlns:p14="http://schemas.microsoft.com/office/powerpoint/2010/main" val="262468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Only reflection could be counted – if it helps with further development</a:t>
            </a:r>
          </a:p>
        </p:txBody>
      </p:sp>
      <p:sp>
        <p:nvSpPr>
          <p:cNvPr id="4" name="Slide Number Placeholder 3"/>
          <p:cNvSpPr>
            <a:spLocks noGrp="1"/>
          </p:cNvSpPr>
          <p:nvPr>
            <p:ph type="sldNum" sz="quarter" idx="5"/>
          </p:nvPr>
        </p:nvSpPr>
        <p:spPr/>
        <p:txBody>
          <a:bodyPr/>
          <a:lstStyle/>
          <a:p>
            <a:fld id="{D7F88987-9C11-FC43-B2CE-3A9A6A29209B}" type="slidenum">
              <a:rPr lang="en-US" smtClean="0"/>
              <a:t>20</a:t>
            </a:fld>
            <a:endParaRPr lang="en-US"/>
          </a:p>
        </p:txBody>
      </p:sp>
    </p:spTree>
    <p:extLst>
      <p:ext uri="{BB962C8B-B14F-4D97-AF65-F5344CB8AC3E}">
        <p14:creationId xmlns:p14="http://schemas.microsoft.com/office/powerpoint/2010/main" val="872309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 – unless they are new skills being learnt, </a:t>
            </a:r>
            <a:r>
              <a:rPr lang="en-US" dirty="0" err="1">
                <a:cs typeface="Calibri"/>
              </a:rPr>
              <a:t>eg</a:t>
            </a:r>
            <a:r>
              <a:rPr lang="en-US" dirty="0">
                <a:cs typeface="Calibri"/>
              </a:rPr>
              <a:t> type of grant not </a:t>
            </a:r>
            <a:r>
              <a:rPr lang="en-US">
                <a:cs typeface="Calibri"/>
              </a:rPr>
              <a:t>written before</a:t>
            </a:r>
          </a:p>
        </p:txBody>
      </p:sp>
      <p:sp>
        <p:nvSpPr>
          <p:cNvPr id="4" name="Slide Number Placeholder 3"/>
          <p:cNvSpPr>
            <a:spLocks noGrp="1"/>
          </p:cNvSpPr>
          <p:nvPr>
            <p:ph type="sldNum" sz="quarter" idx="5"/>
          </p:nvPr>
        </p:nvSpPr>
        <p:spPr/>
        <p:txBody>
          <a:bodyPr/>
          <a:lstStyle/>
          <a:p>
            <a:fld id="{D7F88987-9C11-FC43-B2CE-3A9A6A29209B}" type="slidenum">
              <a:rPr lang="en-US" smtClean="0"/>
              <a:t>21</a:t>
            </a:fld>
            <a:endParaRPr lang="en-US"/>
          </a:p>
        </p:txBody>
      </p:sp>
    </p:spTree>
    <p:extLst>
      <p:ext uri="{BB962C8B-B14F-4D97-AF65-F5344CB8AC3E}">
        <p14:creationId xmlns:p14="http://schemas.microsoft.com/office/powerpoint/2010/main" val="706014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Yes – if during work hours</a:t>
            </a:r>
          </a:p>
        </p:txBody>
      </p:sp>
      <p:sp>
        <p:nvSpPr>
          <p:cNvPr id="4" name="Slide Number Placeholder 3"/>
          <p:cNvSpPr>
            <a:spLocks noGrp="1"/>
          </p:cNvSpPr>
          <p:nvPr>
            <p:ph type="sldNum" sz="quarter" idx="5"/>
          </p:nvPr>
        </p:nvSpPr>
        <p:spPr/>
        <p:txBody>
          <a:bodyPr/>
          <a:lstStyle/>
          <a:p>
            <a:fld id="{D7F88987-9C11-FC43-B2CE-3A9A6A29209B}" type="slidenum">
              <a:rPr lang="en-US" smtClean="0"/>
              <a:t>22</a:t>
            </a:fld>
            <a:endParaRPr lang="en-US"/>
          </a:p>
        </p:txBody>
      </p:sp>
    </p:spTree>
    <p:extLst>
      <p:ext uri="{BB962C8B-B14F-4D97-AF65-F5344CB8AC3E}">
        <p14:creationId xmlns:p14="http://schemas.microsoft.com/office/powerpoint/2010/main" val="4040494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6</a:t>
            </a:fld>
            <a:endParaRPr lang="en-US"/>
          </a:p>
        </p:txBody>
      </p:sp>
    </p:spTree>
    <p:extLst>
      <p:ext uri="{BB962C8B-B14F-4D97-AF65-F5344CB8AC3E}">
        <p14:creationId xmlns:p14="http://schemas.microsoft.com/office/powerpoint/2010/main" val="147822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7</a:t>
            </a:fld>
            <a:endParaRPr lang="en-US"/>
          </a:p>
        </p:txBody>
      </p:sp>
    </p:spTree>
    <p:extLst>
      <p:ext uri="{BB962C8B-B14F-4D97-AF65-F5344CB8AC3E}">
        <p14:creationId xmlns:p14="http://schemas.microsoft.com/office/powerpoint/2010/main" val="3152409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8</a:t>
            </a:fld>
            <a:endParaRPr lang="en-US"/>
          </a:p>
        </p:txBody>
      </p:sp>
    </p:spTree>
    <p:extLst>
      <p:ext uri="{BB962C8B-B14F-4D97-AF65-F5344CB8AC3E}">
        <p14:creationId xmlns:p14="http://schemas.microsoft.com/office/powerpoint/2010/main" val="1722490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9</a:t>
            </a:fld>
            <a:endParaRPr lang="en-US"/>
          </a:p>
        </p:txBody>
      </p:sp>
    </p:spTree>
    <p:extLst>
      <p:ext uri="{BB962C8B-B14F-4D97-AF65-F5344CB8AC3E}">
        <p14:creationId xmlns:p14="http://schemas.microsoft.com/office/powerpoint/2010/main" val="656660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12</a:t>
            </a:fld>
            <a:endParaRPr lang="en-US"/>
          </a:p>
        </p:txBody>
      </p:sp>
    </p:spTree>
    <p:extLst>
      <p:ext uri="{BB962C8B-B14F-4D97-AF65-F5344CB8AC3E}">
        <p14:creationId xmlns:p14="http://schemas.microsoft.com/office/powerpoint/2010/main" val="909679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13</a:t>
            </a:fld>
            <a:endParaRPr lang="en-US"/>
          </a:p>
        </p:txBody>
      </p:sp>
    </p:spTree>
    <p:extLst>
      <p:ext uri="{BB962C8B-B14F-4D97-AF65-F5344CB8AC3E}">
        <p14:creationId xmlns:p14="http://schemas.microsoft.com/office/powerpoint/2010/main" val="2019353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16</a:t>
            </a:fld>
            <a:endParaRPr lang="en-US"/>
          </a:p>
        </p:txBody>
      </p:sp>
    </p:spTree>
    <p:extLst>
      <p:ext uri="{BB962C8B-B14F-4D97-AF65-F5344CB8AC3E}">
        <p14:creationId xmlns:p14="http://schemas.microsoft.com/office/powerpoint/2010/main" val="3798244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Yes </a:t>
            </a:r>
          </a:p>
        </p:txBody>
      </p:sp>
      <p:sp>
        <p:nvSpPr>
          <p:cNvPr id="4" name="Slide Number Placeholder 3"/>
          <p:cNvSpPr>
            <a:spLocks noGrp="1"/>
          </p:cNvSpPr>
          <p:nvPr>
            <p:ph type="sldNum" sz="quarter" idx="5"/>
          </p:nvPr>
        </p:nvSpPr>
        <p:spPr/>
        <p:txBody>
          <a:bodyPr/>
          <a:lstStyle/>
          <a:p>
            <a:fld id="{D7F88987-9C11-FC43-B2CE-3A9A6A29209B}" type="slidenum">
              <a:rPr lang="en-US" smtClean="0"/>
              <a:t>17</a:t>
            </a:fld>
            <a:endParaRPr lang="en-US"/>
          </a:p>
        </p:txBody>
      </p:sp>
    </p:spTree>
    <p:extLst>
      <p:ext uri="{BB962C8B-B14F-4D97-AF65-F5344CB8AC3E}">
        <p14:creationId xmlns:p14="http://schemas.microsoft.com/office/powerpoint/2010/main" val="6406022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rgbClr val="E6005B"/>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4" y="4015578"/>
            <a:ext cx="11306174"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99B026E5-3198-8D4C-956B-0E8532CD5782}"/>
              </a:ext>
            </a:extLst>
          </p:cNvPr>
          <p:cNvPicPr>
            <a:picLocks noChangeAspect="1"/>
          </p:cNvPicPr>
          <p:nvPr userDrawn="1"/>
        </p:nvPicPr>
        <p:blipFill>
          <a:blip r:embed="rId2"/>
          <a:stretch>
            <a:fillRect/>
          </a:stretch>
        </p:blipFill>
        <p:spPr>
          <a:xfrm>
            <a:off x="442913" y="800100"/>
            <a:ext cx="3427412" cy="1009958"/>
          </a:xfrm>
          <a:prstGeom prst="rect">
            <a:avLst/>
          </a:prstGeom>
        </p:spPr>
      </p:pic>
      <p:sp>
        <p:nvSpPr>
          <p:cNvPr id="13" name="Date Placeholder 3">
            <a:extLst>
              <a:ext uri="{FF2B5EF4-FFF2-40B4-BE49-F238E27FC236}">
                <a16:creationId xmlns:a16="http://schemas.microsoft.com/office/drawing/2014/main" id="{8B58F904-7080-FE43-A777-0CCCA7DE6BAB}"/>
              </a:ext>
            </a:extLst>
          </p:cNvPr>
          <p:cNvSpPr>
            <a:spLocks noGrp="1"/>
          </p:cNvSpPr>
          <p:nvPr>
            <p:ph type="dt" sz="half" idx="10"/>
          </p:nvPr>
        </p:nvSpPr>
        <p:spPr>
          <a:xfrm>
            <a:off x="6275386" y="6057900"/>
            <a:ext cx="5473701" cy="358774"/>
          </a:xfrm>
          <a:prstGeom prst="rect">
            <a:avLst/>
          </a:prstGeom>
        </p:spPr>
        <p:txBody>
          <a:bodyPr lIns="0" tIns="0" rIns="0" bIns="0" anchor="b" anchorCtr="0"/>
          <a:lstStyle>
            <a:lvl1pPr algn="r">
              <a:defRPr>
                <a:solidFill>
                  <a:schemeClr val="tx1"/>
                </a:solidFill>
                <a:latin typeface="Arial" panose="020B0604020202020204" pitchFamily="34" charset="0"/>
                <a:cs typeface="Arial" panose="020B0604020202020204" pitchFamily="34" charset="0"/>
              </a:defRPr>
            </a:lvl1pPr>
          </a:lstStyle>
          <a:p>
            <a:fld id="{197342E9-89D0-D246-B0E5-635614E13D75}" type="datetime1">
              <a:rPr lang="en-GB" smtClean="0"/>
              <a:pPr/>
              <a:t>18/11/2021</a:t>
            </a:fld>
            <a:endParaRPr lang="en-US"/>
          </a:p>
        </p:txBody>
      </p:sp>
    </p:spTree>
    <p:extLst>
      <p:ext uri="{BB962C8B-B14F-4D97-AF65-F5344CB8AC3E}">
        <p14:creationId xmlns:p14="http://schemas.microsoft.com/office/powerpoint/2010/main" val="14456444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Unsymetric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74168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Picture 8">
            <a:extLst>
              <a:ext uri="{FF2B5EF4-FFF2-40B4-BE49-F238E27FC236}">
                <a16:creationId xmlns:a16="http://schemas.microsoft.com/office/drawing/2014/main" id="{66D5397D-FD76-2E4F-8BFA-B5599B1CF4C8}"/>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07B00AC3-9B1E-2E4B-BC7B-406D8A38D125}"/>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4" name="Title 1">
            <a:extLst>
              <a:ext uri="{FF2B5EF4-FFF2-40B4-BE49-F238E27FC236}">
                <a16:creationId xmlns:a16="http://schemas.microsoft.com/office/drawing/2014/main" id="{FB21EC89-DA5A-2B4B-B94A-FD5D13BA4A1F}"/>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5" name="Rectangle 14">
            <a:extLst>
              <a:ext uri="{FF2B5EF4-FFF2-40B4-BE49-F238E27FC236}">
                <a16:creationId xmlns:a16="http://schemas.microsoft.com/office/drawing/2014/main" id="{25FEA125-D139-1A4D-A206-2BABBEE26DC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4871E7-C776-E845-B38B-91971ED5353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9783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Unsymetrical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3" y="2813048"/>
            <a:ext cx="3529012" cy="288448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1989138"/>
            <a:ext cx="74168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Picture 7">
            <a:extLst>
              <a:ext uri="{FF2B5EF4-FFF2-40B4-BE49-F238E27FC236}">
                <a16:creationId xmlns:a16="http://schemas.microsoft.com/office/drawing/2014/main" id="{375C663E-9DDC-5B49-A342-3EE51697074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5" name="Text Placeholder 11">
            <a:extLst>
              <a:ext uri="{FF2B5EF4-FFF2-40B4-BE49-F238E27FC236}">
                <a16:creationId xmlns:a16="http://schemas.microsoft.com/office/drawing/2014/main" id="{B5743288-93C1-B747-B6D2-E62ECB66A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6" name="Title 1">
            <a:extLst>
              <a:ext uri="{FF2B5EF4-FFF2-40B4-BE49-F238E27FC236}">
                <a16:creationId xmlns:a16="http://schemas.microsoft.com/office/drawing/2014/main" id="{62BBD38C-D5E6-E14C-82D7-CDA28865EBF1}"/>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7" name="Text Placeholder 2">
            <a:extLst>
              <a:ext uri="{FF2B5EF4-FFF2-40B4-BE49-F238E27FC236}">
                <a16:creationId xmlns:a16="http://schemas.microsoft.com/office/drawing/2014/main" id="{14952491-1CB4-104F-95DC-3C7A95C113BA}"/>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Rectangle 10">
            <a:extLst>
              <a:ext uri="{FF2B5EF4-FFF2-40B4-BE49-F238E27FC236}">
                <a16:creationId xmlns:a16="http://schemas.microsoft.com/office/drawing/2014/main" id="{8DE6B900-0CAE-6B4C-B741-178AD460BD32}"/>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A1B2DE-F07F-8147-AD48-234D917280D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937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ontent Placeholder 2">
            <a:extLst>
              <a:ext uri="{FF2B5EF4-FFF2-40B4-BE49-F238E27FC236}">
                <a16:creationId xmlns:a16="http://schemas.microsoft.com/office/drawing/2014/main" id="{A2572A3E-7061-AE46-B81E-7EEEF4B2F2AD}"/>
              </a:ext>
            </a:extLst>
          </p:cNvPr>
          <p:cNvSpPr>
            <a:spLocks noGrp="1"/>
          </p:cNvSpPr>
          <p:nvPr>
            <p:ph idx="13"/>
          </p:nvPr>
        </p:nvSpPr>
        <p:spPr>
          <a:xfrm>
            <a:off x="8221664" y="1989138"/>
            <a:ext cx="352742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3F5E1427-DD3F-9240-BD4A-0CC21218DF6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DC3E782-E2DF-224A-8EC7-F432750D9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5" name="Title 1">
            <a:extLst>
              <a:ext uri="{FF2B5EF4-FFF2-40B4-BE49-F238E27FC236}">
                <a16:creationId xmlns:a16="http://schemas.microsoft.com/office/drawing/2014/main" id="{1C9432BC-F7ED-AD44-955D-1B98B2278695}"/>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6" name="Rectangle 15">
            <a:extLst>
              <a:ext uri="{FF2B5EF4-FFF2-40B4-BE49-F238E27FC236}">
                <a16:creationId xmlns:a16="http://schemas.microsoft.com/office/drawing/2014/main" id="{D618504C-E8A7-EA43-8DA0-0CE9310D674A}"/>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BB3217-4ECB-9C4E-B129-4CD1A7606E4D}"/>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8210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2" y="2813048"/>
            <a:ext cx="3529013" cy="288449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ADD979E-7EEF-5D4A-8AC3-74C6CE848442}"/>
              </a:ext>
            </a:extLst>
          </p:cNvPr>
          <p:cNvSpPr>
            <a:spLocks noGrp="1"/>
          </p:cNvSpPr>
          <p:nvPr>
            <p:ph type="body" sz="quarter" idx="3"/>
          </p:nvPr>
        </p:nvSpPr>
        <p:spPr>
          <a:xfrm>
            <a:off x="8220075"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2813047"/>
            <a:ext cx="3527425" cy="288449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ontent Placeholder 5">
            <a:extLst>
              <a:ext uri="{FF2B5EF4-FFF2-40B4-BE49-F238E27FC236}">
                <a16:creationId xmlns:a16="http://schemas.microsoft.com/office/drawing/2014/main" id="{C43422A0-145A-7943-95AD-B9C948D26B2D}"/>
              </a:ext>
            </a:extLst>
          </p:cNvPr>
          <p:cNvSpPr>
            <a:spLocks noGrp="1"/>
          </p:cNvSpPr>
          <p:nvPr>
            <p:ph sz="quarter" idx="10"/>
          </p:nvPr>
        </p:nvSpPr>
        <p:spPr>
          <a:xfrm>
            <a:off x="8220076" y="2813046"/>
            <a:ext cx="3529012" cy="2884491"/>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4" name="Picture 13">
            <a:extLst>
              <a:ext uri="{FF2B5EF4-FFF2-40B4-BE49-F238E27FC236}">
                <a16:creationId xmlns:a16="http://schemas.microsoft.com/office/drawing/2014/main" id="{CE2A91DF-79A7-914F-947D-CF72742487D7}"/>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8" name="Text Placeholder 11">
            <a:extLst>
              <a:ext uri="{FF2B5EF4-FFF2-40B4-BE49-F238E27FC236}">
                <a16:creationId xmlns:a16="http://schemas.microsoft.com/office/drawing/2014/main" id="{EF264802-11B4-5941-991C-96BAD56284C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9" name="Title 1">
            <a:extLst>
              <a:ext uri="{FF2B5EF4-FFF2-40B4-BE49-F238E27FC236}">
                <a16:creationId xmlns:a16="http://schemas.microsoft.com/office/drawing/2014/main" id="{AC1D1754-6A16-0A4B-9E06-5B285B1354A6}"/>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20" name="Text Placeholder 2">
            <a:extLst>
              <a:ext uri="{FF2B5EF4-FFF2-40B4-BE49-F238E27FC236}">
                <a16:creationId xmlns:a16="http://schemas.microsoft.com/office/drawing/2014/main" id="{760B23AA-B159-A04B-A49B-76835B62994D}"/>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1" name="Text Placeholder 2">
            <a:extLst>
              <a:ext uri="{FF2B5EF4-FFF2-40B4-BE49-F238E27FC236}">
                <a16:creationId xmlns:a16="http://schemas.microsoft.com/office/drawing/2014/main" id="{EF568595-A127-5846-A037-D0819A0252E6}"/>
              </a:ext>
            </a:extLst>
          </p:cNvPr>
          <p:cNvSpPr>
            <a:spLocks noGrp="1"/>
          </p:cNvSpPr>
          <p:nvPr>
            <p:ph type="body" idx="13"/>
          </p:nvPr>
        </p:nvSpPr>
        <p:spPr>
          <a:xfrm>
            <a:off x="4332288"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2" name="Rectangle 21">
            <a:extLst>
              <a:ext uri="{FF2B5EF4-FFF2-40B4-BE49-F238E27FC236}">
                <a16:creationId xmlns:a16="http://schemas.microsoft.com/office/drawing/2014/main" id="{EAD682C8-053C-4942-93C0-CDCB02169B50}"/>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2EA856-078C-B74C-87C6-AC58462CB29C}"/>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5327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1855C3A-3FE6-774C-8B42-DE78E4C581E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20" name="Text Placeholder 11">
            <a:extLst>
              <a:ext uri="{FF2B5EF4-FFF2-40B4-BE49-F238E27FC236}">
                <a16:creationId xmlns:a16="http://schemas.microsoft.com/office/drawing/2014/main" id="{3EFCAB50-6370-994D-BF7A-C505E83CFC1D}"/>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23" name="Title 1">
            <a:extLst>
              <a:ext uri="{FF2B5EF4-FFF2-40B4-BE49-F238E27FC236}">
                <a16:creationId xmlns:a16="http://schemas.microsoft.com/office/drawing/2014/main" id="{B048F09A-B384-8C49-9343-9C78BE372438}"/>
              </a:ext>
            </a:extLst>
          </p:cNvPr>
          <p:cNvSpPr>
            <a:spLocks noGrp="1"/>
          </p:cNvSpPr>
          <p:nvPr>
            <p:ph type="ctrTitle"/>
          </p:nvPr>
        </p:nvSpPr>
        <p:spPr>
          <a:xfrm>
            <a:off x="1406632" y="1989138"/>
            <a:ext cx="9378733" cy="2372252"/>
          </a:xfrm>
          <a:prstGeom prst="rect">
            <a:avLst/>
          </a:prstGeom>
        </p:spPr>
        <p:txBody>
          <a:bodyPr lIns="0" rIns="90000" anchor="ctr" anchorCtr="0">
            <a:normAutofit/>
          </a:bodyPr>
          <a:lstStyle>
            <a:lvl1pPr algn="l">
              <a:defRPr sz="4500" b="1">
                <a:solidFill>
                  <a:srgbClr val="E6005B"/>
                </a:solidFill>
              </a:defRPr>
            </a:lvl1pPr>
          </a:lstStyle>
          <a:p>
            <a:r>
              <a:rPr lang="en-GB"/>
              <a:t>Click to edit Master title style</a:t>
            </a:r>
            <a:endParaRPr lang="en-US"/>
          </a:p>
        </p:txBody>
      </p:sp>
      <p:sp>
        <p:nvSpPr>
          <p:cNvPr id="24" name="Subtitle 2">
            <a:extLst>
              <a:ext uri="{FF2B5EF4-FFF2-40B4-BE49-F238E27FC236}">
                <a16:creationId xmlns:a16="http://schemas.microsoft.com/office/drawing/2014/main" id="{338F5E73-6BFD-7748-BFD6-93FCF46A77EB}"/>
              </a:ext>
            </a:extLst>
          </p:cNvPr>
          <p:cNvSpPr>
            <a:spLocks noGrp="1"/>
          </p:cNvSpPr>
          <p:nvPr>
            <p:ph type="subTitle" idx="1"/>
          </p:nvPr>
        </p:nvSpPr>
        <p:spPr>
          <a:xfrm>
            <a:off x="1406632" y="4542366"/>
            <a:ext cx="9378733" cy="1155172"/>
          </a:xfrm>
          <a:prstGeom prst="rect">
            <a:avLst/>
          </a:prstGeom>
        </p:spPr>
        <p:txBody>
          <a:bodyPr lIns="0" anchor="ctr" anchorCtr="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3" name="Picture 2">
            <a:extLst>
              <a:ext uri="{FF2B5EF4-FFF2-40B4-BE49-F238E27FC236}">
                <a16:creationId xmlns:a16="http://schemas.microsoft.com/office/drawing/2014/main" id="{A3650F2B-C9D3-F54A-91EC-BEDF952B03AE}"/>
              </a:ext>
            </a:extLst>
          </p:cNvPr>
          <p:cNvPicPr>
            <a:picLocks noChangeAspect="1"/>
          </p:cNvPicPr>
          <p:nvPr userDrawn="1"/>
        </p:nvPicPr>
        <p:blipFill>
          <a:blip r:embed="rId3"/>
          <a:stretch>
            <a:fillRect/>
          </a:stretch>
        </p:blipFill>
        <p:spPr>
          <a:xfrm>
            <a:off x="442913" y="1010601"/>
            <a:ext cx="963720" cy="797561"/>
          </a:xfrm>
          <a:prstGeom prst="rect">
            <a:avLst/>
          </a:prstGeom>
        </p:spPr>
      </p:pic>
      <p:pic>
        <p:nvPicPr>
          <p:cNvPr id="26" name="Picture 25">
            <a:extLst>
              <a:ext uri="{FF2B5EF4-FFF2-40B4-BE49-F238E27FC236}">
                <a16:creationId xmlns:a16="http://schemas.microsoft.com/office/drawing/2014/main" id="{6AAD6DD1-3573-E54F-8768-B0CFC8AFB67A}"/>
              </a:ext>
            </a:extLst>
          </p:cNvPr>
          <p:cNvPicPr>
            <a:picLocks noChangeAspect="1"/>
          </p:cNvPicPr>
          <p:nvPr userDrawn="1"/>
        </p:nvPicPr>
        <p:blipFill>
          <a:blip r:embed="rId3"/>
          <a:stretch>
            <a:fillRect/>
          </a:stretch>
        </p:blipFill>
        <p:spPr>
          <a:xfrm rot="10800000">
            <a:off x="10785366" y="4899977"/>
            <a:ext cx="963720" cy="797561"/>
          </a:xfrm>
          <a:prstGeom prst="rect">
            <a:avLst/>
          </a:prstGeom>
        </p:spPr>
      </p:pic>
      <p:sp>
        <p:nvSpPr>
          <p:cNvPr id="11" name="Rectangle 10">
            <a:extLst>
              <a:ext uri="{FF2B5EF4-FFF2-40B4-BE49-F238E27FC236}">
                <a16:creationId xmlns:a16="http://schemas.microsoft.com/office/drawing/2014/main" id="{694A2B9C-4747-EB44-AD6F-78827347139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E4C44A-5626-1B42-B24C-44A8F39FB460}"/>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8120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tle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B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5" cy="1848949"/>
          </a:xfrm>
          <a:prstGeom prst="rect">
            <a:avLst/>
          </a:prstGeom>
        </p:spPr>
        <p:txBody>
          <a:bodyPr lIns="0" rIns="90000" anchor="b"/>
          <a:lstStyle>
            <a:lvl1pPr algn="l">
              <a:defRPr sz="6000" b="1">
                <a:solidFill>
                  <a:srgbClr val="F07D00"/>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2" name="Picture 11">
            <a:extLst>
              <a:ext uri="{FF2B5EF4-FFF2-40B4-BE49-F238E27FC236}">
                <a16:creationId xmlns:a16="http://schemas.microsoft.com/office/drawing/2014/main" id="{2EC1597D-B745-8C47-9BCA-19CC45F98067}"/>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946D80A-BB91-1241-848B-6B912282049B}"/>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DB81DC7A-6B12-7D4A-B479-9DCA38495772}"/>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a:t>Click to edit Master text styles</a:t>
            </a:r>
          </a:p>
        </p:txBody>
      </p:sp>
    </p:spTree>
    <p:extLst>
      <p:ext uri="{BB962C8B-B14F-4D97-AF65-F5344CB8AC3E}">
        <p14:creationId xmlns:p14="http://schemas.microsoft.com/office/powerpoint/2010/main" val="3710472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tle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CE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12688"/>
            <a:ext cx="11306173" cy="1825399"/>
          </a:xfrm>
          <a:prstGeom prst="rect">
            <a:avLst/>
          </a:prstGeom>
        </p:spPr>
        <p:txBody>
          <a:bodyPr lIns="0" rIns="90000" anchor="b"/>
          <a:lstStyle>
            <a:lvl1pPr algn="l">
              <a:defRPr sz="6000" b="1">
                <a:solidFill>
                  <a:srgbClr val="00A6E2"/>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65D9431-5C22-DF40-B12F-3B430B2D2AE1}"/>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9" name="Rectangle 8">
            <a:extLst>
              <a:ext uri="{FF2B5EF4-FFF2-40B4-BE49-F238E27FC236}">
                <a16:creationId xmlns:a16="http://schemas.microsoft.com/office/drawing/2014/main" id="{397678BD-869E-C64D-BBB5-DB38A6A8CF00}"/>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EFAD923B-E667-FD45-B41A-12791D221D10}"/>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a:t>Click to edit Master text styles</a:t>
            </a:r>
          </a:p>
        </p:txBody>
      </p:sp>
    </p:spTree>
    <p:extLst>
      <p:ext uri="{BB962C8B-B14F-4D97-AF65-F5344CB8AC3E}">
        <p14:creationId xmlns:p14="http://schemas.microsoft.com/office/powerpoint/2010/main" val="1549078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rmal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005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1"/>
            <a:ext cx="12192000" cy="4526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0B24E7D-7F6A-0541-9FC9-D284AAA24340}"/>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6" name="Rectangle 15">
            <a:extLst>
              <a:ext uri="{FF2B5EF4-FFF2-40B4-BE49-F238E27FC236}">
                <a16:creationId xmlns:a16="http://schemas.microsoft.com/office/drawing/2014/main" id="{81441CAE-3F74-A749-B92B-BA7301BD3CC4}"/>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7" name="Text Placeholder 11">
            <a:extLst>
              <a:ext uri="{FF2B5EF4-FFF2-40B4-BE49-F238E27FC236}">
                <a16:creationId xmlns:a16="http://schemas.microsoft.com/office/drawing/2014/main" id="{3986C3D8-75F2-AF4D-852E-617DA34AB6C7}"/>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a:t>Click to edit Master text styles</a:t>
            </a:r>
          </a:p>
        </p:txBody>
      </p:sp>
    </p:spTree>
    <p:extLst>
      <p:ext uri="{BB962C8B-B14F-4D97-AF65-F5344CB8AC3E}">
        <p14:creationId xmlns:p14="http://schemas.microsoft.com/office/powerpoint/2010/main" val="1561024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rmal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01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Rectangle 10">
            <a:extLst>
              <a:ext uri="{FF2B5EF4-FFF2-40B4-BE49-F238E27FC236}">
                <a16:creationId xmlns:a16="http://schemas.microsoft.com/office/drawing/2014/main" id="{B669F709-E7C3-C149-A260-3C4BD44CD5DB}"/>
              </a:ext>
            </a:extLst>
          </p:cNvPr>
          <p:cNvSpPr/>
          <p:nvPr userDrawn="1"/>
        </p:nvSpPr>
        <p:spPr>
          <a:xfrm>
            <a:off x="0" y="1"/>
            <a:ext cx="12192000" cy="4526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49C6C068-799F-5647-86FD-975D93E27D3F}"/>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7" name="Rectangle 16">
            <a:extLst>
              <a:ext uri="{FF2B5EF4-FFF2-40B4-BE49-F238E27FC236}">
                <a16:creationId xmlns:a16="http://schemas.microsoft.com/office/drawing/2014/main" id="{A9635ED3-5E00-7F4E-9AE5-AF4B24A44CF5}"/>
              </a:ext>
            </a:extLst>
          </p:cNvPr>
          <p:cNvSpPr/>
          <p:nvPr userDrawn="1"/>
        </p:nvSpPr>
        <p:spPr>
          <a:xfrm>
            <a:off x="0" y="6742113"/>
            <a:ext cx="12191999" cy="125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8" name="Text Placeholder 11">
            <a:extLst>
              <a:ext uri="{FF2B5EF4-FFF2-40B4-BE49-F238E27FC236}">
                <a16:creationId xmlns:a16="http://schemas.microsoft.com/office/drawing/2014/main" id="{77A12D8D-2172-A24B-A568-26FC3B4B283B}"/>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017F"/>
                </a:solidFill>
              </a:defRPr>
            </a:lvl1pPr>
          </a:lstStyle>
          <a:p>
            <a:pPr lvl="0"/>
            <a:r>
              <a:rPr lang="en-GB"/>
              <a:t>Click to edit Master text styles</a:t>
            </a:r>
          </a:p>
        </p:txBody>
      </p:sp>
    </p:spTree>
    <p:extLst>
      <p:ext uri="{BB962C8B-B14F-4D97-AF65-F5344CB8AC3E}">
        <p14:creationId xmlns:p14="http://schemas.microsoft.com/office/powerpoint/2010/main" val="2342468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ld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3"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3D2627D-3696-4F4C-8BC6-79103D22C236}"/>
              </a:ext>
            </a:extLst>
          </p:cNvPr>
          <p:cNvSpPr/>
          <p:nvPr userDrawn="1"/>
        </p:nvSpPr>
        <p:spPr>
          <a:xfrm>
            <a:off x="0" y="1"/>
            <a:ext cx="12192000" cy="4526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5871FCE-6DA7-5549-92C6-554D5232A266}"/>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240039B7-FA62-F24C-BCFF-BA21679AD8B7}"/>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E8DC3CBE-2843-1642-BD7A-5C7A9BC16E2C}"/>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a:t>Click to edit Master text styles</a:t>
            </a:r>
          </a:p>
        </p:txBody>
      </p:sp>
    </p:spTree>
    <p:extLst>
      <p:ext uri="{BB962C8B-B14F-4D97-AF65-F5344CB8AC3E}">
        <p14:creationId xmlns:p14="http://schemas.microsoft.com/office/powerpoint/2010/main" val="3261654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E6005B"/>
              </a:solidFill>
            </a:endParaRPr>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2" y="4015578"/>
            <a:ext cx="11306175"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4" name="Picture 3">
            <a:extLst>
              <a:ext uri="{FF2B5EF4-FFF2-40B4-BE49-F238E27FC236}">
                <a16:creationId xmlns:a16="http://schemas.microsoft.com/office/drawing/2014/main" id="{EE19FAFA-C3E1-0844-82DB-27D43E467A6B}"/>
              </a:ext>
            </a:extLst>
          </p:cNvPr>
          <p:cNvPicPr>
            <a:picLocks noChangeAspect="1"/>
          </p:cNvPicPr>
          <p:nvPr userDrawn="1"/>
        </p:nvPicPr>
        <p:blipFill>
          <a:blip r:embed="rId2"/>
          <a:stretch>
            <a:fillRect/>
          </a:stretch>
        </p:blipFill>
        <p:spPr>
          <a:xfrm>
            <a:off x="442913" y="800100"/>
            <a:ext cx="3427412" cy="1009958"/>
          </a:xfrm>
          <a:prstGeom prst="rect">
            <a:avLst/>
          </a:prstGeom>
        </p:spPr>
      </p:pic>
      <p:sp>
        <p:nvSpPr>
          <p:cNvPr id="15" name="Date Placeholder 3">
            <a:extLst>
              <a:ext uri="{FF2B5EF4-FFF2-40B4-BE49-F238E27FC236}">
                <a16:creationId xmlns:a16="http://schemas.microsoft.com/office/drawing/2014/main" id="{F86CB3D1-E135-FD4F-A056-483535DECE88}"/>
              </a:ext>
            </a:extLst>
          </p:cNvPr>
          <p:cNvSpPr>
            <a:spLocks noGrp="1"/>
          </p:cNvSpPr>
          <p:nvPr>
            <p:ph type="dt" sz="half" idx="10"/>
          </p:nvPr>
        </p:nvSpPr>
        <p:spPr>
          <a:xfrm>
            <a:off x="6275386" y="6057899"/>
            <a:ext cx="5473701" cy="358775"/>
          </a:xfrm>
          <a:prstGeom prst="rect">
            <a:avLst/>
          </a:prstGeom>
        </p:spPr>
        <p:txBody>
          <a:bodyPr lIns="0" tIns="0" rIns="0" bIns="0" anchor="b" anchorCtr="0"/>
          <a:lstStyle>
            <a:lvl1pPr algn="r">
              <a:defRPr>
                <a:solidFill>
                  <a:srgbClr val="9E043D"/>
                </a:solidFill>
                <a:latin typeface="Arial" panose="020B0604020202020204" pitchFamily="34" charset="0"/>
                <a:cs typeface="Arial" panose="020B0604020202020204" pitchFamily="34" charset="0"/>
              </a:defRPr>
            </a:lvl1pPr>
          </a:lstStyle>
          <a:p>
            <a:fld id="{197342E9-89D0-D246-B0E5-635614E13D75}" type="datetime1">
              <a:rPr lang="en-GB" smtClean="0"/>
              <a:pPr/>
              <a:t>18/11/2021</a:t>
            </a:fld>
            <a:endParaRPr lang="en-US"/>
          </a:p>
        </p:txBody>
      </p:sp>
    </p:spTree>
    <p:extLst>
      <p:ext uri="{BB962C8B-B14F-4D97-AF65-F5344CB8AC3E}">
        <p14:creationId xmlns:p14="http://schemas.microsoft.com/office/powerpoint/2010/main" val="334798671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ld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821E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66867788-B905-9E45-B992-B2C5D2894330}"/>
              </a:ext>
            </a:extLst>
          </p:cNvPr>
          <p:cNvSpPr/>
          <p:nvPr userDrawn="1"/>
        </p:nvSpPr>
        <p:spPr>
          <a:xfrm>
            <a:off x="0" y="1"/>
            <a:ext cx="12192000" cy="4526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6651983-37A2-2345-917B-4559D70F4392}"/>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89B5E4C-2015-A748-95FB-CF22799B0CD6}"/>
              </a:ext>
            </a:extLst>
          </p:cNvPr>
          <p:cNvSpPr/>
          <p:nvPr userDrawn="1"/>
        </p:nvSpPr>
        <p:spPr>
          <a:xfrm>
            <a:off x="0" y="6742113"/>
            <a:ext cx="12191999" cy="125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946CC34B-1499-F541-84B4-B09C59E3E203}"/>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821E69"/>
                </a:solidFill>
              </a:defRPr>
            </a:lvl1pPr>
          </a:lstStyle>
          <a:p>
            <a:pPr lvl="0"/>
            <a:r>
              <a:rPr lang="en-GB"/>
              <a:t>Click to edit Master text styles</a:t>
            </a:r>
          </a:p>
        </p:txBody>
      </p:sp>
    </p:spTree>
    <p:extLst>
      <p:ext uri="{BB962C8B-B14F-4D97-AF65-F5344CB8AC3E}">
        <p14:creationId xmlns:p14="http://schemas.microsoft.com/office/powerpoint/2010/main" val="1726836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sual Green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D9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D5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BF3AFFF2-502D-054E-B5DC-66A77A6B8A6E}"/>
              </a:ext>
            </a:extLst>
          </p:cNvPr>
          <p:cNvSpPr/>
          <p:nvPr userDrawn="1"/>
        </p:nvSpPr>
        <p:spPr>
          <a:xfrm>
            <a:off x="0" y="1"/>
            <a:ext cx="12192000" cy="4526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E73C732-A419-E840-970E-326B7FDD4684}"/>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84D91E44-21DE-A842-8B5E-6AD38E86E746}"/>
              </a:ext>
            </a:extLst>
          </p:cNvPr>
          <p:cNvSpPr/>
          <p:nvPr userDrawn="1"/>
        </p:nvSpPr>
        <p:spPr>
          <a:xfrm>
            <a:off x="0" y="6742113"/>
            <a:ext cx="12191999" cy="1259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69BF5122-5B53-AF4A-BB6D-678ABD2D40E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D533"/>
                </a:solidFill>
              </a:defRPr>
            </a:lvl1pPr>
          </a:lstStyle>
          <a:p>
            <a:pPr lvl="0"/>
            <a:r>
              <a:rPr lang="en-GB"/>
              <a:t>Click to edit Master text styles</a:t>
            </a:r>
          </a:p>
        </p:txBody>
      </p:sp>
    </p:spTree>
    <p:extLst>
      <p:ext uri="{BB962C8B-B14F-4D97-AF65-F5344CB8AC3E}">
        <p14:creationId xmlns:p14="http://schemas.microsoft.com/office/powerpoint/2010/main" val="2272601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B3F0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B3F07"/>
                </a:solidFill>
              </a:defRPr>
            </a:lvl1pPr>
          </a:lstStyle>
          <a:p>
            <a:pPr lvl="0"/>
            <a:r>
              <a:rPr lang="en-GB"/>
              <a:t>Click to edit Master text styles</a:t>
            </a:r>
          </a:p>
        </p:txBody>
      </p:sp>
    </p:spTree>
    <p:extLst>
      <p:ext uri="{BB962C8B-B14F-4D97-AF65-F5344CB8AC3E}">
        <p14:creationId xmlns:p14="http://schemas.microsoft.com/office/powerpoint/2010/main" val="24762473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Tree>
    <p:extLst>
      <p:ext uri="{BB962C8B-B14F-4D97-AF65-F5344CB8AC3E}">
        <p14:creationId xmlns:p14="http://schemas.microsoft.com/office/powerpoint/2010/main" val="33699656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EC6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Tree>
    <p:extLst>
      <p:ext uri="{BB962C8B-B14F-4D97-AF65-F5344CB8AC3E}">
        <p14:creationId xmlns:p14="http://schemas.microsoft.com/office/powerpoint/2010/main" val="4017957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F6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5B0A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5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5B0AC"/>
                </a:solidFill>
              </a:defRPr>
            </a:lvl1pPr>
          </a:lstStyle>
          <a:p>
            <a:pPr lvl="0"/>
            <a:r>
              <a:rPr lang="en-GB"/>
              <a:t>Click to edit Master text styles</a:t>
            </a:r>
          </a:p>
        </p:txBody>
      </p:sp>
    </p:spTree>
    <p:extLst>
      <p:ext uri="{BB962C8B-B14F-4D97-AF65-F5344CB8AC3E}">
        <p14:creationId xmlns:p14="http://schemas.microsoft.com/office/powerpoint/2010/main" val="8712040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B90F54-2FD9-B744-B972-C1D92C843C23}"/>
              </a:ext>
            </a:extLst>
          </p:cNvPr>
          <p:cNvSpPr/>
          <p:nvPr userDrawn="1"/>
        </p:nvSpPr>
        <p:spPr>
          <a:xfrm>
            <a:off x="1" y="431386"/>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04446B3-A205-CB44-8165-EDDF1073E3F0}"/>
              </a:ext>
            </a:extLst>
          </p:cNvPr>
          <p:cNvPicPr>
            <a:picLocks noChangeAspect="1"/>
          </p:cNvPicPr>
          <p:nvPr userDrawn="1"/>
        </p:nvPicPr>
        <p:blipFill>
          <a:blip r:embed="rId2"/>
          <a:stretch>
            <a:fillRect/>
          </a:stretch>
        </p:blipFill>
        <p:spPr>
          <a:xfrm>
            <a:off x="442913" y="800100"/>
            <a:ext cx="3427412" cy="1009958"/>
          </a:xfrm>
          <a:prstGeom prst="rect">
            <a:avLst/>
          </a:prstGeom>
        </p:spPr>
      </p:pic>
      <p:sp>
        <p:nvSpPr>
          <p:cNvPr id="6" name="TextBox 5">
            <a:extLst>
              <a:ext uri="{FF2B5EF4-FFF2-40B4-BE49-F238E27FC236}">
                <a16:creationId xmlns:a16="http://schemas.microsoft.com/office/drawing/2014/main" id="{7D96A658-0183-444F-91C4-2F380978AAE1}"/>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rgbClr val="E6005B"/>
                </a:solidFill>
              </a:rPr>
              <a:t>Thank you</a:t>
            </a:r>
          </a:p>
        </p:txBody>
      </p:sp>
    </p:spTree>
    <p:extLst>
      <p:ext uri="{BB962C8B-B14F-4D97-AF65-F5344CB8AC3E}">
        <p14:creationId xmlns:p14="http://schemas.microsoft.com/office/powerpoint/2010/main" val="16596295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esentation 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3252D-FA87-8946-98E6-F10F7EFB191B}"/>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E6005B"/>
              </a:solidFill>
            </a:endParaRPr>
          </a:p>
        </p:txBody>
      </p:sp>
      <p:pic>
        <p:nvPicPr>
          <p:cNvPr id="10" name="Picture 9">
            <a:extLst>
              <a:ext uri="{FF2B5EF4-FFF2-40B4-BE49-F238E27FC236}">
                <a16:creationId xmlns:a16="http://schemas.microsoft.com/office/drawing/2014/main" id="{146BD13E-6F12-BA45-881A-F273DAED034A}"/>
              </a:ext>
            </a:extLst>
          </p:cNvPr>
          <p:cNvPicPr>
            <a:picLocks noChangeAspect="1"/>
          </p:cNvPicPr>
          <p:nvPr userDrawn="1"/>
        </p:nvPicPr>
        <p:blipFill>
          <a:blip r:embed="rId2"/>
          <a:stretch>
            <a:fillRect/>
          </a:stretch>
        </p:blipFill>
        <p:spPr>
          <a:xfrm>
            <a:off x="442913" y="800100"/>
            <a:ext cx="3427412" cy="1009958"/>
          </a:xfrm>
          <a:prstGeom prst="rect">
            <a:avLst/>
          </a:prstGeom>
        </p:spPr>
      </p:pic>
      <p:sp>
        <p:nvSpPr>
          <p:cNvPr id="2" name="TextBox 1">
            <a:extLst>
              <a:ext uri="{FF2B5EF4-FFF2-40B4-BE49-F238E27FC236}">
                <a16:creationId xmlns:a16="http://schemas.microsoft.com/office/drawing/2014/main" id="{DEE1A0BD-8134-9B4A-AE3E-E7C0EECCD029}"/>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rgbClr val="9E043D"/>
                </a:solidFill>
              </a:rPr>
              <a:t>Thank you</a:t>
            </a:r>
          </a:p>
        </p:txBody>
      </p:sp>
    </p:spTree>
    <p:extLst>
      <p:ext uri="{BB962C8B-B14F-4D97-AF65-F5344CB8AC3E}">
        <p14:creationId xmlns:p14="http://schemas.microsoft.com/office/powerpoint/2010/main" val="2872454524"/>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818EEC-D27C-9844-8F9A-431793B5929C}"/>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FE3E8BC-7439-0742-A9FC-77BBB38EF7AF}"/>
              </a:ext>
            </a:extLst>
          </p:cNvPr>
          <p:cNvPicPr>
            <a:picLocks noChangeAspect="1"/>
          </p:cNvPicPr>
          <p:nvPr userDrawn="1"/>
        </p:nvPicPr>
        <p:blipFill>
          <a:blip r:embed="rId2"/>
          <a:stretch>
            <a:fillRect/>
          </a:stretch>
        </p:blipFill>
        <p:spPr>
          <a:xfrm>
            <a:off x="442913" y="800100"/>
            <a:ext cx="3427412" cy="1009958"/>
          </a:xfrm>
          <a:prstGeom prst="rect">
            <a:avLst/>
          </a:prstGeom>
        </p:spPr>
      </p:pic>
      <p:sp>
        <p:nvSpPr>
          <p:cNvPr id="9" name="TextBox 8">
            <a:extLst>
              <a:ext uri="{FF2B5EF4-FFF2-40B4-BE49-F238E27FC236}">
                <a16:creationId xmlns:a16="http://schemas.microsoft.com/office/drawing/2014/main" id="{C3E62ECB-71C5-2342-A1AF-B7DAA1E1B964}"/>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chemeClr val="bg1"/>
                </a:solidFill>
              </a:rPr>
              <a:t>Thank you</a:t>
            </a:r>
          </a:p>
        </p:txBody>
      </p:sp>
    </p:spTree>
    <p:extLst>
      <p:ext uri="{BB962C8B-B14F-4D97-AF65-F5344CB8AC3E}">
        <p14:creationId xmlns:p14="http://schemas.microsoft.com/office/powerpoint/2010/main" val="3439493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over">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3C6AD2-C991-4548-924C-6CC660667895}"/>
              </a:ext>
            </a:extLst>
          </p:cNvPr>
          <p:cNvSpPr/>
          <p:nvPr userDrawn="1"/>
        </p:nvSpPr>
        <p:spPr>
          <a:xfrm>
            <a:off x="0" y="4837454"/>
            <a:ext cx="12192000" cy="20247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Picture Placeholder 9">
            <a:extLst>
              <a:ext uri="{FF2B5EF4-FFF2-40B4-BE49-F238E27FC236}">
                <a16:creationId xmlns:a16="http://schemas.microsoft.com/office/drawing/2014/main" id="{140927D5-AE1A-4ABD-BD8F-2F78723FF0D6}"/>
              </a:ext>
            </a:extLst>
          </p:cNvPr>
          <p:cNvSpPr>
            <a:spLocks noGrp="1"/>
          </p:cNvSpPr>
          <p:nvPr userDrawn="1">
            <p:ph type="pic" sz="quarter" idx="10" hasCustomPrompt="1"/>
          </p:nvPr>
        </p:nvSpPr>
        <p:spPr>
          <a:xfrm>
            <a:off x="0" y="1"/>
            <a:ext cx="12191999" cy="4837454"/>
          </a:xfrm>
          <a:solidFill>
            <a:schemeClr val="bg1">
              <a:lumMod val="95000"/>
            </a:schemeClr>
          </a:solidFill>
        </p:spPr>
        <p:txBody>
          <a:bodyPr lIns="360000" tIns="360000" anchor="t"/>
          <a:lstStyle>
            <a:lvl1pPr marL="0" indent="0" algn="l">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2" name="Title 1">
            <a:extLst>
              <a:ext uri="{FF2B5EF4-FFF2-40B4-BE49-F238E27FC236}">
                <a16:creationId xmlns:a16="http://schemas.microsoft.com/office/drawing/2014/main" id="{8487E03C-DE68-4CE8-A7F1-B9DD28846BC8}"/>
              </a:ext>
            </a:extLst>
          </p:cNvPr>
          <p:cNvSpPr>
            <a:spLocks noGrp="1"/>
          </p:cNvSpPr>
          <p:nvPr userDrawn="1">
            <p:ph type="ctrTitle"/>
          </p:nvPr>
        </p:nvSpPr>
        <p:spPr>
          <a:xfrm>
            <a:off x="617704" y="5211721"/>
            <a:ext cx="4371792" cy="1128778"/>
          </a:xfrm>
        </p:spPr>
        <p:txBody>
          <a:bodyPr anchor="b"/>
          <a:lstStyle>
            <a:lvl1pPr algn="l">
              <a:defRPr sz="4000"/>
            </a:lvl1pPr>
          </a:lstStyle>
          <a:p>
            <a:r>
              <a:rPr lang="en-US" noProof="0"/>
              <a:t>Click to edit Master title style</a:t>
            </a:r>
          </a:p>
        </p:txBody>
      </p:sp>
      <p:grpSp>
        <p:nvGrpSpPr>
          <p:cNvPr id="29" name="Group 28" title="Paper Picture Frame">
            <a:extLst>
              <a:ext uri="{FF2B5EF4-FFF2-40B4-BE49-F238E27FC236}">
                <a16:creationId xmlns:a16="http://schemas.microsoft.com/office/drawing/2014/main" id="{677AFB22-6742-41C4-82FB-C4AE9A030367}"/>
              </a:ext>
            </a:extLst>
          </p:cNvPr>
          <p:cNvGrpSpPr/>
          <p:nvPr userDrawn="1"/>
        </p:nvGrpSpPr>
        <p:grpSpPr>
          <a:xfrm rot="21295767">
            <a:off x="5213054" y="1125704"/>
            <a:ext cx="3474160" cy="4337342"/>
            <a:chOff x="4636201" y="-1745975"/>
            <a:chExt cx="3474160" cy="4337342"/>
          </a:xfrm>
        </p:grpSpPr>
        <p:sp>
          <p:nvSpPr>
            <p:cNvPr id="15" name="Parallelogram 14">
              <a:extLst>
                <a:ext uri="{FF2B5EF4-FFF2-40B4-BE49-F238E27FC236}">
                  <a16:creationId xmlns:a16="http://schemas.microsoft.com/office/drawing/2014/main" id="{AD8B2DCC-383E-4DE2-8D64-D0FDAAAFBD66}"/>
                </a:ext>
              </a:extLst>
            </p:cNvPr>
            <p:cNvSpPr/>
            <p:nvPr userDrawn="1"/>
          </p:nvSpPr>
          <p:spPr>
            <a:xfrm rot="5400000">
              <a:off x="4813604" y="-705389"/>
              <a:ext cx="3220061" cy="3373452"/>
            </a:xfrm>
            <a:prstGeom prst="parallelogram">
              <a:avLst>
                <a:gd name="adj" fmla="val 12608"/>
              </a:avLst>
            </a:prstGeom>
            <a:gradFill>
              <a:gsLst>
                <a:gs pos="11000">
                  <a:schemeClr val="tx1">
                    <a:alpha val="0"/>
                  </a:schemeClr>
                </a:gs>
                <a:gs pos="100000">
                  <a:schemeClr val="tx1"/>
                </a:gs>
              </a:gsLst>
              <a:lin ang="5400000" scaled="1"/>
            </a:gradFill>
            <a:ln>
              <a:noFill/>
            </a:ln>
            <a:effectLst>
              <a:softEdge rad="317500"/>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6" name="Rectangle: Rounded Corners 15">
              <a:extLst>
                <a:ext uri="{FF2B5EF4-FFF2-40B4-BE49-F238E27FC236}">
                  <a16:creationId xmlns:a16="http://schemas.microsoft.com/office/drawing/2014/main" id="{0BB3C4F0-6068-487E-B600-33DB85DB06FD}"/>
                </a:ext>
              </a:extLst>
            </p:cNvPr>
            <p:cNvSpPr/>
            <p:nvPr userDrawn="1"/>
          </p:nvSpPr>
          <p:spPr>
            <a:xfrm>
              <a:off x="4636201" y="-1745975"/>
              <a:ext cx="3220061" cy="3910358"/>
            </a:xfrm>
            <a:prstGeom prst="roundRect">
              <a:avLst>
                <a:gd name="adj" fmla="val 454"/>
              </a:avLst>
            </a:prstGeom>
            <a:blipFill dpi="0" rotWithShape="1">
              <a:blip r:embed="rId2" cstate="screen">
                <a:extLst>
                  <a:ext uri="{BEBA8EAE-BF5A-486C-A8C5-ECC9F3942E4B}">
                    <a14:imgProps xmlns:a14="http://schemas.microsoft.com/office/drawing/2010/main">
                      <a14:imgLayer r:embed="rId3">
                        <a14:imgEffect>
                          <a14:sharpenSoften amount="64000"/>
                        </a14:imgEffect>
                        <a14:imgEffect>
                          <a14:saturation sat="0"/>
                        </a14:imgEffect>
                        <a14:imgEffect>
                          <a14:brightnessContrast bright="4000"/>
                        </a14:imgEffect>
                      </a14:imgLayer>
                    </a14:imgProps>
                  </a:ext>
                  <a:ext uri="{28A0092B-C50C-407E-A947-70E740481C1C}">
                    <a14:useLocalDpi xmlns:a14="http://schemas.microsoft.com/office/drawing/2010/main" val="0"/>
                  </a:ext>
                </a:extLst>
              </a:blip>
              <a:srcRect/>
              <a:tile tx="0" ty="0" sx="20000" sy="20000" flip="xy" algn="tl"/>
            </a:blipFill>
            <a:ln>
              <a:noFill/>
            </a:ln>
            <a:effectLst/>
            <a:scene3d>
              <a:camera prst="orthographicFront"/>
              <a:lightRig rig="threePt" dir="t">
                <a:rot lat="0" lon="0" rev="20400000"/>
              </a:lightRig>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
        <p:nvSpPr>
          <p:cNvPr id="18" name="Picture Placeholder 17">
            <a:extLst>
              <a:ext uri="{FF2B5EF4-FFF2-40B4-BE49-F238E27FC236}">
                <a16:creationId xmlns:a16="http://schemas.microsoft.com/office/drawing/2014/main" id="{F2D0CD35-6F93-431A-997D-F16BD6DEDEE6}"/>
              </a:ext>
            </a:extLst>
          </p:cNvPr>
          <p:cNvSpPr>
            <a:spLocks noGrp="1"/>
          </p:cNvSpPr>
          <p:nvPr userDrawn="1">
            <p:ph type="pic" sz="quarter" idx="11" hasCustomPrompt="1"/>
          </p:nvPr>
        </p:nvSpPr>
        <p:spPr>
          <a:xfrm rot="21295767">
            <a:off x="5415274" y="1374875"/>
            <a:ext cx="2736000" cy="2880000"/>
          </a:xfrm>
          <a:solidFill>
            <a:schemeClr val="tx1">
              <a:lumMod val="75000"/>
              <a:lumOff val="25000"/>
            </a:schemeClr>
          </a:solidFill>
          <a:effectLst>
            <a:innerShdw blurRad="25400" dist="12700" dir="13500000">
              <a:prstClr val="black">
                <a:alpha val="16000"/>
              </a:prstClr>
            </a:innerShdw>
          </a:effectLst>
        </p:spPr>
        <p:txBody>
          <a:bodyPr lIns="180000" rIns="180000"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Photo or Drag &amp; Drop your Photo</a:t>
            </a:r>
          </a:p>
        </p:txBody>
      </p:sp>
      <p:sp>
        <p:nvSpPr>
          <p:cNvPr id="3" name="Subtitle 2">
            <a:extLst>
              <a:ext uri="{FF2B5EF4-FFF2-40B4-BE49-F238E27FC236}">
                <a16:creationId xmlns:a16="http://schemas.microsoft.com/office/drawing/2014/main" id="{7EEE8855-FE55-4351-B21B-FE33CB8050C1}"/>
              </a:ext>
            </a:extLst>
          </p:cNvPr>
          <p:cNvSpPr>
            <a:spLocks noGrp="1"/>
          </p:cNvSpPr>
          <p:nvPr userDrawn="1">
            <p:ph type="subTitle" idx="1"/>
          </p:nvPr>
        </p:nvSpPr>
        <p:spPr>
          <a:xfrm>
            <a:off x="5461705" y="5313140"/>
            <a:ext cx="2178405" cy="1120015"/>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grpSp>
        <p:nvGrpSpPr>
          <p:cNvPr id="32" name="Group 31" title="Paper Picture Frame">
            <a:extLst>
              <a:ext uri="{FF2B5EF4-FFF2-40B4-BE49-F238E27FC236}">
                <a16:creationId xmlns:a16="http://schemas.microsoft.com/office/drawing/2014/main" id="{66FB9647-A9A4-4596-ABCF-E53AFFCAFB9F}"/>
              </a:ext>
            </a:extLst>
          </p:cNvPr>
          <p:cNvGrpSpPr/>
          <p:nvPr userDrawn="1"/>
        </p:nvGrpSpPr>
        <p:grpSpPr>
          <a:xfrm>
            <a:off x="8294018" y="401177"/>
            <a:ext cx="2847409" cy="3554872"/>
            <a:chOff x="12781483" y="-1318991"/>
            <a:chExt cx="3132150" cy="3910359"/>
          </a:xfrm>
        </p:grpSpPr>
        <p:sp>
          <p:nvSpPr>
            <p:cNvPr id="26" name="Parallelogram 25">
              <a:extLst>
                <a:ext uri="{FF2B5EF4-FFF2-40B4-BE49-F238E27FC236}">
                  <a16:creationId xmlns:a16="http://schemas.microsoft.com/office/drawing/2014/main" id="{D6736371-3F18-4CDB-9DA9-9261F0E208A2}"/>
                </a:ext>
              </a:extLst>
            </p:cNvPr>
            <p:cNvSpPr/>
            <p:nvPr userDrawn="1"/>
          </p:nvSpPr>
          <p:spPr>
            <a:xfrm rot="5400000">
              <a:off x="12941422" y="-380844"/>
              <a:ext cx="2903066" cy="3041357"/>
            </a:xfrm>
            <a:prstGeom prst="parallelogram">
              <a:avLst>
                <a:gd name="adj" fmla="val 12608"/>
              </a:avLst>
            </a:prstGeom>
            <a:gradFill>
              <a:gsLst>
                <a:gs pos="11000">
                  <a:schemeClr val="tx1">
                    <a:alpha val="0"/>
                  </a:schemeClr>
                </a:gs>
                <a:gs pos="100000">
                  <a:schemeClr val="tx1"/>
                </a:gs>
              </a:gsLst>
              <a:lin ang="5400000" scaled="1"/>
            </a:gradFill>
            <a:ln>
              <a:noFill/>
            </a:ln>
            <a:effectLst>
              <a:softEdge rad="317500"/>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7" name="Rectangle: Rounded Corners 26">
              <a:extLst>
                <a:ext uri="{FF2B5EF4-FFF2-40B4-BE49-F238E27FC236}">
                  <a16:creationId xmlns:a16="http://schemas.microsoft.com/office/drawing/2014/main" id="{F9506654-1D1A-4961-B4A5-37A49D6CA565}"/>
                </a:ext>
              </a:extLst>
            </p:cNvPr>
            <p:cNvSpPr/>
            <p:nvPr userDrawn="1"/>
          </p:nvSpPr>
          <p:spPr>
            <a:xfrm>
              <a:off x="12781483" y="-1318991"/>
              <a:ext cx="2903066" cy="3525408"/>
            </a:xfrm>
            <a:prstGeom prst="roundRect">
              <a:avLst>
                <a:gd name="adj" fmla="val 454"/>
              </a:avLst>
            </a:prstGeom>
            <a:blipFill dpi="0" rotWithShape="1">
              <a:blip r:embed="rId2" cstate="screen">
                <a:extLst>
                  <a:ext uri="{BEBA8EAE-BF5A-486C-A8C5-ECC9F3942E4B}">
                    <a14:imgProps xmlns:a14="http://schemas.microsoft.com/office/drawing/2010/main">
                      <a14:imgLayer r:embed="rId3">
                        <a14:imgEffect>
                          <a14:sharpenSoften amount="64000"/>
                        </a14:imgEffect>
                        <a14:imgEffect>
                          <a14:saturation sat="0"/>
                        </a14:imgEffect>
                        <a14:imgEffect>
                          <a14:brightnessContrast bright="4000"/>
                        </a14:imgEffect>
                      </a14:imgLayer>
                    </a14:imgProps>
                  </a:ext>
                  <a:ext uri="{28A0092B-C50C-407E-A947-70E740481C1C}">
                    <a14:useLocalDpi xmlns:a14="http://schemas.microsoft.com/office/drawing/2010/main" val="0"/>
                  </a:ext>
                </a:extLst>
              </a:blip>
              <a:srcRect/>
              <a:tile tx="0" ty="0" sx="20000" sy="20000" flip="xy" algn="tl"/>
            </a:blipFill>
            <a:ln>
              <a:noFill/>
            </a:ln>
            <a:effectLst/>
            <a:scene3d>
              <a:camera prst="orthographicFront"/>
              <a:lightRig rig="threePt" dir="t">
                <a:rot lat="0" lon="0" rev="20400000"/>
              </a:lightRig>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
        <p:nvSpPr>
          <p:cNvPr id="22" name="Picture Placeholder 21">
            <a:extLst>
              <a:ext uri="{FF2B5EF4-FFF2-40B4-BE49-F238E27FC236}">
                <a16:creationId xmlns:a16="http://schemas.microsoft.com/office/drawing/2014/main" id="{9C367D40-BB87-4803-BDBA-AC460F1244D6}"/>
              </a:ext>
            </a:extLst>
          </p:cNvPr>
          <p:cNvSpPr>
            <a:spLocks noGrp="1"/>
          </p:cNvSpPr>
          <p:nvPr userDrawn="1">
            <p:ph type="pic" sz="quarter" idx="13" hasCustomPrompt="1"/>
          </p:nvPr>
        </p:nvSpPr>
        <p:spPr>
          <a:xfrm>
            <a:off x="8481972" y="577143"/>
            <a:ext cx="2242416" cy="2360438"/>
          </a:xfrm>
          <a:solidFill>
            <a:schemeClr val="tx1">
              <a:lumMod val="75000"/>
              <a:lumOff val="25000"/>
            </a:schemeClr>
          </a:solidFill>
          <a:effectLst>
            <a:innerShdw blurRad="25400" dist="12700" dir="13500000">
              <a:prstClr val="black">
                <a:alpha val="16000"/>
              </a:prstClr>
            </a:innerShdw>
          </a:effectLst>
        </p:spPr>
        <p:txBody>
          <a:bodyPr vert="horz" lIns="180000" tIns="0" rIns="180000" bIns="0" rtlCol="0" anchor="ctr">
            <a:noAutofit/>
          </a:bodyPr>
          <a:lstStyle>
            <a:lvl1pPr marL="0" indent="0" algn="ctr">
              <a:buNone/>
              <a:defRPr lang="en-ZA" sz="1600" i="1" dirty="0">
                <a:solidFill>
                  <a:schemeClr val="bg1"/>
                </a:solidFill>
                <a:latin typeface="Times New Roman" panose="02020603050405020304" pitchFamily="18" charset="0"/>
                <a:cs typeface="Times New Roman" panose="02020603050405020304" pitchFamily="18" charset="0"/>
              </a:defRPr>
            </a:lvl1pPr>
          </a:lstStyle>
          <a:p>
            <a:pPr marL="263525" lvl="0" indent="-263525" algn="ctr"/>
            <a:r>
              <a:rPr lang="en-US" noProof="0"/>
              <a:t>Insert Photo or Drag &amp; Drop your Photo</a:t>
            </a:r>
          </a:p>
        </p:txBody>
      </p:sp>
      <p:grpSp>
        <p:nvGrpSpPr>
          <p:cNvPr id="33" name="Group 32" title="Paper Picture Frame">
            <a:extLst>
              <a:ext uri="{FF2B5EF4-FFF2-40B4-BE49-F238E27FC236}">
                <a16:creationId xmlns:a16="http://schemas.microsoft.com/office/drawing/2014/main" id="{8E420E19-DB68-48C3-A1A6-532E242347B9}"/>
              </a:ext>
            </a:extLst>
          </p:cNvPr>
          <p:cNvGrpSpPr/>
          <p:nvPr userDrawn="1"/>
        </p:nvGrpSpPr>
        <p:grpSpPr>
          <a:xfrm rot="182524">
            <a:off x="8625708" y="3010143"/>
            <a:ext cx="2699564" cy="3418505"/>
            <a:chOff x="8372395" y="-1103087"/>
            <a:chExt cx="2969520" cy="3760355"/>
          </a:xfrm>
        </p:grpSpPr>
        <p:sp>
          <p:nvSpPr>
            <p:cNvPr id="23" name="Parallelogram 22">
              <a:extLst>
                <a:ext uri="{FF2B5EF4-FFF2-40B4-BE49-F238E27FC236}">
                  <a16:creationId xmlns:a16="http://schemas.microsoft.com/office/drawing/2014/main" id="{4995FC4C-C131-4103-8A8B-43882EF084F5}"/>
                </a:ext>
              </a:extLst>
            </p:cNvPr>
            <p:cNvSpPr/>
            <p:nvPr userDrawn="1"/>
          </p:nvSpPr>
          <p:spPr>
            <a:xfrm rot="16200000" flipH="1">
              <a:off x="8437722" y="-150836"/>
              <a:ext cx="2742777" cy="2873432"/>
            </a:xfrm>
            <a:prstGeom prst="parallelogram">
              <a:avLst>
                <a:gd name="adj" fmla="val 12608"/>
              </a:avLst>
            </a:prstGeom>
            <a:gradFill>
              <a:gsLst>
                <a:gs pos="11000">
                  <a:schemeClr val="tx1">
                    <a:alpha val="0"/>
                  </a:schemeClr>
                </a:gs>
                <a:gs pos="100000">
                  <a:schemeClr val="tx1"/>
                </a:gs>
              </a:gsLst>
              <a:lin ang="5400000" scaled="1"/>
            </a:gradFill>
            <a:ln>
              <a:noFill/>
            </a:ln>
            <a:effectLst>
              <a:softEdge rad="317500"/>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4" name="Rectangle: Rounded Corners 23">
              <a:extLst>
                <a:ext uri="{FF2B5EF4-FFF2-40B4-BE49-F238E27FC236}">
                  <a16:creationId xmlns:a16="http://schemas.microsoft.com/office/drawing/2014/main" id="{7196844A-D143-4ECC-8931-C09D2B29B259}"/>
                </a:ext>
              </a:extLst>
            </p:cNvPr>
            <p:cNvSpPr/>
            <p:nvPr userDrawn="1"/>
          </p:nvSpPr>
          <p:spPr>
            <a:xfrm>
              <a:off x="8599138" y="-1103087"/>
              <a:ext cx="2742777" cy="3330757"/>
            </a:xfrm>
            <a:prstGeom prst="roundRect">
              <a:avLst>
                <a:gd name="adj" fmla="val 454"/>
              </a:avLst>
            </a:prstGeom>
            <a:blipFill dpi="0" rotWithShape="1">
              <a:blip r:embed="rId2" cstate="screen">
                <a:extLst>
                  <a:ext uri="{BEBA8EAE-BF5A-486C-A8C5-ECC9F3942E4B}">
                    <a14:imgProps xmlns:a14="http://schemas.microsoft.com/office/drawing/2010/main">
                      <a14:imgLayer r:embed="rId3">
                        <a14:imgEffect>
                          <a14:sharpenSoften amount="64000"/>
                        </a14:imgEffect>
                        <a14:imgEffect>
                          <a14:saturation sat="0"/>
                        </a14:imgEffect>
                        <a14:imgEffect>
                          <a14:brightnessContrast bright="4000"/>
                        </a14:imgEffect>
                      </a14:imgLayer>
                    </a14:imgProps>
                  </a:ext>
                  <a:ext uri="{28A0092B-C50C-407E-A947-70E740481C1C}">
                    <a14:useLocalDpi xmlns:a14="http://schemas.microsoft.com/office/drawing/2010/main" val="0"/>
                  </a:ext>
                </a:extLst>
              </a:blip>
              <a:srcRect/>
              <a:tile tx="0" ty="0" sx="20000" sy="20000" flip="xy" algn="tl"/>
            </a:blipFill>
            <a:ln>
              <a:noFill/>
            </a:ln>
            <a:effectLst/>
            <a:scene3d>
              <a:camera prst="orthographicFront"/>
              <a:lightRig rig="threePt" dir="t">
                <a:rot lat="0" lon="0" rev="20400000"/>
              </a:lightRig>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
        <p:nvSpPr>
          <p:cNvPr id="20" name="Picture Placeholder 19">
            <a:extLst>
              <a:ext uri="{FF2B5EF4-FFF2-40B4-BE49-F238E27FC236}">
                <a16:creationId xmlns:a16="http://schemas.microsoft.com/office/drawing/2014/main" id="{8BC2FA13-02E5-4A0C-BA55-439D723E00C8}"/>
              </a:ext>
            </a:extLst>
          </p:cNvPr>
          <p:cNvSpPr>
            <a:spLocks noGrp="1"/>
          </p:cNvSpPr>
          <p:nvPr userDrawn="1">
            <p:ph type="pic" sz="quarter" idx="12" hasCustomPrompt="1"/>
          </p:nvPr>
        </p:nvSpPr>
        <p:spPr>
          <a:xfrm rot="182524">
            <a:off x="9041958" y="3196542"/>
            <a:ext cx="2118605" cy="2230110"/>
          </a:xfrm>
          <a:solidFill>
            <a:schemeClr val="tx1">
              <a:lumMod val="75000"/>
              <a:lumOff val="25000"/>
            </a:schemeClr>
          </a:solidFill>
          <a:effectLst>
            <a:innerShdw blurRad="25400" dist="12700" dir="13500000">
              <a:prstClr val="black">
                <a:alpha val="16000"/>
              </a:prstClr>
            </a:innerShdw>
          </a:effectLst>
        </p:spPr>
        <p:txBody>
          <a:bodyPr vert="horz" lIns="180000" tIns="0" rIns="180000" bIns="0" rtlCol="0" anchor="ctr">
            <a:noAutofit/>
          </a:bodyPr>
          <a:lstStyle>
            <a:lvl1pPr marL="0" indent="0" algn="ctr">
              <a:buNone/>
              <a:defRPr lang="en-ZA" sz="1600" i="1" dirty="0">
                <a:solidFill>
                  <a:schemeClr val="bg1"/>
                </a:solidFill>
                <a:latin typeface="Times New Roman" panose="02020603050405020304" pitchFamily="18" charset="0"/>
                <a:cs typeface="Times New Roman" panose="02020603050405020304" pitchFamily="18" charset="0"/>
              </a:defRPr>
            </a:lvl1pPr>
          </a:lstStyle>
          <a:p>
            <a:pPr marL="263525" lvl="0" indent="-263525" algn="ctr"/>
            <a:r>
              <a:rPr lang="en-US" noProof="0"/>
              <a:t>Insert Photo or Drag &amp; Drop your Photo</a:t>
            </a:r>
          </a:p>
        </p:txBody>
      </p:sp>
    </p:spTree>
    <p:extLst>
      <p:ext uri="{BB962C8B-B14F-4D97-AF65-F5344CB8AC3E}">
        <p14:creationId xmlns:p14="http://schemas.microsoft.com/office/powerpoint/2010/main" val="4156635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ate Placeholder 3">
            <a:extLst>
              <a:ext uri="{FF2B5EF4-FFF2-40B4-BE49-F238E27FC236}">
                <a16:creationId xmlns:a16="http://schemas.microsoft.com/office/drawing/2014/main" id="{407DCF46-D938-064E-964C-1B90111009F0}"/>
              </a:ext>
            </a:extLst>
          </p:cNvPr>
          <p:cNvSpPr>
            <a:spLocks noGrp="1"/>
          </p:cNvSpPr>
          <p:nvPr>
            <p:ph type="dt" sz="half" idx="10"/>
          </p:nvPr>
        </p:nvSpPr>
        <p:spPr>
          <a:xfrm>
            <a:off x="6275388" y="6057899"/>
            <a:ext cx="5473699" cy="358775"/>
          </a:xfrm>
          <a:prstGeom prst="rect">
            <a:avLst/>
          </a:prstGeom>
        </p:spPr>
        <p:txBody>
          <a:bodyPr lIns="0" tIns="0" rIns="0" bIns="0" anchor="b" anchorCtr="0"/>
          <a:lstStyle>
            <a:lvl1pPr algn="r">
              <a:defRPr>
                <a:solidFill>
                  <a:schemeClr val="bg1"/>
                </a:solidFill>
                <a:latin typeface="Arial" panose="020B0604020202020204" pitchFamily="34" charset="0"/>
                <a:cs typeface="Arial" panose="020B0604020202020204" pitchFamily="34" charset="0"/>
              </a:defRPr>
            </a:lvl1pPr>
          </a:lstStyle>
          <a:p>
            <a:fld id="{197342E9-89D0-D246-B0E5-635614E13D75}" type="datetime1">
              <a:rPr lang="en-GB" smtClean="0"/>
              <a:pPr/>
              <a:t>18/11/2021</a:t>
            </a:fld>
            <a:endParaRPr lang="en-US"/>
          </a:p>
        </p:txBody>
      </p:sp>
      <p:pic>
        <p:nvPicPr>
          <p:cNvPr id="15" name="Picture 14">
            <a:extLst>
              <a:ext uri="{FF2B5EF4-FFF2-40B4-BE49-F238E27FC236}">
                <a16:creationId xmlns:a16="http://schemas.microsoft.com/office/drawing/2014/main" id="{2BEE9E80-8FF0-8441-B362-4623AB9E8A1D}"/>
              </a:ext>
            </a:extLst>
          </p:cNvPr>
          <p:cNvPicPr>
            <a:picLocks noChangeAspect="1"/>
          </p:cNvPicPr>
          <p:nvPr userDrawn="1"/>
        </p:nvPicPr>
        <p:blipFill>
          <a:blip r:embed="rId2"/>
          <a:stretch>
            <a:fillRect/>
          </a:stretch>
        </p:blipFill>
        <p:spPr>
          <a:xfrm>
            <a:off x="442913" y="800100"/>
            <a:ext cx="3427412" cy="1009958"/>
          </a:xfrm>
          <a:prstGeom prst="rect">
            <a:avLst/>
          </a:prstGeom>
        </p:spPr>
      </p:pic>
    </p:spTree>
    <p:extLst>
      <p:ext uri="{BB962C8B-B14F-4D97-AF65-F5344CB8AC3E}">
        <p14:creationId xmlns:p14="http://schemas.microsoft.com/office/powerpoint/2010/main" val="33674208"/>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2854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txBox="1">
            <a:spLocks noGrp="1"/>
          </p:cNvSpPr>
          <p:nvPr>
            <p:ph type="title"/>
          </p:nvPr>
        </p:nvSpPr>
        <p:spPr>
          <a:prstGeom prst="rect">
            <a:avLst/>
          </a:prstGeom>
        </p:spPr>
        <p:txBody>
          <a:bodyPr/>
          <a:lstStyle/>
          <a:p>
            <a:r>
              <a:t>Title Text</a:t>
            </a:r>
          </a:p>
        </p:txBody>
      </p:sp>
      <p:sp>
        <p:nvSpPr>
          <p:cNvPr id="49" name="Shape 49"/>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365047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A49DF-5ABF-4D82-8186-76B52CA1150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6534EC-9AD1-49B2-884B-13CD3A59D1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866283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4149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wo Content">
    <p:bg>
      <p:bgPr>
        <a:solidFill>
          <a:srgbClr val="F6F6F6"/>
        </a:solidFill>
        <a:effectLst/>
      </p:bgPr>
    </p:bg>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5A88F95B-282F-43D1-85A1-B6EBA2D32874}"/>
              </a:ext>
            </a:extLst>
          </p:cNvPr>
          <p:cNvSpPr>
            <a:spLocks noGrp="1"/>
          </p:cNvSpPr>
          <p:nvPr>
            <p:ph type="sldNum" sz="quarter" idx="11"/>
          </p:nvPr>
        </p:nvSpPr>
        <p:spPr>
          <a:xfrm>
            <a:off x="10968567" y="6437314"/>
            <a:ext cx="899584" cy="250825"/>
          </a:xfrm>
          <a:prstGeom prst="rect">
            <a:avLst/>
          </a:prstGeom>
        </p:spPr>
        <p:txBody>
          <a:bodyPr vert="horz" lIns="0" tIns="0" rIns="0" bIns="0" rtlCol="0" anchor="t" anchorCtr="0"/>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4BB7157-92F1-4ADA-916C-8F0699D35DCE}" type="slidenum">
              <a:rPr lang="en-GB" smtClean="0"/>
              <a:pPr>
                <a:defRPr/>
              </a:pPr>
              <a:t>‹#›</a:t>
            </a:fld>
            <a:endParaRPr lang="en-GB"/>
          </a:p>
        </p:txBody>
      </p:sp>
      <p:sp>
        <p:nvSpPr>
          <p:cNvPr id="11" name="Rectangle 10">
            <a:extLst>
              <a:ext uri="{FF2B5EF4-FFF2-40B4-BE49-F238E27FC236}">
                <a16:creationId xmlns:a16="http://schemas.microsoft.com/office/drawing/2014/main" id="{E1914B47-26C5-4B35-9D50-2857D9F080CE}"/>
              </a:ext>
            </a:extLst>
          </p:cNvPr>
          <p:cNvSpPr/>
          <p:nvPr userDrawn="1"/>
        </p:nvSpPr>
        <p:spPr>
          <a:xfrm>
            <a:off x="0" y="0"/>
            <a:ext cx="12192000" cy="1457826"/>
          </a:xfrm>
          <a:prstGeom prst="rect">
            <a:avLst/>
          </a:prstGeom>
          <a:solidFill>
            <a:srgbClr val="E8005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1"/>
            <a:endParaRPr lang="en-GB" sz="4400" b="1">
              <a:solidFill>
                <a:schemeClr val="bg1"/>
              </a:solidFill>
              <a:latin typeface="Cambria" panose="02040503050406030204" pitchFamily="18" charset="0"/>
              <a:ea typeface="Cambria" panose="02040503050406030204" pitchFamily="18" charset="0"/>
            </a:endParaRPr>
          </a:p>
        </p:txBody>
      </p:sp>
      <p:sp>
        <p:nvSpPr>
          <p:cNvPr id="15" name="Content Placeholder 2">
            <a:extLst>
              <a:ext uri="{FF2B5EF4-FFF2-40B4-BE49-F238E27FC236}">
                <a16:creationId xmlns:a16="http://schemas.microsoft.com/office/drawing/2014/main" id="{39F0626C-526B-4DAC-9731-8536F09163BA}"/>
              </a:ext>
            </a:extLst>
          </p:cNvPr>
          <p:cNvSpPr>
            <a:spLocks noGrp="1"/>
          </p:cNvSpPr>
          <p:nvPr>
            <p:ph sz="half" idx="1" hasCustomPrompt="1"/>
          </p:nvPr>
        </p:nvSpPr>
        <p:spPr>
          <a:xfrm>
            <a:off x="323851" y="1768569"/>
            <a:ext cx="11459315" cy="4441729"/>
          </a:xfrm>
        </p:spPr>
        <p:txBody>
          <a:bodyPr/>
          <a:lstStyle>
            <a:lvl1pPr>
              <a:defRPr sz="2400"/>
            </a:lvl1pPr>
            <a:lvl2pPr>
              <a:defRPr/>
            </a:lvl2pPr>
            <a:lvl3pPr>
              <a:defRPr/>
            </a:lvl3pPr>
            <a:lvl4pPr marL="1371600" indent="0">
              <a:buNone/>
              <a:defRPr/>
            </a:lvl4pPr>
            <a:lvl5pPr marL="1828800" indent="0">
              <a:buNone/>
              <a:defRPr/>
            </a:lvl5pPr>
            <a:lvl6pPr>
              <a:defRPr/>
            </a:lvl6pPr>
            <a:lvl7pPr>
              <a:defRPr/>
            </a:lvl7pPr>
            <a:lvl8pPr>
              <a:defRPr/>
            </a:lvl8pPr>
            <a:lvl9pPr>
              <a:defRPr/>
            </a:lvl9pPr>
          </a:lstStyle>
          <a:p>
            <a:pPr lvl="0"/>
            <a:r>
              <a:rPr lang="en-US"/>
              <a:t>Click to edit Master text styles;</a:t>
            </a:r>
          </a:p>
          <a:p>
            <a:pPr lvl="1"/>
            <a:r>
              <a:rPr lang="en-US"/>
              <a:t>Third level</a:t>
            </a:r>
          </a:p>
          <a:p>
            <a:pPr lvl="2"/>
            <a:r>
              <a:rPr lang="en-US"/>
              <a:t>Fourth level;</a:t>
            </a:r>
          </a:p>
          <a:p>
            <a:pPr lvl="2"/>
            <a:r>
              <a:rPr lang="en-US"/>
              <a:t>Fifth level;</a:t>
            </a:r>
          </a:p>
        </p:txBody>
      </p:sp>
      <p:sp>
        <p:nvSpPr>
          <p:cNvPr id="7" name="Title Placeholder 1">
            <a:extLst>
              <a:ext uri="{FF2B5EF4-FFF2-40B4-BE49-F238E27FC236}">
                <a16:creationId xmlns:a16="http://schemas.microsoft.com/office/drawing/2014/main" id="{03FAC859-046E-4D68-AECF-733C1EE1EDEB}"/>
              </a:ext>
            </a:extLst>
          </p:cNvPr>
          <p:cNvSpPr>
            <a:spLocks noGrp="1"/>
          </p:cNvSpPr>
          <p:nvPr>
            <p:ph type="title"/>
          </p:nvPr>
        </p:nvSpPr>
        <p:spPr>
          <a:xfrm>
            <a:off x="323851" y="66131"/>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491D503C-E8D5-4C52-9E55-EE1AAE8E00EB}"/>
              </a:ext>
            </a:extLst>
          </p:cNvPr>
          <p:cNvSpPr>
            <a:spLocks noGrp="1"/>
          </p:cNvSpPr>
          <p:nvPr>
            <p:ph type="ftr" sz="quarter" idx="3"/>
          </p:nvPr>
        </p:nvSpPr>
        <p:spPr>
          <a:xfrm>
            <a:off x="1668817" y="6390848"/>
            <a:ext cx="3526367" cy="215900"/>
          </a:xfrm>
          <a:prstGeom prst="rect">
            <a:avLst/>
          </a:prstGeom>
        </p:spPr>
        <p:txBody>
          <a:bodyPr/>
          <a:lstStyle>
            <a:lvl1pPr>
              <a:defRPr sz="750">
                <a:latin typeface="Arial" panose="020B0604020202020204" pitchFamily="34" charset="0"/>
                <a:cs typeface="Arial" panose="020B0604020202020204" pitchFamily="34" charset="0"/>
              </a:defRPr>
            </a:lvl1pPr>
          </a:lstStyle>
          <a:p>
            <a:pPr>
              <a:defRPr/>
            </a:pPr>
            <a:r>
              <a:rPr lang="en-GB"/>
              <a:t>Presentation Title</a:t>
            </a:r>
          </a:p>
        </p:txBody>
      </p:sp>
    </p:spTree>
    <p:extLst>
      <p:ext uri="{BB962C8B-B14F-4D97-AF65-F5344CB8AC3E}">
        <p14:creationId xmlns:p14="http://schemas.microsoft.com/office/powerpoint/2010/main" val="1080647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395D28-07F6-9F47-8128-50C443109906}"/>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2ACF5D-95B4-ED49-9DD6-98E1235076B4}"/>
              </a:ext>
            </a:extLst>
          </p:cNvPr>
          <p:cNvSpPr>
            <a:spLocks noGrp="1"/>
          </p:cNvSpPr>
          <p:nvPr>
            <p:ph sz="half" idx="1"/>
          </p:nvPr>
        </p:nvSpPr>
        <p:spPr>
          <a:xfrm>
            <a:off x="442913" y="1989138"/>
            <a:ext cx="11306174"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1">
            <a:extLst>
              <a:ext uri="{FF2B5EF4-FFF2-40B4-BE49-F238E27FC236}">
                <a16:creationId xmlns:a16="http://schemas.microsoft.com/office/drawing/2014/main" id="{1E523BD2-753E-0A47-B307-D80B3FF627EE}"/>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pic>
        <p:nvPicPr>
          <p:cNvPr id="13" name="Picture 12">
            <a:extLst>
              <a:ext uri="{FF2B5EF4-FFF2-40B4-BE49-F238E27FC236}">
                <a16:creationId xmlns:a16="http://schemas.microsoft.com/office/drawing/2014/main" id="{87BB0FE4-66FF-0E42-841A-3EC5F7C7E6A2}"/>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6" name="Rectangle 5">
            <a:extLst>
              <a:ext uri="{FF2B5EF4-FFF2-40B4-BE49-F238E27FC236}">
                <a16:creationId xmlns:a16="http://schemas.microsoft.com/office/drawing/2014/main" id="{5D683437-A234-3E4E-8B92-A0C560819C16}"/>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CDF1BA5-471A-8044-BDBA-890115BBFFD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Tree>
    <p:extLst>
      <p:ext uri="{BB962C8B-B14F-4D97-AF65-F5344CB8AC3E}">
        <p14:creationId xmlns:p14="http://schemas.microsoft.com/office/powerpoint/2010/main" val="383451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Secondary">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204BD-F3EB-5842-9319-7B613DC2539E}"/>
              </a:ext>
            </a:extLst>
          </p:cNvPr>
          <p:cNvSpPr>
            <a:spLocks noGrp="1"/>
          </p:cNvSpPr>
          <p:nvPr>
            <p:ph type="body" idx="1"/>
          </p:nvPr>
        </p:nvSpPr>
        <p:spPr>
          <a:xfrm>
            <a:off x="442912" y="1989138"/>
            <a:ext cx="11306176"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4" y="2813048"/>
            <a:ext cx="11306174" cy="288448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pic>
        <p:nvPicPr>
          <p:cNvPr id="7" name="Picture 6">
            <a:extLst>
              <a:ext uri="{FF2B5EF4-FFF2-40B4-BE49-F238E27FC236}">
                <a16:creationId xmlns:a16="http://schemas.microsoft.com/office/drawing/2014/main" id="{0E8EB9E1-DFB3-5C47-B4B9-9B8765B8640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AAEC381-AE42-7E44-9B48-79580631F97C}"/>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1" name="Rectangle 10">
            <a:extLst>
              <a:ext uri="{FF2B5EF4-FFF2-40B4-BE49-F238E27FC236}">
                <a16:creationId xmlns:a16="http://schemas.microsoft.com/office/drawing/2014/main" id="{2EF2C38B-13DA-064A-AF49-AA97B43EDAB3}"/>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A03B6-F236-5D46-B133-E912BE6844F9}"/>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0303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Fill Option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115887"/>
            <a:ext cx="12191999" cy="6626226"/>
          </a:xfrm>
          <a:prstGeom prst="rect">
            <a:avLst/>
          </a:prstGeom>
        </p:spPr>
        <p:txBody>
          <a:bodyPr/>
          <a:lstStyle/>
          <a:p>
            <a:endParaRPr lang="en-US"/>
          </a:p>
        </p:txBody>
      </p:sp>
      <p:sp>
        <p:nvSpPr>
          <p:cNvPr id="5" name="Rectangle 4">
            <a:extLst>
              <a:ext uri="{FF2B5EF4-FFF2-40B4-BE49-F238E27FC236}">
                <a16:creationId xmlns:a16="http://schemas.microsoft.com/office/drawing/2014/main" id="{83CF8FDB-11E0-114D-9049-11851FC6CA6B}"/>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2816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Fill Option 2">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0"/>
            <a:ext cx="12191999" cy="6857999"/>
          </a:xfrm>
          <a:prstGeom prst="rect">
            <a:avLst/>
          </a:prstGeom>
        </p:spPr>
        <p:txBody>
          <a:bodyPr/>
          <a:lstStyle/>
          <a:p>
            <a:endParaRPr lang="en-US"/>
          </a:p>
        </p:txBody>
      </p:sp>
    </p:spTree>
    <p:extLst>
      <p:ext uri="{BB962C8B-B14F-4D97-AF65-F5344CB8AC3E}">
        <p14:creationId xmlns:p14="http://schemas.microsoft.com/office/powerpoint/2010/main" val="3892924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C710-A668-F144-8CC5-039AD81D3231}"/>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5473701" cy="370839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6275388" y="1989138"/>
            <a:ext cx="54737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Picture 8">
            <a:extLst>
              <a:ext uri="{FF2B5EF4-FFF2-40B4-BE49-F238E27FC236}">
                <a16:creationId xmlns:a16="http://schemas.microsoft.com/office/drawing/2014/main" id="{7D5C41AB-1925-C846-A884-6B4D4880A28C}"/>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6E146BB0-D198-0847-B8BF-82032479A2C6}"/>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4" name="Rectangle 13">
            <a:extLst>
              <a:ext uri="{FF2B5EF4-FFF2-40B4-BE49-F238E27FC236}">
                <a16:creationId xmlns:a16="http://schemas.microsoft.com/office/drawing/2014/main" id="{5DD38791-8F3B-A640-A6FC-8EC532732508}"/>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63AD13-8CBA-8648-88F4-6142126E9F9A}"/>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31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0" y="2813047"/>
            <a:ext cx="5473701" cy="2847977"/>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6291894" y="2813047"/>
            <a:ext cx="5457193" cy="2847977"/>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pic>
        <p:nvPicPr>
          <p:cNvPr id="9" name="Picture 8">
            <a:extLst>
              <a:ext uri="{FF2B5EF4-FFF2-40B4-BE49-F238E27FC236}">
                <a16:creationId xmlns:a16="http://schemas.microsoft.com/office/drawing/2014/main" id="{68C387D1-CCDB-AA42-911D-99DAFBC81375}"/>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6" name="Text Placeholder 11">
            <a:extLst>
              <a:ext uri="{FF2B5EF4-FFF2-40B4-BE49-F238E27FC236}">
                <a16:creationId xmlns:a16="http://schemas.microsoft.com/office/drawing/2014/main" id="{44B35524-0F00-1A4F-8D8A-436C8810069B}"/>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22" name="Text Placeholder 2">
            <a:extLst>
              <a:ext uri="{FF2B5EF4-FFF2-40B4-BE49-F238E27FC236}">
                <a16:creationId xmlns:a16="http://schemas.microsoft.com/office/drawing/2014/main" id="{245CF166-1A2B-F24F-9192-1EE62922C0E7}"/>
              </a:ext>
            </a:extLst>
          </p:cNvPr>
          <p:cNvSpPr>
            <a:spLocks noGrp="1"/>
          </p:cNvSpPr>
          <p:nvPr>
            <p:ph type="body" idx="1"/>
          </p:nvPr>
        </p:nvSpPr>
        <p:spPr>
          <a:xfrm>
            <a:off x="442912" y="1989138"/>
            <a:ext cx="5473701"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3" name="Text Placeholder 2">
            <a:extLst>
              <a:ext uri="{FF2B5EF4-FFF2-40B4-BE49-F238E27FC236}">
                <a16:creationId xmlns:a16="http://schemas.microsoft.com/office/drawing/2014/main" id="{FA1D5975-B545-F54E-B266-2A4DDDC8C4C9}"/>
              </a:ext>
            </a:extLst>
          </p:cNvPr>
          <p:cNvSpPr>
            <a:spLocks noGrp="1"/>
          </p:cNvSpPr>
          <p:nvPr>
            <p:ph type="body" idx="11"/>
          </p:nvPr>
        </p:nvSpPr>
        <p:spPr>
          <a:xfrm>
            <a:off x="6291895" y="1989139"/>
            <a:ext cx="5457193" cy="636854"/>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2" name="Rectangle 11">
            <a:extLst>
              <a:ext uri="{FF2B5EF4-FFF2-40B4-BE49-F238E27FC236}">
                <a16:creationId xmlns:a16="http://schemas.microsoft.com/office/drawing/2014/main" id="{30F691ED-EF65-C446-B3BD-FB970876AB4D}"/>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AC6DAE-40C2-FC4C-9C8A-8F55F3ECD49F}"/>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717004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8E3CDC0-E15C-3D43-A94A-65D5EBAC0EC4}"/>
              </a:ext>
            </a:extLst>
          </p:cNvPr>
          <p:cNvSpPr>
            <a:spLocks noGrp="1"/>
          </p:cNvSpPr>
          <p:nvPr>
            <p:ph type="body" idx="1"/>
          </p:nvPr>
        </p:nvSpPr>
        <p:spPr>
          <a:xfrm>
            <a:off x="442912" y="1989139"/>
            <a:ext cx="11306175" cy="4068762"/>
          </a:xfrm>
          <a:prstGeom prst="rect">
            <a:avLst/>
          </a:prstGeom>
        </p:spPr>
        <p:txBody>
          <a:bodyPr vert="horz" lIns="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0">
            <a:extLst>
              <a:ext uri="{FF2B5EF4-FFF2-40B4-BE49-F238E27FC236}">
                <a16:creationId xmlns:a16="http://schemas.microsoft.com/office/drawing/2014/main" id="{CB133162-9D93-054D-BEB3-A08241D4C88C}"/>
              </a:ext>
            </a:extLst>
          </p:cNvPr>
          <p:cNvSpPr>
            <a:spLocks noGrp="1"/>
          </p:cNvSpPr>
          <p:nvPr>
            <p:ph type="title"/>
          </p:nvPr>
        </p:nvSpPr>
        <p:spPr>
          <a:xfrm>
            <a:off x="442912" y="800100"/>
            <a:ext cx="11306175" cy="1001714"/>
          </a:xfrm>
          <a:prstGeom prst="rect">
            <a:avLst/>
          </a:prstGeom>
        </p:spPr>
        <p:txBody>
          <a:bodyPr vert="horz" lIns="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4195769896"/>
      </p:ext>
    </p:extLst>
  </p:cSld>
  <p:clrMap bg1="lt1" tx1="dk1" bg2="lt2" tx2="dk2" accent1="accent1" accent2="accent2" accent3="accent3" accent4="accent4" accent5="accent5" accent6="accent6" hlink="hlink" folHlink="folHlink"/>
  <p:sldLayoutIdLst>
    <p:sldLayoutId id="2147483649" r:id="rId1"/>
    <p:sldLayoutId id="2147483681" r:id="rId2"/>
    <p:sldLayoutId id="2147483682" r:id="rId3"/>
    <p:sldLayoutId id="2147483652" r:id="rId4"/>
    <p:sldLayoutId id="2147483676" r:id="rId5"/>
    <p:sldLayoutId id="2147483670" r:id="rId6"/>
    <p:sldLayoutId id="2147483684" r:id="rId7"/>
    <p:sldLayoutId id="2147483659" r:id="rId8"/>
    <p:sldLayoutId id="2147483653" r:id="rId9"/>
    <p:sldLayoutId id="2147483679" r:id="rId10"/>
    <p:sldLayoutId id="2147483680" r:id="rId11"/>
    <p:sldLayoutId id="2147483677" r:id="rId12"/>
    <p:sldLayoutId id="2147483678" r:id="rId13"/>
    <p:sldLayoutId id="2147483683" r:id="rId14"/>
    <p:sldLayoutId id="2147483651" r:id="rId15"/>
    <p:sldLayoutId id="2147483669" r:id="rId16"/>
    <p:sldLayoutId id="2147483662" r:id="rId17"/>
    <p:sldLayoutId id="2147483667" r:id="rId18"/>
    <p:sldLayoutId id="2147483663" r:id="rId19"/>
    <p:sldLayoutId id="2147483661" r:id="rId20"/>
    <p:sldLayoutId id="2147483668" r:id="rId21"/>
    <p:sldLayoutId id="2147483660" r:id="rId22"/>
    <p:sldLayoutId id="2147483687" r:id="rId23"/>
    <p:sldLayoutId id="2147483688" r:id="rId24"/>
    <p:sldLayoutId id="2147483689" r:id="rId25"/>
    <p:sldLayoutId id="2147483685" r:id="rId26"/>
    <p:sldLayoutId id="2147483658" r:id="rId27"/>
    <p:sldLayoutId id="2147483686" r:id="rId28"/>
    <p:sldLayoutId id="2147483698" r:id="rId29"/>
    <p:sldLayoutId id="2147483704" r:id="rId30"/>
    <p:sldLayoutId id="2147483700" r:id="rId31"/>
    <p:sldLayoutId id="2147483701" r:id="rId32"/>
    <p:sldLayoutId id="2147483702" r:id="rId33"/>
    <p:sldLayoutId id="2147483703" r:id="rId34"/>
  </p:sldLayoutIdLst>
  <p:hf sldNum="0" hdr="0"/>
  <p:txStyles>
    <p:title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A4A3A4"/>
          </p15:clr>
        </p15:guide>
        <p15:guide id="2" orient="horz" pos="278" userDrawn="1">
          <p15:clr>
            <a:srgbClr val="A4A3A4"/>
          </p15:clr>
        </p15:guide>
        <p15:guide id="3" pos="2502" userDrawn="1">
          <p15:clr>
            <a:srgbClr val="A4A3A4"/>
          </p15:clr>
        </p15:guide>
        <p15:guide id="4" pos="2729" userDrawn="1">
          <p15:clr>
            <a:srgbClr val="A4A3A4"/>
          </p15:clr>
        </p15:guide>
        <p15:guide id="5" pos="4951" userDrawn="1">
          <p15:clr>
            <a:srgbClr val="A4A3A4"/>
          </p15:clr>
        </p15:guide>
        <p15:guide id="6" pos="5178" userDrawn="1">
          <p15:clr>
            <a:srgbClr val="A4A3A4"/>
          </p15:clr>
        </p15:guide>
        <p15:guide id="7" pos="7401" userDrawn="1">
          <p15:clr>
            <a:srgbClr val="A4A3A4"/>
          </p15:clr>
        </p15:guide>
        <p15:guide id="8" orient="horz" pos="504" userDrawn="1">
          <p15:clr>
            <a:srgbClr val="A4A3A4"/>
          </p15:clr>
        </p15:guide>
        <p15:guide id="9" orient="horz" pos="3816" userDrawn="1">
          <p15:clr>
            <a:srgbClr val="A4A3A4"/>
          </p15:clr>
        </p15:guide>
        <p15:guide id="10" orient="horz" pos="4042" userDrawn="1">
          <p15:clr>
            <a:srgbClr val="A4A3A4"/>
          </p15:clr>
        </p15:guide>
        <p15:guide id="11" pos="3727" userDrawn="1">
          <p15:clr>
            <a:srgbClr val="A4A3A4"/>
          </p15:clr>
        </p15:guide>
        <p15:guide id="12" pos="3953" userDrawn="1">
          <p15:clr>
            <a:srgbClr val="A4A3A4"/>
          </p15:clr>
        </p15:guide>
        <p15:guide id="13" orient="horz" pos="3589" userDrawn="1">
          <p15:clr>
            <a:srgbClr val="A4A3A4"/>
          </p15:clr>
        </p15:guide>
        <p15:guide id="14" orient="horz" pos="1139" userDrawn="1">
          <p15:clr>
            <a:srgbClr val="A4A3A4"/>
          </p15:clr>
        </p15:guide>
        <p15:guide id="15" orient="horz" pos="1253"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660689" y="3375904"/>
            <a:ext cx="11306175" cy="1848949"/>
          </a:xfrm>
        </p:spPr>
        <p:txBody>
          <a:bodyPr>
            <a:normAutofit fontScale="90000"/>
          </a:bodyPr>
          <a:lstStyle/>
          <a:p>
            <a:pPr algn="ctr"/>
            <a:r>
              <a:rPr lang="en-GB" dirty="0">
                <a:latin typeface="Arial"/>
                <a:cs typeface="Arial"/>
              </a:rPr>
              <a:t>What is all the hype about the KSVBs? </a:t>
            </a:r>
            <a:br>
              <a:rPr lang="en-GB" dirty="0">
                <a:latin typeface="Arial"/>
                <a:cs typeface="Arial"/>
              </a:rPr>
            </a:br>
            <a:br>
              <a:rPr lang="en-GB" dirty="0"/>
            </a:br>
            <a:r>
              <a:rPr lang="en-GB" sz="3200" dirty="0">
                <a:latin typeface="Arial"/>
                <a:cs typeface="Arial"/>
              </a:rPr>
              <a:t>Adam Tate – Lecturer of Academic Practice</a:t>
            </a:r>
            <a:endParaRPr lang="en-GB" sz="3200" dirty="0"/>
          </a:p>
        </p:txBody>
      </p:sp>
      <p:sp>
        <p:nvSpPr>
          <p:cNvPr id="4" name="Date Placeholder 3">
            <a:extLst>
              <a:ext uri="{FF2B5EF4-FFF2-40B4-BE49-F238E27FC236}">
                <a16:creationId xmlns:a16="http://schemas.microsoft.com/office/drawing/2014/main" id="{57AE42C6-E536-1840-A610-282E173ADE52}"/>
              </a:ext>
            </a:extLst>
          </p:cNvPr>
          <p:cNvSpPr>
            <a:spLocks noGrp="1"/>
          </p:cNvSpPr>
          <p:nvPr>
            <p:ph type="dt" sz="half" idx="10"/>
          </p:nvPr>
        </p:nvSpPr>
        <p:spPr/>
        <p:txBody>
          <a:bodyPr/>
          <a:lstStyle/>
          <a:p>
            <a:fld id="{197342E9-89D0-D246-B0E5-635614E13D75}" type="datetime1">
              <a:rPr lang="en-GB" smtClean="0"/>
              <a:pPr/>
              <a:t>18/11/2021</a:t>
            </a:fld>
            <a:endParaRPr lang="en-US"/>
          </a:p>
        </p:txBody>
      </p:sp>
      <p:pic>
        <p:nvPicPr>
          <p:cNvPr id="5" name="Picture 21">
            <a:extLst>
              <a:ext uri="{FF2B5EF4-FFF2-40B4-BE49-F238E27FC236}">
                <a16:creationId xmlns:a16="http://schemas.microsoft.com/office/drawing/2014/main" id="{0ADDB117-5C47-447E-8EF5-3A4D65F7537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05045" y="786246"/>
            <a:ext cx="2379663"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494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E3211-DC03-F94E-8996-BD467706F2D8}"/>
              </a:ext>
            </a:extLst>
          </p:cNvPr>
          <p:cNvSpPr>
            <a:spLocks noGrp="1"/>
          </p:cNvSpPr>
          <p:nvPr>
            <p:ph type="ctrTitle"/>
          </p:nvPr>
        </p:nvSpPr>
        <p:spPr>
          <a:xfrm>
            <a:off x="356322" y="2803093"/>
            <a:ext cx="11306173" cy="1848949"/>
          </a:xfrm>
        </p:spPr>
        <p:txBody>
          <a:bodyPr>
            <a:normAutofit/>
          </a:bodyPr>
          <a:lstStyle/>
          <a:p>
            <a:r>
              <a:rPr lang="en-GB" b="0" dirty="0">
                <a:latin typeface="Arial"/>
                <a:cs typeface="Arial"/>
              </a:rPr>
              <a:t>Why map?</a:t>
            </a:r>
            <a:endParaRPr lang="en-US" dirty="0"/>
          </a:p>
          <a:p>
            <a:endParaRPr lang="en-US" dirty="0"/>
          </a:p>
        </p:txBody>
      </p:sp>
      <p:sp>
        <p:nvSpPr>
          <p:cNvPr id="4" name="Text Placeholder 3">
            <a:extLst>
              <a:ext uri="{FF2B5EF4-FFF2-40B4-BE49-F238E27FC236}">
                <a16:creationId xmlns:a16="http://schemas.microsoft.com/office/drawing/2014/main" id="{89967F4A-16DE-964F-9F75-D96B55D6A2BB}"/>
              </a:ext>
            </a:extLst>
          </p:cNvPr>
          <p:cNvSpPr>
            <a:spLocks noGrp="1"/>
          </p:cNvSpPr>
          <p:nvPr>
            <p:ph type="body" sz="quarter" idx="12"/>
          </p:nvPr>
        </p:nvSpPr>
        <p:spPr/>
        <p:txBody>
          <a:bodyPr/>
          <a:lstStyle/>
          <a:p>
            <a:r>
              <a:rPr lang="en-US" err="1"/>
              <a:t>www.ntu.ac.uk</a:t>
            </a:r>
            <a:endParaRPr lang="en-US"/>
          </a:p>
        </p:txBody>
      </p:sp>
    </p:spTree>
    <p:extLst>
      <p:ext uri="{BB962C8B-B14F-4D97-AF65-F5344CB8AC3E}">
        <p14:creationId xmlns:p14="http://schemas.microsoft.com/office/powerpoint/2010/main" val="1915461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9F8F8C-4943-4120-A201-3DDA5E3E3C92}"/>
              </a:ext>
            </a:extLst>
          </p:cNvPr>
          <p:cNvSpPr>
            <a:spLocks noGrp="1"/>
          </p:cNvSpPr>
          <p:nvPr>
            <p:ph sz="half" idx="1"/>
          </p:nvPr>
        </p:nvSpPr>
        <p:spPr>
          <a:solidFill>
            <a:schemeClr val="bg1">
              <a:lumMod val="95000"/>
            </a:schemeClr>
          </a:solidFill>
        </p:spPr>
        <p:txBody>
          <a:bodyPr vert="horz" lIns="0" tIns="45720" rIns="91440" bIns="45720" rtlCol="0" anchor="t">
            <a:normAutofit lnSpcReduction="10000"/>
          </a:bodyPr>
          <a:lstStyle/>
          <a:p>
            <a:r>
              <a:rPr lang="en-US" dirty="0"/>
              <a:t>Outcomes evidencing </a:t>
            </a:r>
          </a:p>
          <a:p>
            <a:endParaRPr lang="en-US" sz="1100" dirty="0"/>
          </a:p>
          <a:p>
            <a:r>
              <a:rPr lang="en-US" dirty="0"/>
              <a:t>More effective communication </a:t>
            </a:r>
          </a:p>
          <a:p>
            <a:endParaRPr lang="en-US" sz="1050" dirty="0"/>
          </a:p>
          <a:p>
            <a:r>
              <a:rPr lang="en-US" dirty="0"/>
              <a:t>Showing engagement in developing your practice </a:t>
            </a:r>
          </a:p>
          <a:p>
            <a:endParaRPr lang="en-US" sz="1100" dirty="0"/>
          </a:p>
          <a:p>
            <a:r>
              <a:rPr lang="en-US" dirty="0" err="1"/>
              <a:t>AdvanceHE</a:t>
            </a:r>
            <a:r>
              <a:rPr lang="en-US" dirty="0"/>
              <a:t> – the ‘why’</a:t>
            </a:r>
          </a:p>
          <a:p>
            <a:endParaRPr lang="en-US" dirty="0"/>
          </a:p>
          <a:p>
            <a:r>
              <a:rPr lang="en-US" dirty="0"/>
              <a:t>Save you time in the long run</a:t>
            </a:r>
          </a:p>
        </p:txBody>
      </p:sp>
      <p:sp>
        <p:nvSpPr>
          <p:cNvPr id="3" name="Title 2">
            <a:extLst>
              <a:ext uri="{FF2B5EF4-FFF2-40B4-BE49-F238E27FC236}">
                <a16:creationId xmlns:a16="http://schemas.microsoft.com/office/drawing/2014/main" id="{F6505442-A335-4E13-BAC4-B5DEF10F473C}"/>
              </a:ext>
            </a:extLst>
          </p:cNvPr>
          <p:cNvSpPr>
            <a:spLocks noGrp="1"/>
          </p:cNvSpPr>
          <p:nvPr>
            <p:ph type="title"/>
          </p:nvPr>
        </p:nvSpPr>
        <p:spPr/>
        <p:txBody>
          <a:bodyPr/>
          <a:lstStyle/>
          <a:p>
            <a:r>
              <a:rPr lang="en-US" dirty="0">
                <a:latin typeface="Arial"/>
                <a:cs typeface="Arial"/>
              </a:rPr>
              <a:t>Why map the KSVBs</a:t>
            </a:r>
            <a:endParaRPr lang="en-US" dirty="0"/>
          </a:p>
        </p:txBody>
      </p:sp>
      <p:pic>
        <p:nvPicPr>
          <p:cNvPr id="4" name="Picture 3">
            <a:extLst>
              <a:ext uri="{FF2B5EF4-FFF2-40B4-BE49-F238E27FC236}">
                <a16:creationId xmlns:a16="http://schemas.microsoft.com/office/drawing/2014/main" id="{5D90D0B2-22A1-4B3A-95E7-645E310E39E6}"/>
              </a:ext>
            </a:extLst>
          </p:cNvPr>
          <p:cNvPicPr>
            <a:picLocks noChangeAspect="1"/>
          </p:cNvPicPr>
          <p:nvPr/>
        </p:nvPicPr>
        <p:blipFill>
          <a:blip r:embed="rId2"/>
          <a:stretch>
            <a:fillRect/>
          </a:stretch>
        </p:blipFill>
        <p:spPr>
          <a:xfrm>
            <a:off x="6124848" y="542919"/>
            <a:ext cx="5912298" cy="2778780"/>
          </a:xfrm>
          <a:prstGeom prst="rect">
            <a:avLst/>
          </a:prstGeom>
        </p:spPr>
      </p:pic>
    </p:spTree>
    <p:extLst>
      <p:ext uri="{BB962C8B-B14F-4D97-AF65-F5344CB8AC3E}">
        <p14:creationId xmlns:p14="http://schemas.microsoft.com/office/powerpoint/2010/main" val="364308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p:txBody>
          <a:bodyPr>
            <a:normAutofit/>
          </a:bodyPr>
          <a:lstStyle/>
          <a:p>
            <a:r>
              <a:rPr lang="en-GB" dirty="0">
                <a:latin typeface="Arial"/>
                <a:cs typeface="Arial"/>
              </a:rPr>
              <a:t>End Point Assessment </a:t>
            </a:r>
            <a:endParaRPr lang="en-US" dirty="0"/>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798889"/>
            <a:ext cx="11320552" cy="3898649"/>
          </a:xfrm>
          <a:solidFill>
            <a:schemeClr val="bg1">
              <a:lumMod val="95000"/>
            </a:schemeClr>
          </a:solidFill>
        </p:spPr>
        <p:txBody>
          <a:bodyPr vert="horz" lIns="0" tIns="45720" rIns="91440" bIns="45720" rtlCol="0" anchor="t">
            <a:noAutofit/>
          </a:bodyPr>
          <a:lstStyle/>
          <a:p>
            <a:r>
              <a:rPr lang="en-US" sz="2400" dirty="0">
                <a:solidFill>
                  <a:srgbClr val="0B0C0C"/>
                </a:solidFill>
                <a:latin typeface="nta"/>
              </a:rPr>
              <a:t>3 Elements: </a:t>
            </a:r>
          </a:p>
          <a:p>
            <a:pPr marL="914400" lvl="1" indent="-457200">
              <a:buFont typeface="+mj-lt"/>
              <a:buAutoNum type="arabicPeriod"/>
            </a:pPr>
            <a:r>
              <a:rPr lang="en-US" sz="2100" b="1" dirty="0">
                <a:solidFill>
                  <a:srgbClr val="0B0C0C"/>
                </a:solidFill>
                <a:latin typeface="nta"/>
              </a:rPr>
              <a:t>Written Submission </a:t>
            </a:r>
            <a:r>
              <a:rPr lang="en-US" sz="2100" dirty="0">
                <a:solidFill>
                  <a:srgbClr val="0B0C0C"/>
                </a:solidFill>
                <a:latin typeface="nta"/>
              </a:rPr>
              <a:t>(9 KSVBs, 3 are also looked at in the APPA)</a:t>
            </a:r>
          </a:p>
          <a:p>
            <a:pPr marL="1371600" lvl="2" indent="-457200">
              <a:buFont typeface="+mj-lt"/>
              <a:buAutoNum type="alphaLcParenR"/>
            </a:pPr>
            <a:r>
              <a:rPr lang="en-US" sz="1900" dirty="0">
                <a:solidFill>
                  <a:srgbClr val="0B0C0C"/>
                </a:solidFill>
                <a:latin typeface="nta"/>
              </a:rPr>
              <a:t>Reflective Journal </a:t>
            </a:r>
          </a:p>
          <a:p>
            <a:pPr marL="1371600" lvl="2" indent="-457200">
              <a:buFont typeface="+mj-lt"/>
              <a:buAutoNum type="alphaLcParenR"/>
            </a:pPr>
            <a:r>
              <a:rPr lang="en-US" sz="1900" dirty="0">
                <a:solidFill>
                  <a:srgbClr val="0B0C0C"/>
                </a:solidFill>
                <a:latin typeface="nta"/>
              </a:rPr>
              <a:t>Supporting Evidence </a:t>
            </a:r>
          </a:p>
          <a:p>
            <a:pPr marL="1371600" lvl="2" indent="-457200">
              <a:buFont typeface="+mj-lt"/>
              <a:buAutoNum type="alphaLcParenR"/>
            </a:pPr>
            <a:endParaRPr lang="en-US" sz="1900" dirty="0">
              <a:solidFill>
                <a:srgbClr val="0B0C0C"/>
              </a:solidFill>
              <a:latin typeface="nta"/>
            </a:endParaRPr>
          </a:p>
          <a:p>
            <a:pPr marL="914400" lvl="1" indent="-457200">
              <a:buFont typeface="+mj-lt"/>
              <a:buAutoNum type="arabicPeriod"/>
            </a:pPr>
            <a:r>
              <a:rPr lang="en-US" sz="2100" b="1" dirty="0">
                <a:solidFill>
                  <a:srgbClr val="0B0C0C"/>
                </a:solidFill>
                <a:latin typeface="nta"/>
              </a:rPr>
              <a:t>Academic Practice Professional Assessment </a:t>
            </a:r>
            <a:r>
              <a:rPr lang="en-US" sz="2100" dirty="0">
                <a:solidFill>
                  <a:srgbClr val="0B0C0C"/>
                </a:solidFill>
                <a:latin typeface="nta"/>
              </a:rPr>
              <a:t>(16 KSVBs, 3 are looked at in WS and 2 in the PC)</a:t>
            </a:r>
          </a:p>
          <a:p>
            <a:pPr marL="1371600" lvl="2" indent="-457200">
              <a:buFont typeface="+mj-lt"/>
              <a:buAutoNum type="alphaLcParenR"/>
            </a:pPr>
            <a:r>
              <a:rPr lang="en-US" sz="1900" dirty="0">
                <a:solidFill>
                  <a:srgbClr val="0B0C0C"/>
                </a:solidFill>
                <a:latin typeface="nta"/>
              </a:rPr>
              <a:t>Video (55 minutes teaching, 5 minutes Reflection)</a:t>
            </a:r>
          </a:p>
          <a:p>
            <a:pPr marL="1371600" lvl="2" indent="-457200">
              <a:buFont typeface="+mj-lt"/>
              <a:buAutoNum type="alphaLcParenR"/>
            </a:pPr>
            <a:r>
              <a:rPr lang="en-US" sz="1900" dirty="0">
                <a:solidFill>
                  <a:srgbClr val="0B0C0C"/>
                </a:solidFill>
                <a:latin typeface="nta"/>
              </a:rPr>
              <a:t>Session Plan</a:t>
            </a:r>
          </a:p>
          <a:p>
            <a:pPr marL="1371600" lvl="2" indent="-457200">
              <a:buFont typeface="+mj-lt"/>
              <a:buAutoNum type="alphaLcParenR"/>
            </a:pPr>
            <a:endParaRPr lang="en-US" sz="1900" dirty="0">
              <a:solidFill>
                <a:srgbClr val="0B0C0C"/>
              </a:solidFill>
              <a:latin typeface="nta"/>
            </a:endParaRPr>
          </a:p>
          <a:p>
            <a:pPr marL="914400" lvl="1" indent="-457200">
              <a:buFont typeface="+mj-lt"/>
              <a:buAutoNum type="arabicPeriod"/>
            </a:pPr>
            <a:r>
              <a:rPr lang="en-US" sz="2100" b="1" dirty="0">
                <a:solidFill>
                  <a:srgbClr val="0B0C0C"/>
                </a:solidFill>
                <a:latin typeface="nta"/>
              </a:rPr>
              <a:t>Professional Conversation</a:t>
            </a:r>
            <a:r>
              <a:rPr lang="en-US" sz="2100" dirty="0">
                <a:solidFill>
                  <a:srgbClr val="0B0C0C"/>
                </a:solidFill>
                <a:latin typeface="nta"/>
              </a:rPr>
              <a:t> (18 KSVBs, 2 are looked at in APPA)</a:t>
            </a:r>
          </a:p>
          <a:p>
            <a:pPr lvl="2"/>
            <a:endParaRPr lang="en-US" sz="1900" dirty="0">
              <a:solidFill>
                <a:srgbClr val="0B0C0C"/>
              </a:solidFill>
              <a:latin typeface="nta"/>
            </a:endParaRPr>
          </a:p>
          <a:p>
            <a:pPr marL="0" indent="0">
              <a:buNone/>
            </a:pPr>
            <a:endParaRPr lang="en-US" sz="2400" dirty="0">
              <a:solidFill>
                <a:srgbClr val="0B0C0C"/>
              </a:solidFill>
              <a:latin typeface="nta"/>
            </a:endParaRP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154408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p:txBody>
          <a:bodyPr>
            <a:normAutofit/>
          </a:bodyPr>
          <a:lstStyle/>
          <a:p>
            <a:r>
              <a:rPr lang="en-GB" dirty="0">
                <a:latin typeface="Arial"/>
                <a:cs typeface="Arial"/>
              </a:rPr>
              <a:t>End Point Assessment </a:t>
            </a:r>
            <a:endParaRPr lang="en-US" dirty="0"/>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798889"/>
            <a:ext cx="11320552" cy="3898649"/>
          </a:xfrm>
          <a:solidFill>
            <a:schemeClr val="bg1">
              <a:lumMod val="95000"/>
            </a:schemeClr>
          </a:solidFill>
        </p:spPr>
        <p:txBody>
          <a:bodyPr vert="horz" lIns="0" tIns="45720" rIns="91440" bIns="45720" rtlCol="0" anchor="t">
            <a:noAutofit/>
          </a:bodyPr>
          <a:lstStyle/>
          <a:p>
            <a:r>
              <a:rPr lang="en-US" sz="2800" dirty="0">
                <a:solidFill>
                  <a:srgbClr val="0B0C0C"/>
                </a:solidFill>
                <a:latin typeface="nta"/>
              </a:rPr>
              <a:t>The tricky </a:t>
            </a:r>
            <a:r>
              <a:rPr lang="en-GB" sz="2800" dirty="0">
                <a:solidFill>
                  <a:srgbClr val="0B0C0C"/>
                </a:solidFill>
                <a:latin typeface="nta"/>
              </a:rPr>
              <a:t>CS.5 Supervise and mentor students and peers to develop knowledge in their subject discipline. </a:t>
            </a:r>
            <a:endParaRPr lang="en-US" sz="2800" dirty="0">
              <a:solidFill>
                <a:srgbClr val="0B0C0C"/>
              </a:solidFill>
              <a:latin typeface="nta"/>
            </a:endParaRPr>
          </a:p>
          <a:p>
            <a:endParaRPr lang="en-US" sz="2800" dirty="0">
              <a:solidFill>
                <a:srgbClr val="0B0C0C"/>
              </a:solidFill>
              <a:latin typeface="nta"/>
              <a:cs typeface="Arial"/>
            </a:endParaRPr>
          </a:p>
          <a:p>
            <a:r>
              <a:rPr lang="en-US" sz="2800" dirty="0">
                <a:solidFill>
                  <a:srgbClr val="0B0C0C"/>
                </a:solidFill>
                <a:latin typeface="nta"/>
                <a:cs typeface="Arial"/>
              </a:rPr>
              <a:t>Tutoring in your practice for the APPA</a:t>
            </a:r>
            <a:endParaRPr lang="en-US" sz="2800" dirty="0">
              <a:solidFill>
                <a:srgbClr val="0B0C0C"/>
              </a:solidFill>
              <a:latin typeface="nta"/>
            </a:endParaRPr>
          </a:p>
          <a:p>
            <a:r>
              <a:rPr lang="en-US" sz="2800" dirty="0">
                <a:solidFill>
                  <a:srgbClr val="0B0C0C"/>
                </a:solidFill>
                <a:latin typeface="nta"/>
                <a:cs typeface="Arial"/>
              </a:rPr>
              <a:t>Interventions made for Written Submission and Professional Conversation </a:t>
            </a:r>
            <a:endParaRPr lang="en-US" sz="2800" dirty="0">
              <a:solidFill>
                <a:srgbClr val="0B0C0C"/>
              </a:solidFill>
              <a:latin typeface="nta"/>
            </a:endParaRPr>
          </a:p>
          <a:p>
            <a:r>
              <a:rPr lang="en-US" sz="2800" dirty="0">
                <a:solidFill>
                  <a:srgbClr val="0B0C0C"/>
                </a:solidFill>
                <a:latin typeface="nta"/>
                <a:cs typeface="Arial"/>
              </a:rPr>
              <a:t>Mindful of the context and rationale for decisions all aspects</a:t>
            </a:r>
          </a:p>
          <a:p>
            <a:endParaRPr lang="en-US" sz="2400" dirty="0">
              <a:solidFill>
                <a:srgbClr val="0B0C0C"/>
              </a:solidFill>
              <a:latin typeface="nta"/>
            </a:endParaRPr>
          </a:p>
          <a:p>
            <a:pPr marL="0" indent="0">
              <a:buNone/>
            </a:pPr>
            <a:endParaRPr lang="en-US" sz="2400" dirty="0">
              <a:solidFill>
                <a:srgbClr val="0B0C0C"/>
              </a:solidFill>
              <a:latin typeface="nta"/>
            </a:endParaRP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795465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E3211-DC03-F94E-8996-BD467706F2D8}"/>
              </a:ext>
            </a:extLst>
          </p:cNvPr>
          <p:cNvSpPr>
            <a:spLocks noGrp="1"/>
          </p:cNvSpPr>
          <p:nvPr>
            <p:ph type="ctrTitle"/>
          </p:nvPr>
        </p:nvSpPr>
        <p:spPr>
          <a:xfrm>
            <a:off x="356322" y="2803093"/>
            <a:ext cx="11306173" cy="1848949"/>
          </a:xfrm>
        </p:spPr>
        <p:txBody>
          <a:bodyPr>
            <a:normAutofit/>
          </a:bodyPr>
          <a:lstStyle/>
          <a:p>
            <a:r>
              <a:rPr lang="en-GB" b="0" dirty="0">
                <a:latin typeface="Arial"/>
                <a:cs typeface="Arial"/>
              </a:rPr>
              <a:t>We do it at NTU</a:t>
            </a:r>
            <a:endParaRPr lang="en-US" dirty="0"/>
          </a:p>
          <a:p>
            <a:endParaRPr lang="en-US" dirty="0"/>
          </a:p>
        </p:txBody>
      </p:sp>
      <p:sp>
        <p:nvSpPr>
          <p:cNvPr id="4" name="Text Placeholder 3">
            <a:extLst>
              <a:ext uri="{FF2B5EF4-FFF2-40B4-BE49-F238E27FC236}">
                <a16:creationId xmlns:a16="http://schemas.microsoft.com/office/drawing/2014/main" id="{89967F4A-16DE-964F-9F75-D96B55D6A2BB}"/>
              </a:ext>
            </a:extLst>
          </p:cNvPr>
          <p:cNvSpPr>
            <a:spLocks noGrp="1"/>
          </p:cNvSpPr>
          <p:nvPr>
            <p:ph type="body" sz="quarter" idx="12"/>
          </p:nvPr>
        </p:nvSpPr>
        <p:spPr/>
        <p:txBody>
          <a:bodyPr/>
          <a:lstStyle/>
          <a:p>
            <a:r>
              <a:rPr lang="en-US" err="1"/>
              <a:t>www.ntu.ac.uk</a:t>
            </a:r>
            <a:endParaRPr lang="en-US"/>
          </a:p>
        </p:txBody>
      </p:sp>
    </p:spTree>
    <p:extLst>
      <p:ext uri="{BB962C8B-B14F-4D97-AF65-F5344CB8AC3E}">
        <p14:creationId xmlns:p14="http://schemas.microsoft.com/office/powerpoint/2010/main" val="3050880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a:bodyPr>
          <a:lstStyle/>
          <a:p>
            <a:r>
              <a:rPr lang="en-GB" sz="3100">
                <a:latin typeface="Arial"/>
                <a:cs typeface="Arial"/>
              </a:rPr>
              <a:t>20% Off the Job Training</a:t>
            </a:r>
            <a:endParaRPr lang="en-US"/>
          </a:p>
        </p:txBody>
      </p:sp>
      <p:sp>
        <p:nvSpPr>
          <p:cNvPr id="6" name="Content Placeholder 2">
            <a:extLst>
              <a:ext uri="{FF2B5EF4-FFF2-40B4-BE49-F238E27FC236}">
                <a16:creationId xmlns:a16="http://schemas.microsoft.com/office/drawing/2014/main" id="{85D517F2-9F94-46BA-8450-C1D0D7A71A6D}"/>
              </a:ext>
            </a:extLst>
          </p:cNvPr>
          <p:cNvSpPr>
            <a:spLocks noGrp="1"/>
          </p:cNvSpPr>
          <p:nvPr>
            <p:ph idx="1"/>
          </p:nvPr>
        </p:nvSpPr>
        <p:spPr>
          <a:xfrm>
            <a:off x="625016" y="1660728"/>
            <a:ext cx="5550006" cy="4076524"/>
          </a:xfrm>
          <a:solidFill>
            <a:schemeClr val="bg1">
              <a:lumMod val="95000"/>
            </a:schemeClr>
          </a:solidFill>
        </p:spPr>
        <p:txBody>
          <a:bodyPr>
            <a:normAutofit/>
          </a:bodyPr>
          <a:lstStyle/>
          <a:p>
            <a:pPr marL="342900" lvl="1" indent="-342900">
              <a:spcAft>
                <a:spcPts val="600"/>
              </a:spcAft>
              <a:buClr>
                <a:schemeClr val="accent1"/>
              </a:buClr>
              <a:buFont typeface="Arial" panose="020B0604020202020204" pitchFamily="34" charset="0"/>
              <a:buChar char="•"/>
              <a:defRPr/>
            </a:pPr>
            <a:r>
              <a:rPr lang="en-GB" sz="2000" dirty="0"/>
              <a:t>As part of an apprenticeship learners are expected to spend a </a:t>
            </a:r>
            <a:r>
              <a:rPr lang="en-GB" sz="2000" i="1" dirty="0"/>
              <a:t>minimum</a:t>
            </a:r>
            <a:r>
              <a:rPr lang="en-GB" sz="2000" dirty="0"/>
              <a:t> of 20% of time in Off the Job Training (OTJ). </a:t>
            </a:r>
          </a:p>
          <a:p>
            <a:pPr marL="342900" lvl="1" indent="-342900">
              <a:spcAft>
                <a:spcPts val="600"/>
              </a:spcAft>
              <a:buClr>
                <a:schemeClr val="accent1"/>
              </a:buClr>
              <a:buFont typeface="Arial" panose="020B0604020202020204" pitchFamily="34" charset="0"/>
              <a:buChar char="•"/>
              <a:defRPr/>
            </a:pPr>
            <a:r>
              <a:rPr lang="en-GB" sz="2000" dirty="0"/>
              <a:t>Colleagues are required to record their time spent on OTJ training. Recording of OTJ time is done in </a:t>
            </a:r>
            <a:r>
              <a:rPr lang="en-GB" sz="2000" dirty="0" err="1"/>
              <a:t>PebblePad</a:t>
            </a:r>
            <a:r>
              <a:rPr lang="en-GB" sz="2000" dirty="0"/>
              <a:t>. </a:t>
            </a:r>
          </a:p>
          <a:p>
            <a:pPr marL="342900" lvl="1" indent="-342900">
              <a:spcAft>
                <a:spcPts val="600"/>
              </a:spcAft>
              <a:buClr>
                <a:schemeClr val="accent1"/>
              </a:buClr>
              <a:buFont typeface="Arial" panose="020B0604020202020204" pitchFamily="34" charset="0"/>
              <a:buChar char="•"/>
              <a:defRPr/>
            </a:pPr>
            <a:r>
              <a:rPr lang="en-GB" sz="2000" dirty="0"/>
              <a:t>In practice OTJ training will look different for each colleague and further information is provided in the APA Off the Job Training Guide. However, there are some common aspects of the APA that make up the 20% OTJ training time…</a:t>
            </a:r>
          </a:p>
        </p:txBody>
      </p:sp>
      <p:graphicFrame>
        <p:nvGraphicFramePr>
          <p:cNvPr id="4" name="Chart 3">
            <a:extLst>
              <a:ext uri="{FF2B5EF4-FFF2-40B4-BE49-F238E27FC236}">
                <a16:creationId xmlns:a16="http://schemas.microsoft.com/office/drawing/2014/main" id="{C711E9DC-4B95-4CA1-BF24-5E050C24B906}"/>
              </a:ext>
            </a:extLst>
          </p:cNvPr>
          <p:cNvGraphicFramePr/>
          <p:nvPr/>
        </p:nvGraphicFramePr>
        <p:xfrm>
          <a:off x="6175022" y="1525646"/>
          <a:ext cx="6016977" cy="42116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0288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386929" y="1481235"/>
            <a:ext cx="2039031" cy="1001983"/>
          </a:xfrm>
        </p:spPr>
        <p:txBody>
          <a:bodyPr>
            <a:normAutofit fontScale="90000"/>
          </a:bodyPr>
          <a:lstStyle/>
          <a:p>
            <a:r>
              <a:rPr lang="en-GB" dirty="0">
                <a:latin typeface="Arial"/>
                <a:cs typeface="Arial"/>
              </a:rPr>
              <a:t>How we use Pebble</a:t>
            </a:r>
            <a:endParaRPr lang="en-US" dirty="0"/>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pic>
        <p:nvPicPr>
          <p:cNvPr id="7" name="Christina intro to pebble for Bucks">
            <a:hlinkClick r:id="" action="ppaction://media"/>
            <a:extLst>
              <a:ext uri="{FF2B5EF4-FFF2-40B4-BE49-F238E27FC236}">
                <a16:creationId xmlns:a16="http://schemas.microsoft.com/office/drawing/2014/main" id="{700004DD-0446-40A1-AF7B-5FCB1B8AB75C}"/>
              </a:ext>
            </a:extLst>
          </p:cNvPr>
          <p:cNvPicPr>
            <a:picLocks noGrp="1" noChangeAspect="1"/>
          </p:cNvPicPr>
          <p:nvPr>
            <p:ph sz="half" idx="1"/>
            <a:videoFile r:link="rId2"/>
            <p:extLst>
              <p:ext uri="{DAA4B4D4-6D71-4841-9C94-3DE7FCFB9230}">
                <p14:media xmlns:p14="http://schemas.microsoft.com/office/powerpoint/2010/main" r:embed="rId1"/>
              </p:ext>
            </p:extLst>
          </p:nvPr>
        </p:nvPicPr>
        <p:blipFill rotWithShape="1">
          <a:blip r:embed="rId5"/>
          <a:srcRect t="8691"/>
          <a:stretch/>
        </p:blipFill>
        <p:spPr>
          <a:xfrm>
            <a:off x="2425960" y="0"/>
            <a:ext cx="7784554" cy="6858000"/>
          </a:xfrm>
        </p:spPr>
      </p:pic>
    </p:spTree>
    <p:extLst>
      <p:ext uri="{BB962C8B-B14F-4D97-AF65-F5344CB8AC3E}">
        <p14:creationId xmlns:p14="http://schemas.microsoft.com/office/powerpoint/2010/main" val="1793821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10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a:bodyPr>
          <a:lstStyle/>
          <a:p>
            <a:r>
              <a:rPr lang="en-GB" sz="3100" dirty="0">
                <a:latin typeface="Arial"/>
                <a:cs typeface="Arial"/>
              </a:rPr>
              <a:t>Core - What counts as off-the-job training? </a:t>
            </a:r>
            <a:endParaRPr lang="en-GB" dirty="0"/>
          </a:p>
        </p:txBody>
      </p:sp>
      <p:graphicFrame>
        <p:nvGraphicFramePr>
          <p:cNvPr id="2" name="Table 1">
            <a:extLst>
              <a:ext uri="{FF2B5EF4-FFF2-40B4-BE49-F238E27FC236}">
                <a16:creationId xmlns:a16="http://schemas.microsoft.com/office/drawing/2014/main" id="{30CE04C7-78FE-4CED-8A71-F3EBF03AC988}"/>
              </a:ext>
            </a:extLst>
          </p:cNvPr>
          <p:cNvGraphicFramePr>
            <a:graphicFrameLocks noGrp="1"/>
          </p:cNvGraphicFramePr>
          <p:nvPr>
            <p:extLst>
              <p:ext uri="{D42A27DB-BD31-4B8C-83A1-F6EECF244321}">
                <p14:modId xmlns:p14="http://schemas.microsoft.com/office/powerpoint/2010/main" val="2584806422"/>
              </p:ext>
            </p:extLst>
          </p:nvPr>
        </p:nvGraphicFramePr>
        <p:xfrm>
          <a:off x="1464090" y="1979992"/>
          <a:ext cx="8976049" cy="3383280"/>
        </p:xfrm>
        <a:graphic>
          <a:graphicData uri="http://schemas.openxmlformats.org/drawingml/2006/table">
            <a:tbl>
              <a:tblPr/>
              <a:tblGrid>
                <a:gridCol w="2109371">
                  <a:extLst>
                    <a:ext uri="{9D8B030D-6E8A-4147-A177-3AD203B41FA5}">
                      <a16:colId xmlns:a16="http://schemas.microsoft.com/office/drawing/2014/main" val="3657972764"/>
                    </a:ext>
                  </a:extLst>
                </a:gridCol>
                <a:gridCol w="6866678">
                  <a:extLst>
                    <a:ext uri="{9D8B030D-6E8A-4147-A177-3AD203B41FA5}">
                      <a16:colId xmlns:a16="http://schemas.microsoft.com/office/drawing/2014/main" val="4219630959"/>
                    </a:ext>
                  </a:extLst>
                </a:gridCol>
              </a:tblGrid>
              <a:tr h="3340360">
                <a:tc>
                  <a:txBody>
                    <a:bodyPr/>
                    <a:lstStyle/>
                    <a:p>
                      <a:pPr algn="just" rtl="0" fontAlgn="base"/>
                      <a:r>
                        <a:rPr lang="en-GB" sz="1800" b="0" i="0">
                          <a:effectLst/>
                          <a:latin typeface="Arial" panose="020B0604020202020204" pitchFamily="34" charset="0"/>
                        </a:rPr>
                        <a:t>APA/PGCLTHE </a:t>
                      </a:r>
                      <a:endParaRPr lang="en-GB" sz="3200" b="0" i="0">
                        <a:effectLst/>
                      </a:endParaRPr>
                    </a:p>
                    <a:p>
                      <a:pPr algn="just" rtl="0" fontAlgn="base"/>
                      <a:r>
                        <a:rPr lang="en-GB" sz="1800" b="0" i="0">
                          <a:effectLst/>
                          <a:latin typeface="Arial" panose="020B0604020202020204" pitchFamily="34" charset="0"/>
                        </a:rPr>
                        <a:t> </a:t>
                      </a:r>
                      <a:endParaRPr lang="en-GB" sz="3200" b="0" i="0">
                        <a:effectLst/>
                      </a:endParaRPr>
                    </a:p>
                    <a:p>
                      <a:pPr algn="just" rtl="0" fontAlgn="base"/>
                      <a:r>
                        <a:rPr lang="en-GB" sz="1800" b="0" i="0">
                          <a:effectLst/>
                          <a:latin typeface="Arial" panose="020B0604020202020204" pitchFamily="34" charset="0"/>
                        </a:rPr>
                        <a:t> </a:t>
                      </a:r>
                      <a:endParaRPr lang="en-GB" sz="3200" b="0" i="0">
                        <a:effectLst/>
                      </a:endParaRPr>
                    </a:p>
                    <a:p>
                      <a:pPr algn="just" rtl="0" fontAlgn="base"/>
                      <a:r>
                        <a:rPr lang="en-GB" sz="1800" b="0" i="0">
                          <a:effectLst/>
                          <a:latin typeface="Arial" panose="020B0604020202020204" pitchFamily="34" charset="0"/>
                        </a:rPr>
                        <a:t> </a:t>
                      </a:r>
                      <a:endParaRPr lang="en-GB" sz="3200" b="0" i="0">
                        <a:effectLst/>
                      </a:endParaRPr>
                    </a:p>
                    <a:p>
                      <a:pPr algn="just" rtl="0" fontAlgn="base"/>
                      <a:r>
                        <a:rPr lang="en-GB" sz="1800" b="0" i="0">
                          <a:effectLst/>
                          <a:latin typeface="Arial" panose="020B0604020202020204" pitchFamily="34" charset="0"/>
                        </a:rPr>
                        <a:t> </a:t>
                      </a:r>
                      <a:endParaRPr lang="en-GB" sz="3200" b="0" i="0">
                        <a:effectLst/>
                      </a:endParaRPr>
                    </a:p>
                  </a:txBody>
                  <a:tcPr>
                    <a:lnL w="9525" cap="flat" cmpd="sng" algn="ctr">
                      <a:solidFill>
                        <a:srgbClr val="50F219"/>
                      </a:solidFill>
                      <a:prstDash val="solid"/>
                      <a:round/>
                      <a:headEnd type="none" w="med" len="med"/>
                      <a:tailEnd type="none" w="med" len="med"/>
                    </a:lnL>
                    <a:lnR w="9525" cap="flat" cmpd="sng" algn="ctr">
                      <a:solidFill>
                        <a:srgbClr val="50F219"/>
                      </a:solidFill>
                      <a:prstDash val="solid"/>
                      <a:round/>
                      <a:headEnd type="none" w="med" len="med"/>
                      <a:tailEnd type="none" w="med" len="med"/>
                    </a:lnR>
                    <a:lnT w="9525" cap="flat" cmpd="sng" algn="ctr">
                      <a:solidFill>
                        <a:srgbClr val="50F219"/>
                      </a:solidFill>
                      <a:prstDash val="solid"/>
                      <a:round/>
                      <a:headEnd type="none" w="med" len="med"/>
                      <a:tailEnd type="none" w="med" len="med"/>
                    </a:lnT>
                    <a:lnB w="9525" cap="flat" cmpd="sng" algn="ctr">
                      <a:solidFill>
                        <a:srgbClr val="50F219"/>
                      </a:solidFill>
                      <a:prstDash val="solid"/>
                      <a:round/>
                      <a:headEnd type="none" w="med" len="med"/>
                      <a:tailEnd type="none" w="med" len="med"/>
                    </a:lnB>
                    <a:solidFill>
                      <a:schemeClr val="accent5">
                        <a:lumMod val="20000"/>
                        <a:lumOff val="80000"/>
                      </a:schemeClr>
                    </a:solidFill>
                  </a:tcPr>
                </a:tc>
                <a:tc>
                  <a:txBody>
                    <a:bodyPr/>
                    <a:lstStyle/>
                    <a:p>
                      <a:pPr algn="just" rtl="0" fontAlgn="base"/>
                      <a:r>
                        <a:rPr lang="en-GB" sz="1800" b="1" i="0" dirty="0">
                          <a:effectLst/>
                          <a:latin typeface="Arial" panose="020B0604020202020204" pitchFamily="34" charset="0"/>
                        </a:rPr>
                        <a:t>Direct contact time </a:t>
                      </a:r>
                      <a:r>
                        <a:rPr lang="en-GB" sz="1800" b="0" i="0" dirty="0">
                          <a:effectLst/>
                          <a:latin typeface="Arial" panose="020B0604020202020204" pitchFamily="34" charset="0"/>
                        </a:rPr>
                        <a:t> </a:t>
                      </a:r>
                      <a:endParaRPr lang="en-GB" sz="3200" b="0" i="0" dirty="0">
                        <a:effectLst/>
                      </a:endParaRPr>
                    </a:p>
                    <a:p>
                      <a:pPr algn="just" rtl="0" fontAlgn="base">
                        <a:buFont typeface="Arial" panose="020B0604020202020204" pitchFamily="34" charset="0"/>
                        <a:buChar char="•"/>
                      </a:pPr>
                      <a:r>
                        <a:rPr lang="en-GB" sz="1800" b="0" i="0" dirty="0">
                          <a:effectLst/>
                          <a:latin typeface="Arial" panose="020B0604020202020204" pitchFamily="34" charset="0"/>
                        </a:rPr>
                        <a:t>Attending taught sessions on the APA/PGCLTHE </a:t>
                      </a:r>
                    </a:p>
                    <a:p>
                      <a:pPr algn="just" rtl="0" fontAlgn="base"/>
                      <a:r>
                        <a:rPr lang="en-GB" sz="1800" b="1" i="0" dirty="0">
                          <a:effectLst/>
                          <a:latin typeface="Arial" panose="020B0604020202020204" pitchFamily="34" charset="0"/>
                        </a:rPr>
                        <a:t>Non-contact time (independent study)</a:t>
                      </a:r>
                      <a:r>
                        <a:rPr lang="en-GB" sz="1800" b="0" i="0" dirty="0">
                          <a:effectLst/>
                          <a:latin typeface="Arial" panose="020B0604020202020204" pitchFamily="34" charset="0"/>
                        </a:rPr>
                        <a:t> </a:t>
                      </a:r>
                      <a:endParaRPr lang="en-GB" sz="3200" b="0" i="0" dirty="0">
                        <a:effectLst/>
                      </a:endParaRPr>
                    </a:p>
                    <a:p>
                      <a:pPr algn="just" rtl="0" fontAlgn="base">
                        <a:buFont typeface="Arial" panose="020B0604020202020204" pitchFamily="34" charset="0"/>
                        <a:buChar char="•"/>
                      </a:pPr>
                      <a:r>
                        <a:rPr lang="en-GB" sz="1800" b="0" i="0" dirty="0">
                          <a:effectLst/>
                          <a:latin typeface="Arial" panose="020B0604020202020204" pitchFamily="34" charset="0"/>
                        </a:rPr>
                        <a:t>Online Blended Learning for PGCLTHE / APA modules  </a:t>
                      </a:r>
                    </a:p>
                    <a:p>
                      <a:pPr algn="just" rtl="0" fontAlgn="base">
                        <a:buFont typeface="Arial" panose="020B0604020202020204" pitchFamily="34" charset="0"/>
                        <a:buChar char="•"/>
                      </a:pPr>
                      <a:r>
                        <a:rPr lang="en-GB" sz="1800" b="0" i="0" dirty="0">
                          <a:effectLst/>
                          <a:latin typeface="Arial" panose="020B0604020202020204" pitchFamily="34" charset="0"/>
                        </a:rPr>
                        <a:t>Observations of practice (3 in total) </a:t>
                      </a:r>
                    </a:p>
                    <a:p>
                      <a:pPr algn="just" rtl="0" fontAlgn="base">
                        <a:buFont typeface="Arial" panose="020B0604020202020204" pitchFamily="34" charset="0"/>
                        <a:buChar char="•"/>
                      </a:pPr>
                      <a:r>
                        <a:rPr lang="en-GB" sz="1800" b="0" i="0" dirty="0">
                          <a:effectLst/>
                          <a:latin typeface="Arial" panose="020B0604020202020204" pitchFamily="34" charset="0"/>
                        </a:rPr>
                        <a:t>Meetings with Workplace Mentors </a:t>
                      </a:r>
                      <a:r>
                        <a:rPr lang="en-GB" sz="1800" b="1" i="0" u="sng" dirty="0">
                          <a:effectLst/>
                          <a:latin typeface="Arial" panose="020B0604020202020204" pitchFamily="34" charset="0"/>
                        </a:rPr>
                        <a:t>but not including the 6 tri-partite progress reviews</a:t>
                      </a:r>
                      <a:r>
                        <a:rPr lang="en-GB" sz="1800" b="0" i="0" dirty="0">
                          <a:effectLst/>
                          <a:latin typeface="Arial" panose="020B0604020202020204" pitchFamily="34" charset="0"/>
                        </a:rPr>
                        <a:t> </a:t>
                      </a:r>
                    </a:p>
                    <a:p>
                      <a:pPr algn="just" rtl="0" fontAlgn="base">
                        <a:buFont typeface="Arial" panose="020B0604020202020204" pitchFamily="34" charset="0"/>
                        <a:buChar char="•"/>
                      </a:pPr>
                      <a:r>
                        <a:rPr lang="en-GB" sz="1800" b="0" i="0" dirty="0">
                          <a:effectLst/>
                          <a:latin typeface="Arial" panose="020B0604020202020204" pitchFamily="34" charset="0"/>
                        </a:rPr>
                        <a:t>Researching and writing of assessments for the APA/PGCLTHE </a:t>
                      </a:r>
                    </a:p>
                    <a:p>
                      <a:pPr algn="just" rtl="0" fontAlgn="base">
                        <a:buFont typeface="Arial" panose="020B0604020202020204" pitchFamily="34" charset="0"/>
                        <a:buChar char="•"/>
                      </a:pPr>
                      <a:r>
                        <a:rPr lang="en-GB" sz="1800" b="0" i="0" dirty="0">
                          <a:effectLst/>
                          <a:latin typeface="Arial" panose="020B0604020202020204" pitchFamily="34" charset="0"/>
                        </a:rPr>
                        <a:t>Engagement with library and academic resources related to pedagogy  </a:t>
                      </a:r>
                    </a:p>
                    <a:p>
                      <a:pPr algn="just" rtl="0" fontAlgn="base">
                        <a:buFont typeface="Arial" panose="020B0604020202020204" pitchFamily="34" charset="0"/>
                        <a:buChar char="•"/>
                      </a:pPr>
                      <a:r>
                        <a:rPr lang="en-GB" sz="1800" b="0" i="0" dirty="0">
                          <a:effectLst/>
                          <a:latin typeface="Arial" panose="020B0604020202020204" pitchFamily="34" charset="0"/>
                        </a:rPr>
                        <a:t>Research and preparing documents for ethical approval for course project proposal </a:t>
                      </a:r>
                    </a:p>
                  </a:txBody>
                  <a:tcPr>
                    <a:lnL w="9525" cap="flat" cmpd="sng" algn="ctr">
                      <a:solidFill>
                        <a:srgbClr val="50F219"/>
                      </a:solidFill>
                      <a:prstDash val="solid"/>
                      <a:round/>
                      <a:headEnd type="none" w="med" len="med"/>
                      <a:tailEnd type="none" w="med" len="med"/>
                    </a:lnL>
                    <a:lnR w="9525" cap="flat" cmpd="sng" algn="ctr">
                      <a:solidFill>
                        <a:srgbClr val="D0E919"/>
                      </a:solidFill>
                      <a:prstDash val="solid"/>
                      <a:round/>
                      <a:headEnd type="none" w="med" len="med"/>
                      <a:tailEnd type="none" w="med" len="med"/>
                    </a:lnR>
                    <a:lnT w="9525" cap="flat" cmpd="sng" algn="ctr">
                      <a:solidFill>
                        <a:srgbClr val="D0E919"/>
                      </a:solidFill>
                      <a:prstDash val="solid"/>
                      <a:round/>
                      <a:headEnd type="none" w="med" len="med"/>
                      <a:tailEnd type="none" w="med" len="med"/>
                    </a:lnT>
                    <a:lnB w="9525" cap="flat" cmpd="sng" algn="ctr">
                      <a:solidFill>
                        <a:srgbClr val="D0E919"/>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45218764"/>
                  </a:ext>
                </a:extLst>
              </a:tr>
            </a:tbl>
          </a:graphicData>
        </a:graphic>
      </p:graphicFrame>
    </p:spTree>
    <p:extLst>
      <p:ext uri="{BB962C8B-B14F-4D97-AF65-F5344CB8AC3E}">
        <p14:creationId xmlns:p14="http://schemas.microsoft.com/office/powerpoint/2010/main" val="22071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a:bodyPr>
          <a:lstStyle/>
          <a:p>
            <a:r>
              <a:rPr lang="en-GB" sz="3100" dirty="0">
                <a:latin typeface="Arial"/>
                <a:cs typeface="Arial"/>
              </a:rPr>
              <a:t>Additional - What counts as off-the-job training? </a:t>
            </a:r>
            <a:endParaRPr lang="en-GB" dirty="0"/>
          </a:p>
        </p:txBody>
      </p:sp>
      <p:graphicFrame>
        <p:nvGraphicFramePr>
          <p:cNvPr id="4" name="Table 3">
            <a:extLst>
              <a:ext uri="{FF2B5EF4-FFF2-40B4-BE49-F238E27FC236}">
                <a16:creationId xmlns:a16="http://schemas.microsoft.com/office/drawing/2014/main" id="{B050405E-184C-49C7-8D7C-7FDC3C9905F0}"/>
              </a:ext>
            </a:extLst>
          </p:cNvPr>
          <p:cNvGraphicFramePr>
            <a:graphicFrameLocks noGrp="1"/>
          </p:cNvGraphicFramePr>
          <p:nvPr>
            <p:extLst>
              <p:ext uri="{D42A27DB-BD31-4B8C-83A1-F6EECF244321}">
                <p14:modId xmlns:p14="http://schemas.microsoft.com/office/powerpoint/2010/main" val="2283708365"/>
              </p:ext>
            </p:extLst>
          </p:nvPr>
        </p:nvGraphicFramePr>
        <p:xfrm>
          <a:off x="1416110" y="1245727"/>
          <a:ext cx="8175759" cy="4987123"/>
        </p:xfrm>
        <a:graphic>
          <a:graphicData uri="http://schemas.openxmlformats.org/drawingml/2006/table">
            <a:tbl>
              <a:tblPr/>
              <a:tblGrid>
                <a:gridCol w="1921304">
                  <a:extLst>
                    <a:ext uri="{9D8B030D-6E8A-4147-A177-3AD203B41FA5}">
                      <a16:colId xmlns:a16="http://schemas.microsoft.com/office/drawing/2014/main" val="2016355251"/>
                    </a:ext>
                  </a:extLst>
                </a:gridCol>
                <a:gridCol w="6254455">
                  <a:extLst>
                    <a:ext uri="{9D8B030D-6E8A-4147-A177-3AD203B41FA5}">
                      <a16:colId xmlns:a16="http://schemas.microsoft.com/office/drawing/2014/main" val="932063436"/>
                    </a:ext>
                  </a:extLst>
                </a:gridCol>
              </a:tblGrid>
              <a:tr h="617453">
                <a:tc>
                  <a:txBody>
                    <a:bodyPr/>
                    <a:lstStyle/>
                    <a:p>
                      <a:pPr algn="just" rtl="0" fontAlgn="base"/>
                      <a:r>
                        <a:rPr lang="en-GB" sz="900" b="0" i="0">
                          <a:effectLst/>
                          <a:latin typeface="Arial" panose="020B0604020202020204" pitchFamily="34" charset="0"/>
                        </a:rPr>
                        <a:t>New Appointee to teaching </a:t>
                      </a:r>
                      <a:endParaRPr lang="en-GB" sz="1500" b="0" i="0">
                        <a:effectLst/>
                      </a:endParaRPr>
                    </a:p>
                    <a:p>
                      <a:pPr algn="just" rtl="0" fontAlgn="base"/>
                      <a:r>
                        <a:rPr lang="en-GB" sz="900" b="0" i="0">
                          <a:effectLst/>
                          <a:latin typeface="Arial" panose="020B0604020202020204" pitchFamily="34" charset="0"/>
                        </a:rPr>
                        <a:t> </a:t>
                      </a:r>
                      <a:endParaRPr lang="en-GB" sz="1500" b="0" i="0">
                        <a:effectLst/>
                      </a:endParaRPr>
                    </a:p>
                  </a:txBody>
                  <a:tcPr marL="77500" marR="77500" marT="38750" marB="38750">
                    <a:lnL w="9525" cap="flat" cmpd="sng" algn="ctr">
                      <a:solidFill>
                        <a:srgbClr val="F09ACF"/>
                      </a:solidFill>
                      <a:prstDash val="solid"/>
                      <a:round/>
                      <a:headEnd type="none" w="med" len="med"/>
                      <a:tailEnd type="none" w="med" len="med"/>
                    </a:lnL>
                    <a:lnR w="9525" cap="flat" cmpd="sng" algn="ctr">
                      <a:solidFill>
                        <a:srgbClr val="F09ACF"/>
                      </a:solidFill>
                      <a:prstDash val="solid"/>
                      <a:round/>
                      <a:headEnd type="none" w="med" len="med"/>
                      <a:tailEnd type="none" w="med" len="med"/>
                    </a:lnR>
                    <a:lnT w="9525" cap="flat" cmpd="sng" algn="ctr">
                      <a:solidFill>
                        <a:srgbClr val="F09ACF"/>
                      </a:solidFill>
                      <a:prstDash val="solid"/>
                      <a:round/>
                      <a:headEnd type="none" w="med" len="med"/>
                      <a:tailEnd type="none" w="med" len="med"/>
                    </a:lnT>
                    <a:lnB w="9525" cap="flat" cmpd="sng" algn="ctr">
                      <a:solidFill>
                        <a:srgbClr val="F09ACF"/>
                      </a:solidFill>
                      <a:prstDash val="solid"/>
                      <a:round/>
                      <a:headEnd type="none" w="med" len="med"/>
                      <a:tailEnd type="none" w="med" len="med"/>
                    </a:lnB>
                  </a:tcPr>
                </a:tc>
                <a:tc>
                  <a:txBody>
                    <a:bodyPr/>
                    <a:lstStyle/>
                    <a:p>
                      <a:pPr algn="just" rtl="0" fontAlgn="base">
                        <a:buFont typeface="Arial" panose="020B0604020202020204" pitchFamily="34" charset="0"/>
                        <a:buChar char="•"/>
                      </a:pPr>
                      <a:r>
                        <a:rPr lang="en-GB" sz="900" b="0" i="0">
                          <a:effectLst/>
                          <a:latin typeface="Arial" panose="020B0604020202020204" pitchFamily="34" charset="0"/>
                        </a:rPr>
                        <a:t>Parts of the induction that provide some generic skills that are core to the Apprentice’s learning development e.g. NTU’s introduction to digital practice, Introduction to Learning and Teaching etc.  </a:t>
                      </a:r>
                    </a:p>
                  </a:txBody>
                  <a:tcPr marL="77500" marR="77500" marT="38750" marB="38750">
                    <a:lnL w="9525" cap="flat" cmpd="sng" algn="ctr">
                      <a:solidFill>
                        <a:srgbClr val="F09ACF"/>
                      </a:solidFill>
                      <a:prstDash val="solid"/>
                      <a:round/>
                      <a:headEnd type="none" w="med" len="med"/>
                      <a:tailEnd type="none" w="med" len="med"/>
                    </a:lnL>
                    <a:lnR w="9525" cap="flat" cmpd="sng" algn="ctr">
                      <a:solidFill>
                        <a:srgbClr val="B099CF"/>
                      </a:solidFill>
                      <a:prstDash val="solid"/>
                      <a:round/>
                      <a:headEnd type="none" w="med" len="med"/>
                      <a:tailEnd type="none" w="med" len="med"/>
                    </a:lnR>
                    <a:lnT w="9525" cap="flat" cmpd="sng" algn="ctr">
                      <a:solidFill>
                        <a:srgbClr val="B099CF"/>
                      </a:solidFill>
                      <a:prstDash val="solid"/>
                      <a:round/>
                      <a:headEnd type="none" w="med" len="med"/>
                      <a:tailEnd type="none" w="med" len="med"/>
                    </a:lnT>
                    <a:lnB w="9525" cap="flat" cmpd="sng" algn="ctr">
                      <a:solidFill>
                        <a:srgbClr val="B099CF"/>
                      </a:solidFill>
                      <a:prstDash val="solid"/>
                      <a:round/>
                      <a:headEnd type="none" w="med" len="med"/>
                      <a:tailEnd type="none" w="med" len="med"/>
                    </a:lnB>
                  </a:tcPr>
                </a:tc>
                <a:extLst>
                  <a:ext uri="{0D108BD9-81ED-4DB2-BD59-A6C34878D82A}">
                    <a16:rowId xmlns:a16="http://schemas.microsoft.com/office/drawing/2014/main" val="3678490354"/>
                  </a:ext>
                </a:extLst>
              </a:tr>
              <a:tr h="2533142">
                <a:tc>
                  <a:txBody>
                    <a:bodyPr/>
                    <a:lstStyle/>
                    <a:p>
                      <a:pPr algn="just" rtl="0" fontAlgn="base"/>
                      <a:r>
                        <a:rPr lang="en-GB" sz="900" b="0" i="0">
                          <a:effectLst/>
                          <a:latin typeface="Arial" panose="020B0604020202020204" pitchFamily="34" charset="0"/>
                        </a:rPr>
                        <a:t>Professional Development  </a:t>
                      </a:r>
                      <a:endParaRPr lang="en-GB" sz="1500" b="0" i="0">
                        <a:effectLst/>
                      </a:endParaRPr>
                    </a:p>
                    <a:p>
                      <a:pPr algn="just" rtl="0" fontAlgn="base"/>
                      <a:r>
                        <a:rPr lang="en-GB" sz="900" b="0" i="0">
                          <a:effectLst/>
                          <a:latin typeface="Arial" panose="020B0604020202020204" pitchFamily="34" charset="0"/>
                        </a:rPr>
                        <a:t> </a:t>
                      </a:r>
                      <a:endParaRPr lang="en-GB" sz="1500" b="0" i="0">
                        <a:effectLst/>
                      </a:endParaRPr>
                    </a:p>
                  </a:txBody>
                  <a:tcPr marL="77500" marR="77500" marT="38750" marB="38750">
                    <a:lnL w="9525" cap="flat" cmpd="sng" algn="ctr">
                      <a:solidFill>
                        <a:srgbClr val="F0AFCF"/>
                      </a:solidFill>
                      <a:prstDash val="solid"/>
                      <a:round/>
                      <a:headEnd type="none" w="med" len="med"/>
                      <a:tailEnd type="none" w="med" len="med"/>
                    </a:lnL>
                    <a:lnR w="9525" cap="flat" cmpd="sng" algn="ctr">
                      <a:solidFill>
                        <a:srgbClr val="F0AFCF"/>
                      </a:solidFill>
                      <a:prstDash val="solid"/>
                      <a:round/>
                      <a:headEnd type="none" w="med" len="med"/>
                      <a:tailEnd type="none" w="med" len="med"/>
                    </a:lnR>
                    <a:lnT w="9525" cap="flat" cmpd="sng" algn="ctr">
                      <a:solidFill>
                        <a:srgbClr val="F09ACF"/>
                      </a:solidFill>
                      <a:prstDash val="solid"/>
                      <a:round/>
                      <a:headEnd type="none" w="med" len="med"/>
                      <a:tailEnd type="none" w="med" len="med"/>
                    </a:lnT>
                    <a:lnB w="9525" cap="flat" cmpd="sng" algn="ctr">
                      <a:solidFill>
                        <a:srgbClr val="F0AFCF"/>
                      </a:solidFill>
                      <a:prstDash val="solid"/>
                      <a:round/>
                      <a:headEnd type="none" w="med" len="med"/>
                      <a:tailEnd type="none" w="med" len="med"/>
                    </a:lnB>
                  </a:tcPr>
                </a:tc>
                <a:tc>
                  <a:txBody>
                    <a:bodyPr/>
                    <a:lstStyle/>
                    <a:p>
                      <a:pPr algn="just" rtl="0" fontAlgn="base">
                        <a:buFont typeface="Arial" panose="020B0604020202020204" pitchFamily="34" charset="0"/>
                        <a:buChar char="•"/>
                      </a:pPr>
                      <a:r>
                        <a:rPr lang="en-GB" sz="900" b="0" i="0">
                          <a:effectLst/>
                          <a:latin typeface="Arial" panose="020B0604020202020204" pitchFamily="34" charset="0"/>
                        </a:rPr>
                        <a:t>Learning from the experience of writing a grant collaboratively and receiving feedback (For use in Research-Informed Teaching) </a:t>
                      </a:r>
                    </a:p>
                    <a:p>
                      <a:pPr algn="just" rtl="0" fontAlgn="base">
                        <a:buFont typeface="Arial" panose="020B0604020202020204" pitchFamily="34" charset="0"/>
                        <a:buChar char="•"/>
                      </a:pPr>
                      <a:r>
                        <a:rPr lang="en-GB" sz="900" b="0" i="0">
                          <a:effectLst/>
                          <a:latin typeface="Arial" panose="020B0604020202020204" pitchFamily="34" charset="0"/>
                        </a:rPr>
                        <a:t>Learning from responding to grant reviewers’ comments (For use in Research-Informed Teaching)  </a:t>
                      </a:r>
                    </a:p>
                    <a:p>
                      <a:pPr algn="just" rtl="0" fontAlgn="base">
                        <a:buFont typeface="Arial" panose="020B0604020202020204" pitchFamily="34" charset="0"/>
                        <a:buChar char="•"/>
                      </a:pPr>
                      <a:r>
                        <a:rPr lang="en-GB" sz="900" b="0" i="0">
                          <a:effectLst/>
                          <a:latin typeface="Arial" panose="020B0604020202020204" pitchFamily="34" charset="0"/>
                        </a:rPr>
                        <a:t>Other teaching-related practical training (in the Department/School) </a:t>
                      </a:r>
                    </a:p>
                    <a:p>
                      <a:pPr algn="just" rtl="0" fontAlgn="base">
                        <a:buFont typeface="Arial" panose="020B0604020202020204" pitchFamily="34" charset="0"/>
                        <a:buChar char="•"/>
                      </a:pPr>
                      <a:r>
                        <a:rPr lang="en-GB" sz="900" b="0" i="0">
                          <a:effectLst/>
                          <a:latin typeface="Arial" panose="020B0604020202020204" pitchFamily="34" charset="0"/>
                        </a:rPr>
                        <a:t>Developing own practice by learning from shadowing others  </a:t>
                      </a:r>
                    </a:p>
                    <a:p>
                      <a:pPr algn="just" rtl="0" fontAlgn="base">
                        <a:buFont typeface="Arial" panose="020B0604020202020204" pitchFamily="34" charset="0"/>
                        <a:buChar char="•"/>
                      </a:pPr>
                      <a:r>
                        <a:rPr lang="en-GB" sz="900" b="0" i="0">
                          <a:effectLst/>
                          <a:latin typeface="Arial" panose="020B0604020202020204" pitchFamily="34" charset="0"/>
                        </a:rPr>
                        <a:t>Learning from their attendance at/or contribution to departmental training events and activities  </a:t>
                      </a:r>
                    </a:p>
                    <a:p>
                      <a:pPr algn="just" rtl="0" fontAlgn="base">
                        <a:buFont typeface="Arial" panose="020B0604020202020204" pitchFamily="34" charset="0"/>
                        <a:buChar char="•"/>
                      </a:pPr>
                      <a:r>
                        <a:rPr lang="en-GB" sz="900" b="0" i="0">
                          <a:effectLst/>
                          <a:latin typeface="Arial" panose="020B0604020202020204" pitchFamily="34" charset="0"/>
                        </a:rPr>
                        <a:t>Developing own practice from group activities e.g. Team Development  </a:t>
                      </a:r>
                    </a:p>
                    <a:p>
                      <a:pPr algn="just" rtl="0" fontAlgn="base">
                        <a:buFont typeface="Arial" panose="020B0604020202020204" pitchFamily="34" charset="0"/>
                        <a:buChar char="•"/>
                      </a:pPr>
                      <a:r>
                        <a:rPr lang="en-GB" sz="900" b="0" i="0">
                          <a:effectLst/>
                          <a:latin typeface="Arial" panose="020B0604020202020204" pitchFamily="34" charset="0"/>
                        </a:rPr>
                        <a:t>Learning from attendance at conferences, workshops or seminars (e.g. TILT Festival of Learning, academic conferences which can support RiT etc.) </a:t>
                      </a:r>
                    </a:p>
                  </a:txBody>
                  <a:tcPr marL="77500" marR="77500" marT="38750" marB="38750">
                    <a:lnL w="9525" cap="flat" cmpd="sng" algn="ctr">
                      <a:solidFill>
                        <a:srgbClr val="F0AFCF"/>
                      </a:solidFill>
                      <a:prstDash val="solid"/>
                      <a:round/>
                      <a:headEnd type="none" w="med" len="med"/>
                      <a:tailEnd type="none" w="med" len="med"/>
                    </a:lnL>
                    <a:lnR w="9525" cap="flat" cmpd="sng" algn="ctr">
                      <a:solidFill>
                        <a:srgbClr val="F0A7CF"/>
                      </a:solidFill>
                      <a:prstDash val="solid"/>
                      <a:round/>
                      <a:headEnd type="none" w="med" len="med"/>
                      <a:tailEnd type="none" w="med" len="med"/>
                    </a:lnR>
                    <a:lnT w="9525" cap="flat" cmpd="sng" algn="ctr">
                      <a:solidFill>
                        <a:srgbClr val="B099CF"/>
                      </a:solidFill>
                      <a:prstDash val="solid"/>
                      <a:round/>
                      <a:headEnd type="none" w="med" len="med"/>
                      <a:tailEnd type="none" w="med" len="med"/>
                    </a:lnT>
                    <a:lnB w="9525" cap="flat" cmpd="sng" algn="ctr">
                      <a:solidFill>
                        <a:srgbClr val="F0A7CF"/>
                      </a:solidFill>
                      <a:prstDash val="solid"/>
                      <a:round/>
                      <a:headEnd type="none" w="med" len="med"/>
                      <a:tailEnd type="none" w="med" len="med"/>
                    </a:lnB>
                  </a:tcPr>
                </a:tc>
                <a:extLst>
                  <a:ext uri="{0D108BD9-81ED-4DB2-BD59-A6C34878D82A}">
                    <a16:rowId xmlns:a16="http://schemas.microsoft.com/office/drawing/2014/main" val="182804666"/>
                  </a:ext>
                </a:extLst>
              </a:tr>
              <a:tr h="1836528">
                <a:tc>
                  <a:txBody>
                    <a:bodyPr/>
                    <a:lstStyle/>
                    <a:p>
                      <a:pPr algn="just" rtl="0" fontAlgn="base"/>
                      <a:r>
                        <a:rPr lang="en-GB" sz="900" b="0" i="0">
                          <a:effectLst/>
                          <a:latin typeface="Arial" panose="020B0604020202020204" pitchFamily="34" charset="0"/>
                        </a:rPr>
                        <a:t>Developing Teaching Skills </a:t>
                      </a:r>
                      <a:endParaRPr lang="en-GB" sz="1500" b="0" i="0">
                        <a:effectLst/>
                      </a:endParaRPr>
                    </a:p>
                  </a:txBody>
                  <a:tcPr marL="77500" marR="77500" marT="38750" marB="38750">
                    <a:lnL w="9525" cap="flat" cmpd="sng" algn="ctr">
                      <a:solidFill>
                        <a:srgbClr val="30B1CF"/>
                      </a:solidFill>
                      <a:prstDash val="solid"/>
                      <a:round/>
                      <a:headEnd type="none" w="med" len="med"/>
                      <a:tailEnd type="none" w="med" len="med"/>
                    </a:lnL>
                    <a:lnR w="9525" cap="flat" cmpd="sng" algn="ctr">
                      <a:solidFill>
                        <a:srgbClr val="30B1CF"/>
                      </a:solidFill>
                      <a:prstDash val="solid"/>
                      <a:round/>
                      <a:headEnd type="none" w="med" len="med"/>
                      <a:tailEnd type="none" w="med" len="med"/>
                    </a:lnR>
                    <a:lnT w="9525" cap="flat" cmpd="sng" algn="ctr">
                      <a:solidFill>
                        <a:srgbClr val="F0AFCF"/>
                      </a:solidFill>
                      <a:prstDash val="solid"/>
                      <a:round/>
                      <a:headEnd type="none" w="med" len="med"/>
                      <a:tailEnd type="none" w="med" len="med"/>
                    </a:lnT>
                    <a:lnB w="9525" cap="flat" cmpd="sng" algn="ctr">
                      <a:solidFill>
                        <a:srgbClr val="30B1CF"/>
                      </a:solidFill>
                      <a:prstDash val="solid"/>
                      <a:round/>
                      <a:headEnd type="none" w="med" len="med"/>
                      <a:tailEnd type="none" w="med" len="med"/>
                    </a:lnB>
                  </a:tcPr>
                </a:tc>
                <a:tc>
                  <a:txBody>
                    <a:bodyPr/>
                    <a:lstStyle/>
                    <a:p>
                      <a:pPr algn="just" rtl="0" fontAlgn="base">
                        <a:buFont typeface="Arial" panose="020B0604020202020204" pitchFamily="34" charset="0"/>
                        <a:buChar char="•"/>
                      </a:pPr>
                      <a:r>
                        <a:rPr lang="en-GB" sz="900" b="0" i="0" dirty="0">
                          <a:effectLst/>
                          <a:latin typeface="Arial" panose="020B0604020202020204" pitchFamily="34" charset="0"/>
                        </a:rPr>
                        <a:t>Preparation and evaluating their use of a new approach in their lectures and seminars  </a:t>
                      </a:r>
                    </a:p>
                    <a:p>
                      <a:pPr algn="just" rtl="0" fontAlgn="base">
                        <a:buFont typeface="Arial" panose="020B0604020202020204" pitchFamily="34" charset="0"/>
                        <a:buChar char="•"/>
                      </a:pPr>
                      <a:r>
                        <a:rPr lang="en-GB" sz="900" b="0" i="0" dirty="0">
                          <a:effectLst/>
                          <a:latin typeface="Arial" panose="020B0604020202020204" pitchFamily="34" charset="0"/>
                        </a:rPr>
                        <a:t>Teaching and Supervision where a new method is employed and reflected upon </a:t>
                      </a:r>
                    </a:p>
                    <a:p>
                      <a:pPr algn="just" rtl="0" fontAlgn="base">
                        <a:buFont typeface="Arial" panose="020B0604020202020204" pitchFamily="34" charset="0"/>
                        <a:buChar char="•"/>
                      </a:pPr>
                      <a:r>
                        <a:rPr lang="en-GB" sz="900" b="0" i="0" dirty="0">
                          <a:effectLst/>
                          <a:latin typeface="Arial" panose="020B0604020202020204" pitchFamily="34" charset="0"/>
                        </a:rPr>
                        <a:t>Undertaking and reflecting on teaching observations (as an observer and/or being observed) </a:t>
                      </a:r>
                    </a:p>
                    <a:p>
                      <a:pPr algn="just" rtl="0" fontAlgn="base">
                        <a:buFont typeface="Arial" panose="020B0604020202020204" pitchFamily="34" charset="0"/>
                        <a:buChar char="•"/>
                      </a:pPr>
                      <a:r>
                        <a:rPr lang="en-GB" sz="900" b="0" i="0" dirty="0">
                          <a:effectLst/>
                          <a:latin typeface="Arial" panose="020B0604020202020204" pitchFamily="34" charset="0"/>
                        </a:rPr>
                        <a:t>Learning from developing teaching materials or assessments with a more experienced colleague </a:t>
                      </a:r>
                    </a:p>
                    <a:p>
                      <a:pPr algn="just" rtl="0" fontAlgn="base">
                        <a:buFont typeface="Arial" panose="020B0604020202020204" pitchFamily="34" charset="0"/>
                        <a:buChar char="•"/>
                      </a:pPr>
                      <a:r>
                        <a:rPr lang="en-GB" sz="900" b="0" i="0" dirty="0">
                          <a:effectLst/>
                          <a:latin typeface="Arial" panose="020B0604020202020204" pitchFamily="34" charset="0"/>
                        </a:rPr>
                        <a:t>Receiving and reflecting on student feedback to inform their practice development </a:t>
                      </a:r>
                    </a:p>
                  </a:txBody>
                  <a:tcPr marL="77500" marR="77500" marT="38750" marB="38750">
                    <a:lnL w="9525" cap="flat" cmpd="sng" algn="ctr">
                      <a:solidFill>
                        <a:srgbClr val="30B1CF"/>
                      </a:solidFill>
                      <a:prstDash val="solid"/>
                      <a:round/>
                      <a:headEnd type="none" w="med" len="med"/>
                      <a:tailEnd type="none" w="med" len="med"/>
                    </a:lnL>
                    <a:lnR w="9525" cap="flat" cmpd="sng" algn="ctr">
                      <a:solidFill>
                        <a:srgbClr val="70B2CF"/>
                      </a:solidFill>
                      <a:prstDash val="solid"/>
                      <a:round/>
                      <a:headEnd type="none" w="med" len="med"/>
                      <a:tailEnd type="none" w="med" len="med"/>
                    </a:lnR>
                    <a:lnT w="9525" cap="flat" cmpd="sng" algn="ctr">
                      <a:solidFill>
                        <a:srgbClr val="F0A7CF"/>
                      </a:solidFill>
                      <a:prstDash val="solid"/>
                      <a:round/>
                      <a:headEnd type="none" w="med" len="med"/>
                      <a:tailEnd type="none" w="med" len="med"/>
                    </a:lnT>
                    <a:lnB w="9525" cap="flat" cmpd="sng" algn="ctr">
                      <a:solidFill>
                        <a:srgbClr val="70B2CF"/>
                      </a:solidFill>
                      <a:prstDash val="solid"/>
                      <a:round/>
                      <a:headEnd type="none" w="med" len="med"/>
                      <a:tailEnd type="none" w="med" len="med"/>
                    </a:lnB>
                  </a:tcPr>
                </a:tc>
                <a:extLst>
                  <a:ext uri="{0D108BD9-81ED-4DB2-BD59-A6C34878D82A}">
                    <a16:rowId xmlns:a16="http://schemas.microsoft.com/office/drawing/2014/main" val="2559465225"/>
                  </a:ext>
                </a:extLst>
              </a:tr>
            </a:tbl>
          </a:graphicData>
        </a:graphic>
      </p:graphicFrame>
    </p:spTree>
    <p:extLst>
      <p:ext uri="{BB962C8B-B14F-4D97-AF65-F5344CB8AC3E}">
        <p14:creationId xmlns:p14="http://schemas.microsoft.com/office/powerpoint/2010/main" val="4078201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fontScale="90000"/>
          </a:bodyPr>
          <a:lstStyle/>
          <a:p>
            <a:r>
              <a:rPr lang="en-GB" sz="3100">
                <a:latin typeface="Arial"/>
                <a:cs typeface="Arial"/>
              </a:rPr>
              <a:t>Off the Job Training: Does this counts as off-the-job training?</a:t>
            </a:r>
            <a:endParaRPr lang="en-GB"/>
          </a:p>
        </p:txBody>
      </p:sp>
      <p:sp>
        <p:nvSpPr>
          <p:cNvPr id="8" name="Rectangle: Rounded Corners 7">
            <a:extLst>
              <a:ext uri="{FF2B5EF4-FFF2-40B4-BE49-F238E27FC236}">
                <a16:creationId xmlns:a16="http://schemas.microsoft.com/office/drawing/2014/main" id="{4BAD2C04-35F2-4A34-8CAC-3FD3901FCDF4}"/>
              </a:ext>
            </a:extLst>
          </p:cNvPr>
          <p:cNvSpPr/>
          <p:nvPr/>
        </p:nvSpPr>
        <p:spPr>
          <a:xfrm>
            <a:off x="764419" y="2439610"/>
            <a:ext cx="10117666" cy="1977571"/>
          </a:xfrm>
          <a:prstGeom prst="roundRect">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r>
              <a:rPr lang="en-GB" dirty="0">
                <a:latin typeface="Arial"/>
              </a:rPr>
              <a:t>Lisa is an Academic Professional Apprentice. She shadows a colleague on another team in the University, which enables her understanding of quality assurance processes. The shadowing takes place on half a day during her normal working hours. It forms part of the KSVBs needed for the apprenticeship</a:t>
            </a:r>
            <a:endParaRPr lang="en-GB" dirty="0">
              <a:cs typeface="Arial"/>
            </a:endParaRPr>
          </a:p>
        </p:txBody>
      </p:sp>
    </p:spTree>
    <p:extLst>
      <p:ext uri="{BB962C8B-B14F-4D97-AF65-F5344CB8AC3E}">
        <p14:creationId xmlns:p14="http://schemas.microsoft.com/office/powerpoint/2010/main" val="3798431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EE3CEA-FBFD-0A44-8784-BBA08B4B8BD6}"/>
              </a:ext>
            </a:extLst>
          </p:cNvPr>
          <p:cNvSpPr>
            <a:spLocks noGrp="1"/>
          </p:cNvSpPr>
          <p:nvPr>
            <p:ph sz="half" idx="1"/>
          </p:nvPr>
        </p:nvSpPr>
        <p:spPr>
          <a:xfrm>
            <a:off x="442913" y="1888296"/>
            <a:ext cx="11306174" cy="3296263"/>
          </a:xfrm>
          <a:solidFill>
            <a:schemeClr val="bg1">
              <a:lumMod val="95000"/>
            </a:schemeClr>
          </a:solidFill>
        </p:spPr>
        <p:txBody>
          <a:bodyPr vert="horz" lIns="0" tIns="45720" rIns="91440" bIns="45720" rtlCol="0" anchor="t">
            <a:normAutofit/>
          </a:bodyPr>
          <a:lstStyle/>
          <a:p>
            <a:pPr>
              <a:buFont typeface="Wingdings"/>
            </a:pPr>
            <a:r>
              <a:rPr lang="en-GB" dirty="0">
                <a:latin typeface="Arial"/>
                <a:cs typeface="Arial"/>
              </a:rPr>
              <a:t>To be aware of how to identify the KSVBs you are using in your practice</a:t>
            </a:r>
          </a:p>
          <a:p>
            <a:pPr>
              <a:buFont typeface="Wingdings"/>
            </a:pPr>
            <a:r>
              <a:rPr lang="en-GB" dirty="0">
                <a:latin typeface="Arial"/>
                <a:cs typeface="Arial"/>
              </a:rPr>
              <a:t>To be able to explain how to evidence some of the KSVBs you are fulfilling in your practice</a:t>
            </a:r>
          </a:p>
          <a:p>
            <a:pPr>
              <a:buFont typeface="Wingdings"/>
            </a:pPr>
            <a:r>
              <a:rPr lang="en-GB" dirty="0">
                <a:latin typeface="Arial"/>
                <a:cs typeface="Arial"/>
              </a:rPr>
              <a:t>To identify and discuss how to use relevant evidence to support a variety of enhancements to module and course design and practice</a:t>
            </a:r>
          </a:p>
          <a:p>
            <a:pPr marL="342900" indent="-342900"/>
            <a:endParaRPr lang="en-GB" dirty="0"/>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442912" y="523010"/>
            <a:ext cx="11306175" cy="1001983"/>
          </a:xfrm>
        </p:spPr>
        <p:txBody>
          <a:bodyPr/>
          <a:lstStyle/>
          <a:p>
            <a:r>
              <a:rPr lang="en-US">
                <a:latin typeface="Arial"/>
                <a:cs typeface="Arial"/>
              </a:rPr>
              <a:t>Objectives:</a:t>
            </a:r>
            <a:endParaRPr lang="en-US"/>
          </a:p>
        </p:txBody>
      </p:sp>
      <p:sp>
        <p:nvSpPr>
          <p:cNvPr id="4" name="Text Placeholder 3">
            <a:extLst>
              <a:ext uri="{FF2B5EF4-FFF2-40B4-BE49-F238E27FC236}">
                <a16:creationId xmlns:a16="http://schemas.microsoft.com/office/drawing/2014/main" id="{FE62BB7F-0927-FC45-88E3-FD0CD051722C}"/>
              </a:ext>
            </a:extLst>
          </p:cNvPr>
          <p:cNvSpPr>
            <a:spLocks noGrp="1"/>
          </p:cNvSpPr>
          <p:nvPr>
            <p:ph type="body" sz="quarter" idx="10"/>
          </p:nvPr>
        </p:nvSpPr>
        <p:spPr/>
        <p:txBody>
          <a:bodyPr/>
          <a:lstStyle/>
          <a:p>
            <a:r>
              <a:rPr lang="en-US" err="1"/>
              <a:t>www.ntu.ac.uk</a:t>
            </a:r>
            <a:endParaRPr lang="en-US"/>
          </a:p>
        </p:txBody>
      </p:sp>
    </p:spTree>
    <p:extLst>
      <p:ext uri="{BB962C8B-B14F-4D97-AF65-F5344CB8AC3E}">
        <p14:creationId xmlns:p14="http://schemas.microsoft.com/office/powerpoint/2010/main" val="4258366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fontScale="90000"/>
          </a:bodyPr>
          <a:lstStyle/>
          <a:p>
            <a:r>
              <a:rPr lang="en-GB" sz="3100">
                <a:latin typeface="Arial"/>
                <a:cs typeface="Arial"/>
              </a:rPr>
              <a:t>Off the Job Training: Does this counts as off-the-job training?</a:t>
            </a:r>
            <a:endParaRPr lang="en-GB"/>
          </a:p>
        </p:txBody>
      </p:sp>
      <p:sp>
        <p:nvSpPr>
          <p:cNvPr id="8" name="Rectangle: Rounded Corners 7">
            <a:extLst>
              <a:ext uri="{FF2B5EF4-FFF2-40B4-BE49-F238E27FC236}">
                <a16:creationId xmlns:a16="http://schemas.microsoft.com/office/drawing/2014/main" id="{4BAD2C04-35F2-4A34-8CAC-3FD3901FCDF4}"/>
              </a:ext>
            </a:extLst>
          </p:cNvPr>
          <p:cNvSpPr/>
          <p:nvPr/>
        </p:nvSpPr>
        <p:spPr>
          <a:xfrm>
            <a:off x="764419" y="2439610"/>
            <a:ext cx="10117666" cy="1977571"/>
          </a:xfrm>
          <a:prstGeom prst="roundRect">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r>
              <a:rPr lang="en-GB" dirty="0">
                <a:ea typeface="+mn-lt"/>
                <a:cs typeface="+mn-lt"/>
              </a:rPr>
              <a:t>Imran attends a School wide meeting for two hours, where the discussion is on Success for All data. He follows the meeting with 1 hour writing up a reflective account for his APA portfolio. How much time could he record as Off-the-Job training?</a:t>
            </a:r>
            <a:endParaRPr lang="en-US" dirty="0"/>
          </a:p>
          <a:p>
            <a:pPr algn="ctr"/>
            <a:endParaRPr lang="en-GB" dirty="0">
              <a:cs typeface="Arial"/>
            </a:endParaRPr>
          </a:p>
        </p:txBody>
      </p:sp>
    </p:spTree>
    <p:extLst>
      <p:ext uri="{BB962C8B-B14F-4D97-AF65-F5344CB8AC3E}">
        <p14:creationId xmlns:p14="http://schemas.microsoft.com/office/powerpoint/2010/main" val="1212465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fontScale="90000"/>
          </a:bodyPr>
          <a:lstStyle/>
          <a:p>
            <a:r>
              <a:rPr lang="en-GB" sz="3100">
                <a:latin typeface="Arial"/>
                <a:cs typeface="Arial"/>
              </a:rPr>
              <a:t>Off the Job Training: Does this counts as off-the-job training?</a:t>
            </a:r>
            <a:endParaRPr lang="en-GB"/>
          </a:p>
        </p:txBody>
      </p:sp>
      <p:sp>
        <p:nvSpPr>
          <p:cNvPr id="8" name="Rectangle: Rounded Corners 7">
            <a:extLst>
              <a:ext uri="{FF2B5EF4-FFF2-40B4-BE49-F238E27FC236}">
                <a16:creationId xmlns:a16="http://schemas.microsoft.com/office/drawing/2014/main" id="{4BAD2C04-35F2-4A34-8CAC-3FD3901FCDF4}"/>
              </a:ext>
            </a:extLst>
          </p:cNvPr>
          <p:cNvSpPr/>
          <p:nvPr/>
        </p:nvSpPr>
        <p:spPr>
          <a:xfrm>
            <a:off x="764419" y="2560562"/>
            <a:ext cx="10117666" cy="1977571"/>
          </a:xfrm>
          <a:prstGeom prst="roundRect">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r>
              <a:rPr lang="en-GB" dirty="0">
                <a:ea typeface="+mn-lt"/>
                <a:cs typeface="+mn-lt"/>
              </a:rPr>
              <a:t>Chris is a well-established researcher in their field and had several successful grants. When they joined NTU they were required to complete the APA. They spent 2 days on drafting a grant proposal. One of the KSVBs for the APA mentions:</a:t>
            </a:r>
          </a:p>
          <a:p>
            <a:r>
              <a:rPr lang="en-GB" i="1" dirty="0">
                <a:ea typeface="+mn-lt"/>
                <a:cs typeface="+mn-lt"/>
              </a:rPr>
              <a:t>"knowledge of... how research is conducted, within your own and related disciplines and in inter-disciplinary or transdisciplinary contexts."</a:t>
            </a:r>
          </a:p>
        </p:txBody>
      </p:sp>
    </p:spTree>
    <p:extLst>
      <p:ext uri="{BB962C8B-B14F-4D97-AF65-F5344CB8AC3E}">
        <p14:creationId xmlns:p14="http://schemas.microsoft.com/office/powerpoint/2010/main" val="4017254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B8A15F-4137-4B46-BD74-10A3858D3A62}"/>
              </a:ext>
            </a:extLst>
          </p:cNvPr>
          <p:cNvSpPr>
            <a:spLocks noGrp="1"/>
          </p:cNvSpPr>
          <p:nvPr>
            <p:ph type="title"/>
          </p:nvPr>
        </p:nvSpPr>
        <p:spPr>
          <a:xfrm>
            <a:off x="442912" y="523662"/>
            <a:ext cx="11306175" cy="1001983"/>
          </a:xfrm>
        </p:spPr>
        <p:txBody>
          <a:bodyPr>
            <a:normAutofit fontScale="90000"/>
          </a:bodyPr>
          <a:lstStyle/>
          <a:p>
            <a:r>
              <a:rPr lang="en-GB" sz="3100">
                <a:latin typeface="Arial"/>
                <a:cs typeface="Arial"/>
              </a:rPr>
              <a:t>Off the Job Training: Does this counts as off-the-job training?</a:t>
            </a:r>
            <a:endParaRPr lang="en-GB"/>
          </a:p>
        </p:txBody>
      </p:sp>
      <p:sp>
        <p:nvSpPr>
          <p:cNvPr id="8" name="Rectangle: Rounded Corners 7">
            <a:extLst>
              <a:ext uri="{FF2B5EF4-FFF2-40B4-BE49-F238E27FC236}">
                <a16:creationId xmlns:a16="http://schemas.microsoft.com/office/drawing/2014/main" id="{4BAD2C04-35F2-4A34-8CAC-3FD3901FCDF4}"/>
              </a:ext>
            </a:extLst>
          </p:cNvPr>
          <p:cNvSpPr/>
          <p:nvPr/>
        </p:nvSpPr>
        <p:spPr>
          <a:xfrm>
            <a:off x="764419" y="2439610"/>
            <a:ext cx="10117666" cy="1977571"/>
          </a:xfrm>
          <a:prstGeom prst="roundRect">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r>
              <a:rPr lang="en-GB" dirty="0">
                <a:latin typeface="Arial"/>
              </a:rPr>
              <a:t>Zoe is a member of a scholarship group. She attends meetings and contributes to the outputs of the group focus on inclusivity in the curriculum. The aims of the group align to the KSVBs of the APA apprenticeship. Should she be recording this as Off the Job training? </a:t>
            </a:r>
            <a:r>
              <a:rPr lang="en-GB" dirty="0">
                <a:latin typeface="Arial"/>
                <a:ea typeface="Arial"/>
                <a:cs typeface="Arial"/>
              </a:rPr>
              <a:t>​</a:t>
            </a:r>
            <a:endParaRPr lang="en-GB" dirty="0">
              <a:cs typeface="Arial"/>
            </a:endParaRPr>
          </a:p>
        </p:txBody>
      </p:sp>
    </p:spTree>
    <p:extLst>
      <p:ext uri="{BB962C8B-B14F-4D97-AF65-F5344CB8AC3E}">
        <p14:creationId xmlns:p14="http://schemas.microsoft.com/office/powerpoint/2010/main" val="2878305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12824" y="1828800"/>
            <a:ext cx="7294483" cy="4103147"/>
          </a:xfrm>
          <a:prstGeom prst="rect">
            <a:avLst/>
          </a:prstGeom>
        </p:spPr>
      </p:pic>
    </p:spTree>
    <p:extLst>
      <p:ext uri="{BB962C8B-B14F-4D97-AF65-F5344CB8AC3E}">
        <p14:creationId xmlns:p14="http://schemas.microsoft.com/office/powerpoint/2010/main" val="248108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737255-30E4-214B-8710-1857B374444E}"/>
              </a:ext>
            </a:extLst>
          </p:cNvPr>
          <p:cNvSpPr>
            <a:spLocks noGrp="1"/>
          </p:cNvSpPr>
          <p:nvPr>
            <p:ph sz="half" idx="1"/>
          </p:nvPr>
        </p:nvSpPr>
        <p:spPr>
          <a:xfrm>
            <a:off x="442913" y="1715969"/>
            <a:ext cx="11306174" cy="3924988"/>
          </a:xfrm>
          <a:solidFill>
            <a:schemeClr val="bg1">
              <a:lumMod val="95000"/>
            </a:schemeClr>
          </a:solidFill>
        </p:spPr>
        <p:txBody>
          <a:bodyPr vert="horz" lIns="0" tIns="45720" rIns="91440" bIns="45720" rtlCol="0" anchor="t">
            <a:normAutofit fontScale="92500" lnSpcReduction="10000"/>
          </a:bodyPr>
          <a:lstStyle/>
          <a:p>
            <a:r>
              <a:rPr lang="en-US" sz="2000" b="1" dirty="0">
                <a:latin typeface="Arial"/>
                <a:cs typeface="Arial"/>
              </a:rPr>
              <a:t>CK.8</a:t>
            </a:r>
            <a:r>
              <a:rPr lang="en-US" sz="2000" dirty="0">
                <a:latin typeface="Arial"/>
                <a:cs typeface="Arial"/>
              </a:rPr>
              <a:t>. How to adapt delivery methods to support a range of needs. </a:t>
            </a:r>
          </a:p>
          <a:p>
            <a:r>
              <a:rPr lang="en-US" sz="2000" b="1" dirty="0">
                <a:latin typeface="Arial"/>
                <a:cs typeface="Arial"/>
              </a:rPr>
              <a:t>TS.K.4</a:t>
            </a:r>
            <a:r>
              <a:rPr lang="en-US" sz="2000" dirty="0">
                <a:latin typeface="Arial"/>
                <a:cs typeface="Arial"/>
              </a:rPr>
              <a:t> The application of a wide range of technologies and digital skills in support of teaching and learning.</a:t>
            </a:r>
          </a:p>
          <a:p>
            <a:r>
              <a:rPr lang="en-US" sz="2000" b="1" dirty="0">
                <a:latin typeface="Arial"/>
                <a:cs typeface="Arial"/>
              </a:rPr>
              <a:t>CS.2.</a:t>
            </a:r>
            <a:r>
              <a:rPr lang="en-US" sz="2000" dirty="0">
                <a:latin typeface="Arial"/>
                <a:cs typeface="Arial"/>
              </a:rPr>
              <a:t> Use varying teaching styles depending on the learning environment and students’ needs. </a:t>
            </a:r>
          </a:p>
          <a:p>
            <a:r>
              <a:rPr lang="en-GB" sz="2000" b="1" dirty="0">
                <a:latin typeface="Arial"/>
                <a:cs typeface="Arial"/>
              </a:rPr>
              <a:t>CS.11</a:t>
            </a:r>
            <a:r>
              <a:rPr lang="en-GB" sz="2000" dirty="0">
                <a:latin typeface="Arial"/>
                <a:cs typeface="Arial"/>
              </a:rPr>
              <a:t>. Implementing approaches to academic practice informed by equality and diversity. </a:t>
            </a:r>
            <a:endParaRPr lang="en-US" sz="2000" dirty="0">
              <a:latin typeface="Arial"/>
              <a:cs typeface="Arial"/>
            </a:endParaRPr>
          </a:p>
          <a:p>
            <a:r>
              <a:rPr lang="en-US" sz="2000" b="1" dirty="0">
                <a:latin typeface="Arial"/>
                <a:cs typeface="Arial"/>
              </a:rPr>
              <a:t>CVB.1.</a:t>
            </a:r>
            <a:r>
              <a:rPr lang="en-US" sz="2000" dirty="0">
                <a:latin typeface="Arial"/>
                <a:cs typeface="Arial"/>
              </a:rPr>
              <a:t> Ethical, sustainable and inclusive practices and equality of opportunity to a professional standard. </a:t>
            </a:r>
            <a:endParaRPr lang="en-US" sz="2000" dirty="0"/>
          </a:p>
          <a:p>
            <a:r>
              <a:rPr lang="en-US" sz="2000" b="1" dirty="0">
                <a:latin typeface="Arial"/>
                <a:cs typeface="Arial"/>
              </a:rPr>
              <a:t>CVB.4.</a:t>
            </a:r>
            <a:r>
              <a:rPr lang="en-US" sz="2000" dirty="0">
                <a:latin typeface="Arial"/>
                <a:cs typeface="Arial"/>
              </a:rPr>
              <a:t> The need to consider evidence-informed approaches and the outcomes from research, scholarship and CPD to inform their own professional practice.</a:t>
            </a:r>
          </a:p>
          <a:p>
            <a:r>
              <a:rPr lang="en-GB" sz="2000" b="1" dirty="0">
                <a:latin typeface="Arial"/>
                <a:cs typeface="Arial"/>
              </a:rPr>
              <a:t>CVB.8 </a:t>
            </a:r>
            <a:r>
              <a:rPr lang="en-GB" sz="2000" dirty="0">
                <a:latin typeface="Arial"/>
                <a:cs typeface="Arial"/>
              </a:rPr>
              <a:t>The requirement to persevere, have integrity, be prepared to take responsibility, to lead, mentor and supervise.​</a:t>
            </a:r>
          </a:p>
        </p:txBody>
      </p:sp>
      <p:sp>
        <p:nvSpPr>
          <p:cNvPr id="3" name="Title 2">
            <a:extLst>
              <a:ext uri="{FF2B5EF4-FFF2-40B4-BE49-F238E27FC236}">
                <a16:creationId xmlns:a16="http://schemas.microsoft.com/office/drawing/2014/main" id="{57DFE122-28FB-1F44-B9AE-38DEB45B2E39}"/>
              </a:ext>
            </a:extLst>
          </p:cNvPr>
          <p:cNvSpPr>
            <a:spLocks noGrp="1"/>
          </p:cNvSpPr>
          <p:nvPr>
            <p:ph type="title"/>
          </p:nvPr>
        </p:nvSpPr>
        <p:spPr>
          <a:xfrm>
            <a:off x="442913" y="531265"/>
            <a:ext cx="11306175" cy="1001983"/>
          </a:xfrm>
        </p:spPr>
        <p:txBody>
          <a:bodyPr/>
          <a:lstStyle/>
          <a:p>
            <a:r>
              <a:rPr lang="en-GB"/>
              <a:t>How this session links to the KSVBs</a:t>
            </a:r>
            <a:endParaRPr lang="en-US"/>
          </a:p>
        </p:txBody>
      </p:sp>
    </p:spTree>
    <p:extLst>
      <p:ext uri="{BB962C8B-B14F-4D97-AF65-F5344CB8AC3E}">
        <p14:creationId xmlns:p14="http://schemas.microsoft.com/office/powerpoint/2010/main" val="933685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E3211-DC03-F94E-8996-BD467706F2D8}"/>
              </a:ext>
            </a:extLst>
          </p:cNvPr>
          <p:cNvSpPr>
            <a:spLocks noGrp="1"/>
          </p:cNvSpPr>
          <p:nvPr>
            <p:ph type="ctrTitle"/>
          </p:nvPr>
        </p:nvSpPr>
        <p:spPr/>
        <p:txBody>
          <a:bodyPr>
            <a:normAutofit/>
          </a:bodyPr>
          <a:lstStyle/>
          <a:p>
            <a:r>
              <a:rPr lang="en-GB" b="0" dirty="0">
                <a:latin typeface="Arial"/>
                <a:cs typeface="Arial"/>
              </a:rPr>
              <a:t>Inclusive Practice and KSVBs</a:t>
            </a:r>
            <a:endParaRPr lang="en-US" b="0" dirty="0">
              <a:latin typeface="Arial"/>
              <a:cs typeface="Arial"/>
            </a:endParaRPr>
          </a:p>
          <a:p>
            <a:endParaRPr lang="en-US" dirty="0"/>
          </a:p>
        </p:txBody>
      </p:sp>
      <p:sp>
        <p:nvSpPr>
          <p:cNvPr id="4" name="Text Placeholder 3">
            <a:extLst>
              <a:ext uri="{FF2B5EF4-FFF2-40B4-BE49-F238E27FC236}">
                <a16:creationId xmlns:a16="http://schemas.microsoft.com/office/drawing/2014/main" id="{89967F4A-16DE-964F-9F75-D96B55D6A2BB}"/>
              </a:ext>
            </a:extLst>
          </p:cNvPr>
          <p:cNvSpPr>
            <a:spLocks noGrp="1"/>
          </p:cNvSpPr>
          <p:nvPr>
            <p:ph type="body" sz="quarter" idx="12"/>
          </p:nvPr>
        </p:nvSpPr>
        <p:spPr/>
        <p:txBody>
          <a:bodyPr/>
          <a:lstStyle/>
          <a:p>
            <a:r>
              <a:rPr lang="en-US" err="1"/>
              <a:t>www.ntu.ac.uk</a:t>
            </a:r>
            <a:endParaRPr lang="en-US"/>
          </a:p>
        </p:txBody>
      </p:sp>
    </p:spTree>
    <p:extLst>
      <p:ext uri="{BB962C8B-B14F-4D97-AF65-F5344CB8AC3E}">
        <p14:creationId xmlns:p14="http://schemas.microsoft.com/office/powerpoint/2010/main" val="2352214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442912" y="589083"/>
            <a:ext cx="11306175" cy="1001983"/>
          </a:xfrm>
        </p:spPr>
        <p:txBody>
          <a:bodyPr>
            <a:normAutofit/>
          </a:bodyPr>
          <a:lstStyle/>
          <a:p>
            <a:r>
              <a:rPr lang="en-GB" dirty="0">
                <a:latin typeface="Arial"/>
                <a:cs typeface="Arial"/>
              </a:rPr>
              <a:t>How many?</a:t>
            </a:r>
            <a:endParaRPr lang="en-GB" dirty="0"/>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611984"/>
            <a:ext cx="11306175" cy="4085554"/>
          </a:xfrm>
          <a:solidFill>
            <a:schemeClr val="bg1">
              <a:lumMod val="95000"/>
            </a:schemeClr>
          </a:solidFill>
        </p:spPr>
        <p:txBody>
          <a:bodyPr vert="horz" lIns="0" tIns="45720" rIns="91440" bIns="45720" rtlCol="0" anchor="t">
            <a:noAutofit/>
          </a:bodyPr>
          <a:lstStyle/>
          <a:p>
            <a:r>
              <a:rPr lang="en-US" sz="2400" dirty="0">
                <a:solidFill>
                  <a:srgbClr val="0B0C0C"/>
                </a:solidFill>
                <a:latin typeface="nta"/>
                <a:cs typeface="Arial"/>
              </a:rPr>
              <a:t>38 in total </a:t>
            </a:r>
          </a:p>
          <a:p>
            <a:pPr lvl="1"/>
            <a:r>
              <a:rPr lang="en-US" sz="2100" dirty="0">
                <a:solidFill>
                  <a:srgbClr val="0B0C0C"/>
                </a:solidFill>
                <a:latin typeface="nta"/>
                <a:cs typeface="Arial"/>
              </a:rPr>
              <a:t>Knowledge</a:t>
            </a:r>
          </a:p>
          <a:p>
            <a:pPr lvl="2"/>
            <a:r>
              <a:rPr lang="en-US" sz="1900" dirty="0">
                <a:solidFill>
                  <a:srgbClr val="0B0C0C"/>
                </a:solidFill>
                <a:latin typeface="nta"/>
                <a:cs typeface="Arial"/>
              </a:rPr>
              <a:t>9 Core</a:t>
            </a:r>
          </a:p>
          <a:p>
            <a:pPr lvl="2"/>
            <a:r>
              <a:rPr lang="en-US" sz="1900" dirty="0">
                <a:solidFill>
                  <a:srgbClr val="0B0C0C"/>
                </a:solidFill>
                <a:latin typeface="nta"/>
                <a:cs typeface="Arial"/>
              </a:rPr>
              <a:t>5 Teaching Specialist </a:t>
            </a:r>
          </a:p>
          <a:p>
            <a:pPr lvl="1"/>
            <a:r>
              <a:rPr lang="en-US" sz="2100" dirty="0">
                <a:solidFill>
                  <a:srgbClr val="0B0C0C"/>
                </a:solidFill>
                <a:latin typeface="nta"/>
                <a:cs typeface="Arial"/>
              </a:rPr>
              <a:t>Skills</a:t>
            </a:r>
          </a:p>
          <a:p>
            <a:pPr lvl="2"/>
            <a:r>
              <a:rPr lang="en-US" sz="1900" dirty="0">
                <a:solidFill>
                  <a:srgbClr val="0B0C0C"/>
                </a:solidFill>
                <a:latin typeface="nta"/>
                <a:cs typeface="Arial"/>
              </a:rPr>
              <a:t>11 Core </a:t>
            </a:r>
          </a:p>
          <a:p>
            <a:pPr lvl="2"/>
            <a:r>
              <a:rPr lang="en-US" sz="1900" dirty="0">
                <a:solidFill>
                  <a:srgbClr val="0B0C0C"/>
                </a:solidFill>
                <a:latin typeface="nta"/>
                <a:cs typeface="Arial"/>
              </a:rPr>
              <a:t>5 Teaching Specialist</a:t>
            </a:r>
          </a:p>
          <a:p>
            <a:pPr lvl="1"/>
            <a:r>
              <a:rPr lang="en-US" sz="2100" dirty="0">
                <a:solidFill>
                  <a:srgbClr val="0B0C0C"/>
                </a:solidFill>
                <a:latin typeface="nta"/>
                <a:cs typeface="Arial"/>
              </a:rPr>
              <a:t>Values and </a:t>
            </a:r>
            <a:r>
              <a:rPr lang="en-US" sz="2100" dirty="0" err="1">
                <a:solidFill>
                  <a:srgbClr val="0B0C0C"/>
                </a:solidFill>
                <a:latin typeface="nta"/>
                <a:cs typeface="Arial"/>
              </a:rPr>
              <a:t>Behaviours</a:t>
            </a:r>
            <a:r>
              <a:rPr lang="en-US" sz="2100" dirty="0">
                <a:solidFill>
                  <a:srgbClr val="0B0C0C"/>
                </a:solidFill>
                <a:latin typeface="nta"/>
                <a:cs typeface="Arial"/>
              </a:rPr>
              <a:t> </a:t>
            </a:r>
          </a:p>
          <a:p>
            <a:pPr lvl="2"/>
            <a:r>
              <a:rPr lang="en-US" sz="1900" dirty="0">
                <a:solidFill>
                  <a:srgbClr val="0B0C0C"/>
                </a:solidFill>
                <a:latin typeface="nta"/>
                <a:cs typeface="Arial"/>
              </a:rPr>
              <a:t>8 Core</a:t>
            </a: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3629166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442912" y="589083"/>
            <a:ext cx="11306175" cy="1001983"/>
          </a:xfrm>
        </p:spPr>
        <p:txBody>
          <a:bodyPr>
            <a:normAutofit/>
          </a:bodyPr>
          <a:lstStyle/>
          <a:p>
            <a:r>
              <a:rPr lang="en-GB">
                <a:latin typeface="Arial"/>
                <a:cs typeface="Arial"/>
              </a:rPr>
              <a:t>Inclusive Practice</a:t>
            </a:r>
            <a:endParaRPr lang="en-GB"/>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611984"/>
            <a:ext cx="11306175" cy="4085554"/>
          </a:xfrm>
          <a:solidFill>
            <a:schemeClr val="bg1">
              <a:lumMod val="95000"/>
            </a:schemeClr>
          </a:solidFill>
        </p:spPr>
        <p:txBody>
          <a:bodyPr vert="horz" lIns="0" tIns="45720" rIns="91440" bIns="45720" rtlCol="0" anchor="t">
            <a:noAutofit/>
          </a:bodyPr>
          <a:lstStyle/>
          <a:p>
            <a:r>
              <a:rPr lang="en-US" sz="2400">
                <a:solidFill>
                  <a:srgbClr val="0B0C0C"/>
                </a:solidFill>
                <a:latin typeface="nta"/>
                <a:cs typeface="Arial"/>
              </a:rPr>
              <a:t>Making activities accessible, inclusive matrices</a:t>
            </a:r>
            <a:endParaRPr lang="en-US" sz="2400">
              <a:solidFill>
                <a:srgbClr val="0B0C0C"/>
              </a:solidFill>
              <a:latin typeface="nta"/>
            </a:endParaRPr>
          </a:p>
          <a:p>
            <a:endParaRPr lang="en-US" sz="1200">
              <a:solidFill>
                <a:srgbClr val="0B0C0C"/>
              </a:solidFill>
              <a:latin typeface="nta"/>
            </a:endParaRPr>
          </a:p>
          <a:p>
            <a:r>
              <a:rPr lang="en-US" sz="2400">
                <a:solidFill>
                  <a:srgbClr val="0B0C0C"/>
                </a:solidFill>
                <a:latin typeface="nta"/>
                <a:cs typeface="Arial"/>
              </a:rPr>
              <a:t>Reducing bias </a:t>
            </a:r>
            <a:endParaRPr lang="en-US" sz="2400">
              <a:solidFill>
                <a:srgbClr val="0B0C0C"/>
              </a:solidFill>
              <a:latin typeface="nta"/>
            </a:endParaRPr>
          </a:p>
          <a:p>
            <a:endParaRPr lang="en-US" sz="1200">
              <a:solidFill>
                <a:srgbClr val="0B0C0C"/>
              </a:solidFill>
              <a:latin typeface="nta"/>
            </a:endParaRPr>
          </a:p>
          <a:p>
            <a:r>
              <a:rPr lang="en-US" sz="2400">
                <a:solidFill>
                  <a:srgbClr val="0B0C0C"/>
                </a:solidFill>
                <a:latin typeface="nta"/>
                <a:cs typeface="Arial"/>
              </a:rPr>
              <a:t>Ensuring the best outcomes possible</a:t>
            </a:r>
          </a:p>
          <a:p>
            <a:endParaRPr lang="en-US" sz="1200">
              <a:solidFill>
                <a:srgbClr val="0B0C0C"/>
              </a:solidFill>
              <a:latin typeface="nta"/>
            </a:endParaRPr>
          </a:p>
          <a:p>
            <a:r>
              <a:rPr lang="en-US" sz="2400">
                <a:solidFill>
                  <a:srgbClr val="0B0C0C"/>
                </a:solidFill>
                <a:latin typeface="nta"/>
                <a:cs typeface="Arial"/>
              </a:rPr>
              <a:t>Working with colleagues to enhance practice</a:t>
            </a:r>
          </a:p>
          <a:p>
            <a:endParaRPr lang="en-US" sz="1200">
              <a:solidFill>
                <a:srgbClr val="0B0C0C"/>
              </a:solidFill>
              <a:latin typeface="nta"/>
            </a:endParaRPr>
          </a:p>
          <a:p>
            <a:r>
              <a:rPr lang="en-US" sz="2400">
                <a:solidFill>
                  <a:srgbClr val="0B0C0C"/>
                </a:solidFill>
                <a:latin typeface="nta"/>
                <a:cs typeface="Arial"/>
              </a:rPr>
              <a:t>Working based on data and evidence</a:t>
            </a: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593218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321685" y="193963"/>
            <a:ext cx="11306175" cy="1001983"/>
          </a:xfrm>
        </p:spPr>
        <p:txBody>
          <a:bodyPr>
            <a:normAutofit/>
          </a:bodyPr>
          <a:lstStyle/>
          <a:p>
            <a:r>
              <a:rPr lang="en-GB">
                <a:latin typeface="Arial"/>
                <a:cs typeface="Arial"/>
              </a:rPr>
              <a:t>UK Data </a:t>
            </a:r>
            <a:endParaRPr lang="en-US"/>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2" y="953894"/>
            <a:ext cx="11306175" cy="4896490"/>
          </a:xfrm>
          <a:solidFill>
            <a:schemeClr val="bg1">
              <a:lumMod val="95000"/>
            </a:schemeClr>
          </a:solidFill>
        </p:spPr>
        <p:txBody>
          <a:bodyPr vert="horz" lIns="0" tIns="45720" rIns="91440" bIns="45720" rtlCol="0" anchor="t">
            <a:noAutofit/>
          </a:bodyPr>
          <a:lstStyle/>
          <a:p>
            <a:r>
              <a:rPr lang="en-US" sz="2000" dirty="0">
                <a:latin typeface="Arial"/>
                <a:cs typeface="Arial"/>
              </a:rPr>
              <a:t>2.53 million students in UK HE (approx. 40,000 at NTU)</a:t>
            </a:r>
          </a:p>
          <a:p>
            <a:endParaRPr lang="en-US" sz="600" dirty="0">
              <a:latin typeface="Arial"/>
              <a:cs typeface="Arial"/>
            </a:endParaRPr>
          </a:p>
          <a:p>
            <a:r>
              <a:rPr lang="en-US" sz="2000" dirty="0">
                <a:latin typeface="Arial"/>
                <a:cs typeface="Arial"/>
              </a:rPr>
              <a:t>13.9% of UK students disclosed as disabled (Advance HE, 2020)</a:t>
            </a:r>
            <a:endParaRPr lang="en-US" sz="2000" dirty="0">
              <a:solidFill>
                <a:srgbClr val="0B0C0C"/>
              </a:solidFill>
              <a:latin typeface="nta"/>
              <a:cs typeface="Arial"/>
            </a:endParaRPr>
          </a:p>
          <a:p>
            <a:endParaRPr lang="en-US" sz="600" dirty="0">
              <a:latin typeface="Arial"/>
              <a:cs typeface="Arial"/>
            </a:endParaRPr>
          </a:p>
          <a:p>
            <a:r>
              <a:rPr lang="en-US" sz="2000" dirty="0">
                <a:latin typeface="Arial"/>
                <a:cs typeface="Arial"/>
              </a:rPr>
              <a:t>78% of students at UK HEI’s are from the UK, 5.8% of students at UK HEI’s are from the EU, 16.1% of students at UK HEI’s are from outside the EU (HESA 2019/20)</a:t>
            </a:r>
            <a:endParaRPr lang="en-US" sz="2000" dirty="0">
              <a:cs typeface="Arial"/>
            </a:endParaRPr>
          </a:p>
          <a:p>
            <a:endParaRPr lang="en-US" sz="600" dirty="0">
              <a:latin typeface="Arial"/>
              <a:cs typeface="Arial"/>
            </a:endParaRPr>
          </a:p>
          <a:p>
            <a:r>
              <a:rPr lang="en-US" sz="2000" dirty="0">
                <a:latin typeface="Arial"/>
                <a:cs typeface="Arial"/>
              </a:rPr>
              <a:t>7.1% of HE Students are Black </a:t>
            </a:r>
          </a:p>
          <a:p>
            <a:endParaRPr lang="en-US" sz="600" dirty="0">
              <a:latin typeface="Arial"/>
              <a:cs typeface="Arial"/>
            </a:endParaRPr>
          </a:p>
          <a:p>
            <a:r>
              <a:rPr lang="en-US" sz="2000" dirty="0">
                <a:latin typeface="Arial"/>
                <a:cs typeface="Arial"/>
              </a:rPr>
              <a:t>21% of HE Students are from IMD Q1</a:t>
            </a:r>
          </a:p>
          <a:p>
            <a:endParaRPr lang="en-US" sz="600" dirty="0">
              <a:latin typeface="Arial"/>
              <a:cs typeface="Arial"/>
            </a:endParaRPr>
          </a:p>
          <a:p>
            <a:r>
              <a:rPr lang="en-US" sz="2000" dirty="0">
                <a:latin typeface="Arial"/>
                <a:cs typeface="Arial"/>
              </a:rPr>
              <a:t>30.2% of HE Students are Mature Students</a:t>
            </a:r>
          </a:p>
          <a:p>
            <a:endParaRPr lang="en-US" sz="600" dirty="0">
              <a:latin typeface="Arial"/>
              <a:cs typeface="Arial"/>
            </a:endParaRPr>
          </a:p>
          <a:p>
            <a:r>
              <a:rPr lang="en-US" sz="2000" dirty="0">
                <a:latin typeface="Arial"/>
                <a:cs typeface="Arial"/>
              </a:rPr>
              <a:t>Students from more deprived backgrounds and Black students are more likely to take vocational qualifications (SMF, 2018).</a:t>
            </a:r>
            <a:endParaRPr lang="en-US" sz="2000" dirty="0">
              <a:solidFill>
                <a:srgbClr val="000000"/>
              </a:solidFill>
              <a:latin typeface="Arial"/>
              <a:cs typeface="Arial"/>
            </a:endParaRPr>
          </a:p>
          <a:p>
            <a:pPr marL="0" indent="0">
              <a:buNone/>
            </a:pPr>
            <a:endParaRPr lang="en-US" sz="2400" dirty="0">
              <a:solidFill>
                <a:srgbClr val="0B0C0C"/>
              </a:solidFill>
              <a:latin typeface="nta"/>
            </a:endParaRP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2081632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442912" y="687556"/>
            <a:ext cx="11306175" cy="1001983"/>
          </a:xfrm>
        </p:spPr>
        <p:txBody>
          <a:bodyPr>
            <a:normAutofit/>
          </a:bodyPr>
          <a:lstStyle/>
          <a:p>
            <a:r>
              <a:rPr lang="en-GB">
                <a:latin typeface="Arial"/>
                <a:cs typeface="Arial"/>
              </a:rPr>
              <a:t>Useful Statistics – Attainment Gaps</a:t>
            </a:r>
            <a:endParaRPr lang="en-US"/>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611984"/>
            <a:ext cx="11306175" cy="3990304"/>
          </a:xfrm>
          <a:solidFill>
            <a:schemeClr val="bg1">
              <a:lumMod val="95000"/>
            </a:schemeClr>
          </a:solidFill>
        </p:spPr>
        <p:txBody>
          <a:bodyPr vert="horz" lIns="0" tIns="45720" rIns="91440" bIns="45720" rtlCol="0" anchor="t">
            <a:noAutofit/>
          </a:bodyPr>
          <a:lstStyle/>
          <a:p>
            <a:r>
              <a:rPr lang="en-GB" sz="2400" kern="1200">
                <a:latin typeface="Arial"/>
                <a:ea typeface="+mn-ea"/>
                <a:cs typeface="+mn-cs"/>
              </a:rPr>
              <a:t>Black students </a:t>
            </a:r>
            <a:r>
              <a:rPr lang="en-GB" sz="2400">
                <a:latin typeface="Arial"/>
                <a:cs typeface="+mn-cs"/>
              </a:rPr>
              <a:t>get 18.3</a:t>
            </a:r>
            <a:r>
              <a:rPr lang="en-GB" sz="2400" kern="1200">
                <a:latin typeface="Arial"/>
                <a:ea typeface="+mn-ea"/>
                <a:cs typeface="+mn-cs"/>
              </a:rPr>
              <a:t>% </a:t>
            </a:r>
            <a:r>
              <a:rPr lang="en-GB" sz="2400">
                <a:latin typeface="Arial"/>
                <a:cs typeface="+mn-cs"/>
              </a:rPr>
              <a:t>fewer 1st/2.1 degrees </a:t>
            </a:r>
            <a:r>
              <a:rPr lang="en-GB" sz="2400" kern="1200">
                <a:latin typeface="Arial"/>
                <a:ea typeface="+mn-ea"/>
                <a:cs typeface="+mn-cs"/>
              </a:rPr>
              <a:t>(</a:t>
            </a:r>
            <a:r>
              <a:rPr lang="en-GB" sz="2400" err="1">
                <a:latin typeface="Arial"/>
                <a:cs typeface="+mn-cs"/>
              </a:rPr>
              <a:t>OfS</a:t>
            </a:r>
            <a:r>
              <a:rPr lang="en-GB" sz="2400">
                <a:latin typeface="Arial"/>
                <a:cs typeface="+mn-cs"/>
              </a:rPr>
              <a:t> 2019-20</a:t>
            </a:r>
            <a:r>
              <a:rPr lang="en-GB" sz="2400" kern="1200">
                <a:latin typeface="Arial"/>
                <a:ea typeface="+mn-ea"/>
                <a:cs typeface="+mn-cs"/>
              </a:rPr>
              <a:t>).</a:t>
            </a:r>
            <a:r>
              <a:rPr lang="en-GB" sz="2400">
                <a:latin typeface="Arial"/>
                <a:cs typeface="+mn-cs"/>
              </a:rPr>
              <a:t> Decreased since 2017-18 when the gap was 23.1%.</a:t>
            </a:r>
            <a:endParaRPr lang="en-GB" sz="2400" kern="1200">
              <a:latin typeface="Arial"/>
              <a:cs typeface="Arial"/>
            </a:endParaRPr>
          </a:p>
          <a:p>
            <a:endParaRPr lang="en-GB" sz="1800"/>
          </a:p>
          <a:p>
            <a:r>
              <a:rPr lang="en-GB" sz="2400">
                <a:latin typeface="Arial"/>
                <a:cs typeface="Arial"/>
              </a:rPr>
              <a:t>Students from the most deprived neighbourhoods (IMD Q1) get 15.2% fewer 1st/2:1 degrees (</a:t>
            </a:r>
            <a:r>
              <a:rPr lang="en-GB" sz="2400" err="1">
                <a:latin typeface="Arial"/>
                <a:cs typeface="Arial"/>
              </a:rPr>
              <a:t>OfS</a:t>
            </a:r>
            <a:r>
              <a:rPr lang="en-GB" sz="2400">
                <a:latin typeface="Arial"/>
                <a:cs typeface="Arial"/>
              </a:rPr>
              <a:t> 2019-20).</a:t>
            </a:r>
          </a:p>
          <a:p>
            <a:endParaRPr lang="en-GB" sz="2400"/>
          </a:p>
          <a:p>
            <a:r>
              <a:rPr lang="en-GB" sz="2400">
                <a:latin typeface="Arial"/>
                <a:cs typeface="Arial"/>
              </a:rPr>
              <a:t>84.4% of mature students continue with their studies compared to 92.4% of young students (8pp gap) (</a:t>
            </a:r>
            <a:r>
              <a:rPr lang="en-GB" sz="2400" err="1">
                <a:latin typeface="Arial"/>
                <a:cs typeface="Arial"/>
              </a:rPr>
              <a:t>OfS</a:t>
            </a:r>
            <a:r>
              <a:rPr lang="en-GB" sz="2400">
                <a:latin typeface="Arial"/>
                <a:cs typeface="Arial"/>
              </a:rPr>
              <a:t> 2018-19)</a:t>
            </a: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Tree>
    <p:extLst>
      <p:ext uri="{BB962C8B-B14F-4D97-AF65-F5344CB8AC3E}">
        <p14:creationId xmlns:p14="http://schemas.microsoft.com/office/powerpoint/2010/main" val="772763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E6DA4-F1B9-47F3-9B27-F39812E5FD21}"/>
              </a:ext>
            </a:extLst>
          </p:cNvPr>
          <p:cNvSpPr>
            <a:spLocks noGrp="1"/>
          </p:cNvSpPr>
          <p:nvPr>
            <p:ph type="title"/>
          </p:nvPr>
        </p:nvSpPr>
        <p:spPr>
          <a:xfrm>
            <a:off x="442912" y="669468"/>
            <a:ext cx="11306175" cy="1001983"/>
          </a:xfrm>
        </p:spPr>
        <p:txBody>
          <a:bodyPr>
            <a:normAutofit/>
          </a:bodyPr>
          <a:lstStyle/>
          <a:p>
            <a:r>
              <a:rPr lang="en-GB">
                <a:latin typeface="Arial"/>
                <a:cs typeface="Arial"/>
              </a:rPr>
              <a:t>How to use data</a:t>
            </a:r>
            <a:endParaRPr lang="en-GB"/>
          </a:p>
        </p:txBody>
      </p:sp>
      <p:sp>
        <p:nvSpPr>
          <p:cNvPr id="5" name="Text Placeholder 9">
            <a:extLst>
              <a:ext uri="{FF2B5EF4-FFF2-40B4-BE49-F238E27FC236}">
                <a16:creationId xmlns:a16="http://schemas.microsoft.com/office/drawing/2014/main" id="{CE7572A8-6292-43D1-BF84-FD9A8DC396F4}"/>
              </a:ext>
            </a:extLst>
          </p:cNvPr>
          <p:cNvSpPr>
            <a:spLocks noGrp="1"/>
          </p:cNvSpPr>
          <p:nvPr>
            <p:ph sz="half" idx="1"/>
          </p:nvPr>
        </p:nvSpPr>
        <p:spPr>
          <a:xfrm>
            <a:off x="442913" y="1611984"/>
            <a:ext cx="11306175" cy="4085554"/>
          </a:xfrm>
          <a:solidFill>
            <a:schemeClr val="bg1">
              <a:lumMod val="95000"/>
            </a:schemeClr>
          </a:solidFill>
        </p:spPr>
        <p:txBody>
          <a:bodyPr vert="horz" lIns="0" tIns="45720" rIns="91440" bIns="45720" rtlCol="0" anchor="t">
            <a:noAutofit/>
          </a:bodyPr>
          <a:lstStyle/>
          <a:p>
            <a:r>
              <a:rPr lang="en-US" sz="2400">
                <a:solidFill>
                  <a:srgbClr val="0B0C0C"/>
                </a:solidFill>
                <a:latin typeface="nta"/>
              </a:rPr>
              <a:t>Making data meaningful </a:t>
            </a:r>
          </a:p>
          <a:p>
            <a:endParaRPr lang="en-US" sz="2400">
              <a:solidFill>
                <a:srgbClr val="0B0C0C"/>
              </a:solidFill>
              <a:latin typeface="nta"/>
            </a:endParaRPr>
          </a:p>
          <a:p>
            <a:r>
              <a:rPr lang="en-US" sz="2400">
                <a:solidFill>
                  <a:srgbClr val="0B0C0C"/>
                </a:solidFill>
                <a:latin typeface="nta"/>
              </a:rPr>
              <a:t>Highlighting student progress and outcomes</a:t>
            </a:r>
          </a:p>
          <a:p>
            <a:endParaRPr lang="en-US" sz="2400">
              <a:solidFill>
                <a:srgbClr val="0B0C0C"/>
              </a:solidFill>
              <a:latin typeface="nta"/>
            </a:endParaRPr>
          </a:p>
          <a:p>
            <a:r>
              <a:rPr lang="en-US" sz="2400">
                <a:solidFill>
                  <a:srgbClr val="0B0C0C"/>
                </a:solidFill>
                <a:latin typeface="nta"/>
              </a:rPr>
              <a:t>Making individual and cohort interventions based on data</a:t>
            </a:r>
          </a:p>
          <a:p>
            <a:endParaRPr lang="en-US" sz="2400">
              <a:solidFill>
                <a:srgbClr val="0B0C0C"/>
              </a:solidFill>
              <a:latin typeface="nta"/>
            </a:endParaRPr>
          </a:p>
          <a:p>
            <a:r>
              <a:rPr lang="en-US" sz="2400">
                <a:solidFill>
                  <a:srgbClr val="0B0C0C"/>
                </a:solidFill>
                <a:latin typeface="nta"/>
              </a:rPr>
              <a:t>Highlighting good practice and areas for development</a:t>
            </a:r>
          </a:p>
        </p:txBody>
      </p:sp>
      <p:sp>
        <p:nvSpPr>
          <p:cNvPr id="2" name="Text Placeholder 3">
            <a:extLst>
              <a:ext uri="{FF2B5EF4-FFF2-40B4-BE49-F238E27FC236}">
                <a16:creationId xmlns:a16="http://schemas.microsoft.com/office/drawing/2014/main" id="{FD13055E-9C6F-459E-95DF-B8F3B44BDDFC}"/>
              </a:ext>
            </a:extLst>
          </p:cNvPr>
          <p:cNvSpPr>
            <a:spLocks noGrp="1"/>
          </p:cNvSpPr>
          <p:nvPr>
            <p:ph type="body" sz="quarter" idx="10"/>
          </p:nvPr>
        </p:nvSpPr>
        <p:spPr>
          <a:xfrm>
            <a:off x="6275387" y="6057900"/>
            <a:ext cx="5473699" cy="368888"/>
          </a:xfrm>
        </p:spPr>
        <p:txBody>
          <a:bodyPr/>
          <a:lstStyle/>
          <a:p>
            <a:r>
              <a:rPr lang="en-GB">
                <a:latin typeface="Arial"/>
                <a:cs typeface="Arial"/>
              </a:rPr>
              <a:t>ntu.ac.uk</a:t>
            </a:r>
            <a:endParaRPr lang="en-GB"/>
          </a:p>
        </p:txBody>
      </p:sp>
      <p:sp>
        <p:nvSpPr>
          <p:cNvPr id="4" name="TextBox 3">
            <a:extLst>
              <a:ext uri="{FF2B5EF4-FFF2-40B4-BE49-F238E27FC236}">
                <a16:creationId xmlns:a16="http://schemas.microsoft.com/office/drawing/2014/main" id="{7214AF16-9948-43CB-B264-470670AAC93D}"/>
              </a:ext>
            </a:extLst>
          </p:cNvPr>
          <p:cNvSpPr txBox="1"/>
          <p:nvPr/>
        </p:nvSpPr>
        <p:spPr>
          <a:xfrm>
            <a:off x="4724400" y="3380601"/>
            <a:ext cx="2743200" cy="276999"/>
          </a:xfrm>
          <a:prstGeom prst="rect">
            <a:avLst/>
          </a:prstGeom>
          <a:noFill/>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E8D59905-B8F9-4417-A1EF-7C2B5F87EF6A}"/>
              </a:ext>
            </a:extLst>
          </p:cNvPr>
          <p:cNvSpPr txBox="1"/>
          <p:nvPr/>
        </p:nvSpPr>
        <p:spPr>
          <a:xfrm>
            <a:off x="4724400" y="3380601"/>
            <a:ext cx="2743200" cy="276999"/>
          </a:xfrm>
          <a:prstGeom prst="rect">
            <a:avLst/>
          </a:prstGeom>
          <a:noFill/>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p>
            <a:endParaRPr lang="en-US"/>
          </a:p>
        </p:txBody>
      </p:sp>
    </p:spTree>
    <p:extLst>
      <p:ext uri="{BB962C8B-B14F-4D97-AF65-F5344CB8AC3E}">
        <p14:creationId xmlns:p14="http://schemas.microsoft.com/office/powerpoint/2010/main" val="3459617377"/>
      </p:ext>
    </p:extLst>
  </p:cSld>
  <p:clrMapOvr>
    <a:masterClrMapping/>
  </p:clrMapOvr>
</p:sld>
</file>

<file path=ppt/theme/theme1.xml><?xml version="1.0" encoding="utf-8"?>
<a:theme xmlns:a="http://schemas.openxmlformats.org/drawingml/2006/main" name="Office Theme">
  <a:themeElements>
    <a:clrScheme name="NTU3">
      <a:dk1>
        <a:srgbClr val="000000"/>
      </a:dk1>
      <a:lt1>
        <a:srgbClr val="FFFFFF"/>
      </a:lt1>
      <a:dk2>
        <a:srgbClr val="000000"/>
      </a:dk2>
      <a:lt2>
        <a:srgbClr val="E5E5E5"/>
      </a:lt2>
      <a:accent1>
        <a:srgbClr val="E5005B"/>
      </a:accent1>
      <a:accent2>
        <a:srgbClr val="9D043D"/>
      </a:accent2>
      <a:accent3>
        <a:srgbClr val="6D951A"/>
      </a:accent3>
      <a:accent4>
        <a:srgbClr val="00A6E1"/>
      </a:accent4>
      <a:accent5>
        <a:srgbClr val="F07C00"/>
      </a:accent5>
      <a:accent6>
        <a:srgbClr val="C7007F"/>
      </a:accent6>
      <a:hlink>
        <a:srgbClr val="005B94"/>
      </a:hlink>
      <a:folHlink>
        <a:srgbClr val="821D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b" anchorCtr="0">
        <a:normAutofit/>
      </a:bodyPr>
      <a:lstStyle>
        <a:defPPr algn="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TU Custom">
    <a:dk1>
      <a:sysClr val="windowText" lastClr="000000"/>
    </a:dk1>
    <a:lt1>
      <a:sysClr val="window" lastClr="FFFFFF"/>
    </a:lt1>
    <a:dk2>
      <a:srgbClr val="44546A"/>
    </a:dk2>
    <a:lt2>
      <a:srgbClr val="E7E6E6"/>
    </a:lt2>
    <a:accent1>
      <a:srgbClr val="009ADD"/>
    </a:accent1>
    <a:accent2>
      <a:srgbClr val="004877"/>
    </a:accent2>
    <a:accent3>
      <a:srgbClr val="ED1164"/>
    </a:accent3>
    <a:accent4>
      <a:srgbClr val="E4E4E4"/>
    </a:accent4>
    <a:accent5>
      <a:srgbClr val="5B9BD5"/>
    </a:accent5>
    <a:accent6>
      <a:srgbClr val="70AD47"/>
    </a:accent6>
    <a:hlink>
      <a:srgbClr val="0563C1"/>
    </a:hlink>
    <a:folHlink>
      <a:srgbClr val="954F72"/>
    </a:folHlink>
  </a:clrScheme>
  <a:fontScheme name="blank">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A65CBD63B7E44E999CF187064E590F" ma:contentTypeVersion="12" ma:contentTypeDescription="Create a new document." ma:contentTypeScope="" ma:versionID="b8a90602bb1443e9c5a21771212934b4">
  <xsd:schema xmlns:xsd="http://www.w3.org/2001/XMLSchema" xmlns:xs="http://www.w3.org/2001/XMLSchema" xmlns:p="http://schemas.microsoft.com/office/2006/metadata/properties" xmlns:ns2="41527d9c-57e7-496f-8d2e-c0b513adde02" xmlns:ns3="900c1251-c6df-4d28-b384-67f689193906" targetNamespace="http://schemas.microsoft.com/office/2006/metadata/properties" ma:root="true" ma:fieldsID="9a0f300b230dbaee77d21142f77d3866" ns2:_="" ns3:_="">
    <xsd:import namespace="41527d9c-57e7-496f-8d2e-c0b513adde02"/>
    <xsd:import namespace="900c1251-c6df-4d28-b384-67f68919390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527d9c-57e7-496f-8d2e-c0b513add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0c1251-c6df-4d28-b384-67f689193906"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00c1251-c6df-4d28-b384-67f689193906">
      <UserInfo>
        <DisplayName/>
        <AccountId xsi:nil="true"/>
        <AccountType/>
      </UserInfo>
    </SharedWithUsers>
  </documentManagement>
</p:properties>
</file>

<file path=customXml/itemProps1.xml><?xml version="1.0" encoding="utf-8"?>
<ds:datastoreItem xmlns:ds="http://schemas.openxmlformats.org/officeDocument/2006/customXml" ds:itemID="{B1063616-57F3-4C87-BB7F-2974CF36DE76}">
  <ds:schemaRefs>
    <ds:schemaRef ds:uri="http://schemas.microsoft.com/sharepoint/v3/contenttype/forms"/>
  </ds:schemaRefs>
</ds:datastoreItem>
</file>

<file path=customXml/itemProps2.xml><?xml version="1.0" encoding="utf-8"?>
<ds:datastoreItem xmlns:ds="http://schemas.openxmlformats.org/officeDocument/2006/customXml" ds:itemID="{98ACA3F9-7ABB-4B2A-9380-DE6851348925}">
  <ds:schemaRefs>
    <ds:schemaRef ds:uri="41527d9c-57e7-496f-8d2e-c0b513adde02"/>
    <ds:schemaRef ds:uri="900c1251-c6df-4d28-b384-67f68919390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1F1859A-D475-4A9D-83E1-80A36DBA260F}">
  <ds:schemaRefs>
    <ds:schemaRef ds:uri="41527d9c-57e7-496f-8d2e-c0b513adde02"/>
    <ds:schemaRef ds:uri="900c1251-c6df-4d28-b384-67f68919390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1464</Words>
  <Application>Microsoft Office PowerPoint</Application>
  <PresentationFormat>Widescreen</PresentationFormat>
  <Paragraphs>179</Paragraphs>
  <Slides>23</Slides>
  <Notes>14</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Cambria</vt:lpstr>
      <vt:lpstr>nta</vt:lpstr>
      <vt:lpstr>Times New Roman</vt:lpstr>
      <vt:lpstr>Wingdings</vt:lpstr>
      <vt:lpstr>Office Theme</vt:lpstr>
      <vt:lpstr>What is all the hype about the KSVBs?   Adam Tate – Lecturer of Academic Practice</vt:lpstr>
      <vt:lpstr>Objectives:</vt:lpstr>
      <vt:lpstr>How this session links to the KSVBs</vt:lpstr>
      <vt:lpstr>Inclusive Practice and KSVBs </vt:lpstr>
      <vt:lpstr>How many?</vt:lpstr>
      <vt:lpstr>Inclusive Practice</vt:lpstr>
      <vt:lpstr>UK Data </vt:lpstr>
      <vt:lpstr>Useful Statistics – Attainment Gaps</vt:lpstr>
      <vt:lpstr>How to use data</vt:lpstr>
      <vt:lpstr>Why map? </vt:lpstr>
      <vt:lpstr>Why map the KSVBs</vt:lpstr>
      <vt:lpstr>End Point Assessment </vt:lpstr>
      <vt:lpstr>End Point Assessment </vt:lpstr>
      <vt:lpstr>We do it at NTU </vt:lpstr>
      <vt:lpstr>20% Off the Job Training</vt:lpstr>
      <vt:lpstr>How we use Pebble</vt:lpstr>
      <vt:lpstr>Core - What counts as off-the-job training? </vt:lpstr>
      <vt:lpstr>Additional - What counts as off-the-job training? </vt:lpstr>
      <vt:lpstr>Off the Job Training: Does this counts as off-the-job training?</vt:lpstr>
      <vt:lpstr>Off the Job Training: Does this counts as off-the-job training?</vt:lpstr>
      <vt:lpstr>Off the Job Training: Does this counts as off-the-job training?</vt:lpstr>
      <vt:lpstr>Off the Job Training: Does this counts as off-the-job training?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Kayleigh Meller</dc:creator>
  <cp:lastModifiedBy>Tate, Adam</cp:lastModifiedBy>
  <cp:revision>15</cp:revision>
  <dcterms:created xsi:type="dcterms:W3CDTF">2020-08-07T10:40:47Z</dcterms:created>
  <dcterms:modified xsi:type="dcterms:W3CDTF">2021-11-18T08:57:07Z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0x01010008A65CBD63B7E44E999CF187064E590F</vt:lpwstr>
  </property>
</Properties>
</file>