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32404050" cy="43195875"/>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FDFF"/>
    <a:srgbClr val="7A2DB5"/>
    <a:srgbClr val="7D5C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72A7E8-5665-4C62-AE54-AD5EE9486E7A}" v="15" dt="2022-07-11T12:47:28.683"/>
    <p1510:client id="{A34B49AF-419C-763C-0B1E-B1A0FC620DFF}" v="75" dt="2022-07-12T08:22:25.524"/>
    <p1510:client id="{AB520BF9-E929-4594-8AC6-48B453D4CCA7}" v="1" dt="2022-07-12T08:42:14.3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79" autoAdjust="0"/>
    <p:restoredTop sz="94710" autoAdjust="0"/>
  </p:normalViewPr>
  <p:slideViewPr>
    <p:cSldViewPr snapToGrid="0">
      <p:cViewPr varScale="1">
        <p:scale>
          <a:sx n="16" d="100"/>
          <a:sy n="16" d="100"/>
        </p:scale>
        <p:origin x="2094" y="15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https://edgehill-my.sharepoint.com/personal/stewartro_edgehill_ac_uk/Documents/PGCERT%20Poster%20Graph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edgehill-my.sharepoint.com/personal/stewartro_edgehill_ac_uk/Documents/PGCERT%20Poster%20Graph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Sheet1!$B$27</c:f>
              <c:strCache>
                <c:ptCount val="1"/>
                <c:pt idx="0">
                  <c:v>May-21</c:v>
                </c:pt>
              </c:strCache>
            </c:strRef>
          </c:tx>
          <c:spPr>
            <a:solidFill>
              <a:schemeClr val="accent1"/>
            </a:solidFill>
            <a:ln>
              <a:noFill/>
            </a:ln>
            <a:effectLst/>
          </c:spPr>
          <c:invertIfNegative val="0"/>
          <c:cat>
            <c:strRef>
              <c:f>Sheet1!$A$28:$A$32</c:f>
              <c:strCache>
                <c:ptCount val="5"/>
                <c:pt idx="0">
                  <c:v>Absolutely</c:v>
                </c:pt>
                <c:pt idx="1">
                  <c:v>Partly</c:v>
                </c:pt>
                <c:pt idx="2">
                  <c:v>Depends on Session Content</c:v>
                </c:pt>
                <c:pt idx="3">
                  <c:v>Depends on Module</c:v>
                </c:pt>
                <c:pt idx="4">
                  <c:v>Not at All</c:v>
                </c:pt>
              </c:strCache>
            </c:strRef>
          </c:cat>
          <c:val>
            <c:numRef>
              <c:f>Sheet1!$B$28:$B$32</c:f>
              <c:numCache>
                <c:formatCode>0.0%</c:formatCode>
                <c:ptCount val="5"/>
                <c:pt idx="0">
                  <c:v>0.44444444444444442</c:v>
                </c:pt>
                <c:pt idx="1">
                  <c:v>0.25925925925925924</c:v>
                </c:pt>
                <c:pt idx="2">
                  <c:v>0.14814814814814814</c:v>
                </c:pt>
                <c:pt idx="3">
                  <c:v>0.14814814814814814</c:v>
                </c:pt>
                <c:pt idx="4">
                  <c:v>0</c:v>
                </c:pt>
              </c:numCache>
            </c:numRef>
          </c:val>
          <c:extLst>
            <c:ext xmlns:c16="http://schemas.microsoft.com/office/drawing/2014/chart" uri="{C3380CC4-5D6E-409C-BE32-E72D297353CC}">
              <c16:uniqueId val="{00000000-ABF1-4F64-BE71-9E2511FE7FE3}"/>
            </c:ext>
          </c:extLst>
        </c:ser>
        <c:ser>
          <c:idx val="1"/>
          <c:order val="1"/>
          <c:tx>
            <c:strRef>
              <c:f>Sheet1!$C$27</c:f>
              <c:strCache>
                <c:ptCount val="1"/>
                <c:pt idx="0">
                  <c:v>May-22</c:v>
                </c:pt>
              </c:strCache>
            </c:strRef>
          </c:tx>
          <c:spPr>
            <a:solidFill>
              <a:schemeClr val="accent2"/>
            </a:solidFill>
            <a:ln>
              <a:noFill/>
            </a:ln>
            <a:effectLst/>
          </c:spPr>
          <c:invertIfNegative val="0"/>
          <c:cat>
            <c:strRef>
              <c:f>Sheet1!$A$28:$A$32</c:f>
              <c:strCache>
                <c:ptCount val="5"/>
                <c:pt idx="0">
                  <c:v>Absolutely</c:v>
                </c:pt>
                <c:pt idx="1">
                  <c:v>Partly</c:v>
                </c:pt>
                <c:pt idx="2">
                  <c:v>Depends on Session Content</c:v>
                </c:pt>
                <c:pt idx="3">
                  <c:v>Depends on Module</c:v>
                </c:pt>
                <c:pt idx="4">
                  <c:v>Not at All</c:v>
                </c:pt>
              </c:strCache>
            </c:strRef>
          </c:cat>
          <c:val>
            <c:numRef>
              <c:f>Sheet1!$C$28:$C$32</c:f>
              <c:numCache>
                <c:formatCode>0.0%</c:formatCode>
                <c:ptCount val="5"/>
                <c:pt idx="0">
                  <c:v>0.33100000000000002</c:v>
                </c:pt>
                <c:pt idx="1">
                  <c:v>0.223</c:v>
                </c:pt>
                <c:pt idx="2">
                  <c:v>0.192</c:v>
                </c:pt>
                <c:pt idx="3">
                  <c:v>0.123</c:v>
                </c:pt>
                <c:pt idx="4">
                  <c:v>0.13100000000000001</c:v>
                </c:pt>
              </c:numCache>
            </c:numRef>
          </c:val>
          <c:extLst>
            <c:ext xmlns:c16="http://schemas.microsoft.com/office/drawing/2014/chart" uri="{C3380CC4-5D6E-409C-BE32-E72D297353CC}">
              <c16:uniqueId val="{00000001-ABF1-4F64-BE71-9E2511FE7FE3}"/>
            </c:ext>
          </c:extLst>
        </c:ser>
        <c:dLbls>
          <c:showLegendKey val="0"/>
          <c:showVal val="0"/>
          <c:showCatName val="0"/>
          <c:showSerName val="0"/>
          <c:showPercent val="0"/>
          <c:showBubbleSize val="0"/>
        </c:dLbls>
        <c:gapWidth val="219"/>
        <c:overlap val="-27"/>
        <c:axId val="1529010720"/>
        <c:axId val="1529007808"/>
      </c:barChart>
      <c:catAx>
        <c:axId val="15290107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1529007808"/>
        <c:crosses val="autoZero"/>
        <c:auto val="1"/>
        <c:lblAlgn val="ctr"/>
        <c:lblOffset val="100"/>
        <c:noMultiLvlLbl val="0"/>
      </c:catAx>
      <c:valAx>
        <c:axId val="1529007808"/>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152901072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4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Sheet1!$B$127</c:f>
              <c:strCache>
                <c:ptCount val="1"/>
                <c:pt idx="0">
                  <c:v>Dec-20</c:v>
                </c:pt>
              </c:strCache>
            </c:strRef>
          </c:tx>
          <c:spPr>
            <a:solidFill>
              <a:schemeClr val="accent1"/>
            </a:solidFill>
            <a:ln>
              <a:noFill/>
            </a:ln>
            <a:effectLst/>
          </c:spPr>
          <c:invertIfNegative val="0"/>
          <c:cat>
            <c:strRef>
              <c:f>Sheet1!$A$128:$A$130</c:f>
              <c:strCache>
                <c:ptCount val="3"/>
                <c:pt idx="0">
                  <c:v>Yes</c:v>
                </c:pt>
                <c:pt idx="1">
                  <c:v>No</c:v>
                </c:pt>
                <c:pt idx="2">
                  <c:v>Unsure</c:v>
                </c:pt>
              </c:strCache>
            </c:strRef>
          </c:cat>
          <c:val>
            <c:numRef>
              <c:f>Sheet1!$B$128:$B$130</c:f>
              <c:numCache>
                <c:formatCode>0.0%</c:formatCode>
                <c:ptCount val="3"/>
                <c:pt idx="0">
                  <c:v>0.62857142857142856</c:v>
                </c:pt>
                <c:pt idx="1">
                  <c:v>0.18571428571428572</c:v>
                </c:pt>
                <c:pt idx="2">
                  <c:v>0.18571428571428572</c:v>
                </c:pt>
              </c:numCache>
            </c:numRef>
          </c:val>
          <c:extLst>
            <c:ext xmlns:c16="http://schemas.microsoft.com/office/drawing/2014/chart" uri="{C3380CC4-5D6E-409C-BE32-E72D297353CC}">
              <c16:uniqueId val="{00000000-CD09-4092-B23B-C8194D12E4A2}"/>
            </c:ext>
          </c:extLst>
        </c:ser>
        <c:ser>
          <c:idx val="1"/>
          <c:order val="1"/>
          <c:tx>
            <c:strRef>
              <c:f>Sheet1!$C$127</c:f>
              <c:strCache>
                <c:ptCount val="1"/>
                <c:pt idx="0">
                  <c:v>May-22</c:v>
                </c:pt>
              </c:strCache>
            </c:strRef>
          </c:tx>
          <c:spPr>
            <a:solidFill>
              <a:schemeClr val="accent2"/>
            </a:solidFill>
            <a:ln>
              <a:noFill/>
            </a:ln>
            <a:effectLst/>
          </c:spPr>
          <c:invertIfNegative val="0"/>
          <c:cat>
            <c:strRef>
              <c:f>Sheet1!$A$128:$A$130</c:f>
              <c:strCache>
                <c:ptCount val="3"/>
                <c:pt idx="0">
                  <c:v>Yes</c:v>
                </c:pt>
                <c:pt idx="1">
                  <c:v>No</c:v>
                </c:pt>
                <c:pt idx="2">
                  <c:v>Unsure</c:v>
                </c:pt>
              </c:strCache>
            </c:strRef>
          </c:cat>
          <c:val>
            <c:numRef>
              <c:f>Sheet1!$C$128:$C$130</c:f>
              <c:numCache>
                <c:formatCode>0.0%</c:formatCode>
                <c:ptCount val="3"/>
                <c:pt idx="0">
                  <c:v>0.70699999999999996</c:v>
                </c:pt>
                <c:pt idx="1">
                  <c:v>0.17100000000000001</c:v>
                </c:pt>
                <c:pt idx="2">
                  <c:v>0.122</c:v>
                </c:pt>
              </c:numCache>
            </c:numRef>
          </c:val>
          <c:extLst>
            <c:ext xmlns:c16="http://schemas.microsoft.com/office/drawing/2014/chart" uri="{C3380CC4-5D6E-409C-BE32-E72D297353CC}">
              <c16:uniqueId val="{00000001-CD09-4092-B23B-C8194D12E4A2}"/>
            </c:ext>
          </c:extLst>
        </c:ser>
        <c:dLbls>
          <c:showLegendKey val="0"/>
          <c:showVal val="0"/>
          <c:showCatName val="0"/>
          <c:showSerName val="0"/>
          <c:showPercent val="0"/>
          <c:showBubbleSize val="0"/>
        </c:dLbls>
        <c:gapWidth val="219"/>
        <c:overlap val="-27"/>
        <c:axId val="1581583600"/>
        <c:axId val="1581590672"/>
      </c:barChart>
      <c:catAx>
        <c:axId val="15815836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581590672"/>
        <c:crosses val="autoZero"/>
        <c:auto val="1"/>
        <c:lblAlgn val="ctr"/>
        <c:lblOffset val="100"/>
        <c:noMultiLvlLbl val="0"/>
      </c:catAx>
      <c:valAx>
        <c:axId val="1581590672"/>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crossAx val="158158360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3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004B1C-7461-4BA5-B1E0-AE027FF442BE}" type="datetimeFigureOut">
              <a:rPr lang="en-GB" smtClean="0"/>
              <a:t>13/07/2022</a:t>
            </a:fld>
            <a:endParaRPr lang="en-GB" dirty="0"/>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4FD90F-EF19-42D5-9BF7-A30711056224}" type="slidenum">
              <a:rPr lang="en-GB" smtClean="0"/>
              <a:t>‹#›</a:t>
            </a:fld>
            <a:endParaRPr lang="en-GB" dirty="0"/>
          </a:p>
        </p:txBody>
      </p:sp>
    </p:spTree>
    <p:extLst>
      <p:ext uri="{BB962C8B-B14F-4D97-AF65-F5344CB8AC3E}">
        <p14:creationId xmlns:p14="http://schemas.microsoft.com/office/powerpoint/2010/main" val="1960073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4FD90F-EF19-42D5-9BF7-A30711056224}" type="slidenum">
              <a:rPr lang="en-GB" smtClean="0"/>
              <a:t>1</a:t>
            </a:fld>
            <a:endParaRPr lang="en-GB" dirty="0"/>
          </a:p>
        </p:txBody>
      </p:sp>
    </p:spTree>
    <p:extLst>
      <p:ext uri="{BB962C8B-B14F-4D97-AF65-F5344CB8AC3E}">
        <p14:creationId xmlns:p14="http://schemas.microsoft.com/office/powerpoint/2010/main" val="3633459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30304" y="7069328"/>
            <a:ext cx="27543443" cy="15038564"/>
          </a:xfrm>
        </p:spPr>
        <p:txBody>
          <a:bodyPr anchor="b"/>
          <a:lstStyle>
            <a:lvl1pPr algn="ctr">
              <a:defRPr sz="4501"/>
            </a:lvl1pPr>
          </a:lstStyle>
          <a:p>
            <a:r>
              <a:rPr lang="en-US" dirty="0"/>
              <a:t>Click to edit Master title style</a:t>
            </a:r>
          </a:p>
        </p:txBody>
      </p:sp>
      <p:sp>
        <p:nvSpPr>
          <p:cNvPr id="3" name="Subtitle 2"/>
          <p:cNvSpPr>
            <a:spLocks noGrp="1"/>
          </p:cNvSpPr>
          <p:nvPr>
            <p:ph type="subTitle" idx="1"/>
          </p:nvPr>
        </p:nvSpPr>
        <p:spPr>
          <a:xfrm>
            <a:off x="4050506" y="22687837"/>
            <a:ext cx="24303038" cy="10429001"/>
          </a:xfrm>
        </p:spPr>
        <p:txBody>
          <a:bodyPr/>
          <a:lstStyle>
            <a:lvl1pPr marL="0" indent="0" algn="ctr">
              <a:buNone/>
              <a:defRPr sz="1800"/>
            </a:lvl1pPr>
            <a:lvl2pPr marL="342991" indent="0" algn="ctr">
              <a:buNone/>
              <a:defRPr sz="1500"/>
            </a:lvl2pPr>
            <a:lvl3pPr marL="685983" indent="0" algn="ctr">
              <a:buNone/>
              <a:defRPr sz="1350"/>
            </a:lvl3pPr>
            <a:lvl4pPr marL="1028974" indent="0" algn="ctr">
              <a:buNone/>
              <a:defRPr sz="1200"/>
            </a:lvl4pPr>
            <a:lvl5pPr marL="1371966" indent="0" algn="ctr">
              <a:buNone/>
              <a:defRPr sz="1200"/>
            </a:lvl5pPr>
            <a:lvl6pPr marL="1714957" indent="0" algn="ctr">
              <a:buNone/>
              <a:defRPr sz="1200"/>
            </a:lvl6pPr>
            <a:lvl7pPr marL="2057949" indent="0" algn="ctr">
              <a:buNone/>
              <a:defRPr sz="1200"/>
            </a:lvl7pPr>
            <a:lvl8pPr marL="2400940" indent="0" algn="ctr">
              <a:buNone/>
              <a:defRPr sz="1200"/>
            </a:lvl8pPr>
            <a:lvl9pPr marL="2743932" indent="0" algn="ctr">
              <a:buNone/>
              <a:defRPr sz="1200"/>
            </a:lvl9pPr>
          </a:lstStyle>
          <a:p>
            <a:r>
              <a:rPr lang="en-US" dirty="0"/>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7/13/2022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98178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7/13/2022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92318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9150" y="2299781"/>
            <a:ext cx="6987123" cy="36606507"/>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2227780" y="2299781"/>
            <a:ext cx="20556319" cy="36606507"/>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7/13/2022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07242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764DE79-268F-4C1A-8933-263129D2AF90}" type="datetimeFigureOut">
              <a:rPr lang="en-US" dirty="0"/>
              <a:t>7/13/2022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78299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10903" y="10768984"/>
            <a:ext cx="27948493" cy="17968281"/>
          </a:xfrm>
        </p:spPr>
        <p:txBody>
          <a:bodyPr anchor="b"/>
          <a:lstStyle>
            <a:lvl1pPr>
              <a:defRPr sz="4501"/>
            </a:lvl1pPr>
          </a:lstStyle>
          <a:p>
            <a:r>
              <a:rPr lang="en-US" dirty="0"/>
              <a:t>Click to edit Master title style</a:t>
            </a:r>
          </a:p>
        </p:txBody>
      </p:sp>
      <p:sp>
        <p:nvSpPr>
          <p:cNvPr id="3" name="Text Placeholder 2"/>
          <p:cNvSpPr>
            <a:spLocks noGrp="1"/>
          </p:cNvSpPr>
          <p:nvPr>
            <p:ph type="body" idx="1"/>
          </p:nvPr>
        </p:nvSpPr>
        <p:spPr>
          <a:xfrm>
            <a:off x="2210903" y="28907252"/>
            <a:ext cx="27948493" cy="9449095"/>
          </a:xfrm>
        </p:spPr>
        <p:txBody>
          <a:bodyPr/>
          <a:lstStyle>
            <a:lvl1pPr marL="0" indent="0">
              <a:buNone/>
              <a:defRPr sz="1800">
                <a:solidFill>
                  <a:schemeClr val="tx1"/>
                </a:solidFill>
              </a:defRPr>
            </a:lvl1pPr>
            <a:lvl2pPr marL="342991" indent="0">
              <a:buNone/>
              <a:defRPr sz="1500">
                <a:solidFill>
                  <a:schemeClr val="tx1">
                    <a:tint val="75000"/>
                  </a:schemeClr>
                </a:solidFill>
              </a:defRPr>
            </a:lvl2pPr>
            <a:lvl3pPr marL="685983" indent="0">
              <a:buNone/>
              <a:defRPr sz="1350">
                <a:solidFill>
                  <a:schemeClr val="tx1">
                    <a:tint val="75000"/>
                  </a:schemeClr>
                </a:solidFill>
              </a:defRPr>
            </a:lvl3pPr>
            <a:lvl4pPr marL="1028974" indent="0">
              <a:buNone/>
              <a:defRPr sz="1200">
                <a:solidFill>
                  <a:schemeClr val="tx1">
                    <a:tint val="75000"/>
                  </a:schemeClr>
                </a:solidFill>
              </a:defRPr>
            </a:lvl4pPr>
            <a:lvl5pPr marL="1371966" indent="0">
              <a:buNone/>
              <a:defRPr sz="1200">
                <a:solidFill>
                  <a:schemeClr val="tx1">
                    <a:tint val="75000"/>
                  </a:schemeClr>
                </a:solidFill>
              </a:defRPr>
            </a:lvl5pPr>
            <a:lvl6pPr marL="1714957" indent="0">
              <a:buNone/>
              <a:defRPr sz="1200">
                <a:solidFill>
                  <a:schemeClr val="tx1">
                    <a:tint val="75000"/>
                  </a:schemeClr>
                </a:solidFill>
              </a:defRPr>
            </a:lvl6pPr>
            <a:lvl7pPr marL="2057949" indent="0">
              <a:buNone/>
              <a:defRPr sz="1200">
                <a:solidFill>
                  <a:schemeClr val="tx1">
                    <a:tint val="75000"/>
                  </a:schemeClr>
                </a:solidFill>
              </a:defRPr>
            </a:lvl7pPr>
            <a:lvl8pPr marL="2400940" indent="0">
              <a:buNone/>
              <a:defRPr sz="1200">
                <a:solidFill>
                  <a:schemeClr val="tx1">
                    <a:tint val="75000"/>
                  </a:schemeClr>
                </a:solidFill>
              </a:defRPr>
            </a:lvl8pPr>
            <a:lvl9pPr marL="2743932" indent="0">
              <a:buNone/>
              <a:defRPr sz="12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7/13/2022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190711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2227779" y="11498902"/>
            <a:ext cx="13771721" cy="27407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16404550" y="11498902"/>
            <a:ext cx="13771721" cy="2740738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C764DE79-268F-4C1A-8933-263129D2AF90}" type="datetimeFigureOut">
              <a:rPr lang="en-US" dirty="0"/>
              <a:t>7/13/2022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931767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31999" y="2299790"/>
            <a:ext cx="27948493" cy="8349206"/>
          </a:xfrm>
        </p:spPr>
        <p:txBody>
          <a:bodyPr/>
          <a:lstStyle/>
          <a:p>
            <a:r>
              <a:rPr lang="en-US" dirty="0"/>
              <a:t>Click to edit Master title style</a:t>
            </a:r>
          </a:p>
        </p:txBody>
      </p:sp>
      <p:sp>
        <p:nvSpPr>
          <p:cNvPr id="3" name="Text Placeholder 2"/>
          <p:cNvSpPr>
            <a:spLocks noGrp="1"/>
          </p:cNvSpPr>
          <p:nvPr>
            <p:ph type="body" idx="1"/>
          </p:nvPr>
        </p:nvSpPr>
        <p:spPr>
          <a:xfrm>
            <a:off x="2232003" y="10588992"/>
            <a:ext cx="13708430" cy="5189501"/>
          </a:xfrm>
        </p:spPr>
        <p:txBody>
          <a:bodyPr anchor="b"/>
          <a:lstStyle>
            <a:lvl1pPr marL="0" indent="0">
              <a:buNone/>
              <a:defRPr sz="1800" b="1"/>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2232003" y="15778493"/>
            <a:ext cx="13708430" cy="232077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16404552" y="10588992"/>
            <a:ext cx="13775942" cy="5189501"/>
          </a:xfrm>
        </p:spPr>
        <p:txBody>
          <a:bodyPr anchor="b"/>
          <a:lstStyle>
            <a:lvl1pPr marL="0" indent="0">
              <a:buNone/>
              <a:defRPr sz="1800" b="1"/>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lang="en-US" dirty="0"/>
              <a:t>Click to edit Master text styles</a:t>
            </a:r>
          </a:p>
        </p:txBody>
      </p:sp>
      <p:sp>
        <p:nvSpPr>
          <p:cNvPr id="6" name="Content Placeholder 5"/>
          <p:cNvSpPr>
            <a:spLocks noGrp="1"/>
          </p:cNvSpPr>
          <p:nvPr>
            <p:ph sz="quarter" idx="4"/>
          </p:nvPr>
        </p:nvSpPr>
        <p:spPr>
          <a:xfrm>
            <a:off x="16404552" y="15778493"/>
            <a:ext cx="13775942" cy="232077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C764DE79-268F-4C1A-8933-263129D2AF90}" type="datetimeFigureOut">
              <a:rPr lang="en-US" dirty="0"/>
              <a:t>7/13/2022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74726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7/13/2022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04073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7/13/2022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8474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999" y="2879725"/>
            <a:ext cx="10451150" cy="10079038"/>
          </a:xfrm>
        </p:spPr>
        <p:txBody>
          <a:bodyPr anchor="b"/>
          <a:lstStyle>
            <a:lvl1pPr>
              <a:defRPr sz="2401"/>
            </a:lvl1pPr>
          </a:lstStyle>
          <a:p>
            <a:r>
              <a:rPr lang="en-US" dirty="0"/>
              <a:t>Click to edit Master title style</a:t>
            </a:r>
          </a:p>
        </p:txBody>
      </p:sp>
      <p:sp>
        <p:nvSpPr>
          <p:cNvPr id="3" name="Content Placeholder 2"/>
          <p:cNvSpPr>
            <a:spLocks noGrp="1"/>
          </p:cNvSpPr>
          <p:nvPr>
            <p:ph idx="1"/>
          </p:nvPr>
        </p:nvSpPr>
        <p:spPr>
          <a:xfrm>
            <a:off x="13775942" y="6219415"/>
            <a:ext cx="16404550" cy="30697069"/>
          </a:xfrm>
        </p:spPr>
        <p:txBody>
          <a:bodyPr/>
          <a:lstStyle>
            <a:lvl1pPr>
              <a:defRPr sz="2401"/>
            </a:lvl1pPr>
            <a:lvl2pPr>
              <a:defRPr sz="2101"/>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2231999" y="12958762"/>
            <a:ext cx="10451150" cy="24007711"/>
          </a:xfrm>
        </p:spPr>
        <p:txBody>
          <a:bodyPr/>
          <a:lstStyle>
            <a:lvl1pPr marL="0" indent="0">
              <a:buNone/>
              <a:defRPr sz="1200"/>
            </a:lvl1pPr>
            <a:lvl2pPr marL="342991" indent="0">
              <a:buNone/>
              <a:defRPr sz="1050"/>
            </a:lvl2pPr>
            <a:lvl3pPr marL="685983" indent="0">
              <a:buNone/>
              <a:defRPr sz="900"/>
            </a:lvl3pPr>
            <a:lvl4pPr marL="1028974" indent="0">
              <a:buNone/>
              <a:defRPr sz="750"/>
            </a:lvl4pPr>
            <a:lvl5pPr marL="1371966" indent="0">
              <a:buNone/>
              <a:defRPr sz="750"/>
            </a:lvl5pPr>
            <a:lvl6pPr marL="1714957" indent="0">
              <a:buNone/>
              <a:defRPr sz="750"/>
            </a:lvl6pPr>
            <a:lvl7pPr marL="2057949" indent="0">
              <a:buNone/>
              <a:defRPr sz="750"/>
            </a:lvl7pPr>
            <a:lvl8pPr marL="2400940" indent="0">
              <a:buNone/>
              <a:defRPr sz="750"/>
            </a:lvl8pPr>
            <a:lvl9pPr marL="2743932" indent="0">
              <a:buNone/>
              <a:defRPr sz="75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7/13/2022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1833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999" y="2879725"/>
            <a:ext cx="10451150" cy="10079038"/>
          </a:xfrm>
        </p:spPr>
        <p:txBody>
          <a:bodyPr anchor="b"/>
          <a:lstStyle>
            <a:lvl1pPr>
              <a:defRPr sz="2401"/>
            </a:lvl1pPr>
          </a:lstStyle>
          <a:p>
            <a:r>
              <a:rPr lang="en-US" dirty="0"/>
              <a:t>Click to edit Master title style</a:t>
            </a:r>
          </a:p>
        </p:txBody>
      </p:sp>
      <p:sp>
        <p:nvSpPr>
          <p:cNvPr id="3" name="Picture Placeholder 2"/>
          <p:cNvSpPr>
            <a:spLocks noGrp="1" noChangeAspect="1"/>
          </p:cNvSpPr>
          <p:nvPr>
            <p:ph type="pic" idx="1"/>
          </p:nvPr>
        </p:nvSpPr>
        <p:spPr>
          <a:xfrm>
            <a:off x="13775942" y="6219415"/>
            <a:ext cx="16404550" cy="30697069"/>
          </a:xfrm>
        </p:spPr>
        <p:txBody>
          <a:bodyPr anchor="t"/>
          <a:lstStyle>
            <a:lvl1pPr marL="0" indent="0">
              <a:buNone/>
              <a:defRPr sz="2401"/>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endParaRPr lang="en-US" dirty="0"/>
          </a:p>
        </p:txBody>
      </p:sp>
      <p:sp>
        <p:nvSpPr>
          <p:cNvPr id="4" name="Text Placeholder 3"/>
          <p:cNvSpPr>
            <a:spLocks noGrp="1"/>
          </p:cNvSpPr>
          <p:nvPr>
            <p:ph type="body" sz="half" idx="2"/>
          </p:nvPr>
        </p:nvSpPr>
        <p:spPr>
          <a:xfrm>
            <a:off x="2231999" y="12958762"/>
            <a:ext cx="10451150" cy="24007711"/>
          </a:xfrm>
        </p:spPr>
        <p:txBody>
          <a:bodyPr/>
          <a:lstStyle>
            <a:lvl1pPr marL="0" indent="0">
              <a:buNone/>
              <a:defRPr sz="1200"/>
            </a:lvl1pPr>
            <a:lvl2pPr marL="342991" indent="0">
              <a:buNone/>
              <a:defRPr sz="1050"/>
            </a:lvl2pPr>
            <a:lvl3pPr marL="685983" indent="0">
              <a:buNone/>
              <a:defRPr sz="900"/>
            </a:lvl3pPr>
            <a:lvl4pPr marL="1028974" indent="0">
              <a:buNone/>
              <a:defRPr sz="750"/>
            </a:lvl4pPr>
            <a:lvl5pPr marL="1371966" indent="0">
              <a:buNone/>
              <a:defRPr sz="750"/>
            </a:lvl5pPr>
            <a:lvl6pPr marL="1714957" indent="0">
              <a:buNone/>
              <a:defRPr sz="750"/>
            </a:lvl6pPr>
            <a:lvl7pPr marL="2057949" indent="0">
              <a:buNone/>
              <a:defRPr sz="750"/>
            </a:lvl7pPr>
            <a:lvl8pPr marL="2400940" indent="0">
              <a:buNone/>
              <a:defRPr sz="750"/>
            </a:lvl8pPr>
            <a:lvl9pPr marL="2743932" indent="0">
              <a:buNone/>
              <a:defRPr sz="750"/>
            </a:lvl9pPr>
          </a:lstStyle>
          <a:p>
            <a:pPr lvl="0"/>
            <a:r>
              <a:rPr lang="en-US" dirty="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7/13/2022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91225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779" y="2299790"/>
            <a:ext cx="27948493" cy="834920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27779" y="11498902"/>
            <a:ext cx="27948493" cy="2740738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27779" y="40036186"/>
            <a:ext cx="7290911" cy="2299780"/>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7/13/2022</a:t>
            </a:fld>
            <a:endParaRPr lang="en-US" dirty="0"/>
          </a:p>
        </p:txBody>
      </p:sp>
      <p:sp>
        <p:nvSpPr>
          <p:cNvPr id="5" name="Footer Placeholder 4"/>
          <p:cNvSpPr>
            <a:spLocks noGrp="1"/>
          </p:cNvSpPr>
          <p:nvPr>
            <p:ph type="ftr" sz="quarter" idx="3"/>
          </p:nvPr>
        </p:nvSpPr>
        <p:spPr>
          <a:xfrm>
            <a:off x="10733842" y="40036186"/>
            <a:ext cx="10936367" cy="2299780"/>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2885360" y="40036186"/>
            <a:ext cx="7290911" cy="2299780"/>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556080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56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0CAB631-4F11-4877-82ED-545B9A803F11}"/>
              </a:ext>
            </a:extLst>
          </p:cNvPr>
          <p:cNvSpPr txBox="1"/>
          <p:nvPr/>
        </p:nvSpPr>
        <p:spPr>
          <a:xfrm>
            <a:off x="2295525" y="53315"/>
            <a:ext cx="27051001" cy="39395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7200" b="1" dirty="0">
                <a:ea typeface="+mn-lt"/>
                <a:cs typeface="+mn-lt"/>
              </a:rPr>
              <a:t>Lessons learned from the Learn!Bio longitudinal reflection on STEM learning before, during, and post pandemic lockdowns. </a:t>
            </a:r>
            <a:endParaRPr lang="en-GB" sz="2800" b="1" dirty="0">
              <a:ea typeface="+mn-lt"/>
              <a:cs typeface="+mn-lt"/>
            </a:endParaRPr>
          </a:p>
          <a:p>
            <a:pPr algn="ctr" fontAlgn="base"/>
            <a:r>
              <a:rPr lang="en-US" sz="4800" b="1" dirty="0"/>
              <a:t>Katy Andrews, Rosalie Stewart, Sven Batke, Katja Martina Eckl</a:t>
            </a:r>
            <a:endParaRPr lang="en-US" sz="4800" dirty="0"/>
          </a:p>
          <a:p>
            <a:pPr algn="ctr" fontAlgn="base"/>
            <a:r>
              <a:rPr lang="en-US" sz="4000" dirty="0"/>
              <a:t>Department for Biology, Edge Hill University, Ormskirk, UK </a:t>
            </a:r>
          </a:p>
          <a:p>
            <a:endParaRPr lang="en-US" dirty="0"/>
          </a:p>
        </p:txBody>
      </p:sp>
      <p:grpSp>
        <p:nvGrpSpPr>
          <p:cNvPr id="11" name="Group 10" descr="The start of the national lockdown in March 2020 forced all higher education establishments into Emergency Remote Teaching (ERT), where campus-based lecturers were left to adapt to virtual teaching methods with no planning, preparation or, in most cases, no experience in Online Learning and Teaching (OLT)1. &#10;&#10;It was feared that the move to OLT would strongly affect those in Higher Education Biology, due to the need for proactive engagement, and obtainment of critical-thinking, problem-solving, and practical skills 2,3. As well as this, there were concerns that pandemic safety measures could be detrimental to the development of authentic interpersonal relationships, negatively affecting students’ mental health.&#10;&#10;This study aimed to evaluate student perceptions of their learning and associated coping mechanisms as they navigated their way through the changing teaching environments during the COVID-19 pandemic. These results were then compared with results from the previous Learn!Bio surveys (December 2020 and May 2021), in an effort to improve learning experiences and outcomes.">
            <a:extLst>
              <a:ext uri="{FF2B5EF4-FFF2-40B4-BE49-F238E27FC236}">
                <a16:creationId xmlns:a16="http://schemas.microsoft.com/office/drawing/2014/main" id="{68CA9C01-3325-E54C-9622-612E52C52245}"/>
              </a:ext>
              <a:ext uri="{C183D7F6-B498-43B3-948B-1728B52AA6E4}">
                <adec:decorative xmlns:adec="http://schemas.microsoft.com/office/drawing/2017/decorative" val="0"/>
              </a:ext>
            </a:extLst>
          </p:cNvPr>
          <p:cNvGrpSpPr/>
          <p:nvPr/>
        </p:nvGrpSpPr>
        <p:grpSpPr>
          <a:xfrm>
            <a:off x="561748" y="4078808"/>
            <a:ext cx="16673817" cy="10280662"/>
            <a:chOff x="559638" y="6395636"/>
            <a:chExt cx="13917028" cy="10134603"/>
          </a:xfrm>
        </p:grpSpPr>
        <p:sp>
          <p:nvSpPr>
            <p:cNvPr id="5" name="TextBox 4">
              <a:extLst>
                <a:ext uri="{FF2B5EF4-FFF2-40B4-BE49-F238E27FC236}">
                  <a16:creationId xmlns:a16="http://schemas.microsoft.com/office/drawing/2014/main" id="{76769C65-EA03-4679-9FB1-FF84A69BD9E9}"/>
                </a:ext>
              </a:extLst>
            </p:cNvPr>
            <p:cNvSpPr txBox="1"/>
            <p:nvPr/>
          </p:nvSpPr>
          <p:spPr>
            <a:xfrm>
              <a:off x="559638" y="7124718"/>
              <a:ext cx="13917028" cy="9405521"/>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GB" sz="1400" dirty="0">
                <a:cs typeface="Calibri"/>
              </a:endParaRPr>
            </a:p>
            <a:p>
              <a:r>
                <a:rPr lang="en-GB" sz="3600" dirty="0">
                  <a:cs typeface="Calibri"/>
                </a:rPr>
                <a:t>The start of the national lockdown in March 2020 forced all higher education establishments into Emergency Remote Teaching (ERT), where campus-based lecturers were left to adapt to virtual teaching methods with no planning, preparation or, in most cases, no experience in Online Learning and Teaching (OLT)</a:t>
              </a:r>
              <a:r>
                <a:rPr lang="en-GB" sz="3600" baseline="30000" dirty="0">
                  <a:cs typeface="Calibri"/>
                </a:rPr>
                <a:t>1</a:t>
              </a:r>
              <a:r>
                <a:rPr lang="en-GB" sz="3600" dirty="0">
                  <a:cs typeface="Calibri"/>
                </a:rPr>
                <a:t>. </a:t>
              </a:r>
            </a:p>
            <a:p>
              <a:endParaRPr lang="en-GB" sz="3600" dirty="0">
                <a:cs typeface="Calibri"/>
              </a:endParaRPr>
            </a:p>
            <a:p>
              <a:r>
                <a:rPr lang="en-GB" sz="3600" dirty="0">
                  <a:cs typeface="Calibri"/>
                </a:rPr>
                <a:t>It was feared that the move to OLT would strongly affect those in Higher Education Biology, due to the need for proactive engagement, and obtainment of critical-thinking, problem-solving, and practical skills </a:t>
              </a:r>
              <a:r>
                <a:rPr lang="en-GB" sz="3600" baseline="30000" dirty="0">
                  <a:cs typeface="Calibri"/>
                </a:rPr>
                <a:t>2,3</a:t>
              </a:r>
              <a:r>
                <a:rPr lang="en-GB" sz="3600" dirty="0">
                  <a:cs typeface="Calibri"/>
                </a:rPr>
                <a:t>. As well as this, there were concerns that pandemic safety measures could be detrimental to the development of authentic interpersonal relationships, negatively affecting students’ mental health.</a:t>
              </a:r>
            </a:p>
            <a:p>
              <a:endParaRPr lang="en-GB" sz="3600" dirty="0">
                <a:cs typeface="Calibri"/>
              </a:endParaRPr>
            </a:p>
            <a:p>
              <a:r>
                <a:rPr lang="en-GB" sz="3600" dirty="0">
                  <a:cs typeface="Calibri"/>
                </a:rPr>
                <a:t>This study aimed to evaluate student perceptions of their learning and associated coping mechanisms as they navigated their way through the changing teaching environments during the COVID-19 pandemic. These results were then compared with results from the previous </a:t>
              </a:r>
              <a:r>
                <a:rPr lang="en-GB" sz="3600" dirty="0" err="1">
                  <a:cs typeface="Calibri"/>
                </a:rPr>
                <a:t>Learn!Bio</a:t>
              </a:r>
              <a:r>
                <a:rPr lang="en-GB" sz="3600" dirty="0">
                  <a:cs typeface="Calibri"/>
                </a:rPr>
                <a:t> surveys (December 2020 and May 2021), in an effort to improve learning experiences and outcomes. </a:t>
              </a:r>
              <a:br>
                <a:rPr lang="en-US" sz="2000" dirty="0">
                  <a:cs typeface="Calibri"/>
                </a:rPr>
              </a:br>
              <a:endParaRPr lang="en-GB" sz="2400" dirty="0">
                <a:cs typeface="Calibri"/>
              </a:endParaRPr>
            </a:p>
          </p:txBody>
        </p:sp>
        <p:sp>
          <p:nvSpPr>
            <p:cNvPr id="2" name="Rectangle 1">
              <a:extLst>
                <a:ext uri="{FF2B5EF4-FFF2-40B4-BE49-F238E27FC236}">
                  <a16:creationId xmlns:a16="http://schemas.microsoft.com/office/drawing/2014/main" id="{B8E7AAE5-25DD-024F-84C9-CD434C969AC1}"/>
                </a:ext>
              </a:extLst>
            </p:cNvPr>
            <p:cNvSpPr/>
            <p:nvPr/>
          </p:nvSpPr>
          <p:spPr>
            <a:xfrm>
              <a:off x="559638" y="6395636"/>
              <a:ext cx="13917028" cy="7107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cs typeface="Calibri"/>
                </a:rPr>
                <a:t>Introduction:</a:t>
              </a:r>
            </a:p>
          </p:txBody>
        </p:sp>
      </p:grpSp>
      <p:grpSp>
        <p:nvGrpSpPr>
          <p:cNvPr id="3" name="Group 2" descr="An anonymous, computer-based survey was sent to Edge Hill University undergraduate biology students enrolled at levels 4-6 in the academic year 2021-2022 using JISC Online Survey. Out of 277 students, 130 students responded (23.1% level 4, 45.4% level 5, 31.5% level 6). &#10;&#10;Questions were designed to discern how students coped with the return to face-to-face learning, their mental state, and learning preferences.&#10;Questions pertaining to degree programme, year of study, accommodation, care obligations, and commuting information was asked. From these answers it could be possible to identify a particular participant. Participants were made aware of this bias in the Participant Information Sheet, along with how to mitigate this risk, prior to consenting to participate.&#10;&#10;The results from the Learn!Bio 3 study were then compared to the previous Learn!Bio studies to compare STEM learning throughout and after the pandemic lockdowns.">
            <a:extLst>
              <a:ext uri="{FF2B5EF4-FFF2-40B4-BE49-F238E27FC236}">
                <a16:creationId xmlns:a16="http://schemas.microsoft.com/office/drawing/2014/main" id="{970FD64D-8588-5C47-9C55-DF96C7F8C8DB}"/>
              </a:ext>
              <a:ext uri="{C183D7F6-B498-43B3-948B-1728B52AA6E4}">
                <adec:decorative xmlns:adec="http://schemas.microsoft.com/office/drawing/2017/decorative" val="0"/>
              </a:ext>
            </a:extLst>
          </p:cNvPr>
          <p:cNvGrpSpPr/>
          <p:nvPr/>
        </p:nvGrpSpPr>
        <p:grpSpPr>
          <a:xfrm>
            <a:off x="17676752" y="4109808"/>
            <a:ext cx="14160624" cy="10179553"/>
            <a:chOff x="559638" y="23511471"/>
            <a:chExt cx="12434782" cy="8772548"/>
          </a:xfrm>
        </p:grpSpPr>
        <p:sp>
          <p:nvSpPr>
            <p:cNvPr id="6" name="TextBox 5">
              <a:extLst>
                <a:ext uri="{FF2B5EF4-FFF2-40B4-BE49-F238E27FC236}">
                  <a16:creationId xmlns:a16="http://schemas.microsoft.com/office/drawing/2014/main" id="{2A9D7196-DD11-49A1-8DC8-78FFEDE9DBA6}"/>
                </a:ext>
              </a:extLst>
            </p:cNvPr>
            <p:cNvSpPr txBox="1"/>
            <p:nvPr/>
          </p:nvSpPr>
          <p:spPr>
            <a:xfrm>
              <a:off x="559640" y="24114748"/>
              <a:ext cx="12434780" cy="8169271"/>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400" dirty="0">
                <a:cs typeface="Calibri"/>
              </a:endParaRPr>
            </a:p>
            <a:p>
              <a:r>
                <a:rPr lang="en-US" sz="3600" dirty="0">
                  <a:cs typeface="Calibri"/>
                </a:rPr>
                <a:t>An anonymous, computer-based survey was sent to Edge Hill University undergraduate biology students enrolled at levels 4-6 in the academic year 2021-2022 using JISC Online Survey. Out of 277 students, 130 students responded (23.1% level 4, 45.4% level 5, 31.5% level 6). </a:t>
              </a:r>
            </a:p>
            <a:p>
              <a:endParaRPr lang="en-US" sz="3600" dirty="0">
                <a:cs typeface="Calibri"/>
              </a:endParaRPr>
            </a:p>
            <a:p>
              <a:r>
                <a:rPr lang="en-US" sz="3600" dirty="0">
                  <a:cs typeface="Calibri"/>
                </a:rPr>
                <a:t>Questions were designed to discern how students coped with the return to face-to-face learning, their mental state, and learning preferences.</a:t>
              </a:r>
            </a:p>
            <a:p>
              <a:r>
                <a:rPr lang="en-GB" sz="3600" dirty="0">
                  <a:cs typeface="Calibri"/>
                </a:rPr>
                <a:t>Questions pertaining to degree programme, year of study, accommodation, care obligations, and commuting information was asked. From these answers it could be possible to identify a particular participant. Participants were made aware of this bias in the Participant Information Sheet, along with how to mitigate this risk, prior to consenting to participate.</a:t>
              </a:r>
              <a:endParaRPr lang="en-US" sz="3600" dirty="0">
                <a:cs typeface="Calibri"/>
              </a:endParaRPr>
            </a:p>
            <a:p>
              <a:endParaRPr lang="en-US" sz="3600" dirty="0">
                <a:cs typeface="Calibri"/>
              </a:endParaRPr>
            </a:p>
            <a:p>
              <a:r>
                <a:rPr lang="en-US" sz="3600" dirty="0">
                  <a:cs typeface="Calibri"/>
                </a:rPr>
                <a:t>The results from the Learn!Bio 3 study were then compared to the previous </a:t>
              </a:r>
              <a:r>
                <a:rPr lang="en-US" sz="3600" dirty="0" err="1">
                  <a:cs typeface="Calibri"/>
                </a:rPr>
                <a:t>Learn!Bio</a:t>
              </a:r>
              <a:r>
                <a:rPr lang="en-US" sz="3600" dirty="0">
                  <a:cs typeface="Calibri"/>
                </a:rPr>
                <a:t> studies to compare STEM learning throughout and after the pandemic lockdowns.</a:t>
              </a:r>
              <a:endParaRPr lang="en-US" sz="3200" dirty="0">
                <a:cs typeface="Calibri"/>
              </a:endParaRPr>
            </a:p>
            <a:p>
              <a:endParaRPr lang="en-US" sz="2000" dirty="0">
                <a:cs typeface="Calibri"/>
              </a:endParaRPr>
            </a:p>
          </p:txBody>
        </p:sp>
        <p:sp>
          <p:nvSpPr>
            <p:cNvPr id="14" name="Rectangle 13">
              <a:extLst>
                <a:ext uri="{FF2B5EF4-FFF2-40B4-BE49-F238E27FC236}">
                  <a16:creationId xmlns:a16="http://schemas.microsoft.com/office/drawing/2014/main" id="{74811445-2C4E-5546-AA51-71180CBF0313}"/>
                </a:ext>
              </a:extLst>
            </p:cNvPr>
            <p:cNvSpPr/>
            <p:nvPr/>
          </p:nvSpPr>
          <p:spPr>
            <a:xfrm>
              <a:off x="559638" y="23511471"/>
              <a:ext cx="12434782" cy="6032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cs typeface="Calibri"/>
                </a:rPr>
                <a:t>Methods:</a:t>
              </a:r>
            </a:p>
          </p:txBody>
        </p:sp>
      </p:grpSp>
      <p:grpSp>
        <p:nvGrpSpPr>
          <p:cNvPr id="12" name="Group 11" descr="The majority of students stated that they preferred face-to-face lectures (48.5%) or a blended learning approach (48.5%). Most respondents were excited to return to face-to-face teaching (53.1%), though this is lower than the 62.5% of respondents that were eager to attend all face-to-face lectures in 2021. &#10;&#10;Most felt that remote teaching in the past has affected their learning in some way (86.9%), with 31.5% of respondents stating that it depended on the module or session content. This contrasts with the 2021 cohort, where all respondents felt that remote teaching had affected their learning (figure 1). This suggests that the past year of increased face-to-face teaching has helped students recover from the previous remote teaching. &#10;&#10;&#10;&#10;&#10;&#10;&#10;&#10;&#10;&#10;&#10;&#10;&#10;&#10;&#10;&#10;&#10;When asked about meeting with staff, the majority preferred in person meetings, either one-to-one (40.8%) or in a group (13.1%). Online video calls were preferred compared to online messaging (16.2% and 11.5%).&#10;&#10;While ERT has had obvious negative impacts on students and their learning, there are also some positives. When asked how online learning has affected their technological advancement, 60% felt that they were more technologically advanced than previously. This is a large increase from 2021 and 2020 (20.1% and 44.4%). When asked for their preference in online learning technologies, YouTube was the most preferred technology (50.8%) with no preference (43.1%) and Padlet (18.5%) coming second and third. Many students also added that they enjoyed Kahoot quizzes and would like to see it implemented more in sessions.&#10;&#10;Overall, 91.5% of students rated leaning experience good , very good, or excellent. This may be due to the high level of good and above rated support provided by the respondent’s personal tutors (83.8%), module tutors (88.5%), and other EHU departments (66.2%). This suggests that staff had a large role in mitigating the negative impact of ERT.">
            <a:extLst>
              <a:ext uri="{FF2B5EF4-FFF2-40B4-BE49-F238E27FC236}">
                <a16:creationId xmlns:a16="http://schemas.microsoft.com/office/drawing/2014/main" id="{060AA3B5-E5AA-47EF-AA4B-B99A48B702B2}"/>
              </a:ext>
              <a:ext uri="{C183D7F6-B498-43B3-948B-1728B52AA6E4}">
                <adec:decorative xmlns:adec="http://schemas.microsoft.com/office/drawing/2017/decorative" val="0"/>
              </a:ext>
            </a:extLst>
          </p:cNvPr>
          <p:cNvGrpSpPr/>
          <p:nvPr/>
        </p:nvGrpSpPr>
        <p:grpSpPr>
          <a:xfrm>
            <a:off x="563395" y="14944684"/>
            <a:ext cx="16673817" cy="25681262"/>
            <a:chOff x="13715999" y="6663972"/>
            <a:chExt cx="17557516" cy="50167755"/>
          </a:xfrm>
        </p:grpSpPr>
        <p:sp>
          <p:nvSpPr>
            <p:cNvPr id="7" name="TextBox 6">
              <a:extLst>
                <a:ext uri="{FF2B5EF4-FFF2-40B4-BE49-F238E27FC236}">
                  <a16:creationId xmlns:a16="http://schemas.microsoft.com/office/drawing/2014/main" id="{5C886248-6E16-463D-9A6F-6C9737908620}"/>
                </a:ext>
              </a:extLst>
            </p:cNvPr>
            <p:cNvSpPr txBox="1"/>
            <p:nvPr/>
          </p:nvSpPr>
          <p:spPr>
            <a:xfrm>
              <a:off x="13715999" y="7951366"/>
              <a:ext cx="17557516" cy="48880361"/>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400" dirty="0">
                <a:cs typeface="Calibri"/>
              </a:endParaRPr>
            </a:p>
            <a:p>
              <a:r>
                <a:rPr lang="en-US" sz="3600" dirty="0">
                  <a:cs typeface="Calibri"/>
                </a:rPr>
                <a:t>The majority of students stated that they preferred face-to-face lectures (48.5%) or a blended learning approach (48.5%). Most respondents were excited to return to face-to-face teaching (53.1%), though this is lower than the 62.5% of respondents that were eager to attend all face-to-face lectures in 2021. </a:t>
              </a:r>
            </a:p>
            <a:p>
              <a:endParaRPr lang="en-US" sz="3600" dirty="0">
                <a:cs typeface="Calibri"/>
              </a:endParaRPr>
            </a:p>
            <a:p>
              <a:r>
                <a:rPr lang="en-US" sz="3600" dirty="0">
                  <a:cs typeface="Calibri"/>
                </a:rPr>
                <a:t>Most felt that remote teaching in the past has affected their learning in some way (86.9%), with 31.5% of respondents stating that it depended on the module or session content. This contrasts with the 2021 cohort, where all respondents felt that remote teaching had affected their learning (figure 1). This suggests that the past year of increased face-to-face teaching has helped students recover from the previous remote teaching. </a:t>
              </a: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br>
                <a:rPr lang="en-US" sz="3600" dirty="0">
                  <a:cs typeface="Calibri"/>
                </a:rPr>
              </a:br>
              <a:endParaRPr lang="en-US" sz="3600" dirty="0">
                <a:cs typeface="Calibri"/>
              </a:endParaRPr>
            </a:p>
            <a:p>
              <a:endParaRPr lang="en-US" sz="3600" dirty="0">
                <a:cs typeface="Calibri"/>
              </a:endParaRPr>
            </a:p>
            <a:p>
              <a:r>
                <a:rPr lang="en-US" sz="3600" dirty="0">
                  <a:cs typeface="Calibri"/>
                </a:rPr>
                <a:t>When asked about meeting with staff, the majority preferred in person meetings, either one-to-one (40.8%) or in a group (13.1%). Online video calls were preferred compared to online messaging (16.2% and 11.5%).</a:t>
              </a:r>
            </a:p>
            <a:p>
              <a:endParaRPr lang="en-US" sz="3600" dirty="0">
                <a:cs typeface="Calibri"/>
              </a:endParaRPr>
            </a:p>
            <a:p>
              <a:r>
                <a:rPr lang="en-US" sz="3600" dirty="0">
                  <a:cs typeface="Calibri"/>
                </a:rPr>
                <a:t>While ERT has had obvious negative impacts on students and their learning, there are also some positives. When asked how online learning has affected their technological advancement, 60% felt that they were more technologically advanced than previously. This is a large increase from 2021 and 2020 (20.1% and 44.4%). When asked for their preference in online learning technologies, YouTube was the most preferred technology (50.8%) with no preference (43.1%) and Padlet (18.5%) coming second and third. Many students also added that they enjoyed Kahoot quizzes and would like to see it implemented more in sessions.</a:t>
              </a:r>
            </a:p>
            <a:p>
              <a:endParaRPr lang="en-US" sz="3600" dirty="0">
                <a:cs typeface="Calibri"/>
              </a:endParaRPr>
            </a:p>
            <a:p>
              <a:r>
                <a:rPr lang="en-US" sz="3600" dirty="0">
                  <a:cs typeface="Calibri"/>
                </a:rPr>
                <a:t>Overall, 91.5% of students rated leaning experience good , very good, or excellent. </a:t>
              </a:r>
              <a:r>
                <a:rPr lang="en-GB" sz="3600" dirty="0">
                  <a:cs typeface="Calibri"/>
                </a:rPr>
                <a:t>This may be due to the high level of good and above rated support provided by the respondent’s personal tutors (83.8%), module tutors (88.5%), and other EHU departments (66.2%). This suggests that staff had a large role in mitigating the negative impact of ERT.</a:t>
              </a:r>
            </a:p>
          </p:txBody>
        </p:sp>
        <p:sp>
          <p:nvSpPr>
            <p:cNvPr id="24" name="Rectangle 23">
              <a:extLst>
                <a:ext uri="{FF2B5EF4-FFF2-40B4-BE49-F238E27FC236}">
                  <a16:creationId xmlns:a16="http://schemas.microsoft.com/office/drawing/2014/main" id="{E9F08B72-1D79-B543-9917-5734E97D674A}"/>
                </a:ext>
              </a:extLst>
            </p:cNvPr>
            <p:cNvSpPr/>
            <p:nvPr/>
          </p:nvSpPr>
          <p:spPr>
            <a:xfrm>
              <a:off x="13715999" y="6663972"/>
              <a:ext cx="17557516" cy="14031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cs typeface="Calibri"/>
                </a:rPr>
                <a:t>Learning Preferences:</a:t>
              </a:r>
            </a:p>
          </p:txBody>
        </p:sp>
      </p:grpSp>
      <p:grpSp>
        <p:nvGrpSpPr>
          <p:cNvPr id="36" name="Group 35" descr="When asked how they would currently rate their mental health, 36.6% of respondents rated it good to excellent while 31.7% of students rated it poor or very poor. This shows fluctuations in mental health ratings compared to 2020 (35.7% and 41.4%) and 2021 (41.2% and 50%). Most students believed that the pandemic affected their mental health (70.7%) which is higher than in 2020 (62.9%) (figure 2). This may be due to difference in time the students spent affected by pandemic or possibly due to the time of year the surveys took place.  &#10;&#10;&#10;&#10;&#10;&#10;&#10;&#10;&#10;&#10;&#10;&#10;&#10;&#10;&#10;&#10;&#10;&#10;&#10;&#10;Most students were excited to meet their cohort in person (43.8%) though some stated that they were self-conscious about everyday social situations since the pandemic (36.2%). Other anxieties students faced were contact with large groups during a pandemic (23.8%), reduced safety protocols (10.8%), and lack of practical knowledge (45.4%).">
            <a:extLst>
              <a:ext uri="{FF2B5EF4-FFF2-40B4-BE49-F238E27FC236}">
                <a16:creationId xmlns:a16="http://schemas.microsoft.com/office/drawing/2014/main" id="{CCE17B39-DE91-4F9F-3AF6-C5F1660725FD}"/>
              </a:ext>
              <a:ext uri="{C183D7F6-B498-43B3-948B-1728B52AA6E4}">
                <adec:decorative xmlns:adec="http://schemas.microsoft.com/office/drawing/2017/decorative" val="0"/>
              </a:ext>
            </a:extLst>
          </p:cNvPr>
          <p:cNvGrpSpPr/>
          <p:nvPr/>
        </p:nvGrpSpPr>
        <p:grpSpPr>
          <a:xfrm>
            <a:off x="17676753" y="14944683"/>
            <a:ext cx="14162254" cy="18415452"/>
            <a:chOff x="13713978" y="6663972"/>
            <a:chExt cx="17559538" cy="36753120"/>
          </a:xfrm>
        </p:grpSpPr>
        <p:sp>
          <p:nvSpPr>
            <p:cNvPr id="37" name="TextBox 36">
              <a:extLst>
                <a:ext uri="{FF2B5EF4-FFF2-40B4-BE49-F238E27FC236}">
                  <a16:creationId xmlns:a16="http://schemas.microsoft.com/office/drawing/2014/main" id="{47559570-0EDC-52E9-6C5F-9F0B9D4EAE52}"/>
                </a:ext>
              </a:extLst>
            </p:cNvPr>
            <p:cNvSpPr txBox="1"/>
            <p:nvPr/>
          </p:nvSpPr>
          <p:spPr>
            <a:xfrm>
              <a:off x="13713978" y="8097538"/>
              <a:ext cx="17557516" cy="35319554"/>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400" dirty="0">
                <a:cs typeface="Calibri"/>
              </a:endParaRPr>
            </a:p>
            <a:p>
              <a:r>
                <a:rPr lang="en-US" sz="3600" dirty="0">
                  <a:cs typeface="Calibri"/>
                </a:rPr>
                <a:t>When asked how they would currently rate their mental health, 36.6% of respondents rated it good to excellent while 31.7% of students rated it poor or very poor. This shows fluctuations in mental health ratings compared to 2020 (35.7% and 41.4%) and 2021 (41.2% and 50%). Most students believed that the pandemic affected their mental health (70.7%) which is higher than in 2020 (62.9%) (figure 2). This may be due to difference in time the students spent affected by pandemic or possibly due to the time of year the surveys took place.  </a:t>
              </a: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3600" dirty="0">
                <a:cs typeface="Calibri"/>
              </a:endParaRPr>
            </a:p>
            <a:p>
              <a:endParaRPr lang="en-US" sz="1400" dirty="0">
                <a:cs typeface="Calibri"/>
              </a:endParaRPr>
            </a:p>
            <a:p>
              <a:r>
                <a:rPr lang="en-US" sz="3600" dirty="0">
                  <a:cs typeface="Calibri"/>
                </a:rPr>
                <a:t>Most students were excited to meet their cohort in person (43.8%) though some stated that they were self-conscious about everyday social situations since the pandemic (36.2%). Other anxieties students faced were contact with large groups during a pandemic (23.8%), reduced safety protocols (10.8%), and lack of practical knowledge (45.4%).</a:t>
              </a:r>
            </a:p>
          </p:txBody>
        </p:sp>
        <p:sp>
          <p:nvSpPr>
            <p:cNvPr id="38" name="Rectangle 37">
              <a:extLst>
                <a:ext uri="{FF2B5EF4-FFF2-40B4-BE49-F238E27FC236}">
                  <a16:creationId xmlns:a16="http://schemas.microsoft.com/office/drawing/2014/main" id="{17430690-4991-8D26-7DF5-4C5BDA34D63E}"/>
                </a:ext>
              </a:extLst>
            </p:cNvPr>
            <p:cNvSpPr/>
            <p:nvPr/>
          </p:nvSpPr>
          <p:spPr>
            <a:xfrm>
              <a:off x="13716000" y="6663972"/>
              <a:ext cx="17557516" cy="14335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cs typeface="Calibri"/>
                </a:rPr>
                <a:t>The Effect of pandemic on Mental Health:</a:t>
              </a:r>
            </a:p>
          </p:txBody>
        </p:sp>
      </p:grpSp>
      <p:grpSp>
        <p:nvGrpSpPr>
          <p:cNvPr id="17" name="Group 16" descr="Conclusion From the 3 Learn!Bio surveys it can be concluded that face-to-face sessions are vital for students, though integrating technology that was previously used during ERT can enhance students’ learning. As well as this, the surveys show that students’ mental health has been impacted by ERT and students may need further assistance with integrating to post-pandemic study. &#10;Further research is needed in other STEM degrees, other Universities, and other higher education levels to determine if these patterns are consistent for all STEM students and to determine how students can best be supported in the transition back to traditional face-to-face lectures.">
            <a:extLst>
              <a:ext uri="{FF2B5EF4-FFF2-40B4-BE49-F238E27FC236}">
                <a16:creationId xmlns:a16="http://schemas.microsoft.com/office/drawing/2014/main" id="{A47EAE17-8704-9A67-4D84-0E17E6B4B3D9}"/>
              </a:ext>
              <a:ext uri="{C183D7F6-B498-43B3-948B-1728B52AA6E4}">
                <adec:decorative xmlns:adec="http://schemas.microsoft.com/office/drawing/2017/decorative" val="0"/>
              </a:ext>
            </a:extLst>
          </p:cNvPr>
          <p:cNvGrpSpPr/>
          <p:nvPr/>
        </p:nvGrpSpPr>
        <p:grpSpPr>
          <a:xfrm>
            <a:off x="17676753" y="33828331"/>
            <a:ext cx="14160623" cy="6794768"/>
            <a:chOff x="13716000" y="36577066"/>
            <a:chExt cx="17557516" cy="6794768"/>
          </a:xfrm>
        </p:grpSpPr>
        <p:sp>
          <p:nvSpPr>
            <p:cNvPr id="8" name="TextBox 7">
              <a:extLst>
                <a:ext uri="{FF2B5EF4-FFF2-40B4-BE49-F238E27FC236}">
                  <a16:creationId xmlns:a16="http://schemas.microsoft.com/office/drawing/2014/main" id="{89468133-1FA7-4C4D-A6B3-D4D58DA5F6E5}"/>
                </a:ext>
              </a:extLst>
            </p:cNvPr>
            <p:cNvSpPr txBox="1"/>
            <p:nvPr/>
          </p:nvSpPr>
          <p:spPr>
            <a:xfrm>
              <a:off x="13716000" y="37370191"/>
              <a:ext cx="17557516" cy="6001643"/>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600" dirty="0">
                  <a:cs typeface="Calibri"/>
                </a:rPr>
                <a:t>From the 3 Learn!Bio surveys it can be concluded that face-to-face sessions are vital for students, though integrating technology that was previously used during ERT can enhance students’ learning. As well as this, the surveys show that students’ mental health has been impacted by ERT and students may need further assistance with integrating to post-pandemic study. </a:t>
              </a:r>
            </a:p>
            <a:p>
              <a:r>
                <a:rPr lang="en-GB" sz="3600" dirty="0">
                  <a:cs typeface="Calibri"/>
                </a:rPr>
                <a:t>Further research is needed in other STEM degrees, other Universities, and other higher education levels to determine if these patterns are consistent for all STEM students and to determine how students can best be supported in the transition back to traditional face-to-face lectures. </a:t>
              </a:r>
            </a:p>
            <a:p>
              <a:endParaRPr lang="en-GB" sz="2400" dirty="0">
                <a:cs typeface="Calibri"/>
              </a:endParaRPr>
            </a:p>
          </p:txBody>
        </p:sp>
        <p:sp>
          <p:nvSpPr>
            <p:cNvPr id="27" name="Rectangle 26">
              <a:extLst>
                <a:ext uri="{FF2B5EF4-FFF2-40B4-BE49-F238E27FC236}">
                  <a16:creationId xmlns:a16="http://schemas.microsoft.com/office/drawing/2014/main" id="{81506D45-BF7D-BF42-A974-3401A86EE0DE}"/>
                </a:ext>
              </a:extLst>
            </p:cNvPr>
            <p:cNvSpPr/>
            <p:nvPr/>
          </p:nvSpPr>
          <p:spPr>
            <a:xfrm>
              <a:off x="13716000" y="36577066"/>
              <a:ext cx="17557516" cy="785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cs typeface="Calibri"/>
                </a:rPr>
                <a:t>Conclusion:</a:t>
              </a:r>
            </a:p>
          </p:txBody>
        </p:sp>
      </p:grpSp>
      <p:sp>
        <p:nvSpPr>
          <p:cNvPr id="18" name="Rectangle 17">
            <a:extLst>
              <a:ext uri="{FF2B5EF4-FFF2-40B4-BE49-F238E27FC236}">
                <a16:creationId xmlns:a16="http://schemas.microsoft.com/office/drawing/2014/main" id="{E00E8B3D-8840-03E4-A76C-34DD3F523339}"/>
              </a:ext>
            </a:extLst>
          </p:cNvPr>
          <p:cNvSpPr/>
          <p:nvPr/>
        </p:nvSpPr>
        <p:spPr>
          <a:xfrm>
            <a:off x="0" y="41201494"/>
            <a:ext cx="32410735" cy="1994381"/>
          </a:xfrm>
          <a:prstGeom prst="rect">
            <a:avLst/>
          </a:prstGeom>
          <a:solidFill>
            <a:schemeClr val="bg2"/>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514350" indent="-514350">
              <a:buFont typeface="+mj-lt"/>
              <a:buAutoNum type="arabicPeriod"/>
            </a:pPr>
            <a:r>
              <a:rPr lang="en-GB" sz="2800" dirty="0">
                <a:solidFill>
                  <a:schemeClr val="tx1"/>
                </a:solidFill>
                <a:latin typeface="Segoe UI" panose="020B0502040204020203" pitchFamily="34" charset="0"/>
              </a:rPr>
              <a:t>Rapanta, C., et al., </a:t>
            </a:r>
            <a:r>
              <a:rPr lang="en-GB" sz="2800" i="1" dirty="0">
                <a:solidFill>
                  <a:schemeClr val="tx1"/>
                </a:solidFill>
                <a:latin typeface="Segoe UI" panose="020B0502040204020203" pitchFamily="34" charset="0"/>
              </a:rPr>
              <a:t>Balancing Technology, Pedagogy and the New Normal: Post-pandemic Challenges for Higher Education.</a:t>
            </a:r>
            <a:r>
              <a:rPr lang="en-GB" sz="2800" i="0" dirty="0">
                <a:solidFill>
                  <a:schemeClr val="tx1"/>
                </a:solidFill>
                <a:latin typeface="Segoe UI" panose="020B0502040204020203" pitchFamily="34" charset="0"/>
              </a:rPr>
              <a:t> Postdigital Science and Education, 2021. </a:t>
            </a:r>
            <a:r>
              <a:rPr lang="en-GB" sz="2800" b="1" i="0" dirty="0">
                <a:solidFill>
                  <a:schemeClr val="tx1"/>
                </a:solidFill>
                <a:latin typeface="Segoe UI" panose="020B0502040204020203" pitchFamily="34" charset="0"/>
              </a:rPr>
              <a:t>3</a:t>
            </a:r>
            <a:r>
              <a:rPr lang="en-GB" sz="2800" b="0" i="0" dirty="0">
                <a:solidFill>
                  <a:schemeClr val="tx1"/>
                </a:solidFill>
                <a:latin typeface="Segoe UI" panose="020B0502040204020203" pitchFamily="34" charset="0"/>
              </a:rPr>
              <a:t>(3): p. 715-742.</a:t>
            </a:r>
            <a:endParaRPr lang="en-GB" sz="2800" dirty="0">
              <a:solidFill>
                <a:schemeClr val="tx1"/>
              </a:solidFill>
            </a:endParaRPr>
          </a:p>
          <a:p>
            <a:pPr marL="514350" indent="-514350">
              <a:buFont typeface="+mj-lt"/>
              <a:buAutoNum type="arabicPeriod"/>
            </a:pPr>
            <a:r>
              <a:rPr lang="en-GB" sz="2800" dirty="0">
                <a:solidFill>
                  <a:schemeClr val="tx1"/>
                </a:solidFill>
                <a:latin typeface="Segoe UI" panose="020B0502040204020203" pitchFamily="34" charset="0"/>
              </a:rPr>
              <a:t>Serrano-Perez, J.J., et al., </a:t>
            </a:r>
            <a:r>
              <a:rPr lang="en-GB" sz="2800" i="1" dirty="0">
                <a:solidFill>
                  <a:schemeClr val="tx1"/>
                </a:solidFill>
                <a:latin typeface="Segoe UI" panose="020B0502040204020203" pitchFamily="34" charset="0"/>
              </a:rPr>
              <a:t>Traditional vs. Virtual Laboratories in Health Sciences Education.</a:t>
            </a:r>
            <a:r>
              <a:rPr lang="en-GB" sz="2800" i="0" dirty="0">
                <a:solidFill>
                  <a:schemeClr val="tx1"/>
                </a:solidFill>
                <a:latin typeface="Segoe UI" panose="020B0502040204020203" pitchFamily="34" charset="0"/>
              </a:rPr>
              <a:t> Journal of Biological Education, 2021: p. 1-15.</a:t>
            </a:r>
          </a:p>
          <a:p>
            <a:pPr marL="514350" indent="-514350">
              <a:buFont typeface="+mj-lt"/>
              <a:buAutoNum type="arabicPeriod"/>
            </a:pPr>
            <a:r>
              <a:rPr lang="en-GB" sz="2800" dirty="0">
                <a:solidFill>
                  <a:schemeClr val="tx1"/>
                </a:solidFill>
                <a:latin typeface="Segoe UI" panose="020B0502040204020203" pitchFamily="34" charset="0"/>
              </a:rPr>
              <a:t>Krathwohl, D.R., </a:t>
            </a:r>
            <a:r>
              <a:rPr lang="en-GB" sz="2800" i="1" dirty="0">
                <a:solidFill>
                  <a:schemeClr val="tx1"/>
                </a:solidFill>
                <a:latin typeface="Segoe UI" panose="020B0502040204020203" pitchFamily="34" charset="0"/>
              </a:rPr>
              <a:t>A Revision of Bloom's Taxonomy: An Overview.</a:t>
            </a:r>
            <a:r>
              <a:rPr lang="en-GB" sz="2800" i="0" dirty="0">
                <a:solidFill>
                  <a:schemeClr val="tx1"/>
                </a:solidFill>
                <a:latin typeface="Segoe UI" panose="020B0502040204020203" pitchFamily="34" charset="0"/>
              </a:rPr>
              <a:t> Theory Into Practice, 2002. </a:t>
            </a:r>
            <a:r>
              <a:rPr lang="en-GB" sz="2800" b="1" i="0" dirty="0">
                <a:solidFill>
                  <a:schemeClr val="tx1"/>
                </a:solidFill>
                <a:latin typeface="Segoe UI" panose="020B0502040204020203" pitchFamily="34" charset="0"/>
              </a:rPr>
              <a:t>41</a:t>
            </a:r>
            <a:r>
              <a:rPr lang="en-GB" sz="2800" b="0" i="0" dirty="0">
                <a:solidFill>
                  <a:schemeClr val="tx1"/>
                </a:solidFill>
                <a:latin typeface="Segoe UI" panose="020B0502040204020203" pitchFamily="34" charset="0"/>
              </a:rPr>
              <a:t>(4): p. 212-218.</a:t>
            </a:r>
          </a:p>
        </p:txBody>
      </p:sp>
      <p:grpSp>
        <p:nvGrpSpPr>
          <p:cNvPr id="25" name="Group 24" descr="Bar chart - illustrating data discussed in the text">
            <a:extLst>
              <a:ext uri="{FF2B5EF4-FFF2-40B4-BE49-F238E27FC236}">
                <a16:creationId xmlns:a16="http://schemas.microsoft.com/office/drawing/2014/main" id="{73AFCE1F-2B2A-1B7D-EB95-56DF7D494F55}"/>
              </a:ext>
              <a:ext uri="{C183D7F6-B498-43B3-948B-1728B52AA6E4}">
                <adec:decorative xmlns:adec="http://schemas.microsoft.com/office/drawing/2017/decorative" val="0"/>
              </a:ext>
            </a:extLst>
          </p:cNvPr>
          <p:cNvGrpSpPr/>
          <p:nvPr/>
        </p:nvGrpSpPr>
        <p:grpSpPr>
          <a:xfrm>
            <a:off x="1519325" y="22176764"/>
            <a:ext cx="14505505" cy="7836781"/>
            <a:chOff x="21578874" y="25400581"/>
            <a:chExt cx="10875280" cy="7836781"/>
          </a:xfrm>
        </p:grpSpPr>
        <p:graphicFrame>
          <p:nvGraphicFramePr>
            <p:cNvPr id="30" name="Chart 29">
              <a:extLst>
                <a:ext uri="{FF2B5EF4-FFF2-40B4-BE49-F238E27FC236}">
                  <a16:creationId xmlns:a16="http://schemas.microsoft.com/office/drawing/2014/main" id="{1AFC5D45-9F52-40D1-909F-71E885BA8FAF}"/>
                </a:ext>
              </a:extLst>
            </p:cNvPr>
            <p:cNvGraphicFramePr>
              <a:graphicFrameLocks/>
            </p:cNvGraphicFramePr>
            <p:nvPr>
              <p:extLst>
                <p:ext uri="{D42A27DB-BD31-4B8C-83A1-F6EECF244321}">
                  <p14:modId xmlns:p14="http://schemas.microsoft.com/office/powerpoint/2010/main" val="1533157507"/>
                </p:ext>
              </p:extLst>
            </p:nvPr>
          </p:nvGraphicFramePr>
          <p:xfrm>
            <a:off x="21578874" y="25400581"/>
            <a:ext cx="10875280" cy="6904184"/>
          </p:xfrm>
          <a:graphic>
            <a:graphicData uri="http://schemas.openxmlformats.org/drawingml/2006/chart">
              <c:chart xmlns:c="http://schemas.openxmlformats.org/drawingml/2006/chart" xmlns:r="http://schemas.openxmlformats.org/officeDocument/2006/relationships" r:id="rId3"/>
            </a:graphicData>
          </a:graphic>
        </p:graphicFrame>
        <p:sp>
          <p:nvSpPr>
            <p:cNvPr id="31" name="TextBox 30">
              <a:extLst>
                <a:ext uri="{FF2B5EF4-FFF2-40B4-BE49-F238E27FC236}">
                  <a16:creationId xmlns:a16="http://schemas.microsoft.com/office/drawing/2014/main" id="{E562AB2B-C870-C3C0-ECD2-465AEBCB0711}"/>
                </a:ext>
              </a:extLst>
            </p:cNvPr>
            <p:cNvSpPr txBox="1"/>
            <p:nvPr/>
          </p:nvSpPr>
          <p:spPr>
            <a:xfrm>
              <a:off x="21856699" y="32406365"/>
              <a:ext cx="9741007" cy="830997"/>
            </a:xfrm>
            <a:prstGeom prst="rect">
              <a:avLst/>
            </a:prstGeom>
            <a:noFill/>
          </p:spPr>
          <p:txBody>
            <a:bodyPr wrap="square" rtlCol="0">
              <a:spAutoFit/>
            </a:bodyPr>
            <a:lstStyle/>
            <a:p>
              <a:pPr algn="ctr"/>
              <a:r>
                <a:rPr lang="en-GB" sz="2400" b="1" dirty="0"/>
                <a:t>Figure 1</a:t>
              </a:r>
              <a:r>
                <a:rPr lang="en-GB" sz="2400" dirty="0"/>
                <a:t>: Students were asked if they believed that remote teaching has affected their learning in their current academic year. </a:t>
              </a:r>
            </a:p>
          </p:txBody>
        </p:sp>
      </p:grpSp>
      <p:pic>
        <p:nvPicPr>
          <p:cNvPr id="1028" name="Picture 4">
            <a:extLst>
              <a:ext uri="{FF2B5EF4-FFF2-40B4-BE49-F238E27FC236}">
                <a16:creationId xmlns:a16="http://schemas.microsoft.com/office/drawing/2014/main" id="{06596807-412E-437A-2658-63D8CF3E9C5C}"/>
              </a:ex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81507" y="481959"/>
            <a:ext cx="2857500" cy="2990850"/>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descr="Bar chart illustrating data discussed in the text">
            <a:extLst>
              <a:ext uri="{FF2B5EF4-FFF2-40B4-BE49-F238E27FC236}">
                <a16:creationId xmlns:a16="http://schemas.microsoft.com/office/drawing/2014/main" id="{E9C79518-036A-E4DB-7A3A-A5D08E092EA7}"/>
              </a:ext>
              <a:ext uri="{C183D7F6-B498-43B3-948B-1728B52AA6E4}">
                <adec:decorative xmlns:adec="http://schemas.microsoft.com/office/drawing/2017/decorative" val="0"/>
              </a:ext>
            </a:extLst>
          </p:cNvPr>
          <p:cNvGrpSpPr/>
          <p:nvPr/>
        </p:nvGrpSpPr>
        <p:grpSpPr>
          <a:xfrm>
            <a:off x="18964774" y="20833641"/>
            <a:ext cx="11751677" cy="9063975"/>
            <a:chOff x="-6685" y="31807240"/>
            <a:chExt cx="12273881" cy="7898710"/>
          </a:xfrm>
        </p:grpSpPr>
        <p:graphicFrame>
          <p:nvGraphicFramePr>
            <p:cNvPr id="23" name="Chart 22">
              <a:extLst>
                <a:ext uri="{FF2B5EF4-FFF2-40B4-BE49-F238E27FC236}">
                  <a16:creationId xmlns:a16="http://schemas.microsoft.com/office/drawing/2014/main" id="{E5468D67-51BE-478A-808D-8A1C0CFF9750}"/>
                </a:ext>
                <a:ext uri="{147F2762-F138-4A5C-976F-8EAC2B608ADB}">
                  <a16:predDERef xmlns:a16="http://schemas.microsoft.com/office/drawing/2014/main" pred="{D6D51581-A0C4-4103-9BD2-8AC904F6C635}"/>
                </a:ext>
              </a:extLst>
            </p:cNvPr>
            <p:cNvGraphicFramePr>
              <a:graphicFrameLocks/>
            </p:cNvGraphicFramePr>
            <p:nvPr>
              <p:extLst>
                <p:ext uri="{D42A27DB-BD31-4B8C-83A1-F6EECF244321}">
                  <p14:modId xmlns:p14="http://schemas.microsoft.com/office/powerpoint/2010/main" val="2036196728"/>
                </p:ext>
              </p:extLst>
            </p:nvPr>
          </p:nvGraphicFramePr>
          <p:xfrm>
            <a:off x="273050" y="31807240"/>
            <a:ext cx="11652250" cy="7120819"/>
          </p:xfrm>
          <a:graphic>
            <a:graphicData uri="http://schemas.openxmlformats.org/drawingml/2006/chart">
              <c:chart xmlns:c="http://schemas.openxmlformats.org/drawingml/2006/chart" xmlns:r="http://schemas.openxmlformats.org/officeDocument/2006/relationships" r:id="rId5"/>
            </a:graphicData>
          </a:graphic>
        </p:graphicFrame>
        <p:sp>
          <p:nvSpPr>
            <p:cNvPr id="19" name="TextBox 18">
              <a:extLst>
                <a:ext uri="{FF2B5EF4-FFF2-40B4-BE49-F238E27FC236}">
                  <a16:creationId xmlns:a16="http://schemas.microsoft.com/office/drawing/2014/main" id="{A583286E-F17F-99B9-F893-14D3F922F1E4}"/>
                </a:ext>
              </a:extLst>
            </p:cNvPr>
            <p:cNvSpPr txBox="1"/>
            <p:nvPr/>
          </p:nvSpPr>
          <p:spPr>
            <a:xfrm>
              <a:off x="-6685" y="38981786"/>
              <a:ext cx="12273881" cy="724164"/>
            </a:xfrm>
            <a:prstGeom prst="rect">
              <a:avLst/>
            </a:prstGeom>
            <a:noFill/>
          </p:spPr>
          <p:txBody>
            <a:bodyPr wrap="square" rtlCol="0">
              <a:spAutoFit/>
            </a:bodyPr>
            <a:lstStyle/>
            <a:p>
              <a:pPr algn="ctr"/>
              <a:r>
                <a:rPr lang="en-GB" sz="2400" b="1" dirty="0"/>
                <a:t>Figure 2</a:t>
              </a:r>
              <a:r>
                <a:rPr lang="en-GB" sz="2400" dirty="0"/>
                <a:t>: Students were asked if they believed that the pandemic pandemic has affected their mental health. </a:t>
              </a:r>
            </a:p>
          </p:txBody>
        </p:sp>
      </p:grpSp>
    </p:spTree>
    <p:extLst>
      <p:ext uri="{BB962C8B-B14F-4D97-AF65-F5344CB8AC3E}">
        <p14:creationId xmlns:p14="http://schemas.microsoft.com/office/powerpoint/2010/main" val="109857222"/>
      </p:ext>
    </p:extLst>
  </p:cSld>
  <p:clrMapOvr>
    <a:masterClrMapping/>
  </p:clrMapOvr>
</p:sld>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579</TotalTime>
  <Words>1174</Words>
  <Application>Microsoft Office PowerPoint</Application>
  <PresentationFormat>Custom</PresentationFormat>
  <Paragraphs>75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Segoe UI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Charlotte Hastings</dc:creator>
  <cp:lastModifiedBy>Charlotte Hastings</cp:lastModifiedBy>
  <cp:revision>152</cp:revision>
  <dcterms:created xsi:type="dcterms:W3CDTF">2021-03-08T13:46:25Z</dcterms:created>
  <dcterms:modified xsi:type="dcterms:W3CDTF">2022-07-13T11:12:38Z</dcterms:modified>
</cp:coreProperties>
</file>