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8" r:id="rId3"/>
    <p:sldId id="259" r:id="rId4"/>
    <p:sldId id="260" r:id="rId5"/>
    <p:sldId id="262" r:id="rId6"/>
    <p:sldId id="263" r:id="rId7"/>
    <p:sldId id="264" r:id="rId8"/>
    <p:sldId id="265" r:id="rId9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8" d="100"/>
          <a:sy n="88" d="100"/>
        </p:scale>
        <p:origin x="-552" y="-16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E9891483-0EC9-45A9-856D-5B09EB34CC7D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D7CFE5C-CBAB-45D9-B058-593AE3CEE9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31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1483-0EC9-45A9-856D-5B09EB34CC7D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FE5C-CBAB-45D9-B058-593AE3CEE9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170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1483-0EC9-45A9-856D-5B09EB34CC7D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FE5C-CBAB-45D9-B058-593AE3CEE9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9965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1483-0EC9-45A9-856D-5B09EB34CC7D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FE5C-CBAB-45D9-B058-593AE3CEE9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333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1483-0EC9-45A9-856D-5B09EB34CC7D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FE5C-CBAB-45D9-B058-593AE3CEE9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7454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1483-0EC9-45A9-856D-5B09EB34CC7D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FE5C-CBAB-45D9-B058-593AE3CEE9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2942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1483-0EC9-45A9-856D-5B09EB34CC7D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FE5C-CBAB-45D9-B058-593AE3CEE9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8288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E9891483-0EC9-45A9-856D-5B09EB34CC7D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FE5C-CBAB-45D9-B058-593AE3CEE9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7020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E9891483-0EC9-45A9-856D-5B09EB34CC7D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FE5C-CBAB-45D9-B058-593AE3CEE9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273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1483-0EC9-45A9-856D-5B09EB34CC7D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FE5C-CBAB-45D9-B058-593AE3CEE9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753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1483-0EC9-45A9-856D-5B09EB34CC7D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FE5C-CBAB-45D9-B058-593AE3CEE9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495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1483-0EC9-45A9-856D-5B09EB34CC7D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FE5C-CBAB-45D9-B058-593AE3CEE9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180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1483-0EC9-45A9-856D-5B09EB34CC7D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FE5C-CBAB-45D9-B058-593AE3CEE9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891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1483-0EC9-45A9-856D-5B09EB34CC7D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FE5C-CBAB-45D9-B058-593AE3CEE9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538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1483-0EC9-45A9-856D-5B09EB34CC7D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FE5C-CBAB-45D9-B058-593AE3CEE9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331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1483-0EC9-45A9-856D-5B09EB34CC7D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FE5C-CBAB-45D9-B058-593AE3CEE9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818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91483-0EC9-45A9-856D-5B09EB34CC7D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CFE5C-CBAB-45D9-B058-593AE3CEE9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299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9891483-0EC9-45A9-856D-5B09EB34CC7D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D7CFE5C-CBAB-45D9-B058-593AE3CEE9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703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D9082-338E-45E5-A957-2C24BD7E6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>
                <a:solidFill>
                  <a:srgbClr val="FFFFFF"/>
                </a:solidFill>
                <a:cs typeface="Arial" panose="020B0604020202020204" pitchFamily="34" charset="0"/>
              </a:rPr>
              <a:t>Constructive Alignment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17F6F84-0798-414E-BAA2-FBC91901A0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100" name="Picture 4" descr="person holding triangular accessory">
            <a:extLst>
              <a:ext uri="{FF2B5EF4-FFF2-40B4-BE49-F238E27FC236}">
                <a16:creationId xmlns:a16="http://schemas.microsoft.com/office/drawing/2014/main" id="{2B7093D2-DC18-4164-B7EC-FAF74BED07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81"/>
          <a:stretch/>
        </p:blipFill>
        <p:spPr bwMode="auto">
          <a:xfrm>
            <a:off x="0" y="2529191"/>
            <a:ext cx="12192000" cy="584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644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7BDE7-3B19-4653-937B-74032E7A0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>
                <a:cs typeface="Arial" panose="020B0604020202020204" pitchFamily="34" charset="0"/>
              </a:rPr>
              <a:t>Threshold Concepts 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66FD524-A05A-4BA1-8D45-8D8DCE5E3E9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17"/>
          <a:stretch/>
        </p:blipFill>
        <p:spPr bwMode="auto">
          <a:xfrm>
            <a:off x="-51881" y="2526532"/>
            <a:ext cx="12295762" cy="6875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344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7C077-7F51-49A8-9FF1-D9821FC2B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>
                <a:cs typeface="Arial" panose="020B0604020202020204" pitchFamily="34" charset="0"/>
              </a:rPr>
              <a:t>Constructive Alignment Unpacked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F044A-1B24-44ED-9AB1-F6AB22745D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3" y="2603499"/>
            <a:ext cx="9888867" cy="4045875"/>
          </a:xfrm>
        </p:spPr>
        <p:txBody>
          <a:bodyPr>
            <a:normAutofit/>
          </a:bodyPr>
          <a:lstStyle/>
          <a:p>
            <a:r>
              <a:rPr lang="en-GB" sz="2800" dirty="0"/>
              <a:t>Are my Learning Outcomes written in plain English?</a:t>
            </a:r>
          </a:p>
          <a:p>
            <a:endParaRPr lang="en-GB" sz="2800" dirty="0"/>
          </a:p>
          <a:p>
            <a:r>
              <a:rPr lang="en-GB" sz="2800" dirty="0"/>
              <a:t>Do my assessments examine / measure all my Learning Outcomes? How do I signal this to my students?</a:t>
            </a:r>
          </a:p>
          <a:p>
            <a:endParaRPr lang="en-GB" sz="2800" dirty="0"/>
          </a:p>
          <a:p>
            <a:r>
              <a:rPr lang="en-GB" sz="2800" dirty="0"/>
              <a:t>Do my learning activities cover all the Learning Outcomes?</a:t>
            </a:r>
          </a:p>
        </p:txBody>
      </p:sp>
    </p:spTree>
    <p:extLst>
      <p:ext uri="{BB962C8B-B14F-4D97-AF65-F5344CB8AC3E}">
        <p14:creationId xmlns:p14="http://schemas.microsoft.com/office/powerpoint/2010/main" val="4012008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D328D-2930-468D-A898-DD2F6EE2F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cs typeface="Arial" panose="020B0604020202020204" pitchFamily="34" charset="0"/>
              </a:rPr>
              <a:t>Our Module Threshold Concepts Are…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C45D0A-074D-4772-9BE6-FDD0B736D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989" y="2603499"/>
            <a:ext cx="10697593" cy="35753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 ‘threshold concept’ </a:t>
            </a:r>
            <a:r>
              <a:rPr lang="en-GB" b="1" dirty="0"/>
              <a:t>is a concept that, once understood, changes the way that a person thinks about a topic</a:t>
            </a:r>
            <a:r>
              <a:rPr lang="en-GB" dirty="0"/>
              <a:t>. Jan Meyer and Ray Land explain: ‘A threshold concept can be considered as </a:t>
            </a:r>
            <a:r>
              <a:rPr lang="en-GB" b="1" dirty="0"/>
              <a:t>akin to a portal, opening up a new and previously inaccessible way of thinking </a:t>
            </a:r>
            <a:r>
              <a:rPr lang="en-GB" dirty="0"/>
              <a:t>about something. It represents a </a:t>
            </a:r>
            <a:r>
              <a:rPr lang="en-GB" b="1" dirty="0"/>
              <a:t>transformed way of understanding, or interpreting, or viewing something without which the learner cannot progress</a:t>
            </a:r>
            <a:r>
              <a:rPr lang="en-GB" dirty="0"/>
              <a:t>.’ (2003, p1). They are:</a:t>
            </a:r>
          </a:p>
          <a:p>
            <a:r>
              <a:rPr lang="en-GB" dirty="0"/>
              <a:t>Transformative</a:t>
            </a:r>
          </a:p>
          <a:p>
            <a:r>
              <a:rPr lang="en-GB" dirty="0"/>
              <a:t>Irreversible</a:t>
            </a:r>
          </a:p>
          <a:p>
            <a:r>
              <a:rPr lang="en-GB" dirty="0"/>
              <a:t>Integrative</a:t>
            </a:r>
          </a:p>
          <a:p>
            <a:r>
              <a:rPr lang="en-GB" dirty="0"/>
              <a:t>Conceptually bound</a:t>
            </a:r>
          </a:p>
          <a:p>
            <a:r>
              <a:rPr lang="en-GB" dirty="0"/>
              <a:t>Can involve troublesome knowledge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8A3B5D-28D4-4D80-8655-A11783482D91}"/>
              </a:ext>
            </a:extLst>
          </p:cNvPr>
          <p:cNvSpPr txBox="1"/>
          <p:nvPr/>
        </p:nvSpPr>
        <p:spPr>
          <a:xfrm>
            <a:off x="627356" y="6334191"/>
            <a:ext cx="115646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https://unistudentwellbeing.edu.au/wp-content/uploads/2016/09/Theshold-Concepts-Prf04.pdf</a:t>
            </a:r>
          </a:p>
        </p:txBody>
      </p:sp>
    </p:spTree>
    <p:extLst>
      <p:ext uri="{BB962C8B-B14F-4D97-AF65-F5344CB8AC3E}">
        <p14:creationId xmlns:p14="http://schemas.microsoft.com/office/powerpoint/2010/main" val="3313524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EE3A2-1FE8-4ABE-A96B-C3335E496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788" y="982546"/>
            <a:ext cx="8894569" cy="706964"/>
          </a:xfrm>
        </p:spPr>
        <p:txBody>
          <a:bodyPr/>
          <a:lstStyle/>
          <a:p>
            <a:r>
              <a:rPr lang="en-GB" dirty="0"/>
              <a:t>Practice to Celebrate</a:t>
            </a:r>
          </a:p>
        </p:txBody>
      </p:sp>
      <p:pic>
        <p:nvPicPr>
          <p:cNvPr id="2050" name="Picture 2" descr="yellow and red fireworks">
            <a:extLst>
              <a:ext uri="{FF2B5EF4-FFF2-40B4-BE49-F238E27FC236}">
                <a16:creationId xmlns:a16="http://schemas.microsoft.com/office/drawing/2014/main" id="{9C8B1CFE-85F3-44D7-AED1-6F0B389E5C5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41"/>
          <a:stretch/>
        </p:blipFill>
        <p:spPr bwMode="auto">
          <a:xfrm>
            <a:off x="85439" y="2762655"/>
            <a:ext cx="12203837" cy="6964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636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3C591-2D4B-4C88-80FC-B8F75A41A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Pinch Points: Where Students Struggle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7A40BDE-A8D5-4D23-9EBD-D840F09C5EE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62"/>
          <a:stretch/>
        </p:blipFill>
        <p:spPr bwMode="auto">
          <a:xfrm>
            <a:off x="-79622" y="2583402"/>
            <a:ext cx="12351243" cy="571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4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8BE77-9090-4149-90D8-3F1418CD9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753" y="1012578"/>
            <a:ext cx="10486417" cy="706964"/>
          </a:xfrm>
        </p:spPr>
        <p:txBody>
          <a:bodyPr/>
          <a:lstStyle/>
          <a:p>
            <a:r>
              <a:rPr lang="en-GB" dirty="0"/>
              <a:t>Practice to Celebrate (Activities &amp; 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F4DE9-7D43-4E83-A67A-1CD4348577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3" y="2603499"/>
            <a:ext cx="10138859" cy="3991853"/>
          </a:xfrm>
        </p:spPr>
        <p:txBody>
          <a:bodyPr>
            <a:normAutofit lnSpcReduction="10000"/>
          </a:bodyPr>
          <a:lstStyle/>
          <a:p>
            <a:r>
              <a:rPr lang="en-GB" sz="3200" dirty="0"/>
              <a:t>Authentic – aligned to real world practice</a:t>
            </a:r>
          </a:p>
          <a:p>
            <a:pPr lvl="1"/>
            <a:r>
              <a:rPr lang="en-GB" sz="3200" dirty="0"/>
              <a:t> Case Studies,  Role Plays etc</a:t>
            </a:r>
          </a:p>
          <a:p>
            <a:endParaRPr lang="en-GB" sz="3200" dirty="0"/>
          </a:p>
          <a:p>
            <a:r>
              <a:rPr lang="en-GB" sz="3200" dirty="0"/>
              <a:t> Reflects current practice &amp; voices from around the world</a:t>
            </a:r>
          </a:p>
          <a:p>
            <a:pPr lvl="1"/>
            <a:r>
              <a:rPr lang="en-GB" sz="3200" dirty="0"/>
              <a:t> Global North (UK, EU, US | English &amp; French)</a:t>
            </a:r>
          </a:p>
          <a:p>
            <a:pPr lvl="1"/>
            <a:r>
              <a:rPr lang="en-GB" sz="3200" dirty="0"/>
              <a:t> Global South</a:t>
            </a:r>
          </a:p>
        </p:txBody>
      </p:sp>
    </p:spTree>
    <p:extLst>
      <p:ext uri="{BB962C8B-B14F-4D97-AF65-F5344CB8AC3E}">
        <p14:creationId xmlns:p14="http://schemas.microsoft.com/office/powerpoint/2010/main" val="3081768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101D7-D680-4906-9986-0FDD8566E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Pinch Points: Where Students Struggle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D77C3-7AEF-4A9E-BF39-E2D0E092B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499"/>
            <a:ext cx="9622537" cy="3983731"/>
          </a:xfrm>
        </p:spPr>
        <p:txBody>
          <a:bodyPr>
            <a:normAutofit fontScale="92500"/>
          </a:bodyPr>
          <a:lstStyle/>
          <a:p>
            <a:r>
              <a:rPr lang="en-GB" sz="3200" dirty="0"/>
              <a:t> Is there repetition between modules?</a:t>
            </a:r>
          </a:p>
          <a:p>
            <a:endParaRPr lang="en-GB" sz="2600" dirty="0"/>
          </a:p>
          <a:p>
            <a:r>
              <a:rPr lang="en-GB" sz="3200" dirty="0"/>
              <a:t> Where do students struggle? </a:t>
            </a:r>
            <a:r>
              <a:rPr lang="en-GB" sz="3000" dirty="0"/>
              <a:t> Drop / Change</a:t>
            </a:r>
          </a:p>
          <a:p>
            <a:endParaRPr lang="en-GB" sz="3000" dirty="0"/>
          </a:p>
          <a:p>
            <a:r>
              <a:rPr lang="en-GB" sz="2800" dirty="0"/>
              <a:t> Do they see current / future themselves in the module?</a:t>
            </a:r>
          </a:p>
          <a:p>
            <a:endParaRPr lang="en-GB" sz="2600" dirty="0"/>
          </a:p>
          <a:p>
            <a:r>
              <a:rPr lang="en-GB" sz="3200" dirty="0"/>
              <a:t>  What isn’t working as well as it could be?</a:t>
            </a:r>
          </a:p>
        </p:txBody>
      </p:sp>
    </p:spTree>
    <p:extLst>
      <p:ext uri="{BB962C8B-B14F-4D97-AF65-F5344CB8AC3E}">
        <p14:creationId xmlns:p14="http://schemas.microsoft.com/office/powerpoint/2010/main" val="27006144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 Boardroom]]</Template>
  <TotalTime>1495</TotalTime>
  <Words>266</Words>
  <Application>Microsoft Office PowerPoint</Application>
  <PresentationFormat>Widescreen</PresentationFormat>
  <Paragraphs>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Ion Boardroom</vt:lpstr>
      <vt:lpstr>Constructive Alignment</vt:lpstr>
      <vt:lpstr>Threshold Concepts  </vt:lpstr>
      <vt:lpstr>Constructive Alignment Unpacked</vt:lpstr>
      <vt:lpstr>Our Module Threshold Concepts Are…</vt:lpstr>
      <vt:lpstr>Practice to Celebrate</vt:lpstr>
      <vt:lpstr>Pinch Points: Where Students Struggle</vt:lpstr>
      <vt:lpstr>Practice to Celebrate (Activities &amp; Assessment</vt:lpstr>
      <vt:lpstr>Pinch Points: Where Students Struggle</vt:lpstr>
    </vt:vector>
  </TitlesOfParts>
  <Company>University of Birmingham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Constructive Alignment</dc:title>
  <dc:creator>Danielle Hinton (Higher Education Futures Institute (HEFi))</dc:creator>
  <cp:lastModifiedBy>Danielle Hinton (Higher Education Futures Institute (HEFi))</cp:lastModifiedBy>
  <cp:revision>8</cp:revision>
  <cp:lastPrinted>2022-05-09T15:05:37Z</cp:lastPrinted>
  <dcterms:created xsi:type="dcterms:W3CDTF">2022-05-09T08:46:47Z</dcterms:created>
  <dcterms:modified xsi:type="dcterms:W3CDTF">2022-05-10T09:42:06Z</dcterms:modified>
</cp:coreProperties>
</file>