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notesMasterIdLst>
    <p:notesMasterId r:id="rId8"/>
  </p:notesMasterIdLst>
  <p:sldIdLst>
    <p:sldId id="261" r:id="rId2"/>
    <p:sldId id="269" r:id="rId3"/>
    <p:sldId id="262" r:id="rId4"/>
    <p:sldId id="263" r:id="rId5"/>
    <p:sldId id="268" r:id="rId6"/>
    <p:sldId id="265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81" autoAdjust="0"/>
    <p:restoredTop sz="86263" autoAdjust="0"/>
  </p:normalViewPr>
  <p:slideViewPr>
    <p:cSldViewPr snapToGrid="0">
      <p:cViewPr varScale="1">
        <p:scale>
          <a:sx n="45" d="100"/>
          <a:sy n="45" d="100"/>
        </p:scale>
        <p:origin x="1035" y="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9-21T21:29:10.21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1 0 32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D29D7A-7416-4199-81E4-1A4684399AC6}" type="datetimeFigureOut">
              <a:rPr lang="en-GB" smtClean="0"/>
              <a:t>12/07/2022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7BAEC6-E222-423F-8296-3C2C035C46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19417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July 2022 – HEFi Teaching and Learning Festival workshop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7BAEC6-E222-423F-8296-3C2C035C46F3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37353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Using stickers or highlighters mark alignments of each learning outcome to</a:t>
            </a:r>
          </a:p>
          <a:p>
            <a:pPr marL="228600" indent="-228600">
              <a:buAutoNum type="arabicParenR"/>
            </a:pPr>
            <a:r>
              <a:rPr lang="en-GB" dirty="0"/>
              <a:t>Assessment</a:t>
            </a:r>
          </a:p>
          <a:p>
            <a:pPr marL="228600" indent="-228600">
              <a:buAutoNum type="arabicParenR"/>
            </a:pPr>
            <a:r>
              <a:rPr lang="en-GB" dirty="0"/>
              <a:t>Learning activities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7BAEC6-E222-423F-8296-3C2C035C46F3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15578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EE56D6-F195-48D7-978E-7EE16D4304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6946" y="1104900"/>
            <a:ext cx="8376514" cy="3120504"/>
          </a:xfrm>
        </p:spPr>
        <p:txBody>
          <a:bodyPr anchor="b">
            <a:normAutofit/>
          </a:bodyPr>
          <a:lstStyle>
            <a:lvl1pPr algn="ctr">
              <a:lnSpc>
                <a:spcPct val="110000"/>
              </a:lnSpc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0A72F42-5C88-4F7D-803B-C371B570D7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08039" y="4442385"/>
            <a:ext cx="6074328" cy="984023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i="0" spc="16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0384F3-2D6A-49F6-8F79-F3955E904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9259A-1FE3-4FF9-8A07-BDD8177164ED}" type="datetime4">
              <a:rPr lang="en-US" smtClean="0"/>
              <a:t>July 12, 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363F32-CD31-4801-BAE4-09EEB12629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D5D34C-49ED-4ADB-8693-73B790764F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2711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F0171A2-02C1-4543-8B6B-FCF7E69712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50879" y="1825625"/>
            <a:ext cx="9810604" cy="4516696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95027C-A386-44E4-AFE1-33AFFDA3A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C3C8F-D4A7-4EAD-92AD-82C91CB8BB85}" type="datetime4">
              <a:rPr lang="en-US" smtClean="0"/>
              <a:t>July 12, 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1BF710-0558-4457-825D-48713CAED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A7F93D-5DC3-4C36-AEB0-79CDB15C31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7CFC0C8-11FE-4003-B2D6-B7B8E27905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92022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CEB41C5-3638-439D-BA61-4DAA142226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464025"/>
            <a:ext cx="2161540" cy="580029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99B91A0-A376-483C-926E-189F376E55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464023"/>
            <a:ext cx="7886700" cy="58002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14134E-B7D5-4664-BB2E-6A98ED630A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11D41-E33C-4BC7-8272-37E8417FD097}" type="datetime4">
              <a:rPr lang="en-US" smtClean="0"/>
              <a:t>July 12, 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A54E2A-B1CE-4F2E-9D9A-D47E514D5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E7C304-46A8-4179-87A2-B8CC10BAA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4137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A7B333-9E16-4502-96B5-3F586B7E0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ED0795-5EC7-4FF8-9FC7-22AFA3C552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2DA5B-9862-4A23-8FEC-5C1ABC2EEF1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5400000">
            <a:off x="10506456" y="5074920"/>
            <a:ext cx="2647667" cy="365125"/>
          </a:xfrm>
        </p:spPr>
        <p:txBody>
          <a:bodyPr/>
          <a:lstStyle/>
          <a:p>
            <a:fld id="{5D340FED-6E95-4177-A7EF-CD303B9E611D}" type="datetime4">
              <a:rPr lang="en-US" smtClean="0"/>
              <a:t>July 12, 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3D9A4B-0DA7-46BB-9DCE-3F26075C44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5400000">
            <a:off x="10451592" y="1408176"/>
            <a:ext cx="2770499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6A7C47-81AC-431C-A7C3-2BC71AD14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58016" y="3136392"/>
            <a:ext cx="545911" cy="580029"/>
          </a:xfrm>
        </p:spPr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0901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BD2E47-4DC7-46C4-9407-FA4CF7E0A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2513" y="1709738"/>
            <a:ext cx="9087774" cy="3438524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F7B502-122E-4177-A408-FC436A2542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2513" y="5148262"/>
            <a:ext cx="8844522" cy="113823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229696-2AEF-4765-B33E-7DA328E464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962CB-39AD-45A9-800F-54DAB53D6021}" type="datetime4">
              <a:rPr lang="en-US" smtClean="0"/>
              <a:t>July 12, 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29B2E4-2F1C-4FEE-AAB2-4FCC3EEFD1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27D4B8-E107-480A-AA17-261CA49BBB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938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B8BAE8-3305-4F08-BECB-56AD7FD4E4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7021AC-6D8D-4D24-8B01-8AE8F41BE4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50878" y="1825624"/>
            <a:ext cx="4473622" cy="4460875"/>
          </a:xfrm>
        </p:spPr>
        <p:txBody>
          <a:bodyPr/>
          <a:lstStyle>
            <a:lvl2pPr marL="274320" indent="0">
              <a:buFontTx/>
              <a:buNone/>
              <a:defRPr/>
            </a:lvl2pPr>
            <a:lvl3pPr marL="502920">
              <a:defRPr/>
            </a:lvl3pPr>
            <a:lvl4pPr marL="548640" indent="0">
              <a:buFontTx/>
              <a:buNone/>
              <a:defRPr/>
            </a:lvl4pPr>
            <a:lvl5pPr marL="731520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E7F49C-3DB3-40B7-89B3-E3BC32FC11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44540" y="1825624"/>
            <a:ext cx="5016943" cy="44608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E33D58-BDF5-4F1F-806B-0491CB3624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DF93D-55AB-4606-B9D7-742F1FC51983}" type="datetime4">
              <a:rPr lang="en-US" smtClean="0"/>
              <a:t>July 12, 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8BCBFD-1FE1-441A-B3AF-C3E7E7B8D1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0CE272-E6FB-455B-BACB-2471D66D95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3937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73A4FB-9EF5-4D6C-A275-2DE1077A29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71563" y="1835219"/>
            <a:ext cx="4452938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 i="0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C9972A-4D34-4A9F-84EB-8D64A703B5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71562" y="2717801"/>
            <a:ext cx="4452938" cy="3559452"/>
          </a:xfrm>
        </p:spPr>
        <p:txBody>
          <a:bodyPr/>
          <a:lstStyle>
            <a:lvl2pPr marL="274320" indent="0">
              <a:buFontTx/>
              <a:buNone/>
              <a:defRPr/>
            </a:lvl2pPr>
            <a:lvl3pPr marL="548640">
              <a:defRPr/>
            </a:lvl3pPr>
            <a:lvl4pPr marL="594360" indent="0">
              <a:buFontTx/>
              <a:buNone/>
              <a:defRPr/>
            </a:lvl4pPr>
            <a:lvl5pPr marL="822960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DBBDDE3-C8D7-4600-8259-24E1F8118A4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844540" y="1835219"/>
            <a:ext cx="5016943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 i="0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4649FFF-44C7-4256-AFE1-C5457C7AB5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844540" y="2717800"/>
            <a:ext cx="5016943" cy="3559453"/>
          </a:xfrm>
        </p:spPr>
        <p:txBody>
          <a:bodyPr/>
          <a:lstStyle>
            <a:lvl2pPr marL="457200" indent="0">
              <a:buNone/>
              <a:defRPr/>
            </a:lvl2pPr>
            <a:lvl3pPr marL="548640">
              <a:defRPr/>
            </a:lvl3pPr>
            <a:lvl4pPr marL="594360" indent="0">
              <a:buFontTx/>
              <a:buNone/>
              <a:defRPr/>
            </a:lvl4pPr>
            <a:lvl5pPr marL="822960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BEC6ACF-080E-4B7C-B0C0-77E90C16E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2841D-FB5C-47AB-B2FF-32E855C1EA71}" type="datetime4">
              <a:rPr lang="en-US" smtClean="0"/>
              <a:t>July 12, 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9A68C0B-BC90-4ADA-B6E6-2B30BFF9E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3BCE559-C82B-4E27-965B-4AC3C66FC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3752B99E-38EC-4745-889B-124D34759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812395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3DE7304-D393-47F0-ACCC-1F72EFCCE7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537E9-D174-424D-BEE8-AFC4CA5F9F97}" type="datetime4">
              <a:rPr lang="en-US" smtClean="0"/>
              <a:t>July 12, 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68451FF-032D-4787-BA4B-5EB415494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9B7511D-7256-4A08-BF62-3B3F821A6F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3FCDA27-1C47-4EA1-A160-EC91FD88BC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07421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6DE8ADA-7BF8-433A-8770-61C690F37D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A44C0-F7AC-49C2-8289-1E7A86D9FB50}" type="datetime4">
              <a:rPr lang="en-US" smtClean="0"/>
              <a:t>July 12, 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6357B86-EC22-49C6-BBC6-639D57D1AF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63764B-CF91-4C81-B4C3-5B5E5A973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9467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8E4801-B0C7-4458-B413-24D6E68FAA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3633" y="457200"/>
            <a:ext cx="4170355" cy="1917509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FA0C76-733A-488A-89FB-7D04FD64BD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81637" y="457200"/>
            <a:ext cx="5562601" cy="59436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45B9DE-016A-4B31-BB52-99C76E28B4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63633" y="2374708"/>
            <a:ext cx="4170355" cy="40260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ED6CC3-66DD-4D9A-A9C7-F588BA88C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B84BC-6E78-40D1-8831-40AB1F596614}" type="datetime4">
              <a:rPr lang="en-US" smtClean="0"/>
              <a:t>July 12, 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359FC8-04EF-4F7D-8E43-4EE0E95DA9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71C964-4227-4DEE-87A1-026162DDF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185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F0EB4E-D4BB-4C86-A820-63474E5A4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2038" y="457199"/>
            <a:ext cx="3913241" cy="19288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4FA99A1-8FAF-415D-A399-1B2C2A0F230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257752" y="457200"/>
            <a:ext cx="6110288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A15BEE-9915-4637-85A2-2AF2872C72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62038" y="2386013"/>
            <a:ext cx="3913241" cy="40147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73427C-3B67-4ED4-925D-04B9C09AA5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A080F-3961-4D42-BEDE-84A1FED032F1}" type="datetime4">
              <a:rPr lang="en-US" smtClean="0"/>
              <a:t>July 12, 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B5DAFD-22DE-4E9E-9C72-B16C1F273D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E8EE99-49CC-4A30-8ADA-39EFD8DAA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302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customXml" Target="../ink/ink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erson in a dark room&#10;&#10;Description automatically generated">
            <a:extLst>
              <a:ext uri="{FF2B5EF4-FFF2-40B4-BE49-F238E27FC236}">
                <a16:creationId xmlns:a16="http://schemas.microsoft.com/office/drawing/2014/main" id="{DEB2E8C4-C3E7-4048-A43D-9859510CFA9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5744" y="0"/>
            <a:ext cx="1286256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AFBD2E1-C16B-4996-869C-DD03823A80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0879" y="609601"/>
            <a:ext cx="9810604" cy="12160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44DB6A-ED8E-4755-BC7A-B7AA652442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0879" y="1825624"/>
            <a:ext cx="9810604" cy="44287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F5CE27-B558-4B88-ACE3-B7042312773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 rot="5400000">
            <a:off x="10509243" y="5071825"/>
            <a:ext cx="26476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 spc="3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</a:lstStyle>
          <a:p>
            <a:fld id="{A33960BD-7AC1-4217-9611-AAA56D3EE38F}" type="datetime4">
              <a:rPr lang="en-US" smtClean="0"/>
              <a:pPr/>
              <a:t>July 12, 2022</a:t>
            </a:fld>
            <a:endParaRPr lang="en-US" dirty="0">
              <a:latin typeface="+mn-lt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CE5D61-F203-4F00-9CF1-AB0AE49370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5400000">
            <a:off x="10447827" y="1407402"/>
            <a:ext cx="27704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cap="all" spc="3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</a:lstStyle>
          <a:p>
            <a:endParaRPr lang="en-US" dirty="0">
              <a:latin typeface="+mn-lt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FF38BD-5F38-4F6E-B5DD-EB1AF06002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0121" y="3138985"/>
            <a:ext cx="545911" cy="5800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</a:lstStyle>
          <a:p>
            <a:fld id="{9D4AEF59-F28E-467C-9EA3-92D1CFAD475A}" type="slidenum">
              <a:rPr lang="en-US" smtClean="0"/>
              <a:pPr/>
              <a:t>‹#›</a:t>
            </a:fld>
            <a:endParaRPr lang="en-US">
              <a:latin typeface="+mn-lt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24D29CCB-7956-4E3E-8880-304085F04BF4}"/>
                  </a:ext>
                </a:extLst>
              </p14:cNvPr>
              <p14:cNvContentPartPr/>
              <p14:nvPr/>
            </p14:nvContentPartPr>
            <p14:xfrm>
              <a:off x="12490710" y="6342652"/>
              <a:ext cx="360" cy="360"/>
            </p14:xfrm>
          </p:contentPart>
        </mc:Choice>
        <mc:Fallback xmlns=""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24D29CCB-7956-4E3E-8880-304085F04BF4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12481710" y="6333652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32173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5" r:id="rId7"/>
    <p:sldLayoutId id="2147483681" r:id="rId8"/>
    <p:sldLayoutId id="2147483682" r:id="rId9"/>
    <p:sldLayoutId id="2147483683" r:id="rId10"/>
    <p:sldLayoutId id="2147483684" r:id="rId11"/>
  </p:sldLayoutIdLst>
  <p:hf sldNum="0" hdr="0" ftr="0" dt="0"/>
  <p:txStyles>
    <p:titleStyle>
      <a:lvl1pPr algn="l" defTabSz="914400" rtl="0" eaLnBrk="1" latinLnBrk="0" hangingPunct="1">
        <a:lnSpc>
          <a:spcPct val="110000"/>
        </a:lnSpc>
        <a:spcBef>
          <a:spcPct val="0"/>
        </a:spcBef>
        <a:buNone/>
        <a:defRPr sz="2800" kern="1200" cap="all" spc="600" baseline="0">
          <a:solidFill>
            <a:schemeClr val="tx1">
              <a:lumMod val="85000"/>
              <a:lumOff val="15000"/>
            </a:schemeClr>
          </a:solidFill>
          <a:latin typeface="+mj-lt"/>
          <a:ea typeface="Batang" panose="02030600000101010101" pitchFamily="18" charset="-127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SzPct val="80000"/>
        <a:buFont typeface="Arial" panose="020B0604020202020204" pitchFamily="34" charset="0"/>
        <a:buChar char="•"/>
        <a:defRPr sz="2000" kern="1200" spc="50" baseline="0">
          <a:solidFill>
            <a:schemeClr val="tx1">
              <a:lumMod val="85000"/>
              <a:lumOff val="15000"/>
            </a:schemeClr>
          </a:solidFill>
          <a:latin typeface="+mn-lt"/>
          <a:ea typeface="Batang" panose="02030600000101010101" pitchFamily="18" charset="-127"/>
          <a:cs typeface="+mn-cs"/>
        </a:defRPr>
      </a:lvl1pPr>
      <a:lvl2pPr marL="274320" indent="0" algn="l" defTabSz="914400" rtl="0" eaLnBrk="1" latinLnBrk="0" hangingPunct="1">
        <a:lnSpc>
          <a:spcPct val="100000"/>
        </a:lnSpc>
        <a:spcBef>
          <a:spcPts val="500"/>
        </a:spcBef>
        <a:buFontTx/>
        <a:buNone/>
        <a:defRPr sz="1800" kern="1200" spc="50" baseline="0">
          <a:solidFill>
            <a:schemeClr val="tx1">
              <a:lumMod val="85000"/>
              <a:lumOff val="15000"/>
            </a:schemeClr>
          </a:solidFill>
          <a:latin typeface="+mn-lt"/>
          <a:ea typeface="Batang" panose="02030600000101010101" pitchFamily="18" charset="-127"/>
          <a:cs typeface="+mn-cs"/>
        </a:defRPr>
      </a:lvl2pPr>
      <a:lvl3pPr marL="605790" indent="-285750" algn="l" defTabSz="914400" rtl="0" eaLnBrk="1" latinLnBrk="0" hangingPunct="1">
        <a:lnSpc>
          <a:spcPct val="100000"/>
        </a:lnSpc>
        <a:spcBef>
          <a:spcPts val="500"/>
        </a:spcBef>
        <a:buSzPct val="80000"/>
        <a:buFont typeface="Arial" panose="020B0604020202020204" pitchFamily="34" charset="0"/>
        <a:buChar char="•"/>
        <a:defRPr sz="1600" kern="1200" spc="50" baseline="0">
          <a:solidFill>
            <a:schemeClr val="tx1">
              <a:lumMod val="85000"/>
              <a:lumOff val="15000"/>
            </a:schemeClr>
          </a:solidFill>
          <a:latin typeface="+mn-lt"/>
          <a:ea typeface="Batang" panose="02030600000101010101" pitchFamily="18" charset="-127"/>
          <a:cs typeface="+mn-cs"/>
        </a:defRPr>
      </a:lvl3pPr>
      <a:lvl4pPr marL="630936" indent="0" algn="l" defTabSz="914400" rtl="0" eaLnBrk="1" latinLnBrk="0" hangingPunct="1">
        <a:lnSpc>
          <a:spcPct val="100000"/>
        </a:lnSpc>
        <a:spcBef>
          <a:spcPts val="500"/>
        </a:spcBef>
        <a:buFontTx/>
        <a:buNone/>
        <a:defRPr sz="1400" kern="1200" spc="50" baseline="0">
          <a:solidFill>
            <a:schemeClr val="tx1">
              <a:lumMod val="85000"/>
              <a:lumOff val="15000"/>
            </a:schemeClr>
          </a:solidFill>
          <a:latin typeface="+mn-lt"/>
          <a:ea typeface="Batang" panose="02030600000101010101" pitchFamily="18" charset="-127"/>
          <a:cs typeface="+mn-cs"/>
        </a:defRPr>
      </a:lvl4pPr>
      <a:lvl5pPr marL="822960" indent="-228600" algn="l" defTabSz="914400" rtl="0" eaLnBrk="1" latinLnBrk="0" hangingPunct="1">
        <a:lnSpc>
          <a:spcPct val="100000"/>
        </a:lnSpc>
        <a:spcBef>
          <a:spcPts val="500"/>
        </a:spcBef>
        <a:buSzPct val="80000"/>
        <a:buFont typeface="Arial" panose="020B0604020202020204" pitchFamily="34" charset="0"/>
        <a:buChar char="•"/>
        <a:defRPr sz="1400" kern="1200" spc="50" baseline="0">
          <a:solidFill>
            <a:schemeClr val="tx1">
              <a:lumMod val="85000"/>
              <a:lumOff val="15000"/>
            </a:schemeClr>
          </a:solidFill>
          <a:latin typeface="+mn-lt"/>
          <a:ea typeface="Batang" panose="02030600000101010101" pitchFamily="18" charset="-127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AA5D0C-A148-4D53-9BB0-C224FAA80AA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ADE20A-C6E1-488C-B85E-3632DE0D5F9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Video 4" title="Underwater at the sea">
            <a:hlinkClick r:id="" action="ppaction://media"/>
            <a:extLst>
              <a:ext uri="{FF2B5EF4-FFF2-40B4-BE49-F238E27FC236}">
                <a16:creationId xmlns:a16="http://schemas.microsoft.com/office/drawing/2014/main" id="{BC119B9B-E16C-4F2C-9E51-2AF1525E1F8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1794" cy="6858000"/>
          </a:xfrm>
          <a:prstGeom prst="rect">
            <a:avLst/>
          </a:prstGeom>
        </p:spPr>
      </p:pic>
      <p:pic>
        <p:nvPicPr>
          <p:cNvPr id="7" name="Picture 2" descr="hefilogocropped">
            <a:extLst>
              <a:ext uri="{FF2B5EF4-FFF2-40B4-BE49-F238E27FC236}">
                <a16:creationId xmlns:a16="http://schemas.microsoft.com/office/drawing/2014/main" id="{96D6FD02-1863-48C2-805E-F3491AFD11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897" y="369554"/>
            <a:ext cx="3810000" cy="2124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DDA076D9-93D1-4A55-B03E-BBF71D717DC8}"/>
              </a:ext>
            </a:extLst>
          </p:cNvPr>
          <p:cNvSpPr txBox="1">
            <a:spLocks/>
          </p:cNvSpPr>
          <p:nvPr/>
        </p:nvSpPr>
        <p:spPr>
          <a:xfrm>
            <a:off x="648076" y="4049878"/>
            <a:ext cx="11332797" cy="88451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sz="2800" kern="1200" cap="all" spc="6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Batang" panose="02030600000101010101" pitchFamily="18" charset="-127"/>
                <a:cs typeface="+mj-cs"/>
              </a:defRPr>
            </a:lvl1pPr>
          </a:lstStyle>
          <a:p>
            <a:r>
              <a:rPr lang="en-GB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Getting Curriculum Ready</a:t>
            </a:r>
          </a:p>
          <a:p>
            <a:endParaRPr lang="en-GB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53A84EEA-E8EC-44C1-967A-8DC3E8844133}"/>
              </a:ext>
            </a:extLst>
          </p:cNvPr>
          <p:cNvSpPr txBox="1">
            <a:spLocks/>
          </p:cNvSpPr>
          <p:nvPr/>
        </p:nvSpPr>
        <p:spPr>
          <a:xfrm>
            <a:off x="3430334" y="3575906"/>
            <a:ext cx="5768283" cy="5053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SzPct val="80000"/>
              <a:buFont typeface="Arial" panose="020B0604020202020204" pitchFamily="34" charset="0"/>
              <a:buNone/>
              <a:defRPr sz="2000" i="0" kern="1200" spc="16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Batang" panose="02030600000101010101" pitchFamily="18" charset="-127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FontTx/>
              <a:buNone/>
              <a:defRPr sz="2000" kern="1200" spc="5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Batang" panose="02030600000101010101" pitchFamily="18" charset="-127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80000"/>
              <a:buFont typeface="Arial" panose="020B0604020202020204" pitchFamily="34" charset="0"/>
              <a:buNone/>
              <a:defRPr sz="1800" kern="1200" spc="5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Batang" panose="02030600000101010101" pitchFamily="18" charset="-127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FontTx/>
              <a:buNone/>
              <a:defRPr sz="1600" kern="1200" spc="5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Batang" panose="02030600000101010101" pitchFamily="18" charset="-127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80000"/>
              <a:buFont typeface="Arial" panose="020B0604020202020204" pitchFamily="34" charset="0"/>
              <a:buNone/>
              <a:defRPr sz="1600" kern="1200" spc="5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Batang" panose="02030600000101010101" pitchFamily="18" charset="-127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Ready, Set, Go:</a:t>
            </a:r>
            <a:endParaRPr lang="en-GB" sz="48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183B3A1-E427-418C-9D61-FEAC7B397526}"/>
              </a:ext>
            </a:extLst>
          </p:cNvPr>
          <p:cNvSpPr txBox="1"/>
          <p:nvPr/>
        </p:nvSpPr>
        <p:spPr>
          <a:xfrm>
            <a:off x="1597152" y="5327904"/>
            <a:ext cx="94975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parajita" panose="020B0502040204020203" pitchFamily="18" charset="0"/>
                <a:cs typeface="Aparajita" panose="020B0502040204020203" pitchFamily="18" charset="0"/>
              </a:rPr>
              <a:t>Danielle Hinton – Educational Developer</a:t>
            </a:r>
            <a:br>
              <a:rPr lang="en-GB" sz="3600" dirty="0">
                <a:solidFill>
                  <a:schemeClr val="bg1"/>
                </a:solidFill>
                <a:latin typeface="Aparajita" panose="020B0502040204020203" pitchFamily="18" charset="0"/>
                <a:cs typeface="Aparajita" panose="020B0502040204020203" pitchFamily="18" charset="0"/>
              </a:rPr>
            </a:br>
            <a:r>
              <a:rPr lang="en-GB" sz="3600" dirty="0">
                <a:solidFill>
                  <a:schemeClr val="bg1"/>
                </a:solidFill>
                <a:latin typeface="Aparajita" panose="020B0502040204020203" pitchFamily="18" charset="0"/>
                <a:cs typeface="Aparajita" panose="020B0502040204020203" pitchFamily="18" charset="0"/>
              </a:rPr>
              <a:t>E. d.m.Hinton@bham.ac.uk Tw. @hintondm</a:t>
            </a:r>
            <a:endParaRPr lang="en-GB" sz="1800" dirty="0">
              <a:solidFill>
                <a:schemeClr val="bg1"/>
              </a:solidFill>
              <a:latin typeface="Aparajita" panose="020B0502040204020203" pitchFamily="18" charset="0"/>
              <a:cs typeface="Aparajita" panose="020B0502040204020203" pitchFamily="18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15728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4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673263-2DB3-44FE-BCB2-C076B7259E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D8D16A-E439-4653-8778-C8B484EF11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Video 4" title="Field Of Lavender">
            <a:hlinkClick r:id="" action="ppaction://media"/>
            <a:extLst>
              <a:ext uri="{FF2B5EF4-FFF2-40B4-BE49-F238E27FC236}">
                <a16:creationId xmlns:a16="http://schemas.microsoft.com/office/drawing/2014/main" id="{380B004F-CCA6-46D6-A1C2-82E603D4E85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1794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06A8B62-600D-48A5-B732-CEF3A453ED5D}"/>
              </a:ext>
            </a:extLst>
          </p:cNvPr>
          <p:cNvSpPr txBox="1">
            <a:spLocks/>
          </p:cNvSpPr>
          <p:nvPr/>
        </p:nvSpPr>
        <p:spPr>
          <a:xfrm>
            <a:off x="305544" y="-609601"/>
            <a:ext cx="11161242" cy="22638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sz="2800" kern="1200" cap="all" spc="6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Batang" panose="02030600000101010101" pitchFamily="18" charset="-127"/>
                <a:cs typeface="+mj-cs"/>
              </a:defRPr>
            </a:lvl1pPr>
          </a:lstStyle>
          <a:p>
            <a:r>
              <a:rPr lang="en-GB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You Need Printouts Of…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7654FA3-8B3E-466C-8737-82553EC92009}"/>
              </a:ext>
            </a:extLst>
          </p:cNvPr>
          <p:cNvSpPr txBox="1">
            <a:spLocks/>
          </p:cNvSpPr>
          <p:nvPr/>
        </p:nvSpPr>
        <p:spPr>
          <a:xfrm>
            <a:off x="887943" y="2727108"/>
            <a:ext cx="10415907" cy="58133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SzPct val="80000"/>
              <a:buFont typeface="Arial" panose="020B0604020202020204" pitchFamily="34" charset="0"/>
              <a:buNone/>
              <a:defRPr sz="2000" i="0" kern="1200" spc="16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Batang" panose="02030600000101010101" pitchFamily="18" charset="-127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FontTx/>
              <a:buNone/>
              <a:defRPr sz="2000" kern="1200" spc="5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Batang" panose="02030600000101010101" pitchFamily="18" charset="-127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80000"/>
              <a:buFont typeface="Arial" panose="020B0604020202020204" pitchFamily="34" charset="0"/>
              <a:buNone/>
              <a:defRPr sz="1800" kern="1200" spc="5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Batang" panose="02030600000101010101" pitchFamily="18" charset="-127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FontTx/>
              <a:buNone/>
              <a:defRPr sz="1600" kern="1200" spc="5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Batang" panose="02030600000101010101" pitchFamily="18" charset="-127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80000"/>
              <a:buFont typeface="Arial" panose="020B0604020202020204" pitchFamily="34" charset="0"/>
              <a:buNone/>
              <a:defRPr sz="1600" kern="1200" spc="5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Batang" panose="02030600000101010101" pitchFamily="18" charset="-127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GB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Module learning outcomes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GB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Assessments (formative &amp; summative)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GB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Learning Activity list (weeks / themes)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endParaRPr lang="en-GB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GB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Getting Curriculum Ready Trigger Cards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endParaRPr lang="en-GB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dirty="0"/>
              <a:t>G</a:t>
            </a:r>
          </a:p>
        </p:txBody>
      </p:sp>
    </p:spTree>
    <p:extLst>
      <p:ext uri="{BB962C8B-B14F-4D97-AF65-F5344CB8AC3E}">
        <p14:creationId xmlns:p14="http://schemas.microsoft.com/office/powerpoint/2010/main" val="5513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8678A5-FFFB-49D0-A0A2-AFB5E8B19CA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33BE7D0-D5EB-45D3-A1E4-EB8F6EB3729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Video 4" title="Meerkat">
            <a:hlinkClick r:id="" action="ppaction://media"/>
            <a:extLst>
              <a:ext uri="{FF2B5EF4-FFF2-40B4-BE49-F238E27FC236}">
                <a16:creationId xmlns:a16="http://schemas.microsoft.com/office/drawing/2014/main" id="{71C24379-A3C6-489C-9945-B8F120F292C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1794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F7466FB-E3E3-47F8-9DDB-39872989F2E4}"/>
              </a:ext>
            </a:extLst>
          </p:cNvPr>
          <p:cNvSpPr txBox="1">
            <a:spLocks/>
          </p:cNvSpPr>
          <p:nvPr/>
        </p:nvSpPr>
        <p:spPr>
          <a:xfrm>
            <a:off x="305544" y="-1139198"/>
            <a:ext cx="11161242" cy="22638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sz="2800" kern="1200" cap="all" spc="6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Batang" panose="02030600000101010101" pitchFamily="18" charset="-127"/>
                <a:cs typeface="+mj-cs"/>
              </a:defRPr>
            </a:lvl1pPr>
          </a:lstStyle>
          <a:p>
            <a:r>
              <a:rPr lang="en-GB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(1) Who are my students?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698B97E-1EF3-4592-B145-A135F2FDFAE3}"/>
              </a:ext>
            </a:extLst>
          </p:cNvPr>
          <p:cNvSpPr txBox="1">
            <a:spLocks/>
          </p:cNvSpPr>
          <p:nvPr/>
        </p:nvSpPr>
        <p:spPr>
          <a:xfrm>
            <a:off x="849705" y="2024421"/>
            <a:ext cx="5036088" cy="41070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SzPct val="80000"/>
              <a:buFont typeface="Arial" panose="020B0604020202020204" pitchFamily="34" charset="0"/>
              <a:buNone/>
              <a:defRPr sz="2000" i="0" kern="1200" spc="16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Batang" panose="02030600000101010101" pitchFamily="18" charset="-127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FontTx/>
              <a:buNone/>
              <a:defRPr sz="2000" kern="1200" spc="5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Batang" panose="02030600000101010101" pitchFamily="18" charset="-127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80000"/>
              <a:buFont typeface="Arial" panose="020B0604020202020204" pitchFamily="34" charset="0"/>
              <a:buNone/>
              <a:defRPr sz="1800" kern="1200" spc="5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Batang" panose="02030600000101010101" pitchFamily="18" charset="-127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FontTx/>
              <a:buNone/>
              <a:defRPr sz="1600" kern="1200" spc="5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Batang" panose="02030600000101010101" pitchFamily="18" charset="-127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80000"/>
              <a:buFont typeface="Arial" panose="020B0604020202020204" pitchFamily="34" charset="0"/>
              <a:buNone/>
              <a:defRPr sz="1600" kern="1200" spc="5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Batang" panose="02030600000101010101" pitchFamily="18" charset="-127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1C04C24-6F26-4EFC-AC7E-D55DF80759E3}"/>
              </a:ext>
            </a:extLst>
          </p:cNvPr>
          <p:cNvSpPr txBox="1">
            <a:spLocks/>
          </p:cNvSpPr>
          <p:nvPr/>
        </p:nvSpPr>
        <p:spPr>
          <a:xfrm>
            <a:off x="1050925" y="1825625"/>
            <a:ext cx="5255284" cy="4429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SzPct val="80000"/>
              <a:buFont typeface="Arial" panose="020B0604020202020204" pitchFamily="34" charset="0"/>
              <a:buNone/>
              <a:defRPr sz="2000" i="0" kern="1200" spc="16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Batang" panose="02030600000101010101" pitchFamily="18" charset="-127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FontTx/>
              <a:buNone/>
              <a:defRPr sz="2000" kern="1200" spc="5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Batang" panose="02030600000101010101" pitchFamily="18" charset="-127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80000"/>
              <a:buFont typeface="Arial" panose="020B0604020202020204" pitchFamily="34" charset="0"/>
              <a:buNone/>
              <a:defRPr sz="1800" kern="1200" spc="5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Batang" panose="02030600000101010101" pitchFamily="18" charset="-127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FontTx/>
              <a:buNone/>
              <a:defRPr sz="1600" kern="1200" spc="5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Batang" panose="02030600000101010101" pitchFamily="18" charset="-127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80000"/>
              <a:buFont typeface="Arial" panose="020B0604020202020204" pitchFamily="34" charset="0"/>
              <a:buNone/>
              <a:defRPr sz="1600" kern="1200" spc="5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Batang" panose="02030600000101010101" pitchFamily="18" charset="-127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GB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Demographics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endParaRPr lang="en-GB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GB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Key feedback from student evaluations of modules and NSS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19566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995AB9-360F-4886-8DDA-1DF5183F1E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BFBF08-43AE-41CD-900B-6FE676E08C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Video 4" title="Four Lit Lightbulbs">
            <a:hlinkClick r:id="" action="ppaction://media"/>
            <a:extLst>
              <a:ext uri="{FF2B5EF4-FFF2-40B4-BE49-F238E27FC236}">
                <a16:creationId xmlns:a16="http://schemas.microsoft.com/office/drawing/2014/main" id="{E08474D1-9AD1-47DC-B516-7418E064728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156138" y="-746234"/>
            <a:ext cx="13531018" cy="7611326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A4BEF04-41BC-4D4A-9ABF-BAC3FB4066EA}"/>
              </a:ext>
            </a:extLst>
          </p:cNvPr>
          <p:cNvSpPr txBox="1">
            <a:spLocks/>
          </p:cNvSpPr>
          <p:nvPr/>
        </p:nvSpPr>
        <p:spPr>
          <a:xfrm>
            <a:off x="593680" y="-982714"/>
            <a:ext cx="4966293" cy="50186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sz="2800" kern="1200" cap="all" spc="6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Batang" panose="02030600000101010101" pitchFamily="18" charset="-127"/>
                <a:cs typeface="+mj-cs"/>
              </a:defRPr>
            </a:lvl1pPr>
          </a:lstStyle>
          <a:p>
            <a:r>
              <a:rPr lang="en-GB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Learning Outcomes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562A340-5F98-4966-AFA6-5CA769ED7D4E}"/>
              </a:ext>
            </a:extLst>
          </p:cNvPr>
          <p:cNvSpPr txBox="1"/>
          <p:nvPr/>
        </p:nvSpPr>
        <p:spPr>
          <a:xfrm>
            <a:off x="628000" y="2596842"/>
            <a:ext cx="5226263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buNone/>
            </a:pPr>
            <a:r>
              <a:rPr lang="en-GB" sz="36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All learning outcomes </a:t>
            </a:r>
            <a:r>
              <a:rPr lang="en-GB" sz="3600" b="1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must be assessed by means of a summative assessment </a:t>
            </a:r>
            <a:r>
              <a:rPr lang="en-GB" sz="36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– failure to achieve all stated learning outcomes results in a student’s failure of the module. </a:t>
            </a:r>
          </a:p>
        </p:txBody>
      </p:sp>
    </p:spTree>
    <p:extLst>
      <p:ext uri="{BB962C8B-B14F-4D97-AF65-F5344CB8AC3E}">
        <p14:creationId xmlns:p14="http://schemas.microsoft.com/office/powerpoint/2010/main" val="484717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81B981-51FC-4288-A353-57A681E0DC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Mapping Exercise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B4F52-D763-4470-A886-D6CD24C1D2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Learning Outcomes</a:t>
            </a:r>
          </a:p>
          <a:p>
            <a:pPr lvl="1"/>
            <a:r>
              <a:rPr lang="en-GB" dirty="0"/>
              <a:t>To assessments</a:t>
            </a:r>
          </a:p>
          <a:p>
            <a:pPr lvl="1"/>
            <a:r>
              <a:rPr lang="en-GB" dirty="0"/>
              <a:t>To learning activities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F791330-21CD-482D-B98A-02F15A8AEC58}"/>
              </a:ext>
            </a:extLst>
          </p:cNvPr>
          <p:cNvSpPr txBox="1">
            <a:spLocks/>
          </p:cNvSpPr>
          <p:nvPr/>
        </p:nvSpPr>
        <p:spPr>
          <a:xfrm>
            <a:off x="593680" y="-982714"/>
            <a:ext cx="9127263" cy="50186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sz="2800" kern="1200" cap="all" spc="6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Batang" panose="02030600000101010101" pitchFamily="18" charset="-127"/>
                <a:cs typeface="+mj-cs"/>
              </a:defRPr>
            </a:lvl1pPr>
          </a:lstStyle>
          <a:p>
            <a:r>
              <a:rPr lang="en-GB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Mapping</a:t>
            </a:r>
          </a:p>
        </p:txBody>
      </p:sp>
      <p:pic>
        <p:nvPicPr>
          <p:cNvPr id="10" name="Video 9" title="Animated Clouds And Sun">
            <a:hlinkClick r:id="" action="ppaction://media"/>
            <a:extLst>
              <a:ext uri="{FF2B5EF4-FFF2-40B4-BE49-F238E27FC236}">
                <a16:creationId xmlns:a16="http://schemas.microsoft.com/office/drawing/2014/main" id="{67054C00-8B14-4F75-ACA1-868EFED4DEA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06" y="20838"/>
            <a:ext cx="12191794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58E3924D-526F-4712-A97E-411DB899CFF8}"/>
              </a:ext>
            </a:extLst>
          </p:cNvPr>
          <p:cNvSpPr txBox="1">
            <a:spLocks/>
          </p:cNvSpPr>
          <p:nvPr/>
        </p:nvSpPr>
        <p:spPr>
          <a:xfrm>
            <a:off x="538386" y="1410556"/>
            <a:ext cx="9237849" cy="22638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sz="2800" kern="1200" cap="all" spc="6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Batang" panose="02030600000101010101" pitchFamily="18" charset="-127"/>
                <a:cs typeface="+mj-cs"/>
              </a:defRPr>
            </a:lvl1pPr>
          </a:lstStyle>
          <a:p>
            <a:r>
              <a:rPr lang="en-GB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(2) Curriculum </a:t>
            </a:r>
          </a:p>
          <a:p>
            <a:r>
              <a:rPr lang="en-GB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mapping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16988644-5B92-4D02-B6AA-16B72876029B}"/>
              </a:ext>
            </a:extLst>
          </p:cNvPr>
          <p:cNvSpPr txBox="1">
            <a:spLocks/>
          </p:cNvSpPr>
          <p:nvPr/>
        </p:nvSpPr>
        <p:spPr>
          <a:xfrm>
            <a:off x="378372" y="3883386"/>
            <a:ext cx="11508622" cy="4429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SzPct val="80000"/>
              <a:buFont typeface="Arial" panose="020B0604020202020204" pitchFamily="34" charset="0"/>
              <a:buNone/>
              <a:defRPr sz="2000" i="0" kern="1200" spc="16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Batang" panose="02030600000101010101" pitchFamily="18" charset="-127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FontTx/>
              <a:buNone/>
              <a:defRPr sz="2000" kern="1200" spc="5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Batang" panose="02030600000101010101" pitchFamily="18" charset="-127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80000"/>
              <a:buFont typeface="Arial" panose="020B0604020202020204" pitchFamily="34" charset="0"/>
              <a:buNone/>
              <a:defRPr sz="1800" kern="1200" spc="5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Batang" panose="02030600000101010101" pitchFamily="18" charset="-127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FontTx/>
              <a:buNone/>
              <a:defRPr sz="1600" kern="1200" spc="5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Batang" panose="02030600000101010101" pitchFamily="18" charset="-127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80000"/>
              <a:buFont typeface="Arial" panose="020B0604020202020204" pitchFamily="34" charset="0"/>
              <a:buNone/>
              <a:defRPr sz="1600" kern="1200" spc="5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Batang" panose="02030600000101010101" pitchFamily="18" charset="-127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Learning Outcomes</a:t>
            </a:r>
          </a:p>
          <a:p>
            <a:pPr marL="742950" indent="-742950" algn="l">
              <a:buFont typeface="+mj-lt"/>
              <a:buAutoNum type="arabicPeriod"/>
            </a:pPr>
            <a:r>
              <a:rPr lang="en-GB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Check for meaning &amp; currency</a:t>
            </a:r>
          </a:p>
          <a:p>
            <a:pPr marL="742950" indent="-742950" algn="l">
              <a:buFont typeface="+mj-lt"/>
              <a:buAutoNum type="arabicPeriod"/>
            </a:pPr>
            <a:r>
              <a:rPr lang="en-GB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Map against Assessments &amp; Learning Activities</a:t>
            </a:r>
          </a:p>
          <a:p>
            <a:pPr marL="742950" indent="-742950" algn="l">
              <a:buFont typeface="+mj-lt"/>
              <a:buAutoNum type="arabicPeriod"/>
            </a:pPr>
            <a:r>
              <a:rPr lang="en-GB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Identify “Pinch Points” &amp; “Areas to Celebrate”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12253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3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BABE22-333B-4C7A-B2F6-8785F04B08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EFD811-F220-4438-9ED4-15190208EE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Video 4" title="Two People Climbing A Mountain">
            <a:hlinkClick r:id="" action="ppaction://media"/>
            <a:extLst>
              <a:ext uri="{FF2B5EF4-FFF2-40B4-BE49-F238E27FC236}">
                <a16:creationId xmlns:a16="http://schemas.microsoft.com/office/drawing/2014/main" id="{7CD27F69-90D9-4908-8493-4EC1C19FFC3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1794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13D81389-8881-4584-9986-936A86960AD1}"/>
              </a:ext>
            </a:extLst>
          </p:cNvPr>
          <p:cNvSpPr txBox="1">
            <a:spLocks/>
          </p:cNvSpPr>
          <p:nvPr/>
        </p:nvSpPr>
        <p:spPr>
          <a:xfrm>
            <a:off x="341435" y="603623"/>
            <a:ext cx="10368606" cy="12160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sz="2800" kern="1200" cap="all" spc="6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Batang" panose="02030600000101010101" pitchFamily="18" charset="-127"/>
                <a:cs typeface="+mj-cs"/>
              </a:defRPr>
            </a:lvl1pPr>
          </a:lstStyle>
          <a:p>
            <a:r>
              <a:rPr lang="en-GB" sz="32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(3) Action Planning: </a:t>
            </a:r>
            <a:br>
              <a:rPr lang="en-GB" sz="32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32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Next Steps</a:t>
            </a:r>
          </a:p>
        </p:txBody>
      </p:sp>
    </p:spTree>
    <p:extLst>
      <p:ext uri="{BB962C8B-B14F-4D97-AF65-F5344CB8AC3E}">
        <p14:creationId xmlns:p14="http://schemas.microsoft.com/office/powerpoint/2010/main" val="372615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6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ArchiveVTI">
  <a:themeElements>
    <a:clrScheme name="AnalogousFromLightSeedLeftStep">
      <a:dk1>
        <a:srgbClr val="000000"/>
      </a:dk1>
      <a:lt1>
        <a:srgbClr val="FFFFFF"/>
      </a:lt1>
      <a:dk2>
        <a:srgbClr val="243441"/>
      </a:dk2>
      <a:lt2>
        <a:srgbClr val="E8E6E2"/>
      </a:lt2>
      <a:accent1>
        <a:srgbClr val="95A3C5"/>
      </a:accent1>
      <a:accent2>
        <a:srgbClr val="7FA9BA"/>
      </a:accent2>
      <a:accent3>
        <a:srgbClr val="82ACA6"/>
      </a:accent3>
      <a:accent4>
        <a:srgbClr val="77AE90"/>
      </a:accent4>
      <a:accent5>
        <a:srgbClr val="81AC82"/>
      </a:accent5>
      <a:accent6>
        <a:srgbClr val="8AAB75"/>
      </a:accent6>
      <a:hlink>
        <a:srgbClr val="928158"/>
      </a:hlink>
      <a:folHlink>
        <a:srgbClr val="7F7F7F"/>
      </a:folHlink>
    </a:clrScheme>
    <a:fontScheme name="Custom 170">
      <a:majorFont>
        <a:latin typeface="Bembo"/>
        <a:ea typeface=""/>
        <a:cs typeface=""/>
      </a:majorFont>
      <a:minorFont>
        <a:latin typeface="Bemb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rchiveVTI" id="{514BDC9F-20AC-40CA-9FE7-B30987BCD2D4}" vid="{D8FA1533-D953-46ED-B2C7-B32AF1BED7A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3967</TotalTime>
  <Words>182</Words>
  <Application>Microsoft Office PowerPoint</Application>
  <PresentationFormat>Widescreen</PresentationFormat>
  <Paragraphs>35</Paragraphs>
  <Slides>6</Slides>
  <Notes>2</Notes>
  <HiddenSlides>0</HiddenSlides>
  <MMClips>6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Aparajita</vt:lpstr>
      <vt:lpstr>Arial</vt:lpstr>
      <vt:lpstr>Bembo</vt:lpstr>
      <vt:lpstr>Calibri</vt:lpstr>
      <vt:lpstr>ArchiveVTI</vt:lpstr>
      <vt:lpstr>PowerPoint Presentation</vt:lpstr>
      <vt:lpstr>PowerPoint Presentation</vt:lpstr>
      <vt:lpstr>PowerPoint Presentation</vt:lpstr>
      <vt:lpstr>PowerPoint Presentation</vt:lpstr>
      <vt:lpstr>Mapping Exercise</vt:lpstr>
      <vt:lpstr>PowerPoint Presentation</vt:lpstr>
    </vt:vector>
  </TitlesOfParts>
  <Company>University of Birmingham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IDD Curriculum Mapping</dc:title>
  <dc:creator>Danielle Hinton (Higher Education Futures Institute (HEFi))</dc:creator>
  <cp:lastModifiedBy>Danielle Hinton (Higher Education Futures Institute (HEFi))</cp:lastModifiedBy>
  <cp:revision>33</cp:revision>
  <dcterms:created xsi:type="dcterms:W3CDTF">2022-05-10T08:13:03Z</dcterms:created>
  <dcterms:modified xsi:type="dcterms:W3CDTF">2022-07-12T08:28:12Z</dcterms:modified>
</cp:coreProperties>
</file>