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1227" r:id="rId2"/>
    <p:sldId id="1273" r:id="rId3"/>
    <p:sldId id="1277" r:id="rId4"/>
    <p:sldId id="1272" r:id="rId5"/>
    <p:sldId id="1278" r:id="rId6"/>
    <p:sldId id="1274" r:id="rId7"/>
    <p:sldId id="1276" r:id="rId8"/>
    <p:sldId id="12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13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D1B454-56D3-4E7F-BB5B-E95D6CF6045E}" v="62" dt="2022-06-15T09:33:13.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481" autoAdjust="0"/>
  </p:normalViewPr>
  <p:slideViewPr>
    <p:cSldViewPr snapToGrid="0">
      <p:cViewPr varScale="1">
        <p:scale>
          <a:sx n="52" d="100"/>
          <a:sy n="52" d="100"/>
        </p:scale>
        <p:origin x="78" y="216"/>
      </p:cViewPr>
      <p:guideLst/>
    </p:cSldViewPr>
  </p:slideViewPr>
  <p:outlineViewPr>
    <p:cViewPr>
      <p:scale>
        <a:sx n="33" d="100"/>
        <a:sy n="33" d="100"/>
      </p:scale>
      <p:origin x="0" y="-22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ngmead, Kiri" userId="5d8636b3-d4e3-43f3-aa8c-cbf3f839ec39" providerId="ADAL" clId="{84D1B454-56D3-4E7F-BB5B-E95D6CF6045E}"/>
    <pc:docChg chg="custSel addSld modSld">
      <pc:chgData name="Langmead, Kiri" userId="5d8636b3-d4e3-43f3-aa8c-cbf3f839ec39" providerId="ADAL" clId="{84D1B454-56D3-4E7F-BB5B-E95D6CF6045E}" dt="2022-06-15T09:33:13.249" v="1014" actId="20577"/>
      <pc:docMkLst>
        <pc:docMk/>
      </pc:docMkLst>
      <pc:sldChg chg="modSp mod modNotesTx">
        <pc:chgData name="Langmead, Kiri" userId="5d8636b3-d4e3-43f3-aa8c-cbf3f839ec39" providerId="ADAL" clId="{84D1B454-56D3-4E7F-BB5B-E95D6CF6045E}" dt="2022-06-15T09:31:27.967" v="959" actId="33553"/>
        <pc:sldMkLst>
          <pc:docMk/>
          <pc:sldMk cId="935621472" sldId="1227"/>
        </pc:sldMkLst>
        <pc:spChg chg="mod">
          <ac:chgData name="Langmead, Kiri" userId="5d8636b3-d4e3-43f3-aa8c-cbf3f839ec39" providerId="ADAL" clId="{84D1B454-56D3-4E7F-BB5B-E95D6CF6045E}" dt="2022-06-15T09:31:27.967" v="959" actId="33553"/>
          <ac:spMkLst>
            <pc:docMk/>
            <pc:sldMk cId="935621472" sldId="1227"/>
            <ac:spMk id="2" creationId="{210C0032-2BD0-4712-8F79-D87F5DFD4415}"/>
          </ac:spMkLst>
        </pc:spChg>
      </pc:sldChg>
      <pc:sldChg chg="delSp modSp mod">
        <pc:chgData name="Langmead, Kiri" userId="5d8636b3-d4e3-43f3-aa8c-cbf3f839ec39" providerId="ADAL" clId="{84D1B454-56D3-4E7F-BB5B-E95D6CF6045E}" dt="2022-06-15T09:30:55.538" v="955" actId="478"/>
        <pc:sldMkLst>
          <pc:docMk/>
          <pc:sldMk cId="2887341772" sldId="1272"/>
        </pc:sldMkLst>
        <pc:spChg chg="mod">
          <ac:chgData name="Langmead, Kiri" userId="5d8636b3-d4e3-43f3-aa8c-cbf3f839ec39" providerId="ADAL" clId="{84D1B454-56D3-4E7F-BB5B-E95D6CF6045E}" dt="2022-06-15T08:53:26.871" v="8" actId="20577"/>
          <ac:spMkLst>
            <pc:docMk/>
            <pc:sldMk cId="2887341772" sldId="1272"/>
            <ac:spMk id="4" creationId="{9F2BDA68-250E-4117-B46E-E39E83FCE279}"/>
          </ac:spMkLst>
        </pc:spChg>
        <pc:spChg chg="del">
          <ac:chgData name="Langmead, Kiri" userId="5d8636b3-d4e3-43f3-aa8c-cbf3f839ec39" providerId="ADAL" clId="{84D1B454-56D3-4E7F-BB5B-E95D6CF6045E}" dt="2022-06-15T09:30:55.538" v="955" actId="478"/>
          <ac:spMkLst>
            <pc:docMk/>
            <pc:sldMk cId="2887341772" sldId="1272"/>
            <ac:spMk id="9" creationId="{522CCC38-7F85-4244-9BAB-3C2736EAD381}"/>
          </ac:spMkLst>
        </pc:spChg>
      </pc:sldChg>
      <pc:sldChg chg="delSp">
        <pc:chgData name="Langmead, Kiri" userId="5d8636b3-d4e3-43f3-aa8c-cbf3f839ec39" providerId="ADAL" clId="{84D1B454-56D3-4E7F-BB5B-E95D6CF6045E}" dt="2022-06-15T09:30:47.197" v="952" actId="478"/>
        <pc:sldMkLst>
          <pc:docMk/>
          <pc:sldMk cId="1471046943" sldId="1273"/>
        </pc:sldMkLst>
        <pc:spChg chg="del">
          <ac:chgData name="Langmead, Kiri" userId="5d8636b3-d4e3-43f3-aa8c-cbf3f839ec39" providerId="ADAL" clId="{84D1B454-56D3-4E7F-BB5B-E95D6CF6045E}" dt="2022-06-15T09:30:47.197" v="952" actId="478"/>
          <ac:spMkLst>
            <pc:docMk/>
            <pc:sldMk cId="1471046943" sldId="1273"/>
            <ac:spMk id="9" creationId="{522CCC38-7F85-4244-9BAB-3C2736EAD381}"/>
          </ac:spMkLst>
        </pc:spChg>
      </pc:sldChg>
      <pc:sldChg chg="delSp modSp">
        <pc:chgData name="Langmead, Kiri" userId="5d8636b3-d4e3-43f3-aa8c-cbf3f839ec39" providerId="ADAL" clId="{84D1B454-56D3-4E7F-BB5B-E95D6CF6045E}" dt="2022-06-15T09:33:06.411" v="1005" actId="20577"/>
        <pc:sldMkLst>
          <pc:docMk/>
          <pc:sldMk cId="3500994771" sldId="1274"/>
        </pc:sldMkLst>
        <pc:spChg chg="mod">
          <ac:chgData name="Langmead, Kiri" userId="5d8636b3-d4e3-43f3-aa8c-cbf3f839ec39" providerId="ADAL" clId="{84D1B454-56D3-4E7F-BB5B-E95D6CF6045E}" dt="2022-06-15T09:33:06.411" v="1005" actId="20577"/>
          <ac:spMkLst>
            <pc:docMk/>
            <pc:sldMk cId="3500994771" sldId="1274"/>
            <ac:spMk id="2" creationId="{1FA833EA-369E-8847-9314-F3695153CB13}"/>
          </ac:spMkLst>
        </pc:spChg>
        <pc:spChg chg="del">
          <ac:chgData name="Langmead, Kiri" userId="5d8636b3-d4e3-43f3-aa8c-cbf3f839ec39" providerId="ADAL" clId="{84D1B454-56D3-4E7F-BB5B-E95D6CF6045E}" dt="2022-06-15T09:30:59.622" v="956" actId="478"/>
          <ac:spMkLst>
            <pc:docMk/>
            <pc:sldMk cId="3500994771" sldId="1274"/>
            <ac:spMk id="9" creationId="{522CCC38-7F85-4244-9BAB-3C2736EAD381}"/>
          </ac:spMkLst>
        </pc:spChg>
      </pc:sldChg>
      <pc:sldChg chg="delSp modSp mod">
        <pc:chgData name="Langmead, Kiri" userId="5d8636b3-d4e3-43f3-aa8c-cbf3f839ec39" providerId="ADAL" clId="{84D1B454-56D3-4E7F-BB5B-E95D6CF6045E}" dt="2022-06-15T09:31:04.373" v="958" actId="478"/>
        <pc:sldMkLst>
          <pc:docMk/>
          <pc:sldMk cId="2930373799" sldId="1275"/>
        </pc:sldMkLst>
        <pc:spChg chg="mod">
          <ac:chgData name="Langmead, Kiri" userId="5d8636b3-d4e3-43f3-aa8c-cbf3f839ec39" providerId="ADAL" clId="{84D1B454-56D3-4E7F-BB5B-E95D6CF6045E}" dt="2022-06-15T09:05:20.848" v="709" actId="20577"/>
          <ac:spMkLst>
            <pc:docMk/>
            <pc:sldMk cId="2930373799" sldId="1275"/>
            <ac:spMk id="2" creationId="{1FA833EA-369E-8847-9314-F3695153CB13}"/>
          </ac:spMkLst>
        </pc:spChg>
        <pc:spChg chg="mod">
          <ac:chgData name="Langmead, Kiri" userId="5d8636b3-d4e3-43f3-aa8c-cbf3f839ec39" providerId="ADAL" clId="{84D1B454-56D3-4E7F-BB5B-E95D6CF6045E}" dt="2022-06-15T09:05:06.297" v="676" actId="20577"/>
          <ac:spMkLst>
            <pc:docMk/>
            <pc:sldMk cId="2930373799" sldId="1275"/>
            <ac:spMk id="4" creationId="{9F2BDA68-250E-4117-B46E-E39E83FCE279}"/>
          </ac:spMkLst>
        </pc:spChg>
        <pc:spChg chg="del">
          <ac:chgData name="Langmead, Kiri" userId="5d8636b3-d4e3-43f3-aa8c-cbf3f839ec39" providerId="ADAL" clId="{84D1B454-56D3-4E7F-BB5B-E95D6CF6045E}" dt="2022-06-15T09:31:04.373" v="958" actId="478"/>
          <ac:spMkLst>
            <pc:docMk/>
            <pc:sldMk cId="2930373799" sldId="1275"/>
            <ac:spMk id="9" creationId="{522CCC38-7F85-4244-9BAB-3C2736EAD381}"/>
          </ac:spMkLst>
        </pc:spChg>
      </pc:sldChg>
      <pc:sldChg chg="delSp modSp">
        <pc:chgData name="Langmead, Kiri" userId="5d8636b3-d4e3-43f3-aa8c-cbf3f839ec39" providerId="ADAL" clId="{84D1B454-56D3-4E7F-BB5B-E95D6CF6045E}" dt="2022-06-15T09:33:13.249" v="1014" actId="20577"/>
        <pc:sldMkLst>
          <pc:docMk/>
          <pc:sldMk cId="3172563033" sldId="1276"/>
        </pc:sldMkLst>
        <pc:spChg chg="mod">
          <ac:chgData name="Langmead, Kiri" userId="5d8636b3-d4e3-43f3-aa8c-cbf3f839ec39" providerId="ADAL" clId="{84D1B454-56D3-4E7F-BB5B-E95D6CF6045E}" dt="2022-06-15T09:33:13.249" v="1014" actId="20577"/>
          <ac:spMkLst>
            <pc:docMk/>
            <pc:sldMk cId="3172563033" sldId="1276"/>
            <ac:spMk id="2" creationId="{1FA833EA-369E-8847-9314-F3695153CB13}"/>
          </ac:spMkLst>
        </pc:spChg>
        <pc:spChg chg="del">
          <ac:chgData name="Langmead, Kiri" userId="5d8636b3-d4e3-43f3-aa8c-cbf3f839ec39" providerId="ADAL" clId="{84D1B454-56D3-4E7F-BB5B-E95D6CF6045E}" dt="2022-06-15T09:31:02.143" v="957" actId="478"/>
          <ac:spMkLst>
            <pc:docMk/>
            <pc:sldMk cId="3172563033" sldId="1276"/>
            <ac:spMk id="9" creationId="{522CCC38-7F85-4244-9BAB-3C2736EAD381}"/>
          </ac:spMkLst>
        </pc:spChg>
      </pc:sldChg>
      <pc:sldChg chg="delSp">
        <pc:chgData name="Langmead, Kiri" userId="5d8636b3-d4e3-43f3-aa8c-cbf3f839ec39" providerId="ADAL" clId="{84D1B454-56D3-4E7F-BB5B-E95D6CF6045E}" dt="2022-06-15T09:30:51.207" v="953" actId="478"/>
        <pc:sldMkLst>
          <pc:docMk/>
          <pc:sldMk cId="2447050870" sldId="1277"/>
        </pc:sldMkLst>
        <pc:spChg chg="del">
          <ac:chgData name="Langmead, Kiri" userId="5d8636b3-d4e3-43f3-aa8c-cbf3f839ec39" providerId="ADAL" clId="{84D1B454-56D3-4E7F-BB5B-E95D6CF6045E}" dt="2022-06-15T09:30:51.207" v="953" actId="478"/>
          <ac:spMkLst>
            <pc:docMk/>
            <pc:sldMk cId="2447050870" sldId="1277"/>
            <ac:spMk id="9" creationId="{522CCC38-7F85-4244-9BAB-3C2736EAD381}"/>
          </ac:spMkLst>
        </pc:spChg>
      </pc:sldChg>
      <pc:sldChg chg="delSp modSp add mod">
        <pc:chgData name="Langmead, Kiri" userId="5d8636b3-d4e3-43f3-aa8c-cbf3f839ec39" providerId="ADAL" clId="{84D1B454-56D3-4E7F-BB5B-E95D6CF6045E}" dt="2022-06-15T09:32:33.042" v="996" actId="1035"/>
        <pc:sldMkLst>
          <pc:docMk/>
          <pc:sldMk cId="3148000251" sldId="1278"/>
        </pc:sldMkLst>
        <pc:spChg chg="mod">
          <ac:chgData name="Langmead, Kiri" userId="5d8636b3-d4e3-43f3-aa8c-cbf3f839ec39" providerId="ADAL" clId="{84D1B454-56D3-4E7F-BB5B-E95D6CF6045E}" dt="2022-06-15T09:31:50.902" v="972" actId="20577"/>
          <ac:spMkLst>
            <pc:docMk/>
            <pc:sldMk cId="3148000251" sldId="1278"/>
            <ac:spMk id="2" creationId="{1FA833EA-369E-8847-9314-F3695153CB13}"/>
          </ac:spMkLst>
        </pc:spChg>
        <pc:spChg chg="mod">
          <ac:chgData name="Langmead, Kiri" userId="5d8636b3-d4e3-43f3-aa8c-cbf3f839ec39" providerId="ADAL" clId="{84D1B454-56D3-4E7F-BB5B-E95D6CF6045E}" dt="2022-06-15T09:32:33.042" v="996" actId="1035"/>
          <ac:spMkLst>
            <pc:docMk/>
            <pc:sldMk cId="3148000251" sldId="1278"/>
            <ac:spMk id="4" creationId="{9F2BDA68-250E-4117-B46E-E39E83FCE279}"/>
          </ac:spMkLst>
        </pc:spChg>
        <pc:spChg chg="del">
          <ac:chgData name="Langmead, Kiri" userId="5d8636b3-d4e3-43f3-aa8c-cbf3f839ec39" providerId="ADAL" clId="{84D1B454-56D3-4E7F-BB5B-E95D6CF6045E}" dt="2022-06-15T09:30:53.061" v="954" actId="478"/>
          <ac:spMkLst>
            <pc:docMk/>
            <pc:sldMk cId="3148000251" sldId="1278"/>
            <ac:spMk id="9" creationId="{522CCC38-7F85-4244-9BAB-3C2736EAD381}"/>
          </ac:spMkLst>
        </pc:spChg>
        <pc:picChg chg="del">
          <ac:chgData name="Langmead, Kiri" userId="5d8636b3-d4e3-43f3-aa8c-cbf3f839ec39" providerId="ADAL" clId="{84D1B454-56D3-4E7F-BB5B-E95D6CF6045E}" dt="2022-06-15T09:31:57.503" v="973" actId="478"/>
          <ac:picMkLst>
            <pc:docMk/>
            <pc:sldMk cId="3148000251" sldId="1278"/>
            <ac:picMk id="1026" creationId="{482DD42F-CC98-42B7-A806-4252C3A2952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074A23-5687-4154-B537-1E6920F97784}" type="datetimeFigureOut">
              <a:rPr lang="en-GB" smtClean="0"/>
              <a:t>15/06/2022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E224A-141C-432F-B0A0-110D6B3FB357}" type="slidenum">
              <a:rPr lang="en-GB" smtClean="0"/>
              <a:t>‹#›</a:t>
            </a:fld>
            <a:endParaRPr lang="en-GB"/>
          </a:p>
        </p:txBody>
      </p:sp>
    </p:spTree>
    <p:extLst>
      <p:ext uri="{BB962C8B-B14F-4D97-AF65-F5344CB8AC3E}">
        <p14:creationId xmlns:p14="http://schemas.microsoft.com/office/powerpoint/2010/main" val="2194827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 aspect outlines the specific issue that you want to explore through your research. You will be developing your aspect using the ‘Area-Focus-Aspect’ model that </a:t>
            </a:r>
            <a:r>
              <a:rPr lang="en-GB"/>
              <a:t>we introduced in week 1.</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1645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668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6824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6177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0659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1901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Verdana" panose="020B0604030504040204" pitchFamily="34" charset="0"/>
              </a:rPr>
              <a:t>Now you have a little bit more of an idea about what a justification might include I want you to have a go at writing a 100-150 word justification for your own research. You are unlikely to be able to write your justification in full in the seminar. Aim to write brief notes on each of the bullet points on the slide.</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786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81E56-081D-DD42-9446-34299EF930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07892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1.emf"/><Relationship Id="rId5" Type="http://schemas.openxmlformats.org/officeDocument/2006/relationships/image" Target="../media/image6.tiff"/><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tiff"/><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D3AE30-351C-D446-ABED-F504DA2F4479}"/>
              </a:ext>
            </a:extLst>
          </p:cNvPr>
          <p:cNvSpPr/>
          <p:nvPr userDrawn="1"/>
        </p:nvSpPr>
        <p:spPr>
          <a:xfrm>
            <a:off x="0" y="0"/>
            <a:ext cx="12192000" cy="5723530"/>
          </a:xfrm>
          <a:prstGeom prst="rect">
            <a:avLst/>
          </a:prstGeom>
          <a:gradFill flip="none" rotWithShape="1">
            <a:gsLst>
              <a:gs pos="0">
                <a:srgbClr val="202D58">
                  <a:lumMod val="100000"/>
                </a:srgbClr>
              </a:gs>
              <a:gs pos="60000">
                <a:srgbClr val="E8005A">
                  <a:shade val="67500"/>
                  <a:satMod val="115000"/>
                </a:srgbClr>
              </a:gs>
              <a:gs pos="100000">
                <a:srgbClr val="EA1B67"/>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859B95B-3268-F04C-8270-86C7B68CF843}"/>
              </a:ext>
            </a:extLst>
          </p:cNvPr>
          <p:cNvPicPr>
            <a:picLocks noChangeAspect="1"/>
          </p:cNvPicPr>
          <p:nvPr userDrawn="1"/>
        </p:nvPicPr>
        <p:blipFill>
          <a:blip r:embed="rId2"/>
          <a:stretch>
            <a:fillRect/>
          </a:stretch>
        </p:blipFill>
        <p:spPr>
          <a:xfrm>
            <a:off x="8938261" y="5723530"/>
            <a:ext cx="3253739" cy="1134470"/>
          </a:xfrm>
          <a:prstGeom prst="rect">
            <a:avLst/>
          </a:prstGeom>
        </p:spPr>
      </p:pic>
      <p:pic>
        <p:nvPicPr>
          <p:cNvPr id="9" name="Picture 8">
            <a:extLst>
              <a:ext uri="{FF2B5EF4-FFF2-40B4-BE49-F238E27FC236}">
                <a16:creationId xmlns:a16="http://schemas.microsoft.com/office/drawing/2014/main" id="{6D6F23B8-8EDA-A748-8FFF-E42FDFD843F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3539" y="5820299"/>
            <a:ext cx="1242016" cy="893231"/>
          </a:xfrm>
          <a:prstGeom prst="rect">
            <a:avLst/>
          </a:prstGeom>
        </p:spPr>
      </p:pic>
      <p:pic>
        <p:nvPicPr>
          <p:cNvPr id="10" name="Picture 9">
            <a:extLst>
              <a:ext uri="{FF2B5EF4-FFF2-40B4-BE49-F238E27FC236}">
                <a16:creationId xmlns:a16="http://schemas.microsoft.com/office/drawing/2014/main" id="{E2759662-3E6F-A44D-B0A1-2DF73D781C2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60120" y="6005091"/>
            <a:ext cx="1968273" cy="664293"/>
          </a:xfrm>
          <a:prstGeom prst="rect">
            <a:avLst/>
          </a:prstGeom>
        </p:spPr>
      </p:pic>
      <p:pic>
        <p:nvPicPr>
          <p:cNvPr id="11" name="Picture 10">
            <a:extLst>
              <a:ext uri="{FF2B5EF4-FFF2-40B4-BE49-F238E27FC236}">
                <a16:creationId xmlns:a16="http://schemas.microsoft.com/office/drawing/2014/main" id="{4B19704C-B5E2-234B-9A09-F2DCC51B4125}"/>
              </a:ext>
            </a:extLst>
          </p:cNvPr>
          <p:cNvPicPr>
            <a:picLocks noChangeAspect="1"/>
          </p:cNvPicPr>
          <p:nvPr userDrawn="1"/>
        </p:nvPicPr>
        <p:blipFill>
          <a:blip r:embed="rId5"/>
          <a:stretch>
            <a:fillRect/>
          </a:stretch>
        </p:blipFill>
        <p:spPr>
          <a:xfrm>
            <a:off x="4412937" y="6072314"/>
            <a:ext cx="4176000" cy="591768"/>
          </a:xfrm>
          <a:prstGeom prst="rect">
            <a:avLst/>
          </a:prstGeom>
        </p:spPr>
      </p:pic>
      <p:pic>
        <p:nvPicPr>
          <p:cNvPr id="12" name="Picture 11">
            <a:extLst>
              <a:ext uri="{FF2B5EF4-FFF2-40B4-BE49-F238E27FC236}">
                <a16:creationId xmlns:a16="http://schemas.microsoft.com/office/drawing/2014/main" id="{FA55AB11-5194-9D4D-A590-00EA53E1949D}"/>
              </a:ext>
            </a:extLst>
          </p:cNvPr>
          <p:cNvPicPr>
            <a:picLocks noChangeAspect="1"/>
          </p:cNvPicPr>
          <p:nvPr userDrawn="1"/>
        </p:nvPicPr>
        <p:blipFill>
          <a:blip r:embed="rId6"/>
          <a:stretch>
            <a:fillRect/>
          </a:stretch>
        </p:blipFill>
        <p:spPr>
          <a:xfrm>
            <a:off x="3377183" y="704356"/>
            <a:ext cx="5561077" cy="2037984"/>
          </a:xfrm>
          <a:prstGeom prst="rect">
            <a:avLst/>
          </a:prstGeom>
        </p:spPr>
      </p:pic>
    </p:spTree>
    <p:extLst>
      <p:ext uri="{BB962C8B-B14F-4D97-AF65-F5344CB8AC3E}">
        <p14:creationId xmlns:p14="http://schemas.microsoft.com/office/powerpoint/2010/main" val="361894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8C3D7-6B58-534F-B5BE-3C70A598EA2A}"/>
              </a:ext>
            </a:extLst>
          </p:cNvPr>
          <p:cNvSpPr>
            <a:spLocks noGrp="1"/>
          </p:cNvSpPr>
          <p:nvPr>
            <p:ph type="title"/>
          </p:nvPr>
        </p:nvSpPr>
        <p:spPr>
          <a:xfrm>
            <a:off x="524256" y="136525"/>
            <a:ext cx="11338560" cy="1070483"/>
          </a:xfrm>
          <a:prstGeom prst="rect">
            <a:avLst/>
          </a:prstGeo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832E1DF-D594-7E42-8EED-DB3A7813724C}"/>
              </a:ext>
            </a:extLst>
          </p:cNvPr>
          <p:cNvSpPr>
            <a:spLocks noGrp="1"/>
          </p:cNvSpPr>
          <p:nvPr>
            <p:ph idx="1"/>
          </p:nvPr>
        </p:nvSpPr>
        <p:spPr>
          <a:xfrm>
            <a:off x="524256" y="1487424"/>
            <a:ext cx="11338560" cy="4640771"/>
          </a:xfrm>
          <a:prstGeom prst="rect">
            <a:avLst/>
          </a:prstGeom>
        </p:spPr>
        <p:txBody>
          <a:bodyPr/>
          <a:lstStyle>
            <a:lvl1pPr>
              <a:defRPr sz="3200">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0FD78E5-4F49-A748-8121-3490477848E5}"/>
              </a:ext>
            </a:extLst>
          </p:cNvPr>
          <p:cNvSpPr>
            <a:spLocks noGrp="1"/>
          </p:cNvSpPr>
          <p:nvPr>
            <p:ph type="dt" sz="half" idx="10"/>
          </p:nvPr>
        </p:nvSpPr>
        <p:spPr>
          <a:xfrm>
            <a:off x="838200" y="6356350"/>
            <a:ext cx="2743200" cy="365125"/>
          </a:xfrm>
          <a:prstGeom prst="rect">
            <a:avLst/>
          </a:prstGeom>
        </p:spPr>
        <p:txBody>
          <a:bodyPr/>
          <a:lstStyle/>
          <a:p>
            <a:fld id="{EF6119B6-9923-0B4C-86EA-F5E54D184E30}" type="datetimeFigureOut">
              <a:rPr lang="en-US" smtClean="0"/>
              <a:t>6/15/2022</a:t>
            </a:fld>
            <a:endParaRPr lang="en-US"/>
          </a:p>
        </p:txBody>
      </p:sp>
      <p:sp>
        <p:nvSpPr>
          <p:cNvPr id="5" name="Footer Placeholder 4">
            <a:extLst>
              <a:ext uri="{FF2B5EF4-FFF2-40B4-BE49-F238E27FC236}">
                <a16:creationId xmlns:a16="http://schemas.microsoft.com/office/drawing/2014/main" id="{D193CAFB-31A2-9843-A817-93E6C0D7663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62F430F-4C61-0D49-8752-53BD487D17EA}"/>
              </a:ext>
            </a:extLst>
          </p:cNvPr>
          <p:cNvSpPr>
            <a:spLocks noGrp="1"/>
          </p:cNvSpPr>
          <p:nvPr>
            <p:ph type="sldNum" sz="quarter" idx="12"/>
          </p:nvPr>
        </p:nvSpPr>
        <p:spPr>
          <a:xfrm>
            <a:off x="8610600" y="6356350"/>
            <a:ext cx="2743200" cy="365125"/>
          </a:xfrm>
          <a:prstGeom prst="rect">
            <a:avLst/>
          </a:prstGeom>
        </p:spPr>
        <p:txBody>
          <a:bodyPr/>
          <a:lstStyle/>
          <a:p>
            <a:fld id="{08EB556A-7085-4744-9B15-520D39DDF215}" type="slidenum">
              <a:rPr lang="en-US" smtClean="0"/>
              <a:t>‹#›</a:t>
            </a:fld>
            <a:endParaRPr lang="en-US"/>
          </a:p>
        </p:txBody>
      </p:sp>
    </p:spTree>
    <p:extLst>
      <p:ext uri="{BB962C8B-B14F-4D97-AF65-F5344CB8AC3E}">
        <p14:creationId xmlns:p14="http://schemas.microsoft.com/office/powerpoint/2010/main" val="2880359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D3AE30-351C-D446-ABED-F504DA2F4479}"/>
              </a:ext>
            </a:extLst>
          </p:cNvPr>
          <p:cNvSpPr/>
          <p:nvPr userDrawn="1"/>
        </p:nvSpPr>
        <p:spPr>
          <a:xfrm>
            <a:off x="0" y="0"/>
            <a:ext cx="12192000" cy="5723530"/>
          </a:xfrm>
          <a:prstGeom prst="rect">
            <a:avLst/>
          </a:prstGeom>
          <a:gradFill flip="none" rotWithShape="1">
            <a:gsLst>
              <a:gs pos="0">
                <a:srgbClr val="202D58">
                  <a:lumMod val="100000"/>
                </a:srgbClr>
              </a:gs>
              <a:gs pos="60000">
                <a:srgbClr val="E8005A">
                  <a:shade val="67500"/>
                  <a:satMod val="115000"/>
                </a:srgbClr>
              </a:gs>
              <a:gs pos="100000">
                <a:srgbClr val="EA1B67"/>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859B95B-3268-F04C-8270-86C7B68CF843}"/>
              </a:ext>
            </a:extLst>
          </p:cNvPr>
          <p:cNvPicPr>
            <a:picLocks noChangeAspect="1"/>
          </p:cNvPicPr>
          <p:nvPr userDrawn="1"/>
        </p:nvPicPr>
        <p:blipFill>
          <a:blip r:embed="rId2"/>
          <a:stretch>
            <a:fillRect/>
          </a:stretch>
        </p:blipFill>
        <p:spPr>
          <a:xfrm>
            <a:off x="8938261" y="5723530"/>
            <a:ext cx="3253739" cy="1134470"/>
          </a:xfrm>
          <a:prstGeom prst="rect">
            <a:avLst/>
          </a:prstGeom>
        </p:spPr>
      </p:pic>
      <p:pic>
        <p:nvPicPr>
          <p:cNvPr id="9" name="Picture 8">
            <a:extLst>
              <a:ext uri="{FF2B5EF4-FFF2-40B4-BE49-F238E27FC236}">
                <a16:creationId xmlns:a16="http://schemas.microsoft.com/office/drawing/2014/main" id="{6D6F23B8-8EDA-A748-8FFF-E42FDFD843F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3539" y="5820299"/>
            <a:ext cx="1242016" cy="893231"/>
          </a:xfrm>
          <a:prstGeom prst="rect">
            <a:avLst/>
          </a:prstGeom>
        </p:spPr>
      </p:pic>
      <p:pic>
        <p:nvPicPr>
          <p:cNvPr id="10" name="Picture 9">
            <a:extLst>
              <a:ext uri="{FF2B5EF4-FFF2-40B4-BE49-F238E27FC236}">
                <a16:creationId xmlns:a16="http://schemas.microsoft.com/office/drawing/2014/main" id="{E2759662-3E6F-A44D-B0A1-2DF73D781C2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60120" y="6005091"/>
            <a:ext cx="1968273" cy="664293"/>
          </a:xfrm>
          <a:prstGeom prst="rect">
            <a:avLst/>
          </a:prstGeom>
        </p:spPr>
      </p:pic>
      <p:pic>
        <p:nvPicPr>
          <p:cNvPr id="11" name="Picture 10">
            <a:extLst>
              <a:ext uri="{FF2B5EF4-FFF2-40B4-BE49-F238E27FC236}">
                <a16:creationId xmlns:a16="http://schemas.microsoft.com/office/drawing/2014/main" id="{4B19704C-B5E2-234B-9A09-F2DCC51B4125}"/>
              </a:ext>
            </a:extLst>
          </p:cNvPr>
          <p:cNvPicPr>
            <a:picLocks noChangeAspect="1"/>
          </p:cNvPicPr>
          <p:nvPr userDrawn="1"/>
        </p:nvPicPr>
        <p:blipFill>
          <a:blip r:embed="rId5"/>
          <a:stretch>
            <a:fillRect/>
          </a:stretch>
        </p:blipFill>
        <p:spPr>
          <a:xfrm>
            <a:off x="4412937" y="6072314"/>
            <a:ext cx="4176000" cy="591768"/>
          </a:xfrm>
          <a:prstGeom prst="rect">
            <a:avLst/>
          </a:prstGeom>
        </p:spPr>
      </p:pic>
    </p:spTree>
    <p:extLst>
      <p:ext uri="{BB962C8B-B14F-4D97-AF65-F5344CB8AC3E}">
        <p14:creationId xmlns:p14="http://schemas.microsoft.com/office/powerpoint/2010/main" val="1161827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6727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744778-1048-5645-B6CD-CDE38C987D9C}"/>
              </a:ext>
            </a:extLst>
          </p:cNvPr>
          <p:cNvSpPr>
            <a:spLocks noGrp="1"/>
          </p:cNvSpPr>
          <p:nvPr>
            <p:ph type="body" idx="1"/>
          </p:nvPr>
        </p:nvSpPr>
        <p:spPr>
          <a:xfrm>
            <a:off x="526994" y="1402080"/>
            <a:ext cx="11250478" cy="4665155"/>
          </a:xfrm>
          <a:prstGeom prst="rect">
            <a:avLst/>
          </a:prstGeom>
        </p:spPr>
        <p:txBody>
          <a:bodyPr vert="horz" lIns="91440" tIns="45720" rIns="91440" bIns="45720" rtlCol="0">
            <a:normAutofit/>
          </a:bodyPr>
          <a:lstStyle/>
          <a:p>
            <a:pPr>
              <a:lnSpc>
                <a:spcPct val="150000"/>
              </a:lnSpc>
            </a:pPr>
            <a:r>
              <a:rPr lang="en-US" dirty="0">
                <a:latin typeface="Arial" panose="020B0604020202020204" pitchFamily="34" charset="0"/>
                <a:cs typeface="Arial" panose="020B0604020202020204" pitchFamily="34" charset="0"/>
              </a:rPr>
              <a:t>Body copy</a:t>
            </a:r>
          </a:p>
          <a:p>
            <a:pPr marL="285750" indent="-285750">
              <a:lnSpc>
                <a:spcPct val="150000"/>
              </a:lnSpc>
              <a:buFont typeface="Wingdings" pitchFamily="2" charset="2"/>
              <a:buChar char="§"/>
            </a:pPr>
            <a:r>
              <a:rPr lang="en-US" dirty="0">
                <a:solidFill>
                  <a:srgbClr val="E8005A"/>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Bullet one</a:t>
            </a:r>
          </a:p>
          <a:p>
            <a:pPr marL="285750" indent="-285750">
              <a:lnSpc>
                <a:spcPct val="150000"/>
              </a:lnSpc>
              <a:buFont typeface="Wingdings" pitchFamily="2" charset="2"/>
              <a:buChar char="§"/>
            </a:pPr>
            <a:r>
              <a:rPr lang="en-US" dirty="0">
                <a:solidFill>
                  <a:srgbClr val="E8005A"/>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Bullet two</a:t>
            </a:r>
          </a:p>
          <a:p>
            <a:pPr marL="285750" indent="-285750">
              <a:lnSpc>
                <a:spcPct val="150000"/>
              </a:lnSpc>
              <a:buFont typeface="Wingdings" pitchFamily="2" charset="2"/>
              <a:buChar char="§"/>
            </a:pPr>
            <a:r>
              <a:rPr lang="en-US" dirty="0">
                <a:solidFill>
                  <a:srgbClr val="E8005A"/>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Bullet three</a:t>
            </a:r>
          </a:p>
          <a:p>
            <a:pPr marL="742950" lvl="1" indent="-285750">
              <a:lnSpc>
                <a:spcPct val="150000"/>
              </a:lnSpc>
              <a:buFont typeface="System Font Regular"/>
              <a:buChar char="-"/>
            </a:pPr>
            <a:r>
              <a:rPr lang="en-US" dirty="0">
                <a:latin typeface="Arial" panose="020B0604020202020204" pitchFamily="34" charset="0"/>
                <a:cs typeface="Arial" panose="020B0604020202020204" pitchFamily="34" charset="0"/>
              </a:rPr>
              <a:t>Sub bullet</a:t>
            </a:r>
          </a:p>
          <a:p>
            <a:pPr marL="285750" indent="-285750">
              <a:buFont typeface="Wingdings" pitchFamily="2" charset="2"/>
              <a:buChar char="§"/>
            </a:pP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10" name="Content Placeholder 2">
            <a:extLst>
              <a:ext uri="{FF2B5EF4-FFF2-40B4-BE49-F238E27FC236}">
                <a16:creationId xmlns:a16="http://schemas.microsoft.com/office/drawing/2014/main" id="{39E26524-F0B8-6548-A13E-6B09E7B49C97}"/>
              </a:ext>
            </a:extLst>
          </p:cNvPr>
          <p:cNvSpPr txBox="1">
            <a:spLocks/>
          </p:cNvSpPr>
          <p:nvPr userDrawn="1"/>
        </p:nvSpPr>
        <p:spPr>
          <a:xfrm>
            <a:off x="609600" y="1210492"/>
            <a:ext cx="10744200" cy="4267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b="1">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itle Placeholder 12">
            <a:extLst>
              <a:ext uri="{FF2B5EF4-FFF2-40B4-BE49-F238E27FC236}">
                <a16:creationId xmlns:a16="http://schemas.microsoft.com/office/drawing/2014/main" id="{A7DEE231-D999-0145-818F-17705192EBD1}"/>
              </a:ext>
            </a:extLst>
          </p:cNvPr>
          <p:cNvSpPr>
            <a:spLocks noGrp="1"/>
          </p:cNvSpPr>
          <p:nvPr>
            <p:ph type="title"/>
          </p:nvPr>
        </p:nvSpPr>
        <p:spPr>
          <a:xfrm>
            <a:off x="526994" y="173351"/>
            <a:ext cx="11250478" cy="103714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Rectangle 7">
            <a:extLst>
              <a:ext uri="{FF2B5EF4-FFF2-40B4-BE49-F238E27FC236}">
                <a16:creationId xmlns:a16="http://schemas.microsoft.com/office/drawing/2014/main" id="{D95BC749-54A3-3441-83F0-E8165C3E9672}"/>
              </a:ext>
            </a:extLst>
          </p:cNvPr>
          <p:cNvSpPr/>
          <p:nvPr userDrawn="1"/>
        </p:nvSpPr>
        <p:spPr>
          <a:xfrm>
            <a:off x="0" y="6200863"/>
            <a:ext cx="12192000" cy="657138"/>
          </a:xfrm>
          <a:prstGeom prst="rect">
            <a:avLst/>
          </a:prstGeom>
          <a:gradFill flip="none" rotWithShape="1">
            <a:gsLst>
              <a:gs pos="8000">
                <a:schemeClr val="bg1"/>
              </a:gs>
              <a:gs pos="45000">
                <a:srgbClr val="E8005A">
                  <a:shade val="67500"/>
                  <a:satMod val="115000"/>
                </a:srgbClr>
              </a:gs>
              <a:gs pos="99000">
                <a:srgbClr val="EA1B67"/>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1474297-1DBD-4C43-8C0C-C7111C619056}"/>
              </a:ext>
            </a:extLst>
          </p:cNvPr>
          <p:cNvPicPr>
            <a:picLocks noChangeAspect="1"/>
          </p:cNvPicPr>
          <p:nvPr userDrawn="1"/>
        </p:nvPicPr>
        <p:blipFill>
          <a:blip r:embed="rId6"/>
          <a:stretch>
            <a:fillRect/>
          </a:stretch>
        </p:blipFill>
        <p:spPr>
          <a:xfrm>
            <a:off x="10610808" y="6247393"/>
            <a:ext cx="1531168" cy="561132"/>
          </a:xfrm>
          <a:prstGeom prst="rect">
            <a:avLst/>
          </a:prstGeom>
        </p:spPr>
      </p:pic>
      <p:pic>
        <p:nvPicPr>
          <p:cNvPr id="4" name="Picture 3">
            <a:extLst>
              <a:ext uri="{FF2B5EF4-FFF2-40B4-BE49-F238E27FC236}">
                <a16:creationId xmlns:a16="http://schemas.microsoft.com/office/drawing/2014/main" id="{A275B495-64D4-254E-B3A5-BB65F5BF1060}"/>
              </a:ext>
            </a:extLst>
          </p:cNvPr>
          <p:cNvPicPr>
            <a:picLocks noChangeAspect="1"/>
          </p:cNvPicPr>
          <p:nvPr userDrawn="1"/>
        </p:nvPicPr>
        <p:blipFill rotWithShape="1">
          <a:blip r:embed="rId7"/>
          <a:srcRect l="27717" t="21902" r="27717" b="24294"/>
          <a:stretch/>
        </p:blipFill>
        <p:spPr>
          <a:xfrm>
            <a:off x="62216" y="6272482"/>
            <a:ext cx="464778" cy="561133"/>
          </a:xfrm>
          <a:prstGeom prst="rect">
            <a:avLst/>
          </a:prstGeom>
          <a:solidFill>
            <a:srgbClr val="EA1B67"/>
          </a:solidFill>
        </p:spPr>
      </p:pic>
    </p:spTree>
    <p:extLst>
      <p:ext uri="{BB962C8B-B14F-4D97-AF65-F5344CB8AC3E}">
        <p14:creationId xmlns:p14="http://schemas.microsoft.com/office/powerpoint/2010/main" val="2726925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marL="0" marR="0" indent="0" algn="ctr" defTabSz="914400" rtl="0" eaLnBrk="1" fontAlgn="auto" latinLnBrk="0" hangingPunct="1">
        <a:lnSpc>
          <a:spcPct val="90000"/>
        </a:lnSpc>
        <a:spcBef>
          <a:spcPct val="0"/>
        </a:spcBef>
        <a:spcAft>
          <a:spcPts val="0"/>
        </a:spcAft>
        <a:buClrTx/>
        <a:buSzTx/>
        <a:buFontTx/>
        <a:buNone/>
        <a:tabLst/>
        <a:defRPr sz="3600" kern="1200">
          <a:solidFill>
            <a:srgbClr val="3D5687"/>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rgbClr val="3D568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D5687"/>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tudy.sagepub.com/oleary3e/student-resources/videos/coming-up-with-a-research-ques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jamboard.google.com/d/1BYfY8GoXwI3d-S4Z9SgcjlFGXEWrwqbsKLelLChvdkg/view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C0032-2BD0-4712-8F79-D87F5DFD4415}"/>
              </a:ext>
            </a:extLst>
          </p:cNvPr>
          <p:cNvSpPr txBox="1">
            <a:spLocks noGrp="1"/>
          </p:cNvSpPr>
          <p:nvPr>
            <p:ph type="title" idx="4294967295"/>
          </p:nvPr>
        </p:nvSpPr>
        <p:spPr>
          <a:xfrm>
            <a:off x="1581150" y="3429000"/>
            <a:ext cx="8871145" cy="164230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Developing and justifying your aspect</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35621472"/>
      </p:ext>
    </p:extLst>
  </p:cSld>
  <p:clrMapOvr>
    <a:masterClrMapping/>
  </p:clrMapOvr>
  <mc:AlternateContent xmlns:mc="http://schemas.openxmlformats.org/markup-compatibility/2006" xmlns:p14="http://schemas.microsoft.com/office/powerpoint/2010/main">
    <mc:Choice Requires="p14">
      <p:transition spd="slow" p14:dur="2000" advTm="5392"/>
    </mc:Choice>
    <mc:Fallback xmlns="">
      <p:transition spd="slow" advTm="539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p:txBody>
          <a:bodyPr/>
          <a:lstStyle/>
          <a:p>
            <a:r>
              <a:rPr lang="en-GB" b="1" dirty="0"/>
              <a:t>By the end of the seminar you will…</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524256" y="1207008"/>
            <a:ext cx="11338560" cy="4679442"/>
          </a:xfrm>
        </p:spPr>
        <p:txBody>
          <a:bodyPr>
            <a:normAutofit fontScale="92500" lnSpcReduction="10000"/>
          </a:bodyPr>
          <a:lstStyle/>
          <a:p>
            <a:pPr marL="457200" indent="-457200">
              <a:lnSpc>
                <a:spcPct val="150000"/>
              </a:lnSpc>
              <a:spcBef>
                <a:spcPts val="0"/>
              </a:spcBef>
              <a:buFont typeface="Arial" panose="020B0604020202020204" pitchFamily="34" charset="0"/>
              <a:buChar char="•"/>
            </a:pPr>
            <a:r>
              <a:rPr lang="en-GB" dirty="0"/>
              <a:t>Have noted down some hints and tips on developing you’re Research Question.</a:t>
            </a:r>
          </a:p>
          <a:p>
            <a:pPr marL="457200" indent="-457200">
              <a:lnSpc>
                <a:spcPct val="150000"/>
              </a:lnSpc>
              <a:spcBef>
                <a:spcPts val="0"/>
              </a:spcBef>
              <a:buFont typeface="Arial" panose="020B0604020202020204" pitchFamily="34" charset="0"/>
              <a:buChar char="•"/>
            </a:pPr>
            <a:r>
              <a:rPr lang="en-GB" dirty="0"/>
              <a:t>Have produced a 140 character tweet of your focus or aspect and received feedback on this from a fellow student</a:t>
            </a:r>
          </a:p>
          <a:p>
            <a:pPr marL="457200" indent="-457200">
              <a:lnSpc>
                <a:spcPct val="150000"/>
              </a:lnSpc>
              <a:spcBef>
                <a:spcPts val="0"/>
              </a:spcBef>
              <a:buFont typeface="Arial" panose="020B0604020202020204" pitchFamily="34" charset="0"/>
              <a:buChar char="•"/>
            </a:pPr>
            <a:r>
              <a:rPr lang="en-GB" dirty="0"/>
              <a:t>Have looked at examples of justifying research and made notes on their own research justification</a:t>
            </a:r>
          </a:p>
        </p:txBody>
      </p:sp>
    </p:spTree>
    <p:extLst>
      <p:ext uri="{BB962C8B-B14F-4D97-AF65-F5344CB8AC3E}">
        <p14:creationId xmlns:p14="http://schemas.microsoft.com/office/powerpoint/2010/main" val="147104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p:txBody>
          <a:bodyPr/>
          <a:lstStyle/>
          <a:p>
            <a:r>
              <a:rPr lang="en-GB" b="1" dirty="0"/>
              <a:t>Coming up with a research question</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524256" y="1621766"/>
            <a:ext cx="11338560" cy="4092964"/>
          </a:xfrm>
        </p:spPr>
        <p:txBody>
          <a:bodyPr>
            <a:normAutofit/>
          </a:bodyPr>
          <a:lstStyle/>
          <a:p>
            <a:pPr>
              <a:lnSpc>
                <a:spcPct val="150000"/>
              </a:lnSpc>
              <a:spcBef>
                <a:spcPts val="0"/>
              </a:spcBef>
            </a:pPr>
            <a:r>
              <a:rPr lang="en-GB" dirty="0"/>
              <a:t>Listen to the video and note down some possible starting points for developing a research question.</a:t>
            </a:r>
          </a:p>
          <a:p>
            <a:pPr>
              <a:lnSpc>
                <a:spcPct val="150000"/>
              </a:lnSpc>
              <a:spcBef>
                <a:spcPts val="0"/>
              </a:spcBef>
            </a:pPr>
            <a:endParaRPr lang="en-GB" dirty="0"/>
          </a:p>
          <a:p>
            <a:pPr>
              <a:lnSpc>
                <a:spcPct val="150000"/>
              </a:lnSpc>
              <a:spcBef>
                <a:spcPts val="0"/>
              </a:spcBef>
            </a:pPr>
            <a:r>
              <a:rPr lang="en-GB" dirty="0">
                <a:hlinkClick r:id="rId3"/>
              </a:rPr>
              <a:t>https://study.sagepub.com/oleary3e/student-resources/videos/coming-up-with-a-research-question</a:t>
            </a:r>
            <a:r>
              <a:rPr lang="en-GB" dirty="0"/>
              <a:t> </a:t>
            </a:r>
          </a:p>
          <a:p>
            <a:endParaRPr lang="en-GB" dirty="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244705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a:xfrm>
            <a:off x="1898142" y="353505"/>
            <a:ext cx="9881616" cy="1070483"/>
          </a:xfrm>
        </p:spPr>
        <p:txBody>
          <a:bodyPr>
            <a:normAutofit/>
          </a:bodyPr>
          <a:lstStyle/>
          <a:p>
            <a:r>
              <a:rPr lang="en-GB" b="1" dirty="0"/>
              <a:t>Activity 1: Tweet your Focus/ Aspect</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329184" y="1679454"/>
            <a:ext cx="11596116" cy="5086471"/>
          </a:xfrm>
        </p:spPr>
        <p:txBody>
          <a:bodyPr>
            <a:normAutofit/>
          </a:bodyPr>
          <a:lstStyle/>
          <a:p>
            <a:pPr>
              <a:lnSpc>
                <a:spcPct val="150000"/>
              </a:lnSpc>
              <a:spcBef>
                <a:spcPts val="0"/>
              </a:spcBef>
            </a:pPr>
            <a:r>
              <a:rPr lang="en-GB" sz="1700" b="1" dirty="0">
                <a:solidFill>
                  <a:srgbClr val="E3135E"/>
                </a:solidFill>
              </a:rPr>
              <a:t>Step 1: Summarise your Aspect in 140 characters</a:t>
            </a:r>
          </a:p>
          <a:p>
            <a:pPr>
              <a:lnSpc>
                <a:spcPct val="150000"/>
              </a:lnSpc>
              <a:spcBef>
                <a:spcPts val="0"/>
              </a:spcBef>
            </a:pPr>
            <a:r>
              <a:rPr lang="en-GB" sz="1700" dirty="0"/>
              <a:t>Imagine that you need to spread the word about your research on Twitter. In order to do this you need to </a:t>
            </a:r>
            <a:r>
              <a:rPr lang="en-GB" sz="1700" b="1" dirty="0"/>
              <a:t>sum up your research idea in no more than 140 characters</a:t>
            </a:r>
            <a:r>
              <a:rPr lang="en-GB" sz="1700" dirty="0"/>
              <a:t>. The summary should capture the essence of your research - it should tell the reader what issue or problem your are concerned with.</a:t>
            </a:r>
          </a:p>
          <a:p>
            <a:pPr marL="457200" indent="-457200">
              <a:lnSpc>
                <a:spcPct val="150000"/>
              </a:lnSpc>
              <a:spcBef>
                <a:spcPts val="0"/>
              </a:spcBef>
              <a:buFont typeface="Arial" panose="020B0604020202020204" pitchFamily="34" charset="0"/>
              <a:buChar char="•"/>
            </a:pPr>
            <a:endParaRPr lang="en-GB" sz="1700" dirty="0"/>
          </a:p>
          <a:p>
            <a:pPr>
              <a:lnSpc>
                <a:spcPct val="150000"/>
              </a:lnSpc>
              <a:spcBef>
                <a:spcPts val="0"/>
              </a:spcBef>
            </a:pPr>
            <a:r>
              <a:rPr lang="en-GB" sz="1700" dirty="0"/>
              <a:t>If you don't have an Aspect yet, summarise your Focus in 140 characters instead. This might help you to narrow your Focus down into an Aspect. </a:t>
            </a:r>
          </a:p>
          <a:p>
            <a:pPr marL="457200" indent="-457200">
              <a:lnSpc>
                <a:spcPct val="150000"/>
              </a:lnSpc>
              <a:spcBef>
                <a:spcPts val="0"/>
              </a:spcBef>
              <a:buFont typeface="Arial" panose="020B0604020202020204" pitchFamily="34" charset="0"/>
              <a:buChar char="•"/>
            </a:pPr>
            <a:endParaRPr lang="en-GB" sz="1700" dirty="0"/>
          </a:p>
          <a:p>
            <a:pPr>
              <a:lnSpc>
                <a:spcPct val="150000"/>
              </a:lnSpc>
              <a:spcBef>
                <a:spcPts val="0"/>
              </a:spcBef>
            </a:pPr>
            <a:r>
              <a:rPr lang="en-GB" sz="1700" b="1" dirty="0">
                <a:solidFill>
                  <a:srgbClr val="E3135E"/>
                </a:solidFill>
              </a:rPr>
              <a:t>Step 2: Share your tweet </a:t>
            </a:r>
          </a:p>
          <a:p>
            <a:pPr>
              <a:lnSpc>
                <a:spcPct val="150000"/>
              </a:lnSpc>
              <a:spcBef>
                <a:spcPts val="0"/>
              </a:spcBef>
            </a:pPr>
            <a:r>
              <a:rPr lang="en-GB" sz="1700" dirty="0"/>
              <a:t>When you have written your tweet share it on the </a:t>
            </a:r>
            <a:r>
              <a:rPr lang="en-GB" sz="1700" dirty="0" err="1"/>
              <a:t>jamboard</a:t>
            </a:r>
            <a:r>
              <a:rPr lang="en-GB" sz="1700" dirty="0"/>
              <a:t>: </a:t>
            </a:r>
            <a:r>
              <a:rPr lang="en-GB" sz="1700" dirty="0">
                <a:hlinkClick r:id="rId3"/>
              </a:rPr>
              <a:t>https://jamboard.google.com/d/1BYfY8GoXwI3d-S4Z9SgcjlFGXEWrwqbsKLelLChvdkg/viewer</a:t>
            </a:r>
            <a:r>
              <a:rPr lang="en-GB" sz="1700" dirty="0"/>
              <a:t> </a:t>
            </a:r>
          </a:p>
          <a:p>
            <a:endParaRPr lang="en-GB" dirty="0"/>
          </a:p>
          <a:p>
            <a:endParaRPr lang="en-GB" dirty="0"/>
          </a:p>
          <a:p>
            <a:pPr marL="457200" indent="-457200">
              <a:buFont typeface="Arial" panose="020B0604020202020204" pitchFamily="34" charset="0"/>
              <a:buChar char="•"/>
            </a:pPr>
            <a:endParaRPr lang="en-GB" dirty="0"/>
          </a:p>
        </p:txBody>
      </p:sp>
      <p:pic>
        <p:nvPicPr>
          <p:cNvPr id="1026" name="Picture 2" descr="Twitter: A guide for parents">
            <a:extLst>
              <a:ext uri="{FF2B5EF4-FFF2-40B4-BE49-F238E27FC236}">
                <a16:creationId xmlns:a16="http://schemas.microsoft.com/office/drawing/2014/main" id="{482DD42F-CC98-42B7-A806-4252C3A295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184" y="136525"/>
            <a:ext cx="1485900"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341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a:xfrm>
            <a:off x="1898142" y="353505"/>
            <a:ext cx="9881616" cy="1070483"/>
          </a:xfrm>
        </p:spPr>
        <p:txBody>
          <a:bodyPr>
            <a:normAutofit/>
          </a:bodyPr>
          <a:lstStyle/>
          <a:p>
            <a:r>
              <a:rPr lang="en-GB" b="1" dirty="0"/>
              <a:t>Activity 1: Feedback</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329184" y="1250305"/>
            <a:ext cx="11596116" cy="5384994"/>
          </a:xfrm>
        </p:spPr>
        <p:txBody>
          <a:bodyPr>
            <a:normAutofit/>
          </a:bodyPr>
          <a:lstStyle/>
          <a:p>
            <a:pPr>
              <a:lnSpc>
                <a:spcPct val="150000"/>
              </a:lnSpc>
              <a:spcBef>
                <a:spcPts val="0"/>
              </a:spcBef>
            </a:pPr>
            <a:r>
              <a:rPr lang="en-GB" sz="1800" b="1" dirty="0">
                <a:solidFill>
                  <a:srgbClr val="E3135E"/>
                </a:solidFill>
              </a:rPr>
              <a:t>Step 3: Peer feedback (in groups of 4)</a:t>
            </a:r>
          </a:p>
          <a:p>
            <a:pPr>
              <a:lnSpc>
                <a:spcPct val="150000"/>
              </a:lnSpc>
              <a:spcBef>
                <a:spcPts val="0"/>
              </a:spcBef>
            </a:pPr>
            <a:r>
              <a:rPr lang="en-GB" sz="1800" b="1" dirty="0"/>
              <a:t>Student 1</a:t>
            </a:r>
            <a:r>
              <a:rPr lang="en-GB" sz="1800" dirty="0"/>
              <a:t>:</a:t>
            </a:r>
            <a:r>
              <a:rPr lang="en-GB" sz="1800" b="1" dirty="0"/>
              <a:t> </a:t>
            </a:r>
            <a:r>
              <a:rPr lang="en-GB" sz="1800" dirty="0"/>
              <a:t>Share your tweet</a:t>
            </a:r>
          </a:p>
          <a:p>
            <a:pPr>
              <a:lnSpc>
                <a:spcPct val="150000"/>
              </a:lnSpc>
              <a:spcBef>
                <a:spcPts val="0"/>
              </a:spcBef>
            </a:pPr>
            <a:endParaRPr lang="en-GB" sz="600" dirty="0"/>
          </a:p>
          <a:p>
            <a:pPr>
              <a:lnSpc>
                <a:spcPct val="150000"/>
              </a:lnSpc>
              <a:spcBef>
                <a:spcPts val="0"/>
              </a:spcBef>
            </a:pPr>
            <a:r>
              <a:rPr lang="en-GB" sz="1800" b="1" dirty="0"/>
              <a:t>Students 2, 3 and 4</a:t>
            </a:r>
            <a:r>
              <a:rPr lang="en-GB" sz="1800" dirty="0"/>
              <a:t>: </a:t>
            </a:r>
          </a:p>
          <a:p>
            <a:pPr marL="285750" indent="-285750">
              <a:lnSpc>
                <a:spcPct val="150000"/>
              </a:lnSpc>
              <a:spcBef>
                <a:spcPts val="0"/>
              </a:spcBef>
              <a:buFont typeface="Arial" panose="020B0604020202020204" pitchFamily="34" charset="0"/>
              <a:buChar char="•"/>
            </a:pPr>
            <a:r>
              <a:rPr lang="en-GB" sz="1800" dirty="0"/>
              <a:t>Ask student 1 questions about their tweet. For example: </a:t>
            </a:r>
          </a:p>
          <a:p>
            <a:pPr marL="971550" lvl="1" indent="-285750">
              <a:lnSpc>
                <a:spcPct val="150000"/>
              </a:lnSpc>
              <a:spcBef>
                <a:spcPts val="0"/>
              </a:spcBef>
            </a:pPr>
            <a:r>
              <a:rPr lang="en-GB" sz="1800" dirty="0"/>
              <a:t>Why have they chosen their research topic?</a:t>
            </a:r>
          </a:p>
          <a:p>
            <a:pPr marL="971550" lvl="1" indent="-285750">
              <a:lnSpc>
                <a:spcPct val="150000"/>
              </a:lnSpc>
              <a:spcBef>
                <a:spcPts val="0"/>
              </a:spcBef>
            </a:pPr>
            <a:r>
              <a:rPr lang="en-GB" sz="1800" dirty="0"/>
              <a:t>Who might participate in their research?</a:t>
            </a:r>
          </a:p>
          <a:p>
            <a:pPr marL="971550" lvl="1" indent="-285750">
              <a:lnSpc>
                <a:spcPct val="150000"/>
              </a:lnSpc>
              <a:spcBef>
                <a:spcPts val="0"/>
              </a:spcBef>
            </a:pPr>
            <a:r>
              <a:rPr lang="en-GB" sz="1800" dirty="0"/>
              <a:t>How might they carry out their research?</a:t>
            </a:r>
          </a:p>
          <a:p>
            <a:pPr marL="285750" indent="-285750">
              <a:lnSpc>
                <a:spcPct val="150000"/>
              </a:lnSpc>
              <a:spcBef>
                <a:spcPts val="0"/>
              </a:spcBef>
              <a:buFont typeface="Arial" panose="020B0604020202020204" pitchFamily="34" charset="0"/>
              <a:buChar char="•"/>
            </a:pPr>
            <a:r>
              <a:rPr lang="en-GB" sz="1800" dirty="0"/>
              <a:t>Offer feedback on the tweet based on the following questions:</a:t>
            </a:r>
          </a:p>
          <a:p>
            <a:pPr marL="971550" lvl="1" indent="-285750">
              <a:lnSpc>
                <a:spcPct val="150000"/>
              </a:lnSpc>
              <a:spcBef>
                <a:spcPts val="0"/>
              </a:spcBef>
            </a:pPr>
            <a:r>
              <a:rPr lang="en-GB" sz="1800" dirty="0"/>
              <a:t>Does it have an HR focus?</a:t>
            </a:r>
          </a:p>
          <a:p>
            <a:pPr marL="971550" lvl="1" indent="-285750">
              <a:lnSpc>
                <a:spcPct val="150000"/>
              </a:lnSpc>
              <a:spcBef>
                <a:spcPts val="0"/>
              </a:spcBef>
            </a:pPr>
            <a:r>
              <a:rPr lang="en-GB" sz="1800" dirty="0"/>
              <a:t>Is it current and relevant?</a:t>
            </a:r>
          </a:p>
          <a:p>
            <a:pPr marL="971550" lvl="1" indent="-285750">
              <a:lnSpc>
                <a:spcPct val="150000"/>
              </a:lnSpc>
              <a:spcBef>
                <a:spcPts val="0"/>
              </a:spcBef>
            </a:pPr>
            <a:r>
              <a:rPr lang="en-GB" sz="1800" dirty="0"/>
              <a:t>Is it feasible (think about access to participants and the time available)?</a:t>
            </a:r>
          </a:p>
          <a:p>
            <a:endParaRPr lang="en-GB" dirty="0"/>
          </a:p>
          <a:p>
            <a:endParaRPr lang="en-GB" dirty="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3148000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p:txBody>
          <a:bodyPr/>
          <a:lstStyle/>
          <a:p>
            <a:r>
              <a:rPr lang="en-GB" b="1" dirty="0"/>
              <a:t>Activity 2: Justifying your aspect (part 1)</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524256" y="1401763"/>
            <a:ext cx="11338560" cy="4092964"/>
          </a:xfrm>
        </p:spPr>
        <p:txBody>
          <a:bodyPr>
            <a:normAutofit fontScale="92500"/>
          </a:bodyPr>
          <a:lstStyle/>
          <a:p>
            <a:pPr>
              <a:lnSpc>
                <a:spcPct val="140000"/>
              </a:lnSpc>
              <a:spcBef>
                <a:spcPts val="0"/>
              </a:spcBef>
            </a:pPr>
            <a:r>
              <a:rPr lang="en-GB" b="1" dirty="0">
                <a:solidFill>
                  <a:srgbClr val="E3135E"/>
                </a:solidFill>
              </a:rPr>
              <a:t>Part 1: Understanding justifications</a:t>
            </a:r>
          </a:p>
          <a:p>
            <a:pPr>
              <a:lnSpc>
                <a:spcPct val="140000"/>
              </a:lnSpc>
              <a:spcBef>
                <a:spcPts val="0"/>
              </a:spcBef>
            </a:pPr>
            <a:r>
              <a:rPr lang="en-GB" dirty="0"/>
              <a:t>Find two journal articles that are relevant to your project. Read the abstracts of the articles and </a:t>
            </a:r>
            <a:r>
              <a:rPr lang="en-GB" b="1" dirty="0"/>
              <a:t>highlight any sentences that you think justify/explain why the research that has been carried out</a:t>
            </a:r>
            <a:r>
              <a:rPr lang="en-GB" dirty="0"/>
              <a:t>. Discuss this with the person who is sitting next to you.</a:t>
            </a:r>
          </a:p>
          <a:p>
            <a:endParaRPr lang="en-GB" dirty="0"/>
          </a:p>
          <a:p>
            <a:endParaRPr lang="en-GB" dirty="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3500994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p:txBody>
          <a:bodyPr/>
          <a:lstStyle/>
          <a:p>
            <a:r>
              <a:rPr lang="en-GB" b="1" dirty="0"/>
              <a:t>Activity 2: Justifying your aspect (part 2)</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524256" y="1256221"/>
            <a:ext cx="11338560" cy="4732337"/>
          </a:xfrm>
        </p:spPr>
        <p:txBody>
          <a:bodyPr>
            <a:normAutofit fontScale="92500" lnSpcReduction="20000"/>
          </a:bodyPr>
          <a:lstStyle/>
          <a:p>
            <a:pPr>
              <a:lnSpc>
                <a:spcPct val="130000"/>
              </a:lnSpc>
              <a:spcBef>
                <a:spcPts val="0"/>
              </a:spcBef>
            </a:pPr>
            <a:r>
              <a:rPr lang="en-GB" sz="2000" b="1" dirty="0">
                <a:solidFill>
                  <a:srgbClr val="E3135E"/>
                </a:solidFill>
              </a:rPr>
              <a:t>Part 2: Justifying your own Aspect (include in Topic Proposal) </a:t>
            </a:r>
          </a:p>
          <a:p>
            <a:pPr>
              <a:lnSpc>
                <a:spcPct val="130000"/>
              </a:lnSpc>
              <a:spcBef>
                <a:spcPts val="0"/>
              </a:spcBef>
            </a:pPr>
            <a:endParaRPr lang="en-GB" sz="2000" b="1" dirty="0">
              <a:solidFill>
                <a:srgbClr val="E3135E"/>
              </a:solidFill>
            </a:endParaRPr>
          </a:p>
          <a:p>
            <a:pPr marL="457200" indent="-457200">
              <a:lnSpc>
                <a:spcPct val="130000"/>
              </a:lnSpc>
              <a:spcBef>
                <a:spcPts val="0"/>
              </a:spcBef>
              <a:buFont typeface="Arial" panose="020B0604020202020204" pitchFamily="34" charset="0"/>
              <a:buChar char="•"/>
            </a:pPr>
            <a:r>
              <a:rPr lang="en-GB" sz="2000" dirty="0"/>
              <a:t>Provide a brief introduction to any key terms or concepts (for example, if your research is going to explore the gender pay gap, explain what the gender pay gap is)</a:t>
            </a:r>
          </a:p>
          <a:p>
            <a:pPr marL="457200" indent="-457200">
              <a:lnSpc>
                <a:spcPct val="130000"/>
              </a:lnSpc>
              <a:spcBef>
                <a:spcPts val="0"/>
              </a:spcBef>
              <a:buFont typeface="Arial" panose="020B0604020202020204" pitchFamily="34" charset="0"/>
              <a:buChar char="•"/>
            </a:pPr>
            <a:endParaRPr lang="en-GB" sz="2000" dirty="0"/>
          </a:p>
          <a:p>
            <a:pPr marL="457200" indent="-457200">
              <a:lnSpc>
                <a:spcPct val="130000"/>
              </a:lnSpc>
              <a:spcBef>
                <a:spcPts val="0"/>
              </a:spcBef>
              <a:buFont typeface="Arial" panose="020B0604020202020204" pitchFamily="34" charset="0"/>
              <a:buChar char="•"/>
            </a:pPr>
            <a:r>
              <a:rPr lang="en-GB" sz="2000" dirty="0"/>
              <a:t>Outline the academic and/or professional context for your aspect (for example, outline why the gender pay gap exists, its scale and significance, and the academic research that has been done on the gender pay gap)</a:t>
            </a:r>
          </a:p>
          <a:p>
            <a:pPr marL="457200" indent="-457200">
              <a:lnSpc>
                <a:spcPct val="130000"/>
              </a:lnSpc>
              <a:spcBef>
                <a:spcPts val="0"/>
              </a:spcBef>
              <a:buFont typeface="Arial" panose="020B0604020202020204" pitchFamily="34" charset="0"/>
              <a:buChar char="•"/>
            </a:pPr>
            <a:endParaRPr lang="en-GB" sz="2000" dirty="0"/>
          </a:p>
          <a:p>
            <a:pPr marL="457200" indent="-457200">
              <a:lnSpc>
                <a:spcPct val="130000"/>
              </a:lnSpc>
              <a:spcBef>
                <a:spcPts val="0"/>
              </a:spcBef>
              <a:buFont typeface="Arial" panose="020B0604020202020204" pitchFamily="34" charset="0"/>
              <a:buChar char="•"/>
            </a:pPr>
            <a:r>
              <a:rPr lang="en-GB" sz="2000" dirty="0"/>
              <a:t>Explain why it is important to do research into your aspect: Why should I (or anyone else) care? Why does it matter now?</a:t>
            </a:r>
          </a:p>
          <a:p>
            <a:pPr marL="457200" indent="-457200">
              <a:lnSpc>
                <a:spcPct val="130000"/>
              </a:lnSpc>
              <a:spcBef>
                <a:spcPts val="0"/>
              </a:spcBef>
              <a:buFont typeface="Arial" panose="020B0604020202020204" pitchFamily="34" charset="0"/>
              <a:buChar char="•"/>
            </a:pPr>
            <a:endParaRPr lang="en-GB" sz="2000" dirty="0"/>
          </a:p>
          <a:p>
            <a:pPr marL="457200" indent="-457200">
              <a:lnSpc>
                <a:spcPct val="130000"/>
              </a:lnSpc>
              <a:spcBef>
                <a:spcPts val="0"/>
              </a:spcBef>
              <a:buFont typeface="Arial" panose="020B0604020202020204" pitchFamily="34" charset="0"/>
              <a:buChar char="•"/>
            </a:pPr>
            <a:r>
              <a:rPr lang="en-GB" sz="2000" dirty="0"/>
              <a:t>Explain how your research will add to the existing academic research and/or how it will contribute to professional knowledge and understanding. </a:t>
            </a:r>
          </a:p>
        </p:txBody>
      </p:sp>
    </p:spTree>
    <p:extLst>
      <p:ext uri="{BB962C8B-B14F-4D97-AF65-F5344CB8AC3E}">
        <p14:creationId xmlns:p14="http://schemas.microsoft.com/office/powerpoint/2010/main" val="3172563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33EA-369E-8847-9314-F3695153CB13}"/>
              </a:ext>
            </a:extLst>
          </p:cNvPr>
          <p:cNvSpPr>
            <a:spLocks noGrp="1"/>
          </p:cNvSpPr>
          <p:nvPr>
            <p:ph type="title"/>
          </p:nvPr>
        </p:nvSpPr>
        <p:spPr/>
        <p:txBody>
          <a:bodyPr/>
          <a:lstStyle/>
          <a:p>
            <a:r>
              <a:rPr lang="en-GB" b="1" dirty="0"/>
              <a:t>Need help developing your aspect?</a:t>
            </a:r>
          </a:p>
        </p:txBody>
      </p:sp>
      <p:sp>
        <p:nvSpPr>
          <p:cNvPr id="4" name="Content Placeholder 3">
            <a:extLst>
              <a:ext uri="{FF2B5EF4-FFF2-40B4-BE49-F238E27FC236}">
                <a16:creationId xmlns:a16="http://schemas.microsoft.com/office/drawing/2014/main" id="{9F2BDA68-250E-4117-B46E-E39E83FCE279}"/>
              </a:ext>
            </a:extLst>
          </p:cNvPr>
          <p:cNvSpPr>
            <a:spLocks noGrp="1"/>
          </p:cNvSpPr>
          <p:nvPr>
            <p:ph idx="1"/>
          </p:nvPr>
        </p:nvSpPr>
        <p:spPr>
          <a:xfrm>
            <a:off x="524256" y="1621766"/>
            <a:ext cx="11338560" cy="4092964"/>
          </a:xfrm>
        </p:spPr>
        <p:txBody>
          <a:bodyPr>
            <a:normAutofit fontScale="92500" lnSpcReduction="20000"/>
          </a:bodyPr>
          <a:lstStyle/>
          <a:p>
            <a:pPr marL="457200" indent="-457200">
              <a:buFont typeface="Arial" panose="020B0604020202020204" pitchFamily="34" charset="0"/>
              <a:buChar char="•"/>
            </a:pPr>
            <a:r>
              <a:rPr lang="en-GB" dirty="0"/>
              <a:t>Check content in the learning room</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r>
              <a:rPr lang="en-GB" dirty="0"/>
              <a:t>Post a question to the discussion forum</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r>
              <a:rPr lang="en-GB" dirty="0"/>
              <a:t>Email your seminar tutor</a:t>
            </a:r>
          </a:p>
          <a:p>
            <a:pPr marL="457200" indent="-457200">
              <a:buFont typeface="Arial" panose="020B0604020202020204" pitchFamily="34" charset="0"/>
              <a:buChar char="•"/>
            </a:pPr>
            <a:endParaRPr lang="en-GB" dirty="0"/>
          </a:p>
          <a:p>
            <a:pPr marL="457200" indent="-457200">
              <a:lnSpc>
                <a:spcPct val="140000"/>
              </a:lnSpc>
              <a:spcBef>
                <a:spcPts val="0"/>
              </a:spcBef>
              <a:buFont typeface="Arial" panose="020B0604020202020204" pitchFamily="34" charset="0"/>
              <a:buChar char="•"/>
            </a:pPr>
            <a:r>
              <a:rPr lang="en-GB" dirty="0"/>
              <a:t>Attend an office hour (details under ‘communicating with the module team’)</a:t>
            </a:r>
          </a:p>
          <a:p>
            <a:endParaRPr lang="en-GB" dirty="0"/>
          </a:p>
          <a:p>
            <a:endParaRPr lang="en-GB" dirty="0"/>
          </a:p>
          <a:p>
            <a:endParaRPr lang="en-GB" dirty="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293037379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BS School WIde Meeting Feb 2020 draft" id="{84FD24A3-7D68-2A47-98BB-FADCF85006A5}" vid="{726604A1-45A1-EA43-8ED0-790A218529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693</Words>
  <Application>Microsoft Office PowerPoint</Application>
  <PresentationFormat>Widescreen</PresentationFormat>
  <Paragraphs>66</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System Font Regular</vt:lpstr>
      <vt:lpstr>Arial</vt:lpstr>
      <vt:lpstr>Calibri</vt:lpstr>
      <vt:lpstr>Cambria</vt:lpstr>
      <vt:lpstr>Verdana</vt:lpstr>
      <vt:lpstr>Wingdings</vt:lpstr>
      <vt:lpstr>1_Office Theme</vt:lpstr>
      <vt:lpstr>Developing and justifying your aspect </vt:lpstr>
      <vt:lpstr>By the end of the seminar you will…</vt:lpstr>
      <vt:lpstr>Coming up with a research question</vt:lpstr>
      <vt:lpstr>Activity 1: Tweet your Focus/ Aspect</vt:lpstr>
      <vt:lpstr>Activity 1: Feedback</vt:lpstr>
      <vt:lpstr>Activity 2: Justifying your aspect (part 1)</vt:lpstr>
      <vt:lpstr>Activity 2: Justifying your aspect (part 2)</vt:lpstr>
      <vt:lpstr>Need help developing your aspect?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Langmead, Kiri</dc:creator>
  <cp:lastModifiedBy>Langmead, Kiri</cp:lastModifiedBy>
  <cp:revision>4</cp:revision>
  <dcterms:created xsi:type="dcterms:W3CDTF">2021-09-07T13:41:56Z</dcterms:created>
  <dcterms:modified xsi:type="dcterms:W3CDTF">2022-06-15T09:33:20Z</dcterms:modified>
</cp:coreProperties>
</file>