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3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40.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2" r:id="rId4"/>
    <p:sldMasterId id="2147483672" r:id="rId5"/>
    <p:sldMasterId id="2147483678" r:id="rId6"/>
    <p:sldMasterId id="2147483736" r:id="rId7"/>
    <p:sldMasterId id="2147483748" r:id="rId8"/>
    <p:sldMasterId id="2147483760" r:id="rId9"/>
  </p:sldMasterIdLst>
  <p:notesMasterIdLst>
    <p:notesMasterId r:id="rId62"/>
  </p:notesMasterIdLst>
  <p:sldIdLst>
    <p:sldId id="383" r:id="rId10"/>
    <p:sldId id="258" r:id="rId11"/>
    <p:sldId id="363" r:id="rId12"/>
    <p:sldId id="327" r:id="rId13"/>
    <p:sldId id="369" r:id="rId14"/>
    <p:sldId id="330" r:id="rId15"/>
    <p:sldId id="364" r:id="rId16"/>
    <p:sldId id="408" r:id="rId17"/>
    <p:sldId id="406" r:id="rId18"/>
    <p:sldId id="410" r:id="rId19"/>
    <p:sldId id="411" r:id="rId20"/>
    <p:sldId id="261" r:id="rId21"/>
    <p:sldId id="426" r:id="rId22"/>
    <p:sldId id="427" r:id="rId23"/>
    <p:sldId id="323" r:id="rId24"/>
    <p:sldId id="322" r:id="rId25"/>
    <p:sldId id="412" r:id="rId26"/>
    <p:sldId id="331" r:id="rId27"/>
    <p:sldId id="264" r:id="rId28"/>
    <p:sldId id="328" r:id="rId29"/>
    <p:sldId id="332" r:id="rId30"/>
    <p:sldId id="268" r:id="rId31"/>
    <p:sldId id="336" r:id="rId32"/>
    <p:sldId id="422" r:id="rId33"/>
    <p:sldId id="388" r:id="rId34"/>
    <p:sldId id="259" r:id="rId35"/>
    <p:sldId id="391" r:id="rId36"/>
    <p:sldId id="387" r:id="rId37"/>
    <p:sldId id="393" r:id="rId38"/>
    <p:sldId id="390" r:id="rId39"/>
    <p:sldId id="423" r:id="rId40"/>
    <p:sldId id="392" r:id="rId41"/>
    <p:sldId id="274" r:id="rId42"/>
    <p:sldId id="416" r:id="rId43"/>
    <p:sldId id="415" r:id="rId44"/>
    <p:sldId id="305" r:id="rId45"/>
    <p:sldId id="281" r:id="rId46"/>
    <p:sldId id="294" r:id="rId47"/>
    <p:sldId id="298" r:id="rId48"/>
    <p:sldId id="299" r:id="rId49"/>
    <p:sldId id="283" r:id="rId50"/>
    <p:sldId id="418" r:id="rId51"/>
    <p:sldId id="420" r:id="rId52"/>
    <p:sldId id="295" r:id="rId53"/>
    <p:sldId id="343" r:id="rId54"/>
    <p:sldId id="428" r:id="rId55"/>
    <p:sldId id="309" r:id="rId56"/>
    <p:sldId id="352" r:id="rId57"/>
    <p:sldId id="353" r:id="rId58"/>
    <p:sldId id="354" r:id="rId59"/>
    <p:sldId id="360" r:id="rId60"/>
    <p:sldId id="359" r:id="rId6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8" roundtripDataSignature="AMtx7mh8W4m4jAwAMvOzS0qfIfF8UJEN+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phanie" initials="" lastIdx="1" clrIdx="0"/>
  <p:cmAuthor id="1" name="Mike Hartill" initials="MH" lastIdx="2" clrIdx="1">
    <p:extLst>
      <p:ext uri="{19B8F6BF-5375-455C-9EA6-DF929625EA0E}">
        <p15:presenceInfo xmlns:p15="http://schemas.microsoft.com/office/powerpoint/2012/main" userId="S::hartillm_edgehill.ac.uk#ext#@uantwerpen.onmicrosoft.com::82e1206a-d58e-4dc2-9335-b991ad829dd8" providerId="AD"/>
      </p:ext>
    </p:extLst>
  </p:cmAuthor>
  <p:cmAuthor id="2" name="Jayne Molyneux" initials="JM" lastIdx="3" clrIdx="2">
    <p:extLst>
      <p:ext uri="{19B8F6BF-5375-455C-9EA6-DF929625EA0E}">
        <p15:presenceInfo xmlns:p15="http://schemas.microsoft.com/office/powerpoint/2012/main" userId="S::jayne.molyneux@SPORTENGLAND.ORG::d826bdd7-b86f-4175-8168-fb088bb36dd3" providerId="AD"/>
      </p:ext>
    </p:extLst>
  </p:cmAuthor>
  <p:cmAuthor id="3" name="Anna.kohl" initials="An" lastIdx="3" clrIdx="3">
    <p:extLst>
      <p:ext uri="{19B8F6BF-5375-455C-9EA6-DF929625EA0E}">
        <p15:presenceInfo xmlns:p15="http://schemas.microsoft.com/office/powerpoint/2012/main" userId="S::anna.kohl_univie.ac.at#ext#@uantwerpen.onmicrosoft.com::d0e35950-7c80-4d14-bef6-58b1d8e794d4" providerId="AD"/>
      </p:ext>
    </p:extLst>
  </p:cmAuthor>
  <p:cmAuthor id="4" name="Melanie Lang" initials="ML" lastIdx="12" clrIdx="4">
    <p:extLst>
      <p:ext uri="{19B8F6BF-5375-455C-9EA6-DF929625EA0E}">
        <p15:presenceInfo xmlns:p15="http://schemas.microsoft.com/office/powerpoint/2012/main" userId="S::melanie.lang_edgehill.ac.uk#ext#@uantwerpen.onmicrosoft.com::95c96328-ac96-41a7-8525-0d558f84ff9c" providerId="AD"/>
      </p:ext>
    </p:extLst>
  </p:cmAuthor>
  <p:cmAuthor id="5" name="Tine Vertommen" initials="TV" lastIdx="7" clrIdx="5">
    <p:extLst>
      <p:ext uri="{19B8F6BF-5375-455C-9EA6-DF929625EA0E}">
        <p15:presenceInfo xmlns:p15="http://schemas.microsoft.com/office/powerpoint/2012/main" userId="Tine Vertomm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E1E1E1"/>
    <a:srgbClr val="F87C56"/>
    <a:srgbClr val="FFC600"/>
    <a:srgbClr val="E41B4A"/>
    <a:srgbClr val="A9C23F"/>
    <a:srgbClr val="0073D6"/>
    <a:srgbClr val="F87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499334-C6C8-4A4F-866A-D9506E52945E}" v="28" dt="2021-12-02T15:19:18.566"/>
  </p1510:revLst>
</p1510:revInfo>
</file>

<file path=ppt/tableStyles.xml><?xml version="1.0" encoding="utf-8"?>
<a:tblStyleLst xmlns:a="http://schemas.openxmlformats.org/drawingml/2006/main" def="{BD801972-5619-40E2-BF31-B0A0EC07F07C}">
  <a:tblStyle styleId="{BD801972-5619-40E2-BF31-B0A0EC07F07C}"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5579AFF6-2D4F-403E-89CB-A598B95B2F1F}" styleName="Table_1">
    <a:wholeTbl>
      <a:tcTxStyle b="off" i="off">
        <a:font>
          <a:latin typeface="Calibri"/>
          <a:ea typeface="Calibri"/>
          <a:cs typeface="Calibri"/>
        </a:font>
        <a:schemeClr val="dk1"/>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chemeClr val="accent1"/>
              </a:solidFill>
              <a:prstDash val="solid"/>
              <a:round/>
              <a:headEnd type="none" w="sm" len="sm"/>
              <a:tailEnd type="none" w="sm" len="sm"/>
            </a:ln>
          </a:insideH>
          <a:insideV>
            <a:ln w="9525" cap="flat" cmpd="sng">
              <a:solidFill>
                <a:schemeClr val="accent1"/>
              </a:solidFill>
              <a:prstDash val="solid"/>
              <a:round/>
              <a:headEnd type="none" w="sm" len="sm"/>
              <a:tailEnd type="none" w="sm" len="sm"/>
            </a:ln>
          </a:insideV>
        </a:tcBdr>
        <a:fill>
          <a:solidFill>
            <a:srgbClr val="FFFFFF">
              <a:alpha val="0"/>
            </a:srgbClr>
          </a:solidFill>
        </a:fill>
      </a:tcStyle>
    </a:wholeTbl>
    <a:band1H>
      <a:tcTxStyle/>
      <a:tcStyle>
        <a:tcBdr/>
        <a:fill>
          <a:solidFill>
            <a:schemeClr val="accent1">
              <a:alpha val="40000"/>
            </a:schemeClr>
          </a:solidFill>
        </a:fill>
      </a:tcStyle>
    </a:band1H>
    <a:band2H>
      <a:tcTxStyle/>
      <a:tcStyle>
        <a:tcBdr/>
      </a:tcStyle>
    </a:band2H>
    <a:band1V>
      <a:tcTxStyle/>
      <a:tcStyle>
        <a:tcBdr>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tcBdr>
        <a:fill>
          <a:solidFill>
            <a:schemeClr val="accent1">
              <a:alpha val="40000"/>
            </a:schemeClr>
          </a:solidFill>
        </a:fill>
      </a:tcStyle>
    </a:band1V>
    <a:band2V>
      <a:tcTxStyle/>
      <a:tcStyle>
        <a:tcBdr/>
      </a:tcStyle>
    </a:band2V>
    <a:lastCol>
      <a:tcTxStyle b="on" i="off"/>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chemeClr val="accent1"/>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tcStyle>
    </a:lastCol>
    <a:firstCol>
      <a:tcTxStyle b="on" i="off"/>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chemeClr val="accent1"/>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tcStyle>
    </a:firstCol>
    <a:lastRow>
      <a:tcTxStyle b="on" i="off"/>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l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accent1"/>
          </a:solidFill>
        </a:fill>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016" autoAdjust="0"/>
  </p:normalViewPr>
  <p:slideViewPr>
    <p:cSldViewPr snapToGrid="0">
      <p:cViewPr varScale="1">
        <p:scale>
          <a:sx n="56" d="100"/>
          <a:sy n="56" d="100"/>
        </p:scale>
        <p:origin x="1685"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89" Type="http://schemas.openxmlformats.org/officeDocument/2006/relationships/commentAuthors" Target="commentAuthors.xml"/><Relationship Id="rId7" Type="http://schemas.openxmlformats.org/officeDocument/2006/relationships/slideMaster" Target="slideMasters/slideMaster4.xml"/><Relationship Id="rId92"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slide" Target="slides/slide52.xml"/><Relationship Id="rId90"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9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8" Type="http://schemas.openxmlformats.org/officeDocument/2006/relationships/slideMaster" Target="slideMasters/slideMaster5.xml"/><Relationship Id="rId51" Type="http://schemas.openxmlformats.org/officeDocument/2006/relationships/slide" Target="slides/slide42.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notesMaster" Target="notesMasters/notesMaster1.xml"/><Relationship Id="rId88" Type="http://customschemas.google.com/relationships/presentationmetadata" Target="metadata"/><Relationship Id="rId9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d.docs.live.net/33833fa9d99aebeb/Bureaublad/School/Master%20epidemiologie/Master%20epidemiologie%20-%202e%20jaar/Internship%20CASES/CASES_REVISEDGRAPHS_0811.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'[CASES_REVISEDGRAPHS_0811.xlsx]Fig3'!$B$1</c:f>
              <c:strCache>
                <c:ptCount val="1"/>
                <c:pt idx="0">
                  <c:v>Highest </c:v>
                </c:pt>
              </c:strCache>
            </c:strRef>
          </c:tx>
          <c:spPr>
            <a:ln>
              <a:solidFill>
                <a:schemeClr val="tx1"/>
              </a:solidFill>
            </a:ln>
          </c:spPr>
          <c:dPt>
            <c:idx val="0"/>
            <c:bubble3D val="0"/>
            <c:spPr>
              <a:solidFill>
                <a:srgbClr val="F87C56"/>
              </a:solidFill>
              <a:ln w="19050">
                <a:solidFill>
                  <a:schemeClr val="tx1"/>
                </a:solidFill>
              </a:ln>
              <a:effectLst/>
            </c:spPr>
            <c:extLst>
              <c:ext xmlns:c16="http://schemas.microsoft.com/office/drawing/2014/chart" uri="{C3380CC4-5D6E-409C-BE32-E72D297353CC}">
                <c16:uniqueId val="{00000001-8B29-47FB-B5A4-850F45F687C3}"/>
              </c:ext>
            </c:extLst>
          </c:dPt>
          <c:dPt>
            <c:idx val="1"/>
            <c:bubble3D val="0"/>
            <c:spPr>
              <a:solidFill>
                <a:srgbClr val="A9C23F"/>
              </a:solidFill>
              <a:ln w="19050">
                <a:solidFill>
                  <a:schemeClr val="tx1"/>
                </a:solidFill>
              </a:ln>
              <a:effectLst/>
            </c:spPr>
            <c:extLst>
              <c:ext xmlns:c16="http://schemas.microsoft.com/office/drawing/2014/chart" uri="{C3380CC4-5D6E-409C-BE32-E72D297353CC}">
                <c16:uniqueId val="{00000003-8B29-47FB-B5A4-850F45F687C3}"/>
              </c:ext>
            </c:extLst>
          </c:dPt>
          <c:dPt>
            <c:idx val="2"/>
            <c:bubble3D val="0"/>
            <c:explosion val="1"/>
            <c:spPr>
              <a:solidFill>
                <a:srgbClr val="00BFB2"/>
              </a:solidFill>
              <a:ln w="19050">
                <a:solidFill>
                  <a:schemeClr val="tx1"/>
                </a:solidFill>
              </a:ln>
              <a:effectLst/>
            </c:spPr>
            <c:extLst>
              <c:ext xmlns:c16="http://schemas.microsoft.com/office/drawing/2014/chart" uri="{C3380CC4-5D6E-409C-BE32-E72D297353CC}">
                <c16:uniqueId val="{00000005-8B29-47FB-B5A4-850F45F687C3}"/>
              </c:ext>
            </c:extLst>
          </c:dPt>
          <c:dPt>
            <c:idx val="3"/>
            <c:bubble3D val="0"/>
            <c:spPr>
              <a:solidFill>
                <a:srgbClr val="E41B4A"/>
              </a:solidFill>
              <a:ln w="19050">
                <a:solidFill>
                  <a:schemeClr val="tx1"/>
                </a:solidFill>
              </a:ln>
              <a:effectLst/>
            </c:spPr>
            <c:extLst>
              <c:ext xmlns:c16="http://schemas.microsoft.com/office/drawing/2014/chart" uri="{C3380CC4-5D6E-409C-BE32-E72D297353CC}">
                <c16:uniqueId val="{00000007-8B29-47FB-B5A4-850F45F687C3}"/>
              </c:ext>
            </c:extLst>
          </c:dPt>
          <c:dPt>
            <c:idx val="4"/>
            <c:bubble3D val="0"/>
            <c:spPr>
              <a:solidFill>
                <a:srgbClr val="FFC600"/>
              </a:solidFill>
              <a:ln w="19050">
                <a:solidFill>
                  <a:schemeClr val="tx1"/>
                </a:solidFill>
              </a:ln>
              <a:effectLst/>
            </c:spPr>
            <c:extLst>
              <c:ext xmlns:c16="http://schemas.microsoft.com/office/drawing/2014/chart" uri="{C3380CC4-5D6E-409C-BE32-E72D297353CC}">
                <c16:uniqueId val="{00000009-8B29-47FB-B5A4-850F45F687C3}"/>
              </c:ext>
            </c:extLst>
          </c:dPt>
          <c:dLbls>
            <c:spPr>
              <a:noFill/>
              <a:ln>
                <a:solidFill>
                  <a:sysClr val="windowText" lastClr="000000"/>
                </a:solidFill>
              </a:ln>
              <a:effectLst/>
            </c:spPr>
            <c:txPr>
              <a:bodyPr rot="0" spcFirstLastPara="1" vertOverflow="ellipsis" vert="horz" wrap="square" anchor="ctr" anchorCtr="1"/>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'[CASES_REVISEDGRAPHS_0811.xlsx]Fig3'!$A$2:$A$6</c:f>
              <c:strCache>
                <c:ptCount val="5"/>
                <c:pt idx="0">
                  <c:v>International</c:v>
                </c:pt>
                <c:pt idx="1">
                  <c:v>National</c:v>
                </c:pt>
                <c:pt idx="2">
                  <c:v>Regional</c:v>
                </c:pt>
                <c:pt idx="3">
                  <c:v>Club/Local</c:v>
                </c:pt>
                <c:pt idx="4">
                  <c:v>Recreational</c:v>
                </c:pt>
              </c:strCache>
            </c:strRef>
          </c:cat>
          <c:val>
            <c:numRef>
              <c:f>'[CASES_REVISEDGRAPHS_0811.xlsx]Fig3'!$B$2:$B$6</c:f>
              <c:numCache>
                <c:formatCode>0</c:formatCode>
                <c:ptCount val="5"/>
                <c:pt idx="0">
                  <c:v>2.1</c:v>
                </c:pt>
                <c:pt idx="1">
                  <c:v>7.2</c:v>
                </c:pt>
                <c:pt idx="2">
                  <c:v>16.2</c:v>
                </c:pt>
                <c:pt idx="3">
                  <c:v>34.299999999999997</c:v>
                </c:pt>
                <c:pt idx="4">
                  <c:v>40.200000000000003</c:v>
                </c:pt>
              </c:numCache>
            </c:numRef>
          </c:val>
          <c:extLst>
            <c:ext xmlns:c16="http://schemas.microsoft.com/office/drawing/2014/chart" uri="{C3380CC4-5D6E-409C-BE32-E72D297353CC}">
              <c16:uniqueId val="{0000000A-8B29-47FB-B5A4-850F45F687C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solidFill>
            <a:schemeClr val="bg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334530868431244E-2"/>
          <c:y val="1.665476092587263E-2"/>
          <c:w val="0.95505492716983242"/>
          <c:h val="0.8334953395081669"/>
        </c:manualLayout>
      </c:layout>
      <c:barChart>
        <c:barDir val="col"/>
        <c:grouping val="clustered"/>
        <c:varyColors val="0"/>
        <c:ser>
          <c:idx val="0"/>
          <c:order val="0"/>
          <c:tx>
            <c:strRef>
              <c:f>'[CASES_REVISEDGRAPHS_0811.xlsx]Fig30'!$B$1</c:f>
              <c:strCache>
                <c:ptCount val="1"/>
                <c:pt idx="0">
                  <c:v>Sport club</c:v>
                </c:pt>
              </c:strCache>
            </c:strRef>
          </c:tx>
          <c:spPr>
            <a:solidFill>
              <a:srgbClr val="0073D6"/>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'[CASES_REVISEDGRAPHS_0811.xlsx]Fig30'!$B$2:$B$6</c:f>
              <c:numCache>
                <c:formatCode>0</c:formatCode>
                <c:ptCount val="5"/>
                <c:pt idx="0">
                  <c:v>38.200000000000003</c:v>
                </c:pt>
                <c:pt idx="1">
                  <c:v>46</c:v>
                </c:pt>
                <c:pt idx="2">
                  <c:v>45.1</c:v>
                </c:pt>
                <c:pt idx="3">
                  <c:v>33.299999999999997</c:v>
                </c:pt>
                <c:pt idx="4">
                  <c:v>26.2</c:v>
                </c:pt>
              </c:numCache>
            </c:numRef>
          </c:val>
          <c:extLst>
            <c:ext xmlns:c16="http://schemas.microsoft.com/office/drawing/2014/chart" uri="{C3380CC4-5D6E-409C-BE32-E72D297353CC}">
              <c16:uniqueId val="{00000000-BA5D-4A54-8343-5F5180C8A8D7}"/>
            </c:ext>
          </c:extLst>
        </c:ser>
        <c:ser>
          <c:idx val="1"/>
          <c:order val="1"/>
          <c:tx>
            <c:strRef>
              <c:f>'[CASES_REVISEDGRAPHS_0811.xlsx]Fig30'!$C$1</c:f>
              <c:strCache>
                <c:ptCount val="1"/>
                <c:pt idx="0">
                  <c:v>Sport camp</c:v>
                </c:pt>
              </c:strCache>
            </c:strRef>
          </c:tx>
          <c:spPr>
            <a:solidFill>
              <a:srgbClr val="E41B4A"/>
            </a:solidFill>
            <a:ln>
              <a:solidFill>
                <a:schemeClr val="tx1"/>
              </a:solidFill>
            </a:ln>
            <a:effectLst/>
          </c:spPr>
          <c:invertIfNegative val="0"/>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A5D-4A54-8343-5F5180C8A8D7}"/>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A5D-4A54-8343-5F5180C8A8D7}"/>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A5D-4A54-8343-5F5180C8A8D7}"/>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A5D-4A54-8343-5F5180C8A8D7}"/>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A5D-4A54-8343-5F5180C8A8D7}"/>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'[CASES_REVISEDGRAPHS_0811.xlsx]Fig30'!$C$2:$C$6</c:f>
              <c:numCache>
                <c:formatCode>0</c:formatCode>
                <c:ptCount val="5"/>
                <c:pt idx="0">
                  <c:v>12.2</c:v>
                </c:pt>
                <c:pt idx="1">
                  <c:v>9.9</c:v>
                </c:pt>
                <c:pt idx="2">
                  <c:v>12.7</c:v>
                </c:pt>
                <c:pt idx="3">
                  <c:v>12.2</c:v>
                </c:pt>
                <c:pt idx="4">
                  <c:v>14.8</c:v>
                </c:pt>
              </c:numCache>
            </c:numRef>
          </c:val>
          <c:extLst>
            <c:ext xmlns:c16="http://schemas.microsoft.com/office/drawing/2014/chart" uri="{C3380CC4-5D6E-409C-BE32-E72D297353CC}">
              <c16:uniqueId val="{00000006-BA5D-4A54-8343-5F5180C8A8D7}"/>
            </c:ext>
          </c:extLst>
        </c:ser>
        <c:ser>
          <c:idx val="2"/>
          <c:order val="2"/>
          <c:tx>
            <c:strRef>
              <c:f>'[CASES_REVISEDGRAPHS_0811.xlsx]Fig30'!$D$1</c:f>
              <c:strCache>
                <c:ptCount val="1"/>
                <c:pt idx="0">
                  <c:v>Elite training centre</c:v>
                </c:pt>
              </c:strCache>
            </c:strRef>
          </c:tx>
          <c:spPr>
            <a:solidFill>
              <a:srgbClr val="00BFB2"/>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'[CASES_REVISEDGRAPHS_0811.xlsx]Fig30'!$D$2:$D$6</c:f>
              <c:numCache>
                <c:formatCode>0</c:formatCode>
                <c:ptCount val="5"/>
                <c:pt idx="0">
                  <c:v>13.1</c:v>
                </c:pt>
                <c:pt idx="1">
                  <c:v>8.1</c:v>
                </c:pt>
                <c:pt idx="2">
                  <c:v>9.9</c:v>
                </c:pt>
                <c:pt idx="3">
                  <c:v>12</c:v>
                </c:pt>
                <c:pt idx="4">
                  <c:v>19</c:v>
                </c:pt>
              </c:numCache>
            </c:numRef>
          </c:val>
          <c:extLst>
            <c:ext xmlns:c16="http://schemas.microsoft.com/office/drawing/2014/chart" uri="{C3380CC4-5D6E-409C-BE32-E72D297353CC}">
              <c16:uniqueId val="{00000007-BA5D-4A54-8343-5F5180C8A8D7}"/>
            </c:ext>
          </c:extLst>
        </c:ser>
        <c:ser>
          <c:idx val="3"/>
          <c:order val="3"/>
          <c:tx>
            <c:strRef>
              <c:f>'[CASES_REVISEDGRAPHS_0811.xlsx]Fig30'!$E$1</c:f>
              <c:strCache>
                <c:ptCount val="1"/>
                <c:pt idx="0">
                  <c:v>Health centre</c:v>
                </c:pt>
              </c:strCache>
            </c:strRef>
          </c:tx>
          <c:spPr>
            <a:solidFill>
              <a:srgbClr val="A9C23F"/>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'[CASES_REVISEDGRAPHS_0811.xlsx]Fig30'!$E$2:$E$6</c:f>
              <c:numCache>
                <c:formatCode>0</c:formatCode>
                <c:ptCount val="5"/>
                <c:pt idx="0">
                  <c:v>9.5</c:v>
                </c:pt>
                <c:pt idx="1">
                  <c:v>7.5</c:v>
                </c:pt>
                <c:pt idx="2">
                  <c:v>8.6</c:v>
                </c:pt>
                <c:pt idx="3">
                  <c:v>11.5</c:v>
                </c:pt>
                <c:pt idx="4">
                  <c:v>12.7</c:v>
                </c:pt>
              </c:numCache>
            </c:numRef>
          </c:val>
          <c:extLst>
            <c:ext xmlns:c16="http://schemas.microsoft.com/office/drawing/2014/chart" uri="{C3380CC4-5D6E-409C-BE32-E72D297353CC}">
              <c16:uniqueId val="{00000008-BA5D-4A54-8343-5F5180C8A8D7}"/>
            </c:ext>
          </c:extLst>
        </c:ser>
        <c:ser>
          <c:idx val="4"/>
          <c:order val="4"/>
          <c:tx>
            <c:strRef>
              <c:f>'[CASES_REVISEDGRAPHS_0811.xlsx]Fig30'!$F$1</c:f>
              <c:strCache>
                <c:ptCount val="1"/>
                <c:pt idx="0">
                  <c:v>Non-sport club</c:v>
                </c:pt>
              </c:strCache>
            </c:strRef>
          </c:tx>
          <c:spPr>
            <a:solidFill>
              <a:srgbClr val="F87C56"/>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'[CASES_REVISEDGRAPHS_0811.xlsx]Fig30'!$F$2:$F$6</c:f>
              <c:numCache>
                <c:formatCode>0</c:formatCode>
                <c:ptCount val="5"/>
                <c:pt idx="0">
                  <c:v>9.8000000000000007</c:v>
                </c:pt>
                <c:pt idx="1">
                  <c:v>7.6</c:v>
                </c:pt>
                <c:pt idx="2">
                  <c:v>8.1999999999999993</c:v>
                </c:pt>
                <c:pt idx="3">
                  <c:v>12</c:v>
                </c:pt>
                <c:pt idx="4">
                  <c:v>15.3</c:v>
                </c:pt>
              </c:numCache>
            </c:numRef>
          </c:val>
          <c:extLst>
            <c:ext xmlns:c16="http://schemas.microsoft.com/office/drawing/2014/chart" uri="{C3380CC4-5D6E-409C-BE32-E72D297353CC}">
              <c16:uniqueId val="{00000009-BA5D-4A54-8343-5F5180C8A8D7}"/>
            </c:ext>
          </c:extLst>
        </c:ser>
        <c:ser>
          <c:idx val="5"/>
          <c:order val="5"/>
          <c:tx>
            <c:strRef>
              <c:f>'[CASES_REVISEDGRAPHS_0811.xlsx]Fig30'!$G$1</c:f>
              <c:strCache>
                <c:ptCount val="1"/>
                <c:pt idx="0">
                  <c:v>Private</c:v>
                </c:pt>
              </c:strCache>
            </c:strRef>
          </c:tx>
          <c:spPr>
            <a:solidFill>
              <a:srgbClr val="FFC600"/>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'[CASES_REVISEDGRAPHS_0811.xlsx]Fig30'!$G$2:$G$6</c:f>
              <c:numCache>
                <c:formatCode>0</c:formatCode>
                <c:ptCount val="5"/>
                <c:pt idx="0">
                  <c:v>8.9</c:v>
                </c:pt>
                <c:pt idx="1">
                  <c:v>9.5</c:v>
                </c:pt>
                <c:pt idx="2">
                  <c:v>8.6</c:v>
                </c:pt>
                <c:pt idx="3">
                  <c:v>13</c:v>
                </c:pt>
                <c:pt idx="4">
                  <c:v>13.5</c:v>
                </c:pt>
              </c:numCache>
            </c:numRef>
          </c:val>
          <c:extLst>
            <c:ext xmlns:c16="http://schemas.microsoft.com/office/drawing/2014/chart" uri="{C3380CC4-5D6E-409C-BE32-E72D297353CC}">
              <c16:uniqueId val="{0000000A-BA5D-4A54-8343-5F5180C8A8D7}"/>
            </c:ext>
          </c:extLst>
        </c:ser>
        <c:ser>
          <c:idx val="6"/>
          <c:order val="6"/>
          <c:tx>
            <c:strRef>
              <c:f>'[CASES_REVISEDGRAPHS_0811.xlsx]Fig30'!$H$1</c:f>
              <c:strCache>
                <c:ptCount val="1"/>
                <c:pt idx="0">
                  <c:v>School</c:v>
                </c:pt>
              </c:strCache>
            </c:strRef>
          </c:tx>
          <c:spPr>
            <a:solidFill>
              <a:srgbClr val="66006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'[CASES_REVISEDGRAPHS_0811.xlsx]Fig30'!$H$2:$H$6</c:f>
              <c:numCache>
                <c:formatCode>0</c:formatCode>
                <c:ptCount val="5"/>
                <c:pt idx="0">
                  <c:v>14.5</c:v>
                </c:pt>
                <c:pt idx="1">
                  <c:v>20</c:v>
                </c:pt>
                <c:pt idx="2">
                  <c:v>14.8</c:v>
                </c:pt>
                <c:pt idx="3">
                  <c:v>14.5</c:v>
                </c:pt>
                <c:pt idx="4">
                  <c:v>9</c:v>
                </c:pt>
              </c:numCache>
            </c:numRef>
          </c:val>
          <c:extLst>
            <c:ext xmlns:c16="http://schemas.microsoft.com/office/drawing/2014/chart" uri="{C3380CC4-5D6E-409C-BE32-E72D297353CC}">
              <c16:uniqueId val="{0000000B-BA5D-4A54-8343-5F5180C8A8D7}"/>
            </c:ext>
          </c:extLst>
        </c:ser>
        <c:ser>
          <c:idx val="7"/>
          <c:order val="7"/>
          <c:tx>
            <c:strRef>
              <c:f>'[CASES_REVISEDGRAPHS_0811.xlsx]Fig30'!$I$1</c:f>
              <c:strCache>
                <c:ptCount val="1"/>
                <c:pt idx="0">
                  <c:v>Other</c:v>
                </c:pt>
              </c:strCache>
            </c:strRef>
          </c:tx>
          <c:spPr>
            <a:solidFill>
              <a:schemeClr val="bg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'[CASES_REVISEDGRAPHS_0811.xlsx]Fig30'!$A$2:$A$6</c:f>
              <c:strCache>
                <c:ptCount val="5"/>
                <c:pt idx="0">
                  <c:v>Neglect</c:v>
                </c:pt>
                <c:pt idx="1">
                  <c:v>Psychological</c:v>
                </c:pt>
                <c:pt idx="2">
                  <c:v>Physical</c:v>
                </c:pt>
                <c:pt idx="3">
                  <c:v>Non-contact sexual</c:v>
                </c:pt>
                <c:pt idx="4">
                  <c:v>Contact sexual</c:v>
                </c:pt>
              </c:strCache>
            </c:strRef>
          </c:cat>
          <c:val>
            <c:numRef>
              <c:f>'[CASES_REVISEDGRAPHS_0811.xlsx]Fig30'!$I$2:$I$6</c:f>
              <c:numCache>
                <c:formatCode>0</c:formatCode>
                <c:ptCount val="5"/>
                <c:pt idx="0">
                  <c:v>5.8</c:v>
                </c:pt>
                <c:pt idx="1">
                  <c:v>9.1</c:v>
                </c:pt>
                <c:pt idx="2">
                  <c:v>7.9</c:v>
                </c:pt>
                <c:pt idx="3">
                  <c:v>9.1</c:v>
                </c:pt>
                <c:pt idx="4">
                  <c:v>6.1</c:v>
                </c:pt>
              </c:numCache>
            </c:numRef>
          </c:val>
          <c:extLst>
            <c:ext xmlns:c16="http://schemas.microsoft.com/office/drawing/2014/chart" uri="{C3380CC4-5D6E-409C-BE32-E72D297353CC}">
              <c16:uniqueId val="{0000000C-BA5D-4A54-8343-5F5180C8A8D7}"/>
            </c:ext>
          </c:extLst>
        </c:ser>
        <c:dLbls>
          <c:showLegendKey val="0"/>
          <c:showVal val="0"/>
          <c:showCatName val="0"/>
          <c:showSerName val="0"/>
          <c:showPercent val="0"/>
          <c:showBubbleSize val="0"/>
        </c:dLbls>
        <c:gapWidth val="219"/>
        <c:overlap val="-27"/>
        <c:axId val="934479599"/>
        <c:axId val="934914031"/>
      </c:barChart>
      <c:catAx>
        <c:axId val="9344795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934914031"/>
        <c:crosses val="autoZero"/>
        <c:auto val="1"/>
        <c:lblAlgn val="ctr"/>
        <c:lblOffset val="100"/>
        <c:noMultiLvlLbl val="0"/>
      </c:catAx>
      <c:valAx>
        <c:axId val="93491403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9344795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'[CASES_REVISEDGRAPHS_0811.xlsx]Fig2'!$B$1</c:f>
              <c:strCache>
                <c:ptCount val="1"/>
                <c:pt idx="0">
                  <c:v>Overall Experience of Sport</c:v>
                </c:pt>
              </c:strCache>
            </c:strRef>
          </c:tx>
          <c:spPr>
            <a:ln w="19050">
              <a:solidFill>
                <a:schemeClr val="tx1"/>
              </a:solidFill>
            </a:ln>
          </c:spPr>
          <c:dPt>
            <c:idx val="0"/>
            <c:bubble3D val="0"/>
            <c:spPr>
              <a:solidFill>
                <a:srgbClr val="F87C56"/>
              </a:solidFill>
              <a:ln w="19050">
                <a:solidFill>
                  <a:schemeClr val="tx1"/>
                </a:solidFill>
              </a:ln>
              <a:effectLst/>
            </c:spPr>
            <c:extLst>
              <c:ext xmlns:c16="http://schemas.microsoft.com/office/drawing/2014/chart" uri="{C3380CC4-5D6E-409C-BE32-E72D297353CC}">
                <c16:uniqueId val="{00000001-D9F3-456A-A6A3-9661A840D72D}"/>
              </c:ext>
            </c:extLst>
          </c:dPt>
          <c:dPt>
            <c:idx val="1"/>
            <c:bubble3D val="0"/>
            <c:spPr>
              <a:solidFill>
                <a:srgbClr val="A9C23F"/>
              </a:solidFill>
              <a:ln w="19050">
                <a:solidFill>
                  <a:schemeClr val="tx1"/>
                </a:solidFill>
              </a:ln>
              <a:effectLst/>
            </c:spPr>
            <c:extLst>
              <c:ext xmlns:c16="http://schemas.microsoft.com/office/drawing/2014/chart" uri="{C3380CC4-5D6E-409C-BE32-E72D297353CC}">
                <c16:uniqueId val="{00000003-D9F3-456A-A6A3-9661A840D72D}"/>
              </c:ext>
            </c:extLst>
          </c:dPt>
          <c:dPt>
            <c:idx val="2"/>
            <c:bubble3D val="0"/>
            <c:spPr>
              <a:solidFill>
                <a:srgbClr val="00BFB2"/>
              </a:solidFill>
              <a:ln w="19050">
                <a:solidFill>
                  <a:schemeClr val="tx1"/>
                </a:solidFill>
              </a:ln>
              <a:effectLst/>
            </c:spPr>
            <c:extLst>
              <c:ext xmlns:c16="http://schemas.microsoft.com/office/drawing/2014/chart" uri="{C3380CC4-5D6E-409C-BE32-E72D297353CC}">
                <c16:uniqueId val="{00000005-D9F3-456A-A6A3-9661A840D72D}"/>
              </c:ext>
            </c:extLst>
          </c:dPt>
          <c:dPt>
            <c:idx val="3"/>
            <c:bubble3D val="0"/>
            <c:spPr>
              <a:solidFill>
                <a:srgbClr val="E41B4A"/>
              </a:solidFill>
              <a:ln w="19050">
                <a:solidFill>
                  <a:schemeClr val="tx1"/>
                </a:solidFill>
              </a:ln>
              <a:effectLst/>
            </c:spPr>
            <c:extLst>
              <c:ext xmlns:c16="http://schemas.microsoft.com/office/drawing/2014/chart" uri="{C3380CC4-5D6E-409C-BE32-E72D297353CC}">
                <c16:uniqueId val="{00000007-D9F3-456A-A6A3-9661A840D72D}"/>
              </c:ext>
            </c:extLst>
          </c:dPt>
          <c:dPt>
            <c:idx val="4"/>
            <c:bubble3D val="0"/>
            <c:spPr>
              <a:solidFill>
                <a:srgbClr val="FFC600"/>
              </a:solidFill>
              <a:ln w="19050">
                <a:solidFill>
                  <a:schemeClr val="tx1"/>
                </a:solidFill>
              </a:ln>
              <a:effectLst/>
            </c:spPr>
            <c:extLst>
              <c:ext xmlns:c16="http://schemas.microsoft.com/office/drawing/2014/chart" uri="{C3380CC4-5D6E-409C-BE32-E72D297353CC}">
                <c16:uniqueId val="{00000009-D9F3-456A-A6A3-9661A840D72D}"/>
              </c:ext>
            </c:extLst>
          </c:dPt>
          <c:dLbls>
            <c:dLbl>
              <c:idx val="1"/>
              <c:layout>
                <c:manualLayout>
                  <c:x val="1.613987895090787E-2"/>
                  <c:y val="2.3501762632197414E-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9F3-456A-A6A3-9661A840D72D}"/>
                </c:ext>
              </c:extLst>
            </c:dLbl>
            <c:spPr>
              <a:noFill/>
              <a:ln>
                <a:solidFill>
                  <a:sysClr val="windowText" lastClr="000000"/>
                </a:solidFill>
              </a:ln>
              <a:effectLst/>
            </c:spPr>
            <c:txPr>
              <a:bodyPr rot="0" spcFirstLastPara="1" vertOverflow="ellipsis" vert="horz" wrap="square" anchor="ctr" anchorCtr="1"/>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'[CASES_REVISEDGRAPHS_0811.xlsx]Fig2'!$A$2:$A$6</c:f>
              <c:strCache>
                <c:ptCount val="5"/>
                <c:pt idx="0">
                  <c:v>Very Poor</c:v>
                </c:pt>
                <c:pt idx="1">
                  <c:v>Poor </c:v>
                </c:pt>
                <c:pt idx="2">
                  <c:v>Neutral</c:v>
                </c:pt>
                <c:pt idx="3">
                  <c:v>Good</c:v>
                </c:pt>
                <c:pt idx="4">
                  <c:v>Very Good</c:v>
                </c:pt>
              </c:strCache>
            </c:strRef>
          </c:cat>
          <c:val>
            <c:numRef>
              <c:f>'[CASES_REVISEDGRAPHS_0811.xlsx]Fig2'!$B$2:$B$6</c:f>
              <c:numCache>
                <c:formatCode>0</c:formatCode>
                <c:ptCount val="5"/>
                <c:pt idx="0">
                  <c:v>0.6</c:v>
                </c:pt>
                <c:pt idx="1">
                  <c:v>3.1</c:v>
                </c:pt>
                <c:pt idx="2">
                  <c:v>11.7</c:v>
                </c:pt>
                <c:pt idx="3">
                  <c:v>41.8</c:v>
                </c:pt>
                <c:pt idx="4">
                  <c:v>42.9</c:v>
                </c:pt>
              </c:numCache>
            </c:numRef>
          </c:val>
          <c:extLst>
            <c:ext xmlns:c16="http://schemas.microsoft.com/office/drawing/2014/chart" uri="{C3380CC4-5D6E-409C-BE32-E72D297353CC}">
              <c16:uniqueId val="{0000000A-D9F3-456A-A6A3-9661A840D72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00BFB2"/>
    </a:solidFill>
    <a:ln w="19050" cap="flat" cmpd="sng" algn="ctr">
      <a:noFill/>
      <a:round/>
    </a:ln>
    <a:effectLst/>
  </c:spPr>
  <c:txPr>
    <a:bodyPr/>
    <a:lstStyle/>
    <a:p>
      <a:pPr>
        <a:defRPr sz="1800">
          <a:solidFill>
            <a:schemeClr val="bg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'[CASES_REVISEDGRAPHS_0811.xlsx]Fig5'!$B$1</c:f>
              <c:strCache>
                <c:ptCount val="1"/>
                <c:pt idx="0">
                  <c:v>Outside Sport</c:v>
                </c:pt>
              </c:strCache>
            </c:strRef>
          </c:tx>
          <c:spPr>
            <a:solidFill>
              <a:srgbClr val="7BB6E8"/>
            </a:solidFill>
            <a:ln>
              <a:solidFill>
                <a:schemeClr val="tx1"/>
              </a:solidFill>
            </a:ln>
            <a:effectLst/>
          </c:spPr>
          <c:invertIfNegative val="0"/>
          <c:dPt>
            <c:idx val="0"/>
            <c:invertIfNegative val="0"/>
            <c:bubble3D val="0"/>
            <c:spPr>
              <a:solidFill>
                <a:srgbClr val="F87C56">
                  <a:alpha val="10196"/>
                </a:srgbClr>
              </a:solidFill>
              <a:ln>
                <a:solidFill>
                  <a:schemeClr val="tx1"/>
                </a:solidFill>
              </a:ln>
              <a:effectLst/>
            </c:spPr>
            <c:extLst>
              <c:ext xmlns:c16="http://schemas.microsoft.com/office/drawing/2014/chart" uri="{C3380CC4-5D6E-409C-BE32-E72D297353CC}">
                <c16:uniqueId val="{00000001-D333-440D-8E52-F679726B88B2}"/>
              </c:ext>
            </c:extLst>
          </c:dPt>
          <c:dPt>
            <c:idx val="1"/>
            <c:invertIfNegative val="0"/>
            <c:bubble3D val="0"/>
            <c:spPr>
              <a:solidFill>
                <a:srgbClr val="A9C23F">
                  <a:alpha val="10196"/>
                </a:srgbClr>
              </a:solidFill>
              <a:ln>
                <a:solidFill>
                  <a:schemeClr val="tx1"/>
                </a:solidFill>
              </a:ln>
              <a:effectLst/>
            </c:spPr>
            <c:extLst>
              <c:ext xmlns:c16="http://schemas.microsoft.com/office/drawing/2014/chart" uri="{C3380CC4-5D6E-409C-BE32-E72D297353CC}">
                <c16:uniqueId val="{00000003-D333-440D-8E52-F679726B88B2}"/>
              </c:ext>
            </c:extLst>
          </c:dPt>
          <c:dPt>
            <c:idx val="2"/>
            <c:invertIfNegative val="0"/>
            <c:bubble3D val="0"/>
            <c:spPr>
              <a:solidFill>
                <a:srgbClr val="00BFB2">
                  <a:alpha val="10196"/>
                </a:srgbClr>
              </a:solidFill>
              <a:ln>
                <a:solidFill>
                  <a:schemeClr val="tx1"/>
                </a:solidFill>
              </a:ln>
              <a:effectLst/>
            </c:spPr>
            <c:extLst>
              <c:ext xmlns:c16="http://schemas.microsoft.com/office/drawing/2014/chart" uri="{C3380CC4-5D6E-409C-BE32-E72D297353CC}">
                <c16:uniqueId val="{00000005-D333-440D-8E52-F679726B88B2}"/>
              </c:ext>
            </c:extLst>
          </c:dPt>
          <c:dPt>
            <c:idx val="3"/>
            <c:invertIfNegative val="0"/>
            <c:bubble3D val="0"/>
            <c:spPr>
              <a:solidFill>
                <a:srgbClr val="E41B4A">
                  <a:alpha val="10196"/>
                </a:srgbClr>
              </a:solidFill>
              <a:ln>
                <a:solidFill>
                  <a:schemeClr val="tx1"/>
                </a:solidFill>
              </a:ln>
              <a:effectLst/>
            </c:spPr>
            <c:extLst>
              <c:ext xmlns:c16="http://schemas.microsoft.com/office/drawing/2014/chart" uri="{C3380CC4-5D6E-409C-BE32-E72D297353CC}">
                <c16:uniqueId val="{00000007-D333-440D-8E52-F679726B88B2}"/>
              </c:ext>
            </c:extLst>
          </c:dPt>
          <c:dPt>
            <c:idx val="4"/>
            <c:invertIfNegative val="0"/>
            <c:bubble3D val="0"/>
            <c:spPr>
              <a:solidFill>
                <a:srgbClr val="0073D6">
                  <a:alpha val="9804"/>
                </a:srgbClr>
              </a:solidFill>
              <a:ln>
                <a:solidFill>
                  <a:schemeClr val="tx1"/>
                </a:solidFill>
              </a:ln>
              <a:effectLst/>
            </c:spPr>
            <c:extLst>
              <c:ext xmlns:c16="http://schemas.microsoft.com/office/drawing/2014/chart" uri="{C3380CC4-5D6E-409C-BE32-E72D297353CC}">
                <c16:uniqueId val="{00000009-D333-440D-8E52-F679726B88B2}"/>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'[CASES_REVISEDGRAPHS_0811.xlsx]Fig5'!$A$2:$A$6</c:f>
              <c:strCache>
                <c:ptCount val="5"/>
                <c:pt idx="0">
                  <c:v>CSV</c:v>
                </c:pt>
                <c:pt idx="1">
                  <c:v>NCSV</c:v>
                </c:pt>
                <c:pt idx="2">
                  <c:v>Neglect</c:v>
                </c:pt>
                <c:pt idx="3">
                  <c:v>Physical</c:v>
                </c:pt>
                <c:pt idx="4">
                  <c:v>Psychological</c:v>
                </c:pt>
              </c:strCache>
            </c:strRef>
          </c:cat>
          <c:val>
            <c:numRef>
              <c:f>'[CASES_REVISEDGRAPHS_0811.xlsx]Fig5'!$B$2:$B$6</c:f>
              <c:numCache>
                <c:formatCode>0</c:formatCode>
                <c:ptCount val="5"/>
                <c:pt idx="0">
                  <c:v>41</c:v>
                </c:pt>
                <c:pt idx="1">
                  <c:v>52</c:v>
                </c:pt>
                <c:pt idx="2">
                  <c:v>33.700000000000003</c:v>
                </c:pt>
                <c:pt idx="3">
                  <c:v>36.6</c:v>
                </c:pt>
                <c:pt idx="4">
                  <c:v>71.8</c:v>
                </c:pt>
              </c:numCache>
            </c:numRef>
          </c:val>
          <c:extLst>
            <c:ext xmlns:c16="http://schemas.microsoft.com/office/drawing/2014/chart" uri="{C3380CC4-5D6E-409C-BE32-E72D297353CC}">
              <c16:uniqueId val="{0000000A-D333-440D-8E52-F679726B88B2}"/>
            </c:ext>
          </c:extLst>
        </c:ser>
        <c:ser>
          <c:idx val="1"/>
          <c:order val="1"/>
          <c:tx>
            <c:strRef>
              <c:f>'[CASES_REVISEDGRAPHS_0811.xlsx]Fig5'!$C$1</c:f>
              <c:strCache>
                <c:ptCount val="1"/>
                <c:pt idx="0">
                  <c:v>Inside Sport</c:v>
                </c:pt>
              </c:strCache>
            </c:strRef>
          </c:tx>
          <c:spPr>
            <a:solidFill>
              <a:schemeClr val="accent2"/>
            </a:solidFill>
            <a:ln>
              <a:solidFill>
                <a:schemeClr val="tx1"/>
              </a:solidFill>
            </a:ln>
            <a:effectLst/>
          </c:spPr>
          <c:invertIfNegative val="0"/>
          <c:dPt>
            <c:idx val="0"/>
            <c:invertIfNegative val="0"/>
            <c:bubble3D val="0"/>
            <c:spPr>
              <a:solidFill>
                <a:srgbClr val="F87C56"/>
              </a:solidFill>
              <a:ln>
                <a:solidFill>
                  <a:schemeClr val="tx1"/>
                </a:solidFill>
              </a:ln>
              <a:effectLst/>
            </c:spPr>
            <c:extLst>
              <c:ext xmlns:c16="http://schemas.microsoft.com/office/drawing/2014/chart" uri="{C3380CC4-5D6E-409C-BE32-E72D297353CC}">
                <c16:uniqueId val="{0000000C-D333-440D-8E52-F679726B88B2}"/>
              </c:ext>
            </c:extLst>
          </c:dPt>
          <c:dPt>
            <c:idx val="1"/>
            <c:invertIfNegative val="0"/>
            <c:bubble3D val="0"/>
            <c:spPr>
              <a:solidFill>
                <a:srgbClr val="A9C23F"/>
              </a:solidFill>
              <a:ln>
                <a:solidFill>
                  <a:schemeClr val="tx1"/>
                </a:solidFill>
              </a:ln>
              <a:effectLst/>
            </c:spPr>
            <c:extLst>
              <c:ext xmlns:c16="http://schemas.microsoft.com/office/drawing/2014/chart" uri="{C3380CC4-5D6E-409C-BE32-E72D297353CC}">
                <c16:uniqueId val="{0000000E-D333-440D-8E52-F679726B88B2}"/>
              </c:ext>
            </c:extLst>
          </c:dPt>
          <c:dPt>
            <c:idx val="2"/>
            <c:invertIfNegative val="0"/>
            <c:bubble3D val="0"/>
            <c:spPr>
              <a:solidFill>
                <a:srgbClr val="00BFB2"/>
              </a:solidFill>
              <a:ln>
                <a:solidFill>
                  <a:schemeClr val="tx1"/>
                </a:solidFill>
              </a:ln>
              <a:effectLst/>
            </c:spPr>
            <c:extLst>
              <c:ext xmlns:c16="http://schemas.microsoft.com/office/drawing/2014/chart" uri="{C3380CC4-5D6E-409C-BE32-E72D297353CC}">
                <c16:uniqueId val="{00000010-D333-440D-8E52-F679726B88B2}"/>
              </c:ext>
            </c:extLst>
          </c:dPt>
          <c:dPt>
            <c:idx val="3"/>
            <c:invertIfNegative val="0"/>
            <c:bubble3D val="0"/>
            <c:spPr>
              <a:solidFill>
                <a:srgbClr val="E41B4A"/>
              </a:solidFill>
              <a:ln>
                <a:solidFill>
                  <a:schemeClr val="tx1"/>
                </a:solidFill>
              </a:ln>
              <a:effectLst/>
            </c:spPr>
            <c:extLst>
              <c:ext xmlns:c16="http://schemas.microsoft.com/office/drawing/2014/chart" uri="{C3380CC4-5D6E-409C-BE32-E72D297353CC}">
                <c16:uniqueId val="{00000012-D333-440D-8E52-F679726B88B2}"/>
              </c:ext>
            </c:extLst>
          </c:dPt>
          <c:dPt>
            <c:idx val="4"/>
            <c:invertIfNegative val="0"/>
            <c:bubble3D val="0"/>
            <c:spPr>
              <a:solidFill>
                <a:srgbClr val="0073D6"/>
              </a:solidFill>
              <a:ln>
                <a:solidFill>
                  <a:schemeClr val="tx1"/>
                </a:solidFill>
              </a:ln>
              <a:effectLst/>
            </c:spPr>
            <c:extLst>
              <c:ext xmlns:c16="http://schemas.microsoft.com/office/drawing/2014/chart" uri="{C3380CC4-5D6E-409C-BE32-E72D297353CC}">
                <c16:uniqueId val="{00000014-D333-440D-8E52-F679726B88B2}"/>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'[CASES_REVISEDGRAPHS_0811.xlsx]Fig5'!$A$2:$A$6</c:f>
              <c:strCache>
                <c:ptCount val="5"/>
                <c:pt idx="0">
                  <c:v>CSV</c:v>
                </c:pt>
                <c:pt idx="1">
                  <c:v>NCSV</c:v>
                </c:pt>
                <c:pt idx="2">
                  <c:v>Neglect</c:v>
                </c:pt>
                <c:pt idx="3">
                  <c:v>Physical</c:v>
                </c:pt>
                <c:pt idx="4">
                  <c:v>Psychological</c:v>
                </c:pt>
              </c:strCache>
            </c:strRef>
          </c:cat>
          <c:val>
            <c:numRef>
              <c:f>'[CASES_REVISEDGRAPHS_0811.xlsx]Fig5'!$C$2:$C$6</c:f>
              <c:numCache>
                <c:formatCode>0</c:formatCode>
                <c:ptCount val="5"/>
                <c:pt idx="0">
                  <c:v>20</c:v>
                </c:pt>
                <c:pt idx="1">
                  <c:v>34.6</c:v>
                </c:pt>
                <c:pt idx="2">
                  <c:v>36.799999999999997</c:v>
                </c:pt>
                <c:pt idx="3">
                  <c:v>43.8</c:v>
                </c:pt>
                <c:pt idx="4">
                  <c:v>64.8</c:v>
                </c:pt>
              </c:numCache>
            </c:numRef>
          </c:val>
          <c:extLst>
            <c:ext xmlns:c16="http://schemas.microsoft.com/office/drawing/2014/chart" uri="{C3380CC4-5D6E-409C-BE32-E72D297353CC}">
              <c16:uniqueId val="{00000015-D333-440D-8E52-F679726B88B2}"/>
            </c:ext>
          </c:extLst>
        </c:ser>
        <c:dLbls>
          <c:showLegendKey val="0"/>
          <c:showVal val="0"/>
          <c:showCatName val="0"/>
          <c:showSerName val="0"/>
          <c:showPercent val="0"/>
          <c:showBubbleSize val="0"/>
        </c:dLbls>
        <c:gapWidth val="182"/>
        <c:axId val="1268507551"/>
        <c:axId val="1271769343"/>
      </c:barChart>
      <c:catAx>
        <c:axId val="12685075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71769343"/>
        <c:crosses val="autoZero"/>
        <c:auto val="1"/>
        <c:lblAlgn val="ctr"/>
        <c:lblOffset val="100"/>
        <c:noMultiLvlLbl val="0"/>
      </c:catAx>
      <c:valAx>
        <c:axId val="1271769343"/>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6850755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'[CASES_REVISEDGRAPHS_0811.xlsx]Fig6'!$B$1</c:f>
              <c:strCache>
                <c:ptCount val="1"/>
                <c:pt idx="0">
                  <c:v>Male</c:v>
                </c:pt>
              </c:strCache>
            </c:strRef>
          </c:tx>
          <c:spPr>
            <a:solidFill>
              <a:schemeClr val="accent1"/>
            </a:solidFill>
            <a:ln>
              <a:solidFill>
                <a:schemeClr val="tx1"/>
              </a:solidFill>
            </a:ln>
            <a:effectLst/>
          </c:spPr>
          <c:invertIfNegative val="0"/>
          <c:dPt>
            <c:idx val="0"/>
            <c:invertIfNegative val="0"/>
            <c:bubble3D val="0"/>
            <c:spPr>
              <a:solidFill>
                <a:srgbClr val="660066"/>
              </a:solidFill>
              <a:ln>
                <a:solidFill>
                  <a:schemeClr val="tx1"/>
                </a:solidFill>
              </a:ln>
              <a:effectLst/>
            </c:spPr>
            <c:extLst>
              <c:ext xmlns:c16="http://schemas.microsoft.com/office/drawing/2014/chart" uri="{C3380CC4-5D6E-409C-BE32-E72D297353CC}">
                <c16:uniqueId val="{00000001-C9AF-4316-B018-14359FC41C89}"/>
              </c:ext>
            </c:extLst>
          </c:dPt>
          <c:dPt>
            <c:idx val="1"/>
            <c:invertIfNegative val="0"/>
            <c:bubble3D val="0"/>
            <c:spPr>
              <a:solidFill>
                <a:srgbClr val="FFC600"/>
              </a:solidFill>
              <a:ln>
                <a:solidFill>
                  <a:schemeClr val="tx1"/>
                </a:solidFill>
              </a:ln>
              <a:effectLst/>
            </c:spPr>
            <c:extLst>
              <c:ext xmlns:c16="http://schemas.microsoft.com/office/drawing/2014/chart" uri="{C3380CC4-5D6E-409C-BE32-E72D297353CC}">
                <c16:uniqueId val="{00000003-C9AF-4316-B018-14359FC41C89}"/>
              </c:ext>
            </c:extLst>
          </c:dPt>
          <c:dPt>
            <c:idx val="2"/>
            <c:invertIfNegative val="0"/>
            <c:bubble3D val="0"/>
            <c:spPr>
              <a:solidFill>
                <a:srgbClr val="F87C56"/>
              </a:solidFill>
              <a:ln>
                <a:solidFill>
                  <a:schemeClr val="tx1"/>
                </a:solidFill>
              </a:ln>
              <a:effectLst/>
            </c:spPr>
            <c:extLst>
              <c:ext xmlns:c16="http://schemas.microsoft.com/office/drawing/2014/chart" uri="{C3380CC4-5D6E-409C-BE32-E72D297353CC}">
                <c16:uniqueId val="{00000005-C9AF-4316-B018-14359FC41C89}"/>
              </c:ext>
            </c:extLst>
          </c:dPt>
          <c:dPt>
            <c:idx val="3"/>
            <c:invertIfNegative val="0"/>
            <c:bubble3D val="0"/>
            <c:spPr>
              <a:solidFill>
                <a:srgbClr val="A9C23F"/>
              </a:solidFill>
              <a:ln>
                <a:solidFill>
                  <a:schemeClr val="tx1"/>
                </a:solidFill>
              </a:ln>
              <a:effectLst/>
            </c:spPr>
            <c:extLst>
              <c:ext xmlns:c16="http://schemas.microsoft.com/office/drawing/2014/chart" uri="{C3380CC4-5D6E-409C-BE32-E72D297353CC}">
                <c16:uniqueId val="{00000007-C9AF-4316-B018-14359FC41C89}"/>
              </c:ext>
            </c:extLst>
          </c:dPt>
          <c:dPt>
            <c:idx val="4"/>
            <c:invertIfNegative val="0"/>
            <c:bubble3D val="0"/>
            <c:spPr>
              <a:solidFill>
                <a:srgbClr val="00BFB2"/>
              </a:solidFill>
              <a:ln>
                <a:solidFill>
                  <a:schemeClr val="tx1"/>
                </a:solidFill>
              </a:ln>
              <a:effectLst/>
            </c:spPr>
            <c:extLst>
              <c:ext xmlns:c16="http://schemas.microsoft.com/office/drawing/2014/chart" uri="{C3380CC4-5D6E-409C-BE32-E72D297353CC}">
                <c16:uniqueId val="{00000009-C9AF-4316-B018-14359FC41C89}"/>
              </c:ext>
            </c:extLst>
          </c:dPt>
          <c:dPt>
            <c:idx val="5"/>
            <c:invertIfNegative val="0"/>
            <c:bubble3D val="0"/>
            <c:spPr>
              <a:solidFill>
                <a:srgbClr val="E41B4A"/>
              </a:solidFill>
              <a:ln>
                <a:solidFill>
                  <a:schemeClr val="tx1"/>
                </a:solidFill>
              </a:ln>
              <a:effectLst/>
            </c:spPr>
            <c:extLst>
              <c:ext xmlns:c16="http://schemas.microsoft.com/office/drawing/2014/chart" uri="{C3380CC4-5D6E-409C-BE32-E72D297353CC}">
                <c16:uniqueId val="{0000000B-C9AF-4316-B018-14359FC41C89}"/>
              </c:ext>
            </c:extLst>
          </c:dPt>
          <c:dPt>
            <c:idx val="6"/>
            <c:invertIfNegative val="0"/>
            <c:bubble3D val="0"/>
            <c:spPr>
              <a:solidFill>
                <a:srgbClr val="0073D6"/>
              </a:solidFill>
              <a:ln>
                <a:solidFill>
                  <a:schemeClr val="tx1"/>
                </a:solidFill>
              </a:ln>
              <a:effectLst/>
            </c:spPr>
            <c:extLst>
              <c:ext xmlns:c16="http://schemas.microsoft.com/office/drawing/2014/chart" uri="{C3380CC4-5D6E-409C-BE32-E72D297353CC}">
                <c16:uniqueId val="{0000000D-C9AF-4316-B018-14359FC41C89}"/>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'[CASES_REVISEDGRAPHS_0811.xlsx]Fig6'!$A$2:$A$8</c:f>
              <c:strCache>
                <c:ptCount val="7"/>
                <c:pt idx="0">
                  <c:v>UK</c:v>
                </c:pt>
                <c:pt idx="1">
                  <c:v>Spain</c:v>
                </c:pt>
                <c:pt idx="2">
                  <c:v>Romania</c:v>
                </c:pt>
                <c:pt idx="3">
                  <c:v>Germany</c:v>
                </c:pt>
                <c:pt idx="4">
                  <c:v>Belgium (Flanders)</c:v>
                </c:pt>
                <c:pt idx="5">
                  <c:v>Belgium (Brussels-Wallonia)</c:v>
                </c:pt>
                <c:pt idx="6">
                  <c:v>Austria</c:v>
                </c:pt>
              </c:strCache>
            </c:strRef>
          </c:cat>
          <c:val>
            <c:numRef>
              <c:f>'[CASES_REVISEDGRAPHS_0811.xlsx]Fig6'!$B$2:$B$8</c:f>
              <c:numCache>
                <c:formatCode>0</c:formatCode>
                <c:ptCount val="7"/>
                <c:pt idx="0">
                  <c:v>78.7</c:v>
                </c:pt>
                <c:pt idx="1">
                  <c:v>80.5</c:v>
                </c:pt>
                <c:pt idx="2">
                  <c:v>78.5</c:v>
                </c:pt>
                <c:pt idx="3">
                  <c:v>80.3</c:v>
                </c:pt>
                <c:pt idx="4">
                  <c:v>79.400000000000006</c:v>
                </c:pt>
                <c:pt idx="5">
                  <c:v>84.2</c:v>
                </c:pt>
                <c:pt idx="6">
                  <c:v>72.400000000000006</c:v>
                </c:pt>
              </c:numCache>
            </c:numRef>
          </c:val>
          <c:extLst>
            <c:ext xmlns:c16="http://schemas.microsoft.com/office/drawing/2014/chart" uri="{C3380CC4-5D6E-409C-BE32-E72D297353CC}">
              <c16:uniqueId val="{0000000E-C9AF-4316-B018-14359FC41C89}"/>
            </c:ext>
          </c:extLst>
        </c:ser>
        <c:ser>
          <c:idx val="1"/>
          <c:order val="1"/>
          <c:tx>
            <c:strRef>
              <c:f>'[CASES_REVISEDGRAPHS_0811.xlsx]Fig6'!$C$1</c:f>
              <c:strCache>
                <c:ptCount val="1"/>
                <c:pt idx="0">
                  <c:v>Female</c:v>
                </c:pt>
              </c:strCache>
            </c:strRef>
          </c:tx>
          <c:spPr>
            <a:solidFill>
              <a:schemeClr val="accent2"/>
            </a:solidFill>
            <a:ln>
              <a:solidFill>
                <a:schemeClr val="tx1"/>
              </a:solidFill>
            </a:ln>
            <a:effectLst/>
          </c:spPr>
          <c:invertIfNegative val="0"/>
          <c:dPt>
            <c:idx val="0"/>
            <c:invertIfNegative val="0"/>
            <c:bubble3D val="0"/>
            <c:spPr>
              <a:pattFill prst="wdUpDiag">
                <a:fgClr>
                  <a:srgbClr val="660066"/>
                </a:fgClr>
                <a:bgClr>
                  <a:schemeClr val="bg1"/>
                </a:bgClr>
              </a:pattFill>
              <a:ln>
                <a:solidFill>
                  <a:schemeClr val="tx1"/>
                </a:solidFill>
              </a:ln>
              <a:effectLst/>
            </c:spPr>
            <c:extLst>
              <c:ext xmlns:c16="http://schemas.microsoft.com/office/drawing/2014/chart" uri="{C3380CC4-5D6E-409C-BE32-E72D297353CC}">
                <c16:uniqueId val="{00000010-C9AF-4316-B018-14359FC41C89}"/>
              </c:ext>
            </c:extLst>
          </c:dPt>
          <c:dPt>
            <c:idx val="1"/>
            <c:invertIfNegative val="0"/>
            <c:bubble3D val="0"/>
            <c:spPr>
              <a:pattFill prst="wdUpDiag">
                <a:fgClr>
                  <a:srgbClr val="FFC600"/>
                </a:fgClr>
                <a:bgClr>
                  <a:schemeClr val="bg1"/>
                </a:bgClr>
              </a:pattFill>
              <a:ln>
                <a:solidFill>
                  <a:schemeClr val="tx1"/>
                </a:solidFill>
              </a:ln>
              <a:effectLst/>
            </c:spPr>
            <c:extLst>
              <c:ext xmlns:c16="http://schemas.microsoft.com/office/drawing/2014/chart" uri="{C3380CC4-5D6E-409C-BE32-E72D297353CC}">
                <c16:uniqueId val="{00000012-C9AF-4316-B018-14359FC41C89}"/>
              </c:ext>
            </c:extLst>
          </c:dPt>
          <c:dPt>
            <c:idx val="2"/>
            <c:invertIfNegative val="0"/>
            <c:bubble3D val="0"/>
            <c:spPr>
              <a:pattFill prst="wdUpDiag">
                <a:fgClr>
                  <a:srgbClr val="F87C56"/>
                </a:fgClr>
                <a:bgClr>
                  <a:schemeClr val="bg1"/>
                </a:bgClr>
              </a:pattFill>
              <a:ln>
                <a:solidFill>
                  <a:schemeClr val="tx1"/>
                </a:solidFill>
              </a:ln>
              <a:effectLst/>
            </c:spPr>
            <c:extLst>
              <c:ext xmlns:c16="http://schemas.microsoft.com/office/drawing/2014/chart" uri="{C3380CC4-5D6E-409C-BE32-E72D297353CC}">
                <c16:uniqueId val="{00000014-C9AF-4316-B018-14359FC41C89}"/>
              </c:ext>
            </c:extLst>
          </c:dPt>
          <c:dPt>
            <c:idx val="3"/>
            <c:invertIfNegative val="0"/>
            <c:bubble3D val="0"/>
            <c:spPr>
              <a:pattFill prst="wdUpDiag">
                <a:fgClr>
                  <a:srgbClr val="A9C23F"/>
                </a:fgClr>
                <a:bgClr>
                  <a:schemeClr val="bg1"/>
                </a:bgClr>
              </a:pattFill>
              <a:ln>
                <a:solidFill>
                  <a:schemeClr val="tx1"/>
                </a:solidFill>
              </a:ln>
              <a:effectLst/>
            </c:spPr>
            <c:extLst>
              <c:ext xmlns:c16="http://schemas.microsoft.com/office/drawing/2014/chart" uri="{C3380CC4-5D6E-409C-BE32-E72D297353CC}">
                <c16:uniqueId val="{00000016-C9AF-4316-B018-14359FC41C89}"/>
              </c:ext>
            </c:extLst>
          </c:dPt>
          <c:dPt>
            <c:idx val="4"/>
            <c:invertIfNegative val="0"/>
            <c:bubble3D val="0"/>
            <c:spPr>
              <a:pattFill prst="wdUpDiag">
                <a:fgClr>
                  <a:srgbClr val="00BFB2"/>
                </a:fgClr>
                <a:bgClr>
                  <a:schemeClr val="bg1"/>
                </a:bgClr>
              </a:pattFill>
              <a:ln>
                <a:solidFill>
                  <a:schemeClr val="tx1"/>
                </a:solidFill>
              </a:ln>
              <a:effectLst/>
            </c:spPr>
            <c:extLst>
              <c:ext xmlns:c16="http://schemas.microsoft.com/office/drawing/2014/chart" uri="{C3380CC4-5D6E-409C-BE32-E72D297353CC}">
                <c16:uniqueId val="{00000018-C9AF-4316-B018-14359FC41C89}"/>
              </c:ext>
            </c:extLst>
          </c:dPt>
          <c:dPt>
            <c:idx val="5"/>
            <c:invertIfNegative val="0"/>
            <c:bubble3D val="0"/>
            <c:spPr>
              <a:pattFill prst="wdUpDiag">
                <a:fgClr>
                  <a:srgbClr val="E41B4A"/>
                </a:fgClr>
                <a:bgClr>
                  <a:schemeClr val="bg1"/>
                </a:bgClr>
              </a:pattFill>
              <a:ln>
                <a:solidFill>
                  <a:schemeClr val="tx1"/>
                </a:solidFill>
              </a:ln>
              <a:effectLst/>
            </c:spPr>
            <c:extLst>
              <c:ext xmlns:c16="http://schemas.microsoft.com/office/drawing/2014/chart" uri="{C3380CC4-5D6E-409C-BE32-E72D297353CC}">
                <c16:uniqueId val="{0000001A-C9AF-4316-B018-14359FC41C89}"/>
              </c:ext>
            </c:extLst>
          </c:dPt>
          <c:dPt>
            <c:idx val="6"/>
            <c:invertIfNegative val="0"/>
            <c:bubble3D val="0"/>
            <c:spPr>
              <a:pattFill prst="wdUpDiag">
                <a:fgClr>
                  <a:srgbClr val="0073D6"/>
                </a:fgClr>
                <a:bgClr>
                  <a:schemeClr val="bg1"/>
                </a:bgClr>
              </a:pattFill>
              <a:ln>
                <a:solidFill>
                  <a:schemeClr val="tx1"/>
                </a:solidFill>
              </a:ln>
              <a:effectLst/>
            </c:spPr>
            <c:extLst>
              <c:ext xmlns:c16="http://schemas.microsoft.com/office/drawing/2014/chart" uri="{C3380CC4-5D6E-409C-BE32-E72D297353CC}">
                <c16:uniqueId val="{0000001C-C9AF-4316-B018-14359FC41C89}"/>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'[CASES_REVISEDGRAPHS_0811.xlsx]Fig6'!$A$2:$A$8</c:f>
              <c:strCache>
                <c:ptCount val="7"/>
                <c:pt idx="0">
                  <c:v>UK</c:v>
                </c:pt>
                <c:pt idx="1">
                  <c:v>Spain</c:v>
                </c:pt>
                <c:pt idx="2">
                  <c:v>Romania</c:v>
                </c:pt>
                <c:pt idx="3">
                  <c:v>Germany</c:v>
                </c:pt>
                <c:pt idx="4">
                  <c:v>Belgium (Flanders)</c:v>
                </c:pt>
                <c:pt idx="5">
                  <c:v>Belgium (Brussels-Wallonia)</c:v>
                </c:pt>
                <c:pt idx="6">
                  <c:v>Austria</c:v>
                </c:pt>
              </c:strCache>
            </c:strRef>
          </c:cat>
          <c:val>
            <c:numRef>
              <c:f>'[CASES_REVISEDGRAPHS_0811.xlsx]Fig6'!$C$2:$C$8</c:f>
              <c:numCache>
                <c:formatCode>0</c:formatCode>
                <c:ptCount val="7"/>
                <c:pt idx="0">
                  <c:v>67.900000000000006</c:v>
                </c:pt>
                <c:pt idx="1">
                  <c:v>75.400000000000006</c:v>
                </c:pt>
                <c:pt idx="2">
                  <c:v>69.400000000000006</c:v>
                </c:pt>
                <c:pt idx="3">
                  <c:v>75.3</c:v>
                </c:pt>
                <c:pt idx="4">
                  <c:v>64.5</c:v>
                </c:pt>
                <c:pt idx="5">
                  <c:v>75.400000000000006</c:v>
                </c:pt>
                <c:pt idx="6">
                  <c:v>68.3</c:v>
                </c:pt>
              </c:numCache>
            </c:numRef>
          </c:val>
          <c:extLst>
            <c:ext xmlns:c16="http://schemas.microsoft.com/office/drawing/2014/chart" uri="{C3380CC4-5D6E-409C-BE32-E72D297353CC}">
              <c16:uniqueId val="{0000001D-C9AF-4316-B018-14359FC41C89}"/>
            </c:ext>
          </c:extLst>
        </c:ser>
        <c:dLbls>
          <c:showLegendKey val="0"/>
          <c:showVal val="0"/>
          <c:showCatName val="0"/>
          <c:showSerName val="0"/>
          <c:showPercent val="0"/>
          <c:showBubbleSize val="0"/>
        </c:dLbls>
        <c:gapWidth val="182"/>
        <c:axId val="1257945855"/>
        <c:axId val="1258118815"/>
      </c:barChart>
      <c:catAx>
        <c:axId val="12579458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58118815"/>
        <c:crosses val="autoZero"/>
        <c:auto val="1"/>
        <c:lblAlgn val="ctr"/>
        <c:lblOffset val="100"/>
        <c:noMultiLvlLbl val="0"/>
      </c:catAx>
      <c:valAx>
        <c:axId val="1258118815"/>
        <c:scaling>
          <c:orientation val="minMax"/>
          <c:max val="100"/>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5794585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'[CASES_REVISEDGRAPHS_0811.xlsx]Fig7'!$B$1</c:f>
              <c:strCache>
                <c:ptCount val="1"/>
                <c:pt idx="0">
                  <c:v>Participation</c:v>
                </c:pt>
              </c:strCache>
            </c:strRef>
          </c:tx>
          <c:spPr>
            <a:solidFill>
              <a:schemeClr val="accent1"/>
            </a:solidFill>
            <a:ln>
              <a:solidFill>
                <a:schemeClr val="tx1"/>
              </a:solidFill>
            </a:ln>
            <a:effectLst/>
          </c:spPr>
          <c:invertIfNegative val="0"/>
          <c:dPt>
            <c:idx val="0"/>
            <c:invertIfNegative val="0"/>
            <c:bubble3D val="0"/>
            <c:spPr>
              <a:solidFill>
                <a:srgbClr val="FFC600"/>
              </a:solidFill>
              <a:ln>
                <a:solidFill>
                  <a:schemeClr val="tx1"/>
                </a:solidFill>
              </a:ln>
              <a:effectLst/>
            </c:spPr>
            <c:extLst>
              <c:ext xmlns:c16="http://schemas.microsoft.com/office/drawing/2014/chart" uri="{C3380CC4-5D6E-409C-BE32-E72D297353CC}">
                <c16:uniqueId val="{00000001-6A54-410D-B229-DA2D4915A39E}"/>
              </c:ext>
            </c:extLst>
          </c:dPt>
          <c:dPt>
            <c:idx val="1"/>
            <c:invertIfNegative val="0"/>
            <c:bubble3D val="0"/>
            <c:spPr>
              <a:solidFill>
                <a:srgbClr val="A9C23F"/>
              </a:solidFill>
              <a:ln>
                <a:solidFill>
                  <a:schemeClr val="tx1"/>
                </a:solidFill>
              </a:ln>
              <a:effectLst/>
            </c:spPr>
            <c:extLst>
              <c:ext xmlns:c16="http://schemas.microsoft.com/office/drawing/2014/chart" uri="{C3380CC4-5D6E-409C-BE32-E72D297353CC}">
                <c16:uniqueId val="{00000003-6A54-410D-B229-DA2D4915A39E}"/>
              </c:ext>
            </c:extLst>
          </c:dPt>
          <c:dPt>
            <c:idx val="2"/>
            <c:invertIfNegative val="0"/>
            <c:bubble3D val="0"/>
            <c:spPr>
              <a:solidFill>
                <a:srgbClr val="00BFB2"/>
              </a:solidFill>
              <a:ln>
                <a:solidFill>
                  <a:schemeClr val="tx1"/>
                </a:solidFill>
              </a:ln>
              <a:effectLst/>
            </c:spPr>
            <c:extLst>
              <c:ext xmlns:c16="http://schemas.microsoft.com/office/drawing/2014/chart" uri="{C3380CC4-5D6E-409C-BE32-E72D297353CC}">
                <c16:uniqueId val="{00000005-6A54-410D-B229-DA2D4915A39E}"/>
              </c:ext>
            </c:extLst>
          </c:dPt>
          <c:dPt>
            <c:idx val="3"/>
            <c:invertIfNegative val="0"/>
            <c:bubble3D val="0"/>
            <c:spPr>
              <a:solidFill>
                <a:srgbClr val="E41B4A"/>
              </a:solidFill>
              <a:ln>
                <a:solidFill>
                  <a:schemeClr val="tx1"/>
                </a:solidFill>
              </a:ln>
              <a:effectLst/>
            </c:spPr>
            <c:extLst>
              <c:ext xmlns:c16="http://schemas.microsoft.com/office/drawing/2014/chart" uri="{C3380CC4-5D6E-409C-BE32-E72D297353CC}">
                <c16:uniqueId val="{00000007-6A54-410D-B229-DA2D4915A39E}"/>
              </c:ext>
            </c:extLst>
          </c:dPt>
          <c:dPt>
            <c:idx val="4"/>
            <c:invertIfNegative val="0"/>
            <c:bubble3D val="0"/>
            <c:spPr>
              <a:solidFill>
                <a:srgbClr val="0073D6"/>
              </a:solidFill>
              <a:ln>
                <a:solidFill>
                  <a:schemeClr val="tx1"/>
                </a:solidFill>
              </a:ln>
              <a:effectLst/>
            </c:spPr>
            <c:extLst>
              <c:ext xmlns:c16="http://schemas.microsoft.com/office/drawing/2014/chart" uri="{C3380CC4-5D6E-409C-BE32-E72D297353CC}">
                <c16:uniqueId val="{00000009-6A54-410D-B229-DA2D4915A39E}"/>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'[CASES_REVISEDGRAPHS_0811.xlsx]Fig7'!$A$2:$A$6</c:f>
              <c:strCache>
                <c:ptCount val="5"/>
                <c:pt idx="0">
                  <c:v>International</c:v>
                </c:pt>
                <c:pt idx="1">
                  <c:v>National</c:v>
                </c:pt>
                <c:pt idx="2">
                  <c:v>Regional</c:v>
                </c:pt>
                <c:pt idx="3">
                  <c:v>Club/Local</c:v>
                </c:pt>
                <c:pt idx="4">
                  <c:v>Recreational</c:v>
                </c:pt>
              </c:strCache>
            </c:strRef>
          </c:cat>
          <c:val>
            <c:numRef>
              <c:f>'[CASES_REVISEDGRAPHS_0811.xlsx]Fig7'!$B$2:$B$6</c:f>
              <c:numCache>
                <c:formatCode>0</c:formatCode>
                <c:ptCount val="5"/>
                <c:pt idx="0">
                  <c:v>83.7</c:v>
                </c:pt>
                <c:pt idx="1">
                  <c:v>78.900000000000006</c:v>
                </c:pt>
                <c:pt idx="2">
                  <c:v>82.9</c:v>
                </c:pt>
                <c:pt idx="3">
                  <c:v>78.3</c:v>
                </c:pt>
                <c:pt idx="4">
                  <c:v>68</c:v>
                </c:pt>
              </c:numCache>
            </c:numRef>
          </c:val>
          <c:extLst>
            <c:ext xmlns:c16="http://schemas.microsoft.com/office/drawing/2014/chart" uri="{C3380CC4-5D6E-409C-BE32-E72D297353CC}">
              <c16:uniqueId val="{0000000A-6A54-410D-B229-DA2D4915A39E}"/>
            </c:ext>
          </c:extLst>
        </c:ser>
        <c:dLbls>
          <c:showLegendKey val="0"/>
          <c:showVal val="0"/>
          <c:showCatName val="0"/>
          <c:showSerName val="0"/>
          <c:showPercent val="0"/>
          <c:showBubbleSize val="0"/>
        </c:dLbls>
        <c:gapWidth val="182"/>
        <c:axId val="1309970767"/>
        <c:axId val="1310202751"/>
      </c:barChart>
      <c:catAx>
        <c:axId val="130997076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310202751"/>
        <c:crosses val="autoZero"/>
        <c:auto val="1"/>
        <c:lblAlgn val="ctr"/>
        <c:lblOffset val="100"/>
        <c:noMultiLvlLbl val="0"/>
      </c:catAx>
      <c:valAx>
        <c:axId val="1310202751"/>
        <c:scaling>
          <c:orientation val="minMax"/>
          <c:max val="100"/>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3099707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728247032125411E-2"/>
          <c:y val="1.730471343217526E-2"/>
          <c:w val="0.94127175296787458"/>
          <c:h val="0.84312099569098453"/>
        </c:manualLayout>
      </c:layout>
      <c:barChart>
        <c:barDir val="col"/>
        <c:grouping val="clustered"/>
        <c:varyColors val="0"/>
        <c:ser>
          <c:idx val="0"/>
          <c:order val="0"/>
          <c:tx>
            <c:strRef>
              <c:f>'[CASES_REVISEDGRAPHS_0811.xlsx]Fig25'!$B$1</c:f>
              <c:strCache>
                <c:ptCount val="1"/>
                <c:pt idx="0">
                  <c:v>Once</c:v>
                </c:pt>
              </c:strCache>
            </c:strRef>
          </c:tx>
          <c:spPr>
            <a:solidFill>
              <a:srgbClr val="0073D6"/>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'[CASES_REVISEDGRAPHS_0811.xlsx]Fig25'!$A$2:$A$6</c:f>
              <c:strCache>
                <c:ptCount val="5"/>
                <c:pt idx="0">
                  <c:v>Neglect</c:v>
                </c:pt>
                <c:pt idx="1">
                  <c:v>Psychological</c:v>
                </c:pt>
                <c:pt idx="2">
                  <c:v>Physical</c:v>
                </c:pt>
                <c:pt idx="3">
                  <c:v>Non-contact sexual</c:v>
                </c:pt>
                <c:pt idx="4">
                  <c:v>Contact sexual</c:v>
                </c:pt>
              </c:strCache>
            </c:strRef>
          </c:cat>
          <c:val>
            <c:numRef>
              <c:f>'[CASES_REVISEDGRAPHS_0811.xlsx]Fig25'!$B$2:$B$6</c:f>
              <c:numCache>
                <c:formatCode>0</c:formatCode>
                <c:ptCount val="5"/>
                <c:pt idx="0">
                  <c:v>27.5</c:v>
                </c:pt>
                <c:pt idx="1">
                  <c:v>18</c:v>
                </c:pt>
                <c:pt idx="2">
                  <c:v>21.6</c:v>
                </c:pt>
                <c:pt idx="3">
                  <c:v>25.2</c:v>
                </c:pt>
                <c:pt idx="4">
                  <c:v>29</c:v>
                </c:pt>
              </c:numCache>
            </c:numRef>
          </c:val>
          <c:extLst>
            <c:ext xmlns:c16="http://schemas.microsoft.com/office/drawing/2014/chart" uri="{C3380CC4-5D6E-409C-BE32-E72D297353CC}">
              <c16:uniqueId val="{00000000-F4A3-4832-B443-AF249AE00B0E}"/>
            </c:ext>
          </c:extLst>
        </c:ser>
        <c:ser>
          <c:idx val="1"/>
          <c:order val="1"/>
          <c:tx>
            <c:strRef>
              <c:f>'[CASES_REVISEDGRAPHS_0811.xlsx]Fig25'!$C$1</c:f>
              <c:strCache>
                <c:ptCount val="1"/>
                <c:pt idx="0">
                  <c:v>2-5 times</c:v>
                </c:pt>
              </c:strCache>
            </c:strRef>
          </c:tx>
          <c:spPr>
            <a:solidFill>
              <a:srgbClr val="E41B4A"/>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'[CASES_REVISEDGRAPHS_0811.xlsx]Fig25'!$A$2:$A$6</c:f>
              <c:strCache>
                <c:ptCount val="5"/>
                <c:pt idx="0">
                  <c:v>Neglect</c:v>
                </c:pt>
                <c:pt idx="1">
                  <c:v>Psychological</c:v>
                </c:pt>
                <c:pt idx="2">
                  <c:v>Physical</c:v>
                </c:pt>
                <c:pt idx="3">
                  <c:v>Non-contact sexual</c:v>
                </c:pt>
                <c:pt idx="4">
                  <c:v>Contact sexual</c:v>
                </c:pt>
              </c:strCache>
            </c:strRef>
          </c:cat>
          <c:val>
            <c:numRef>
              <c:f>'[CASES_REVISEDGRAPHS_0811.xlsx]Fig25'!$C$2:$C$6</c:f>
              <c:numCache>
                <c:formatCode>0</c:formatCode>
                <c:ptCount val="5"/>
                <c:pt idx="0">
                  <c:v>41.2</c:v>
                </c:pt>
                <c:pt idx="1">
                  <c:v>41.6</c:v>
                </c:pt>
                <c:pt idx="2">
                  <c:v>47.7</c:v>
                </c:pt>
                <c:pt idx="3">
                  <c:v>35.1</c:v>
                </c:pt>
                <c:pt idx="4">
                  <c:v>34.200000000000003</c:v>
                </c:pt>
              </c:numCache>
            </c:numRef>
          </c:val>
          <c:extLst>
            <c:ext xmlns:c16="http://schemas.microsoft.com/office/drawing/2014/chart" uri="{C3380CC4-5D6E-409C-BE32-E72D297353CC}">
              <c16:uniqueId val="{00000001-F4A3-4832-B443-AF249AE00B0E}"/>
            </c:ext>
          </c:extLst>
        </c:ser>
        <c:ser>
          <c:idx val="2"/>
          <c:order val="2"/>
          <c:tx>
            <c:strRef>
              <c:f>'[CASES_REVISEDGRAPHS_0811.xlsx]Fig25'!$D$1</c:f>
              <c:strCache>
                <c:ptCount val="1"/>
                <c:pt idx="0">
                  <c:v>5+ times</c:v>
                </c:pt>
              </c:strCache>
            </c:strRef>
          </c:tx>
          <c:spPr>
            <a:solidFill>
              <a:srgbClr val="A9C23F"/>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'[CASES_REVISEDGRAPHS_0811.xlsx]Fig25'!$A$2:$A$6</c:f>
              <c:strCache>
                <c:ptCount val="5"/>
                <c:pt idx="0">
                  <c:v>Neglect</c:v>
                </c:pt>
                <c:pt idx="1">
                  <c:v>Psychological</c:v>
                </c:pt>
                <c:pt idx="2">
                  <c:v>Physical</c:v>
                </c:pt>
                <c:pt idx="3">
                  <c:v>Non-contact sexual</c:v>
                </c:pt>
                <c:pt idx="4">
                  <c:v>Contact sexual</c:v>
                </c:pt>
              </c:strCache>
            </c:strRef>
          </c:cat>
          <c:val>
            <c:numRef>
              <c:f>'[CASES_REVISEDGRAPHS_0811.xlsx]Fig25'!$D$2:$D$6</c:f>
              <c:numCache>
                <c:formatCode>0</c:formatCode>
                <c:ptCount val="5"/>
                <c:pt idx="0">
                  <c:v>31.3</c:v>
                </c:pt>
                <c:pt idx="1">
                  <c:v>40.5</c:v>
                </c:pt>
                <c:pt idx="2">
                  <c:v>30.6</c:v>
                </c:pt>
                <c:pt idx="3">
                  <c:v>39.700000000000003</c:v>
                </c:pt>
                <c:pt idx="4">
                  <c:v>36.799999999999997</c:v>
                </c:pt>
              </c:numCache>
            </c:numRef>
          </c:val>
          <c:extLst>
            <c:ext xmlns:c16="http://schemas.microsoft.com/office/drawing/2014/chart" uri="{C3380CC4-5D6E-409C-BE32-E72D297353CC}">
              <c16:uniqueId val="{00000002-F4A3-4832-B443-AF249AE00B0E}"/>
            </c:ext>
          </c:extLst>
        </c:ser>
        <c:dLbls>
          <c:showLegendKey val="0"/>
          <c:showVal val="0"/>
          <c:showCatName val="0"/>
          <c:showSerName val="0"/>
          <c:showPercent val="0"/>
          <c:showBubbleSize val="0"/>
        </c:dLbls>
        <c:gapWidth val="219"/>
        <c:overlap val="-27"/>
        <c:axId val="1401313727"/>
        <c:axId val="1407524079"/>
      </c:barChart>
      <c:catAx>
        <c:axId val="14013137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07524079"/>
        <c:crosses val="autoZero"/>
        <c:auto val="1"/>
        <c:lblAlgn val="ctr"/>
        <c:lblOffset val="100"/>
        <c:noMultiLvlLbl val="0"/>
      </c:catAx>
      <c:valAx>
        <c:axId val="1407524079"/>
        <c:scaling>
          <c:orientation val="minMax"/>
          <c:max val="5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013137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'[CASES_REVISEDGRAPHS_0811.xlsx]Fig26'!$B$1</c:f>
              <c:strCache>
                <c:ptCount val="1"/>
                <c:pt idx="0">
                  <c:v>1 day</c:v>
                </c:pt>
              </c:strCache>
            </c:strRef>
          </c:tx>
          <c:spPr>
            <a:solidFill>
              <a:srgbClr val="0073D6"/>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'[CASES_REVISEDGRAPHS_0811.xlsx]Fig26'!$B$2:$B$6</c:f>
              <c:numCache>
                <c:formatCode>0</c:formatCode>
                <c:ptCount val="5"/>
                <c:pt idx="0">
                  <c:v>20.3</c:v>
                </c:pt>
                <c:pt idx="1">
                  <c:v>16.8</c:v>
                </c:pt>
                <c:pt idx="2">
                  <c:v>20.2</c:v>
                </c:pt>
                <c:pt idx="3">
                  <c:v>19.600000000000001</c:v>
                </c:pt>
                <c:pt idx="4">
                  <c:v>19.2</c:v>
                </c:pt>
              </c:numCache>
            </c:numRef>
          </c:val>
          <c:extLst>
            <c:ext xmlns:c16="http://schemas.microsoft.com/office/drawing/2014/chart" uri="{C3380CC4-5D6E-409C-BE32-E72D297353CC}">
              <c16:uniqueId val="{00000000-BEC3-4CDB-AFC1-69643845C920}"/>
            </c:ext>
          </c:extLst>
        </c:ser>
        <c:ser>
          <c:idx val="1"/>
          <c:order val="1"/>
          <c:tx>
            <c:strRef>
              <c:f>'[CASES_REVISEDGRAPHS_0811.xlsx]Fig26'!$C$1</c:f>
              <c:strCache>
                <c:ptCount val="1"/>
                <c:pt idx="0">
                  <c:v>2-7 days</c:v>
                </c:pt>
              </c:strCache>
            </c:strRef>
          </c:tx>
          <c:spPr>
            <a:solidFill>
              <a:srgbClr val="E41B4A"/>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'[CASES_REVISEDGRAPHS_0811.xlsx]Fig26'!$C$2:$C$6</c:f>
              <c:numCache>
                <c:formatCode>0</c:formatCode>
                <c:ptCount val="5"/>
                <c:pt idx="0">
                  <c:v>16.100000000000001</c:v>
                </c:pt>
                <c:pt idx="1">
                  <c:v>13.4</c:v>
                </c:pt>
                <c:pt idx="2">
                  <c:v>16.600000000000001</c:v>
                </c:pt>
                <c:pt idx="3">
                  <c:v>13.3</c:v>
                </c:pt>
                <c:pt idx="4">
                  <c:v>12.3</c:v>
                </c:pt>
              </c:numCache>
            </c:numRef>
          </c:val>
          <c:extLst>
            <c:ext xmlns:c16="http://schemas.microsoft.com/office/drawing/2014/chart" uri="{C3380CC4-5D6E-409C-BE32-E72D297353CC}">
              <c16:uniqueId val="{00000001-BEC3-4CDB-AFC1-69643845C920}"/>
            </c:ext>
          </c:extLst>
        </c:ser>
        <c:ser>
          <c:idx val="2"/>
          <c:order val="2"/>
          <c:tx>
            <c:strRef>
              <c:f>'[CASES_REVISEDGRAPHS_0811.xlsx]Fig26'!$D$1</c:f>
              <c:strCache>
                <c:ptCount val="1"/>
                <c:pt idx="0">
                  <c:v>1-4 weeks</c:v>
                </c:pt>
              </c:strCache>
            </c:strRef>
          </c:tx>
          <c:spPr>
            <a:solidFill>
              <a:srgbClr val="00BFB2"/>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'[CASES_REVISEDGRAPHS_0811.xlsx]Fig26'!$D$2:$D$6</c:f>
              <c:numCache>
                <c:formatCode>0</c:formatCode>
                <c:ptCount val="5"/>
                <c:pt idx="0">
                  <c:v>14.6</c:v>
                </c:pt>
                <c:pt idx="1">
                  <c:v>11.7</c:v>
                </c:pt>
                <c:pt idx="2">
                  <c:v>15.2</c:v>
                </c:pt>
                <c:pt idx="3">
                  <c:v>13.2</c:v>
                </c:pt>
                <c:pt idx="4">
                  <c:v>16.2</c:v>
                </c:pt>
              </c:numCache>
            </c:numRef>
          </c:val>
          <c:extLst>
            <c:ext xmlns:c16="http://schemas.microsoft.com/office/drawing/2014/chart" uri="{C3380CC4-5D6E-409C-BE32-E72D297353CC}">
              <c16:uniqueId val="{00000002-BEC3-4CDB-AFC1-69643845C920}"/>
            </c:ext>
          </c:extLst>
        </c:ser>
        <c:ser>
          <c:idx val="3"/>
          <c:order val="3"/>
          <c:tx>
            <c:strRef>
              <c:f>'[CASES_REVISEDGRAPHS_0811.xlsx]Fig26'!$E$1</c:f>
              <c:strCache>
                <c:ptCount val="1"/>
                <c:pt idx="0">
                  <c:v>1-6 months</c:v>
                </c:pt>
              </c:strCache>
            </c:strRef>
          </c:tx>
          <c:spPr>
            <a:solidFill>
              <a:srgbClr val="A9C23F"/>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'[CASES_REVISEDGRAPHS_0811.xlsx]Fig26'!$E$2:$E$6</c:f>
              <c:numCache>
                <c:formatCode>0</c:formatCode>
                <c:ptCount val="5"/>
                <c:pt idx="0">
                  <c:v>15.1</c:v>
                </c:pt>
                <c:pt idx="1">
                  <c:v>13.8</c:v>
                </c:pt>
                <c:pt idx="2">
                  <c:v>14.5</c:v>
                </c:pt>
                <c:pt idx="3">
                  <c:v>15.3</c:v>
                </c:pt>
                <c:pt idx="4">
                  <c:v>19</c:v>
                </c:pt>
              </c:numCache>
            </c:numRef>
          </c:val>
          <c:extLst>
            <c:ext xmlns:c16="http://schemas.microsoft.com/office/drawing/2014/chart" uri="{C3380CC4-5D6E-409C-BE32-E72D297353CC}">
              <c16:uniqueId val="{00000003-BEC3-4CDB-AFC1-69643845C920}"/>
            </c:ext>
          </c:extLst>
        </c:ser>
        <c:ser>
          <c:idx val="4"/>
          <c:order val="4"/>
          <c:tx>
            <c:strRef>
              <c:f>'[CASES_REVISEDGRAPHS_0811.xlsx]Fig26'!$F$1</c:f>
              <c:strCache>
                <c:ptCount val="1"/>
                <c:pt idx="0">
                  <c:v>6-12 months</c:v>
                </c:pt>
              </c:strCache>
            </c:strRef>
          </c:tx>
          <c:spPr>
            <a:solidFill>
              <a:srgbClr val="F87C56"/>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'[CASES_REVISEDGRAPHS_0811.xlsx]Fig26'!$F$2:$F$6</c:f>
              <c:numCache>
                <c:formatCode>0</c:formatCode>
                <c:ptCount val="5"/>
                <c:pt idx="0">
                  <c:v>12.4</c:v>
                </c:pt>
                <c:pt idx="1">
                  <c:v>11.7</c:v>
                </c:pt>
                <c:pt idx="2">
                  <c:v>10.7</c:v>
                </c:pt>
                <c:pt idx="3">
                  <c:v>12.8</c:v>
                </c:pt>
                <c:pt idx="4">
                  <c:v>14.2</c:v>
                </c:pt>
              </c:numCache>
            </c:numRef>
          </c:val>
          <c:extLst>
            <c:ext xmlns:c16="http://schemas.microsoft.com/office/drawing/2014/chart" uri="{C3380CC4-5D6E-409C-BE32-E72D297353CC}">
              <c16:uniqueId val="{00000004-BEC3-4CDB-AFC1-69643845C920}"/>
            </c:ext>
          </c:extLst>
        </c:ser>
        <c:ser>
          <c:idx val="5"/>
          <c:order val="5"/>
          <c:tx>
            <c:strRef>
              <c:f>'[CASES_REVISEDGRAPHS_0811.xlsx]Fig26'!$G$1</c:f>
              <c:strCache>
                <c:ptCount val="1"/>
                <c:pt idx="0">
                  <c:v>1-2 years</c:v>
                </c:pt>
              </c:strCache>
            </c:strRef>
          </c:tx>
          <c:spPr>
            <a:solidFill>
              <a:srgbClr val="FFC600"/>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'[CASES_REVISEDGRAPHS_0811.xlsx]Fig26'!$G$2:$G$6</c:f>
              <c:numCache>
                <c:formatCode>0</c:formatCode>
                <c:ptCount val="5"/>
                <c:pt idx="0">
                  <c:v>10.4</c:v>
                </c:pt>
                <c:pt idx="1">
                  <c:v>12.2</c:v>
                </c:pt>
                <c:pt idx="2">
                  <c:v>9.9</c:v>
                </c:pt>
                <c:pt idx="3">
                  <c:v>9.6</c:v>
                </c:pt>
                <c:pt idx="4">
                  <c:v>10.9</c:v>
                </c:pt>
              </c:numCache>
            </c:numRef>
          </c:val>
          <c:extLst>
            <c:ext xmlns:c16="http://schemas.microsoft.com/office/drawing/2014/chart" uri="{C3380CC4-5D6E-409C-BE32-E72D297353CC}">
              <c16:uniqueId val="{00000005-BEC3-4CDB-AFC1-69643845C920}"/>
            </c:ext>
          </c:extLst>
        </c:ser>
        <c:ser>
          <c:idx val="6"/>
          <c:order val="6"/>
          <c:tx>
            <c:strRef>
              <c:f>'[CASES_REVISEDGRAPHS_0811.xlsx]Fig26'!$H$1</c:f>
              <c:strCache>
                <c:ptCount val="1"/>
                <c:pt idx="0">
                  <c:v>2+ years</c:v>
                </c:pt>
              </c:strCache>
            </c:strRef>
          </c:tx>
          <c:spPr>
            <a:solidFill>
              <a:srgbClr val="660066"/>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'[CASES_REVISEDGRAPHS_0811.xlsx]Fig26'!$A$2:$A$6</c:f>
              <c:strCache>
                <c:ptCount val="5"/>
                <c:pt idx="0">
                  <c:v>Neglect</c:v>
                </c:pt>
                <c:pt idx="1">
                  <c:v>Psychological</c:v>
                </c:pt>
                <c:pt idx="2">
                  <c:v>Physical</c:v>
                </c:pt>
                <c:pt idx="3">
                  <c:v>Non-contact sexual </c:v>
                </c:pt>
                <c:pt idx="4">
                  <c:v>Contact sexual </c:v>
                </c:pt>
              </c:strCache>
            </c:strRef>
          </c:cat>
          <c:val>
            <c:numRef>
              <c:f>'[CASES_REVISEDGRAPHS_0811.xlsx]Fig26'!$H$2:$H$6</c:f>
              <c:numCache>
                <c:formatCode>0</c:formatCode>
                <c:ptCount val="5"/>
                <c:pt idx="0">
                  <c:v>11</c:v>
                </c:pt>
                <c:pt idx="1">
                  <c:v>20.399999999999999</c:v>
                </c:pt>
                <c:pt idx="2">
                  <c:v>12.8</c:v>
                </c:pt>
                <c:pt idx="3">
                  <c:v>16.3</c:v>
                </c:pt>
                <c:pt idx="4">
                  <c:v>8.3000000000000007</c:v>
                </c:pt>
              </c:numCache>
            </c:numRef>
          </c:val>
          <c:extLst>
            <c:ext xmlns:c16="http://schemas.microsoft.com/office/drawing/2014/chart" uri="{C3380CC4-5D6E-409C-BE32-E72D297353CC}">
              <c16:uniqueId val="{00000006-BEC3-4CDB-AFC1-69643845C920}"/>
            </c:ext>
          </c:extLst>
        </c:ser>
        <c:dLbls>
          <c:showLegendKey val="0"/>
          <c:showVal val="0"/>
          <c:showCatName val="0"/>
          <c:showSerName val="0"/>
          <c:showPercent val="0"/>
          <c:showBubbleSize val="0"/>
        </c:dLbls>
        <c:gapWidth val="219"/>
        <c:overlap val="-27"/>
        <c:axId val="1428410111"/>
        <c:axId val="1402964671"/>
      </c:barChart>
      <c:catAx>
        <c:axId val="14284101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02964671"/>
        <c:crosses val="autoZero"/>
        <c:auto val="1"/>
        <c:lblAlgn val="ctr"/>
        <c:lblOffset val="100"/>
        <c:noMultiLvlLbl val="0"/>
      </c:catAx>
      <c:valAx>
        <c:axId val="1402964671"/>
        <c:scaling>
          <c:orientation val="minMax"/>
          <c:max val="25"/>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284101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latin typeface="Arial" panose="020B0604020202020204" pitchFamily="34" charset="0"/>
          <a:cs typeface="Arial" panose="020B0604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'[CASES_REVISEDGRAPHS_0811.xlsx]Fig28'!$B$1</c:f>
              <c:strCache>
                <c:ptCount val="1"/>
                <c:pt idx="0">
                  <c:v>Male</c:v>
                </c:pt>
              </c:strCache>
            </c:strRef>
          </c:tx>
          <c:spPr>
            <a:solidFill>
              <a:srgbClr val="0073D6"/>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'[CASES_REVISEDGRAPHS_0811.xlsx]Fig28'!$A$2:$A$6</c:f>
              <c:strCache>
                <c:ptCount val="5"/>
                <c:pt idx="0">
                  <c:v>Neglect</c:v>
                </c:pt>
                <c:pt idx="1">
                  <c:v>Psychological</c:v>
                </c:pt>
                <c:pt idx="2">
                  <c:v>Physical</c:v>
                </c:pt>
                <c:pt idx="3">
                  <c:v>Non-contact sexual</c:v>
                </c:pt>
                <c:pt idx="4">
                  <c:v>Contact sexual</c:v>
                </c:pt>
              </c:strCache>
            </c:strRef>
          </c:cat>
          <c:val>
            <c:numRef>
              <c:f>'[CASES_REVISEDGRAPHS_0811.xlsx]Fig28'!$B$2:$B$6</c:f>
              <c:numCache>
                <c:formatCode>0</c:formatCode>
                <c:ptCount val="5"/>
                <c:pt idx="0">
                  <c:v>49.7</c:v>
                </c:pt>
                <c:pt idx="1">
                  <c:v>46.6</c:v>
                </c:pt>
                <c:pt idx="2">
                  <c:v>56.7</c:v>
                </c:pt>
                <c:pt idx="3">
                  <c:v>54.4</c:v>
                </c:pt>
                <c:pt idx="4">
                  <c:v>43.9</c:v>
                </c:pt>
              </c:numCache>
            </c:numRef>
          </c:val>
          <c:extLst>
            <c:ext xmlns:c16="http://schemas.microsoft.com/office/drawing/2014/chart" uri="{C3380CC4-5D6E-409C-BE32-E72D297353CC}">
              <c16:uniqueId val="{00000000-B0CA-494F-A9EB-8194AF59BC67}"/>
            </c:ext>
          </c:extLst>
        </c:ser>
        <c:ser>
          <c:idx val="1"/>
          <c:order val="1"/>
          <c:tx>
            <c:strRef>
              <c:f>'[CASES_REVISEDGRAPHS_0811.xlsx]Fig28'!$C$1</c:f>
              <c:strCache>
                <c:ptCount val="1"/>
                <c:pt idx="0">
                  <c:v>Female</c:v>
                </c:pt>
              </c:strCache>
            </c:strRef>
          </c:tx>
          <c:spPr>
            <a:solidFill>
              <a:srgbClr val="E41B4A"/>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'[CASES_REVISEDGRAPHS_0811.xlsx]Fig28'!$A$2:$A$6</c:f>
              <c:strCache>
                <c:ptCount val="5"/>
                <c:pt idx="0">
                  <c:v>Neglect</c:v>
                </c:pt>
                <c:pt idx="1">
                  <c:v>Psychological</c:v>
                </c:pt>
                <c:pt idx="2">
                  <c:v>Physical</c:v>
                </c:pt>
                <c:pt idx="3">
                  <c:v>Non-contact sexual</c:v>
                </c:pt>
                <c:pt idx="4">
                  <c:v>Contact sexual</c:v>
                </c:pt>
              </c:strCache>
            </c:strRef>
          </c:cat>
          <c:val>
            <c:numRef>
              <c:f>'[CASES_REVISEDGRAPHS_0811.xlsx]Fig28'!$C$2:$C$6</c:f>
              <c:numCache>
                <c:formatCode>0</c:formatCode>
                <c:ptCount val="5"/>
                <c:pt idx="0">
                  <c:v>24.2</c:v>
                </c:pt>
                <c:pt idx="1">
                  <c:v>22.8</c:v>
                </c:pt>
                <c:pt idx="2">
                  <c:v>21.9</c:v>
                </c:pt>
                <c:pt idx="3">
                  <c:v>19</c:v>
                </c:pt>
                <c:pt idx="4">
                  <c:v>30.2</c:v>
                </c:pt>
              </c:numCache>
            </c:numRef>
          </c:val>
          <c:extLst>
            <c:ext xmlns:c16="http://schemas.microsoft.com/office/drawing/2014/chart" uri="{C3380CC4-5D6E-409C-BE32-E72D297353CC}">
              <c16:uniqueId val="{00000001-B0CA-494F-A9EB-8194AF59BC67}"/>
            </c:ext>
          </c:extLst>
        </c:ser>
        <c:ser>
          <c:idx val="2"/>
          <c:order val="2"/>
          <c:tx>
            <c:strRef>
              <c:f>'[CASES_REVISEDGRAPHS_0811.xlsx]Fig28'!$D$1</c:f>
              <c:strCache>
                <c:ptCount val="1"/>
                <c:pt idx="0">
                  <c:v>Both</c:v>
                </c:pt>
              </c:strCache>
            </c:strRef>
          </c:tx>
          <c:spPr>
            <a:solidFill>
              <a:srgbClr val="A9C23F"/>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'[CASES_REVISEDGRAPHS_0811.xlsx]Fig28'!$A$2:$A$6</c:f>
              <c:strCache>
                <c:ptCount val="5"/>
                <c:pt idx="0">
                  <c:v>Neglect</c:v>
                </c:pt>
                <c:pt idx="1">
                  <c:v>Psychological</c:v>
                </c:pt>
                <c:pt idx="2">
                  <c:v>Physical</c:v>
                </c:pt>
                <c:pt idx="3">
                  <c:v>Non-contact sexual</c:v>
                </c:pt>
                <c:pt idx="4">
                  <c:v>Contact sexual</c:v>
                </c:pt>
              </c:strCache>
            </c:strRef>
          </c:cat>
          <c:val>
            <c:numRef>
              <c:f>'[CASES_REVISEDGRAPHS_0811.xlsx]Fig28'!$D$2:$D$6</c:f>
              <c:numCache>
                <c:formatCode>0</c:formatCode>
                <c:ptCount val="5"/>
                <c:pt idx="0">
                  <c:v>26</c:v>
                </c:pt>
                <c:pt idx="1">
                  <c:v>30.7</c:v>
                </c:pt>
                <c:pt idx="2">
                  <c:v>21.4</c:v>
                </c:pt>
                <c:pt idx="3">
                  <c:v>26.6</c:v>
                </c:pt>
                <c:pt idx="4">
                  <c:v>26</c:v>
                </c:pt>
              </c:numCache>
            </c:numRef>
          </c:val>
          <c:extLst>
            <c:ext xmlns:c16="http://schemas.microsoft.com/office/drawing/2014/chart" uri="{C3380CC4-5D6E-409C-BE32-E72D297353CC}">
              <c16:uniqueId val="{00000002-B0CA-494F-A9EB-8194AF59BC67}"/>
            </c:ext>
          </c:extLst>
        </c:ser>
        <c:dLbls>
          <c:showLegendKey val="0"/>
          <c:showVal val="0"/>
          <c:showCatName val="0"/>
          <c:showSerName val="0"/>
          <c:showPercent val="0"/>
          <c:showBubbleSize val="0"/>
        </c:dLbls>
        <c:gapWidth val="219"/>
        <c:overlap val="-27"/>
        <c:axId val="936939423"/>
        <c:axId val="937274207"/>
      </c:barChart>
      <c:catAx>
        <c:axId val="9369394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937274207"/>
        <c:crosses val="autoZero"/>
        <c:auto val="1"/>
        <c:lblAlgn val="ctr"/>
        <c:lblOffset val="100"/>
        <c:noMultiLvlLbl val="0"/>
      </c:catAx>
      <c:valAx>
        <c:axId val="93727420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9369394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'[CASES_REVISEDGRAPHS_0811.xlsx]Fig29'!$B$1</c:f>
              <c:strCache>
                <c:ptCount val="1"/>
                <c:pt idx="0">
                  <c:v>Peers I knew (u18)</c:v>
                </c:pt>
              </c:strCache>
            </c:strRef>
          </c:tx>
          <c:spPr>
            <a:solidFill>
              <a:srgbClr val="0073D6"/>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'[CASES_REVISEDGRAPHS_0811.xlsx]Fig29'!$B$2:$B$6</c:f>
              <c:numCache>
                <c:formatCode>0</c:formatCode>
                <c:ptCount val="5"/>
                <c:pt idx="0">
                  <c:v>27.6</c:v>
                </c:pt>
                <c:pt idx="1">
                  <c:v>47.8</c:v>
                </c:pt>
                <c:pt idx="2">
                  <c:v>36</c:v>
                </c:pt>
                <c:pt idx="3">
                  <c:v>40.299999999999997</c:v>
                </c:pt>
                <c:pt idx="4">
                  <c:v>33.9</c:v>
                </c:pt>
              </c:numCache>
            </c:numRef>
          </c:val>
          <c:extLst>
            <c:ext xmlns:c16="http://schemas.microsoft.com/office/drawing/2014/chart" uri="{C3380CC4-5D6E-409C-BE32-E72D297353CC}">
              <c16:uniqueId val="{00000000-545C-4002-ABF3-C97EEE5E0B42}"/>
            </c:ext>
          </c:extLst>
        </c:ser>
        <c:ser>
          <c:idx val="1"/>
          <c:order val="1"/>
          <c:tx>
            <c:strRef>
              <c:f>'[CASES_REVISEDGRAPHS_0811.xlsx]Fig29'!$C$1</c:f>
              <c:strCache>
                <c:ptCount val="1"/>
                <c:pt idx="0">
                  <c:v>Peers unkown (u18)</c:v>
                </c:pt>
              </c:strCache>
            </c:strRef>
          </c:tx>
          <c:spPr>
            <a:solidFill>
              <a:srgbClr val="E41B4A"/>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'[CASES_REVISEDGRAPHS_0811.xlsx]Fig29'!$C$2:$C$6</c:f>
              <c:numCache>
                <c:formatCode>0</c:formatCode>
                <c:ptCount val="5"/>
                <c:pt idx="0">
                  <c:v>17.5</c:v>
                </c:pt>
                <c:pt idx="1">
                  <c:v>22.7</c:v>
                </c:pt>
                <c:pt idx="2">
                  <c:v>17.8</c:v>
                </c:pt>
                <c:pt idx="3">
                  <c:v>23.5</c:v>
                </c:pt>
                <c:pt idx="4">
                  <c:v>25.2</c:v>
                </c:pt>
              </c:numCache>
            </c:numRef>
          </c:val>
          <c:extLst>
            <c:ext xmlns:c16="http://schemas.microsoft.com/office/drawing/2014/chart" uri="{C3380CC4-5D6E-409C-BE32-E72D297353CC}">
              <c16:uniqueId val="{00000001-545C-4002-ABF3-C97EEE5E0B42}"/>
            </c:ext>
          </c:extLst>
        </c:ser>
        <c:ser>
          <c:idx val="2"/>
          <c:order val="2"/>
          <c:tx>
            <c:strRef>
              <c:f>'[CASES_REVISEDGRAPHS_0811.xlsx]Fig29'!$D$1</c:f>
              <c:strCache>
                <c:ptCount val="1"/>
                <c:pt idx="0">
                  <c:v>Coach/trainer/instructor</c:v>
                </c:pt>
              </c:strCache>
            </c:strRef>
          </c:tx>
          <c:spPr>
            <a:solidFill>
              <a:srgbClr val="00BFB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'[CASES_REVISEDGRAPHS_0811.xlsx]Fig29'!$D$2:$D$6</c:f>
              <c:numCache>
                <c:formatCode>0</c:formatCode>
                <c:ptCount val="5"/>
                <c:pt idx="0">
                  <c:v>38.200000000000003</c:v>
                </c:pt>
                <c:pt idx="1">
                  <c:v>31.8</c:v>
                </c:pt>
                <c:pt idx="2">
                  <c:v>36.9</c:v>
                </c:pt>
                <c:pt idx="3">
                  <c:v>20.7</c:v>
                </c:pt>
                <c:pt idx="4">
                  <c:v>20.6</c:v>
                </c:pt>
              </c:numCache>
            </c:numRef>
          </c:val>
          <c:extLst>
            <c:ext xmlns:c16="http://schemas.microsoft.com/office/drawing/2014/chart" uri="{C3380CC4-5D6E-409C-BE32-E72D297353CC}">
              <c16:uniqueId val="{00000002-545C-4002-ABF3-C97EEE5E0B42}"/>
            </c:ext>
          </c:extLst>
        </c:ser>
        <c:ser>
          <c:idx val="3"/>
          <c:order val="3"/>
          <c:tx>
            <c:strRef>
              <c:f>'[CASES_REVISEDGRAPHS_0811.xlsx]Fig29'!$E$1</c:f>
              <c:strCache>
                <c:ptCount val="1"/>
                <c:pt idx="0">
                  <c:v>Other sports prof. (e.g. physio)</c:v>
                </c:pt>
              </c:strCache>
            </c:strRef>
          </c:tx>
          <c:spPr>
            <a:solidFill>
              <a:srgbClr val="A9C23F"/>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'[CASES_REVISEDGRAPHS_0811.xlsx]Fig29'!$E$2:$E$6</c:f>
              <c:numCache>
                <c:formatCode>0</c:formatCode>
                <c:ptCount val="5"/>
                <c:pt idx="0">
                  <c:v>11.7</c:v>
                </c:pt>
                <c:pt idx="1">
                  <c:v>6.9</c:v>
                </c:pt>
                <c:pt idx="2">
                  <c:v>8.9</c:v>
                </c:pt>
                <c:pt idx="3">
                  <c:v>12</c:v>
                </c:pt>
                <c:pt idx="4">
                  <c:v>14.8</c:v>
                </c:pt>
              </c:numCache>
            </c:numRef>
          </c:val>
          <c:extLst>
            <c:ext xmlns:c16="http://schemas.microsoft.com/office/drawing/2014/chart" uri="{C3380CC4-5D6E-409C-BE32-E72D297353CC}">
              <c16:uniqueId val="{00000003-545C-4002-ABF3-C97EEE5E0B42}"/>
            </c:ext>
          </c:extLst>
        </c:ser>
        <c:ser>
          <c:idx val="4"/>
          <c:order val="4"/>
          <c:tx>
            <c:strRef>
              <c:f>'[CASES_REVISEDGRAPHS_0811.xlsx]Fig29'!$F$1</c:f>
              <c:strCache>
                <c:ptCount val="1"/>
                <c:pt idx="0">
                  <c:v>Adult known (e.g. parent)</c:v>
                </c:pt>
              </c:strCache>
            </c:strRef>
          </c:tx>
          <c:spPr>
            <a:solidFill>
              <a:srgbClr val="F87C56"/>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'[CASES_REVISEDGRAPHS_0811.xlsx]Fig29'!$F$2:$F$6</c:f>
              <c:numCache>
                <c:formatCode>0</c:formatCode>
                <c:ptCount val="5"/>
                <c:pt idx="0">
                  <c:v>8.5</c:v>
                </c:pt>
                <c:pt idx="1">
                  <c:v>9.5</c:v>
                </c:pt>
                <c:pt idx="2">
                  <c:v>7.9</c:v>
                </c:pt>
                <c:pt idx="3">
                  <c:v>9.1</c:v>
                </c:pt>
                <c:pt idx="4">
                  <c:v>8.9</c:v>
                </c:pt>
              </c:numCache>
            </c:numRef>
          </c:val>
          <c:extLst>
            <c:ext xmlns:c16="http://schemas.microsoft.com/office/drawing/2014/chart" uri="{C3380CC4-5D6E-409C-BE32-E72D297353CC}">
              <c16:uniqueId val="{00000004-545C-4002-ABF3-C97EEE5E0B42}"/>
            </c:ext>
          </c:extLst>
        </c:ser>
        <c:ser>
          <c:idx val="5"/>
          <c:order val="5"/>
          <c:tx>
            <c:strRef>
              <c:f>'[CASES_REVISEDGRAPHS_0811.xlsx]Fig29'!$G$1</c:f>
              <c:strCache>
                <c:ptCount val="1"/>
                <c:pt idx="0">
                  <c:v>Adult unkown (e.g. spectator)</c:v>
                </c:pt>
              </c:strCache>
            </c:strRef>
          </c:tx>
          <c:spPr>
            <a:solidFill>
              <a:srgbClr val="FFC600"/>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'[CASES_REVISEDGRAPHS_0811.xlsx]Fig29'!$A$2:$A$6</c:f>
              <c:strCache>
                <c:ptCount val="5"/>
                <c:pt idx="0">
                  <c:v>Neglect</c:v>
                </c:pt>
                <c:pt idx="1">
                  <c:v>Psychological</c:v>
                </c:pt>
                <c:pt idx="2">
                  <c:v>Physical</c:v>
                </c:pt>
                <c:pt idx="3">
                  <c:v>Non-contact sexual</c:v>
                </c:pt>
                <c:pt idx="4">
                  <c:v>Contact sexual</c:v>
                </c:pt>
              </c:strCache>
            </c:strRef>
          </c:cat>
          <c:val>
            <c:numRef>
              <c:f>'[CASES_REVISEDGRAPHS_0811.xlsx]Fig29'!$G$2:$G$6</c:f>
              <c:numCache>
                <c:formatCode>0</c:formatCode>
                <c:ptCount val="5"/>
                <c:pt idx="0">
                  <c:v>4.3</c:v>
                </c:pt>
                <c:pt idx="1">
                  <c:v>4.7</c:v>
                </c:pt>
                <c:pt idx="2">
                  <c:v>4.7</c:v>
                </c:pt>
                <c:pt idx="3">
                  <c:v>10.6</c:v>
                </c:pt>
                <c:pt idx="4">
                  <c:v>6.2</c:v>
                </c:pt>
              </c:numCache>
            </c:numRef>
          </c:val>
          <c:extLst>
            <c:ext xmlns:c16="http://schemas.microsoft.com/office/drawing/2014/chart" uri="{C3380CC4-5D6E-409C-BE32-E72D297353CC}">
              <c16:uniqueId val="{00000005-545C-4002-ABF3-C97EEE5E0B42}"/>
            </c:ext>
          </c:extLst>
        </c:ser>
        <c:dLbls>
          <c:showLegendKey val="0"/>
          <c:showVal val="0"/>
          <c:showCatName val="0"/>
          <c:showSerName val="0"/>
          <c:showPercent val="0"/>
          <c:showBubbleSize val="0"/>
        </c:dLbls>
        <c:gapWidth val="219"/>
        <c:overlap val="-27"/>
        <c:axId val="1427062687"/>
        <c:axId val="1426505151"/>
      </c:barChart>
      <c:catAx>
        <c:axId val="1427062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26505151"/>
        <c:crosses val="autoZero"/>
        <c:auto val="1"/>
        <c:lblAlgn val="ctr"/>
        <c:lblOffset val="100"/>
        <c:noMultiLvlLbl val="0"/>
      </c:catAx>
      <c:valAx>
        <c:axId val="1426505151"/>
        <c:scaling>
          <c:orientation val="minMax"/>
          <c:max val="5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4270626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2FFB1-06FF-4A6F-B39D-089E8A67F09E}" type="doc">
      <dgm:prSet loTypeId="urn:microsoft.com/office/officeart/2005/8/layout/process1" loCatId="process" qsTypeId="urn:microsoft.com/office/officeart/2005/8/quickstyle/simple1" qsCatId="simple" csTypeId="urn:microsoft.com/office/officeart/2005/8/colors/accent5_2" csCatId="accent5" phldr="1"/>
      <dgm:spPr/>
    </dgm:pt>
    <dgm:pt modelId="{C238F1BA-1FA8-4129-B7C9-FB0B712D2A57}">
      <dgm:prSet phldrT="[Text]"/>
      <dgm:spPr>
        <a:solidFill>
          <a:srgbClr val="0073D6"/>
        </a:solidFill>
      </dgm:spPr>
      <dgm:t>
        <a:bodyPr/>
        <a:lstStyle/>
        <a:p>
          <a:r>
            <a:rPr lang="nl-BE" dirty="0">
              <a:latin typeface="Arial" panose="020B0604020202020204" pitchFamily="34" charset="0"/>
              <a:cs typeface="Arial" panose="020B0604020202020204" pitchFamily="34" charset="0"/>
            </a:rPr>
            <a:t>Development of </a:t>
          </a:r>
          <a:r>
            <a:rPr lang="nl-BE" dirty="0" err="1">
              <a:latin typeface="Arial" panose="020B0604020202020204" pitchFamily="34" charset="0"/>
              <a:cs typeface="Arial" panose="020B0604020202020204" pitchFamily="34" charset="0"/>
            </a:rPr>
            <a:t>mother</a:t>
          </a:r>
          <a:r>
            <a:rPr lang="nl-BE" dirty="0">
              <a:latin typeface="Arial" panose="020B0604020202020204" pitchFamily="34" charset="0"/>
              <a:cs typeface="Arial" panose="020B0604020202020204" pitchFamily="34" charset="0"/>
            </a:rPr>
            <a:t> </a:t>
          </a:r>
          <a:r>
            <a:rPr lang="nl-BE" dirty="0" err="1">
              <a:latin typeface="Arial" panose="020B0604020202020204" pitchFamily="34" charset="0"/>
              <a:cs typeface="Arial" panose="020B0604020202020204" pitchFamily="34" charset="0"/>
            </a:rPr>
            <a:t>version</a:t>
          </a:r>
          <a:r>
            <a:rPr lang="nl-BE" dirty="0">
              <a:latin typeface="Arial" panose="020B0604020202020204" pitchFamily="34" charset="0"/>
              <a:cs typeface="Arial" panose="020B0604020202020204" pitchFamily="34" charset="0"/>
            </a:rPr>
            <a:t> (ENG)</a:t>
          </a:r>
        </a:p>
      </dgm:t>
    </dgm:pt>
    <dgm:pt modelId="{D30BC9D4-8259-4FEA-9C6F-9A1905B0EE31}" type="parTrans" cxnId="{78FF63D9-F058-47DE-9598-3149897E1D27}">
      <dgm:prSet/>
      <dgm:spPr/>
      <dgm:t>
        <a:bodyPr/>
        <a:lstStyle/>
        <a:p>
          <a:endParaRPr lang="nl-BE">
            <a:latin typeface="Arial" panose="020B0604020202020204" pitchFamily="34" charset="0"/>
            <a:cs typeface="Arial" panose="020B0604020202020204" pitchFamily="34" charset="0"/>
          </a:endParaRPr>
        </a:p>
      </dgm:t>
    </dgm:pt>
    <dgm:pt modelId="{2084C8FC-3D96-4682-9DA5-415DD55D0357}" type="sibTrans" cxnId="{78FF63D9-F058-47DE-9598-3149897E1D27}">
      <dgm:prSet/>
      <dgm:spPr/>
      <dgm:t>
        <a:bodyPr/>
        <a:lstStyle/>
        <a:p>
          <a:endParaRPr lang="nl-BE">
            <a:latin typeface="Arial" panose="020B0604020202020204" pitchFamily="34" charset="0"/>
            <a:cs typeface="Arial" panose="020B0604020202020204" pitchFamily="34" charset="0"/>
          </a:endParaRPr>
        </a:p>
      </dgm:t>
    </dgm:pt>
    <dgm:pt modelId="{EB1A0AA7-5E1A-4DA8-AA01-9B3D5432439F}">
      <dgm:prSet phldrT="[Text]"/>
      <dgm:spPr>
        <a:solidFill>
          <a:srgbClr val="0073D6"/>
        </a:solidFill>
      </dgm:spPr>
      <dgm:t>
        <a:bodyPr/>
        <a:lstStyle/>
        <a:p>
          <a:r>
            <a:rPr lang="nl-BE" dirty="0">
              <a:latin typeface="Arial" panose="020B0604020202020204" pitchFamily="34" charset="0"/>
              <a:cs typeface="Arial" panose="020B0604020202020204" pitchFamily="34" charset="0"/>
            </a:rPr>
            <a:t>Pre-test </a:t>
          </a:r>
          <a:r>
            <a:rPr lang="nl-BE" dirty="0" err="1">
              <a:latin typeface="Arial" panose="020B0604020202020204" pitchFamily="34" charset="0"/>
              <a:cs typeface="Arial" panose="020B0604020202020204" pitchFamily="34" charset="0"/>
            </a:rPr>
            <a:t>with</a:t>
          </a:r>
          <a:r>
            <a:rPr lang="nl-BE" dirty="0">
              <a:latin typeface="Arial" panose="020B0604020202020204" pitchFamily="34" charset="0"/>
              <a:cs typeface="Arial" panose="020B0604020202020204" pitchFamily="34" charset="0"/>
            </a:rPr>
            <a:t> 30 UK </a:t>
          </a:r>
          <a:r>
            <a:rPr lang="nl-BE" dirty="0" err="1">
              <a:latin typeface="Arial" panose="020B0604020202020204" pitchFamily="34" charset="0"/>
              <a:cs typeface="Arial" panose="020B0604020202020204" pitchFamily="34" charset="0"/>
            </a:rPr>
            <a:t>adults</a:t>
          </a:r>
          <a:endParaRPr lang="nl-BE" dirty="0">
            <a:latin typeface="Arial" panose="020B0604020202020204" pitchFamily="34" charset="0"/>
            <a:cs typeface="Arial" panose="020B0604020202020204" pitchFamily="34" charset="0"/>
          </a:endParaRPr>
        </a:p>
      </dgm:t>
    </dgm:pt>
    <dgm:pt modelId="{56AC4834-9D66-4E3F-9E5C-C704129AA397}" type="parTrans" cxnId="{4158BA7E-5ADA-43A8-8E7B-4990CE153B2C}">
      <dgm:prSet/>
      <dgm:spPr/>
      <dgm:t>
        <a:bodyPr/>
        <a:lstStyle/>
        <a:p>
          <a:endParaRPr lang="nl-BE">
            <a:latin typeface="Arial" panose="020B0604020202020204" pitchFamily="34" charset="0"/>
            <a:cs typeface="Arial" panose="020B0604020202020204" pitchFamily="34" charset="0"/>
          </a:endParaRPr>
        </a:p>
      </dgm:t>
    </dgm:pt>
    <dgm:pt modelId="{A67FF5F8-E1BE-478F-84AA-39B7C6EF6C4A}" type="sibTrans" cxnId="{4158BA7E-5ADA-43A8-8E7B-4990CE153B2C}">
      <dgm:prSet/>
      <dgm:spPr/>
      <dgm:t>
        <a:bodyPr/>
        <a:lstStyle/>
        <a:p>
          <a:endParaRPr lang="nl-BE">
            <a:latin typeface="Arial" panose="020B0604020202020204" pitchFamily="34" charset="0"/>
            <a:cs typeface="Arial" panose="020B0604020202020204" pitchFamily="34" charset="0"/>
          </a:endParaRPr>
        </a:p>
      </dgm:t>
    </dgm:pt>
    <dgm:pt modelId="{49DCC3C4-7C94-4B3B-86DD-6FCF25AFF188}">
      <dgm:prSet phldrT="[Text]"/>
      <dgm:spPr>
        <a:solidFill>
          <a:srgbClr val="0073D6"/>
        </a:solidFill>
      </dgm:spPr>
      <dgm:t>
        <a:bodyPr/>
        <a:lstStyle/>
        <a:p>
          <a:r>
            <a:rPr lang="nl-BE" dirty="0">
              <a:latin typeface="Arial" panose="020B0604020202020204" pitchFamily="34" charset="0"/>
              <a:cs typeface="Arial" panose="020B0604020202020204" pitchFamily="34" charset="0"/>
            </a:rPr>
            <a:t>Development of online </a:t>
          </a:r>
          <a:r>
            <a:rPr lang="nl-BE" dirty="0" err="1">
              <a:latin typeface="Arial" panose="020B0604020202020204" pitchFamily="34" charset="0"/>
              <a:cs typeface="Arial" panose="020B0604020202020204" pitchFamily="34" charset="0"/>
            </a:rPr>
            <a:t>version</a:t>
          </a:r>
          <a:r>
            <a:rPr lang="nl-BE" dirty="0">
              <a:latin typeface="Arial" panose="020B0604020202020204" pitchFamily="34" charset="0"/>
              <a:cs typeface="Arial" panose="020B0604020202020204" pitchFamily="34" charset="0"/>
            </a:rPr>
            <a:t> </a:t>
          </a:r>
        </a:p>
      </dgm:t>
    </dgm:pt>
    <dgm:pt modelId="{C97D65E1-C751-4EA1-8297-9C8030D82289}" type="parTrans" cxnId="{9FA39045-4B53-4807-A25D-20FC9EA1DD5D}">
      <dgm:prSet/>
      <dgm:spPr/>
      <dgm:t>
        <a:bodyPr/>
        <a:lstStyle/>
        <a:p>
          <a:endParaRPr lang="nl-BE">
            <a:latin typeface="Arial" panose="020B0604020202020204" pitchFamily="34" charset="0"/>
            <a:cs typeface="Arial" panose="020B0604020202020204" pitchFamily="34" charset="0"/>
          </a:endParaRPr>
        </a:p>
      </dgm:t>
    </dgm:pt>
    <dgm:pt modelId="{4A7DB8ED-AF5C-4417-9223-3944A3CF9B9C}" type="sibTrans" cxnId="{9FA39045-4B53-4807-A25D-20FC9EA1DD5D}">
      <dgm:prSet/>
      <dgm:spPr/>
      <dgm:t>
        <a:bodyPr/>
        <a:lstStyle/>
        <a:p>
          <a:endParaRPr lang="nl-BE">
            <a:latin typeface="Arial" panose="020B0604020202020204" pitchFamily="34" charset="0"/>
            <a:cs typeface="Arial" panose="020B0604020202020204" pitchFamily="34" charset="0"/>
          </a:endParaRPr>
        </a:p>
      </dgm:t>
    </dgm:pt>
    <dgm:pt modelId="{E242AC90-57DF-4FD2-BC3D-769A12D00866}">
      <dgm:prSet/>
      <dgm:spPr>
        <a:solidFill>
          <a:srgbClr val="0073D6"/>
        </a:solidFill>
      </dgm:spPr>
      <dgm:t>
        <a:bodyPr/>
        <a:lstStyle/>
        <a:p>
          <a:r>
            <a:rPr lang="nl-BE" dirty="0">
              <a:latin typeface="Arial" panose="020B0604020202020204" pitchFamily="34" charset="0"/>
              <a:cs typeface="Arial" panose="020B0604020202020204" pitchFamily="34" charset="0"/>
            </a:rPr>
            <a:t>Pilot test </a:t>
          </a:r>
          <a:r>
            <a:rPr lang="nl-BE" dirty="0" err="1">
              <a:latin typeface="Arial" panose="020B0604020202020204" pitchFamily="34" charset="0"/>
              <a:cs typeface="Arial" panose="020B0604020202020204" pitchFamily="34" charset="0"/>
            </a:rPr>
            <a:t>with</a:t>
          </a:r>
          <a:r>
            <a:rPr lang="nl-BE" dirty="0">
              <a:latin typeface="Arial" panose="020B0604020202020204" pitchFamily="34" charset="0"/>
              <a:cs typeface="Arial" panose="020B0604020202020204" pitchFamily="34" charset="0"/>
            </a:rPr>
            <a:t> 300 UK </a:t>
          </a:r>
          <a:r>
            <a:rPr lang="nl-BE" dirty="0" err="1">
              <a:latin typeface="Arial" panose="020B0604020202020204" pitchFamily="34" charset="0"/>
              <a:cs typeface="Arial" panose="020B0604020202020204" pitchFamily="34" charset="0"/>
            </a:rPr>
            <a:t>respondents</a:t>
          </a:r>
          <a:endParaRPr lang="nl-BE" dirty="0">
            <a:latin typeface="Arial" panose="020B0604020202020204" pitchFamily="34" charset="0"/>
            <a:cs typeface="Arial" panose="020B0604020202020204" pitchFamily="34" charset="0"/>
          </a:endParaRPr>
        </a:p>
      </dgm:t>
    </dgm:pt>
    <dgm:pt modelId="{BDA30F8F-9746-4BF9-93DF-AC45E842E913}" type="parTrans" cxnId="{3935A4B5-A757-47DE-8813-87F647FAC58C}">
      <dgm:prSet/>
      <dgm:spPr/>
      <dgm:t>
        <a:bodyPr/>
        <a:lstStyle/>
        <a:p>
          <a:endParaRPr lang="nl-BE">
            <a:latin typeface="Arial" panose="020B0604020202020204" pitchFamily="34" charset="0"/>
            <a:cs typeface="Arial" panose="020B0604020202020204" pitchFamily="34" charset="0"/>
          </a:endParaRPr>
        </a:p>
      </dgm:t>
    </dgm:pt>
    <dgm:pt modelId="{0239095F-7E76-41D9-A0CB-7F1790029284}" type="sibTrans" cxnId="{3935A4B5-A757-47DE-8813-87F647FAC58C}">
      <dgm:prSet/>
      <dgm:spPr/>
      <dgm:t>
        <a:bodyPr/>
        <a:lstStyle/>
        <a:p>
          <a:endParaRPr lang="nl-BE">
            <a:latin typeface="Arial" panose="020B0604020202020204" pitchFamily="34" charset="0"/>
            <a:cs typeface="Arial" panose="020B0604020202020204" pitchFamily="34" charset="0"/>
          </a:endParaRPr>
        </a:p>
      </dgm:t>
    </dgm:pt>
    <dgm:pt modelId="{DA3F3C50-5B4F-4C0E-907C-02F4EC656C03}">
      <dgm:prSet/>
      <dgm:spPr>
        <a:solidFill>
          <a:srgbClr val="0073D6"/>
        </a:solidFill>
      </dgm:spPr>
      <dgm:t>
        <a:bodyPr/>
        <a:lstStyle/>
        <a:p>
          <a:r>
            <a:rPr lang="nl-BE" dirty="0">
              <a:latin typeface="Arial" panose="020B0604020202020204" pitchFamily="34" charset="0"/>
              <a:cs typeface="Arial" panose="020B0604020202020204" pitchFamily="34" charset="0"/>
            </a:rPr>
            <a:t>Translation and back translation</a:t>
          </a:r>
        </a:p>
        <a:p>
          <a:r>
            <a:rPr lang="nl-BE" dirty="0">
              <a:latin typeface="Arial" panose="020B0604020202020204" pitchFamily="34" charset="0"/>
              <a:cs typeface="Arial" panose="020B0604020202020204" pitchFamily="34" charset="0"/>
            </a:rPr>
            <a:t>Dutch, French, German, Spanish &amp; Romanian</a:t>
          </a:r>
        </a:p>
      </dgm:t>
    </dgm:pt>
    <dgm:pt modelId="{5F9947A4-CBDF-49B8-AF67-61B74D3A452C}" type="parTrans" cxnId="{336F3D54-1C23-4CFC-8476-BFEE3F778B0D}">
      <dgm:prSet/>
      <dgm:spPr/>
      <dgm:t>
        <a:bodyPr/>
        <a:lstStyle/>
        <a:p>
          <a:endParaRPr lang="nl-BE">
            <a:latin typeface="Arial" panose="020B0604020202020204" pitchFamily="34" charset="0"/>
            <a:cs typeface="Arial" panose="020B0604020202020204" pitchFamily="34" charset="0"/>
          </a:endParaRPr>
        </a:p>
      </dgm:t>
    </dgm:pt>
    <dgm:pt modelId="{BA023EE3-705F-40B3-8054-7564DFE23B6A}" type="sibTrans" cxnId="{336F3D54-1C23-4CFC-8476-BFEE3F778B0D}">
      <dgm:prSet/>
      <dgm:spPr/>
      <dgm:t>
        <a:bodyPr/>
        <a:lstStyle/>
        <a:p>
          <a:endParaRPr lang="nl-BE">
            <a:latin typeface="Arial" panose="020B0604020202020204" pitchFamily="34" charset="0"/>
            <a:cs typeface="Arial" panose="020B0604020202020204" pitchFamily="34" charset="0"/>
          </a:endParaRPr>
        </a:p>
      </dgm:t>
    </dgm:pt>
    <dgm:pt modelId="{5C837910-378B-4E78-903D-B8B626B70CB1}" type="pres">
      <dgm:prSet presAssocID="{2D52FFB1-06FF-4A6F-B39D-089E8A67F09E}" presName="Name0" presStyleCnt="0">
        <dgm:presLayoutVars>
          <dgm:dir/>
          <dgm:resizeHandles val="exact"/>
        </dgm:presLayoutVars>
      </dgm:prSet>
      <dgm:spPr/>
    </dgm:pt>
    <dgm:pt modelId="{0E576801-B96F-4A32-AB22-F5D70D6A45DF}" type="pres">
      <dgm:prSet presAssocID="{C238F1BA-1FA8-4129-B7C9-FB0B712D2A57}" presName="node" presStyleLbl="node1" presStyleIdx="0" presStyleCnt="5">
        <dgm:presLayoutVars>
          <dgm:bulletEnabled val="1"/>
        </dgm:presLayoutVars>
      </dgm:prSet>
      <dgm:spPr/>
    </dgm:pt>
    <dgm:pt modelId="{95BE40E0-7453-4EDD-9B77-E7313F450875}" type="pres">
      <dgm:prSet presAssocID="{2084C8FC-3D96-4682-9DA5-415DD55D0357}" presName="sibTrans" presStyleLbl="sibTrans2D1" presStyleIdx="0" presStyleCnt="4"/>
      <dgm:spPr/>
    </dgm:pt>
    <dgm:pt modelId="{A5E18357-4A38-4E4A-8B34-DF84865026F0}" type="pres">
      <dgm:prSet presAssocID="{2084C8FC-3D96-4682-9DA5-415DD55D0357}" presName="connectorText" presStyleLbl="sibTrans2D1" presStyleIdx="0" presStyleCnt="4"/>
      <dgm:spPr/>
    </dgm:pt>
    <dgm:pt modelId="{7912E9AF-EC4F-412F-AD7D-78B637E0B02F}" type="pres">
      <dgm:prSet presAssocID="{EB1A0AA7-5E1A-4DA8-AA01-9B3D5432439F}" presName="node" presStyleLbl="node1" presStyleIdx="1" presStyleCnt="5">
        <dgm:presLayoutVars>
          <dgm:bulletEnabled val="1"/>
        </dgm:presLayoutVars>
      </dgm:prSet>
      <dgm:spPr/>
    </dgm:pt>
    <dgm:pt modelId="{CA19E545-0932-44B0-8186-9CF7C6C88648}" type="pres">
      <dgm:prSet presAssocID="{A67FF5F8-E1BE-478F-84AA-39B7C6EF6C4A}" presName="sibTrans" presStyleLbl="sibTrans2D1" presStyleIdx="1" presStyleCnt="4"/>
      <dgm:spPr/>
    </dgm:pt>
    <dgm:pt modelId="{46D2E764-ED30-4EBB-90D9-BEDF7C69F5F6}" type="pres">
      <dgm:prSet presAssocID="{A67FF5F8-E1BE-478F-84AA-39B7C6EF6C4A}" presName="connectorText" presStyleLbl="sibTrans2D1" presStyleIdx="1" presStyleCnt="4"/>
      <dgm:spPr/>
    </dgm:pt>
    <dgm:pt modelId="{AC0DFFB7-44A7-4C92-B7DD-37BBB607D099}" type="pres">
      <dgm:prSet presAssocID="{49DCC3C4-7C94-4B3B-86DD-6FCF25AFF188}" presName="node" presStyleLbl="node1" presStyleIdx="2" presStyleCnt="5">
        <dgm:presLayoutVars>
          <dgm:bulletEnabled val="1"/>
        </dgm:presLayoutVars>
      </dgm:prSet>
      <dgm:spPr/>
    </dgm:pt>
    <dgm:pt modelId="{A039A864-8E41-4FA5-B232-EB8D3F18A596}" type="pres">
      <dgm:prSet presAssocID="{4A7DB8ED-AF5C-4417-9223-3944A3CF9B9C}" presName="sibTrans" presStyleLbl="sibTrans2D1" presStyleIdx="2" presStyleCnt="4"/>
      <dgm:spPr/>
    </dgm:pt>
    <dgm:pt modelId="{C6FBB103-06B3-43F3-8F02-62C4FB50B404}" type="pres">
      <dgm:prSet presAssocID="{4A7DB8ED-AF5C-4417-9223-3944A3CF9B9C}" presName="connectorText" presStyleLbl="sibTrans2D1" presStyleIdx="2" presStyleCnt="4"/>
      <dgm:spPr/>
    </dgm:pt>
    <dgm:pt modelId="{76FA2EB1-7CEF-4983-BD0A-5FE9A89C2E3F}" type="pres">
      <dgm:prSet presAssocID="{E242AC90-57DF-4FD2-BC3D-769A12D00866}" presName="node" presStyleLbl="node1" presStyleIdx="3" presStyleCnt="5">
        <dgm:presLayoutVars>
          <dgm:bulletEnabled val="1"/>
        </dgm:presLayoutVars>
      </dgm:prSet>
      <dgm:spPr/>
    </dgm:pt>
    <dgm:pt modelId="{276B03B3-3ADD-4ADC-ABDF-87F232BC1B4B}" type="pres">
      <dgm:prSet presAssocID="{0239095F-7E76-41D9-A0CB-7F1790029284}" presName="sibTrans" presStyleLbl="sibTrans2D1" presStyleIdx="3" presStyleCnt="4"/>
      <dgm:spPr/>
    </dgm:pt>
    <dgm:pt modelId="{EFBCCA4D-86BF-482E-A42C-95F8B1DD3E6C}" type="pres">
      <dgm:prSet presAssocID="{0239095F-7E76-41D9-A0CB-7F1790029284}" presName="connectorText" presStyleLbl="sibTrans2D1" presStyleIdx="3" presStyleCnt="4"/>
      <dgm:spPr/>
    </dgm:pt>
    <dgm:pt modelId="{65B842A8-0494-40DE-AB58-0B64D6DD9631}" type="pres">
      <dgm:prSet presAssocID="{DA3F3C50-5B4F-4C0E-907C-02F4EC656C03}" presName="node" presStyleLbl="node1" presStyleIdx="4" presStyleCnt="5">
        <dgm:presLayoutVars>
          <dgm:bulletEnabled val="1"/>
        </dgm:presLayoutVars>
      </dgm:prSet>
      <dgm:spPr/>
    </dgm:pt>
  </dgm:ptLst>
  <dgm:cxnLst>
    <dgm:cxn modelId="{9B1C3307-F877-45D8-8594-4CE700542A1B}" type="presOf" srcId="{0239095F-7E76-41D9-A0CB-7F1790029284}" destId="{EFBCCA4D-86BF-482E-A42C-95F8B1DD3E6C}" srcOrd="1" destOrd="0" presId="urn:microsoft.com/office/officeart/2005/8/layout/process1"/>
    <dgm:cxn modelId="{35528C14-3800-4417-9D6B-8285A8A93C3D}" type="presOf" srcId="{4A7DB8ED-AF5C-4417-9223-3944A3CF9B9C}" destId="{A039A864-8E41-4FA5-B232-EB8D3F18A596}" srcOrd="0" destOrd="0" presId="urn:microsoft.com/office/officeart/2005/8/layout/process1"/>
    <dgm:cxn modelId="{CE071A35-E5A7-4314-B912-209B10823666}" type="presOf" srcId="{2084C8FC-3D96-4682-9DA5-415DD55D0357}" destId="{95BE40E0-7453-4EDD-9B77-E7313F450875}" srcOrd="0" destOrd="0" presId="urn:microsoft.com/office/officeart/2005/8/layout/process1"/>
    <dgm:cxn modelId="{529D5D3E-5A66-4A14-87AB-256CAF538BE7}" type="presOf" srcId="{0239095F-7E76-41D9-A0CB-7F1790029284}" destId="{276B03B3-3ADD-4ADC-ABDF-87F232BC1B4B}" srcOrd="0" destOrd="0" presId="urn:microsoft.com/office/officeart/2005/8/layout/process1"/>
    <dgm:cxn modelId="{9FA39045-4B53-4807-A25D-20FC9EA1DD5D}" srcId="{2D52FFB1-06FF-4A6F-B39D-089E8A67F09E}" destId="{49DCC3C4-7C94-4B3B-86DD-6FCF25AFF188}" srcOrd="2" destOrd="0" parTransId="{C97D65E1-C751-4EA1-8297-9C8030D82289}" sibTransId="{4A7DB8ED-AF5C-4417-9223-3944A3CF9B9C}"/>
    <dgm:cxn modelId="{94FB164F-E26C-43F1-9968-B6D349E5A95F}" type="presOf" srcId="{E242AC90-57DF-4FD2-BC3D-769A12D00866}" destId="{76FA2EB1-7CEF-4983-BD0A-5FE9A89C2E3F}" srcOrd="0" destOrd="0" presId="urn:microsoft.com/office/officeart/2005/8/layout/process1"/>
    <dgm:cxn modelId="{336F3D54-1C23-4CFC-8476-BFEE3F778B0D}" srcId="{2D52FFB1-06FF-4A6F-B39D-089E8A67F09E}" destId="{DA3F3C50-5B4F-4C0E-907C-02F4EC656C03}" srcOrd="4" destOrd="0" parTransId="{5F9947A4-CBDF-49B8-AF67-61B74D3A452C}" sibTransId="{BA023EE3-705F-40B3-8054-7564DFE23B6A}"/>
    <dgm:cxn modelId="{8AE61555-4A03-4125-910F-BD58646E7251}" type="presOf" srcId="{EB1A0AA7-5E1A-4DA8-AA01-9B3D5432439F}" destId="{7912E9AF-EC4F-412F-AD7D-78B637E0B02F}" srcOrd="0" destOrd="0" presId="urn:microsoft.com/office/officeart/2005/8/layout/process1"/>
    <dgm:cxn modelId="{BBEB4D5A-1A01-4B27-8B29-1A8E6960E5C1}" type="presOf" srcId="{DA3F3C50-5B4F-4C0E-907C-02F4EC656C03}" destId="{65B842A8-0494-40DE-AB58-0B64D6DD9631}" srcOrd="0" destOrd="0" presId="urn:microsoft.com/office/officeart/2005/8/layout/process1"/>
    <dgm:cxn modelId="{4158BA7E-5ADA-43A8-8E7B-4990CE153B2C}" srcId="{2D52FFB1-06FF-4A6F-B39D-089E8A67F09E}" destId="{EB1A0AA7-5E1A-4DA8-AA01-9B3D5432439F}" srcOrd="1" destOrd="0" parTransId="{56AC4834-9D66-4E3F-9E5C-C704129AA397}" sibTransId="{A67FF5F8-E1BE-478F-84AA-39B7C6EF6C4A}"/>
    <dgm:cxn modelId="{3CF38A84-6381-4068-8928-183E3BCA4000}" type="presOf" srcId="{4A7DB8ED-AF5C-4417-9223-3944A3CF9B9C}" destId="{C6FBB103-06B3-43F3-8F02-62C4FB50B404}" srcOrd="1" destOrd="0" presId="urn:microsoft.com/office/officeart/2005/8/layout/process1"/>
    <dgm:cxn modelId="{92899993-CF4A-48D2-AFFF-7811F3B556F0}" type="presOf" srcId="{C238F1BA-1FA8-4129-B7C9-FB0B712D2A57}" destId="{0E576801-B96F-4A32-AB22-F5D70D6A45DF}" srcOrd="0" destOrd="0" presId="urn:microsoft.com/office/officeart/2005/8/layout/process1"/>
    <dgm:cxn modelId="{3C99B899-E8C9-432B-9516-896238FC1089}" type="presOf" srcId="{2084C8FC-3D96-4682-9DA5-415DD55D0357}" destId="{A5E18357-4A38-4E4A-8B34-DF84865026F0}" srcOrd="1" destOrd="0" presId="urn:microsoft.com/office/officeart/2005/8/layout/process1"/>
    <dgm:cxn modelId="{3935A4B5-A757-47DE-8813-87F647FAC58C}" srcId="{2D52FFB1-06FF-4A6F-B39D-089E8A67F09E}" destId="{E242AC90-57DF-4FD2-BC3D-769A12D00866}" srcOrd="3" destOrd="0" parTransId="{BDA30F8F-9746-4BF9-93DF-AC45E842E913}" sibTransId="{0239095F-7E76-41D9-A0CB-7F1790029284}"/>
    <dgm:cxn modelId="{CB4EC8CE-5608-4447-9A43-89DFA070154B}" type="presOf" srcId="{49DCC3C4-7C94-4B3B-86DD-6FCF25AFF188}" destId="{AC0DFFB7-44A7-4C92-B7DD-37BBB607D099}" srcOrd="0" destOrd="0" presId="urn:microsoft.com/office/officeart/2005/8/layout/process1"/>
    <dgm:cxn modelId="{A94BC9D5-8777-4B57-B12F-733411B92DEC}" type="presOf" srcId="{A67FF5F8-E1BE-478F-84AA-39B7C6EF6C4A}" destId="{CA19E545-0932-44B0-8186-9CF7C6C88648}" srcOrd="0" destOrd="0" presId="urn:microsoft.com/office/officeart/2005/8/layout/process1"/>
    <dgm:cxn modelId="{78FF63D9-F058-47DE-9598-3149897E1D27}" srcId="{2D52FFB1-06FF-4A6F-B39D-089E8A67F09E}" destId="{C238F1BA-1FA8-4129-B7C9-FB0B712D2A57}" srcOrd="0" destOrd="0" parTransId="{D30BC9D4-8259-4FEA-9C6F-9A1905B0EE31}" sibTransId="{2084C8FC-3D96-4682-9DA5-415DD55D0357}"/>
    <dgm:cxn modelId="{7ADD5BEA-F11E-49CD-B857-B2B92C7C2715}" type="presOf" srcId="{A67FF5F8-E1BE-478F-84AA-39B7C6EF6C4A}" destId="{46D2E764-ED30-4EBB-90D9-BEDF7C69F5F6}" srcOrd="1" destOrd="0" presId="urn:microsoft.com/office/officeart/2005/8/layout/process1"/>
    <dgm:cxn modelId="{9324CFF8-56D9-4101-ACE3-2B6771956EC1}" type="presOf" srcId="{2D52FFB1-06FF-4A6F-B39D-089E8A67F09E}" destId="{5C837910-378B-4E78-903D-B8B626B70CB1}" srcOrd="0" destOrd="0" presId="urn:microsoft.com/office/officeart/2005/8/layout/process1"/>
    <dgm:cxn modelId="{2F7B416A-B5FC-4166-A2B5-3B5A96B7352C}" type="presParOf" srcId="{5C837910-378B-4E78-903D-B8B626B70CB1}" destId="{0E576801-B96F-4A32-AB22-F5D70D6A45DF}" srcOrd="0" destOrd="0" presId="urn:microsoft.com/office/officeart/2005/8/layout/process1"/>
    <dgm:cxn modelId="{BB699EC2-82A9-4595-A842-B830D5EC4F15}" type="presParOf" srcId="{5C837910-378B-4E78-903D-B8B626B70CB1}" destId="{95BE40E0-7453-4EDD-9B77-E7313F450875}" srcOrd="1" destOrd="0" presId="urn:microsoft.com/office/officeart/2005/8/layout/process1"/>
    <dgm:cxn modelId="{49508CD3-EAA7-4A02-ABDA-3E8CCED22653}" type="presParOf" srcId="{95BE40E0-7453-4EDD-9B77-E7313F450875}" destId="{A5E18357-4A38-4E4A-8B34-DF84865026F0}" srcOrd="0" destOrd="0" presId="urn:microsoft.com/office/officeart/2005/8/layout/process1"/>
    <dgm:cxn modelId="{11CE4356-43AF-47A3-8D0C-003244598EAC}" type="presParOf" srcId="{5C837910-378B-4E78-903D-B8B626B70CB1}" destId="{7912E9AF-EC4F-412F-AD7D-78B637E0B02F}" srcOrd="2" destOrd="0" presId="urn:microsoft.com/office/officeart/2005/8/layout/process1"/>
    <dgm:cxn modelId="{EAA10375-5938-4B10-B9E6-990520D25B72}" type="presParOf" srcId="{5C837910-378B-4E78-903D-B8B626B70CB1}" destId="{CA19E545-0932-44B0-8186-9CF7C6C88648}" srcOrd="3" destOrd="0" presId="urn:microsoft.com/office/officeart/2005/8/layout/process1"/>
    <dgm:cxn modelId="{20AE1B2D-C2AA-40A0-8F93-DCDF5D547F4F}" type="presParOf" srcId="{CA19E545-0932-44B0-8186-9CF7C6C88648}" destId="{46D2E764-ED30-4EBB-90D9-BEDF7C69F5F6}" srcOrd="0" destOrd="0" presId="urn:microsoft.com/office/officeart/2005/8/layout/process1"/>
    <dgm:cxn modelId="{8B39AA8E-1538-47EC-97F4-00C08DABF26C}" type="presParOf" srcId="{5C837910-378B-4E78-903D-B8B626B70CB1}" destId="{AC0DFFB7-44A7-4C92-B7DD-37BBB607D099}" srcOrd="4" destOrd="0" presId="urn:microsoft.com/office/officeart/2005/8/layout/process1"/>
    <dgm:cxn modelId="{F1D5E124-76DF-4809-829D-74442FF2DF87}" type="presParOf" srcId="{5C837910-378B-4E78-903D-B8B626B70CB1}" destId="{A039A864-8E41-4FA5-B232-EB8D3F18A596}" srcOrd="5" destOrd="0" presId="urn:microsoft.com/office/officeart/2005/8/layout/process1"/>
    <dgm:cxn modelId="{12A141AD-18B6-40FE-9615-59AD2A677941}" type="presParOf" srcId="{A039A864-8E41-4FA5-B232-EB8D3F18A596}" destId="{C6FBB103-06B3-43F3-8F02-62C4FB50B404}" srcOrd="0" destOrd="0" presId="urn:microsoft.com/office/officeart/2005/8/layout/process1"/>
    <dgm:cxn modelId="{8190B264-F2CA-4F8F-A1B9-186B0CF88026}" type="presParOf" srcId="{5C837910-378B-4E78-903D-B8B626B70CB1}" destId="{76FA2EB1-7CEF-4983-BD0A-5FE9A89C2E3F}" srcOrd="6" destOrd="0" presId="urn:microsoft.com/office/officeart/2005/8/layout/process1"/>
    <dgm:cxn modelId="{7B7D7CA8-A0BF-4215-8576-0CD9FDFE2585}" type="presParOf" srcId="{5C837910-378B-4E78-903D-B8B626B70CB1}" destId="{276B03B3-3ADD-4ADC-ABDF-87F232BC1B4B}" srcOrd="7" destOrd="0" presId="urn:microsoft.com/office/officeart/2005/8/layout/process1"/>
    <dgm:cxn modelId="{7D26A80B-0A13-416C-A70D-4A628AEFA8DE}" type="presParOf" srcId="{276B03B3-3ADD-4ADC-ABDF-87F232BC1B4B}" destId="{EFBCCA4D-86BF-482E-A42C-95F8B1DD3E6C}" srcOrd="0" destOrd="0" presId="urn:microsoft.com/office/officeart/2005/8/layout/process1"/>
    <dgm:cxn modelId="{3EFA6993-A360-49AF-A32D-C3D4098B92DD}" type="presParOf" srcId="{5C837910-378B-4E78-903D-B8B626B70CB1}" destId="{65B842A8-0494-40DE-AB58-0B64D6DD9631}"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76801-B96F-4A32-AB22-F5D70D6A45DF}">
      <dsp:nvSpPr>
        <dsp:cNvPr id="0" name=""/>
        <dsp:cNvSpPr/>
      </dsp:nvSpPr>
      <dsp:spPr>
        <a:xfrm>
          <a:off x="5678" y="1385189"/>
          <a:ext cx="1760395" cy="1996948"/>
        </a:xfrm>
        <a:prstGeom prst="roundRect">
          <a:avLst>
            <a:gd name="adj" fmla="val 10000"/>
          </a:avLst>
        </a:prstGeom>
        <a:solidFill>
          <a:srgbClr val="0073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Development of </a:t>
          </a:r>
          <a:r>
            <a:rPr lang="nl-BE" sz="1800" kern="1200" dirty="0" err="1">
              <a:latin typeface="Arial" panose="020B0604020202020204" pitchFamily="34" charset="0"/>
              <a:cs typeface="Arial" panose="020B0604020202020204" pitchFamily="34" charset="0"/>
            </a:rPr>
            <a:t>mother</a:t>
          </a:r>
          <a:r>
            <a:rPr lang="nl-BE" sz="1800" kern="1200" dirty="0">
              <a:latin typeface="Arial" panose="020B0604020202020204" pitchFamily="34" charset="0"/>
              <a:cs typeface="Arial" panose="020B0604020202020204" pitchFamily="34" charset="0"/>
            </a:rPr>
            <a:t> </a:t>
          </a:r>
          <a:r>
            <a:rPr lang="nl-BE" sz="1800" kern="1200" dirty="0" err="1">
              <a:latin typeface="Arial" panose="020B0604020202020204" pitchFamily="34" charset="0"/>
              <a:cs typeface="Arial" panose="020B0604020202020204" pitchFamily="34" charset="0"/>
            </a:rPr>
            <a:t>version</a:t>
          </a:r>
          <a:r>
            <a:rPr lang="nl-BE" sz="1800" kern="1200" dirty="0">
              <a:latin typeface="Arial" panose="020B0604020202020204" pitchFamily="34" charset="0"/>
              <a:cs typeface="Arial" panose="020B0604020202020204" pitchFamily="34" charset="0"/>
            </a:rPr>
            <a:t> (ENG)</a:t>
          </a:r>
        </a:p>
      </dsp:txBody>
      <dsp:txXfrm>
        <a:off x="57238" y="1436749"/>
        <a:ext cx="1657275" cy="1893828"/>
      </dsp:txXfrm>
    </dsp:sp>
    <dsp:sp modelId="{95BE40E0-7453-4EDD-9B77-E7313F450875}">
      <dsp:nvSpPr>
        <dsp:cNvPr id="0" name=""/>
        <dsp:cNvSpPr/>
      </dsp:nvSpPr>
      <dsp:spPr>
        <a:xfrm>
          <a:off x="1942113" y="2165374"/>
          <a:ext cx="373203" cy="436578"/>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l-BE" sz="1400" kern="1200">
            <a:latin typeface="Arial" panose="020B0604020202020204" pitchFamily="34" charset="0"/>
            <a:cs typeface="Arial" panose="020B0604020202020204" pitchFamily="34" charset="0"/>
          </a:endParaRPr>
        </a:p>
      </dsp:txBody>
      <dsp:txXfrm>
        <a:off x="1942113" y="2252690"/>
        <a:ext cx="261242" cy="261946"/>
      </dsp:txXfrm>
    </dsp:sp>
    <dsp:sp modelId="{7912E9AF-EC4F-412F-AD7D-78B637E0B02F}">
      <dsp:nvSpPr>
        <dsp:cNvPr id="0" name=""/>
        <dsp:cNvSpPr/>
      </dsp:nvSpPr>
      <dsp:spPr>
        <a:xfrm>
          <a:off x="2470232" y="1385189"/>
          <a:ext cx="1760395" cy="1996948"/>
        </a:xfrm>
        <a:prstGeom prst="roundRect">
          <a:avLst>
            <a:gd name="adj" fmla="val 10000"/>
          </a:avLst>
        </a:prstGeom>
        <a:solidFill>
          <a:srgbClr val="0073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Pre-test </a:t>
          </a:r>
          <a:r>
            <a:rPr lang="nl-BE" sz="1800" kern="1200" dirty="0" err="1">
              <a:latin typeface="Arial" panose="020B0604020202020204" pitchFamily="34" charset="0"/>
              <a:cs typeface="Arial" panose="020B0604020202020204" pitchFamily="34" charset="0"/>
            </a:rPr>
            <a:t>with</a:t>
          </a:r>
          <a:r>
            <a:rPr lang="nl-BE" sz="1800" kern="1200" dirty="0">
              <a:latin typeface="Arial" panose="020B0604020202020204" pitchFamily="34" charset="0"/>
              <a:cs typeface="Arial" panose="020B0604020202020204" pitchFamily="34" charset="0"/>
            </a:rPr>
            <a:t> 30 UK </a:t>
          </a:r>
          <a:r>
            <a:rPr lang="nl-BE" sz="1800" kern="1200" dirty="0" err="1">
              <a:latin typeface="Arial" panose="020B0604020202020204" pitchFamily="34" charset="0"/>
              <a:cs typeface="Arial" panose="020B0604020202020204" pitchFamily="34" charset="0"/>
            </a:rPr>
            <a:t>adults</a:t>
          </a:r>
          <a:endParaRPr lang="nl-BE" sz="1800" kern="1200" dirty="0">
            <a:latin typeface="Arial" panose="020B0604020202020204" pitchFamily="34" charset="0"/>
            <a:cs typeface="Arial" panose="020B0604020202020204" pitchFamily="34" charset="0"/>
          </a:endParaRPr>
        </a:p>
      </dsp:txBody>
      <dsp:txXfrm>
        <a:off x="2521792" y="1436749"/>
        <a:ext cx="1657275" cy="1893828"/>
      </dsp:txXfrm>
    </dsp:sp>
    <dsp:sp modelId="{CA19E545-0932-44B0-8186-9CF7C6C88648}">
      <dsp:nvSpPr>
        <dsp:cNvPr id="0" name=""/>
        <dsp:cNvSpPr/>
      </dsp:nvSpPr>
      <dsp:spPr>
        <a:xfrm>
          <a:off x="4406667" y="2165374"/>
          <a:ext cx="373203" cy="436578"/>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l-BE" sz="1400" kern="1200">
            <a:latin typeface="Arial" panose="020B0604020202020204" pitchFamily="34" charset="0"/>
            <a:cs typeface="Arial" panose="020B0604020202020204" pitchFamily="34" charset="0"/>
          </a:endParaRPr>
        </a:p>
      </dsp:txBody>
      <dsp:txXfrm>
        <a:off x="4406667" y="2252690"/>
        <a:ext cx="261242" cy="261946"/>
      </dsp:txXfrm>
    </dsp:sp>
    <dsp:sp modelId="{AC0DFFB7-44A7-4C92-B7DD-37BBB607D099}">
      <dsp:nvSpPr>
        <dsp:cNvPr id="0" name=""/>
        <dsp:cNvSpPr/>
      </dsp:nvSpPr>
      <dsp:spPr>
        <a:xfrm>
          <a:off x="4934786" y="1385189"/>
          <a:ext cx="1760395" cy="1996948"/>
        </a:xfrm>
        <a:prstGeom prst="roundRect">
          <a:avLst>
            <a:gd name="adj" fmla="val 10000"/>
          </a:avLst>
        </a:prstGeom>
        <a:solidFill>
          <a:srgbClr val="0073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Development of online </a:t>
          </a:r>
          <a:r>
            <a:rPr lang="nl-BE" sz="1800" kern="1200" dirty="0" err="1">
              <a:latin typeface="Arial" panose="020B0604020202020204" pitchFamily="34" charset="0"/>
              <a:cs typeface="Arial" panose="020B0604020202020204" pitchFamily="34" charset="0"/>
            </a:rPr>
            <a:t>version</a:t>
          </a:r>
          <a:r>
            <a:rPr lang="nl-BE" sz="1800" kern="1200" dirty="0">
              <a:latin typeface="Arial" panose="020B0604020202020204" pitchFamily="34" charset="0"/>
              <a:cs typeface="Arial" panose="020B0604020202020204" pitchFamily="34" charset="0"/>
            </a:rPr>
            <a:t> </a:t>
          </a:r>
        </a:p>
      </dsp:txBody>
      <dsp:txXfrm>
        <a:off x="4986346" y="1436749"/>
        <a:ext cx="1657275" cy="1893828"/>
      </dsp:txXfrm>
    </dsp:sp>
    <dsp:sp modelId="{A039A864-8E41-4FA5-B232-EB8D3F18A596}">
      <dsp:nvSpPr>
        <dsp:cNvPr id="0" name=""/>
        <dsp:cNvSpPr/>
      </dsp:nvSpPr>
      <dsp:spPr>
        <a:xfrm>
          <a:off x="6871221" y="2165374"/>
          <a:ext cx="373203" cy="436578"/>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l-BE" sz="1400" kern="1200">
            <a:latin typeface="Arial" panose="020B0604020202020204" pitchFamily="34" charset="0"/>
            <a:cs typeface="Arial" panose="020B0604020202020204" pitchFamily="34" charset="0"/>
          </a:endParaRPr>
        </a:p>
      </dsp:txBody>
      <dsp:txXfrm>
        <a:off x="6871221" y="2252690"/>
        <a:ext cx="261242" cy="261946"/>
      </dsp:txXfrm>
    </dsp:sp>
    <dsp:sp modelId="{76FA2EB1-7CEF-4983-BD0A-5FE9A89C2E3F}">
      <dsp:nvSpPr>
        <dsp:cNvPr id="0" name=""/>
        <dsp:cNvSpPr/>
      </dsp:nvSpPr>
      <dsp:spPr>
        <a:xfrm>
          <a:off x="7399339" y="1385189"/>
          <a:ext cx="1760395" cy="1996948"/>
        </a:xfrm>
        <a:prstGeom prst="roundRect">
          <a:avLst>
            <a:gd name="adj" fmla="val 10000"/>
          </a:avLst>
        </a:prstGeom>
        <a:solidFill>
          <a:srgbClr val="0073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Pilot test </a:t>
          </a:r>
          <a:r>
            <a:rPr lang="nl-BE" sz="1800" kern="1200" dirty="0" err="1">
              <a:latin typeface="Arial" panose="020B0604020202020204" pitchFamily="34" charset="0"/>
              <a:cs typeface="Arial" panose="020B0604020202020204" pitchFamily="34" charset="0"/>
            </a:rPr>
            <a:t>with</a:t>
          </a:r>
          <a:r>
            <a:rPr lang="nl-BE" sz="1800" kern="1200" dirty="0">
              <a:latin typeface="Arial" panose="020B0604020202020204" pitchFamily="34" charset="0"/>
              <a:cs typeface="Arial" panose="020B0604020202020204" pitchFamily="34" charset="0"/>
            </a:rPr>
            <a:t> 300 UK </a:t>
          </a:r>
          <a:r>
            <a:rPr lang="nl-BE" sz="1800" kern="1200" dirty="0" err="1">
              <a:latin typeface="Arial" panose="020B0604020202020204" pitchFamily="34" charset="0"/>
              <a:cs typeface="Arial" panose="020B0604020202020204" pitchFamily="34" charset="0"/>
            </a:rPr>
            <a:t>respondents</a:t>
          </a:r>
          <a:endParaRPr lang="nl-BE" sz="1800" kern="1200" dirty="0">
            <a:latin typeface="Arial" panose="020B0604020202020204" pitchFamily="34" charset="0"/>
            <a:cs typeface="Arial" panose="020B0604020202020204" pitchFamily="34" charset="0"/>
          </a:endParaRPr>
        </a:p>
      </dsp:txBody>
      <dsp:txXfrm>
        <a:off x="7450899" y="1436749"/>
        <a:ext cx="1657275" cy="1893828"/>
      </dsp:txXfrm>
    </dsp:sp>
    <dsp:sp modelId="{276B03B3-3ADD-4ADC-ABDF-87F232BC1B4B}">
      <dsp:nvSpPr>
        <dsp:cNvPr id="0" name=""/>
        <dsp:cNvSpPr/>
      </dsp:nvSpPr>
      <dsp:spPr>
        <a:xfrm>
          <a:off x="9335775" y="2165374"/>
          <a:ext cx="373203" cy="436578"/>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nl-BE" sz="1400" kern="1200">
            <a:latin typeface="Arial" panose="020B0604020202020204" pitchFamily="34" charset="0"/>
            <a:cs typeface="Arial" panose="020B0604020202020204" pitchFamily="34" charset="0"/>
          </a:endParaRPr>
        </a:p>
      </dsp:txBody>
      <dsp:txXfrm>
        <a:off x="9335775" y="2252690"/>
        <a:ext cx="261242" cy="261946"/>
      </dsp:txXfrm>
    </dsp:sp>
    <dsp:sp modelId="{65B842A8-0494-40DE-AB58-0B64D6DD9631}">
      <dsp:nvSpPr>
        <dsp:cNvPr id="0" name=""/>
        <dsp:cNvSpPr/>
      </dsp:nvSpPr>
      <dsp:spPr>
        <a:xfrm>
          <a:off x="9863893" y="1385189"/>
          <a:ext cx="1760395" cy="1996948"/>
        </a:xfrm>
        <a:prstGeom prst="roundRect">
          <a:avLst>
            <a:gd name="adj" fmla="val 10000"/>
          </a:avLst>
        </a:prstGeom>
        <a:solidFill>
          <a:srgbClr val="0073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Translation and back translation</a:t>
          </a:r>
        </a:p>
        <a:p>
          <a:pPr marL="0" lvl="0" indent="0" algn="ctr" defTabSz="800100">
            <a:lnSpc>
              <a:spcPct val="90000"/>
            </a:lnSpc>
            <a:spcBef>
              <a:spcPct val="0"/>
            </a:spcBef>
            <a:spcAft>
              <a:spcPct val="35000"/>
            </a:spcAft>
            <a:buNone/>
          </a:pPr>
          <a:r>
            <a:rPr lang="nl-BE" sz="1800" kern="1200" dirty="0">
              <a:latin typeface="Arial" panose="020B0604020202020204" pitchFamily="34" charset="0"/>
              <a:cs typeface="Arial" panose="020B0604020202020204" pitchFamily="34" charset="0"/>
            </a:rPr>
            <a:t>Dutch, French, German, Spanish &amp; Romanian</a:t>
          </a:r>
        </a:p>
      </dsp:txBody>
      <dsp:txXfrm>
        <a:off x="9915453" y="1436749"/>
        <a:ext cx="1657275" cy="18938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0.01199</cdr:x>
      <cdr:y>0.68683</cdr:y>
    </cdr:from>
    <cdr:to>
      <cdr:x>0.22893</cdr:x>
      <cdr:y>0.9677</cdr:y>
    </cdr:to>
    <cdr:grpSp>
      <cdr:nvGrpSpPr>
        <cdr:cNvPr id="6" name="Gruppieren 5">
          <a:extLst xmlns:a="http://schemas.openxmlformats.org/drawingml/2006/main">
            <a:ext uri="{FF2B5EF4-FFF2-40B4-BE49-F238E27FC236}">
              <a16:creationId xmlns:a16="http://schemas.microsoft.com/office/drawing/2014/main" id="{31D073C4-7910-4333-A197-BAEA66E59F40}"/>
            </a:ext>
          </a:extLst>
        </cdr:cNvPr>
        <cdr:cNvGrpSpPr/>
      </cdr:nvGrpSpPr>
      <cdr:grpSpPr>
        <a:xfrm xmlns:a="http://schemas.openxmlformats.org/drawingml/2006/main">
          <a:off x="81077" y="2825167"/>
          <a:ext cx="1466958" cy="1155314"/>
          <a:chOff x="143158" y="4626555"/>
          <a:chExt cx="1503223" cy="1838304"/>
        </a:xfrm>
      </cdr:grpSpPr>
      <cdr:sp macro="" textlink="">
        <cdr:nvSpPr>
          <cdr:cNvPr id="2" name="TextBox 2">
            <a:extLst xmlns:a="http://schemas.openxmlformats.org/drawingml/2006/main">
              <a:ext uri="{FF2B5EF4-FFF2-40B4-BE49-F238E27FC236}">
                <a16:creationId xmlns:a16="http://schemas.microsoft.com/office/drawing/2014/main" id="{0988EBF2-E6AC-2C4B-9200-C8EE8BD1FDEF}"/>
              </a:ext>
            </a:extLst>
          </cdr:cNvPr>
          <cdr:cNvSpPr txBox="1"/>
        </cdr:nvSpPr>
        <cdr:spPr>
          <a:xfrm xmlns:a="http://schemas.openxmlformats.org/drawingml/2006/main">
            <a:off x="143158" y="4626555"/>
            <a:ext cx="1503223" cy="1838304"/>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GB" sz="1400" dirty="0">
                <a:latin typeface="Arial" panose="020B0604020202020204" pitchFamily="34" charset="0"/>
                <a:cs typeface="Arial" panose="020B0604020202020204" pitchFamily="34" charset="0"/>
              </a:rPr>
              <a:t>Female</a:t>
            </a:r>
          </a:p>
          <a:p xmlns:a="http://schemas.openxmlformats.org/drawingml/2006/main">
            <a:endParaRPr lang="en-GB" sz="1400" dirty="0">
              <a:latin typeface="Arial" panose="020B0604020202020204" pitchFamily="34" charset="0"/>
              <a:cs typeface="Arial" panose="020B0604020202020204" pitchFamily="34" charset="0"/>
            </a:endParaRPr>
          </a:p>
          <a:p xmlns:a="http://schemas.openxmlformats.org/drawingml/2006/main">
            <a:r>
              <a:rPr lang="en-GB" sz="1400" dirty="0">
                <a:latin typeface="Arial" panose="020B0604020202020204" pitchFamily="34" charset="0"/>
                <a:cs typeface="Arial" panose="020B0604020202020204" pitchFamily="34" charset="0"/>
              </a:rPr>
              <a:t>Male</a:t>
            </a:r>
          </a:p>
        </cdr:txBody>
      </cdr:sp>
      <cdr:sp macro="" textlink="">
        <cdr:nvSpPr>
          <cdr:cNvPr id="3" name="Rectangle 2">
            <a:extLst xmlns:a="http://schemas.openxmlformats.org/drawingml/2006/main">
              <a:ext uri="{FF2B5EF4-FFF2-40B4-BE49-F238E27FC236}">
                <a16:creationId xmlns:a16="http://schemas.microsoft.com/office/drawing/2014/main" id="{A9CA4DDD-B795-FF40-9C77-CA01E927BC4B}"/>
              </a:ext>
            </a:extLst>
          </cdr:cNvPr>
          <cdr:cNvSpPr/>
        </cdr:nvSpPr>
        <cdr:spPr>
          <a:xfrm xmlns:a="http://schemas.openxmlformats.org/drawingml/2006/main">
            <a:off x="934357" y="4683577"/>
            <a:ext cx="372209" cy="467037"/>
          </a:xfrm>
          <a:prstGeom xmlns:a="http://schemas.openxmlformats.org/drawingml/2006/main" prst="rect">
            <a:avLst/>
          </a:prstGeom>
          <a:pattFill xmlns:a="http://schemas.openxmlformats.org/drawingml/2006/main" prst="wdUpDiag">
            <a:fgClr>
              <a:schemeClr val="tx1">
                <a:lumMod val="85000"/>
                <a:lumOff val="15000"/>
              </a:schemeClr>
            </a:fgClr>
            <a:bgClr>
              <a:schemeClr val="bg1"/>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GB" sz="1100"/>
          </a:p>
        </cdr:txBody>
      </cdr:sp>
      <cdr:sp macro="" textlink="">
        <cdr:nvSpPr>
          <cdr:cNvPr id="4" name="Rectangle 3">
            <a:extLst xmlns:a="http://schemas.openxmlformats.org/drawingml/2006/main">
              <a:ext uri="{FF2B5EF4-FFF2-40B4-BE49-F238E27FC236}">
                <a16:creationId xmlns:a16="http://schemas.microsoft.com/office/drawing/2014/main" id="{41AABD15-7268-8E45-9DF8-E040D7B06F84}"/>
              </a:ext>
            </a:extLst>
          </cdr:cNvPr>
          <cdr:cNvSpPr/>
        </cdr:nvSpPr>
        <cdr:spPr>
          <a:xfrm xmlns:a="http://schemas.openxmlformats.org/drawingml/2006/main">
            <a:off x="934439" y="5424594"/>
            <a:ext cx="372209" cy="508132"/>
          </a:xfrm>
          <a:prstGeom xmlns:a="http://schemas.openxmlformats.org/drawingml/2006/main" prst="rect">
            <a:avLst/>
          </a:prstGeom>
          <a:solidFill xmlns:a="http://schemas.openxmlformats.org/drawingml/2006/main">
            <a:srgbClr val="26262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GB" sz="1100"/>
          </a:p>
        </cdr:txBody>
      </cdr:sp>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5453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All in all, </a:t>
            </a:r>
            <a:r>
              <a:rPr lang="de-DE" dirty="0" err="1"/>
              <a:t>there</a:t>
            </a:r>
            <a:r>
              <a:rPr lang="de-DE" dirty="0"/>
              <a:t> </a:t>
            </a:r>
            <a:r>
              <a:rPr lang="de-DE" dirty="0" err="1"/>
              <a:t>is</a:t>
            </a:r>
            <a:r>
              <a:rPr lang="de-DE" dirty="0"/>
              <a:t> a lack of </a:t>
            </a:r>
            <a:r>
              <a:rPr lang="de-DE" dirty="0" err="1"/>
              <a:t>studies</a:t>
            </a:r>
            <a:r>
              <a:rPr lang="de-DE" dirty="0"/>
              <a:t> </a:t>
            </a:r>
            <a:r>
              <a:rPr lang="de-DE" dirty="0" err="1"/>
              <a:t>that</a:t>
            </a:r>
            <a:r>
              <a:rPr lang="de-DE" dirty="0"/>
              <a:t> </a:t>
            </a:r>
            <a:r>
              <a:rPr lang="de-DE" dirty="0" err="1"/>
              <a:t>allow</a:t>
            </a:r>
            <a:r>
              <a:rPr lang="de-DE" dirty="0"/>
              <a:t> </a:t>
            </a:r>
            <a:r>
              <a:rPr lang="de-DE" dirty="0" err="1"/>
              <a:t>systematic</a:t>
            </a:r>
            <a:r>
              <a:rPr lang="de-DE" dirty="0"/>
              <a:t> </a:t>
            </a:r>
            <a:r>
              <a:rPr lang="de-DE" dirty="0" err="1"/>
              <a:t>comparison</a:t>
            </a:r>
            <a:r>
              <a:rPr lang="de-DE" dirty="0"/>
              <a:t> </a:t>
            </a:r>
            <a:r>
              <a:rPr lang="de-DE" dirty="0" err="1"/>
              <a:t>between</a:t>
            </a:r>
            <a:r>
              <a:rPr lang="de-DE" dirty="0"/>
              <a:t> </a:t>
            </a:r>
            <a:r>
              <a:rPr lang="de-DE" dirty="0" err="1"/>
              <a:t>nations</a:t>
            </a:r>
            <a:r>
              <a:rPr lang="de-DE" dirty="0"/>
              <a:t>.</a:t>
            </a:r>
          </a:p>
          <a:p>
            <a:r>
              <a:rPr lang="de-DE" dirty="0" err="1"/>
              <a:t>Mostly</a:t>
            </a:r>
            <a:r>
              <a:rPr lang="de-DE" dirty="0"/>
              <a:t>, </a:t>
            </a:r>
            <a:r>
              <a:rPr lang="de-DE" dirty="0" err="1"/>
              <a:t>the</a:t>
            </a:r>
            <a:r>
              <a:rPr lang="de-DE" dirty="0"/>
              <a:t> </a:t>
            </a:r>
            <a:r>
              <a:rPr lang="de-DE" dirty="0" err="1"/>
              <a:t>studies</a:t>
            </a:r>
            <a:r>
              <a:rPr lang="de-DE" dirty="0"/>
              <a:t> on </a:t>
            </a:r>
            <a:r>
              <a:rPr lang="de-DE" dirty="0" err="1"/>
              <a:t>violence</a:t>
            </a:r>
            <a:r>
              <a:rPr lang="de-DE" dirty="0"/>
              <a:t> in </a:t>
            </a:r>
            <a:r>
              <a:rPr lang="de-DE" dirty="0" err="1"/>
              <a:t>the</a:t>
            </a:r>
            <a:r>
              <a:rPr lang="de-DE" dirty="0"/>
              <a:t> </a:t>
            </a:r>
            <a:r>
              <a:rPr lang="de-DE" dirty="0" err="1"/>
              <a:t>field</a:t>
            </a:r>
            <a:r>
              <a:rPr lang="de-DE" dirty="0"/>
              <a:t> of </a:t>
            </a:r>
            <a:r>
              <a:rPr lang="de-DE" dirty="0" err="1"/>
              <a:t>sport</a:t>
            </a:r>
            <a:r>
              <a:rPr lang="de-DE" dirty="0"/>
              <a:t> </a:t>
            </a:r>
            <a:r>
              <a:rPr lang="de-DE" dirty="0" err="1"/>
              <a:t>focus</a:t>
            </a:r>
            <a:r>
              <a:rPr lang="de-DE" dirty="0"/>
              <a:t> on </a:t>
            </a:r>
            <a:r>
              <a:rPr lang="de-DE" dirty="0" err="1"/>
              <a:t>violence</a:t>
            </a:r>
            <a:r>
              <a:rPr lang="de-DE" dirty="0"/>
              <a:t> in </a:t>
            </a:r>
            <a:r>
              <a:rPr lang="de-DE" dirty="0" err="1"/>
              <a:t>sport</a:t>
            </a:r>
            <a:r>
              <a:rPr lang="de-DE" dirty="0"/>
              <a:t> </a:t>
            </a:r>
            <a:r>
              <a:rPr lang="de-DE" dirty="0" err="1"/>
              <a:t>only</a:t>
            </a:r>
            <a:r>
              <a:rPr lang="de-DE" dirty="0"/>
              <a:t>, </a:t>
            </a:r>
            <a:r>
              <a:rPr lang="de-DE" dirty="0" err="1"/>
              <a:t>with</a:t>
            </a:r>
            <a:r>
              <a:rPr lang="de-DE" dirty="0"/>
              <a:t> </a:t>
            </a:r>
            <a:r>
              <a:rPr lang="de-DE" dirty="0" err="1"/>
              <a:t>no</a:t>
            </a:r>
            <a:r>
              <a:rPr lang="de-DE" dirty="0"/>
              <a:t> </a:t>
            </a:r>
            <a:r>
              <a:rPr lang="de-DE" dirty="0" err="1"/>
              <a:t>possibility</a:t>
            </a:r>
            <a:r>
              <a:rPr lang="de-DE" dirty="0"/>
              <a:t> </a:t>
            </a:r>
            <a:r>
              <a:rPr lang="de-DE" dirty="0" err="1"/>
              <a:t>to</a:t>
            </a:r>
            <a:r>
              <a:rPr lang="de-DE" dirty="0"/>
              <a:t> </a:t>
            </a:r>
            <a:r>
              <a:rPr lang="de-DE" dirty="0" err="1"/>
              <a:t>compare</a:t>
            </a:r>
            <a:r>
              <a:rPr lang="de-DE" dirty="0"/>
              <a:t> </a:t>
            </a:r>
            <a:r>
              <a:rPr lang="de-DE" dirty="0" err="1"/>
              <a:t>to</a:t>
            </a:r>
            <a:r>
              <a:rPr lang="de-DE" dirty="0"/>
              <a:t> </a:t>
            </a:r>
            <a:r>
              <a:rPr lang="de-DE" dirty="0" err="1"/>
              <a:t>ouside</a:t>
            </a:r>
            <a:r>
              <a:rPr lang="de-DE" dirty="0"/>
              <a:t>-sport </a:t>
            </a:r>
            <a:r>
              <a:rPr lang="de-DE" dirty="0" err="1"/>
              <a:t>experiences</a:t>
            </a:r>
            <a:r>
              <a:rPr lang="de-DE" dirty="0"/>
              <a:t> of </a:t>
            </a:r>
            <a:r>
              <a:rPr lang="de-DE" dirty="0" err="1"/>
              <a:t>violence</a:t>
            </a:r>
            <a:r>
              <a:rPr lang="de-DE" dirty="0"/>
              <a:t>.</a:t>
            </a:r>
          </a:p>
          <a:p>
            <a:r>
              <a:rPr lang="de-DE" dirty="0" err="1"/>
              <a:t>Vice</a:t>
            </a:r>
            <a:r>
              <a:rPr lang="de-DE" dirty="0"/>
              <a:t> </a:t>
            </a:r>
            <a:r>
              <a:rPr lang="de-DE" dirty="0" err="1"/>
              <a:t>versa</a:t>
            </a:r>
            <a:r>
              <a:rPr lang="de-DE" dirty="0"/>
              <a:t>, </a:t>
            </a:r>
            <a:r>
              <a:rPr lang="de-DE" dirty="0" err="1"/>
              <a:t>the</a:t>
            </a:r>
            <a:r>
              <a:rPr lang="de-DE" dirty="0"/>
              <a:t> </a:t>
            </a:r>
            <a:r>
              <a:rPr lang="de-DE" dirty="0" err="1"/>
              <a:t>general</a:t>
            </a:r>
            <a:r>
              <a:rPr lang="de-DE" dirty="0"/>
              <a:t> </a:t>
            </a:r>
            <a:r>
              <a:rPr lang="de-DE" dirty="0" err="1"/>
              <a:t>studies</a:t>
            </a:r>
            <a:r>
              <a:rPr lang="de-DE" dirty="0"/>
              <a:t> on </a:t>
            </a:r>
            <a:r>
              <a:rPr lang="de-DE" dirty="0" err="1"/>
              <a:t>child</a:t>
            </a:r>
            <a:r>
              <a:rPr lang="de-DE" dirty="0"/>
              <a:t> </a:t>
            </a:r>
            <a:r>
              <a:rPr lang="de-DE" dirty="0" err="1"/>
              <a:t>abuse</a:t>
            </a:r>
            <a:r>
              <a:rPr lang="de-DE" dirty="0"/>
              <a:t> and </a:t>
            </a:r>
            <a:r>
              <a:rPr lang="de-DE" dirty="0" err="1"/>
              <a:t>violence</a:t>
            </a:r>
            <a:r>
              <a:rPr lang="de-DE" dirty="0"/>
              <a:t> </a:t>
            </a:r>
            <a:r>
              <a:rPr lang="de-DE" dirty="0" err="1"/>
              <a:t>against</a:t>
            </a:r>
            <a:r>
              <a:rPr lang="de-DE" dirty="0"/>
              <a:t> </a:t>
            </a:r>
            <a:r>
              <a:rPr lang="de-DE" dirty="0" err="1"/>
              <a:t>children</a:t>
            </a:r>
            <a:r>
              <a:rPr lang="de-DE" dirty="0"/>
              <a:t> </a:t>
            </a:r>
            <a:r>
              <a:rPr lang="de-DE" dirty="0" err="1"/>
              <a:t>often</a:t>
            </a:r>
            <a:r>
              <a:rPr lang="de-DE" dirty="0"/>
              <a:t> </a:t>
            </a:r>
            <a:r>
              <a:rPr lang="de-DE" dirty="0" err="1"/>
              <a:t>ignore</a:t>
            </a:r>
            <a:r>
              <a:rPr lang="de-DE" dirty="0"/>
              <a:t> </a:t>
            </a:r>
            <a:r>
              <a:rPr lang="de-DE" dirty="0" err="1"/>
              <a:t>to</a:t>
            </a:r>
            <a:r>
              <a:rPr lang="de-DE" dirty="0"/>
              <a:t> </a:t>
            </a:r>
            <a:r>
              <a:rPr lang="de-DE" dirty="0" err="1"/>
              <a:t>capture</a:t>
            </a:r>
            <a:r>
              <a:rPr lang="de-DE" dirty="0"/>
              <a:t> </a:t>
            </a:r>
            <a:r>
              <a:rPr lang="de-DE" dirty="0" err="1"/>
              <a:t>the</a:t>
            </a:r>
            <a:r>
              <a:rPr lang="de-DE" dirty="0"/>
              <a:t> </a:t>
            </a:r>
            <a:r>
              <a:rPr lang="de-DE" dirty="0" err="1"/>
              <a:t>field</a:t>
            </a:r>
            <a:r>
              <a:rPr lang="de-DE" dirty="0"/>
              <a:t> of </a:t>
            </a:r>
            <a:r>
              <a:rPr lang="de-DE" dirty="0" err="1"/>
              <a:t>sport</a:t>
            </a:r>
            <a:r>
              <a:rPr lang="de-DE" dirty="0"/>
              <a:t>.</a:t>
            </a:r>
          </a:p>
          <a:p>
            <a:r>
              <a:rPr lang="de-DE" dirty="0"/>
              <a:t>Thus, </a:t>
            </a:r>
            <a:r>
              <a:rPr lang="de-DE" dirty="0" err="1"/>
              <a:t>there</a:t>
            </a:r>
            <a:r>
              <a:rPr lang="de-DE" dirty="0"/>
              <a:t> </a:t>
            </a:r>
            <a:r>
              <a:rPr lang="de-DE" dirty="0" err="1"/>
              <a:t>is</a:t>
            </a:r>
            <a:r>
              <a:rPr lang="de-DE" dirty="0"/>
              <a:t> a lack of </a:t>
            </a:r>
            <a:r>
              <a:rPr lang="de-DE" dirty="0" err="1"/>
              <a:t>studies</a:t>
            </a:r>
            <a:r>
              <a:rPr lang="de-DE" dirty="0"/>
              <a:t> on </a:t>
            </a:r>
            <a:r>
              <a:rPr lang="de-DE" dirty="0" err="1"/>
              <a:t>violence</a:t>
            </a:r>
            <a:r>
              <a:rPr lang="de-DE" dirty="0"/>
              <a:t> </a:t>
            </a:r>
            <a:r>
              <a:rPr lang="de-DE" dirty="0" err="1"/>
              <a:t>against</a:t>
            </a:r>
            <a:r>
              <a:rPr lang="de-DE" dirty="0"/>
              <a:t> </a:t>
            </a:r>
            <a:r>
              <a:rPr lang="de-DE" dirty="0" err="1"/>
              <a:t>children</a:t>
            </a:r>
            <a:r>
              <a:rPr lang="de-DE" dirty="0"/>
              <a:t> in </a:t>
            </a:r>
            <a:r>
              <a:rPr lang="de-DE" dirty="0" err="1"/>
              <a:t>sport</a:t>
            </a:r>
            <a:r>
              <a:rPr lang="de-DE" dirty="0"/>
              <a:t> </a:t>
            </a:r>
            <a:r>
              <a:rPr lang="de-DE" dirty="0" err="1"/>
              <a:t>that</a:t>
            </a:r>
            <a:r>
              <a:rPr lang="de-DE" dirty="0"/>
              <a:t> </a:t>
            </a:r>
            <a:r>
              <a:rPr lang="de-DE" dirty="0" err="1"/>
              <a:t>allow</a:t>
            </a:r>
            <a:r>
              <a:rPr lang="de-DE" dirty="0"/>
              <a:t> a </a:t>
            </a:r>
            <a:r>
              <a:rPr lang="de-DE" dirty="0" err="1"/>
              <a:t>comparison</a:t>
            </a:r>
            <a:r>
              <a:rPr lang="de-DE" dirty="0"/>
              <a:t> </a:t>
            </a:r>
            <a:r>
              <a:rPr lang="de-DE" dirty="0" err="1"/>
              <a:t>with</a:t>
            </a:r>
            <a:r>
              <a:rPr lang="de-DE" dirty="0"/>
              <a:t> </a:t>
            </a:r>
            <a:r>
              <a:rPr lang="de-DE" dirty="0" err="1"/>
              <a:t>experiences</a:t>
            </a:r>
            <a:r>
              <a:rPr lang="de-DE" dirty="0"/>
              <a:t> of </a:t>
            </a:r>
            <a:r>
              <a:rPr lang="de-DE" dirty="0" err="1"/>
              <a:t>violence</a:t>
            </a:r>
            <a:r>
              <a:rPr lang="de-DE" dirty="0"/>
              <a:t> outside </a:t>
            </a:r>
            <a:r>
              <a:rPr lang="de-DE" dirty="0" err="1"/>
              <a:t>sport</a:t>
            </a:r>
            <a:r>
              <a:rPr lang="de-DE" dirty="0"/>
              <a:t>.</a:t>
            </a:r>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49525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Against</a:t>
            </a:r>
            <a:r>
              <a:rPr lang="de-DE" dirty="0"/>
              <a:t> </a:t>
            </a:r>
            <a:r>
              <a:rPr lang="de-DE" dirty="0" err="1"/>
              <a:t>this</a:t>
            </a:r>
            <a:r>
              <a:rPr lang="de-DE" dirty="0"/>
              <a:t> </a:t>
            </a:r>
            <a:r>
              <a:rPr lang="de-DE" dirty="0" err="1"/>
              <a:t>background</a:t>
            </a:r>
            <a:r>
              <a:rPr lang="de-DE" dirty="0"/>
              <a:t> </a:t>
            </a:r>
            <a:r>
              <a:rPr lang="de-DE" dirty="0" err="1"/>
              <a:t>the</a:t>
            </a:r>
            <a:r>
              <a:rPr lang="de-DE" dirty="0"/>
              <a:t> </a:t>
            </a:r>
            <a:r>
              <a:rPr lang="de-DE" dirty="0" err="1"/>
              <a:t>aims</a:t>
            </a:r>
            <a:r>
              <a:rPr lang="de-DE" dirty="0"/>
              <a:t> of </a:t>
            </a:r>
            <a:r>
              <a:rPr lang="de-DE" dirty="0" err="1"/>
              <a:t>the</a:t>
            </a:r>
            <a:r>
              <a:rPr lang="de-DE" dirty="0"/>
              <a:t> CASES </a:t>
            </a:r>
            <a:r>
              <a:rPr lang="de-DE" dirty="0" err="1"/>
              <a:t>study</a:t>
            </a:r>
            <a:r>
              <a:rPr lang="de-DE" dirty="0"/>
              <a:t> </a:t>
            </a:r>
            <a:r>
              <a:rPr lang="de-DE" dirty="0" err="1"/>
              <a:t>were</a:t>
            </a:r>
            <a:r>
              <a:rPr lang="de-DE" dirty="0"/>
              <a:t> </a:t>
            </a:r>
            <a:r>
              <a:rPr lang="de-DE" dirty="0" err="1"/>
              <a:t>to</a:t>
            </a:r>
            <a:r>
              <a:rPr lang="de-DE" dirty="0"/>
              <a:t> </a:t>
            </a:r>
          </a:p>
          <a:p>
            <a:r>
              <a:rPr lang="de-DE" dirty="0" err="1"/>
              <a:t>Investigate</a:t>
            </a:r>
            <a:r>
              <a:rPr lang="de-DE" dirty="0"/>
              <a:t> </a:t>
            </a:r>
            <a:r>
              <a:rPr lang="de-DE" dirty="0" err="1"/>
              <a:t>violence</a:t>
            </a:r>
            <a:r>
              <a:rPr lang="de-DE" dirty="0"/>
              <a:t> </a:t>
            </a:r>
            <a:r>
              <a:rPr lang="en-US" dirty="0"/>
              <a:t>and abuse against children (under age 18) in sport in various European countries.</a:t>
            </a:r>
          </a:p>
          <a:p>
            <a:r>
              <a:rPr lang="en-US" dirty="0"/>
              <a:t>The prerequisite for this was to develop a joint questionnaire to allow country-comparison.</a:t>
            </a:r>
          </a:p>
          <a:p>
            <a:r>
              <a:rPr lang="en-US" dirty="0"/>
              <a:t>We then wanted to study a large, possibly representative sample of young people in Europe</a:t>
            </a:r>
          </a:p>
          <a:p>
            <a:r>
              <a:rPr lang="en-US" dirty="0"/>
              <a:t>including various </a:t>
            </a:r>
            <a:r>
              <a:rPr lang="en-US" dirty="0" err="1"/>
              <a:t>organisational</a:t>
            </a:r>
            <a:r>
              <a:rPr lang="en-US" dirty="0"/>
              <a:t> contexts in sport, </a:t>
            </a:r>
          </a:p>
          <a:p>
            <a:r>
              <a:rPr lang="en-US" dirty="0"/>
              <a:t>Finally it was also an aim to create a study that would allow a comparison of violence experiences in sport with outside sport experiences.</a:t>
            </a:r>
          </a:p>
          <a:p>
            <a:r>
              <a:rPr lang="en-US" dirty="0"/>
              <a:t>And we wanted to include various forms of abuse, violence, harassment and harmful </a:t>
            </a:r>
            <a:r>
              <a:rPr lang="en-US" dirty="0" err="1"/>
              <a:t>behaviours</a:t>
            </a:r>
            <a:r>
              <a:rPr lang="en-US" dirty="0"/>
              <a:t> against children.</a:t>
            </a:r>
            <a:br>
              <a:rPr lang="en-US" dirty="0"/>
            </a:br>
            <a:endParaRPr lang="en-US"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6417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MH</a:t>
            </a:r>
          </a:p>
          <a:p>
            <a:pPr marL="0" lvl="0" indent="0" algn="l" rtl="0">
              <a:spcBef>
                <a:spcPts val="0"/>
              </a:spcBef>
              <a:spcAft>
                <a:spcPts val="0"/>
              </a:spcAft>
              <a:buNone/>
            </a:pPr>
            <a:r>
              <a:rPr lang="en-GB" dirty="0"/>
              <a:t>So now we turn to the approach that we took.</a:t>
            </a:r>
            <a:endParaRPr dirty="0"/>
          </a:p>
        </p:txBody>
      </p:sp>
      <p:sp>
        <p:nvSpPr>
          <p:cNvPr id="144" name="Google Shape;1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spcAft>
                <a:spcPts val="1200"/>
              </a:spcAft>
            </a:pPr>
            <a:r>
              <a:rPr lang="en-GB" sz="1200" dirty="0">
                <a:solidFill>
                  <a:schemeClr val="bg1"/>
                </a:solidFill>
              </a:rPr>
              <a:t>Terminology and concepts are challenging in this area, especially when working across national boundaries. Terms and concepts that may be commonplace in one country may not exist at all in other countries, or have different meanings.</a:t>
            </a:r>
          </a:p>
          <a:p>
            <a:pPr>
              <a:spcBef>
                <a:spcPts val="600"/>
              </a:spcBef>
              <a:spcAft>
                <a:spcPts val="1200"/>
              </a:spcAft>
            </a:pPr>
            <a:r>
              <a:rPr lang="en-GB" sz="1200" dirty="0">
                <a:solidFill>
                  <a:schemeClr val="bg1"/>
                </a:solidFill>
              </a:rPr>
              <a:t>To assist in a uniform approach, we chose to utilise the umbrella term of ‘violence’ (and as I will explain, </a:t>
            </a:r>
            <a:r>
              <a:rPr lang="en-GB" sz="1200" i="1" dirty="0">
                <a:solidFill>
                  <a:schemeClr val="bg1"/>
                </a:solidFill>
              </a:rPr>
              <a:t>interpersonal</a:t>
            </a:r>
            <a:r>
              <a:rPr lang="en-GB" sz="1200" dirty="0">
                <a:solidFill>
                  <a:schemeClr val="bg1"/>
                </a:solidFill>
              </a:rPr>
              <a:t> violence more specifically).</a:t>
            </a:r>
          </a:p>
          <a:p>
            <a:pPr>
              <a:spcBef>
                <a:spcPts val="600"/>
              </a:spcBef>
              <a:spcAft>
                <a:spcPts val="1200"/>
              </a:spcAft>
            </a:pPr>
            <a:r>
              <a:rPr lang="en-GB" sz="1200" dirty="0">
                <a:solidFill>
                  <a:schemeClr val="bg1"/>
                </a:solidFill>
              </a:rPr>
              <a:t>However, violence is itself a complex and contested concept: traditional or minimalist conceptions focused on </a:t>
            </a:r>
            <a:r>
              <a:rPr lang="en-GB" sz="1200" i="1" dirty="0">
                <a:solidFill>
                  <a:schemeClr val="bg1"/>
                </a:solidFill>
              </a:rPr>
              <a:t>physical force </a:t>
            </a:r>
            <a:r>
              <a:rPr lang="en-GB" sz="1200" dirty="0">
                <a:solidFill>
                  <a:schemeClr val="bg1"/>
                </a:solidFill>
              </a:rPr>
              <a:t>have been criticised for being too limited and narrow. </a:t>
            </a:r>
          </a:p>
          <a:p>
            <a:pPr>
              <a:spcBef>
                <a:spcPts val="600"/>
              </a:spcBef>
              <a:spcAft>
                <a:spcPts val="1200"/>
              </a:spcAft>
            </a:pPr>
            <a:r>
              <a:rPr lang="en-GB" sz="1200" b="0" dirty="0">
                <a:solidFill>
                  <a:schemeClr val="bg1"/>
                </a:solidFill>
              </a:rPr>
              <a:t>Our conceptualisation of violence was, therefore, broad (rather than minimalist) and deliberately intended to include supposedly milder forms of violence, or acts that may not be considered as ‘violent’.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dirty="0">
                <a:solidFill>
                  <a:schemeClr val="bg1"/>
                </a:solidFill>
              </a:rPr>
              <a:t>This approach aligns with the UN whereby ‘All forms of violence against children, however light, are unacceptable …’</a:t>
            </a:r>
          </a:p>
          <a:p>
            <a:pPr marL="180000" indent="-228600"/>
            <a:r>
              <a:rPr lang="en-GB" sz="1200" b="0" i="0" u="none" strike="noStrike" cap="none" dirty="0">
                <a:solidFill>
                  <a:schemeClr val="dk1"/>
                </a:solidFill>
                <a:effectLst/>
                <a:latin typeface="Calibri"/>
                <a:ea typeface="Calibri"/>
                <a:cs typeface="Calibri"/>
                <a:sym typeface="Calibri"/>
              </a:rPr>
              <a:t>Our approach is also aligned with the WHO </a:t>
            </a:r>
            <a:r>
              <a:rPr lang="en-GB" sz="1200" b="0" i="0" u="none" strike="noStrike" cap="none" dirty="0" err="1">
                <a:solidFill>
                  <a:schemeClr val="dk1"/>
                </a:solidFill>
                <a:effectLst/>
                <a:latin typeface="Calibri"/>
                <a:ea typeface="Calibri"/>
                <a:cs typeface="Calibri"/>
                <a:sym typeface="Calibri"/>
              </a:rPr>
              <a:t>who</a:t>
            </a:r>
            <a:r>
              <a:rPr lang="en-GB" sz="1200" b="0" i="0" u="none" strike="noStrike" cap="none" dirty="0">
                <a:solidFill>
                  <a:schemeClr val="dk1"/>
                </a:solidFill>
                <a:effectLst/>
                <a:latin typeface="Calibri"/>
                <a:ea typeface="Calibri"/>
                <a:cs typeface="Calibri"/>
                <a:sym typeface="Calibri"/>
              </a:rPr>
              <a:t> describe the nature of violent acts as comprising four categories: </a:t>
            </a:r>
            <a:r>
              <a:rPr lang="en-GB" sz="1200" dirty="0">
                <a:solidFill>
                  <a:schemeClr val="bg1"/>
                </a:solidFill>
              </a:rPr>
              <a:t>physical, sexual, psychological, deprivation or neglect.</a:t>
            </a:r>
            <a:endParaRPr lang="en-GB" sz="1200" b="0" i="0" u="none" strike="noStrike" cap="none" dirty="0">
              <a:solidFill>
                <a:schemeClr val="dk1"/>
              </a:solidFill>
              <a:effectLst/>
              <a:latin typeface="Calibri"/>
              <a:ea typeface="Calibri"/>
              <a:cs typeface="Calibri"/>
              <a:sym typeface="Calibri"/>
            </a:endParaRPr>
          </a:p>
          <a:p>
            <a:pPr marL="180000" indent="-228600"/>
            <a:r>
              <a:rPr lang="en-GB" sz="1200" b="0" i="0" u="none" strike="noStrike" cap="none" dirty="0">
                <a:solidFill>
                  <a:schemeClr val="dk1"/>
                </a:solidFill>
                <a:effectLst/>
                <a:latin typeface="Calibri"/>
                <a:ea typeface="Calibri"/>
                <a:cs typeface="Calibri"/>
                <a:sym typeface="Calibri"/>
              </a:rPr>
              <a:t>Therefore, the project team constructed a questionnaire based on these 4 categories.</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67257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spcBef>
                <a:spcPts val="0"/>
              </a:spcBef>
              <a:spcAft>
                <a:spcPts val="600"/>
              </a:spcAft>
              <a:buNone/>
            </a:pPr>
            <a:r>
              <a:rPr lang="en-GB" sz="1200" dirty="0">
                <a:solidFill>
                  <a:schemeClr val="bg1"/>
                </a:solidFill>
                <a:latin typeface="Arial" panose="020B0604020202020204" pitchFamily="34" charset="0"/>
                <a:cs typeface="Arial" panose="020B0604020202020204" pitchFamily="34" charset="0"/>
              </a:rPr>
              <a:t>The WHO also separate violence into distinct categories: </a:t>
            </a:r>
            <a:r>
              <a:rPr lang="en-GB" sz="1100" dirty="0">
                <a:solidFill>
                  <a:schemeClr val="bg1"/>
                </a:solidFill>
                <a:latin typeface="Arial" panose="020B0604020202020204" pitchFamily="34" charset="0"/>
                <a:cs typeface="Arial" panose="020B0604020202020204" pitchFamily="34" charset="0"/>
              </a:rPr>
              <a:t>self-directed, </a:t>
            </a:r>
            <a:r>
              <a:rPr lang="en-GB" sz="1100" dirty="0">
                <a:solidFill>
                  <a:srgbClr val="FFFF00"/>
                </a:solidFill>
                <a:latin typeface="Arial" panose="020B0604020202020204" pitchFamily="34" charset="0"/>
                <a:cs typeface="Arial" panose="020B0604020202020204" pitchFamily="34" charset="0"/>
              </a:rPr>
              <a:t>interpersonal &amp; </a:t>
            </a:r>
            <a:r>
              <a:rPr lang="en-GB" sz="1100" dirty="0">
                <a:solidFill>
                  <a:schemeClr val="bg1"/>
                </a:solidFill>
                <a:latin typeface="Arial" panose="020B0604020202020204" pitchFamily="34" charset="0"/>
                <a:cs typeface="Arial" panose="020B0604020202020204" pitchFamily="34" charset="0"/>
              </a:rPr>
              <a:t>collective</a:t>
            </a:r>
          </a:p>
          <a:p>
            <a:pPr marL="72000" indent="0">
              <a:lnSpc>
                <a:spcPct val="100000"/>
              </a:lnSpc>
              <a:spcBef>
                <a:spcPts val="0"/>
              </a:spcBef>
              <a:spcAft>
                <a:spcPts val="600"/>
              </a:spcAft>
              <a:buClr>
                <a:schemeClr val="bg1"/>
              </a:buClr>
              <a:buNone/>
            </a:pPr>
            <a:r>
              <a:rPr lang="en-GB" sz="1200" b="0" i="0" u="none" strike="noStrike" cap="none" dirty="0">
                <a:solidFill>
                  <a:schemeClr val="dk1"/>
                </a:solidFill>
                <a:effectLst/>
                <a:latin typeface="Calibri"/>
                <a:ea typeface="Calibri"/>
                <a:cs typeface="Calibri"/>
                <a:sym typeface="Calibri"/>
              </a:rPr>
              <a:t>For the purposes of this study, </a:t>
            </a:r>
            <a:r>
              <a:rPr lang="en-GB" sz="1200" b="0" i="1" u="none" strike="noStrike" cap="none" dirty="0">
                <a:solidFill>
                  <a:schemeClr val="dk1"/>
                </a:solidFill>
                <a:effectLst/>
                <a:latin typeface="Calibri"/>
                <a:ea typeface="Calibri"/>
                <a:cs typeface="Calibri"/>
                <a:sym typeface="Calibri"/>
              </a:rPr>
              <a:t>self-directed</a:t>
            </a:r>
            <a:r>
              <a:rPr lang="en-GB" sz="1200" b="0" i="0" u="none" strike="noStrike" cap="none" dirty="0">
                <a:solidFill>
                  <a:schemeClr val="dk1"/>
                </a:solidFill>
                <a:effectLst/>
                <a:latin typeface="Calibri"/>
                <a:ea typeface="Calibri"/>
                <a:cs typeface="Calibri"/>
                <a:sym typeface="Calibri"/>
              </a:rPr>
              <a:t> and </a:t>
            </a:r>
            <a:r>
              <a:rPr lang="en-GB" sz="1200" b="0" i="1" u="none" strike="noStrike" cap="none" dirty="0">
                <a:solidFill>
                  <a:schemeClr val="dk1"/>
                </a:solidFill>
                <a:effectLst/>
                <a:latin typeface="Calibri"/>
                <a:ea typeface="Calibri"/>
                <a:cs typeface="Calibri"/>
                <a:sym typeface="Calibri"/>
              </a:rPr>
              <a:t>collective</a:t>
            </a:r>
            <a:r>
              <a:rPr lang="en-GB" sz="1200" b="0" i="0" u="none" strike="noStrike" cap="none" dirty="0">
                <a:solidFill>
                  <a:schemeClr val="dk1"/>
                </a:solidFill>
                <a:effectLst/>
                <a:latin typeface="Calibri"/>
                <a:ea typeface="Calibri"/>
                <a:cs typeface="Calibri"/>
                <a:sym typeface="Calibri"/>
              </a:rPr>
              <a:t> violence were excluded. </a:t>
            </a:r>
          </a:p>
          <a:p>
            <a:pPr marL="72000" indent="0">
              <a:lnSpc>
                <a:spcPct val="100000"/>
              </a:lnSpc>
              <a:spcBef>
                <a:spcPts val="0"/>
              </a:spcBef>
              <a:spcAft>
                <a:spcPts val="600"/>
              </a:spcAft>
              <a:buClr>
                <a:schemeClr val="bg1"/>
              </a:buClr>
              <a:buNone/>
            </a:pPr>
            <a:endParaRPr lang="en-GB" sz="1200" b="0" i="1" u="none" strike="noStrike" cap="none" dirty="0">
              <a:solidFill>
                <a:schemeClr val="dk1"/>
              </a:solidFill>
              <a:effectLst/>
              <a:latin typeface="Calibri"/>
              <a:ea typeface="Calibri"/>
              <a:cs typeface="Calibri"/>
              <a:sym typeface="Calibri"/>
            </a:endParaRPr>
          </a:p>
          <a:p>
            <a:pPr marL="72000" indent="0">
              <a:lnSpc>
                <a:spcPct val="100000"/>
              </a:lnSpc>
              <a:spcBef>
                <a:spcPts val="0"/>
              </a:spcBef>
              <a:spcAft>
                <a:spcPts val="600"/>
              </a:spcAft>
              <a:buClr>
                <a:schemeClr val="bg1"/>
              </a:buClr>
              <a:buNone/>
            </a:pPr>
            <a:r>
              <a:rPr lang="en-GB" sz="1200" b="1" i="1" u="none" strike="noStrike" cap="none" dirty="0">
                <a:solidFill>
                  <a:schemeClr val="dk1"/>
                </a:solidFill>
                <a:effectLst/>
                <a:latin typeface="Calibri"/>
                <a:ea typeface="Calibri"/>
                <a:cs typeface="Calibri"/>
                <a:sym typeface="Calibri"/>
              </a:rPr>
              <a:t>Interpersonal violence</a:t>
            </a:r>
            <a:r>
              <a:rPr lang="en-GB" sz="1200" b="1" i="0" u="none" strike="noStrike" cap="none" dirty="0">
                <a:solidFill>
                  <a:schemeClr val="dk1"/>
                </a:solidFill>
                <a:effectLst/>
                <a:latin typeface="Calibri"/>
                <a:ea typeface="Calibri"/>
                <a:cs typeface="Calibri"/>
                <a:sym typeface="Calibri"/>
              </a:rPr>
              <a:t> (IV), then, refers to: a) </a:t>
            </a:r>
            <a:r>
              <a:rPr lang="en-GB" sz="1200" b="1" i="1" u="none" strike="noStrike" cap="none" dirty="0">
                <a:solidFill>
                  <a:schemeClr val="dk1"/>
                </a:solidFill>
                <a:effectLst/>
                <a:latin typeface="Calibri"/>
                <a:ea typeface="Calibri"/>
                <a:cs typeface="Calibri"/>
                <a:sym typeface="Calibri"/>
              </a:rPr>
              <a:t>family and intimate partner violence</a:t>
            </a:r>
            <a:r>
              <a:rPr lang="en-GB" sz="1200" b="1" i="0" u="none" strike="noStrike" cap="none" dirty="0">
                <a:solidFill>
                  <a:schemeClr val="dk1"/>
                </a:solidFill>
                <a:effectLst/>
                <a:latin typeface="Calibri"/>
                <a:ea typeface="Calibri"/>
                <a:cs typeface="Calibri"/>
                <a:sym typeface="Calibri"/>
              </a:rPr>
              <a:t> and b) </a:t>
            </a:r>
            <a:r>
              <a:rPr lang="en-GB" sz="1200" b="1" i="1" u="none" strike="noStrike" cap="none" dirty="0">
                <a:solidFill>
                  <a:schemeClr val="dk1"/>
                </a:solidFill>
                <a:effectLst/>
                <a:latin typeface="Calibri"/>
                <a:ea typeface="Calibri"/>
                <a:cs typeface="Calibri"/>
                <a:sym typeface="Calibri"/>
              </a:rPr>
              <a:t>community violence</a:t>
            </a:r>
            <a:r>
              <a:rPr lang="en-GB" sz="1200" b="1" i="0" u="none" strike="noStrike" cap="none" dirty="0">
                <a:solidFill>
                  <a:schemeClr val="dk1"/>
                </a:solidFill>
                <a:effectLst/>
                <a:latin typeface="Calibri"/>
                <a:ea typeface="Calibri"/>
                <a:cs typeface="Calibri"/>
                <a:sym typeface="Calibri"/>
              </a:rPr>
              <a:t>. </a:t>
            </a:r>
          </a:p>
          <a:p>
            <a:pPr marL="243450" indent="-171450">
              <a:lnSpc>
                <a:spcPct val="100000"/>
              </a:lnSpc>
              <a:spcBef>
                <a:spcPts val="0"/>
              </a:spcBef>
              <a:spcAft>
                <a:spcPts val="600"/>
              </a:spcAft>
              <a:buClr>
                <a:schemeClr val="bg1"/>
              </a:buClr>
              <a:buFont typeface="Arial" panose="020B0604020202020204" pitchFamily="34" charset="0"/>
              <a:buChar char="•"/>
            </a:pPr>
            <a:r>
              <a:rPr lang="en-GB" sz="1200" b="0" i="1" u="none" strike="noStrike" cap="none" dirty="0">
                <a:solidFill>
                  <a:schemeClr val="dk1"/>
                </a:solidFill>
                <a:effectLst/>
                <a:latin typeface="Calibri"/>
                <a:ea typeface="Calibri"/>
                <a:cs typeface="Calibri"/>
                <a:sym typeface="Calibri"/>
              </a:rPr>
              <a:t>Family and intimate partner violence</a:t>
            </a:r>
            <a:r>
              <a:rPr lang="en-GB" sz="1200" b="0" i="0" u="none" strike="noStrike" cap="none" dirty="0">
                <a:solidFill>
                  <a:schemeClr val="dk1"/>
                </a:solidFill>
                <a:effectLst/>
                <a:latin typeface="Calibri"/>
                <a:ea typeface="Calibri"/>
                <a:cs typeface="Calibri"/>
                <a:sym typeface="Calibri"/>
              </a:rPr>
              <a:t> refers to violence ‘usually, though not exclusively, taking place in the home’. </a:t>
            </a:r>
          </a:p>
          <a:p>
            <a:pPr marL="243450" indent="-171450">
              <a:lnSpc>
                <a:spcPct val="100000"/>
              </a:lnSpc>
              <a:spcBef>
                <a:spcPts val="0"/>
              </a:spcBef>
              <a:spcAft>
                <a:spcPts val="600"/>
              </a:spcAft>
              <a:buClr>
                <a:schemeClr val="bg1"/>
              </a:buClr>
              <a:buFont typeface="Arial" panose="020B0604020202020204" pitchFamily="34" charset="0"/>
              <a:buChar char="•"/>
            </a:pPr>
            <a:r>
              <a:rPr lang="en-GB" sz="1200" b="0" i="1" u="none" strike="noStrike" cap="none" dirty="0">
                <a:solidFill>
                  <a:schemeClr val="dk1"/>
                </a:solidFill>
                <a:effectLst/>
                <a:latin typeface="Calibri"/>
                <a:ea typeface="Calibri"/>
                <a:cs typeface="Calibri"/>
                <a:sym typeface="Calibri"/>
              </a:rPr>
              <a:t>Community violence</a:t>
            </a:r>
            <a:r>
              <a:rPr lang="en-GB" sz="1200" b="0" i="0" u="none" strike="noStrike" cap="none" dirty="0">
                <a:solidFill>
                  <a:schemeClr val="dk1"/>
                </a:solidFill>
                <a:effectLst/>
                <a:latin typeface="Calibri"/>
                <a:ea typeface="Calibri"/>
                <a:cs typeface="Calibri"/>
                <a:sym typeface="Calibri"/>
              </a:rPr>
              <a:t> refers to ‘violence between individuals who are unrelated, and who may or may not know each other, generally taking place outside the home’ (Krug et al., 2002: 6). </a:t>
            </a:r>
          </a:p>
          <a:p>
            <a:pPr marL="72000" indent="0">
              <a:lnSpc>
                <a:spcPct val="100000"/>
              </a:lnSpc>
              <a:spcBef>
                <a:spcPts val="0"/>
              </a:spcBef>
              <a:spcAft>
                <a:spcPts val="600"/>
              </a:spcAft>
              <a:buClr>
                <a:schemeClr val="bg1"/>
              </a:buClr>
              <a:buFont typeface="Arial" panose="020B0604020202020204" pitchFamily="34" charset="0"/>
              <a:buNone/>
            </a:pPr>
            <a:endParaRPr lang="en-GB" sz="1200" b="0" i="0" u="none" strike="noStrike" cap="none" dirty="0">
              <a:solidFill>
                <a:schemeClr val="dk1"/>
              </a:solidFill>
              <a:effectLst/>
              <a:latin typeface="Calibri"/>
              <a:ea typeface="Calibri"/>
              <a:cs typeface="Calibri"/>
              <a:sym typeface="Calibri"/>
            </a:endParaRPr>
          </a:p>
          <a:p>
            <a:pPr marL="72000" indent="0">
              <a:lnSpc>
                <a:spcPct val="100000"/>
              </a:lnSpc>
              <a:spcBef>
                <a:spcPts val="0"/>
              </a:spcBef>
              <a:spcAft>
                <a:spcPts val="600"/>
              </a:spcAft>
              <a:buClr>
                <a:schemeClr val="bg1"/>
              </a:buClr>
              <a:buFont typeface="Arial" panose="020B0604020202020204" pitchFamily="34" charset="0"/>
              <a:buNone/>
            </a:pPr>
            <a:r>
              <a:rPr lang="en-GB" sz="1200" b="0" i="0" u="none" strike="noStrike" cap="none" dirty="0">
                <a:solidFill>
                  <a:schemeClr val="dk1"/>
                </a:solidFill>
                <a:effectLst/>
                <a:latin typeface="Calibri"/>
                <a:ea typeface="Calibri"/>
                <a:cs typeface="Calibri"/>
                <a:sym typeface="Calibri"/>
              </a:rPr>
              <a:t>The CASES team chose to use this concept of </a:t>
            </a:r>
            <a:r>
              <a:rPr lang="en-GB" sz="1200" b="0" i="1" u="none" strike="noStrike" cap="none" dirty="0">
                <a:solidFill>
                  <a:schemeClr val="dk1"/>
                </a:solidFill>
                <a:effectLst/>
                <a:latin typeface="Calibri"/>
                <a:ea typeface="Calibri"/>
                <a:cs typeface="Calibri"/>
                <a:sym typeface="Calibri"/>
              </a:rPr>
              <a:t>interpersonal violence against children</a:t>
            </a:r>
            <a:r>
              <a:rPr lang="en-GB" sz="1200" b="0" i="0" u="none" strike="noStrike" cap="none" dirty="0">
                <a:solidFill>
                  <a:schemeClr val="dk1"/>
                </a:solidFill>
                <a:effectLst/>
                <a:latin typeface="Calibri"/>
                <a:ea typeface="Calibri"/>
                <a:cs typeface="Calibri"/>
                <a:sym typeface="Calibri"/>
              </a:rPr>
              <a:t> (IVAC) and to include all four types or categories of violence (physical, sexual, psychological, neglect). However, we also separated sexual violence into </a:t>
            </a:r>
            <a:r>
              <a:rPr lang="en-GB" sz="1200" b="0" i="1" u="none" strike="noStrike" cap="none" dirty="0">
                <a:solidFill>
                  <a:schemeClr val="dk1"/>
                </a:solidFill>
                <a:effectLst/>
                <a:latin typeface="Calibri"/>
                <a:ea typeface="Calibri"/>
                <a:cs typeface="Calibri"/>
                <a:sym typeface="Calibri"/>
              </a:rPr>
              <a:t>contact</a:t>
            </a:r>
            <a:r>
              <a:rPr lang="en-GB" sz="1200" b="0" i="0" u="none" strike="noStrike" cap="none" dirty="0">
                <a:solidFill>
                  <a:schemeClr val="dk1"/>
                </a:solidFill>
                <a:effectLst/>
                <a:latin typeface="Calibri"/>
                <a:ea typeface="Calibri"/>
                <a:cs typeface="Calibri"/>
                <a:sym typeface="Calibri"/>
              </a:rPr>
              <a:t> and </a:t>
            </a:r>
            <a:r>
              <a:rPr lang="en-GB" sz="1200" b="0" i="1" u="none" strike="noStrike" cap="none" dirty="0">
                <a:solidFill>
                  <a:schemeClr val="dk1"/>
                </a:solidFill>
                <a:effectLst/>
                <a:latin typeface="Calibri"/>
                <a:ea typeface="Calibri"/>
                <a:cs typeface="Calibri"/>
                <a:sym typeface="Calibri"/>
              </a:rPr>
              <a:t>non-contact</a:t>
            </a:r>
            <a:r>
              <a:rPr lang="en-GB" sz="1200" b="0" i="0" u="none" strike="noStrike" cap="none" dirty="0">
                <a:solidFill>
                  <a:schemeClr val="dk1"/>
                </a:solidFill>
                <a:effectLst/>
                <a:latin typeface="Calibri"/>
                <a:ea typeface="Calibri"/>
                <a:cs typeface="Calibri"/>
                <a:sym typeface="Calibri"/>
              </a:rPr>
              <a:t> forms. </a:t>
            </a:r>
          </a:p>
          <a:p>
            <a:pPr marL="72000" indent="457200">
              <a:lnSpc>
                <a:spcPct val="100000"/>
              </a:lnSpc>
              <a:spcBef>
                <a:spcPts val="0"/>
              </a:spcBef>
              <a:spcAft>
                <a:spcPts val="600"/>
              </a:spcAft>
              <a:buClr>
                <a:schemeClr val="bg1"/>
              </a:buClr>
              <a:buNone/>
            </a:pPr>
            <a:endParaRPr lang="en-GB" sz="1200" b="0" i="0" u="none" strike="noStrike" cap="none" dirty="0">
              <a:solidFill>
                <a:schemeClr val="dk1"/>
              </a:solidFill>
              <a:effectLst/>
              <a:latin typeface="Calibri"/>
              <a:ea typeface="Calibri"/>
              <a:cs typeface="Calibri"/>
              <a:sym typeface="Calibri"/>
            </a:endParaRPr>
          </a:p>
          <a:p>
            <a:pPr marL="72000" indent="457200">
              <a:lnSpc>
                <a:spcPct val="100000"/>
              </a:lnSpc>
              <a:spcBef>
                <a:spcPts val="0"/>
              </a:spcBef>
              <a:spcAft>
                <a:spcPts val="600"/>
              </a:spcAft>
              <a:buClr>
                <a:schemeClr val="bg1"/>
              </a:buClr>
              <a:buNone/>
            </a:pPr>
            <a:endParaRPr lang="en-GB" sz="1200" b="0" i="0" u="none" strike="noStrike" cap="none" dirty="0">
              <a:solidFill>
                <a:schemeClr val="dk1"/>
              </a:solidFill>
              <a:effectLst/>
              <a:latin typeface="Calibri"/>
              <a:ea typeface="Calibri"/>
              <a:cs typeface="Calibri"/>
              <a:sym typeface="Calibri"/>
            </a:endParaRPr>
          </a:p>
          <a:p>
            <a:pPr marL="72000" indent="0">
              <a:lnSpc>
                <a:spcPct val="100000"/>
              </a:lnSpc>
              <a:spcBef>
                <a:spcPts val="0"/>
              </a:spcBef>
              <a:spcAft>
                <a:spcPts val="600"/>
              </a:spcAft>
              <a:buClr>
                <a:schemeClr val="bg1"/>
              </a:buClr>
              <a:buNone/>
            </a:pPr>
            <a:endParaRPr lang="en-US" sz="1000" dirty="0">
              <a:solidFill>
                <a:schemeClr val="bg1"/>
              </a:solidFill>
              <a:latin typeface="Arial" panose="020B0604020202020204" pitchFamily="34" charset="0"/>
              <a:cs typeface="Arial" panose="020B0604020202020204" pitchFamily="34" charset="0"/>
              <a:sym typeface="Arial"/>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14</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64364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research question that guided our study was: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chemeClr val="bg1"/>
                </a:solidFill>
              </a:rPr>
              <a:t>What is the prevalence of interpersonal violence against children (active in organized sport) inside and outside sport?</a:t>
            </a:r>
          </a:p>
          <a:p>
            <a:endParaRPr lang="en-GB" dirty="0"/>
          </a:p>
          <a:p>
            <a:r>
              <a:rPr lang="en-GB" dirty="0"/>
              <a:t>We also framed additional sub-questions relating to the characteristics of ‘victims’, ‘perpetrators’, and other characteristics of the experience.</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4620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order to answer these questions we used a self-administered, online questionnaire, which was based on previous studies (as for example the study by our colleague Tine Vertommen) but was re-arranged for the purposes of our study.</a:t>
            </a:r>
          </a:p>
          <a:p>
            <a:r>
              <a:rPr lang="en-GB" dirty="0"/>
              <a:t>Our Interpersonal Violence Against Children in Sport Questionnaire (in short: IVACS) consists of three main parts:</a:t>
            </a:r>
          </a:p>
          <a:p>
            <a:endParaRPr lang="en-GB" dirty="0"/>
          </a:p>
          <a:p>
            <a:r>
              <a:rPr lang="en-GB" dirty="0"/>
              <a:t>In the first part we asked for the socio-demographic background of the respondents and their participation in sport.</a:t>
            </a:r>
          </a:p>
          <a:p>
            <a:r>
              <a:rPr lang="en-GB" dirty="0"/>
              <a:t>The main part included items on violence-experiences in and outside sport, subdivided into the five categories: neglect, psychological/emotional violence, physical violence, contact and non-contact sexual violence</a:t>
            </a:r>
          </a:p>
          <a:p>
            <a:r>
              <a:rPr lang="en-GB" dirty="0"/>
              <a:t>In each category of violence the respondents had to answer several questions and as soon as a respondent had indicated at least one experience, follow-up questions were asked concerning the perpetrator, duration, location and disclosure of the experience. If someone had indicated more than one experience in a category we asked to focus on the </a:t>
            </a:r>
            <a:r>
              <a:rPr lang="en-GB" i="1" dirty="0"/>
              <a:t>most serious </a:t>
            </a:r>
            <a:r>
              <a:rPr lang="en-GB" dirty="0"/>
              <a:t>experience for the follow-up questions.</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76050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a:t>
            </a:r>
            <a:r>
              <a:rPr lang="de-DE" dirty="0" err="1"/>
              <a:t>clarify</a:t>
            </a:r>
            <a:r>
              <a:rPr lang="de-DE" dirty="0"/>
              <a:t> </a:t>
            </a:r>
            <a:r>
              <a:rPr lang="de-DE" dirty="0" err="1"/>
              <a:t>our</a:t>
            </a:r>
            <a:r>
              <a:rPr lang="de-DE" dirty="0"/>
              <a:t> </a:t>
            </a:r>
            <a:r>
              <a:rPr lang="de-DE" dirty="0" err="1"/>
              <a:t>understanding</a:t>
            </a:r>
            <a:r>
              <a:rPr lang="de-DE" dirty="0"/>
              <a:t> of </a:t>
            </a:r>
            <a:r>
              <a:rPr lang="de-DE" dirty="0" err="1"/>
              <a:t>sport</a:t>
            </a:r>
            <a:r>
              <a:rPr lang="de-DE" dirty="0"/>
              <a:t>, </a:t>
            </a:r>
            <a:r>
              <a:rPr lang="de-DE" dirty="0" err="1"/>
              <a:t>we</a:t>
            </a:r>
            <a:r>
              <a:rPr lang="de-DE" dirty="0"/>
              <a:t> </a:t>
            </a:r>
            <a:r>
              <a:rPr lang="de-DE" dirty="0" err="1"/>
              <a:t>used</a:t>
            </a:r>
            <a:r>
              <a:rPr lang="de-DE" dirty="0"/>
              <a:t> </a:t>
            </a:r>
            <a:r>
              <a:rPr lang="de-DE" dirty="0" err="1"/>
              <a:t>this</a:t>
            </a:r>
            <a:r>
              <a:rPr lang="de-DE" dirty="0"/>
              <a:t> </a:t>
            </a:r>
            <a:r>
              <a:rPr lang="de-DE" dirty="0" err="1"/>
              <a:t>definition</a:t>
            </a:r>
            <a:r>
              <a:rPr lang="de-DE" dirty="0"/>
              <a:t> (and </a:t>
            </a:r>
            <a:r>
              <a:rPr lang="de-DE" dirty="0" err="1"/>
              <a:t>this</a:t>
            </a:r>
            <a:r>
              <a:rPr lang="de-DE" dirty="0"/>
              <a:t> was also </a:t>
            </a:r>
            <a:r>
              <a:rPr lang="de-DE" dirty="0" err="1"/>
              <a:t>presented</a:t>
            </a:r>
            <a:r>
              <a:rPr lang="de-DE" dirty="0"/>
              <a:t> </a:t>
            </a:r>
            <a:r>
              <a:rPr lang="de-DE" dirty="0" err="1"/>
              <a:t>to</a:t>
            </a:r>
            <a:r>
              <a:rPr lang="de-DE" dirty="0"/>
              <a:t> </a:t>
            </a:r>
            <a:r>
              <a:rPr lang="de-DE" dirty="0" err="1"/>
              <a:t>the</a:t>
            </a:r>
            <a:r>
              <a:rPr lang="de-DE" dirty="0"/>
              <a:t> </a:t>
            </a:r>
            <a:r>
              <a:rPr lang="de-DE" dirty="0" err="1"/>
              <a:t>participants</a:t>
            </a:r>
            <a:r>
              <a:rPr lang="de-DE" dirty="0"/>
              <a:t> of </a:t>
            </a:r>
            <a:r>
              <a:rPr lang="de-DE" dirty="0" err="1"/>
              <a:t>our</a:t>
            </a:r>
            <a:r>
              <a:rPr lang="de-DE" dirty="0"/>
              <a:t> </a:t>
            </a:r>
            <a:r>
              <a:rPr lang="de-DE" dirty="0" err="1"/>
              <a:t>study</a:t>
            </a:r>
            <a:r>
              <a:rPr lang="de-DE" dirty="0"/>
              <a:t>):</a:t>
            </a:r>
          </a:p>
          <a:p>
            <a:r>
              <a:rPr lang="en-US" dirty="0"/>
              <a:t>sport’ means any sporting activity that you played within the context of an </a:t>
            </a:r>
            <a:r>
              <a:rPr lang="en-US" dirty="0" err="1"/>
              <a:t>organisation</a:t>
            </a:r>
            <a:r>
              <a:rPr lang="en-US" dirty="0"/>
              <a:t> (e.g. sports club or facility, fitness </a:t>
            </a:r>
            <a:r>
              <a:rPr lang="en-US" dirty="0" err="1"/>
              <a:t>centre</a:t>
            </a:r>
            <a:r>
              <a:rPr lang="en-US" dirty="0"/>
              <a:t>). It also includes after-school sport teams but does NOT include timetabled sport activities in your school (e.g. physical education lessons).”</a:t>
            </a:r>
          </a:p>
          <a:p>
            <a:r>
              <a:rPr lang="en-US" dirty="0"/>
              <a:t>With this definition we focused on extracurricular sport activities at schools, in sport clubs that are based on voluntary organization as well as on commercial sport </a:t>
            </a:r>
            <a:r>
              <a:rPr lang="en-US" dirty="0" err="1"/>
              <a:t>organisations</a:t>
            </a:r>
            <a:r>
              <a:rPr lang="en-US" dirty="0"/>
              <a:t> as for example fitness </a:t>
            </a:r>
            <a:r>
              <a:rPr lang="en-US" dirty="0" err="1"/>
              <a:t>centres</a:t>
            </a:r>
            <a:r>
              <a:rPr lang="en-US" dirty="0"/>
              <a:t>.</a:t>
            </a:r>
            <a:endParaRPr lang="de-DE"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62970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de-DE" dirty="0"/>
              <a:t>This </a:t>
            </a:r>
            <a:r>
              <a:rPr lang="de-DE" dirty="0" err="1"/>
              <a:t>table</a:t>
            </a:r>
            <a:r>
              <a:rPr lang="de-DE" dirty="0"/>
              <a:t> </a:t>
            </a:r>
            <a:r>
              <a:rPr lang="de-DE" dirty="0" err="1"/>
              <a:t>shows</a:t>
            </a:r>
            <a:r>
              <a:rPr lang="de-DE" dirty="0"/>
              <a:t> a </a:t>
            </a:r>
            <a:r>
              <a:rPr lang="de-DE" dirty="0" err="1"/>
              <a:t>shortenend</a:t>
            </a:r>
            <a:r>
              <a:rPr lang="de-DE" dirty="0"/>
              <a:t> </a:t>
            </a:r>
            <a:r>
              <a:rPr lang="de-DE" dirty="0" err="1"/>
              <a:t>list</a:t>
            </a:r>
            <a:r>
              <a:rPr lang="de-DE" dirty="0"/>
              <a:t> of all </a:t>
            </a:r>
            <a:r>
              <a:rPr lang="de-DE" dirty="0" err="1"/>
              <a:t>items</a:t>
            </a:r>
            <a:r>
              <a:rPr lang="de-DE" dirty="0"/>
              <a:t> </a:t>
            </a:r>
            <a:r>
              <a:rPr lang="de-DE" dirty="0" err="1"/>
              <a:t>referring</a:t>
            </a:r>
            <a:r>
              <a:rPr lang="de-DE" dirty="0"/>
              <a:t> </a:t>
            </a:r>
            <a:r>
              <a:rPr lang="de-DE" dirty="0" err="1"/>
              <a:t>to</a:t>
            </a:r>
            <a:r>
              <a:rPr lang="de-DE" dirty="0"/>
              <a:t> </a:t>
            </a:r>
            <a:r>
              <a:rPr lang="de-DE" dirty="0" err="1"/>
              <a:t>violence</a:t>
            </a:r>
            <a:r>
              <a:rPr lang="de-DE" dirty="0"/>
              <a:t> </a:t>
            </a:r>
            <a:r>
              <a:rPr lang="de-DE" dirty="0" err="1"/>
              <a:t>experiences</a:t>
            </a:r>
            <a:r>
              <a:rPr lang="de-DE" dirty="0"/>
              <a:t>. All in all, </a:t>
            </a:r>
            <a:r>
              <a:rPr lang="de-DE" dirty="0" err="1"/>
              <a:t>we</a:t>
            </a:r>
            <a:r>
              <a:rPr lang="de-DE" dirty="0"/>
              <a:t> </a:t>
            </a:r>
            <a:r>
              <a:rPr lang="de-DE" dirty="0" err="1"/>
              <a:t>included</a:t>
            </a:r>
            <a:r>
              <a:rPr lang="de-DE" dirty="0"/>
              <a:t> 35 </a:t>
            </a:r>
            <a:r>
              <a:rPr lang="de-DE" dirty="0" err="1"/>
              <a:t>items</a:t>
            </a:r>
            <a:r>
              <a:rPr lang="de-DE" dirty="0"/>
              <a:t>, </a:t>
            </a:r>
            <a:r>
              <a:rPr lang="de-DE" dirty="0" err="1"/>
              <a:t>grouped</a:t>
            </a:r>
            <a:r>
              <a:rPr lang="de-DE" dirty="0"/>
              <a:t> </a:t>
            </a:r>
            <a:r>
              <a:rPr lang="de-DE" dirty="0" err="1"/>
              <a:t>as</a:t>
            </a:r>
            <a:r>
              <a:rPr lang="de-DE" dirty="0"/>
              <a:t> </a:t>
            </a:r>
            <a:r>
              <a:rPr lang="de-DE" dirty="0" err="1"/>
              <a:t>you</a:t>
            </a:r>
            <a:r>
              <a:rPr lang="de-DE" dirty="0"/>
              <a:t> can </a:t>
            </a:r>
            <a:r>
              <a:rPr lang="de-DE" dirty="0" err="1"/>
              <a:t>see</a:t>
            </a:r>
            <a:r>
              <a:rPr lang="de-DE" dirty="0"/>
              <a:t> </a:t>
            </a:r>
            <a:r>
              <a:rPr lang="de-DE" dirty="0" err="1"/>
              <a:t>them</a:t>
            </a:r>
            <a:r>
              <a:rPr lang="de-DE" dirty="0"/>
              <a:t> </a:t>
            </a:r>
            <a:r>
              <a:rPr lang="de-DE" dirty="0" err="1"/>
              <a:t>here</a:t>
            </a:r>
            <a:r>
              <a:rPr lang="de-DE" dirty="0"/>
              <a:t>.</a:t>
            </a:r>
          </a:p>
          <a:p>
            <a:pPr marL="0" lvl="0" indent="0" algn="l" rtl="0">
              <a:lnSpc>
                <a:spcPct val="100000"/>
              </a:lnSpc>
              <a:spcBef>
                <a:spcPts val="0"/>
              </a:spcBef>
              <a:spcAft>
                <a:spcPts val="0"/>
              </a:spcAft>
              <a:buClr>
                <a:schemeClr val="dk1"/>
              </a:buClr>
              <a:buSzPts val="1400"/>
              <a:buFont typeface="Calibri"/>
              <a:buNone/>
            </a:pPr>
            <a:r>
              <a:rPr lang="de-DE" dirty="0"/>
              <a:t>In </a:t>
            </a:r>
            <a:r>
              <a:rPr lang="de-DE" dirty="0" err="1"/>
              <a:t>the</a:t>
            </a:r>
            <a:r>
              <a:rPr lang="de-DE" dirty="0"/>
              <a:t> </a:t>
            </a:r>
            <a:r>
              <a:rPr lang="de-DE" dirty="0" err="1"/>
              <a:t>category</a:t>
            </a:r>
            <a:r>
              <a:rPr lang="de-DE" dirty="0"/>
              <a:t> of </a:t>
            </a:r>
            <a:r>
              <a:rPr lang="de-DE" dirty="0" err="1"/>
              <a:t>contact</a:t>
            </a:r>
            <a:r>
              <a:rPr lang="de-DE" dirty="0"/>
              <a:t> sexual </a:t>
            </a:r>
            <a:r>
              <a:rPr lang="de-DE" dirty="0" err="1"/>
              <a:t>violence</a:t>
            </a:r>
            <a:r>
              <a:rPr lang="de-DE" dirty="0"/>
              <a:t> </a:t>
            </a:r>
            <a:r>
              <a:rPr lang="de-DE" dirty="0" err="1"/>
              <a:t>we</a:t>
            </a:r>
            <a:r>
              <a:rPr lang="de-DE" dirty="0"/>
              <a:t> </a:t>
            </a:r>
            <a:r>
              <a:rPr lang="de-DE" dirty="0" err="1"/>
              <a:t>asked</a:t>
            </a:r>
            <a:r>
              <a:rPr lang="de-DE" dirty="0"/>
              <a:t> </a:t>
            </a:r>
            <a:r>
              <a:rPr lang="de-DE" dirty="0" err="1"/>
              <a:t>for</a:t>
            </a:r>
            <a:r>
              <a:rPr lang="de-DE" dirty="0"/>
              <a:t> </a:t>
            </a:r>
            <a:r>
              <a:rPr lang="de-DE" dirty="0" err="1"/>
              <a:t>unwanted</a:t>
            </a:r>
            <a:r>
              <a:rPr lang="de-DE" dirty="0"/>
              <a:t>, </a:t>
            </a:r>
            <a:r>
              <a:rPr lang="de-DE" dirty="0" err="1"/>
              <a:t>forced</a:t>
            </a:r>
            <a:r>
              <a:rPr lang="de-DE" dirty="0"/>
              <a:t> </a:t>
            </a:r>
            <a:r>
              <a:rPr lang="de-DE" dirty="0" err="1"/>
              <a:t>kisses</a:t>
            </a:r>
            <a:r>
              <a:rPr lang="de-DE" dirty="0"/>
              <a:t>, sexual </a:t>
            </a:r>
            <a:r>
              <a:rPr lang="de-DE" dirty="0" err="1"/>
              <a:t>touching</a:t>
            </a:r>
            <a:r>
              <a:rPr lang="de-DE" dirty="0"/>
              <a:t>, genital </a:t>
            </a:r>
            <a:r>
              <a:rPr lang="de-DE" dirty="0" err="1"/>
              <a:t>contact</a:t>
            </a:r>
            <a:r>
              <a:rPr lang="de-DE" dirty="0"/>
              <a:t>, oral sex and </a:t>
            </a:r>
            <a:r>
              <a:rPr lang="de-DE" dirty="0" err="1"/>
              <a:t>penetration</a:t>
            </a:r>
            <a:r>
              <a:rPr lang="de-DE" dirty="0"/>
              <a:t>, </a:t>
            </a:r>
            <a:r>
              <a:rPr lang="de-DE" dirty="0" err="1"/>
              <a:t>which</a:t>
            </a:r>
            <a:r>
              <a:rPr lang="de-DE" dirty="0"/>
              <a:t> </a:t>
            </a:r>
            <a:r>
              <a:rPr lang="de-DE" dirty="0" err="1"/>
              <a:t>means</a:t>
            </a:r>
            <a:r>
              <a:rPr lang="de-DE" dirty="0"/>
              <a:t> </a:t>
            </a:r>
            <a:r>
              <a:rPr lang="de-DE" dirty="0" err="1"/>
              <a:t>that</a:t>
            </a:r>
            <a:r>
              <a:rPr lang="de-DE" dirty="0"/>
              <a:t> </a:t>
            </a:r>
            <a:r>
              <a:rPr lang="de-DE" dirty="0" err="1"/>
              <a:t>the</a:t>
            </a:r>
            <a:r>
              <a:rPr lang="de-DE" dirty="0"/>
              <a:t> so-</a:t>
            </a:r>
            <a:r>
              <a:rPr lang="de-DE" dirty="0" err="1"/>
              <a:t>called</a:t>
            </a:r>
            <a:r>
              <a:rPr lang="de-DE" dirty="0"/>
              <a:t> </a:t>
            </a:r>
            <a:r>
              <a:rPr lang="de-DE" dirty="0" err="1"/>
              <a:t>severe</a:t>
            </a:r>
            <a:r>
              <a:rPr lang="de-DE" dirty="0"/>
              <a:t> </a:t>
            </a:r>
            <a:r>
              <a:rPr lang="de-DE" dirty="0" err="1"/>
              <a:t>forms</a:t>
            </a:r>
            <a:r>
              <a:rPr lang="de-DE" dirty="0"/>
              <a:t> of sexual </a:t>
            </a:r>
            <a:r>
              <a:rPr lang="de-DE" dirty="0" err="1"/>
              <a:t>violence</a:t>
            </a:r>
            <a:r>
              <a:rPr lang="de-DE" dirty="0"/>
              <a:t> </a:t>
            </a:r>
            <a:r>
              <a:rPr lang="de-DE" dirty="0" err="1"/>
              <a:t>were</a:t>
            </a:r>
            <a:r>
              <a:rPr lang="de-DE" dirty="0"/>
              <a:t> </a:t>
            </a:r>
            <a:r>
              <a:rPr lang="de-DE" dirty="0" err="1"/>
              <a:t>included</a:t>
            </a:r>
            <a:r>
              <a:rPr lang="de-DE" dirty="0"/>
              <a:t>, </a:t>
            </a:r>
            <a:r>
              <a:rPr lang="de-DE" dirty="0" err="1"/>
              <a:t>whereas</a:t>
            </a:r>
            <a:r>
              <a:rPr lang="de-DE" dirty="0"/>
              <a:t> in </a:t>
            </a:r>
            <a:r>
              <a:rPr lang="de-DE" dirty="0" err="1"/>
              <a:t>the</a:t>
            </a:r>
            <a:r>
              <a:rPr lang="de-DE" dirty="0"/>
              <a:t> </a:t>
            </a:r>
            <a:r>
              <a:rPr lang="de-DE" dirty="0" err="1"/>
              <a:t>category</a:t>
            </a:r>
            <a:r>
              <a:rPr lang="de-DE" dirty="0"/>
              <a:t> of non-</a:t>
            </a:r>
            <a:r>
              <a:rPr lang="de-DE" dirty="0" err="1"/>
              <a:t>contact</a:t>
            </a:r>
            <a:r>
              <a:rPr lang="de-DE" dirty="0"/>
              <a:t> sexual </a:t>
            </a:r>
            <a:r>
              <a:rPr lang="de-DE" dirty="0" err="1"/>
              <a:t>violence</a:t>
            </a:r>
            <a:r>
              <a:rPr lang="de-DE" dirty="0"/>
              <a:t> </a:t>
            </a:r>
            <a:r>
              <a:rPr lang="de-DE" dirty="0" err="1"/>
              <a:t>or</a:t>
            </a:r>
            <a:r>
              <a:rPr lang="de-DE" dirty="0"/>
              <a:t> </a:t>
            </a:r>
            <a:r>
              <a:rPr lang="de-DE" dirty="0" err="1"/>
              <a:t>psychologocial</a:t>
            </a:r>
            <a:r>
              <a:rPr lang="de-DE" dirty="0"/>
              <a:t> </a:t>
            </a:r>
            <a:r>
              <a:rPr lang="de-DE" dirty="0" err="1"/>
              <a:t>violence</a:t>
            </a:r>
            <a:r>
              <a:rPr lang="de-DE" dirty="0"/>
              <a:t> also milder </a:t>
            </a:r>
            <a:r>
              <a:rPr lang="de-DE" dirty="0" err="1"/>
              <a:t>forms</a:t>
            </a:r>
            <a:r>
              <a:rPr lang="de-DE" dirty="0"/>
              <a:t> of </a:t>
            </a:r>
            <a:r>
              <a:rPr lang="de-DE" dirty="0" err="1"/>
              <a:t>harmful</a:t>
            </a:r>
            <a:r>
              <a:rPr lang="de-DE" dirty="0"/>
              <a:t> </a:t>
            </a:r>
            <a:r>
              <a:rPr lang="de-DE" dirty="0" err="1"/>
              <a:t>behaviours</a:t>
            </a:r>
            <a:r>
              <a:rPr lang="de-DE" dirty="0"/>
              <a:t> </a:t>
            </a:r>
            <a:r>
              <a:rPr lang="de-DE" dirty="0" err="1"/>
              <a:t>were</a:t>
            </a:r>
            <a:r>
              <a:rPr lang="de-DE" dirty="0"/>
              <a:t> </a:t>
            </a:r>
            <a:r>
              <a:rPr lang="de-DE" dirty="0" err="1"/>
              <a:t>included</a:t>
            </a:r>
            <a:r>
              <a:rPr lang="de-DE" dirty="0"/>
              <a:t> </a:t>
            </a:r>
            <a:r>
              <a:rPr lang="de-DE" dirty="0" err="1"/>
              <a:t>as</a:t>
            </a:r>
            <a:r>
              <a:rPr lang="de-DE" dirty="0"/>
              <a:t> </a:t>
            </a:r>
            <a:r>
              <a:rPr lang="de-DE" dirty="0" err="1"/>
              <a:t>for</a:t>
            </a:r>
            <a:r>
              <a:rPr lang="de-DE" dirty="0"/>
              <a:t> </a:t>
            </a:r>
            <a:r>
              <a:rPr lang="de-DE" dirty="0" err="1"/>
              <a:t>example</a:t>
            </a:r>
            <a:r>
              <a:rPr lang="de-DE" dirty="0"/>
              <a:t> sexual </a:t>
            </a:r>
            <a:r>
              <a:rPr lang="de-DE" dirty="0" err="1"/>
              <a:t>comments</a:t>
            </a:r>
            <a:r>
              <a:rPr lang="de-DE" dirty="0"/>
              <a:t> </a:t>
            </a:r>
            <a:r>
              <a:rPr lang="de-DE" dirty="0" err="1"/>
              <a:t>or</a:t>
            </a:r>
            <a:r>
              <a:rPr lang="de-DE" dirty="0"/>
              <a:t> </a:t>
            </a:r>
            <a:r>
              <a:rPr lang="de-DE" dirty="0" err="1"/>
              <a:t>to</a:t>
            </a:r>
            <a:r>
              <a:rPr lang="de-DE" dirty="0"/>
              <a:t> </a:t>
            </a:r>
            <a:r>
              <a:rPr lang="de-DE" dirty="0" err="1"/>
              <a:t>be</a:t>
            </a:r>
            <a:r>
              <a:rPr lang="de-DE" dirty="0"/>
              <a:t> </a:t>
            </a:r>
            <a:r>
              <a:rPr lang="de-DE" dirty="0" err="1"/>
              <a:t>critized</a:t>
            </a:r>
            <a:r>
              <a:rPr lang="de-DE" dirty="0"/>
              <a:t> </a:t>
            </a:r>
            <a:r>
              <a:rPr lang="de-DE" dirty="0" err="1"/>
              <a:t>about</a:t>
            </a:r>
            <a:r>
              <a:rPr lang="de-DE" dirty="0"/>
              <a:t> </a:t>
            </a:r>
            <a:r>
              <a:rPr lang="de-DE" dirty="0" err="1"/>
              <a:t>the</a:t>
            </a:r>
            <a:r>
              <a:rPr lang="de-DE" dirty="0"/>
              <a:t> </a:t>
            </a:r>
            <a:r>
              <a:rPr lang="de-DE" dirty="0" err="1"/>
              <a:t>appearance</a:t>
            </a:r>
            <a:r>
              <a:rPr lang="de-DE" dirty="0"/>
              <a:t>, </a:t>
            </a:r>
            <a:r>
              <a:rPr lang="de-DE" dirty="0" err="1"/>
              <a:t>to</a:t>
            </a:r>
            <a:r>
              <a:rPr lang="de-DE" dirty="0"/>
              <a:t> </a:t>
            </a:r>
            <a:r>
              <a:rPr lang="de-DE" dirty="0" err="1"/>
              <a:t>be</a:t>
            </a:r>
            <a:r>
              <a:rPr lang="de-DE" dirty="0"/>
              <a:t> </a:t>
            </a:r>
            <a:r>
              <a:rPr lang="de-DE" dirty="0" err="1"/>
              <a:t>ignored</a:t>
            </a:r>
            <a:r>
              <a:rPr lang="de-DE" dirty="0"/>
              <a:t> </a:t>
            </a:r>
            <a:r>
              <a:rPr lang="de-DE" dirty="0" err="1"/>
              <a:t>or</a:t>
            </a:r>
            <a:r>
              <a:rPr lang="de-DE" dirty="0"/>
              <a:t> </a:t>
            </a:r>
            <a:r>
              <a:rPr lang="de-DE" dirty="0" err="1"/>
              <a:t>excluded</a:t>
            </a:r>
            <a:r>
              <a:rPr lang="de-DE" dirty="0"/>
              <a:t>.</a:t>
            </a:r>
          </a:p>
          <a:p>
            <a:pPr marL="0" lvl="0" indent="0" algn="l" rtl="0">
              <a:lnSpc>
                <a:spcPct val="100000"/>
              </a:lnSpc>
              <a:spcBef>
                <a:spcPts val="0"/>
              </a:spcBef>
              <a:spcAft>
                <a:spcPts val="0"/>
              </a:spcAft>
              <a:buClr>
                <a:schemeClr val="dk1"/>
              </a:buClr>
              <a:buSzPts val="1400"/>
              <a:buFont typeface="Calibri"/>
              <a:buNone/>
            </a:pPr>
            <a:r>
              <a:rPr lang="de-DE" dirty="0"/>
              <a:t>The </a:t>
            </a:r>
            <a:r>
              <a:rPr lang="de-DE" dirty="0" err="1"/>
              <a:t>category</a:t>
            </a:r>
            <a:r>
              <a:rPr lang="de-DE" dirty="0"/>
              <a:t> </a:t>
            </a:r>
            <a:r>
              <a:rPr lang="de-DE" dirty="0" err="1"/>
              <a:t>neglect</a:t>
            </a:r>
            <a:r>
              <a:rPr lang="de-DE" dirty="0"/>
              <a:t> </a:t>
            </a:r>
            <a:r>
              <a:rPr lang="de-DE" dirty="0" err="1"/>
              <a:t>includes</a:t>
            </a:r>
            <a:r>
              <a:rPr lang="de-DE" dirty="0"/>
              <a:t> </a:t>
            </a:r>
            <a:r>
              <a:rPr lang="de-DE" dirty="0" err="1"/>
              <a:t>situations</a:t>
            </a:r>
            <a:r>
              <a:rPr lang="de-DE" dirty="0"/>
              <a:t> </a:t>
            </a:r>
            <a:r>
              <a:rPr lang="de-DE" dirty="0" err="1"/>
              <a:t>as</a:t>
            </a:r>
            <a:r>
              <a:rPr lang="de-DE" dirty="0"/>
              <a:t>  „not </a:t>
            </a:r>
            <a:r>
              <a:rPr lang="de-DE" dirty="0" err="1"/>
              <a:t>receiving</a:t>
            </a:r>
            <a:r>
              <a:rPr lang="de-DE" dirty="0"/>
              <a:t> a</a:t>
            </a:r>
            <a:r>
              <a:rPr lang="en-GB" sz="1200" b="0" i="0" u="none" strike="noStrike" cap="none" dirty="0" err="1">
                <a:solidFill>
                  <a:schemeClr val="dk1"/>
                </a:solidFill>
                <a:effectLst/>
                <a:latin typeface="Calibri"/>
                <a:ea typeface="Calibri"/>
                <a:cs typeface="Calibri"/>
                <a:sym typeface="Calibri"/>
              </a:rPr>
              <a:t>dequate</a:t>
            </a:r>
            <a:r>
              <a:rPr lang="en-GB" sz="1200" b="0" i="0" u="none" strike="noStrike" cap="none" dirty="0">
                <a:solidFill>
                  <a:schemeClr val="dk1"/>
                </a:solidFill>
                <a:effectLst/>
                <a:latin typeface="Calibri"/>
                <a:ea typeface="Calibri"/>
                <a:cs typeface="Calibri"/>
                <a:sym typeface="Calibri"/>
              </a:rPr>
              <a:t> support for the basic well-being, e.g. not enough food/drink/sleep, inadequate medical care, inadequate supervision during training or competition, to be forced to be absent from school etc.</a:t>
            </a:r>
          </a:p>
          <a:p>
            <a:pPr marL="0" lvl="0" indent="0" algn="l" rtl="0">
              <a:lnSpc>
                <a:spcPct val="100000"/>
              </a:lnSpc>
              <a:spcBef>
                <a:spcPts val="0"/>
              </a:spcBef>
              <a:spcAft>
                <a:spcPts val="0"/>
              </a:spcAft>
              <a:buClr>
                <a:schemeClr val="dk1"/>
              </a:buClr>
              <a:buSzPts val="1400"/>
              <a:buFont typeface="Calibri"/>
              <a:buNone/>
            </a:pPr>
            <a:r>
              <a:rPr lang="en-GB" sz="1200" b="0" i="0" u="none" strike="noStrike" cap="none" dirty="0">
                <a:solidFill>
                  <a:schemeClr val="dk1"/>
                </a:solidFill>
                <a:effectLst/>
                <a:latin typeface="Calibri"/>
                <a:cs typeface="Calibri"/>
                <a:sym typeface="Calibri"/>
              </a:rPr>
              <a:t>For each item we asked the respondents whether they had experienced this in sport or outside sport (e.g. in the family, in a religious setting, at other youth clubs etc.).</a:t>
            </a:r>
            <a:endParaRPr lang="de-DE" dirty="0"/>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58993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1"/>
              </a:buClr>
              <a:buSzPct val="100000"/>
              <a:buFont typeface="+mj-lt"/>
              <a:buNone/>
            </a:pPr>
            <a:r>
              <a:rPr lang="en-US" sz="1200" b="0" i="0" u="none" strike="noStrike" cap="none" dirty="0">
                <a:solidFill>
                  <a:schemeClr val="accent1"/>
                </a:solidFill>
                <a:latin typeface="Arial"/>
                <a:ea typeface="Arial"/>
                <a:cs typeface="Arial"/>
                <a:sym typeface="Arial"/>
              </a:rPr>
              <a:t>This chart shows the procedure for creating the questionnaire.</a:t>
            </a:r>
          </a:p>
          <a:p>
            <a:pPr marL="0" marR="0" lvl="0" indent="0" algn="l" rtl="0">
              <a:lnSpc>
                <a:spcPct val="90000"/>
              </a:lnSpc>
              <a:spcBef>
                <a:spcPts val="0"/>
              </a:spcBef>
              <a:spcAft>
                <a:spcPts val="0"/>
              </a:spcAft>
              <a:buClr>
                <a:schemeClr val="accent1"/>
              </a:buClr>
              <a:buSzPct val="100000"/>
              <a:buFont typeface="+mj-lt"/>
              <a:buNone/>
            </a:pPr>
            <a:r>
              <a:rPr lang="en-US" sz="1200" b="0" i="0" u="none" strike="noStrike" cap="none" dirty="0">
                <a:solidFill>
                  <a:schemeClr val="accent1"/>
                </a:solidFill>
                <a:latin typeface="Arial"/>
                <a:ea typeface="Arial"/>
                <a:cs typeface="Arial"/>
                <a:sym typeface="Arial"/>
              </a:rPr>
              <a:t>First of all, we developed a mother version in English, which then was pre-tested with 30 UK adults, whom we asked about their understandings of the items. With the results of the pre-test, we improved the clarity of the questionnaire. We then produced an online-version of the questionnaire which was pilot-tested with 300 UK respondents. </a:t>
            </a:r>
            <a:endParaRPr lang="en-US" sz="1200" dirty="0">
              <a:solidFill>
                <a:schemeClr val="accent1"/>
              </a:solidFill>
              <a:latin typeface="Arial"/>
              <a:ea typeface="Arial"/>
              <a:cs typeface="Arial"/>
              <a:sym typeface="Arial"/>
            </a:endParaRPr>
          </a:p>
          <a:p>
            <a:pPr marL="0" marR="0" lvl="0" indent="0" algn="l" rtl="0">
              <a:lnSpc>
                <a:spcPct val="90000"/>
              </a:lnSpc>
              <a:spcBef>
                <a:spcPts val="0"/>
              </a:spcBef>
              <a:spcAft>
                <a:spcPts val="0"/>
              </a:spcAft>
              <a:buClr>
                <a:schemeClr val="accent1"/>
              </a:buClr>
              <a:buSzPct val="100000"/>
              <a:buFont typeface="+mj-lt"/>
              <a:buNone/>
            </a:pPr>
            <a:r>
              <a:rPr lang="en-US" sz="1200" b="0" i="0" u="none" strike="noStrike" cap="none" dirty="0">
                <a:solidFill>
                  <a:schemeClr val="accent1"/>
                </a:solidFill>
                <a:latin typeface="Arial"/>
                <a:ea typeface="Arial"/>
                <a:cs typeface="Arial"/>
                <a:sym typeface="Arial"/>
              </a:rPr>
              <a:t>Finally we translated the questionnaire into Dutch, French, German, Spanish and Romanian and we also did an independent back translation into English in order to increase the similarity of items. Finally, the questionnaire was ready to be distributed to the field</a:t>
            </a:r>
          </a:p>
          <a:p>
            <a:pPr marL="0" lvl="0" indent="0" algn="l" rtl="0">
              <a:lnSpc>
                <a:spcPct val="100000"/>
              </a:lnSpc>
              <a:spcBef>
                <a:spcPts val="0"/>
              </a:spcBef>
              <a:spcAft>
                <a:spcPts val="0"/>
              </a:spcAft>
              <a:buClr>
                <a:schemeClr val="dk1"/>
              </a:buClr>
              <a:buSzPts val="1400"/>
              <a:buFont typeface="Calibri"/>
              <a:buNone/>
            </a:pPr>
            <a:endParaRPr dirty="0"/>
          </a:p>
        </p:txBody>
      </p:sp>
      <p:sp>
        <p:nvSpPr>
          <p:cNvPr id="161" name="Google Shape;16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7" name="Google Shape;12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For</a:t>
            </a:r>
            <a:r>
              <a:rPr lang="de-DE" dirty="0"/>
              <a:t> </a:t>
            </a:r>
            <a:r>
              <a:rPr lang="de-DE" dirty="0" err="1"/>
              <a:t>the</a:t>
            </a:r>
            <a:r>
              <a:rPr lang="de-DE" dirty="0"/>
              <a:t> </a:t>
            </a:r>
            <a:r>
              <a:rPr lang="de-DE" dirty="0" err="1"/>
              <a:t>fieldwork</a:t>
            </a:r>
            <a:r>
              <a:rPr lang="de-DE" dirty="0"/>
              <a:t> IPSOS MORI was </a:t>
            </a:r>
            <a:r>
              <a:rPr lang="de-DE" dirty="0" err="1"/>
              <a:t>recruited</a:t>
            </a:r>
            <a:r>
              <a:rPr lang="de-DE" dirty="0"/>
              <a:t>. IPSOS MORI </a:t>
            </a:r>
            <a:r>
              <a:rPr lang="de-DE" dirty="0" err="1"/>
              <a:t>is</a:t>
            </a:r>
            <a:r>
              <a:rPr lang="de-DE" dirty="0"/>
              <a:t> </a:t>
            </a:r>
            <a:r>
              <a:rPr lang="en-US" dirty="0"/>
              <a:t>an international market research company with expertise in online-polls on social issues. </a:t>
            </a:r>
          </a:p>
          <a:p>
            <a:r>
              <a:rPr lang="de-DE" dirty="0" err="1"/>
              <a:t>They</a:t>
            </a:r>
            <a:r>
              <a:rPr lang="de-DE" dirty="0"/>
              <a:t> </a:t>
            </a:r>
            <a:r>
              <a:rPr lang="de-DE" dirty="0" err="1"/>
              <a:t>contacted</a:t>
            </a:r>
            <a:r>
              <a:rPr lang="de-DE" dirty="0"/>
              <a:t> </a:t>
            </a:r>
            <a:r>
              <a:rPr lang="de-DE" dirty="0" err="1"/>
              <a:t>their</a:t>
            </a:r>
            <a:r>
              <a:rPr lang="de-DE" dirty="0"/>
              <a:t> online </a:t>
            </a:r>
            <a:r>
              <a:rPr lang="de-DE" dirty="0" err="1"/>
              <a:t>panelists</a:t>
            </a:r>
            <a:r>
              <a:rPr lang="de-DE" dirty="0"/>
              <a:t> </a:t>
            </a:r>
            <a:r>
              <a:rPr lang="de-DE" dirty="0" err="1"/>
              <a:t>who</a:t>
            </a:r>
            <a:r>
              <a:rPr lang="de-DE" dirty="0"/>
              <a:t> </a:t>
            </a:r>
            <a:r>
              <a:rPr lang="de-DE" dirty="0" err="1"/>
              <a:t>regularly</a:t>
            </a:r>
            <a:r>
              <a:rPr lang="de-DE" dirty="0"/>
              <a:t> </a:t>
            </a:r>
            <a:r>
              <a:rPr lang="de-DE" dirty="0" err="1"/>
              <a:t>take</a:t>
            </a:r>
            <a:r>
              <a:rPr lang="de-DE" dirty="0"/>
              <a:t> </a:t>
            </a:r>
            <a:r>
              <a:rPr lang="de-DE" dirty="0" err="1"/>
              <a:t>part</a:t>
            </a:r>
            <a:r>
              <a:rPr lang="de-DE" dirty="0"/>
              <a:t> in such online-</a:t>
            </a:r>
            <a:r>
              <a:rPr lang="de-DE" dirty="0" err="1"/>
              <a:t>polls</a:t>
            </a:r>
            <a:r>
              <a:rPr lang="de-DE" dirty="0"/>
              <a:t> and </a:t>
            </a:r>
            <a:r>
              <a:rPr lang="de-DE" dirty="0" err="1"/>
              <a:t>recruited</a:t>
            </a:r>
            <a:r>
              <a:rPr lang="de-DE" dirty="0"/>
              <a:t> </a:t>
            </a:r>
            <a:r>
              <a:rPr lang="de-DE" dirty="0" err="1"/>
              <a:t>respondents</a:t>
            </a:r>
            <a:r>
              <a:rPr lang="de-DE" dirty="0"/>
              <a:t> </a:t>
            </a:r>
            <a:r>
              <a:rPr lang="de-DE" dirty="0" err="1"/>
              <a:t>aged</a:t>
            </a:r>
            <a:r>
              <a:rPr lang="de-DE" dirty="0"/>
              <a:t> 18-30 </a:t>
            </a:r>
            <a:r>
              <a:rPr lang="de-DE" dirty="0" err="1"/>
              <a:t>years</a:t>
            </a:r>
            <a:r>
              <a:rPr lang="de-DE" dirty="0"/>
              <a:t> </a:t>
            </a:r>
            <a:r>
              <a:rPr lang="de-DE" dirty="0" err="1"/>
              <a:t>who</a:t>
            </a:r>
            <a:r>
              <a:rPr lang="de-DE" dirty="0"/>
              <a:t> </a:t>
            </a:r>
            <a:r>
              <a:rPr lang="de-DE" dirty="0" err="1"/>
              <a:t>participated</a:t>
            </a:r>
            <a:r>
              <a:rPr lang="de-DE" dirty="0"/>
              <a:t> in </a:t>
            </a:r>
            <a:r>
              <a:rPr lang="de-DE" dirty="0" err="1"/>
              <a:t>organised</a:t>
            </a:r>
            <a:r>
              <a:rPr lang="de-DE" dirty="0"/>
              <a:t> </a:t>
            </a:r>
            <a:r>
              <a:rPr lang="de-DE" dirty="0" err="1"/>
              <a:t>sport</a:t>
            </a:r>
            <a:r>
              <a:rPr lang="de-DE" dirty="0"/>
              <a:t> </a:t>
            </a:r>
            <a:r>
              <a:rPr lang="de-DE" dirty="0" err="1"/>
              <a:t>when</a:t>
            </a:r>
            <a:r>
              <a:rPr lang="de-DE" dirty="0"/>
              <a:t> </a:t>
            </a:r>
            <a:r>
              <a:rPr lang="de-DE" dirty="0" err="1"/>
              <a:t>under</a:t>
            </a:r>
            <a:r>
              <a:rPr lang="de-DE" dirty="0"/>
              <a:t> 18 (</a:t>
            </a:r>
            <a:r>
              <a:rPr lang="de-DE" dirty="0" err="1"/>
              <a:t>following</a:t>
            </a:r>
            <a:r>
              <a:rPr lang="de-DE" dirty="0"/>
              <a:t> </a:t>
            </a:r>
            <a:r>
              <a:rPr lang="de-DE" dirty="0" err="1"/>
              <a:t>the</a:t>
            </a:r>
            <a:r>
              <a:rPr lang="de-DE" dirty="0"/>
              <a:t> </a:t>
            </a:r>
            <a:r>
              <a:rPr lang="de-DE" dirty="0" err="1"/>
              <a:t>definition</a:t>
            </a:r>
            <a:r>
              <a:rPr lang="de-DE" dirty="0"/>
              <a:t> I just </a:t>
            </a:r>
            <a:r>
              <a:rPr lang="de-DE" dirty="0" err="1"/>
              <a:t>presented</a:t>
            </a:r>
            <a:r>
              <a:rPr lang="de-DE" dirty="0"/>
              <a:t>).</a:t>
            </a:r>
          </a:p>
          <a:p>
            <a:r>
              <a:rPr lang="de-DE" dirty="0"/>
              <a:t>All in all, </a:t>
            </a:r>
            <a:r>
              <a:rPr lang="de-DE" dirty="0" err="1"/>
              <a:t>the</a:t>
            </a:r>
            <a:r>
              <a:rPr lang="de-DE" dirty="0"/>
              <a:t> </a:t>
            </a:r>
            <a:r>
              <a:rPr lang="de-DE" dirty="0" err="1"/>
              <a:t>data</a:t>
            </a:r>
            <a:r>
              <a:rPr lang="de-DE" dirty="0"/>
              <a:t> was </a:t>
            </a:r>
            <a:r>
              <a:rPr lang="de-DE" dirty="0" err="1"/>
              <a:t>gathered</a:t>
            </a:r>
            <a:r>
              <a:rPr lang="de-DE" dirty="0"/>
              <a:t> </a:t>
            </a:r>
            <a:r>
              <a:rPr lang="de-DE" dirty="0" err="1"/>
              <a:t>from</a:t>
            </a:r>
            <a:r>
              <a:rPr lang="de-DE" dirty="0"/>
              <a:t> </a:t>
            </a:r>
            <a:r>
              <a:rPr lang="de-DE" dirty="0" err="1"/>
              <a:t>the</a:t>
            </a:r>
            <a:r>
              <a:rPr lang="de-DE" dirty="0"/>
              <a:t> </a:t>
            </a:r>
            <a:r>
              <a:rPr lang="de-DE" dirty="0" err="1"/>
              <a:t>beginning</a:t>
            </a:r>
            <a:r>
              <a:rPr lang="de-DE" dirty="0"/>
              <a:t> of </a:t>
            </a:r>
            <a:r>
              <a:rPr lang="de-DE" dirty="0" err="1"/>
              <a:t>Oct</a:t>
            </a:r>
            <a:r>
              <a:rPr lang="de-DE" dirty="0"/>
              <a:t> </a:t>
            </a:r>
            <a:r>
              <a:rPr lang="de-DE" dirty="0" err="1"/>
              <a:t>until</a:t>
            </a:r>
            <a:r>
              <a:rPr lang="de-DE" dirty="0"/>
              <a:t> </a:t>
            </a:r>
            <a:r>
              <a:rPr lang="de-DE" dirty="0" err="1"/>
              <a:t>the</a:t>
            </a:r>
            <a:r>
              <a:rPr lang="de-DE" dirty="0"/>
              <a:t> </a:t>
            </a:r>
            <a:r>
              <a:rPr lang="de-DE" dirty="0" err="1"/>
              <a:t>middle</a:t>
            </a:r>
            <a:r>
              <a:rPr lang="de-DE" dirty="0"/>
              <a:t> of </a:t>
            </a:r>
            <a:r>
              <a:rPr lang="de-DE" dirty="0" err="1"/>
              <a:t>December</a:t>
            </a:r>
            <a:r>
              <a:rPr lang="de-DE" dirty="0"/>
              <a:t> 2020, </a:t>
            </a:r>
            <a:r>
              <a:rPr lang="de-DE" dirty="0" err="1"/>
              <a:t>with</a:t>
            </a:r>
            <a:r>
              <a:rPr lang="de-DE" dirty="0"/>
              <a:t> </a:t>
            </a:r>
            <a:r>
              <a:rPr lang="de-DE" dirty="0" err="1"/>
              <a:t>varying</a:t>
            </a:r>
            <a:r>
              <a:rPr lang="de-DE" dirty="0"/>
              <a:t> </a:t>
            </a:r>
            <a:r>
              <a:rPr lang="de-DE" dirty="0" err="1"/>
              <a:t>fieldwork</a:t>
            </a:r>
            <a:r>
              <a:rPr lang="de-DE" dirty="0"/>
              <a:t> </a:t>
            </a:r>
            <a:r>
              <a:rPr lang="de-DE" dirty="0" err="1"/>
              <a:t>phases</a:t>
            </a:r>
            <a:r>
              <a:rPr lang="de-DE" dirty="0"/>
              <a:t> in </a:t>
            </a:r>
            <a:r>
              <a:rPr lang="de-DE" dirty="0" err="1"/>
              <a:t>the</a:t>
            </a:r>
            <a:r>
              <a:rPr lang="de-DE" dirty="0"/>
              <a:t> </a:t>
            </a:r>
            <a:r>
              <a:rPr lang="de-DE" dirty="0" err="1"/>
              <a:t>respective</a:t>
            </a:r>
            <a:r>
              <a:rPr lang="de-DE" dirty="0"/>
              <a:t> countries, </a:t>
            </a:r>
            <a:r>
              <a:rPr lang="de-DE" dirty="0" err="1"/>
              <a:t>until</a:t>
            </a:r>
            <a:r>
              <a:rPr lang="de-DE" dirty="0"/>
              <a:t> </a:t>
            </a:r>
            <a:r>
              <a:rPr lang="de-DE" dirty="0" err="1"/>
              <a:t>net</a:t>
            </a:r>
            <a:r>
              <a:rPr lang="de-DE" dirty="0"/>
              <a:t> </a:t>
            </a:r>
            <a:r>
              <a:rPr lang="de-DE" dirty="0" err="1"/>
              <a:t>responses</a:t>
            </a:r>
            <a:r>
              <a:rPr lang="de-DE" dirty="0"/>
              <a:t> of 1.472 </a:t>
            </a:r>
            <a:r>
              <a:rPr lang="de-DE" dirty="0" err="1"/>
              <a:t>respondents</a:t>
            </a:r>
            <a:r>
              <a:rPr lang="de-DE" dirty="0"/>
              <a:t> was </a:t>
            </a:r>
            <a:r>
              <a:rPr lang="de-DE" dirty="0" err="1"/>
              <a:t>achieved</a:t>
            </a:r>
            <a:r>
              <a:rPr lang="de-DE" dirty="0"/>
              <a:t> in </a:t>
            </a:r>
            <a:r>
              <a:rPr lang="de-DE" dirty="0" err="1"/>
              <a:t>each</a:t>
            </a:r>
            <a:r>
              <a:rPr lang="de-DE" dirty="0"/>
              <a:t> </a:t>
            </a:r>
            <a:r>
              <a:rPr lang="de-DE" dirty="0" err="1"/>
              <a:t>country</a:t>
            </a:r>
            <a:r>
              <a:rPr lang="de-DE" dirty="0"/>
              <a:t>.</a:t>
            </a:r>
          </a:p>
          <a:p>
            <a:r>
              <a:rPr lang="en-GB" sz="1200" b="0" i="0" u="none" strike="noStrike" cap="none" dirty="0">
                <a:solidFill>
                  <a:schemeClr val="dk1"/>
                </a:solidFill>
                <a:effectLst/>
                <a:latin typeface="Calibri"/>
                <a:ea typeface="Calibri"/>
                <a:cs typeface="Calibri"/>
                <a:sym typeface="Calibri"/>
              </a:rPr>
              <a:t>In each country the samples were quoted by gender (male/female) and age group (18-24/25-30). </a:t>
            </a:r>
            <a:endParaRPr lang="de-DE"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07028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total sample consists of 10302 respondents (with </a:t>
            </a:r>
            <a:r>
              <a:rPr lang="en-US" sz="1200" dirty="0">
                <a:solidFill>
                  <a:schemeClr val="bg1"/>
                </a:solidFill>
                <a:latin typeface="Arial" panose="020B0604020202020204" pitchFamily="34" charset="0"/>
                <a:ea typeface="Arial"/>
                <a:cs typeface="Arial" panose="020B0604020202020204" pitchFamily="34" charset="0"/>
                <a:sym typeface="Arial"/>
              </a:rPr>
              <a:t>1472 respondents from six countries, while Belgium was differentiated in Flanders and Wallonia, so that we included seven national contexts). </a:t>
            </a:r>
          </a:p>
          <a:p>
            <a:r>
              <a:rPr lang="en-US" sz="1200" dirty="0">
                <a:solidFill>
                  <a:schemeClr val="bg1"/>
                </a:solidFill>
                <a:latin typeface="Arial" panose="020B0604020202020204" pitchFamily="34" charset="0"/>
                <a:ea typeface="Arial"/>
                <a:cs typeface="Arial" panose="020B0604020202020204" pitchFamily="34" charset="0"/>
                <a:sym typeface="Arial"/>
              </a:rPr>
              <a:t>This is one of the largest samples, if not the largest, ever studied internationally on child abuse and violence in sport.</a:t>
            </a:r>
          </a:p>
          <a:p>
            <a:r>
              <a:rPr lang="en-US" sz="1200" dirty="0">
                <a:solidFill>
                  <a:schemeClr val="bg1"/>
                </a:solidFill>
                <a:latin typeface="Arial" panose="020B0604020202020204" pitchFamily="34" charset="0"/>
                <a:cs typeface="Arial" panose="020B0604020202020204" pitchFamily="34" charset="0"/>
                <a:sym typeface="Arial"/>
              </a:rPr>
              <a:t>Respondents are aged from 18-30 with an average age of 24, and an equal split by gender, </a:t>
            </a:r>
          </a:p>
          <a:p>
            <a:r>
              <a:rPr lang="en-US" sz="1200" dirty="0">
                <a:solidFill>
                  <a:schemeClr val="bg1"/>
                </a:solidFill>
                <a:latin typeface="Arial" panose="020B0604020202020204" pitchFamily="34" charset="0"/>
                <a:cs typeface="Arial" panose="020B0604020202020204" pitchFamily="34" charset="0"/>
                <a:sym typeface="Arial"/>
              </a:rPr>
              <a:t>82% of the sample identified as heterosexual, 15% identified other sexual orientations, (</a:t>
            </a:r>
            <a:r>
              <a:rPr lang="en-US" sz="1200" dirty="0" err="1">
                <a:solidFill>
                  <a:schemeClr val="bg1"/>
                </a:solidFill>
                <a:latin typeface="Arial" panose="020B0604020202020204" pitchFamily="34" charset="0"/>
                <a:cs typeface="Arial" panose="020B0604020202020204" pitchFamily="34" charset="0"/>
                <a:sym typeface="Arial"/>
              </a:rPr>
              <a:t>eg.</a:t>
            </a:r>
            <a:r>
              <a:rPr lang="en-US" sz="1200" dirty="0">
                <a:solidFill>
                  <a:schemeClr val="bg1"/>
                </a:solidFill>
                <a:latin typeface="Arial" panose="020B0604020202020204" pitchFamily="34" charset="0"/>
                <a:cs typeface="Arial" panose="020B0604020202020204" pitchFamily="34" charset="0"/>
                <a:sym typeface="Arial"/>
              </a:rPr>
              <a:t> Bisexual or homosexual), 5% preferred not to say.</a:t>
            </a:r>
          </a:p>
          <a:p>
            <a:r>
              <a:rPr lang="en-US" sz="1200" dirty="0">
                <a:solidFill>
                  <a:schemeClr val="bg1"/>
                </a:solidFill>
                <a:latin typeface="Arial" panose="020B0604020202020204" pitchFamily="34" charset="0"/>
                <a:cs typeface="Arial" panose="020B0604020202020204" pitchFamily="34" charset="0"/>
                <a:sym typeface="Arial"/>
              </a:rPr>
              <a:t>6% indicated a disability, 7% participated only in sports for people with disability, 14% participated in both, abled and disabled sports</a:t>
            </a:r>
          </a:p>
          <a:p>
            <a:r>
              <a:rPr lang="en-US" sz="1200" dirty="0">
                <a:solidFill>
                  <a:schemeClr val="bg1"/>
                </a:solidFill>
                <a:latin typeface="Arial" panose="020B0604020202020204" pitchFamily="34" charset="0"/>
                <a:cs typeface="Arial" panose="020B0604020202020204" pitchFamily="34" charset="0"/>
                <a:sym typeface="Arial"/>
              </a:rPr>
              <a:t>11% indicated to belong to an ethnic minority.</a:t>
            </a:r>
            <a:endParaRPr lang="de-DE"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19208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kumimoji="0" lang="nl-BE" sz="1200" b="0" i="0" u="none" strike="noStrike" kern="1200" cap="none" spc="0" normalizeH="0" baseline="0" noProof="0" dirty="0">
                <a:ln>
                  <a:noFill/>
                </a:ln>
                <a:solidFill>
                  <a:prstClr val="white"/>
                </a:solidFill>
                <a:effectLst/>
                <a:uLnTx/>
                <a:uFillTx/>
                <a:latin typeface="Arial"/>
                <a:cs typeface="Arial"/>
                <a:sym typeface="Arial"/>
              </a:rPr>
              <a:t>This is the preliminary report focused on high-level data</a:t>
            </a:r>
          </a:p>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lang="nl-BE" sz="1200" kern="1200" dirty="0">
                <a:solidFill>
                  <a:prstClr val="white"/>
                </a:solidFill>
              </a:rPr>
              <a:t>Further analysis to follow (‘deep dives’)</a:t>
            </a:r>
            <a:endParaRPr kumimoji="0" lang="nl-BE" sz="1200" b="0" i="0" u="none" strike="noStrike" kern="1200" cap="none" spc="0" normalizeH="0" baseline="0" noProof="0" dirty="0">
              <a:ln>
                <a:noFill/>
              </a:ln>
              <a:solidFill>
                <a:prstClr val="white"/>
              </a:solidFill>
              <a:effectLst/>
              <a:uLnTx/>
              <a:uFillTx/>
              <a:latin typeface="Arial"/>
              <a:cs typeface="Arial"/>
              <a:sym typeface="Arial"/>
            </a:endParaRPr>
          </a:p>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lang="nl-BE" sz="1200" kern="1200" dirty="0">
                <a:solidFill>
                  <a:prstClr val="white"/>
                </a:solidFill>
              </a:rPr>
              <a:t>Not peer-reviewed</a:t>
            </a:r>
          </a:p>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kumimoji="0" lang="nl-BE" sz="1200" b="0" i="0" u="none" strike="noStrike" kern="1200" cap="none" spc="0" normalizeH="0" baseline="0" noProof="0" dirty="0">
                <a:ln>
                  <a:noFill/>
                </a:ln>
                <a:solidFill>
                  <a:prstClr val="white"/>
                </a:solidFill>
                <a:effectLst/>
                <a:uLnTx/>
                <a:uFillTx/>
                <a:latin typeface="Arial"/>
                <a:cs typeface="Arial"/>
                <a:sym typeface="Arial"/>
              </a:rPr>
              <a:t>Findings will be submitted for peer-review and outcomes shared with sector</a:t>
            </a:r>
          </a:p>
          <a:p>
            <a:pPr marL="0" lvl="0" indent="0" algn="l" rtl="0">
              <a:spcBef>
                <a:spcPts val="0"/>
              </a:spcBef>
              <a:spcAft>
                <a:spcPts val="0"/>
              </a:spcAft>
              <a:buNone/>
            </a:pPr>
            <a:endParaRPr dirty="0"/>
          </a:p>
        </p:txBody>
      </p:sp>
      <p:sp>
        <p:nvSpPr>
          <p:cNvPr id="186" name="Google Shape;1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0000" indent="0"/>
            <a:r>
              <a:rPr lang="en-GB" b="1" dirty="0"/>
              <a:t>Respondents were asked to state their highest level of sports participation.</a:t>
            </a:r>
          </a:p>
          <a:p>
            <a:pPr>
              <a:buFont typeface="Arial" panose="020B0604020202020204" pitchFamily="34" charset="0"/>
              <a:buChar char="•"/>
            </a:pPr>
            <a:r>
              <a:rPr lang="en-GB" dirty="0"/>
              <a:t>The majority were either Recreational or Local Club level participants.</a:t>
            </a:r>
          </a:p>
          <a:p>
            <a:pPr>
              <a:buFont typeface="Arial" panose="020B0604020202020204" pitchFamily="34" charset="0"/>
              <a:buChar char="•"/>
            </a:pPr>
            <a:r>
              <a:rPr lang="en-GB" dirty="0"/>
              <a:t>About a quarter had competed at a higher level, with 7% competing at the national level and 2% at the international level.</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There were, however, large differences by gender in terms of the highest level of participation in youth sports, with men being more likely to have participated at a higher level. </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For example, 19% of men had participated at a regional level compared to 13% of women. </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Similarly, 9% of men had participated at a national level compared to 7% of women. </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Exactly half of all female respondents’ highest level of participation was recreational, compared to just 30% of men.</a:t>
            </a:r>
            <a:endParaRPr lang="en-GB" dirty="0"/>
          </a:p>
          <a:p>
            <a:pPr marL="216000" indent="0">
              <a:buFont typeface="Arial" panose="020B0604020202020204" pitchFamily="34" charset="0"/>
              <a:buNone/>
            </a:pPr>
            <a:r>
              <a:rPr lang="en-GB" b="1" dirty="0"/>
              <a:t>Respondents were asked which sport or sports they had participated in during childhood.</a:t>
            </a:r>
          </a:p>
          <a:p>
            <a:pPr marL="387450" indent="-171450">
              <a:buFont typeface="Arial" panose="020B0604020202020204" pitchFamily="34" charset="0"/>
              <a:buChar char="•"/>
            </a:pPr>
            <a:r>
              <a:rPr lang="en-GB" dirty="0"/>
              <a:t>In the female sample, Dance was the most popular (13%), followed by swimming (10%), football (8%) and volleyball (7%).</a:t>
            </a:r>
          </a:p>
          <a:p>
            <a:pPr marL="387450" indent="-171450">
              <a:buFont typeface="Arial" panose="020B0604020202020204" pitchFamily="34" charset="0"/>
              <a:buChar char="•"/>
            </a:pPr>
            <a:r>
              <a:rPr lang="en-GB" dirty="0"/>
              <a:t>In the male sample, just over a quarter of respondents had played football (28%), followed by basketball (10%), tennis (8%), and swimming (6%).</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0381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600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b="1" dirty="0"/>
              <a:t>Respondents were also asked to state the organisational setting that they had participated in sport.</a:t>
            </a:r>
          </a:p>
          <a:p>
            <a:pPr marL="387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Respondents reported a range of organisations for their participation in sport. </a:t>
            </a:r>
          </a:p>
          <a:p>
            <a:pPr marL="387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GB" sz="1200" b="0" i="0" u="none" strike="noStrike" cap="none" dirty="0">
                <a:solidFill>
                  <a:schemeClr val="dk1"/>
                </a:solidFill>
                <a:effectLst/>
                <a:latin typeface="Calibri"/>
                <a:ea typeface="Calibri"/>
                <a:cs typeface="Calibri"/>
                <a:sym typeface="Calibri"/>
              </a:rPr>
              <a:t>Most had played in a sports club (70%), with 30% playing in extra-curricular school sports, 18% at a fitness centre, 20% in a private setting, 16% in a sports camp, 9% in a non-sports club and 6% in a training centre for elite athletes.</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Sports Club		70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Extra-</a:t>
            </a:r>
            <a:r>
              <a:rPr lang="en-GB" sz="1100" b="0" i="0" u="none" strike="noStrike" cap="none" baseline="0" dirty="0" err="1">
                <a:solidFill>
                  <a:schemeClr val="dk1"/>
                </a:solidFill>
                <a:latin typeface="Arial" panose="020B0604020202020204" pitchFamily="34" charset="0"/>
                <a:ea typeface="Calibri"/>
                <a:cs typeface="Arial" panose="020B0604020202020204" pitchFamily="34" charset="0"/>
                <a:sym typeface="Calibri"/>
              </a:rPr>
              <a:t>curric</a:t>
            </a:r>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 school sport	30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Fitness Centre		18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Private Setting		20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Sports Camp		16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Non-sports Club		9	</a:t>
            </a:r>
          </a:p>
          <a:p>
            <a:pPr lvl="1"/>
            <a:r>
              <a:rPr lang="en-GB" sz="1100" b="0" i="0" u="none" strike="noStrike" cap="none" baseline="0" dirty="0">
                <a:solidFill>
                  <a:schemeClr val="dk1"/>
                </a:solidFill>
                <a:latin typeface="Arial" panose="020B0604020202020204" pitchFamily="34" charset="0"/>
                <a:ea typeface="Calibri"/>
                <a:cs typeface="Arial" panose="020B0604020202020204" pitchFamily="34" charset="0"/>
                <a:sym typeface="Calibri"/>
              </a:rPr>
              <a:t>Elite Training Centre	6</a:t>
            </a:r>
            <a:r>
              <a:rPr lang="en-GB" sz="1200" b="0" i="0" u="none" strike="noStrike" cap="none" baseline="0" dirty="0">
                <a:solidFill>
                  <a:schemeClr val="dk1"/>
                </a:solidFill>
                <a:latin typeface="Calibri"/>
                <a:ea typeface="Calibri"/>
                <a:cs typeface="Calibri"/>
                <a:sym typeface="Calibri"/>
              </a:rPr>
              <a:t>	</a:t>
            </a:r>
          </a:p>
          <a:p>
            <a:pPr marL="387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endParaRPr lang="en-GB" sz="1200" b="0" i="0" u="none" strike="noStrike" cap="none" dirty="0">
              <a:solidFill>
                <a:schemeClr val="dk1"/>
              </a:solidFill>
              <a:effectLst/>
              <a:latin typeface="Calibri"/>
              <a:ea typeface="Calibri"/>
              <a:cs typeface="Calibri"/>
              <a:sym typeface="Calibri"/>
            </a:endParaRPr>
          </a:p>
          <a:p>
            <a:pPr marL="216000" indent="0">
              <a:buFont typeface="Arial" panose="020B0604020202020204" pitchFamily="34" charset="0"/>
              <a:buNone/>
            </a:pPr>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24</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059136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86" name="Google Shape;1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402736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cap="none" dirty="0">
                <a:solidFill>
                  <a:schemeClr val="dk1"/>
                </a:solidFill>
                <a:effectLst/>
                <a:latin typeface="Calibri"/>
                <a:ea typeface="Calibri"/>
                <a:cs typeface="Calibri"/>
                <a:sym typeface="Calibri"/>
              </a:rPr>
              <a:t>This graph shows each national context or country. Data relating to experiences ‘inside sport’ is shown in the top, dark shaded bar. </a:t>
            </a:r>
          </a:p>
          <a:p>
            <a:r>
              <a:rPr kumimoji="0" lang="en-US" sz="12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Total sample=</a:t>
            </a:r>
            <a:r>
              <a:rPr lang="en-GB" sz="1200" b="1" dirty="0">
                <a:solidFill>
                  <a:schemeClr val="bg1"/>
                </a:solidFill>
              </a:rPr>
              <a:t>10,302:</a:t>
            </a:r>
          </a:p>
          <a:p>
            <a:r>
              <a:rPr lang="en-GB" sz="1200" b="0" i="0" u="none" strike="noStrike" cap="none" dirty="0">
                <a:solidFill>
                  <a:schemeClr val="dk1"/>
                </a:solidFill>
                <a:effectLst/>
                <a:latin typeface="Calibri"/>
                <a:ea typeface="Calibri"/>
                <a:cs typeface="Calibri"/>
                <a:sym typeface="Calibri"/>
              </a:rPr>
              <a:t>Overall:</a:t>
            </a:r>
          </a:p>
          <a:p>
            <a:r>
              <a:rPr lang="en-GB" sz="1200" b="0" i="0" u="none" strike="noStrike" cap="none" dirty="0">
                <a:solidFill>
                  <a:schemeClr val="dk1"/>
                </a:solidFill>
                <a:effectLst/>
                <a:latin typeface="Calibri"/>
                <a:ea typeface="Calibri"/>
                <a:cs typeface="Calibri"/>
                <a:sym typeface="Calibri"/>
              </a:rPr>
              <a:t>75% of respondents reported at least one experience of IVAC </a:t>
            </a:r>
            <a:r>
              <a:rPr lang="en-GB" sz="1200" b="0" i="1" u="none" strike="noStrike" cap="none" dirty="0">
                <a:solidFill>
                  <a:schemeClr val="dk1"/>
                </a:solidFill>
                <a:effectLst/>
                <a:latin typeface="Calibri"/>
                <a:ea typeface="Calibri"/>
                <a:cs typeface="Calibri"/>
                <a:sym typeface="Calibri"/>
              </a:rPr>
              <a:t>inside </a:t>
            </a:r>
            <a:r>
              <a:rPr lang="en-GB" sz="1200" b="0" i="0" u="none" strike="noStrike" cap="none" dirty="0">
                <a:solidFill>
                  <a:schemeClr val="dk1"/>
                </a:solidFill>
                <a:effectLst/>
                <a:latin typeface="Calibri"/>
                <a:ea typeface="Calibri"/>
                <a:cs typeface="Calibri"/>
                <a:sym typeface="Calibri"/>
              </a:rPr>
              <a:t>sport.</a:t>
            </a:r>
          </a:p>
          <a:p>
            <a:r>
              <a:rPr lang="en-GB" sz="1200" b="0" i="0" u="none" strike="noStrike" cap="none" dirty="0">
                <a:solidFill>
                  <a:schemeClr val="dk1"/>
                </a:solidFill>
                <a:effectLst/>
                <a:latin typeface="Calibri"/>
                <a:ea typeface="Calibri"/>
                <a:cs typeface="Calibri"/>
                <a:sym typeface="Calibri"/>
              </a:rPr>
              <a:t>82% of respondents reported at least one experience of IVAC </a:t>
            </a:r>
            <a:r>
              <a:rPr lang="en-GB" sz="1200" b="0" i="1" u="none" strike="noStrike" cap="none" dirty="0">
                <a:solidFill>
                  <a:schemeClr val="dk1"/>
                </a:solidFill>
                <a:effectLst/>
                <a:latin typeface="Calibri"/>
                <a:ea typeface="Calibri"/>
                <a:cs typeface="Calibri"/>
                <a:sym typeface="Calibri"/>
              </a:rPr>
              <a:t>outside </a:t>
            </a:r>
            <a:r>
              <a:rPr lang="en-GB" sz="1200" b="0" i="0" u="none" strike="noStrike" cap="none" dirty="0">
                <a:solidFill>
                  <a:schemeClr val="dk1"/>
                </a:solidFill>
                <a:effectLst/>
                <a:latin typeface="Calibri"/>
                <a:ea typeface="Calibri"/>
                <a:cs typeface="Calibri"/>
                <a:sym typeface="Calibri"/>
              </a:rPr>
              <a:t>sport.</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26</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5799758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1" i="0" u="none" strike="noStrike" kern="0" cap="none" spc="0" normalizeH="0" baseline="0" noProof="0" dirty="0">
                <a:ln>
                  <a:noFill/>
                </a:ln>
                <a:solidFill>
                  <a:prstClr val="white"/>
                </a:solidFill>
                <a:effectLst/>
                <a:uLnTx/>
                <a:uFillTx/>
                <a:latin typeface="Arial"/>
                <a:cs typeface="Arial"/>
                <a:sym typeface="Arial"/>
              </a:rPr>
              <a:t>Same graph: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1" i="0" u="none" strike="noStrike" kern="0" cap="none" spc="0" normalizeH="0" baseline="0" noProof="0" dirty="0">
                <a:ln>
                  <a:noFill/>
                </a:ln>
                <a:solidFill>
                  <a:prstClr val="white"/>
                </a:solidFill>
                <a:effectLst/>
                <a:uLnTx/>
                <a:uFillTx/>
                <a:latin typeface="Arial"/>
                <a:cs typeface="Arial"/>
                <a:sym typeface="Arial"/>
              </a:rPr>
              <a:t>The prevalence of interpersonal violence against children inside sport is broadly similar across national contexts.</a:t>
            </a:r>
            <a:endParaRPr kumimoji="0" lang="en-GB" sz="1200" b="0" i="0" u="none" strike="noStrike" kern="0" cap="none" spc="0" normalizeH="0" baseline="0" noProof="0" dirty="0">
              <a:ln>
                <a:noFill/>
              </a:ln>
              <a:solidFill>
                <a:prstClr val="white"/>
              </a:solidFill>
              <a:effectLst/>
              <a:uLnTx/>
              <a:uFillTx/>
              <a:latin typeface="Arial"/>
              <a:cs typeface="Arial"/>
              <a:sym typeface="Arial"/>
            </a:endParaRPr>
          </a:p>
          <a:p>
            <a:endParaRPr lang="en-GB" sz="1200" b="0" i="1" u="none" strike="noStrike" cap="none" dirty="0">
              <a:solidFill>
                <a:schemeClr val="dk1"/>
              </a:solidFill>
              <a:effectLst/>
              <a:latin typeface="Calibri"/>
              <a:ea typeface="Calibri"/>
              <a:cs typeface="Calibri"/>
              <a:sym typeface="Calibri"/>
            </a:endParaRPr>
          </a:p>
          <a:p>
            <a:r>
              <a:rPr lang="en-GB" sz="1200" b="0" i="1" u="none" strike="noStrike" cap="none" dirty="0">
                <a:solidFill>
                  <a:schemeClr val="dk1"/>
                </a:solidFill>
                <a:effectLst/>
                <a:latin typeface="Calibri"/>
                <a:ea typeface="Calibri"/>
                <a:cs typeface="Calibri"/>
                <a:sym typeface="Calibri"/>
              </a:rPr>
              <a:t>Inside sport</a:t>
            </a:r>
            <a:r>
              <a:rPr lang="en-GB" sz="1200" b="0" i="0" u="none" strike="noStrike" cap="none" dirty="0">
                <a:solidFill>
                  <a:schemeClr val="dk1"/>
                </a:solidFill>
                <a:effectLst/>
                <a:latin typeface="Calibri"/>
                <a:ea typeface="Calibri"/>
                <a:cs typeface="Calibri"/>
                <a:sym typeface="Calibri"/>
              </a:rPr>
              <a:t>, interpersonal violence against children (across all categories) varies from 70% in Austria (lowest) to 80% in Belgium Brussels-Wallonia (highest). </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27</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89029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2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Despite the rates of interpersonal violence against children inside sport, 85% of respondents rated their </a:t>
            </a:r>
            <a:r>
              <a:rPr lang="en-US" sz="1200" b="0" i="1" u="none" strike="noStrike" cap="none" dirty="0">
                <a:solidFill>
                  <a:schemeClr val="dk1"/>
                </a:solidFill>
                <a:effectLst/>
                <a:latin typeface="Calibri"/>
                <a:ea typeface="Calibri"/>
                <a:cs typeface="Calibri"/>
                <a:sym typeface="Calibri"/>
              </a:rPr>
              <a:t>overall experience of sport</a:t>
            </a:r>
            <a:r>
              <a:rPr lang="en-US" sz="1200" b="0" i="0" u="none" strike="noStrike" cap="none" dirty="0">
                <a:solidFill>
                  <a:schemeClr val="dk1"/>
                </a:solidFill>
                <a:effectLst/>
                <a:latin typeface="Calibri"/>
                <a:ea typeface="Calibri"/>
                <a:cs typeface="Calibri"/>
                <a:sym typeface="Calibri"/>
              </a:rPr>
              <a:t> as either ‘good (42%) or ‘very good’ (43%). </a:t>
            </a:r>
          </a:p>
          <a:p>
            <a:pPr marL="0" marR="0" lvl="0" indent="4572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chemeClr val="bg1"/>
                </a:solidFill>
                <a:latin typeface="Arial" panose="020B0604020202020204" pitchFamily="34" charset="0"/>
                <a:ea typeface="Times New Roman" panose="02020603050405020304" pitchFamily="18" charset="0"/>
                <a:cs typeface="Times New Roman" panose="02020603050405020304" pitchFamily="18" charset="0"/>
              </a:rPr>
              <a:t>Adults who played sport in their youth are overwhelmingly positive about their overall experience of sport.</a:t>
            </a:r>
            <a:endParaRPr lang="en-GB"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indent="457200"/>
            <a:r>
              <a:rPr lang="en-US" sz="1200" b="0" i="0" u="none" strike="noStrike" cap="none" dirty="0">
                <a:solidFill>
                  <a:schemeClr val="dk1"/>
                </a:solidFill>
                <a:effectLst/>
                <a:latin typeface="Calibri"/>
                <a:ea typeface="Calibri"/>
                <a:cs typeface="Calibri"/>
                <a:sym typeface="Calibri"/>
              </a:rPr>
              <a:t>Less than 5% stated their overall experience of sport was either ‘poor’ (3%) or ‘very poor’ (0.6%). </a:t>
            </a:r>
          </a:p>
          <a:p>
            <a:pPr marL="0" indent="457200"/>
            <a:r>
              <a:rPr lang="en-US" sz="1200" b="0" i="0" u="none" strike="noStrike" cap="none" dirty="0">
                <a:solidFill>
                  <a:schemeClr val="dk1"/>
                </a:solidFill>
                <a:effectLst/>
                <a:latin typeface="Calibri"/>
                <a:ea typeface="Calibri"/>
                <a:cs typeface="Calibri"/>
                <a:sym typeface="Calibri"/>
              </a:rPr>
              <a:t>This is a very positive outcome for the sport sector … but it may also suggest that interpersonal violence is, to some degree, normalized within sport.</a:t>
            </a:r>
            <a:endParaRPr lang="en-GB" sz="1200" b="0" i="0" u="none" strike="noStrike" cap="none" dirty="0">
              <a:solidFill>
                <a:schemeClr val="dk1"/>
              </a:solidFill>
              <a:effectLst/>
              <a:latin typeface="Calibri"/>
              <a:ea typeface="Calibri"/>
              <a:cs typeface="Calibri"/>
              <a:sym typeface="Calibri"/>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28</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441472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0" i="0" u="none" strike="noStrike" kern="0" cap="none" spc="0" normalizeH="0" baseline="0" noProof="0" dirty="0">
                <a:ln>
                  <a:noFill/>
                </a:ln>
                <a:solidFill>
                  <a:prstClr val="white"/>
                </a:solidFill>
                <a:effectLst/>
                <a:uLnTx/>
                <a:uFillTx/>
                <a:latin typeface="Arial"/>
                <a:cs typeface="Arial"/>
                <a:sym typeface="Arial"/>
              </a:rPr>
              <a:t>The graph shows experiences ‘inside sport’ in the dark shaded top bar, compared to outside sport, in all categories.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1" i="0" u="none" strike="noStrike" kern="0" cap="none" spc="0" normalizeH="0" baseline="0" noProof="0" dirty="0">
                <a:ln>
                  <a:noFill/>
                </a:ln>
                <a:solidFill>
                  <a:prstClr val="white"/>
                </a:solidFill>
                <a:effectLst/>
                <a:uLnTx/>
                <a:uFillTx/>
                <a:latin typeface="Arial"/>
                <a:cs typeface="Arial"/>
                <a:sym typeface="Arial"/>
              </a:rPr>
              <a:t>So the prevalence of specific categories of interpersonal violence against children inside sport varies.</a:t>
            </a:r>
            <a:endParaRPr kumimoji="0" lang="en-GB" sz="1200" b="0" i="0" u="none" strike="noStrike" kern="0" cap="none" spc="0" normalizeH="0" baseline="0" noProof="0" dirty="0">
              <a:ln>
                <a:noFill/>
              </a:ln>
              <a:solidFill>
                <a:prstClr val="white"/>
              </a:solidFill>
              <a:effectLst/>
              <a:uLnTx/>
              <a:uFillTx/>
              <a:latin typeface="Arial"/>
              <a:cs typeface="Arial"/>
              <a:sym typeface="Arial"/>
            </a:endParaRPr>
          </a:p>
          <a:p>
            <a:r>
              <a:rPr lang="en-GB" sz="1200" b="0" i="0" u="none" strike="noStrike" cap="none" dirty="0">
                <a:solidFill>
                  <a:schemeClr val="dk1"/>
                </a:solidFill>
                <a:effectLst/>
                <a:latin typeface="Calibri"/>
                <a:ea typeface="Calibri"/>
                <a:cs typeface="Calibri"/>
                <a:sym typeface="Calibri"/>
              </a:rPr>
              <a:t>The most common experience was </a:t>
            </a:r>
            <a:r>
              <a:rPr lang="en-GB" sz="1200" b="0" i="1" u="none" strike="noStrike" cap="none" dirty="0">
                <a:solidFill>
                  <a:schemeClr val="dk1"/>
                </a:solidFill>
                <a:effectLst/>
                <a:latin typeface="Calibri"/>
                <a:ea typeface="Calibri"/>
                <a:cs typeface="Calibri"/>
                <a:sym typeface="Calibri"/>
              </a:rPr>
              <a:t>psychological violence</a:t>
            </a:r>
            <a:r>
              <a:rPr lang="en-GB" sz="1200" b="0" i="0" u="none" strike="noStrike" cap="none" dirty="0">
                <a:solidFill>
                  <a:schemeClr val="dk1"/>
                </a:solidFill>
                <a:effectLst/>
                <a:latin typeface="Calibri"/>
                <a:ea typeface="Calibri"/>
                <a:cs typeface="Calibri"/>
                <a:sym typeface="Calibri"/>
              </a:rPr>
              <a:t> (65%); </a:t>
            </a:r>
          </a:p>
          <a:p>
            <a:r>
              <a:rPr lang="en-GB" sz="1200" b="0" i="0" u="none" strike="noStrike" cap="none" dirty="0">
                <a:solidFill>
                  <a:schemeClr val="dk1"/>
                </a:solidFill>
                <a:effectLst/>
                <a:latin typeface="Calibri"/>
                <a:ea typeface="Calibri"/>
                <a:cs typeface="Calibri"/>
                <a:sym typeface="Calibri"/>
              </a:rPr>
              <a:t>followed by </a:t>
            </a:r>
            <a:r>
              <a:rPr lang="en-GB" sz="1200" b="0" i="1" u="none" strike="noStrike" cap="none" dirty="0">
                <a:solidFill>
                  <a:schemeClr val="dk1"/>
                </a:solidFill>
                <a:effectLst/>
                <a:latin typeface="Calibri"/>
                <a:ea typeface="Calibri"/>
                <a:cs typeface="Calibri"/>
                <a:sym typeface="Calibri"/>
              </a:rPr>
              <a:t>physical violence</a:t>
            </a:r>
            <a:r>
              <a:rPr lang="en-GB" sz="1200" b="0" i="0" u="none" strike="noStrike" cap="none" dirty="0">
                <a:solidFill>
                  <a:schemeClr val="dk1"/>
                </a:solidFill>
                <a:effectLst/>
                <a:latin typeface="Calibri"/>
                <a:ea typeface="Calibri"/>
                <a:cs typeface="Calibri"/>
                <a:sym typeface="Calibri"/>
              </a:rPr>
              <a:t> (44%); </a:t>
            </a:r>
          </a:p>
          <a:p>
            <a:r>
              <a:rPr lang="en-GB" sz="1200" b="0" i="1" u="none" strike="noStrike" cap="none" dirty="0">
                <a:solidFill>
                  <a:schemeClr val="dk1"/>
                </a:solidFill>
                <a:effectLst/>
                <a:latin typeface="Calibri"/>
                <a:ea typeface="Calibri"/>
                <a:cs typeface="Calibri"/>
                <a:sym typeface="Calibri"/>
              </a:rPr>
              <a:t>neglect</a:t>
            </a:r>
            <a:r>
              <a:rPr lang="en-GB" sz="1200" b="0" i="0" u="none" strike="noStrike" cap="none" dirty="0">
                <a:solidFill>
                  <a:schemeClr val="dk1"/>
                </a:solidFill>
                <a:effectLst/>
                <a:latin typeface="Calibri"/>
                <a:ea typeface="Calibri"/>
                <a:cs typeface="Calibri"/>
                <a:sym typeface="Calibri"/>
              </a:rPr>
              <a:t> (37%); </a:t>
            </a:r>
          </a:p>
          <a:p>
            <a:r>
              <a:rPr lang="en-GB" sz="1200" b="0" i="0" u="none" strike="noStrike" cap="none" dirty="0">
                <a:solidFill>
                  <a:schemeClr val="dk1"/>
                </a:solidFill>
                <a:effectLst/>
                <a:latin typeface="Calibri"/>
                <a:ea typeface="Calibri"/>
                <a:cs typeface="Calibri"/>
                <a:sym typeface="Calibri"/>
              </a:rPr>
              <a:t>and </a:t>
            </a:r>
            <a:r>
              <a:rPr lang="en-GB" sz="1200" b="0" i="1" u="none" strike="noStrike" cap="none" dirty="0">
                <a:solidFill>
                  <a:schemeClr val="dk1"/>
                </a:solidFill>
                <a:effectLst/>
                <a:latin typeface="Calibri"/>
                <a:ea typeface="Calibri"/>
                <a:cs typeface="Calibri"/>
                <a:sym typeface="Calibri"/>
              </a:rPr>
              <a:t>non-contact sexual violence</a:t>
            </a:r>
            <a:r>
              <a:rPr lang="en-GB" sz="1200" b="0" i="0" u="none" strike="noStrike" cap="none" dirty="0">
                <a:solidFill>
                  <a:schemeClr val="dk1"/>
                </a:solidFill>
                <a:effectLst/>
                <a:latin typeface="Calibri"/>
                <a:ea typeface="Calibri"/>
                <a:cs typeface="Calibri"/>
                <a:sym typeface="Calibri"/>
              </a:rPr>
              <a:t> (35%); </a:t>
            </a:r>
          </a:p>
          <a:p>
            <a:r>
              <a:rPr lang="en-GB" sz="1200" b="0" i="0" u="none" strike="noStrike" cap="none" dirty="0">
                <a:solidFill>
                  <a:schemeClr val="dk1"/>
                </a:solidFill>
                <a:effectLst/>
                <a:latin typeface="Calibri"/>
                <a:ea typeface="Calibri"/>
                <a:cs typeface="Calibri"/>
                <a:sym typeface="Calibri"/>
              </a:rPr>
              <a:t>the least common experience inside sport was </a:t>
            </a:r>
            <a:r>
              <a:rPr lang="en-GB" sz="1200" b="0" i="1" u="none" strike="noStrike" cap="none" dirty="0">
                <a:solidFill>
                  <a:schemeClr val="dk1"/>
                </a:solidFill>
                <a:effectLst/>
                <a:latin typeface="Calibri"/>
                <a:ea typeface="Calibri"/>
                <a:cs typeface="Calibri"/>
                <a:sym typeface="Calibri"/>
              </a:rPr>
              <a:t>contact sexual violence</a:t>
            </a:r>
            <a:r>
              <a:rPr lang="en-GB" sz="1200" b="0" i="0" u="none" strike="noStrike" cap="none" dirty="0">
                <a:solidFill>
                  <a:schemeClr val="dk1"/>
                </a:solidFill>
                <a:effectLst/>
                <a:latin typeface="Calibri"/>
                <a:ea typeface="Calibri"/>
                <a:cs typeface="Calibri"/>
                <a:sym typeface="Calibri"/>
              </a:rPr>
              <a:t> (20%).  </a:t>
            </a:r>
          </a:p>
          <a:p>
            <a:r>
              <a:rPr lang="en-GB" dirty="0"/>
              <a:t>The pattern differs outside sport, where sexual violence has a significantly higher prevalence.</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29</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549917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The CASES-Project is built on a collaborative partnership of universities, research institutes and sport organisations. The project was led by Edge Hill University in partnership with the University of Wuppertal (Germany, co-lead).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cs typeface="Calibri"/>
                <a:sym typeface="Calibri"/>
              </a:rPr>
              <a:t>The project is funded by the European Union (Erasmus+ programme for sport). We are very grateful to the European Commission and Erasmus+ for supporting this project - this is just one of a number of projects that they have funded in recent years. Sport England also contributed significant funding to the project.</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89544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cap="none" dirty="0">
                <a:solidFill>
                  <a:schemeClr val="dk1"/>
                </a:solidFill>
                <a:effectLst/>
                <a:latin typeface="Calibri"/>
                <a:ea typeface="Calibri"/>
                <a:cs typeface="Calibri"/>
                <a:sym typeface="Calibri"/>
              </a:rPr>
              <a:t>Looking at the data in relation </a:t>
            </a:r>
            <a:r>
              <a:rPr lang="en-GB" sz="1200" b="1" i="0" u="none" strike="noStrike" cap="none" dirty="0">
                <a:solidFill>
                  <a:schemeClr val="dk1"/>
                </a:solidFill>
                <a:effectLst/>
                <a:latin typeface="Calibri"/>
                <a:ea typeface="Calibri"/>
                <a:cs typeface="Calibri"/>
                <a:sym typeface="Calibri"/>
              </a:rPr>
              <a:t>gender</a:t>
            </a:r>
            <a:r>
              <a:rPr lang="en-GB" sz="1200" b="0" i="0" u="none" strike="noStrike" cap="none" dirty="0">
                <a:solidFill>
                  <a:schemeClr val="dk1"/>
                </a:solidFill>
                <a:effectLst/>
                <a:latin typeface="Calibri"/>
                <a:ea typeface="Calibri"/>
                <a:cs typeface="Calibri"/>
                <a:sym typeface="Calibri"/>
              </a:rPr>
              <a:t>:</a:t>
            </a:r>
          </a:p>
          <a:p>
            <a:r>
              <a:rPr lang="en-GB" sz="1200" b="0" i="1" u="none" strike="noStrike" cap="none" dirty="0">
                <a:solidFill>
                  <a:schemeClr val="dk1"/>
                </a:solidFill>
                <a:effectLst/>
                <a:latin typeface="Calibri"/>
                <a:ea typeface="Calibri"/>
                <a:cs typeface="Calibri"/>
                <a:sym typeface="Calibri"/>
              </a:rPr>
              <a:t>Outside sport</a:t>
            </a:r>
            <a:r>
              <a:rPr lang="en-GB" sz="1200" b="0" i="0" u="none" strike="noStrike" cap="none" dirty="0">
                <a:solidFill>
                  <a:schemeClr val="dk1"/>
                </a:solidFill>
                <a:effectLst/>
                <a:latin typeface="Calibri"/>
                <a:ea typeface="Calibri"/>
                <a:cs typeface="Calibri"/>
                <a:sym typeface="Calibri"/>
              </a:rPr>
              <a:t>, experiences of violence against children were reported significantly more often by women. </a:t>
            </a:r>
          </a:p>
          <a:p>
            <a:r>
              <a:rPr lang="en-GB" sz="1200" b="0" i="0" u="none" strike="noStrike" cap="none" dirty="0">
                <a:solidFill>
                  <a:schemeClr val="dk1"/>
                </a:solidFill>
                <a:effectLst/>
                <a:latin typeface="Calibri"/>
                <a:ea typeface="Calibri"/>
                <a:cs typeface="Calibri"/>
                <a:sym typeface="Calibri"/>
              </a:rPr>
              <a:t>However, </a:t>
            </a:r>
            <a:r>
              <a:rPr lang="en-GB" sz="1200" b="0" i="1" u="none" strike="noStrike" cap="none" dirty="0">
                <a:solidFill>
                  <a:schemeClr val="dk1"/>
                </a:solidFill>
                <a:effectLst/>
                <a:latin typeface="Calibri"/>
                <a:ea typeface="Calibri"/>
                <a:cs typeface="Calibri"/>
                <a:sym typeface="Calibri"/>
              </a:rPr>
              <a:t>inside sport</a:t>
            </a:r>
            <a:r>
              <a:rPr lang="en-GB" sz="1200" b="0" i="0" u="none" strike="noStrike" cap="none" dirty="0">
                <a:solidFill>
                  <a:schemeClr val="dk1"/>
                </a:solidFill>
                <a:effectLst/>
                <a:latin typeface="Calibri"/>
                <a:ea typeface="Calibri"/>
                <a:cs typeface="Calibri"/>
                <a:sym typeface="Calibri"/>
              </a:rPr>
              <a:t>, experiences were reported </a:t>
            </a:r>
            <a:r>
              <a:rPr lang="en-GB" sz="1200" b="0" i="1" u="none" strike="noStrike" cap="none" dirty="0">
                <a:solidFill>
                  <a:schemeClr val="dk1"/>
                </a:solidFill>
                <a:effectLst/>
                <a:latin typeface="Calibri"/>
                <a:ea typeface="Calibri"/>
                <a:cs typeface="Calibri"/>
                <a:sym typeface="Calibri"/>
              </a:rPr>
              <a:t>significantly</a:t>
            </a:r>
            <a:r>
              <a:rPr lang="en-GB" sz="1200" b="0" i="0" u="none" strike="noStrike" cap="none" dirty="0">
                <a:solidFill>
                  <a:schemeClr val="dk1"/>
                </a:solidFill>
                <a:effectLst/>
                <a:latin typeface="Calibri"/>
                <a:ea typeface="Calibri"/>
                <a:cs typeface="Calibri"/>
                <a:sym typeface="Calibri"/>
              </a:rPr>
              <a:t> more often by men. </a:t>
            </a:r>
          </a:p>
          <a:p>
            <a:r>
              <a:rPr lang="en-GB" sz="1200" b="0" i="1" u="none" strike="noStrike" cap="none" dirty="0">
                <a:solidFill>
                  <a:schemeClr val="dk1"/>
                </a:solidFill>
                <a:effectLst/>
                <a:latin typeface="Calibri"/>
                <a:ea typeface="Calibri"/>
                <a:cs typeface="Calibri"/>
                <a:sym typeface="Calibri"/>
              </a:rPr>
              <a:t>Inside sport, </a:t>
            </a:r>
            <a:r>
              <a:rPr lang="en-GB" sz="1200" b="0" i="0" u="none" strike="noStrike" cap="none" dirty="0">
                <a:solidFill>
                  <a:schemeClr val="dk1"/>
                </a:solidFill>
                <a:effectLst/>
                <a:latin typeface="Calibri"/>
                <a:ea typeface="Calibri"/>
                <a:cs typeface="Calibri"/>
                <a:sym typeface="Calibri"/>
              </a:rPr>
              <a:t>79% of male respondents and 71% of female respondents reported at least one experience of any type of interpersonal violence.</a:t>
            </a:r>
            <a:r>
              <a:rPr lang="en-GB" sz="1200" b="0" i="0" u="none" strike="noStrike" cap="none" baseline="30000" dirty="0">
                <a:solidFill>
                  <a:schemeClr val="dk1"/>
                </a:solidFill>
                <a:effectLst/>
                <a:latin typeface="Calibri"/>
                <a:ea typeface="Calibri"/>
                <a:cs typeface="Calibri"/>
                <a:sym typeface="Calibri"/>
              </a:rPr>
              <a:t> </a:t>
            </a:r>
            <a:r>
              <a:rPr lang="en-GB" sz="1200" b="0" i="0" u="none" strike="noStrike" cap="none" dirty="0">
                <a:solidFill>
                  <a:schemeClr val="dk1"/>
                </a:solidFill>
                <a:effectLst/>
                <a:latin typeface="Calibri"/>
                <a:ea typeface="Calibri"/>
                <a:cs typeface="Calibri"/>
                <a:sym typeface="Calibri"/>
              </a:rPr>
              <a:t> </a:t>
            </a:r>
          </a:p>
          <a:p>
            <a:pPr lvl="1"/>
            <a:r>
              <a:rPr lang="en-GB" sz="1200" b="0" i="0" u="none" strike="noStrike" cap="none" dirty="0">
                <a:solidFill>
                  <a:schemeClr val="dk1"/>
                </a:solidFill>
                <a:effectLst/>
                <a:latin typeface="Calibri"/>
                <a:ea typeface="Calibri"/>
                <a:cs typeface="Calibri"/>
                <a:sym typeface="Calibri"/>
              </a:rPr>
              <a:t>(The range for girls varies from 65% in Belgium Flanders (lowest) to 75% in Brussels-Wallonia (highest). </a:t>
            </a:r>
          </a:p>
          <a:p>
            <a:pPr lvl="1"/>
            <a:r>
              <a:rPr lang="en-GB" sz="1200" b="0" i="0" u="none" strike="noStrike" cap="none" dirty="0">
                <a:solidFill>
                  <a:schemeClr val="dk1"/>
                </a:solidFill>
                <a:effectLst/>
                <a:latin typeface="Calibri"/>
                <a:ea typeface="Calibri"/>
                <a:cs typeface="Calibri"/>
                <a:sym typeface="Calibri"/>
              </a:rPr>
              <a:t>The range for boys varies from 72% in Austria (lowest) to 84% in Brussels-Wallonia (highest).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GB" sz="1200" b="1" i="0" u="none" strike="noStrike" kern="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Times New Roman" panose="02020603050405020304" pitchFamily="18" charset="0"/>
                <a:sym typeface="Arial"/>
              </a:rPr>
              <a:t>The prevalence of interpersonal violence against children </a:t>
            </a:r>
            <a:r>
              <a:rPr kumimoji="0" lang="en-GB" sz="1200" b="1" i="1" u="none" strike="noStrike" kern="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Times New Roman" panose="02020603050405020304" pitchFamily="18" charset="0"/>
                <a:sym typeface="Arial"/>
              </a:rPr>
              <a:t>inside sport</a:t>
            </a:r>
            <a:r>
              <a:rPr kumimoji="0" lang="en-GB" sz="1200" b="1" i="0" u="none" strike="noStrike" kern="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Times New Roman" panose="02020603050405020304" pitchFamily="18" charset="0"/>
                <a:sym typeface="Arial"/>
              </a:rPr>
              <a:t> is higher for boys than girls in all countries.</a:t>
            </a:r>
            <a:endParaRPr kumimoji="0" lang="en-GB" sz="1100" b="0" i="0" u="none" strike="noStrike" kern="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Arial"/>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30</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8410120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Staying with gender, this graph shows each category of violence.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The dark shaded lower bar shows the data for males, and the striped bar shows the data for females.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The differences per category, </a:t>
            </a:r>
            <a:r>
              <a:rPr lang="en-GB" sz="1200" b="0" i="0" u="none" strike="noStrike" cap="none" dirty="0" err="1">
                <a:solidFill>
                  <a:schemeClr val="dk1"/>
                </a:solidFill>
                <a:effectLst/>
                <a:latin typeface="Calibri"/>
                <a:ea typeface="Calibri"/>
                <a:cs typeface="Calibri"/>
                <a:sym typeface="Calibri"/>
              </a:rPr>
              <a:t>jnside</a:t>
            </a:r>
            <a:r>
              <a:rPr lang="en-GB" sz="1200" b="0" i="0" u="none" strike="noStrike" cap="none" dirty="0">
                <a:solidFill>
                  <a:schemeClr val="dk1"/>
                </a:solidFill>
                <a:effectLst/>
                <a:latin typeface="Calibri"/>
                <a:ea typeface="Calibri"/>
                <a:cs typeface="Calibri"/>
                <a:sym typeface="Calibri"/>
              </a:rPr>
              <a:t> sport, are:</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68% of men &amp; 61% of women reported at least one experience of </a:t>
            </a:r>
            <a:r>
              <a:rPr lang="en-GB" sz="1200" b="0" i="1" u="none" strike="noStrike" cap="none" dirty="0">
                <a:solidFill>
                  <a:schemeClr val="dk1"/>
                </a:solidFill>
                <a:effectLst/>
                <a:latin typeface="Calibri"/>
                <a:ea typeface="Calibri"/>
                <a:cs typeface="Calibri"/>
                <a:sym typeface="Calibri"/>
              </a:rPr>
              <a:t>psychological</a:t>
            </a:r>
            <a:r>
              <a:rPr lang="en-GB" sz="1200" b="0" i="0" u="none" strike="noStrike" cap="none" dirty="0">
                <a:solidFill>
                  <a:schemeClr val="dk1"/>
                </a:solidFill>
                <a:effectLst/>
                <a:latin typeface="Calibri"/>
                <a:ea typeface="Calibri"/>
                <a:cs typeface="Calibri"/>
                <a:sym typeface="Calibri"/>
              </a:rPr>
              <a:t> violence before age 18. </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52% of men &amp; 36% of women reported at least one experience of </a:t>
            </a:r>
            <a:r>
              <a:rPr lang="en-GB" sz="1200" b="0" i="1" u="none" strike="noStrike" cap="none" dirty="0">
                <a:solidFill>
                  <a:schemeClr val="dk1"/>
                </a:solidFill>
                <a:effectLst/>
                <a:latin typeface="Calibri"/>
                <a:ea typeface="Calibri"/>
                <a:cs typeface="Calibri"/>
                <a:sym typeface="Calibri"/>
              </a:rPr>
              <a:t>physical</a:t>
            </a:r>
            <a:r>
              <a:rPr lang="en-GB" sz="1200" b="0" i="0" u="none" strike="noStrike" cap="none" dirty="0">
                <a:solidFill>
                  <a:schemeClr val="dk1"/>
                </a:solidFill>
                <a:effectLst/>
                <a:latin typeface="Calibri"/>
                <a:ea typeface="Calibri"/>
                <a:cs typeface="Calibri"/>
                <a:sym typeface="Calibri"/>
              </a:rPr>
              <a:t> violence</a:t>
            </a:r>
            <a:endParaRPr lang="en-GB" sz="1200" b="0" i="0" u="none" strike="noStrike" cap="none" dirty="0">
              <a:solidFill>
                <a:schemeClr val="dk1"/>
              </a:solidFill>
              <a:effectLst/>
              <a:latin typeface="Calibri"/>
              <a:cs typeface="Calibri"/>
              <a:sym typeface="Calibri"/>
            </a:endParaRP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44% of men &amp; 30% of women reported at least one experience of </a:t>
            </a:r>
            <a:r>
              <a:rPr lang="en-GB" sz="1200" b="0" i="1" u="none" strike="noStrike" cap="none" dirty="0">
                <a:solidFill>
                  <a:schemeClr val="dk1"/>
                </a:solidFill>
                <a:effectLst/>
                <a:latin typeface="Calibri"/>
                <a:ea typeface="Calibri"/>
                <a:cs typeface="Calibri"/>
                <a:sym typeface="Calibri"/>
              </a:rPr>
              <a:t>neglect</a:t>
            </a:r>
            <a:r>
              <a:rPr lang="en-GB" sz="1200" b="0" i="0" u="none" strike="noStrike" cap="none" dirty="0">
                <a:solidFill>
                  <a:schemeClr val="dk1"/>
                </a:solidFill>
                <a:effectLst/>
                <a:latin typeface="Calibri"/>
                <a:ea typeface="Calibri"/>
                <a:cs typeface="Calibri"/>
                <a:sym typeface="Calibri"/>
              </a:rPr>
              <a:t> </a:t>
            </a:r>
          </a:p>
          <a:p>
            <a:pPr marL="914400" marR="0" lvl="1"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38% of men &amp; 32% of women reported at least one experience of </a:t>
            </a:r>
            <a:r>
              <a:rPr lang="en-GB" sz="1200" b="0" i="1" u="none" strike="noStrike" cap="none" dirty="0">
                <a:solidFill>
                  <a:schemeClr val="dk1"/>
                </a:solidFill>
                <a:effectLst/>
                <a:latin typeface="Calibri"/>
                <a:ea typeface="Calibri"/>
                <a:cs typeface="Calibri"/>
                <a:sym typeface="Calibri"/>
              </a:rPr>
              <a:t>NCSV</a:t>
            </a:r>
          </a:p>
          <a:p>
            <a:pPr lvl="1"/>
            <a:r>
              <a:rPr lang="en-GB" sz="1200" b="0" i="0" u="none" strike="noStrike" cap="none" dirty="0">
                <a:solidFill>
                  <a:schemeClr val="dk1"/>
                </a:solidFill>
                <a:effectLst/>
                <a:latin typeface="Calibri"/>
                <a:ea typeface="Calibri"/>
                <a:cs typeface="Calibri"/>
                <a:sym typeface="Calibri"/>
              </a:rPr>
              <a:t>26% of men &amp; 14% of women reported at least one experience of </a:t>
            </a:r>
            <a:r>
              <a:rPr lang="en-GB" sz="1200" b="0" i="1" u="none" strike="noStrike" cap="none" dirty="0">
                <a:solidFill>
                  <a:schemeClr val="dk1"/>
                </a:solidFill>
                <a:effectLst/>
                <a:latin typeface="Calibri"/>
                <a:ea typeface="Calibri"/>
                <a:cs typeface="Calibri"/>
                <a:sym typeface="Calibri"/>
              </a:rPr>
              <a:t>CSV</a:t>
            </a:r>
            <a:r>
              <a:rPr lang="en-GB" sz="1200" b="0" i="0" u="none" strike="noStrike" cap="none" dirty="0">
                <a:solidFill>
                  <a:schemeClr val="dk1"/>
                </a:solidFill>
                <a:effectLst/>
                <a:latin typeface="Calibri"/>
                <a:ea typeface="Calibri"/>
                <a:cs typeface="Calibri"/>
                <a:sym typeface="Calibri"/>
              </a:rPr>
              <a:t> before age 18.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So in all categories, men report more experiences in sport than women. However, I would emphasise that the rates for both are high and that whilst the difference is interesting, especially given the direction of public discourse in this area, our focus is on children as a whole and this is more important than any apparent differences between genders. </a:t>
            </a: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31</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759896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1" dirty="0">
                <a:solidFill>
                  <a:schemeClr val="bg1"/>
                </a:solidFill>
              </a:rPr>
              <a:t>The prevalence of interpersonal violence against children is lowest for respondents whose highest level of participation was ‘recreational sport’ and highest for those who competed in international sport. </a:t>
            </a:r>
            <a:endParaRPr lang="en-GB" sz="1200" dirty="0">
              <a:solidFill>
                <a:schemeClr val="bg1"/>
              </a:solidFill>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Overall, the prevalence is 68% at the recreational level and 84% at the international level.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Calibri"/>
                <a:ea typeface="Calibri"/>
                <a:cs typeface="Calibri"/>
                <a:sym typeface="Calibri"/>
              </a:rPr>
              <a:t>The jump from recreational sport to local competitive sport, in particular, seems to increase the risk of experiencing violence.</a:t>
            </a: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32</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699127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GB" sz="1200" b="0" i="0" u="none" strike="noStrike" cap="none" dirty="0">
                <a:solidFill>
                  <a:schemeClr val="dk1"/>
                </a:solidFill>
                <a:effectLst/>
                <a:latin typeface="Calibri"/>
                <a:ea typeface="Calibri"/>
                <a:cs typeface="Calibri"/>
                <a:sym typeface="Calibri"/>
              </a:rPr>
              <a:t>Separating violence (or abuse) into specific forms allows more detailed insight into IVAC. </a:t>
            </a:r>
          </a:p>
          <a:p>
            <a:pPr marL="0" lvl="0" indent="0" algn="l" rtl="0">
              <a:lnSpc>
                <a:spcPct val="100000"/>
              </a:lnSpc>
              <a:spcBef>
                <a:spcPts val="0"/>
              </a:spcBef>
              <a:spcAft>
                <a:spcPts val="0"/>
              </a:spcAft>
              <a:buClr>
                <a:schemeClr val="dk1"/>
              </a:buClr>
              <a:buSzPts val="1400"/>
              <a:buFont typeface="Arial"/>
              <a:buNone/>
            </a:pPr>
            <a:r>
              <a:rPr lang="en-GB" sz="1200" b="0" i="0" u="none" strike="noStrike" cap="none" dirty="0">
                <a:solidFill>
                  <a:schemeClr val="dk1"/>
                </a:solidFill>
                <a:effectLst/>
                <a:latin typeface="Calibri"/>
                <a:ea typeface="Calibri"/>
                <a:cs typeface="Calibri"/>
                <a:sym typeface="Calibri"/>
              </a:rPr>
              <a:t>However, it is important to note that one individual can experience multiple forms of violence. </a:t>
            </a:r>
          </a:p>
          <a:p>
            <a:pPr marL="0" lvl="0" indent="0" algn="l" rtl="0">
              <a:lnSpc>
                <a:spcPct val="100000"/>
              </a:lnSpc>
              <a:spcBef>
                <a:spcPts val="0"/>
              </a:spcBef>
              <a:spcAft>
                <a:spcPts val="0"/>
              </a:spcAft>
              <a:buClr>
                <a:schemeClr val="dk1"/>
              </a:buClr>
              <a:buSzPts val="1400"/>
              <a:buFont typeface="Arial"/>
              <a:buNone/>
            </a:pPr>
            <a:r>
              <a:rPr lang="en-GB" sz="1200" b="0" i="0" u="none" strike="noStrike" cap="none" dirty="0">
                <a:solidFill>
                  <a:schemeClr val="dk1"/>
                </a:solidFill>
                <a:effectLst/>
                <a:latin typeface="Calibri"/>
                <a:ea typeface="Calibri"/>
                <a:cs typeface="Calibri"/>
                <a:sym typeface="Calibri"/>
              </a:rPr>
              <a:t>Therefore, whilst it is analytically useful, this separation can also be artificial. </a:t>
            </a:r>
          </a:p>
          <a:p>
            <a:pPr marL="0" lvl="0" indent="0" algn="l" rtl="0">
              <a:lnSpc>
                <a:spcPct val="100000"/>
              </a:lnSpc>
              <a:spcBef>
                <a:spcPts val="0"/>
              </a:spcBef>
              <a:spcAft>
                <a:spcPts val="0"/>
              </a:spcAft>
              <a:buClr>
                <a:schemeClr val="dk1"/>
              </a:buClr>
              <a:buSzPts val="1400"/>
              <a:buFont typeface="Arial"/>
              <a:buNone/>
            </a:pPr>
            <a:r>
              <a:rPr lang="en-GB" sz="1200" b="0" i="0" u="none" strike="noStrike" cap="none" dirty="0">
                <a:solidFill>
                  <a:schemeClr val="dk1"/>
                </a:solidFill>
                <a:effectLst/>
                <a:latin typeface="Calibri"/>
                <a:ea typeface="Calibri"/>
                <a:cs typeface="Calibri"/>
                <a:sym typeface="Calibri"/>
              </a:rPr>
              <a:t>We will explore the issue of ‘overlap’ in future publications, but this diagram illustrates the point well – as you can see, 18% of respondents experienced all forms of IVAC.</a:t>
            </a:r>
          </a:p>
          <a:p>
            <a:pPr marL="0" lvl="0" indent="0" algn="l" rtl="0">
              <a:lnSpc>
                <a:spcPct val="100000"/>
              </a:lnSpc>
              <a:spcBef>
                <a:spcPts val="0"/>
              </a:spcBef>
              <a:spcAft>
                <a:spcPts val="0"/>
              </a:spcAft>
              <a:buClr>
                <a:schemeClr val="dk1"/>
              </a:buClr>
              <a:buSzPts val="1400"/>
              <a:buFont typeface="Arial"/>
              <a:buNone/>
            </a:pPr>
            <a:endParaRPr lang="en-GB" sz="1200" b="0" i="0" u="none" strike="noStrike" cap="none" noProof="0" dirty="0">
              <a:solidFill>
                <a:schemeClr val="dk1"/>
              </a:solidFill>
              <a:effectLst/>
              <a:latin typeface="Calibri"/>
              <a:ea typeface="Arial"/>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GB" sz="1100" b="1" noProof="0" dirty="0">
                <a:latin typeface="Arial"/>
                <a:ea typeface="Arial"/>
                <a:cs typeface="Arial"/>
                <a:sym typeface="Arial"/>
              </a:rPr>
              <a:t>Explanation: </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19.8% of the participants experienced only Psychological violence, 2% only neglect, 0.8% only contact sexual violence (CSV), 2% only non-contact sexual violence (NCSV), and 5.2% only physical violence.</a:t>
            </a:r>
          </a:p>
          <a:p>
            <a:pPr marL="0" lvl="0" indent="0" algn="l" rtl="0">
              <a:lnSpc>
                <a:spcPct val="100000"/>
              </a:lnSpc>
              <a:spcBef>
                <a:spcPts val="0"/>
              </a:spcBef>
              <a:spcAft>
                <a:spcPts val="0"/>
              </a:spcAft>
              <a:buClr>
                <a:schemeClr val="dk1"/>
              </a:buClr>
              <a:buSzPts val="1400"/>
              <a:buFont typeface="Arial"/>
              <a:buNone/>
            </a:pPr>
            <a:endParaRPr lang="en-GB" sz="1100" noProof="0"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9.4% of the participants experienced psychological and physical violence.</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8.8% of the participants experienced neglect, psychological, physical, and NCSV.</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7.4% of the participants experienced neglect, psychological and physical violence. </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5% of the participants experienced psychological violence and NCSV.</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4.9% of the participants experienced neglect and psychological violence.</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3.8% of the participants experienced psychological, physical and NCSV</a:t>
            </a:r>
          </a:p>
          <a:p>
            <a:pPr marL="0" lvl="0" indent="0" algn="l" rtl="0">
              <a:lnSpc>
                <a:spcPct val="100000"/>
              </a:lnSpc>
              <a:spcBef>
                <a:spcPts val="0"/>
              </a:spcBef>
              <a:spcAft>
                <a:spcPts val="0"/>
              </a:spcAft>
              <a:buClr>
                <a:schemeClr val="dk1"/>
              </a:buClr>
              <a:buSzPts val="1400"/>
              <a:buFont typeface="Arial"/>
              <a:buNone/>
            </a:pPr>
            <a:r>
              <a:rPr lang="en-GB" sz="1100" noProof="0" dirty="0">
                <a:latin typeface="Arial"/>
                <a:ea typeface="Arial"/>
                <a:cs typeface="Arial"/>
                <a:sym typeface="Arial"/>
              </a:rPr>
              <a:t>2.9% of the participants experienced neglect, psychological and NCSV</a:t>
            </a:r>
          </a:p>
        </p:txBody>
      </p:sp>
      <p:sp>
        <p:nvSpPr>
          <p:cNvPr id="226" name="Google Shape;226;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810846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dirty="0"/>
              <a:t>After the prevalence rates, the following slides present further characteristics on the experiences in sport. </a:t>
            </a:r>
          </a:p>
        </p:txBody>
      </p:sp>
      <p:sp>
        <p:nvSpPr>
          <p:cNvPr id="186" name="Google Shape;18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27044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720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kern="1200" dirty="0">
                <a:solidFill>
                  <a:schemeClr val="accent1"/>
                </a:solidFill>
              </a:rPr>
              <a:t>For respondents who indicated one or more experiences of interpersonal violence, additional questions were presented. </a:t>
            </a:r>
          </a:p>
          <a:p>
            <a:pPr marL="720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kern="1200" dirty="0">
                <a:solidFill>
                  <a:schemeClr val="accent1"/>
                </a:solidFill>
              </a:rPr>
              <a:t>Where a respondent indicated more than one item within a category of IVAC, they were asked to provide details for the ‘most serious experience’. </a:t>
            </a:r>
          </a:p>
          <a:p>
            <a:pPr marL="720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kern="1200" dirty="0">
                <a:solidFill>
                  <a:schemeClr val="accent1"/>
                </a:solidFill>
              </a:rPr>
              <a:t>To operationalise this, respondents were asked to select ‘the one experience that had the most impact on you, either physically or psychologically’.</a:t>
            </a:r>
          </a:p>
          <a:p>
            <a:pPr marL="720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kern="1200" dirty="0">
                <a:solidFill>
                  <a:schemeClr val="accent1"/>
                </a:solidFill>
              </a:rPr>
              <a:t>The results I am now going to present refer only to experiences </a:t>
            </a:r>
            <a:r>
              <a:rPr lang="en-GB" sz="1200" b="1" u="sng" kern="1200" dirty="0">
                <a:solidFill>
                  <a:schemeClr val="accent1"/>
                </a:solidFill>
              </a:rPr>
              <a:t>in</a:t>
            </a:r>
            <a:r>
              <a:rPr lang="en-GB" sz="1200" kern="1200" dirty="0">
                <a:solidFill>
                  <a:schemeClr val="accent1"/>
                </a:solidFill>
              </a:rPr>
              <a:t> sport.</a:t>
            </a:r>
            <a:endParaRPr lang="nl-BE" sz="1200" kern="1200" dirty="0">
              <a:solidFill>
                <a:schemeClr val="accent1"/>
              </a:solidFill>
            </a:endParaRPr>
          </a:p>
          <a:p>
            <a:endParaRPr lang="en-GB" dirty="0"/>
          </a:p>
        </p:txBody>
      </p:sp>
      <p:sp>
        <p:nvSpPr>
          <p:cNvPr id="4" name="Tijdelijke aanduiding voor dianumm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017195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As far as frequency of the experience is concerned, it is important to understand that the prevalence rates we presented before referred to the proportion of respondents who had indicated at least one experience of violence in sport</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This chart shows that the majority of respondents has more than one violent experience in sport.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The most common answer was 2-5 times, yet for sexual violence it is more than 5 times.</a:t>
            </a:r>
          </a:p>
          <a:p>
            <a:pPr marL="0" lvl="0" indent="0" algn="l" rtl="0">
              <a:lnSpc>
                <a:spcPct val="100000"/>
              </a:lnSpc>
              <a:spcBef>
                <a:spcPts val="0"/>
              </a:spcBef>
              <a:spcAft>
                <a:spcPts val="0"/>
              </a:spcAft>
              <a:buClr>
                <a:schemeClr val="dk1"/>
              </a:buClr>
              <a:buSzPts val="1400"/>
              <a:buFont typeface="Calibri"/>
              <a:buNone/>
            </a:pPr>
            <a:endParaRPr lang="pt-BR"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Neglect (n=2616), Psychological (n=4846), Physical (n=3178), NCSV (n=2254), CSV (n=1180)</a:t>
            </a:r>
            <a:r>
              <a:rPr lang="pt-BR" dirty="0"/>
              <a:t> </a:t>
            </a:r>
            <a:endParaRPr dirty="0"/>
          </a:p>
        </p:txBody>
      </p:sp>
      <p:sp>
        <p:nvSpPr>
          <p:cNvPr id="286" name="Google Shape;286;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The duration of experiences varies from 1 day to over two years.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Around one fifth of the sample indicated one day as duration (see blue column).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The purple column indicates the other extreme, 20% of respondents with experiences of psychological violence experienced this for two years.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One fith of respondents experienced contact sexual violence for 1-6 months.</a:t>
            </a:r>
          </a:p>
          <a:p>
            <a:pPr marL="0" lvl="0" indent="0" algn="l" rtl="0">
              <a:lnSpc>
                <a:spcPct val="100000"/>
              </a:lnSpc>
              <a:spcBef>
                <a:spcPts val="0"/>
              </a:spcBef>
              <a:spcAft>
                <a:spcPts val="0"/>
              </a:spcAft>
              <a:buClr>
                <a:schemeClr val="dk1"/>
              </a:buClr>
              <a:buSzPts val="1400"/>
              <a:buFont typeface="Calibri"/>
              <a:buNone/>
            </a:pPr>
            <a:endParaRPr lang="pt-BR"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Furthermore, females experience interpersonal violence over longer periods than males and the higher the level of participation, the longer the duration</a:t>
            </a:r>
          </a:p>
          <a:p>
            <a:pPr marL="0" lvl="0" indent="0" algn="l" rtl="0">
              <a:lnSpc>
                <a:spcPct val="100000"/>
              </a:lnSpc>
              <a:spcBef>
                <a:spcPts val="0"/>
              </a:spcBef>
              <a:spcAft>
                <a:spcPts val="0"/>
              </a:spcAft>
              <a:buClr>
                <a:schemeClr val="dk1"/>
              </a:buClr>
              <a:buSzPts val="1400"/>
              <a:buFont typeface="Calibri"/>
              <a:buNone/>
            </a:pPr>
            <a:endParaRPr lang="pt-BR"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Neglect (n=2693) , Psychological (n=4718)</a:t>
            </a:r>
            <a:r>
              <a:rPr lang="pt-BR" dirty="0"/>
              <a:t> </a:t>
            </a:r>
            <a:r>
              <a:rPr lang="pt-BR" sz="1200" b="0" i="0" u="none" strike="noStrike" cap="none" dirty="0">
                <a:solidFill>
                  <a:schemeClr val="dk1"/>
                </a:solidFill>
                <a:effectLst/>
                <a:latin typeface="Calibri"/>
                <a:ea typeface="Calibri"/>
                <a:cs typeface="Calibri"/>
                <a:sym typeface="Calibri"/>
              </a:rPr>
              <a:t>Physical (n=3098)</a:t>
            </a:r>
            <a:r>
              <a:rPr lang="pt-BR" dirty="0"/>
              <a:t> </a:t>
            </a:r>
            <a:r>
              <a:rPr lang="pt-BR" sz="1200" b="0" i="0" u="none" strike="noStrike" cap="none" dirty="0">
                <a:solidFill>
                  <a:schemeClr val="dk1"/>
                </a:solidFill>
                <a:effectLst/>
                <a:latin typeface="Calibri"/>
                <a:ea typeface="Calibri"/>
                <a:cs typeface="Calibri"/>
                <a:sym typeface="Calibri"/>
              </a:rPr>
              <a:t>Sexual (non-contact) (n=2266)</a:t>
            </a:r>
            <a:r>
              <a:rPr lang="pt-BR" dirty="0"/>
              <a:t> </a:t>
            </a:r>
            <a:r>
              <a:rPr lang="pt-BR" sz="1200" b="0" i="0" u="none" strike="noStrike" cap="none" dirty="0">
                <a:solidFill>
                  <a:schemeClr val="dk1"/>
                </a:solidFill>
                <a:effectLst/>
                <a:latin typeface="Calibri"/>
                <a:ea typeface="Calibri"/>
                <a:cs typeface="Calibri"/>
                <a:sym typeface="Calibri"/>
              </a:rPr>
              <a:t>Sexual (contact) (n=1321)</a:t>
            </a:r>
            <a:r>
              <a:rPr lang="pt-BR" dirty="0"/>
              <a:t> </a:t>
            </a:r>
            <a:endParaRPr dirty="0"/>
          </a:p>
        </p:txBody>
      </p:sp>
      <p:sp>
        <p:nvSpPr>
          <p:cNvPr id="286" name="Google Shape;286;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394740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As far as the gender of the perpetrator is concerned, in all categories males are reported more often als perpetrators than females.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But as you can see females were also indicated as perpetrators and this is also the case for contact sexual violence, where 30% of respondents indicated that a female was the perpetrator and 26% indicated both genders.</a:t>
            </a:r>
          </a:p>
          <a:p>
            <a:pPr marL="0" lvl="0" indent="0" algn="l" rtl="0">
              <a:lnSpc>
                <a:spcPct val="100000"/>
              </a:lnSpc>
              <a:spcBef>
                <a:spcPts val="0"/>
              </a:spcBef>
              <a:spcAft>
                <a:spcPts val="0"/>
              </a:spcAft>
              <a:buClr>
                <a:schemeClr val="dk1"/>
              </a:buClr>
              <a:buSzPts val="1400"/>
              <a:buFont typeface="Calibri"/>
              <a:buNone/>
            </a:pPr>
            <a:endParaRPr lang="pt-BR"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Neglect (n=2674)</a:t>
            </a:r>
            <a:r>
              <a:rPr lang="pt-BR" dirty="0"/>
              <a:t> </a:t>
            </a:r>
            <a:r>
              <a:rPr lang="pt-BR" sz="1200" b="0" i="0" u="none" strike="noStrike" cap="none" dirty="0">
                <a:solidFill>
                  <a:schemeClr val="dk1"/>
                </a:solidFill>
                <a:effectLst/>
                <a:latin typeface="Calibri"/>
                <a:ea typeface="Calibri"/>
                <a:cs typeface="Calibri"/>
                <a:sym typeface="Calibri"/>
              </a:rPr>
              <a:t>Psychological (n=5264)</a:t>
            </a:r>
            <a:r>
              <a:rPr lang="pt-BR" dirty="0"/>
              <a:t> </a:t>
            </a:r>
            <a:r>
              <a:rPr lang="pt-BR" sz="1200" b="0" i="0" u="none" strike="noStrike" cap="none" dirty="0">
                <a:solidFill>
                  <a:schemeClr val="dk1"/>
                </a:solidFill>
                <a:effectLst/>
                <a:latin typeface="Calibri"/>
                <a:ea typeface="Calibri"/>
                <a:cs typeface="Calibri"/>
                <a:sym typeface="Calibri"/>
              </a:rPr>
              <a:t>Physical (n=3424)</a:t>
            </a:r>
            <a:r>
              <a:rPr lang="pt-BR" dirty="0"/>
              <a:t> </a:t>
            </a:r>
            <a:r>
              <a:rPr lang="pt-BR" sz="1200" b="0" i="0" u="none" strike="noStrike" cap="none" dirty="0">
                <a:solidFill>
                  <a:schemeClr val="dk1"/>
                </a:solidFill>
                <a:effectLst/>
                <a:latin typeface="Calibri"/>
                <a:ea typeface="Calibri"/>
                <a:cs typeface="Calibri"/>
                <a:sym typeface="Calibri"/>
              </a:rPr>
              <a:t>Sexual (non-contact) (n=2389)</a:t>
            </a:r>
            <a:r>
              <a:rPr lang="pt-BR" dirty="0"/>
              <a:t> </a:t>
            </a:r>
            <a:r>
              <a:rPr lang="pt-BR" sz="1200" b="0" i="0" u="none" strike="noStrike" cap="none" dirty="0">
                <a:solidFill>
                  <a:schemeClr val="dk1"/>
                </a:solidFill>
                <a:effectLst/>
                <a:latin typeface="Calibri"/>
                <a:ea typeface="Calibri"/>
                <a:cs typeface="Calibri"/>
                <a:sym typeface="Calibri"/>
              </a:rPr>
              <a:t>Sexual (contact) (n=1256)</a:t>
            </a:r>
            <a:r>
              <a:rPr lang="pt-BR" dirty="0"/>
              <a:t> </a:t>
            </a:r>
            <a:endParaRPr dirty="0"/>
          </a:p>
        </p:txBody>
      </p:sp>
      <p:sp>
        <p:nvSpPr>
          <p:cNvPr id="293" name="Google Shape;29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67887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CASES project builds on previous work in this field.</a:t>
            </a:r>
          </a:p>
          <a:p>
            <a:r>
              <a:rPr lang="en-GB" dirty="0"/>
              <a:t>The VOICE Project involved many of the same partners involved in CASES. The focus in VOICE was the lived experience of </a:t>
            </a:r>
            <a:r>
              <a:rPr lang="en-GB" i="1" dirty="0"/>
              <a:t>sexual</a:t>
            </a:r>
            <a:r>
              <a:rPr lang="en-GB" dirty="0"/>
              <a:t> abuse in sport and providing a vehicle for engagement between a range of stakeholders, but particularly one that emphasised the importance of the perspective of those who had been victimised within sport.</a:t>
            </a:r>
          </a:p>
          <a:p>
            <a:r>
              <a:rPr lang="en-GB" dirty="0"/>
              <a:t>CASES aimed to add to this work by providing a quantitative picture on the scale of the problem.</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74979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This chart shows the role or position of perpetrators. </a:t>
            </a:r>
          </a:p>
          <a:p>
            <a:pPr marL="0" lvl="0" indent="0" algn="l" rtl="0">
              <a:lnSpc>
                <a:spcPct val="100000"/>
              </a:lnSpc>
              <a:spcBef>
                <a:spcPts val="0"/>
              </a:spcBef>
              <a:spcAft>
                <a:spcPts val="0"/>
              </a:spcAft>
              <a:buClr>
                <a:schemeClr val="dk1"/>
              </a:buClr>
              <a:buSzPts val="1400"/>
              <a:buFont typeface="Calibri"/>
              <a:buNone/>
            </a:pPr>
            <a:r>
              <a:rPr lang="en-US" sz="1200" b="0" i="0" u="none" strike="noStrike" cap="none" dirty="0">
                <a:solidFill>
                  <a:schemeClr val="dk1"/>
                </a:solidFill>
                <a:effectLst/>
                <a:latin typeface="Calibri"/>
                <a:ea typeface="Calibri"/>
                <a:cs typeface="Calibri"/>
                <a:sym typeface="Calibri"/>
              </a:rPr>
              <a:t>Psychological and sexual violence is most often perpetrated by team mates and peers (blue columns). </a:t>
            </a:r>
          </a:p>
          <a:p>
            <a:pPr marL="0" lvl="0" indent="0" algn="l" rtl="0">
              <a:lnSpc>
                <a:spcPct val="100000"/>
              </a:lnSpc>
              <a:spcBef>
                <a:spcPts val="0"/>
              </a:spcBef>
              <a:spcAft>
                <a:spcPts val="0"/>
              </a:spcAft>
              <a:buClr>
                <a:schemeClr val="dk1"/>
              </a:buClr>
              <a:buSzPts val="1400"/>
              <a:buFont typeface="Calibri"/>
              <a:buNone/>
            </a:pPr>
            <a:r>
              <a:rPr lang="en-US" sz="1200" b="0" i="0" u="none" strike="noStrike" cap="none" dirty="0">
                <a:solidFill>
                  <a:schemeClr val="dk1"/>
                </a:solidFill>
                <a:effectLst/>
                <a:latin typeface="Calibri"/>
                <a:ea typeface="Calibri"/>
                <a:cs typeface="Calibri"/>
                <a:sym typeface="Calibri"/>
              </a:rPr>
              <a:t>For neglect coaches and instructors were most often indicated as perpetrators. For physical violence it is coaches and peers.</a:t>
            </a:r>
            <a:br>
              <a:rPr lang="en-US" sz="1200" b="0" i="0" u="none" strike="noStrike" cap="none" dirty="0">
                <a:solidFill>
                  <a:schemeClr val="dk1"/>
                </a:solidFill>
                <a:effectLst/>
                <a:latin typeface="Calibri"/>
                <a:ea typeface="Calibri"/>
                <a:cs typeface="Calibri"/>
                <a:sym typeface="Calibri"/>
              </a:rPr>
            </a:br>
            <a:endParaRPr lang="en-US"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Neglect (n=4146)</a:t>
            </a:r>
            <a:r>
              <a:rPr lang="pt-BR" dirty="0"/>
              <a:t> </a:t>
            </a:r>
            <a:r>
              <a:rPr lang="pt-BR" sz="1200" b="0" i="0" u="none" strike="noStrike" cap="none" dirty="0">
                <a:solidFill>
                  <a:schemeClr val="dk1"/>
                </a:solidFill>
                <a:effectLst/>
                <a:latin typeface="Calibri"/>
                <a:ea typeface="Calibri"/>
                <a:cs typeface="Calibri"/>
                <a:sym typeface="Calibri"/>
              </a:rPr>
              <a:t>Psychological (n=8374) </a:t>
            </a:r>
            <a:r>
              <a:rPr lang="pt-BR" dirty="0"/>
              <a:t> </a:t>
            </a:r>
            <a:r>
              <a:rPr lang="pt-BR" sz="1200" b="0" i="0" u="none" strike="noStrike" cap="none" dirty="0">
                <a:solidFill>
                  <a:schemeClr val="dk1"/>
                </a:solidFill>
                <a:effectLst/>
                <a:latin typeface="Calibri"/>
                <a:ea typeface="Calibri"/>
                <a:cs typeface="Calibri"/>
                <a:sym typeface="Calibri"/>
              </a:rPr>
              <a:t>Physical (n=5336)</a:t>
            </a:r>
            <a:r>
              <a:rPr lang="pt-BR" dirty="0"/>
              <a:t> </a:t>
            </a:r>
            <a:r>
              <a:rPr lang="pt-BR" sz="1200" b="0" i="0" u="none" strike="noStrike" cap="none" dirty="0">
                <a:solidFill>
                  <a:schemeClr val="dk1"/>
                </a:solidFill>
                <a:effectLst/>
                <a:latin typeface="Calibri"/>
                <a:ea typeface="Calibri"/>
                <a:cs typeface="Calibri"/>
                <a:sym typeface="Calibri"/>
              </a:rPr>
              <a:t>Sexual (non-contact) (n=4076)</a:t>
            </a:r>
            <a:r>
              <a:rPr lang="pt-BR" dirty="0"/>
              <a:t> </a:t>
            </a:r>
            <a:r>
              <a:rPr lang="pt-BR" sz="1200" b="0" i="0" u="none" strike="noStrike" cap="none" dirty="0">
                <a:solidFill>
                  <a:schemeClr val="dk1"/>
                </a:solidFill>
                <a:effectLst/>
                <a:latin typeface="Calibri"/>
                <a:ea typeface="Calibri"/>
                <a:cs typeface="Calibri"/>
                <a:sym typeface="Calibri"/>
              </a:rPr>
              <a:t>Sexual (contact) (n=2035)</a:t>
            </a:r>
            <a:r>
              <a:rPr lang="pt-BR" dirty="0"/>
              <a:t> </a:t>
            </a:r>
            <a:endParaRPr dirty="0"/>
          </a:p>
        </p:txBody>
      </p:sp>
      <p:sp>
        <p:nvSpPr>
          <p:cNvPr id="293" name="Google Shape;29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63197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This chart refers to the organisational context where the violence took place.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The sport club is the most-often reported organisational context, in all categories.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This result, of course, goes in line with the majority of our sample having paticipated in a sport club during childhood.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Furthermore, sport at school is the second most often-mentioned organisational context. Yet, for contact sexual violence it is the elite training centre.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One fith of the respondents with contact sexual violence experiences indicated an elite training centre as the site of experience.</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endParaRPr lang="pt-BR" sz="12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pt-BR" sz="1200" b="0" i="0" u="none" strike="noStrike" cap="none" dirty="0">
                <a:solidFill>
                  <a:schemeClr val="dk1"/>
                </a:solidFill>
                <a:effectLst/>
                <a:latin typeface="Calibri"/>
                <a:ea typeface="Calibri"/>
                <a:cs typeface="Calibri"/>
                <a:sym typeface="Calibri"/>
              </a:rPr>
              <a:t>Neglect (n=4234)</a:t>
            </a:r>
            <a:r>
              <a:rPr lang="pt-BR" dirty="0"/>
              <a:t> </a:t>
            </a:r>
            <a:r>
              <a:rPr lang="pt-BR" sz="1200" b="0" i="0" u="none" strike="noStrike" cap="none" dirty="0">
                <a:solidFill>
                  <a:schemeClr val="dk1"/>
                </a:solidFill>
                <a:effectLst/>
                <a:latin typeface="Calibri"/>
                <a:ea typeface="Calibri"/>
                <a:cs typeface="Calibri"/>
                <a:sym typeface="Calibri"/>
              </a:rPr>
              <a:t>Psychological (n=7974)</a:t>
            </a:r>
            <a:r>
              <a:rPr lang="pt-BR" dirty="0"/>
              <a:t> </a:t>
            </a:r>
            <a:r>
              <a:rPr lang="pt-BR" sz="1200" b="0" i="0" u="none" strike="noStrike" cap="none" dirty="0">
                <a:solidFill>
                  <a:schemeClr val="dk1"/>
                </a:solidFill>
                <a:effectLst/>
                <a:latin typeface="Calibri"/>
                <a:ea typeface="Calibri"/>
                <a:cs typeface="Calibri"/>
                <a:sym typeface="Calibri"/>
              </a:rPr>
              <a:t>Physical (n=5399)</a:t>
            </a:r>
            <a:r>
              <a:rPr lang="pt-BR" dirty="0"/>
              <a:t> </a:t>
            </a:r>
            <a:r>
              <a:rPr lang="pt-BR" sz="1200" b="0" i="0" u="none" strike="noStrike" cap="none" dirty="0">
                <a:solidFill>
                  <a:schemeClr val="dk1"/>
                </a:solidFill>
                <a:effectLst/>
                <a:latin typeface="Calibri"/>
                <a:ea typeface="Calibri"/>
                <a:cs typeface="Calibri"/>
                <a:sym typeface="Calibri"/>
              </a:rPr>
              <a:t>Sexual (non-contact) (n=4051)</a:t>
            </a:r>
            <a:r>
              <a:rPr lang="pt-BR" dirty="0"/>
              <a:t> </a:t>
            </a:r>
            <a:r>
              <a:rPr lang="pt-BR" sz="1200" b="0" i="0" u="none" strike="noStrike" cap="none" dirty="0">
                <a:solidFill>
                  <a:schemeClr val="dk1"/>
                </a:solidFill>
                <a:effectLst/>
                <a:latin typeface="Calibri"/>
                <a:ea typeface="Calibri"/>
                <a:cs typeface="Calibri"/>
                <a:sym typeface="Calibri"/>
              </a:rPr>
              <a:t>Sexual (contact) (n=2116)</a:t>
            </a:r>
            <a:r>
              <a:rPr lang="pt-BR" dirty="0"/>
              <a:t> </a:t>
            </a:r>
            <a:endParaRPr dirty="0"/>
          </a:p>
        </p:txBody>
      </p:sp>
      <p:sp>
        <p:nvSpPr>
          <p:cNvPr id="304" name="Google Shape;304;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With respect to the concrete location it becomes obvious that the sports facility itself (e.g. The gym or the playing field) are the most often indicated locations, followed by changing rooms and showers.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For contact sexual violence the treatment room was mentioned in 19% of the cases and this might hint to the fact that elite training centres with their treatment rooms for physiotherapy or medical investigations need a specific focus when we think about making sporting environments safe for young children</a:t>
            </a:r>
          </a:p>
          <a:p>
            <a:pPr marL="0" lvl="0" indent="0" algn="l" rtl="0">
              <a:lnSpc>
                <a:spcPct val="100000"/>
              </a:lnSpc>
              <a:spcBef>
                <a:spcPts val="0"/>
              </a:spcBef>
              <a:spcAft>
                <a:spcPts val="0"/>
              </a:spcAft>
              <a:buClr>
                <a:schemeClr val="dk1"/>
              </a:buClr>
              <a:buSzPts val="1400"/>
              <a:buFont typeface="Calibri"/>
              <a:buNone/>
            </a:pPr>
            <a:endParaRPr lang="pt-BR" sz="1200" b="0" i="0" u="none" strike="noStrike" cap="none" dirty="0">
              <a:solidFill>
                <a:schemeClr val="dk1"/>
              </a:solidFill>
              <a:effectLs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Neglect (n=4313)</a:t>
            </a:r>
            <a:r>
              <a:rPr lang="pt-BR" dirty="0"/>
              <a:t>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Psychological (n=8541)</a:t>
            </a:r>
            <a:r>
              <a:rPr lang="pt-BR" dirty="0"/>
              <a:t>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Physical (n=5546)</a:t>
            </a:r>
            <a:r>
              <a:rPr lang="pt-BR" dirty="0"/>
              <a:t>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Sexual (non-contact) (n=4266)</a:t>
            </a:r>
            <a:r>
              <a:rPr lang="pt-BR" dirty="0"/>
              <a:t> </a:t>
            </a:r>
          </a:p>
          <a:p>
            <a:pPr marL="0" lvl="0" indent="0" algn="l" rtl="0">
              <a:lnSpc>
                <a:spcPct val="100000"/>
              </a:lnSpc>
              <a:spcBef>
                <a:spcPts val="0"/>
              </a:spcBef>
              <a:spcAft>
                <a:spcPts val="0"/>
              </a:spcAft>
              <a:buClr>
                <a:schemeClr val="dk1"/>
              </a:buClr>
              <a:buSzPts val="1400"/>
              <a:buFont typeface="Calibri"/>
              <a:buNone/>
            </a:pPr>
            <a:r>
              <a:rPr lang="pt-BR" sz="1200" b="0" i="0" u="none" strike="noStrike" cap="none" dirty="0">
                <a:solidFill>
                  <a:schemeClr val="dk1"/>
                </a:solidFill>
                <a:effectLst/>
                <a:latin typeface="Calibri"/>
                <a:ea typeface="Calibri"/>
                <a:cs typeface="Calibri"/>
                <a:sym typeface="Calibri"/>
              </a:rPr>
              <a:t>Sexual (contact) (n=2235)</a:t>
            </a:r>
            <a:r>
              <a:rPr lang="pt-BR" dirty="0"/>
              <a:t> </a:t>
            </a:r>
            <a:endParaRPr dirty="0"/>
          </a:p>
        </p:txBody>
      </p:sp>
      <p:sp>
        <p:nvSpPr>
          <p:cNvPr id="304" name="Google Shape;304;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406050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72000" indent="0"/>
            <a:r>
              <a:rPr lang="de-DE" dirty="0"/>
              <a:t>Finally, we also asked the participants whether they had disclosed their experience and asked for support. </a:t>
            </a:r>
          </a:p>
          <a:p>
            <a:pPr marL="72000" indent="0"/>
            <a:r>
              <a:rPr lang="en-US" dirty="0"/>
              <a:t>The majority of respondents (28-46%) reports that they did not disclose at all. </a:t>
            </a:r>
          </a:p>
          <a:p>
            <a:pPr marL="72000" indent="0"/>
            <a:r>
              <a:rPr lang="en-US" dirty="0"/>
              <a:t>Family, friends and peers were the most frequent chosen contact-points to disclose IVAC and Only a small proportion (4-6%) chose to disclose to someone from the field of sport.</a:t>
            </a:r>
          </a:p>
          <a:p>
            <a:endParaRPr lang="de-DE"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16890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1882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872734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cap="none" dirty="0">
                <a:solidFill>
                  <a:schemeClr val="dk1"/>
                </a:solidFill>
                <a:effectLst/>
                <a:latin typeface="Calibri"/>
                <a:ea typeface="Calibri"/>
                <a:cs typeface="Calibri"/>
                <a:sym typeface="Calibri"/>
              </a:rPr>
              <a:t>Strengths</a:t>
            </a:r>
            <a:r>
              <a:rPr lang="en-GB" sz="1200" b="0" i="0" u="none" strike="noStrike" cap="none" dirty="0">
                <a:solidFill>
                  <a:schemeClr val="dk1"/>
                </a:solidFill>
                <a:effectLst/>
                <a:latin typeface="Calibri"/>
                <a:ea typeface="Calibri"/>
                <a:cs typeface="Calibri"/>
                <a:sym typeface="Calibri"/>
              </a:rPr>
              <a:t>:</a:t>
            </a: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Large sample (10,302)</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Interlocking quotas for gender and age groups</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Instrument developed in international expert group</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Identical instrument and methodology in all countries</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First multi-national study of this size on IVAC in sport</a:t>
            </a:r>
            <a:endParaRPr lang="en-GB" sz="1200" b="0" i="0" u="none" strike="noStrike" cap="none" dirty="0">
              <a:solidFill>
                <a:schemeClr val="dk1"/>
              </a:solidFill>
              <a:effectLst/>
              <a:latin typeface="Calibri"/>
              <a:ea typeface="Calibri"/>
              <a:cs typeface="Calibri"/>
              <a:sym typeface="Calibri"/>
            </a:endParaRPr>
          </a:p>
          <a:p>
            <a:r>
              <a:rPr lang="en-GB" sz="1200" b="1" i="0" u="none" strike="noStrike" cap="none" dirty="0">
                <a:solidFill>
                  <a:schemeClr val="dk1"/>
                </a:solidFill>
                <a:effectLst/>
                <a:latin typeface="Calibri"/>
                <a:ea typeface="Calibri"/>
                <a:cs typeface="Calibri"/>
                <a:sym typeface="Calibri"/>
              </a:rPr>
              <a:t>Limitations</a:t>
            </a:r>
            <a:r>
              <a:rPr lang="en-GB" sz="1200" b="0" i="0" u="none" strike="noStrike" cap="none" dirty="0">
                <a:solidFill>
                  <a:schemeClr val="dk1"/>
                </a:solidFill>
                <a:effectLst/>
                <a:latin typeface="Calibri"/>
                <a:ea typeface="Calibri"/>
                <a:cs typeface="Calibri"/>
                <a:sym typeface="Calibri"/>
              </a:rPr>
              <a:t>:</a:t>
            </a: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Cross-sectional design:</a:t>
            </a:r>
            <a:endParaRPr lang="en-GB" sz="1200" b="0" i="0" u="none" strike="noStrike" cap="none" dirty="0">
              <a:solidFill>
                <a:schemeClr val="dk1"/>
              </a:solidFill>
              <a:effectLst/>
              <a:latin typeface="Calibri"/>
              <a:ea typeface="Calibri"/>
              <a:cs typeface="Calibri"/>
              <a:sym typeface="Calibri"/>
            </a:endParaRPr>
          </a:p>
          <a:p>
            <a:pPr lvl="1">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specific time frame: impact of current media coverage?</a:t>
            </a:r>
            <a:endParaRPr lang="en-GB" sz="1200" b="0" i="0" u="none" strike="noStrike" cap="none" dirty="0">
              <a:solidFill>
                <a:schemeClr val="dk1"/>
              </a:solidFill>
              <a:effectLst/>
              <a:latin typeface="Calibri"/>
              <a:ea typeface="Calibri"/>
              <a:cs typeface="Calibri"/>
              <a:sym typeface="Calibri"/>
            </a:endParaRPr>
          </a:p>
          <a:p>
            <a:pPr lvl="1">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not possible to determine chronology of different experiences</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Participants recruited via internet panel: self-selective convenience sample</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Self-report questionnaire with closed questions can never grasp people’s highly personal and subjective experiences</a:t>
            </a:r>
            <a:endParaRPr lang="en-GB" sz="1200" b="0" i="0" u="none" strike="noStrike" cap="none" dirty="0">
              <a:solidFill>
                <a:schemeClr val="dk1"/>
              </a:solidFill>
              <a:effectLst/>
              <a:latin typeface="Calibri"/>
              <a:ea typeface="Calibri"/>
              <a:cs typeface="Calibri"/>
              <a:sym typeface="Calibri"/>
            </a:endParaRPr>
          </a:p>
          <a:p>
            <a:pPr lvl="0">
              <a:buFont typeface="Arial" panose="020B0604020202020204" pitchFamily="34" charset="0"/>
              <a:buChar char="•"/>
            </a:pPr>
            <a:r>
              <a:rPr lang="nl-BE" sz="1200" b="0" i="0" u="none" strike="noStrike" cap="none" dirty="0">
                <a:solidFill>
                  <a:schemeClr val="dk1"/>
                </a:solidFill>
                <a:effectLst/>
                <a:latin typeface="Calibri"/>
                <a:ea typeface="Calibri"/>
                <a:cs typeface="Calibri"/>
                <a:sym typeface="Calibri"/>
              </a:rPr>
              <a:t>Retrospective design may lead to false negatives and false positives</a:t>
            </a:r>
            <a:endParaRPr lang="en-GB" sz="1200" b="0" i="0" u="none" strike="noStrike" cap="none" dirty="0">
              <a:solidFill>
                <a:schemeClr val="dk1"/>
              </a:solidFill>
              <a:effectLst/>
              <a:latin typeface="Calibri"/>
              <a:ea typeface="Calibri"/>
              <a:cs typeface="Calibri"/>
              <a:sym typeface="Calibri"/>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46</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101606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60943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cap="none" dirty="0">
                <a:solidFill>
                  <a:schemeClr val="dk1"/>
                </a:solidFill>
                <a:effectLst/>
                <a:latin typeface="Calibri"/>
                <a:ea typeface="Calibri"/>
                <a:cs typeface="Calibri"/>
                <a:sym typeface="Calibri"/>
              </a:rPr>
              <a:t>CASES has demonstrated that IVAC in sport is </a:t>
            </a:r>
            <a:r>
              <a:rPr lang="en-GB" sz="1200" b="1" i="0" u="none" strike="noStrike" cap="none" dirty="0">
                <a:solidFill>
                  <a:schemeClr val="dk1"/>
                </a:solidFill>
                <a:effectLst/>
                <a:latin typeface="Calibri"/>
                <a:ea typeface="Calibri"/>
                <a:cs typeface="Calibri"/>
                <a:sym typeface="Calibri"/>
              </a:rPr>
              <a:t>a serious and widespread problem</a:t>
            </a:r>
            <a:r>
              <a:rPr lang="en-GB" sz="1200" b="0" i="0" u="none" strike="noStrike" cap="none" dirty="0">
                <a:solidFill>
                  <a:schemeClr val="dk1"/>
                </a:solidFill>
                <a:effectLst/>
                <a:latin typeface="Calibri"/>
                <a:ea typeface="Calibri"/>
                <a:cs typeface="Calibri"/>
                <a:sym typeface="Calibri"/>
              </a:rPr>
              <a:t>. Certainly, on the basis of our analysis, IVAC in sport evidently persists in all countries involved in the study and there is no reason to believe that this is confined to these countries alone. </a:t>
            </a:r>
          </a:p>
          <a:p>
            <a:r>
              <a:rPr lang="en-GB" sz="1200" b="0" i="0" u="none" strike="noStrike" cap="none" dirty="0">
                <a:solidFill>
                  <a:schemeClr val="dk1"/>
                </a:solidFill>
                <a:effectLst/>
                <a:latin typeface="Calibri"/>
                <a:ea typeface="Calibri"/>
                <a:cs typeface="Calibri"/>
                <a:sym typeface="Calibri"/>
              </a:rPr>
              <a:t>For some countries (inside and outside this project), and internationally, </a:t>
            </a:r>
            <a:r>
              <a:rPr lang="en-GB" sz="1200" b="1" i="0" u="none" strike="noStrike" cap="none" dirty="0">
                <a:solidFill>
                  <a:schemeClr val="dk1"/>
                </a:solidFill>
                <a:effectLst/>
                <a:latin typeface="Calibri"/>
                <a:ea typeface="Calibri"/>
                <a:cs typeface="Calibri"/>
                <a:sym typeface="Calibri"/>
              </a:rPr>
              <a:t>prevention responses </a:t>
            </a:r>
            <a:r>
              <a:rPr lang="en-GB" sz="1200" b="0" i="0" u="none" strike="noStrike" cap="none" dirty="0">
                <a:solidFill>
                  <a:schemeClr val="dk1"/>
                </a:solidFill>
                <a:effectLst/>
                <a:latin typeface="Calibri"/>
                <a:ea typeface="Calibri"/>
                <a:cs typeface="Calibri"/>
                <a:sym typeface="Calibri"/>
              </a:rPr>
              <a:t>from the sport sector have, to varying degrees, been slow, narrowly focused, poorly resourced, and with little or no independent oversight or evaluation. </a:t>
            </a:r>
          </a:p>
          <a:p>
            <a:r>
              <a:rPr lang="en-GB" sz="1200" b="0" i="0" u="none" strike="noStrike" cap="none" dirty="0">
                <a:solidFill>
                  <a:schemeClr val="dk1"/>
                </a:solidFill>
                <a:effectLst/>
                <a:latin typeface="Calibri"/>
                <a:ea typeface="Calibri"/>
                <a:cs typeface="Calibri"/>
                <a:sym typeface="Calibri"/>
              </a:rPr>
              <a:t>In some countries, despite over 30 years of international research and advocacy in this field, alongside the testimony of many abused athletes, policy implementation has barely begun. </a:t>
            </a:r>
          </a:p>
          <a:p>
            <a:r>
              <a:rPr lang="en-GB" sz="1200" b="0" i="0" u="none" strike="noStrike" cap="none" dirty="0">
                <a:solidFill>
                  <a:schemeClr val="dk1"/>
                </a:solidFill>
                <a:effectLst/>
                <a:latin typeface="Calibri"/>
                <a:ea typeface="Calibri"/>
                <a:cs typeface="Calibri"/>
                <a:sym typeface="Calibri"/>
              </a:rPr>
              <a:t>A key feature of addressing interpersonal violence against children and young people in sport (and all athletes) is to ensure that strategy is informed, not just by what leaders and their organisations see or believe, but also by </a:t>
            </a:r>
            <a:r>
              <a:rPr lang="en-GB" sz="1200" b="1" i="0" u="none" strike="noStrike" cap="none" dirty="0">
                <a:solidFill>
                  <a:schemeClr val="dk1"/>
                </a:solidFill>
                <a:effectLst/>
                <a:latin typeface="Calibri"/>
                <a:ea typeface="Calibri"/>
                <a:cs typeface="Calibri"/>
                <a:sym typeface="Calibri"/>
              </a:rPr>
              <a:t>independent and robust scientific evidence</a:t>
            </a:r>
            <a:r>
              <a:rPr lang="en-GB" sz="1200" b="0" i="0" u="none" strike="noStrike" cap="none" dirty="0">
                <a:solidFill>
                  <a:schemeClr val="dk1"/>
                </a:solidFill>
                <a:effectLst/>
                <a:latin typeface="Calibri"/>
                <a:ea typeface="Calibri"/>
                <a:cs typeface="Calibri"/>
                <a:sym typeface="Calibri"/>
              </a:rPr>
              <a:t>. </a:t>
            </a:r>
          </a:p>
          <a:p>
            <a:r>
              <a:rPr lang="en-GB" sz="1200" b="0" i="0" u="none" strike="noStrike" cap="none" dirty="0">
                <a:solidFill>
                  <a:schemeClr val="dk1"/>
                </a:solidFill>
                <a:effectLst/>
                <a:latin typeface="Calibri"/>
                <a:ea typeface="Calibri"/>
                <a:cs typeface="Calibri"/>
                <a:sym typeface="Calibri"/>
              </a:rPr>
              <a:t>The CASES project provides an important part of the evidential picture that sport leaders, legislators and policymakers require in their efforts to improve the experience of sport for </a:t>
            </a:r>
            <a:r>
              <a:rPr lang="en-GB" sz="1200" b="0" i="1" u="none" strike="noStrike" cap="none" dirty="0">
                <a:solidFill>
                  <a:schemeClr val="dk1"/>
                </a:solidFill>
                <a:effectLst/>
                <a:latin typeface="Calibri"/>
                <a:ea typeface="Calibri"/>
                <a:cs typeface="Calibri"/>
                <a:sym typeface="Calibri"/>
              </a:rPr>
              <a:t>all</a:t>
            </a:r>
            <a:r>
              <a:rPr lang="en-GB" sz="1200" b="0" i="0" u="none" strike="noStrike" cap="none" dirty="0">
                <a:solidFill>
                  <a:schemeClr val="dk1"/>
                </a:solidFill>
                <a:effectLst/>
                <a:latin typeface="Calibri"/>
                <a:ea typeface="Calibri"/>
                <a:cs typeface="Calibri"/>
                <a:sym typeface="Calibri"/>
              </a:rPr>
              <a:t> children and to improve the lives of children, families and communities, through sport. Ultimately, this is the key performance indicator, or measure, of the sport sector.</a:t>
            </a:r>
          </a:p>
          <a:p>
            <a:r>
              <a:rPr lang="en-GB" sz="1200" b="0" i="0" u="none" strike="noStrike" cap="none" dirty="0">
                <a:solidFill>
                  <a:schemeClr val="dk1"/>
                </a:solidFill>
                <a:effectLst/>
                <a:latin typeface="Calibri"/>
                <a:ea typeface="Calibri"/>
                <a:cs typeface="Calibri"/>
                <a:sym typeface="Calibri"/>
              </a:rPr>
              <a:t>Addressing interpersonal violence against children in sport requires </a:t>
            </a:r>
            <a:r>
              <a:rPr lang="en-GB" sz="1200" b="1" i="0" u="none" strike="noStrike" cap="none" dirty="0">
                <a:solidFill>
                  <a:schemeClr val="dk1"/>
                </a:solidFill>
                <a:effectLst/>
                <a:latin typeface="Calibri"/>
                <a:ea typeface="Calibri"/>
                <a:cs typeface="Calibri"/>
                <a:sym typeface="Calibri"/>
              </a:rPr>
              <a:t>cultural change</a:t>
            </a:r>
            <a:r>
              <a:rPr lang="en-GB" sz="1200" b="0" i="0" u="none" strike="noStrike" cap="none" dirty="0">
                <a:solidFill>
                  <a:schemeClr val="dk1"/>
                </a:solidFill>
                <a:effectLst/>
                <a:latin typeface="Calibri"/>
                <a:ea typeface="Calibri"/>
                <a:cs typeface="Calibri"/>
                <a:sym typeface="Calibri"/>
              </a:rPr>
              <a:t>. This requires persistent and sustained effort from all stakeholders. It also requires </a:t>
            </a:r>
            <a:r>
              <a:rPr lang="en-GB" sz="1200" b="1" i="0" u="none" strike="noStrike" cap="none" dirty="0">
                <a:solidFill>
                  <a:schemeClr val="dk1"/>
                </a:solidFill>
                <a:effectLst/>
                <a:latin typeface="Calibri"/>
                <a:ea typeface="Calibri"/>
                <a:cs typeface="Calibri"/>
                <a:sym typeface="Calibri"/>
              </a:rPr>
              <a:t>strong, proactive leadership </a:t>
            </a:r>
            <a:r>
              <a:rPr lang="en-GB" sz="1200" b="0" i="0" u="none" strike="noStrike" cap="none" dirty="0">
                <a:solidFill>
                  <a:schemeClr val="dk1"/>
                </a:solidFill>
                <a:effectLst/>
                <a:latin typeface="Calibri"/>
                <a:ea typeface="Calibri"/>
                <a:cs typeface="Calibri"/>
                <a:sym typeface="Calibri"/>
              </a:rPr>
              <a:t>within all national contexts and across the whole sport sector (public, private, and voluntary). </a:t>
            </a:r>
          </a:p>
          <a:p>
            <a:r>
              <a:rPr lang="en-GB" sz="1200" b="0" i="0" u="none" strike="noStrike" cap="none" dirty="0">
                <a:solidFill>
                  <a:schemeClr val="dk1"/>
                </a:solidFill>
                <a:effectLst/>
                <a:latin typeface="Calibri"/>
                <a:ea typeface="Calibri"/>
                <a:cs typeface="Calibri"/>
                <a:sym typeface="Calibri"/>
              </a:rPr>
              <a:t>We leave it to those with the authority to make such decisions in relation to sport to determine the extent and timing of such change and the resources required. </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48</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863668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2000"/>
            <a:r>
              <a:rPr lang="en-GB" sz="1200" b="1" i="0" u="none" strike="noStrike" cap="none" dirty="0">
                <a:solidFill>
                  <a:schemeClr val="dk1"/>
                </a:solidFill>
                <a:effectLst/>
                <a:latin typeface="Calibri"/>
                <a:ea typeface="Calibri"/>
                <a:cs typeface="Calibri"/>
                <a:sym typeface="Calibri"/>
              </a:rPr>
              <a:t>Higher level recommendations.</a:t>
            </a:r>
          </a:p>
          <a:p>
            <a:pPr marL="72000"/>
            <a:endParaRPr lang="en-GB" sz="1200" b="1" i="0"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BE" sz="1200" b="1" dirty="0">
                <a:solidFill>
                  <a:schemeClr val="bg1"/>
                </a:solidFill>
                <a:latin typeface="Arial" panose="020B0604020202020204" pitchFamily="34" charset="0"/>
                <a:cs typeface="Arial" panose="020B0604020202020204" pitchFamily="34" charset="0"/>
              </a:rPr>
              <a:t>Government level actors should:</a:t>
            </a:r>
          </a:p>
          <a:p>
            <a:endParaRPr lang="en-GB" sz="1200" b="0" i="0" u="none" strike="noStrike" cap="none" dirty="0">
              <a:solidFill>
                <a:schemeClr val="dk1"/>
              </a:solidFill>
              <a:effectLst/>
              <a:latin typeface="Calibri"/>
              <a:ea typeface="Calibri"/>
              <a:cs typeface="Calibri"/>
              <a:sym typeface="Calibri"/>
            </a:endParaRPr>
          </a:p>
          <a:p>
            <a:pPr marL="342900" lvl="0" indent="-342900">
              <a:lnSpc>
                <a:spcPct val="107000"/>
              </a:lnSpc>
              <a:spcBef>
                <a:spcPts val="600"/>
              </a:spcBef>
              <a:spcAft>
                <a:spcPts val="1200"/>
              </a:spcAft>
              <a:buClr>
                <a:schemeClr val="bg1"/>
              </a:buClr>
              <a:buFont typeface="+mj-lt"/>
              <a:buAutoNum type="arabicPeriod"/>
            </a:pPr>
            <a:r>
              <a:rPr lang="en-GB" sz="1200" b="1" dirty="0">
                <a:solidFill>
                  <a:schemeClr val="bg1"/>
                </a:solidFill>
                <a:latin typeface="Arial" panose="020B0604020202020204" pitchFamily="34" charset="0"/>
                <a:ea typeface="Times New Roman" panose="02020603050405020304" pitchFamily="18" charset="0"/>
                <a:cs typeface="Arial" panose="020B0604020202020204" pitchFamily="34" charset="0"/>
              </a:rPr>
              <a:t>Ensure general policies and strategies on child protection and ‘safeguarding’ include and apply to sport.</a:t>
            </a:r>
          </a:p>
          <a:p>
            <a:pPr marL="800100" lvl="1" indent="-342900">
              <a:lnSpc>
                <a:spcPct val="107000"/>
              </a:lnSpc>
              <a:spcBef>
                <a:spcPts val="600"/>
              </a:spcBef>
              <a:spcAft>
                <a:spcPts val="1200"/>
              </a:spcAft>
              <a:buClr>
                <a:schemeClr val="bg1"/>
              </a:buClr>
              <a:buFont typeface="Arial" panose="020B0604020202020204" pitchFamily="34" charset="0"/>
              <a:buChar char="•"/>
            </a:pPr>
            <a:r>
              <a:rPr lang="en-GB" sz="1200" dirty="0">
                <a:solidFill>
                  <a:schemeClr val="bg1"/>
                </a:solidFill>
                <a:latin typeface="Arial" panose="020B0604020202020204" pitchFamily="34" charset="0"/>
                <a:ea typeface="Times New Roman" panose="02020603050405020304" pitchFamily="18" charset="0"/>
                <a:cs typeface="Arial" panose="020B0604020202020204" pitchFamily="34" charset="0"/>
              </a:rPr>
              <a:t>Policymakers must lead on this issue and provide the framework and infrastructure for improving practice and creating safer spaces for children in sport, at all levels of performance and participation.</a:t>
            </a:r>
            <a:endParaRPr lang="nl-BE" sz="12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200" b="1" dirty="0">
                <a:solidFill>
                  <a:schemeClr val="bg1"/>
                </a:solidFill>
                <a:latin typeface="Arial" panose="020B0604020202020204" pitchFamily="34" charset="0"/>
                <a:ea typeface="Times New Roman" panose="02020603050405020304" pitchFamily="18" charset="0"/>
                <a:cs typeface="Arial" panose="020B0604020202020204" pitchFamily="34" charset="0"/>
              </a:rPr>
              <a:t>Incorporate systematic, longitudinal research on prevalence of interpersonal violence against children in sport into national strategies and action plans for sport.</a:t>
            </a:r>
          </a:p>
          <a:p>
            <a:pPr marL="800100" lvl="1" indent="-342900">
              <a:lnSpc>
                <a:spcPct val="107000"/>
              </a:lnSpc>
              <a:spcBef>
                <a:spcPts val="600"/>
              </a:spcBef>
              <a:spcAft>
                <a:spcPts val="1200"/>
              </a:spcAft>
              <a:buClr>
                <a:schemeClr val="bg1"/>
              </a:buClr>
              <a:buFont typeface="Arial" panose="020B0604020202020204" pitchFamily="34" charset="0"/>
              <a:buChar char="•"/>
            </a:pPr>
            <a:r>
              <a:rPr lang="en-GB" sz="1200" dirty="0">
                <a:solidFill>
                  <a:schemeClr val="bg1"/>
                </a:solidFill>
                <a:latin typeface="Arial" panose="020B0604020202020204" pitchFamily="34" charset="0"/>
                <a:ea typeface="Times New Roman" panose="02020603050405020304" pitchFamily="18" charset="0"/>
                <a:cs typeface="Arial" panose="020B0604020202020204" pitchFamily="34" charset="0"/>
              </a:rPr>
              <a:t>CASES provides a snapshot picture across a small number of countries. However, sustainable approaches to data capture are crucial to observe trends over time. It is an understanding patterns and trends that can provide a systematic and robust approach to prevention strategy in the sport sector.</a:t>
            </a:r>
            <a:endParaRPr lang="nl-BE" sz="12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200" b="1" dirty="0">
                <a:solidFill>
                  <a:schemeClr val="bg1"/>
                </a:solidFill>
                <a:latin typeface="Arial" panose="020B0604020202020204" pitchFamily="34" charset="0"/>
                <a:ea typeface="Times New Roman" panose="02020603050405020304" pitchFamily="18" charset="0"/>
                <a:cs typeface="Arial" panose="020B0604020202020204" pitchFamily="34" charset="0"/>
              </a:rPr>
              <a:t>Provide an independent body or agency where those affected by interpersonal violence in sport can report their experiences and receive help and support.</a:t>
            </a:r>
          </a:p>
          <a:p>
            <a:pPr marL="800100" lvl="1" indent="-342900">
              <a:lnSpc>
                <a:spcPct val="107000"/>
              </a:lnSpc>
              <a:spcBef>
                <a:spcPts val="600"/>
              </a:spcBef>
              <a:spcAft>
                <a:spcPts val="1200"/>
              </a:spcAft>
              <a:buClr>
                <a:schemeClr val="bg1"/>
              </a:buClr>
              <a:buFont typeface="Arial" panose="020B0604020202020204" pitchFamily="34" charset="0"/>
              <a:buChar char="•"/>
            </a:pPr>
            <a:r>
              <a:rPr lang="en-GB" sz="1200" dirty="0">
                <a:solidFill>
                  <a:schemeClr val="bg1"/>
                </a:solidFill>
                <a:latin typeface="Arial" panose="020B0604020202020204" pitchFamily="34" charset="0"/>
                <a:ea typeface="Times New Roman" panose="02020603050405020304" pitchFamily="18" charset="0"/>
                <a:cs typeface="Arial" panose="020B0604020202020204" pitchFamily="34" charset="0"/>
              </a:rPr>
              <a:t>It is absolutely vital that the sector provides resources to ensure that children (and adults) have access to support, where their concerns will be taken seriously, and acted upon. </a:t>
            </a:r>
            <a:endParaRPr lang="nl-BE" sz="12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200" b="1" dirty="0">
                <a:solidFill>
                  <a:schemeClr val="bg1"/>
                </a:solidFill>
                <a:latin typeface="Arial" panose="020B0604020202020204" pitchFamily="34" charset="0"/>
                <a:ea typeface="Times New Roman" panose="02020603050405020304" pitchFamily="18" charset="0"/>
                <a:cs typeface="Arial" panose="020B0604020202020204" pitchFamily="34" charset="0"/>
              </a:rPr>
              <a:t>Ensure national agencies or federations are supported and appropriately resourced to introduce and/or increase efforts to raise awareness of and prevent interpersonal violence in sport. </a:t>
            </a:r>
          </a:p>
          <a:p>
            <a:pPr marL="800100" lvl="1" indent="-342900">
              <a:lnSpc>
                <a:spcPct val="107000"/>
              </a:lnSpc>
              <a:spcBef>
                <a:spcPts val="600"/>
              </a:spcBef>
              <a:spcAft>
                <a:spcPts val="1200"/>
              </a:spcAft>
              <a:buClr>
                <a:schemeClr val="bg1"/>
              </a:buClr>
              <a:buFont typeface="Arial" panose="020B0604020202020204" pitchFamily="34" charset="0"/>
              <a:buChar char="•"/>
            </a:pPr>
            <a:r>
              <a:rPr lang="nl-BE" sz="1200" dirty="0">
                <a:solidFill>
                  <a:schemeClr val="bg1"/>
                </a:solidFill>
                <a:latin typeface="Arial" panose="020B0604020202020204" pitchFamily="34" charset="0"/>
                <a:ea typeface="Times New Roman" panose="02020603050405020304" pitchFamily="18" charset="0"/>
                <a:cs typeface="Arial" panose="020B0604020202020204" pitchFamily="34" charset="0"/>
              </a:rPr>
              <a:t>Governments must ensure that prevention of violence against children is duly acknowledged and supported within the resources they provide for sport.</a:t>
            </a:r>
          </a:p>
          <a:p>
            <a:pPr marL="342900" lvl="0" indent="-342900">
              <a:lnSpc>
                <a:spcPct val="107000"/>
              </a:lnSpc>
              <a:spcBef>
                <a:spcPts val="600"/>
              </a:spcBef>
              <a:spcAft>
                <a:spcPts val="1200"/>
              </a:spcAft>
              <a:buClr>
                <a:schemeClr val="bg1"/>
              </a:buClr>
              <a:buFont typeface="+mj-lt"/>
              <a:buAutoNum type="arabicPeriod"/>
            </a:pPr>
            <a:r>
              <a:rPr lang="en-GB" sz="1200" b="1" dirty="0">
                <a:solidFill>
                  <a:schemeClr val="bg1"/>
                </a:solidFill>
                <a:latin typeface="Arial" panose="020B0604020202020204" pitchFamily="34" charset="0"/>
                <a:ea typeface="Times New Roman" panose="02020603050405020304" pitchFamily="18" charset="0"/>
                <a:cs typeface="Arial" panose="020B0604020202020204" pitchFamily="34" charset="0"/>
              </a:rPr>
              <a:t>Ensure prevention efforts extend to the local level (e.g. voluntary sports clubs) and are not limited to ‘umbrella’ sports federations.</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49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1155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cap="none" dirty="0">
                <a:solidFill>
                  <a:schemeClr val="dk1"/>
                </a:solidFill>
                <a:effectLst/>
                <a:latin typeface="Calibri"/>
                <a:ea typeface="Calibri"/>
                <a:cs typeface="Calibri"/>
                <a:sym typeface="Calibri"/>
              </a:rPr>
              <a:t>The diagram presents the organisational structure of the project.</a:t>
            </a:r>
            <a:endParaRPr lang="en-GB" sz="1200" b="0" i="0" u="none" strike="noStrike" cap="none" dirty="0">
              <a:solidFill>
                <a:schemeClr val="dk1"/>
              </a:solidFill>
              <a:effectLst/>
              <a:latin typeface="Calibri"/>
              <a:ea typeface="Calibri"/>
              <a:cs typeface="Calibri"/>
              <a:sym typeface="Calibri"/>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8CA34F-20E7-4EB2-A005-EF8C17670B6B}"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9851588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2000"/>
            <a:r>
              <a:rPr lang="en-GB" sz="1200" b="1" i="0" u="none" strike="noStrike" cap="none" dirty="0">
                <a:solidFill>
                  <a:schemeClr val="dk1"/>
                </a:solidFill>
                <a:effectLst/>
                <a:latin typeface="Calibri"/>
                <a:ea typeface="Calibri"/>
                <a:cs typeface="Calibri"/>
                <a:sym typeface="Calibri"/>
              </a:rPr>
              <a:t>Sport Federations</a:t>
            </a:r>
            <a:r>
              <a:rPr lang="en-GB" sz="1200" b="0" i="0" u="none" strike="noStrike" cap="none" dirty="0">
                <a:solidFill>
                  <a:schemeClr val="dk1"/>
                </a:solidFill>
                <a:effectLst/>
                <a:latin typeface="Calibri"/>
                <a:ea typeface="Calibri"/>
                <a:cs typeface="Calibri"/>
                <a:sym typeface="Calibri"/>
              </a:rPr>
              <a:t> (national &amp; international) should:</a:t>
            </a:r>
          </a:p>
          <a:p>
            <a:pPr lvl="0">
              <a:buFont typeface="+mj-lt"/>
              <a:buAutoNum type="arabicPeriod"/>
            </a:pPr>
            <a:r>
              <a:rPr lang="en-GB" sz="1200" b="1" i="0" u="none" strike="noStrike" cap="none" dirty="0">
                <a:solidFill>
                  <a:schemeClr val="dk1"/>
                </a:solidFill>
                <a:effectLst/>
                <a:latin typeface="Calibri"/>
                <a:ea typeface="Calibri"/>
                <a:cs typeface="Calibri"/>
                <a:sym typeface="Calibri"/>
              </a:rPr>
              <a:t>Acknowledge </a:t>
            </a:r>
            <a:r>
              <a:rPr lang="en-GB" sz="1200" b="1" i="1" u="none" strike="noStrike" cap="none" dirty="0">
                <a:solidFill>
                  <a:schemeClr val="dk1"/>
                </a:solidFill>
                <a:effectLst/>
                <a:latin typeface="Calibri"/>
                <a:ea typeface="Calibri"/>
                <a:cs typeface="Calibri"/>
                <a:sym typeface="Calibri"/>
              </a:rPr>
              <a:t>all</a:t>
            </a:r>
            <a:r>
              <a:rPr lang="en-GB" sz="1200" b="1" i="0" u="none" strike="noStrike" cap="none" dirty="0">
                <a:solidFill>
                  <a:schemeClr val="dk1"/>
                </a:solidFill>
                <a:effectLst/>
                <a:latin typeface="Calibri"/>
                <a:ea typeface="Calibri"/>
                <a:cs typeface="Calibri"/>
                <a:sym typeface="Calibri"/>
              </a:rPr>
              <a:t> forms of interpersonal violence against children inside sport.</a:t>
            </a:r>
            <a:endParaRPr lang="en-GB" sz="1200" b="0" i="0" u="none" strike="noStrike" cap="none" dirty="0">
              <a:solidFill>
                <a:schemeClr val="dk1"/>
              </a:solidFill>
              <a:effectLst/>
              <a:latin typeface="Calibri"/>
              <a:ea typeface="Calibri"/>
              <a:cs typeface="Calibri"/>
              <a:sym typeface="Calibri"/>
            </a:endParaRPr>
          </a:p>
          <a:p>
            <a:pPr marL="685800" lvl="1" indent="0">
              <a:buFont typeface="+mj-lt"/>
              <a:buNone/>
            </a:pPr>
            <a:r>
              <a:rPr lang="en-GB" sz="1200" b="0" i="0" u="none" strike="noStrike" cap="none" dirty="0">
                <a:solidFill>
                  <a:schemeClr val="dk1"/>
                </a:solidFill>
                <a:effectLst/>
                <a:latin typeface="Calibri"/>
                <a:ea typeface="Calibri"/>
                <a:cs typeface="Calibri"/>
                <a:sym typeface="Calibri"/>
              </a:rPr>
              <a:t>Many national contexts are yet to move beyond sexual violence in sport, but our data demonstrates that other forms are more prevalent.</a:t>
            </a:r>
          </a:p>
          <a:p>
            <a:pPr lvl="0">
              <a:buFont typeface="+mj-lt"/>
              <a:buAutoNum type="arabicPeriod"/>
            </a:pPr>
            <a:r>
              <a:rPr lang="en-GB" sz="1200" b="1" i="0" u="none" strike="noStrike" cap="none" dirty="0">
                <a:solidFill>
                  <a:schemeClr val="dk1"/>
                </a:solidFill>
                <a:effectLst/>
                <a:latin typeface="Calibri"/>
                <a:ea typeface="Calibri"/>
                <a:cs typeface="Calibri"/>
                <a:sym typeface="Calibri"/>
              </a:rPr>
              <a:t>Introduce measures to prevent interpersonal violence in sport and ensure children’s rights are incorporated into all levels of organisational structures in sport.</a:t>
            </a:r>
            <a:endParaRPr lang="en-GB" sz="1200" b="0" i="0" u="none" strike="noStrike" cap="none" dirty="0">
              <a:solidFill>
                <a:schemeClr val="dk1"/>
              </a:solidFill>
              <a:effectLst/>
              <a:latin typeface="Calibri"/>
              <a:ea typeface="Calibri"/>
              <a:cs typeface="Calibri"/>
              <a:sym typeface="Calibri"/>
            </a:endParaRPr>
          </a:p>
          <a:p>
            <a:pPr marL="685800" lvl="1" indent="0">
              <a:buFont typeface="+mj-lt"/>
              <a:buNone/>
            </a:pPr>
            <a:r>
              <a:rPr lang="en-GB" sz="1200" b="0" i="0" u="none" strike="noStrike" cap="none" dirty="0">
                <a:solidFill>
                  <a:schemeClr val="dk1"/>
                </a:solidFill>
                <a:effectLst/>
                <a:latin typeface="Calibri"/>
                <a:ea typeface="Calibri"/>
                <a:cs typeface="Calibri"/>
                <a:sym typeface="Calibri"/>
              </a:rPr>
              <a:t>Whilst policy is 20 years old in British sport, many countries are still yet to introduce appropriate measures. </a:t>
            </a:r>
          </a:p>
          <a:p>
            <a:pPr marL="685800" lvl="1" indent="0">
              <a:buFont typeface="+mj-lt"/>
              <a:buNone/>
            </a:pPr>
            <a:r>
              <a:rPr lang="en-GB" sz="1200" b="0" i="0" u="none" strike="noStrike" cap="none" dirty="0">
                <a:solidFill>
                  <a:schemeClr val="dk1"/>
                </a:solidFill>
                <a:effectLst/>
                <a:latin typeface="Calibri"/>
                <a:ea typeface="Calibri"/>
                <a:cs typeface="Calibri"/>
                <a:sym typeface="Calibri"/>
              </a:rPr>
              <a:t>Furthermore, incorporating children’s rights into sporting structures continues to be a challenge for all countries.</a:t>
            </a:r>
          </a:p>
          <a:p>
            <a:pPr lvl="0">
              <a:buFont typeface="+mj-lt"/>
              <a:buAutoNum type="arabicPeriod"/>
            </a:pPr>
            <a:r>
              <a:rPr lang="en-GB" sz="1200" b="1" i="0" u="none" strike="noStrike" cap="none" dirty="0">
                <a:solidFill>
                  <a:schemeClr val="dk1"/>
                </a:solidFill>
                <a:effectLst/>
                <a:latin typeface="Calibri"/>
                <a:ea typeface="Calibri"/>
                <a:cs typeface="Calibri"/>
                <a:sym typeface="Calibri"/>
              </a:rPr>
              <a:t>Ensure strategic policy is informed by evidence on prevalence rates of interpersonal violence against children.</a:t>
            </a:r>
            <a:endParaRPr lang="en-GB" sz="1200" b="0" i="0" u="none" strike="noStrike" cap="none" dirty="0">
              <a:solidFill>
                <a:schemeClr val="dk1"/>
              </a:solidFill>
              <a:effectLst/>
              <a:latin typeface="Calibri"/>
              <a:ea typeface="Calibri"/>
              <a:cs typeface="Calibri"/>
              <a:sym typeface="Calibri"/>
            </a:endParaRPr>
          </a:p>
          <a:p>
            <a:pPr lvl="0">
              <a:buFont typeface="+mj-lt"/>
              <a:buAutoNum type="arabicPeriod"/>
            </a:pPr>
            <a:r>
              <a:rPr lang="en-GB" sz="1200" b="1" i="0" u="none" strike="noStrike" cap="none" dirty="0">
                <a:solidFill>
                  <a:schemeClr val="dk1"/>
                </a:solidFill>
                <a:effectLst/>
                <a:latin typeface="Calibri"/>
                <a:ea typeface="Calibri"/>
                <a:cs typeface="Calibri"/>
                <a:sym typeface="Calibri"/>
              </a:rPr>
              <a:t>Evaluate and improve the efficacy of prevention measures through longitudinal assessment of interpersonal violence against children in sport.</a:t>
            </a:r>
            <a:endParaRPr lang="en-GB" sz="1200" b="0" i="0" u="none" strike="noStrike" cap="none" dirty="0">
              <a:solidFill>
                <a:schemeClr val="dk1"/>
              </a:solidFill>
              <a:effectLst/>
              <a:latin typeface="Calibri"/>
              <a:ea typeface="Calibri"/>
              <a:cs typeface="Calibri"/>
              <a:sym typeface="Calibri"/>
            </a:endParaRPr>
          </a:p>
          <a:p>
            <a:pPr marL="685800" lvl="1" indent="0">
              <a:buFont typeface="+mj-lt"/>
              <a:buNone/>
            </a:pPr>
            <a:r>
              <a:rPr lang="en-GB" sz="1200" b="0" i="0" u="none" strike="noStrike" cap="none" dirty="0">
                <a:solidFill>
                  <a:schemeClr val="dk1"/>
                </a:solidFill>
                <a:effectLst/>
                <a:latin typeface="Calibri"/>
                <a:ea typeface="Calibri"/>
                <a:cs typeface="Calibri"/>
                <a:sym typeface="Calibri"/>
              </a:rPr>
              <a:t>Given what is at stake, and given the findings of this study (and others), it seems crucial that national federations make greater efforts to ensure their approach to children’s experiences and welfare is at least as informed by robust evidence as other parts of its business.</a:t>
            </a:r>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50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95492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cap="none" dirty="0">
                <a:solidFill>
                  <a:schemeClr val="dk1"/>
                </a:solidFill>
                <a:effectLst/>
                <a:latin typeface="Calibri"/>
                <a:ea typeface="Calibri"/>
                <a:cs typeface="Calibri"/>
                <a:sym typeface="Calibri"/>
              </a:rPr>
              <a:t>We offer these conclusions and recommendations on the basis of our findings. </a:t>
            </a:r>
          </a:p>
          <a:p>
            <a:r>
              <a:rPr lang="en-GB" sz="1200" b="0" i="0" u="none" strike="noStrike" cap="none" dirty="0">
                <a:solidFill>
                  <a:schemeClr val="dk1"/>
                </a:solidFill>
                <a:effectLst/>
                <a:latin typeface="Calibri"/>
                <a:ea typeface="Calibri"/>
                <a:cs typeface="Calibri"/>
                <a:sym typeface="Calibri"/>
              </a:rPr>
              <a:t>However, we also want to recognise that some countries and organisations have already undertaken substantial and significant action in this regard.</a:t>
            </a:r>
          </a:p>
          <a:p>
            <a:r>
              <a:rPr lang="en-GB" sz="1200" b="0" i="0" u="none" strike="noStrike" cap="none" dirty="0">
                <a:solidFill>
                  <a:schemeClr val="dk1"/>
                </a:solidFill>
                <a:effectLst/>
                <a:latin typeface="Calibri"/>
                <a:ea typeface="Calibri"/>
                <a:cs typeface="Calibri"/>
                <a:sym typeface="Calibri"/>
              </a:rPr>
              <a:t>We very much welcome such action and recognise that the distance some countries and organisations have travelled in the protection and safeguarding of children in sport may make these recommendations more or less relevant. </a:t>
            </a:r>
          </a:p>
          <a:p>
            <a:r>
              <a:rPr lang="en-GB" sz="1200" b="0" i="0" u="none" strike="noStrike" cap="none" dirty="0">
                <a:solidFill>
                  <a:schemeClr val="dk1"/>
                </a:solidFill>
                <a:effectLst/>
                <a:latin typeface="Calibri"/>
                <a:ea typeface="Calibri"/>
                <a:cs typeface="Calibri"/>
                <a:sym typeface="Calibri"/>
              </a:rPr>
              <a:t>We also want to recognise the persistent endeavours of individuals within the sport sector who work tirelessly and selflessly to provide meaningful and safe opportunities for children and for the improvement of children’s lives.  </a:t>
            </a:r>
          </a:p>
          <a:p>
            <a:r>
              <a:rPr lang="en-GB" sz="1200" b="0" i="0" u="none" strike="noStrike" cap="none" dirty="0">
                <a:solidFill>
                  <a:schemeClr val="dk1"/>
                </a:solidFill>
                <a:effectLst/>
                <a:latin typeface="Calibri"/>
                <a:ea typeface="Calibri"/>
                <a:cs typeface="Calibri"/>
                <a:sym typeface="Calibri"/>
              </a:rPr>
              <a:t>We very much hope that you will see this study as a contribution to your work – more vital now than ever. </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51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5038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key feature of the project was to disseminate the findings to the sport sector, ahead of other outputs. </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463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DE" dirty="0"/>
              <a:t>Before we will have a closer look at our study I will refer to the previous research in this field. </a:t>
            </a:r>
          </a:p>
          <a:p>
            <a:pPr marL="0" lvl="0" indent="0" algn="l" rtl="0">
              <a:spcBef>
                <a:spcPts val="0"/>
              </a:spcBef>
              <a:spcAft>
                <a:spcPts val="0"/>
              </a:spcAft>
              <a:buNone/>
            </a:pPr>
            <a:r>
              <a:rPr lang="de-DE" dirty="0"/>
              <a:t>Quantitative </a:t>
            </a:r>
            <a:r>
              <a:rPr lang="de-DE" dirty="0" err="1"/>
              <a:t>studies</a:t>
            </a:r>
            <a:r>
              <a:rPr lang="de-DE" dirty="0"/>
              <a:t> </a:t>
            </a:r>
            <a:r>
              <a:rPr lang="de-DE" dirty="0" err="1"/>
              <a:t>investigating</a:t>
            </a:r>
            <a:r>
              <a:rPr lang="de-DE" dirty="0"/>
              <a:t> </a:t>
            </a:r>
            <a:r>
              <a:rPr lang="de-DE" dirty="0" err="1"/>
              <a:t>the</a:t>
            </a:r>
            <a:r>
              <a:rPr lang="de-DE" dirty="0"/>
              <a:t> </a:t>
            </a:r>
            <a:r>
              <a:rPr lang="de-DE" dirty="0" err="1"/>
              <a:t>prevalence</a:t>
            </a:r>
            <a:r>
              <a:rPr lang="de-DE" dirty="0"/>
              <a:t> of </a:t>
            </a:r>
            <a:r>
              <a:rPr lang="de-DE" dirty="0" err="1"/>
              <a:t>violence</a:t>
            </a:r>
            <a:r>
              <a:rPr lang="de-DE" dirty="0"/>
              <a:t> and </a:t>
            </a:r>
            <a:r>
              <a:rPr lang="de-DE" dirty="0" err="1"/>
              <a:t>harm</a:t>
            </a:r>
            <a:r>
              <a:rPr lang="de-DE" dirty="0"/>
              <a:t> in </a:t>
            </a:r>
            <a:r>
              <a:rPr lang="de-DE" dirty="0" err="1"/>
              <a:t>sport</a:t>
            </a:r>
            <a:r>
              <a:rPr lang="de-DE" dirty="0"/>
              <a:t> do not </a:t>
            </a:r>
            <a:r>
              <a:rPr lang="de-DE" dirty="0" err="1"/>
              <a:t>have</a:t>
            </a:r>
            <a:r>
              <a:rPr lang="de-DE" dirty="0"/>
              <a:t> a </a:t>
            </a:r>
            <a:r>
              <a:rPr lang="de-DE" dirty="0" err="1"/>
              <a:t>long</a:t>
            </a:r>
            <a:r>
              <a:rPr lang="de-DE" dirty="0"/>
              <a:t> </a:t>
            </a:r>
            <a:r>
              <a:rPr lang="de-DE" dirty="0" err="1"/>
              <a:t>history</a:t>
            </a:r>
            <a:r>
              <a:rPr lang="de-DE" dirty="0"/>
              <a:t> in </a:t>
            </a:r>
            <a:r>
              <a:rPr lang="de-DE" dirty="0" err="1"/>
              <a:t>sport</a:t>
            </a:r>
            <a:r>
              <a:rPr lang="de-DE" dirty="0"/>
              <a:t> </a:t>
            </a:r>
            <a:r>
              <a:rPr lang="de-DE" dirty="0" err="1"/>
              <a:t>science</a:t>
            </a:r>
            <a:r>
              <a:rPr lang="de-DE" dirty="0"/>
              <a:t>, but </a:t>
            </a:r>
            <a:r>
              <a:rPr lang="de-DE" dirty="0" err="1"/>
              <a:t>there</a:t>
            </a:r>
            <a:r>
              <a:rPr lang="de-DE" dirty="0"/>
              <a:t> </a:t>
            </a:r>
            <a:r>
              <a:rPr lang="de-DE" dirty="0" err="1"/>
              <a:t>are</a:t>
            </a:r>
            <a:r>
              <a:rPr lang="de-DE" dirty="0"/>
              <a:t> </a:t>
            </a:r>
            <a:r>
              <a:rPr lang="de-DE" dirty="0" err="1"/>
              <a:t>already</a:t>
            </a:r>
            <a:r>
              <a:rPr lang="de-DE" dirty="0"/>
              <a:t> </a:t>
            </a:r>
            <a:r>
              <a:rPr lang="de-DE" dirty="0" err="1"/>
              <a:t>some</a:t>
            </a:r>
            <a:r>
              <a:rPr lang="de-DE" dirty="0"/>
              <a:t> </a:t>
            </a:r>
            <a:r>
              <a:rPr lang="de-DE" dirty="0" err="1"/>
              <a:t>existing</a:t>
            </a:r>
            <a:r>
              <a:rPr lang="de-DE" dirty="0"/>
              <a:t> </a:t>
            </a:r>
            <a:r>
              <a:rPr lang="de-DE" dirty="0" err="1"/>
              <a:t>studies</a:t>
            </a:r>
            <a:r>
              <a:rPr lang="de-DE" dirty="0"/>
              <a:t>. </a:t>
            </a:r>
          </a:p>
          <a:p>
            <a:pPr marL="0" lvl="0" indent="0" algn="l" rtl="0">
              <a:spcBef>
                <a:spcPts val="0"/>
              </a:spcBef>
              <a:spcAft>
                <a:spcPts val="0"/>
              </a:spcAft>
              <a:buNone/>
            </a:pPr>
            <a:endParaRPr dirty="0"/>
          </a:p>
        </p:txBody>
      </p:sp>
      <p:sp>
        <p:nvSpPr>
          <p:cNvPr id="144" name="Google Shape;1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408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de-DE" sz="1200" dirty="0">
                <a:latin typeface="Arial"/>
                <a:cs typeface="Arial"/>
                <a:sym typeface="Arial"/>
              </a:rPr>
              <a:t>This </a:t>
            </a:r>
            <a:r>
              <a:rPr lang="de-DE" sz="1200" dirty="0" err="1">
                <a:latin typeface="Arial"/>
                <a:cs typeface="Arial"/>
                <a:sym typeface="Arial"/>
              </a:rPr>
              <a:t>is</a:t>
            </a:r>
            <a:r>
              <a:rPr lang="de-DE" sz="1200" dirty="0">
                <a:latin typeface="Arial"/>
                <a:cs typeface="Arial"/>
                <a:sym typeface="Arial"/>
              </a:rPr>
              <a:t> a </a:t>
            </a:r>
            <a:r>
              <a:rPr lang="de-DE" sz="1200" dirty="0" err="1">
                <a:latin typeface="Arial"/>
                <a:cs typeface="Arial"/>
                <a:sym typeface="Arial"/>
              </a:rPr>
              <a:t>list</a:t>
            </a:r>
            <a:r>
              <a:rPr lang="de-DE" sz="1200" dirty="0">
                <a:latin typeface="Arial"/>
                <a:cs typeface="Arial"/>
                <a:sym typeface="Arial"/>
              </a:rPr>
              <a:t> of </a:t>
            </a:r>
            <a:r>
              <a:rPr lang="de-DE" sz="1200" dirty="0" err="1">
                <a:latin typeface="Arial"/>
                <a:cs typeface="Arial"/>
                <a:sym typeface="Arial"/>
              </a:rPr>
              <a:t>authors</a:t>
            </a:r>
            <a:r>
              <a:rPr lang="de-DE" sz="1200" dirty="0">
                <a:latin typeface="Arial"/>
                <a:cs typeface="Arial"/>
                <a:sym typeface="Arial"/>
              </a:rPr>
              <a:t> </a:t>
            </a:r>
            <a:r>
              <a:rPr lang="de-DE" sz="1200" dirty="0" err="1">
                <a:latin typeface="Arial"/>
                <a:cs typeface="Arial"/>
                <a:sym typeface="Arial"/>
              </a:rPr>
              <a:t>who</a:t>
            </a:r>
            <a:r>
              <a:rPr lang="de-DE" sz="1200" dirty="0">
                <a:latin typeface="Arial"/>
                <a:cs typeface="Arial"/>
                <a:sym typeface="Arial"/>
              </a:rPr>
              <a:t> </a:t>
            </a:r>
            <a:r>
              <a:rPr lang="de-DE" sz="1200" dirty="0" err="1">
                <a:latin typeface="Arial"/>
                <a:cs typeface="Arial"/>
                <a:sym typeface="Arial"/>
              </a:rPr>
              <a:t>have</a:t>
            </a:r>
            <a:r>
              <a:rPr lang="de-DE" sz="1200" dirty="0">
                <a:latin typeface="Arial"/>
                <a:cs typeface="Arial"/>
                <a:sym typeface="Arial"/>
              </a:rPr>
              <a:t> </a:t>
            </a:r>
            <a:r>
              <a:rPr lang="de-DE" sz="1200" dirty="0" err="1">
                <a:latin typeface="Arial"/>
                <a:cs typeface="Arial"/>
                <a:sym typeface="Arial"/>
              </a:rPr>
              <a:t>published</a:t>
            </a:r>
            <a:r>
              <a:rPr lang="de-DE" sz="1200" dirty="0">
                <a:latin typeface="Arial"/>
                <a:cs typeface="Arial"/>
                <a:sym typeface="Arial"/>
              </a:rPr>
              <a:t> </a:t>
            </a:r>
            <a:r>
              <a:rPr lang="de-DE" sz="1200" dirty="0" err="1">
                <a:latin typeface="Arial"/>
                <a:cs typeface="Arial"/>
                <a:sym typeface="Arial"/>
              </a:rPr>
              <a:t>studies</a:t>
            </a:r>
            <a:r>
              <a:rPr lang="de-DE" sz="1200" dirty="0">
                <a:latin typeface="Arial"/>
                <a:cs typeface="Arial"/>
                <a:sym typeface="Arial"/>
              </a:rPr>
              <a:t> on </a:t>
            </a:r>
            <a:r>
              <a:rPr lang="de-DE" sz="1200" dirty="0" err="1">
                <a:latin typeface="Arial"/>
                <a:cs typeface="Arial"/>
                <a:sym typeface="Arial"/>
              </a:rPr>
              <a:t>the</a:t>
            </a:r>
            <a:r>
              <a:rPr lang="de-DE" sz="1200" dirty="0">
                <a:latin typeface="Arial"/>
                <a:cs typeface="Arial"/>
                <a:sym typeface="Arial"/>
              </a:rPr>
              <a:t> </a:t>
            </a:r>
            <a:r>
              <a:rPr lang="de-DE" sz="1200" dirty="0" err="1">
                <a:latin typeface="Arial"/>
                <a:cs typeface="Arial"/>
                <a:sym typeface="Arial"/>
              </a:rPr>
              <a:t>scale</a:t>
            </a:r>
            <a:r>
              <a:rPr lang="de-DE" sz="1200" dirty="0">
                <a:latin typeface="Arial"/>
                <a:cs typeface="Arial"/>
                <a:sym typeface="Arial"/>
              </a:rPr>
              <a:t> of </a:t>
            </a:r>
            <a:r>
              <a:rPr lang="de-DE" sz="1200" dirty="0" err="1">
                <a:latin typeface="Arial"/>
                <a:cs typeface="Arial"/>
                <a:sym typeface="Arial"/>
              </a:rPr>
              <a:t>violence</a:t>
            </a:r>
            <a:r>
              <a:rPr lang="de-DE" sz="1200" dirty="0">
                <a:latin typeface="Arial"/>
                <a:cs typeface="Arial"/>
                <a:sym typeface="Arial"/>
              </a:rPr>
              <a:t> in </a:t>
            </a:r>
            <a:r>
              <a:rPr lang="de-DE" sz="1200" dirty="0" err="1">
                <a:latin typeface="Arial"/>
                <a:cs typeface="Arial"/>
                <a:sym typeface="Arial"/>
              </a:rPr>
              <a:t>sport</a:t>
            </a:r>
            <a:r>
              <a:rPr lang="de-DE" sz="1200" dirty="0">
                <a:latin typeface="Arial"/>
                <a:cs typeface="Arial"/>
                <a:sym typeface="Arial"/>
              </a:rPr>
              <a:t>, </a:t>
            </a:r>
            <a:r>
              <a:rPr lang="de-DE" sz="1200" dirty="0" err="1">
                <a:latin typeface="Arial"/>
                <a:cs typeface="Arial"/>
                <a:sym typeface="Arial"/>
              </a:rPr>
              <a:t>yet</a:t>
            </a:r>
            <a:r>
              <a:rPr lang="de-DE" sz="1200" dirty="0">
                <a:latin typeface="Arial"/>
                <a:cs typeface="Arial"/>
                <a:sym typeface="Arial"/>
              </a:rPr>
              <a:t> </a:t>
            </a:r>
            <a:r>
              <a:rPr lang="de-DE" sz="1200" dirty="0" err="1">
                <a:latin typeface="Arial"/>
                <a:cs typeface="Arial"/>
                <a:sym typeface="Arial"/>
              </a:rPr>
              <a:t>they</a:t>
            </a:r>
            <a:r>
              <a:rPr lang="de-DE" sz="1200" dirty="0">
                <a:latin typeface="Arial"/>
                <a:cs typeface="Arial"/>
                <a:sym typeface="Arial"/>
              </a:rPr>
              <a:t> </a:t>
            </a:r>
            <a:r>
              <a:rPr lang="de-DE" sz="1200" dirty="0" err="1">
                <a:latin typeface="Arial"/>
                <a:cs typeface="Arial"/>
                <a:sym typeface="Arial"/>
              </a:rPr>
              <a:t>operate</a:t>
            </a:r>
            <a:r>
              <a:rPr lang="de-DE" sz="1200" dirty="0">
                <a:latin typeface="Arial"/>
                <a:cs typeface="Arial"/>
                <a:sym typeface="Arial"/>
              </a:rPr>
              <a:t> </a:t>
            </a:r>
            <a:r>
              <a:rPr lang="de-DE" sz="1200" dirty="0" err="1">
                <a:latin typeface="Arial"/>
                <a:cs typeface="Arial"/>
                <a:sym typeface="Arial"/>
              </a:rPr>
              <a:t>with</a:t>
            </a:r>
            <a:r>
              <a:rPr lang="de-DE" sz="1200" dirty="0">
                <a:latin typeface="Arial"/>
                <a:cs typeface="Arial"/>
                <a:sym typeface="Arial"/>
              </a:rPr>
              <a:t> different </a:t>
            </a:r>
            <a:r>
              <a:rPr lang="de-DE" sz="1200" dirty="0" err="1">
                <a:latin typeface="Arial"/>
                <a:cs typeface="Arial"/>
                <a:sym typeface="Arial"/>
              </a:rPr>
              <a:t>samples</a:t>
            </a:r>
            <a:r>
              <a:rPr lang="de-DE" sz="1200" dirty="0">
                <a:latin typeface="Arial"/>
                <a:cs typeface="Arial"/>
                <a:sym typeface="Arial"/>
              </a:rPr>
              <a:t> and </a:t>
            </a:r>
            <a:r>
              <a:rPr lang="de-DE" sz="1200" dirty="0" err="1">
                <a:latin typeface="Arial"/>
                <a:cs typeface="Arial"/>
                <a:sym typeface="Arial"/>
              </a:rPr>
              <a:t>are</a:t>
            </a:r>
            <a:r>
              <a:rPr lang="de-DE" sz="1200" dirty="0">
                <a:latin typeface="Arial"/>
                <a:cs typeface="Arial"/>
                <a:sym typeface="Arial"/>
              </a:rPr>
              <a:t> </a:t>
            </a:r>
            <a:r>
              <a:rPr lang="de-DE" sz="1200" dirty="0" err="1">
                <a:latin typeface="Arial"/>
                <a:cs typeface="Arial"/>
                <a:sym typeface="Arial"/>
              </a:rPr>
              <a:t>based</a:t>
            </a:r>
            <a:r>
              <a:rPr lang="de-DE" sz="1200" dirty="0">
                <a:latin typeface="Arial"/>
                <a:cs typeface="Arial"/>
                <a:sym typeface="Arial"/>
              </a:rPr>
              <a:t> on </a:t>
            </a:r>
            <a:r>
              <a:rPr lang="de-DE" sz="1200" dirty="0" err="1">
                <a:latin typeface="Arial"/>
                <a:cs typeface="Arial"/>
                <a:sym typeface="Arial"/>
              </a:rPr>
              <a:t>differing</a:t>
            </a:r>
            <a:r>
              <a:rPr lang="de-DE" sz="1200" dirty="0">
                <a:latin typeface="Arial"/>
                <a:cs typeface="Arial"/>
                <a:sym typeface="Arial"/>
              </a:rPr>
              <a:t> </a:t>
            </a:r>
            <a:r>
              <a:rPr lang="de-DE" sz="1200" dirty="0" err="1">
                <a:latin typeface="Arial"/>
                <a:cs typeface="Arial"/>
                <a:sym typeface="Arial"/>
              </a:rPr>
              <a:t>concepts</a:t>
            </a:r>
            <a:r>
              <a:rPr lang="de-DE" sz="1200" dirty="0">
                <a:latin typeface="Arial"/>
                <a:cs typeface="Arial"/>
                <a:sym typeface="Arial"/>
              </a:rPr>
              <a:t> of </a:t>
            </a:r>
            <a:r>
              <a:rPr lang="de-DE" sz="1200" dirty="0" err="1">
                <a:latin typeface="Arial"/>
                <a:cs typeface="Arial"/>
                <a:sym typeface="Arial"/>
              </a:rPr>
              <a:t>violence</a:t>
            </a:r>
            <a:r>
              <a:rPr lang="de-DE" sz="1200" dirty="0">
                <a:latin typeface="Arial"/>
                <a:cs typeface="Arial"/>
                <a:sym typeface="Arial"/>
              </a:rPr>
              <a:t> and </a:t>
            </a:r>
            <a:r>
              <a:rPr lang="de-DE" sz="1200" dirty="0" err="1">
                <a:latin typeface="Arial"/>
                <a:cs typeface="Arial"/>
                <a:sym typeface="Arial"/>
              </a:rPr>
              <a:t>abuse</a:t>
            </a:r>
            <a:endParaRPr lang="de-DE" sz="1200" dirty="0">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endParaRPr lang="de-DE" sz="1200" dirty="0">
              <a:latin typeface="Arial"/>
              <a:cs typeface="Arial"/>
              <a:sym typeface="Arial"/>
            </a:endParaRPr>
          </a:p>
          <a:p>
            <a:pPr marL="0" lvl="0" indent="0" algn="l" rtl="0">
              <a:lnSpc>
                <a:spcPct val="100000"/>
              </a:lnSpc>
              <a:spcBef>
                <a:spcPts val="0"/>
              </a:spcBef>
              <a:spcAft>
                <a:spcPts val="0"/>
              </a:spcAft>
              <a:buClr>
                <a:schemeClr val="dk1"/>
              </a:buClr>
              <a:buSzPts val="1400"/>
              <a:buFont typeface="Calibri"/>
              <a:buNone/>
            </a:pPr>
            <a:endParaRPr dirty="0"/>
          </a:p>
        </p:txBody>
      </p:sp>
      <p:sp>
        <p:nvSpPr>
          <p:cNvPr id="139" name="Google Shape;13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811014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dirty="0"/>
              <a:t>One of the first studies in this field by Leahy and colleagues focused on sexual abuse among athletes in Australia.</a:t>
            </a:r>
          </a:p>
          <a:p>
            <a:pPr marL="0" lvl="0" indent="0" algn="l" rtl="0">
              <a:lnSpc>
                <a:spcPct val="100000"/>
              </a:lnSpc>
              <a:spcBef>
                <a:spcPts val="0"/>
              </a:spcBef>
              <a:spcAft>
                <a:spcPts val="0"/>
              </a:spcAft>
              <a:buClr>
                <a:schemeClr val="dk1"/>
              </a:buClr>
              <a:buSzPts val="1400"/>
              <a:buFont typeface="Calibri"/>
              <a:buNone/>
            </a:pPr>
            <a:r>
              <a:rPr lang="en-US" dirty="0"/>
              <a:t>Further concepts used in the studies are sexual harassment, child abuse, gender-based violence, interpersonal violence (this is the study of Tine Vertommen who is also partner in CASES) and maltreatment.  The samples are often specific groups from the field of sport, e.g. athletes or sport students and only seldom taken from the general population.</a:t>
            </a:r>
          </a:p>
          <a:p>
            <a:pPr marL="0" lvl="0" indent="0" algn="l" rtl="0">
              <a:lnSpc>
                <a:spcPct val="100000"/>
              </a:lnSpc>
              <a:spcBef>
                <a:spcPts val="0"/>
              </a:spcBef>
              <a:spcAft>
                <a:spcPts val="0"/>
              </a:spcAft>
              <a:buClr>
                <a:schemeClr val="dk1"/>
              </a:buClr>
              <a:buSzPts val="1400"/>
              <a:buFont typeface="Calibri"/>
              <a:buNone/>
            </a:pPr>
            <a:r>
              <a:rPr lang="en-US" dirty="0"/>
              <a:t>Summing up, there are a few studies on the topic in the field (and this list might not be complete) and these studies already provide evidence for the fact that there is a problem with violence against children in the field of sport, yet these studies are quite diverse in their conceptual focus and sampling and they are based on different questionnaires and methods. </a:t>
            </a:r>
          </a:p>
          <a:p>
            <a:pPr marL="0" lvl="0" indent="0" algn="l" rtl="0">
              <a:lnSpc>
                <a:spcPct val="100000"/>
              </a:lnSpc>
              <a:spcBef>
                <a:spcPts val="0"/>
              </a:spcBef>
              <a:spcAft>
                <a:spcPts val="0"/>
              </a:spcAft>
              <a:buClr>
                <a:schemeClr val="dk1"/>
              </a:buClr>
              <a:buSzPts val="1400"/>
              <a:buFont typeface="Calibri"/>
              <a:buNone/>
            </a:pPr>
            <a:endParaRPr dirty="0"/>
          </a:p>
        </p:txBody>
      </p:sp>
      <p:sp>
        <p:nvSpPr>
          <p:cNvPr id="139" name="Google Shape;13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998923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EA6AB783-595A-C641-8957-D0326DCB2199}"/>
              </a:ext>
            </a:extLst>
          </p:cNvPr>
          <p:cNvSpPr>
            <a:spLocks noGrp="1"/>
          </p:cNvSpPr>
          <p:nvPr>
            <p:ph type="title"/>
          </p:nvPr>
        </p:nvSpPr>
        <p:spPr>
          <a:xfrm>
            <a:off x="343408" y="2397125"/>
            <a:ext cx="10515600" cy="762635"/>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10" name="Date Placeholder 3">
            <a:extLst>
              <a:ext uri="{FF2B5EF4-FFF2-40B4-BE49-F238E27FC236}">
                <a16:creationId xmlns:a16="http://schemas.microsoft.com/office/drawing/2014/main" id="{B9D0B793-FED3-3A42-BA94-9C66CAB9C53B}"/>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bg1"/>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904577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B9F71-A3E7-44A7-A5E9-E90925FABB2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CC9224-760F-4A04-8CD7-9513CD7C12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7D312-40B6-44AF-BE15-34F7D1ED0C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A158151-126C-4A58-BECC-79B592EDF0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9A21DC-85E0-4461-9AD2-59FD899903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AAFEC3C-F209-431A-8FD7-456AECC6BCD7}"/>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805DF16E-E4BD-4F59-BA3D-A590AEA416B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488BE71-DB25-454B-A6E9-B8D63F6A984F}"/>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971945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A355C-A987-46A3-95FF-CE61DCDF2F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BCA151-F7E9-4BD6-A346-4BA46237023A}"/>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2E4D0FB2-A33E-443C-BDFF-2A9C5C96CB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9F105B4-6BAB-44D5-9B81-3CDA0D2A2D89}"/>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013934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7A6868-9D2F-42AF-91B2-43F85B75AB38}"/>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D4052B29-9A86-428B-B7E5-8EEED641A60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253DBD0-274C-4ED4-8E6F-F5F45BDC0127}"/>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989191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ECE9A-A219-4D5A-9777-0707DCF304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34E211-42B9-4A8F-973A-9304ADD42A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F876E6-0AFE-4299-870F-5F34DD00FF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5323A8-F26A-465D-B366-67324800C04A}"/>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AFB05066-7C8E-457E-B87D-163C480C40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D08392-CDB4-4319-8546-BA5F7C969765}"/>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830057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3A02B-B770-4C53-A20F-77275553D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0AD85C-8377-4085-BD70-27C77A23B5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66B29B-3A04-470B-982A-1FB5377267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C73DEB-15AF-46E8-AEC5-0E4E3E066062}"/>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C47D8642-72B3-41F2-9B4F-DE070BAAAA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F220D7-0C07-4110-853D-B2E653B61DFD}"/>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1386868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FE67-0762-4CAB-8EE9-D65C7126514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4FCFCC9-958C-482B-8B77-7EC27AF182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E90486-7158-4942-B291-7A2A477EA2C5}"/>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EDA21E5-AF77-4E7B-B928-734808F09B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640F91-5246-4239-82CD-03A9D3360DB0}"/>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3888589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2E5C5-4F7F-4825-8594-DDEB15562E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830028-913A-42A8-8E8B-82CB00011E4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1BE76-0866-4003-A8D8-6F03223E2D2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0720742F-3FDE-4711-9A5E-BEFF692170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C61C6C-D7D6-482F-803C-CBDD0E7984AE}"/>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3156288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36BE0-D059-46FE-B6FE-C32066E508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6BA7BB0-2E1F-421F-BA4F-B3A7DBFB8E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035A5C-7753-4021-B545-D76385F48A07}"/>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7A3976F5-27D1-46FA-A4B1-74030B1982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57115-9670-422F-9837-63DAE2927571}"/>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3744636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43742-ABD2-42D0-ABCC-AACE255E4A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3FE201-A19B-48DF-AA43-9503B83F0F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F2409D-CA5D-4917-AA27-6774CEC0B850}"/>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C522415F-81BC-42B0-9DA2-D3F320EE1C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69A850-6A99-41E1-8B3D-905AF4E89022}"/>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65648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EF68-D59B-4C86-9F18-EADAF0FD6C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8D2B6C-EC62-4A5E-8659-759081972C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3B975E-47DB-4185-84C1-C50BF374CEC3}"/>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2751767F-40DE-4984-9584-5FCCE5462D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20E6D5-F211-455F-8802-1148A7A11C8F}"/>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1637519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EA6AB783-595A-C641-8957-D0326DCB2199}"/>
              </a:ext>
            </a:extLst>
          </p:cNvPr>
          <p:cNvSpPr>
            <a:spLocks noGrp="1"/>
          </p:cNvSpPr>
          <p:nvPr>
            <p:ph type="title"/>
          </p:nvPr>
        </p:nvSpPr>
        <p:spPr>
          <a:xfrm>
            <a:off x="343408" y="2397125"/>
            <a:ext cx="10515600" cy="762635"/>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10" name="Date Placeholder 3">
            <a:extLst>
              <a:ext uri="{FF2B5EF4-FFF2-40B4-BE49-F238E27FC236}">
                <a16:creationId xmlns:a16="http://schemas.microsoft.com/office/drawing/2014/main" id="{B9D0B793-FED3-3A42-BA94-9C66CAB9C53B}"/>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bg1"/>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782464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D9119-296E-41D0-8BE6-8A57783A72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053B8DE-9A33-493E-8E12-58A05D53C8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8E5A65-B0A5-49EA-ABA3-B5EE26EBA2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FC52E37-B491-4D57-A678-3D03C74D4216}"/>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6" name="Footer Placeholder 5">
            <a:extLst>
              <a:ext uri="{FF2B5EF4-FFF2-40B4-BE49-F238E27FC236}">
                <a16:creationId xmlns:a16="http://schemas.microsoft.com/office/drawing/2014/main" id="{F2F29296-C965-46EC-B357-EEC305BE7C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A1A205-822A-469E-B3A2-15C565F59959}"/>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658918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B9F71-A3E7-44A7-A5E9-E90925FABB2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CC9224-760F-4A04-8CD7-9513CD7C12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7D312-40B6-44AF-BE15-34F7D1ED0C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A158151-126C-4A58-BECC-79B592EDF0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9A21DC-85E0-4461-9AD2-59FD899903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AAFEC3C-F209-431A-8FD7-456AECC6BCD7}"/>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8" name="Footer Placeholder 7">
            <a:extLst>
              <a:ext uri="{FF2B5EF4-FFF2-40B4-BE49-F238E27FC236}">
                <a16:creationId xmlns:a16="http://schemas.microsoft.com/office/drawing/2014/main" id="{805DF16E-E4BD-4F59-BA3D-A590AEA416B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488BE71-DB25-454B-A6E9-B8D63F6A984F}"/>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264597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A355C-A987-46A3-95FF-CE61DCDF2F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BCA151-F7E9-4BD6-A346-4BA46237023A}"/>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4" name="Footer Placeholder 3">
            <a:extLst>
              <a:ext uri="{FF2B5EF4-FFF2-40B4-BE49-F238E27FC236}">
                <a16:creationId xmlns:a16="http://schemas.microsoft.com/office/drawing/2014/main" id="{2E4D0FB2-A33E-443C-BDFF-2A9C5C96CB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9F105B4-6BAB-44D5-9B81-3CDA0D2A2D89}"/>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294074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7A6868-9D2F-42AF-91B2-43F85B75AB38}"/>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3" name="Footer Placeholder 2">
            <a:extLst>
              <a:ext uri="{FF2B5EF4-FFF2-40B4-BE49-F238E27FC236}">
                <a16:creationId xmlns:a16="http://schemas.microsoft.com/office/drawing/2014/main" id="{D4052B29-9A86-428B-B7E5-8EEED641A60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253DBD0-274C-4ED4-8E6F-F5F45BDC0127}"/>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196259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ECE9A-A219-4D5A-9777-0707DCF304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34E211-42B9-4A8F-973A-9304ADD42A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F876E6-0AFE-4299-870F-5F34DD00FF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5323A8-F26A-465D-B366-67324800C04A}"/>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6" name="Footer Placeholder 5">
            <a:extLst>
              <a:ext uri="{FF2B5EF4-FFF2-40B4-BE49-F238E27FC236}">
                <a16:creationId xmlns:a16="http://schemas.microsoft.com/office/drawing/2014/main" id="{AFB05066-7C8E-457E-B87D-163C480C40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D08392-CDB4-4319-8546-BA5F7C969765}"/>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16730218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3A02B-B770-4C53-A20F-77275553D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0AD85C-8377-4085-BD70-27C77A23B5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66B29B-3A04-470B-982A-1FB5377267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C73DEB-15AF-46E8-AEC5-0E4E3E066062}"/>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6" name="Footer Placeholder 5">
            <a:extLst>
              <a:ext uri="{FF2B5EF4-FFF2-40B4-BE49-F238E27FC236}">
                <a16:creationId xmlns:a16="http://schemas.microsoft.com/office/drawing/2014/main" id="{C47D8642-72B3-41F2-9B4F-DE070BAAAA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F220D7-0C07-4110-853D-B2E653B61DFD}"/>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05652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FE67-0762-4CAB-8EE9-D65C7126514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4FCFCC9-958C-482B-8B77-7EC27AF182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E90486-7158-4942-B291-7A2A477EA2C5}"/>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9EDA21E5-AF77-4E7B-B928-734808F09B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640F91-5246-4239-82CD-03A9D3360DB0}"/>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40890381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2E5C5-4F7F-4825-8594-DDEB15562E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830028-913A-42A8-8E8B-82CB00011E4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1BE76-0866-4003-A8D8-6F03223E2D27}"/>
              </a:ext>
            </a:extLst>
          </p:cNvPr>
          <p:cNvSpPr>
            <a:spLocks noGrp="1"/>
          </p:cNvSpPr>
          <p:nvPr>
            <p:ph type="dt" sz="half" idx="10"/>
          </p:nvPr>
        </p:nvSpPr>
        <p:spPr/>
        <p:txBody>
          <a:body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0720742F-3FDE-4711-9A5E-BEFF692170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C61C6C-D7D6-482F-803C-CBDD0E7984AE}"/>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37085339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15C3F6-C295-4125-AD4A-B68604A0D90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AF0EA04-2F1B-4312-978C-1645F42DA3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21D304D-52B7-4A1C-83CC-99722B0FCC7D}"/>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3E256B6B-0237-4ABD-998E-605A1DA6BB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B5DAE28-9F41-4DC8-8295-C12338A931F8}"/>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24117732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8C5DD-8542-481A-B091-EFB38B6C6E7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BB1BF71-E411-46A2-B44B-852D6CCAAAD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534BD21-80B0-437B-B23B-B13BED4E35BA}"/>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03C3F762-A888-4CF0-B8F5-F9D3A0C1F4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B6AB3E1-45D2-4CAA-BD09-579B6B63766A}"/>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4144470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1"/>
        <p:cNvGrpSpPr/>
        <p:nvPr/>
      </p:nvGrpSpPr>
      <p:grpSpPr>
        <a:xfrm>
          <a:off x="0" y="0"/>
          <a:ext cx="0" cy="0"/>
          <a:chOff x="0" y="0"/>
          <a:chExt cx="0" cy="0"/>
        </a:xfrm>
      </p:grpSpPr>
      <p:sp>
        <p:nvSpPr>
          <p:cNvPr id="52" name="Google Shape;52;p35"/>
          <p:cNvSpPr txBox="1">
            <a:spLocks noGrp="1"/>
          </p:cNvSpPr>
          <p:nvPr>
            <p:ph type="title"/>
          </p:nvPr>
        </p:nvSpPr>
        <p:spPr>
          <a:xfrm>
            <a:off x="343408" y="2397125"/>
            <a:ext cx="10515600" cy="76263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35"/>
          <p:cNvSpPr txBox="1">
            <a:spLocks noGrp="1"/>
          </p:cNvSpPr>
          <p:nvPr>
            <p:ph type="dt" idx="10"/>
          </p:nvPr>
        </p:nvSpPr>
        <p:spPr>
          <a:xfrm>
            <a:off x="243840" y="627507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b="1" i="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872373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CDC130-FDD7-4BCE-AFFB-8D6251B503E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3DE5785E-03BA-41AE-B26D-0760BB8F50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97833A4-9D42-4DDE-84C1-ADF958C42209}"/>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F84DD6A5-5E9E-4763-BBDC-4C85F4B7A7D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97A569D-DAC7-43D6-9AF9-8D54C96C7F22}"/>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18869917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41CC3-0D88-4A32-997D-F7DD33142C2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679CF98-A25D-4D34-88E8-86669A5E07A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A1E70294-AB87-431B-91A6-AB3CE62AAFE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89C2BA2-73E0-4D09-8BC3-3A7B5191AA1F}"/>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6" name="Fußzeilenplatzhalter 5">
            <a:extLst>
              <a:ext uri="{FF2B5EF4-FFF2-40B4-BE49-F238E27FC236}">
                <a16:creationId xmlns:a16="http://schemas.microsoft.com/office/drawing/2014/main" id="{78F5D7C0-2F07-4598-814F-0D942928E99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E501AC0-6E19-4DB7-933E-CDDCE3344542}"/>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13910046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55F4D8-9986-4661-BE63-FED6066DF09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E2E0B86-B4BC-40B1-AD11-B0C651D2D0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96B61AB-ECBE-42F1-9287-7546475EBC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E27939B1-A56A-4D6D-8A17-7E7FAED704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2ACB10C-FEA7-4770-9AF4-97779EEE0F9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6F81805-3FDD-4AE5-860B-8E43E7760002}"/>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8" name="Fußzeilenplatzhalter 7">
            <a:extLst>
              <a:ext uri="{FF2B5EF4-FFF2-40B4-BE49-F238E27FC236}">
                <a16:creationId xmlns:a16="http://schemas.microsoft.com/office/drawing/2014/main" id="{DA5B6E9A-3867-486E-82F6-3C71C61347F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A1922E9-960B-486D-BB43-FFA05AEC6401}"/>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3800490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3069F2-1E00-4E70-88A3-F7D8C96A66A3}"/>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51F9A8A3-5AED-403C-A565-7B5E7C068ED7}"/>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4" name="Fußzeilenplatzhalter 3">
            <a:extLst>
              <a:ext uri="{FF2B5EF4-FFF2-40B4-BE49-F238E27FC236}">
                <a16:creationId xmlns:a16="http://schemas.microsoft.com/office/drawing/2014/main" id="{CBB9AF0A-2AAA-48DC-8EA1-45082622D48C}"/>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913B2F39-9345-450B-8AD4-3253533F0D4A}"/>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33632643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88B6AF9-932B-4C86-BB46-EE7AACE26975}"/>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3" name="Fußzeilenplatzhalter 2">
            <a:extLst>
              <a:ext uri="{FF2B5EF4-FFF2-40B4-BE49-F238E27FC236}">
                <a16:creationId xmlns:a16="http://schemas.microsoft.com/office/drawing/2014/main" id="{5B363A22-1CC6-4E58-91FA-D1854EEAA8E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E813E7F3-7D4B-4E49-B1E7-DB394443FC14}"/>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41464053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444EBD-0910-4307-9450-E34F83F0C70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7A67467-6AAE-4901-B3B5-FDB41EBF0B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C09B2DF-1A28-440F-95F0-FD394F00D7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821E4EF-C7C5-464A-ACEA-A777B984DFD2}"/>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6" name="Fußzeilenplatzhalter 5">
            <a:extLst>
              <a:ext uri="{FF2B5EF4-FFF2-40B4-BE49-F238E27FC236}">
                <a16:creationId xmlns:a16="http://schemas.microsoft.com/office/drawing/2014/main" id="{1605FAAD-9F49-4518-84CF-B055721F559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87DDED1-A918-4A71-B39E-85BA6751698B}"/>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41825239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753756-6F5C-4B56-B3AC-47F229EFECE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91C01AB-0791-4983-82DB-808DBC0A4A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8B340BBD-A29C-4D41-81DB-06793126B2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79D6363-7901-4E87-8CFD-42FC26A190AD}"/>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6" name="Fußzeilenplatzhalter 5">
            <a:extLst>
              <a:ext uri="{FF2B5EF4-FFF2-40B4-BE49-F238E27FC236}">
                <a16:creationId xmlns:a16="http://schemas.microsoft.com/office/drawing/2014/main" id="{62BAE75E-C3AA-4BDB-AF45-0F67A1BF43E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B8F0EF4-E3E1-45F3-A6A6-7B566848718B}"/>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4970747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3CFF3B-C8D8-4527-ADBF-E522CE872CF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4B7A478-23B9-4AC9-A8DF-B9973542846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620EF21-1B10-4A39-AEA7-68D5ED0A34C8}"/>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8EB76B56-6FEC-4943-BE8D-F6A2F53DF0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D82EBE5-7127-401E-8FF1-65045CE7DB9B}"/>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10777076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A1AC0A0-8F55-4CCD-9CFA-C8FEDEAE215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1EE9E86E-C333-4960-905B-7F8F3474341A}"/>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39FBBCD-04FE-4896-81BB-FD6249AAADBA}"/>
              </a:ext>
            </a:extLst>
          </p:cNvPr>
          <p:cNvSpPr>
            <a:spLocks noGrp="1"/>
          </p:cNvSpPr>
          <p:nvPr>
            <p:ph type="dt" sz="half" idx="10"/>
          </p:nvPr>
        </p:nvSpPr>
        <p:spPr/>
        <p:txBody>
          <a:body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A4D5A09C-AFE5-491C-B00D-23CA21EDB0C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EAAFDF1-41F9-4614-A35B-0DA7787B9811}"/>
              </a:ext>
            </a:extLst>
          </p:cNvPr>
          <p:cNvSpPr>
            <a:spLocks noGrp="1"/>
          </p:cNvSpPr>
          <p:nvPr>
            <p:ph type="sldNum" sz="quarter" idx="12"/>
          </p:nvPr>
        </p:nvSpPr>
        <p:spPr/>
        <p:txBody>
          <a:bodyPr/>
          <a:lstStyle/>
          <a:p>
            <a:fld id="{AA1B577B-34B2-42D7-8BDC-3FE40671C8F5}" type="slidenum">
              <a:rPr lang="de-DE" smtClean="0"/>
              <a:t>‹#›</a:t>
            </a:fld>
            <a:endParaRPr lang="de-DE"/>
          </a:p>
        </p:txBody>
      </p:sp>
    </p:spTree>
    <p:extLst>
      <p:ext uri="{BB962C8B-B14F-4D97-AF65-F5344CB8AC3E}">
        <p14:creationId xmlns:p14="http://schemas.microsoft.com/office/powerpoint/2010/main" val="217454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id="{10253643-1A82-4346-A8E4-D59BB9E90CCD}"/>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tx1">
                    <a:lumMod val="85000"/>
                    <a:lumOff val="15000"/>
                  </a:schemeClr>
                </a:solidFill>
                <a:latin typeface="Arial" panose="020B0604020202020204" pitchFamily="34" charset="0"/>
                <a:cs typeface="Arial" panose="020B0604020202020204" pitchFamily="34" charset="0"/>
              </a:defRPr>
            </a:lvl1pPr>
          </a:lstStyle>
          <a:p>
            <a:endParaRPr lang="en-US" dirty="0"/>
          </a:p>
        </p:txBody>
      </p:sp>
      <p:sp>
        <p:nvSpPr>
          <p:cNvPr id="4" name="Title Placeholder 1">
            <a:extLst>
              <a:ext uri="{FF2B5EF4-FFF2-40B4-BE49-F238E27FC236}">
                <a16:creationId xmlns:a16="http://schemas.microsoft.com/office/drawing/2014/main" id="{2F9F2D96-65F2-3748-9434-EDCD48C4E461}"/>
              </a:ext>
            </a:extLst>
          </p:cNvPr>
          <p:cNvSpPr>
            <a:spLocks noGrp="1"/>
          </p:cNvSpPr>
          <p:nvPr>
            <p:ph type="title"/>
          </p:nvPr>
        </p:nvSpPr>
        <p:spPr>
          <a:xfrm>
            <a:off x="881888" y="995681"/>
            <a:ext cx="7032752" cy="2326640"/>
          </a:xfrm>
          <a:prstGeom prst="rect">
            <a:avLst/>
          </a:prstGeom>
        </p:spPr>
        <p:txBody>
          <a:bodyPr vert="horz" lIns="91440" tIns="45720" rIns="91440" bIns="45720" rtlCol="0" anchor="ctr">
            <a:normAutofit/>
          </a:bodyPr>
          <a:lstStyle/>
          <a:p>
            <a:r>
              <a:rPr lang="nl-NL"/>
              <a:t>Klik om stijl te bewerken</a:t>
            </a:r>
            <a:endParaRPr lang="en-US" dirty="0"/>
          </a:p>
        </p:txBody>
      </p:sp>
    </p:spTree>
    <p:extLst>
      <p:ext uri="{BB962C8B-B14F-4D97-AF65-F5344CB8AC3E}">
        <p14:creationId xmlns:p14="http://schemas.microsoft.com/office/powerpoint/2010/main" val="202979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9"/>
        <p:cNvGrpSpPr/>
        <p:nvPr/>
      </p:nvGrpSpPr>
      <p:grpSpPr>
        <a:xfrm>
          <a:off x="0" y="0"/>
          <a:ext cx="0" cy="0"/>
          <a:chOff x="0" y="0"/>
          <a:chExt cx="0" cy="0"/>
        </a:xfrm>
      </p:grpSpPr>
      <p:sp>
        <p:nvSpPr>
          <p:cNvPr id="60" name="Google Shape;60;p37"/>
          <p:cNvSpPr txBox="1">
            <a:spLocks noGrp="1"/>
          </p:cNvSpPr>
          <p:nvPr>
            <p:ph type="dt" idx="10"/>
          </p:nvPr>
        </p:nvSpPr>
        <p:spPr>
          <a:xfrm>
            <a:off x="243840" y="627507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b="1" i="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92055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36BE0-D059-46FE-B6FE-C32066E508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6BA7BB0-2E1F-421F-BA4F-B3A7DBFB8E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035A5C-7753-4021-B545-D76385F48A0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A3976F5-27D1-46FA-A4B1-74030B1982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57115-9670-422F-9837-63DAE2927571}"/>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228409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43742-ABD2-42D0-ABCC-AACE255E4A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3FE201-A19B-48DF-AA43-9503B83F0F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F2409D-CA5D-4917-AA27-6774CEC0B850}"/>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C522415F-81BC-42B0-9DA2-D3F320EE1C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69A850-6A99-41E1-8B3D-905AF4E89022}"/>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1921427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EF68-D59B-4C86-9F18-EADAF0FD6C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8D2B6C-EC62-4A5E-8659-759081972C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3B975E-47DB-4185-84C1-C50BF374CEC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2751767F-40DE-4984-9584-5FCCE5462D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20E6D5-F211-455F-8802-1148A7A11C8F}"/>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3150507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D9119-296E-41D0-8BE6-8A57783A72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053B8DE-9A33-493E-8E12-58A05D53C8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8E5A65-B0A5-49EA-ABA3-B5EE26EBA2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FC52E37-B491-4D57-A678-3D03C74D421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F2F29296-C965-46EC-B357-EEC305BE7C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A1A205-822A-469E-B3A2-15C565F59959}"/>
              </a:ext>
            </a:extLst>
          </p:cNvPr>
          <p:cNvSpPr>
            <a:spLocks noGrp="1"/>
          </p:cNvSpPr>
          <p:nvPr>
            <p:ph type="sldNum" sz="quarter" idx="12"/>
          </p:nvPr>
        </p:nvSpPr>
        <p:spPr/>
        <p:txBody>
          <a:bodyPr/>
          <a:lstStyle/>
          <a:p>
            <a:fld id="{39D7DE04-D728-4CF2-9C22-9E6344D63B3F}" type="slidenum">
              <a:rPr lang="en-GB" smtClean="0"/>
              <a:t>‹#›</a:t>
            </a:fld>
            <a:endParaRPr lang="en-GB"/>
          </a:p>
        </p:txBody>
      </p:sp>
    </p:spTree>
    <p:extLst>
      <p:ext uri="{BB962C8B-B14F-4D97-AF65-F5344CB8AC3E}">
        <p14:creationId xmlns:p14="http://schemas.microsoft.com/office/powerpoint/2010/main" val="41052351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5.emf"/><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6.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B53F56-091E-4341-B680-FFD530AE64B0}"/>
              </a:ext>
            </a:extLst>
          </p:cNvPr>
          <p:cNvSpPr txBox="1"/>
          <p:nvPr/>
        </p:nvSpPr>
        <p:spPr>
          <a:xfrm>
            <a:off x="438912" y="2926080"/>
            <a:ext cx="5294376" cy="523220"/>
          </a:xfrm>
          <a:prstGeom prst="rect">
            <a:avLst/>
          </a:prstGeom>
          <a:noFill/>
        </p:spPr>
        <p:txBody>
          <a:bodyPr wrap="square" rtlCol="0">
            <a:spAutoFit/>
          </a:bodyPr>
          <a:lstStyle/>
          <a:p>
            <a:r>
              <a:rPr lang="en-US" sz="2800" b="1" dirty="0">
                <a:solidFill>
                  <a:schemeClr val="bg1"/>
                </a:solidFill>
                <a:latin typeface="Arial" panose="020B0604020202020204" pitchFamily="34" charset="0"/>
                <a:cs typeface="Arial" panose="020B0604020202020204" pitchFamily="34" charset="0"/>
              </a:rPr>
              <a:t>Presentation title</a:t>
            </a:r>
          </a:p>
        </p:txBody>
      </p:sp>
      <p:pic>
        <p:nvPicPr>
          <p:cNvPr id="8" name="Picture 7">
            <a:extLst>
              <a:ext uri="{FF2B5EF4-FFF2-40B4-BE49-F238E27FC236}">
                <a16:creationId xmlns:a16="http://schemas.microsoft.com/office/drawing/2014/main" id="{7AE7E310-69DE-9548-BF39-D5109E2F0B18}"/>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67CFC2B3-9E07-B042-847C-625C7DA022C2}"/>
              </a:ext>
            </a:extLst>
          </p:cNvPr>
          <p:cNvSpPr>
            <a:spLocks noGrp="1"/>
          </p:cNvSpPr>
          <p:nvPr>
            <p:ph type="title"/>
          </p:nvPr>
        </p:nvSpPr>
        <p:spPr>
          <a:xfrm>
            <a:off x="343408" y="2397125"/>
            <a:ext cx="10515600" cy="762635"/>
          </a:xfrm>
          <a:prstGeom prst="rect">
            <a:avLst/>
          </a:prstGeom>
        </p:spPr>
        <p:txBody>
          <a:bodyPr vert="horz" lIns="91440" tIns="45720" rIns="91440" bIns="45720" rtlCol="0" anchor="ctr">
            <a:normAutofit/>
          </a:bodyPr>
          <a:lstStyle/>
          <a:p>
            <a:r>
              <a:rPr lang="en-GB" dirty="0"/>
              <a:t>Presentation title</a:t>
            </a:r>
            <a:endParaRPr lang="en-US" dirty="0"/>
          </a:p>
        </p:txBody>
      </p:sp>
      <p:sp>
        <p:nvSpPr>
          <p:cNvPr id="4" name="Date Placeholder 3">
            <a:extLst>
              <a:ext uri="{FF2B5EF4-FFF2-40B4-BE49-F238E27FC236}">
                <a16:creationId xmlns:a16="http://schemas.microsoft.com/office/drawing/2014/main" id="{E851F445-D6C1-CD46-B9A4-CE9F12220AF8}"/>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bg1"/>
                </a:solidFill>
                <a:latin typeface="Arial" panose="020B0604020202020204" pitchFamily="34" charset="0"/>
                <a:cs typeface="Arial" panose="020B0604020202020204" pitchFamily="34" charset="0"/>
              </a:defRPr>
            </a:lvl1pPr>
          </a:lstStyle>
          <a:p>
            <a:endParaRPr lang="en-US" dirty="0"/>
          </a:p>
        </p:txBody>
      </p:sp>
      <p:pic>
        <p:nvPicPr>
          <p:cNvPr id="5" name="Picture 4" descr="Graphical user interface, application&#10;&#10;Description automatically generated">
            <a:extLst>
              <a:ext uri="{FF2B5EF4-FFF2-40B4-BE49-F238E27FC236}">
                <a16:creationId xmlns:a16="http://schemas.microsoft.com/office/drawing/2014/main" id="{7649FA8B-C926-644E-9069-2AA2E2DEE735}"/>
              </a:ext>
            </a:extLst>
          </p:cNvPr>
          <p:cNvPicPr>
            <a:picLocks noChangeAspect="1"/>
          </p:cNvPicPr>
          <p:nvPr/>
        </p:nvPicPr>
        <p:blipFill>
          <a:blip r:embed="rId4"/>
          <a:stretch>
            <a:fillRect/>
          </a:stretch>
        </p:blipFill>
        <p:spPr>
          <a:xfrm>
            <a:off x="170688" y="265113"/>
            <a:ext cx="2381636" cy="762635"/>
          </a:xfrm>
          <a:prstGeom prst="rect">
            <a:avLst/>
          </a:prstGeom>
        </p:spPr>
      </p:pic>
    </p:spTree>
    <p:extLst>
      <p:ext uri="{BB962C8B-B14F-4D97-AF65-F5344CB8AC3E}">
        <p14:creationId xmlns:p14="http://schemas.microsoft.com/office/powerpoint/2010/main" val="3509535441"/>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914400" rtl="0" eaLnBrk="1" latinLnBrk="0" hangingPunct="1">
        <a:lnSpc>
          <a:spcPct val="90000"/>
        </a:lnSpc>
        <a:spcBef>
          <a:spcPct val="0"/>
        </a:spcBef>
        <a:buNone/>
        <a:defRPr sz="28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F9039A-0012-A741-841F-E937268E66E4}"/>
              </a:ext>
            </a:extLst>
          </p:cNvPr>
          <p:cNvPicPr>
            <a:picLocks noChangeAspect="1"/>
          </p:cNvPicPr>
          <p:nvPr/>
        </p:nvPicPr>
        <p:blipFill>
          <a:blip r:embed="rId4"/>
          <a:stretch>
            <a:fillRect/>
          </a:stretch>
        </p:blipFill>
        <p:spPr>
          <a:xfrm>
            <a:off x="8811" y="0"/>
            <a:ext cx="12174377" cy="6858000"/>
          </a:xfrm>
          <a:prstGeom prst="rect">
            <a:avLst/>
          </a:prstGeom>
        </p:spPr>
      </p:pic>
      <p:sp>
        <p:nvSpPr>
          <p:cNvPr id="2" name="Title Placeholder 1">
            <a:extLst>
              <a:ext uri="{FF2B5EF4-FFF2-40B4-BE49-F238E27FC236}">
                <a16:creationId xmlns:a16="http://schemas.microsoft.com/office/drawing/2014/main" id="{67CFC2B3-9E07-B042-847C-625C7DA022C2}"/>
              </a:ext>
            </a:extLst>
          </p:cNvPr>
          <p:cNvSpPr>
            <a:spLocks noGrp="1"/>
          </p:cNvSpPr>
          <p:nvPr>
            <p:ph type="title"/>
          </p:nvPr>
        </p:nvSpPr>
        <p:spPr>
          <a:xfrm>
            <a:off x="343408" y="2397125"/>
            <a:ext cx="10515600" cy="762635"/>
          </a:xfrm>
          <a:prstGeom prst="rect">
            <a:avLst/>
          </a:prstGeom>
        </p:spPr>
        <p:txBody>
          <a:bodyPr vert="horz" lIns="91440" tIns="45720" rIns="91440" bIns="45720" rtlCol="0" anchor="ctr">
            <a:normAutofit/>
          </a:bodyPr>
          <a:lstStyle/>
          <a:p>
            <a:r>
              <a:rPr lang="en-GB" dirty="0"/>
              <a:t>Presentation title</a:t>
            </a:r>
            <a:endParaRPr lang="en-US" dirty="0"/>
          </a:p>
        </p:txBody>
      </p:sp>
      <p:sp>
        <p:nvSpPr>
          <p:cNvPr id="4" name="Date Placeholder 3">
            <a:extLst>
              <a:ext uri="{FF2B5EF4-FFF2-40B4-BE49-F238E27FC236}">
                <a16:creationId xmlns:a16="http://schemas.microsoft.com/office/drawing/2014/main" id="{E851F445-D6C1-CD46-B9A4-CE9F12220AF8}"/>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bg1"/>
                </a:solidFill>
                <a:latin typeface="Arial" panose="020B0604020202020204" pitchFamily="34" charset="0"/>
                <a:cs typeface="Arial" panose="020B0604020202020204" pitchFamily="34" charset="0"/>
              </a:defRPr>
            </a:lvl1pPr>
          </a:lstStyle>
          <a:p>
            <a:endParaRPr lang="en-US" dirty="0"/>
          </a:p>
        </p:txBody>
      </p:sp>
      <p:pic>
        <p:nvPicPr>
          <p:cNvPr id="6" name="Picture 5" descr="Graphical user interface, application&#10;&#10;Description automatically generated">
            <a:extLst>
              <a:ext uri="{FF2B5EF4-FFF2-40B4-BE49-F238E27FC236}">
                <a16:creationId xmlns:a16="http://schemas.microsoft.com/office/drawing/2014/main" id="{CC2DA036-99D8-5F4D-97F2-43C47E18DF69}"/>
              </a:ext>
            </a:extLst>
          </p:cNvPr>
          <p:cNvPicPr>
            <a:picLocks noChangeAspect="1"/>
          </p:cNvPicPr>
          <p:nvPr/>
        </p:nvPicPr>
        <p:blipFill>
          <a:blip r:embed="rId5"/>
          <a:stretch>
            <a:fillRect/>
          </a:stretch>
        </p:blipFill>
        <p:spPr>
          <a:xfrm>
            <a:off x="170688" y="265113"/>
            <a:ext cx="2381636" cy="762635"/>
          </a:xfrm>
          <a:prstGeom prst="rect">
            <a:avLst/>
          </a:prstGeom>
        </p:spPr>
      </p:pic>
    </p:spTree>
    <p:extLst>
      <p:ext uri="{BB962C8B-B14F-4D97-AF65-F5344CB8AC3E}">
        <p14:creationId xmlns:p14="http://schemas.microsoft.com/office/powerpoint/2010/main" val="3516567989"/>
      </p:ext>
    </p:extLst>
  </p:cSld>
  <p:clrMap bg1="lt1" tx1="dk1" bg2="lt2" tx2="dk2" accent1="accent1" accent2="accent2" accent3="accent3" accent4="accent4" accent5="accent5" accent6="accent6" hlink="hlink" folHlink="folHlink"/>
  <p:sldLayoutIdLst>
    <p:sldLayoutId id="2147483673" r:id="rId1"/>
    <p:sldLayoutId id="2147483732" r:id="rId2"/>
  </p:sldLayoutIdLst>
  <p:hf hdr="0" ftr="0" dt="0"/>
  <p:txStyles>
    <p:titleStyle>
      <a:lvl1pPr algn="l" defTabSz="914400" rtl="0" eaLnBrk="1" latinLnBrk="0" hangingPunct="1">
        <a:lnSpc>
          <a:spcPct val="90000"/>
        </a:lnSpc>
        <a:spcBef>
          <a:spcPct val="0"/>
        </a:spcBef>
        <a:buNone/>
        <a:defRPr sz="28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CD83A28-489F-6F4E-9767-9BE031D90112}"/>
              </a:ext>
            </a:extLst>
          </p:cNvPr>
          <p:cNvPicPr>
            <a:picLocks noChangeAspect="1"/>
          </p:cNvPicPr>
          <p:nvPr/>
        </p:nvPicPr>
        <p:blipFill>
          <a:blip r:embed="rId4"/>
          <a:srcRect/>
          <a:stretch/>
        </p:blipFill>
        <p:spPr>
          <a:xfrm>
            <a:off x="9314383" y="240025"/>
            <a:ext cx="2731167" cy="871232"/>
          </a:xfrm>
          <a:prstGeom prst="rect">
            <a:avLst/>
          </a:prstGeom>
        </p:spPr>
      </p:pic>
      <p:sp>
        <p:nvSpPr>
          <p:cNvPr id="4" name="Date Placeholder 3">
            <a:extLst>
              <a:ext uri="{FF2B5EF4-FFF2-40B4-BE49-F238E27FC236}">
                <a16:creationId xmlns:a16="http://schemas.microsoft.com/office/drawing/2014/main" id="{E851F445-D6C1-CD46-B9A4-CE9F12220AF8}"/>
              </a:ext>
            </a:extLst>
          </p:cNvPr>
          <p:cNvSpPr>
            <a:spLocks noGrp="1"/>
          </p:cNvSpPr>
          <p:nvPr>
            <p:ph type="dt" sz="half" idx="2"/>
          </p:nvPr>
        </p:nvSpPr>
        <p:spPr>
          <a:xfrm>
            <a:off x="243840" y="6275070"/>
            <a:ext cx="2743200" cy="365125"/>
          </a:xfrm>
          <a:prstGeom prst="rect">
            <a:avLst/>
          </a:prstGeom>
        </p:spPr>
        <p:txBody>
          <a:bodyPr vert="horz" lIns="91440" tIns="45720" rIns="91440" bIns="45720" rtlCol="0" anchor="ctr"/>
          <a:lstStyle>
            <a:lvl1pPr algn="l">
              <a:defRPr sz="1200" b="1" i="0">
                <a:solidFill>
                  <a:schemeClr val="tx1">
                    <a:lumMod val="85000"/>
                    <a:lumOff val="15000"/>
                  </a:schemeClr>
                </a:solidFill>
                <a:latin typeface="Arial" panose="020B0604020202020204" pitchFamily="34" charset="0"/>
                <a:cs typeface="Arial" panose="020B0604020202020204" pitchFamily="34" charset="0"/>
              </a:defRPr>
            </a:lvl1pPr>
          </a:lstStyle>
          <a:p>
            <a:endParaRPr lang="en-US" dirty="0"/>
          </a:p>
        </p:txBody>
      </p:sp>
      <p:pic>
        <p:nvPicPr>
          <p:cNvPr id="10" name="Picture 9">
            <a:extLst>
              <a:ext uri="{FF2B5EF4-FFF2-40B4-BE49-F238E27FC236}">
                <a16:creationId xmlns:a16="http://schemas.microsoft.com/office/drawing/2014/main" id="{D1261DD1-0595-D249-B613-C9973B43ADCA}"/>
              </a:ext>
            </a:extLst>
          </p:cNvPr>
          <p:cNvPicPr>
            <a:picLocks noChangeAspect="1"/>
          </p:cNvPicPr>
          <p:nvPr/>
        </p:nvPicPr>
        <p:blipFill>
          <a:blip r:embed="rId5"/>
          <a:stretch>
            <a:fillRect/>
          </a:stretch>
        </p:blipFill>
        <p:spPr>
          <a:xfrm>
            <a:off x="9157547" y="4592320"/>
            <a:ext cx="3034452" cy="2275839"/>
          </a:xfrm>
          <a:prstGeom prst="rect">
            <a:avLst/>
          </a:prstGeom>
        </p:spPr>
      </p:pic>
    </p:spTree>
    <p:extLst>
      <p:ext uri="{BB962C8B-B14F-4D97-AF65-F5344CB8AC3E}">
        <p14:creationId xmlns:p14="http://schemas.microsoft.com/office/powerpoint/2010/main" val="304805403"/>
      </p:ext>
    </p:extLst>
  </p:cSld>
  <p:clrMap bg1="lt1" tx1="dk1" bg2="lt2" tx2="dk2" accent1="accent1" accent2="accent2" accent3="accent3" accent4="accent4" accent5="accent5" accent6="accent6" hlink="hlink" folHlink="folHlink"/>
  <p:sldLayoutIdLst>
    <p:sldLayoutId id="2147483679" r:id="rId1"/>
    <p:sldLayoutId id="2147483733" r:id="rId2"/>
  </p:sldLayoutIdLst>
  <p:hf hdr="0" ftr="0" dt="0"/>
  <p:txStyles>
    <p:titleStyle>
      <a:lvl1pPr algn="l" defTabSz="914400" rtl="0" eaLnBrk="1" latinLnBrk="0" hangingPunct="1">
        <a:lnSpc>
          <a:spcPct val="90000"/>
        </a:lnSpc>
        <a:spcBef>
          <a:spcPct val="0"/>
        </a:spcBef>
        <a:buNone/>
        <a:defRPr sz="2400" b="1" i="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AC17C9-A63A-4089-A51C-8099FAAB3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9F17AA-FA4D-486E-9CDE-62EEDDD7C0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A71FDD-C93C-4C62-A5CC-B9ACC20737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B6726332-3EA4-493F-8106-17878D9F07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7E173A-BA5B-4470-AC41-F58E345D88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D7DE04-D728-4CF2-9C22-9E6344D63B3F}" type="slidenum">
              <a:rPr lang="en-GB" smtClean="0"/>
              <a:t>‹#›</a:t>
            </a:fld>
            <a:endParaRPr lang="en-GB"/>
          </a:p>
        </p:txBody>
      </p:sp>
    </p:spTree>
    <p:extLst>
      <p:ext uri="{BB962C8B-B14F-4D97-AF65-F5344CB8AC3E}">
        <p14:creationId xmlns:p14="http://schemas.microsoft.com/office/powerpoint/2010/main" val="41475852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AC17C9-A63A-4089-A51C-8099FAAB3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9F17AA-FA4D-486E-9CDE-62EEDDD7C0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A71FDD-C93C-4C62-A5CC-B9ACC20737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62159-067F-41BF-BD09-49609DC1DFA7}" type="datetimeFigureOut">
              <a:rPr lang="en-GB" smtClean="0"/>
              <a:t>09/06/2022</a:t>
            </a:fld>
            <a:endParaRPr lang="en-GB"/>
          </a:p>
        </p:txBody>
      </p:sp>
      <p:sp>
        <p:nvSpPr>
          <p:cNvPr id="5" name="Footer Placeholder 4">
            <a:extLst>
              <a:ext uri="{FF2B5EF4-FFF2-40B4-BE49-F238E27FC236}">
                <a16:creationId xmlns:a16="http://schemas.microsoft.com/office/drawing/2014/main" id="{B6726332-3EA4-493F-8106-17878D9F07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7E173A-BA5B-4470-AC41-F58E345D88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D7DE04-D728-4CF2-9C22-9E6344D63B3F}" type="slidenum">
              <a:rPr lang="en-GB" smtClean="0"/>
              <a:t>‹#›</a:t>
            </a:fld>
            <a:endParaRPr lang="en-GB"/>
          </a:p>
        </p:txBody>
      </p:sp>
    </p:spTree>
    <p:extLst>
      <p:ext uri="{BB962C8B-B14F-4D97-AF65-F5344CB8AC3E}">
        <p14:creationId xmlns:p14="http://schemas.microsoft.com/office/powerpoint/2010/main" val="137325674"/>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C5B3CBE-64DB-44DD-BED3-9BD1BC45E9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CB6D678-3A90-4B2C-9376-86B63C0288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2ED0E8-DC37-4B76-95F2-46D8EDD42F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7129C-86A5-423D-9A87-BC9ADB6F24D8}" type="datetimeFigureOut">
              <a:rPr lang="de-DE" smtClean="0"/>
              <a:t>09.06.2022</a:t>
            </a:fld>
            <a:endParaRPr lang="de-DE"/>
          </a:p>
        </p:txBody>
      </p:sp>
      <p:sp>
        <p:nvSpPr>
          <p:cNvPr id="5" name="Fußzeilenplatzhalter 4">
            <a:extLst>
              <a:ext uri="{FF2B5EF4-FFF2-40B4-BE49-F238E27FC236}">
                <a16:creationId xmlns:a16="http://schemas.microsoft.com/office/drawing/2014/main" id="{26DA5D26-A03F-4ABE-BBBD-13CB2C964F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28C9E34-CA28-4ED0-8A9E-4B8FEF53C7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B577B-34B2-42D7-8BDC-3FE40671C8F5}" type="slidenum">
              <a:rPr lang="de-DE" smtClean="0"/>
              <a:t>‹#›</a:t>
            </a:fld>
            <a:endParaRPr lang="de-DE"/>
          </a:p>
        </p:txBody>
      </p:sp>
    </p:spTree>
    <p:extLst>
      <p:ext uri="{BB962C8B-B14F-4D97-AF65-F5344CB8AC3E}">
        <p14:creationId xmlns:p14="http://schemas.microsoft.com/office/powerpoint/2010/main" val="1391031403"/>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6.png"/><Relationship Id="rId7"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hyperlink" Target="https://figshare.edgehill.ac.uk/articles/report/CASES_General_Report_The_prevalence_and_characteristics_of_interpersonal_violence_against_children_IVAC_inside_and_outside_sport_in_six_European_countries/17086616/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19.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4.xml"/><Relationship Id="rId5" Type="http://schemas.openxmlformats.org/officeDocument/2006/relationships/image" Target="../media/image19.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4.xml"/><Relationship Id="rId5" Type="http://schemas.openxmlformats.org/officeDocument/2006/relationships/image" Target="../media/image16.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7.png"/><Relationship Id="rId18" Type="http://schemas.openxmlformats.org/officeDocument/2006/relationships/hyperlink" Target="https://en.wikipedia.org/wiki/Germany" TargetMode="External"/><Relationship Id="rId3" Type="http://schemas.openxmlformats.org/officeDocument/2006/relationships/image" Target="../media/image6.png"/><Relationship Id="rId7" Type="http://schemas.openxmlformats.org/officeDocument/2006/relationships/image" Target="../media/image23.png"/><Relationship Id="rId12" Type="http://schemas.openxmlformats.org/officeDocument/2006/relationships/hyperlink" Target="https://en.wikipedia.org/wiki/Flag_of_belgium" TargetMode="External"/><Relationship Id="rId17" Type="http://schemas.openxmlformats.org/officeDocument/2006/relationships/image" Target="../media/image29.png"/><Relationship Id="rId2" Type="http://schemas.openxmlformats.org/officeDocument/2006/relationships/notesSlide" Target="../notesSlides/notesSlide21.xml"/><Relationship Id="rId16" Type="http://schemas.openxmlformats.org/officeDocument/2006/relationships/hyperlink" Target="https://en.wikipedia.org/wiki/Flag_of_Romania" TargetMode="External"/><Relationship Id="rId1" Type="http://schemas.openxmlformats.org/officeDocument/2006/relationships/slideLayout" Target="../slideLayouts/slideLayout24.xml"/><Relationship Id="rId6" Type="http://schemas.openxmlformats.org/officeDocument/2006/relationships/image" Target="../media/image22.svg"/><Relationship Id="rId11" Type="http://schemas.openxmlformats.org/officeDocument/2006/relationships/image" Target="../media/image26.png"/><Relationship Id="rId5" Type="http://schemas.openxmlformats.org/officeDocument/2006/relationships/image" Target="../media/image21.png"/><Relationship Id="rId15" Type="http://schemas.openxmlformats.org/officeDocument/2006/relationships/image" Target="../media/image28.png"/><Relationship Id="rId10" Type="http://schemas.openxmlformats.org/officeDocument/2006/relationships/hyperlink" Target="https://www.goodfreephotos.com/austria/other-austria/flag-of-austria.jpg.php" TargetMode="External"/><Relationship Id="rId19" Type="http://schemas.openxmlformats.org/officeDocument/2006/relationships/image" Target="../media/image30.png"/><Relationship Id="rId4" Type="http://schemas.openxmlformats.org/officeDocument/2006/relationships/image" Target="../media/image14.png"/><Relationship Id="rId9" Type="http://schemas.openxmlformats.org/officeDocument/2006/relationships/image" Target="../media/image25.jpg"/><Relationship Id="rId14" Type="http://schemas.openxmlformats.org/officeDocument/2006/relationships/hyperlink" Target="http://pngimg.com/download/14588"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4.xml"/><Relationship Id="rId5" Type="http://schemas.openxmlformats.org/officeDocument/2006/relationships/chart" Target="../charts/chart1.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4.xml"/><Relationship Id="rId5" Type="http://schemas.openxmlformats.org/officeDocument/2006/relationships/image" Target="../media/image31.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6.png"/><Relationship Id="rId7" Type="http://schemas.openxmlformats.org/officeDocument/2006/relationships/image" Target="../media/image34.svg"/><Relationship Id="rId2" Type="http://schemas.openxmlformats.org/officeDocument/2006/relationships/notesSlide" Target="../notesSlides/notesSlide26.xml"/><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11.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6.png"/><Relationship Id="rId7" Type="http://schemas.openxmlformats.org/officeDocument/2006/relationships/image" Target="../media/image34.svg"/><Relationship Id="rId2" Type="http://schemas.openxmlformats.org/officeDocument/2006/relationships/notesSlide" Target="../notesSlides/notesSlide27.xml"/><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11.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chart" Target="../charts/chart2.xml"/><Relationship Id="rId5" Type="http://schemas.openxmlformats.org/officeDocument/2006/relationships/image" Target="../media/image11.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23.xml"/><Relationship Id="rId6" Type="http://schemas.openxmlformats.org/officeDocument/2006/relationships/chart" Target="../charts/chart3.xml"/><Relationship Id="rId5" Type="http://schemas.openxmlformats.org/officeDocument/2006/relationships/image" Target="../media/image11.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13.jp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23.xml"/><Relationship Id="rId6" Type="http://schemas.openxmlformats.org/officeDocument/2006/relationships/chart" Target="../charts/chart4.xml"/><Relationship Id="rId5" Type="http://schemas.openxmlformats.org/officeDocument/2006/relationships/image" Target="../media/image11.png"/><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3.xml"/><Relationship Id="rId6" Type="http://schemas.openxmlformats.org/officeDocument/2006/relationships/image" Target="../media/image36.png"/><Relationship Id="rId5" Type="http://schemas.openxmlformats.org/officeDocument/2006/relationships/image" Target="../media/image11.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23.xml"/><Relationship Id="rId6" Type="http://schemas.openxmlformats.org/officeDocument/2006/relationships/chart" Target="../charts/chart5.xml"/><Relationship Id="rId5" Type="http://schemas.openxmlformats.org/officeDocument/2006/relationships/image" Target="../media/image11.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chart" Target="../charts/chart6.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chart" Target="../charts/chart7.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chart" Target="../charts/char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chart" Target="../charts/chart9.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chart" Target="../charts/chart10.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11.xml"/><Relationship Id="rId5" Type="http://schemas.openxmlformats.org/officeDocument/2006/relationships/image" Target="../media/image38.png"/><Relationship Id="rId4" Type="http://schemas.openxmlformats.org/officeDocument/2006/relationships/image" Target="../media/image11.png"/></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5.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9.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10.jpg"/><Relationship Id="rId5" Type="http://schemas.openxmlformats.org/officeDocument/2006/relationships/image" Target="../media/image18.png"/><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5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hyperlink" Target="https://sites.edgehill.ac.uk/cpss/projects/child-abuse-in-sport-european-statistics-cases/" TargetMode="External"/><Relationship Id="rId5" Type="http://schemas.openxmlformats.org/officeDocument/2006/relationships/hyperlink" Target="mailto:hartillm@edgehill.ac.uk" TargetMode="Externa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 Id="rId5" Type="http://schemas.openxmlformats.org/officeDocument/2006/relationships/image" Target="../media/image19.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0057" y="-1"/>
            <a:ext cx="4341944" cy="1385092"/>
          </a:xfrm>
          <a:prstGeom prst="rect">
            <a:avLst/>
          </a:prstGeom>
        </p:spPr>
      </p:pic>
      <p:sp>
        <p:nvSpPr>
          <p:cNvPr id="8" name="Google Shape;141;p5">
            <a:extLst>
              <a:ext uri="{FF2B5EF4-FFF2-40B4-BE49-F238E27FC236}">
                <a16:creationId xmlns:a16="http://schemas.microsoft.com/office/drawing/2014/main" id="{9D6FE6C8-C88C-4D0B-A777-4AC511385EAA}"/>
              </a:ext>
            </a:extLst>
          </p:cNvPr>
          <p:cNvSpPr txBox="1">
            <a:spLocks/>
          </p:cNvSpPr>
          <p:nvPr/>
        </p:nvSpPr>
        <p:spPr>
          <a:xfrm>
            <a:off x="1264356" y="1510959"/>
            <a:ext cx="9232252" cy="3283062"/>
          </a:xfrm>
          <a:prstGeom prst="rect">
            <a:avLst/>
          </a:prstGeom>
          <a:noFill/>
          <a:ln>
            <a:noFill/>
          </a:ln>
        </p:spPr>
        <p:txBody>
          <a:bodyPr spcFirstLastPara="1" vert="horz" wrap="square" lIns="91425" tIns="45700" rIns="91425" bIns="4570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prstClr val="black"/>
              </a:buClr>
              <a:buSzPts val="2800"/>
              <a:buFont typeface="Arial" panose="020B0604020202020204" pitchFamily="34" charset="0"/>
              <a:buNone/>
              <a:tabLst/>
              <a:defRPr/>
            </a:pPr>
            <a:r>
              <a:rPr kumimoji="0" lang="en-GB" sz="4400" b="1" i="0" u="none" strike="noStrike" kern="1200" cap="none" spc="0" normalizeH="0" baseline="0" noProof="0" dirty="0">
                <a:ln>
                  <a:noFill/>
                </a:ln>
                <a:solidFill>
                  <a:prstClr val="white"/>
                </a:solidFill>
                <a:effectLst/>
                <a:uLnTx/>
                <a:uFillTx/>
                <a:latin typeface="Calibri" panose="020F0502020204030204"/>
                <a:ea typeface="+mn-ea"/>
                <a:cs typeface="+mn-cs"/>
                <a:sym typeface="Arial"/>
              </a:rPr>
              <a:t>Child Abuse in Sport: </a:t>
            </a:r>
          </a:p>
          <a:p>
            <a:pPr marL="0" marR="0" lvl="0" indent="0" algn="ctr" defTabSz="914400" rtl="0" eaLnBrk="1" fontAlgn="auto" latinLnBrk="0" hangingPunct="1">
              <a:lnSpc>
                <a:spcPct val="90000"/>
              </a:lnSpc>
              <a:spcBef>
                <a:spcPts val="0"/>
              </a:spcBef>
              <a:spcAft>
                <a:spcPts val="0"/>
              </a:spcAft>
              <a:buClr>
                <a:prstClr val="black"/>
              </a:buClr>
              <a:buSzPts val="2800"/>
              <a:buFont typeface="Arial" panose="020B0604020202020204" pitchFamily="34" charset="0"/>
              <a:buNone/>
              <a:tabLst/>
              <a:defRPr/>
            </a:pPr>
            <a:r>
              <a:rPr kumimoji="0" lang="en-GB" sz="4400" b="1" i="0" u="none" strike="noStrike" kern="1200" cap="none" spc="0" normalizeH="0" baseline="0" noProof="0" dirty="0">
                <a:ln>
                  <a:noFill/>
                </a:ln>
                <a:solidFill>
                  <a:prstClr val="white"/>
                </a:solidFill>
                <a:effectLst/>
                <a:uLnTx/>
                <a:uFillTx/>
                <a:latin typeface="Calibri" panose="020F0502020204030204"/>
                <a:ea typeface="+mn-ea"/>
                <a:cs typeface="+mn-cs"/>
                <a:sym typeface="Arial"/>
              </a:rPr>
              <a:t>European Statistics (CASES)</a:t>
            </a:r>
            <a:endParaRPr kumimoji="0" lang="en-US" sz="4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endParaRPr>
          </a:p>
          <a:p>
            <a:pPr marL="0" marR="0" lvl="0" indent="0" algn="ctr" defTabSz="914400" rtl="0" eaLnBrk="1" fontAlgn="auto" latinLnBrk="0" hangingPunct="1">
              <a:lnSpc>
                <a:spcPct val="100000"/>
              </a:lnSpc>
              <a:spcBef>
                <a:spcPts val="1000"/>
              </a:spcBef>
              <a:spcAft>
                <a:spcPts val="0"/>
              </a:spcAft>
              <a:buClr>
                <a:prstClr val="black"/>
              </a:buClr>
              <a:buSzPts val="1400"/>
              <a:buFont typeface="Arial" panose="020B0604020202020204" pitchFamily="34" charset="0"/>
              <a:buNone/>
              <a:tabLst/>
              <a:defRPr/>
            </a:pPr>
            <a:r>
              <a:rPr kumimoji="0" lang="en-US" sz="2800" b="0" i="0" u="none" strike="noStrike" kern="1200" cap="none" spc="0" normalizeH="0" baseline="0" noProof="0" dirty="0">
                <a:ln>
                  <a:noFill/>
                </a:ln>
                <a:solidFill>
                  <a:prstClr val="white"/>
                </a:solidFill>
                <a:effectLst/>
                <a:uLnTx/>
                <a:uFillTx/>
                <a:latin typeface="Arial"/>
                <a:ea typeface="Arial"/>
                <a:cs typeface="Arial"/>
                <a:sym typeface="Arial"/>
              </a:rPr>
              <a:t>The prevalence and characteristics of interpersonal violence against children (IVAC ) within and outside sport in six European countries</a:t>
            </a:r>
          </a:p>
          <a:p>
            <a:pPr marL="0" marR="0" lvl="0" indent="0" algn="ctr" defTabSz="914400" rtl="0" eaLnBrk="1" fontAlgn="auto" latinLnBrk="0" hangingPunct="1">
              <a:lnSpc>
                <a:spcPct val="100000"/>
              </a:lnSpc>
              <a:spcBef>
                <a:spcPts val="1000"/>
              </a:spcBef>
              <a:spcAft>
                <a:spcPts val="0"/>
              </a:spcAft>
              <a:buClr>
                <a:prstClr val="black"/>
              </a:buClr>
              <a:buSzPts val="1400"/>
              <a:buFont typeface="Arial" panose="020B0604020202020204" pitchFamily="34" charset="0"/>
              <a:buNone/>
              <a:tabLst/>
              <a:defRPr/>
            </a:pPr>
            <a:r>
              <a:rPr lang="en-US" sz="2800" b="1" dirty="0">
                <a:solidFill>
                  <a:srgbClr val="FFFF00"/>
                </a:solidFill>
                <a:latin typeface="Arial"/>
                <a:cs typeface="Arial"/>
                <a:hlinkClick r:id="rId4">
                  <a:extLst>
                    <a:ext uri="{A12FA001-AC4F-418D-AE19-62706E023703}">
                      <ahyp:hlinkClr xmlns:ahyp="http://schemas.microsoft.com/office/drawing/2018/hyperlinkcolor" val="tx"/>
                    </a:ext>
                  </a:extLst>
                </a:hlinkClick>
              </a:rPr>
              <a:t>FULL REPORT AVAILABLE</a:t>
            </a:r>
            <a:endParaRPr kumimoji="0" lang="en-US" sz="2800" b="1" i="0" u="none" strike="noStrike" kern="1200" cap="none" spc="0" normalizeH="0" baseline="0" noProof="0" dirty="0">
              <a:ln>
                <a:noFill/>
              </a:ln>
              <a:solidFill>
                <a:srgbClr val="FFFF00"/>
              </a:solidFill>
              <a:effectLst/>
              <a:uLnTx/>
              <a:uFillTx/>
              <a:latin typeface="Arial" panose="020B0604020202020204" pitchFamily="34" charset="0"/>
              <a:cs typeface="Arial" panose="020B0604020202020204" pitchFamily="34" charset="0"/>
              <a:sym typeface="Arial"/>
            </a:endParaRPr>
          </a:p>
        </p:txBody>
      </p:sp>
      <p:pic>
        <p:nvPicPr>
          <p:cNvPr id="15" name="Picture 14">
            <a:extLst>
              <a:ext uri="{FF2B5EF4-FFF2-40B4-BE49-F238E27FC236}">
                <a16:creationId xmlns:a16="http://schemas.microsoft.com/office/drawing/2014/main" id="{99D965AC-2F32-4AC9-B099-83915DD0F410}"/>
              </a:ext>
            </a:extLst>
          </p:cNvPr>
          <p:cNvPicPr>
            <a:picLocks noChangeAspect="1"/>
          </p:cNvPicPr>
          <p:nvPr/>
        </p:nvPicPr>
        <p:blipFill>
          <a:blip r:embed="rId5"/>
          <a:stretch>
            <a:fillRect/>
          </a:stretch>
        </p:blipFill>
        <p:spPr>
          <a:xfrm>
            <a:off x="0" y="0"/>
            <a:ext cx="2144889" cy="2939243"/>
          </a:xfrm>
          <a:prstGeom prst="rect">
            <a:avLst/>
          </a:prstGeom>
        </p:spPr>
      </p:pic>
      <p:sp>
        <p:nvSpPr>
          <p:cNvPr id="2" name="TextBox 1">
            <a:extLst>
              <a:ext uri="{FF2B5EF4-FFF2-40B4-BE49-F238E27FC236}">
                <a16:creationId xmlns:a16="http://schemas.microsoft.com/office/drawing/2014/main" id="{AB8C8F1B-EA2B-452A-A945-665E73C18CD1}"/>
              </a:ext>
            </a:extLst>
          </p:cNvPr>
          <p:cNvSpPr txBox="1"/>
          <p:nvPr/>
        </p:nvSpPr>
        <p:spPr>
          <a:xfrm>
            <a:off x="0" y="4885345"/>
            <a:ext cx="12192000" cy="197265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34614D3-2E07-4A96-A41F-564180EE63B8}"/>
              </a:ext>
            </a:extLst>
          </p:cNvPr>
          <p:cNvPicPr>
            <a:picLocks noChangeAspect="1"/>
          </p:cNvPicPr>
          <p:nvPr/>
        </p:nvPicPr>
        <p:blipFill>
          <a:blip r:embed="rId6"/>
          <a:stretch>
            <a:fillRect/>
          </a:stretch>
        </p:blipFill>
        <p:spPr>
          <a:xfrm>
            <a:off x="9119568" y="5347041"/>
            <a:ext cx="2754080" cy="1120129"/>
          </a:xfrm>
          <a:prstGeom prst="rect">
            <a:avLst/>
          </a:prstGeom>
        </p:spPr>
      </p:pic>
      <p:pic>
        <p:nvPicPr>
          <p:cNvPr id="12" name="Picture 11">
            <a:extLst>
              <a:ext uri="{FF2B5EF4-FFF2-40B4-BE49-F238E27FC236}">
                <a16:creationId xmlns:a16="http://schemas.microsoft.com/office/drawing/2014/main" id="{94951D70-CCD2-4D45-A9C7-86425387B302}"/>
              </a:ext>
            </a:extLst>
          </p:cNvPr>
          <p:cNvPicPr>
            <a:picLocks noChangeAspect="1"/>
          </p:cNvPicPr>
          <p:nvPr/>
        </p:nvPicPr>
        <p:blipFill rotWithShape="1">
          <a:blip r:embed="rId7"/>
          <a:srcRect b="10309"/>
          <a:stretch/>
        </p:blipFill>
        <p:spPr>
          <a:xfrm>
            <a:off x="4647157" y="4919888"/>
            <a:ext cx="4058870" cy="1820235"/>
          </a:xfrm>
          <a:prstGeom prst="rect">
            <a:avLst/>
          </a:prstGeom>
        </p:spPr>
      </p:pic>
      <p:pic>
        <p:nvPicPr>
          <p:cNvPr id="16" name="Picture 15">
            <a:extLst>
              <a:ext uri="{FF2B5EF4-FFF2-40B4-BE49-F238E27FC236}">
                <a16:creationId xmlns:a16="http://schemas.microsoft.com/office/drawing/2014/main" id="{8F3D49AE-CA7A-450B-AD22-C8FDCAE0C279}"/>
              </a:ext>
            </a:extLst>
          </p:cNvPr>
          <p:cNvPicPr>
            <a:picLocks noChangeAspect="1"/>
          </p:cNvPicPr>
          <p:nvPr/>
        </p:nvPicPr>
        <p:blipFill rotWithShape="1">
          <a:blip r:embed="rId8"/>
          <a:srcRect l="12042"/>
          <a:stretch/>
        </p:blipFill>
        <p:spPr>
          <a:xfrm>
            <a:off x="0" y="5338392"/>
            <a:ext cx="4267158" cy="1066560"/>
          </a:xfrm>
          <a:prstGeom prst="rect">
            <a:avLst/>
          </a:prstGeom>
        </p:spPr>
      </p:pic>
    </p:spTree>
    <p:extLst>
      <p:ext uri="{BB962C8B-B14F-4D97-AF65-F5344CB8AC3E}">
        <p14:creationId xmlns:p14="http://schemas.microsoft.com/office/powerpoint/2010/main" val="691366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8956" y="-1"/>
            <a:ext cx="2913044" cy="929269"/>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78"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5400" dirty="0">
                <a:solidFill>
                  <a:srgbClr val="0073D6"/>
                </a:solidFill>
              </a:rPr>
              <a:t>Previous research</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1" y="4662221"/>
            <a:ext cx="3372592" cy="2195780"/>
          </a:xfrm>
          <a:prstGeom prst="rect">
            <a:avLst/>
          </a:prstGeom>
        </p:spPr>
      </p:pic>
      <p:sp>
        <p:nvSpPr>
          <p:cNvPr id="2" name="TextBox 1">
            <a:extLst>
              <a:ext uri="{FF2B5EF4-FFF2-40B4-BE49-F238E27FC236}">
                <a16:creationId xmlns:a16="http://schemas.microsoft.com/office/drawing/2014/main" id="{8B7C93D2-76C7-4F22-A726-9C53BD671CCF}"/>
              </a:ext>
            </a:extLst>
          </p:cNvPr>
          <p:cNvSpPr txBox="1"/>
          <p:nvPr/>
        </p:nvSpPr>
        <p:spPr>
          <a:xfrm>
            <a:off x="3651305" y="1615919"/>
            <a:ext cx="8183840" cy="2616101"/>
          </a:xfrm>
          <a:prstGeom prst="rect">
            <a:avLst/>
          </a:prstGeom>
          <a:noFill/>
        </p:spPr>
        <p:txBody>
          <a:bodyPr wrap="square" rtlCol="0">
            <a:spAutoFit/>
          </a:bodyPr>
          <a:lstStyle/>
          <a:p>
            <a:pPr marL="342900" indent="-342900">
              <a:spcAft>
                <a:spcPts val="1200"/>
              </a:spcAft>
              <a:buClr>
                <a:schemeClr val="bg1"/>
              </a:buClr>
              <a:buSzPts val="2800"/>
              <a:buFont typeface="Arial" panose="020B0604020202020204" pitchFamily="34" charset="0"/>
              <a:buChar char="•"/>
            </a:pPr>
            <a:r>
              <a:rPr lang="de-DE" sz="2000" dirty="0">
                <a:solidFill>
                  <a:schemeClr val="bg1"/>
                </a:solidFill>
              </a:rPr>
              <a:t>lack of </a:t>
            </a:r>
            <a:r>
              <a:rPr lang="de-DE" sz="2000" dirty="0" err="1">
                <a:solidFill>
                  <a:schemeClr val="bg1"/>
                </a:solidFill>
              </a:rPr>
              <a:t>studies</a:t>
            </a:r>
            <a:r>
              <a:rPr lang="de-DE" sz="2000" dirty="0">
                <a:solidFill>
                  <a:schemeClr val="bg1"/>
                </a:solidFill>
              </a:rPr>
              <a:t> </a:t>
            </a:r>
            <a:r>
              <a:rPr lang="de-DE" sz="2000" dirty="0" err="1">
                <a:solidFill>
                  <a:schemeClr val="bg1"/>
                </a:solidFill>
              </a:rPr>
              <a:t>that</a:t>
            </a:r>
            <a:r>
              <a:rPr lang="de-DE" sz="2000" dirty="0">
                <a:solidFill>
                  <a:schemeClr val="bg1"/>
                </a:solidFill>
              </a:rPr>
              <a:t> </a:t>
            </a:r>
            <a:r>
              <a:rPr lang="de-DE" sz="2000" dirty="0" err="1">
                <a:solidFill>
                  <a:schemeClr val="bg1"/>
                </a:solidFill>
              </a:rPr>
              <a:t>allow</a:t>
            </a:r>
            <a:r>
              <a:rPr lang="de-DE" sz="2000" dirty="0">
                <a:solidFill>
                  <a:schemeClr val="bg1"/>
                </a:solidFill>
              </a:rPr>
              <a:t> </a:t>
            </a:r>
            <a:r>
              <a:rPr lang="de-DE" sz="2000" dirty="0" err="1">
                <a:solidFill>
                  <a:schemeClr val="bg1"/>
                </a:solidFill>
              </a:rPr>
              <a:t>comparison</a:t>
            </a:r>
            <a:r>
              <a:rPr lang="de-DE" sz="2000" dirty="0">
                <a:solidFill>
                  <a:schemeClr val="bg1"/>
                </a:solidFill>
              </a:rPr>
              <a:t> </a:t>
            </a:r>
            <a:r>
              <a:rPr lang="de-DE" sz="2000" dirty="0" err="1">
                <a:solidFill>
                  <a:schemeClr val="bg1"/>
                </a:solidFill>
              </a:rPr>
              <a:t>between</a:t>
            </a:r>
            <a:r>
              <a:rPr lang="de-DE" sz="2000" dirty="0">
                <a:solidFill>
                  <a:schemeClr val="bg1"/>
                </a:solidFill>
              </a:rPr>
              <a:t> </a:t>
            </a:r>
            <a:r>
              <a:rPr lang="de-DE" sz="2000" dirty="0" err="1">
                <a:solidFill>
                  <a:schemeClr val="bg1"/>
                </a:solidFill>
              </a:rPr>
              <a:t>nations</a:t>
            </a:r>
            <a:r>
              <a:rPr lang="de-DE" sz="2000" dirty="0">
                <a:solidFill>
                  <a:schemeClr val="bg1"/>
                </a:solidFill>
              </a:rPr>
              <a:t> </a:t>
            </a:r>
            <a:br>
              <a:rPr lang="de-DE" sz="2000" dirty="0">
                <a:solidFill>
                  <a:schemeClr val="bg1"/>
                </a:solidFill>
              </a:rPr>
            </a:br>
            <a:r>
              <a:rPr lang="de-DE" dirty="0">
                <a:solidFill>
                  <a:schemeClr val="bg1"/>
                </a:solidFill>
              </a:rPr>
              <a:t>(</a:t>
            </a:r>
            <a:r>
              <a:rPr lang="de-DE" dirty="0" err="1">
                <a:solidFill>
                  <a:schemeClr val="bg1"/>
                </a:solidFill>
              </a:rPr>
              <a:t>except</a:t>
            </a:r>
            <a:r>
              <a:rPr lang="de-DE" dirty="0">
                <a:solidFill>
                  <a:schemeClr val="bg1"/>
                </a:solidFill>
              </a:rPr>
              <a:t>: Fasting et al., 2010)</a:t>
            </a:r>
          </a:p>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studies</a:t>
            </a:r>
            <a:r>
              <a:rPr lang="de-DE" sz="2000" dirty="0">
                <a:solidFill>
                  <a:schemeClr val="bg1"/>
                </a:solidFill>
              </a:rPr>
              <a:t> on </a:t>
            </a:r>
            <a:r>
              <a:rPr lang="de-DE" sz="2000" dirty="0" err="1">
                <a:solidFill>
                  <a:schemeClr val="bg1"/>
                </a:solidFill>
              </a:rPr>
              <a:t>the</a:t>
            </a:r>
            <a:r>
              <a:rPr lang="de-DE" sz="2000" dirty="0">
                <a:solidFill>
                  <a:schemeClr val="bg1"/>
                </a:solidFill>
              </a:rPr>
              <a:t> </a:t>
            </a:r>
            <a:r>
              <a:rPr lang="de-DE" sz="2000" dirty="0" err="1">
                <a:solidFill>
                  <a:schemeClr val="bg1"/>
                </a:solidFill>
              </a:rPr>
              <a:t>field</a:t>
            </a:r>
            <a:r>
              <a:rPr lang="de-DE" sz="2000" dirty="0">
                <a:solidFill>
                  <a:schemeClr val="bg1"/>
                </a:solidFill>
              </a:rPr>
              <a:t> of </a:t>
            </a:r>
            <a:r>
              <a:rPr lang="de-DE" sz="2000" dirty="0" err="1">
                <a:solidFill>
                  <a:schemeClr val="bg1"/>
                </a:solidFill>
              </a:rPr>
              <a:t>sport</a:t>
            </a:r>
            <a:r>
              <a:rPr lang="de-DE" sz="2000" dirty="0">
                <a:solidFill>
                  <a:schemeClr val="bg1"/>
                </a:solidFill>
              </a:rPr>
              <a:t> </a:t>
            </a:r>
            <a:r>
              <a:rPr lang="de-DE" sz="2000" dirty="0" err="1">
                <a:solidFill>
                  <a:schemeClr val="bg1"/>
                </a:solidFill>
              </a:rPr>
              <a:t>focus</a:t>
            </a:r>
            <a:r>
              <a:rPr lang="de-DE" sz="2000" dirty="0">
                <a:solidFill>
                  <a:schemeClr val="bg1"/>
                </a:solidFill>
              </a:rPr>
              <a:t> on </a:t>
            </a:r>
            <a:r>
              <a:rPr lang="de-DE" sz="2000" dirty="0" err="1">
                <a:solidFill>
                  <a:schemeClr val="bg1"/>
                </a:solidFill>
              </a:rPr>
              <a:t>violence</a:t>
            </a:r>
            <a:r>
              <a:rPr lang="de-DE" sz="2000" dirty="0">
                <a:solidFill>
                  <a:schemeClr val="bg1"/>
                </a:solidFill>
              </a:rPr>
              <a:t> in </a:t>
            </a:r>
            <a:r>
              <a:rPr lang="de-DE" sz="2000" dirty="0" err="1">
                <a:solidFill>
                  <a:schemeClr val="bg1"/>
                </a:solidFill>
              </a:rPr>
              <a:t>sport</a:t>
            </a:r>
            <a:r>
              <a:rPr lang="de-DE" sz="2000" dirty="0">
                <a:solidFill>
                  <a:schemeClr val="bg1"/>
                </a:solidFill>
              </a:rPr>
              <a:t> </a:t>
            </a:r>
            <a:r>
              <a:rPr lang="de-DE" sz="2000" dirty="0" err="1">
                <a:solidFill>
                  <a:schemeClr val="bg1"/>
                </a:solidFill>
              </a:rPr>
              <a:t>only</a:t>
            </a:r>
            <a:r>
              <a:rPr lang="de-DE" sz="2000" dirty="0">
                <a:solidFill>
                  <a:schemeClr val="bg1"/>
                </a:solidFill>
              </a:rPr>
              <a:t>, </a:t>
            </a:r>
            <a:br>
              <a:rPr lang="de-DE" sz="2000" dirty="0">
                <a:solidFill>
                  <a:schemeClr val="bg1"/>
                </a:solidFill>
              </a:rPr>
            </a:br>
            <a:r>
              <a:rPr lang="de-DE" sz="2000" dirty="0" err="1">
                <a:solidFill>
                  <a:schemeClr val="bg1"/>
                </a:solidFill>
              </a:rPr>
              <a:t>with</a:t>
            </a:r>
            <a:r>
              <a:rPr lang="de-DE" sz="2000" dirty="0">
                <a:solidFill>
                  <a:schemeClr val="bg1"/>
                </a:solidFill>
              </a:rPr>
              <a:t> </a:t>
            </a:r>
            <a:r>
              <a:rPr lang="de-DE" sz="2000" dirty="0" err="1">
                <a:solidFill>
                  <a:schemeClr val="bg1"/>
                </a:solidFill>
              </a:rPr>
              <a:t>no</a:t>
            </a:r>
            <a:r>
              <a:rPr lang="de-DE" sz="2000" dirty="0">
                <a:solidFill>
                  <a:schemeClr val="bg1"/>
                </a:solidFill>
              </a:rPr>
              <a:t> </a:t>
            </a:r>
            <a:r>
              <a:rPr lang="de-DE" sz="2000" dirty="0" err="1">
                <a:solidFill>
                  <a:schemeClr val="bg1"/>
                </a:solidFill>
              </a:rPr>
              <a:t>comparison</a:t>
            </a:r>
            <a:r>
              <a:rPr lang="de-DE" sz="2000" dirty="0">
                <a:solidFill>
                  <a:schemeClr val="bg1"/>
                </a:solidFill>
              </a:rPr>
              <a:t> </a:t>
            </a:r>
            <a:r>
              <a:rPr lang="de-DE" sz="2000" dirty="0" err="1">
                <a:solidFill>
                  <a:schemeClr val="bg1"/>
                </a:solidFill>
              </a:rPr>
              <a:t>to</a:t>
            </a:r>
            <a:r>
              <a:rPr lang="de-DE" sz="2000" dirty="0">
                <a:solidFill>
                  <a:schemeClr val="bg1"/>
                </a:solidFill>
              </a:rPr>
              <a:t> outside-sport </a:t>
            </a:r>
            <a:r>
              <a:rPr lang="de-DE" sz="2000" dirty="0" err="1">
                <a:solidFill>
                  <a:schemeClr val="bg1"/>
                </a:solidFill>
              </a:rPr>
              <a:t>experiences</a:t>
            </a:r>
            <a:r>
              <a:rPr lang="de-DE" sz="2000" dirty="0">
                <a:solidFill>
                  <a:schemeClr val="bg1"/>
                </a:solidFill>
              </a:rPr>
              <a:t> of </a:t>
            </a:r>
            <a:r>
              <a:rPr lang="de-DE" sz="2000" dirty="0" err="1">
                <a:solidFill>
                  <a:schemeClr val="bg1"/>
                </a:solidFill>
              </a:rPr>
              <a:t>violence</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general</a:t>
            </a:r>
            <a:r>
              <a:rPr lang="de-DE" sz="2000" dirty="0">
                <a:solidFill>
                  <a:schemeClr val="bg1"/>
                </a:solidFill>
              </a:rPr>
              <a:t> </a:t>
            </a:r>
            <a:r>
              <a:rPr lang="de-DE" sz="2000" dirty="0" err="1">
                <a:solidFill>
                  <a:schemeClr val="bg1"/>
                </a:solidFill>
              </a:rPr>
              <a:t>studies</a:t>
            </a:r>
            <a:r>
              <a:rPr lang="de-DE" sz="2000" dirty="0">
                <a:solidFill>
                  <a:schemeClr val="bg1"/>
                </a:solidFill>
              </a:rPr>
              <a:t> on </a:t>
            </a:r>
            <a:r>
              <a:rPr lang="de-DE" sz="2000" dirty="0" err="1">
                <a:solidFill>
                  <a:schemeClr val="bg1"/>
                </a:solidFill>
              </a:rPr>
              <a:t>violence</a:t>
            </a:r>
            <a:r>
              <a:rPr lang="de-DE" sz="2000" dirty="0">
                <a:solidFill>
                  <a:schemeClr val="bg1"/>
                </a:solidFill>
              </a:rPr>
              <a:t> </a:t>
            </a:r>
            <a:r>
              <a:rPr lang="de-DE" sz="2000" dirty="0" err="1">
                <a:solidFill>
                  <a:schemeClr val="bg1"/>
                </a:solidFill>
              </a:rPr>
              <a:t>often</a:t>
            </a:r>
            <a:r>
              <a:rPr lang="de-DE" sz="2000" dirty="0">
                <a:solidFill>
                  <a:schemeClr val="bg1"/>
                </a:solidFill>
              </a:rPr>
              <a:t> </a:t>
            </a:r>
            <a:r>
              <a:rPr lang="de-DE" sz="2000" dirty="0" err="1">
                <a:solidFill>
                  <a:schemeClr val="bg1"/>
                </a:solidFill>
              </a:rPr>
              <a:t>ignore</a:t>
            </a:r>
            <a:r>
              <a:rPr lang="de-DE" sz="2000" dirty="0">
                <a:solidFill>
                  <a:schemeClr val="bg1"/>
                </a:solidFill>
              </a:rPr>
              <a:t> </a:t>
            </a:r>
            <a:r>
              <a:rPr lang="de-DE" sz="2000" dirty="0" err="1">
                <a:solidFill>
                  <a:schemeClr val="bg1"/>
                </a:solidFill>
              </a:rPr>
              <a:t>the</a:t>
            </a:r>
            <a:r>
              <a:rPr lang="de-DE" sz="2000" dirty="0">
                <a:solidFill>
                  <a:schemeClr val="bg1"/>
                </a:solidFill>
              </a:rPr>
              <a:t> </a:t>
            </a:r>
            <a:r>
              <a:rPr lang="de-DE" sz="2000" dirty="0" err="1">
                <a:solidFill>
                  <a:schemeClr val="bg1"/>
                </a:solidFill>
              </a:rPr>
              <a:t>field</a:t>
            </a:r>
            <a:r>
              <a:rPr lang="de-DE" sz="2000" dirty="0">
                <a:solidFill>
                  <a:schemeClr val="bg1"/>
                </a:solidFill>
              </a:rPr>
              <a:t> of </a:t>
            </a:r>
            <a:r>
              <a:rPr lang="de-DE" sz="2000" dirty="0" err="1">
                <a:solidFill>
                  <a:schemeClr val="bg1"/>
                </a:solidFill>
              </a:rPr>
              <a:t>sport</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a:solidFill>
                  <a:schemeClr val="bg1"/>
                </a:solidFill>
              </a:rPr>
              <a:t>Lack of </a:t>
            </a:r>
            <a:r>
              <a:rPr lang="de-DE" sz="2000" dirty="0" err="1">
                <a:solidFill>
                  <a:schemeClr val="bg1"/>
                </a:solidFill>
              </a:rPr>
              <a:t>studies</a:t>
            </a:r>
            <a:r>
              <a:rPr lang="de-DE" sz="2000" dirty="0">
                <a:solidFill>
                  <a:schemeClr val="bg1"/>
                </a:solidFill>
              </a:rPr>
              <a:t> on </a:t>
            </a:r>
            <a:r>
              <a:rPr lang="de-DE" sz="2000" dirty="0" err="1">
                <a:solidFill>
                  <a:schemeClr val="bg1"/>
                </a:solidFill>
              </a:rPr>
              <a:t>violence</a:t>
            </a:r>
            <a:r>
              <a:rPr lang="de-DE" sz="2000" dirty="0">
                <a:solidFill>
                  <a:schemeClr val="bg1"/>
                </a:solidFill>
              </a:rPr>
              <a:t> </a:t>
            </a:r>
            <a:r>
              <a:rPr lang="de-DE" sz="2000" dirty="0" err="1">
                <a:solidFill>
                  <a:schemeClr val="bg1"/>
                </a:solidFill>
              </a:rPr>
              <a:t>against</a:t>
            </a:r>
            <a:r>
              <a:rPr lang="de-DE" sz="2000" dirty="0">
                <a:solidFill>
                  <a:schemeClr val="bg1"/>
                </a:solidFill>
              </a:rPr>
              <a:t> </a:t>
            </a:r>
            <a:r>
              <a:rPr lang="de-DE" sz="2000" dirty="0" err="1">
                <a:solidFill>
                  <a:schemeClr val="bg1"/>
                </a:solidFill>
              </a:rPr>
              <a:t>children</a:t>
            </a:r>
            <a:r>
              <a:rPr lang="de-DE" sz="2000" dirty="0">
                <a:solidFill>
                  <a:schemeClr val="bg1"/>
                </a:solidFill>
              </a:rPr>
              <a:t> in </a:t>
            </a:r>
            <a:r>
              <a:rPr lang="de-DE" sz="2000" dirty="0" err="1">
                <a:solidFill>
                  <a:schemeClr val="bg1"/>
                </a:solidFill>
              </a:rPr>
              <a:t>sport</a:t>
            </a:r>
            <a:r>
              <a:rPr lang="de-DE" sz="2000" dirty="0">
                <a:solidFill>
                  <a:schemeClr val="bg1"/>
                </a:solidFill>
              </a:rPr>
              <a:t> </a:t>
            </a:r>
            <a:r>
              <a:rPr lang="de-DE" sz="2000" dirty="0" err="1">
                <a:solidFill>
                  <a:schemeClr val="bg1"/>
                </a:solidFill>
              </a:rPr>
              <a:t>that</a:t>
            </a:r>
            <a:r>
              <a:rPr lang="de-DE" sz="2000" dirty="0">
                <a:solidFill>
                  <a:schemeClr val="bg1"/>
                </a:solidFill>
              </a:rPr>
              <a:t> </a:t>
            </a:r>
            <a:r>
              <a:rPr lang="de-DE" sz="2000" dirty="0" err="1">
                <a:solidFill>
                  <a:schemeClr val="bg1"/>
                </a:solidFill>
              </a:rPr>
              <a:t>allow</a:t>
            </a:r>
            <a:r>
              <a:rPr lang="de-DE" sz="2000" dirty="0">
                <a:solidFill>
                  <a:schemeClr val="bg1"/>
                </a:solidFill>
              </a:rPr>
              <a:t> a </a:t>
            </a:r>
            <a:r>
              <a:rPr lang="de-DE" sz="2000" dirty="0" err="1">
                <a:solidFill>
                  <a:schemeClr val="bg1"/>
                </a:solidFill>
              </a:rPr>
              <a:t>comparison</a:t>
            </a:r>
            <a:r>
              <a:rPr lang="de-DE" sz="2000" dirty="0">
                <a:solidFill>
                  <a:schemeClr val="bg1"/>
                </a:solidFill>
              </a:rPr>
              <a:t> </a:t>
            </a:r>
            <a:r>
              <a:rPr lang="de-DE" sz="2000" dirty="0" err="1">
                <a:solidFill>
                  <a:schemeClr val="bg1"/>
                </a:solidFill>
              </a:rPr>
              <a:t>with</a:t>
            </a:r>
            <a:r>
              <a:rPr lang="de-DE" sz="2000" dirty="0">
                <a:solidFill>
                  <a:schemeClr val="bg1"/>
                </a:solidFill>
              </a:rPr>
              <a:t> </a:t>
            </a:r>
            <a:r>
              <a:rPr lang="de-DE" sz="2000" dirty="0" err="1">
                <a:solidFill>
                  <a:schemeClr val="bg1"/>
                </a:solidFill>
              </a:rPr>
              <a:t>experiences</a:t>
            </a:r>
            <a:r>
              <a:rPr lang="de-DE" sz="2000" dirty="0">
                <a:solidFill>
                  <a:schemeClr val="bg1"/>
                </a:solidFill>
              </a:rPr>
              <a:t> of </a:t>
            </a:r>
            <a:r>
              <a:rPr lang="de-DE" sz="2000" dirty="0" err="1">
                <a:solidFill>
                  <a:schemeClr val="bg1"/>
                </a:solidFill>
              </a:rPr>
              <a:t>violence</a:t>
            </a:r>
            <a:r>
              <a:rPr lang="de-DE" sz="2000" dirty="0">
                <a:solidFill>
                  <a:schemeClr val="bg1"/>
                </a:solidFill>
              </a:rPr>
              <a:t> outside </a:t>
            </a:r>
            <a:r>
              <a:rPr lang="de-DE" sz="2000" dirty="0" err="1">
                <a:solidFill>
                  <a:schemeClr val="bg1"/>
                </a:solidFill>
              </a:rPr>
              <a:t>sport</a:t>
            </a:r>
            <a:r>
              <a:rPr lang="de-DE" sz="2000" dirty="0">
                <a:solidFill>
                  <a:schemeClr val="bg1"/>
                </a:solidFill>
              </a:rPr>
              <a:t> </a:t>
            </a:r>
          </a:p>
        </p:txBody>
      </p:sp>
      <p:pic>
        <p:nvPicPr>
          <p:cNvPr id="11" name="Picture 10">
            <a:extLst>
              <a:ext uri="{FF2B5EF4-FFF2-40B4-BE49-F238E27FC236}">
                <a16:creationId xmlns:a16="http://schemas.microsoft.com/office/drawing/2014/main" id="{8B52BF74-F04A-4A41-A00E-E6A033AC8355}"/>
              </a:ext>
            </a:extLst>
          </p:cNvPr>
          <p:cNvPicPr>
            <a:picLocks noChangeAspect="1"/>
          </p:cNvPicPr>
          <p:nvPr/>
        </p:nvPicPr>
        <p:blipFill>
          <a:blip r:embed="rId5"/>
          <a:stretch>
            <a:fillRect/>
          </a:stretch>
        </p:blipFill>
        <p:spPr>
          <a:xfrm>
            <a:off x="3479180" y="5367770"/>
            <a:ext cx="8712819" cy="1490230"/>
          </a:xfrm>
          <a:prstGeom prst="rect">
            <a:avLst/>
          </a:prstGeom>
        </p:spPr>
      </p:pic>
    </p:spTree>
    <p:extLst>
      <p:ext uri="{BB962C8B-B14F-4D97-AF65-F5344CB8AC3E}">
        <p14:creationId xmlns:p14="http://schemas.microsoft.com/office/powerpoint/2010/main" val="407622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8956" y="-1"/>
            <a:ext cx="2913044" cy="929269"/>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78"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5400" dirty="0">
                <a:solidFill>
                  <a:srgbClr val="0073D6"/>
                </a:solidFill>
              </a:rPr>
              <a:t>Aims of CASES</a:t>
            </a:r>
            <a:br>
              <a:rPr lang="en-GB" sz="5400" dirty="0">
                <a:solidFill>
                  <a:srgbClr val="0073D6"/>
                </a:solidFill>
              </a:rPr>
            </a:br>
            <a:r>
              <a:rPr lang="en-GB" sz="5400" dirty="0">
                <a:solidFill>
                  <a:srgbClr val="0073D6"/>
                </a:solidFill>
              </a:rPr>
              <a:t>study</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1" y="4662221"/>
            <a:ext cx="3372592" cy="2195780"/>
          </a:xfrm>
          <a:prstGeom prst="rect">
            <a:avLst/>
          </a:prstGeom>
        </p:spPr>
      </p:pic>
      <p:sp>
        <p:nvSpPr>
          <p:cNvPr id="2" name="TextBox 1">
            <a:extLst>
              <a:ext uri="{FF2B5EF4-FFF2-40B4-BE49-F238E27FC236}">
                <a16:creationId xmlns:a16="http://schemas.microsoft.com/office/drawing/2014/main" id="{8B7C93D2-76C7-4F22-A726-9C53BD671CCF}"/>
              </a:ext>
            </a:extLst>
          </p:cNvPr>
          <p:cNvSpPr txBox="1"/>
          <p:nvPr/>
        </p:nvSpPr>
        <p:spPr>
          <a:xfrm>
            <a:off x="3643234" y="1074202"/>
            <a:ext cx="8183840" cy="3631763"/>
          </a:xfrm>
          <a:prstGeom prst="rect">
            <a:avLst/>
          </a:prstGeom>
          <a:noFill/>
        </p:spPr>
        <p:txBody>
          <a:bodyPr wrap="square" rtlCol="0">
            <a:spAutoFit/>
          </a:bodyPr>
          <a:lstStyle/>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Investigate</a:t>
            </a:r>
            <a:r>
              <a:rPr lang="de-DE" sz="2000" dirty="0">
                <a:solidFill>
                  <a:schemeClr val="bg1"/>
                </a:solidFill>
              </a:rPr>
              <a:t> </a:t>
            </a:r>
            <a:r>
              <a:rPr lang="de-DE" sz="2000" dirty="0" err="1">
                <a:solidFill>
                  <a:schemeClr val="bg1"/>
                </a:solidFill>
              </a:rPr>
              <a:t>violence</a:t>
            </a:r>
            <a:r>
              <a:rPr lang="de-DE" sz="2000" dirty="0">
                <a:solidFill>
                  <a:schemeClr val="bg1"/>
                </a:solidFill>
              </a:rPr>
              <a:t> and </a:t>
            </a:r>
            <a:r>
              <a:rPr lang="de-DE" sz="2000" dirty="0" err="1">
                <a:solidFill>
                  <a:schemeClr val="bg1"/>
                </a:solidFill>
              </a:rPr>
              <a:t>abuse</a:t>
            </a:r>
            <a:r>
              <a:rPr lang="de-DE" sz="2000" dirty="0">
                <a:solidFill>
                  <a:schemeClr val="bg1"/>
                </a:solidFill>
              </a:rPr>
              <a:t> </a:t>
            </a:r>
            <a:r>
              <a:rPr lang="de-DE" sz="2000" dirty="0" err="1">
                <a:solidFill>
                  <a:schemeClr val="bg1"/>
                </a:solidFill>
              </a:rPr>
              <a:t>against</a:t>
            </a:r>
            <a:r>
              <a:rPr lang="de-DE" sz="2000" dirty="0">
                <a:solidFill>
                  <a:schemeClr val="bg1"/>
                </a:solidFill>
              </a:rPr>
              <a:t> </a:t>
            </a:r>
            <a:r>
              <a:rPr lang="de-DE" sz="2000" dirty="0" err="1">
                <a:solidFill>
                  <a:schemeClr val="bg1"/>
                </a:solidFill>
              </a:rPr>
              <a:t>children</a:t>
            </a:r>
            <a:r>
              <a:rPr lang="de-DE" sz="2000" dirty="0">
                <a:solidFill>
                  <a:schemeClr val="bg1"/>
                </a:solidFill>
              </a:rPr>
              <a:t> (</a:t>
            </a:r>
            <a:r>
              <a:rPr lang="de-DE" sz="2000" dirty="0" err="1">
                <a:solidFill>
                  <a:schemeClr val="bg1"/>
                </a:solidFill>
              </a:rPr>
              <a:t>under</a:t>
            </a:r>
            <a:r>
              <a:rPr lang="de-DE" sz="2000" dirty="0">
                <a:solidFill>
                  <a:schemeClr val="bg1"/>
                </a:solidFill>
              </a:rPr>
              <a:t> </a:t>
            </a:r>
            <a:r>
              <a:rPr lang="de-DE" sz="2000" dirty="0" err="1">
                <a:solidFill>
                  <a:schemeClr val="bg1"/>
                </a:solidFill>
              </a:rPr>
              <a:t>age</a:t>
            </a:r>
            <a:r>
              <a:rPr lang="de-DE" sz="2000" dirty="0">
                <a:solidFill>
                  <a:schemeClr val="bg1"/>
                </a:solidFill>
              </a:rPr>
              <a:t> 18) in </a:t>
            </a:r>
            <a:r>
              <a:rPr lang="de-DE" sz="2000" dirty="0" err="1">
                <a:solidFill>
                  <a:schemeClr val="bg1"/>
                </a:solidFill>
              </a:rPr>
              <a:t>sport</a:t>
            </a:r>
            <a:r>
              <a:rPr lang="de-DE" sz="2000" dirty="0">
                <a:solidFill>
                  <a:schemeClr val="bg1"/>
                </a:solidFill>
              </a:rPr>
              <a:t> in </a:t>
            </a:r>
            <a:r>
              <a:rPr lang="de-DE" sz="2000" dirty="0" err="1">
                <a:solidFill>
                  <a:schemeClr val="bg1"/>
                </a:solidFill>
              </a:rPr>
              <a:t>various</a:t>
            </a:r>
            <a:r>
              <a:rPr lang="de-DE" sz="2000" dirty="0">
                <a:solidFill>
                  <a:schemeClr val="bg1"/>
                </a:solidFill>
              </a:rPr>
              <a:t> European countries</a:t>
            </a:r>
          </a:p>
          <a:p>
            <a:pPr marL="342900" indent="-342900">
              <a:spcAft>
                <a:spcPts val="1200"/>
              </a:spcAft>
              <a:buClr>
                <a:schemeClr val="bg1"/>
              </a:buClr>
              <a:buSzPts val="2800"/>
              <a:buFont typeface="Arial" panose="020B0604020202020204" pitchFamily="34" charset="0"/>
              <a:buChar char="•"/>
            </a:pPr>
            <a:r>
              <a:rPr lang="de-DE" sz="2000" dirty="0">
                <a:solidFill>
                  <a:schemeClr val="bg1"/>
                </a:solidFill>
              </a:rPr>
              <a:t>Development of a </a:t>
            </a:r>
            <a:r>
              <a:rPr lang="de-DE" sz="2000" dirty="0" err="1">
                <a:solidFill>
                  <a:schemeClr val="bg1"/>
                </a:solidFill>
              </a:rPr>
              <a:t>joint</a:t>
            </a:r>
            <a:r>
              <a:rPr lang="de-DE" sz="2000" dirty="0">
                <a:solidFill>
                  <a:schemeClr val="bg1"/>
                </a:solidFill>
              </a:rPr>
              <a:t> </a:t>
            </a:r>
            <a:r>
              <a:rPr lang="de-DE" sz="2000" dirty="0" err="1">
                <a:solidFill>
                  <a:schemeClr val="bg1"/>
                </a:solidFill>
              </a:rPr>
              <a:t>questionnaire</a:t>
            </a:r>
            <a:r>
              <a:rPr lang="de-DE" sz="2000" dirty="0">
                <a:solidFill>
                  <a:schemeClr val="bg1"/>
                </a:solidFill>
              </a:rPr>
              <a:t> </a:t>
            </a:r>
            <a:r>
              <a:rPr lang="de-DE" sz="2000" dirty="0" err="1">
                <a:solidFill>
                  <a:schemeClr val="bg1"/>
                </a:solidFill>
              </a:rPr>
              <a:t>to</a:t>
            </a:r>
            <a:r>
              <a:rPr lang="de-DE" sz="2000" dirty="0">
                <a:solidFill>
                  <a:schemeClr val="bg1"/>
                </a:solidFill>
              </a:rPr>
              <a:t> </a:t>
            </a:r>
            <a:r>
              <a:rPr lang="de-DE" sz="2000" dirty="0" err="1">
                <a:solidFill>
                  <a:schemeClr val="bg1"/>
                </a:solidFill>
              </a:rPr>
              <a:t>allow</a:t>
            </a:r>
            <a:r>
              <a:rPr lang="de-DE" sz="2000" dirty="0">
                <a:solidFill>
                  <a:schemeClr val="bg1"/>
                </a:solidFill>
              </a:rPr>
              <a:t> </a:t>
            </a:r>
            <a:r>
              <a:rPr lang="de-DE" sz="2000" dirty="0" err="1">
                <a:solidFill>
                  <a:schemeClr val="bg1"/>
                </a:solidFill>
              </a:rPr>
              <a:t>country-comparison</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a:solidFill>
                  <a:schemeClr val="bg1"/>
                </a:solidFill>
              </a:rPr>
              <a:t>Study a large, </a:t>
            </a:r>
            <a:r>
              <a:rPr lang="de-DE" sz="2000" dirty="0" err="1">
                <a:solidFill>
                  <a:schemeClr val="bg1"/>
                </a:solidFill>
              </a:rPr>
              <a:t>possibly</a:t>
            </a:r>
            <a:r>
              <a:rPr lang="de-DE" sz="2000" dirty="0">
                <a:solidFill>
                  <a:schemeClr val="bg1"/>
                </a:solidFill>
              </a:rPr>
              <a:t> </a:t>
            </a:r>
            <a:r>
              <a:rPr lang="de-DE" sz="2000" dirty="0" err="1">
                <a:solidFill>
                  <a:schemeClr val="bg1"/>
                </a:solidFill>
              </a:rPr>
              <a:t>representative</a:t>
            </a:r>
            <a:r>
              <a:rPr lang="de-DE" sz="2000" dirty="0">
                <a:solidFill>
                  <a:schemeClr val="bg1"/>
                </a:solidFill>
              </a:rPr>
              <a:t> sample of </a:t>
            </a:r>
            <a:r>
              <a:rPr lang="de-DE" sz="2000" dirty="0" err="1">
                <a:solidFill>
                  <a:schemeClr val="bg1"/>
                </a:solidFill>
              </a:rPr>
              <a:t>young</a:t>
            </a:r>
            <a:r>
              <a:rPr lang="de-DE" sz="2000" dirty="0">
                <a:solidFill>
                  <a:schemeClr val="bg1"/>
                </a:solidFill>
              </a:rPr>
              <a:t> </a:t>
            </a:r>
            <a:r>
              <a:rPr lang="de-DE" sz="2000" dirty="0" err="1">
                <a:solidFill>
                  <a:schemeClr val="bg1"/>
                </a:solidFill>
              </a:rPr>
              <a:t>people</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Inclulding</a:t>
            </a:r>
            <a:r>
              <a:rPr lang="de-DE" sz="2000" dirty="0">
                <a:solidFill>
                  <a:schemeClr val="bg1"/>
                </a:solidFill>
              </a:rPr>
              <a:t> </a:t>
            </a:r>
            <a:r>
              <a:rPr lang="de-DE" sz="2000" dirty="0" err="1">
                <a:solidFill>
                  <a:schemeClr val="bg1"/>
                </a:solidFill>
              </a:rPr>
              <a:t>various</a:t>
            </a:r>
            <a:r>
              <a:rPr lang="de-DE" sz="2000" dirty="0">
                <a:solidFill>
                  <a:schemeClr val="bg1"/>
                </a:solidFill>
              </a:rPr>
              <a:t> organisational </a:t>
            </a:r>
            <a:r>
              <a:rPr lang="de-DE" sz="2000" dirty="0" err="1">
                <a:solidFill>
                  <a:schemeClr val="bg1"/>
                </a:solidFill>
              </a:rPr>
              <a:t>contexts</a:t>
            </a:r>
            <a:r>
              <a:rPr lang="de-DE" sz="2000" dirty="0">
                <a:solidFill>
                  <a:schemeClr val="bg1"/>
                </a:solidFill>
              </a:rPr>
              <a:t> in </a:t>
            </a:r>
            <a:r>
              <a:rPr lang="de-DE" sz="2000" dirty="0" err="1">
                <a:solidFill>
                  <a:schemeClr val="bg1"/>
                </a:solidFill>
              </a:rPr>
              <a:t>sport</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Comparison</a:t>
            </a:r>
            <a:r>
              <a:rPr lang="de-DE" sz="2000" dirty="0">
                <a:solidFill>
                  <a:schemeClr val="bg1"/>
                </a:solidFill>
              </a:rPr>
              <a:t> of </a:t>
            </a:r>
            <a:r>
              <a:rPr lang="de-DE" sz="2000" dirty="0" err="1">
                <a:solidFill>
                  <a:schemeClr val="bg1"/>
                </a:solidFill>
              </a:rPr>
              <a:t>violence</a:t>
            </a:r>
            <a:r>
              <a:rPr lang="de-DE" sz="2000" dirty="0">
                <a:solidFill>
                  <a:schemeClr val="bg1"/>
                </a:solidFill>
              </a:rPr>
              <a:t> </a:t>
            </a:r>
            <a:r>
              <a:rPr lang="de-DE" sz="2000" dirty="0" err="1">
                <a:solidFill>
                  <a:schemeClr val="bg1"/>
                </a:solidFill>
              </a:rPr>
              <a:t>experiences</a:t>
            </a:r>
            <a:r>
              <a:rPr lang="de-DE" sz="2000" dirty="0">
                <a:solidFill>
                  <a:schemeClr val="bg1"/>
                </a:solidFill>
              </a:rPr>
              <a:t> in </a:t>
            </a:r>
            <a:r>
              <a:rPr lang="de-DE" sz="2000" dirty="0" err="1">
                <a:solidFill>
                  <a:schemeClr val="bg1"/>
                </a:solidFill>
              </a:rPr>
              <a:t>sport</a:t>
            </a:r>
            <a:r>
              <a:rPr lang="de-DE" sz="2000" dirty="0">
                <a:solidFill>
                  <a:schemeClr val="bg1"/>
                </a:solidFill>
              </a:rPr>
              <a:t> </a:t>
            </a:r>
            <a:r>
              <a:rPr lang="de-DE" sz="2000" dirty="0" err="1">
                <a:solidFill>
                  <a:schemeClr val="bg1"/>
                </a:solidFill>
              </a:rPr>
              <a:t>with</a:t>
            </a:r>
            <a:r>
              <a:rPr lang="de-DE" sz="2000" dirty="0">
                <a:solidFill>
                  <a:schemeClr val="bg1"/>
                </a:solidFill>
              </a:rPr>
              <a:t> outside </a:t>
            </a:r>
            <a:r>
              <a:rPr lang="de-DE" sz="2000" dirty="0" err="1">
                <a:solidFill>
                  <a:schemeClr val="bg1"/>
                </a:solidFill>
              </a:rPr>
              <a:t>sport</a:t>
            </a:r>
            <a:endParaRPr lang="de-DE" sz="2000" dirty="0">
              <a:solidFill>
                <a:schemeClr val="bg1"/>
              </a:solidFill>
            </a:endParaRPr>
          </a:p>
          <a:p>
            <a:pPr marL="342900" indent="-342900">
              <a:spcAft>
                <a:spcPts val="1200"/>
              </a:spcAft>
              <a:buClr>
                <a:schemeClr val="bg1"/>
              </a:buClr>
              <a:buSzPts val="2800"/>
              <a:buFont typeface="Arial" panose="020B0604020202020204" pitchFamily="34" charset="0"/>
              <a:buChar char="•"/>
            </a:pPr>
            <a:r>
              <a:rPr lang="de-DE" sz="2000" dirty="0" err="1">
                <a:solidFill>
                  <a:schemeClr val="bg1"/>
                </a:solidFill>
              </a:rPr>
              <a:t>Include</a:t>
            </a:r>
            <a:r>
              <a:rPr lang="de-DE" sz="2000" dirty="0">
                <a:solidFill>
                  <a:schemeClr val="bg1"/>
                </a:solidFill>
              </a:rPr>
              <a:t> </a:t>
            </a:r>
            <a:r>
              <a:rPr lang="de-DE" sz="2000" dirty="0" err="1">
                <a:solidFill>
                  <a:schemeClr val="bg1"/>
                </a:solidFill>
              </a:rPr>
              <a:t>various</a:t>
            </a:r>
            <a:r>
              <a:rPr lang="de-DE" sz="2000" dirty="0">
                <a:solidFill>
                  <a:schemeClr val="bg1"/>
                </a:solidFill>
              </a:rPr>
              <a:t> </a:t>
            </a:r>
            <a:r>
              <a:rPr lang="de-DE" sz="2000" dirty="0" err="1">
                <a:solidFill>
                  <a:schemeClr val="bg1"/>
                </a:solidFill>
              </a:rPr>
              <a:t>forms</a:t>
            </a:r>
            <a:r>
              <a:rPr lang="de-DE" sz="2000" dirty="0">
                <a:solidFill>
                  <a:schemeClr val="bg1"/>
                </a:solidFill>
              </a:rPr>
              <a:t> of </a:t>
            </a:r>
            <a:r>
              <a:rPr lang="de-DE" sz="2000" dirty="0" err="1">
                <a:solidFill>
                  <a:schemeClr val="bg1"/>
                </a:solidFill>
              </a:rPr>
              <a:t>abuse</a:t>
            </a:r>
            <a:r>
              <a:rPr lang="de-DE" sz="2000" dirty="0">
                <a:solidFill>
                  <a:schemeClr val="bg1"/>
                </a:solidFill>
              </a:rPr>
              <a:t>, </a:t>
            </a:r>
            <a:r>
              <a:rPr lang="de-DE" sz="2000" dirty="0" err="1">
                <a:solidFill>
                  <a:schemeClr val="bg1"/>
                </a:solidFill>
              </a:rPr>
              <a:t>violence</a:t>
            </a:r>
            <a:r>
              <a:rPr lang="de-DE" sz="2000" dirty="0">
                <a:solidFill>
                  <a:schemeClr val="bg1"/>
                </a:solidFill>
              </a:rPr>
              <a:t>, </a:t>
            </a:r>
            <a:r>
              <a:rPr lang="de-DE" sz="2000" dirty="0" err="1">
                <a:solidFill>
                  <a:schemeClr val="bg1"/>
                </a:solidFill>
              </a:rPr>
              <a:t>harassment</a:t>
            </a:r>
            <a:r>
              <a:rPr lang="de-DE" sz="2000" dirty="0">
                <a:solidFill>
                  <a:schemeClr val="bg1"/>
                </a:solidFill>
              </a:rPr>
              <a:t> and </a:t>
            </a:r>
            <a:r>
              <a:rPr lang="de-DE" sz="2000" dirty="0" err="1">
                <a:solidFill>
                  <a:schemeClr val="bg1"/>
                </a:solidFill>
              </a:rPr>
              <a:t>harmful</a:t>
            </a:r>
            <a:r>
              <a:rPr lang="de-DE" sz="2000" dirty="0">
                <a:solidFill>
                  <a:schemeClr val="bg1"/>
                </a:solidFill>
              </a:rPr>
              <a:t> </a:t>
            </a:r>
            <a:r>
              <a:rPr lang="de-DE" sz="2000" dirty="0" err="1">
                <a:solidFill>
                  <a:schemeClr val="bg1"/>
                </a:solidFill>
              </a:rPr>
              <a:t>behaviours</a:t>
            </a:r>
            <a:br>
              <a:rPr lang="de-DE" sz="2000" dirty="0">
                <a:solidFill>
                  <a:schemeClr val="bg1"/>
                </a:solidFill>
              </a:rPr>
            </a:br>
            <a:endParaRPr lang="de-DE" sz="2000" dirty="0"/>
          </a:p>
        </p:txBody>
      </p:sp>
      <p:pic>
        <p:nvPicPr>
          <p:cNvPr id="11" name="Picture 10">
            <a:extLst>
              <a:ext uri="{FF2B5EF4-FFF2-40B4-BE49-F238E27FC236}">
                <a16:creationId xmlns:a16="http://schemas.microsoft.com/office/drawing/2014/main" id="{8B52BF74-F04A-4A41-A00E-E6A033AC8355}"/>
              </a:ext>
            </a:extLst>
          </p:cNvPr>
          <p:cNvPicPr>
            <a:picLocks noChangeAspect="1"/>
          </p:cNvPicPr>
          <p:nvPr/>
        </p:nvPicPr>
        <p:blipFill>
          <a:blip r:embed="rId5"/>
          <a:stretch>
            <a:fillRect/>
          </a:stretch>
        </p:blipFill>
        <p:spPr>
          <a:xfrm>
            <a:off x="3479180" y="5367770"/>
            <a:ext cx="8712819" cy="1490230"/>
          </a:xfrm>
          <a:prstGeom prst="rect">
            <a:avLst/>
          </a:prstGeom>
        </p:spPr>
      </p:pic>
    </p:spTree>
    <p:extLst>
      <p:ext uri="{BB962C8B-B14F-4D97-AF65-F5344CB8AC3E}">
        <p14:creationId xmlns:p14="http://schemas.microsoft.com/office/powerpoint/2010/main" val="175598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6" name="Picture 5">
            <a:extLst>
              <a:ext uri="{FF2B5EF4-FFF2-40B4-BE49-F238E27FC236}">
                <a16:creationId xmlns:a16="http://schemas.microsoft.com/office/drawing/2014/main" id="{39E6F4FD-99E2-4E4A-8DA4-30A6E3E0D4C6}"/>
              </a:ext>
            </a:extLst>
          </p:cNvPr>
          <p:cNvPicPr>
            <a:picLocks noChangeAspect="1"/>
          </p:cNvPicPr>
          <p:nvPr/>
        </p:nvPicPr>
        <p:blipFill>
          <a:blip r:embed="rId3"/>
          <a:stretch>
            <a:fillRect/>
          </a:stretch>
        </p:blipFill>
        <p:spPr>
          <a:xfrm>
            <a:off x="826644" y="1325519"/>
            <a:ext cx="3673108" cy="3673108"/>
          </a:xfrm>
          <a:prstGeom prst="rect">
            <a:avLst/>
          </a:prstGeom>
        </p:spPr>
      </p:pic>
      <p:sp>
        <p:nvSpPr>
          <p:cNvPr id="5" name="TextBox 4">
            <a:extLst>
              <a:ext uri="{FF2B5EF4-FFF2-40B4-BE49-F238E27FC236}">
                <a16:creationId xmlns:a16="http://schemas.microsoft.com/office/drawing/2014/main" id="{E8F2B5D3-6B2F-4B3A-B90B-18F22F218A6B}"/>
              </a:ext>
            </a:extLst>
          </p:cNvPr>
          <p:cNvSpPr txBox="1"/>
          <p:nvPr/>
        </p:nvSpPr>
        <p:spPr>
          <a:xfrm>
            <a:off x="1117663" y="2782669"/>
            <a:ext cx="3091070" cy="646331"/>
          </a:xfrm>
          <a:prstGeom prst="rect">
            <a:avLst/>
          </a:prstGeom>
          <a:noFill/>
        </p:spPr>
        <p:txBody>
          <a:bodyPr wrap="square" rtlCol="0">
            <a:spAutoFit/>
          </a:bodyPr>
          <a:lstStyle/>
          <a:p>
            <a:r>
              <a:rPr lang="en-GB" sz="3600" b="1" dirty="0">
                <a:solidFill>
                  <a:schemeClr val="bg1"/>
                </a:solidFill>
              </a:rPr>
              <a:t>Methodology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4472" y="0"/>
            <a:ext cx="2717528" cy="866899"/>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80" cy="6858000"/>
          </a:xfrm>
          <a:solidFill>
            <a:schemeClr val="bg1"/>
          </a:solidFill>
        </p:spPr>
        <p:txBody>
          <a:bodyPr>
            <a:normAutofit/>
          </a:bodyPr>
          <a:lstStyle/>
          <a:p>
            <a:endParaRPr lang="en-GB" sz="5400" dirty="0">
              <a:solidFill>
                <a:schemeClr val="accent1"/>
              </a:solidFill>
            </a:endParaRPr>
          </a:p>
          <a:p>
            <a:r>
              <a:rPr lang="en-GB" sz="5400" dirty="0">
                <a:solidFill>
                  <a:srgbClr val="0073D6"/>
                </a:solidFill>
                <a:latin typeface="Arial" panose="020B0604020202020204" pitchFamily="34" charset="0"/>
                <a:cs typeface="Arial" panose="020B0604020202020204" pitchFamily="34" charset="0"/>
              </a:rPr>
              <a:t>Approach</a:t>
            </a:r>
            <a:endParaRPr lang="en-GB" sz="5400" dirty="0">
              <a:solidFill>
                <a:schemeClr val="accent1"/>
              </a:solidFill>
            </a:endParaRPr>
          </a:p>
          <a:p>
            <a:pPr algn="ctr"/>
            <a:endParaRPr lang="en-GB" sz="5400" dirty="0">
              <a:solidFill>
                <a:srgbClr val="0073D6"/>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88809223-7D2A-44E0-BB0A-7383B99ACA14}"/>
              </a:ext>
            </a:extLst>
          </p:cNvPr>
          <p:cNvPicPr>
            <a:picLocks noChangeAspect="1"/>
          </p:cNvPicPr>
          <p:nvPr/>
        </p:nvPicPr>
        <p:blipFill>
          <a:blip r:embed="rId4"/>
          <a:stretch>
            <a:fillRect/>
          </a:stretch>
        </p:blipFill>
        <p:spPr>
          <a:xfrm>
            <a:off x="91079" y="4661210"/>
            <a:ext cx="3297023" cy="2196790"/>
          </a:xfrm>
          <a:prstGeom prst="rect">
            <a:avLst/>
          </a:prstGeom>
        </p:spPr>
      </p:pic>
      <p:sp>
        <p:nvSpPr>
          <p:cNvPr id="8" name="TextBox 7">
            <a:extLst>
              <a:ext uri="{FF2B5EF4-FFF2-40B4-BE49-F238E27FC236}">
                <a16:creationId xmlns:a16="http://schemas.microsoft.com/office/drawing/2014/main" id="{C8517D34-7B24-42FD-8F23-BF9BCBB8C76D}"/>
              </a:ext>
            </a:extLst>
          </p:cNvPr>
          <p:cNvSpPr txBox="1"/>
          <p:nvPr/>
        </p:nvSpPr>
        <p:spPr>
          <a:xfrm>
            <a:off x="3758009" y="3050103"/>
            <a:ext cx="8155162" cy="35240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GB" sz="2400" b="0" i="0" u="none" strike="noStrike" kern="0" cap="none" spc="0" normalizeH="0" baseline="0" noProof="0" dirty="0">
                <a:ln>
                  <a:noFill/>
                </a:ln>
                <a:solidFill>
                  <a:prstClr val="white"/>
                </a:solidFill>
                <a:effectLst/>
                <a:uLnTx/>
                <a:uFillTx/>
                <a:latin typeface="Arial"/>
                <a:cs typeface="Arial"/>
                <a:sym typeface="Arial"/>
              </a:rPr>
              <a:t>The World Health Organisation (WHO) describes the nature of violent acts as: </a:t>
            </a:r>
          </a:p>
          <a:p>
            <a:pPr marL="540000" marR="0" lvl="1" indent="-342900" algn="l" defTabSz="914400" rtl="0" eaLnBrk="1" fontAlgn="auto" latinLnBrk="0" hangingPunct="1">
              <a:lnSpc>
                <a:spcPct val="100000"/>
              </a:lnSpc>
              <a:spcBef>
                <a:spcPts val="0"/>
              </a:spcBef>
              <a:spcAft>
                <a:spcPts val="600"/>
              </a:spcAft>
              <a:buClr>
                <a:prstClr val="white"/>
              </a:buClr>
              <a:buSzTx/>
              <a:buFont typeface="Arial"/>
              <a:buAutoNum type="arabicParenR"/>
              <a:tabLst/>
              <a:defRPr/>
            </a:pPr>
            <a:r>
              <a:rPr kumimoji="0" lang="en-GB" sz="2400" b="0" i="0" u="none" strike="noStrike" kern="0" cap="none" spc="0" normalizeH="0" baseline="0" noProof="0" dirty="0">
                <a:ln>
                  <a:noFill/>
                </a:ln>
                <a:solidFill>
                  <a:prstClr val="white"/>
                </a:solidFill>
                <a:effectLst/>
                <a:uLnTx/>
                <a:uFillTx/>
                <a:latin typeface="Arial"/>
                <a:cs typeface="Arial"/>
                <a:sym typeface="Arial"/>
              </a:rPr>
              <a:t>physical </a:t>
            </a:r>
          </a:p>
          <a:p>
            <a:pPr marL="540000" marR="0" lvl="1" indent="-342900" algn="l" defTabSz="914400" rtl="0" eaLnBrk="1" fontAlgn="auto" latinLnBrk="0" hangingPunct="1">
              <a:lnSpc>
                <a:spcPct val="100000"/>
              </a:lnSpc>
              <a:spcBef>
                <a:spcPts val="0"/>
              </a:spcBef>
              <a:spcAft>
                <a:spcPts val="600"/>
              </a:spcAft>
              <a:buClr>
                <a:prstClr val="white"/>
              </a:buClr>
              <a:buSzTx/>
              <a:buFont typeface="Arial"/>
              <a:buAutoNum type="arabicParenR"/>
              <a:tabLst/>
              <a:defRPr/>
            </a:pPr>
            <a:r>
              <a:rPr kumimoji="0" lang="en-GB" sz="2400" b="0" i="0" u="none" strike="noStrike" kern="0" cap="none" spc="0" normalizeH="0" baseline="0" noProof="0" dirty="0">
                <a:ln>
                  <a:noFill/>
                </a:ln>
                <a:solidFill>
                  <a:prstClr val="white"/>
                </a:solidFill>
                <a:effectLst/>
                <a:uLnTx/>
                <a:uFillTx/>
                <a:latin typeface="Arial"/>
                <a:cs typeface="Arial"/>
                <a:sym typeface="Arial"/>
              </a:rPr>
              <a:t>sexual </a:t>
            </a:r>
          </a:p>
          <a:p>
            <a:pPr marL="540000" marR="0" lvl="1" indent="-342900" algn="l" defTabSz="914400" rtl="0" eaLnBrk="1" fontAlgn="auto" latinLnBrk="0" hangingPunct="1">
              <a:lnSpc>
                <a:spcPct val="100000"/>
              </a:lnSpc>
              <a:spcBef>
                <a:spcPts val="0"/>
              </a:spcBef>
              <a:spcAft>
                <a:spcPts val="600"/>
              </a:spcAft>
              <a:buClr>
                <a:prstClr val="white"/>
              </a:buClr>
              <a:buSzTx/>
              <a:buFont typeface="Arial"/>
              <a:buAutoNum type="arabicParenR"/>
              <a:tabLst/>
              <a:defRPr/>
            </a:pPr>
            <a:r>
              <a:rPr kumimoji="0" lang="en-GB" sz="2400" b="0" i="0" u="none" strike="noStrike" kern="0" cap="none" spc="0" normalizeH="0" baseline="0" noProof="0" dirty="0">
                <a:ln>
                  <a:noFill/>
                </a:ln>
                <a:solidFill>
                  <a:prstClr val="white"/>
                </a:solidFill>
                <a:effectLst/>
                <a:uLnTx/>
                <a:uFillTx/>
                <a:latin typeface="Arial"/>
                <a:cs typeface="Arial"/>
                <a:sym typeface="Arial"/>
              </a:rPr>
              <a:t>psychological</a:t>
            </a:r>
          </a:p>
          <a:p>
            <a:pPr marL="540000" marR="0" lvl="1" indent="-342900" algn="l" defTabSz="914400" rtl="0" eaLnBrk="1" fontAlgn="auto" latinLnBrk="0" hangingPunct="1">
              <a:lnSpc>
                <a:spcPct val="100000"/>
              </a:lnSpc>
              <a:spcBef>
                <a:spcPts val="0"/>
              </a:spcBef>
              <a:spcAft>
                <a:spcPts val="600"/>
              </a:spcAft>
              <a:buClr>
                <a:prstClr val="white"/>
              </a:buClr>
              <a:buSzTx/>
              <a:buFont typeface="Arial"/>
              <a:buAutoNum type="arabicParenR"/>
              <a:tabLst/>
              <a:defRPr/>
            </a:pPr>
            <a:r>
              <a:rPr kumimoji="0" lang="en-GB" sz="2400" b="0" i="0" u="none" strike="noStrike" kern="0" cap="none" spc="0" normalizeH="0" baseline="0" noProof="0" dirty="0">
                <a:ln>
                  <a:noFill/>
                </a:ln>
                <a:solidFill>
                  <a:prstClr val="white"/>
                </a:solidFill>
                <a:effectLst/>
                <a:uLnTx/>
                <a:uFillTx/>
                <a:latin typeface="Arial"/>
                <a:cs typeface="Arial"/>
                <a:sym typeface="Arial"/>
              </a:rPr>
              <a:t>deprivation or neglect </a:t>
            </a:r>
          </a:p>
          <a:p>
            <a:pPr marL="0" marR="0" lvl="2"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prstClr val="white"/>
                </a:solidFill>
                <a:effectLst/>
                <a:uLnTx/>
                <a:uFillTx/>
                <a:latin typeface="Arial"/>
                <a:cs typeface="Arial"/>
                <a:sym typeface="Arial"/>
              </a:rPr>
              <a:t>		(Krug et al., 2002, p.6).</a:t>
            </a:r>
          </a:p>
          <a:p>
            <a:pPr lvl="2"/>
            <a:r>
              <a:rPr lang="en-GB" sz="2000" dirty="0">
                <a:solidFill>
                  <a:prstClr val="white"/>
                </a:solidFill>
              </a:rPr>
              <a:t>Conceptualisations of child abuse make the same distinctions </a:t>
            </a:r>
          </a:p>
          <a:p>
            <a:pPr marL="0" marR="0" lvl="2"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prstClr val="white"/>
                </a:solidFill>
                <a:effectLst/>
                <a:uLnTx/>
                <a:uFillTx/>
                <a:latin typeface="Arial"/>
                <a:cs typeface="Arial"/>
                <a:sym typeface="Arial"/>
              </a:rPr>
              <a:t> </a:t>
            </a:r>
          </a:p>
        </p:txBody>
      </p:sp>
      <p:sp>
        <p:nvSpPr>
          <p:cNvPr id="10" name="TextBox 9">
            <a:extLst>
              <a:ext uri="{FF2B5EF4-FFF2-40B4-BE49-F238E27FC236}">
                <a16:creationId xmlns:a16="http://schemas.microsoft.com/office/drawing/2014/main" id="{16AB570A-B76A-471D-A50A-DC548EDAE355}"/>
              </a:ext>
            </a:extLst>
          </p:cNvPr>
          <p:cNvSpPr txBox="1"/>
          <p:nvPr/>
        </p:nvSpPr>
        <p:spPr>
          <a:xfrm>
            <a:off x="3479181" y="864889"/>
            <a:ext cx="8712819" cy="1815882"/>
          </a:xfrm>
          <a:prstGeom prst="rect">
            <a:avLst/>
          </a:prstGeom>
          <a:solidFill>
            <a:srgbClr val="A9C23F"/>
          </a:solidFill>
        </p:spPr>
        <p:txBody>
          <a:bodyPr wrap="square" rtlCol="0">
            <a:spAutoFit/>
          </a:bodyPr>
          <a:lstStyle/>
          <a:p>
            <a:pPr lvl="0">
              <a:defRPr/>
            </a:pPr>
            <a:r>
              <a:rPr lang="en-GB" sz="2400" dirty="0">
                <a:solidFill>
                  <a:prstClr val="white"/>
                </a:solidFill>
              </a:rPr>
              <a:t>UN Committee on the Rights of the Child (2011: 8):</a:t>
            </a:r>
            <a:r>
              <a:rPr lang="en-GB" sz="2400" i="1" dirty="0">
                <a:solidFill>
                  <a:prstClr val="white"/>
                </a:solidFill>
              </a:rPr>
              <a:t> </a:t>
            </a:r>
          </a:p>
          <a:p>
            <a:pPr lvl="0">
              <a:defRPr/>
            </a:pPr>
            <a:endParaRPr lang="en-GB" sz="2200" dirty="0">
              <a:solidFill>
                <a:prstClr val="white"/>
              </a:solidFill>
            </a:endParaRPr>
          </a:p>
          <a:p>
            <a:pPr marL="252000" lvl="2">
              <a:defRPr/>
            </a:pPr>
            <a:r>
              <a:rPr lang="en-GB" sz="2200" b="1" dirty="0">
                <a:solidFill>
                  <a:prstClr val="white"/>
                </a:solidFill>
              </a:rPr>
              <a:t>All forms of violence against children, however light, are unacceptable. … </a:t>
            </a:r>
            <a:r>
              <a:rPr lang="en-GB" sz="2200" dirty="0">
                <a:solidFill>
                  <a:prstClr val="white"/>
                </a:solidFill>
              </a:rPr>
              <a:t>Frequency, severity of harm and intent to harm are not prerequisites for the definitions of violence. …</a:t>
            </a:r>
            <a:endParaRPr kumimoji="0" lang="en-GB" sz="2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3447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4472" y="0"/>
            <a:ext cx="2717528" cy="866899"/>
          </a:xfrm>
          <a:prstGeom prst="rect">
            <a:avLst/>
          </a:prstGeom>
        </p:spPr>
      </p:pic>
      <p:sp>
        <p:nvSpPr>
          <p:cNvPr id="4" name="Content Placeholder 3">
            <a:extLst>
              <a:ext uri="{FF2B5EF4-FFF2-40B4-BE49-F238E27FC236}">
                <a16:creationId xmlns:a16="http://schemas.microsoft.com/office/drawing/2014/main" id="{98ECD398-3455-4990-8529-2FA9891376BE}"/>
              </a:ext>
            </a:extLst>
          </p:cNvPr>
          <p:cNvSpPr>
            <a:spLocks noGrp="1"/>
          </p:cNvSpPr>
          <p:nvPr>
            <p:ph idx="1"/>
          </p:nvPr>
        </p:nvSpPr>
        <p:spPr>
          <a:xfrm>
            <a:off x="3700336" y="713137"/>
            <a:ext cx="7727650" cy="1614729"/>
          </a:xfrm>
        </p:spPr>
        <p:txBody>
          <a:bodyPr>
            <a:normAutofit/>
          </a:bodyPr>
          <a:lstStyle/>
          <a:p>
            <a:pPr marL="0" indent="0">
              <a:lnSpc>
                <a:spcPct val="100000"/>
              </a:lnSpc>
              <a:spcBef>
                <a:spcPts val="0"/>
              </a:spcBef>
              <a:spcAft>
                <a:spcPts val="600"/>
              </a:spcAft>
              <a:buNone/>
            </a:pPr>
            <a:r>
              <a:rPr lang="en-GB" sz="2400" dirty="0">
                <a:solidFill>
                  <a:schemeClr val="bg1"/>
                </a:solidFill>
                <a:latin typeface="Arial" panose="020B0604020202020204" pitchFamily="34" charset="0"/>
                <a:cs typeface="Arial" panose="020B0604020202020204" pitchFamily="34" charset="0"/>
              </a:rPr>
              <a:t>WHO separate violence into distinct categories: </a:t>
            </a:r>
          </a:p>
          <a:p>
            <a:pPr marL="514350" indent="0">
              <a:lnSpc>
                <a:spcPct val="100000"/>
              </a:lnSpc>
              <a:spcBef>
                <a:spcPts val="0"/>
              </a:spcBef>
              <a:spcAft>
                <a:spcPts val="600"/>
              </a:spcAft>
              <a:buClr>
                <a:schemeClr val="bg1"/>
              </a:buClr>
              <a:buNone/>
            </a:pPr>
            <a:r>
              <a:rPr lang="en-GB" sz="2000" dirty="0">
                <a:solidFill>
                  <a:schemeClr val="bg1"/>
                </a:solidFill>
                <a:latin typeface="Arial" panose="020B0604020202020204" pitchFamily="34" charset="0"/>
                <a:cs typeface="Arial" panose="020B0604020202020204" pitchFamily="34" charset="0"/>
              </a:rPr>
              <a:t>self-directed</a:t>
            </a:r>
          </a:p>
          <a:p>
            <a:pPr marL="514350" indent="0">
              <a:lnSpc>
                <a:spcPct val="100000"/>
              </a:lnSpc>
              <a:spcBef>
                <a:spcPts val="0"/>
              </a:spcBef>
              <a:spcAft>
                <a:spcPts val="600"/>
              </a:spcAft>
              <a:buClr>
                <a:schemeClr val="bg1"/>
              </a:buClr>
              <a:buNone/>
            </a:pPr>
            <a:r>
              <a:rPr lang="en-GB" sz="2000" dirty="0">
                <a:solidFill>
                  <a:srgbClr val="FFFF00"/>
                </a:solidFill>
                <a:latin typeface="Arial" panose="020B0604020202020204" pitchFamily="34" charset="0"/>
                <a:cs typeface="Arial" panose="020B0604020202020204" pitchFamily="34" charset="0"/>
              </a:rPr>
              <a:t>interpersonal</a:t>
            </a:r>
          </a:p>
          <a:p>
            <a:pPr marL="514350" indent="0">
              <a:lnSpc>
                <a:spcPct val="100000"/>
              </a:lnSpc>
              <a:spcBef>
                <a:spcPts val="0"/>
              </a:spcBef>
              <a:spcAft>
                <a:spcPts val="600"/>
              </a:spcAft>
              <a:buClr>
                <a:schemeClr val="bg1"/>
              </a:buClr>
              <a:buNone/>
            </a:pPr>
            <a:r>
              <a:rPr lang="en-GB" sz="2000" dirty="0">
                <a:solidFill>
                  <a:schemeClr val="bg1"/>
                </a:solidFill>
                <a:latin typeface="Arial" panose="020B0604020202020204" pitchFamily="34" charset="0"/>
                <a:cs typeface="Arial" panose="020B0604020202020204" pitchFamily="34" charset="0"/>
              </a:rPr>
              <a:t>collective</a:t>
            </a:r>
            <a:endParaRPr lang="en-US" sz="1600" dirty="0">
              <a:solidFill>
                <a:schemeClr val="bg1"/>
              </a:solidFill>
              <a:latin typeface="Arial" panose="020B0604020202020204" pitchFamily="34" charset="0"/>
              <a:cs typeface="Arial" panose="020B0604020202020204" pitchFamily="34" charset="0"/>
              <a:sym typeface="Arial"/>
            </a:endParaRPr>
          </a:p>
        </p:txBody>
      </p:sp>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80" cy="6858000"/>
          </a:xfrm>
          <a:solidFill>
            <a:schemeClr val="bg1"/>
          </a:solidFill>
        </p:spPr>
        <p:txBody>
          <a:bodyPr>
            <a:normAutofit/>
          </a:bodyPr>
          <a:lstStyle/>
          <a:p>
            <a:endParaRPr lang="en-GB" sz="5400" dirty="0">
              <a:solidFill>
                <a:schemeClr val="accent1"/>
              </a:solidFill>
              <a:latin typeface="Arial" panose="020B0604020202020204" pitchFamily="34" charset="0"/>
              <a:cs typeface="Arial" panose="020B0604020202020204" pitchFamily="34" charset="0"/>
            </a:endParaRPr>
          </a:p>
          <a:p>
            <a:endParaRPr lang="en-GB" sz="5400" dirty="0">
              <a:solidFill>
                <a:schemeClr val="accent1"/>
              </a:solidFill>
              <a:latin typeface="Arial" panose="020B0604020202020204" pitchFamily="34" charset="0"/>
              <a:cs typeface="Arial" panose="020B0604020202020204" pitchFamily="34" charset="0"/>
            </a:endParaRPr>
          </a:p>
          <a:p>
            <a:pPr algn="ctr"/>
            <a:r>
              <a:rPr lang="en-GB" sz="5400" dirty="0">
                <a:solidFill>
                  <a:srgbClr val="0073D6"/>
                </a:solidFill>
                <a:latin typeface="Arial" panose="020B0604020202020204" pitchFamily="34" charset="0"/>
                <a:cs typeface="Arial" panose="020B0604020202020204" pitchFamily="34" charset="0"/>
              </a:rPr>
              <a:t>Approach</a:t>
            </a:r>
          </a:p>
        </p:txBody>
      </p:sp>
      <p:pic>
        <p:nvPicPr>
          <p:cNvPr id="7" name="Picture 6">
            <a:extLst>
              <a:ext uri="{FF2B5EF4-FFF2-40B4-BE49-F238E27FC236}">
                <a16:creationId xmlns:a16="http://schemas.microsoft.com/office/drawing/2014/main" id="{88809223-7D2A-44E0-BB0A-7383B99ACA14}"/>
              </a:ext>
            </a:extLst>
          </p:cNvPr>
          <p:cNvPicPr>
            <a:picLocks noChangeAspect="1"/>
          </p:cNvPicPr>
          <p:nvPr/>
        </p:nvPicPr>
        <p:blipFill>
          <a:blip r:embed="rId4"/>
          <a:stretch>
            <a:fillRect/>
          </a:stretch>
        </p:blipFill>
        <p:spPr>
          <a:xfrm>
            <a:off x="91079" y="4661210"/>
            <a:ext cx="3297023" cy="2196790"/>
          </a:xfrm>
          <a:prstGeom prst="rect">
            <a:avLst/>
          </a:prstGeom>
        </p:spPr>
      </p:pic>
      <p:sp>
        <p:nvSpPr>
          <p:cNvPr id="9" name="Content Placeholder 3">
            <a:extLst>
              <a:ext uri="{FF2B5EF4-FFF2-40B4-BE49-F238E27FC236}">
                <a16:creationId xmlns:a16="http://schemas.microsoft.com/office/drawing/2014/main" id="{331E7073-4D6A-444E-A793-7A85F7BED4EF}"/>
              </a:ext>
            </a:extLst>
          </p:cNvPr>
          <p:cNvSpPr txBox="1">
            <a:spLocks/>
          </p:cNvSpPr>
          <p:nvPr/>
        </p:nvSpPr>
        <p:spPr>
          <a:xfrm>
            <a:off x="3700336" y="2458192"/>
            <a:ext cx="7727650" cy="24581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40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Interpersonal violence (IV) </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refers to: </a:t>
            </a:r>
          </a:p>
          <a:p>
            <a:pPr marL="514350" marR="0" lvl="0" indent="-514350" algn="l" defTabSz="914400" rtl="0" eaLnBrk="1" fontAlgn="auto" latinLnBrk="0" hangingPunct="1">
              <a:lnSpc>
                <a:spcPct val="100000"/>
              </a:lnSpc>
              <a:spcBef>
                <a:spcPts val="0"/>
              </a:spcBef>
              <a:spcAft>
                <a:spcPts val="400"/>
              </a:spcAft>
              <a:buClrTx/>
              <a:buSzTx/>
              <a:buFont typeface="+mj-lt"/>
              <a:buAutoNum type="arabicPeriod"/>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family and intimate partner violence</a:t>
            </a:r>
          </a:p>
          <a:p>
            <a:pPr marL="685800" marR="0" lvl="1" indent="-22860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usually in the home</a:t>
            </a:r>
          </a:p>
          <a:p>
            <a:pPr marL="514350" marR="0" lvl="0" indent="-514350" algn="l" defTabSz="914400" rtl="0" eaLnBrk="1" fontAlgn="auto" latinLnBrk="0" hangingPunct="1">
              <a:lnSpc>
                <a:spcPct val="100000"/>
              </a:lnSpc>
              <a:spcBef>
                <a:spcPts val="0"/>
              </a:spcBef>
              <a:spcAft>
                <a:spcPts val="400"/>
              </a:spcAft>
              <a:buClrTx/>
              <a:buSzTx/>
              <a:buFont typeface="+mj-lt"/>
              <a:buAutoNum type="arabicPeriod"/>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community violence</a:t>
            </a:r>
          </a:p>
          <a:p>
            <a:pPr marL="685800" marR="0" lvl="1" indent="-22860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generally outside the home</a:t>
            </a:r>
          </a:p>
          <a:p>
            <a:pPr marL="0" marR="0" lvl="0" indent="0" algn="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rPr>
              <a:t>(Krug et al., 2002, p.6). </a:t>
            </a:r>
            <a:endParaRPr kumimoji="0" lang="en-US" sz="105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Arial"/>
            </a:endParaRPr>
          </a:p>
        </p:txBody>
      </p:sp>
      <p:sp>
        <p:nvSpPr>
          <p:cNvPr id="2" name="TextBox 1">
            <a:extLst>
              <a:ext uri="{FF2B5EF4-FFF2-40B4-BE49-F238E27FC236}">
                <a16:creationId xmlns:a16="http://schemas.microsoft.com/office/drawing/2014/main" id="{7ADEE8D9-436F-4748-B61F-577B1C20FD7F}"/>
              </a:ext>
            </a:extLst>
          </p:cNvPr>
          <p:cNvSpPr txBox="1"/>
          <p:nvPr/>
        </p:nvSpPr>
        <p:spPr>
          <a:xfrm>
            <a:off x="3479181" y="5046710"/>
            <a:ext cx="8712819" cy="1815882"/>
          </a:xfrm>
          <a:prstGeom prst="rect">
            <a:avLst/>
          </a:prstGeom>
          <a:solidFill>
            <a:srgbClr val="A9C23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prstClr val="white"/>
                </a:solidFill>
                <a:effectLst/>
                <a:uLnTx/>
                <a:uFillTx/>
                <a:latin typeface="Arial"/>
                <a:cs typeface="Arial"/>
                <a:sym typeface="Arial"/>
              </a:rPr>
              <a:t>CASES applies this concept of </a:t>
            </a:r>
            <a:r>
              <a:rPr kumimoji="0" lang="en-GB" sz="2800" b="1" i="1" u="none" strike="noStrike" kern="0" cap="none" spc="0" normalizeH="0" baseline="0" noProof="0" dirty="0">
                <a:ln>
                  <a:noFill/>
                </a:ln>
                <a:solidFill>
                  <a:prstClr val="white"/>
                </a:solidFill>
                <a:effectLst/>
                <a:uLnTx/>
                <a:uFillTx/>
                <a:latin typeface="Arial"/>
                <a:cs typeface="Arial"/>
                <a:sym typeface="Arial"/>
              </a:rPr>
              <a:t>interpersonal violence against children</a:t>
            </a:r>
            <a:r>
              <a:rPr kumimoji="0" lang="en-GB" sz="2800" b="1" i="0" u="none" strike="noStrike" kern="0" cap="none" spc="0" normalizeH="0" baseline="0" noProof="0" dirty="0">
                <a:ln>
                  <a:noFill/>
                </a:ln>
                <a:solidFill>
                  <a:prstClr val="white"/>
                </a:solidFill>
                <a:effectLst/>
                <a:uLnTx/>
                <a:uFillTx/>
                <a:latin typeface="Arial"/>
                <a:cs typeface="Arial"/>
                <a:sym typeface="Arial"/>
              </a:rPr>
              <a:t> (IVAC) </a:t>
            </a:r>
            <a:r>
              <a:rPr kumimoji="0" lang="en-GB" sz="2800" b="0" i="0" u="none" strike="noStrike" kern="0" cap="none" spc="0" normalizeH="0" baseline="0" noProof="0" dirty="0">
                <a:ln>
                  <a:noFill/>
                </a:ln>
                <a:solidFill>
                  <a:prstClr val="white"/>
                </a:solidFill>
                <a:effectLst/>
                <a:uLnTx/>
                <a:uFillTx/>
                <a:latin typeface="Arial"/>
                <a:cs typeface="Arial"/>
                <a:sym typeface="Arial"/>
              </a:rPr>
              <a:t>and includes all 4 categories of violence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prstClr val="white"/>
                </a:solidFill>
                <a:effectLst/>
                <a:uLnTx/>
                <a:uFillTx/>
                <a:latin typeface="Arial"/>
                <a:cs typeface="Arial"/>
                <a:sym typeface="Arial"/>
              </a:rPr>
              <a:t> (physical, sexual, psychological, neglect). </a:t>
            </a:r>
          </a:p>
        </p:txBody>
      </p:sp>
    </p:spTree>
    <p:extLst>
      <p:ext uri="{BB962C8B-B14F-4D97-AF65-F5344CB8AC3E}">
        <p14:creationId xmlns:p14="http://schemas.microsoft.com/office/powerpoint/2010/main" val="2204674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2820" y="0"/>
            <a:ext cx="3479180" cy="1109868"/>
          </a:xfrm>
          <a:prstGeom prst="rect">
            <a:avLst/>
          </a:prstGeom>
        </p:spPr>
      </p:pic>
      <p:sp>
        <p:nvSpPr>
          <p:cNvPr id="4" name="Content Placeholder 3">
            <a:extLst>
              <a:ext uri="{FF2B5EF4-FFF2-40B4-BE49-F238E27FC236}">
                <a16:creationId xmlns:a16="http://schemas.microsoft.com/office/drawing/2014/main" id="{98ECD398-3455-4990-8529-2FA9891376BE}"/>
              </a:ext>
            </a:extLst>
          </p:cNvPr>
          <p:cNvSpPr>
            <a:spLocks noGrp="1"/>
          </p:cNvSpPr>
          <p:nvPr>
            <p:ph idx="1"/>
          </p:nvPr>
        </p:nvSpPr>
        <p:spPr>
          <a:xfrm>
            <a:off x="3791415" y="3429000"/>
            <a:ext cx="7582829" cy="2145540"/>
          </a:xfrm>
        </p:spPr>
        <p:txBody>
          <a:bodyPr>
            <a:normAutofit/>
          </a:bodyPr>
          <a:lstStyle/>
          <a:p>
            <a:pPr marL="0" marR="0" lvl="0" indent="0">
              <a:spcBef>
                <a:spcPts val="0"/>
              </a:spcBef>
              <a:spcAft>
                <a:spcPts val="0"/>
              </a:spcAft>
              <a:buClr>
                <a:schemeClr val="bg1"/>
              </a:buClr>
              <a:buSzPts val="2800"/>
              <a:buNone/>
            </a:pPr>
            <a:r>
              <a:rPr lang="en-US" sz="2800" b="1" dirty="0">
                <a:solidFill>
                  <a:schemeClr val="bg1"/>
                </a:solidFill>
                <a:sym typeface="Arial"/>
              </a:rPr>
              <a:t>Sub-questions</a:t>
            </a:r>
            <a:r>
              <a:rPr lang="en-US" sz="2800" dirty="0">
                <a:solidFill>
                  <a:schemeClr val="bg1"/>
                </a:solidFill>
                <a:sym typeface="Arial"/>
              </a:rPr>
              <a:t>:</a:t>
            </a:r>
          </a:p>
          <a:p>
            <a:pPr>
              <a:buClr>
                <a:schemeClr val="bg1"/>
              </a:buClr>
              <a:buSzPct val="140000"/>
            </a:pPr>
            <a:r>
              <a:rPr lang="en-US" sz="2400" dirty="0">
                <a:solidFill>
                  <a:schemeClr val="bg1"/>
                </a:solidFill>
                <a:sym typeface="Arial"/>
              </a:rPr>
              <a:t>What are the characteristics of ‘victims’?</a:t>
            </a:r>
          </a:p>
          <a:p>
            <a:pPr>
              <a:buClr>
                <a:schemeClr val="bg1"/>
              </a:buClr>
              <a:buSzPct val="140000"/>
            </a:pPr>
            <a:r>
              <a:rPr lang="en-US" sz="2400" dirty="0">
                <a:solidFill>
                  <a:schemeClr val="bg1"/>
                </a:solidFill>
                <a:sym typeface="Arial"/>
              </a:rPr>
              <a:t>What are the characteristics of ‘perpetrators’?</a:t>
            </a:r>
          </a:p>
          <a:p>
            <a:pPr>
              <a:buClr>
                <a:schemeClr val="bg1"/>
              </a:buClr>
              <a:buSzPct val="140000"/>
            </a:pPr>
            <a:r>
              <a:rPr lang="en-US" sz="2400" dirty="0">
                <a:solidFill>
                  <a:schemeClr val="bg1"/>
                </a:solidFill>
                <a:sym typeface="Arial"/>
              </a:rPr>
              <a:t>What are the other characteristics of the experience?</a:t>
            </a:r>
          </a:p>
        </p:txBody>
      </p:sp>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80"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5400" dirty="0">
                <a:solidFill>
                  <a:srgbClr val="0073D6"/>
                </a:solidFill>
              </a:rPr>
              <a:t>Research Question</a:t>
            </a:r>
          </a:p>
        </p:txBody>
      </p:sp>
      <p:sp>
        <p:nvSpPr>
          <p:cNvPr id="2" name="Rectangle 1">
            <a:extLst>
              <a:ext uri="{FF2B5EF4-FFF2-40B4-BE49-F238E27FC236}">
                <a16:creationId xmlns:a16="http://schemas.microsoft.com/office/drawing/2014/main" id="{CA49E004-3F95-4AF6-BC50-6270F962BA01}"/>
              </a:ext>
            </a:extLst>
          </p:cNvPr>
          <p:cNvSpPr/>
          <p:nvPr/>
        </p:nvSpPr>
        <p:spPr>
          <a:xfrm>
            <a:off x="3479181" y="1793240"/>
            <a:ext cx="8712818" cy="1200329"/>
          </a:xfrm>
          <a:prstGeom prst="rect">
            <a:avLst/>
          </a:prstGeom>
          <a:solidFill>
            <a:schemeClr val="tx1"/>
          </a:solidFill>
        </p:spPr>
        <p:txBody>
          <a:bodyPr wrap="square">
            <a:spAutoFit/>
          </a:bodyPr>
          <a:lstStyle/>
          <a:p>
            <a:r>
              <a:rPr lang="en-US" sz="2400" b="1" dirty="0">
                <a:solidFill>
                  <a:schemeClr val="bg1"/>
                </a:solidFill>
              </a:rPr>
              <a:t>What is the prevalence of interpersonal violence against children (active in organized sport) inside and outside sport?</a:t>
            </a:r>
          </a:p>
        </p:txBody>
      </p:sp>
      <p:sp>
        <p:nvSpPr>
          <p:cNvPr id="6" name="TextBox 5">
            <a:extLst>
              <a:ext uri="{FF2B5EF4-FFF2-40B4-BE49-F238E27FC236}">
                <a16:creationId xmlns:a16="http://schemas.microsoft.com/office/drawing/2014/main" id="{6DA9A21B-0C1E-4D86-9471-8184BCD68891}"/>
              </a:ext>
            </a:extLst>
          </p:cNvPr>
          <p:cNvSpPr txBox="1"/>
          <p:nvPr/>
        </p:nvSpPr>
        <p:spPr>
          <a:xfrm>
            <a:off x="5720576" y="5675971"/>
            <a:ext cx="5653668" cy="338554"/>
          </a:xfrm>
          <a:prstGeom prst="rect">
            <a:avLst/>
          </a:prstGeom>
          <a:noFill/>
        </p:spPr>
        <p:txBody>
          <a:bodyPr wrap="square" rtlCol="0">
            <a:spAutoFit/>
          </a:bodyPr>
          <a:lstStyle/>
          <a:p>
            <a:r>
              <a:rPr lang="en-GB" sz="1600" dirty="0" err="1">
                <a:solidFill>
                  <a:schemeClr val="bg1"/>
                </a:solidFill>
              </a:rPr>
              <a:t>Nb</a:t>
            </a:r>
            <a:r>
              <a:rPr lang="en-GB" sz="1600" dirty="0">
                <a:solidFill>
                  <a:schemeClr val="bg1"/>
                </a:solidFill>
              </a:rPr>
              <a:t> a child is defined as anyone under the age of 18 years</a:t>
            </a:r>
          </a:p>
        </p:txBody>
      </p:sp>
      <p:pic>
        <p:nvPicPr>
          <p:cNvPr id="7" name="Picture 6">
            <a:extLst>
              <a:ext uri="{FF2B5EF4-FFF2-40B4-BE49-F238E27FC236}">
                <a16:creationId xmlns:a16="http://schemas.microsoft.com/office/drawing/2014/main" id="{88809223-7D2A-44E0-BB0A-7383B99ACA14}"/>
              </a:ext>
            </a:extLst>
          </p:cNvPr>
          <p:cNvPicPr>
            <a:picLocks noChangeAspect="1"/>
          </p:cNvPicPr>
          <p:nvPr/>
        </p:nvPicPr>
        <p:blipFill>
          <a:blip r:embed="rId4"/>
          <a:stretch>
            <a:fillRect/>
          </a:stretch>
        </p:blipFill>
        <p:spPr>
          <a:xfrm>
            <a:off x="91079" y="4661210"/>
            <a:ext cx="3297023" cy="2196790"/>
          </a:xfrm>
          <a:prstGeom prst="rect">
            <a:avLst/>
          </a:prstGeom>
        </p:spPr>
      </p:pic>
    </p:spTree>
    <p:extLst>
      <p:ext uri="{BB962C8B-B14F-4D97-AF65-F5344CB8AC3E}">
        <p14:creationId xmlns:p14="http://schemas.microsoft.com/office/powerpoint/2010/main" val="2386716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2820" y="-1"/>
            <a:ext cx="3479180" cy="1109868"/>
          </a:xfrm>
          <a:prstGeom prst="rect">
            <a:avLst/>
          </a:prstGeom>
        </p:spPr>
      </p:pic>
      <p:sp>
        <p:nvSpPr>
          <p:cNvPr id="4" name="Content Placeholder 3">
            <a:extLst>
              <a:ext uri="{FF2B5EF4-FFF2-40B4-BE49-F238E27FC236}">
                <a16:creationId xmlns:a16="http://schemas.microsoft.com/office/drawing/2014/main" id="{98ECD398-3455-4990-8529-2FA9891376BE}"/>
              </a:ext>
            </a:extLst>
          </p:cNvPr>
          <p:cNvSpPr>
            <a:spLocks noGrp="1"/>
          </p:cNvSpPr>
          <p:nvPr>
            <p:ph idx="1"/>
          </p:nvPr>
        </p:nvSpPr>
        <p:spPr>
          <a:xfrm>
            <a:off x="3757961" y="1109867"/>
            <a:ext cx="8274205" cy="5190571"/>
          </a:xfrm>
        </p:spPr>
        <p:txBody>
          <a:bodyPr/>
          <a:lstStyle/>
          <a:p>
            <a:pPr marL="0" indent="0">
              <a:spcBef>
                <a:spcPts val="0"/>
              </a:spcBef>
              <a:buClr>
                <a:schemeClr val="dk1"/>
              </a:buClr>
              <a:buSzPts val="2800"/>
              <a:buNone/>
            </a:pPr>
            <a:r>
              <a:rPr lang="en-GB" sz="2000" dirty="0">
                <a:solidFill>
                  <a:schemeClr val="bg1"/>
                </a:solidFill>
                <a:latin typeface="Arial"/>
                <a:ea typeface="Arial"/>
                <a:cs typeface="Arial"/>
                <a:sym typeface="Arial"/>
              </a:rPr>
              <a:t>Self-administered, online questionnaire</a:t>
            </a:r>
          </a:p>
          <a:p>
            <a:pPr marL="0" lvl="0" indent="0">
              <a:spcBef>
                <a:spcPts val="0"/>
              </a:spcBef>
              <a:buClr>
                <a:schemeClr val="dk1"/>
              </a:buClr>
              <a:buSzPts val="2800"/>
              <a:buNone/>
            </a:pPr>
            <a:endParaRPr lang="en-GB" sz="2000" b="1" dirty="0">
              <a:solidFill>
                <a:schemeClr val="bg1"/>
              </a:solidFill>
              <a:latin typeface="Arial"/>
              <a:ea typeface="Arial"/>
              <a:cs typeface="Arial"/>
              <a:sym typeface="Arial"/>
            </a:endParaRPr>
          </a:p>
          <a:p>
            <a:pPr marL="0" lvl="0" indent="0">
              <a:spcBef>
                <a:spcPts val="0"/>
              </a:spcBef>
              <a:buClr>
                <a:schemeClr val="dk1"/>
              </a:buClr>
              <a:buSzPts val="2800"/>
              <a:buNone/>
            </a:pPr>
            <a:r>
              <a:rPr lang="en-GB" sz="2000" b="1" dirty="0">
                <a:solidFill>
                  <a:schemeClr val="bg1"/>
                </a:solidFill>
                <a:latin typeface="Arial"/>
                <a:ea typeface="Arial"/>
                <a:cs typeface="Arial"/>
                <a:sym typeface="Arial"/>
              </a:rPr>
              <a:t>Interpersonal Violence Against Children in Sport Questionnaire (IVACS-Q)</a:t>
            </a:r>
          </a:p>
          <a:p>
            <a:pPr marL="457200" lvl="0" indent="-457200">
              <a:buClr>
                <a:schemeClr val="bg1"/>
              </a:buClr>
              <a:buSzPct val="100000"/>
              <a:buAutoNum type="arabicPeriod"/>
            </a:pPr>
            <a:r>
              <a:rPr lang="en-GB" sz="2000" dirty="0">
                <a:solidFill>
                  <a:schemeClr val="bg1"/>
                </a:solidFill>
                <a:latin typeface="Arial"/>
                <a:ea typeface="Arial"/>
                <a:cs typeface="Arial"/>
                <a:sym typeface="Arial"/>
              </a:rPr>
              <a:t>Socio-demographics and sport participation</a:t>
            </a:r>
          </a:p>
          <a:p>
            <a:pPr marL="457200" lvl="0" indent="-457200">
              <a:buClr>
                <a:schemeClr val="bg1"/>
              </a:buClr>
              <a:buSzPct val="100000"/>
              <a:buAutoNum type="arabicPeriod"/>
            </a:pPr>
            <a:r>
              <a:rPr lang="en-GB" sz="2000" dirty="0">
                <a:solidFill>
                  <a:schemeClr val="bg1"/>
                </a:solidFill>
                <a:latin typeface="Arial"/>
                <a:ea typeface="Arial"/>
                <a:cs typeface="Arial"/>
                <a:sym typeface="Arial"/>
              </a:rPr>
              <a:t>Experiences of violence</a:t>
            </a:r>
          </a:p>
          <a:p>
            <a:pPr marL="914400" lvl="1" indent="-457200">
              <a:buClr>
                <a:schemeClr val="bg1"/>
              </a:buClr>
              <a:buSzPct val="90000"/>
              <a:buFont typeface="+mj-lt"/>
              <a:buAutoNum type="arabicPeriod"/>
            </a:pPr>
            <a:r>
              <a:rPr lang="en-GB" sz="1600" dirty="0">
                <a:solidFill>
                  <a:schemeClr val="bg1"/>
                </a:solidFill>
                <a:latin typeface="Arial"/>
                <a:ea typeface="Arial"/>
                <a:cs typeface="Arial"/>
                <a:sym typeface="Arial"/>
              </a:rPr>
              <a:t>Neglect</a:t>
            </a:r>
          </a:p>
          <a:p>
            <a:pPr marL="914400" lvl="1" indent="-457200">
              <a:buClr>
                <a:schemeClr val="bg1"/>
              </a:buClr>
              <a:buSzPct val="90000"/>
              <a:buFont typeface="+mj-lt"/>
              <a:buAutoNum type="arabicPeriod"/>
            </a:pPr>
            <a:r>
              <a:rPr lang="en-GB" sz="1600" dirty="0">
                <a:solidFill>
                  <a:schemeClr val="bg1"/>
                </a:solidFill>
                <a:latin typeface="Arial"/>
                <a:ea typeface="Arial"/>
                <a:cs typeface="Arial"/>
                <a:sym typeface="Arial"/>
              </a:rPr>
              <a:t>Psychological/emotional violence</a:t>
            </a:r>
            <a:endParaRPr lang="en-GB" sz="1200" dirty="0">
              <a:solidFill>
                <a:schemeClr val="bg1"/>
              </a:solidFill>
              <a:latin typeface="Arial"/>
              <a:ea typeface="Arial"/>
              <a:cs typeface="Arial"/>
              <a:sym typeface="Arial"/>
            </a:endParaRPr>
          </a:p>
          <a:p>
            <a:pPr marL="914400" lvl="1" indent="-457200">
              <a:buClr>
                <a:schemeClr val="bg1"/>
              </a:buClr>
              <a:buSzPct val="90000"/>
              <a:buFont typeface="+mj-lt"/>
              <a:buAutoNum type="arabicPeriod"/>
            </a:pPr>
            <a:r>
              <a:rPr lang="en-GB" sz="1600" dirty="0">
                <a:solidFill>
                  <a:schemeClr val="bg1"/>
                </a:solidFill>
                <a:latin typeface="Arial"/>
                <a:ea typeface="Arial"/>
                <a:cs typeface="Arial"/>
                <a:sym typeface="Arial"/>
              </a:rPr>
              <a:t>Physical violence</a:t>
            </a:r>
            <a:endParaRPr lang="en-GB" sz="1200" dirty="0">
              <a:solidFill>
                <a:schemeClr val="bg1"/>
              </a:solidFill>
              <a:latin typeface="Arial"/>
              <a:ea typeface="Arial"/>
              <a:cs typeface="Arial"/>
              <a:sym typeface="Arial"/>
            </a:endParaRPr>
          </a:p>
          <a:p>
            <a:pPr marL="914400" lvl="1" indent="-457200">
              <a:buClr>
                <a:schemeClr val="bg1"/>
              </a:buClr>
              <a:buSzPct val="90000"/>
              <a:buFont typeface="+mj-lt"/>
              <a:buAutoNum type="arabicPeriod"/>
            </a:pPr>
            <a:r>
              <a:rPr lang="en-GB" sz="1600" dirty="0">
                <a:solidFill>
                  <a:schemeClr val="bg1"/>
                </a:solidFill>
                <a:latin typeface="Arial"/>
                <a:ea typeface="Arial"/>
                <a:cs typeface="Arial"/>
                <a:sym typeface="Arial"/>
              </a:rPr>
              <a:t>Contact sexual violence</a:t>
            </a:r>
          </a:p>
          <a:p>
            <a:pPr marL="914400" lvl="1" indent="-457200">
              <a:buClr>
                <a:schemeClr val="bg1"/>
              </a:buClr>
              <a:buSzPct val="90000"/>
              <a:buFont typeface="+mj-lt"/>
              <a:buAutoNum type="arabicPeriod"/>
            </a:pPr>
            <a:r>
              <a:rPr lang="en-GB" sz="1600" dirty="0">
                <a:solidFill>
                  <a:schemeClr val="bg1"/>
                </a:solidFill>
                <a:latin typeface="Arial"/>
                <a:ea typeface="Arial"/>
                <a:cs typeface="Arial"/>
                <a:sym typeface="Arial"/>
              </a:rPr>
              <a:t>Non-contact sexual violence</a:t>
            </a:r>
          </a:p>
          <a:p>
            <a:pPr marL="0" indent="0">
              <a:spcBef>
                <a:spcPts val="500"/>
              </a:spcBef>
              <a:buClr>
                <a:schemeClr val="accent1"/>
              </a:buClr>
              <a:buSzPts val="2400"/>
              <a:buNone/>
            </a:pPr>
            <a:endParaRPr lang="en-GB" sz="2200" dirty="0">
              <a:solidFill>
                <a:schemeClr val="bg1"/>
              </a:solidFill>
              <a:latin typeface="Arial"/>
              <a:ea typeface="Arial"/>
              <a:cs typeface="Arial"/>
              <a:sym typeface="Arial"/>
            </a:endParaRPr>
          </a:p>
          <a:p>
            <a:pPr marL="0" indent="0">
              <a:spcBef>
                <a:spcPts val="500"/>
              </a:spcBef>
              <a:buClr>
                <a:schemeClr val="bg1"/>
              </a:buClr>
              <a:buSzPct val="100000"/>
              <a:buNone/>
              <a:tabLst>
                <a:tab pos="355600" algn="l"/>
              </a:tabLst>
            </a:pPr>
            <a:r>
              <a:rPr lang="en-GB" sz="2200" dirty="0">
                <a:solidFill>
                  <a:schemeClr val="bg1"/>
                </a:solidFill>
                <a:latin typeface="Arial"/>
                <a:ea typeface="Arial"/>
                <a:cs typeface="Arial"/>
                <a:sym typeface="Arial"/>
              </a:rPr>
              <a:t>3. 	Follow-up questions on most serious experience 	characteristics </a:t>
            </a:r>
            <a:r>
              <a:rPr lang="en-GB" sz="1600" dirty="0">
                <a:solidFill>
                  <a:schemeClr val="bg1"/>
                </a:solidFill>
                <a:latin typeface="Arial"/>
                <a:ea typeface="Arial"/>
                <a:cs typeface="Arial"/>
                <a:sym typeface="Arial"/>
              </a:rPr>
              <a:t>(age, perpetrator, duration, location, disclosure, etc.)</a:t>
            </a:r>
          </a:p>
          <a:p>
            <a:endParaRPr lang="en-GB" dirty="0">
              <a:solidFill>
                <a:schemeClr val="bg1"/>
              </a:solidFill>
            </a:endParaRPr>
          </a:p>
        </p:txBody>
      </p:sp>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80"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5400" dirty="0">
                <a:solidFill>
                  <a:srgbClr val="0073D6"/>
                </a:solidFill>
              </a:rPr>
              <a:t>Instrument</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79" y="4661210"/>
            <a:ext cx="3297023" cy="2196790"/>
          </a:xfrm>
          <a:prstGeom prst="rect">
            <a:avLst/>
          </a:prstGeom>
        </p:spPr>
      </p:pic>
    </p:spTree>
    <p:extLst>
      <p:ext uri="{BB962C8B-B14F-4D97-AF65-F5344CB8AC3E}">
        <p14:creationId xmlns:p14="http://schemas.microsoft.com/office/powerpoint/2010/main" val="192927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500"/>
                                        <p:tgtEl>
                                          <p:spTgt spid="4">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fade">
                                      <p:cBhvr>
                                        <p:cTn id="34" dur="500"/>
                                        <p:tgtEl>
                                          <p:spTgt spid="4">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Effect transition="in" filter="fade">
                                      <p:cBhvr>
                                        <p:cTn id="37" dur="500"/>
                                        <p:tgtEl>
                                          <p:spTgt spid="4">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11" end="11"/>
                                            </p:txEl>
                                          </p:spTgt>
                                        </p:tgtEl>
                                        <p:attrNameLst>
                                          <p:attrName>style.visibility</p:attrName>
                                        </p:attrNameLst>
                                      </p:cBhvr>
                                      <p:to>
                                        <p:strVal val="visible"/>
                                      </p:to>
                                    </p:set>
                                    <p:animEffect transition="in" filter="fade">
                                      <p:cBhvr>
                                        <p:cTn id="42"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614AFF-8801-4A92-8665-8F1B28027624}"/>
              </a:ext>
            </a:extLst>
          </p:cNvPr>
          <p:cNvPicPr>
            <a:picLocks noChangeAspect="1"/>
          </p:cNvPicPr>
          <p:nvPr/>
        </p:nvPicPr>
        <p:blipFill>
          <a:blip r:embed="rId3"/>
          <a:stretch>
            <a:fillRect/>
          </a:stretch>
        </p:blipFill>
        <p:spPr>
          <a:xfrm>
            <a:off x="2595419" y="1274617"/>
            <a:ext cx="5433198" cy="5107709"/>
          </a:xfrm>
          <a:prstGeom prst="rect">
            <a:avLst/>
          </a:prstGeom>
        </p:spPr>
      </p:pic>
      <p:sp>
        <p:nvSpPr>
          <p:cNvPr id="5" name="Titel 4">
            <a:extLst>
              <a:ext uri="{FF2B5EF4-FFF2-40B4-BE49-F238E27FC236}">
                <a16:creationId xmlns:a16="http://schemas.microsoft.com/office/drawing/2014/main" id="{21E2A52F-A13D-47D6-BACF-79AF51C2C696}"/>
              </a:ext>
            </a:extLst>
          </p:cNvPr>
          <p:cNvSpPr>
            <a:spLocks noGrp="1"/>
          </p:cNvSpPr>
          <p:nvPr>
            <p:ph type="title"/>
          </p:nvPr>
        </p:nvSpPr>
        <p:spPr>
          <a:xfrm>
            <a:off x="3495779" y="2665152"/>
            <a:ext cx="4345894" cy="2326640"/>
          </a:xfrm>
        </p:spPr>
        <p:txBody>
          <a:bodyPr>
            <a:normAutofit fontScale="90000"/>
          </a:bodyPr>
          <a:lstStyle/>
          <a:p>
            <a:r>
              <a:rPr lang="en-US" i="1" dirty="0">
                <a:solidFill>
                  <a:schemeClr val="bg1"/>
                </a:solidFill>
              </a:rPr>
              <a:t>“Here, ‘sport’ means any sporting activity that you played within the context of an </a:t>
            </a:r>
            <a:r>
              <a:rPr lang="en-US" i="1" dirty="0" err="1">
                <a:solidFill>
                  <a:schemeClr val="bg1"/>
                </a:solidFill>
              </a:rPr>
              <a:t>organisation</a:t>
            </a:r>
            <a:r>
              <a:rPr lang="en-US" i="1" dirty="0">
                <a:solidFill>
                  <a:schemeClr val="bg1"/>
                </a:solidFill>
              </a:rPr>
              <a:t> (e.g. sports club or facility, fitness </a:t>
            </a:r>
            <a:r>
              <a:rPr lang="en-US" i="1" dirty="0" err="1">
                <a:solidFill>
                  <a:schemeClr val="bg1"/>
                </a:solidFill>
              </a:rPr>
              <a:t>centre</a:t>
            </a:r>
            <a:r>
              <a:rPr lang="en-US" i="1" dirty="0">
                <a:solidFill>
                  <a:schemeClr val="bg1"/>
                </a:solidFill>
              </a:rPr>
              <a:t>). It also includes after-school sport teams but does NOT include timetabled sport activities in your school (e.g. physical education lessons).”</a:t>
            </a:r>
            <a:endParaRPr lang="de-DE" i="1" dirty="0">
              <a:solidFill>
                <a:schemeClr val="bg1"/>
              </a:solidFill>
            </a:endParaRPr>
          </a:p>
        </p:txBody>
      </p:sp>
      <p:sp>
        <p:nvSpPr>
          <p:cNvPr id="7" name="Rechteck 6">
            <a:extLst>
              <a:ext uri="{FF2B5EF4-FFF2-40B4-BE49-F238E27FC236}">
                <a16:creationId xmlns:a16="http://schemas.microsoft.com/office/drawing/2014/main" id="{AC4B1701-979B-48BA-83C7-81B259B6A419}"/>
              </a:ext>
            </a:extLst>
          </p:cNvPr>
          <p:cNvSpPr/>
          <p:nvPr/>
        </p:nvSpPr>
        <p:spPr>
          <a:xfrm>
            <a:off x="299404" y="550383"/>
            <a:ext cx="6190407" cy="461665"/>
          </a:xfrm>
          <a:prstGeom prst="rect">
            <a:avLst/>
          </a:prstGeom>
        </p:spPr>
        <p:txBody>
          <a:bodyPr wrap="square">
            <a:spAutoFit/>
          </a:bodyPr>
          <a:lstStyle/>
          <a:p>
            <a:pPr algn="ctr"/>
            <a:r>
              <a:rPr lang="en-GB" sz="2400" b="1" dirty="0">
                <a:solidFill>
                  <a:srgbClr val="0073D6"/>
                </a:solidFill>
              </a:rPr>
              <a:t>Definition of “sport” in the questionnaire</a:t>
            </a:r>
          </a:p>
        </p:txBody>
      </p:sp>
    </p:spTree>
    <p:extLst>
      <p:ext uri="{BB962C8B-B14F-4D97-AF65-F5344CB8AC3E}">
        <p14:creationId xmlns:p14="http://schemas.microsoft.com/office/powerpoint/2010/main" val="774666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a:spLocks noGrp="1"/>
          </p:cNvSpPr>
          <p:nvPr>
            <p:ph type="title" idx="4294967295"/>
          </p:nvPr>
        </p:nvSpPr>
        <p:spPr>
          <a:xfrm>
            <a:off x="490330" y="278781"/>
            <a:ext cx="7832558" cy="77812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GB" sz="2800" dirty="0">
                <a:solidFill>
                  <a:srgbClr val="0073D6"/>
                </a:solidFill>
              </a:rPr>
              <a:t>List of items (summary)</a:t>
            </a:r>
            <a:endParaRPr sz="3200" dirty="0">
              <a:solidFill>
                <a:srgbClr val="0073D6"/>
              </a:solidFill>
            </a:endParaRPr>
          </a:p>
        </p:txBody>
      </p:sp>
      <p:graphicFrame>
        <p:nvGraphicFramePr>
          <p:cNvPr id="2" name="Table 2">
            <a:extLst>
              <a:ext uri="{FF2B5EF4-FFF2-40B4-BE49-F238E27FC236}">
                <a16:creationId xmlns:a16="http://schemas.microsoft.com/office/drawing/2014/main" id="{99B0ECD0-EFDC-4CD6-BB00-E28ED9A155CA}"/>
              </a:ext>
            </a:extLst>
          </p:cNvPr>
          <p:cNvGraphicFramePr>
            <a:graphicFrameLocks noGrp="1"/>
          </p:cNvGraphicFramePr>
          <p:nvPr>
            <p:extLst>
              <p:ext uri="{D42A27DB-BD31-4B8C-83A1-F6EECF244321}">
                <p14:modId xmlns:p14="http://schemas.microsoft.com/office/powerpoint/2010/main" val="1894253301"/>
              </p:ext>
            </p:extLst>
          </p:nvPr>
        </p:nvGraphicFramePr>
        <p:xfrm>
          <a:off x="0" y="1056906"/>
          <a:ext cx="12192000" cy="5801093"/>
        </p:xfrm>
        <a:graphic>
          <a:graphicData uri="http://schemas.openxmlformats.org/drawingml/2006/table">
            <a:tbl>
              <a:tblPr firstRow="1" bandRow="1">
                <a:tableStyleId>{BD801972-5619-40E2-BF31-B0A0EC07F07C}</a:tableStyleId>
              </a:tblPr>
              <a:tblGrid>
                <a:gridCol w="2438400">
                  <a:extLst>
                    <a:ext uri="{9D8B030D-6E8A-4147-A177-3AD203B41FA5}">
                      <a16:colId xmlns:a16="http://schemas.microsoft.com/office/drawing/2014/main" val="1880952452"/>
                    </a:ext>
                  </a:extLst>
                </a:gridCol>
                <a:gridCol w="2438400">
                  <a:extLst>
                    <a:ext uri="{9D8B030D-6E8A-4147-A177-3AD203B41FA5}">
                      <a16:colId xmlns:a16="http://schemas.microsoft.com/office/drawing/2014/main" val="1690817173"/>
                    </a:ext>
                  </a:extLst>
                </a:gridCol>
                <a:gridCol w="2438400">
                  <a:extLst>
                    <a:ext uri="{9D8B030D-6E8A-4147-A177-3AD203B41FA5}">
                      <a16:colId xmlns:a16="http://schemas.microsoft.com/office/drawing/2014/main" val="907008118"/>
                    </a:ext>
                  </a:extLst>
                </a:gridCol>
                <a:gridCol w="1219200">
                  <a:extLst>
                    <a:ext uri="{9D8B030D-6E8A-4147-A177-3AD203B41FA5}">
                      <a16:colId xmlns:a16="http://schemas.microsoft.com/office/drawing/2014/main" val="1662826880"/>
                    </a:ext>
                  </a:extLst>
                </a:gridCol>
                <a:gridCol w="1219200">
                  <a:extLst>
                    <a:ext uri="{9D8B030D-6E8A-4147-A177-3AD203B41FA5}">
                      <a16:colId xmlns:a16="http://schemas.microsoft.com/office/drawing/2014/main" val="2867850443"/>
                    </a:ext>
                  </a:extLst>
                </a:gridCol>
                <a:gridCol w="2438400">
                  <a:extLst>
                    <a:ext uri="{9D8B030D-6E8A-4147-A177-3AD203B41FA5}">
                      <a16:colId xmlns:a16="http://schemas.microsoft.com/office/drawing/2014/main" val="1095776296"/>
                    </a:ext>
                  </a:extLst>
                </a:gridCol>
              </a:tblGrid>
              <a:tr h="748806">
                <a:tc>
                  <a:txBody>
                    <a:bodyPr/>
                    <a:lstStyle/>
                    <a:p>
                      <a:pPr algn="ctr">
                        <a:lnSpc>
                          <a:spcPct val="100000"/>
                        </a:lnSpc>
                        <a:spcAft>
                          <a:spcPts val="0"/>
                        </a:spcAft>
                      </a:pPr>
                      <a:r>
                        <a:rPr lang="nl-BE" sz="1800" dirty="0" err="1">
                          <a:latin typeface="Arial" panose="020B0604020202020204" pitchFamily="34" charset="0"/>
                          <a:cs typeface="Arial" panose="020B0604020202020204" pitchFamily="34" charset="0"/>
                        </a:rPr>
                        <a:t>Neglect</a:t>
                      </a:r>
                      <a:endParaRPr lang="nl-BE" sz="1800" dirty="0">
                        <a:latin typeface="Arial" panose="020B0604020202020204" pitchFamily="34" charset="0"/>
                        <a:cs typeface="Arial" panose="020B0604020202020204" pitchFamily="34" charset="0"/>
                      </a:endParaRPr>
                    </a:p>
                  </a:txBody>
                  <a:tcPr>
                    <a:solidFill>
                      <a:srgbClr val="0073D6"/>
                    </a:solidFill>
                  </a:tcPr>
                </a:tc>
                <a:tc>
                  <a:txBody>
                    <a:bodyPr/>
                    <a:lstStyle/>
                    <a:p>
                      <a:pPr algn="ctr">
                        <a:lnSpc>
                          <a:spcPct val="100000"/>
                        </a:lnSpc>
                        <a:spcAft>
                          <a:spcPts val="0"/>
                        </a:spcAft>
                      </a:pPr>
                      <a:r>
                        <a:rPr lang="nl-BE" sz="1800" dirty="0" err="1">
                          <a:latin typeface="Arial" panose="020B0604020202020204" pitchFamily="34" charset="0"/>
                          <a:cs typeface="Arial" panose="020B0604020202020204" pitchFamily="34" charset="0"/>
                        </a:rPr>
                        <a:t>Psychological</a:t>
                      </a:r>
                      <a:r>
                        <a:rPr lang="nl-BE" sz="1800" dirty="0">
                          <a:latin typeface="Arial" panose="020B0604020202020204" pitchFamily="34" charset="0"/>
                          <a:cs typeface="Arial" panose="020B0604020202020204" pitchFamily="34" charset="0"/>
                        </a:rPr>
                        <a:t> </a:t>
                      </a:r>
                      <a:r>
                        <a:rPr lang="nl-BE" sz="1800" dirty="0" err="1">
                          <a:latin typeface="Arial" panose="020B0604020202020204" pitchFamily="34" charset="0"/>
                          <a:cs typeface="Arial" panose="020B0604020202020204" pitchFamily="34" charset="0"/>
                        </a:rPr>
                        <a:t>violence</a:t>
                      </a:r>
                      <a:endParaRPr lang="nl-BE" sz="1800" dirty="0">
                        <a:latin typeface="Arial" panose="020B0604020202020204" pitchFamily="34" charset="0"/>
                        <a:cs typeface="Arial" panose="020B0604020202020204" pitchFamily="34" charset="0"/>
                      </a:endParaRPr>
                    </a:p>
                  </a:txBody>
                  <a:tcPr>
                    <a:solidFill>
                      <a:srgbClr val="0073D6"/>
                    </a:solidFill>
                  </a:tcPr>
                </a:tc>
                <a:tc>
                  <a:txBody>
                    <a:bodyPr/>
                    <a:lstStyle/>
                    <a:p>
                      <a:pPr algn="ctr">
                        <a:lnSpc>
                          <a:spcPct val="100000"/>
                        </a:lnSpc>
                        <a:spcAft>
                          <a:spcPts val="0"/>
                        </a:spcAft>
                      </a:pPr>
                      <a:r>
                        <a:rPr lang="nl-BE" sz="1800" dirty="0" err="1">
                          <a:latin typeface="Arial" panose="020B0604020202020204" pitchFamily="34" charset="0"/>
                          <a:cs typeface="Arial" panose="020B0604020202020204" pitchFamily="34" charset="0"/>
                        </a:rPr>
                        <a:t>Physical</a:t>
                      </a:r>
                      <a:r>
                        <a:rPr lang="nl-BE" sz="1800" dirty="0">
                          <a:latin typeface="Arial" panose="020B0604020202020204" pitchFamily="34" charset="0"/>
                          <a:cs typeface="Arial" panose="020B0604020202020204" pitchFamily="34" charset="0"/>
                        </a:rPr>
                        <a:t> </a:t>
                      </a:r>
                      <a:r>
                        <a:rPr lang="nl-BE" sz="1800" dirty="0" err="1">
                          <a:latin typeface="Arial" panose="020B0604020202020204" pitchFamily="34" charset="0"/>
                          <a:cs typeface="Arial" panose="020B0604020202020204" pitchFamily="34" charset="0"/>
                        </a:rPr>
                        <a:t>violence</a:t>
                      </a:r>
                      <a:endParaRPr lang="nl-BE" sz="1800" dirty="0">
                        <a:latin typeface="Arial" panose="020B0604020202020204" pitchFamily="34" charset="0"/>
                        <a:cs typeface="Arial" panose="020B0604020202020204" pitchFamily="34" charset="0"/>
                      </a:endParaRPr>
                    </a:p>
                  </a:txBody>
                  <a:tcPr>
                    <a:solidFill>
                      <a:srgbClr val="0073D6"/>
                    </a:solidFill>
                  </a:tcPr>
                </a:tc>
                <a:tc gridSpan="2">
                  <a:txBody>
                    <a:bodyPr/>
                    <a:lstStyle/>
                    <a:p>
                      <a:pPr algn="ctr">
                        <a:lnSpc>
                          <a:spcPct val="100000"/>
                        </a:lnSpc>
                        <a:spcAft>
                          <a:spcPts val="0"/>
                        </a:spcAft>
                      </a:pPr>
                      <a:r>
                        <a:rPr lang="nl-BE" sz="1800" dirty="0">
                          <a:latin typeface="Arial" panose="020B0604020202020204" pitchFamily="34" charset="0"/>
                          <a:cs typeface="Arial" panose="020B0604020202020204" pitchFamily="34" charset="0"/>
                        </a:rPr>
                        <a:t>Non-contact sexual violence (NCSV)</a:t>
                      </a:r>
                    </a:p>
                  </a:txBody>
                  <a:tcPr>
                    <a:solidFill>
                      <a:srgbClr val="0073D6"/>
                    </a:solidFill>
                  </a:tcPr>
                </a:tc>
                <a:tc hMerge="1">
                  <a:txBody>
                    <a:bodyPr/>
                    <a:lstStyle/>
                    <a:p>
                      <a:endParaRPr lang="en-GB"/>
                    </a:p>
                  </a:txBody>
                  <a:tcPr/>
                </a:tc>
                <a:tc>
                  <a:txBody>
                    <a:bodyPr/>
                    <a:lstStyle/>
                    <a:p>
                      <a:pPr algn="ctr">
                        <a:lnSpc>
                          <a:spcPct val="100000"/>
                        </a:lnSpc>
                        <a:spcAft>
                          <a:spcPts val="0"/>
                        </a:spcAft>
                      </a:pPr>
                      <a:r>
                        <a:rPr lang="nl-BE" sz="1800" dirty="0">
                          <a:latin typeface="Arial" panose="020B0604020202020204" pitchFamily="34" charset="0"/>
                          <a:cs typeface="Arial" panose="020B0604020202020204" pitchFamily="34" charset="0"/>
                        </a:rPr>
                        <a:t>Contact sexual violence (CSV)</a:t>
                      </a:r>
                    </a:p>
                  </a:txBody>
                  <a:tcPr>
                    <a:solidFill>
                      <a:srgbClr val="0073D6"/>
                    </a:solidFill>
                  </a:tcPr>
                </a:tc>
                <a:extLst>
                  <a:ext uri="{0D108BD9-81ED-4DB2-BD59-A6C34878D82A}">
                    <a16:rowId xmlns:a16="http://schemas.microsoft.com/office/drawing/2014/main" val="2928721910"/>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inadequate support</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humiliations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exercise as punishment</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gridSpan="2">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sexual comments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hMerge="1">
                  <a:txBody>
                    <a:bodyPr/>
                    <a:lstStyle/>
                    <a:p>
                      <a:endParaRPr lang="en-GB"/>
                    </a:p>
                  </a:txBody>
                  <a:tcP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kissing</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2136995321"/>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inadequate medical care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criticised about appearance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initiation rites involving physical harm</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gridSpan="2">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sexual looks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hMerge="1">
                  <a:txBody>
                    <a:bodyPr/>
                    <a:lstStyle/>
                    <a:p>
                      <a:endParaRPr lang="en-GB"/>
                    </a:p>
                  </a:txBody>
                  <a:tcP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sexual touching</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3289155643"/>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inadequate supervision</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ignored or excluded,</a:t>
                      </a:r>
                    </a:p>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expelled</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taking supplements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rowSpan="3">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sexual images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view</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genital contact</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4227695168"/>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inappropriate equipment</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not praised for efforts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play while injured or at harmful intensity</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vMerge="1">
                  <a:txBody>
                    <a:bodyPr/>
                    <a:lstStyle/>
                    <a:p>
                      <a:pPr marL="0" lvl="0" indent="0" algn="ctr">
                        <a:lnSpc>
                          <a:spcPct val="100000"/>
                        </a:lnSpc>
                        <a:spcAft>
                          <a:spcPts val="0"/>
                        </a:spcAft>
                        <a:buFontTx/>
                        <a:buNone/>
                      </a:pP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produce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oral sex</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4186610423"/>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absence from school</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verbal aggression/threats linked to performance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physical assault</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vMerge="1">
                  <a:txBody>
                    <a:bodyPr/>
                    <a:lstStyle/>
                    <a:p>
                      <a:pPr marL="0" lvl="0" indent="0" algn="ctr">
                        <a:lnSpc>
                          <a:spcPct val="100000"/>
                        </a:lnSpc>
                        <a:spcAft>
                          <a:spcPts val="0"/>
                        </a:spcAft>
                        <a:buFontTx/>
                        <a:buNone/>
                      </a:pP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share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penetration</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906477238"/>
                  </a:ext>
                </a:extLst>
              </a:tr>
              <a:tr h="656270">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unsafe conditions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unrealistic expectations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tc gridSpan="2">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undressing for others</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hMerge="1">
                  <a:txBody>
                    <a:bodyPr/>
                    <a:lstStyle/>
                    <a:p>
                      <a:endParaRPr lang="en-GB"/>
                    </a:p>
                  </a:txBody>
                  <a:tcPr/>
                </a:tc>
                <a:tc>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games/initiation rites </a:t>
                      </a:r>
                    </a:p>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(sexual contact) </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extLst>
                  <a:ext uri="{0D108BD9-81ED-4DB2-BD59-A6C34878D82A}">
                    <a16:rowId xmlns:a16="http://schemas.microsoft.com/office/drawing/2014/main" val="4244652485"/>
                  </a:ext>
                </a:extLst>
              </a:tr>
              <a:tr h="656270">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tc>
                  <a:txBody>
                    <a:bodyPr/>
                    <a:lstStyle/>
                    <a:p>
                      <a:pPr algn="ctr">
                        <a:lnSpc>
                          <a:spcPct val="100000"/>
                        </a:lnSpc>
                        <a:spcAft>
                          <a:spcPts val="0"/>
                        </a:spcAft>
                      </a:pPr>
                      <a:r>
                        <a:rPr lang="en-GB" sz="1400" b="0" i="0" kern="1200" dirty="0">
                          <a:solidFill>
                            <a:schemeClr val="dk1"/>
                          </a:solidFill>
                          <a:effectLst/>
                          <a:latin typeface="Arial" panose="020B0604020202020204" pitchFamily="34" charset="0"/>
                          <a:ea typeface="Calibri"/>
                          <a:cs typeface="Arial" panose="020B0604020202020204" pitchFamily="34" charset="0"/>
                        </a:rPr>
                        <a:t>degrading initiation games/rites </a:t>
                      </a:r>
                    </a:p>
                  </a:txBody>
                  <a:tcPr anchor="ctr"/>
                </a:tc>
                <a:tc>
                  <a:txBody>
                    <a:bodyPr/>
                    <a:lstStyle/>
                    <a:p>
                      <a:pPr algn="ctr">
                        <a:lnSpc>
                          <a:spcPct val="100000"/>
                        </a:lnSpc>
                        <a:spcAft>
                          <a:spcPts val="0"/>
                        </a:spcAft>
                      </a:pPr>
                      <a:endParaRPr lang="nl-BE" sz="1400">
                        <a:latin typeface="Arial" panose="020B0604020202020204" pitchFamily="34" charset="0"/>
                        <a:cs typeface="Arial" panose="020B0604020202020204" pitchFamily="34" charset="0"/>
                      </a:endParaRPr>
                    </a:p>
                  </a:txBody>
                  <a:tcPr anchor="ctr"/>
                </a:tc>
                <a:tc gridSpan="2">
                  <a:txBody>
                    <a:bodyPr/>
                    <a:lstStyle/>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‘flashed’ at</a:t>
                      </a:r>
                    </a:p>
                    <a:p>
                      <a:pPr marL="0" lvl="0" indent="0" algn="ctr">
                        <a:lnSpc>
                          <a:spcPct val="100000"/>
                        </a:lnSpc>
                        <a:spcAft>
                          <a:spcPts val="0"/>
                        </a:spcAft>
                        <a:buFontTx/>
                        <a:buNone/>
                      </a:pPr>
                      <a:r>
                        <a:rPr lang="en-GB" sz="14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in person/online</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hMerge="1">
                  <a:txBody>
                    <a:bodyPr/>
                    <a:lstStyle/>
                    <a:p>
                      <a:endParaRPr lang="en-GB"/>
                    </a:p>
                  </a:txBody>
                  <a:tcPr/>
                </a:tc>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293737822"/>
                  </a:ext>
                </a:extLst>
              </a:tr>
              <a:tr h="458397">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tc gridSpan="2">
                  <a:txBody>
                    <a:bodyPr/>
                    <a:lstStyle/>
                    <a:p>
                      <a:pPr marL="0" lvl="0" indent="0" algn="ctr">
                        <a:lnSpc>
                          <a:spcPct val="100000"/>
                        </a:lnSpc>
                        <a:spcAft>
                          <a:spcPts val="0"/>
                        </a:spcAft>
                        <a:buFontTx/>
                        <a:buNone/>
                      </a:pPr>
                      <a:r>
                        <a:rPr lang="en-GB" sz="1400" b="0" i="0" kern="1200" dirty="0">
                          <a:solidFill>
                            <a:schemeClr val="dk1"/>
                          </a:solidFill>
                          <a:effectLst/>
                          <a:latin typeface="Arial" panose="020B0604020202020204" pitchFamily="34" charset="0"/>
                          <a:ea typeface="Calibri"/>
                          <a:cs typeface="Arial" panose="020B0604020202020204" pitchFamily="34" charset="0"/>
                        </a:rPr>
                        <a:t>games/initiation rites (sexualised)</a:t>
                      </a:r>
                      <a:endParaRPr lang="nl-BE" sz="1400" dirty="0">
                        <a:effectLst/>
                        <a:latin typeface="Arial" panose="020B0604020202020204" pitchFamily="34" charset="0"/>
                        <a:ea typeface="MS Mincho" panose="02020609040205080304" pitchFamily="49" charset="-128"/>
                        <a:cs typeface="Arial" panose="020B0604020202020204" pitchFamily="34" charset="0"/>
                      </a:endParaRPr>
                    </a:p>
                  </a:txBody>
                  <a:tcPr marL="73025" marR="73025" marT="0" marB="0" anchor="ctr"/>
                </a:tc>
                <a:tc hMerge="1">
                  <a:txBody>
                    <a:bodyPr/>
                    <a:lstStyle/>
                    <a:p>
                      <a:endParaRPr lang="en-GB"/>
                    </a:p>
                  </a:txBody>
                  <a:tcPr/>
                </a:tc>
                <a:tc>
                  <a:txBody>
                    <a:bodyPr/>
                    <a:lstStyle/>
                    <a:p>
                      <a:pPr algn="ctr">
                        <a:lnSpc>
                          <a:spcPct val="100000"/>
                        </a:lnSpc>
                        <a:spcAft>
                          <a:spcPts val="0"/>
                        </a:spcAft>
                      </a:pPr>
                      <a:endParaRPr lang="nl-BE"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7437112"/>
                  </a:ext>
                </a:extLst>
              </a:tr>
            </a:tbl>
          </a:graphicData>
        </a:graphic>
      </p:graphicFrame>
    </p:spTree>
    <p:extLst>
      <p:ext uri="{BB962C8B-B14F-4D97-AF65-F5344CB8AC3E}">
        <p14:creationId xmlns:p14="http://schemas.microsoft.com/office/powerpoint/2010/main" val="1791276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9"/>
          <p:cNvSpPr txBox="1">
            <a:spLocks noGrp="1"/>
          </p:cNvSpPr>
          <p:nvPr>
            <p:ph type="title" idx="4294967295"/>
          </p:nvPr>
        </p:nvSpPr>
        <p:spPr>
          <a:xfrm>
            <a:off x="0" y="0"/>
            <a:ext cx="12191999" cy="1508167"/>
          </a:xfrm>
          <a:prstGeom prst="rect">
            <a:avLst/>
          </a:prstGeom>
          <a:solidFill>
            <a:srgbClr val="0073D6"/>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sz="3200" dirty="0">
                <a:solidFill>
                  <a:schemeClr val="bg1"/>
                </a:solidFill>
              </a:rPr>
              <a:t>    Procedure: Testing &amp; Translation</a:t>
            </a:r>
            <a:endParaRPr sz="3200" dirty="0">
              <a:solidFill>
                <a:schemeClr val="bg1"/>
              </a:solidFill>
            </a:endParaRPr>
          </a:p>
        </p:txBody>
      </p:sp>
      <p:graphicFrame>
        <p:nvGraphicFramePr>
          <p:cNvPr id="2" name="Diagram 1">
            <a:extLst>
              <a:ext uri="{FF2B5EF4-FFF2-40B4-BE49-F238E27FC236}">
                <a16:creationId xmlns:a16="http://schemas.microsoft.com/office/drawing/2014/main" id="{F69AAC1F-DC3C-428C-BB6B-532ED6BFD659}"/>
              </a:ext>
            </a:extLst>
          </p:cNvPr>
          <p:cNvGraphicFramePr/>
          <p:nvPr>
            <p:extLst>
              <p:ext uri="{D42A27DB-BD31-4B8C-83A1-F6EECF244321}">
                <p14:modId xmlns:p14="http://schemas.microsoft.com/office/powerpoint/2010/main" val="533473997"/>
              </p:ext>
            </p:extLst>
          </p:nvPr>
        </p:nvGraphicFramePr>
        <p:xfrm>
          <a:off x="340360" y="1508165"/>
          <a:ext cx="11629968" cy="4767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796210A8-2763-4CC4-996F-068C4BCB6285}"/>
              </a:ext>
            </a:extLst>
          </p:cNvPr>
          <p:cNvPicPr>
            <a:picLocks noChangeAspect="1"/>
          </p:cNvPicPr>
          <p:nvPr/>
        </p:nvPicPr>
        <p:blipFill>
          <a:blip r:embed="rId8"/>
          <a:stretch>
            <a:fillRect/>
          </a:stretch>
        </p:blipFill>
        <p:spPr>
          <a:xfrm>
            <a:off x="8836778" y="233505"/>
            <a:ext cx="3263782" cy="10411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3" name="Picture 2">
            <a:extLst>
              <a:ext uri="{FF2B5EF4-FFF2-40B4-BE49-F238E27FC236}">
                <a16:creationId xmlns:a16="http://schemas.microsoft.com/office/drawing/2014/main" id="{528A3289-2096-4A30-B831-377A23AFEE93}"/>
              </a:ext>
            </a:extLst>
          </p:cNvPr>
          <p:cNvPicPr>
            <a:picLocks noChangeAspect="1"/>
          </p:cNvPicPr>
          <p:nvPr/>
        </p:nvPicPr>
        <p:blipFill>
          <a:blip r:embed="rId3"/>
          <a:stretch>
            <a:fillRect/>
          </a:stretch>
        </p:blipFill>
        <p:spPr>
          <a:xfrm>
            <a:off x="826644" y="1325519"/>
            <a:ext cx="3673108" cy="3673108"/>
          </a:xfrm>
          <a:prstGeom prst="rect">
            <a:avLst/>
          </a:prstGeom>
        </p:spPr>
      </p:pic>
      <p:sp>
        <p:nvSpPr>
          <p:cNvPr id="2" name="TextBox 1">
            <a:extLst>
              <a:ext uri="{FF2B5EF4-FFF2-40B4-BE49-F238E27FC236}">
                <a16:creationId xmlns:a16="http://schemas.microsoft.com/office/drawing/2014/main" id="{2791CA26-9ADE-4B3D-A6B6-59FD1E05CCD8}"/>
              </a:ext>
            </a:extLst>
          </p:cNvPr>
          <p:cNvSpPr txBox="1"/>
          <p:nvPr/>
        </p:nvSpPr>
        <p:spPr>
          <a:xfrm>
            <a:off x="1247976" y="2782669"/>
            <a:ext cx="3082544" cy="646331"/>
          </a:xfrm>
          <a:prstGeom prst="rect">
            <a:avLst/>
          </a:prstGeom>
          <a:noFill/>
        </p:spPr>
        <p:txBody>
          <a:bodyPr wrap="square" rtlCol="0">
            <a:spAutoFit/>
          </a:bodyPr>
          <a:lstStyle/>
          <a:p>
            <a:r>
              <a:rPr lang="en-GB" sz="3600" b="1" dirty="0">
                <a:solidFill>
                  <a:schemeClr val="bg1"/>
                </a:solidFill>
              </a:rPr>
              <a:t>Background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80" cy="6858000"/>
          </a:xfrm>
          <a:solidFill>
            <a:schemeClr val="bg1"/>
          </a:solidFill>
        </p:spPr>
        <p:txBody>
          <a:bodyPr>
            <a:normAutofit/>
          </a:bodyPr>
          <a:lstStyle/>
          <a:p>
            <a:endParaRPr lang="en-GB" sz="5400" dirty="0">
              <a:solidFill>
                <a:schemeClr val="accent1"/>
              </a:solidFill>
            </a:endParaRPr>
          </a:p>
          <a:p>
            <a:pPr algn="ctr"/>
            <a:r>
              <a:rPr lang="en-GB" sz="4000" dirty="0">
                <a:solidFill>
                  <a:srgbClr val="0073D6"/>
                </a:solidFill>
                <a:latin typeface="Arial" panose="020B0604020202020204" pitchFamily="34" charset="0"/>
                <a:cs typeface="Arial" panose="020B0604020202020204" pitchFamily="34" charset="0"/>
              </a:rPr>
              <a:t>Fieldwork</a:t>
            </a: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3"/>
          <a:stretch>
            <a:fillRect/>
          </a:stretch>
        </p:blipFill>
        <p:spPr>
          <a:xfrm>
            <a:off x="91079" y="4661210"/>
            <a:ext cx="3297023" cy="2196790"/>
          </a:xfrm>
          <a:prstGeom prst="rect">
            <a:avLst/>
          </a:prstGeom>
        </p:spPr>
      </p:pic>
      <p:sp>
        <p:nvSpPr>
          <p:cNvPr id="6" name="Content Placeholder 5">
            <a:extLst>
              <a:ext uri="{FF2B5EF4-FFF2-40B4-BE49-F238E27FC236}">
                <a16:creationId xmlns:a16="http://schemas.microsoft.com/office/drawing/2014/main" id="{E4C53295-A3A5-4A73-9B99-443B4C2E27A5}"/>
              </a:ext>
            </a:extLst>
          </p:cNvPr>
          <p:cNvSpPr>
            <a:spLocks noGrp="1"/>
          </p:cNvSpPr>
          <p:nvPr>
            <p:ph idx="1"/>
          </p:nvPr>
        </p:nvSpPr>
        <p:spPr>
          <a:xfrm>
            <a:off x="3713356" y="225630"/>
            <a:ext cx="8574438" cy="2375495"/>
          </a:xfrm>
        </p:spPr>
        <p:txBody>
          <a:bodyPr>
            <a:normAutofit fontScale="70000" lnSpcReduction="20000"/>
          </a:bodyPr>
          <a:lstStyle/>
          <a:p>
            <a:pPr marL="0" indent="0">
              <a:spcBef>
                <a:spcPts val="0"/>
              </a:spcBef>
              <a:spcAft>
                <a:spcPts val="1200"/>
              </a:spcAft>
              <a:buClr>
                <a:schemeClr val="accent1"/>
              </a:buClr>
              <a:buSzPts val="2800"/>
              <a:buNone/>
            </a:pPr>
            <a:r>
              <a:rPr lang="en-US" sz="3800" dirty="0">
                <a:solidFill>
                  <a:schemeClr val="bg1"/>
                </a:solidFill>
                <a:latin typeface="Arial" panose="020B0604020202020204" pitchFamily="34" charset="0"/>
                <a:ea typeface="Arial"/>
                <a:cs typeface="Arial" panose="020B0604020202020204" pitchFamily="34" charset="0"/>
                <a:sym typeface="Arial"/>
              </a:rPr>
              <a:t>Sampling &amp; data collection by </a:t>
            </a:r>
            <a:r>
              <a:rPr lang="en-US" sz="3800" dirty="0">
                <a:solidFill>
                  <a:schemeClr val="bg1"/>
                </a:solidFill>
                <a:latin typeface="Arial" panose="020B0604020202020204" pitchFamily="34" charset="0"/>
                <a:cs typeface="Arial" panose="020B0604020202020204" pitchFamily="34" charset="0"/>
              </a:rPr>
              <a:t>Ipsos MORI</a:t>
            </a:r>
            <a:r>
              <a:rPr lang="en-US" sz="3800" dirty="0">
                <a:solidFill>
                  <a:schemeClr val="bg1"/>
                </a:solidFill>
                <a:latin typeface="Arial" panose="020B0604020202020204" pitchFamily="34" charset="0"/>
                <a:ea typeface="Arial"/>
                <a:cs typeface="Arial" panose="020B0604020202020204" pitchFamily="34" charset="0"/>
                <a:sym typeface="Arial"/>
              </a:rPr>
              <a:t> </a:t>
            </a:r>
          </a:p>
          <a:p>
            <a:pPr marL="0" indent="0">
              <a:spcBef>
                <a:spcPts val="0"/>
              </a:spcBef>
              <a:spcAft>
                <a:spcPts val="1200"/>
              </a:spcAft>
              <a:buClr>
                <a:schemeClr val="accent1"/>
              </a:buClr>
              <a:buSzPts val="2800"/>
              <a:buNone/>
            </a:pPr>
            <a:endParaRPr lang="en-US" sz="3800" dirty="0">
              <a:solidFill>
                <a:schemeClr val="bg1"/>
              </a:solidFill>
              <a:latin typeface="Arial" panose="020B0604020202020204" pitchFamily="34" charset="0"/>
              <a:ea typeface="Arial"/>
              <a:cs typeface="Arial" panose="020B0604020202020204" pitchFamily="34" charset="0"/>
              <a:sym typeface="Arial"/>
            </a:endParaRPr>
          </a:p>
          <a:p>
            <a:pPr>
              <a:lnSpc>
                <a:spcPct val="120000"/>
              </a:lnSpc>
              <a:spcBef>
                <a:spcPts val="0"/>
              </a:spcBef>
              <a:spcAft>
                <a:spcPts val="600"/>
              </a:spcAft>
              <a:buClr>
                <a:schemeClr val="bg1"/>
              </a:buClr>
              <a:buSzPct val="80000"/>
            </a:pPr>
            <a:r>
              <a:rPr lang="en-US" sz="2600" dirty="0">
                <a:solidFill>
                  <a:schemeClr val="bg1"/>
                </a:solidFill>
                <a:latin typeface="Arial" panose="020B0604020202020204" pitchFamily="34" charset="0"/>
                <a:ea typeface="Arial"/>
                <a:cs typeface="Arial" panose="020B0604020202020204" pitchFamily="34" charset="0"/>
                <a:sym typeface="Arial"/>
              </a:rPr>
              <a:t>contacted panel members aged 18-30 who had </a:t>
            </a:r>
            <a:r>
              <a:rPr lang="en-US" sz="2600" dirty="0">
                <a:solidFill>
                  <a:schemeClr val="bg1"/>
                </a:solidFill>
                <a:latin typeface="Arial" panose="020B0604020202020204" pitchFamily="34" charset="0"/>
                <a:cs typeface="Arial" panose="020B0604020202020204" pitchFamily="34" charset="0"/>
              </a:rPr>
              <a:t>participated </a:t>
            </a:r>
            <a:r>
              <a:rPr lang="en-US" sz="2600" dirty="0">
                <a:solidFill>
                  <a:schemeClr val="bg1"/>
                </a:solidFill>
                <a:latin typeface="Arial" panose="020B0604020202020204" pitchFamily="34" charset="0"/>
                <a:ea typeface="Arial"/>
                <a:cs typeface="Arial" panose="020B0604020202020204" pitchFamily="34" charset="0"/>
                <a:sym typeface="Arial"/>
              </a:rPr>
              <a:t>in </a:t>
            </a:r>
            <a:r>
              <a:rPr lang="en-US" sz="2600" dirty="0" err="1">
                <a:solidFill>
                  <a:schemeClr val="bg1"/>
                </a:solidFill>
                <a:latin typeface="Arial" panose="020B0604020202020204" pitchFamily="34" charset="0"/>
                <a:ea typeface="Arial"/>
                <a:cs typeface="Arial" panose="020B0604020202020204" pitchFamily="34" charset="0"/>
                <a:sym typeface="Arial"/>
              </a:rPr>
              <a:t>organised</a:t>
            </a:r>
            <a:r>
              <a:rPr lang="en-US" sz="2600" dirty="0">
                <a:solidFill>
                  <a:schemeClr val="bg1"/>
                </a:solidFill>
                <a:latin typeface="Arial" panose="020B0604020202020204" pitchFamily="34" charset="0"/>
                <a:ea typeface="Arial"/>
                <a:cs typeface="Arial" panose="020B0604020202020204" pitchFamily="34" charset="0"/>
                <a:sym typeface="Arial"/>
              </a:rPr>
              <a:t> sport when under 18</a:t>
            </a:r>
            <a:r>
              <a:rPr lang="en-US" sz="2600" dirty="0">
                <a:solidFill>
                  <a:schemeClr val="bg1"/>
                </a:solidFill>
                <a:latin typeface="Arial" panose="020B0604020202020204" pitchFamily="34" charset="0"/>
                <a:cs typeface="Arial" panose="020B0604020202020204" pitchFamily="34" charset="0"/>
              </a:rPr>
              <a:t> </a:t>
            </a:r>
          </a:p>
          <a:p>
            <a:pPr>
              <a:lnSpc>
                <a:spcPct val="120000"/>
              </a:lnSpc>
              <a:spcBef>
                <a:spcPts val="0"/>
              </a:spcBef>
              <a:buClr>
                <a:schemeClr val="bg1"/>
              </a:buClr>
              <a:buSzPct val="80000"/>
            </a:pPr>
            <a:r>
              <a:rPr lang="en-US" sz="2600" dirty="0">
                <a:solidFill>
                  <a:schemeClr val="bg1"/>
                </a:solidFill>
                <a:latin typeface="Arial" panose="020B0604020202020204" pitchFamily="34" charset="0"/>
                <a:ea typeface="Arial"/>
                <a:cs typeface="Arial" panose="020B0604020202020204" pitchFamily="34" charset="0"/>
                <a:sym typeface="Arial"/>
              </a:rPr>
              <a:t>2 Oct. - 14 Dec. 2020, until net response of 1472 was achieved in each country</a:t>
            </a:r>
          </a:p>
          <a:p>
            <a:pPr>
              <a:lnSpc>
                <a:spcPct val="120000"/>
              </a:lnSpc>
              <a:spcBef>
                <a:spcPts val="0"/>
              </a:spcBef>
              <a:buClr>
                <a:schemeClr val="bg1"/>
              </a:buClr>
              <a:buSzPct val="80000"/>
            </a:pPr>
            <a:r>
              <a:rPr lang="en-GB" sz="2800" dirty="0">
                <a:solidFill>
                  <a:schemeClr val="bg1"/>
                </a:solidFill>
                <a:ea typeface="Calibri"/>
                <a:cs typeface="Calibri"/>
                <a:sym typeface="Calibri"/>
              </a:rPr>
              <a:t>Samples were quoted by gender (male/female) and age group (18-24/25-30). </a:t>
            </a:r>
            <a:endParaRPr lang="en-US" sz="2600" dirty="0">
              <a:solidFill>
                <a:schemeClr val="bg1"/>
              </a:solidFill>
              <a:latin typeface="Arial" panose="020B0604020202020204" pitchFamily="34" charset="0"/>
              <a:ea typeface="Arial"/>
              <a:cs typeface="Arial" panose="020B0604020202020204" pitchFamily="34" charset="0"/>
              <a:sym typeface="Arial"/>
            </a:endParaRPr>
          </a:p>
          <a:p>
            <a:pPr>
              <a:lnSpc>
                <a:spcPct val="120000"/>
              </a:lnSpc>
              <a:spcBef>
                <a:spcPts val="0"/>
              </a:spcBef>
              <a:buClr>
                <a:schemeClr val="bg1"/>
              </a:buClr>
              <a:buSzPct val="80000"/>
            </a:pPr>
            <a:endParaRPr lang="en-US" sz="2600" dirty="0">
              <a:solidFill>
                <a:schemeClr val="bg1"/>
              </a:solidFill>
              <a:latin typeface="Arial" panose="020B0604020202020204" pitchFamily="34" charset="0"/>
              <a:ea typeface="Arial"/>
              <a:cs typeface="Arial" panose="020B0604020202020204" pitchFamily="34" charset="0"/>
              <a:sym typeface="Arial"/>
            </a:endParaRPr>
          </a:p>
          <a:p>
            <a:pPr>
              <a:lnSpc>
                <a:spcPct val="120000"/>
              </a:lnSpc>
              <a:spcBef>
                <a:spcPts val="0"/>
              </a:spcBef>
              <a:buClr>
                <a:schemeClr val="bg1"/>
              </a:buClr>
              <a:buSzPct val="80000"/>
            </a:pPr>
            <a:endParaRPr lang="en-US" sz="2600" dirty="0">
              <a:solidFill>
                <a:schemeClr val="bg1"/>
              </a:solidFill>
              <a:latin typeface="Arial" panose="020B0604020202020204" pitchFamily="34" charset="0"/>
              <a:ea typeface="Arial"/>
              <a:cs typeface="Arial" panose="020B0604020202020204" pitchFamily="34" charset="0"/>
              <a:sym typeface="Arial"/>
            </a:endParaRPr>
          </a:p>
          <a:p>
            <a:endParaRPr lang="en-GB" dirty="0">
              <a:solidFill>
                <a:schemeClr val="bg1"/>
              </a:solidFill>
            </a:endParaRPr>
          </a:p>
        </p:txBody>
      </p:sp>
      <p:graphicFrame>
        <p:nvGraphicFramePr>
          <p:cNvPr id="8" name="Google Shape;183;p12">
            <a:extLst>
              <a:ext uri="{FF2B5EF4-FFF2-40B4-BE49-F238E27FC236}">
                <a16:creationId xmlns:a16="http://schemas.microsoft.com/office/drawing/2014/main" id="{ED3742B3-8430-4DE0-9571-A5F41DD579C4}"/>
              </a:ext>
            </a:extLst>
          </p:cNvPr>
          <p:cNvGraphicFramePr/>
          <p:nvPr>
            <p:extLst>
              <p:ext uri="{D42A27DB-BD31-4B8C-83A1-F6EECF244321}">
                <p14:modId xmlns:p14="http://schemas.microsoft.com/office/powerpoint/2010/main" val="2743132828"/>
              </p:ext>
            </p:extLst>
          </p:nvPr>
        </p:nvGraphicFramePr>
        <p:xfrm>
          <a:off x="4005943" y="2601126"/>
          <a:ext cx="7636139" cy="4254390"/>
        </p:xfrm>
        <a:graphic>
          <a:graphicData uri="http://schemas.openxmlformats.org/drawingml/2006/table">
            <a:tbl>
              <a:tblPr firstRow="1" bandRow="1">
                <a:noFill/>
                <a:tableStyleId>{BD801972-5619-40E2-BF31-B0A0EC07F07C}</a:tableStyleId>
              </a:tblPr>
              <a:tblGrid>
                <a:gridCol w="2425787">
                  <a:extLst>
                    <a:ext uri="{9D8B030D-6E8A-4147-A177-3AD203B41FA5}">
                      <a16:colId xmlns:a16="http://schemas.microsoft.com/office/drawing/2014/main" val="20000"/>
                    </a:ext>
                  </a:extLst>
                </a:gridCol>
                <a:gridCol w="1750679">
                  <a:extLst>
                    <a:ext uri="{9D8B030D-6E8A-4147-A177-3AD203B41FA5}">
                      <a16:colId xmlns:a16="http://schemas.microsoft.com/office/drawing/2014/main" val="20001"/>
                    </a:ext>
                  </a:extLst>
                </a:gridCol>
                <a:gridCol w="1861482">
                  <a:extLst>
                    <a:ext uri="{9D8B030D-6E8A-4147-A177-3AD203B41FA5}">
                      <a16:colId xmlns:a16="http://schemas.microsoft.com/office/drawing/2014/main" val="20002"/>
                    </a:ext>
                  </a:extLst>
                </a:gridCol>
                <a:gridCol w="1598191">
                  <a:extLst>
                    <a:ext uri="{9D8B030D-6E8A-4147-A177-3AD203B41FA5}">
                      <a16:colId xmlns:a16="http://schemas.microsoft.com/office/drawing/2014/main" val="20003"/>
                    </a:ext>
                  </a:extLst>
                </a:gridCol>
              </a:tblGrid>
              <a:tr h="711605">
                <a:tc>
                  <a:txBody>
                    <a:bodyPr/>
                    <a:lstStyle/>
                    <a:p>
                      <a:pPr marL="0" marR="0" lvl="0" indent="0" algn="l"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Country</a:t>
                      </a:r>
                      <a:endParaRPr sz="1800" b="1" u="none" strike="noStrike" cap="none" dirty="0">
                        <a:solidFill>
                          <a:srgbClr val="FFFFFF"/>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Fieldwork </a:t>
                      </a:r>
                    </a:p>
                    <a:p>
                      <a:pPr marL="0" marR="0" lvl="0" indent="0" algn="ctr"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start date</a:t>
                      </a:r>
                      <a:endParaRPr sz="1800" b="1" u="none" strike="noStrike" cap="none" dirty="0">
                        <a:solidFill>
                          <a:srgbClr val="FFFFFF"/>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Fieldwork </a:t>
                      </a:r>
                    </a:p>
                    <a:p>
                      <a:pPr marL="0" marR="0" lvl="0" indent="0" algn="ctr"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end date</a:t>
                      </a:r>
                      <a:endParaRPr sz="1800" b="1" u="none" strike="noStrike" cap="none" dirty="0">
                        <a:solidFill>
                          <a:srgbClr val="FFFFFF"/>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FFFFFF"/>
                        </a:buClr>
                        <a:buSzPts val="1200"/>
                        <a:buFont typeface="Calibri"/>
                        <a:buNone/>
                      </a:pPr>
                      <a:r>
                        <a:rPr lang="en-GB" sz="1600" b="1" u="none" strike="noStrike" cap="none" dirty="0">
                          <a:solidFill>
                            <a:srgbClr val="FFFFFF"/>
                          </a:solidFill>
                          <a:latin typeface="Arial" panose="020B0604020202020204" pitchFamily="34" charset="0"/>
                          <a:cs typeface="Arial" panose="020B0604020202020204" pitchFamily="34" charset="0"/>
                        </a:rPr>
                        <a:t>Duration</a:t>
                      </a:r>
                      <a:r>
                        <a:rPr lang="en-GB" sz="1800" b="1" u="none" strike="noStrike" cap="none" dirty="0">
                          <a:solidFill>
                            <a:srgbClr val="FFFFFF"/>
                          </a:solidFill>
                          <a:latin typeface="Arial" panose="020B0604020202020204" pitchFamily="34" charset="0"/>
                          <a:cs typeface="Arial" panose="020B0604020202020204" pitchFamily="34" charset="0"/>
                        </a:rPr>
                        <a:t> </a:t>
                      </a:r>
                    </a:p>
                    <a:p>
                      <a:pPr marL="0" marR="0" lvl="0" indent="0" algn="ctr" rtl="0">
                        <a:lnSpc>
                          <a:spcPct val="115000"/>
                        </a:lnSpc>
                        <a:spcBef>
                          <a:spcPts val="0"/>
                        </a:spcBef>
                        <a:spcAft>
                          <a:spcPts val="0"/>
                        </a:spcAft>
                        <a:buClr>
                          <a:srgbClr val="FFFFFF"/>
                        </a:buClr>
                        <a:buSzPts val="1200"/>
                        <a:buFont typeface="Calibri"/>
                        <a:buNone/>
                      </a:pPr>
                      <a:r>
                        <a:rPr lang="en-GB" sz="1800" b="1" u="none" strike="noStrike" cap="none" dirty="0">
                          <a:solidFill>
                            <a:srgbClr val="FFFFFF"/>
                          </a:solidFill>
                          <a:latin typeface="Arial" panose="020B0604020202020204" pitchFamily="34" charset="0"/>
                          <a:cs typeface="Arial" panose="020B0604020202020204" pitchFamily="34" charset="0"/>
                        </a:rPr>
                        <a:t>(days)</a:t>
                      </a:r>
                      <a:endParaRPr sz="1800" b="1" u="none" strike="noStrike" cap="none" dirty="0">
                        <a:solidFill>
                          <a:srgbClr val="FFFFFF"/>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0"/>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a:solidFill>
                            <a:srgbClr val="262626"/>
                          </a:solidFill>
                          <a:latin typeface="Arial" panose="020B0604020202020204" pitchFamily="34" charset="0"/>
                          <a:cs typeface="Arial" panose="020B0604020202020204" pitchFamily="34" charset="0"/>
                        </a:rPr>
                        <a:t>Austria</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a:solidFill>
                            <a:srgbClr val="262626"/>
                          </a:solidFill>
                          <a:latin typeface="Arial" panose="020B0604020202020204" pitchFamily="34" charset="0"/>
                          <a:cs typeface="Arial" panose="020B0604020202020204" pitchFamily="34" charset="0"/>
                        </a:rPr>
                        <a:t>11/11/2020</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17/11/2020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7</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1"/>
                  </a:ext>
                </a:extLst>
              </a:tr>
              <a:tr h="419971">
                <a:tc>
                  <a:txBody>
                    <a:bodyPr/>
                    <a:lstStyle/>
                    <a:p>
                      <a:pPr marL="0" marR="0" lvl="0" indent="0" algn="l" rtl="0">
                        <a:lnSpc>
                          <a:spcPct val="107000"/>
                        </a:lnSpc>
                        <a:spcBef>
                          <a:spcPts val="0"/>
                        </a:spcBef>
                        <a:spcAft>
                          <a:spcPts val="0"/>
                        </a:spcAft>
                        <a:buClr>
                          <a:srgbClr val="000000"/>
                        </a:buClr>
                        <a:buSzPts val="1200"/>
                        <a:buFont typeface="Arial"/>
                        <a:buNone/>
                      </a:pPr>
                      <a:r>
                        <a:rPr lang="en-GB" sz="1800" u="none" strike="noStrike" cap="none" dirty="0">
                          <a:solidFill>
                            <a:srgbClr val="262626"/>
                          </a:solidFill>
                          <a:latin typeface="Arial" panose="020B0604020202020204" pitchFamily="34" charset="0"/>
                          <a:cs typeface="Arial" panose="020B0604020202020204" pitchFamily="34" charset="0"/>
                        </a:rPr>
                        <a:t>Belgium (Flanders)</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07000"/>
                        </a:lnSpc>
                        <a:spcBef>
                          <a:spcPts val="0"/>
                        </a:spcBef>
                        <a:spcAft>
                          <a:spcPts val="0"/>
                        </a:spcAft>
                        <a:buClr>
                          <a:srgbClr val="262626"/>
                        </a:buClr>
                        <a:buSzPts val="1200"/>
                        <a:buFont typeface="Calibri"/>
                        <a:buNone/>
                      </a:pPr>
                      <a:r>
                        <a:rPr lang="en-GB" sz="1800" u="none" strike="noStrike" cap="none">
                          <a:solidFill>
                            <a:srgbClr val="262626"/>
                          </a:solidFill>
                          <a:latin typeface="Arial" panose="020B0604020202020204" pitchFamily="34" charset="0"/>
                          <a:cs typeface="Arial" panose="020B0604020202020204" pitchFamily="34" charset="0"/>
                        </a:rPr>
                        <a:t>03/11/2020</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07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14/12/2020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07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41</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2"/>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dirty="0">
                          <a:solidFill>
                            <a:srgbClr val="262626"/>
                          </a:solidFill>
                          <a:latin typeface="Arial" panose="020B0604020202020204" pitchFamily="34" charset="0"/>
                          <a:cs typeface="Arial" panose="020B0604020202020204" pitchFamily="34" charset="0"/>
                        </a:rPr>
                        <a:t>Belgium (Wal-</a:t>
                      </a:r>
                      <a:r>
                        <a:rPr lang="en-GB" sz="1800" u="none" strike="noStrike" cap="none" dirty="0" err="1">
                          <a:solidFill>
                            <a:srgbClr val="262626"/>
                          </a:solidFill>
                          <a:latin typeface="Arial" panose="020B0604020202020204" pitchFamily="34" charset="0"/>
                          <a:cs typeface="Arial" panose="020B0604020202020204" pitchFamily="34" charset="0"/>
                        </a:rPr>
                        <a:t>Bxl</a:t>
                      </a:r>
                      <a:r>
                        <a:rPr lang="en-GB" sz="1800" u="none" strike="noStrike" cap="none" dirty="0">
                          <a:solidFill>
                            <a:srgbClr val="262626"/>
                          </a:solidFill>
                          <a:latin typeface="Arial" panose="020B0604020202020204" pitchFamily="34" charset="0"/>
                          <a:cs typeface="Arial" panose="020B0604020202020204" pitchFamily="34" charset="0"/>
                        </a:rPr>
                        <a:t>)</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a:solidFill>
                            <a:srgbClr val="262626"/>
                          </a:solidFill>
                          <a:latin typeface="Arial" panose="020B0604020202020204" pitchFamily="34" charset="0"/>
                          <a:cs typeface="Arial" panose="020B0604020202020204" pitchFamily="34" charset="0"/>
                        </a:rPr>
                        <a:t>03/11/2020</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22/11/2020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3"/>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a:solidFill>
                            <a:srgbClr val="262626"/>
                          </a:solidFill>
                          <a:latin typeface="Arial" panose="020B0604020202020204" pitchFamily="34" charset="0"/>
                          <a:cs typeface="Arial" panose="020B0604020202020204" pitchFamily="34" charset="0"/>
                        </a:rPr>
                        <a:t>Germany</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a:solidFill>
                            <a:srgbClr val="262626"/>
                          </a:solidFill>
                          <a:latin typeface="Arial" panose="020B0604020202020204" pitchFamily="34" charset="0"/>
                          <a:cs typeface="Arial" panose="020B0604020202020204" pitchFamily="34" charset="0"/>
                        </a:rPr>
                        <a:t>10/11/2020</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14/11/2020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5</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4"/>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a:solidFill>
                            <a:srgbClr val="262626"/>
                          </a:solidFill>
                          <a:latin typeface="Arial" panose="020B0604020202020204" pitchFamily="34" charset="0"/>
                          <a:cs typeface="Arial" panose="020B0604020202020204" pitchFamily="34" charset="0"/>
                        </a:rPr>
                        <a:t>Romania</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29/10/2020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4/11/2020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7</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5"/>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a:solidFill>
                            <a:srgbClr val="262626"/>
                          </a:solidFill>
                          <a:latin typeface="Arial" panose="020B0604020202020204" pitchFamily="34" charset="0"/>
                          <a:cs typeface="Arial" panose="020B0604020202020204" pitchFamily="34" charset="0"/>
                        </a:rPr>
                        <a:t>Spain</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a:solidFill>
                            <a:srgbClr val="262626"/>
                          </a:solidFill>
                          <a:latin typeface="Arial" panose="020B0604020202020204" pitchFamily="34" charset="0"/>
                          <a:cs typeface="Arial" panose="020B0604020202020204" pitchFamily="34" charset="0"/>
                        </a:rPr>
                        <a:t>30/10/2020</a:t>
                      </a:r>
                      <a:endParaRPr sz="1800" u="none" strike="noStrike" cap="none">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2/11/2020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4</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6"/>
                  </a:ext>
                </a:extLst>
              </a:tr>
              <a:tr h="434421">
                <a:tc>
                  <a:txBody>
                    <a:bodyPr/>
                    <a:lstStyle/>
                    <a:p>
                      <a:pPr marL="0" marR="0" lvl="0" indent="0" algn="l" rtl="0">
                        <a:lnSpc>
                          <a:spcPct val="115000"/>
                        </a:lnSpc>
                        <a:spcBef>
                          <a:spcPts val="0"/>
                        </a:spcBef>
                        <a:spcAft>
                          <a:spcPts val="0"/>
                        </a:spcAft>
                        <a:buClr>
                          <a:srgbClr val="000000"/>
                        </a:buClr>
                        <a:buSzPts val="1200"/>
                        <a:buFont typeface="Arial"/>
                        <a:buNone/>
                      </a:pPr>
                      <a:r>
                        <a:rPr lang="en-GB" sz="1800" u="none" strike="noStrike" cap="none" dirty="0">
                          <a:solidFill>
                            <a:srgbClr val="262626"/>
                          </a:solidFill>
                          <a:latin typeface="Arial" panose="020B0604020202020204" pitchFamily="34" charset="0"/>
                          <a:cs typeface="Arial" panose="020B0604020202020204" pitchFamily="34" charset="0"/>
                        </a:rPr>
                        <a:t>UK</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22/10/2020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31/10/2020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tc>
                  <a:txBody>
                    <a:bodyPr/>
                    <a:lstStyle/>
                    <a:p>
                      <a:pPr marL="0" marR="0" lvl="0" indent="0" algn="ctr" rtl="0">
                        <a:lnSpc>
                          <a:spcPct val="115000"/>
                        </a:lnSpc>
                        <a:spcBef>
                          <a:spcPts val="0"/>
                        </a:spcBef>
                        <a:spcAft>
                          <a:spcPts val="0"/>
                        </a:spcAft>
                        <a:buClr>
                          <a:srgbClr val="262626"/>
                        </a:buClr>
                        <a:buSzPts val="1200"/>
                        <a:buFont typeface="Calibri"/>
                        <a:buNone/>
                      </a:pPr>
                      <a:r>
                        <a:rPr lang="en-GB" sz="1800" u="none" strike="noStrike" cap="none" dirty="0">
                          <a:solidFill>
                            <a:srgbClr val="262626"/>
                          </a:solidFill>
                          <a:latin typeface="Arial" panose="020B0604020202020204" pitchFamily="34" charset="0"/>
                          <a:cs typeface="Arial" panose="020B0604020202020204" pitchFamily="34" charset="0"/>
                        </a:rPr>
                        <a:t>10</a:t>
                      </a:r>
                      <a:endParaRPr sz="1800" u="none" strike="noStrike" cap="none" dirty="0">
                        <a:solidFill>
                          <a:srgbClr val="262626"/>
                        </a:solidFill>
                        <a:latin typeface="Arial" panose="020B0604020202020204" pitchFamily="34" charset="0"/>
                        <a:ea typeface="Arial"/>
                        <a:cs typeface="Arial" panose="020B0604020202020204" pitchFamily="34" charset="0"/>
                        <a:sym typeface="Arial"/>
                      </a:endParaRPr>
                    </a:p>
                  </a:txBody>
                  <a:tcPr marL="171475" marR="102875" marT="102875" marB="102875"/>
                </a:tc>
                <a:extLst>
                  <a:ext uri="{0D108BD9-81ED-4DB2-BD59-A6C34878D82A}">
                    <a16:rowId xmlns:a16="http://schemas.microsoft.com/office/drawing/2014/main" val="10007"/>
                  </a:ext>
                </a:extLst>
              </a:tr>
            </a:tbl>
          </a:graphicData>
        </a:graphic>
      </p:graphicFrame>
      <p:pic>
        <p:nvPicPr>
          <p:cNvPr id="14" name="Picture 13">
            <a:extLst>
              <a:ext uri="{FF2B5EF4-FFF2-40B4-BE49-F238E27FC236}">
                <a16:creationId xmlns:a16="http://schemas.microsoft.com/office/drawing/2014/main" id="{679420CA-883A-41DF-A3D1-61099D0A51AA}"/>
              </a:ext>
            </a:extLst>
          </p:cNvPr>
          <p:cNvPicPr>
            <a:picLocks noChangeAspect="1"/>
          </p:cNvPicPr>
          <p:nvPr/>
        </p:nvPicPr>
        <p:blipFill>
          <a:blip r:embed="rId4"/>
          <a:stretch>
            <a:fillRect/>
          </a:stretch>
        </p:blipFill>
        <p:spPr>
          <a:xfrm>
            <a:off x="746508" y="2314854"/>
            <a:ext cx="1899841" cy="1342745"/>
          </a:xfrm>
          <a:prstGeom prst="rect">
            <a:avLst/>
          </a:prstGeom>
        </p:spPr>
      </p:pic>
      <p:pic>
        <p:nvPicPr>
          <p:cNvPr id="16" name="Picture 15">
            <a:extLst>
              <a:ext uri="{FF2B5EF4-FFF2-40B4-BE49-F238E27FC236}">
                <a16:creationId xmlns:a16="http://schemas.microsoft.com/office/drawing/2014/main" id="{0E0AF66E-3A4A-4355-9EC8-49CBE735105B}"/>
              </a:ext>
            </a:extLst>
          </p:cNvPr>
          <p:cNvPicPr>
            <a:picLocks noChangeAspect="1"/>
          </p:cNvPicPr>
          <p:nvPr/>
        </p:nvPicPr>
        <p:blipFill>
          <a:blip r:embed="rId5"/>
          <a:stretch>
            <a:fillRect/>
          </a:stretch>
        </p:blipFill>
        <p:spPr>
          <a:xfrm>
            <a:off x="11249052" y="0"/>
            <a:ext cx="912146" cy="1124359"/>
          </a:xfrm>
          <a:prstGeom prst="rect">
            <a:avLst/>
          </a:prstGeom>
        </p:spPr>
      </p:pic>
    </p:spTree>
    <p:extLst>
      <p:ext uri="{BB962C8B-B14F-4D97-AF65-F5344CB8AC3E}">
        <p14:creationId xmlns:p14="http://schemas.microsoft.com/office/powerpoint/2010/main" val="367328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29" y="68343"/>
            <a:ext cx="2869869" cy="915496"/>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297023"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4000" dirty="0">
                <a:solidFill>
                  <a:srgbClr val="0073D6"/>
                </a:solidFill>
              </a:rPr>
              <a:t>Sample Description</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80" y="4764024"/>
            <a:ext cx="3142716" cy="2093976"/>
          </a:xfrm>
          <a:prstGeom prst="rect">
            <a:avLst/>
          </a:prstGeom>
        </p:spPr>
      </p:pic>
      <p:sp>
        <p:nvSpPr>
          <p:cNvPr id="8" name="Rectangle 7">
            <a:extLst>
              <a:ext uri="{FF2B5EF4-FFF2-40B4-BE49-F238E27FC236}">
                <a16:creationId xmlns:a16="http://schemas.microsoft.com/office/drawing/2014/main" id="{7E1A40AE-528D-496B-89D5-E29FB6509C28}"/>
              </a:ext>
            </a:extLst>
          </p:cNvPr>
          <p:cNvSpPr/>
          <p:nvPr/>
        </p:nvSpPr>
        <p:spPr>
          <a:xfrm>
            <a:off x="3769882" y="1115122"/>
            <a:ext cx="4583306" cy="461665"/>
          </a:xfrm>
          <a:prstGeom prst="rect">
            <a:avLst/>
          </a:prstGeom>
        </p:spPr>
        <p:txBody>
          <a:bodyPr wrap="none">
            <a:spAutoFit/>
          </a:bodyPr>
          <a:lstStyle/>
          <a:p>
            <a:pPr marL="0" indent="0">
              <a:buClr>
                <a:schemeClr val="accent1"/>
              </a:buClr>
              <a:buSzPts val="2800"/>
              <a:buFont typeface="Arial" panose="020B0604020202020204" pitchFamily="34" charset="0"/>
              <a:buNone/>
            </a:pPr>
            <a:r>
              <a:rPr lang="en-US" sz="2400" dirty="0">
                <a:solidFill>
                  <a:schemeClr val="bg1"/>
                </a:solidFill>
              </a:rPr>
              <a:t>Aged 18 - 30 years old (avg. 24)</a:t>
            </a:r>
            <a:endParaRPr lang="en-US" sz="1800" dirty="0">
              <a:solidFill>
                <a:schemeClr val="bg1"/>
              </a:solidFill>
            </a:endParaRPr>
          </a:p>
        </p:txBody>
      </p:sp>
      <p:pic>
        <p:nvPicPr>
          <p:cNvPr id="10" name="Graphic 9" descr="Man met effen opvulling">
            <a:extLst>
              <a:ext uri="{FF2B5EF4-FFF2-40B4-BE49-F238E27FC236}">
                <a16:creationId xmlns:a16="http://schemas.microsoft.com/office/drawing/2014/main" id="{93609AEE-01E1-4FEF-BE17-6B84F7CFC0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37852" y="1836657"/>
            <a:ext cx="914400" cy="914400"/>
          </a:xfrm>
          <a:prstGeom prst="rect">
            <a:avLst/>
          </a:prstGeom>
        </p:spPr>
      </p:pic>
      <p:pic>
        <p:nvPicPr>
          <p:cNvPr id="11" name="Graphic 10" descr="Vrouw met effen opvulling">
            <a:extLst>
              <a:ext uri="{FF2B5EF4-FFF2-40B4-BE49-F238E27FC236}">
                <a16:creationId xmlns:a16="http://schemas.microsoft.com/office/drawing/2014/main" id="{D32D8C49-00C7-4694-A88C-337383467B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37852" y="2823025"/>
            <a:ext cx="914400" cy="914400"/>
          </a:xfrm>
          <a:prstGeom prst="rect">
            <a:avLst/>
          </a:prstGeom>
        </p:spPr>
      </p:pic>
      <p:sp>
        <p:nvSpPr>
          <p:cNvPr id="12" name="Tekstvak 24">
            <a:extLst>
              <a:ext uri="{FF2B5EF4-FFF2-40B4-BE49-F238E27FC236}">
                <a16:creationId xmlns:a16="http://schemas.microsoft.com/office/drawing/2014/main" id="{E648C53A-118E-4433-B65D-D85BF9FACA27}"/>
              </a:ext>
            </a:extLst>
          </p:cNvPr>
          <p:cNvSpPr txBox="1"/>
          <p:nvPr/>
        </p:nvSpPr>
        <p:spPr>
          <a:xfrm>
            <a:off x="4701115" y="2063742"/>
            <a:ext cx="1295570" cy="584775"/>
          </a:xfrm>
          <a:prstGeom prst="rect">
            <a:avLst/>
          </a:prstGeom>
          <a:noFill/>
        </p:spPr>
        <p:txBody>
          <a:bodyPr wrap="square" rtlCol="0">
            <a:spAutoFit/>
          </a:bodyPr>
          <a:lstStyle/>
          <a:p>
            <a:pPr algn="ctr"/>
            <a:r>
              <a:rPr lang="en-GB" sz="3200" dirty="0">
                <a:solidFill>
                  <a:schemeClr val="bg1"/>
                </a:solidFill>
              </a:rPr>
              <a:t>49%</a:t>
            </a:r>
          </a:p>
        </p:txBody>
      </p:sp>
      <p:sp>
        <p:nvSpPr>
          <p:cNvPr id="13" name="Tekstvak 27">
            <a:extLst>
              <a:ext uri="{FF2B5EF4-FFF2-40B4-BE49-F238E27FC236}">
                <a16:creationId xmlns:a16="http://schemas.microsoft.com/office/drawing/2014/main" id="{2144E793-1D44-4D25-A399-15D9CB4323E7}"/>
              </a:ext>
            </a:extLst>
          </p:cNvPr>
          <p:cNvSpPr txBox="1"/>
          <p:nvPr/>
        </p:nvSpPr>
        <p:spPr>
          <a:xfrm>
            <a:off x="4909424" y="3052623"/>
            <a:ext cx="1186576" cy="584775"/>
          </a:xfrm>
          <a:prstGeom prst="rect">
            <a:avLst/>
          </a:prstGeom>
          <a:noFill/>
        </p:spPr>
        <p:txBody>
          <a:bodyPr wrap="square" rtlCol="0">
            <a:spAutoFit/>
          </a:bodyPr>
          <a:lstStyle/>
          <a:p>
            <a:r>
              <a:rPr lang="en-GB" sz="3200" dirty="0">
                <a:solidFill>
                  <a:schemeClr val="bg1"/>
                </a:solidFill>
              </a:rPr>
              <a:t>50%</a:t>
            </a:r>
          </a:p>
        </p:txBody>
      </p:sp>
      <p:sp>
        <p:nvSpPr>
          <p:cNvPr id="14" name="Tekstvak 29">
            <a:extLst>
              <a:ext uri="{FF2B5EF4-FFF2-40B4-BE49-F238E27FC236}">
                <a16:creationId xmlns:a16="http://schemas.microsoft.com/office/drawing/2014/main" id="{47B15750-0643-4A0A-A8AF-BC91DDF1B860}"/>
              </a:ext>
            </a:extLst>
          </p:cNvPr>
          <p:cNvSpPr txBox="1"/>
          <p:nvPr/>
        </p:nvSpPr>
        <p:spPr>
          <a:xfrm>
            <a:off x="6375193" y="1836657"/>
            <a:ext cx="2737522" cy="1938992"/>
          </a:xfrm>
          <a:prstGeom prst="rect">
            <a:avLst/>
          </a:prstGeom>
          <a:noFill/>
        </p:spPr>
        <p:txBody>
          <a:bodyPr wrap="square" rtlCol="0">
            <a:spAutoFit/>
          </a:bodyPr>
          <a:lstStyle/>
          <a:p>
            <a:r>
              <a:rPr lang="en-GB" sz="2000" dirty="0">
                <a:solidFill>
                  <a:schemeClr val="bg1"/>
                </a:solidFill>
              </a:rPr>
              <a:t>82% Heterosexual</a:t>
            </a:r>
          </a:p>
          <a:p>
            <a:r>
              <a:rPr lang="en-GB" sz="2000" dirty="0">
                <a:solidFill>
                  <a:schemeClr val="bg1"/>
                </a:solidFill>
              </a:rPr>
              <a:t>7%   Bisexual</a:t>
            </a:r>
          </a:p>
          <a:p>
            <a:r>
              <a:rPr lang="en-GB" sz="2000" dirty="0">
                <a:solidFill>
                  <a:schemeClr val="bg1"/>
                </a:solidFill>
              </a:rPr>
              <a:t>3%   Homosexual</a:t>
            </a:r>
          </a:p>
          <a:p>
            <a:r>
              <a:rPr lang="en-GB" sz="2000" dirty="0">
                <a:solidFill>
                  <a:schemeClr val="bg1"/>
                </a:solidFill>
              </a:rPr>
              <a:t>2%   Lesbian</a:t>
            </a:r>
          </a:p>
          <a:p>
            <a:r>
              <a:rPr lang="en-GB" sz="2000" dirty="0">
                <a:solidFill>
                  <a:schemeClr val="bg1"/>
                </a:solidFill>
              </a:rPr>
              <a:t>2%   Other</a:t>
            </a:r>
          </a:p>
          <a:p>
            <a:r>
              <a:rPr lang="en-GB" sz="2000" dirty="0">
                <a:solidFill>
                  <a:schemeClr val="bg1"/>
                </a:solidFill>
              </a:rPr>
              <a:t>5%   Prefer not to say</a:t>
            </a:r>
          </a:p>
        </p:txBody>
      </p:sp>
      <p:sp>
        <p:nvSpPr>
          <p:cNvPr id="15" name="TextBox 14">
            <a:extLst>
              <a:ext uri="{FF2B5EF4-FFF2-40B4-BE49-F238E27FC236}">
                <a16:creationId xmlns:a16="http://schemas.microsoft.com/office/drawing/2014/main" id="{E068B90F-FE2D-4904-B3C5-ECF499AD55A6}"/>
              </a:ext>
            </a:extLst>
          </p:cNvPr>
          <p:cNvSpPr txBox="1"/>
          <p:nvPr/>
        </p:nvSpPr>
        <p:spPr>
          <a:xfrm>
            <a:off x="3978414" y="4045898"/>
            <a:ext cx="6491466" cy="1169551"/>
          </a:xfrm>
          <a:prstGeom prst="rect">
            <a:avLst/>
          </a:prstGeom>
          <a:noFill/>
        </p:spPr>
        <p:txBody>
          <a:bodyPr wrap="square" rtlCol="0">
            <a:spAutoFit/>
          </a:bodyPr>
          <a:lstStyle/>
          <a:p>
            <a:pPr>
              <a:spcAft>
                <a:spcPts val="600"/>
              </a:spcAft>
            </a:pPr>
            <a:r>
              <a:rPr lang="nl-BE" sz="2000" dirty="0">
                <a:solidFill>
                  <a:schemeClr val="bg1"/>
                </a:solidFill>
              </a:rPr>
              <a:t>6% indicated a </a:t>
            </a:r>
            <a:r>
              <a:rPr lang="en-GB" sz="2000" dirty="0">
                <a:solidFill>
                  <a:schemeClr val="bg1"/>
                </a:solidFill>
              </a:rPr>
              <a:t>disability</a:t>
            </a:r>
          </a:p>
          <a:p>
            <a:pPr>
              <a:spcAft>
                <a:spcPts val="600"/>
              </a:spcAft>
            </a:pPr>
            <a:r>
              <a:rPr lang="en-GB" sz="2000" dirty="0">
                <a:solidFill>
                  <a:schemeClr val="bg1"/>
                </a:solidFill>
              </a:rPr>
              <a:t>7% participated only in sports for people with disability</a:t>
            </a:r>
          </a:p>
          <a:p>
            <a:pPr>
              <a:spcAft>
                <a:spcPts val="600"/>
              </a:spcAft>
            </a:pPr>
            <a:r>
              <a:rPr lang="en-GB" sz="2000" dirty="0">
                <a:solidFill>
                  <a:schemeClr val="bg1"/>
                </a:solidFill>
              </a:rPr>
              <a:t>14% participated in both, abled and disabled sports</a:t>
            </a:r>
          </a:p>
        </p:txBody>
      </p:sp>
      <p:sp>
        <p:nvSpPr>
          <p:cNvPr id="19" name="Tekstvak 31">
            <a:extLst>
              <a:ext uri="{FF2B5EF4-FFF2-40B4-BE49-F238E27FC236}">
                <a16:creationId xmlns:a16="http://schemas.microsoft.com/office/drawing/2014/main" id="{21DA3B60-2542-44BE-8B5B-68D675101604}"/>
              </a:ext>
            </a:extLst>
          </p:cNvPr>
          <p:cNvSpPr txBox="1"/>
          <p:nvPr/>
        </p:nvSpPr>
        <p:spPr>
          <a:xfrm>
            <a:off x="3937985" y="5378520"/>
            <a:ext cx="5174730" cy="400110"/>
          </a:xfrm>
          <a:prstGeom prst="rect">
            <a:avLst/>
          </a:prstGeom>
          <a:noFill/>
        </p:spPr>
        <p:txBody>
          <a:bodyPr wrap="square">
            <a:spAutoFit/>
          </a:bodyPr>
          <a:lstStyle/>
          <a:p>
            <a:r>
              <a:rPr lang="en-GB" sz="2000" dirty="0">
                <a:solidFill>
                  <a:schemeClr val="bg1"/>
                </a:solidFill>
              </a:rPr>
              <a:t>11% belonged to minority ethnic group</a:t>
            </a:r>
          </a:p>
        </p:txBody>
      </p:sp>
      <p:sp>
        <p:nvSpPr>
          <p:cNvPr id="17" name="Rectangle 16">
            <a:extLst>
              <a:ext uri="{FF2B5EF4-FFF2-40B4-BE49-F238E27FC236}">
                <a16:creationId xmlns:a16="http://schemas.microsoft.com/office/drawing/2014/main" id="{D629AB61-B104-463F-8014-27F348B8987F}"/>
              </a:ext>
            </a:extLst>
          </p:cNvPr>
          <p:cNvSpPr/>
          <p:nvPr/>
        </p:nvSpPr>
        <p:spPr>
          <a:xfrm>
            <a:off x="3495655" y="421929"/>
            <a:ext cx="3892412" cy="523220"/>
          </a:xfrm>
          <a:prstGeom prst="rect">
            <a:avLst/>
          </a:prstGeom>
        </p:spPr>
        <p:txBody>
          <a:bodyPr wrap="none">
            <a:spAutoFit/>
          </a:bodyPr>
          <a:lstStyle/>
          <a:p>
            <a:r>
              <a:rPr lang="en-GB" sz="2800" b="1" dirty="0">
                <a:solidFill>
                  <a:schemeClr val="bg1"/>
                </a:solidFill>
              </a:rPr>
              <a:t>Total sample = 10,302</a:t>
            </a:r>
          </a:p>
        </p:txBody>
      </p:sp>
      <p:pic>
        <p:nvPicPr>
          <p:cNvPr id="22" name="Picture 21" descr="Shape&#10;&#10;Description automatically generated with medium confidence">
            <a:extLst>
              <a:ext uri="{FF2B5EF4-FFF2-40B4-BE49-F238E27FC236}">
                <a16:creationId xmlns:a16="http://schemas.microsoft.com/office/drawing/2014/main" id="{0E3DA527-CFB5-4088-8A8A-DC539ABD58A8}"/>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9697470" y="1611190"/>
            <a:ext cx="879047" cy="603137"/>
          </a:xfrm>
          <a:prstGeom prst="rect">
            <a:avLst/>
          </a:prstGeom>
        </p:spPr>
      </p:pic>
      <p:pic>
        <p:nvPicPr>
          <p:cNvPr id="23" name="Picture 22" descr="Background pattern&#10;&#10;Description automatically generated">
            <a:extLst>
              <a:ext uri="{FF2B5EF4-FFF2-40B4-BE49-F238E27FC236}">
                <a16:creationId xmlns:a16="http://schemas.microsoft.com/office/drawing/2014/main" id="{5C0A6A05-E62C-4406-9993-8AC418CCE703}"/>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10705917" y="1611191"/>
            <a:ext cx="875690" cy="603136"/>
          </a:xfrm>
          <a:prstGeom prst="rect">
            <a:avLst/>
          </a:prstGeom>
        </p:spPr>
      </p:pic>
      <p:pic>
        <p:nvPicPr>
          <p:cNvPr id="24" name="Picture 23" descr="Background pattern, rectangle&#10;&#10;Description automatically generated">
            <a:extLst>
              <a:ext uri="{FF2B5EF4-FFF2-40B4-BE49-F238E27FC236}">
                <a16:creationId xmlns:a16="http://schemas.microsoft.com/office/drawing/2014/main" id="{D142F292-4A91-4E45-927A-E393EE168695}"/>
              </a:ext>
            </a:extLst>
          </p:cNvPr>
          <p:cNvPicPr>
            <a:picLocks noChangeAspect="1"/>
          </p:cNvPicPr>
          <p:nvPr/>
        </p:nvPicPr>
        <p:blipFill>
          <a:blip r:embed="rId13">
            <a:extLst>
              <a:ext uri="{837473B0-CC2E-450A-ABE3-18F120FF3D39}">
                <a1611:picAttrSrcUrl xmlns:a1611="http://schemas.microsoft.com/office/drawing/2016/11/main" r:id="rId14"/>
              </a:ext>
            </a:extLst>
          </a:blip>
          <a:stretch>
            <a:fillRect/>
          </a:stretch>
        </p:blipFill>
        <p:spPr>
          <a:xfrm>
            <a:off x="9699002" y="2281962"/>
            <a:ext cx="877515" cy="584864"/>
          </a:xfrm>
          <a:prstGeom prst="rect">
            <a:avLst/>
          </a:prstGeom>
        </p:spPr>
      </p:pic>
      <p:pic>
        <p:nvPicPr>
          <p:cNvPr id="25" name="Picture 24" descr="Shape&#10;&#10;Description automatically generated with medium confidence">
            <a:extLst>
              <a:ext uri="{FF2B5EF4-FFF2-40B4-BE49-F238E27FC236}">
                <a16:creationId xmlns:a16="http://schemas.microsoft.com/office/drawing/2014/main" id="{4E76C750-7390-43FC-9C01-057F9D1F4AEB}"/>
              </a:ext>
            </a:extLst>
          </p:cNvPr>
          <p:cNvPicPr>
            <a:picLocks noChangeAspect="1"/>
          </p:cNvPicPr>
          <p:nvPr/>
        </p:nvPicPr>
        <p:blipFill>
          <a:blip r:embed="rId15">
            <a:extLst>
              <a:ext uri="{837473B0-CC2E-450A-ABE3-18F120FF3D39}">
                <a1611:picAttrSrcUrl xmlns:a1611="http://schemas.microsoft.com/office/drawing/2016/11/main" r:id="rId16"/>
              </a:ext>
            </a:extLst>
          </a:blip>
          <a:stretch>
            <a:fillRect/>
          </a:stretch>
        </p:blipFill>
        <p:spPr>
          <a:xfrm>
            <a:off x="10705917" y="2281817"/>
            <a:ext cx="877515" cy="585009"/>
          </a:xfrm>
          <a:prstGeom prst="rect">
            <a:avLst/>
          </a:prstGeom>
        </p:spPr>
      </p:pic>
      <p:pic>
        <p:nvPicPr>
          <p:cNvPr id="26" name="Picture 25" descr="Shape, background pattern&#10;&#10;Description automatically generated">
            <a:extLst>
              <a:ext uri="{FF2B5EF4-FFF2-40B4-BE49-F238E27FC236}">
                <a16:creationId xmlns:a16="http://schemas.microsoft.com/office/drawing/2014/main" id="{39E4B67A-5220-4A6B-8D81-963AEB30F120}"/>
              </a:ext>
            </a:extLst>
          </p:cNvPr>
          <p:cNvPicPr>
            <a:picLocks noChangeAspect="1"/>
          </p:cNvPicPr>
          <p:nvPr/>
        </p:nvPicPr>
        <p:blipFill>
          <a:blip r:embed="rId17">
            <a:extLst>
              <a:ext uri="{837473B0-CC2E-450A-ABE3-18F120FF3D39}">
                <a1611:picAttrSrcUrl xmlns:a1611="http://schemas.microsoft.com/office/drawing/2016/11/main" r:id="rId18"/>
              </a:ext>
            </a:extLst>
          </a:blip>
          <a:stretch>
            <a:fillRect/>
          </a:stretch>
        </p:blipFill>
        <p:spPr>
          <a:xfrm>
            <a:off x="9697471" y="2934460"/>
            <a:ext cx="902822" cy="526508"/>
          </a:xfrm>
          <a:prstGeom prst="rect">
            <a:avLst/>
          </a:prstGeom>
        </p:spPr>
      </p:pic>
      <p:pic>
        <p:nvPicPr>
          <p:cNvPr id="2056" name="Picture 8" descr="Flag of the United Kingdom - Wikipedia">
            <a:extLst>
              <a:ext uri="{FF2B5EF4-FFF2-40B4-BE49-F238E27FC236}">
                <a16:creationId xmlns:a16="http://schemas.microsoft.com/office/drawing/2014/main" id="{B01600C4-168B-4F2C-A0D0-CA6E7FBCB299}"/>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l="7980" r="4376"/>
          <a:stretch/>
        </p:blipFill>
        <p:spPr bwMode="auto">
          <a:xfrm>
            <a:off x="10705917" y="2947406"/>
            <a:ext cx="900209" cy="513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35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5" name="Picture 4">
            <a:extLst>
              <a:ext uri="{FF2B5EF4-FFF2-40B4-BE49-F238E27FC236}">
                <a16:creationId xmlns:a16="http://schemas.microsoft.com/office/drawing/2014/main" id="{3EE5BF4C-9B5B-41BD-96CC-1077107B7ABD}"/>
              </a:ext>
            </a:extLst>
          </p:cNvPr>
          <p:cNvPicPr>
            <a:picLocks noChangeAspect="1"/>
          </p:cNvPicPr>
          <p:nvPr/>
        </p:nvPicPr>
        <p:blipFill>
          <a:blip r:embed="rId3"/>
          <a:stretch>
            <a:fillRect/>
          </a:stretch>
        </p:blipFill>
        <p:spPr>
          <a:xfrm>
            <a:off x="826644" y="1325519"/>
            <a:ext cx="3673108" cy="3673108"/>
          </a:xfrm>
          <a:prstGeom prst="rect">
            <a:avLst/>
          </a:prstGeom>
        </p:spPr>
      </p:pic>
      <p:sp>
        <p:nvSpPr>
          <p:cNvPr id="4" name="TextBox 3">
            <a:extLst>
              <a:ext uri="{FF2B5EF4-FFF2-40B4-BE49-F238E27FC236}">
                <a16:creationId xmlns:a16="http://schemas.microsoft.com/office/drawing/2014/main" id="{67F847DE-9A54-4D6C-BA08-7F3955FCC8BF}"/>
              </a:ext>
            </a:extLst>
          </p:cNvPr>
          <p:cNvSpPr txBox="1"/>
          <p:nvPr/>
        </p:nvSpPr>
        <p:spPr>
          <a:xfrm>
            <a:off x="1628772" y="2782669"/>
            <a:ext cx="2068851" cy="707886"/>
          </a:xfrm>
          <a:prstGeom prst="rect">
            <a:avLst/>
          </a:prstGeom>
          <a:noFill/>
        </p:spPr>
        <p:txBody>
          <a:bodyPr wrap="square" rtlCol="0">
            <a:spAutoFit/>
          </a:bodyPr>
          <a:lstStyle/>
          <a:p>
            <a:r>
              <a:rPr lang="en-GB" sz="4000" b="1" dirty="0">
                <a:solidFill>
                  <a:schemeClr val="bg1"/>
                </a:solidFill>
              </a:rPr>
              <a:t>Results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246" y="0"/>
            <a:ext cx="2465754" cy="786582"/>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197833"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r>
              <a:rPr lang="en-US" sz="3600" dirty="0">
                <a:solidFill>
                  <a:srgbClr val="0073D6"/>
                </a:solidFill>
              </a:rPr>
              <a:t>Characteristics of Sport Participation</a:t>
            </a:r>
            <a:endParaRPr lang="en-GB" sz="36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79" y="4863612"/>
            <a:ext cx="2993249" cy="1994387"/>
          </a:xfrm>
          <a:prstGeom prst="rect">
            <a:avLst/>
          </a:prstGeom>
        </p:spPr>
      </p:pic>
      <p:graphicFrame>
        <p:nvGraphicFramePr>
          <p:cNvPr id="10" name="Chart 1">
            <a:extLst>
              <a:ext uri="{FF2B5EF4-FFF2-40B4-BE49-F238E27FC236}">
                <a16:creationId xmlns:a16="http://schemas.microsoft.com/office/drawing/2014/main" id="{0B1D9F0D-9B98-41CB-9343-420629C9C73E}"/>
              </a:ext>
            </a:extLst>
          </p:cNvPr>
          <p:cNvGraphicFramePr>
            <a:graphicFrameLocks/>
          </p:cNvGraphicFramePr>
          <p:nvPr>
            <p:extLst>
              <p:ext uri="{D42A27DB-BD31-4B8C-83A1-F6EECF244321}">
                <p14:modId xmlns:p14="http://schemas.microsoft.com/office/powerpoint/2010/main" val="123174102"/>
              </p:ext>
            </p:extLst>
          </p:nvPr>
        </p:nvGraphicFramePr>
        <p:xfrm>
          <a:off x="3271991" y="786582"/>
          <a:ext cx="6228144" cy="4077030"/>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D25D1D89-CD19-4ACA-9B97-8318995EF590}"/>
              </a:ext>
            </a:extLst>
          </p:cNvPr>
          <p:cNvSpPr txBox="1"/>
          <p:nvPr/>
        </p:nvSpPr>
        <p:spPr>
          <a:xfrm>
            <a:off x="8267258" y="2044984"/>
            <a:ext cx="2465754" cy="707886"/>
          </a:xfrm>
          <a:prstGeom prst="rect">
            <a:avLst/>
          </a:prstGeom>
          <a:noFill/>
        </p:spPr>
        <p:txBody>
          <a:bodyPr wrap="square" rtlCol="0">
            <a:spAutoFit/>
          </a:bodyPr>
          <a:lstStyle/>
          <a:p>
            <a:r>
              <a:rPr lang="en-GB" sz="2000" b="1" dirty="0">
                <a:solidFill>
                  <a:schemeClr val="bg1"/>
                </a:solidFill>
              </a:rPr>
              <a:t>Highest Level of Participation (%)</a:t>
            </a:r>
          </a:p>
        </p:txBody>
      </p:sp>
      <p:graphicFrame>
        <p:nvGraphicFramePr>
          <p:cNvPr id="4" name="Table 3">
            <a:extLst>
              <a:ext uri="{FF2B5EF4-FFF2-40B4-BE49-F238E27FC236}">
                <a16:creationId xmlns:a16="http://schemas.microsoft.com/office/drawing/2014/main" id="{6722CA19-E7C9-4E6A-BD7D-838D07F3D19A}"/>
              </a:ext>
            </a:extLst>
          </p:cNvPr>
          <p:cNvGraphicFramePr>
            <a:graphicFrameLocks noGrp="1"/>
          </p:cNvGraphicFramePr>
          <p:nvPr>
            <p:extLst>
              <p:ext uri="{D42A27DB-BD31-4B8C-83A1-F6EECF244321}">
                <p14:modId xmlns:p14="http://schemas.microsoft.com/office/powerpoint/2010/main" val="3206371264"/>
              </p:ext>
            </p:extLst>
          </p:nvPr>
        </p:nvGraphicFramePr>
        <p:xfrm>
          <a:off x="9107671" y="4355815"/>
          <a:ext cx="2993250" cy="2377440"/>
        </p:xfrm>
        <a:graphic>
          <a:graphicData uri="http://schemas.openxmlformats.org/drawingml/2006/table">
            <a:tbl>
              <a:tblPr firstRow="1" bandRow="1">
                <a:tableStyleId>{BD801972-5619-40E2-BF31-B0A0EC07F07C}</a:tableStyleId>
              </a:tblPr>
              <a:tblGrid>
                <a:gridCol w="1496625">
                  <a:extLst>
                    <a:ext uri="{9D8B030D-6E8A-4147-A177-3AD203B41FA5}">
                      <a16:colId xmlns:a16="http://schemas.microsoft.com/office/drawing/2014/main" val="2392418591"/>
                    </a:ext>
                  </a:extLst>
                </a:gridCol>
                <a:gridCol w="1496625">
                  <a:extLst>
                    <a:ext uri="{9D8B030D-6E8A-4147-A177-3AD203B41FA5}">
                      <a16:colId xmlns:a16="http://schemas.microsoft.com/office/drawing/2014/main" val="2436417697"/>
                    </a:ext>
                  </a:extLst>
                </a:gridCol>
              </a:tblGrid>
              <a:tr h="370840">
                <a:tc gridSpan="2">
                  <a:txBody>
                    <a:bodyPr/>
                    <a:lstStyle/>
                    <a:p>
                      <a:pPr algn="ctr"/>
                      <a:r>
                        <a:rPr lang="en-GB" sz="2000" dirty="0">
                          <a:solidFill>
                            <a:schemeClr val="bg1"/>
                          </a:solidFill>
                          <a:latin typeface="Arial" panose="020B0604020202020204" pitchFamily="34" charset="0"/>
                          <a:cs typeface="Arial" panose="020B0604020202020204" pitchFamily="34" charset="0"/>
                        </a:rPr>
                        <a:t>Most Popular Sports</a:t>
                      </a:r>
                    </a:p>
                  </a:txBody>
                  <a:tcPr>
                    <a:solidFill>
                      <a:srgbClr val="0073D6"/>
                    </a:solidFill>
                  </a:tcPr>
                </a:tc>
                <a:tc hMerge="1">
                  <a:txBody>
                    <a:bodyPr/>
                    <a:lstStyle/>
                    <a:p>
                      <a:endParaRPr lang="en-GB" dirty="0"/>
                    </a:p>
                  </a:txBody>
                  <a:tcPr/>
                </a:tc>
                <a:extLst>
                  <a:ext uri="{0D108BD9-81ED-4DB2-BD59-A6C34878D82A}">
                    <a16:rowId xmlns:a16="http://schemas.microsoft.com/office/drawing/2014/main" val="1584085062"/>
                  </a:ext>
                </a:extLst>
              </a:tr>
              <a:tr h="370840">
                <a:tc>
                  <a:txBody>
                    <a:bodyPr/>
                    <a:lstStyle/>
                    <a:p>
                      <a:r>
                        <a:rPr lang="en-GB" sz="2000" b="1" dirty="0">
                          <a:solidFill>
                            <a:schemeClr val="bg1"/>
                          </a:solidFill>
                          <a:latin typeface="Arial" panose="020B0604020202020204" pitchFamily="34" charset="0"/>
                          <a:cs typeface="Arial" panose="020B0604020202020204" pitchFamily="34" charset="0"/>
                        </a:rPr>
                        <a:t>Female</a:t>
                      </a:r>
                    </a:p>
                  </a:txBody>
                  <a:tcPr>
                    <a:solidFill>
                      <a:srgbClr val="0073D6"/>
                    </a:solidFill>
                  </a:tcPr>
                </a:tc>
                <a:tc>
                  <a:txBody>
                    <a:bodyPr/>
                    <a:lstStyle/>
                    <a:p>
                      <a:r>
                        <a:rPr lang="en-GB" sz="2000" b="1" dirty="0">
                          <a:solidFill>
                            <a:schemeClr val="bg1"/>
                          </a:solidFill>
                          <a:latin typeface="Arial" panose="020B0604020202020204" pitchFamily="34" charset="0"/>
                          <a:cs typeface="Arial" panose="020B0604020202020204" pitchFamily="34" charset="0"/>
                        </a:rPr>
                        <a:t>Male</a:t>
                      </a:r>
                    </a:p>
                  </a:txBody>
                  <a:tcPr>
                    <a:solidFill>
                      <a:srgbClr val="0073D6"/>
                    </a:solidFill>
                  </a:tcPr>
                </a:tc>
                <a:extLst>
                  <a:ext uri="{0D108BD9-81ED-4DB2-BD59-A6C34878D82A}">
                    <a16:rowId xmlns:a16="http://schemas.microsoft.com/office/drawing/2014/main" val="304882510"/>
                  </a:ext>
                </a:extLst>
              </a:tr>
              <a:tr h="370840">
                <a:tc>
                  <a:txBody>
                    <a:bodyPr/>
                    <a:lstStyle/>
                    <a:p>
                      <a:r>
                        <a:rPr lang="en-GB" sz="2000" dirty="0">
                          <a:solidFill>
                            <a:schemeClr val="bg1"/>
                          </a:solidFill>
                          <a:latin typeface="Arial" panose="020B0604020202020204" pitchFamily="34" charset="0"/>
                          <a:cs typeface="Arial" panose="020B0604020202020204" pitchFamily="34" charset="0"/>
                        </a:rPr>
                        <a:t>Dance</a:t>
                      </a:r>
                    </a:p>
                  </a:txBody>
                  <a:tcPr>
                    <a:solidFill>
                      <a:srgbClr val="0073D6"/>
                    </a:solidFill>
                  </a:tcPr>
                </a:tc>
                <a:tc>
                  <a:txBody>
                    <a:bodyPr/>
                    <a:lstStyle/>
                    <a:p>
                      <a:r>
                        <a:rPr lang="en-GB" sz="2000" dirty="0">
                          <a:solidFill>
                            <a:schemeClr val="bg1"/>
                          </a:solidFill>
                          <a:latin typeface="Arial" panose="020B0604020202020204" pitchFamily="34" charset="0"/>
                          <a:cs typeface="Arial" panose="020B0604020202020204" pitchFamily="34" charset="0"/>
                        </a:rPr>
                        <a:t>Football</a:t>
                      </a:r>
                    </a:p>
                  </a:txBody>
                  <a:tcPr>
                    <a:solidFill>
                      <a:srgbClr val="0073D6"/>
                    </a:solidFill>
                  </a:tcPr>
                </a:tc>
                <a:extLst>
                  <a:ext uri="{0D108BD9-81ED-4DB2-BD59-A6C34878D82A}">
                    <a16:rowId xmlns:a16="http://schemas.microsoft.com/office/drawing/2014/main" val="2079064818"/>
                  </a:ext>
                </a:extLst>
              </a:tr>
              <a:tr h="370840">
                <a:tc>
                  <a:txBody>
                    <a:bodyPr/>
                    <a:lstStyle/>
                    <a:p>
                      <a:r>
                        <a:rPr lang="en-GB" sz="2000" dirty="0">
                          <a:solidFill>
                            <a:schemeClr val="bg1"/>
                          </a:solidFill>
                          <a:latin typeface="Arial" panose="020B0604020202020204" pitchFamily="34" charset="0"/>
                          <a:cs typeface="Arial" panose="020B0604020202020204" pitchFamily="34" charset="0"/>
                        </a:rPr>
                        <a:t>Swimming</a:t>
                      </a:r>
                    </a:p>
                  </a:txBody>
                  <a:tcPr>
                    <a:solidFill>
                      <a:srgbClr val="0073D6"/>
                    </a:solidFill>
                  </a:tcPr>
                </a:tc>
                <a:tc>
                  <a:txBody>
                    <a:bodyPr/>
                    <a:lstStyle/>
                    <a:p>
                      <a:r>
                        <a:rPr lang="en-GB" sz="2000" dirty="0">
                          <a:solidFill>
                            <a:schemeClr val="bg1"/>
                          </a:solidFill>
                          <a:latin typeface="Arial" panose="020B0604020202020204" pitchFamily="34" charset="0"/>
                          <a:cs typeface="Arial" panose="020B0604020202020204" pitchFamily="34" charset="0"/>
                        </a:rPr>
                        <a:t>Basketball</a:t>
                      </a:r>
                    </a:p>
                  </a:txBody>
                  <a:tcPr>
                    <a:solidFill>
                      <a:srgbClr val="0073D6"/>
                    </a:solidFill>
                  </a:tcPr>
                </a:tc>
                <a:extLst>
                  <a:ext uri="{0D108BD9-81ED-4DB2-BD59-A6C34878D82A}">
                    <a16:rowId xmlns:a16="http://schemas.microsoft.com/office/drawing/2014/main" val="3097521914"/>
                  </a:ext>
                </a:extLst>
              </a:tr>
              <a:tr h="370840">
                <a:tc>
                  <a:txBody>
                    <a:bodyPr/>
                    <a:lstStyle/>
                    <a:p>
                      <a:r>
                        <a:rPr lang="en-GB" sz="2000" dirty="0">
                          <a:solidFill>
                            <a:schemeClr val="bg1"/>
                          </a:solidFill>
                          <a:latin typeface="Arial" panose="020B0604020202020204" pitchFamily="34" charset="0"/>
                          <a:cs typeface="Arial" panose="020B0604020202020204" pitchFamily="34" charset="0"/>
                        </a:rPr>
                        <a:t>Football</a:t>
                      </a:r>
                    </a:p>
                  </a:txBody>
                  <a:tcPr>
                    <a:solidFill>
                      <a:srgbClr val="0073D6"/>
                    </a:solidFill>
                  </a:tcPr>
                </a:tc>
                <a:tc>
                  <a:txBody>
                    <a:bodyPr/>
                    <a:lstStyle/>
                    <a:p>
                      <a:r>
                        <a:rPr lang="en-GB" sz="2000" dirty="0">
                          <a:solidFill>
                            <a:schemeClr val="bg1"/>
                          </a:solidFill>
                          <a:latin typeface="Arial" panose="020B0604020202020204" pitchFamily="34" charset="0"/>
                          <a:cs typeface="Arial" panose="020B0604020202020204" pitchFamily="34" charset="0"/>
                        </a:rPr>
                        <a:t>Tennis</a:t>
                      </a:r>
                    </a:p>
                  </a:txBody>
                  <a:tcPr>
                    <a:solidFill>
                      <a:srgbClr val="0073D6"/>
                    </a:solidFill>
                  </a:tcPr>
                </a:tc>
                <a:extLst>
                  <a:ext uri="{0D108BD9-81ED-4DB2-BD59-A6C34878D82A}">
                    <a16:rowId xmlns:a16="http://schemas.microsoft.com/office/drawing/2014/main" val="3211159731"/>
                  </a:ext>
                </a:extLst>
              </a:tr>
              <a:tr h="370840">
                <a:tc>
                  <a:txBody>
                    <a:bodyPr/>
                    <a:lstStyle/>
                    <a:p>
                      <a:r>
                        <a:rPr lang="en-GB" sz="2000" dirty="0">
                          <a:solidFill>
                            <a:schemeClr val="bg1"/>
                          </a:solidFill>
                          <a:latin typeface="Arial" panose="020B0604020202020204" pitchFamily="34" charset="0"/>
                          <a:cs typeface="Arial" panose="020B0604020202020204" pitchFamily="34" charset="0"/>
                        </a:rPr>
                        <a:t>Volleyball</a:t>
                      </a:r>
                    </a:p>
                  </a:txBody>
                  <a:tcPr>
                    <a:solidFill>
                      <a:srgbClr val="0073D6"/>
                    </a:solidFill>
                  </a:tcPr>
                </a:tc>
                <a:tc>
                  <a:txBody>
                    <a:bodyPr/>
                    <a:lstStyle/>
                    <a:p>
                      <a:r>
                        <a:rPr lang="en-GB" sz="2000" dirty="0">
                          <a:solidFill>
                            <a:schemeClr val="bg1"/>
                          </a:solidFill>
                          <a:latin typeface="Arial" panose="020B0604020202020204" pitchFamily="34" charset="0"/>
                          <a:cs typeface="Arial" panose="020B0604020202020204" pitchFamily="34" charset="0"/>
                        </a:rPr>
                        <a:t>Swimming</a:t>
                      </a:r>
                    </a:p>
                  </a:txBody>
                  <a:tcPr>
                    <a:solidFill>
                      <a:srgbClr val="0073D6"/>
                    </a:solidFill>
                  </a:tcPr>
                </a:tc>
                <a:extLst>
                  <a:ext uri="{0D108BD9-81ED-4DB2-BD59-A6C34878D82A}">
                    <a16:rowId xmlns:a16="http://schemas.microsoft.com/office/drawing/2014/main" val="1362446833"/>
                  </a:ext>
                </a:extLst>
              </a:tr>
            </a:tbl>
          </a:graphicData>
        </a:graphic>
      </p:graphicFrame>
    </p:spTree>
    <p:extLst>
      <p:ext uri="{BB962C8B-B14F-4D97-AF65-F5344CB8AC3E}">
        <p14:creationId xmlns:p14="http://schemas.microsoft.com/office/powerpoint/2010/main" val="300206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246" y="0"/>
            <a:ext cx="2465754" cy="786582"/>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197833"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r>
              <a:rPr lang="en-US" sz="3600" dirty="0">
                <a:solidFill>
                  <a:srgbClr val="0073D6"/>
                </a:solidFill>
              </a:rPr>
              <a:t>Characteristics of Sport Participation</a:t>
            </a:r>
            <a:endParaRPr lang="en-GB" sz="36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79" y="4863612"/>
            <a:ext cx="2993249" cy="1994387"/>
          </a:xfrm>
          <a:prstGeom prst="rect">
            <a:avLst/>
          </a:prstGeom>
        </p:spPr>
      </p:pic>
      <p:pic>
        <p:nvPicPr>
          <p:cNvPr id="6" name="Grafik 5">
            <a:extLst>
              <a:ext uri="{FF2B5EF4-FFF2-40B4-BE49-F238E27FC236}">
                <a16:creationId xmlns:a16="http://schemas.microsoft.com/office/drawing/2014/main" id="{CDF23EA3-6A89-4321-AFB2-81BFE663126A}"/>
              </a:ext>
            </a:extLst>
          </p:cNvPr>
          <p:cNvPicPr>
            <a:picLocks noChangeAspect="1"/>
          </p:cNvPicPr>
          <p:nvPr/>
        </p:nvPicPr>
        <p:blipFill>
          <a:blip r:embed="rId5"/>
          <a:stretch>
            <a:fillRect/>
          </a:stretch>
        </p:blipFill>
        <p:spPr>
          <a:xfrm>
            <a:off x="3288912" y="1747019"/>
            <a:ext cx="8513798" cy="4812537"/>
          </a:xfrm>
          <a:prstGeom prst="rect">
            <a:avLst/>
          </a:prstGeom>
        </p:spPr>
      </p:pic>
      <p:sp>
        <p:nvSpPr>
          <p:cNvPr id="11" name="TextBox 1">
            <a:extLst>
              <a:ext uri="{FF2B5EF4-FFF2-40B4-BE49-F238E27FC236}">
                <a16:creationId xmlns:a16="http://schemas.microsoft.com/office/drawing/2014/main" id="{63118E53-29BF-4F0A-8F4A-971C7C51AD81}"/>
              </a:ext>
            </a:extLst>
          </p:cNvPr>
          <p:cNvSpPr txBox="1"/>
          <p:nvPr/>
        </p:nvSpPr>
        <p:spPr>
          <a:xfrm>
            <a:off x="3337553" y="916022"/>
            <a:ext cx="6169964" cy="461665"/>
          </a:xfrm>
          <a:prstGeom prst="rect">
            <a:avLst/>
          </a:prstGeom>
          <a:noFill/>
        </p:spPr>
        <p:txBody>
          <a:bodyPr wrap="square" rtlCol="0">
            <a:spAutoFit/>
          </a:bodyPr>
          <a:lstStyle/>
          <a:p>
            <a:r>
              <a:rPr lang="en-GB" sz="2400" b="1" dirty="0">
                <a:solidFill>
                  <a:schemeClr val="bg1"/>
                </a:solidFill>
              </a:rPr>
              <a:t>Organisational context </a:t>
            </a:r>
            <a:r>
              <a:rPr lang="en-US" sz="2400" kern="1200" dirty="0">
                <a:solidFill>
                  <a:prstClr val="white"/>
                </a:solidFill>
                <a:latin typeface="Arial" panose="020B0604020202020204" pitchFamily="34" charset="0"/>
                <a:cs typeface="Arial" panose="020B0604020202020204" pitchFamily="34" charset="0"/>
              </a:rPr>
              <a:t>(n=</a:t>
            </a:r>
            <a:r>
              <a:rPr lang="en-GB" sz="2400" dirty="0">
                <a:solidFill>
                  <a:schemeClr val="bg1"/>
                </a:solidFill>
              </a:rPr>
              <a:t>10,302; in %) </a:t>
            </a:r>
            <a:endParaRPr lang="en-GB" sz="2400" b="1" dirty="0">
              <a:solidFill>
                <a:schemeClr val="bg1"/>
              </a:solidFill>
            </a:endParaRPr>
          </a:p>
        </p:txBody>
      </p:sp>
    </p:spTree>
    <p:extLst>
      <p:ext uri="{BB962C8B-B14F-4D97-AF65-F5344CB8AC3E}">
        <p14:creationId xmlns:p14="http://schemas.microsoft.com/office/powerpoint/2010/main" val="696502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5" name="Picture 4">
            <a:extLst>
              <a:ext uri="{FF2B5EF4-FFF2-40B4-BE49-F238E27FC236}">
                <a16:creationId xmlns:a16="http://schemas.microsoft.com/office/drawing/2014/main" id="{3EE5BF4C-9B5B-41BD-96CC-1077107B7ABD}"/>
              </a:ext>
            </a:extLst>
          </p:cNvPr>
          <p:cNvPicPr>
            <a:picLocks noChangeAspect="1"/>
          </p:cNvPicPr>
          <p:nvPr/>
        </p:nvPicPr>
        <p:blipFill>
          <a:blip r:embed="rId3"/>
          <a:stretch>
            <a:fillRect/>
          </a:stretch>
        </p:blipFill>
        <p:spPr>
          <a:xfrm>
            <a:off x="826643" y="1325519"/>
            <a:ext cx="3673108" cy="3673108"/>
          </a:xfrm>
          <a:prstGeom prst="rect">
            <a:avLst/>
          </a:prstGeom>
        </p:spPr>
      </p:pic>
      <p:sp>
        <p:nvSpPr>
          <p:cNvPr id="4" name="TextBox 3">
            <a:extLst>
              <a:ext uri="{FF2B5EF4-FFF2-40B4-BE49-F238E27FC236}">
                <a16:creationId xmlns:a16="http://schemas.microsoft.com/office/drawing/2014/main" id="{67F847DE-9A54-4D6C-BA08-7F3955FCC8BF}"/>
              </a:ext>
            </a:extLst>
          </p:cNvPr>
          <p:cNvSpPr txBox="1"/>
          <p:nvPr/>
        </p:nvSpPr>
        <p:spPr>
          <a:xfrm>
            <a:off x="1222874" y="2192577"/>
            <a:ext cx="3088034"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000" b="1" i="0" u="none" strike="noStrike" kern="0" cap="none" spc="0" normalizeH="0" baseline="0" noProof="0" dirty="0">
                <a:ln>
                  <a:noFill/>
                </a:ln>
                <a:solidFill>
                  <a:prstClr val="white"/>
                </a:solidFill>
                <a:effectLst/>
                <a:uLnTx/>
                <a:uFillTx/>
                <a:latin typeface="Arial"/>
                <a:cs typeface="Arial"/>
                <a:sym typeface="Arial"/>
              </a:rPr>
              <a:t>Key Findings 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4000" b="1" dirty="0">
                <a:solidFill>
                  <a:prstClr val="white"/>
                </a:solidFill>
              </a:rPr>
              <a:t>Prevalence</a:t>
            </a:r>
            <a:endParaRPr kumimoji="0" lang="en-GB" sz="4000" b="1" i="0" u="none" strike="noStrike" kern="0" cap="none" spc="0" normalizeH="0" baseline="0" noProof="0" dirty="0">
              <a:ln>
                <a:noFill/>
              </a:ln>
              <a:solidFill>
                <a:prstClr val="white"/>
              </a:solidFill>
              <a:effectLst/>
              <a:uLnTx/>
              <a:uFillTx/>
              <a:latin typeface="Arial"/>
              <a:cs typeface="Arial"/>
              <a:sym typeface="Arial"/>
            </a:endParaRPr>
          </a:p>
        </p:txBody>
      </p:sp>
    </p:spTree>
    <p:extLst>
      <p:ext uri="{BB962C8B-B14F-4D97-AF65-F5344CB8AC3E}">
        <p14:creationId xmlns:p14="http://schemas.microsoft.com/office/powerpoint/2010/main" val="881233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7822" y="1"/>
            <a:ext cx="2664178" cy="849880"/>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277337" y="132924"/>
            <a:ext cx="4859107" cy="4859107"/>
          </a:xfrm>
          <a:prstGeom prst="rect">
            <a:avLst/>
          </a:prstGeom>
        </p:spPr>
      </p:pic>
      <p:pic>
        <p:nvPicPr>
          <p:cNvPr id="9" name="Graphic 8">
            <a:extLst>
              <a:ext uri="{FF2B5EF4-FFF2-40B4-BE49-F238E27FC236}">
                <a16:creationId xmlns:a16="http://schemas.microsoft.com/office/drawing/2014/main" id="{93699958-7857-4021-94D8-29616C63B121}"/>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r="8859"/>
          <a:stretch/>
        </p:blipFill>
        <p:spPr>
          <a:xfrm>
            <a:off x="5267728" y="1479781"/>
            <a:ext cx="6800094" cy="3512250"/>
          </a:xfrm>
          <a:prstGeom prst="rect">
            <a:avLst/>
          </a:prstGeom>
        </p:spPr>
      </p:pic>
      <p:sp>
        <p:nvSpPr>
          <p:cNvPr id="13" name="Rectangle 12">
            <a:extLst>
              <a:ext uri="{FF2B5EF4-FFF2-40B4-BE49-F238E27FC236}">
                <a16:creationId xmlns:a16="http://schemas.microsoft.com/office/drawing/2014/main" id="{876AF707-C45A-4CE5-9517-824EF58FEA28}"/>
              </a:ext>
            </a:extLst>
          </p:cNvPr>
          <p:cNvSpPr/>
          <p:nvPr/>
        </p:nvSpPr>
        <p:spPr>
          <a:xfrm>
            <a:off x="5267728" y="751181"/>
            <a:ext cx="6096000" cy="757130"/>
          </a:xfrm>
          <a:prstGeom prst="rect">
            <a:avLst/>
          </a:prstGeom>
        </p:spPr>
        <p:txBody>
          <a:bodyPr>
            <a:spAutoFit/>
          </a:bodyPr>
          <a:lstStyle/>
          <a:p>
            <a:pPr marL="0" marR="0" lvl="0" indent="0" algn="l" defTabSz="914400" rtl="0" eaLnBrk="1" fontAlgn="auto" latinLnBrk="0" hangingPunct="1">
              <a:lnSpc>
                <a:spcPct val="90000"/>
              </a:lnSpc>
              <a:spcBef>
                <a:spcPts val="0"/>
              </a:spcBef>
              <a:spcAft>
                <a:spcPts val="0"/>
              </a:spcAft>
              <a:buClr>
                <a:prstClr val="white"/>
              </a:buClr>
              <a:buSzPts val="2400"/>
              <a:buFont typeface="Arial"/>
              <a:buNone/>
              <a:tabLst/>
              <a:defRPr/>
            </a:pPr>
            <a:r>
              <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Prevalence of IVAC: national context </a:t>
            </a:r>
          </a:p>
          <a:p>
            <a:pPr lvl="0">
              <a:lnSpc>
                <a:spcPct val="90000"/>
              </a:lnSpc>
              <a:buClr>
                <a:prstClr val="white"/>
              </a:buClr>
              <a:buSzPts val="2400"/>
              <a:defRPr/>
            </a:pPr>
            <a:r>
              <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‘at least one experience’ </a:t>
            </a:r>
            <a:r>
              <a:rPr kumimoji="0" lang="en-US"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(n=</a:t>
            </a:r>
            <a:r>
              <a:rPr lang="en-GB" sz="2000" dirty="0">
                <a:solidFill>
                  <a:schemeClr val="bg1"/>
                </a:solidFill>
              </a:rPr>
              <a:t>10,302; in %)</a:t>
            </a:r>
            <a:endParaRPr kumimoji="0" lang="en-US"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endParaRPr>
          </a:p>
        </p:txBody>
      </p:sp>
      <p:pic>
        <p:nvPicPr>
          <p:cNvPr id="14" name="Picture 13">
            <a:extLst>
              <a:ext uri="{FF2B5EF4-FFF2-40B4-BE49-F238E27FC236}">
                <a16:creationId xmlns:a16="http://schemas.microsoft.com/office/drawing/2014/main" id="{C98972AC-DA70-42C9-ACDD-8A7846F3E918}"/>
              </a:ext>
            </a:extLst>
          </p:cNvPr>
          <p:cNvPicPr>
            <a:picLocks noChangeAspect="1"/>
          </p:cNvPicPr>
          <p:nvPr/>
        </p:nvPicPr>
        <p:blipFill>
          <a:blip r:embed="rId8"/>
          <a:stretch>
            <a:fillRect/>
          </a:stretch>
        </p:blipFill>
        <p:spPr>
          <a:xfrm>
            <a:off x="9685866" y="5235145"/>
            <a:ext cx="1968853" cy="1029687"/>
          </a:xfrm>
          <a:prstGeom prst="rect">
            <a:avLst/>
          </a:prstGeom>
        </p:spPr>
      </p:pic>
      <p:sp>
        <p:nvSpPr>
          <p:cNvPr id="4" name="Rectangle 3">
            <a:extLst>
              <a:ext uri="{FF2B5EF4-FFF2-40B4-BE49-F238E27FC236}">
                <a16:creationId xmlns:a16="http://schemas.microsoft.com/office/drawing/2014/main" id="{845E0CB7-F01F-4FB4-A310-8127C90BA9BE}"/>
              </a:ext>
            </a:extLst>
          </p:cNvPr>
          <p:cNvSpPr/>
          <p:nvPr/>
        </p:nvSpPr>
        <p:spPr>
          <a:xfrm>
            <a:off x="812775" y="1527588"/>
            <a:ext cx="3788229" cy="2246769"/>
          </a:xfrm>
          <a:prstGeom prst="rect">
            <a:avLst/>
          </a:prstGeom>
        </p:spPr>
        <p:txBody>
          <a:bodyPr wrap="square">
            <a:spAutoFit/>
          </a:bodyPr>
          <a:lstStyle/>
          <a:p>
            <a:pPr>
              <a:spcAft>
                <a:spcPts val="1200"/>
              </a:spcAft>
            </a:pPr>
            <a:r>
              <a:rPr lang="en-GB" sz="2400" dirty="0">
                <a:solidFill>
                  <a:schemeClr val="bg1"/>
                </a:solidFill>
                <a:latin typeface="Calibri"/>
                <a:ea typeface="Calibri"/>
                <a:cs typeface="Calibri"/>
                <a:sym typeface="Calibri"/>
              </a:rPr>
              <a:t>75% reported at least one experience </a:t>
            </a:r>
            <a:r>
              <a:rPr lang="en-GB" sz="2400" i="1" dirty="0">
                <a:solidFill>
                  <a:schemeClr val="bg1"/>
                </a:solidFill>
                <a:latin typeface="Calibri"/>
                <a:ea typeface="Calibri"/>
                <a:cs typeface="Calibri"/>
                <a:sym typeface="Calibri"/>
              </a:rPr>
              <a:t>inside </a:t>
            </a:r>
            <a:r>
              <a:rPr lang="en-GB" sz="2400" dirty="0">
                <a:solidFill>
                  <a:schemeClr val="bg1"/>
                </a:solidFill>
                <a:latin typeface="Calibri"/>
                <a:ea typeface="Calibri"/>
                <a:cs typeface="Calibri"/>
                <a:sym typeface="Calibri"/>
              </a:rPr>
              <a:t>sport.</a:t>
            </a:r>
          </a:p>
          <a:p>
            <a:pPr>
              <a:spcAft>
                <a:spcPts val="1200"/>
              </a:spcAft>
            </a:pPr>
            <a:r>
              <a:rPr lang="en-GB" sz="2400" dirty="0">
                <a:solidFill>
                  <a:schemeClr val="bg1"/>
                </a:solidFill>
                <a:latin typeface="Calibri"/>
                <a:ea typeface="Calibri"/>
                <a:cs typeface="Calibri"/>
                <a:sym typeface="Calibri"/>
              </a:rPr>
              <a:t>82% reported at least one experience </a:t>
            </a:r>
            <a:r>
              <a:rPr lang="en-GB" sz="2400" i="1" dirty="0">
                <a:solidFill>
                  <a:schemeClr val="bg1"/>
                </a:solidFill>
                <a:latin typeface="Calibri"/>
                <a:ea typeface="Calibri"/>
                <a:cs typeface="Calibri"/>
                <a:sym typeface="Calibri"/>
              </a:rPr>
              <a:t>outside </a:t>
            </a:r>
            <a:r>
              <a:rPr lang="en-GB" sz="2400" dirty="0">
                <a:solidFill>
                  <a:schemeClr val="bg1"/>
                </a:solidFill>
                <a:latin typeface="Calibri"/>
                <a:ea typeface="Calibri"/>
                <a:cs typeface="Calibri"/>
                <a:sym typeface="Calibri"/>
              </a:rPr>
              <a:t>sport.</a:t>
            </a:r>
          </a:p>
          <a:p>
            <a:pPr marL="180000" lvl="0">
              <a:spcAft>
                <a:spcPts val="1200"/>
              </a:spcAft>
              <a:buSzPts val="1400"/>
              <a:defRPr/>
            </a:pPr>
            <a:endParaRPr lang="en-GB" sz="2400" dirty="0">
              <a:solidFill>
                <a:schemeClr val="bg1"/>
              </a:solidFill>
              <a:latin typeface="Calibri"/>
              <a:ea typeface="Calibri"/>
              <a:cs typeface="Calibri"/>
              <a:sym typeface="Calibri"/>
            </a:endParaRPr>
          </a:p>
        </p:txBody>
      </p:sp>
    </p:spTree>
    <p:extLst>
      <p:ext uri="{BB962C8B-B14F-4D97-AF65-F5344CB8AC3E}">
        <p14:creationId xmlns:p14="http://schemas.microsoft.com/office/powerpoint/2010/main" val="283782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2667" y="1"/>
            <a:ext cx="2709332" cy="864284"/>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277337" y="132924"/>
            <a:ext cx="4859107" cy="4859107"/>
          </a:xfrm>
          <a:prstGeom prst="rect">
            <a:avLst/>
          </a:prstGeom>
        </p:spPr>
      </p:pic>
      <p:pic>
        <p:nvPicPr>
          <p:cNvPr id="9" name="Graphic 8">
            <a:extLst>
              <a:ext uri="{FF2B5EF4-FFF2-40B4-BE49-F238E27FC236}">
                <a16:creationId xmlns:a16="http://schemas.microsoft.com/office/drawing/2014/main" id="{93699958-7857-4021-94D8-29616C63B121}"/>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r="8859"/>
          <a:stretch/>
        </p:blipFill>
        <p:spPr>
          <a:xfrm>
            <a:off x="5267728" y="1479781"/>
            <a:ext cx="6800094" cy="3512250"/>
          </a:xfrm>
          <a:prstGeom prst="rect">
            <a:avLst/>
          </a:prstGeom>
        </p:spPr>
      </p:pic>
      <p:sp>
        <p:nvSpPr>
          <p:cNvPr id="14" name="Rectangle 13">
            <a:extLst>
              <a:ext uri="{FF2B5EF4-FFF2-40B4-BE49-F238E27FC236}">
                <a16:creationId xmlns:a16="http://schemas.microsoft.com/office/drawing/2014/main" id="{96EA4F91-9C5B-460C-A7D7-3B7B05131517}"/>
              </a:ext>
            </a:extLst>
          </p:cNvPr>
          <p:cNvSpPr/>
          <p:nvPr/>
        </p:nvSpPr>
        <p:spPr>
          <a:xfrm>
            <a:off x="5267729" y="793468"/>
            <a:ext cx="6096000" cy="757130"/>
          </a:xfrm>
          <a:prstGeom prst="rect">
            <a:avLst/>
          </a:prstGeom>
        </p:spPr>
        <p:txBody>
          <a:bodyPr>
            <a:spAutoFit/>
          </a:bodyPr>
          <a:lstStyle/>
          <a:p>
            <a:pPr marL="0" marR="0" lvl="0" indent="0" algn="l" defTabSz="914400" rtl="0" eaLnBrk="1" fontAlgn="auto" latinLnBrk="0" hangingPunct="1">
              <a:lnSpc>
                <a:spcPct val="90000"/>
              </a:lnSpc>
              <a:spcBef>
                <a:spcPts val="0"/>
              </a:spcBef>
              <a:spcAft>
                <a:spcPts val="0"/>
              </a:spcAft>
              <a:buClr>
                <a:prstClr val="white"/>
              </a:buClr>
              <a:buSzPts val="2400"/>
              <a:buFont typeface="Arial"/>
              <a:buNone/>
              <a:tabLst/>
              <a:defRPr/>
            </a:pPr>
            <a:r>
              <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Prevalence of IVAC: national context </a:t>
            </a:r>
          </a:p>
          <a:p>
            <a:pPr lvl="0">
              <a:lnSpc>
                <a:spcPct val="90000"/>
              </a:lnSpc>
              <a:buClr>
                <a:prstClr val="white"/>
              </a:buClr>
              <a:buSzPts val="2400"/>
              <a:defRPr/>
            </a:pPr>
            <a:r>
              <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‘at least one experience’ </a:t>
            </a:r>
            <a:r>
              <a:rPr lang="en-US" sz="2400" kern="1200" dirty="0">
                <a:solidFill>
                  <a:prstClr val="white"/>
                </a:solidFill>
                <a:latin typeface="Arial" panose="020B0604020202020204" pitchFamily="34" charset="0"/>
                <a:cs typeface="Arial" panose="020B0604020202020204" pitchFamily="34" charset="0"/>
              </a:rPr>
              <a:t>(n=</a:t>
            </a:r>
            <a:r>
              <a:rPr lang="en-GB" sz="2400" dirty="0">
                <a:solidFill>
                  <a:schemeClr val="bg1"/>
                </a:solidFill>
              </a:rPr>
              <a:t>10,302; in %)</a:t>
            </a: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endParaRPr>
          </a:p>
        </p:txBody>
      </p:sp>
      <p:pic>
        <p:nvPicPr>
          <p:cNvPr id="2" name="Picture 1">
            <a:extLst>
              <a:ext uri="{FF2B5EF4-FFF2-40B4-BE49-F238E27FC236}">
                <a16:creationId xmlns:a16="http://schemas.microsoft.com/office/drawing/2014/main" id="{53E0DAC7-2D48-4347-952C-CBDB1666F7B5}"/>
              </a:ext>
            </a:extLst>
          </p:cNvPr>
          <p:cNvPicPr>
            <a:picLocks noChangeAspect="1"/>
          </p:cNvPicPr>
          <p:nvPr/>
        </p:nvPicPr>
        <p:blipFill>
          <a:blip r:embed="rId8"/>
          <a:stretch>
            <a:fillRect/>
          </a:stretch>
        </p:blipFill>
        <p:spPr>
          <a:xfrm>
            <a:off x="9628463" y="5243749"/>
            <a:ext cx="1969812" cy="1030189"/>
          </a:xfrm>
          <a:prstGeom prst="rect">
            <a:avLst/>
          </a:prstGeom>
        </p:spPr>
      </p:pic>
      <p:sp>
        <p:nvSpPr>
          <p:cNvPr id="4" name="Rectangle 3">
            <a:extLst>
              <a:ext uri="{FF2B5EF4-FFF2-40B4-BE49-F238E27FC236}">
                <a16:creationId xmlns:a16="http://schemas.microsoft.com/office/drawing/2014/main" id="{A46086FF-9582-4AF8-A74F-A8C209A51D38}"/>
              </a:ext>
            </a:extLst>
          </p:cNvPr>
          <p:cNvSpPr/>
          <p:nvPr/>
        </p:nvSpPr>
        <p:spPr>
          <a:xfrm>
            <a:off x="828271" y="1597414"/>
            <a:ext cx="3936621" cy="2246769"/>
          </a:xfrm>
          <a:prstGeom prst="rect">
            <a:avLst/>
          </a:prstGeom>
        </p:spPr>
        <p:txBody>
          <a:bodyPr wrap="square">
            <a:spAutoFit/>
          </a:bodyPr>
          <a:lstStyle/>
          <a:p>
            <a:r>
              <a:rPr lang="en-GB" sz="2800" i="1" dirty="0">
                <a:solidFill>
                  <a:srgbClr val="FFFF00"/>
                </a:solidFill>
                <a:latin typeface="Calibri"/>
                <a:ea typeface="Calibri"/>
                <a:cs typeface="Calibri"/>
                <a:sym typeface="Calibri"/>
              </a:rPr>
              <a:t>Inside sport</a:t>
            </a:r>
            <a:r>
              <a:rPr lang="en-GB" sz="2800" dirty="0">
                <a:solidFill>
                  <a:schemeClr val="bg1"/>
                </a:solidFill>
                <a:latin typeface="Calibri"/>
                <a:ea typeface="Calibri"/>
                <a:cs typeface="Calibri"/>
                <a:sym typeface="Calibri"/>
              </a:rPr>
              <a:t>, prevalence varies from 70% in Austria (lowest) to 80% in Belgium Brussels-Wallonia (highest). </a:t>
            </a:r>
          </a:p>
        </p:txBody>
      </p:sp>
    </p:spTree>
    <p:extLst>
      <p:ext uri="{BB962C8B-B14F-4D97-AF65-F5344CB8AC3E}">
        <p14:creationId xmlns:p14="http://schemas.microsoft.com/office/powerpoint/2010/main" val="1246195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5022" y="0"/>
            <a:ext cx="3476978" cy="1109165"/>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277337" y="132924"/>
            <a:ext cx="4859107" cy="4859107"/>
          </a:xfrm>
          <a:prstGeom prst="rect">
            <a:avLst/>
          </a:prstGeom>
        </p:spPr>
      </p:pic>
      <p:sp>
        <p:nvSpPr>
          <p:cNvPr id="2" name="Rectangle 1">
            <a:extLst>
              <a:ext uri="{FF2B5EF4-FFF2-40B4-BE49-F238E27FC236}">
                <a16:creationId xmlns:a16="http://schemas.microsoft.com/office/drawing/2014/main" id="{88963953-BA47-436B-BA48-6FE31607AACB}"/>
              </a:ext>
            </a:extLst>
          </p:cNvPr>
          <p:cNvSpPr/>
          <p:nvPr/>
        </p:nvSpPr>
        <p:spPr>
          <a:xfrm>
            <a:off x="972118" y="1439093"/>
            <a:ext cx="3498282"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white"/>
                </a:solidFill>
                <a:effectLst/>
                <a:uLnTx/>
                <a:uFillTx/>
                <a:latin typeface="Calibri"/>
                <a:ea typeface="Calibri"/>
                <a:cs typeface="Calibri"/>
                <a:sym typeface="Calibri"/>
              </a:rPr>
              <a:t>85% of respondents rated their </a:t>
            </a:r>
            <a:r>
              <a:rPr kumimoji="0" lang="en-US" sz="2800" b="0" i="1" u="none" strike="noStrike" kern="0" cap="none" spc="0" normalizeH="0" baseline="0" noProof="0" dirty="0">
                <a:ln>
                  <a:noFill/>
                </a:ln>
                <a:solidFill>
                  <a:prstClr val="white"/>
                </a:solidFill>
                <a:effectLst/>
                <a:uLnTx/>
                <a:uFillTx/>
                <a:latin typeface="Calibri"/>
                <a:ea typeface="Calibri"/>
                <a:cs typeface="Calibri"/>
                <a:sym typeface="Calibri"/>
              </a:rPr>
              <a:t>overall experience of sport</a:t>
            </a:r>
            <a:r>
              <a:rPr kumimoji="0" lang="en-US" sz="2800" b="0" i="0" u="none" strike="noStrike" kern="0" cap="none" spc="0" normalizeH="0" baseline="0" noProof="0" dirty="0">
                <a:ln>
                  <a:noFill/>
                </a:ln>
                <a:solidFill>
                  <a:prstClr val="white"/>
                </a:solidFill>
                <a:effectLst/>
                <a:uLnTx/>
                <a:uFillTx/>
                <a:latin typeface="Calibri"/>
                <a:ea typeface="Calibri"/>
                <a:cs typeface="Calibri"/>
                <a:sym typeface="Calibri"/>
              </a:rPr>
              <a:t> as either ‘good (42%) or ‘very good’ (43%). </a:t>
            </a:r>
          </a:p>
        </p:txBody>
      </p:sp>
      <p:graphicFrame>
        <p:nvGraphicFramePr>
          <p:cNvPr id="10" name="Chart 1">
            <a:extLst>
              <a:ext uri="{FF2B5EF4-FFF2-40B4-BE49-F238E27FC236}">
                <a16:creationId xmlns:a16="http://schemas.microsoft.com/office/drawing/2014/main" id="{F61FE935-8DA7-49BC-ACE4-40DDF9981C0C}"/>
              </a:ext>
            </a:extLst>
          </p:cNvPr>
          <p:cNvGraphicFramePr>
            <a:graphicFrameLocks/>
          </p:cNvGraphicFramePr>
          <p:nvPr/>
        </p:nvGraphicFramePr>
        <p:xfrm>
          <a:off x="5538280" y="1322173"/>
          <a:ext cx="6157330" cy="3669858"/>
        </p:xfrm>
        <a:graphic>
          <a:graphicData uri="http://schemas.openxmlformats.org/drawingml/2006/chart">
            <c:chart xmlns:c="http://schemas.openxmlformats.org/drawingml/2006/chart" xmlns:r="http://schemas.openxmlformats.org/officeDocument/2006/relationships" r:id="rId6"/>
          </a:graphicData>
        </a:graphic>
      </p:graphicFrame>
      <p:sp>
        <p:nvSpPr>
          <p:cNvPr id="4" name="Rectangle 3">
            <a:extLst>
              <a:ext uri="{FF2B5EF4-FFF2-40B4-BE49-F238E27FC236}">
                <a16:creationId xmlns:a16="http://schemas.microsoft.com/office/drawing/2014/main" id="{4F986AF6-A1A1-4A41-B6FF-3B0B47EF51A0}"/>
              </a:ext>
            </a:extLst>
          </p:cNvPr>
          <p:cNvSpPr/>
          <p:nvPr/>
        </p:nvSpPr>
        <p:spPr>
          <a:xfrm>
            <a:off x="6096000" y="5012606"/>
            <a:ext cx="5040162" cy="954107"/>
          </a:xfrm>
          <a:prstGeom prst="rect">
            <a:avLst/>
          </a:prstGeom>
        </p:spPr>
        <p:txBody>
          <a:bodyPr wrap="none">
            <a:spAutoFit/>
          </a:bodyPr>
          <a:lstStyle/>
          <a:p>
            <a:pPr lvl="0">
              <a:defRPr/>
            </a:pPr>
            <a:r>
              <a:rPr kumimoji="0" lang="en-GB" sz="2800" b="1" i="0" u="none" strike="noStrike" kern="0" cap="none" spc="0" normalizeH="0" baseline="0" noProof="0" dirty="0">
                <a:ln>
                  <a:noFill/>
                </a:ln>
                <a:solidFill>
                  <a:prstClr val="white"/>
                </a:solidFill>
                <a:effectLst/>
                <a:uLnTx/>
                <a:uFillTx/>
                <a:latin typeface="Arial"/>
                <a:cs typeface="Arial"/>
                <a:sym typeface="Arial"/>
              </a:rPr>
              <a:t>General experience of sport </a:t>
            </a:r>
            <a:br>
              <a:rPr kumimoji="0" lang="en-GB" sz="2800" b="1" i="0" u="none" strike="noStrike" kern="0" cap="none" spc="0" normalizeH="0" baseline="0" noProof="0" dirty="0">
                <a:ln>
                  <a:noFill/>
                </a:ln>
                <a:solidFill>
                  <a:prstClr val="white"/>
                </a:solidFill>
                <a:effectLst/>
                <a:uLnTx/>
                <a:uFillTx/>
                <a:latin typeface="Arial"/>
                <a:cs typeface="Arial"/>
                <a:sym typeface="Arial"/>
              </a:rPr>
            </a:br>
            <a:r>
              <a:rPr lang="en-US" sz="2800" kern="1200" dirty="0">
                <a:solidFill>
                  <a:prstClr val="white"/>
                </a:solidFill>
                <a:latin typeface="Arial" panose="020B0604020202020204" pitchFamily="34" charset="0"/>
                <a:cs typeface="Arial" panose="020B0604020202020204" pitchFamily="34" charset="0"/>
              </a:rPr>
              <a:t>(n=</a:t>
            </a:r>
            <a:r>
              <a:rPr lang="en-GB" sz="2800" dirty="0">
                <a:solidFill>
                  <a:schemeClr val="bg1"/>
                </a:solidFill>
              </a:rPr>
              <a:t>10,302; in %) </a:t>
            </a:r>
            <a:endParaRPr kumimoji="0" lang="en-GB" sz="2800" b="1" i="0" u="none" strike="noStrike" kern="0" cap="none" spc="0" normalizeH="0" baseline="0" noProof="0" dirty="0">
              <a:ln>
                <a:noFill/>
              </a:ln>
              <a:solidFill>
                <a:prstClr val="white"/>
              </a:solidFill>
              <a:effectLst/>
              <a:uLnTx/>
              <a:uFillTx/>
              <a:latin typeface="Arial"/>
              <a:cs typeface="Arial"/>
              <a:sym typeface="Arial"/>
            </a:endParaRPr>
          </a:p>
        </p:txBody>
      </p:sp>
    </p:spTree>
    <p:extLst>
      <p:ext uri="{BB962C8B-B14F-4D97-AF65-F5344CB8AC3E}">
        <p14:creationId xmlns:p14="http://schemas.microsoft.com/office/powerpoint/2010/main" val="1053946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7510" y="0"/>
            <a:ext cx="2754489" cy="878689"/>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277335" y="439344"/>
            <a:ext cx="4859107" cy="4859107"/>
          </a:xfrm>
          <a:prstGeom prst="rect">
            <a:avLst/>
          </a:prstGeom>
        </p:spPr>
      </p:pic>
      <p:sp>
        <p:nvSpPr>
          <p:cNvPr id="2" name="Rectangle 1">
            <a:extLst>
              <a:ext uri="{FF2B5EF4-FFF2-40B4-BE49-F238E27FC236}">
                <a16:creationId xmlns:a16="http://schemas.microsoft.com/office/drawing/2014/main" id="{88963953-BA47-436B-BA48-6FE31607AACB}"/>
              </a:ext>
            </a:extLst>
          </p:cNvPr>
          <p:cNvSpPr/>
          <p:nvPr/>
        </p:nvSpPr>
        <p:spPr>
          <a:xfrm>
            <a:off x="982435" y="1360467"/>
            <a:ext cx="3731821" cy="3262432"/>
          </a:xfrm>
          <a:prstGeom prst="rect">
            <a:avLst/>
          </a:prstGeom>
        </p:spPr>
        <p:txBody>
          <a:bodyPr wrap="square">
            <a:spAutoFit/>
          </a:bodyPr>
          <a:lstStyle/>
          <a:p>
            <a:pPr>
              <a:spcAft>
                <a:spcPts val="1800"/>
              </a:spcAft>
            </a:pPr>
            <a:r>
              <a:rPr lang="en-GB" sz="2200" dirty="0">
                <a:solidFill>
                  <a:schemeClr val="bg1"/>
                </a:solidFill>
                <a:latin typeface="Calibri"/>
                <a:ea typeface="Calibri"/>
                <a:cs typeface="Calibri"/>
                <a:sym typeface="Calibri"/>
              </a:rPr>
              <a:t>The most common experience in sport is psychological violence.</a:t>
            </a:r>
          </a:p>
          <a:p>
            <a:pPr>
              <a:spcAft>
                <a:spcPts val="1800"/>
              </a:spcAft>
            </a:pPr>
            <a:r>
              <a:rPr lang="en-GB" sz="2200" dirty="0">
                <a:solidFill>
                  <a:schemeClr val="bg1"/>
                </a:solidFill>
                <a:latin typeface="Calibri"/>
                <a:ea typeface="Calibri"/>
                <a:cs typeface="Calibri"/>
                <a:sym typeface="Calibri"/>
              </a:rPr>
              <a:t>The least common is contact-sexual violence.</a:t>
            </a:r>
          </a:p>
          <a:p>
            <a:pPr>
              <a:spcAft>
                <a:spcPts val="1200"/>
              </a:spcAft>
            </a:pPr>
            <a:r>
              <a:rPr lang="en-GB" sz="2200" dirty="0">
                <a:solidFill>
                  <a:schemeClr val="bg1"/>
                </a:solidFill>
                <a:latin typeface="Calibri"/>
                <a:ea typeface="Calibri"/>
                <a:cs typeface="Calibri"/>
                <a:sym typeface="Calibri"/>
              </a:rPr>
              <a:t>Sexual violence is experienced significantly more often outside sport than inside sport.</a:t>
            </a:r>
          </a:p>
        </p:txBody>
      </p:sp>
      <p:graphicFrame>
        <p:nvGraphicFramePr>
          <p:cNvPr id="8" name="Chart 1">
            <a:extLst>
              <a:ext uri="{FF2B5EF4-FFF2-40B4-BE49-F238E27FC236}">
                <a16:creationId xmlns:a16="http://schemas.microsoft.com/office/drawing/2014/main" id="{F38E7D5F-E9F5-423A-BD4B-C99A4ECE7277}"/>
              </a:ext>
            </a:extLst>
          </p:cNvPr>
          <p:cNvGraphicFramePr>
            <a:graphicFrameLocks/>
          </p:cNvGraphicFramePr>
          <p:nvPr>
            <p:extLst>
              <p:ext uri="{D42A27DB-BD31-4B8C-83A1-F6EECF244321}">
                <p14:modId xmlns:p14="http://schemas.microsoft.com/office/powerpoint/2010/main" val="2930276545"/>
              </p:ext>
            </p:extLst>
          </p:nvPr>
        </p:nvGraphicFramePr>
        <p:xfrm>
          <a:off x="5264953" y="1559850"/>
          <a:ext cx="6755266" cy="3738300"/>
        </p:xfrm>
        <a:graphic>
          <a:graphicData uri="http://schemas.openxmlformats.org/drawingml/2006/chart">
            <c:chart xmlns:c="http://schemas.openxmlformats.org/drawingml/2006/chart" xmlns:r="http://schemas.openxmlformats.org/officeDocument/2006/relationships" r:id="rId6"/>
          </a:graphicData>
        </a:graphic>
      </p:graphicFrame>
      <p:pic>
        <p:nvPicPr>
          <p:cNvPr id="5" name="Picture 4">
            <a:extLst>
              <a:ext uri="{FF2B5EF4-FFF2-40B4-BE49-F238E27FC236}">
                <a16:creationId xmlns:a16="http://schemas.microsoft.com/office/drawing/2014/main" id="{4187883D-887C-49FB-BD38-713C3A3508D7}"/>
              </a:ext>
            </a:extLst>
          </p:cNvPr>
          <p:cNvPicPr>
            <a:picLocks noChangeAspect="1"/>
          </p:cNvPicPr>
          <p:nvPr/>
        </p:nvPicPr>
        <p:blipFill>
          <a:blip r:embed="rId7"/>
          <a:stretch>
            <a:fillRect/>
          </a:stretch>
        </p:blipFill>
        <p:spPr>
          <a:xfrm>
            <a:off x="9992285" y="5394722"/>
            <a:ext cx="2027934" cy="1060586"/>
          </a:xfrm>
          <a:prstGeom prst="rect">
            <a:avLst/>
          </a:prstGeom>
        </p:spPr>
      </p:pic>
      <p:sp>
        <p:nvSpPr>
          <p:cNvPr id="9" name="Rectangle 13">
            <a:extLst>
              <a:ext uri="{FF2B5EF4-FFF2-40B4-BE49-F238E27FC236}">
                <a16:creationId xmlns:a16="http://schemas.microsoft.com/office/drawing/2014/main" id="{BF60EF70-6321-4C31-8646-D752732A9DFB}"/>
              </a:ext>
            </a:extLst>
          </p:cNvPr>
          <p:cNvSpPr/>
          <p:nvPr/>
        </p:nvSpPr>
        <p:spPr>
          <a:xfrm>
            <a:off x="5264953" y="802720"/>
            <a:ext cx="6096000" cy="757130"/>
          </a:xfrm>
          <a:prstGeom prst="rect">
            <a:avLst/>
          </a:prstGeom>
        </p:spPr>
        <p:txBody>
          <a:bodyPr>
            <a:spAutoFit/>
          </a:bodyPr>
          <a:lstStyle/>
          <a:p>
            <a:pPr marL="0" marR="0" lvl="0" indent="0" algn="l" defTabSz="914400" rtl="0" eaLnBrk="1" fontAlgn="auto" latinLnBrk="0" hangingPunct="1">
              <a:lnSpc>
                <a:spcPct val="90000"/>
              </a:lnSpc>
              <a:spcBef>
                <a:spcPts val="0"/>
              </a:spcBef>
              <a:spcAft>
                <a:spcPts val="0"/>
              </a:spcAft>
              <a:buClr>
                <a:prstClr val="white"/>
              </a:buClr>
              <a:buSzPts val="2400"/>
              <a:buFont typeface="Arial"/>
              <a:buNone/>
              <a:tabLst/>
              <a:defRPr/>
            </a:pPr>
            <a:r>
              <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Prevalence of categories of IVAC </a:t>
            </a:r>
            <a:r>
              <a:rPr lang="en-US" sz="2400" kern="1200" dirty="0">
                <a:solidFill>
                  <a:prstClr val="white"/>
                </a:solidFill>
                <a:latin typeface="Arial" panose="020B0604020202020204" pitchFamily="34" charset="0"/>
                <a:cs typeface="Arial" panose="020B0604020202020204" pitchFamily="34" charset="0"/>
              </a:rPr>
              <a:t>(n=</a:t>
            </a:r>
            <a:r>
              <a:rPr lang="en-GB" sz="2400" dirty="0">
                <a:solidFill>
                  <a:schemeClr val="bg1"/>
                </a:solidFill>
              </a:rPr>
              <a:t>10,302; in %)</a:t>
            </a: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892480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E7BEEF-8145-40F9-8EDA-FC53663C12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pic>
        <p:nvPicPr>
          <p:cNvPr id="5" name="Picture 4">
            <a:extLst>
              <a:ext uri="{FF2B5EF4-FFF2-40B4-BE49-F238E27FC236}">
                <a16:creationId xmlns:a16="http://schemas.microsoft.com/office/drawing/2014/main" id="{6F462A00-39D4-4979-B1C4-1762D241CC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80951" y="5726394"/>
            <a:ext cx="2711049" cy="1131606"/>
          </a:xfrm>
          <a:prstGeom prst="rect">
            <a:avLst/>
          </a:prstGeom>
        </p:spPr>
      </p:pic>
      <p:pic>
        <p:nvPicPr>
          <p:cNvPr id="4" name="Picture 3">
            <a:extLst>
              <a:ext uri="{FF2B5EF4-FFF2-40B4-BE49-F238E27FC236}">
                <a16:creationId xmlns:a16="http://schemas.microsoft.com/office/drawing/2014/main" id="{9970A928-AED9-49AF-9D72-30CB205DBA8E}"/>
              </a:ext>
            </a:extLst>
          </p:cNvPr>
          <p:cNvPicPr>
            <a:picLocks noChangeAspect="1"/>
          </p:cNvPicPr>
          <p:nvPr/>
        </p:nvPicPr>
        <p:blipFill>
          <a:blip r:embed="rId5"/>
          <a:stretch>
            <a:fillRect/>
          </a:stretch>
        </p:blipFill>
        <p:spPr>
          <a:xfrm>
            <a:off x="425042" y="2876120"/>
            <a:ext cx="11611087" cy="2025351"/>
          </a:xfrm>
          <a:prstGeom prst="rect">
            <a:avLst/>
          </a:prstGeom>
        </p:spPr>
      </p:pic>
      <p:sp>
        <p:nvSpPr>
          <p:cNvPr id="2" name="TextBox 1">
            <a:extLst>
              <a:ext uri="{FF2B5EF4-FFF2-40B4-BE49-F238E27FC236}">
                <a16:creationId xmlns:a16="http://schemas.microsoft.com/office/drawing/2014/main" id="{D94F5614-6817-4C0B-9B9D-C0CEF69416DC}"/>
              </a:ext>
            </a:extLst>
          </p:cNvPr>
          <p:cNvSpPr txBox="1"/>
          <p:nvPr/>
        </p:nvSpPr>
        <p:spPr>
          <a:xfrm>
            <a:off x="3004457" y="1632650"/>
            <a:ext cx="5961413" cy="584775"/>
          </a:xfrm>
          <a:prstGeom prst="rect">
            <a:avLst/>
          </a:prstGeom>
          <a:noFill/>
        </p:spPr>
        <p:txBody>
          <a:bodyPr wrap="square" rtlCol="0">
            <a:spAutoFit/>
          </a:bodyPr>
          <a:lstStyle/>
          <a:p>
            <a:pPr algn="ctr"/>
            <a:r>
              <a:rPr lang="en-GB" sz="3200" b="1" dirty="0">
                <a:solidFill>
                  <a:srgbClr val="0073D6"/>
                </a:solidFill>
              </a:rPr>
              <a:t>The CASES Partnership</a:t>
            </a:r>
          </a:p>
        </p:txBody>
      </p:sp>
    </p:spTree>
    <p:extLst>
      <p:ext uri="{BB962C8B-B14F-4D97-AF65-F5344CB8AC3E}">
        <p14:creationId xmlns:p14="http://schemas.microsoft.com/office/powerpoint/2010/main" val="290149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7778" y="1"/>
            <a:ext cx="2314221" cy="738242"/>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277337" y="132924"/>
            <a:ext cx="4859107" cy="4859107"/>
          </a:xfrm>
          <a:prstGeom prst="rect">
            <a:avLst/>
          </a:prstGeom>
        </p:spPr>
      </p:pic>
      <p:sp>
        <p:nvSpPr>
          <p:cNvPr id="4" name="Rectangle 3">
            <a:extLst>
              <a:ext uri="{FF2B5EF4-FFF2-40B4-BE49-F238E27FC236}">
                <a16:creationId xmlns:a16="http://schemas.microsoft.com/office/drawing/2014/main" id="{5C579E89-AE36-4E72-B0AD-0724D760D51F}"/>
              </a:ext>
            </a:extLst>
          </p:cNvPr>
          <p:cNvSpPr/>
          <p:nvPr/>
        </p:nvSpPr>
        <p:spPr>
          <a:xfrm>
            <a:off x="835354" y="1185178"/>
            <a:ext cx="3743071" cy="2754600"/>
          </a:xfrm>
          <a:prstGeom prst="rect">
            <a:avLst/>
          </a:prstGeom>
        </p:spPr>
        <p:txBody>
          <a:bodyPr wrap="square">
            <a:spAutoFit/>
          </a:bodyPr>
          <a:lstStyle/>
          <a:p>
            <a:pPr>
              <a:spcAft>
                <a:spcPts val="600"/>
              </a:spcAft>
            </a:pPr>
            <a:r>
              <a:rPr lang="en-GB" sz="2400" b="1" i="1" dirty="0">
                <a:solidFill>
                  <a:schemeClr val="bg1"/>
                </a:solidFill>
                <a:latin typeface="Calibri"/>
                <a:ea typeface="Calibri"/>
                <a:cs typeface="Calibri"/>
                <a:sym typeface="Calibri"/>
              </a:rPr>
              <a:t>Inside sport</a:t>
            </a:r>
            <a:endParaRPr lang="en-GB" sz="2400" b="1" dirty="0">
              <a:solidFill>
                <a:schemeClr val="bg1"/>
              </a:solidFill>
              <a:latin typeface="Calibri"/>
              <a:ea typeface="Calibri"/>
              <a:cs typeface="Calibri"/>
              <a:sym typeface="Calibri"/>
            </a:endParaRPr>
          </a:p>
          <a:p>
            <a:r>
              <a:rPr lang="en-GB" sz="2400" dirty="0">
                <a:solidFill>
                  <a:schemeClr val="bg1"/>
                </a:solidFill>
                <a:latin typeface="Calibri"/>
                <a:ea typeface="Calibri"/>
                <a:cs typeface="Calibri"/>
                <a:sym typeface="Calibri"/>
              </a:rPr>
              <a:t>79% of male respondents and 71% of female respondents reported at least one experience of any type of interpersonal violence against children.</a:t>
            </a:r>
            <a:r>
              <a:rPr lang="en-GB" sz="2400" baseline="30000" dirty="0">
                <a:solidFill>
                  <a:schemeClr val="bg1"/>
                </a:solidFill>
                <a:latin typeface="Calibri"/>
                <a:ea typeface="Calibri"/>
                <a:cs typeface="Calibri"/>
                <a:sym typeface="Calibri"/>
              </a:rPr>
              <a:t> </a:t>
            </a:r>
            <a:r>
              <a:rPr lang="en-GB" sz="2400" dirty="0">
                <a:solidFill>
                  <a:schemeClr val="bg1"/>
                </a:solidFill>
                <a:latin typeface="Calibri"/>
                <a:ea typeface="Calibri"/>
                <a:cs typeface="Calibri"/>
                <a:sym typeface="Calibri"/>
              </a:rPr>
              <a:t> </a:t>
            </a:r>
          </a:p>
        </p:txBody>
      </p:sp>
      <p:graphicFrame>
        <p:nvGraphicFramePr>
          <p:cNvPr id="9" name="Chart 1">
            <a:extLst>
              <a:ext uri="{FF2B5EF4-FFF2-40B4-BE49-F238E27FC236}">
                <a16:creationId xmlns:a16="http://schemas.microsoft.com/office/drawing/2014/main" id="{3AB76F2A-6AAA-4C44-B947-C6D714320760}"/>
              </a:ext>
            </a:extLst>
          </p:cNvPr>
          <p:cNvGraphicFramePr>
            <a:graphicFrameLocks/>
          </p:cNvGraphicFramePr>
          <p:nvPr/>
        </p:nvGraphicFramePr>
        <p:xfrm>
          <a:off x="5271911" y="878690"/>
          <a:ext cx="6762045" cy="4113342"/>
        </p:xfrm>
        <a:graphic>
          <a:graphicData uri="http://schemas.openxmlformats.org/drawingml/2006/chart">
            <c:chart xmlns:c="http://schemas.openxmlformats.org/drawingml/2006/chart" xmlns:r="http://schemas.openxmlformats.org/officeDocument/2006/relationships" r:id="rId6"/>
          </a:graphicData>
        </a:graphic>
      </p:graphicFrame>
      <p:sp>
        <p:nvSpPr>
          <p:cNvPr id="5" name="Rectangle 4">
            <a:extLst>
              <a:ext uri="{FF2B5EF4-FFF2-40B4-BE49-F238E27FC236}">
                <a16:creationId xmlns:a16="http://schemas.microsoft.com/office/drawing/2014/main" id="{3903285C-10AF-495E-8252-69299C407E94}"/>
              </a:ext>
            </a:extLst>
          </p:cNvPr>
          <p:cNvSpPr/>
          <p:nvPr/>
        </p:nvSpPr>
        <p:spPr>
          <a:xfrm>
            <a:off x="6096000" y="5132479"/>
            <a:ext cx="5447645" cy="830997"/>
          </a:xfrm>
          <a:prstGeom prst="rect">
            <a:avLst/>
          </a:prstGeom>
        </p:spPr>
        <p:txBody>
          <a:bodyPr wrap="none">
            <a:spAutoFit/>
          </a:bodyPr>
          <a:lstStyle/>
          <a:p>
            <a:pPr marL="180000" lvl="0">
              <a:buClr>
                <a:prstClr val="white"/>
              </a:buClr>
              <a:buSzPts val="2400"/>
              <a:defRPr/>
            </a:pPr>
            <a:r>
              <a:rPr kumimoji="0" lang="en-GB" sz="24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Prevalence of IVAC: male &amp; </a:t>
            </a:r>
            <a:r>
              <a:rPr lang="en-GB" sz="2400" b="1" dirty="0">
                <a:solidFill>
                  <a:prstClr val="white"/>
                </a:solidFill>
                <a:latin typeface="Arial" panose="020B0604020202020204" pitchFamily="34" charset="0"/>
                <a:cs typeface="Arial" panose="020B0604020202020204" pitchFamily="34" charset="0"/>
              </a:rPr>
              <a:t>female</a:t>
            </a:r>
            <a:br>
              <a:rPr lang="en-GB" sz="2400" b="1" dirty="0">
                <a:solidFill>
                  <a:prstClr val="white"/>
                </a:solidFill>
                <a:latin typeface="Arial" panose="020B0604020202020204" pitchFamily="34" charset="0"/>
                <a:cs typeface="Arial" panose="020B0604020202020204" pitchFamily="34" charset="0"/>
              </a:rPr>
            </a:br>
            <a:r>
              <a:rPr lang="en-GB" sz="2400" dirty="0">
                <a:solidFill>
                  <a:prstClr val="white"/>
                </a:solidFill>
                <a:latin typeface="Arial" panose="020B0604020202020204" pitchFamily="34" charset="0"/>
                <a:cs typeface="Arial" panose="020B0604020202020204" pitchFamily="34" charset="0"/>
              </a:rPr>
              <a:t>(n=10,302; in %)</a:t>
            </a:r>
            <a:endParaRPr kumimoji="0" lang="en-US" sz="240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123865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7778" y="1"/>
            <a:ext cx="2314221" cy="738242"/>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163747" y="785699"/>
            <a:ext cx="3470408" cy="3470408"/>
          </a:xfrm>
          <a:prstGeom prst="rect">
            <a:avLst/>
          </a:prstGeom>
        </p:spPr>
      </p:pic>
      <p:sp>
        <p:nvSpPr>
          <p:cNvPr id="5" name="Rectangle 4">
            <a:extLst>
              <a:ext uri="{FF2B5EF4-FFF2-40B4-BE49-F238E27FC236}">
                <a16:creationId xmlns:a16="http://schemas.microsoft.com/office/drawing/2014/main" id="{3903285C-10AF-495E-8252-69299C407E94}"/>
              </a:ext>
            </a:extLst>
          </p:cNvPr>
          <p:cNvSpPr/>
          <p:nvPr/>
        </p:nvSpPr>
        <p:spPr>
          <a:xfrm>
            <a:off x="4460773" y="5448349"/>
            <a:ext cx="6521657" cy="830997"/>
          </a:xfrm>
          <a:prstGeom prst="rect">
            <a:avLst/>
          </a:prstGeom>
        </p:spPr>
        <p:txBody>
          <a:bodyPr wrap="none">
            <a:spAutoFit/>
          </a:bodyPr>
          <a:lstStyle/>
          <a:p>
            <a:pPr marL="180000" marR="0" lvl="0" indent="0" algn="l" defTabSz="914400" rtl="0" eaLnBrk="1" fontAlgn="auto" latinLnBrk="0" hangingPunct="1">
              <a:lnSpc>
                <a:spcPct val="100000"/>
              </a:lnSpc>
              <a:spcBef>
                <a:spcPts val="0"/>
              </a:spcBef>
              <a:spcAft>
                <a:spcPts val="0"/>
              </a:spcAft>
              <a:buClr>
                <a:prstClr val="white"/>
              </a:buClr>
              <a:buSzPts val="2400"/>
              <a:buFont typeface="Arial"/>
              <a:buNone/>
              <a:tabLst/>
              <a:defRPr/>
            </a:pPr>
            <a:r>
              <a:rPr kumimoji="0" lang="en-GB" sz="24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Prevalence of IVAC in sport per category: </a:t>
            </a:r>
          </a:p>
          <a:p>
            <a:pPr marL="180000" marR="0" lvl="0" indent="0" algn="l" defTabSz="914400" rtl="0" eaLnBrk="1" fontAlgn="auto" latinLnBrk="0" hangingPunct="1">
              <a:lnSpc>
                <a:spcPct val="100000"/>
              </a:lnSpc>
              <a:spcBef>
                <a:spcPts val="0"/>
              </a:spcBef>
              <a:spcAft>
                <a:spcPts val="0"/>
              </a:spcAft>
              <a:buClr>
                <a:prstClr val="white"/>
              </a:buClr>
              <a:buSzPts val="2400"/>
              <a:buFont typeface="Arial"/>
              <a:buNone/>
              <a:tabLst/>
              <a:defRPr/>
            </a:pPr>
            <a:r>
              <a:rPr kumimoji="0" lang="en-GB" sz="24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male &amp; female </a:t>
            </a:r>
            <a:r>
              <a:rPr kumimoji="0" lang="en-GB"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(n=10,302; in %)</a:t>
            </a:r>
            <a:endParaRPr kumimoji="0" lang="en-US"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endParaRPr>
          </a:p>
        </p:txBody>
      </p:sp>
      <p:sp>
        <p:nvSpPr>
          <p:cNvPr id="9" name="Rectangle 8">
            <a:extLst>
              <a:ext uri="{FF2B5EF4-FFF2-40B4-BE49-F238E27FC236}">
                <a16:creationId xmlns:a16="http://schemas.microsoft.com/office/drawing/2014/main" id="{7DF77092-47C3-44D4-8906-A98CF093EAAF}"/>
              </a:ext>
            </a:extLst>
          </p:cNvPr>
          <p:cNvSpPr/>
          <p:nvPr/>
        </p:nvSpPr>
        <p:spPr>
          <a:xfrm>
            <a:off x="545095" y="1273414"/>
            <a:ext cx="3089060"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prstClr val="white"/>
                </a:solidFill>
                <a:effectLst/>
                <a:uLnTx/>
                <a:uFillTx/>
                <a:latin typeface="Calibri"/>
                <a:ea typeface="Calibri"/>
                <a:cs typeface="Calibri"/>
                <a:sym typeface="Calibri"/>
              </a:rPr>
              <a:t>In all categories </a:t>
            </a:r>
            <a:br>
              <a:rPr kumimoji="0" lang="en-GB" sz="2800" b="1" i="0" u="none" strike="noStrike" kern="0" cap="none" spc="0" normalizeH="0" baseline="0" noProof="0" dirty="0">
                <a:ln>
                  <a:noFill/>
                </a:ln>
                <a:solidFill>
                  <a:prstClr val="white"/>
                </a:solidFill>
                <a:effectLst/>
                <a:uLnTx/>
                <a:uFillTx/>
                <a:latin typeface="Calibri"/>
                <a:ea typeface="Calibri"/>
                <a:cs typeface="Calibri"/>
                <a:sym typeface="Calibri"/>
              </a:rPr>
            </a:br>
            <a:r>
              <a:rPr kumimoji="0" lang="en-GB" sz="2800" b="1" i="0" u="none" strike="noStrike" kern="0" cap="none" spc="0" normalizeH="0" baseline="0" noProof="0" dirty="0">
                <a:ln>
                  <a:noFill/>
                </a:ln>
                <a:solidFill>
                  <a:prstClr val="white"/>
                </a:solidFill>
                <a:effectLst/>
                <a:uLnTx/>
                <a:uFillTx/>
                <a:latin typeface="Calibri"/>
                <a:ea typeface="Calibri"/>
                <a:cs typeface="Calibri"/>
                <a:sym typeface="Calibri"/>
              </a:rPr>
              <a:t>men report more experiences of violence in sport than women.</a:t>
            </a:r>
            <a:endParaRPr kumimoji="0" lang="en-GB" sz="2800" b="1" i="0" u="none" strike="noStrike" kern="0" cap="none" spc="0" normalizeH="0" baseline="0" noProof="0" dirty="0">
              <a:ln>
                <a:noFill/>
              </a:ln>
              <a:solidFill>
                <a:prstClr val="white"/>
              </a:solidFill>
              <a:effectLst/>
              <a:uLnTx/>
              <a:uFillTx/>
              <a:latin typeface="Arial"/>
              <a:cs typeface="Arial"/>
              <a:sym typeface="Arial"/>
            </a:endParaRPr>
          </a:p>
        </p:txBody>
      </p:sp>
      <p:pic>
        <p:nvPicPr>
          <p:cNvPr id="4" name="Grafik 3">
            <a:extLst>
              <a:ext uri="{FF2B5EF4-FFF2-40B4-BE49-F238E27FC236}">
                <a16:creationId xmlns:a16="http://schemas.microsoft.com/office/drawing/2014/main" id="{F28074DB-452A-4C6D-861B-4B365E08E9F3}"/>
              </a:ext>
            </a:extLst>
          </p:cNvPr>
          <p:cNvPicPr>
            <a:picLocks noChangeAspect="1"/>
          </p:cNvPicPr>
          <p:nvPr/>
        </p:nvPicPr>
        <p:blipFill rotWithShape="1">
          <a:blip r:embed="rId6"/>
          <a:srcRect r="3608"/>
          <a:stretch/>
        </p:blipFill>
        <p:spPr>
          <a:xfrm>
            <a:off x="3721576" y="843698"/>
            <a:ext cx="8306677" cy="4499196"/>
          </a:xfrm>
          <a:prstGeom prst="rect">
            <a:avLst/>
          </a:prstGeom>
        </p:spPr>
      </p:pic>
    </p:spTree>
    <p:extLst>
      <p:ext uri="{BB962C8B-B14F-4D97-AF65-F5344CB8AC3E}">
        <p14:creationId xmlns:p14="http://schemas.microsoft.com/office/powerpoint/2010/main" val="1325590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BFB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72C82-A418-4990-B80B-88107BEF2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7778" y="1"/>
            <a:ext cx="2314221" cy="738242"/>
          </a:xfrm>
          <a:prstGeom prst="rect">
            <a:avLst/>
          </a:prstGeom>
        </p:spPr>
      </p:pic>
      <p:pic>
        <p:nvPicPr>
          <p:cNvPr id="6" name="Picture 5">
            <a:extLst>
              <a:ext uri="{FF2B5EF4-FFF2-40B4-BE49-F238E27FC236}">
                <a16:creationId xmlns:a16="http://schemas.microsoft.com/office/drawing/2014/main" id="{0EAAD350-4AF8-4F22-B679-85A9568C68B4}"/>
              </a:ext>
            </a:extLst>
          </p:cNvPr>
          <p:cNvPicPr>
            <a:picLocks noChangeAspect="1"/>
          </p:cNvPicPr>
          <p:nvPr/>
        </p:nvPicPr>
        <p:blipFill>
          <a:blip r:embed="rId4"/>
          <a:stretch>
            <a:fillRect/>
          </a:stretch>
        </p:blipFill>
        <p:spPr>
          <a:xfrm>
            <a:off x="0" y="4992031"/>
            <a:ext cx="4470400" cy="1865969"/>
          </a:xfrm>
          <a:prstGeom prst="rect">
            <a:avLst/>
          </a:prstGeom>
        </p:spPr>
      </p:pic>
      <p:pic>
        <p:nvPicPr>
          <p:cNvPr id="7" name="Picture 6">
            <a:extLst>
              <a:ext uri="{FF2B5EF4-FFF2-40B4-BE49-F238E27FC236}">
                <a16:creationId xmlns:a16="http://schemas.microsoft.com/office/drawing/2014/main" id="{4A28B04A-BAF1-46A0-B077-269B81F2C889}"/>
              </a:ext>
            </a:extLst>
          </p:cNvPr>
          <p:cNvPicPr>
            <a:picLocks noChangeAspect="1"/>
          </p:cNvPicPr>
          <p:nvPr/>
        </p:nvPicPr>
        <p:blipFill>
          <a:blip r:embed="rId5"/>
          <a:stretch>
            <a:fillRect/>
          </a:stretch>
        </p:blipFill>
        <p:spPr>
          <a:xfrm>
            <a:off x="435383" y="301025"/>
            <a:ext cx="4859107" cy="4859107"/>
          </a:xfrm>
          <a:prstGeom prst="rect">
            <a:avLst/>
          </a:prstGeom>
        </p:spPr>
      </p:pic>
      <p:graphicFrame>
        <p:nvGraphicFramePr>
          <p:cNvPr id="8" name="Chart 1">
            <a:extLst>
              <a:ext uri="{FF2B5EF4-FFF2-40B4-BE49-F238E27FC236}">
                <a16:creationId xmlns:a16="http://schemas.microsoft.com/office/drawing/2014/main" id="{815C73A9-A6A5-4ED8-AF64-8CA2EF3BDDD3}"/>
              </a:ext>
            </a:extLst>
          </p:cNvPr>
          <p:cNvGraphicFramePr>
            <a:graphicFrameLocks/>
          </p:cNvGraphicFramePr>
          <p:nvPr/>
        </p:nvGraphicFramePr>
        <p:xfrm>
          <a:off x="5294490" y="1402894"/>
          <a:ext cx="6657998" cy="3729585"/>
        </p:xfrm>
        <a:graphic>
          <a:graphicData uri="http://schemas.openxmlformats.org/drawingml/2006/chart">
            <c:chart xmlns:c="http://schemas.openxmlformats.org/drawingml/2006/chart" xmlns:r="http://schemas.openxmlformats.org/officeDocument/2006/relationships" r:id="rId6"/>
          </a:graphicData>
        </a:graphic>
      </p:graphicFrame>
      <p:sp>
        <p:nvSpPr>
          <p:cNvPr id="2" name="Rectangle 1">
            <a:extLst>
              <a:ext uri="{FF2B5EF4-FFF2-40B4-BE49-F238E27FC236}">
                <a16:creationId xmlns:a16="http://schemas.microsoft.com/office/drawing/2014/main" id="{ABB2332E-56DE-4768-8E17-BCECD39016B5}"/>
              </a:ext>
            </a:extLst>
          </p:cNvPr>
          <p:cNvSpPr/>
          <p:nvPr/>
        </p:nvSpPr>
        <p:spPr>
          <a:xfrm>
            <a:off x="5783448" y="5273910"/>
            <a:ext cx="5680081" cy="954107"/>
          </a:xfrm>
          <a:prstGeom prst="rect">
            <a:avLst/>
          </a:prstGeom>
        </p:spPr>
        <p:txBody>
          <a:bodyPr wrap="none">
            <a:spAutoFit/>
          </a:bodyPr>
          <a:lstStyle/>
          <a:p>
            <a:pPr marL="180000" lvl="0">
              <a:buClr>
                <a:prstClr val="black"/>
              </a:buClr>
              <a:buSzPts val="4400"/>
              <a:defRPr/>
            </a:pPr>
            <a:r>
              <a:rPr kumimoji="0" lang="en-US" sz="2800" b="1" i="0" u="none" strike="noStrike" kern="0" cap="none" spc="0" normalizeH="0" baseline="0" noProof="0" dirty="0">
                <a:ln>
                  <a:noFill/>
                </a:ln>
                <a:solidFill>
                  <a:prstClr val="white"/>
                </a:solidFill>
                <a:effectLst/>
                <a:uLnTx/>
                <a:uFillTx/>
                <a:latin typeface="Arial"/>
                <a:cs typeface="Arial"/>
                <a:sym typeface="Arial"/>
              </a:rPr>
              <a:t>Prevalence of IVAC: sport level</a:t>
            </a:r>
            <a:br>
              <a:rPr kumimoji="0" lang="en-US" sz="2800" b="1" i="0" u="none" strike="noStrike" kern="0" cap="none" spc="0" normalizeH="0" baseline="0" noProof="0" dirty="0">
                <a:ln>
                  <a:noFill/>
                </a:ln>
                <a:solidFill>
                  <a:prstClr val="white"/>
                </a:solidFill>
                <a:effectLst/>
                <a:uLnTx/>
                <a:uFillTx/>
                <a:latin typeface="Arial"/>
                <a:cs typeface="Arial"/>
                <a:sym typeface="Arial"/>
              </a:rPr>
            </a:br>
            <a:r>
              <a:rPr lang="en-GB" sz="2800" dirty="0">
                <a:solidFill>
                  <a:prstClr val="white"/>
                </a:solidFill>
                <a:latin typeface="Arial" panose="020B0604020202020204" pitchFamily="34" charset="0"/>
                <a:cs typeface="Arial" panose="020B0604020202020204" pitchFamily="34" charset="0"/>
              </a:rPr>
              <a:t>(n=10,302; in %)</a:t>
            </a:r>
            <a:endParaRPr kumimoji="0" lang="en-US" sz="2800" b="1" i="0" u="none" strike="noStrike" kern="0" cap="none" spc="0" normalizeH="0" baseline="0" noProof="0" dirty="0">
              <a:ln>
                <a:noFill/>
              </a:ln>
              <a:solidFill>
                <a:prstClr val="white"/>
              </a:solidFill>
              <a:effectLst/>
              <a:uLnTx/>
              <a:uFillTx/>
              <a:latin typeface="Arial"/>
              <a:cs typeface="Arial"/>
              <a:sym typeface="Arial"/>
            </a:endParaRPr>
          </a:p>
        </p:txBody>
      </p:sp>
      <p:sp>
        <p:nvSpPr>
          <p:cNvPr id="5" name="Rechteck 4">
            <a:extLst>
              <a:ext uri="{FF2B5EF4-FFF2-40B4-BE49-F238E27FC236}">
                <a16:creationId xmlns:a16="http://schemas.microsoft.com/office/drawing/2014/main" id="{0A220604-ECEB-4BE7-BED9-42F672EB6688}"/>
              </a:ext>
            </a:extLst>
          </p:cNvPr>
          <p:cNvSpPr/>
          <p:nvPr/>
        </p:nvSpPr>
        <p:spPr>
          <a:xfrm>
            <a:off x="901147" y="1548763"/>
            <a:ext cx="3939209" cy="2308324"/>
          </a:xfrm>
          <a:prstGeom prst="rect">
            <a:avLst/>
          </a:prstGeom>
        </p:spPr>
        <p:txBody>
          <a:bodyPr wrap="square">
            <a:spAutoFit/>
          </a:bodyPr>
          <a:lstStyle/>
          <a:p>
            <a:r>
              <a:rPr lang="en-US" sz="2400" b="1" dirty="0">
                <a:solidFill>
                  <a:schemeClr val="bg1"/>
                </a:solidFill>
              </a:rPr>
              <a:t>The prevalence is lowest for respondents in recreational sport and highest for those who competed in international sport. </a:t>
            </a:r>
          </a:p>
        </p:txBody>
      </p:sp>
    </p:spTree>
    <p:extLst>
      <p:ext uri="{BB962C8B-B14F-4D97-AF65-F5344CB8AC3E}">
        <p14:creationId xmlns:p14="http://schemas.microsoft.com/office/powerpoint/2010/main" val="369640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Shape 227"/>
        <p:cNvGrpSpPr/>
        <p:nvPr/>
      </p:nvGrpSpPr>
      <p:grpSpPr>
        <a:xfrm>
          <a:off x="0" y="0"/>
          <a:ext cx="0" cy="0"/>
          <a:chOff x="0" y="0"/>
          <a:chExt cx="0" cy="0"/>
        </a:xfrm>
      </p:grpSpPr>
      <p:sp>
        <p:nvSpPr>
          <p:cNvPr id="228" name="Google Shape;228;p19"/>
          <p:cNvSpPr txBox="1">
            <a:spLocks noGrp="1"/>
          </p:cNvSpPr>
          <p:nvPr>
            <p:ph type="title" idx="4294967295"/>
          </p:nvPr>
        </p:nvSpPr>
        <p:spPr>
          <a:xfrm>
            <a:off x="334056" y="1182848"/>
            <a:ext cx="155412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Font typeface="Arial"/>
              <a:buNone/>
            </a:pPr>
            <a:r>
              <a:rPr lang="en-GB" sz="2800" dirty="0">
                <a:solidFill>
                  <a:schemeClr val="bg1"/>
                </a:solidFill>
              </a:rPr>
              <a:t>Overlap</a:t>
            </a:r>
            <a:endParaRPr sz="2800" dirty="0">
              <a:solidFill>
                <a:schemeClr val="bg1"/>
              </a:solidFill>
            </a:endParaRPr>
          </a:p>
        </p:txBody>
      </p:sp>
      <p:pic>
        <p:nvPicPr>
          <p:cNvPr id="229" name="Google Shape;229;p19"/>
          <p:cNvPicPr preferRelativeResize="0"/>
          <p:nvPr/>
        </p:nvPicPr>
        <p:blipFill>
          <a:blip r:embed="rId3">
            <a:alphaModFix/>
          </a:blip>
          <a:stretch>
            <a:fillRect/>
          </a:stretch>
        </p:blipFill>
        <p:spPr>
          <a:xfrm>
            <a:off x="2078182" y="0"/>
            <a:ext cx="10113818" cy="6858001"/>
          </a:xfrm>
          <a:prstGeom prst="rect">
            <a:avLst/>
          </a:prstGeom>
          <a:noFill/>
          <a:ln>
            <a:noFill/>
          </a:ln>
        </p:spPr>
      </p:pic>
      <p:pic>
        <p:nvPicPr>
          <p:cNvPr id="4" name="Picture 3">
            <a:extLst>
              <a:ext uri="{FF2B5EF4-FFF2-40B4-BE49-F238E27FC236}">
                <a16:creationId xmlns:a16="http://schemas.microsoft.com/office/drawing/2014/main" id="{7FECB7D2-86E1-418F-A65C-3DE447B0EB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92EB3F12-7E0C-4FA7-94CE-8E73C4953642}"/>
              </a:ext>
            </a:extLst>
          </p:cNvPr>
          <p:cNvGraphicFramePr>
            <a:graphicFrameLocks noGrp="1"/>
          </p:cNvGraphicFramePr>
          <p:nvPr>
            <p:extLst>
              <p:ext uri="{D42A27DB-BD31-4B8C-83A1-F6EECF244321}">
                <p14:modId xmlns:p14="http://schemas.microsoft.com/office/powerpoint/2010/main" val="3467875884"/>
              </p:ext>
            </p:extLst>
          </p:nvPr>
        </p:nvGraphicFramePr>
        <p:xfrm>
          <a:off x="471638" y="1665171"/>
          <a:ext cx="8556860" cy="4740088"/>
        </p:xfrm>
        <a:graphic>
          <a:graphicData uri="http://schemas.openxmlformats.org/drawingml/2006/table">
            <a:tbl>
              <a:tblPr firstRow="1" firstCol="1" bandRow="1">
                <a:tableStyleId>{BD801972-5619-40E2-BF31-B0A0EC07F07C}</a:tableStyleId>
              </a:tblPr>
              <a:tblGrid>
                <a:gridCol w="2409582">
                  <a:extLst>
                    <a:ext uri="{9D8B030D-6E8A-4147-A177-3AD203B41FA5}">
                      <a16:colId xmlns:a16="http://schemas.microsoft.com/office/drawing/2014/main" val="166152802"/>
                    </a:ext>
                  </a:extLst>
                </a:gridCol>
                <a:gridCol w="6147278">
                  <a:extLst>
                    <a:ext uri="{9D8B030D-6E8A-4147-A177-3AD203B41FA5}">
                      <a16:colId xmlns:a16="http://schemas.microsoft.com/office/drawing/2014/main" val="1710956086"/>
                    </a:ext>
                  </a:extLst>
                </a:gridCol>
              </a:tblGrid>
              <a:tr h="427582">
                <a:tc>
                  <a:txBody>
                    <a:bodyPr/>
                    <a:lstStyle/>
                    <a:p>
                      <a:pPr>
                        <a:spcBef>
                          <a:spcPts val="600"/>
                        </a:spcBef>
                        <a:spcAft>
                          <a:spcPts val="600"/>
                        </a:spcAft>
                      </a:pPr>
                      <a:r>
                        <a:rPr lang="en-GB" sz="1800" dirty="0">
                          <a:effectLst/>
                          <a:latin typeface="Arial" panose="020B0604020202020204" pitchFamily="34" charset="0"/>
                          <a:cs typeface="Arial" panose="020B0604020202020204" pitchFamily="34" charset="0"/>
                        </a:rPr>
                        <a:t>Category</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tc>
                <a:tc>
                  <a:txBody>
                    <a:bodyPr/>
                    <a:lstStyle/>
                    <a:p>
                      <a:pPr>
                        <a:spcBef>
                          <a:spcPts val="600"/>
                        </a:spcBef>
                        <a:spcAft>
                          <a:spcPts val="600"/>
                        </a:spcAft>
                      </a:pPr>
                      <a:r>
                        <a:rPr lang="en-GB" sz="1800" dirty="0">
                          <a:effectLst/>
                          <a:latin typeface="Arial" panose="020B0604020202020204" pitchFamily="34" charset="0"/>
                          <a:cs typeface="Arial" panose="020B0604020202020204" pitchFamily="34" charset="0"/>
                        </a:rPr>
                        <a:t>Range / county</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tc>
                <a:extLst>
                  <a:ext uri="{0D108BD9-81ED-4DB2-BD59-A6C34878D82A}">
                    <a16:rowId xmlns:a16="http://schemas.microsoft.com/office/drawing/2014/main" val="3574269672"/>
                  </a:ext>
                </a:extLst>
              </a:tr>
              <a:tr h="666962">
                <a:tc>
                  <a:txBody>
                    <a:bodyPr/>
                    <a:lstStyle/>
                    <a:p>
                      <a:pPr>
                        <a:spcBef>
                          <a:spcPts val="600"/>
                        </a:spcBef>
                        <a:spcAft>
                          <a:spcPts val="600"/>
                        </a:spcAft>
                      </a:pPr>
                      <a:r>
                        <a:rPr lang="fr-FR" sz="1800" dirty="0" err="1">
                          <a:effectLst/>
                          <a:latin typeface="Arial" panose="020B0604020202020204" pitchFamily="34" charset="0"/>
                          <a:cs typeface="Arial" panose="020B0604020202020204" pitchFamily="34" charset="0"/>
                        </a:rPr>
                        <a:t>Psychological</a:t>
                      </a:r>
                      <a:r>
                        <a:rPr lang="fr-FR" sz="1800" dirty="0">
                          <a:effectLst/>
                          <a:latin typeface="Arial" panose="020B0604020202020204" pitchFamily="34" charset="0"/>
                          <a:cs typeface="Arial" panose="020B0604020202020204" pitchFamily="34" charset="0"/>
                        </a:rPr>
                        <a:t> violence</a:t>
                      </a:r>
                      <a:endParaRPr lang="de-DE" sz="1800" dirty="0">
                        <a:effectLst/>
                        <a:latin typeface="Arial" panose="020B0604020202020204" pitchFamily="34" charset="0"/>
                        <a:cs typeface="Arial" panose="020B0604020202020204" pitchFamily="34" charset="0"/>
                      </a:endParaRPr>
                    </a:p>
                  </a:txBody>
                  <a:tcPr marL="68198" marR="68198" marT="0" marB="0" anchor="ctr"/>
                </a:tc>
                <a:tc>
                  <a:txBody>
                    <a:bodyPr/>
                    <a:lstStyle/>
                    <a:p>
                      <a:pPr>
                        <a:spcBef>
                          <a:spcPts val="600"/>
                        </a:spcBef>
                        <a:spcAft>
                          <a:spcPts val="600"/>
                        </a:spcAft>
                      </a:pPr>
                      <a:r>
                        <a:rPr lang="en-GB" sz="1800" dirty="0">
                          <a:effectLst/>
                          <a:latin typeface="Arial" panose="020B0604020202020204" pitchFamily="34" charset="0"/>
                          <a:cs typeface="Arial" panose="020B0604020202020204" pitchFamily="34" charset="0"/>
                        </a:rPr>
                        <a:t>59% in Belgium (Flanders) up to 71% in Germany</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extLst>
                  <a:ext uri="{0D108BD9-81ED-4DB2-BD59-A6C34878D82A}">
                    <a16:rowId xmlns:a16="http://schemas.microsoft.com/office/drawing/2014/main" val="86880802"/>
                  </a:ext>
                </a:extLst>
              </a:tr>
              <a:tr h="740469">
                <a:tc>
                  <a:txBody>
                    <a:bodyPr/>
                    <a:lstStyle/>
                    <a:p>
                      <a:pPr>
                        <a:spcBef>
                          <a:spcPts val="600"/>
                        </a:spcBef>
                        <a:spcAft>
                          <a:spcPts val="600"/>
                        </a:spcAft>
                      </a:pPr>
                      <a:r>
                        <a:rPr lang="fr-FR" sz="1800" dirty="0" err="1">
                          <a:effectLst/>
                          <a:latin typeface="Arial" panose="020B0604020202020204" pitchFamily="34" charset="0"/>
                          <a:cs typeface="Arial" panose="020B0604020202020204" pitchFamily="34" charset="0"/>
                        </a:rPr>
                        <a:t>Neglect</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GB" sz="1800" dirty="0">
                          <a:effectLst/>
                          <a:latin typeface="Arial" panose="020B0604020202020204" pitchFamily="34" charset="0"/>
                          <a:cs typeface="Arial" panose="020B0604020202020204" pitchFamily="34" charset="0"/>
                        </a:rPr>
                        <a:t>32% in Austria up to 42% in Germany </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extLst>
                  <a:ext uri="{0D108BD9-81ED-4DB2-BD59-A6C34878D82A}">
                    <a16:rowId xmlns:a16="http://schemas.microsoft.com/office/drawing/2014/main" val="1995855595"/>
                  </a:ext>
                </a:extLst>
              </a:tr>
              <a:tr h="996978">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fr-FR" sz="1800" dirty="0">
                          <a:solidFill>
                            <a:schemeClr val="bg1"/>
                          </a:solidFill>
                          <a:effectLst/>
                          <a:latin typeface="Arial" panose="020B0604020202020204" pitchFamily="34" charset="0"/>
                          <a:ea typeface="Calibri" panose="020F0502020204030204" pitchFamily="34" charset="0"/>
                          <a:cs typeface="Arial" panose="020B0604020202020204" pitchFamily="34" charset="0"/>
                        </a:rPr>
                        <a:t>Physical violence</a:t>
                      </a:r>
                      <a:endParaRPr lang="de-DE"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GB" sz="1800" dirty="0">
                          <a:effectLst/>
                          <a:latin typeface="Arial" panose="020B0604020202020204" pitchFamily="34" charset="0"/>
                          <a:cs typeface="Arial" panose="020B0604020202020204" pitchFamily="34" charset="0"/>
                        </a:rPr>
                        <a:t>32% in Austria up to 52% in Belgium (Brussel-Wallonia)</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extLst>
                  <a:ext uri="{0D108BD9-81ED-4DB2-BD59-A6C34878D82A}">
                    <a16:rowId xmlns:a16="http://schemas.microsoft.com/office/drawing/2014/main" val="3041046962"/>
                  </a:ext>
                </a:extLst>
              </a:tr>
              <a:tr h="873520">
                <a:tc>
                  <a:txBody>
                    <a:bodyPr/>
                    <a:lstStyle/>
                    <a:p>
                      <a:pPr>
                        <a:spcBef>
                          <a:spcPts val="600"/>
                        </a:spcBef>
                        <a:spcAft>
                          <a:spcPts val="600"/>
                        </a:spcAft>
                      </a:pPr>
                      <a:r>
                        <a:rPr lang="de-DE" sz="1800" dirty="0">
                          <a:effectLst/>
                          <a:latin typeface="Arial" panose="020B0604020202020204" pitchFamily="34" charset="0"/>
                          <a:cs typeface="Arial" panose="020B0604020202020204" pitchFamily="34" charset="0"/>
                        </a:rPr>
                        <a:t>Non-</a:t>
                      </a:r>
                      <a:r>
                        <a:rPr lang="de-DE" sz="1800" dirty="0" err="1">
                          <a:effectLst/>
                          <a:latin typeface="Arial" panose="020B0604020202020204" pitchFamily="34" charset="0"/>
                          <a:cs typeface="Arial" panose="020B0604020202020204" pitchFamily="34" charset="0"/>
                        </a:rPr>
                        <a:t>contact</a:t>
                      </a:r>
                      <a:br>
                        <a:rPr lang="de-DE" sz="1800" dirty="0">
                          <a:effectLst/>
                          <a:latin typeface="Arial" panose="020B0604020202020204" pitchFamily="34" charset="0"/>
                          <a:cs typeface="Arial" panose="020B0604020202020204" pitchFamily="34" charset="0"/>
                        </a:rPr>
                      </a:br>
                      <a:r>
                        <a:rPr lang="de-DE" sz="1800" dirty="0">
                          <a:effectLst/>
                          <a:latin typeface="Arial" panose="020B0604020202020204" pitchFamily="34" charset="0"/>
                          <a:cs typeface="Arial" panose="020B0604020202020204" pitchFamily="34" charset="0"/>
                        </a:rPr>
                        <a:t>Sexual </a:t>
                      </a:r>
                      <a:r>
                        <a:rPr lang="de-DE" sz="1800" dirty="0" err="1">
                          <a:effectLst/>
                          <a:latin typeface="Arial" panose="020B0604020202020204" pitchFamily="34" charset="0"/>
                          <a:cs typeface="Arial" panose="020B0604020202020204" pitchFamily="34" charset="0"/>
                        </a:rPr>
                        <a:t>violence</a:t>
                      </a:r>
                      <a:br>
                        <a:rPr lang="de-DE" sz="1800" dirty="0">
                          <a:effectLst/>
                          <a:latin typeface="Arial" panose="020B0604020202020204" pitchFamily="34" charset="0"/>
                          <a:cs typeface="Arial" panose="020B0604020202020204" pitchFamily="34" charset="0"/>
                        </a:rPr>
                      </a:b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tc>
                  <a:txBody>
                    <a:bodyPr/>
                    <a:lstStyle/>
                    <a:p>
                      <a:pPr>
                        <a:spcBef>
                          <a:spcPts val="600"/>
                        </a:spcBef>
                        <a:spcAft>
                          <a:spcPts val="600"/>
                        </a:spcAft>
                      </a:pPr>
                      <a:r>
                        <a:rPr lang="en-GB" sz="1800" dirty="0">
                          <a:effectLst/>
                          <a:latin typeface="Arial" panose="020B0604020202020204" pitchFamily="34" charset="0"/>
                          <a:cs typeface="Arial" panose="020B0604020202020204" pitchFamily="34" charset="0"/>
                        </a:rPr>
                        <a:t>30% in UK up to 41% in Belgium (Brussel-Wallonia)</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extLst>
                  <a:ext uri="{0D108BD9-81ED-4DB2-BD59-A6C34878D82A}">
                    <a16:rowId xmlns:a16="http://schemas.microsoft.com/office/drawing/2014/main" val="600118311"/>
                  </a:ext>
                </a:extLst>
              </a:tr>
              <a:tr h="1034577">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GB" sz="1800" dirty="0">
                          <a:effectLst/>
                          <a:latin typeface="Arial" panose="020B0604020202020204" pitchFamily="34" charset="0"/>
                          <a:cs typeface="Arial" panose="020B0604020202020204" pitchFamily="34" charset="0"/>
                        </a:rPr>
                        <a:t>Contact </a:t>
                      </a:r>
                      <a:br>
                        <a:rPr lang="en-GB" sz="1800" dirty="0">
                          <a:effectLst/>
                          <a:latin typeface="Arial" panose="020B0604020202020204" pitchFamily="34" charset="0"/>
                          <a:cs typeface="Arial" panose="020B0604020202020204" pitchFamily="34" charset="0"/>
                        </a:rPr>
                      </a:br>
                      <a:r>
                        <a:rPr lang="en-GB" sz="1800" dirty="0">
                          <a:effectLst/>
                          <a:latin typeface="Arial" panose="020B0604020202020204" pitchFamily="34" charset="0"/>
                          <a:cs typeface="Arial" panose="020B0604020202020204" pitchFamily="34" charset="0"/>
                        </a:rPr>
                        <a:t>sexual violence</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tc>
                  <a:txBody>
                    <a:bodyPr/>
                    <a:lstStyle/>
                    <a:p>
                      <a:pPr>
                        <a:spcBef>
                          <a:spcPts val="600"/>
                        </a:spcBef>
                        <a:spcAft>
                          <a:spcPts val="600"/>
                        </a:spcAft>
                      </a:pPr>
                      <a:r>
                        <a:rPr lang="en-GB" sz="1800" dirty="0">
                          <a:effectLst/>
                          <a:latin typeface="Arial" panose="020B0604020202020204" pitchFamily="34" charset="0"/>
                          <a:cs typeface="Arial" panose="020B0604020202020204" pitchFamily="34" charset="0"/>
                        </a:rPr>
                        <a:t>16% in Austria up to 26% in Germany</a:t>
                      </a:r>
                      <a:endParaRPr lang="de-DE"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txBody>
                  <a:tcPr marL="68198" marR="68198" marT="0" marB="0" anchor="ctr"/>
                </a:tc>
                <a:extLst>
                  <a:ext uri="{0D108BD9-81ED-4DB2-BD59-A6C34878D82A}">
                    <a16:rowId xmlns:a16="http://schemas.microsoft.com/office/drawing/2014/main" val="4093861038"/>
                  </a:ext>
                </a:extLst>
              </a:tr>
            </a:tbl>
          </a:graphicData>
        </a:graphic>
      </p:graphicFrame>
      <p:sp>
        <p:nvSpPr>
          <p:cNvPr id="4" name="Google Shape;228;p19">
            <a:extLst>
              <a:ext uri="{FF2B5EF4-FFF2-40B4-BE49-F238E27FC236}">
                <a16:creationId xmlns:a16="http://schemas.microsoft.com/office/drawing/2014/main" id="{A1719E68-D196-45D0-8E65-3965EA89DA76}"/>
              </a:ext>
            </a:extLst>
          </p:cNvPr>
          <p:cNvSpPr txBox="1">
            <a:spLocks/>
          </p:cNvSpPr>
          <p:nvPr/>
        </p:nvSpPr>
        <p:spPr>
          <a:xfrm>
            <a:off x="357807" y="152399"/>
            <a:ext cx="10515600" cy="1325563"/>
          </a:xfrm>
          <a:prstGeom prst="rect">
            <a:avLst/>
          </a:prstGeom>
          <a:noFill/>
          <a:ln>
            <a:noFill/>
          </a:ln>
        </p:spPr>
        <p:txBody>
          <a:bodyPr spcFirstLastPara="1" wrap="square" lIns="91425" tIns="45700" rIns="91425" bIns="45700" anchor="ctr" anchorCtr="0">
            <a:normAutofit/>
          </a:bodyPr>
          <a:lstStyle>
            <a:lvl1pPr algn="l" defTabSz="914400" rtl="0" eaLnBrk="1" latinLnBrk="0" hangingPunct="1">
              <a:lnSpc>
                <a:spcPct val="90000"/>
              </a:lnSpc>
              <a:spcBef>
                <a:spcPct val="0"/>
              </a:spcBef>
              <a:buNone/>
              <a:defRPr sz="2400" b="1" i="0" kern="1200">
                <a:solidFill>
                  <a:schemeClr val="tx1">
                    <a:lumMod val="85000"/>
                    <a:lumOff val="15000"/>
                  </a:schemeClr>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ts val="0"/>
              </a:spcBef>
              <a:spcAft>
                <a:spcPts val="0"/>
              </a:spcAft>
              <a:buClrTx/>
              <a:buSzPts val="1800"/>
              <a:buFont typeface="Arial"/>
              <a:buNone/>
              <a:tabLst/>
              <a:defRPr/>
            </a:pPr>
            <a:r>
              <a:rPr kumimoji="0" lang="en-GB" sz="3200" b="1" i="0" u="none" strike="noStrike" kern="1200" cap="none" spc="0" normalizeH="0" baseline="0" noProof="0" dirty="0">
                <a:ln>
                  <a:noFill/>
                </a:ln>
                <a:solidFill>
                  <a:srgbClr val="4472C4"/>
                </a:solidFill>
                <a:effectLst/>
                <a:uLnTx/>
                <a:uFillTx/>
                <a:latin typeface="Arial" panose="020B0604020202020204" pitchFamily="34" charset="0"/>
                <a:ea typeface="+mj-ea"/>
                <a:cs typeface="Arial" panose="020B0604020202020204" pitchFamily="34" charset="0"/>
                <a:sym typeface="Arial"/>
              </a:rPr>
              <a:t>Country comparison: </a:t>
            </a:r>
            <a:br>
              <a:rPr kumimoji="0" lang="en-GB" sz="3200" b="1" i="0" u="none" strike="noStrike" kern="1200" cap="none" spc="0" normalizeH="0" baseline="0" noProof="0" dirty="0">
                <a:ln>
                  <a:noFill/>
                </a:ln>
                <a:solidFill>
                  <a:srgbClr val="4472C4"/>
                </a:solidFill>
                <a:effectLst/>
                <a:uLnTx/>
                <a:uFillTx/>
                <a:latin typeface="Arial" panose="020B0604020202020204" pitchFamily="34" charset="0"/>
                <a:ea typeface="+mj-ea"/>
                <a:cs typeface="Arial" panose="020B0604020202020204" pitchFamily="34" charset="0"/>
                <a:sym typeface="Arial"/>
              </a:rPr>
            </a:br>
            <a:r>
              <a:rPr kumimoji="0" lang="en-GB" sz="3200" b="1" i="0" u="none" strike="noStrike" kern="1200" cap="none" spc="0" normalizeH="0" baseline="0" noProof="0" dirty="0">
                <a:ln>
                  <a:noFill/>
                </a:ln>
                <a:solidFill>
                  <a:srgbClr val="4472C4"/>
                </a:solidFill>
                <a:effectLst/>
                <a:uLnTx/>
                <a:uFillTx/>
                <a:latin typeface="Arial" panose="020B0604020202020204" pitchFamily="34" charset="0"/>
                <a:ea typeface="+mj-ea"/>
                <a:cs typeface="Arial" panose="020B0604020202020204" pitchFamily="34" charset="0"/>
                <a:sym typeface="Arial"/>
              </a:rPr>
              <a:t>Range of prevalence rates in sport</a:t>
            </a:r>
          </a:p>
        </p:txBody>
      </p:sp>
    </p:spTree>
    <p:extLst>
      <p:ext uri="{BB962C8B-B14F-4D97-AF65-F5344CB8AC3E}">
        <p14:creationId xmlns:p14="http://schemas.microsoft.com/office/powerpoint/2010/main" val="2079095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5" name="Picture 4">
            <a:extLst>
              <a:ext uri="{FF2B5EF4-FFF2-40B4-BE49-F238E27FC236}">
                <a16:creationId xmlns:a16="http://schemas.microsoft.com/office/drawing/2014/main" id="{3EE5BF4C-9B5B-41BD-96CC-1077107B7ABD}"/>
              </a:ext>
            </a:extLst>
          </p:cNvPr>
          <p:cNvPicPr>
            <a:picLocks noChangeAspect="1"/>
          </p:cNvPicPr>
          <p:nvPr/>
        </p:nvPicPr>
        <p:blipFill>
          <a:blip r:embed="rId3"/>
          <a:stretch>
            <a:fillRect/>
          </a:stretch>
        </p:blipFill>
        <p:spPr>
          <a:xfrm>
            <a:off x="866398" y="1236066"/>
            <a:ext cx="4520611" cy="4520611"/>
          </a:xfrm>
          <a:prstGeom prst="rect">
            <a:avLst/>
          </a:prstGeom>
        </p:spPr>
      </p:pic>
      <p:sp>
        <p:nvSpPr>
          <p:cNvPr id="4" name="TextBox 3">
            <a:extLst>
              <a:ext uri="{FF2B5EF4-FFF2-40B4-BE49-F238E27FC236}">
                <a16:creationId xmlns:a16="http://schemas.microsoft.com/office/drawing/2014/main" id="{67F847DE-9A54-4D6C-BA08-7F3955FCC8BF}"/>
              </a:ext>
            </a:extLst>
          </p:cNvPr>
          <p:cNvSpPr txBox="1"/>
          <p:nvPr/>
        </p:nvSpPr>
        <p:spPr>
          <a:xfrm>
            <a:off x="1326240" y="2526875"/>
            <a:ext cx="4144257"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000" b="1" i="0" u="none" strike="noStrike" kern="0" cap="none" spc="0" normalizeH="0" baseline="0" noProof="0" dirty="0">
                <a:ln>
                  <a:noFill/>
                </a:ln>
                <a:solidFill>
                  <a:prstClr val="white"/>
                </a:solidFill>
                <a:effectLst/>
                <a:uLnTx/>
                <a:uFillTx/>
                <a:latin typeface="Arial"/>
                <a:cs typeface="Arial"/>
                <a:sym typeface="Arial"/>
              </a:rPr>
              <a:t>Further characteristics of IVAC in sport</a:t>
            </a:r>
          </a:p>
        </p:txBody>
      </p:sp>
    </p:spTree>
    <p:extLst>
      <p:ext uri="{BB962C8B-B14F-4D97-AF65-F5344CB8AC3E}">
        <p14:creationId xmlns:p14="http://schemas.microsoft.com/office/powerpoint/2010/main" val="30686199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a:extLst>
              <a:ext uri="{FF2B5EF4-FFF2-40B4-BE49-F238E27FC236}">
                <a16:creationId xmlns:a16="http://schemas.microsoft.com/office/drawing/2014/main" id="{180BFDF7-9660-47CB-9AA5-B49A7C29FD21}"/>
              </a:ext>
            </a:extLst>
          </p:cNvPr>
          <p:cNvPicPr>
            <a:picLocks noChangeAspect="1"/>
          </p:cNvPicPr>
          <p:nvPr/>
        </p:nvPicPr>
        <p:blipFill>
          <a:blip r:embed="rId3"/>
          <a:stretch>
            <a:fillRect/>
          </a:stretch>
        </p:blipFill>
        <p:spPr>
          <a:xfrm>
            <a:off x="4088888" y="1190595"/>
            <a:ext cx="4177157" cy="4177157"/>
          </a:xfrm>
          <a:prstGeom prst="rect">
            <a:avLst/>
          </a:prstGeom>
        </p:spPr>
      </p:pic>
      <p:sp>
        <p:nvSpPr>
          <p:cNvPr id="2" name="Google Shape;253;p22">
            <a:extLst>
              <a:ext uri="{FF2B5EF4-FFF2-40B4-BE49-F238E27FC236}">
                <a16:creationId xmlns:a16="http://schemas.microsoft.com/office/drawing/2014/main" id="{FD7BA7FF-E13B-4F34-B319-5E8D98454AC9}"/>
              </a:ext>
            </a:extLst>
          </p:cNvPr>
          <p:cNvSpPr txBox="1">
            <a:spLocks/>
          </p:cNvSpPr>
          <p:nvPr/>
        </p:nvSpPr>
        <p:spPr>
          <a:xfrm>
            <a:off x="235382" y="161895"/>
            <a:ext cx="9516696"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buFont typeface="Calibri"/>
              <a:buNone/>
            </a:pPr>
            <a:r>
              <a:rPr lang="en-GB" sz="2800" dirty="0">
                <a:solidFill>
                  <a:schemeClr val="accent1"/>
                </a:solidFill>
                <a:latin typeface="Arial" panose="020B0604020202020204" pitchFamily="34" charset="0"/>
                <a:cs typeface="Arial" panose="020B0604020202020204" pitchFamily="34" charset="0"/>
              </a:rPr>
              <a:t>Most serious experience – Follow-up questions</a:t>
            </a:r>
          </a:p>
        </p:txBody>
      </p:sp>
      <p:sp>
        <p:nvSpPr>
          <p:cNvPr id="8" name="Tekstvak 7">
            <a:extLst>
              <a:ext uri="{FF2B5EF4-FFF2-40B4-BE49-F238E27FC236}">
                <a16:creationId xmlns:a16="http://schemas.microsoft.com/office/drawing/2014/main" id="{0681BA77-622B-4A2A-9F33-02EBB785D4CF}"/>
              </a:ext>
            </a:extLst>
          </p:cNvPr>
          <p:cNvSpPr txBox="1"/>
          <p:nvPr/>
        </p:nvSpPr>
        <p:spPr>
          <a:xfrm>
            <a:off x="4895274" y="2090172"/>
            <a:ext cx="2943777" cy="2677656"/>
          </a:xfrm>
          <a:prstGeom prst="rect">
            <a:avLst/>
          </a:prstGeom>
          <a:noFill/>
        </p:spPr>
        <p:txBody>
          <a:bodyPr wrap="square">
            <a:spAutoFit/>
          </a:bodyPr>
          <a:lstStyle/>
          <a:p>
            <a:pPr>
              <a:spcBef>
                <a:spcPts val="600"/>
              </a:spcBef>
              <a:spcAft>
                <a:spcPts val="600"/>
              </a:spcAft>
              <a:buClr>
                <a:schemeClr val="accent1"/>
              </a:buClr>
              <a:buSzPct val="140000"/>
            </a:pPr>
            <a:r>
              <a:rPr lang="en-GB" sz="2400" kern="1200" dirty="0">
                <a:solidFill>
                  <a:schemeClr val="bg1"/>
                </a:solidFill>
                <a:sym typeface="Wingdings" panose="05000000000000000000" pitchFamily="2" charset="2"/>
              </a:rPr>
              <a:t>Most serious experience = </a:t>
            </a:r>
            <a:br>
              <a:rPr lang="en-GB" sz="2400" kern="1200" dirty="0">
                <a:solidFill>
                  <a:schemeClr val="bg1"/>
                </a:solidFill>
                <a:sym typeface="Wingdings" panose="05000000000000000000" pitchFamily="2" charset="2"/>
              </a:rPr>
            </a:br>
            <a:r>
              <a:rPr lang="en-GB" sz="2400" i="1" kern="1200" dirty="0">
                <a:solidFill>
                  <a:schemeClr val="bg1"/>
                </a:solidFill>
                <a:sym typeface="Wingdings" panose="05000000000000000000" pitchFamily="2" charset="2"/>
              </a:rPr>
              <a:t>“</a:t>
            </a:r>
            <a:r>
              <a:rPr lang="en-GB" sz="2400" i="1" kern="1200" dirty="0">
                <a:solidFill>
                  <a:schemeClr val="bg1"/>
                </a:solidFill>
              </a:rPr>
              <a:t>the one experience that had the most impact on you, either physically or psychologically”</a:t>
            </a:r>
          </a:p>
        </p:txBody>
      </p:sp>
      <p:pic>
        <p:nvPicPr>
          <p:cNvPr id="7" name="Picture 6">
            <a:extLst>
              <a:ext uri="{FF2B5EF4-FFF2-40B4-BE49-F238E27FC236}">
                <a16:creationId xmlns:a16="http://schemas.microsoft.com/office/drawing/2014/main" id="{0802A928-1A17-45EF-90AD-F474EC2176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3" name="Slide Number Placeholder 2">
            <a:extLst>
              <a:ext uri="{FF2B5EF4-FFF2-40B4-BE49-F238E27FC236}">
                <a16:creationId xmlns:a16="http://schemas.microsoft.com/office/drawing/2014/main" id="{BDCED9D9-D7F3-4988-8478-E2A98AF09001}"/>
              </a:ext>
            </a:extLst>
          </p:cNvPr>
          <p:cNvSpPr>
            <a:spLocks noGrp="1"/>
          </p:cNvSpPr>
          <p:nvPr>
            <p:ph type="sldNum" sz="quarter" idx="12"/>
          </p:nvPr>
        </p:nvSpPr>
        <p:spPr/>
        <p:txBody>
          <a:bodyPr/>
          <a:lstStyle/>
          <a:p>
            <a:fld id="{39D7DE04-D728-4CF2-9C22-9E6344D63B3F}" type="slidenum">
              <a:rPr lang="en-GB" smtClean="0"/>
              <a:t>36</a:t>
            </a:fld>
            <a:endParaRPr lang="en-GB"/>
          </a:p>
        </p:txBody>
      </p:sp>
      <p:sp>
        <p:nvSpPr>
          <p:cNvPr id="5" name="Textfeld 4">
            <a:extLst>
              <a:ext uri="{FF2B5EF4-FFF2-40B4-BE49-F238E27FC236}">
                <a16:creationId xmlns:a16="http://schemas.microsoft.com/office/drawing/2014/main" id="{81D3EE19-4A68-498A-8DC5-0AEC17B7501A}"/>
              </a:ext>
            </a:extLst>
          </p:cNvPr>
          <p:cNvSpPr txBox="1"/>
          <p:nvPr/>
        </p:nvSpPr>
        <p:spPr>
          <a:xfrm>
            <a:off x="982180" y="5993296"/>
            <a:ext cx="9851472" cy="400110"/>
          </a:xfrm>
          <a:prstGeom prst="rect">
            <a:avLst/>
          </a:prstGeom>
          <a:noFill/>
        </p:spPr>
        <p:txBody>
          <a:bodyPr wrap="square" rtlCol="0">
            <a:spAutoFit/>
          </a:bodyPr>
          <a:lstStyle/>
          <a:p>
            <a:pPr algn="ctr"/>
            <a:r>
              <a:rPr lang="de-DE" sz="2000" b="1" dirty="0">
                <a:solidFill>
                  <a:srgbClr val="C00000"/>
                </a:solidFill>
              </a:rPr>
              <a:t>! The </a:t>
            </a:r>
            <a:r>
              <a:rPr lang="de-DE" sz="2000" b="1" dirty="0" err="1">
                <a:solidFill>
                  <a:srgbClr val="C00000"/>
                </a:solidFill>
              </a:rPr>
              <a:t>following</a:t>
            </a:r>
            <a:r>
              <a:rPr lang="de-DE" sz="2000" b="1" dirty="0">
                <a:solidFill>
                  <a:srgbClr val="C00000"/>
                </a:solidFill>
              </a:rPr>
              <a:t> </a:t>
            </a:r>
            <a:r>
              <a:rPr lang="de-DE" sz="2000" b="1" dirty="0" err="1">
                <a:solidFill>
                  <a:srgbClr val="C00000"/>
                </a:solidFill>
              </a:rPr>
              <a:t>results</a:t>
            </a:r>
            <a:r>
              <a:rPr lang="de-DE" sz="2000" b="1" dirty="0">
                <a:solidFill>
                  <a:srgbClr val="C00000"/>
                </a:solidFill>
              </a:rPr>
              <a:t> </a:t>
            </a:r>
            <a:r>
              <a:rPr lang="de-DE" sz="2000" b="1" dirty="0" err="1">
                <a:solidFill>
                  <a:srgbClr val="C00000"/>
                </a:solidFill>
              </a:rPr>
              <a:t>only</a:t>
            </a:r>
            <a:r>
              <a:rPr lang="de-DE" sz="2000" b="1" dirty="0">
                <a:solidFill>
                  <a:srgbClr val="C00000"/>
                </a:solidFill>
              </a:rPr>
              <a:t> </a:t>
            </a:r>
            <a:r>
              <a:rPr lang="de-DE" sz="2000" b="1" dirty="0" err="1">
                <a:solidFill>
                  <a:srgbClr val="C00000"/>
                </a:solidFill>
              </a:rPr>
              <a:t>refer</a:t>
            </a:r>
            <a:r>
              <a:rPr lang="de-DE" sz="2000" b="1" dirty="0">
                <a:solidFill>
                  <a:srgbClr val="C00000"/>
                </a:solidFill>
              </a:rPr>
              <a:t> </a:t>
            </a:r>
            <a:r>
              <a:rPr lang="de-DE" sz="2000" b="1" dirty="0" err="1">
                <a:solidFill>
                  <a:srgbClr val="C00000"/>
                </a:solidFill>
              </a:rPr>
              <a:t>to</a:t>
            </a:r>
            <a:r>
              <a:rPr lang="de-DE" sz="2000" b="1" dirty="0">
                <a:solidFill>
                  <a:srgbClr val="C00000"/>
                </a:solidFill>
              </a:rPr>
              <a:t> </a:t>
            </a:r>
            <a:r>
              <a:rPr lang="de-DE" sz="2000" b="1" dirty="0" err="1">
                <a:solidFill>
                  <a:srgbClr val="C00000"/>
                </a:solidFill>
              </a:rPr>
              <a:t>experiences</a:t>
            </a:r>
            <a:r>
              <a:rPr lang="de-DE" sz="2000" b="1" dirty="0">
                <a:solidFill>
                  <a:srgbClr val="C00000"/>
                </a:solidFill>
              </a:rPr>
              <a:t> </a:t>
            </a:r>
            <a:r>
              <a:rPr lang="de-DE" sz="2000" b="1" u="sng" dirty="0">
                <a:solidFill>
                  <a:srgbClr val="C00000"/>
                </a:solidFill>
              </a:rPr>
              <a:t>in</a:t>
            </a:r>
            <a:r>
              <a:rPr lang="de-DE" sz="2000" b="1" dirty="0">
                <a:solidFill>
                  <a:srgbClr val="C00000"/>
                </a:solidFill>
              </a:rPr>
              <a:t> </a:t>
            </a:r>
            <a:r>
              <a:rPr lang="de-DE" sz="2000" b="1" dirty="0" err="1">
                <a:solidFill>
                  <a:srgbClr val="C00000"/>
                </a:solidFill>
              </a:rPr>
              <a:t>sport</a:t>
            </a:r>
            <a:r>
              <a:rPr lang="de-DE" sz="2000" b="1" dirty="0">
                <a:solidFill>
                  <a:srgbClr val="C00000"/>
                </a:solidFill>
              </a:rPr>
              <a:t> !</a:t>
            </a:r>
          </a:p>
        </p:txBody>
      </p:sp>
    </p:spTree>
    <p:extLst>
      <p:ext uri="{BB962C8B-B14F-4D97-AF65-F5344CB8AC3E}">
        <p14:creationId xmlns:p14="http://schemas.microsoft.com/office/powerpoint/2010/main" val="38569390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5" name="Google Shape;253;p22">
            <a:extLst>
              <a:ext uri="{FF2B5EF4-FFF2-40B4-BE49-F238E27FC236}">
                <a16:creationId xmlns:a16="http://schemas.microsoft.com/office/drawing/2014/main" id="{980BC853-7CD8-4A43-A238-0C591990FE97}"/>
              </a:ext>
            </a:extLst>
          </p:cNvPr>
          <p:cNvSpPr txBox="1">
            <a:spLocks/>
          </p:cNvSpPr>
          <p:nvPr/>
        </p:nvSpPr>
        <p:spPr>
          <a:xfrm>
            <a:off x="482031" y="263525"/>
            <a:ext cx="9792269"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buFont typeface="Calibri"/>
              <a:buNone/>
            </a:pPr>
            <a:r>
              <a:rPr lang="en-GB" sz="3200" dirty="0">
                <a:solidFill>
                  <a:schemeClr val="accent1"/>
                </a:solidFill>
                <a:latin typeface="Arial" panose="020B0604020202020204" pitchFamily="34" charset="0"/>
                <a:ea typeface="Calibri"/>
                <a:cs typeface="Arial" panose="020B0604020202020204" pitchFamily="34" charset="0"/>
                <a:sym typeface="Calibri"/>
              </a:rPr>
              <a:t>Frequency of experiences </a:t>
            </a:r>
          </a:p>
          <a:p>
            <a:pPr>
              <a:buClr>
                <a:schemeClr val="dk1"/>
              </a:buClr>
              <a:buSzPts val="5200"/>
              <a:buFont typeface="Calibri"/>
              <a:buNone/>
            </a:pPr>
            <a:r>
              <a:rPr lang="en-GB" sz="2000" b="0" dirty="0">
                <a:solidFill>
                  <a:schemeClr val="accent1"/>
                </a:solidFill>
                <a:latin typeface="Arial" panose="020B0604020202020204" pitchFamily="34" charset="0"/>
                <a:ea typeface="Calibri"/>
                <a:cs typeface="Arial" panose="020B0604020202020204" pitchFamily="34" charset="0"/>
                <a:sym typeface="Calibri"/>
              </a:rPr>
              <a:t>(n=1180-4846, in %)</a:t>
            </a:r>
            <a:endParaRPr lang="en-GB" sz="2000" b="0" dirty="0">
              <a:solidFill>
                <a:schemeClr val="accent1"/>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0091718-3466-4659-A70A-CDD4E70922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2" name="Slide Number Placeholder 1">
            <a:extLst>
              <a:ext uri="{FF2B5EF4-FFF2-40B4-BE49-F238E27FC236}">
                <a16:creationId xmlns:a16="http://schemas.microsoft.com/office/drawing/2014/main" id="{38686956-8347-4E67-8F54-A5A53E8C1881}"/>
              </a:ext>
            </a:extLst>
          </p:cNvPr>
          <p:cNvSpPr>
            <a:spLocks noGrp="1"/>
          </p:cNvSpPr>
          <p:nvPr>
            <p:ph type="sldNum" sz="quarter" idx="12"/>
          </p:nvPr>
        </p:nvSpPr>
        <p:spPr/>
        <p:txBody>
          <a:bodyPr/>
          <a:lstStyle/>
          <a:p>
            <a:fld id="{39D7DE04-D728-4CF2-9C22-9E6344D63B3F}" type="slidenum">
              <a:rPr lang="en-GB" smtClean="0"/>
              <a:t>37</a:t>
            </a:fld>
            <a:endParaRPr lang="en-GB"/>
          </a:p>
        </p:txBody>
      </p:sp>
      <p:graphicFrame>
        <p:nvGraphicFramePr>
          <p:cNvPr id="8" name="Chart 2">
            <a:extLst>
              <a:ext uri="{FF2B5EF4-FFF2-40B4-BE49-F238E27FC236}">
                <a16:creationId xmlns:a16="http://schemas.microsoft.com/office/drawing/2014/main" id="{61DA7C93-F698-EA4A-B576-FAC4D7943071}"/>
              </a:ext>
            </a:extLst>
          </p:cNvPr>
          <p:cNvGraphicFramePr>
            <a:graphicFrameLocks/>
          </p:cNvGraphicFramePr>
          <p:nvPr>
            <p:extLst>
              <p:ext uri="{D42A27DB-BD31-4B8C-83A1-F6EECF244321}">
                <p14:modId xmlns:p14="http://schemas.microsoft.com/office/powerpoint/2010/main" val="3763412516"/>
              </p:ext>
            </p:extLst>
          </p:nvPr>
        </p:nvGraphicFramePr>
        <p:xfrm>
          <a:off x="3791762" y="1282377"/>
          <a:ext cx="8512882" cy="4691178"/>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2">
            <a:extLst>
              <a:ext uri="{FF2B5EF4-FFF2-40B4-BE49-F238E27FC236}">
                <a16:creationId xmlns:a16="http://schemas.microsoft.com/office/drawing/2014/main" id="{EA8A38EF-7CDA-46F0-B276-9737EEA08F96}"/>
              </a:ext>
            </a:extLst>
          </p:cNvPr>
          <p:cNvPicPr>
            <a:picLocks noChangeAspect="1"/>
          </p:cNvPicPr>
          <p:nvPr/>
        </p:nvPicPr>
        <p:blipFill>
          <a:blip r:embed="rId5"/>
          <a:stretch>
            <a:fillRect/>
          </a:stretch>
        </p:blipFill>
        <p:spPr>
          <a:xfrm>
            <a:off x="407504" y="1954804"/>
            <a:ext cx="3384258" cy="3384258"/>
          </a:xfrm>
          <a:prstGeom prst="rect">
            <a:avLst/>
          </a:prstGeom>
        </p:spPr>
      </p:pic>
      <p:sp>
        <p:nvSpPr>
          <p:cNvPr id="10" name="Textfeld 9">
            <a:extLst>
              <a:ext uri="{FF2B5EF4-FFF2-40B4-BE49-F238E27FC236}">
                <a16:creationId xmlns:a16="http://schemas.microsoft.com/office/drawing/2014/main" id="{409EAFE2-E592-4697-AD24-9B1DFE40C3BA}"/>
              </a:ext>
            </a:extLst>
          </p:cNvPr>
          <p:cNvSpPr txBox="1"/>
          <p:nvPr/>
        </p:nvSpPr>
        <p:spPr>
          <a:xfrm>
            <a:off x="689294" y="2942318"/>
            <a:ext cx="2868915" cy="1477328"/>
          </a:xfrm>
          <a:prstGeom prst="rect">
            <a:avLst/>
          </a:prstGeom>
          <a:noFill/>
        </p:spPr>
        <p:txBody>
          <a:bodyPr wrap="square" rtlCol="0">
            <a:spAutoFit/>
          </a:bodyPr>
          <a:lstStyle/>
          <a:p>
            <a:r>
              <a:rPr lang="de-DE" sz="1800" b="1" dirty="0">
                <a:solidFill>
                  <a:schemeClr val="bg1"/>
                </a:solidFill>
              </a:rPr>
              <a:t>The </a:t>
            </a:r>
            <a:r>
              <a:rPr lang="de-DE" sz="1800" b="1" dirty="0" err="1">
                <a:solidFill>
                  <a:schemeClr val="bg1"/>
                </a:solidFill>
              </a:rPr>
              <a:t>most</a:t>
            </a:r>
            <a:r>
              <a:rPr lang="de-DE" sz="1800" b="1" dirty="0">
                <a:solidFill>
                  <a:schemeClr val="bg1"/>
                </a:solidFill>
              </a:rPr>
              <a:t> </a:t>
            </a:r>
            <a:r>
              <a:rPr lang="de-DE" sz="1800" b="1" dirty="0" err="1">
                <a:solidFill>
                  <a:schemeClr val="bg1"/>
                </a:solidFill>
              </a:rPr>
              <a:t>common</a:t>
            </a:r>
            <a:r>
              <a:rPr lang="de-DE" sz="1800" b="1" dirty="0">
                <a:solidFill>
                  <a:schemeClr val="bg1"/>
                </a:solidFill>
              </a:rPr>
              <a:t> </a:t>
            </a:r>
            <a:r>
              <a:rPr lang="de-DE" sz="1800" b="1" dirty="0" err="1">
                <a:solidFill>
                  <a:schemeClr val="bg1"/>
                </a:solidFill>
              </a:rPr>
              <a:t>answer</a:t>
            </a:r>
            <a:r>
              <a:rPr lang="de-DE" sz="1800" b="1" dirty="0">
                <a:solidFill>
                  <a:schemeClr val="bg1"/>
                </a:solidFill>
              </a:rPr>
              <a:t> </a:t>
            </a:r>
            <a:r>
              <a:rPr lang="de-DE" sz="1800" b="1" dirty="0" err="1">
                <a:solidFill>
                  <a:schemeClr val="bg1"/>
                </a:solidFill>
              </a:rPr>
              <a:t>is</a:t>
            </a:r>
            <a:r>
              <a:rPr lang="de-DE" sz="1800" b="1" dirty="0">
                <a:solidFill>
                  <a:schemeClr val="bg1"/>
                </a:solidFill>
              </a:rPr>
              <a:t> 2-5 </a:t>
            </a:r>
            <a:r>
              <a:rPr lang="de-DE" sz="1800" b="1" dirty="0" err="1">
                <a:solidFill>
                  <a:schemeClr val="bg1"/>
                </a:solidFill>
              </a:rPr>
              <a:t>times</a:t>
            </a:r>
            <a:r>
              <a:rPr lang="de-DE" sz="1800" b="1" dirty="0">
                <a:solidFill>
                  <a:schemeClr val="bg1"/>
                </a:solidFill>
              </a:rPr>
              <a:t>, </a:t>
            </a:r>
            <a:br>
              <a:rPr lang="de-DE" sz="1800" b="1" dirty="0">
                <a:solidFill>
                  <a:schemeClr val="bg1"/>
                </a:solidFill>
              </a:rPr>
            </a:br>
            <a:br>
              <a:rPr lang="de-DE" sz="1800" b="1" dirty="0">
                <a:solidFill>
                  <a:schemeClr val="bg1"/>
                </a:solidFill>
              </a:rPr>
            </a:br>
            <a:r>
              <a:rPr lang="de-DE" sz="1800" b="1" dirty="0" err="1">
                <a:solidFill>
                  <a:schemeClr val="bg1"/>
                </a:solidFill>
              </a:rPr>
              <a:t>yet</a:t>
            </a:r>
            <a:r>
              <a:rPr lang="de-DE" sz="1800" b="1" dirty="0">
                <a:solidFill>
                  <a:schemeClr val="bg1"/>
                </a:solidFill>
              </a:rPr>
              <a:t> </a:t>
            </a:r>
            <a:r>
              <a:rPr lang="de-DE" sz="1800" b="1" dirty="0" err="1">
                <a:solidFill>
                  <a:schemeClr val="bg1"/>
                </a:solidFill>
              </a:rPr>
              <a:t>for</a:t>
            </a:r>
            <a:r>
              <a:rPr lang="de-DE" sz="1800" b="1" dirty="0">
                <a:solidFill>
                  <a:schemeClr val="bg1"/>
                </a:solidFill>
              </a:rPr>
              <a:t> sexual </a:t>
            </a:r>
            <a:r>
              <a:rPr lang="de-DE" sz="1800" b="1" dirty="0" err="1">
                <a:solidFill>
                  <a:schemeClr val="bg1"/>
                </a:solidFill>
              </a:rPr>
              <a:t>violence</a:t>
            </a:r>
            <a:r>
              <a:rPr lang="de-DE" sz="1800" b="1" dirty="0">
                <a:solidFill>
                  <a:schemeClr val="bg1"/>
                </a:solidFill>
              </a:rPr>
              <a:t> </a:t>
            </a:r>
            <a:r>
              <a:rPr lang="de-DE" sz="1800" b="1" dirty="0" err="1">
                <a:solidFill>
                  <a:schemeClr val="bg1"/>
                </a:solidFill>
              </a:rPr>
              <a:t>it</a:t>
            </a:r>
            <a:r>
              <a:rPr lang="de-DE" sz="1800" b="1" dirty="0">
                <a:solidFill>
                  <a:schemeClr val="bg1"/>
                </a:solidFill>
              </a:rPr>
              <a:t> </a:t>
            </a:r>
            <a:r>
              <a:rPr lang="de-DE" sz="1800" b="1" dirty="0" err="1">
                <a:solidFill>
                  <a:schemeClr val="bg1"/>
                </a:solidFill>
              </a:rPr>
              <a:t>is</a:t>
            </a:r>
            <a:r>
              <a:rPr lang="de-DE" sz="1800" b="1" dirty="0">
                <a:solidFill>
                  <a:schemeClr val="bg1"/>
                </a:solidFill>
              </a:rPr>
              <a:t> </a:t>
            </a:r>
            <a:r>
              <a:rPr lang="de-DE" sz="1800" b="1" dirty="0" err="1">
                <a:solidFill>
                  <a:schemeClr val="bg1"/>
                </a:solidFill>
              </a:rPr>
              <a:t>more</a:t>
            </a:r>
            <a:r>
              <a:rPr lang="de-DE" sz="1800" b="1" dirty="0">
                <a:solidFill>
                  <a:schemeClr val="bg1"/>
                </a:solidFill>
              </a:rPr>
              <a:t> </a:t>
            </a:r>
            <a:r>
              <a:rPr lang="de-DE" sz="1800" b="1" dirty="0" err="1">
                <a:solidFill>
                  <a:schemeClr val="bg1"/>
                </a:solidFill>
              </a:rPr>
              <a:t>than</a:t>
            </a:r>
            <a:r>
              <a:rPr lang="de-DE" sz="1800" b="1" dirty="0">
                <a:solidFill>
                  <a:schemeClr val="bg1"/>
                </a:solidFill>
              </a:rPr>
              <a:t> 5 </a:t>
            </a:r>
            <a:r>
              <a:rPr lang="de-DE" sz="1800" b="1" dirty="0" err="1">
                <a:solidFill>
                  <a:schemeClr val="bg1"/>
                </a:solidFill>
              </a:rPr>
              <a:t>times</a:t>
            </a:r>
            <a:r>
              <a:rPr lang="de-DE" sz="1800" b="1" dirty="0">
                <a:solidFill>
                  <a:schemeClr val="bg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5" name="Google Shape;253;p22">
            <a:extLst>
              <a:ext uri="{FF2B5EF4-FFF2-40B4-BE49-F238E27FC236}">
                <a16:creationId xmlns:a16="http://schemas.microsoft.com/office/drawing/2014/main" id="{980BC853-7CD8-4A43-A238-0C591990FE97}"/>
              </a:ext>
            </a:extLst>
          </p:cNvPr>
          <p:cNvSpPr txBox="1">
            <a:spLocks/>
          </p:cNvSpPr>
          <p:nvPr/>
        </p:nvSpPr>
        <p:spPr>
          <a:xfrm>
            <a:off x="638894" y="314447"/>
            <a:ext cx="9792269"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pPr>
            <a:r>
              <a:rPr lang="en-GB" sz="3200" dirty="0">
                <a:solidFill>
                  <a:schemeClr val="accent1"/>
                </a:solidFill>
                <a:latin typeface="Arial" panose="020B0604020202020204" pitchFamily="34" charset="0"/>
                <a:ea typeface="Calibri"/>
                <a:cs typeface="Arial" panose="020B0604020202020204" pitchFamily="34" charset="0"/>
                <a:sym typeface="Calibri"/>
              </a:rPr>
              <a:t>Duration of experiences </a:t>
            </a:r>
          </a:p>
          <a:p>
            <a:pPr>
              <a:buClr>
                <a:schemeClr val="dk1"/>
              </a:buClr>
              <a:buSzPts val="5200"/>
            </a:pPr>
            <a:r>
              <a:rPr lang="en-GB" sz="2000" b="0" dirty="0">
                <a:solidFill>
                  <a:schemeClr val="accent1"/>
                </a:solidFill>
                <a:latin typeface="Arial" panose="020B0604020202020204" pitchFamily="34" charset="0"/>
                <a:ea typeface="Calibri"/>
                <a:cs typeface="Arial" panose="020B0604020202020204" pitchFamily="34" charset="0"/>
                <a:sym typeface="Calibri"/>
              </a:rPr>
              <a:t>(n=1321-4718, in %)</a:t>
            </a:r>
            <a:endParaRPr lang="en-GB" sz="2000" b="0" dirty="0">
              <a:solidFill>
                <a:schemeClr val="accent1"/>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FA23FB93-0F03-4641-8B47-53BAAC38D7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2" name="Slide Number Placeholder 1">
            <a:extLst>
              <a:ext uri="{FF2B5EF4-FFF2-40B4-BE49-F238E27FC236}">
                <a16:creationId xmlns:a16="http://schemas.microsoft.com/office/drawing/2014/main" id="{7364E006-9A0C-4BC4-BD8B-541C39048609}"/>
              </a:ext>
            </a:extLst>
          </p:cNvPr>
          <p:cNvSpPr>
            <a:spLocks noGrp="1"/>
          </p:cNvSpPr>
          <p:nvPr>
            <p:ph type="sldNum" sz="quarter" idx="12"/>
          </p:nvPr>
        </p:nvSpPr>
        <p:spPr/>
        <p:txBody>
          <a:bodyPr/>
          <a:lstStyle/>
          <a:p>
            <a:fld id="{39D7DE04-D728-4CF2-9C22-9E6344D63B3F}" type="slidenum">
              <a:rPr lang="en-GB" smtClean="0"/>
              <a:t>38</a:t>
            </a:fld>
            <a:endParaRPr lang="en-GB"/>
          </a:p>
        </p:txBody>
      </p:sp>
      <p:graphicFrame>
        <p:nvGraphicFramePr>
          <p:cNvPr id="8" name="Chart 1">
            <a:extLst>
              <a:ext uri="{FF2B5EF4-FFF2-40B4-BE49-F238E27FC236}">
                <a16:creationId xmlns:a16="http://schemas.microsoft.com/office/drawing/2014/main" id="{E049FF98-8A3B-C948-8745-ECF0D1661A2D}"/>
              </a:ext>
            </a:extLst>
          </p:cNvPr>
          <p:cNvGraphicFramePr>
            <a:graphicFrameLocks/>
          </p:cNvGraphicFramePr>
          <p:nvPr>
            <p:extLst>
              <p:ext uri="{D42A27DB-BD31-4B8C-83A1-F6EECF244321}">
                <p14:modId xmlns:p14="http://schemas.microsoft.com/office/powerpoint/2010/main" val="2326475364"/>
              </p:ext>
            </p:extLst>
          </p:nvPr>
        </p:nvGraphicFramePr>
        <p:xfrm>
          <a:off x="3657599" y="1238344"/>
          <a:ext cx="8697786" cy="4650831"/>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2">
            <a:extLst>
              <a:ext uri="{FF2B5EF4-FFF2-40B4-BE49-F238E27FC236}">
                <a16:creationId xmlns:a16="http://schemas.microsoft.com/office/drawing/2014/main" id="{741A5846-8427-46D3-A422-F978F4F3632D}"/>
              </a:ext>
            </a:extLst>
          </p:cNvPr>
          <p:cNvPicPr>
            <a:picLocks noChangeAspect="1"/>
          </p:cNvPicPr>
          <p:nvPr/>
        </p:nvPicPr>
        <p:blipFill>
          <a:blip r:embed="rId5"/>
          <a:stretch>
            <a:fillRect/>
          </a:stretch>
        </p:blipFill>
        <p:spPr>
          <a:xfrm>
            <a:off x="248479" y="1516650"/>
            <a:ext cx="3329608" cy="3329608"/>
          </a:xfrm>
          <a:prstGeom prst="rect">
            <a:avLst/>
          </a:prstGeom>
        </p:spPr>
      </p:pic>
      <p:sp>
        <p:nvSpPr>
          <p:cNvPr id="9" name="Textfeld 8">
            <a:extLst>
              <a:ext uri="{FF2B5EF4-FFF2-40B4-BE49-F238E27FC236}">
                <a16:creationId xmlns:a16="http://schemas.microsoft.com/office/drawing/2014/main" id="{5768D13E-FD5F-47B7-9FA3-0D26C96589C4}"/>
              </a:ext>
            </a:extLst>
          </p:cNvPr>
          <p:cNvSpPr txBox="1"/>
          <p:nvPr/>
        </p:nvSpPr>
        <p:spPr>
          <a:xfrm>
            <a:off x="709172" y="2581289"/>
            <a:ext cx="2868915" cy="1200329"/>
          </a:xfrm>
          <a:prstGeom prst="rect">
            <a:avLst/>
          </a:prstGeom>
          <a:noFill/>
        </p:spPr>
        <p:txBody>
          <a:bodyPr wrap="square" rtlCol="0">
            <a:spAutoFit/>
          </a:bodyPr>
          <a:lstStyle/>
          <a:p>
            <a:r>
              <a:rPr lang="de-DE" sz="2400" b="1" dirty="0">
                <a:solidFill>
                  <a:schemeClr val="bg1"/>
                </a:solidFill>
              </a:rPr>
              <a:t>The </a:t>
            </a:r>
            <a:r>
              <a:rPr lang="de-DE" sz="2400" b="1" dirty="0" err="1">
                <a:solidFill>
                  <a:schemeClr val="bg1"/>
                </a:solidFill>
              </a:rPr>
              <a:t>duration</a:t>
            </a:r>
            <a:r>
              <a:rPr lang="de-DE" sz="2400" b="1" dirty="0">
                <a:solidFill>
                  <a:schemeClr val="bg1"/>
                </a:solidFill>
              </a:rPr>
              <a:t> of </a:t>
            </a:r>
            <a:r>
              <a:rPr lang="de-DE" sz="2400" b="1" dirty="0" err="1">
                <a:solidFill>
                  <a:schemeClr val="bg1"/>
                </a:solidFill>
              </a:rPr>
              <a:t>experiences</a:t>
            </a:r>
            <a:r>
              <a:rPr lang="de-DE" sz="2400" b="1" dirty="0">
                <a:solidFill>
                  <a:schemeClr val="bg1"/>
                </a:solidFill>
              </a:rPr>
              <a:t> </a:t>
            </a:r>
            <a:r>
              <a:rPr lang="de-DE" sz="2400" b="1" dirty="0" err="1">
                <a:solidFill>
                  <a:schemeClr val="bg1"/>
                </a:solidFill>
              </a:rPr>
              <a:t>varies</a:t>
            </a:r>
            <a:endParaRPr lang="de-DE" sz="2400" b="1" dirty="0">
              <a:solidFill>
                <a:schemeClr val="bg1"/>
              </a:solidFill>
            </a:endParaRPr>
          </a:p>
        </p:txBody>
      </p:sp>
      <p:sp>
        <p:nvSpPr>
          <p:cNvPr id="10" name="Textfeld 9">
            <a:extLst>
              <a:ext uri="{FF2B5EF4-FFF2-40B4-BE49-F238E27FC236}">
                <a16:creationId xmlns:a16="http://schemas.microsoft.com/office/drawing/2014/main" id="{FCD1E395-E43B-4400-995C-DCBE5B24A98D}"/>
              </a:ext>
            </a:extLst>
          </p:cNvPr>
          <p:cNvSpPr txBox="1"/>
          <p:nvPr/>
        </p:nvSpPr>
        <p:spPr>
          <a:xfrm>
            <a:off x="2168812" y="5889175"/>
            <a:ext cx="8512872"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a:solidFill>
                  <a:schemeClr val="tx1"/>
                </a:solidFill>
              </a:rPr>
              <a:t>Females experience IVAC over longer periods than males</a:t>
            </a:r>
          </a:p>
          <a:p>
            <a:pPr marL="342900" indent="-342900">
              <a:buFont typeface="Arial" panose="020B0604020202020204" pitchFamily="34" charset="0"/>
              <a:buChar char="»"/>
            </a:pPr>
            <a:r>
              <a:rPr lang="de-DE" sz="2400" dirty="0">
                <a:solidFill>
                  <a:schemeClr val="tx1"/>
                </a:solidFill>
              </a:rPr>
              <a:t>The </a:t>
            </a:r>
            <a:r>
              <a:rPr lang="de-DE" sz="2400" dirty="0" err="1">
                <a:solidFill>
                  <a:schemeClr val="tx1"/>
                </a:solidFill>
              </a:rPr>
              <a:t>higher</a:t>
            </a:r>
            <a:r>
              <a:rPr lang="de-DE" sz="2400" dirty="0">
                <a:solidFill>
                  <a:schemeClr val="tx1"/>
                </a:solidFill>
              </a:rPr>
              <a:t> </a:t>
            </a:r>
            <a:r>
              <a:rPr lang="de-DE" sz="2400" dirty="0" err="1">
                <a:solidFill>
                  <a:schemeClr val="tx1"/>
                </a:solidFill>
              </a:rPr>
              <a:t>the</a:t>
            </a:r>
            <a:r>
              <a:rPr lang="de-DE" sz="2400" dirty="0">
                <a:solidFill>
                  <a:schemeClr val="tx1"/>
                </a:solidFill>
              </a:rPr>
              <a:t> </a:t>
            </a:r>
            <a:r>
              <a:rPr lang="de-DE" sz="2400" dirty="0" err="1">
                <a:solidFill>
                  <a:schemeClr val="tx1"/>
                </a:solidFill>
              </a:rPr>
              <a:t>level</a:t>
            </a:r>
            <a:r>
              <a:rPr lang="de-DE" sz="2400" dirty="0">
                <a:solidFill>
                  <a:schemeClr val="tx1"/>
                </a:solidFill>
              </a:rPr>
              <a:t> of </a:t>
            </a:r>
            <a:r>
              <a:rPr lang="de-DE" sz="2400" dirty="0" err="1">
                <a:solidFill>
                  <a:schemeClr val="tx1"/>
                </a:solidFill>
              </a:rPr>
              <a:t>participation</a:t>
            </a:r>
            <a:r>
              <a:rPr lang="de-DE" sz="2400" dirty="0">
                <a:solidFill>
                  <a:schemeClr val="tx1"/>
                </a:solidFill>
              </a:rPr>
              <a:t>, </a:t>
            </a:r>
            <a:r>
              <a:rPr lang="de-DE" sz="2400" dirty="0" err="1">
                <a:solidFill>
                  <a:schemeClr val="tx1"/>
                </a:solidFill>
              </a:rPr>
              <a:t>the</a:t>
            </a:r>
            <a:r>
              <a:rPr lang="de-DE" sz="2400" dirty="0">
                <a:solidFill>
                  <a:schemeClr val="tx1"/>
                </a:solidFill>
              </a:rPr>
              <a:t> </a:t>
            </a:r>
            <a:r>
              <a:rPr lang="de-DE" sz="2400" dirty="0" err="1">
                <a:solidFill>
                  <a:schemeClr val="tx1"/>
                </a:solidFill>
              </a:rPr>
              <a:t>longer</a:t>
            </a:r>
            <a:r>
              <a:rPr lang="de-DE" sz="2400" dirty="0">
                <a:solidFill>
                  <a:schemeClr val="tx1"/>
                </a:solidFill>
              </a:rPr>
              <a:t> </a:t>
            </a:r>
            <a:r>
              <a:rPr lang="de-DE" sz="2400" dirty="0" err="1">
                <a:solidFill>
                  <a:schemeClr val="tx1"/>
                </a:solidFill>
              </a:rPr>
              <a:t>the</a:t>
            </a:r>
            <a:r>
              <a:rPr lang="de-DE" sz="2400" dirty="0">
                <a:solidFill>
                  <a:schemeClr val="tx1"/>
                </a:solidFill>
              </a:rPr>
              <a:t> </a:t>
            </a:r>
            <a:r>
              <a:rPr lang="de-DE" sz="2400" dirty="0" err="1">
                <a:solidFill>
                  <a:schemeClr val="tx1"/>
                </a:solidFill>
              </a:rPr>
              <a:t>duration</a:t>
            </a:r>
            <a:endParaRPr lang="de-DE" sz="2400" dirty="0">
              <a:solidFill>
                <a:schemeClr val="tx1"/>
              </a:solidFill>
            </a:endParaRPr>
          </a:p>
        </p:txBody>
      </p:sp>
    </p:spTree>
    <p:extLst>
      <p:ext uri="{BB962C8B-B14F-4D97-AF65-F5344CB8AC3E}">
        <p14:creationId xmlns:p14="http://schemas.microsoft.com/office/powerpoint/2010/main" val="378176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9" name="Google Shape;253;p22">
            <a:extLst>
              <a:ext uri="{FF2B5EF4-FFF2-40B4-BE49-F238E27FC236}">
                <a16:creationId xmlns:a16="http://schemas.microsoft.com/office/drawing/2014/main" id="{558A9B89-1679-49F4-A669-D426C00EC4DC}"/>
              </a:ext>
            </a:extLst>
          </p:cNvPr>
          <p:cNvSpPr txBox="1">
            <a:spLocks/>
          </p:cNvSpPr>
          <p:nvPr/>
        </p:nvSpPr>
        <p:spPr>
          <a:xfrm>
            <a:off x="189931" y="77074"/>
            <a:ext cx="9792269"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pPr>
            <a:r>
              <a:rPr lang="en-GB" sz="3200" dirty="0">
                <a:solidFill>
                  <a:schemeClr val="accent1"/>
                </a:solidFill>
                <a:latin typeface="Arial" panose="020B0604020202020204" pitchFamily="34" charset="0"/>
                <a:ea typeface="Calibri"/>
                <a:cs typeface="Arial" panose="020B0604020202020204" pitchFamily="34" charset="0"/>
                <a:sym typeface="Calibri"/>
              </a:rPr>
              <a:t>Characteristics of perpetrator: gender </a:t>
            </a:r>
          </a:p>
          <a:p>
            <a:pPr>
              <a:buClr>
                <a:schemeClr val="dk1"/>
              </a:buClr>
              <a:buSzPts val="5200"/>
            </a:pPr>
            <a:r>
              <a:rPr lang="en-GB" sz="2000" b="0" dirty="0">
                <a:solidFill>
                  <a:schemeClr val="accent1"/>
                </a:solidFill>
                <a:latin typeface="Arial" panose="020B0604020202020204" pitchFamily="34" charset="0"/>
                <a:ea typeface="Calibri"/>
                <a:cs typeface="Arial" panose="020B0604020202020204" pitchFamily="34" charset="0"/>
                <a:sym typeface="Calibri"/>
              </a:rPr>
              <a:t>(n=1256-5264, in %)</a:t>
            </a:r>
            <a:endParaRPr lang="en-GB" sz="2000" b="0" dirty="0">
              <a:solidFill>
                <a:schemeClr val="accent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55EBCBD-8CE7-457B-9734-69EA07B02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2" name="Slide Number Placeholder 1">
            <a:extLst>
              <a:ext uri="{FF2B5EF4-FFF2-40B4-BE49-F238E27FC236}">
                <a16:creationId xmlns:a16="http://schemas.microsoft.com/office/drawing/2014/main" id="{F0B3821F-3FC9-4E0B-9633-74BD9351BE90}"/>
              </a:ext>
            </a:extLst>
          </p:cNvPr>
          <p:cNvSpPr>
            <a:spLocks noGrp="1"/>
          </p:cNvSpPr>
          <p:nvPr>
            <p:ph type="sldNum" sz="quarter" idx="12"/>
          </p:nvPr>
        </p:nvSpPr>
        <p:spPr/>
        <p:txBody>
          <a:bodyPr/>
          <a:lstStyle/>
          <a:p>
            <a:fld id="{39D7DE04-D728-4CF2-9C22-9E6344D63B3F}" type="slidenum">
              <a:rPr lang="en-GB" smtClean="0"/>
              <a:t>39</a:t>
            </a:fld>
            <a:endParaRPr lang="en-GB"/>
          </a:p>
        </p:txBody>
      </p:sp>
      <p:graphicFrame>
        <p:nvGraphicFramePr>
          <p:cNvPr id="7" name="Chart 1">
            <a:extLst>
              <a:ext uri="{FF2B5EF4-FFF2-40B4-BE49-F238E27FC236}">
                <a16:creationId xmlns:a16="http://schemas.microsoft.com/office/drawing/2014/main" id="{690B6378-5F3D-F544-A9A9-7D83665D1671}"/>
              </a:ext>
            </a:extLst>
          </p:cNvPr>
          <p:cNvGraphicFramePr>
            <a:graphicFrameLocks/>
          </p:cNvGraphicFramePr>
          <p:nvPr>
            <p:extLst>
              <p:ext uri="{D42A27DB-BD31-4B8C-83A1-F6EECF244321}">
                <p14:modId xmlns:p14="http://schemas.microsoft.com/office/powerpoint/2010/main" val="856596681"/>
              </p:ext>
            </p:extLst>
          </p:nvPr>
        </p:nvGraphicFramePr>
        <p:xfrm>
          <a:off x="3504531" y="1341120"/>
          <a:ext cx="8914583" cy="485695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2">
            <a:extLst>
              <a:ext uri="{FF2B5EF4-FFF2-40B4-BE49-F238E27FC236}">
                <a16:creationId xmlns:a16="http://schemas.microsoft.com/office/drawing/2014/main" id="{428B2FCC-0053-4983-AD39-85E63E092157}"/>
              </a:ext>
            </a:extLst>
          </p:cNvPr>
          <p:cNvPicPr>
            <a:picLocks noChangeAspect="1"/>
          </p:cNvPicPr>
          <p:nvPr/>
        </p:nvPicPr>
        <p:blipFill>
          <a:blip r:embed="rId5"/>
          <a:stretch>
            <a:fillRect/>
          </a:stretch>
        </p:blipFill>
        <p:spPr>
          <a:xfrm>
            <a:off x="7047" y="1596319"/>
            <a:ext cx="3497485" cy="3497485"/>
          </a:xfrm>
          <a:prstGeom prst="rect">
            <a:avLst/>
          </a:prstGeom>
        </p:spPr>
      </p:pic>
      <p:sp>
        <p:nvSpPr>
          <p:cNvPr id="8" name="Textfeld 7">
            <a:extLst>
              <a:ext uri="{FF2B5EF4-FFF2-40B4-BE49-F238E27FC236}">
                <a16:creationId xmlns:a16="http://schemas.microsoft.com/office/drawing/2014/main" id="{C491E1CC-F5E6-4512-BC76-3F4DDD20320F}"/>
              </a:ext>
            </a:extLst>
          </p:cNvPr>
          <p:cNvSpPr txBox="1"/>
          <p:nvPr/>
        </p:nvSpPr>
        <p:spPr>
          <a:xfrm>
            <a:off x="699233" y="2274838"/>
            <a:ext cx="2868915" cy="2308324"/>
          </a:xfrm>
          <a:prstGeom prst="rect">
            <a:avLst/>
          </a:prstGeom>
          <a:noFill/>
        </p:spPr>
        <p:txBody>
          <a:bodyPr wrap="square" rtlCol="0">
            <a:spAutoFit/>
          </a:bodyPr>
          <a:lstStyle/>
          <a:p>
            <a:r>
              <a:rPr lang="de-DE" sz="2400" b="1" dirty="0">
                <a:solidFill>
                  <a:schemeClr val="bg1"/>
                </a:solidFill>
              </a:rPr>
              <a:t>In all </a:t>
            </a:r>
            <a:r>
              <a:rPr lang="de-DE" sz="2400" b="1" dirty="0" err="1">
                <a:solidFill>
                  <a:schemeClr val="bg1"/>
                </a:solidFill>
              </a:rPr>
              <a:t>categories</a:t>
            </a:r>
            <a:r>
              <a:rPr lang="de-DE" sz="2400" b="1" dirty="0">
                <a:solidFill>
                  <a:schemeClr val="bg1"/>
                </a:solidFill>
              </a:rPr>
              <a:t> </a:t>
            </a:r>
            <a:r>
              <a:rPr lang="de-DE" sz="2400" b="1" dirty="0" err="1">
                <a:solidFill>
                  <a:schemeClr val="bg1"/>
                </a:solidFill>
              </a:rPr>
              <a:t>males</a:t>
            </a:r>
            <a:r>
              <a:rPr lang="de-DE" sz="2400" b="1" dirty="0">
                <a:solidFill>
                  <a:schemeClr val="bg1"/>
                </a:solidFill>
              </a:rPr>
              <a:t> </a:t>
            </a:r>
            <a:r>
              <a:rPr lang="de-DE" sz="2400" b="1" dirty="0" err="1">
                <a:solidFill>
                  <a:schemeClr val="bg1"/>
                </a:solidFill>
              </a:rPr>
              <a:t>are</a:t>
            </a:r>
            <a:r>
              <a:rPr lang="de-DE" sz="2400" b="1" dirty="0">
                <a:solidFill>
                  <a:schemeClr val="bg1"/>
                </a:solidFill>
              </a:rPr>
              <a:t> </a:t>
            </a:r>
            <a:r>
              <a:rPr lang="de-DE" sz="2400" b="1" dirty="0" err="1">
                <a:solidFill>
                  <a:schemeClr val="bg1"/>
                </a:solidFill>
              </a:rPr>
              <a:t>reported</a:t>
            </a:r>
            <a:r>
              <a:rPr lang="de-DE" sz="2400" b="1" dirty="0">
                <a:solidFill>
                  <a:schemeClr val="bg1"/>
                </a:solidFill>
              </a:rPr>
              <a:t> </a:t>
            </a:r>
            <a:r>
              <a:rPr lang="de-DE" sz="2400" b="1" dirty="0" err="1">
                <a:solidFill>
                  <a:schemeClr val="bg1"/>
                </a:solidFill>
              </a:rPr>
              <a:t>more</a:t>
            </a:r>
            <a:r>
              <a:rPr lang="de-DE" sz="2400" b="1" dirty="0">
                <a:solidFill>
                  <a:schemeClr val="bg1"/>
                </a:solidFill>
              </a:rPr>
              <a:t> </a:t>
            </a:r>
            <a:r>
              <a:rPr lang="de-DE" sz="2400" b="1" dirty="0" err="1">
                <a:solidFill>
                  <a:schemeClr val="bg1"/>
                </a:solidFill>
              </a:rPr>
              <a:t>often</a:t>
            </a:r>
            <a:r>
              <a:rPr lang="de-DE" sz="2400" b="1" dirty="0">
                <a:solidFill>
                  <a:schemeClr val="bg1"/>
                </a:solidFill>
              </a:rPr>
              <a:t> </a:t>
            </a:r>
            <a:r>
              <a:rPr lang="de-DE" sz="2400" b="1" dirty="0" err="1">
                <a:solidFill>
                  <a:schemeClr val="bg1"/>
                </a:solidFill>
              </a:rPr>
              <a:t>as</a:t>
            </a:r>
            <a:r>
              <a:rPr lang="de-DE" sz="2400" b="1" dirty="0">
                <a:solidFill>
                  <a:schemeClr val="bg1"/>
                </a:solidFill>
              </a:rPr>
              <a:t> </a:t>
            </a:r>
            <a:r>
              <a:rPr lang="de-DE" sz="2400" b="1" dirty="0" err="1">
                <a:solidFill>
                  <a:schemeClr val="bg1"/>
                </a:solidFill>
              </a:rPr>
              <a:t>perpetrators</a:t>
            </a:r>
            <a:r>
              <a:rPr lang="de-DE" sz="2400" b="1" dirty="0">
                <a:solidFill>
                  <a:schemeClr val="bg1"/>
                </a:solidFill>
              </a:rPr>
              <a:t> </a:t>
            </a:r>
            <a:r>
              <a:rPr lang="de-DE" sz="2400" b="1" dirty="0" err="1">
                <a:solidFill>
                  <a:schemeClr val="bg1"/>
                </a:solidFill>
              </a:rPr>
              <a:t>than</a:t>
            </a:r>
            <a:r>
              <a:rPr lang="de-DE" sz="2400" b="1" dirty="0">
                <a:solidFill>
                  <a:schemeClr val="bg1"/>
                </a:solidFill>
              </a:rPr>
              <a:t> </a:t>
            </a:r>
            <a:r>
              <a:rPr lang="de-DE" sz="2400" b="1" dirty="0" err="1">
                <a:solidFill>
                  <a:schemeClr val="bg1"/>
                </a:solidFill>
              </a:rPr>
              <a:t>females</a:t>
            </a:r>
            <a:r>
              <a:rPr lang="de-DE" sz="2400" b="1" dirty="0">
                <a:solidFill>
                  <a:schemeClr val="bg1"/>
                </a:solidFill>
              </a:rPr>
              <a:t>.</a:t>
            </a:r>
          </a:p>
        </p:txBody>
      </p:sp>
    </p:spTree>
    <p:extLst>
      <p:ext uri="{BB962C8B-B14F-4D97-AF65-F5344CB8AC3E}">
        <p14:creationId xmlns:p14="http://schemas.microsoft.com/office/powerpoint/2010/main" val="308475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1217" y="-1"/>
            <a:ext cx="3390783" cy="1081669"/>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0" y="0"/>
            <a:ext cx="5029200"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8848096" y="4661210"/>
            <a:ext cx="3297023" cy="2196790"/>
          </a:xfrm>
          <a:prstGeom prst="rect">
            <a:avLst/>
          </a:prstGeom>
        </p:spPr>
      </p:pic>
      <p:sp>
        <p:nvSpPr>
          <p:cNvPr id="8" name="Google Shape;141;p5">
            <a:extLst>
              <a:ext uri="{FF2B5EF4-FFF2-40B4-BE49-F238E27FC236}">
                <a16:creationId xmlns:a16="http://schemas.microsoft.com/office/drawing/2014/main" id="{9D6FE6C8-C88C-4D0B-A777-4AC511385EAA}"/>
              </a:ext>
            </a:extLst>
          </p:cNvPr>
          <p:cNvSpPr txBox="1">
            <a:spLocks/>
          </p:cNvSpPr>
          <p:nvPr/>
        </p:nvSpPr>
        <p:spPr>
          <a:xfrm>
            <a:off x="5163015" y="1771649"/>
            <a:ext cx="6755793" cy="2889561"/>
          </a:xfrm>
          <a:prstGeom prst="rect">
            <a:avLst/>
          </a:prstGeom>
          <a:noFill/>
          <a:ln>
            <a:noFill/>
          </a:ln>
        </p:spPr>
        <p:txBody>
          <a:bodyPr spcFirstLastPara="1" vert="horz" wrap="square" lIns="91425" tIns="45700" rIns="91425" bIns="4570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7000"/>
              </a:lnSpc>
              <a:spcBef>
                <a:spcPts val="0"/>
              </a:spcBef>
              <a:buClr>
                <a:schemeClr val="dk1"/>
              </a:buClr>
              <a:buSzPts val="1800"/>
              <a:buNone/>
            </a:pPr>
            <a:r>
              <a:rPr lang="en-US" sz="2800" b="1" dirty="0">
                <a:solidFill>
                  <a:schemeClr val="bg1"/>
                </a:solidFill>
                <a:latin typeface="Arial"/>
                <a:ea typeface="Arial"/>
                <a:cs typeface="Arial"/>
              </a:rPr>
              <a:t>CASES builds on previous work</a:t>
            </a:r>
          </a:p>
          <a:p>
            <a:pPr marL="0" lvl="0" indent="0">
              <a:lnSpc>
                <a:spcPct val="107000"/>
              </a:lnSpc>
              <a:spcBef>
                <a:spcPts val="0"/>
              </a:spcBef>
              <a:buClr>
                <a:schemeClr val="dk1"/>
              </a:buClr>
              <a:buSzPts val="1800"/>
              <a:buNone/>
            </a:pPr>
            <a:endParaRPr lang="en-US" sz="2400" dirty="0">
              <a:solidFill>
                <a:schemeClr val="bg1"/>
              </a:solidFill>
              <a:latin typeface="Arial"/>
              <a:ea typeface="Arial"/>
              <a:cs typeface="Arial"/>
            </a:endParaRPr>
          </a:p>
          <a:p>
            <a:pPr marL="0" lvl="0" indent="0">
              <a:lnSpc>
                <a:spcPct val="107000"/>
              </a:lnSpc>
              <a:spcBef>
                <a:spcPts val="0"/>
              </a:spcBef>
              <a:buClr>
                <a:schemeClr val="dk1"/>
              </a:buClr>
              <a:buSzPts val="1800"/>
              <a:buNone/>
            </a:pPr>
            <a:endParaRPr lang="en-US" dirty="0">
              <a:solidFill>
                <a:schemeClr val="bg1"/>
              </a:solidFill>
              <a:latin typeface="Arial"/>
              <a:ea typeface="Arial"/>
              <a:cs typeface="Arial"/>
            </a:endParaRPr>
          </a:p>
        </p:txBody>
      </p:sp>
      <p:pic>
        <p:nvPicPr>
          <p:cNvPr id="10" name="Picture 9">
            <a:extLst>
              <a:ext uri="{FF2B5EF4-FFF2-40B4-BE49-F238E27FC236}">
                <a16:creationId xmlns:a16="http://schemas.microsoft.com/office/drawing/2014/main" id="{E4183B11-31CE-407F-9B55-6AEC411960E0}"/>
              </a:ext>
            </a:extLst>
          </p:cNvPr>
          <p:cNvPicPr>
            <a:picLocks noChangeAspect="1"/>
          </p:cNvPicPr>
          <p:nvPr/>
        </p:nvPicPr>
        <p:blipFill>
          <a:blip r:embed="rId5"/>
          <a:stretch>
            <a:fillRect/>
          </a:stretch>
        </p:blipFill>
        <p:spPr>
          <a:xfrm>
            <a:off x="273192" y="433896"/>
            <a:ext cx="4477227" cy="6201080"/>
          </a:xfrm>
          <a:prstGeom prst="rect">
            <a:avLst/>
          </a:prstGeom>
        </p:spPr>
      </p:pic>
    </p:spTree>
    <p:extLst>
      <p:ext uri="{BB962C8B-B14F-4D97-AF65-F5344CB8AC3E}">
        <p14:creationId xmlns:p14="http://schemas.microsoft.com/office/powerpoint/2010/main" val="6688192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9" name="Google Shape;253;p22">
            <a:extLst>
              <a:ext uri="{FF2B5EF4-FFF2-40B4-BE49-F238E27FC236}">
                <a16:creationId xmlns:a16="http://schemas.microsoft.com/office/drawing/2014/main" id="{558A9B89-1679-49F4-A669-D426C00EC4DC}"/>
              </a:ext>
            </a:extLst>
          </p:cNvPr>
          <p:cNvSpPr txBox="1">
            <a:spLocks/>
          </p:cNvSpPr>
          <p:nvPr/>
        </p:nvSpPr>
        <p:spPr>
          <a:xfrm>
            <a:off x="354731" y="136525"/>
            <a:ext cx="8129312"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pPr>
            <a:r>
              <a:rPr lang="en-GB" sz="3200" dirty="0">
                <a:solidFill>
                  <a:schemeClr val="accent1"/>
                </a:solidFill>
                <a:latin typeface="Arial" panose="020B0604020202020204" pitchFamily="34" charset="0"/>
                <a:ea typeface="Calibri"/>
                <a:cs typeface="Arial" panose="020B0604020202020204" pitchFamily="34" charset="0"/>
                <a:sym typeface="Calibri"/>
              </a:rPr>
              <a:t>Characteristics of perpetrator: role </a:t>
            </a:r>
          </a:p>
          <a:p>
            <a:pPr>
              <a:buClr>
                <a:schemeClr val="dk1"/>
              </a:buClr>
              <a:buSzPts val="5200"/>
            </a:pPr>
            <a:r>
              <a:rPr lang="en-GB" sz="2000" b="0" dirty="0">
                <a:solidFill>
                  <a:schemeClr val="accent1"/>
                </a:solidFill>
                <a:latin typeface="Arial" panose="020B0604020202020204" pitchFamily="34" charset="0"/>
                <a:ea typeface="Calibri"/>
                <a:cs typeface="Arial" panose="020B0604020202020204" pitchFamily="34" charset="0"/>
                <a:sym typeface="Calibri"/>
              </a:rPr>
              <a:t>(n=2035-8374, in %)</a:t>
            </a:r>
            <a:endParaRPr lang="en-GB" sz="2000" b="0" dirty="0">
              <a:solidFill>
                <a:schemeClr val="accent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3A89A795-0534-445A-AF3B-4B0A6169BD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2" name="Slide Number Placeholder 1">
            <a:extLst>
              <a:ext uri="{FF2B5EF4-FFF2-40B4-BE49-F238E27FC236}">
                <a16:creationId xmlns:a16="http://schemas.microsoft.com/office/drawing/2014/main" id="{1AEB690A-177B-4CA4-8D8A-CDEF2DA7DE67}"/>
              </a:ext>
            </a:extLst>
          </p:cNvPr>
          <p:cNvSpPr>
            <a:spLocks noGrp="1"/>
          </p:cNvSpPr>
          <p:nvPr>
            <p:ph type="sldNum" sz="quarter" idx="12"/>
          </p:nvPr>
        </p:nvSpPr>
        <p:spPr/>
        <p:txBody>
          <a:bodyPr/>
          <a:lstStyle/>
          <a:p>
            <a:fld id="{39D7DE04-D728-4CF2-9C22-9E6344D63B3F}" type="slidenum">
              <a:rPr lang="en-GB" smtClean="0"/>
              <a:t>40</a:t>
            </a:fld>
            <a:endParaRPr lang="en-GB"/>
          </a:p>
        </p:txBody>
      </p:sp>
      <p:graphicFrame>
        <p:nvGraphicFramePr>
          <p:cNvPr id="7" name="Chart 1">
            <a:extLst>
              <a:ext uri="{FF2B5EF4-FFF2-40B4-BE49-F238E27FC236}">
                <a16:creationId xmlns:a16="http://schemas.microsoft.com/office/drawing/2014/main" id="{38D522A1-BC77-344B-8376-E7C9B55048D9}"/>
              </a:ext>
            </a:extLst>
          </p:cNvPr>
          <p:cNvGraphicFramePr>
            <a:graphicFrameLocks/>
          </p:cNvGraphicFramePr>
          <p:nvPr>
            <p:extLst>
              <p:ext uri="{D42A27DB-BD31-4B8C-83A1-F6EECF244321}">
                <p14:modId xmlns:p14="http://schemas.microsoft.com/office/powerpoint/2010/main" val="482119780"/>
              </p:ext>
            </p:extLst>
          </p:nvPr>
        </p:nvGraphicFramePr>
        <p:xfrm>
          <a:off x="3273879" y="1045029"/>
          <a:ext cx="9049656" cy="544557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2">
            <a:extLst>
              <a:ext uri="{FF2B5EF4-FFF2-40B4-BE49-F238E27FC236}">
                <a16:creationId xmlns:a16="http://schemas.microsoft.com/office/drawing/2014/main" id="{449E7CE7-6E4E-40A5-800E-CDFAFAE7B99E}"/>
              </a:ext>
            </a:extLst>
          </p:cNvPr>
          <p:cNvPicPr>
            <a:picLocks noChangeAspect="1"/>
          </p:cNvPicPr>
          <p:nvPr/>
        </p:nvPicPr>
        <p:blipFill>
          <a:blip r:embed="rId5"/>
          <a:stretch>
            <a:fillRect/>
          </a:stretch>
        </p:blipFill>
        <p:spPr>
          <a:xfrm>
            <a:off x="0" y="1921436"/>
            <a:ext cx="3193697" cy="3193697"/>
          </a:xfrm>
          <a:prstGeom prst="rect">
            <a:avLst/>
          </a:prstGeom>
        </p:spPr>
      </p:pic>
      <p:sp>
        <p:nvSpPr>
          <p:cNvPr id="8" name="Textfeld 7">
            <a:extLst>
              <a:ext uri="{FF2B5EF4-FFF2-40B4-BE49-F238E27FC236}">
                <a16:creationId xmlns:a16="http://schemas.microsoft.com/office/drawing/2014/main" id="{BF39DC0A-51BC-45CB-A429-CC58437BD964}"/>
              </a:ext>
            </a:extLst>
          </p:cNvPr>
          <p:cNvSpPr txBox="1"/>
          <p:nvPr/>
        </p:nvSpPr>
        <p:spPr>
          <a:xfrm>
            <a:off x="502313" y="2546461"/>
            <a:ext cx="2868915" cy="2246769"/>
          </a:xfrm>
          <a:prstGeom prst="rect">
            <a:avLst/>
          </a:prstGeom>
          <a:noFill/>
        </p:spPr>
        <p:txBody>
          <a:bodyPr wrap="square" rtlCol="0">
            <a:spAutoFit/>
          </a:bodyPr>
          <a:lstStyle/>
          <a:p>
            <a:r>
              <a:rPr lang="de-DE" b="1" dirty="0">
                <a:solidFill>
                  <a:schemeClr val="bg1"/>
                </a:solidFill>
              </a:rPr>
              <a:t>Psychological and sexual </a:t>
            </a:r>
            <a:r>
              <a:rPr lang="de-DE" b="1" dirty="0" err="1">
                <a:solidFill>
                  <a:schemeClr val="bg1"/>
                </a:solidFill>
              </a:rPr>
              <a:t>violence</a:t>
            </a:r>
            <a:r>
              <a:rPr lang="de-DE" b="1" dirty="0">
                <a:solidFill>
                  <a:schemeClr val="bg1"/>
                </a:solidFill>
              </a:rPr>
              <a:t> </a:t>
            </a:r>
            <a:r>
              <a:rPr lang="de-DE" b="1" dirty="0" err="1">
                <a:solidFill>
                  <a:schemeClr val="bg1"/>
                </a:solidFill>
              </a:rPr>
              <a:t>is</a:t>
            </a:r>
            <a:r>
              <a:rPr lang="de-DE" b="1" dirty="0">
                <a:solidFill>
                  <a:schemeClr val="bg1"/>
                </a:solidFill>
              </a:rPr>
              <a:t> </a:t>
            </a:r>
            <a:r>
              <a:rPr lang="de-DE" b="1" dirty="0" err="1">
                <a:solidFill>
                  <a:schemeClr val="bg1"/>
                </a:solidFill>
              </a:rPr>
              <a:t>most</a:t>
            </a:r>
            <a:r>
              <a:rPr lang="de-DE" b="1" dirty="0">
                <a:solidFill>
                  <a:schemeClr val="bg1"/>
                </a:solidFill>
              </a:rPr>
              <a:t> </a:t>
            </a:r>
            <a:r>
              <a:rPr lang="de-DE" b="1" dirty="0" err="1">
                <a:solidFill>
                  <a:schemeClr val="bg1"/>
                </a:solidFill>
              </a:rPr>
              <a:t>often</a:t>
            </a:r>
            <a:r>
              <a:rPr lang="de-DE" b="1" dirty="0">
                <a:solidFill>
                  <a:schemeClr val="bg1"/>
                </a:solidFill>
              </a:rPr>
              <a:t> </a:t>
            </a:r>
            <a:r>
              <a:rPr lang="de-DE" b="1" dirty="0" err="1">
                <a:solidFill>
                  <a:schemeClr val="bg1"/>
                </a:solidFill>
              </a:rPr>
              <a:t>perpetrated</a:t>
            </a:r>
            <a:r>
              <a:rPr lang="de-DE" b="1" dirty="0">
                <a:solidFill>
                  <a:schemeClr val="bg1"/>
                </a:solidFill>
              </a:rPr>
              <a:t> </a:t>
            </a:r>
            <a:r>
              <a:rPr lang="de-DE" b="1" dirty="0" err="1">
                <a:solidFill>
                  <a:schemeClr val="bg1"/>
                </a:solidFill>
              </a:rPr>
              <a:t>by</a:t>
            </a:r>
            <a:r>
              <a:rPr lang="de-DE" b="1" dirty="0">
                <a:solidFill>
                  <a:schemeClr val="bg1"/>
                </a:solidFill>
              </a:rPr>
              <a:t> </a:t>
            </a:r>
            <a:r>
              <a:rPr lang="de-DE" b="1" dirty="0" err="1">
                <a:solidFill>
                  <a:schemeClr val="bg1"/>
                </a:solidFill>
              </a:rPr>
              <a:t>team</a:t>
            </a:r>
            <a:r>
              <a:rPr lang="de-DE" b="1" dirty="0">
                <a:solidFill>
                  <a:schemeClr val="bg1"/>
                </a:solidFill>
              </a:rPr>
              <a:t> </a:t>
            </a:r>
            <a:r>
              <a:rPr lang="de-DE" b="1" dirty="0" err="1">
                <a:solidFill>
                  <a:schemeClr val="bg1"/>
                </a:solidFill>
              </a:rPr>
              <a:t>mates</a:t>
            </a:r>
            <a:r>
              <a:rPr lang="de-DE" b="1" dirty="0">
                <a:solidFill>
                  <a:schemeClr val="bg1"/>
                </a:solidFill>
              </a:rPr>
              <a:t> </a:t>
            </a:r>
            <a:br>
              <a:rPr lang="de-DE" b="1" dirty="0">
                <a:solidFill>
                  <a:schemeClr val="bg1"/>
                </a:solidFill>
              </a:rPr>
            </a:br>
            <a:r>
              <a:rPr lang="de-DE" b="1" dirty="0">
                <a:solidFill>
                  <a:schemeClr val="bg1"/>
                </a:solidFill>
              </a:rPr>
              <a:t>and </a:t>
            </a:r>
            <a:r>
              <a:rPr lang="de-DE" b="1" dirty="0" err="1">
                <a:solidFill>
                  <a:schemeClr val="bg1"/>
                </a:solidFill>
              </a:rPr>
              <a:t>peers</a:t>
            </a:r>
            <a:r>
              <a:rPr lang="de-DE" b="1" dirty="0">
                <a:solidFill>
                  <a:schemeClr val="bg1"/>
                </a:solidFill>
              </a:rPr>
              <a:t>.</a:t>
            </a:r>
            <a:br>
              <a:rPr lang="de-DE" b="1" dirty="0">
                <a:solidFill>
                  <a:schemeClr val="bg1"/>
                </a:solidFill>
              </a:rPr>
            </a:br>
            <a:endParaRPr lang="de-DE" b="1" dirty="0">
              <a:solidFill>
                <a:schemeClr val="bg1"/>
              </a:solidFill>
            </a:endParaRPr>
          </a:p>
          <a:p>
            <a:r>
              <a:rPr lang="de-DE" b="1" dirty="0">
                <a:solidFill>
                  <a:schemeClr val="bg1"/>
                </a:solidFill>
              </a:rPr>
              <a:t>Neglect </a:t>
            </a:r>
            <a:r>
              <a:rPr lang="de-DE" b="1" dirty="0" err="1">
                <a:solidFill>
                  <a:schemeClr val="bg1"/>
                </a:solidFill>
              </a:rPr>
              <a:t>by</a:t>
            </a:r>
            <a:r>
              <a:rPr lang="de-DE" b="1" dirty="0">
                <a:solidFill>
                  <a:schemeClr val="bg1"/>
                </a:solidFill>
              </a:rPr>
              <a:t> </a:t>
            </a:r>
            <a:r>
              <a:rPr lang="de-DE" b="1" dirty="0" err="1">
                <a:solidFill>
                  <a:schemeClr val="bg1"/>
                </a:solidFill>
              </a:rPr>
              <a:t>coaches</a:t>
            </a:r>
            <a:r>
              <a:rPr lang="de-DE" b="1" dirty="0">
                <a:solidFill>
                  <a:schemeClr val="bg1"/>
                </a:solidFill>
              </a:rPr>
              <a:t> &amp; </a:t>
            </a:r>
            <a:r>
              <a:rPr lang="de-DE" b="1" dirty="0" err="1">
                <a:solidFill>
                  <a:schemeClr val="bg1"/>
                </a:solidFill>
              </a:rPr>
              <a:t>instructors</a:t>
            </a:r>
            <a:r>
              <a:rPr lang="de-DE" b="1" dirty="0">
                <a:solidFill>
                  <a:schemeClr val="bg1"/>
                </a:solidFill>
              </a:rPr>
              <a:t>.</a:t>
            </a:r>
          </a:p>
          <a:p>
            <a:endParaRPr lang="de-DE" b="1" dirty="0">
              <a:solidFill>
                <a:schemeClr val="bg1"/>
              </a:solidFill>
            </a:endParaRPr>
          </a:p>
          <a:p>
            <a:r>
              <a:rPr lang="de-DE" b="1" dirty="0" err="1">
                <a:solidFill>
                  <a:schemeClr val="bg1"/>
                </a:solidFill>
              </a:rPr>
              <a:t>Pyhsical</a:t>
            </a:r>
            <a:r>
              <a:rPr lang="de-DE" b="1" dirty="0">
                <a:solidFill>
                  <a:schemeClr val="bg1"/>
                </a:solidFill>
              </a:rPr>
              <a:t> </a:t>
            </a:r>
            <a:r>
              <a:rPr lang="de-DE" b="1" dirty="0" err="1">
                <a:solidFill>
                  <a:schemeClr val="bg1"/>
                </a:solidFill>
              </a:rPr>
              <a:t>violence</a:t>
            </a:r>
            <a:r>
              <a:rPr lang="de-DE" b="1" dirty="0">
                <a:solidFill>
                  <a:schemeClr val="bg1"/>
                </a:solidFill>
              </a:rPr>
              <a:t> </a:t>
            </a:r>
            <a:r>
              <a:rPr lang="de-DE" b="1" dirty="0" err="1">
                <a:solidFill>
                  <a:schemeClr val="bg1"/>
                </a:solidFill>
              </a:rPr>
              <a:t>by</a:t>
            </a:r>
            <a:r>
              <a:rPr lang="de-DE" b="1" dirty="0">
                <a:solidFill>
                  <a:schemeClr val="bg1"/>
                </a:solidFill>
              </a:rPr>
              <a:t> </a:t>
            </a:r>
            <a:r>
              <a:rPr lang="de-DE" b="1" dirty="0" err="1">
                <a:solidFill>
                  <a:schemeClr val="bg1"/>
                </a:solidFill>
              </a:rPr>
              <a:t>coaches</a:t>
            </a:r>
            <a:r>
              <a:rPr lang="de-DE" b="1" dirty="0">
                <a:solidFill>
                  <a:schemeClr val="bg1"/>
                </a:solidFill>
              </a:rPr>
              <a:t> and </a:t>
            </a:r>
            <a:r>
              <a:rPr lang="de-DE" b="1" dirty="0" err="1">
                <a:solidFill>
                  <a:schemeClr val="bg1"/>
                </a:solidFill>
              </a:rPr>
              <a:t>peers</a:t>
            </a:r>
            <a:r>
              <a:rPr lang="de-DE" b="1" dirty="0">
                <a:solidFill>
                  <a:schemeClr val="bg1"/>
                </a:solidFill>
              </a:rPr>
              <a:t>.</a:t>
            </a:r>
          </a:p>
        </p:txBody>
      </p:sp>
    </p:spTree>
    <p:extLst>
      <p:ext uri="{BB962C8B-B14F-4D97-AF65-F5344CB8AC3E}">
        <p14:creationId xmlns:p14="http://schemas.microsoft.com/office/powerpoint/2010/main" val="88132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7" name="Google Shape;253;p22">
            <a:extLst>
              <a:ext uri="{FF2B5EF4-FFF2-40B4-BE49-F238E27FC236}">
                <a16:creationId xmlns:a16="http://schemas.microsoft.com/office/drawing/2014/main" id="{9D225A5A-D279-4B84-939B-5629D4BB1A05}"/>
              </a:ext>
            </a:extLst>
          </p:cNvPr>
          <p:cNvSpPr txBox="1">
            <a:spLocks/>
          </p:cNvSpPr>
          <p:nvPr/>
        </p:nvSpPr>
        <p:spPr>
          <a:xfrm>
            <a:off x="56202" y="145728"/>
            <a:ext cx="9792269" cy="828068"/>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buFont typeface="Calibri"/>
              <a:buNone/>
            </a:pPr>
            <a:r>
              <a:rPr lang="en-GB" sz="3000" dirty="0">
                <a:solidFill>
                  <a:schemeClr val="accent1"/>
                </a:solidFill>
                <a:latin typeface="Arial" panose="020B0604020202020204" pitchFamily="34" charset="0"/>
                <a:ea typeface="Calibri"/>
                <a:cs typeface="Arial" panose="020B0604020202020204" pitchFamily="34" charset="0"/>
                <a:sym typeface="Calibri"/>
              </a:rPr>
              <a:t>Organisational context of violence experience</a:t>
            </a:r>
          </a:p>
          <a:p>
            <a:pPr>
              <a:buClr>
                <a:schemeClr val="dk1"/>
              </a:buClr>
              <a:buSzPts val="5200"/>
            </a:pPr>
            <a:r>
              <a:rPr lang="en-GB" sz="2200" b="0" dirty="0">
                <a:solidFill>
                  <a:schemeClr val="accent1"/>
                </a:solidFill>
                <a:latin typeface="Arial" panose="020B0604020202020204" pitchFamily="34" charset="0"/>
                <a:ea typeface="Calibri"/>
                <a:cs typeface="Arial" panose="020B0604020202020204" pitchFamily="34" charset="0"/>
                <a:sym typeface="Calibri"/>
              </a:rPr>
              <a:t>(n=2116-7974 in %)</a:t>
            </a:r>
            <a:endParaRPr lang="en-GB" sz="2200" b="0" dirty="0">
              <a:solidFill>
                <a:schemeClr val="accent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4E580B61-5593-4F9F-8BD7-F99429F49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7840" y="0"/>
            <a:ext cx="3707958" cy="1182848"/>
          </a:xfrm>
          <a:prstGeom prst="rect">
            <a:avLst/>
          </a:prstGeom>
        </p:spPr>
      </p:pic>
      <p:sp>
        <p:nvSpPr>
          <p:cNvPr id="2" name="Slide Number Placeholder 1">
            <a:extLst>
              <a:ext uri="{FF2B5EF4-FFF2-40B4-BE49-F238E27FC236}">
                <a16:creationId xmlns:a16="http://schemas.microsoft.com/office/drawing/2014/main" id="{DCC79CD2-F95D-4B9E-8A8F-5CC1673DF66B}"/>
              </a:ext>
            </a:extLst>
          </p:cNvPr>
          <p:cNvSpPr>
            <a:spLocks noGrp="1"/>
          </p:cNvSpPr>
          <p:nvPr>
            <p:ph type="sldNum" sz="quarter" idx="12"/>
          </p:nvPr>
        </p:nvSpPr>
        <p:spPr/>
        <p:txBody>
          <a:bodyPr/>
          <a:lstStyle/>
          <a:p>
            <a:fld id="{39D7DE04-D728-4CF2-9C22-9E6344D63B3F}" type="slidenum">
              <a:rPr lang="en-GB" smtClean="0"/>
              <a:t>41</a:t>
            </a:fld>
            <a:endParaRPr lang="en-GB"/>
          </a:p>
        </p:txBody>
      </p:sp>
      <p:graphicFrame>
        <p:nvGraphicFramePr>
          <p:cNvPr id="6" name="Chart 1">
            <a:extLst>
              <a:ext uri="{FF2B5EF4-FFF2-40B4-BE49-F238E27FC236}">
                <a16:creationId xmlns:a16="http://schemas.microsoft.com/office/drawing/2014/main" id="{07373AE2-F464-724B-8624-CD259D890F36}"/>
              </a:ext>
            </a:extLst>
          </p:cNvPr>
          <p:cNvGraphicFramePr>
            <a:graphicFrameLocks/>
          </p:cNvGraphicFramePr>
          <p:nvPr>
            <p:extLst>
              <p:ext uri="{D42A27DB-BD31-4B8C-83A1-F6EECF244321}">
                <p14:modId xmlns:p14="http://schemas.microsoft.com/office/powerpoint/2010/main" val="3043515387"/>
              </p:ext>
            </p:extLst>
          </p:nvPr>
        </p:nvGraphicFramePr>
        <p:xfrm>
          <a:off x="2367643" y="917995"/>
          <a:ext cx="10062242" cy="5940005"/>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2">
            <a:extLst>
              <a:ext uri="{FF2B5EF4-FFF2-40B4-BE49-F238E27FC236}">
                <a16:creationId xmlns:a16="http://schemas.microsoft.com/office/drawing/2014/main" id="{78DF8652-2275-4B6F-BABD-CDFBDFB7B3EB}"/>
              </a:ext>
            </a:extLst>
          </p:cNvPr>
          <p:cNvPicPr>
            <a:picLocks noChangeAspect="1"/>
          </p:cNvPicPr>
          <p:nvPr/>
        </p:nvPicPr>
        <p:blipFill>
          <a:blip r:embed="rId5"/>
          <a:stretch>
            <a:fillRect/>
          </a:stretch>
        </p:blipFill>
        <p:spPr>
          <a:xfrm>
            <a:off x="0" y="3526971"/>
            <a:ext cx="2367643" cy="2367643"/>
          </a:xfrm>
          <a:prstGeom prst="rect">
            <a:avLst/>
          </a:prstGeom>
        </p:spPr>
      </p:pic>
      <p:sp>
        <p:nvSpPr>
          <p:cNvPr id="9" name="Textfeld 8">
            <a:extLst>
              <a:ext uri="{FF2B5EF4-FFF2-40B4-BE49-F238E27FC236}">
                <a16:creationId xmlns:a16="http://schemas.microsoft.com/office/drawing/2014/main" id="{A8A39A56-F796-4341-854D-8251B9370252}"/>
              </a:ext>
            </a:extLst>
          </p:cNvPr>
          <p:cNvSpPr txBox="1"/>
          <p:nvPr/>
        </p:nvSpPr>
        <p:spPr>
          <a:xfrm>
            <a:off x="366138" y="4087544"/>
            <a:ext cx="2868915" cy="1246495"/>
          </a:xfrm>
          <a:prstGeom prst="rect">
            <a:avLst/>
          </a:prstGeom>
          <a:noFill/>
        </p:spPr>
        <p:txBody>
          <a:bodyPr wrap="square" rtlCol="0">
            <a:spAutoFit/>
          </a:bodyPr>
          <a:lstStyle/>
          <a:p>
            <a:r>
              <a:rPr lang="de-DE" sz="1500" b="1" dirty="0">
                <a:solidFill>
                  <a:schemeClr val="bg1"/>
                </a:solidFill>
              </a:rPr>
              <a:t>The </a:t>
            </a:r>
            <a:r>
              <a:rPr lang="de-DE" sz="1500" b="1" dirty="0" err="1">
                <a:solidFill>
                  <a:schemeClr val="bg1"/>
                </a:solidFill>
              </a:rPr>
              <a:t>sport</a:t>
            </a:r>
            <a:r>
              <a:rPr lang="de-DE" sz="1500" b="1" dirty="0">
                <a:solidFill>
                  <a:schemeClr val="bg1"/>
                </a:solidFill>
              </a:rPr>
              <a:t> </a:t>
            </a:r>
            <a:r>
              <a:rPr lang="de-DE" sz="1500" b="1" dirty="0" err="1">
                <a:solidFill>
                  <a:schemeClr val="bg1"/>
                </a:solidFill>
              </a:rPr>
              <a:t>club</a:t>
            </a:r>
            <a:r>
              <a:rPr lang="de-DE" sz="1500" b="1" dirty="0">
                <a:solidFill>
                  <a:schemeClr val="bg1"/>
                </a:solidFill>
              </a:rPr>
              <a:t> </a:t>
            </a:r>
            <a:r>
              <a:rPr lang="de-DE" sz="1500" b="1" dirty="0" err="1">
                <a:solidFill>
                  <a:schemeClr val="bg1"/>
                </a:solidFill>
              </a:rPr>
              <a:t>is</a:t>
            </a:r>
            <a:r>
              <a:rPr lang="de-DE" sz="1500" b="1" dirty="0">
                <a:solidFill>
                  <a:schemeClr val="bg1"/>
                </a:solidFill>
              </a:rPr>
              <a:t> </a:t>
            </a:r>
            <a:br>
              <a:rPr lang="de-DE" sz="1500" b="1" dirty="0">
                <a:solidFill>
                  <a:schemeClr val="bg1"/>
                </a:solidFill>
              </a:rPr>
            </a:br>
            <a:r>
              <a:rPr lang="de-DE" sz="1500" b="1" dirty="0" err="1">
                <a:solidFill>
                  <a:schemeClr val="bg1"/>
                </a:solidFill>
              </a:rPr>
              <a:t>the</a:t>
            </a:r>
            <a:r>
              <a:rPr lang="de-DE" sz="1500" b="1" dirty="0">
                <a:solidFill>
                  <a:schemeClr val="bg1"/>
                </a:solidFill>
              </a:rPr>
              <a:t> most-</a:t>
            </a:r>
            <a:r>
              <a:rPr lang="de-DE" sz="1500" b="1" dirty="0" err="1">
                <a:solidFill>
                  <a:schemeClr val="bg1"/>
                </a:solidFill>
              </a:rPr>
              <a:t>often</a:t>
            </a:r>
            <a:r>
              <a:rPr lang="de-DE" sz="1500" b="1" dirty="0">
                <a:solidFill>
                  <a:schemeClr val="bg1"/>
                </a:solidFill>
              </a:rPr>
              <a:t> </a:t>
            </a:r>
            <a:br>
              <a:rPr lang="de-DE" sz="1500" b="1" dirty="0">
                <a:solidFill>
                  <a:schemeClr val="bg1"/>
                </a:solidFill>
              </a:rPr>
            </a:br>
            <a:r>
              <a:rPr lang="de-DE" sz="1500" b="1" dirty="0" err="1">
                <a:solidFill>
                  <a:schemeClr val="bg1"/>
                </a:solidFill>
              </a:rPr>
              <a:t>reported</a:t>
            </a:r>
            <a:r>
              <a:rPr lang="de-DE" sz="1500" b="1" dirty="0">
                <a:solidFill>
                  <a:schemeClr val="bg1"/>
                </a:solidFill>
              </a:rPr>
              <a:t> </a:t>
            </a:r>
            <a:br>
              <a:rPr lang="de-DE" sz="1500" b="1" dirty="0">
                <a:solidFill>
                  <a:schemeClr val="bg1"/>
                </a:solidFill>
              </a:rPr>
            </a:br>
            <a:r>
              <a:rPr lang="de-DE" sz="1500" b="1" dirty="0">
                <a:solidFill>
                  <a:schemeClr val="bg1"/>
                </a:solidFill>
              </a:rPr>
              <a:t>organisational </a:t>
            </a:r>
            <a:br>
              <a:rPr lang="de-DE" sz="1500" b="1" dirty="0">
                <a:solidFill>
                  <a:schemeClr val="bg1"/>
                </a:solidFill>
              </a:rPr>
            </a:br>
            <a:r>
              <a:rPr lang="de-DE" sz="1500" b="1" dirty="0">
                <a:solidFill>
                  <a:schemeClr val="bg1"/>
                </a:solidFill>
              </a:rPr>
              <a:t>context of </a:t>
            </a:r>
            <a:r>
              <a:rPr lang="de-DE" sz="1500" b="1" dirty="0" err="1">
                <a:solidFill>
                  <a:schemeClr val="bg1"/>
                </a:solidFill>
              </a:rPr>
              <a:t>violence</a:t>
            </a:r>
            <a:r>
              <a:rPr lang="de-DE" sz="1500" b="1" dirty="0">
                <a:solidFill>
                  <a:schemeClr val="bg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7" name="Google Shape;253;p22">
            <a:extLst>
              <a:ext uri="{FF2B5EF4-FFF2-40B4-BE49-F238E27FC236}">
                <a16:creationId xmlns:a16="http://schemas.microsoft.com/office/drawing/2014/main" id="{9D225A5A-D279-4B84-939B-5629D4BB1A05}"/>
              </a:ext>
            </a:extLst>
          </p:cNvPr>
          <p:cNvSpPr txBox="1">
            <a:spLocks/>
          </p:cNvSpPr>
          <p:nvPr/>
        </p:nvSpPr>
        <p:spPr>
          <a:xfrm>
            <a:off x="189931" y="77074"/>
            <a:ext cx="9792269" cy="1028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262626"/>
              </a:buClr>
              <a:buSzPts val="2400"/>
              <a:buFont typeface="Arial"/>
              <a:buNone/>
              <a:defRPr sz="2400" b="1"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dk1"/>
              </a:buClr>
              <a:buSzPts val="5200"/>
            </a:pPr>
            <a:r>
              <a:rPr lang="en-GB" sz="3200" dirty="0">
                <a:solidFill>
                  <a:schemeClr val="accent1"/>
                </a:solidFill>
                <a:latin typeface="Arial" panose="020B0604020202020204" pitchFamily="34" charset="0"/>
                <a:ea typeface="Calibri"/>
                <a:cs typeface="Arial" panose="020B0604020202020204" pitchFamily="34" charset="0"/>
                <a:sym typeface="Calibri"/>
              </a:rPr>
              <a:t>Location of violence experience </a:t>
            </a:r>
          </a:p>
          <a:p>
            <a:pPr>
              <a:buClr>
                <a:schemeClr val="dk1"/>
              </a:buClr>
              <a:buSzPts val="5200"/>
            </a:pPr>
            <a:r>
              <a:rPr lang="en-GB" sz="2000" b="0" dirty="0">
                <a:solidFill>
                  <a:schemeClr val="accent1"/>
                </a:solidFill>
                <a:latin typeface="Arial" panose="020B0604020202020204" pitchFamily="34" charset="0"/>
                <a:ea typeface="Calibri"/>
                <a:cs typeface="Arial" panose="020B0604020202020204" pitchFamily="34" charset="0"/>
                <a:sym typeface="Calibri"/>
              </a:rPr>
              <a:t>(n=2235- 8541, in %)</a:t>
            </a:r>
            <a:endParaRPr lang="en-GB" sz="2000" b="0" dirty="0">
              <a:solidFill>
                <a:schemeClr val="accent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4E580B61-5593-4F9F-8BD7-F99429F49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sp>
        <p:nvSpPr>
          <p:cNvPr id="2" name="Slide Number Placeholder 1">
            <a:extLst>
              <a:ext uri="{FF2B5EF4-FFF2-40B4-BE49-F238E27FC236}">
                <a16:creationId xmlns:a16="http://schemas.microsoft.com/office/drawing/2014/main" id="{DCC79CD2-F95D-4B9E-8A8F-5CC1673DF66B}"/>
              </a:ext>
            </a:extLst>
          </p:cNvPr>
          <p:cNvSpPr>
            <a:spLocks noGrp="1"/>
          </p:cNvSpPr>
          <p:nvPr>
            <p:ph type="sldNum" sz="quarter" idx="12"/>
          </p:nvPr>
        </p:nvSpPr>
        <p:spPr/>
        <p:txBody>
          <a:bodyPr/>
          <a:lstStyle/>
          <a:p>
            <a:fld id="{39D7DE04-D728-4CF2-9C22-9E6344D63B3F}" type="slidenum">
              <a:rPr lang="en-GB" smtClean="0"/>
              <a:t>42</a:t>
            </a:fld>
            <a:endParaRPr lang="en-GB"/>
          </a:p>
        </p:txBody>
      </p:sp>
      <p:pic>
        <p:nvPicPr>
          <p:cNvPr id="8" name="Picture 2">
            <a:extLst>
              <a:ext uri="{FF2B5EF4-FFF2-40B4-BE49-F238E27FC236}">
                <a16:creationId xmlns:a16="http://schemas.microsoft.com/office/drawing/2014/main" id="{78DF8652-2275-4B6F-BABD-CDFBDFB7B3EB}"/>
              </a:ext>
            </a:extLst>
          </p:cNvPr>
          <p:cNvPicPr>
            <a:picLocks noChangeAspect="1"/>
          </p:cNvPicPr>
          <p:nvPr/>
        </p:nvPicPr>
        <p:blipFill>
          <a:blip r:embed="rId4"/>
          <a:stretch>
            <a:fillRect/>
          </a:stretch>
        </p:blipFill>
        <p:spPr>
          <a:xfrm>
            <a:off x="285750" y="2445355"/>
            <a:ext cx="3277809" cy="3277809"/>
          </a:xfrm>
          <a:prstGeom prst="rect">
            <a:avLst/>
          </a:prstGeom>
        </p:spPr>
      </p:pic>
      <p:sp>
        <p:nvSpPr>
          <p:cNvPr id="9" name="Textfeld 8">
            <a:extLst>
              <a:ext uri="{FF2B5EF4-FFF2-40B4-BE49-F238E27FC236}">
                <a16:creationId xmlns:a16="http://schemas.microsoft.com/office/drawing/2014/main" id="{A8A39A56-F796-4341-854D-8251B9370252}"/>
              </a:ext>
            </a:extLst>
          </p:cNvPr>
          <p:cNvSpPr txBox="1"/>
          <p:nvPr/>
        </p:nvSpPr>
        <p:spPr>
          <a:xfrm>
            <a:off x="694644" y="3092592"/>
            <a:ext cx="2868915" cy="1815882"/>
          </a:xfrm>
          <a:prstGeom prst="rect">
            <a:avLst/>
          </a:prstGeom>
          <a:noFill/>
        </p:spPr>
        <p:txBody>
          <a:bodyPr wrap="square" rtlCol="0">
            <a:spAutoFit/>
          </a:bodyPr>
          <a:lstStyle/>
          <a:p>
            <a:r>
              <a:rPr lang="de-DE" sz="1600" b="1" dirty="0">
                <a:solidFill>
                  <a:schemeClr val="bg1"/>
                </a:solidFill>
              </a:rPr>
              <a:t>The </a:t>
            </a:r>
            <a:r>
              <a:rPr lang="de-DE" sz="1600" b="1" dirty="0" err="1">
                <a:solidFill>
                  <a:schemeClr val="bg1"/>
                </a:solidFill>
              </a:rPr>
              <a:t>sports</a:t>
            </a:r>
            <a:r>
              <a:rPr lang="de-DE" sz="1600" b="1" dirty="0">
                <a:solidFill>
                  <a:schemeClr val="bg1"/>
                </a:solidFill>
              </a:rPr>
              <a:t> </a:t>
            </a:r>
            <a:r>
              <a:rPr lang="de-DE" sz="1600" b="1" dirty="0" err="1">
                <a:solidFill>
                  <a:schemeClr val="bg1"/>
                </a:solidFill>
              </a:rPr>
              <a:t>facility</a:t>
            </a:r>
            <a:r>
              <a:rPr lang="de-DE" sz="1600" b="1" dirty="0">
                <a:solidFill>
                  <a:schemeClr val="bg1"/>
                </a:solidFill>
              </a:rPr>
              <a:t> </a:t>
            </a:r>
            <a:r>
              <a:rPr lang="de-DE" sz="1600" b="1" dirty="0" err="1">
                <a:solidFill>
                  <a:schemeClr val="bg1"/>
                </a:solidFill>
              </a:rPr>
              <a:t>is</a:t>
            </a:r>
            <a:r>
              <a:rPr lang="de-DE" sz="1600" b="1" dirty="0">
                <a:solidFill>
                  <a:schemeClr val="bg1"/>
                </a:solidFill>
              </a:rPr>
              <a:t> </a:t>
            </a:r>
            <a:br>
              <a:rPr lang="de-DE" sz="1600" b="1" dirty="0">
                <a:solidFill>
                  <a:schemeClr val="bg1"/>
                </a:solidFill>
              </a:rPr>
            </a:br>
            <a:r>
              <a:rPr lang="de-DE" sz="1600" b="1" dirty="0" err="1">
                <a:solidFill>
                  <a:schemeClr val="bg1"/>
                </a:solidFill>
              </a:rPr>
              <a:t>the</a:t>
            </a:r>
            <a:r>
              <a:rPr lang="de-DE" sz="1600" b="1" dirty="0">
                <a:solidFill>
                  <a:schemeClr val="bg1"/>
                </a:solidFill>
              </a:rPr>
              <a:t> most-</a:t>
            </a:r>
            <a:r>
              <a:rPr lang="de-DE" sz="1600" b="1" dirty="0" err="1">
                <a:solidFill>
                  <a:schemeClr val="bg1"/>
                </a:solidFill>
              </a:rPr>
              <a:t>often</a:t>
            </a:r>
            <a:r>
              <a:rPr lang="de-DE" sz="1600" b="1" dirty="0">
                <a:solidFill>
                  <a:schemeClr val="bg1"/>
                </a:solidFill>
              </a:rPr>
              <a:t> </a:t>
            </a:r>
            <a:br>
              <a:rPr lang="de-DE" sz="1600" b="1" dirty="0">
                <a:solidFill>
                  <a:schemeClr val="bg1"/>
                </a:solidFill>
              </a:rPr>
            </a:br>
            <a:r>
              <a:rPr lang="de-DE" sz="1600" b="1" dirty="0" err="1">
                <a:solidFill>
                  <a:schemeClr val="bg1"/>
                </a:solidFill>
              </a:rPr>
              <a:t>reported</a:t>
            </a:r>
            <a:r>
              <a:rPr lang="de-DE" sz="1600" b="1" dirty="0">
                <a:solidFill>
                  <a:schemeClr val="bg1"/>
                </a:solidFill>
              </a:rPr>
              <a:t> </a:t>
            </a:r>
            <a:r>
              <a:rPr lang="de-DE" sz="1600" b="1" dirty="0" err="1">
                <a:solidFill>
                  <a:schemeClr val="bg1"/>
                </a:solidFill>
              </a:rPr>
              <a:t>location</a:t>
            </a:r>
            <a:r>
              <a:rPr lang="de-DE" sz="1600" b="1" dirty="0">
                <a:solidFill>
                  <a:schemeClr val="bg1"/>
                </a:solidFill>
              </a:rPr>
              <a:t> </a:t>
            </a:r>
            <a:br>
              <a:rPr lang="de-DE" sz="1600" b="1" dirty="0">
                <a:solidFill>
                  <a:schemeClr val="bg1"/>
                </a:solidFill>
              </a:rPr>
            </a:br>
            <a:r>
              <a:rPr lang="de-DE" sz="1600" b="1" dirty="0">
                <a:solidFill>
                  <a:schemeClr val="bg1"/>
                </a:solidFill>
              </a:rPr>
              <a:t>of </a:t>
            </a:r>
            <a:r>
              <a:rPr lang="de-DE" sz="1600" b="1" dirty="0" err="1">
                <a:solidFill>
                  <a:schemeClr val="bg1"/>
                </a:solidFill>
              </a:rPr>
              <a:t>violence</a:t>
            </a:r>
            <a:r>
              <a:rPr lang="de-DE" sz="1600" b="1" dirty="0">
                <a:solidFill>
                  <a:schemeClr val="bg1"/>
                </a:solidFill>
              </a:rPr>
              <a:t>,</a:t>
            </a:r>
          </a:p>
          <a:p>
            <a:endParaRPr lang="de-DE" sz="1600" b="1" dirty="0">
              <a:solidFill>
                <a:schemeClr val="bg1"/>
              </a:solidFill>
            </a:endParaRPr>
          </a:p>
          <a:p>
            <a:r>
              <a:rPr lang="de-DE" sz="1600" b="1" dirty="0" err="1">
                <a:solidFill>
                  <a:schemeClr val="bg1"/>
                </a:solidFill>
              </a:rPr>
              <a:t>followed</a:t>
            </a:r>
            <a:r>
              <a:rPr lang="de-DE" sz="1600" b="1" dirty="0">
                <a:solidFill>
                  <a:schemeClr val="bg1"/>
                </a:solidFill>
              </a:rPr>
              <a:t> </a:t>
            </a:r>
            <a:r>
              <a:rPr lang="de-DE" sz="1600" b="1" dirty="0" err="1">
                <a:solidFill>
                  <a:schemeClr val="bg1"/>
                </a:solidFill>
              </a:rPr>
              <a:t>by</a:t>
            </a:r>
            <a:r>
              <a:rPr lang="de-DE" sz="1600" b="1" dirty="0">
                <a:solidFill>
                  <a:schemeClr val="bg1"/>
                </a:solidFill>
              </a:rPr>
              <a:t> </a:t>
            </a:r>
            <a:r>
              <a:rPr lang="de-DE" sz="1600" b="1" dirty="0" err="1">
                <a:solidFill>
                  <a:schemeClr val="bg1"/>
                </a:solidFill>
              </a:rPr>
              <a:t>changing</a:t>
            </a:r>
            <a:r>
              <a:rPr lang="de-DE" sz="1600" b="1" dirty="0">
                <a:solidFill>
                  <a:schemeClr val="bg1"/>
                </a:solidFill>
              </a:rPr>
              <a:t> </a:t>
            </a:r>
            <a:r>
              <a:rPr lang="de-DE" sz="1600" b="1" dirty="0" err="1">
                <a:solidFill>
                  <a:schemeClr val="bg1"/>
                </a:solidFill>
              </a:rPr>
              <a:t>rooms</a:t>
            </a:r>
            <a:endParaRPr lang="de-DE" sz="1600" b="1" dirty="0">
              <a:solidFill>
                <a:schemeClr val="bg1"/>
              </a:solidFill>
            </a:endParaRPr>
          </a:p>
        </p:txBody>
      </p:sp>
      <p:pic>
        <p:nvPicPr>
          <p:cNvPr id="3" name="Grafik 2">
            <a:extLst>
              <a:ext uri="{FF2B5EF4-FFF2-40B4-BE49-F238E27FC236}">
                <a16:creationId xmlns:a16="http://schemas.microsoft.com/office/drawing/2014/main" id="{9B7E189F-6FB9-4AC5-BE49-1072B2E1046C}"/>
              </a:ext>
            </a:extLst>
          </p:cNvPr>
          <p:cNvPicPr>
            <a:picLocks noChangeAspect="1"/>
          </p:cNvPicPr>
          <p:nvPr/>
        </p:nvPicPr>
        <p:blipFill>
          <a:blip r:embed="rId5"/>
          <a:stretch>
            <a:fillRect/>
          </a:stretch>
        </p:blipFill>
        <p:spPr>
          <a:xfrm>
            <a:off x="3563560" y="1064962"/>
            <a:ext cx="8628440" cy="5295762"/>
          </a:xfrm>
          <a:prstGeom prst="rect">
            <a:avLst/>
          </a:prstGeom>
        </p:spPr>
      </p:pic>
    </p:spTree>
    <p:extLst>
      <p:ext uri="{BB962C8B-B14F-4D97-AF65-F5344CB8AC3E}">
        <p14:creationId xmlns:p14="http://schemas.microsoft.com/office/powerpoint/2010/main" val="40696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29" y="68343"/>
            <a:ext cx="2869869" cy="915496"/>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297023"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4000" b="1" dirty="0">
                <a:solidFill>
                  <a:srgbClr val="0073D6"/>
                </a:solidFill>
              </a:rPr>
              <a:t>Disclosure</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80" y="4764024"/>
            <a:ext cx="3142716" cy="2093976"/>
          </a:xfrm>
          <a:prstGeom prst="rect">
            <a:avLst/>
          </a:prstGeom>
        </p:spPr>
      </p:pic>
      <p:sp>
        <p:nvSpPr>
          <p:cNvPr id="20" name="Tekstvak 6">
            <a:extLst>
              <a:ext uri="{FF2B5EF4-FFF2-40B4-BE49-F238E27FC236}">
                <a16:creationId xmlns:a16="http://schemas.microsoft.com/office/drawing/2014/main" id="{34E4D5BF-5A40-4C0B-B08B-E6B7FE52150D}"/>
              </a:ext>
            </a:extLst>
          </p:cNvPr>
          <p:cNvSpPr txBox="1"/>
          <p:nvPr/>
        </p:nvSpPr>
        <p:spPr>
          <a:xfrm>
            <a:off x="3541494" y="1859339"/>
            <a:ext cx="8070348" cy="3139321"/>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kumimoji="0" lang="nl-BE" sz="2400" b="0" i="0" u="none" strike="noStrike" kern="1200" cap="none" spc="0" normalizeH="0" baseline="0" noProof="0" dirty="0">
                <a:ln>
                  <a:noFill/>
                </a:ln>
                <a:solidFill>
                  <a:prstClr val="white"/>
                </a:solidFill>
                <a:effectLst/>
                <a:uLnTx/>
                <a:uFillTx/>
                <a:latin typeface="Arial"/>
                <a:cs typeface="Arial"/>
                <a:sym typeface="Arial"/>
              </a:rPr>
              <a:t>The majority of respondents (28-46%) reports that they did not disclose at all</a:t>
            </a:r>
          </a:p>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lang="nl-BE" sz="2400" kern="1200" dirty="0">
                <a:solidFill>
                  <a:prstClr val="white"/>
                </a:solidFill>
              </a:rPr>
              <a:t>Family, friends and peers were the most frequent chosen contact-points to disclose IVAC</a:t>
            </a:r>
            <a:endParaRPr kumimoji="0" lang="nl-BE" sz="2400" b="0" i="0" u="none" strike="noStrike" kern="1200" cap="none" spc="0" normalizeH="0" baseline="0" noProof="0" dirty="0">
              <a:ln>
                <a:noFill/>
              </a:ln>
              <a:solidFill>
                <a:prstClr val="white"/>
              </a:solidFill>
              <a:effectLst/>
              <a:uLnTx/>
              <a:uFillTx/>
              <a:latin typeface="Arial"/>
              <a:cs typeface="Arial"/>
              <a:sym typeface="Arial"/>
            </a:endParaRPr>
          </a:p>
          <a:p>
            <a:pPr marL="342900" marR="0" lvl="0" indent="-342900" algn="l" defTabSz="914400" rtl="0" eaLnBrk="1" fontAlgn="auto" latinLnBrk="0" hangingPunct="1">
              <a:lnSpc>
                <a:spcPct val="100000"/>
              </a:lnSpc>
              <a:spcBef>
                <a:spcPts val="600"/>
              </a:spcBef>
              <a:spcAft>
                <a:spcPts val="600"/>
              </a:spcAft>
              <a:buClr>
                <a:schemeClr val="bg1"/>
              </a:buClr>
              <a:buSzTx/>
              <a:buFont typeface="Arial" panose="020B0604020202020204" pitchFamily="34" charset="0"/>
              <a:buChar char="•"/>
              <a:tabLst/>
              <a:defRPr/>
            </a:pPr>
            <a:r>
              <a:rPr lang="nl-BE" sz="2400" kern="1200" dirty="0">
                <a:solidFill>
                  <a:prstClr val="white"/>
                </a:solidFill>
              </a:rPr>
              <a:t>Only a small proportion (4-6%) chose to disclose to someone from the field of sport</a:t>
            </a:r>
            <a:endParaRPr kumimoji="0" lang="nl-BE" sz="2400" b="0" i="0" u="none" strike="noStrike" kern="1200" cap="none" spc="0" normalizeH="0" baseline="0" noProof="0" dirty="0">
              <a:ln>
                <a:noFill/>
              </a:ln>
              <a:solidFill>
                <a:prstClr val="white"/>
              </a:solidFill>
              <a:effectLst/>
              <a:uLnTx/>
              <a:uFillTx/>
              <a:latin typeface="Arial"/>
              <a:cs typeface="Arial"/>
              <a:sym typeface="Arial"/>
            </a:endParaRPr>
          </a:p>
          <a:p>
            <a:pPr marL="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nl-BE" sz="2400" b="0" i="0" u="none" strike="noStrike" kern="1200" cap="none" spc="0" normalizeH="0" baseline="0" noProof="0" dirty="0">
              <a:ln>
                <a:noFill/>
              </a:ln>
              <a:solidFill>
                <a:prstClr val="white"/>
              </a:solidFill>
              <a:effectLst/>
              <a:uLnTx/>
              <a:uFillTx/>
              <a:latin typeface="Arial"/>
              <a:cs typeface="Arial"/>
              <a:sym typeface="Arial"/>
            </a:endParaRPr>
          </a:p>
        </p:txBody>
      </p:sp>
    </p:spTree>
    <p:extLst>
      <p:ext uri="{BB962C8B-B14F-4D97-AF65-F5344CB8AC3E}">
        <p14:creationId xmlns:p14="http://schemas.microsoft.com/office/powerpoint/2010/main" val="13908414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9104B9-04D8-409F-96D2-9F0BDEFCBF18}"/>
              </a:ext>
            </a:extLst>
          </p:cNvPr>
          <p:cNvPicPr>
            <a:picLocks noChangeAspect="1"/>
          </p:cNvPicPr>
          <p:nvPr/>
        </p:nvPicPr>
        <p:blipFill>
          <a:blip r:embed="rId3"/>
          <a:stretch>
            <a:fillRect/>
          </a:stretch>
        </p:blipFill>
        <p:spPr>
          <a:xfrm>
            <a:off x="623444" y="1354547"/>
            <a:ext cx="3673108" cy="3673108"/>
          </a:xfrm>
          <a:prstGeom prst="rect">
            <a:avLst/>
          </a:prstGeom>
        </p:spPr>
      </p:pic>
      <p:sp>
        <p:nvSpPr>
          <p:cNvPr id="5" name="Title 4">
            <a:extLst>
              <a:ext uri="{FF2B5EF4-FFF2-40B4-BE49-F238E27FC236}">
                <a16:creationId xmlns:a16="http://schemas.microsoft.com/office/drawing/2014/main" id="{17279CAD-229C-4CC9-A9F0-072E43CD9223}"/>
              </a:ext>
            </a:extLst>
          </p:cNvPr>
          <p:cNvSpPr>
            <a:spLocks noGrp="1"/>
          </p:cNvSpPr>
          <p:nvPr>
            <p:ph type="title"/>
          </p:nvPr>
        </p:nvSpPr>
        <p:spPr>
          <a:xfrm>
            <a:off x="1092529" y="2397125"/>
            <a:ext cx="3075709" cy="1450480"/>
          </a:xfrm>
        </p:spPr>
        <p:txBody>
          <a:bodyPr>
            <a:noAutofit/>
          </a:bodyPr>
          <a:lstStyle/>
          <a:p>
            <a:r>
              <a:rPr lang="en-GB" sz="3200" dirty="0"/>
              <a:t>Summary of Key Findings</a:t>
            </a:r>
          </a:p>
        </p:txBody>
      </p:sp>
    </p:spTree>
    <p:extLst>
      <p:ext uri="{BB962C8B-B14F-4D97-AF65-F5344CB8AC3E}">
        <p14:creationId xmlns:p14="http://schemas.microsoft.com/office/powerpoint/2010/main" val="80823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9003" y="118753"/>
            <a:ext cx="2952996" cy="942014"/>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2" y="0"/>
            <a:ext cx="2802576"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endParaRPr lang="en-GB" sz="4000" dirty="0">
              <a:solidFill>
                <a:schemeClr val="accent1"/>
              </a:solidFill>
            </a:endParaRPr>
          </a:p>
          <a:p>
            <a:pPr algn="ctr"/>
            <a:r>
              <a:rPr lang="nl-BE" sz="4000" b="1" dirty="0">
                <a:solidFill>
                  <a:srgbClr val="0073D6"/>
                </a:solidFill>
              </a:rPr>
              <a:t>Key Findings</a:t>
            </a:r>
          </a:p>
          <a:p>
            <a:pPr algn="ct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0" y="4990657"/>
            <a:ext cx="2802576" cy="1867343"/>
          </a:xfrm>
          <a:prstGeom prst="rect">
            <a:avLst/>
          </a:prstGeom>
        </p:spPr>
      </p:pic>
      <p:sp>
        <p:nvSpPr>
          <p:cNvPr id="2" name="Rectangle 1">
            <a:extLst>
              <a:ext uri="{FF2B5EF4-FFF2-40B4-BE49-F238E27FC236}">
                <a16:creationId xmlns:a16="http://schemas.microsoft.com/office/drawing/2014/main" id="{EBF8B555-128D-43B0-8A4F-FC7612EF8B5C}"/>
              </a:ext>
            </a:extLst>
          </p:cNvPr>
          <p:cNvSpPr/>
          <p:nvPr/>
        </p:nvSpPr>
        <p:spPr>
          <a:xfrm>
            <a:off x="3135087" y="953048"/>
            <a:ext cx="8780174" cy="5786199"/>
          </a:xfrm>
          <a:prstGeom prst="rect">
            <a:avLst/>
          </a:prstGeom>
        </p:spPr>
        <p:txBody>
          <a:bodyPr wrap="square">
            <a:spAutoFit/>
          </a:bodyPr>
          <a:lstStyle/>
          <a:p>
            <a:pPr marL="342900" lvl="0" indent="-342900">
              <a:spcAft>
                <a:spcPts val="18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The experience of </a:t>
            </a:r>
            <a:r>
              <a:rPr lang="en-US" sz="2000" dirty="0">
                <a:solidFill>
                  <a:schemeClr val="bg1"/>
                </a:solidFill>
              </a:rPr>
              <a:t>interpersonal violence against children</a:t>
            </a: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 in sport is a widespread problem.</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indent="-342900">
              <a:spcAft>
                <a:spcPts val="1800"/>
              </a:spcAft>
              <a:buClr>
                <a:schemeClr val="bg1"/>
              </a:buClr>
              <a:buFont typeface="+mj-lt"/>
              <a:buAutoNum type="arabicPeriod"/>
            </a:pPr>
            <a:r>
              <a:rPr lang="en-US" sz="2000" dirty="0">
                <a:solidFill>
                  <a:schemeClr val="bg1"/>
                </a:solidFill>
              </a:rPr>
              <a:t>Adults who played sport in their youth are overwhelmingly positive about their overall experience of sport.</a:t>
            </a:r>
            <a:endParaRPr lang="en-GB" sz="2000" dirty="0">
              <a:solidFill>
                <a:schemeClr val="bg1"/>
              </a:solidFill>
            </a:endParaRPr>
          </a:p>
          <a:p>
            <a:pPr marL="342900" indent="-342900">
              <a:spcAft>
                <a:spcPts val="1800"/>
              </a:spcAft>
              <a:buClr>
                <a:schemeClr val="bg1"/>
              </a:buClr>
              <a:buFont typeface="+mj-lt"/>
              <a:buAutoNum type="arabicPeriod"/>
            </a:pPr>
            <a:r>
              <a:rPr lang="en-US" sz="2000" dirty="0">
                <a:solidFill>
                  <a:schemeClr val="bg1"/>
                </a:solidFill>
              </a:rPr>
              <a:t>The prevalence of interpersonal violence against children who participate in sport is marginally lower inside sport than outside sport.</a:t>
            </a:r>
            <a:endParaRPr lang="en-GB" sz="2000" dirty="0">
              <a:solidFill>
                <a:schemeClr val="bg1"/>
              </a:solidFill>
            </a:endParaRPr>
          </a:p>
          <a:p>
            <a:pPr marL="342900" lvl="0" indent="-342900">
              <a:spcAft>
                <a:spcPts val="18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The prevalence of specific categories of IVAC inside sport varies.</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18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The prevalence of IVAC inside sport is broadly similar across national contexts.</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18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The prevalence of IVAC </a:t>
            </a:r>
            <a:r>
              <a:rPr lang="en-GB" sz="2000" i="1" dirty="0">
                <a:solidFill>
                  <a:schemeClr val="bg1"/>
                </a:solidFill>
                <a:latin typeface="Arial" panose="020B0604020202020204" pitchFamily="34" charset="0"/>
                <a:ea typeface="Times New Roman" panose="02020603050405020304" pitchFamily="18" charset="0"/>
                <a:cs typeface="Arial" panose="020B0604020202020204" pitchFamily="34" charset="0"/>
              </a:rPr>
              <a:t>inside sport</a:t>
            </a: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 is higher for boys than girls in all categories and in most countries.</a:t>
            </a:r>
          </a:p>
          <a:p>
            <a:pPr marL="342900" indent="-342900">
              <a:spcAft>
                <a:spcPts val="1800"/>
              </a:spcAft>
              <a:buClr>
                <a:schemeClr val="bg1"/>
              </a:buClr>
              <a:buFont typeface="+mj-lt"/>
              <a:buAutoNum type="arabicPeriod"/>
            </a:pPr>
            <a:r>
              <a:rPr lang="en-GB" sz="2000" dirty="0">
                <a:solidFill>
                  <a:schemeClr val="bg1"/>
                </a:solidFill>
              </a:rPr>
              <a:t>The prevalence of interpersonal violence against children is lowest for respondents in recreational sport and highest for those who competed in international sport. </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71901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018" y="0"/>
            <a:ext cx="2382982" cy="760178"/>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6096000" cy="6858000"/>
          </a:xfrm>
          <a:solidFill>
            <a:schemeClr val="bg1"/>
          </a:solidFill>
        </p:spPr>
        <p:txBody>
          <a:bodyPr>
            <a:normAutofit/>
          </a:bodyPr>
          <a:lstStyle/>
          <a:p>
            <a:endParaRPr lang="nl-BE" sz="2400" dirty="0">
              <a:solidFill>
                <a:schemeClr val="accent1"/>
              </a:solidFill>
              <a:latin typeface="Arial" panose="020B0604020202020204" pitchFamily="34" charset="0"/>
              <a:cs typeface="Arial" panose="020B0604020202020204" pitchFamily="34" charset="0"/>
            </a:endParaRPr>
          </a:p>
          <a:p>
            <a:endParaRPr lang="nl-BE" sz="2400" dirty="0">
              <a:solidFill>
                <a:schemeClr val="accent1"/>
              </a:solidFill>
              <a:latin typeface="Arial" panose="020B0604020202020204" pitchFamily="34" charset="0"/>
              <a:cs typeface="Arial" panose="020B0604020202020204" pitchFamily="34" charset="0"/>
            </a:endParaRPr>
          </a:p>
          <a:p>
            <a:pPr marL="180000"/>
            <a:r>
              <a:rPr lang="nl-BE" sz="2400" b="1" dirty="0">
                <a:solidFill>
                  <a:srgbClr val="0073D6"/>
                </a:solidFill>
                <a:latin typeface="Arial" panose="020B0604020202020204" pitchFamily="34" charset="0"/>
                <a:cs typeface="Arial" panose="020B0604020202020204" pitchFamily="34" charset="0"/>
              </a:rPr>
              <a:t>STRENGTHS</a:t>
            </a:r>
          </a:p>
          <a:p>
            <a:pPr marL="720000" indent="-342900">
              <a:buSzPct val="110000"/>
              <a:buFont typeface="Arial" panose="020B0604020202020204" pitchFamily="34" charset="0"/>
              <a:buChar char="•"/>
            </a:pPr>
            <a:r>
              <a:rPr lang="nl-BE" sz="2400" dirty="0">
                <a:solidFill>
                  <a:srgbClr val="0073D6"/>
                </a:solidFill>
                <a:latin typeface="Arial" panose="020B0604020202020204" pitchFamily="34" charset="0"/>
                <a:cs typeface="Arial" panose="020B0604020202020204" pitchFamily="34" charset="0"/>
              </a:rPr>
              <a:t>Large sample</a:t>
            </a:r>
          </a:p>
          <a:p>
            <a:pPr marL="720000" indent="-342900">
              <a:buSzPct val="110000"/>
              <a:buFont typeface="Arial" panose="020B0604020202020204" pitchFamily="34" charset="0"/>
              <a:buChar char="•"/>
            </a:pPr>
            <a:r>
              <a:rPr lang="nl-BE" sz="2400" dirty="0">
                <a:solidFill>
                  <a:srgbClr val="0073D6"/>
                </a:solidFill>
                <a:latin typeface="Arial" panose="020B0604020202020204" pitchFamily="34" charset="0"/>
                <a:cs typeface="Arial" panose="020B0604020202020204" pitchFamily="34" charset="0"/>
              </a:rPr>
              <a:t>Interlocking quotas for gender and age groups</a:t>
            </a:r>
          </a:p>
          <a:p>
            <a:pPr marL="720000" indent="-342900">
              <a:buSzPct val="110000"/>
              <a:buFont typeface="Arial" panose="020B0604020202020204" pitchFamily="34" charset="0"/>
              <a:buChar char="•"/>
            </a:pPr>
            <a:r>
              <a:rPr lang="nl-BE" sz="2400" dirty="0">
                <a:solidFill>
                  <a:srgbClr val="0073D6"/>
                </a:solidFill>
                <a:latin typeface="Arial" panose="020B0604020202020204" pitchFamily="34" charset="0"/>
                <a:cs typeface="Arial" panose="020B0604020202020204" pitchFamily="34" charset="0"/>
              </a:rPr>
              <a:t>Instrument developed in international expert group</a:t>
            </a:r>
          </a:p>
          <a:p>
            <a:pPr marL="720000" indent="-342900">
              <a:buSzPct val="110000"/>
              <a:buFont typeface="Arial" panose="020B0604020202020204" pitchFamily="34" charset="0"/>
              <a:buChar char="•"/>
            </a:pPr>
            <a:r>
              <a:rPr lang="nl-BE" sz="2400" dirty="0">
                <a:solidFill>
                  <a:srgbClr val="0073D6"/>
                </a:solidFill>
                <a:latin typeface="Arial" panose="020B0604020202020204" pitchFamily="34" charset="0"/>
                <a:cs typeface="Arial" panose="020B0604020202020204" pitchFamily="34" charset="0"/>
              </a:rPr>
              <a:t>Identical instrument and methodology in all countries</a:t>
            </a:r>
          </a:p>
          <a:p>
            <a:pPr marL="720000" indent="-342900">
              <a:buSzPct val="110000"/>
              <a:buFont typeface="Arial" panose="020B0604020202020204" pitchFamily="34" charset="0"/>
              <a:buChar char="•"/>
            </a:pPr>
            <a:r>
              <a:rPr lang="nl-BE" sz="2400" dirty="0">
                <a:solidFill>
                  <a:srgbClr val="0073D6"/>
                </a:solidFill>
                <a:latin typeface="Arial" panose="020B0604020202020204" pitchFamily="34" charset="0"/>
                <a:cs typeface="Arial" panose="020B0604020202020204" pitchFamily="34" charset="0"/>
              </a:rPr>
              <a:t>First multi-national study of this size on IVAC in sport – multiple categories of abuse</a:t>
            </a:r>
          </a:p>
          <a:p>
            <a:pPr algn="ctr"/>
            <a:endParaRPr lang="en-GB" sz="24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0" y="5450775"/>
            <a:ext cx="2112015" cy="1407225"/>
          </a:xfrm>
          <a:prstGeom prst="rect">
            <a:avLst/>
          </a:prstGeom>
        </p:spPr>
      </p:pic>
      <p:sp>
        <p:nvSpPr>
          <p:cNvPr id="4" name="TextBox 3">
            <a:extLst>
              <a:ext uri="{FF2B5EF4-FFF2-40B4-BE49-F238E27FC236}">
                <a16:creationId xmlns:a16="http://schemas.microsoft.com/office/drawing/2014/main" id="{7DBFEC0A-13FC-4182-A678-B16DCE576DDB}"/>
              </a:ext>
            </a:extLst>
          </p:cNvPr>
          <p:cNvSpPr txBox="1"/>
          <p:nvPr/>
        </p:nvSpPr>
        <p:spPr>
          <a:xfrm>
            <a:off x="6578930" y="760178"/>
            <a:ext cx="5213267" cy="535531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prstClr val="white"/>
                </a:solidFill>
                <a:effectLst/>
                <a:uLnTx/>
                <a:uFillTx/>
                <a:latin typeface="Arial"/>
                <a:cs typeface="Arial"/>
                <a:sym typeface="Arial"/>
              </a:rPr>
              <a:t>LIMITATIONS</a:t>
            </a:r>
            <a:endParaRPr kumimoji="0" lang="en-GB" sz="1400" b="1" i="0" u="none" strike="noStrike" kern="0" cap="none" spc="0" normalizeH="0" baseline="0" noProof="0" dirty="0">
              <a:ln>
                <a:noFill/>
              </a:ln>
              <a:solidFill>
                <a:prstClr val="white"/>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prstClr val="white"/>
              </a:solidFill>
              <a:effectLst/>
              <a:uLnTx/>
              <a:uFillTx/>
              <a:latin typeface="Arial"/>
              <a:cs typeface="Arial"/>
              <a:sym typeface="Arial"/>
            </a:endParaRPr>
          </a:p>
          <a:p>
            <a:pPr marL="342900" marR="0" lvl="0" indent="-342900" algn="l" defTabSz="914400" rtl="0" eaLnBrk="1" fontAlgn="auto" latinLnBrk="0" hangingPunct="1">
              <a:lnSpc>
                <a:spcPct val="100000"/>
              </a:lnSpc>
              <a:spcBef>
                <a:spcPts val="0"/>
              </a:spcBef>
              <a:spcAft>
                <a:spcPts val="0"/>
              </a:spcAft>
              <a:buClr>
                <a:prstClr val="white"/>
              </a:buClr>
              <a:buSzPct val="120000"/>
              <a:buFont typeface="Arial" panose="020B0604020202020204" pitchFamily="34" charset="0"/>
              <a:buChar char="•"/>
              <a:tabLst/>
              <a:defRPr/>
            </a:pPr>
            <a:r>
              <a:rPr kumimoji="0" lang="nl-BE"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Cross-sectional design:</a:t>
            </a:r>
          </a:p>
          <a:p>
            <a:pPr marL="540000" marR="0" lvl="2" indent="-342900" algn="l" defTabSz="914400" rtl="0" eaLnBrk="1" fontAlgn="auto" latinLnBrk="0" hangingPunct="1">
              <a:lnSpc>
                <a:spcPct val="100000"/>
              </a:lnSpc>
              <a:spcBef>
                <a:spcPts val="0"/>
              </a:spcBef>
              <a:spcAft>
                <a:spcPts val="0"/>
              </a:spcAft>
              <a:buClr>
                <a:prstClr val="white"/>
              </a:buClr>
              <a:buSzPct val="120000"/>
              <a:buFont typeface="Arial" panose="020B0604020202020204" pitchFamily="34" charset="0"/>
              <a:buChar char="•"/>
              <a:tabLst/>
              <a:defRPr/>
            </a:pPr>
            <a:r>
              <a:rPr kumimoji="0" lang="nl-BE" sz="20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Respondents surveyed at specific point in time (not longitudinal)</a:t>
            </a:r>
          </a:p>
          <a:p>
            <a:pPr marL="342900" marR="0" lvl="0" indent="-342900" algn="l" defTabSz="914400" rtl="0" eaLnBrk="1" fontAlgn="auto" latinLnBrk="0" hangingPunct="1">
              <a:lnSpc>
                <a:spcPct val="100000"/>
              </a:lnSpc>
              <a:spcBef>
                <a:spcPts val="0"/>
              </a:spcBef>
              <a:spcAft>
                <a:spcPts val="0"/>
              </a:spcAft>
              <a:buClr>
                <a:prstClr val="white"/>
              </a:buClr>
              <a:buSzPct val="120000"/>
              <a:buFont typeface="Arial" panose="020B0604020202020204" pitchFamily="34" charset="0"/>
              <a:buChar char="•"/>
              <a:tabLst/>
              <a:defRPr/>
            </a:pPr>
            <a:r>
              <a:rPr kumimoji="0" lang="nl-BE"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Participants recruited via internet panel: self-selective convenience sample (not random)</a:t>
            </a:r>
          </a:p>
          <a:p>
            <a:pPr marL="342900" marR="0" lvl="0" indent="-342900" algn="l" defTabSz="914400" rtl="0" eaLnBrk="1" fontAlgn="auto" latinLnBrk="0" hangingPunct="1">
              <a:lnSpc>
                <a:spcPct val="100000"/>
              </a:lnSpc>
              <a:spcBef>
                <a:spcPts val="0"/>
              </a:spcBef>
              <a:spcAft>
                <a:spcPts val="0"/>
              </a:spcAft>
              <a:buClr>
                <a:prstClr val="white"/>
              </a:buClr>
              <a:buSzPct val="120000"/>
              <a:buFont typeface="Arial" panose="020B0604020202020204" pitchFamily="34" charset="0"/>
              <a:buChar char="•"/>
              <a:tabLst/>
              <a:defRPr/>
            </a:pPr>
            <a:r>
              <a:rPr kumimoji="0" lang="nl-BE"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Self-report questionnaire with closed questions – can’t grasp personal and subjective experiences</a:t>
            </a:r>
          </a:p>
          <a:p>
            <a:pPr marL="342900" marR="0" lvl="0" indent="-342900" algn="l" defTabSz="914400" rtl="0" eaLnBrk="1" fontAlgn="auto" latinLnBrk="0" hangingPunct="1">
              <a:lnSpc>
                <a:spcPct val="100000"/>
              </a:lnSpc>
              <a:spcBef>
                <a:spcPts val="0"/>
              </a:spcBef>
              <a:spcAft>
                <a:spcPts val="0"/>
              </a:spcAft>
              <a:buClr>
                <a:prstClr val="white"/>
              </a:buClr>
              <a:buSzPct val="120000"/>
              <a:buFont typeface="Arial" panose="020B0604020202020204" pitchFamily="34" charset="0"/>
              <a:buChar char="•"/>
              <a:tabLst/>
              <a:defRPr/>
            </a:pPr>
            <a:r>
              <a:rPr kumimoji="0" lang="nl-BE" sz="24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Arial"/>
              </a:rPr>
              <a:t>Retrospective design (based on recollections) may lead to false negatives and false positives</a:t>
            </a:r>
          </a:p>
        </p:txBody>
      </p:sp>
    </p:spTree>
    <p:extLst>
      <p:ext uri="{BB962C8B-B14F-4D97-AF65-F5344CB8AC3E}">
        <p14:creationId xmlns:p14="http://schemas.microsoft.com/office/powerpoint/2010/main" val="33945869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D6EC9D-207C-40CC-AAE5-242BAD4AD801}"/>
              </a:ext>
            </a:extLst>
          </p:cNvPr>
          <p:cNvPicPr>
            <a:picLocks noChangeAspect="1"/>
          </p:cNvPicPr>
          <p:nvPr/>
        </p:nvPicPr>
        <p:blipFill>
          <a:blip r:embed="rId3"/>
          <a:stretch>
            <a:fillRect/>
          </a:stretch>
        </p:blipFill>
        <p:spPr>
          <a:xfrm>
            <a:off x="913142" y="841425"/>
            <a:ext cx="4609116" cy="4609116"/>
          </a:xfrm>
          <a:prstGeom prst="rect">
            <a:avLst/>
          </a:prstGeom>
        </p:spPr>
      </p:pic>
      <p:sp>
        <p:nvSpPr>
          <p:cNvPr id="5" name="Title 4">
            <a:extLst>
              <a:ext uri="{FF2B5EF4-FFF2-40B4-BE49-F238E27FC236}">
                <a16:creationId xmlns:a16="http://schemas.microsoft.com/office/drawing/2014/main" id="{7403D6C1-DFB9-4533-8AD1-449AA385F1BE}"/>
              </a:ext>
            </a:extLst>
          </p:cNvPr>
          <p:cNvSpPr>
            <a:spLocks noGrp="1"/>
          </p:cNvSpPr>
          <p:nvPr>
            <p:ph type="title"/>
          </p:nvPr>
        </p:nvSpPr>
        <p:spPr>
          <a:xfrm>
            <a:off x="1295099" y="2631202"/>
            <a:ext cx="3845201" cy="1029562"/>
          </a:xfrm>
        </p:spPr>
        <p:txBody>
          <a:bodyPr>
            <a:normAutofit fontScale="90000"/>
          </a:bodyPr>
          <a:lstStyle/>
          <a:p>
            <a:r>
              <a:rPr lang="en-GB" sz="3600" dirty="0"/>
              <a:t>Conclusion &amp; Recommendations</a:t>
            </a:r>
            <a:endParaRPr lang="en-GB" dirty="0"/>
          </a:p>
        </p:txBody>
      </p:sp>
    </p:spTree>
    <p:extLst>
      <p:ext uri="{BB962C8B-B14F-4D97-AF65-F5344CB8AC3E}">
        <p14:creationId xmlns:p14="http://schemas.microsoft.com/office/powerpoint/2010/main" val="18142335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6346" y="-1"/>
            <a:ext cx="3495654" cy="1115123"/>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218212"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endParaRPr lang="en-GB" sz="4000" dirty="0">
              <a:solidFill>
                <a:schemeClr val="accent1"/>
              </a:solidFill>
            </a:endParaRPr>
          </a:p>
          <a:p>
            <a:pPr algn="ctr"/>
            <a:r>
              <a:rPr lang="nl-BE" sz="4000" b="1" dirty="0">
                <a:solidFill>
                  <a:srgbClr val="0073D6"/>
                </a:solidFill>
              </a:rPr>
              <a:t>Conclusions</a:t>
            </a:r>
          </a:p>
          <a:p>
            <a:pPr algn="ct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91079" y="4833256"/>
            <a:ext cx="3038809" cy="2024743"/>
          </a:xfrm>
          <a:prstGeom prst="rect">
            <a:avLst/>
          </a:prstGeom>
        </p:spPr>
      </p:pic>
      <p:sp>
        <p:nvSpPr>
          <p:cNvPr id="4" name="Rectangle 3">
            <a:extLst>
              <a:ext uri="{FF2B5EF4-FFF2-40B4-BE49-F238E27FC236}">
                <a16:creationId xmlns:a16="http://schemas.microsoft.com/office/drawing/2014/main" id="{5E5B01EF-E18A-4FC5-8018-C9A972E03A50}"/>
              </a:ext>
            </a:extLst>
          </p:cNvPr>
          <p:cNvSpPr/>
          <p:nvPr/>
        </p:nvSpPr>
        <p:spPr>
          <a:xfrm>
            <a:off x="3776346" y="2023415"/>
            <a:ext cx="7672704" cy="3539430"/>
          </a:xfrm>
          <a:prstGeom prst="rect">
            <a:avLst/>
          </a:prstGeom>
        </p:spPr>
        <p:txBody>
          <a:bodyPr wrap="square">
            <a:spAutoFit/>
          </a:bodyPr>
          <a:lstStyle/>
          <a:p>
            <a:r>
              <a:rPr lang="en-GB" sz="2800" dirty="0">
                <a:solidFill>
                  <a:schemeClr val="bg1"/>
                </a:solidFill>
                <a:latin typeface="Calibri"/>
                <a:ea typeface="Calibri"/>
                <a:cs typeface="Calibri"/>
                <a:sym typeface="Calibri"/>
              </a:rPr>
              <a:t>a serious and widespread problem</a:t>
            </a:r>
          </a:p>
          <a:p>
            <a:endParaRPr lang="en-GB" sz="2800" dirty="0">
              <a:solidFill>
                <a:schemeClr val="bg1"/>
              </a:solidFill>
              <a:latin typeface="Calibri"/>
              <a:ea typeface="Calibri"/>
              <a:cs typeface="Calibri"/>
              <a:sym typeface="Calibri"/>
            </a:endParaRPr>
          </a:p>
          <a:p>
            <a:r>
              <a:rPr lang="en-GB" sz="2800" dirty="0">
                <a:solidFill>
                  <a:schemeClr val="bg1"/>
                </a:solidFill>
                <a:latin typeface="Calibri"/>
                <a:ea typeface="Calibri"/>
                <a:cs typeface="Calibri"/>
                <a:sym typeface="Calibri"/>
              </a:rPr>
              <a:t>prevention responses</a:t>
            </a:r>
          </a:p>
          <a:p>
            <a:endParaRPr lang="en-GB" sz="2800" dirty="0">
              <a:solidFill>
                <a:schemeClr val="bg1"/>
              </a:solidFill>
              <a:latin typeface="Calibri"/>
              <a:ea typeface="Calibri"/>
              <a:cs typeface="Calibri"/>
              <a:sym typeface="Calibri"/>
            </a:endParaRPr>
          </a:p>
          <a:p>
            <a:r>
              <a:rPr lang="en-GB" sz="2800" dirty="0">
                <a:solidFill>
                  <a:schemeClr val="bg1"/>
                </a:solidFill>
                <a:latin typeface="Calibri"/>
                <a:ea typeface="Calibri"/>
                <a:cs typeface="Calibri"/>
                <a:sym typeface="Calibri"/>
              </a:rPr>
              <a:t>strategy is informed by independent evidence</a:t>
            </a:r>
          </a:p>
          <a:p>
            <a:endParaRPr lang="en-GB" sz="2800" dirty="0">
              <a:solidFill>
                <a:schemeClr val="bg1"/>
              </a:solidFill>
              <a:latin typeface="Calibri"/>
              <a:ea typeface="Calibri"/>
              <a:cs typeface="Calibri"/>
              <a:sym typeface="Calibri"/>
            </a:endParaRPr>
          </a:p>
          <a:p>
            <a:r>
              <a:rPr lang="en-GB" sz="2800" dirty="0">
                <a:solidFill>
                  <a:schemeClr val="bg1"/>
                </a:solidFill>
                <a:latin typeface="Calibri"/>
                <a:ea typeface="Calibri"/>
                <a:cs typeface="Calibri"/>
                <a:sym typeface="Calibri"/>
              </a:rPr>
              <a:t>cultural change … strong, proactive leadership   </a:t>
            </a:r>
          </a:p>
          <a:p>
            <a:endParaRPr lang="en-GB" sz="2800" dirty="0">
              <a:solidFill>
                <a:schemeClr val="bg1"/>
              </a:solidFill>
            </a:endParaRPr>
          </a:p>
        </p:txBody>
      </p:sp>
    </p:spTree>
    <p:extLst>
      <p:ext uri="{BB962C8B-B14F-4D97-AF65-F5344CB8AC3E}">
        <p14:creationId xmlns:p14="http://schemas.microsoft.com/office/powerpoint/2010/main" val="31069221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6346" y="-1"/>
            <a:ext cx="3495654" cy="1115123"/>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218212"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endParaRPr lang="en-GB" sz="4000" dirty="0">
              <a:solidFill>
                <a:schemeClr val="accent1"/>
              </a:solidFill>
            </a:endParaRPr>
          </a:p>
          <a:p>
            <a:pPr algn="ctr"/>
            <a:r>
              <a:rPr lang="nl-BE" sz="2400" b="1" dirty="0">
                <a:solidFill>
                  <a:srgbClr val="0073D6"/>
                </a:solidFill>
                <a:latin typeface="Arial" panose="020B0604020202020204" pitchFamily="34" charset="0"/>
                <a:cs typeface="Arial" panose="020B0604020202020204" pitchFamily="34" charset="0"/>
              </a:rPr>
              <a:t>Recommendations</a:t>
            </a:r>
          </a:p>
          <a:p>
            <a:pPr algn="ct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0" y="4762005"/>
            <a:ext cx="3145747" cy="2095995"/>
          </a:xfrm>
          <a:prstGeom prst="rect">
            <a:avLst/>
          </a:prstGeom>
        </p:spPr>
      </p:pic>
      <p:sp>
        <p:nvSpPr>
          <p:cNvPr id="2" name="Rectangle 1">
            <a:extLst>
              <a:ext uri="{FF2B5EF4-FFF2-40B4-BE49-F238E27FC236}">
                <a16:creationId xmlns:a16="http://schemas.microsoft.com/office/drawing/2014/main" id="{EBF8B555-128D-43B0-8A4F-FC7612EF8B5C}"/>
              </a:ext>
            </a:extLst>
          </p:cNvPr>
          <p:cNvSpPr/>
          <p:nvPr/>
        </p:nvSpPr>
        <p:spPr>
          <a:xfrm>
            <a:off x="3424403" y="1234846"/>
            <a:ext cx="8407729" cy="5299721"/>
          </a:xfrm>
          <a:prstGeom prst="rect">
            <a:avLst/>
          </a:prstGeom>
        </p:spPr>
        <p:txBody>
          <a:bodyPr wrap="square">
            <a:spAutoFit/>
          </a:bodyPr>
          <a:lstStyle/>
          <a:p>
            <a:pPr>
              <a:buClr>
                <a:schemeClr val="bg1"/>
              </a:buClr>
            </a:pPr>
            <a:r>
              <a:rPr lang="nl-BE" sz="2400" b="1" dirty="0">
                <a:solidFill>
                  <a:schemeClr val="bg1"/>
                </a:solidFill>
                <a:latin typeface="Arial" panose="020B0604020202020204" pitchFamily="34" charset="0"/>
                <a:cs typeface="Arial" panose="020B0604020202020204" pitchFamily="34" charset="0"/>
              </a:rPr>
              <a:t>Government should:</a:t>
            </a:r>
          </a:p>
          <a:p>
            <a:pPr marL="342900" lvl="0" indent="-342900">
              <a:lnSpc>
                <a:spcPct val="107000"/>
              </a:lnSpc>
              <a:spcBef>
                <a:spcPts val="600"/>
              </a:spcBef>
              <a:spcAft>
                <a:spcPts val="1200"/>
              </a:spcAft>
              <a:buClr>
                <a:schemeClr val="bg1"/>
              </a:buClr>
              <a:buFont typeface="+mj-lt"/>
              <a:buAutoNum type="arabicPeriod"/>
            </a:pPr>
            <a:r>
              <a:rPr lang="en-GB" sz="1800" dirty="0">
                <a:solidFill>
                  <a:schemeClr val="bg1"/>
                </a:solidFill>
                <a:latin typeface="Arial" panose="020B0604020202020204" pitchFamily="34" charset="0"/>
                <a:ea typeface="Times New Roman" panose="02020603050405020304" pitchFamily="18" charset="0"/>
                <a:cs typeface="Arial" panose="020B0604020202020204" pitchFamily="34" charset="0"/>
              </a:rPr>
              <a:t>Ensure general policies and strategies on child protection and ‘safeguarding’ include and apply to sport.</a:t>
            </a:r>
            <a:endParaRPr lang="nl-BE" sz="1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800" dirty="0">
                <a:solidFill>
                  <a:schemeClr val="bg1"/>
                </a:solidFill>
                <a:latin typeface="Arial" panose="020B0604020202020204" pitchFamily="34" charset="0"/>
                <a:ea typeface="Times New Roman" panose="02020603050405020304" pitchFamily="18" charset="0"/>
                <a:cs typeface="Arial" panose="020B0604020202020204" pitchFamily="34" charset="0"/>
              </a:rPr>
              <a:t>Incorporate systematic, longitudinal research on prevalence of interpersonal violence against children in sport into national strategies and action plans for sport.</a:t>
            </a:r>
            <a:endParaRPr lang="nl-BE" sz="1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800" dirty="0">
                <a:solidFill>
                  <a:schemeClr val="bg1"/>
                </a:solidFill>
                <a:latin typeface="Arial" panose="020B0604020202020204" pitchFamily="34" charset="0"/>
                <a:ea typeface="Times New Roman" panose="02020603050405020304" pitchFamily="18" charset="0"/>
                <a:cs typeface="Arial" panose="020B0604020202020204" pitchFamily="34" charset="0"/>
              </a:rPr>
              <a:t>Provide an independent body or agency where those affected by interpersonal violence in sport can report their experiences and receive help and support.</a:t>
            </a:r>
            <a:endParaRPr lang="nl-BE" sz="1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800" dirty="0">
                <a:solidFill>
                  <a:schemeClr val="bg1"/>
                </a:solidFill>
                <a:latin typeface="Arial" panose="020B0604020202020204" pitchFamily="34" charset="0"/>
                <a:ea typeface="Times New Roman" panose="02020603050405020304" pitchFamily="18" charset="0"/>
                <a:cs typeface="Arial" panose="020B0604020202020204" pitchFamily="34" charset="0"/>
              </a:rPr>
              <a:t>Ensure national agencies or federations are supported and appropriately resourced to introduce and/or increase efforts to raise awareness of and prevent interpersonal violence in sport. </a:t>
            </a:r>
            <a:endParaRPr lang="nl-BE" sz="1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1800" dirty="0">
                <a:solidFill>
                  <a:schemeClr val="bg1"/>
                </a:solidFill>
                <a:latin typeface="Arial" panose="020B0604020202020204" pitchFamily="34" charset="0"/>
                <a:ea typeface="Times New Roman" panose="02020603050405020304" pitchFamily="18" charset="0"/>
                <a:cs typeface="Arial" panose="020B0604020202020204" pitchFamily="34" charset="0"/>
              </a:rPr>
              <a:t>Ensure prevention efforts extend to the local level (e.g. voluntary sports clubs) and are not limited to ‘umbrella’ sports federations.</a:t>
            </a:r>
            <a:endParaRPr lang="nl-BE" sz="1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62180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D1D5BB7F-36AC-45DE-868E-C08E8377441A}"/>
              </a:ext>
            </a:extLst>
          </p:cNvPr>
          <p:cNvGrpSpPr/>
          <p:nvPr/>
        </p:nvGrpSpPr>
        <p:grpSpPr>
          <a:xfrm>
            <a:off x="379792" y="-67873"/>
            <a:ext cx="11891744" cy="6846887"/>
            <a:chOff x="379792" y="-67873"/>
            <a:chExt cx="11891744" cy="6846887"/>
          </a:xfrm>
        </p:grpSpPr>
        <p:pic>
          <p:nvPicPr>
            <p:cNvPr id="44" name="Grafik 43">
              <a:extLst>
                <a:ext uri="{FF2B5EF4-FFF2-40B4-BE49-F238E27FC236}">
                  <a16:creationId xmlns:a16="http://schemas.microsoft.com/office/drawing/2014/main" id="{711DB113-4F55-450C-8858-4A637D6EC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6217" y="31498"/>
              <a:ext cx="798559" cy="984346"/>
            </a:xfrm>
            <a:prstGeom prst="rect">
              <a:avLst/>
            </a:prstGeom>
          </p:spPr>
        </p:pic>
        <p:sp>
          <p:nvSpPr>
            <p:cNvPr id="35" name="Rechteck: abgerundete Ecken 34">
              <a:extLst>
                <a:ext uri="{FF2B5EF4-FFF2-40B4-BE49-F238E27FC236}">
                  <a16:creationId xmlns:a16="http://schemas.microsoft.com/office/drawing/2014/main" id="{4D1B4CF2-DBEF-4410-9392-F409346ADDEC}"/>
                </a:ext>
              </a:extLst>
            </p:cNvPr>
            <p:cNvSpPr/>
            <p:nvPr/>
          </p:nvSpPr>
          <p:spPr>
            <a:xfrm>
              <a:off x="2016659" y="26007"/>
              <a:ext cx="9513145" cy="86475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Rechteck: abgerundete Ecken 4">
              <a:extLst>
                <a:ext uri="{FF2B5EF4-FFF2-40B4-BE49-F238E27FC236}">
                  <a16:creationId xmlns:a16="http://schemas.microsoft.com/office/drawing/2014/main" id="{793E0378-8118-493C-AE91-79394F5566CF}"/>
                </a:ext>
              </a:extLst>
            </p:cNvPr>
            <p:cNvSpPr txBox="1"/>
            <p:nvPr/>
          </p:nvSpPr>
          <p:spPr>
            <a:xfrm>
              <a:off x="5092288" y="75989"/>
              <a:ext cx="2808997" cy="814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marR="0" lvl="0" indent="0" algn="ctr" defTabSz="1422400" rtl="0" eaLnBrk="1" fontAlgn="auto" latinLnBrk="0" hangingPunct="1">
                <a:lnSpc>
                  <a:spcPct val="90000"/>
                </a:lnSpc>
                <a:spcBef>
                  <a:spcPct val="0"/>
                </a:spcBef>
                <a:spcAft>
                  <a:spcPct val="3500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   </a:t>
              </a: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Partnership</a:t>
              </a:r>
              <a:endParaRPr kumimoji="0" lang="en-GB" sz="3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55" name="Textfeld 54">
              <a:extLst>
                <a:ext uri="{FF2B5EF4-FFF2-40B4-BE49-F238E27FC236}">
                  <a16:creationId xmlns:a16="http://schemas.microsoft.com/office/drawing/2014/main" id="{02BA4182-BB57-4E9C-9AAA-C51BC95CB547}"/>
                </a:ext>
              </a:extLst>
            </p:cNvPr>
            <p:cNvSpPr txBox="1"/>
            <p:nvPr/>
          </p:nvSpPr>
          <p:spPr>
            <a:xfrm>
              <a:off x="5412167" y="1379797"/>
              <a:ext cx="2359591" cy="220724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Steering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Mike Hartill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(Project Lead)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Bettina Rulofs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(Co- Lead)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Melanie Lang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Tine Vertommen </a:t>
              </a:r>
            </a:p>
          </p:txBody>
        </p:sp>
        <p:sp>
          <p:nvSpPr>
            <p:cNvPr id="91" name="Textfeld 90">
              <a:extLst>
                <a:ext uri="{FF2B5EF4-FFF2-40B4-BE49-F238E27FC236}">
                  <a16:creationId xmlns:a16="http://schemas.microsoft.com/office/drawing/2014/main" id="{561B8233-94CB-4EE7-BBF9-A80CFF73340C}"/>
                </a:ext>
              </a:extLst>
            </p:cNvPr>
            <p:cNvSpPr txBox="1"/>
            <p:nvPr/>
          </p:nvSpPr>
          <p:spPr>
            <a:xfrm rot="16200000">
              <a:off x="-1272820" y="2606459"/>
              <a:ext cx="3679535" cy="3693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w="0"/>
                  <a:solidFill>
                    <a:srgbClr val="4472C4"/>
                  </a:solidFill>
                  <a:effectLst>
                    <a:outerShdw blurRad="38100" dist="25400" dir="5400000" algn="ctr" rotWithShape="0">
                      <a:srgbClr val="6E747A">
                        <a:alpha val="43000"/>
                      </a:srgbClr>
                    </a:outerShdw>
                  </a:effectLst>
                  <a:uLnTx/>
                  <a:uFillTx/>
                  <a:latin typeface="Calibri" panose="020F0502020204030204"/>
                  <a:ea typeface="+mn-ea"/>
                  <a:cs typeface="+mn-cs"/>
                  <a:sym typeface="Arial"/>
                </a:rPr>
                <a:t>University Partners</a:t>
              </a:r>
            </a:p>
          </p:txBody>
        </p:sp>
        <p:sp>
          <p:nvSpPr>
            <p:cNvPr id="54" name="Textfeld 53">
              <a:extLst>
                <a:ext uri="{FF2B5EF4-FFF2-40B4-BE49-F238E27FC236}">
                  <a16:creationId xmlns:a16="http://schemas.microsoft.com/office/drawing/2014/main" id="{B7DEFD12-E441-431F-B327-EF247754F314}"/>
                </a:ext>
              </a:extLst>
            </p:cNvPr>
            <p:cNvSpPr txBox="1"/>
            <p:nvPr/>
          </p:nvSpPr>
          <p:spPr>
            <a:xfrm rot="16200000">
              <a:off x="-472396" y="5557494"/>
              <a:ext cx="2073708" cy="3693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w="0"/>
                  <a:solidFill>
                    <a:srgbClr val="4472C4"/>
                  </a:solidFill>
                  <a:effectLst>
                    <a:outerShdw blurRad="38100" dist="25400" dir="5400000" algn="ctr" rotWithShape="0">
                      <a:srgbClr val="6E747A">
                        <a:alpha val="43000"/>
                      </a:srgbClr>
                    </a:outerShdw>
                  </a:effectLst>
                  <a:uLnTx/>
                  <a:uFillTx/>
                  <a:latin typeface="Calibri" panose="020F0502020204030204"/>
                  <a:ea typeface="+mn-ea"/>
                  <a:cs typeface="+mn-cs"/>
                  <a:sym typeface="Arial"/>
                </a:rPr>
                <a:t>Sport Partners</a:t>
              </a:r>
            </a:p>
          </p:txBody>
        </p:sp>
        <p:pic>
          <p:nvPicPr>
            <p:cNvPr id="95" name="Grafik 94">
              <a:extLst>
                <a:ext uri="{FF2B5EF4-FFF2-40B4-BE49-F238E27FC236}">
                  <a16:creationId xmlns:a16="http://schemas.microsoft.com/office/drawing/2014/main" id="{521D3BB3-1E6C-41C4-BADB-FF595665C1DA}"/>
                </a:ext>
              </a:extLst>
            </p:cNvPr>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422570" y="6500804"/>
              <a:ext cx="276928" cy="244869"/>
            </a:xfrm>
            <a:prstGeom prst="rect">
              <a:avLst/>
            </a:prstGeom>
            <a:ln>
              <a:noFill/>
            </a:ln>
          </p:spPr>
        </p:pic>
        <p:sp>
          <p:nvSpPr>
            <p:cNvPr id="50" name="Rechteck: abgerundete Ecken 49">
              <a:extLst>
                <a:ext uri="{FF2B5EF4-FFF2-40B4-BE49-F238E27FC236}">
                  <a16:creationId xmlns:a16="http://schemas.microsoft.com/office/drawing/2014/main" id="{E0F07EF7-5CE0-4B47-97A2-54330BC083E9}"/>
                </a:ext>
              </a:extLst>
            </p:cNvPr>
            <p:cNvSpPr/>
            <p:nvPr/>
          </p:nvSpPr>
          <p:spPr>
            <a:xfrm>
              <a:off x="4161062" y="957597"/>
              <a:ext cx="5242676" cy="79681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1" name="Rechteck: abgerundete Ecken 6">
              <a:extLst>
                <a:ext uri="{FF2B5EF4-FFF2-40B4-BE49-F238E27FC236}">
                  <a16:creationId xmlns:a16="http://schemas.microsoft.com/office/drawing/2014/main" id="{63E48DD6-BD02-437B-A17F-EEED95210B60}"/>
                </a:ext>
              </a:extLst>
            </p:cNvPr>
            <p:cNvSpPr txBox="1"/>
            <p:nvPr/>
          </p:nvSpPr>
          <p:spPr>
            <a:xfrm>
              <a:off x="4180949" y="981171"/>
              <a:ext cx="5200900" cy="7501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marR="0" lvl="0" indent="0" algn="ctr" defTabSz="1422400" rtl="0" eaLnBrk="1" fontAlgn="auto" latinLnBrk="0" hangingPunct="1">
                <a:lnSpc>
                  <a:spcPct val="90000"/>
                </a:lnSpc>
                <a:spcBef>
                  <a:spcPct val="0"/>
                </a:spcBef>
                <a:spcAft>
                  <a:spcPct val="3500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Edge Hill University (UK)</a:t>
              </a:r>
            </a:p>
            <a:p>
              <a:pPr marL="0" marR="0" lvl="0" indent="0" algn="ctr" defTabSz="1422400" rtl="0" eaLnBrk="1" fontAlgn="auto" latinLnBrk="0" hangingPunct="1">
                <a:lnSpc>
                  <a:spcPct val="90000"/>
                </a:lnSpc>
                <a:spcBef>
                  <a:spcPct val="0"/>
                </a:spcBef>
                <a:spcAft>
                  <a:spcPct val="35000"/>
                </a:spcAft>
                <a:buClrTx/>
                <a:buSzTx/>
                <a:buFontTx/>
                <a:buNone/>
                <a:tabLst/>
                <a:defRPr/>
              </a:pPr>
              <a:r>
                <a:rPr kumimoji="0" lang="en-GB" sz="16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Project lead: Mike Hartill</a:t>
              </a:r>
            </a:p>
          </p:txBody>
        </p:sp>
        <p:sp>
          <p:nvSpPr>
            <p:cNvPr id="122" name="Rechteck: abgerundete Ecken 121">
              <a:extLst>
                <a:ext uri="{FF2B5EF4-FFF2-40B4-BE49-F238E27FC236}">
                  <a16:creationId xmlns:a16="http://schemas.microsoft.com/office/drawing/2014/main" id="{A6DB9D11-F085-4EB9-B8B5-3236FADA30A9}"/>
                </a:ext>
              </a:extLst>
            </p:cNvPr>
            <p:cNvSpPr/>
            <p:nvPr/>
          </p:nvSpPr>
          <p:spPr>
            <a:xfrm>
              <a:off x="4137774" y="5159243"/>
              <a:ext cx="1677159" cy="102176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World Athletics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Paolo Adami </a:t>
              </a:r>
            </a:p>
          </p:txBody>
        </p:sp>
        <p:sp>
          <p:nvSpPr>
            <p:cNvPr id="121" name="Rechteck: abgerundete Ecken 120">
              <a:extLst>
                <a:ext uri="{FF2B5EF4-FFF2-40B4-BE49-F238E27FC236}">
                  <a16:creationId xmlns:a16="http://schemas.microsoft.com/office/drawing/2014/main" id="{37A83230-7683-4E03-8DF8-50C73BBCED0C}"/>
                </a:ext>
              </a:extLst>
            </p:cNvPr>
            <p:cNvSpPr/>
            <p:nvPr/>
          </p:nvSpPr>
          <p:spPr>
            <a:xfrm>
              <a:off x="5836178" y="5149896"/>
              <a:ext cx="1655913" cy="10473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Sport England (UK)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Jayne Molyneux</a:t>
              </a:r>
            </a:p>
          </p:txBody>
        </p:sp>
        <p:sp>
          <p:nvSpPr>
            <p:cNvPr id="125" name="Rechteck: abgerundete Ecken 124">
              <a:extLst>
                <a:ext uri="{FF2B5EF4-FFF2-40B4-BE49-F238E27FC236}">
                  <a16:creationId xmlns:a16="http://schemas.microsoft.com/office/drawing/2014/main" id="{1AD2C0CC-7B99-4141-ADBA-99EF3125D774}"/>
                </a:ext>
              </a:extLst>
            </p:cNvPr>
            <p:cNvSpPr/>
            <p:nvPr/>
          </p:nvSpPr>
          <p:spPr>
            <a:xfrm>
              <a:off x="7497392" y="5149896"/>
              <a:ext cx="1655913" cy="10473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endParaRPr>
            </a:p>
          </p:txBody>
        </p:sp>
        <p:sp>
          <p:nvSpPr>
            <p:cNvPr id="126" name="Textfeld 125">
              <a:extLst>
                <a:ext uri="{FF2B5EF4-FFF2-40B4-BE49-F238E27FC236}">
                  <a16:creationId xmlns:a16="http://schemas.microsoft.com/office/drawing/2014/main" id="{A88A2453-984E-43F9-8BA3-BA95B723F6E0}"/>
                </a:ext>
              </a:extLst>
            </p:cNvPr>
            <p:cNvSpPr txBox="1"/>
            <p:nvPr/>
          </p:nvSpPr>
          <p:spPr>
            <a:xfrm>
              <a:off x="7575735" y="5182466"/>
              <a:ext cx="1499226" cy="1119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Calibri" panose="020F0502020204030204"/>
                  <a:ea typeface="+mn-ea"/>
                  <a:cs typeface="Arial"/>
                  <a:sym typeface="Arial"/>
                </a:rPr>
                <a:t>German Sports Youth (Germany)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Arial"/>
                  <a:sym typeface="Arial"/>
                </a:rPr>
                <a:t>Elena Lamby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
          <p:nvSpPr>
            <p:cNvPr id="67" name="Rechteck: abgerundete Ecken 66">
              <a:extLst>
                <a:ext uri="{FF2B5EF4-FFF2-40B4-BE49-F238E27FC236}">
                  <a16:creationId xmlns:a16="http://schemas.microsoft.com/office/drawing/2014/main" id="{E9744409-9441-47D8-A6DC-5403411E1C92}"/>
                </a:ext>
              </a:extLst>
            </p:cNvPr>
            <p:cNvSpPr/>
            <p:nvPr/>
          </p:nvSpPr>
          <p:spPr>
            <a:xfrm>
              <a:off x="10575856" y="3496142"/>
              <a:ext cx="1562579" cy="113474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8" name="Rechteck: abgerundete Ecken 16">
              <a:extLst>
                <a:ext uri="{FF2B5EF4-FFF2-40B4-BE49-F238E27FC236}">
                  <a16:creationId xmlns:a16="http://schemas.microsoft.com/office/drawing/2014/main" id="{EDB15074-66C8-4F44-ABDC-AF71C6E46102}"/>
                </a:ext>
              </a:extLst>
            </p:cNvPr>
            <p:cNvSpPr txBox="1"/>
            <p:nvPr/>
          </p:nvSpPr>
          <p:spPr>
            <a:xfrm>
              <a:off x="10657285" y="3924141"/>
              <a:ext cx="1614251" cy="6671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The University of Vic - Central University of Catalonia (</a:t>
              </a:r>
              <a:r>
                <a:rPr kumimoji="0" lang="en-US" sz="1200" b="0" i="0" u="none" strike="noStrike" kern="1200" cap="none" spc="0" normalizeH="0" baseline="0" noProof="0" dirty="0" err="1">
                  <a:ln>
                    <a:noFill/>
                  </a:ln>
                  <a:solidFill>
                    <a:prstClr val="white"/>
                  </a:solidFill>
                  <a:effectLst/>
                  <a:uLnTx/>
                  <a:uFillTx/>
                  <a:latin typeface="Calibri" panose="020F0502020204030204"/>
                  <a:ea typeface="+mn-ea"/>
                  <a:cs typeface="+mn-cs"/>
                  <a:sym typeface="Arial"/>
                </a:rPr>
                <a:t>UVic</a:t>
              </a: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-UCC)</a:t>
              </a:r>
              <a:b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b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(Spain)</a:t>
              </a:r>
              <a:b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Montserrat Martin</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Eva </a:t>
              </a:r>
              <a:r>
                <a:rPr kumimoji="0" lang="en-GB" sz="1200" b="1" i="0" u="none" strike="noStrike" kern="1200" cap="none" spc="0" normalizeH="0" baseline="0" noProof="0" dirty="0" err="1">
                  <a:ln>
                    <a:noFill/>
                  </a:ln>
                  <a:solidFill>
                    <a:srgbClr val="FFC000">
                      <a:lumMod val="60000"/>
                      <a:lumOff val="40000"/>
                    </a:srgbClr>
                  </a:solidFill>
                  <a:effectLst/>
                  <a:uLnTx/>
                  <a:uFillTx/>
                  <a:latin typeface="Calibri" panose="020F0502020204030204"/>
                  <a:ea typeface="+mn-ea"/>
                  <a:cs typeface="+mn-cs"/>
                  <a:sym typeface="Arial"/>
                </a:rPr>
                <a:t>Cicera</a:t>
              </a:r>
              <a:r>
                <a:rPr kumimoji="0" lang="en-GB" sz="11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70" name="Rechteck: abgerundete Ecken 69">
              <a:extLst>
                <a:ext uri="{FF2B5EF4-FFF2-40B4-BE49-F238E27FC236}">
                  <a16:creationId xmlns:a16="http://schemas.microsoft.com/office/drawing/2014/main" id="{BEED1F9B-E3A7-48A5-BF41-096726420E57}"/>
                </a:ext>
              </a:extLst>
            </p:cNvPr>
            <p:cNvSpPr/>
            <p:nvPr/>
          </p:nvSpPr>
          <p:spPr>
            <a:xfrm>
              <a:off x="8951677" y="3489694"/>
              <a:ext cx="1687162" cy="113474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1" name="Rechteck: abgerundete Ecken 16">
              <a:extLst>
                <a:ext uri="{FF2B5EF4-FFF2-40B4-BE49-F238E27FC236}">
                  <a16:creationId xmlns:a16="http://schemas.microsoft.com/office/drawing/2014/main" id="{7BAD258E-FB18-42DB-8940-057882799D16}"/>
                </a:ext>
              </a:extLst>
            </p:cNvPr>
            <p:cNvSpPr txBox="1"/>
            <p:nvPr/>
          </p:nvSpPr>
          <p:spPr>
            <a:xfrm>
              <a:off x="8986056" y="3851096"/>
              <a:ext cx="1671229" cy="5273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University of Vienna (Austria)</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Rosa Diketmüller</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Anna Kohl</a:t>
              </a:r>
              <a:endParaRPr kumimoji="0" lang="en-GB" sz="16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endParaRPr>
            </a:p>
          </p:txBody>
        </p:sp>
        <p:sp>
          <p:nvSpPr>
            <p:cNvPr id="73" name="Rechteck: abgerundete Ecken 72">
              <a:extLst>
                <a:ext uri="{FF2B5EF4-FFF2-40B4-BE49-F238E27FC236}">
                  <a16:creationId xmlns:a16="http://schemas.microsoft.com/office/drawing/2014/main" id="{95256BDC-EC4E-4C2D-B805-28D7E1F119DD}"/>
                </a:ext>
              </a:extLst>
            </p:cNvPr>
            <p:cNvSpPr/>
            <p:nvPr/>
          </p:nvSpPr>
          <p:spPr>
            <a:xfrm>
              <a:off x="7359319" y="3496143"/>
              <a:ext cx="1656892" cy="113474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4" name="Rechteck: abgerundete Ecken 16">
              <a:extLst>
                <a:ext uri="{FF2B5EF4-FFF2-40B4-BE49-F238E27FC236}">
                  <a16:creationId xmlns:a16="http://schemas.microsoft.com/office/drawing/2014/main" id="{9C335CCD-2731-4836-A4EA-51EF51463A5E}"/>
                </a:ext>
              </a:extLst>
            </p:cNvPr>
            <p:cNvSpPr txBox="1"/>
            <p:nvPr/>
          </p:nvSpPr>
          <p:spPr>
            <a:xfrm>
              <a:off x="7369606" y="4004054"/>
              <a:ext cx="1641245" cy="5273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University of Ulm (Germany)</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Marc </a:t>
              </a:r>
              <a:r>
                <a:rPr kumimoji="0" lang="en-GB" sz="1200" b="1" i="0" u="none" strike="noStrike" kern="1200" cap="none" spc="0" normalizeH="0" baseline="0" noProof="0" dirty="0" err="1">
                  <a:ln>
                    <a:noFill/>
                  </a:ln>
                  <a:solidFill>
                    <a:srgbClr val="FFC000">
                      <a:lumMod val="60000"/>
                      <a:lumOff val="40000"/>
                    </a:srgbClr>
                  </a:solidFill>
                  <a:effectLst/>
                  <a:uLnTx/>
                  <a:uFillTx/>
                  <a:latin typeface="Calibri" panose="020F0502020204030204"/>
                  <a:ea typeface="+mn-ea"/>
                  <a:cs typeface="+mn-cs"/>
                  <a:sym typeface="Arial"/>
                </a:rPr>
                <a:t>Allroggen</a:t>
              </a:r>
              <a:endPar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endParaRP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46" name="Rechteck: abgerundete Ecken 145">
              <a:extLst>
                <a:ext uri="{FF2B5EF4-FFF2-40B4-BE49-F238E27FC236}">
                  <a16:creationId xmlns:a16="http://schemas.microsoft.com/office/drawing/2014/main" id="{3C5F4DE9-B466-4AB7-B341-B567169D4028}"/>
                </a:ext>
              </a:extLst>
            </p:cNvPr>
            <p:cNvSpPr/>
            <p:nvPr/>
          </p:nvSpPr>
          <p:spPr>
            <a:xfrm>
              <a:off x="5756569" y="3489694"/>
              <a:ext cx="1656892" cy="113474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7" name="Rechteck: abgerundete Ecken 16">
              <a:extLst>
                <a:ext uri="{FF2B5EF4-FFF2-40B4-BE49-F238E27FC236}">
                  <a16:creationId xmlns:a16="http://schemas.microsoft.com/office/drawing/2014/main" id="{02060E5D-6EC3-4AB7-8873-2366C0CCF457}"/>
                </a:ext>
              </a:extLst>
            </p:cNvPr>
            <p:cNvSpPr txBox="1"/>
            <p:nvPr/>
          </p:nvSpPr>
          <p:spPr>
            <a:xfrm>
              <a:off x="5801011" y="3924141"/>
              <a:ext cx="1651070" cy="5273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National Institute for Mother and Child Health (Romania)</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Ecaterina Stativa</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Ioana Nanu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151" name="Rechteck: abgerundete Ecken 150">
              <a:extLst>
                <a:ext uri="{FF2B5EF4-FFF2-40B4-BE49-F238E27FC236}">
                  <a16:creationId xmlns:a16="http://schemas.microsoft.com/office/drawing/2014/main" id="{62A6B8C6-C5F5-4314-A910-F37B43B9B9A2}"/>
                </a:ext>
              </a:extLst>
            </p:cNvPr>
            <p:cNvSpPr/>
            <p:nvPr/>
          </p:nvSpPr>
          <p:spPr>
            <a:xfrm>
              <a:off x="4125312" y="3498432"/>
              <a:ext cx="1676028" cy="113535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2" name="Rechteck: abgerundete Ecken 16">
              <a:extLst>
                <a:ext uri="{FF2B5EF4-FFF2-40B4-BE49-F238E27FC236}">
                  <a16:creationId xmlns:a16="http://schemas.microsoft.com/office/drawing/2014/main" id="{BEF8D964-F672-40B0-A9D8-3B9F3618D532}"/>
                </a:ext>
              </a:extLst>
            </p:cNvPr>
            <p:cNvSpPr txBox="1"/>
            <p:nvPr/>
          </p:nvSpPr>
          <p:spPr>
            <a:xfrm>
              <a:off x="4161061" y="4170337"/>
              <a:ext cx="1660199" cy="5276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University of Antwerp (Belgium)</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Tine Vertommen</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Jarl Kampen </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Stephanie </a:t>
              </a:r>
              <a:r>
                <a:rPr kumimoji="0" lang="en-GB" sz="1200" b="1" i="0" u="none" strike="noStrike" kern="1200" cap="none" spc="0" normalizeH="0" baseline="0" noProof="0" dirty="0" err="1">
                  <a:ln>
                    <a:noFill/>
                  </a:ln>
                  <a:solidFill>
                    <a:srgbClr val="FFC000">
                      <a:lumMod val="60000"/>
                      <a:lumOff val="40000"/>
                    </a:srgbClr>
                  </a:solidFill>
                  <a:effectLst/>
                  <a:uLnTx/>
                  <a:uFillTx/>
                  <a:latin typeface="Calibri" panose="020F0502020204030204"/>
                  <a:ea typeface="+mn-ea"/>
                  <a:cs typeface="+mn-cs"/>
                  <a:sym typeface="Arial"/>
                </a:rPr>
                <a:t>Demarbaix</a:t>
              </a:r>
              <a:endPar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endParaRP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endParaRP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pic>
          <p:nvPicPr>
            <p:cNvPr id="90" name="Grafik 89">
              <a:extLst>
                <a:ext uri="{FF2B5EF4-FFF2-40B4-BE49-F238E27FC236}">
                  <a16:creationId xmlns:a16="http://schemas.microsoft.com/office/drawing/2014/main" id="{224F4DC8-A7D2-4D15-ACCF-3E3E5066772B}"/>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313963" y="3896004"/>
              <a:ext cx="497468" cy="322733"/>
            </a:xfrm>
            <a:prstGeom prst="rect">
              <a:avLst/>
            </a:prstGeom>
          </p:spPr>
        </p:pic>
        <p:sp>
          <p:nvSpPr>
            <p:cNvPr id="53" name="Rechteck: abgerundete Ecken 52">
              <a:extLst>
                <a:ext uri="{FF2B5EF4-FFF2-40B4-BE49-F238E27FC236}">
                  <a16:creationId xmlns:a16="http://schemas.microsoft.com/office/drawing/2014/main" id="{06FA2713-3498-4ECB-A796-0C771DBC05F2}"/>
                </a:ext>
              </a:extLst>
            </p:cNvPr>
            <p:cNvSpPr/>
            <p:nvPr/>
          </p:nvSpPr>
          <p:spPr>
            <a:xfrm>
              <a:off x="856462" y="3496135"/>
              <a:ext cx="1663718" cy="113559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6" name="Rechteck: abgerundete Ecken 16">
              <a:extLst>
                <a:ext uri="{FF2B5EF4-FFF2-40B4-BE49-F238E27FC236}">
                  <a16:creationId xmlns:a16="http://schemas.microsoft.com/office/drawing/2014/main" id="{E3E6FDE1-6F95-41D9-BA92-E45646101138}"/>
                </a:ext>
              </a:extLst>
            </p:cNvPr>
            <p:cNvSpPr txBox="1"/>
            <p:nvPr/>
          </p:nvSpPr>
          <p:spPr>
            <a:xfrm>
              <a:off x="861150" y="4168185"/>
              <a:ext cx="1693363" cy="5277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Edge Hill University (UK)</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Mike Hartill</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Melanie Lang</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Daniel Sage</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endParaRP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sp>
          <p:nvSpPr>
            <p:cNvPr id="59" name="Rechteck: abgerundete Ecken 58">
              <a:extLst>
                <a:ext uri="{FF2B5EF4-FFF2-40B4-BE49-F238E27FC236}">
                  <a16:creationId xmlns:a16="http://schemas.microsoft.com/office/drawing/2014/main" id="{4209163D-6B28-4464-9F86-0E8D9157385E}"/>
                </a:ext>
              </a:extLst>
            </p:cNvPr>
            <p:cNvSpPr/>
            <p:nvPr/>
          </p:nvSpPr>
          <p:spPr>
            <a:xfrm>
              <a:off x="2462090" y="3495085"/>
              <a:ext cx="1697748" cy="113559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Rechteck: abgerundete Ecken 16">
              <a:extLst>
                <a:ext uri="{FF2B5EF4-FFF2-40B4-BE49-F238E27FC236}">
                  <a16:creationId xmlns:a16="http://schemas.microsoft.com/office/drawing/2014/main" id="{E9BCF38B-A878-4DAA-B42A-18C6503F8083}"/>
                </a:ext>
              </a:extLst>
            </p:cNvPr>
            <p:cNvSpPr txBox="1"/>
            <p:nvPr/>
          </p:nvSpPr>
          <p:spPr>
            <a:xfrm>
              <a:off x="2527995" y="4102083"/>
              <a:ext cx="1631025" cy="5277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rPr>
                <a:t>University of Wuppertal (Germany)</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Bettina Rulofs</a:t>
              </a:r>
              <a:b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br>
              <a:r>
                <a:rPr kumimoji="0" lang="en-GB" sz="1200" b="1" i="0" u="none" strike="noStrike" kern="1200" cap="none" spc="0" normalizeH="0" baseline="0" noProof="0" dirty="0">
                  <a:ln>
                    <a:noFill/>
                  </a:ln>
                  <a:solidFill>
                    <a:srgbClr val="FFC000">
                      <a:lumMod val="60000"/>
                      <a:lumOff val="40000"/>
                    </a:srgbClr>
                  </a:solidFill>
                  <a:effectLst/>
                  <a:uLnTx/>
                  <a:uFillTx/>
                  <a:latin typeface="Calibri" panose="020F0502020204030204"/>
                  <a:ea typeface="+mn-ea"/>
                  <a:cs typeface="+mn-cs"/>
                  <a:sym typeface="Arial"/>
                </a:rPr>
                <a:t>Marilen Neeten</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endParaRP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ED7D31"/>
                  </a:solidFill>
                  <a:effectLst/>
                  <a:uLnTx/>
                  <a:uFillTx/>
                  <a:latin typeface="Calibri" panose="020F0502020204030204"/>
                  <a:ea typeface="+mn-ea"/>
                  <a:cs typeface="+mn-cs"/>
                  <a:sym typeface="Arial"/>
                </a:rPr>
                <a:t> </a:t>
              </a:r>
            </a:p>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sym typeface="Arial"/>
              </a:endParaRPr>
            </a:p>
          </p:txBody>
        </p:sp>
        <p:pic>
          <p:nvPicPr>
            <p:cNvPr id="3" name="Grafik 2">
              <a:extLst>
                <a:ext uri="{FF2B5EF4-FFF2-40B4-BE49-F238E27FC236}">
                  <a16:creationId xmlns:a16="http://schemas.microsoft.com/office/drawing/2014/main" id="{69755453-1AC8-419A-A6AF-56E5A47EF8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2316" y="-67873"/>
              <a:ext cx="876165" cy="1080000"/>
            </a:xfrm>
            <a:prstGeom prst="rect">
              <a:avLst/>
            </a:prstGeom>
          </p:spPr>
        </p:pic>
      </p:grpSp>
      <p:pic>
        <p:nvPicPr>
          <p:cNvPr id="5" name="Picture 4">
            <a:extLst>
              <a:ext uri="{FF2B5EF4-FFF2-40B4-BE49-F238E27FC236}">
                <a16:creationId xmlns:a16="http://schemas.microsoft.com/office/drawing/2014/main" id="{762CED3D-180E-495E-B8D2-82E4D9F122F9}"/>
              </a:ext>
            </a:extLst>
          </p:cNvPr>
          <p:cNvPicPr>
            <a:picLocks noChangeAspect="1"/>
          </p:cNvPicPr>
          <p:nvPr/>
        </p:nvPicPr>
        <p:blipFill>
          <a:blip r:embed="rId6"/>
          <a:stretch>
            <a:fillRect/>
          </a:stretch>
        </p:blipFill>
        <p:spPr>
          <a:xfrm>
            <a:off x="9186483" y="6197244"/>
            <a:ext cx="3005517" cy="660756"/>
          </a:xfrm>
          <a:prstGeom prst="rect">
            <a:avLst/>
          </a:prstGeom>
        </p:spPr>
      </p:pic>
    </p:spTree>
    <p:extLst>
      <p:ext uri="{BB962C8B-B14F-4D97-AF65-F5344CB8AC3E}">
        <p14:creationId xmlns:p14="http://schemas.microsoft.com/office/powerpoint/2010/main" val="16291943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6346" y="-1"/>
            <a:ext cx="3495654" cy="1115123"/>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218212"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endParaRPr lang="en-GB" sz="4000" dirty="0">
              <a:solidFill>
                <a:schemeClr val="accent1"/>
              </a:solidFill>
            </a:endParaRPr>
          </a:p>
          <a:p>
            <a:pPr algn="ctr"/>
            <a:r>
              <a:rPr lang="nl-BE" sz="2400" b="1" dirty="0">
                <a:solidFill>
                  <a:srgbClr val="0073D6"/>
                </a:solidFill>
                <a:latin typeface="Arial" panose="020B0604020202020204" pitchFamily="34" charset="0"/>
                <a:cs typeface="Arial" panose="020B0604020202020204" pitchFamily="34" charset="0"/>
              </a:rPr>
              <a:t>Recommendations</a:t>
            </a:r>
            <a:endParaRPr lang="nl-BE" sz="2800" b="1" dirty="0">
              <a:solidFill>
                <a:srgbClr val="0073D6"/>
              </a:solidFill>
              <a:latin typeface="Arial" panose="020B0604020202020204" pitchFamily="34" charset="0"/>
              <a:cs typeface="Arial" panose="020B0604020202020204" pitchFamily="34" charset="0"/>
            </a:endParaRPr>
          </a:p>
          <a:p>
            <a:pPr algn="ct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0" y="4762005"/>
            <a:ext cx="3145747" cy="2095995"/>
          </a:xfrm>
          <a:prstGeom prst="rect">
            <a:avLst/>
          </a:prstGeom>
        </p:spPr>
      </p:pic>
      <p:sp>
        <p:nvSpPr>
          <p:cNvPr id="2" name="Rectangle 1">
            <a:extLst>
              <a:ext uri="{FF2B5EF4-FFF2-40B4-BE49-F238E27FC236}">
                <a16:creationId xmlns:a16="http://schemas.microsoft.com/office/drawing/2014/main" id="{EBF8B555-128D-43B0-8A4F-FC7612EF8B5C}"/>
              </a:ext>
            </a:extLst>
          </p:cNvPr>
          <p:cNvSpPr/>
          <p:nvPr/>
        </p:nvSpPr>
        <p:spPr>
          <a:xfrm>
            <a:off x="3424403" y="1234846"/>
            <a:ext cx="8407729" cy="4715843"/>
          </a:xfrm>
          <a:prstGeom prst="rect">
            <a:avLst/>
          </a:prstGeom>
        </p:spPr>
        <p:txBody>
          <a:bodyPr wrap="square">
            <a:spAutoFit/>
          </a:bodyPr>
          <a:lstStyle/>
          <a:p>
            <a:pPr>
              <a:spcAft>
                <a:spcPts val="1200"/>
              </a:spcAft>
            </a:pPr>
            <a:r>
              <a:rPr lang="nl-BE" sz="2800" b="1" dirty="0">
                <a:solidFill>
                  <a:schemeClr val="bg1"/>
                </a:solidFill>
                <a:latin typeface="Arial" panose="020B0604020202020204" pitchFamily="34" charset="0"/>
                <a:cs typeface="Arial" panose="020B0604020202020204" pitchFamily="34" charset="0"/>
              </a:rPr>
              <a:t>Sport federations should:</a:t>
            </a:r>
          </a:p>
          <a:p>
            <a:pPr marL="342900" lvl="0" indent="-342900">
              <a:lnSpc>
                <a:spcPct val="107000"/>
              </a:lnSpc>
              <a:spcBef>
                <a:spcPts val="600"/>
              </a:spcBef>
              <a:spcAft>
                <a:spcPts val="12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Acknowledge all forms of interpersonal violence against children inside sport.</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Introduce measures to prevent interpersonal violence in sport and ensure children’s rights are incorporated into all levels of organisational structures in sport.</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Ensure strategic policy is informed by evidence on prevalence rates of interpersonal violence against children.</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7000"/>
              </a:lnSpc>
              <a:spcBef>
                <a:spcPts val="600"/>
              </a:spcBef>
              <a:spcAft>
                <a:spcPts val="1200"/>
              </a:spcAft>
              <a:buClr>
                <a:schemeClr val="bg1"/>
              </a:buClr>
              <a:buFont typeface="+mj-lt"/>
              <a:buAutoNum type="arabicPeriod"/>
            </a:pPr>
            <a:r>
              <a:rPr lang="en-GB" sz="2000" dirty="0">
                <a:solidFill>
                  <a:schemeClr val="bg1"/>
                </a:solidFill>
                <a:latin typeface="Arial" panose="020B0604020202020204" pitchFamily="34" charset="0"/>
                <a:ea typeface="Times New Roman" panose="02020603050405020304" pitchFamily="18" charset="0"/>
                <a:cs typeface="Arial" panose="020B0604020202020204" pitchFamily="34" charset="0"/>
              </a:rPr>
              <a:t>Evaluate and improve the efficacy of prevention measures through longitudinal assessment of interpersonal violence against children in sport.</a:t>
            </a:r>
            <a:endParaRPr lang="nl-BE"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38637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2309" y="2128838"/>
            <a:ext cx="6180748" cy="1971675"/>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914774"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endParaRPr lang="en-GB" sz="4000" dirty="0">
              <a:solidFill>
                <a:schemeClr val="accent1"/>
              </a:solidFill>
            </a:endParaRPr>
          </a:p>
          <a:p>
            <a:pPr algn="ctr"/>
            <a:r>
              <a:rPr lang="nl-BE" sz="4800" b="1" dirty="0">
                <a:solidFill>
                  <a:srgbClr val="0073D6"/>
                </a:solidFill>
              </a:rPr>
              <a:t>Final comment</a:t>
            </a:r>
          </a:p>
          <a:p>
            <a:pPr algn="ctr"/>
            <a:endParaRPr lang="nl-BE" sz="2800" b="1" dirty="0">
              <a:solidFill>
                <a:srgbClr val="0073D6"/>
              </a:solidFill>
            </a:endParaRPr>
          </a:p>
          <a:p>
            <a:pPr algn="ctr"/>
            <a:endParaRPr lang="en-GB" sz="4000" dirty="0">
              <a:solidFill>
                <a:srgbClr val="0073D6"/>
              </a:solidFill>
            </a:endParaRP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0" y="4468559"/>
            <a:ext cx="3586163" cy="2389441"/>
          </a:xfrm>
          <a:prstGeom prst="rect">
            <a:avLst/>
          </a:prstGeom>
        </p:spPr>
      </p:pic>
    </p:spTree>
    <p:extLst>
      <p:ext uri="{BB962C8B-B14F-4D97-AF65-F5344CB8AC3E}">
        <p14:creationId xmlns:p14="http://schemas.microsoft.com/office/powerpoint/2010/main" val="27201194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E7BEEF-8145-40F9-8EDA-FC53663C12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4043" y="0"/>
            <a:ext cx="3707958" cy="1182848"/>
          </a:xfrm>
          <a:prstGeom prst="rect">
            <a:avLst/>
          </a:prstGeom>
        </p:spPr>
      </p:pic>
      <p:pic>
        <p:nvPicPr>
          <p:cNvPr id="4" name="Picture 3">
            <a:extLst>
              <a:ext uri="{FF2B5EF4-FFF2-40B4-BE49-F238E27FC236}">
                <a16:creationId xmlns:a16="http://schemas.microsoft.com/office/drawing/2014/main" id="{25F61C81-7508-4BDB-B78D-1252F94BBCD4}"/>
              </a:ext>
            </a:extLst>
          </p:cNvPr>
          <p:cNvPicPr>
            <a:picLocks noChangeAspect="1"/>
          </p:cNvPicPr>
          <p:nvPr/>
        </p:nvPicPr>
        <p:blipFill>
          <a:blip r:embed="rId3"/>
          <a:stretch>
            <a:fillRect/>
          </a:stretch>
        </p:blipFill>
        <p:spPr>
          <a:xfrm>
            <a:off x="1072132" y="5097859"/>
            <a:ext cx="10090673" cy="1760141"/>
          </a:xfrm>
          <a:prstGeom prst="rect">
            <a:avLst/>
          </a:prstGeom>
        </p:spPr>
      </p:pic>
      <p:pic>
        <p:nvPicPr>
          <p:cNvPr id="6" name="Picture 5">
            <a:extLst>
              <a:ext uri="{FF2B5EF4-FFF2-40B4-BE49-F238E27FC236}">
                <a16:creationId xmlns:a16="http://schemas.microsoft.com/office/drawing/2014/main" id="{D27025E4-AF88-4828-B0A1-2E431BB2AF34}"/>
              </a:ext>
            </a:extLst>
          </p:cNvPr>
          <p:cNvPicPr>
            <a:picLocks noChangeAspect="1"/>
          </p:cNvPicPr>
          <p:nvPr/>
        </p:nvPicPr>
        <p:blipFill>
          <a:blip r:embed="rId4"/>
          <a:stretch>
            <a:fillRect/>
          </a:stretch>
        </p:blipFill>
        <p:spPr>
          <a:xfrm>
            <a:off x="0" y="0"/>
            <a:ext cx="9875520" cy="5554980"/>
          </a:xfrm>
          <a:prstGeom prst="rect">
            <a:avLst/>
          </a:prstGeom>
        </p:spPr>
      </p:pic>
      <p:sp>
        <p:nvSpPr>
          <p:cNvPr id="7" name="Rectangle 6">
            <a:extLst>
              <a:ext uri="{FF2B5EF4-FFF2-40B4-BE49-F238E27FC236}">
                <a16:creationId xmlns:a16="http://schemas.microsoft.com/office/drawing/2014/main" id="{822220BE-CF28-4516-B5BA-09B04C03EC0F}"/>
              </a:ext>
            </a:extLst>
          </p:cNvPr>
          <p:cNvSpPr/>
          <p:nvPr/>
        </p:nvSpPr>
        <p:spPr>
          <a:xfrm>
            <a:off x="3006990" y="1182848"/>
            <a:ext cx="7431420" cy="2031325"/>
          </a:xfrm>
          <a:prstGeom prst="rect">
            <a:avLst/>
          </a:prstGeom>
        </p:spPr>
        <p:txBody>
          <a:bodyPr wrap="square">
            <a:spAutoFit/>
          </a:bodyPr>
          <a:lstStyle/>
          <a:p>
            <a:pPr>
              <a:spcBef>
                <a:spcPts val="600"/>
              </a:spcBef>
              <a:spcAft>
                <a:spcPts val="600"/>
              </a:spcAft>
            </a:pPr>
            <a:r>
              <a:rPr lang="en-GB" sz="2400" dirty="0">
                <a:solidFill>
                  <a:srgbClr val="262626"/>
                </a:solidFill>
                <a:latin typeface="Arial" panose="020B0604020202020204" pitchFamily="34" charset="0"/>
                <a:ea typeface="Calibri" panose="020F0502020204030204" pitchFamily="34" charset="0"/>
                <a:cs typeface="Arial" panose="020B0604020202020204" pitchFamily="34" charset="0"/>
              </a:rPr>
              <a:t>Professor Mike Hartill </a:t>
            </a:r>
            <a:r>
              <a:rPr lang="en-GB" sz="2400" u="sng" dirty="0">
                <a:solidFill>
                  <a:srgbClr val="262626"/>
                </a:solidFill>
                <a:latin typeface="Arial" panose="020B0604020202020204" pitchFamily="34" charset="0"/>
                <a:ea typeface="Calibri" panose="020F0502020204030204" pitchFamily="34" charset="0"/>
                <a:cs typeface="Arial" panose="020B0604020202020204" pitchFamily="34" charset="0"/>
                <a:hlinkClick r:id="rId5"/>
              </a:rPr>
              <a:t>hartillm@edgehill.ac.uk</a:t>
            </a:r>
            <a:r>
              <a:rPr lang="en-GB" sz="2400" dirty="0">
                <a:solidFill>
                  <a:srgbClr val="262626"/>
                </a:solidFill>
                <a:latin typeface="Arial" panose="020B0604020202020204" pitchFamily="34" charset="0"/>
                <a:ea typeface="Calibri" panose="020F0502020204030204" pitchFamily="34" charset="0"/>
                <a:cs typeface="Arial" panose="020B0604020202020204" pitchFamily="34" charset="0"/>
              </a:rPr>
              <a:t> </a:t>
            </a:r>
            <a:endParaRPr lang="en-GB" sz="1600" dirty="0">
              <a:solidFill>
                <a:srgbClr val="262626"/>
              </a:solidFill>
              <a:latin typeface="Arial" panose="020B0604020202020204" pitchFamily="34" charset="0"/>
              <a:ea typeface="Calibri" panose="020F0502020204030204" pitchFamily="34" charset="0"/>
              <a:cs typeface="Times New Roman" panose="02020603050405020304" pitchFamily="18" charset="0"/>
            </a:endParaRPr>
          </a:p>
          <a:p>
            <a:pPr>
              <a:spcBef>
                <a:spcPts val="600"/>
              </a:spcBef>
              <a:spcAft>
                <a:spcPts val="600"/>
              </a:spcAft>
            </a:pPr>
            <a:r>
              <a:rPr lang="en-GB" sz="2400" dirty="0">
                <a:solidFill>
                  <a:srgbClr val="262626"/>
                </a:solidFill>
                <a:latin typeface="Arial" panose="020B0604020202020204" pitchFamily="34" charset="0"/>
                <a:ea typeface="Calibri" panose="020F0502020204030204" pitchFamily="34" charset="0"/>
                <a:cs typeface="Arial" panose="020B0604020202020204" pitchFamily="34" charset="0"/>
              </a:rPr>
              <a:t>Centre for Child Protection &amp; Safeguarding in Sport</a:t>
            </a:r>
            <a:endParaRPr lang="en-GB" sz="1600" dirty="0">
              <a:solidFill>
                <a:srgbClr val="262626"/>
              </a:solidFill>
              <a:latin typeface="Arial" panose="020B0604020202020204" pitchFamily="34" charset="0"/>
              <a:ea typeface="Calibri" panose="020F0502020204030204" pitchFamily="34" charset="0"/>
              <a:cs typeface="Times New Roman" panose="02020603050405020304" pitchFamily="18" charset="0"/>
            </a:endParaRPr>
          </a:p>
          <a:p>
            <a:pPr>
              <a:spcBef>
                <a:spcPts val="600"/>
              </a:spcBef>
              <a:spcAft>
                <a:spcPts val="600"/>
              </a:spcAft>
            </a:pPr>
            <a:r>
              <a:rPr lang="en-GB" sz="2400" dirty="0">
                <a:solidFill>
                  <a:srgbClr val="262626"/>
                </a:solidFill>
                <a:latin typeface="Arial" panose="020B0604020202020204" pitchFamily="34" charset="0"/>
                <a:ea typeface="Calibri" panose="020F0502020204030204" pitchFamily="34" charset="0"/>
                <a:cs typeface="Arial" panose="020B0604020202020204" pitchFamily="34" charset="0"/>
              </a:rPr>
              <a:t>Department of Social Sciences</a:t>
            </a:r>
            <a:endParaRPr lang="en-GB" sz="1600" dirty="0">
              <a:solidFill>
                <a:srgbClr val="262626"/>
              </a:solidFill>
              <a:latin typeface="Arial" panose="020B0604020202020204" pitchFamily="34" charset="0"/>
              <a:ea typeface="Calibri" panose="020F0502020204030204" pitchFamily="34" charset="0"/>
              <a:cs typeface="Times New Roman" panose="02020603050405020304" pitchFamily="18" charset="0"/>
            </a:endParaRPr>
          </a:p>
          <a:p>
            <a:pPr>
              <a:spcBef>
                <a:spcPts val="600"/>
              </a:spcBef>
              <a:spcAft>
                <a:spcPts val="600"/>
              </a:spcAft>
            </a:pPr>
            <a:r>
              <a:rPr lang="en-GB" sz="2400" dirty="0">
                <a:solidFill>
                  <a:srgbClr val="262626"/>
                </a:solidFill>
                <a:latin typeface="Arial" panose="020B0604020202020204" pitchFamily="34" charset="0"/>
                <a:ea typeface="Calibri" panose="020F0502020204030204" pitchFamily="34" charset="0"/>
                <a:cs typeface="Arial" panose="020B0604020202020204" pitchFamily="34" charset="0"/>
              </a:rPr>
              <a:t>Edge Hill University, UK</a:t>
            </a:r>
          </a:p>
        </p:txBody>
      </p:sp>
      <p:sp>
        <p:nvSpPr>
          <p:cNvPr id="8" name="TextBox 7">
            <a:extLst>
              <a:ext uri="{FF2B5EF4-FFF2-40B4-BE49-F238E27FC236}">
                <a16:creationId xmlns:a16="http://schemas.microsoft.com/office/drawing/2014/main" id="{873C5DB0-2A62-488B-BE8F-B216D2EF9DCD}"/>
              </a:ext>
            </a:extLst>
          </p:cNvPr>
          <p:cNvSpPr txBox="1"/>
          <p:nvPr/>
        </p:nvSpPr>
        <p:spPr>
          <a:xfrm>
            <a:off x="3111335" y="3610099"/>
            <a:ext cx="8051470" cy="646331"/>
          </a:xfrm>
          <a:prstGeom prst="rect">
            <a:avLst/>
          </a:prstGeom>
          <a:noFill/>
        </p:spPr>
        <p:txBody>
          <a:bodyPr wrap="square" rtlCol="0">
            <a:spAutoFit/>
          </a:bodyPr>
          <a:lstStyle/>
          <a:p>
            <a:r>
              <a:rPr lang="en-GB" sz="1800" b="1" dirty="0">
                <a:solidFill>
                  <a:srgbClr val="262626"/>
                </a:solidFill>
                <a:latin typeface="Arial" panose="020B0604020202020204" pitchFamily="34" charset="0"/>
                <a:ea typeface="Calibri" panose="020F0502020204030204" pitchFamily="34" charset="0"/>
                <a:cs typeface="Arial" panose="020B0604020202020204" pitchFamily="34" charset="0"/>
              </a:rPr>
              <a:t>Webpage for report</a:t>
            </a:r>
            <a:r>
              <a:rPr lang="en-GB" sz="1800" dirty="0">
                <a:solidFill>
                  <a:srgbClr val="262626"/>
                </a:solidFill>
                <a:latin typeface="Arial" panose="020B0604020202020204" pitchFamily="34" charset="0"/>
                <a:ea typeface="Calibri" panose="020F0502020204030204" pitchFamily="34" charset="0"/>
                <a:cs typeface="Arial" panose="020B0604020202020204" pitchFamily="34" charset="0"/>
              </a:rPr>
              <a:t>: </a:t>
            </a:r>
            <a:r>
              <a:rPr lang="en-GB" sz="1800" dirty="0">
                <a:solidFill>
                  <a:srgbClr val="262626"/>
                </a:solidFill>
                <a:latin typeface="Arial" panose="020B0604020202020204" pitchFamily="34" charset="0"/>
                <a:ea typeface="Calibri" panose="020F0502020204030204" pitchFamily="34" charset="0"/>
                <a:cs typeface="Arial" panose="020B0604020202020204" pitchFamily="34" charset="0"/>
                <a:hlinkClick r:id="rId6"/>
              </a:rPr>
              <a:t>https://sites.edgehill.ac.uk/cpss/projects/child-abuse-in-sport-european-statistics-cases/</a:t>
            </a:r>
            <a:r>
              <a:rPr lang="en-GB" sz="1800" dirty="0">
                <a:solidFill>
                  <a:srgbClr val="262626"/>
                </a:solidFill>
                <a:latin typeface="Arial" panose="020B0604020202020204" pitchFamily="34" charset="0"/>
                <a:ea typeface="Calibri" panose="020F0502020204030204" pitchFamily="34" charset="0"/>
                <a:cs typeface="Arial" panose="020B0604020202020204" pitchFamily="34" charset="0"/>
              </a:rPr>
              <a:t> </a:t>
            </a:r>
            <a:endParaRPr lang="en-GB" sz="1200" dirty="0">
              <a:solidFill>
                <a:srgbClr val="262626"/>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2838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3D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964A0-9ED1-48EC-80E7-4112A22BE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8956" y="-1"/>
            <a:ext cx="2913044" cy="929269"/>
          </a:xfrm>
          <a:prstGeom prst="rect">
            <a:avLst/>
          </a:prstGeom>
        </p:spPr>
      </p:pic>
      <p:sp>
        <p:nvSpPr>
          <p:cNvPr id="5" name="Text Placeholder 4">
            <a:extLst>
              <a:ext uri="{FF2B5EF4-FFF2-40B4-BE49-F238E27FC236}">
                <a16:creationId xmlns:a16="http://schemas.microsoft.com/office/drawing/2014/main" id="{1C94F307-689F-4A74-BF45-4322F1418066}"/>
              </a:ext>
            </a:extLst>
          </p:cNvPr>
          <p:cNvSpPr>
            <a:spLocks noGrp="1"/>
          </p:cNvSpPr>
          <p:nvPr>
            <p:ph type="body" sz="half" idx="2"/>
          </p:nvPr>
        </p:nvSpPr>
        <p:spPr>
          <a:xfrm>
            <a:off x="1" y="0"/>
            <a:ext cx="3479178" cy="6858000"/>
          </a:xfrm>
          <a:solidFill>
            <a:schemeClr val="bg1"/>
          </a:solidFill>
        </p:spPr>
        <p:txBody>
          <a:bodyPr>
            <a:normAutofit/>
          </a:bodyPr>
          <a:lstStyle/>
          <a:p>
            <a:endParaRPr lang="en-GB" sz="5400" dirty="0">
              <a:solidFill>
                <a:schemeClr val="accent1"/>
              </a:solidFill>
            </a:endParaRPr>
          </a:p>
          <a:p>
            <a:endParaRPr lang="en-GB" sz="5400" dirty="0">
              <a:solidFill>
                <a:schemeClr val="accent1"/>
              </a:solidFill>
            </a:endParaRPr>
          </a:p>
          <a:p>
            <a:pPr algn="ctr"/>
            <a:r>
              <a:rPr lang="en-GB" sz="5400" dirty="0">
                <a:solidFill>
                  <a:srgbClr val="0073D6"/>
                </a:solidFill>
              </a:rPr>
              <a:t>CASES Symposia</a:t>
            </a:r>
          </a:p>
        </p:txBody>
      </p:sp>
      <p:pic>
        <p:nvPicPr>
          <p:cNvPr id="7" name="Picture 6">
            <a:extLst>
              <a:ext uri="{FF2B5EF4-FFF2-40B4-BE49-F238E27FC236}">
                <a16:creationId xmlns:a16="http://schemas.microsoft.com/office/drawing/2014/main" id="{9FC1A804-7D08-4B5B-8ABE-B0BF2F64286C}"/>
              </a:ext>
            </a:extLst>
          </p:cNvPr>
          <p:cNvPicPr>
            <a:picLocks noChangeAspect="1"/>
          </p:cNvPicPr>
          <p:nvPr/>
        </p:nvPicPr>
        <p:blipFill>
          <a:blip r:embed="rId4"/>
          <a:stretch>
            <a:fillRect/>
          </a:stretch>
        </p:blipFill>
        <p:spPr>
          <a:xfrm>
            <a:off x="1" y="4662221"/>
            <a:ext cx="3372592" cy="2195780"/>
          </a:xfrm>
          <a:prstGeom prst="rect">
            <a:avLst/>
          </a:prstGeom>
        </p:spPr>
      </p:pic>
      <p:sp>
        <p:nvSpPr>
          <p:cNvPr id="8" name="Google Shape;141;p5">
            <a:extLst>
              <a:ext uri="{FF2B5EF4-FFF2-40B4-BE49-F238E27FC236}">
                <a16:creationId xmlns:a16="http://schemas.microsoft.com/office/drawing/2014/main" id="{9D6FE6C8-C88C-4D0B-A777-4AC511385EAA}"/>
              </a:ext>
            </a:extLst>
          </p:cNvPr>
          <p:cNvSpPr txBox="1">
            <a:spLocks/>
          </p:cNvSpPr>
          <p:nvPr/>
        </p:nvSpPr>
        <p:spPr>
          <a:xfrm>
            <a:off x="5671575" y="2016304"/>
            <a:ext cx="4498030" cy="3195325"/>
          </a:xfrm>
          <a:prstGeom prst="rect">
            <a:avLst/>
          </a:prstGeom>
          <a:noFill/>
          <a:ln>
            <a:noFill/>
          </a:ln>
        </p:spPr>
        <p:txBody>
          <a:bodyPr spcFirstLastPara="1" vert="horz" wrap="square" lIns="91425" tIns="45700" rIns="91425" bIns="4570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buNone/>
            </a:pPr>
            <a:r>
              <a:rPr lang="en-GB" sz="2400" dirty="0">
                <a:solidFill>
                  <a:schemeClr val="bg1"/>
                </a:solidFill>
              </a:rPr>
              <a:t>Belgium: 	Nov. 17</a:t>
            </a:r>
            <a:r>
              <a:rPr lang="en-GB" sz="2400" baseline="30000" dirty="0">
                <a:solidFill>
                  <a:schemeClr val="bg1"/>
                </a:solidFill>
              </a:rPr>
              <a:t>th  </a:t>
            </a:r>
          </a:p>
          <a:p>
            <a:pPr marL="0" indent="0">
              <a:spcBef>
                <a:spcPts val="600"/>
              </a:spcBef>
              <a:buNone/>
            </a:pPr>
            <a:r>
              <a:rPr lang="en-GB" sz="2400" dirty="0">
                <a:solidFill>
                  <a:schemeClr val="bg1"/>
                </a:solidFill>
              </a:rPr>
              <a:t>Germany: 	Nov. 18</a:t>
            </a:r>
            <a:r>
              <a:rPr lang="en-GB" sz="2400" baseline="30000" dirty="0">
                <a:solidFill>
                  <a:schemeClr val="bg1"/>
                </a:solidFill>
              </a:rPr>
              <a:t>th</a:t>
            </a:r>
            <a:r>
              <a:rPr lang="en-GB" sz="2400" dirty="0">
                <a:solidFill>
                  <a:schemeClr val="bg1"/>
                </a:solidFill>
              </a:rPr>
              <a:t> </a:t>
            </a:r>
          </a:p>
          <a:p>
            <a:pPr marL="0" indent="0">
              <a:spcBef>
                <a:spcPts val="600"/>
              </a:spcBef>
              <a:buNone/>
            </a:pPr>
            <a:r>
              <a:rPr lang="en-GB" sz="2400" dirty="0">
                <a:solidFill>
                  <a:schemeClr val="bg1"/>
                </a:solidFill>
              </a:rPr>
              <a:t>Spain: 		Nov. 18</a:t>
            </a:r>
            <a:r>
              <a:rPr lang="en-GB" sz="2400" baseline="30000" dirty="0">
                <a:solidFill>
                  <a:schemeClr val="bg1"/>
                </a:solidFill>
              </a:rPr>
              <a:t>th</a:t>
            </a:r>
            <a:r>
              <a:rPr lang="en-GB" sz="2400" dirty="0">
                <a:solidFill>
                  <a:schemeClr val="bg1"/>
                </a:solidFill>
              </a:rPr>
              <a:t> </a:t>
            </a:r>
          </a:p>
          <a:p>
            <a:pPr marL="0" indent="0">
              <a:spcBef>
                <a:spcPts val="600"/>
              </a:spcBef>
              <a:buNone/>
            </a:pPr>
            <a:r>
              <a:rPr lang="en-GB" sz="2400" dirty="0">
                <a:solidFill>
                  <a:schemeClr val="bg1"/>
                </a:solidFill>
              </a:rPr>
              <a:t>Austria: 	Nov. 24</a:t>
            </a:r>
            <a:r>
              <a:rPr lang="en-GB" sz="2400" baseline="30000" dirty="0">
                <a:solidFill>
                  <a:schemeClr val="bg1"/>
                </a:solidFill>
              </a:rPr>
              <a:t>th</a:t>
            </a:r>
            <a:r>
              <a:rPr lang="en-GB" sz="2400" dirty="0">
                <a:solidFill>
                  <a:schemeClr val="bg1"/>
                </a:solidFill>
              </a:rPr>
              <a:t> </a:t>
            </a:r>
          </a:p>
          <a:p>
            <a:pPr marL="0" indent="0">
              <a:spcBef>
                <a:spcPts val="600"/>
              </a:spcBef>
              <a:buNone/>
            </a:pPr>
            <a:r>
              <a:rPr lang="en-GB" sz="2400" dirty="0">
                <a:solidFill>
                  <a:schemeClr val="bg1"/>
                </a:solidFill>
              </a:rPr>
              <a:t>UK: 		Nov. 24</a:t>
            </a:r>
            <a:r>
              <a:rPr lang="en-GB" sz="2400" baseline="30000" dirty="0">
                <a:solidFill>
                  <a:schemeClr val="bg1"/>
                </a:solidFill>
              </a:rPr>
              <a:t>th</a:t>
            </a:r>
            <a:r>
              <a:rPr lang="en-GB" sz="2400" dirty="0">
                <a:solidFill>
                  <a:schemeClr val="bg1"/>
                </a:solidFill>
              </a:rPr>
              <a:t> </a:t>
            </a:r>
          </a:p>
          <a:p>
            <a:pPr marL="0" indent="0">
              <a:spcBef>
                <a:spcPts val="600"/>
              </a:spcBef>
              <a:buNone/>
            </a:pPr>
            <a:r>
              <a:rPr lang="en-GB" sz="2400" dirty="0">
                <a:solidFill>
                  <a:schemeClr val="bg1"/>
                </a:solidFill>
              </a:rPr>
              <a:t>Romania: 	Nov. 25</a:t>
            </a:r>
            <a:r>
              <a:rPr lang="en-GB" sz="2400" baseline="30000" dirty="0">
                <a:solidFill>
                  <a:schemeClr val="bg1"/>
                </a:solidFill>
              </a:rPr>
              <a:t>th</a:t>
            </a:r>
            <a:r>
              <a:rPr lang="en-GB" sz="2400" dirty="0">
                <a:solidFill>
                  <a:schemeClr val="bg1"/>
                </a:solidFill>
              </a:rPr>
              <a:t> </a:t>
            </a:r>
          </a:p>
          <a:p>
            <a:pPr marL="0" indent="0">
              <a:spcBef>
                <a:spcPts val="600"/>
              </a:spcBef>
              <a:buNone/>
            </a:pPr>
            <a:r>
              <a:rPr lang="en-GB" sz="2400" dirty="0">
                <a:solidFill>
                  <a:schemeClr val="bg1"/>
                </a:solidFill>
              </a:rPr>
              <a:t>Monaco:	Nov. 26</a:t>
            </a:r>
            <a:r>
              <a:rPr lang="en-GB" sz="2400" baseline="30000" dirty="0">
                <a:solidFill>
                  <a:schemeClr val="bg1"/>
                </a:solidFill>
              </a:rPr>
              <a:t>th</a:t>
            </a:r>
            <a:r>
              <a:rPr lang="en-GB" sz="2400" dirty="0">
                <a:solidFill>
                  <a:schemeClr val="bg1"/>
                </a:solidFill>
              </a:rPr>
              <a:t> </a:t>
            </a:r>
          </a:p>
          <a:p>
            <a:pPr marL="0" indent="0">
              <a:spcBef>
                <a:spcPts val="600"/>
              </a:spcBef>
              <a:buNone/>
            </a:pPr>
            <a:endParaRPr lang="en-GB" sz="2400" dirty="0">
              <a:solidFill>
                <a:schemeClr val="bg1"/>
              </a:solidFill>
            </a:endParaRPr>
          </a:p>
        </p:txBody>
      </p:sp>
      <p:sp>
        <p:nvSpPr>
          <p:cNvPr id="2" name="TextBox 1">
            <a:extLst>
              <a:ext uri="{FF2B5EF4-FFF2-40B4-BE49-F238E27FC236}">
                <a16:creationId xmlns:a16="http://schemas.microsoft.com/office/drawing/2014/main" id="{8B7C93D2-76C7-4F22-A726-9C53BD671CCF}"/>
              </a:ext>
            </a:extLst>
          </p:cNvPr>
          <p:cNvSpPr txBox="1"/>
          <p:nvPr/>
        </p:nvSpPr>
        <p:spPr>
          <a:xfrm>
            <a:off x="3740305" y="754120"/>
            <a:ext cx="6126480" cy="1077218"/>
          </a:xfrm>
          <a:prstGeom prst="rect">
            <a:avLst/>
          </a:prstGeom>
          <a:noFill/>
        </p:spPr>
        <p:txBody>
          <a:bodyPr wrap="square" rtlCol="0">
            <a:spAutoFit/>
          </a:bodyPr>
          <a:lstStyle/>
          <a:p>
            <a:r>
              <a:rPr lang="en-GB" sz="3200" dirty="0">
                <a:solidFill>
                  <a:schemeClr val="bg1"/>
                </a:solidFill>
              </a:rPr>
              <a:t>Disseminating findings to the sport sector</a:t>
            </a:r>
          </a:p>
        </p:txBody>
      </p:sp>
      <p:pic>
        <p:nvPicPr>
          <p:cNvPr id="11" name="Picture 10">
            <a:extLst>
              <a:ext uri="{FF2B5EF4-FFF2-40B4-BE49-F238E27FC236}">
                <a16:creationId xmlns:a16="http://schemas.microsoft.com/office/drawing/2014/main" id="{8B52BF74-F04A-4A41-A00E-E6A033AC8355}"/>
              </a:ext>
            </a:extLst>
          </p:cNvPr>
          <p:cNvPicPr>
            <a:picLocks noChangeAspect="1"/>
          </p:cNvPicPr>
          <p:nvPr/>
        </p:nvPicPr>
        <p:blipFill>
          <a:blip r:embed="rId5"/>
          <a:stretch>
            <a:fillRect/>
          </a:stretch>
        </p:blipFill>
        <p:spPr>
          <a:xfrm>
            <a:off x="3479180" y="5367770"/>
            <a:ext cx="8712819" cy="1490230"/>
          </a:xfrm>
          <a:prstGeom prst="rect">
            <a:avLst/>
          </a:prstGeom>
        </p:spPr>
      </p:pic>
    </p:spTree>
    <p:extLst>
      <p:ext uri="{BB962C8B-B14F-4D97-AF65-F5344CB8AC3E}">
        <p14:creationId xmlns:p14="http://schemas.microsoft.com/office/powerpoint/2010/main" val="219753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6" name="Picture 5">
            <a:extLst>
              <a:ext uri="{FF2B5EF4-FFF2-40B4-BE49-F238E27FC236}">
                <a16:creationId xmlns:a16="http://schemas.microsoft.com/office/drawing/2014/main" id="{39E6F4FD-99E2-4E4A-8DA4-30A6E3E0D4C6}"/>
              </a:ext>
            </a:extLst>
          </p:cNvPr>
          <p:cNvPicPr>
            <a:picLocks noChangeAspect="1"/>
          </p:cNvPicPr>
          <p:nvPr/>
        </p:nvPicPr>
        <p:blipFill>
          <a:blip r:embed="rId3"/>
          <a:stretch>
            <a:fillRect/>
          </a:stretch>
        </p:blipFill>
        <p:spPr>
          <a:xfrm>
            <a:off x="826644" y="1325519"/>
            <a:ext cx="3673108" cy="3673108"/>
          </a:xfrm>
          <a:prstGeom prst="rect">
            <a:avLst/>
          </a:prstGeom>
        </p:spPr>
      </p:pic>
      <p:sp>
        <p:nvSpPr>
          <p:cNvPr id="5" name="TextBox 4">
            <a:extLst>
              <a:ext uri="{FF2B5EF4-FFF2-40B4-BE49-F238E27FC236}">
                <a16:creationId xmlns:a16="http://schemas.microsoft.com/office/drawing/2014/main" id="{E8F2B5D3-6B2F-4B3A-B90B-18F22F218A6B}"/>
              </a:ext>
            </a:extLst>
          </p:cNvPr>
          <p:cNvSpPr txBox="1"/>
          <p:nvPr/>
        </p:nvSpPr>
        <p:spPr>
          <a:xfrm>
            <a:off x="1117663" y="2561908"/>
            <a:ext cx="309107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1" i="0" u="none" strike="noStrike" kern="0" cap="none" spc="0" normalizeH="0" baseline="0" noProof="0" dirty="0">
                <a:ln>
                  <a:noFill/>
                </a:ln>
                <a:solidFill>
                  <a:prstClr val="white"/>
                </a:solidFill>
                <a:effectLst/>
                <a:uLnTx/>
                <a:uFillTx/>
                <a:latin typeface="Arial"/>
                <a:cs typeface="Arial"/>
                <a:sym typeface="Arial"/>
              </a:rPr>
              <a:t>Previous Research</a:t>
            </a:r>
          </a:p>
        </p:txBody>
      </p:sp>
    </p:spTree>
    <p:extLst>
      <p:ext uri="{BB962C8B-B14F-4D97-AF65-F5344CB8AC3E}">
        <p14:creationId xmlns:p14="http://schemas.microsoft.com/office/powerpoint/2010/main" val="4274301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5"/>
          <p:cNvSpPr txBox="1">
            <a:spLocks noGrp="1"/>
          </p:cNvSpPr>
          <p:nvPr>
            <p:ph type="body" idx="1"/>
          </p:nvPr>
        </p:nvSpPr>
        <p:spPr>
          <a:xfrm>
            <a:off x="415501" y="408667"/>
            <a:ext cx="11360997" cy="110875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de-DE" sz="3200" b="1" dirty="0" err="1">
                <a:latin typeface="Arial"/>
                <a:cs typeface="Arial"/>
                <a:sym typeface="Arial"/>
              </a:rPr>
              <a:t>Previous</a:t>
            </a:r>
            <a:r>
              <a:rPr lang="de-DE" sz="3200" b="1" dirty="0">
                <a:latin typeface="Arial"/>
                <a:cs typeface="Arial"/>
                <a:sym typeface="Arial"/>
              </a:rPr>
              <a:t> </a:t>
            </a:r>
            <a:r>
              <a:rPr lang="de-DE" sz="3200" b="1" dirty="0" err="1">
                <a:latin typeface="Arial"/>
                <a:cs typeface="Arial"/>
                <a:sym typeface="Arial"/>
              </a:rPr>
              <a:t>research</a:t>
            </a:r>
            <a:endParaRPr sz="3200" b="1" dirty="0">
              <a:latin typeface="Arial"/>
              <a:cs typeface="Arial"/>
              <a:sym typeface="Arial"/>
            </a:endParaRPr>
          </a:p>
          <a:p>
            <a:pPr marL="0" indent="0">
              <a:buClr>
                <a:schemeClr val="dk1"/>
              </a:buClr>
              <a:buSzPts val="2800"/>
              <a:buNone/>
            </a:pPr>
            <a:endParaRPr lang="de-DE" sz="2200" dirty="0">
              <a:latin typeface="Arial"/>
              <a:cs typeface="Arial"/>
              <a:sym typeface="Arial"/>
            </a:endParaRPr>
          </a:p>
          <a:p>
            <a:pPr marL="0" indent="0">
              <a:buClr>
                <a:schemeClr val="dk1"/>
              </a:buClr>
              <a:buSzPts val="2800"/>
              <a:buNone/>
            </a:pPr>
            <a:endParaRPr lang="de-DE" sz="2400" dirty="0">
              <a:latin typeface="Arial"/>
              <a:cs typeface="Arial"/>
              <a:sym typeface="Arial"/>
            </a:endParaRPr>
          </a:p>
          <a:p>
            <a:pPr>
              <a:buClr>
                <a:schemeClr val="dk1"/>
              </a:buClr>
              <a:buSzPts val="2800"/>
            </a:pPr>
            <a:endParaRPr lang="en-GB" sz="2400" dirty="0">
              <a:latin typeface="Arial"/>
              <a:cs typeface="Arial"/>
              <a:sym typeface="Arial"/>
            </a:endParaRPr>
          </a:p>
        </p:txBody>
      </p:sp>
      <p:graphicFrame>
        <p:nvGraphicFramePr>
          <p:cNvPr id="2" name="Tabelle 1">
            <a:extLst>
              <a:ext uri="{FF2B5EF4-FFF2-40B4-BE49-F238E27FC236}">
                <a16:creationId xmlns:a16="http://schemas.microsoft.com/office/drawing/2014/main" id="{523C1DBA-A756-453B-AE4E-21236BA1C27B}"/>
              </a:ext>
            </a:extLst>
          </p:cNvPr>
          <p:cNvGraphicFramePr>
            <a:graphicFrameLocks noGrp="1"/>
          </p:cNvGraphicFramePr>
          <p:nvPr>
            <p:extLst>
              <p:ext uri="{D42A27DB-BD31-4B8C-83A1-F6EECF244321}">
                <p14:modId xmlns:p14="http://schemas.microsoft.com/office/powerpoint/2010/main" val="1432312178"/>
              </p:ext>
            </p:extLst>
          </p:nvPr>
        </p:nvGraphicFramePr>
        <p:xfrm>
          <a:off x="499584" y="1663700"/>
          <a:ext cx="3858694" cy="2992120"/>
        </p:xfrm>
        <a:graphic>
          <a:graphicData uri="http://schemas.openxmlformats.org/drawingml/2006/table">
            <a:tbl>
              <a:tblPr firstRow="1" bandRow="1">
                <a:tableStyleId>{BD801972-5619-40E2-BF31-B0A0EC07F07C}</a:tableStyleId>
              </a:tblPr>
              <a:tblGrid>
                <a:gridCol w="3858694">
                  <a:extLst>
                    <a:ext uri="{9D8B030D-6E8A-4147-A177-3AD203B41FA5}">
                      <a16:colId xmlns:a16="http://schemas.microsoft.com/office/drawing/2014/main" val="408233268"/>
                    </a:ext>
                  </a:extLst>
                </a:gridCol>
              </a:tblGrid>
              <a:tr h="370840">
                <a:tc>
                  <a:txBody>
                    <a:bodyPr/>
                    <a:lstStyle/>
                    <a:p>
                      <a:r>
                        <a:rPr lang="de-DE" sz="2000" dirty="0" err="1"/>
                        <a:t>Authors</a:t>
                      </a:r>
                      <a:endParaRPr lang="de-DE" sz="2000" dirty="0"/>
                    </a:p>
                  </a:txBody>
                  <a:tcPr/>
                </a:tc>
                <a:extLst>
                  <a:ext uri="{0D108BD9-81ED-4DB2-BD59-A6C34878D82A}">
                    <a16:rowId xmlns:a16="http://schemas.microsoft.com/office/drawing/2014/main" val="3739569175"/>
                  </a:ext>
                </a:extLst>
              </a:tr>
              <a:tr h="370840">
                <a:tc>
                  <a:txBody>
                    <a:bodyPr/>
                    <a:lstStyle/>
                    <a:p>
                      <a:r>
                        <a:rPr lang="de-DE" sz="1800" dirty="0">
                          <a:latin typeface="Arial"/>
                          <a:cs typeface="Arial"/>
                          <a:sym typeface="Arial"/>
                        </a:rPr>
                        <a:t>Leahy, Pretty &amp; </a:t>
                      </a:r>
                      <a:r>
                        <a:rPr lang="de-DE" sz="1800" dirty="0" err="1">
                          <a:latin typeface="Arial"/>
                          <a:cs typeface="Arial"/>
                          <a:sym typeface="Arial"/>
                        </a:rPr>
                        <a:t>Tenenbaum</a:t>
                      </a:r>
                      <a:r>
                        <a:rPr lang="de-DE" sz="1800" dirty="0">
                          <a:latin typeface="Arial"/>
                          <a:cs typeface="Arial"/>
                          <a:sym typeface="Arial"/>
                        </a:rPr>
                        <a:t> (2002) </a:t>
                      </a:r>
                      <a:endParaRPr lang="de-DE" dirty="0"/>
                    </a:p>
                  </a:txBody>
                  <a:tcPr>
                    <a:solidFill>
                      <a:srgbClr val="FF6699">
                        <a:alpha val="42000"/>
                      </a:srgbClr>
                    </a:solidFill>
                  </a:tcPr>
                </a:tc>
                <a:extLst>
                  <a:ext uri="{0D108BD9-81ED-4DB2-BD59-A6C34878D82A}">
                    <a16:rowId xmlns:a16="http://schemas.microsoft.com/office/drawing/2014/main" val="3744890204"/>
                  </a:ext>
                </a:extLst>
              </a:tr>
              <a:tr h="370840">
                <a:tc>
                  <a:txBody>
                    <a:bodyPr/>
                    <a:lstStyle/>
                    <a:p>
                      <a:r>
                        <a:rPr lang="da-DK" sz="1800" dirty="0">
                          <a:latin typeface="Arial"/>
                          <a:cs typeface="Arial"/>
                          <a:sym typeface="Arial"/>
                        </a:rPr>
                        <a:t>Fasting et al. (2010)</a:t>
                      </a:r>
                      <a:endParaRPr lang="de-DE" dirty="0"/>
                    </a:p>
                  </a:txBody>
                  <a:tcPr>
                    <a:solidFill>
                      <a:srgbClr val="E1E1E1"/>
                    </a:solidFill>
                  </a:tcPr>
                </a:tc>
                <a:extLst>
                  <a:ext uri="{0D108BD9-81ED-4DB2-BD59-A6C34878D82A}">
                    <a16:rowId xmlns:a16="http://schemas.microsoft.com/office/drawing/2014/main" val="2892733353"/>
                  </a:ext>
                </a:extLst>
              </a:tr>
              <a:tr h="370840">
                <a:tc>
                  <a:txBody>
                    <a:bodyPr/>
                    <a:lstStyle/>
                    <a:p>
                      <a:r>
                        <a:rPr lang="da-DK" sz="1800" dirty="0">
                          <a:latin typeface="Arial"/>
                          <a:cs typeface="Arial"/>
                          <a:sym typeface="Arial"/>
                        </a:rPr>
                        <a:t>Alexander et al. (2011)</a:t>
                      </a:r>
                      <a:endParaRPr lang="de-DE" dirty="0"/>
                    </a:p>
                  </a:txBody>
                  <a:tcPr>
                    <a:solidFill>
                      <a:srgbClr val="FF6699">
                        <a:alpha val="42000"/>
                      </a:srgbClr>
                    </a:solidFill>
                  </a:tcPr>
                </a:tc>
                <a:extLst>
                  <a:ext uri="{0D108BD9-81ED-4DB2-BD59-A6C34878D82A}">
                    <a16:rowId xmlns:a16="http://schemas.microsoft.com/office/drawing/2014/main" val="1101998446"/>
                  </a:ext>
                </a:extLst>
              </a:tr>
              <a:tr h="370840">
                <a:tc>
                  <a:txBody>
                    <a:bodyPr/>
                    <a:lstStyle/>
                    <a:p>
                      <a:r>
                        <a:rPr lang="da-DK" sz="1800" dirty="0">
                          <a:latin typeface="Arial"/>
                          <a:cs typeface="Arial"/>
                          <a:sym typeface="Arial"/>
                        </a:rPr>
                        <a:t>Fasting, Huffmann &amp; Sand (2015)</a:t>
                      </a:r>
                      <a:endParaRPr lang="de-DE" dirty="0"/>
                    </a:p>
                  </a:txBody>
                  <a:tcPr>
                    <a:solidFill>
                      <a:srgbClr val="E1E1E1"/>
                    </a:solidFill>
                  </a:tcPr>
                </a:tc>
                <a:extLst>
                  <a:ext uri="{0D108BD9-81ED-4DB2-BD59-A6C34878D82A}">
                    <a16:rowId xmlns:a16="http://schemas.microsoft.com/office/drawing/2014/main" val="1004055671"/>
                  </a:ext>
                </a:extLst>
              </a:tr>
              <a:tr h="370840">
                <a:tc>
                  <a:txBody>
                    <a:bodyPr/>
                    <a:lstStyle/>
                    <a:p>
                      <a:r>
                        <a:rPr lang="da-DK" sz="1800" dirty="0">
                          <a:latin typeface="Arial"/>
                          <a:cs typeface="Arial"/>
                          <a:sym typeface="Arial"/>
                        </a:rPr>
                        <a:t>Vertommen et al. (2016)</a:t>
                      </a:r>
                      <a:endParaRPr lang="de-DE" dirty="0"/>
                    </a:p>
                  </a:txBody>
                  <a:tcPr>
                    <a:solidFill>
                      <a:srgbClr val="FF6699">
                        <a:alpha val="42000"/>
                      </a:srgbClr>
                    </a:solidFill>
                  </a:tcPr>
                </a:tc>
                <a:extLst>
                  <a:ext uri="{0D108BD9-81ED-4DB2-BD59-A6C34878D82A}">
                    <a16:rowId xmlns:a16="http://schemas.microsoft.com/office/drawing/2014/main" val="2881924426"/>
                  </a:ext>
                </a:extLst>
              </a:tr>
              <a:tr h="370840">
                <a:tc>
                  <a:txBody>
                    <a:bodyPr/>
                    <a:lstStyle/>
                    <a:p>
                      <a:r>
                        <a:rPr lang="da-DK" sz="1800" dirty="0">
                          <a:latin typeface="Arial"/>
                          <a:cs typeface="Arial"/>
                          <a:sym typeface="Arial"/>
                        </a:rPr>
                        <a:t>Ohlert et al. (2018)</a:t>
                      </a:r>
                      <a:endParaRPr lang="de-DE" dirty="0"/>
                    </a:p>
                  </a:txBody>
                  <a:tcPr>
                    <a:solidFill>
                      <a:srgbClr val="E1E1E1"/>
                    </a:solidFill>
                  </a:tcPr>
                </a:tc>
                <a:extLst>
                  <a:ext uri="{0D108BD9-81ED-4DB2-BD59-A6C34878D82A}">
                    <a16:rowId xmlns:a16="http://schemas.microsoft.com/office/drawing/2014/main" val="881480506"/>
                  </a:ext>
                </a:extLst>
              </a:tr>
              <a:tr h="370840">
                <a:tc>
                  <a:txBody>
                    <a:bodyPr/>
                    <a:lstStyle/>
                    <a:p>
                      <a:r>
                        <a:rPr lang="da-DK" sz="1800" dirty="0">
                          <a:latin typeface="Arial"/>
                          <a:cs typeface="Arial"/>
                          <a:sym typeface="Arial"/>
                        </a:rPr>
                        <a:t>Kerr, Willson, &amp; Stirling (2019)</a:t>
                      </a:r>
                      <a:endParaRPr lang="de-DE" dirty="0"/>
                    </a:p>
                  </a:txBody>
                  <a:tcPr>
                    <a:solidFill>
                      <a:srgbClr val="FF6699">
                        <a:alpha val="42000"/>
                      </a:srgbClr>
                    </a:solidFill>
                  </a:tcPr>
                </a:tc>
                <a:extLst>
                  <a:ext uri="{0D108BD9-81ED-4DB2-BD59-A6C34878D82A}">
                    <a16:rowId xmlns:a16="http://schemas.microsoft.com/office/drawing/2014/main" val="3031434469"/>
                  </a:ext>
                </a:extLst>
              </a:tr>
            </a:tbl>
          </a:graphicData>
        </a:graphic>
      </p:graphicFrame>
    </p:spTree>
    <p:extLst>
      <p:ext uri="{BB962C8B-B14F-4D97-AF65-F5344CB8AC3E}">
        <p14:creationId xmlns:p14="http://schemas.microsoft.com/office/powerpoint/2010/main" val="3075818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5"/>
          <p:cNvSpPr txBox="1">
            <a:spLocks noGrp="1"/>
          </p:cNvSpPr>
          <p:nvPr>
            <p:ph type="body" idx="1"/>
          </p:nvPr>
        </p:nvSpPr>
        <p:spPr>
          <a:xfrm>
            <a:off x="415501" y="408667"/>
            <a:ext cx="11360997" cy="110875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de-DE" sz="3200" b="1" dirty="0" err="1">
                <a:latin typeface="Arial"/>
                <a:cs typeface="Arial"/>
                <a:sym typeface="Arial"/>
              </a:rPr>
              <a:t>Previous</a:t>
            </a:r>
            <a:r>
              <a:rPr lang="de-DE" sz="3200" b="1" dirty="0">
                <a:latin typeface="Arial"/>
                <a:cs typeface="Arial"/>
                <a:sym typeface="Arial"/>
              </a:rPr>
              <a:t> </a:t>
            </a:r>
            <a:r>
              <a:rPr lang="de-DE" sz="3200" b="1" dirty="0" err="1">
                <a:latin typeface="Arial"/>
                <a:cs typeface="Arial"/>
                <a:sym typeface="Arial"/>
              </a:rPr>
              <a:t>research</a:t>
            </a:r>
            <a:endParaRPr sz="3200" b="1" dirty="0">
              <a:latin typeface="Arial"/>
              <a:cs typeface="Arial"/>
              <a:sym typeface="Arial"/>
            </a:endParaRPr>
          </a:p>
          <a:p>
            <a:pPr marL="0" indent="0">
              <a:buClr>
                <a:schemeClr val="dk1"/>
              </a:buClr>
              <a:buSzPts val="2800"/>
              <a:buNone/>
            </a:pPr>
            <a:endParaRPr lang="de-DE" sz="2200" dirty="0">
              <a:latin typeface="Arial"/>
              <a:cs typeface="Arial"/>
              <a:sym typeface="Arial"/>
            </a:endParaRPr>
          </a:p>
          <a:p>
            <a:pPr marL="0" indent="0">
              <a:buClr>
                <a:schemeClr val="dk1"/>
              </a:buClr>
              <a:buSzPts val="2800"/>
              <a:buNone/>
            </a:pPr>
            <a:endParaRPr lang="de-DE" sz="2400" dirty="0">
              <a:latin typeface="Arial"/>
              <a:cs typeface="Arial"/>
              <a:sym typeface="Arial"/>
            </a:endParaRPr>
          </a:p>
          <a:p>
            <a:pPr>
              <a:buClr>
                <a:schemeClr val="dk1"/>
              </a:buClr>
              <a:buSzPts val="2800"/>
            </a:pPr>
            <a:endParaRPr lang="en-GB" sz="2400" dirty="0">
              <a:latin typeface="Arial"/>
              <a:cs typeface="Arial"/>
              <a:sym typeface="Arial"/>
            </a:endParaRPr>
          </a:p>
        </p:txBody>
      </p:sp>
      <p:graphicFrame>
        <p:nvGraphicFramePr>
          <p:cNvPr id="2" name="Tabelle 1">
            <a:extLst>
              <a:ext uri="{FF2B5EF4-FFF2-40B4-BE49-F238E27FC236}">
                <a16:creationId xmlns:a16="http://schemas.microsoft.com/office/drawing/2014/main" id="{523C1DBA-A756-453B-AE4E-21236BA1C27B}"/>
              </a:ext>
            </a:extLst>
          </p:cNvPr>
          <p:cNvGraphicFramePr>
            <a:graphicFrameLocks noGrp="1"/>
          </p:cNvGraphicFramePr>
          <p:nvPr>
            <p:extLst>
              <p:ext uri="{D42A27DB-BD31-4B8C-83A1-F6EECF244321}">
                <p14:modId xmlns:p14="http://schemas.microsoft.com/office/powerpoint/2010/main" val="112897198"/>
              </p:ext>
            </p:extLst>
          </p:nvPr>
        </p:nvGraphicFramePr>
        <p:xfrm>
          <a:off x="388882" y="1720344"/>
          <a:ext cx="11387616" cy="3530600"/>
        </p:xfrm>
        <a:graphic>
          <a:graphicData uri="http://schemas.openxmlformats.org/drawingml/2006/table">
            <a:tbl>
              <a:tblPr firstRow="1" bandRow="1">
                <a:tableStyleId>{BD801972-5619-40E2-BF31-B0A0EC07F07C}</a:tableStyleId>
              </a:tblPr>
              <a:tblGrid>
                <a:gridCol w="3858694">
                  <a:extLst>
                    <a:ext uri="{9D8B030D-6E8A-4147-A177-3AD203B41FA5}">
                      <a16:colId xmlns:a16="http://schemas.microsoft.com/office/drawing/2014/main" val="408233268"/>
                    </a:ext>
                  </a:extLst>
                </a:gridCol>
                <a:gridCol w="2617057">
                  <a:extLst>
                    <a:ext uri="{9D8B030D-6E8A-4147-A177-3AD203B41FA5}">
                      <a16:colId xmlns:a16="http://schemas.microsoft.com/office/drawing/2014/main" val="3084909781"/>
                    </a:ext>
                  </a:extLst>
                </a:gridCol>
                <a:gridCol w="4911865">
                  <a:extLst>
                    <a:ext uri="{9D8B030D-6E8A-4147-A177-3AD203B41FA5}">
                      <a16:colId xmlns:a16="http://schemas.microsoft.com/office/drawing/2014/main" val="1713860769"/>
                    </a:ext>
                  </a:extLst>
                </a:gridCol>
              </a:tblGrid>
              <a:tr h="370840">
                <a:tc>
                  <a:txBody>
                    <a:bodyPr/>
                    <a:lstStyle/>
                    <a:p>
                      <a:r>
                        <a:rPr lang="de-DE" sz="2000" dirty="0" err="1"/>
                        <a:t>Authors</a:t>
                      </a:r>
                      <a:endParaRPr lang="de-DE" sz="2000" dirty="0"/>
                    </a:p>
                  </a:txBody>
                  <a:tcPr/>
                </a:tc>
                <a:tc>
                  <a:txBody>
                    <a:bodyPr/>
                    <a:lstStyle/>
                    <a:p>
                      <a:r>
                        <a:rPr lang="de-DE" sz="2000" dirty="0"/>
                        <a:t>Concept / Focus</a:t>
                      </a:r>
                    </a:p>
                  </a:txBody>
                  <a:tcPr/>
                </a:tc>
                <a:tc>
                  <a:txBody>
                    <a:bodyPr/>
                    <a:lstStyle/>
                    <a:p>
                      <a:r>
                        <a:rPr lang="de-DE" sz="2000" dirty="0"/>
                        <a:t>Sample</a:t>
                      </a:r>
                    </a:p>
                  </a:txBody>
                  <a:tcPr/>
                </a:tc>
                <a:extLst>
                  <a:ext uri="{0D108BD9-81ED-4DB2-BD59-A6C34878D82A}">
                    <a16:rowId xmlns:a16="http://schemas.microsoft.com/office/drawing/2014/main" val="3739569175"/>
                  </a:ext>
                </a:extLst>
              </a:tr>
              <a:tr h="370840">
                <a:tc>
                  <a:txBody>
                    <a:bodyPr/>
                    <a:lstStyle/>
                    <a:p>
                      <a:r>
                        <a:rPr lang="de-DE" sz="1800" dirty="0">
                          <a:latin typeface="Arial"/>
                          <a:cs typeface="Arial"/>
                          <a:sym typeface="Arial"/>
                        </a:rPr>
                        <a:t>Leahy, Pretty &amp; </a:t>
                      </a:r>
                      <a:r>
                        <a:rPr lang="de-DE" sz="1800" dirty="0" err="1">
                          <a:latin typeface="Arial"/>
                          <a:cs typeface="Arial"/>
                          <a:sym typeface="Arial"/>
                        </a:rPr>
                        <a:t>Tenenbaum</a:t>
                      </a:r>
                      <a:r>
                        <a:rPr lang="de-DE" sz="1800" dirty="0">
                          <a:latin typeface="Arial"/>
                          <a:cs typeface="Arial"/>
                          <a:sym typeface="Arial"/>
                        </a:rPr>
                        <a:t> (2002) </a:t>
                      </a:r>
                      <a:endParaRPr lang="de-DE" dirty="0"/>
                    </a:p>
                  </a:txBody>
                  <a:tcPr>
                    <a:solidFill>
                      <a:srgbClr val="FF6699">
                        <a:alpha val="42000"/>
                      </a:srgbClr>
                    </a:solidFill>
                  </a:tcPr>
                </a:tc>
                <a:tc>
                  <a:txBody>
                    <a:bodyPr/>
                    <a:lstStyle/>
                    <a:p>
                      <a:r>
                        <a:rPr lang="de-DE" dirty="0">
                          <a:latin typeface="Arial" panose="020B0604020202020204" pitchFamily="34" charset="0"/>
                          <a:cs typeface="Arial" panose="020B0604020202020204" pitchFamily="34" charset="0"/>
                        </a:rPr>
                        <a:t>sexual </a:t>
                      </a:r>
                      <a:r>
                        <a:rPr lang="de-DE" dirty="0" err="1">
                          <a:latin typeface="Arial" panose="020B0604020202020204" pitchFamily="34" charset="0"/>
                          <a:cs typeface="Arial" panose="020B0604020202020204" pitchFamily="34" charset="0"/>
                        </a:rPr>
                        <a:t>abuse</a:t>
                      </a:r>
                      <a:endParaRPr lang="de-DE" dirty="0">
                        <a:latin typeface="Arial" panose="020B0604020202020204" pitchFamily="34" charset="0"/>
                        <a:cs typeface="Arial" panose="020B0604020202020204" pitchFamily="34" charset="0"/>
                      </a:endParaRPr>
                    </a:p>
                  </a:txBody>
                  <a:tcPr>
                    <a:solidFill>
                      <a:srgbClr val="FF6699">
                        <a:alpha val="42000"/>
                      </a:srgbClr>
                    </a:solidFill>
                  </a:tcPr>
                </a:tc>
                <a:tc>
                  <a:txBody>
                    <a:bodyPr/>
                    <a:lstStyle/>
                    <a:p>
                      <a:r>
                        <a:rPr lang="de-DE" sz="1800" dirty="0" err="1">
                          <a:latin typeface="Arial"/>
                          <a:cs typeface="Arial"/>
                          <a:sym typeface="Arial"/>
                        </a:rPr>
                        <a:t>athletes</a:t>
                      </a:r>
                      <a:r>
                        <a:rPr lang="de-DE" sz="1800" dirty="0">
                          <a:latin typeface="Arial"/>
                          <a:cs typeface="Arial"/>
                          <a:sym typeface="Arial"/>
                        </a:rPr>
                        <a:t> in Australia</a:t>
                      </a:r>
                      <a:endParaRPr lang="de-DE" dirty="0"/>
                    </a:p>
                  </a:txBody>
                  <a:tcPr>
                    <a:solidFill>
                      <a:srgbClr val="FF6699">
                        <a:alpha val="42000"/>
                      </a:srgbClr>
                    </a:solidFill>
                  </a:tcPr>
                </a:tc>
                <a:extLst>
                  <a:ext uri="{0D108BD9-81ED-4DB2-BD59-A6C34878D82A}">
                    <a16:rowId xmlns:a16="http://schemas.microsoft.com/office/drawing/2014/main" val="3744890204"/>
                  </a:ext>
                </a:extLst>
              </a:tr>
              <a:tr h="370840">
                <a:tc>
                  <a:txBody>
                    <a:bodyPr/>
                    <a:lstStyle/>
                    <a:p>
                      <a:r>
                        <a:rPr lang="da-DK" sz="1800" dirty="0">
                          <a:latin typeface="Arial"/>
                          <a:cs typeface="Arial"/>
                          <a:sym typeface="Arial"/>
                        </a:rPr>
                        <a:t>Fasting et al. (2010)</a:t>
                      </a:r>
                      <a:endParaRPr lang="de-DE" dirty="0"/>
                    </a:p>
                  </a:txBody>
                  <a:tcPr>
                    <a:solidFill>
                      <a:srgbClr val="E1E1E1"/>
                    </a:solidFill>
                  </a:tcPr>
                </a:tc>
                <a:tc>
                  <a:txBody>
                    <a:bodyPr/>
                    <a:lstStyle/>
                    <a:p>
                      <a:r>
                        <a:rPr lang="de-DE" dirty="0">
                          <a:latin typeface="Arial" panose="020B0604020202020204" pitchFamily="34" charset="0"/>
                          <a:cs typeface="Arial" panose="020B0604020202020204" pitchFamily="34" charset="0"/>
                        </a:rPr>
                        <a:t>sexual </a:t>
                      </a:r>
                      <a:r>
                        <a:rPr lang="de-DE" dirty="0" err="1">
                          <a:latin typeface="Arial" panose="020B0604020202020204" pitchFamily="34" charset="0"/>
                          <a:cs typeface="Arial" panose="020B0604020202020204" pitchFamily="34" charset="0"/>
                        </a:rPr>
                        <a:t>harrassment</a:t>
                      </a:r>
                      <a:endParaRPr lang="de-DE" dirty="0">
                        <a:latin typeface="Arial" panose="020B0604020202020204" pitchFamily="34" charset="0"/>
                        <a:cs typeface="Arial" panose="020B0604020202020204" pitchFamily="34" charset="0"/>
                      </a:endParaRPr>
                    </a:p>
                  </a:txBody>
                  <a:tcPr>
                    <a:solidFill>
                      <a:srgbClr val="E1E1E1"/>
                    </a:solidFill>
                  </a:tcPr>
                </a:tc>
                <a:tc>
                  <a:txBody>
                    <a:bodyPr/>
                    <a:lstStyle/>
                    <a:p>
                      <a:r>
                        <a:rPr lang="da-DK" sz="1800" dirty="0">
                          <a:latin typeface="Arial"/>
                          <a:cs typeface="Arial"/>
                          <a:sym typeface="Arial"/>
                        </a:rPr>
                        <a:t>female sport students in Norway, Greece, Czech Republic</a:t>
                      </a:r>
                      <a:endParaRPr lang="de-DE" dirty="0"/>
                    </a:p>
                  </a:txBody>
                  <a:tcPr>
                    <a:solidFill>
                      <a:srgbClr val="E1E1E1"/>
                    </a:solidFill>
                  </a:tcPr>
                </a:tc>
                <a:extLst>
                  <a:ext uri="{0D108BD9-81ED-4DB2-BD59-A6C34878D82A}">
                    <a16:rowId xmlns:a16="http://schemas.microsoft.com/office/drawing/2014/main" val="2892733353"/>
                  </a:ext>
                </a:extLst>
              </a:tr>
              <a:tr h="370840">
                <a:tc>
                  <a:txBody>
                    <a:bodyPr/>
                    <a:lstStyle/>
                    <a:p>
                      <a:r>
                        <a:rPr lang="da-DK" sz="1800" dirty="0">
                          <a:latin typeface="Arial"/>
                          <a:cs typeface="Arial"/>
                          <a:sym typeface="Arial"/>
                        </a:rPr>
                        <a:t>Alexander et al. (2011)</a:t>
                      </a:r>
                      <a:endParaRPr lang="de-DE" dirty="0"/>
                    </a:p>
                  </a:txBody>
                  <a:tcPr>
                    <a:solidFill>
                      <a:srgbClr val="FF6699">
                        <a:alpha val="42000"/>
                      </a:srgbClr>
                    </a:solidFill>
                  </a:tcPr>
                </a:tc>
                <a:tc>
                  <a:txBody>
                    <a:bodyPr/>
                    <a:lstStyle/>
                    <a:p>
                      <a:r>
                        <a:rPr lang="de-DE" dirty="0" err="1">
                          <a:latin typeface="Arial" panose="020B0604020202020204" pitchFamily="34" charset="0"/>
                          <a:cs typeface="Arial" panose="020B0604020202020204" pitchFamily="34" charset="0"/>
                        </a:rPr>
                        <a:t>child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abuse</a:t>
                      </a:r>
                      <a:endParaRPr lang="de-DE" dirty="0">
                        <a:latin typeface="Arial" panose="020B0604020202020204" pitchFamily="34" charset="0"/>
                        <a:cs typeface="Arial" panose="020B0604020202020204" pitchFamily="34" charset="0"/>
                      </a:endParaRPr>
                    </a:p>
                  </a:txBody>
                  <a:tcPr>
                    <a:solidFill>
                      <a:srgbClr val="FF6699">
                        <a:alpha val="42000"/>
                      </a:srgbClr>
                    </a:solidFill>
                  </a:tcPr>
                </a:tc>
                <a:tc>
                  <a:txBody>
                    <a:bodyPr/>
                    <a:lstStyle/>
                    <a:p>
                      <a:r>
                        <a:rPr lang="da-DK" sz="1800" dirty="0">
                          <a:latin typeface="Arial"/>
                          <a:cs typeface="Arial"/>
                          <a:sym typeface="Arial"/>
                        </a:rPr>
                        <a:t>pupils at secondary schools in UK</a:t>
                      </a:r>
                      <a:endParaRPr lang="de-DE" dirty="0"/>
                    </a:p>
                  </a:txBody>
                  <a:tcPr>
                    <a:solidFill>
                      <a:srgbClr val="FF6699">
                        <a:alpha val="42000"/>
                      </a:srgbClr>
                    </a:solidFill>
                  </a:tcPr>
                </a:tc>
                <a:extLst>
                  <a:ext uri="{0D108BD9-81ED-4DB2-BD59-A6C34878D82A}">
                    <a16:rowId xmlns:a16="http://schemas.microsoft.com/office/drawing/2014/main" val="1101998446"/>
                  </a:ext>
                </a:extLst>
              </a:tr>
              <a:tr h="370840">
                <a:tc>
                  <a:txBody>
                    <a:bodyPr/>
                    <a:lstStyle/>
                    <a:p>
                      <a:r>
                        <a:rPr lang="da-DK" sz="1800" dirty="0">
                          <a:latin typeface="Arial"/>
                          <a:cs typeface="Arial"/>
                          <a:sym typeface="Arial"/>
                        </a:rPr>
                        <a:t>Fasting, Huffmann &amp; Sand (2015)</a:t>
                      </a:r>
                      <a:endParaRPr lang="de-DE" dirty="0"/>
                    </a:p>
                  </a:txBody>
                  <a:tcPr>
                    <a:solidFill>
                      <a:srgbClr val="E1E1E1"/>
                    </a:solidFill>
                  </a:tcPr>
                </a:tc>
                <a:tc>
                  <a:txBody>
                    <a:bodyPr/>
                    <a:lstStyle/>
                    <a:p>
                      <a:r>
                        <a:rPr lang="de-DE" dirty="0">
                          <a:latin typeface="Arial" panose="020B0604020202020204" pitchFamily="34" charset="0"/>
                          <a:cs typeface="Arial" panose="020B0604020202020204" pitchFamily="34" charset="0"/>
                        </a:rPr>
                        <a:t>gender-</a:t>
                      </a:r>
                      <a:r>
                        <a:rPr lang="de-DE" dirty="0" err="1">
                          <a:latin typeface="Arial" panose="020B0604020202020204" pitchFamily="34" charset="0"/>
                          <a:cs typeface="Arial" panose="020B0604020202020204" pitchFamily="34" charset="0"/>
                        </a:rPr>
                        <a:t>based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violence</a:t>
                      </a:r>
                      <a:endParaRPr lang="de-DE" dirty="0">
                        <a:latin typeface="Arial" panose="020B0604020202020204" pitchFamily="34" charset="0"/>
                        <a:cs typeface="Arial" panose="020B0604020202020204" pitchFamily="34" charset="0"/>
                      </a:endParaRPr>
                    </a:p>
                  </a:txBody>
                  <a:tcPr>
                    <a:solidFill>
                      <a:srgbClr val="E1E1E1"/>
                    </a:solidFill>
                  </a:tcPr>
                </a:tc>
                <a:tc>
                  <a:txBody>
                    <a:bodyPr/>
                    <a:lstStyle/>
                    <a:p>
                      <a:r>
                        <a:rPr lang="da-DK" sz="1800" dirty="0">
                          <a:latin typeface="Arial"/>
                          <a:cs typeface="Arial"/>
                          <a:sym typeface="Arial"/>
                        </a:rPr>
                        <a:t>Athletes and coaches in Zambia</a:t>
                      </a:r>
                      <a:endParaRPr lang="de-DE" dirty="0"/>
                    </a:p>
                  </a:txBody>
                  <a:tcPr>
                    <a:solidFill>
                      <a:srgbClr val="E1E1E1"/>
                    </a:solidFill>
                  </a:tcPr>
                </a:tc>
                <a:extLst>
                  <a:ext uri="{0D108BD9-81ED-4DB2-BD59-A6C34878D82A}">
                    <a16:rowId xmlns:a16="http://schemas.microsoft.com/office/drawing/2014/main" val="1004055671"/>
                  </a:ext>
                </a:extLst>
              </a:tr>
              <a:tr h="370840">
                <a:tc>
                  <a:txBody>
                    <a:bodyPr/>
                    <a:lstStyle/>
                    <a:p>
                      <a:r>
                        <a:rPr lang="da-DK" sz="1800" dirty="0">
                          <a:latin typeface="Arial"/>
                          <a:cs typeface="Arial"/>
                          <a:sym typeface="Arial"/>
                        </a:rPr>
                        <a:t>Vertommen et al. (2016)</a:t>
                      </a:r>
                      <a:endParaRPr lang="de-DE" dirty="0"/>
                    </a:p>
                  </a:txBody>
                  <a:tcPr>
                    <a:solidFill>
                      <a:srgbClr val="FF6699">
                        <a:alpha val="42000"/>
                      </a:srgbClr>
                    </a:solidFill>
                  </a:tcPr>
                </a:tc>
                <a:tc>
                  <a:txBody>
                    <a:bodyPr/>
                    <a:lstStyle/>
                    <a:p>
                      <a:r>
                        <a:rPr lang="de-DE" dirty="0">
                          <a:latin typeface="Arial" panose="020B0604020202020204" pitchFamily="34" charset="0"/>
                          <a:cs typeface="Arial" panose="020B0604020202020204" pitchFamily="34" charset="0"/>
                        </a:rPr>
                        <a:t>interpersonal </a:t>
                      </a:r>
                      <a:r>
                        <a:rPr lang="de-DE" dirty="0" err="1">
                          <a:latin typeface="Arial" panose="020B0604020202020204" pitchFamily="34" charset="0"/>
                          <a:cs typeface="Arial" panose="020B0604020202020204" pitchFamily="34" charset="0"/>
                        </a:rPr>
                        <a:t>violence</a:t>
                      </a:r>
                      <a:endParaRPr lang="de-DE" dirty="0">
                        <a:latin typeface="Arial" panose="020B0604020202020204" pitchFamily="34" charset="0"/>
                        <a:cs typeface="Arial" panose="020B0604020202020204" pitchFamily="34" charset="0"/>
                      </a:endParaRPr>
                    </a:p>
                  </a:txBody>
                  <a:tcPr>
                    <a:solidFill>
                      <a:srgbClr val="FF6699">
                        <a:alpha val="42000"/>
                      </a:srgbClr>
                    </a:solidFill>
                  </a:tcPr>
                </a:tc>
                <a:tc>
                  <a:txBody>
                    <a:bodyPr/>
                    <a:lstStyle/>
                    <a:p>
                      <a:r>
                        <a:rPr lang="da-DK" sz="1800" dirty="0">
                          <a:latin typeface="Arial"/>
                          <a:cs typeface="Arial"/>
                          <a:sym typeface="Arial"/>
                        </a:rPr>
                        <a:t>panel of the population in Belgium (Flanders) and the Netherlands (18-50 years)</a:t>
                      </a:r>
                      <a:endParaRPr lang="de-DE" dirty="0"/>
                    </a:p>
                  </a:txBody>
                  <a:tcPr>
                    <a:solidFill>
                      <a:srgbClr val="FF6699">
                        <a:alpha val="42000"/>
                      </a:srgbClr>
                    </a:solidFill>
                  </a:tcPr>
                </a:tc>
                <a:extLst>
                  <a:ext uri="{0D108BD9-81ED-4DB2-BD59-A6C34878D82A}">
                    <a16:rowId xmlns:a16="http://schemas.microsoft.com/office/drawing/2014/main" val="2881924426"/>
                  </a:ext>
                </a:extLst>
              </a:tr>
              <a:tr h="370840">
                <a:tc>
                  <a:txBody>
                    <a:bodyPr/>
                    <a:lstStyle/>
                    <a:p>
                      <a:r>
                        <a:rPr lang="da-DK" sz="1800" dirty="0">
                          <a:latin typeface="Arial"/>
                          <a:cs typeface="Arial"/>
                          <a:sym typeface="Arial"/>
                        </a:rPr>
                        <a:t>Ohlert et al. (2018)</a:t>
                      </a:r>
                      <a:endParaRPr lang="de-DE" dirty="0"/>
                    </a:p>
                  </a:txBody>
                  <a:tcPr>
                    <a:solidFill>
                      <a:srgbClr val="E1E1E1"/>
                    </a:solidFill>
                  </a:tcPr>
                </a:tc>
                <a:tc>
                  <a:txBody>
                    <a:bodyPr/>
                    <a:lstStyle/>
                    <a:p>
                      <a:r>
                        <a:rPr lang="de-DE" dirty="0">
                          <a:latin typeface="Arial" panose="020B0604020202020204" pitchFamily="34" charset="0"/>
                          <a:cs typeface="Arial" panose="020B0604020202020204" pitchFamily="34" charset="0"/>
                        </a:rPr>
                        <a:t>sexual </a:t>
                      </a:r>
                      <a:r>
                        <a:rPr lang="de-DE" dirty="0" err="1">
                          <a:latin typeface="Arial" panose="020B0604020202020204" pitchFamily="34" charset="0"/>
                          <a:cs typeface="Arial" panose="020B0604020202020204" pitchFamily="34" charset="0"/>
                        </a:rPr>
                        <a:t>violence</a:t>
                      </a:r>
                      <a:endParaRPr lang="de-DE" dirty="0">
                        <a:latin typeface="Arial" panose="020B0604020202020204" pitchFamily="34" charset="0"/>
                        <a:cs typeface="Arial" panose="020B0604020202020204" pitchFamily="34" charset="0"/>
                      </a:endParaRPr>
                    </a:p>
                  </a:txBody>
                  <a:tcPr>
                    <a:solidFill>
                      <a:srgbClr val="E1E1E1"/>
                    </a:solidFill>
                  </a:tcPr>
                </a:tc>
                <a:tc>
                  <a:txBody>
                    <a:bodyPr/>
                    <a:lstStyle/>
                    <a:p>
                      <a:r>
                        <a:rPr lang="da-DK" sz="1800" dirty="0">
                          <a:latin typeface="Arial"/>
                          <a:cs typeface="Arial"/>
                          <a:sym typeface="Arial"/>
                        </a:rPr>
                        <a:t>competitive and elite athletes in Germany</a:t>
                      </a:r>
                      <a:endParaRPr lang="de-DE" dirty="0"/>
                    </a:p>
                  </a:txBody>
                  <a:tcPr>
                    <a:solidFill>
                      <a:srgbClr val="E1E1E1"/>
                    </a:solidFill>
                  </a:tcPr>
                </a:tc>
                <a:extLst>
                  <a:ext uri="{0D108BD9-81ED-4DB2-BD59-A6C34878D82A}">
                    <a16:rowId xmlns:a16="http://schemas.microsoft.com/office/drawing/2014/main" val="881480506"/>
                  </a:ext>
                </a:extLst>
              </a:tr>
              <a:tr h="370840">
                <a:tc>
                  <a:txBody>
                    <a:bodyPr/>
                    <a:lstStyle/>
                    <a:p>
                      <a:r>
                        <a:rPr lang="da-DK" sz="1800" dirty="0">
                          <a:latin typeface="Arial"/>
                          <a:cs typeface="Arial"/>
                          <a:sym typeface="Arial"/>
                        </a:rPr>
                        <a:t>Kerr, Willson, &amp; Stirling (2019)</a:t>
                      </a:r>
                      <a:endParaRPr lang="de-DE" dirty="0"/>
                    </a:p>
                  </a:txBody>
                  <a:tcPr>
                    <a:solidFill>
                      <a:srgbClr val="FF6699">
                        <a:alpha val="42000"/>
                      </a:srgbClr>
                    </a:solidFill>
                  </a:tcPr>
                </a:tc>
                <a:tc>
                  <a:txBody>
                    <a:bodyPr/>
                    <a:lstStyle/>
                    <a:p>
                      <a:r>
                        <a:rPr lang="de-DE" dirty="0" err="1">
                          <a:latin typeface="Arial" panose="020B0604020202020204" pitchFamily="34" charset="0"/>
                          <a:cs typeface="Arial" panose="020B0604020202020204" pitchFamily="34" charset="0"/>
                        </a:rPr>
                        <a:t>maltreatment</a:t>
                      </a:r>
                      <a:endParaRPr lang="de-DE" dirty="0">
                        <a:latin typeface="Arial" panose="020B0604020202020204" pitchFamily="34" charset="0"/>
                        <a:cs typeface="Arial" panose="020B0604020202020204" pitchFamily="34" charset="0"/>
                      </a:endParaRPr>
                    </a:p>
                  </a:txBody>
                  <a:tcPr>
                    <a:solidFill>
                      <a:srgbClr val="FF6699">
                        <a:alpha val="42000"/>
                      </a:srgbClr>
                    </a:solidFill>
                  </a:tcPr>
                </a:tc>
                <a:tc>
                  <a:txBody>
                    <a:bodyPr/>
                    <a:lstStyle/>
                    <a:p>
                      <a:r>
                        <a:rPr lang="da-DK" sz="1800" dirty="0">
                          <a:latin typeface="Arial"/>
                          <a:cs typeface="Arial"/>
                          <a:sym typeface="Arial"/>
                        </a:rPr>
                        <a:t>current and retired athletes in Canada </a:t>
                      </a:r>
                      <a:endParaRPr lang="de-DE" dirty="0"/>
                    </a:p>
                  </a:txBody>
                  <a:tcPr>
                    <a:solidFill>
                      <a:srgbClr val="FF6699">
                        <a:alpha val="42000"/>
                      </a:srgbClr>
                    </a:solidFill>
                  </a:tcPr>
                </a:tc>
                <a:extLst>
                  <a:ext uri="{0D108BD9-81ED-4DB2-BD59-A6C34878D82A}">
                    <a16:rowId xmlns:a16="http://schemas.microsoft.com/office/drawing/2014/main" val="3031434469"/>
                  </a:ext>
                </a:extLst>
              </a:tr>
            </a:tbl>
          </a:graphicData>
        </a:graphic>
      </p:graphicFrame>
      <p:sp>
        <p:nvSpPr>
          <p:cNvPr id="3" name="Rechteck 2">
            <a:extLst>
              <a:ext uri="{FF2B5EF4-FFF2-40B4-BE49-F238E27FC236}">
                <a16:creationId xmlns:a16="http://schemas.microsoft.com/office/drawing/2014/main" id="{E9054855-CE67-4936-B28C-A5FFD04A79BB}"/>
              </a:ext>
            </a:extLst>
          </p:cNvPr>
          <p:cNvSpPr/>
          <p:nvPr/>
        </p:nvSpPr>
        <p:spPr>
          <a:xfrm>
            <a:off x="499584" y="5636174"/>
            <a:ext cx="6314549" cy="400110"/>
          </a:xfrm>
          <a:prstGeom prst="rect">
            <a:avLst/>
          </a:prstGeom>
        </p:spPr>
        <p:txBody>
          <a:bodyPr wrap="none">
            <a:spAutoFit/>
          </a:bodyPr>
          <a:lstStyle/>
          <a:p>
            <a:pPr marL="342900" indent="-342900">
              <a:buClr>
                <a:schemeClr val="dk1"/>
              </a:buClr>
              <a:buSzPts val="2800"/>
              <a:buFont typeface="Arial" panose="020B0604020202020204" pitchFamily="34" charset="0"/>
              <a:buChar char="»"/>
            </a:pPr>
            <a:r>
              <a:rPr lang="de-DE" sz="2000" b="1" dirty="0" err="1"/>
              <a:t>based</a:t>
            </a:r>
            <a:r>
              <a:rPr lang="de-DE" sz="2000" b="1" dirty="0"/>
              <a:t> on different </a:t>
            </a:r>
            <a:r>
              <a:rPr lang="de-DE" sz="2000" b="1" dirty="0" err="1"/>
              <a:t>questionnaires</a:t>
            </a:r>
            <a:r>
              <a:rPr lang="de-DE" sz="2000" b="1" dirty="0"/>
              <a:t> and </a:t>
            </a:r>
            <a:r>
              <a:rPr lang="de-DE" sz="2000" b="1" dirty="0" err="1"/>
              <a:t>methods</a:t>
            </a:r>
            <a:endParaRPr lang="de-DE" sz="2000" b="1" dirty="0"/>
          </a:p>
        </p:txBody>
      </p:sp>
    </p:spTree>
    <p:extLst>
      <p:ext uri="{BB962C8B-B14F-4D97-AF65-F5344CB8AC3E}">
        <p14:creationId xmlns:p14="http://schemas.microsoft.com/office/powerpoint/2010/main" val="254572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8_Introduct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65F489457B36A42A975FC01863DD1D8" ma:contentTypeVersion="14" ma:contentTypeDescription="Create a new document." ma:contentTypeScope="" ma:versionID="3e93a8592fc997d96f8819f77cd84f90">
  <xsd:schema xmlns:xsd="http://www.w3.org/2001/XMLSchema" xmlns:xs="http://www.w3.org/2001/XMLSchema" xmlns:p="http://schemas.microsoft.com/office/2006/metadata/properties" xmlns:ns3="d41a3966-878b-4d02-a9b0-e33a6fd5e1a9" xmlns:ns4="2ccce5dd-dfe4-48a0-bf9b-9eb3ca8cc951" targetNamespace="http://schemas.microsoft.com/office/2006/metadata/properties" ma:root="true" ma:fieldsID="5c62047c5a31fa61f59e48f772b09fd4" ns3:_="" ns4:_="">
    <xsd:import namespace="d41a3966-878b-4d02-a9b0-e33a6fd5e1a9"/>
    <xsd:import namespace="2ccce5dd-dfe4-48a0-bf9b-9eb3ca8cc95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1a3966-878b-4d02-a9b0-e33a6fd5e1a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ccce5dd-dfe4-48a0-bf9b-9eb3ca8cc951"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D397F5-E259-452D-BAEB-923E846684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1a3966-878b-4d02-a9b0-e33a6fd5e1a9"/>
    <ds:schemaRef ds:uri="2ccce5dd-dfe4-48a0-bf9b-9eb3ca8cc9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8CA3584-C0E5-417F-8F5C-01313E9B59EF}">
  <ds:schemaRefs>
    <ds:schemaRef ds:uri="http://purl.org/dc/terms/"/>
    <ds:schemaRef ds:uri="http://purl.org/dc/dcmitype/"/>
    <ds:schemaRef ds:uri="http://schemas.microsoft.com/office/2006/documentManagement/types"/>
    <ds:schemaRef ds:uri="http://schemas.microsoft.com/office/2006/metadata/properties"/>
    <ds:schemaRef ds:uri="d41a3966-878b-4d02-a9b0-e33a6fd5e1a9"/>
    <ds:schemaRef ds:uri="http://purl.org/dc/elements/1.1/"/>
    <ds:schemaRef ds:uri="http://www.w3.org/XML/1998/namespace"/>
    <ds:schemaRef ds:uri="http://schemas.microsoft.com/office/infopath/2007/PartnerControls"/>
    <ds:schemaRef ds:uri="http://schemas.openxmlformats.org/package/2006/metadata/core-properties"/>
    <ds:schemaRef ds:uri="2ccce5dd-dfe4-48a0-bf9b-9eb3ca8cc951"/>
  </ds:schemaRefs>
</ds:datastoreItem>
</file>

<file path=customXml/itemProps3.xml><?xml version="1.0" encoding="utf-8"?>
<ds:datastoreItem xmlns:ds="http://schemas.openxmlformats.org/officeDocument/2006/customXml" ds:itemID="{4FB3E1F8-287A-4C64-A82A-43875A4894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7556</Words>
  <Application>Microsoft Office PowerPoint</Application>
  <PresentationFormat>Widescreen</PresentationFormat>
  <Paragraphs>735</Paragraphs>
  <Slides>52</Slides>
  <Notes>51</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52</vt:i4>
      </vt:variant>
    </vt:vector>
  </HeadingPairs>
  <TitlesOfParts>
    <vt:vector size="61" baseType="lpstr">
      <vt:lpstr>Arial</vt:lpstr>
      <vt:lpstr>Calibri</vt:lpstr>
      <vt:lpstr>Calibri Light</vt:lpstr>
      <vt:lpstr>3_Office Theme</vt:lpstr>
      <vt:lpstr>4_Office Theme</vt:lpstr>
      <vt:lpstr>8_Introduction</vt:lpstr>
      <vt:lpstr>Office Theme</vt:lpstr>
      <vt:lpstr>1_Office Theme</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“Here, ‘sport’ means any sporting activity that you played within the context of an organisation (e.g. sports club or facility, fitness centre). It also includes after-school sport teams but does NOT include timetabled sport activities in your school (e.g. physical education lessons).”</vt:lpstr>
      <vt:lpstr>List of items (summary)</vt:lpstr>
      <vt:lpstr>    Procedure: Testing &amp; Translation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Overlap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Key Findings</vt:lpstr>
      <vt:lpstr>PowerPoint Presentation</vt:lpstr>
      <vt:lpstr>PowerPoint Presentation</vt:lpstr>
      <vt:lpstr>Conclusion &amp; Recommendations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Abuse in Sport: European Statistics (CASES)</dc:title>
  <dc:creator>Mike Hartill</dc:creator>
  <cp:lastModifiedBy>Liam Bullingham</cp:lastModifiedBy>
  <cp:revision>50</cp:revision>
  <dcterms:created xsi:type="dcterms:W3CDTF">2021-11-10T14:27:19Z</dcterms:created>
  <dcterms:modified xsi:type="dcterms:W3CDTF">2022-06-09T11:22:35Z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0x010100465F489457B36A42A975FC01863DD1D8</vt:lpwstr>
  </property>
</Properties>
</file>