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3" r:id="rId2"/>
    <p:sldId id="306" r:id="rId3"/>
    <p:sldId id="278" r:id="rId4"/>
    <p:sldId id="308" r:id="rId5"/>
    <p:sldId id="309" r:id="rId6"/>
    <p:sldId id="310" r:id="rId7"/>
    <p:sldId id="311" r:id="rId8"/>
    <p:sldId id="317" r:id="rId9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0" autoAdjust="0"/>
    <p:restoredTop sz="94242" autoAdjust="0"/>
  </p:normalViewPr>
  <p:slideViewPr>
    <p:cSldViewPr snapToGrid="0">
      <p:cViewPr varScale="1">
        <p:scale>
          <a:sx n="86" d="100"/>
          <a:sy n="86" d="100"/>
        </p:scale>
        <p:origin x="1090" y="58"/>
      </p:cViewPr>
      <p:guideLst/>
    </p:cSldViewPr>
  </p:slideViewPr>
  <p:outlineViewPr>
    <p:cViewPr>
      <p:scale>
        <a:sx n="33" d="100"/>
        <a:sy n="33" d="100"/>
      </p:scale>
      <p:origin x="0" y="-29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944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29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99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198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093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73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2618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7136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873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90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605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3B06E-A6E3-486C-BF97-A21831C2C79C}" type="datetimeFigureOut">
              <a:rPr lang="en-GB" smtClean="0"/>
              <a:t>22/01/2023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15E64-5ADD-4FEB-AAFD-3BCCC93851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6447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igshare.edgehill.ac.uk/submit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0.png"/><Relationship Id="rId21" Type="http://schemas.openxmlformats.org/officeDocument/2006/relationships/image" Target="../media/image25.png"/><Relationship Id="rId42" Type="http://schemas.openxmlformats.org/officeDocument/2006/relationships/image" Target="../media/image46.png"/><Relationship Id="rId47" Type="http://schemas.openxmlformats.org/officeDocument/2006/relationships/image" Target="../media/image51.png"/><Relationship Id="rId63" Type="http://schemas.openxmlformats.org/officeDocument/2006/relationships/image" Target="../media/image67.png"/><Relationship Id="rId68" Type="http://schemas.openxmlformats.org/officeDocument/2006/relationships/image" Target="../media/image2.png"/><Relationship Id="rId84" Type="http://schemas.openxmlformats.org/officeDocument/2006/relationships/image" Target="../media/image85.png"/><Relationship Id="rId89" Type="http://schemas.openxmlformats.org/officeDocument/2006/relationships/image" Target="../media/image90.jpeg"/><Relationship Id="rId16" Type="http://schemas.openxmlformats.org/officeDocument/2006/relationships/image" Target="../media/image20.png"/><Relationship Id="rId11" Type="http://schemas.openxmlformats.org/officeDocument/2006/relationships/image" Target="../media/image3.png"/><Relationship Id="rId32" Type="http://schemas.openxmlformats.org/officeDocument/2006/relationships/image" Target="../media/image36.png"/><Relationship Id="rId37" Type="http://schemas.openxmlformats.org/officeDocument/2006/relationships/image" Target="../media/image41.png"/><Relationship Id="rId53" Type="http://schemas.openxmlformats.org/officeDocument/2006/relationships/image" Target="../media/image57.png"/><Relationship Id="rId58" Type="http://schemas.openxmlformats.org/officeDocument/2006/relationships/image" Target="../media/image62.png"/><Relationship Id="rId74" Type="http://schemas.openxmlformats.org/officeDocument/2006/relationships/image" Target="../media/image75.png"/><Relationship Id="rId79" Type="http://schemas.openxmlformats.org/officeDocument/2006/relationships/image" Target="../media/image80.png"/><Relationship Id="rId5" Type="http://schemas.openxmlformats.org/officeDocument/2006/relationships/image" Target="../media/image10.png"/><Relationship Id="rId90" Type="http://schemas.openxmlformats.org/officeDocument/2006/relationships/image" Target="../media/image91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png"/><Relationship Id="rId30" Type="http://schemas.openxmlformats.org/officeDocument/2006/relationships/image" Target="../media/image34.png"/><Relationship Id="rId35" Type="http://schemas.openxmlformats.org/officeDocument/2006/relationships/image" Target="../media/image39.png"/><Relationship Id="rId43" Type="http://schemas.openxmlformats.org/officeDocument/2006/relationships/image" Target="../media/image47.png"/><Relationship Id="rId48" Type="http://schemas.openxmlformats.org/officeDocument/2006/relationships/image" Target="../media/image52.png"/><Relationship Id="rId56" Type="http://schemas.openxmlformats.org/officeDocument/2006/relationships/image" Target="../media/image60.jpg"/><Relationship Id="rId64" Type="http://schemas.openxmlformats.org/officeDocument/2006/relationships/image" Target="../media/image68.png"/><Relationship Id="rId69" Type="http://schemas.openxmlformats.org/officeDocument/2006/relationships/image" Target="../media/image70.png"/><Relationship Id="rId77" Type="http://schemas.openxmlformats.org/officeDocument/2006/relationships/image" Target="../media/image78.png"/><Relationship Id="rId8" Type="http://schemas.openxmlformats.org/officeDocument/2006/relationships/image" Target="../media/image13.png"/><Relationship Id="rId51" Type="http://schemas.openxmlformats.org/officeDocument/2006/relationships/image" Target="../media/image55.png"/><Relationship Id="rId72" Type="http://schemas.openxmlformats.org/officeDocument/2006/relationships/image" Target="../media/image73.png"/><Relationship Id="rId80" Type="http://schemas.openxmlformats.org/officeDocument/2006/relationships/image" Target="../media/image81.jpeg"/><Relationship Id="rId85" Type="http://schemas.openxmlformats.org/officeDocument/2006/relationships/image" Target="../media/image86.jpeg"/><Relationship Id="rId3" Type="http://schemas.openxmlformats.org/officeDocument/2006/relationships/image" Target="../media/image8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33" Type="http://schemas.openxmlformats.org/officeDocument/2006/relationships/image" Target="../media/image37.png"/><Relationship Id="rId38" Type="http://schemas.openxmlformats.org/officeDocument/2006/relationships/image" Target="../media/image42.png"/><Relationship Id="rId46" Type="http://schemas.openxmlformats.org/officeDocument/2006/relationships/image" Target="../media/image50.png"/><Relationship Id="rId59" Type="http://schemas.openxmlformats.org/officeDocument/2006/relationships/image" Target="../media/image63.png"/><Relationship Id="rId67" Type="http://schemas.microsoft.com/office/2007/relationships/hdphoto" Target="../media/hdphoto1.wdp"/><Relationship Id="rId20" Type="http://schemas.openxmlformats.org/officeDocument/2006/relationships/image" Target="../media/image24.png"/><Relationship Id="rId41" Type="http://schemas.openxmlformats.org/officeDocument/2006/relationships/image" Target="../media/image45.png"/><Relationship Id="rId54" Type="http://schemas.openxmlformats.org/officeDocument/2006/relationships/image" Target="../media/image58.jpg"/><Relationship Id="rId62" Type="http://schemas.openxmlformats.org/officeDocument/2006/relationships/image" Target="../media/image66.png"/><Relationship Id="rId70" Type="http://schemas.openxmlformats.org/officeDocument/2006/relationships/image" Target="../media/image71.png"/><Relationship Id="rId75" Type="http://schemas.openxmlformats.org/officeDocument/2006/relationships/image" Target="../media/image76.png"/><Relationship Id="rId83" Type="http://schemas.openxmlformats.org/officeDocument/2006/relationships/image" Target="../media/image84.png"/><Relationship Id="rId88" Type="http://schemas.openxmlformats.org/officeDocument/2006/relationships/image" Target="../media/image89.png"/><Relationship Id="rId91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28" Type="http://schemas.openxmlformats.org/officeDocument/2006/relationships/image" Target="../media/image32.png"/><Relationship Id="rId36" Type="http://schemas.openxmlformats.org/officeDocument/2006/relationships/image" Target="../media/image40.png"/><Relationship Id="rId49" Type="http://schemas.openxmlformats.org/officeDocument/2006/relationships/image" Target="../media/image53.png"/><Relationship Id="rId57" Type="http://schemas.openxmlformats.org/officeDocument/2006/relationships/image" Target="../media/image61.png"/><Relationship Id="rId10" Type="http://schemas.openxmlformats.org/officeDocument/2006/relationships/image" Target="../media/image15.png"/><Relationship Id="rId31" Type="http://schemas.openxmlformats.org/officeDocument/2006/relationships/image" Target="../media/image35.png"/><Relationship Id="rId44" Type="http://schemas.openxmlformats.org/officeDocument/2006/relationships/image" Target="../media/image48.png"/><Relationship Id="rId52" Type="http://schemas.openxmlformats.org/officeDocument/2006/relationships/image" Target="../media/image56.png"/><Relationship Id="rId60" Type="http://schemas.openxmlformats.org/officeDocument/2006/relationships/image" Target="../media/image64.png"/><Relationship Id="rId65" Type="http://schemas.openxmlformats.org/officeDocument/2006/relationships/image" Target="../media/image69.png"/><Relationship Id="rId73" Type="http://schemas.openxmlformats.org/officeDocument/2006/relationships/image" Target="../media/image74.png"/><Relationship Id="rId78" Type="http://schemas.openxmlformats.org/officeDocument/2006/relationships/image" Target="../media/image79.png"/><Relationship Id="rId81" Type="http://schemas.openxmlformats.org/officeDocument/2006/relationships/image" Target="../media/image82.png"/><Relationship Id="rId86" Type="http://schemas.openxmlformats.org/officeDocument/2006/relationships/image" Target="../media/image87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9" Type="http://schemas.openxmlformats.org/officeDocument/2006/relationships/image" Target="../media/image43.png"/><Relationship Id="rId34" Type="http://schemas.openxmlformats.org/officeDocument/2006/relationships/image" Target="../media/image38.png"/><Relationship Id="rId50" Type="http://schemas.openxmlformats.org/officeDocument/2006/relationships/image" Target="../media/image54.png"/><Relationship Id="rId55" Type="http://schemas.openxmlformats.org/officeDocument/2006/relationships/image" Target="../media/image59.jpg"/><Relationship Id="rId76" Type="http://schemas.openxmlformats.org/officeDocument/2006/relationships/image" Target="../media/image77.png"/><Relationship Id="rId7" Type="http://schemas.openxmlformats.org/officeDocument/2006/relationships/image" Target="../media/image12.png"/><Relationship Id="rId71" Type="http://schemas.openxmlformats.org/officeDocument/2006/relationships/image" Target="../media/image72.png"/><Relationship Id="rId2" Type="http://schemas.openxmlformats.org/officeDocument/2006/relationships/image" Target="../media/image7.png"/><Relationship Id="rId29" Type="http://schemas.openxmlformats.org/officeDocument/2006/relationships/image" Target="../media/image33.png"/><Relationship Id="rId24" Type="http://schemas.openxmlformats.org/officeDocument/2006/relationships/image" Target="../media/image28.png"/><Relationship Id="rId40" Type="http://schemas.openxmlformats.org/officeDocument/2006/relationships/image" Target="../media/image44.png"/><Relationship Id="rId45" Type="http://schemas.openxmlformats.org/officeDocument/2006/relationships/image" Target="../media/image49.png"/><Relationship Id="rId66" Type="http://schemas.openxmlformats.org/officeDocument/2006/relationships/image" Target="../media/image1.png"/><Relationship Id="rId87" Type="http://schemas.openxmlformats.org/officeDocument/2006/relationships/image" Target="../media/image88.png"/><Relationship Id="rId61" Type="http://schemas.openxmlformats.org/officeDocument/2006/relationships/image" Target="../media/image65.png"/><Relationship Id="rId82" Type="http://schemas.openxmlformats.org/officeDocument/2006/relationships/image" Target="../media/image83.png"/><Relationship Id="rId19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hyperlink" Target="https://sustainmv.d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3CA4587-C69F-417D-A39A-C029CD095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941280" cy="3108915"/>
            <a:chOff x="0" y="726806"/>
            <a:chExt cx="12235421" cy="3826358"/>
          </a:xfrm>
        </p:grpSpPr>
        <p:pic>
          <p:nvPicPr>
            <p:cNvPr id="11" name="Picture 10" descr="A picture containing black, man&#10;&#10;Description automatically generated">
              <a:extLst>
                <a:ext uri="{FF2B5EF4-FFF2-40B4-BE49-F238E27FC236}">
                  <a16:creationId xmlns:a16="http://schemas.microsoft.com/office/drawing/2014/main" id="{8C2134F4-1603-4A6D-885E-183B39D885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23" b="25908"/>
            <a:stretch/>
          </p:blipFill>
          <p:spPr>
            <a:xfrm>
              <a:off x="0" y="726806"/>
              <a:ext cx="12235421" cy="382635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B0B1473-21F3-43BA-BC87-2A0D36B54890}"/>
                </a:ext>
              </a:extLst>
            </p:cNvPr>
            <p:cNvSpPr txBox="1"/>
            <p:nvPr/>
          </p:nvSpPr>
          <p:spPr>
            <a:xfrm>
              <a:off x="969372" y="1884122"/>
              <a:ext cx="869150" cy="544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75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B5DEB44-1D19-4718-8B12-F8ABF76E0631}"/>
                </a:ext>
              </a:extLst>
            </p:cNvPr>
            <p:cNvSpPr/>
            <p:nvPr/>
          </p:nvSpPr>
          <p:spPr>
            <a:xfrm>
              <a:off x="783445" y="3585966"/>
              <a:ext cx="4871551" cy="5445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275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National Teaching Repository </a:t>
              </a:r>
              <a:endParaRPr lang="en-GB" sz="2275" dirty="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A980328-ED74-40BF-A68D-5CBF3D4FD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</a:blip>
            <a:stretch>
              <a:fillRect/>
            </a:stretch>
          </p:blipFill>
          <p:spPr>
            <a:xfrm>
              <a:off x="2311557" y="2158409"/>
              <a:ext cx="7756454" cy="2228467"/>
            </a:xfrm>
            <a:prstGeom prst="rect">
              <a:avLst/>
            </a:prstGeom>
            <a:effectLst>
              <a:softEdge rad="330200"/>
            </a:effectLst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8F1D1D01-7E90-49E7-A048-16B8FEC3E4E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49463" y="3364631"/>
            <a:ext cx="9593268" cy="48013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Our Curator and Critical Friend Affiliations 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F1C03F-6118-4EB5-BA31-35D58CD0C0A1}"/>
              </a:ext>
            </a:extLst>
          </p:cNvPr>
          <p:cNvGrpSpPr/>
          <p:nvPr/>
        </p:nvGrpSpPr>
        <p:grpSpPr>
          <a:xfrm>
            <a:off x="7695351" y="184666"/>
            <a:ext cx="1983043" cy="644515"/>
            <a:chOff x="7677711" y="388030"/>
            <a:chExt cx="1983043" cy="64451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82C5785-23B8-4547-B1F0-1C45D2A4F4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12924" y="388030"/>
              <a:ext cx="1535430" cy="397893"/>
            </a:xfrm>
            <a:prstGeom prst="rect">
              <a:avLst/>
            </a:prstGeom>
          </p:spPr>
        </p:pic>
        <p:sp>
          <p:nvSpPr>
            <p:cNvPr id="16" name="Title 9">
              <a:extLst>
                <a:ext uri="{FF2B5EF4-FFF2-40B4-BE49-F238E27FC236}">
                  <a16:creationId xmlns:a16="http://schemas.microsoft.com/office/drawing/2014/main" id="{C7EA7DCD-4CD8-4EB0-8496-5400035660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>
              <a:spLocks/>
            </p:cNvSpPr>
            <p:nvPr/>
          </p:nvSpPr>
          <p:spPr>
            <a:xfrm>
              <a:off x="7677711" y="755546"/>
              <a:ext cx="1983043" cy="276999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defTabSz="457200"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GB" sz="1200" b="1" dirty="0">
                  <a:solidFill>
                    <a:schemeClr val="bg1"/>
                  </a:solidFill>
                  <a:latin typeface="+mn-lt"/>
                  <a:ea typeface="Calibri" panose="020F0502020204030204" pitchFamily="34" charset="0"/>
                  <a:cs typeface="+mn-cs"/>
                </a:rPr>
                <a:t>Good Practice Grant Funded</a:t>
              </a:r>
              <a:endParaRPr lang="en-GB" sz="1200" b="1" dirty="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C60B650-0A0F-4A84-A105-ACA7FDF9032C}"/>
              </a:ext>
            </a:extLst>
          </p:cNvPr>
          <p:cNvSpPr/>
          <p:nvPr/>
        </p:nvSpPr>
        <p:spPr>
          <a:xfrm>
            <a:off x="5263169" y="6371118"/>
            <a:ext cx="41024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Click here to submit: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https://figshare.edgehill.ac.uk/submit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14B07E-7EA6-46C1-AC9A-3BE363452D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823" y="5871374"/>
            <a:ext cx="2960408" cy="4621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787B97C-DB38-4012-9E3C-DF22D4573A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8819" y="5877931"/>
            <a:ext cx="2981250" cy="46216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D8D7A6A-4D1B-43C8-A86F-4230E2EDD9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0657" y="5871374"/>
            <a:ext cx="3026851" cy="46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DB63D028-EF70-4A2B-8E65-90C1AB6485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68" y="3587947"/>
            <a:ext cx="947915" cy="38216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B383989-595F-4D1D-ACC0-F49F7BEC4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339" y="6316082"/>
            <a:ext cx="1506586" cy="33236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03ED8D9-9274-4D63-9415-C687FDC2A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0140" y="4042744"/>
            <a:ext cx="1101158" cy="45113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32C4702-C08B-4143-93C4-32E77331A1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9350" y="6147322"/>
            <a:ext cx="1020056" cy="49579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DD30ADD-9A36-4C40-A708-C656CF804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4153" y="4768088"/>
            <a:ext cx="876876" cy="63420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13BDF3D-F42E-4078-9AA0-E8047C6ECB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32207" y="5428598"/>
            <a:ext cx="748736" cy="41015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B851FF8-3E5D-46B6-BAAA-C78895632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1730" y="4896318"/>
            <a:ext cx="1021682" cy="40449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156820-7BCB-4220-A1D1-FDA751CE6B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80725" y="6265355"/>
            <a:ext cx="608567" cy="3827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604B3E-491F-41A6-995C-C0758F8F3A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9328" y="1890653"/>
            <a:ext cx="85161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Established with funding from AdvanceHE The National Teaching Repository is curated by colleagues with affiliation to these organisations and institutions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19C974-D6DD-491D-B0DC-38BF08C53D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1110" y="5107618"/>
            <a:ext cx="1102898" cy="455363"/>
          </a:xfrm>
          <a:prstGeom prst="rect">
            <a:avLst/>
          </a:prstGeom>
        </p:spPr>
      </p:pic>
      <p:sp>
        <p:nvSpPr>
          <p:cNvPr id="43" name="Title 42">
            <a:extLst>
              <a:ext uri="{FF2B5EF4-FFF2-40B4-BE49-F238E27FC236}">
                <a16:creationId xmlns:a16="http://schemas.microsoft.com/office/drawing/2014/main" id="{E74B765B-71A1-427A-8985-11E2EBC39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0545" y="1493687"/>
            <a:ext cx="9996377" cy="46166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Curator and Critical Friend Affiliations  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9DB38D2-A776-4E84-9F87-BB8495D6C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81604" y="229678"/>
            <a:ext cx="1535430" cy="397893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732F9044-3143-4087-B39F-7E2A20385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90020" y="547385"/>
            <a:ext cx="19498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a typeface="Calibri" panose="020F0502020204030204" pitchFamily="34" charset="0"/>
              </a:rPr>
              <a:t>Good Practice Grant Funded</a:t>
            </a:r>
            <a:endParaRPr lang="en-GB" sz="1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D34ADAB-1FBC-4A0C-A14F-AB6AF3868E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17856" y="4456342"/>
            <a:ext cx="1186492" cy="386426"/>
          </a:xfrm>
          <a:prstGeom prst="rect">
            <a:avLst/>
          </a:prstGeom>
        </p:spPr>
      </p:pic>
      <p:pic>
        <p:nvPicPr>
          <p:cNvPr id="1026" name="Picture 14">
            <a:extLst>
              <a:ext uri="{FF2B5EF4-FFF2-40B4-BE49-F238E27FC236}">
                <a16:creationId xmlns:a16="http://schemas.microsoft.com/office/drawing/2014/main" id="{8334BA45-BD36-4440-9BF8-68B8AD4C7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01" r="79084"/>
          <a:stretch/>
        </p:blipFill>
        <p:spPr bwMode="auto">
          <a:xfrm>
            <a:off x="1625780" y="5829036"/>
            <a:ext cx="925874" cy="445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0CBBDE-1C8A-4812-97EE-C1004881E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6984" y="4135976"/>
            <a:ext cx="1085179" cy="3256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A69633F-F0EB-4A3C-992E-F96B303D60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45235" y="5827474"/>
            <a:ext cx="960908" cy="5266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675A1C-6EF1-4EE8-A3B8-0FBAA0214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21753" y="4125416"/>
            <a:ext cx="1186492" cy="29003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83C7E0D-B81D-4773-A9EF-83279AE70D17}"/>
              </a:ext>
            </a:extLst>
          </p:cNvPr>
          <p:cNvSpPr/>
          <p:nvPr/>
        </p:nvSpPr>
        <p:spPr>
          <a:xfrm>
            <a:off x="0" y="-862654"/>
            <a:ext cx="990407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GB" sz="1200" b="1" i="1" u="sng" dirty="0">
                <a:solidFill>
                  <a:schemeClr val="bg2">
                    <a:lumMod val="50000"/>
                  </a:schemeClr>
                </a:solidFill>
                <a:ea typeface="Calibri" panose="020F0502020204030204" pitchFamily="34" charset="0"/>
              </a:rPr>
              <a:t>Last Updated: April 2021 </a:t>
            </a:r>
          </a:p>
          <a:p>
            <a:pPr lvl="1"/>
            <a:r>
              <a:rPr lang="en-GB" sz="1000" dirty="0">
                <a:solidFill>
                  <a:schemeClr val="bg2">
                    <a:lumMod val="50000"/>
                  </a:schemeClr>
                </a:solidFill>
                <a:ea typeface="Calibri" panose="020F0502020204030204" pitchFamily="34" charset="0"/>
              </a:rPr>
              <a:t>For current curators please see </a:t>
            </a:r>
            <a:r>
              <a:rPr lang="en-GB" sz="1000" b="1" dirty="0">
                <a:solidFill>
                  <a:schemeClr val="bg2">
                    <a:lumMod val="50000"/>
                  </a:schemeClr>
                </a:solidFill>
                <a:ea typeface="Calibri" panose="020F0502020204030204" pitchFamily="34" charset="0"/>
              </a:rPr>
              <a:t>Curator and Critical Friend </a:t>
            </a:r>
            <a:r>
              <a:rPr lang="en-GB" sz="10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Affiliations </a:t>
            </a:r>
            <a:r>
              <a:rPr lang="en-GB" sz="1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folder</a:t>
            </a:r>
            <a:r>
              <a:rPr lang="en-GB" sz="10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within the National Teaching Repository Welcome and Guidance sub-group. </a:t>
            </a:r>
            <a:endParaRPr lang="en-GB" sz="1000" dirty="0">
              <a:solidFill>
                <a:schemeClr val="bg2">
                  <a:lumMod val="50000"/>
                </a:schemeClr>
              </a:solidFill>
              <a:ea typeface="Calibri" panose="020F050202020403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FA3CE87-6806-4E49-AEED-F6E1B11945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0761" y="4775759"/>
            <a:ext cx="1113065" cy="31080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92DECC7-28D9-4812-A287-8EA67FA4B1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85299" y="4427262"/>
            <a:ext cx="1021375" cy="34045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DF9E9E5-4C73-440F-B514-C6478F770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470581" y="5006736"/>
            <a:ext cx="1155448" cy="31874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74F0A34-D649-44C0-9D3F-CA5342E83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8322" t="1440" r="7776" b="17295"/>
          <a:stretch/>
        </p:blipFill>
        <p:spPr>
          <a:xfrm>
            <a:off x="191873" y="2641688"/>
            <a:ext cx="1055400" cy="34396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399A65C-DAF1-45FF-BA50-DA0C722A4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353531" y="5370522"/>
            <a:ext cx="457001" cy="4779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A50111-0EA9-47DD-BEE0-EA5E2349FB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055128" y="4526160"/>
            <a:ext cx="960908" cy="42195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5E53ED2-875F-43A8-A3BF-3B8E1C7AD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179476" y="5773367"/>
            <a:ext cx="828342" cy="28182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0218F7A-5B87-4F71-BA41-332C08A1E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3" y="5939338"/>
            <a:ext cx="1264796" cy="3211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C17D9E1-2066-4227-8056-3501488CD0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506034" y="5472720"/>
            <a:ext cx="606008" cy="77782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DC30CC5-FCA7-4488-9930-2C9E7F0D41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009363" y="2835448"/>
            <a:ext cx="1312943" cy="33399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9EC4203-01E1-4EAE-A2EE-C961B96F1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582668" y="5858441"/>
            <a:ext cx="1144355" cy="38694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2E3D0E6-52B3-46C2-A3C3-4D65A086D7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464479" y="4028871"/>
            <a:ext cx="562567" cy="34004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7CE568D-FF94-485F-93CE-81D20CB07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574871" y="5819090"/>
            <a:ext cx="881489" cy="2923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625A47A-0D0F-4878-A046-0D588CD7EE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543557" y="3894362"/>
            <a:ext cx="1136970" cy="3513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9CC772F-B169-4A73-B83B-775401691A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500042" y="4122982"/>
            <a:ext cx="1021375" cy="2682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BECB3A-1E5B-40C8-8959-33FE7FEA4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452912" y="3220740"/>
            <a:ext cx="1402227" cy="2960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6BB457-32AF-4E00-A55B-505165861D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5829352" y="3610563"/>
            <a:ext cx="1021375" cy="50944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C01295F-14C4-48A5-A4F9-CB624F4C4E24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38179" y="5529217"/>
            <a:ext cx="288268" cy="34982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0AE691A-7C5C-43D3-871B-A7E65222F128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15557" y="5614713"/>
            <a:ext cx="1077958" cy="31012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92C0CDE-436D-44CA-B505-BB9B15E20FD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13073" y="4491911"/>
            <a:ext cx="1196903" cy="2375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C802367-31E0-4549-AEB2-1A5E0DBD7F11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883854" y="6161577"/>
            <a:ext cx="541662" cy="513753"/>
          </a:xfrm>
          <a:prstGeom prst="rect">
            <a:avLst/>
          </a:prstGeom>
          <a:ln w="9525">
            <a:noFill/>
          </a:ln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268FCB4-D086-4F00-801C-F6805DD8386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116848" y="6234403"/>
            <a:ext cx="926796" cy="44461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0377C444-8B86-4003-B402-5B36245E9F3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582163" y="3771265"/>
            <a:ext cx="943052" cy="30581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7F8B88E-FC4F-4F54-A55E-0ED2BF559CB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13683" y="6289412"/>
            <a:ext cx="904622" cy="34525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5B2CF36-80E6-48F6-895E-47390EFF108E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5028114" y="4134921"/>
            <a:ext cx="1119974" cy="30030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C847CA9-210C-4874-B4C8-E78393C19EFD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6574871" y="6184697"/>
            <a:ext cx="480257" cy="4802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186DD01-0B40-41A0-AFEF-24970E99760E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2219183" y="4885384"/>
            <a:ext cx="1049636" cy="441093"/>
          </a:xfrm>
          <a:prstGeom prst="rect">
            <a:avLst/>
          </a:prstGeom>
        </p:spPr>
      </p:pic>
      <p:pic>
        <p:nvPicPr>
          <p:cNvPr id="1024" name="Picture 1023">
            <a:extLst>
              <a:ext uri="{FF2B5EF4-FFF2-40B4-BE49-F238E27FC236}">
                <a16:creationId xmlns:a16="http://schemas.microsoft.com/office/drawing/2014/main" id="{5F434BA6-48D9-4AE8-8BA0-779B33BAA7AF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478224" y="3481889"/>
            <a:ext cx="824052" cy="248572"/>
          </a:xfrm>
          <a:prstGeom prst="rect">
            <a:avLst/>
          </a:prstGeom>
        </p:spPr>
      </p:pic>
      <p:pic>
        <p:nvPicPr>
          <p:cNvPr id="1025" name="Picture 1024">
            <a:extLst>
              <a:ext uri="{FF2B5EF4-FFF2-40B4-BE49-F238E27FC236}">
                <a16:creationId xmlns:a16="http://schemas.microsoft.com/office/drawing/2014/main" id="{52C3B3D4-AA5F-44E9-8560-41B3F4F7ED54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5034483" y="3682360"/>
            <a:ext cx="748681" cy="401946"/>
          </a:xfrm>
          <a:prstGeom prst="rect">
            <a:avLst/>
          </a:prstGeom>
        </p:spPr>
      </p:pic>
      <p:pic>
        <p:nvPicPr>
          <p:cNvPr id="1027" name="Picture 1026">
            <a:extLst>
              <a:ext uri="{FF2B5EF4-FFF2-40B4-BE49-F238E27FC236}">
                <a16:creationId xmlns:a16="http://schemas.microsoft.com/office/drawing/2014/main" id="{0FDEE72C-8060-41E2-B702-79A9A6B1A3BE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4507825" y="4552264"/>
            <a:ext cx="1193015" cy="25473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7B81EC8E-F277-4C0A-9F9C-2DC0974F6B08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2607458" y="4481360"/>
            <a:ext cx="1196903" cy="3131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40C6A99-5059-4D0D-99B1-0F3B70218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8894394" y="3630757"/>
            <a:ext cx="635826" cy="3581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08D439-8D4B-4B32-853E-14B60EED2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9100558" y="5804323"/>
            <a:ext cx="567857" cy="4838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E28524-BD57-4290-84E9-02BE4D4E4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5534732" y="6386380"/>
            <a:ext cx="930922" cy="2686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98C2141-3675-449E-AE5D-20989AFF85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4688703" y="5364313"/>
            <a:ext cx="688740" cy="3689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1E48FAF-20D6-4E5B-87C1-B40B86293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3876816" y="6375399"/>
            <a:ext cx="897821" cy="29601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DB89F60-86F6-48B3-A6C5-179E298643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8164658" y="5395197"/>
            <a:ext cx="1386154" cy="321840"/>
          </a:xfrm>
          <a:prstGeom prst="rect">
            <a:avLst/>
          </a:prstGeom>
        </p:spPr>
      </p:pic>
      <p:pic>
        <p:nvPicPr>
          <p:cNvPr id="1029" name="Picture 1028" descr="A picture containing text&#10;&#10;Description automatically generated">
            <a:extLst>
              <a:ext uri="{FF2B5EF4-FFF2-40B4-BE49-F238E27FC236}">
                <a16:creationId xmlns:a16="http://schemas.microsoft.com/office/drawing/2014/main" id="{C2C254D1-3FDC-467C-9358-C166222E2DED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108" y="5187504"/>
            <a:ext cx="457002" cy="451641"/>
          </a:xfrm>
          <a:prstGeom prst="rect">
            <a:avLst/>
          </a:prstGeom>
        </p:spPr>
      </p:pic>
      <p:pic>
        <p:nvPicPr>
          <p:cNvPr id="1030" name="Picture 1029" descr="Diagram&#10;&#10;Description automatically generated">
            <a:extLst>
              <a:ext uri="{FF2B5EF4-FFF2-40B4-BE49-F238E27FC236}">
                <a16:creationId xmlns:a16="http://schemas.microsoft.com/office/drawing/2014/main" id="{E78B47AB-8FCC-4B08-80CF-07BE6E3496EB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015" y="5678266"/>
            <a:ext cx="1586230" cy="327719"/>
          </a:xfrm>
          <a:prstGeom prst="rect">
            <a:avLst/>
          </a:prstGeom>
        </p:spPr>
      </p:pic>
      <p:pic>
        <p:nvPicPr>
          <p:cNvPr id="1032" name="Picture 1031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EE1EB22-BB4C-4051-B3BE-D825EA2B31B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502" y="5430766"/>
            <a:ext cx="1021682" cy="339034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5B022EB-6440-47C7-AB54-922186152521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8087424" y="3564053"/>
            <a:ext cx="746512" cy="288806"/>
          </a:xfrm>
          <a:prstGeom prst="rect">
            <a:avLst/>
          </a:prstGeom>
        </p:spPr>
      </p:pic>
      <p:pic>
        <p:nvPicPr>
          <p:cNvPr id="1028" name="Picture 1027">
            <a:extLst>
              <a:ext uri="{FF2B5EF4-FFF2-40B4-BE49-F238E27FC236}">
                <a16:creationId xmlns:a16="http://schemas.microsoft.com/office/drawing/2014/main" id="{AD9B31C9-D923-4D2C-84A9-013075ABABA3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606082" y="4822280"/>
            <a:ext cx="528390" cy="551035"/>
          </a:xfrm>
          <a:prstGeom prst="rect">
            <a:avLst/>
          </a:prstGeom>
        </p:spPr>
      </p:pic>
      <p:pic>
        <p:nvPicPr>
          <p:cNvPr id="1033" name="Picture 1032">
            <a:extLst>
              <a:ext uri="{FF2B5EF4-FFF2-40B4-BE49-F238E27FC236}">
                <a16:creationId xmlns:a16="http://schemas.microsoft.com/office/drawing/2014/main" id="{EEA04E74-9D0B-4119-A0E3-848B5B873484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1283671" y="2990495"/>
            <a:ext cx="1021375" cy="450997"/>
          </a:xfrm>
          <a:prstGeom prst="rect">
            <a:avLst/>
          </a:prstGeom>
        </p:spPr>
      </p:pic>
      <p:pic>
        <p:nvPicPr>
          <p:cNvPr id="1035" name="Picture 1034">
            <a:extLst>
              <a:ext uri="{FF2B5EF4-FFF2-40B4-BE49-F238E27FC236}">
                <a16:creationId xmlns:a16="http://schemas.microsoft.com/office/drawing/2014/main" id="{6A57B4E8-F276-4894-A43C-BDC5BF100243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256360" y="3606839"/>
            <a:ext cx="562286" cy="45673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1037" name="Picture 1036">
            <a:extLst>
              <a:ext uri="{FF2B5EF4-FFF2-40B4-BE49-F238E27FC236}">
                <a16:creationId xmlns:a16="http://schemas.microsoft.com/office/drawing/2014/main" id="{7643BECE-DA68-400E-B1C5-CCF1F512EBC7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2732187" y="5375311"/>
            <a:ext cx="567206" cy="4476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DF9EA13-2DC6-4082-8619-E49C59134E76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6930467" y="3533852"/>
            <a:ext cx="1049636" cy="381686"/>
          </a:xfrm>
          <a:prstGeom prst="rect">
            <a:avLst/>
          </a:prstGeom>
        </p:spPr>
      </p:pic>
      <p:pic>
        <p:nvPicPr>
          <p:cNvPr id="1031" name="Picture 1030">
            <a:extLst>
              <a:ext uri="{FF2B5EF4-FFF2-40B4-BE49-F238E27FC236}">
                <a16:creationId xmlns:a16="http://schemas.microsoft.com/office/drawing/2014/main" id="{3B3C0445-EB8D-4ADD-A8C0-595B02F14B73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3893699" y="4566988"/>
            <a:ext cx="450642" cy="302259"/>
          </a:xfrm>
          <a:prstGeom prst="rect">
            <a:avLst/>
          </a:prstGeom>
        </p:spPr>
      </p:pic>
      <p:pic>
        <p:nvPicPr>
          <p:cNvPr id="1036" name="Picture 1035">
            <a:extLst>
              <a:ext uri="{FF2B5EF4-FFF2-40B4-BE49-F238E27FC236}">
                <a16:creationId xmlns:a16="http://schemas.microsoft.com/office/drawing/2014/main" id="{DE6209BB-0630-4669-AA21-8FD78564639E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8112042" y="6161577"/>
            <a:ext cx="513456" cy="49342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A357E42-2031-47A0-AD9B-B32A3BAF8E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2852780" y="4841813"/>
            <a:ext cx="1505260" cy="306281"/>
          </a:xfrm>
          <a:prstGeom prst="rect">
            <a:avLst/>
          </a:prstGeom>
        </p:spPr>
      </p:pic>
      <p:pic>
        <p:nvPicPr>
          <p:cNvPr id="77" name="Picture 76" descr="A picture containing black, man&#10;&#10;Description automatically generated">
            <a:extLst>
              <a:ext uri="{FF2B5EF4-FFF2-40B4-BE49-F238E27FC236}">
                <a16:creationId xmlns:a16="http://schemas.microsoft.com/office/drawing/2014/main" id="{3F3992D5-28B7-4EEB-9715-4BBB79B24EF3}"/>
              </a:ext>
            </a:extLst>
          </p:cNvPr>
          <p:cNvPicPr>
            <a:picLocks noChangeAspect="1"/>
          </p:cNvPicPr>
          <p:nvPr/>
        </p:nvPicPr>
        <p:blipFill rotWithShape="1">
          <a:blip r:embed="rId6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933" b="34782"/>
          <a:stretch/>
        </p:blipFill>
        <p:spPr>
          <a:xfrm>
            <a:off x="-17390" y="-8412"/>
            <a:ext cx="9941280" cy="1425841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90E90B0E-2B7B-47CC-8AF0-E5C94B1BD0A3}"/>
              </a:ext>
            </a:extLst>
          </p:cNvPr>
          <p:cNvSpPr txBox="1"/>
          <p:nvPr/>
        </p:nvSpPr>
        <p:spPr>
          <a:xfrm>
            <a:off x="759965" y="22286"/>
            <a:ext cx="706184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0D576A7-8518-4A20-A6EB-395C5A7CFAC1}"/>
              </a:ext>
            </a:extLst>
          </p:cNvPr>
          <p:cNvSpPr/>
          <p:nvPr/>
        </p:nvSpPr>
        <p:spPr>
          <a:xfrm>
            <a:off x="1610260" y="926578"/>
            <a:ext cx="3958135" cy="442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Teaching Repository </a:t>
            </a:r>
            <a:endParaRPr lang="en-GB" sz="2275" dirty="0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255AC23B-5DF6-4CF9-B1FB-F52AF09F06E3}"/>
              </a:ext>
            </a:extLst>
          </p:cNvPr>
          <p:cNvPicPr>
            <a:picLocks noChangeAspect="1"/>
          </p:cNvPicPr>
          <p:nvPr/>
        </p:nvPicPr>
        <p:blipFill>
          <a:blip r:embed="rId68">
            <a:alphaModFix amt="50000"/>
          </a:blip>
          <a:stretch>
            <a:fillRect/>
          </a:stretch>
        </p:blipFill>
        <p:spPr>
          <a:xfrm>
            <a:off x="4599860" y="182072"/>
            <a:ext cx="4299813" cy="1235357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4142F13C-DB88-439E-B900-DFDA011220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87424" y="180146"/>
            <a:ext cx="1535430" cy="397893"/>
          </a:xfrm>
          <a:prstGeom prst="rect">
            <a:avLst/>
          </a:prstGeom>
        </p:spPr>
      </p:pic>
      <p:sp>
        <p:nvSpPr>
          <p:cNvPr id="82" name="Title 9">
            <a:extLst>
              <a:ext uri="{FF2B5EF4-FFF2-40B4-BE49-F238E27FC236}">
                <a16:creationId xmlns:a16="http://schemas.microsoft.com/office/drawing/2014/main" id="{0B06E6CF-A263-4C9E-B275-96554CCFA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7764323" y="535635"/>
            <a:ext cx="198304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200" b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lang="en-GB" sz="12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3014AFC3-0B07-4B9D-BC65-E5EA7B1DF20D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8432388" y="2855835"/>
            <a:ext cx="917263" cy="32554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047F3279-DEB9-4302-8F93-AD9A17335A5A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1310421" y="2690026"/>
            <a:ext cx="824051" cy="313275"/>
          </a:xfrm>
          <a:prstGeom prst="rect">
            <a:avLst/>
          </a:prstGeom>
        </p:spPr>
      </p:pic>
      <p:pic>
        <p:nvPicPr>
          <p:cNvPr id="67" name="Picture 2">
            <a:extLst>
              <a:ext uri="{FF2B5EF4-FFF2-40B4-BE49-F238E27FC236}">
                <a16:creationId xmlns:a16="http://schemas.microsoft.com/office/drawing/2014/main" id="{33D79594-3CFB-41D6-9B3B-8E34A7E41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22" y="3248161"/>
            <a:ext cx="1196904" cy="23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university-of-warwick-logo - edie Sustainability Leaders Awards 2022">
            <a:extLst>
              <a:ext uri="{FF2B5EF4-FFF2-40B4-BE49-F238E27FC236}">
                <a16:creationId xmlns:a16="http://schemas.microsoft.com/office/drawing/2014/main" id="{F00B2A24-6FA2-40D7-B704-C83996963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226" y="3215993"/>
            <a:ext cx="898347" cy="85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Swansea University">
            <a:extLst>
              <a:ext uri="{FF2B5EF4-FFF2-40B4-BE49-F238E27FC236}">
                <a16:creationId xmlns:a16="http://schemas.microsoft.com/office/drawing/2014/main" id="{015AED1E-7807-4B99-8164-5CFCEC9DB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427" y="4041988"/>
            <a:ext cx="753291" cy="41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News - University of Rostock joins OLH LPS model">
            <a:extLst>
              <a:ext uri="{FF2B5EF4-FFF2-40B4-BE49-F238E27FC236}">
                <a16:creationId xmlns:a16="http://schemas.microsoft.com/office/drawing/2014/main" id="{88E824BA-5C1E-4428-B69C-498114D6B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087" y="4228504"/>
            <a:ext cx="1136970" cy="49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University of Bath - Wikipedia">
            <a:extLst>
              <a:ext uri="{FF2B5EF4-FFF2-40B4-BE49-F238E27FC236}">
                <a16:creationId xmlns:a16="http://schemas.microsoft.com/office/drawing/2014/main" id="{92963737-5C29-4A91-B220-B8A6F6F0F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599" y="4561042"/>
            <a:ext cx="1196905" cy="42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5C28006E-04E3-4141-8F9D-950C8A850E1F}"/>
              </a:ext>
            </a:extLst>
      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3789831" y="6032016"/>
            <a:ext cx="1007630" cy="270978"/>
          </a:xfrm>
          <a:prstGeom prst="rect">
            <a:avLst/>
          </a:prstGeom>
        </p:spPr>
      </p:pic>
      <p:pic>
        <p:nvPicPr>
          <p:cNvPr id="28" name="Picture 2" descr="Ulster University Home page Home Ulster University">
            <a:extLst>
              <a:ext uri="{FF2B5EF4-FFF2-40B4-BE49-F238E27FC236}">
                <a16:creationId xmlns:a16="http://schemas.microsoft.com/office/drawing/2014/main" id="{FBFED211-7DD4-4108-A18B-35A77900F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46" y="3356799"/>
            <a:ext cx="814969" cy="81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University logo and wordmark – Office of Strategic Marketing and Branding">
            <a:extLst>
              <a:ext uri="{FF2B5EF4-FFF2-40B4-BE49-F238E27FC236}">
                <a16:creationId xmlns:a16="http://schemas.microsoft.com/office/drawing/2014/main" id="{A7CB9904-BD46-4BC4-A052-34137111F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240" y="4029569"/>
            <a:ext cx="814970" cy="35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60408AA-A0F2-418D-8144-0503BF19888C}"/>
              </a:ext>
            </a:extLst>
      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2346241" y="3098444"/>
            <a:ext cx="840207" cy="625522"/>
          </a:xfrm>
          <a:prstGeom prst="rect">
            <a:avLst/>
          </a:prstGeom>
        </p:spPr>
      </p:pic>
      <p:pic>
        <p:nvPicPr>
          <p:cNvPr id="88" name="Picture 2" descr="Middlesbrough College – Darlington">
            <a:extLst>
              <a:ext uri="{FF2B5EF4-FFF2-40B4-BE49-F238E27FC236}">
                <a16:creationId xmlns:a16="http://schemas.microsoft.com/office/drawing/2014/main" id="{16A11042-996A-401D-AC86-1893D55020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2" t="9126" r="15583" b="8972"/>
          <a:stretch/>
        </p:blipFill>
        <p:spPr bwMode="auto">
          <a:xfrm>
            <a:off x="6838872" y="4958941"/>
            <a:ext cx="565230" cy="4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F57258-9849-4870-BA96-8CF9F2CA2B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>
            <a:off x="5439482" y="5486310"/>
            <a:ext cx="1021682" cy="270565"/>
          </a:xfrm>
          <a:prstGeom prst="rect">
            <a:avLst/>
          </a:prstGeom>
        </p:spPr>
      </p:pic>
      <p:pic>
        <p:nvPicPr>
          <p:cNvPr id="68" name="Picture 2">
            <a:extLst>
              <a:ext uri="{FF2B5EF4-FFF2-40B4-BE49-F238E27FC236}">
                <a16:creationId xmlns:a16="http://schemas.microsoft.com/office/drawing/2014/main" id="{DEF69CE2-3645-4849-9A62-4261F4238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324" y="3067367"/>
            <a:ext cx="742730" cy="47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B499A38-A47C-47BD-ADA9-5F1466DB5588}"/>
              </a:ext>
            </a:extLst>
          </p:cNvPr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>
          <a:xfrm>
            <a:off x="6061441" y="2846035"/>
            <a:ext cx="910519" cy="33253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26EEFC2B-CA06-4DE5-AB6A-55008423DC42}"/>
              </a:ext>
            </a:extLst>
          </p:cNvPr>
          <p:cNvPicPr>
            <a:picLocks noChangeAspect="1"/>
          </p:cNvPicPr>
          <p:nvPr/>
        </p:nvPicPr>
        <p:blipFill>
          <a:blip r:embed="rId84"/>
          <a:stretch>
            <a:fillRect/>
          </a:stretch>
        </p:blipFill>
        <p:spPr>
          <a:xfrm>
            <a:off x="4896777" y="3178007"/>
            <a:ext cx="855420" cy="376127"/>
          </a:xfrm>
          <a:prstGeom prst="rect">
            <a:avLst/>
          </a:prstGeom>
        </p:spPr>
      </p:pic>
      <p:pic>
        <p:nvPicPr>
          <p:cNvPr id="70" name="Picture 2" descr="All Products : University of Chester Shop">
            <a:extLst>
              <a:ext uri="{FF2B5EF4-FFF2-40B4-BE49-F238E27FC236}">
                <a16:creationId xmlns:a16="http://schemas.microsoft.com/office/drawing/2014/main" id="{94106533-F4DB-07C3-3F91-3A5AD2DEB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39" y="3101305"/>
            <a:ext cx="1062308" cy="35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Hartpury University | jobs.ac.uk">
            <a:extLst>
              <a:ext uri="{FF2B5EF4-FFF2-40B4-BE49-F238E27FC236}">
                <a16:creationId xmlns:a16="http://schemas.microsoft.com/office/drawing/2014/main" id="{62DB51ED-7855-F4EF-E730-3C772C88C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672" y="2659294"/>
            <a:ext cx="814969" cy="43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2BEF1D2-3CFA-0E54-6D6C-A5AAF50B338C}"/>
              </a:ext>
            </a:extLst>
          </p:cNvPr>
          <p:cNvPicPr>
            <a:picLocks noChangeAspect="1"/>
          </p:cNvPicPr>
          <p:nvPr/>
        </p:nvPicPr>
        <p:blipFill>
          <a:blip r:embed="rId87"/>
          <a:stretch>
            <a:fillRect/>
          </a:stretch>
        </p:blipFill>
        <p:spPr>
          <a:xfrm>
            <a:off x="3227643" y="3228269"/>
            <a:ext cx="837435" cy="305896"/>
          </a:xfrm>
          <a:prstGeom prst="rect">
            <a:avLst/>
          </a:prstGeom>
        </p:spPr>
      </p:pic>
      <p:pic>
        <p:nvPicPr>
          <p:cNvPr id="74" name="Picture 2" descr="Leeds Trinity Logo - Perform Better">
            <a:extLst>
              <a:ext uri="{FF2B5EF4-FFF2-40B4-BE49-F238E27FC236}">
                <a16:creationId xmlns:a16="http://schemas.microsoft.com/office/drawing/2014/main" id="{25008601-C3C9-457C-DAD2-1C2C95A911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18" b="31520"/>
          <a:stretch/>
        </p:blipFill>
        <p:spPr bwMode="auto">
          <a:xfrm>
            <a:off x="5506909" y="4861833"/>
            <a:ext cx="1257154" cy="47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The Open University | Dumfries &amp; Galloway College">
            <a:extLst>
              <a:ext uri="{FF2B5EF4-FFF2-40B4-BE49-F238E27FC236}">
                <a16:creationId xmlns:a16="http://schemas.microsoft.com/office/drawing/2014/main" id="{BF6353F4-E2FB-4829-BC8C-DEEBBE5FBC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2" t="10733" r="18331" b="10646"/>
          <a:stretch/>
        </p:blipFill>
        <p:spPr bwMode="auto">
          <a:xfrm>
            <a:off x="3222086" y="2698097"/>
            <a:ext cx="658424" cy="46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6">
            <a:extLst>
              <a:ext uri="{FF2B5EF4-FFF2-40B4-BE49-F238E27FC236}">
                <a16:creationId xmlns:a16="http://schemas.microsoft.com/office/drawing/2014/main" id="{D4727860-3CC2-4045-8D61-5AACC591A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141" y="2707966"/>
            <a:ext cx="943053" cy="27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BAE32820-9D75-9F6B-0703-991EB4C320E3}"/>
              </a:ext>
            </a:extLst>
          </p:cNvPr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>
            <a:off x="4159014" y="2594383"/>
            <a:ext cx="663944" cy="76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30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C09D2E3-2DE2-4C8C-AF30-602E18763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906001" cy="1320226"/>
            <a:chOff x="160421" y="141195"/>
            <a:chExt cx="12060582" cy="160737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11544A8-F77D-4E8E-895B-53C0AC7AD5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31"/>
            <a:stretch/>
          </p:blipFill>
          <p:spPr>
            <a:xfrm>
              <a:off x="160421" y="141195"/>
              <a:ext cx="9782308" cy="16073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F61261-2CF8-46F4-B8D3-E49E2C8429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4898" r="1032"/>
            <a:stretch/>
          </p:blipFill>
          <p:spPr>
            <a:xfrm flipH="1">
              <a:off x="9841832" y="141195"/>
              <a:ext cx="2379171" cy="160737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8922134-FB2B-4676-A96C-1473EACAD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057" y="249840"/>
            <a:ext cx="1535430" cy="397893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57A22BED-4515-48C6-A6D7-4AD8B8B8A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97473" y="567547"/>
            <a:ext cx="194989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22C1F1-A381-4E88-921A-380DACE04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5315" y="1849092"/>
            <a:ext cx="4013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</a:rPr>
              <a:t>Repository Curators and Critical Friends:</a:t>
            </a:r>
            <a:endParaRPr lang="en-GB" sz="9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1B27BF-E26C-497F-9EEE-E54D1DD0A8EE}"/>
              </a:ext>
            </a:extLst>
          </p:cNvPr>
          <p:cNvSpPr/>
          <p:nvPr/>
        </p:nvSpPr>
        <p:spPr>
          <a:xfrm>
            <a:off x="625315" y="2295421"/>
            <a:ext cx="9038342" cy="450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Aberystwyth University, Wales				Mary Jacob and Kate Wright,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Canterbury Christ Church University, UK			Dr Scott Turner,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BPP University, UK                                                        		Dr Dawne Irving-Bell, David Wooff and Dr Claire Stocks,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Durham University, UK                                          		Rachelle O’Brien and Assistant Professor (Teaching) Dr Pippa Petts,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Dalhousie University, Halifax, Canada			Dr Jill McSweeney,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Edge Hill University, UK 					Dr Deborah Callaghan, Helena Knapton, Professor Mark Schofield,  Professor Vicky Duckworth,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Edinburgh Napier University, Scotland</a:t>
            </a:r>
            <a:r>
              <a:rPr lang="en-US" sz="1000" spc="-10" dirty="0">
                <a:ea typeface="Chalet-LondonNineteenSixty"/>
                <a:cs typeface="Times New Roman" panose="02020603050405020304" pitchFamily="18" charset="0"/>
              </a:rPr>
              <a:t>			Katrina Swanton,</a:t>
            </a: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Harper Adams University, UK				Emily Chapman-Waterhouse,</a:t>
            </a:r>
          </a:p>
          <a:p>
            <a:pPr>
              <a:spcAft>
                <a:spcPts val="800"/>
              </a:spcAft>
            </a:pPr>
            <a:r>
              <a:rPr lang="en-GB" sz="1000" dirty="0"/>
              <a:t>Hartpury University, UK					Dr </a:t>
            </a:r>
            <a:r>
              <a:rPr lang="en-GB" sz="1000" i="0" dirty="0">
                <a:solidFill>
                  <a:srgbClr val="323232"/>
                </a:solidFill>
                <a:effectLst/>
                <a:latin typeface="Nexus Serif Pro"/>
              </a:rPr>
              <a:t>Luciana De Martin Silva</a:t>
            </a:r>
            <a:endParaRPr lang="en-GB" sz="1000" dirty="0"/>
          </a:p>
          <a:p>
            <a:pPr>
              <a:spcAft>
                <a:spcPts val="800"/>
              </a:spcAft>
            </a:pPr>
            <a:r>
              <a:rPr lang="en-GB" sz="1000" dirty="0"/>
              <a:t>Harvard University, Cambridge, MA, USA			Dr Patrice Torcivia Prusko</a:t>
            </a: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Heriot Watt University, Scotland				Dr Anne Margaret Tierney,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Hong Kong University, Hong Kong				Professor David Carless,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Imperial College London, UK                                     		Dr Richard Bale,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Leeds Trinity University					Dr Jamil MD Golam,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Liverpool John Moores University, UK 			Dr Matt McLain,                                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solidFill>
                  <a:srgbClr val="14171A"/>
                </a:solidFill>
                <a:ea typeface="Chalet-LondonNineteenSixty"/>
                <a:cs typeface="Arial" panose="020B0604020202020204" pitchFamily="34" charset="0"/>
              </a:rPr>
              <a:t>London South Bank University, UK				</a:t>
            </a:r>
            <a:r>
              <a:rPr lang="en-GB" sz="1000" spc="-10" dirty="0">
                <a:ea typeface="Chalet-LondonNineteenSixty"/>
                <a:cs typeface="Arial" panose="020B0604020202020204" pitchFamily="34" charset="0"/>
              </a:rPr>
              <a:t>Dr Safia Barikzai,</a:t>
            </a: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endParaRPr lang="en-GB" sz="1000" spc="-10" dirty="0">
              <a:ea typeface="Chalet-LondonNineteenSixty"/>
              <a:cs typeface="Arial" panose="020B0604020202020204" pitchFamily="34" charset="0"/>
            </a:endParaRPr>
          </a:p>
        </p:txBody>
      </p:sp>
      <p:pic>
        <p:nvPicPr>
          <p:cNvPr id="12" name="Picture 11" descr="A picture containing black, man&#10;&#10;Description automatically generated">
            <a:extLst>
              <a:ext uri="{FF2B5EF4-FFF2-40B4-BE49-F238E27FC236}">
                <a16:creationId xmlns:a16="http://schemas.microsoft.com/office/drawing/2014/main" id="{49ECCDDE-D22D-40C8-BDD7-81428F14B7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933" b="34782"/>
          <a:stretch/>
        </p:blipFill>
        <p:spPr>
          <a:xfrm>
            <a:off x="0" y="0"/>
            <a:ext cx="9941280" cy="155091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0FEB616-59B6-43F8-BEA3-635DA1A3CB15}"/>
              </a:ext>
            </a:extLst>
          </p:cNvPr>
          <p:cNvSpPr txBox="1"/>
          <p:nvPr/>
        </p:nvSpPr>
        <p:spPr>
          <a:xfrm>
            <a:off x="767597" y="40406"/>
            <a:ext cx="706184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95EDB-9BF6-4311-9C54-24C550D3FF87}"/>
              </a:ext>
            </a:extLst>
          </p:cNvPr>
          <p:cNvSpPr/>
          <p:nvPr/>
        </p:nvSpPr>
        <p:spPr>
          <a:xfrm>
            <a:off x="1627650" y="1060064"/>
            <a:ext cx="3958135" cy="442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Teaching Repository </a:t>
            </a:r>
            <a:endParaRPr lang="en-GB" sz="2275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4D12A05-780E-42BA-A006-1EC3AF40D47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4617250" y="315558"/>
            <a:ext cx="4299813" cy="1235357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7E8A3A0-39B6-4322-B8A0-AF3B10B455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227" y="173061"/>
            <a:ext cx="1535430" cy="397893"/>
          </a:xfrm>
          <a:prstGeom prst="rect">
            <a:avLst/>
          </a:prstGeom>
        </p:spPr>
      </p:pic>
      <p:sp>
        <p:nvSpPr>
          <p:cNvPr id="17" name="Title 9">
            <a:extLst>
              <a:ext uri="{FF2B5EF4-FFF2-40B4-BE49-F238E27FC236}">
                <a16:creationId xmlns:a16="http://schemas.microsoft.com/office/drawing/2014/main" id="{11388C04-A664-43DB-981B-A29ED0799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7805126" y="528550"/>
            <a:ext cx="198304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200" b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lang="en-GB" sz="1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2706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C09D2E3-2DE2-4C8C-AF30-602E18763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906001" cy="1320226"/>
            <a:chOff x="160421" y="141195"/>
            <a:chExt cx="12060582" cy="160737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11544A8-F77D-4E8E-895B-53C0AC7AD5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31"/>
            <a:stretch/>
          </p:blipFill>
          <p:spPr>
            <a:xfrm>
              <a:off x="160421" y="141195"/>
              <a:ext cx="9782308" cy="16073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F61261-2CF8-46F4-B8D3-E49E2C8429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4898" r="1032"/>
            <a:stretch/>
          </p:blipFill>
          <p:spPr>
            <a:xfrm flipH="1">
              <a:off x="9841832" y="141195"/>
              <a:ext cx="2379171" cy="160737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8922134-FB2B-4676-A96C-1473EACAD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057" y="249840"/>
            <a:ext cx="1535430" cy="397893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57A22BED-4515-48C6-A6D7-4AD8B8B8A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97473" y="567547"/>
            <a:ext cx="194989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22C1F1-A381-4E88-921A-380DACE04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6984" y="1880066"/>
            <a:ext cx="4013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</a:rPr>
              <a:t>Repository Curators and Critical Friends:</a:t>
            </a:r>
            <a:endParaRPr lang="en-GB" sz="9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60C9EC-D702-43B9-99F6-A59071AC4108}"/>
              </a:ext>
            </a:extLst>
          </p:cNvPr>
          <p:cNvSpPr/>
          <p:nvPr/>
        </p:nvSpPr>
        <p:spPr>
          <a:xfrm>
            <a:off x="706984" y="2380290"/>
            <a:ext cx="7421243" cy="4113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London School of Economics, UK				Alex Spiers,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Manchester Metropolitan University, UK			Dr </a:t>
            </a:r>
            <a:r>
              <a:rPr lang="en-GB" sz="1000" spc="-10" dirty="0" err="1">
                <a:ea typeface="Chalet-LondonNineteenSixty"/>
                <a:cs typeface="Times New Roman" panose="02020603050405020304" pitchFamily="18" charset="0"/>
              </a:rPr>
              <a:t>Haleh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 </a:t>
            </a:r>
            <a:r>
              <a:rPr lang="en-GB" sz="1000" spc="-10" dirty="0" err="1">
                <a:ea typeface="Chalet-LondonNineteenSixty"/>
                <a:cs typeface="Times New Roman" panose="02020603050405020304" pitchFamily="18" charset="0"/>
              </a:rPr>
              <a:t>Moravej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Arial" panose="020B0604020202020204" pitchFamily="34" charset="0"/>
              </a:rPr>
              <a:t>Middlesex University, UK					Dr Emily McIntosh, </a:t>
            </a:r>
          </a:p>
          <a:p>
            <a:pPr>
              <a:spcAft>
                <a:spcPts val="800"/>
              </a:spcAft>
            </a:pPr>
            <a:r>
              <a:rPr lang="en-GB" sz="1000" dirty="0">
                <a:effectLst/>
                <a:ea typeface="Calibri" panose="020F0502020204030204" pitchFamily="34" charset="0"/>
              </a:rPr>
              <a:t>Middlesbrough College 					Jo McShane, Director of Initial Teacher Training,</a:t>
            </a:r>
            <a:endParaRPr lang="en-GB" sz="1000" spc="-10" dirty="0">
              <a:ea typeface="Chalet-LondonNineteenSixty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Arial" panose="020B0604020202020204" pitchFamily="34" charset="0"/>
              </a:rPr>
              <a:t>Nipissing University, North Bay, Canada			Professor Patrick Maher,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Arial" panose="020B0604020202020204" pitchFamily="34" charset="0"/>
              </a:rPr>
              <a:t>Nottingham Trent University, UK				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Laura Stinson, </a:t>
            </a:r>
            <a:r>
              <a:rPr lang="en-GB" sz="1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Dr Iain Wilson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 and Dr Samantha Read,</a:t>
            </a:r>
          </a:p>
          <a:p>
            <a:pPr>
              <a:spcAft>
                <a:spcPts val="800"/>
              </a:spcAft>
            </a:pPr>
            <a:r>
              <a:rPr lang="en-GB" sz="1000" spc="-10" dirty="0" err="1">
                <a:ea typeface="Chalet-LondonNineteenSixty"/>
                <a:cs typeface="Times New Roman" panose="02020603050405020304" pitchFamily="18" charset="0"/>
              </a:rPr>
              <a:t>Prifysgol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 De Cymru, University of South Wales		Dr Mark Davies,</a:t>
            </a:r>
          </a:p>
          <a:p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Queen Mary University of London  				Dr Gwen Brekelmans,</a:t>
            </a:r>
          </a:p>
          <a:p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RMIT University, Melbourne, Australia			Professor Angela Carbone,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Sheffield Hallam University, UK                                    		Sue Beckingham,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SOAS, University of London, UK				Professor David Webster,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Staffordshire University, UK				Dr Kate Cuthbert and Professor Chris Headleand,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Open University, UK					Olivia Kelly,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Bath, UK 					Dr Lisa Buddrus,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Bedfordshire, UK				</a:t>
            </a:r>
            <a:r>
              <a:rPr lang="en-GB" sz="1000" spc="-10" dirty="0" err="1">
                <a:ea typeface="Chalet-LondonNineteenSixty"/>
                <a:cs typeface="Times New Roman" panose="02020603050405020304" pitchFamily="18" charset="0"/>
              </a:rPr>
              <a:t>Averil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 Robertson,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Birmingham, UK				Danielle M Hinton,</a:t>
            </a:r>
          </a:p>
        </p:txBody>
      </p:sp>
      <p:pic>
        <p:nvPicPr>
          <p:cNvPr id="12" name="Picture 11" descr="A picture containing black, man&#10;&#10;Description automatically generated">
            <a:extLst>
              <a:ext uri="{FF2B5EF4-FFF2-40B4-BE49-F238E27FC236}">
                <a16:creationId xmlns:a16="http://schemas.microsoft.com/office/drawing/2014/main" id="{5BA72472-9EFE-4D08-83B6-679FE98B5E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933" b="34782"/>
          <a:stretch/>
        </p:blipFill>
        <p:spPr>
          <a:xfrm>
            <a:off x="0" y="0"/>
            <a:ext cx="9941280" cy="155091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563DD1B-3796-4D54-8A53-BE5DF31D67F9}"/>
              </a:ext>
            </a:extLst>
          </p:cNvPr>
          <p:cNvSpPr txBox="1"/>
          <p:nvPr/>
        </p:nvSpPr>
        <p:spPr>
          <a:xfrm>
            <a:off x="767597" y="40406"/>
            <a:ext cx="706184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97E580F-ABBD-4366-9236-CBD0CF63D64C}"/>
              </a:ext>
            </a:extLst>
          </p:cNvPr>
          <p:cNvSpPr/>
          <p:nvPr/>
        </p:nvSpPr>
        <p:spPr>
          <a:xfrm>
            <a:off x="1627650" y="1060064"/>
            <a:ext cx="3958135" cy="442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Teaching Repository </a:t>
            </a:r>
            <a:endParaRPr lang="en-GB" sz="2275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9EB2D3B-54B6-421A-BB81-88D773C634C9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4617250" y="315558"/>
            <a:ext cx="4299813" cy="1235357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7CC7473-281C-4467-8C9B-1DB4CC6DF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227" y="173061"/>
            <a:ext cx="1535430" cy="397893"/>
          </a:xfrm>
          <a:prstGeom prst="rect">
            <a:avLst/>
          </a:prstGeom>
        </p:spPr>
      </p:pic>
      <p:sp>
        <p:nvSpPr>
          <p:cNvPr id="17" name="Title 9">
            <a:extLst>
              <a:ext uri="{FF2B5EF4-FFF2-40B4-BE49-F238E27FC236}">
                <a16:creationId xmlns:a16="http://schemas.microsoft.com/office/drawing/2014/main" id="{2ED394CF-D34F-4321-B411-D9CD8B7E5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7805126" y="528550"/>
            <a:ext cx="198304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200" b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lang="en-GB" sz="1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5044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C09D2E3-2DE2-4C8C-AF30-602E18763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906001" cy="1320226"/>
            <a:chOff x="160421" y="141195"/>
            <a:chExt cx="12060582" cy="160737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11544A8-F77D-4E8E-895B-53C0AC7AD5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31"/>
            <a:stretch/>
          </p:blipFill>
          <p:spPr>
            <a:xfrm>
              <a:off x="160421" y="141195"/>
              <a:ext cx="9782308" cy="16073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F61261-2CF8-46F4-B8D3-E49E2C8429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4898" r="1032"/>
            <a:stretch/>
          </p:blipFill>
          <p:spPr>
            <a:xfrm flipH="1">
              <a:off x="9841832" y="141195"/>
              <a:ext cx="2379171" cy="160737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8922134-FB2B-4676-A96C-1473EACAD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057" y="249840"/>
            <a:ext cx="1535430" cy="397893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57A22BED-4515-48C6-A6D7-4AD8B8B8A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97473" y="567547"/>
            <a:ext cx="194989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22C1F1-A381-4E88-921A-380DACE04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5582" y="1880066"/>
            <a:ext cx="4013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</a:rPr>
              <a:t>Repository Curators and Critical Friends:</a:t>
            </a:r>
            <a:endParaRPr lang="en-GB" sz="9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998EA3-3AD6-4380-B4F8-312E121C5A67}"/>
              </a:ext>
            </a:extLst>
          </p:cNvPr>
          <p:cNvSpPr/>
          <p:nvPr/>
        </p:nvSpPr>
        <p:spPr>
          <a:xfrm>
            <a:off x="741525" y="2380290"/>
            <a:ext cx="9038123" cy="4298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Bolton, UK                                         			Dr Daniela Bacova and Lisa </a:t>
            </a:r>
            <a:r>
              <a:rPr lang="en-GB" sz="1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Adjei,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Bradford, UK					Dr Alison Hartley and Professor Debbie Roberts, </a:t>
            </a:r>
          </a:p>
          <a:p>
            <a:pPr>
              <a:spcAft>
                <a:spcPts val="800"/>
              </a:spcAft>
            </a:pPr>
            <a:r>
              <a:rPr lang="en-GB" sz="1000" dirty="0"/>
              <a:t>The University of Calgary, Alberta, Canada				Sandra Abegglen, </a:t>
            </a:r>
          </a:p>
          <a:p>
            <a:r>
              <a:rPr lang="en-GB" sz="1000" dirty="0"/>
              <a:t>The University of Connecticut,  USA					Dr Lauren Schlesselman,</a:t>
            </a:r>
          </a:p>
          <a:p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Central Lancashire, UK                    			Michael Haslam, Dr Emma Gillaspy</a:t>
            </a:r>
            <a:r>
              <a:rPr lang="en-GB" sz="1000" dirty="0"/>
              <a:t> and 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Dr Anna Hunter,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Chester						Dr Ruth Healey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East Anglia, UK					</a:t>
            </a:r>
            <a:r>
              <a:rPr lang="en-GB" sz="1000" dirty="0"/>
              <a:t>Dr Jonathan Wilson,</a:t>
            </a: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Exeter, UK					Dr Dawn Lees,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Glasgow, Scotland					Dr Nathalie Tasler, Dr Gabriella Rodolico, Yvonne Skipper, Dr Sarah Honeychurch, 									 		Dr Lesley Hamilton, and Dr </a:t>
            </a:r>
            <a:r>
              <a:rPr lang="it-IT" sz="1000" spc="-10" dirty="0">
                <a:ea typeface="Chalet-LondonNineteenSixty"/>
                <a:cs typeface="Times New Roman" panose="02020603050405020304" pitchFamily="18" charset="0"/>
              </a:rPr>
              <a:t>Teresa Piacentini,</a:t>
            </a:r>
            <a:r>
              <a:rPr lang="en-GB" sz="1000" spc="-10" dirty="0">
                <a:solidFill>
                  <a:srgbClr val="000000"/>
                </a:solidFill>
                <a:ea typeface="Chalet-LondonNineteenSixty"/>
                <a:cs typeface="Times New Roman" panose="02020603050405020304" pitchFamily="18" charset="0"/>
              </a:rPr>
              <a:t>		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Hertfordshire, UK					Nina Walker and Dr Earle Abrahamson, 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the Highlands and Islands, Scotland			Professor Keith Smyth,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Leeds, UK					Dr Chrissi Nerantzi and Antonio M. </a:t>
            </a:r>
            <a:r>
              <a:rPr lang="en-GB" sz="1000" spc="-10" dirty="0" err="1">
                <a:ea typeface="Chalet-LondonNineteenSixty"/>
                <a:cs typeface="Times New Roman" panose="02020603050405020304" pitchFamily="18" charset="0"/>
              </a:rPr>
              <a:t>Arboleda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Leicester, UK	 				Dr Chris Willmott,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Lincoln, UK					Dr Hanya Pielichaty, </a:t>
            </a:r>
            <a:r>
              <a:rPr lang="en-GB" sz="1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Chavan Kissoon and </a:t>
            </a:r>
            <a:r>
              <a:rPr lang="en-GB" sz="1000" dirty="0">
                <a:solidFill>
                  <a:srgbClr val="333333"/>
                </a:solidFill>
                <a:effectLst/>
                <a:ea typeface="Calibri" panose="020F0502020204030204" pitchFamily="34" charset="0"/>
              </a:rPr>
              <a:t>Dr Ellie Davison</a:t>
            </a:r>
            <a:r>
              <a:rPr lang="en-GB" sz="1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Liverpool, UK                               		 	</a:t>
            </a:r>
            <a:r>
              <a:rPr lang="en-GB" sz="1000" dirty="0">
                <a:effectLst/>
                <a:ea typeface="Calibri" panose="020F0502020204030204" pitchFamily="34" charset="0"/>
              </a:rPr>
              <a:t>Dr </a:t>
            </a:r>
            <a:r>
              <a:rPr lang="en-GB" sz="1000" dirty="0" err="1">
                <a:effectLst/>
                <a:ea typeface="Calibri" panose="020F0502020204030204" pitchFamily="34" charset="0"/>
              </a:rPr>
              <a:t>Tünde</a:t>
            </a:r>
            <a:r>
              <a:rPr lang="en-GB" sz="1000" dirty="0">
                <a:effectLst/>
                <a:ea typeface="Calibri" panose="020F0502020204030204" pitchFamily="34" charset="0"/>
              </a:rPr>
              <a:t> Varga-Atkins 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and Sue Canning,</a:t>
            </a:r>
          </a:p>
          <a:p>
            <a:pPr>
              <a:spcAft>
                <a:spcPts val="800"/>
              </a:spcAft>
            </a:pPr>
            <a:endParaRPr lang="en-GB" sz="1000" dirty="0"/>
          </a:p>
        </p:txBody>
      </p:sp>
      <p:pic>
        <p:nvPicPr>
          <p:cNvPr id="11" name="Picture 10" descr="A picture containing black, man&#10;&#10;Description automatically generated">
            <a:extLst>
              <a:ext uri="{FF2B5EF4-FFF2-40B4-BE49-F238E27FC236}">
                <a16:creationId xmlns:a16="http://schemas.microsoft.com/office/drawing/2014/main" id="{D06DD949-12C7-4330-BEA3-F6D8B331CA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933" b="34782"/>
          <a:stretch/>
        </p:blipFill>
        <p:spPr>
          <a:xfrm>
            <a:off x="0" y="0"/>
            <a:ext cx="9941280" cy="15509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97AE1F2-BAF5-4B60-8288-05E78C389365}"/>
              </a:ext>
            </a:extLst>
          </p:cNvPr>
          <p:cNvSpPr txBox="1"/>
          <p:nvPr/>
        </p:nvSpPr>
        <p:spPr>
          <a:xfrm>
            <a:off x="767597" y="40406"/>
            <a:ext cx="706184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C25916-6AF1-44DF-9564-C1C0FDAEC32F}"/>
              </a:ext>
            </a:extLst>
          </p:cNvPr>
          <p:cNvSpPr/>
          <p:nvPr/>
        </p:nvSpPr>
        <p:spPr>
          <a:xfrm>
            <a:off x="1627650" y="1060064"/>
            <a:ext cx="3958135" cy="442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Teaching Repository </a:t>
            </a:r>
            <a:endParaRPr lang="en-GB" sz="2275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E428121-D69F-413D-8519-7D4CBE675A4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4617250" y="315558"/>
            <a:ext cx="4299813" cy="1235357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D8D95E-FA52-4CD8-A308-D33F20E9C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227" y="173061"/>
            <a:ext cx="1535430" cy="397893"/>
          </a:xfrm>
          <a:prstGeom prst="rect">
            <a:avLst/>
          </a:prstGeom>
        </p:spPr>
      </p:pic>
      <p:sp>
        <p:nvSpPr>
          <p:cNvPr id="16" name="Title 9">
            <a:extLst>
              <a:ext uri="{FF2B5EF4-FFF2-40B4-BE49-F238E27FC236}">
                <a16:creationId xmlns:a16="http://schemas.microsoft.com/office/drawing/2014/main" id="{FD7B7FDC-5303-4453-8CB8-1134B5E87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7805126" y="528550"/>
            <a:ext cx="198304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200" b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lang="en-GB" sz="1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1755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C09D2E3-2DE2-4C8C-AF30-602E18763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906001" cy="1320226"/>
            <a:chOff x="160421" y="141195"/>
            <a:chExt cx="12060582" cy="160737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11544A8-F77D-4E8E-895B-53C0AC7AD5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31"/>
            <a:stretch/>
          </p:blipFill>
          <p:spPr>
            <a:xfrm>
              <a:off x="160421" y="141195"/>
              <a:ext cx="9782308" cy="16073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F61261-2CF8-46F4-B8D3-E49E2C8429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4898" r="1032"/>
            <a:stretch/>
          </p:blipFill>
          <p:spPr>
            <a:xfrm flipH="1">
              <a:off x="9841832" y="141195"/>
              <a:ext cx="2379171" cy="160737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8922134-FB2B-4676-A96C-1473EACAD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057" y="249840"/>
            <a:ext cx="1535430" cy="397893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57A22BED-4515-48C6-A6D7-4AD8B8B8A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97473" y="567547"/>
            <a:ext cx="194989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22C1F1-A381-4E88-921A-380DACE04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3587" y="1829245"/>
            <a:ext cx="4013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</a:rPr>
              <a:t>Repository Curators and Critical Friends:</a:t>
            </a:r>
            <a:endParaRPr lang="en-GB" sz="9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998EA3-3AD6-4380-B4F8-312E121C5A67}"/>
              </a:ext>
            </a:extLst>
          </p:cNvPr>
          <p:cNvSpPr/>
          <p:nvPr/>
        </p:nvSpPr>
        <p:spPr>
          <a:xfrm>
            <a:off x="744779" y="2246999"/>
            <a:ext cx="9161221" cy="4349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The University of Manchester, UK				Professor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 Simon Thomson,</a:t>
            </a:r>
            <a:endParaRPr lang="en-GB" sz="1000" dirty="0"/>
          </a:p>
          <a:p>
            <a:endParaRPr lang="en-GB" sz="1000" dirty="0"/>
          </a:p>
          <a:p>
            <a:r>
              <a:rPr lang="en-US" sz="1000" b="0" i="0" dirty="0">
                <a:effectLst/>
              </a:rPr>
              <a:t>The University of Massachusetts Amherst, USA 		Dr </a:t>
            </a:r>
            <a:r>
              <a:rPr lang="en-US" sz="1000" b="0" i="0" dirty="0" err="1">
                <a:effectLst/>
              </a:rPr>
              <a:t>Torry</a:t>
            </a:r>
            <a:r>
              <a:rPr lang="en-US" sz="1000" b="0" i="0">
                <a:effectLst/>
              </a:rPr>
              <a:t> Trust,</a:t>
            </a:r>
            <a:endParaRPr lang="en-US" sz="1000" b="0" i="0" dirty="0">
              <a:effectLst/>
            </a:endParaRPr>
          </a:p>
          <a:p>
            <a:endParaRPr lang="en-US" sz="1000" dirty="0">
              <a:solidFill>
                <a:srgbClr val="4D5156"/>
              </a:solidFill>
              <a:latin typeface="arial" panose="020B0604020202020204" pitchFamily="34" charset="0"/>
            </a:endParaRPr>
          </a:p>
          <a:p>
            <a:r>
              <a:rPr lang="en-GB" sz="1000" dirty="0"/>
              <a:t>The University of Northampton, UK				Dr Hala Mansour,</a:t>
            </a:r>
          </a:p>
          <a:p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Nottingham, UK				Dr Christina Siettou and Dr Lisa Coneyworth,</a:t>
            </a:r>
          </a:p>
          <a:p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Salford, UK				Neil Withnell,</a:t>
            </a:r>
          </a:p>
          <a:p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Sheffield, UK                                 		Xin Zhao (Skye), Dr Paul Reilly,                                            	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Strathclyde, Scotland			Suzanne Faulkner,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Sunderland, UK  				Dr Elizabeth Hidson and Dr Duncan Cross,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Toronto, Toronto, Canada			Professor Carol Rolheiser,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Westminster, UK				Kiu Sum,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Swansea, UK				Chris Jobling,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Surrey, UK				Dr Christopher Wiley,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Sussex, UK				Dr David Walker,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West England, Bristol, UK  			Paul Redford,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Warwick, UK				Chloe Agg, </a:t>
            </a:r>
          </a:p>
          <a:p>
            <a:pPr>
              <a:spcAft>
                <a:spcPts val="800"/>
              </a:spcAft>
            </a:pP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</p:txBody>
      </p:sp>
      <p:pic>
        <p:nvPicPr>
          <p:cNvPr id="11" name="Picture 10" descr="A picture containing black, man&#10;&#10;Description automatically generated">
            <a:extLst>
              <a:ext uri="{FF2B5EF4-FFF2-40B4-BE49-F238E27FC236}">
                <a16:creationId xmlns:a16="http://schemas.microsoft.com/office/drawing/2014/main" id="{C1220C60-7EFC-4AAE-87FE-B4B9641554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933" b="34782"/>
          <a:stretch/>
        </p:blipFill>
        <p:spPr>
          <a:xfrm>
            <a:off x="0" y="0"/>
            <a:ext cx="9941280" cy="15509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2BB1B09-1F78-4A43-B2F9-8995E3EFF916}"/>
              </a:ext>
            </a:extLst>
          </p:cNvPr>
          <p:cNvSpPr txBox="1"/>
          <p:nvPr/>
        </p:nvSpPr>
        <p:spPr>
          <a:xfrm>
            <a:off x="767597" y="40406"/>
            <a:ext cx="706184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365C92-1A2C-4210-9915-BBDA134C54DF}"/>
              </a:ext>
            </a:extLst>
          </p:cNvPr>
          <p:cNvSpPr/>
          <p:nvPr/>
        </p:nvSpPr>
        <p:spPr>
          <a:xfrm>
            <a:off x="1627650" y="1060064"/>
            <a:ext cx="3958135" cy="442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Teaching Repository </a:t>
            </a:r>
            <a:endParaRPr lang="en-GB" sz="2275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0AA27BB-5CF2-4737-8E40-3CBE9264060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4617250" y="315558"/>
            <a:ext cx="4299813" cy="1235357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8745C8C-3149-46D2-8476-1F763123C9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227" y="173061"/>
            <a:ext cx="1535430" cy="397893"/>
          </a:xfrm>
          <a:prstGeom prst="rect">
            <a:avLst/>
          </a:prstGeom>
        </p:spPr>
      </p:pic>
      <p:sp>
        <p:nvSpPr>
          <p:cNvPr id="16" name="Title 9">
            <a:extLst>
              <a:ext uri="{FF2B5EF4-FFF2-40B4-BE49-F238E27FC236}">
                <a16:creationId xmlns:a16="http://schemas.microsoft.com/office/drawing/2014/main" id="{558EB766-8437-42DB-A757-4E5EDB6EB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7805126" y="528550"/>
            <a:ext cx="198304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200" b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lang="en-GB" sz="1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398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C09D2E3-2DE2-4C8C-AF30-602E18763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906001" cy="1320226"/>
            <a:chOff x="160421" y="141195"/>
            <a:chExt cx="12060582" cy="160737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11544A8-F77D-4E8E-895B-53C0AC7AD5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31"/>
            <a:stretch/>
          </p:blipFill>
          <p:spPr>
            <a:xfrm>
              <a:off x="160421" y="141195"/>
              <a:ext cx="9782308" cy="16073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F61261-2CF8-46F4-B8D3-E49E2C8429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4898" r="1032"/>
            <a:stretch/>
          </p:blipFill>
          <p:spPr>
            <a:xfrm flipH="1">
              <a:off x="9841832" y="141195"/>
              <a:ext cx="2379171" cy="160737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8922134-FB2B-4676-A96C-1473EACAD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057" y="249840"/>
            <a:ext cx="1535430" cy="397893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57A22BED-4515-48C6-A6D7-4AD8B8B8A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97473" y="567547"/>
            <a:ext cx="194989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22C1F1-A381-4E88-921A-380DACE04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4679" y="1926089"/>
            <a:ext cx="4013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</a:rPr>
              <a:t>Repository Curators and Critical Friends:</a:t>
            </a:r>
            <a:endParaRPr lang="en-GB" sz="9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998EA3-3AD6-4380-B4F8-312E121C5A67}"/>
              </a:ext>
            </a:extLst>
          </p:cNvPr>
          <p:cNvSpPr/>
          <p:nvPr/>
        </p:nvSpPr>
        <p:spPr>
          <a:xfrm>
            <a:off x="654679" y="2412140"/>
            <a:ext cx="8814548" cy="450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University of West London, UK				</a:t>
            </a:r>
            <a:r>
              <a:rPr lang="en-GB" sz="1000" dirty="0" err="1"/>
              <a:t>Santanu</a:t>
            </a:r>
            <a:r>
              <a:rPr lang="en-GB" sz="1000" dirty="0"/>
              <a:t> Vasant,</a:t>
            </a: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Arial" panose="020B0604020202020204" pitchFamily="34" charset="0"/>
              </a:rPr>
              <a:t>Queens University, Belfast, Northern Ireland			Dr Paul </a:t>
            </a:r>
            <a:r>
              <a:rPr lang="en-GB" sz="1000" spc="-10" dirty="0" err="1">
                <a:ea typeface="Chalet-LondonNineteenSixty"/>
                <a:cs typeface="Arial" panose="020B0604020202020204" pitchFamily="34" charset="0"/>
              </a:rPr>
              <a:t>McCague</a:t>
            </a:r>
            <a:r>
              <a:rPr lang="en-GB" sz="1000" spc="-10" dirty="0">
                <a:ea typeface="Chalet-LondonNineteenSixty"/>
                <a:cs typeface="Arial" panose="020B0604020202020204" pitchFamily="34" charset="0"/>
              </a:rPr>
              <a:t>,</a:t>
            </a:r>
          </a:p>
          <a:p>
            <a:pPr>
              <a:spcAft>
                <a:spcPts val="1200"/>
              </a:spcAft>
            </a:pPr>
            <a:r>
              <a:rPr lang="en-US" sz="1000" dirty="0">
                <a:effectLst/>
                <a:ea typeface="Calibri" panose="020F0502020204030204" pitchFamily="34" charset="0"/>
              </a:rPr>
              <a:t>University College London, UK				Professor Susan Smith,</a:t>
            </a:r>
          </a:p>
          <a:p>
            <a:pPr>
              <a:spcAft>
                <a:spcPts val="1200"/>
              </a:spcAft>
            </a:pPr>
            <a:r>
              <a:rPr lang="en-US" sz="1000" dirty="0">
                <a:effectLst/>
                <a:ea typeface="Calibri" panose="020F0502020204030204" pitchFamily="34" charset="0"/>
              </a:rPr>
              <a:t>University of Guyana					Mr Lenandlar Singh,</a:t>
            </a:r>
          </a:p>
          <a:p>
            <a:pPr>
              <a:spcAft>
                <a:spcPts val="1200"/>
              </a:spcAft>
            </a:pPr>
            <a:r>
              <a:rPr lang="en-US" sz="1000" dirty="0">
                <a:effectLst/>
                <a:ea typeface="Calibri" panose="020F0502020204030204" pitchFamily="34" charset="0"/>
              </a:rPr>
              <a:t>University of Illinois at Urbana-Champaign, United States	</a:t>
            </a:r>
            <a:r>
              <a:rPr lang="en-US" sz="1000" dirty="0"/>
              <a:t>Sol Roberts-Lieb, </a:t>
            </a:r>
            <a:r>
              <a:rPr lang="en-US" sz="1000" dirty="0">
                <a:effectLst/>
                <a:ea typeface="Calibri" panose="020F0502020204030204" pitchFamily="34" charset="0"/>
              </a:rPr>
              <a:t>Teaching Assistant Professor,</a:t>
            </a:r>
            <a:endParaRPr lang="en-GB" sz="1000" dirty="0">
              <a:effectLst/>
              <a:ea typeface="Calibri" panose="020F050202020403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00" b="0" i="0" dirty="0">
                <a:effectLst/>
                <a:cs typeface="Arial" panose="020B0604020202020204" pitchFamily="34" charset="0"/>
              </a:rPr>
              <a:t>Ulster University,  Northern Ireland				Clare Thomson, </a:t>
            </a:r>
          </a:p>
          <a:p>
            <a:pPr>
              <a:spcAft>
                <a:spcPts val="800"/>
              </a:spcAft>
            </a:pPr>
            <a:r>
              <a:rPr lang="en-GB" sz="1000" b="0" i="0" dirty="0">
                <a:effectLst/>
                <a:cs typeface="Arial" panose="020B0604020202020204" pitchFamily="34" charset="0"/>
              </a:rPr>
              <a:t>Universität Rostock, Germany				Elisabeth Reich,</a:t>
            </a:r>
            <a:endParaRPr lang="en-GB" sz="1000" spc="-10" dirty="0">
              <a:ea typeface="Chalet-LondonNineteenSixty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Abbot’s Lea School, UK							</a:t>
            </a:r>
            <a:r>
              <a:rPr lang="en-GB" sz="1000" dirty="0"/>
              <a:t> 	Sara Muršić,</a:t>
            </a: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Association for Learning Technology 						Emma McAllister,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BERA Teacher Education and Development SIG, UK</a:t>
            </a:r>
          </a:p>
          <a:p>
            <a:pPr>
              <a:spcAft>
                <a:spcPts val="800"/>
              </a:spcAft>
            </a:pPr>
            <a:r>
              <a:rPr lang="en-GB" sz="1000" dirty="0"/>
              <a:t>Ciel Associates									Professor Paul Kleiman and Jo Richler, </a:t>
            </a:r>
          </a:p>
          <a:p>
            <a:pPr>
              <a:spcAft>
                <a:spcPts val="800"/>
              </a:spcAft>
            </a:pPr>
            <a:r>
              <a:rPr lang="en-GB" sz="1000" dirty="0"/>
              <a:t>Doc Media Centre, Independent Museum Archive Library, UK 				John Coster, </a:t>
            </a:r>
          </a:p>
          <a:p>
            <a:pPr>
              <a:spcAft>
                <a:spcPts val="800"/>
              </a:spcAft>
            </a:pPr>
            <a:r>
              <a:rPr lang="en-GB" sz="1000" dirty="0"/>
              <a:t>Education Burrito, UK								@EdBurritoPod/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Kiu Sum,</a:t>
            </a:r>
            <a:endParaRPr lang="en-GB" sz="1000" dirty="0"/>
          </a:p>
          <a:p>
            <a:pPr>
              <a:spcAft>
                <a:spcPts val="800"/>
              </a:spcAft>
            </a:pPr>
            <a:r>
              <a:rPr lang="en-GB" sz="1000" dirty="0" err="1"/>
              <a:t>Edvanza</a:t>
            </a:r>
            <a:r>
              <a:rPr lang="en-GB" sz="1000" dirty="0"/>
              <a:t>										Dr Claire Moscrop, </a:t>
            </a:r>
          </a:p>
          <a:p>
            <a:pPr>
              <a:spcAft>
                <a:spcPts val="800"/>
              </a:spcAft>
            </a:pPr>
            <a:r>
              <a:rPr lang="en-GB" sz="1000" dirty="0"/>
              <a:t>New Model Institute for Technology and Engineering (NMITE), UK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                              	Dr Beverley Gibbs,</a:t>
            </a:r>
          </a:p>
          <a:p>
            <a:pPr algn="l" rtl="0"/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</p:txBody>
      </p:sp>
      <p:pic>
        <p:nvPicPr>
          <p:cNvPr id="11" name="Picture 10" descr="A picture containing black, man&#10;&#10;Description automatically generated">
            <a:extLst>
              <a:ext uri="{FF2B5EF4-FFF2-40B4-BE49-F238E27FC236}">
                <a16:creationId xmlns:a16="http://schemas.microsoft.com/office/drawing/2014/main" id="{18B2101B-4548-436D-AE5A-F985B22AAD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933" b="34782"/>
          <a:stretch/>
        </p:blipFill>
        <p:spPr>
          <a:xfrm>
            <a:off x="0" y="0"/>
            <a:ext cx="9941280" cy="15509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337B171-5B79-4157-846D-90AD77F442C3}"/>
              </a:ext>
            </a:extLst>
          </p:cNvPr>
          <p:cNvSpPr txBox="1"/>
          <p:nvPr/>
        </p:nvSpPr>
        <p:spPr>
          <a:xfrm>
            <a:off x="767597" y="40406"/>
            <a:ext cx="706184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03AD29-8D35-49E2-BE8A-40D2CAA441D7}"/>
              </a:ext>
            </a:extLst>
          </p:cNvPr>
          <p:cNvSpPr/>
          <p:nvPr/>
        </p:nvSpPr>
        <p:spPr>
          <a:xfrm>
            <a:off x="1627650" y="1060064"/>
            <a:ext cx="3958135" cy="442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Teaching Repository </a:t>
            </a:r>
            <a:endParaRPr lang="en-GB" sz="2275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99ADB59-133D-40BE-BB3A-553B0C8A515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4617250" y="315558"/>
            <a:ext cx="4299813" cy="1235357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8D3951-90B6-4DE6-AB91-E41EDA6C7D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227" y="173061"/>
            <a:ext cx="1535430" cy="397893"/>
          </a:xfrm>
          <a:prstGeom prst="rect">
            <a:avLst/>
          </a:prstGeom>
        </p:spPr>
      </p:pic>
      <p:sp>
        <p:nvSpPr>
          <p:cNvPr id="16" name="Title 9">
            <a:extLst>
              <a:ext uri="{FF2B5EF4-FFF2-40B4-BE49-F238E27FC236}">
                <a16:creationId xmlns:a16="http://schemas.microsoft.com/office/drawing/2014/main" id="{5DA54BF5-9AE0-4F30-852C-A21576EF6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7805126" y="528550"/>
            <a:ext cx="198304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200" b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lang="en-GB" sz="1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939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C09D2E3-2DE2-4C8C-AF30-602E18763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906001" cy="1320226"/>
            <a:chOff x="160421" y="141195"/>
            <a:chExt cx="12060582" cy="160737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11544A8-F77D-4E8E-895B-53C0AC7AD5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31"/>
            <a:stretch/>
          </p:blipFill>
          <p:spPr>
            <a:xfrm>
              <a:off x="160421" y="141195"/>
              <a:ext cx="9782308" cy="16073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F61261-2CF8-46F4-B8D3-E49E2C8429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4898" r="1032"/>
            <a:stretch/>
          </p:blipFill>
          <p:spPr>
            <a:xfrm flipH="1">
              <a:off x="9841832" y="141195"/>
              <a:ext cx="2379171" cy="160737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8922134-FB2B-4676-A96C-1473EACAD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057" y="249840"/>
            <a:ext cx="1535430" cy="397893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57A22BED-4515-48C6-A6D7-4AD8B8B8A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97473" y="567547"/>
            <a:ext cx="194989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22C1F1-A381-4E88-921A-380DACE04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3587" y="1921430"/>
            <a:ext cx="4013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chemeClr val="tx2">
                    <a:lumMod val="75000"/>
                  </a:schemeClr>
                </a:solidFill>
                <a:ea typeface="Calibri" panose="020F0502020204030204" pitchFamily="34" charset="0"/>
              </a:rPr>
              <a:t>Repository Curators and Critical Friends:</a:t>
            </a:r>
            <a:endParaRPr lang="en-GB" sz="9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998EA3-3AD6-4380-B4F8-312E121C5A67}"/>
              </a:ext>
            </a:extLst>
          </p:cNvPr>
          <p:cNvSpPr/>
          <p:nvPr/>
        </p:nvSpPr>
        <p:spPr>
          <a:xfrm>
            <a:off x="603587" y="2562557"/>
            <a:ext cx="8814548" cy="373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Social Media for Learning in Higher Education (SocMedHE)			@SocmedHE,</a:t>
            </a:r>
          </a:p>
          <a:p>
            <a:pPr algn="l" rtl="0"/>
            <a:r>
              <a:rPr lang="en-GB" sz="1000" dirty="0" err="1">
                <a:effectLst/>
                <a:ea typeface="Calibri" panose="020F0502020204030204" pitchFamily="34" charset="0"/>
              </a:rPr>
              <a:t>SustainMV</a:t>
            </a:r>
            <a:r>
              <a:rPr lang="en-GB" sz="1000" dirty="0">
                <a:effectLst/>
                <a:ea typeface="Calibri" panose="020F0502020204030204" pitchFamily="34" charset="0"/>
              </a:rPr>
              <a:t>								</a:t>
            </a:r>
            <a:r>
              <a:rPr lang="en-GB" sz="1000" u="sng" dirty="0">
                <a:effectLst/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https://sustainmv.de/</a:t>
            </a:r>
            <a:endParaRPr lang="en-GB" sz="1000" dirty="0">
              <a:effectLst/>
              <a:ea typeface="Calibri" panose="020F0502020204030204" pitchFamily="34" charset="0"/>
            </a:endParaRPr>
          </a:p>
          <a:p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Talis Education 								Matt East, </a:t>
            </a:r>
          </a:p>
          <a:p>
            <a:pPr algn="l" rtl="0"/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 algn="l" rtl="0"/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Talking Higher Education Podcast						</a:t>
            </a:r>
            <a:r>
              <a:rPr lang="en-GB" sz="1000" b="0" i="0" u="none" strike="noStrike" dirty="0">
                <a:effectLst/>
              </a:rPr>
              <a:t>@TalkingHEpod,</a:t>
            </a:r>
            <a:br>
              <a:rPr lang="en-GB" sz="1000" dirty="0"/>
            </a:b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Independent Consultant 						 	Professor Sally Brown,</a:t>
            </a:r>
          </a:p>
          <a:p>
            <a:pPr>
              <a:spcAft>
                <a:spcPts val="800"/>
              </a:spcAft>
            </a:pPr>
            <a:r>
              <a:rPr lang="en-GB" sz="1000" dirty="0"/>
              <a:t>Professors at Play, USA 							Dr David Thomas, The University of Denver, USA and Dr Lisa Forbes, University of              									Colorado Denver, USA,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Teaching And Learning Online Network (TALON), Canada			</a:t>
            </a:r>
            <a:r>
              <a:rPr lang="en-GB" sz="1000" dirty="0"/>
              <a:t>Fabian Neuhaus PhD, PI, Assistant Professor, Planning, SAPL, University of Calgary 									Sandra Abegglen, Advisor, Researcher SAPL (DSM project), University of Calgary </a:t>
            </a:r>
            <a:br>
              <a:rPr lang="en-GB" sz="1000" dirty="0"/>
            </a:br>
            <a:r>
              <a:rPr lang="en-GB" sz="1000" dirty="0"/>
              <a:t>									Martina MacFarlane, Graduate Research Assistant, Planning, SAPL, University of Calgary </a:t>
            </a:r>
            <a:br>
              <a:rPr lang="en-GB" sz="1000" dirty="0"/>
            </a:br>
            <a:r>
              <a:rPr lang="en-GB" sz="1000" dirty="0"/>
              <a:t>									Mac McGinn, Graduate Research Assistant, Architecture, SAPL, University of Calgary </a:t>
            </a:r>
            <a:br>
              <a:rPr lang="en-GB" sz="1000" dirty="0"/>
            </a:br>
            <a:r>
              <a:rPr lang="en-GB" sz="1000" dirty="0"/>
              <a:t>									</a:t>
            </a:r>
            <a:r>
              <a:rPr lang="en-GB" sz="1000" dirty="0" err="1"/>
              <a:t>Asawari</a:t>
            </a:r>
            <a:r>
              <a:rPr lang="en-GB" sz="1000" dirty="0"/>
              <a:t> </a:t>
            </a:r>
            <a:r>
              <a:rPr lang="en-GB" sz="1000" dirty="0" err="1"/>
              <a:t>Modak</a:t>
            </a:r>
            <a:r>
              <a:rPr lang="en-GB" sz="1000" dirty="0"/>
              <a:t>, Graduate Research Assistant, Planning, SAPL, University of Calgary </a:t>
            </a: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1000" b="0" i="0" dirty="0">
                <a:effectLst/>
              </a:rPr>
              <a:t>JISC, UK</a:t>
            </a: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									Deb Baff,</a:t>
            </a:r>
          </a:p>
          <a:p>
            <a:pPr>
              <a:spcAft>
                <a:spcPts val="800"/>
              </a:spcAft>
            </a:pPr>
            <a:r>
              <a:rPr lang="en-GB" sz="1000" spc="-10" dirty="0">
                <a:ea typeface="Chalet-LondonNineteenSixty"/>
                <a:cs typeface="Times New Roman" panose="02020603050405020304" pitchFamily="18" charset="0"/>
              </a:rPr>
              <a:t>The Staff and Educational Development Association (SEDA), UK			Professor Peter Hartley and Fran Beaton (</a:t>
            </a:r>
            <a:r>
              <a:rPr lang="en-GB" sz="1000" spc="-10" dirty="0">
                <a:ea typeface="Chalet-LondonNineteenSixty"/>
              </a:rPr>
              <a:t>formerly The University of Kent).</a:t>
            </a:r>
            <a:endParaRPr lang="en-GB" sz="1000" dirty="0"/>
          </a:p>
          <a:p>
            <a:pPr>
              <a:spcAft>
                <a:spcPts val="800"/>
              </a:spcAft>
            </a:pPr>
            <a:endParaRPr lang="en-GB" sz="1000" spc="-10" dirty="0">
              <a:ea typeface="Chalet-LondonNineteenSixty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endParaRPr lang="en-GB" sz="1000" dirty="0"/>
          </a:p>
        </p:txBody>
      </p:sp>
      <p:pic>
        <p:nvPicPr>
          <p:cNvPr id="11" name="Picture 10" descr="A picture containing black, man&#10;&#10;Description automatically generated">
            <a:extLst>
              <a:ext uri="{FF2B5EF4-FFF2-40B4-BE49-F238E27FC236}">
                <a16:creationId xmlns:a16="http://schemas.microsoft.com/office/drawing/2014/main" id="{18B2101B-4548-436D-AE5A-F985B22AAD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933" b="34782"/>
          <a:stretch/>
        </p:blipFill>
        <p:spPr>
          <a:xfrm>
            <a:off x="0" y="0"/>
            <a:ext cx="9941280" cy="15509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337B171-5B79-4157-846D-90AD77F442C3}"/>
              </a:ext>
            </a:extLst>
          </p:cNvPr>
          <p:cNvSpPr txBox="1"/>
          <p:nvPr/>
        </p:nvSpPr>
        <p:spPr>
          <a:xfrm>
            <a:off x="767597" y="40406"/>
            <a:ext cx="706184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03AD29-8D35-49E2-BE8A-40D2CAA441D7}"/>
              </a:ext>
            </a:extLst>
          </p:cNvPr>
          <p:cNvSpPr/>
          <p:nvPr/>
        </p:nvSpPr>
        <p:spPr>
          <a:xfrm>
            <a:off x="1627650" y="1060064"/>
            <a:ext cx="3958135" cy="442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7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Teaching Repository </a:t>
            </a:r>
            <a:endParaRPr lang="en-GB" sz="2275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99ADB59-133D-40BE-BB3A-553B0C8A515D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</a:blip>
          <a:stretch>
            <a:fillRect/>
          </a:stretch>
        </p:blipFill>
        <p:spPr>
          <a:xfrm>
            <a:off x="4617250" y="315558"/>
            <a:ext cx="4299813" cy="1235357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8D3951-90B6-4DE6-AB91-E41EDA6C7D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227" y="173061"/>
            <a:ext cx="1535430" cy="397893"/>
          </a:xfrm>
          <a:prstGeom prst="rect">
            <a:avLst/>
          </a:prstGeom>
        </p:spPr>
      </p:pic>
      <p:sp>
        <p:nvSpPr>
          <p:cNvPr id="16" name="Title 9">
            <a:extLst>
              <a:ext uri="{FF2B5EF4-FFF2-40B4-BE49-F238E27FC236}">
                <a16:creationId xmlns:a16="http://schemas.microsoft.com/office/drawing/2014/main" id="{5DA54BF5-9AE0-4F30-852C-A21576EF6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7805126" y="528550"/>
            <a:ext cx="1983043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200" b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+mn-cs"/>
              </a:rPr>
              <a:t>Good Practice Grant Funded</a:t>
            </a:r>
            <a:endParaRPr lang="en-GB" sz="1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107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34922</TotalTime>
  <Words>1654</Words>
  <Application>Microsoft Office PowerPoint</Application>
  <PresentationFormat>A4 Paper (210x297 mm)</PresentationFormat>
  <Paragraphs>139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</vt:lpstr>
      <vt:lpstr>Calibri</vt:lpstr>
      <vt:lpstr>Calibri Light</vt:lpstr>
      <vt:lpstr>Nexus Serif Pro</vt:lpstr>
      <vt:lpstr>Times New Roman</vt:lpstr>
      <vt:lpstr>Office Theme</vt:lpstr>
      <vt:lpstr>Our Curator and Critical Friend Affiliations </vt:lpstr>
      <vt:lpstr>Curator and Critical Friend Affiliations  </vt:lpstr>
      <vt:lpstr>Good Practice Grant Funded</vt:lpstr>
      <vt:lpstr>Good Practice Grant Funded</vt:lpstr>
      <vt:lpstr>Good Practice Grant Funded</vt:lpstr>
      <vt:lpstr>Good Practice Grant Funded</vt:lpstr>
      <vt:lpstr>Good Practice Grant Funded</vt:lpstr>
      <vt:lpstr>Good Practice Grant Funded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Dawne Irving-Bell</dc:creator>
  <cp:lastModifiedBy>Dawne Irving-Bell</cp:lastModifiedBy>
  <cp:revision>307</cp:revision>
  <cp:lastPrinted>2022-01-01T19:15:02Z</cp:lastPrinted>
  <dcterms:created xsi:type="dcterms:W3CDTF">2020-06-10T08:21:47Z</dcterms:created>
  <dcterms:modified xsi:type="dcterms:W3CDTF">2023-01-22T21:19:23Z</dcterms:modified>
</cp:coreProperties>
</file>