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0"/>
  </p:notesMasterIdLst>
  <p:sldIdLst>
    <p:sldId id="422" r:id="rId2"/>
    <p:sldId id="452" r:id="rId3"/>
    <p:sldId id="454" r:id="rId4"/>
    <p:sldId id="469" r:id="rId5"/>
    <p:sldId id="470" r:id="rId6"/>
    <p:sldId id="471" r:id="rId7"/>
    <p:sldId id="472" r:id="rId8"/>
    <p:sldId id="473" r:id="rId9"/>
    <p:sldId id="459" r:id="rId10"/>
    <p:sldId id="484" r:id="rId11"/>
    <p:sldId id="432" r:id="rId12"/>
    <p:sldId id="440" r:id="rId13"/>
    <p:sldId id="448" r:id="rId14"/>
    <p:sldId id="485" r:id="rId15"/>
    <p:sldId id="483" r:id="rId16"/>
    <p:sldId id="478" r:id="rId17"/>
    <p:sldId id="477" r:id="rId18"/>
    <p:sldId id="476" r:id="rId19"/>
    <p:sldId id="257" r:id="rId20"/>
    <p:sldId id="474" r:id="rId21"/>
    <p:sldId id="475" r:id="rId22"/>
    <p:sldId id="482" r:id="rId23"/>
    <p:sldId id="480" r:id="rId24"/>
    <p:sldId id="479" r:id="rId25"/>
    <p:sldId id="481" r:id="rId26"/>
    <p:sldId id="436" r:id="rId27"/>
    <p:sldId id="468" r:id="rId28"/>
    <p:sldId id="467" r:id="rId29"/>
  </p:sldIdLst>
  <p:sldSz cx="24384000" cy="13716000"/>
  <p:notesSz cx="6858000" cy="9144000"/>
  <p:custDataLst>
    <p:tags r:id="rId31"/>
  </p:custDataLst>
  <p:defaultText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20">
          <p15:clr>
            <a:srgbClr val="A4A3A4"/>
          </p15:clr>
        </p15:guide>
        <p15:guide id="2" pos="76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hillippa Dunning" initials="PD" lastIdx="2" clrIdx="0">
    <p:extLst>
      <p:ext uri="{19B8F6BF-5375-455C-9EA6-DF929625EA0E}">
        <p15:presenceInfo xmlns:p15="http://schemas.microsoft.com/office/powerpoint/2012/main" userId="S::Dunningp@edgehill.ac.uk::85c05d03-cb25-43a1-bb2b-faa9d1ed84cc" providerId="AD"/>
      </p:ext>
    </p:extLst>
  </p:cmAuthor>
  <p:cmAuthor id="2" name="Kordel Dickinson" initials="KD" lastIdx="1" clrIdx="1">
    <p:extLst>
      <p:ext uri="{19B8F6BF-5375-455C-9EA6-DF929625EA0E}">
        <p15:presenceInfo xmlns:p15="http://schemas.microsoft.com/office/powerpoint/2012/main" userId="S::Dickinsk@edgehill.ac.uk::9d35e536-4b79-474b-a5b4-67a9e237d89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84B5"/>
    <a:srgbClr val="FFFFFF"/>
    <a:srgbClr val="2EB0CA"/>
    <a:srgbClr val="C1CE03"/>
    <a:srgbClr val="464A4B"/>
    <a:srgbClr val="C09E40"/>
    <a:srgbClr val="490F59"/>
    <a:srgbClr val="352560"/>
    <a:srgbClr val="302255"/>
    <a:srgbClr val="2A1E4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201" autoAdjust="0"/>
  </p:normalViewPr>
  <p:slideViewPr>
    <p:cSldViewPr snapToGrid="0">
      <p:cViewPr varScale="1">
        <p:scale>
          <a:sx n="52" d="100"/>
          <a:sy n="52" d="100"/>
        </p:scale>
        <p:origin x="876" y="102"/>
      </p:cViewPr>
      <p:guideLst>
        <p:guide orient="horz" pos="4320"/>
        <p:guide pos="76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74051A69-C562-4FC5-92DC-994CDC1376A2}" type="datetimeFigureOut">
              <a:rPr lang="en-US" smtClean="0"/>
              <a:pPr/>
              <a:t>12/7/2022</a:t>
            </a:fld>
            <a:endParaRPr lang="en-US" dirty="0"/>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8C747B73-6B03-4EF3-AD40-683CE00DABF6}" type="slidenum">
              <a:rPr lang="en-US" smtClean="0"/>
              <a:pPr/>
              <a:t>‹#›</a:t>
            </a:fld>
            <a:endParaRPr lang="en-US" dirty="0"/>
          </a:p>
        </p:txBody>
      </p:sp>
    </p:spTree>
    <p:extLst>
      <p:ext uri="{BB962C8B-B14F-4D97-AF65-F5344CB8AC3E}">
        <p14:creationId xmlns:p14="http://schemas.microsoft.com/office/powerpoint/2010/main" val="13006327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mailto:studentsupportteam@edgehill.ac.uk"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edgehill.ac.uk/students/"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mailto:FrontlineStudentSupport@edgehill.ac.uk"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Welcome. </a:t>
            </a:r>
          </a:p>
        </p:txBody>
      </p:sp>
      <p:sp>
        <p:nvSpPr>
          <p:cNvPr id="4" name="Slide Number Placeholder 3"/>
          <p:cNvSpPr>
            <a:spLocks noGrp="1"/>
          </p:cNvSpPr>
          <p:nvPr>
            <p:ph type="sldNum" sz="quarter" idx="5"/>
          </p:nvPr>
        </p:nvSpPr>
        <p:spPr/>
        <p:txBody>
          <a:bodyPr/>
          <a:lstStyle/>
          <a:p>
            <a:fld id="{8C747B73-6B03-4EF3-AD40-683CE00DABF6}" type="slidenum">
              <a:rPr lang="en-US" smtClean="0"/>
              <a:pPr/>
              <a:t>1</a:t>
            </a:fld>
            <a:endParaRPr lang="en-US" dirty="0"/>
          </a:p>
        </p:txBody>
      </p:sp>
    </p:spTree>
    <p:extLst>
      <p:ext uri="{BB962C8B-B14F-4D97-AF65-F5344CB8AC3E}">
        <p14:creationId xmlns:p14="http://schemas.microsoft.com/office/powerpoint/2010/main" val="789871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The Student Support team provide extra support if a student is</a:t>
            </a:r>
            <a:r>
              <a:rPr lang="en-US" sz="1200" kern="1200" dirty="0">
                <a:solidFill>
                  <a:schemeClr val="tx1"/>
                </a:solidFill>
                <a:effectLst/>
                <a:latin typeface="+mn-lt"/>
                <a:ea typeface="+mn-ea"/>
                <a:cs typeface="+mn-cs"/>
              </a:rPr>
              <a:t> finding it difficult to settle in, has a problem with their studies, course, or student life is not what they expected. Email </a:t>
            </a:r>
            <a:r>
              <a:rPr lang="en-US" sz="1200" u="sng" kern="1200" dirty="0">
                <a:solidFill>
                  <a:schemeClr val="tx1"/>
                </a:solidFill>
                <a:effectLst/>
                <a:latin typeface="+mn-lt"/>
                <a:ea typeface="+mn-ea"/>
                <a:cs typeface="+mn-cs"/>
                <a:hlinkClick r:id="rId3"/>
              </a:rPr>
              <a:t>studentsupportteam@edgehill.ac.uk</a:t>
            </a:r>
            <a:endParaRPr lang="en-US" sz="1200" u="sng" kern="1200" dirty="0">
              <a:solidFill>
                <a:schemeClr val="tx1"/>
              </a:solidFill>
              <a:effectLst/>
              <a:latin typeface="+mn-lt"/>
              <a:ea typeface="+mn-ea"/>
              <a:cs typeface="+mn-cs"/>
            </a:endParaRPr>
          </a:p>
          <a:p>
            <a:endParaRPr lang="en-GB" sz="1200" u="none" kern="1200" dirty="0">
              <a:solidFill>
                <a:schemeClr val="tx1"/>
              </a:solidFill>
              <a:effectLst/>
              <a:latin typeface="+mn-lt"/>
              <a:ea typeface="+mn-ea"/>
              <a:cs typeface="+mn-cs"/>
            </a:endParaRPr>
          </a:p>
          <a:p>
            <a:pPr marL="285750" indent="-285750">
              <a:buFont typeface="Arial"/>
              <a:buChar char="•"/>
            </a:pPr>
            <a:r>
              <a:rPr lang="en-GB" b="1" dirty="0">
                <a:cs typeface="Calibri"/>
              </a:rPr>
              <a:t>Pre-entry support </a:t>
            </a:r>
            <a:r>
              <a:rPr lang="en-GB" dirty="0">
                <a:cs typeface="Calibri"/>
              </a:rPr>
              <a:t>– SST work closely with access and outreach. We are involved in Applicant Visit Days and Open Days as the designated contact for Care Leaver and Estranged applicants. Our presence at these events ensures that vulnerable applicants meet the team and put a face to the people who be will supporting them throughout their studies. We also have regular contact with Local Authorities and Personal Advisors (local authority support assigned to Care Leavers) and applicants at the pre-entry stage and link these applicants to further services such as Accommodation, Hall Fees and Campus Life. This may be through a meeting on campus, where we show the student and Personal Advisor around campus before they start, and hold regular meetings throughout their time with us to ensure consistency of support.</a:t>
            </a:r>
          </a:p>
          <a:p>
            <a:pPr marL="285750" indent="-285750">
              <a:buFont typeface="Arial"/>
              <a:buChar char="•"/>
            </a:pPr>
            <a:endParaRPr lang="en-GB" dirty="0">
              <a:cs typeface="Calibri"/>
            </a:endParaRPr>
          </a:p>
          <a:p>
            <a:pPr marL="285750" indent="-285750">
              <a:buFont typeface="Arial"/>
              <a:buChar char="•"/>
            </a:pPr>
            <a:r>
              <a:rPr lang="en-GB" b="1" dirty="0">
                <a:cs typeface="Calibri"/>
              </a:rPr>
              <a:t>Thinking of Leaving Service and Case management </a:t>
            </a:r>
            <a:r>
              <a:rPr lang="en-GB" dirty="0">
                <a:cs typeface="Calibri"/>
              </a:rPr>
              <a:t>– We offer support for students who may be thinking of leaving the University and ensure that a meaningful conversation has taken place to unpick the reasons for withdrawing. Most often, students present with one reason such as 'I don't like my course' and, once an initial support meeting has taken place, further contributing factors are revealed such as financial pressures, social anxieties, academic confidence. Transitions work closely with these students, case managing their support between different services to ensure a joined up approach. </a:t>
            </a:r>
          </a:p>
          <a:p>
            <a:pPr marL="285750" indent="-285750">
              <a:buFont typeface="Arial"/>
              <a:buChar char="•"/>
            </a:pPr>
            <a:endParaRPr lang="en-GB" dirty="0">
              <a:cs typeface="Calibri"/>
            </a:endParaRPr>
          </a:p>
          <a:p>
            <a:pPr marL="285750" indent="-285750">
              <a:buFont typeface="Arial"/>
              <a:buChar char="•"/>
            </a:pPr>
            <a:r>
              <a:rPr lang="en-GB" b="1" dirty="0">
                <a:cs typeface="Calibri"/>
              </a:rPr>
              <a:t>Liaison </a:t>
            </a:r>
            <a:r>
              <a:rPr lang="en-GB" dirty="0">
                <a:cs typeface="Calibri"/>
              </a:rPr>
              <a:t>– SST are the designated contact for Care Leavers, Care experienced and Estranged students at EHU. We have regular contact with Local Authorities to ensure care provisions are in place, we administer the Care Leaver Bursary, and we support Estranged student applications for Independent Student status through the  Student Loans Company.</a:t>
            </a:r>
          </a:p>
          <a:p>
            <a:pPr marL="285750" indent="-285750">
              <a:buFont typeface="Arial"/>
              <a:buChar char="•"/>
            </a:pPr>
            <a:endParaRPr lang="en-GB" dirty="0">
              <a:cs typeface="Calibri"/>
            </a:endParaRPr>
          </a:p>
          <a:p>
            <a:pPr marL="171450" indent="-171450">
              <a:buFont typeface="Arial" panose="020B0604020202020204" pitchFamily="34" charset="0"/>
              <a:buChar char="•"/>
            </a:pPr>
            <a:r>
              <a:rPr lang="en-GB" b="1" dirty="0">
                <a:cs typeface="Calibri"/>
              </a:rPr>
              <a:t>   EIM – see slide 14 </a:t>
            </a:r>
          </a:p>
        </p:txBody>
      </p:sp>
      <p:sp>
        <p:nvSpPr>
          <p:cNvPr id="4" name="Slide Number Placeholder 3"/>
          <p:cNvSpPr>
            <a:spLocks noGrp="1"/>
          </p:cNvSpPr>
          <p:nvPr>
            <p:ph type="sldNum" sz="quarter" idx="10"/>
          </p:nvPr>
        </p:nvSpPr>
        <p:spPr/>
        <p:txBody>
          <a:bodyPr/>
          <a:lstStyle/>
          <a:p>
            <a:fld id="{8C747B73-6B03-4EF3-AD40-683CE00DABF6}" type="slidenum">
              <a:rPr lang="en-US" smtClean="0"/>
              <a:pPr/>
              <a:t>10</a:t>
            </a:fld>
            <a:endParaRPr lang="en-US" dirty="0"/>
          </a:p>
        </p:txBody>
      </p:sp>
    </p:spTree>
    <p:extLst>
      <p:ext uri="{BB962C8B-B14F-4D97-AF65-F5344CB8AC3E}">
        <p14:creationId xmlns:p14="http://schemas.microsoft.com/office/powerpoint/2010/main" val="32100238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GB" dirty="0"/>
              <a:t>The </a:t>
            </a:r>
            <a:r>
              <a:rPr lang="en-GB" b="1" dirty="0"/>
              <a:t>Student Support team </a:t>
            </a:r>
            <a:r>
              <a:rPr lang="en-GB" dirty="0"/>
              <a:t>sits within Student Services and case manage students who are struggling, thinking of leaving or need support accessing the right help. </a:t>
            </a:r>
          </a:p>
          <a:p>
            <a:pPr marL="171450" indent="-171450">
              <a:buFont typeface="Arial"/>
              <a:buChar char="•"/>
            </a:pPr>
            <a:r>
              <a:rPr lang="en-GB" dirty="0"/>
              <a:t>These may be vulnerable students, students who have decided to withdraw, and/or students who have perhaps been identified as 'at risk' of leaving (by their departments, or another service) and would benefit from early intervention to get back on track. </a:t>
            </a:r>
            <a:endParaRPr lang="en-GB" dirty="0">
              <a:cs typeface="Calibri"/>
            </a:endParaRPr>
          </a:p>
          <a:p>
            <a:pPr marL="171450" indent="-171450">
              <a:buFont typeface="Arial"/>
              <a:buChar char="•"/>
            </a:pPr>
            <a:r>
              <a:rPr lang="en-GB" dirty="0">
                <a:cs typeface="Calibri"/>
              </a:rPr>
              <a:t>For example, '</a:t>
            </a:r>
            <a:r>
              <a:rPr lang="en-GB" b="1" dirty="0">
                <a:cs typeface="Calibri"/>
              </a:rPr>
              <a:t>at risk</a:t>
            </a:r>
            <a:r>
              <a:rPr lang="en-GB" dirty="0">
                <a:cs typeface="Calibri"/>
              </a:rPr>
              <a:t>' may mean: the student's attendance has dropped considerably, they are consistently missing submission deadlines, they are not responding to communications etc.  </a:t>
            </a:r>
          </a:p>
          <a:p>
            <a:endParaRPr lang="en-GB" dirty="0">
              <a:cs typeface="Calibri"/>
            </a:endParaRPr>
          </a:p>
        </p:txBody>
      </p:sp>
      <p:sp>
        <p:nvSpPr>
          <p:cNvPr id="4" name="Slide Number Placeholder 3"/>
          <p:cNvSpPr>
            <a:spLocks noGrp="1"/>
          </p:cNvSpPr>
          <p:nvPr>
            <p:ph type="sldNum" sz="quarter" idx="10"/>
          </p:nvPr>
        </p:nvSpPr>
        <p:spPr/>
        <p:txBody>
          <a:bodyPr/>
          <a:lstStyle/>
          <a:p>
            <a:fld id="{8C747B73-6B03-4EF3-AD40-683CE00DABF6}" type="slidenum">
              <a:rPr lang="en-US" smtClean="0"/>
              <a:pPr/>
              <a:t>11</a:t>
            </a:fld>
            <a:endParaRPr lang="en-US" dirty="0"/>
          </a:p>
        </p:txBody>
      </p:sp>
    </p:spTree>
    <p:extLst>
      <p:ext uri="{BB962C8B-B14F-4D97-AF65-F5344CB8AC3E}">
        <p14:creationId xmlns:p14="http://schemas.microsoft.com/office/powerpoint/2010/main" val="12849612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Arial"/>
              <a:buChar char="•"/>
              <a:defRPr/>
            </a:pPr>
            <a:r>
              <a:rPr lang="en-GB" dirty="0"/>
              <a:t> Student Support Team receive the referral by email from a personal tutor (StudentSupportTeam@edgehill.ac.uk)</a:t>
            </a:r>
          </a:p>
          <a:p>
            <a:pPr>
              <a:buFont typeface="Arial"/>
              <a:buNone/>
              <a:defRPr/>
            </a:pPr>
            <a:r>
              <a:rPr lang="en-US" dirty="0"/>
              <a:t> </a:t>
            </a:r>
            <a:endParaRPr lang="en-GB" dirty="0">
              <a:solidFill>
                <a:srgbClr val="FF0000"/>
              </a:solidFill>
              <a:cs typeface="Calibri"/>
            </a:endParaRPr>
          </a:p>
          <a:p>
            <a:pPr>
              <a:buFont typeface="Arial"/>
              <a:buChar char="•"/>
              <a:defRPr/>
            </a:pPr>
            <a:r>
              <a:rPr lang="en-GB" dirty="0"/>
              <a:t> An initial email is sent to the student, inviting them to book in with a Student Support Officer from the </a:t>
            </a:r>
            <a:r>
              <a:rPr lang="en-GB" b="1" dirty="0"/>
              <a:t>Student Support team</a:t>
            </a:r>
            <a:r>
              <a:rPr lang="en-GB" dirty="0"/>
              <a:t>. </a:t>
            </a:r>
            <a:endParaRPr lang="en-GB" dirty="0">
              <a:cs typeface="Calibri"/>
            </a:endParaRPr>
          </a:p>
          <a:p>
            <a:pPr>
              <a:buFont typeface="Arial"/>
              <a:buChar char="•"/>
              <a:defRPr/>
            </a:pPr>
            <a:r>
              <a:rPr lang="en-GB" dirty="0"/>
              <a:t> The Initial appointment takes place, where further circumstances and support needs are disclosed to the Student Support Officer.  </a:t>
            </a:r>
            <a:endParaRPr lang="en-GB" dirty="0">
              <a:cs typeface="Calibri"/>
            </a:endParaRPr>
          </a:p>
          <a:p>
            <a:pPr>
              <a:buFont typeface="Arial"/>
              <a:buChar char="•"/>
              <a:defRPr/>
            </a:pPr>
            <a:r>
              <a:rPr lang="en-GB" dirty="0"/>
              <a:t> </a:t>
            </a:r>
            <a:r>
              <a:rPr lang="en-GB" b="1" dirty="0"/>
              <a:t>Student Support Officer </a:t>
            </a:r>
            <a:r>
              <a:rPr lang="en-GB" dirty="0"/>
              <a:t>unpicks these circumstances with the student, looking at the factors impacting their experience.  </a:t>
            </a:r>
            <a:endParaRPr lang="en-GB" dirty="0">
              <a:cs typeface="Calibri"/>
            </a:endParaRPr>
          </a:p>
          <a:p>
            <a:pPr>
              <a:buFont typeface="Arial"/>
              <a:buChar char="•"/>
              <a:defRPr/>
            </a:pPr>
            <a:r>
              <a:rPr lang="en-GB" dirty="0"/>
              <a:t> Together an action plan is drawn up, including actions for both student and Transitions to complete.  </a:t>
            </a:r>
            <a:endParaRPr lang="en-GB" dirty="0">
              <a:cs typeface="Calibri"/>
            </a:endParaRPr>
          </a:p>
          <a:p>
            <a:pPr>
              <a:buFont typeface="Arial"/>
              <a:buChar char="•"/>
              <a:defRPr/>
            </a:pPr>
            <a:r>
              <a:rPr lang="en-GB" dirty="0"/>
              <a:t> With the student's consent to share information, a series of referrals take place. These connect the student to different services across the  University, ensuring the appropriate support is in place. </a:t>
            </a:r>
            <a:endParaRPr lang="en-GB" dirty="0">
              <a:cs typeface="Calibri"/>
            </a:endParaRPr>
          </a:p>
          <a:p>
            <a:pPr marL="285750" indent="-285750">
              <a:buFont typeface="Arial"/>
              <a:buChar char="•"/>
              <a:defRPr/>
            </a:pPr>
            <a:endParaRPr lang="en-GB" dirty="0">
              <a:solidFill>
                <a:srgbClr val="FF0000"/>
              </a:solidFill>
              <a:cs typeface="Calibri"/>
            </a:endParaRPr>
          </a:p>
          <a:p>
            <a:pPr marL="285750" indent="-285750">
              <a:buFont typeface="Arial"/>
              <a:buChar char="•"/>
              <a:defRPr/>
            </a:pPr>
            <a:endParaRPr lang="en-GB" dirty="0">
              <a:solidFill>
                <a:srgbClr val="FF0000"/>
              </a:solidFill>
              <a:cs typeface="Calibri"/>
            </a:endParaRPr>
          </a:p>
          <a:p>
            <a:pPr>
              <a:defRPr/>
            </a:pPr>
            <a:endParaRPr lang="en-GB" dirty="0">
              <a:solidFill>
                <a:srgbClr val="FF0000"/>
              </a:solidFill>
              <a:cs typeface="Calibri"/>
            </a:endParaRPr>
          </a:p>
          <a:p>
            <a:pPr>
              <a:defRPr/>
            </a:pPr>
            <a:endParaRPr lang="en-GB" dirty="0">
              <a:solidFill>
                <a:srgbClr val="FF0000"/>
              </a:solidFill>
              <a:cs typeface="Calibri"/>
            </a:endParaRPr>
          </a:p>
          <a:p>
            <a:pPr marL="285750" indent="-285750">
              <a:buFont typeface="Arial"/>
              <a:buChar char="•"/>
              <a:defRPr/>
            </a:pPr>
            <a:endParaRPr lang="en-GB" dirty="0">
              <a:solidFill>
                <a:srgbClr val="FF0000"/>
              </a:solidFill>
              <a:cs typeface="Calibri"/>
            </a:endParaRPr>
          </a:p>
        </p:txBody>
      </p:sp>
      <p:sp>
        <p:nvSpPr>
          <p:cNvPr id="4" name="Slide Number Placeholder 3"/>
          <p:cNvSpPr>
            <a:spLocks noGrp="1"/>
          </p:cNvSpPr>
          <p:nvPr>
            <p:ph type="sldNum" sz="quarter" idx="10"/>
          </p:nvPr>
        </p:nvSpPr>
        <p:spPr/>
        <p:txBody>
          <a:bodyPr/>
          <a:lstStyle/>
          <a:p>
            <a:fld id="{8C747B73-6B03-4EF3-AD40-683CE00DABF6}" type="slidenum">
              <a:rPr lang="en-US" smtClean="0"/>
              <a:pPr/>
              <a:t>12</a:t>
            </a:fld>
            <a:endParaRPr lang="en-US" dirty="0"/>
          </a:p>
        </p:txBody>
      </p:sp>
    </p:spTree>
    <p:extLst>
      <p:ext uri="{BB962C8B-B14F-4D97-AF65-F5344CB8AC3E}">
        <p14:creationId xmlns:p14="http://schemas.microsoft.com/office/powerpoint/2010/main" val="26670293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GB" dirty="0">
                <a:cs typeface="Calibri"/>
              </a:rPr>
              <a:t>Once the Initial Appointment with the student and an action plan is agreed, the following referrals are made by </a:t>
            </a:r>
            <a:r>
              <a:rPr lang="en-GB" sz="1200" b="1" dirty="0">
                <a:solidFill>
                  <a:srgbClr val="00B050"/>
                </a:solidFill>
                <a:cs typeface="Segoe UI"/>
              </a:rPr>
              <a:t>Student Support Team</a:t>
            </a:r>
            <a:r>
              <a:rPr lang="en-GB" dirty="0">
                <a:cs typeface="Calibri"/>
              </a:rPr>
              <a:t>.</a:t>
            </a:r>
            <a:endParaRPr lang="en-US" dirty="0"/>
          </a:p>
          <a:p>
            <a:pPr marL="171450" indent="-171450">
              <a:buFont typeface="Arial"/>
              <a:buChar char="•"/>
            </a:pPr>
            <a:r>
              <a:rPr lang="en-GB" b="1" dirty="0">
                <a:cs typeface="Calibri"/>
              </a:rPr>
              <a:t>Wellbeing</a:t>
            </a:r>
            <a:r>
              <a:rPr lang="en-GB" dirty="0">
                <a:cs typeface="Calibri"/>
              </a:rPr>
              <a:t>, </a:t>
            </a:r>
            <a:r>
              <a:rPr lang="en-GB" b="1" dirty="0">
                <a:cs typeface="Calibri"/>
              </a:rPr>
              <a:t>Campus Life </a:t>
            </a:r>
            <a:r>
              <a:rPr lang="en-GB" dirty="0">
                <a:cs typeface="Calibri"/>
              </a:rPr>
              <a:t>and </a:t>
            </a:r>
            <a:r>
              <a:rPr lang="en-GB" b="1" dirty="0">
                <a:cs typeface="Calibri"/>
              </a:rPr>
              <a:t>Uniskills </a:t>
            </a:r>
            <a:r>
              <a:rPr lang="en-GB" dirty="0">
                <a:cs typeface="Calibri"/>
              </a:rPr>
              <a:t>are important cornerstones to the student's experience as they have disclosed a diagnosed mental health condition, are finding the transition between Level 3 to 4 academically challenging, and are perhaps more likely to feel disconnected and isolated from their peers due to estrangement. </a:t>
            </a:r>
          </a:p>
          <a:p>
            <a:pPr marL="171450" indent="-171450">
              <a:buFont typeface="Arial"/>
              <a:buChar char="•"/>
            </a:pPr>
            <a:r>
              <a:rPr lang="en-GB" dirty="0">
                <a:cs typeface="Calibri"/>
              </a:rPr>
              <a:t>The referral to </a:t>
            </a:r>
            <a:r>
              <a:rPr lang="en-GB" b="1" dirty="0">
                <a:cs typeface="Calibri"/>
              </a:rPr>
              <a:t>Inclusion </a:t>
            </a:r>
            <a:r>
              <a:rPr lang="en-GB" dirty="0">
                <a:cs typeface="Calibri"/>
              </a:rPr>
              <a:t>is important as an individual Student Support Plan can be drawn up and circulated to the department, this lists any necessary reasonable adjustments or exam modifications. Inclusion may also support the student in applying for DSA (Disabled Students Allowance), therefore opening up further avenues of support (e.g. In-person support such as a Study Mentor/facilitator role, additional equipment software/hardware).  </a:t>
            </a:r>
          </a:p>
          <a:p>
            <a:pPr marL="171450" indent="-171450">
              <a:buFont typeface="Arial"/>
              <a:buChar char="•"/>
            </a:pPr>
            <a:r>
              <a:rPr lang="en-GB" b="1" dirty="0">
                <a:cs typeface="Calibri"/>
              </a:rPr>
              <a:t>Money Advice</a:t>
            </a:r>
            <a:r>
              <a:rPr lang="en-GB" dirty="0">
                <a:cs typeface="Calibri"/>
              </a:rPr>
              <a:t> and </a:t>
            </a:r>
            <a:r>
              <a:rPr lang="en-GB" sz="1200" b="1" dirty="0">
                <a:solidFill>
                  <a:srgbClr val="00B050"/>
                </a:solidFill>
                <a:cs typeface="Segoe UI"/>
              </a:rPr>
              <a:t>Student Support Team</a:t>
            </a:r>
            <a:r>
              <a:rPr lang="en-GB" b="1" dirty="0">
                <a:cs typeface="Calibri"/>
              </a:rPr>
              <a:t> </a:t>
            </a:r>
            <a:r>
              <a:rPr lang="en-GB" dirty="0">
                <a:cs typeface="Calibri"/>
              </a:rPr>
              <a:t>join up their support to work closely with the student, guiding them through the application process for Independent Status with the Student Loan Company and checking over their application. </a:t>
            </a:r>
          </a:p>
          <a:p>
            <a:pPr marL="171450" indent="-171450">
              <a:buFont typeface="Arial"/>
              <a:buChar char="•"/>
            </a:pPr>
            <a:r>
              <a:rPr lang="en-GB" dirty="0">
                <a:cs typeface="Calibri"/>
              </a:rPr>
              <a:t>At this stage, it is disclosed that the student has spent some time in Local Authority care and is therefore also a Care Leaver. Further liaison takes place between </a:t>
            </a:r>
            <a:r>
              <a:rPr lang="en-GB" sz="1200" b="1" dirty="0">
                <a:solidFill>
                  <a:srgbClr val="00B050"/>
                </a:solidFill>
                <a:cs typeface="Segoe UI"/>
              </a:rPr>
              <a:t>Student Support Team</a:t>
            </a:r>
            <a:r>
              <a:rPr lang="en-GB" b="1" dirty="0">
                <a:cs typeface="Calibri"/>
              </a:rPr>
              <a:t> </a:t>
            </a:r>
            <a:r>
              <a:rPr lang="en-GB" dirty="0">
                <a:cs typeface="Calibri"/>
              </a:rPr>
              <a:t>and the student's Local Authority to secure additional evidence. The student is now entitled to further support through the Care Leaver Bursary fund, more information available https://www.edgehill.ac.uk/departments/support/studentservices/student-support-team/students-without-family-support/</a:t>
            </a:r>
            <a:r>
              <a:rPr lang="en-GB" dirty="0"/>
              <a:t>.</a:t>
            </a:r>
            <a:endParaRPr lang="en-GB" dirty="0">
              <a:cs typeface="Calibri"/>
            </a:endParaRPr>
          </a:p>
          <a:p>
            <a:pPr marL="171450" indent="-171450">
              <a:buFont typeface="Arial"/>
              <a:buChar char="•"/>
            </a:pPr>
            <a:r>
              <a:rPr lang="en-GB" dirty="0">
                <a:cs typeface="Calibri"/>
              </a:rPr>
              <a:t>Follow up appointments are offered to the student and </a:t>
            </a:r>
            <a:r>
              <a:rPr lang="en-GB" sz="1200" b="1" dirty="0">
                <a:solidFill>
                  <a:srgbClr val="00B050"/>
                </a:solidFill>
                <a:cs typeface="Segoe UI"/>
              </a:rPr>
              <a:t>Student Support Team</a:t>
            </a:r>
            <a:r>
              <a:rPr lang="en-GB" b="1" dirty="0">
                <a:cs typeface="Calibri"/>
              </a:rPr>
              <a:t> </a:t>
            </a:r>
            <a:r>
              <a:rPr lang="en-GB" dirty="0">
                <a:cs typeface="Calibri"/>
              </a:rPr>
              <a:t> continue to case manage the support, putting the student in touch with further services as and when required. The student is still receiving support from </a:t>
            </a:r>
            <a:r>
              <a:rPr lang="en-GB" sz="1200" b="1" dirty="0">
                <a:solidFill>
                  <a:srgbClr val="00B050"/>
                </a:solidFill>
                <a:cs typeface="Segoe UI"/>
              </a:rPr>
              <a:t>Student Support Team</a:t>
            </a:r>
            <a:r>
              <a:rPr lang="en-GB" b="1" dirty="0">
                <a:cs typeface="Calibri"/>
              </a:rPr>
              <a:t> </a:t>
            </a:r>
            <a:r>
              <a:rPr lang="en-GB" dirty="0">
                <a:cs typeface="Calibri"/>
              </a:rPr>
              <a:t>currently and has been connected to further support through the Careers Service and the SU advisory service for support with an external accommodation issue. The student is now in Year 3 of their course, and on track for a 2:1 – they still remain in contact with the </a:t>
            </a:r>
            <a:r>
              <a:rPr lang="en-GB" sz="1200" b="1" dirty="0">
                <a:solidFill>
                  <a:srgbClr val="00B050"/>
                </a:solidFill>
                <a:cs typeface="Segoe UI"/>
              </a:rPr>
              <a:t>Student Support Team</a:t>
            </a:r>
            <a:r>
              <a:rPr lang="en-GB" sz="1200" b="1" dirty="0">
                <a:solidFill>
                  <a:srgbClr val="00B050"/>
                </a:solidFill>
                <a:cs typeface="Calibri"/>
              </a:rPr>
              <a:t> </a:t>
            </a:r>
            <a:r>
              <a:rPr lang="en-GB" sz="1200" b="0" dirty="0">
                <a:solidFill>
                  <a:srgbClr val="00B050"/>
                </a:solidFill>
                <a:cs typeface="Calibri"/>
              </a:rPr>
              <a:t>as and when they need support.</a:t>
            </a:r>
            <a:endParaRPr lang="en-GB" dirty="0">
              <a:cs typeface="Calibri"/>
            </a:endParaRPr>
          </a:p>
          <a:p>
            <a:pPr marL="171450" indent="-171450">
              <a:buFont typeface="Arial"/>
              <a:buChar char="•"/>
            </a:pPr>
            <a:endParaRPr lang="en-GB" dirty="0">
              <a:cs typeface="Calibri"/>
            </a:endParaRPr>
          </a:p>
          <a:p>
            <a:r>
              <a:rPr lang="en-GB" dirty="0">
                <a:cs typeface="Calibri"/>
              </a:rPr>
              <a:t> </a:t>
            </a:r>
          </a:p>
          <a:p>
            <a:endParaRPr lang="en-GB" dirty="0">
              <a:cs typeface="Calibri"/>
            </a:endParaRPr>
          </a:p>
          <a:p>
            <a:endParaRPr lang="en-GB" dirty="0">
              <a:cs typeface="Calibri"/>
            </a:endParaRPr>
          </a:p>
        </p:txBody>
      </p:sp>
      <p:sp>
        <p:nvSpPr>
          <p:cNvPr id="4" name="Slide Number Placeholder 3"/>
          <p:cNvSpPr>
            <a:spLocks noGrp="1"/>
          </p:cNvSpPr>
          <p:nvPr>
            <p:ph type="sldNum" sz="quarter" idx="10"/>
          </p:nvPr>
        </p:nvSpPr>
        <p:spPr/>
        <p:txBody>
          <a:bodyPr/>
          <a:lstStyle/>
          <a:p>
            <a:fld id="{8C747B73-6B03-4EF3-AD40-683CE00DABF6}" type="slidenum">
              <a:rPr lang="en-US" smtClean="0"/>
              <a:pPr/>
              <a:t>13</a:t>
            </a:fld>
            <a:endParaRPr lang="en-US" dirty="0"/>
          </a:p>
        </p:txBody>
      </p:sp>
    </p:spTree>
    <p:extLst>
      <p:ext uri="{BB962C8B-B14F-4D97-AF65-F5344CB8AC3E}">
        <p14:creationId xmlns:p14="http://schemas.microsoft.com/office/powerpoint/2010/main" val="27913150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PTs should make them familiar with their Faculty’s process and procedures for the EIM and know who their specified leads are.</a:t>
            </a:r>
          </a:p>
        </p:txBody>
      </p:sp>
      <p:sp>
        <p:nvSpPr>
          <p:cNvPr id="4" name="Slide Number Placeholder 3"/>
          <p:cNvSpPr>
            <a:spLocks noGrp="1"/>
          </p:cNvSpPr>
          <p:nvPr>
            <p:ph type="sldNum" sz="quarter" idx="10"/>
          </p:nvPr>
        </p:nvSpPr>
        <p:spPr/>
        <p:txBody>
          <a:bodyPr/>
          <a:lstStyle/>
          <a:p>
            <a:fld id="{8C747B73-6B03-4EF3-AD40-683CE00DABF6}" type="slidenum">
              <a:rPr lang="en-US" smtClean="0"/>
              <a:pPr/>
              <a:t>14</a:t>
            </a:fld>
            <a:endParaRPr lang="en-US" dirty="0"/>
          </a:p>
        </p:txBody>
      </p:sp>
    </p:spTree>
    <p:extLst>
      <p:ext uri="{BB962C8B-B14F-4D97-AF65-F5344CB8AC3E}">
        <p14:creationId xmlns:p14="http://schemas.microsoft.com/office/powerpoint/2010/main" val="20479155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Students can access the Student Homepage via a link in Blackboard signposting them to all the information that they may need as well as communicating key messages throughout the academic cycle. The homepage can also be accessed via </a:t>
            </a:r>
            <a:r>
              <a:rPr lang="en-GB" sz="1200" u="sng" kern="1200" dirty="0">
                <a:solidFill>
                  <a:schemeClr val="tx1"/>
                </a:solidFill>
                <a:effectLst/>
                <a:latin typeface="+mn-lt"/>
                <a:ea typeface="+mn-ea"/>
                <a:cs typeface="+mn-cs"/>
                <a:hlinkClick r:id="rId3"/>
              </a:rPr>
              <a:t>www.edgehill.ac.uk/students/</a:t>
            </a:r>
            <a:endParaRPr lang="en-GB" sz="1200" kern="1200" dirty="0">
              <a:solidFill>
                <a:schemeClr val="tx1"/>
              </a:solidFill>
              <a:effectLst/>
              <a:latin typeface="+mn-lt"/>
              <a:ea typeface="+mn-ea"/>
              <a:cs typeface="+mn-cs"/>
            </a:endParaRPr>
          </a:p>
          <a:p>
            <a:endParaRPr lang="en-GB" u="sng" dirty="0">
              <a:cs typeface="Calibri"/>
            </a:endParaRPr>
          </a:p>
          <a:p>
            <a:r>
              <a:rPr lang="en-GB" dirty="0"/>
              <a:t>The Student HP can also be accessed from the main landing page, by clicking on ‘Students’, instead of ‘Staff’. </a:t>
            </a:r>
            <a:endParaRPr lang="en-GB" dirty="0">
              <a:cs typeface="Calibri"/>
            </a:endParaRPr>
          </a:p>
          <a:p>
            <a:r>
              <a:rPr lang="en-GB" dirty="0"/>
              <a:t>Handy tip: Clicking on the Timetable Tab on the top row, and adding in either the Programme Name or Module code will give you up to date information on allocated rooms and times- this might prove an invaluable source of up to date information from Sept. 2020 </a:t>
            </a:r>
            <a:endParaRPr lang="en-GB" dirty="0">
              <a:cs typeface="Calibri"/>
            </a:endParaRPr>
          </a:p>
          <a:p>
            <a:endParaRPr lang="en-US" dirty="0">
              <a:cs typeface="Calibri"/>
            </a:endParaRPr>
          </a:p>
        </p:txBody>
      </p:sp>
      <p:sp>
        <p:nvSpPr>
          <p:cNvPr id="4" name="Slide Number Placeholder 3"/>
          <p:cNvSpPr>
            <a:spLocks noGrp="1"/>
          </p:cNvSpPr>
          <p:nvPr>
            <p:ph type="sldNum" sz="quarter" idx="10"/>
          </p:nvPr>
        </p:nvSpPr>
        <p:spPr/>
        <p:txBody>
          <a:bodyPr/>
          <a:lstStyle/>
          <a:p>
            <a:fld id="{8C747B73-6B03-4EF3-AD40-683CE00DABF6}" type="slidenum">
              <a:rPr lang="en-US" smtClean="0"/>
              <a:pPr/>
              <a:t>15</a:t>
            </a:fld>
            <a:endParaRPr lang="en-US" dirty="0"/>
          </a:p>
        </p:txBody>
      </p:sp>
    </p:spTree>
    <p:extLst>
      <p:ext uri="{BB962C8B-B14F-4D97-AF65-F5344CB8AC3E}">
        <p14:creationId xmlns:p14="http://schemas.microsoft.com/office/powerpoint/2010/main" val="392097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Supporting Staff to Support Students is a part of the Wellbeing for All project led by both HR and Student Services. As part of Supporting Staff to Support Students we have developed online toolkits to support tutors and support staff with how to support students with a range of issues including Mental Health, Disability and Inclusion and responding to Sexual Assault Disclosures. The toolkits can be accessed through the link in the slide.</a:t>
            </a:r>
          </a:p>
          <a:p>
            <a:endParaRPr lang="en-GB" dirty="0">
              <a:cs typeface="Calibri"/>
            </a:endParaRPr>
          </a:p>
          <a:p>
            <a:r>
              <a:rPr lang="en-GB" dirty="0">
                <a:cs typeface="Calibri"/>
              </a:rPr>
              <a:t>The Toolkits are to be used as a resource to provide information and guidance to staff, or to guide staff through questions to ask a student if the student is with them and they are unsure of what to do. It also provides key information about when a referral should be made for a student for more specialist support as well as how to refer and who to refer them to. There is guidance around consent and confidentiality plus what to do if you are concerned a student is at risk.</a:t>
            </a:r>
          </a:p>
          <a:p>
            <a:endParaRPr lang="en-GB" dirty="0">
              <a:cs typeface="Calibri"/>
            </a:endParaRPr>
          </a:p>
          <a:p>
            <a:r>
              <a:rPr lang="en-GB" dirty="0">
                <a:cs typeface="Calibri"/>
              </a:rPr>
              <a:t>For additional practical support and guidance for staff we have also developed Mental Health Awareness Training to support staff to support students, their colleagues and themselves. The training covers some basic awareness of how to recognise when someone may be struggling with their wellbeing or mental health, case scenarios to consider what support, signposting and referral may be required for each case including colleagues, and some guidance and reflection on professional boundaries. This training is usually delivered as a 2-3 hour workshop but during Covid-19 it has been made available as an online interactive module and takes around 20-30 minutes to complete. We would encourage all staff to complete this training. This can be accessed via the link in the slide.</a:t>
            </a:r>
            <a:endParaRPr lang="en-GB" dirty="0"/>
          </a:p>
          <a:p>
            <a:endParaRPr lang="en-GB" dirty="0">
              <a:cs typeface="Calibri"/>
            </a:endParaRPr>
          </a:p>
          <a:p>
            <a:endParaRPr lang="en-GB" dirty="0">
              <a:cs typeface="Calibri"/>
            </a:endParaRPr>
          </a:p>
          <a:p>
            <a:endParaRPr lang="en-GB" dirty="0">
              <a:cs typeface="Calibri"/>
            </a:endParaRPr>
          </a:p>
          <a:p>
            <a:endParaRPr lang="en-GB" dirty="0">
              <a:cs typeface="Calibri"/>
            </a:endParaRPr>
          </a:p>
          <a:p>
            <a:endParaRPr lang="en-GB" dirty="0">
              <a:cs typeface="Calibri"/>
            </a:endParaRPr>
          </a:p>
        </p:txBody>
      </p:sp>
      <p:sp>
        <p:nvSpPr>
          <p:cNvPr id="4" name="Slide Number Placeholder 3"/>
          <p:cNvSpPr>
            <a:spLocks noGrp="1"/>
          </p:cNvSpPr>
          <p:nvPr>
            <p:ph type="sldNum" sz="quarter" idx="10"/>
          </p:nvPr>
        </p:nvSpPr>
        <p:spPr/>
        <p:txBody>
          <a:bodyPr/>
          <a:lstStyle/>
          <a:p>
            <a:fld id="{8C747B73-6B03-4EF3-AD40-683CE00DABF6}" type="slidenum">
              <a:rPr lang="en-US" smtClean="0"/>
              <a:pPr/>
              <a:t>16</a:t>
            </a:fld>
            <a:endParaRPr lang="en-US" dirty="0"/>
          </a:p>
        </p:txBody>
      </p:sp>
    </p:spTree>
    <p:extLst>
      <p:ext uri="{BB962C8B-B14F-4D97-AF65-F5344CB8AC3E}">
        <p14:creationId xmlns:p14="http://schemas.microsoft.com/office/powerpoint/2010/main" val="40388191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toolkits can be accessed via the link in the slide. </a:t>
            </a:r>
          </a:p>
          <a:p>
            <a:r>
              <a:rPr lang="en-US" dirty="0"/>
              <a:t>We would encourage staff to access the toolkits at their earliest convenience. </a:t>
            </a:r>
          </a:p>
          <a:p>
            <a:r>
              <a:rPr lang="en-US" dirty="0"/>
              <a:t>When you navigate through the toolkits you will be directed to different tabs which will provide an information, guidance on what you should do, what not to do , how to refer and resources. </a:t>
            </a:r>
          </a:p>
          <a:p>
            <a:r>
              <a:rPr lang="en-US" dirty="0"/>
              <a:t>There is also a feedback tab to allow staff to submit any feedback to us about the toolkits.</a:t>
            </a:r>
            <a:endParaRPr lang="en-US" dirty="0">
              <a:cs typeface="Calibri"/>
            </a:endParaRPr>
          </a:p>
          <a:p>
            <a:r>
              <a:rPr lang="en-US" dirty="0"/>
              <a:t>A top tip is to save the link to your desktop so you can access them easily form your PC when you need to.</a:t>
            </a:r>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8C747B73-6B03-4EF3-AD40-683CE00DABF6}" type="slidenum">
              <a:rPr lang="en-US" smtClean="0"/>
              <a:pPr/>
              <a:t>17</a:t>
            </a:fld>
            <a:endParaRPr lang="en-US" dirty="0"/>
          </a:p>
        </p:txBody>
      </p:sp>
    </p:spTree>
    <p:extLst>
      <p:ext uri="{BB962C8B-B14F-4D97-AF65-F5344CB8AC3E}">
        <p14:creationId xmlns:p14="http://schemas.microsoft.com/office/powerpoint/2010/main" val="26799738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47B73-6B03-4EF3-AD40-683CE00DABF6}" type="slidenum">
              <a:rPr lang="en-US" smtClean="0"/>
              <a:pPr/>
              <a:t>22</a:t>
            </a:fld>
            <a:endParaRPr lang="en-US" dirty="0"/>
          </a:p>
        </p:txBody>
      </p:sp>
    </p:spTree>
    <p:extLst>
      <p:ext uri="{BB962C8B-B14F-4D97-AF65-F5344CB8AC3E}">
        <p14:creationId xmlns:p14="http://schemas.microsoft.com/office/powerpoint/2010/main" val="392097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47B73-6B03-4EF3-AD40-683CE00DABF6}" type="slidenum">
              <a:rPr lang="en-US" smtClean="0"/>
              <a:pPr/>
              <a:t>23</a:t>
            </a:fld>
            <a:endParaRPr lang="en-US" dirty="0"/>
          </a:p>
        </p:txBody>
      </p:sp>
    </p:spTree>
    <p:extLst>
      <p:ext uri="{BB962C8B-B14F-4D97-AF65-F5344CB8AC3E}">
        <p14:creationId xmlns:p14="http://schemas.microsoft.com/office/powerpoint/2010/main" val="40273438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presentation has been created using Power Point and contains live links to help you to access easily additional guidance, help and support. </a:t>
            </a:r>
            <a:endParaRPr lang="en-US" dirty="0"/>
          </a:p>
          <a:p>
            <a:r>
              <a:rPr lang="en-GB" dirty="0">
                <a:cs typeface="Calibri"/>
              </a:rPr>
              <a:t>As applicable additional information relating to each slide can be found in the 'notes section' </a:t>
            </a:r>
          </a:p>
        </p:txBody>
      </p:sp>
      <p:sp>
        <p:nvSpPr>
          <p:cNvPr id="4" name="Slide Number Placeholder 3"/>
          <p:cNvSpPr>
            <a:spLocks noGrp="1"/>
          </p:cNvSpPr>
          <p:nvPr>
            <p:ph type="sldNum" sz="quarter" idx="10"/>
          </p:nvPr>
        </p:nvSpPr>
        <p:spPr/>
        <p:txBody>
          <a:bodyPr/>
          <a:lstStyle/>
          <a:p>
            <a:fld id="{8C747B73-6B03-4EF3-AD40-683CE00DABF6}" type="slidenum">
              <a:rPr lang="en-US" smtClean="0"/>
              <a:pPr/>
              <a:t>2</a:t>
            </a:fld>
            <a:endParaRPr lang="en-US" dirty="0"/>
          </a:p>
        </p:txBody>
      </p:sp>
    </p:spTree>
    <p:extLst>
      <p:ext uri="{BB962C8B-B14F-4D97-AF65-F5344CB8AC3E}">
        <p14:creationId xmlns:p14="http://schemas.microsoft.com/office/powerpoint/2010/main" val="40130379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47B73-6B03-4EF3-AD40-683CE00DABF6}" type="slidenum">
              <a:rPr lang="en-US" smtClean="0"/>
              <a:pPr/>
              <a:t>24</a:t>
            </a:fld>
            <a:endParaRPr lang="en-US" dirty="0"/>
          </a:p>
        </p:txBody>
      </p:sp>
    </p:spTree>
    <p:extLst>
      <p:ext uri="{BB962C8B-B14F-4D97-AF65-F5344CB8AC3E}">
        <p14:creationId xmlns:p14="http://schemas.microsoft.com/office/powerpoint/2010/main" val="22858846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cs typeface="Calibri"/>
            </a:endParaRPr>
          </a:p>
          <a:p>
            <a:endParaRPr lang="en-US" dirty="0"/>
          </a:p>
        </p:txBody>
      </p:sp>
      <p:sp>
        <p:nvSpPr>
          <p:cNvPr id="4" name="Slide Number Placeholder 3"/>
          <p:cNvSpPr>
            <a:spLocks noGrp="1"/>
          </p:cNvSpPr>
          <p:nvPr>
            <p:ph type="sldNum" sz="quarter" idx="10"/>
          </p:nvPr>
        </p:nvSpPr>
        <p:spPr/>
        <p:txBody>
          <a:bodyPr/>
          <a:lstStyle/>
          <a:p>
            <a:fld id="{8C747B73-6B03-4EF3-AD40-683CE00DABF6}" type="slidenum">
              <a:rPr lang="en-US" smtClean="0"/>
              <a:pPr/>
              <a:t>25</a:t>
            </a:fld>
            <a:endParaRPr lang="en-US" dirty="0"/>
          </a:p>
        </p:txBody>
      </p:sp>
    </p:spTree>
    <p:extLst>
      <p:ext uri="{BB962C8B-B14F-4D97-AF65-F5344CB8AC3E}">
        <p14:creationId xmlns:p14="http://schemas.microsoft.com/office/powerpoint/2010/main" val="37240147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UKAT (United Kingdom Advising and Tutoring association) , is a higher education membership association for professional practitioners and researchers interested in all aspects of student advising and personal tutoring in Higher Education in the UK. </a:t>
            </a:r>
          </a:p>
          <a:p>
            <a:r>
              <a:rPr lang="en-US" dirty="0">
                <a:cs typeface="Calibri"/>
              </a:rPr>
              <a:t>These 10 top tips produced by UKAT, and research informed, suggest 10 key areas to help us reconsider our PT practice at a distance.</a:t>
            </a:r>
            <a:endParaRPr lang="en-US" dirty="0"/>
          </a:p>
          <a:p>
            <a:endParaRPr lang="en-US" dirty="0"/>
          </a:p>
          <a:p>
            <a:r>
              <a:rPr lang="en-US" dirty="0"/>
              <a:t>During this time of social distancing and remote learning, it is more important than ever to build effective relationships and keep in touch with tutees who may be experiencing social isolation and anxiety about their learning. </a:t>
            </a:r>
            <a:endParaRPr lang="en-US" dirty="0">
              <a:cs typeface="Calibri"/>
            </a:endParaRPr>
          </a:p>
          <a:p>
            <a:endParaRPr lang="en-US" dirty="0">
              <a:cs typeface="Calibri"/>
            </a:endParaRPr>
          </a:p>
        </p:txBody>
      </p:sp>
      <p:sp>
        <p:nvSpPr>
          <p:cNvPr id="4" name="Slide Number Placeholder 3"/>
          <p:cNvSpPr>
            <a:spLocks noGrp="1"/>
          </p:cNvSpPr>
          <p:nvPr>
            <p:ph type="sldNum" sz="quarter" idx="10"/>
          </p:nvPr>
        </p:nvSpPr>
        <p:spPr/>
        <p:txBody>
          <a:bodyPr/>
          <a:lstStyle/>
          <a:p>
            <a:fld id="{8C747B73-6B03-4EF3-AD40-683CE00DABF6}" type="slidenum">
              <a:rPr lang="en-US" smtClean="0"/>
              <a:pPr/>
              <a:t>26</a:t>
            </a:fld>
            <a:endParaRPr lang="en-US" dirty="0"/>
          </a:p>
        </p:txBody>
      </p:sp>
    </p:spTree>
    <p:extLst>
      <p:ext uri="{BB962C8B-B14F-4D97-AF65-F5344CB8AC3E}">
        <p14:creationId xmlns:p14="http://schemas.microsoft.com/office/powerpoint/2010/main" val="392097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47B73-6B03-4EF3-AD40-683CE00DABF6}" type="slidenum">
              <a:rPr lang="en-US" smtClean="0"/>
              <a:pPr/>
              <a:t>27</a:t>
            </a:fld>
            <a:endParaRPr lang="en-US" dirty="0"/>
          </a:p>
        </p:txBody>
      </p:sp>
    </p:spTree>
    <p:extLst>
      <p:ext uri="{BB962C8B-B14F-4D97-AF65-F5344CB8AC3E}">
        <p14:creationId xmlns:p14="http://schemas.microsoft.com/office/powerpoint/2010/main" val="10029873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47B73-6B03-4EF3-AD40-683CE00DABF6}" type="slidenum">
              <a:rPr lang="en-US" smtClean="0"/>
              <a:pPr/>
              <a:t>28</a:t>
            </a:fld>
            <a:endParaRPr lang="en-US" dirty="0"/>
          </a:p>
        </p:txBody>
      </p:sp>
    </p:spTree>
    <p:extLst>
      <p:ext uri="{BB962C8B-B14F-4D97-AF65-F5344CB8AC3E}">
        <p14:creationId xmlns:p14="http://schemas.microsoft.com/office/powerpoint/2010/main" val="392097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presentation has been created using Power Point and contains live links to help you to access easily additional guidance, help and support. </a:t>
            </a:r>
            <a:endParaRPr lang="en-US" dirty="0"/>
          </a:p>
          <a:p>
            <a:r>
              <a:rPr lang="en-GB" dirty="0">
                <a:cs typeface="Calibri"/>
              </a:rPr>
              <a:t>As applicable additional information relating to each slide can be found in the 'notes section' </a:t>
            </a:r>
          </a:p>
        </p:txBody>
      </p:sp>
      <p:sp>
        <p:nvSpPr>
          <p:cNvPr id="4" name="Slide Number Placeholder 3"/>
          <p:cNvSpPr>
            <a:spLocks noGrp="1"/>
          </p:cNvSpPr>
          <p:nvPr>
            <p:ph type="sldNum" sz="quarter" idx="10"/>
          </p:nvPr>
        </p:nvSpPr>
        <p:spPr/>
        <p:txBody>
          <a:bodyPr/>
          <a:lstStyle/>
          <a:p>
            <a:fld id="{8C747B73-6B03-4EF3-AD40-683CE00DABF6}" type="slidenum">
              <a:rPr lang="en-US" smtClean="0"/>
              <a:pPr/>
              <a:t>3</a:t>
            </a:fld>
            <a:endParaRPr lang="en-US" dirty="0"/>
          </a:p>
        </p:txBody>
      </p:sp>
    </p:spTree>
    <p:extLst>
      <p:ext uri="{BB962C8B-B14F-4D97-AF65-F5344CB8AC3E}">
        <p14:creationId xmlns:p14="http://schemas.microsoft.com/office/powerpoint/2010/main" val="5789657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cs typeface="Calibri"/>
            </a:endParaRPr>
          </a:p>
          <a:p>
            <a:endParaRPr lang="en-US" dirty="0"/>
          </a:p>
        </p:txBody>
      </p:sp>
      <p:sp>
        <p:nvSpPr>
          <p:cNvPr id="4" name="Slide Number Placeholder 3"/>
          <p:cNvSpPr>
            <a:spLocks noGrp="1"/>
          </p:cNvSpPr>
          <p:nvPr>
            <p:ph type="sldNum" sz="quarter" idx="10"/>
          </p:nvPr>
        </p:nvSpPr>
        <p:spPr/>
        <p:txBody>
          <a:bodyPr/>
          <a:lstStyle/>
          <a:p>
            <a:fld id="{8C747B73-6B03-4EF3-AD40-683CE00DABF6}" type="slidenum">
              <a:rPr lang="en-US" smtClean="0"/>
              <a:pPr/>
              <a:t>4</a:t>
            </a:fld>
            <a:endParaRPr lang="en-US" dirty="0"/>
          </a:p>
        </p:txBody>
      </p:sp>
    </p:spTree>
    <p:extLst>
      <p:ext uri="{BB962C8B-B14F-4D97-AF65-F5344CB8AC3E}">
        <p14:creationId xmlns:p14="http://schemas.microsoft.com/office/powerpoint/2010/main" val="25955849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cs typeface="Calibri"/>
            </a:endParaRPr>
          </a:p>
          <a:p>
            <a:endParaRPr lang="en-US" dirty="0"/>
          </a:p>
        </p:txBody>
      </p:sp>
      <p:sp>
        <p:nvSpPr>
          <p:cNvPr id="4" name="Slide Number Placeholder 3"/>
          <p:cNvSpPr>
            <a:spLocks noGrp="1"/>
          </p:cNvSpPr>
          <p:nvPr>
            <p:ph type="sldNum" sz="quarter" idx="10"/>
          </p:nvPr>
        </p:nvSpPr>
        <p:spPr/>
        <p:txBody>
          <a:bodyPr/>
          <a:lstStyle/>
          <a:p>
            <a:fld id="{8C747B73-6B03-4EF3-AD40-683CE00DABF6}" type="slidenum">
              <a:rPr lang="en-US" smtClean="0"/>
              <a:pPr/>
              <a:t>5</a:t>
            </a:fld>
            <a:endParaRPr lang="en-US" dirty="0"/>
          </a:p>
        </p:txBody>
      </p:sp>
    </p:spTree>
    <p:extLst>
      <p:ext uri="{BB962C8B-B14F-4D97-AF65-F5344CB8AC3E}">
        <p14:creationId xmlns:p14="http://schemas.microsoft.com/office/powerpoint/2010/main" val="23507687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cs typeface="Calibri"/>
            </a:endParaRPr>
          </a:p>
          <a:p>
            <a:endParaRPr lang="en-US" dirty="0"/>
          </a:p>
        </p:txBody>
      </p:sp>
      <p:sp>
        <p:nvSpPr>
          <p:cNvPr id="4" name="Slide Number Placeholder 3"/>
          <p:cNvSpPr>
            <a:spLocks noGrp="1"/>
          </p:cNvSpPr>
          <p:nvPr>
            <p:ph type="sldNum" sz="quarter" idx="10"/>
          </p:nvPr>
        </p:nvSpPr>
        <p:spPr/>
        <p:txBody>
          <a:bodyPr/>
          <a:lstStyle/>
          <a:p>
            <a:fld id="{8C747B73-6B03-4EF3-AD40-683CE00DABF6}" type="slidenum">
              <a:rPr lang="en-US" smtClean="0"/>
              <a:pPr/>
              <a:t>6</a:t>
            </a:fld>
            <a:endParaRPr lang="en-US" dirty="0"/>
          </a:p>
        </p:txBody>
      </p:sp>
    </p:spTree>
    <p:extLst>
      <p:ext uri="{BB962C8B-B14F-4D97-AF65-F5344CB8AC3E}">
        <p14:creationId xmlns:p14="http://schemas.microsoft.com/office/powerpoint/2010/main" val="7698334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cs typeface="Calibri"/>
            </a:endParaRPr>
          </a:p>
          <a:p>
            <a:endParaRPr lang="en-US" dirty="0"/>
          </a:p>
        </p:txBody>
      </p:sp>
      <p:sp>
        <p:nvSpPr>
          <p:cNvPr id="4" name="Slide Number Placeholder 3"/>
          <p:cNvSpPr>
            <a:spLocks noGrp="1"/>
          </p:cNvSpPr>
          <p:nvPr>
            <p:ph type="sldNum" sz="quarter" idx="10"/>
          </p:nvPr>
        </p:nvSpPr>
        <p:spPr/>
        <p:txBody>
          <a:bodyPr/>
          <a:lstStyle/>
          <a:p>
            <a:fld id="{8C747B73-6B03-4EF3-AD40-683CE00DABF6}" type="slidenum">
              <a:rPr lang="en-US" smtClean="0"/>
              <a:pPr/>
              <a:t>7</a:t>
            </a:fld>
            <a:endParaRPr lang="en-US" dirty="0"/>
          </a:p>
        </p:txBody>
      </p:sp>
    </p:spTree>
    <p:extLst>
      <p:ext uri="{BB962C8B-B14F-4D97-AF65-F5344CB8AC3E}">
        <p14:creationId xmlns:p14="http://schemas.microsoft.com/office/powerpoint/2010/main" val="33349104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Key information on Support Services and main contact details.</a:t>
            </a:r>
          </a:p>
        </p:txBody>
      </p:sp>
      <p:sp>
        <p:nvSpPr>
          <p:cNvPr id="4" name="Slide Number Placeholder 3"/>
          <p:cNvSpPr>
            <a:spLocks noGrp="1"/>
          </p:cNvSpPr>
          <p:nvPr>
            <p:ph type="sldNum" sz="quarter" idx="5"/>
          </p:nvPr>
        </p:nvSpPr>
        <p:spPr/>
        <p:txBody>
          <a:bodyPr/>
          <a:lstStyle/>
          <a:p>
            <a:fld id="{8C747B73-6B03-4EF3-AD40-683CE00DABF6}" type="slidenum">
              <a:rPr lang="en-US" smtClean="0"/>
              <a:pPr/>
              <a:t>8</a:t>
            </a:fld>
            <a:endParaRPr lang="en-US" dirty="0"/>
          </a:p>
        </p:txBody>
      </p:sp>
    </p:spTree>
    <p:extLst>
      <p:ext uri="{BB962C8B-B14F-4D97-AF65-F5344CB8AC3E}">
        <p14:creationId xmlns:p14="http://schemas.microsoft.com/office/powerpoint/2010/main" val="21230055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FIKA</a:t>
            </a:r>
            <a:r>
              <a:rPr lang="en-GB" dirty="0"/>
              <a:t> </a:t>
            </a:r>
            <a:endParaRPr lang="en-US" dirty="0"/>
          </a:p>
          <a:p>
            <a:r>
              <a:rPr lang="en-GB" dirty="0"/>
              <a:t>We have recently partnered with Fika, a mental fitness app, as they have created a series of COVID-19 specific programmes, designed to help combat the challenges of remote study and the mental health impact of the pandemic. The App is similar to a FitBit for mental health and wellbeing and therefore, we are targeting this at all students, not just those who may be struggling or who have a pre-existing mental health condition. Access to the COVID-19 section of the App is free for all Edge Hill Students. </a:t>
            </a:r>
            <a:endParaRPr lang="en-GB" dirty="0">
              <a:cs typeface="Calibri"/>
            </a:endParaRPr>
          </a:p>
          <a:p>
            <a:endParaRPr lang="en-GB" b="1" dirty="0"/>
          </a:p>
          <a:p>
            <a:r>
              <a:rPr lang="en-GB" b="1" dirty="0"/>
              <a:t>Big White Wall</a:t>
            </a:r>
            <a:r>
              <a:rPr lang="en-GB" dirty="0"/>
              <a:t> </a:t>
            </a:r>
          </a:p>
          <a:p>
            <a:r>
              <a:rPr lang="en-GB" dirty="0"/>
              <a:t>Big White Wall is an anonymous online peer support network, which is available 24/7, moderated and facilitated by clinicians. It is widely used within the HE sector, as it promotes early intervention and self-management of mental health and wellbeing. BWW also offers guided support courses, focused on a range of wellbeing topics, meaning that it is a far-reaching resource for students to access whilst they are awaiting an appointment or to access on their own initiative. </a:t>
            </a:r>
            <a:endParaRPr lang="en-GB" dirty="0">
              <a:cs typeface="Calibri"/>
            </a:endParaRPr>
          </a:p>
          <a:p>
            <a:r>
              <a:rPr lang="en-GB" dirty="0"/>
              <a:t>  </a:t>
            </a:r>
            <a:endParaRPr lang="en-GB" dirty="0">
              <a:cs typeface="Calibri"/>
            </a:endParaRPr>
          </a:p>
          <a:p>
            <a:r>
              <a:rPr lang="en-GB" dirty="0"/>
              <a:t>BWW gives staff across campus an alternative medium to signpost to.  For a student not at risk, it also provides instant support and guidance, either independently, whilst they await a Wellbeing/Counselling appointment or as an alternative to face-to-face support. </a:t>
            </a:r>
            <a:endParaRPr lang="en-GB" dirty="0">
              <a:cs typeface="Calibri"/>
            </a:endParaRPr>
          </a:p>
          <a:p>
            <a:r>
              <a:rPr lang="en-GB" dirty="0"/>
              <a:t>  </a:t>
            </a:r>
            <a:endParaRPr lang="en-GB" dirty="0">
              <a:cs typeface="Calibri"/>
            </a:endParaRPr>
          </a:p>
          <a:p>
            <a:r>
              <a:rPr lang="en-GB" dirty="0"/>
              <a:t>All that is needed to access BWW once it is implemented is an Edge Hill student email account and an internet connection. This means that students do not need to be referred or signposted by a staff member (but this may happen) but that they are able to access independently, perhaps after seeing the link on our webpages or on posters around Campus. </a:t>
            </a:r>
            <a:endParaRPr lang="en-GB" dirty="0">
              <a:cs typeface="Calibri"/>
            </a:endParaRPr>
          </a:p>
          <a:p>
            <a:endParaRPr lang="en-GB" b="1" dirty="0"/>
          </a:p>
          <a:p>
            <a:r>
              <a:rPr lang="en-GB" b="1" dirty="0"/>
              <a:t>New Wellbeing Support Service </a:t>
            </a:r>
            <a:r>
              <a:rPr lang="en-GB" dirty="0"/>
              <a:t> </a:t>
            </a:r>
          </a:p>
          <a:p>
            <a:r>
              <a:rPr lang="en-GB" dirty="0"/>
              <a:t>In response to many of our students currently working on the Frontline throughout the COVID-19 Pandemic, we are offering additional telephone support, which can also be arranged out of hours, to ensure that these students are supported at this difficult time. This service is available for all frontline workers by emailing </a:t>
            </a:r>
            <a:r>
              <a:rPr lang="en-GB" dirty="0">
                <a:hlinkClick r:id="rId3"/>
              </a:rPr>
              <a:t>FrontlineStudentSupport@edgehill.ac.uk</a:t>
            </a:r>
            <a:r>
              <a:rPr lang="en-GB" dirty="0"/>
              <a:t>. </a:t>
            </a:r>
            <a:endParaRPr lang="en-GB" dirty="0">
              <a:cs typeface="Calibri"/>
            </a:endParaRPr>
          </a:p>
          <a:p>
            <a:r>
              <a:rPr lang="en-GB" dirty="0"/>
              <a:t>  </a:t>
            </a:r>
            <a:endParaRPr lang="en-GB" dirty="0">
              <a:cs typeface="Calibri"/>
            </a:endParaRPr>
          </a:p>
          <a:p>
            <a:endParaRPr lang="en-GB" dirty="0">
              <a:cs typeface="Calibri"/>
            </a:endParaRPr>
          </a:p>
        </p:txBody>
      </p:sp>
      <p:sp>
        <p:nvSpPr>
          <p:cNvPr id="4" name="Slide Number Placeholder 3"/>
          <p:cNvSpPr>
            <a:spLocks noGrp="1"/>
          </p:cNvSpPr>
          <p:nvPr>
            <p:ph type="sldNum" sz="quarter" idx="10"/>
          </p:nvPr>
        </p:nvSpPr>
        <p:spPr/>
        <p:txBody>
          <a:bodyPr/>
          <a:lstStyle/>
          <a:p>
            <a:fld id="{8C747B73-6B03-4EF3-AD40-683CE00DABF6}" type="slidenum">
              <a:rPr lang="en-US" smtClean="0"/>
              <a:pPr/>
              <a:t>9</a:t>
            </a:fld>
            <a:endParaRPr lang="en-US" dirty="0"/>
          </a:p>
        </p:txBody>
      </p:sp>
    </p:spTree>
    <p:extLst>
      <p:ext uri="{BB962C8B-B14F-4D97-AF65-F5344CB8AC3E}">
        <p14:creationId xmlns:p14="http://schemas.microsoft.com/office/powerpoint/2010/main" val="4094305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3048000" y="2244726"/>
            <a:ext cx="18288000" cy="4775200"/>
          </a:xfrm>
        </p:spPr>
        <p:txBody>
          <a:bodyPr anchor="b"/>
          <a:lstStyle>
            <a:lvl1pPr algn="ctr">
              <a:defRPr sz="12000"/>
            </a:lvl1pPr>
          </a:lstStyle>
          <a:p>
            <a:r>
              <a:rPr lang="en-US"/>
              <a:t>Click to edit Master title style</a:t>
            </a:r>
          </a:p>
        </p:txBody>
      </p:sp>
      <p:sp>
        <p:nvSpPr>
          <p:cNvPr id="3" name="Subtitle 2"/>
          <p:cNvSpPr>
            <a:spLocks noGrp="1"/>
          </p:cNvSpPr>
          <p:nvPr>
            <p:ph type="subTitle" idx="1"/>
          </p:nvPr>
        </p:nvSpPr>
        <p:spPr>
          <a:xfrm>
            <a:off x="3048000" y="7204076"/>
            <a:ext cx="18288000" cy="3311524"/>
          </a:xfrm>
        </p:spPr>
        <p:txBody>
          <a:bodyPr/>
          <a:lstStyle>
            <a:lvl1pPr marL="0" indent="0" algn="ctr">
              <a:buNone/>
              <a:defRPr sz="4800"/>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US"/>
              <a:t>Click to edit Master subtitle style</a:t>
            </a:r>
          </a:p>
        </p:txBody>
      </p:sp>
      <p:sp>
        <p:nvSpPr>
          <p:cNvPr id="4" name="Date Placeholder 3"/>
          <p:cNvSpPr>
            <a:spLocks noGrp="1"/>
          </p:cNvSpPr>
          <p:nvPr>
            <p:ph type="dt" sz="half" idx="10"/>
          </p:nvPr>
        </p:nvSpPr>
        <p:spPr/>
        <p:txBody>
          <a:bodyPr/>
          <a:lstStyle/>
          <a:p>
            <a:fld id="{C20F2AF2-EA92-44F8-853B-5E3554E36C48}" type="datetimeFigureOut">
              <a:rPr lang="en-US" smtClean="0"/>
              <a:pPr/>
              <a:t>12/7/2022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7575539-BFBE-477A-BDB6-9CA7B44D81A5}" type="slidenum">
              <a:rPr lang="en-US" smtClean="0"/>
              <a:pPr/>
              <a:t>‹#›</a:t>
            </a:fld>
            <a:endParaRPr lang="en-US" dirty="0"/>
          </a:p>
        </p:txBody>
      </p:sp>
    </p:spTree>
    <p:extLst>
      <p:ext uri="{BB962C8B-B14F-4D97-AF65-F5344CB8AC3E}">
        <p14:creationId xmlns:p14="http://schemas.microsoft.com/office/powerpoint/2010/main" val="32448080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12/7/2022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2625270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7449800" y="730250"/>
            <a:ext cx="5257800" cy="11623676"/>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676400" y="730250"/>
            <a:ext cx="15468600" cy="1162367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12/7/2022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0234117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Default Footer">
    <p:spTree>
      <p:nvGrpSpPr>
        <p:cNvPr id="1" name=""/>
        <p:cNvGrpSpPr/>
        <p:nvPr/>
      </p:nvGrpSpPr>
      <p:grpSpPr>
        <a:xfrm>
          <a:off x="0" y="0"/>
          <a:ext cx="0" cy="0"/>
          <a:chOff x="0" y="0"/>
          <a:chExt cx="0" cy="0"/>
        </a:xfrm>
      </p:grpSpPr>
      <p:sp>
        <p:nvSpPr>
          <p:cNvPr id="7" name="Rectangle 6"/>
          <p:cNvSpPr/>
          <p:nvPr userDrawn="1"/>
        </p:nvSpPr>
        <p:spPr>
          <a:xfrm>
            <a:off x="0" y="13582650"/>
            <a:ext cx="24383999" cy="133350"/>
          </a:xfrm>
          <a:prstGeom prst="rect">
            <a:avLst/>
          </a:prstGeom>
          <a:solidFill>
            <a:srgbClr val="384C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5227178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12/7/2022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20300801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63700" y="3419477"/>
            <a:ext cx="21031200" cy="5705474"/>
          </a:xfrm>
        </p:spPr>
        <p:txBody>
          <a:bodyPr anchor="b"/>
          <a:lstStyle>
            <a:lvl1pPr>
              <a:defRPr sz="12000"/>
            </a:lvl1pPr>
          </a:lstStyle>
          <a:p>
            <a:r>
              <a:rPr lang="en-US"/>
              <a:t>Click to edit Master title style</a:t>
            </a:r>
          </a:p>
        </p:txBody>
      </p:sp>
      <p:sp>
        <p:nvSpPr>
          <p:cNvPr id="3" name="Text Placeholder 2"/>
          <p:cNvSpPr>
            <a:spLocks noGrp="1"/>
          </p:cNvSpPr>
          <p:nvPr>
            <p:ph type="body" idx="1"/>
          </p:nvPr>
        </p:nvSpPr>
        <p:spPr>
          <a:xfrm>
            <a:off x="1663700" y="9178927"/>
            <a:ext cx="21031200" cy="3000374"/>
          </a:xfrm>
        </p:spPr>
        <p:txBody>
          <a:bodyPr/>
          <a:lstStyle>
            <a:lvl1pPr marL="0" indent="0">
              <a:buNone/>
              <a:defRPr sz="4800">
                <a:solidFill>
                  <a:schemeClr val="tx1">
                    <a:tint val="75000"/>
                  </a:schemeClr>
                </a:solidFill>
              </a:defRPr>
            </a:lvl1pPr>
            <a:lvl2pPr marL="914400" indent="0">
              <a:buNone/>
              <a:defRPr sz="4000">
                <a:solidFill>
                  <a:schemeClr val="tx1">
                    <a:tint val="75000"/>
                  </a:schemeClr>
                </a:solidFill>
              </a:defRPr>
            </a:lvl2pPr>
            <a:lvl3pPr marL="1828800" indent="0">
              <a:buNone/>
              <a:defRPr sz="3600">
                <a:solidFill>
                  <a:schemeClr val="tx1">
                    <a:tint val="75000"/>
                  </a:schemeClr>
                </a:solidFill>
              </a:defRPr>
            </a:lvl3pPr>
            <a:lvl4pPr marL="2743200" indent="0">
              <a:buNone/>
              <a:defRPr sz="3200">
                <a:solidFill>
                  <a:schemeClr val="tx1">
                    <a:tint val="75000"/>
                  </a:schemeClr>
                </a:solidFill>
              </a:defRPr>
            </a:lvl4pPr>
            <a:lvl5pPr marL="3657600" indent="0">
              <a:buNone/>
              <a:defRPr sz="3200">
                <a:solidFill>
                  <a:schemeClr val="tx1">
                    <a:tint val="75000"/>
                  </a:schemeClr>
                </a:solidFill>
              </a:defRPr>
            </a:lvl5pPr>
            <a:lvl6pPr marL="4572000" indent="0">
              <a:buNone/>
              <a:defRPr sz="3200">
                <a:solidFill>
                  <a:schemeClr val="tx1">
                    <a:tint val="75000"/>
                  </a:schemeClr>
                </a:solidFill>
              </a:defRPr>
            </a:lvl6pPr>
            <a:lvl7pPr marL="5486400" indent="0">
              <a:buNone/>
              <a:defRPr sz="3200">
                <a:solidFill>
                  <a:schemeClr val="tx1">
                    <a:tint val="75000"/>
                  </a:schemeClr>
                </a:solidFill>
              </a:defRPr>
            </a:lvl7pPr>
            <a:lvl8pPr marL="6400800" indent="0">
              <a:buNone/>
              <a:defRPr sz="3200">
                <a:solidFill>
                  <a:schemeClr val="tx1">
                    <a:tint val="75000"/>
                  </a:schemeClr>
                </a:solidFill>
              </a:defRPr>
            </a:lvl8pPr>
            <a:lvl9pPr marL="7315200" indent="0">
              <a:buNone/>
              <a:defRPr sz="3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20F2AF2-EA92-44F8-853B-5E3554E36C48}" type="datetimeFigureOut">
              <a:rPr lang="en-US" smtClean="0"/>
              <a:pPr/>
              <a:t>12/7/2022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7575539-BFBE-477A-BDB6-9CA7B44D81A5}" type="slidenum">
              <a:rPr lang="en-US" smtClean="0"/>
              <a:pPr/>
              <a:t>‹#›</a:t>
            </a:fld>
            <a:endParaRPr lang="en-US" dirty="0"/>
          </a:p>
        </p:txBody>
      </p:sp>
    </p:spTree>
    <p:extLst>
      <p:ext uri="{BB962C8B-B14F-4D97-AF65-F5344CB8AC3E}">
        <p14:creationId xmlns:p14="http://schemas.microsoft.com/office/powerpoint/2010/main" val="20263346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676400" y="3651250"/>
            <a:ext cx="10363200" cy="87026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12344400" y="3651250"/>
            <a:ext cx="10363200" cy="87026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764DE79-268F-4C1A-8933-263129D2AF90}" type="datetimeFigureOut">
              <a:rPr lang="en-US" dirty="0"/>
              <a:t>12/7/2022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161961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679576" y="730251"/>
            <a:ext cx="21031200" cy="2651126"/>
          </a:xfrm>
        </p:spPr>
        <p:txBody>
          <a:bodyPr/>
          <a:lstStyle/>
          <a:p>
            <a:r>
              <a:rPr lang="en-US"/>
              <a:t>Click to edit Master title style</a:t>
            </a:r>
          </a:p>
        </p:txBody>
      </p:sp>
      <p:sp>
        <p:nvSpPr>
          <p:cNvPr id="3" name="Text Placeholder 2"/>
          <p:cNvSpPr>
            <a:spLocks noGrp="1"/>
          </p:cNvSpPr>
          <p:nvPr>
            <p:ph type="body" idx="1"/>
          </p:nvPr>
        </p:nvSpPr>
        <p:spPr>
          <a:xfrm>
            <a:off x="1679577" y="3362326"/>
            <a:ext cx="10315574" cy="1647824"/>
          </a:xfrm>
        </p:spPr>
        <p:txBody>
          <a:bodyPr anchor="b"/>
          <a:lstStyle>
            <a:lvl1pPr marL="0" indent="0">
              <a:buNone/>
              <a:defRPr sz="4800" b="1"/>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en-US"/>
              <a:t>Click to edit Master text styles</a:t>
            </a:r>
          </a:p>
        </p:txBody>
      </p:sp>
      <p:sp>
        <p:nvSpPr>
          <p:cNvPr id="4" name="Content Placeholder 3"/>
          <p:cNvSpPr>
            <a:spLocks noGrp="1"/>
          </p:cNvSpPr>
          <p:nvPr>
            <p:ph sz="half" idx="2"/>
          </p:nvPr>
        </p:nvSpPr>
        <p:spPr>
          <a:xfrm>
            <a:off x="1679577" y="5010150"/>
            <a:ext cx="10315574" cy="73691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2344400" y="3362326"/>
            <a:ext cx="10366376" cy="1647824"/>
          </a:xfrm>
        </p:spPr>
        <p:txBody>
          <a:bodyPr anchor="b"/>
          <a:lstStyle>
            <a:lvl1pPr marL="0" indent="0">
              <a:buNone/>
              <a:defRPr sz="4800" b="1"/>
            </a:lvl1pPr>
            <a:lvl2pPr marL="914400" indent="0">
              <a:buNone/>
              <a:defRPr sz="4000" b="1"/>
            </a:lvl2pPr>
            <a:lvl3pPr marL="1828800" indent="0">
              <a:buNone/>
              <a:defRPr sz="3600" b="1"/>
            </a:lvl3pPr>
            <a:lvl4pPr marL="2743200" indent="0">
              <a:buNone/>
              <a:defRPr sz="3200" b="1"/>
            </a:lvl4pPr>
            <a:lvl5pPr marL="3657600" indent="0">
              <a:buNone/>
              <a:defRPr sz="3200" b="1"/>
            </a:lvl5pPr>
            <a:lvl6pPr marL="4572000" indent="0">
              <a:buNone/>
              <a:defRPr sz="3200" b="1"/>
            </a:lvl6pPr>
            <a:lvl7pPr marL="5486400" indent="0">
              <a:buNone/>
              <a:defRPr sz="3200" b="1"/>
            </a:lvl7pPr>
            <a:lvl8pPr marL="6400800" indent="0">
              <a:buNone/>
              <a:defRPr sz="3200" b="1"/>
            </a:lvl8pPr>
            <a:lvl9pPr marL="7315200" indent="0">
              <a:buNone/>
              <a:defRPr sz="3200" b="1"/>
            </a:lvl9pPr>
          </a:lstStyle>
          <a:p>
            <a:pPr lvl="0"/>
            <a:r>
              <a:rPr lang="en-US"/>
              <a:t>Click to edit Master text styles</a:t>
            </a:r>
          </a:p>
        </p:txBody>
      </p:sp>
      <p:sp>
        <p:nvSpPr>
          <p:cNvPr id="6" name="Content Placeholder 5"/>
          <p:cNvSpPr>
            <a:spLocks noGrp="1"/>
          </p:cNvSpPr>
          <p:nvPr>
            <p:ph sz="quarter" idx="4"/>
          </p:nvPr>
        </p:nvSpPr>
        <p:spPr>
          <a:xfrm>
            <a:off x="12344400" y="5010150"/>
            <a:ext cx="10366376" cy="73691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20F2AF2-EA92-44F8-853B-5E3554E36C48}" type="datetimeFigureOut">
              <a:rPr lang="en-US" smtClean="0"/>
              <a:pPr/>
              <a:t>12/7/2022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7575539-BFBE-477A-BDB6-9CA7B44D81A5}" type="slidenum">
              <a:rPr lang="en-US" smtClean="0"/>
              <a:pPr/>
              <a:t>‹#›</a:t>
            </a:fld>
            <a:endParaRPr lang="en-US" dirty="0"/>
          </a:p>
        </p:txBody>
      </p:sp>
    </p:spTree>
    <p:extLst>
      <p:ext uri="{BB962C8B-B14F-4D97-AF65-F5344CB8AC3E}">
        <p14:creationId xmlns:p14="http://schemas.microsoft.com/office/powerpoint/2010/main" val="4069024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764DE79-268F-4C1A-8933-263129D2AF90}" type="datetimeFigureOut">
              <a:rPr lang="en-US" dirty="0"/>
              <a:t>12/7/2022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0454094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64DE79-268F-4C1A-8933-263129D2AF90}" type="datetimeFigureOut">
              <a:rPr lang="en-US" dirty="0"/>
              <a:t>12/7/2022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F63A3B-78C7-47BE-AE5E-E10140E04643}" type="slidenum">
              <a:rPr lang="en-US" dirty="0"/>
              <a:t>‹#›</a:t>
            </a:fld>
            <a:endParaRPr lang="en-US" dirty="0"/>
          </a:p>
        </p:txBody>
      </p:sp>
    </p:spTree>
    <p:extLst>
      <p:ext uri="{BB962C8B-B14F-4D97-AF65-F5344CB8AC3E}">
        <p14:creationId xmlns:p14="http://schemas.microsoft.com/office/powerpoint/2010/main" val="10972843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577" y="914400"/>
            <a:ext cx="7864474" cy="3200400"/>
          </a:xfrm>
        </p:spPr>
        <p:txBody>
          <a:bodyPr anchor="b"/>
          <a:lstStyle>
            <a:lvl1pPr>
              <a:defRPr sz="6400"/>
            </a:lvl1pPr>
          </a:lstStyle>
          <a:p>
            <a:r>
              <a:rPr lang="en-US"/>
              <a:t>Click to edit Master title style</a:t>
            </a:r>
          </a:p>
        </p:txBody>
      </p:sp>
      <p:sp>
        <p:nvSpPr>
          <p:cNvPr id="3" name="Content Placeholder 2"/>
          <p:cNvSpPr>
            <a:spLocks noGrp="1"/>
          </p:cNvSpPr>
          <p:nvPr>
            <p:ph idx="1"/>
          </p:nvPr>
        </p:nvSpPr>
        <p:spPr>
          <a:xfrm>
            <a:off x="10366376" y="1974851"/>
            <a:ext cx="12344400" cy="9747250"/>
          </a:xfrm>
        </p:spPr>
        <p:txBody>
          <a:bodyPr/>
          <a:lstStyle>
            <a:lvl1pPr>
              <a:defRPr sz="6400"/>
            </a:lvl1pPr>
            <a:lvl2pPr>
              <a:defRPr sz="5600"/>
            </a:lvl2pPr>
            <a:lvl3pPr>
              <a:defRPr sz="4800"/>
            </a:lvl3pPr>
            <a:lvl4pPr>
              <a:defRPr sz="4000"/>
            </a:lvl4pPr>
            <a:lvl5pPr>
              <a:defRPr sz="4000"/>
            </a:lvl5pPr>
            <a:lvl6pPr>
              <a:defRPr sz="4000"/>
            </a:lvl6pPr>
            <a:lvl7pPr>
              <a:defRPr sz="4000"/>
            </a:lvl7pPr>
            <a:lvl8pPr>
              <a:defRPr sz="4000"/>
            </a:lvl8pPr>
            <a:lvl9pPr>
              <a:defRPr sz="4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679577" y="4114800"/>
            <a:ext cx="7864474" cy="7623176"/>
          </a:xfrm>
        </p:spPr>
        <p:txBody>
          <a:bodyPr/>
          <a:lstStyle>
            <a:lvl1pPr marL="0" indent="0">
              <a:buNone/>
              <a:defRPr sz="3200"/>
            </a:lvl1pPr>
            <a:lvl2pPr marL="914400" indent="0">
              <a:buNone/>
              <a:defRPr sz="2800"/>
            </a:lvl2pPr>
            <a:lvl3pPr marL="1828800" indent="0">
              <a:buNone/>
              <a:defRPr sz="2400"/>
            </a:lvl3pPr>
            <a:lvl4pPr marL="2743200" indent="0">
              <a:buNone/>
              <a:defRPr sz="2000"/>
            </a:lvl4pPr>
            <a:lvl5pPr marL="3657600" indent="0">
              <a:buNone/>
              <a:defRPr sz="2000"/>
            </a:lvl5pPr>
            <a:lvl6pPr marL="4572000" indent="0">
              <a:buNone/>
              <a:defRPr sz="2000"/>
            </a:lvl6pPr>
            <a:lvl7pPr marL="5486400" indent="0">
              <a:buNone/>
              <a:defRPr sz="2000"/>
            </a:lvl7pPr>
            <a:lvl8pPr marL="6400800" indent="0">
              <a:buNone/>
              <a:defRPr sz="2000"/>
            </a:lvl8pPr>
            <a:lvl9pPr marL="7315200" indent="0">
              <a:buNone/>
              <a:defRPr sz="2000"/>
            </a:lvl9pPr>
          </a:lstStyle>
          <a:p>
            <a:pPr lvl="0"/>
            <a:r>
              <a:rPr lang="en-US"/>
              <a:t>Click to edit Master text styles</a:t>
            </a:r>
          </a:p>
        </p:txBody>
      </p:sp>
      <p:sp>
        <p:nvSpPr>
          <p:cNvPr id="5" name="Date Placeholder 4"/>
          <p:cNvSpPr>
            <a:spLocks noGrp="1"/>
          </p:cNvSpPr>
          <p:nvPr>
            <p:ph type="dt" sz="half" idx="10"/>
          </p:nvPr>
        </p:nvSpPr>
        <p:spPr/>
        <p:txBody>
          <a:bodyPr/>
          <a:lstStyle/>
          <a:p>
            <a:fld id="{C20F2AF2-EA92-44F8-853B-5E3554E36C48}" type="datetimeFigureOut">
              <a:rPr lang="en-US" smtClean="0"/>
              <a:pPr/>
              <a:t>12/7/2022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7575539-BFBE-477A-BDB6-9CA7B44D81A5}" type="slidenum">
              <a:rPr lang="en-US" smtClean="0"/>
              <a:pPr/>
              <a:t>‹#›</a:t>
            </a:fld>
            <a:endParaRPr lang="en-US" dirty="0"/>
          </a:p>
        </p:txBody>
      </p:sp>
    </p:spTree>
    <p:extLst>
      <p:ext uri="{BB962C8B-B14F-4D97-AF65-F5344CB8AC3E}">
        <p14:creationId xmlns:p14="http://schemas.microsoft.com/office/powerpoint/2010/main" val="33445048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577" y="914400"/>
            <a:ext cx="7864474" cy="3200400"/>
          </a:xfrm>
        </p:spPr>
        <p:txBody>
          <a:bodyPr anchor="b"/>
          <a:lstStyle>
            <a:lvl1pPr>
              <a:defRPr sz="6400"/>
            </a:lvl1pPr>
          </a:lstStyle>
          <a:p>
            <a:r>
              <a:rPr lang="en-US"/>
              <a:t>Click to edit Master title style</a:t>
            </a:r>
          </a:p>
        </p:txBody>
      </p:sp>
      <p:sp>
        <p:nvSpPr>
          <p:cNvPr id="3" name="Picture Placeholder 2"/>
          <p:cNvSpPr>
            <a:spLocks noGrp="1" noChangeAspect="1"/>
          </p:cNvSpPr>
          <p:nvPr>
            <p:ph type="pic" idx="1"/>
          </p:nvPr>
        </p:nvSpPr>
        <p:spPr>
          <a:xfrm>
            <a:off x="10366376" y="1974851"/>
            <a:ext cx="12344400" cy="9747250"/>
          </a:xfrm>
        </p:spPr>
        <p:txBody>
          <a:bodyPr anchor="t"/>
          <a:lstStyle>
            <a:lvl1pPr marL="0" indent="0">
              <a:buNone/>
              <a:defRPr sz="6400"/>
            </a:lvl1pPr>
            <a:lvl2pPr marL="914400" indent="0">
              <a:buNone/>
              <a:defRPr sz="5600"/>
            </a:lvl2pPr>
            <a:lvl3pPr marL="1828800" indent="0">
              <a:buNone/>
              <a:defRPr sz="4800"/>
            </a:lvl3pPr>
            <a:lvl4pPr marL="2743200" indent="0">
              <a:buNone/>
              <a:defRPr sz="4000"/>
            </a:lvl4pPr>
            <a:lvl5pPr marL="3657600" indent="0">
              <a:buNone/>
              <a:defRPr sz="4000"/>
            </a:lvl5pPr>
            <a:lvl6pPr marL="4572000" indent="0">
              <a:buNone/>
              <a:defRPr sz="4000"/>
            </a:lvl6pPr>
            <a:lvl7pPr marL="5486400" indent="0">
              <a:buNone/>
              <a:defRPr sz="4000"/>
            </a:lvl7pPr>
            <a:lvl8pPr marL="6400800" indent="0">
              <a:buNone/>
              <a:defRPr sz="4000"/>
            </a:lvl8pPr>
            <a:lvl9pPr marL="7315200" indent="0">
              <a:buNone/>
              <a:defRPr sz="4000"/>
            </a:lvl9pPr>
          </a:lstStyle>
          <a:p>
            <a:r>
              <a:rPr lang="en-US" dirty="0"/>
              <a:t>Click icon to add picture</a:t>
            </a:r>
          </a:p>
        </p:txBody>
      </p:sp>
      <p:sp>
        <p:nvSpPr>
          <p:cNvPr id="4" name="Text Placeholder 3"/>
          <p:cNvSpPr>
            <a:spLocks noGrp="1"/>
          </p:cNvSpPr>
          <p:nvPr>
            <p:ph type="body" sz="half" idx="2"/>
          </p:nvPr>
        </p:nvSpPr>
        <p:spPr>
          <a:xfrm>
            <a:off x="1679577" y="4114800"/>
            <a:ext cx="7864474" cy="7623176"/>
          </a:xfrm>
        </p:spPr>
        <p:txBody>
          <a:bodyPr/>
          <a:lstStyle>
            <a:lvl1pPr marL="0" indent="0">
              <a:buNone/>
              <a:defRPr sz="3200"/>
            </a:lvl1pPr>
            <a:lvl2pPr marL="914400" indent="0">
              <a:buNone/>
              <a:defRPr sz="2800"/>
            </a:lvl2pPr>
            <a:lvl3pPr marL="1828800" indent="0">
              <a:buNone/>
              <a:defRPr sz="2400"/>
            </a:lvl3pPr>
            <a:lvl4pPr marL="2743200" indent="0">
              <a:buNone/>
              <a:defRPr sz="2000"/>
            </a:lvl4pPr>
            <a:lvl5pPr marL="3657600" indent="0">
              <a:buNone/>
              <a:defRPr sz="2000"/>
            </a:lvl5pPr>
            <a:lvl6pPr marL="4572000" indent="0">
              <a:buNone/>
              <a:defRPr sz="2000"/>
            </a:lvl6pPr>
            <a:lvl7pPr marL="5486400" indent="0">
              <a:buNone/>
              <a:defRPr sz="2000"/>
            </a:lvl7pPr>
            <a:lvl8pPr marL="6400800" indent="0">
              <a:buNone/>
              <a:defRPr sz="2000"/>
            </a:lvl8pPr>
            <a:lvl9pPr marL="7315200" indent="0">
              <a:buNone/>
              <a:defRPr sz="2000"/>
            </a:lvl9pPr>
          </a:lstStyle>
          <a:p>
            <a:pPr lvl="0"/>
            <a:r>
              <a:rPr lang="en-US"/>
              <a:t>Click to edit Master text styles</a:t>
            </a:r>
          </a:p>
        </p:txBody>
      </p:sp>
      <p:sp>
        <p:nvSpPr>
          <p:cNvPr id="5" name="Date Placeholder 4"/>
          <p:cNvSpPr>
            <a:spLocks noGrp="1"/>
          </p:cNvSpPr>
          <p:nvPr>
            <p:ph type="dt" sz="half" idx="10"/>
          </p:nvPr>
        </p:nvSpPr>
        <p:spPr/>
        <p:txBody>
          <a:bodyPr/>
          <a:lstStyle/>
          <a:p>
            <a:fld id="{C20F2AF2-EA92-44F8-853B-5E3554E36C48}" type="datetimeFigureOut">
              <a:rPr lang="en-US" smtClean="0"/>
              <a:pPr/>
              <a:t>12/7/2022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7575539-BFBE-477A-BDB6-9CA7B44D81A5}" type="slidenum">
              <a:rPr lang="en-US" smtClean="0"/>
              <a:pPr/>
              <a:t>‹#›</a:t>
            </a:fld>
            <a:endParaRPr lang="en-US" dirty="0"/>
          </a:p>
        </p:txBody>
      </p:sp>
    </p:spTree>
    <p:extLst>
      <p:ext uri="{BB962C8B-B14F-4D97-AF65-F5344CB8AC3E}">
        <p14:creationId xmlns:p14="http://schemas.microsoft.com/office/powerpoint/2010/main" val="36424266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76400" y="730251"/>
            <a:ext cx="21031200" cy="2651126"/>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1676400" y="3651250"/>
            <a:ext cx="21031200" cy="870267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676400" y="12712701"/>
            <a:ext cx="5486400" cy="730250"/>
          </a:xfrm>
          <a:prstGeom prst="rect">
            <a:avLst/>
          </a:prstGeom>
        </p:spPr>
        <p:txBody>
          <a:bodyPr vert="horz" lIns="91440" tIns="45720" rIns="91440" bIns="45720" rtlCol="0" anchor="ctr"/>
          <a:lstStyle>
            <a:lvl1pPr algn="l">
              <a:defRPr sz="2400">
                <a:solidFill>
                  <a:schemeClr val="tx1">
                    <a:tint val="75000"/>
                  </a:schemeClr>
                </a:solidFill>
              </a:defRPr>
            </a:lvl1pPr>
          </a:lstStyle>
          <a:p>
            <a:fld id="{C20F2AF2-EA92-44F8-853B-5E3554E36C48}" type="datetimeFigureOut">
              <a:rPr lang="en-US" smtClean="0"/>
              <a:pPr/>
              <a:t>12/7/2022</a:t>
            </a:fld>
            <a:endParaRPr lang="en-US" dirty="0"/>
          </a:p>
        </p:txBody>
      </p:sp>
      <p:sp>
        <p:nvSpPr>
          <p:cNvPr id="5" name="Footer Placeholder 4"/>
          <p:cNvSpPr>
            <a:spLocks noGrp="1"/>
          </p:cNvSpPr>
          <p:nvPr>
            <p:ph type="ftr" sz="quarter" idx="3"/>
          </p:nvPr>
        </p:nvSpPr>
        <p:spPr>
          <a:xfrm>
            <a:off x="8077200" y="12712701"/>
            <a:ext cx="8229600" cy="730250"/>
          </a:xfrm>
          <a:prstGeom prst="rect">
            <a:avLst/>
          </a:prstGeom>
        </p:spPr>
        <p:txBody>
          <a:bodyPr vert="horz" lIns="91440" tIns="45720" rIns="91440" bIns="45720" rtlCol="0" anchor="ctr"/>
          <a:lstStyle>
            <a:lvl1pPr algn="ctr">
              <a:defRPr sz="24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7221200" y="12712701"/>
            <a:ext cx="5486400" cy="730250"/>
          </a:xfrm>
          <a:prstGeom prst="rect">
            <a:avLst/>
          </a:prstGeom>
        </p:spPr>
        <p:txBody>
          <a:bodyPr vert="horz" lIns="91440" tIns="45720" rIns="91440" bIns="45720" rtlCol="0" anchor="ctr"/>
          <a:lstStyle>
            <a:lvl1pPr algn="r">
              <a:defRPr sz="2400">
                <a:solidFill>
                  <a:schemeClr val="tx1">
                    <a:tint val="75000"/>
                  </a:schemeClr>
                </a:solidFill>
              </a:defRPr>
            </a:lvl1pPr>
          </a:lstStyle>
          <a:p>
            <a:fld id="{C7575539-BFBE-477A-BDB6-9CA7B44D81A5}" type="slidenum">
              <a:rPr lang="en-US" smtClean="0"/>
              <a:pPr/>
              <a:t>‹#›</a:t>
            </a:fld>
            <a:endParaRPr lang="en-US" dirty="0"/>
          </a:p>
        </p:txBody>
      </p:sp>
    </p:spTree>
    <p:extLst>
      <p:ext uri="{BB962C8B-B14F-4D97-AF65-F5344CB8AC3E}">
        <p14:creationId xmlns:p14="http://schemas.microsoft.com/office/powerpoint/2010/main" val="267924676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1828800" rtl="0" eaLnBrk="1" latinLnBrk="0" hangingPunct="1">
        <a:lnSpc>
          <a:spcPct val="90000"/>
        </a:lnSpc>
        <a:spcBef>
          <a:spcPct val="0"/>
        </a:spcBef>
        <a:buNone/>
        <a:defRPr sz="8800" kern="1200">
          <a:solidFill>
            <a:schemeClr val="tx1"/>
          </a:solidFill>
          <a:latin typeface="+mj-lt"/>
          <a:ea typeface="+mj-ea"/>
          <a:cs typeface="+mj-cs"/>
        </a:defRPr>
      </a:lvl1pPr>
    </p:titleStyle>
    <p:bodyStyle>
      <a:lvl1pPr marL="457200" indent="-457200" algn="l" defTabSz="1828800" rtl="0" eaLnBrk="1" latinLnBrk="0" hangingPunct="1">
        <a:lnSpc>
          <a:spcPct val="90000"/>
        </a:lnSpc>
        <a:spcBef>
          <a:spcPts val="2000"/>
        </a:spcBef>
        <a:buFont typeface="Arial" panose="020B0604020202020204" pitchFamily="34" charset="0"/>
        <a:buChar char="•"/>
        <a:defRPr sz="5600" kern="1200">
          <a:solidFill>
            <a:schemeClr val="tx1"/>
          </a:solidFill>
          <a:latin typeface="+mn-lt"/>
          <a:ea typeface="+mn-ea"/>
          <a:cs typeface="+mn-cs"/>
        </a:defRPr>
      </a:lvl1pPr>
      <a:lvl2pPr marL="1371600" indent="-457200" algn="l" defTabSz="1828800" rtl="0" eaLnBrk="1" latinLnBrk="0" hangingPunct="1">
        <a:lnSpc>
          <a:spcPct val="90000"/>
        </a:lnSpc>
        <a:spcBef>
          <a:spcPts val="1000"/>
        </a:spcBef>
        <a:buFont typeface="Arial" panose="020B0604020202020204" pitchFamily="34" charset="0"/>
        <a:buChar char="•"/>
        <a:defRPr sz="4800" kern="1200">
          <a:solidFill>
            <a:schemeClr val="tx1"/>
          </a:solidFill>
          <a:latin typeface="+mn-lt"/>
          <a:ea typeface="+mn-ea"/>
          <a:cs typeface="+mn-cs"/>
        </a:defRPr>
      </a:lvl2pPr>
      <a:lvl3pPr marL="2286000" indent="-457200" algn="l" defTabSz="1828800" rtl="0" eaLnBrk="1" latinLnBrk="0" hangingPunct="1">
        <a:lnSpc>
          <a:spcPct val="90000"/>
        </a:lnSpc>
        <a:spcBef>
          <a:spcPts val="1000"/>
        </a:spcBef>
        <a:buFont typeface="Arial" panose="020B0604020202020204" pitchFamily="34" charset="0"/>
        <a:buChar char="•"/>
        <a:defRPr sz="4000" kern="1200">
          <a:solidFill>
            <a:schemeClr val="tx1"/>
          </a:solidFill>
          <a:latin typeface="+mn-lt"/>
          <a:ea typeface="+mn-ea"/>
          <a:cs typeface="+mn-cs"/>
        </a:defRPr>
      </a:lvl3pPr>
      <a:lvl4pPr marL="3200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4pPr>
      <a:lvl5pPr marL="41148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hyperlink" Target="mailto:StudentSupportTeam@edgehill.ac.uk"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7.png"/><Relationship Id="rId4" Type="http://schemas.openxmlformats.org/officeDocument/2006/relationships/hyperlink" Target="https://www.edgehill.ac.uk/departments/support/studentservices/student-support-team/"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s://www.edgehill.ac.uk/departments/support/studentservices/student-support-team/" TargetMode="External"/><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hyperlink" Target="mailto:Lana.Orr@edgehill.ac.uk"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www.edgehill.ac.uk/students/" TargetMode="External"/><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hyperlink" Target="https://go.edgehill.ac.uk/pages/viewpage.action?spaceKey=humanresources&amp;title=Home" TargetMode="External"/><Relationship Id="rId7" Type="http://schemas.openxmlformats.org/officeDocument/2006/relationships/image" Target="../media/image2.jpe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hyperlink" Target="https://edgehill.learnupon.com/catalog/courses/822573" TargetMode="External"/><Relationship Id="rId4" Type="http://schemas.openxmlformats.org/officeDocument/2006/relationships/hyperlink" Target="http://www.ehu.ac.uk/sssstoolkits" TargetMode="External"/></Relationships>
</file>

<file path=ppt/slides/_rels/slide17.xml.rels><?xml version="1.0" encoding="UTF-8" standalone="yes"?>
<Relationships xmlns="http://schemas.openxmlformats.org/package/2006/relationships"><Relationship Id="rId8" Type="http://schemas.openxmlformats.org/officeDocument/2006/relationships/hyperlink" Target="https://doi.org/10.25416/NTR.19115021.v1" TargetMode="External"/><Relationship Id="rId3" Type="http://schemas.openxmlformats.org/officeDocument/2006/relationships/image" Target="../media/image11.png"/><Relationship Id="rId7"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hyperlink" Target="https://www.unite-group.co.uk/living-black-at-university" TargetMode="External"/><Relationship Id="rId5" Type="http://schemas.openxmlformats.org/officeDocument/2006/relationships/image" Target="../media/image12.png"/><Relationship Id="rId10" Type="http://schemas.openxmlformats.org/officeDocument/2006/relationships/image" Target="../media/image2.jpeg"/><Relationship Id="rId4" Type="http://schemas.openxmlformats.org/officeDocument/2006/relationships/hyperlink" Target="https://edgehill.learnupon.com/catalog/courses/822573" TargetMode="External"/><Relationship Id="rId9"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2.xml"/><Relationship Id="rId4" Type="http://schemas.openxmlformats.org/officeDocument/2006/relationships/image" Target="../media/image2.jpeg"/></Relationships>
</file>

<file path=ppt/slides/_rels/slide19.xml.rels><?xml version="1.0" encoding="UTF-8" standalone="yes"?>
<Relationships xmlns="http://schemas.openxmlformats.org/package/2006/relationships"><Relationship Id="rId3" Type="http://schemas.openxmlformats.org/officeDocument/2006/relationships/hyperlink" Target="https://www.edgehill.ac.uk/scholarships/student-opportunity-fund/" TargetMode="External"/><Relationship Id="rId2" Type="http://schemas.openxmlformats.org/officeDocument/2006/relationships/hyperlink" Target="https://www.edgehill.ac.uk/scholarships/current-students/university/"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image" Target="../media/image18.jpg"/><Relationship Id="rId3" Type="http://schemas.openxmlformats.org/officeDocument/2006/relationships/hyperlink" Target="mailto:suengagement@edgehill.ac.uk" TargetMode="External"/><Relationship Id="rId7" Type="http://schemas.openxmlformats.org/officeDocument/2006/relationships/hyperlink" Target="https://www.edgehillsu.org.uk/academicreps" TargetMode="External"/><Relationship Id="rId2" Type="http://schemas.openxmlformats.org/officeDocument/2006/relationships/hyperlink" Target="https://esu.authui.unioncloud.org/" TargetMode="External"/><Relationship Id="rId1" Type="http://schemas.openxmlformats.org/officeDocument/2006/relationships/slideLayout" Target="../slideLayouts/slideLayout2.xml"/><Relationship Id="rId6" Type="http://schemas.openxmlformats.org/officeDocument/2006/relationships/hyperlink" Target="https://www.edgehillsu.org.uk/societies" TargetMode="External"/><Relationship Id="rId11" Type="http://schemas.openxmlformats.org/officeDocument/2006/relationships/hyperlink" Target="https://eur01.safelinks.protection.outlook.com/?url=https%3A%2F%2Fdoi.org%2F10.25416%2FNTR.19947800&amp;data=05%7C01%7CBelld%40edgehill.ac.uk%7Ce5a3d3ca0b3a4e448b0908da63530e79%7C093586914d8e491caa760a5cbd5ba734%7C0%7C0%7C637931505615995968%7CUnknown%7CTWFpbGZsb3d8eyJWIjoiMC4wLjAwMDAiLCJQIjoiV2luMzIiLCJBTiI6Ik1haWwiLCJXVCI6Mn0%3D%7C3000%7C%7C%7C&amp;sdata=QdDyGWSm2kjNHBHhLfgBm1iae%2BL%2B2tx%2FVU4iaLumkIE%3D&amp;reserved=0" TargetMode="External"/><Relationship Id="rId5" Type="http://schemas.openxmlformats.org/officeDocument/2006/relationships/hyperlink" Target="https://www.edgehillsu.org.uk/advice" TargetMode="External"/><Relationship Id="rId10" Type="http://schemas.openxmlformats.org/officeDocument/2006/relationships/image" Target="../media/image20.jpg"/><Relationship Id="rId4" Type="http://schemas.openxmlformats.org/officeDocument/2006/relationships/hyperlink" Target="mailto:suadvice@edgehill.ac.uk" TargetMode="External"/><Relationship Id="rId9" Type="http://schemas.openxmlformats.org/officeDocument/2006/relationships/image" Target="../media/image19.jpg"/></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hyperlink" Target="https://www.ukat.uk/media/1465/top-10-tips-for-personal-tutoring-at-a-distance.pdf" TargetMode="External"/><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25.png"/><Relationship Id="rId4" Type="http://schemas.openxmlformats.org/officeDocument/2006/relationships/image" Target="../media/image24.jpeg"/></Relationships>
</file>

<file path=ppt/slides/_rels/slide27.xml.rels><?xml version="1.0" encoding="UTF-8" standalone="yes"?>
<Relationships xmlns="http://schemas.openxmlformats.org/package/2006/relationships"><Relationship Id="rId8" Type="http://schemas.openxmlformats.org/officeDocument/2006/relationships/hyperlink" Target="https://doi.org/10.25416/edgehill.12594185" TargetMode="External"/><Relationship Id="rId3" Type="http://schemas.openxmlformats.org/officeDocument/2006/relationships/image" Target="../media/image26.png"/><Relationship Id="rId7" Type="http://schemas.openxmlformats.org/officeDocument/2006/relationships/hyperlink" Target="https://doi.org/10.25416/edgehill.12592178" TargetMode="External"/><Relationship Id="rId12" Type="http://schemas.openxmlformats.org/officeDocument/2006/relationships/image" Target="../media/image2.jpe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hyperlink" Target="https://doi.org/10.25416/edgehill.12619148" TargetMode="External"/><Relationship Id="rId11" Type="http://schemas.openxmlformats.org/officeDocument/2006/relationships/hyperlink" Target="https://eur01.safelinks.protection.outlook.com/?url=https%3A%2F%2Fdoi.org%2F10.25416%2FNTR.19947800&amp;data=05%7C01%7CBelld%40edgehill.ac.uk%7Ce5a3d3ca0b3a4e448b0908da63530e79%7C093586914d8e491caa760a5cbd5ba734%7C0%7C0%7C637931505615995968%7CUnknown%7CTWFpbGZsb3d8eyJWIjoiMC4wLjAwMDAiLCJQIjoiV2luMzIiLCJBTiI6Ik1haWwiLCJXVCI6Mn0%3D%7C3000%7C%7C%7C&amp;sdata=QdDyGWSm2kjNHBHhLfgBm1iae%2BL%2B2tx%2FVU4iaLumkIE%3D&amp;reserved=0" TargetMode="External"/><Relationship Id="rId5" Type="http://schemas.openxmlformats.org/officeDocument/2006/relationships/image" Target="../media/image28.png"/><Relationship Id="rId10" Type="http://schemas.openxmlformats.org/officeDocument/2006/relationships/hyperlink" Target="https://eur01.safelinks.protection.outlook.com/?url=https%3A%2F%2Fdoi.org%2F10.25416%2FNTR.16652050%2520%2520&amp;data=05%7C01%7CBelld%40edgehill.ac.uk%7Ce5a3d3ca0b3a4e448b0908da63530e79%7C093586914d8e491caa760a5cbd5ba734%7C0%7C0%7C637931505615995968%7CUnknown%7CTWFpbGZsb3d8eyJWIjoiMC4wLjAwMDAiLCJQIjoiV2luMzIiLCJBTiI6Ik1haWwiLCJXVCI6Mn0%3D%7C3000%7C%7C%7C&amp;sdata=8TLgBUndEYjI0Gss67vgcovHMINk54I5PK%2BGttAoLSY%3D&amp;reserved=0" TargetMode="External"/><Relationship Id="rId4" Type="http://schemas.openxmlformats.org/officeDocument/2006/relationships/image" Target="../media/image27.png"/><Relationship Id="rId9" Type="http://schemas.openxmlformats.org/officeDocument/2006/relationships/hyperlink" Target="https://doi.org/10.25416/edgehill.12594152"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mailto:CLT@edgehill.ac.uk" TargetMode="External"/><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hyperlink" Target="https://www.edgehill.ac.uk/ls/disability-support/" TargetMode="External"/><Relationship Id="rId13" Type="http://schemas.openxmlformats.org/officeDocument/2006/relationships/hyperlink" Target="https://www.edgehill.ac.uk/departments/support/studentservices/student-support-team/" TargetMode="External"/><Relationship Id="rId18" Type="http://schemas.openxmlformats.org/officeDocument/2006/relationships/hyperlink" Target="mailto:StudentSupportTeam@edgehill.ac.uk" TargetMode="External"/><Relationship Id="rId3" Type="http://schemas.openxmlformats.org/officeDocument/2006/relationships/image" Target="../media/image3.jpeg"/><Relationship Id="rId7" Type="http://schemas.openxmlformats.org/officeDocument/2006/relationships/hyperlink" Target="https://www.edgehill.ac.uk/studentservices/inclusive/" TargetMode="External"/><Relationship Id="rId12" Type="http://schemas.openxmlformats.org/officeDocument/2006/relationships/hyperlink" Target="https://www.edgehill.ac.uk/departments/support/studentservices/faith-and-community/" TargetMode="External"/><Relationship Id="rId17" Type="http://schemas.openxmlformats.org/officeDocument/2006/relationships/hyperlink" Target="mailto:studentwellbeing@edgehill.ac.uk" TargetMode="External"/><Relationship Id="rId2" Type="http://schemas.openxmlformats.org/officeDocument/2006/relationships/notesSlide" Target="../notesSlides/notesSlide8.xml"/><Relationship Id="rId16" Type="http://schemas.openxmlformats.org/officeDocument/2006/relationships/hyperlink" Target="https://www.edgehill.ac.uk/ls/live-chat/" TargetMode="External"/><Relationship Id="rId1" Type="http://schemas.openxmlformats.org/officeDocument/2006/relationships/slideLayout" Target="../slideLayouts/slideLayout1.xml"/><Relationship Id="rId6" Type="http://schemas.openxmlformats.org/officeDocument/2006/relationships/hyperlink" Target="https://www.edgehill.ac.uk/studentservices/moneyadvice/" TargetMode="External"/><Relationship Id="rId11" Type="http://schemas.openxmlformats.org/officeDocument/2006/relationships/hyperlink" Target="https://www.edgehill.ac.uk/studentservices/care-leavers/" TargetMode="External"/><Relationship Id="rId5" Type="http://schemas.openxmlformats.org/officeDocument/2006/relationships/hyperlink" Target="https://www.edgehill.ac.uk/studentservices/campus-life/" TargetMode="External"/><Relationship Id="rId15" Type="http://schemas.openxmlformats.org/officeDocument/2006/relationships/hyperlink" Target="mailto:catalystenquiries@edgehill.ac.uk" TargetMode="External"/><Relationship Id="rId10" Type="http://schemas.openxmlformats.org/officeDocument/2006/relationships/hyperlink" Target="https://www.edgehill.ac.uk/careers/" TargetMode="External"/><Relationship Id="rId4" Type="http://schemas.openxmlformats.org/officeDocument/2006/relationships/hyperlink" Target="https://www.edgehill.ac.uk/studentservices/accommodation/" TargetMode="External"/><Relationship Id="rId9" Type="http://schemas.openxmlformats.org/officeDocument/2006/relationships/hyperlink" Target="https://www.edgehill.ac.uk/ls/uni-skills/" TargetMode="External"/><Relationship Id="rId14" Type="http://schemas.openxmlformats.org/officeDocument/2006/relationships/hyperlink" Target="https://www.edgehill.ac.uk/departments/support/studentservices/wellbeing/"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eur01.safelinks.protection.outlook.com/?url=http%3A%2F%2Fehu.ac.uk%2Fthrive&amp;data=05%7C01%7CBelld%40edgehill.ac.uk%7C29107b6144f24cc480d608dac96ce074%7C093586914d8e491caa760a5cbd5ba734%7C0%7C0%7C638043766705215370%7CUnknown%7CTWFpbGZsb3d8eyJWIjoiMC4wLjAwMDAiLCJQIjoiV2luMzIiLCJBTiI6Ik1haWwiLCJXVCI6Mn0%3D%7C3000%7C%7C%7C&amp;sdata=DRmV8LdetbYBU8H2QDtsnV0b3%2BrWlZ%2B5MYyJ%2Fi8MlIM%3D&amp;reserved=0" TargetMode="External"/><Relationship Id="rId7"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hyperlink" Target="mailto:digitech@edgehill.ac.uk" TargetMode="External"/><Relationship Id="rId5" Type="http://schemas.openxmlformats.org/officeDocument/2006/relationships/hyperlink" Target="https://eur01.safelinks.protection.outlook.com/?url=http%3A%2F%2Feshare.edgehill.ac.uk%2Fid%2Fdocument%2F48135&amp;data=05%7C01%7CBelld%40edgehill.ac.uk%7C97f51c672a7444add28a08dad2b969d7%7C093586914d8e491caa760a5cbd5ba734%7C0%7C0%7C638053991024660881%7CUnknown%7CTWFpbGZsb3d8eyJWIjoiMC4wLjAwMDAiLCJQIjoiV2luMzIiLCJBTiI6Ik1haWwiLCJXVCI6Mn0%3D%7C3000%7C%7C%7C&amp;sdata=fsHflhiu%2FTGsEmzGYa6oV7VFLsgHj62R9mvmMkgQmrs%3D&amp;reserved=0" TargetMode="External"/><Relationship Id="rId4" Type="http://schemas.openxmlformats.org/officeDocument/2006/relationships/hyperlink" Target="https://eur01.safelinks.protection.outlook.com/?url=https%3A%2F%2Fwww.edgehill.ac.uk%2Fdepartments%2Facademic%2Fmedicalschool%2Fwidening-participation%2Fstudent-advisory-panels%2F%3Futm_source%3Dehuacuk%26utm_medium%3Dshorturl%26utm_campaign%3Dsapanel&amp;data=05%7C01%7CBelld%40edgehill.ac.uk%7C29107b6144f24cc480d608dac96ce074%7C093586914d8e491caa760a5cbd5ba734%7C0%7C0%7C638043766705215370%7CUnknown%7CTWFpbGZsb3d8eyJWIjoiMC4wLjAwMDAiLCJQIjoiV2luMzIiLCJBTiI6Ik1haWwiLCJXVCI6Mn0%3D%7C3000%7C%7C%7C&amp;sdata=fj2O6Y%2ByVZvm8qzBmQDR7CHb371y9mKfkfQxHedWfKI%3D&amp;reserved=0"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a:off x="3298936" y="3217692"/>
            <a:ext cx="2110602" cy="0"/>
          </a:xfrm>
          <a:prstGeom prst="line">
            <a:avLst/>
          </a:prstGeom>
          <a:ln w="76200">
            <a:solidFill>
              <a:srgbClr val="464A4B"/>
            </a:solidFill>
          </a:ln>
        </p:spPr>
        <p:style>
          <a:lnRef idx="1">
            <a:schemeClr val="accent1"/>
          </a:lnRef>
          <a:fillRef idx="0">
            <a:schemeClr val="accent1"/>
          </a:fillRef>
          <a:effectRef idx="0">
            <a:schemeClr val="accent1"/>
          </a:effectRef>
          <a:fontRef idx="minor">
            <a:schemeClr val="tx1"/>
          </a:fontRef>
        </p:style>
      </p:cxnSp>
      <p:sp>
        <p:nvSpPr>
          <p:cNvPr id="10" name="Rectangle 9"/>
          <p:cNvSpPr/>
          <p:nvPr/>
        </p:nvSpPr>
        <p:spPr>
          <a:xfrm rot="16200000" flipH="1">
            <a:off x="-5814583" y="6503191"/>
            <a:ext cx="13715999" cy="69560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
        <p:nvSpPr>
          <p:cNvPr id="11" name="Rectangle 10"/>
          <p:cNvSpPr/>
          <p:nvPr/>
        </p:nvSpPr>
        <p:spPr>
          <a:xfrm rot="16200000" flipH="1">
            <a:off x="-5118972" y="6510198"/>
            <a:ext cx="13715999" cy="695610"/>
          </a:xfrm>
          <a:prstGeom prst="rect">
            <a:avLst/>
          </a:prstGeom>
          <a:solidFill>
            <a:srgbClr val="7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
        <p:nvSpPr>
          <p:cNvPr id="2" name="Rectangle 1">
            <a:extLst>
              <a:ext uri="{FF2B5EF4-FFF2-40B4-BE49-F238E27FC236}">
                <a16:creationId xmlns:a16="http://schemas.microsoft.com/office/drawing/2014/main" id="{44A83702-D112-467A-A86C-698C82D9178C}"/>
              </a:ext>
            </a:extLst>
          </p:cNvPr>
          <p:cNvSpPr/>
          <p:nvPr/>
        </p:nvSpPr>
        <p:spPr>
          <a:xfrm>
            <a:off x="3161502" y="1856445"/>
            <a:ext cx="15123508" cy="1446550"/>
          </a:xfrm>
          <a:prstGeom prst="rect">
            <a:avLst/>
          </a:prstGeom>
        </p:spPr>
        <p:txBody>
          <a:bodyPr wrap="square" anchor="t">
            <a:spAutoFit/>
          </a:bodyPr>
          <a:lstStyle/>
          <a:p>
            <a:r>
              <a:rPr lang="en-US" sz="8800" b="1" spc="-5" dirty="0">
                <a:latin typeface="Calibri"/>
                <a:cs typeface="Calibri"/>
              </a:rPr>
              <a:t>Personal Tutoring </a:t>
            </a:r>
            <a:endParaRPr lang="en-GB" sz="8800" b="1" spc="-5" dirty="0">
              <a:solidFill>
                <a:srgbClr val="FF0000"/>
              </a:solidFill>
              <a:latin typeface="Calibri"/>
              <a:cs typeface="Calibri"/>
            </a:endParaRPr>
          </a:p>
        </p:txBody>
      </p:sp>
      <p:sp>
        <p:nvSpPr>
          <p:cNvPr id="12" name="TextBox 11">
            <a:extLst>
              <a:ext uri="{FF2B5EF4-FFF2-40B4-BE49-F238E27FC236}">
                <a16:creationId xmlns:a16="http://schemas.microsoft.com/office/drawing/2014/main" id="{6375D3B3-A62C-468D-AF78-80F411FB82F0}"/>
              </a:ext>
            </a:extLst>
          </p:cNvPr>
          <p:cNvSpPr txBox="1"/>
          <p:nvPr/>
        </p:nvSpPr>
        <p:spPr>
          <a:xfrm>
            <a:off x="3161502" y="8788843"/>
            <a:ext cx="8684132" cy="3785652"/>
          </a:xfrm>
          <a:prstGeom prst="rect">
            <a:avLst/>
          </a:prstGeom>
          <a:noFill/>
        </p:spPr>
        <p:txBody>
          <a:bodyPr wrap="square" rtlCol="0" anchor="t">
            <a:spAutoFit/>
          </a:bodyPr>
          <a:lstStyle/>
          <a:p>
            <a:r>
              <a:rPr lang="en-GB" sz="4000" b="1" i="1" dirty="0"/>
              <a:t>Presented by:</a:t>
            </a:r>
            <a:endParaRPr lang="en-GB" sz="4000" b="1" i="1" dirty="0">
              <a:cs typeface="Calibri"/>
            </a:endParaRPr>
          </a:p>
          <a:p>
            <a:r>
              <a:rPr lang="en-GB" sz="4000" dirty="0"/>
              <a:t>Dr Annabel Yale</a:t>
            </a:r>
            <a:endParaRPr lang="en-GB" sz="4000" dirty="0">
              <a:cs typeface="Calibri"/>
            </a:endParaRPr>
          </a:p>
          <a:p>
            <a:r>
              <a:rPr lang="en-GB" sz="4000" dirty="0"/>
              <a:t>Phillipa Dunning</a:t>
            </a:r>
          </a:p>
          <a:p>
            <a:r>
              <a:rPr lang="en-GB" sz="4000" dirty="0">
                <a:cs typeface="Calibri"/>
              </a:rPr>
              <a:t>Sonia Edwards</a:t>
            </a:r>
          </a:p>
          <a:p>
            <a:r>
              <a:rPr lang="en-GB" sz="4000" dirty="0"/>
              <a:t>Kordel Dickinson</a:t>
            </a:r>
            <a:endParaRPr lang="en-GB" sz="4000" dirty="0">
              <a:cs typeface="Calibri"/>
            </a:endParaRPr>
          </a:p>
          <a:p>
            <a:r>
              <a:rPr lang="en-GB" sz="4000" dirty="0"/>
              <a:t>and Dr Dawne Irving-Bell</a:t>
            </a:r>
            <a:endParaRPr lang="en-GB" sz="4000" dirty="0">
              <a:cs typeface="Calibri"/>
            </a:endParaRPr>
          </a:p>
        </p:txBody>
      </p:sp>
      <p:sp>
        <p:nvSpPr>
          <p:cNvPr id="4" name="TextBox 3">
            <a:extLst>
              <a:ext uri="{FF2B5EF4-FFF2-40B4-BE49-F238E27FC236}">
                <a16:creationId xmlns:a16="http://schemas.microsoft.com/office/drawing/2014/main" id="{C178FBC1-A26B-42E9-B62F-B1AA21A8F518}"/>
              </a:ext>
            </a:extLst>
          </p:cNvPr>
          <p:cNvSpPr txBox="1"/>
          <p:nvPr/>
        </p:nvSpPr>
        <p:spPr>
          <a:xfrm>
            <a:off x="3164115" y="1535777"/>
            <a:ext cx="8367485"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400" b="1" dirty="0"/>
              <a:t>The Centre for Learning and Teaching </a:t>
            </a:r>
            <a:endParaRPr lang="en-GB" sz="2400" b="1" dirty="0">
              <a:cs typeface="Calibri"/>
            </a:endParaRPr>
          </a:p>
        </p:txBody>
      </p:sp>
      <p:pic>
        <p:nvPicPr>
          <p:cNvPr id="3" name="Picture 2" descr="Logo&#10;&#10;Description automatically generated">
            <a:extLst>
              <a:ext uri="{FF2B5EF4-FFF2-40B4-BE49-F238E27FC236}">
                <a16:creationId xmlns:a16="http://schemas.microsoft.com/office/drawing/2014/main" id="{1ED4DDC7-51D5-EE3F-2924-B4479777B6BA}"/>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090427" y="964199"/>
            <a:ext cx="2224405" cy="2224405"/>
          </a:xfrm>
          <a:prstGeom prst="rect">
            <a:avLst/>
          </a:prstGeom>
          <a:noFill/>
          <a:ln>
            <a:noFill/>
          </a:ln>
        </p:spPr>
      </p:pic>
    </p:spTree>
    <p:extLst>
      <p:ext uri="{BB962C8B-B14F-4D97-AF65-F5344CB8AC3E}">
        <p14:creationId xmlns:p14="http://schemas.microsoft.com/office/powerpoint/2010/main" val="1759262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a:off x="2944142" y="2407102"/>
            <a:ext cx="2110602" cy="0"/>
          </a:xfrm>
          <a:prstGeom prst="line">
            <a:avLst/>
          </a:prstGeom>
          <a:ln w="76200">
            <a:solidFill>
              <a:srgbClr val="464A4B"/>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C0F9B458-ED02-493C-873F-A7321CE8D8DA}"/>
              </a:ext>
            </a:extLst>
          </p:cNvPr>
          <p:cNvSpPr txBox="1"/>
          <p:nvPr/>
        </p:nvSpPr>
        <p:spPr>
          <a:xfrm>
            <a:off x="2782778" y="638722"/>
            <a:ext cx="12499018" cy="1754326"/>
          </a:xfrm>
          <a:prstGeom prst="rect">
            <a:avLst/>
          </a:prstGeom>
          <a:noFill/>
        </p:spPr>
        <p:txBody>
          <a:bodyPr wrap="square" rtlCol="0" anchor="t">
            <a:spAutoFit/>
          </a:bodyPr>
          <a:lstStyle/>
          <a:p>
            <a:r>
              <a:rPr lang="en-GB" sz="5400" b="1" dirty="0"/>
              <a:t>What support is available, how to access and where to signpost</a:t>
            </a:r>
            <a:endParaRPr lang="en-GB" sz="5400" b="1" dirty="0">
              <a:cs typeface="Calibri"/>
            </a:endParaRPr>
          </a:p>
        </p:txBody>
      </p:sp>
      <p:sp>
        <p:nvSpPr>
          <p:cNvPr id="2" name="TextBox 1">
            <a:extLst>
              <a:ext uri="{FF2B5EF4-FFF2-40B4-BE49-F238E27FC236}">
                <a16:creationId xmlns:a16="http://schemas.microsoft.com/office/drawing/2014/main" id="{A859A2FA-C83C-4F2C-AB36-FC3BAFB6D7EF}"/>
              </a:ext>
            </a:extLst>
          </p:cNvPr>
          <p:cNvSpPr txBox="1"/>
          <p:nvPr/>
        </p:nvSpPr>
        <p:spPr>
          <a:xfrm>
            <a:off x="2782778" y="3159264"/>
            <a:ext cx="10897363" cy="8648521"/>
          </a:xfrm>
          <a:prstGeom prst="rect">
            <a:avLst/>
          </a:prstGeom>
          <a:noFill/>
        </p:spPr>
        <p:txBody>
          <a:bodyPr wrap="square" rtlCol="0" anchor="t">
            <a:spAutoFit/>
          </a:bodyPr>
          <a:lstStyle/>
          <a:p>
            <a:r>
              <a:rPr lang="en-GB" sz="2800" dirty="0"/>
              <a:t>The </a:t>
            </a:r>
            <a:r>
              <a:rPr lang="en-GB" sz="2800" b="1" dirty="0">
                <a:solidFill>
                  <a:srgbClr val="7084B5"/>
                </a:solidFill>
              </a:rPr>
              <a:t>Student Support Team </a:t>
            </a:r>
            <a:r>
              <a:rPr lang="en-GB" sz="2800" dirty="0"/>
              <a:t>provide extra support if a student is</a:t>
            </a:r>
            <a:r>
              <a:rPr lang="en-US" sz="2800" dirty="0"/>
              <a:t> finding it difficult to settle in, has a problem with their studies, course, or student life is not what they expected.</a:t>
            </a:r>
            <a:endParaRPr lang="en-US" sz="2800" dirty="0">
              <a:cs typeface="Calibri"/>
            </a:endParaRPr>
          </a:p>
          <a:p>
            <a:endParaRPr lang="en-GB" sz="2800" dirty="0">
              <a:solidFill>
                <a:srgbClr val="FF0000"/>
              </a:solidFill>
              <a:cs typeface="Calibri"/>
            </a:endParaRPr>
          </a:p>
          <a:p>
            <a:pPr marL="342900" indent="-342900">
              <a:buFont typeface="Arial" panose="020B0604020202020204" pitchFamily="34" charset="0"/>
              <a:buChar char="•"/>
            </a:pPr>
            <a:r>
              <a:rPr lang="en-US" sz="2800" b="1" dirty="0"/>
              <a:t>Pre-entry support</a:t>
            </a:r>
            <a:endParaRPr lang="en-US" sz="2800" b="1" dirty="0">
              <a:cs typeface="Calibri"/>
            </a:endParaRPr>
          </a:p>
          <a:p>
            <a:pPr marL="342900" indent="-342900">
              <a:buFont typeface="Arial" panose="020B0604020202020204" pitchFamily="34" charset="0"/>
              <a:buChar char="•"/>
            </a:pPr>
            <a:r>
              <a:rPr lang="en-GB" sz="2800" b="1" dirty="0"/>
              <a:t>Designated point of contact: </a:t>
            </a:r>
            <a:r>
              <a:rPr lang="en-GB" sz="2800" dirty="0"/>
              <a:t>Care Leavers, Care Experienced, Estranged, Transgender</a:t>
            </a:r>
            <a:endParaRPr lang="en-GB" sz="2800" dirty="0">
              <a:cs typeface="Calibri"/>
            </a:endParaRPr>
          </a:p>
          <a:p>
            <a:pPr marL="342900" lvl="0" indent="-342900">
              <a:buFont typeface="Arial" panose="020B0604020202020204" pitchFamily="34" charset="0"/>
              <a:buChar char="•"/>
              <a:tabLst>
                <a:tab pos="457200" algn="l"/>
              </a:tabLst>
            </a:pPr>
            <a:r>
              <a:rPr lang="en-US" sz="2800" b="1" dirty="0">
                <a:effectLst/>
                <a:ea typeface="Times New Roman" panose="02020603050405020304" pitchFamily="18" charset="0"/>
                <a:cs typeface="Times New Roman" panose="02020603050405020304" pitchFamily="18" charset="0"/>
              </a:rPr>
              <a:t>1:1 case-management</a:t>
            </a:r>
            <a:r>
              <a:rPr lang="en-US" sz="2800" dirty="0">
                <a:effectLst/>
                <a:ea typeface="Times New Roman" panose="02020603050405020304" pitchFamily="18" charset="0"/>
                <a:cs typeface="Times New Roman" panose="02020603050405020304" pitchFamily="18" charset="0"/>
              </a:rPr>
              <a:t>; offering a range of support including virtual, face to face and phone appointments</a:t>
            </a:r>
            <a:endParaRPr lang="en-GB" sz="2800" dirty="0">
              <a:effectLst/>
              <a:ea typeface="Calibri" panose="020F0502020204030204" pitchFamily="34" charset="0"/>
              <a:cs typeface="Times New Roman" panose="02020603050405020304" pitchFamily="18" charset="0"/>
            </a:endParaRPr>
          </a:p>
          <a:p>
            <a:pPr marL="342900" lvl="0" indent="-342900">
              <a:buFont typeface="Arial" panose="020B0604020202020204" pitchFamily="34" charset="0"/>
              <a:buChar char="•"/>
              <a:tabLst>
                <a:tab pos="457200" algn="l"/>
              </a:tabLst>
            </a:pPr>
            <a:r>
              <a:rPr lang="en-US" sz="2800" b="1" dirty="0">
                <a:effectLst/>
                <a:ea typeface="Times New Roman" panose="02020603050405020304" pitchFamily="18" charset="0"/>
                <a:cs typeface="Times New Roman" panose="02020603050405020304" pitchFamily="18" charset="0"/>
              </a:rPr>
              <a:t> Joining up support; </a:t>
            </a:r>
            <a:r>
              <a:rPr lang="en-US" sz="2800" dirty="0">
                <a:effectLst/>
                <a:ea typeface="Times New Roman" panose="02020603050405020304" pitchFamily="18" charset="0"/>
                <a:cs typeface="Times New Roman" panose="02020603050405020304" pitchFamily="18" charset="0"/>
              </a:rPr>
              <a:t>working with academic staff to offer joined up, mutual support   for students who are ‘</a:t>
            </a:r>
            <a:r>
              <a:rPr lang="en-US" sz="2800" b="1" i="1" dirty="0">
                <a:effectLst/>
                <a:ea typeface="Times New Roman" panose="02020603050405020304" pitchFamily="18" charset="0"/>
                <a:cs typeface="Times New Roman" panose="02020603050405020304" pitchFamily="18" charset="0"/>
              </a:rPr>
              <a:t>struggling with their studies or thinking of leaving’</a:t>
            </a:r>
            <a:endParaRPr lang="en-US" sz="2800" b="1" i="1" dirty="0">
              <a:cs typeface="Calibri"/>
            </a:endParaRPr>
          </a:p>
          <a:p>
            <a:pPr marL="342900" indent="-342900">
              <a:buFont typeface="Arial" panose="020B0604020202020204" pitchFamily="34" charset="0"/>
              <a:buChar char="•"/>
            </a:pPr>
            <a:r>
              <a:rPr lang="en-US" sz="2800" b="1" dirty="0"/>
              <a:t>Liaison </a:t>
            </a:r>
            <a:r>
              <a:rPr lang="en-US" sz="2800" dirty="0"/>
              <a:t>with any necessary external agencies (Local Authorities, Charities and Student Loan Company)</a:t>
            </a:r>
          </a:p>
          <a:p>
            <a:pPr marL="342900" indent="-342900">
              <a:buFont typeface="Arial" panose="020B0604020202020204" pitchFamily="34" charset="0"/>
              <a:buChar char="•"/>
            </a:pPr>
            <a:r>
              <a:rPr lang="en-US" sz="2800" b="1" dirty="0">
                <a:cs typeface="Calibri"/>
              </a:rPr>
              <a:t>Early Intervention Model; </a:t>
            </a:r>
            <a:r>
              <a:rPr lang="en-US" sz="2800" dirty="0">
                <a:cs typeface="Calibri"/>
              </a:rPr>
              <a:t>supporting students identified at risk of leaving through departmental attendance and engagement monitoring,  and students who have requested to withdraw from their studies</a:t>
            </a:r>
          </a:p>
          <a:p>
            <a:pPr marL="342900" indent="-342900">
              <a:buFont typeface="Arial" panose="020B0604020202020204" pitchFamily="34" charset="0"/>
              <a:buChar char="•"/>
            </a:pPr>
            <a:endParaRPr lang="en-US" sz="2400" b="1" u="sng" dirty="0">
              <a:solidFill>
                <a:srgbClr val="201F1E"/>
              </a:solidFill>
              <a:cs typeface="Segoe UI"/>
            </a:endParaRPr>
          </a:p>
          <a:p>
            <a:endParaRPr lang="en-US" sz="2800" dirty="0">
              <a:solidFill>
                <a:srgbClr val="201F1E"/>
              </a:solidFill>
              <a:cs typeface="Segoe UI"/>
            </a:endParaRPr>
          </a:p>
          <a:p>
            <a:pPr marL="457200" indent="-457200">
              <a:buFont typeface="Arial" panose="020B0604020202020204" pitchFamily="34" charset="0"/>
              <a:buChar char="•"/>
            </a:pPr>
            <a:endParaRPr lang="en-GB" sz="2800" dirty="0">
              <a:cs typeface="Calibri"/>
            </a:endParaRPr>
          </a:p>
        </p:txBody>
      </p:sp>
      <p:sp>
        <p:nvSpPr>
          <p:cNvPr id="12" name="Rectangle 11">
            <a:extLst>
              <a:ext uri="{FF2B5EF4-FFF2-40B4-BE49-F238E27FC236}">
                <a16:creationId xmlns:a16="http://schemas.microsoft.com/office/drawing/2014/main" id="{570CC743-A902-447F-B472-40850A02F131}"/>
              </a:ext>
            </a:extLst>
          </p:cNvPr>
          <p:cNvSpPr/>
          <p:nvPr/>
        </p:nvSpPr>
        <p:spPr>
          <a:xfrm rot="16200000" flipH="1">
            <a:off x="-5344240" y="6735467"/>
            <a:ext cx="13715999" cy="245074"/>
          </a:xfrm>
          <a:prstGeom prst="rect">
            <a:avLst/>
          </a:prstGeom>
          <a:solidFill>
            <a:srgbClr val="7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pic>
        <p:nvPicPr>
          <p:cNvPr id="9" name="Picture 8">
            <a:extLst>
              <a:ext uri="{FF2B5EF4-FFF2-40B4-BE49-F238E27FC236}">
                <a16:creationId xmlns:a16="http://schemas.microsoft.com/office/drawing/2014/main" id="{E2D582FE-4E1C-49C1-9008-2FC120485422}"/>
              </a:ext>
            </a:extLst>
          </p:cNvPr>
          <p:cNvPicPr>
            <a:picLocks noChangeAspect="1"/>
          </p:cNvPicPr>
          <p:nvPr/>
        </p:nvPicPr>
        <p:blipFill>
          <a:blip r:embed="rId3"/>
          <a:stretch>
            <a:fillRect/>
          </a:stretch>
        </p:blipFill>
        <p:spPr>
          <a:xfrm>
            <a:off x="15990514" y="2250141"/>
            <a:ext cx="8393486" cy="7905138"/>
          </a:xfrm>
          <a:prstGeom prst="rect">
            <a:avLst/>
          </a:prstGeom>
        </p:spPr>
      </p:pic>
      <p:pic>
        <p:nvPicPr>
          <p:cNvPr id="11" name="Picture 10">
            <a:extLst>
              <a:ext uri="{FF2B5EF4-FFF2-40B4-BE49-F238E27FC236}">
                <a16:creationId xmlns:a16="http://schemas.microsoft.com/office/drawing/2014/main" id="{95ED8B4F-194C-4275-BAA2-A67F42CD9A39}"/>
              </a:ext>
            </a:extLst>
          </p:cNvPr>
          <p:cNvPicPr>
            <a:picLocks noChangeAspect="1"/>
          </p:cNvPicPr>
          <p:nvPr/>
        </p:nvPicPr>
        <p:blipFill>
          <a:blip r:embed="rId4"/>
          <a:stretch>
            <a:fillRect/>
          </a:stretch>
        </p:blipFill>
        <p:spPr>
          <a:xfrm>
            <a:off x="15969351" y="92055"/>
            <a:ext cx="8414649" cy="2053336"/>
          </a:xfrm>
          <a:prstGeom prst="rect">
            <a:avLst/>
          </a:prstGeom>
        </p:spPr>
      </p:pic>
      <p:pic>
        <p:nvPicPr>
          <p:cNvPr id="14" name="Picture 13">
            <a:extLst>
              <a:ext uri="{FF2B5EF4-FFF2-40B4-BE49-F238E27FC236}">
                <a16:creationId xmlns:a16="http://schemas.microsoft.com/office/drawing/2014/main" id="{263DDAFE-0E02-44FE-8E78-4C9BA8753A93}"/>
              </a:ext>
            </a:extLst>
          </p:cNvPr>
          <p:cNvPicPr>
            <a:picLocks noChangeAspect="1"/>
          </p:cNvPicPr>
          <p:nvPr/>
        </p:nvPicPr>
        <p:blipFill>
          <a:blip r:embed="rId5"/>
          <a:stretch>
            <a:fillRect/>
          </a:stretch>
        </p:blipFill>
        <p:spPr>
          <a:xfrm>
            <a:off x="15990514" y="10260029"/>
            <a:ext cx="4910462" cy="3363916"/>
          </a:xfrm>
          <a:prstGeom prst="rect">
            <a:avLst/>
          </a:prstGeom>
        </p:spPr>
      </p:pic>
      <p:sp>
        <p:nvSpPr>
          <p:cNvPr id="3" name="Rectangle 2">
            <a:extLst>
              <a:ext uri="{FF2B5EF4-FFF2-40B4-BE49-F238E27FC236}">
                <a16:creationId xmlns:a16="http://schemas.microsoft.com/office/drawing/2014/main" id="{F99E31AE-93A7-831C-9DB8-E2850DBF8FAE}"/>
              </a:ext>
            </a:extLst>
          </p:cNvPr>
          <p:cNvSpPr/>
          <p:nvPr/>
        </p:nvSpPr>
        <p:spPr>
          <a:xfrm rot="16200000" flipH="1">
            <a:off x="-5645108" y="6510196"/>
            <a:ext cx="13715999" cy="69560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
        <p:nvSpPr>
          <p:cNvPr id="4" name="Rectangle 3">
            <a:extLst>
              <a:ext uri="{FF2B5EF4-FFF2-40B4-BE49-F238E27FC236}">
                <a16:creationId xmlns:a16="http://schemas.microsoft.com/office/drawing/2014/main" id="{D4FC9080-E13F-AD5E-4445-BD393966360A}"/>
              </a:ext>
            </a:extLst>
          </p:cNvPr>
          <p:cNvSpPr/>
          <p:nvPr/>
        </p:nvSpPr>
        <p:spPr>
          <a:xfrm rot="16200000" flipH="1">
            <a:off x="-5118972" y="6510198"/>
            <a:ext cx="13715999" cy="695610"/>
          </a:xfrm>
          <a:prstGeom prst="rect">
            <a:avLst/>
          </a:prstGeom>
          <a:solidFill>
            <a:srgbClr val="7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Tree>
    <p:extLst>
      <p:ext uri="{BB962C8B-B14F-4D97-AF65-F5344CB8AC3E}">
        <p14:creationId xmlns:p14="http://schemas.microsoft.com/office/powerpoint/2010/main" val="848089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a:off x="3225784" y="2094330"/>
            <a:ext cx="2110602" cy="0"/>
          </a:xfrm>
          <a:prstGeom prst="line">
            <a:avLst/>
          </a:prstGeom>
          <a:ln w="76200">
            <a:solidFill>
              <a:srgbClr val="464A4B"/>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C0F9B458-ED02-493C-873F-A7321CE8D8DA}"/>
              </a:ext>
            </a:extLst>
          </p:cNvPr>
          <p:cNvSpPr txBox="1"/>
          <p:nvPr/>
        </p:nvSpPr>
        <p:spPr>
          <a:xfrm>
            <a:off x="3068367" y="1157549"/>
            <a:ext cx="17028556" cy="1754326"/>
          </a:xfrm>
          <a:prstGeom prst="rect">
            <a:avLst/>
          </a:prstGeom>
          <a:noFill/>
        </p:spPr>
        <p:txBody>
          <a:bodyPr wrap="square" rtlCol="0" anchor="t">
            <a:spAutoFit/>
          </a:bodyPr>
          <a:lstStyle/>
          <a:p>
            <a:r>
              <a:rPr lang="en-GB" sz="5400" b="1" dirty="0"/>
              <a:t>What support is available, how to access and where to signpost</a:t>
            </a:r>
            <a:endParaRPr lang="en-GB" sz="5400" b="1" dirty="0">
              <a:cs typeface="Calibri"/>
            </a:endParaRPr>
          </a:p>
        </p:txBody>
      </p:sp>
      <p:sp>
        <p:nvSpPr>
          <p:cNvPr id="2" name="TextBox 1">
            <a:extLst>
              <a:ext uri="{FF2B5EF4-FFF2-40B4-BE49-F238E27FC236}">
                <a16:creationId xmlns:a16="http://schemas.microsoft.com/office/drawing/2014/main" id="{A859A2FA-C83C-4F2C-AB36-FC3BAFB6D7EF}"/>
              </a:ext>
            </a:extLst>
          </p:cNvPr>
          <p:cNvSpPr txBox="1"/>
          <p:nvPr/>
        </p:nvSpPr>
        <p:spPr>
          <a:xfrm>
            <a:off x="3231131" y="3392138"/>
            <a:ext cx="11697444" cy="5816977"/>
          </a:xfrm>
          <a:prstGeom prst="rect">
            <a:avLst/>
          </a:prstGeom>
          <a:noFill/>
        </p:spPr>
        <p:txBody>
          <a:bodyPr wrap="square" rtlCol="0" anchor="t">
            <a:spAutoFit/>
          </a:bodyPr>
          <a:lstStyle/>
          <a:p>
            <a:r>
              <a:rPr lang="en-US" sz="2800" b="1" i="1" dirty="0">
                <a:cs typeface="Arial"/>
              </a:rPr>
              <a:t>Things not going to plan……</a:t>
            </a:r>
          </a:p>
          <a:p>
            <a:endParaRPr lang="en-US" sz="2800" b="1" dirty="0">
              <a:cs typeface="Arial" panose="020B0604020202020204" pitchFamily="34" charset="0"/>
            </a:endParaRPr>
          </a:p>
          <a:p>
            <a:r>
              <a:rPr lang="en-US" sz="2800" dirty="0">
                <a:cs typeface="Arial"/>
              </a:rPr>
              <a:t>If students are finding it difficult to settle in, have a problem with their studies, or student life is not what they expected - help is available. </a:t>
            </a:r>
            <a:endParaRPr lang="en-US" sz="2800" dirty="0">
              <a:cs typeface="Arial" panose="020B0604020202020204" pitchFamily="34" charset="0"/>
            </a:endParaRPr>
          </a:p>
          <a:p>
            <a:endParaRPr lang="en-US" sz="2800" dirty="0">
              <a:cs typeface="Arial" panose="020B0604020202020204" pitchFamily="34" charset="0"/>
            </a:endParaRPr>
          </a:p>
          <a:p>
            <a:r>
              <a:rPr lang="en-US" sz="2800" dirty="0">
                <a:cs typeface="Arial"/>
              </a:rPr>
              <a:t>You can use the </a:t>
            </a:r>
            <a:r>
              <a:rPr lang="en-US" sz="2800" b="1" dirty="0">
                <a:cs typeface="Arial"/>
              </a:rPr>
              <a:t>Struggling or Thinking of Leaving toolkit</a:t>
            </a:r>
            <a:r>
              <a:rPr lang="en-US" sz="2800" dirty="0">
                <a:cs typeface="Arial"/>
              </a:rPr>
              <a:t> and/or refer students to the </a:t>
            </a:r>
            <a:r>
              <a:rPr lang="en-US" sz="2800" b="1" dirty="0">
                <a:solidFill>
                  <a:srgbClr val="7084B5"/>
                </a:solidFill>
                <a:cs typeface="Arial"/>
              </a:rPr>
              <a:t>Student Support Team </a:t>
            </a:r>
            <a:r>
              <a:rPr lang="en-US" sz="2800" dirty="0">
                <a:cs typeface="Arial"/>
              </a:rPr>
              <a:t>who will case manage the student.</a:t>
            </a:r>
          </a:p>
          <a:p>
            <a:endParaRPr lang="en-US" sz="2800" dirty="0">
              <a:cs typeface="Arial"/>
            </a:endParaRPr>
          </a:p>
          <a:p>
            <a:r>
              <a:rPr lang="en-GB" sz="2800" b="1" dirty="0"/>
              <a:t>How to reach us</a:t>
            </a:r>
            <a:endParaRPr lang="en-US" sz="2800" b="1" dirty="0">
              <a:cs typeface="Calibri"/>
            </a:endParaRPr>
          </a:p>
          <a:p>
            <a:r>
              <a:rPr lang="en-GB" sz="2800" b="1" dirty="0">
                <a:cs typeface="Segoe UI"/>
              </a:rPr>
              <a:t>Email:</a:t>
            </a:r>
            <a:r>
              <a:rPr lang="en-GB" sz="2800" dirty="0">
                <a:solidFill>
                  <a:srgbClr val="7F7F7F"/>
                </a:solidFill>
                <a:cs typeface="Segoe UI"/>
              </a:rPr>
              <a:t> </a:t>
            </a:r>
            <a:r>
              <a:rPr lang="en-GB" sz="2800" dirty="0">
                <a:solidFill>
                  <a:srgbClr val="0563C1"/>
                </a:solidFill>
                <a:cs typeface="Segoe UI"/>
                <a:hlinkClick r:id="rId3"/>
              </a:rPr>
              <a:t>StudentSupportTeam@edgehill.ac.uk</a:t>
            </a:r>
            <a:r>
              <a:rPr lang="en-GB" sz="2800" dirty="0">
                <a:cs typeface="Segoe UI"/>
              </a:rPr>
              <a:t>​</a:t>
            </a:r>
          </a:p>
          <a:p>
            <a:r>
              <a:rPr lang="en-US" sz="2800" dirty="0">
                <a:cs typeface="Segoe UI"/>
              </a:rPr>
              <a:t>More information is available on our webpage: </a:t>
            </a:r>
            <a:r>
              <a:rPr lang="en-US" sz="2800" dirty="0">
                <a:solidFill>
                  <a:srgbClr val="0563C1"/>
                </a:solidFill>
                <a:cs typeface="Segoe UI"/>
                <a:hlinkClick r:id="rId4"/>
              </a:rPr>
              <a:t>Student Support Team</a:t>
            </a:r>
            <a:r>
              <a:rPr lang="en-US" sz="2800" dirty="0">
                <a:solidFill>
                  <a:srgbClr val="7F7F7F"/>
                </a:solidFill>
                <a:cs typeface="Segoe UI"/>
              </a:rPr>
              <a:t> </a:t>
            </a:r>
          </a:p>
          <a:p>
            <a:endParaRPr lang="en-US" sz="2800" dirty="0">
              <a:cs typeface="Arial"/>
            </a:endParaRPr>
          </a:p>
          <a:p>
            <a:endParaRPr lang="en-US" dirty="0">
              <a:solidFill>
                <a:srgbClr val="53555A"/>
              </a:solidFill>
              <a:cs typeface="Arial" panose="020B0604020202020204" pitchFamily="34" charset="0"/>
            </a:endParaRPr>
          </a:p>
        </p:txBody>
      </p:sp>
      <p:pic>
        <p:nvPicPr>
          <p:cNvPr id="12" name="Picture 11">
            <a:extLst>
              <a:ext uri="{FF2B5EF4-FFF2-40B4-BE49-F238E27FC236}">
                <a16:creationId xmlns:a16="http://schemas.microsoft.com/office/drawing/2014/main" id="{F1A85A9B-0148-4D9F-9A23-9A00D0319AD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693032" y="5511783"/>
            <a:ext cx="7621800" cy="5294754"/>
          </a:xfrm>
          <a:prstGeom prst="rect">
            <a:avLst/>
          </a:prstGeom>
        </p:spPr>
      </p:pic>
      <p:sp>
        <p:nvSpPr>
          <p:cNvPr id="5" name="Rectangle 4">
            <a:extLst>
              <a:ext uri="{FF2B5EF4-FFF2-40B4-BE49-F238E27FC236}">
                <a16:creationId xmlns:a16="http://schemas.microsoft.com/office/drawing/2014/main" id="{CA946B79-873A-2ADB-A567-D5E82F59004D}"/>
              </a:ext>
            </a:extLst>
          </p:cNvPr>
          <p:cNvSpPr/>
          <p:nvPr/>
        </p:nvSpPr>
        <p:spPr>
          <a:xfrm rot="16200000" flipH="1">
            <a:off x="-5645108" y="6510196"/>
            <a:ext cx="13715999" cy="69560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
        <p:nvSpPr>
          <p:cNvPr id="8" name="Rectangle 7">
            <a:extLst>
              <a:ext uri="{FF2B5EF4-FFF2-40B4-BE49-F238E27FC236}">
                <a16:creationId xmlns:a16="http://schemas.microsoft.com/office/drawing/2014/main" id="{5A1EB2F7-E6EA-94EF-1B3C-D2789BF3C335}"/>
              </a:ext>
            </a:extLst>
          </p:cNvPr>
          <p:cNvSpPr/>
          <p:nvPr/>
        </p:nvSpPr>
        <p:spPr>
          <a:xfrm rot="16200000" flipH="1">
            <a:off x="-5118972" y="6510198"/>
            <a:ext cx="13715999" cy="695610"/>
          </a:xfrm>
          <a:prstGeom prst="rect">
            <a:avLst/>
          </a:prstGeom>
          <a:solidFill>
            <a:srgbClr val="7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pic>
        <p:nvPicPr>
          <p:cNvPr id="13" name="Picture 12" descr="Logo&#10;&#10;Description automatically generated">
            <a:extLst>
              <a:ext uri="{FF2B5EF4-FFF2-40B4-BE49-F238E27FC236}">
                <a16:creationId xmlns:a16="http://schemas.microsoft.com/office/drawing/2014/main" id="{5E1D94C7-06C9-9A69-266D-6A86E6718238}"/>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1090427" y="964199"/>
            <a:ext cx="2224405" cy="2224405"/>
          </a:xfrm>
          <a:prstGeom prst="rect">
            <a:avLst/>
          </a:prstGeom>
          <a:noFill/>
          <a:ln>
            <a:noFill/>
          </a:ln>
        </p:spPr>
      </p:pic>
    </p:spTree>
    <p:extLst>
      <p:ext uri="{BB962C8B-B14F-4D97-AF65-F5344CB8AC3E}">
        <p14:creationId xmlns:p14="http://schemas.microsoft.com/office/powerpoint/2010/main" val="55370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F2440E04-F3CC-411A-855C-5EFE4131B9A3}"/>
              </a:ext>
            </a:extLst>
          </p:cNvPr>
          <p:cNvSpPr txBox="1">
            <a:spLocks/>
          </p:cNvSpPr>
          <p:nvPr/>
        </p:nvSpPr>
        <p:spPr>
          <a:xfrm>
            <a:off x="3163604" y="2858522"/>
            <a:ext cx="16065711" cy="6949739"/>
          </a:xfrm>
          <a:prstGeom prst="rect">
            <a:avLst/>
          </a:prstGeom>
        </p:spPr>
        <p:txBody>
          <a:bodyPr vert="horz" lIns="91440" tIns="45720" rIns="91440" bIns="45720" rtlCol="0" anchor="t">
            <a:noAutofit/>
          </a:bodyPr>
          <a:lstStyle>
            <a:lvl1pPr marL="0" indent="0" algn="ctr" defTabSz="1828800" rtl="0" eaLnBrk="1" latinLnBrk="0" hangingPunct="1">
              <a:lnSpc>
                <a:spcPct val="90000"/>
              </a:lnSpc>
              <a:spcBef>
                <a:spcPts val="2000"/>
              </a:spcBef>
              <a:buFont typeface="Arial" panose="020B0604020202020204" pitchFamily="34" charset="0"/>
              <a:buNone/>
              <a:defRPr sz="4800" kern="1200">
                <a:solidFill>
                  <a:schemeClr val="tx1"/>
                </a:solidFill>
                <a:latin typeface="+mn-lt"/>
                <a:ea typeface="+mn-ea"/>
                <a:cs typeface="+mn-cs"/>
              </a:defRPr>
            </a:lvl1pPr>
            <a:lvl2pPr marL="914400" indent="0" algn="ctr" defTabSz="1828800" rtl="0" eaLnBrk="1" latinLnBrk="0" hangingPunct="1">
              <a:lnSpc>
                <a:spcPct val="90000"/>
              </a:lnSpc>
              <a:spcBef>
                <a:spcPts val="1000"/>
              </a:spcBef>
              <a:buFont typeface="Arial" panose="020B0604020202020204" pitchFamily="34" charset="0"/>
              <a:buNone/>
              <a:defRPr sz="4000" kern="1200">
                <a:solidFill>
                  <a:schemeClr val="tx1"/>
                </a:solidFill>
                <a:latin typeface="+mn-lt"/>
                <a:ea typeface="+mn-ea"/>
                <a:cs typeface="+mn-cs"/>
              </a:defRPr>
            </a:lvl2pPr>
            <a:lvl3pPr marL="1828800" indent="0" algn="ctr" defTabSz="1828800" rtl="0" eaLnBrk="1" latinLnBrk="0" hangingPunct="1">
              <a:lnSpc>
                <a:spcPct val="90000"/>
              </a:lnSpc>
              <a:spcBef>
                <a:spcPts val="1000"/>
              </a:spcBef>
              <a:buFont typeface="Arial" panose="020B0604020202020204" pitchFamily="34" charset="0"/>
              <a:buNone/>
              <a:defRPr sz="3600" kern="1200">
                <a:solidFill>
                  <a:schemeClr val="tx1"/>
                </a:solidFill>
                <a:latin typeface="+mn-lt"/>
                <a:ea typeface="+mn-ea"/>
                <a:cs typeface="+mn-cs"/>
              </a:defRPr>
            </a:lvl3pPr>
            <a:lvl4pPr marL="2743200" indent="0" algn="ctr" defTabSz="1828800" rtl="0" eaLnBrk="1" latinLnBrk="0" hangingPunct="1">
              <a:lnSpc>
                <a:spcPct val="90000"/>
              </a:lnSpc>
              <a:spcBef>
                <a:spcPts val="1000"/>
              </a:spcBef>
              <a:buFont typeface="Arial" panose="020B0604020202020204" pitchFamily="34" charset="0"/>
              <a:buNone/>
              <a:defRPr sz="3200" kern="1200">
                <a:solidFill>
                  <a:schemeClr val="tx1"/>
                </a:solidFill>
                <a:latin typeface="+mn-lt"/>
                <a:ea typeface="+mn-ea"/>
                <a:cs typeface="+mn-cs"/>
              </a:defRPr>
            </a:lvl4pPr>
            <a:lvl5pPr marL="3657600" indent="0" algn="ctr" defTabSz="1828800" rtl="0" eaLnBrk="1" latinLnBrk="0" hangingPunct="1">
              <a:lnSpc>
                <a:spcPct val="90000"/>
              </a:lnSpc>
              <a:spcBef>
                <a:spcPts val="1000"/>
              </a:spcBef>
              <a:buFont typeface="Arial" panose="020B0604020202020204" pitchFamily="34" charset="0"/>
              <a:buNone/>
              <a:defRPr sz="3200" kern="1200">
                <a:solidFill>
                  <a:schemeClr val="tx1"/>
                </a:solidFill>
                <a:latin typeface="+mn-lt"/>
                <a:ea typeface="+mn-ea"/>
                <a:cs typeface="+mn-cs"/>
              </a:defRPr>
            </a:lvl5pPr>
            <a:lvl6pPr marL="4572000" indent="0" algn="ctr" defTabSz="1828800" rtl="0" eaLnBrk="1" latinLnBrk="0" hangingPunct="1">
              <a:lnSpc>
                <a:spcPct val="90000"/>
              </a:lnSpc>
              <a:spcBef>
                <a:spcPts val="1000"/>
              </a:spcBef>
              <a:buFont typeface="Arial" panose="020B0604020202020204" pitchFamily="34" charset="0"/>
              <a:buNone/>
              <a:defRPr sz="3200" kern="1200">
                <a:solidFill>
                  <a:schemeClr val="tx1"/>
                </a:solidFill>
                <a:latin typeface="+mn-lt"/>
                <a:ea typeface="+mn-ea"/>
                <a:cs typeface="+mn-cs"/>
              </a:defRPr>
            </a:lvl6pPr>
            <a:lvl7pPr marL="5486400" indent="0" algn="ctr" defTabSz="1828800" rtl="0" eaLnBrk="1" latinLnBrk="0" hangingPunct="1">
              <a:lnSpc>
                <a:spcPct val="90000"/>
              </a:lnSpc>
              <a:spcBef>
                <a:spcPts val="1000"/>
              </a:spcBef>
              <a:buFont typeface="Arial" panose="020B0604020202020204" pitchFamily="34" charset="0"/>
              <a:buNone/>
              <a:defRPr sz="3200" kern="1200">
                <a:solidFill>
                  <a:schemeClr val="tx1"/>
                </a:solidFill>
                <a:latin typeface="+mn-lt"/>
                <a:ea typeface="+mn-ea"/>
                <a:cs typeface="+mn-cs"/>
              </a:defRPr>
            </a:lvl7pPr>
            <a:lvl8pPr marL="6400800" indent="0" algn="ctr" defTabSz="1828800" rtl="0" eaLnBrk="1" latinLnBrk="0" hangingPunct="1">
              <a:lnSpc>
                <a:spcPct val="90000"/>
              </a:lnSpc>
              <a:spcBef>
                <a:spcPts val="1000"/>
              </a:spcBef>
              <a:buFont typeface="Arial" panose="020B0604020202020204" pitchFamily="34" charset="0"/>
              <a:buNone/>
              <a:defRPr sz="3200" kern="1200">
                <a:solidFill>
                  <a:schemeClr val="tx1"/>
                </a:solidFill>
                <a:latin typeface="+mn-lt"/>
                <a:ea typeface="+mn-ea"/>
                <a:cs typeface="+mn-cs"/>
              </a:defRPr>
            </a:lvl8pPr>
            <a:lvl9pPr marL="7315200" indent="0" algn="ctr" defTabSz="1828800" rtl="0" eaLnBrk="1" latinLnBrk="0" hangingPunct="1">
              <a:lnSpc>
                <a:spcPct val="90000"/>
              </a:lnSpc>
              <a:spcBef>
                <a:spcPts val="1000"/>
              </a:spcBef>
              <a:buFont typeface="Arial" panose="020B0604020202020204" pitchFamily="34" charset="0"/>
              <a:buNone/>
              <a:defRPr sz="3200" kern="1200">
                <a:solidFill>
                  <a:schemeClr val="tx1"/>
                </a:solidFill>
                <a:latin typeface="+mn-lt"/>
                <a:ea typeface="+mn-ea"/>
                <a:cs typeface="+mn-cs"/>
              </a:defRPr>
            </a:lvl9pPr>
          </a:lstStyle>
          <a:p>
            <a:pPr algn="l">
              <a:lnSpc>
                <a:spcPct val="100000"/>
              </a:lnSpc>
              <a:spcBef>
                <a:spcPts val="0"/>
              </a:spcBef>
            </a:pPr>
            <a:r>
              <a:rPr lang="en-GB" sz="3600" dirty="0"/>
              <a:t>A student has disclosed to their Personal Tutor that they are struggling with being at university and have multiple support needs.</a:t>
            </a:r>
            <a:endParaRPr lang="en-GB" sz="3600" dirty="0">
              <a:cs typeface="Calibri"/>
            </a:endParaRPr>
          </a:p>
          <a:p>
            <a:pPr algn="l">
              <a:lnSpc>
                <a:spcPct val="100000"/>
              </a:lnSpc>
              <a:spcBef>
                <a:spcPts val="0"/>
              </a:spcBef>
            </a:pPr>
            <a:endParaRPr lang="en-GB" sz="3600" b="1" i="1" dirty="0">
              <a:ea typeface="+mn-lt"/>
              <a:cs typeface="+mn-lt"/>
            </a:endParaRPr>
          </a:p>
          <a:p>
            <a:pPr algn="l"/>
            <a:r>
              <a:rPr lang="en-GB" sz="3600" b="1" dirty="0"/>
              <a:t>The student is referred to the </a:t>
            </a:r>
            <a:r>
              <a:rPr lang="en-GB" sz="3600" b="1" dirty="0">
                <a:solidFill>
                  <a:srgbClr val="7084B5"/>
                </a:solidFill>
              </a:rPr>
              <a:t>Student Support Team </a:t>
            </a:r>
            <a:r>
              <a:rPr lang="en-GB" sz="3600" b="1" dirty="0"/>
              <a:t>by their Personal Tutor for support:</a:t>
            </a:r>
            <a:endParaRPr lang="en-US" b="1" dirty="0">
              <a:cs typeface="Calibri"/>
            </a:endParaRPr>
          </a:p>
          <a:p>
            <a:pPr algn="l"/>
            <a:r>
              <a:rPr lang="en-GB" sz="3600" dirty="0"/>
              <a:t>A member of the </a:t>
            </a:r>
            <a:r>
              <a:rPr lang="en-GB" sz="3600" b="1" dirty="0">
                <a:solidFill>
                  <a:srgbClr val="7084B5"/>
                </a:solidFill>
              </a:rPr>
              <a:t>Student Support Team </a:t>
            </a:r>
            <a:r>
              <a:rPr lang="en-GB" sz="3600" dirty="0"/>
              <a:t>sends an initial email to engage the student and to invite them in for an appointment to discuss the situation.</a:t>
            </a:r>
            <a:endParaRPr lang="en-GB" sz="3600" dirty="0">
              <a:cs typeface="Calibri"/>
            </a:endParaRPr>
          </a:p>
          <a:p>
            <a:pPr algn="l"/>
            <a:r>
              <a:rPr lang="en-GB" sz="3600" dirty="0"/>
              <a:t>During the initial appointment, the student discloses the following to </a:t>
            </a:r>
            <a:r>
              <a:rPr lang="en-GB" sz="3600" dirty="0">
                <a:solidFill>
                  <a:srgbClr val="7084B5"/>
                </a:solidFill>
              </a:rPr>
              <a:t>Student Support Team </a:t>
            </a:r>
            <a:r>
              <a:rPr lang="en-GB" sz="3600" dirty="0"/>
              <a:t>staff; they are estranged from their family; they don’t feel they have the academic confidence to continue with their studies; they have a diagnosed mental health condition which they have not informed their department about.</a:t>
            </a:r>
            <a:endParaRPr lang="en-GB" sz="3600" dirty="0">
              <a:cs typeface="Calibri"/>
            </a:endParaRPr>
          </a:p>
          <a:p>
            <a:pPr lvl="1" algn="l"/>
            <a:endParaRPr lang="en-GB" sz="2800" dirty="0">
              <a:highlight>
                <a:srgbClr val="FFFF00"/>
              </a:highlight>
              <a:cs typeface="Calibri"/>
            </a:endParaRPr>
          </a:p>
          <a:p>
            <a:pPr lvl="1" algn="l"/>
            <a:endParaRPr lang="en-GB" sz="2800" dirty="0">
              <a:highlight>
                <a:srgbClr val="FFFF00"/>
              </a:highlight>
              <a:cs typeface="Calibri"/>
            </a:endParaRPr>
          </a:p>
          <a:p>
            <a:pPr lvl="1" algn="l"/>
            <a:endParaRPr lang="en-GB" sz="2800" dirty="0">
              <a:highlight>
                <a:srgbClr val="FFFF00"/>
              </a:highlight>
              <a:cs typeface="Calibri"/>
            </a:endParaRPr>
          </a:p>
          <a:p>
            <a:pPr lvl="1" algn="l"/>
            <a:endParaRPr lang="en-GB" sz="2800" dirty="0">
              <a:highlight>
                <a:srgbClr val="FFFF00"/>
              </a:highlight>
              <a:cs typeface="Calibri"/>
            </a:endParaRPr>
          </a:p>
          <a:p>
            <a:pPr lvl="1" algn="l"/>
            <a:endParaRPr lang="en-GB" sz="2800" dirty="0">
              <a:highlight>
                <a:srgbClr val="FFFF00"/>
              </a:highlight>
              <a:cs typeface="Calibri"/>
            </a:endParaRPr>
          </a:p>
        </p:txBody>
      </p:sp>
      <p:sp>
        <p:nvSpPr>
          <p:cNvPr id="12" name="Title 1">
            <a:extLst>
              <a:ext uri="{FF2B5EF4-FFF2-40B4-BE49-F238E27FC236}">
                <a16:creationId xmlns:a16="http://schemas.microsoft.com/office/drawing/2014/main" id="{3FC23DA9-5FF1-4010-AAC6-2FC6E108A2DB}"/>
              </a:ext>
            </a:extLst>
          </p:cNvPr>
          <p:cNvSpPr txBox="1">
            <a:spLocks/>
          </p:cNvSpPr>
          <p:nvPr/>
        </p:nvSpPr>
        <p:spPr>
          <a:xfrm>
            <a:off x="695610" y="1177524"/>
            <a:ext cx="20869503" cy="709496"/>
          </a:xfrm>
          <a:prstGeom prst="rect">
            <a:avLst/>
          </a:prstGeom>
        </p:spPr>
        <p:txBody>
          <a:bodyPr vert="horz" lIns="91440" tIns="45720" rIns="91440" bIns="45720" rtlCol="0" anchor="b">
            <a:noAutofit/>
          </a:bodyPr>
          <a:lstStyle>
            <a:lvl1pPr algn="ctr" defTabSz="1828800" rtl="0" eaLnBrk="1" latinLnBrk="0" hangingPunct="1">
              <a:lnSpc>
                <a:spcPct val="90000"/>
              </a:lnSpc>
              <a:spcBef>
                <a:spcPct val="0"/>
              </a:spcBef>
              <a:buNone/>
              <a:defRPr sz="12000" kern="1200">
                <a:solidFill>
                  <a:schemeClr val="tx1"/>
                </a:solidFill>
                <a:latin typeface="+mj-lt"/>
                <a:ea typeface="+mj-ea"/>
                <a:cs typeface="+mj-cs"/>
              </a:defRPr>
            </a:lvl1pPr>
          </a:lstStyle>
          <a:p>
            <a:r>
              <a:rPr lang="en-GB" sz="5400" b="1" i="1" dirty="0">
                <a:latin typeface="Calibri"/>
                <a:cs typeface="Calibri"/>
              </a:rPr>
              <a:t>Case Management Scenario: Year 1 student – Struggling </a:t>
            </a:r>
          </a:p>
        </p:txBody>
      </p:sp>
      <p:cxnSp>
        <p:nvCxnSpPr>
          <p:cNvPr id="2" name="Straight Connector 1">
            <a:extLst>
              <a:ext uri="{FF2B5EF4-FFF2-40B4-BE49-F238E27FC236}">
                <a16:creationId xmlns:a16="http://schemas.microsoft.com/office/drawing/2014/main" id="{B7D3EEC2-FA73-4490-9B66-612B65D57F2E}"/>
              </a:ext>
            </a:extLst>
          </p:cNvPr>
          <p:cNvCxnSpPr/>
          <p:nvPr/>
        </p:nvCxnSpPr>
        <p:spPr>
          <a:xfrm>
            <a:off x="3163604" y="2052186"/>
            <a:ext cx="2110602" cy="0"/>
          </a:xfrm>
          <a:prstGeom prst="line">
            <a:avLst/>
          </a:prstGeom>
          <a:ln w="76200">
            <a:solidFill>
              <a:srgbClr val="464A4B"/>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4C91B83E-7B64-9A30-AFD6-9D1AB1B929F1}"/>
              </a:ext>
            </a:extLst>
          </p:cNvPr>
          <p:cNvSpPr/>
          <p:nvPr/>
        </p:nvSpPr>
        <p:spPr>
          <a:xfrm rot="16200000" flipH="1">
            <a:off x="-5645108" y="6510196"/>
            <a:ext cx="13715999" cy="69560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
        <p:nvSpPr>
          <p:cNvPr id="4" name="Rectangle 3">
            <a:extLst>
              <a:ext uri="{FF2B5EF4-FFF2-40B4-BE49-F238E27FC236}">
                <a16:creationId xmlns:a16="http://schemas.microsoft.com/office/drawing/2014/main" id="{FEAC0351-BA2B-51A0-C272-0BA21893A0E3}"/>
              </a:ext>
            </a:extLst>
          </p:cNvPr>
          <p:cNvSpPr/>
          <p:nvPr/>
        </p:nvSpPr>
        <p:spPr>
          <a:xfrm rot="16200000" flipH="1">
            <a:off x="-5118972" y="6510198"/>
            <a:ext cx="13715999" cy="695610"/>
          </a:xfrm>
          <a:prstGeom prst="rect">
            <a:avLst/>
          </a:prstGeom>
          <a:solidFill>
            <a:srgbClr val="7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pic>
        <p:nvPicPr>
          <p:cNvPr id="5" name="Picture 4" descr="Logo&#10;&#10;Description automatically generated">
            <a:extLst>
              <a:ext uri="{FF2B5EF4-FFF2-40B4-BE49-F238E27FC236}">
                <a16:creationId xmlns:a16="http://schemas.microsoft.com/office/drawing/2014/main" id="{20854806-C8B9-5B49-A860-5820DA05AF19}"/>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090427" y="964199"/>
            <a:ext cx="2224405" cy="2224405"/>
          </a:xfrm>
          <a:prstGeom prst="rect">
            <a:avLst/>
          </a:prstGeom>
          <a:noFill/>
          <a:ln>
            <a:noFill/>
          </a:ln>
        </p:spPr>
      </p:pic>
    </p:spTree>
    <p:extLst>
      <p:ext uri="{BB962C8B-B14F-4D97-AF65-F5344CB8AC3E}">
        <p14:creationId xmlns:p14="http://schemas.microsoft.com/office/powerpoint/2010/main" val="20961926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4" name="Straight Connector 23"/>
          <p:cNvCxnSpPr/>
          <p:nvPr/>
        </p:nvCxnSpPr>
        <p:spPr>
          <a:xfrm>
            <a:off x="3737216" y="1851422"/>
            <a:ext cx="2110602" cy="0"/>
          </a:xfrm>
          <a:prstGeom prst="line">
            <a:avLst/>
          </a:prstGeom>
          <a:ln w="76200">
            <a:solidFill>
              <a:srgbClr val="464A4B"/>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E87CB637-22DB-4A45-9A95-18FA7FC35448}"/>
              </a:ext>
            </a:extLst>
          </p:cNvPr>
          <p:cNvSpPr txBox="1"/>
          <p:nvPr/>
        </p:nvSpPr>
        <p:spPr>
          <a:xfrm>
            <a:off x="3588438" y="868906"/>
            <a:ext cx="19435050" cy="923330"/>
          </a:xfrm>
          <a:prstGeom prst="rect">
            <a:avLst/>
          </a:prstGeom>
          <a:noFill/>
        </p:spPr>
        <p:txBody>
          <a:bodyPr wrap="square" rtlCol="0" anchor="t">
            <a:spAutoFit/>
          </a:bodyPr>
          <a:lstStyle/>
          <a:p>
            <a:r>
              <a:rPr lang="en-GB" sz="5400" b="1" i="1" dirty="0">
                <a:ea typeface="+mn-lt"/>
                <a:cs typeface="+mn-lt"/>
              </a:rPr>
              <a:t>Case Management Scenario: Year 1 student – Struggling</a:t>
            </a:r>
            <a:endParaRPr lang="en-US" sz="5400" b="1" i="1" dirty="0">
              <a:cs typeface="Calibri"/>
            </a:endParaRPr>
          </a:p>
        </p:txBody>
      </p:sp>
      <p:sp>
        <p:nvSpPr>
          <p:cNvPr id="3" name="TextBox 2">
            <a:extLst>
              <a:ext uri="{FF2B5EF4-FFF2-40B4-BE49-F238E27FC236}">
                <a16:creationId xmlns:a16="http://schemas.microsoft.com/office/drawing/2014/main" id="{C28D0119-263F-4F89-A4C3-06ADDBB777AA}"/>
              </a:ext>
            </a:extLst>
          </p:cNvPr>
          <p:cNvSpPr txBox="1"/>
          <p:nvPr/>
        </p:nvSpPr>
        <p:spPr>
          <a:xfrm>
            <a:off x="3595419" y="2153385"/>
            <a:ext cx="16819555" cy="1111073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cs typeface="Segoe UI"/>
              </a:rPr>
              <a:t>​</a:t>
            </a:r>
            <a:endParaRPr lang="en-GB" dirty="0">
              <a:ea typeface="+mn-lt"/>
              <a:cs typeface="+mn-lt"/>
            </a:endParaRPr>
          </a:p>
          <a:p>
            <a:r>
              <a:rPr lang="en-GB" sz="2800" b="1" dirty="0">
                <a:cs typeface="Segoe UI"/>
              </a:rPr>
              <a:t>Initial referrals:</a:t>
            </a:r>
            <a:endParaRPr lang="en-GB" sz="2800" dirty="0">
              <a:cs typeface="Segoe UI"/>
            </a:endParaRPr>
          </a:p>
          <a:p>
            <a:pPr marL="571500" indent="-571500">
              <a:buFont typeface="Arial"/>
              <a:buChar char="•"/>
            </a:pPr>
            <a:r>
              <a:rPr lang="en-GB" sz="2800" b="1" dirty="0">
                <a:cs typeface="Segoe UI"/>
              </a:rPr>
              <a:t>Wellbeing - </a:t>
            </a:r>
            <a:r>
              <a:rPr lang="en-GB" sz="2800" dirty="0">
                <a:cs typeface="Segoe UI"/>
              </a:rPr>
              <a:t>to reach out to the student for Mental Health support</a:t>
            </a:r>
          </a:p>
          <a:p>
            <a:pPr marL="571500" indent="-571500">
              <a:buFont typeface="Arial"/>
              <a:buChar char="•"/>
            </a:pPr>
            <a:r>
              <a:rPr lang="en-GB" sz="2800" b="1" dirty="0">
                <a:cs typeface="Segoe UI"/>
              </a:rPr>
              <a:t>Campus Life - </a:t>
            </a:r>
            <a:r>
              <a:rPr lang="en-GB" sz="2800" dirty="0">
                <a:cs typeface="Segoe UI"/>
              </a:rPr>
              <a:t>to offer support with social interactions and confidence building with other students on campus</a:t>
            </a:r>
            <a:r>
              <a:rPr lang="en-US" sz="2800" dirty="0">
                <a:cs typeface="Segoe UI"/>
              </a:rPr>
              <a:t>​</a:t>
            </a:r>
          </a:p>
          <a:p>
            <a:pPr marL="571500" indent="-571500">
              <a:buFont typeface="Arial"/>
              <a:buChar char="•"/>
            </a:pPr>
            <a:r>
              <a:rPr lang="en-GB" sz="2800" b="1" dirty="0">
                <a:cs typeface="Segoe UI"/>
              </a:rPr>
              <a:t>UniSkills - </a:t>
            </a:r>
            <a:r>
              <a:rPr lang="en-GB" sz="2800" dirty="0">
                <a:cs typeface="Segoe UI"/>
              </a:rPr>
              <a:t>for academic support and strategies for learning and to help the transition into Higher Education</a:t>
            </a:r>
            <a:r>
              <a:rPr lang="en-US" sz="2800" dirty="0">
                <a:cs typeface="Segoe UI"/>
              </a:rPr>
              <a:t>​</a:t>
            </a:r>
          </a:p>
          <a:p>
            <a:pPr marL="571500" indent="-571500">
              <a:buFont typeface="Arial"/>
              <a:buChar char="•"/>
            </a:pPr>
            <a:r>
              <a:rPr lang="en-GB" sz="2800" b="1" dirty="0">
                <a:cs typeface="Segoe UI"/>
              </a:rPr>
              <a:t>Inclusion -</a:t>
            </a:r>
            <a:r>
              <a:rPr lang="en-GB" sz="2800" dirty="0">
                <a:cs typeface="Segoe UI"/>
              </a:rPr>
              <a:t> to check the student has the appropriate Student Support Plan in place for their diagnosed Mental Health condition</a:t>
            </a:r>
          </a:p>
          <a:p>
            <a:pPr marL="571500" indent="-571500">
              <a:buFont typeface="Arial"/>
              <a:buChar char="•"/>
            </a:pPr>
            <a:r>
              <a:rPr lang="en-GB" sz="2800" b="1" dirty="0">
                <a:cs typeface="Segoe UI"/>
              </a:rPr>
              <a:t>Money Advice Team - </a:t>
            </a:r>
            <a:r>
              <a:rPr lang="en-GB" sz="2800" dirty="0">
                <a:cs typeface="Segoe UI"/>
              </a:rPr>
              <a:t>to check no financial hardship has been incurred due to Estrangement.</a:t>
            </a:r>
          </a:p>
          <a:p>
            <a:pPr marL="571500" indent="-571500">
              <a:buFont typeface="Arial"/>
              <a:buChar char="•"/>
            </a:pPr>
            <a:endParaRPr lang="en-GB" sz="2800" dirty="0">
              <a:cs typeface="Segoe UI"/>
            </a:endParaRPr>
          </a:p>
          <a:p>
            <a:r>
              <a:rPr lang="en-GB" sz="2800" b="1" dirty="0">
                <a:cs typeface="Segoe UI"/>
              </a:rPr>
              <a:t>Actions:</a:t>
            </a:r>
          </a:p>
          <a:p>
            <a:pPr marL="571500" indent="-571500">
              <a:buFont typeface="Arial"/>
              <a:buChar char="•"/>
            </a:pPr>
            <a:r>
              <a:rPr lang="en-GB" sz="2800" dirty="0">
                <a:solidFill>
                  <a:srgbClr val="7084B5"/>
                </a:solidFill>
                <a:cs typeface="Segoe UI"/>
              </a:rPr>
              <a:t>Student Support </a:t>
            </a:r>
            <a:r>
              <a:rPr lang="en-GB" sz="2800" dirty="0">
                <a:cs typeface="Segoe UI"/>
              </a:rPr>
              <a:t>follow up Estrangement evidence – to support student with their claim to Independent status with Student Loan Company. It transpires student is also a Care Leaver and is entitled to a Care Leaver Bursary.</a:t>
            </a:r>
            <a:r>
              <a:rPr lang="en-US" sz="2800" dirty="0">
                <a:cs typeface="Segoe UI"/>
              </a:rPr>
              <a:t>​</a:t>
            </a:r>
            <a:endParaRPr lang="en-US" sz="2800" dirty="0">
              <a:cs typeface="Calibri"/>
            </a:endParaRPr>
          </a:p>
          <a:p>
            <a:pPr marL="571500" indent="-571500">
              <a:buFont typeface="Arial"/>
              <a:buChar char="•"/>
            </a:pPr>
            <a:r>
              <a:rPr lang="en-GB" sz="2800" dirty="0">
                <a:cs typeface="Segoe UI"/>
              </a:rPr>
              <a:t>The student agrees in their initial meeting that Transitions can link in with the department, an email is sent to the PT along with request for additional academic support for this student from the department, in liaison with Inclusion team too,  once the Student Support Plan is in place</a:t>
            </a:r>
            <a:endParaRPr lang="en-US" sz="2800" dirty="0">
              <a:cs typeface="Segoe UI"/>
            </a:endParaRPr>
          </a:p>
          <a:p>
            <a:pPr marL="571500" indent="-571500">
              <a:buFont typeface="Arial"/>
              <a:buChar char="•"/>
            </a:pPr>
            <a:r>
              <a:rPr lang="en-GB" sz="2800" dirty="0">
                <a:cs typeface="Segoe UI"/>
              </a:rPr>
              <a:t>Follow up appointments are offered to the student – regular check-ins with the departments and services as required.</a:t>
            </a:r>
            <a:endParaRPr lang="en-US" sz="2800" dirty="0">
              <a:cs typeface="Segoe UI"/>
            </a:endParaRPr>
          </a:p>
          <a:p>
            <a:endParaRPr lang="en-GB" sz="2800" dirty="0">
              <a:cs typeface="Segoe UI"/>
            </a:endParaRPr>
          </a:p>
          <a:p>
            <a:r>
              <a:rPr lang="en-GB" sz="2800" b="1" dirty="0">
                <a:cs typeface="Segoe UI"/>
              </a:rPr>
              <a:t>Outcome: </a:t>
            </a:r>
          </a:p>
          <a:p>
            <a:pPr marL="457200" indent="-457200">
              <a:buFont typeface="Arial"/>
              <a:buChar char="•"/>
            </a:pPr>
            <a:r>
              <a:rPr lang="en-GB" sz="2800" dirty="0">
                <a:cs typeface="Segoe UI"/>
              </a:rPr>
              <a:t>As of  Summer, the following year the student is still receiving support from </a:t>
            </a:r>
            <a:r>
              <a:rPr lang="en-GB" sz="2800" dirty="0">
                <a:solidFill>
                  <a:srgbClr val="7084B5"/>
                </a:solidFill>
                <a:cs typeface="Segoe UI"/>
              </a:rPr>
              <a:t>Student Support Team</a:t>
            </a:r>
            <a:r>
              <a:rPr lang="en-GB" sz="2800" dirty="0">
                <a:cs typeface="Segoe UI"/>
              </a:rPr>
              <a:t>. Over the course of the year, the student realised the course was not for them and, following a further referral to the Careers service, decided to internally transfer to a different course at Edge Hill University. </a:t>
            </a:r>
            <a:endParaRPr lang="en-US" sz="2800" dirty="0">
              <a:highlight>
                <a:srgbClr val="FFFF00"/>
              </a:highlight>
              <a:cs typeface="Segoe UI"/>
            </a:endParaRPr>
          </a:p>
          <a:p>
            <a:endParaRPr lang="en-US" sz="2800" dirty="0">
              <a:highlight>
                <a:srgbClr val="FFFF00"/>
              </a:highlight>
              <a:cs typeface="Calibri"/>
            </a:endParaRPr>
          </a:p>
          <a:p>
            <a:r>
              <a:rPr lang="en-US" sz="2800" dirty="0">
                <a:ea typeface="+mn-lt"/>
                <a:cs typeface="+mn-lt"/>
              </a:rPr>
              <a:t>More information is available on our webpage: </a:t>
            </a:r>
            <a:r>
              <a:rPr lang="en-US" sz="2800" dirty="0">
                <a:solidFill>
                  <a:schemeClr val="bg1">
                    <a:lumMod val="50000"/>
                  </a:schemeClr>
                </a:solidFill>
                <a:ea typeface="+mn-lt"/>
                <a:cs typeface="+mn-lt"/>
                <a:hlinkClick r:id="rId3"/>
              </a:rPr>
              <a:t>Student Support team</a:t>
            </a:r>
            <a:endParaRPr lang="en-US" sz="2800" dirty="0">
              <a:solidFill>
                <a:schemeClr val="bg1">
                  <a:lumMod val="50000"/>
                </a:schemeClr>
              </a:solidFill>
              <a:ea typeface="+mn-lt"/>
              <a:cs typeface="+mn-lt"/>
            </a:endParaRPr>
          </a:p>
          <a:p>
            <a:endParaRPr lang="en-US" dirty="0">
              <a:highlight>
                <a:srgbClr val="FFFF00"/>
              </a:highlight>
              <a:cs typeface="Calibri"/>
            </a:endParaRPr>
          </a:p>
        </p:txBody>
      </p:sp>
      <p:sp>
        <p:nvSpPr>
          <p:cNvPr id="4" name="Rectangle 3">
            <a:extLst>
              <a:ext uri="{FF2B5EF4-FFF2-40B4-BE49-F238E27FC236}">
                <a16:creationId xmlns:a16="http://schemas.microsoft.com/office/drawing/2014/main" id="{E58CFE13-006F-501E-F30B-9D231B1E15E5}"/>
              </a:ext>
            </a:extLst>
          </p:cNvPr>
          <p:cNvSpPr/>
          <p:nvPr/>
        </p:nvSpPr>
        <p:spPr>
          <a:xfrm rot="16200000" flipH="1">
            <a:off x="-5645108" y="6510196"/>
            <a:ext cx="13715999" cy="69560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
        <p:nvSpPr>
          <p:cNvPr id="5" name="Rectangle 4">
            <a:extLst>
              <a:ext uri="{FF2B5EF4-FFF2-40B4-BE49-F238E27FC236}">
                <a16:creationId xmlns:a16="http://schemas.microsoft.com/office/drawing/2014/main" id="{8A3DDD32-43EE-2291-F3CD-E0AD4101813F}"/>
              </a:ext>
            </a:extLst>
          </p:cNvPr>
          <p:cNvSpPr/>
          <p:nvPr/>
        </p:nvSpPr>
        <p:spPr>
          <a:xfrm rot="16200000" flipH="1">
            <a:off x="-5118972" y="6510198"/>
            <a:ext cx="13715999" cy="695610"/>
          </a:xfrm>
          <a:prstGeom prst="rect">
            <a:avLst/>
          </a:prstGeom>
          <a:solidFill>
            <a:srgbClr val="7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pic>
        <p:nvPicPr>
          <p:cNvPr id="6" name="Picture 5" descr="Logo&#10;&#10;Description automatically generated">
            <a:extLst>
              <a:ext uri="{FF2B5EF4-FFF2-40B4-BE49-F238E27FC236}">
                <a16:creationId xmlns:a16="http://schemas.microsoft.com/office/drawing/2014/main" id="{FAB98F0B-AD96-3A63-4949-F9454D3605C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090427" y="964199"/>
            <a:ext cx="2224405" cy="2224405"/>
          </a:xfrm>
          <a:prstGeom prst="rect">
            <a:avLst/>
          </a:prstGeom>
          <a:noFill/>
          <a:ln>
            <a:noFill/>
          </a:ln>
        </p:spPr>
      </p:pic>
    </p:spTree>
    <p:extLst>
      <p:ext uri="{BB962C8B-B14F-4D97-AF65-F5344CB8AC3E}">
        <p14:creationId xmlns:p14="http://schemas.microsoft.com/office/powerpoint/2010/main" val="3113959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Straight Connector 23"/>
          <p:cNvCxnSpPr/>
          <p:nvPr/>
        </p:nvCxnSpPr>
        <p:spPr>
          <a:xfrm>
            <a:off x="3105237" y="2090015"/>
            <a:ext cx="2110602" cy="0"/>
          </a:xfrm>
          <a:prstGeom prst="line">
            <a:avLst/>
          </a:prstGeom>
          <a:ln w="76200">
            <a:solidFill>
              <a:srgbClr val="464A4B"/>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E87CB637-22DB-4A45-9A95-18FA7FC35448}"/>
              </a:ext>
            </a:extLst>
          </p:cNvPr>
          <p:cNvSpPr txBox="1"/>
          <p:nvPr/>
        </p:nvSpPr>
        <p:spPr>
          <a:xfrm>
            <a:off x="2930240" y="543441"/>
            <a:ext cx="20062538" cy="1692771"/>
          </a:xfrm>
          <a:prstGeom prst="rect">
            <a:avLst/>
          </a:prstGeom>
          <a:noFill/>
        </p:spPr>
        <p:txBody>
          <a:bodyPr wrap="square" rtlCol="0" anchor="t">
            <a:spAutoFit/>
          </a:bodyPr>
          <a:lstStyle/>
          <a:p>
            <a:r>
              <a:rPr lang="en-GB" sz="6000" b="1" dirty="0"/>
              <a:t>Early Intervention Model</a:t>
            </a:r>
            <a:endParaRPr lang="en-GB" sz="6000" b="1" dirty="0">
              <a:cs typeface="Calibri"/>
            </a:endParaRPr>
          </a:p>
          <a:p>
            <a:endParaRPr lang="en-GB" sz="4400" dirty="0"/>
          </a:p>
        </p:txBody>
      </p:sp>
      <p:sp>
        <p:nvSpPr>
          <p:cNvPr id="3" name="Rectangle 2"/>
          <p:cNvSpPr/>
          <p:nvPr/>
        </p:nvSpPr>
        <p:spPr>
          <a:xfrm>
            <a:off x="3145327" y="6609514"/>
            <a:ext cx="9619592" cy="646331"/>
          </a:xfrm>
          <a:prstGeom prst="rect">
            <a:avLst/>
          </a:prstGeom>
        </p:spPr>
        <p:txBody>
          <a:bodyPr wrap="square" anchor="t">
            <a:spAutoFit/>
          </a:bodyPr>
          <a:lstStyle/>
          <a:p>
            <a:endParaRPr lang="en-GB" dirty="0">
              <a:cs typeface="Calibri"/>
            </a:endParaRPr>
          </a:p>
        </p:txBody>
      </p:sp>
      <p:sp>
        <p:nvSpPr>
          <p:cNvPr id="5" name="Rectangle 4"/>
          <p:cNvSpPr/>
          <p:nvPr/>
        </p:nvSpPr>
        <p:spPr>
          <a:xfrm>
            <a:off x="3206925" y="2838293"/>
            <a:ext cx="12192000" cy="1200329"/>
          </a:xfrm>
          <a:prstGeom prst="rect">
            <a:avLst/>
          </a:prstGeom>
        </p:spPr>
        <p:txBody>
          <a:bodyPr anchor="t">
            <a:spAutoFit/>
          </a:bodyPr>
          <a:lstStyle/>
          <a:p>
            <a:pPr defTabSz="914400">
              <a:defRPr/>
            </a:pPr>
            <a:endParaRPr lang="en-GB" u="sng" dirty="0">
              <a:cs typeface="Calibri"/>
            </a:endParaRPr>
          </a:p>
          <a:p>
            <a:endParaRPr lang="en-US" dirty="0"/>
          </a:p>
        </p:txBody>
      </p:sp>
      <p:sp>
        <p:nvSpPr>
          <p:cNvPr id="17" name="Rectangle 16">
            <a:extLst>
              <a:ext uri="{FF2B5EF4-FFF2-40B4-BE49-F238E27FC236}">
                <a16:creationId xmlns:a16="http://schemas.microsoft.com/office/drawing/2014/main" id="{89CE3730-357D-4E20-82B7-532BE664EB69}"/>
              </a:ext>
            </a:extLst>
          </p:cNvPr>
          <p:cNvSpPr/>
          <p:nvPr/>
        </p:nvSpPr>
        <p:spPr>
          <a:xfrm rot="16200000" flipH="1">
            <a:off x="-5344240" y="6735467"/>
            <a:ext cx="13715999" cy="245074"/>
          </a:xfrm>
          <a:prstGeom prst="rect">
            <a:avLst/>
          </a:prstGeom>
          <a:solidFill>
            <a:srgbClr val="7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
        <p:nvSpPr>
          <p:cNvPr id="4" name="Rectangle 3">
            <a:extLst>
              <a:ext uri="{FF2B5EF4-FFF2-40B4-BE49-F238E27FC236}">
                <a16:creationId xmlns:a16="http://schemas.microsoft.com/office/drawing/2014/main" id="{D99743F9-F373-1D5C-2AA8-16C35AFCA578}"/>
              </a:ext>
            </a:extLst>
          </p:cNvPr>
          <p:cNvSpPr/>
          <p:nvPr/>
        </p:nvSpPr>
        <p:spPr>
          <a:xfrm rot="16200000" flipH="1">
            <a:off x="-5814583" y="6503191"/>
            <a:ext cx="13715999" cy="69560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
        <p:nvSpPr>
          <p:cNvPr id="8" name="Rectangle 7">
            <a:extLst>
              <a:ext uri="{FF2B5EF4-FFF2-40B4-BE49-F238E27FC236}">
                <a16:creationId xmlns:a16="http://schemas.microsoft.com/office/drawing/2014/main" id="{A9702378-B310-38D9-4596-F16EE0F56440}"/>
              </a:ext>
            </a:extLst>
          </p:cNvPr>
          <p:cNvSpPr/>
          <p:nvPr/>
        </p:nvSpPr>
        <p:spPr>
          <a:xfrm rot="16200000" flipH="1">
            <a:off x="-5118972" y="6510198"/>
            <a:ext cx="13715999" cy="695610"/>
          </a:xfrm>
          <a:prstGeom prst="rect">
            <a:avLst/>
          </a:prstGeom>
          <a:solidFill>
            <a:srgbClr val="7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pic>
        <p:nvPicPr>
          <p:cNvPr id="11" name="x_x_Picture 7">
            <a:extLst>
              <a:ext uri="{FF2B5EF4-FFF2-40B4-BE49-F238E27FC236}">
                <a16:creationId xmlns:a16="http://schemas.microsoft.com/office/drawing/2014/main" id="{3EB7D743-C98E-4A18-969A-28FF405065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4810" y="1618051"/>
            <a:ext cx="17978791" cy="11297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a:extLst>
              <a:ext uri="{FF2B5EF4-FFF2-40B4-BE49-F238E27FC236}">
                <a16:creationId xmlns:a16="http://schemas.microsoft.com/office/drawing/2014/main" id="{8265C89C-D96F-44CE-8A92-AE8775B7381F}"/>
              </a:ext>
            </a:extLst>
          </p:cNvPr>
          <p:cNvSpPr txBox="1"/>
          <p:nvPr/>
        </p:nvSpPr>
        <p:spPr>
          <a:xfrm>
            <a:off x="2694792" y="3415984"/>
            <a:ext cx="3420944" cy="8274253"/>
          </a:xfrm>
          <a:prstGeom prst="rect">
            <a:avLst/>
          </a:prstGeom>
          <a:noFill/>
        </p:spPr>
        <p:txBody>
          <a:bodyPr wrap="square">
            <a:spAutoFit/>
          </a:bodyPr>
          <a:lstStyle/>
          <a:p>
            <a:pPr>
              <a:lnSpc>
                <a:spcPct val="110000"/>
              </a:lnSpc>
              <a:spcAft>
                <a:spcPts val="600"/>
              </a:spcAft>
            </a:pPr>
            <a:r>
              <a:rPr lang="en-GB" sz="2400" dirty="0">
                <a:effectLst/>
                <a:latin typeface="Calibri" panose="020F0502020204030204" pitchFamily="34" charset="0"/>
                <a:ea typeface="Calibri" panose="020F0502020204030204" pitchFamily="34" charset="0"/>
                <a:cs typeface="Times New Roman" panose="02020603050405020304" pitchFamily="18" charset="0"/>
              </a:rPr>
              <a:t>Personal tutors should be familiar with the institutional ‘Early Intervention Model’ which incorporates a new approach to the withdrawals process. They should follow the process, and procedures required by their faculty, to ensure early intervention and support for students identified at risk is timely. Any requests for withdrawal must follow the new process.</a:t>
            </a:r>
          </a:p>
          <a:p>
            <a:pPr>
              <a:lnSpc>
                <a:spcPct val="110000"/>
              </a:lnSpc>
              <a:spcAft>
                <a:spcPts val="600"/>
              </a:spcAft>
            </a:pPr>
            <a:r>
              <a:rPr lang="en-GB" sz="2400" dirty="0">
                <a:effectLst/>
                <a:latin typeface="Calibri" panose="020F0502020204030204" pitchFamily="34" charset="0"/>
                <a:ea typeface="Calibri" panose="020F0502020204030204" pitchFamily="34" charset="0"/>
                <a:cs typeface="Times New Roman" panose="02020603050405020304" pitchFamily="18" charset="0"/>
              </a:rPr>
              <a:t>For further information please contact Lana Orr (</a:t>
            </a:r>
            <a:r>
              <a:rPr lang="en-US" sz="2400" u="sng" dirty="0">
                <a:solidFill>
                  <a:srgbClr val="0000FF"/>
                </a:solidFill>
                <a:effectLst/>
                <a:latin typeface="Calibri" panose="020F0502020204030204" pitchFamily="34" charset="0"/>
                <a:ea typeface="Calibri" panose="020F0502020204030204" pitchFamily="34" charset="0"/>
                <a:cs typeface="Times New Roman" panose="02020603050405020304" pitchFamily="18" charset="0"/>
                <a:hlinkClick r:id="rId4"/>
              </a:rPr>
              <a:t>Lana.Orr@edgehill.ac.uk</a:t>
            </a:r>
            <a:r>
              <a:rPr lang="en-US" sz="2400" dirty="0">
                <a:effectLst/>
                <a:latin typeface="Calibri" panose="020F0502020204030204" pitchFamily="34" charset="0"/>
                <a:ea typeface="Calibri" panose="020F0502020204030204" pitchFamily="34" charset="0"/>
                <a:cs typeface="Times New Roman" panose="02020603050405020304" pitchFamily="18" charset="0"/>
              </a:rPr>
              <a:t>)</a:t>
            </a:r>
            <a:endParaRPr lang="en-GB" sz="2400" dirty="0"/>
          </a:p>
        </p:txBody>
      </p:sp>
    </p:spTree>
    <p:extLst>
      <p:ext uri="{BB962C8B-B14F-4D97-AF65-F5344CB8AC3E}">
        <p14:creationId xmlns:p14="http://schemas.microsoft.com/office/powerpoint/2010/main" val="3686975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Straight Connector 23"/>
          <p:cNvCxnSpPr/>
          <p:nvPr/>
        </p:nvCxnSpPr>
        <p:spPr>
          <a:xfrm>
            <a:off x="3105237" y="2090015"/>
            <a:ext cx="2110602" cy="0"/>
          </a:xfrm>
          <a:prstGeom prst="line">
            <a:avLst/>
          </a:prstGeom>
          <a:ln w="76200">
            <a:solidFill>
              <a:srgbClr val="464A4B"/>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E87CB637-22DB-4A45-9A95-18FA7FC35448}"/>
              </a:ext>
            </a:extLst>
          </p:cNvPr>
          <p:cNvSpPr txBox="1"/>
          <p:nvPr/>
        </p:nvSpPr>
        <p:spPr>
          <a:xfrm>
            <a:off x="2930240" y="1048382"/>
            <a:ext cx="20062538" cy="1692771"/>
          </a:xfrm>
          <a:prstGeom prst="rect">
            <a:avLst/>
          </a:prstGeom>
          <a:noFill/>
        </p:spPr>
        <p:txBody>
          <a:bodyPr wrap="square" rtlCol="0" anchor="t">
            <a:spAutoFit/>
          </a:bodyPr>
          <a:lstStyle/>
          <a:p>
            <a:r>
              <a:rPr lang="en-GB" sz="6000" b="1" dirty="0"/>
              <a:t>MY EHU – The Student Homepage</a:t>
            </a:r>
            <a:endParaRPr lang="en-GB" sz="6000" b="1" dirty="0">
              <a:cs typeface="Calibri"/>
            </a:endParaRPr>
          </a:p>
          <a:p>
            <a:endParaRPr lang="en-GB" sz="4400" dirty="0"/>
          </a:p>
        </p:txBody>
      </p:sp>
      <p:sp>
        <p:nvSpPr>
          <p:cNvPr id="3" name="Rectangle 2"/>
          <p:cNvSpPr/>
          <p:nvPr/>
        </p:nvSpPr>
        <p:spPr>
          <a:xfrm>
            <a:off x="3145327" y="6609514"/>
            <a:ext cx="9619592" cy="646331"/>
          </a:xfrm>
          <a:prstGeom prst="rect">
            <a:avLst/>
          </a:prstGeom>
        </p:spPr>
        <p:txBody>
          <a:bodyPr wrap="square" anchor="t">
            <a:spAutoFit/>
          </a:bodyPr>
          <a:lstStyle/>
          <a:p>
            <a:endParaRPr lang="en-GB" dirty="0">
              <a:cs typeface="Calibri"/>
            </a:endParaRPr>
          </a:p>
        </p:txBody>
      </p:sp>
      <p:sp>
        <p:nvSpPr>
          <p:cNvPr id="5" name="Rectangle 4"/>
          <p:cNvSpPr/>
          <p:nvPr/>
        </p:nvSpPr>
        <p:spPr>
          <a:xfrm>
            <a:off x="3206925" y="2838293"/>
            <a:ext cx="12192000" cy="1200329"/>
          </a:xfrm>
          <a:prstGeom prst="rect">
            <a:avLst/>
          </a:prstGeom>
        </p:spPr>
        <p:txBody>
          <a:bodyPr anchor="t">
            <a:spAutoFit/>
          </a:bodyPr>
          <a:lstStyle/>
          <a:p>
            <a:pPr defTabSz="914400">
              <a:defRPr/>
            </a:pPr>
            <a:endParaRPr lang="en-GB" u="sng" dirty="0">
              <a:cs typeface="Calibri"/>
            </a:endParaRPr>
          </a:p>
          <a:p>
            <a:endParaRPr lang="en-US" dirty="0"/>
          </a:p>
        </p:txBody>
      </p:sp>
      <p:sp>
        <p:nvSpPr>
          <p:cNvPr id="12" name="Rectangle 11">
            <a:extLst>
              <a:ext uri="{FF2B5EF4-FFF2-40B4-BE49-F238E27FC236}">
                <a16:creationId xmlns:a16="http://schemas.microsoft.com/office/drawing/2014/main" id="{AD065E25-6340-4B12-AF8B-0CE80AA8588D}"/>
              </a:ext>
            </a:extLst>
          </p:cNvPr>
          <p:cNvSpPr/>
          <p:nvPr/>
        </p:nvSpPr>
        <p:spPr>
          <a:xfrm>
            <a:off x="3105237" y="9826737"/>
            <a:ext cx="8536052" cy="2677656"/>
          </a:xfrm>
          <a:prstGeom prst="rect">
            <a:avLst/>
          </a:prstGeom>
        </p:spPr>
        <p:txBody>
          <a:bodyPr wrap="square" anchor="t">
            <a:spAutoFit/>
          </a:bodyPr>
          <a:lstStyle/>
          <a:p>
            <a:r>
              <a:rPr lang="en-GB" sz="2800" dirty="0">
                <a:ea typeface="+mn-lt"/>
                <a:cs typeface="+mn-lt"/>
              </a:rPr>
              <a:t>The MyEHU Student homepage can be accessed here: </a:t>
            </a:r>
            <a:r>
              <a:rPr lang="en-GB" sz="2800" u="sng" dirty="0">
                <a:ea typeface="+mn-lt"/>
                <a:cs typeface="+mn-lt"/>
                <a:hlinkClick r:id="rId3"/>
              </a:rPr>
              <a:t>www.edgehill.ac.uk/students/</a:t>
            </a:r>
            <a:endParaRPr lang="en-US" sz="2800" dirty="0">
              <a:ea typeface="+mn-lt"/>
              <a:cs typeface="+mn-lt"/>
            </a:endParaRPr>
          </a:p>
          <a:p>
            <a:endParaRPr lang="en-GB" sz="2800" dirty="0"/>
          </a:p>
          <a:p>
            <a:r>
              <a:rPr lang="en-GB" sz="2800" dirty="0"/>
              <a:t>We encourage staff to replace everything that isn’t academically related within module or programme handbooks with the ‘My EHU student homepage’ link</a:t>
            </a:r>
          </a:p>
        </p:txBody>
      </p:sp>
      <p:sp>
        <p:nvSpPr>
          <p:cNvPr id="17" name="Rectangle 16">
            <a:extLst>
              <a:ext uri="{FF2B5EF4-FFF2-40B4-BE49-F238E27FC236}">
                <a16:creationId xmlns:a16="http://schemas.microsoft.com/office/drawing/2014/main" id="{89CE3730-357D-4E20-82B7-532BE664EB69}"/>
              </a:ext>
            </a:extLst>
          </p:cNvPr>
          <p:cNvSpPr/>
          <p:nvPr/>
        </p:nvSpPr>
        <p:spPr>
          <a:xfrm rot="16200000" flipH="1">
            <a:off x="-5344240" y="6735467"/>
            <a:ext cx="13715999" cy="245074"/>
          </a:xfrm>
          <a:prstGeom prst="rect">
            <a:avLst/>
          </a:prstGeom>
          <a:solidFill>
            <a:srgbClr val="7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pic>
        <p:nvPicPr>
          <p:cNvPr id="6" name="Picture 5">
            <a:extLst>
              <a:ext uri="{FF2B5EF4-FFF2-40B4-BE49-F238E27FC236}">
                <a16:creationId xmlns:a16="http://schemas.microsoft.com/office/drawing/2014/main" id="{A84BCB3F-FE91-4A16-B87A-1631E0B8F771}"/>
              </a:ext>
            </a:extLst>
          </p:cNvPr>
          <p:cNvPicPr>
            <a:picLocks noChangeAspect="1"/>
          </p:cNvPicPr>
          <p:nvPr/>
        </p:nvPicPr>
        <p:blipFill rotWithShape="1">
          <a:blip r:embed="rId4"/>
          <a:srcRect t="916" b="1045"/>
          <a:stretch/>
        </p:blipFill>
        <p:spPr>
          <a:xfrm>
            <a:off x="14623147" y="134471"/>
            <a:ext cx="9678390" cy="13447058"/>
          </a:xfrm>
          <a:prstGeom prst="rect">
            <a:avLst/>
          </a:prstGeom>
        </p:spPr>
      </p:pic>
      <p:sp>
        <p:nvSpPr>
          <p:cNvPr id="4" name="Rectangle 3">
            <a:extLst>
              <a:ext uri="{FF2B5EF4-FFF2-40B4-BE49-F238E27FC236}">
                <a16:creationId xmlns:a16="http://schemas.microsoft.com/office/drawing/2014/main" id="{D99743F9-F373-1D5C-2AA8-16C35AFCA578}"/>
              </a:ext>
            </a:extLst>
          </p:cNvPr>
          <p:cNvSpPr/>
          <p:nvPr/>
        </p:nvSpPr>
        <p:spPr>
          <a:xfrm rot="16200000" flipH="1">
            <a:off x="-5814583" y="6503191"/>
            <a:ext cx="13715999" cy="69560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
        <p:nvSpPr>
          <p:cNvPr id="8" name="Rectangle 7">
            <a:extLst>
              <a:ext uri="{FF2B5EF4-FFF2-40B4-BE49-F238E27FC236}">
                <a16:creationId xmlns:a16="http://schemas.microsoft.com/office/drawing/2014/main" id="{A9702378-B310-38D9-4596-F16EE0F56440}"/>
              </a:ext>
            </a:extLst>
          </p:cNvPr>
          <p:cNvSpPr/>
          <p:nvPr/>
        </p:nvSpPr>
        <p:spPr>
          <a:xfrm rot="16200000" flipH="1">
            <a:off x="-5118972" y="6510198"/>
            <a:ext cx="13715999" cy="695610"/>
          </a:xfrm>
          <a:prstGeom prst="rect">
            <a:avLst/>
          </a:prstGeom>
          <a:solidFill>
            <a:srgbClr val="7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Tree>
    <p:extLst>
      <p:ext uri="{BB962C8B-B14F-4D97-AF65-F5344CB8AC3E}">
        <p14:creationId xmlns:p14="http://schemas.microsoft.com/office/powerpoint/2010/main" val="2468639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a:off x="3662546" y="2025850"/>
            <a:ext cx="2110602" cy="0"/>
          </a:xfrm>
          <a:prstGeom prst="line">
            <a:avLst/>
          </a:prstGeom>
          <a:ln w="76200">
            <a:solidFill>
              <a:srgbClr val="464A4B"/>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C0F9B458-ED02-493C-873F-A7321CE8D8DA}"/>
              </a:ext>
            </a:extLst>
          </p:cNvPr>
          <p:cNvSpPr txBox="1"/>
          <p:nvPr/>
        </p:nvSpPr>
        <p:spPr>
          <a:xfrm>
            <a:off x="3566137" y="889954"/>
            <a:ext cx="15667157" cy="1015663"/>
          </a:xfrm>
          <a:prstGeom prst="rect">
            <a:avLst/>
          </a:prstGeom>
          <a:noFill/>
        </p:spPr>
        <p:txBody>
          <a:bodyPr wrap="square" rtlCol="0" anchor="t">
            <a:spAutoFit/>
          </a:bodyPr>
          <a:lstStyle/>
          <a:p>
            <a:r>
              <a:rPr lang="en-GB" sz="6000" b="1" dirty="0"/>
              <a:t>Supporting Staff to Support Students (SSSS)</a:t>
            </a:r>
            <a:r>
              <a:rPr lang="en-GB" sz="4400" dirty="0"/>
              <a:t> </a:t>
            </a:r>
          </a:p>
        </p:txBody>
      </p:sp>
      <p:sp>
        <p:nvSpPr>
          <p:cNvPr id="3" name="TextBox 2">
            <a:extLst>
              <a:ext uri="{FF2B5EF4-FFF2-40B4-BE49-F238E27FC236}">
                <a16:creationId xmlns:a16="http://schemas.microsoft.com/office/drawing/2014/main" id="{A16FD4AA-D4AA-4CD4-8680-1F14E76787A6}"/>
              </a:ext>
            </a:extLst>
          </p:cNvPr>
          <p:cNvSpPr txBox="1"/>
          <p:nvPr/>
        </p:nvSpPr>
        <p:spPr>
          <a:xfrm>
            <a:off x="3566137" y="2146084"/>
            <a:ext cx="14923031" cy="6863417"/>
          </a:xfrm>
          <a:prstGeom prst="rect">
            <a:avLst/>
          </a:prstGeom>
          <a:noFill/>
        </p:spPr>
        <p:txBody>
          <a:bodyPr wrap="square" rtlCol="0" anchor="t">
            <a:spAutoFit/>
          </a:bodyPr>
          <a:lstStyle/>
          <a:p>
            <a:endParaRPr lang="en-GB" sz="3200" dirty="0">
              <a:cs typeface="Calibri"/>
            </a:endParaRPr>
          </a:p>
          <a:p>
            <a:r>
              <a:rPr lang="en-GB" sz="2800" dirty="0">
                <a:cs typeface="Calibri"/>
              </a:rPr>
              <a:t>SSSS is part of the University's </a:t>
            </a:r>
            <a:r>
              <a:rPr lang="en-GB" sz="2800" dirty="0">
                <a:cs typeface="Calibri"/>
                <a:hlinkClick r:id="rId3"/>
              </a:rPr>
              <a:t>Wellbeing For All Project</a:t>
            </a:r>
            <a:r>
              <a:rPr lang="en-GB" sz="2800" dirty="0">
                <a:cs typeface="Calibri"/>
              </a:rPr>
              <a:t> and includes training and toolkits for staff to support students with a range of issues.</a:t>
            </a:r>
          </a:p>
          <a:p>
            <a:pPr marL="571500" indent="-571500">
              <a:buFont typeface="Arial" panose="020B0604020202020204" pitchFamily="34" charset="0"/>
              <a:buChar char="•"/>
            </a:pPr>
            <a:endParaRPr lang="en-GB" sz="2800" dirty="0">
              <a:cs typeface="Calibri"/>
            </a:endParaRPr>
          </a:p>
          <a:p>
            <a:r>
              <a:rPr lang="en-GB" sz="2800" dirty="0"/>
              <a:t>Online Toolkits have been developed to support staff in supporting students with a range of different issues including Mental Health, Disability and Inclusion, Responding to Sexual Assault Disclosures, and supporting LGBTQ+ students. They include information on how and when to refer students and useful resources for staff. The toolkits can be accessed </a:t>
            </a:r>
            <a:r>
              <a:rPr lang="en-GB" sz="2800" dirty="0">
                <a:hlinkClick r:id="rId4"/>
              </a:rPr>
              <a:t>here</a:t>
            </a:r>
            <a:endParaRPr lang="en-GB" sz="2800" dirty="0">
              <a:cs typeface="Calibri"/>
            </a:endParaRPr>
          </a:p>
          <a:p>
            <a:pPr marL="571500" indent="-571500">
              <a:buFont typeface="Arial" panose="020B0604020202020204" pitchFamily="34" charset="0"/>
              <a:buChar char="•"/>
            </a:pPr>
            <a:endParaRPr lang="en-GB" sz="2800" dirty="0">
              <a:cs typeface="Calibri"/>
            </a:endParaRPr>
          </a:p>
          <a:p>
            <a:r>
              <a:rPr lang="en-GB" sz="2800" dirty="0">
                <a:ea typeface="+mn-lt"/>
                <a:cs typeface="+mn-lt"/>
              </a:rPr>
              <a:t>Mental Health Awareness training to support staff to support students and colleagues is available online, and training for staff in how to respond to sexual assault disclosures is also available for staff and both modules can be accessed </a:t>
            </a:r>
            <a:r>
              <a:rPr lang="en-GB" sz="2800" dirty="0">
                <a:ea typeface="+mn-lt"/>
                <a:cs typeface="+mn-lt"/>
                <a:hlinkClick r:id="rId5"/>
              </a:rPr>
              <a:t>here</a:t>
            </a:r>
            <a:endParaRPr lang="en-GB" sz="2800" dirty="0">
              <a:ea typeface="+mn-lt"/>
              <a:cs typeface="+mn-lt"/>
            </a:endParaRPr>
          </a:p>
          <a:p>
            <a:pPr marL="571500" indent="-571500">
              <a:buFont typeface="Arial" panose="020B0604020202020204" pitchFamily="34" charset="0"/>
              <a:buChar char="•"/>
            </a:pPr>
            <a:endParaRPr lang="en-GB" sz="3200" dirty="0">
              <a:ea typeface="+mn-lt"/>
              <a:cs typeface="+mn-lt"/>
            </a:endParaRPr>
          </a:p>
          <a:p>
            <a:endParaRPr lang="en-GB" sz="3200" dirty="0">
              <a:cs typeface="Calibri"/>
            </a:endParaRPr>
          </a:p>
          <a:p>
            <a:endParaRPr lang="en-GB" dirty="0">
              <a:cs typeface="Calibri"/>
            </a:endParaRPr>
          </a:p>
        </p:txBody>
      </p:sp>
      <p:pic>
        <p:nvPicPr>
          <p:cNvPr id="5" name="Picture 7" descr="A close up of a sign&#10;&#10;Description generated with very high confidence">
            <a:extLst>
              <a:ext uri="{FF2B5EF4-FFF2-40B4-BE49-F238E27FC236}">
                <a16:creationId xmlns:a16="http://schemas.microsoft.com/office/drawing/2014/main" id="{3CC28CA7-6276-4947-96B0-CF14274518D5}"/>
              </a:ext>
            </a:extLst>
          </p:cNvPr>
          <p:cNvPicPr>
            <a:picLocks noChangeAspect="1"/>
          </p:cNvPicPr>
          <p:nvPr/>
        </p:nvPicPr>
        <p:blipFill>
          <a:blip r:embed="rId6"/>
          <a:stretch>
            <a:fillRect/>
          </a:stretch>
        </p:blipFill>
        <p:spPr>
          <a:xfrm>
            <a:off x="19546830" y="9052560"/>
            <a:ext cx="3995255" cy="4029518"/>
          </a:xfrm>
          <a:prstGeom prst="rect">
            <a:avLst/>
          </a:prstGeom>
        </p:spPr>
      </p:pic>
      <p:pic>
        <p:nvPicPr>
          <p:cNvPr id="2" name="Picture 1" descr="Logo&#10;&#10;Description automatically generated">
            <a:extLst>
              <a:ext uri="{FF2B5EF4-FFF2-40B4-BE49-F238E27FC236}">
                <a16:creationId xmlns:a16="http://schemas.microsoft.com/office/drawing/2014/main" id="{AAFAC4CC-323C-A003-BBA5-98D25E53664F}"/>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1090427" y="964199"/>
            <a:ext cx="2224405" cy="2224405"/>
          </a:xfrm>
          <a:prstGeom prst="rect">
            <a:avLst/>
          </a:prstGeom>
          <a:noFill/>
          <a:ln>
            <a:noFill/>
          </a:ln>
        </p:spPr>
      </p:pic>
      <p:sp>
        <p:nvSpPr>
          <p:cNvPr id="4" name="Rectangle 3">
            <a:extLst>
              <a:ext uri="{FF2B5EF4-FFF2-40B4-BE49-F238E27FC236}">
                <a16:creationId xmlns:a16="http://schemas.microsoft.com/office/drawing/2014/main" id="{F0598B3A-DAAA-AE70-7524-B2E0E568299D}"/>
              </a:ext>
            </a:extLst>
          </p:cNvPr>
          <p:cNvSpPr/>
          <p:nvPr/>
        </p:nvSpPr>
        <p:spPr>
          <a:xfrm rot="16200000" flipH="1">
            <a:off x="-5814583" y="6503191"/>
            <a:ext cx="13715999" cy="69560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
        <p:nvSpPr>
          <p:cNvPr id="8" name="Rectangle 7">
            <a:extLst>
              <a:ext uri="{FF2B5EF4-FFF2-40B4-BE49-F238E27FC236}">
                <a16:creationId xmlns:a16="http://schemas.microsoft.com/office/drawing/2014/main" id="{87685EB3-42D1-8690-F260-FCDF9C6B65DE}"/>
              </a:ext>
            </a:extLst>
          </p:cNvPr>
          <p:cNvSpPr/>
          <p:nvPr/>
        </p:nvSpPr>
        <p:spPr>
          <a:xfrm rot="16200000" flipH="1">
            <a:off x="-5118972" y="6510198"/>
            <a:ext cx="13715999" cy="695610"/>
          </a:xfrm>
          <a:prstGeom prst="rect">
            <a:avLst/>
          </a:prstGeom>
          <a:solidFill>
            <a:srgbClr val="7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Tree>
    <p:extLst>
      <p:ext uri="{BB962C8B-B14F-4D97-AF65-F5344CB8AC3E}">
        <p14:creationId xmlns:p14="http://schemas.microsoft.com/office/powerpoint/2010/main" val="3105945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4ED1F0-FD50-467E-A3A4-0EA20B6FD790}"/>
              </a:ext>
            </a:extLst>
          </p:cNvPr>
          <p:cNvSpPr>
            <a:spLocks noGrp="1"/>
          </p:cNvSpPr>
          <p:nvPr>
            <p:ph type="title"/>
          </p:nvPr>
        </p:nvSpPr>
        <p:spPr>
          <a:xfrm>
            <a:off x="2830385" y="1254403"/>
            <a:ext cx="21031200" cy="1127126"/>
          </a:xfrm>
        </p:spPr>
        <p:txBody>
          <a:bodyPr/>
          <a:lstStyle/>
          <a:p>
            <a:r>
              <a:rPr lang="en-US" sz="4800" b="1" dirty="0">
                <a:latin typeface="+mn-lt"/>
                <a:ea typeface="+mn-ea"/>
                <a:cs typeface="+mn-cs"/>
              </a:rPr>
              <a:t>Supporting Staff to Support Students (SSSS) Toolkits</a:t>
            </a:r>
          </a:p>
          <a:p>
            <a:endParaRPr lang="en-US" dirty="0">
              <a:cs typeface="Calibri Light"/>
            </a:endParaRPr>
          </a:p>
        </p:txBody>
      </p:sp>
      <p:pic>
        <p:nvPicPr>
          <p:cNvPr id="9" name="Picture 9" descr="A picture containing table&#10;&#10;Description automatically generated">
            <a:extLst>
              <a:ext uri="{FF2B5EF4-FFF2-40B4-BE49-F238E27FC236}">
                <a16:creationId xmlns:a16="http://schemas.microsoft.com/office/drawing/2014/main" id="{DE0CDBF6-E6EF-4531-88B6-8156E8C893BF}"/>
              </a:ext>
            </a:extLst>
          </p:cNvPr>
          <p:cNvPicPr>
            <a:picLocks noChangeAspect="1"/>
          </p:cNvPicPr>
          <p:nvPr/>
        </p:nvPicPr>
        <p:blipFill>
          <a:blip r:embed="rId3"/>
          <a:stretch>
            <a:fillRect/>
          </a:stretch>
        </p:blipFill>
        <p:spPr>
          <a:xfrm>
            <a:off x="2585831" y="9190208"/>
            <a:ext cx="5791200" cy="919301"/>
          </a:xfrm>
          <a:prstGeom prst="rect">
            <a:avLst/>
          </a:prstGeom>
        </p:spPr>
      </p:pic>
      <p:sp>
        <p:nvSpPr>
          <p:cNvPr id="10" name="TextBox 9">
            <a:extLst>
              <a:ext uri="{FF2B5EF4-FFF2-40B4-BE49-F238E27FC236}">
                <a16:creationId xmlns:a16="http://schemas.microsoft.com/office/drawing/2014/main" id="{B22E57B9-0036-4F4D-898D-598C0058C784}"/>
              </a:ext>
            </a:extLst>
          </p:cNvPr>
          <p:cNvSpPr txBox="1"/>
          <p:nvPr/>
        </p:nvSpPr>
        <p:spPr>
          <a:xfrm>
            <a:off x="2795584" y="9817122"/>
            <a:ext cx="9730596"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u="sng" dirty="0">
                <a:hlinkClick r:id="rId4"/>
              </a:rPr>
              <a:t>Mental Health Awareness Training Online Module</a:t>
            </a:r>
          </a:p>
        </p:txBody>
      </p:sp>
      <p:cxnSp>
        <p:nvCxnSpPr>
          <p:cNvPr id="8" name="Straight Connector 7">
            <a:extLst>
              <a:ext uri="{FF2B5EF4-FFF2-40B4-BE49-F238E27FC236}">
                <a16:creationId xmlns:a16="http://schemas.microsoft.com/office/drawing/2014/main" id="{8768B65C-F99A-4DE2-9DFA-FA4E9D5DA473}"/>
              </a:ext>
            </a:extLst>
          </p:cNvPr>
          <p:cNvCxnSpPr/>
          <p:nvPr/>
        </p:nvCxnSpPr>
        <p:spPr>
          <a:xfrm>
            <a:off x="2929540" y="1714009"/>
            <a:ext cx="2110602" cy="0"/>
          </a:xfrm>
          <a:prstGeom prst="line">
            <a:avLst/>
          </a:prstGeom>
          <a:ln w="76200">
            <a:solidFill>
              <a:srgbClr val="464A4B"/>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7A3DD683-7595-44AD-A134-F74099F7E6A2}"/>
              </a:ext>
            </a:extLst>
          </p:cNvPr>
          <p:cNvSpPr txBox="1"/>
          <p:nvPr/>
        </p:nvSpPr>
        <p:spPr>
          <a:xfrm>
            <a:off x="2830385" y="1886948"/>
            <a:ext cx="17387316" cy="400110"/>
          </a:xfrm>
          <a:prstGeom prst="rect">
            <a:avLst/>
          </a:prstGeom>
          <a:noFill/>
        </p:spPr>
        <p:txBody>
          <a:bodyPr wrap="square">
            <a:spAutoFit/>
          </a:bodyPr>
          <a:lstStyle/>
          <a:p>
            <a:r>
              <a:rPr lang="en-GB" sz="2000" i="1" dirty="0"/>
              <a:t>https://www.edgehill.ac.uk/studentservices/supporting-staff-to-support-students/?utm_source=ehuacuk&amp;utm_medium=shorturl&amp;utm_campaign=sssstoolkits</a:t>
            </a:r>
          </a:p>
        </p:txBody>
      </p:sp>
      <p:pic>
        <p:nvPicPr>
          <p:cNvPr id="16" name="Picture 15">
            <a:extLst>
              <a:ext uri="{FF2B5EF4-FFF2-40B4-BE49-F238E27FC236}">
                <a16:creationId xmlns:a16="http://schemas.microsoft.com/office/drawing/2014/main" id="{43739E01-43DC-464B-A4B0-2EF3B49AF599}"/>
              </a:ext>
            </a:extLst>
          </p:cNvPr>
          <p:cNvPicPr>
            <a:picLocks noChangeAspect="1"/>
          </p:cNvPicPr>
          <p:nvPr/>
        </p:nvPicPr>
        <p:blipFill rotWithShape="1">
          <a:blip r:embed="rId5"/>
          <a:srcRect t="15985"/>
          <a:stretch/>
        </p:blipFill>
        <p:spPr>
          <a:xfrm>
            <a:off x="2830385" y="2895184"/>
            <a:ext cx="6999072" cy="5570064"/>
          </a:xfrm>
          <a:prstGeom prst="rect">
            <a:avLst/>
          </a:prstGeom>
        </p:spPr>
      </p:pic>
      <p:sp>
        <p:nvSpPr>
          <p:cNvPr id="15" name="TextBox 14">
            <a:extLst>
              <a:ext uri="{FF2B5EF4-FFF2-40B4-BE49-F238E27FC236}">
                <a16:creationId xmlns:a16="http://schemas.microsoft.com/office/drawing/2014/main" id="{CC224007-E249-4A7C-93B1-ECE0C4069F63}"/>
              </a:ext>
            </a:extLst>
          </p:cNvPr>
          <p:cNvSpPr txBox="1"/>
          <p:nvPr/>
        </p:nvSpPr>
        <p:spPr>
          <a:xfrm>
            <a:off x="13615158" y="12315007"/>
            <a:ext cx="9860452" cy="1077218"/>
          </a:xfrm>
          <a:prstGeom prst="rect">
            <a:avLst/>
          </a:prstGeom>
          <a:noFill/>
        </p:spPr>
        <p:txBody>
          <a:bodyPr wrap="square">
            <a:spAutoFit/>
          </a:bodyPr>
          <a:lstStyle/>
          <a:p>
            <a:r>
              <a:rPr lang="en-GB" sz="3200" dirty="0">
                <a:hlinkClick r:id="rId6"/>
              </a:rPr>
              <a:t>https://www.unite-group.co.uk/living-black-at-university</a:t>
            </a:r>
            <a:endParaRPr lang="en-GB" sz="3200" dirty="0"/>
          </a:p>
          <a:p>
            <a:endParaRPr lang="en-GB" sz="3200" dirty="0"/>
          </a:p>
        </p:txBody>
      </p:sp>
      <p:pic>
        <p:nvPicPr>
          <p:cNvPr id="5" name="Picture 4">
            <a:extLst>
              <a:ext uri="{FF2B5EF4-FFF2-40B4-BE49-F238E27FC236}">
                <a16:creationId xmlns:a16="http://schemas.microsoft.com/office/drawing/2014/main" id="{2401330B-1312-4031-BC0C-314BF0BBA1C1}"/>
              </a:ext>
            </a:extLst>
          </p:cNvPr>
          <p:cNvPicPr>
            <a:picLocks noChangeAspect="1"/>
          </p:cNvPicPr>
          <p:nvPr/>
        </p:nvPicPr>
        <p:blipFill>
          <a:blip r:embed="rId7"/>
          <a:stretch>
            <a:fillRect/>
          </a:stretch>
        </p:blipFill>
        <p:spPr>
          <a:xfrm>
            <a:off x="16558669" y="7808976"/>
            <a:ext cx="6461105" cy="3921256"/>
          </a:xfrm>
          <a:prstGeom prst="rect">
            <a:avLst/>
          </a:prstGeom>
        </p:spPr>
      </p:pic>
      <p:sp>
        <p:nvSpPr>
          <p:cNvPr id="6" name="TextBox 5">
            <a:extLst>
              <a:ext uri="{FF2B5EF4-FFF2-40B4-BE49-F238E27FC236}">
                <a16:creationId xmlns:a16="http://schemas.microsoft.com/office/drawing/2014/main" id="{5A65FC6D-FB86-4A61-B9DB-A24C9CFD67D6}"/>
              </a:ext>
            </a:extLst>
          </p:cNvPr>
          <p:cNvSpPr txBox="1"/>
          <p:nvPr/>
        </p:nvSpPr>
        <p:spPr>
          <a:xfrm>
            <a:off x="16426832" y="11730232"/>
            <a:ext cx="6802696" cy="584775"/>
          </a:xfrm>
          <a:prstGeom prst="rect">
            <a:avLst/>
          </a:prstGeom>
          <a:noFill/>
        </p:spPr>
        <p:txBody>
          <a:bodyPr wrap="none" rtlCol="0">
            <a:spAutoFit/>
          </a:bodyPr>
          <a:lstStyle/>
          <a:p>
            <a:r>
              <a:rPr lang="en-GB" sz="3200" dirty="0"/>
              <a:t>Supporting black students at University </a:t>
            </a:r>
          </a:p>
        </p:txBody>
      </p:sp>
      <p:sp>
        <p:nvSpPr>
          <p:cNvPr id="20" name="TextBox 19">
            <a:extLst>
              <a:ext uri="{FF2B5EF4-FFF2-40B4-BE49-F238E27FC236}">
                <a16:creationId xmlns:a16="http://schemas.microsoft.com/office/drawing/2014/main" id="{D8491EA9-4F4B-4443-B62A-0F30F7E3956B}"/>
              </a:ext>
            </a:extLst>
          </p:cNvPr>
          <p:cNvSpPr txBox="1"/>
          <p:nvPr/>
        </p:nvSpPr>
        <p:spPr>
          <a:xfrm>
            <a:off x="15557794" y="5043138"/>
            <a:ext cx="8486775" cy="1138773"/>
          </a:xfrm>
          <a:prstGeom prst="rect">
            <a:avLst/>
          </a:prstGeom>
          <a:noFill/>
        </p:spPr>
        <p:txBody>
          <a:bodyPr wrap="square">
            <a:spAutoFit/>
          </a:bodyPr>
          <a:lstStyle/>
          <a:p>
            <a:r>
              <a:rPr lang="en-GB" sz="3200" dirty="0">
                <a:hlinkClick r:id="rId8"/>
              </a:rPr>
              <a:t>https://doi.org/10.25416/NTR.19115021.v1</a:t>
            </a:r>
            <a:endParaRPr lang="en-GB" sz="3200" dirty="0"/>
          </a:p>
          <a:p>
            <a:endParaRPr lang="en-GB" dirty="0"/>
          </a:p>
        </p:txBody>
      </p:sp>
      <p:pic>
        <p:nvPicPr>
          <p:cNvPr id="22" name="Picture 21">
            <a:extLst>
              <a:ext uri="{FF2B5EF4-FFF2-40B4-BE49-F238E27FC236}">
                <a16:creationId xmlns:a16="http://schemas.microsoft.com/office/drawing/2014/main" id="{F86C17EA-F236-4DF5-AA10-BA2A642894B8}"/>
              </a:ext>
            </a:extLst>
          </p:cNvPr>
          <p:cNvPicPr>
            <a:picLocks noChangeAspect="1"/>
          </p:cNvPicPr>
          <p:nvPr/>
        </p:nvPicPr>
        <p:blipFill>
          <a:blip r:embed="rId9"/>
          <a:stretch>
            <a:fillRect/>
          </a:stretch>
        </p:blipFill>
        <p:spPr>
          <a:xfrm>
            <a:off x="15557794" y="5643268"/>
            <a:ext cx="7434984" cy="1466592"/>
          </a:xfrm>
          <a:prstGeom prst="rect">
            <a:avLst/>
          </a:prstGeom>
        </p:spPr>
      </p:pic>
      <p:sp>
        <p:nvSpPr>
          <p:cNvPr id="18" name="Rectangle 17">
            <a:extLst>
              <a:ext uri="{FF2B5EF4-FFF2-40B4-BE49-F238E27FC236}">
                <a16:creationId xmlns:a16="http://schemas.microsoft.com/office/drawing/2014/main" id="{8F20650E-AE01-4DC5-BFD7-BE076A7BE446}"/>
              </a:ext>
            </a:extLst>
          </p:cNvPr>
          <p:cNvSpPr/>
          <p:nvPr/>
        </p:nvSpPr>
        <p:spPr>
          <a:xfrm rot="16200000" flipH="1">
            <a:off x="-5344240" y="6735467"/>
            <a:ext cx="13715999" cy="245074"/>
          </a:xfrm>
          <a:prstGeom prst="rect">
            <a:avLst/>
          </a:prstGeom>
          <a:solidFill>
            <a:srgbClr val="7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
        <p:nvSpPr>
          <p:cNvPr id="3" name="Rectangle 2">
            <a:extLst>
              <a:ext uri="{FF2B5EF4-FFF2-40B4-BE49-F238E27FC236}">
                <a16:creationId xmlns:a16="http://schemas.microsoft.com/office/drawing/2014/main" id="{EC924B48-73A2-7DEA-D621-ED2168C95E95}"/>
              </a:ext>
            </a:extLst>
          </p:cNvPr>
          <p:cNvSpPr/>
          <p:nvPr/>
        </p:nvSpPr>
        <p:spPr>
          <a:xfrm rot="16200000" flipH="1">
            <a:off x="-5814583" y="6503191"/>
            <a:ext cx="13715999" cy="69560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
        <p:nvSpPr>
          <p:cNvPr id="4" name="Rectangle 3">
            <a:extLst>
              <a:ext uri="{FF2B5EF4-FFF2-40B4-BE49-F238E27FC236}">
                <a16:creationId xmlns:a16="http://schemas.microsoft.com/office/drawing/2014/main" id="{7CCE8790-E826-558D-7B52-F4BD36D478DC}"/>
              </a:ext>
            </a:extLst>
          </p:cNvPr>
          <p:cNvSpPr/>
          <p:nvPr/>
        </p:nvSpPr>
        <p:spPr>
          <a:xfrm rot="16200000" flipH="1">
            <a:off x="-5118972" y="6510198"/>
            <a:ext cx="13715999" cy="695610"/>
          </a:xfrm>
          <a:prstGeom prst="rect">
            <a:avLst/>
          </a:prstGeom>
          <a:solidFill>
            <a:srgbClr val="7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pic>
        <p:nvPicPr>
          <p:cNvPr id="7" name="Picture 6" descr="Logo&#10;&#10;Description automatically generated">
            <a:extLst>
              <a:ext uri="{FF2B5EF4-FFF2-40B4-BE49-F238E27FC236}">
                <a16:creationId xmlns:a16="http://schemas.microsoft.com/office/drawing/2014/main" id="{C0269B7D-146B-1BAE-B864-DE944EFC502B}"/>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1090427" y="964199"/>
            <a:ext cx="2224405" cy="2224405"/>
          </a:xfrm>
          <a:prstGeom prst="rect">
            <a:avLst/>
          </a:prstGeom>
          <a:noFill/>
          <a:ln>
            <a:noFill/>
          </a:ln>
        </p:spPr>
      </p:pic>
    </p:spTree>
    <p:extLst>
      <p:ext uri="{BB962C8B-B14F-4D97-AF65-F5344CB8AC3E}">
        <p14:creationId xmlns:p14="http://schemas.microsoft.com/office/powerpoint/2010/main" val="17050192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FB7723E-EFAF-4111-A620-4D3D17D8C630}"/>
              </a:ext>
            </a:extLst>
          </p:cNvPr>
          <p:cNvPicPr>
            <a:picLocks noChangeAspect="1"/>
          </p:cNvPicPr>
          <p:nvPr/>
        </p:nvPicPr>
        <p:blipFill>
          <a:blip r:embed="rId2"/>
          <a:stretch>
            <a:fillRect/>
          </a:stretch>
        </p:blipFill>
        <p:spPr>
          <a:xfrm>
            <a:off x="15526122" y="7854337"/>
            <a:ext cx="8094208" cy="5329294"/>
          </a:xfrm>
          <a:prstGeom prst="rect">
            <a:avLst/>
          </a:prstGeom>
        </p:spPr>
      </p:pic>
      <p:pic>
        <p:nvPicPr>
          <p:cNvPr id="1026" name="Graphic 11">
            <a:extLst>
              <a:ext uri="{FF2B5EF4-FFF2-40B4-BE49-F238E27FC236}">
                <a16:creationId xmlns:a16="http://schemas.microsoft.com/office/drawing/2014/main" id="{75D0C3AD-17CD-4959-A966-D0BDB0C620A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600965" y="3188604"/>
            <a:ext cx="8087424" cy="4549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501DED49-57B7-4F2D-9EB4-02FEF99C9D8E}"/>
              </a:ext>
            </a:extLst>
          </p:cNvPr>
          <p:cNvSpPr txBox="1"/>
          <p:nvPr/>
        </p:nvSpPr>
        <p:spPr>
          <a:xfrm>
            <a:off x="3048317" y="2360702"/>
            <a:ext cx="10198253" cy="6986528"/>
          </a:xfrm>
          <a:prstGeom prst="rect">
            <a:avLst/>
          </a:prstGeom>
          <a:noFill/>
        </p:spPr>
        <p:txBody>
          <a:bodyPr wrap="square">
            <a:spAutoFit/>
          </a:bodyPr>
          <a:lstStyle/>
          <a:p>
            <a:r>
              <a:rPr lang="en-GB" sz="2800" dirty="0">
                <a:effectLst/>
                <a:ea typeface="Calibri" panose="020F0502020204030204" pitchFamily="34" charset="0"/>
              </a:rPr>
              <a:t>The 20 Graduate Attributes were agree through Employability Committee and highlight 20 sought after skills and attributes required by employers.</a:t>
            </a:r>
          </a:p>
          <a:p>
            <a:endParaRPr lang="en-GB" sz="2800" dirty="0">
              <a:effectLst/>
              <a:ea typeface="Calibri" panose="020F0502020204030204" pitchFamily="34" charset="0"/>
            </a:endParaRPr>
          </a:p>
          <a:p>
            <a:r>
              <a:rPr lang="en-GB" sz="2800" dirty="0">
                <a:effectLst/>
                <a:ea typeface="Calibri" panose="020F0502020204030204" pitchFamily="34" charset="0"/>
              </a:rPr>
              <a:t>They are broken down into four families of related attributes:</a:t>
            </a:r>
          </a:p>
          <a:p>
            <a:endParaRPr lang="en-GB" sz="2800" dirty="0">
              <a:effectLst/>
              <a:ea typeface="Calibri" panose="020F0502020204030204" pitchFamily="34" charset="0"/>
            </a:endParaRPr>
          </a:p>
          <a:p>
            <a:pPr marL="571500" indent="-571500">
              <a:buFont typeface="Arial" panose="020B0604020202020204" pitchFamily="34" charset="0"/>
              <a:buChar char="•"/>
            </a:pPr>
            <a:r>
              <a:rPr lang="en-GB" sz="2800" dirty="0">
                <a:effectLst/>
                <a:ea typeface="Calibri" panose="020F0502020204030204" pitchFamily="34" charset="0"/>
              </a:rPr>
              <a:t>Core skills</a:t>
            </a:r>
          </a:p>
          <a:p>
            <a:pPr marL="571500" indent="-571500">
              <a:buFont typeface="Arial" panose="020B0604020202020204" pitchFamily="34" charset="0"/>
              <a:buChar char="•"/>
            </a:pPr>
            <a:r>
              <a:rPr lang="en-GB" sz="2800" dirty="0">
                <a:effectLst/>
                <a:ea typeface="Calibri" panose="020F0502020204030204" pitchFamily="34" charset="0"/>
              </a:rPr>
              <a:t>Conceptualising skills</a:t>
            </a:r>
          </a:p>
          <a:p>
            <a:pPr marL="571500" indent="-571500">
              <a:buFont typeface="Arial" panose="020B0604020202020204" pitchFamily="34" charset="0"/>
              <a:buChar char="•"/>
            </a:pPr>
            <a:r>
              <a:rPr lang="en-GB" sz="2800" dirty="0">
                <a:effectLst/>
                <a:ea typeface="Calibri" panose="020F0502020204030204" pitchFamily="34" charset="0"/>
              </a:rPr>
              <a:t>People related skills</a:t>
            </a:r>
            <a:endParaRPr lang="en-GB" sz="2800" dirty="0">
              <a:ea typeface="Calibri" panose="020F0502020204030204" pitchFamily="34" charset="0"/>
            </a:endParaRPr>
          </a:p>
          <a:p>
            <a:pPr marL="571500" indent="-571500">
              <a:buFont typeface="Arial" panose="020B0604020202020204" pitchFamily="34" charset="0"/>
              <a:buChar char="•"/>
            </a:pPr>
            <a:r>
              <a:rPr lang="en-GB" sz="2800" dirty="0">
                <a:effectLst/>
                <a:ea typeface="Calibri" panose="020F0502020204030204" pitchFamily="34" charset="0"/>
              </a:rPr>
              <a:t>Personal Attributes.</a:t>
            </a:r>
          </a:p>
          <a:p>
            <a:r>
              <a:rPr lang="en-GB" sz="2800" dirty="0">
                <a:effectLst/>
                <a:ea typeface="Calibri" panose="020F0502020204030204" pitchFamily="34" charset="0"/>
              </a:rPr>
              <a:t> </a:t>
            </a:r>
          </a:p>
          <a:p>
            <a:r>
              <a:rPr lang="en-GB" sz="2800" dirty="0">
                <a:effectLst/>
                <a:ea typeface="Calibri" panose="020F0502020204030204" pitchFamily="34" charset="0"/>
              </a:rPr>
              <a:t>All Edge Hill students are expected to develop and enhance these attributes during their time with us. </a:t>
            </a:r>
          </a:p>
          <a:p>
            <a:endParaRPr lang="en-GB" sz="2800" dirty="0">
              <a:ea typeface="Calibri" panose="020F0502020204030204" pitchFamily="34" charset="0"/>
            </a:endParaRPr>
          </a:p>
          <a:p>
            <a:r>
              <a:rPr lang="en-GB" sz="2800" dirty="0">
                <a:effectLst/>
                <a:ea typeface="Calibri" panose="020F0502020204030204" pitchFamily="34" charset="0"/>
              </a:rPr>
              <a:t>This will happen within the curriculum, alongside the curriculum and outside of University.</a:t>
            </a:r>
          </a:p>
        </p:txBody>
      </p:sp>
      <p:sp>
        <p:nvSpPr>
          <p:cNvPr id="9" name="TextBox 8">
            <a:extLst>
              <a:ext uri="{FF2B5EF4-FFF2-40B4-BE49-F238E27FC236}">
                <a16:creationId xmlns:a16="http://schemas.microsoft.com/office/drawing/2014/main" id="{03143D59-45EE-4E4E-9DBC-7EA496AFB2CA}"/>
              </a:ext>
            </a:extLst>
          </p:cNvPr>
          <p:cNvSpPr txBox="1"/>
          <p:nvPr/>
        </p:nvSpPr>
        <p:spPr>
          <a:xfrm>
            <a:off x="3001856" y="880239"/>
            <a:ext cx="12187988" cy="1015663"/>
          </a:xfrm>
          <a:prstGeom prst="rect">
            <a:avLst/>
          </a:prstGeom>
          <a:noFill/>
        </p:spPr>
        <p:txBody>
          <a:bodyPr wrap="square">
            <a:spAutoFit/>
          </a:bodyPr>
          <a:lstStyle/>
          <a:p>
            <a:r>
              <a:rPr lang="en-GB" sz="6000" b="1" dirty="0">
                <a:effectLst/>
                <a:ea typeface="Calibri" panose="020F0502020204030204" pitchFamily="34" charset="0"/>
              </a:rPr>
              <a:t>Graduate Attributes </a:t>
            </a:r>
            <a:endParaRPr lang="en-GB" sz="6000" b="1" dirty="0"/>
          </a:p>
        </p:txBody>
      </p:sp>
      <p:sp>
        <p:nvSpPr>
          <p:cNvPr id="11" name="Rectangle 10">
            <a:extLst>
              <a:ext uri="{FF2B5EF4-FFF2-40B4-BE49-F238E27FC236}">
                <a16:creationId xmlns:a16="http://schemas.microsoft.com/office/drawing/2014/main" id="{EBC04854-1C4A-44F7-A219-4026776CF7CF}"/>
              </a:ext>
            </a:extLst>
          </p:cNvPr>
          <p:cNvSpPr/>
          <p:nvPr/>
        </p:nvSpPr>
        <p:spPr>
          <a:xfrm rot="16200000" flipH="1">
            <a:off x="-5344240" y="6735467"/>
            <a:ext cx="13715999" cy="245074"/>
          </a:xfrm>
          <a:prstGeom prst="rect">
            <a:avLst/>
          </a:prstGeom>
          <a:solidFill>
            <a:srgbClr val="7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
        <p:nvSpPr>
          <p:cNvPr id="2" name="Rectangle 1">
            <a:extLst>
              <a:ext uri="{FF2B5EF4-FFF2-40B4-BE49-F238E27FC236}">
                <a16:creationId xmlns:a16="http://schemas.microsoft.com/office/drawing/2014/main" id="{CB39A4DC-0F13-4907-D751-E19D6D1D1F06}"/>
              </a:ext>
            </a:extLst>
          </p:cNvPr>
          <p:cNvSpPr/>
          <p:nvPr/>
        </p:nvSpPr>
        <p:spPr>
          <a:xfrm rot="16200000" flipH="1">
            <a:off x="-5814583" y="6503191"/>
            <a:ext cx="13715999" cy="69560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
        <p:nvSpPr>
          <p:cNvPr id="4" name="Rectangle 3">
            <a:extLst>
              <a:ext uri="{FF2B5EF4-FFF2-40B4-BE49-F238E27FC236}">
                <a16:creationId xmlns:a16="http://schemas.microsoft.com/office/drawing/2014/main" id="{9441CC97-1D23-DC2E-5E7C-E3560F5D0D0F}"/>
              </a:ext>
            </a:extLst>
          </p:cNvPr>
          <p:cNvSpPr/>
          <p:nvPr/>
        </p:nvSpPr>
        <p:spPr>
          <a:xfrm rot="16200000" flipH="1">
            <a:off x="-5118972" y="6510198"/>
            <a:ext cx="13715999" cy="695610"/>
          </a:xfrm>
          <a:prstGeom prst="rect">
            <a:avLst/>
          </a:prstGeom>
          <a:solidFill>
            <a:srgbClr val="7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pic>
        <p:nvPicPr>
          <p:cNvPr id="5" name="Picture 4" descr="Logo&#10;&#10;Description automatically generated">
            <a:extLst>
              <a:ext uri="{FF2B5EF4-FFF2-40B4-BE49-F238E27FC236}">
                <a16:creationId xmlns:a16="http://schemas.microsoft.com/office/drawing/2014/main" id="{500B7D1C-CA96-BEBC-5C75-A2FB58BCBC57}"/>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169615" y="783699"/>
            <a:ext cx="2224405" cy="2224405"/>
          </a:xfrm>
          <a:prstGeom prst="rect">
            <a:avLst/>
          </a:prstGeom>
          <a:noFill/>
          <a:ln>
            <a:noFill/>
          </a:ln>
        </p:spPr>
      </p:pic>
      <p:cxnSp>
        <p:nvCxnSpPr>
          <p:cNvPr id="7" name="Straight Connector 6">
            <a:extLst>
              <a:ext uri="{FF2B5EF4-FFF2-40B4-BE49-F238E27FC236}">
                <a16:creationId xmlns:a16="http://schemas.microsoft.com/office/drawing/2014/main" id="{AAB63269-989F-A93B-69BA-C5554E79CFCD}"/>
              </a:ext>
            </a:extLst>
          </p:cNvPr>
          <p:cNvCxnSpPr/>
          <p:nvPr/>
        </p:nvCxnSpPr>
        <p:spPr>
          <a:xfrm>
            <a:off x="3214385" y="1895902"/>
            <a:ext cx="2110602" cy="0"/>
          </a:xfrm>
          <a:prstGeom prst="line">
            <a:avLst/>
          </a:prstGeom>
          <a:ln w="76200">
            <a:solidFill>
              <a:srgbClr val="464A4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79264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13A706-5B84-4A1E-9B48-1094A4D1BFD8}"/>
              </a:ext>
            </a:extLst>
          </p:cNvPr>
          <p:cNvSpPr>
            <a:spLocks noGrp="1"/>
          </p:cNvSpPr>
          <p:nvPr>
            <p:ph type="title"/>
          </p:nvPr>
        </p:nvSpPr>
        <p:spPr>
          <a:xfrm>
            <a:off x="1442338" y="0"/>
            <a:ext cx="21031200" cy="1344916"/>
          </a:xfrm>
        </p:spPr>
        <p:txBody>
          <a:bodyPr>
            <a:normAutofit/>
          </a:bodyPr>
          <a:lstStyle/>
          <a:p>
            <a:pPr algn="ctr"/>
            <a:r>
              <a:rPr lang="en-GB" sz="7200" dirty="0"/>
              <a:t>Scholarships</a:t>
            </a:r>
          </a:p>
        </p:txBody>
      </p:sp>
      <p:sp>
        <p:nvSpPr>
          <p:cNvPr id="3" name="Content Placeholder 2">
            <a:extLst>
              <a:ext uri="{FF2B5EF4-FFF2-40B4-BE49-F238E27FC236}">
                <a16:creationId xmlns:a16="http://schemas.microsoft.com/office/drawing/2014/main" id="{E485CB05-FCF5-4B8F-BD53-59D0A882C290}"/>
              </a:ext>
            </a:extLst>
          </p:cNvPr>
          <p:cNvSpPr>
            <a:spLocks noGrp="1"/>
          </p:cNvSpPr>
          <p:nvPr>
            <p:ph idx="1"/>
          </p:nvPr>
        </p:nvSpPr>
        <p:spPr>
          <a:xfrm>
            <a:off x="622778" y="1344917"/>
            <a:ext cx="22956836" cy="7056382"/>
          </a:xfrm>
        </p:spPr>
        <p:txBody>
          <a:bodyPr>
            <a:normAutofit lnSpcReduction="10000"/>
          </a:bodyPr>
          <a:lstStyle/>
          <a:p>
            <a:pPr marL="0" indent="0">
              <a:lnSpc>
                <a:spcPct val="100000"/>
              </a:lnSpc>
              <a:spcBef>
                <a:spcPts val="0"/>
              </a:spcBef>
              <a:buNone/>
            </a:pPr>
            <a:r>
              <a:rPr lang="en-US" sz="2200" dirty="0">
                <a:solidFill>
                  <a:srgbClr val="1D1D1D"/>
                </a:solidFill>
                <a:latin typeface="Arial" panose="020B0604020202020204" pitchFamily="34" charset="0"/>
                <a:cs typeface="Arial" panose="020B0604020202020204" pitchFamily="34" charset="0"/>
              </a:rPr>
              <a:t>Scholarships are worth up to £2000, they open for application and nomination in February and close mid June. They are not linked to the student's </a:t>
            </a:r>
            <a:r>
              <a:rPr lang="en-US" sz="2200" dirty="0">
                <a:latin typeface="Arial" panose="020B0604020202020204" pitchFamily="34" charset="0"/>
                <a:cs typeface="Arial" panose="020B0604020202020204" pitchFamily="34" charset="0"/>
              </a:rPr>
              <a:t>course, financial situation </a:t>
            </a:r>
            <a:r>
              <a:rPr lang="en-US" sz="2200" dirty="0">
                <a:solidFill>
                  <a:srgbClr val="1D1D1D"/>
                </a:solidFill>
                <a:latin typeface="Arial" panose="020B0604020202020204" pitchFamily="34" charset="0"/>
                <a:cs typeface="Arial" panose="020B0604020202020204" pitchFamily="34" charset="0"/>
              </a:rPr>
              <a:t>nor are they linked to academic achievement. </a:t>
            </a:r>
          </a:p>
          <a:p>
            <a:pPr marL="0" indent="0">
              <a:lnSpc>
                <a:spcPct val="100000"/>
              </a:lnSpc>
              <a:spcBef>
                <a:spcPts val="0"/>
              </a:spcBef>
              <a:buNone/>
            </a:pPr>
            <a:endParaRPr lang="en-US" sz="2200" dirty="0">
              <a:solidFill>
                <a:srgbClr val="1D1D1D"/>
              </a:solidFill>
              <a:latin typeface="Arial" panose="020B0604020202020204" pitchFamily="34" charset="0"/>
              <a:cs typeface="Arial" panose="020B0604020202020204" pitchFamily="34" charset="0"/>
            </a:endParaRPr>
          </a:p>
          <a:p>
            <a:pPr marL="0" indent="0">
              <a:lnSpc>
                <a:spcPct val="100000"/>
              </a:lnSpc>
              <a:spcBef>
                <a:spcPts val="0"/>
              </a:spcBef>
              <a:buNone/>
            </a:pPr>
            <a:r>
              <a:rPr lang="en-GB" sz="2200" dirty="0">
                <a:latin typeface="Arial" panose="020B0604020202020204" pitchFamily="34" charset="0"/>
                <a:cs typeface="Arial" panose="020B0604020202020204" pitchFamily="34" charset="0"/>
              </a:rPr>
              <a:t>The </a:t>
            </a:r>
            <a:r>
              <a:rPr lang="en-GB" sz="2200" b="1" dirty="0">
                <a:latin typeface="Arial" panose="020B0604020202020204" pitchFamily="34" charset="0"/>
                <a:cs typeface="Arial" panose="020B0604020202020204" pitchFamily="34" charset="0"/>
              </a:rPr>
              <a:t>Excellence </a:t>
            </a:r>
            <a:r>
              <a:rPr lang="en-US" sz="2200" b="1" dirty="0">
                <a:solidFill>
                  <a:srgbClr val="1D1D1D"/>
                </a:solidFill>
                <a:latin typeface="Arial" panose="020B0604020202020204" pitchFamily="34" charset="0"/>
                <a:cs typeface="Arial" panose="020B0604020202020204" pitchFamily="34" charset="0"/>
              </a:rPr>
              <a:t>Scholarship is </a:t>
            </a:r>
            <a:r>
              <a:rPr lang="en-US" sz="2200" dirty="0">
                <a:solidFill>
                  <a:srgbClr val="1D1D1D"/>
                </a:solidFill>
                <a:latin typeface="Arial" panose="020B0604020202020204" pitchFamily="34" charset="0"/>
                <a:cs typeface="Arial" panose="020B0604020202020204" pitchFamily="34" charset="0"/>
              </a:rPr>
              <a:t>application based and</a:t>
            </a:r>
            <a:r>
              <a:rPr lang="en-GB" sz="2200" dirty="0">
                <a:latin typeface="Arial" panose="020B0604020202020204" pitchFamily="34" charset="0"/>
                <a:cs typeface="Arial" panose="020B0604020202020204" pitchFamily="34" charset="0"/>
              </a:rPr>
              <a:t> recognises students' success outside of studies in volunteering, creative /performing arts, ICT or Enterprise for example</a:t>
            </a:r>
          </a:p>
          <a:p>
            <a:pPr marL="0" indent="0">
              <a:lnSpc>
                <a:spcPct val="100000"/>
              </a:lnSpc>
              <a:spcBef>
                <a:spcPts val="0"/>
              </a:spcBef>
              <a:buNone/>
            </a:pPr>
            <a:endParaRPr lang="en-GB" sz="2200" b="1" dirty="0">
              <a:latin typeface="Arial" panose="020B0604020202020204" pitchFamily="34" charset="0"/>
              <a:cs typeface="Arial" panose="020B0604020202020204" pitchFamily="34" charset="0"/>
            </a:endParaRPr>
          </a:p>
          <a:p>
            <a:pPr marL="0" indent="0">
              <a:lnSpc>
                <a:spcPct val="100000"/>
              </a:lnSpc>
              <a:spcBef>
                <a:spcPts val="0"/>
              </a:spcBef>
              <a:buNone/>
            </a:pPr>
            <a:r>
              <a:rPr lang="en-GB" sz="2200" dirty="0">
                <a:latin typeface="Arial" panose="020B0604020202020204" pitchFamily="34" charset="0"/>
                <a:cs typeface="Arial" panose="020B0604020202020204" pitchFamily="34" charset="0"/>
              </a:rPr>
              <a:t>The </a:t>
            </a:r>
            <a:r>
              <a:rPr lang="en-GB" sz="2200" b="1" dirty="0">
                <a:latin typeface="Arial" panose="020B0604020202020204" pitchFamily="34" charset="0"/>
                <a:cs typeface="Arial" panose="020B0604020202020204" pitchFamily="34" charset="0"/>
              </a:rPr>
              <a:t>Sport </a:t>
            </a:r>
            <a:r>
              <a:rPr lang="en-US" sz="2200" b="1" dirty="0">
                <a:solidFill>
                  <a:srgbClr val="1D1D1D"/>
                </a:solidFill>
                <a:latin typeface="Arial" panose="020B0604020202020204" pitchFamily="34" charset="0"/>
                <a:cs typeface="Arial" panose="020B0604020202020204" pitchFamily="34" charset="0"/>
              </a:rPr>
              <a:t>Scholarship is </a:t>
            </a:r>
            <a:r>
              <a:rPr lang="en-US" sz="2200" dirty="0">
                <a:solidFill>
                  <a:srgbClr val="1D1D1D"/>
                </a:solidFill>
                <a:latin typeface="Arial" panose="020B0604020202020204" pitchFamily="34" charset="0"/>
                <a:cs typeface="Arial" panose="020B0604020202020204" pitchFamily="34" charset="0"/>
              </a:rPr>
              <a:t>application based and</a:t>
            </a:r>
            <a:r>
              <a:rPr lang="en-GB" sz="2200" dirty="0">
                <a:latin typeface="Arial" panose="020B0604020202020204" pitchFamily="34" charset="0"/>
                <a:cs typeface="Arial" panose="020B0604020202020204" pitchFamily="34" charset="0"/>
              </a:rPr>
              <a:t> recognises students' talents and achievement in sport </a:t>
            </a:r>
          </a:p>
          <a:p>
            <a:pPr marL="0" indent="0">
              <a:lnSpc>
                <a:spcPct val="100000"/>
              </a:lnSpc>
              <a:spcBef>
                <a:spcPts val="0"/>
              </a:spcBef>
              <a:buNone/>
            </a:pPr>
            <a:endParaRPr lang="en-GB" sz="2200" dirty="0">
              <a:solidFill>
                <a:srgbClr val="1D1D1D"/>
              </a:solidFill>
              <a:latin typeface="Arial" panose="020B0604020202020204" pitchFamily="34" charset="0"/>
              <a:cs typeface="Arial" panose="020B0604020202020204" pitchFamily="34" charset="0"/>
            </a:endParaRPr>
          </a:p>
          <a:p>
            <a:pPr marL="0" indent="0">
              <a:lnSpc>
                <a:spcPct val="100000"/>
              </a:lnSpc>
              <a:spcBef>
                <a:spcPts val="0"/>
              </a:spcBef>
              <a:buNone/>
            </a:pPr>
            <a:r>
              <a:rPr lang="en-US" sz="2200" dirty="0">
                <a:solidFill>
                  <a:srgbClr val="1D1D1D"/>
                </a:solidFill>
                <a:latin typeface="Arial" panose="020B0604020202020204" pitchFamily="34" charset="0"/>
                <a:cs typeface="Arial" panose="020B0604020202020204" pitchFamily="34" charset="0"/>
              </a:rPr>
              <a:t>Eligibility for these 2 awards:</a:t>
            </a:r>
          </a:p>
          <a:p>
            <a:pPr>
              <a:lnSpc>
                <a:spcPct val="100000"/>
              </a:lnSpc>
              <a:spcBef>
                <a:spcPts val="0"/>
              </a:spcBef>
            </a:pPr>
            <a:r>
              <a:rPr lang="en-US" sz="2200" dirty="0">
                <a:solidFill>
                  <a:srgbClr val="1D1D1D"/>
                </a:solidFill>
                <a:latin typeface="Arial" panose="020B0604020202020204" pitchFamily="34" charset="0"/>
                <a:cs typeface="Arial" panose="020B0604020202020204" pitchFamily="34" charset="0"/>
              </a:rPr>
              <a:t>Year 1 or Year 2 of a full-time Edge Hill University undergraduate degree (BA/BEng/BSc/LLB/MBChB) or integrated Masters degree (</a:t>
            </a:r>
            <a:r>
              <a:rPr lang="en-US" sz="2200" dirty="0" err="1">
                <a:solidFill>
                  <a:srgbClr val="1D1D1D"/>
                </a:solidFill>
                <a:latin typeface="Arial" panose="020B0604020202020204" pitchFamily="34" charset="0"/>
                <a:cs typeface="Arial" panose="020B0604020202020204" pitchFamily="34" charset="0"/>
              </a:rPr>
              <a:t>MComp</a:t>
            </a:r>
            <a:r>
              <a:rPr lang="en-US" sz="2200" dirty="0">
                <a:solidFill>
                  <a:srgbClr val="1D1D1D"/>
                </a:solidFill>
                <a:latin typeface="Arial" panose="020B0604020202020204" pitchFamily="34" charset="0"/>
                <a:cs typeface="Arial" panose="020B0604020202020204" pitchFamily="34" charset="0"/>
              </a:rPr>
              <a:t>/MEng/MNSW/</a:t>
            </a:r>
            <a:r>
              <a:rPr lang="en-US" sz="2200" dirty="0" err="1">
                <a:solidFill>
                  <a:srgbClr val="1D1D1D"/>
                </a:solidFill>
                <a:latin typeface="Arial" panose="020B0604020202020204" pitchFamily="34" charset="0"/>
                <a:cs typeface="Arial" panose="020B0604020202020204" pitchFamily="34" charset="0"/>
              </a:rPr>
              <a:t>Msci</a:t>
            </a:r>
            <a:r>
              <a:rPr lang="en-US" sz="2200" dirty="0">
                <a:solidFill>
                  <a:srgbClr val="1D1D1D"/>
                </a:solidFill>
                <a:latin typeface="Arial" panose="020B0604020202020204" pitchFamily="34" charset="0"/>
                <a:cs typeface="Arial" panose="020B0604020202020204" pitchFamily="34" charset="0"/>
              </a:rPr>
              <a:t>)</a:t>
            </a:r>
          </a:p>
          <a:p>
            <a:pPr>
              <a:lnSpc>
                <a:spcPct val="100000"/>
              </a:lnSpc>
              <a:spcBef>
                <a:spcPts val="0"/>
              </a:spcBef>
            </a:pPr>
            <a:r>
              <a:rPr lang="en-US" sz="2200" dirty="0">
                <a:solidFill>
                  <a:srgbClr val="1D1D1D"/>
                </a:solidFill>
                <a:latin typeface="Arial" panose="020B0604020202020204" pitchFamily="34" charset="0"/>
                <a:cs typeface="Arial" panose="020B0604020202020204" pitchFamily="34" charset="0"/>
              </a:rPr>
              <a:t>Year 1 of a full-time foundation degree.</a:t>
            </a:r>
            <a:endParaRPr lang="en-GB" sz="2200" b="1" dirty="0">
              <a:latin typeface="Arial" panose="020B0604020202020204" pitchFamily="34" charset="0"/>
              <a:cs typeface="Arial" panose="020B0604020202020204" pitchFamily="34" charset="0"/>
            </a:endParaRPr>
          </a:p>
          <a:p>
            <a:pPr>
              <a:lnSpc>
                <a:spcPct val="100000"/>
              </a:lnSpc>
              <a:spcBef>
                <a:spcPts val="0"/>
              </a:spcBef>
            </a:pPr>
            <a:endParaRPr lang="en-GB" sz="2200" dirty="0">
              <a:latin typeface="Arial" panose="020B0604020202020204" pitchFamily="34" charset="0"/>
              <a:cs typeface="Arial" panose="020B0604020202020204" pitchFamily="34" charset="0"/>
            </a:endParaRPr>
          </a:p>
          <a:p>
            <a:pPr marL="0" indent="0">
              <a:lnSpc>
                <a:spcPct val="100000"/>
              </a:lnSpc>
              <a:spcBef>
                <a:spcPts val="0"/>
              </a:spcBef>
              <a:buNone/>
            </a:pPr>
            <a:r>
              <a:rPr lang="en-GB" sz="2200" dirty="0">
                <a:latin typeface="Arial" panose="020B0604020202020204" pitchFamily="34" charset="0"/>
                <a:cs typeface="Arial" panose="020B0604020202020204" pitchFamily="34" charset="0"/>
              </a:rPr>
              <a:t>The </a:t>
            </a:r>
            <a:r>
              <a:rPr lang="en-GB" sz="2200" b="1" dirty="0">
                <a:latin typeface="Arial" panose="020B0604020202020204" pitchFamily="34" charset="0"/>
                <a:cs typeface="Arial" panose="020B0604020202020204" pitchFamily="34" charset="0"/>
              </a:rPr>
              <a:t>University Scholarship </a:t>
            </a:r>
            <a:r>
              <a:rPr lang="en-GB" sz="2200" dirty="0">
                <a:latin typeface="Arial" panose="020B0604020202020204" pitchFamily="34" charset="0"/>
                <a:cs typeface="Arial" panose="020B0604020202020204" pitchFamily="34" charset="0"/>
              </a:rPr>
              <a:t>is nomination based and recognises students’ who help raise the profile of EHU in a positive way, the</a:t>
            </a:r>
            <a:r>
              <a:rPr lang="en-GB" sz="2200" b="1" dirty="0">
                <a:latin typeface="Arial" panose="020B0604020202020204" pitchFamily="34" charset="0"/>
                <a:cs typeface="Arial" panose="020B0604020202020204" pitchFamily="34" charset="0"/>
              </a:rPr>
              <a:t> Adam Bell Scholarship i</a:t>
            </a:r>
            <a:r>
              <a:rPr lang="en-GB" sz="2200" dirty="0">
                <a:latin typeface="Arial" panose="020B0604020202020204" pitchFamily="34" charset="0"/>
                <a:cs typeface="Arial" panose="020B0604020202020204" pitchFamily="34" charset="0"/>
              </a:rPr>
              <a:t>s awarded from University nominations and recognises one student who has made a significant contribution to the community of the University and show compassion to others</a:t>
            </a:r>
          </a:p>
          <a:p>
            <a:pPr marL="0" indent="0">
              <a:lnSpc>
                <a:spcPct val="100000"/>
              </a:lnSpc>
              <a:spcBef>
                <a:spcPts val="0"/>
              </a:spcBef>
              <a:buNone/>
            </a:pPr>
            <a:endParaRPr lang="en-GB" sz="2200" dirty="0">
              <a:latin typeface="Arial" panose="020B0604020202020204" pitchFamily="34" charset="0"/>
              <a:cs typeface="Arial" panose="020B0604020202020204" pitchFamily="34" charset="0"/>
            </a:endParaRPr>
          </a:p>
          <a:p>
            <a:pPr marL="0" indent="0">
              <a:lnSpc>
                <a:spcPct val="100000"/>
              </a:lnSpc>
              <a:spcBef>
                <a:spcPts val="0"/>
              </a:spcBef>
              <a:buNone/>
            </a:pPr>
            <a:r>
              <a:rPr lang="en-US" sz="2200" dirty="0">
                <a:solidFill>
                  <a:srgbClr val="1D1D1D"/>
                </a:solidFill>
                <a:latin typeface="Arial" panose="020B0604020202020204" pitchFamily="34" charset="0"/>
                <a:cs typeface="Arial" panose="020B0604020202020204" pitchFamily="34" charset="0"/>
              </a:rPr>
              <a:t>Eligibility for these 2 awards:</a:t>
            </a:r>
          </a:p>
          <a:p>
            <a:pPr>
              <a:lnSpc>
                <a:spcPct val="100000"/>
              </a:lnSpc>
              <a:spcBef>
                <a:spcPts val="0"/>
              </a:spcBef>
            </a:pPr>
            <a:r>
              <a:rPr lang="en-US" sz="2200" dirty="0">
                <a:solidFill>
                  <a:srgbClr val="1D1D1D"/>
                </a:solidFill>
                <a:latin typeface="Arial" panose="020B0604020202020204" pitchFamily="34" charset="0"/>
                <a:cs typeface="Arial" panose="020B0604020202020204" pitchFamily="34" charset="0"/>
              </a:rPr>
              <a:t>Any student who is currently enrolled on a full-time </a:t>
            </a:r>
            <a:r>
              <a:rPr lang="en-US" sz="2200" dirty="0" err="1">
                <a:solidFill>
                  <a:srgbClr val="1D1D1D"/>
                </a:solidFill>
                <a:latin typeface="Arial" panose="020B0604020202020204" pitchFamily="34" charset="0"/>
                <a:cs typeface="Arial" panose="020B0604020202020204" pitchFamily="34" charset="0"/>
              </a:rPr>
              <a:t>programme</a:t>
            </a:r>
            <a:r>
              <a:rPr lang="en-US" sz="2200" dirty="0">
                <a:solidFill>
                  <a:srgbClr val="1D1D1D"/>
                </a:solidFill>
                <a:latin typeface="Arial" panose="020B0604020202020204" pitchFamily="34" charset="0"/>
                <a:cs typeface="Arial" panose="020B0604020202020204" pitchFamily="34" charset="0"/>
              </a:rPr>
              <a:t> at Edge Hill is eligible can be considered, excluding students on courses of one-year or less in duration and those in the final year of courses which are longer than one year.</a:t>
            </a:r>
            <a:endParaRPr lang="en-GB" sz="2200" dirty="0">
              <a:latin typeface="Arial" panose="020B0604020202020204" pitchFamily="34" charset="0"/>
              <a:cs typeface="Arial" panose="020B0604020202020204" pitchFamily="34" charset="0"/>
            </a:endParaRPr>
          </a:p>
          <a:p>
            <a:pPr marL="0" indent="0">
              <a:buNone/>
            </a:pPr>
            <a:r>
              <a:rPr lang="en-GB" sz="2200" dirty="0">
                <a:latin typeface="Arial" panose="020B0604020202020204" pitchFamily="34" charset="0"/>
                <a:cs typeface="Arial" panose="020B0604020202020204" pitchFamily="34" charset="0"/>
              </a:rPr>
              <a:t>The University also offers the </a:t>
            </a:r>
            <a:r>
              <a:rPr lang="en-GB" sz="2200" b="1" dirty="0">
                <a:latin typeface="Arial" panose="020B0604020202020204" pitchFamily="34" charset="0"/>
                <a:cs typeface="Arial" panose="020B0604020202020204" pitchFamily="34" charset="0"/>
              </a:rPr>
              <a:t>Rhiannon Evans Poetry Award, Mark Flinn History Award, Dame Janet </a:t>
            </a:r>
            <a:r>
              <a:rPr lang="en-GB" sz="2200" b="1" dirty="0" err="1">
                <a:latin typeface="Arial" panose="020B0604020202020204" pitchFamily="34" charset="0"/>
                <a:cs typeface="Arial" panose="020B0604020202020204" pitchFamily="34" charset="0"/>
              </a:rPr>
              <a:t>Suzman</a:t>
            </a:r>
            <a:r>
              <a:rPr lang="en-GB" sz="2200" b="1" dirty="0">
                <a:latin typeface="Arial" panose="020B0604020202020204" pitchFamily="34" charset="0"/>
                <a:cs typeface="Arial" panose="020B0604020202020204" pitchFamily="34" charset="0"/>
              </a:rPr>
              <a:t> Playwriting Prize</a:t>
            </a:r>
          </a:p>
          <a:p>
            <a:pPr marL="0" indent="0">
              <a:lnSpc>
                <a:spcPct val="100000"/>
              </a:lnSpc>
              <a:spcBef>
                <a:spcPts val="0"/>
              </a:spcBef>
              <a:buNone/>
            </a:pPr>
            <a:endParaRPr lang="en-GB" sz="2200" dirty="0">
              <a:latin typeface="Arial" panose="020B0604020202020204" pitchFamily="34" charset="0"/>
              <a:cs typeface="Arial" panose="020B0604020202020204" pitchFamily="34" charset="0"/>
            </a:endParaRPr>
          </a:p>
          <a:p>
            <a:pPr marL="0" indent="0">
              <a:lnSpc>
                <a:spcPct val="100000"/>
              </a:lnSpc>
              <a:spcBef>
                <a:spcPts val="0"/>
              </a:spcBef>
              <a:buNone/>
            </a:pPr>
            <a:r>
              <a:rPr lang="en-GB" sz="2200" dirty="0">
                <a:latin typeface="Arial" panose="020B0604020202020204" pitchFamily="34" charset="0"/>
                <a:cs typeface="Arial" panose="020B0604020202020204" pitchFamily="34" charset="0"/>
              </a:rPr>
              <a:t>For further information including eligibility criteria, case studies and the application/nomination form can be found on the website:	     </a:t>
            </a:r>
            <a:r>
              <a:rPr lang="en-GB" sz="3200" dirty="0">
                <a:latin typeface="Arial" panose="020B0604020202020204" pitchFamily="34" charset="0"/>
                <a:cs typeface="Arial" panose="020B0604020202020204" pitchFamily="34" charset="0"/>
                <a:hlinkClick r:id="rId2"/>
              </a:rPr>
              <a:t>ehu.ac.uk/scholarships</a:t>
            </a:r>
            <a:endParaRPr lang="en-GB" sz="3200" dirty="0"/>
          </a:p>
        </p:txBody>
      </p:sp>
      <p:sp>
        <p:nvSpPr>
          <p:cNvPr id="4" name="Title 1">
            <a:extLst>
              <a:ext uri="{FF2B5EF4-FFF2-40B4-BE49-F238E27FC236}">
                <a16:creationId xmlns:a16="http://schemas.microsoft.com/office/drawing/2014/main" id="{3D0377D9-FBB5-4401-B487-3D62E36CC6C0}"/>
              </a:ext>
            </a:extLst>
          </p:cNvPr>
          <p:cNvSpPr txBox="1">
            <a:spLocks/>
          </p:cNvSpPr>
          <p:nvPr/>
        </p:nvSpPr>
        <p:spPr>
          <a:xfrm>
            <a:off x="1829914" y="8401298"/>
            <a:ext cx="21031200" cy="1350220"/>
          </a:xfrm>
          <a:prstGeom prst="rect">
            <a:avLst/>
          </a:prstGeom>
        </p:spPr>
        <p:txBody>
          <a:bodyPr vert="horz" lIns="182880" tIns="91440" rIns="182880" bIns="9144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7200" dirty="0"/>
              <a:t>Student Opportunity Fund (SOF)</a:t>
            </a:r>
          </a:p>
        </p:txBody>
      </p:sp>
      <p:sp>
        <p:nvSpPr>
          <p:cNvPr id="5" name="Content Placeholder 2">
            <a:extLst>
              <a:ext uri="{FF2B5EF4-FFF2-40B4-BE49-F238E27FC236}">
                <a16:creationId xmlns:a16="http://schemas.microsoft.com/office/drawing/2014/main" id="{8C1DF610-9CDC-4A36-823A-76B0940E39B2}"/>
              </a:ext>
            </a:extLst>
          </p:cNvPr>
          <p:cNvSpPr txBox="1">
            <a:spLocks/>
          </p:cNvSpPr>
          <p:nvPr/>
        </p:nvSpPr>
        <p:spPr>
          <a:xfrm>
            <a:off x="837580" y="9751518"/>
            <a:ext cx="22708840" cy="2721984"/>
          </a:xfrm>
          <a:prstGeom prst="rect">
            <a:avLst/>
          </a:prstGeom>
        </p:spPr>
        <p:txBody>
          <a:bodyPr vert="horz" lIns="182880" tIns="91440" rIns="182880" bIns="9144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US" sz="2200" dirty="0">
                <a:latin typeface="Arial" panose="020B0604020202020204" pitchFamily="34" charset="0"/>
                <a:cs typeface="Arial" panose="020B0604020202020204" pitchFamily="34" charset="0"/>
              </a:rPr>
              <a:t>An undergraduate, postgraduate taught, PGCE or </a:t>
            </a:r>
            <a:r>
              <a:rPr lang="en-US" sz="2200" dirty="0" err="1">
                <a:latin typeface="Arial" panose="020B0604020202020204" pitchFamily="34" charset="0"/>
                <a:cs typeface="Arial" panose="020B0604020202020204" pitchFamily="34" charset="0"/>
              </a:rPr>
              <a:t>MRes</a:t>
            </a:r>
            <a:r>
              <a:rPr lang="en-US" sz="2200" dirty="0">
                <a:latin typeface="Arial" panose="020B0604020202020204" pitchFamily="34" charset="0"/>
                <a:cs typeface="Arial" panose="020B0604020202020204" pitchFamily="34" charset="0"/>
              </a:rPr>
              <a:t> student can apply for up to £2,000 to support a career-enhancing project, initiative or opportunity based within the UK, that is not credit bearing or part of the course that will enable them to stand out in a competitive environment. </a:t>
            </a:r>
          </a:p>
          <a:p>
            <a:pPr marL="0" indent="0">
              <a:lnSpc>
                <a:spcPct val="100000"/>
              </a:lnSpc>
              <a:spcBef>
                <a:spcPts val="0"/>
              </a:spcBef>
              <a:buNone/>
            </a:pPr>
            <a:r>
              <a:rPr lang="en-US" sz="2200" dirty="0">
                <a:latin typeface="Arial" panose="020B0604020202020204" pitchFamily="34" charset="0"/>
                <a:cs typeface="Arial" panose="020B0604020202020204" pitchFamily="34" charset="0"/>
              </a:rPr>
              <a:t>The SOF is open all year, with the application form, case studies and further eligibility criteria found on the website</a:t>
            </a:r>
            <a:r>
              <a:rPr lang="en-US" sz="2100" dirty="0">
                <a:latin typeface="Arial" panose="020B0604020202020204" pitchFamily="34" charset="0"/>
                <a:cs typeface="Arial" panose="020B0604020202020204" pitchFamily="34" charset="0"/>
              </a:rPr>
              <a:t>:       </a:t>
            </a:r>
            <a:r>
              <a:rPr lang="en-US" sz="3600" dirty="0">
                <a:latin typeface="Arial" panose="020B0604020202020204" pitchFamily="34" charset="0"/>
                <a:cs typeface="Arial" panose="020B0604020202020204" pitchFamily="34" charset="0"/>
                <a:hlinkClick r:id="rId3"/>
              </a:rPr>
              <a:t>ehu.ac.uk/</a:t>
            </a:r>
            <a:r>
              <a:rPr lang="en-US" sz="3600" dirty="0" err="1">
                <a:latin typeface="Arial" panose="020B0604020202020204" pitchFamily="34" charset="0"/>
                <a:cs typeface="Arial" panose="020B0604020202020204" pitchFamily="34" charset="0"/>
                <a:hlinkClick r:id="rId3"/>
              </a:rPr>
              <a:t>studentopportunityfund</a:t>
            </a:r>
            <a:endParaRPr lang="en-GB" sz="2400" dirty="0"/>
          </a:p>
        </p:txBody>
      </p:sp>
      <p:graphicFrame>
        <p:nvGraphicFramePr>
          <p:cNvPr id="7" name="Table 7">
            <a:extLst>
              <a:ext uri="{FF2B5EF4-FFF2-40B4-BE49-F238E27FC236}">
                <a16:creationId xmlns:a16="http://schemas.microsoft.com/office/drawing/2014/main" id="{0DCAA8F5-19F3-4ABB-AE14-9A3AF507B041}"/>
              </a:ext>
            </a:extLst>
          </p:cNvPr>
          <p:cNvGraphicFramePr>
            <a:graphicFrameLocks noGrp="1"/>
          </p:cNvGraphicFramePr>
          <p:nvPr/>
        </p:nvGraphicFramePr>
        <p:xfrm>
          <a:off x="1111414" y="11361026"/>
          <a:ext cx="22468200" cy="2042160"/>
        </p:xfrm>
        <a:graphic>
          <a:graphicData uri="http://schemas.openxmlformats.org/drawingml/2006/table">
            <a:tbl>
              <a:tblPr firstRow="1" bandRow="1">
                <a:tableStyleId>{073A0DAA-6AF3-43AB-8588-CEC1D06C72B9}</a:tableStyleId>
              </a:tblPr>
              <a:tblGrid>
                <a:gridCol w="11234100">
                  <a:extLst>
                    <a:ext uri="{9D8B030D-6E8A-4147-A177-3AD203B41FA5}">
                      <a16:colId xmlns:a16="http://schemas.microsoft.com/office/drawing/2014/main" val="3029365159"/>
                    </a:ext>
                  </a:extLst>
                </a:gridCol>
                <a:gridCol w="11234100">
                  <a:extLst>
                    <a:ext uri="{9D8B030D-6E8A-4147-A177-3AD203B41FA5}">
                      <a16:colId xmlns:a16="http://schemas.microsoft.com/office/drawing/2014/main" val="2707583764"/>
                    </a:ext>
                  </a:extLst>
                </a:gridCol>
              </a:tblGrid>
              <a:tr h="518160">
                <a:tc>
                  <a:txBody>
                    <a:bodyPr/>
                    <a:lstStyle/>
                    <a:p>
                      <a:r>
                        <a:rPr lang="en-GB" sz="2200" b="0" dirty="0">
                          <a:solidFill>
                            <a:schemeClr val="tx1"/>
                          </a:solidFill>
                          <a:latin typeface="Arial" panose="020B0604020202020204" pitchFamily="34" charset="0"/>
                          <a:cs typeface="Arial" panose="020B0604020202020204" pitchFamily="34" charset="0"/>
                        </a:rPr>
                        <a:t>What it can support?</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2200" b="0" dirty="0">
                          <a:solidFill>
                            <a:schemeClr val="tx1"/>
                          </a:solidFill>
                          <a:latin typeface="Arial" panose="020B0604020202020204" pitchFamily="34" charset="0"/>
                          <a:cs typeface="Arial" panose="020B0604020202020204" pitchFamily="34" charset="0"/>
                        </a:rPr>
                        <a:t>What it cant support</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17290102"/>
                  </a:ext>
                </a:extLst>
              </a:tr>
              <a:tr h="1524000">
                <a:tc>
                  <a:txBody>
                    <a:bodyPr/>
                    <a:lstStyle/>
                    <a:p>
                      <a:pPr marL="171450" indent="-171450">
                        <a:buFont typeface="Arial" panose="020B0604020202020204" pitchFamily="34" charset="0"/>
                        <a:buChar char="•"/>
                      </a:pPr>
                      <a:r>
                        <a:rPr lang="en-GB" sz="2200" b="0" dirty="0">
                          <a:solidFill>
                            <a:schemeClr val="tx1"/>
                          </a:solidFill>
                          <a:latin typeface="Arial" panose="020B0604020202020204" pitchFamily="34" charset="0"/>
                          <a:cs typeface="Arial" panose="020B0604020202020204" pitchFamily="34" charset="0"/>
                        </a:rPr>
                        <a:t>Travel and accommodation costs required for voluntary work experience for a max 30 days</a:t>
                      </a:r>
                    </a:p>
                    <a:p>
                      <a:pPr marL="171450" indent="-171450">
                        <a:buFont typeface="Arial" panose="020B0604020202020204" pitchFamily="34" charset="0"/>
                        <a:buChar char="•"/>
                      </a:pPr>
                      <a:r>
                        <a:rPr lang="en-GB" sz="2200" b="0" dirty="0">
                          <a:solidFill>
                            <a:schemeClr val="tx1"/>
                          </a:solidFill>
                          <a:latin typeface="Arial" panose="020B0604020202020204" pitchFamily="34" charset="0"/>
                          <a:cs typeface="Arial" panose="020B0604020202020204" pitchFamily="34" charset="0"/>
                        </a:rPr>
                        <a:t>Expenses to interviews and assessment days</a:t>
                      </a:r>
                    </a:p>
                    <a:p>
                      <a:pPr marL="171450" indent="-171450">
                        <a:buFont typeface="Arial" panose="020B0604020202020204" pitchFamily="34" charset="0"/>
                        <a:buChar char="•"/>
                      </a:pPr>
                      <a:r>
                        <a:rPr lang="en-GB" sz="2200" b="0" dirty="0">
                          <a:solidFill>
                            <a:schemeClr val="tx1"/>
                          </a:solidFill>
                          <a:latin typeface="Arial" panose="020B0604020202020204" pitchFamily="34" charset="0"/>
                          <a:cs typeface="Arial" panose="020B0604020202020204" pitchFamily="34" charset="0"/>
                        </a:rPr>
                        <a:t>Conference attendance</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buFont typeface="Arial" panose="020B0604020202020204" pitchFamily="34" charset="0"/>
                        <a:buChar char="•"/>
                      </a:pPr>
                      <a:r>
                        <a:rPr lang="en-GB" sz="2200" b="0" dirty="0">
                          <a:solidFill>
                            <a:schemeClr val="tx1"/>
                          </a:solidFill>
                          <a:latin typeface="Arial" panose="020B0604020202020204" pitchFamily="34" charset="0"/>
                          <a:cs typeface="Arial" panose="020B0604020202020204" pitchFamily="34" charset="0"/>
                        </a:rPr>
                        <a:t>Paid work and study abroad opportunities </a:t>
                      </a:r>
                    </a:p>
                    <a:p>
                      <a:pPr marL="171450" indent="-171450">
                        <a:buFont typeface="Arial" panose="020B0604020202020204" pitchFamily="34" charset="0"/>
                        <a:buChar char="•"/>
                      </a:pPr>
                      <a:r>
                        <a:rPr lang="en-GB" sz="2200" b="0" dirty="0">
                          <a:solidFill>
                            <a:schemeClr val="tx1"/>
                          </a:solidFill>
                          <a:latin typeface="Arial" panose="020B0604020202020204" pitchFamily="34" charset="0"/>
                          <a:cs typeface="Arial" panose="020B0604020202020204" pitchFamily="34" charset="0"/>
                        </a:rPr>
                        <a:t>Fundraising activities</a:t>
                      </a:r>
                    </a:p>
                    <a:p>
                      <a:pPr marL="171450" indent="-171450">
                        <a:buFont typeface="Arial" panose="020B0604020202020204" pitchFamily="34" charset="0"/>
                        <a:buChar char="•"/>
                      </a:pPr>
                      <a:r>
                        <a:rPr lang="en-GB" sz="2200" b="0" dirty="0">
                          <a:solidFill>
                            <a:schemeClr val="tx1"/>
                          </a:solidFill>
                          <a:latin typeface="Arial" panose="020B0604020202020204" pitchFamily="34" charset="0"/>
                          <a:cs typeface="Arial" panose="020B0604020202020204" pitchFamily="34" charset="0"/>
                        </a:rPr>
                        <a:t>Food, clothing, equipment, loss of earning and insurance</a:t>
                      </a:r>
                    </a:p>
                    <a:p>
                      <a:pPr marL="171450" indent="-171450">
                        <a:buFont typeface="Arial" panose="020B0604020202020204" pitchFamily="34" charset="0"/>
                        <a:buChar char="•"/>
                      </a:pPr>
                      <a:r>
                        <a:rPr lang="en-GB" sz="2200" b="0" dirty="0">
                          <a:solidFill>
                            <a:schemeClr val="tx1"/>
                          </a:solidFill>
                          <a:latin typeface="Arial" panose="020B0604020202020204" pitchFamily="34" charset="0"/>
                          <a:cs typeface="Arial" panose="020B0604020202020204" pitchFamily="34" charset="0"/>
                        </a:rPr>
                        <a:t>Costs of studying a qualification or course</a:t>
                      </a:r>
                    </a:p>
                  </a:txBody>
                  <a:tcPr marL="182880" marR="182880" marT="91440" marB="9144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63031263"/>
                  </a:ext>
                </a:extLst>
              </a:tr>
            </a:tbl>
          </a:graphicData>
        </a:graphic>
      </p:graphicFrame>
    </p:spTree>
    <p:extLst>
      <p:ext uri="{BB962C8B-B14F-4D97-AF65-F5344CB8AC3E}">
        <p14:creationId xmlns:p14="http://schemas.microsoft.com/office/powerpoint/2010/main" val="39484353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5"/>
          <p:cNvSpPr/>
          <p:nvPr/>
        </p:nvSpPr>
        <p:spPr>
          <a:xfrm rot="16200000" flipH="1">
            <a:off x="-5814583" y="6503191"/>
            <a:ext cx="13715999" cy="69560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
        <p:nvSpPr>
          <p:cNvPr id="18" name="Rectangle 17"/>
          <p:cNvSpPr/>
          <p:nvPr/>
        </p:nvSpPr>
        <p:spPr>
          <a:xfrm rot="16200000" flipH="1">
            <a:off x="-5118972" y="6510198"/>
            <a:ext cx="13715999" cy="695610"/>
          </a:xfrm>
          <a:prstGeom prst="rect">
            <a:avLst/>
          </a:prstGeom>
          <a:solidFill>
            <a:srgbClr val="7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cxnSp>
        <p:nvCxnSpPr>
          <p:cNvPr id="24" name="Straight Connector 23"/>
          <p:cNvCxnSpPr/>
          <p:nvPr/>
        </p:nvCxnSpPr>
        <p:spPr>
          <a:xfrm>
            <a:off x="3880619" y="3084688"/>
            <a:ext cx="2110602" cy="0"/>
          </a:xfrm>
          <a:prstGeom prst="line">
            <a:avLst/>
          </a:prstGeom>
          <a:ln w="76200">
            <a:solidFill>
              <a:srgbClr val="464A4B"/>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E87CB637-22DB-4A45-9A95-18FA7FC35448}"/>
              </a:ext>
            </a:extLst>
          </p:cNvPr>
          <p:cNvSpPr txBox="1"/>
          <p:nvPr/>
        </p:nvSpPr>
        <p:spPr>
          <a:xfrm>
            <a:off x="3408218" y="2105891"/>
            <a:ext cx="9227127" cy="769441"/>
          </a:xfrm>
          <a:prstGeom prst="rect">
            <a:avLst/>
          </a:prstGeom>
          <a:noFill/>
        </p:spPr>
        <p:txBody>
          <a:bodyPr wrap="square" rtlCol="0" anchor="t">
            <a:spAutoFit/>
          </a:bodyPr>
          <a:lstStyle/>
          <a:p>
            <a:endParaRPr lang="en-GB" sz="4400" dirty="0">
              <a:cs typeface="Calibri"/>
            </a:endParaRPr>
          </a:p>
        </p:txBody>
      </p:sp>
      <p:sp>
        <p:nvSpPr>
          <p:cNvPr id="5" name="Rectangle 4">
            <a:extLst>
              <a:ext uri="{FF2B5EF4-FFF2-40B4-BE49-F238E27FC236}">
                <a16:creationId xmlns:a16="http://schemas.microsoft.com/office/drawing/2014/main" id="{2F42094C-6C91-4B7C-BB0C-F7C57F373725}"/>
              </a:ext>
            </a:extLst>
          </p:cNvPr>
          <p:cNvSpPr/>
          <p:nvPr/>
        </p:nvSpPr>
        <p:spPr>
          <a:xfrm>
            <a:off x="3687645" y="1765731"/>
            <a:ext cx="15123508" cy="1446550"/>
          </a:xfrm>
          <a:prstGeom prst="rect">
            <a:avLst/>
          </a:prstGeom>
        </p:spPr>
        <p:txBody>
          <a:bodyPr wrap="square" anchor="t">
            <a:spAutoFit/>
          </a:bodyPr>
          <a:lstStyle/>
          <a:p>
            <a:r>
              <a:rPr lang="en-US" sz="8800" b="1" spc="-5" dirty="0">
                <a:latin typeface="Calibri"/>
                <a:cs typeface="Calibri"/>
              </a:rPr>
              <a:t>Contents </a:t>
            </a:r>
            <a:endParaRPr lang="en-US" sz="8800" b="1" spc="-5" dirty="0">
              <a:solidFill>
                <a:srgbClr val="000000"/>
              </a:solidFill>
              <a:latin typeface="Calibri"/>
              <a:cs typeface="Calibri"/>
            </a:endParaRPr>
          </a:p>
        </p:txBody>
      </p:sp>
      <p:sp>
        <p:nvSpPr>
          <p:cNvPr id="7" name="TextBox 6">
            <a:extLst>
              <a:ext uri="{FF2B5EF4-FFF2-40B4-BE49-F238E27FC236}">
                <a16:creationId xmlns:a16="http://schemas.microsoft.com/office/drawing/2014/main" id="{DC8D9EE9-1A93-4D6E-AE9B-1BFC9DFD7C03}"/>
              </a:ext>
            </a:extLst>
          </p:cNvPr>
          <p:cNvSpPr txBox="1"/>
          <p:nvPr/>
        </p:nvSpPr>
        <p:spPr>
          <a:xfrm>
            <a:off x="3685395" y="1545815"/>
            <a:ext cx="8367485"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400" b="1" dirty="0"/>
              <a:t>Guidance and Support </a:t>
            </a:r>
            <a:endParaRPr lang="en-US" dirty="0"/>
          </a:p>
        </p:txBody>
      </p:sp>
      <p:sp>
        <p:nvSpPr>
          <p:cNvPr id="4" name="TextBox 3">
            <a:extLst>
              <a:ext uri="{FF2B5EF4-FFF2-40B4-BE49-F238E27FC236}">
                <a16:creationId xmlns:a16="http://schemas.microsoft.com/office/drawing/2014/main" id="{55D25924-1DE6-6CA9-B0FA-BBC68F2F1257}"/>
              </a:ext>
            </a:extLst>
          </p:cNvPr>
          <p:cNvSpPr txBox="1"/>
          <p:nvPr/>
        </p:nvSpPr>
        <p:spPr>
          <a:xfrm>
            <a:off x="3685395" y="5625547"/>
            <a:ext cx="15123508" cy="6740307"/>
          </a:xfrm>
          <a:prstGeom prst="rect">
            <a:avLst/>
          </a:prstGeom>
          <a:noFill/>
        </p:spPr>
        <p:txBody>
          <a:bodyPr wrap="square">
            <a:spAutoFit/>
          </a:bodyPr>
          <a:lstStyle/>
          <a:p>
            <a:pPr>
              <a:buSzPts val="1000"/>
              <a:tabLst>
                <a:tab pos="457200" algn="l"/>
              </a:tabLst>
            </a:pPr>
            <a:r>
              <a:rPr lang="en-GB" sz="3600" dirty="0">
                <a:ea typeface="+mn-lt"/>
                <a:cs typeface="+mn-lt"/>
              </a:rPr>
              <a:t>How to use this presentation</a:t>
            </a:r>
          </a:p>
          <a:p>
            <a:pPr>
              <a:buSzPts val="1000"/>
              <a:tabLst>
                <a:tab pos="457200" algn="l"/>
              </a:tabLst>
            </a:pPr>
            <a:r>
              <a:rPr lang="en-GB" sz="3600" dirty="0"/>
              <a:t>Personal Tutoring: University Policy  </a:t>
            </a:r>
          </a:p>
          <a:p>
            <a:pPr>
              <a:buSzPts val="1000"/>
              <a:tabLst>
                <a:tab pos="457200" algn="l"/>
              </a:tabLst>
            </a:pPr>
            <a:r>
              <a:rPr lang="en-GB" sz="3600" dirty="0">
                <a:ea typeface="+mn-lt"/>
                <a:cs typeface="+mn-lt"/>
              </a:rPr>
              <a:t>Support: Who, how and where</a:t>
            </a:r>
          </a:p>
          <a:p>
            <a:pPr>
              <a:buSzPts val="1000"/>
              <a:tabLst>
                <a:tab pos="457200" algn="l"/>
              </a:tabLst>
            </a:pPr>
            <a:r>
              <a:rPr lang="en-GB" sz="3600" dirty="0">
                <a:effectLst/>
                <a:ea typeface="Times New Roman" panose="02020603050405020304" pitchFamily="18" charset="0"/>
              </a:rPr>
              <a:t>The role of the Personal Tutoring </a:t>
            </a:r>
            <a:endParaRPr lang="en-GB" sz="3600" dirty="0">
              <a:effectLst/>
              <a:ea typeface="Calibri" panose="020F0502020204030204" pitchFamily="34" charset="0"/>
            </a:endParaRPr>
          </a:p>
          <a:p>
            <a:pPr marL="571500" indent="-571500">
              <a:buSzPts val="1000"/>
              <a:buFont typeface="Arial" panose="020B0604020202020204" pitchFamily="34" charset="0"/>
              <a:buChar char="•"/>
              <a:tabLst>
                <a:tab pos="457200" algn="l"/>
              </a:tabLst>
            </a:pPr>
            <a:r>
              <a:rPr lang="en-GB" sz="3600" dirty="0">
                <a:ea typeface="Calibri" panose="020F0502020204030204" pitchFamily="34" charset="0"/>
              </a:rPr>
              <a:t>	C</a:t>
            </a:r>
            <a:r>
              <a:rPr lang="en-GB" sz="3600" dirty="0">
                <a:effectLst/>
                <a:ea typeface="Times New Roman" panose="02020603050405020304" pitchFamily="18" charset="0"/>
                <a:cs typeface="Times New Roman" panose="02020603050405020304" pitchFamily="18" charset="0"/>
              </a:rPr>
              <a:t>onsistency</a:t>
            </a:r>
          </a:p>
          <a:p>
            <a:pPr marL="571500" indent="-571500">
              <a:buSzPts val="1000"/>
              <a:buFont typeface="Arial" panose="020B0604020202020204" pitchFamily="34" charset="0"/>
              <a:buChar char="•"/>
              <a:tabLst>
                <a:tab pos="457200" algn="l"/>
              </a:tabLst>
            </a:pPr>
            <a:r>
              <a:rPr lang="en-GB" sz="3600" dirty="0">
                <a:ea typeface="Times New Roman" panose="02020603050405020304" pitchFamily="18" charset="0"/>
                <a:cs typeface="Times New Roman" panose="02020603050405020304" pitchFamily="18" charset="0"/>
              </a:rPr>
              <a:t>	M</a:t>
            </a:r>
            <a:r>
              <a:rPr lang="en-GB" sz="3600" dirty="0">
                <a:effectLst/>
                <a:ea typeface="Times New Roman" panose="02020603050405020304" pitchFamily="18" charset="0"/>
                <a:cs typeface="Times New Roman" panose="02020603050405020304" pitchFamily="18" charset="0"/>
              </a:rPr>
              <a:t>aking PT meetings valuable</a:t>
            </a:r>
          </a:p>
          <a:p>
            <a:pPr marL="571500" indent="-571500">
              <a:buSzPts val="1000"/>
              <a:buFont typeface="Arial" panose="020B0604020202020204" pitchFamily="34" charset="0"/>
              <a:buChar char="•"/>
              <a:tabLst>
                <a:tab pos="457200" algn="l"/>
              </a:tabLst>
            </a:pPr>
            <a:r>
              <a:rPr lang="en-GB" sz="3600" dirty="0">
                <a:ea typeface="Times New Roman" panose="02020603050405020304" pitchFamily="18" charset="0"/>
                <a:cs typeface="Times New Roman" panose="02020603050405020304" pitchFamily="18" charset="0"/>
              </a:rPr>
              <a:t>	R</a:t>
            </a:r>
            <a:r>
              <a:rPr lang="en-GB" sz="3600" dirty="0">
                <a:effectLst/>
                <a:ea typeface="Times New Roman" panose="02020603050405020304" pitchFamily="18" charset="0"/>
                <a:cs typeface="Times New Roman" panose="02020603050405020304" pitchFamily="18" charset="0"/>
              </a:rPr>
              <a:t>ecording meetings</a:t>
            </a:r>
          </a:p>
          <a:p>
            <a:pPr marL="571500" indent="-571500">
              <a:buSzPts val="1000"/>
              <a:buFont typeface="Arial" panose="020B0604020202020204" pitchFamily="34" charset="0"/>
              <a:buChar char="•"/>
              <a:tabLst>
                <a:tab pos="457200" algn="l"/>
              </a:tabLst>
            </a:pPr>
            <a:r>
              <a:rPr lang="en-GB" sz="3600" dirty="0">
                <a:ea typeface="Times New Roman" panose="02020603050405020304" pitchFamily="18" charset="0"/>
                <a:cs typeface="Times New Roman" panose="02020603050405020304" pitchFamily="18" charset="0"/>
              </a:rPr>
              <a:t>	T</a:t>
            </a:r>
            <a:r>
              <a:rPr lang="en-GB" sz="3600" dirty="0">
                <a:effectLst/>
                <a:ea typeface="Times New Roman" panose="02020603050405020304" pitchFamily="18" charset="0"/>
                <a:cs typeface="Times New Roman" panose="02020603050405020304" pitchFamily="18" charset="0"/>
              </a:rPr>
              <a:t>ypes of meeting</a:t>
            </a:r>
            <a:endParaRPr lang="en-GB" sz="3600" dirty="0">
              <a:ea typeface="Times New Roman" panose="02020603050405020304" pitchFamily="18" charset="0"/>
              <a:cs typeface="Times New Roman" panose="02020603050405020304" pitchFamily="18" charset="0"/>
            </a:endParaRPr>
          </a:p>
          <a:p>
            <a:pPr marL="571500" indent="-571500">
              <a:buSzPts val="1000"/>
              <a:buFont typeface="Arial" panose="020B0604020202020204" pitchFamily="34" charset="0"/>
              <a:buChar char="•"/>
              <a:tabLst>
                <a:tab pos="457200" algn="l"/>
              </a:tabLst>
            </a:pPr>
            <a:r>
              <a:rPr lang="en-GB" sz="3600" dirty="0">
                <a:effectLst/>
                <a:ea typeface="Times New Roman" panose="02020603050405020304" pitchFamily="18" charset="0"/>
                <a:cs typeface="Times New Roman" panose="02020603050405020304" pitchFamily="18" charset="0"/>
              </a:rPr>
              <a:t>	Boundaries</a:t>
            </a:r>
            <a:r>
              <a:rPr lang="en-GB" sz="3600" dirty="0">
                <a:ea typeface="Times New Roman" panose="02020603050405020304" pitchFamily="18" charset="0"/>
                <a:cs typeface="Times New Roman" panose="02020603050405020304" pitchFamily="18" charset="0"/>
              </a:rPr>
              <a:t> and a</a:t>
            </a:r>
            <a:r>
              <a:rPr lang="en-GB" sz="3600" dirty="0">
                <a:effectLst/>
                <a:ea typeface="Times New Roman" panose="02020603050405020304" pitchFamily="18" charset="0"/>
                <a:cs typeface="Times New Roman" panose="02020603050405020304" pitchFamily="18" charset="0"/>
              </a:rPr>
              <a:t>voiding student ‘bounce’</a:t>
            </a:r>
          </a:p>
          <a:p>
            <a:pPr>
              <a:buSzPts val="1000"/>
              <a:tabLst>
                <a:tab pos="457200" algn="l"/>
              </a:tabLst>
            </a:pPr>
            <a:r>
              <a:rPr lang="en-GB" sz="3600" dirty="0">
                <a:effectLst/>
                <a:ea typeface="Calibri" panose="020F0502020204030204" pitchFamily="34" charset="0"/>
                <a:cs typeface="Times New Roman" panose="02020603050405020304" pitchFamily="18" charset="0"/>
              </a:rPr>
              <a:t>Scenarios</a:t>
            </a:r>
          </a:p>
          <a:p>
            <a:pPr>
              <a:buSzPts val="1000"/>
              <a:tabLst>
                <a:tab pos="457200" algn="l"/>
              </a:tabLst>
            </a:pPr>
            <a:r>
              <a:rPr lang="en-GB" sz="3600" dirty="0">
                <a:effectLst/>
                <a:ea typeface="Calibri" panose="020F0502020204030204" pitchFamily="34" charset="0"/>
                <a:cs typeface="Times New Roman" panose="02020603050405020304" pitchFamily="18" charset="0"/>
              </a:rPr>
              <a:t>Locating the guidance </a:t>
            </a:r>
          </a:p>
          <a:p>
            <a:pPr>
              <a:buSzPts val="1000"/>
              <a:tabLst>
                <a:tab pos="457200" algn="l"/>
              </a:tabLst>
            </a:pPr>
            <a:r>
              <a:rPr lang="en-GB" sz="3600" dirty="0">
                <a:ea typeface="Calibri" panose="020F0502020204030204" pitchFamily="34" charset="0"/>
                <a:cs typeface="Times New Roman" panose="02020603050405020304" pitchFamily="18" charset="0"/>
              </a:rPr>
              <a:t>Further information </a:t>
            </a:r>
            <a:endParaRPr lang="en-GB" sz="3600" dirty="0">
              <a:effectLst/>
              <a:ea typeface="Calibri" panose="020F0502020204030204" pitchFamily="34" charset="0"/>
              <a:cs typeface="Times New Roman" panose="02020603050405020304" pitchFamily="18" charset="0"/>
            </a:endParaRPr>
          </a:p>
        </p:txBody>
      </p:sp>
      <p:pic>
        <p:nvPicPr>
          <p:cNvPr id="8" name="Picture 7" descr="Logo&#10;&#10;Description automatically generated">
            <a:extLst>
              <a:ext uri="{FF2B5EF4-FFF2-40B4-BE49-F238E27FC236}">
                <a16:creationId xmlns:a16="http://schemas.microsoft.com/office/drawing/2014/main" id="{94F83796-45B9-FB5C-30FB-53CB564C110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090427" y="964199"/>
            <a:ext cx="2224405" cy="2224405"/>
          </a:xfrm>
          <a:prstGeom prst="rect">
            <a:avLst/>
          </a:prstGeom>
          <a:noFill/>
          <a:ln>
            <a:noFill/>
          </a:ln>
        </p:spPr>
      </p:pic>
    </p:spTree>
    <p:extLst>
      <p:ext uri="{BB962C8B-B14F-4D97-AF65-F5344CB8AC3E}">
        <p14:creationId xmlns:p14="http://schemas.microsoft.com/office/powerpoint/2010/main" val="3864143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B60B0-66B9-AC44-8A5C-0A58042A43A1}"/>
              </a:ext>
            </a:extLst>
          </p:cNvPr>
          <p:cNvSpPr>
            <a:spLocks noGrp="1"/>
          </p:cNvSpPr>
          <p:nvPr>
            <p:ph type="ctrTitle"/>
          </p:nvPr>
        </p:nvSpPr>
        <p:spPr>
          <a:xfrm>
            <a:off x="3048000" y="7488482"/>
            <a:ext cx="18288000" cy="4775200"/>
          </a:xfrm>
        </p:spPr>
        <p:txBody>
          <a:bodyPr/>
          <a:lstStyle/>
          <a:p>
            <a:pPr algn="l"/>
            <a:r>
              <a:rPr lang="en-US" b="1" dirty="0">
                <a:latin typeface="+mn-lt"/>
              </a:rPr>
              <a:t>Students’ Union Signposting Information </a:t>
            </a:r>
          </a:p>
        </p:txBody>
      </p:sp>
      <p:pic>
        <p:nvPicPr>
          <p:cNvPr id="5" name="Picture 4" descr="Text&#10;&#10;Description automatically generated with low confidence">
            <a:extLst>
              <a:ext uri="{FF2B5EF4-FFF2-40B4-BE49-F238E27FC236}">
                <a16:creationId xmlns:a16="http://schemas.microsoft.com/office/drawing/2014/main" id="{6D5E80B9-D00A-514E-88F8-B5C0668AAA31}"/>
              </a:ext>
            </a:extLst>
          </p:cNvPr>
          <p:cNvPicPr>
            <a:picLocks noChangeAspect="1"/>
          </p:cNvPicPr>
          <p:nvPr/>
        </p:nvPicPr>
        <p:blipFill>
          <a:blip r:embed="rId2"/>
          <a:stretch>
            <a:fillRect/>
          </a:stretch>
        </p:blipFill>
        <p:spPr>
          <a:xfrm>
            <a:off x="18578666" y="5441211"/>
            <a:ext cx="3111444" cy="3816246"/>
          </a:xfrm>
          <a:prstGeom prst="rect">
            <a:avLst/>
          </a:prstGeom>
        </p:spPr>
      </p:pic>
      <p:sp>
        <p:nvSpPr>
          <p:cNvPr id="8" name="Rectangle 7">
            <a:extLst>
              <a:ext uri="{FF2B5EF4-FFF2-40B4-BE49-F238E27FC236}">
                <a16:creationId xmlns:a16="http://schemas.microsoft.com/office/drawing/2014/main" id="{6189E110-F42F-4594-BB0A-3ED6799A5C54}"/>
              </a:ext>
            </a:extLst>
          </p:cNvPr>
          <p:cNvSpPr/>
          <p:nvPr/>
        </p:nvSpPr>
        <p:spPr>
          <a:xfrm rot="16200000" flipH="1">
            <a:off x="-5344240" y="6735467"/>
            <a:ext cx="13715999" cy="245074"/>
          </a:xfrm>
          <a:prstGeom prst="rect">
            <a:avLst/>
          </a:prstGeom>
          <a:solidFill>
            <a:srgbClr val="7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pic>
        <p:nvPicPr>
          <p:cNvPr id="3" name="Picture 2" descr="Logo&#10;&#10;Description automatically generated">
            <a:extLst>
              <a:ext uri="{FF2B5EF4-FFF2-40B4-BE49-F238E27FC236}">
                <a16:creationId xmlns:a16="http://schemas.microsoft.com/office/drawing/2014/main" id="{E0DC7995-74A3-918B-E5D1-8495D630944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090427" y="964199"/>
            <a:ext cx="2224405" cy="2224405"/>
          </a:xfrm>
          <a:prstGeom prst="rect">
            <a:avLst/>
          </a:prstGeom>
          <a:noFill/>
          <a:ln>
            <a:noFill/>
          </a:ln>
        </p:spPr>
      </p:pic>
      <p:sp>
        <p:nvSpPr>
          <p:cNvPr id="4" name="Rectangle 3">
            <a:extLst>
              <a:ext uri="{FF2B5EF4-FFF2-40B4-BE49-F238E27FC236}">
                <a16:creationId xmlns:a16="http://schemas.microsoft.com/office/drawing/2014/main" id="{B1CC1F14-F394-0F06-B4D4-F4A07FEEAAC4}"/>
              </a:ext>
            </a:extLst>
          </p:cNvPr>
          <p:cNvSpPr/>
          <p:nvPr/>
        </p:nvSpPr>
        <p:spPr>
          <a:xfrm rot="16200000" flipH="1">
            <a:off x="-5814583" y="6503191"/>
            <a:ext cx="13715999" cy="69560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
        <p:nvSpPr>
          <p:cNvPr id="9" name="Rectangle 8">
            <a:extLst>
              <a:ext uri="{FF2B5EF4-FFF2-40B4-BE49-F238E27FC236}">
                <a16:creationId xmlns:a16="http://schemas.microsoft.com/office/drawing/2014/main" id="{442B3808-ABD2-B98E-54CB-AD440A1F9245}"/>
              </a:ext>
            </a:extLst>
          </p:cNvPr>
          <p:cNvSpPr/>
          <p:nvPr/>
        </p:nvSpPr>
        <p:spPr>
          <a:xfrm rot="16200000" flipH="1">
            <a:off x="-5118972" y="6510198"/>
            <a:ext cx="13715999" cy="695610"/>
          </a:xfrm>
          <a:prstGeom prst="rect">
            <a:avLst/>
          </a:prstGeom>
          <a:solidFill>
            <a:srgbClr val="7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Tree>
    <p:extLst>
      <p:ext uri="{BB962C8B-B14F-4D97-AF65-F5344CB8AC3E}">
        <p14:creationId xmlns:p14="http://schemas.microsoft.com/office/powerpoint/2010/main" val="13263533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989121-2410-CD45-AB2D-1E681E72C81C}"/>
              </a:ext>
            </a:extLst>
          </p:cNvPr>
          <p:cNvSpPr>
            <a:spLocks noGrp="1"/>
          </p:cNvSpPr>
          <p:nvPr>
            <p:ph type="title"/>
          </p:nvPr>
        </p:nvSpPr>
        <p:spPr>
          <a:xfrm>
            <a:off x="2575707" y="11526811"/>
            <a:ext cx="15481326" cy="632014"/>
          </a:xfrm>
        </p:spPr>
        <p:txBody>
          <a:bodyPr>
            <a:noAutofit/>
          </a:bodyPr>
          <a:lstStyle/>
          <a:p>
            <a:r>
              <a:rPr lang="en-US" sz="6000" b="1" dirty="0">
                <a:latin typeface="+mn-lt"/>
              </a:rPr>
              <a:t>Support from the Students’ Union - Overview</a:t>
            </a:r>
          </a:p>
        </p:txBody>
      </p:sp>
      <p:sp>
        <p:nvSpPr>
          <p:cNvPr id="9" name="Content Placeholder 8">
            <a:extLst>
              <a:ext uri="{FF2B5EF4-FFF2-40B4-BE49-F238E27FC236}">
                <a16:creationId xmlns:a16="http://schemas.microsoft.com/office/drawing/2014/main" id="{426DC226-7966-2577-E21A-20F5D647002E}"/>
              </a:ext>
            </a:extLst>
          </p:cNvPr>
          <p:cNvSpPr>
            <a:spLocks noGrp="1"/>
          </p:cNvSpPr>
          <p:nvPr>
            <p:ph idx="1"/>
          </p:nvPr>
        </p:nvSpPr>
        <p:spPr>
          <a:xfrm>
            <a:off x="2240674" y="767782"/>
            <a:ext cx="14988547" cy="9969636"/>
          </a:xfrm>
        </p:spPr>
        <p:txBody>
          <a:bodyPr>
            <a:normAutofit/>
          </a:bodyPr>
          <a:lstStyle/>
          <a:p>
            <a:pPr marL="0" indent="0">
              <a:buNone/>
            </a:pPr>
            <a:r>
              <a:rPr lang="en-US" sz="1900" dirty="0"/>
              <a:t>All students are automatically members of their Students’ Union, and any current Edge Hill student can seek support through the SU. </a:t>
            </a:r>
          </a:p>
          <a:p>
            <a:r>
              <a:rPr lang="en-US" sz="1900" dirty="0"/>
              <a:t>If a student is struggling with getting involved, encourage them to activate their SU account via the link below so they can join societies, get advice, become a course rep, vote in student elections, and more: </a:t>
            </a:r>
            <a:r>
              <a:rPr lang="en-US" sz="1900" dirty="0">
                <a:hlinkClick r:id="rId2"/>
              </a:rPr>
              <a:t>https://esu.authui.unioncloud.org/</a:t>
            </a:r>
            <a:r>
              <a:rPr lang="en-US" sz="1900" dirty="0"/>
              <a:t> </a:t>
            </a:r>
          </a:p>
          <a:p>
            <a:r>
              <a:rPr lang="en-US" sz="1900" dirty="0"/>
              <a:t>Edge Hill Students’ Union is the hub of student communities and student-led campaigns at Edge Hill. If you have a student who is struggling with their sense of belonging or confidence, you can send them directly to the Students’ Union for support. </a:t>
            </a:r>
          </a:p>
          <a:p>
            <a:r>
              <a:rPr lang="en-US" sz="1900" dirty="0"/>
              <a:t>Student Societies: Our society communities are inclusive of all students. Societies can be joined and started by any student on campus and are the first place you should recommend if a student is struggling with loneliness or social anxiety – </a:t>
            </a:r>
            <a:r>
              <a:rPr lang="en-US" sz="1900" dirty="0">
                <a:hlinkClick r:id="rId3"/>
              </a:rPr>
              <a:t>suengagement@edgehill.ac.uk</a:t>
            </a:r>
            <a:endParaRPr lang="en-US" sz="1900" dirty="0"/>
          </a:p>
          <a:p>
            <a:r>
              <a:rPr lang="en-US" sz="1900" dirty="0"/>
              <a:t>Advice: If a student approaches you with a query or potential complaint, the easiest and best solution is to signpost them to our Advice Team. Our advisors are independent and expertly trained to manage student queries and complaints and will act in the students’ best interests – </a:t>
            </a:r>
            <a:r>
              <a:rPr lang="en-US" sz="1900" dirty="0">
                <a:hlinkClick r:id="rId4"/>
              </a:rPr>
              <a:t>suadvice@edgehill.ac.uk</a:t>
            </a:r>
            <a:r>
              <a:rPr lang="en-US" sz="1900" dirty="0"/>
              <a:t> </a:t>
            </a:r>
          </a:p>
          <a:p>
            <a:r>
              <a:rPr lang="en-US" sz="1900" dirty="0"/>
              <a:t>The Students’ Union Advice Team is entirely independent from the University. They are experts when it comes to knowledge of student rights, academic issues, complaints, University processes, and general student welfare. </a:t>
            </a:r>
          </a:p>
          <a:p>
            <a:r>
              <a:rPr lang="en-US" sz="1900" dirty="0"/>
              <a:t>If a student approaches you with frustrations about their course, with personal issues affecting their studies, or with a query about raising an issue on their course, </a:t>
            </a:r>
            <a:r>
              <a:rPr lang="en-US" sz="1900" u="sng" dirty="0"/>
              <a:t>send them to the SU Advice Team who will help directly or signpost the best service</a:t>
            </a:r>
          </a:p>
          <a:p>
            <a:r>
              <a:rPr lang="en-US" sz="1900" dirty="0"/>
              <a:t>Students can book appointments at this link: </a:t>
            </a:r>
            <a:r>
              <a:rPr lang="en-US" sz="1900" dirty="0">
                <a:hlinkClick r:id="rId5"/>
              </a:rPr>
              <a:t>https://www.edgehillsu.org.uk/advice</a:t>
            </a:r>
            <a:r>
              <a:rPr lang="en-US" sz="1900" dirty="0"/>
              <a:t> </a:t>
            </a:r>
          </a:p>
          <a:p>
            <a:r>
              <a:rPr lang="en-US" sz="1900" dirty="0"/>
              <a:t>Students can get in touch directly here: </a:t>
            </a:r>
            <a:r>
              <a:rPr lang="en-US" sz="1900" dirty="0">
                <a:hlinkClick r:id="rId4"/>
              </a:rPr>
              <a:t>suadvice@edgehill.ac.uk</a:t>
            </a:r>
            <a:r>
              <a:rPr lang="en-US" sz="1900" dirty="0"/>
              <a:t> </a:t>
            </a:r>
          </a:p>
          <a:p>
            <a:pPr marL="0" indent="0">
              <a:buNone/>
            </a:pPr>
            <a:r>
              <a:rPr lang="en-US" sz="1900" dirty="0"/>
              <a:t>The Students’ Union is the hub of student communities and student activity at Edge Hill. If your students are struggling with </a:t>
            </a:r>
            <a:r>
              <a:rPr lang="en-US" sz="1900" b="1" dirty="0"/>
              <a:t>belonging </a:t>
            </a:r>
            <a:r>
              <a:rPr lang="en-US" sz="1900" dirty="0"/>
              <a:t>and </a:t>
            </a:r>
            <a:r>
              <a:rPr lang="en-US" sz="1900" b="1" dirty="0"/>
              <a:t>confidence</a:t>
            </a:r>
            <a:r>
              <a:rPr lang="en-US" sz="1900" dirty="0"/>
              <a:t>, there is no better place to send them than to the SU, </a:t>
            </a:r>
            <a:r>
              <a:rPr lang="en-US" sz="1900" b="1" u="sng" dirty="0"/>
              <a:t>which is as easy as starting a conversation at suengagement@edgehill.ac.uk </a:t>
            </a:r>
          </a:p>
          <a:p>
            <a:r>
              <a:rPr lang="en-US" sz="1900" b="1" dirty="0">
                <a:hlinkClick r:id="rId6"/>
              </a:rPr>
              <a:t>Societies</a:t>
            </a:r>
            <a:r>
              <a:rPr lang="en-US" sz="1900" b="1" dirty="0"/>
              <a:t>: </a:t>
            </a:r>
            <a:r>
              <a:rPr lang="en-US" sz="1900" dirty="0"/>
              <a:t>The SU supports the biggest community of student-led groups on campus. Societies are the single best resource when it comes to creating connections, exploring new opportunities, </a:t>
            </a:r>
            <a:r>
              <a:rPr lang="en-US" sz="1900" b="1" dirty="0"/>
              <a:t>and finding your Edge Hill family. </a:t>
            </a:r>
            <a:r>
              <a:rPr lang="en-US" sz="1900" dirty="0"/>
              <a:t>Email </a:t>
            </a:r>
            <a:r>
              <a:rPr lang="en-US" sz="1900" dirty="0">
                <a:hlinkClick r:id="rId3"/>
              </a:rPr>
              <a:t>suengagement@edgehill.ac.uk</a:t>
            </a:r>
            <a:r>
              <a:rPr lang="en-US" sz="1900" dirty="0"/>
              <a:t> for more information or send your student our way if they are struggling with loneliness </a:t>
            </a:r>
          </a:p>
          <a:p>
            <a:r>
              <a:rPr lang="en-US" sz="1900" b="1" dirty="0">
                <a:hlinkClick r:id="rId7"/>
              </a:rPr>
              <a:t>Course Reps</a:t>
            </a:r>
            <a:r>
              <a:rPr lang="en-US" sz="1900" b="1" dirty="0"/>
              <a:t>:  </a:t>
            </a:r>
            <a:r>
              <a:rPr lang="en-US" sz="1900" dirty="0"/>
              <a:t>Our course reps are elected at the start of the year and represent their course cohorts when it comes to academic feedback. If your student wants to find out more, send them to </a:t>
            </a:r>
            <a:r>
              <a:rPr lang="en-US" sz="1900" dirty="0">
                <a:hlinkClick r:id="rId3"/>
              </a:rPr>
              <a:t>suengagement@edgehill.ac.uk</a:t>
            </a:r>
            <a:r>
              <a:rPr lang="en-US" sz="1900" dirty="0"/>
              <a:t>. </a:t>
            </a:r>
            <a:endParaRPr lang="en-US" sz="1900" b="1" dirty="0"/>
          </a:p>
          <a:p>
            <a:r>
              <a:rPr lang="en-US" sz="1900" b="1" dirty="0"/>
              <a:t>EHSU Networks: </a:t>
            </a:r>
            <a:r>
              <a:rPr lang="en-US" sz="1900" dirty="0"/>
              <a:t>If your student wants to get involved but isn’t sure what opportunities are available, they can join an EHSU Network by activating their SU account at this link: </a:t>
            </a:r>
            <a:r>
              <a:rPr lang="en-US" sz="1900" dirty="0">
                <a:hlinkClick r:id="rId2"/>
              </a:rPr>
              <a:t>https://esu.authui.unioncloud.org/</a:t>
            </a:r>
            <a:r>
              <a:rPr lang="en-US" sz="1900" dirty="0"/>
              <a:t> </a:t>
            </a:r>
            <a:endParaRPr lang="en-US" sz="1900" b="1" dirty="0"/>
          </a:p>
          <a:p>
            <a:endParaRPr lang="en-US" sz="1900" dirty="0"/>
          </a:p>
          <a:p>
            <a:pPr marL="914400" lvl="1" indent="0">
              <a:buNone/>
            </a:pPr>
            <a:endParaRPr lang="en-US" sz="2800" dirty="0"/>
          </a:p>
        </p:txBody>
      </p:sp>
      <p:pic>
        <p:nvPicPr>
          <p:cNvPr id="5" name="Content Placeholder 4" descr="A building with a sign on the front&#10;&#10;Description automatically generated with low confidence">
            <a:extLst>
              <a:ext uri="{FF2B5EF4-FFF2-40B4-BE49-F238E27FC236}">
                <a16:creationId xmlns:a16="http://schemas.microsoft.com/office/drawing/2014/main" id="{524A1B19-6C89-934D-A388-273D6B218257}"/>
              </a:ext>
            </a:extLst>
          </p:cNvPr>
          <p:cNvPicPr>
            <a:picLocks noChangeAspect="1"/>
          </p:cNvPicPr>
          <p:nvPr/>
        </p:nvPicPr>
        <p:blipFill rotWithShape="1">
          <a:blip r:embed="rId8"/>
          <a:srcRect t="8309" r="39447" b="39296"/>
          <a:stretch/>
        </p:blipFill>
        <p:spPr>
          <a:xfrm>
            <a:off x="18884844" y="6625624"/>
            <a:ext cx="5499156" cy="7128588"/>
          </a:xfrm>
          <a:prstGeom prst="rect">
            <a:avLst/>
          </a:prstGeom>
          <a:effectLst/>
        </p:spPr>
      </p:pic>
      <p:pic>
        <p:nvPicPr>
          <p:cNvPr id="6" name="Picture 5" descr="A picture containing graphical user interface&#10;&#10;Description automatically generated">
            <a:extLst>
              <a:ext uri="{FF2B5EF4-FFF2-40B4-BE49-F238E27FC236}">
                <a16:creationId xmlns:a16="http://schemas.microsoft.com/office/drawing/2014/main" id="{668D8A6C-75D1-4EF9-9E06-442DCD8DB0DA}"/>
              </a:ext>
            </a:extLst>
          </p:cNvPr>
          <p:cNvPicPr>
            <a:picLocks noChangeAspect="1"/>
          </p:cNvPicPr>
          <p:nvPr/>
        </p:nvPicPr>
        <p:blipFill rotWithShape="1">
          <a:blip r:embed="rId9"/>
          <a:srcRect r="56613"/>
          <a:stretch/>
        </p:blipFill>
        <p:spPr>
          <a:xfrm>
            <a:off x="18884844" y="0"/>
            <a:ext cx="5499155" cy="7128588"/>
          </a:xfrm>
          <a:prstGeom prst="rect">
            <a:avLst/>
          </a:prstGeom>
        </p:spPr>
      </p:pic>
      <p:pic>
        <p:nvPicPr>
          <p:cNvPr id="10" name="Content Placeholder 3" descr="A group of women raising their hands&#10;&#10;Description automatically generated with medium confidence">
            <a:extLst>
              <a:ext uri="{FF2B5EF4-FFF2-40B4-BE49-F238E27FC236}">
                <a16:creationId xmlns:a16="http://schemas.microsoft.com/office/drawing/2014/main" id="{EB48A4A6-7ECA-420A-AC81-E32453DC78A9}"/>
              </a:ext>
            </a:extLst>
          </p:cNvPr>
          <p:cNvPicPr>
            <a:picLocks noChangeAspect="1"/>
          </p:cNvPicPr>
          <p:nvPr/>
        </p:nvPicPr>
        <p:blipFill>
          <a:blip r:embed="rId10"/>
          <a:stretch>
            <a:fillRect/>
          </a:stretch>
        </p:blipFill>
        <p:spPr>
          <a:xfrm>
            <a:off x="18884844" y="7128588"/>
            <a:ext cx="5499154" cy="7118440"/>
          </a:xfrm>
          <a:prstGeom prst="rect">
            <a:avLst/>
          </a:prstGeom>
        </p:spPr>
      </p:pic>
      <p:sp>
        <p:nvSpPr>
          <p:cNvPr id="11" name="TextBox 10">
            <a:extLst>
              <a:ext uri="{FF2B5EF4-FFF2-40B4-BE49-F238E27FC236}">
                <a16:creationId xmlns:a16="http://schemas.microsoft.com/office/drawing/2014/main" id="{000122B5-58C3-49F8-A2E0-73B7FF87ED91}"/>
              </a:ext>
            </a:extLst>
          </p:cNvPr>
          <p:cNvSpPr txBox="1"/>
          <p:nvPr/>
        </p:nvSpPr>
        <p:spPr>
          <a:xfrm>
            <a:off x="2575705" y="12158825"/>
            <a:ext cx="12192000" cy="478272"/>
          </a:xfrm>
          <a:prstGeom prst="rect">
            <a:avLst/>
          </a:prstGeom>
          <a:noFill/>
        </p:spPr>
        <p:txBody>
          <a:bodyPr wrap="square">
            <a:spAutoFit/>
          </a:bodyPr>
          <a:lstStyle/>
          <a:p>
            <a:pPr>
              <a:lnSpc>
                <a:spcPct val="110000"/>
              </a:lnSpc>
              <a:spcAft>
                <a:spcPts val="600"/>
              </a:spcAft>
            </a:pPr>
            <a:r>
              <a:rPr lang="en-GB" sz="2400" dirty="0">
                <a:effectLst/>
                <a:latin typeface="Calibri" panose="020F0502020204030204" pitchFamily="34" charset="0"/>
                <a:ea typeface="Calibri" panose="020F0502020204030204" pitchFamily="34" charset="0"/>
                <a:cs typeface="Times New Roman" panose="02020603050405020304" pitchFamily="18" charset="0"/>
              </a:rPr>
              <a:t>An overview of Student Union Support can be accessed here: </a:t>
            </a:r>
            <a:r>
              <a:rPr lang="en-GB" sz="2400" u="sng" dirty="0">
                <a:solidFill>
                  <a:srgbClr val="0000FF"/>
                </a:solidFill>
                <a:effectLst/>
                <a:latin typeface="Calibri" panose="020F0502020204030204" pitchFamily="34" charset="0"/>
                <a:ea typeface="Calibri" panose="020F0502020204030204" pitchFamily="34" charset="0"/>
                <a:cs typeface="Times New Roman" panose="02020603050405020304" pitchFamily="18" charset="0"/>
                <a:hlinkClick r:id="rId11"/>
              </a:rPr>
              <a:t>doi.org/10.25416/NTR.19947800</a:t>
            </a: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a:extLst>
              <a:ext uri="{FF2B5EF4-FFF2-40B4-BE49-F238E27FC236}">
                <a16:creationId xmlns:a16="http://schemas.microsoft.com/office/drawing/2014/main" id="{E37DB9D5-20D0-0E17-0B2F-DA9D2201A113}"/>
              </a:ext>
            </a:extLst>
          </p:cNvPr>
          <p:cNvSpPr/>
          <p:nvPr/>
        </p:nvSpPr>
        <p:spPr>
          <a:xfrm rot="16200000" flipH="1">
            <a:off x="-5814583" y="6503191"/>
            <a:ext cx="13715999" cy="69560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
        <p:nvSpPr>
          <p:cNvPr id="4" name="Rectangle 3">
            <a:extLst>
              <a:ext uri="{FF2B5EF4-FFF2-40B4-BE49-F238E27FC236}">
                <a16:creationId xmlns:a16="http://schemas.microsoft.com/office/drawing/2014/main" id="{3E5C301E-1FAA-20F5-E252-664F6F193261}"/>
              </a:ext>
            </a:extLst>
          </p:cNvPr>
          <p:cNvSpPr/>
          <p:nvPr/>
        </p:nvSpPr>
        <p:spPr>
          <a:xfrm rot="16200000" flipH="1">
            <a:off x="-5118972" y="6510198"/>
            <a:ext cx="13715999" cy="695610"/>
          </a:xfrm>
          <a:prstGeom prst="rect">
            <a:avLst/>
          </a:prstGeom>
          <a:solidFill>
            <a:srgbClr val="7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Tree>
    <p:extLst>
      <p:ext uri="{BB962C8B-B14F-4D97-AF65-F5344CB8AC3E}">
        <p14:creationId xmlns:p14="http://schemas.microsoft.com/office/powerpoint/2010/main" val="9229110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Straight Connector 23"/>
          <p:cNvCxnSpPr/>
          <p:nvPr/>
        </p:nvCxnSpPr>
        <p:spPr>
          <a:xfrm>
            <a:off x="2974410" y="2005279"/>
            <a:ext cx="2110602" cy="0"/>
          </a:xfrm>
          <a:prstGeom prst="line">
            <a:avLst/>
          </a:prstGeom>
          <a:ln w="76200">
            <a:solidFill>
              <a:srgbClr val="464A4B"/>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E87CB637-22DB-4A45-9A95-18FA7FC35448}"/>
              </a:ext>
            </a:extLst>
          </p:cNvPr>
          <p:cNvSpPr txBox="1"/>
          <p:nvPr/>
        </p:nvSpPr>
        <p:spPr>
          <a:xfrm>
            <a:off x="2963526" y="1001203"/>
            <a:ext cx="9227127" cy="1015663"/>
          </a:xfrm>
          <a:prstGeom prst="rect">
            <a:avLst/>
          </a:prstGeom>
          <a:noFill/>
        </p:spPr>
        <p:txBody>
          <a:bodyPr wrap="square" rtlCol="0" anchor="t">
            <a:spAutoFit/>
          </a:bodyPr>
          <a:lstStyle/>
          <a:p>
            <a:r>
              <a:rPr lang="en-GB" sz="6000" b="1" dirty="0"/>
              <a:t>Scenarios</a:t>
            </a:r>
          </a:p>
        </p:txBody>
      </p:sp>
      <p:sp>
        <p:nvSpPr>
          <p:cNvPr id="3" name="TextBox 2">
            <a:extLst>
              <a:ext uri="{FF2B5EF4-FFF2-40B4-BE49-F238E27FC236}">
                <a16:creationId xmlns:a16="http://schemas.microsoft.com/office/drawing/2014/main" id="{E010E010-1723-4C65-92E3-BB8F9FAFE1C9}"/>
              </a:ext>
            </a:extLst>
          </p:cNvPr>
          <p:cNvSpPr txBox="1"/>
          <p:nvPr/>
        </p:nvSpPr>
        <p:spPr>
          <a:xfrm>
            <a:off x="2853636" y="2318873"/>
            <a:ext cx="18433596" cy="13849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4000" dirty="0"/>
              <a:t>Using </a:t>
            </a:r>
            <a:r>
              <a:rPr lang="en-GB" sz="4400" dirty="0"/>
              <a:t>information</a:t>
            </a:r>
            <a:r>
              <a:rPr lang="en-GB" sz="4000" dirty="0"/>
              <a:t> from previous slides how could you best support each of these students in the two scenarios below?</a:t>
            </a:r>
            <a:endParaRPr lang="en-GB" sz="4000" dirty="0">
              <a:cs typeface="Calibri"/>
            </a:endParaRPr>
          </a:p>
        </p:txBody>
      </p:sp>
      <p:sp>
        <p:nvSpPr>
          <p:cNvPr id="4" name="TextBox 3">
            <a:extLst>
              <a:ext uri="{FF2B5EF4-FFF2-40B4-BE49-F238E27FC236}">
                <a16:creationId xmlns:a16="http://schemas.microsoft.com/office/drawing/2014/main" id="{7CF43964-A854-45DF-9D86-39FBC02AAC19}"/>
              </a:ext>
            </a:extLst>
          </p:cNvPr>
          <p:cNvSpPr txBox="1"/>
          <p:nvPr/>
        </p:nvSpPr>
        <p:spPr>
          <a:xfrm>
            <a:off x="2974410" y="9016958"/>
            <a:ext cx="9753002" cy="31085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800" b="1" i="1" dirty="0"/>
              <a:t>You might want to consider the following:</a:t>
            </a:r>
            <a:endParaRPr lang="en-GB" sz="2800" b="1" i="1" dirty="0">
              <a:cs typeface="Calibri"/>
            </a:endParaRPr>
          </a:p>
          <a:p>
            <a:endParaRPr lang="en-GB" sz="2800" dirty="0">
              <a:cs typeface="Calibri"/>
            </a:endParaRPr>
          </a:p>
          <a:p>
            <a:r>
              <a:rPr lang="en-GB" sz="2800" dirty="0"/>
              <a:t>-what information do you need to know about this student?</a:t>
            </a:r>
            <a:endParaRPr lang="en-GB" sz="2800" dirty="0">
              <a:cs typeface="Calibri"/>
            </a:endParaRPr>
          </a:p>
          <a:p>
            <a:r>
              <a:rPr lang="en-GB" sz="2800" dirty="0"/>
              <a:t>-where and who might you refer this student to?</a:t>
            </a:r>
            <a:endParaRPr lang="en-GB" sz="2800" dirty="0">
              <a:cs typeface="Calibri"/>
            </a:endParaRPr>
          </a:p>
          <a:p>
            <a:r>
              <a:rPr lang="en-GB" sz="2800" dirty="0"/>
              <a:t>-what strategies can you put into place on the course ? as her PT? </a:t>
            </a:r>
            <a:endParaRPr lang="en-GB" sz="2800" dirty="0">
              <a:cs typeface="Calibri"/>
            </a:endParaRPr>
          </a:p>
          <a:p>
            <a:r>
              <a:rPr lang="en-GB" sz="2800" dirty="0">
                <a:ea typeface="+mn-lt"/>
                <a:cs typeface="+mn-lt"/>
              </a:rPr>
              <a:t>-what ongoing support is needed? </a:t>
            </a:r>
          </a:p>
          <a:p>
            <a:r>
              <a:rPr lang="en-GB" sz="2800" dirty="0">
                <a:cs typeface="Calibri"/>
              </a:rPr>
              <a:t>-what record would you keep of this meeting?</a:t>
            </a:r>
          </a:p>
        </p:txBody>
      </p:sp>
      <p:sp>
        <p:nvSpPr>
          <p:cNvPr id="5" name="TextBox 4">
            <a:extLst>
              <a:ext uri="{FF2B5EF4-FFF2-40B4-BE49-F238E27FC236}">
                <a16:creationId xmlns:a16="http://schemas.microsoft.com/office/drawing/2014/main" id="{985A3981-C1C6-49AA-A6B8-DFF3AA693D94}"/>
              </a:ext>
            </a:extLst>
          </p:cNvPr>
          <p:cNvSpPr txBox="1"/>
          <p:nvPr/>
        </p:nvSpPr>
        <p:spPr>
          <a:xfrm>
            <a:off x="2852529" y="4329314"/>
            <a:ext cx="16240143" cy="338554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GB" sz="2800" dirty="0"/>
          </a:p>
          <a:p>
            <a:pPr marL="742950" indent="-742950">
              <a:buAutoNum type="arabicPeriod"/>
            </a:pPr>
            <a:r>
              <a:rPr lang="en-GB" sz="2800" dirty="0"/>
              <a:t>Student expresses, via email, that she is feeling anxious and panicky about her academic ability as the first lot of assessment approaches in Year 1 (she doesn’t think she belongs at university). </a:t>
            </a:r>
          </a:p>
          <a:p>
            <a:pPr marL="742950" indent="-742950">
              <a:buAutoNum type="arabicPeriod"/>
            </a:pPr>
            <a:endParaRPr lang="en-GB" sz="2800" dirty="0"/>
          </a:p>
          <a:p>
            <a:pPr marL="742950" indent="-742950">
              <a:buAutoNum type="arabicPeriod"/>
            </a:pPr>
            <a:r>
              <a:rPr lang="en-GB" sz="2800" dirty="0"/>
              <a:t>A first-year student tell you, via a Teams/Zoom PT meeting, that she thinks she has made a mistake coming to university and is thinking of leaving. During the conversation she tells you her loan still hasn’t come through, her Mum is disabled, her boyfriend just left...and she thinks she might be pregnant.</a:t>
            </a:r>
            <a:endParaRPr lang="en-GB" sz="2800" dirty="0">
              <a:cs typeface="Calibri"/>
            </a:endParaRPr>
          </a:p>
          <a:p>
            <a:endParaRPr lang="en-GB" dirty="0"/>
          </a:p>
        </p:txBody>
      </p:sp>
      <p:pic>
        <p:nvPicPr>
          <p:cNvPr id="10" name="Picture 9" descr="Logo&#10;&#10;Description automatically generated">
            <a:extLst>
              <a:ext uri="{FF2B5EF4-FFF2-40B4-BE49-F238E27FC236}">
                <a16:creationId xmlns:a16="http://schemas.microsoft.com/office/drawing/2014/main" id="{2251DA9A-4FCE-4257-B9C3-D05F5F4FE22D}"/>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046757" y="885239"/>
            <a:ext cx="2224405" cy="2224405"/>
          </a:xfrm>
          <a:prstGeom prst="rect">
            <a:avLst/>
          </a:prstGeom>
          <a:noFill/>
          <a:ln>
            <a:noFill/>
          </a:ln>
        </p:spPr>
      </p:pic>
      <p:sp>
        <p:nvSpPr>
          <p:cNvPr id="12" name="Rectangle 11">
            <a:extLst>
              <a:ext uri="{FF2B5EF4-FFF2-40B4-BE49-F238E27FC236}">
                <a16:creationId xmlns:a16="http://schemas.microsoft.com/office/drawing/2014/main" id="{0300305B-632F-4780-AA74-6F820A507A48}"/>
              </a:ext>
            </a:extLst>
          </p:cNvPr>
          <p:cNvSpPr/>
          <p:nvPr/>
        </p:nvSpPr>
        <p:spPr>
          <a:xfrm rot="16200000" flipH="1">
            <a:off x="-5344240" y="6735467"/>
            <a:ext cx="13715999" cy="245074"/>
          </a:xfrm>
          <a:prstGeom prst="rect">
            <a:avLst/>
          </a:prstGeom>
          <a:solidFill>
            <a:srgbClr val="7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
        <p:nvSpPr>
          <p:cNvPr id="13" name="TextBox 12">
            <a:extLst>
              <a:ext uri="{FF2B5EF4-FFF2-40B4-BE49-F238E27FC236}">
                <a16:creationId xmlns:a16="http://schemas.microsoft.com/office/drawing/2014/main" id="{1774DAC9-B524-42EA-9377-2B33B94903AE}"/>
              </a:ext>
            </a:extLst>
          </p:cNvPr>
          <p:cNvSpPr txBox="1"/>
          <p:nvPr/>
        </p:nvSpPr>
        <p:spPr>
          <a:xfrm>
            <a:off x="2963526" y="832105"/>
            <a:ext cx="12192000" cy="369332"/>
          </a:xfrm>
          <a:prstGeom prst="rect">
            <a:avLst/>
          </a:prstGeom>
          <a:noFill/>
        </p:spPr>
        <p:txBody>
          <a:bodyPr wrap="square">
            <a:spAutoFit/>
          </a:bodyPr>
          <a:lstStyle/>
          <a:p>
            <a:r>
              <a:rPr lang="en-GB" sz="1800" b="1" dirty="0"/>
              <a:t>Guidance and Support </a:t>
            </a:r>
            <a:endParaRPr lang="en-GB" sz="1800" dirty="0">
              <a:effectLst/>
              <a:ea typeface="Calibri" panose="020F0502020204030204" pitchFamily="34" charset="0"/>
            </a:endParaRPr>
          </a:p>
        </p:txBody>
      </p:sp>
      <p:sp>
        <p:nvSpPr>
          <p:cNvPr id="6" name="Rectangle 5">
            <a:extLst>
              <a:ext uri="{FF2B5EF4-FFF2-40B4-BE49-F238E27FC236}">
                <a16:creationId xmlns:a16="http://schemas.microsoft.com/office/drawing/2014/main" id="{D1A9F07E-240D-19EC-566E-3CF1E29FB280}"/>
              </a:ext>
            </a:extLst>
          </p:cNvPr>
          <p:cNvSpPr/>
          <p:nvPr/>
        </p:nvSpPr>
        <p:spPr>
          <a:xfrm rot="16200000" flipH="1">
            <a:off x="-5710092" y="6510192"/>
            <a:ext cx="13715999" cy="69560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
        <p:nvSpPr>
          <p:cNvPr id="7" name="Rectangle 6">
            <a:extLst>
              <a:ext uri="{FF2B5EF4-FFF2-40B4-BE49-F238E27FC236}">
                <a16:creationId xmlns:a16="http://schemas.microsoft.com/office/drawing/2014/main" id="{5886D168-6476-9AAF-E970-A90A734339D8}"/>
              </a:ext>
            </a:extLst>
          </p:cNvPr>
          <p:cNvSpPr/>
          <p:nvPr/>
        </p:nvSpPr>
        <p:spPr>
          <a:xfrm rot="16200000" flipH="1">
            <a:off x="-5118972" y="6510198"/>
            <a:ext cx="13715999" cy="695610"/>
          </a:xfrm>
          <a:prstGeom prst="rect">
            <a:avLst/>
          </a:prstGeom>
          <a:solidFill>
            <a:srgbClr val="7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Tree>
    <p:extLst>
      <p:ext uri="{BB962C8B-B14F-4D97-AF65-F5344CB8AC3E}">
        <p14:creationId xmlns:p14="http://schemas.microsoft.com/office/powerpoint/2010/main" val="849100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Straight Connector 23"/>
          <p:cNvCxnSpPr/>
          <p:nvPr/>
        </p:nvCxnSpPr>
        <p:spPr>
          <a:xfrm>
            <a:off x="3666139" y="2222680"/>
            <a:ext cx="2110602" cy="0"/>
          </a:xfrm>
          <a:prstGeom prst="line">
            <a:avLst/>
          </a:prstGeom>
          <a:ln w="76200">
            <a:solidFill>
              <a:srgbClr val="464A4B"/>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E87CB637-22DB-4A45-9A95-18FA7FC35448}"/>
              </a:ext>
            </a:extLst>
          </p:cNvPr>
          <p:cNvSpPr txBox="1"/>
          <p:nvPr/>
        </p:nvSpPr>
        <p:spPr>
          <a:xfrm>
            <a:off x="3497146" y="1040731"/>
            <a:ext cx="9227127" cy="1200329"/>
          </a:xfrm>
          <a:prstGeom prst="rect">
            <a:avLst/>
          </a:prstGeom>
          <a:noFill/>
        </p:spPr>
        <p:txBody>
          <a:bodyPr wrap="square" rtlCol="0" anchor="t">
            <a:spAutoFit/>
          </a:bodyPr>
          <a:lstStyle/>
          <a:p>
            <a:r>
              <a:rPr lang="en-GB" sz="7200" b="1" dirty="0"/>
              <a:t>Recording meetings</a:t>
            </a:r>
            <a:endParaRPr lang="en-GB" sz="7200" b="1" dirty="0">
              <a:cs typeface="Calibri"/>
            </a:endParaRPr>
          </a:p>
        </p:txBody>
      </p:sp>
      <p:sp>
        <p:nvSpPr>
          <p:cNvPr id="3" name="TextBox 2">
            <a:extLst>
              <a:ext uri="{FF2B5EF4-FFF2-40B4-BE49-F238E27FC236}">
                <a16:creationId xmlns:a16="http://schemas.microsoft.com/office/drawing/2014/main" id="{E010E010-1723-4C65-92E3-BB8F9FAFE1C9}"/>
              </a:ext>
            </a:extLst>
          </p:cNvPr>
          <p:cNvSpPr txBox="1"/>
          <p:nvPr/>
        </p:nvSpPr>
        <p:spPr>
          <a:xfrm>
            <a:off x="3505838" y="2397928"/>
            <a:ext cx="18915250"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400" dirty="0"/>
              <a:t>There is a University requirement that tutors record meetings. </a:t>
            </a:r>
          </a:p>
          <a:p>
            <a:r>
              <a:rPr lang="en-GB" sz="2400" dirty="0"/>
              <a:t>Departments operate their own mechanisms for recording Personal Tutor meetings and offer support to access and use these. </a:t>
            </a:r>
          </a:p>
          <a:p>
            <a:r>
              <a:rPr lang="en-GB" sz="2400" b="1" i="1" u="sng" dirty="0"/>
              <a:t>Please check the agreed approach to recording meetings in your area/department </a:t>
            </a:r>
            <a:endParaRPr lang="en-GB" sz="2400" b="1" i="1" u="sng" dirty="0">
              <a:solidFill>
                <a:srgbClr val="FF0000"/>
              </a:solidFill>
            </a:endParaRPr>
          </a:p>
          <a:p>
            <a:endParaRPr lang="en-GB" sz="2400" dirty="0"/>
          </a:p>
          <a:p>
            <a:r>
              <a:rPr lang="en-GB" sz="2400" dirty="0"/>
              <a:t>Please ask your line manager or Head of Department if you are in any doubt about how to record and take notes.</a:t>
            </a:r>
            <a:endParaRPr lang="en-GB" sz="2400" dirty="0">
              <a:cs typeface="Calibri"/>
            </a:endParaRPr>
          </a:p>
        </p:txBody>
      </p:sp>
      <p:sp>
        <p:nvSpPr>
          <p:cNvPr id="4" name="TextBox 3">
            <a:extLst>
              <a:ext uri="{FF2B5EF4-FFF2-40B4-BE49-F238E27FC236}">
                <a16:creationId xmlns:a16="http://schemas.microsoft.com/office/drawing/2014/main" id="{7CF43964-A854-45DF-9D86-39FBC02AAC19}"/>
              </a:ext>
            </a:extLst>
          </p:cNvPr>
          <p:cNvSpPr txBox="1"/>
          <p:nvPr/>
        </p:nvSpPr>
        <p:spPr>
          <a:xfrm>
            <a:off x="3499685" y="6142401"/>
            <a:ext cx="17755775" cy="550920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b="1" i="1" dirty="0"/>
              <a:t>What to record:</a:t>
            </a:r>
            <a:endParaRPr lang="en-GB" sz="3200" b="1" i="1" dirty="0">
              <a:cs typeface="Calibri"/>
            </a:endParaRPr>
          </a:p>
          <a:p>
            <a:pPr marL="571500" indent="-571500">
              <a:buFont typeface="Arial"/>
              <a:buChar char="•"/>
            </a:pPr>
            <a:r>
              <a:rPr lang="en-GB" sz="3200" dirty="0"/>
              <a:t>Progress and achievements</a:t>
            </a:r>
            <a:endParaRPr lang="en-GB" sz="3200" dirty="0">
              <a:cs typeface="Calibri"/>
            </a:endParaRPr>
          </a:p>
          <a:p>
            <a:pPr marL="571500" indent="-571500">
              <a:buFont typeface="Arial"/>
              <a:buChar char="•"/>
            </a:pPr>
            <a:r>
              <a:rPr lang="en-GB" sz="3200" dirty="0"/>
              <a:t>Targets for future development </a:t>
            </a:r>
            <a:endParaRPr lang="en-GB" sz="3200" dirty="0">
              <a:cs typeface="Calibri"/>
            </a:endParaRPr>
          </a:p>
          <a:p>
            <a:pPr marL="571500" indent="-571500">
              <a:buFont typeface="Arial"/>
              <a:buChar char="•"/>
            </a:pPr>
            <a:r>
              <a:rPr lang="en-GB" sz="3200" dirty="0"/>
              <a:t>Information that could inform and support the creation of a reference </a:t>
            </a:r>
            <a:endParaRPr lang="en-GB" sz="3200" dirty="0">
              <a:cs typeface="Calibri"/>
            </a:endParaRPr>
          </a:p>
          <a:p>
            <a:pPr marL="571500" indent="-571500">
              <a:buFont typeface="Arial"/>
              <a:buChar char="•"/>
            </a:pPr>
            <a:r>
              <a:rPr lang="en-GB" sz="3200" dirty="0"/>
              <a:t>Notes relating to help, advice or guidance given, and the support that you have signposted, for example Student or Learning Services, Campus Life or Money Advice.</a:t>
            </a:r>
            <a:endParaRPr lang="en-GB" sz="3200" dirty="0">
              <a:cs typeface="Calibri"/>
            </a:endParaRPr>
          </a:p>
          <a:p>
            <a:pPr marL="571500" indent="-571500">
              <a:buFont typeface="Arial"/>
              <a:buChar char="•"/>
            </a:pPr>
            <a:endParaRPr lang="en-GB" sz="3200" b="1" i="1" dirty="0">
              <a:cs typeface="Calibri"/>
            </a:endParaRPr>
          </a:p>
          <a:p>
            <a:endParaRPr lang="en-GB" sz="3200" b="1" i="1" dirty="0">
              <a:cs typeface="Calibri"/>
            </a:endParaRPr>
          </a:p>
          <a:p>
            <a:pPr>
              <a:buFont typeface="Arial"/>
            </a:pPr>
            <a:r>
              <a:rPr lang="en-GB" sz="3200" b="1" i="1" dirty="0"/>
              <a:t>There may be some conversations where it is not appropriate to record detail. </a:t>
            </a:r>
          </a:p>
          <a:p>
            <a:pPr>
              <a:buFont typeface="Arial"/>
            </a:pPr>
            <a:r>
              <a:rPr lang="en-GB" sz="3200" b="1" i="1" dirty="0"/>
              <a:t>If you are in any doubt about how to move forward, to signpost a student or make a record that support has been provided please seek advice from your line manager / Head of Department. </a:t>
            </a:r>
            <a:endParaRPr lang="en-GB" sz="3200" dirty="0">
              <a:cs typeface="Calibri"/>
            </a:endParaRPr>
          </a:p>
        </p:txBody>
      </p:sp>
      <p:sp>
        <p:nvSpPr>
          <p:cNvPr id="10" name="Rectangle 9">
            <a:extLst>
              <a:ext uri="{FF2B5EF4-FFF2-40B4-BE49-F238E27FC236}">
                <a16:creationId xmlns:a16="http://schemas.microsoft.com/office/drawing/2014/main" id="{9404655E-9958-44A2-820A-1BF51702049E}"/>
              </a:ext>
            </a:extLst>
          </p:cNvPr>
          <p:cNvSpPr/>
          <p:nvPr/>
        </p:nvSpPr>
        <p:spPr>
          <a:xfrm rot="16200000" flipH="1">
            <a:off x="-5344240" y="6735467"/>
            <a:ext cx="13715999" cy="245074"/>
          </a:xfrm>
          <a:prstGeom prst="rect">
            <a:avLst/>
          </a:prstGeom>
          <a:solidFill>
            <a:srgbClr val="7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
        <p:nvSpPr>
          <p:cNvPr id="12" name="TextBox 11">
            <a:extLst>
              <a:ext uri="{FF2B5EF4-FFF2-40B4-BE49-F238E27FC236}">
                <a16:creationId xmlns:a16="http://schemas.microsoft.com/office/drawing/2014/main" id="{B626896B-7954-4387-ABEA-5727B45EFB24}"/>
              </a:ext>
            </a:extLst>
          </p:cNvPr>
          <p:cNvSpPr txBox="1"/>
          <p:nvPr/>
        </p:nvSpPr>
        <p:spPr>
          <a:xfrm>
            <a:off x="3497146" y="883863"/>
            <a:ext cx="12187988" cy="369332"/>
          </a:xfrm>
          <a:prstGeom prst="rect">
            <a:avLst/>
          </a:prstGeom>
          <a:noFill/>
        </p:spPr>
        <p:txBody>
          <a:bodyPr wrap="square">
            <a:spAutoFit/>
          </a:bodyPr>
          <a:lstStyle/>
          <a:p>
            <a:r>
              <a:rPr lang="en-GB" sz="1800" b="1" dirty="0"/>
              <a:t>Guidance and Support</a:t>
            </a:r>
            <a:endParaRPr lang="en-GB" sz="1800" dirty="0">
              <a:effectLst/>
              <a:ea typeface="Calibri" panose="020F0502020204030204" pitchFamily="34" charset="0"/>
            </a:endParaRPr>
          </a:p>
        </p:txBody>
      </p:sp>
      <p:sp>
        <p:nvSpPr>
          <p:cNvPr id="5" name="Rectangle 4">
            <a:extLst>
              <a:ext uri="{FF2B5EF4-FFF2-40B4-BE49-F238E27FC236}">
                <a16:creationId xmlns:a16="http://schemas.microsoft.com/office/drawing/2014/main" id="{11CDEF1D-F36C-461D-9CE9-415EAC6DCC4F}"/>
              </a:ext>
            </a:extLst>
          </p:cNvPr>
          <p:cNvSpPr/>
          <p:nvPr/>
        </p:nvSpPr>
        <p:spPr>
          <a:xfrm rot="16200000" flipH="1">
            <a:off x="-5710092" y="6510192"/>
            <a:ext cx="13715999" cy="69560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
        <p:nvSpPr>
          <p:cNvPr id="6" name="Rectangle 5">
            <a:extLst>
              <a:ext uri="{FF2B5EF4-FFF2-40B4-BE49-F238E27FC236}">
                <a16:creationId xmlns:a16="http://schemas.microsoft.com/office/drawing/2014/main" id="{50E490B5-DCBA-FD3A-72FF-CC9F59F59052}"/>
              </a:ext>
            </a:extLst>
          </p:cNvPr>
          <p:cNvSpPr/>
          <p:nvPr/>
        </p:nvSpPr>
        <p:spPr>
          <a:xfrm rot="16200000" flipH="1">
            <a:off x="-5118972" y="6510198"/>
            <a:ext cx="13715999" cy="695610"/>
          </a:xfrm>
          <a:prstGeom prst="rect">
            <a:avLst/>
          </a:prstGeom>
          <a:solidFill>
            <a:srgbClr val="7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pic>
        <p:nvPicPr>
          <p:cNvPr id="7" name="Picture 6" descr="Logo&#10;&#10;Description automatically generated">
            <a:extLst>
              <a:ext uri="{FF2B5EF4-FFF2-40B4-BE49-F238E27FC236}">
                <a16:creationId xmlns:a16="http://schemas.microsoft.com/office/drawing/2014/main" id="{4BFBBC3D-945E-4789-4AC9-6930BF244599}"/>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046757" y="885239"/>
            <a:ext cx="2224405" cy="2224405"/>
          </a:xfrm>
          <a:prstGeom prst="rect">
            <a:avLst/>
          </a:prstGeom>
          <a:noFill/>
          <a:ln>
            <a:noFill/>
          </a:ln>
        </p:spPr>
      </p:pic>
    </p:spTree>
    <p:extLst>
      <p:ext uri="{BB962C8B-B14F-4D97-AF65-F5344CB8AC3E}">
        <p14:creationId xmlns:p14="http://schemas.microsoft.com/office/powerpoint/2010/main" val="2024208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Straight Connector 23"/>
          <p:cNvCxnSpPr/>
          <p:nvPr/>
        </p:nvCxnSpPr>
        <p:spPr>
          <a:xfrm>
            <a:off x="3664190" y="2320282"/>
            <a:ext cx="2110602" cy="0"/>
          </a:xfrm>
          <a:prstGeom prst="line">
            <a:avLst/>
          </a:prstGeom>
          <a:ln w="76200">
            <a:solidFill>
              <a:srgbClr val="464A4B"/>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E87CB637-22DB-4A45-9A95-18FA7FC35448}"/>
              </a:ext>
            </a:extLst>
          </p:cNvPr>
          <p:cNvSpPr txBox="1"/>
          <p:nvPr/>
        </p:nvSpPr>
        <p:spPr>
          <a:xfrm>
            <a:off x="3497146" y="1253196"/>
            <a:ext cx="17202785" cy="1015663"/>
          </a:xfrm>
          <a:prstGeom prst="rect">
            <a:avLst/>
          </a:prstGeom>
          <a:noFill/>
        </p:spPr>
        <p:txBody>
          <a:bodyPr wrap="square" rtlCol="0" anchor="t">
            <a:spAutoFit/>
          </a:bodyPr>
          <a:lstStyle/>
          <a:p>
            <a:pPr lvl="0">
              <a:buSzPts val="1000"/>
              <a:tabLst>
                <a:tab pos="457200" algn="l"/>
              </a:tabLst>
            </a:pPr>
            <a:r>
              <a:rPr lang="en-GB" sz="6000" b="1" dirty="0">
                <a:effectLst/>
                <a:ea typeface="Times New Roman" panose="02020603050405020304" pitchFamily="18" charset="0"/>
              </a:rPr>
              <a:t>The role of the Personal Tutoring</a:t>
            </a:r>
            <a:endParaRPr lang="en-GB" sz="6000" b="1" dirty="0">
              <a:effectLst/>
              <a:ea typeface="Calibri" panose="020F0502020204030204" pitchFamily="34" charset="0"/>
            </a:endParaRPr>
          </a:p>
        </p:txBody>
      </p:sp>
      <p:sp>
        <p:nvSpPr>
          <p:cNvPr id="3" name="TextBox 2">
            <a:extLst>
              <a:ext uri="{FF2B5EF4-FFF2-40B4-BE49-F238E27FC236}">
                <a16:creationId xmlns:a16="http://schemas.microsoft.com/office/drawing/2014/main" id="{E010E010-1723-4C65-92E3-BB8F9FAFE1C9}"/>
              </a:ext>
            </a:extLst>
          </p:cNvPr>
          <p:cNvSpPr txBox="1"/>
          <p:nvPr/>
        </p:nvSpPr>
        <p:spPr>
          <a:xfrm>
            <a:off x="2840266" y="3647052"/>
            <a:ext cx="13871987" cy="981807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lvl="0">
              <a:buSzPts val="1000"/>
              <a:tabLst>
                <a:tab pos="457200" algn="l"/>
              </a:tabLst>
            </a:pPr>
            <a:endParaRPr lang="en-GB" sz="1000" b="1" dirty="0">
              <a:effectLst/>
              <a:ea typeface="Calibri" panose="020F0502020204030204" pitchFamily="34" charset="0"/>
            </a:endParaRPr>
          </a:p>
          <a:p>
            <a:pPr marL="742950" lvl="1" indent="-285750">
              <a:buSzPts val="1000"/>
              <a:buFont typeface="Courier New" panose="02070309020205020404" pitchFamily="49" charset="0"/>
              <a:buChar char="o"/>
              <a:tabLst>
                <a:tab pos="914400" algn="l"/>
              </a:tabLst>
            </a:pPr>
            <a:r>
              <a:rPr lang="en-GB" sz="3600" dirty="0">
                <a:effectLst/>
                <a:ea typeface="Times New Roman" panose="02020603050405020304" pitchFamily="18" charset="0"/>
                <a:cs typeface="Times New Roman" panose="02020603050405020304" pitchFamily="18" charset="0"/>
              </a:rPr>
              <a:t>The importance of consistency e.g., all programmes do the same thing, at similar times and the importance of sharing those expectations with students</a:t>
            </a:r>
            <a:endParaRPr lang="en-GB" sz="3600" dirty="0">
              <a:ea typeface="Times New Roman" panose="02020603050405020304" pitchFamily="18"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endParaRPr lang="en-GB" sz="3600" dirty="0">
              <a:effectLst/>
              <a:ea typeface="Times New Roman" panose="02020603050405020304" pitchFamily="18"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en-GB" sz="3600" dirty="0">
                <a:effectLst/>
                <a:ea typeface="Times New Roman" panose="02020603050405020304" pitchFamily="18" charset="0"/>
                <a:cs typeface="Times New Roman" panose="02020603050405020304" pitchFamily="18" charset="0"/>
              </a:rPr>
              <a:t>Making PT meetings valuable. Encouraging high levels of engagement, including pre-meeting ideas and topics to cover </a:t>
            </a:r>
          </a:p>
          <a:p>
            <a:pPr marL="742950" lvl="1" indent="-285750">
              <a:buSzPts val="1000"/>
              <a:buFont typeface="Courier New" panose="02070309020205020404" pitchFamily="49" charset="0"/>
              <a:buChar char="o"/>
              <a:tabLst>
                <a:tab pos="914400" algn="l"/>
              </a:tabLst>
            </a:pPr>
            <a:endParaRPr lang="en-GB" sz="3600" dirty="0">
              <a:effectLst/>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en-GB" sz="3600" dirty="0">
                <a:effectLst/>
                <a:ea typeface="Times New Roman" panose="02020603050405020304" pitchFamily="18" charset="0"/>
                <a:cs typeface="Times New Roman" panose="02020603050405020304" pitchFamily="18" charset="0"/>
              </a:rPr>
              <a:t>Types of meeting, working within the spirit of the policy: group, individual, in person and online. Be mindful of safeguarding of both staff and student   </a:t>
            </a:r>
          </a:p>
          <a:p>
            <a:pPr lvl="0">
              <a:buSzPts val="1000"/>
              <a:tabLst>
                <a:tab pos="457200" algn="l"/>
              </a:tabLst>
            </a:pPr>
            <a:endParaRPr lang="en-GB" sz="1000" b="1" dirty="0">
              <a:effectLst/>
              <a:ea typeface="Calibri" panose="020F0502020204030204" pitchFamily="34" charset="0"/>
            </a:endParaRPr>
          </a:p>
          <a:p>
            <a:pPr marL="742950" lvl="1" indent="-285750">
              <a:buSzPts val="1000"/>
              <a:buFont typeface="Courier New" panose="02070309020205020404" pitchFamily="49" charset="0"/>
              <a:buChar char="o"/>
              <a:tabLst>
                <a:tab pos="914400" algn="l"/>
              </a:tabLst>
            </a:pPr>
            <a:r>
              <a:rPr lang="en-GB" sz="3600" dirty="0">
                <a:effectLst/>
                <a:ea typeface="Times New Roman" panose="02020603050405020304" pitchFamily="18" charset="0"/>
                <a:cs typeface="Times New Roman" panose="02020603050405020304" pitchFamily="18" charset="0"/>
              </a:rPr>
              <a:t>Boundaries e.g., agreement between colleagues on the time taken to respond to emails. Process to support staff and students where excessive amounts of support are sought (e.g., ‘fitness to study’)</a:t>
            </a:r>
          </a:p>
          <a:p>
            <a:pPr marL="742950" lvl="1" indent="-285750">
              <a:buSzPts val="1000"/>
              <a:buFont typeface="Courier New" panose="02070309020205020404" pitchFamily="49" charset="0"/>
              <a:buChar char="o"/>
              <a:tabLst>
                <a:tab pos="914400" algn="l"/>
              </a:tabLst>
            </a:pPr>
            <a:endParaRPr lang="en-GB" sz="3600" dirty="0">
              <a:effectLst/>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en-GB" sz="3600" dirty="0">
                <a:effectLst/>
                <a:ea typeface="Times New Roman" panose="02020603050405020304" pitchFamily="18" charset="0"/>
                <a:cs typeface="Times New Roman" panose="02020603050405020304" pitchFamily="18" charset="0"/>
              </a:rPr>
              <a:t>Avoiding student ‘bounce’. Ensure you follow up afterwards with a student when you have sent them elsewhere for support</a:t>
            </a:r>
            <a:endParaRPr lang="en-GB" sz="3600" dirty="0">
              <a:effectLst/>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endParaRPr lang="en-GB" sz="3600" dirty="0">
              <a:effectLst/>
              <a:ea typeface="Times New Roman" panose="02020603050405020304" pitchFamily="18" charset="0"/>
              <a:cs typeface="Times New Roman" panose="02020603050405020304" pitchFamily="18" charset="0"/>
            </a:endParaRPr>
          </a:p>
        </p:txBody>
      </p:sp>
      <p:sp>
        <p:nvSpPr>
          <p:cNvPr id="10" name="Rectangle 9">
            <a:extLst>
              <a:ext uri="{FF2B5EF4-FFF2-40B4-BE49-F238E27FC236}">
                <a16:creationId xmlns:a16="http://schemas.microsoft.com/office/drawing/2014/main" id="{9404655E-9958-44A2-820A-1BF51702049E}"/>
              </a:ext>
            </a:extLst>
          </p:cNvPr>
          <p:cNvSpPr/>
          <p:nvPr/>
        </p:nvSpPr>
        <p:spPr>
          <a:xfrm rot="16200000" flipH="1">
            <a:off x="-5344240" y="6735467"/>
            <a:ext cx="13715999" cy="245074"/>
          </a:xfrm>
          <a:prstGeom prst="rect">
            <a:avLst/>
          </a:prstGeom>
          <a:solidFill>
            <a:srgbClr val="7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
        <p:nvSpPr>
          <p:cNvPr id="12" name="TextBox 11">
            <a:extLst>
              <a:ext uri="{FF2B5EF4-FFF2-40B4-BE49-F238E27FC236}">
                <a16:creationId xmlns:a16="http://schemas.microsoft.com/office/drawing/2014/main" id="{B626896B-7954-4387-ABEA-5727B45EFB24}"/>
              </a:ext>
            </a:extLst>
          </p:cNvPr>
          <p:cNvSpPr txBox="1"/>
          <p:nvPr/>
        </p:nvSpPr>
        <p:spPr>
          <a:xfrm>
            <a:off x="3497146" y="883863"/>
            <a:ext cx="12187988" cy="369332"/>
          </a:xfrm>
          <a:prstGeom prst="rect">
            <a:avLst/>
          </a:prstGeom>
          <a:noFill/>
        </p:spPr>
        <p:txBody>
          <a:bodyPr wrap="square">
            <a:spAutoFit/>
          </a:bodyPr>
          <a:lstStyle/>
          <a:p>
            <a:r>
              <a:rPr lang="en-GB" sz="1800" b="1" dirty="0"/>
              <a:t>Guidance and Support </a:t>
            </a:r>
            <a:endParaRPr lang="en-GB" sz="1800" dirty="0">
              <a:effectLst/>
              <a:ea typeface="Calibri" panose="020F0502020204030204" pitchFamily="34" charset="0"/>
            </a:endParaRPr>
          </a:p>
        </p:txBody>
      </p:sp>
      <p:pic>
        <p:nvPicPr>
          <p:cNvPr id="6" name="Picture 5">
            <a:extLst>
              <a:ext uri="{FF2B5EF4-FFF2-40B4-BE49-F238E27FC236}">
                <a16:creationId xmlns:a16="http://schemas.microsoft.com/office/drawing/2014/main" id="{30BFFB2B-7CFC-4FAD-B4C7-F3A70B777204}"/>
              </a:ext>
            </a:extLst>
          </p:cNvPr>
          <p:cNvPicPr>
            <a:picLocks noChangeAspect="1"/>
          </p:cNvPicPr>
          <p:nvPr/>
        </p:nvPicPr>
        <p:blipFill>
          <a:blip r:embed="rId3"/>
          <a:stretch>
            <a:fillRect/>
          </a:stretch>
        </p:blipFill>
        <p:spPr>
          <a:xfrm>
            <a:off x="17916239" y="132156"/>
            <a:ext cx="5772150" cy="6858000"/>
          </a:xfrm>
          <a:prstGeom prst="rect">
            <a:avLst/>
          </a:prstGeom>
        </p:spPr>
      </p:pic>
      <p:pic>
        <p:nvPicPr>
          <p:cNvPr id="5" name="Picture 4">
            <a:extLst>
              <a:ext uri="{FF2B5EF4-FFF2-40B4-BE49-F238E27FC236}">
                <a16:creationId xmlns:a16="http://schemas.microsoft.com/office/drawing/2014/main" id="{9EDCEE68-2576-4DB2-981B-57BBA4A9841A}"/>
              </a:ext>
            </a:extLst>
          </p:cNvPr>
          <p:cNvPicPr>
            <a:picLocks noChangeAspect="1"/>
          </p:cNvPicPr>
          <p:nvPr/>
        </p:nvPicPr>
        <p:blipFill>
          <a:blip r:embed="rId4"/>
          <a:stretch>
            <a:fillRect/>
          </a:stretch>
        </p:blipFill>
        <p:spPr>
          <a:xfrm>
            <a:off x="17986266" y="10254176"/>
            <a:ext cx="5621838" cy="3160553"/>
          </a:xfrm>
          <a:prstGeom prst="rect">
            <a:avLst/>
          </a:prstGeom>
        </p:spPr>
      </p:pic>
      <p:pic>
        <p:nvPicPr>
          <p:cNvPr id="11" name="Picture 10">
            <a:extLst>
              <a:ext uri="{FF2B5EF4-FFF2-40B4-BE49-F238E27FC236}">
                <a16:creationId xmlns:a16="http://schemas.microsoft.com/office/drawing/2014/main" id="{EE5382C2-22E2-4CC4-BB2B-2727A8BCC952}"/>
              </a:ext>
            </a:extLst>
          </p:cNvPr>
          <p:cNvPicPr>
            <a:picLocks noChangeAspect="1"/>
          </p:cNvPicPr>
          <p:nvPr/>
        </p:nvPicPr>
        <p:blipFill>
          <a:blip r:embed="rId5"/>
          <a:stretch>
            <a:fillRect/>
          </a:stretch>
        </p:blipFill>
        <p:spPr>
          <a:xfrm>
            <a:off x="17986266" y="6990156"/>
            <a:ext cx="5621837" cy="3131864"/>
          </a:xfrm>
          <a:prstGeom prst="rect">
            <a:avLst/>
          </a:prstGeom>
        </p:spPr>
      </p:pic>
      <p:sp>
        <p:nvSpPr>
          <p:cNvPr id="4" name="Rectangle 3">
            <a:extLst>
              <a:ext uri="{FF2B5EF4-FFF2-40B4-BE49-F238E27FC236}">
                <a16:creationId xmlns:a16="http://schemas.microsoft.com/office/drawing/2014/main" id="{175F3F37-BC97-0C83-2E0B-40E8C99CA460}"/>
              </a:ext>
            </a:extLst>
          </p:cNvPr>
          <p:cNvSpPr/>
          <p:nvPr/>
        </p:nvSpPr>
        <p:spPr>
          <a:xfrm rot="16200000" flipH="1">
            <a:off x="-5710092" y="6510192"/>
            <a:ext cx="13715999" cy="69560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
        <p:nvSpPr>
          <p:cNvPr id="7" name="Rectangle 6">
            <a:extLst>
              <a:ext uri="{FF2B5EF4-FFF2-40B4-BE49-F238E27FC236}">
                <a16:creationId xmlns:a16="http://schemas.microsoft.com/office/drawing/2014/main" id="{69699A4A-E14E-F5C6-FFAA-4FCAEA7DE968}"/>
              </a:ext>
            </a:extLst>
          </p:cNvPr>
          <p:cNvSpPr/>
          <p:nvPr/>
        </p:nvSpPr>
        <p:spPr>
          <a:xfrm rot="16200000" flipH="1">
            <a:off x="-5118972" y="6510198"/>
            <a:ext cx="13715999" cy="695610"/>
          </a:xfrm>
          <a:prstGeom prst="rect">
            <a:avLst/>
          </a:prstGeom>
          <a:solidFill>
            <a:srgbClr val="7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Tree>
    <p:extLst>
      <p:ext uri="{BB962C8B-B14F-4D97-AF65-F5344CB8AC3E}">
        <p14:creationId xmlns:p14="http://schemas.microsoft.com/office/powerpoint/2010/main" val="250458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Straight Connector 23"/>
          <p:cNvCxnSpPr/>
          <p:nvPr/>
        </p:nvCxnSpPr>
        <p:spPr>
          <a:xfrm>
            <a:off x="3351433" y="1976437"/>
            <a:ext cx="2110602" cy="0"/>
          </a:xfrm>
          <a:prstGeom prst="line">
            <a:avLst/>
          </a:prstGeom>
          <a:ln w="76200">
            <a:solidFill>
              <a:srgbClr val="464A4B"/>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E87CB637-22DB-4A45-9A95-18FA7FC35448}"/>
              </a:ext>
            </a:extLst>
          </p:cNvPr>
          <p:cNvSpPr txBox="1"/>
          <p:nvPr/>
        </p:nvSpPr>
        <p:spPr>
          <a:xfrm>
            <a:off x="3679796" y="1623196"/>
            <a:ext cx="9227127" cy="769441"/>
          </a:xfrm>
          <a:prstGeom prst="rect">
            <a:avLst/>
          </a:prstGeom>
          <a:noFill/>
        </p:spPr>
        <p:txBody>
          <a:bodyPr wrap="square" rtlCol="0" anchor="t">
            <a:spAutoFit/>
          </a:bodyPr>
          <a:lstStyle/>
          <a:p>
            <a:endParaRPr lang="en-GB" sz="4400" dirty="0">
              <a:cs typeface="Calibri"/>
            </a:endParaRPr>
          </a:p>
        </p:txBody>
      </p:sp>
      <p:sp>
        <p:nvSpPr>
          <p:cNvPr id="5" name="Rectangle 4">
            <a:extLst>
              <a:ext uri="{FF2B5EF4-FFF2-40B4-BE49-F238E27FC236}">
                <a16:creationId xmlns:a16="http://schemas.microsoft.com/office/drawing/2014/main" id="{2F42094C-6C91-4B7C-BB0C-F7C57F373725}"/>
              </a:ext>
            </a:extLst>
          </p:cNvPr>
          <p:cNvSpPr/>
          <p:nvPr/>
        </p:nvSpPr>
        <p:spPr>
          <a:xfrm>
            <a:off x="3216008" y="1083885"/>
            <a:ext cx="17560084" cy="1015663"/>
          </a:xfrm>
          <a:prstGeom prst="rect">
            <a:avLst/>
          </a:prstGeom>
        </p:spPr>
        <p:txBody>
          <a:bodyPr wrap="square" anchor="t">
            <a:spAutoFit/>
          </a:bodyPr>
          <a:lstStyle/>
          <a:p>
            <a:r>
              <a:rPr lang="en-US" sz="6000" b="1" i="1" dirty="0"/>
              <a:t>Ideas to enhance support</a:t>
            </a:r>
            <a:endParaRPr lang="en-US" sz="6000" b="1" spc="-5" dirty="0">
              <a:solidFill>
                <a:srgbClr val="000000"/>
              </a:solidFill>
              <a:latin typeface="Calibri"/>
              <a:cs typeface="Calibri"/>
            </a:endParaRPr>
          </a:p>
        </p:txBody>
      </p:sp>
      <p:sp>
        <p:nvSpPr>
          <p:cNvPr id="3" name="TextBox 2">
            <a:extLst>
              <a:ext uri="{FF2B5EF4-FFF2-40B4-BE49-F238E27FC236}">
                <a16:creationId xmlns:a16="http://schemas.microsoft.com/office/drawing/2014/main" id="{7CA43C90-351C-41C9-A3CD-1FFABB22319A}"/>
              </a:ext>
            </a:extLst>
          </p:cNvPr>
          <p:cNvSpPr txBox="1"/>
          <p:nvPr/>
        </p:nvSpPr>
        <p:spPr>
          <a:xfrm>
            <a:off x="3203761" y="2392637"/>
            <a:ext cx="13619964" cy="1086451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dirty="0"/>
              <a:t>Listed below are a selection of proven in practice strategies designed to help support you to create a stronger sense of community and belonging among your tutees:</a:t>
            </a:r>
            <a:endParaRPr lang="en-US" sz="2800" b="1" i="1" u="sng" dirty="0"/>
          </a:p>
          <a:p>
            <a:endParaRPr lang="en-US" sz="2800" dirty="0">
              <a:cs typeface="Calibri"/>
            </a:endParaRPr>
          </a:p>
          <a:p>
            <a:pPr marL="457200" indent="-457200">
              <a:buFont typeface="Arial" panose="020B0604020202020204" pitchFamily="34" charset="0"/>
              <a:buChar char="•"/>
            </a:pPr>
            <a:r>
              <a:rPr lang="en-US" sz="2800" dirty="0"/>
              <a:t>Use peer mentors and the peer mentoring system as a mechanism to support you to support your students.  </a:t>
            </a:r>
            <a:endParaRPr lang="en-US" sz="2800" dirty="0">
              <a:cs typeface="Calibri"/>
            </a:endParaRPr>
          </a:p>
          <a:p>
            <a:pPr marL="457200" indent="-457200">
              <a:buFont typeface="Arial" panose="020B0604020202020204" pitchFamily="34" charset="0"/>
              <a:buChar char="•"/>
            </a:pPr>
            <a:r>
              <a:rPr lang="en-US" sz="2800" dirty="0"/>
              <a:t>Send weekly ‘temperature checking’ emails to individual tutees and respond with focused support accordingly should any students require additional support. </a:t>
            </a:r>
            <a:endParaRPr lang="en-US" sz="2800" dirty="0">
              <a:cs typeface="Calibri"/>
            </a:endParaRPr>
          </a:p>
          <a:p>
            <a:pPr marL="457200" indent="-457200">
              <a:buFont typeface="Arial" panose="020B0604020202020204" pitchFamily="34" charset="0"/>
              <a:buChar char="•"/>
            </a:pPr>
            <a:r>
              <a:rPr lang="en-US" sz="2800" dirty="0"/>
              <a:t>Send weekly group communications, similar to a newsletter, to highlight key dates and deadlines, to signpost learning and support services, and opportunities for cohort and institutional social activity.  </a:t>
            </a:r>
            <a:endParaRPr lang="en-US" sz="2800" dirty="0">
              <a:cs typeface="Calibri"/>
            </a:endParaRPr>
          </a:p>
          <a:p>
            <a:pPr marL="457200" indent="-457200">
              <a:buFont typeface="Arial" panose="020B0604020202020204" pitchFamily="34" charset="0"/>
              <a:buChar char="•"/>
            </a:pPr>
            <a:endParaRPr lang="en-US" sz="2800" dirty="0">
              <a:cs typeface="Calibri"/>
            </a:endParaRPr>
          </a:p>
          <a:p>
            <a:endParaRPr lang="en-US" sz="2800" i="1" dirty="0"/>
          </a:p>
          <a:p>
            <a:endParaRPr lang="en-US" sz="2800" i="1" dirty="0"/>
          </a:p>
          <a:p>
            <a:endParaRPr lang="en-US" sz="2800" i="1" dirty="0"/>
          </a:p>
          <a:p>
            <a:endParaRPr lang="en-US" sz="2800" i="1" dirty="0"/>
          </a:p>
          <a:p>
            <a:endParaRPr lang="en-US" sz="2800" i="1" dirty="0"/>
          </a:p>
          <a:p>
            <a:endParaRPr lang="en-US" sz="2800" i="1" dirty="0"/>
          </a:p>
          <a:p>
            <a:endParaRPr lang="en-US" sz="2800" i="1" dirty="0"/>
          </a:p>
          <a:p>
            <a:r>
              <a:rPr lang="en-US" sz="2800" b="1" i="1" u="sng" dirty="0"/>
              <a:t>Please Note:</a:t>
            </a:r>
          </a:p>
          <a:p>
            <a:r>
              <a:rPr lang="en-US" sz="2800" i="1" dirty="0"/>
              <a:t>While group tutorials are advocated to support engagement and offer guidance relating to communal challenges or shared issues, these must not be offered in lieu of individual synchronous present in person/online face-to-face meetings. The minimum requirements of which are stated within this presentation, the University Guidance and both the Staff and Student Personal Tutor Handbooks. </a:t>
            </a:r>
          </a:p>
          <a:p>
            <a:endParaRPr lang="en-US" sz="2800" i="1" dirty="0">
              <a:cs typeface="Calibri"/>
            </a:endParaRPr>
          </a:p>
        </p:txBody>
      </p:sp>
      <p:sp>
        <p:nvSpPr>
          <p:cNvPr id="13" name="Rectangle 12">
            <a:extLst>
              <a:ext uri="{FF2B5EF4-FFF2-40B4-BE49-F238E27FC236}">
                <a16:creationId xmlns:a16="http://schemas.microsoft.com/office/drawing/2014/main" id="{064D7A4D-E0EE-4E86-A2F1-0773B33F304A}"/>
              </a:ext>
            </a:extLst>
          </p:cNvPr>
          <p:cNvSpPr/>
          <p:nvPr/>
        </p:nvSpPr>
        <p:spPr>
          <a:xfrm rot="16200000" flipH="1">
            <a:off x="-5344240" y="6735467"/>
            <a:ext cx="13715999" cy="245074"/>
          </a:xfrm>
          <a:prstGeom prst="rect">
            <a:avLst/>
          </a:prstGeom>
          <a:solidFill>
            <a:srgbClr val="7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
        <p:nvSpPr>
          <p:cNvPr id="17" name="TextBox 16">
            <a:extLst>
              <a:ext uri="{FF2B5EF4-FFF2-40B4-BE49-F238E27FC236}">
                <a16:creationId xmlns:a16="http://schemas.microsoft.com/office/drawing/2014/main" id="{DDF5F925-86E2-4B69-8A3E-F191C2EA8955}"/>
              </a:ext>
            </a:extLst>
          </p:cNvPr>
          <p:cNvSpPr txBox="1"/>
          <p:nvPr/>
        </p:nvSpPr>
        <p:spPr>
          <a:xfrm>
            <a:off x="3216008" y="899878"/>
            <a:ext cx="12187988" cy="369332"/>
          </a:xfrm>
          <a:prstGeom prst="rect">
            <a:avLst/>
          </a:prstGeom>
          <a:noFill/>
        </p:spPr>
        <p:txBody>
          <a:bodyPr wrap="square">
            <a:spAutoFit/>
          </a:bodyPr>
          <a:lstStyle/>
          <a:p>
            <a:r>
              <a:rPr lang="en-GB" sz="1800" b="1" dirty="0"/>
              <a:t>Guidance and Support</a:t>
            </a:r>
            <a:endParaRPr lang="en-GB" sz="1800" dirty="0">
              <a:effectLst/>
              <a:ea typeface="Calibri" panose="020F0502020204030204" pitchFamily="34" charset="0"/>
            </a:endParaRPr>
          </a:p>
        </p:txBody>
      </p:sp>
      <p:pic>
        <p:nvPicPr>
          <p:cNvPr id="4" name="Picture 3" descr="Logo&#10;&#10;Description automatically generated">
            <a:extLst>
              <a:ext uri="{FF2B5EF4-FFF2-40B4-BE49-F238E27FC236}">
                <a16:creationId xmlns:a16="http://schemas.microsoft.com/office/drawing/2014/main" id="{B249039F-3926-B0BB-8920-6A652FAAC4E4}"/>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046757" y="885239"/>
            <a:ext cx="2224405" cy="2224405"/>
          </a:xfrm>
          <a:prstGeom prst="rect">
            <a:avLst/>
          </a:prstGeom>
          <a:noFill/>
          <a:ln>
            <a:noFill/>
          </a:ln>
        </p:spPr>
      </p:pic>
      <p:sp>
        <p:nvSpPr>
          <p:cNvPr id="6" name="Rectangle 5">
            <a:extLst>
              <a:ext uri="{FF2B5EF4-FFF2-40B4-BE49-F238E27FC236}">
                <a16:creationId xmlns:a16="http://schemas.microsoft.com/office/drawing/2014/main" id="{816E10E5-495B-9460-9888-288033F1364A}"/>
              </a:ext>
            </a:extLst>
          </p:cNvPr>
          <p:cNvSpPr/>
          <p:nvPr/>
        </p:nvSpPr>
        <p:spPr>
          <a:xfrm rot="16200000" flipH="1">
            <a:off x="-5710092" y="6510192"/>
            <a:ext cx="13715999" cy="69560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
        <p:nvSpPr>
          <p:cNvPr id="7" name="Rectangle 6">
            <a:extLst>
              <a:ext uri="{FF2B5EF4-FFF2-40B4-BE49-F238E27FC236}">
                <a16:creationId xmlns:a16="http://schemas.microsoft.com/office/drawing/2014/main" id="{C1C7C5A7-F55A-C9DB-D1DC-29DE3912E8BF}"/>
              </a:ext>
            </a:extLst>
          </p:cNvPr>
          <p:cNvSpPr/>
          <p:nvPr/>
        </p:nvSpPr>
        <p:spPr>
          <a:xfrm rot="16200000" flipH="1">
            <a:off x="-5118972" y="6510198"/>
            <a:ext cx="13715999" cy="695610"/>
          </a:xfrm>
          <a:prstGeom prst="rect">
            <a:avLst/>
          </a:prstGeom>
          <a:solidFill>
            <a:srgbClr val="7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Tree>
    <p:extLst>
      <p:ext uri="{BB962C8B-B14F-4D97-AF65-F5344CB8AC3E}">
        <p14:creationId xmlns:p14="http://schemas.microsoft.com/office/powerpoint/2010/main" val="3152962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p:cNvSpPr/>
          <p:nvPr/>
        </p:nvSpPr>
        <p:spPr>
          <a:xfrm rot="16200000" flipH="1">
            <a:off x="-5118972" y="6510198"/>
            <a:ext cx="13715999" cy="695610"/>
          </a:xfrm>
          <a:prstGeom prst="rect">
            <a:avLst/>
          </a:prstGeom>
          <a:solidFill>
            <a:srgbClr val="7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cxnSp>
        <p:nvCxnSpPr>
          <p:cNvPr id="24" name="Straight Connector 23"/>
          <p:cNvCxnSpPr/>
          <p:nvPr/>
        </p:nvCxnSpPr>
        <p:spPr>
          <a:xfrm>
            <a:off x="2999768" y="1834028"/>
            <a:ext cx="2110602" cy="0"/>
          </a:xfrm>
          <a:prstGeom prst="line">
            <a:avLst/>
          </a:prstGeom>
          <a:ln w="76200">
            <a:solidFill>
              <a:srgbClr val="464A4B"/>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E87CB637-22DB-4A45-9A95-18FA7FC35448}"/>
              </a:ext>
            </a:extLst>
          </p:cNvPr>
          <p:cNvSpPr txBox="1"/>
          <p:nvPr/>
        </p:nvSpPr>
        <p:spPr>
          <a:xfrm>
            <a:off x="2863226" y="583923"/>
            <a:ext cx="13330833" cy="1569660"/>
          </a:xfrm>
          <a:prstGeom prst="rect">
            <a:avLst/>
          </a:prstGeom>
          <a:noFill/>
        </p:spPr>
        <p:txBody>
          <a:bodyPr wrap="square" rtlCol="0" anchor="t">
            <a:spAutoFit/>
          </a:bodyPr>
          <a:lstStyle/>
          <a:p>
            <a:r>
              <a:rPr lang="en-GB" sz="4800" b="1" dirty="0"/>
              <a:t>Top 10 Tips for Personal Tutoring</a:t>
            </a:r>
            <a:endParaRPr lang="it-IT" sz="4800" dirty="0">
              <a:ea typeface="+mn-lt"/>
              <a:cs typeface="+mn-lt"/>
            </a:endParaRPr>
          </a:p>
          <a:p>
            <a:endParaRPr lang="en-GB" sz="4800" dirty="0">
              <a:ea typeface="+mn-lt"/>
              <a:cs typeface="+mn-lt"/>
            </a:endParaRPr>
          </a:p>
        </p:txBody>
      </p:sp>
      <p:sp>
        <p:nvSpPr>
          <p:cNvPr id="7" name="TextBox 6">
            <a:extLst>
              <a:ext uri="{FF2B5EF4-FFF2-40B4-BE49-F238E27FC236}">
                <a16:creationId xmlns:a16="http://schemas.microsoft.com/office/drawing/2014/main" id="{06C92B13-1EB0-4089-BEB5-134B7FCC1489}"/>
              </a:ext>
            </a:extLst>
          </p:cNvPr>
          <p:cNvSpPr txBox="1"/>
          <p:nvPr/>
        </p:nvSpPr>
        <p:spPr>
          <a:xfrm>
            <a:off x="3980441" y="12583819"/>
            <a:ext cx="19695205" cy="523220"/>
          </a:xfrm>
          <a:prstGeom prst="rect">
            <a:avLst/>
          </a:prstGeom>
          <a:noFill/>
          <a:ln w="57150">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it-IT" sz="2800" b="1"/>
              <a:t>UKAT (UK </a:t>
            </a:r>
            <a:r>
              <a:rPr lang="it-IT" sz="2800" b="1" err="1"/>
              <a:t>Advising</a:t>
            </a:r>
            <a:r>
              <a:rPr lang="it-IT" sz="2800" b="1"/>
              <a:t> and Tutoring Association): </a:t>
            </a:r>
            <a:r>
              <a:rPr lang="en-GB" sz="2800" b="1" dirty="0">
                <a:hlinkClick r:id="rId3"/>
              </a:rPr>
              <a:t>https://www.ukat.uk/media/1465/top-10-tips-for-personal-tutoring-at-a-distance.pdf</a:t>
            </a:r>
            <a:endParaRPr lang="en-GB" sz="2800" b="1" dirty="0">
              <a:cs typeface="Calibri"/>
            </a:endParaRPr>
          </a:p>
        </p:txBody>
      </p:sp>
      <p:pic>
        <p:nvPicPr>
          <p:cNvPr id="3" name="Picture 3" descr="A screenshot of a social media post&#10;&#10;Description automatically generated">
            <a:extLst>
              <a:ext uri="{FF2B5EF4-FFF2-40B4-BE49-F238E27FC236}">
                <a16:creationId xmlns:a16="http://schemas.microsoft.com/office/drawing/2014/main" id="{2B9FC48B-7FD1-4B77-801E-04BA4B954E64}"/>
              </a:ext>
            </a:extLst>
          </p:cNvPr>
          <p:cNvPicPr>
            <a:picLocks noChangeAspect="1"/>
          </p:cNvPicPr>
          <p:nvPr/>
        </p:nvPicPr>
        <p:blipFill>
          <a:blip r:embed="rId4"/>
          <a:stretch>
            <a:fillRect/>
          </a:stretch>
        </p:blipFill>
        <p:spPr>
          <a:xfrm>
            <a:off x="12580022" y="3702047"/>
            <a:ext cx="5429497" cy="8591622"/>
          </a:xfrm>
          <a:prstGeom prst="rect">
            <a:avLst/>
          </a:prstGeom>
        </p:spPr>
      </p:pic>
      <p:pic>
        <p:nvPicPr>
          <p:cNvPr id="4" name="Picture 4" descr="A screenshot of a social media post&#10;&#10;Description automatically generated">
            <a:extLst>
              <a:ext uri="{FF2B5EF4-FFF2-40B4-BE49-F238E27FC236}">
                <a16:creationId xmlns:a16="http://schemas.microsoft.com/office/drawing/2014/main" id="{29B6D6F7-EF08-4BFB-8EC4-9A99B5CD8B6F}"/>
              </a:ext>
            </a:extLst>
          </p:cNvPr>
          <p:cNvPicPr>
            <a:picLocks noChangeAspect="1"/>
          </p:cNvPicPr>
          <p:nvPr/>
        </p:nvPicPr>
        <p:blipFill>
          <a:blip r:embed="rId5"/>
          <a:stretch>
            <a:fillRect/>
          </a:stretch>
        </p:blipFill>
        <p:spPr>
          <a:xfrm>
            <a:off x="18154401" y="3666982"/>
            <a:ext cx="5429497" cy="8661753"/>
          </a:xfrm>
          <a:prstGeom prst="rect">
            <a:avLst/>
          </a:prstGeom>
        </p:spPr>
      </p:pic>
      <p:sp>
        <p:nvSpPr>
          <p:cNvPr id="5" name="Rectangle 4">
            <a:extLst>
              <a:ext uri="{FF2B5EF4-FFF2-40B4-BE49-F238E27FC236}">
                <a16:creationId xmlns:a16="http://schemas.microsoft.com/office/drawing/2014/main" id="{08FE8760-84A0-4C83-C543-56DBB8F027C4}"/>
              </a:ext>
            </a:extLst>
          </p:cNvPr>
          <p:cNvSpPr/>
          <p:nvPr/>
        </p:nvSpPr>
        <p:spPr>
          <a:xfrm rot="16200000" flipH="1">
            <a:off x="-5710092" y="6510192"/>
            <a:ext cx="13715999" cy="69560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
        <p:nvSpPr>
          <p:cNvPr id="6" name="Rectangle 5">
            <a:extLst>
              <a:ext uri="{FF2B5EF4-FFF2-40B4-BE49-F238E27FC236}">
                <a16:creationId xmlns:a16="http://schemas.microsoft.com/office/drawing/2014/main" id="{B6E4CAAB-7751-8F5A-0FB9-9FDCD8409152}"/>
              </a:ext>
            </a:extLst>
          </p:cNvPr>
          <p:cNvSpPr/>
          <p:nvPr/>
        </p:nvSpPr>
        <p:spPr>
          <a:xfrm rot="16200000" flipH="1">
            <a:off x="-4974090" y="6510195"/>
            <a:ext cx="13715999" cy="695610"/>
          </a:xfrm>
          <a:prstGeom prst="rect">
            <a:avLst/>
          </a:prstGeom>
          <a:solidFill>
            <a:srgbClr val="7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pic>
        <p:nvPicPr>
          <p:cNvPr id="8" name="Picture 7" descr="Logo&#10;&#10;Description automatically generated">
            <a:extLst>
              <a:ext uri="{FF2B5EF4-FFF2-40B4-BE49-F238E27FC236}">
                <a16:creationId xmlns:a16="http://schemas.microsoft.com/office/drawing/2014/main" id="{0E2C0BBC-62E5-6403-BEC6-1211827BB44B}"/>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1046757" y="885239"/>
            <a:ext cx="2224405" cy="2224405"/>
          </a:xfrm>
          <a:prstGeom prst="rect">
            <a:avLst/>
          </a:prstGeom>
          <a:noFill/>
          <a:ln>
            <a:noFill/>
          </a:ln>
        </p:spPr>
      </p:pic>
    </p:spTree>
    <p:extLst>
      <p:ext uri="{BB962C8B-B14F-4D97-AF65-F5344CB8AC3E}">
        <p14:creationId xmlns:p14="http://schemas.microsoft.com/office/powerpoint/2010/main" val="565127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Straight Connector 23"/>
          <p:cNvCxnSpPr/>
          <p:nvPr/>
        </p:nvCxnSpPr>
        <p:spPr>
          <a:xfrm>
            <a:off x="3368837" y="2345447"/>
            <a:ext cx="2110602" cy="0"/>
          </a:xfrm>
          <a:prstGeom prst="line">
            <a:avLst/>
          </a:prstGeom>
          <a:ln w="76200">
            <a:solidFill>
              <a:srgbClr val="464A4B"/>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E87CB637-22DB-4A45-9A95-18FA7FC35448}"/>
              </a:ext>
            </a:extLst>
          </p:cNvPr>
          <p:cNvSpPr txBox="1"/>
          <p:nvPr/>
        </p:nvSpPr>
        <p:spPr>
          <a:xfrm>
            <a:off x="2896436" y="1366650"/>
            <a:ext cx="9227127" cy="769441"/>
          </a:xfrm>
          <a:prstGeom prst="rect">
            <a:avLst/>
          </a:prstGeom>
          <a:noFill/>
        </p:spPr>
        <p:txBody>
          <a:bodyPr wrap="square" rtlCol="0" anchor="t">
            <a:spAutoFit/>
          </a:bodyPr>
          <a:lstStyle/>
          <a:p>
            <a:endParaRPr lang="en-GB" sz="4400" dirty="0">
              <a:cs typeface="Calibri"/>
            </a:endParaRPr>
          </a:p>
        </p:txBody>
      </p:sp>
      <p:sp>
        <p:nvSpPr>
          <p:cNvPr id="5" name="Rectangle 4">
            <a:extLst>
              <a:ext uri="{FF2B5EF4-FFF2-40B4-BE49-F238E27FC236}">
                <a16:creationId xmlns:a16="http://schemas.microsoft.com/office/drawing/2014/main" id="{2F42094C-6C91-4B7C-BB0C-F7C57F373725}"/>
              </a:ext>
            </a:extLst>
          </p:cNvPr>
          <p:cNvSpPr/>
          <p:nvPr/>
        </p:nvSpPr>
        <p:spPr>
          <a:xfrm>
            <a:off x="3319636" y="1026490"/>
            <a:ext cx="18056490" cy="1504059"/>
          </a:xfrm>
          <a:prstGeom prst="rect">
            <a:avLst/>
          </a:prstGeom>
        </p:spPr>
        <p:txBody>
          <a:bodyPr wrap="square" anchor="t">
            <a:spAutoFit/>
          </a:bodyPr>
          <a:lstStyle/>
          <a:p>
            <a:r>
              <a:rPr lang="en-US" sz="8800" b="1" spc="-5" dirty="0">
                <a:solidFill>
                  <a:srgbClr val="000000"/>
                </a:solidFill>
                <a:latin typeface="Calibri"/>
                <a:cs typeface="Calibri"/>
              </a:rPr>
              <a:t>Locating the Guidance </a:t>
            </a:r>
          </a:p>
        </p:txBody>
      </p:sp>
      <p:sp>
        <p:nvSpPr>
          <p:cNvPr id="7" name="TextBox 6">
            <a:extLst>
              <a:ext uri="{FF2B5EF4-FFF2-40B4-BE49-F238E27FC236}">
                <a16:creationId xmlns:a16="http://schemas.microsoft.com/office/drawing/2014/main" id="{DC8D9EE9-1A93-4D6E-AE9B-1BFC9DFD7C03}"/>
              </a:ext>
            </a:extLst>
          </p:cNvPr>
          <p:cNvSpPr txBox="1"/>
          <p:nvPr/>
        </p:nvSpPr>
        <p:spPr>
          <a:xfrm>
            <a:off x="3318201" y="791663"/>
            <a:ext cx="8367485"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400" b="1" dirty="0"/>
              <a:t>Guidance and Support </a:t>
            </a:r>
            <a:endParaRPr lang="en-US" dirty="0"/>
          </a:p>
        </p:txBody>
      </p:sp>
      <p:pic>
        <p:nvPicPr>
          <p:cNvPr id="9" name="Picture 8">
            <a:extLst>
              <a:ext uri="{FF2B5EF4-FFF2-40B4-BE49-F238E27FC236}">
                <a16:creationId xmlns:a16="http://schemas.microsoft.com/office/drawing/2014/main" id="{2B9B20A4-27EB-4620-A2C4-7A85F0C1EADF}"/>
              </a:ext>
            </a:extLst>
          </p:cNvPr>
          <p:cNvPicPr>
            <a:picLocks noChangeAspect="1"/>
          </p:cNvPicPr>
          <p:nvPr/>
        </p:nvPicPr>
        <p:blipFill>
          <a:blip r:embed="rId3"/>
          <a:stretch>
            <a:fillRect/>
          </a:stretch>
        </p:blipFill>
        <p:spPr>
          <a:xfrm>
            <a:off x="16751684" y="3528708"/>
            <a:ext cx="3809973" cy="5404364"/>
          </a:xfrm>
          <a:prstGeom prst="rect">
            <a:avLst/>
          </a:prstGeom>
          <a:ln w="12700">
            <a:solidFill>
              <a:schemeClr val="tx1"/>
            </a:solidFill>
          </a:ln>
        </p:spPr>
      </p:pic>
      <p:pic>
        <p:nvPicPr>
          <p:cNvPr id="11" name="Picture 10">
            <a:extLst>
              <a:ext uri="{FF2B5EF4-FFF2-40B4-BE49-F238E27FC236}">
                <a16:creationId xmlns:a16="http://schemas.microsoft.com/office/drawing/2014/main" id="{3E7B1A1D-1096-4FB7-9106-FB80E821944C}"/>
              </a:ext>
            </a:extLst>
          </p:cNvPr>
          <p:cNvPicPr>
            <a:picLocks noChangeAspect="1"/>
          </p:cNvPicPr>
          <p:nvPr/>
        </p:nvPicPr>
        <p:blipFill>
          <a:blip r:embed="rId4"/>
          <a:stretch>
            <a:fillRect/>
          </a:stretch>
        </p:blipFill>
        <p:spPr>
          <a:xfrm>
            <a:off x="18656671" y="507833"/>
            <a:ext cx="5031718" cy="7145040"/>
          </a:xfrm>
          <a:prstGeom prst="rect">
            <a:avLst/>
          </a:prstGeom>
          <a:ln w="12700">
            <a:solidFill>
              <a:schemeClr val="tx1"/>
            </a:solidFill>
          </a:ln>
        </p:spPr>
      </p:pic>
      <p:pic>
        <p:nvPicPr>
          <p:cNvPr id="19" name="Picture 18">
            <a:extLst>
              <a:ext uri="{FF2B5EF4-FFF2-40B4-BE49-F238E27FC236}">
                <a16:creationId xmlns:a16="http://schemas.microsoft.com/office/drawing/2014/main" id="{05854C2B-78B0-4839-911E-F02E436B486D}"/>
              </a:ext>
            </a:extLst>
          </p:cNvPr>
          <p:cNvPicPr>
            <a:picLocks noChangeAspect="1"/>
          </p:cNvPicPr>
          <p:nvPr/>
        </p:nvPicPr>
        <p:blipFill>
          <a:blip r:embed="rId5"/>
          <a:stretch>
            <a:fillRect/>
          </a:stretch>
        </p:blipFill>
        <p:spPr>
          <a:xfrm>
            <a:off x="18189078" y="1123808"/>
            <a:ext cx="3294799" cy="4809800"/>
          </a:xfrm>
          <a:prstGeom prst="rect">
            <a:avLst/>
          </a:prstGeom>
        </p:spPr>
      </p:pic>
      <p:sp>
        <p:nvSpPr>
          <p:cNvPr id="13" name="Rectangle 2">
            <a:extLst>
              <a:ext uri="{FF2B5EF4-FFF2-40B4-BE49-F238E27FC236}">
                <a16:creationId xmlns:a16="http://schemas.microsoft.com/office/drawing/2014/main" id="{58D5FEEB-B639-4604-8ECC-AE4DEC73B412}"/>
              </a:ext>
            </a:extLst>
          </p:cNvPr>
          <p:cNvSpPr>
            <a:spLocks noChangeArrowheads="1"/>
          </p:cNvSpPr>
          <p:nvPr/>
        </p:nvSpPr>
        <p:spPr bwMode="auto">
          <a:xfrm>
            <a:off x="3232674" y="6823468"/>
            <a:ext cx="12927890" cy="5349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GB" altLang="en-US" sz="2800" dirty="0">
                <a:ea typeface="Calibri" panose="020F0502020204030204" pitchFamily="34" charset="0"/>
                <a:cs typeface="Times New Roman" panose="02020603050405020304" pitchFamily="18" charset="0"/>
              </a:rPr>
              <a:t>G</a:t>
            </a:r>
            <a:r>
              <a:rPr kumimoji="0" lang="en-GB" altLang="en-US" sz="2800" b="0" i="0" u="none" strike="noStrike" cap="none" normalizeH="0" baseline="0" dirty="0">
                <a:ln>
                  <a:noFill/>
                </a:ln>
                <a:solidFill>
                  <a:schemeClr val="tx1"/>
                </a:solidFill>
                <a:effectLst/>
                <a:ea typeface="Calibri" panose="020F0502020204030204" pitchFamily="34" charset="0"/>
                <a:cs typeface="Times New Roman" panose="02020603050405020304" pitchFamily="18" charset="0"/>
              </a:rPr>
              <a:t>uidance can always be accessed here via these links: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2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2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2800" b="0" i="0" u="none" strike="noStrike" cap="none" normalizeH="0" baseline="0" dirty="0">
                <a:ln>
                  <a:noFill/>
                </a:ln>
                <a:solidFill>
                  <a:schemeClr val="tx1"/>
                </a:solidFill>
                <a:effectLst/>
                <a:ea typeface="Calibri" panose="020F0502020204030204" pitchFamily="34" charset="0"/>
                <a:cs typeface="Times New Roman" panose="02020603050405020304" pitchFamily="18" charset="0"/>
              </a:rPr>
              <a:t>Policy:				</a:t>
            </a:r>
            <a:r>
              <a:rPr kumimoji="0" lang="en-GB" altLang="en-US" sz="2800" b="0" i="0" u="none" strike="noStrike" cap="none" normalizeH="0" baseline="0" dirty="0">
                <a:ln>
                  <a:noFill/>
                </a:ln>
                <a:solidFill>
                  <a:schemeClr val="tx1"/>
                </a:solidFill>
                <a:effectLst/>
                <a:ea typeface="Calibri" panose="020F0502020204030204" pitchFamily="34" charset="0"/>
                <a:cs typeface="Times New Roman" panose="02020603050405020304" pitchFamily="18" charset="0"/>
                <a:hlinkClick r:id="rId6"/>
              </a:rPr>
              <a:t>https://doi.org/10.25416/edgehill.12619148 </a:t>
            </a:r>
            <a:endParaRPr kumimoji="0" lang="en-GB" altLang="en-US" sz="2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2800" b="0" i="0" u="none" strike="noStrike" cap="none" normalizeH="0" baseline="0" dirty="0">
                <a:ln>
                  <a:noFill/>
                </a:ln>
                <a:solidFill>
                  <a:schemeClr val="tx1"/>
                </a:solidFill>
                <a:effectLst/>
                <a:ea typeface="Calibri" panose="020F0502020204030204" pitchFamily="34" charset="0"/>
                <a:cs typeface="Times New Roman" panose="02020603050405020304" pitchFamily="18" charset="0"/>
              </a:rPr>
              <a:t>Staff Guide: 				</a:t>
            </a:r>
            <a:r>
              <a:rPr kumimoji="0" lang="en-GB" altLang="en-US" sz="2800" b="0" i="0" u="none" strike="noStrike" cap="none" normalizeH="0" baseline="0" dirty="0">
                <a:ln>
                  <a:noFill/>
                </a:ln>
                <a:solidFill>
                  <a:schemeClr val="tx1"/>
                </a:solidFill>
                <a:effectLst/>
                <a:ea typeface="Calibri" panose="020F0502020204030204" pitchFamily="34" charset="0"/>
                <a:cs typeface="Times New Roman" panose="02020603050405020304" pitchFamily="18" charset="0"/>
                <a:hlinkClick r:id="rId7"/>
              </a:rPr>
              <a:t>https://doi.org/10.25416/edgehill.12592178</a:t>
            </a:r>
            <a:r>
              <a:rPr kumimoji="0" lang="en-GB" altLang="en-US" sz="2800" b="0" i="0" u="none" strike="noStrike" cap="none" normalizeH="0" baseline="0" dirty="0">
                <a:ln>
                  <a:noFill/>
                </a:ln>
                <a:solidFill>
                  <a:schemeClr val="tx1"/>
                </a:solidFill>
                <a:effectLst/>
                <a:ea typeface="Calibri" panose="020F0502020204030204" pitchFamily="34" charset="0"/>
                <a:cs typeface="Times New Roman" panose="02020603050405020304" pitchFamily="18" charset="0"/>
              </a:rPr>
              <a:t> </a:t>
            </a:r>
            <a:endParaRPr kumimoji="0" lang="en-GB" altLang="en-US" sz="2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2800" b="0" i="0" u="none" strike="noStrike" cap="none" normalizeH="0" baseline="0" dirty="0">
                <a:ln>
                  <a:noFill/>
                </a:ln>
                <a:solidFill>
                  <a:schemeClr val="tx1"/>
                </a:solidFill>
                <a:effectLst/>
                <a:ea typeface="Calibri" panose="020F0502020204030204" pitchFamily="34" charset="0"/>
                <a:cs typeface="Times New Roman" panose="02020603050405020304" pitchFamily="18" charset="0"/>
              </a:rPr>
              <a:t>Student Guide:			</a:t>
            </a:r>
            <a:r>
              <a:rPr kumimoji="0" lang="en-GB" altLang="en-US" sz="2800" b="0" i="0" u="none" strike="noStrike" cap="none" normalizeH="0" baseline="0" dirty="0">
                <a:ln>
                  <a:noFill/>
                </a:ln>
                <a:solidFill>
                  <a:schemeClr val="tx1"/>
                </a:solidFill>
                <a:effectLst/>
                <a:ea typeface="Calibri" panose="020F0502020204030204" pitchFamily="34" charset="0"/>
                <a:cs typeface="Times New Roman" panose="02020603050405020304" pitchFamily="18" charset="0"/>
                <a:hlinkClick r:id="rId8"/>
              </a:rPr>
              <a:t>https://doi.org/10.25416/edgehill.12594185</a:t>
            </a:r>
            <a:endParaRPr kumimoji="0" lang="en-GB" altLang="en-US" sz="2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2800" b="0" i="0" u="none" strike="noStrike" cap="none" normalizeH="0" baseline="0" dirty="0">
                <a:ln>
                  <a:noFill/>
                </a:ln>
                <a:solidFill>
                  <a:schemeClr val="tx1"/>
                </a:solidFill>
                <a:effectLst/>
                <a:ea typeface="Calibri" panose="020F0502020204030204" pitchFamily="34" charset="0"/>
                <a:cs typeface="Times New Roman" panose="02020603050405020304" pitchFamily="18" charset="0"/>
              </a:rPr>
              <a:t>Training materials: 		 	</a:t>
            </a:r>
            <a:r>
              <a:rPr kumimoji="0" lang="en-GB" altLang="en-US" sz="2800" b="0" i="0" u="none" strike="noStrike" cap="none" normalizeH="0" baseline="0" dirty="0">
                <a:ln>
                  <a:noFill/>
                </a:ln>
                <a:solidFill>
                  <a:schemeClr val="tx1"/>
                </a:solidFill>
                <a:effectLst/>
                <a:ea typeface="Calibri" panose="020F0502020204030204" pitchFamily="34" charset="0"/>
                <a:cs typeface="Times New Roman" panose="02020603050405020304" pitchFamily="18" charset="0"/>
                <a:hlinkClick r:id="rId9"/>
              </a:rPr>
              <a:t>https://doi.org/10.25416/edgehill.12594152</a:t>
            </a:r>
            <a:endParaRPr kumimoji="0" lang="en-GB" altLang="en-US" sz="2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2800" b="0" i="0" u="none" strike="noStrike" cap="none" normalizeH="0" baseline="0" dirty="0">
              <a:ln>
                <a:noFill/>
              </a:ln>
              <a:solidFill>
                <a:schemeClr val="tx1"/>
              </a:solidFill>
              <a:effectLst/>
              <a:ea typeface="Calibri" panose="020F0502020204030204" pitchFamily="34" charset="0"/>
              <a:cs typeface="Times New Roman" panose="02020603050405020304" pitchFamily="18" charset="0"/>
            </a:endParaRPr>
          </a:p>
          <a:p>
            <a:pPr>
              <a:lnSpc>
                <a:spcPct val="110000"/>
              </a:lnSpc>
              <a:spcAft>
                <a:spcPts val="600"/>
              </a:spcAft>
            </a:pPr>
            <a:r>
              <a:rPr lang="en-GB" sz="2800" dirty="0">
                <a:effectLst/>
                <a:latin typeface="Calibri" panose="020F0502020204030204" pitchFamily="34" charset="0"/>
                <a:ea typeface="Calibri" panose="020F0502020204030204" pitchFamily="34" charset="0"/>
                <a:cs typeface="Times New Roman" panose="02020603050405020304" pitchFamily="18" charset="0"/>
              </a:rPr>
              <a:t>Overview of support: 	            </a:t>
            </a:r>
            <a:r>
              <a:rPr lang="en-GB" sz="2800" u="sng" dirty="0">
                <a:solidFill>
                  <a:srgbClr val="0000FF"/>
                </a:solidFill>
                <a:effectLst/>
                <a:latin typeface="Calibri" panose="020F0502020204030204" pitchFamily="34" charset="0"/>
                <a:ea typeface="Calibri" panose="020F0502020204030204" pitchFamily="34" charset="0"/>
                <a:cs typeface="Times New Roman" panose="02020603050405020304" pitchFamily="18" charset="0"/>
                <a:hlinkClick r:id="rId10"/>
              </a:rPr>
              <a:t>doi.org/10.25416/NTR.16652050  </a:t>
            </a:r>
            <a:endParaRPr lang="en-GB" sz="2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0000"/>
              </a:lnSpc>
              <a:spcAft>
                <a:spcPts val="600"/>
              </a:spcAft>
            </a:pPr>
            <a:r>
              <a:rPr lang="en-GB" sz="2800" dirty="0">
                <a:effectLst/>
                <a:latin typeface="Calibri" panose="020F0502020204030204" pitchFamily="34" charset="0"/>
                <a:ea typeface="Calibri" panose="020F0502020204030204" pitchFamily="34" charset="0"/>
                <a:cs typeface="Times New Roman" panose="02020603050405020304" pitchFamily="18" charset="0"/>
              </a:rPr>
              <a:t>Student Union:  	</a:t>
            </a:r>
            <a:r>
              <a:rPr lang="en-GB" sz="2800" dirty="0">
                <a:latin typeface="Calibri" panose="020F0502020204030204" pitchFamily="34" charset="0"/>
                <a:ea typeface="Calibri" panose="020F0502020204030204" pitchFamily="34" charset="0"/>
                <a:cs typeface="Times New Roman" panose="02020603050405020304" pitchFamily="18" charset="0"/>
              </a:rPr>
              <a:t>            </a:t>
            </a:r>
            <a:r>
              <a:rPr lang="en-GB" sz="2800" u="sng" dirty="0">
                <a:solidFill>
                  <a:srgbClr val="0000FF"/>
                </a:solidFill>
                <a:effectLst/>
                <a:latin typeface="Calibri" panose="020F0502020204030204" pitchFamily="34" charset="0"/>
                <a:ea typeface="Calibri" panose="020F0502020204030204" pitchFamily="34" charset="0"/>
                <a:cs typeface="Times New Roman" panose="02020603050405020304" pitchFamily="18" charset="0"/>
                <a:hlinkClick r:id="rId11"/>
              </a:rPr>
              <a:t>doi.org/10.25416/NTR.19947800</a:t>
            </a:r>
            <a:endParaRPr lang="en-GB" sz="2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2800" b="1" i="0" u="none" strike="noStrike" cap="none" normalizeH="0" baseline="0" dirty="0">
              <a:ln>
                <a:noFill/>
              </a:ln>
              <a:solidFill>
                <a:srgbClr val="5F497A"/>
              </a:solidFill>
              <a:effectLst/>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pic>
        <p:nvPicPr>
          <p:cNvPr id="22" name="Picture 21" descr="Logo&#10;&#10;Description automatically generated">
            <a:extLst>
              <a:ext uri="{FF2B5EF4-FFF2-40B4-BE49-F238E27FC236}">
                <a16:creationId xmlns:a16="http://schemas.microsoft.com/office/drawing/2014/main" id="{F801C374-146E-444C-86EC-CA5DEB93FA32}"/>
              </a:ext>
            </a:extLst>
          </p:cNvPr>
          <p:cNvPicPr>
            <a:picLocks noChangeAspect="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1483877" y="10379108"/>
            <a:ext cx="2224405" cy="2224405"/>
          </a:xfrm>
          <a:prstGeom prst="rect">
            <a:avLst/>
          </a:prstGeom>
          <a:noFill/>
          <a:ln>
            <a:noFill/>
          </a:ln>
        </p:spPr>
      </p:pic>
      <p:sp>
        <p:nvSpPr>
          <p:cNvPr id="3" name="Rectangle 2">
            <a:extLst>
              <a:ext uri="{FF2B5EF4-FFF2-40B4-BE49-F238E27FC236}">
                <a16:creationId xmlns:a16="http://schemas.microsoft.com/office/drawing/2014/main" id="{05CC7792-E46B-3B0E-FB92-6AAC2C3FE682}"/>
              </a:ext>
            </a:extLst>
          </p:cNvPr>
          <p:cNvSpPr/>
          <p:nvPr/>
        </p:nvSpPr>
        <p:spPr>
          <a:xfrm rot="16200000" flipH="1">
            <a:off x="-5710092" y="6510192"/>
            <a:ext cx="13715999" cy="69560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
        <p:nvSpPr>
          <p:cNvPr id="4" name="Rectangle 3">
            <a:extLst>
              <a:ext uri="{FF2B5EF4-FFF2-40B4-BE49-F238E27FC236}">
                <a16:creationId xmlns:a16="http://schemas.microsoft.com/office/drawing/2014/main" id="{458A9121-6E69-176F-485F-5D4A7C70D328}"/>
              </a:ext>
            </a:extLst>
          </p:cNvPr>
          <p:cNvSpPr/>
          <p:nvPr/>
        </p:nvSpPr>
        <p:spPr>
          <a:xfrm rot="16200000" flipH="1">
            <a:off x="-5118972" y="6510198"/>
            <a:ext cx="13715999" cy="695610"/>
          </a:xfrm>
          <a:prstGeom prst="rect">
            <a:avLst/>
          </a:prstGeom>
          <a:solidFill>
            <a:srgbClr val="7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Tree>
    <p:extLst>
      <p:ext uri="{BB962C8B-B14F-4D97-AF65-F5344CB8AC3E}">
        <p14:creationId xmlns:p14="http://schemas.microsoft.com/office/powerpoint/2010/main" val="3004090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rot="16200000" flipH="1">
            <a:off x="-5362287" y="6753514"/>
            <a:ext cx="13715999" cy="208980"/>
          </a:xfrm>
          <a:prstGeom prst="rect">
            <a:avLst/>
          </a:prstGeom>
          <a:solidFill>
            <a:srgbClr val="7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cxnSp>
        <p:nvCxnSpPr>
          <p:cNvPr id="24" name="Straight Connector 23"/>
          <p:cNvCxnSpPr/>
          <p:nvPr/>
        </p:nvCxnSpPr>
        <p:spPr>
          <a:xfrm>
            <a:off x="3675290" y="2567282"/>
            <a:ext cx="2110602" cy="0"/>
          </a:xfrm>
          <a:prstGeom prst="line">
            <a:avLst/>
          </a:prstGeom>
          <a:ln w="76200">
            <a:solidFill>
              <a:srgbClr val="464A4B"/>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E87CB637-22DB-4A45-9A95-18FA7FC35448}"/>
              </a:ext>
            </a:extLst>
          </p:cNvPr>
          <p:cNvSpPr txBox="1"/>
          <p:nvPr/>
        </p:nvSpPr>
        <p:spPr>
          <a:xfrm>
            <a:off x="3572482" y="1567952"/>
            <a:ext cx="13551911" cy="830997"/>
          </a:xfrm>
          <a:prstGeom prst="rect">
            <a:avLst/>
          </a:prstGeom>
          <a:noFill/>
        </p:spPr>
        <p:txBody>
          <a:bodyPr wrap="square" rtlCol="0" anchor="t">
            <a:spAutoFit/>
          </a:bodyPr>
          <a:lstStyle/>
          <a:p>
            <a:r>
              <a:rPr lang="en-GB" sz="4800" b="1" dirty="0"/>
              <a:t>Further information and sources of help</a:t>
            </a:r>
            <a:endParaRPr lang="en-US" sz="4800" b="1" dirty="0">
              <a:cs typeface="Calibri"/>
            </a:endParaRPr>
          </a:p>
        </p:txBody>
      </p:sp>
      <p:sp>
        <p:nvSpPr>
          <p:cNvPr id="3" name="TextBox 2">
            <a:extLst>
              <a:ext uri="{FF2B5EF4-FFF2-40B4-BE49-F238E27FC236}">
                <a16:creationId xmlns:a16="http://schemas.microsoft.com/office/drawing/2014/main" id="{2CF261F9-2F6B-4A7E-941C-5C297377CDD1}"/>
              </a:ext>
            </a:extLst>
          </p:cNvPr>
          <p:cNvSpPr txBox="1"/>
          <p:nvPr/>
        </p:nvSpPr>
        <p:spPr>
          <a:xfrm>
            <a:off x="3675290" y="10787692"/>
            <a:ext cx="17431807"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dirty="0">
              <a:cs typeface="Calibri"/>
            </a:endParaRPr>
          </a:p>
          <a:p>
            <a:r>
              <a:rPr lang="en-US" sz="2400" dirty="0">
                <a:cs typeface="Calibri"/>
              </a:rPr>
              <a:t>To access additional support, to book onto a scheduled workshop or request bespoke delivery of training for your department please email:</a:t>
            </a:r>
            <a:endParaRPr lang="en-US" sz="2400" dirty="0"/>
          </a:p>
          <a:p>
            <a:endParaRPr lang="en-US" sz="2400" dirty="0">
              <a:cs typeface="Calibri"/>
            </a:endParaRPr>
          </a:p>
          <a:p>
            <a:r>
              <a:rPr lang="en-US" sz="2400" dirty="0">
                <a:cs typeface="Calibri"/>
                <a:hlinkClick r:id="rId3"/>
              </a:rPr>
              <a:t>CLT@edgehill.ac.uk</a:t>
            </a:r>
            <a:r>
              <a:rPr lang="en-US" sz="2400" dirty="0">
                <a:cs typeface="Calibri"/>
              </a:rPr>
              <a:t> </a:t>
            </a:r>
          </a:p>
          <a:p>
            <a:endParaRPr lang="en-US" dirty="0">
              <a:cs typeface="Calibri"/>
            </a:endParaRPr>
          </a:p>
        </p:txBody>
      </p:sp>
      <p:pic>
        <p:nvPicPr>
          <p:cNvPr id="8" name="Picture 7" descr="Logo&#10;&#10;Description automatically generated">
            <a:extLst>
              <a:ext uri="{FF2B5EF4-FFF2-40B4-BE49-F238E27FC236}">
                <a16:creationId xmlns:a16="http://schemas.microsoft.com/office/drawing/2014/main" id="{DEEFC74E-0148-46D1-A78C-45B433D9453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046757" y="885239"/>
            <a:ext cx="2224405" cy="2224405"/>
          </a:xfrm>
          <a:prstGeom prst="rect">
            <a:avLst/>
          </a:prstGeom>
          <a:noFill/>
          <a:ln>
            <a:noFill/>
          </a:ln>
        </p:spPr>
      </p:pic>
      <p:sp>
        <p:nvSpPr>
          <p:cNvPr id="4" name="Rectangle 3">
            <a:extLst>
              <a:ext uri="{FF2B5EF4-FFF2-40B4-BE49-F238E27FC236}">
                <a16:creationId xmlns:a16="http://schemas.microsoft.com/office/drawing/2014/main" id="{E3A19CB8-9D0A-9525-C7AD-A8D35457B73B}"/>
              </a:ext>
            </a:extLst>
          </p:cNvPr>
          <p:cNvSpPr/>
          <p:nvPr/>
        </p:nvSpPr>
        <p:spPr>
          <a:xfrm rot="16200000" flipH="1">
            <a:off x="-5710092" y="6510192"/>
            <a:ext cx="13715999" cy="69560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
        <p:nvSpPr>
          <p:cNvPr id="5" name="Rectangle 4">
            <a:extLst>
              <a:ext uri="{FF2B5EF4-FFF2-40B4-BE49-F238E27FC236}">
                <a16:creationId xmlns:a16="http://schemas.microsoft.com/office/drawing/2014/main" id="{531641B1-FD03-A181-63E6-438AF1FEF212}"/>
              </a:ext>
            </a:extLst>
          </p:cNvPr>
          <p:cNvSpPr/>
          <p:nvPr/>
        </p:nvSpPr>
        <p:spPr>
          <a:xfrm rot="16200000" flipH="1">
            <a:off x="-5118972" y="6510198"/>
            <a:ext cx="13715999" cy="695610"/>
          </a:xfrm>
          <a:prstGeom prst="rect">
            <a:avLst/>
          </a:prstGeom>
          <a:solidFill>
            <a:srgbClr val="7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Tree>
    <p:extLst>
      <p:ext uri="{BB962C8B-B14F-4D97-AF65-F5344CB8AC3E}">
        <p14:creationId xmlns:p14="http://schemas.microsoft.com/office/powerpoint/2010/main" val="4775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5"/>
          <p:cNvSpPr/>
          <p:nvPr/>
        </p:nvSpPr>
        <p:spPr>
          <a:xfrm rot="16200000" flipH="1">
            <a:off x="-5814583" y="6503191"/>
            <a:ext cx="13715999" cy="69560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
        <p:nvSpPr>
          <p:cNvPr id="18" name="Rectangle 17"/>
          <p:cNvSpPr/>
          <p:nvPr/>
        </p:nvSpPr>
        <p:spPr>
          <a:xfrm rot="16200000" flipH="1">
            <a:off x="-5118972" y="6510198"/>
            <a:ext cx="13715999" cy="695610"/>
          </a:xfrm>
          <a:prstGeom prst="rect">
            <a:avLst/>
          </a:prstGeom>
          <a:solidFill>
            <a:srgbClr val="7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cxnSp>
        <p:nvCxnSpPr>
          <p:cNvPr id="24" name="Straight Connector 23"/>
          <p:cNvCxnSpPr/>
          <p:nvPr/>
        </p:nvCxnSpPr>
        <p:spPr>
          <a:xfrm>
            <a:off x="3880619" y="3084688"/>
            <a:ext cx="2110602" cy="0"/>
          </a:xfrm>
          <a:prstGeom prst="line">
            <a:avLst/>
          </a:prstGeom>
          <a:ln w="76200">
            <a:solidFill>
              <a:srgbClr val="464A4B"/>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E87CB637-22DB-4A45-9A95-18FA7FC35448}"/>
              </a:ext>
            </a:extLst>
          </p:cNvPr>
          <p:cNvSpPr txBox="1"/>
          <p:nvPr/>
        </p:nvSpPr>
        <p:spPr>
          <a:xfrm>
            <a:off x="3408218" y="2105891"/>
            <a:ext cx="9227127" cy="769441"/>
          </a:xfrm>
          <a:prstGeom prst="rect">
            <a:avLst/>
          </a:prstGeom>
          <a:noFill/>
        </p:spPr>
        <p:txBody>
          <a:bodyPr wrap="square" rtlCol="0" anchor="t">
            <a:spAutoFit/>
          </a:bodyPr>
          <a:lstStyle/>
          <a:p>
            <a:endParaRPr lang="en-GB" sz="4400" dirty="0">
              <a:cs typeface="Calibri"/>
            </a:endParaRPr>
          </a:p>
        </p:txBody>
      </p:sp>
      <p:sp>
        <p:nvSpPr>
          <p:cNvPr id="5" name="Rectangle 4">
            <a:extLst>
              <a:ext uri="{FF2B5EF4-FFF2-40B4-BE49-F238E27FC236}">
                <a16:creationId xmlns:a16="http://schemas.microsoft.com/office/drawing/2014/main" id="{2F42094C-6C91-4B7C-BB0C-F7C57F373725}"/>
              </a:ext>
            </a:extLst>
          </p:cNvPr>
          <p:cNvSpPr/>
          <p:nvPr/>
        </p:nvSpPr>
        <p:spPr>
          <a:xfrm>
            <a:off x="3687645" y="1765731"/>
            <a:ext cx="15123508" cy="1446550"/>
          </a:xfrm>
          <a:prstGeom prst="rect">
            <a:avLst/>
          </a:prstGeom>
        </p:spPr>
        <p:txBody>
          <a:bodyPr wrap="square" anchor="t">
            <a:spAutoFit/>
          </a:bodyPr>
          <a:lstStyle/>
          <a:p>
            <a:r>
              <a:rPr lang="en-GB" sz="8800" b="1" spc="-5" dirty="0">
                <a:latin typeface="Calibri"/>
                <a:cs typeface="Calibri"/>
              </a:rPr>
              <a:t>How to use this presentation</a:t>
            </a:r>
            <a:endParaRPr lang="en-US" sz="8800" b="1" spc="-5" dirty="0">
              <a:solidFill>
                <a:srgbClr val="000000"/>
              </a:solidFill>
              <a:latin typeface="Calibri"/>
              <a:cs typeface="Calibri"/>
            </a:endParaRPr>
          </a:p>
        </p:txBody>
      </p:sp>
      <p:sp>
        <p:nvSpPr>
          <p:cNvPr id="7" name="TextBox 6">
            <a:extLst>
              <a:ext uri="{FF2B5EF4-FFF2-40B4-BE49-F238E27FC236}">
                <a16:creationId xmlns:a16="http://schemas.microsoft.com/office/drawing/2014/main" id="{DC8D9EE9-1A93-4D6E-AE9B-1BFC9DFD7C03}"/>
              </a:ext>
            </a:extLst>
          </p:cNvPr>
          <p:cNvSpPr txBox="1"/>
          <p:nvPr/>
        </p:nvSpPr>
        <p:spPr>
          <a:xfrm>
            <a:off x="3685395" y="1545815"/>
            <a:ext cx="8367485"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400" b="1" dirty="0"/>
              <a:t>Guidance and Support </a:t>
            </a:r>
            <a:endParaRPr lang="en-US" dirty="0"/>
          </a:p>
        </p:txBody>
      </p:sp>
      <p:sp>
        <p:nvSpPr>
          <p:cNvPr id="4" name="TextBox 3">
            <a:extLst>
              <a:ext uri="{FF2B5EF4-FFF2-40B4-BE49-F238E27FC236}">
                <a16:creationId xmlns:a16="http://schemas.microsoft.com/office/drawing/2014/main" id="{233CC94B-F8FD-4A58-A02B-EBACD3C9A6CE}"/>
              </a:ext>
            </a:extLst>
          </p:cNvPr>
          <p:cNvSpPr txBox="1"/>
          <p:nvPr/>
        </p:nvSpPr>
        <p:spPr>
          <a:xfrm>
            <a:off x="3685395" y="4778355"/>
            <a:ext cx="13740713" cy="784830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cs typeface="Calibri"/>
              </a:rPr>
              <a:t>This presentation has been created using Power Point and throughout contains live links to help you to access easily additional guidance, help and support to help you to support </a:t>
            </a:r>
            <a:r>
              <a:rPr lang="en-GB" b="1" i="1" u="sng" dirty="0">
                <a:cs typeface="Calibri"/>
              </a:rPr>
              <a:t>all</a:t>
            </a:r>
            <a:r>
              <a:rPr lang="en-GB" dirty="0">
                <a:cs typeface="Calibri"/>
              </a:rPr>
              <a:t> students. </a:t>
            </a:r>
            <a:r>
              <a:rPr lang="en-US" dirty="0">
                <a:cs typeface="Calibri"/>
              </a:rPr>
              <a:t>​</a:t>
            </a:r>
          </a:p>
          <a:p>
            <a:endParaRPr lang="en-US" dirty="0">
              <a:cs typeface="Calibri"/>
            </a:endParaRPr>
          </a:p>
          <a:p>
            <a:r>
              <a:rPr lang="en-US" dirty="0">
                <a:cs typeface="Calibri"/>
              </a:rPr>
              <a:t>This presentation is just one part of a comprehensive package offered to support you in role as a Personal Tutor.   </a:t>
            </a:r>
          </a:p>
          <a:p>
            <a:endParaRPr lang="en-US" dirty="0">
              <a:cs typeface="Calibri"/>
            </a:endParaRPr>
          </a:p>
          <a:p>
            <a:r>
              <a:rPr lang="en-US" dirty="0">
                <a:cs typeface="Calibri"/>
              </a:rPr>
              <a:t>Specific detail relating to your role as a Personal Tutor, for example how meetings will be recorded, or mindful of </a:t>
            </a:r>
            <a:r>
              <a:rPr lang="en-US" b="1" dirty="0">
                <a:cs typeface="Calibri"/>
              </a:rPr>
              <a:t>APP targets </a:t>
            </a:r>
            <a:r>
              <a:rPr lang="en-US" dirty="0">
                <a:cs typeface="Calibri"/>
              </a:rPr>
              <a:t>work you may be asked to undertake with specific student groups will be provided by your faculty/department. </a:t>
            </a:r>
          </a:p>
          <a:p>
            <a:endParaRPr lang="en-US" dirty="0">
              <a:cs typeface="Calibri"/>
            </a:endParaRPr>
          </a:p>
          <a:p>
            <a:r>
              <a:rPr lang="en-GB" dirty="0">
                <a:cs typeface="Calibri"/>
              </a:rPr>
              <a:t>As applicable additional information relating to each slide can be found in the 'notes section'. </a:t>
            </a:r>
          </a:p>
        </p:txBody>
      </p:sp>
      <p:pic>
        <p:nvPicPr>
          <p:cNvPr id="3" name="Picture 2" descr="Logo&#10;&#10;Description automatically generated">
            <a:extLst>
              <a:ext uri="{FF2B5EF4-FFF2-40B4-BE49-F238E27FC236}">
                <a16:creationId xmlns:a16="http://schemas.microsoft.com/office/drawing/2014/main" id="{0C9DD69F-B97D-3D52-7997-A69F9EA0011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090427" y="964199"/>
            <a:ext cx="2224405" cy="2224405"/>
          </a:xfrm>
          <a:prstGeom prst="rect">
            <a:avLst/>
          </a:prstGeom>
          <a:noFill/>
          <a:ln>
            <a:noFill/>
          </a:ln>
        </p:spPr>
      </p:pic>
    </p:spTree>
    <p:extLst>
      <p:ext uri="{BB962C8B-B14F-4D97-AF65-F5344CB8AC3E}">
        <p14:creationId xmlns:p14="http://schemas.microsoft.com/office/powerpoint/2010/main" val="2858014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Straight Connector 23"/>
          <p:cNvCxnSpPr/>
          <p:nvPr/>
        </p:nvCxnSpPr>
        <p:spPr>
          <a:xfrm>
            <a:off x="3141378" y="2288582"/>
            <a:ext cx="2110602" cy="0"/>
          </a:xfrm>
          <a:prstGeom prst="line">
            <a:avLst/>
          </a:prstGeom>
          <a:ln w="76200">
            <a:solidFill>
              <a:srgbClr val="464A4B"/>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E87CB637-22DB-4A45-9A95-18FA7FC35448}"/>
              </a:ext>
            </a:extLst>
          </p:cNvPr>
          <p:cNvSpPr txBox="1"/>
          <p:nvPr/>
        </p:nvSpPr>
        <p:spPr>
          <a:xfrm>
            <a:off x="2668977" y="1309785"/>
            <a:ext cx="9227127" cy="769441"/>
          </a:xfrm>
          <a:prstGeom prst="rect">
            <a:avLst/>
          </a:prstGeom>
          <a:noFill/>
        </p:spPr>
        <p:txBody>
          <a:bodyPr wrap="square" rtlCol="0" anchor="t">
            <a:spAutoFit/>
          </a:bodyPr>
          <a:lstStyle/>
          <a:p>
            <a:endParaRPr lang="en-GB" sz="4400" dirty="0">
              <a:cs typeface="Calibri"/>
            </a:endParaRPr>
          </a:p>
        </p:txBody>
      </p:sp>
      <p:sp>
        <p:nvSpPr>
          <p:cNvPr id="5" name="Rectangle 4">
            <a:extLst>
              <a:ext uri="{FF2B5EF4-FFF2-40B4-BE49-F238E27FC236}">
                <a16:creationId xmlns:a16="http://schemas.microsoft.com/office/drawing/2014/main" id="{2F42094C-6C91-4B7C-BB0C-F7C57F373725}"/>
              </a:ext>
            </a:extLst>
          </p:cNvPr>
          <p:cNvSpPr/>
          <p:nvPr/>
        </p:nvSpPr>
        <p:spPr>
          <a:xfrm>
            <a:off x="2948404" y="969625"/>
            <a:ext cx="15123508" cy="1446550"/>
          </a:xfrm>
          <a:prstGeom prst="rect">
            <a:avLst/>
          </a:prstGeom>
        </p:spPr>
        <p:txBody>
          <a:bodyPr wrap="square" anchor="t">
            <a:spAutoFit/>
          </a:bodyPr>
          <a:lstStyle/>
          <a:p>
            <a:r>
              <a:rPr lang="en-US" sz="8800" b="1" spc="-5" dirty="0">
                <a:latin typeface="Calibri"/>
                <a:cs typeface="Calibri"/>
              </a:rPr>
              <a:t>Personal Tutoring </a:t>
            </a:r>
            <a:endParaRPr lang="en-GB" sz="8800" b="1" spc="-5" dirty="0">
              <a:solidFill>
                <a:srgbClr val="FF0000"/>
              </a:solidFill>
              <a:latin typeface="Calibri"/>
              <a:cs typeface="Calibri"/>
            </a:endParaRPr>
          </a:p>
        </p:txBody>
      </p:sp>
      <p:sp>
        <p:nvSpPr>
          <p:cNvPr id="6" name="TextBox 5">
            <a:extLst>
              <a:ext uri="{FF2B5EF4-FFF2-40B4-BE49-F238E27FC236}">
                <a16:creationId xmlns:a16="http://schemas.microsoft.com/office/drawing/2014/main" id="{68D9C1CB-84E4-4B30-B77A-D9ADB166A288}"/>
              </a:ext>
            </a:extLst>
          </p:cNvPr>
          <p:cNvSpPr txBox="1"/>
          <p:nvPr/>
        </p:nvSpPr>
        <p:spPr>
          <a:xfrm>
            <a:off x="2961103" y="2756335"/>
            <a:ext cx="8890659" cy="849213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GB" sz="4400" b="1" kern="0" dirty="0">
                <a:effectLst/>
                <a:latin typeface="Calibri" panose="020F0502020204030204" pitchFamily="34" charset="0"/>
                <a:cs typeface="Times New Roman" panose="02020603050405020304" pitchFamily="18" charset="0"/>
              </a:rPr>
              <a:t>Principles</a:t>
            </a:r>
          </a:p>
          <a:p>
            <a:pPr marR="586740">
              <a:lnSpc>
                <a:spcPct val="106000"/>
              </a:lnSpc>
            </a:pPr>
            <a:r>
              <a:rPr lang="en-US" sz="2400" dirty="0">
                <a:effectLst/>
                <a:latin typeface="Calibri" panose="020F0502020204030204" pitchFamily="34" charset="0"/>
                <a:ea typeface="Calibri" panose="020F0502020204030204" pitchFamily="34" charset="0"/>
                <a:cs typeface="Calibri" panose="020F0502020204030204" pitchFamily="34" charset="0"/>
              </a:rPr>
              <a:t>The Personal Tutor system is a fundamental element of a network of support services and is underpinned by the following:</a:t>
            </a:r>
            <a:endParaRPr lang="en-GB" sz="2400" dirty="0">
              <a:effectLst/>
              <a:latin typeface="Calibri" panose="020F0502020204030204" pitchFamily="34" charset="0"/>
              <a:ea typeface="Calibri" panose="020F0502020204030204" pitchFamily="34" charset="0"/>
            </a:endParaRPr>
          </a:p>
          <a:p>
            <a:pPr marL="342900" lvl="0" indent="-342900">
              <a:lnSpc>
                <a:spcPct val="110000"/>
              </a:lnSpc>
              <a:spcBef>
                <a:spcPts val="825"/>
              </a:spcBef>
              <a:spcAft>
                <a:spcPts val="600"/>
              </a:spcAft>
              <a:buFont typeface="Symbol" panose="05050102010706020507" pitchFamily="18" charset="2"/>
              <a:buChar char=""/>
              <a:tabLst>
                <a:tab pos="534035" algn="l"/>
              </a:tabLst>
            </a:pPr>
            <a:r>
              <a:rPr lang="en-GB" sz="2400" spc="-5" dirty="0">
                <a:effectLst/>
                <a:latin typeface="Calibri" panose="020F0502020204030204" pitchFamily="34" charset="0"/>
                <a:ea typeface="Calibri" panose="020F0502020204030204" pitchFamily="34" charset="0"/>
                <a:cs typeface="Calibri" panose="020F0502020204030204" pitchFamily="34" charset="0"/>
              </a:rPr>
              <a:t>Respect</a:t>
            </a:r>
            <a:r>
              <a:rPr lang="en-GB" sz="2400" spc="-45" dirty="0">
                <a:effectLst/>
                <a:latin typeface="Calibri" panose="020F0502020204030204" pitchFamily="34" charset="0"/>
                <a:ea typeface="Calibri" panose="020F0502020204030204" pitchFamily="34" charset="0"/>
                <a:cs typeface="Calibri" panose="020F0502020204030204" pitchFamily="34" charset="0"/>
              </a:rPr>
              <a:t> </a:t>
            </a:r>
            <a:r>
              <a:rPr lang="en-GB" sz="2400" dirty="0">
                <a:effectLst/>
                <a:latin typeface="Calibri" panose="020F0502020204030204" pitchFamily="34" charset="0"/>
                <a:ea typeface="Calibri" panose="020F0502020204030204" pitchFamily="34" charset="0"/>
                <a:cs typeface="Calibri" panose="020F0502020204030204" pitchFamily="34" charset="0"/>
              </a:rPr>
              <a:t>for</a:t>
            </a:r>
            <a:r>
              <a:rPr lang="en-GB" sz="2400" spc="-60" dirty="0">
                <a:effectLst/>
                <a:latin typeface="Calibri" panose="020F0502020204030204" pitchFamily="34" charset="0"/>
                <a:ea typeface="Calibri" panose="020F0502020204030204" pitchFamily="34" charset="0"/>
                <a:cs typeface="Calibri" panose="020F0502020204030204" pitchFamily="34" charset="0"/>
              </a:rPr>
              <a:t> </a:t>
            </a:r>
            <a:r>
              <a:rPr lang="en-GB" sz="2400" b="1" dirty="0">
                <a:effectLst/>
                <a:latin typeface="Calibri" panose="020F0502020204030204" pitchFamily="34" charset="0"/>
                <a:ea typeface="Calibri" panose="020F0502020204030204" pitchFamily="34" charset="0"/>
                <a:cs typeface="Calibri" panose="020F0502020204030204" pitchFamily="34" charset="0"/>
              </a:rPr>
              <a:t>every</a:t>
            </a:r>
            <a:r>
              <a:rPr lang="en-GB" sz="2400" b="1" spc="-45" dirty="0">
                <a:effectLst/>
                <a:latin typeface="Calibri" panose="020F0502020204030204" pitchFamily="34" charset="0"/>
                <a:ea typeface="Calibri" panose="020F0502020204030204" pitchFamily="34" charset="0"/>
                <a:cs typeface="Calibri" panose="020F0502020204030204" pitchFamily="34" charset="0"/>
              </a:rPr>
              <a:t> </a:t>
            </a:r>
            <a:r>
              <a:rPr lang="en-GB" sz="2400" b="1" dirty="0">
                <a:effectLst/>
                <a:latin typeface="Calibri" panose="020F0502020204030204" pitchFamily="34" charset="0"/>
                <a:ea typeface="Calibri" panose="020F0502020204030204" pitchFamily="34" charset="0"/>
                <a:cs typeface="Calibri" panose="020F0502020204030204" pitchFamily="34" charset="0"/>
              </a:rPr>
              <a:t>student</a:t>
            </a:r>
            <a:r>
              <a:rPr lang="en-GB" sz="2400" b="1" spc="-45" dirty="0">
                <a:effectLst/>
                <a:latin typeface="Calibri" panose="020F0502020204030204" pitchFamily="34" charset="0"/>
                <a:ea typeface="Calibri" panose="020F0502020204030204" pitchFamily="34" charset="0"/>
                <a:cs typeface="Calibri" panose="020F0502020204030204" pitchFamily="34" charset="0"/>
              </a:rPr>
              <a:t> </a:t>
            </a:r>
            <a:r>
              <a:rPr lang="en-GB" sz="2400" b="1" dirty="0">
                <a:effectLst/>
                <a:latin typeface="Calibri" panose="020F0502020204030204" pitchFamily="34" charset="0"/>
                <a:ea typeface="Calibri" panose="020F0502020204030204" pitchFamily="34" charset="0"/>
                <a:cs typeface="Calibri" panose="020F0502020204030204" pitchFamily="34" charset="0"/>
              </a:rPr>
              <a:t>as</a:t>
            </a:r>
            <a:r>
              <a:rPr lang="en-GB" sz="2400" b="1" spc="-40" dirty="0">
                <a:effectLst/>
                <a:latin typeface="Calibri" panose="020F0502020204030204" pitchFamily="34" charset="0"/>
                <a:ea typeface="Calibri" panose="020F0502020204030204" pitchFamily="34" charset="0"/>
                <a:cs typeface="Calibri" panose="020F0502020204030204" pitchFamily="34" charset="0"/>
              </a:rPr>
              <a:t> </a:t>
            </a:r>
            <a:r>
              <a:rPr lang="en-GB" sz="2400" b="1" dirty="0">
                <a:effectLst/>
                <a:latin typeface="Calibri" panose="020F0502020204030204" pitchFamily="34" charset="0"/>
                <a:ea typeface="Calibri" panose="020F0502020204030204" pitchFamily="34" charset="0"/>
                <a:cs typeface="Calibri" panose="020F0502020204030204" pitchFamily="34" charset="0"/>
              </a:rPr>
              <a:t>an</a:t>
            </a:r>
            <a:r>
              <a:rPr lang="en-GB" sz="2400" b="1" spc="-50" dirty="0">
                <a:effectLst/>
                <a:latin typeface="Calibri" panose="020F0502020204030204" pitchFamily="34" charset="0"/>
                <a:ea typeface="Calibri" panose="020F0502020204030204" pitchFamily="34" charset="0"/>
                <a:cs typeface="Calibri" panose="020F0502020204030204" pitchFamily="34" charset="0"/>
              </a:rPr>
              <a:t> </a:t>
            </a:r>
            <a:r>
              <a:rPr lang="en-GB" sz="2400" b="1" dirty="0">
                <a:effectLst/>
                <a:latin typeface="Calibri" panose="020F0502020204030204" pitchFamily="34" charset="0"/>
                <a:ea typeface="Calibri" panose="020F0502020204030204" pitchFamily="34" charset="0"/>
                <a:cs typeface="Calibri" panose="020F0502020204030204" pitchFamily="34" charset="0"/>
              </a:rPr>
              <a:t>active</a:t>
            </a:r>
            <a:r>
              <a:rPr lang="en-GB" sz="2400" b="1" spc="-45" dirty="0">
                <a:effectLst/>
                <a:latin typeface="Calibri" panose="020F0502020204030204" pitchFamily="34" charset="0"/>
                <a:ea typeface="Calibri" panose="020F0502020204030204" pitchFamily="34" charset="0"/>
                <a:cs typeface="Calibri" panose="020F0502020204030204" pitchFamily="34" charset="0"/>
              </a:rPr>
              <a:t> </a:t>
            </a:r>
            <a:r>
              <a:rPr lang="en-GB" sz="2400" b="1" dirty="0">
                <a:effectLst/>
                <a:latin typeface="Calibri" panose="020F0502020204030204" pitchFamily="34" charset="0"/>
                <a:ea typeface="Calibri" panose="020F0502020204030204" pitchFamily="34" charset="0"/>
                <a:cs typeface="Calibri" panose="020F0502020204030204" pitchFamily="34" charset="0"/>
              </a:rPr>
              <a:t>learner</a:t>
            </a:r>
            <a:r>
              <a:rPr lang="en-GB" sz="2400" spc="-45" dirty="0">
                <a:effectLst/>
                <a:latin typeface="Calibri" panose="020F0502020204030204" pitchFamily="34" charset="0"/>
                <a:ea typeface="Calibri" panose="020F0502020204030204" pitchFamily="34" charset="0"/>
                <a:cs typeface="Calibri" panose="020F0502020204030204" pitchFamily="34" charset="0"/>
              </a:rPr>
              <a:t> </a:t>
            </a:r>
            <a:r>
              <a:rPr lang="en-GB" sz="2400" dirty="0">
                <a:effectLst/>
                <a:latin typeface="Calibri" panose="020F0502020204030204" pitchFamily="34" charset="0"/>
                <a:ea typeface="Calibri" panose="020F0502020204030204" pitchFamily="34" charset="0"/>
                <a:cs typeface="Calibri" panose="020F0502020204030204" pitchFamily="34" charset="0"/>
              </a:rPr>
              <a:t>and</a:t>
            </a:r>
            <a:r>
              <a:rPr lang="en-GB" sz="2400" spc="-45" dirty="0">
                <a:effectLst/>
                <a:latin typeface="Calibri" panose="020F0502020204030204" pitchFamily="34" charset="0"/>
                <a:ea typeface="Calibri" panose="020F0502020204030204" pitchFamily="34" charset="0"/>
                <a:cs typeface="Calibri" panose="020F0502020204030204" pitchFamily="34" charset="0"/>
              </a:rPr>
              <a:t> </a:t>
            </a:r>
            <a:r>
              <a:rPr lang="en-GB" sz="2400" dirty="0">
                <a:effectLst/>
                <a:latin typeface="Calibri" panose="020F0502020204030204" pitchFamily="34" charset="0"/>
                <a:ea typeface="Calibri" panose="020F0502020204030204" pitchFamily="34" charset="0"/>
                <a:cs typeface="Calibri" panose="020F0502020204030204" pitchFamily="34" charset="0"/>
              </a:rPr>
              <a:t>an</a:t>
            </a:r>
            <a:r>
              <a:rPr lang="en-GB" sz="2400" spc="-50" dirty="0">
                <a:effectLst/>
                <a:latin typeface="Calibri" panose="020F0502020204030204" pitchFamily="34" charset="0"/>
                <a:ea typeface="Calibri" panose="020F0502020204030204" pitchFamily="34" charset="0"/>
                <a:cs typeface="Calibri" panose="020F0502020204030204" pitchFamily="34" charset="0"/>
              </a:rPr>
              <a:t> </a:t>
            </a:r>
            <a:r>
              <a:rPr lang="en-GB" sz="2400" dirty="0">
                <a:effectLst/>
                <a:latin typeface="Calibri" panose="020F0502020204030204" pitchFamily="34" charset="0"/>
                <a:ea typeface="Calibri" panose="020F0502020204030204" pitchFamily="34" charset="0"/>
                <a:cs typeface="Calibri" panose="020F0502020204030204" pitchFamily="34" charset="0"/>
              </a:rPr>
              <a:t>individual</a:t>
            </a:r>
            <a:r>
              <a:rPr lang="en-GB" sz="2400" spc="-50" dirty="0">
                <a:effectLst/>
                <a:latin typeface="Calibri" panose="020F0502020204030204" pitchFamily="34" charset="0"/>
                <a:ea typeface="Calibri" panose="020F0502020204030204" pitchFamily="34" charset="0"/>
                <a:cs typeface="Calibri" panose="020F0502020204030204" pitchFamily="34" charset="0"/>
              </a:rPr>
              <a:t> </a:t>
            </a:r>
            <a:r>
              <a:rPr lang="en-GB" sz="2400" dirty="0">
                <a:effectLst/>
                <a:latin typeface="Calibri" panose="020F0502020204030204" pitchFamily="34" charset="0"/>
                <a:ea typeface="Calibri" panose="020F0502020204030204" pitchFamily="34" charset="0"/>
                <a:cs typeface="Calibri" panose="020F0502020204030204" pitchFamily="34" charset="0"/>
              </a:rPr>
              <a:t>with</a:t>
            </a:r>
            <a:r>
              <a:rPr lang="en-GB" sz="2400" spc="-50" dirty="0">
                <a:effectLst/>
                <a:latin typeface="Calibri" panose="020F0502020204030204" pitchFamily="34" charset="0"/>
                <a:ea typeface="Calibri" panose="020F0502020204030204" pitchFamily="34" charset="0"/>
                <a:cs typeface="Calibri" panose="020F0502020204030204" pitchFamily="34" charset="0"/>
              </a:rPr>
              <a:t> </a:t>
            </a:r>
            <a:r>
              <a:rPr lang="en-GB" sz="2400" dirty="0">
                <a:effectLst/>
                <a:latin typeface="Calibri" panose="020F0502020204030204" pitchFamily="34" charset="0"/>
                <a:ea typeface="Calibri" panose="020F0502020204030204" pitchFamily="34" charset="0"/>
                <a:cs typeface="Calibri" panose="020F0502020204030204" pitchFamily="34" charset="0"/>
              </a:rPr>
              <a:t>personal</a:t>
            </a:r>
            <a:r>
              <a:rPr lang="en-GB" sz="2400" spc="-65" dirty="0">
                <a:effectLst/>
                <a:latin typeface="Calibri" panose="020F0502020204030204" pitchFamily="34" charset="0"/>
                <a:ea typeface="Calibri" panose="020F0502020204030204" pitchFamily="34" charset="0"/>
                <a:cs typeface="Calibri" panose="020F0502020204030204" pitchFamily="34" charset="0"/>
              </a:rPr>
              <a:t> </a:t>
            </a:r>
            <a:r>
              <a:rPr lang="en-GB" sz="2400" dirty="0">
                <a:effectLst/>
                <a:latin typeface="Calibri" panose="020F0502020204030204" pitchFamily="34" charset="0"/>
                <a:ea typeface="Calibri" panose="020F0502020204030204" pitchFamily="34" charset="0"/>
                <a:cs typeface="Calibri" panose="020F0502020204030204" pitchFamily="34" charset="0"/>
              </a:rPr>
              <a:t>learning</a:t>
            </a:r>
            <a:r>
              <a:rPr lang="en-GB" sz="2400" spc="-50" dirty="0">
                <a:effectLst/>
                <a:latin typeface="Calibri" panose="020F0502020204030204" pitchFamily="34" charset="0"/>
                <a:ea typeface="Calibri" panose="020F0502020204030204" pitchFamily="34" charset="0"/>
                <a:cs typeface="Calibri" panose="020F0502020204030204" pitchFamily="34" charset="0"/>
              </a:rPr>
              <a:t> </a:t>
            </a:r>
            <a:r>
              <a:rPr lang="en-GB" sz="2400" dirty="0">
                <a:effectLst/>
                <a:latin typeface="Calibri" panose="020F0502020204030204" pitchFamily="34" charset="0"/>
                <a:ea typeface="Calibri" panose="020F0502020204030204" pitchFamily="34" charset="0"/>
                <a:cs typeface="Calibri" panose="020F0502020204030204" pitchFamily="34" charset="0"/>
              </a:rPr>
              <a:t>needs</a:t>
            </a: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109220" lvl="0" indent="-342900">
              <a:lnSpc>
                <a:spcPct val="103000"/>
              </a:lnSpc>
              <a:spcBef>
                <a:spcPts val="60"/>
              </a:spcBef>
              <a:spcAft>
                <a:spcPts val="600"/>
              </a:spcAft>
              <a:buFont typeface="Symbol" panose="05050102010706020507" pitchFamily="18" charset="2"/>
              <a:buChar char=""/>
              <a:tabLst>
                <a:tab pos="534035" algn="l"/>
              </a:tabLst>
            </a:pPr>
            <a:r>
              <a:rPr lang="en-GB" sz="2400" dirty="0">
                <a:effectLst/>
                <a:latin typeface="Calibri" panose="020F0502020204030204" pitchFamily="34" charset="0"/>
                <a:ea typeface="Calibri" panose="020F0502020204030204" pitchFamily="34" charset="0"/>
                <a:cs typeface="Calibri" panose="020F0502020204030204" pitchFamily="34" charset="0"/>
              </a:rPr>
              <a:t>Commitment to a sense of belonging, cohort identity, </a:t>
            </a:r>
            <a:r>
              <a:rPr lang="en-GB" sz="2400" b="1" dirty="0">
                <a:effectLst/>
                <a:latin typeface="Calibri" panose="020F0502020204030204" pitchFamily="34" charset="0"/>
                <a:ea typeface="Calibri" panose="020F0502020204030204" pitchFamily="34" charset="0"/>
                <a:cs typeface="Calibri" panose="020F0502020204030204" pitchFamily="34" charset="0"/>
              </a:rPr>
              <a:t>individual and group development </a:t>
            </a: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109220" lvl="0" indent="-342900">
              <a:lnSpc>
                <a:spcPct val="103000"/>
              </a:lnSpc>
              <a:spcBef>
                <a:spcPts val="60"/>
              </a:spcBef>
              <a:spcAft>
                <a:spcPts val="600"/>
              </a:spcAft>
              <a:buFont typeface="Symbol" panose="05050102010706020507" pitchFamily="18" charset="2"/>
              <a:buChar char=""/>
              <a:tabLst>
                <a:tab pos="534035" algn="l"/>
              </a:tabLst>
            </a:pPr>
            <a:r>
              <a:rPr lang="en-GB" sz="2400" b="1" dirty="0">
                <a:effectLst/>
                <a:latin typeface="Calibri" panose="020F0502020204030204" pitchFamily="34" charset="0"/>
                <a:ea typeface="Calibri" panose="020F0502020204030204" pitchFamily="34" charset="0"/>
                <a:cs typeface="Calibri" panose="020F0502020204030204" pitchFamily="34" charset="0"/>
              </a:rPr>
              <a:t>Focus on Monitoring</a:t>
            </a:r>
            <a:r>
              <a:rPr lang="en-GB" sz="2400" dirty="0">
                <a:effectLst/>
                <a:latin typeface="Calibri" panose="020F0502020204030204" pitchFamily="34" charset="0"/>
                <a:ea typeface="Calibri" panose="020F0502020204030204" pitchFamily="34" charset="0"/>
                <a:cs typeface="Calibri" panose="020F0502020204030204" pitchFamily="34" charset="0"/>
              </a:rPr>
              <a:t> of students’ academic, pastoral, and personal/professional development using appropriate </a:t>
            </a:r>
            <a:r>
              <a:rPr lang="en-GB" sz="2400" b="1" dirty="0">
                <a:effectLst/>
                <a:latin typeface="Calibri" panose="020F0502020204030204" pitchFamily="34" charset="0"/>
                <a:ea typeface="Calibri" panose="020F0502020204030204" pitchFamily="34" charset="0"/>
                <a:cs typeface="Calibri" panose="020F0502020204030204" pitchFamily="34" charset="0"/>
              </a:rPr>
              <a:t>data</a:t>
            </a: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109220" lvl="0" indent="-342900">
              <a:lnSpc>
                <a:spcPct val="103000"/>
              </a:lnSpc>
              <a:spcBef>
                <a:spcPts val="60"/>
              </a:spcBef>
              <a:spcAft>
                <a:spcPts val="600"/>
              </a:spcAft>
              <a:buFont typeface="Symbol" panose="05050102010706020507" pitchFamily="18" charset="2"/>
              <a:buChar char=""/>
              <a:tabLst>
                <a:tab pos="534035" algn="l"/>
              </a:tabLst>
            </a:pPr>
            <a:r>
              <a:rPr lang="en-GB" sz="2400" b="1" dirty="0">
                <a:effectLst/>
                <a:latin typeface="Calibri" panose="020F0502020204030204" pitchFamily="34" charset="0"/>
                <a:ea typeface="Calibri" panose="020F0502020204030204" pitchFamily="34" charset="0"/>
                <a:cs typeface="Calibri" panose="020F0502020204030204" pitchFamily="34" charset="0"/>
              </a:rPr>
              <a:t>Focus on general wellbeing </a:t>
            </a: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109220" lvl="0" indent="-342900">
              <a:lnSpc>
                <a:spcPct val="103000"/>
              </a:lnSpc>
              <a:spcBef>
                <a:spcPts val="60"/>
              </a:spcBef>
              <a:spcAft>
                <a:spcPts val="600"/>
              </a:spcAft>
              <a:buFont typeface="Symbol" panose="05050102010706020507" pitchFamily="18" charset="2"/>
              <a:buChar char=""/>
              <a:tabLst>
                <a:tab pos="534035" algn="l"/>
              </a:tabLst>
            </a:pPr>
            <a:r>
              <a:rPr lang="en-GB" sz="2400" dirty="0">
                <a:effectLst/>
                <a:latin typeface="Calibri" panose="020F0502020204030204" pitchFamily="34" charset="0"/>
                <a:ea typeface="Calibri" panose="020F0502020204030204" pitchFamily="34" charset="0"/>
                <a:cs typeface="Calibri" panose="020F0502020204030204" pitchFamily="34" charset="0"/>
              </a:rPr>
              <a:t>Provision of support from </a:t>
            </a:r>
            <a:r>
              <a:rPr lang="en-GB" sz="2400" b="1" dirty="0">
                <a:effectLst/>
                <a:latin typeface="Calibri" panose="020F0502020204030204" pitchFamily="34" charset="0"/>
                <a:ea typeface="Calibri" panose="020F0502020204030204" pitchFamily="34" charset="0"/>
                <a:cs typeface="Calibri" panose="020F0502020204030204" pitchFamily="34" charset="0"/>
              </a:rPr>
              <a:t>highly trained tutors with triage to expert specialist services</a:t>
            </a: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109220" lvl="0" indent="-342900">
              <a:lnSpc>
                <a:spcPct val="103000"/>
              </a:lnSpc>
              <a:spcBef>
                <a:spcPts val="60"/>
              </a:spcBef>
              <a:spcAft>
                <a:spcPts val="600"/>
              </a:spcAft>
              <a:buFont typeface="Symbol" panose="05050102010706020507" pitchFamily="18" charset="2"/>
              <a:buChar char=""/>
              <a:tabLst>
                <a:tab pos="534035" algn="l"/>
              </a:tabLst>
            </a:pPr>
            <a:r>
              <a:rPr lang="en-GB" sz="2400" dirty="0">
                <a:effectLst/>
                <a:latin typeface="Calibri" panose="020F0502020204030204" pitchFamily="34" charset="0"/>
                <a:ea typeface="Calibri" panose="020F0502020204030204" pitchFamily="34" charset="0"/>
                <a:cs typeface="Calibri" panose="020F0502020204030204" pitchFamily="34" charset="0"/>
              </a:rPr>
              <a:t>Support</a:t>
            </a:r>
            <a:r>
              <a:rPr lang="en-GB" sz="2400" spc="180" dirty="0">
                <a:effectLst/>
                <a:latin typeface="Calibri" panose="020F0502020204030204" pitchFamily="34" charset="0"/>
                <a:ea typeface="Calibri" panose="020F0502020204030204" pitchFamily="34" charset="0"/>
                <a:cs typeface="Calibri" panose="020F0502020204030204" pitchFamily="34" charset="0"/>
              </a:rPr>
              <a:t> </a:t>
            </a:r>
            <a:r>
              <a:rPr lang="en-GB" sz="2400" dirty="0">
                <a:effectLst/>
                <a:latin typeface="Calibri" panose="020F0502020204030204" pitchFamily="34" charset="0"/>
                <a:ea typeface="Calibri" panose="020F0502020204030204" pitchFamily="34" charset="0"/>
                <a:cs typeface="Calibri" panose="020F0502020204030204" pitchFamily="34" charset="0"/>
              </a:rPr>
              <a:t>for</a:t>
            </a:r>
            <a:r>
              <a:rPr lang="en-GB" sz="2400" spc="165" dirty="0">
                <a:effectLst/>
                <a:latin typeface="Calibri" panose="020F0502020204030204" pitchFamily="34" charset="0"/>
                <a:ea typeface="Calibri" panose="020F0502020204030204" pitchFamily="34" charset="0"/>
                <a:cs typeface="Calibri" panose="020F0502020204030204" pitchFamily="34" charset="0"/>
              </a:rPr>
              <a:t> </a:t>
            </a:r>
            <a:r>
              <a:rPr lang="en-GB" sz="2400" dirty="0">
                <a:effectLst/>
                <a:latin typeface="Calibri" panose="020F0502020204030204" pitchFamily="34" charset="0"/>
                <a:ea typeface="Calibri" panose="020F0502020204030204" pitchFamily="34" charset="0"/>
                <a:cs typeface="Calibri" panose="020F0502020204030204" pitchFamily="34" charset="0"/>
              </a:rPr>
              <a:t>induction</a:t>
            </a:r>
            <a:r>
              <a:rPr lang="en-GB" sz="2400" spc="160" dirty="0">
                <a:effectLst/>
                <a:latin typeface="Calibri" panose="020F0502020204030204" pitchFamily="34" charset="0"/>
                <a:ea typeface="Calibri" panose="020F0502020204030204" pitchFamily="34" charset="0"/>
                <a:cs typeface="Calibri" panose="020F0502020204030204" pitchFamily="34" charset="0"/>
              </a:rPr>
              <a:t> </a:t>
            </a:r>
            <a:r>
              <a:rPr lang="en-GB" sz="2400" dirty="0">
                <a:effectLst/>
                <a:latin typeface="Calibri" panose="020F0502020204030204" pitchFamily="34" charset="0"/>
                <a:ea typeface="Calibri" panose="020F0502020204030204" pitchFamily="34" charset="0"/>
                <a:cs typeface="Calibri" panose="020F0502020204030204" pitchFamily="34" charset="0"/>
              </a:rPr>
              <a:t>of</a:t>
            </a:r>
            <a:r>
              <a:rPr lang="en-GB" sz="2400" spc="175" dirty="0">
                <a:effectLst/>
                <a:latin typeface="Calibri" panose="020F0502020204030204" pitchFamily="34" charset="0"/>
                <a:ea typeface="Calibri" panose="020F0502020204030204" pitchFamily="34" charset="0"/>
                <a:cs typeface="Calibri" panose="020F0502020204030204" pitchFamily="34" charset="0"/>
              </a:rPr>
              <a:t> </a:t>
            </a:r>
            <a:r>
              <a:rPr lang="en-GB" sz="2400" dirty="0">
                <a:effectLst/>
                <a:latin typeface="Calibri" panose="020F0502020204030204" pitchFamily="34" charset="0"/>
                <a:ea typeface="Calibri" panose="020F0502020204030204" pitchFamily="34" charset="0"/>
                <a:cs typeface="Calibri" panose="020F0502020204030204" pitchFamily="34" charset="0"/>
              </a:rPr>
              <a:t>students</a:t>
            </a:r>
            <a:r>
              <a:rPr lang="en-GB" sz="2400" spc="180" dirty="0">
                <a:effectLst/>
                <a:latin typeface="Calibri" panose="020F0502020204030204" pitchFamily="34" charset="0"/>
                <a:ea typeface="Calibri" panose="020F0502020204030204" pitchFamily="34" charset="0"/>
                <a:cs typeface="Calibri" panose="020F0502020204030204" pitchFamily="34" charset="0"/>
              </a:rPr>
              <a:t> </a:t>
            </a:r>
            <a:r>
              <a:rPr lang="en-GB" sz="2400" dirty="0">
                <a:effectLst/>
                <a:latin typeface="Calibri" panose="020F0502020204030204" pitchFamily="34" charset="0"/>
                <a:ea typeface="Calibri" panose="020F0502020204030204" pitchFamily="34" charset="0"/>
                <a:cs typeface="Calibri" panose="020F0502020204030204" pitchFamily="34" charset="0"/>
              </a:rPr>
              <a:t>into</a:t>
            </a:r>
            <a:r>
              <a:rPr lang="en-GB" sz="2400" spc="170" dirty="0">
                <a:effectLst/>
                <a:latin typeface="Calibri" panose="020F0502020204030204" pitchFamily="34" charset="0"/>
                <a:ea typeface="Calibri" panose="020F0502020204030204" pitchFamily="34" charset="0"/>
                <a:cs typeface="Calibri" panose="020F0502020204030204" pitchFamily="34" charset="0"/>
              </a:rPr>
              <a:t> </a:t>
            </a:r>
            <a:r>
              <a:rPr lang="en-GB" sz="2400" dirty="0">
                <a:effectLst/>
                <a:latin typeface="Calibri" panose="020F0502020204030204" pitchFamily="34" charset="0"/>
                <a:ea typeface="Calibri" panose="020F0502020204030204" pitchFamily="34" charset="0"/>
                <a:cs typeface="Calibri" panose="020F0502020204030204" pitchFamily="34" charset="0"/>
              </a:rPr>
              <a:t>the</a:t>
            </a:r>
            <a:r>
              <a:rPr lang="en-GB" sz="2400" spc="175" dirty="0">
                <a:effectLst/>
                <a:latin typeface="Calibri" panose="020F0502020204030204" pitchFamily="34" charset="0"/>
                <a:ea typeface="Calibri" panose="020F0502020204030204" pitchFamily="34" charset="0"/>
                <a:cs typeface="Calibri" panose="020F0502020204030204" pitchFamily="34" charset="0"/>
              </a:rPr>
              <a:t> </a:t>
            </a:r>
            <a:r>
              <a:rPr lang="en-GB" sz="2400" dirty="0">
                <a:effectLst/>
                <a:latin typeface="Calibri" panose="020F0502020204030204" pitchFamily="34" charset="0"/>
                <a:ea typeface="Calibri" panose="020F0502020204030204" pitchFamily="34" charset="0"/>
                <a:cs typeface="Calibri" panose="020F0502020204030204" pitchFamily="34" charset="0"/>
              </a:rPr>
              <a:t>academic</a:t>
            </a:r>
            <a:r>
              <a:rPr lang="en-GB" sz="2400" spc="170" dirty="0">
                <a:effectLst/>
                <a:latin typeface="Calibri" panose="020F0502020204030204" pitchFamily="34" charset="0"/>
                <a:ea typeface="Calibri" panose="020F0502020204030204" pitchFamily="34" charset="0"/>
                <a:cs typeface="Calibri" panose="020F0502020204030204" pitchFamily="34" charset="0"/>
              </a:rPr>
              <a:t> </a:t>
            </a:r>
            <a:r>
              <a:rPr lang="en-GB" sz="2400" dirty="0">
                <a:effectLst/>
                <a:latin typeface="Calibri" panose="020F0502020204030204" pitchFamily="34" charset="0"/>
                <a:ea typeface="Calibri" panose="020F0502020204030204" pitchFamily="34" charset="0"/>
                <a:cs typeface="Calibri" panose="020F0502020204030204" pitchFamily="34" charset="0"/>
              </a:rPr>
              <a:t>community</a:t>
            </a:r>
            <a:r>
              <a:rPr lang="en-GB" sz="2400" spc="170" dirty="0">
                <a:effectLst/>
                <a:latin typeface="Calibri" panose="020F0502020204030204" pitchFamily="34" charset="0"/>
                <a:ea typeface="Calibri" panose="020F0502020204030204" pitchFamily="34" charset="0"/>
                <a:cs typeface="Calibri" panose="020F0502020204030204" pitchFamily="34" charset="0"/>
              </a:rPr>
              <a:t> </a:t>
            </a:r>
            <a:r>
              <a:rPr lang="en-GB" sz="2400" dirty="0">
                <a:effectLst/>
                <a:latin typeface="Calibri" panose="020F0502020204030204" pitchFamily="34" charset="0"/>
                <a:ea typeface="Calibri" panose="020F0502020204030204" pitchFamily="34" charset="0"/>
                <a:cs typeface="Calibri" panose="020F0502020204030204" pitchFamily="34" charset="0"/>
              </a:rPr>
              <a:t>and</a:t>
            </a:r>
            <a:r>
              <a:rPr lang="en-GB" sz="2400" spc="170" dirty="0">
                <a:effectLst/>
                <a:latin typeface="Calibri" panose="020F0502020204030204" pitchFamily="34" charset="0"/>
                <a:ea typeface="Calibri" panose="020F0502020204030204" pitchFamily="34" charset="0"/>
                <a:cs typeface="Calibri" panose="020F0502020204030204" pitchFamily="34" charset="0"/>
              </a:rPr>
              <a:t> </a:t>
            </a:r>
            <a:r>
              <a:rPr lang="en-GB" sz="2400" dirty="0">
                <a:effectLst/>
                <a:latin typeface="Calibri" panose="020F0502020204030204" pitchFamily="34" charset="0"/>
                <a:ea typeface="Calibri" panose="020F0502020204030204" pitchFamily="34" charset="0"/>
                <a:cs typeface="Calibri" panose="020F0502020204030204" pitchFamily="34" charset="0"/>
              </a:rPr>
              <a:t>their</a:t>
            </a:r>
            <a:r>
              <a:rPr lang="en-GB" sz="2400" spc="175" dirty="0">
                <a:effectLst/>
                <a:latin typeface="Calibri" panose="020F0502020204030204" pitchFamily="34" charset="0"/>
                <a:ea typeface="Calibri" panose="020F0502020204030204" pitchFamily="34" charset="0"/>
                <a:cs typeface="Calibri" panose="020F0502020204030204" pitchFamily="34" charset="0"/>
              </a:rPr>
              <a:t> </a:t>
            </a:r>
            <a:r>
              <a:rPr lang="en-GB" sz="2400" dirty="0">
                <a:effectLst/>
                <a:latin typeface="Calibri" panose="020F0502020204030204" pitchFamily="34" charset="0"/>
                <a:ea typeface="Calibri" panose="020F0502020204030204" pitchFamily="34" charset="0"/>
                <a:cs typeface="Calibri" panose="020F0502020204030204" pitchFamily="34" charset="0"/>
              </a:rPr>
              <a:t>transition through academic</a:t>
            </a:r>
            <a:r>
              <a:rPr lang="en-GB" sz="2400" spc="-10" dirty="0">
                <a:effectLst/>
                <a:latin typeface="Calibri" panose="020F0502020204030204" pitchFamily="34" charset="0"/>
                <a:ea typeface="Calibri" panose="020F0502020204030204" pitchFamily="34" charset="0"/>
                <a:cs typeface="Calibri" panose="020F0502020204030204" pitchFamily="34" charset="0"/>
              </a:rPr>
              <a:t> </a:t>
            </a:r>
            <a:r>
              <a:rPr lang="en-GB" sz="2400" dirty="0">
                <a:effectLst/>
                <a:latin typeface="Calibri" panose="020F0502020204030204" pitchFamily="34" charset="0"/>
                <a:ea typeface="Calibri" panose="020F0502020204030204" pitchFamily="34" charset="0"/>
                <a:cs typeface="Calibri" panose="020F0502020204030204" pitchFamily="34" charset="0"/>
              </a:rPr>
              <a:t>study, </a:t>
            </a:r>
            <a:r>
              <a:rPr lang="en-GB" sz="2400" b="1" dirty="0">
                <a:effectLst/>
                <a:latin typeface="Calibri" panose="020F0502020204030204" pitchFamily="34" charset="0"/>
                <a:ea typeface="Calibri" panose="020F0502020204030204" pitchFamily="34" charset="0"/>
                <a:cs typeface="Calibri" panose="020F0502020204030204" pitchFamily="34" charset="0"/>
              </a:rPr>
              <a:t>towards positive graduate outcomes</a:t>
            </a: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0000"/>
              </a:lnSpc>
              <a:spcAft>
                <a:spcPts val="600"/>
              </a:spcAft>
              <a:buFont typeface="Symbol" panose="05050102010706020507" pitchFamily="18" charset="2"/>
              <a:buChar char=""/>
              <a:tabLst>
                <a:tab pos="565150" algn="l"/>
                <a:tab pos="565785" algn="l"/>
              </a:tabLst>
            </a:pPr>
            <a:r>
              <a:rPr lang="en-GB" sz="2400" dirty="0">
                <a:effectLst/>
                <a:latin typeface="Calibri" panose="020F0502020204030204" pitchFamily="34" charset="0"/>
                <a:ea typeface="Calibri" panose="020F0502020204030204" pitchFamily="34" charset="0"/>
                <a:cs typeface="Calibri" panose="020F0502020204030204" pitchFamily="34" charset="0"/>
              </a:rPr>
              <a:t>Recognition</a:t>
            </a:r>
            <a:r>
              <a:rPr lang="en-GB" sz="2400" spc="-25" dirty="0">
                <a:effectLst/>
                <a:latin typeface="Calibri" panose="020F0502020204030204" pitchFamily="34" charset="0"/>
                <a:ea typeface="Calibri" panose="020F0502020204030204" pitchFamily="34" charset="0"/>
                <a:cs typeface="Calibri" panose="020F0502020204030204" pitchFamily="34" charset="0"/>
              </a:rPr>
              <a:t> </a:t>
            </a:r>
            <a:r>
              <a:rPr lang="en-GB" sz="2400" dirty="0">
                <a:effectLst/>
                <a:latin typeface="Calibri" panose="020F0502020204030204" pitchFamily="34" charset="0"/>
                <a:ea typeface="Calibri" panose="020F0502020204030204" pitchFamily="34" charset="0"/>
                <a:cs typeface="Calibri" panose="020F0502020204030204" pitchFamily="34" charset="0"/>
              </a:rPr>
              <a:t>of</a:t>
            </a:r>
            <a:r>
              <a:rPr lang="en-GB" sz="2400" spc="-15" dirty="0">
                <a:effectLst/>
                <a:latin typeface="Calibri" panose="020F0502020204030204" pitchFamily="34" charset="0"/>
                <a:ea typeface="Calibri" panose="020F0502020204030204" pitchFamily="34" charset="0"/>
                <a:cs typeface="Calibri" panose="020F0502020204030204" pitchFamily="34" charset="0"/>
              </a:rPr>
              <a:t> </a:t>
            </a:r>
            <a:r>
              <a:rPr lang="en-GB" sz="2400" dirty="0">
                <a:effectLst/>
                <a:latin typeface="Calibri" panose="020F0502020204030204" pitchFamily="34" charset="0"/>
                <a:ea typeface="Calibri" panose="020F0502020204030204" pitchFamily="34" charset="0"/>
                <a:cs typeface="Calibri" panose="020F0502020204030204" pitchFamily="34" charset="0"/>
              </a:rPr>
              <a:t>the</a:t>
            </a:r>
            <a:r>
              <a:rPr lang="en-GB" sz="2400" spc="-5" dirty="0">
                <a:effectLst/>
                <a:latin typeface="Calibri" panose="020F0502020204030204" pitchFamily="34" charset="0"/>
                <a:ea typeface="Calibri" panose="020F0502020204030204" pitchFamily="34" charset="0"/>
                <a:cs typeface="Calibri" panose="020F0502020204030204" pitchFamily="34" charset="0"/>
              </a:rPr>
              <a:t> </a:t>
            </a:r>
            <a:r>
              <a:rPr lang="en-GB" sz="2400" b="1" dirty="0">
                <a:effectLst/>
                <a:latin typeface="Calibri" panose="020F0502020204030204" pitchFamily="34" charset="0"/>
                <a:ea typeface="Calibri" panose="020F0502020204030204" pitchFamily="34" charset="0"/>
                <a:cs typeface="Calibri" panose="020F0502020204030204" pitchFamily="34" charset="0"/>
              </a:rPr>
              <a:t>importance of</a:t>
            </a:r>
            <a:r>
              <a:rPr lang="en-GB" sz="2400" b="1" spc="-5" dirty="0">
                <a:effectLst/>
                <a:latin typeface="Calibri" panose="020F0502020204030204" pitchFamily="34" charset="0"/>
                <a:ea typeface="Calibri" panose="020F0502020204030204" pitchFamily="34" charset="0"/>
                <a:cs typeface="Calibri" panose="020F0502020204030204" pitchFamily="34" charset="0"/>
              </a:rPr>
              <a:t> </a:t>
            </a:r>
            <a:r>
              <a:rPr lang="en-GB" sz="2400" b="1" dirty="0">
                <a:effectLst/>
                <a:latin typeface="Calibri" panose="020F0502020204030204" pitchFamily="34" charset="0"/>
                <a:ea typeface="Calibri" panose="020F0502020204030204" pitchFamily="34" charset="0"/>
                <a:cs typeface="Calibri" panose="020F0502020204030204" pitchFamily="34" charset="0"/>
              </a:rPr>
              <a:t>equality</a:t>
            </a:r>
            <a:r>
              <a:rPr lang="en-GB" sz="2400" b="1" spc="-15" dirty="0">
                <a:effectLst/>
                <a:latin typeface="Calibri" panose="020F0502020204030204" pitchFamily="34" charset="0"/>
                <a:ea typeface="Calibri" panose="020F0502020204030204" pitchFamily="34" charset="0"/>
                <a:cs typeface="Calibri" panose="020F0502020204030204" pitchFamily="34" charset="0"/>
              </a:rPr>
              <a:t> </a:t>
            </a:r>
            <a:r>
              <a:rPr lang="en-GB" sz="2400" b="1" dirty="0">
                <a:effectLst/>
                <a:latin typeface="Calibri" panose="020F0502020204030204" pitchFamily="34" charset="0"/>
                <a:ea typeface="Calibri" panose="020F0502020204030204" pitchFamily="34" charset="0"/>
                <a:cs typeface="Calibri" panose="020F0502020204030204" pitchFamily="34" charset="0"/>
              </a:rPr>
              <a:t>of</a:t>
            </a:r>
            <a:r>
              <a:rPr lang="en-GB" sz="2400" b="1" spc="-15" dirty="0">
                <a:effectLst/>
                <a:latin typeface="Calibri" panose="020F0502020204030204" pitchFamily="34" charset="0"/>
                <a:ea typeface="Calibri" panose="020F0502020204030204" pitchFamily="34" charset="0"/>
                <a:cs typeface="Calibri" panose="020F0502020204030204" pitchFamily="34" charset="0"/>
              </a:rPr>
              <a:t> </a:t>
            </a:r>
            <a:r>
              <a:rPr lang="en-GB" sz="2400" b="1" dirty="0">
                <a:effectLst/>
                <a:latin typeface="Calibri" panose="020F0502020204030204" pitchFamily="34" charset="0"/>
                <a:ea typeface="Calibri" panose="020F0502020204030204" pitchFamily="34" charset="0"/>
                <a:cs typeface="Calibri" panose="020F0502020204030204" pitchFamily="34" charset="0"/>
              </a:rPr>
              <a:t>opportunity,</a:t>
            </a:r>
            <a:r>
              <a:rPr lang="en-GB" sz="2400" b="1" spc="5" dirty="0">
                <a:effectLst/>
                <a:latin typeface="Calibri" panose="020F0502020204030204" pitchFamily="34" charset="0"/>
                <a:ea typeface="Calibri" panose="020F0502020204030204" pitchFamily="34" charset="0"/>
                <a:cs typeface="Calibri" panose="020F0502020204030204" pitchFamily="34" charset="0"/>
              </a:rPr>
              <a:t> </a:t>
            </a:r>
            <a:r>
              <a:rPr lang="en-GB" sz="2400" b="1" dirty="0">
                <a:effectLst/>
                <a:latin typeface="Calibri" panose="020F0502020204030204" pitchFamily="34" charset="0"/>
                <a:ea typeface="Calibri" panose="020F0502020204030204" pitchFamily="34" charset="0"/>
                <a:cs typeface="Calibri" panose="020F0502020204030204" pitchFamily="34" charset="0"/>
              </a:rPr>
              <a:t>diversity,</a:t>
            </a:r>
            <a:r>
              <a:rPr lang="en-GB" sz="2400" b="1" spc="-5" dirty="0">
                <a:effectLst/>
                <a:latin typeface="Calibri" panose="020F0502020204030204" pitchFamily="34" charset="0"/>
                <a:ea typeface="Calibri" panose="020F0502020204030204" pitchFamily="34" charset="0"/>
                <a:cs typeface="Calibri" panose="020F0502020204030204" pitchFamily="34" charset="0"/>
              </a:rPr>
              <a:t> </a:t>
            </a:r>
            <a:r>
              <a:rPr lang="en-GB" sz="2400" b="1" dirty="0">
                <a:effectLst/>
                <a:latin typeface="Calibri" panose="020F0502020204030204" pitchFamily="34" charset="0"/>
                <a:ea typeface="Calibri" panose="020F0502020204030204" pitchFamily="34" charset="0"/>
                <a:cs typeface="Calibri" panose="020F0502020204030204" pitchFamily="34" charset="0"/>
              </a:rPr>
              <a:t>and</a:t>
            </a:r>
            <a:r>
              <a:rPr lang="en-GB" sz="2400" b="1" spc="-10" dirty="0">
                <a:effectLst/>
                <a:latin typeface="Calibri" panose="020F0502020204030204" pitchFamily="34" charset="0"/>
                <a:ea typeface="Calibri" panose="020F0502020204030204" pitchFamily="34" charset="0"/>
                <a:cs typeface="Calibri" panose="020F0502020204030204" pitchFamily="34" charset="0"/>
              </a:rPr>
              <a:t> </a:t>
            </a:r>
            <a:r>
              <a:rPr lang="en-GB" sz="2400" b="1" dirty="0">
                <a:effectLst/>
                <a:latin typeface="Calibri" panose="020F0502020204030204" pitchFamily="34" charset="0"/>
                <a:ea typeface="Calibri" panose="020F0502020204030204" pitchFamily="34" charset="0"/>
                <a:cs typeface="Calibri" panose="020F0502020204030204" pitchFamily="34" charset="0"/>
              </a:rPr>
              <a:t>inclusion</a:t>
            </a: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0000"/>
              </a:lnSpc>
              <a:spcBef>
                <a:spcPts val="50"/>
              </a:spcBef>
              <a:spcAft>
                <a:spcPts val="600"/>
              </a:spcAft>
              <a:buFont typeface="Symbol" panose="05050102010706020507" pitchFamily="18" charset="2"/>
              <a:buChar char=""/>
              <a:tabLst>
                <a:tab pos="534035" algn="l"/>
              </a:tabLst>
            </a:pPr>
            <a:r>
              <a:rPr lang="en-GB" sz="2400" dirty="0">
                <a:effectLst/>
                <a:latin typeface="Calibri" panose="020F0502020204030204" pitchFamily="34" charset="0"/>
                <a:ea typeface="Calibri" panose="020F0502020204030204" pitchFamily="34" charset="0"/>
                <a:cs typeface="Calibri" panose="020F0502020204030204" pitchFamily="34" charset="0"/>
              </a:rPr>
              <a:t>A</a:t>
            </a:r>
            <a:r>
              <a:rPr lang="en-GB" sz="2400" spc="-10" dirty="0">
                <a:effectLst/>
                <a:latin typeface="Calibri" panose="020F0502020204030204" pitchFamily="34" charset="0"/>
                <a:ea typeface="Calibri" panose="020F0502020204030204" pitchFamily="34" charset="0"/>
                <a:cs typeface="Calibri" panose="020F0502020204030204" pitchFamily="34" charset="0"/>
              </a:rPr>
              <a:t> </a:t>
            </a:r>
            <a:r>
              <a:rPr lang="en-GB" sz="2400" b="1" dirty="0">
                <a:effectLst/>
                <a:latin typeface="Calibri" panose="020F0502020204030204" pitchFamily="34" charset="0"/>
                <a:ea typeface="Calibri" panose="020F0502020204030204" pitchFamily="34" charset="0"/>
                <a:cs typeface="Calibri" panose="020F0502020204030204" pitchFamily="34" charset="0"/>
              </a:rPr>
              <a:t>shared</a:t>
            </a:r>
            <a:r>
              <a:rPr lang="en-GB" sz="2400" b="1" spc="-10" dirty="0">
                <a:effectLst/>
                <a:latin typeface="Calibri" panose="020F0502020204030204" pitchFamily="34" charset="0"/>
                <a:ea typeface="Calibri" panose="020F0502020204030204" pitchFamily="34" charset="0"/>
                <a:cs typeface="Calibri" panose="020F0502020204030204" pitchFamily="34" charset="0"/>
              </a:rPr>
              <a:t> </a:t>
            </a:r>
            <a:r>
              <a:rPr lang="en-GB" sz="2400" b="1" dirty="0">
                <a:effectLst/>
                <a:latin typeface="Calibri" panose="020F0502020204030204" pitchFamily="34" charset="0"/>
                <a:ea typeface="Calibri" panose="020F0502020204030204" pitchFamily="34" charset="0"/>
                <a:cs typeface="Calibri" panose="020F0502020204030204" pitchFamily="34" charset="0"/>
              </a:rPr>
              <a:t>responsibility</a:t>
            </a:r>
            <a:r>
              <a:rPr lang="en-GB" sz="2400" spc="-20" dirty="0">
                <a:effectLst/>
                <a:latin typeface="Calibri" panose="020F0502020204030204" pitchFamily="34" charset="0"/>
                <a:ea typeface="Calibri" panose="020F0502020204030204" pitchFamily="34" charset="0"/>
                <a:cs typeface="Calibri" panose="020F0502020204030204" pitchFamily="34" charset="0"/>
              </a:rPr>
              <a:t> </a:t>
            </a:r>
            <a:r>
              <a:rPr lang="en-GB" sz="2400" dirty="0">
                <a:effectLst/>
                <a:latin typeface="Calibri" panose="020F0502020204030204" pitchFamily="34" charset="0"/>
                <a:ea typeface="Calibri" panose="020F0502020204030204" pitchFamily="34" charset="0"/>
                <a:cs typeface="Calibri" panose="020F0502020204030204" pitchFamily="34" charset="0"/>
              </a:rPr>
              <a:t>for</a:t>
            </a:r>
            <a:r>
              <a:rPr lang="en-GB" sz="2400" spc="-30" dirty="0">
                <a:effectLst/>
                <a:latin typeface="Calibri" panose="020F0502020204030204" pitchFamily="34" charset="0"/>
                <a:ea typeface="Calibri" panose="020F0502020204030204" pitchFamily="34" charset="0"/>
                <a:cs typeface="Calibri" panose="020F0502020204030204" pitchFamily="34" charset="0"/>
              </a:rPr>
              <a:t> </a:t>
            </a:r>
            <a:r>
              <a:rPr lang="en-GB" sz="2400" dirty="0">
                <a:effectLst/>
                <a:latin typeface="Calibri" panose="020F0502020204030204" pitchFamily="34" charset="0"/>
                <a:ea typeface="Calibri" panose="020F0502020204030204" pitchFamily="34" charset="0"/>
                <a:cs typeface="Calibri" panose="020F0502020204030204" pitchFamily="34" charset="0"/>
              </a:rPr>
              <a:t>each</a:t>
            </a:r>
            <a:r>
              <a:rPr lang="en-GB" sz="2400" spc="-10" dirty="0">
                <a:effectLst/>
                <a:latin typeface="Calibri" panose="020F0502020204030204" pitchFamily="34" charset="0"/>
                <a:ea typeface="Calibri" panose="020F0502020204030204" pitchFamily="34" charset="0"/>
                <a:cs typeface="Calibri" panose="020F0502020204030204" pitchFamily="34" charset="0"/>
              </a:rPr>
              <a:t> </a:t>
            </a:r>
            <a:r>
              <a:rPr lang="en-GB" sz="2400" dirty="0">
                <a:effectLst/>
                <a:latin typeface="Calibri" panose="020F0502020204030204" pitchFamily="34" charset="0"/>
                <a:ea typeface="Calibri" panose="020F0502020204030204" pitchFamily="34" charset="0"/>
                <a:cs typeface="Calibri" panose="020F0502020204030204" pitchFamily="34" charset="0"/>
              </a:rPr>
              <a:t>student’s</a:t>
            </a:r>
            <a:r>
              <a:rPr lang="en-GB" sz="2400" spc="-5" dirty="0">
                <a:effectLst/>
                <a:latin typeface="Calibri" panose="020F0502020204030204" pitchFamily="34" charset="0"/>
                <a:ea typeface="Calibri" panose="020F0502020204030204" pitchFamily="34" charset="0"/>
                <a:cs typeface="Calibri" panose="020F0502020204030204" pitchFamily="34" charset="0"/>
              </a:rPr>
              <a:t> </a:t>
            </a:r>
            <a:r>
              <a:rPr lang="en-GB" sz="2400" dirty="0">
                <a:effectLst/>
                <a:latin typeface="Calibri" panose="020F0502020204030204" pitchFamily="34" charset="0"/>
                <a:ea typeface="Calibri" panose="020F0502020204030204" pitchFamily="34" charset="0"/>
                <a:cs typeface="Calibri" panose="020F0502020204030204" pitchFamily="34" charset="0"/>
              </a:rPr>
              <a:t>learning,</a:t>
            </a:r>
            <a:r>
              <a:rPr lang="en-GB" sz="2400" spc="-10" dirty="0">
                <a:effectLst/>
                <a:latin typeface="Calibri" panose="020F0502020204030204" pitchFamily="34" charset="0"/>
                <a:ea typeface="Calibri" panose="020F0502020204030204" pitchFamily="34" charset="0"/>
                <a:cs typeface="Calibri" panose="020F0502020204030204" pitchFamily="34" charset="0"/>
              </a:rPr>
              <a:t> </a:t>
            </a:r>
            <a:r>
              <a:rPr lang="en-GB" sz="2400" dirty="0">
                <a:effectLst/>
                <a:latin typeface="Calibri" panose="020F0502020204030204" pitchFamily="34" charset="0"/>
                <a:ea typeface="Calibri" panose="020F0502020204030204" pitchFamily="34" charset="0"/>
                <a:cs typeface="Calibri" panose="020F0502020204030204" pitchFamily="34" charset="0"/>
              </a:rPr>
              <a:t>development, and</a:t>
            </a:r>
            <a:r>
              <a:rPr lang="en-GB" sz="2400" spc="-15" dirty="0">
                <a:effectLst/>
                <a:latin typeface="Calibri" panose="020F0502020204030204" pitchFamily="34" charset="0"/>
                <a:ea typeface="Calibri" panose="020F0502020204030204" pitchFamily="34" charset="0"/>
                <a:cs typeface="Calibri" panose="020F0502020204030204" pitchFamily="34" charset="0"/>
              </a:rPr>
              <a:t> </a:t>
            </a:r>
            <a:r>
              <a:rPr lang="en-GB" sz="2400" dirty="0">
                <a:effectLst/>
                <a:latin typeface="Calibri" panose="020F0502020204030204" pitchFamily="34" charset="0"/>
                <a:ea typeface="Calibri" panose="020F0502020204030204" pitchFamily="34" charset="0"/>
                <a:cs typeface="Calibri" panose="020F0502020204030204" pitchFamily="34" charset="0"/>
              </a:rPr>
              <a:t>achievement</a:t>
            </a: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DC8D9EE9-1A93-4D6E-AE9B-1BFC9DFD7C03}"/>
              </a:ext>
            </a:extLst>
          </p:cNvPr>
          <p:cNvSpPr txBox="1"/>
          <p:nvPr/>
        </p:nvSpPr>
        <p:spPr>
          <a:xfrm>
            <a:off x="3005445" y="749710"/>
            <a:ext cx="10202766"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400" b="1" dirty="0"/>
              <a:t>Guidance and Support </a:t>
            </a:r>
            <a:endParaRPr lang="en-GB" sz="2400" dirty="0">
              <a:effectLst/>
              <a:ea typeface="Calibri" panose="020F0502020204030204" pitchFamily="34" charset="0"/>
            </a:endParaRPr>
          </a:p>
        </p:txBody>
      </p:sp>
      <p:sp>
        <p:nvSpPr>
          <p:cNvPr id="12" name="TextBox 11">
            <a:extLst>
              <a:ext uri="{FF2B5EF4-FFF2-40B4-BE49-F238E27FC236}">
                <a16:creationId xmlns:a16="http://schemas.microsoft.com/office/drawing/2014/main" id="{E4D6A2F1-BF96-41D1-BD42-6BA108C7E79A}"/>
              </a:ext>
            </a:extLst>
          </p:cNvPr>
          <p:cNvSpPr txBox="1"/>
          <p:nvPr/>
        </p:nvSpPr>
        <p:spPr>
          <a:xfrm>
            <a:off x="13306925" y="749710"/>
            <a:ext cx="10381463" cy="12744643"/>
          </a:xfrm>
          <a:prstGeom prst="rect">
            <a:avLst/>
          </a:prstGeom>
          <a:noFill/>
        </p:spPr>
        <p:txBody>
          <a:bodyPr wrap="square">
            <a:spAutoFit/>
          </a:bodyPr>
          <a:lstStyle/>
          <a:p>
            <a:pPr algn="l"/>
            <a:r>
              <a:rPr lang="en-GB" sz="3200" b="1" kern="0" dirty="0">
                <a:effectLst/>
                <a:latin typeface="Calibri" panose="020F0502020204030204" pitchFamily="34" charset="0"/>
                <a:cs typeface="Times New Roman" panose="02020603050405020304" pitchFamily="18" charset="0"/>
              </a:rPr>
              <a:t>Code</a:t>
            </a:r>
            <a:r>
              <a:rPr lang="en-GB" sz="3200" b="1" kern="0" spc="-5" dirty="0">
                <a:effectLst/>
                <a:latin typeface="Calibri" panose="020F0502020204030204" pitchFamily="34" charset="0"/>
                <a:cs typeface="Times New Roman" panose="02020603050405020304" pitchFamily="18" charset="0"/>
              </a:rPr>
              <a:t> </a:t>
            </a:r>
            <a:r>
              <a:rPr lang="en-GB" sz="3200" b="1" kern="0" dirty="0">
                <a:effectLst/>
                <a:latin typeface="Calibri" panose="020F0502020204030204" pitchFamily="34" charset="0"/>
                <a:cs typeface="Times New Roman" panose="02020603050405020304" pitchFamily="18" charset="0"/>
              </a:rPr>
              <a:t>of</a:t>
            </a:r>
            <a:r>
              <a:rPr lang="en-GB" sz="3200" b="1" kern="0" spc="-5" dirty="0">
                <a:effectLst/>
                <a:latin typeface="Calibri" panose="020F0502020204030204" pitchFamily="34" charset="0"/>
                <a:cs typeface="Times New Roman" panose="02020603050405020304" pitchFamily="18" charset="0"/>
              </a:rPr>
              <a:t> </a:t>
            </a:r>
            <a:r>
              <a:rPr lang="en-GB" sz="3200" b="1" kern="0" dirty="0">
                <a:effectLst/>
                <a:latin typeface="Calibri" panose="020F0502020204030204" pitchFamily="34" charset="0"/>
                <a:cs typeface="Times New Roman" panose="02020603050405020304" pitchFamily="18" charset="0"/>
              </a:rPr>
              <a:t>Practice</a:t>
            </a:r>
            <a:r>
              <a:rPr lang="en-GB" sz="3200" b="1" kern="0" spc="-5" dirty="0">
                <a:effectLst/>
                <a:latin typeface="Calibri" panose="020F0502020204030204" pitchFamily="34" charset="0"/>
                <a:cs typeface="Times New Roman" panose="02020603050405020304" pitchFamily="18" charset="0"/>
              </a:rPr>
              <a:t> </a:t>
            </a:r>
            <a:r>
              <a:rPr lang="en-GB" sz="3200" b="1" kern="0" dirty="0">
                <a:effectLst/>
                <a:latin typeface="Calibri" panose="020F0502020204030204" pitchFamily="34" charset="0"/>
                <a:cs typeface="Times New Roman" panose="02020603050405020304" pitchFamily="18" charset="0"/>
              </a:rPr>
              <a:t>for the</a:t>
            </a:r>
            <a:r>
              <a:rPr lang="en-GB" sz="3200" b="1" kern="0" spc="-5" dirty="0">
                <a:effectLst/>
                <a:latin typeface="Calibri" panose="020F0502020204030204" pitchFamily="34" charset="0"/>
                <a:cs typeface="Times New Roman" panose="02020603050405020304" pitchFamily="18" charset="0"/>
              </a:rPr>
              <a:t> </a:t>
            </a:r>
            <a:r>
              <a:rPr lang="en-GB" sz="3200" b="1" kern="0" dirty="0">
                <a:effectLst/>
                <a:latin typeface="Calibri" panose="020F0502020204030204" pitchFamily="34" charset="0"/>
                <a:cs typeface="Times New Roman" panose="02020603050405020304" pitchFamily="18" charset="0"/>
              </a:rPr>
              <a:t>Personal</a:t>
            </a:r>
            <a:r>
              <a:rPr lang="en-GB" sz="3200" b="1" kern="0" spc="-15" dirty="0">
                <a:effectLst/>
                <a:latin typeface="Calibri" panose="020F0502020204030204" pitchFamily="34" charset="0"/>
                <a:cs typeface="Times New Roman" panose="02020603050405020304" pitchFamily="18" charset="0"/>
              </a:rPr>
              <a:t> </a:t>
            </a:r>
            <a:r>
              <a:rPr lang="en-GB" sz="3200" b="1" kern="0" dirty="0">
                <a:effectLst/>
                <a:latin typeface="Calibri" panose="020F0502020204030204" pitchFamily="34" charset="0"/>
                <a:cs typeface="Times New Roman" panose="02020603050405020304" pitchFamily="18" charset="0"/>
              </a:rPr>
              <a:t>Tutoring</a:t>
            </a:r>
            <a:r>
              <a:rPr lang="en-GB" sz="3200" b="1" kern="0" spc="-15" dirty="0">
                <a:effectLst/>
                <a:latin typeface="Calibri" panose="020F0502020204030204" pitchFamily="34" charset="0"/>
                <a:cs typeface="Times New Roman" panose="02020603050405020304" pitchFamily="18" charset="0"/>
              </a:rPr>
              <a:t> </a:t>
            </a:r>
            <a:r>
              <a:rPr lang="en-GB" sz="3200" b="1" kern="0" dirty="0">
                <a:effectLst/>
                <a:latin typeface="Calibri" panose="020F0502020204030204" pitchFamily="34" charset="0"/>
                <a:cs typeface="Times New Roman" panose="02020603050405020304" pitchFamily="18" charset="0"/>
              </a:rPr>
              <a:t>System</a:t>
            </a:r>
            <a:r>
              <a:rPr lang="en-GB" sz="3200" b="1" kern="0" spc="-15" dirty="0">
                <a:effectLst/>
                <a:latin typeface="Calibri" panose="020F0502020204030204" pitchFamily="34" charset="0"/>
                <a:cs typeface="Times New Roman" panose="02020603050405020304" pitchFamily="18" charset="0"/>
              </a:rPr>
              <a:t> </a:t>
            </a:r>
            <a:r>
              <a:rPr lang="en-GB" sz="3200" b="1" kern="0" dirty="0">
                <a:effectLst/>
                <a:latin typeface="Calibri" panose="020F0502020204030204" pitchFamily="34" charset="0"/>
                <a:cs typeface="Times New Roman" panose="02020603050405020304" pitchFamily="18" charset="0"/>
              </a:rPr>
              <a:t>at</a:t>
            </a:r>
            <a:r>
              <a:rPr lang="en-GB" sz="3200" b="1" kern="0" spc="-5" dirty="0">
                <a:effectLst/>
                <a:latin typeface="Calibri" panose="020F0502020204030204" pitchFamily="34" charset="0"/>
                <a:cs typeface="Times New Roman" panose="02020603050405020304" pitchFamily="18" charset="0"/>
              </a:rPr>
              <a:t> </a:t>
            </a:r>
            <a:r>
              <a:rPr lang="en-GB" sz="3200" b="1" kern="0" dirty="0">
                <a:effectLst/>
                <a:latin typeface="Calibri" panose="020F0502020204030204" pitchFamily="34" charset="0"/>
                <a:cs typeface="Times New Roman" panose="02020603050405020304" pitchFamily="18" charset="0"/>
              </a:rPr>
              <a:t>Edge</a:t>
            </a:r>
            <a:r>
              <a:rPr lang="en-GB" sz="3200" b="1" kern="0" spc="-10" dirty="0">
                <a:effectLst/>
                <a:latin typeface="Calibri" panose="020F0502020204030204" pitchFamily="34" charset="0"/>
                <a:cs typeface="Times New Roman" panose="02020603050405020304" pitchFamily="18" charset="0"/>
              </a:rPr>
              <a:t> </a:t>
            </a:r>
            <a:r>
              <a:rPr lang="en-GB" sz="3200" b="1" kern="0" dirty="0">
                <a:effectLst/>
                <a:latin typeface="Calibri" panose="020F0502020204030204" pitchFamily="34" charset="0"/>
                <a:cs typeface="Times New Roman" panose="02020603050405020304" pitchFamily="18" charset="0"/>
              </a:rPr>
              <a:t>Hill</a:t>
            </a:r>
            <a:r>
              <a:rPr lang="en-GB" sz="3200" b="1" kern="0" spc="-15" dirty="0">
                <a:effectLst/>
                <a:latin typeface="Calibri" panose="020F0502020204030204" pitchFamily="34" charset="0"/>
                <a:cs typeface="Times New Roman" panose="02020603050405020304" pitchFamily="18" charset="0"/>
              </a:rPr>
              <a:t> </a:t>
            </a:r>
            <a:r>
              <a:rPr lang="en-GB" sz="3200" b="1" kern="0" dirty="0">
                <a:effectLst/>
                <a:latin typeface="Calibri" panose="020F0502020204030204" pitchFamily="34" charset="0"/>
                <a:cs typeface="Times New Roman" panose="02020603050405020304" pitchFamily="18" charset="0"/>
              </a:rPr>
              <a:t>University</a:t>
            </a:r>
          </a:p>
          <a:p>
            <a:pPr marR="109220">
              <a:lnSpc>
                <a:spcPct val="107000"/>
              </a:lnSpc>
            </a:pPr>
            <a:r>
              <a:rPr lang="en-US" sz="2200" dirty="0">
                <a:effectLst/>
                <a:latin typeface="Calibri" panose="020F0502020204030204" pitchFamily="34" charset="0"/>
                <a:ea typeface="Calibri" panose="020F0502020204030204" pitchFamily="34" charset="0"/>
                <a:cs typeface="Calibri" panose="020F0502020204030204" pitchFamily="34" charset="0"/>
              </a:rPr>
              <a:t>The Code of Practice for Personal Tutoring provides clear expectations on behalf of both the student</a:t>
            </a:r>
            <a:r>
              <a:rPr lang="en-US" sz="2200" spc="-235" dirty="0">
                <a:effectLst/>
                <a:latin typeface="Calibri" panose="020F0502020204030204" pitchFamily="34" charset="0"/>
                <a:ea typeface="Calibri" panose="020F0502020204030204" pitchFamily="34" charset="0"/>
                <a:cs typeface="Calibri" panose="020F0502020204030204" pitchFamily="34" charset="0"/>
              </a:rPr>
              <a:t> </a:t>
            </a:r>
            <a:r>
              <a:rPr lang="en-US" sz="2200" dirty="0">
                <a:effectLst/>
                <a:latin typeface="Calibri" panose="020F0502020204030204" pitchFamily="34" charset="0"/>
                <a:ea typeface="Calibri" panose="020F0502020204030204" pitchFamily="34" charset="0"/>
                <a:cs typeface="Calibri" panose="020F0502020204030204" pitchFamily="34" charset="0"/>
              </a:rPr>
              <a:t>and the Personal Tutor. A successful Personal Tutoring system is based on a shared responsibility</a:t>
            </a:r>
            <a:r>
              <a:rPr lang="en-US" sz="2200" spc="5" dirty="0">
                <a:effectLst/>
                <a:latin typeface="Calibri" panose="020F0502020204030204" pitchFamily="34" charset="0"/>
                <a:ea typeface="Calibri" panose="020F0502020204030204" pitchFamily="34" charset="0"/>
                <a:cs typeface="Calibri" panose="020F0502020204030204" pitchFamily="34" charset="0"/>
              </a:rPr>
              <a:t> </a:t>
            </a:r>
            <a:r>
              <a:rPr lang="en-US" sz="2200" dirty="0">
                <a:effectLst/>
                <a:latin typeface="Calibri" panose="020F0502020204030204" pitchFamily="34" charset="0"/>
                <a:ea typeface="Calibri" panose="020F0502020204030204" pitchFamily="34" charset="0"/>
                <a:cs typeface="Calibri" panose="020F0502020204030204" pitchFamily="34" charset="0"/>
              </a:rPr>
              <a:t>between the student and the tutor, supported by the department/area, Faculty, and the</a:t>
            </a:r>
            <a:r>
              <a:rPr lang="en-US" sz="2200" spc="5" dirty="0">
                <a:effectLst/>
                <a:latin typeface="Calibri" panose="020F0502020204030204" pitchFamily="34" charset="0"/>
                <a:ea typeface="Calibri" panose="020F0502020204030204" pitchFamily="34" charset="0"/>
                <a:cs typeface="Calibri" panose="020F0502020204030204" pitchFamily="34" charset="0"/>
              </a:rPr>
              <a:t> </a:t>
            </a:r>
            <a:r>
              <a:rPr lang="en-US" sz="2200" dirty="0">
                <a:effectLst/>
                <a:latin typeface="Calibri" panose="020F0502020204030204" pitchFamily="34" charset="0"/>
                <a:ea typeface="Calibri" panose="020F0502020204030204" pitchFamily="34" charset="0"/>
                <a:cs typeface="Calibri" panose="020F0502020204030204" pitchFamily="34" charset="0"/>
              </a:rPr>
              <a:t>University’s services.</a:t>
            </a:r>
            <a:endParaRPr lang="en-GB" sz="2200" dirty="0">
              <a:effectLst/>
              <a:latin typeface="Calibri" panose="020F0502020204030204" pitchFamily="34" charset="0"/>
              <a:ea typeface="Calibri" panose="020F0502020204030204" pitchFamily="34" charset="0"/>
            </a:endParaRPr>
          </a:p>
          <a:p>
            <a:pPr marL="73025" marR="109220">
              <a:lnSpc>
                <a:spcPct val="107000"/>
              </a:lnSpc>
              <a:spcAft>
                <a:spcPts val="0"/>
              </a:spcAft>
            </a:pPr>
            <a:r>
              <a:rPr lang="en-US" sz="2200" dirty="0">
                <a:effectLst/>
                <a:latin typeface="Calibri" panose="020F0502020204030204" pitchFamily="34" charset="0"/>
                <a:ea typeface="Calibri" panose="020F0502020204030204" pitchFamily="34" charset="0"/>
                <a:cs typeface="Calibri" panose="020F0502020204030204" pitchFamily="34" charset="0"/>
              </a:rPr>
              <a:t> </a:t>
            </a:r>
            <a:endParaRPr lang="en-GB" sz="2200" dirty="0">
              <a:effectLst/>
              <a:latin typeface="Calibri" panose="020F0502020204030204" pitchFamily="34" charset="0"/>
              <a:ea typeface="Calibri" panose="020F0502020204030204" pitchFamily="34" charset="0"/>
            </a:endParaRPr>
          </a:p>
          <a:p>
            <a:pPr>
              <a:lnSpc>
                <a:spcPct val="110000"/>
              </a:lnSpc>
              <a:spcBef>
                <a:spcPts val="200"/>
              </a:spcBef>
            </a:pPr>
            <a:r>
              <a:rPr lang="en-GB" sz="2200" b="1" i="1" dirty="0">
                <a:effectLst/>
                <a:latin typeface="Calibri" panose="020F0502020204030204" pitchFamily="34" charset="0"/>
                <a:ea typeface="Times New Roman" panose="02020603050405020304" pitchFamily="18" charset="0"/>
                <a:cs typeface="Times New Roman" panose="02020603050405020304" pitchFamily="18" charset="0"/>
              </a:rPr>
              <a:t>It</a:t>
            </a:r>
            <a:r>
              <a:rPr lang="en-GB" sz="2200" b="1" i="1" spc="-15" dirty="0">
                <a:effectLst/>
                <a:latin typeface="Calibri" panose="020F0502020204030204" pitchFamily="34" charset="0"/>
                <a:ea typeface="Times New Roman" panose="02020603050405020304" pitchFamily="18" charset="0"/>
                <a:cs typeface="Times New Roman" panose="02020603050405020304" pitchFamily="18" charset="0"/>
              </a:rPr>
              <a:t> </a:t>
            </a:r>
            <a:r>
              <a:rPr lang="en-GB" sz="2200" b="1" i="1" dirty="0">
                <a:effectLst/>
                <a:latin typeface="Calibri" panose="020F0502020204030204" pitchFamily="34" charset="0"/>
                <a:ea typeface="Times New Roman" panose="02020603050405020304" pitchFamily="18" charset="0"/>
                <a:cs typeface="Times New Roman" panose="02020603050405020304" pitchFamily="18" charset="0"/>
              </a:rPr>
              <a:t>is required</a:t>
            </a:r>
            <a:r>
              <a:rPr lang="en-GB" sz="2200" b="1" i="1" spc="-15" dirty="0">
                <a:effectLst/>
                <a:latin typeface="Calibri" panose="020F0502020204030204" pitchFamily="34" charset="0"/>
                <a:ea typeface="Times New Roman" panose="02020603050405020304" pitchFamily="18" charset="0"/>
                <a:cs typeface="Times New Roman" panose="02020603050405020304" pitchFamily="18" charset="0"/>
              </a:rPr>
              <a:t> </a:t>
            </a:r>
            <a:r>
              <a:rPr lang="en-GB" sz="2200" b="1" i="1" dirty="0">
                <a:effectLst/>
                <a:latin typeface="Calibri" panose="020F0502020204030204" pitchFamily="34" charset="0"/>
                <a:ea typeface="Times New Roman" panose="02020603050405020304" pitchFamily="18" charset="0"/>
                <a:cs typeface="Times New Roman" panose="02020603050405020304" pitchFamily="18" charset="0"/>
              </a:rPr>
              <a:t>that:</a:t>
            </a:r>
          </a:p>
          <a:p>
            <a:pPr marL="342900" marR="110490" lvl="0" indent="-342900">
              <a:lnSpc>
                <a:spcPct val="105000"/>
              </a:lnSpc>
              <a:spcBef>
                <a:spcPts val="285"/>
              </a:spcBef>
              <a:spcAft>
                <a:spcPts val="600"/>
              </a:spcAft>
              <a:buSzPts val="1000"/>
              <a:buFont typeface="Symbol" panose="05050102010706020507" pitchFamily="18" charset="2"/>
              <a:buChar char=""/>
              <a:tabLst>
                <a:tab pos="457200" algn="l"/>
                <a:tab pos="534035" algn="l"/>
              </a:tabLst>
            </a:pPr>
            <a:r>
              <a:rPr lang="en-GB" sz="2200" spc="-5" dirty="0">
                <a:effectLst/>
                <a:latin typeface="Calibri" panose="020F0502020204030204" pitchFamily="34" charset="0"/>
                <a:ea typeface="Calibri" panose="020F0502020204030204" pitchFamily="34" charset="0"/>
                <a:cs typeface="Calibri" panose="020F0502020204030204" pitchFamily="34" charset="0"/>
              </a:rPr>
              <a:t>The system of Personal Tutoring and the role of the Personal Tutor will be clearly defined, for </a:t>
            </a:r>
            <a:r>
              <a:rPr lang="en-GB" sz="2200" spc="-235" dirty="0">
                <a:effectLst/>
                <a:latin typeface="Calibri" panose="020F0502020204030204" pitchFamily="34" charset="0"/>
                <a:ea typeface="Calibri" panose="020F0502020204030204" pitchFamily="34" charset="0"/>
                <a:cs typeface="Calibri" panose="020F0502020204030204" pitchFamily="34" charset="0"/>
              </a:rPr>
              <a:t>  </a:t>
            </a:r>
            <a:r>
              <a:rPr lang="en-GB" sz="2200" spc="-5" dirty="0">
                <a:effectLst/>
                <a:latin typeface="Calibri" panose="020F0502020204030204" pitchFamily="34" charset="0"/>
                <a:ea typeface="Calibri" panose="020F0502020204030204" pitchFamily="34" charset="0"/>
                <a:cs typeface="Calibri" panose="020F0502020204030204" pitchFamily="34" charset="0"/>
              </a:rPr>
              <a:t>students, in</a:t>
            </a:r>
            <a:r>
              <a:rPr lang="en-GB" sz="2200" spc="-15" dirty="0">
                <a:effectLst/>
                <a:latin typeface="Calibri" panose="020F0502020204030204" pitchFamily="34" charset="0"/>
                <a:ea typeface="Calibri" panose="020F0502020204030204" pitchFamily="34" charset="0"/>
                <a:cs typeface="Calibri" panose="020F0502020204030204" pitchFamily="34" charset="0"/>
              </a:rPr>
              <a:t> </a:t>
            </a:r>
            <a:r>
              <a:rPr lang="en-GB" sz="2200" spc="-5" dirty="0">
                <a:effectLst/>
                <a:latin typeface="Calibri" panose="020F0502020204030204" pitchFamily="34" charset="0"/>
                <a:ea typeface="Calibri" panose="020F0502020204030204" pitchFamily="34" charset="0"/>
                <a:cs typeface="Calibri" panose="020F0502020204030204" pitchFamily="34" charset="0"/>
              </a:rPr>
              <a:t>a handbook/VLE </a:t>
            </a:r>
            <a:endParaRPr lang="en-GB" sz="2200" spc="-5" dirty="0">
              <a:effectLst/>
              <a:latin typeface="Calibri" panose="020F0502020204030204" pitchFamily="34" charset="0"/>
              <a:ea typeface="Calibri" panose="020F0502020204030204" pitchFamily="34" charset="0"/>
              <a:cs typeface="Times New Roman" panose="02020603050405020304" pitchFamily="18" charset="0"/>
            </a:endParaRPr>
          </a:p>
          <a:p>
            <a:pPr marL="342900" marR="106680" lvl="0" indent="-342900">
              <a:lnSpc>
                <a:spcPct val="103000"/>
              </a:lnSpc>
              <a:spcAft>
                <a:spcPts val="600"/>
              </a:spcAft>
              <a:buSzPts val="1000"/>
              <a:buFont typeface="Symbol" panose="05050102010706020507" pitchFamily="18" charset="2"/>
              <a:buChar char=""/>
              <a:tabLst>
                <a:tab pos="457200" algn="l"/>
                <a:tab pos="534035" algn="l"/>
              </a:tabLst>
            </a:pPr>
            <a:r>
              <a:rPr lang="en-GB" sz="2200" spc="-5" dirty="0">
                <a:effectLst/>
                <a:latin typeface="Calibri" panose="020F0502020204030204" pitchFamily="34" charset="0"/>
                <a:ea typeface="Calibri" panose="020F0502020204030204" pitchFamily="34" charset="0"/>
                <a:cs typeface="Calibri" panose="020F0502020204030204" pitchFamily="34" charset="0"/>
              </a:rPr>
              <a:t>It</a:t>
            </a:r>
            <a:r>
              <a:rPr lang="en-GB" sz="2200" spc="-45" dirty="0">
                <a:effectLst/>
                <a:latin typeface="Calibri" panose="020F0502020204030204" pitchFamily="34" charset="0"/>
                <a:ea typeface="Calibri" panose="020F0502020204030204" pitchFamily="34" charset="0"/>
                <a:cs typeface="Calibri" panose="020F0502020204030204" pitchFamily="34" charset="0"/>
              </a:rPr>
              <a:t> </a:t>
            </a:r>
            <a:r>
              <a:rPr lang="en-GB" sz="2200" spc="-5" dirty="0">
                <a:effectLst/>
                <a:latin typeface="Calibri" panose="020F0502020204030204" pitchFamily="34" charset="0"/>
                <a:ea typeface="Calibri" panose="020F0502020204030204" pitchFamily="34" charset="0"/>
                <a:cs typeface="Calibri" panose="020F0502020204030204" pitchFamily="34" charset="0"/>
              </a:rPr>
              <a:t>is</a:t>
            </a:r>
            <a:r>
              <a:rPr lang="en-GB" sz="2200" spc="-60" dirty="0">
                <a:effectLst/>
                <a:latin typeface="Calibri" panose="020F0502020204030204" pitchFamily="34" charset="0"/>
                <a:ea typeface="Calibri" panose="020F0502020204030204" pitchFamily="34" charset="0"/>
                <a:cs typeface="Calibri" panose="020F0502020204030204" pitchFamily="34" charset="0"/>
              </a:rPr>
              <a:t> </a:t>
            </a:r>
            <a:r>
              <a:rPr lang="en-GB" sz="2200" spc="-5" dirty="0">
                <a:effectLst/>
                <a:latin typeface="Calibri" panose="020F0502020204030204" pitchFamily="34" charset="0"/>
                <a:ea typeface="Calibri" panose="020F0502020204030204" pitchFamily="34" charset="0"/>
                <a:cs typeface="Calibri" panose="020F0502020204030204" pitchFamily="34" charset="0"/>
              </a:rPr>
              <a:t>a</a:t>
            </a:r>
            <a:r>
              <a:rPr lang="en-GB" sz="2200" spc="-50" dirty="0">
                <a:effectLst/>
                <a:latin typeface="Calibri" panose="020F0502020204030204" pitchFamily="34" charset="0"/>
                <a:ea typeface="Calibri" panose="020F0502020204030204" pitchFamily="34" charset="0"/>
                <a:cs typeface="Calibri" panose="020F0502020204030204" pitchFamily="34" charset="0"/>
              </a:rPr>
              <a:t> </a:t>
            </a:r>
            <a:r>
              <a:rPr lang="en-GB" sz="2200" spc="-5" dirty="0">
                <a:effectLst/>
                <a:latin typeface="Calibri" panose="020F0502020204030204" pitchFamily="34" charset="0"/>
                <a:ea typeface="Calibri" panose="020F0502020204030204" pitchFamily="34" charset="0"/>
                <a:cs typeface="Calibri" panose="020F0502020204030204" pitchFamily="34" charset="0"/>
              </a:rPr>
              <a:t>shared</a:t>
            </a:r>
            <a:r>
              <a:rPr lang="en-GB" sz="2200" spc="-40" dirty="0">
                <a:effectLst/>
                <a:latin typeface="Calibri" panose="020F0502020204030204" pitchFamily="34" charset="0"/>
                <a:ea typeface="Calibri" panose="020F0502020204030204" pitchFamily="34" charset="0"/>
                <a:cs typeface="Calibri" panose="020F0502020204030204" pitchFamily="34" charset="0"/>
              </a:rPr>
              <a:t> </a:t>
            </a:r>
            <a:r>
              <a:rPr lang="en-GB" sz="2200" spc="-5" dirty="0">
                <a:effectLst/>
                <a:latin typeface="Calibri" panose="020F0502020204030204" pitchFamily="34" charset="0"/>
                <a:ea typeface="Calibri" panose="020F0502020204030204" pitchFamily="34" charset="0"/>
                <a:cs typeface="Calibri" panose="020F0502020204030204" pitchFamily="34" charset="0"/>
              </a:rPr>
              <a:t>responsibility</a:t>
            </a:r>
            <a:r>
              <a:rPr lang="en-GB" sz="2200" spc="-45" dirty="0">
                <a:effectLst/>
                <a:latin typeface="Calibri" panose="020F0502020204030204" pitchFamily="34" charset="0"/>
                <a:ea typeface="Calibri" panose="020F0502020204030204" pitchFamily="34" charset="0"/>
                <a:cs typeface="Calibri" panose="020F0502020204030204" pitchFamily="34" charset="0"/>
              </a:rPr>
              <a:t> </a:t>
            </a:r>
            <a:r>
              <a:rPr lang="en-GB" sz="2200" spc="-5" dirty="0">
                <a:effectLst/>
                <a:latin typeface="Calibri" panose="020F0502020204030204" pitchFamily="34" charset="0"/>
                <a:ea typeface="Calibri" panose="020F0502020204030204" pitchFamily="34" charset="0"/>
                <a:cs typeface="Calibri" panose="020F0502020204030204" pitchFamily="34" charset="0"/>
              </a:rPr>
              <a:t>for</a:t>
            </a:r>
            <a:r>
              <a:rPr lang="en-GB" sz="2200" spc="-45" dirty="0">
                <a:effectLst/>
                <a:latin typeface="Calibri" panose="020F0502020204030204" pitchFamily="34" charset="0"/>
                <a:ea typeface="Calibri" panose="020F0502020204030204" pitchFamily="34" charset="0"/>
                <a:cs typeface="Calibri" panose="020F0502020204030204" pitchFamily="34" charset="0"/>
              </a:rPr>
              <a:t> </a:t>
            </a:r>
            <a:r>
              <a:rPr lang="en-GB" sz="2200" spc="-5" dirty="0">
                <a:effectLst/>
                <a:latin typeface="Calibri" panose="020F0502020204030204" pitchFamily="34" charset="0"/>
                <a:ea typeface="Calibri" panose="020F0502020204030204" pitchFamily="34" charset="0"/>
                <a:cs typeface="Calibri" panose="020F0502020204030204" pitchFamily="34" charset="0"/>
              </a:rPr>
              <a:t>both</a:t>
            </a:r>
            <a:r>
              <a:rPr lang="en-GB" sz="2200" spc="-60" dirty="0">
                <a:effectLst/>
                <a:latin typeface="Calibri" panose="020F0502020204030204" pitchFamily="34" charset="0"/>
                <a:ea typeface="Calibri" panose="020F0502020204030204" pitchFamily="34" charset="0"/>
                <a:cs typeface="Calibri" panose="020F0502020204030204" pitchFamily="34" charset="0"/>
              </a:rPr>
              <a:t> </a:t>
            </a:r>
            <a:r>
              <a:rPr lang="en-GB" sz="2200" spc="-5" dirty="0">
                <a:effectLst/>
                <a:latin typeface="Calibri" panose="020F0502020204030204" pitchFamily="34" charset="0"/>
                <a:ea typeface="Calibri" panose="020F0502020204030204" pitchFamily="34" charset="0"/>
                <a:cs typeface="Calibri" panose="020F0502020204030204" pitchFamily="34" charset="0"/>
              </a:rPr>
              <a:t>the</a:t>
            </a:r>
            <a:r>
              <a:rPr lang="en-GB" sz="2200" spc="-60" dirty="0">
                <a:effectLst/>
                <a:latin typeface="Calibri" panose="020F0502020204030204" pitchFamily="34" charset="0"/>
                <a:ea typeface="Calibri" panose="020F0502020204030204" pitchFamily="34" charset="0"/>
                <a:cs typeface="Calibri" panose="020F0502020204030204" pitchFamily="34" charset="0"/>
              </a:rPr>
              <a:t> </a:t>
            </a:r>
            <a:r>
              <a:rPr lang="en-GB" sz="2200" spc="-5" dirty="0">
                <a:effectLst/>
                <a:latin typeface="Calibri" panose="020F0502020204030204" pitchFamily="34" charset="0"/>
                <a:ea typeface="Calibri" panose="020F0502020204030204" pitchFamily="34" charset="0"/>
                <a:cs typeface="Calibri" panose="020F0502020204030204" pitchFamily="34" charset="0"/>
              </a:rPr>
              <a:t>student</a:t>
            </a:r>
            <a:r>
              <a:rPr lang="en-GB" sz="2200" spc="-50" dirty="0">
                <a:effectLst/>
                <a:latin typeface="Calibri" panose="020F0502020204030204" pitchFamily="34" charset="0"/>
                <a:ea typeface="Calibri" panose="020F0502020204030204" pitchFamily="34" charset="0"/>
                <a:cs typeface="Calibri" panose="020F0502020204030204" pitchFamily="34" charset="0"/>
              </a:rPr>
              <a:t> </a:t>
            </a:r>
            <a:r>
              <a:rPr lang="en-GB" sz="2200" spc="-5" dirty="0">
                <a:effectLst/>
                <a:latin typeface="Calibri" panose="020F0502020204030204" pitchFamily="34" charset="0"/>
                <a:ea typeface="Calibri" panose="020F0502020204030204" pitchFamily="34" charset="0"/>
                <a:cs typeface="Calibri" panose="020F0502020204030204" pitchFamily="34" charset="0"/>
              </a:rPr>
              <a:t>and</a:t>
            </a:r>
            <a:r>
              <a:rPr lang="en-GB" sz="2200" spc="-65" dirty="0">
                <a:effectLst/>
                <a:latin typeface="Calibri" panose="020F0502020204030204" pitchFamily="34" charset="0"/>
                <a:ea typeface="Calibri" panose="020F0502020204030204" pitchFamily="34" charset="0"/>
                <a:cs typeface="Calibri" panose="020F0502020204030204" pitchFamily="34" charset="0"/>
              </a:rPr>
              <a:t> </a:t>
            </a:r>
            <a:r>
              <a:rPr lang="en-GB" sz="2200" spc="-5" dirty="0">
                <a:effectLst/>
                <a:latin typeface="Calibri" panose="020F0502020204030204" pitchFamily="34" charset="0"/>
                <a:ea typeface="Calibri" panose="020F0502020204030204" pitchFamily="34" charset="0"/>
                <a:cs typeface="Calibri" panose="020F0502020204030204" pitchFamily="34" charset="0"/>
              </a:rPr>
              <a:t>their</a:t>
            </a:r>
            <a:r>
              <a:rPr lang="en-GB" sz="2200" spc="-50" dirty="0">
                <a:effectLst/>
                <a:latin typeface="Calibri" panose="020F0502020204030204" pitchFamily="34" charset="0"/>
                <a:ea typeface="Calibri" panose="020F0502020204030204" pitchFamily="34" charset="0"/>
                <a:cs typeface="Calibri" panose="020F0502020204030204" pitchFamily="34" charset="0"/>
              </a:rPr>
              <a:t> </a:t>
            </a:r>
            <a:r>
              <a:rPr lang="en-GB" sz="2200" spc="-5" dirty="0">
                <a:effectLst/>
                <a:latin typeface="Calibri" panose="020F0502020204030204" pitchFamily="34" charset="0"/>
                <a:ea typeface="Calibri" panose="020F0502020204030204" pitchFamily="34" charset="0"/>
                <a:cs typeface="Calibri" panose="020F0502020204030204" pitchFamily="34" charset="0"/>
              </a:rPr>
              <a:t>Personal</a:t>
            </a:r>
            <a:r>
              <a:rPr lang="en-GB" sz="2200" spc="-50" dirty="0">
                <a:effectLst/>
                <a:latin typeface="Calibri" panose="020F0502020204030204" pitchFamily="34" charset="0"/>
                <a:ea typeface="Calibri" panose="020F0502020204030204" pitchFamily="34" charset="0"/>
                <a:cs typeface="Calibri" panose="020F0502020204030204" pitchFamily="34" charset="0"/>
              </a:rPr>
              <a:t> </a:t>
            </a:r>
            <a:r>
              <a:rPr lang="en-GB" sz="2200" spc="-5" dirty="0">
                <a:effectLst/>
                <a:latin typeface="Calibri" panose="020F0502020204030204" pitchFamily="34" charset="0"/>
                <a:ea typeface="Calibri" panose="020F0502020204030204" pitchFamily="34" charset="0"/>
                <a:cs typeface="Calibri" panose="020F0502020204030204" pitchFamily="34" charset="0"/>
              </a:rPr>
              <a:t>Tutor</a:t>
            </a:r>
            <a:r>
              <a:rPr lang="en-GB" sz="2200" spc="-55" dirty="0">
                <a:effectLst/>
                <a:latin typeface="Calibri" panose="020F0502020204030204" pitchFamily="34" charset="0"/>
                <a:ea typeface="Calibri" panose="020F0502020204030204" pitchFamily="34" charset="0"/>
                <a:cs typeface="Calibri" panose="020F0502020204030204" pitchFamily="34" charset="0"/>
              </a:rPr>
              <a:t> </a:t>
            </a:r>
            <a:r>
              <a:rPr lang="en-GB" sz="2200" spc="-5" dirty="0">
                <a:effectLst/>
                <a:latin typeface="Calibri" panose="020F0502020204030204" pitchFamily="34" charset="0"/>
                <a:ea typeface="Calibri" panose="020F0502020204030204" pitchFamily="34" charset="0"/>
                <a:cs typeface="Calibri" panose="020F0502020204030204" pitchFamily="34" charset="0"/>
              </a:rPr>
              <a:t>to</a:t>
            </a:r>
            <a:r>
              <a:rPr lang="en-GB" sz="2200" spc="-40" dirty="0">
                <a:effectLst/>
                <a:latin typeface="Calibri" panose="020F0502020204030204" pitchFamily="34" charset="0"/>
                <a:ea typeface="Calibri" panose="020F0502020204030204" pitchFamily="34" charset="0"/>
                <a:cs typeface="Calibri" panose="020F0502020204030204" pitchFamily="34" charset="0"/>
              </a:rPr>
              <a:t> </a:t>
            </a:r>
            <a:r>
              <a:rPr lang="en-GB" sz="2200" spc="-5" dirty="0">
                <a:effectLst/>
                <a:latin typeface="Calibri" panose="020F0502020204030204" pitchFamily="34" charset="0"/>
                <a:ea typeface="Calibri" panose="020F0502020204030204" pitchFamily="34" charset="0"/>
                <a:cs typeface="Calibri" panose="020F0502020204030204" pitchFamily="34" charset="0"/>
              </a:rPr>
              <a:t>proactively</a:t>
            </a:r>
            <a:r>
              <a:rPr lang="en-GB" sz="2200" spc="-55" dirty="0">
                <a:effectLst/>
                <a:latin typeface="Calibri" panose="020F0502020204030204" pitchFamily="34" charset="0"/>
                <a:ea typeface="Calibri" panose="020F0502020204030204" pitchFamily="34" charset="0"/>
                <a:cs typeface="Calibri" panose="020F0502020204030204" pitchFamily="34" charset="0"/>
              </a:rPr>
              <a:t> </a:t>
            </a:r>
            <a:r>
              <a:rPr lang="en-GB" sz="2200" spc="-5" dirty="0">
                <a:effectLst/>
                <a:latin typeface="Calibri" panose="020F0502020204030204" pitchFamily="34" charset="0"/>
                <a:ea typeface="Calibri" panose="020F0502020204030204" pitchFamily="34" charset="0"/>
                <a:cs typeface="Calibri" panose="020F0502020204030204" pitchFamily="34" charset="0"/>
              </a:rPr>
              <a:t>engage</a:t>
            </a:r>
            <a:r>
              <a:rPr lang="en-GB" sz="2200" spc="-235" dirty="0">
                <a:effectLst/>
                <a:latin typeface="Calibri" panose="020F0502020204030204" pitchFamily="34" charset="0"/>
                <a:ea typeface="Calibri" panose="020F0502020204030204" pitchFamily="34" charset="0"/>
                <a:cs typeface="Calibri" panose="020F0502020204030204" pitchFamily="34" charset="0"/>
              </a:rPr>
              <a:t> </a:t>
            </a:r>
            <a:r>
              <a:rPr lang="en-GB" sz="2200" spc="-5" dirty="0">
                <a:effectLst/>
                <a:latin typeface="Calibri" panose="020F0502020204030204" pitchFamily="34" charset="0"/>
                <a:ea typeface="Calibri" panose="020F0502020204030204" pitchFamily="34" charset="0"/>
                <a:cs typeface="Calibri" panose="020F0502020204030204" pitchFamily="34" charset="0"/>
              </a:rPr>
              <a:t>with the</a:t>
            </a:r>
            <a:r>
              <a:rPr lang="en-GB" sz="2200" spc="-10" dirty="0">
                <a:effectLst/>
                <a:latin typeface="Calibri" panose="020F0502020204030204" pitchFamily="34" charset="0"/>
                <a:ea typeface="Calibri" panose="020F0502020204030204" pitchFamily="34" charset="0"/>
                <a:cs typeface="Calibri" panose="020F0502020204030204" pitchFamily="34" charset="0"/>
              </a:rPr>
              <a:t> </a:t>
            </a:r>
            <a:r>
              <a:rPr lang="en-GB" sz="2200" spc="-5" dirty="0">
                <a:effectLst/>
                <a:latin typeface="Calibri" panose="020F0502020204030204" pitchFamily="34" charset="0"/>
                <a:ea typeface="Calibri" panose="020F0502020204030204" pitchFamily="34" charset="0"/>
                <a:cs typeface="Calibri" panose="020F0502020204030204" pitchFamily="34" charset="0"/>
              </a:rPr>
              <a:t>personal tutor process and</a:t>
            </a:r>
            <a:r>
              <a:rPr lang="en-GB" sz="2200" spc="-15" dirty="0">
                <a:effectLst/>
                <a:latin typeface="Calibri" panose="020F0502020204030204" pitchFamily="34" charset="0"/>
                <a:ea typeface="Calibri" panose="020F0502020204030204" pitchFamily="34" charset="0"/>
                <a:cs typeface="Calibri" panose="020F0502020204030204" pitchFamily="34" charset="0"/>
              </a:rPr>
              <a:t> </a:t>
            </a:r>
            <a:r>
              <a:rPr lang="en-GB" sz="2200" spc="-5" dirty="0">
                <a:effectLst/>
                <a:latin typeface="Calibri" panose="020F0502020204030204" pitchFamily="34" charset="0"/>
                <a:ea typeface="Calibri" panose="020F0502020204030204" pitchFamily="34" charset="0"/>
                <a:cs typeface="Calibri" panose="020F0502020204030204" pitchFamily="34" charset="0"/>
              </a:rPr>
              <a:t>to communicate</a:t>
            </a:r>
            <a:r>
              <a:rPr lang="en-GB" sz="2200" spc="10" dirty="0">
                <a:effectLst/>
                <a:latin typeface="Calibri" panose="020F0502020204030204" pitchFamily="34" charset="0"/>
                <a:ea typeface="Calibri" panose="020F0502020204030204" pitchFamily="34" charset="0"/>
                <a:cs typeface="Calibri" panose="020F0502020204030204" pitchFamily="34" charset="0"/>
              </a:rPr>
              <a:t> </a:t>
            </a:r>
            <a:r>
              <a:rPr lang="en-GB" sz="2200" spc="-5" dirty="0">
                <a:effectLst/>
                <a:latin typeface="Calibri" panose="020F0502020204030204" pitchFamily="34" charset="0"/>
                <a:ea typeface="Calibri" panose="020F0502020204030204" pitchFamily="34" charset="0"/>
                <a:cs typeface="Calibri" panose="020F0502020204030204" pitchFamily="34" charset="0"/>
              </a:rPr>
              <a:t>effectively</a:t>
            </a:r>
            <a:endParaRPr lang="en-GB" sz="2200" spc="-5" dirty="0">
              <a:effectLst/>
              <a:latin typeface="Calibri" panose="020F0502020204030204" pitchFamily="34" charset="0"/>
              <a:ea typeface="Calibri" panose="020F0502020204030204" pitchFamily="34" charset="0"/>
              <a:cs typeface="Times New Roman" panose="02020603050405020304" pitchFamily="18" charset="0"/>
            </a:endParaRPr>
          </a:p>
          <a:p>
            <a:pPr marL="342900" marR="106680" lvl="0" indent="-342900">
              <a:lnSpc>
                <a:spcPct val="103000"/>
              </a:lnSpc>
              <a:spcAft>
                <a:spcPts val="600"/>
              </a:spcAft>
              <a:buSzPts val="1000"/>
              <a:buFont typeface="Symbol" panose="05050102010706020507" pitchFamily="18" charset="2"/>
              <a:buChar char=""/>
              <a:tabLst>
                <a:tab pos="457200" algn="l"/>
                <a:tab pos="534035" algn="l"/>
              </a:tabLst>
            </a:pPr>
            <a:r>
              <a:rPr lang="en-GB" sz="2200" spc="-5" dirty="0">
                <a:effectLst/>
                <a:latin typeface="Calibri" panose="020F0502020204030204" pitchFamily="34" charset="0"/>
                <a:ea typeface="Calibri" panose="020F0502020204030204" pitchFamily="34" charset="0"/>
                <a:cs typeface="Calibri" panose="020F0502020204030204" pitchFamily="34" charset="0"/>
              </a:rPr>
              <a:t>Personal Tutors will provide general guidance on academic and support issues and will</a:t>
            </a:r>
            <a:r>
              <a:rPr lang="en-GB" sz="2200" spc="5" dirty="0">
                <a:effectLst/>
                <a:latin typeface="Calibri" panose="020F0502020204030204" pitchFamily="34" charset="0"/>
                <a:ea typeface="Calibri" panose="020F0502020204030204" pitchFamily="34" charset="0"/>
                <a:cs typeface="Calibri" panose="020F0502020204030204" pitchFamily="34" charset="0"/>
              </a:rPr>
              <a:t> </a:t>
            </a:r>
            <a:r>
              <a:rPr lang="en-GB" sz="2200" spc="-5" dirty="0">
                <a:effectLst/>
                <a:latin typeface="Calibri" panose="020F0502020204030204" pitchFamily="34" charset="0"/>
                <a:ea typeface="Calibri" panose="020F0502020204030204" pitchFamily="34" charset="0"/>
                <a:cs typeface="Calibri" panose="020F0502020204030204" pitchFamily="34" charset="0"/>
              </a:rPr>
              <a:t>signpost</a:t>
            </a:r>
            <a:r>
              <a:rPr lang="en-GB" sz="2200" spc="-15" dirty="0">
                <a:effectLst/>
                <a:latin typeface="Calibri" panose="020F0502020204030204" pitchFamily="34" charset="0"/>
                <a:ea typeface="Calibri" panose="020F0502020204030204" pitchFamily="34" charset="0"/>
                <a:cs typeface="Calibri" panose="020F0502020204030204" pitchFamily="34" charset="0"/>
              </a:rPr>
              <a:t> </a:t>
            </a:r>
            <a:r>
              <a:rPr lang="en-GB" sz="2200" spc="-5" dirty="0">
                <a:effectLst/>
                <a:latin typeface="Calibri" panose="020F0502020204030204" pitchFamily="34" charset="0"/>
                <a:ea typeface="Calibri" panose="020F0502020204030204" pitchFamily="34" charset="0"/>
                <a:cs typeface="Calibri" panose="020F0502020204030204" pitchFamily="34" charset="0"/>
              </a:rPr>
              <a:t>or refer the student to other sources of advice</a:t>
            </a:r>
            <a:r>
              <a:rPr lang="en-GB" sz="2200" spc="5" dirty="0">
                <a:effectLst/>
                <a:latin typeface="Calibri" panose="020F0502020204030204" pitchFamily="34" charset="0"/>
                <a:ea typeface="Calibri" panose="020F0502020204030204" pitchFamily="34" charset="0"/>
                <a:cs typeface="Calibri" panose="020F0502020204030204" pitchFamily="34" charset="0"/>
              </a:rPr>
              <a:t> </a:t>
            </a:r>
            <a:r>
              <a:rPr lang="en-GB" sz="2200" spc="-5" dirty="0">
                <a:effectLst/>
                <a:latin typeface="Calibri" panose="020F0502020204030204" pitchFamily="34" charset="0"/>
                <a:ea typeface="Calibri" panose="020F0502020204030204" pitchFamily="34" charset="0"/>
                <a:cs typeface="Calibri" panose="020F0502020204030204" pitchFamily="34" charset="0"/>
              </a:rPr>
              <a:t>and guidance</a:t>
            </a:r>
            <a:endParaRPr lang="en-GB" sz="2200" spc="-5" dirty="0">
              <a:effectLst/>
              <a:latin typeface="Calibri" panose="020F0502020204030204" pitchFamily="34" charset="0"/>
              <a:ea typeface="Calibri" panose="020F0502020204030204" pitchFamily="34" charset="0"/>
              <a:cs typeface="Times New Roman" panose="02020603050405020304" pitchFamily="18" charset="0"/>
            </a:endParaRPr>
          </a:p>
          <a:p>
            <a:pPr marL="342900" marR="106680" lvl="0" indent="-342900">
              <a:lnSpc>
                <a:spcPct val="103000"/>
              </a:lnSpc>
              <a:spcAft>
                <a:spcPts val="600"/>
              </a:spcAft>
              <a:buSzPts val="1000"/>
              <a:buFont typeface="Symbol" panose="05050102010706020507" pitchFamily="18" charset="2"/>
              <a:buChar char=""/>
              <a:tabLst>
                <a:tab pos="457200" algn="l"/>
                <a:tab pos="534035" algn="l"/>
              </a:tabLst>
            </a:pPr>
            <a:r>
              <a:rPr lang="en-GB" sz="2200" spc="-5" dirty="0">
                <a:effectLst/>
                <a:latin typeface="Calibri" panose="020F0502020204030204" pitchFamily="34" charset="0"/>
                <a:ea typeface="Calibri" panose="020F0502020204030204" pitchFamily="34" charset="0"/>
                <a:cs typeface="Calibri" panose="020F0502020204030204" pitchFamily="34" charset="0"/>
              </a:rPr>
              <a:t>Students will be given the name and contact details of their personal tutor, whenever possible in </a:t>
            </a:r>
            <a:r>
              <a:rPr lang="en-GB" sz="2200" b="1" spc="-5" dirty="0">
                <a:effectLst/>
                <a:latin typeface="Calibri" panose="020F0502020204030204" pitchFamily="34" charset="0"/>
                <a:ea typeface="Calibri" panose="020F0502020204030204" pitchFamily="34" charset="0"/>
                <a:cs typeface="Calibri" panose="020F0502020204030204" pitchFamily="34" charset="0"/>
              </a:rPr>
              <a:t>advance of arrival,</a:t>
            </a:r>
            <a:r>
              <a:rPr lang="en-GB" sz="2200" spc="-5" dirty="0">
                <a:effectLst/>
                <a:latin typeface="Calibri" panose="020F0502020204030204" pitchFamily="34" charset="0"/>
                <a:ea typeface="Calibri" panose="020F0502020204030204" pitchFamily="34" charset="0"/>
                <a:cs typeface="Calibri" panose="020F0502020204030204" pitchFamily="34" charset="0"/>
              </a:rPr>
              <a:t> at the beginning of a new academic year and be provided with an opportunity to meet their tutor in a group session during the first week, and to meet on an </a:t>
            </a:r>
            <a:r>
              <a:rPr lang="en-GB" sz="2200" b="1" spc="-5" dirty="0">
                <a:effectLst/>
                <a:latin typeface="Calibri" panose="020F0502020204030204" pitchFamily="34" charset="0"/>
                <a:ea typeface="Calibri" panose="020F0502020204030204" pitchFamily="34" charset="0"/>
                <a:cs typeface="Calibri" panose="020F0502020204030204" pitchFamily="34" charset="0"/>
              </a:rPr>
              <a:t>individual (one-to-one) basis within two weeks of</a:t>
            </a:r>
            <a:r>
              <a:rPr lang="en-GB" sz="2200" b="1" spc="5" dirty="0">
                <a:effectLst/>
                <a:latin typeface="Calibri" panose="020F0502020204030204" pitchFamily="34" charset="0"/>
                <a:ea typeface="Calibri" panose="020F0502020204030204" pitchFamily="34" charset="0"/>
                <a:cs typeface="Calibri" panose="020F0502020204030204" pitchFamily="34" charset="0"/>
              </a:rPr>
              <a:t> </a:t>
            </a:r>
            <a:r>
              <a:rPr lang="en-GB" sz="2200" b="1" spc="-5" dirty="0">
                <a:effectLst/>
                <a:latin typeface="Calibri" panose="020F0502020204030204" pitchFamily="34" charset="0"/>
                <a:ea typeface="Calibri" panose="020F0502020204030204" pitchFamily="34" charset="0"/>
                <a:cs typeface="Calibri" panose="020F0502020204030204" pitchFamily="34" charset="0"/>
              </a:rPr>
              <a:t>starting</a:t>
            </a:r>
            <a:r>
              <a:rPr lang="en-GB" sz="2200" b="1" spc="-15" dirty="0">
                <a:effectLst/>
                <a:latin typeface="Calibri" panose="020F0502020204030204" pitchFamily="34" charset="0"/>
                <a:ea typeface="Calibri" panose="020F0502020204030204" pitchFamily="34" charset="0"/>
                <a:cs typeface="Calibri" panose="020F0502020204030204" pitchFamily="34" charset="0"/>
              </a:rPr>
              <a:t> </a:t>
            </a:r>
            <a:r>
              <a:rPr lang="en-GB" sz="2200" b="1" spc="-5" dirty="0">
                <a:effectLst/>
                <a:latin typeface="Calibri" panose="020F0502020204030204" pitchFamily="34" charset="0"/>
                <a:ea typeface="Calibri" panose="020F0502020204030204" pitchFamily="34" charset="0"/>
                <a:cs typeface="Calibri" panose="020F0502020204030204" pitchFamily="34" charset="0"/>
              </a:rPr>
              <a:t>University</a:t>
            </a:r>
            <a:endParaRPr lang="en-GB" sz="2200" spc="-5" dirty="0">
              <a:effectLst/>
              <a:latin typeface="Calibri" panose="020F0502020204030204" pitchFamily="34" charset="0"/>
              <a:ea typeface="Calibri" panose="020F0502020204030204" pitchFamily="34" charset="0"/>
              <a:cs typeface="Times New Roman" panose="02020603050405020304" pitchFamily="18" charset="0"/>
            </a:endParaRPr>
          </a:p>
          <a:p>
            <a:pPr marL="342900" marR="107950" lvl="0" indent="-342900">
              <a:lnSpc>
                <a:spcPct val="103000"/>
              </a:lnSpc>
              <a:spcAft>
                <a:spcPts val="600"/>
              </a:spcAft>
              <a:buSzPts val="1000"/>
              <a:buFont typeface="Symbol" panose="05050102010706020507" pitchFamily="18" charset="2"/>
              <a:buChar char=""/>
              <a:tabLst>
                <a:tab pos="457200" algn="l"/>
                <a:tab pos="534035" algn="l"/>
              </a:tabLst>
            </a:pPr>
            <a:r>
              <a:rPr lang="en-GB" sz="2200" spc="-5" dirty="0">
                <a:effectLst/>
                <a:latin typeface="Calibri" panose="020F0502020204030204" pitchFamily="34" charset="0"/>
                <a:ea typeface="Calibri" panose="020F0502020204030204" pitchFamily="34" charset="0"/>
                <a:cs typeface="Calibri" panose="020F0502020204030204" pitchFamily="34" charset="0"/>
              </a:rPr>
              <a:t>Continuing students will be given the name and contact</a:t>
            </a:r>
            <a:r>
              <a:rPr lang="en-GB" sz="2200" spc="5" dirty="0">
                <a:effectLst/>
                <a:latin typeface="Calibri" panose="020F0502020204030204" pitchFamily="34" charset="0"/>
                <a:ea typeface="Calibri" panose="020F0502020204030204" pitchFamily="34" charset="0"/>
                <a:cs typeface="Calibri" panose="020F0502020204030204" pitchFamily="34" charset="0"/>
              </a:rPr>
              <a:t> </a:t>
            </a:r>
            <a:r>
              <a:rPr lang="en-GB" sz="2200" spc="-5" dirty="0">
                <a:effectLst/>
                <a:latin typeface="Calibri" panose="020F0502020204030204" pitchFamily="34" charset="0"/>
                <a:ea typeface="Calibri" panose="020F0502020204030204" pitchFamily="34" charset="0"/>
                <a:cs typeface="Calibri" panose="020F0502020204030204" pitchFamily="34" charset="0"/>
              </a:rPr>
              <a:t>details of their personal tutor and be provided with an opportunity to meet their tutor</a:t>
            </a:r>
            <a:r>
              <a:rPr lang="en-GB" sz="2200" spc="5" dirty="0">
                <a:effectLst/>
                <a:latin typeface="Calibri" panose="020F0502020204030204" pitchFamily="34" charset="0"/>
                <a:ea typeface="Calibri" panose="020F0502020204030204" pitchFamily="34" charset="0"/>
                <a:cs typeface="Calibri" panose="020F0502020204030204" pitchFamily="34" charset="0"/>
              </a:rPr>
              <a:t> in a group session </a:t>
            </a:r>
            <a:r>
              <a:rPr lang="en-GB" sz="2200" spc="-5" dirty="0">
                <a:effectLst/>
                <a:latin typeface="Calibri" panose="020F0502020204030204" pitchFamily="34" charset="0"/>
                <a:ea typeface="Calibri" panose="020F0502020204030204" pitchFamily="34" charset="0"/>
                <a:cs typeface="Calibri" panose="020F0502020204030204" pitchFamily="34" charset="0"/>
              </a:rPr>
              <a:t>and to meet on an individual basis (one-to-one) within two weeks</a:t>
            </a:r>
            <a:r>
              <a:rPr lang="en-GB" sz="2200" spc="-235" dirty="0">
                <a:effectLst/>
                <a:latin typeface="Calibri" panose="020F0502020204030204" pitchFamily="34" charset="0"/>
                <a:ea typeface="Calibri" panose="020F0502020204030204" pitchFamily="34" charset="0"/>
                <a:cs typeface="Calibri" panose="020F0502020204030204" pitchFamily="34" charset="0"/>
              </a:rPr>
              <a:t>   </a:t>
            </a:r>
            <a:r>
              <a:rPr lang="en-GB" sz="2200" spc="-5" dirty="0">
                <a:effectLst/>
                <a:latin typeface="Calibri" panose="020F0502020204030204" pitchFamily="34" charset="0"/>
                <a:ea typeface="Calibri" panose="020F0502020204030204" pitchFamily="34" charset="0"/>
                <a:cs typeface="Calibri" panose="020F0502020204030204" pitchFamily="34" charset="0"/>
              </a:rPr>
              <a:t>of enrolment</a:t>
            </a:r>
            <a:endParaRPr lang="en-GB" sz="2200" spc="-5" dirty="0">
              <a:effectLst/>
              <a:latin typeface="Calibri" panose="020F0502020204030204" pitchFamily="34" charset="0"/>
              <a:ea typeface="Calibri" panose="020F0502020204030204" pitchFamily="34" charset="0"/>
              <a:cs typeface="Times New Roman" panose="02020603050405020304" pitchFamily="18" charset="0"/>
            </a:endParaRPr>
          </a:p>
          <a:p>
            <a:pPr marL="342900" marR="107950" lvl="0" indent="-342900">
              <a:lnSpc>
                <a:spcPct val="105000"/>
              </a:lnSpc>
              <a:spcBef>
                <a:spcPts val="5"/>
              </a:spcBef>
              <a:spcAft>
                <a:spcPts val="600"/>
              </a:spcAft>
              <a:buSzPts val="1000"/>
              <a:buFont typeface="Symbol" panose="05050102010706020507" pitchFamily="18" charset="2"/>
              <a:buChar char=""/>
              <a:tabLst>
                <a:tab pos="457200" algn="l"/>
                <a:tab pos="534035" algn="l"/>
              </a:tabLst>
            </a:pPr>
            <a:r>
              <a:rPr lang="en-GB" sz="2200" spc="-5" dirty="0">
                <a:effectLst/>
                <a:latin typeface="Calibri" panose="020F0502020204030204" pitchFamily="34" charset="0"/>
                <a:ea typeface="Calibri" panose="020F0502020204030204" pitchFamily="34" charset="0"/>
                <a:cs typeface="Calibri" panose="020F0502020204030204" pitchFamily="34" charset="0"/>
              </a:rPr>
              <a:t>If</a:t>
            </a:r>
            <a:r>
              <a:rPr lang="en-GB" sz="2200" spc="-40" dirty="0">
                <a:effectLst/>
                <a:latin typeface="Calibri" panose="020F0502020204030204" pitchFamily="34" charset="0"/>
                <a:ea typeface="Calibri" panose="020F0502020204030204" pitchFamily="34" charset="0"/>
                <a:cs typeface="Calibri" panose="020F0502020204030204" pitchFamily="34" charset="0"/>
              </a:rPr>
              <a:t> </a:t>
            </a:r>
            <a:r>
              <a:rPr lang="en-GB" sz="2200" spc="-5" dirty="0">
                <a:effectLst/>
                <a:latin typeface="Calibri" panose="020F0502020204030204" pitchFamily="34" charset="0"/>
                <a:ea typeface="Calibri" panose="020F0502020204030204" pitchFamily="34" charset="0"/>
                <a:cs typeface="Calibri" panose="020F0502020204030204" pitchFamily="34" charset="0"/>
              </a:rPr>
              <a:t>the</a:t>
            </a:r>
            <a:r>
              <a:rPr lang="en-GB" sz="2200" spc="-40" dirty="0">
                <a:effectLst/>
                <a:latin typeface="Calibri" panose="020F0502020204030204" pitchFamily="34" charset="0"/>
                <a:ea typeface="Calibri" panose="020F0502020204030204" pitchFamily="34" charset="0"/>
                <a:cs typeface="Calibri" panose="020F0502020204030204" pitchFamily="34" charset="0"/>
              </a:rPr>
              <a:t> </a:t>
            </a:r>
            <a:r>
              <a:rPr lang="en-GB" sz="2200" spc="-5" dirty="0">
                <a:effectLst/>
                <a:latin typeface="Calibri" panose="020F0502020204030204" pitchFamily="34" charset="0"/>
                <a:ea typeface="Calibri" panose="020F0502020204030204" pitchFamily="34" charset="0"/>
                <a:cs typeface="Calibri" panose="020F0502020204030204" pitchFamily="34" charset="0"/>
              </a:rPr>
              <a:t>Personal</a:t>
            </a:r>
            <a:r>
              <a:rPr lang="en-GB" sz="2200" spc="-40" dirty="0">
                <a:effectLst/>
                <a:latin typeface="Calibri" panose="020F0502020204030204" pitchFamily="34" charset="0"/>
                <a:ea typeface="Calibri" panose="020F0502020204030204" pitchFamily="34" charset="0"/>
                <a:cs typeface="Calibri" panose="020F0502020204030204" pitchFamily="34" charset="0"/>
              </a:rPr>
              <a:t> </a:t>
            </a:r>
            <a:r>
              <a:rPr lang="en-GB" sz="2200" spc="-5" dirty="0">
                <a:effectLst/>
                <a:latin typeface="Calibri" panose="020F0502020204030204" pitchFamily="34" charset="0"/>
                <a:ea typeface="Calibri" panose="020F0502020204030204" pitchFamily="34" charset="0"/>
                <a:cs typeface="Calibri" panose="020F0502020204030204" pitchFamily="34" charset="0"/>
              </a:rPr>
              <a:t>Tutor</a:t>
            </a:r>
            <a:r>
              <a:rPr lang="en-GB" sz="2200" spc="-40" dirty="0">
                <a:effectLst/>
                <a:latin typeface="Calibri" panose="020F0502020204030204" pitchFamily="34" charset="0"/>
                <a:ea typeface="Calibri" panose="020F0502020204030204" pitchFamily="34" charset="0"/>
                <a:cs typeface="Calibri" panose="020F0502020204030204" pitchFamily="34" charset="0"/>
              </a:rPr>
              <a:t> </a:t>
            </a:r>
            <a:r>
              <a:rPr lang="en-GB" sz="2200" spc="-5" dirty="0">
                <a:effectLst/>
                <a:latin typeface="Calibri" panose="020F0502020204030204" pitchFamily="34" charset="0"/>
                <a:ea typeface="Calibri" panose="020F0502020204030204" pitchFamily="34" charset="0"/>
                <a:cs typeface="Calibri" panose="020F0502020204030204" pitchFamily="34" charset="0"/>
              </a:rPr>
              <a:t>is</a:t>
            </a:r>
            <a:r>
              <a:rPr lang="en-GB" sz="2200" spc="-40" dirty="0">
                <a:effectLst/>
                <a:latin typeface="Calibri" panose="020F0502020204030204" pitchFamily="34" charset="0"/>
                <a:ea typeface="Calibri" panose="020F0502020204030204" pitchFamily="34" charset="0"/>
                <a:cs typeface="Calibri" panose="020F0502020204030204" pitchFamily="34" charset="0"/>
              </a:rPr>
              <a:t> </a:t>
            </a:r>
            <a:r>
              <a:rPr lang="en-GB" sz="2200" spc="-5" dirty="0">
                <a:effectLst/>
                <a:latin typeface="Calibri" panose="020F0502020204030204" pitchFamily="34" charset="0"/>
                <a:ea typeface="Calibri" panose="020F0502020204030204" pitchFamily="34" charset="0"/>
                <a:cs typeface="Calibri" panose="020F0502020204030204" pitchFamily="34" charset="0"/>
              </a:rPr>
              <a:t>absent,</a:t>
            </a:r>
            <a:r>
              <a:rPr lang="en-GB" sz="2200" spc="-30" dirty="0">
                <a:effectLst/>
                <a:latin typeface="Calibri" panose="020F0502020204030204" pitchFamily="34" charset="0"/>
                <a:ea typeface="Calibri" panose="020F0502020204030204" pitchFamily="34" charset="0"/>
                <a:cs typeface="Calibri" panose="020F0502020204030204" pitchFamily="34" charset="0"/>
              </a:rPr>
              <a:t> </a:t>
            </a:r>
            <a:r>
              <a:rPr lang="en-GB" sz="2200" spc="-5" dirty="0">
                <a:effectLst/>
                <a:latin typeface="Calibri" panose="020F0502020204030204" pitchFamily="34" charset="0"/>
                <a:ea typeface="Calibri" panose="020F0502020204030204" pitchFamily="34" charset="0"/>
                <a:cs typeface="Calibri" panose="020F0502020204030204" pitchFamily="34" charset="0"/>
              </a:rPr>
              <a:t>departments/</a:t>
            </a:r>
            <a:r>
              <a:rPr lang="en-GB" sz="2200" spc="-35" dirty="0">
                <a:effectLst/>
                <a:latin typeface="Calibri" panose="020F0502020204030204" pitchFamily="34" charset="0"/>
                <a:ea typeface="Calibri" panose="020F0502020204030204" pitchFamily="34" charset="0"/>
                <a:cs typeface="Calibri" panose="020F0502020204030204" pitchFamily="34" charset="0"/>
              </a:rPr>
              <a:t> </a:t>
            </a:r>
            <a:r>
              <a:rPr lang="en-GB" sz="2200" spc="-5" dirty="0">
                <a:effectLst/>
                <a:latin typeface="Calibri" panose="020F0502020204030204" pitchFamily="34" charset="0"/>
                <a:ea typeface="Calibri" panose="020F0502020204030204" pitchFamily="34" charset="0"/>
                <a:cs typeface="Calibri" panose="020F0502020204030204" pitchFamily="34" charset="0"/>
              </a:rPr>
              <a:t>areas</a:t>
            </a:r>
            <a:r>
              <a:rPr lang="en-GB" sz="2200" spc="-50" dirty="0">
                <a:effectLst/>
                <a:latin typeface="Calibri" panose="020F0502020204030204" pitchFamily="34" charset="0"/>
                <a:ea typeface="Calibri" panose="020F0502020204030204" pitchFamily="34" charset="0"/>
                <a:cs typeface="Calibri" panose="020F0502020204030204" pitchFamily="34" charset="0"/>
              </a:rPr>
              <a:t> </a:t>
            </a:r>
            <a:r>
              <a:rPr lang="en-GB" sz="2200" spc="-5" dirty="0">
                <a:effectLst/>
                <a:latin typeface="Calibri" panose="020F0502020204030204" pitchFamily="34" charset="0"/>
                <a:ea typeface="Calibri" panose="020F0502020204030204" pitchFamily="34" charset="0"/>
                <a:cs typeface="Calibri" panose="020F0502020204030204" pitchFamily="34" charset="0"/>
              </a:rPr>
              <a:t>will</a:t>
            </a:r>
            <a:r>
              <a:rPr lang="en-GB" sz="2200" spc="-30" dirty="0">
                <a:effectLst/>
                <a:latin typeface="Calibri" panose="020F0502020204030204" pitchFamily="34" charset="0"/>
                <a:ea typeface="Calibri" panose="020F0502020204030204" pitchFamily="34" charset="0"/>
                <a:cs typeface="Calibri" panose="020F0502020204030204" pitchFamily="34" charset="0"/>
              </a:rPr>
              <a:t> </a:t>
            </a:r>
            <a:r>
              <a:rPr lang="en-GB" sz="2200" spc="-5" dirty="0">
                <a:effectLst/>
                <a:latin typeface="Calibri" panose="020F0502020204030204" pitchFamily="34" charset="0"/>
                <a:ea typeface="Calibri" panose="020F0502020204030204" pitchFamily="34" charset="0"/>
                <a:cs typeface="Calibri" panose="020F0502020204030204" pitchFamily="34" charset="0"/>
              </a:rPr>
              <a:t>provide</a:t>
            </a:r>
            <a:r>
              <a:rPr lang="en-GB" sz="2200" spc="-35" dirty="0">
                <a:effectLst/>
                <a:latin typeface="Calibri" panose="020F0502020204030204" pitchFamily="34" charset="0"/>
                <a:ea typeface="Calibri" panose="020F0502020204030204" pitchFamily="34" charset="0"/>
                <a:cs typeface="Calibri" panose="020F0502020204030204" pitchFamily="34" charset="0"/>
              </a:rPr>
              <a:t> an alternate/</a:t>
            </a:r>
            <a:r>
              <a:rPr lang="en-GB" sz="2200" spc="-5" dirty="0">
                <a:effectLst/>
                <a:latin typeface="Calibri" panose="020F0502020204030204" pitchFamily="34" charset="0"/>
                <a:ea typeface="Calibri" panose="020F0502020204030204" pitchFamily="34" charset="0"/>
                <a:cs typeface="Calibri" panose="020F0502020204030204" pitchFamily="34" charset="0"/>
              </a:rPr>
              <a:t>alternative</a:t>
            </a:r>
            <a:r>
              <a:rPr lang="en-GB" sz="2200" spc="-35" dirty="0">
                <a:effectLst/>
                <a:latin typeface="Calibri" panose="020F0502020204030204" pitchFamily="34" charset="0"/>
                <a:ea typeface="Calibri" panose="020F0502020204030204" pitchFamily="34" charset="0"/>
                <a:cs typeface="Calibri" panose="020F0502020204030204" pitchFamily="34" charset="0"/>
              </a:rPr>
              <a:t> </a:t>
            </a:r>
            <a:r>
              <a:rPr lang="en-GB" sz="2200" spc="-5" dirty="0">
                <a:effectLst/>
                <a:latin typeface="Calibri" panose="020F0502020204030204" pitchFamily="34" charset="0"/>
                <a:ea typeface="Calibri" panose="020F0502020204030204" pitchFamily="34" charset="0"/>
                <a:cs typeface="Calibri" panose="020F0502020204030204" pitchFamily="34" charset="0"/>
              </a:rPr>
              <a:t>point</a:t>
            </a:r>
            <a:r>
              <a:rPr lang="en-GB" sz="2200" spc="-35" dirty="0">
                <a:effectLst/>
                <a:latin typeface="Calibri" panose="020F0502020204030204" pitchFamily="34" charset="0"/>
                <a:ea typeface="Calibri" panose="020F0502020204030204" pitchFamily="34" charset="0"/>
                <a:cs typeface="Calibri" panose="020F0502020204030204" pitchFamily="34" charset="0"/>
              </a:rPr>
              <a:t> </a:t>
            </a:r>
            <a:r>
              <a:rPr lang="en-GB" sz="2200" spc="-5" dirty="0">
                <a:effectLst/>
                <a:latin typeface="Calibri" panose="020F0502020204030204" pitchFamily="34" charset="0"/>
                <a:ea typeface="Calibri" panose="020F0502020204030204" pitchFamily="34" charset="0"/>
                <a:cs typeface="Calibri" panose="020F0502020204030204" pitchFamily="34" charset="0"/>
              </a:rPr>
              <a:t>of</a:t>
            </a:r>
            <a:r>
              <a:rPr lang="en-GB" sz="2200" spc="-40" dirty="0">
                <a:effectLst/>
                <a:latin typeface="Calibri" panose="020F0502020204030204" pitchFamily="34" charset="0"/>
                <a:ea typeface="Calibri" panose="020F0502020204030204" pitchFamily="34" charset="0"/>
                <a:cs typeface="Calibri" panose="020F0502020204030204" pitchFamily="34" charset="0"/>
              </a:rPr>
              <a:t> </a:t>
            </a:r>
            <a:r>
              <a:rPr lang="en-GB" sz="2200" spc="-5" dirty="0">
                <a:effectLst/>
                <a:latin typeface="Calibri" panose="020F0502020204030204" pitchFamily="34" charset="0"/>
                <a:ea typeface="Calibri" panose="020F0502020204030204" pitchFamily="34" charset="0"/>
                <a:cs typeface="Calibri" panose="020F0502020204030204" pitchFamily="34" charset="0"/>
              </a:rPr>
              <a:t>contact and information</a:t>
            </a:r>
            <a:r>
              <a:rPr lang="en-GB" sz="2200" spc="-15" dirty="0">
                <a:effectLst/>
                <a:latin typeface="Calibri" panose="020F0502020204030204" pitchFamily="34" charset="0"/>
                <a:ea typeface="Calibri" panose="020F0502020204030204" pitchFamily="34" charset="0"/>
                <a:cs typeface="Calibri" panose="020F0502020204030204" pitchFamily="34" charset="0"/>
              </a:rPr>
              <a:t> </a:t>
            </a:r>
            <a:r>
              <a:rPr lang="en-GB" sz="2200" spc="-5" dirty="0">
                <a:effectLst/>
                <a:latin typeface="Calibri" panose="020F0502020204030204" pitchFamily="34" charset="0"/>
                <a:ea typeface="Calibri" panose="020F0502020204030204" pitchFamily="34" charset="0"/>
                <a:cs typeface="Calibri" panose="020F0502020204030204" pitchFamily="34" charset="0"/>
              </a:rPr>
              <a:t>as</a:t>
            </a:r>
            <a:r>
              <a:rPr lang="en-GB" sz="2200" spc="5" dirty="0">
                <a:effectLst/>
                <a:latin typeface="Calibri" panose="020F0502020204030204" pitchFamily="34" charset="0"/>
                <a:ea typeface="Calibri" panose="020F0502020204030204" pitchFamily="34" charset="0"/>
                <a:cs typeface="Calibri" panose="020F0502020204030204" pitchFamily="34" charset="0"/>
              </a:rPr>
              <a:t> </a:t>
            </a:r>
            <a:r>
              <a:rPr lang="en-GB" sz="2200" spc="-5" dirty="0">
                <a:effectLst/>
                <a:latin typeface="Calibri" panose="020F0502020204030204" pitchFamily="34" charset="0"/>
                <a:ea typeface="Calibri" panose="020F0502020204030204" pitchFamily="34" charset="0"/>
                <a:cs typeface="Calibri" panose="020F0502020204030204" pitchFamily="34" charset="0"/>
              </a:rPr>
              <a:t>appropriate in a timely manner</a:t>
            </a:r>
            <a:endParaRPr lang="en-GB" sz="2200" spc="-5" dirty="0">
              <a:effectLst/>
              <a:latin typeface="Calibri" panose="020F0502020204030204" pitchFamily="34" charset="0"/>
              <a:ea typeface="Calibri" panose="020F0502020204030204" pitchFamily="34" charset="0"/>
              <a:cs typeface="Times New Roman" panose="02020603050405020304" pitchFamily="18" charset="0"/>
            </a:endParaRPr>
          </a:p>
          <a:p>
            <a:pPr marL="342900" marR="106680" lvl="0" indent="-342900">
              <a:lnSpc>
                <a:spcPct val="103000"/>
              </a:lnSpc>
              <a:spcAft>
                <a:spcPts val="600"/>
              </a:spcAft>
              <a:buSzPts val="1000"/>
              <a:buFont typeface="Symbol" panose="05050102010706020507" pitchFamily="18" charset="2"/>
              <a:buChar char=""/>
              <a:tabLst>
                <a:tab pos="457200" algn="l"/>
                <a:tab pos="534035" algn="l"/>
              </a:tabLst>
            </a:pPr>
            <a:r>
              <a:rPr lang="en-GB" sz="2200" spc="-5" dirty="0">
                <a:effectLst/>
                <a:latin typeface="Calibri" panose="020F0502020204030204" pitchFamily="34" charset="0"/>
                <a:ea typeface="Calibri" panose="020F0502020204030204" pitchFamily="34" charset="0"/>
                <a:cs typeface="Calibri" panose="020F0502020204030204" pitchFamily="34" charset="0"/>
              </a:rPr>
              <a:t>Personal Tutor sessions will be clearly scheduled, and this will be clearly communicated to students </a:t>
            </a:r>
            <a:endParaRPr lang="en-GB" sz="2200" spc="-5" dirty="0">
              <a:effectLst/>
              <a:latin typeface="Calibri" panose="020F0502020204030204" pitchFamily="34" charset="0"/>
              <a:ea typeface="Calibri" panose="020F0502020204030204" pitchFamily="34" charset="0"/>
              <a:cs typeface="Times New Roman" panose="02020603050405020304" pitchFamily="18" charset="0"/>
            </a:endParaRPr>
          </a:p>
          <a:p>
            <a:pPr marL="342900" marR="106680" lvl="0" indent="-342900">
              <a:lnSpc>
                <a:spcPct val="103000"/>
              </a:lnSpc>
              <a:spcAft>
                <a:spcPts val="600"/>
              </a:spcAft>
              <a:buSzPts val="1000"/>
              <a:buFont typeface="Symbol" panose="05050102010706020507" pitchFamily="18" charset="2"/>
              <a:buChar char=""/>
              <a:tabLst>
                <a:tab pos="457200" algn="l"/>
                <a:tab pos="534035" algn="l"/>
              </a:tabLst>
            </a:pPr>
            <a:r>
              <a:rPr lang="en-GB" sz="2200" spc="-5" dirty="0">
                <a:effectLst/>
                <a:latin typeface="Calibri" panose="020F0502020204030204" pitchFamily="34" charset="0"/>
                <a:ea typeface="Calibri" panose="020F0502020204030204" pitchFamily="34" charset="0"/>
                <a:cs typeface="Calibri" panose="020F0502020204030204" pitchFamily="34" charset="0"/>
              </a:rPr>
              <a:t>It is the student’s responsibility to attend, to participate and engage with their personal portfolio development where appropriate to their study</a:t>
            </a:r>
            <a:endParaRPr lang="en-GB" sz="2200" spc="-5" dirty="0">
              <a:effectLst/>
              <a:latin typeface="Calibri" panose="020F0502020204030204" pitchFamily="34" charset="0"/>
              <a:ea typeface="Calibri" panose="020F0502020204030204" pitchFamily="34" charset="0"/>
              <a:cs typeface="Times New Roman" panose="02020603050405020304" pitchFamily="18" charset="0"/>
            </a:endParaRPr>
          </a:p>
          <a:p>
            <a:pPr>
              <a:spcBef>
                <a:spcPts val="15"/>
              </a:spcBef>
            </a:pPr>
            <a:r>
              <a:rPr lang="en-US" sz="2200" dirty="0">
                <a:effectLst/>
                <a:latin typeface="Calibri" panose="020F0502020204030204" pitchFamily="34" charset="0"/>
                <a:ea typeface="Calibri" panose="020F0502020204030204" pitchFamily="34" charset="0"/>
                <a:cs typeface="Calibri" panose="020F0502020204030204" pitchFamily="34" charset="0"/>
              </a:rPr>
              <a:t> </a:t>
            </a:r>
            <a:endParaRPr lang="en-GB" sz="2200" dirty="0">
              <a:effectLst/>
              <a:latin typeface="Calibri" panose="020F0502020204030204" pitchFamily="34" charset="0"/>
              <a:ea typeface="Calibri" panose="020F0502020204030204" pitchFamily="34" charset="0"/>
            </a:endParaRPr>
          </a:p>
          <a:p>
            <a:pPr marL="73025" marR="215265">
              <a:lnSpc>
                <a:spcPct val="107000"/>
              </a:lnSpc>
              <a:spcAft>
                <a:spcPts val="0"/>
              </a:spcAft>
            </a:pPr>
            <a:r>
              <a:rPr lang="en-US" sz="2200" dirty="0">
                <a:effectLst/>
                <a:latin typeface="Calibri" panose="020F0502020204030204" pitchFamily="34" charset="0"/>
                <a:ea typeface="Calibri" panose="020F0502020204030204" pitchFamily="34" charset="0"/>
                <a:cs typeface="Calibri" panose="020F0502020204030204" pitchFamily="34" charset="0"/>
              </a:rPr>
              <a:t>During the working week, the personal tutor will respond to informal emails and telephone</a:t>
            </a:r>
            <a:r>
              <a:rPr lang="en-US" sz="2200" spc="5" dirty="0">
                <a:effectLst/>
                <a:latin typeface="Calibri" panose="020F0502020204030204" pitchFamily="34" charset="0"/>
                <a:ea typeface="Calibri" panose="020F0502020204030204" pitchFamily="34" charset="0"/>
                <a:cs typeface="Calibri" panose="020F0502020204030204" pitchFamily="34" charset="0"/>
              </a:rPr>
              <a:t> </a:t>
            </a:r>
            <a:r>
              <a:rPr lang="en-US" sz="2200" dirty="0">
                <a:effectLst/>
                <a:latin typeface="Calibri" panose="020F0502020204030204" pitchFamily="34" charset="0"/>
                <a:ea typeface="Calibri" panose="020F0502020204030204" pitchFamily="34" charset="0"/>
                <a:cs typeface="Calibri" panose="020F0502020204030204" pitchFamily="34" charset="0"/>
              </a:rPr>
              <a:t>enquiries normally within two working days. Each department will have a system in</a:t>
            </a:r>
            <a:r>
              <a:rPr lang="en-US" sz="2200" spc="-235" dirty="0">
                <a:effectLst/>
                <a:latin typeface="Calibri" panose="020F0502020204030204" pitchFamily="34" charset="0"/>
                <a:ea typeface="Calibri" panose="020F0502020204030204" pitchFamily="34" charset="0"/>
                <a:cs typeface="Calibri" panose="020F0502020204030204" pitchFamily="34" charset="0"/>
              </a:rPr>
              <a:t> </a:t>
            </a:r>
            <a:r>
              <a:rPr lang="en-US" sz="2200" dirty="0">
                <a:effectLst/>
                <a:latin typeface="Calibri" panose="020F0502020204030204" pitchFamily="34" charset="0"/>
                <a:ea typeface="Calibri" panose="020F0502020204030204" pitchFamily="34" charset="0"/>
                <a:cs typeface="Calibri" panose="020F0502020204030204" pitchFamily="34" charset="0"/>
              </a:rPr>
              <a:t>place</a:t>
            </a:r>
            <a:r>
              <a:rPr lang="en-US" sz="2200" spc="-5" dirty="0">
                <a:effectLst/>
                <a:latin typeface="Calibri" panose="020F0502020204030204" pitchFamily="34" charset="0"/>
                <a:ea typeface="Calibri" panose="020F0502020204030204" pitchFamily="34" charset="0"/>
                <a:cs typeface="Calibri" panose="020F0502020204030204" pitchFamily="34" charset="0"/>
              </a:rPr>
              <a:t> </a:t>
            </a:r>
            <a:r>
              <a:rPr lang="en-US" sz="2200" dirty="0">
                <a:effectLst/>
                <a:latin typeface="Calibri" panose="020F0502020204030204" pitchFamily="34" charset="0"/>
                <a:ea typeface="Calibri" panose="020F0502020204030204" pitchFamily="34" charset="0"/>
                <a:cs typeface="Calibri" panose="020F0502020204030204" pitchFamily="34" charset="0"/>
              </a:rPr>
              <a:t>to</a:t>
            </a:r>
            <a:r>
              <a:rPr lang="en-US" sz="2200" spc="5" dirty="0">
                <a:effectLst/>
                <a:latin typeface="Calibri" panose="020F0502020204030204" pitchFamily="34" charset="0"/>
                <a:ea typeface="Calibri" panose="020F0502020204030204" pitchFamily="34" charset="0"/>
                <a:cs typeface="Calibri" panose="020F0502020204030204" pitchFamily="34" charset="0"/>
              </a:rPr>
              <a:t> </a:t>
            </a:r>
            <a:r>
              <a:rPr lang="en-US" sz="2200" dirty="0">
                <a:effectLst/>
                <a:latin typeface="Calibri" panose="020F0502020204030204" pitchFamily="34" charset="0"/>
                <a:ea typeface="Calibri" panose="020F0502020204030204" pitchFamily="34" charset="0"/>
                <a:cs typeface="Calibri" panose="020F0502020204030204" pitchFamily="34" charset="0"/>
              </a:rPr>
              <a:t>address</a:t>
            </a:r>
            <a:r>
              <a:rPr lang="en-US" sz="2200" spc="-10" dirty="0">
                <a:effectLst/>
                <a:latin typeface="Calibri" panose="020F0502020204030204" pitchFamily="34" charset="0"/>
                <a:ea typeface="Calibri" panose="020F0502020204030204" pitchFamily="34" charset="0"/>
                <a:cs typeface="Calibri" panose="020F0502020204030204" pitchFamily="34" charset="0"/>
              </a:rPr>
              <a:t> </a:t>
            </a:r>
            <a:r>
              <a:rPr lang="en-US" sz="2200" dirty="0">
                <a:effectLst/>
                <a:latin typeface="Calibri" panose="020F0502020204030204" pitchFamily="34" charset="0"/>
                <a:ea typeface="Calibri" panose="020F0502020204030204" pitchFamily="34" charset="0"/>
                <a:cs typeface="Calibri" panose="020F0502020204030204" pitchFamily="34" charset="0"/>
              </a:rPr>
              <a:t>urgent issues.</a:t>
            </a:r>
            <a:endParaRPr lang="en-GB" sz="2200" dirty="0">
              <a:effectLst/>
              <a:latin typeface="Calibri" panose="020F0502020204030204" pitchFamily="34" charset="0"/>
              <a:ea typeface="Calibri" panose="020F0502020204030204" pitchFamily="34" charset="0"/>
            </a:endParaRPr>
          </a:p>
          <a:p>
            <a:pPr marL="73025" marR="215265">
              <a:lnSpc>
                <a:spcPct val="107000"/>
              </a:lnSpc>
              <a:spcAft>
                <a:spcPts val="0"/>
              </a:spcAft>
            </a:pPr>
            <a:r>
              <a:rPr lang="en-US" sz="2400" dirty="0">
                <a:effectLst/>
                <a:latin typeface="Calibri" panose="020F0502020204030204" pitchFamily="34" charset="0"/>
                <a:ea typeface="Calibri" panose="020F0502020204030204" pitchFamily="34" charset="0"/>
                <a:cs typeface="Calibri" panose="020F0502020204030204" pitchFamily="34" charset="0"/>
              </a:rPr>
              <a:t> </a:t>
            </a:r>
            <a:endParaRPr lang="en-GB" sz="2400" dirty="0">
              <a:effectLst/>
              <a:latin typeface="Calibri" panose="020F0502020204030204" pitchFamily="34" charset="0"/>
              <a:ea typeface="Calibri" panose="020F0502020204030204" pitchFamily="34" charset="0"/>
            </a:endParaRPr>
          </a:p>
        </p:txBody>
      </p:sp>
      <p:sp>
        <p:nvSpPr>
          <p:cNvPr id="14" name="Rectangle 13">
            <a:extLst>
              <a:ext uri="{FF2B5EF4-FFF2-40B4-BE49-F238E27FC236}">
                <a16:creationId xmlns:a16="http://schemas.microsoft.com/office/drawing/2014/main" id="{2EB0BE2C-2D86-4A10-8046-3BED04B36BAC}"/>
              </a:ext>
            </a:extLst>
          </p:cNvPr>
          <p:cNvSpPr/>
          <p:nvPr/>
        </p:nvSpPr>
        <p:spPr>
          <a:xfrm rot="16200000" flipH="1">
            <a:off x="-5344240" y="6735467"/>
            <a:ext cx="13715999" cy="245074"/>
          </a:xfrm>
          <a:prstGeom prst="rect">
            <a:avLst/>
          </a:prstGeom>
          <a:solidFill>
            <a:srgbClr val="7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
        <p:nvSpPr>
          <p:cNvPr id="3" name="Rectangle 2">
            <a:extLst>
              <a:ext uri="{FF2B5EF4-FFF2-40B4-BE49-F238E27FC236}">
                <a16:creationId xmlns:a16="http://schemas.microsoft.com/office/drawing/2014/main" id="{BC9FE29B-273B-EFA2-0197-A47F1AC9ECC4}"/>
              </a:ext>
            </a:extLst>
          </p:cNvPr>
          <p:cNvSpPr/>
          <p:nvPr/>
        </p:nvSpPr>
        <p:spPr>
          <a:xfrm rot="16200000" flipH="1">
            <a:off x="-5814583" y="6503191"/>
            <a:ext cx="13715999" cy="69560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
        <p:nvSpPr>
          <p:cNvPr id="4" name="Rectangle 3">
            <a:extLst>
              <a:ext uri="{FF2B5EF4-FFF2-40B4-BE49-F238E27FC236}">
                <a16:creationId xmlns:a16="http://schemas.microsoft.com/office/drawing/2014/main" id="{D5A0FFEE-B2EA-26F4-81C5-72AB7B47E720}"/>
              </a:ext>
            </a:extLst>
          </p:cNvPr>
          <p:cNvSpPr/>
          <p:nvPr/>
        </p:nvSpPr>
        <p:spPr>
          <a:xfrm rot="16200000" flipH="1">
            <a:off x="-5118972" y="6510198"/>
            <a:ext cx="13715999" cy="695610"/>
          </a:xfrm>
          <a:prstGeom prst="rect">
            <a:avLst/>
          </a:prstGeom>
          <a:solidFill>
            <a:srgbClr val="7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Tree>
    <p:extLst>
      <p:ext uri="{BB962C8B-B14F-4D97-AF65-F5344CB8AC3E}">
        <p14:creationId xmlns:p14="http://schemas.microsoft.com/office/powerpoint/2010/main" val="1751686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Straight Connector 23"/>
          <p:cNvCxnSpPr/>
          <p:nvPr/>
        </p:nvCxnSpPr>
        <p:spPr>
          <a:xfrm>
            <a:off x="3141378" y="2288582"/>
            <a:ext cx="2110602" cy="0"/>
          </a:xfrm>
          <a:prstGeom prst="line">
            <a:avLst/>
          </a:prstGeom>
          <a:ln w="76200">
            <a:solidFill>
              <a:srgbClr val="464A4B"/>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E87CB637-22DB-4A45-9A95-18FA7FC35448}"/>
              </a:ext>
            </a:extLst>
          </p:cNvPr>
          <p:cNvSpPr txBox="1"/>
          <p:nvPr/>
        </p:nvSpPr>
        <p:spPr>
          <a:xfrm>
            <a:off x="2668977" y="1309785"/>
            <a:ext cx="9227127" cy="769441"/>
          </a:xfrm>
          <a:prstGeom prst="rect">
            <a:avLst/>
          </a:prstGeom>
          <a:noFill/>
        </p:spPr>
        <p:txBody>
          <a:bodyPr wrap="square" rtlCol="0" anchor="t">
            <a:spAutoFit/>
          </a:bodyPr>
          <a:lstStyle/>
          <a:p>
            <a:endParaRPr lang="en-GB" sz="4400" dirty="0">
              <a:cs typeface="Calibri"/>
            </a:endParaRPr>
          </a:p>
        </p:txBody>
      </p:sp>
      <p:sp>
        <p:nvSpPr>
          <p:cNvPr id="5" name="Rectangle 4">
            <a:extLst>
              <a:ext uri="{FF2B5EF4-FFF2-40B4-BE49-F238E27FC236}">
                <a16:creationId xmlns:a16="http://schemas.microsoft.com/office/drawing/2014/main" id="{2F42094C-6C91-4B7C-BB0C-F7C57F373725}"/>
              </a:ext>
            </a:extLst>
          </p:cNvPr>
          <p:cNvSpPr/>
          <p:nvPr/>
        </p:nvSpPr>
        <p:spPr>
          <a:xfrm>
            <a:off x="2948404" y="969625"/>
            <a:ext cx="15123508" cy="1446550"/>
          </a:xfrm>
          <a:prstGeom prst="rect">
            <a:avLst/>
          </a:prstGeom>
        </p:spPr>
        <p:txBody>
          <a:bodyPr wrap="square" anchor="t">
            <a:spAutoFit/>
          </a:bodyPr>
          <a:lstStyle/>
          <a:p>
            <a:r>
              <a:rPr lang="en-US" sz="8800" b="1" spc="-5" dirty="0">
                <a:latin typeface="Calibri"/>
                <a:cs typeface="Calibri"/>
              </a:rPr>
              <a:t>Personal Tutoring </a:t>
            </a:r>
            <a:endParaRPr lang="en-GB" sz="8800" b="1" spc="-5" dirty="0">
              <a:solidFill>
                <a:srgbClr val="FF0000"/>
              </a:solidFill>
              <a:latin typeface="Calibri"/>
              <a:cs typeface="Calibri"/>
            </a:endParaRPr>
          </a:p>
        </p:txBody>
      </p:sp>
      <p:sp>
        <p:nvSpPr>
          <p:cNvPr id="7" name="TextBox 6">
            <a:extLst>
              <a:ext uri="{FF2B5EF4-FFF2-40B4-BE49-F238E27FC236}">
                <a16:creationId xmlns:a16="http://schemas.microsoft.com/office/drawing/2014/main" id="{DC8D9EE9-1A93-4D6E-AE9B-1BFC9DFD7C03}"/>
              </a:ext>
            </a:extLst>
          </p:cNvPr>
          <p:cNvSpPr txBox="1"/>
          <p:nvPr/>
        </p:nvSpPr>
        <p:spPr>
          <a:xfrm>
            <a:off x="3005445" y="749710"/>
            <a:ext cx="10402381"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400" b="1" dirty="0"/>
              <a:t>Guidance and Support</a:t>
            </a:r>
            <a:endParaRPr lang="en-GB" sz="2400" dirty="0">
              <a:effectLst/>
              <a:ea typeface="Calibri" panose="020F0502020204030204" pitchFamily="34" charset="0"/>
            </a:endParaRPr>
          </a:p>
        </p:txBody>
      </p:sp>
      <p:sp>
        <p:nvSpPr>
          <p:cNvPr id="11" name="TextBox 10">
            <a:extLst>
              <a:ext uri="{FF2B5EF4-FFF2-40B4-BE49-F238E27FC236}">
                <a16:creationId xmlns:a16="http://schemas.microsoft.com/office/drawing/2014/main" id="{D43DCA4E-09A8-4336-A03A-45A910E9A021}"/>
              </a:ext>
            </a:extLst>
          </p:cNvPr>
          <p:cNvSpPr txBox="1"/>
          <p:nvPr/>
        </p:nvSpPr>
        <p:spPr>
          <a:xfrm>
            <a:off x="2906053" y="2795824"/>
            <a:ext cx="8990051" cy="8631594"/>
          </a:xfrm>
          <a:prstGeom prst="rect">
            <a:avLst/>
          </a:prstGeom>
          <a:noFill/>
        </p:spPr>
        <p:txBody>
          <a:bodyPr wrap="square">
            <a:spAutoFit/>
          </a:bodyPr>
          <a:lstStyle/>
          <a:p>
            <a:pPr>
              <a:lnSpc>
                <a:spcPct val="110000"/>
              </a:lnSpc>
              <a:spcBef>
                <a:spcPts val="200"/>
              </a:spcBef>
            </a:pPr>
            <a:r>
              <a:rPr lang="en-GB" sz="4000" b="1" dirty="0">
                <a:effectLst/>
                <a:latin typeface="Calibri" panose="020F0502020204030204" pitchFamily="34" charset="0"/>
                <a:ea typeface="Times New Roman" panose="02020603050405020304" pitchFamily="18" charset="0"/>
                <a:cs typeface="Times New Roman" panose="02020603050405020304" pitchFamily="18" charset="0"/>
              </a:rPr>
              <a:t>All Personal Tutors will:</a:t>
            </a:r>
            <a:endParaRPr lang="en-GB" sz="2400" b="1"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nSpc>
                <a:spcPct val="110000"/>
              </a:lnSpc>
              <a:spcAft>
                <a:spcPts val="600"/>
              </a:spcAft>
              <a:buSzPts val="1000"/>
              <a:buFont typeface="Symbol" panose="05050102010706020507" pitchFamily="18" charset="2"/>
              <a:buChar char=""/>
              <a:tabLst>
                <a:tab pos="457200" algn="l"/>
              </a:tabLst>
            </a:pPr>
            <a:r>
              <a:rPr lang="en-GB" sz="2000" spc="-5"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Contact tutees to share contact details (email, extension number, availability times)  </a:t>
            </a:r>
            <a:endParaRPr lang="en-GB" sz="2000" spc="-5"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0000"/>
              </a:lnSpc>
              <a:spcAft>
                <a:spcPts val="600"/>
              </a:spcAft>
              <a:buSzPts val="1000"/>
              <a:buFont typeface="Symbol" panose="05050102010706020507" pitchFamily="18" charset="2"/>
              <a:buChar char=""/>
              <a:tabLst>
                <a:tab pos="457200" algn="l"/>
              </a:tabLst>
            </a:pPr>
            <a:r>
              <a:rPr lang="en-GB" sz="2000" spc="-5"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Disseminate information regarding scheduled meetings (this will be </a:t>
            </a:r>
            <a:r>
              <a:rPr lang="en-GB" sz="2000" b="1" spc="-5"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dependent upon the course length and delivery mode</a:t>
            </a:r>
            <a:r>
              <a:rPr lang="en-GB" sz="2000" spc="-5"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so will vary across programmes) </a:t>
            </a:r>
            <a:endParaRPr lang="en-GB" sz="2000" spc="-5"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0000"/>
              </a:lnSpc>
              <a:spcAft>
                <a:spcPts val="600"/>
              </a:spcAft>
              <a:buSzPts val="1000"/>
              <a:buFont typeface="Symbol" panose="05050102010706020507" pitchFamily="18" charset="2"/>
              <a:buChar char=""/>
              <a:tabLst>
                <a:tab pos="457200" algn="l"/>
              </a:tabLst>
            </a:pPr>
            <a:r>
              <a:rPr lang="en-GB" sz="2000" spc="-5"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Remain the same person throughout the postgraduate study (although changes may be necessary/unavoidable and in this instance will be clearly communicated)  </a:t>
            </a:r>
            <a:endParaRPr lang="en-GB" sz="2000" spc="-5"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0000"/>
              </a:lnSpc>
              <a:spcAft>
                <a:spcPts val="600"/>
              </a:spcAft>
              <a:buSzPts val="1000"/>
              <a:buFont typeface="Symbol" panose="05050102010706020507" pitchFamily="18" charset="2"/>
              <a:buChar char=""/>
              <a:tabLst>
                <a:tab pos="457200" algn="l"/>
              </a:tabLst>
            </a:pPr>
            <a:r>
              <a:rPr lang="en-GB" sz="2000" spc="-5"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Act as a principal contact for pastoral, professional and/ or academic concerns or advice </a:t>
            </a:r>
            <a:endParaRPr lang="en-GB" sz="2000" spc="-5"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0000"/>
              </a:lnSpc>
              <a:spcAft>
                <a:spcPts val="600"/>
              </a:spcAft>
              <a:buSzPts val="1000"/>
              <a:buFont typeface="Symbol" panose="05050102010706020507" pitchFamily="18" charset="2"/>
              <a:buChar char=""/>
              <a:tabLst>
                <a:tab pos="457200" algn="l"/>
              </a:tabLst>
            </a:pPr>
            <a:r>
              <a:rPr lang="en-GB" sz="2000" spc="-5"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Meet regularly with their tutees  </a:t>
            </a:r>
            <a:endParaRPr lang="en-GB" sz="2000" spc="-5"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0000"/>
              </a:lnSpc>
              <a:spcAft>
                <a:spcPts val="600"/>
              </a:spcAft>
              <a:buSzPts val="1000"/>
              <a:buFont typeface="Symbol" panose="05050102010706020507" pitchFamily="18" charset="2"/>
              <a:buChar char=""/>
              <a:tabLst>
                <a:tab pos="457200" algn="l"/>
              </a:tabLst>
            </a:pPr>
            <a:r>
              <a:rPr lang="en-GB" sz="2000" spc="-5"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Arrange/conduct individual tutorials to provide tailored academic advice, support, and guidance as appropriate </a:t>
            </a:r>
            <a:endParaRPr lang="en-GB" sz="2000" spc="-5"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0000"/>
              </a:lnSpc>
              <a:spcAft>
                <a:spcPts val="600"/>
              </a:spcAft>
              <a:buSzPts val="1000"/>
              <a:buFont typeface="Symbol" panose="05050102010706020507" pitchFamily="18" charset="2"/>
              <a:buChar char=""/>
              <a:tabLst>
                <a:tab pos="457200" algn="l"/>
              </a:tabLst>
            </a:pPr>
            <a:r>
              <a:rPr lang="en-GB" sz="2000" spc="-5"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Arrange group tutorials where applicable and/or necessary (</a:t>
            </a:r>
            <a:r>
              <a:rPr lang="en-GB" sz="2000" b="1" spc="-5"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dependent upon the nature and duration of the course</a:t>
            </a:r>
            <a:r>
              <a:rPr lang="en-GB" sz="2000" spc="-5"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lang="en-GB" sz="2000" spc="-5"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0000"/>
              </a:lnSpc>
              <a:spcAft>
                <a:spcPts val="600"/>
              </a:spcAft>
              <a:buSzPts val="1000"/>
              <a:buFont typeface="Symbol" panose="05050102010706020507" pitchFamily="18" charset="2"/>
              <a:buChar char=""/>
              <a:tabLst>
                <a:tab pos="457200" algn="l"/>
              </a:tabLst>
            </a:pPr>
            <a:r>
              <a:rPr lang="en-GB" sz="2000" spc="-5"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Assist students with professional development  </a:t>
            </a:r>
            <a:endParaRPr lang="en-GB" sz="2000" spc="-5"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0000"/>
              </a:lnSpc>
              <a:spcAft>
                <a:spcPts val="600"/>
              </a:spcAft>
              <a:buSzPts val="1000"/>
              <a:buFont typeface="Symbol" panose="05050102010706020507" pitchFamily="18" charset="2"/>
              <a:buChar char=""/>
              <a:tabLst>
                <a:tab pos="457200" algn="l"/>
              </a:tabLst>
            </a:pPr>
            <a:r>
              <a:rPr lang="en-GB" sz="2000" spc="-5"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Be fully trained and conversant with the services that are available within the University and the processes and procedures relevant to progression and specialised support – academic, professional, and pastoral </a:t>
            </a:r>
            <a:endParaRPr lang="en-GB" sz="2000" spc="-5"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0000"/>
              </a:lnSpc>
              <a:spcAft>
                <a:spcPts val="600"/>
              </a:spcAft>
              <a:buSzPts val="1000"/>
              <a:buFont typeface="Symbol" panose="05050102010706020507" pitchFamily="18" charset="2"/>
              <a:buChar char=""/>
              <a:tabLst>
                <a:tab pos="457200" algn="l"/>
              </a:tabLst>
            </a:pPr>
            <a:r>
              <a:rPr lang="en-GB" sz="2000" spc="-5"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respect the student's right to confidentiality, only disclosing information with the student’s consent or if the student presents as ‘at risk’ of harm to self or others or professional concern, in line with university policies</a:t>
            </a:r>
            <a:endParaRPr lang="en-GB" sz="2000" spc="-5"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0000"/>
              </a:lnSpc>
              <a:spcAft>
                <a:spcPts val="600"/>
              </a:spcAft>
              <a:buSzPts val="1000"/>
              <a:buFont typeface="Symbol" panose="05050102010706020507" pitchFamily="18" charset="2"/>
              <a:buChar char=""/>
              <a:tabLst>
                <a:tab pos="457200" algn="l"/>
              </a:tabLst>
            </a:pPr>
            <a:r>
              <a:rPr lang="en-GB" sz="2000" spc="-5"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write references </a:t>
            </a:r>
            <a:r>
              <a:rPr lang="en-GB" sz="2000" b="1" spc="-5"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if appropriate  </a:t>
            </a:r>
            <a:endParaRPr lang="en-GB" sz="2000" spc="-5"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4" name="TextBox 13">
            <a:extLst>
              <a:ext uri="{FF2B5EF4-FFF2-40B4-BE49-F238E27FC236}">
                <a16:creationId xmlns:a16="http://schemas.microsoft.com/office/drawing/2014/main" id="{49A3003C-817B-4ED8-9FB7-A214A474263D}"/>
              </a:ext>
            </a:extLst>
          </p:cNvPr>
          <p:cNvSpPr txBox="1"/>
          <p:nvPr/>
        </p:nvSpPr>
        <p:spPr>
          <a:xfrm>
            <a:off x="14103437" y="1213054"/>
            <a:ext cx="9584952" cy="115416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panose="020B0604020202020204" pitchFamily="34" charset="0"/>
              <a:buChar char="•"/>
            </a:pPr>
            <a:r>
              <a:rPr lang="en-US" sz="2400" dirty="0">
                <a:cs typeface="Arial"/>
              </a:rPr>
              <a:t>Student </a:t>
            </a:r>
            <a:r>
              <a:rPr lang="en-US" sz="2400" b="1" i="1" dirty="0">
                <a:cs typeface="Arial"/>
              </a:rPr>
              <a:t>must </a:t>
            </a:r>
            <a:r>
              <a:rPr lang="en-US" sz="2400" dirty="0">
                <a:cs typeface="Arial"/>
              </a:rPr>
              <a:t>be given the name and contact details of their personal tutor during first week and provided with an opportunity to meet their tutor within one week of starting their course. This may take the form of a group tutorial where expectations can be shared, and the first one-to-one meeting can be arranged. </a:t>
            </a:r>
          </a:p>
          <a:p>
            <a:pPr marL="342900" indent="-342900">
              <a:buFont typeface="Arial" panose="020B0604020202020204" pitchFamily="34" charset="0"/>
              <a:buChar char="•"/>
            </a:pPr>
            <a:r>
              <a:rPr lang="en-US" sz="2400" dirty="0">
                <a:cs typeface="Arial"/>
              </a:rPr>
              <a:t>The baseline requirement stipulates a </a:t>
            </a:r>
            <a:r>
              <a:rPr lang="en-US" sz="2400" b="1" i="1" dirty="0">
                <a:cs typeface="Arial"/>
              </a:rPr>
              <a:t>minimum</a:t>
            </a:r>
            <a:r>
              <a:rPr lang="en-US" sz="2400" dirty="0">
                <a:cs typeface="Arial"/>
              </a:rPr>
              <a:t> of </a:t>
            </a:r>
            <a:r>
              <a:rPr lang="en-US" sz="2400" b="1" dirty="0">
                <a:cs typeface="Arial"/>
              </a:rPr>
              <a:t>4</a:t>
            </a:r>
            <a:r>
              <a:rPr lang="en-US" sz="2400" dirty="0">
                <a:cs typeface="Arial"/>
              </a:rPr>
              <a:t> meetings in year 1, with a further two meetings in Year 2, and two meetings in Year 3. </a:t>
            </a:r>
          </a:p>
          <a:p>
            <a:pPr marL="342900" indent="-342900">
              <a:buFont typeface="Arial" panose="020B0604020202020204" pitchFamily="34" charset="0"/>
              <a:buChar char="•"/>
            </a:pPr>
            <a:r>
              <a:rPr lang="en-US" sz="2400" dirty="0">
                <a:cs typeface="Arial"/>
              </a:rPr>
              <a:t>Individual face to face meetings should be offered and can be arranged if required by students . </a:t>
            </a:r>
          </a:p>
          <a:p>
            <a:pPr marL="285750" indent="-285750">
              <a:buFont typeface="Arial"/>
              <a:buChar char="•"/>
            </a:pPr>
            <a:r>
              <a:rPr lang="en-US" sz="2400" dirty="0">
                <a:cs typeface="Arial"/>
              </a:rPr>
              <a:t>There is a shared responsibility for the student and personal tutor to proactively engage with the process, and it is the </a:t>
            </a:r>
            <a:r>
              <a:rPr lang="en-US" sz="2400" dirty="0">
                <a:ea typeface="+mn-lt"/>
                <a:cs typeface="+mn-lt"/>
              </a:rPr>
              <a:t>student’s responsibility to attend and to participate.</a:t>
            </a:r>
            <a:endParaRPr lang="en-US" sz="2400" dirty="0">
              <a:cs typeface="Arial"/>
            </a:endParaRPr>
          </a:p>
          <a:p>
            <a:pPr marL="342900" indent="-342900">
              <a:buFont typeface="Arial"/>
              <a:buChar char="•"/>
            </a:pPr>
            <a:r>
              <a:rPr lang="en-US" sz="2400" b="1" i="1" dirty="0">
                <a:cs typeface="Arial"/>
              </a:rPr>
              <a:t>Written records should be maintained.</a:t>
            </a:r>
            <a:r>
              <a:rPr lang="en-US" sz="2400" dirty="0">
                <a:cs typeface="Arial"/>
              </a:rPr>
              <a:t> Please use the mechanisms advocated by your faculty or department. </a:t>
            </a:r>
          </a:p>
          <a:p>
            <a:pPr marL="342900" indent="-342900">
              <a:buFont typeface="Arial"/>
              <a:buChar char="•"/>
            </a:pPr>
            <a:r>
              <a:rPr lang="en-US" sz="2400" dirty="0">
                <a:cs typeface="Arial"/>
              </a:rPr>
              <a:t>If the Personal Tutor is absent an alternative point of contact will be assigned. Each department /area/ Faculty must have a system in place to address urgent issues.</a:t>
            </a:r>
          </a:p>
          <a:p>
            <a:pPr marL="342900" indent="-342900">
              <a:buFont typeface="Arial"/>
              <a:buChar char="•"/>
            </a:pPr>
            <a:r>
              <a:rPr lang="en-GB" sz="2400" dirty="0">
                <a:cs typeface="Arial"/>
              </a:rPr>
              <a:t>Specific consideration to ensure the equity of those students following </a:t>
            </a:r>
            <a:r>
              <a:rPr lang="en-GB" sz="2400" b="1" i="1" dirty="0">
                <a:cs typeface="Arial"/>
              </a:rPr>
              <a:t>Joint or Combined Honours Programmes </a:t>
            </a:r>
            <a:r>
              <a:rPr lang="en-GB" sz="2400" dirty="0">
                <a:cs typeface="Arial"/>
              </a:rPr>
              <a:t>must be given or completing shared modules across programmes.</a:t>
            </a:r>
          </a:p>
          <a:p>
            <a:pPr marL="342900" indent="-342900">
              <a:buFont typeface="Arial"/>
              <a:buChar char="•"/>
            </a:pPr>
            <a:r>
              <a:rPr lang="en-GB" sz="2400" dirty="0">
                <a:cs typeface="Arial"/>
              </a:rPr>
              <a:t>I</a:t>
            </a:r>
            <a:r>
              <a:rPr lang="en-US" sz="2400" dirty="0">
                <a:cs typeface="Arial"/>
              </a:rPr>
              <a:t>n exceptional circumstances, if either the student or the personal tutor requests a change, the department/ area will have a clear procedure for dealing with this</a:t>
            </a:r>
            <a:r>
              <a:rPr lang="en-US" sz="2400" dirty="0"/>
              <a:t>.</a:t>
            </a:r>
            <a:endParaRPr lang="en-US" sz="2400" dirty="0">
              <a:cs typeface="Calibri"/>
            </a:endParaRPr>
          </a:p>
          <a:p>
            <a:pPr marL="342900" indent="-342900">
              <a:buFont typeface="Arial"/>
              <a:buChar char="•"/>
            </a:pPr>
            <a:r>
              <a:rPr lang="en-US" sz="2400" dirty="0">
                <a:cs typeface="Arial"/>
              </a:rPr>
              <a:t>During the working week, your Personal Tutor will respond to informal emails and telephone enquiries normally within two working days.</a:t>
            </a:r>
            <a:r>
              <a:rPr lang="en-US" sz="2400" dirty="0">
                <a:solidFill>
                  <a:srgbClr val="FF0000"/>
                </a:solidFill>
                <a:cs typeface="Arial"/>
              </a:rPr>
              <a:t> </a:t>
            </a:r>
          </a:p>
          <a:p>
            <a:pPr marL="342900" indent="-342900">
              <a:buFont typeface="Arial"/>
              <a:buChar char="•"/>
            </a:pPr>
            <a:r>
              <a:rPr lang="en-US" sz="2400" dirty="0">
                <a:cs typeface="Arial"/>
              </a:rPr>
              <a:t>Ensure clearly defined information about the role of the Personal Tutors is available and accessible for students</a:t>
            </a:r>
          </a:p>
          <a:p>
            <a:pPr marL="342900" indent="-342900">
              <a:buFont typeface="Arial"/>
              <a:buChar char="•"/>
            </a:pPr>
            <a:r>
              <a:rPr lang="en-US" sz="2400" dirty="0">
                <a:cs typeface="Arial"/>
              </a:rPr>
              <a:t>Personal Tutor will provide general guidance on academic and support issues, and signpost or refer the student to other sources of advice and guidance.</a:t>
            </a:r>
            <a:endParaRPr lang="en-US" sz="2400" dirty="0">
              <a:cs typeface="Calibri"/>
            </a:endParaRPr>
          </a:p>
        </p:txBody>
      </p:sp>
      <p:sp>
        <p:nvSpPr>
          <p:cNvPr id="3" name="Rectangle 2">
            <a:extLst>
              <a:ext uri="{FF2B5EF4-FFF2-40B4-BE49-F238E27FC236}">
                <a16:creationId xmlns:a16="http://schemas.microsoft.com/office/drawing/2014/main" id="{21BCD4FA-47A1-3338-514B-3DBA519DAB10}"/>
              </a:ext>
            </a:extLst>
          </p:cNvPr>
          <p:cNvSpPr/>
          <p:nvPr/>
        </p:nvSpPr>
        <p:spPr>
          <a:xfrm rot="16200000" flipH="1">
            <a:off x="-5814583" y="6503191"/>
            <a:ext cx="13715999" cy="69560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
        <p:nvSpPr>
          <p:cNvPr id="4" name="Rectangle 3">
            <a:extLst>
              <a:ext uri="{FF2B5EF4-FFF2-40B4-BE49-F238E27FC236}">
                <a16:creationId xmlns:a16="http://schemas.microsoft.com/office/drawing/2014/main" id="{ADF3FC2B-9D48-A480-9AD1-B4C42551C950}"/>
              </a:ext>
            </a:extLst>
          </p:cNvPr>
          <p:cNvSpPr/>
          <p:nvPr/>
        </p:nvSpPr>
        <p:spPr>
          <a:xfrm rot="16200000" flipH="1">
            <a:off x="-5118972" y="6510198"/>
            <a:ext cx="13715999" cy="695610"/>
          </a:xfrm>
          <a:prstGeom prst="rect">
            <a:avLst/>
          </a:prstGeom>
          <a:solidFill>
            <a:srgbClr val="7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Tree>
    <p:extLst>
      <p:ext uri="{BB962C8B-B14F-4D97-AF65-F5344CB8AC3E}">
        <p14:creationId xmlns:p14="http://schemas.microsoft.com/office/powerpoint/2010/main" val="1805534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Straight Connector 23"/>
          <p:cNvCxnSpPr/>
          <p:nvPr/>
        </p:nvCxnSpPr>
        <p:spPr>
          <a:xfrm>
            <a:off x="3368837" y="2345447"/>
            <a:ext cx="2110602" cy="0"/>
          </a:xfrm>
          <a:prstGeom prst="line">
            <a:avLst/>
          </a:prstGeom>
          <a:ln w="76200">
            <a:solidFill>
              <a:srgbClr val="464A4B"/>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E87CB637-22DB-4A45-9A95-18FA7FC35448}"/>
              </a:ext>
            </a:extLst>
          </p:cNvPr>
          <p:cNvSpPr txBox="1"/>
          <p:nvPr/>
        </p:nvSpPr>
        <p:spPr>
          <a:xfrm>
            <a:off x="2896436" y="1366650"/>
            <a:ext cx="9227127" cy="769441"/>
          </a:xfrm>
          <a:prstGeom prst="rect">
            <a:avLst/>
          </a:prstGeom>
          <a:noFill/>
        </p:spPr>
        <p:txBody>
          <a:bodyPr wrap="square" rtlCol="0" anchor="t">
            <a:spAutoFit/>
          </a:bodyPr>
          <a:lstStyle/>
          <a:p>
            <a:endParaRPr lang="en-GB" sz="4400" dirty="0">
              <a:cs typeface="Calibri"/>
            </a:endParaRPr>
          </a:p>
        </p:txBody>
      </p:sp>
      <p:sp>
        <p:nvSpPr>
          <p:cNvPr id="5" name="Rectangle 4">
            <a:extLst>
              <a:ext uri="{FF2B5EF4-FFF2-40B4-BE49-F238E27FC236}">
                <a16:creationId xmlns:a16="http://schemas.microsoft.com/office/drawing/2014/main" id="{2F42094C-6C91-4B7C-BB0C-F7C57F373725}"/>
              </a:ext>
            </a:extLst>
          </p:cNvPr>
          <p:cNvSpPr/>
          <p:nvPr/>
        </p:nvSpPr>
        <p:spPr>
          <a:xfrm>
            <a:off x="3233372" y="1026490"/>
            <a:ext cx="8958628" cy="1446550"/>
          </a:xfrm>
          <a:prstGeom prst="rect">
            <a:avLst/>
          </a:prstGeom>
        </p:spPr>
        <p:txBody>
          <a:bodyPr wrap="square" anchor="t">
            <a:spAutoFit/>
          </a:bodyPr>
          <a:lstStyle/>
          <a:p>
            <a:r>
              <a:rPr lang="en-US" sz="8800" b="1" spc="-5" dirty="0">
                <a:latin typeface="Calibri"/>
                <a:cs typeface="Calibri"/>
              </a:rPr>
              <a:t>First Week</a:t>
            </a:r>
            <a:endParaRPr lang="en-US" sz="8800" b="1" spc="-5" dirty="0">
              <a:solidFill>
                <a:srgbClr val="000000"/>
              </a:solidFill>
              <a:latin typeface="Calibri"/>
              <a:cs typeface="Calibri"/>
            </a:endParaRPr>
          </a:p>
        </p:txBody>
      </p:sp>
      <p:sp>
        <p:nvSpPr>
          <p:cNvPr id="7" name="TextBox 6">
            <a:extLst>
              <a:ext uri="{FF2B5EF4-FFF2-40B4-BE49-F238E27FC236}">
                <a16:creationId xmlns:a16="http://schemas.microsoft.com/office/drawing/2014/main" id="{DC8D9EE9-1A93-4D6E-AE9B-1BFC9DFD7C03}"/>
              </a:ext>
            </a:extLst>
          </p:cNvPr>
          <p:cNvSpPr txBox="1"/>
          <p:nvPr/>
        </p:nvSpPr>
        <p:spPr>
          <a:xfrm>
            <a:off x="3318201" y="791663"/>
            <a:ext cx="11745336"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400" b="1" dirty="0"/>
              <a:t>Guidance and Support </a:t>
            </a:r>
            <a:endParaRPr lang="en-GB" sz="2400" dirty="0">
              <a:effectLst/>
              <a:ea typeface="Calibri" panose="020F0502020204030204" pitchFamily="34" charset="0"/>
            </a:endParaRPr>
          </a:p>
          <a:p>
            <a:endParaRPr lang="en-US" sz="2400" dirty="0"/>
          </a:p>
        </p:txBody>
      </p:sp>
      <p:sp>
        <p:nvSpPr>
          <p:cNvPr id="3" name="TextBox 2">
            <a:extLst>
              <a:ext uri="{FF2B5EF4-FFF2-40B4-BE49-F238E27FC236}">
                <a16:creationId xmlns:a16="http://schemas.microsoft.com/office/drawing/2014/main" id="{7CA43C90-351C-41C9-A3CD-1FFABB22319A}"/>
              </a:ext>
            </a:extLst>
          </p:cNvPr>
          <p:cNvSpPr txBox="1"/>
          <p:nvPr/>
        </p:nvSpPr>
        <p:spPr>
          <a:xfrm>
            <a:off x="3230832" y="2677303"/>
            <a:ext cx="17409059" cy="957185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dirty="0"/>
              <a:t>All students must be provided with their Personal Tutors contact details by the end of their first week of the programme and be provided with an opportunity to meet their tutor. </a:t>
            </a:r>
          </a:p>
          <a:p>
            <a:r>
              <a:rPr lang="en-US" sz="2800" b="1" i="1" dirty="0"/>
              <a:t>	</a:t>
            </a:r>
          </a:p>
          <a:p>
            <a:r>
              <a:rPr lang="en-US" sz="2800" i="1" u="sng" dirty="0"/>
              <a:t>Suggestion: </a:t>
            </a:r>
          </a:p>
          <a:p>
            <a:r>
              <a:rPr lang="en-US" sz="2800" dirty="0"/>
              <a:t>A group tutorial, where tutees can meet their tutor. This presents an opportunity to help establish a sense of belonging and creates a space where the tutor can share expectations of the Personal Tutor Role and arrange the first one-to-one meeting (to take place before the end of week two).</a:t>
            </a:r>
          </a:p>
          <a:p>
            <a:endParaRPr lang="en-US" sz="2800" i="1" u="sng" dirty="0"/>
          </a:p>
          <a:p>
            <a:pPr marL="457200" indent="-457200">
              <a:buFont typeface="Arial" panose="020B0604020202020204" pitchFamily="34" charset="0"/>
              <a:buChar char="•"/>
            </a:pPr>
            <a:r>
              <a:rPr lang="en-US" sz="2800" dirty="0"/>
              <a:t>Students </a:t>
            </a:r>
            <a:r>
              <a:rPr lang="en-US" sz="2800" b="1" i="1" u="sng" dirty="0"/>
              <a:t>must</a:t>
            </a:r>
            <a:r>
              <a:rPr lang="en-US" sz="2800" dirty="0"/>
              <a:t> be provided with their Personal Tutors contact details and students must be given the opportunity to meet their tutor during their first week at University. </a:t>
            </a:r>
          </a:p>
          <a:p>
            <a:pPr marL="457200" indent="-457200">
              <a:buFont typeface="Arial" panose="020B0604020202020204" pitchFamily="34" charset="0"/>
              <a:buChar char="•"/>
            </a:pPr>
            <a:r>
              <a:rPr lang="en-US" sz="2800" dirty="0"/>
              <a:t>Tutors </a:t>
            </a:r>
            <a:r>
              <a:rPr lang="en-US" sz="2800" b="1" i="1" u="sng" dirty="0"/>
              <a:t>must</a:t>
            </a:r>
            <a:r>
              <a:rPr lang="en-US" sz="2800" dirty="0"/>
              <a:t> contact and arrange to meet their tutees for a one-to-one tutor meeting within the first two weeks of semester one. </a:t>
            </a:r>
          </a:p>
          <a:p>
            <a:endParaRPr lang="en-US" sz="2800" i="1" u="sng" dirty="0">
              <a:cs typeface="Calibri"/>
            </a:endParaRPr>
          </a:p>
          <a:p>
            <a:endParaRPr lang="en-US" sz="2800" i="1" u="sng" dirty="0">
              <a:cs typeface="Calibri"/>
            </a:endParaRPr>
          </a:p>
          <a:p>
            <a:r>
              <a:rPr lang="en-US" sz="2800" i="1" u="sng" dirty="0">
                <a:cs typeface="Calibri"/>
              </a:rPr>
              <a:t>Please also note:</a:t>
            </a:r>
          </a:p>
          <a:p>
            <a:pPr marL="457200" indent="-457200">
              <a:buFont typeface="Arial" panose="020B0604020202020204" pitchFamily="34" charset="0"/>
              <a:buChar char="•"/>
            </a:pPr>
            <a:r>
              <a:rPr lang="en-US" sz="2800" dirty="0"/>
              <a:t>Tutors must make clear to their tutees how they will communicate with them. 	</a:t>
            </a:r>
          </a:p>
          <a:p>
            <a:pPr marL="457200" indent="-457200">
              <a:buFont typeface="Arial" panose="020B0604020202020204" pitchFamily="34" charset="0"/>
              <a:buChar char="•"/>
            </a:pPr>
            <a:r>
              <a:rPr lang="en-US" sz="2800" dirty="0"/>
              <a:t>Tutors must record notes from meetings in accordance with guidance from their departments, e.g., Quercus. </a:t>
            </a:r>
            <a:endParaRPr lang="en-US" sz="2800" dirty="0">
              <a:cs typeface="Calibri"/>
            </a:endParaRPr>
          </a:p>
          <a:p>
            <a:endParaRPr lang="en-US" sz="2800" dirty="0">
              <a:cs typeface="Calibri"/>
            </a:endParaRPr>
          </a:p>
          <a:p>
            <a:pPr marL="457200" indent="-457200">
              <a:buFont typeface="Arial" panose="020B0604020202020204" pitchFamily="34" charset="0"/>
              <a:buChar char="•"/>
            </a:pPr>
            <a:endParaRPr lang="en-US" sz="2800" b="1" i="1" dirty="0"/>
          </a:p>
          <a:p>
            <a:r>
              <a:rPr lang="en-US" sz="2800" b="1" i="1" dirty="0"/>
              <a:t>Please Note:</a:t>
            </a:r>
          </a:p>
          <a:p>
            <a:r>
              <a:rPr lang="en-US" sz="2800" dirty="0"/>
              <a:t>While group tutorials are advocated to support engagement and offer guidance relating to communal challenges or shared issues, these must not be offered in lieu of individual synchronous online face-to-face meetings. </a:t>
            </a:r>
            <a:endParaRPr lang="en-US" sz="2800" dirty="0">
              <a:cs typeface="Calibri"/>
            </a:endParaRPr>
          </a:p>
        </p:txBody>
      </p:sp>
      <p:sp>
        <p:nvSpPr>
          <p:cNvPr id="11" name="Rectangle 10">
            <a:extLst>
              <a:ext uri="{FF2B5EF4-FFF2-40B4-BE49-F238E27FC236}">
                <a16:creationId xmlns:a16="http://schemas.microsoft.com/office/drawing/2014/main" id="{E71237B9-12E9-43DE-855F-753CB6BF878E}"/>
              </a:ext>
            </a:extLst>
          </p:cNvPr>
          <p:cNvSpPr/>
          <p:nvPr/>
        </p:nvSpPr>
        <p:spPr>
          <a:xfrm rot="16200000" flipH="1">
            <a:off x="-5344240" y="6735467"/>
            <a:ext cx="13715999" cy="245074"/>
          </a:xfrm>
          <a:prstGeom prst="rect">
            <a:avLst/>
          </a:prstGeom>
          <a:solidFill>
            <a:srgbClr val="7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
        <p:nvSpPr>
          <p:cNvPr id="6" name="Rectangle 5">
            <a:extLst>
              <a:ext uri="{FF2B5EF4-FFF2-40B4-BE49-F238E27FC236}">
                <a16:creationId xmlns:a16="http://schemas.microsoft.com/office/drawing/2014/main" id="{91DD4B38-B96E-9A67-51BE-10E5C4C9195A}"/>
              </a:ext>
            </a:extLst>
          </p:cNvPr>
          <p:cNvSpPr/>
          <p:nvPr/>
        </p:nvSpPr>
        <p:spPr>
          <a:xfrm rot="16200000" flipH="1">
            <a:off x="-5118972" y="6510198"/>
            <a:ext cx="13715999" cy="695610"/>
          </a:xfrm>
          <a:prstGeom prst="rect">
            <a:avLst/>
          </a:prstGeom>
          <a:solidFill>
            <a:srgbClr val="7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
        <p:nvSpPr>
          <p:cNvPr id="8" name="Rectangle 7">
            <a:extLst>
              <a:ext uri="{FF2B5EF4-FFF2-40B4-BE49-F238E27FC236}">
                <a16:creationId xmlns:a16="http://schemas.microsoft.com/office/drawing/2014/main" id="{889FD9AF-EBF3-75A6-E5B2-364775231E28}"/>
              </a:ext>
            </a:extLst>
          </p:cNvPr>
          <p:cNvSpPr/>
          <p:nvPr/>
        </p:nvSpPr>
        <p:spPr>
          <a:xfrm rot="16200000" flipH="1">
            <a:off x="-5814583" y="6503191"/>
            <a:ext cx="13715999" cy="69560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pic>
        <p:nvPicPr>
          <p:cNvPr id="9" name="Picture 8" descr="Logo&#10;&#10;Description automatically generated">
            <a:extLst>
              <a:ext uri="{FF2B5EF4-FFF2-40B4-BE49-F238E27FC236}">
                <a16:creationId xmlns:a16="http://schemas.microsoft.com/office/drawing/2014/main" id="{31662CDC-E93E-0EDB-81E7-A2A5BAEC740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090427" y="964199"/>
            <a:ext cx="2224405" cy="2224405"/>
          </a:xfrm>
          <a:prstGeom prst="rect">
            <a:avLst/>
          </a:prstGeom>
          <a:noFill/>
          <a:ln>
            <a:noFill/>
          </a:ln>
        </p:spPr>
      </p:pic>
    </p:spTree>
    <p:extLst>
      <p:ext uri="{BB962C8B-B14F-4D97-AF65-F5344CB8AC3E}">
        <p14:creationId xmlns:p14="http://schemas.microsoft.com/office/powerpoint/2010/main" val="327986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Straight Connector 23"/>
          <p:cNvCxnSpPr/>
          <p:nvPr/>
        </p:nvCxnSpPr>
        <p:spPr>
          <a:xfrm>
            <a:off x="3844325" y="2656343"/>
            <a:ext cx="2110602" cy="0"/>
          </a:xfrm>
          <a:prstGeom prst="line">
            <a:avLst/>
          </a:prstGeom>
          <a:ln w="76200">
            <a:solidFill>
              <a:srgbClr val="464A4B"/>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E87CB637-22DB-4A45-9A95-18FA7FC35448}"/>
              </a:ext>
            </a:extLst>
          </p:cNvPr>
          <p:cNvSpPr txBox="1"/>
          <p:nvPr/>
        </p:nvSpPr>
        <p:spPr>
          <a:xfrm>
            <a:off x="3371924" y="1677546"/>
            <a:ext cx="9227127" cy="769441"/>
          </a:xfrm>
          <a:prstGeom prst="rect">
            <a:avLst/>
          </a:prstGeom>
          <a:noFill/>
        </p:spPr>
        <p:txBody>
          <a:bodyPr wrap="square" rtlCol="0" anchor="t">
            <a:spAutoFit/>
          </a:bodyPr>
          <a:lstStyle/>
          <a:p>
            <a:endParaRPr lang="en-GB" sz="4400" dirty="0">
              <a:cs typeface="Calibri"/>
            </a:endParaRPr>
          </a:p>
        </p:txBody>
      </p:sp>
      <p:sp>
        <p:nvSpPr>
          <p:cNvPr id="5" name="Rectangle 4">
            <a:extLst>
              <a:ext uri="{FF2B5EF4-FFF2-40B4-BE49-F238E27FC236}">
                <a16:creationId xmlns:a16="http://schemas.microsoft.com/office/drawing/2014/main" id="{2F42094C-6C91-4B7C-BB0C-F7C57F373725}"/>
              </a:ext>
            </a:extLst>
          </p:cNvPr>
          <p:cNvSpPr/>
          <p:nvPr/>
        </p:nvSpPr>
        <p:spPr>
          <a:xfrm>
            <a:off x="3708860" y="1337386"/>
            <a:ext cx="11397028" cy="1446550"/>
          </a:xfrm>
          <a:prstGeom prst="rect">
            <a:avLst/>
          </a:prstGeom>
        </p:spPr>
        <p:txBody>
          <a:bodyPr wrap="square" anchor="t">
            <a:spAutoFit/>
          </a:bodyPr>
          <a:lstStyle/>
          <a:p>
            <a:r>
              <a:rPr lang="en-US" sz="8800" b="1" spc="-5" dirty="0">
                <a:latin typeface="Calibri"/>
                <a:cs typeface="Calibri"/>
              </a:rPr>
              <a:t>Re-capping the baseline</a:t>
            </a:r>
            <a:endParaRPr lang="en-US" sz="8800" b="1" spc="-5" dirty="0">
              <a:solidFill>
                <a:srgbClr val="000000"/>
              </a:solidFill>
              <a:latin typeface="Calibri"/>
              <a:cs typeface="Calibri"/>
            </a:endParaRPr>
          </a:p>
        </p:txBody>
      </p:sp>
      <p:sp>
        <p:nvSpPr>
          <p:cNvPr id="7" name="TextBox 6">
            <a:extLst>
              <a:ext uri="{FF2B5EF4-FFF2-40B4-BE49-F238E27FC236}">
                <a16:creationId xmlns:a16="http://schemas.microsoft.com/office/drawing/2014/main" id="{DC8D9EE9-1A93-4D6E-AE9B-1BFC9DFD7C03}"/>
              </a:ext>
            </a:extLst>
          </p:cNvPr>
          <p:cNvSpPr txBox="1"/>
          <p:nvPr/>
        </p:nvSpPr>
        <p:spPr>
          <a:xfrm>
            <a:off x="3793689" y="1002346"/>
            <a:ext cx="10877925"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400" b="1" dirty="0"/>
              <a:t>Guidance and Support</a:t>
            </a:r>
            <a:endParaRPr lang="en-GB" sz="2400" dirty="0">
              <a:effectLst/>
              <a:ea typeface="Calibri" panose="020F0502020204030204" pitchFamily="34" charset="0"/>
            </a:endParaRPr>
          </a:p>
        </p:txBody>
      </p:sp>
      <p:sp>
        <p:nvSpPr>
          <p:cNvPr id="3" name="TextBox 2">
            <a:extLst>
              <a:ext uri="{FF2B5EF4-FFF2-40B4-BE49-F238E27FC236}">
                <a16:creationId xmlns:a16="http://schemas.microsoft.com/office/drawing/2014/main" id="{7CA43C90-351C-41C9-A3CD-1FFABB22319A}"/>
              </a:ext>
            </a:extLst>
          </p:cNvPr>
          <p:cNvSpPr txBox="1"/>
          <p:nvPr/>
        </p:nvSpPr>
        <p:spPr>
          <a:xfrm>
            <a:off x="3793689" y="2656343"/>
            <a:ext cx="18206775" cy="803296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2800" b="1" i="1" u="sng" dirty="0"/>
          </a:p>
          <a:p>
            <a:r>
              <a:rPr lang="en-US" sz="2800" b="1" i="1" u="sng" dirty="0"/>
              <a:t>Meeting the University Baseline (minimum) requirements:</a:t>
            </a:r>
          </a:p>
          <a:p>
            <a:endParaRPr lang="en-US" sz="2800" dirty="0">
              <a:cs typeface="Calibri"/>
            </a:endParaRPr>
          </a:p>
          <a:p>
            <a:pPr marL="457200" indent="-457200">
              <a:buFont typeface="Arial" panose="020B0604020202020204" pitchFamily="34" charset="0"/>
              <a:buChar char="•"/>
            </a:pPr>
            <a:r>
              <a:rPr lang="en-US" sz="2800" dirty="0"/>
              <a:t>Students </a:t>
            </a:r>
            <a:r>
              <a:rPr lang="en-US" sz="2800" b="1" i="1" u="sng" dirty="0"/>
              <a:t>must</a:t>
            </a:r>
            <a:r>
              <a:rPr lang="en-US" sz="2800" dirty="0"/>
              <a:t> be provided with their Personal Tutors contact details and students must be given the opportunity to meet their tutor during their first week at University. </a:t>
            </a:r>
          </a:p>
          <a:p>
            <a:pPr marL="457200" indent="-457200">
              <a:buFont typeface="Arial" panose="020B0604020202020204" pitchFamily="34" charset="0"/>
              <a:buChar char="•"/>
            </a:pPr>
            <a:r>
              <a:rPr lang="en-US" sz="2800" dirty="0"/>
              <a:t>Tutors </a:t>
            </a:r>
            <a:r>
              <a:rPr lang="en-US" sz="2800" b="1" i="1" u="sng" dirty="0"/>
              <a:t>must</a:t>
            </a:r>
            <a:r>
              <a:rPr lang="en-US" sz="2800" dirty="0"/>
              <a:t> contact and arrange to meet their tutees for a one-to-one tutor meeting within the first two week of semester one. </a:t>
            </a:r>
          </a:p>
          <a:p>
            <a:pPr marL="457200" indent="-457200">
              <a:buFont typeface="Arial" panose="020B0604020202020204" pitchFamily="34" charset="0"/>
              <a:buChar char="•"/>
            </a:pPr>
            <a:r>
              <a:rPr lang="en-US" sz="2800" dirty="0"/>
              <a:t>Tutors </a:t>
            </a:r>
            <a:r>
              <a:rPr lang="en-US" sz="2800" b="1" i="1" u="sng" dirty="0"/>
              <a:t>must </a:t>
            </a:r>
            <a:r>
              <a:rPr lang="en-US" sz="2800" dirty="0"/>
              <a:t>make clear to their tutees how they will communicate with them. </a:t>
            </a:r>
            <a:endParaRPr lang="en-US" sz="2800" dirty="0">
              <a:cs typeface="Calibri"/>
            </a:endParaRPr>
          </a:p>
          <a:p>
            <a:pPr marL="457200" indent="-457200">
              <a:buFont typeface="Arial" panose="020B0604020202020204" pitchFamily="34" charset="0"/>
              <a:buChar char="•"/>
            </a:pPr>
            <a:r>
              <a:rPr lang="en-US" sz="2800" dirty="0"/>
              <a:t>Tutors </a:t>
            </a:r>
            <a:r>
              <a:rPr lang="en-US" sz="2800" b="1" i="1" u="sng" dirty="0"/>
              <a:t>must</a:t>
            </a:r>
            <a:r>
              <a:rPr lang="en-US" sz="2800" dirty="0"/>
              <a:t> meet with their tutees on at least once individually in semester one. </a:t>
            </a:r>
          </a:p>
          <a:p>
            <a:pPr marL="457200" indent="-457200">
              <a:buFont typeface="Arial" panose="020B0604020202020204" pitchFamily="34" charset="0"/>
              <a:buChar char="•"/>
            </a:pPr>
            <a:r>
              <a:rPr lang="en-US" sz="2800" dirty="0"/>
              <a:t>Tutors </a:t>
            </a:r>
            <a:r>
              <a:rPr lang="en-US" sz="2800" b="1" i="1" u="sng" dirty="0"/>
              <a:t>must</a:t>
            </a:r>
            <a:r>
              <a:rPr lang="en-US" sz="2800" dirty="0"/>
              <a:t> schedule future meetings in good time to ensure continuity of communication.</a:t>
            </a:r>
          </a:p>
          <a:p>
            <a:endParaRPr lang="en-US" sz="2800" dirty="0">
              <a:solidFill>
                <a:srgbClr val="FF0000"/>
              </a:solidFill>
            </a:endParaRPr>
          </a:p>
          <a:p>
            <a:pPr marL="457200" indent="-457200">
              <a:buFont typeface="Arial" panose="020B0604020202020204" pitchFamily="34" charset="0"/>
              <a:buChar char="•"/>
            </a:pPr>
            <a:r>
              <a:rPr lang="en-US" sz="2800" dirty="0">
                <a:cs typeface="Calibri"/>
              </a:rPr>
              <a:t>A </a:t>
            </a:r>
            <a:r>
              <a:rPr lang="en-US" sz="2800" b="1" i="1" u="sng" dirty="0">
                <a:cs typeface="Calibri"/>
              </a:rPr>
              <a:t>minimum </a:t>
            </a:r>
            <a:r>
              <a:rPr lang="en-US" sz="2800" dirty="0">
                <a:cs typeface="Calibri"/>
              </a:rPr>
              <a:t>of two meetings in Year 2 and a </a:t>
            </a:r>
            <a:r>
              <a:rPr lang="en-US" sz="2800" b="1" i="1" u="sng" dirty="0">
                <a:cs typeface="Calibri"/>
              </a:rPr>
              <a:t>minimum</a:t>
            </a:r>
            <a:r>
              <a:rPr lang="en-US" sz="2800" dirty="0">
                <a:cs typeface="Calibri"/>
              </a:rPr>
              <a:t> of two meetings in Year 3/subsequent years. </a:t>
            </a:r>
          </a:p>
          <a:p>
            <a:pPr marL="457200" indent="-457200">
              <a:buFont typeface="Arial" panose="020B0604020202020204" pitchFamily="34" charset="0"/>
              <a:buChar char="•"/>
            </a:pPr>
            <a:r>
              <a:rPr lang="en-US" sz="2800" dirty="0"/>
              <a:t>Tutors </a:t>
            </a:r>
            <a:r>
              <a:rPr lang="en-US" sz="2800" b="1" i="1" u="sng" dirty="0"/>
              <a:t>must</a:t>
            </a:r>
            <a:r>
              <a:rPr lang="en-US" sz="2800" dirty="0"/>
              <a:t> keep records of meetings; staff are advised to do this in accordance with guidance from their departments.</a:t>
            </a:r>
          </a:p>
          <a:p>
            <a:pPr marL="457200" indent="-457200">
              <a:buFont typeface="Arial" panose="020B0604020202020204" pitchFamily="34" charset="0"/>
              <a:buChar char="•"/>
            </a:pPr>
            <a:r>
              <a:rPr lang="en-US" sz="2800" dirty="0"/>
              <a:t>Suggestions of </a:t>
            </a:r>
            <a:r>
              <a:rPr lang="en-US" sz="2800" b="1" i="1" u="sng" dirty="0"/>
              <a:t>what </a:t>
            </a:r>
            <a:r>
              <a:rPr lang="en-US" sz="2800" dirty="0"/>
              <a:t>to record can be found in this presentation and the Staff Personal Tutoring Handbook </a:t>
            </a:r>
            <a:endParaRPr lang="en-US" sz="2800" dirty="0">
              <a:cs typeface="Calibri"/>
            </a:endParaRPr>
          </a:p>
          <a:p>
            <a:pPr marL="457200" indent="-457200">
              <a:buFont typeface="Arial" panose="020B0604020202020204" pitchFamily="34" charset="0"/>
              <a:buChar char="•"/>
            </a:pPr>
            <a:endParaRPr lang="en-US" sz="2800" dirty="0">
              <a:cs typeface="Calibri"/>
            </a:endParaRPr>
          </a:p>
          <a:p>
            <a:endParaRPr lang="en-US" sz="2800" dirty="0">
              <a:cs typeface="Calibri"/>
            </a:endParaRPr>
          </a:p>
          <a:p>
            <a:r>
              <a:rPr lang="en-US" sz="2800" b="1" dirty="0">
                <a:cs typeface="Calibri"/>
              </a:rPr>
              <a:t>To Note:</a:t>
            </a:r>
          </a:p>
          <a:p>
            <a:r>
              <a:rPr lang="en-US" sz="2000" dirty="0">
                <a:cs typeface="Calibri"/>
              </a:rPr>
              <a:t>University guidance is deliberately flexible to accommodate the expansive range of Programmes offered at Edge Hill University. For example, accommodate requirements set by the external regulatory bodies who may have bespoke requirements/guidance to ensure compliance.</a:t>
            </a:r>
          </a:p>
        </p:txBody>
      </p:sp>
      <p:sp>
        <p:nvSpPr>
          <p:cNvPr id="11" name="Rectangle 10">
            <a:extLst>
              <a:ext uri="{FF2B5EF4-FFF2-40B4-BE49-F238E27FC236}">
                <a16:creationId xmlns:a16="http://schemas.microsoft.com/office/drawing/2014/main" id="{0E73D5F9-B6B3-4A28-9D99-C6B22094D364}"/>
              </a:ext>
            </a:extLst>
          </p:cNvPr>
          <p:cNvSpPr/>
          <p:nvPr/>
        </p:nvSpPr>
        <p:spPr>
          <a:xfrm rot="16200000" flipH="1">
            <a:off x="-5344240" y="6735467"/>
            <a:ext cx="13715999" cy="245074"/>
          </a:xfrm>
          <a:prstGeom prst="rect">
            <a:avLst/>
          </a:prstGeom>
          <a:solidFill>
            <a:srgbClr val="7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
        <p:nvSpPr>
          <p:cNvPr id="4" name="Rectangle 3">
            <a:extLst>
              <a:ext uri="{FF2B5EF4-FFF2-40B4-BE49-F238E27FC236}">
                <a16:creationId xmlns:a16="http://schemas.microsoft.com/office/drawing/2014/main" id="{13960570-7BB5-175C-DF2E-D1706938665E}"/>
              </a:ext>
            </a:extLst>
          </p:cNvPr>
          <p:cNvSpPr/>
          <p:nvPr/>
        </p:nvSpPr>
        <p:spPr>
          <a:xfrm rot="16200000" flipH="1">
            <a:off x="-5645108" y="6510196"/>
            <a:ext cx="13715999" cy="69560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
        <p:nvSpPr>
          <p:cNvPr id="6" name="Rectangle 5">
            <a:extLst>
              <a:ext uri="{FF2B5EF4-FFF2-40B4-BE49-F238E27FC236}">
                <a16:creationId xmlns:a16="http://schemas.microsoft.com/office/drawing/2014/main" id="{CCAC433C-6D7E-CD19-BF22-FE7105A02B3F}"/>
              </a:ext>
            </a:extLst>
          </p:cNvPr>
          <p:cNvSpPr/>
          <p:nvPr/>
        </p:nvSpPr>
        <p:spPr>
          <a:xfrm rot="16200000" flipH="1">
            <a:off x="-5118972" y="6510198"/>
            <a:ext cx="13715999" cy="695610"/>
          </a:xfrm>
          <a:prstGeom prst="rect">
            <a:avLst/>
          </a:prstGeom>
          <a:solidFill>
            <a:srgbClr val="7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pic>
        <p:nvPicPr>
          <p:cNvPr id="8" name="Picture 7" descr="Logo&#10;&#10;Description automatically generated">
            <a:extLst>
              <a:ext uri="{FF2B5EF4-FFF2-40B4-BE49-F238E27FC236}">
                <a16:creationId xmlns:a16="http://schemas.microsoft.com/office/drawing/2014/main" id="{E14BE9DC-79F8-08EF-00E0-9B86401E023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090427" y="964199"/>
            <a:ext cx="2224405" cy="2224405"/>
          </a:xfrm>
          <a:prstGeom prst="rect">
            <a:avLst/>
          </a:prstGeom>
          <a:noFill/>
          <a:ln>
            <a:noFill/>
          </a:ln>
        </p:spPr>
      </p:pic>
    </p:spTree>
    <p:extLst>
      <p:ext uri="{BB962C8B-B14F-4D97-AF65-F5344CB8AC3E}">
        <p14:creationId xmlns:p14="http://schemas.microsoft.com/office/powerpoint/2010/main" val="3515345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a:off x="3225784" y="2430313"/>
            <a:ext cx="2110602" cy="0"/>
          </a:xfrm>
          <a:prstGeom prst="line">
            <a:avLst/>
          </a:prstGeom>
          <a:ln w="76200">
            <a:solidFill>
              <a:srgbClr val="464A4B"/>
            </a:solidFill>
          </a:ln>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C0F9B458-ED02-493C-873F-A7321CE8D8DA}"/>
              </a:ext>
            </a:extLst>
          </p:cNvPr>
          <p:cNvSpPr txBox="1"/>
          <p:nvPr/>
        </p:nvSpPr>
        <p:spPr>
          <a:xfrm>
            <a:off x="3120889" y="715168"/>
            <a:ext cx="13685784" cy="1569660"/>
          </a:xfrm>
          <a:prstGeom prst="rect">
            <a:avLst/>
          </a:prstGeom>
          <a:noFill/>
        </p:spPr>
        <p:txBody>
          <a:bodyPr wrap="square" rtlCol="0" anchor="t">
            <a:spAutoFit/>
          </a:bodyPr>
          <a:lstStyle/>
          <a:p>
            <a:r>
              <a:rPr lang="en-GB" sz="4800" b="1" dirty="0"/>
              <a:t>Support Services Update: What support is available,  </a:t>
            </a:r>
          </a:p>
          <a:p>
            <a:r>
              <a:rPr lang="en-GB" sz="4800" b="1" dirty="0"/>
              <a:t>how to access and where to signpost</a:t>
            </a:r>
          </a:p>
        </p:txBody>
      </p:sp>
      <p:pic>
        <p:nvPicPr>
          <p:cNvPr id="8" name="Picture 7">
            <a:extLst>
              <a:ext uri="{FF2B5EF4-FFF2-40B4-BE49-F238E27FC236}">
                <a16:creationId xmlns:a16="http://schemas.microsoft.com/office/drawing/2014/main" id="{7BADEBA4-9810-4385-B28D-269073485A2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711" t="852" r="32671" b="-107"/>
          <a:stretch/>
        </p:blipFill>
        <p:spPr>
          <a:xfrm>
            <a:off x="17048407" y="-3177"/>
            <a:ext cx="7335593" cy="13719177"/>
          </a:xfrm>
          <a:prstGeom prst="rect">
            <a:avLst/>
          </a:prstGeom>
        </p:spPr>
      </p:pic>
      <p:sp>
        <p:nvSpPr>
          <p:cNvPr id="2" name="Rectangle 1">
            <a:extLst>
              <a:ext uri="{FF2B5EF4-FFF2-40B4-BE49-F238E27FC236}">
                <a16:creationId xmlns:a16="http://schemas.microsoft.com/office/drawing/2014/main" id="{F1F2C833-AD10-48E1-A7EE-CA3BBB0D6B4C}"/>
              </a:ext>
            </a:extLst>
          </p:cNvPr>
          <p:cNvSpPr/>
          <p:nvPr/>
        </p:nvSpPr>
        <p:spPr>
          <a:xfrm>
            <a:off x="3115621" y="2679298"/>
            <a:ext cx="12948986" cy="11572399"/>
          </a:xfrm>
          <a:prstGeom prst="rect">
            <a:avLst/>
          </a:prstGeom>
        </p:spPr>
        <p:txBody>
          <a:bodyPr wrap="square" anchor="t">
            <a:spAutoFit/>
          </a:bodyPr>
          <a:lstStyle/>
          <a:p>
            <a:pPr fontAlgn="base"/>
            <a:r>
              <a:rPr lang="en-US" b="1" dirty="0"/>
              <a:t>Catalyst Helpdesk team</a:t>
            </a:r>
            <a:endParaRPr lang="en-US" b="1" dirty="0">
              <a:cs typeface="Calibri"/>
            </a:endParaRPr>
          </a:p>
          <a:p>
            <a:endParaRPr lang="en-US" sz="2800" b="1" dirty="0">
              <a:solidFill>
                <a:srgbClr val="000000"/>
              </a:solidFill>
            </a:endParaRPr>
          </a:p>
          <a:p>
            <a:pPr fontAlgn="base"/>
            <a:r>
              <a:rPr lang="en-US" sz="2800" dirty="0">
                <a:solidFill>
                  <a:srgbClr val="444444"/>
                </a:solidFill>
              </a:rPr>
              <a:t>The Catalyst Helpdesk team offers frontline support for Learning Services, Student Services and Careers. Students can find information and advice on:</a:t>
            </a:r>
            <a:endParaRPr lang="en-US" sz="2800" dirty="0">
              <a:solidFill>
                <a:srgbClr val="444444"/>
              </a:solidFill>
              <a:cs typeface="Calibri"/>
            </a:endParaRPr>
          </a:p>
          <a:p>
            <a:pPr fontAlgn="base">
              <a:buFont typeface="Arial" panose="020B0604020202020204" pitchFamily="34" charset="0"/>
              <a:buChar char="•"/>
            </a:pPr>
            <a:r>
              <a:rPr lang="en-US" sz="2800" dirty="0">
                <a:solidFill>
                  <a:srgbClr val="43144C"/>
                </a:solidFill>
                <a:hlinkClick r:id="rId4">
                  <a:extLst>
                    <a:ext uri="{A12FA001-AC4F-418D-AE19-62706E023703}">
                      <ahyp:hlinkClr xmlns:ahyp="http://schemas.microsoft.com/office/drawing/2018/hyperlinkcolor" val="tx"/>
                    </a:ext>
                  </a:extLst>
                </a:hlinkClick>
              </a:rPr>
              <a:t>Accommodation </a:t>
            </a:r>
            <a:endParaRPr lang="en-US" sz="2800" strike="sngStrike" dirty="0">
              <a:solidFill>
                <a:srgbClr val="FF0000"/>
              </a:solidFill>
            </a:endParaRPr>
          </a:p>
          <a:p>
            <a:pPr fontAlgn="base">
              <a:buFont typeface="Arial" panose="020B0604020202020204" pitchFamily="34" charset="0"/>
              <a:buChar char="•"/>
            </a:pPr>
            <a:r>
              <a:rPr lang="en-US" sz="2800" dirty="0">
                <a:solidFill>
                  <a:srgbClr val="43144C"/>
                </a:solidFill>
                <a:hlinkClick r:id="rId5"/>
              </a:rPr>
              <a:t>Campus Life</a:t>
            </a:r>
            <a:endParaRPr lang="en-US" sz="2800" dirty="0">
              <a:solidFill>
                <a:srgbClr val="444444"/>
              </a:solidFill>
            </a:endParaRPr>
          </a:p>
          <a:p>
            <a:pPr fontAlgn="base">
              <a:buFont typeface="Arial" panose="020B0604020202020204" pitchFamily="34" charset="0"/>
              <a:buChar char="•"/>
            </a:pPr>
            <a:r>
              <a:rPr lang="en-US" sz="2800" dirty="0">
                <a:solidFill>
                  <a:srgbClr val="43144C"/>
                </a:solidFill>
                <a:hlinkClick r:id="rId6"/>
              </a:rPr>
              <a:t>Money Advice</a:t>
            </a:r>
            <a:endParaRPr lang="en-US" sz="2800" dirty="0">
              <a:solidFill>
                <a:srgbClr val="444444"/>
              </a:solidFill>
            </a:endParaRPr>
          </a:p>
          <a:p>
            <a:pPr fontAlgn="base">
              <a:buFont typeface="Arial" panose="020B0604020202020204" pitchFamily="34" charset="0"/>
              <a:buChar char="•"/>
            </a:pPr>
            <a:r>
              <a:rPr lang="en-US" sz="2800" dirty="0">
                <a:solidFill>
                  <a:srgbClr val="444444"/>
                </a:solidFill>
              </a:rPr>
              <a:t>Disability support, including </a:t>
            </a:r>
            <a:r>
              <a:rPr lang="en-US" sz="2800" dirty="0">
                <a:solidFill>
                  <a:srgbClr val="43144C"/>
                </a:solidFill>
                <a:hlinkClick r:id="rId7"/>
              </a:rPr>
              <a:t>Inclusion</a:t>
            </a:r>
            <a:r>
              <a:rPr lang="en-US" sz="2800" dirty="0">
                <a:solidFill>
                  <a:srgbClr val="444444"/>
                </a:solidFill>
              </a:rPr>
              <a:t> and the </a:t>
            </a:r>
            <a:r>
              <a:rPr lang="en-US" sz="2800" dirty="0">
                <a:solidFill>
                  <a:srgbClr val="43144C"/>
                </a:solidFill>
                <a:hlinkClick r:id="rId8"/>
              </a:rPr>
              <a:t>SpLD team</a:t>
            </a:r>
            <a:endParaRPr lang="en-US" sz="2800" dirty="0">
              <a:solidFill>
                <a:srgbClr val="444444"/>
              </a:solidFill>
            </a:endParaRPr>
          </a:p>
          <a:p>
            <a:pPr fontAlgn="base">
              <a:buFont typeface="Arial" panose="020B0604020202020204" pitchFamily="34" charset="0"/>
              <a:buChar char="•"/>
            </a:pPr>
            <a:r>
              <a:rPr lang="en-US" sz="2800" dirty="0">
                <a:solidFill>
                  <a:srgbClr val="43144C"/>
                </a:solidFill>
                <a:hlinkClick r:id="rId9"/>
              </a:rPr>
              <a:t>Uniskills</a:t>
            </a:r>
            <a:r>
              <a:rPr lang="en-US" sz="2800" dirty="0">
                <a:solidFill>
                  <a:srgbClr val="444444"/>
                </a:solidFill>
              </a:rPr>
              <a:t> and library support</a:t>
            </a:r>
            <a:endParaRPr lang="en-US" sz="2800" dirty="0">
              <a:solidFill>
                <a:srgbClr val="444444"/>
              </a:solidFill>
              <a:cs typeface="Calibri"/>
            </a:endParaRPr>
          </a:p>
          <a:p>
            <a:pPr fontAlgn="base">
              <a:buFont typeface="Arial" panose="020B0604020202020204" pitchFamily="34" charset="0"/>
              <a:buChar char="•"/>
            </a:pPr>
            <a:r>
              <a:rPr lang="en-US" sz="2800" dirty="0">
                <a:solidFill>
                  <a:srgbClr val="43144C"/>
                </a:solidFill>
                <a:hlinkClick r:id="rId10"/>
              </a:rPr>
              <a:t>Careers advice, volunteering and job seeking</a:t>
            </a:r>
            <a:endParaRPr lang="en-US" sz="2800" dirty="0">
              <a:solidFill>
                <a:srgbClr val="444444"/>
              </a:solidFill>
            </a:endParaRPr>
          </a:p>
          <a:p>
            <a:pPr fontAlgn="base">
              <a:buFont typeface="Arial" panose="020B0604020202020204" pitchFamily="34" charset="0"/>
              <a:buChar char="•"/>
            </a:pPr>
            <a:r>
              <a:rPr lang="en-US" sz="2800" dirty="0">
                <a:solidFill>
                  <a:srgbClr val="43144C"/>
                </a:solidFill>
                <a:hlinkClick r:id="rId11"/>
              </a:rPr>
              <a:t>Care Leavers</a:t>
            </a:r>
            <a:endParaRPr lang="en-US" sz="2800" dirty="0">
              <a:solidFill>
                <a:srgbClr val="444444"/>
              </a:solidFill>
            </a:endParaRPr>
          </a:p>
          <a:p>
            <a:pPr fontAlgn="base">
              <a:buFont typeface="Arial" panose="020B0604020202020204" pitchFamily="34" charset="0"/>
              <a:buChar char="•"/>
            </a:pPr>
            <a:r>
              <a:rPr lang="en-US" sz="2800" dirty="0">
                <a:solidFill>
                  <a:srgbClr val="43144C"/>
                </a:solidFill>
                <a:hlinkClick r:id="rId12"/>
              </a:rPr>
              <a:t>Faith and Community </a:t>
            </a:r>
            <a:endParaRPr lang="en-US" sz="2800" dirty="0">
              <a:solidFill>
                <a:srgbClr val="43144C"/>
              </a:solidFill>
            </a:endParaRPr>
          </a:p>
          <a:p>
            <a:pPr fontAlgn="base">
              <a:buFont typeface="Arial" panose="020B0604020202020204" pitchFamily="34" charset="0"/>
              <a:buChar char="•"/>
            </a:pPr>
            <a:r>
              <a:rPr lang="en-US" sz="2800" dirty="0">
                <a:solidFill>
                  <a:srgbClr val="43144C"/>
                </a:solidFill>
                <a:hlinkClick r:id="rId13"/>
              </a:rPr>
              <a:t>Student Support Team </a:t>
            </a:r>
            <a:endParaRPr lang="en-US" sz="2800" dirty="0">
              <a:solidFill>
                <a:srgbClr val="43144C"/>
              </a:solidFill>
            </a:endParaRPr>
          </a:p>
          <a:p>
            <a:pPr fontAlgn="base">
              <a:buFont typeface="Arial" panose="020B0604020202020204" pitchFamily="34" charset="0"/>
              <a:buChar char="•"/>
            </a:pPr>
            <a:r>
              <a:rPr lang="en-US" sz="2800" dirty="0">
                <a:solidFill>
                  <a:srgbClr val="43144C"/>
                </a:solidFill>
                <a:hlinkClick r:id="rId14"/>
              </a:rPr>
              <a:t>Wellbeing and counselling</a:t>
            </a:r>
            <a:endParaRPr lang="en-US" sz="2800" dirty="0">
              <a:solidFill>
                <a:srgbClr val="444444"/>
              </a:solidFill>
            </a:endParaRPr>
          </a:p>
          <a:p>
            <a:pPr fontAlgn="base"/>
            <a:endParaRPr lang="en-US" sz="2800" dirty="0">
              <a:solidFill>
                <a:srgbClr val="000000"/>
              </a:solidFill>
              <a:cs typeface="Calibri"/>
            </a:endParaRPr>
          </a:p>
          <a:p>
            <a:pPr fontAlgn="base"/>
            <a:r>
              <a:rPr lang="en-US" sz="2800" dirty="0"/>
              <a:t>The Catalyst Helpdesk can help students access support from these services. </a:t>
            </a:r>
          </a:p>
          <a:p>
            <a:pPr fontAlgn="base"/>
            <a:r>
              <a:rPr lang="en-US" sz="2800" dirty="0"/>
              <a:t>If</a:t>
            </a:r>
            <a:r>
              <a:rPr lang="en-US" sz="2800" dirty="0">
                <a:solidFill>
                  <a:srgbClr val="FF0000"/>
                </a:solidFill>
              </a:rPr>
              <a:t> </a:t>
            </a:r>
            <a:r>
              <a:rPr lang="en-US" sz="2800" dirty="0"/>
              <a:t>students are unsure what support they need they can also check out the FAQs on the </a:t>
            </a:r>
            <a:r>
              <a:rPr lang="en-US" sz="2800" dirty="0">
                <a:hlinkClick r:id="rId13"/>
              </a:rPr>
              <a:t>Catalyst/Student Support Team </a:t>
            </a:r>
            <a:r>
              <a:rPr lang="en-US" sz="2800" dirty="0"/>
              <a:t>Website where they can also contact the Helpdesk team.</a:t>
            </a:r>
            <a:endParaRPr lang="en-US" sz="2800" dirty="0">
              <a:cs typeface="Calibri"/>
            </a:endParaRPr>
          </a:p>
          <a:p>
            <a:pPr fontAlgn="base"/>
            <a:endParaRPr lang="en-US" sz="2800" dirty="0"/>
          </a:p>
          <a:p>
            <a:pPr fontAlgn="base"/>
            <a:r>
              <a:rPr lang="en-US" sz="2800" dirty="0"/>
              <a:t>Students can get in touch with the Catalyst Helpdesk by email: </a:t>
            </a:r>
            <a:r>
              <a:rPr lang="en-US" sz="2800" dirty="0">
                <a:hlinkClick r:id="rId15"/>
              </a:rPr>
              <a:t>catalystenquiries@edgehill.ac.uk</a:t>
            </a:r>
            <a:r>
              <a:rPr lang="en-US" sz="2800" dirty="0"/>
              <a:t> </a:t>
            </a:r>
            <a:r>
              <a:rPr lang="en-US" sz="2800" dirty="0">
                <a:ea typeface="+mn-lt"/>
                <a:cs typeface="+mn-lt"/>
              </a:rPr>
              <a:t>or</a:t>
            </a:r>
            <a:r>
              <a:rPr lang="en-US" sz="2800" dirty="0">
                <a:solidFill>
                  <a:srgbClr val="FF0000"/>
                </a:solidFill>
                <a:ea typeface="+mn-lt"/>
                <a:cs typeface="+mn-lt"/>
              </a:rPr>
              <a:t> </a:t>
            </a:r>
            <a:r>
              <a:rPr lang="en-US" sz="2800" dirty="0">
                <a:solidFill>
                  <a:srgbClr val="FF0000"/>
                </a:solidFill>
                <a:ea typeface="+mn-lt"/>
                <a:cs typeface="+mn-lt"/>
                <a:hlinkClick r:id="rId16"/>
              </a:rPr>
              <a:t>Live Chat</a:t>
            </a:r>
            <a:r>
              <a:rPr lang="en-US" sz="2800" dirty="0">
                <a:solidFill>
                  <a:srgbClr val="FF0000"/>
                </a:solidFill>
                <a:ea typeface="+mn-lt"/>
                <a:cs typeface="+mn-lt"/>
              </a:rPr>
              <a:t> </a:t>
            </a:r>
          </a:p>
          <a:p>
            <a:pPr fontAlgn="base"/>
            <a:endParaRPr lang="en-US" sz="2800" dirty="0">
              <a:solidFill>
                <a:srgbClr val="FF0000"/>
              </a:solidFill>
              <a:ea typeface="+mn-lt"/>
              <a:cs typeface="+mn-lt"/>
            </a:endParaRPr>
          </a:p>
          <a:p>
            <a:pPr fontAlgn="base"/>
            <a:r>
              <a:rPr lang="en-US" sz="2800" dirty="0">
                <a:ea typeface="+mn-lt"/>
                <a:cs typeface="+mn-lt"/>
              </a:rPr>
              <a:t>Students may also email the Wellbeing team: </a:t>
            </a:r>
            <a:r>
              <a:rPr lang="en-US" sz="2800" dirty="0">
                <a:hlinkClick r:id="rId17"/>
              </a:rPr>
              <a:t>studentwellbeing@edgehill.ac.uk</a:t>
            </a:r>
            <a:r>
              <a:rPr lang="en-US" sz="2800" dirty="0"/>
              <a:t> </a:t>
            </a:r>
          </a:p>
          <a:p>
            <a:pPr fontAlgn="base"/>
            <a:r>
              <a:rPr lang="en-US" sz="2800" dirty="0"/>
              <a:t>and the Student Support Team: </a:t>
            </a:r>
            <a:r>
              <a:rPr lang="en-US" sz="2800" dirty="0">
                <a:hlinkClick r:id="rId18"/>
              </a:rPr>
              <a:t>StudentSupportTeam@edgehill.ac.uk</a:t>
            </a:r>
            <a:endParaRPr lang="en-US" sz="2800" dirty="0"/>
          </a:p>
          <a:p>
            <a:pPr fontAlgn="base"/>
            <a:endParaRPr lang="en-US" sz="2800" b="1" dirty="0">
              <a:solidFill>
                <a:srgbClr val="FF0000"/>
              </a:solidFill>
            </a:endParaRPr>
          </a:p>
          <a:p>
            <a:pPr fontAlgn="base"/>
            <a:endParaRPr lang="en-US" sz="2800" b="0" i="0" dirty="0">
              <a:solidFill>
                <a:srgbClr val="444444"/>
              </a:solidFill>
              <a:effectLst/>
              <a:latin typeface="Lato"/>
            </a:endParaRPr>
          </a:p>
        </p:txBody>
      </p:sp>
      <p:sp>
        <p:nvSpPr>
          <p:cNvPr id="13" name="Rectangle 12">
            <a:extLst>
              <a:ext uri="{FF2B5EF4-FFF2-40B4-BE49-F238E27FC236}">
                <a16:creationId xmlns:a16="http://schemas.microsoft.com/office/drawing/2014/main" id="{E10B8AF0-41F3-48F7-9DA9-A8AA8F3DFFE6}"/>
              </a:ext>
            </a:extLst>
          </p:cNvPr>
          <p:cNvSpPr/>
          <p:nvPr/>
        </p:nvSpPr>
        <p:spPr>
          <a:xfrm rot="16200000" flipH="1">
            <a:off x="-5344240" y="6735467"/>
            <a:ext cx="13715999" cy="245074"/>
          </a:xfrm>
          <a:prstGeom prst="rect">
            <a:avLst/>
          </a:prstGeom>
          <a:solidFill>
            <a:srgbClr val="7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
        <p:nvSpPr>
          <p:cNvPr id="3" name="Rectangle 2">
            <a:extLst>
              <a:ext uri="{FF2B5EF4-FFF2-40B4-BE49-F238E27FC236}">
                <a16:creationId xmlns:a16="http://schemas.microsoft.com/office/drawing/2014/main" id="{1BCFB24F-9FA7-7420-89E2-6746442A9E98}"/>
              </a:ext>
            </a:extLst>
          </p:cNvPr>
          <p:cNvSpPr/>
          <p:nvPr/>
        </p:nvSpPr>
        <p:spPr>
          <a:xfrm rot="16200000" flipH="1">
            <a:off x="-5645108" y="6510196"/>
            <a:ext cx="13715999" cy="69560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
        <p:nvSpPr>
          <p:cNvPr id="4" name="Rectangle 3">
            <a:extLst>
              <a:ext uri="{FF2B5EF4-FFF2-40B4-BE49-F238E27FC236}">
                <a16:creationId xmlns:a16="http://schemas.microsoft.com/office/drawing/2014/main" id="{E82D165D-32D6-25A1-E3D8-A9451F1D7B05}"/>
              </a:ext>
            </a:extLst>
          </p:cNvPr>
          <p:cNvSpPr/>
          <p:nvPr/>
        </p:nvSpPr>
        <p:spPr>
          <a:xfrm rot="16200000" flipH="1">
            <a:off x="-5118972" y="6510198"/>
            <a:ext cx="13715999" cy="695610"/>
          </a:xfrm>
          <a:prstGeom prst="rect">
            <a:avLst/>
          </a:prstGeom>
          <a:solidFill>
            <a:srgbClr val="7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Tree>
    <p:extLst>
      <p:ext uri="{BB962C8B-B14F-4D97-AF65-F5344CB8AC3E}">
        <p14:creationId xmlns:p14="http://schemas.microsoft.com/office/powerpoint/2010/main" val="2758117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Straight Connector 23"/>
          <p:cNvCxnSpPr/>
          <p:nvPr/>
        </p:nvCxnSpPr>
        <p:spPr>
          <a:xfrm>
            <a:off x="3735203" y="2076401"/>
            <a:ext cx="2110602" cy="0"/>
          </a:xfrm>
          <a:prstGeom prst="line">
            <a:avLst/>
          </a:prstGeom>
          <a:ln w="76200">
            <a:solidFill>
              <a:srgbClr val="464A4B"/>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2F42094C-6C91-4B7C-BB0C-F7C57F373725}"/>
              </a:ext>
            </a:extLst>
          </p:cNvPr>
          <p:cNvSpPr/>
          <p:nvPr/>
        </p:nvSpPr>
        <p:spPr>
          <a:xfrm>
            <a:off x="3533741" y="1152358"/>
            <a:ext cx="17316518" cy="1754326"/>
          </a:xfrm>
          <a:prstGeom prst="rect">
            <a:avLst/>
          </a:prstGeom>
        </p:spPr>
        <p:txBody>
          <a:bodyPr wrap="square" anchor="t">
            <a:spAutoFit/>
          </a:bodyPr>
          <a:lstStyle/>
          <a:p>
            <a:r>
              <a:rPr lang="en-GB" sz="5400" b="1" spc="-5" dirty="0">
                <a:ea typeface="+mn-lt"/>
                <a:cs typeface="+mn-lt"/>
              </a:rPr>
              <a:t>What support is available, how to access and where to signpost</a:t>
            </a:r>
            <a:endParaRPr lang="en-US" sz="5400" spc="-5" dirty="0">
              <a:ea typeface="+mn-lt"/>
              <a:cs typeface="+mn-lt"/>
            </a:endParaRPr>
          </a:p>
        </p:txBody>
      </p:sp>
      <p:sp>
        <p:nvSpPr>
          <p:cNvPr id="6" name="TextBox 5">
            <a:extLst>
              <a:ext uri="{FF2B5EF4-FFF2-40B4-BE49-F238E27FC236}">
                <a16:creationId xmlns:a16="http://schemas.microsoft.com/office/drawing/2014/main" id="{68D9C1CB-84E4-4B30-B77A-D9ADB166A288}"/>
              </a:ext>
            </a:extLst>
          </p:cNvPr>
          <p:cNvSpPr txBox="1"/>
          <p:nvPr/>
        </p:nvSpPr>
        <p:spPr>
          <a:xfrm>
            <a:off x="3735203" y="6681402"/>
            <a:ext cx="17983199"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buFont typeface="Arial"/>
              <a:buChar char="•"/>
            </a:pPr>
            <a:endParaRPr lang="en-GB" sz="4400" dirty="0">
              <a:cs typeface="Calibri"/>
            </a:endParaRPr>
          </a:p>
        </p:txBody>
      </p:sp>
      <p:sp>
        <p:nvSpPr>
          <p:cNvPr id="3" name="TextBox 2">
            <a:extLst>
              <a:ext uri="{FF2B5EF4-FFF2-40B4-BE49-F238E27FC236}">
                <a16:creationId xmlns:a16="http://schemas.microsoft.com/office/drawing/2014/main" id="{73150E18-5F47-4323-A826-106DDC490BFF}"/>
              </a:ext>
            </a:extLst>
          </p:cNvPr>
          <p:cNvSpPr txBox="1"/>
          <p:nvPr/>
        </p:nvSpPr>
        <p:spPr>
          <a:xfrm>
            <a:off x="3533740" y="4080689"/>
            <a:ext cx="19781091" cy="852541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b="1" u="sng" dirty="0">
                <a:solidFill>
                  <a:srgbClr val="201F1E"/>
                </a:solidFill>
                <a:cs typeface="Segoe UI"/>
              </a:rPr>
              <a:t>Togetherall</a:t>
            </a:r>
          </a:p>
          <a:p>
            <a:endParaRPr lang="en-US" sz="2800" b="1" u="sng" dirty="0">
              <a:solidFill>
                <a:srgbClr val="201F1E"/>
              </a:solidFill>
              <a:cs typeface="Segoe UI"/>
            </a:endParaRPr>
          </a:p>
          <a:p>
            <a:pPr>
              <a:buChar char="•"/>
            </a:pPr>
            <a:r>
              <a:rPr lang="en-US" sz="2800" dirty="0">
                <a:solidFill>
                  <a:srgbClr val="201F1E"/>
                </a:solidFill>
                <a:cs typeface="Segoe UI"/>
              </a:rPr>
              <a:t> Anonymous online peer support network, which is available 24/7</a:t>
            </a:r>
          </a:p>
          <a:p>
            <a:pPr>
              <a:buChar char="•"/>
            </a:pPr>
            <a:r>
              <a:rPr lang="en-US" sz="2800" dirty="0">
                <a:solidFill>
                  <a:srgbClr val="201F1E"/>
                </a:solidFill>
                <a:cs typeface="Segoe UI"/>
              </a:rPr>
              <a:t>Moderated and facilitated by clinicians. </a:t>
            </a:r>
          </a:p>
          <a:p>
            <a:pPr>
              <a:buChar char="•"/>
            </a:pPr>
            <a:r>
              <a:rPr lang="en-US" sz="2800" dirty="0">
                <a:solidFill>
                  <a:srgbClr val="201F1E"/>
                </a:solidFill>
                <a:cs typeface="Segoe UI"/>
              </a:rPr>
              <a:t>Promotes early intervention and self-management of mental health and wellbeing.</a:t>
            </a:r>
          </a:p>
          <a:p>
            <a:pPr>
              <a:buChar char="•"/>
            </a:pPr>
            <a:r>
              <a:rPr lang="en-US" sz="2800" dirty="0">
                <a:solidFill>
                  <a:srgbClr val="201F1E"/>
                </a:solidFill>
                <a:cs typeface="Segoe UI"/>
              </a:rPr>
              <a:t>Also includes online guided self-help courses</a:t>
            </a:r>
          </a:p>
          <a:p>
            <a:pPr>
              <a:buChar char="•"/>
            </a:pPr>
            <a:r>
              <a:rPr lang="en-US" sz="2800" dirty="0">
                <a:solidFill>
                  <a:srgbClr val="201F1E"/>
                </a:solidFill>
                <a:cs typeface="Segoe UI"/>
              </a:rPr>
              <a:t>Free to EHU students and staff</a:t>
            </a:r>
          </a:p>
          <a:p>
            <a:endParaRPr lang="en-US" sz="2800" dirty="0">
              <a:solidFill>
                <a:srgbClr val="201F1E"/>
              </a:solidFill>
              <a:cs typeface="Segoe UI"/>
            </a:endParaRPr>
          </a:p>
          <a:p>
            <a:r>
              <a:rPr lang="en-GB" sz="2800" b="1" u="sng" dirty="0">
                <a:effectLst/>
                <a:ea typeface="Calibri" panose="020F0502020204030204" pitchFamily="34" charset="0"/>
              </a:rPr>
              <a:t>Widening Participation Team:</a:t>
            </a:r>
          </a:p>
          <a:p>
            <a:endParaRPr lang="en-GB" sz="2800" b="1" u="sng" dirty="0">
              <a:effectLst/>
              <a:ea typeface="Calibri" panose="020F0502020204030204" pitchFamily="34" charset="0"/>
            </a:endParaRPr>
          </a:p>
          <a:p>
            <a:r>
              <a:rPr lang="en-GB" sz="2800" dirty="0">
                <a:effectLst/>
                <a:ea typeface="Calibri" panose="020F0502020204030204" pitchFamily="34" charset="0"/>
              </a:rPr>
              <a:t>Thrive: </a:t>
            </a:r>
            <a:r>
              <a:rPr lang="en-GB" sz="2800" u="sng" dirty="0">
                <a:solidFill>
                  <a:srgbClr val="0563C1"/>
                </a:solidFill>
                <a:effectLst/>
                <a:ea typeface="Calibri" panose="020F0502020204030204" pitchFamily="34" charset="0"/>
                <a:hlinkClick r:id="rId3"/>
              </a:rPr>
              <a:t>ehu.ac.uk/thrive</a:t>
            </a:r>
            <a:r>
              <a:rPr lang="en-GB" sz="2800" dirty="0">
                <a:effectLst/>
                <a:ea typeface="Calibri" panose="020F0502020204030204" pitchFamily="34" charset="0"/>
              </a:rPr>
              <a:t> (open/ongoing &amp; open to all first-year students)</a:t>
            </a:r>
          </a:p>
          <a:p>
            <a:r>
              <a:rPr lang="en-GB" sz="2800" dirty="0">
                <a:effectLst/>
                <a:ea typeface="Calibri" panose="020F0502020204030204" pitchFamily="34" charset="0"/>
              </a:rPr>
              <a:t>Student Advisory Panels: </a:t>
            </a:r>
            <a:r>
              <a:rPr lang="en-GB" sz="2800" u="sng" dirty="0">
                <a:solidFill>
                  <a:srgbClr val="0563C1"/>
                </a:solidFill>
                <a:effectLst/>
                <a:ea typeface="Calibri" panose="020F0502020204030204" pitchFamily="34" charset="0"/>
                <a:hlinkClick r:id="rId4"/>
              </a:rPr>
              <a:t>ehu.ac.uk/</a:t>
            </a:r>
            <a:r>
              <a:rPr lang="en-GB" sz="2800" u="sng" dirty="0" err="1">
                <a:solidFill>
                  <a:srgbClr val="0563C1"/>
                </a:solidFill>
                <a:effectLst/>
                <a:ea typeface="Calibri" panose="020F0502020204030204" pitchFamily="34" charset="0"/>
                <a:hlinkClick r:id="rId4"/>
              </a:rPr>
              <a:t>SAPanel</a:t>
            </a:r>
            <a:r>
              <a:rPr lang="en-GB" sz="2800" u="sng" dirty="0">
                <a:solidFill>
                  <a:srgbClr val="0563C1"/>
                </a:solidFill>
                <a:effectLst/>
                <a:ea typeface="Calibri" panose="020F0502020204030204" pitchFamily="34" charset="0"/>
                <a:hlinkClick r:id="rId4"/>
              </a:rPr>
              <a:t> (</a:t>
            </a:r>
            <a:r>
              <a:rPr lang="en-GB" sz="2800" dirty="0">
                <a:effectLst/>
                <a:ea typeface="Calibri" panose="020F0502020204030204" pitchFamily="34" charset="0"/>
              </a:rPr>
              <a:t>open, closing 4</a:t>
            </a:r>
            <a:r>
              <a:rPr lang="en-GB" sz="2800" baseline="30000" dirty="0">
                <a:effectLst/>
                <a:ea typeface="Calibri" panose="020F0502020204030204" pitchFamily="34" charset="0"/>
              </a:rPr>
              <a:t>th</a:t>
            </a:r>
            <a:r>
              <a:rPr lang="en-GB" sz="2800" dirty="0">
                <a:effectLst/>
                <a:ea typeface="Calibri" panose="020F0502020204030204" pitchFamily="34" charset="0"/>
              </a:rPr>
              <a:t> December &amp; open to all students)</a:t>
            </a:r>
          </a:p>
          <a:p>
            <a:endParaRPr lang="en-GB" sz="2800" dirty="0">
              <a:ea typeface="Calibri" panose="020F0502020204030204" pitchFamily="34" charset="0"/>
            </a:endParaRPr>
          </a:p>
          <a:p>
            <a:r>
              <a:rPr lang="en-GB" sz="2800" dirty="0">
                <a:effectLst/>
                <a:ea typeface="Calibri" panose="020F0502020204030204" pitchFamily="34" charset="0"/>
              </a:rPr>
              <a:t>MS Bookings -Guides on how to use the software. A great tool for their students to book one-to-one slots in Microsoft.</a:t>
            </a:r>
          </a:p>
          <a:p>
            <a:r>
              <a:rPr lang="en-GB" sz="2800" dirty="0">
                <a:effectLst/>
                <a:ea typeface="Calibri" panose="020F0502020204030204" pitchFamily="34" charset="0"/>
              </a:rPr>
              <a:t> </a:t>
            </a:r>
          </a:p>
          <a:p>
            <a:r>
              <a:rPr lang="en-GB" sz="2800" u="sng" dirty="0">
                <a:solidFill>
                  <a:srgbClr val="0563C1"/>
                </a:solidFill>
                <a:effectLst/>
                <a:ea typeface="Calibri" panose="020F0502020204030204" pitchFamily="34" charset="0"/>
                <a:hlinkClick r:id="rId5"/>
              </a:rPr>
              <a:t>http://eshare.edgehill.ac.uk/id/document/48135</a:t>
            </a:r>
            <a:endParaRPr lang="en-GB" sz="2800" dirty="0">
              <a:effectLst/>
              <a:ea typeface="Calibri" panose="020F0502020204030204" pitchFamily="34" charset="0"/>
            </a:endParaRPr>
          </a:p>
          <a:p>
            <a:r>
              <a:rPr lang="en-GB" sz="2800" dirty="0">
                <a:effectLst/>
                <a:ea typeface="Calibri" panose="020F0502020204030204" pitchFamily="34" charset="0"/>
              </a:rPr>
              <a:t> For more information please email </a:t>
            </a:r>
            <a:r>
              <a:rPr lang="en-GB" sz="2800" u="sng" dirty="0">
                <a:solidFill>
                  <a:srgbClr val="0563C1"/>
                </a:solidFill>
                <a:effectLst/>
                <a:ea typeface="Calibri" panose="020F0502020204030204" pitchFamily="34" charset="0"/>
                <a:hlinkClick r:id="rId6"/>
              </a:rPr>
              <a:t>digitech@edgehill.ac.uk</a:t>
            </a:r>
            <a:r>
              <a:rPr lang="en-GB" sz="2800" dirty="0">
                <a:effectLst/>
                <a:ea typeface="Calibri" panose="020F0502020204030204" pitchFamily="34" charset="0"/>
              </a:rPr>
              <a:t> to book. </a:t>
            </a:r>
          </a:p>
          <a:p>
            <a:endParaRPr lang="en-US" dirty="0">
              <a:solidFill>
                <a:srgbClr val="201F1E"/>
              </a:solidFill>
              <a:cs typeface="Segoe UI"/>
            </a:endParaRPr>
          </a:p>
          <a:p>
            <a:endParaRPr lang="en-US" dirty="0"/>
          </a:p>
        </p:txBody>
      </p:sp>
      <p:sp>
        <p:nvSpPr>
          <p:cNvPr id="2" name="Rectangle 1">
            <a:extLst>
              <a:ext uri="{FF2B5EF4-FFF2-40B4-BE49-F238E27FC236}">
                <a16:creationId xmlns:a16="http://schemas.microsoft.com/office/drawing/2014/main" id="{6006F4FF-CFED-204C-FB2A-34B51F9B6DE9}"/>
              </a:ext>
            </a:extLst>
          </p:cNvPr>
          <p:cNvSpPr/>
          <p:nvPr/>
        </p:nvSpPr>
        <p:spPr>
          <a:xfrm rot="16200000" flipH="1">
            <a:off x="-5645108" y="6510196"/>
            <a:ext cx="13715999" cy="695609"/>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sp>
        <p:nvSpPr>
          <p:cNvPr id="4" name="Rectangle 3">
            <a:extLst>
              <a:ext uri="{FF2B5EF4-FFF2-40B4-BE49-F238E27FC236}">
                <a16:creationId xmlns:a16="http://schemas.microsoft.com/office/drawing/2014/main" id="{6CEF4A2E-3098-EB1B-DDB0-7BC738821D83}"/>
              </a:ext>
            </a:extLst>
          </p:cNvPr>
          <p:cNvSpPr/>
          <p:nvPr/>
        </p:nvSpPr>
        <p:spPr>
          <a:xfrm rot="16200000" flipH="1">
            <a:off x="-5118972" y="6510198"/>
            <a:ext cx="13715999" cy="695610"/>
          </a:xfrm>
          <a:prstGeom prst="rect">
            <a:avLst/>
          </a:prstGeom>
          <a:solidFill>
            <a:srgbClr val="7084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rgbClr val="588C7E"/>
              </a:solidFill>
            </a:endParaRPr>
          </a:p>
        </p:txBody>
      </p:sp>
      <p:pic>
        <p:nvPicPr>
          <p:cNvPr id="7" name="Picture 6" descr="Logo&#10;&#10;Description automatically generated">
            <a:extLst>
              <a:ext uri="{FF2B5EF4-FFF2-40B4-BE49-F238E27FC236}">
                <a16:creationId xmlns:a16="http://schemas.microsoft.com/office/drawing/2014/main" id="{244FF2B8-C459-9BCE-08A3-E3B6AB643BA9}"/>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1090427" y="964199"/>
            <a:ext cx="2224405" cy="2224405"/>
          </a:xfrm>
          <a:prstGeom prst="rect">
            <a:avLst/>
          </a:prstGeom>
          <a:noFill/>
          <a:ln>
            <a:noFill/>
          </a:ln>
        </p:spPr>
      </p:pic>
    </p:spTree>
    <p:extLst>
      <p:ext uri="{BB962C8B-B14F-4D97-AF65-F5344CB8AC3E}">
        <p14:creationId xmlns:p14="http://schemas.microsoft.com/office/powerpoint/2010/main" val="1632968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RESGUID" val="ceb4778a-7e95-4520-ade6-e0515444b959"/>
  <p:tag name="ISPRING_RESOURCE_PATHS_HASH_PRESENTER" val="f91750349ac09683792c0ebd676aa837c2f13"/>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lipFill>
          <a:blip xmlns:r="http://schemas.openxmlformats.org/officeDocument/2006/relationships" r:embed="rId1"/>
          <a:stretch>
            <a:fillRect/>
          </a:stretch>
        </a:blipFill>
        <a:ln>
          <a:noFill/>
        </a:ln>
      </a:spPr>
      <a:bodyPr rtlCol="0" anchor="ctr"/>
      <a:lstStyle>
        <a:defPPr algn="ctr">
          <a:defRPr>
            <a:solidFill>
              <a:schemeClr val="tx1">
                <a:lumMod val="75000"/>
                <a:lumOff val="25000"/>
              </a:schemeClr>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572</TotalTime>
  <Words>7040</Words>
  <Application>Microsoft Office PowerPoint</Application>
  <PresentationFormat>Custom</PresentationFormat>
  <Paragraphs>460</Paragraphs>
  <Slides>28</Slides>
  <Notes>24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28</vt:i4>
      </vt:variant>
    </vt:vector>
  </HeadingPairs>
  <TitlesOfParts>
    <vt:vector size="35" baseType="lpstr">
      <vt:lpstr>Arial</vt:lpstr>
      <vt:lpstr>Calibri</vt:lpstr>
      <vt:lpstr>Calibri Light</vt:lpstr>
      <vt:lpstr>Courier New</vt:lpstr>
      <vt:lpstr>Lato</vt:lpstr>
      <vt:lpstr>Symbol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Supporting Staff to Support Students (SSSS) Toolkits </vt:lpstr>
      <vt:lpstr>PowerPoint Presentation</vt:lpstr>
      <vt:lpstr>Scholarships</vt:lpstr>
      <vt:lpstr>Students’ Union Signposting Information </vt:lpstr>
      <vt:lpstr>Support from the Students’ Union - Overview</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Dawne Irving-Bell</cp:lastModifiedBy>
  <cp:revision>35</cp:revision>
  <cp:lastPrinted>2019-06-20T13:06:07Z</cp:lastPrinted>
  <dcterms:created xsi:type="dcterms:W3CDTF">2014-09-26T10:57:37Z</dcterms:created>
  <dcterms:modified xsi:type="dcterms:W3CDTF">2022-12-07T14:37:20Z</dcterms:modified>
</cp:coreProperties>
</file>